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557" r:id="rId3"/>
    <p:sldId id="1511" r:id="rId4"/>
    <p:sldId id="930" r:id="rId6"/>
    <p:sldId id="1416" r:id="rId7"/>
    <p:sldId id="1512" r:id="rId8"/>
    <p:sldId id="1513" r:id="rId9"/>
    <p:sldId id="1417" r:id="rId10"/>
    <p:sldId id="1507" r:id="rId11"/>
    <p:sldId id="1418" r:id="rId12"/>
    <p:sldId id="1477" r:id="rId13"/>
    <p:sldId id="1420" r:id="rId14"/>
    <p:sldId id="1421" r:id="rId15"/>
    <p:sldId id="1422" r:id="rId16"/>
    <p:sldId id="1423" r:id="rId17"/>
    <p:sldId id="1514" r:id="rId18"/>
    <p:sldId id="1515" r:id="rId19"/>
    <p:sldId id="1516" r:id="rId20"/>
    <p:sldId id="1517" r:id="rId21"/>
    <p:sldId id="1518" r:id="rId22"/>
    <p:sldId id="1519" r:id="rId23"/>
    <p:sldId id="1520" r:id="rId24"/>
    <p:sldId id="1478" r:id="rId25"/>
    <p:sldId id="1425" r:id="rId26"/>
    <p:sldId id="1426" r:id="rId27"/>
    <p:sldId id="1427" r:id="rId28"/>
    <p:sldId id="1428" r:id="rId29"/>
    <p:sldId id="1556" r:id="rId30"/>
    <p:sldId id="1537" r:id="rId31"/>
    <p:sldId id="1429" r:id="rId32"/>
    <p:sldId id="1430" r:id="rId33"/>
    <p:sldId id="1431" r:id="rId34"/>
    <p:sldId id="1432" r:id="rId35"/>
    <p:sldId id="1479" r:id="rId36"/>
    <p:sldId id="1434" r:id="rId37"/>
    <p:sldId id="1435" r:id="rId38"/>
    <p:sldId id="1436" r:id="rId39"/>
    <p:sldId id="1437" r:id="rId40"/>
    <p:sldId id="1480" r:id="rId41"/>
    <p:sldId id="1439" r:id="rId42"/>
    <p:sldId id="1440" r:id="rId43"/>
    <p:sldId id="1441" r:id="rId44"/>
    <p:sldId id="1442" r:id="rId45"/>
    <p:sldId id="1443" r:id="rId46"/>
    <p:sldId id="1444" r:id="rId47"/>
    <p:sldId id="1445" r:id="rId48"/>
    <p:sldId id="1446" r:id="rId49"/>
    <p:sldId id="1447" r:id="rId50"/>
    <p:sldId id="1448" r:id="rId51"/>
    <p:sldId id="1449" r:id="rId52"/>
    <p:sldId id="1450" r:id="rId53"/>
    <p:sldId id="1451" r:id="rId54"/>
    <p:sldId id="1452" r:id="rId55"/>
    <p:sldId id="1453" r:id="rId56"/>
    <p:sldId id="1454" r:id="rId57"/>
    <p:sldId id="1481" r:id="rId58"/>
    <p:sldId id="1528" r:id="rId59"/>
    <p:sldId id="1529" r:id="rId60"/>
    <p:sldId id="1530" r:id="rId61"/>
    <p:sldId id="1531" r:id="rId62"/>
    <p:sldId id="1535" r:id="rId63"/>
    <p:sldId id="1536" r:id="rId64"/>
    <p:sldId id="1482" r:id="rId65"/>
    <p:sldId id="1521" r:id="rId66"/>
    <p:sldId id="1522" r:id="rId67"/>
    <p:sldId id="1523" r:id="rId68"/>
    <p:sldId id="1538" r:id="rId69"/>
    <p:sldId id="1527" r:id="rId70"/>
    <p:sldId id="1539" r:id="rId71"/>
    <p:sldId id="1524" r:id="rId72"/>
    <p:sldId id="1525" r:id="rId73"/>
    <p:sldId id="1526" r:id="rId74"/>
    <p:sldId id="1540" r:id="rId75"/>
    <p:sldId id="1464" r:id="rId76"/>
    <p:sldId id="1483" r:id="rId77"/>
    <p:sldId id="1466" r:id="rId78"/>
    <p:sldId id="1468" r:id="rId79"/>
    <p:sldId id="1552" r:id="rId80"/>
    <p:sldId id="1553" r:id="rId81"/>
    <p:sldId id="1554" r:id="rId82"/>
    <p:sldId id="1542" r:id="rId83"/>
    <p:sldId id="1543" r:id="rId84"/>
    <p:sldId id="1471" r:id="rId85"/>
    <p:sldId id="1472" r:id="rId86"/>
    <p:sldId id="1473" r:id="rId87"/>
    <p:sldId id="1474" r:id="rId88"/>
    <p:sldId id="1544" r:id="rId89"/>
    <p:sldId id="1545" r:id="rId90"/>
    <p:sldId id="1486" r:id="rId91"/>
    <p:sldId id="1485" r:id="rId92"/>
    <p:sldId id="1546" r:id="rId93"/>
    <p:sldId id="1547" r:id="rId94"/>
    <p:sldId id="1548" r:id="rId95"/>
    <p:sldId id="1490" r:id="rId96"/>
    <p:sldId id="1491" r:id="rId97"/>
    <p:sldId id="1503" r:id="rId98"/>
    <p:sldId id="1549" r:id="rId99"/>
    <p:sldId id="1494" r:id="rId100"/>
    <p:sldId id="1550" r:id="rId101"/>
    <p:sldId id="1496" r:id="rId102"/>
    <p:sldId id="1497" r:id="rId103"/>
    <p:sldId id="1555" r:id="rId104"/>
    <p:sldId id="1498" r:id="rId105"/>
    <p:sldId id="1504" r:id="rId106"/>
    <p:sldId id="1500" r:id="rId107"/>
    <p:sldId id="1505" r:id="rId108"/>
    <p:sldId id="1502" r:id="rId109"/>
    <p:sldId id="1484" r:id="rId110"/>
    <p:sldId id="1506" r:id="rId111"/>
    <p:sldId id="1222" r:id="rId112"/>
    <p:sldId id="1035" r:id="rId113"/>
    <p:sldId id="1374" r:id="rId114"/>
  </p:sldIdLst>
  <p:sldSz cx="12192000" cy="6858000"/>
  <p:notesSz cx="6858000" cy="9144000"/>
  <p:custDataLst>
    <p:tags r:id="rId118"/>
  </p:custDataLst>
  <p:defaultTextStyle>
    <a:defPPr>
      <a:defRPr lang="zh-CN"/>
    </a:defPPr>
    <a:lvl1pPr algn="l" rtl="0" eaLnBrk="0" fontAlgn="base" hangingPunct="0">
      <a:spcBef>
        <a:spcPct val="0"/>
      </a:spcBef>
      <a:spcAft>
        <a:spcPct val="0"/>
      </a:spcAft>
      <a:defRPr sz="48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48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48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48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48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48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48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48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4800"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610" autoAdjust="0"/>
  </p:normalViewPr>
  <p:slideViewPr>
    <p:cSldViewPr snapToGrid="0">
      <p:cViewPr varScale="1">
        <p:scale>
          <a:sx n="67" d="100"/>
          <a:sy n="67" d="100"/>
        </p:scale>
        <p:origin x="603" y="36"/>
      </p:cViewPr>
      <p:guideLst>
        <p:guide orient="horz" pos="2160"/>
        <p:guide pos="3827"/>
      </p:guideLst>
    </p:cSldViewPr>
  </p:slideViewPr>
  <p:outlineViewPr>
    <p:cViewPr>
      <p:scale>
        <a:sx n="33" d="100"/>
        <a:sy n="33" d="100"/>
      </p:scale>
      <p:origin x="0" y="-1015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8" Type="http://schemas.openxmlformats.org/officeDocument/2006/relationships/tags" Target="tags/tag1.xml"/><Relationship Id="rId117" Type="http://schemas.openxmlformats.org/officeDocument/2006/relationships/tableStyles" Target="tableStyles.xml"/><Relationship Id="rId116" Type="http://schemas.openxmlformats.org/officeDocument/2006/relationships/viewProps" Target="viewProps.xml"/><Relationship Id="rId115" Type="http://schemas.openxmlformats.org/officeDocument/2006/relationships/presProps" Target="presProps.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C010D-CC4E-4340-B61E-E478BF9906D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5B8EC-CB9D-4626-8878-20FFDC90F32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9" Type="http://schemas.openxmlformats.org/officeDocument/2006/relationships/hyperlink" Target="http://baike.baidu.com/subview/1519445/1519445.htm" TargetMode="External"/><Relationship Id="rId8" Type="http://schemas.openxmlformats.org/officeDocument/2006/relationships/hyperlink" Target="http://baike.baidu.com/view/642103.htm" TargetMode="External"/><Relationship Id="rId7" Type="http://schemas.openxmlformats.org/officeDocument/2006/relationships/hyperlink" Target="http://baike.baidu.com/view/1969592.htm" TargetMode="External"/><Relationship Id="rId6" Type="http://schemas.openxmlformats.org/officeDocument/2006/relationships/hyperlink" Target="http://baike.baidu.com/subview/121589/121589.htm" TargetMode="External"/><Relationship Id="rId5" Type="http://schemas.openxmlformats.org/officeDocument/2006/relationships/hyperlink" Target="http://baike.baidu.com/subview/3930/3930.htm" TargetMode="External"/><Relationship Id="rId4" Type="http://schemas.openxmlformats.org/officeDocument/2006/relationships/hyperlink" Target="http://baike.baidu.com/subview/30509/30509.htm" TargetMode="External"/><Relationship Id="rId3" Type="http://schemas.openxmlformats.org/officeDocument/2006/relationships/hyperlink" Target="http://baike.baidu.com/subview/32754/8048820.htm" TargetMode="External"/><Relationship Id="rId2" Type="http://schemas.openxmlformats.org/officeDocument/2006/relationships/notesMaster" Target="../notesMasters/notesMaster1.xml"/><Relationship Id="rId15" Type="http://schemas.openxmlformats.org/officeDocument/2006/relationships/hyperlink" Target="http://baike.baidu.com/subview/642395/642395.htm" TargetMode="External"/><Relationship Id="rId14" Type="http://schemas.openxmlformats.org/officeDocument/2006/relationships/hyperlink" Target="http://baike.baidu.com/view/229604.htm" TargetMode="External"/><Relationship Id="rId13" Type="http://schemas.openxmlformats.org/officeDocument/2006/relationships/hyperlink" Target="http://baike.baidu.com/view/1005328.htm" TargetMode="External"/><Relationship Id="rId12" Type="http://schemas.openxmlformats.org/officeDocument/2006/relationships/hyperlink" Target="http://baike.baidu.com/view/632880.htm" TargetMode="External"/><Relationship Id="rId11" Type="http://schemas.openxmlformats.org/officeDocument/2006/relationships/hyperlink" Target="http://baike.baidu.com/subview/1969592/1969592.htm" TargetMode="External"/><Relationship Id="rId10" Type="http://schemas.openxmlformats.org/officeDocument/2006/relationships/hyperlink" Target="http://baike.baidu.com/subview/2191734/2191734.htm" TargetMode="Externa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baidu.com/s?wd=%E4%B8%AD%E9%97%B4%E4%BA%BA%E6%94%BB%E5%87%BB&amp;tn=44039180_cpr&amp;fenlei=mv6quAkxTZn0IZRqIHckPjm4nH00T1Y3rAR3uhR4njT1mhubnjmz0ZwV5Hcvrjm3rH6sPfKWUMw85HfYnjn4nH6sgvPsT6KdThsqpZwYTjCEQLGCpyw9Uz4Bmy-bIi4WUvYETgN-TLwGUv3EnW61PHckrjn1" TargetMode="External"/><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4022725" y="972185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5" tIns="49516" rIns="99035" bIns="49516" anchor="b"/>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lgn="r">
              <a:spcBef>
                <a:spcPct val="0"/>
              </a:spcBef>
            </a:pPr>
            <a:fld id="{20738053-F691-47E1-A2C7-EE27AF65DDDB}" type="slidenum">
              <a:rPr kumimoji="0" lang="en-US" altLang="zh-CN">
                <a:latin typeface="Times New Roman" panose="02020603050405020304" pitchFamily="18" charset="0"/>
              </a:rPr>
            </a:fld>
            <a:endParaRPr kumimoji="0" lang="en-US" altLang="zh-CN">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xfrm>
            <a:off x="139700" y="765175"/>
            <a:ext cx="6823075" cy="3838575"/>
          </a:xfrm>
        </p:spPr>
      </p:sp>
      <p:sp>
        <p:nvSpPr>
          <p:cNvPr id="7172" name="Rectangle 3"/>
          <p:cNvSpPr>
            <a:spLocks noGrp="1" noChangeArrowheads="1"/>
          </p:cNvSpPr>
          <p:nvPr>
            <p:ph type="body" idx="1"/>
          </p:nvPr>
        </p:nvSpPr>
        <p:spPr>
          <a:xfrm>
            <a:off x="946150" y="4860925"/>
            <a:ext cx="5207000" cy="4608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5" tIns="49516" rIns="99035" bIns="49516"/>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连接双方独立的关闭本方的连接</a:t>
            </a:r>
            <a:endParaRPr lang="en-US" altLang="zh-CN"/>
          </a:p>
          <a:p>
            <a:endParaRPr lang="en-US" altLang="zh-CN"/>
          </a:p>
          <a:p>
            <a:pPr eaLnBrk="1" hangingPunct="1"/>
            <a:r>
              <a:rPr lang="zh-CN" altLang="en-US"/>
              <a:t>关闭连接</a:t>
            </a:r>
            <a:endParaRPr lang="en-US" altLang="zh-CN"/>
          </a:p>
          <a:p>
            <a:pPr lvl="1" eaLnBrk="1" hangingPunct="1"/>
            <a:r>
              <a:rPr lang="zh-CN" altLang="en-US"/>
              <a:t>完成</a:t>
            </a:r>
            <a:r>
              <a:rPr lang="en-US" altLang="zh-CN"/>
              <a:t>(</a:t>
            </a:r>
            <a:r>
              <a:rPr lang="en-US" altLang="zh-CN" b="1">
                <a:solidFill>
                  <a:srgbClr val="FF0000"/>
                </a:solidFill>
              </a:rPr>
              <a:t>FIN</a:t>
            </a:r>
            <a:r>
              <a:rPr lang="en-US" altLang="zh-CN"/>
              <a:t>) </a:t>
            </a:r>
            <a:r>
              <a:rPr lang="zh-CN" altLang="en-US"/>
              <a:t>表示结束连接并接收剩余的字节</a:t>
            </a:r>
            <a:endParaRPr lang="en-US" altLang="zh-CN"/>
          </a:p>
          <a:p>
            <a:pPr lvl="1" eaLnBrk="1" hangingPunct="1"/>
            <a:r>
              <a:rPr lang="zh-CN" altLang="en-US"/>
              <a:t>另一方发送</a:t>
            </a:r>
            <a:r>
              <a:rPr lang="en-US" altLang="zh-CN" b="1">
                <a:solidFill>
                  <a:srgbClr val="FF0000"/>
                </a:solidFill>
              </a:rPr>
              <a:t>FIN ACK </a:t>
            </a:r>
            <a:r>
              <a:rPr lang="zh-CN" altLang="en-US"/>
              <a:t>进行确认</a:t>
            </a:r>
            <a:endParaRPr lang="en-US" altLang="zh-CN"/>
          </a:p>
          <a:p>
            <a:pPr lvl="1" eaLnBrk="1" hangingPunct="1"/>
            <a:r>
              <a:rPr lang="zh-CN" altLang="en-US"/>
              <a:t>重置</a:t>
            </a:r>
            <a:r>
              <a:rPr lang="en-US" altLang="zh-CN"/>
              <a:t>(</a:t>
            </a:r>
            <a:r>
              <a:rPr lang="en-US" altLang="zh-CN" b="1">
                <a:solidFill>
                  <a:srgbClr val="FF0000"/>
                </a:solidFill>
              </a:rPr>
              <a:t>RST</a:t>
            </a:r>
            <a:r>
              <a:rPr lang="en-US" altLang="zh-CN"/>
              <a:t>) </a:t>
            </a:r>
            <a:r>
              <a:rPr lang="zh-CN" altLang="en-US"/>
              <a:t>表示结束连接同时丢弃剩余字节</a:t>
            </a:r>
            <a:endParaRPr lang="zh-CN" altLang="en-US"/>
          </a:p>
          <a:p>
            <a:endParaRPr lang="zh-CN" altLang="en-US"/>
          </a:p>
        </p:txBody>
      </p:sp>
      <p:sp>
        <p:nvSpPr>
          <p:cNvPr id="849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ED6F38-50A4-4B9D-ADF8-0C675C88EF9C}"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p:sp>
      <p:sp>
        <p:nvSpPr>
          <p:cNvPr id="1013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TCP</a:t>
            </a:r>
            <a:r>
              <a:rPr lang="zh-CN" altLang="en-US"/>
              <a:t>序号</a:t>
            </a:r>
            <a:r>
              <a:rPr lang="en-US" altLang="zh-CN"/>
              <a:t>32</a:t>
            </a:r>
            <a:r>
              <a:rPr lang="zh-CN" altLang="en-US"/>
              <a:t>比特，</a:t>
            </a:r>
            <a:r>
              <a:rPr lang="en-US" altLang="zh-CN"/>
              <a:t>2^32</a:t>
            </a:r>
            <a:r>
              <a:rPr lang="zh-CN" altLang="en-US"/>
              <a:t>字节</a:t>
            </a:r>
            <a:r>
              <a:rPr lang="en-US" altLang="zh-CN"/>
              <a:t>=4GB</a:t>
            </a:r>
            <a:endParaRPr lang="en-US" altLang="zh-CN"/>
          </a:p>
          <a:p>
            <a:r>
              <a:rPr lang="zh-CN" altLang="en-US"/>
              <a:t>如何通过网络传输一个大文件（</a:t>
            </a:r>
            <a:r>
              <a:rPr lang="en-US" altLang="zh-CN"/>
              <a:t>&gt;4GB</a:t>
            </a:r>
            <a:r>
              <a:rPr lang="zh-CN" altLang="en-US"/>
              <a:t>）？</a:t>
            </a:r>
            <a:endParaRPr lang="zh-CN" altLang="en-US"/>
          </a:p>
          <a:p>
            <a:endParaRPr lang="zh-CN" altLang="en-US"/>
          </a:p>
        </p:txBody>
      </p:sp>
      <p:sp>
        <p:nvSpPr>
          <p:cNvPr id="1013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6E9DAE-809D-4C57-BEC0-6B1AB9D08989}"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p:sp>
      <p:sp>
        <p:nvSpPr>
          <p:cNvPr id="1064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为什么叫定时器激活？</a:t>
            </a:r>
            <a:endParaRPr lang="zh-CN" altLang="en-US"/>
          </a:p>
        </p:txBody>
      </p:sp>
      <p:sp>
        <p:nvSpPr>
          <p:cNvPr id="1065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58825" indent="-292100">
              <a:spcBef>
                <a:spcPct val="30000"/>
              </a:spcBef>
              <a:defRPr kumimoji="1" sz="1200">
                <a:solidFill>
                  <a:schemeClr val="tx1"/>
                </a:solidFill>
                <a:latin typeface="Arial" panose="020B0604020202020204" pitchFamily="34" charset="0"/>
                <a:ea typeface="宋体" panose="02010600030101010101" pitchFamily="2" charset="-122"/>
              </a:defRPr>
            </a:lvl2pPr>
            <a:lvl3pPr marL="1168400" indent="-233680">
              <a:spcBef>
                <a:spcPct val="30000"/>
              </a:spcBef>
              <a:defRPr kumimoji="1" sz="1200">
                <a:solidFill>
                  <a:schemeClr val="tx1"/>
                </a:solidFill>
                <a:latin typeface="Arial" panose="020B0604020202020204" pitchFamily="34" charset="0"/>
                <a:ea typeface="宋体" panose="02010600030101010101" pitchFamily="2" charset="-122"/>
              </a:defRPr>
            </a:lvl3pPr>
            <a:lvl4pPr marL="1637030" indent="-233680">
              <a:spcBef>
                <a:spcPct val="30000"/>
              </a:spcBef>
              <a:defRPr kumimoji="1" sz="1200">
                <a:solidFill>
                  <a:schemeClr val="tx1"/>
                </a:solidFill>
                <a:latin typeface="Arial" panose="020B0604020202020204" pitchFamily="34" charset="0"/>
                <a:ea typeface="宋体" panose="02010600030101010101" pitchFamily="2" charset="-122"/>
              </a:defRPr>
            </a:lvl4pPr>
            <a:lvl5pPr marL="2105025" indent="-233680">
              <a:spcBef>
                <a:spcPct val="30000"/>
              </a:spcBef>
              <a:defRPr kumimoji="1" sz="1200">
                <a:solidFill>
                  <a:schemeClr val="tx1"/>
                </a:solidFill>
                <a:latin typeface="Arial" panose="020B0604020202020204" pitchFamily="34" charset="0"/>
                <a:ea typeface="宋体" panose="02010600030101010101" pitchFamily="2" charset="-122"/>
              </a:defRPr>
            </a:lvl5pPr>
            <a:lvl6pPr marL="2562225" indent="-23368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3019425" indent="-23368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76625" indent="-23368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933825" indent="-23368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CE38CC9-CE7D-49F1-9AED-3F5B901B9774}" type="slidenum">
              <a:rPr kumimoji="0" lang="en-US" altLang="zh-CN" sz="1300" smtClean="0"/>
            </a:fld>
            <a:endParaRPr kumimoji="0" lang="en-US" altLang="zh-CN"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p:sp>
      <p:sp>
        <p:nvSpPr>
          <p:cNvPr id="1187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RFC6298</a:t>
            </a:r>
            <a:r>
              <a:rPr lang="zh-CN" altLang="en-US"/>
              <a:t>在</a:t>
            </a:r>
            <a:r>
              <a:rPr lang="en-US" altLang="zh-CN"/>
              <a:t>Appendix A</a:t>
            </a:r>
            <a:r>
              <a:rPr lang="zh-CN" altLang="en-US"/>
              <a:t>中详细解释了为什么将</a:t>
            </a:r>
            <a:r>
              <a:rPr lang="en-US" altLang="zh-CN"/>
              <a:t>INIT_RTO</a:t>
            </a:r>
            <a:r>
              <a:rPr lang="zh-CN" altLang="en-US"/>
              <a:t>从 </a:t>
            </a:r>
            <a:r>
              <a:rPr lang="en-US" altLang="zh-CN"/>
              <a:t>3s</a:t>
            </a:r>
            <a:r>
              <a:rPr lang="zh-CN" altLang="en-US"/>
              <a:t>降到</a:t>
            </a:r>
            <a:r>
              <a:rPr lang="en-US" altLang="zh-CN"/>
              <a:t>1s</a:t>
            </a:r>
            <a:r>
              <a:rPr lang="zh-CN" altLang="en-US"/>
              <a:t>。</a:t>
            </a:r>
            <a:endParaRPr lang="zh-CN" altLang="en-US"/>
          </a:p>
        </p:txBody>
      </p:sp>
      <p:sp>
        <p:nvSpPr>
          <p:cNvPr id="1187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2AE52D-0FA1-407D-A36E-82A116D89D13}"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p:sp>
      <p:sp>
        <p:nvSpPr>
          <p:cNvPr id="1259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9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12978E-02CB-4BF9-AAD2-9C797F85D1F3}"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p:sp>
      <p:sp>
        <p:nvSpPr>
          <p:cNvPr id="1290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p>
        </p:txBody>
      </p:sp>
      <p:sp>
        <p:nvSpPr>
          <p:cNvPr id="1290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143CF99-5CAA-4401-8A86-622D09B174AE}" type="slidenum">
              <a:rPr kumimoji="0" lang="en-US" altLang="zh-CN" sz="1300" smtClean="0"/>
            </a:fld>
            <a:endParaRPr kumimoji="0" lang="en-US" altLang="zh-CN"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p:sp>
      <p:sp>
        <p:nvSpPr>
          <p:cNvPr id="1320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p>
        </p:txBody>
      </p:sp>
      <p:sp>
        <p:nvSpPr>
          <p:cNvPr id="1321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D8AD3C6-F79B-4A0B-A10B-CF34BDEED5B7}" type="slidenum">
              <a:rPr kumimoji="0" lang="en-US" altLang="zh-CN" sz="1300" smtClean="0"/>
            </a:fld>
            <a:endParaRPr kumimoji="0" lang="en-US" altLang="zh-CN"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95B8EC-CB9D-4626-8878-20FFDC90F32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5F3FDB0-67A2-4180-9283-DACF99415899}" type="slidenum">
              <a:rPr kumimoji="0" lang="en-US" altLang="zh-CN" sz="1300" smtClean="0"/>
            </a:fld>
            <a:endParaRPr kumimoji="0" lang="en-US" altLang="zh-CN" sz="1300"/>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http://baike.baidu.com/view/2098130.htm</a:t>
            </a:r>
            <a:endParaRPr lang="en-US" altLang="zh-CN"/>
          </a:p>
          <a:p>
            <a:endParaRPr lang="en-US" altLang="zh-CN"/>
          </a:p>
          <a:p>
            <a:r>
              <a:rPr lang="zh-CN" altLang="en-US"/>
              <a:t>伪首部</a:t>
            </a:r>
            <a:r>
              <a:rPr lang="en-US" altLang="zh-CN"/>
              <a:t>(pseudo header)</a:t>
            </a:r>
            <a:r>
              <a:rPr lang="zh-CN" altLang="en-US"/>
              <a:t>，通常有</a:t>
            </a:r>
            <a:r>
              <a:rPr lang="en-US" altLang="zh-CN">
                <a:hlinkClick r:id="rId3"/>
              </a:rPr>
              <a:t>TCP</a:t>
            </a:r>
            <a:r>
              <a:rPr lang="zh-CN" altLang="en-US"/>
              <a:t>伪首部和</a:t>
            </a:r>
            <a:r>
              <a:rPr lang="en-US" altLang="zh-CN">
                <a:hlinkClick r:id="rId4"/>
              </a:rPr>
              <a:t>UDP</a:t>
            </a:r>
            <a:r>
              <a:rPr lang="zh-CN" altLang="en-US"/>
              <a:t>伪首部。在</a:t>
            </a:r>
            <a:r>
              <a:rPr lang="en-US" altLang="zh-CN"/>
              <a:t>UDP</a:t>
            </a:r>
            <a:r>
              <a:rPr lang="zh-CN" altLang="en-US"/>
              <a:t>伪首部中，包含</a:t>
            </a:r>
            <a:r>
              <a:rPr lang="en-US" altLang="zh-CN"/>
              <a:t>32</a:t>
            </a:r>
            <a:r>
              <a:rPr lang="zh-CN" altLang="en-US"/>
              <a:t>位源</a:t>
            </a:r>
            <a:r>
              <a:rPr lang="en-US" altLang="zh-CN">
                <a:hlinkClick r:id="rId5"/>
              </a:rPr>
              <a:t>IP</a:t>
            </a:r>
            <a:r>
              <a:rPr lang="zh-CN" altLang="en-US">
                <a:hlinkClick r:id="rId5"/>
              </a:rPr>
              <a:t>地址</a:t>
            </a:r>
            <a:r>
              <a:rPr lang="zh-CN" altLang="en-US"/>
              <a:t>，</a:t>
            </a:r>
            <a:r>
              <a:rPr lang="en-US" altLang="zh-CN"/>
              <a:t>32</a:t>
            </a:r>
            <a:r>
              <a:rPr lang="zh-CN" altLang="en-US"/>
              <a:t>位目的</a:t>
            </a:r>
            <a:r>
              <a:rPr lang="en-US" altLang="zh-CN"/>
              <a:t>IP</a:t>
            </a:r>
            <a:r>
              <a:rPr lang="zh-CN" altLang="en-US"/>
              <a:t>地址，</a:t>
            </a:r>
            <a:r>
              <a:rPr lang="en-US" altLang="zh-CN"/>
              <a:t>8</a:t>
            </a:r>
            <a:r>
              <a:rPr lang="zh-CN" altLang="en-US"/>
              <a:t>位协议，</a:t>
            </a:r>
            <a:r>
              <a:rPr lang="en-US" altLang="zh-CN"/>
              <a:t>16</a:t>
            </a:r>
            <a:r>
              <a:rPr lang="zh-CN" altLang="en-US"/>
              <a:t>位</a:t>
            </a:r>
            <a:r>
              <a:rPr lang="en-US" altLang="zh-CN"/>
              <a:t>UDP</a:t>
            </a:r>
            <a:r>
              <a:rPr lang="zh-CN" altLang="en-US"/>
              <a:t>长度。通过伪首部的校验，</a:t>
            </a:r>
            <a:r>
              <a:rPr lang="en-US" altLang="zh-CN"/>
              <a:t>UDP</a:t>
            </a:r>
            <a:r>
              <a:rPr lang="zh-CN" altLang="en-US"/>
              <a:t>可以确定该</a:t>
            </a:r>
            <a:r>
              <a:rPr lang="zh-CN" altLang="en-US">
                <a:hlinkClick r:id="rId6"/>
              </a:rPr>
              <a:t>数据报</a:t>
            </a:r>
            <a:r>
              <a:rPr lang="zh-CN" altLang="en-US"/>
              <a:t>是不是发给本机的，通过首部协议字段，</a:t>
            </a:r>
            <a:r>
              <a:rPr lang="en-US" altLang="zh-CN"/>
              <a:t>UDP</a:t>
            </a:r>
            <a:r>
              <a:rPr lang="zh-CN" altLang="en-US"/>
              <a:t>可以确认有没有误传。</a:t>
            </a:r>
            <a:endParaRPr lang="en-US" altLang="zh-CN"/>
          </a:p>
          <a:p>
            <a:endParaRPr lang="en-US" altLang="zh-CN"/>
          </a:p>
          <a:p>
            <a:r>
              <a:rPr lang="zh-CN" altLang="en-US"/>
              <a:t>伪首部并非</a:t>
            </a:r>
            <a:r>
              <a:rPr lang="en-US" altLang="zh-CN"/>
              <a:t>TCP&amp;</a:t>
            </a:r>
            <a:r>
              <a:rPr lang="en-US" altLang="zh-CN">
                <a:hlinkClick r:id="rId4"/>
              </a:rPr>
              <a:t>UDP</a:t>
            </a:r>
            <a:r>
              <a:rPr lang="zh-CN" altLang="en-US">
                <a:hlinkClick r:id="rId6"/>
              </a:rPr>
              <a:t>数据报</a:t>
            </a:r>
            <a:r>
              <a:rPr lang="zh-CN" altLang="en-US"/>
              <a:t>中实际的有效成分。伪首部是一个虚拟的数据结构，其中的信息是从数据报所在</a:t>
            </a:r>
            <a:r>
              <a:rPr lang="en-US" altLang="zh-CN"/>
              <a:t>IP</a:t>
            </a:r>
            <a:r>
              <a:rPr lang="zh-CN" altLang="en-US"/>
              <a:t>分组头的分组头中提取的，既不向下传送也不向上递交，而仅仅是为计算</a:t>
            </a:r>
            <a:r>
              <a:rPr lang="zh-CN" altLang="en-US">
                <a:hlinkClick r:id="rId7"/>
              </a:rPr>
              <a:t>校验和</a:t>
            </a:r>
            <a:r>
              <a:rPr lang="zh-CN" altLang="en-US"/>
              <a:t>。这样的校验和，既校验了</a:t>
            </a:r>
            <a:r>
              <a:rPr lang="en-US" altLang="zh-CN"/>
              <a:t>TCP&amp;UDP</a:t>
            </a:r>
            <a:r>
              <a:rPr lang="zh-CN" altLang="en-US"/>
              <a:t>用户数据的源</a:t>
            </a:r>
            <a:r>
              <a:rPr lang="zh-CN" altLang="en-US">
                <a:hlinkClick r:id="rId8"/>
              </a:rPr>
              <a:t>端口号</a:t>
            </a:r>
            <a:r>
              <a:rPr lang="zh-CN" altLang="en-US"/>
              <a:t>和目的端口号以及</a:t>
            </a:r>
            <a:r>
              <a:rPr lang="en-US" altLang="zh-CN"/>
              <a:t>TCP&amp;UDP</a:t>
            </a:r>
            <a:r>
              <a:rPr lang="zh-CN" altLang="en-US"/>
              <a:t>用户数据报的数据部分，又检验了</a:t>
            </a:r>
            <a:r>
              <a:rPr lang="en-US" altLang="zh-CN">
                <a:hlinkClick r:id="rId9"/>
              </a:rPr>
              <a:t>IP</a:t>
            </a:r>
            <a:r>
              <a:rPr lang="zh-CN" altLang="en-US">
                <a:hlinkClick r:id="rId9"/>
              </a:rPr>
              <a:t>数据报</a:t>
            </a:r>
            <a:r>
              <a:rPr lang="zh-CN" altLang="en-US"/>
              <a:t>的源</a:t>
            </a:r>
            <a:r>
              <a:rPr lang="en-US" altLang="zh-CN">
                <a:hlinkClick r:id="rId5"/>
              </a:rPr>
              <a:t>IP</a:t>
            </a:r>
            <a:r>
              <a:rPr lang="zh-CN" altLang="en-US">
                <a:hlinkClick r:id="rId5"/>
              </a:rPr>
              <a:t>地址</a:t>
            </a:r>
            <a:r>
              <a:rPr lang="zh-CN" altLang="en-US"/>
              <a:t>和目的地址。伪报头保证</a:t>
            </a:r>
            <a:r>
              <a:rPr lang="en-US" altLang="zh-CN"/>
              <a:t>TCP&amp;UDP</a:t>
            </a:r>
            <a:r>
              <a:rPr lang="zh-CN" altLang="en-US">
                <a:hlinkClick r:id="rId10"/>
              </a:rPr>
              <a:t>数据单元</a:t>
            </a:r>
            <a:r>
              <a:rPr lang="zh-CN" altLang="en-US"/>
              <a:t>到达正确的目的地址。因此，伪报头中包含</a:t>
            </a:r>
            <a:r>
              <a:rPr lang="en-US" altLang="zh-CN"/>
              <a:t>IP</a:t>
            </a:r>
            <a:r>
              <a:rPr lang="zh-CN" altLang="en-US"/>
              <a:t>地址并且作为计算校验和需要考虑的一部分。最终目的端根据伪报头和数据单元计算校验和以验证通信数据在传输过程中没有改变而且到达了正确的目的地址。</a:t>
            </a:r>
            <a:endParaRPr lang="zh-CN" altLang="en-US"/>
          </a:p>
          <a:p>
            <a:r>
              <a:rPr lang="zh-CN" altLang="en-US"/>
              <a:t>伪首部，更确切的说是</a:t>
            </a:r>
            <a:r>
              <a:rPr lang="zh-CN" altLang="en-US">
                <a:hlinkClick r:id="rId11"/>
              </a:rPr>
              <a:t>校验和</a:t>
            </a:r>
            <a:r>
              <a:rPr lang="zh-CN" altLang="en-US"/>
              <a:t>包含的</a:t>
            </a:r>
            <a:r>
              <a:rPr lang="en-US" altLang="zh-CN"/>
              <a:t>—</a:t>
            </a:r>
            <a:r>
              <a:rPr lang="zh-CN" altLang="en-US"/>
              <a:t>个</a:t>
            </a:r>
            <a:r>
              <a:rPr lang="en-US" altLang="zh-CN"/>
              <a:t>96</a:t>
            </a:r>
            <a:r>
              <a:rPr lang="zh-CN" altLang="en-US"/>
              <a:t>位的伪首标，是个理论上的值，只是理论上它位于</a:t>
            </a:r>
            <a:r>
              <a:rPr lang="en-US" altLang="zh-CN"/>
              <a:t>TCP&amp;</a:t>
            </a:r>
            <a:r>
              <a:rPr lang="en-US" altLang="zh-CN">
                <a:hlinkClick r:id="rId4"/>
              </a:rPr>
              <a:t>UDP</a:t>
            </a:r>
            <a:r>
              <a:rPr lang="zh-CN" altLang="en-US"/>
              <a:t>首标的前面。这个伪首标包含了源地址、目的地址、协议和</a:t>
            </a:r>
            <a:r>
              <a:rPr lang="en-US" altLang="zh-CN"/>
              <a:t>TCP&amp;UDP</a:t>
            </a:r>
            <a:r>
              <a:rPr lang="zh-CN" altLang="en-US"/>
              <a:t>长度等字段，这使得</a:t>
            </a:r>
            <a:r>
              <a:rPr lang="en-US" altLang="zh-CN"/>
              <a:t>TCP&amp;UDP</a:t>
            </a:r>
            <a:r>
              <a:rPr lang="zh-CN" altLang="en-US"/>
              <a:t>能够防止出现</a:t>
            </a:r>
            <a:r>
              <a:rPr lang="zh-CN" altLang="en-US">
                <a:hlinkClick r:id="rId12"/>
              </a:rPr>
              <a:t>路由选择</a:t>
            </a:r>
            <a:r>
              <a:rPr lang="zh-CN" altLang="en-US"/>
              <a:t>错误的</a:t>
            </a:r>
            <a:r>
              <a:rPr lang="zh-CN" altLang="en-US">
                <a:hlinkClick r:id="rId13"/>
              </a:rPr>
              <a:t>数据段</a:t>
            </a:r>
            <a:r>
              <a:rPr lang="zh-CN" altLang="en-US"/>
              <a:t>。这些信息由</a:t>
            </a:r>
            <a:r>
              <a:rPr lang="zh-CN" altLang="en-US">
                <a:hlinkClick r:id="rId14"/>
              </a:rPr>
              <a:t>网际协议</a:t>
            </a:r>
            <a:r>
              <a:rPr lang="en-US" altLang="zh-CN"/>
              <a:t>(IP)</a:t>
            </a:r>
            <a:r>
              <a:rPr lang="zh-CN" altLang="en-US"/>
              <a:t>承载，通过</a:t>
            </a:r>
            <a:r>
              <a:rPr lang="en-US" altLang="zh-CN"/>
              <a:t>TCP&amp;UDP</a:t>
            </a:r>
            <a:r>
              <a:rPr lang="zh-CN" altLang="en-US">
                <a:hlinkClick r:id="rId15"/>
              </a:rPr>
              <a:t>网络接口</a:t>
            </a:r>
            <a:r>
              <a:rPr lang="zh-CN" altLang="en-US"/>
              <a:t>，在</a:t>
            </a:r>
            <a:r>
              <a:rPr lang="en-US" altLang="zh-CN"/>
              <a:t>IP</a:t>
            </a:r>
            <a:r>
              <a:rPr lang="zh-CN" altLang="en-US"/>
              <a:t>上运行的</a:t>
            </a:r>
            <a:r>
              <a:rPr lang="en-US" altLang="zh-CN"/>
              <a:t>TCP&amp;UDP</a:t>
            </a:r>
            <a:r>
              <a:rPr lang="zh-CN" altLang="en-US"/>
              <a:t>调用参数或者结果中传递。</a:t>
            </a:r>
            <a:endParaRPr lang="en-US" altLang="zh-CN"/>
          </a:p>
          <a:p>
            <a:endParaRPr lang="en-US" altLang="zh-CN"/>
          </a:p>
          <a:p>
            <a:r>
              <a:rPr lang="en-US" altLang="zh-CN">
                <a:hlinkClick r:id="rId3"/>
              </a:rPr>
              <a:t>Tcp</a:t>
            </a:r>
            <a:r>
              <a:rPr lang="zh-CN" altLang="en-US"/>
              <a:t>伪首部：</a:t>
            </a:r>
            <a:endParaRPr lang="zh-CN" altLang="en-US"/>
          </a:p>
          <a:p>
            <a:r>
              <a:rPr lang="en-US" altLang="zh-CN"/>
              <a:t>typedef struct</a:t>
            </a:r>
            <a:endParaRPr lang="en-US" altLang="zh-CN"/>
          </a:p>
          <a:p>
            <a:r>
              <a:rPr lang="en-US" altLang="zh-CN"/>
              <a:t>{</a:t>
            </a:r>
            <a:endParaRPr lang="en-US" altLang="zh-CN"/>
          </a:p>
          <a:p>
            <a:r>
              <a:rPr lang="en-US" altLang="zh-CN"/>
              <a:t>unsigned long saddr; //</a:t>
            </a:r>
            <a:r>
              <a:rPr lang="zh-CN" altLang="en-US"/>
              <a:t>源</a:t>
            </a:r>
            <a:r>
              <a:rPr lang="en-US" altLang="zh-CN"/>
              <a:t>IP</a:t>
            </a:r>
            <a:r>
              <a:rPr lang="zh-CN" altLang="en-US"/>
              <a:t>地址</a:t>
            </a:r>
            <a:endParaRPr lang="zh-CN" altLang="en-US"/>
          </a:p>
          <a:p>
            <a:r>
              <a:rPr lang="en-US" altLang="zh-CN"/>
              <a:t>unsigned long daddr; //</a:t>
            </a:r>
            <a:r>
              <a:rPr lang="zh-CN" altLang="en-US"/>
              <a:t>目的</a:t>
            </a:r>
            <a:r>
              <a:rPr lang="en-US" altLang="zh-CN"/>
              <a:t>IP</a:t>
            </a:r>
            <a:r>
              <a:rPr lang="zh-CN" altLang="en-US"/>
              <a:t>地址</a:t>
            </a:r>
            <a:endParaRPr lang="zh-CN" altLang="en-US"/>
          </a:p>
          <a:p>
            <a:r>
              <a:rPr lang="en-US" altLang="zh-CN"/>
              <a:t>char mbz;</a:t>
            </a:r>
            <a:endParaRPr lang="en-US" altLang="zh-CN"/>
          </a:p>
          <a:p>
            <a:r>
              <a:rPr lang="en-US" altLang="zh-CN"/>
              <a:t>// mbz = must be zero, </a:t>
            </a:r>
            <a:r>
              <a:rPr lang="zh-CN" altLang="en-US"/>
              <a:t>用于填充对齐</a:t>
            </a:r>
            <a:endParaRPr lang="zh-CN" altLang="en-US"/>
          </a:p>
          <a:p>
            <a:r>
              <a:rPr lang="en-US" altLang="zh-CN"/>
              <a:t>char protocal; //8</a:t>
            </a:r>
            <a:r>
              <a:rPr lang="zh-CN" altLang="en-US"/>
              <a:t>位协议号</a:t>
            </a:r>
            <a:endParaRPr lang="zh-CN" altLang="en-US"/>
          </a:p>
          <a:p>
            <a:r>
              <a:rPr lang="en-US" altLang="zh-CN"/>
              <a:t>unsigned short tcpl; // TCP</a:t>
            </a:r>
            <a:r>
              <a:rPr lang="zh-CN" altLang="en-US"/>
              <a:t>包长度</a:t>
            </a:r>
            <a:endParaRPr lang="zh-CN" altLang="en-US"/>
          </a:p>
          <a:p>
            <a:r>
              <a:rPr lang="en-US" altLang="zh-CN"/>
              <a:t>}psdheader_t;</a:t>
            </a:r>
            <a:endParaRPr lang="en-US" altLang="zh-CN"/>
          </a:p>
          <a:p>
            <a:endParaRPr lang="zh-CN" altLang="en-US"/>
          </a:p>
          <a:p>
            <a:endParaRPr lang="zh-CN" altLang="en-US"/>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AFB191-FDD4-4D2B-AD61-C41CF3E705DB}"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D072212-92C9-4165-974D-A599316B3049}" type="slidenum">
              <a:rPr kumimoji="0" lang="en-US" altLang="zh-CN" sz="1300" smtClean="0"/>
            </a:fld>
            <a:endParaRPr kumimoji="0" lang="en-US" altLang="zh-CN" sz="1300"/>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p:sp>
      <p:sp>
        <p:nvSpPr>
          <p:cNvPr id="573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人眼看文字，并不是一个字一个字地进行，而是有一个扫视的范围，一眼大约有</a:t>
            </a:r>
            <a:r>
              <a:rPr lang="en-US" altLang="zh-CN"/>
              <a:t>3—4</a:t>
            </a:r>
            <a:r>
              <a:rPr lang="zh-CN" altLang="en-US"/>
              <a:t>个字符，跨越两三行，跳跃着前进。如果阅读熟练，能够多看几行，甚至“一目十行”。当我们看到“研表究明，汉字的序顺并不定一能影阅响读，比如当你看完这句话后，才发这现里的字全是乱的”这句话时，因为内容常见，并不复杂，眼睛只是粗略做了扫描。之后按照平时的阅读习惯，自动给这些文字进行了排序。</a:t>
            </a:r>
            <a:endParaRPr lang="en-US" altLang="zh-CN"/>
          </a:p>
          <a:p>
            <a:endParaRPr lang="en-US" altLang="zh-CN"/>
          </a:p>
          <a:p>
            <a:r>
              <a:rPr lang="en-US" altLang="zh-CN"/>
              <a:t>I cdn'uolt blveiee taht I cluod aulaclty uesdnatnrd waht I was rdanieg: the phaonmneel pweor of the hmuan mnid. Aoccdrnig to a rseearch taem at Cmabrigde Uinervtisy, it deosn't mttaer in waht oredr the ltteers in a wrod are, the olny iprmoatnt tihng is taht the frist and lsat ltteer be in the rghit pclae. The rset can be a taotl mses and you can sitll raed it wouthit a porbelm. Tihs is bcuseae the huamn mnid deos not raed ervey lteter by istlef, but the wrod as a wlohe. Scuh a cdonition is arppoiatrely cllaed Typoglycemia .Amzanig huh? Yaeh and you awlyas thguoht slpeling was ipmorantt.</a:t>
            </a:r>
            <a:endParaRPr lang="en-US" altLang="zh-CN"/>
          </a:p>
          <a:p>
            <a:endParaRPr lang="en-US" altLang="zh-CN"/>
          </a:p>
          <a:p>
            <a:r>
              <a:rPr lang="zh-CN" altLang="en-US"/>
              <a:t>这段话的正序版是这样的：</a:t>
            </a:r>
            <a:endParaRPr lang="zh-CN" altLang="en-US"/>
          </a:p>
          <a:p>
            <a:br>
              <a:rPr lang="zh-CN" altLang="en-US"/>
            </a:br>
            <a:endParaRPr lang="zh-CN" altLang="en-US"/>
          </a:p>
          <a:p>
            <a:r>
              <a:rPr lang="en-US" altLang="zh-CN"/>
              <a:t>I couldn't believe that I could actually understand what I was reading: the phenomenal power of the human mind. According to a research team at Cambridge University, it doesn't matter in what order the letters in a word are, the only important thing is that the first and last letter be in the right place. The rest can be a total mess and you can still read it without a problem. This is because the human mind does not read every letter by itself, but the word as a whole. Such a condition is appropriately called Typoglycemia. Amazing, huh? Yeah and you always thought spelling was important.</a:t>
            </a:r>
            <a:endParaRPr lang="en-US" altLang="zh-CN"/>
          </a:p>
          <a:p>
            <a:br>
              <a:rPr lang="en-US" altLang="zh-CN"/>
            </a:br>
            <a:endParaRPr lang="en-US" altLang="zh-CN"/>
          </a:p>
          <a:p>
            <a:r>
              <a:rPr lang="zh-CN" altLang="en-US"/>
              <a:t>简单翻译过来就是：</a:t>
            </a:r>
            <a:endParaRPr lang="en-US" altLang="zh-CN"/>
          </a:p>
          <a:p>
            <a:endParaRPr lang="en-US" altLang="zh-CN"/>
          </a:p>
          <a:p>
            <a:r>
              <a:rPr lang="zh-CN" altLang="en-US"/>
              <a:t>我真不敢相信我能看懂我读的东西：人脑的非凡能力。据剑桥大学的一个研究团队所说，无论一个词中的字母排序如何，唯一重要的是第一个和最后一个字母在原位。剩下的字母可以随意打乱，你还是无压力能看懂。这是因为人类的大脑不会逐字阅读，而是读一整个单词。这种情况被称作</a:t>
            </a:r>
            <a:r>
              <a:rPr lang="en-US" altLang="zh-CN"/>
              <a:t>Typoglycemia</a:t>
            </a:r>
            <a:r>
              <a:rPr lang="zh-CN" altLang="en-US"/>
              <a:t>。挺棒的哈？你是不是还一直以为拼写挺重要的呢。</a:t>
            </a:r>
            <a:endParaRPr lang="en-US" altLang="zh-CN"/>
          </a:p>
          <a:p>
            <a:endParaRPr lang="zh-CN" altLang="en-US"/>
          </a:p>
        </p:txBody>
      </p:sp>
      <p:sp>
        <p:nvSpPr>
          <p:cNvPr id="573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A14A162-EF3C-41C6-8140-CF03DCFD48D1}"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95B8EC-CB9D-4626-8878-20FFDC90F32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p:sp>
      <p:sp>
        <p:nvSpPr>
          <p:cNvPr id="686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000000"/>
                </a:solidFill>
                <a:latin typeface="Calibri" panose="020F0502020204030204" pitchFamily="34" charset="0"/>
                <a:ea typeface="华文中宋" panose="02010600040101010101" pitchFamily="2" charset="-122"/>
              </a:rPr>
              <a:t>在滑动窗口算法中使用三个字段：</a:t>
            </a:r>
            <a:r>
              <a:rPr lang="en-US" altLang="zh-CN">
                <a:solidFill>
                  <a:srgbClr val="000000"/>
                </a:solidFill>
                <a:latin typeface="Calibri" panose="020F0502020204030204" pitchFamily="34" charset="0"/>
                <a:ea typeface="华文中宋" panose="02010600040101010101" pitchFamily="2" charset="-122"/>
              </a:rPr>
              <a:t>sequence number, </a:t>
            </a:r>
            <a:r>
              <a:rPr lang="en-US" altLang="zh-CN">
                <a:solidFill>
                  <a:srgbClr val="FF0000"/>
                </a:solidFill>
                <a:ea typeface="MS PGothic" panose="020B0600070205080204" pitchFamily="34" charset="-128"/>
              </a:rPr>
              <a:t>acknowledgement number</a:t>
            </a:r>
            <a:r>
              <a:rPr lang="zh-CN" altLang="en-US">
                <a:solidFill>
                  <a:srgbClr val="FF0000"/>
                </a:solidFill>
                <a:ea typeface="MS PGothic" panose="020B0600070205080204" pitchFamily="34" charset="-128"/>
              </a:rPr>
              <a:t>和 </a:t>
            </a:r>
            <a:r>
              <a:rPr lang="en-US" altLang="zh-CN">
                <a:solidFill>
                  <a:srgbClr val="FF0000"/>
                </a:solidFill>
                <a:ea typeface="MS PGothic" panose="020B0600070205080204" pitchFamily="34" charset="-128"/>
              </a:rPr>
              <a:t>AdvertisedWindow</a:t>
            </a:r>
            <a:endParaRPr lang="en-US" altLang="zh-CN">
              <a:solidFill>
                <a:srgbClr val="FF0000"/>
              </a:solidFill>
              <a:ea typeface="MS PGothic" panose="020B0600070205080204" pitchFamily="34" charset="-128"/>
            </a:endParaRPr>
          </a:p>
          <a:p>
            <a:endParaRPr lang="en-US" altLang="zh-CN">
              <a:solidFill>
                <a:srgbClr val="FF0000"/>
              </a:solidFill>
              <a:ea typeface="MS PGothic" panose="020B0600070205080204" pitchFamily="34" charset="-128"/>
            </a:endParaRPr>
          </a:p>
          <a:p>
            <a:endParaRPr lang="en-US" altLang="zh-CN">
              <a:solidFill>
                <a:srgbClr val="000000"/>
              </a:solidFill>
              <a:latin typeface="Calibri" panose="020F0502020204030204" pitchFamily="34" charset="0"/>
              <a:ea typeface="华文中宋" panose="02010600040101010101" pitchFamily="2" charset="-122"/>
            </a:endParaRPr>
          </a:p>
          <a:p>
            <a:endParaRPr lang="zh-CN" altLang="en-US"/>
          </a:p>
        </p:txBody>
      </p:sp>
      <p:sp>
        <p:nvSpPr>
          <p:cNvPr id="686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669B17-BC68-4AE1-856B-429F03A38032}"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p:sp>
      <p:sp>
        <p:nvSpPr>
          <p:cNvPr id="798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TCP</a:t>
            </a:r>
            <a:r>
              <a:rPr lang="zh-CN" altLang="en-US"/>
              <a:t>序列号和确认号详解 </a:t>
            </a:r>
            <a:r>
              <a:rPr lang="en-US" altLang="zh-CN"/>
              <a:t>http://blog.csdn.net/webnumen/article/details/1541330</a:t>
            </a:r>
            <a:endParaRPr lang="en-US" altLang="zh-CN"/>
          </a:p>
          <a:p>
            <a:endParaRPr lang="en-US" altLang="zh-CN"/>
          </a:p>
          <a:p>
            <a:r>
              <a:rPr lang="en-US" altLang="zh-CN"/>
              <a:t>TCP</a:t>
            </a:r>
            <a:r>
              <a:rPr lang="zh-CN" altLang="en-US"/>
              <a:t>序列号欺骗和攻击</a:t>
            </a:r>
            <a:r>
              <a:rPr lang="en-US" altLang="zh-CN"/>
              <a:t>(TCP Sequence Number Spoofing and Attack) </a:t>
            </a:r>
            <a:r>
              <a:rPr lang="zh-CN" altLang="en-US"/>
              <a:t>：</a:t>
            </a:r>
            <a:r>
              <a:rPr lang="en-US" altLang="zh-CN"/>
              <a:t>http://baike.baidu.com/view/2120509.htm</a:t>
            </a:r>
            <a:endParaRPr lang="en-US" altLang="zh-CN"/>
          </a:p>
          <a:p>
            <a:endParaRPr lang="en-US" altLang="zh-CN"/>
          </a:p>
          <a:p>
            <a:r>
              <a:rPr lang="zh-CN" altLang="en-US"/>
              <a:t>一方面是为了防止连接失效后</a:t>
            </a:r>
            <a:r>
              <a:rPr lang="en-US" altLang="zh-CN"/>
              <a:t>SOCKET</a:t>
            </a:r>
            <a:r>
              <a:rPr lang="zh-CN" altLang="en-US"/>
              <a:t>被重用使得以前残留的包被错误的接受；另一方面是为了防止黑客轻易的知道序列号之后制造</a:t>
            </a:r>
            <a:r>
              <a:rPr lang="en-US" altLang="zh-CN"/>
              <a:t>tcp</a:t>
            </a:r>
            <a:r>
              <a:rPr lang="zh-CN" altLang="en-US"/>
              <a:t>序列号攻击</a:t>
            </a:r>
            <a:endParaRPr lang="en-US" altLang="zh-CN"/>
          </a:p>
          <a:p>
            <a:endParaRPr lang="en-US" altLang="zh-CN"/>
          </a:p>
          <a:p>
            <a:r>
              <a:rPr lang="zh-CN" altLang="en-US"/>
              <a:t>目前对</a:t>
            </a:r>
            <a:r>
              <a:rPr lang="en-US" altLang="zh-CN"/>
              <a:t>tcp</a:t>
            </a:r>
            <a:r>
              <a:rPr lang="zh-CN" altLang="en-US"/>
              <a:t>会话的攻击主要分为两种</a:t>
            </a:r>
            <a:r>
              <a:rPr lang="zh-CN" altLang="en-US">
                <a:hlinkClick r:id="rId3"/>
              </a:rPr>
              <a:t>中间人攻击</a:t>
            </a:r>
            <a:r>
              <a:rPr lang="zh-CN" altLang="en-US"/>
              <a:t>和注入式攻击。前者是改变通讯双方的通信过程，接管整个</a:t>
            </a:r>
            <a:r>
              <a:rPr lang="en-US" altLang="zh-CN"/>
              <a:t>tcp</a:t>
            </a:r>
            <a:r>
              <a:rPr lang="zh-CN" altLang="en-US"/>
              <a:t>会话；后者是不改变通信双方的通信，只是在会话中插入一些伪装</a:t>
            </a:r>
            <a:r>
              <a:rPr lang="en-US" altLang="zh-CN"/>
              <a:t>ip</a:t>
            </a:r>
            <a:r>
              <a:rPr lang="zh-CN" altLang="en-US"/>
              <a:t>的</a:t>
            </a:r>
            <a:r>
              <a:rPr lang="en-US" altLang="zh-CN"/>
              <a:t>Tcp</a:t>
            </a:r>
            <a:r>
              <a:rPr lang="zh-CN" altLang="en-US"/>
              <a:t>包，这就要解决对接收序列号的预测这个技术难题，这个序列号预测也是最大的一个难点，所以从安全的角度来说，</a:t>
            </a:r>
            <a:r>
              <a:rPr lang="en-US" altLang="zh-CN"/>
              <a:t>tcp</a:t>
            </a:r>
            <a:r>
              <a:rPr lang="zh-CN" altLang="en-US"/>
              <a:t>序列号初始值越趋近于随机越好，算法越复杂越好。</a:t>
            </a:r>
            <a:endParaRPr lang="zh-CN" altLang="en-US"/>
          </a:p>
        </p:txBody>
      </p:sp>
      <p:sp>
        <p:nvSpPr>
          <p:cNvPr id="798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E37816-3503-450D-862E-FA54252D2285}"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fld id="{4AC6B15F-249D-499C-98E3-6E0FF9F933B6}" type="slidenum">
              <a:rPr lang="zh-CN" altLang="en-US"/>
            </a:fld>
            <a:endParaRPr lang="en-US" altLang="zh-CN"/>
          </a:p>
        </p:txBody>
      </p:sp>
      <p:sp>
        <p:nvSpPr>
          <p:cNvPr id="5" name="Rectangle 7"/>
          <p:cNvSpPr>
            <a:spLocks noGrp="1" noChangeArrowheads="1"/>
          </p:cNvSpPr>
          <p:nvPr>
            <p:ph type="dt" sz="half" idx="11"/>
          </p:nvPr>
        </p:nvSpPr>
        <p:spPr/>
        <p:txBody>
          <a:bodyPr/>
          <a:lstStyle>
            <a:lvl1pPr>
              <a:defRPr/>
            </a:lvl1pPr>
          </a:lstStyle>
          <a:p>
            <a:pPr>
              <a:defRPr/>
            </a:pPr>
            <a:fld id="{B2872804-C5D4-41FE-A282-2B15D1B36D99}" type="datetime1">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fld id="{A4795888-4FD9-4B19-AC17-29E3DE6A405A}" type="slidenum">
              <a:rPr lang="zh-CN" altLang="en-US"/>
            </a:fld>
            <a:endParaRPr lang="en-US" altLang="zh-CN"/>
          </a:p>
        </p:txBody>
      </p:sp>
      <p:sp>
        <p:nvSpPr>
          <p:cNvPr id="5" name="Rectangle 7"/>
          <p:cNvSpPr>
            <a:spLocks noGrp="1" noChangeArrowheads="1"/>
          </p:cNvSpPr>
          <p:nvPr>
            <p:ph type="dt" sz="half" idx="11"/>
          </p:nvPr>
        </p:nvSpPr>
        <p:spPr/>
        <p:txBody>
          <a:bodyPr/>
          <a:lstStyle>
            <a:lvl1pPr>
              <a:defRPr/>
            </a:lvl1pPr>
          </a:lstStyle>
          <a:p>
            <a:pPr>
              <a:defRPr/>
            </a:pPr>
            <a:fld id="{6608F74B-A47D-4995-8EB0-1E7EBE539798}" type="datetime1">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685800"/>
            <a:ext cx="2743200" cy="58753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685800"/>
            <a:ext cx="8026400" cy="58753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fld id="{EA630D48-B40C-4C27-A443-54D0D4E2E910}" type="slidenum">
              <a:rPr lang="zh-CN" altLang="en-US"/>
            </a:fld>
            <a:endParaRPr lang="en-US" altLang="zh-CN"/>
          </a:p>
        </p:txBody>
      </p:sp>
      <p:sp>
        <p:nvSpPr>
          <p:cNvPr id="5" name="Rectangle 7"/>
          <p:cNvSpPr>
            <a:spLocks noGrp="1" noChangeArrowheads="1"/>
          </p:cNvSpPr>
          <p:nvPr>
            <p:ph type="dt" sz="half" idx="11"/>
          </p:nvPr>
        </p:nvSpPr>
        <p:spPr/>
        <p:txBody>
          <a:bodyPr/>
          <a:lstStyle>
            <a:lvl1pPr>
              <a:defRPr/>
            </a:lvl1pPr>
          </a:lstStyle>
          <a:p>
            <a:pPr>
              <a:defRPr/>
            </a:pPr>
            <a:fld id="{BEC6B87A-A416-4B59-9763-A705D9E8B011}" type="datetime1">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fld id="{77A43F11-0AFE-4F09-9198-7E08984952DB}" type="slidenum">
              <a:rPr lang="zh-CN" altLang="en-US"/>
            </a:fld>
            <a:endParaRPr lang="en-US" altLang="zh-CN"/>
          </a:p>
        </p:txBody>
      </p:sp>
      <p:sp>
        <p:nvSpPr>
          <p:cNvPr id="5" name="Rectangle 7"/>
          <p:cNvSpPr>
            <a:spLocks noGrp="1" noChangeArrowheads="1"/>
          </p:cNvSpPr>
          <p:nvPr>
            <p:ph type="dt" sz="half" idx="11"/>
          </p:nvPr>
        </p:nvSpPr>
        <p:spPr/>
        <p:txBody>
          <a:bodyPr/>
          <a:lstStyle>
            <a:lvl1pPr>
              <a:defRPr/>
            </a:lvl1pPr>
          </a:lstStyle>
          <a:p>
            <a:pPr>
              <a:defRPr/>
            </a:pPr>
            <a:fld id="{4D95A0D7-EA5D-4873-80B4-3B2B7FBC2076}" type="datetime1">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fld id="{3FD5F0C9-997F-48A3-BE03-C7FC27DB8633}" type="slidenum">
              <a:rPr lang="zh-CN" altLang="en-US"/>
            </a:fld>
            <a:endParaRPr lang="en-US" altLang="zh-CN"/>
          </a:p>
        </p:txBody>
      </p:sp>
      <p:sp>
        <p:nvSpPr>
          <p:cNvPr id="5" name="Rectangle 7"/>
          <p:cNvSpPr>
            <a:spLocks noGrp="1" noChangeArrowheads="1"/>
          </p:cNvSpPr>
          <p:nvPr>
            <p:ph type="dt" sz="half" idx="11"/>
          </p:nvPr>
        </p:nvSpPr>
        <p:spPr/>
        <p:txBody>
          <a:bodyPr/>
          <a:lstStyle>
            <a:lvl1pPr>
              <a:defRPr/>
            </a:lvl1pPr>
          </a:lstStyle>
          <a:p>
            <a:pPr>
              <a:defRPr/>
            </a:pPr>
            <a:fld id="{D8868BB1-D6F9-4316-B794-6B276C5D3F54}" type="datetime1">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447800"/>
            <a:ext cx="5384800" cy="5113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97600" y="1447800"/>
            <a:ext cx="5384800" cy="5113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fld id="{BB669FB3-56EE-4B1B-A030-B098B21AAFA4}" type="slidenum">
              <a:rPr lang="zh-CN" altLang="en-US"/>
            </a:fld>
            <a:endParaRPr lang="en-US" altLang="zh-CN"/>
          </a:p>
        </p:txBody>
      </p:sp>
      <p:sp>
        <p:nvSpPr>
          <p:cNvPr id="6" name="Rectangle 7"/>
          <p:cNvSpPr>
            <a:spLocks noGrp="1" noChangeArrowheads="1"/>
          </p:cNvSpPr>
          <p:nvPr>
            <p:ph type="dt" sz="half" idx="11"/>
          </p:nvPr>
        </p:nvSpPr>
        <p:spPr/>
        <p:txBody>
          <a:bodyPr/>
          <a:lstStyle>
            <a:lvl1pPr>
              <a:defRPr/>
            </a:lvl1pPr>
          </a:lstStyle>
          <a:p>
            <a:pPr>
              <a:defRPr/>
            </a:pPr>
            <a:fld id="{4E48C71E-DD62-41B0-A31B-A6F2C32C9093}" type="datetime1">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536028"/>
            <a:ext cx="10972800" cy="881610"/>
          </a:xfrm>
        </p:spPr>
        <p:txBody>
          <a:bodyPr/>
          <a:lstStyle>
            <a:lvl1pPr>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fld id="{325BCE7C-7573-4C20-8DAC-B67380100B19}" type="slidenum">
              <a:rPr lang="zh-CN" altLang="en-US"/>
            </a:fld>
            <a:endParaRPr lang="en-US" altLang="zh-CN"/>
          </a:p>
        </p:txBody>
      </p:sp>
      <p:sp>
        <p:nvSpPr>
          <p:cNvPr id="8" name="Rectangle 7"/>
          <p:cNvSpPr>
            <a:spLocks noGrp="1" noChangeArrowheads="1"/>
          </p:cNvSpPr>
          <p:nvPr>
            <p:ph type="dt" sz="half" idx="11"/>
          </p:nvPr>
        </p:nvSpPr>
        <p:spPr/>
        <p:txBody>
          <a:bodyPr/>
          <a:lstStyle>
            <a:lvl1pPr>
              <a:defRPr/>
            </a:lvl1pPr>
          </a:lstStyle>
          <a:p>
            <a:pPr>
              <a:defRPr/>
            </a:pPr>
            <a:fld id="{B62BBE94-5EC1-4CAB-A468-3C6245211B7E}" type="datetime1">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fld id="{B58EE93F-B0DA-4E3D-ABDF-D203855E0B85}" type="slidenum">
              <a:rPr lang="zh-CN" altLang="en-US"/>
            </a:fld>
            <a:endParaRPr lang="en-US" altLang="zh-CN"/>
          </a:p>
        </p:txBody>
      </p:sp>
      <p:sp>
        <p:nvSpPr>
          <p:cNvPr id="4" name="Rectangle 7"/>
          <p:cNvSpPr>
            <a:spLocks noGrp="1" noChangeArrowheads="1"/>
          </p:cNvSpPr>
          <p:nvPr>
            <p:ph type="dt" sz="half" idx="11"/>
          </p:nvPr>
        </p:nvSpPr>
        <p:spPr/>
        <p:txBody>
          <a:bodyPr/>
          <a:lstStyle>
            <a:lvl1pPr>
              <a:defRPr/>
            </a:lvl1pPr>
          </a:lstStyle>
          <a:p>
            <a:pPr>
              <a:defRPr/>
            </a:pPr>
            <a:fld id="{E8E4AE1C-9779-4ED6-BF35-92EEEC62FC25}" type="datetime1">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fld id="{1FA9286E-6A93-4299-9456-1D44D8FB637A}" type="slidenum">
              <a:rPr lang="zh-CN" altLang="en-US"/>
            </a:fld>
            <a:endParaRPr lang="en-US" altLang="zh-CN"/>
          </a:p>
        </p:txBody>
      </p:sp>
      <p:sp>
        <p:nvSpPr>
          <p:cNvPr id="3" name="Rectangle 7"/>
          <p:cNvSpPr>
            <a:spLocks noGrp="1" noChangeArrowheads="1"/>
          </p:cNvSpPr>
          <p:nvPr>
            <p:ph type="dt" sz="half" idx="11"/>
          </p:nvPr>
        </p:nvSpPr>
        <p:spPr/>
        <p:txBody>
          <a:bodyPr/>
          <a:lstStyle>
            <a:lvl1pPr>
              <a:defRPr/>
            </a:lvl1pPr>
          </a:lstStyle>
          <a:p>
            <a:pPr>
              <a:defRPr/>
            </a:pPr>
            <a:fld id="{A0FD6F45-48F6-4465-9C17-182ACDEA1DF1}" type="datetime1">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624314"/>
            <a:ext cx="4011084" cy="810786"/>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624314"/>
            <a:ext cx="6815667" cy="5501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fld id="{0E896843-C5F5-4747-814A-562E78FC65DA}" type="slidenum">
              <a:rPr lang="zh-CN" altLang="en-US"/>
            </a:fld>
            <a:endParaRPr lang="en-US" altLang="zh-CN"/>
          </a:p>
        </p:txBody>
      </p:sp>
      <p:sp>
        <p:nvSpPr>
          <p:cNvPr id="6" name="Rectangle 7"/>
          <p:cNvSpPr>
            <a:spLocks noGrp="1" noChangeArrowheads="1"/>
          </p:cNvSpPr>
          <p:nvPr>
            <p:ph type="dt" sz="half" idx="11"/>
          </p:nvPr>
        </p:nvSpPr>
        <p:spPr/>
        <p:txBody>
          <a:bodyPr/>
          <a:lstStyle>
            <a:lvl1pPr>
              <a:defRPr/>
            </a:lvl1pPr>
          </a:lstStyle>
          <a:p>
            <a:pPr>
              <a:defRPr/>
            </a:pPr>
            <a:fld id="{5A8DF599-5BE6-4C02-8191-F4B6BD62C7E4}" type="datetime1">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fld id="{4048A81C-6015-41BD-8C11-29C01117CA5B}" type="slidenum">
              <a:rPr lang="zh-CN" altLang="en-US"/>
            </a:fld>
            <a:endParaRPr lang="en-US" altLang="zh-CN"/>
          </a:p>
        </p:txBody>
      </p:sp>
      <p:sp>
        <p:nvSpPr>
          <p:cNvPr id="6" name="Rectangle 7"/>
          <p:cNvSpPr>
            <a:spLocks noGrp="1" noChangeArrowheads="1"/>
          </p:cNvSpPr>
          <p:nvPr>
            <p:ph type="dt" sz="half" idx="11"/>
          </p:nvPr>
        </p:nvSpPr>
        <p:spPr/>
        <p:txBody>
          <a:bodyPr/>
          <a:lstStyle>
            <a:lvl1pPr>
              <a:defRPr/>
            </a:lvl1pPr>
          </a:lstStyle>
          <a:p>
            <a:pPr>
              <a:defRPr/>
            </a:pPr>
            <a:fld id="{A2C5FDBA-EA49-4A1C-808C-F2802D5E3B6E}" type="datetime1">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1583267" cy="685800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
        <p:nvSpPr>
          <p:cNvPr id="1027" name="Rectangle 4"/>
          <p:cNvSpPr>
            <a:spLocks noGrp="1" noChangeArrowheads="1"/>
          </p:cNvSpPr>
          <p:nvPr>
            <p:ph type="sldNum" sz="quarter" idx="4"/>
          </p:nvPr>
        </p:nvSpPr>
        <p:spPr bwMode="auto">
          <a:xfrm>
            <a:off x="8737600" y="6248400"/>
            <a:ext cx="2844800" cy="457200"/>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Times New Roman" panose="02020603050405020304" pitchFamily="18" charset="0"/>
                <a:ea typeface="宋体" panose="02010600030101010101" pitchFamily="2" charset="-122"/>
              </a:defRPr>
            </a:lvl1pPr>
          </a:lstStyle>
          <a:p>
            <a:pPr>
              <a:defRPr/>
            </a:pPr>
            <a:fld id="{B6DE0EED-CF5A-47E7-B33F-02A1FE7C2F68}" type="slidenum">
              <a:rPr lang="zh-CN" altLang="en-US"/>
            </a:fld>
            <a:endParaRPr lang="en-US" altLang="zh-CN"/>
          </a:p>
        </p:txBody>
      </p:sp>
      <p:sp>
        <p:nvSpPr>
          <p:cNvPr id="1028" name="Rectangle 5"/>
          <p:cNvSpPr>
            <a:spLocks noGrp="1" noChangeArrowheads="1"/>
          </p:cNvSpPr>
          <p:nvPr>
            <p:ph type="title"/>
          </p:nvPr>
        </p:nvSpPr>
        <p:spPr bwMode="auto">
          <a:xfrm>
            <a:off x="812801" y="685800"/>
            <a:ext cx="83523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9" name="Rectangle 6"/>
          <p:cNvSpPr>
            <a:spLocks noGrp="1" noChangeArrowheads="1"/>
          </p:cNvSpPr>
          <p:nvPr>
            <p:ph type="body" idx="1"/>
          </p:nvPr>
        </p:nvSpPr>
        <p:spPr bwMode="auto">
          <a:xfrm>
            <a:off x="609600" y="1447800"/>
            <a:ext cx="10972800"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30" name="Rectangle 7"/>
          <p:cNvSpPr>
            <a:spLocks noGrp="1" noChangeArrowheads="1"/>
          </p:cNvSpPr>
          <p:nvPr>
            <p:ph type="dt" sz="half" idx="2"/>
          </p:nvPr>
        </p:nvSpPr>
        <p:spPr bwMode="auto">
          <a:xfrm>
            <a:off x="609600" y="6245225"/>
            <a:ext cx="2844800" cy="476250"/>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latin typeface="+mn-lt"/>
                <a:ea typeface="宋体" panose="02010600030101010101" pitchFamily="2" charset="-122"/>
              </a:defRPr>
            </a:lvl1pPr>
          </a:lstStyle>
          <a:p>
            <a:pPr>
              <a:defRPr/>
            </a:pPr>
            <a:fld id="{6BE0669A-752F-48FC-8232-0CBA120DC994}" type="datetime1">
              <a:rPr lang="zh-CN" altLang="en-US"/>
            </a:fld>
            <a:endParaRPr lang="en-US" altLang="zh-CN"/>
          </a:p>
        </p:txBody>
      </p:sp>
      <p:grpSp>
        <p:nvGrpSpPr>
          <p:cNvPr id="1031" name="Group 7"/>
          <p:cNvGrpSpPr/>
          <p:nvPr/>
        </p:nvGrpSpPr>
        <p:grpSpPr bwMode="auto">
          <a:xfrm>
            <a:off x="-10583" y="11114"/>
            <a:ext cx="1066801" cy="873125"/>
            <a:chOff x="0" y="0"/>
            <a:chExt cx="1806" cy="1989"/>
          </a:xfrm>
        </p:grpSpPr>
        <p:sp>
          <p:nvSpPr>
            <p:cNvPr id="1034" name="Rectangle 9"/>
            <p:cNvSpPr>
              <a:spLocks noChangeArrowheads="1"/>
            </p:cNvSpPr>
            <p:nvPr/>
          </p:nvSpPr>
          <p:spPr bwMode="auto">
            <a:xfrm>
              <a:off x="362" y="1584"/>
              <a:ext cx="358"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5" name="Rectangle 10"/>
            <p:cNvSpPr>
              <a:spLocks noChangeArrowheads="1"/>
            </p:cNvSpPr>
            <p:nvPr/>
          </p:nvSpPr>
          <p:spPr bwMode="auto">
            <a:xfrm>
              <a:off x="1079" y="394"/>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6" name="Rectangle 11"/>
            <p:cNvSpPr>
              <a:spLocks noChangeArrowheads="1"/>
            </p:cNvSpPr>
            <p:nvPr/>
          </p:nvSpPr>
          <p:spPr bwMode="auto">
            <a:xfrm>
              <a:off x="1437" y="0"/>
              <a:ext cx="369" cy="401"/>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7" name="Rectangle 12"/>
            <p:cNvSpPr>
              <a:spLocks noChangeArrowheads="1"/>
            </p:cNvSpPr>
            <p:nvPr/>
          </p:nvSpPr>
          <p:spPr bwMode="auto">
            <a:xfrm>
              <a:off x="717" y="1584"/>
              <a:ext cx="369" cy="40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8" name="Rectangle 13"/>
            <p:cNvSpPr>
              <a:spLocks noChangeArrowheads="1"/>
            </p:cNvSpPr>
            <p:nvPr/>
          </p:nvSpPr>
          <p:spPr bwMode="auto">
            <a:xfrm>
              <a:off x="1437" y="394"/>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9" name="Rectangle 14"/>
            <p:cNvSpPr>
              <a:spLocks noChangeArrowheads="1"/>
            </p:cNvSpPr>
            <p:nvPr/>
          </p:nvSpPr>
          <p:spPr bwMode="auto">
            <a:xfrm>
              <a:off x="717" y="792"/>
              <a:ext cx="369" cy="39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1040" name="Rectangle 15"/>
            <p:cNvSpPr>
              <a:spLocks noChangeArrowheads="1"/>
            </p:cNvSpPr>
            <p:nvPr/>
          </p:nvSpPr>
          <p:spPr bwMode="auto">
            <a:xfrm>
              <a:off x="0" y="792"/>
              <a:ext cx="369" cy="39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1041" name="Rectangle 16"/>
            <p:cNvSpPr>
              <a:spLocks noChangeArrowheads="1"/>
            </p:cNvSpPr>
            <p:nvPr/>
          </p:nvSpPr>
          <p:spPr bwMode="auto">
            <a:xfrm>
              <a:off x="1079" y="792"/>
              <a:ext cx="362" cy="39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1042" name="Rectangle 17"/>
            <p:cNvSpPr>
              <a:spLocks noChangeArrowheads="1"/>
            </p:cNvSpPr>
            <p:nvPr/>
          </p:nvSpPr>
          <p:spPr bwMode="auto">
            <a:xfrm>
              <a:off x="362" y="1186"/>
              <a:ext cx="358"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1043" name="Rectangle 18"/>
            <p:cNvSpPr>
              <a:spLocks noChangeArrowheads="1"/>
            </p:cNvSpPr>
            <p:nvPr/>
          </p:nvSpPr>
          <p:spPr bwMode="auto">
            <a:xfrm>
              <a:off x="717" y="1186"/>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grpSp>
      <p:sp>
        <p:nvSpPr>
          <p:cNvPr id="1032" name="Rectangle 19"/>
          <p:cNvSpPr>
            <a:spLocks noChangeArrowheads="1"/>
          </p:cNvSpPr>
          <p:nvPr/>
        </p:nvSpPr>
        <p:spPr bwMode="auto">
          <a:xfrm>
            <a:off x="844551" y="527051"/>
            <a:ext cx="10399183" cy="5397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pic>
        <p:nvPicPr>
          <p:cNvPr id="1033" name="Picture 20" descr="hust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12723" y="11114"/>
            <a:ext cx="1631949" cy="1322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3600" b="1">
          <a:solidFill>
            <a:srgbClr val="003399"/>
          </a:solidFill>
          <a:latin typeface="+mj-lt"/>
          <a:ea typeface="+mj-ea"/>
          <a:cs typeface="+mj-cs"/>
        </a:defRPr>
      </a:lvl1pPr>
      <a:lvl2pPr algn="l" rtl="0" eaLnBrk="1" fontAlgn="base" hangingPunct="1">
        <a:spcBef>
          <a:spcPct val="0"/>
        </a:spcBef>
        <a:spcAft>
          <a:spcPct val="0"/>
        </a:spcAft>
        <a:defRPr sz="3600" b="1">
          <a:solidFill>
            <a:srgbClr val="003399"/>
          </a:solidFill>
          <a:latin typeface="Times New Roman" panose="02020603050405020304" pitchFamily="18" charset="0"/>
          <a:ea typeface="微软雅黑" panose="020B0503020204020204" pitchFamily="34" charset="-122"/>
        </a:defRPr>
      </a:lvl2pPr>
      <a:lvl3pPr algn="l" rtl="0" eaLnBrk="1" fontAlgn="base" hangingPunct="1">
        <a:spcBef>
          <a:spcPct val="0"/>
        </a:spcBef>
        <a:spcAft>
          <a:spcPct val="0"/>
        </a:spcAft>
        <a:defRPr sz="3600" b="1">
          <a:solidFill>
            <a:srgbClr val="003399"/>
          </a:solidFill>
          <a:latin typeface="Times New Roman" panose="02020603050405020304" pitchFamily="18" charset="0"/>
          <a:ea typeface="微软雅黑" panose="020B0503020204020204" pitchFamily="34" charset="-122"/>
        </a:defRPr>
      </a:lvl3pPr>
      <a:lvl4pPr algn="l" rtl="0" eaLnBrk="1" fontAlgn="base" hangingPunct="1">
        <a:spcBef>
          <a:spcPct val="0"/>
        </a:spcBef>
        <a:spcAft>
          <a:spcPct val="0"/>
        </a:spcAft>
        <a:defRPr sz="3600" b="1">
          <a:solidFill>
            <a:srgbClr val="003399"/>
          </a:solidFill>
          <a:latin typeface="Times New Roman" panose="02020603050405020304" pitchFamily="18" charset="0"/>
          <a:ea typeface="微软雅黑" panose="020B0503020204020204" pitchFamily="34" charset="-122"/>
        </a:defRPr>
      </a:lvl4pPr>
      <a:lvl5pPr algn="l" rtl="0" eaLnBrk="1" fontAlgn="base" hangingPunct="1">
        <a:spcBef>
          <a:spcPct val="0"/>
        </a:spcBef>
        <a:spcAft>
          <a:spcPct val="0"/>
        </a:spcAft>
        <a:defRPr sz="3600" b="1">
          <a:solidFill>
            <a:srgbClr val="003399"/>
          </a:solidFill>
          <a:latin typeface="Times New Roman" panose="02020603050405020304" pitchFamily="18" charset="0"/>
          <a:ea typeface="微软雅黑" panose="020B0503020204020204" pitchFamily="34" charset="-122"/>
        </a:defRPr>
      </a:lvl5pPr>
      <a:lvl6pPr marL="457200" algn="l" rtl="0" eaLnBrk="1" fontAlgn="base" hangingPunct="1">
        <a:spcBef>
          <a:spcPct val="0"/>
        </a:spcBef>
        <a:spcAft>
          <a:spcPct val="0"/>
        </a:spcAft>
        <a:defRPr sz="3600" b="1">
          <a:solidFill>
            <a:srgbClr val="003399"/>
          </a:solidFill>
          <a:latin typeface="Times New Roman" panose="02020603050405020304" pitchFamily="18" charset="0"/>
          <a:ea typeface="微软雅黑" panose="020B0503020204020204" pitchFamily="34" charset="-122"/>
        </a:defRPr>
      </a:lvl6pPr>
      <a:lvl7pPr marL="914400" algn="l" rtl="0" eaLnBrk="1" fontAlgn="base" hangingPunct="1">
        <a:spcBef>
          <a:spcPct val="0"/>
        </a:spcBef>
        <a:spcAft>
          <a:spcPct val="0"/>
        </a:spcAft>
        <a:defRPr sz="3600" b="1">
          <a:solidFill>
            <a:srgbClr val="003399"/>
          </a:solidFill>
          <a:latin typeface="Times New Roman" panose="02020603050405020304" pitchFamily="18" charset="0"/>
          <a:ea typeface="微软雅黑" panose="020B0503020204020204" pitchFamily="34" charset="-122"/>
        </a:defRPr>
      </a:lvl7pPr>
      <a:lvl8pPr marL="1371600" algn="l" rtl="0" eaLnBrk="1" fontAlgn="base" hangingPunct="1">
        <a:spcBef>
          <a:spcPct val="0"/>
        </a:spcBef>
        <a:spcAft>
          <a:spcPct val="0"/>
        </a:spcAft>
        <a:defRPr sz="3600" b="1">
          <a:solidFill>
            <a:srgbClr val="003399"/>
          </a:solidFill>
          <a:latin typeface="Times New Roman" panose="02020603050405020304" pitchFamily="18" charset="0"/>
          <a:ea typeface="微软雅黑" panose="020B0503020204020204" pitchFamily="34" charset="-122"/>
        </a:defRPr>
      </a:lvl8pPr>
      <a:lvl9pPr marL="1828800" algn="l" rtl="0" eaLnBrk="1" fontAlgn="base" hangingPunct="1">
        <a:spcBef>
          <a:spcPct val="0"/>
        </a:spcBef>
        <a:spcAft>
          <a:spcPct val="0"/>
        </a:spcAft>
        <a:defRPr sz="3600" b="1">
          <a:solidFill>
            <a:srgbClr val="003399"/>
          </a:solidFill>
          <a:latin typeface="Times New Roman" panose="02020603050405020304" pitchFamily="18" charset="0"/>
          <a:ea typeface="微软雅黑" panose="020B0503020204020204" pitchFamily="34" charset="-122"/>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bg2"/>
        </a:buClr>
        <a:buSzPct val="75000"/>
        <a:buFont typeface="Wingdings" panose="05000000000000000000"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75000"/>
        <a:buFont typeface="Wingdings" panose="05000000000000000000"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bg2"/>
        </a:buClr>
        <a:buSzPct val="75000"/>
        <a:buFont typeface="Wingdings" panose="05000000000000000000" pitchFamily="2" charset="2"/>
        <a:buChar char="¨"/>
        <a:defRPr sz="24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38.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7.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1.w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wmf"/></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wmf"/><Relationship Id="rId1" Type="http://schemas.openxmlformats.org/officeDocument/2006/relationships/image" Target="../media/image12.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13.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7.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itec.hust.edu.cn/~heixj/seed16fall/reading/End-to-end%20arguments%20in%20system%20design.pdf" TargetMode="External"/><Relationship Id="rId1"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w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wmf"/></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wmf"/></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oleObject" Target="../embeddings/oleObject4.bin"/><Relationship Id="rId7" Type="http://schemas.openxmlformats.org/officeDocument/2006/relationships/oleObject" Target="../embeddings/oleObject3.bin"/><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 Id="rId3" Type="http://schemas.openxmlformats.org/officeDocument/2006/relationships/oleObject" Target="../embeddings/oleObject1.bin"/><Relationship Id="rId21" Type="http://schemas.openxmlformats.org/officeDocument/2006/relationships/vmlDrawing" Target="../drawings/vmlDrawing1.vml"/><Relationship Id="rId20" Type="http://schemas.openxmlformats.org/officeDocument/2006/relationships/slideLayout" Target="../slideLayouts/slideLayout4.xml"/><Relationship Id="rId2" Type="http://schemas.openxmlformats.org/officeDocument/2006/relationships/image" Target="../media/image3.png"/><Relationship Id="rId19" Type="http://schemas.openxmlformats.org/officeDocument/2006/relationships/image" Target="../media/image7.png"/><Relationship Id="rId18" Type="http://schemas.openxmlformats.org/officeDocument/2006/relationships/oleObject" Target="../embeddings/oleObject13.bin"/><Relationship Id="rId17" Type="http://schemas.openxmlformats.org/officeDocument/2006/relationships/oleObject" Target="../embeddings/oleObject12.bin"/><Relationship Id="rId16" Type="http://schemas.openxmlformats.org/officeDocument/2006/relationships/oleObject" Target="../embeddings/oleObject11.bin"/><Relationship Id="rId15" Type="http://schemas.openxmlformats.org/officeDocument/2006/relationships/oleObject" Target="../embeddings/oleObject10.bin"/><Relationship Id="rId14" Type="http://schemas.openxmlformats.org/officeDocument/2006/relationships/oleObject" Target="../embeddings/oleObject9.bin"/><Relationship Id="rId13" Type="http://schemas.openxmlformats.org/officeDocument/2006/relationships/oleObject" Target="../embeddings/oleObject8.bin"/><Relationship Id="rId12" Type="http://schemas.openxmlformats.org/officeDocument/2006/relationships/oleObject" Target="../embeddings/oleObject7.bin"/><Relationship Id="rId11" Type="http://schemas.openxmlformats.org/officeDocument/2006/relationships/oleObject" Target="../embeddings/oleObject6.bin"/><Relationship Id="rId10" Type="http://schemas.openxmlformats.org/officeDocument/2006/relationships/image" Target="../media/image6.wmf"/><Relationship Id="rId1" Type="http://schemas.openxmlformats.org/officeDocument/2006/relationships/image" Target="../media/image2.wmf"/></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emf"/></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6.wmf"/></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9416" y="1556792"/>
            <a:ext cx="11089232" cy="1512169"/>
          </a:xfrm>
          <a:prstGeom prst="rect">
            <a:avLst/>
          </a:prstGeom>
          <a:solidFill>
            <a:srgbClr val="333399"/>
          </a:solidFill>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zh-CN" altLang="en-US" sz="5400" b="1" kern="0" dirty="0">
                <a:solidFill>
                  <a:schemeClr val="bg1"/>
                </a:solidFill>
                <a:latin typeface="+mj-ea"/>
                <a:ea typeface="+mj-ea"/>
              </a:rPr>
              <a:t>计 算 机 网 络</a:t>
            </a:r>
            <a:endParaRPr lang="zh-CN" altLang="en-US" sz="5400" b="1" kern="0" dirty="0">
              <a:solidFill>
                <a:schemeClr val="bg1"/>
              </a:solidFill>
              <a:latin typeface="+mj-ea"/>
              <a:ea typeface="+mj-ea"/>
            </a:endParaRPr>
          </a:p>
        </p:txBody>
      </p:sp>
      <p:sp>
        <p:nvSpPr>
          <p:cNvPr id="5125" name="Rectangle 3"/>
          <p:cNvSpPr>
            <a:spLocks noGrp="1" noChangeArrowheads="1"/>
          </p:cNvSpPr>
          <p:nvPr>
            <p:ph type="subTitle" idx="1"/>
          </p:nvPr>
        </p:nvSpPr>
        <p:spPr>
          <a:xfrm>
            <a:off x="2827746" y="5733256"/>
            <a:ext cx="7040563" cy="791369"/>
          </a:xfrm>
        </p:spPr>
        <p:txBody>
          <a:bodyPr/>
          <a:lstStyle/>
          <a:p>
            <a:pPr eaLnBrk="1" hangingPunct="1"/>
            <a:r>
              <a:rPr lang="zh-CN" altLang="en-US" dirty="0"/>
              <a:t>华中科技大学电信学院 </a:t>
            </a:r>
            <a:r>
              <a:rPr lang="en-US" altLang="zh-CN" dirty="0" smtClean="0"/>
              <a:t>2022</a:t>
            </a:r>
            <a:endParaRPr lang="en-US" altLang="zh-CN" dirty="0" smtClean="0"/>
          </a:p>
        </p:txBody>
      </p:sp>
      <p:sp>
        <p:nvSpPr>
          <p:cNvPr id="5126" name="Rectangle 2"/>
          <p:cNvSpPr>
            <a:spLocks noGrp="1" noChangeArrowheads="1"/>
          </p:cNvSpPr>
          <p:nvPr>
            <p:ph type="ctrTitle"/>
          </p:nvPr>
        </p:nvSpPr>
        <p:spPr>
          <a:xfrm>
            <a:off x="2135560" y="3068961"/>
            <a:ext cx="8424936" cy="1728787"/>
          </a:xfrm>
        </p:spPr>
        <p:txBody>
          <a:bodyPr/>
          <a:lstStyle/>
          <a:p>
            <a:pPr algn="ctr"/>
            <a:r>
              <a:rPr lang="zh-CN" altLang="en-US" sz="5400" dirty="0"/>
              <a:t>端到端协议</a:t>
            </a:r>
            <a:endParaRPr lang="en-US" altLang="zh-CN" sz="5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en-US" sz="3200" dirty="0">
                <a:latin typeface="+mj-ea"/>
              </a:rPr>
              <a:t>提纲</a:t>
            </a:r>
            <a:endParaRPr lang="zh-CN" altLang="en-US" sz="3200" dirty="0">
              <a:latin typeface="+mj-ea"/>
            </a:endParaRPr>
          </a:p>
        </p:txBody>
      </p:sp>
      <p:sp>
        <p:nvSpPr>
          <p:cNvPr id="15364" name="Rectangle 3"/>
          <p:cNvSpPr>
            <a:spLocks noGrp="1" noChangeArrowheads="1"/>
          </p:cNvSpPr>
          <p:nvPr>
            <p:ph type="body" idx="1"/>
          </p:nvPr>
        </p:nvSpPr>
        <p:spPr>
          <a:xfrm>
            <a:off x="812800" y="1447800"/>
            <a:ext cx="10769599" cy="3008870"/>
          </a:xfrm>
        </p:spPr>
        <p:txBody>
          <a:bodyPr/>
          <a:lstStyle/>
          <a:p>
            <a:pPr eaLnBrk="1" hangingPunct="1"/>
            <a:r>
              <a:rPr lang="zh-CN" altLang="en-US" dirty="0"/>
              <a:t>引言</a:t>
            </a:r>
            <a:endParaRPr lang="en-US" altLang="zh-CN" dirty="0"/>
          </a:p>
          <a:p>
            <a:pPr lvl="1" eaLnBrk="1" hangingPunct="1"/>
            <a:r>
              <a:rPr lang="zh-CN" altLang="en-US" dirty="0"/>
              <a:t>核心问题</a:t>
            </a:r>
            <a:r>
              <a:rPr lang="en-US" altLang="zh-CN" dirty="0"/>
              <a:t>: </a:t>
            </a:r>
            <a:r>
              <a:rPr lang="zh-CN" altLang="en-US" dirty="0"/>
              <a:t>进程间如何通信</a:t>
            </a:r>
            <a:endParaRPr lang="zh-CN" altLang="en-US" dirty="0"/>
          </a:p>
          <a:p>
            <a:pPr eaLnBrk="1" hangingPunct="1"/>
            <a:r>
              <a:rPr lang="zh-CN" altLang="en-US" dirty="0"/>
              <a:t>简单多路分解</a:t>
            </a:r>
            <a:r>
              <a:rPr lang="en-US" altLang="zh-CN" dirty="0"/>
              <a:t>(UDP)</a:t>
            </a:r>
            <a:endParaRPr lang="en-US" altLang="zh-CN" dirty="0"/>
          </a:p>
          <a:p>
            <a:pPr eaLnBrk="1" hangingPunct="1"/>
            <a:r>
              <a:rPr lang="zh-CN" altLang="en-US" dirty="0"/>
              <a:t>可靠字节流</a:t>
            </a:r>
            <a:r>
              <a:rPr lang="en-US" altLang="zh-CN" dirty="0"/>
              <a:t>(TCP)</a:t>
            </a:r>
            <a:endParaRPr lang="en-US" altLang="zh-CN" dirty="0"/>
          </a:p>
          <a:p>
            <a:pPr eaLnBrk="1" hangingPunct="1"/>
            <a:r>
              <a:rPr lang="zh-CN" altLang="en-US" dirty="0"/>
              <a:t>总结</a:t>
            </a:r>
            <a:endParaRPr lang="en-US" altLang="zh-CN"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2"/>
          <p:cNvSpPr>
            <a:spLocks noGrp="1" noChangeArrowheads="1"/>
          </p:cNvSpPr>
          <p:nvPr>
            <p:ph type="title"/>
          </p:nvPr>
        </p:nvSpPr>
        <p:spPr>
          <a:xfrm>
            <a:off x="839434" y="587375"/>
            <a:ext cx="8352367" cy="647700"/>
          </a:xfrm>
        </p:spPr>
        <p:txBody>
          <a:bodyPr/>
          <a:lstStyle/>
          <a:p>
            <a:pPr eaLnBrk="1" hangingPunct="1"/>
            <a:r>
              <a:rPr lang="en-US" altLang="zh-CN" sz="4000" dirty="0">
                <a:latin typeface="+mj-ea"/>
              </a:rPr>
              <a:t>Jacobson/</a:t>
            </a:r>
            <a:r>
              <a:rPr lang="en-US" altLang="zh-CN" sz="4000" dirty="0" err="1">
                <a:latin typeface="+mj-ea"/>
              </a:rPr>
              <a:t>Karels</a:t>
            </a:r>
            <a:r>
              <a:rPr lang="en-US" altLang="zh-CN" sz="4000" dirty="0">
                <a:latin typeface="+mj-ea"/>
              </a:rPr>
              <a:t> </a:t>
            </a:r>
            <a:r>
              <a:rPr lang="zh-CN" altLang="en-US" sz="4000" dirty="0">
                <a:latin typeface="+mj-ea"/>
              </a:rPr>
              <a:t>算法</a:t>
            </a:r>
            <a:endParaRPr lang="en-US" altLang="zh-CN" sz="4000" dirty="0">
              <a:latin typeface="+mj-ea"/>
            </a:endParaRPr>
          </a:p>
        </p:txBody>
      </p:sp>
      <p:sp>
        <p:nvSpPr>
          <p:cNvPr id="116741" name="Rectangle 3"/>
          <p:cNvSpPr>
            <a:spLocks noGrp="1" noChangeArrowheads="1"/>
          </p:cNvSpPr>
          <p:nvPr>
            <p:ph type="body" idx="1"/>
          </p:nvPr>
        </p:nvSpPr>
        <p:spPr>
          <a:xfrm>
            <a:off x="839434" y="1425447"/>
            <a:ext cx="10972800" cy="5113338"/>
          </a:xfrm>
        </p:spPr>
        <p:txBody>
          <a:bodyPr/>
          <a:lstStyle/>
          <a:p>
            <a:pPr eaLnBrk="1" hangingPunct="1"/>
            <a:r>
              <a:rPr lang="zh-CN" altLang="en-US" sz="2400" dirty="0">
                <a:latin typeface="+mn-ea"/>
              </a:rPr>
              <a:t>原始算法中未考虑</a:t>
            </a:r>
            <a:r>
              <a:rPr lang="en-US" altLang="zh-CN" sz="2400" dirty="0">
                <a:latin typeface="+mn-ea"/>
              </a:rPr>
              <a:t>RTT</a:t>
            </a:r>
            <a:r>
              <a:rPr lang="zh-CN" altLang="en-US" sz="2400" dirty="0">
                <a:latin typeface="+mn-ea"/>
              </a:rPr>
              <a:t>的波动</a:t>
            </a:r>
            <a:endParaRPr lang="en-US" altLang="zh-CN" sz="2400" dirty="0">
              <a:latin typeface="+mn-ea"/>
            </a:endParaRPr>
          </a:p>
          <a:p>
            <a:pPr eaLnBrk="1" hangingPunct="1"/>
            <a:endParaRPr lang="en-US" altLang="zh-CN" sz="2000" dirty="0">
              <a:latin typeface="+mn-ea"/>
            </a:endParaRPr>
          </a:p>
          <a:p>
            <a:pPr eaLnBrk="1" hangingPunct="1"/>
            <a:r>
              <a:rPr lang="zh-CN" altLang="en-US" sz="2400" dirty="0">
                <a:latin typeface="+mn-ea"/>
              </a:rPr>
              <a:t>建议</a:t>
            </a:r>
            <a:endParaRPr lang="en-US" altLang="zh-CN" sz="2400" dirty="0">
              <a:latin typeface="+mn-ea"/>
            </a:endParaRPr>
          </a:p>
          <a:p>
            <a:pPr lvl="1" eaLnBrk="1" hangingPunct="1">
              <a:buFont typeface="Wingdings" panose="05000000000000000000" pitchFamily="2" charset="2"/>
              <a:buNone/>
            </a:pPr>
            <a:r>
              <a:rPr lang="en-US" altLang="zh-CN" sz="2400" b="1" dirty="0">
                <a:latin typeface="+mn-ea"/>
              </a:rPr>
              <a:t>	</a:t>
            </a:r>
            <a:r>
              <a:rPr lang="en-US" altLang="zh-CN" sz="1800" b="1" dirty="0">
                <a:latin typeface="+mn-ea"/>
              </a:rPr>
              <a:t>Difference = </a:t>
            </a:r>
            <a:r>
              <a:rPr lang="en-US" altLang="zh-CN" sz="1800" b="1" dirty="0" err="1">
                <a:latin typeface="+mn-ea"/>
              </a:rPr>
              <a:t>SampleRTT</a:t>
            </a:r>
            <a:r>
              <a:rPr lang="en-US" altLang="zh-CN" sz="1800" b="1" dirty="0">
                <a:latin typeface="+mn-ea"/>
              </a:rPr>
              <a:t> – </a:t>
            </a:r>
            <a:r>
              <a:rPr lang="en-US" altLang="zh-CN" sz="1800" b="1" dirty="0" err="1">
                <a:latin typeface="+mn-ea"/>
              </a:rPr>
              <a:t>EstimatedRTT</a:t>
            </a:r>
            <a:endParaRPr lang="en-US" altLang="zh-CN" sz="1800" b="1" dirty="0">
              <a:latin typeface="+mn-ea"/>
            </a:endParaRPr>
          </a:p>
          <a:p>
            <a:pPr lvl="1" eaLnBrk="1" hangingPunct="1">
              <a:buFont typeface="Wingdings" panose="05000000000000000000" pitchFamily="2" charset="2"/>
              <a:buNone/>
            </a:pPr>
            <a:r>
              <a:rPr lang="en-US" altLang="zh-CN" sz="1800" b="1" dirty="0">
                <a:latin typeface="+mn-ea"/>
              </a:rPr>
              <a:t>	</a:t>
            </a:r>
            <a:r>
              <a:rPr lang="en-US" altLang="zh-CN" sz="1800" b="1" dirty="0" err="1">
                <a:latin typeface="+mn-ea"/>
              </a:rPr>
              <a:t>EstimatedRTT</a:t>
            </a:r>
            <a:r>
              <a:rPr lang="en-US" altLang="zh-CN" sz="1800" b="1" dirty="0">
                <a:latin typeface="+mn-ea"/>
              </a:rPr>
              <a:t> = </a:t>
            </a:r>
            <a:r>
              <a:rPr lang="en-US" altLang="zh-CN" sz="1800" b="1" dirty="0" err="1">
                <a:latin typeface="+mn-ea"/>
              </a:rPr>
              <a:t>EstimatedRTT</a:t>
            </a:r>
            <a:r>
              <a:rPr lang="en-US" altLang="zh-CN" sz="1800" b="1" dirty="0">
                <a:latin typeface="+mn-ea"/>
              </a:rPr>
              <a:t> + (</a:t>
            </a:r>
            <a:r>
              <a:rPr lang="en-US" altLang="zh-CN" sz="1800" i="1" dirty="0">
                <a:latin typeface="+mn-ea"/>
              </a:rPr>
              <a:t>d</a:t>
            </a:r>
            <a:r>
              <a:rPr lang="en-US" altLang="zh-CN" sz="1800" b="1" dirty="0">
                <a:latin typeface="+mn-ea"/>
              </a:rPr>
              <a:t> </a:t>
            </a:r>
            <a:r>
              <a:rPr lang="en-US" altLang="zh-CN" sz="1800" b="1" dirty="0">
                <a:latin typeface="+mn-ea"/>
                <a:cs typeface="Times New Roman" panose="02020603050405020304" pitchFamily="18" charset="0"/>
              </a:rPr>
              <a:t>x </a:t>
            </a:r>
            <a:r>
              <a:rPr lang="en-US" altLang="zh-CN" sz="1800" b="1" dirty="0">
                <a:latin typeface="+mn-ea"/>
              </a:rPr>
              <a:t>Difference)</a:t>
            </a:r>
            <a:endParaRPr lang="en-US" altLang="zh-CN" sz="1800" b="1" dirty="0">
              <a:latin typeface="+mn-ea"/>
            </a:endParaRPr>
          </a:p>
          <a:p>
            <a:pPr lvl="1" eaLnBrk="1" hangingPunct="1">
              <a:buFont typeface="Wingdings" panose="05000000000000000000" pitchFamily="2" charset="2"/>
              <a:buNone/>
            </a:pPr>
            <a:r>
              <a:rPr lang="en-US" altLang="zh-CN" sz="1800" b="1" dirty="0">
                <a:latin typeface="+mn-ea"/>
              </a:rPr>
              <a:t>	Deviation =  Deviation + </a:t>
            </a:r>
            <a:r>
              <a:rPr lang="en-US" altLang="zh-CN" sz="1800" i="1" dirty="0">
                <a:latin typeface="+mn-ea"/>
              </a:rPr>
              <a:t>d</a:t>
            </a:r>
            <a:r>
              <a:rPr lang="en-US" altLang="zh-CN" sz="1800" b="1" dirty="0">
                <a:latin typeface="+mn-ea"/>
              </a:rPr>
              <a:t> (|Difference| - Deviation)</a:t>
            </a:r>
            <a:endParaRPr lang="en-US" altLang="zh-CN" sz="1800" b="1" dirty="0">
              <a:latin typeface="+mn-ea"/>
            </a:endParaRPr>
          </a:p>
          <a:p>
            <a:pPr lvl="1" eaLnBrk="1" hangingPunct="1">
              <a:buFont typeface="Wingdings" panose="05000000000000000000" pitchFamily="2" charset="2"/>
              <a:buNone/>
            </a:pPr>
            <a:r>
              <a:rPr lang="en-US" altLang="zh-CN" sz="1800" b="1" dirty="0">
                <a:latin typeface="+mn-ea"/>
              </a:rPr>
              <a:t>	Timeout = </a:t>
            </a:r>
            <a:r>
              <a:rPr lang="en-US" altLang="zh-CN" sz="1800" i="1" dirty="0">
                <a:latin typeface="+mn-ea"/>
              </a:rPr>
              <a:t>m</a:t>
            </a:r>
            <a:r>
              <a:rPr lang="en-US" altLang="zh-CN" sz="1800" b="1" dirty="0">
                <a:latin typeface="+mn-ea"/>
              </a:rPr>
              <a:t> </a:t>
            </a:r>
            <a:r>
              <a:rPr lang="en-US" altLang="zh-CN" sz="1900" b="1" dirty="0">
                <a:latin typeface="+mn-ea"/>
                <a:cs typeface="Times New Roman" panose="02020603050405020304" pitchFamily="18" charset="0"/>
              </a:rPr>
              <a:t>x</a:t>
            </a:r>
            <a:r>
              <a:rPr lang="en-US" altLang="zh-CN" sz="1800" b="1" dirty="0">
                <a:latin typeface="+mn-ea"/>
              </a:rPr>
              <a:t> Estimated RTT + </a:t>
            </a:r>
            <a:r>
              <a:rPr lang="en-US" altLang="zh-CN" sz="1800" i="1" dirty="0">
                <a:latin typeface="+mn-ea"/>
              </a:rPr>
              <a:t>f</a:t>
            </a:r>
            <a:r>
              <a:rPr lang="en-US" altLang="zh-CN" sz="1800" b="1" dirty="0">
                <a:latin typeface="+mn-ea"/>
              </a:rPr>
              <a:t> x Deviation</a:t>
            </a:r>
            <a:endParaRPr lang="en-US" altLang="zh-CN" sz="1800" b="1" dirty="0">
              <a:latin typeface="+mn-ea"/>
            </a:endParaRPr>
          </a:p>
          <a:p>
            <a:pPr lvl="1" eaLnBrk="1" hangingPunct="1"/>
            <a:endParaRPr lang="en-US" altLang="zh-CN" sz="2000" dirty="0">
              <a:latin typeface="+mn-ea"/>
            </a:endParaRPr>
          </a:p>
          <a:p>
            <a:pPr lvl="1" eaLnBrk="1" hangingPunct="1"/>
            <a:r>
              <a:rPr lang="zh-CN" altLang="en-US" sz="2000" dirty="0">
                <a:latin typeface="+mn-ea"/>
              </a:rPr>
              <a:t>其中</a:t>
            </a:r>
            <a:r>
              <a:rPr lang="en-US" altLang="zh-CN" sz="2000" dirty="0">
                <a:latin typeface="+mn-ea"/>
              </a:rPr>
              <a:t> </a:t>
            </a:r>
            <a:r>
              <a:rPr lang="en-US" altLang="zh-CN" sz="2000" i="1" dirty="0">
                <a:latin typeface="+mn-ea"/>
              </a:rPr>
              <a:t>d</a:t>
            </a:r>
            <a:r>
              <a:rPr lang="en-US" altLang="zh-CN" sz="2000" dirty="0">
                <a:latin typeface="+mn-ea"/>
              </a:rPr>
              <a:t> </a:t>
            </a:r>
            <a:r>
              <a:rPr lang="zh-CN" altLang="en-US" sz="2000" dirty="0">
                <a:latin typeface="+mn-ea"/>
              </a:rPr>
              <a:t>是</a:t>
            </a:r>
            <a:r>
              <a:rPr lang="en-US" altLang="zh-CN" sz="2000" dirty="0">
                <a:latin typeface="+mn-ea"/>
              </a:rPr>
              <a:t>0</a:t>
            </a:r>
            <a:r>
              <a:rPr lang="zh-CN" altLang="en-US" sz="2000" dirty="0">
                <a:latin typeface="+mn-ea"/>
              </a:rPr>
              <a:t>和</a:t>
            </a:r>
            <a:r>
              <a:rPr lang="en-US" altLang="zh-CN" sz="2000" dirty="0">
                <a:latin typeface="+mn-ea"/>
              </a:rPr>
              <a:t>1</a:t>
            </a:r>
            <a:r>
              <a:rPr lang="zh-CN" altLang="en-US" sz="2000" dirty="0">
                <a:latin typeface="+mn-ea"/>
              </a:rPr>
              <a:t>之间的小数</a:t>
            </a:r>
            <a:r>
              <a:rPr lang="en-US" altLang="zh-CN" sz="2000" dirty="0">
                <a:latin typeface="+mn-ea"/>
              </a:rPr>
              <a:t>, </a:t>
            </a:r>
            <a:r>
              <a:rPr lang="en-US" altLang="zh-CN" sz="2000" i="1" dirty="0">
                <a:latin typeface="+mn-ea"/>
              </a:rPr>
              <a:t>m</a:t>
            </a:r>
            <a:r>
              <a:rPr lang="en-US" altLang="zh-CN" sz="2000" dirty="0">
                <a:latin typeface="+mn-ea"/>
              </a:rPr>
              <a:t> </a:t>
            </a:r>
            <a:r>
              <a:rPr lang="zh-CN" altLang="en-US" sz="2000" dirty="0">
                <a:latin typeface="+mn-ea"/>
              </a:rPr>
              <a:t>缺省设置为</a:t>
            </a:r>
            <a:r>
              <a:rPr lang="en-US" altLang="zh-CN" sz="2000" dirty="0">
                <a:latin typeface="+mn-ea"/>
              </a:rPr>
              <a:t>1, </a:t>
            </a:r>
            <a:r>
              <a:rPr lang="en-US" altLang="zh-CN" sz="2000" i="1" dirty="0">
                <a:latin typeface="+mn-ea"/>
              </a:rPr>
              <a:t>f</a:t>
            </a:r>
            <a:r>
              <a:rPr lang="en-US" altLang="zh-CN" sz="2000" dirty="0">
                <a:latin typeface="+mn-ea"/>
              </a:rPr>
              <a:t> </a:t>
            </a:r>
            <a:r>
              <a:rPr lang="zh-CN" altLang="en-US" sz="2000" dirty="0">
                <a:latin typeface="+mn-ea"/>
              </a:rPr>
              <a:t>缺省设置为</a:t>
            </a:r>
            <a:r>
              <a:rPr lang="en-US" altLang="zh-CN" sz="2000" dirty="0">
                <a:latin typeface="+mn-ea"/>
              </a:rPr>
              <a:t>4</a:t>
            </a:r>
            <a:endParaRPr lang="en-US" altLang="zh-CN" sz="2000" dirty="0">
              <a:latin typeface="+mn-ea"/>
            </a:endParaRPr>
          </a:p>
          <a:p>
            <a:pPr lvl="1" eaLnBrk="1" hangingPunct="1"/>
            <a:r>
              <a:rPr lang="en-US" altLang="zh-CN" sz="2000" b="1" dirty="0">
                <a:latin typeface="+mn-ea"/>
              </a:rPr>
              <a:t>Deviation</a:t>
            </a:r>
            <a:r>
              <a:rPr lang="zh-CN" altLang="en-US" sz="2000" dirty="0">
                <a:latin typeface="+mn-ea"/>
              </a:rPr>
              <a:t>表示估计的</a:t>
            </a:r>
            <a:r>
              <a:rPr lang="en-US" altLang="zh-CN" sz="2000" dirty="0">
                <a:latin typeface="+mn-ea"/>
              </a:rPr>
              <a:t>RTT</a:t>
            </a:r>
            <a:r>
              <a:rPr lang="zh-CN" altLang="en-US" sz="2000" dirty="0">
                <a:latin typeface="+mn-ea"/>
              </a:rPr>
              <a:t>与实际的</a:t>
            </a:r>
            <a:r>
              <a:rPr lang="en-US" altLang="zh-CN" sz="2000" dirty="0">
                <a:latin typeface="+mn-ea"/>
              </a:rPr>
              <a:t>RTT</a:t>
            </a:r>
            <a:r>
              <a:rPr lang="zh-CN" altLang="en-US" sz="2000" dirty="0">
                <a:latin typeface="+mn-ea"/>
              </a:rPr>
              <a:t>之间的误差</a:t>
            </a:r>
            <a:r>
              <a:rPr lang="en-US" altLang="zh-CN" sz="2000" dirty="0">
                <a:latin typeface="+mn-ea"/>
              </a:rPr>
              <a:t>, </a:t>
            </a:r>
            <a:r>
              <a:rPr lang="zh-CN" altLang="en-US" sz="2000" dirty="0">
                <a:latin typeface="+mn-ea"/>
              </a:rPr>
              <a:t>样本变化小意味着</a:t>
            </a:r>
            <a:r>
              <a:rPr lang="en-US" altLang="zh-CN" sz="2000" dirty="0">
                <a:latin typeface="+mn-ea"/>
              </a:rPr>
              <a:t>estimated RTT</a:t>
            </a:r>
            <a:r>
              <a:rPr lang="zh-CN" altLang="en-US" sz="2000" dirty="0">
                <a:latin typeface="+mn-ea"/>
              </a:rPr>
              <a:t>更可信</a:t>
            </a:r>
            <a:r>
              <a:rPr lang="en-US" altLang="zh-CN" sz="2000" dirty="0">
                <a:latin typeface="+mn-ea"/>
              </a:rPr>
              <a:t>, </a:t>
            </a:r>
            <a:r>
              <a:rPr lang="zh-CN" altLang="en-US" sz="2000" dirty="0">
                <a:latin typeface="+mn-ea"/>
              </a:rPr>
              <a:t>反之依然</a:t>
            </a:r>
            <a:endParaRPr lang="en-US" altLang="zh-CN" sz="2000" dirty="0">
              <a:latin typeface="+mn-ea"/>
            </a:endParaRPr>
          </a:p>
          <a:p>
            <a:pPr eaLnBrk="1" hangingPunct="1"/>
            <a:r>
              <a:rPr lang="zh-CN" altLang="en-US" sz="2400" dirty="0">
                <a:latin typeface="+mn-ea"/>
              </a:rPr>
              <a:t>注意</a:t>
            </a:r>
            <a:endParaRPr lang="en-US" altLang="zh-CN" sz="2400" dirty="0">
              <a:latin typeface="+mn-ea"/>
            </a:endParaRPr>
          </a:p>
          <a:p>
            <a:pPr lvl="1" eaLnBrk="1" hangingPunct="1"/>
            <a:r>
              <a:rPr lang="zh-CN" altLang="en-US" sz="2000" dirty="0">
                <a:latin typeface="+mn-ea"/>
              </a:rPr>
              <a:t>重传基于选择性的</a:t>
            </a:r>
            <a:r>
              <a:rPr lang="en-US" altLang="zh-CN" sz="2000" dirty="0">
                <a:latin typeface="+mn-ea"/>
              </a:rPr>
              <a:t>ACK(SACK), TCP</a:t>
            </a:r>
            <a:r>
              <a:rPr lang="zh-CN" altLang="en-US" sz="2000" dirty="0">
                <a:latin typeface="+mn-ea"/>
              </a:rPr>
              <a:t>的另一项扩展</a:t>
            </a:r>
            <a:endParaRPr lang="en-US" altLang="zh-CN" sz="2000" dirty="0">
              <a:latin typeface="+mn-ea"/>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5"/>
          <p:cNvSpPr>
            <a:spLocks noGrp="1" noChangeArrowheads="1"/>
          </p:cNvSpPr>
          <p:nvPr>
            <p:ph type="body" sz="half" idx="1"/>
          </p:nvPr>
        </p:nvSpPr>
        <p:spPr>
          <a:xfrm>
            <a:off x="898669" y="1206500"/>
            <a:ext cx="10299412" cy="1495425"/>
          </a:xfrm>
        </p:spPr>
        <p:txBody>
          <a:bodyPr/>
          <a:lstStyle/>
          <a:p>
            <a:pPr>
              <a:lnSpc>
                <a:spcPct val="90000"/>
              </a:lnSpc>
            </a:pPr>
            <a:r>
              <a:rPr lang="en-US" altLang="zh-CN" dirty="0">
                <a:solidFill>
                  <a:srgbClr val="000099"/>
                </a:solidFill>
                <a:latin typeface="微软雅黑" panose="020B0503020204020204" pitchFamily="34" charset="-122"/>
                <a:ea typeface="微软雅黑" panose="020B0503020204020204" pitchFamily="34" charset="-122"/>
              </a:rPr>
              <a:t>timeout interval</a:t>
            </a:r>
            <a:r>
              <a:rPr lang="zh-CN" altLang="en-US" dirty="0">
                <a:solidFill>
                  <a:srgbClr val="000099"/>
                </a:solidFill>
                <a:latin typeface="微软雅黑" panose="020B0503020204020204" pitchFamily="34" charset="-122"/>
                <a:ea typeface="微软雅黑" panose="020B0503020204020204" pitchFamily="34" charset="-122"/>
              </a:rPr>
              <a:t>（超时间隔）</a:t>
            </a:r>
            <a:r>
              <a:rPr lang="en-US" altLang="zh-CN" dirty="0">
                <a:solidFill>
                  <a:srgbClr val="000099"/>
                </a:solidFill>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EstimatedRTT</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加上</a:t>
            </a:r>
            <a:r>
              <a:rPr lang="ja-JP" alt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安全余量</a:t>
            </a:r>
            <a:endParaRPr lang="en-US" altLang="ja-JP" sz="2400" dirty="0">
              <a:latin typeface="微软雅黑" panose="020B0503020204020204" pitchFamily="34" charset="-122"/>
              <a:ea typeface="微软雅黑" panose="020B0503020204020204" pitchFamily="34" charset="-122"/>
            </a:endParaRPr>
          </a:p>
          <a:p>
            <a:pPr lvl="1">
              <a:lnSpc>
                <a:spcPct val="90000"/>
              </a:lnSpc>
            </a:pPr>
            <a:r>
              <a:rPr lang="zh-CN" altLang="en-US" sz="2000" dirty="0">
                <a:latin typeface="微软雅黑" panose="020B0503020204020204" pitchFamily="34" charset="-122"/>
                <a:ea typeface="微软雅黑" panose="020B0503020204020204" pitchFamily="34" charset="-122"/>
              </a:rPr>
              <a:t>在</a:t>
            </a:r>
            <a:r>
              <a:rPr lang="en-US" altLang="zh-CN" sz="2000" b="1" dirty="0" err="1">
                <a:latin typeface="微软雅黑" panose="020B0503020204020204" pitchFamily="34" charset="-122"/>
                <a:ea typeface="微软雅黑" panose="020B0503020204020204" pitchFamily="34" charset="-122"/>
              </a:rPr>
              <a:t>EstimatedRTT</a:t>
            </a:r>
            <a:r>
              <a:rPr lang="zh-CN" altLang="en-US" sz="2000" b="1" dirty="0">
                <a:latin typeface="微软雅黑" panose="020B0503020204020204" pitchFamily="34" charset="-122"/>
                <a:ea typeface="微软雅黑" panose="020B0503020204020204" pitchFamily="34" charset="-122"/>
              </a:rPr>
              <a:t>上大的差异</a:t>
            </a:r>
            <a:r>
              <a:rPr lang="en-US" altLang="zh-CN" sz="2000" b="1" dirty="0">
                <a:latin typeface="微软雅黑" panose="020B0503020204020204" pitchFamily="34" charset="-122"/>
                <a:ea typeface="微软雅黑" panose="020B0503020204020204" pitchFamily="34" charset="-122"/>
              </a:rPr>
              <a:t> -&gt;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更大的安全余量</a:t>
            </a:r>
            <a:endParaRPr lang="en-US" altLang="zh-CN" sz="2000" dirty="0">
              <a:latin typeface="微软雅黑" panose="020B0503020204020204" pitchFamily="34" charset="-122"/>
              <a:ea typeface="微软雅黑" panose="020B0503020204020204" pitchFamily="34" charset="-122"/>
            </a:endParaRPr>
          </a:p>
          <a:p>
            <a:pPr>
              <a:lnSpc>
                <a:spcPct val="90000"/>
              </a:lnSpc>
              <a:spcBef>
                <a:spcPct val="35000"/>
              </a:spcBef>
            </a:pPr>
            <a:r>
              <a:rPr lang="zh-CN" altLang="en-US" sz="2400" dirty="0">
                <a:latin typeface="微软雅黑" panose="020B0503020204020204" pitchFamily="34" charset="-122"/>
                <a:ea typeface="微软雅黑" panose="020B0503020204020204" pitchFamily="34" charset="-122"/>
              </a:rPr>
              <a:t>估计</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SampleRTT</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与</a:t>
            </a:r>
            <a:r>
              <a:rPr lang="en-US" altLang="zh-CN" sz="2400" dirty="0" err="1">
                <a:latin typeface="微软雅黑" panose="020B0503020204020204" pitchFamily="34" charset="-122"/>
                <a:ea typeface="微软雅黑" panose="020B0503020204020204" pitchFamily="34" charset="-122"/>
              </a:rPr>
              <a:t>EstimatedRTT</a:t>
            </a:r>
            <a:r>
              <a:rPr lang="zh-CN" altLang="en-US" sz="2400" dirty="0">
                <a:latin typeface="微软雅黑" panose="020B0503020204020204" pitchFamily="34" charset="-122"/>
                <a:ea typeface="微软雅黑" panose="020B0503020204020204" pitchFamily="34" charset="-122"/>
              </a:rPr>
              <a:t>之间的偏差</a:t>
            </a: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p:txBody>
      </p:sp>
      <p:sp>
        <p:nvSpPr>
          <p:cNvPr id="117764" name="Text Box 7"/>
          <p:cNvSpPr txBox="1">
            <a:spLocks noChangeArrowheads="1"/>
          </p:cNvSpPr>
          <p:nvPr/>
        </p:nvSpPr>
        <p:spPr bwMode="auto">
          <a:xfrm>
            <a:off x="2693989" y="3000378"/>
            <a:ext cx="69754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Courier New" panose="02070309020205020404" pitchFamily="49" charset="0"/>
                <a:ea typeface="MS PGothic" panose="020B0600070205080204" pitchFamily="34" charset="-128"/>
              </a:rPr>
              <a:t>DevRTT = (1-</a:t>
            </a:r>
            <a:r>
              <a:rPr lang="en-US" altLang="zh-CN" sz="2000" b="1">
                <a:latin typeface="Courier New" panose="02070309020205020404" pitchFamily="49" charset="0"/>
                <a:ea typeface="MS PGothic" panose="020B0600070205080204" pitchFamily="34" charset="-128"/>
                <a:sym typeface="Symbol" panose="05050102010706020507" pitchFamily="18" charset="2"/>
              </a:rPr>
              <a:t></a:t>
            </a:r>
            <a:r>
              <a:rPr lang="en-US" altLang="zh-CN" sz="2000" b="1">
                <a:latin typeface="Courier New" panose="02070309020205020404" pitchFamily="49" charset="0"/>
                <a:ea typeface="MS PGothic" panose="020B0600070205080204" pitchFamily="34" charset="-128"/>
              </a:rPr>
              <a:t>)*DevRTT +</a:t>
            </a:r>
            <a:endParaRPr lang="en-US" altLang="zh-CN" sz="2000" b="1">
              <a:latin typeface="Courier New" panose="02070309020205020404" pitchFamily="49" charset="0"/>
              <a:ea typeface="MS PGothic" panose="020B0600070205080204" pitchFamily="34" charset="-128"/>
            </a:endParaRPr>
          </a:p>
          <a:p>
            <a:r>
              <a:rPr lang="en-US" altLang="zh-CN" sz="2000" b="1">
                <a:latin typeface="Courier New" panose="02070309020205020404" pitchFamily="49" charset="0"/>
                <a:ea typeface="MS PGothic" panose="020B0600070205080204" pitchFamily="34" charset="-128"/>
              </a:rPr>
              <a:t>             </a:t>
            </a:r>
            <a:r>
              <a:rPr lang="en-US" altLang="zh-CN" sz="2000" b="1">
                <a:latin typeface="Courier New" panose="02070309020205020404" pitchFamily="49" charset="0"/>
                <a:ea typeface="MS PGothic" panose="020B0600070205080204" pitchFamily="34" charset="-128"/>
                <a:sym typeface="Symbol" panose="05050102010706020507" pitchFamily="18" charset="2"/>
              </a:rPr>
              <a:t></a:t>
            </a:r>
            <a:r>
              <a:rPr lang="en-US" altLang="zh-CN" sz="2000" b="1">
                <a:latin typeface="Courier New" panose="02070309020205020404" pitchFamily="49" charset="0"/>
                <a:ea typeface="MS PGothic" panose="020B0600070205080204" pitchFamily="34" charset="-128"/>
              </a:rPr>
              <a:t>*|SampleRTT-EstimatedRTT|</a:t>
            </a:r>
            <a:endParaRPr lang="en-US" altLang="zh-CN" sz="2000" b="1">
              <a:latin typeface="Courier New" panose="02070309020205020404" pitchFamily="49" charset="0"/>
              <a:ea typeface="MS PGothic" panose="020B0600070205080204" pitchFamily="34" charset="-128"/>
            </a:endParaRPr>
          </a:p>
        </p:txBody>
      </p:sp>
      <p:sp>
        <p:nvSpPr>
          <p:cNvPr id="64519" name="Rectangle 11"/>
          <p:cNvSpPr>
            <a:spLocks noGrp="1" noChangeArrowheads="1"/>
          </p:cNvSpPr>
          <p:nvPr>
            <p:ph type="title"/>
          </p:nvPr>
        </p:nvSpPr>
        <p:spPr>
          <a:xfrm>
            <a:off x="993499" y="387411"/>
            <a:ext cx="7772400" cy="920750"/>
          </a:xfrm>
        </p:spPr>
        <p:txBody>
          <a:bodyPr/>
          <a:lstStyle/>
          <a:p>
            <a:pPr>
              <a:defRPr/>
            </a:pPr>
            <a:r>
              <a:rPr lang="en-US" altLang="zh-CN" sz="3200" dirty="0">
                <a:latin typeface="+mj-ea"/>
              </a:rPr>
              <a:t>TCP</a:t>
            </a:r>
            <a:r>
              <a:rPr lang="zh-CN" altLang="en-US" sz="3200" dirty="0">
                <a:latin typeface="+mj-ea"/>
              </a:rPr>
              <a:t>往返时间，超时</a:t>
            </a:r>
            <a:endParaRPr lang="en-US" sz="3200" dirty="0">
              <a:latin typeface="+mj-ea"/>
            </a:endParaRPr>
          </a:p>
        </p:txBody>
      </p:sp>
      <p:sp>
        <p:nvSpPr>
          <p:cNvPr id="117766" name="Text Box 12"/>
          <p:cNvSpPr txBox="1">
            <a:spLocks noChangeArrowheads="1"/>
          </p:cNvSpPr>
          <p:nvPr/>
        </p:nvSpPr>
        <p:spPr bwMode="auto">
          <a:xfrm>
            <a:off x="4608514" y="3763965"/>
            <a:ext cx="3386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latin typeface="Courier New" panose="02070309020205020404" pitchFamily="49" charset="0"/>
                <a:ea typeface="MS PGothic" panose="020B0600070205080204" pitchFamily="34" charset="-128"/>
              </a:rPr>
              <a:t>(typically, </a:t>
            </a:r>
            <a:r>
              <a:rPr lang="en-US" altLang="zh-CN" sz="2000" b="1" dirty="0">
                <a:latin typeface="Courier New" panose="02070309020205020404" pitchFamily="49" charset="0"/>
                <a:ea typeface="MS PGothic" panose="020B0600070205080204" pitchFamily="34" charset="-128"/>
                <a:sym typeface="Symbol" panose="05050102010706020507" pitchFamily="18" charset="2"/>
              </a:rPr>
              <a:t> = 0.25)</a:t>
            </a:r>
            <a:endParaRPr lang="en-US" altLang="zh-CN" sz="2000" b="1" dirty="0">
              <a:latin typeface="Courier New" panose="02070309020205020404" pitchFamily="49" charset="0"/>
              <a:ea typeface="MS PGothic" panose="020B0600070205080204" pitchFamily="34" charset="-128"/>
              <a:sym typeface="Symbol" panose="05050102010706020507" pitchFamily="18" charset="2"/>
            </a:endParaRPr>
          </a:p>
        </p:txBody>
      </p:sp>
      <p:sp>
        <p:nvSpPr>
          <p:cNvPr id="117767" name="Rectangle 13"/>
          <p:cNvSpPr>
            <a:spLocks noChangeArrowheads="1"/>
          </p:cNvSpPr>
          <p:nvPr/>
        </p:nvSpPr>
        <p:spPr bwMode="auto">
          <a:xfrm>
            <a:off x="2089150" y="4125914"/>
            <a:ext cx="791845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err="1">
                <a:latin typeface="Courier New" panose="02070309020205020404" pitchFamily="49" charset="0"/>
                <a:ea typeface="MS PGothic" panose="020B0600070205080204" pitchFamily="34" charset="-128"/>
              </a:rPr>
              <a:t>TimeoutInterval</a:t>
            </a:r>
            <a:r>
              <a:rPr lang="en-US" altLang="zh-CN" sz="2400" b="1" dirty="0">
                <a:latin typeface="Courier New" panose="02070309020205020404" pitchFamily="49" charset="0"/>
                <a:ea typeface="MS PGothic" panose="020B0600070205080204" pitchFamily="34" charset="-128"/>
              </a:rPr>
              <a:t> = </a:t>
            </a:r>
            <a:r>
              <a:rPr lang="en-US" altLang="zh-CN" sz="2400" b="1" dirty="0" err="1">
                <a:latin typeface="Courier New" panose="02070309020205020404" pitchFamily="49" charset="0"/>
                <a:ea typeface="MS PGothic" panose="020B0600070205080204" pitchFamily="34" charset="-128"/>
              </a:rPr>
              <a:t>EstimatedRTT</a:t>
            </a:r>
            <a:r>
              <a:rPr lang="en-US" altLang="zh-CN" sz="2400" b="1" dirty="0">
                <a:latin typeface="Courier New" panose="02070309020205020404" pitchFamily="49" charset="0"/>
                <a:ea typeface="MS PGothic" panose="020B0600070205080204" pitchFamily="34" charset="-128"/>
              </a:rPr>
              <a:t> + 4*</a:t>
            </a:r>
            <a:r>
              <a:rPr lang="en-US" altLang="zh-CN" sz="2400" b="1" dirty="0" err="1">
                <a:latin typeface="Courier New" panose="02070309020205020404" pitchFamily="49" charset="0"/>
                <a:ea typeface="MS PGothic" panose="020B0600070205080204" pitchFamily="34" charset="-128"/>
              </a:rPr>
              <a:t>DevRTT</a:t>
            </a:r>
            <a:endParaRPr lang="en-US" altLang="zh-CN" sz="2400" b="1" dirty="0">
              <a:latin typeface="Courier New" panose="02070309020205020404" pitchFamily="49" charset="0"/>
              <a:ea typeface="MS PGothic" panose="020B0600070205080204" pitchFamily="34" charset="-128"/>
            </a:endParaRPr>
          </a:p>
        </p:txBody>
      </p:sp>
      <p:sp>
        <p:nvSpPr>
          <p:cNvPr id="117768" name="Text Box 14"/>
          <p:cNvSpPr txBox="1">
            <a:spLocks noChangeArrowheads="1"/>
          </p:cNvSpPr>
          <p:nvPr/>
        </p:nvSpPr>
        <p:spPr bwMode="auto">
          <a:xfrm>
            <a:off x="5534025" y="4879978"/>
            <a:ext cx="1811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0099"/>
                </a:solidFill>
                <a:latin typeface="Tahoma" panose="020B0604030504040204" pitchFamily="34" charset="0"/>
                <a:ea typeface="MS PGothic" panose="020B0600070205080204" pitchFamily="34" charset="-128"/>
              </a:rPr>
              <a:t>estimated RTT</a:t>
            </a:r>
            <a:endParaRPr lang="en-US" altLang="zh-CN" sz="2000" dirty="0">
              <a:solidFill>
                <a:srgbClr val="000099"/>
              </a:solidFill>
              <a:latin typeface="Tahoma" panose="020B0604030504040204" pitchFamily="34" charset="0"/>
              <a:ea typeface="MS PGothic" panose="020B0600070205080204" pitchFamily="34" charset="-128"/>
            </a:endParaRPr>
          </a:p>
        </p:txBody>
      </p:sp>
      <p:sp>
        <p:nvSpPr>
          <p:cNvPr id="117769" name="Text Box 16"/>
          <p:cNvSpPr txBox="1">
            <a:spLocks noChangeArrowheads="1"/>
          </p:cNvSpPr>
          <p:nvPr/>
        </p:nvSpPr>
        <p:spPr bwMode="auto">
          <a:xfrm>
            <a:off x="7966076" y="4899027"/>
            <a:ext cx="19801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ja-JP" altLang="en-US" sz="2000">
                <a:solidFill>
                  <a:srgbClr val="000099"/>
                </a:solidFill>
                <a:latin typeface="Tahoma" panose="020B0604030504040204" pitchFamily="34" charset="0"/>
                <a:ea typeface="MS PGothic" panose="020B0600070205080204" pitchFamily="34" charset="-128"/>
              </a:rPr>
              <a:t>“</a:t>
            </a:r>
            <a:r>
              <a:rPr lang="en-US" altLang="ja-JP" sz="2000">
                <a:solidFill>
                  <a:srgbClr val="000099"/>
                </a:solidFill>
                <a:latin typeface="Tahoma" panose="020B0604030504040204" pitchFamily="34" charset="0"/>
                <a:ea typeface="MS PGothic" panose="020B0600070205080204" pitchFamily="34" charset="-128"/>
              </a:rPr>
              <a:t>safety margin</a:t>
            </a:r>
            <a:r>
              <a:rPr lang="ja-JP" altLang="en-US" sz="2000">
                <a:solidFill>
                  <a:srgbClr val="000099"/>
                </a:solidFill>
                <a:latin typeface="Tahoma" panose="020B0604030504040204" pitchFamily="34" charset="0"/>
                <a:ea typeface="MS PGothic" panose="020B0600070205080204" pitchFamily="34" charset="-128"/>
              </a:rPr>
              <a:t>”</a:t>
            </a:r>
            <a:endParaRPr lang="en-US" altLang="zh-CN" sz="2000">
              <a:solidFill>
                <a:srgbClr val="000099"/>
              </a:solidFill>
              <a:latin typeface="Tahoma" panose="020B0604030504040204" pitchFamily="34" charset="0"/>
              <a:ea typeface="MS PGothic" panose="020B0600070205080204" pitchFamily="34" charset="-128"/>
            </a:endParaRPr>
          </a:p>
        </p:txBody>
      </p:sp>
      <p:sp>
        <p:nvSpPr>
          <p:cNvPr id="117770" name="Line 17"/>
          <p:cNvSpPr>
            <a:spLocks noChangeShapeType="1"/>
          </p:cNvSpPr>
          <p:nvPr/>
        </p:nvSpPr>
        <p:spPr bwMode="auto">
          <a:xfrm flipV="1">
            <a:off x="6330950" y="4519614"/>
            <a:ext cx="0" cy="446088"/>
          </a:xfrm>
          <a:prstGeom prst="line">
            <a:avLst/>
          </a:prstGeom>
          <a:noFill/>
          <a:ln w="19050">
            <a:solidFill>
              <a:srgbClr val="000099"/>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7771" name="Line 19"/>
          <p:cNvSpPr>
            <a:spLocks noChangeShapeType="1"/>
          </p:cNvSpPr>
          <p:nvPr/>
        </p:nvSpPr>
        <p:spPr bwMode="auto">
          <a:xfrm flipV="1">
            <a:off x="8902700" y="4525964"/>
            <a:ext cx="0" cy="446088"/>
          </a:xfrm>
          <a:prstGeom prst="line">
            <a:avLst/>
          </a:prstGeom>
          <a:noFill/>
          <a:ln w="19050">
            <a:solidFill>
              <a:srgbClr val="000099"/>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pic>
        <p:nvPicPr>
          <p:cNvPr id="117772" name="Picture 20" descr="alarm_clock_ring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5164" y="4530728"/>
            <a:ext cx="7524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73" name="文本框 1"/>
          <p:cNvSpPr txBox="1">
            <a:spLocks noChangeArrowheads="1"/>
          </p:cNvSpPr>
          <p:nvPr/>
        </p:nvSpPr>
        <p:spPr bwMode="auto">
          <a:xfrm>
            <a:off x="1847850" y="6046790"/>
            <a:ext cx="81803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t>Allman, M., Paxson, V., and E. Blanton, "TCP Congestion Control", RFC 5681, September 2009.</a:t>
            </a:r>
            <a:endParaRPr lang="en-US" altLang="zh-CN" sz="1400"/>
          </a:p>
          <a:p>
            <a:r>
              <a:rPr lang="en-US" altLang="zh-CN" sz="1400"/>
              <a:t>Allman, M., Paxson, V., and J. Chu, "Computing TCP's Retransmission Timer”, RFC6298, June 2011.</a:t>
            </a:r>
            <a:endParaRPr lang="zh-CN" altLang="en-US" sz="140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pPr eaLnBrk="1" hangingPunct="1"/>
            <a:r>
              <a:rPr lang="en-US" altLang="zh-CN" dirty="0">
                <a:latin typeface="+mj-ea"/>
              </a:rPr>
              <a:t>TCP </a:t>
            </a:r>
            <a:r>
              <a:rPr lang="zh-CN" altLang="en-US" dirty="0">
                <a:latin typeface="+mj-ea"/>
              </a:rPr>
              <a:t>设计</a:t>
            </a:r>
            <a:r>
              <a:rPr lang="en-US" altLang="zh-CN" dirty="0">
                <a:latin typeface="+mj-ea"/>
              </a:rPr>
              <a:t>: </a:t>
            </a:r>
            <a:r>
              <a:rPr lang="zh-CN" altLang="en-US" dirty="0">
                <a:latin typeface="+mj-ea"/>
              </a:rPr>
              <a:t>问题及解决方案</a:t>
            </a:r>
            <a:endParaRPr lang="zh-CN" altLang="en-US" dirty="0">
              <a:latin typeface="+mj-ea"/>
            </a:endParaRPr>
          </a:p>
        </p:txBody>
      </p:sp>
      <p:graphicFrame>
        <p:nvGraphicFramePr>
          <p:cNvPr id="5" name="表格 4"/>
          <p:cNvGraphicFramePr>
            <a:graphicFrameLocks noGrp="1"/>
          </p:cNvGraphicFramePr>
          <p:nvPr/>
        </p:nvGraphicFramePr>
        <p:xfrm>
          <a:off x="1738314" y="1428750"/>
          <a:ext cx="8715375" cy="5122327"/>
        </p:xfrm>
        <a:graphic>
          <a:graphicData uri="http://schemas.openxmlformats.org/drawingml/2006/table">
            <a:tbl>
              <a:tblPr firstRow="1" bandRow="1">
                <a:tableStyleId>{8799B23B-EC83-4686-B30A-512413B5E67A}</a:tableStyleId>
              </a:tblPr>
              <a:tblGrid>
                <a:gridCol w="628136"/>
                <a:gridCol w="2229363"/>
                <a:gridCol w="5000625"/>
                <a:gridCol w="857251"/>
              </a:tblGrid>
              <a:tr h="500021">
                <a:tc>
                  <a:txBody>
                    <a:bodyPr/>
                    <a:lstStyle/>
                    <a:p>
                      <a:pPr algn="ctr"/>
                      <a:r>
                        <a:rPr lang="en-US" altLang="zh-CN" sz="2000" dirty="0"/>
                        <a:t>No.</a:t>
                      </a:r>
                      <a:endParaRPr lang="zh-CN" altLang="en-US" sz="2000" dirty="0"/>
                    </a:p>
                  </a:txBody>
                  <a:tcPr marL="91439" marR="91439" marT="45716" marB="45716"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a:t>问题及挑战</a:t>
                      </a:r>
                      <a:endParaRPr lang="zh-CN" altLang="en-US" sz="2000" dirty="0"/>
                    </a:p>
                  </a:txBody>
                  <a:tcPr marL="91439" marR="91439" marT="45716" marB="45716" anchor="ctr"/>
                </a:tc>
                <a:tc>
                  <a:txBody>
                    <a:bodyPr/>
                    <a:lstStyle/>
                    <a:p>
                      <a:pPr algn="ctr"/>
                      <a:r>
                        <a:rPr lang="zh-CN" altLang="en-US" sz="2000" dirty="0"/>
                        <a:t>解决方案</a:t>
                      </a:r>
                      <a:endParaRPr lang="zh-CN" altLang="en-US" sz="2000" dirty="0"/>
                    </a:p>
                  </a:txBody>
                  <a:tcPr marL="91439" marR="91439" marT="45716" marB="45716" anchor="ctr"/>
                </a:tc>
                <a:tc>
                  <a:txBody>
                    <a:bodyPr/>
                    <a:lstStyle/>
                    <a:p>
                      <a:pPr algn="ctr"/>
                      <a:r>
                        <a:rPr lang="zh-CN" altLang="en-US" sz="2000" dirty="0"/>
                        <a:t>章节</a:t>
                      </a:r>
                      <a:r>
                        <a:rPr lang="en-US" altLang="zh-CN" sz="2000" dirty="0"/>
                        <a:t> </a:t>
                      </a:r>
                      <a:endParaRPr lang="zh-CN" altLang="en-US" sz="2000" dirty="0"/>
                    </a:p>
                  </a:txBody>
                  <a:tcPr marL="91439" marR="91439" marT="45716" marB="45716" anchor="ctr"/>
                </a:tc>
              </a:tr>
              <a:tr h="725480">
                <a:tc>
                  <a:txBody>
                    <a:bodyPr/>
                    <a:lstStyle/>
                    <a:p>
                      <a:pPr algn="ctr"/>
                      <a:r>
                        <a:rPr lang="en-US" altLang="zh-CN" sz="2000" dirty="0"/>
                        <a:t>1</a:t>
                      </a:r>
                      <a:endParaRPr lang="zh-CN" altLang="en-US" sz="2000" dirty="0"/>
                    </a:p>
                  </a:txBody>
                  <a:tcPr marL="91439" marR="91439" marT="45716" marB="45716" anchor="ctr"/>
                </a:tc>
                <a:tc>
                  <a:txBody>
                    <a:bodyPr/>
                    <a:lstStyle/>
                    <a:p>
                      <a:pPr algn="ctr"/>
                      <a:r>
                        <a:rPr lang="zh-CN" altLang="en-US" sz="2000" dirty="0"/>
                        <a:t>连接建立</a:t>
                      </a:r>
                      <a:endParaRPr lang="zh-CN" altLang="en-US" sz="2000" dirty="0"/>
                    </a:p>
                  </a:txBody>
                  <a:tcPr marL="91439" marR="91439" marT="45716" marB="45716" anchor="ctr"/>
                </a:tc>
                <a:tc>
                  <a:txBody>
                    <a:bodyPr/>
                    <a:lstStyle/>
                    <a:p>
                      <a:r>
                        <a:rPr lang="zh-CN" altLang="en-US" sz="2000" dirty="0">
                          <a:solidFill>
                            <a:schemeClr val="tx1"/>
                          </a:solidFill>
                        </a:rPr>
                        <a:t>建立</a:t>
                      </a:r>
                      <a:r>
                        <a:rPr lang="en-US" altLang="zh-CN" sz="2000" dirty="0">
                          <a:solidFill>
                            <a:schemeClr val="tx1"/>
                          </a:solidFill>
                        </a:rPr>
                        <a:t>: </a:t>
                      </a:r>
                      <a:r>
                        <a:rPr lang="zh-CN" altLang="en-US" sz="2000" dirty="0">
                          <a:solidFill>
                            <a:schemeClr val="tx1"/>
                          </a:solidFill>
                        </a:rPr>
                        <a:t>三次握手</a:t>
                      </a:r>
                      <a:endParaRPr lang="en-US" altLang="zh-CN" sz="2000" baseline="0" dirty="0">
                        <a:solidFill>
                          <a:schemeClr val="tx1"/>
                        </a:solidFill>
                      </a:endParaRPr>
                    </a:p>
                    <a:p>
                      <a:r>
                        <a:rPr lang="zh-CN" altLang="en-US" sz="2000" baseline="0" dirty="0">
                          <a:solidFill>
                            <a:schemeClr val="tx1"/>
                          </a:solidFill>
                        </a:rPr>
                        <a:t>终止</a:t>
                      </a:r>
                      <a:r>
                        <a:rPr lang="en-US" altLang="zh-CN" sz="2000" baseline="0" dirty="0">
                          <a:solidFill>
                            <a:schemeClr val="tx1"/>
                          </a:solidFill>
                        </a:rPr>
                        <a:t>: </a:t>
                      </a:r>
                      <a:r>
                        <a:rPr lang="zh-CN" altLang="en-US" sz="2000" baseline="0" dirty="0">
                          <a:solidFill>
                            <a:schemeClr val="tx1"/>
                          </a:solidFill>
                        </a:rPr>
                        <a:t>四次握手</a:t>
                      </a:r>
                      <a:endParaRPr lang="zh-CN" altLang="en-US" sz="2000" dirty="0">
                        <a:solidFill>
                          <a:schemeClr val="tx1"/>
                        </a:solidFill>
                      </a:endParaRPr>
                    </a:p>
                  </a:txBody>
                  <a:tcPr marL="91439" marR="91439" marT="45716" marB="45716" anchor="ctr"/>
                </a:tc>
                <a:tc>
                  <a:txBody>
                    <a:bodyPr/>
                    <a:lstStyle/>
                    <a:p>
                      <a:pPr marL="0" algn="ctr" defTabSz="914400" rtl="0" eaLnBrk="1" latinLnBrk="0" hangingPunct="1"/>
                      <a:r>
                        <a:rPr lang="en-US" altLang="zh-CN" sz="1800" kern="1200" dirty="0">
                          <a:solidFill>
                            <a:schemeClr val="tx1"/>
                          </a:solidFill>
                          <a:latin typeface="+mn-lt"/>
                          <a:ea typeface="+mn-ea"/>
                          <a:cs typeface="+mn-cs"/>
                        </a:rPr>
                        <a:t>5.2.3</a:t>
                      </a:r>
                      <a:endParaRPr lang="zh-CN" altLang="en-US" sz="1800" kern="1200" dirty="0">
                        <a:solidFill>
                          <a:schemeClr val="tx1"/>
                        </a:solidFill>
                        <a:latin typeface="+mn-lt"/>
                        <a:ea typeface="+mn-ea"/>
                        <a:cs typeface="+mn-cs"/>
                      </a:endParaRPr>
                    </a:p>
                  </a:txBody>
                  <a:tcPr marL="91439" marR="91439" marT="45716" marB="45716" anchor="ctr"/>
                </a:tc>
              </a:tr>
              <a:tr h="631719">
                <a:tc>
                  <a:txBody>
                    <a:bodyPr/>
                    <a:lstStyle/>
                    <a:p>
                      <a:pPr algn="ctr"/>
                      <a:r>
                        <a:rPr lang="en-US" altLang="zh-CN" sz="2000" dirty="0"/>
                        <a:t>2</a:t>
                      </a:r>
                      <a:endParaRPr lang="zh-CN" altLang="en-US" sz="2000" dirty="0"/>
                    </a:p>
                  </a:txBody>
                  <a:tcPr marL="91439" marR="91439" marT="45716" marB="45716" anchor="ctr"/>
                </a:tc>
                <a:tc>
                  <a:txBody>
                    <a:bodyPr/>
                    <a:lstStyle/>
                    <a:p>
                      <a:pPr algn="ctr"/>
                      <a:r>
                        <a:rPr lang="zh-CN" altLang="en-US" sz="2000" baseline="0" dirty="0"/>
                        <a:t>超时定时器问题</a:t>
                      </a:r>
                      <a:endParaRPr lang="zh-CN" altLang="en-US" sz="2000" dirty="0"/>
                    </a:p>
                  </a:txBody>
                  <a:tcPr marL="91439" marR="91439" marT="45716" marB="45716" anchor="ctr"/>
                </a:tc>
                <a:tc>
                  <a:txBody>
                    <a:bodyPr/>
                    <a:lstStyle/>
                    <a:p>
                      <a:pPr marL="0" algn="l" defTabSz="914400" rtl="0" eaLnBrk="1" latinLnBrk="0" hangingPunct="1"/>
                      <a:r>
                        <a:rPr lang="zh-CN" altLang="en-US" sz="1800" kern="1200" dirty="0">
                          <a:solidFill>
                            <a:srgbClr val="0000FF"/>
                          </a:solidFill>
                          <a:latin typeface="+mn-lt"/>
                          <a:ea typeface="+mn-ea"/>
                          <a:cs typeface="+mn-cs"/>
                        </a:rPr>
                        <a:t>采用</a:t>
                      </a:r>
                      <a:r>
                        <a:rPr lang="en-US" altLang="zh-CN" sz="1800" kern="1200" dirty="0">
                          <a:solidFill>
                            <a:srgbClr val="0000FF"/>
                          </a:solidFill>
                          <a:latin typeface="+mn-lt"/>
                          <a:ea typeface="+mn-ea"/>
                          <a:cs typeface="+mn-cs"/>
                        </a:rPr>
                        <a:t>Jacobson/ </a:t>
                      </a:r>
                      <a:r>
                        <a:rPr lang="en-US" altLang="zh-CN" sz="1800" kern="1200" dirty="0" err="1">
                          <a:solidFill>
                            <a:srgbClr val="0000FF"/>
                          </a:solidFill>
                          <a:latin typeface="+mn-lt"/>
                          <a:ea typeface="+mn-ea"/>
                          <a:cs typeface="+mn-cs"/>
                        </a:rPr>
                        <a:t>Karels</a:t>
                      </a:r>
                      <a:r>
                        <a:rPr lang="zh-CN" altLang="en-US" sz="1800" kern="1200" dirty="0">
                          <a:solidFill>
                            <a:srgbClr val="0000FF"/>
                          </a:solidFill>
                          <a:latin typeface="+mn-lt"/>
                          <a:ea typeface="+mn-ea"/>
                          <a:cs typeface="+mn-cs"/>
                        </a:rPr>
                        <a:t>算法估计</a:t>
                      </a:r>
                      <a:r>
                        <a:rPr lang="en-US" altLang="zh-CN" sz="1800" kern="1200" dirty="0">
                          <a:solidFill>
                            <a:srgbClr val="0000FF"/>
                          </a:solidFill>
                          <a:latin typeface="+mn-lt"/>
                          <a:ea typeface="+mn-ea"/>
                          <a:cs typeface="+mn-cs"/>
                        </a:rPr>
                        <a:t>RTT</a:t>
                      </a:r>
                      <a:endParaRPr lang="zh-CN" altLang="en-US" sz="1800" kern="1200" dirty="0">
                        <a:solidFill>
                          <a:srgbClr val="0000FF"/>
                        </a:solidFill>
                        <a:latin typeface="+mn-lt"/>
                        <a:ea typeface="+mn-ea"/>
                        <a:cs typeface="+mn-cs"/>
                      </a:endParaRPr>
                    </a:p>
                  </a:txBody>
                  <a:tcPr marL="91439" marR="91439" marT="45716" marB="45716" anchor="ctr"/>
                </a:tc>
                <a:tc>
                  <a:txBody>
                    <a:bodyPr/>
                    <a:lstStyle/>
                    <a:p>
                      <a:pPr algn="ctr"/>
                      <a:r>
                        <a:rPr lang="en-US" altLang="zh-CN" sz="1800" kern="1200" dirty="0">
                          <a:solidFill>
                            <a:srgbClr val="0000FF"/>
                          </a:solidFill>
                          <a:latin typeface="+mn-lt"/>
                          <a:ea typeface="+mn-ea"/>
                          <a:cs typeface="+mn-cs"/>
                        </a:rPr>
                        <a:t>5.2.6</a:t>
                      </a:r>
                      <a:endParaRPr lang="zh-CN" altLang="en-US" sz="1800" kern="1200" dirty="0">
                        <a:solidFill>
                          <a:srgbClr val="0000FF"/>
                        </a:solidFill>
                        <a:latin typeface="+mn-lt"/>
                        <a:ea typeface="+mn-ea"/>
                        <a:cs typeface="+mn-cs"/>
                      </a:endParaRPr>
                    </a:p>
                  </a:txBody>
                  <a:tcPr marL="91439" marR="91439" marT="45716" marB="45716" anchor="ctr"/>
                </a:tc>
              </a:tr>
              <a:tr h="571452">
                <a:tc>
                  <a:txBody>
                    <a:bodyPr/>
                    <a:lstStyle/>
                    <a:p>
                      <a:pPr algn="ctr"/>
                      <a:r>
                        <a:rPr lang="en-US" altLang="zh-CN" sz="2000" dirty="0"/>
                        <a:t>3</a:t>
                      </a:r>
                      <a:endParaRPr lang="zh-CN" altLang="en-US" sz="2000" dirty="0"/>
                    </a:p>
                  </a:txBody>
                  <a:tcPr marL="91439" marR="91439" marT="45716" marB="45716" anchor="ctr"/>
                </a:tc>
                <a:tc>
                  <a:txBody>
                    <a:bodyPr/>
                    <a:lstStyle/>
                    <a:p>
                      <a:pPr algn="ctr"/>
                      <a:r>
                        <a:rPr lang="zh-CN" altLang="en-US" sz="2000" dirty="0"/>
                        <a:t>分组乱序到达</a:t>
                      </a:r>
                      <a:endParaRPr lang="zh-CN" altLang="en-US" sz="2000" dirty="0"/>
                    </a:p>
                  </a:txBody>
                  <a:tcPr marL="91439" marR="91439" marT="45716" marB="45716" anchor="ctr"/>
                </a:tc>
                <a:tc>
                  <a:txBody>
                    <a:bodyPr/>
                    <a:lstStyle/>
                    <a:p>
                      <a:r>
                        <a:rPr lang="zh-CN" altLang="en-US" sz="2000" baseline="0" dirty="0">
                          <a:solidFill>
                            <a:schemeClr val="tx1"/>
                          </a:solidFill>
                        </a:rPr>
                        <a:t>基于窗口的缓存管理</a:t>
                      </a:r>
                      <a:endParaRPr lang="zh-CN" altLang="en-US" sz="2000" dirty="0">
                        <a:solidFill>
                          <a:schemeClr val="tx1"/>
                        </a:solidFill>
                      </a:endParaRPr>
                    </a:p>
                  </a:txBody>
                  <a:tcPr marL="91439" marR="91439" marT="45716" marB="45716" anchor="ctr"/>
                </a:tc>
                <a:tc>
                  <a:txBody>
                    <a:bodyPr/>
                    <a:lstStyle/>
                    <a:p>
                      <a:pPr algn="ctr"/>
                      <a:r>
                        <a:rPr lang="en-US" altLang="zh-CN" sz="1600" dirty="0">
                          <a:solidFill>
                            <a:schemeClr val="tx1"/>
                          </a:solidFill>
                        </a:rPr>
                        <a:t>5.2.4</a:t>
                      </a:r>
                      <a:endParaRPr lang="zh-CN" altLang="en-US" sz="1600" dirty="0">
                        <a:solidFill>
                          <a:schemeClr val="tx1"/>
                        </a:solidFill>
                      </a:endParaRPr>
                    </a:p>
                  </a:txBody>
                  <a:tcPr marL="91439" marR="91439" marT="45716" marB="45716" anchor="ctr"/>
                </a:tc>
              </a:tr>
              <a:tr h="778286">
                <a:tc>
                  <a:txBody>
                    <a:bodyPr/>
                    <a:lstStyle/>
                    <a:p>
                      <a:pPr algn="ctr"/>
                      <a:r>
                        <a:rPr lang="en-US" altLang="zh-CN" sz="2000" dirty="0"/>
                        <a:t>4</a:t>
                      </a:r>
                      <a:endParaRPr lang="zh-CN" altLang="en-US" sz="2000" dirty="0"/>
                    </a:p>
                  </a:txBody>
                  <a:tcPr marL="91439" marR="91439" marT="45716" marB="45716" anchor="ctr"/>
                </a:tc>
                <a:tc>
                  <a:txBody>
                    <a:bodyPr/>
                    <a:lstStyle/>
                    <a:p>
                      <a:pPr algn="ctr"/>
                      <a:r>
                        <a:rPr lang="zh-CN" altLang="en-US" sz="2000" dirty="0"/>
                        <a:t>流量控制</a:t>
                      </a:r>
                      <a:endParaRPr lang="zh-CN" altLang="en-US" sz="2000" dirty="0"/>
                    </a:p>
                  </a:txBody>
                  <a:tcPr marL="91439" marR="91439" marT="45716" marB="45716"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a:solidFill>
                            <a:schemeClr val="tx1"/>
                          </a:solidFill>
                        </a:rPr>
                        <a:t>通过</a:t>
                      </a:r>
                      <a:r>
                        <a:rPr lang="en-US" altLang="zh-CN" sz="2000" dirty="0">
                          <a:solidFill>
                            <a:schemeClr val="tx1"/>
                          </a:solidFill>
                        </a:rPr>
                        <a:t>AdvertisedWindow</a:t>
                      </a:r>
                      <a:r>
                        <a:rPr lang="zh-CN" altLang="en-US" sz="2000" dirty="0">
                          <a:solidFill>
                            <a:schemeClr val="tx1"/>
                          </a:solidFill>
                        </a:rPr>
                        <a:t>通告实现基于窗口的流量控制</a:t>
                      </a:r>
                      <a:endParaRPr lang="zh-CN" altLang="en-US" sz="2000" dirty="0">
                        <a:solidFill>
                          <a:schemeClr val="tx1"/>
                        </a:solidFill>
                      </a:endParaRPr>
                    </a:p>
                  </a:txBody>
                  <a:tcPr marL="91439" marR="91439" marT="45716" marB="45716" anchor="ctr"/>
                </a:tc>
                <a:tc>
                  <a:txBody>
                    <a:bodyPr/>
                    <a:lstStyle/>
                    <a:p>
                      <a:pPr algn="ctr"/>
                      <a:r>
                        <a:rPr lang="en-US" altLang="zh-CN" sz="1600" dirty="0">
                          <a:solidFill>
                            <a:schemeClr val="tx1"/>
                          </a:solidFill>
                        </a:rPr>
                        <a:t>5.2.4</a:t>
                      </a:r>
                      <a:endParaRPr lang="zh-CN" altLang="en-US" sz="1600" dirty="0">
                        <a:solidFill>
                          <a:schemeClr val="tx1"/>
                        </a:solidFill>
                      </a:endParaRPr>
                    </a:p>
                  </a:txBody>
                  <a:tcPr marL="91439" marR="91439" marT="45716" marB="45716" anchor="ctr"/>
                </a:tc>
              </a:tr>
              <a:tr h="578914">
                <a:tc>
                  <a:txBody>
                    <a:bodyPr/>
                    <a:lstStyle/>
                    <a:p>
                      <a:pPr algn="ctr"/>
                      <a:r>
                        <a:rPr lang="en-US" altLang="zh-CN" sz="2000" dirty="0"/>
                        <a:t>5</a:t>
                      </a:r>
                      <a:endParaRPr lang="zh-CN" altLang="en-US" sz="2000" dirty="0"/>
                    </a:p>
                  </a:txBody>
                  <a:tcPr marL="91439" marR="91439" marT="45716" marB="45716" anchor="ctr"/>
                </a:tc>
                <a:tc>
                  <a:txBody>
                    <a:bodyPr/>
                    <a:lstStyle/>
                    <a:p>
                      <a:pPr algn="ctr"/>
                      <a:r>
                        <a:rPr lang="zh-CN" altLang="en-US" sz="2000" dirty="0"/>
                        <a:t>拥塞控制</a:t>
                      </a:r>
                      <a:endParaRPr lang="zh-CN" altLang="en-US" sz="2000" dirty="0"/>
                    </a:p>
                  </a:txBody>
                  <a:tcPr marL="91439" marR="91439" marT="45716" marB="45716" anchor="ctr"/>
                </a:tc>
                <a:tc>
                  <a:txBody>
                    <a:bodyPr/>
                    <a:lstStyle/>
                    <a:p>
                      <a:endParaRPr lang="zh-CN" altLang="en-US" sz="2000" dirty="0">
                        <a:solidFill>
                          <a:schemeClr val="tx1"/>
                        </a:solidFill>
                      </a:endParaRPr>
                    </a:p>
                  </a:txBody>
                  <a:tcPr marL="91439" marR="91439" marT="45716" marB="45716" anchor="ctr"/>
                </a:tc>
                <a:tc>
                  <a:txBody>
                    <a:bodyPr/>
                    <a:lstStyle/>
                    <a:p>
                      <a:pPr algn="ctr"/>
                      <a:endParaRPr lang="zh-CN" altLang="en-US" sz="1600" dirty="0">
                        <a:solidFill>
                          <a:schemeClr val="tx1"/>
                        </a:solidFill>
                      </a:endParaRPr>
                    </a:p>
                  </a:txBody>
                  <a:tcPr marL="91439" marR="91439" marT="45716" marB="45716" anchor="ctr"/>
                </a:tc>
              </a:tr>
              <a:tr h="631719">
                <a:tc>
                  <a:txBody>
                    <a:bodyPr/>
                    <a:lstStyle/>
                    <a:p>
                      <a:pPr algn="ctr"/>
                      <a:r>
                        <a:rPr lang="en-US" altLang="zh-CN" sz="2000" dirty="0"/>
                        <a:t>6</a:t>
                      </a:r>
                      <a:endParaRPr lang="zh-CN" altLang="en-US" sz="2000" dirty="0"/>
                    </a:p>
                  </a:txBody>
                  <a:tcPr marL="91439" marR="91439" marT="45716" marB="45716" anchor="ctr"/>
                </a:tc>
                <a:tc>
                  <a:txBody>
                    <a:bodyPr/>
                    <a:lstStyle/>
                    <a:p>
                      <a:pPr algn="ctr"/>
                      <a:r>
                        <a:rPr lang="zh-CN" altLang="en-US" sz="2000" dirty="0"/>
                        <a:t>协议扩展</a:t>
                      </a:r>
                      <a:endParaRPr lang="zh-CN" altLang="en-US" sz="2000" dirty="0"/>
                    </a:p>
                  </a:txBody>
                  <a:tcPr marL="91439" marR="91439" marT="45716" marB="45716" anchor="ctr"/>
                </a:tc>
                <a:tc>
                  <a:txBody>
                    <a:bodyPr/>
                    <a:lstStyle/>
                    <a:p>
                      <a:r>
                        <a:rPr lang="en-US" altLang="zh-CN" sz="2000" dirty="0">
                          <a:solidFill>
                            <a:schemeClr val="tx1"/>
                          </a:solidFill>
                        </a:rPr>
                        <a:t>TCP</a:t>
                      </a:r>
                      <a:r>
                        <a:rPr lang="zh-CN" altLang="en-US" sz="2000" dirty="0">
                          <a:solidFill>
                            <a:schemeClr val="tx1"/>
                          </a:solidFill>
                        </a:rPr>
                        <a:t>首部的</a:t>
                      </a:r>
                      <a:r>
                        <a:rPr lang="en-US" altLang="zh-CN" sz="2000" baseline="0" dirty="0">
                          <a:solidFill>
                            <a:schemeClr val="tx1"/>
                          </a:solidFill>
                        </a:rPr>
                        <a:t>Seq</a:t>
                      </a:r>
                      <a:r>
                        <a:rPr lang="zh-CN" altLang="en-US" sz="2000" baseline="0" dirty="0">
                          <a:solidFill>
                            <a:schemeClr val="tx1"/>
                          </a:solidFill>
                        </a:rPr>
                        <a:t>和</a:t>
                      </a:r>
                      <a:r>
                        <a:rPr lang="en-US" altLang="zh-CN" sz="2000" dirty="0">
                          <a:solidFill>
                            <a:schemeClr val="tx1"/>
                          </a:solidFill>
                        </a:rPr>
                        <a:t>AdvertisedWindow</a:t>
                      </a:r>
                      <a:r>
                        <a:rPr lang="zh-CN" altLang="en-US" sz="2000" dirty="0">
                          <a:solidFill>
                            <a:schemeClr val="tx1"/>
                          </a:solidFill>
                        </a:rPr>
                        <a:t>字段扩展</a:t>
                      </a:r>
                      <a:endParaRPr lang="zh-CN" altLang="en-US" sz="2000" dirty="0">
                        <a:solidFill>
                          <a:schemeClr val="tx1"/>
                        </a:solidFill>
                      </a:endParaRPr>
                    </a:p>
                  </a:txBody>
                  <a:tcPr marL="91439" marR="91439" marT="45716" marB="45716" anchor="ctr"/>
                </a:tc>
                <a:tc>
                  <a:txBody>
                    <a:bodyPr/>
                    <a:lstStyle/>
                    <a:p>
                      <a:pPr algn="ctr"/>
                      <a:r>
                        <a:rPr lang="en-US" altLang="zh-CN" sz="1600" dirty="0">
                          <a:solidFill>
                            <a:schemeClr val="tx1"/>
                          </a:solidFill>
                        </a:rPr>
                        <a:t>5.2.4</a:t>
                      </a:r>
                      <a:endParaRPr lang="zh-CN" altLang="en-US" sz="1600" dirty="0">
                        <a:solidFill>
                          <a:schemeClr val="tx1"/>
                        </a:solidFill>
                      </a:endParaRPr>
                    </a:p>
                  </a:txBody>
                  <a:tcPr marL="91439" marR="91439" marT="45716" marB="45716" anchor="ctr"/>
                </a:tc>
              </a:tr>
              <a:tr h="635423">
                <a:tc>
                  <a:txBody>
                    <a:bodyPr/>
                    <a:lstStyle/>
                    <a:p>
                      <a:pPr algn="ctr"/>
                      <a:r>
                        <a:rPr lang="en-US" altLang="zh-CN" sz="2000" dirty="0"/>
                        <a:t>7</a:t>
                      </a:r>
                      <a:endParaRPr lang="zh-CN" altLang="en-US" sz="2000" dirty="0"/>
                    </a:p>
                  </a:txBody>
                  <a:tcPr marL="91439" marR="91439" marT="45716" marB="45716" anchor="ctr"/>
                </a:tc>
                <a:tc>
                  <a:txBody>
                    <a:bodyPr/>
                    <a:lstStyle/>
                    <a:p>
                      <a:pPr algn="ctr"/>
                      <a:r>
                        <a:rPr lang="zh-CN" altLang="en-US" sz="1800" dirty="0"/>
                        <a:t>傻瓜窗口症状</a:t>
                      </a:r>
                      <a:endParaRPr lang="zh-CN" altLang="en-US" sz="1800" dirty="0"/>
                    </a:p>
                  </a:txBody>
                  <a:tcPr marL="91439" marR="91439" marT="45716" marB="45716" anchor="ctr"/>
                </a:tc>
                <a:tc>
                  <a:txBody>
                    <a:bodyPr/>
                    <a:lstStyle/>
                    <a:p>
                      <a:r>
                        <a:rPr lang="en-US" altLang="zh-CN" sz="1800" dirty="0">
                          <a:solidFill>
                            <a:schemeClr val="tx1"/>
                          </a:solidFill>
                        </a:rPr>
                        <a:t>Nagle </a:t>
                      </a:r>
                      <a:r>
                        <a:rPr lang="zh-CN" altLang="en-US" sz="1800" dirty="0">
                          <a:solidFill>
                            <a:schemeClr val="tx1"/>
                          </a:solidFill>
                        </a:rPr>
                        <a:t>算法</a:t>
                      </a:r>
                      <a:r>
                        <a:rPr lang="en-US" altLang="zh-CN" sz="1800" dirty="0">
                          <a:solidFill>
                            <a:schemeClr val="tx1"/>
                          </a:solidFill>
                        </a:rPr>
                        <a:t>: </a:t>
                      </a:r>
                      <a:r>
                        <a:rPr lang="zh-CN" altLang="en-US" sz="1800" dirty="0">
                          <a:solidFill>
                            <a:schemeClr val="tx1"/>
                          </a:solidFill>
                        </a:rPr>
                        <a:t>基于</a:t>
                      </a:r>
                      <a:r>
                        <a:rPr lang="en-US" altLang="zh-CN" sz="1800" dirty="0">
                          <a:solidFill>
                            <a:schemeClr val="tx1"/>
                          </a:solidFill>
                        </a:rPr>
                        <a:t>ACK</a:t>
                      </a:r>
                      <a:r>
                        <a:rPr lang="zh-CN" altLang="en-US" sz="1800" dirty="0">
                          <a:solidFill>
                            <a:schemeClr val="tx1"/>
                          </a:solidFill>
                        </a:rPr>
                        <a:t>自计时</a:t>
                      </a:r>
                      <a:endParaRPr lang="zh-CN" altLang="en-US" sz="1800" dirty="0">
                        <a:solidFill>
                          <a:schemeClr val="tx1"/>
                        </a:solidFill>
                      </a:endParaRPr>
                    </a:p>
                  </a:txBody>
                  <a:tcPr marL="91439" marR="91439" marT="45716" marB="45716" anchor="ctr"/>
                </a:tc>
                <a:tc>
                  <a:txBody>
                    <a:bodyPr/>
                    <a:lstStyle/>
                    <a:p>
                      <a:pPr algn="ctr"/>
                      <a:r>
                        <a:rPr lang="en-US" altLang="zh-CN" sz="1800" dirty="0">
                          <a:solidFill>
                            <a:schemeClr val="tx1"/>
                          </a:solidFill>
                        </a:rPr>
                        <a:t>5.2.5</a:t>
                      </a:r>
                      <a:endParaRPr lang="zh-CN" altLang="en-US" sz="1800" dirty="0">
                        <a:solidFill>
                          <a:schemeClr val="tx1"/>
                        </a:solidFill>
                      </a:endParaRPr>
                    </a:p>
                  </a:txBody>
                  <a:tcPr marL="91439" marR="91439" marT="45716" marB="45716" anchor="ctr"/>
                </a:tc>
              </a:tr>
            </a:tbl>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p:txBody>
          <a:bodyPr/>
          <a:lstStyle/>
          <a:p>
            <a:pPr eaLnBrk="1" hangingPunct="1"/>
            <a:r>
              <a:rPr lang="zh-CN" altLang="en-US" sz="3200" dirty="0">
                <a:latin typeface="+mj-ea"/>
              </a:rPr>
              <a:t>提纲</a:t>
            </a:r>
            <a:endParaRPr lang="zh-CN" altLang="en-US" sz="3200" dirty="0">
              <a:latin typeface="+mj-ea"/>
            </a:endParaRPr>
          </a:p>
        </p:txBody>
      </p:sp>
      <p:sp>
        <p:nvSpPr>
          <p:cNvPr id="16388" name="Rectangle 3"/>
          <p:cNvSpPr>
            <a:spLocks noGrp="1" noChangeArrowheads="1"/>
          </p:cNvSpPr>
          <p:nvPr>
            <p:ph type="body" idx="1"/>
          </p:nvPr>
        </p:nvSpPr>
        <p:spPr/>
        <p:txBody>
          <a:bodyPr>
            <a:normAutofit fontScale="77500" lnSpcReduction="20000"/>
          </a:bodyPr>
          <a:lstStyle/>
          <a:p>
            <a:pPr eaLnBrk="1" hangingPunct="1">
              <a:defRPr/>
            </a:pPr>
            <a:r>
              <a:rPr lang="zh-CN" altLang="en-US" dirty="0"/>
              <a:t>引言</a:t>
            </a:r>
            <a:endParaRPr lang="en-US" altLang="zh-CN" dirty="0"/>
          </a:p>
          <a:p>
            <a:pPr lvl="1" eaLnBrk="1" hangingPunct="1">
              <a:defRPr/>
            </a:pPr>
            <a:r>
              <a:rPr lang="zh-CN" altLang="en-US" dirty="0"/>
              <a:t>核心问题</a:t>
            </a:r>
            <a:r>
              <a:rPr lang="en-US" altLang="zh-CN" dirty="0"/>
              <a:t>: </a:t>
            </a:r>
            <a:r>
              <a:rPr lang="zh-CN" altLang="en-US" dirty="0"/>
              <a:t>进程间如何通信</a:t>
            </a:r>
            <a:endParaRPr lang="zh-CN" altLang="en-US" dirty="0"/>
          </a:p>
          <a:p>
            <a:pPr eaLnBrk="1" hangingPunct="1">
              <a:defRPr/>
            </a:pPr>
            <a:r>
              <a:rPr lang="zh-CN" altLang="en-US" dirty="0"/>
              <a:t>简单多路分解</a:t>
            </a:r>
            <a:r>
              <a:rPr lang="en-US" altLang="zh-CN" dirty="0"/>
              <a:t>(UDP)</a:t>
            </a:r>
            <a:endParaRPr lang="en-US" altLang="zh-CN" dirty="0"/>
          </a:p>
          <a:p>
            <a:pPr eaLnBrk="1" hangingPunct="1">
              <a:defRPr/>
            </a:pPr>
            <a:r>
              <a:rPr lang="zh-CN" altLang="en-US" dirty="0"/>
              <a:t>可靠字节流</a:t>
            </a:r>
            <a:r>
              <a:rPr lang="en-US" altLang="zh-CN" dirty="0"/>
              <a:t>(TCP)</a:t>
            </a:r>
            <a:endParaRPr lang="en-US" altLang="zh-CN" dirty="0"/>
          </a:p>
          <a:p>
            <a:pPr lvl="1" eaLnBrk="1" hangingPunct="1">
              <a:defRPr/>
            </a:pPr>
            <a:r>
              <a:rPr lang="zh-CN" altLang="en-US" dirty="0"/>
              <a:t>端到端的问题</a:t>
            </a:r>
            <a:endParaRPr lang="en-US" altLang="zh-CN" dirty="0"/>
          </a:p>
          <a:p>
            <a:pPr lvl="1" eaLnBrk="1" hangingPunct="1">
              <a:defRPr/>
            </a:pPr>
            <a:r>
              <a:rPr lang="zh-CN" altLang="en-US" dirty="0"/>
              <a:t>报文段格式</a:t>
            </a:r>
            <a:endParaRPr lang="en-US" altLang="zh-CN" dirty="0"/>
          </a:p>
          <a:p>
            <a:pPr lvl="1" eaLnBrk="1" hangingPunct="1">
              <a:defRPr/>
            </a:pPr>
            <a:r>
              <a:rPr lang="zh-CN" altLang="en-US" dirty="0"/>
              <a:t>连接的建立和终止</a:t>
            </a:r>
            <a:endParaRPr lang="en-US" altLang="zh-CN" dirty="0"/>
          </a:p>
          <a:p>
            <a:pPr lvl="1" eaLnBrk="1" hangingPunct="1">
              <a:defRPr/>
            </a:pPr>
            <a:r>
              <a:rPr lang="zh-CN" altLang="en-US" dirty="0"/>
              <a:t>滑动窗口算法再讨论</a:t>
            </a:r>
            <a:endParaRPr lang="en-US" altLang="zh-CN" dirty="0"/>
          </a:p>
          <a:p>
            <a:pPr lvl="1" eaLnBrk="1" hangingPunct="1">
              <a:defRPr/>
            </a:pPr>
            <a:r>
              <a:rPr lang="zh-CN" altLang="en-US" dirty="0"/>
              <a:t>触发传输</a:t>
            </a:r>
            <a:endParaRPr lang="en-US" altLang="zh-CN" dirty="0"/>
          </a:p>
          <a:p>
            <a:pPr lvl="1" eaLnBrk="1" hangingPunct="1">
              <a:defRPr/>
            </a:pPr>
            <a:r>
              <a:rPr lang="zh-CN" altLang="en-US" dirty="0"/>
              <a:t>自适应重传</a:t>
            </a:r>
            <a:endParaRPr lang="en-US" altLang="zh-CN" dirty="0"/>
          </a:p>
          <a:p>
            <a:pPr lvl="1" eaLnBrk="1" hangingPunct="1">
              <a:defRPr/>
            </a:pPr>
            <a:r>
              <a:rPr lang="en-US" altLang="zh-CN" dirty="0"/>
              <a:t> </a:t>
            </a:r>
            <a:r>
              <a:rPr lang="zh-CN" altLang="en-US" dirty="0"/>
              <a:t>记录边界</a:t>
            </a:r>
            <a:endParaRPr lang="en-US" altLang="zh-CN" dirty="0"/>
          </a:p>
          <a:p>
            <a:pPr lvl="1" eaLnBrk="1" hangingPunct="1">
              <a:defRPr/>
            </a:pPr>
            <a:r>
              <a:rPr lang="en-US" altLang="zh-CN" dirty="0"/>
              <a:t>TCP </a:t>
            </a:r>
            <a:r>
              <a:rPr lang="zh-CN" altLang="en-US" dirty="0"/>
              <a:t>扩展</a:t>
            </a:r>
            <a:endParaRPr lang="en-US" altLang="zh-CN" dirty="0"/>
          </a:p>
          <a:p>
            <a:pPr lvl="1" eaLnBrk="1" hangingPunct="1">
              <a:defRPr/>
            </a:pPr>
            <a:r>
              <a:rPr lang="zh-CN" altLang="en-US" dirty="0"/>
              <a:t>其他设计选择</a:t>
            </a:r>
            <a:endParaRPr lang="en-US" altLang="zh-CN" dirty="0"/>
          </a:p>
          <a:p>
            <a:pPr eaLnBrk="1" hangingPunct="1">
              <a:defRPr/>
            </a:pPr>
            <a:r>
              <a:rPr lang="zh-CN" altLang="en-US" dirty="0"/>
              <a:t>总结</a:t>
            </a:r>
            <a:endParaRPr lang="en-US" altLang="zh-CN"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p:txBody>
          <a:bodyPr/>
          <a:lstStyle/>
          <a:p>
            <a:pPr eaLnBrk="1" hangingPunct="1"/>
            <a:r>
              <a:rPr lang="zh-CN" altLang="en-US" sz="4000" dirty="0">
                <a:latin typeface="+mj-ea"/>
              </a:rPr>
              <a:t>其他设计选择</a:t>
            </a:r>
            <a:endParaRPr lang="zh-CN" altLang="en-US" sz="4000" dirty="0">
              <a:latin typeface="+mj-ea"/>
            </a:endParaRPr>
          </a:p>
        </p:txBody>
      </p:sp>
      <p:sp>
        <p:nvSpPr>
          <p:cNvPr id="121860" name="Rectangle 3"/>
          <p:cNvSpPr>
            <a:spLocks noGrp="1" noChangeArrowheads="1"/>
          </p:cNvSpPr>
          <p:nvPr>
            <p:ph type="body" idx="1"/>
          </p:nvPr>
        </p:nvSpPr>
        <p:spPr>
          <a:xfrm>
            <a:off x="935568" y="1530350"/>
            <a:ext cx="8229600" cy="3948906"/>
          </a:xfrm>
        </p:spPr>
        <p:txBody>
          <a:bodyPr/>
          <a:lstStyle/>
          <a:p>
            <a:pPr eaLnBrk="1" hangingPunct="1"/>
            <a:r>
              <a:rPr lang="zh-CN" altLang="en-US" sz="2800" dirty="0"/>
              <a:t>面向流的协议</a:t>
            </a:r>
            <a:r>
              <a:rPr lang="en-US" altLang="zh-CN" sz="2800" dirty="0"/>
              <a:t>vs.</a:t>
            </a:r>
            <a:r>
              <a:rPr lang="zh-CN" altLang="en-US" sz="2800" dirty="0"/>
              <a:t>请求响应协议</a:t>
            </a:r>
            <a:endParaRPr lang="en-US" altLang="zh-CN" sz="2800" dirty="0"/>
          </a:p>
          <a:p>
            <a:pPr eaLnBrk="1" hangingPunct="1"/>
            <a:endParaRPr lang="en-US" altLang="zh-CN" sz="2800" dirty="0"/>
          </a:p>
          <a:p>
            <a:pPr eaLnBrk="1" hangingPunct="1"/>
            <a:r>
              <a:rPr lang="zh-CN" altLang="en-US" sz="2800" dirty="0"/>
              <a:t>面向字节的协议</a:t>
            </a:r>
            <a:r>
              <a:rPr lang="en-US" altLang="zh-CN" sz="2800" dirty="0"/>
              <a:t>vs.</a:t>
            </a:r>
            <a:r>
              <a:rPr lang="zh-CN" altLang="en-US" sz="2800" dirty="0"/>
              <a:t>面向报文的协议</a:t>
            </a:r>
            <a:endParaRPr lang="en-US" altLang="zh-CN" sz="2800" dirty="0"/>
          </a:p>
          <a:p>
            <a:pPr eaLnBrk="1" hangingPunct="1"/>
            <a:endParaRPr lang="en-US" altLang="zh-CN" sz="2800" dirty="0"/>
          </a:p>
          <a:p>
            <a:pPr eaLnBrk="1" hangingPunct="1"/>
            <a:r>
              <a:rPr lang="zh-CN" altLang="en-US" sz="2800" dirty="0"/>
              <a:t>显示的建立</a:t>
            </a:r>
            <a:r>
              <a:rPr lang="en-US" altLang="zh-CN" sz="2800" dirty="0"/>
              <a:t>/</a:t>
            </a:r>
            <a:r>
              <a:rPr lang="zh-CN" altLang="en-US" sz="2800" dirty="0"/>
              <a:t>断开连接</a:t>
            </a:r>
            <a:r>
              <a:rPr lang="en-US" altLang="zh-CN" sz="2800" dirty="0"/>
              <a:t> vs.</a:t>
            </a:r>
            <a:r>
              <a:rPr lang="zh-CN" altLang="en-US" sz="2800" dirty="0"/>
              <a:t>隐式的建立</a:t>
            </a:r>
            <a:r>
              <a:rPr lang="en-US" altLang="zh-CN" sz="2800" dirty="0"/>
              <a:t>/</a:t>
            </a:r>
            <a:r>
              <a:rPr lang="zh-CN" altLang="en-US" sz="2800" dirty="0"/>
              <a:t>断开连接</a:t>
            </a:r>
            <a:r>
              <a:rPr lang="en-US" altLang="zh-CN" sz="2800" dirty="0"/>
              <a:t> </a:t>
            </a:r>
            <a:endParaRPr lang="en-US" altLang="zh-CN" sz="2800" dirty="0"/>
          </a:p>
          <a:p>
            <a:pPr eaLnBrk="1" hangingPunct="1"/>
            <a:endParaRPr lang="en-US" altLang="zh-CN" sz="2800" dirty="0"/>
          </a:p>
          <a:p>
            <a:pPr eaLnBrk="1" hangingPunct="1"/>
            <a:r>
              <a:rPr lang="zh-CN" altLang="en-US" sz="2800" dirty="0"/>
              <a:t>基于窗口</a:t>
            </a:r>
            <a:r>
              <a:rPr lang="en-US" altLang="zh-CN" sz="2800" dirty="0"/>
              <a:t>vs.</a:t>
            </a:r>
            <a:r>
              <a:rPr lang="zh-CN" altLang="en-US" sz="2800" dirty="0"/>
              <a:t>基于速率</a:t>
            </a:r>
            <a:endParaRPr lang="zh-CN" altLang="en-US" sz="2800"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6B129C89-E10F-4A0B-BF94-347E1C1C1B51}" type="slidenum">
              <a:rPr kumimoji="0" lang="en-US" altLang="zh-CN" sz="1400">
                <a:latin typeface="Arial" panose="020B0604020202020204" pitchFamily="34" charset="0"/>
                <a:ea typeface="宋体" panose="02010600030101010101" pitchFamily="2" charset="-122"/>
              </a:rPr>
            </a:fld>
            <a:r>
              <a:rPr kumimoji="0" lang="en-US" altLang="zh-CN" sz="1000">
                <a:latin typeface="Arial" panose="020B0604020202020204" pitchFamily="34" charset="0"/>
                <a:ea typeface="宋体" panose="02010600030101010101" pitchFamily="2" charset="-122"/>
              </a:rPr>
              <a:t>-</a:t>
            </a:r>
            <a:endParaRPr kumimoji="0" lang="en-US" altLang="zh-CN" sz="1000">
              <a:latin typeface="Arial" panose="020B0604020202020204" pitchFamily="34" charset="0"/>
              <a:ea typeface="宋体" panose="02010600030101010101" pitchFamily="2" charset="-122"/>
            </a:endParaRPr>
          </a:p>
        </p:txBody>
      </p:sp>
      <p:sp>
        <p:nvSpPr>
          <p:cNvPr id="122883" name="Rectangle 2"/>
          <p:cNvSpPr>
            <a:spLocks noGrp="1" noChangeArrowheads="1"/>
          </p:cNvSpPr>
          <p:nvPr>
            <p:ph type="title"/>
          </p:nvPr>
        </p:nvSpPr>
        <p:spPr/>
        <p:txBody>
          <a:bodyPr/>
          <a:lstStyle/>
          <a:p>
            <a:pPr eaLnBrk="1" hangingPunct="1"/>
            <a:r>
              <a:rPr lang="zh-CN" altLang="en-US" sz="3200" dirty="0">
                <a:latin typeface="+mj-ea"/>
              </a:rPr>
              <a:t>提纲</a:t>
            </a:r>
            <a:endParaRPr lang="zh-CN" altLang="en-US" sz="3200" dirty="0">
              <a:latin typeface="+mj-ea"/>
            </a:endParaRPr>
          </a:p>
        </p:txBody>
      </p:sp>
      <p:sp>
        <p:nvSpPr>
          <p:cNvPr id="16388" name="Rectangle 3"/>
          <p:cNvSpPr>
            <a:spLocks noGrp="1" noChangeArrowheads="1"/>
          </p:cNvSpPr>
          <p:nvPr>
            <p:ph type="body" idx="1"/>
          </p:nvPr>
        </p:nvSpPr>
        <p:spPr>
          <a:xfrm>
            <a:off x="893618" y="1447800"/>
            <a:ext cx="10688782" cy="5113338"/>
          </a:xfrm>
        </p:spPr>
        <p:txBody>
          <a:bodyPr>
            <a:normAutofit fontScale="77500" lnSpcReduction="20000"/>
          </a:bodyPr>
          <a:lstStyle/>
          <a:p>
            <a:pPr eaLnBrk="1" hangingPunct="1">
              <a:defRPr/>
            </a:pPr>
            <a:r>
              <a:rPr lang="zh-CN" altLang="en-US" dirty="0"/>
              <a:t>引言</a:t>
            </a:r>
            <a:endParaRPr lang="en-US" altLang="zh-CN" dirty="0"/>
          </a:p>
          <a:p>
            <a:pPr lvl="1" eaLnBrk="1" hangingPunct="1">
              <a:defRPr/>
            </a:pPr>
            <a:r>
              <a:rPr lang="zh-CN" altLang="en-US" dirty="0"/>
              <a:t>核心问题</a:t>
            </a:r>
            <a:r>
              <a:rPr lang="en-US" altLang="zh-CN" dirty="0"/>
              <a:t>: </a:t>
            </a:r>
            <a:r>
              <a:rPr lang="zh-CN" altLang="en-US" dirty="0"/>
              <a:t>进程间如何通信</a:t>
            </a:r>
            <a:endParaRPr lang="zh-CN" altLang="en-US" dirty="0"/>
          </a:p>
          <a:p>
            <a:pPr eaLnBrk="1" hangingPunct="1">
              <a:defRPr/>
            </a:pPr>
            <a:r>
              <a:rPr lang="zh-CN" altLang="en-US" dirty="0"/>
              <a:t>简单多路分解</a:t>
            </a:r>
            <a:r>
              <a:rPr lang="en-US" altLang="zh-CN" dirty="0"/>
              <a:t>(UDP)</a:t>
            </a:r>
            <a:endParaRPr lang="en-US" altLang="zh-CN" dirty="0"/>
          </a:p>
          <a:p>
            <a:pPr eaLnBrk="1" hangingPunct="1">
              <a:defRPr/>
            </a:pPr>
            <a:r>
              <a:rPr lang="zh-CN" altLang="en-US" dirty="0"/>
              <a:t>可靠字节流</a:t>
            </a:r>
            <a:r>
              <a:rPr lang="en-US" altLang="zh-CN" dirty="0"/>
              <a:t>(TCP)</a:t>
            </a:r>
            <a:endParaRPr lang="en-US" altLang="zh-CN" dirty="0"/>
          </a:p>
          <a:p>
            <a:pPr lvl="1" eaLnBrk="1" hangingPunct="1">
              <a:defRPr/>
            </a:pPr>
            <a:r>
              <a:rPr lang="zh-CN" altLang="en-US" dirty="0"/>
              <a:t>端到端的问题</a:t>
            </a:r>
            <a:endParaRPr lang="en-US" altLang="zh-CN" dirty="0"/>
          </a:p>
          <a:p>
            <a:pPr lvl="1" eaLnBrk="1" hangingPunct="1">
              <a:defRPr/>
            </a:pPr>
            <a:r>
              <a:rPr lang="zh-CN" altLang="en-US" dirty="0"/>
              <a:t>报文段格式</a:t>
            </a:r>
            <a:endParaRPr lang="en-US" altLang="zh-CN" dirty="0"/>
          </a:p>
          <a:p>
            <a:pPr lvl="1" eaLnBrk="1" hangingPunct="1">
              <a:defRPr/>
            </a:pPr>
            <a:r>
              <a:rPr lang="zh-CN" altLang="en-US" dirty="0"/>
              <a:t>连接的建立和终止</a:t>
            </a:r>
            <a:endParaRPr lang="en-US" altLang="zh-CN" dirty="0"/>
          </a:p>
          <a:p>
            <a:pPr lvl="1" eaLnBrk="1" hangingPunct="1">
              <a:defRPr/>
            </a:pPr>
            <a:r>
              <a:rPr lang="zh-CN" altLang="en-US" dirty="0"/>
              <a:t>滑动窗口算法再讨论</a:t>
            </a:r>
            <a:endParaRPr lang="en-US" altLang="zh-CN" dirty="0"/>
          </a:p>
          <a:p>
            <a:pPr lvl="1" eaLnBrk="1" hangingPunct="1">
              <a:defRPr/>
            </a:pPr>
            <a:r>
              <a:rPr lang="zh-CN" altLang="en-US" dirty="0"/>
              <a:t>触发传输</a:t>
            </a:r>
            <a:endParaRPr lang="en-US" altLang="zh-CN" dirty="0"/>
          </a:p>
          <a:p>
            <a:pPr lvl="1" eaLnBrk="1" hangingPunct="1">
              <a:defRPr/>
            </a:pPr>
            <a:r>
              <a:rPr lang="zh-CN" altLang="en-US" dirty="0"/>
              <a:t>自适应重传</a:t>
            </a:r>
            <a:endParaRPr lang="en-US" altLang="zh-CN" dirty="0"/>
          </a:p>
          <a:p>
            <a:pPr lvl="1" eaLnBrk="1" hangingPunct="1">
              <a:defRPr/>
            </a:pPr>
            <a:r>
              <a:rPr lang="en-US" altLang="zh-CN" dirty="0"/>
              <a:t> </a:t>
            </a:r>
            <a:r>
              <a:rPr lang="zh-CN" altLang="en-US" dirty="0"/>
              <a:t>记录边界</a:t>
            </a:r>
            <a:endParaRPr lang="en-US" altLang="zh-CN" dirty="0"/>
          </a:p>
          <a:p>
            <a:pPr lvl="1" eaLnBrk="1" hangingPunct="1">
              <a:defRPr/>
            </a:pPr>
            <a:r>
              <a:rPr lang="en-US" altLang="zh-CN" dirty="0"/>
              <a:t>TCP </a:t>
            </a:r>
            <a:r>
              <a:rPr lang="zh-CN" altLang="en-US" dirty="0"/>
              <a:t>扩展</a:t>
            </a:r>
            <a:endParaRPr lang="en-US" altLang="zh-CN" dirty="0"/>
          </a:p>
          <a:p>
            <a:pPr lvl="1" eaLnBrk="1" hangingPunct="1">
              <a:defRPr/>
            </a:pPr>
            <a:r>
              <a:rPr lang="zh-CN" altLang="en-US" dirty="0"/>
              <a:t>其他设计选择</a:t>
            </a:r>
            <a:endParaRPr lang="en-US" altLang="zh-CN" dirty="0"/>
          </a:p>
          <a:p>
            <a:pPr eaLnBrk="1" hangingPunct="1">
              <a:defRPr/>
            </a:pPr>
            <a:r>
              <a:rPr lang="zh-CN" altLang="en-US" dirty="0"/>
              <a:t>总结</a:t>
            </a:r>
            <a:endParaRPr lang="en-US" altLang="zh-CN"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p:cNvSpPr>
            <a:spLocks noGrp="1" noChangeArrowheads="1"/>
          </p:cNvSpPr>
          <p:nvPr>
            <p:ph type="title"/>
          </p:nvPr>
        </p:nvSpPr>
        <p:spPr/>
        <p:txBody>
          <a:bodyPr/>
          <a:lstStyle/>
          <a:p>
            <a:pPr eaLnBrk="1" hangingPunct="1"/>
            <a:r>
              <a:rPr lang="zh-CN" altLang="en-US" dirty="0">
                <a:latin typeface="+mj-ea"/>
              </a:rPr>
              <a:t>总结</a:t>
            </a:r>
            <a:endParaRPr lang="zh-CN" altLang="en-US" dirty="0">
              <a:latin typeface="+mj-ea"/>
            </a:endParaRPr>
          </a:p>
        </p:txBody>
      </p:sp>
      <p:sp>
        <p:nvSpPr>
          <p:cNvPr id="123908" name="Rectangle 3"/>
          <p:cNvSpPr>
            <a:spLocks noGrp="1" noChangeArrowheads="1"/>
          </p:cNvSpPr>
          <p:nvPr>
            <p:ph type="body" idx="1"/>
          </p:nvPr>
        </p:nvSpPr>
        <p:spPr>
          <a:xfrm>
            <a:off x="913750" y="1333500"/>
            <a:ext cx="10647218" cy="5113338"/>
          </a:xfrm>
        </p:spPr>
        <p:txBody>
          <a:bodyPr/>
          <a:lstStyle/>
          <a:p>
            <a:pPr eaLnBrk="1" hangingPunct="1"/>
            <a:r>
              <a:rPr lang="en-US" altLang="zh-CN" dirty="0">
                <a:latin typeface="+mn-ea"/>
              </a:rPr>
              <a:t>TCP/IP</a:t>
            </a:r>
            <a:r>
              <a:rPr lang="zh-CN" altLang="en-US" dirty="0">
                <a:latin typeface="+mn-ea"/>
              </a:rPr>
              <a:t>协议栈中的两种传输层协议</a:t>
            </a:r>
            <a:endParaRPr lang="en-US" altLang="zh-CN" dirty="0">
              <a:latin typeface="+mn-ea"/>
            </a:endParaRPr>
          </a:p>
          <a:p>
            <a:pPr lvl="1" eaLnBrk="1" hangingPunct="1"/>
            <a:r>
              <a:rPr lang="zh-CN" altLang="zh-CN" dirty="0">
                <a:latin typeface="+mn-ea"/>
              </a:rPr>
              <a:t>UDP:  1980</a:t>
            </a:r>
            <a:r>
              <a:rPr lang="zh-CN" altLang="en-US" dirty="0">
                <a:latin typeface="+mn-ea"/>
              </a:rPr>
              <a:t>年实现</a:t>
            </a:r>
            <a:endParaRPr lang="zh-CN" altLang="zh-CN" dirty="0">
              <a:latin typeface="+mn-ea"/>
            </a:endParaRPr>
          </a:p>
          <a:p>
            <a:pPr lvl="1" eaLnBrk="1" hangingPunct="1"/>
            <a:r>
              <a:rPr lang="zh-CN" altLang="zh-CN" dirty="0">
                <a:latin typeface="+mn-ea"/>
              </a:rPr>
              <a:t>TCP</a:t>
            </a:r>
            <a:r>
              <a:rPr lang="zh-CN" altLang="en-US" dirty="0">
                <a:latin typeface="+mn-ea"/>
              </a:rPr>
              <a:t>最早于</a:t>
            </a:r>
            <a:r>
              <a:rPr lang="en-US" altLang="zh-CN" dirty="0">
                <a:latin typeface="+mn-ea"/>
              </a:rPr>
              <a:t>1974</a:t>
            </a:r>
            <a:r>
              <a:rPr lang="zh-CN" altLang="en-US" dirty="0">
                <a:latin typeface="+mn-ea"/>
              </a:rPr>
              <a:t>年实现</a:t>
            </a:r>
            <a:r>
              <a:rPr lang="zh-CN" altLang="zh-CN" dirty="0">
                <a:latin typeface="+mn-ea"/>
              </a:rPr>
              <a:t> </a:t>
            </a:r>
            <a:endParaRPr lang="en-US" altLang="zh-CN" dirty="0">
              <a:latin typeface="+mn-ea"/>
            </a:endParaRPr>
          </a:p>
          <a:p>
            <a:pPr lvl="1" eaLnBrk="1" hangingPunct="1"/>
            <a:r>
              <a:rPr lang="en-US" altLang="zh-CN" dirty="0">
                <a:latin typeface="+mn-ea"/>
              </a:rPr>
              <a:t>1981</a:t>
            </a:r>
            <a:r>
              <a:rPr lang="zh-CN" altLang="en-US" dirty="0">
                <a:latin typeface="+mn-ea"/>
              </a:rPr>
              <a:t>年</a:t>
            </a:r>
            <a:r>
              <a:rPr lang="zh-CN" altLang="zh-CN" dirty="0">
                <a:latin typeface="+mn-ea"/>
              </a:rPr>
              <a:t>IPv4</a:t>
            </a:r>
            <a:r>
              <a:rPr lang="zh-CN" altLang="en-US" dirty="0">
                <a:latin typeface="+mn-ea"/>
              </a:rPr>
              <a:t>实现</a:t>
            </a:r>
            <a:endParaRPr lang="zh-CN" altLang="en-US" dirty="0">
              <a:latin typeface="+mn-ea"/>
            </a:endParaRPr>
          </a:p>
          <a:p>
            <a:pPr eaLnBrk="1" hangingPunct="1"/>
            <a:r>
              <a:rPr lang="en-US" altLang="zh-CN" dirty="0">
                <a:latin typeface="+mn-ea"/>
              </a:rPr>
              <a:t>UDP</a:t>
            </a:r>
            <a:endParaRPr lang="en-US" altLang="zh-CN" dirty="0">
              <a:latin typeface="+mn-ea"/>
            </a:endParaRPr>
          </a:p>
          <a:p>
            <a:pPr lvl="1" eaLnBrk="1" hangingPunct="1"/>
            <a:r>
              <a:rPr lang="zh-CN" altLang="en-US" dirty="0">
                <a:latin typeface="+mn-ea"/>
              </a:rPr>
              <a:t>仅在</a:t>
            </a:r>
            <a:r>
              <a:rPr lang="zh-CN" altLang="zh-CN" dirty="0">
                <a:latin typeface="+mn-ea"/>
              </a:rPr>
              <a:t>IP</a:t>
            </a:r>
            <a:r>
              <a:rPr lang="zh-CN" altLang="en-US" dirty="0">
                <a:latin typeface="+mn-ea"/>
              </a:rPr>
              <a:t>基础上增加了一级解多路复用功能</a:t>
            </a:r>
            <a:endParaRPr lang="zh-CN" altLang="en-US" dirty="0">
              <a:latin typeface="+mn-ea"/>
            </a:endParaRPr>
          </a:p>
          <a:p>
            <a:pPr lvl="1" eaLnBrk="1" hangingPunct="1"/>
            <a:r>
              <a:rPr lang="zh-CN" altLang="en-US" dirty="0">
                <a:latin typeface="+mn-ea"/>
              </a:rPr>
              <a:t>面向报文</a:t>
            </a:r>
            <a:r>
              <a:rPr lang="en-US" altLang="zh-CN" dirty="0">
                <a:latin typeface="+mn-ea"/>
              </a:rPr>
              <a:t>, </a:t>
            </a:r>
            <a:r>
              <a:rPr lang="zh-CN" altLang="en-US" dirty="0">
                <a:latin typeface="+mn-ea"/>
              </a:rPr>
              <a:t>无连接</a:t>
            </a:r>
            <a:endParaRPr lang="en-US" altLang="zh-CN" dirty="0">
              <a:latin typeface="+mn-ea"/>
            </a:endParaRPr>
          </a:p>
          <a:p>
            <a:pPr eaLnBrk="1" hangingPunct="1"/>
            <a:r>
              <a:rPr lang="en-US" altLang="zh-CN" dirty="0">
                <a:latin typeface="+mn-ea"/>
              </a:rPr>
              <a:t>TCP</a:t>
            </a:r>
            <a:endParaRPr lang="en-US" altLang="zh-CN" dirty="0">
              <a:latin typeface="+mn-ea"/>
            </a:endParaRPr>
          </a:p>
          <a:p>
            <a:pPr lvl="1" eaLnBrk="1" hangingPunct="1"/>
            <a:r>
              <a:rPr lang="zh-CN" altLang="en-US" dirty="0">
                <a:latin typeface="+mn-ea"/>
              </a:rPr>
              <a:t>在</a:t>
            </a:r>
            <a:r>
              <a:rPr lang="zh-CN" altLang="zh-CN" dirty="0">
                <a:latin typeface="+mn-ea"/>
              </a:rPr>
              <a:t>IP</a:t>
            </a:r>
            <a:r>
              <a:rPr lang="zh-CN" altLang="en-US" dirty="0">
                <a:latin typeface="+mn-ea"/>
              </a:rPr>
              <a:t>基础上提供了可靠的字节流服务</a:t>
            </a:r>
            <a:endParaRPr lang="en-US" altLang="zh-CN" dirty="0">
              <a:latin typeface="+mn-ea"/>
            </a:endParaRPr>
          </a:p>
          <a:p>
            <a:pPr lvl="1" eaLnBrk="1" hangingPunct="1"/>
            <a:r>
              <a:rPr lang="zh-CN" altLang="en-US" dirty="0">
                <a:latin typeface="+mn-ea"/>
              </a:rPr>
              <a:t>在基本的滑动窗口协议上进行了很多改进</a:t>
            </a:r>
            <a:endParaRPr lang="en-US" altLang="zh-CN" dirty="0">
              <a:latin typeface="+mn-ea"/>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p:cNvSpPr>
            <a:spLocks noGrp="1" noChangeArrowheads="1"/>
          </p:cNvSpPr>
          <p:nvPr>
            <p:ph type="title"/>
          </p:nvPr>
        </p:nvSpPr>
        <p:spPr>
          <a:xfrm>
            <a:off x="829469" y="515354"/>
            <a:ext cx="8675687" cy="714375"/>
          </a:xfrm>
        </p:spPr>
        <p:txBody>
          <a:bodyPr/>
          <a:lstStyle/>
          <a:p>
            <a:pPr eaLnBrk="1" hangingPunct="1"/>
            <a:r>
              <a:rPr lang="zh-CN" altLang="zh-CN" sz="4000" dirty="0">
                <a:latin typeface="+mn-ea"/>
                <a:ea typeface="+mn-ea"/>
              </a:rPr>
              <a:t>TCP</a:t>
            </a:r>
            <a:r>
              <a:rPr lang="zh-CN" altLang="en-US" sz="4000" dirty="0">
                <a:latin typeface="+mn-ea"/>
                <a:ea typeface="+mn-ea"/>
              </a:rPr>
              <a:t>可靠传输面临的新挑战</a:t>
            </a:r>
            <a:endParaRPr lang="en-US" altLang="zh-CN" sz="4000" dirty="0">
              <a:latin typeface="+mn-ea"/>
              <a:ea typeface="+mn-ea"/>
            </a:endParaRPr>
          </a:p>
        </p:txBody>
      </p:sp>
      <p:pic>
        <p:nvPicPr>
          <p:cNvPr id="12493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00376" y="1924051"/>
            <a:ext cx="6048375"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3" name="Text Box 5"/>
          <p:cNvSpPr txBox="1">
            <a:spLocks noChangeArrowheads="1"/>
          </p:cNvSpPr>
          <p:nvPr/>
        </p:nvSpPr>
        <p:spPr bwMode="auto">
          <a:xfrm>
            <a:off x="3287713" y="5884863"/>
            <a:ext cx="19223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mn-ea"/>
                <a:ea typeface="+mn-ea"/>
              </a:rPr>
              <a:t>Timeout trigger</a:t>
            </a:r>
            <a:endParaRPr kumimoji="0" lang="en-US" altLang="zh-CN" sz="1800" i="1">
              <a:latin typeface="+mn-ea"/>
              <a:ea typeface="+mn-ea"/>
            </a:endParaRPr>
          </a:p>
        </p:txBody>
      </p:sp>
      <p:pic>
        <p:nvPicPr>
          <p:cNvPr id="124934" name="Picture 7" descr="MCj02903330000[1]"/>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792539" y="5164139"/>
            <a:ext cx="71913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4935" name="Group 9"/>
          <p:cNvGrpSpPr/>
          <p:nvPr/>
        </p:nvGrpSpPr>
        <p:grpSpPr bwMode="auto">
          <a:xfrm>
            <a:off x="5159376" y="3652838"/>
            <a:ext cx="1446213" cy="577850"/>
            <a:chOff x="2290" y="2024"/>
            <a:chExt cx="911" cy="364"/>
          </a:xfrm>
        </p:grpSpPr>
        <p:sp>
          <p:nvSpPr>
            <p:cNvPr id="124978" name="Text Box 10"/>
            <p:cNvSpPr txBox="1">
              <a:spLocks noChangeArrowheads="1"/>
            </p:cNvSpPr>
            <p:nvPr/>
          </p:nvSpPr>
          <p:spPr bwMode="auto">
            <a:xfrm>
              <a:off x="2789" y="211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mn-ea"/>
                  <a:ea typeface="+mn-ea"/>
                </a:rPr>
                <a:t>ACK</a:t>
              </a:r>
              <a:endParaRPr kumimoji="0" lang="en-US" altLang="zh-CN" sz="1800" i="1">
                <a:latin typeface="+mn-ea"/>
                <a:ea typeface="+mn-ea"/>
              </a:endParaRPr>
            </a:p>
          </p:txBody>
        </p:sp>
        <p:pic>
          <p:nvPicPr>
            <p:cNvPr id="124979" name="Picture 11" descr="MCj02380340000[1]"/>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290" y="2024"/>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4936" name="Group 12"/>
          <p:cNvGrpSpPr/>
          <p:nvPr/>
        </p:nvGrpSpPr>
        <p:grpSpPr bwMode="auto">
          <a:xfrm>
            <a:off x="3575050" y="2428875"/>
            <a:ext cx="1225550" cy="1295400"/>
            <a:chOff x="1292" y="1253"/>
            <a:chExt cx="772" cy="816"/>
          </a:xfrm>
        </p:grpSpPr>
        <p:sp>
          <p:nvSpPr>
            <p:cNvPr id="124976" name="Rectangle 13"/>
            <p:cNvSpPr>
              <a:spLocks noChangeArrowheads="1"/>
            </p:cNvSpPr>
            <p:nvPr/>
          </p:nvSpPr>
          <p:spPr bwMode="auto">
            <a:xfrm>
              <a:off x="1882" y="1253"/>
              <a:ext cx="182" cy="816"/>
            </a:xfrm>
            <a:prstGeom prst="rect">
              <a:avLst/>
            </a:prstGeom>
            <a:solidFill>
              <a:srgbClr val="FFFF99"/>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mn-ea"/>
                <a:ea typeface="+mn-ea"/>
              </a:endParaRPr>
            </a:p>
          </p:txBody>
        </p:sp>
        <p:sp>
          <p:nvSpPr>
            <p:cNvPr id="124977" name="Text Box 14"/>
            <p:cNvSpPr txBox="1">
              <a:spLocks noChangeArrowheads="1"/>
            </p:cNvSpPr>
            <p:nvPr/>
          </p:nvSpPr>
          <p:spPr bwMode="auto">
            <a:xfrm>
              <a:off x="1292" y="1434"/>
              <a:ext cx="69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mn-ea"/>
                  <a:ea typeface="+mn-ea"/>
                </a:rPr>
                <a:t>Sender </a:t>
              </a:r>
              <a:endParaRPr kumimoji="0" lang="en-US" altLang="zh-CN" sz="1800" i="1">
                <a:latin typeface="+mn-ea"/>
                <a:ea typeface="+mn-ea"/>
              </a:endParaRPr>
            </a:p>
            <a:p>
              <a:pPr eaLnBrk="1" hangingPunct="1">
                <a:spcBef>
                  <a:spcPct val="0"/>
                </a:spcBef>
                <a:buClrTx/>
                <a:buSzTx/>
                <a:buFontTx/>
                <a:buNone/>
              </a:pPr>
              <a:r>
                <a:rPr kumimoji="0" lang="en-US" altLang="zh-CN" sz="1800" i="1">
                  <a:latin typeface="+mn-ea"/>
                  <a:ea typeface="+mn-ea"/>
                </a:rPr>
                <a:t>Window</a:t>
              </a:r>
              <a:endParaRPr kumimoji="0" lang="en-US" altLang="zh-CN" sz="1800" i="1">
                <a:latin typeface="+mn-ea"/>
                <a:ea typeface="+mn-ea"/>
              </a:endParaRPr>
            </a:p>
          </p:txBody>
        </p:sp>
      </p:grpSp>
      <p:grpSp>
        <p:nvGrpSpPr>
          <p:cNvPr id="124937" name="Group 15"/>
          <p:cNvGrpSpPr/>
          <p:nvPr/>
        </p:nvGrpSpPr>
        <p:grpSpPr bwMode="auto">
          <a:xfrm>
            <a:off x="8472487" y="3581400"/>
            <a:ext cx="1463674" cy="1295400"/>
            <a:chOff x="4377" y="1979"/>
            <a:chExt cx="922" cy="816"/>
          </a:xfrm>
        </p:grpSpPr>
        <p:sp>
          <p:nvSpPr>
            <p:cNvPr id="124974" name="Text Box 16"/>
            <p:cNvSpPr txBox="1">
              <a:spLocks noChangeArrowheads="1"/>
            </p:cNvSpPr>
            <p:nvPr/>
          </p:nvSpPr>
          <p:spPr bwMode="auto">
            <a:xfrm>
              <a:off x="4558" y="2160"/>
              <a:ext cx="74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mn-ea"/>
                  <a:ea typeface="+mn-ea"/>
                </a:rPr>
                <a:t>Receiver </a:t>
              </a:r>
              <a:endParaRPr kumimoji="0" lang="en-US" altLang="zh-CN" sz="1800" i="1">
                <a:latin typeface="+mn-ea"/>
                <a:ea typeface="+mn-ea"/>
              </a:endParaRPr>
            </a:p>
            <a:p>
              <a:pPr eaLnBrk="1" hangingPunct="1">
                <a:spcBef>
                  <a:spcPct val="0"/>
                </a:spcBef>
                <a:buClrTx/>
                <a:buSzTx/>
                <a:buFontTx/>
                <a:buNone/>
              </a:pPr>
              <a:r>
                <a:rPr kumimoji="0" lang="en-US" altLang="zh-CN" sz="1800" i="1">
                  <a:latin typeface="+mn-ea"/>
                  <a:ea typeface="+mn-ea"/>
                </a:rPr>
                <a:t>Window</a:t>
              </a:r>
              <a:endParaRPr kumimoji="0" lang="en-US" altLang="zh-CN" sz="1800" i="1">
                <a:latin typeface="+mn-ea"/>
                <a:ea typeface="+mn-ea"/>
              </a:endParaRPr>
            </a:p>
          </p:txBody>
        </p:sp>
        <p:sp>
          <p:nvSpPr>
            <p:cNvPr id="124975" name="Rectangle 17"/>
            <p:cNvSpPr>
              <a:spLocks noChangeArrowheads="1"/>
            </p:cNvSpPr>
            <p:nvPr/>
          </p:nvSpPr>
          <p:spPr bwMode="auto">
            <a:xfrm>
              <a:off x="4377" y="1979"/>
              <a:ext cx="182" cy="816"/>
            </a:xfrm>
            <a:prstGeom prst="rect">
              <a:avLst/>
            </a:prstGeom>
            <a:solidFill>
              <a:srgbClr val="FFFF99"/>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mn-ea"/>
                <a:ea typeface="+mn-ea"/>
              </a:endParaRPr>
            </a:p>
          </p:txBody>
        </p:sp>
      </p:grpSp>
      <p:grpSp>
        <p:nvGrpSpPr>
          <p:cNvPr id="124938" name="Group 18"/>
          <p:cNvGrpSpPr/>
          <p:nvPr/>
        </p:nvGrpSpPr>
        <p:grpSpPr bwMode="auto">
          <a:xfrm>
            <a:off x="6075364" y="2736852"/>
            <a:ext cx="1331912" cy="1192213"/>
            <a:chOff x="2867" y="1447"/>
            <a:chExt cx="839" cy="751"/>
          </a:xfrm>
        </p:grpSpPr>
        <p:sp>
          <p:nvSpPr>
            <p:cNvPr id="124972" name="Text Box 19"/>
            <p:cNvSpPr txBox="1">
              <a:spLocks noChangeArrowheads="1"/>
            </p:cNvSpPr>
            <p:nvPr/>
          </p:nvSpPr>
          <p:spPr bwMode="auto">
            <a:xfrm>
              <a:off x="2867" y="1447"/>
              <a:ext cx="7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mn-ea"/>
                  <a:ea typeface="+mn-ea"/>
                </a:rPr>
                <a:t>SeqNum</a:t>
              </a:r>
              <a:endParaRPr kumimoji="0" lang="en-US" altLang="zh-CN" sz="1800" i="1">
                <a:latin typeface="+mn-ea"/>
                <a:ea typeface="+mn-ea"/>
              </a:endParaRPr>
            </a:p>
          </p:txBody>
        </p:sp>
        <p:sp>
          <p:nvSpPr>
            <p:cNvPr id="124973" name="Text Box 20"/>
            <p:cNvSpPr txBox="1">
              <a:spLocks noChangeArrowheads="1"/>
            </p:cNvSpPr>
            <p:nvPr/>
          </p:nvSpPr>
          <p:spPr bwMode="auto">
            <a:xfrm>
              <a:off x="3500" y="1616"/>
              <a:ext cx="206"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i="1">
                  <a:solidFill>
                    <a:srgbClr val="FF6600"/>
                  </a:solidFill>
                  <a:latin typeface="+mn-ea"/>
                  <a:ea typeface="+mn-ea"/>
                </a:rPr>
                <a:t>0</a:t>
              </a:r>
              <a:endParaRPr kumimoji="0" lang="en-US" altLang="zh-CN" sz="1800" b="1" i="1">
                <a:solidFill>
                  <a:srgbClr val="FF6600"/>
                </a:solidFill>
                <a:latin typeface="+mn-ea"/>
                <a:ea typeface="+mn-ea"/>
              </a:endParaRPr>
            </a:p>
            <a:p>
              <a:pPr eaLnBrk="1" hangingPunct="1">
                <a:spcBef>
                  <a:spcPct val="0"/>
                </a:spcBef>
                <a:buClrTx/>
                <a:buSzTx/>
                <a:buFontTx/>
                <a:buNone/>
              </a:pPr>
              <a:r>
                <a:rPr kumimoji="0" lang="en-US" altLang="zh-CN" sz="1800" b="1" i="1">
                  <a:solidFill>
                    <a:srgbClr val="FF6600"/>
                  </a:solidFill>
                  <a:latin typeface="+mn-ea"/>
                  <a:ea typeface="+mn-ea"/>
                </a:rPr>
                <a:t>1</a:t>
              </a:r>
              <a:endParaRPr kumimoji="0" lang="en-US" altLang="zh-CN" sz="1800" b="1" i="1">
                <a:solidFill>
                  <a:srgbClr val="FF6600"/>
                </a:solidFill>
                <a:latin typeface="+mn-ea"/>
                <a:ea typeface="+mn-ea"/>
              </a:endParaRPr>
            </a:p>
            <a:p>
              <a:pPr eaLnBrk="1" hangingPunct="1">
                <a:spcBef>
                  <a:spcPct val="0"/>
                </a:spcBef>
                <a:buClrTx/>
                <a:buSzTx/>
                <a:buFontTx/>
                <a:buNone/>
              </a:pPr>
              <a:r>
                <a:rPr kumimoji="0" lang="en-US" altLang="zh-CN" sz="1800" b="1" i="1">
                  <a:solidFill>
                    <a:srgbClr val="FF6600"/>
                  </a:solidFill>
                  <a:latin typeface="+mn-ea"/>
                  <a:ea typeface="+mn-ea"/>
                </a:rPr>
                <a:t>2</a:t>
              </a:r>
              <a:endParaRPr kumimoji="0" lang="en-US" altLang="zh-CN" sz="1800" b="1" i="1">
                <a:solidFill>
                  <a:srgbClr val="FF6600"/>
                </a:solidFill>
                <a:latin typeface="+mn-ea"/>
                <a:ea typeface="+mn-ea"/>
              </a:endParaRPr>
            </a:p>
          </p:txBody>
        </p:sp>
      </p:grpSp>
      <p:grpSp>
        <p:nvGrpSpPr>
          <p:cNvPr id="7" name="Group 21"/>
          <p:cNvGrpSpPr/>
          <p:nvPr/>
        </p:nvGrpSpPr>
        <p:grpSpPr bwMode="auto">
          <a:xfrm>
            <a:off x="1524001" y="2441576"/>
            <a:ext cx="8628063" cy="2193925"/>
            <a:chOff x="0" y="1261"/>
            <a:chExt cx="5435" cy="1382"/>
          </a:xfrm>
        </p:grpSpPr>
        <p:sp>
          <p:nvSpPr>
            <p:cNvPr id="124970" name="Freeform 22"/>
            <p:cNvSpPr/>
            <p:nvPr/>
          </p:nvSpPr>
          <p:spPr bwMode="auto">
            <a:xfrm>
              <a:off x="1020" y="1261"/>
              <a:ext cx="4415" cy="1382"/>
            </a:xfrm>
            <a:custGeom>
              <a:avLst/>
              <a:gdLst>
                <a:gd name="T0" fmla="*/ 1134 w 4415"/>
                <a:gd name="T1" fmla="*/ 83 h 1382"/>
                <a:gd name="T2" fmla="*/ 1089 w 4415"/>
                <a:gd name="T3" fmla="*/ 83 h 1382"/>
                <a:gd name="T4" fmla="*/ 136 w 4415"/>
                <a:gd name="T5" fmla="*/ 83 h 1382"/>
                <a:gd name="T6" fmla="*/ 272 w 4415"/>
                <a:gd name="T7" fmla="*/ 581 h 1382"/>
                <a:gd name="T8" fmla="*/ 1452 w 4415"/>
                <a:gd name="T9" fmla="*/ 536 h 1382"/>
                <a:gd name="T10" fmla="*/ 2268 w 4415"/>
                <a:gd name="T11" fmla="*/ 944 h 1382"/>
                <a:gd name="T12" fmla="*/ 2858 w 4415"/>
                <a:gd name="T13" fmla="*/ 944 h 1382"/>
                <a:gd name="T14" fmla="*/ 3584 w 4415"/>
                <a:gd name="T15" fmla="*/ 1307 h 1382"/>
                <a:gd name="T16" fmla="*/ 4309 w 4415"/>
                <a:gd name="T17" fmla="*/ 1307 h 1382"/>
                <a:gd name="T18" fmla="*/ 4219 w 4415"/>
                <a:gd name="T19" fmla="*/ 854 h 1382"/>
                <a:gd name="T20" fmla="*/ 3175 w 4415"/>
                <a:gd name="T21" fmla="*/ 627 h 1382"/>
                <a:gd name="T22" fmla="*/ 2676 w 4415"/>
                <a:gd name="T23" fmla="*/ 309 h 1382"/>
                <a:gd name="T24" fmla="*/ 1860 w 4415"/>
                <a:gd name="T25" fmla="*/ 309 h 1382"/>
                <a:gd name="T26" fmla="*/ 1180 w 4415"/>
                <a:gd name="T27" fmla="*/ 83 h 1382"/>
                <a:gd name="T28" fmla="*/ 1044 w 4415"/>
                <a:gd name="T29" fmla="*/ 83 h 1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15"/>
                <a:gd name="T46" fmla="*/ 0 h 1382"/>
                <a:gd name="T47" fmla="*/ 4415 w 4415"/>
                <a:gd name="T48" fmla="*/ 1382 h 13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15" h="1382">
                  <a:moveTo>
                    <a:pt x="1134" y="83"/>
                  </a:moveTo>
                  <a:cubicBezTo>
                    <a:pt x="1194" y="83"/>
                    <a:pt x="1255" y="83"/>
                    <a:pt x="1089" y="83"/>
                  </a:cubicBezTo>
                  <a:cubicBezTo>
                    <a:pt x="923" y="83"/>
                    <a:pt x="272" y="0"/>
                    <a:pt x="136" y="83"/>
                  </a:cubicBezTo>
                  <a:cubicBezTo>
                    <a:pt x="0" y="166"/>
                    <a:pt x="53" y="506"/>
                    <a:pt x="272" y="581"/>
                  </a:cubicBezTo>
                  <a:cubicBezTo>
                    <a:pt x="491" y="656"/>
                    <a:pt x="1119" y="476"/>
                    <a:pt x="1452" y="536"/>
                  </a:cubicBezTo>
                  <a:cubicBezTo>
                    <a:pt x="1785" y="596"/>
                    <a:pt x="2034" y="876"/>
                    <a:pt x="2268" y="944"/>
                  </a:cubicBezTo>
                  <a:cubicBezTo>
                    <a:pt x="2502" y="1012"/>
                    <a:pt x="2639" y="883"/>
                    <a:pt x="2858" y="944"/>
                  </a:cubicBezTo>
                  <a:cubicBezTo>
                    <a:pt x="3077" y="1005"/>
                    <a:pt x="3342" y="1247"/>
                    <a:pt x="3584" y="1307"/>
                  </a:cubicBezTo>
                  <a:cubicBezTo>
                    <a:pt x="3826" y="1367"/>
                    <a:pt x="4203" y="1382"/>
                    <a:pt x="4309" y="1307"/>
                  </a:cubicBezTo>
                  <a:cubicBezTo>
                    <a:pt x="4415" y="1232"/>
                    <a:pt x="4408" y="967"/>
                    <a:pt x="4219" y="854"/>
                  </a:cubicBezTo>
                  <a:cubicBezTo>
                    <a:pt x="4030" y="741"/>
                    <a:pt x="3432" y="718"/>
                    <a:pt x="3175" y="627"/>
                  </a:cubicBezTo>
                  <a:cubicBezTo>
                    <a:pt x="2918" y="536"/>
                    <a:pt x="2895" y="362"/>
                    <a:pt x="2676" y="309"/>
                  </a:cubicBezTo>
                  <a:cubicBezTo>
                    <a:pt x="2457" y="256"/>
                    <a:pt x="2109" y="347"/>
                    <a:pt x="1860" y="309"/>
                  </a:cubicBezTo>
                  <a:cubicBezTo>
                    <a:pt x="1611" y="271"/>
                    <a:pt x="1316" y="121"/>
                    <a:pt x="1180" y="83"/>
                  </a:cubicBezTo>
                  <a:cubicBezTo>
                    <a:pt x="1044" y="45"/>
                    <a:pt x="1044" y="64"/>
                    <a:pt x="1044" y="83"/>
                  </a:cubicBezTo>
                </a:path>
              </a:pathLst>
            </a:custGeom>
            <a:solidFill>
              <a:srgbClr val="FF99CC">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a typeface="+mn-ea"/>
              </a:endParaRPr>
            </a:p>
          </p:txBody>
        </p:sp>
        <p:sp>
          <p:nvSpPr>
            <p:cNvPr id="82967" name="Text Box 23"/>
            <p:cNvSpPr txBox="1">
              <a:spLocks noChangeArrowheads="1"/>
            </p:cNvSpPr>
            <p:nvPr/>
          </p:nvSpPr>
          <p:spPr bwMode="auto">
            <a:xfrm>
              <a:off x="0" y="1928"/>
              <a:ext cx="2001" cy="446"/>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eaLnBrk="1" hangingPunct="1">
                <a:defRPr/>
              </a:pPr>
              <a:r>
                <a:rPr lang="zh-CN" altLang="en-US" sz="2000" dirty="0">
                  <a:effectLst>
                    <a:outerShdw blurRad="38100" dist="38100" dir="2700000" algn="tl">
                      <a:srgbClr val="FFFFFF"/>
                    </a:outerShdw>
                  </a:effectLst>
                  <a:latin typeface="+mn-ea"/>
                </a:rPr>
                <a:t>挑战</a:t>
              </a:r>
              <a:r>
                <a:rPr lang="en-US" altLang="zh-CN" sz="2000" dirty="0">
                  <a:effectLst>
                    <a:outerShdw blurRad="38100" dist="38100" dir="2700000" algn="tl">
                      <a:srgbClr val="FFFFFF"/>
                    </a:outerShdw>
                  </a:effectLst>
                  <a:latin typeface="+mn-ea"/>
                </a:rPr>
                <a:t>1: </a:t>
              </a:r>
              <a:r>
                <a:rPr lang="zh-CN" altLang="en-US" sz="2000" dirty="0">
                  <a:effectLst>
                    <a:outerShdw blurRad="38100" dist="38100" dir="2700000" algn="tl">
                      <a:srgbClr val="FFFFFF"/>
                    </a:outerShdw>
                  </a:effectLst>
                  <a:latin typeface="+mn-ea"/>
                </a:rPr>
                <a:t>如何建立连接</a:t>
              </a:r>
              <a:r>
                <a:rPr lang="en-US" altLang="zh-CN" sz="2000" dirty="0">
                  <a:effectLst>
                    <a:outerShdw blurRad="38100" dist="38100" dir="2700000" algn="tl">
                      <a:srgbClr val="FFFFFF"/>
                    </a:outerShdw>
                  </a:effectLst>
                  <a:latin typeface="+mn-ea"/>
                </a:rPr>
                <a:t>, </a:t>
              </a:r>
              <a:r>
                <a:rPr lang="zh-CN" altLang="en-US" sz="2000" dirty="0">
                  <a:effectLst>
                    <a:outerShdw blurRad="38100" dist="38100" dir="2700000" algn="tl">
                      <a:srgbClr val="FFFFFF"/>
                    </a:outerShdw>
                  </a:effectLst>
                  <a:latin typeface="+mn-ea"/>
                </a:rPr>
                <a:t>协商</a:t>
              </a:r>
              <a:endParaRPr lang="en-US" altLang="zh-CN" sz="2000" dirty="0">
                <a:effectLst>
                  <a:outerShdw blurRad="38100" dist="38100" dir="2700000" algn="tl">
                    <a:srgbClr val="FFFFFF"/>
                  </a:outerShdw>
                </a:effectLst>
                <a:latin typeface="+mn-ea"/>
              </a:endParaRPr>
            </a:p>
            <a:p>
              <a:pPr eaLnBrk="1" hangingPunct="1">
                <a:defRPr/>
              </a:pPr>
              <a:r>
                <a:rPr lang="zh-CN" altLang="en-US" sz="2000" dirty="0">
                  <a:effectLst>
                    <a:outerShdw blurRad="38100" dist="38100" dir="2700000" algn="tl">
                      <a:srgbClr val="FFFFFF"/>
                    </a:outerShdw>
                  </a:effectLst>
                  <a:latin typeface="+mn-ea"/>
                </a:rPr>
                <a:t>数据通信的开始和结束</a:t>
              </a:r>
              <a:endParaRPr lang="en-US" altLang="zh-CN" sz="2000" dirty="0">
                <a:effectLst>
                  <a:outerShdw blurRad="38100" dist="38100" dir="2700000" algn="tl">
                    <a:srgbClr val="FFFFFF"/>
                  </a:outerShdw>
                </a:effectLst>
                <a:latin typeface="+mn-ea"/>
              </a:endParaRPr>
            </a:p>
          </p:txBody>
        </p:sp>
      </p:grpSp>
      <p:sp>
        <p:nvSpPr>
          <p:cNvPr id="82981" name="Text Box 37"/>
          <p:cNvSpPr txBox="1">
            <a:spLocks noChangeArrowheads="1"/>
          </p:cNvSpPr>
          <p:nvPr/>
        </p:nvSpPr>
        <p:spPr bwMode="auto">
          <a:xfrm>
            <a:off x="1524000" y="1314450"/>
            <a:ext cx="9144000" cy="40005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ctr" eaLnBrk="1" hangingPunct="1">
              <a:defRPr/>
            </a:pPr>
            <a:r>
              <a:rPr lang="zh-CN" altLang="en-US" sz="2000" dirty="0">
                <a:solidFill>
                  <a:schemeClr val="tx1"/>
                </a:solidFill>
                <a:latin typeface="+mn-ea"/>
              </a:rPr>
              <a:t>底层网络</a:t>
            </a:r>
            <a:r>
              <a:rPr lang="en-US" altLang="zh-CN" sz="2000" dirty="0">
                <a:solidFill>
                  <a:schemeClr val="tx1"/>
                </a:solidFill>
                <a:latin typeface="+mn-ea"/>
              </a:rPr>
              <a:t>: IP </a:t>
            </a:r>
            <a:r>
              <a:rPr lang="zh-CN" altLang="en-US" sz="2000" dirty="0">
                <a:solidFill>
                  <a:schemeClr val="tx1"/>
                </a:solidFill>
                <a:latin typeface="+mn-ea"/>
              </a:rPr>
              <a:t>提供为</a:t>
            </a:r>
            <a:r>
              <a:rPr lang="zh-CN" altLang="en-US" sz="2000" dirty="0">
                <a:solidFill>
                  <a:srgbClr val="FF0000"/>
                </a:solidFill>
                <a:latin typeface="+mn-ea"/>
              </a:rPr>
              <a:t>异构网络不同的主机间</a:t>
            </a:r>
            <a:r>
              <a:rPr lang="zh-CN" altLang="en-US" sz="2000" dirty="0">
                <a:solidFill>
                  <a:schemeClr val="tx1"/>
                </a:solidFill>
                <a:latin typeface="+mn-ea"/>
              </a:rPr>
              <a:t>通信提供了</a:t>
            </a:r>
            <a:r>
              <a:rPr lang="zh-CN" altLang="en-US" sz="2000" dirty="0">
                <a:solidFill>
                  <a:srgbClr val="FF0000"/>
                </a:solidFill>
                <a:latin typeface="+mn-ea"/>
              </a:rPr>
              <a:t>不可靠</a:t>
            </a:r>
            <a:r>
              <a:rPr lang="zh-CN" altLang="en-US" sz="2000" dirty="0">
                <a:solidFill>
                  <a:schemeClr val="tx1"/>
                </a:solidFill>
                <a:latin typeface="+mn-ea"/>
              </a:rPr>
              <a:t>的</a:t>
            </a:r>
            <a:r>
              <a:rPr lang="zh-CN" altLang="en-US" sz="2000" dirty="0">
                <a:solidFill>
                  <a:srgbClr val="FF0000"/>
                </a:solidFill>
                <a:latin typeface="+mn-ea"/>
              </a:rPr>
              <a:t>无连接</a:t>
            </a:r>
            <a:r>
              <a:rPr lang="zh-CN" altLang="en-US" sz="2000" dirty="0">
                <a:solidFill>
                  <a:schemeClr val="tx1"/>
                </a:solidFill>
                <a:latin typeface="+mn-ea"/>
              </a:rPr>
              <a:t>服务</a:t>
            </a:r>
            <a:endParaRPr lang="en-US" altLang="zh-CN" sz="2000" dirty="0">
              <a:solidFill>
                <a:schemeClr val="tx1"/>
              </a:solidFill>
              <a:latin typeface="+mn-ea"/>
            </a:endParaRPr>
          </a:p>
        </p:txBody>
      </p:sp>
      <p:sp>
        <p:nvSpPr>
          <p:cNvPr id="124941" name="Text Box 5"/>
          <p:cNvSpPr txBox="1">
            <a:spLocks noChangeArrowheads="1"/>
          </p:cNvSpPr>
          <p:nvPr/>
        </p:nvSpPr>
        <p:spPr bwMode="auto">
          <a:xfrm>
            <a:off x="3287713" y="5884863"/>
            <a:ext cx="19223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mn-ea"/>
                <a:ea typeface="+mn-ea"/>
              </a:rPr>
              <a:t>Timeout trigger</a:t>
            </a:r>
            <a:endParaRPr kumimoji="0" lang="en-US" altLang="zh-CN" sz="1800" i="1">
              <a:latin typeface="+mn-ea"/>
              <a:ea typeface="+mn-ea"/>
            </a:endParaRPr>
          </a:p>
        </p:txBody>
      </p:sp>
      <p:pic>
        <p:nvPicPr>
          <p:cNvPr id="124942" name="Picture 7" descr="MCj02903330000[1]"/>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792539" y="5164139"/>
            <a:ext cx="71913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bwMode="auto">
          <a:xfrm>
            <a:off x="3048000" y="5045075"/>
            <a:ext cx="5619750" cy="1663700"/>
            <a:chOff x="1524000" y="5045075"/>
            <a:chExt cx="5619750" cy="1663700"/>
          </a:xfrm>
        </p:grpSpPr>
        <p:sp>
          <p:nvSpPr>
            <p:cNvPr id="124968" name="Freeform 43"/>
            <p:cNvSpPr/>
            <p:nvPr/>
          </p:nvSpPr>
          <p:spPr bwMode="auto">
            <a:xfrm>
              <a:off x="1524000" y="5045075"/>
              <a:ext cx="2339975" cy="1379537"/>
            </a:xfrm>
            <a:custGeom>
              <a:avLst/>
              <a:gdLst>
                <a:gd name="T0" fmla="*/ 2147483646 w 1474"/>
                <a:gd name="T1" fmla="*/ 2147483646 h 869"/>
                <a:gd name="T2" fmla="*/ 2147483646 w 1474"/>
                <a:gd name="T3" fmla="*/ 2147483646 h 869"/>
                <a:gd name="T4" fmla="*/ 2147483646 w 1474"/>
                <a:gd name="T5" fmla="*/ 2147483646 h 869"/>
                <a:gd name="T6" fmla="*/ 2147483646 w 1474"/>
                <a:gd name="T7" fmla="*/ 2147483646 h 869"/>
                <a:gd name="T8" fmla="*/ 2147483646 w 1474"/>
                <a:gd name="T9" fmla="*/ 2147483646 h 869"/>
                <a:gd name="T10" fmla="*/ 2147483646 w 1474"/>
                <a:gd name="T11" fmla="*/ 2147483646 h 869"/>
                <a:gd name="T12" fmla="*/ 2147483646 w 1474"/>
                <a:gd name="T13" fmla="*/ 2147483646 h 869"/>
                <a:gd name="T14" fmla="*/ 0 60000 65536"/>
                <a:gd name="T15" fmla="*/ 0 60000 65536"/>
                <a:gd name="T16" fmla="*/ 0 60000 65536"/>
                <a:gd name="T17" fmla="*/ 0 60000 65536"/>
                <a:gd name="T18" fmla="*/ 0 60000 65536"/>
                <a:gd name="T19" fmla="*/ 0 60000 65536"/>
                <a:gd name="T20" fmla="*/ 0 60000 65536"/>
                <a:gd name="T21" fmla="*/ 0 w 1474"/>
                <a:gd name="T22" fmla="*/ 0 h 869"/>
                <a:gd name="T23" fmla="*/ 1474 w 1474"/>
                <a:gd name="T24" fmla="*/ 869 h 8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74" h="869">
                  <a:moveTo>
                    <a:pt x="469" y="121"/>
                  </a:moveTo>
                  <a:cubicBezTo>
                    <a:pt x="332" y="223"/>
                    <a:pt x="196" y="325"/>
                    <a:pt x="151" y="438"/>
                  </a:cubicBezTo>
                  <a:cubicBezTo>
                    <a:pt x="106" y="551"/>
                    <a:pt x="0" y="741"/>
                    <a:pt x="196" y="801"/>
                  </a:cubicBezTo>
                  <a:cubicBezTo>
                    <a:pt x="392" y="861"/>
                    <a:pt x="1186" y="869"/>
                    <a:pt x="1330" y="801"/>
                  </a:cubicBezTo>
                  <a:cubicBezTo>
                    <a:pt x="1474" y="733"/>
                    <a:pt x="1156" y="521"/>
                    <a:pt x="1058" y="393"/>
                  </a:cubicBezTo>
                  <a:cubicBezTo>
                    <a:pt x="960" y="265"/>
                    <a:pt x="862" y="60"/>
                    <a:pt x="741" y="30"/>
                  </a:cubicBezTo>
                  <a:cubicBezTo>
                    <a:pt x="620" y="0"/>
                    <a:pt x="476" y="106"/>
                    <a:pt x="332" y="212"/>
                  </a:cubicBezTo>
                </a:path>
              </a:pathLst>
            </a:custGeom>
            <a:solidFill>
              <a:srgbClr val="00CC99">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a typeface="+mn-ea"/>
              </a:endParaRPr>
            </a:p>
          </p:txBody>
        </p:sp>
        <p:sp>
          <p:nvSpPr>
            <p:cNvPr id="33" name="Text Box 44"/>
            <p:cNvSpPr txBox="1">
              <a:spLocks noChangeArrowheads="1"/>
            </p:cNvSpPr>
            <p:nvPr/>
          </p:nvSpPr>
          <p:spPr bwMode="auto">
            <a:xfrm>
              <a:off x="3286125" y="6000750"/>
              <a:ext cx="3857625" cy="70802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eaLnBrk="1" hangingPunct="1">
                <a:defRPr/>
              </a:pPr>
              <a:r>
                <a:rPr lang="zh-CN" altLang="en-US" sz="2000" dirty="0">
                  <a:effectLst>
                    <a:outerShdw blurRad="38100" dist="38100" dir="2700000" algn="tl">
                      <a:srgbClr val="FFFFFF"/>
                    </a:outerShdw>
                  </a:effectLst>
                  <a:latin typeface="+mn-ea"/>
                </a:rPr>
                <a:t>挑战</a:t>
              </a:r>
              <a:r>
                <a:rPr lang="en-US" altLang="zh-CN" sz="2000" dirty="0">
                  <a:effectLst>
                    <a:outerShdw blurRad="38100" dist="38100" dir="2700000" algn="tl">
                      <a:srgbClr val="FFFFFF"/>
                    </a:outerShdw>
                  </a:effectLst>
                  <a:latin typeface="+mn-ea"/>
                </a:rPr>
                <a:t>2: </a:t>
              </a:r>
              <a:r>
                <a:rPr lang="zh-CN" altLang="en-US" sz="2000" dirty="0">
                  <a:effectLst>
                    <a:outerShdw blurRad="38100" dist="38100" dir="2700000" algn="tl">
                      <a:srgbClr val="FFFFFF"/>
                    </a:outerShdw>
                  </a:effectLst>
                  <a:latin typeface="+mn-ea"/>
                </a:rPr>
                <a:t>超时问题</a:t>
              </a:r>
              <a:r>
                <a:rPr lang="en-US" altLang="zh-CN" sz="2000" dirty="0">
                  <a:effectLst>
                    <a:outerShdw blurRad="38100" dist="38100" dir="2700000" algn="tl">
                      <a:srgbClr val="FFFFFF"/>
                    </a:outerShdw>
                  </a:effectLst>
                  <a:latin typeface="+mn-ea"/>
                </a:rPr>
                <a:t>, </a:t>
              </a:r>
              <a:r>
                <a:rPr lang="zh-CN" altLang="en-US" sz="2000" dirty="0">
                  <a:effectLst>
                    <a:outerShdw blurRad="38100" dist="38100" dir="2700000" algn="tl">
                      <a:srgbClr val="FFFFFF"/>
                    </a:outerShdw>
                  </a:effectLst>
                  <a:latin typeface="+mn-ea"/>
                </a:rPr>
                <a:t>什么时候重传</a:t>
              </a:r>
              <a:r>
                <a:rPr lang="en-US" altLang="zh-CN" sz="2000" dirty="0">
                  <a:effectLst>
                    <a:outerShdw blurRad="38100" dist="38100" dir="2700000" algn="tl">
                      <a:srgbClr val="FFFFFF"/>
                    </a:outerShdw>
                  </a:effectLst>
                  <a:latin typeface="+mn-ea"/>
                </a:rPr>
                <a:t>?</a:t>
              </a:r>
              <a:endParaRPr lang="en-US" altLang="zh-CN" sz="2000" dirty="0">
                <a:effectLst>
                  <a:outerShdw blurRad="38100" dist="38100" dir="2700000" algn="tl">
                    <a:srgbClr val="FFFFFF"/>
                  </a:outerShdw>
                </a:effectLst>
                <a:latin typeface="+mn-ea"/>
              </a:endParaRPr>
            </a:p>
            <a:p>
              <a:pPr eaLnBrk="1" hangingPunct="1">
                <a:defRPr/>
              </a:pPr>
              <a:r>
                <a:rPr lang="zh-CN" altLang="en-US" sz="2000" dirty="0">
                  <a:effectLst>
                    <a:outerShdw blurRad="38100" dist="38100" dir="2700000" algn="tl">
                      <a:srgbClr val="FFFFFF"/>
                    </a:outerShdw>
                  </a:effectLst>
                  <a:latin typeface="+mn-ea"/>
                </a:rPr>
                <a:t>变化的</a:t>
              </a:r>
              <a:r>
                <a:rPr lang="en-US" altLang="zh-CN" sz="2000" dirty="0">
                  <a:effectLst>
                    <a:outerShdw blurRad="38100" dist="38100" dir="2700000" algn="tl">
                      <a:srgbClr val="FFFFFF"/>
                    </a:outerShdw>
                  </a:effectLst>
                  <a:latin typeface="+mn-ea"/>
                </a:rPr>
                <a:t>RTT</a:t>
              </a:r>
              <a:r>
                <a:rPr lang="zh-CN" altLang="en-US" sz="2000" dirty="0">
                  <a:effectLst>
                    <a:outerShdw blurRad="38100" dist="38100" dir="2700000" algn="tl">
                      <a:srgbClr val="FFFFFF"/>
                    </a:outerShdw>
                  </a:effectLst>
                  <a:latin typeface="+mn-ea"/>
                </a:rPr>
                <a:t>难以估计</a:t>
              </a:r>
              <a:endParaRPr lang="en-US" altLang="zh-CN" sz="2000" dirty="0">
                <a:effectLst>
                  <a:outerShdw blurRad="38100" dist="38100" dir="2700000" algn="tl">
                    <a:srgbClr val="FFFFFF"/>
                  </a:outerShdw>
                </a:effectLst>
                <a:latin typeface="+mn-ea"/>
              </a:endParaRPr>
            </a:p>
          </p:txBody>
        </p:sp>
      </p:grpSp>
      <p:grpSp>
        <p:nvGrpSpPr>
          <p:cNvPr id="124944" name="Group 18"/>
          <p:cNvGrpSpPr/>
          <p:nvPr/>
        </p:nvGrpSpPr>
        <p:grpSpPr bwMode="auto">
          <a:xfrm>
            <a:off x="6075364" y="2736852"/>
            <a:ext cx="1331912" cy="1192213"/>
            <a:chOff x="2867" y="1447"/>
            <a:chExt cx="839" cy="751"/>
          </a:xfrm>
        </p:grpSpPr>
        <p:sp>
          <p:nvSpPr>
            <p:cNvPr id="124966" name="Text Box 19"/>
            <p:cNvSpPr txBox="1">
              <a:spLocks noChangeArrowheads="1"/>
            </p:cNvSpPr>
            <p:nvPr/>
          </p:nvSpPr>
          <p:spPr bwMode="auto">
            <a:xfrm>
              <a:off x="2867" y="1447"/>
              <a:ext cx="7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mn-ea"/>
                  <a:ea typeface="+mn-ea"/>
                </a:rPr>
                <a:t>SeqNum</a:t>
              </a:r>
              <a:endParaRPr kumimoji="0" lang="en-US" altLang="zh-CN" sz="1800" i="1">
                <a:latin typeface="+mn-ea"/>
                <a:ea typeface="+mn-ea"/>
              </a:endParaRPr>
            </a:p>
          </p:txBody>
        </p:sp>
        <p:sp>
          <p:nvSpPr>
            <p:cNvPr id="124967" name="Text Box 20"/>
            <p:cNvSpPr txBox="1">
              <a:spLocks noChangeArrowheads="1"/>
            </p:cNvSpPr>
            <p:nvPr/>
          </p:nvSpPr>
          <p:spPr bwMode="auto">
            <a:xfrm>
              <a:off x="3500" y="1616"/>
              <a:ext cx="206"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i="1">
                  <a:solidFill>
                    <a:srgbClr val="FF6600"/>
                  </a:solidFill>
                  <a:latin typeface="+mn-ea"/>
                  <a:ea typeface="+mn-ea"/>
                </a:rPr>
                <a:t>0</a:t>
              </a:r>
              <a:endParaRPr kumimoji="0" lang="en-US" altLang="zh-CN" sz="1800" b="1" i="1">
                <a:solidFill>
                  <a:srgbClr val="FF6600"/>
                </a:solidFill>
                <a:latin typeface="+mn-ea"/>
                <a:ea typeface="+mn-ea"/>
              </a:endParaRPr>
            </a:p>
            <a:p>
              <a:pPr eaLnBrk="1" hangingPunct="1">
                <a:spcBef>
                  <a:spcPct val="0"/>
                </a:spcBef>
                <a:buClrTx/>
                <a:buSzTx/>
                <a:buFontTx/>
                <a:buNone/>
              </a:pPr>
              <a:r>
                <a:rPr kumimoji="0" lang="en-US" altLang="zh-CN" sz="1800" b="1" i="1">
                  <a:solidFill>
                    <a:srgbClr val="FF6600"/>
                  </a:solidFill>
                  <a:latin typeface="+mn-ea"/>
                  <a:ea typeface="+mn-ea"/>
                </a:rPr>
                <a:t>1</a:t>
              </a:r>
              <a:endParaRPr kumimoji="0" lang="en-US" altLang="zh-CN" sz="1800" b="1" i="1">
                <a:solidFill>
                  <a:srgbClr val="FF6600"/>
                </a:solidFill>
                <a:latin typeface="+mn-ea"/>
                <a:ea typeface="+mn-ea"/>
              </a:endParaRPr>
            </a:p>
            <a:p>
              <a:pPr eaLnBrk="1" hangingPunct="1">
                <a:spcBef>
                  <a:spcPct val="0"/>
                </a:spcBef>
                <a:buClrTx/>
                <a:buSzTx/>
                <a:buFontTx/>
                <a:buNone/>
              </a:pPr>
              <a:r>
                <a:rPr kumimoji="0" lang="en-US" altLang="zh-CN" sz="1800" b="1" i="1">
                  <a:solidFill>
                    <a:srgbClr val="FF6600"/>
                  </a:solidFill>
                  <a:latin typeface="+mn-ea"/>
                  <a:ea typeface="+mn-ea"/>
                </a:rPr>
                <a:t>2</a:t>
              </a:r>
              <a:endParaRPr kumimoji="0" lang="en-US" altLang="zh-CN" sz="1800" b="1" i="1">
                <a:solidFill>
                  <a:srgbClr val="FF6600"/>
                </a:solidFill>
                <a:latin typeface="+mn-ea"/>
                <a:ea typeface="+mn-ea"/>
              </a:endParaRPr>
            </a:p>
          </p:txBody>
        </p:sp>
      </p:grpSp>
      <p:grpSp>
        <p:nvGrpSpPr>
          <p:cNvPr id="11" name="Group 24"/>
          <p:cNvGrpSpPr/>
          <p:nvPr/>
        </p:nvGrpSpPr>
        <p:grpSpPr bwMode="auto">
          <a:xfrm>
            <a:off x="5381626" y="2420939"/>
            <a:ext cx="2500313" cy="2501900"/>
            <a:chOff x="2476" y="2432"/>
            <a:chExt cx="1575" cy="1576"/>
          </a:xfrm>
        </p:grpSpPr>
        <p:grpSp>
          <p:nvGrpSpPr>
            <p:cNvPr id="124954" name="Group 25"/>
            <p:cNvGrpSpPr/>
            <p:nvPr/>
          </p:nvGrpSpPr>
          <p:grpSpPr bwMode="auto">
            <a:xfrm>
              <a:off x="3016" y="2750"/>
              <a:ext cx="771" cy="680"/>
              <a:chOff x="3016" y="2523"/>
              <a:chExt cx="771" cy="680"/>
            </a:xfrm>
          </p:grpSpPr>
          <p:grpSp>
            <p:nvGrpSpPr>
              <p:cNvPr id="124957" name="Group 26"/>
              <p:cNvGrpSpPr/>
              <p:nvPr/>
            </p:nvGrpSpPr>
            <p:grpSpPr bwMode="auto">
              <a:xfrm>
                <a:off x="3288" y="2523"/>
                <a:ext cx="136" cy="272"/>
                <a:chOff x="3288" y="2523"/>
                <a:chExt cx="136" cy="272"/>
              </a:xfrm>
            </p:grpSpPr>
            <p:sp>
              <p:nvSpPr>
                <p:cNvPr id="124964" name="Line 27"/>
                <p:cNvSpPr>
                  <a:spLocks noChangeShapeType="1"/>
                </p:cNvSpPr>
                <p:nvPr/>
              </p:nvSpPr>
              <p:spPr bwMode="auto">
                <a:xfrm flipH="1">
                  <a:off x="3288" y="2523"/>
                  <a:ext cx="136" cy="272"/>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24965" name="Line 28"/>
                <p:cNvSpPr>
                  <a:spLocks noChangeShapeType="1"/>
                </p:cNvSpPr>
                <p:nvPr/>
              </p:nvSpPr>
              <p:spPr bwMode="auto">
                <a:xfrm>
                  <a:off x="3288" y="2568"/>
                  <a:ext cx="136" cy="182"/>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grpSp>
          <p:grpSp>
            <p:nvGrpSpPr>
              <p:cNvPr id="124958" name="Group 29"/>
              <p:cNvGrpSpPr/>
              <p:nvPr/>
            </p:nvGrpSpPr>
            <p:grpSpPr bwMode="auto">
              <a:xfrm>
                <a:off x="3016" y="2931"/>
                <a:ext cx="136" cy="272"/>
                <a:chOff x="3288" y="2523"/>
                <a:chExt cx="136" cy="272"/>
              </a:xfrm>
            </p:grpSpPr>
            <p:sp>
              <p:nvSpPr>
                <p:cNvPr id="124962" name="Line 30"/>
                <p:cNvSpPr>
                  <a:spLocks noChangeShapeType="1"/>
                </p:cNvSpPr>
                <p:nvPr/>
              </p:nvSpPr>
              <p:spPr bwMode="auto">
                <a:xfrm flipH="1">
                  <a:off x="3288" y="2523"/>
                  <a:ext cx="136" cy="272"/>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24963" name="Line 31"/>
                <p:cNvSpPr>
                  <a:spLocks noChangeShapeType="1"/>
                </p:cNvSpPr>
                <p:nvPr/>
              </p:nvSpPr>
              <p:spPr bwMode="auto">
                <a:xfrm>
                  <a:off x="3288" y="2568"/>
                  <a:ext cx="136" cy="182"/>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grpSp>
          <p:grpSp>
            <p:nvGrpSpPr>
              <p:cNvPr id="124959" name="Group 32"/>
              <p:cNvGrpSpPr/>
              <p:nvPr/>
            </p:nvGrpSpPr>
            <p:grpSpPr bwMode="auto">
              <a:xfrm>
                <a:off x="3651" y="2840"/>
                <a:ext cx="136" cy="272"/>
                <a:chOff x="3288" y="2523"/>
                <a:chExt cx="136" cy="272"/>
              </a:xfrm>
            </p:grpSpPr>
            <p:sp>
              <p:nvSpPr>
                <p:cNvPr id="124960" name="Line 33"/>
                <p:cNvSpPr>
                  <a:spLocks noChangeShapeType="1"/>
                </p:cNvSpPr>
                <p:nvPr/>
              </p:nvSpPr>
              <p:spPr bwMode="auto">
                <a:xfrm flipH="1">
                  <a:off x="3288" y="2523"/>
                  <a:ext cx="136" cy="272"/>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24961" name="Line 34"/>
                <p:cNvSpPr>
                  <a:spLocks noChangeShapeType="1"/>
                </p:cNvSpPr>
                <p:nvPr/>
              </p:nvSpPr>
              <p:spPr bwMode="auto">
                <a:xfrm>
                  <a:off x="3288" y="2568"/>
                  <a:ext cx="136" cy="182"/>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grpSp>
        </p:grpSp>
        <p:sp>
          <p:nvSpPr>
            <p:cNvPr id="124955" name="Freeform 35"/>
            <p:cNvSpPr/>
            <p:nvPr/>
          </p:nvSpPr>
          <p:spPr bwMode="auto">
            <a:xfrm>
              <a:off x="2880" y="2432"/>
              <a:ext cx="1013" cy="1239"/>
            </a:xfrm>
            <a:custGeom>
              <a:avLst/>
              <a:gdLst>
                <a:gd name="T0" fmla="*/ 227 w 1013"/>
                <a:gd name="T1" fmla="*/ 98 h 1239"/>
                <a:gd name="T2" fmla="*/ 0 w 1013"/>
                <a:gd name="T3" fmla="*/ 506 h 1239"/>
                <a:gd name="T4" fmla="*/ 227 w 1013"/>
                <a:gd name="T5" fmla="*/ 1141 h 1239"/>
                <a:gd name="T6" fmla="*/ 680 w 1013"/>
                <a:gd name="T7" fmla="*/ 1095 h 1239"/>
                <a:gd name="T8" fmla="*/ 998 w 1013"/>
                <a:gd name="T9" fmla="*/ 778 h 1239"/>
                <a:gd name="T10" fmla="*/ 771 w 1013"/>
                <a:gd name="T11" fmla="*/ 188 h 1239"/>
                <a:gd name="T12" fmla="*/ 363 w 1013"/>
                <a:gd name="T13" fmla="*/ 7 h 1239"/>
                <a:gd name="T14" fmla="*/ 181 w 1013"/>
                <a:gd name="T15" fmla="*/ 143 h 1239"/>
                <a:gd name="T16" fmla="*/ 0 60000 65536"/>
                <a:gd name="T17" fmla="*/ 0 60000 65536"/>
                <a:gd name="T18" fmla="*/ 0 60000 65536"/>
                <a:gd name="T19" fmla="*/ 0 60000 65536"/>
                <a:gd name="T20" fmla="*/ 0 60000 65536"/>
                <a:gd name="T21" fmla="*/ 0 60000 65536"/>
                <a:gd name="T22" fmla="*/ 0 60000 65536"/>
                <a:gd name="T23" fmla="*/ 0 60000 65536"/>
                <a:gd name="T24" fmla="*/ 0 w 1013"/>
                <a:gd name="T25" fmla="*/ 0 h 1239"/>
                <a:gd name="T26" fmla="*/ 1013 w 1013"/>
                <a:gd name="T27" fmla="*/ 1239 h 1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3" h="1239">
                  <a:moveTo>
                    <a:pt x="227" y="98"/>
                  </a:moveTo>
                  <a:cubicBezTo>
                    <a:pt x="113" y="215"/>
                    <a:pt x="0" y="332"/>
                    <a:pt x="0" y="506"/>
                  </a:cubicBezTo>
                  <a:cubicBezTo>
                    <a:pt x="0" y="680"/>
                    <a:pt x="114" y="1043"/>
                    <a:pt x="227" y="1141"/>
                  </a:cubicBezTo>
                  <a:cubicBezTo>
                    <a:pt x="340" y="1239"/>
                    <a:pt x="552" y="1155"/>
                    <a:pt x="680" y="1095"/>
                  </a:cubicBezTo>
                  <a:cubicBezTo>
                    <a:pt x="808" y="1035"/>
                    <a:pt x="983" y="929"/>
                    <a:pt x="998" y="778"/>
                  </a:cubicBezTo>
                  <a:cubicBezTo>
                    <a:pt x="1013" y="627"/>
                    <a:pt x="877" y="316"/>
                    <a:pt x="771" y="188"/>
                  </a:cubicBezTo>
                  <a:cubicBezTo>
                    <a:pt x="665" y="60"/>
                    <a:pt x="461" y="14"/>
                    <a:pt x="363" y="7"/>
                  </a:cubicBezTo>
                  <a:cubicBezTo>
                    <a:pt x="265" y="0"/>
                    <a:pt x="223" y="71"/>
                    <a:pt x="181" y="143"/>
                  </a:cubicBezTo>
                </a:path>
              </a:pathLst>
            </a:custGeom>
            <a:solidFill>
              <a:srgbClr val="FF6600">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a typeface="+mn-ea"/>
              </a:endParaRPr>
            </a:p>
          </p:txBody>
        </p:sp>
        <p:sp>
          <p:nvSpPr>
            <p:cNvPr id="44" name="Text Box 36"/>
            <p:cNvSpPr txBox="1">
              <a:spLocks noChangeArrowheads="1"/>
            </p:cNvSpPr>
            <p:nvPr/>
          </p:nvSpPr>
          <p:spPr bwMode="auto">
            <a:xfrm>
              <a:off x="2476" y="3562"/>
              <a:ext cx="1575" cy="446"/>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eaLnBrk="1" hangingPunct="1">
                <a:defRPr/>
              </a:pPr>
              <a:r>
                <a:rPr lang="zh-CN" altLang="en-US" sz="2000" dirty="0">
                  <a:effectLst>
                    <a:outerShdw blurRad="38100" dist="38100" dir="2700000" algn="tl">
                      <a:srgbClr val="FFFFFF"/>
                    </a:outerShdw>
                  </a:effectLst>
                  <a:latin typeface="+mn-ea"/>
                </a:rPr>
                <a:t>挑战</a:t>
              </a:r>
              <a:r>
                <a:rPr lang="en-US" altLang="zh-CN" sz="2000" dirty="0">
                  <a:effectLst>
                    <a:outerShdw blurRad="38100" dist="38100" dir="2700000" algn="tl">
                      <a:srgbClr val="FFFFFF"/>
                    </a:outerShdw>
                  </a:effectLst>
                  <a:latin typeface="+mn-ea"/>
                </a:rPr>
                <a:t>3: </a:t>
              </a:r>
              <a:r>
                <a:rPr lang="zh-CN" altLang="en-US" sz="2000" dirty="0">
                  <a:effectLst>
                    <a:outerShdw blurRad="38100" dist="38100" dir="2700000" algn="tl">
                      <a:srgbClr val="FFFFFF"/>
                    </a:outerShdw>
                  </a:effectLst>
                  <a:latin typeface="+mn-ea"/>
                </a:rPr>
                <a:t>分组乱序到达</a:t>
              </a:r>
              <a:endParaRPr lang="en-US" altLang="zh-CN" sz="2000" dirty="0">
                <a:effectLst>
                  <a:outerShdw blurRad="38100" dist="38100" dir="2700000" algn="tl">
                    <a:srgbClr val="FFFFFF"/>
                  </a:outerShdw>
                </a:effectLst>
                <a:latin typeface="+mn-ea"/>
              </a:endParaRPr>
            </a:p>
          </p:txBody>
        </p:sp>
      </p:grpSp>
      <p:grpSp>
        <p:nvGrpSpPr>
          <p:cNvPr id="16" name="组合 58"/>
          <p:cNvGrpSpPr/>
          <p:nvPr/>
        </p:nvGrpSpPr>
        <p:grpSpPr bwMode="auto">
          <a:xfrm>
            <a:off x="4187825" y="2857500"/>
            <a:ext cx="4692650" cy="2097088"/>
            <a:chOff x="2663825" y="2857500"/>
            <a:chExt cx="4692651" cy="2097088"/>
          </a:xfrm>
        </p:grpSpPr>
        <p:sp>
          <p:nvSpPr>
            <p:cNvPr id="124951" name="Freeform 39"/>
            <p:cNvSpPr/>
            <p:nvPr/>
          </p:nvSpPr>
          <p:spPr bwMode="auto">
            <a:xfrm>
              <a:off x="2663825" y="2876550"/>
              <a:ext cx="839788" cy="1165225"/>
            </a:xfrm>
            <a:custGeom>
              <a:avLst/>
              <a:gdLst>
                <a:gd name="T0" fmla="*/ 2147483646 w 529"/>
                <a:gd name="T1" fmla="*/ 2147483646 h 734"/>
                <a:gd name="T2" fmla="*/ 2147483646 w 529"/>
                <a:gd name="T3" fmla="*/ 2147483646 h 734"/>
                <a:gd name="T4" fmla="*/ 2147483646 w 529"/>
                <a:gd name="T5" fmla="*/ 2147483646 h 734"/>
                <a:gd name="T6" fmla="*/ 2147483646 w 529"/>
                <a:gd name="T7" fmla="*/ 2147483646 h 734"/>
                <a:gd name="T8" fmla="*/ 2147483646 w 529"/>
                <a:gd name="T9" fmla="*/ 2147483646 h 734"/>
                <a:gd name="T10" fmla="*/ 2147483646 w 529"/>
                <a:gd name="T11" fmla="*/ 2147483646 h 734"/>
                <a:gd name="T12" fmla="*/ 2147483646 w 529"/>
                <a:gd name="T13" fmla="*/ 2147483646 h 734"/>
                <a:gd name="T14" fmla="*/ 0 60000 65536"/>
                <a:gd name="T15" fmla="*/ 0 60000 65536"/>
                <a:gd name="T16" fmla="*/ 0 60000 65536"/>
                <a:gd name="T17" fmla="*/ 0 60000 65536"/>
                <a:gd name="T18" fmla="*/ 0 60000 65536"/>
                <a:gd name="T19" fmla="*/ 0 60000 65536"/>
                <a:gd name="T20" fmla="*/ 0 60000 65536"/>
                <a:gd name="T21" fmla="*/ 0 w 529"/>
                <a:gd name="T22" fmla="*/ 0 h 734"/>
                <a:gd name="T23" fmla="*/ 529 w 529"/>
                <a:gd name="T24" fmla="*/ 734 h 7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734">
                  <a:moveTo>
                    <a:pt x="204" y="666"/>
                  </a:moveTo>
                  <a:cubicBezTo>
                    <a:pt x="313" y="700"/>
                    <a:pt x="423" y="734"/>
                    <a:pt x="476" y="666"/>
                  </a:cubicBezTo>
                  <a:cubicBezTo>
                    <a:pt x="529" y="598"/>
                    <a:pt x="529" y="363"/>
                    <a:pt x="522" y="257"/>
                  </a:cubicBezTo>
                  <a:cubicBezTo>
                    <a:pt x="515" y="151"/>
                    <a:pt x="499" y="60"/>
                    <a:pt x="431" y="30"/>
                  </a:cubicBezTo>
                  <a:cubicBezTo>
                    <a:pt x="363" y="0"/>
                    <a:pt x="181" y="16"/>
                    <a:pt x="113" y="76"/>
                  </a:cubicBezTo>
                  <a:cubicBezTo>
                    <a:pt x="45" y="136"/>
                    <a:pt x="0" y="287"/>
                    <a:pt x="23" y="393"/>
                  </a:cubicBezTo>
                  <a:cubicBezTo>
                    <a:pt x="46" y="499"/>
                    <a:pt x="147" y="605"/>
                    <a:pt x="249" y="711"/>
                  </a:cubicBezTo>
                </a:path>
              </a:pathLst>
            </a:custGeom>
            <a:solidFill>
              <a:srgbClr val="0000FF">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a typeface="+mn-ea"/>
              </a:endParaRPr>
            </a:p>
          </p:txBody>
        </p:sp>
        <p:sp>
          <p:nvSpPr>
            <p:cNvPr id="124952" name="Freeform 40"/>
            <p:cNvSpPr/>
            <p:nvPr/>
          </p:nvSpPr>
          <p:spPr bwMode="auto">
            <a:xfrm>
              <a:off x="6516688" y="3789363"/>
              <a:ext cx="839788" cy="1165225"/>
            </a:xfrm>
            <a:custGeom>
              <a:avLst/>
              <a:gdLst>
                <a:gd name="T0" fmla="*/ 2147483646 w 529"/>
                <a:gd name="T1" fmla="*/ 2147483646 h 734"/>
                <a:gd name="T2" fmla="*/ 2147483646 w 529"/>
                <a:gd name="T3" fmla="*/ 2147483646 h 734"/>
                <a:gd name="T4" fmla="*/ 2147483646 w 529"/>
                <a:gd name="T5" fmla="*/ 2147483646 h 734"/>
                <a:gd name="T6" fmla="*/ 2147483646 w 529"/>
                <a:gd name="T7" fmla="*/ 2147483646 h 734"/>
                <a:gd name="T8" fmla="*/ 2147483646 w 529"/>
                <a:gd name="T9" fmla="*/ 2147483646 h 734"/>
                <a:gd name="T10" fmla="*/ 2147483646 w 529"/>
                <a:gd name="T11" fmla="*/ 2147483646 h 734"/>
                <a:gd name="T12" fmla="*/ 2147483646 w 529"/>
                <a:gd name="T13" fmla="*/ 2147483646 h 734"/>
                <a:gd name="T14" fmla="*/ 0 60000 65536"/>
                <a:gd name="T15" fmla="*/ 0 60000 65536"/>
                <a:gd name="T16" fmla="*/ 0 60000 65536"/>
                <a:gd name="T17" fmla="*/ 0 60000 65536"/>
                <a:gd name="T18" fmla="*/ 0 60000 65536"/>
                <a:gd name="T19" fmla="*/ 0 60000 65536"/>
                <a:gd name="T20" fmla="*/ 0 60000 65536"/>
                <a:gd name="T21" fmla="*/ 0 w 529"/>
                <a:gd name="T22" fmla="*/ 0 h 734"/>
                <a:gd name="T23" fmla="*/ 529 w 529"/>
                <a:gd name="T24" fmla="*/ 734 h 7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734">
                  <a:moveTo>
                    <a:pt x="204" y="666"/>
                  </a:moveTo>
                  <a:cubicBezTo>
                    <a:pt x="313" y="700"/>
                    <a:pt x="423" y="734"/>
                    <a:pt x="476" y="666"/>
                  </a:cubicBezTo>
                  <a:cubicBezTo>
                    <a:pt x="529" y="598"/>
                    <a:pt x="529" y="363"/>
                    <a:pt x="522" y="257"/>
                  </a:cubicBezTo>
                  <a:cubicBezTo>
                    <a:pt x="515" y="151"/>
                    <a:pt x="499" y="60"/>
                    <a:pt x="431" y="30"/>
                  </a:cubicBezTo>
                  <a:cubicBezTo>
                    <a:pt x="363" y="0"/>
                    <a:pt x="181" y="16"/>
                    <a:pt x="113" y="76"/>
                  </a:cubicBezTo>
                  <a:cubicBezTo>
                    <a:pt x="45" y="136"/>
                    <a:pt x="0" y="287"/>
                    <a:pt x="23" y="393"/>
                  </a:cubicBezTo>
                  <a:cubicBezTo>
                    <a:pt x="46" y="499"/>
                    <a:pt x="147" y="605"/>
                    <a:pt x="249" y="711"/>
                  </a:cubicBezTo>
                </a:path>
              </a:pathLst>
            </a:custGeom>
            <a:solidFill>
              <a:srgbClr val="0000FF">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a typeface="+mn-ea"/>
              </a:endParaRPr>
            </a:p>
          </p:txBody>
        </p:sp>
        <p:sp>
          <p:nvSpPr>
            <p:cNvPr id="58" name="Text Box 41"/>
            <p:cNvSpPr txBox="1">
              <a:spLocks noChangeArrowheads="1"/>
            </p:cNvSpPr>
            <p:nvPr/>
          </p:nvSpPr>
          <p:spPr bwMode="auto">
            <a:xfrm>
              <a:off x="4000500" y="2857500"/>
              <a:ext cx="2857501" cy="1015663"/>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eaLnBrk="1" hangingPunct="1">
                <a:defRPr/>
              </a:pPr>
              <a:r>
                <a:rPr lang="zh-CN" altLang="en-US" sz="2000" dirty="0">
                  <a:solidFill>
                    <a:schemeClr val="tx1"/>
                  </a:solidFill>
                  <a:latin typeface="+mn-ea"/>
                </a:rPr>
                <a:t>挑战</a:t>
              </a:r>
              <a:r>
                <a:rPr lang="en-US" altLang="zh-CN" sz="2000" dirty="0">
                  <a:solidFill>
                    <a:schemeClr val="tx1"/>
                  </a:solidFill>
                  <a:latin typeface="+mn-ea"/>
                </a:rPr>
                <a:t>4: </a:t>
              </a:r>
              <a:r>
                <a:rPr lang="zh-CN" altLang="en-US" sz="2000" dirty="0">
                  <a:solidFill>
                    <a:schemeClr val="tx1"/>
                  </a:solidFill>
                  <a:latin typeface="+mn-ea"/>
                </a:rPr>
                <a:t>流量控制</a:t>
              </a:r>
              <a:endParaRPr lang="en-US" altLang="zh-CN" sz="2000" dirty="0">
                <a:solidFill>
                  <a:schemeClr val="tx1"/>
                </a:solidFill>
                <a:latin typeface="+mn-ea"/>
              </a:endParaRPr>
            </a:p>
            <a:p>
              <a:pPr eaLnBrk="1" hangingPunct="1">
                <a:defRPr/>
              </a:pPr>
              <a:r>
                <a:rPr lang="zh-CN" altLang="en-US" sz="2000" dirty="0">
                  <a:solidFill>
                    <a:schemeClr val="tx1"/>
                  </a:solidFill>
                  <a:latin typeface="+mn-ea"/>
                </a:rPr>
                <a:t>不同的时延带宽积</a:t>
              </a:r>
              <a:r>
                <a:rPr lang="en-US" altLang="zh-CN" sz="2000" dirty="0">
                  <a:solidFill>
                    <a:schemeClr val="tx1"/>
                  </a:solidFill>
                  <a:latin typeface="+mn-ea"/>
                </a:rPr>
                <a:t>, </a:t>
              </a:r>
              <a:r>
                <a:rPr lang="zh-CN" altLang="en-US" sz="2000" dirty="0">
                  <a:solidFill>
                    <a:schemeClr val="tx1"/>
                  </a:solidFill>
                  <a:latin typeface="+mn-ea"/>
                </a:rPr>
                <a:t>缓存</a:t>
              </a:r>
              <a:endParaRPr lang="en-US" altLang="zh-CN" sz="2000" dirty="0">
                <a:solidFill>
                  <a:schemeClr val="tx1"/>
                </a:solidFill>
                <a:latin typeface="+mn-ea"/>
              </a:endParaRPr>
            </a:p>
          </p:txBody>
        </p:sp>
      </p:grpSp>
      <p:sp>
        <p:nvSpPr>
          <p:cNvPr id="60" name="爆炸形 1 59"/>
          <p:cNvSpPr/>
          <p:nvPr/>
        </p:nvSpPr>
        <p:spPr>
          <a:xfrm>
            <a:off x="3881439" y="1571625"/>
            <a:ext cx="428625" cy="414338"/>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mn-ea"/>
            </a:endParaRPr>
          </a:p>
        </p:txBody>
      </p:sp>
      <p:sp>
        <p:nvSpPr>
          <p:cNvPr id="59" name="爆炸形 1 58"/>
          <p:cNvSpPr/>
          <p:nvPr/>
        </p:nvSpPr>
        <p:spPr>
          <a:xfrm>
            <a:off x="7524751" y="1571625"/>
            <a:ext cx="428625" cy="414338"/>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mn-ea"/>
            </a:endParaRPr>
          </a:p>
        </p:txBody>
      </p:sp>
      <p:sp>
        <p:nvSpPr>
          <p:cNvPr id="61" name="爆炸形 1 60"/>
          <p:cNvSpPr/>
          <p:nvPr/>
        </p:nvSpPr>
        <p:spPr>
          <a:xfrm>
            <a:off x="4953001" y="1071564"/>
            <a:ext cx="428625" cy="414337"/>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mn-ea"/>
            </a:endParaRPr>
          </a:p>
        </p:txBody>
      </p:sp>
      <p:sp>
        <p:nvSpPr>
          <p:cNvPr id="65" name="爆炸形 1 64"/>
          <p:cNvSpPr/>
          <p:nvPr/>
        </p:nvSpPr>
        <p:spPr>
          <a:xfrm>
            <a:off x="8739189" y="1071564"/>
            <a:ext cx="428625" cy="414337"/>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81"/>
                                        </p:tgtEl>
                                        <p:attrNameLst>
                                          <p:attrName>style.visibility</p:attrName>
                                        </p:attrNameLst>
                                      </p:cBhvr>
                                      <p:to>
                                        <p:strVal val="visible"/>
                                      </p:to>
                                    </p:set>
                                    <p:animEffect transition="in" filter="blinds(horizontal)">
                                      <p:cBhvr>
                                        <p:cTn id="7" dur="500"/>
                                        <p:tgtEl>
                                          <p:spTgt spid="829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blinds(horizontal)">
                                      <p:cBhvr>
                                        <p:cTn id="12" dur="500"/>
                                        <p:tgtEl>
                                          <p:spTgt spid="6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blinds(horizontal)">
                                      <p:cBhvr>
                                        <p:cTn id="15" dur="500"/>
                                        <p:tgtEl>
                                          <p:spTgt spid="6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blinds(horizontal)">
                                      <p:cBhvr>
                                        <p:cTn id="18" dur="500"/>
                                        <p:tgtEl>
                                          <p:spTgt spid="5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blinds(horizontal)">
                                      <p:cBhvr>
                                        <p:cTn id="21" dur="500"/>
                                        <p:tgtEl>
                                          <p:spTgt spid="6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linds(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81" grpId="0" animBg="1"/>
      <p:bldP spid="60" grpId="0" animBg="1"/>
      <p:bldP spid="59" grpId="0" animBg="1"/>
      <p:bldP spid="61" grpId="0" animBg="1"/>
      <p:bldP spid="65"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pPr eaLnBrk="1" hangingPunct="1"/>
            <a:r>
              <a:rPr lang="en-US" altLang="zh-CN" dirty="0">
                <a:latin typeface="+mj-ea"/>
              </a:rPr>
              <a:t>TCP </a:t>
            </a:r>
            <a:r>
              <a:rPr lang="zh-CN" altLang="en-US" dirty="0">
                <a:latin typeface="+mj-ea"/>
              </a:rPr>
              <a:t>设计</a:t>
            </a:r>
            <a:r>
              <a:rPr lang="en-US" altLang="zh-CN" dirty="0">
                <a:latin typeface="+mj-ea"/>
              </a:rPr>
              <a:t>:</a:t>
            </a:r>
            <a:r>
              <a:rPr lang="zh-CN" altLang="en-US" dirty="0">
                <a:latin typeface="+mj-ea"/>
              </a:rPr>
              <a:t>问题及解决方案</a:t>
            </a:r>
            <a:endParaRPr lang="zh-CN" altLang="en-US" dirty="0">
              <a:latin typeface="+mj-ea"/>
            </a:endParaRPr>
          </a:p>
        </p:txBody>
      </p:sp>
      <p:sp>
        <p:nvSpPr>
          <p:cNvPr id="6" name="左大括号 5"/>
          <p:cNvSpPr/>
          <p:nvPr/>
        </p:nvSpPr>
        <p:spPr>
          <a:xfrm>
            <a:off x="3167063" y="1928814"/>
            <a:ext cx="285750" cy="3286125"/>
          </a:xfrm>
          <a:prstGeom prst="leftBrace">
            <a:avLst>
              <a:gd name="adj1" fmla="val 45542"/>
              <a:gd name="adj2" fmla="val 50000"/>
            </a:avLst>
          </a:prstGeom>
          <a:ln>
            <a:solidFill>
              <a:schemeClr val="bg2">
                <a:lumMod val="60000"/>
                <a:lumOff val="40000"/>
              </a:schemeClr>
            </a:solidFill>
          </a:ln>
        </p:spPr>
        <p:style>
          <a:lnRef idx="3">
            <a:schemeClr val="accent1"/>
          </a:lnRef>
          <a:fillRef idx="0">
            <a:schemeClr val="accent1"/>
          </a:fillRef>
          <a:effectRef idx="2">
            <a:schemeClr val="accent1"/>
          </a:effectRef>
          <a:fontRef idx="minor">
            <a:schemeClr val="tx1"/>
          </a:fontRef>
        </p:style>
        <p:txBody>
          <a:bodyPr anchor="ctr"/>
          <a:lstStyle/>
          <a:p>
            <a:pPr algn="ctr" eaLnBrk="1" hangingPunct="1">
              <a:defRPr/>
            </a:pPr>
            <a:endParaRPr lang="zh-CN" altLang="en-US"/>
          </a:p>
        </p:txBody>
      </p:sp>
      <p:sp>
        <p:nvSpPr>
          <p:cNvPr id="7" name="TextBox 6"/>
          <p:cNvSpPr txBox="1"/>
          <p:nvPr/>
        </p:nvSpPr>
        <p:spPr>
          <a:xfrm>
            <a:off x="1524001" y="3214688"/>
            <a:ext cx="1694695" cy="707886"/>
          </a:xfrm>
          <a:prstGeom prst="rect">
            <a:avLst/>
          </a:prstGeom>
          <a:noFill/>
        </p:spPr>
        <p:txBody>
          <a:bodyPr wrap="none">
            <a:spAutoFit/>
          </a:bodyPr>
          <a:lstStyle/>
          <a:p>
            <a:pPr eaLnBrk="1" hangingPunct="1">
              <a:defRPr/>
            </a:pPr>
            <a:r>
              <a:rPr lang="zh-CN" altLang="en-US" sz="2000" dirty="0">
                <a:latin typeface="+mn-lt"/>
              </a:rPr>
              <a:t>基于不可靠</a:t>
            </a:r>
            <a:r>
              <a:rPr lang="en-US" altLang="zh-CN" sz="2000" dirty="0">
                <a:latin typeface="+mn-lt"/>
              </a:rPr>
              <a:t>IP</a:t>
            </a:r>
            <a:endParaRPr lang="en-US" altLang="zh-CN" sz="2000" dirty="0">
              <a:latin typeface="+mn-lt"/>
            </a:endParaRPr>
          </a:p>
          <a:p>
            <a:pPr eaLnBrk="1" hangingPunct="1">
              <a:defRPr/>
            </a:pPr>
            <a:r>
              <a:rPr lang="zh-CN" altLang="en-US" sz="2000" dirty="0">
                <a:latin typeface="+mn-lt"/>
              </a:rPr>
              <a:t>的挑战</a:t>
            </a:r>
            <a:endParaRPr lang="zh-CN" altLang="en-US" sz="2000" dirty="0">
              <a:latin typeface="+mn-lt"/>
            </a:endParaRPr>
          </a:p>
        </p:txBody>
      </p:sp>
      <p:sp>
        <p:nvSpPr>
          <p:cNvPr id="8" name="TextBox 7"/>
          <p:cNvSpPr txBox="1"/>
          <p:nvPr/>
        </p:nvSpPr>
        <p:spPr>
          <a:xfrm>
            <a:off x="1524001" y="5572125"/>
            <a:ext cx="1723549" cy="707886"/>
          </a:xfrm>
          <a:prstGeom prst="rect">
            <a:avLst/>
          </a:prstGeom>
          <a:noFill/>
        </p:spPr>
        <p:txBody>
          <a:bodyPr wrap="none">
            <a:spAutoFit/>
          </a:bodyPr>
          <a:lstStyle/>
          <a:p>
            <a:pPr eaLnBrk="1" hangingPunct="1">
              <a:defRPr/>
            </a:pPr>
            <a:r>
              <a:rPr lang="zh-CN" altLang="en-US" sz="2000" dirty="0">
                <a:latin typeface="+mn-lt"/>
              </a:rPr>
              <a:t>复杂协议设计</a:t>
            </a:r>
            <a:endParaRPr lang="en-US" altLang="zh-CN" sz="2000" dirty="0">
              <a:latin typeface="+mn-lt"/>
            </a:endParaRPr>
          </a:p>
          <a:p>
            <a:pPr eaLnBrk="1" hangingPunct="1">
              <a:defRPr/>
            </a:pPr>
            <a:r>
              <a:rPr lang="zh-CN" altLang="en-US" sz="2000" dirty="0">
                <a:latin typeface="+mn-lt"/>
              </a:rPr>
              <a:t>的挑战</a:t>
            </a:r>
            <a:endParaRPr lang="zh-CN" altLang="en-US" sz="2000" dirty="0">
              <a:latin typeface="+mn-lt"/>
            </a:endParaRPr>
          </a:p>
        </p:txBody>
      </p:sp>
      <p:sp>
        <p:nvSpPr>
          <p:cNvPr id="9" name="左大括号 8"/>
          <p:cNvSpPr/>
          <p:nvPr/>
        </p:nvSpPr>
        <p:spPr>
          <a:xfrm>
            <a:off x="3167063" y="5357813"/>
            <a:ext cx="285750" cy="1143000"/>
          </a:xfrm>
          <a:prstGeom prst="leftBrace">
            <a:avLst>
              <a:gd name="adj1" fmla="val 45542"/>
              <a:gd name="adj2" fmla="val 50000"/>
            </a:avLst>
          </a:prstGeom>
          <a:ln>
            <a:solidFill>
              <a:schemeClr val="bg2">
                <a:lumMod val="60000"/>
                <a:lumOff val="40000"/>
              </a:schemeClr>
            </a:solidFill>
          </a:ln>
        </p:spPr>
        <p:style>
          <a:lnRef idx="3">
            <a:schemeClr val="accent3"/>
          </a:lnRef>
          <a:fillRef idx="0">
            <a:schemeClr val="accent3"/>
          </a:fillRef>
          <a:effectRef idx="2">
            <a:schemeClr val="accent3"/>
          </a:effectRef>
          <a:fontRef idx="minor">
            <a:schemeClr val="tx1"/>
          </a:fontRef>
        </p:style>
        <p:txBody>
          <a:bodyPr anchor="ctr"/>
          <a:lstStyle/>
          <a:p>
            <a:pPr algn="ctr" eaLnBrk="1" hangingPunct="1">
              <a:defRPr/>
            </a:pPr>
            <a:endParaRPr lang="zh-CN" altLang="en-US"/>
          </a:p>
        </p:txBody>
      </p:sp>
      <p:graphicFrame>
        <p:nvGraphicFramePr>
          <p:cNvPr id="10" name="表格 9"/>
          <p:cNvGraphicFramePr>
            <a:graphicFrameLocks noGrp="1"/>
          </p:cNvGraphicFramePr>
          <p:nvPr/>
        </p:nvGraphicFramePr>
        <p:xfrm>
          <a:off x="3595689" y="1449389"/>
          <a:ext cx="6929437" cy="5122861"/>
        </p:xfrm>
        <a:graphic>
          <a:graphicData uri="http://schemas.openxmlformats.org/drawingml/2006/table">
            <a:tbl>
              <a:tblPr firstRow="1" bandRow="1">
                <a:tableStyleId>{8799B23B-EC83-4686-B30A-512413B5E67A}</a:tableStyleId>
              </a:tblPr>
              <a:tblGrid>
                <a:gridCol w="553902"/>
                <a:gridCol w="1965893"/>
                <a:gridCol w="4409642"/>
              </a:tblGrid>
              <a:tr h="500078">
                <a:tc>
                  <a:txBody>
                    <a:bodyPr/>
                    <a:lstStyle/>
                    <a:p>
                      <a:pPr algn="ctr"/>
                      <a:r>
                        <a:rPr lang="en-US" altLang="zh-CN" sz="2000" dirty="0"/>
                        <a:t>No.</a:t>
                      </a:r>
                      <a:endParaRPr lang="zh-CN" altLang="en-US" sz="2000" dirty="0"/>
                    </a:p>
                  </a:txBody>
                  <a:tcPr marT="45721" marB="45721"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a:t>问题及挑战</a:t>
                      </a:r>
                      <a:endParaRPr lang="zh-CN" altLang="en-US" sz="2000" dirty="0"/>
                    </a:p>
                  </a:txBody>
                  <a:tcPr marT="45721" marB="45721" anchor="ctr"/>
                </a:tc>
                <a:tc>
                  <a:txBody>
                    <a:bodyPr/>
                    <a:lstStyle/>
                    <a:p>
                      <a:pPr algn="ctr"/>
                      <a:r>
                        <a:rPr lang="zh-CN" altLang="en-US" sz="2000" dirty="0"/>
                        <a:t>解决方案</a:t>
                      </a:r>
                      <a:endParaRPr lang="zh-CN" altLang="en-US" sz="2000" dirty="0"/>
                    </a:p>
                  </a:txBody>
                  <a:tcPr marT="45721" marB="45721" anchor="ctr"/>
                </a:tc>
              </a:tr>
              <a:tr h="725564">
                <a:tc>
                  <a:txBody>
                    <a:bodyPr/>
                    <a:lstStyle/>
                    <a:p>
                      <a:pPr algn="ctr"/>
                      <a:r>
                        <a:rPr lang="en-US" altLang="zh-CN" sz="2000" dirty="0"/>
                        <a:t>1</a:t>
                      </a:r>
                      <a:endParaRPr lang="zh-CN" altLang="en-US" sz="2000" dirty="0"/>
                    </a:p>
                  </a:txBody>
                  <a:tcPr marT="45721" marB="45721" anchor="ctr"/>
                </a:tc>
                <a:tc>
                  <a:txBody>
                    <a:bodyPr/>
                    <a:lstStyle/>
                    <a:p>
                      <a:pPr algn="ctr"/>
                      <a:r>
                        <a:rPr lang="zh-CN" altLang="en-US" sz="2000" dirty="0"/>
                        <a:t>连接建立</a:t>
                      </a:r>
                      <a:endParaRPr lang="zh-CN" altLang="en-US" sz="2000" dirty="0"/>
                    </a:p>
                  </a:txBody>
                  <a:tcPr marT="45721" marB="45721" anchor="ctr"/>
                </a:tc>
                <a:tc>
                  <a:txBody>
                    <a:bodyPr/>
                    <a:lstStyle/>
                    <a:p>
                      <a:r>
                        <a:rPr lang="zh-CN" altLang="en-US" sz="2000" dirty="0">
                          <a:solidFill>
                            <a:schemeClr val="tx1"/>
                          </a:solidFill>
                        </a:rPr>
                        <a:t>建立</a:t>
                      </a:r>
                      <a:r>
                        <a:rPr lang="en-US" altLang="zh-CN" sz="2000" dirty="0">
                          <a:solidFill>
                            <a:schemeClr val="tx1"/>
                          </a:solidFill>
                        </a:rPr>
                        <a:t>: </a:t>
                      </a:r>
                      <a:r>
                        <a:rPr lang="zh-CN" altLang="en-US" sz="2000" dirty="0">
                          <a:solidFill>
                            <a:schemeClr val="tx1"/>
                          </a:solidFill>
                        </a:rPr>
                        <a:t>三次握手</a:t>
                      </a:r>
                      <a:endParaRPr lang="en-US" altLang="zh-CN" sz="2000" baseline="0" dirty="0">
                        <a:solidFill>
                          <a:schemeClr val="tx1"/>
                        </a:solidFill>
                      </a:endParaRPr>
                    </a:p>
                    <a:p>
                      <a:r>
                        <a:rPr lang="zh-CN" altLang="en-US" sz="2000" baseline="0" dirty="0">
                          <a:solidFill>
                            <a:schemeClr val="tx1"/>
                          </a:solidFill>
                        </a:rPr>
                        <a:t>终止</a:t>
                      </a:r>
                      <a:r>
                        <a:rPr lang="en-US" altLang="zh-CN" sz="2000" baseline="0" dirty="0">
                          <a:solidFill>
                            <a:schemeClr val="tx1"/>
                          </a:solidFill>
                        </a:rPr>
                        <a:t>: </a:t>
                      </a:r>
                      <a:r>
                        <a:rPr lang="zh-CN" altLang="en-US" sz="2000" baseline="0" dirty="0">
                          <a:solidFill>
                            <a:schemeClr val="tx1"/>
                          </a:solidFill>
                        </a:rPr>
                        <a:t>四次握手</a:t>
                      </a:r>
                      <a:endParaRPr lang="zh-CN" altLang="en-US" sz="2000" dirty="0">
                        <a:solidFill>
                          <a:schemeClr val="tx1"/>
                        </a:solidFill>
                      </a:endParaRPr>
                    </a:p>
                  </a:txBody>
                  <a:tcPr marT="45721" marB="45721" anchor="ctr"/>
                </a:tc>
              </a:tr>
              <a:tr h="631792">
                <a:tc>
                  <a:txBody>
                    <a:bodyPr/>
                    <a:lstStyle/>
                    <a:p>
                      <a:pPr algn="ctr"/>
                      <a:r>
                        <a:rPr lang="en-US" altLang="zh-CN" sz="2000" dirty="0"/>
                        <a:t>2</a:t>
                      </a:r>
                      <a:endParaRPr lang="zh-CN" altLang="en-US" sz="2000" dirty="0"/>
                    </a:p>
                  </a:txBody>
                  <a:tcPr marT="45721" marB="45721" anchor="ctr"/>
                </a:tc>
                <a:tc>
                  <a:txBody>
                    <a:bodyPr/>
                    <a:lstStyle/>
                    <a:p>
                      <a:pPr algn="ctr"/>
                      <a:r>
                        <a:rPr lang="zh-CN" altLang="en-US" sz="2000" baseline="0" dirty="0"/>
                        <a:t>超时定时器问题</a:t>
                      </a:r>
                      <a:endParaRPr lang="zh-CN" altLang="en-US" sz="2000" dirty="0"/>
                    </a:p>
                  </a:txBody>
                  <a:tcPr marT="45721" marB="45721" anchor="ctr"/>
                </a:tc>
                <a:tc>
                  <a:txBody>
                    <a:bodyPr/>
                    <a:lstStyle/>
                    <a:p>
                      <a:pPr marL="0" algn="l" defTabSz="914400" rtl="0" eaLnBrk="1" latinLnBrk="0" hangingPunct="1"/>
                      <a:r>
                        <a:rPr lang="zh-CN" altLang="en-US" sz="1800" kern="1200" dirty="0">
                          <a:solidFill>
                            <a:srgbClr val="0000FF"/>
                          </a:solidFill>
                          <a:latin typeface="+mn-lt"/>
                          <a:ea typeface="+mn-ea"/>
                          <a:cs typeface="+mn-cs"/>
                        </a:rPr>
                        <a:t>采用</a:t>
                      </a:r>
                      <a:r>
                        <a:rPr lang="en-US" altLang="zh-CN" sz="1800" kern="1200" dirty="0">
                          <a:solidFill>
                            <a:srgbClr val="0000FF"/>
                          </a:solidFill>
                          <a:latin typeface="+mn-lt"/>
                          <a:ea typeface="+mn-ea"/>
                          <a:cs typeface="+mn-cs"/>
                        </a:rPr>
                        <a:t>Jacobson/ </a:t>
                      </a:r>
                      <a:r>
                        <a:rPr lang="en-US" altLang="zh-CN" sz="1800" kern="1200" dirty="0" err="1">
                          <a:solidFill>
                            <a:srgbClr val="0000FF"/>
                          </a:solidFill>
                          <a:latin typeface="+mn-lt"/>
                          <a:ea typeface="+mn-ea"/>
                          <a:cs typeface="+mn-cs"/>
                        </a:rPr>
                        <a:t>Karels</a:t>
                      </a:r>
                      <a:r>
                        <a:rPr lang="zh-CN" altLang="en-US" sz="1800" kern="1200" dirty="0">
                          <a:solidFill>
                            <a:srgbClr val="0000FF"/>
                          </a:solidFill>
                          <a:latin typeface="+mn-lt"/>
                          <a:ea typeface="+mn-ea"/>
                          <a:cs typeface="+mn-cs"/>
                        </a:rPr>
                        <a:t>算法估计</a:t>
                      </a:r>
                      <a:r>
                        <a:rPr lang="en-US" altLang="zh-CN" sz="1800" kern="1200" dirty="0">
                          <a:solidFill>
                            <a:srgbClr val="0000FF"/>
                          </a:solidFill>
                          <a:latin typeface="+mn-lt"/>
                          <a:ea typeface="+mn-ea"/>
                          <a:cs typeface="+mn-cs"/>
                        </a:rPr>
                        <a:t>RTT</a:t>
                      </a:r>
                      <a:endParaRPr lang="zh-CN" altLang="en-US" sz="1800" kern="1200" dirty="0">
                        <a:solidFill>
                          <a:srgbClr val="0000FF"/>
                        </a:solidFill>
                        <a:latin typeface="+mn-lt"/>
                        <a:ea typeface="+mn-ea"/>
                        <a:cs typeface="+mn-cs"/>
                      </a:endParaRPr>
                    </a:p>
                  </a:txBody>
                  <a:tcPr marT="45721" marB="45721" anchor="ctr"/>
                </a:tc>
              </a:tr>
              <a:tr h="571518">
                <a:tc>
                  <a:txBody>
                    <a:bodyPr/>
                    <a:lstStyle/>
                    <a:p>
                      <a:pPr algn="ctr"/>
                      <a:r>
                        <a:rPr lang="en-US" altLang="zh-CN" sz="2000" dirty="0"/>
                        <a:t>3</a:t>
                      </a:r>
                      <a:endParaRPr lang="zh-CN" altLang="en-US" sz="2000" dirty="0"/>
                    </a:p>
                  </a:txBody>
                  <a:tcPr marT="45721" marB="45721" anchor="ctr"/>
                </a:tc>
                <a:tc>
                  <a:txBody>
                    <a:bodyPr/>
                    <a:lstStyle/>
                    <a:p>
                      <a:pPr algn="ctr"/>
                      <a:r>
                        <a:rPr lang="zh-CN" altLang="en-US" sz="2000" dirty="0"/>
                        <a:t>分组乱序到达</a:t>
                      </a:r>
                      <a:endParaRPr lang="zh-CN" altLang="en-US" sz="2000" dirty="0"/>
                    </a:p>
                  </a:txBody>
                  <a:tcPr marT="45721" marB="45721" anchor="ctr"/>
                </a:tc>
                <a:tc>
                  <a:txBody>
                    <a:bodyPr/>
                    <a:lstStyle/>
                    <a:p>
                      <a:r>
                        <a:rPr lang="zh-CN" altLang="en-US" sz="2000" baseline="0" dirty="0">
                          <a:solidFill>
                            <a:schemeClr val="tx1"/>
                          </a:solidFill>
                        </a:rPr>
                        <a:t>基于窗口的缓存管理</a:t>
                      </a:r>
                      <a:endParaRPr lang="zh-CN" altLang="en-US" sz="2000" dirty="0">
                        <a:solidFill>
                          <a:schemeClr val="tx1"/>
                        </a:solidFill>
                      </a:endParaRPr>
                    </a:p>
                  </a:txBody>
                  <a:tcPr marT="45721" marB="45721" anchor="ctr"/>
                </a:tc>
              </a:tr>
              <a:tr h="778375">
                <a:tc>
                  <a:txBody>
                    <a:bodyPr/>
                    <a:lstStyle/>
                    <a:p>
                      <a:pPr algn="ctr"/>
                      <a:r>
                        <a:rPr lang="en-US" altLang="zh-CN" sz="2000" dirty="0"/>
                        <a:t>4</a:t>
                      </a:r>
                      <a:endParaRPr lang="zh-CN" altLang="en-US" sz="2000" dirty="0"/>
                    </a:p>
                  </a:txBody>
                  <a:tcPr marT="45721" marB="45721" anchor="ctr"/>
                </a:tc>
                <a:tc>
                  <a:txBody>
                    <a:bodyPr/>
                    <a:lstStyle/>
                    <a:p>
                      <a:pPr algn="ctr"/>
                      <a:r>
                        <a:rPr lang="zh-CN" altLang="en-US" sz="2000" dirty="0"/>
                        <a:t>流量控制</a:t>
                      </a:r>
                      <a:endParaRPr lang="zh-CN" altLang="en-US" sz="2000" dirty="0"/>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a:solidFill>
                            <a:schemeClr val="tx1"/>
                          </a:solidFill>
                        </a:rPr>
                        <a:t>通过</a:t>
                      </a:r>
                      <a:r>
                        <a:rPr lang="en-US" altLang="zh-CN" sz="2000" dirty="0">
                          <a:solidFill>
                            <a:schemeClr val="tx1"/>
                          </a:solidFill>
                        </a:rPr>
                        <a:t>AdvertisedWindow</a:t>
                      </a:r>
                      <a:r>
                        <a:rPr lang="zh-CN" altLang="en-US" sz="2000" dirty="0">
                          <a:solidFill>
                            <a:schemeClr val="tx1"/>
                          </a:solidFill>
                        </a:rPr>
                        <a:t>通告实现基于窗口的流量控制</a:t>
                      </a:r>
                      <a:endParaRPr lang="zh-CN" altLang="en-US" sz="2000" dirty="0">
                        <a:solidFill>
                          <a:schemeClr val="tx1"/>
                        </a:solidFill>
                      </a:endParaRPr>
                    </a:p>
                  </a:txBody>
                  <a:tcPr marT="45721" marB="45721" anchor="ctr"/>
                </a:tc>
              </a:tr>
              <a:tr h="578980">
                <a:tc>
                  <a:txBody>
                    <a:bodyPr/>
                    <a:lstStyle/>
                    <a:p>
                      <a:pPr algn="ctr"/>
                      <a:r>
                        <a:rPr lang="en-US" altLang="zh-CN" sz="2000" dirty="0"/>
                        <a:t>5</a:t>
                      </a:r>
                      <a:endParaRPr lang="zh-CN" altLang="en-US" sz="2000" dirty="0"/>
                    </a:p>
                  </a:txBody>
                  <a:tcPr marT="45721" marB="45721" anchor="ctr"/>
                </a:tc>
                <a:tc>
                  <a:txBody>
                    <a:bodyPr/>
                    <a:lstStyle/>
                    <a:p>
                      <a:pPr algn="ctr"/>
                      <a:r>
                        <a:rPr lang="zh-CN" altLang="en-US" sz="2000" dirty="0"/>
                        <a:t>拥塞控制</a:t>
                      </a:r>
                      <a:endParaRPr lang="zh-CN" altLang="en-US" sz="2000" dirty="0"/>
                    </a:p>
                  </a:txBody>
                  <a:tcPr marT="45721" marB="45721" anchor="ctr"/>
                </a:tc>
                <a:tc>
                  <a:txBody>
                    <a:bodyPr/>
                    <a:lstStyle/>
                    <a:p>
                      <a:endParaRPr lang="zh-CN" altLang="en-US" sz="2000" dirty="0">
                        <a:solidFill>
                          <a:schemeClr val="tx1"/>
                        </a:solidFill>
                      </a:endParaRPr>
                    </a:p>
                  </a:txBody>
                  <a:tcPr marT="45721" marB="45721" anchor="ctr"/>
                </a:tc>
              </a:tr>
              <a:tr h="701058">
                <a:tc>
                  <a:txBody>
                    <a:bodyPr/>
                    <a:lstStyle/>
                    <a:p>
                      <a:pPr algn="ctr"/>
                      <a:r>
                        <a:rPr lang="en-US" altLang="zh-CN" sz="2000" dirty="0"/>
                        <a:t>6</a:t>
                      </a:r>
                      <a:endParaRPr lang="zh-CN" altLang="en-US" sz="2000" dirty="0"/>
                    </a:p>
                  </a:txBody>
                  <a:tcPr marT="45721" marB="45721" anchor="ctr"/>
                </a:tc>
                <a:tc>
                  <a:txBody>
                    <a:bodyPr/>
                    <a:lstStyle/>
                    <a:p>
                      <a:pPr algn="ctr"/>
                      <a:r>
                        <a:rPr lang="zh-CN" altLang="en-US" sz="2000" dirty="0"/>
                        <a:t>协议扩展</a:t>
                      </a:r>
                      <a:endParaRPr lang="zh-CN" altLang="en-US" sz="2000" dirty="0"/>
                    </a:p>
                  </a:txBody>
                  <a:tcPr marT="45721" marB="45721" anchor="ctr"/>
                </a:tc>
                <a:tc>
                  <a:txBody>
                    <a:bodyPr/>
                    <a:lstStyle/>
                    <a:p>
                      <a:r>
                        <a:rPr lang="en-US" altLang="zh-CN" sz="2000" dirty="0">
                          <a:solidFill>
                            <a:schemeClr val="tx1"/>
                          </a:solidFill>
                        </a:rPr>
                        <a:t>TCP</a:t>
                      </a:r>
                      <a:r>
                        <a:rPr lang="zh-CN" altLang="en-US" sz="2000" dirty="0">
                          <a:solidFill>
                            <a:schemeClr val="tx1"/>
                          </a:solidFill>
                        </a:rPr>
                        <a:t>首部的</a:t>
                      </a:r>
                      <a:r>
                        <a:rPr lang="en-US" altLang="zh-CN" sz="2000" baseline="0" dirty="0">
                          <a:solidFill>
                            <a:schemeClr val="tx1"/>
                          </a:solidFill>
                        </a:rPr>
                        <a:t>Seq</a:t>
                      </a:r>
                      <a:r>
                        <a:rPr lang="zh-CN" altLang="en-US" sz="2000" baseline="0" dirty="0">
                          <a:solidFill>
                            <a:schemeClr val="tx1"/>
                          </a:solidFill>
                        </a:rPr>
                        <a:t>和</a:t>
                      </a:r>
                      <a:r>
                        <a:rPr lang="en-US" altLang="zh-CN" sz="2000" dirty="0">
                          <a:solidFill>
                            <a:schemeClr val="tx1"/>
                          </a:solidFill>
                        </a:rPr>
                        <a:t>AdvertisedWindow</a:t>
                      </a:r>
                      <a:r>
                        <a:rPr lang="zh-CN" altLang="en-US" sz="2000" dirty="0">
                          <a:solidFill>
                            <a:schemeClr val="tx1"/>
                          </a:solidFill>
                        </a:rPr>
                        <a:t>字段扩展</a:t>
                      </a:r>
                      <a:endParaRPr lang="zh-CN" altLang="en-US" sz="2000" dirty="0">
                        <a:solidFill>
                          <a:schemeClr val="tx1"/>
                        </a:solidFill>
                      </a:endParaRPr>
                    </a:p>
                  </a:txBody>
                  <a:tcPr marT="45721" marB="45721" anchor="ctr"/>
                </a:tc>
              </a:tr>
              <a:tr h="635496">
                <a:tc>
                  <a:txBody>
                    <a:bodyPr/>
                    <a:lstStyle/>
                    <a:p>
                      <a:pPr algn="ctr"/>
                      <a:r>
                        <a:rPr lang="en-US" altLang="zh-CN" sz="2000" dirty="0"/>
                        <a:t>7</a:t>
                      </a:r>
                      <a:endParaRPr lang="zh-CN" altLang="en-US" sz="2000" dirty="0"/>
                    </a:p>
                  </a:txBody>
                  <a:tcPr marT="45721" marB="45721" anchor="ctr"/>
                </a:tc>
                <a:tc>
                  <a:txBody>
                    <a:bodyPr/>
                    <a:lstStyle/>
                    <a:p>
                      <a:pPr algn="ctr"/>
                      <a:r>
                        <a:rPr lang="zh-CN" altLang="en-US" sz="1800" dirty="0"/>
                        <a:t>傻瓜窗口症状</a:t>
                      </a:r>
                      <a:endParaRPr lang="zh-CN" altLang="en-US" sz="1800" dirty="0"/>
                    </a:p>
                  </a:txBody>
                  <a:tcPr marT="45721" marB="45721" anchor="ctr"/>
                </a:tc>
                <a:tc>
                  <a:txBody>
                    <a:bodyPr/>
                    <a:lstStyle/>
                    <a:p>
                      <a:r>
                        <a:rPr lang="en-US" altLang="zh-CN" sz="1800" dirty="0">
                          <a:solidFill>
                            <a:schemeClr val="tx1"/>
                          </a:solidFill>
                        </a:rPr>
                        <a:t>Nagle </a:t>
                      </a:r>
                      <a:r>
                        <a:rPr lang="zh-CN" altLang="en-US" sz="1800" dirty="0">
                          <a:solidFill>
                            <a:schemeClr val="tx1"/>
                          </a:solidFill>
                        </a:rPr>
                        <a:t>算法</a:t>
                      </a:r>
                      <a:r>
                        <a:rPr lang="en-US" altLang="zh-CN" sz="1800" dirty="0">
                          <a:solidFill>
                            <a:schemeClr val="tx1"/>
                          </a:solidFill>
                        </a:rPr>
                        <a:t>: </a:t>
                      </a:r>
                      <a:r>
                        <a:rPr lang="zh-CN" altLang="en-US" sz="1800" dirty="0">
                          <a:solidFill>
                            <a:schemeClr val="tx1"/>
                          </a:solidFill>
                        </a:rPr>
                        <a:t>基于</a:t>
                      </a:r>
                      <a:r>
                        <a:rPr lang="en-US" altLang="zh-CN" sz="1800" dirty="0">
                          <a:solidFill>
                            <a:schemeClr val="tx1"/>
                          </a:solidFill>
                        </a:rPr>
                        <a:t>ACK</a:t>
                      </a:r>
                      <a:r>
                        <a:rPr lang="zh-CN" altLang="en-US" sz="1800" dirty="0">
                          <a:solidFill>
                            <a:schemeClr val="tx1"/>
                          </a:solidFill>
                        </a:rPr>
                        <a:t>自计时</a:t>
                      </a:r>
                      <a:endParaRPr lang="zh-CN" altLang="en-US" sz="1800" dirty="0">
                        <a:solidFill>
                          <a:schemeClr val="tx1"/>
                        </a:solidFill>
                      </a:endParaRPr>
                    </a:p>
                  </a:txBody>
                  <a:tcPr marT="45721" marB="45721" anchor="ctr"/>
                </a:tc>
              </a:tr>
            </a:tbl>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ctrTitle"/>
          </p:nvPr>
        </p:nvSpPr>
        <p:spPr>
          <a:xfrm>
            <a:off x="2640014" y="1989138"/>
            <a:ext cx="7299325" cy="519112"/>
          </a:xfrm>
        </p:spPr>
        <p:txBody>
          <a:bodyPr/>
          <a:lstStyle/>
          <a:p>
            <a:pPr eaLnBrk="1" hangingPunct="1">
              <a:defRPr/>
            </a:pPr>
            <a:r>
              <a:rPr lang="zh-CN" altLang="en-US" dirty="0"/>
              <a:t>谢谢！</a:t>
            </a:r>
            <a:endParaRPr lang="zh-CN" altLang="en-US" dirty="0"/>
          </a:p>
        </p:txBody>
      </p:sp>
      <p:sp>
        <p:nvSpPr>
          <p:cNvPr id="128004" name="Text Box 4"/>
          <p:cNvSpPr txBox="1">
            <a:spLocks noChangeArrowheads="1"/>
          </p:cNvSpPr>
          <p:nvPr/>
        </p:nvSpPr>
        <p:spPr bwMode="auto">
          <a:xfrm>
            <a:off x="6710772" y="3078164"/>
            <a:ext cx="3404779"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r" eaLnBrk="1" hangingPunct="1">
              <a:spcBef>
                <a:spcPct val="0"/>
              </a:spcBef>
              <a:buClrTx/>
              <a:buSzTx/>
              <a:buFontTx/>
              <a:buNone/>
            </a:pPr>
            <a:endParaRPr kumimoji="0" lang="en-US" altLang="zh-CN" sz="3200" dirty="0">
              <a:latin typeface="Tahoma" panose="020B0604030504040204" pitchFamily="34" charset="0"/>
              <a:ea typeface="华文行楷" panose="02010800040101010101" pitchFamily="2" charset="-122"/>
            </a:endParaRPr>
          </a:p>
          <a:p>
            <a:pPr algn="r" eaLnBrk="1" hangingPunct="1">
              <a:spcBef>
                <a:spcPct val="0"/>
              </a:spcBef>
              <a:buClrTx/>
              <a:buSzTx/>
              <a:buFontTx/>
              <a:buNone/>
            </a:pPr>
            <a:r>
              <a:rPr lang="zh-CN" altLang="en-US" sz="2000" dirty="0">
                <a:latin typeface="Tahoma" panose="020B0604030504040204" pitchFamily="34" charset="0"/>
                <a:ea typeface="宋体" panose="02010600030101010101" pitchFamily="2" charset="-122"/>
              </a:rPr>
              <a:t>华中科技大学</a:t>
            </a:r>
            <a:endParaRPr lang="zh-CN" altLang="en-US" sz="2000" dirty="0">
              <a:latin typeface="Tahoma" panose="020B0604030504040204" pitchFamily="34" charset="0"/>
              <a:ea typeface="宋体" panose="02010600030101010101" pitchFamily="2" charset="-122"/>
            </a:endParaRPr>
          </a:p>
          <a:p>
            <a:pPr algn="r" eaLnBrk="1" hangingPunct="1">
              <a:spcBef>
                <a:spcPct val="0"/>
              </a:spcBef>
              <a:buClrTx/>
              <a:buSzTx/>
              <a:buFontTx/>
              <a:buNone/>
            </a:pPr>
            <a:r>
              <a:rPr lang="zh-CN" altLang="en-US" sz="2000" dirty="0">
                <a:latin typeface="Tahoma" panose="020B0604030504040204" pitchFamily="34" charset="0"/>
                <a:ea typeface="宋体" panose="02010600030101010101" pitchFamily="2" charset="-122"/>
              </a:rPr>
              <a:t>电子信息与通信学院</a:t>
            </a:r>
            <a:endParaRPr lang="zh-CN" altLang="en-US" sz="2000" dirty="0">
              <a:latin typeface="Tahoma" panose="020B0604030504040204" pitchFamily="34" charset="0"/>
              <a:ea typeface="宋体" panose="02010600030101010101" pitchFamily="2" charset="-122"/>
            </a:endParaRPr>
          </a:p>
          <a:p>
            <a:pPr algn="r" eaLnBrk="1" hangingPunct="1">
              <a:spcBef>
                <a:spcPct val="0"/>
              </a:spcBef>
              <a:buClrTx/>
              <a:buSzTx/>
              <a:buFontTx/>
              <a:buNone/>
            </a:pPr>
            <a:r>
              <a:rPr lang="zh-CN" altLang="en-US" sz="2000" dirty="0">
                <a:latin typeface="Tahoma" panose="020B0604030504040204" pitchFamily="34" charset="0"/>
                <a:ea typeface="宋体" panose="02010600030101010101" pitchFamily="2" charset="-122"/>
              </a:rPr>
              <a:t>网址：</a:t>
            </a:r>
            <a:r>
              <a:rPr lang="en-US" altLang="zh-CN" sz="2000" dirty="0">
                <a:latin typeface="Tahoma" panose="020B0604030504040204" pitchFamily="34" charset="0"/>
                <a:ea typeface="宋体" panose="02010600030101010101" pitchFamily="2" charset="-122"/>
              </a:rPr>
              <a:t>http://eic.hust.edu.cn</a:t>
            </a:r>
            <a:endParaRPr lang="en-US" altLang="zh-CN" sz="2000"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803923" y="615144"/>
            <a:ext cx="8352367" cy="647700"/>
          </a:xfrm>
        </p:spPr>
        <p:txBody>
          <a:bodyPr/>
          <a:lstStyle/>
          <a:p>
            <a:r>
              <a:rPr lang="zh-CN" altLang="en-US" dirty="0">
                <a:latin typeface="+mj-ea"/>
              </a:rPr>
              <a:t>传输层</a:t>
            </a:r>
            <a:r>
              <a:rPr lang="zh-CN" altLang="zh-CN" dirty="0">
                <a:latin typeface="+mj-ea"/>
              </a:rPr>
              <a:t>: </a:t>
            </a:r>
            <a:r>
              <a:rPr lang="zh-CN" altLang="en-US" dirty="0">
                <a:latin typeface="+mj-ea"/>
              </a:rPr>
              <a:t>上层协议的观点</a:t>
            </a:r>
            <a:endParaRPr lang="zh-CN" altLang="zh-CN" dirty="0">
              <a:latin typeface="+mj-ea"/>
            </a:endParaRPr>
          </a:p>
        </p:txBody>
      </p:sp>
      <p:grpSp>
        <p:nvGrpSpPr>
          <p:cNvPr id="16388" name="Group 3"/>
          <p:cNvGrpSpPr/>
          <p:nvPr/>
        </p:nvGrpSpPr>
        <p:grpSpPr bwMode="auto">
          <a:xfrm>
            <a:off x="1919288" y="2492375"/>
            <a:ext cx="2501900" cy="2806700"/>
            <a:chOff x="0" y="0"/>
            <a:chExt cx="3832" cy="4418"/>
          </a:xfrm>
        </p:grpSpPr>
        <p:sp>
          <p:nvSpPr>
            <p:cNvPr id="2" name="Text Box 4"/>
            <p:cNvSpPr txBox="1">
              <a:spLocks noChangeArrowheads="1"/>
            </p:cNvSpPr>
            <p:nvPr/>
          </p:nvSpPr>
          <p:spPr bwMode="auto">
            <a:xfrm>
              <a:off x="0" y="2274"/>
              <a:ext cx="3832" cy="1015"/>
            </a:xfrm>
            <a:prstGeom prst="rect">
              <a:avLst/>
            </a:prstGeom>
          </p:spPr>
          <p:style>
            <a:lnRef idx="2">
              <a:schemeClr val="dk1"/>
            </a:lnRef>
            <a:fillRef idx="1">
              <a:schemeClr val="lt1"/>
            </a:fillRef>
            <a:effectRef idx="0">
              <a:schemeClr val="dk1"/>
            </a:effectRef>
            <a:fontRef idx="minor">
              <a:schemeClr val="dk1"/>
            </a:fontRef>
          </p:style>
          <p:txBody>
            <a:bodyPr anchor="ctr" anchorCtr="1"/>
            <a:lstStyle/>
            <a:p>
              <a:pPr algn="ctr" eaLnBrk="1" hangingPunct="1">
                <a:defRPr/>
              </a:pPr>
              <a:r>
                <a:rPr lang="zh-CN" altLang="en-US" sz="2000" b="1" dirty="0">
                  <a:solidFill>
                    <a:schemeClr val="tx1"/>
                  </a:solidFill>
                  <a:effectLst>
                    <a:outerShdw blurRad="38100" dist="38100" dir="2700000" algn="tl">
                      <a:srgbClr val="FFFFFF"/>
                    </a:outerShdw>
                  </a:effectLst>
                </a:rPr>
                <a:t>网络层</a:t>
              </a:r>
              <a:endParaRPr lang="zh-CN" altLang="zh-CN" sz="2000" b="1" dirty="0">
                <a:solidFill>
                  <a:schemeClr val="tx1"/>
                </a:solidFill>
                <a:effectLst>
                  <a:outerShdw blurRad="38100" dist="38100" dir="2700000" algn="tl">
                    <a:srgbClr val="FFFFFF"/>
                  </a:outerShdw>
                </a:effectLst>
              </a:endParaRPr>
            </a:p>
          </p:txBody>
        </p:sp>
        <p:sp>
          <p:nvSpPr>
            <p:cNvPr id="14341" name="Text Box 5"/>
            <p:cNvSpPr txBox="1">
              <a:spLocks noChangeArrowheads="1"/>
            </p:cNvSpPr>
            <p:nvPr/>
          </p:nvSpPr>
          <p:spPr bwMode="auto">
            <a:xfrm>
              <a:off x="0" y="1135"/>
              <a:ext cx="3832" cy="1016"/>
            </a:xfrm>
            <a:prstGeom prst="rect">
              <a:avLst/>
            </a:prstGeom>
          </p:spPr>
          <p:style>
            <a:lnRef idx="0">
              <a:schemeClr val="accent3"/>
            </a:lnRef>
            <a:fillRef idx="3">
              <a:schemeClr val="accent3"/>
            </a:fillRef>
            <a:effectRef idx="3">
              <a:schemeClr val="accent3"/>
            </a:effectRef>
            <a:fontRef idx="minor">
              <a:schemeClr val="lt1"/>
            </a:fontRef>
          </p:style>
          <p:txBody>
            <a:bodyPr anchor="ctr" anchorCtr="1"/>
            <a:lstStyle/>
            <a:p>
              <a:pPr algn="ctr" eaLnBrk="1" hangingPunct="1">
                <a:defRPr/>
              </a:pPr>
              <a:r>
                <a:rPr lang="zh-CN" altLang="en-US" sz="2000" b="1" dirty="0">
                  <a:solidFill>
                    <a:srgbClr val="FF0000"/>
                  </a:solidFill>
                </a:rPr>
                <a:t>传输层</a:t>
              </a:r>
              <a:endParaRPr lang="zh-CN" altLang="zh-CN" sz="2000" b="1" dirty="0">
                <a:solidFill>
                  <a:srgbClr val="FF0000"/>
                </a:solidFill>
              </a:endParaRPr>
            </a:p>
          </p:txBody>
        </p:sp>
        <p:sp>
          <p:nvSpPr>
            <p:cNvPr id="3" name="Text Box 6"/>
            <p:cNvSpPr txBox="1">
              <a:spLocks noChangeArrowheads="1"/>
            </p:cNvSpPr>
            <p:nvPr/>
          </p:nvSpPr>
          <p:spPr bwMode="auto">
            <a:xfrm>
              <a:off x="0" y="0"/>
              <a:ext cx="3832" cy="1017"/>
            </a:xfrm>
            <a:prstGeom prst="rect">
              <a:avLst/>
            </a:prstGeom>
          </p:spPr>
          <p:style>
            <a:lnRef idx="1">
              <a:schemeClr val="accent2"/>
            </a:lnRef>
            <a:fillRef idx="2">
              <a:schemeClr val="accent2"/>
            </a:fillRef>
            <a:effectRef idx="1">
              <a:schemeClr val="accent2"/>
            </a:effectRef>
            <a:fontRef idx="minor">
              <a:schemeClr val="dk1"/>
            </a:fontRef>
          </p:style>
          <p:txBody>
            <a:bodyPr anchor="ctr" anchorCtr="1"/>
            <a:lstStyle/>
            <a:p>
              <a:pPr algn="ctr" eaLnBrk="1" hangingPunct="1">
                <a:defRPr/>
              </a:pPr>
              <a:r>
                <a:rPr lang="zh-CN" altLang="en-US" sz="2000" b="1" dirty="0">
                  <a:effectLst>
                    <a:outerShdw blurRad="38100" dist="38100" dir="2700000" algn="tl">
                      <a:srgbClr val="FFFFFF"/>
                    </a:outerShdw>
                  </a:effectLst>
                </a:rPr>
                <a:t>应用层</a:t>
              </a:r>
              <a:endParaRPr lang="zh-CN" altLang="zh-CN" sz="2000" b="1" dirty="0">
                <a:effectLst>
                  <a:outerShdw blurRad="38100" dist="38100" dir="2700000" algn="tl">
                    <a:srgbClr val="FFFFFF"/>
                  </a:outerShdw>
                </a:effectLst>
              </a:endParaRPr>
            </a:p>
          </p:txBody>
        </p:sp>
        <p:sp>
          <p:nvSpPr>
            <p:cNvPr id="14343" name="Text Box 7"/>
            <p:cNvSpPr txBox="1">
              <a:spLocks noChangeArrowheads="1"/>
            </p:cNvSpPr>
            <p:nvPr/>
          </p:nvSpPr>
          <p:spPr bwMode="auto">
            <a:xfrm>
              <a:off x="0" y="3401"/>
              <a:ext cx="3832" cy="1017"/>
            </a:xfrm>
            <a:prstGeom prst="rect">
              <a:avLst/>
            </a:prstGeom>
          </p:spPr>
          <p:style>
            <a:lnRef idx="2">
              <a:schemeClr val="dk1"/>
            </a:lnRef>
            <a:fillRef idx="1">
              <a:schemeClr val="lt1"/>
            </a:fillRef>
            <a:effectRef idx="0">
              <a:schemeClr val="dk1"/>
            </a:effectRef>
            <a:fontRef idx="minor">
              <a:schemeClr val="dk1"/>
            </a:fontRef>
          </p:style>
          <p:txBody>
            <a:bodyPr anchor="ctr" anchorCtr="1"/>
            <a:lstStyle/>
            <a:p>
              <a:pPr algn="ctr" eaLnBrk="1" hangingPunct="1">
                <a:defRPr/>
              </a:pPr>
              <a:r>
                <a:rPr lang="zh-CN" altLang="en-US" sz="2000" b="1" dirty="0">
                  <a:solidFill>
                    <a:schemeClr val="tx1"/>
                  </a:solidFill>
                  <a:effectLst>
                    <a:outerShdw blurRad="38100" dist="38100" dir="2700000" algn="tl">
                      <a:srgbClr val="FFFFFF"/>
                    </a:outerShdw>
                  </a:effectLst>
                </a:rPr>
                <a:t>链路层</a:t>
              </a:r>
              <a:endParaRPr lang="zh-CN" altLang="zh-CN" sz="2000" b="1" dirty="0">
                <a:solidFill>
                  <a:schemeClr val="tx1"/>
                </a:solidFill>
                <a:effectLst>
                  <a:outerShdw blurRad="38100" dist="38100" dir="2700000" algn="tl">
                    <a:srgbClr val="FFFFFF"/>
                  </a:outerShdw>
                </a:effectLst>
              </a:endParaRPr>
            </a:p>
          </p:txBody>
        </p:sp>
      </p:grpSp>
      <p:sp>
        <p:nvSpPr>
          <p:cNvPr id="14344" name="Text Box 8"/>
          <p:cNvSpPr txBox="1">
            <a:spLocks noChangeArrowheads="1"/>
          </p:cNvSpPr>
          <p:nvPr/>
        </p:nvSpPr>
        <p:spPr bwMode="auto">
          <a:xfrm>
            <a:off x="5159375" y="1262844"/>
            <a:ext cx="5984505" cy="310854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eaLnBrk="1" hangingPunct="1">
              <a:buFontTx/>
              <a:buChar char="•"/>
              <a:defRPr/>
            </a:pPr>
            <a:r>
              <a:rPr lang="zh-CN" altLang="zh-CN" sz="2400" dirty="0">
                <a:effectLst>
                  <a:outerShdw blurRad="38100" dist="38100" dir="2700000" algn="tl">
                    <a:srgbClr val="FFFFFF"/>
                  </a:outerShdw>
                </a:effectLst>
              </a:rPr>
              <a:t> </a:t>
            </a:r>
            <a:r>
              <a:rPr lang="zh-CN" altLang="en-US" sz="2800" dirty="0">
                <a:effectLst>
                  <a:outerShdw blurRad="38100" dist="38100" dir="2700000" algn="tl">
                    <a:srgbClr val="FFFFFF"/>
                  </a:outerShdw>
                </a:effectLst>
              </a:rPr>
              <a:t>应用层进程期望传输层提供的特性</a:t>
            </a:r>
            <a:r>
              <a:rPr lang="en-US" altLang="zh-CN" sz="2800" dirty="0">
                <a:effectLst>
                  <a:outerShdw blurRad="38100" dist="38100" dir="2700000" algn="tl">
                    <a:srgbClr val="FFFFFF"/>
                  </a:outerShdw>
                </a:effectLst>
              </a:rPr>
              <a:t>: </a:t>
            </a:r>
            <a:endParaRPr lang="zh-CN" altLang="en-US" sz="2400" dirty="0">
              <a:effectLst>
                <a:outerShdw blurRad="38100" dist="38100" dir="2700000" algn="tl">
                  <a:srgbClr val="FFFFFF"/>
                </a:outerShdw>
              </a:effectLst>
            </a:endParaRPr>
          </a:p>
          <a:p>
            <a:pPr marL="171450" lvl="1" indent="285750" eaLnBrk="1" hangingPunct="1">
              <a:buFontTx/>
              <a:buChar char="•"/>
              <a:defRPr/>
            </a:pPr>
            <a:r>
              <a:rPr lang="zh-CN" altLang="en-US" sz="2400" dirty="0">
                <a:effectLst>
                  <a:outerShdw blurRad="38100" dist="38100" dir="2700000" algn="tl">
                    <a:srgbClr val="FFFFFF"/>
                  </a:outerShdw>
                </a:effectLst>
              </a:rPr>
              <a:t>保证消息的传输</a:t>
            </a:r>
            <a:endParaRPr lang="zh-CN" altLang="en-US" sz="2400" dirty="0">
              <a:effectLst>
                <a:outerShdw blurRad="38100" dist="38100" dir="2700000" algn="tl">
                  <a:srgbClr val="FFFFFF"/>
                </a:outerShdw>
              </a:effectLst>
            </a:endParaRPr>
          </a:p>
          <a:p>
            <a:pPr marL="171450" lvl="1" indent="285750" eaLnBrk="1" hangingPunct="1">
              <a:buFontTx/>
              <a:buChar char="•"/>
              <a:defRPr/>
            </a:pPr>
            <a:r>
              <a:rPr lang="zh-CN" altLang="en-US" sz="2400" dirty="0">
                <a:effectLst>
                  <a:outerShdw blurRad="38100" dist="38100" dir="2700000" algn="tl">
                    <a:srgbClr val="FFFFFF"/>
                  </a:outerShdw>
                </a:effectLst>
              </a:rPr>
              <a:t>传送过程中保证消息发送时的顺序</a:t>
            </a:r>
            <a:endParaRPr lang="zh-CN" altLang="en-US" sz="2400" dirty="0">
              <a:effectLst>
                <a:outerShdw blurRad="38100" dist="38100" dir="2700000" algn="tl">
                  <a:srgbClr val="FFFFFF"/>
                </a:outerShdw>
              </a:effectLst>
            </a:endParaRPr>
          </a:p>
          <a:p>
            <a:pPr marL="171450" lvl="1" indent="285750" eaLnBrk="1" hangingPunct="1">
              <a:buFontTx/>
              <a:buChar char="•"/>
              <a:defRPr/>
            </a:pPr>
            <a:r>
              <a:rPr lang="zh-CN" altLang="en-US" sz="2400" dirty="0">
                <a:effectLst>
                  <a:outerShdw blurRad="38100" dist="38100" dir="2700000" algn="tl">
                    <a:srgbClr val="FFFFFF"/>
                  </a:outerShdw>
                </a:effectLst>
              </a:rPr>
              <a:t>最多传送每个消息的一个副本</a:t>
            </a:r>
            <a:endParaRPr lang="zh-CN" altLang="en-US" sz="2400" dirty="0">
              <a:effectLst>
                <a:outerShdw blurRad="38100" dist="38100" dir="2700000" algn="tl">
                  <a:srgbClr val="FFFFFF"/>
                </a:outerShdw>
              </a:effectLst>
            </a:endParaRPr>
          </a:p>
          <a:p>
            <a:pPr marL="171450" lvl="1" indent="285750" eaLnBrk="1" hangingPunct="1">
              <a:buFontTx/>
              <a:buChar char="•"/>
              <a:defRPr/>
            </a:pPr>
            <a:r>
              <a:rPr lang="zh-CN" altLang="en-US" sz="2400" dirty="0">
                <a:effectLst>
                  <a:outerShdw blurRad="38100" dist="38100" dir="2700000" algn="tl">
                    <a:srgbClr val="FFFFFF"/>
                  </a:outerShdw>
                </a:effectLst>
              </a:rPr>
              <a:t>支持任意大的消息</a:t>
            </a:r>
            <a:endParaRPr lang="zh-CN" altLang="en-US" sz="2400" dirty="0">
              <a:effectLst>
                <a:outerShdw blurRad="38100" dist="38100" dir="2700000" algn="tl">
                  <a:srgbClr val="FFFFFF"/>
                </a:outerShdw>
              </a:effectLst>
            </a:endParaRPr>
          </a:p>
          <a:p>
            <a:pPr marL="171450" lvl="1" indent="285750" eaLnBrk="1" hangingPunct="1">
              <a:buFontTx/>
              <a:buChar char="•"/>
              <a:defRPr/>
            </a:pPr>
            <a:r>
              <a:rPr lang="zh-CN" altLang="en-US" sz="2400" dirty="0">
                <a:effectLst>
                  <a:outerShdw blurRad="38100" dist="38100" dir="2700000" algn="tl">
                    <a:srgbClr val="FFFFFF"/>
                  </a:outerShdw>
                </a:effectLst>
              </a:rPr>
              <a:t>支持发送方与接收方之间的同步</a:t>
            </a:r>
            <a:endParaRPr lang="en-US" altLang="zh-CN" sz="2400" dirty="0">
              <a:effectLst>
                <a:outerShdw blurRad="38100" dist="38100" dir="2700000" algn="tl">
                  <a:srgbClr val="FFFFFF"/>
                </a:outerShdw>
              </a:effectLst>
            </a:endParaRPr>
          </a:p>
          <a:p>
            <a:pPr marL="171450" lvl="1" indent="285750" eaLnBrk="1" hangingPunct="1">
              <a:buFontTx/>
              <a:buChar char="•"/>
              <a:defRPr/>
            </a:pPr>
            <a:r>
              <a:rPr lang="zh-CN" altLang="en-US" sz="2400" dirty="0">
                <a:effectLst>
                  <a:outerShdw blurRad="38100" dist="38100" dir="2700000" algn="tl">
                    <a:srgbClr val="FFFFFF"/>
                  </a:outerShdw>
                </a:effectLst>
              </a:rPr>
              <a:t>允许接收方对发送方进行流量控制</a:t>
            </a:r>
            <a:endParaRPr lang="zh-CN" altLang="en-US" sz="2400" dirty="0">
              <a:effectLst>
                <a:outerShdw blurRad="38100" dist="38100" dir="2700000" algn="tl">
                  <a:srgbClr val="FFFFFF"/>
                </a:outerShdw>
              </a:effectLst>
            </a:endParaRPr>
          </a:p>
          <a:p>
            <a:pPr marL="171450" lvl="1" indent="285750" eaLnBrk="1" hangingPunct="1">
              <a:buFontTx/>
              <a:buChar char="•"/>
              <a:defRPr/>
            </a:pPr>
            <a:r>
              <a:rPr lang="zh-CN" altLang="en-US" sz="2400" dirty="0">
                <a:effectLst>
                  <a:outerShdw blurRad="38100" dist="38100" dir="2700000" algn="tl">
                    <a:srgbClr val="FFFFFF"/>
                  </a:outerShdw>
                </a:effectLst>
              </a:rPr>
              <a:t>支持每台主机上的多个应用进程</a:t>
            </a:r>
            <a:endParaRPr lang="zh-CN" altLang="en-US" sz="2400" dirty="0">
              <a:effectLst>
                <a:outerShdw blurRad="38100" dist="38100" dir="2700000" algn="tl">
                  <a:srgbClr val="FFFFFF"/>
                </a:outerShdw>
              </a:effectLst>
            </a:endParaRPr>
          </a:p>
        </p:txBody>
      </p:sp>
      <p:sp>
        <p:nvSpPr>
          <p:cNvPr id="16390" name="Line 9"/>
          <p:cNvSpPr>
            <a:spLocks noChangeShapeType="1"/>
          </p:cNvSpPr>
          <p:nvPr/>
        </p:nvSpPr>
        <p:spPr bwMode="auto">
          <a:xfrm>
            <a:off x="4421189" y="2924175"/>
            <a:ext cx="738187" cy="0"/>
          </a:xfrm>
          <a:prstGeom prst="line">
            <a:avLst/>
          </a:prstGeom>
          <a:noFill/>
          <a:ln w="76200">
            <a:solidFill>
              <a:srgbClr val="00CC99"/>
            </a:solidFill>
            <a:round/>
            <a:tailEnd type="arrow" w="med" len="med"/>
          </a:ln>
          <a:effectLst/>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5"/>
          <p:cNvSpPr>
            <a:spLocks noGrp="1"/>
          </p:cNvSpPr>
          <p:nvPr>
            <p:ph type="sldNum" sz="quarter" idx="11"/>
          </p:nvPr>
        </p:nvSpPr>
        <p:spPr>
          <a:xfrm>
            <a:off x="9848851" y="6462714"/>
            <a:ext cx="676275" cy="276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347845C4-252E-400B-B11F-08B59BC12D7C}" type="slidenum">
              <a:rPr kumimoji="0" lang="en-US" altLang="zh-CN" sz="1000">
                <a:latin typeface="Times New Roman" panose="02020603050405020304" pitchFamily="18" charset="0"/>
                <a:ea typeface="宋体" panose="02010600030101010101" pitchFamily="2" charset="-122"/>
                <a:cs typeface="Arial" panose="020B0604020202020204" pitchFamily="34" charset="0"/>
              </a:rPr>
            </a:fld>
            <a:endParaRPr kumimoji="0" lang="en-US" altLang="zh-CN" sz="1000">
              <a:latin typeface="Times New Roman" panose="02020603050405020304" pitchFamily="18" charset="0"/>
              <a:ea typeface="宋体" panose="02010600030101010101" pitchFamily="2" charset="-122"/>
              <a:cs typeface="Arial" panose="020B0604020202020204" pitchFamily="34" charset="0"/>
            </a:endParaRPr>
          </a:p>
        </p:txBody>
      </p:sp>
      <p:sp>
        <p:nvSpPr>
          <p:cNvPr id="130051" name="Rectangle 2"/>
          <p:cNvSpPr>
            <a:spLocks noGrp="1" noChangeArrowheads="1"/>
          </p:cNvSpPr>
          <p:nvPr>
            <p:ph type="title"/>
          </p:nvPr>
        </p:nvSpPr>
        <p:spPr/>
        <p:txBody>
          <a:bodyPr/>
          <a:lstStyle/>
          <a:p>
            <a:pPr eaLnBrk="1" hangingPunct="1"/>
            <a:r>
              <a:rPr lang="zh-CN" altLang="en-US" sz="3200" dirty="0">
                <a:latin typeface="+mj-ea"/>
              </a:rPr>
              <a:t>参考资料</a:t>
            </a:r>
            <a:endParaRPr lang="en-US" altLang="zh-CN" sz="3200" dirty="0">
              <a:latin typeface="+mj-ea"/>
            </a:endParaRPr>
          </a:p>
        </p:txBody>
      </p:sp>
      <p:sp>
        <p:nvSpPr>
          <p:cNvPr id="2" name="内容占位符 1"/>
          <p:cNvSpPr>
            <a:spLocks noGrp="1"/>
          </p:cNvSpPr>
          <p:nvPr>
            <p:ph idx="1"/>
          </p:nvPr>
        </p:nvSpPr>
        <p:spPr/>
        <p:txBody>
          <a:bodyPr/>
          <a:lstStyle/>
          <a:p>
            <a:r>
              <a:rPr lang="en-US" altLang="zh-CN">
                <a:latin typeface="+mn-ea"/>
              </a:rPr>
              <a:t>Chapter </a:t>
            </a:r>
            <a:r>
              <a:rPr lang="en-US" altLang="zh-CN" smtClean="0">
                <a:latin typeface="+mn-ea"/>
              </a:rPr>
              <a:t>5 </a:t>
            </a:r>
            <a:r>
              <a:rPr lang="en-US" altLang="zh-CN" dirty="0">
                <a:latin typeface="+mn-ea"/>
              </a:rPr>
              <a:t>in L. L. Peterson and B. S. Davie, Computer Networking: A System Approach (5th edition), Morgan Kaufmann, 2012</a:t>
            </a:r>
            <a:endParaRPr lang="en-US" altLang="zh-CN" dirty="0">
              <a:latin typeface="+mn-ea"/>
            </a:endParaRPr>
          </a:p>
          <a:p>
            <a:r>
              <a:rPr lang="en-US" altLang="zh-CN" dirty="0">
                <a:latin typeface="+mn-ea"/>
              </a:rPr>
              <a:t>Chapter </a:t>
            </a:r>
            <a:r>
              <a:rPr lang="en-US" altLang="zh-CN" dirty="0" smtClean="0">
                <a:latin typeface="+mn-ea"/>
              </a:rPr>
              <a:t>3 </a:t>
            </a:r>
            <a:r>
              <a:rPr lang="en-US" altLang="zh-CN" dirty="0">
                <a:latin typeface="+mn-ea"/>
              </a:rPr>
              <a:t>in James F. Kurose and Keith W. Ross, Computer Networking: A Top-Down Approach (7th edition), Pearson Education Inc., 2017</a:t>
            </a:r>
            <a:endParaRPr lang="en-US" altLang="zh-CN" dirty="0">
              <a:latin typeface="+mn-ea"/>
            </a:endParaRPr>
          </a:p>
          <a:p>
            <a:r>
              <a:rPr lang="zh-CN" altLang="en-US" dirty="0">
                <a:latin typeface="+mn-ea"/>
              </a:rPr>
              <a:t>吴功宜，计算机网络（第</a:t>
            </a:r>
            <a:r>
              <a:rPr lang="en-US" altLang="zh-CN" dirty="0">
                <a:latin typeface="+mn-ea"/>
              </a:rPr>
              <a:t>4</a:t>
            </a:r>
            <a:r>
              <a:rPr lang="zh-CN" altLang="en-US" dirty="0">
                <a:latin typeface="+mn-ea"/>
              </a:rPr>
              <a:t>版）</a:t>
            </a:r>
            <a:r>
              <a:rPr lang="en-US" altLang="zh-CN" dirty="0">
                <a:latin typeface="+mn-ea"/>
              </a:rPr>
              <a:t>,</a:t>
            </a:r>
            <a:r>
              <a:rPr lang="zh-CN" altLang="en-US" dirty="0">
                <a:latin typeface="+mn-ea"/>
              </a:rPr>
              <a:t>清华大学出版社，</a:t>
            </a:r>
            <a:r>
              <a:rPr lang="en-US" altLang="zh-CN" dirty="0" smtClean="0">
                <a:latin typeface="+mn-ea"/>
              </a:rPr>
              <a:t>2017</a:t>
            </a:r>
            <a:endParaRPr lang="en-US" altLang="zh-CN" dirty="0">
              <a:latin typeface="+mn-ea"/>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ctrTitle"/>
          </p:nvPr>
        </p:nvSpPr>
        <p:spPr>
          <a:xfrm>
            <a:off x="2640014" y="1700214"/>
            <a:ext cx="7299325" cy="808037"/>
          </a:xfrm>
        </p:spPr>
        <p:txBody>
          <a:bodyPr/>
          <a:lstStyle/>
          <a:p>
            <a:pPr eaLnBrk="1" hangingPunct="1">
              <a:defRPr/>
            </a:pPr>
            <a:r>
              <a:rPr lang="zh-CN" altLang="en-US" dirty="0"/>
              <a:t>附录</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zh-CN" altLang="en-US" dirty="0">
                <a:latin typeface="+mj-ea"/>
              </a:rPr>
              <a:t>传输层</a:t>
            </a:r>
            <a:r>
              <a:rPr lang="zh-CN" altLang="zh-CN" dirty="0">
                <a:latin typeface="+mj-ea"/>
              </a:rPr>
              <a:t>: </a:t>
            </a:r>
            <a:r>
              <a:rPr lang="zh-CN" altLang="en-US" dirty="0">
                <a:latin typeface="+mj-ea"/>
              </a:rPr>
              <a:t>下层网络的观点</a:t>
            </a:r>
            <a:endParaRPr lang="zh-CN" altLang="zh-CN" dirty="0">
              <a:latin typeface="+mj-ea"/>
            </a:endParaRPr>
          </a:p>
        </p:txBody>
      </p:sp>
      <p:grpSp>
        <p:nvGrpSpPr>
          <p:cNvPr id="17412" name="Group 3"/>
          <p:cNvGrpSpPr/>
          <p:nvPr/>
        </p:nvGrpSpPr>
        <p:grpSpPr bwMode="auto">
          <a:xfrm>
            <a:off x="2135189" y="2492375"/>
            <a:ext cx="2433637" cy="2806700"/>
            <a:chOff x="0" y="0"/>
            <a:chExt cx="3832" cy="4418"/>
          </a:xfrm>
        </p:grpSpPr>
        <p:sp>
          <p:nvSpPr>
            <p:cNvPr id="2" name="Text Box 4"/>
            <p:cNvSpPr txBox="1">
              <a:spLocks noChangeArrowheads="1"/>
            </p:cNvSpPr>
            <p:nvPr/>
          </p:nvSpPr>
          <p:spPr bwMode="auto">
            <a:xfrm>
              <a:off x="0" y="2274"/>
              <a:ext cx="3832" cy="1015"/>
            </a:xfrm>
            <a:prstGeom prst="rect">
              <a:avLst/>
            </a:prstGeom>
          </p:spPr>
          <p:style>
            <a:lnRef idx="1">
              <a:schemeClr val="accent6"/>
            </a:lnRef>
            <a:fillRef idx="2">
              <a:schemeClr val="accent6"/>
            </a:fillRef>
            <a:effectRef idx="1">
              <a:schemeClr val="accent6"/>
            </a:effectRef>
            <a:fontRef idx="minor">
              <a:schemeClr val="dk1"/>
            </a:fontRef>
          </p:style>
          <p:txBody>
            <a:bodyPr anchor="ctr" anchorCtr="1"/>
            <a:lstStyle/>
            <a:p>
              <a:pPr algn="ctr" eaLnBrk="1" hangingPunct="1">
                <a:defRPr/>
              </a:pPr>
              <a:r>
                <a:rPr lang="zh-CN" altLang="en-US" sz="2000" b="1" dirty="0">
                  <a:effectLst>
                    <a:outerShdw blurRad="38100" dist="38100" dir="2700000" algn="tl">
                      <a:srgbClr val="FFFFFF"/>
                    </a:outerShdw>
                  </a:effectLst>
                </a:rPr>
                <a:t>网络层</a:t>
              </a:r>
              <a:endParaRPr lang="zh-CN" altLang="zh-CN" sz="2000" b="1" dirty="0">
                <a:effectLst>
                  <a:outerShdw blurRad="38100" dist="38100" dir="2700000" algn="tl">
                    <a:srgbClr val="FFFFFF"/>
                  </a:outerShdw>
                </a:effectLst>
              </a:endParaRPr>
            </a:p>
          </p:txBody>
        </p:sp>
        <p:sp>
          <p:nvSpPr>
            <p:cNvPr id="15365" name="Text Box 5"/>
            <p:cNvSpPr txBox="1">
              <a:spLocks noChangeArrowheads="1"/>
            </p:cNvSpPr>
            <p:nvPr/>
          </p:nvSpPr>
          <p:spPr bwMode="auto">
            <a:xfrm>
              <a:off x="0" y="1135"/>
              <a:ext cx="3832" cy="1016"/>
            </a:xfrm>
            <a:prstGeom prst="rect">
              <a:avLst/>
            </a:prstGeom>
          </p:spPr>
          <p:style>
            <a:lnRef idx="0">
              <a:schemeClr val="accent3"/>
            </a:lnRef>
            <a:fillRef idx="3">
              <a:schemeClr val="accent3"/>
            </a:fillRef>
            <a:effectRef idx="3">
              <a:schemeClr val="accent3"/>
            </a:effectRef>
            <a:fontRef idx="minor">
              <a:schemeClr val="lt1"/>
            </a:fontRef>
          </p:style>
          <p:txBody>
            <a:bodyPr anchor="ctr" anchorCtr="1"/>
            <a:lstStyle/>
            <a:p>
              <a:pPr algn="ctr" eaLnBrk="1" hangingPunct="1">
                <a:defRPr/>
              </a:pPr>
              <a:r>
                <a:rPr lang="zh-CN" altLang="en-US" sz="2000" b="1" dirty="0">
                  <a:solidFill>
                    <a:srgbClr val="FF0000"/>
                  </a:solidFill>
                </a:rPr>
                <a:t>传输层</a:t>
              </a:r>
              <a:endParaRPr lang="zh-CN" altLang="zh-CN" sz="2000" b="1" dirty="0">
                <a:solidFill>
                  <a:srgbClr val="FF0000"/>
                </a:solidFill>
              </a:endParaRPr>
            </a:p>
          </p:txBody>
        </p:sp>
        <p:sp>
          <p:nvSpPr>
            <p:cNvPr id="3" name="Text Box 6"/>
            <p:cNvSpPr txBox="1">
              <a:spLocks noChangeArrowheads="1"/>
            </p:cNvSpPr>
            <p:nvPr/>
          </p:nvSpPr>
          <p:spPr bwMode="auto">
            <a:xfrm>
              <a:off x="0" y="0"/>
              <a:ext cx="3832" cy="1017"/>
            </a:xfrm>
            <a:prstGeom prst="rect">
              <a:avLst/>
            </a:prstGeom>
          </p:spPr>
          <p:style>
            <a:lnRef idx="2">
              <a:schemeClr val="dk1"/>
            </a:lnRef>
            <a:fillRef idx="1">
              <a:schemeClr val="lt1"/>
            </a:fillRef>
            <a:effectRef idx="0">
              <a:schemeClr val="dk1"/>
            </a:effectRef>
            <a:fontRef idx="minor">
              <a:schemeClr val="dk1"/>
            </a:fontRef>
          </p:style>
          <p:txBody>
            <a:bodyPr anchor="ctr" anchorCtr="1"/>
            <a:lstStyle/>
            <a:p>
              <a:pPr algn="ctr" eaLnBrk="1" hangingPunct="1">
                <a:defRPr/>
              </a:pPr>
              <a:r>
                <a:rPr lang="zh-CN" altLang="en-US" sz="2000" b="1" dirty="0">
                  <a:solidFill>
                    <a:schemeClr val="tx1"/>
                  </a:solidFill>
                  <a:effectLst>
                    <a:outerShdw blurRad="38100" dist="38100" dir="2700000" algn="tl">
                      <a:srgbClr val="FFFFFF"/>
                    </a:outerShdw>
                  </a:effectLst>
                </a:rPr>
                <a:t>应用层</a:t>
              </a:r>
              <a:endParaRPr lang="zh-CN" altLang="zh-CN" sz="2000" b="1" dirty="0">
                <a:solidFill>
                  <a:schemeClr val="tx1"/>
                </a:solidFill>
                <a:effectLst>
                  <a:outerShdw blurRad="38100" dist="38100" dir="2700000" algn="tl">
                    <a:srgbClr val="FFFFFF"/>
                  </a:outerShdw>
                </a:effectLst>
              </a:endParaRPr>
            </a:p>
          </p:txBody>
        </p:sp>
        <p:sp>
          <p:nvSpPr>
            <p:cNvPr id="15367" name="Text Box 7"/>
            <p:cNvSpPr txBox="1">
              <a:spLocks noChangeArrowheads="1"/>
            </p:cNvSpPr>
            <p:nvPr/>
          </p:nvSpPr>
          <p:spPr bwMode="auto">
            <a:xfrm>
              <a:off x="0" y="3401"/>
              <a:ext cx="3832" cy="1017"/>
            </a:xfrm>
            <a:prstGeom prst="rect">
              <a:avLst/>
            </a:prstGeom>
          </p:spPr>
          <p:style>
            <a:lnRef idx="1">
              <a:schemeClr val="accent4"/>
            </a:lnRef>
            <a:fillRef idx="2">
              <a:schemeClr val="accent4"/>
            </a:fillRef>
            <a:effectRef idx="1">
              <a:schemeClr val="accent4"/>
            </a:effectRef>
            <a:fontRef idx="minor">
              <a:schemeClr val="dk1"/>
            </a:fontRef>
          </p:style>
          <p:txBody>
            <a:bodyPr anchor="ctr" anchorCtr="1"/>
            <a:lstStyle/>
            <a:p>
              <a:pPr algn="ctr" eaLnBrk="1" hangingPunct="1">
                <a:defRPr/>
              </a:pPr>
              <a:r>
                <a:rPr lang="zh-CN" altLang="en-US" sz="2000" b="1" dirty="0">
                  <a:effectLst>
                    <a:outerShdw blurRad="38100" dist="38100" dir="2700000" algn="tl">
                      <a:srgbClr val="FFFFFF"/>
                    </a:outerShdw>
                  </a:effectLst>
                </a:rPr>
                <a:t>链路层</a:t>
              </a:r>
              <a:endParaRPr lang="zh-CN" altLang="zh-CN" sz="2000" b="1" dirty="0">
                <a:effectLst>
                  <a:outerShdw blurRad="38100" dist="38100" dir="2700000" algn="tl">
                    <a:srgbClr val="FFFFFF"/>
                  </a:outerShdw>
                </a:effectLst>
              </a:endParaRPr>
            </a:p>
          </p:txBody>
        </p:sp>
      </p:grpSp>
      <p:sp>
        <p:nvSpPr>
          <p:cNvPr id="15368" name="Text Box 8"/>
          <p:cNvSpPr txBox="1">
            <a:spLocks noChangeArrowheads="1"/>
          </p:cNvSpPr>
          <p:nvPr/>
        </p:nvSpPr>
        <p:spPr bwMode="auto">
          <a:xfrm>
            <a:off x="5303838" y="4294189"/>
            <a:ext cx="4895850" cy="2308225"/>
          </a:xfrm>
          <a:prstGeom prst="rect">
            <a:avLst/>
          </a:prstGeom>
        </p:spPr>
        <p:style>
          <a:lnRef idx="1">
            <a:schemeClr val="accent6"/>
          </a:lnRef>
          <a:fillRef idx="2">
            <a:schemeClr val="accent6"/>
          </a:fillRef>
          <a:effectRef idx="1">
            <a:schemeClr val="accent6"/>
          </a:effectRef>
          <a:fontRef idx="minor">
            <a:schemeClr val="dk1"/>
          </a:fontRef>
        </p:style>
        <p:txBody>
          <a:bodyPr/>
          <a:lstStyle/>
          <a:p>
            <a:pPr eaLnBrk="1" hangingPunct="1">
              <a:buFontTx/>
              <a:buChar char="•"/>
              <a:defRPr/>
            </a:pPr>
            <a:r>
              <a:rPr lang="zh-CN" altLang="zh-CN" sz="2400" dirty="0">
                <a:effectLst>
                  <a:outerShdw blurRad="38100" dist="38100" dir="2700000" algn="tl">
                    <a:srgbClr val="FFFFFF"/>
                  </a:outerShdw>
                </a:effectLst>
              </a:rPr>
              <a:t> </a:t>
            </a:r>
            <a:r>
              <a:rPr lang="zh-CN" altLang="en-US" sz="2400" dirty="0">
                <a:effectLst>
                  <a:outerShdw blurRad="38100" dist="38100" dir="2700000" algn="tl">
                    <a:srgbClr val="FFFFFF"/>
                  </a:outerShdw>
                </a:effectLst>
              </a:rPr>
              <a:t>底层网络可以提供的服务</a:t>
            </a:r>
            <a:r>
              <a:rPr lang="en-US" altLang="zh-CN" sz="2400" dirty="0">
                <a:effectLst>
                  <a:outerShdw blurRad="38100" dist="38100" dir="2700000" algn="tl">
                    <a:srgbClr val="FFFFFF"/>
                  </a:outerShdw>
                </a:effectLst>
              </a:rPr>
              <a:t>:</a:t>
            </a:r>
            <a:endParaRPr lang="zh-CN" altLang="en-US" sz="2400" dirty="0">
              <a:effectLst>
                <a:outerShdw blurRad="38100" dist="38100" dir="2700000" algn="tl">
                  <a:srgbClr val="FFFFFF"/>
                </a:outerShdw>
              </a:effectLst>
            </a:endParaRPr>
          </a:p>
          <a:p>
            <a:pPr marL="171450" lvl="1" indent="285750" eaLnBrk="1" hangingPunct="1">
              <a:buFontTx/>
              <a:buChar char="•"/>
              <a:defRPr/>
            </a:pPr>
            <a:r>
              <a:rPr lang="zh-CN" altLang="en-US" sz="2000" dirty="0">
                <a:effectLst>
                  <a:outerShdw blurRad="38100" dist="38100" dir="2700000" algn="tl">
                    <a:srgbClr val="FFFFFF"/>
                  </a:outerShdw>
                </a:effectLst>
              </a:rPr>
              <a:t>不可靠的分组传送</a:t>
            </a:r>
            <a:endParaRPr lang="zh-CN" altLang="en-US" sz="2000" dirty="0">
              <a:effectLst>
                <a:outerShdw blurRad="38100" dist="38100" dir="2700000" algn="tl">
                  <a:srgbClr val="FFFFFF"/>
                </a:outerShdw>
              </a:effectLst>
            </a:endParaRPr>
          </a:p>
          <a:p>
            <a:pPr marL="628650" lvl="2" indent="231775" eaLnBrk="1" hangingPunct="1">
              <a:buFontTx/>
              <a:buChar char="•"/>
              <a:defRPr/>
            </a:pPr>
            <a:r>
              <a:rPr lang="zh-CN" altLang="en-US" sz="2000" dirty="0">
                <a:effectLst>
                  <a:outerShdw blurRad="38100" dist="38100" dir="2700000" algn="tl">
                    <a:srgbClr val="FFFFFF"/>
                  </a:outerShdw>
                </a:effectLst>
              </a:rPr>
              <a:t>丢弃</a:t>
            </a:r>
            <a:endParaRPr lang="zh-CN" altLang="en-US" sz="2000" dirty="0">
              <a:effectLst>
                <a:outerShdw blurRad="38100" dist="38100" dir="2700000" algn="tl">
                  <a:srgbClr val="FFFFFF"/>
                </a:outerShdw>
              </a:effectLst>
            </a:endParaRPr>
          </a:p>
          <a:p>
            <a:pPr marL="628650" lvl="2" indent="231775" eaLnBrk="1" hangingPunct="1">
              <a:buFontTx/>
              <a:buChar char="•"/>
              <a:defRPr/>
            </a:pPr>
            <a:r>
              <a:rPr lang="zh-CN" altLang="en-US" sz="2000" dirty="0">
                <a:effectLst>
                  <a:outerShdw blurRad="38100" dist="38100" dir="2700000" algn="tl">
                    <a:srgbClr val="FFFFFF"/>
                  </a:outerShdw>
                </a:effectLst>
              </a:rPr>
              <a:t>乱序</a:t>
            </a:r>
            <a:endParaRPr lang="zh-CN" altLang="en-US" sz="2000" dirty="0">
              <a:effectLst>
                <a:outerShdw blurRad="38100" dist="38100" dir="2700000" algn="tl">
                  <a:srgbClr val="FFFFFF"/>
                </a:outerShdw>
              </a:effectLst>
            </a:endParaRPr>
          </a:p>
          <a:p>
            <a:pPr marL="628650" lvl="2" indent="231775" eaLnBrk="1" hangingPunct="1">
              <a:buFontTx/>
              <a:buChar char="•"/>
              <a:defRPr/>
            </a:pPr>
            <a:r>
              <a:rPr lang="zh-CN" altLang="en-US" sz="2000" dirty="0">
                <a:effectLst>
                  <a:outerShdw blurRad="38100" dist="38100" dir="2700000" algn="tl">
                    <a:srgbClr val="FFFFFF"/>
                  </a:outerShdw>
                </a:effectLst>
              </a:rPr>
              <a:t>多个副本</a:t>
            </a:r>
            <a:endParaRPr lang="zh-CN" altLang="en-US" sz="2000" dirty="0">
              <a:effectLst>
                <a:outerShdw blurRad="38100" dist="38100" dir="2700000" algn="tl">
                  <a:srgbClr val="FFFFFF"/>
                </a:outerShdw>
              </a:effectLst>
            </a:endParaRPr>
          </a:p>
          <a:p>
            <a:pPr marL="171450" lvl="1" indent="285750" eaLnBrk="1" hangingPunct="1">
              <a:buFontTx/>
              <a:buChar char="•"/>
              <a:defRPr/>
            </a:pPr>
            <a:r>
              <a:rPr lang="zh-CN" altLang="en-US" sz="2000" dirty="0">
                <a:effectLst>
                  <a:outerShdw blurRad="38100" dist="38100" dir="2700000" algn="tl">
                    <a:srgbClr val="FFFFFF"/>
                  </a:outerShdw>
                </a:effectLst>
              </a:rPr>
              <a:t>不确定的时延</a:t>
            </a:r>
            <a:endParaRPr lang="zh-CN" altLang="en-US" sz="2000" dirty="0">
              <a:effectLst>
                <a:outerShdw blurRad="38100" dist="38100" dir="2700000" algn="tl">
                  <a:srgbClr val="FFFFFF"/>
                </a:outerShdw>
              </a:effectLst>
            </a:endParaRPr>
          </a:p>
          <a:p>
            <a:pPr marL="171450" lvl="1" indent="285750" eaLnBrk="1" hangingPunct="1">
              <a:buFontTx/>
              <a:buChar char="•"/>
              <a:defRPr/>
            </a:pPr>
            <a:r>
              <a:rPr lang="zh-CN" altLang="en-US" sz="2000" dirty="0">
                <a:effectLst>
                  <a:outerShdw blurRad="38100" dist="38100" dir="2700000" algn="tl">
                    <a:srgbClr val="FFFFFF"/>
                  </a:outerShdw>
                </a:effectLst>
              </a:rPr>
              <a:t>有限大小的分组</a:t>
            </a:r>
            <a:endParaRPr lang="zh-CN" altLang="en-US" sz="2000" dirty="0">
              <a:effectLst>
                <a:outerShdw blurRad="38100" dist="38100" dir="2700000" algn="tl">
                  <a:srgbClr val="FFFFFF"/>
                </a:outerShdw>
              </a:effectLst>
            </a:endParaRPr>
          </a:p>
        </p:txBody>
      </p:sp>
      <p:sp>
        <p:nvSpPr>
          <p:cNvPr id="17414" name="Line 9"/>
          <p:cNvSpPr>
            <a:spLocks noChangeShapeType="1"/>
          </p:cNvSpPr>
          <p:nvPr/>
        </p:nvSpPr>
        <p:spPr bwMode="auto">
          <a:xfrm>
            <a:off x="4583114" y="4365625"/>
            <a:ext cx="720725" cy="647700"/>
          </a:xfrm>
          <a:prstGeom prst="line">
            <a:avLst/>
          </a:prstGeom>
          <a:noFill/>
          <a:ln w="76200">
            <a:solidFill>
              <a:srgbClr val="FFFF99"/>
            </a:solidFill>
            <a:round/>
            <a:tailEnd type="arrow" w="med" len="med"/>
          </a:ln>
          <a:effectLst/>
          <a:extLst>
            <a:ext uri="{909E8E84-426E-40DD-AFC4-6F175D3DCCD1}">
              <a14:hiddenFill xmlns:a14="http://schemas.microsoft.com/office/drawing/2010/main">
                <a:noFill/>
              </a14:hiddenFill>
            </a:ext>
          </a:extLst>
        </p:spPr>
        <p:txBody>
          <a:bodyPr/>
          <a:lstStyle/>
          <a:p>
            <a:endParaRPr lang="zh-CN" altLang="en-US"/>
          </a:p>
        </p:txBody>
      </p:sp>
      <p:sp>
        <p:nvSpPr>
          <p:cNvPr id="15370" name="Text Box 10"/>
          <p:cNvSpPr txBox="1">
            <a:spLocks noChangeArrowheads="1"/>
          </p:cNvSpPr>
          <p:nvPr/>
        </p:nvSpPr>
        <p:spPr bwMode="auto">
          <a:xfrm>
            <a:off x="5319712" y="1395462"/>
            <a:ext cx="4897437" cy="261610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eaLnBrk="1" hangingPunct="1">
              <a:buFontTx/>
              <a:buChar char="•"/>
              <a:defRPr/>
            </a:pPr>
            <a:r>
              <a:rPr lang="zh-CN" altLang="en-US" sz="2400" dirty="0">
                <a:solidFill>
                  <a:schemeClr val="bg1">
                    <a:lumMod val="75000"/>
                  </a:schemeClr>
                </a:solidFill>
                <a:effectLst>
                  <a:outerShdw blurRad="38100" dist="38100" dir="2700000" algn="tl">
                    <a:srgbClr val="FFFFFF"/>
                  </a:outerShdw>
                </a:effectLst>
              </a:rPr>
              <a:t>应用层进程期望传输层提供的特性</a:t>
            </a:r>
            <a:r>
              <a:rPr lang="en-US" altLang="zh-CN" sz="2400" dirty="0">
                <a:solidFill>
                  <a:schemeClr val="bg1">
                    <a:lumMod val="75000"/>
                  </a:schemeClr>
                </a:solidFill>
                <a:effectLst>
                  <a:outerShdw blurRad="38100" dist="38100" dir="2700000" algn="tl">
                    <a:srgbClr val="FFFFFF"/>
                  </a:outerShdw>
                </a:effectLst>
              </a:rPr>
              <a:t>: </a:t>
            </a:r>
            <a:endParaRPr lang="zh-CN" altLang="zh-CN" sz="24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保证消息的传输</a:t>
            </a:r>
            <a:endParaRPr lang="zh-CN"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传送过程中保证消息发送时的顺序</a:t>
            </a:r>
            <a:endParaRPr lang="zh-CN"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最多传送每个消息的一个副本</a:t>
            </a:r>
            <a:endParaRPr lang="zh-CN"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支持任意大的消息</a:t>
            </a:r>
            <a:endParaRPr lang="zh-CN"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支持发送方与接收方之间的同步</a:t>
            </a:r>
            <a:endParaRPr lang="en-US"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允许接收方对发送方进行流量控制</a:t>
            </a:r>
            <a:endParaRPr lang="zh-CN"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支持每台主机上的多个应用进程</a:t>
            </a:r>
            <a:r>
              <a:rPr lang="zh-CN" altLang="zh-CN" sz="2000" dirty="0">
                <a:solidFill>
                  <a:schemeClr val="bg1">
                    <a:lumMod val="75000"/>
                  </a:schemeClr>
                </a:solidFill>
                <a:effectLst>
                  <a:outerShdw blurRad="38100" dist="38100" dir="2700000" algn="tl">
                    <a:srgbClr val="FFFFFF"/>
                  </a:outerShdw>
                </a:effectLst>
              </a:rPr>
              <a:t>......</a:t>
            </a:r>
            <a:endParaRPr lang="zh-CN" altLang="zh-CN" dirty="0">
              <a:solidFill>
                <a:schemeClr val="bg1">
                  <a:lumMod val="75000"/>
                </a:schemeClr>
              </a:solidFill>
            </a:endParaRPr>
          </a:p>
        </p:txBody>
      </p:sp>
      <p:sp>
        <p:nvSpPr>
          <p:cNvPr id="17416" name="Line 11"/>
          <p:cNvSpPr>
            <a:spLocks noChangeShapeType="1"/>
          </p:cNvSpPr>
          <p:nvPr/>
        </p:nvSpPr>
        <p:spPr bwMode="auto">
          <a:xfrm>
            <a:off x="4584700" y="2924175"/>
            <a:ext cx="719138" cy="0"/>
          </a:xfrm>
          <a:prstGeom prst="line">
            <a:avLst/>
          </a:prstGeom>
          <a:noFill/>
          <a:ln w="76200">
            <a:solidFill>
              <a:srgbClr val="00CC99"/>
            </a:solidFill>
            <a:round/>
            <a:tailEnd type="arrow" w="med" len="med"/>
          </a:ln>
          <a:effectLst/>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zh-CN" altLang="en-US" dirty="0">
                <a:latin typeface="+mj-ea"/>
              </a:rPr>
              <a:t>传输层</a:t>
            </a:r>
            <a:r>
              <a:rPr lang="zh-CN" altLang="zh-CN" dirty="0">
                <a:latin typeface="+mj-ea"/>
              </a:rPr>
              <a:t>: </a:t>
            </a:r>
            <a:r>
              <a:rPr lang="zh-CN" altLang="en-US" dirty="0">
                <a:latin typeface="+mj-ea"/>
              </a:rPr>
              <a:t>面临的挑战</a:t>
            </a:r>
            <a:endParaRPr lang="zh-CN" altLang="zh-CN" dirty="0">
              <a:latin typeface="+mj-ea"/>
            </a:endParaRPr>
          </a:p>
        </p:txBody>
      </p:sp>
      <p:grpSp>
        <p:nvGrpSpPr>
          <p:cNvPr id="18436" name="Group 3"/>
          <p:cNvGrpSpPr/>
          <p:nvPr/>
        </p:nvGrpSpPr>
        <p:grpSpPr bwMode="auto">
          <a:xfrm>
            <a:off x="2135189" y="2492375"/>
            <a:ext cx="2433637" cy="2806700"/>
            <a:chOff x="0" y="0"/>
            <a:chExt cx="3832" cy="4418"/>
          </a:xfrm>
        </p:grpSpPr>
        <p:sp>
          <p:nvSpPr>
            <p:cNvPr id="2" name="Text Box 4"/>
            <p:cNvSpPr txBox="1">
              <a:spLocks noChangeArrowheads="1"/>
            </p:cNvSpPr>
            <p:nvPr/>
          </p:nvSpPr>
          <p:spPr bwMode="auto">
            <a:xfrm>
              <a:off x="0" y="2274"/>
              <a:ext cx="3832" cy="1015"/>
            </a:xfrm>
            <a:prstGeom prst="rect">
              <a:avLst/>
            </a:prstGeom>
          </p:spPr>
          <p:style>
            <a:lnRef idx="2">
              <a:schemeClr val="dk1"/>
            </a:lnRef>
            <a:fillRef idx="1">
              <a:schemeClr val="lt1"/>
            </a:fillRef>
            <a:effectRef idx="0">
              <a:schemeClr val="dk1"/>
            </a:effectRef>
            <a:fontRef idx="minor">
              <a:schemeClr val="dk1"/>
            </a:fontRef>
          </p:style>
          <p:txBody>
            <a:bodyPr anchor="ctr" anchorCtr="1"/>
            <a:lstStyle/>
            <a:p>
              <a:pPr algn="ctr" eaLnBrk="1" hangingPunct="1">
                <a:defRPr/>
              </a:pPr>
              <a:r>
                <a:rPr lang="zh-CN" altLang="en-US" sz="2000" b="1" dirty="0">
                  <a:solidFill>
                    <a:schemeClr val="bg1">
                      <a:lumMod val="75000"/>
                    </a:schemeClr>
                  </a:solidFill>
                  <a:effectLst>
                    <a:outerShdw blurRad="38100" dist="38100" dir="2700000" algn="tl">
                      <a:srgbClr val="FFFFFF"/>
                    </a:outerShdw>
                  </a:effectLst>
                </a:rPr>
                <a:t>网络层</a:t>
              </a:r>
              <a:endParaRPr lang="zh-CN" altLang="zh-CN" sz="2000" b="1" dirty="0">
                <a:solidFill>
                  <a:schemeClr val="bg1">
                    <a:lumMod val="75000"/>
                  </a:schemeClr>
                </a:solidFill>
                <a:effectLst>
                  <a:outerShdw blurRad="38100" dist="38100" dir="2700000" algn="tl">
                    <a:srgbClr val="FFFFFF"/>
                  </a:outerShdw>
                </a:effectLst>
              </a:endParaRPr>
            </a:p>
          </p:txBody>
        </p:sp>
        <p:sp>
          <p:nvSpPr>
            <p:cNvPr id="16389" name="Text Box 5"/>
            <p:cNvSpPr txBox="1">
              <a:spLocks noChangeArrowheads="1"/>
            </p:cNvSpPr>
            <p:nvPr/>
          </p:nvSpPr>
          <p:spPr bwMode="auto">
            <a:xfrm>
              <a:off x="0" y="1135"/>
              <a:ext cx="3832" cy="1016"/>
            </a:xfrm>
            <a:prstGeom prst="rect">
              <a:avLst/>
            </a:prstGeom>
          </p:spPr>
          <p:style>
            <a:lnRef idx="0">
              <a:schemeClr val="accent3"/>
            </a:lnRef>
            <a:fillRef idx="3">
              <a:schemeClr val="accent3"/>
            </a:fillRef>
            <a:effectRef idx="3">
              <a:schemeClr val="accent3"/>
            </a:effectRef>
            <a:fontRef idx="minor">
              <a:schemeClr val="lt1"/>
            </a:fontRef>
          </p:style>
          <p:txBody>
            <a:bodyPr anchor="ctr" anchorCtr="1"/>
            <a:lstStyle/>
            <a:p>
              <a:pPr algn="ctr" eaLnBrk="1" hangingPunct="1">
                <a:defRPr/>
              </a:pPr>
              <a:r>
                <a:rPr lang="zh-CN" altLang="en-US" sz="2000" b="1" dirty="0">
                  <a:solidFill>
                    <a:srgbClr val="FF0000"/>
                  </a:solidFill>
                </a:rPr>
                <a:t>传输层</a:t>
              </a:r>
              <a:endParaRPr lang="zh-CN" altLang="zh-CN" sz="2000" b="1" dirty="0">
                <a:solidFill>
                  <a:srgbClr val="FF0000"/>
                </a:solidFill>
              </a:endParaRPr>
            </a:p>
          </p:txBody>
        </p:sp>
        <p:sp>
          <p:nvSpPr>
            <p:cNvPr id="16390" name="Text Box 6"/>
            <p:cNvSpPr txBox="1">
              <a:spLocks noChangeArrowheads="1"/>
            </p:cNvSpPr>
            <p:nvPr/>
          </p:nvSpPr>
          <p:spPr bwMode="auto">
            <a:xfrm>
              <a:off x="0" y="0"/>
              <a:ext cx="3832" cy="1017"/>
            </a:xfrm>
            <a:prstGeom prst="rect">
              <a:avLst/>
            </a:prstGeom>
          </p:spPr>
          <p:style>
            <a:lnRef idx="2">
              <a:schemeClr val="dk1"/>
            </a:lnRef>
            <a:fillRef idx="1">
              <a:schemeClr val="lt1"/>
            </a:fillRef>
            <a:effectRef idx="0">
              <a:schemeClr val="dk1"/>
            </a:effectRef>
            <a:fontRef idx="minor">
              <a:schemeClr val="dk1"/>
            </a:fontRef>
          </p:style>
          <p:txBody>
            <a:bodyPr anchor="ctr" anchorCtr="1"/>
            <a:lstStyle/>
            <a:p>
              <a:pPr algn="ctr" eaLnBrk="1" hangingPunct="1">
                <a:defRPr/>
              </a:pPr>
              <a:r>
                <a:rPr lang="zh-CN" altLang="en-US" sz="2000" b="1" dirty="0">
                  <a:solidFill>
                    <a:schemeClr val="bg1">
                      <a:lumMod val="75000"/>
                    </a:schemeClr>
                  </a:solidFill>
                  <a:effectLst>
                    <a:outerShdw blurRad="38100" dist="38100" dir="2700000" algn="tl">
                      <a:srgbClr val="FFFFFF"/>
                    </a:outerShdw>
                  </a:effectLst>
                </a:rPr>
                <a:t>应用层</a:t>
              </a:r>
              <a:endParaRPr lang="zh-CN" altLang="zh-CN" sz="2000" b="1" dirty="0">
                <a:solidFill>
                  <a:schemeClr val="bg1">
                    <a:lumMod val="75000"/>
                  </a:schemeClr>
                </a:solidFill>
                <a:effectLst>
                  <a:outerShdw blurRad="38100" dist="38100" dir="2700000" algn="tl">
                    <a:srgbClr val="FFFFFF"/>
                  </a:outerShdw>
                </a:effectLst>
              </a:endParaRPr>
            </a:p>
          </p:txBody>
        </p:sp>
        <p:sp>
          <p:nvSpPr>
            <p:cNvPr id="16391" name="Text Box 7"/>
            <p:cNvSpPr txBox="1">
              <a:spLocks noChangeArrowheads="1"/>
            </p:cNvSpPr>
            <p:nvPr/>
          </p:nvSpPr>
          <p:spPr bwMode="auto">
            <a:xfrm>
              <a:off x="0" y="3401"/>
              <a:ext cx="3832" cy="1017"/>
            </a:xfrm>
            <a:prstGeom prst="rect">
              <a:avLst/>
            </a:prstGeom>
          </p:spPr>
          <p:style>
            <a:lnRef idx="2">
              <a:schemeClr val="dk1"/>
            </a:lnRef>
            <a:fillRef idx="1">
              <a:schemeClr val="lt1"/>
            </a:fillRef>
            <a:effectRef idx="0">
              <a:schemeClr val="dk1"/>
            </a:effectRef>
            <a:fontRef idx="minor">
              <a:schemeClr val="dk1"/>
            </a:fontRef>
          </p:style>
          <p:txBody>
            <a:bodyPr anchor="ctr" anchorCtr="1"/>
            <a:lstStyle/>
            <a:p>
              <a:pPr algn="ctr" eaLnBrk="1" hangingPunct="1">
                <a:defRPr/>
              </a:pPr>
              <a:r>
                <a:rPr lang="zh-CN" altLang="en-US" sz="2000" b="1" dirty="0">
                  <a:solidFill>
                    <a:schemeClr val="bg1">
                      <a:lumMod val="75000"/>
                    </a:schemeClr>
                  </a:solidFill>
                  <a:effectLst>
                    <a:outerShdw blurRad="38100" dist="38100" dir="2700000" algn="tl">
                      <a:srgbClr val="FFFFFF"/>
                    </a:outerShdw>
                  </a:effectLst>
                </a:rPr>
                <a:t>链路层</a:t>
              </a:r>
              <a:endParaRPr lang="zh-CN" altLang="zh-CN" sz="2000" b="1" dirty="0">
                <a:solidFill>
                  <a:schemeClr val="bg1">
                    <a:lumMod val="75000"/>
                  </a:schemeClr>
                </a:solidFill>
                <a:effectLst>
                  <a:outerShdw blurRad="38100" dist="38100" dir="2700000" algn="tl">
                    <a:srgbClr val="FFFFFF"/>
                  </a:outerShdw>
                </a:effectLst>
              </a:endParaRPr>
            </a:p>
          </p:txBody>
        </p:sp>
      </p:grpSp>
      <p:sp>
        <p:nvSpPr>
          <p:cNvPr id="16392" name="Text Box 8"/>
          <p:cNvSpPr txBox="1">
            <a:spLocks noChangeArrowheads="1"/>
          </p:cNvSpPr>
          <p:nvPr/>
        </p:nvSpPr>
        <p:spPr bwMode="auto">
          <a:xfrm>
            <a:off x="5303838" y="4868863"/>
            <a:ext cx="4895850" cy="1731962"/>
          </a:xfrm>
          <a:prstGeom prst="rect">
            <a:avLst/>
          </a:prstGeom>
        </p:spPr>
        <p:style>
          <a:lnRef idx="2">
            <a:schemeClr val="dk1"/>
          </a:lnRef>
          <a:fillRef idx="1">
            <a:schemeClr val="lt1"/>
          </a:fillRef>
          <a:effectRef idx="0">
            <a:schemeClr val="dk1"/>
          </a:effectRef>
          <a:fontRef idx="minor">
            <a:schemeClr val="dk1"/>
          </a:fontRef>
        </p:style>
        <p:txBody>
          <a:bodyPr/>
          <a:lstStyle/>
          <a:p>
            <a:pPr eaLnBrk="1" hangingPunct="1">
              <a:buFontTx/>
              <a:buChar char="•"/>
              <a:defRPr/>
            </a:pPr>
            <a:r>
              <a:rPr lang="zh-CN" altLang="en-US" sz="2200" dirty="0">
                <a:effectLst>
                  <a:outerShdw blurRad="38100" dist="38100" dir="2700000" algn="tl">
                    <a:srgbClr val="FFFFFF"/>
                  </a:outerShdw>
                </a:effectLst>
              </a:rPr>
              <a:t>底层网络可以提供的服务</a:t>
            </a:r>
            <a:r>
              <a:rPr lang="en-US" altLang="zh-CN" sz="2200" dirty="0">
                <a:effectLst>
                  <a:outerShdw blurRad="38100" dist="38100" dir="2700000" algn="tl">
                    <a:srgbClr val="FFFFFF"/>
                  </a:outerShdw>
                </a:effectLst>
              </a:rPr>
              <a:t>:</a:t>
            </a:r>
            <a:endParaRPr lang="zh-CN" altLang="zh-CN" sz="2200" dirty="0">
              <a:effectLst>
                <a:outerShdw blurRad="38100" dist="38100" dir="2700000" algn="tl">
                  <a:srgbClr val="FFFFFF"/>
                </a:outerShdw>
              </a:effectLst>
            </a:endParaRPr>
          </a:p>
          <a:p>
            <a:pPr marL="171450" lvl="1" indent="285750" eaLnBrk="1" hangingPunct="1">
              <a:buFontTx/>
              <a:buChar char="•"/>
              <a:defRPr/>
            </a:pPr>
            <a:r>
              <a:rPr lang="zh-CN" altLang="en-US" sz="2000" dirty="0">
                <a:effectLst>
                  <a:outerShdw blurRad="38100" dist="38100" dir="2700000" algn="tl">
                    <a:srgbClr val="FFFFFF"/>
                  </a:outerShdw>
                </a:effectLst>
              </a:rPr>
              <a:t>不可靠的分组传送</a:t>
            </a:r>
            <a:r>
              <a:rPr lang="en-US" altLang="zh-CN" sz="2000" dirty="0">
                <a:effectLst>
                  <a:outerShdw blurRad="38100" dist="38100" dir="2700000" algn="tl">
                    <a:srgbClr val="FFFFFF"/>
                  </a:outerShdw>
                </a:effectLst>
              </a:rPr>
              <a:t>(</a:t>
            </a:r>
            <a:r>
              <a:rPr lang="zh-CN" altLang="en-US" sz="2000" dirty="0">
                <a:effectLst>
                  <a:outerShdw blurRad="38100" dist="38100" dir="2700000" algn="tl">
                    <a:srgbClr val="FFFFFF"/>
                  </a:outerShdw>
                </a:effectLst>
              </a:rPr>
              <a:t>丢弃</a:t>
            </a:r>
            <a:r>
              <a:rPr lang="en-US" altLang="zh-CN" sz="2000" dirty="0">
                <a:effectLst>
                  <a:outerShdw blurRad="38100" dist="38100" dir="2700000" algn="tl">
                    <a:srgbClr val="FFFFFF"/>
                  </a:outerShdw>
                </a:effectLst>
              </a:rPr>
              <a:t>, </a:t>
            </a:r>
            <a:r>
              <a:rPr lang="zh-CN" altLang="en-US" sz="2000" dirty="0">
                <a:effectLst>
                  <a:outerShdw blurRad="38100" dist="38100" dir="2700000" algn="tl">
                    <a:srgbClr val="FFFFFF"/>
                  </a:outerShdw>
                </a:effectLst>
              </a:rPr>
              <a:t>乱序</a:t>
            </a:r>
            <a:r>
              <a:rPr lang="en-US" altLang="zh-CN" sz="2000" dirty="0">
                <a:effectLst>
                  <a:outerShdw blurRad="38100" dist="38100" dir="2700000" algn="tl">
                    <a:srgbClr val="FFFFFF"/>
                  </a:outerShdw>
                </a:effectLst>
              </a:rPr>
              <a:t>, </a:t>
            </a:r>
            <a:r>
              <a:rPr lang="zh-CN" altLang="en-US" sz="2000" dirty="0">
                <a:effectLst>
                  <a:outerShdw blurRad="38100" dist="38100" dir="2700000" algn="tl">
                    <a:srgbClr val="FFFFFF"/>
                  </a:outerShdw>
                </a:effectLst>
              </a:rPr>
              <a:t>多个副本</a:t>
            </a:r>
            <a:r>
              <a:rPr lang="en-US" altLang="zh-CN" sz="2000" dirty="0">
                <a:effectLst>
                  <a:outerShdw blurRad="38100" dist="38100" dir="2700000" algn="tl">
                    <a:srgbClr val="FFFFFF"/>
                  </a:outerShdw>
                </a:effectLst>
              </a:rPr>
              <a:t>)</a:t>
            </a:r>
            <a:endParaRPr lang="zh-CN" altLang="zh-CN" sz="2000" dirty="0">
              <a:effectLst>
                <a:outerShdw blurRad="38100" dist="38100" dir="2700000" algn="tl">
                  <a:srgbClr val="FFFFFF"/>
                </a:outerShdw>
              </a:effectLst>
            </a:endParaRPr>
          </a:p>
          <a:p>
            <a:pPr marL="171450" lvl="1" indent="285750" eaLnBrk="1" hangingPunct="1">
              <a:buFontTx/>
              <a:buChar char="•"/>
              <a:defRPr/>
            </a:pPr>
            <a:r>
              <a:rPr lang="zh-CN" altLang="en-US" sz="2000" dirty="0">
                <a:effectLst>
                  <a:outerShdw blurRad="38100" dist="38100" dir="2700000" algn="tl">
                    <a:srgbClr val="FFFFFF"/>
                  </a:outerShdw>
                </a:effectLst>
              </a:rPr>
              <a:t>不确定的时延</a:t>
            </a:r>
            <a:endParaRPr lang="zh-CN" altLang="zh-CN" sz="2000" dirty="0">
              <a:effectLst>
                <a:outerShdw blurRad="38100" dist="38100" dir="2700000" algn="tl">
                  <a:srgbClr val="FFFFFF"/>
                </a:outerShdw>
              </a:effectLst>
            </a:endParaRPr>
          </a:p>
          <a:p>
            <a:pPr marL="171450" lvl="1" indent="285750" eaLnBrk="1" hangingPunct="1">
              <a:buFontTx/>
              <a:buChar char="•"/>
              <a:defRPr/>
            </a:pPr>
            <a:r>
              <a:rPr lang="zh-CN" altLang="en-US" sz="2000" dirty="0">
                <a:effectLst>
                  <a:outerShdw blurRad="38100" dist="38100" dir="2700000" algn="tl">
                    <a:srgbClr val="FFFFFF"/>
                  </a:outerShdw>
                </a:effectLst>
              </a:rPr>
              <a:t>有限大小的分组</a:t>
            </a:r>
            <a:endParaRPr lang="zh-CN" altLang="en-US" sz="2000" dirty="0">
              <a:solidFill>
                <a:schemeClr val="bg1">
                  <a:lumMod val="75000"/>
                </a:schemeClr>
              </a:solidFill>
              <a:effectLst>
                <a:outerShdw blurRad="38100" dist="38100" dir="2700000" algn="tl">
                  <a:srgbClr val="FFFFFF"/>
                </a:outerShdw>
              </a:effectLst>
            </a:endParaRPr>
          </a:p>
        </p:txBody>
      </p:sp>
      <p:sp>
        <p:nvSpPr>
          <p:cNvPr id="16393" name="Text Box 9"/>
          <p:cNvSpPr txBox="1">
            <a:spLocks noChangeArrowheads="1"/>
          </p:cNvSpPr>
          <p:nvPr/>
        </p:nvSpPr>
        <p:spPr bwMode="auto">
          <a:xfrm>
            <a:off x="5303839" y="1125538"/>
            <a:ext cx="4897437" cy="166211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eaLnBrk="1" hangingPunct="1">
              <a:buFontTx/>
              <a:buChar char="•"/>
              <a:defRPr/>
            </a:pPr>
            <a:r>
              <a:rPr lang="zh-CN" altLang="en-US" sz="2200" dirty="0">
                <a:solidFill>
                  <a:schemeClr val="bg1">
                    <a:lumMod val="75000"/>
                  </a:schemeClr>
                </a:solidFill>
                <a:effectLst>
                  <a:outerShdw blurRad="38100" dist="38100" dir="2700000" algn="tl">
                    <a:srgbClr val="FFFFFF"/>
                  </a:outerShdw>
                </a:effectLst>
              </a:rPr>
              <a:t>应用层进程期望传输层提供的特性</a:t>
            </a:r>
            <a:r>
              <a:rPr lang="en-US" altLang="zh-CN" sz="2200" dirty="0">
                <a:solidFill>
                  <a:schemeClr val="bg1">
                    <a:lumMod val="75000"/>
                  </a:schemeClr>
                </a:solidFill>
                <a:effectLst>
                  <a:outerShdw blurRad="38100" dist="38100" dir="2700000" algn="tl">
                    <a:srgbClr val="FFFFFF"/>
                  </a:outerShdw>
                </a:effectLst>
              </a:rPr>
              <a:t>:</a:t>
            </a:r>
            <a:r>
              <a:rPr lang="en-US" altLang="zh-CN" sz="2000" dirty="0">
                <a:solidFill>
                  <a:schemeClr val="bg1">
                    <a:lumMod val="75000"/>
                  </a:schemeClr>
                </a:solidFill>
                <a:effectLst>
                  <a:outerShdw blurRad="38100" dist="38100" dir="2700000" algn="tl">
                    <a:srgbClr val="FFFFFF"/>
                  </a:outerShdw>
                </a:effectLst>
              </a:rPr>
              <a:t> </a:t>
            </a:r>
            <a:endParaRPr lang="zh-CN"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支持多个应用进程</a:t>
            </a:r>
            <a:endParaRPr lang="zh-CN" altLang="en-US"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可靠的消息传送</a:t>
            </a:r>
            <a:endParaRPr lang="zh-CN" altLang="en-US"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流量控制</a:t>
            </a:r>
            <a:endParaRPr lang="en-US"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任意大小的分组长度</a:t>
            </a:r>
            <a:endParaRPr lang="zh-CN" altLang="en-US" sz="2000" dirty="0">
              <a:solidFill>
                <a:schemeClr val="bg1">
                  <a:lumMod val="75000"/>
                </a:schemeClr>
              </a:solidFill>
              <a:effectLst>
                <a:outerShdw blurRad="38100" dist="38100" dir="2700000" algn="tl">
                  <a:srgbClr val="FFFFFF"/>
                </a:outerShdw>
              </a:effectLst>
            </a:endParaRPr>
          </a:p>
        </p:txBody>
      </p:sp>
      <p:sp>
        <p:nvSpPr>
          <p:cNvPr id="16394" name="Line 10"/>
          <p:cNvSpPr>
            <a:spLocks noChangeShapeType="1"/>
          </p:cNvSpPr>
          <p:nvPr/>
        </p:nvSpPr>
        <p:spPr bwMode="auto">
          <a:xfrm flipV="1">
            <a:off x="4584700" y="2205039"/>
            <a:ext cx="719138" cy="719137"/>
          </a:xfrm>
          <a:prstGeom prst="line">
            <a:avLst/>
          </a:prstGeom>
          <a:ln>
            <a:tailEnd type="arrow" w="med" len="med"/>
          </a:ln>
        </p:spPr>
        <p:style>
          <a:lnRef idx="3">
            <a:schemeClr val="dk1"/>
          </a:lnRef>
          <a:fillRef idx="0">
            <a:schemeClr val="dk1"/>
          </a:fillRef>
          <a:effectRef idx="2">
            <a:schemeClr val="dk1"/>
          </a:effectRef>
          <a:fontRef idx="minor">
            <a:schemeClr val="tx1"/>
          </a:fontRef>
        </p:style>
        <p:txBody>
          <a:bodyPr/>
          <a:lstStyle/>
          <a:p>
            <a:pPr eaLnBrk="1" hangingPunct="1">
              <a:defRPr/>
            </a:pPr>
            <a:endParaRPr lang="zh-CN" altLang="en-US"/>
          </a:p>
        </p:txBody>
      </p:sp>
      <p:sp>
        <p:nvSpPr>
          <p:cNvPr id="16395" name="Line 11"/>
          <p:cNvSpPr>
            <a:spLocks noChangeShapeType="1"/>
          </p:cNvSpPr>
          <p:nvPr/>
        </p:nvSpPr>
        <p:spPr bwMode="auto">
          <a:xfrm>
            <a:off x="4583114" y="4365625"/>
            <a:ext cx="720725" cy="647700"/>
          </a:xfrm>
          <a:prstGeom prst="line">
            <a:avLst/>
          </a:prstGeom>
          <a:ln>
            <a:tailEnd type="arrow" w="med" len="med"/>
          </a:ln>
        </p:spPr>
        <p:style>
          <a:lnRef idx="3">
            <a:schemeClr val="dk1"/>
          </a:lnRef>
          <a:fillRef idx="0">
            <a:schemeClr val="dk1"/>
          </a:fillRef>
          <a:effectRef idx="2">
            <a:schemeClr val="dk1"/>
          </a:effectRef>
          <a:fontRef idx="minor">
            <a:schemeClr val="tx1"/>
          </a:fontRef>
        </p:style>
        <p:txBody>
          <a:bodyPr/>
          <a:lstStyle/>
          <a:p>
            <a:pPr eaLnBrk="1" hangingPunct="1">
              <a:defRPr/>
            </a:pPr>
            <a:endParaRPr lang="zh-CN" altLang="en-US"/>
          </a:p>
        </p:txBody>
      </p:sp>
      <p:sp>
        <p:nvSpPr>
          <p:cNvPr id="16396" name="Text Box 12"/>
          <p:cNvSpPr txBox="1">
            <a:spLocks noChangeArrowheads="1"/>
          </p:cNvSpPr>
          <p:nvPr/>
        </p:nvSpPr>
        <p:spPr bwMode="auto">
          <a:xfrm>
            <a:off x="5303839" y="3124200"/>
            <a:ext cx="4897437" cy="1384300"/>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eaLnBrk="1" hangingPunct="1">
              <a:buFontTx/>
              <a:buChar char="•"/>
              <a:defRPr/>
            </a:pPr>
            <a:r>
              <a:rPr lang="zh-CN" altLang="zh-CN" sz="2000" b="1" dirty="0">
                <a:effectLst>
                  <a:outerShdw blurRad="38100" dist="38100" dir="2700000" algn="tl">
                    <a:srgbClr val="FFFFFF"/>
                  </a:outerShdw>
                </a:effectLst>
              </a:rPr>
              <a:t> </a:t>
            </a:r>
            <a:r>
              <a:rPr lang="zh-CN" altLang="en-US" sz="2200" b="1" dirty="0">
                <a:effectLst>
                  <a:outerShdw blurRad="38100" dist="38100" dir="2700000" algn="tl">
                    <a:srgbClr val="FFFFFF"/>
                  </a:outerShdw>
                </a:effectLst>
              </a:rPr>
              <a:t>端到端协议</a:t>
            </a:r>
            <a:endParaRPr lang="zh-CN" altLang="en-US" sz="2200" b="1" dirty="0">
              <a:effectLst>
                <a:outerShdw blurRad="38100" dist="38100" dir="2700000" algn="tl">
                  <a:srgbClr val="FFFFFF"/>
                </a:outerShdw>
              </a:effectLst>
            </a:endParaRPr>
          </a:p>
          <a:p>
            <a:pPr eaLnBrk="1" hangingPunct="1">
              <a:buFontTx/>
              <a:buChar char="•"/>
              <a:defRPr/>
            </a:pPr>
            <a:r>
              <a:rPr lang="zh-CN" altLang="zh-CN" sz="2200" b="1" dirty="0">
                <a:effectLst>
                  <a:outerShdw blurRad="38100" dist="38100" dir="2700000" algn="tl">
                    <a:srgbClr val="FFFFFF"/>
                  </a:outerShdw>
                </a:effectLst>
              </a:rPr>
              <a:t> </a:t>
            </a:r>
            <a:r>
              <a:rPr lang="zh-CN" altLang="en-US" sz="2200" b="1" dirty="0">
                <a:effectLst>
                  <a:outerShdw blurRad="38100" dist="38100" dir="2700000" algn="tl">
                    <a:srgbClr val="FFFFFF"/>
                  </a:outerShdw>
                </a:effectLst>
              </a:rPr>
              <a:t>挑战</a:t>
            </a:r>
            <a:endParaRPr lang="zh-CN" altLang="en-US" sz="2200" b="1" dirty="0">
              <a:effectLst>
                <a:outerShdw blurRad="38100" dist="38100" dir="2700000" algn="tl">
                  <a:srgbClr val="FFFFFF"/>
                </a:outerShdw>
              </a:effectLst>
            </a:endParaRPr>
          </a:p>
          <a:p>
            <a:pPr marL="171450" lvl="1" indent="215900" eaLnBrk="1" hangingPunct="1">
              <a:buFontTx/>
              <a:buChar char="•"/>
              <a:defRPr/>
            </a:pPr>
            <a:r>
              <a:rPr lang="zh-CN" altLang="en-US" sz="2000" b="1" dirty="0">
                <a:effectLst>
                  <a:outerShdw blurRad="38100" dist="38100" dir="2700000" algn="tl">
                    <a:srgbClr val="FFFFFF"/>
                  </a:outerShdw>
                </a:effectLst>
              </a:rPr>
              <a:t>把底层网络低于要求的特性转变成为应用程序所需的高级服务</a:t>
            </a:r>
            <a:endParaRPr lang="zh-CN" altLang="en-US" sz="2000" b="1" dirty="0">
              <a:effectLst>
                <a:outerShdw blurRad="38100" dist="38100" dir="2700000" algn="tl">
                  <a:srgbClr val="FFFFFF"/>
                </a:outerShdw>
              </a:effectLst>
            </a:endParaRPr>
          </a:p>
        </p:txBody>
      </p:sp>
      <p:sp>
        <p:nvSpPr>
          <p:cNvPr id="16397" name="Line 13"/>
          <p:cNvSpPr>
            <a:spLocks noChangeShapeType="1"/>
          </p:cNvSpPr>
          <p:nvPr/>
        </p:nvSpPr>
        <p:spPr bwMode="auto">
          <a:xfrm>
            <a:off x="4584700" y="3502025"/>
            <a:ext cx="647700" cy="0"/>
          </a:xfrm>
          <a:prstGeom prst="line">
            <a:avLst/>
          </a:prstGeom>
          <a:ln>
            <a:solidFill>
              <a:srgbClr val="FF0000"/>
            </a:solidFill>
            <a:tailEnd type="arrow" w="med" len="med"/>
          </a:ln>
        </p:spPr>
        <p:style>
          <a:lnRef idx="3">
            <a:schemeClr val="accent3"/>
          </a:lnRef>
          <a:fillRef idx="0">
            <a:schemeClr val="accent3"/>
          </a:fillRef>
          <a:effectRef idx="2">
            <a:schemeClr val="accent3"/>
          </a:effectRef>
          <a:fontRef idx="minor">
            <a:schemeClr val="tx1"/>
          </a:fontRef>
        </p:style>
        <p:txBody>
          <a:bodyPr/>
          <a:lstStyle/>
          <a:p>
            <a:pPr eaLnBrk="1" hangingPunct="1">
              <a:defRPr/>
            </a:pP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zh-CN" altLang="en-US" dirty="0">
                <a:latin typeface="+mj-ea"/>
              </a:rPr>
              <a:t>传输层协议</a:t>
            </a:r>
            <a:endParaRPr lang="en-US" altLang="zh-CN" dirty="0">
              <a:latin typeface="+mj-ea"/>
            </a:endParaRPr>
          </a:p>
        </p:txBody>
      </p:sp>
      <p:sp>
        <p:nvSpPr>
          <p:cNvPr id="2" name="Rectangle 3"/>
          <p:cNvSpPr>
            <a:spLocks noGrp="1" noChangeArrowheads="1"/>
          </p:cNvSpPr>
          <p:nvPr>
            <p:ph type="body" idx="1"/>
          </p:nvPr>
        </p:nvSpPr>
        <p:spPr>
          <a:ln>
            <a:miter lim="800000"/>
          </a:ln>
        </p:spPr>
        <p:txBody>
          <a:bodyPr/>
          <a:lstStyle/>
          <a:p>
            <a:pPr>
              <a:defRPr/>
            </a:pPr>
            <a:r>
              <a:rPr lang="zh-CN" altLang="en-US" dirty="0"/>
              <a:t>本章主要考虑四种有代表性的服务</a:t>
            </a:r>
            <a:endParaRPr lang="en-US" altLang="zh-CN" dirty="0"/>
          </a:p>
          <a:p>
            <a:pPr lvl="1">
              <a:defRPr/>
            </a:pPr>
            <a:r>
              <a:rPr lang="zh-CN" altLang="en-US" dirty="0"/>
              <a:t>简单的异步解多路复用服务</a:t>
            </a:r>
            <a:endParaRPr lang="en-US" altLang="zh-CN" dirty="0"/>
          </a:p>
          <a:p>
            <a:pPr lvl="2">
              <a:defRPr/>
            </a:pPr>
            <a:r>
              <a:rPr lang="en-US" altLang="zh-CN" dirty="0"/>
              <a:t>UDP (</a:t>
            </a:r>
            <a:r>
              <a:rPr lang="zh-CN" altLang="en-US" dirty="0"/>
              <a:t>用户数据报协议</a:t>
            </a:r>
            <a:r>
              <a:rPr lang="en-US" altLang="zh-CN" dirty="0"/>
              <a:t>)</a:t>
            </a:r>
            <a:endParaRPr lang="en-US" altLang="zh-CN" dirty="0"/>
          </a:p>
          <a:p>
            <a:pPr lvl="1">
              <a:defRPr/>
            </a:pPr>
            <a:r>
              <a:rPr lang="zh-CN" altLang="en-US" dirty="0"/>
              <a:t>可靠地字节流服务</a:t>
            </a:r>
            <a:endParaRPr lang="en-US" altLang="zh-CN" dirty="0"/>
          </a:p>
          <a:p>
            <a:pPr lvl="2">
              <a:defRPr/>
            </a:pPr>
            <a:r>
              <a:rPr lang="en-US" altLang="zh-CN" dirty="0"/>
              <a:t>TCP (</a:t>
            </a:r>
            <a:r>
              <a:rPr lang="zh-CN" altLang="en-US" dirty="0"/>
              <a:t>传输控制协议</a:t>
            </a:r>
            <a:r>
              <a:rPr lang="en-US" altLang="zh-CN" dirty="0"/>
              <a:t>)</a:t>
            </a:r>
            <a:endParaRPr lang="en-US" altLang="zh-CN" dirty="0"/>
          </a:p>
          <a:p>
            <a:pPr lvl="1">
              <a:defRPr/>
            </a:pPr>
            <a:r>
              <a:rPr lang="en-US" altLang="zh-CN" i="1" strike="sngStrike" dirty="0">
                <a:solidFill>
                  <a:schemeClr val="bg1">
                    <a:lumMod val="75000"/>
                  </a:schemeClr>
                </a:solidFill>
              </a:rPr>
              <a:t> </a:t>
            </a:r>
            <a:r>
              <a:rPr lang="zh-CN" altLang="en-US" i="1" strike="sngStrike" dirty="0">
                <a:solidFill>
                  <a:schemeClr val="bg1">
                    <a:lumMod val="75000"/>
                  </a:schemeClr>
                </a:solidFill>
              </a:rPr>
              <a:t>请求</a:t>
            </a:r>
            <a:r>
              <a:rPr lang="en-US" altLang="zh-CN" i="1" strike="sngStrike" dirty="0">
                <a:solidFill>
                  <a:schemeClr val="bg1">
                    <a:lumMod val="75000"/>
                  </a:schemeClr>
                </a:solidFill>
              </a:rPr>
              <a:t>/</a:t>
            </a:r>
            <a:r>
              <a:rPr lang="zh-CN" altLang="en-US" i="1" strike="sngStrike" dirty="0">
                <a:solidFill>
                  <a:schemeClr val="bg1">
                    <a:lumMod val="75000"/>
                  </a:schemeClr>
                </a:solidFill>
              </a:rPr>
              <a:t>响应服务</a:t>
            </a:r>
            <a:endParaRPr lang="en-US" altLang="zh-CN" i="1" strike="sngStrike" dirty="0">
              <a:solidFill>
                <a:schemeClr val="bg1">
                  <a:lumMod val="75000"/>
                </a:schemeClr>
              </a:solidFill>
            </a:endParaRPr>
          </a:p>
          <a:p>
            <a:pPr lvl="2">
              <a:defRPr/>
            </a:pPr>
            <a:r>
              <a:rPr lang="zh-CN" altLang="en-US" i="1" strike="sngStrike" dirty="0">
                <a:solidFill>
                  <a:schemeClr val="bg1">
                    <a:lumMod val="75000"/>
                  </a:schemeClr>
                </a:solidFill>
              </a:rPr>
              <a:t>远程过程调用</a:t>
            </a:r>
            <a:r>
              <a:rPr lang="en-US" altLang="zh-CN" i="1" strike="sngStrike" dirty="0">
                <a:solidFill>
                  <a:schemeClr val="bg1">
                    <a:lumMod val="75000"/>
                  </a:schemeClr>
                </a:solidFill>
              </a:rPr>
              <a:t> (RPC)</a:t>
            </a:r>
            <a:endParaRPr lang="en-US" altLang="zh-CN" i="1" strike="sngStrike" dirty="0">
              <a:solidFill>
                <a:schemeClr val="bg1">
                  <a:lumMod val="75000"/>
                </a:schemeClr>
              </a:solidFill>
            </a:endParaRPr>
          </a:p>
          <a:p>
            <a:pPr lvl="2">
              <a:defRPr/>
            </a:pPr>
            <a:r>
              <a:rPr lang="en-US" altLang="zh-CN" i="1" strike="sngStrike" dirty="0" err="1">
                <a:solidFill>
                  <a:schemeClr val="bg1">
                    <a:lumMod val="75000"/>
                  </a:schemeClr>
                </a:solidFill>
              </a:rPr>
              <a:t>SunRPC</a:t>
            </a:r>
            <a:r>
              <a:rPr lang="zh-CN" altLang="en-US" i="1" strike="sngStrike" dirty="0">
                <a:solidFill>
                  <a:schemeClr val="bg1">
                    <a:lumMod val="75000"/>
                  </a:schemeClr>
                </a:solidFill>
              </a:rPr>
              <a:t>和</a:t>
            </a:r>
            <a:r>
              <a:rPr lang="en-US" altLang="zh-CN" i="1" strike="sngStrike" dirty="0">
                <a:solidFill>
                  <a:schemeClr val="bg1">
                    <a:lumMod val="75000"/>
                  </a:schemeClr>
                </a:solidFill>
              </a:rPr>
              <a:t>DCE-RPC</a:t>
            </a:r>
            <a:endParaRPr lang="en-US" altLang="zh-CN" i="1" strike="sngStrike" dirty="0">
              <a:solidFill>
                <a:schemeClr val="bg1">
                  <a:lumMod val="75000"/>
                </a:schemeClr>
              </a:solidFill>
            </a:endParaRPr>
          </a:p>
          <a:p>
            <a:pPr lvl="1">
              <a:defRPr/>
            </a:pPr>
            <a:r>
              <a:rPr lang="zh-CN" altLang="en-US" i="1" strike="sngStrike" dirty="0">
                <a:solidFill>
                  <a:schemeClr val="bg1">
                    <a:lumMod val="75000"/>
                  </a:schemeClr>
                </a:solidFill>
              </a:rPr>
              <a:t>实时传输服务</a:t>
            </a:r>
            <a:endParaRPr lang="en-US" altLang="zh-CN" i="1" strike="sngStrike" dirty="0">
              <a:solidFill>
                <a:schemeClr val="bg1">
                  <a:lumMod val="75000"/>
                </a:schemeClr>
              </a:solidFill>
            </a:endParaRPr>
          </a:p>
          <a:p>
            <a:pPr lvl="2">
              <a:defRPr/>
            </a:pPr>
            <a:r>
              <a:rPr lang="en-US" altLang="zh-CN" i="1" strike="sngStrike" dirty="0">
                <a:solidFill>
                  <a:schemeClr val="bg1">
                    <a:lumMod val="75000"/>
                  </a:schemeClr>
                </a:solidFill>
              </a:rPr>
              <a:t>RTP</a:t>
            </a:r>
            <a:endParaRPr lang="zh-CN" altLang="en-US" i="1" strike="sngStrike"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6"/>
          <p:cNvSpPr>
            <a:spLocks noGrp="1"/>
          </p:cNvSpPr>
          <p:nvPr>
            <p:ph type="sldNum" sz="quarter" idx="11"/>
          </p:nvPr>
        </p:nvSpPr>
        <p:spPr>
          <a:xfrm>
            <a:off x="9848851" y="6462714"/>
            <a:ext cx="676275" cy="276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385624-3B33-4A31-884D-4E873DE218FB}" type="slidenum">
              <a:rPr lang="en-US" altLang="zh-CN">
                <a:latin typeface="Tahoma" panose="020B0604030504040204" pitchFamily="34" charset="0"/>
                <a:ea typeface="MS PGothic" panose="020B0600070205080204" pitchFamily="34" charset="-128"/>
              </a:rPr>
            </a:fld>
            <a:endParaRPr lang="en-US" altLang="zh-CN">
              <a:latin typeface="Tahoma" panose="020B0604030504040204" pitchFamily="34" charset="0"/>
              <a:ea typeface="MS PGothic" panose="020B0600070205080204" pitchFamily="34" charset="-128"/>
            </a:endParaRPr>
          </a:p>
        </p:txBody>
      </p:sp>
      <p:sp>
        <p:nvSpPr>
          <p:cNvPr id="20483" name="Freeform 157"/>
          <p:cNvSpPr/>
          <p:nvPr/>
        </p:nvSpPr>
        <p:spPr bwMode="auto">
          <a:xfrm>
            <a:off x="4291013" y="3538504"/>
            <a:ext cx="552450" cy="2082800"/>
          </a:xfrm>
          <a:custGeom>
            <a:avLst/>
            <a:gdLst>
              <a:gd name="T0" fmla="*/ 0 w 348"/>
              <a:gd name="T1" fmla="*/ 2147483646 h 1312"/>
              <a:gd name="T2" fmla="*/ 2147483646 w 348"/>
              <a:gd name="T3" fmla="*/ 0 h 1312"/>
              <a:gd name="T4" fmla="*/ 2147483646 w 348"/>
              <a:gd name="T5" fmla="*/ 2147483646 h 1312"/>
              <a:gd name="T6" fmla="*/ 2147483646 w 348"/>
              <a:gd name="T7" fmla="*/ 2147483646 h 1312"/>
              <a:gd name="T8" fmla="*/ 0 w 348"/>
              <a:gd name="T9" fmla="*/ 2147483646 h 1312"/>
              <a:gd name="T10" fmla="*/ 0 60000 65536"/>
              <a:gd name="T11" fmla="*/ 0 60000 65536"/>
              <a:gd name="T12" fmla="*/ 0 60000 65536"/>
              <a:gd name="T13" fmla="*/ 0 60000 65536"/>
              <a:gd name="T14" fmla="*/ 0 60000 65536"/>
              <a:gd name="T15" fmla="*/ 0 w 348"/>
              <a:gd name="T16" fmla="*/ 0 h 1312"/>
              <a:gd name="T17" fmla="*/ 348 w 348"/>
              <a:gd name="T18" fmla="*/ 1312 h 1312"/>
            </a:gdLst>
            <a:ahLst/>
            <a:cxnLst>
              <a:cxn ang="T10">
                <a:pos x="T0" y="T1"/>
              </a:cxn>
              <a:cxn ang="T11">
                <a:pos x="T2" y="T3"/>
              </a:cxn>
              <a:cxn ang="T12">
                <a:pos x="T4" y="T5"/>
              </a:cxn>
              <a:cxn ang="T13">
                <a:pos x="T6" y="T7"/>
              </a:cxn>
              <a:cxn ang="T14">
                <a:pos x="T8" y="T9"/>
              </a:cxn>
            </a:cxnLst>
            <a:rect l="T15" t="T16" r="T17" b="T18"/>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ln>
        </p:spPr>
        <p:txBody>
          <a:bodyPr/>
          <a:lstStyle/>
          <a:p>
            <a:endParaRPr lang="zh-CN" altLang="en-US"/>
          </a:p>
        </p:txBody>
      </p:sp>
      <p:sp>
        <p:nvSpPr>
          <p:cNvPr id="8198" name="Rectangle 2"/>
          <p:cNvSpPr>
            <a:spLocks noGrp="1" noChangeArrowheads="1"/>
          </p:cNvSpPr>
          <p:nvPr>
            <p:ph type="title"/>
          </p:nvPr>
        </p:nvSpPr>
        <p:spPr>
          <a:xfrm>
            <a:off x="866776" y="468314"/>
            <a:ext cx="7772400" cy="1143000"/>
          </a:xfrm>
        </p:spPr>
        <p:txBody>
          <a:bodyPr/>
          <a:lstStyle/>
          <a:p>
            <a:pPr>
              <a:defRPr/>
            </a:pPr>
            <a:r>
              <a:rPr lang="zh-CN" altLang="en-US" dirty="0">
                <a:latin typeface="+mj-ea"/>
              </a:rPr>
              <a:t>复用</a:t>
            </a:r>
            <a:r>
              <a:rPr lang="en-US" altLang="zh-CN" dirty="0">
                <a:latin typeface="+mj-ea"/>
              </a:rPr>
              <a:t>/</a:t>
            </a:r>
            <a:r>
              <a:rPr lang="zh-CN" altLang="en-US" dirty="0">
                <a:latin typeface="+mj-ea"/>
              </a:rPr>
              <a:t>解复用</a:t>
            </a:r>
            <a:endParaRPr lang="en-US" dirty="0">
              <a:latin typeface="+mj-ea"/>
            </a:endParaRPr>
          </a:p>
        </p:txBody>
      </p:sp>
      <p:sp>
        <p:nvSpPr>
          <p:cNvPr id="20485" name="Text Box 37"/>
          <p:cNvSpPr txBox="1">
            <a:spLocks noChangeArrowheads="1"/>
          </p:cNvSpPr>
          <p:nvPr/>
        </p:nvSpPr>
        <p:spPr bwMode="auto">
          <a:xfrm>
            <a:off x="9531350" y="4464017"/>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ea typeface="MS PGothic" panose="020B0600070205080204" pitchFamily="34" charset="-128"/>
              </a:rPr>
              <a:t>process</a:t>
            </a:r>
            <a:endParaRPr lang="en-US" altLang="zh-CN" sz="1600" dirty="0">
              <a:ea typeface="MS PGothic" panose="020B0600070205080204" pitchFamily="34" charset="-128"/>
            </a:endParaRPr>
          </a:p>
        </p:txBody>
      </p:sp>
      <p:sp>
        <p:nvSpPr>
          <p:cNvPr id="20486" name="Text Box 38"/>
          <p:cNvSpPr txBox="1">
            <a:spLocks noChangeArrowheads="1"/>
          </p:cNvSpPr>
          <p:nvPr/>
        </p:nvSpPr>
        <p:spPr bwMode="auto">
          <a:xfrm>
            <a:off x="9505950" y="4062379"/>
            <a:ext cx="755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socket</a:t>
            </a:r>
            <a:endParaRPr lang="en-US" altLang="zh-CN" sz="1600">
              <a:latin typeface="Tahoma" panose="020B0604030504040204" pitchFamily="34" charset="0"/>
              <a:ea typeface="MS PGothic" panose="020B0600070205080204" pitchFamily="34" charset="-128"/>
            </a:endParaRPr>
          </a:p>
        </p:txBody>
      </p:sp>
      <p:grpSp>
        <p:nvGrpSpPr>
          <p:cNvPr id="2" name="Group 177"/>
          <p:cNvGrpSpPr/>
          <p:nvPr/>
        </p:nvGrpSpPr>
        <p:grpSpPr bwMode="auto">
          <a:xfrm>
            <a:off x="6432551" y="2030379"/>
            <a:ext cx="3808413" cy="1404938"/>
            <a:chOff x="3092" y="1030"/>
            <a:chExt cx="2399" cy="885"/>
          </a:xfrm>
        </p:grpSpPr>
        <p:sp>
          <p:nvSpPr>
            <p:cNvPr id="20609" name="Rectangle 41"/>
            <p:cNvSpPr>
              <a:spLocks noChangeArrowheads="1"/>
            </p:cNvSpPr>
            <p:nvPr/>
          </p:nvSpPr>
          <p:spPr bwMode="auto">
            <a:xfrm>
              <a:off x="3092" y="1163"/>
              <a:ext cx="2399" cy="752"/>
            </a:xfrm>
            <a:prstGeom prst="rect">
              <a:avLst/>
            </a:prstGeom>
            <a:noFill/>
            <a:ln w="19050">
              <a:solidFill>
                <a:srgbClr val="CC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2000" dirty="0">
                  <a:latin typeface="+mn-ea"/>
                  <a:ea typeface="+mn-ea"/>
                </a:rPr>
                <a:t>使用头信息将接收到的段发送</a:t>
              </a:r>
              <a:endParaRPr lang="en-US" altLang="zh-CN" sz="2000" dirty="0">
                <a:latin typeface="+mn-ea"/>
                <a:ea typeface="+mn-ea"/>
              </a:endParaRPr>
            </a:p>
            <a:p>
              <a:pPr>
                <a:lnSpc>
                  <a:spcPct val="80000"/>
                </a:lnSpc>
              </a:pPr>
              <a:r>
                <a:rPr lang="zh-CN" altLang="en-US" sz="2000" dirty="0">
                  <a:latin typeface="+mn-ea"/>
                  <a:ea typeface="+mn-ea"/>
                </a:rPr>
                <a:t>到正确的套接字</a:t>
              </a:r>
              <a:endParaRPr lang="en-US" altLang="zh-CN" sz="2000" dirty="0">
                <a:latin typeface="+mn-ea"/>
                <a:ea typeface="+mn-ea"/>
              </a:endParaRPr>
            </a:p>
          </p:txBody>
        </p:sp>
        <p:grpSp>
          <p:nvGrpSpPr>
            <p:cNvPr id="20610" name="Group 42"/>
            <p:cNvGrpSpPr/>
            <p:nvPr/>
          </p:nvGrpSpPr>
          <p:grpSpPr bwMode="auto">
            <a:xfrm>
              <a:off x="3462" y="1030"/>
              <a:ext cx="1333" cy="271"/>
              <a:chOff x="1356" y="3721"/>
              <a:chExt cx="1068" cy="271"/>
            </a:xfrm>
          </p:grpSpPr>
          <p:sp>
            <p:nvSpPr>
              <p:cNvPr id="20611" name="Rectangle 43"/>
              <p:cNvSpPr>
                <a:spLocks noChangeArrowheads="1"/>
              </p:cNvSpPr>
              <p:nvPr/>
            </p:nvSpPr>
            <p:spPr bwMode="auto">
              <a:xfrm>
                <a:off x="1422" y="3732"/>
                <a:ext cx="1002"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12" name="Text Box 44"/>
              <p:cNvSpPr txBox="1">
                <a:spLocks noChangeArrowheads="1"/>
              </p:cNvSpPr>
              <p:nvPr/>
            </p:nvSpPr>
            <p:spPr bwMode="auto">
              <a:xfrm>
                <a:off x="1356" y="3721"/>
                <a:ext cx="1018"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i="1" dirty="0">
                    <a:solidFill>
                      <a:srgbClr val="CC0000"/>
                    </a:solidFill>
                    <a:latin typeface="+mn-ea"/>
                    <a:ea typeface="+mn-ea"/>
                  </a:rPr>
                  <a:t>接收端解复用 </a:t>
                </a:r>
                <a:r>
                  <a:rPr lang="en-US" altLang="zh-CN" sz="2200" i="1" dirty="0">
                    <a:solidFill>
                      <a:srgbClr val="CC0000"/>
                    </a:solidFill>
                    <a:latin typeface="Gill Sans MT" panose="020B0502020104020203" pitchFamily="34" charset="0"/>
                    <a:ea typeface="MS PGothic" panose="020B0600070205080204" pitchFamily="34" charset="-128"/>
                  </a:rPr>
                  <a:t>:</a:t>
                </a:r>
                <a:endParaRPr lang="en-US" altLang="zh-CN" sz="2200" i="1" dirty="0">
                  <a:solidFill>
                    <a:srgbClr val="CC0000"/>
                  </a:solidFill>
                  <a:latin typeface="Gill Sans MT" panose="020B0502020104020203" pitchFamily="34" charset="0"/>
                  <a:ea typeface="MS PGothic" panose="020B0600070205080204" pitchFamily="34" charset="-128"/>
                </a:endParaRPr>
              </a:p>
            </p:txBody>
          </p:sp>
        </p:grpSp>
      </p:grpSp>
      <p:grpSp>
        <p:nvGrpSpPr>
          <p:cNvPr id="4" name="Group 176"/>
          <p:cNvGrpSpPr/>
          <p:nvPr/>
        </p:nvGrpSpPr>
        <p:grpSpPr bwMode="auto">
          <a:xfrm>
            <a:off x="1935164" y="1757330"/>
            <a:ext cx="4059238" cy="1439863"/>
            <a:chOff x="259" y="858"/>
            <a:chExt cx="2557" cy="907"/>
          </a:xfrm>
        </p:grpSpPr>
        <p:sp>
          <p:nvSpPr>
            <p:cNvPr id="20604" name="Text Box 45"/>
            <p:cNvSpPr txBox="1">
              <a:spLocks noChangeArrowheads="1"/>
            </p:cNvSpPr>
            <p:nvPr/>
          </p:nvSpPr>
          <p:spPr bwMode="auto">
            <a:xfrm>
              <a:off x="283" y="1247"/>
              <a:ext cx="253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2000" dirty="0">
                  <a:latin typeface="+mn-ea"/>
                  <a:ea typeface="+mn-ea"/>
                </a:rPr>
                <a:t>处理来自多个套接字的数据，添加传输头</a:t>
              </a:r>
              <a:r>
                <a:rPr lang="en-US" altLang="zh-CN" sz="2000" dirty="0">
                  <a:latin typeface="+mn-ea"/>
                  <a:ea typeface="+mn-ea"/>
                </a:rPr>
                <a:t>(</a:t>
              </a:r>
              <a:r>
                <a:rPr lang="zh-CN" altLang="en-US" sz="2000" dirty="0">
                  <a:latin typeface="+mn-ea"/>
                  <a:ea typeface="+mn-ea"/>
                </a:rPr>
                <a:t>稍后用于解复用</a:t>
              </a:r>
              <a:r>
                <a:rPr lang="en-US" altLang="zh-CN" sz="2000" dirty="0">
                  <a:latin typeface="+mn-ea"/>
                  <a:ea typeface="+mn-ea"/>
                </a:rPr>
                <a:t>)</a:t>
              </a:r>
              <a:endParaRPr lang="en-US" altLang="zh-CN" sz="2000" dirty="0">
                <a:latin typeface="+mn-ea"/>
                <a:ea typeface="+mn-ea"/>
              </a:endParaRPr>
            </a:p>
          </p:txBody>
        </p:sp>
        <p:sp>
          <p:nvSpPr>
            <p:cNvPr id="20605" name="Rectangle 46"/>
            <p:cNvSpPr>
              <a:spLocks noChangeArrowheads="1"/>
            </p:cNvSpPr>
            <p:nvPr/>
          </p:nvSpPr>
          <p:spPr bwMode="auto">
            <a:xfrm>
              <a:off x="259" y="1009"/>
              <a:ext cx="2479" cy="756"/>
            </a:xfrm>
            <a:prstGeom prst="rect">
              <a:avLst/>
            </a:prstGeom>
            <a:noFill/>
            <a:ln w="19050">
              <a:solidFill>
                <a:srgbClr val="CC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0606" name="Group 47"/>
            <p:cNvGrpSpPr/>
            <p:nvPr/>
          </p:nvGrpSpPr>
          <p:grpSpPr bwMode="auto">
            <a:xfrm>
              <a:off x="323" y="858"/>
              <a:ext cx="1448" cy="271"/>
              <a:chOff x="1093" y="3698"/>
              <a:chExt cx="1390" cy="271"/>
            </a:xfrm>
          </p:grpSpPr>
          <p:sp>
            <p:nvSpPr>
              <p:cNvPr id="20607" name="Rectangle 48"/>
              <p:cNvSpPr>
                <a:spLocks noChangeArrowheads="1"/>
              </p:cNvSpPr>
              <p:nvPr/>
            </p:nvSpPr>
            <p:spPr bwMode="auto">
              <a:xfrm>
                <a:off x="1422" y="3732"/>
                <a:ext cx="1003"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08" name="Text Box 49"/>
              <p:cNvSpPr txBox="1">
                <a:spLocks noChangeArrowheads="1"/>
              </p:cNvSpPr>
              <p:nvPr/>
            </p:nvSpPr>
            <p:spPr bwMode="auto">
              <a:xfrm>
                <a:off x="1093" y="3698"/>
                <a:ext cx="1390"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i="1" dirty="0">
                    <a:solidFill>
                      <a:srgbClr val="CC0000"/>
                    </a:solidFill>
                    <a:latin typeface="+mn-ea"/>
                    <a:ea typeface="+mn-ea"/>
                  </a:rPr>
                  <a:t>发送端多路复用 </a:t>
                </a:r>
                <a:r>
                  <a:rPr lang="en-US" altLang="zh-CN" sz="2200" i="1" dirty="0">
                    <a:solidFill>
                      <a:srgbClr val="CC0000"/>
                    </a:solidFill>
                    <a:latin typeface="Gill Sans MT" panose="020B0502020104020203" pitchFamily="34" charset="0"/>
                    <a:ea typeface="MS PGothic" panose="020B0600070205080204" pitchFamily="34" charset="-128"/>
                  </a:rPr>
                  <a:t>:</a:t>
                </a:r>
                <a:endParaRPr lang="en-US" altLang="zh-CN" sz="2200" i="1" dirty="0">
                  <a:solidFill>
                    <a:srgbClr val="CC0000"/>
                  </a:solidFill>
                  <a:latin typeface="Gill Sans MT" panose="020B0502020104020203" pitchFamily="34" charset="0"/>
                  <a:ea typeface="MS PGothic" panose="020B0600070205080204" pitchFamily="34" charset="-128"/>
                </a:endParaRPr>
              </a:p>
            </p:txBody>
          </p:sp>
        </p:grpSp>
      </p:grpSp>
      <p:grpSp>
        <p:nvGrpSpPr>
          <p:cNvPr id="20489" name="Group 57"/>
          <p:cNvGrpSpPr/>
          <p:nvPr/>
        </p:nvGrpSpPr>
        <p:grpSpPr bwMode="auto">
          <a:xfrm>
            <a:off x="9005888" y="4136993"/>
            <a:ext cx="533400" cy="206375"/>
            <a:chOff x="344" y="1846"/>
            <a:chExt cx="336" cy="130"/>
          </a:xfrm>
        </p:grpSpPr>
        <p:sp>
          <p:nvSpPr>
            <p:cNvPr id="20600" name="Rectangle 35"/>
            <p:cNvSpPr>
              <a:spLocks noChangeArrowheads="1"/>
            </p:cNvSpPr>
            <p:nvPr/>
          </p:nvSpPr>
          <p:spPr bwMode="auto">
            <a:xfrm>
              <a:off x="344" y="1846"/>
              <a:ext cx="336" cy="130"/>
            </a:xfrm>
            <a:prstGeom prst="rect">
              <a:avLst/>
            </a:prstGeom>
            <a:solidFill>
              <a:srgbClr val="FFFF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01" name="Rectangle 54"/>
            <p:cNvSpPr>
              <a:spLocks noChangeArrowheads="1"/>
            </p:cNvSpPr>
            <p:nvPr/>
          </p:nvSpPr>
          <p:spPr bwMode="auto">
            <a:xfrm>
              <a:off x="454" y="1863"/>
              <a:ext cx="110" cy="99"/>
            </a:xfrm>
            <a:prstGeom prst="rect">
              <a:avLst/>
            </a:prstGeom>
            <a:solidFill>
              <a:schemeClr val="bg1"/>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02" name="Rectangle 55"/>
            <p:cNvSpPr>
              <a:spLocks noChangeArrowheads="1"/>
            </p:cNvSpPr>
            <p:nvPr/>
          </p:nvSpPr>
          <p:spPr bwMode="auto">
            <a:xfrm>
              <a:off x="578" y="1921"/>
              <a:ext cx="29" cy="35"/>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03" name="Rectangle 56"/>
            <p:cNvSpPr>
              <a:spLocks noChangeArrowheads="1"/>
            </p:cNvSpPr>
            <p:nvPr/>
          </p:nvSpPr>
          <p:spPr bwMode="auto">
            <a:xfrm>
              <a:off x="407" y="1922"/>
              <a:ext cx="29" cy="35"/>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490" name="Rectangle 23"/>
          <p:cNvSpPr>
            <a:spLocks noChangeArrowheads="1"/>
          </p:cNvSpPr>
          <p:nvPr/>
        </p:nvSpPr>
        <p:spPr bwMode="auto">
          <a:xfrm>
            <a:off x="4838701" y="3589304"/>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0491" name="Rectangle 24"/>
          <p:cNvSpPr>
            <a:spLocks noChangeArrowheads="1"/>
          </p:cNvSpPr>
          <p:nvPr/>
        </p:nvSpPr>
        <p:spPr bwMode="auto">
          <a:xfrm>
            <a:off x="4803775" y="3643280"/>
            <a:ext cx="1473200" cy="1979613"/>
          </a:xfrm>
          <a:prstGeom prst="rect">
            <a:avLst/>
          </a:prstGeom>
          <a:solidFill>
            <a:schemeClr val="bg1"/>
          </a:solidFill>
          <a:ln w="2857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0492" name="Line 25"/>
          <p:cNvSpPr>
            <a:spLocks noChangeShapeType="1"/>
          </p:cNvSpPr>
          <p:nvPr/>
        </p:nvSpPr>
        <p:spPr bwMode="auto">
          <a:xfrm>
            <a:off x="4810125" y="4413218"/>
            <a:ext cx="146050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3" name="Text Box 26"/>
          <p:cNvSpPr txBox="1">
            <a:spLocks noChangeArrowheads="1"/>
          </p:cNvSpPr>
          <p:nvPr/>
        </p:nvSpPr>
        <p:spPr bwMode="auto">
          <a:xfrm>
            <a:off x="4881564" y="4395754"/>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endParaRPr lang="en-US" altLang="zh-CN" sz="1400">
              <a:latin typeface="Tahoma" panose="020B0604030504040204" pitchFamily="34" charset="0"/>
              <a:ea typeface="MS PGothic" panose="020B0600070205080204" pitchFamily="34" charset="-128"/>
            </a:endParaRPr>
          </a:p>
        </p:txBody>
      </p:sp>
      <p:sp>
        <p:nvSpPr>
          <p:cNvPr id="20494" name="Line 27"/>
          <p:cNvSpPr>
            <a:spLocks noChangeShapeType="1"/>
          </p:cNvSpPr>
          <p:nvPr/>
        </p:nvSpPr>
        <p:spPr bwMode="auto">
          <a:xfrm>
            <a:off x="4811714" y="4730717"/>
            <a:ext cx="14573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5" name="Text Box 26"/>
          <p:cNvSpPr txBox="1">
            <a:spLocks noChangeArrowheads="1"/>
          </p:cNvSpPr>
          <p:nvPr/>
        </p:nvSpPr>
        <p:spPr bwMode="auto">
          <a:xfrm>
            <a:off x="4878389" y="3609942"/>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endParaRPr lang="en-US" altLang="zh-CN" sz="1400">
              <a:latin typeface="Tahoma" panose="020B0604030504040204" pitchFamily="34" charset="0"/>
              <a:ea typeface="MS PGothic" panose="020B0600070205080204" pitchFamily="34" charset="-128"/>
            </a:endParaRPr>
          </a:p>
        </p:txBody>
      </p:sp>
      <p:sp>
        <p:nvSpPr>
          <p:cNvPr id="20496" name="Text Box 26"/>
          <p:cNvSpPr txBox="1">
            <a:spLocks noChangeArrowheads="1"/>
          </p:cNvSpPr>
          <p:nvPr/>
        </p:nvSpPr>
        <p:spPr bwMode="auto">
          <a:xfrm>
            <a:off x="4875214" y="5300629"/>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endParaRPr lang="en-US" altLang="zh-CN" sz="1400">
              <a:latin typeface="Tahoma" panose="020B0604030504040204" pitchFamily="34" charset="0"/>
              <a:ea typeface="MS PGothic" panose="020B0600070205080204" pitchFamily="34" charset="-128"/>
            </a:endParaRPr>
          </a:p>
        </p:txBody>
      </p:sp>
      <p:sp>
        <p:nvSpPr>
          <p:cNvPr id="20497" name="Text Box 26"/>
          <p:cNvSpPr txBox="1">
            <a:spLocks noChangeArrowheads="1"/>
          </p:cNvSpPr>
          <p:nvPr/>
        </p:nvSpPr>
        <p:spPr bwMode="auto">
          <a:xfrm>
            <a:off x="4875214" y="5014879"/>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endParaRPr lang="en-US" altLang="zh-CN" sz="1400">
              <a:latin typeface="Tahoma" panose="020B0604030504040204" pitchFamily="34" charset="0"/>
              <a:ea typeface="MS PGothic" panose="020B0600070205080204" pitchFamily="34" charset="-128"/>
            </a:endParaRPr>
          </a:p>
        </p:txBody>
      </p:sp>
      <p:sp>
        <p:nvSpPr>
          <p:cNvPr id="20498" name="Text Box 26"/>
          <p:cNvSpPr txBox="1">
            <a:spLocks noChangeArrowheads="1"/>
          </p:cNvSpPr>
          <p:nvPr/>
        </p:nvSpPr>
        <p:spPr bwMode="auto">
          <a:xfrm>
            <a:off x="4875214" y="4716429"/>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endParaRPr lang="en-US" altLang="zh-CN" sz="1400">
              <a:latin typeface="Tahoma" panose="020B0604030504040204" pitchFamily="34" charset="0"/>
              <a:ea typeface="MS PGothic" panose="020B0600070205080204" pitchFamily="34" charset="-128"/>
            </a:endParaRPr>
          </a:p>
        </p:txBody>
      </p:sp>
      <p:sp>
        <p:nvSpPr>
          <p:cNvPr id="20499" name="Oval 120"/>
          <p:cNvSpPr>
            <a:spLocks noChangeArrowheads="1"/>
          </p:cNvSpPr>
          <p:nvPr/>
        </p:nvSpPr>
        <p:spPr bwMode="auto">
          <a:xfrm>
            <a:off x="5575300" y="3984592"/>
            <a:ext cx="598488" cy="304800"/>
          </a:xfrm>
          <a:prstGeom prst="ellipse">
            <a:avLst/>
          </a:prstGeom>
          <a:solidFill>
            <a:srgbClr val="CCFFFF"/>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Comic Sans MS" panose="030F0702030302020204" pitchFamily="66" charset="0"/>
                <a:ea typeface="MS PGothic" panose="020B0600070205080204" pitchFamily="34" charset="-128"/>
              </a:rPr>
              <a:t>P2</a:t>
            </a:r>
            <a:endParaRPr lang="en-US" altLang="zh-CN" sz="1600">
              <a:latin typeface="Comic Sans MS" panose="030F0702030302020204" pitchFamily="66" charset="0"/>
              <a:ea typeface="MS PGothic" panose="020B0600070205080204" pitchFamily="34" charset="-128"/>
            </a:endParaRPr>
          </a:p>
        </p:txBody>
      </p:sp>
      <p:sp>
        <p:nvSpPr>
          <p:cNvPr id="20500" name="Line 27"/>
          <p:cNvSpPr>
            <a:spLocks noChangeShapeType="1"/>
          </p:cNvSpPr>
          <p:nvPr/>
        </p:nvSpPr>
        <p:spPr bwMode="auto">
          <a:xfrm>
            <a:off x="4808539" y="5041867"/>
            <a:ext cx="14573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1" name="Line 27"/>
          <p:cNvSpPr>
            <a:spLocks noChangeShapeType="1"/>
          </p:cNvSpPr>
          <p:nvPr/>
        </p:nvSpPr>
        <p:spPr bwMode="auto">
          <a:xfrm>
            <a:off x="4805364" y="5340317"/>
            <a:ext cx="14573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2" name="Oval 128"/>
          <p:cNvSpPr>
            <a:spLocks noChangeArrowheads="1"/>
          </p:cNvSpPr>
          <p:nvPr/>
        </p:nvSpPr>
        <p:spPr bwMode="auto">
          <a:xfrm>
            <a:off x="4870450" y="3984592"/>
            <a:ext cx="598488" cy="304800"/>
          </a:xfrm>
          <a:prstGeom prst="ellipse">
            <a:avLst/>
          </a:prstGeom>
          <a:solidFill>
            <a:srgbClr val="CCFFFF"/>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Comic Sans MS" panose="030F0702030302020204" pitchFamily="66" charset="0"/>
                <a:ea typeface="MS PGothic" panose="020B0600070205080204" pitchFamily="34" charset="-128"/>
              </a:rPr>
              <a:t>P1</a:t>
            </a:r>
            <a:endParaRPr lang="en-US" altLang="zh-CN" sz="1600">
              <a:latin typeface="Comic Sans MS" panose="030F0702030302020204" pitchFamily="66" charset="0"/>
              <a:ea typeface="MS PGothic" panose="020B0600070205080204" pitchFamily="34" charset="-128"/>
            </a:endParaRPr>
          </a:p>
        </p:txBody>
      </p:sp>
      <p:grpSp>
        <p:nvGrpSpPr>
          <p:cNvPr id="20503" name="Group 134"/>
          <p:cNvGrpSpPr/>
          <p:nvPr/>
        </p:nvGrpSpPr>
        <p:grpSpPr bwMode="auto">
          <a:xfrm>
            <a:off x="5651500" y="4343367"/>
            <a:ext cx="412750" cy="158750"/>
            <a:chOff x="1383" y="2620"/>
            <a:chExt cx="260" cy="100"/>
          </a:xfrm>
        </p:grpSpPr>
        <p:sp>
          <p:nvSpPr>
            <p:cNvPr id="20596" name="Rectangle 130"/>
            <p:cNvSpPr>
              <a:spLocks noChangeArrowheads="1"/>
            </p:cNvSpPr>
            <p:nvPr/>
          </p:nvSpPr>
          <p:spPr bwMode="auto">
            <a:xfrm>
              <a:off x="1383" y="2620"/>
              <a:ext cx="260" cy="100"/>
            </a:xfrm>
            <a:prstGeom prst="rect">
              <a:avLst/>
            </a:prstGeom>
            <a:solidFill>
              <a:srgbClr val="FFFF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7" name="Rectangle 131"/>
            <p:cNvSpPr>
              <a:spLocks noChangeArrowheads="1"/>
            </p:cNvSpPr>
            <p:nvPr/>
          </p:nvSpPr>
          <p:spPr bwMode="auto">
            <a:xfrm>
              <a:off x="1434" y="2633"/>
              <a:ext cx="155" cy="76"/>
            </a:xfrm>
            <a:prstGeom prst="rect">
              <a:avLst/>
            </a:prstGeom>
            <a:solidFill>
              <a:schemeClr val="bg1"/>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8" name="Rectangle 132"/>
            <p:cNvSpPr>
              <a:spLocks noChangeArrowheads="1"/>
            </p:cNvSpPr>
            <p:nvPr/>
          </p:nvSpPr>
          <p:spPr bwMode="auto">
            <a:xfrm>
              <a:off x="1599" y="2678"/>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9" name="Rectangle 133"/>
            <p:cNvSpPr>
              <a:spLocks noChangeArrowheads="1"/>
            </p:cNvSpPr>
            <p:nvPr/>
          </p:nvSpPr>
          <p:spPr bwMode="auto">
            <a:xfrm>
              <a:off x="1394" y="2679"/>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0504" name="Group 135"/>
          <p:cNvGrpSpPr/>
          <p:nvPr/>
        </p:nvGrpSpPr>
        <p:grpSpPr bwMode="auto">
          <a:xfrm>
            <a:off x="4949825" y="4335429"/>
            <a:ext cx="412750" cy="158750"/>
            <a:chOff x="1383" y="2620"/>
            <a:chExt cx="260" cy="100"/>
          </a:xfrm>
        </p:grpSpPr>
        <p:sp>
          <p:nvSpPr>
            <p:cNvPr id="20592" name="Rectangle 136"/>
            <p:cNvSpPr>
              <a:spLocks noChangeArrowheads="1"/>
            </p:cNvSpPr>
            <p:nvPr/>
          </p:nvSpPr>
          <p:spPr bwMode="auto">
            <a:xfrm>
              <a:off x="1383" y="2620"/>
              <a:ext cx="260" cy="100"/>
            </a:xfrm>
            <a:prstGeom prst="rect">
              <a:avLst/>
            </a:prstGeom>
            <a:solidFill>
              <a:srgbClr val="FFFF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3" name="Rectangle 137"/>
            <p:cNvSpPr>
              <a:spLocks noChangeArrowheads="1"/>
            </p:cNvSpPr>
            <p:nvPr/>
          </p:nvSpPr>
          <p:spPr bwMode="auto">
            <a:xfrm>
              <a:off x="1434" y="2633"/>
              <a:ext cx="155" cy="76"/>
            </a:xfrm>
            <a:prstGeom prst="rect">
              <a:avLst/>
            </a:prstGeom>
            <a:solidFill>
              <a:schemeClr val="bg1"/>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4" name="Rectangle 138"/>
            <p:cNvSpPr>
              <a:spLocks noChangeArrowheads="1"/>
            </p:cNvSpPr>
            <p:nvPr/>
          </p:nvSpPr>
          <p:spPr bwMode="auto">
            <a:xfrm>
              <a:off x="1599" y="2678"/>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5" name="Rectangle 139"/>
            <p:cNvSpPr>
              <a:spLocks noChangeArrowheads="1"/>
            </p:cNvSpPr>
            <p:nvPr/>
          </p:nvSpPr>
          <p:spPr bwMode="auto">
            <a:xfrm>
              <a:off x="1394" y="2679"/>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505" name="Freeform 141"/>
          <p:cNvSpPr/>
          <p:nvPr/>
        </p:nvSpPr>
        <p:spPr bwMode="auto">
          <a:xfrm>
            <a:off x="3317875" y="4398929"/>
            <a:ext cx="2160588" cy="1989138"/>
          </a:xfrm>
          <a:custGeom>
            <a:avLst/>
            <a:gdLst>
              <a:gd name="T0" fmla="*/ 0 w 1361"/>
              <a:gd name="T1" fmla="*/ 2147483646 h 1253"/>
              <a:gd name="T2" fmla="*/ 2147483646 w 1361"/>
              <a:gd name="T3" fmla="*/ 2147483646 h 1253"/>
              <a:gd name="T4" fmla="*/ 2147483646 w 1361"/>
              <a:gd name="T5" fmla="*/ 2147483646 h 1253"/>
              <a:gd name="T6" fmla="*/ 2147483646 w 1361"/>
              <a:gd name="T7" fmla="*/ 2147483646 h 1253"/>
              <a:gd name="T8" fmla="*/ 2147483646 w 1361"/>
              <a:gd name="T9" fmla="*/ 2147483646 h 1253"/>
              <a:gd name="T10" fmla="*/ 2147483646 w 1361"/>
              <a:gd name="T11" fmla="*/ 0 h 1253"/>
              <a:gd name="T12" fmla="*/ 0 60000 65536"/>
              <a:gd name="T13" fmla="*/ 0 60000 65536"/>
              <a:gd name="T14" fmla="*/ 0 60000 65536"/>
              <a:gd name="T15" fmla="*/ 0 60000 65536"/>
              <a:gd name="T16" fmla="*/ 0 60000 65536"/>
              <a:gd name="T17" fmla="*/ 0 60000 65536"/>
              <a:gd name="T18" fmla="*/ 0 w 1361"/>
              <a:gd name="T19" fmla="*/ 0 h 1253"/>
              <a:gd name="T20" fmla="*/ 1361 w 1361"/>
              <a:gd name="T21" fmla="*/ 1253 h 1253"/>
            </a:gdLst>
            <a:ahLst/>
            <a:cxnLst>
              <a:cxn ang="T12">
                <a:pos x="T0" y="T1"/>
              </a:cxn>
              <a:cxn ang="T13">
                <a:pos x="T2" y="T3"/>
              </a:cxn>
              <a:cxn ang="T14">
                <a:pos x="T4" y="T5"/>
              </a:cxn>
              <a:cxn ang="T15">
                <a:pos x="T6" y="T7"/>
              </a:cxn>
              <a:cxn ang="T16">
                <a:pos x="T8" y="T9"/>
              </a:cxn>
              <a:cxn ang="T17">
                <a:pos x="T10" y="T11"/>
              </a:cxn>
            </a:cxnLst>
            <a:rect l="T18" t="T19" r="T20" b="T21"/>
            <a:pathLst>
              <a:path w="1361" h="1253">
                <a:moveTo>
                  <a:pt x="0" y="216"/>
                </a:moveTo>
                <a:lnTo>
                  <a:pt x="7" y="1252"/>
                </a:lnTo>
                <a:lnTo>
                  <a:pt x="1320" y="1253"/>
                </a:lnTo>
                <a:lnTo>
                  <a:pt x="1361" y="1252"/>
                </a:lnTo>
                <a:lnTo>
                  <a:pt x="1353" y="114"/>
                </a:lnTo>
                <a:lnTo>
                  <a:pt x="1178" y="0"/>
                </a:lnTo>
              </a:path>
            </a:pathLst>
          </a:custGeom>
          <a:noFill/>
          <a:ln w="19050"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06" name="Freeform 142"/>
          <p:cNvSpPr/>
          <p:nvPr/>
        </p:nvSpPr>
        <p:spPr bwMode="auto">
          <a:xfrm>
            <a:off x="3381375" y="4424330"/>
            <a:ext cx="1962150" cy="1897063"/>
          </a:xfrm>
          <a:custGeom>
            <a:avLst/>
            <a:gdLst>
              <a:gd name="T0" fmla="*/ 0 w 1236"/>
              <a:gd name="T1" fmla="*/ 2147483646 h 1195"/>
              <a:gd name="T2" fmla="*/ 2147483646 w 1236"/>
              <a:gd name="T3" fmla="*/ 2147483646 h 1195"/>
              <a:gd name="T4" fmla="*/ 2147483646 w 1236"/>
              <a:gd name="T5" fmla="*/ 2147483646 h 1195"/>
              <a:gd name="T6" fmla="*/ 2147483646 w 1236"/>
              <a:gd name="T7" fmla="*/ 2147483646 h 1195"/>
              <a:gd name="T8" fmla="*/ 2147483646 w 1236"/>
              <a:gd name="T9" fmla="*/ 0 h 1195"/>
              <a:gd name="T10" fmla="*/ 0 60000 65536"/>
              <a:gd name="T11" fmla="*/ 0 60000 65536"/>
              <a:gd name="T12" fmla="*/ 0 60000 65536"/>
              <a:gd name="T13" fmla="*/ 0 60000 65536"/>
              <a:gd name="T14" fmla="*/ 0 60000 65536"/>
              <a:gd name="T15" fmla="*/ 0 w 1236"/>
              <a:gd name="T16" fmla="*/ 0 h 1195"/>
              <a:gd name="T17" fmla="*/ 1236 w 1236"/>
              <a:gd name="T18" fmla="*/ 1195 h 1195"/>
            </a:gdLst>
            <a:ahLst/>
            <a:cxnLst>
              <a:cxn ang="T10">
                <a:pos x="T0" y="T1"/>
              </a:cxn>
              <a:cxn ang="T11">
                <a:pos x="T2" y="T3"/>
              </a:cxn>
              <a:cxn ang="T12">
                <a:pos x="T4" y="T5"/>
              </a:cxn>
              <a:cxn ang="T13">
                <a:pos x="T6" y="T7"/>
              </a:cxn>
              <a:cxn ang="T14">
                <a:pos x="T8" y="T9"/>
              </a:cxn>
            </a:cxnLst>
            <a:rect l="T15" t="T16" r="T17" b="T18"/>
            <a:pathLst>
              <a:path w="1236" h="1195">
                <a:moveTo>
                  <a:pt x="0" y="202"/>
                </a:moveTo>
                <a:lnTo>
                  <a:pt x="6" y="1194"/>
                </a:lnTo>
                <a:lnTo>
                  <a:pt x="1236" y="1195"/>
                </a:lnTo>
                <a:lnTo>
                  <a:pt x="1227" y="150"/>
                </a:lnTo>
                <a:lnTo>
                  <a:pt x="1069" y="0"/>
                </a:lnTo>
              </a:path>
            </a:pathLst>
          </a:custGeom>
          <a:noFill/>
          <a:ln w="19050" cap="flat" cmpd="sng">
            <a:solidFill>
              <a:srgbClr val="000099"/>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07" name="Rectangle 23"/>
          <p:cNvSpPr>
            <a:spLocks noChangeArrowheads="1"/>
          </p:cNvSpPr>
          <p:nvPr/>
        </p:nvSpPr>
        <p:spPr bwMode="auto">
          <a:xfrm>
            <a:off x="7100889" y="3959192"/>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0508" name="Rectangle 24"/>
          <p:cNvSpPr>
            <a:spLocks noChangeArrowheads="1"/>
          </p:cNvSpPr>
          <p:nvPr/>
        </p:nvSpPr>
        <p:spPr bwMode="auto">
          <a:xfrm>
            <a:off x="7062789" y="4013167"/>
            <a:ext cx="1273175" cy="1979612"/>
          </a:xfrm>
          <a:prstGeom prst="rect">
            <a:avLst/>
          </a:prstGeom>
          <a:solidFill>
            <a:schemeClr val="bg1"/>
          </a:solidFill>
          <a:ln w="2857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0509" name="Line 25"/>
          <p:cNvSpPr>
            <a:spLocks noChangeShapeType="1"/>
          </p:cNvSpPr>
          <p:nvPr/>
        </p:nvSpPr>
        <p:spPr bwMode="auto">
          <a:xfrm>
            <a:off x="7072313" y="4773580"/>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0" name="Text Box 26"/>
          <p:cNvSpPr txBox="1">
            <a:spLocks noChangeArrowheads="1"/>
          </p:cNvSpPr>
          <p:nvPr/>
        </p:nvSpPr>
        <p:spPr bwMode="auto">
          <a:xfrm>
            <a:off x="7029451" y="4756117"/>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endParaRPr lang="en-US" altLang="zh-CN" sz="1400">
              <a:latin typeface="Tahoma" panose="020B0604030504040204" pitchFamily="34" charset="0"/>
              <a:ea typeface="MS PGothic" panose="020B0600070205080204" pitchFamily="34" charset="-128"/>
            </a:endParaRPr>
          </a:p>
        </p:txBody>
      </p:sp>
      <p:sp>
        <p:nvSpPr>
          <p:cNvPr id="20511" name="Line 27"/>
          <p:cNvSpPr>
            <a:spLocks noChangeShapeType="1"/>
          </p:cNvSpPr>
          <p:nvPr/>
        </p:nvSpPr>
        <p:spPr bwMode="auto">
          <a:xfrm>
            <a:off x="7080250" y="5094255"/>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2" name="Line 28"/>
          <p:cNvSpPr>
            <a:spLocks noChangeShapeType="1"/>
          </p:cNvSpPr>
          <p:nvPr/>
        </p:nvSpPr>
        <p:spPr bwMode="auto">
          <a:xfrm>
            <a:off x="7065963" y="5403818"/>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3" name="Line 29"/>
          <p:cNvSpPr>
            <a:spLocks noChangeShapeType="1"/>
          </p:cNvSpPr>
          <p:nvPr/>
        </p:nvSpPr>
        <p:spPr bwMode="auto">
          <a:xfrm>
            <a:off x="7065963" y="5689568"/>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4" name="Text Box 26"/>
          <p:cNvSpPr txBox="1">
            <a:spLocks noChangeArrowheads="1"/>
          </p:cNvSpPr>
          <p:nvPr/>
        </p:nvSpPr>
        <p:spPr bwMode="auto">
          <a:xfrm>
            <a:off x="7064376" y="4003642"/>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endParaRPr lang="en-US" altLang="zh-CN" sz="1400">
              <a:latin typeface="Tahoma" panose="020B0604030504040204" pitchFamily="34" charset="0"/>
              <a:ea typeface="MS PGothic" panose="020B0600070205080204" pitchFamily="34" charset="-128"/>
            </a:endParaRPr>
          </a:p>
        </p:txBody>
      </p:sp>
      <p:sp>
        <p:nvSpPr>
          <p:cNvPr id="20515" name="Text Box 26"/>
          <p:cNvSpPr txBox="1">
            <a:spLocks noChangeArrowheads="1"/>
          </p:cNvSpPr>
          <p:nvPr/>
        </p:nvSpPr>
        <p:spPr bwMode="auto">
          <a:xfrm>
            <a:off x="7019926" y="5660992"/>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endParaRPr lang="en-US" altLang="zh-CN" sz="1400">
              <a:latin typeface="Tahoma" panose="020B0604030504040204" pitchFamily="34" charset="0"/>
              <a:ea typeface="MS PGothic" panose="020B0600070205080204" pitchFamily="34" charset="-128"/>
            </a:endParaRPr>
          </a:p>
        </p:txBody>
      </p:sp>
      <p:sp>
        <p:nvSpPr>
          <p:cNvPr id="20516" name="Text Box 26"/>
          <p:cNvSpPr txBox="1">
            <a:spLocks noChangeArrowheads="1"/>
          </p:cNvSpPr>
          <p:nvPr/>
        </p:nvSpPr>
        <p:spPr bwMode="auto">
          <a:xfrm>
            <a:off x="7038976" y="5375242"/>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endParaRPr lang="en-US" altLang="zh-CN" sz="1400">
              <a:latin typeface="Tahoma" panose="020B0604030504040204" pitchFamily="34" charset="0"/>
              <a:ea typeface="MS PGothic" panose="020B0600070205080204" pitchFamily="34" charset="-128"/>
            </a:endParaRPr>
          </a:p>
        </p:txBody>
      </p:sp>
      <p:sp>
        <p:nvSpPr>
          <p:cNvPr id="20517" name="Text Box 26"/>
          <p:cNvSpPr txBox="1">
            <a:spLocks noChangeArrowheads="1"/>
          </p:cNvSpPr>
          <p:nvPr/>
        </p:nvSpPr>
        <p:spPr bwMode="auto">
          <a:xfrm>
            <a:off x="7029451" y="5079967"/>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endParaRPr lang="en-US" altLang="zh-CN" sz="1400">
              <a:latin typeface="Tahoma" panose="020B0604030504040204" pitchFamily="34" charset="0"/>
              <a:ea typeface="MS PGothic" panose="020B0600070205080204" pitchFamily="34" charset="-128"/>
            </a:endParaRPr>
          </a:p>
        </p:txBody>
      </p:sp>
      <p:sp>
        <p:nvSpPr>
          <p:cNvPr id="20518" name="Oval 101"/>
          <p:cNvSpPr>
            <a:spLocks noChangeArrowheads="1"/>
          </p:cNvSpPr>
          <p:nvPr/>
        </p:nvSpPr>
        <p:spPr bwMode="auto">
          <a:xfrm>
            <a:off x="7399339" y="4344954"/>
            <a:ext cx="598487" cy="304800"/>
          </a:xfrm>
          <a:prstGeom prst="ellipse">
            <a:avLst/>
          </a:prstGeom>
          <a:solidFill>
            <a:srgbClr val="CCFFFF"/>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Comic Sans MS" panose="030F0702030302020204" pitchFamily="66" charset="0"/>
                <a:ea typeface="MS PGothic" panose="020B0600070205080204" pitchFamily="34" charset="-128"/>
              </a:rPr>
              <a:t>P4</a:t>
            </a:r>
            <a:endParaRPr lang="en-US" altLang="zh-CN" sz="1600">
              <a:latin typeface="Comic Sans MS" panose="030F0702030302020204" pitchFamily="66" charset="0"/>
              <a:ea typeface="MS PGothic" panose="020B0600070205080204" pitchFamily="34" charset="-128"/>
            </a:endParaRPr>
          </a:p>
        </p:txBody>
      </p:sp>
      <p:sp>
        <p:nvSpPr>
          <p:cNvPr id="20519" name="Freeform 103"/>
          <p:cNvSpPr/>
          <p:nvPr/>
        </p:nvSpPr>
        <p:spPr bwMode="auto">
          <a:xfrm>
            <a:off x="8348664" y="3990942"/>
            <a:ext cx="581025" cy="20383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20520" name="Freeform 70"/>
          <p:cNvSpPr/>
          <p:nvPr/>
        </p:nvSpPr>
        <p:spPr bwMode="auto">
          <a:xfrm>
            <a:off x="2159000" y="4011579"/>
            <a:ext cx="552450" cy="2082800"/>
          </a:xfrm>
          <a:custGeom>
            <a:avLst/>
            <a:gdLst>
              <a:gd name="T0" fmla="*/ 0 w 348"/>
              <a:gd name="T1" fmla="*/ 2147483646 h 1312"/>
              <a:gd name="T2" fmla="*/ 2147483646 w 348"/>
              <a:gd name="T3" fmla="*/ 0 h 1312"/>
              <a:gd name="T4" fmla="*/ 2147483646 w 348"/>
              <a:gd name="T5" fmla="*/ 2147483646 h 1312"/>
              <a:gd name="T6" fmla="*/ 2147483646 w 348"/>
              <a:gd name="T7" fmla="*/ 2147483646 h 1312"/>
              <a:gd name="T8" fmla="*/ 0 w 348"/>
              <a:gd name="T9" fmla="*/ 2147483646 h 1312"/>
              <a:gd name="T10" fmla="*/ 0 60000 65536"/>
              <a:gd name="T11" fmla="*/ 0 60000 65536"/>
              <a:gd name="T12" fmla="*/ 0 60000 65536"/>
              <a:gd name="T13" fmla="*/ 0 60000 65536"/>
              <a:gd name="T14" fmla="*/ 0 60000 65536"/>
              <a:gd name="T15" fmla="*/ 0 w 348"/>
              <a:gd name="T16" fmla="*/ 0 h 1312"/>
              <a:gd name="T17" fmla="*/ 348 w 348"/>
              <a:gd name="T18" fmla="*/ 1312 h 1312"/>
            </a:gdLst>
            <a:ahLst/>
            <a:cxnLst>
              <a:cxn ang="T10">
                <a:pos x="T0" y="T1"/>
              </a:cxn>
              <a:cxn ang="T11">
                <a:pos x="T2" y="T3"/>
              </a:cxn>
              <a:cxn ang="T12">
                <a:pos x="T4" y="T5"/>
              </a:cxn>
              <a:cxn ang="T13">
                <a:pos x="T6" y="T7"/>
              </a:cxn>
              <a:cxn ang="T14">
                <a:pos x="T8" y="T9"/>
              </a:cxn>
            </a:cxnLst>
            <a:rect l="T15" t="T16" r="T17" b="T18"/>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ln>
        </p:spPr>
        <p:txBody>
          <a:bodyPr/>
          <a:lstStyle/>
          <a:p>
            <a:endParaRPr lang="zh-CN" altLang="en-US"/>
          </a:p>
        </p:txBody>
      </p:sp>
      <p:sp>
        <p:nvSpPr>
          <p:cNvPr id="20521" name="Rectangle 23"/>
          <p:cNvSpPr>
            <a:spLocks noChangeArrowheads="1"/>
          </p:cNvSpPr>
          <p:nvPr/>
        </p:nvSpPr>
        <p:spPr bwMode="auto">
          <a:xfrm>
            <a:off x="2755900" y="3967129"/>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0522" name="Rectangle 24"/>
          <p:cNvSpPr>
            <a:spLocks noChangeArrowheads="1"/>
          </p:cNvSpPr>
          <p:nvPr/>
        </p:nvSpPr>
        <p:spPr bwMode="auto">
          <a:xfrm>
            <a:off x="2717801" y="4021105"/>
            <a:ext cx="1273175" cy="1979613"/>
          </a:xfrm>
          <a:prstGeom prst="rect">
            <a:avLst/>
          </a:prstGeom>
          <a:solidFill>
            <a:schemeClr val="bg1"/>
          </a:solidFill>
          <a:ln w="2857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0523" name="Line 25"/>
          <p:cNvSpPr>
            <a:spLocks noChangeShapeType="1"/>
          </p:cNvSpPr>
          <p:nvPr/>
        </p:nvSpPr>
        <p:spPr bwMode="auto">
          <a:xfrm>
            <a:off x="2727325" y="4781518"/>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4" name="Text Box 26"/>
          <p:cNvSpPr txBox="1">
            <a:spLocks noChangeArrowheads="1"/>
          </p:cNvSpPr>
          <p:nvPr/>
        </p:nvSpPr>
        <p:spPr bwMode="auto">
          <a:xfrm>
            <a:off x="2684464" y="4764054"/>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endParaRPr lang="en-US" altLang="zh-CN" sz="1400">
              <a:latin typeface="Tahoma" panose="020B0604030504040204" pitchFamily="34" charset="0"/>
              <a:ea typeface="MS PGothic" panose="020B0600070205080204" pitchFamily="34" charset="-128"/>
            </a:endParaRPr>
          </a:p>
        </p:txBody>
      </p:sp>
      <p:sp>
        <p:nvSpPr>
          <p:cNvPr id="20525" name="Line 27"/>
          <p:cNvSpPr>
            <a:spLocks noChangeShapeType="1"/>
          </p:cNvSpPr>
          <p:nvPr/>
        </p:nvSpPr>
        <p:spPr bwMode="auto">
          <a:xfrm>
            <a:off x="2735263" y="5102193"/>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6" name="Line 28"/>
          <p:cNvSpPr>
            <a:spLocks noChangeShapeType="1"/>
          </p:cNvSpPr>
          <p:nvPr/>
        </p:nvSpPr>
        <p:spPr bwMode="auto">
          <a:xfrm>
            <a:off x="2720975" y="5411755"/>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7" name="Line 29"/>
          <p:cNvSpPr>
            <a:spLocks noChangeShapeType="1"/>
          </p:cNvSpPr>
          <p:nvPr/>
        </p:nvSpPr>
        <p:spPr bwMode="auto">
          <a:xfrm>
            <a:off x="2720975" y="5697505"/>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8" name="Text Box 26"/>
          <p:cNvSpPr txBox="1">
            <a:spLocks noChangeArrowheads="1"/>
          </p:cNvSpPr>
          <p:nvPr/>
        </p:nvSpPr>
        <p:spPr bwMode="auto">
          <a:xfrm>
            <a:off x="2719389" y="4011579"/>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endParaRPr lang="en-US" altLang="zh-CN" sz="1400">
              <a:latin typeface="Tahoma" panose="020B0604030504040204" pitchFamily="34" charset="0"/>
              <a:ea typeface="MS PGothic" panose="020B0600070205080204" pitchFamily="34" charset="-128"/>
            </a:endParaRPr>
          </a:p>
        </p:txBody>
      </p:sp>
      <p:sp>
        <p:nvSpPr>
          <p:cNvPr id="20529" name="Text Box 26"/>
          <p:cNvSpPr txBox="1">
            <a:spLocks noChangeArrowheads="1"/>
          </p:cNvSpPr>
          <p:nvPr/>
        </p:nvSpPr>
        <p:spPr bwMode="auto">
          <a:xfrm>
            <a:off x="2674939" y="5668929"/>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endParaRPr lang="en-US" altLang="zh-CN" sz="1400">
              <a:latin typeface="Tahoma" panose="020B0604030504040204" pitchFamily="34" charset="0"/>
              <a:ea typeface="MS PGothic" panose="020B0600070205080204" pitchFamily="34" charset="-128"/>
            </a:endParaRPr>
          </a:p>
        </p:txBody>
      </p:sp>
      <p:sp>
        <p:nvSpPr>
          <p:cNvPr id="20530" name="Text Box 26"/>
          <p:cNvSpPr txBox="1">
            <a:spLocks noChangeArrowheads="1"/>
          </p:cNvSpPr>
          <p:nvPr/>
        </p:nvSpPr>
        <p:spPr bwMode="auto">
          <a:xfrm>
            <a:off x="2693989" y="5383179"/>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endParaRPr lang="en-US" altLang="zh-CN" sz="1400">
              <a:latin typeface="Tahoma" panose="020B0604030504040204" pitchFamily="34" charset="0"/>
              <a:ea typeface="MS PGothic" panose="020B0600070205080204" pitchFamily="34" charset="-128"/>
            </a:endParaRPr>
          </a:p>
        </p:txBody>
      </p:sp>
      <p:sp>
        <p:nvSpPr>
          <p:cNvPr id="20531" name="Text Box 26"/>
          <p:cNvSpPr txBox="1">
            <a:spLocks noChangeArrowheads="1"/>
          </p:cNvSpPr>
          <p:nvPr/>
        </p:nvSpPr>
        <p:spPr bwMode="auto">
          <a:xfrm>
            <a:off x="2684464" y="5087904"/>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endParaRPr lang="en-US" altLang="zh-CN" sz="1400">
              <a:latin typeface="Tahoma" panose="020B0604030504040204" pitchFamily="34" charset="0"/>
              <a:ea typeface="MS PGothic" panose="020B0600070205080204" pitchFamily="34" charset="-128"/>
            </a:endParaRPr>
          </a:p>
        </p:txBody>
      </p:sp>
      <p:sp>
        <p:nvSpPr>
          <p:cNvPr id="20532" name="Oval 23"/>
          <p:cNvSpPr>
            <a:spLocks noChangeArrowheads="1"/>
          </p:cNvSpPr>
          <p:nvPr/>
        </p:nvSpPr>
        <p:spPr bwMode="auto">
          <a:xfrm>
            <a:off x="3054350" y="4352892"/>
            <a:ext cx="598488" cy="304800"/>
          </a:xfrm>
          <a:prstGeom prst="ellipse">
            <a:avLst/>
          </a:prstGeom>
          <a:solidFill>
            <a:srgbClr val="CCFFFF"/>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Comic Sans MS" panose="030F0702030302020204" pitchFamily="66" charset="0"/>
                <a:ea typeface="MS PGothic" panose="020B0600070205080204" pitchFamily="34" charset="-128"/>
              </a:rPr>
              <a:t>P3</a:t>
            </a:r>
            <a:endParaRPr lang="en-US" altLang="zh-CN" sz="1600">
              <a:latin typeface="Comic Sans MS" panose="030F0702030302020204" pitchFamily="66" charset="0"/>
              <a:ea typeface="MS PGothic" panose="020B0600070205080204" pitchFamily="34" charset="-128"/>
            </a:endParaRPr>
          </a:p>
        </p:txBody>
      </p:sp>
      <p:grpSp>
        <p:nvGrpSpPr>
          <p:cNvPr id="20533" name="Group 149"/>
          <p:cNvGrpSpPr/>
          <p:nvPr/>
        </p:nvGrpSpPr>
        <p:grpSpPr bwMode="auto">
          <a:xfrm>
            <a:off x="3144838" y="4691029"/>
            <a:ext cx="412750" cy="158750"/>
            <a:chOff x="1287" y="2524"/>
            <a:chExt cx="260" cy="100"/>
          </a:xfrm>
        </p:grpSpPr>
        <p:sp>
          <p:nvSpPr>
            <p:cNvPr id="20588" name="Rectangle 73"/>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89" name="Rectangle 74"/>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0" name="Rectangle 75"/>
            <p:cNvSpPr>
              <a:spLocks noChangeArrowheads="1"/>
            </p:cNvSpPr>
            <p:nvPr/>
          </p:nvSpPr>
          <p:spPr bwMode="auto">
            <a:xfrm>
              <a:off x="1503" y="2582"/>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1" name="Rectangle 129"/>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0534" name="Group 150"/>
          <p:cNvGrpSpPr/>
          <p:nvPr/>
        </p:nvGrpSpPr>
        <p:grpSpPr bwMode="auto">
          <a:xfrm>
            <a:off x="7485063" y="4689442"/>
            <a:ext cx="412750" cy="158750"/>
            <a:chOff x="1287" y="2524"/>
            <a:chExt cx="260" cy="100"/>
          </a:xfrm>
        </p:grpSpPr>
        <p:sp>
          <p:nvSpPr>
            <p:cNvPr id="20584" name="Rectangle 151"/>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85" name="Rectangle 152"/>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86" name="Rectangle 153"/>
            <p:cNvSpPr>
              <a:spLocks noChangeArrowheads="1"/>
            </p:cNvSpPr>
            <p:nvPr/>
          </p:nvSpPr>
          <p:spPr bwMode="auto">
            <a:xfrm>
              <a:off x="1503" y="2582"/>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87" name="Rectangle 154"/>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535" name="Freeform 146"/>
          <p:cNvSpPr/>
          <p:nvPr/>
        </p:nvSpPr>
        <p:spPr bwMode="auto">
          <a:xfrm>
            <a:off x="5532439" y="4390993"/>
            <a:ext cx="2173287" cy="1989137"/>
          </a:xfrm>
          <a:custGeom>
            <a:avLst/>
            <a:gdLst>
              <a:gd name="T0" fmla="*/ 2147483646 w 1369"/>
              <a:gd name="T1" fmla="*/ 2147483646 h 1253"/>
              <a:gd name="T2" fmla="*/ 2147483646 w 1369"/>
              <a:gd name="T3" fmla="*/ 2147483646 h 1253"/>
              <a:gd name="T4" fmla="*/ 2147483646 w 1369"/>
              <a:gd name="T5" fmla="*/ 2147483646 h 1253"/>
              <a:gd name="T6" fmla="*/ 0 w 1369"/>
              <a:gd name="T7" fmla="*/ 2147483646 h 1253"/>
              <a:gd name="T8" fmla="*/ 2147483646 w 1369"/>
              <a:gd name="T9" fmla="*/ 0 h 1253"/>
              <a:gd name="T10" fmla="*/ 0 60000 65536"/>
              <a:gd name="T11" fmla="*/ 0 60000 65536"/>
              <a:gd name="T12" fmla="*/ 0 60000 65536"/>
              <a:gd name="T13" fmla="*/ 0 60000 65536"/>
              <a:gd name="T14" fmla="*/ 0 60000 65536"/>
              <a:gd name="T15" fmla="*/ 0 w 1369"/>
              <a:gd name="T16" fmla="*/ 0 h 1253"/>
              <a:gd name="T17" fmla="*/ 1369 w 1369"/>
              <a:gd name="T18" fmla="*/ 1253 h 1253"/>
            </a:gdLst>
            <a:ahLst/>
            <a:cxnLst>
              <a:cxn ang="T10">
                <a:pos x="T0" y="T1"/>
              </a:cxn>
              <a:cxn ang="T11">
                <a:pos x="T2" y="T3"/>
              </a:cxn>
              <a:cxn ang="T12">
                <a:pos x="T4" y="T5"/>
              </a:cxn>
              <a:cxn ang="T13">
                <a:pos x="T6" y="T7"/>
              </a:cxn>
              <a:cxn ang="T14">
                <a:pos x="T8" y="T9"/>
              </a:cxn>
            </a:cxnLst>
            <a:rect l="T15" t="T16" r="T17" b="T18"/>
            <a:pathLst>
              <a:path w="1369" h="1253">
                <a:moveTo>
                  <a:pt x="1369" y="216"/>
                </a:moveTo>
                <a:lnTo>
                  <a:pt x="1362" y="1252"/>
                </a:lnTo>
                <a:lnTo>
                  <a:pt x="16" y="1253"/>
                </a:lnTo>
                <a:lnTo>
                  <a:pt x="0" y="121"/>
                </a:lnTo>
                <a:lnTo>
                  <a:pt x="191" y="0"/>
                </a:lnTo>
              </a:path>
            </a:pathLst>
          </a:custGeom>
          <a:noFill/>
          <a:ln w="19050"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36" name="Freeform 147"/>
          <p:cNvSpPr/>
          <p:nvPr/>
        </p:nvSpPr>
        <p:spPr bwMode="auto">
          <a:xfrm>
            <a:off x="5651501" y="4422743"/>
            <a:ext cx="1984375" cy="1876425"/>
          </a:xfrm>
          <a:custGeom>
            <a:avLst/>
            <a:gdLst>
              <a:gd name="T0" fmla="*/ 2147483646 w 1250"/>
              <a:gd name="T1" fmla="*/ 2147483646 h 1182"/>
              <a:gd name="T2" fmla="*/ 2147483646 w 1250"/>
              <a:gd name="T3" fmla="*/ 2147483646 h 1182"/>
              <a:gd name="T4" fmla="*/ 2147483646 w 1250"/>
              <a:gd name="T5" fmla="*/ 2147483646 h 1182"/>
              <a:gd name="T6" fmla="*/ 0 w 1250"/>
              <a:gd name="T7" fmla="*/ 2147483646 h 1182"/>
              <a:gd name="T8" fmla="*/ 2147483646 w 1250"/>
              <a:gd name="T9" fmla="*/ 0 h 1182"/>
              <a:gd name="T10" fmla="*/ 0 60000 65536"/>
              <a:gd name="T11" fmla="*/ 0 60000 65536"/>
              <a:gd name="T12" fmla="*/ 0 60000 65536"/>
              <a:gd name="T13" fmla="*/ 0 60000 65536"/>
              <a:gd name="T14" fmla="*/ 0 60000 65536"/>
              <a:gd name="T15" fmla="*/ 0 w 1250"/>
              <a:gd name="T16" fmla="*/ 0 h 1182"/>
              <a:gd name="T17" fmla="*/ 1250 w 1250"/>
              <a:gd name="T18" fmla="*/ 1182 h 1182"/>
            </a:gdLst>
            <a:ahLst/>
            <a:cxnLst>
              <a:cxn ang="T10">
                <a:pos x="T0" y="T1"/>
              </a:cxn>
              <a:cxn ang="T11">
                <a:pos x="T2" y="T3"/>
              </a:cxn>
              <a:cxn ang="T12">
                <a:pos x="T4" y="T5"/>
              </a:cxn>
              <a:cxn ang="T13">
                <a:pos x="T6" y="T7"/>
              </a:cxn>
              <a:cxn ang="T14">
                <a:pos x="T8" y="T9"/>
              </a:cxn>
            </a:cxnLst>
            <a:rect l="T15" t="T16" r="T17" b="T18"/>
            <a:pathLst>
              <a:path w="1250" h="1182">
                <a:moveTo>
                  <a:pt x="1250" y="190"/>
                </a:moveTo>
                <a:lnTo>
                  <a:pt x="1244" y="1182"/>
                </a:lnTo>
                <a:lnTo>
                  <a:pt x="19" y="1181"/>
                </a:lnTo>
                <a:lnTo>
                  <a:pt x="0" y="155"/>
                </a:lnTo>
                <a:lnTo>
                  <a:pt x="171" y="0"/>
                </a:lnTo>
              </a:path>
            </a:pathLst>
          </a:custGeom>
          <a:noFill/>
          <a:ln w="19050" cap="flat" cmpd="sng">
            <a:solidFill>
              <a:srgbClr val="000099"/>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37" name="Oval 36"/>
          <p:cNvSpPr>
            <a:spLocks noChangeArrowheads="1"/>
          </p:cNvSpPr>
          <p:nvPr/>
        </p:nvSpPr>
        <p:spPr bwMode="auto">
          <a:xfrm>
            <a:off x="8991600" y="4502117"/>
            <a:ext cx="598488" cy="304800"/>
          </a:xfrm>
          <a:prstGeom prst="ellipse">
            <a:avLst/>
          </a:prstGeom>
          <a:solidFill>
            <a:srgbClr val="CCFFFF"/>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Comic Sans MS" panose="030F0702030302020204" pitchFamily="66" charset="0"/>
              <a:ea typeface="MS PGothic" panose="020B0600070205080204" pitchFamily="34" charset="-128"/>
            </a:endParaRPr>
          </a:p>
        </p:txBody>
      </p:sp>
      <p:grpSp>
        <p:nvGrpSpPr>
          <p:cNvPr id="11" name="Group 169"/>
          <p:cNvGrpSpPr/>
          <p:nvPr/>
        </p:nvGrpSpPr>
        <p:grpSpPr bwMode="auto">
          <a:xfrm>
            <a:off x="4486276" y="3249579"/>
            <a:ext cx="1292225" cy="1454150"/>
            <a:chOff x="1868" y="1796"/>
            <a:chExt cx="814" cy="916"/>
          </a:xfrm>
        </p:grpSpPr>
        <p:sp>
          <p:nvSpPr>
            <p:cNvPr id="20581" name="Oval 166"/>
            <p:cNvSpPr>
              <a:spLocks noChangeArrowheads="1"/>
            </p:cNvSpPr>
            <p:nvPr/>
          </p:nvSpPr>
          <p:spPr bwMode="auto">
            <a:xfrm>
              <a:off x="2318" y="2668"/>
              <a:ext cx="124" cy="44"/>
            </a:xfrm>
            <a:prstGeom prst="ellipse">
              <a:avLst/>
            </a:prstGeom>
            <a:noFill/>
            <a:ln w="28575">
              <a:solidFill>
                <a:srgbClr val="CC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82" name="Oval 167"/>
            <p:cNvSpPr>
              <a:spLocks noChangeArrowheads="1"/>
            </p:cNvSpPr>
            <p:nvPr/>
          </p:nvSpPr>
          <p:spPr bwMode="auto">
            <a:xfrm>
              <a:off x="2558" y="2668"/>
              <a:ext cx="124" cy="44"/>
            </a:xfrm>
            <a:prstGeom prst="ellipse">
              <a:avLst/>
            </a:prstGeom>
            <a:noFill/>
            <a:ln w="28575">
              <a:solidFill>
                <a:srgbClr val="CC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83" name="Freeform 168"/>
            <p:cNvSpPr/>
            <p:nvPr/>
          </p:nvSpPr>
          <p:spPr bwMode="auto">
            <a:xfrm>
              <a:off x="1868" y="1796"/>
              <a:ext cx="434" cy="904"/>
            </a:xfrm>
            <a:custGeom>
              <a:avLst/>
              <a:gdLst>
                <a:gd name="T0" fmla="*/ 434 w 434"/>
                <a:gd name="T1" fmla="*/ 904 h 904"/>
                <a:gd name="T2" fmla="*/ 2 w 434"/>
                <a:gd name="T3" fmla="*/ 902 h 904"/>
                <a:gd name="T4" fmla="*/ 0 w 434"/>
                <a:gd name="T5" fmla="*/ 0 h 904"/>
                <a:gd name="T6" fmla="*/ 0 60000 65536"/>
                <a:gd name="T7" fmla="*/ 0 60000 65536"/>
                <a:gd name="T8" fmla="*/ 0 60000 65536"/>
                <a:gd name="T9" fmla="*/ 0 w 434"/>
                <a:gd name="T10" fmla="*/ 0 h 904"/>
                <a:gd name="T11" fmla="*/ 434 w 434"/>
                <a:gd name="T12" fmla="*/ 904 h 904"/>
              </a:gdLst>
              <a:ahLst/>
              <a:cxnLst>
                <a:cxn ang="T6">
                  <a:pos x="T0" y="T1"/>
                </a:cxn>
                <a:cxn ang="T7">
                  <a:pos x="T2" y="T3"/>
                </a:cxn>
                <a:cxn ang="T8">
                  <a:pos x="T4" y="T5"/>
                </a:cxn>
              </a:cxnLst>
              <a:rect l="T9" t="T10" r="T11" b="T12"/>
              <a:pathLst>
                <a:path w="434" h="904">
                  <a:moveTo>
                    <a:pt x="434" y="904"/>
                  </a:moveTo>
                  <a:lnTo>
                    <a:pt x="2" y="902"/>
                  </a:lnTo>
                  <a:lnTo>
                    <a:pt x="0" y="0"/>
                  </a:lnTo>
                </a:path>
              </a:pathLst>
            </a:custGeom>
            <a:noFill/>
            <a:ln w="19050" cap="flat" cmpd="sng">
              <a:solidFill>
                <a:srgbClr val="CC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12" name="Group 172"/>
          <p:cNvGrpSpPr/>
          <p:nvPr/>
        </p:nvGrpSpPr>
        <p:grpSpPr bwMode="auto">
          <a:xfrm>
            <a:off x="5394325" y="3205129"/>
            <a:ext cx="1047750" cy="1441450"/>
            <a:chOff x="2432" y="1758"/>
            <a:chExt cx="660" cy="908"/>
          </a:xfrm>
        </p:grpSpPr>
        <p:sp>
          <p:nvSpPr>
            <p:cNvPr id="20579" name="Oval 170"/>
            <p:cNvSpPr>
              <a:spLocks noChangeArrowheads="1"/>
            </p:cNvSpPr>
            <p:nvPr/>
          </p:nvSpPr>
          <p:spPr bwMode="auto">
            <a:xfrm>
              <a:off x="2432" y="2564"/>
              <a:ext cx="144" cy="102"/>
            </a:xfrm>
            <a:prstGeom prst="ellipse">
              <a:avLst/>
            </a:prstGeom>
            <a:noFill/>
            <a:ln w="28575">
              <a:solidFill>
                <a:srgbClr val="CC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80" name="Freeform 171"/>
            <p:cNvSpPr/>
            <p:nvPr/>
          </p:nvSpPr>
          <p:spPr bwMode="auto">
            <a:xfrm>
              <a:off x="2506" y="1758"/>
              <a:ext cx="586" cy="810"/>
            </a:xfrm>
            <a:custGeom>
              <a:avLst/>
              <a:gdLst>
                <a:gd name="T0" fmla="*/ 0 w 586"/>
                <a:gd name="T1" fmla="*/ 810 h 810"/>
                <a:gd name="T2" fmla="*/ 2 w 586"/>
                <a:gd name="T3" fmla="*/ 808 h 810"/>
                <a:gd name="T4" fmla="*/ 2 w 586"/>
                <a:gd name="T5" fmla="*/ 170 h 810"/>
                <a:gd name="T6" fmla="*/ 586 w 586"/>
                <a:gd name="T7" fmla="*/ 0 h 810"/>
                <a:gd name="T8" fmla="*/ 0 60000 65536"/>
                <a:gd name="T9" fmla="*/ 0 60000 65536"/>
                <a:gd name="T10" fmla="*/ 0 60000 65536"/>
                <a:gd name="T11" fmla="*/ 0 60000 65536"/>
                <a:gd name="T12" fmla="*/ 0 w 586"/>
                <a:gd name="T13" fmla="*/ 0 h 810"/>
                <a:gd name="T14" fmla="*/ 586 w 586"/>
                <a:gd name="T15" fmla="*/ 810 h 810"/>
              </a:gdLst>
              <a:ahLst/>
              <a:cxnLst>
                <a:cxn ang="T8">
                  <a:pos x="T0" y="T1"/>
                </a:cxn>
                <a:cxn ang="T9">
                  <a:pos x="T2" y="T3"/>
                </a:cxn>
                <a:cxn ang="T10">
                  <a:pos x="T4" y="T5"/>
                </a:cxn>
                <a:cxn ang="T11">
                  <a:pos x="T6" y="T7"/>
                </a:cxn>
              </a:cxnLst>
              <a:rect l="T12" t="T13" r="T14" b="T15"/>
              <a:pathLst>
                <a:path w="586" h="810">
                  <a:moveTo>
                    <a:pt x="0" y="810"/>
                  </a:moveTo>
                  <a:lnTo>
                    <a:pt x="2" y="808"/>
                  </a:lnTo>
                  <a:lnTo>
                    <a:pt x="2" y="170"/>
                  </a:lnTo>
                  <a:lnTo>
                    <a:pt x="586" y="0"/>
                  </a:lnTo>
                </a:path>
              </a:pathLst>
            </a:custGeom>
            <a:noFill/>
            <a:ln w="12700" cap="flat" cmpd="sng">
              <a:solidFill>
                <a:srgbClr val="CC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20540" name="Group 179"/>
          <p:cNvGrpSpPr/>
          <p:nvPr/>
        </p:nvGrpSpPr>
        <p:grpSpPr bwMode="auto">
          <a:xfrm>
            <a:off x="1693863" y="5521293"/>
            <a:ext cx="800100" cy="828675"/>
            <a:chOff x="-44" y="1473"/>
            <a:chExt cx="981" cy="1105"/>
          </a:xfrm>
        </p:grpSpPr>
        <p:pic>
          <p:nvPicPr>
            <p:cNvPr id="20577" name="Picture 180"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8" name="Freeform 181"/>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grpSp>
        <p:nvGrpSpPr>
          <p:cNvPr id="20541" name="Group 182"/>
          <p:cNvGrpSpPr/>
          <p:nvPr/>
        </p:nvGrpSpPr>
        <p:grpSpPr bwMode="auto">
          <a:xfrm flipH="1">
            <a:off x="8675689" y="5435568"/>
            <a:ext cx="788987" cy="782637"/>
            <a:chOff x="-44" y="1473"/>
            <a:chExt cx="981" cy="1105"/>
          </a:xfrm>
        </p:grpSpPr>
        <p:pic>
          <p:nvPicPr>
            <p:cNvPr id="20575" name="Picture 183"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6" name="Freeform 184"/>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grpSp>
        <p:nvGrpSpPr>
          <p:cNvPr id="20542" name="Group 185"/>
          <p:cNvGrpSpPr/>
          <p:nvPr/>
        </p:nvGrpSpPr>
        <p:grpSpPr bwMode="auto">
          <a:xfrm>
            <a:off x="4265614" y="5021229"/>
            <a:ext cx="358775" cy="704850"/>
            <a:chOff x="4140" y="429"/>
            <a:chExt cx="1425" cy="2396"/>
          </a:xfrm>
        </p:grpSpPr>
        <p:sp>
          <p:nvSpPr>
            <p:cNvPr id="20543" name="Freeform 186"/>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44" name="Rectangle 187"/>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45" name="Freeform 188"/>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46" name="Freeform 189"/>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47" name="Rectangle 190"/>
            <p:cNvSpPr>
              <a:spLocks noChangeArrowheads="1"/>
            </p:cNvSpPr>
            <p:nvPr/>
          </p:nvSpPr>
          <p:spPr bwMode="auto">
            <a:xfrm>
              <a:off x="4209" y="693"/>
              <a:ext cx="599" cy="49"/>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0548" name="Group 191"/>
            <p:cNvGrpSpPr/>
            <p:nvPr/>
          </p:nvGrpSpPr>
          <p:grpSpPr bwMode="auto">
            <a:xfrm>
              <a:off x="4749" y="668"/>
              <a:ext cx="581" cy="145"/>
              <a:chOff x="614" y="2568"/>
              <a:chExt cx="725" cy="139"/>
            </a:xfrm>
          </p:grpSpPr>
          <p:sp>
            <p:nvSpPr>
              <p:cNvPr id="20573" name="AutoShape 192"/>
              <p:cNvSpPr>
                <a:spLocks noChangeArrowheads="1"/>
              </p:cNvSpPr>
              <p:nvPr/>
            </p:nvSpPr>
            <p:spPr bwMode="auto">
              <a:xfrm>
                <a:off x="617"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74" name="AutoShape 193"/>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549" name="Rectangle 194"/>
            <p:cNvSpPr>
              <a:spLocks noChangeArrowheads="1"/>
            </p:cNvSpPr>
            <p:nvPr/>
          </p:nvSpPr>
          <p:spPr bwMode="auto">
            <a:xfrm>
              <a:off x="4222" y="1017"/>
              <a:ext cx="599" cy="49"/>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0550" name="Group 195"/>
            <p:cNvGrpSpPr/>
            <p:nvPr/>
          </p:nvGrpSpPr>
          <p:grpSpPr bwMode="auto">
            <a:xfrm>
              <a:off x="4747" y="994"/>
              <a:ext cx="581" cy="134"/>
              <a:chOff x="614" y="2568"/>
              <a:chExt cx="725" cy="139"/>
            </a:xfrm>
          </p:grpSpPr>
          <p:sp>
            <p:nvSpPr>
              <p:cNvPr id="20571" name="AutoShape 196"/>
              <p:cNvSpPr>
                <a:spLocks noChangeArrowheads="1"/>
              </p:cNvSpPr>
              <p:nvPr/>
            </p:nvSpPr>
            <p:spPr bwMode="auto">
              <a:xfrm>
                <a:off x="612" y="2570"/>
                <a:ext cx="724" cy="14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72" name="AutoShape 197"/>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551" name="Rectangle 198"/>
            <p:cNvSpPr>
              <a:spLocks noChangeArrowheads="1"/>
            </p:cNvSpPr>
            <p:nvPr/>
          </p:nvSpPr>
          <p:spPr bwMode="auto">
            <a:xfrm>
              <a:off x="4216" y="1357"/>
              <a:ext cx="599" cy="49"/>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52" name="Rectangle 199"/>
            <p:cNvSpPr>
              <a:spLocks noChangeArrowheads="1"/>
            </p:cNvSpPr>
            <p:nvPr/>
          </p:nvSpPr>
          <p:spPr bwMode="auto">
            <a:xfrm>
              <a:off x="4228" y="1654"/>
              <a:ext cx="593" cy="49"/>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0553" name="Group 200"/>
            <p:cNvGrpSpPr/>
            <p:nvPr/>
          </p:nvGrpSpPr>
          <p:grpSpPr bwMode="auto">
            <a:xfrm>
              <a:off x="4735" y="1627"/>
              <a:ext cx="582" cy="151"/>
              <a:chOff x="614" y="2568"/>
              <a:chExt cx="725" cy="139"/>
            </a:xfrm>
          </p:grpSpPr>
          <p:sp>
            <p:nvSpPr>
              <p:cNvPr id="20569" name="AutoShape 201"/>
              <p:cNvSpPr>
                <a:spLocks noChangeArrowheads="1"/>
              </p:cNvSpPr>
              <p:nvPr/>
            </p:nvSpPr>
            <p:spPr bwMode="auto">
              <a:xfrm>
                <a:off x="611" y="2568"/>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70" name="AutoShape 202"/>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554" name="Freeform 203"/>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0555" name="Group 204"/>
            <p:cNvGrpSpPr/>
            <p:nvPr/>
          </p:nvGrpSpPr>
          <p:grpSpPr bwMode="auto">
            <a:xfrm>
              <a:off x="4739" y="1327"/>
              <a:ext cx="582" cy="139"/>
              <a:chOff x="614" y="2568"/>
              <a:chExt cx="725" cy="139"/>
            </a:xfrm>
          </p:grpSpPr>
          <p:sp>
            <p:nvSpPr>
              <p:cNvPr id="20567" name="AutoShape 205"/>
              <p:cNvSpPr>
                <a:spLocks noChangeArrowheads="1"/>
              </p:cNvSpPr>
              <p:nvPr/>
            </p:nvSpPr>
            <p:spPr bwMode="auto">
              <a:xfrm>
                <a:off x="614" y="2566"/>
                <a:ext cx="723"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68" name="AutoShape 206"/>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556" name="Rectangle 207"/>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57" name="Freeform 208"/>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58" name="Freeform 209"/>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59" name="Oval 210"/>
            <p:cNvSpPr>
              <a:spLocks noChangeArrowheads="1"/>
            </p:cNvSpPr>
            <p:nvPr/>
          </p:nvSpPr>
          <p:spPr bwMode="auto">
            <a:xfrm>
              <a:off x="5515" y="2609"/>
              <a:ext cx="50" cy="97"/>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60" name="Freeform 211"/>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61" name="AutoShape 212"/>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62" name="AutoShape 213"/>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63" name="Oval 214"/>
            <p:cNvSpPr>
              <a:spLocks noChangeArrowheads="1"/>
            </p:cNvSpPr>
            <p:nvPr/>
          </p:nvSpPr>
          <p:spPr bwMode="auto">
            <a:xfrm>
              <a:off x="4310" y="2382"/>
              <a:ext cx="158" cy="146"/>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64" name="Oval 215"/>
            <p:cNvSpPr>
              <a:spLocks noChangeArrowheads="1"/>
            </p:cNvSpPr>
            <p:nvPr/>
          </p:nvSpPr>
          <p:spPr bwMode="auto">
            <a:xfrm>
              <a:off x="4487" y="2382"/>
              <a:ext cx="158"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20565" name="Oval 216"/>
            <p:cNvSpPr>
              <a:spLocks noChangeArrowheads="1"/>
            </p:cNvSpPr>
            <p:nvPr/>
          </p:nvSpPr>
          <p:spPr bwMode="auto">
            <a:xfrm>
              <a:off x="4663" y="2382"/>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66" name="Rectangle 217"/>
            <p:cNvSpPr>
              <a:spLocks noChangeArrowheads="1"/>
            </p:cNvSpPr>
            <p:nvPr/>
          </p:nvSpPr>
          <p:spPr bwMode="auto">
            <a:xfrm>
              <a:off x="5061" y="1837"/>
              <a:ext cx="88" cy="761"/>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75"/>
          <p:cNvSpPr>
            <a:spLocks noChangeArrowheads="1"/>
          </p:cNvSpPr>
          <p:nvPr/>
        </p:nvSpPr>
        <p:spPr bwMode="auto">
          <a:xfrm>
            <a:off x="8262938" y="2023848"/>
            <a:ext cx="3324225" cy="32004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1508" name="Rectangle 65"/>
          <p:cNvSpPr>
            <a:spLocks noChangeArrowheads="1"/>
          </p:cNvSpPr>
          <p:nvPr/>
        </p:nvSpPr>
        <p:spPr bwMode="auto">
          <a:xfrm>
            <a:off x="8186738" y="2119098"/>
            <a:ext cx="3324225" cy="3200400"/>
          </a:xfrm>
          <a:prstGeom prst="rect">
            <a:avLst/>
          </a:prstGeom>
          <a:solidFill>
            <a:schemeClr val="bg1"/>
          </a:solidFill>
          <a:ln w="19050">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1509" name="Rectangle 22"/>
          <p:cNvSpPr>
            <a:spLocks noGrp="1" noChangeArrowheads="1"/>
          </p:cNvSpPr>
          <p:nvPr>
            <p:ph type="title"/>
          </p:nvPr>
        </p:nvSpPr>
        <p:spPr/>
        <p:txBody>
          <a:bodyPr/>
          <a:lstStyle/>
          <a:p>
            <a:r>
              <a:rPr lang="zh-CN" altLang="en-US" sz="4000" dirty="0">
                <a:latin typeface="+mj-ea"/>
              </a:rPr>
              <a:t>多路解复用如何工作</a:t>
            </a:r>
            <a:endParaRPr lang="en-US" altLang="zh-CN" dirty="0">
              <a:latin typeface="+mj-ea"/>
            </a:endParaRPr>
          </a:p>
        </p:txBody>
      </p:sp>
      <p:sp>
        <p:nvSpPr>
          <p:cNvPr id="21510" name="Rectangle 23"/>
          <p:cNvSpPr>
            <a:spLocks noGrp="1" noChangeArrowheads="1"/>
          </p:cNvSpPr>
          <p:nvPr>
            <p:ph type="body" sz="half" idx="1"/>
          </p:nvPr>
        </p:nvSpPr>
        <p:spPr>
          <a:xfrm>
            <a:off x="766916" y="1595439"/>
            <a:ext cx="6058638" cy="4897437"/>
          </a:xfrm>
        </p:spPr>
        <p:txBody>
          <a:bodyPr/>
          <a:lstStyle/>
          <a:p>
            <a:r>
              <a:rPr lang="zh-CN" altLang="en-US" dirty="0"/>
              <a:t>主机接收</a:t>
            </a:r>
            <a:r>
              <a:rPr lang="en-US" altLang="zh-CN" dirty="0"/>
              <a:t>IP</a:t>
            </a:r>
            <a:r>
              <a:rPr lang="zh-CN" altLang="en-US" dirty="0"/>
              <a:t>数据报</a:t>
            </a:r>
            <a:endParaRPr lang="en-US" altLang="zh-CN" dirty="0"/>
          </a:p>
          <a:p>
            <a:pPr lvl="1"/>
            <a:r>
              <a:rPr lang="zh-CN" altLang="en-US" dirty="0"/>
              <a:t>每个数据报都有源</a:t>
            </a:r>
            <a:r>
              <a:rPr lang="en-US" altLang="zh-CN" dirty="0"/>
              <a:t>IP</a:t>
            </a:r>
            <a:r>
              <a:rPr lang="zh-CN" altLang="en-US" dirty="0"/>
              <a:t>地址和目标</a:t>
            </a:r>
            <a:r>
              <a:rPr lang="en-US" altLang="zh-CN" dirty="0"/>
              <a:t>IP</a:t>
            </a:r>
            <a:r>
              <a:rPr lang="zh-CN" altLang="en-US" dirty="0"/>
              <a:t>地址</a:t>
            </a:r>
            <a:endParaRPr lang="en-US" altLang="zh-CN" dirty="0"/>
          </a:p>
          <a:p>
            <a:pPr lvl="1"/>
            <a:r>
              <a:rPr lang="zh-CN" altLang="en-US" dirty="0"/>
              <a:t>每个数据报携带一个传输层段</a:t>
            </a:r>
            <a:endParaRPr lang="en-US" altLang="zh-CN" dirty="0"/>
          </a:p>
          <a:p>
            <a:pPr lvl="1"/>
            <a:r>
              <a:rPr lang="zh-CN" altLang="en-US" dirty="0"/>
              <a:t>每个分段都有源端口号和目的端口号</a:t>
            </a:r>
            <a:endParaRPr lang="en-US" altLang="zh-CN" dirty="0"/>
          </a:p>
          <a:p>
            <a:pPr marL="457200" lvl="1" indent="0">
              <a:buNone/>
            </a:pPr>
            <a:endParaRPr lang="en-US" altLang="zh-CN" dirty="0"/>
          </a:p>
          <a:p>
            <a:r>
              <a:rPr lang="zh-CN" altLang="en-US" dirty="0"/>
              <a:t>主机使用</a:t>
            </a:r>
            <a:r>
              <a:rPr lang="en-US" altLang="zh-CN" i="1" dirty="0">
                <a:solidFill>
                  <a:srgbClr val="CC0000"/>
                </a:solidFill>
              </a:rPr>
              <a:t>IP</a:t>
            </a:r>
            <a:r>
              <a:rPr lang="zh-CN" altLang="en-US" i="1" dirty="0">
                <a:solidFill>
                  <a:srgbClr val="CC0000"/>
                </a:solidFill>
              </a:rPr>
              <a:t>地址和端口号</a:t>
            </a:r>
            <a:r>
              <a:rPr lang="zh-CN" altLang="en-US" dirty="0"/>
              <a:t>来</a:t>
            </a:r>
            <a:r>
              <a:rPr lang="zh-CN" altLang="en-US" dirty="0" smtClean="0"/>
              <a:t>引导</a:t>
            </a:r>
            <a:r>
              <a:rPr lang="zh-CN" altLang="en-US" dirty="0" smtClean="0">
                <a:solidFill>
                  <a:srgbClr val="FF0000"/>
                </a:solidFill>
              </a:rPr>
              <a:t>数据段</a:t>
            </a:r>
            <a:r>
              <a:rPr lang="zh-CN" altLang="en-US" dirty="0"/>
              <a:t>到适当的套接字</a:t>
            </a:r>
            <a:endParaRPr lang="en-US" altLang="zh-CN" dirty="0"/>
          </a:p>
        </p:txBody>
      </p:sp>
      <p:sp>
        <p:nvSpPr>
          <p:cNvPr id="21511" name="Text Box 63"/>
          <p:cNvSpPr txBox="1">
            <a:spLocks noChangeArrowheads="1"/>
          </p:cNvSpPr>
          <p:nvPr/>
        </p:nvSpPr>
        <p:spPr bwMode="auto">
          <a:xfrm>
            <a:off x="8226425" y="2131799"/>
            <a:ext cx="17318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CC0000"/>
                </a:solidFill>
                <a:latin typeface="Tahoma" panose="020B0604030504040204" pitchFamily="34" charset="0"/>
                <a:ea typeface="MS PGothic" panose="020B0600070205080204" pitchFamily="34" charset="-128"/>
              </a:rPr>
              <a:t>source port #</a:t>
            </a:r>
            <a:endParaRPr lang="en-US" altLang="zh-CN" sz="2000" dirty="0">
              <a:solidFill>
                <a:srgbClr val="CC0000"/>
              </a:solidFill>
              <a:latin typeface="Tahoma" panose="020B0604030504040204" pitchFamily="34" charset="0"/>
              <a:ea typeface="MS PGothic" panose="020B0600070205080204" pitchFamily="34" charset="-128"/>
            </a:endParaRPr>
          </a:p>
        </p:txBody>
      </p:sp>
      <p:sp>
        <p:nvSpPr>
          <p:cNvPr id="21512" name="Text Box 64"/>
          <p:cNvSpPr txBox="1">
            <a:spLocks noChangeArrowheads="1"/>
          </p:cNvSpPr>
          <p:nvPr/>
        </p:nvSpPr>
        <p:spPr bwMode="auto">
          <a:xfrm>
            <a:off x="10012363" y="2131799"/>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err="1">
                <a:solidFill>
                  <a:srgbClr val="CC0000"/>
                </a:solidFill>
                <a:latin typeface="Tahoma" panose="020B0604030504040204" pitchFamily="34" charset="0"/>
                <a:ea typeface="MS PGothic" panose="020B0600070205080204" pitchFamily="34" charset="-128"/>
              </a:rPr>
              <a:t>dest</a:t>
            </a:r>
            <a:r>
              <a:rPr lang="en-US" altLang="zh-CN" sz="2000" dirty="0">
                <a:solidFill>
                  <a:srgbClr val="CC0000"/>
                </a:solidFill>
                <a:latin typeface="Tahoma" panose="020B0604030504040204" pitchFamily="34" charset="0"/>
                <a:ea typeface="MS PGothic" panose="020B0600070205080204" pitchFamily="34" charset="-128"/>
              </a:rPr>
              <a:t> port #</a:t>
            </a:r>
            <a:endParaRPr lang="en-US" altLang="zh-CN" sz="2000" dirty="0">
              <a:solidFill>
                <a:srgbClr val="CC0000"/>
              </a:solidFill>
              <a:latin typeface="Tahoma" panose="020B0604030504040204" pitchFamily="34" charset="0"/>
              <a:ea typeface="MS PGothic" panose="020B0600070205080204" pitchFamily="34" charset="-128"/>
            </a:endParaRPr>
          </a:p>
        </p:txBody>
      </p:sp>
      <p:sp>
        <p:nvSpPr>
          <p:cNvPr id="21513" name="Line 66"/>
          <p:cNvSpPr>
            <a:spLocks noChangeShapeType="1"/>
          </p:cNvSpPr>
          <p:nvPr/>
        </p:nvSpPr>
        <p:spPr bwMode="auto">
          <a:xfrm flipV="1">
            <a:off x="8177212" y="2519148"/>
            <a:ext cx="3328988"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4" name="Line 68"/>
          <p:cNvSpPr>
            <a:spLocks noChangeShapeType="1"/>
          </p:cNvSpPr>
          <p:nvPr/>
        </p:nvSpPr>
        <p:spPr bwMode="auto">
          <a:xfrm flipV="1">
            <a:off x="8186738" y="3509748"/>
            <a:ext cx="3324225"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5" name="Line 69"/>
          <p:cNvSpPr>
            <a:spLocks noChangeShapeType="1"/>
          </p:cNvSpPr>
          <p:nvPr/>
        </p:nvSpPr>
        <p:spPr bwMode="auto">
          <a:xfrm flipV="1">
            <a:off x="9825037" y="2119098"/>
            <a:ext cx="0" cy="3952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6" name="Text Box 70"/>
          <p:cNvSpPr txBox="1">
            <a:spLocks noChangeArrowheads="1"/>
          </p:cNvSpPr>
          <p:nvPr/>
        </p:nvSpPr>
        <p:spPr bwMode="auto">
          <a:xfrm>
            <a:off x="9369426" y="1679362"/>
            <a:ext cx="9450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Tahoma" panose="020B0604030504040204" pitchFamily="34" charset="0"/>
                <a:ea typeface="MS PGothic" panose="020B0600070205080204" pitchFamily="34" charset="-128"/>
              </a:rPr>
              <a:t>32 bits</a:t>
            </a:r>
            <a:endParaRPr lang="en-US" altLang="zh-CN" sz="2000" dirty="0">
              <a:latin typeface="Tahoma" panose="020B0604030504040204" pitchFamily="34" charset="0"/>
              <a:ea typeface="MS PGothic" panose="020B0600070205080204" pitchFamily="34" charset="-128"/>
            </a:endParaRPr>
          </a:p>
        </p:txBody>
      </p:sp>
      <p:sp>
        <p:nvSpPr>
          <p:cNvPr id="21517" name="Line 71"/>
          <p:cNvSpPr>
            <a:spLocks noChangeShapeType="1"/>
          </p:cNvSpPr>
          <p:nvPr/>
        </p:nvSpPr>
        <p:spPr bwMode="auto">
          <a:xfrm>
            <a:off x="10282237" y="1885736"/>
            <a:ext cx="1200150" cy="4762"/>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8" name="Line 72"/>
          <p:cNvSpPr>
            <a:spLocks noChangeShapeType="1"/>
          </p:cNvSpPr>
          <p:nvPr/>
        </p:nvSpPr>
        <p:spPr bwMode="auto">
          <a:xfrm rot="10800000">
            <a:off x="8172450" y="1895261"/>
            <a:ext cx="1128712"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9" name="Text Box 73"/>
          <p:cNvSpPr txBox="1">
            <a:spLocks noChangeArrowheads="1"/>
          </p:cNvSpPr>
          <p:nvPr/>
        </p:nvSpPr>
        <p:spPr bwMode="auto">
          <a:xfrm>
            <a:off x="9080500" y="3839949"/>
            <a:ext cx="13890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Tahoma" panose="020B0604030504040204" pitchFamily="34" charset="0"/>
                <a:ea typeface="MS PGothic" panose="020B0600070205080204" pitchFamily="34" charset="-128"/>
              </a:rPr>
              <a:t>application</a:t>
            </a:r>
            <a:endParaRPr lang="en-US" altLang="zh-CN" sz="2000">
              <a:latin typeface="Tahoma" panose="020B0604030504040204" pitchFamily="34" charset="0"/>
              <a:ea typeface="MS PGothic" panose="020B0600070205080204" pitchFamily="34" charset="-128"/>
            </a:endParaRPr>
          </a:p>
          <a:p>
            <a:r>
              <a:rPr lang="en-US" altLang="zh-CN" sz="2000">
                <a:latin typeface="Tahoma" panose="020B0604030504040204" pitchFamily="34" charset="0"/>
                <a:ea typeface="MS PGothic" panose="020B0600070205080204" pitchFamily="34" charset="-128"/>
              </a:rPr>
              <a:t>data </a:t>
            </a:r>
            <a:endParaRPr lang="en-US" altLang="zh-CN" sz="2000">
              <a:latin typeface="Tahoma" panose="020B0604030504040204" pitchFamily="34" charset="0"/>
              <a:ea typeface="MS PGothic" panose="020B0600070205080204" pitchFamily="34" charset="-128"/>
            </a:endParaRPr>
          </a:p>
          <a:p>
            <a:r>
              <a:rPr lang="en-US" altLang="zh-CN" sz="2000">
                <a:latin typeface="Tahoma" panose="020B0604030504040204" pitchFamily="34" charset="0"/>
                <a:ea typeface="MS PGothic" panose="020B0600070205080204" pitchFamily="34" charset="-128"/>
              </a:rPr>
              <a:t>(payload)</a:t>
            </a:r>
            <a:endParaRPr lang="en-US" altLang="zh-CN" sz="2400">
              <a:latin typeface="Tahoma" panose="020B0604030504040204" pitchFamily="34" charset="0"/>
              <a:ea typeface="MS PGothic" panose="020B0600070205080204" pitchFamily="34" charset="-128"/>
            </a:endParaRPr>
          </a:p>
        </p:txBody>
      </p:sp>
      <p:sp>
        <p:nvSpPr>
          <p:cNvPr id="21520" name="Text Box 74"/>
          <p:cNvSpPr txBox="1">
            <a:spLocks noChangeArrowheads="1"/>
          </p:cNvSpPr>
          <p:nvPr/>
        </p:nvSpPr>
        <p:spPr bwMode="auto">
          <a:xfrm>
            <a:off x="8696325" y="2873162"/>
            <a:ext cx="2290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Tahoma" panose="020B0604030504040204" pitchFamily="34" charset="0"/>
                <a:ea typeface="MS PGothic" panose="020B0600070205080204" pitchFamily="34" charset="-128"/>
              </a:rPr>
              <a:t>other header fields</a:t>
            </a:r>
            <a:endParaRPr lang="en-US" altLang="zh-CN" sz="2400">
              <a:latin typeface="Tahoma" panose="020B0604030504040204" pitchFamily="34" charset="0"/>
              <a:ea typeface="MS PGothic" panose="020B0600070205080204" pitchFamily="34" charset="-128"/>
            </a:endParaRPr>
          </a:p>
        </p:txBody>
      </p:sp>
      <p:sp>
        <p:nvSpPr>
          <p:cNvPr id="21521" name="Text Box 76"/>
          <p:cNvSpPr txBox="1">
            <a:spLocks noChangeArrowheads="1"/>
          </p:cNvSpPr>
          <p:nvPr/>
        </p:nvSpPr>
        <p:spPr bwMode="auto">
          <a:xfrm>
            <a:off x="8399462" y="5403637"/>
            <a:ext cx="3060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Tahoma" panose="020B0604030504040204" pitchFamily="34" charset="0"/>
                <a:ea typeface="MS PGothic" panose="020B0600070205080204" pitchFamily="34" charset="-128"/>
              </a:rPr>
              <a:t>TCP/UDP segment format</a:t>
            </a:r>
            <a:endParaRPr lang="en-US" altLang="zh-CN" sz="2400">
              <a:latin typeface="Tahoma" panose="020B0604030504040204" pitchFamily="34" charset="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6"/>
          <p:cNvSpPr>
            <a:spLocks noGrp="1"/>
          </p:cNvSpPr>
          <p:nvPr>
            <p:ph type="sldNum" sz="quarter" idx="11"/>
          </p:nvPr>
        </p:nvSpPr>
        <p:spPr>
          <a:xfrm>
            <a:off x="9848851" y="6462714"/>
            <a:ext cx="676275" cy="276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0C233CB-B80C-4369-8A87-75F3D4A2D318}" type="slidenum">
              <a:rPr lang="en-US" altLang="zh-CN">
                <a:latin typeface="Tahoma" panose="020B0604030504040204" pitchFamily="34" charset="0"/>
                <a:ea typeface="MS PGothic" panose="020B0600070205080204" pitchFamily="34" charset="-128"/>
              </a:rPr>
            </a:fld>
            <a:endParaRPr lang="en-US" altLang="zh-CN">
              <a:latin typeface="Tahoma" panose="020B0604030504040204" pitchFamily="34" charset="0"/>
              <a:ea typeface="MS PGothic" panose="020B0600070205080204" pitchFamily="34" charset="-128"/>
            </a:endParaRPr>
          </a:p>
        </p:txBody>
      </p:sp>
      <p:sp>
        <p:nvSpPr>
          <p:cNvPr id="10245" name="Rectangle 2"/>
          <p:cNvSpPr>
            <a:spLocks noGrp="1" noChangeArrowheads="1"/>
          </p:cNvSpPr>
          <p:nvPr>
            <p:ph type="title"/>
          </p:nvPr>
        </p:nvSpPr>
        <p:spPr>
          <a:xfrm>
            <a:off x="943897" y="336550"/>
            <a:ext cx="7641488" cy="1143001"/>
          </a:xfrm>
        </p:spPr>
        <p:txBody>
          <a:bodyPr/>
          <a:lstStyle/>
          <a:p>
            <a:pPr>
              <a:defRPr/>
            </a:pPr>
            <a:r>
              <a:rPr lang="zh-CN" altLang="en-US" dirty="0">
                <a:latin typeface="+mj-ea"/>
              </a:rPr>
              <a:t>无连接多路解复用</a:t>
            </a:r>
            <a:endParaRPr lang="en-US" dirty="0">
              <a:latin typeface="+mj-ea"/>
              <a:cs typeface="+mj-cs"/>
            </a:endParaRPr>
          </a:p>
        </p:txBody>
      </p:sp>
      <p:sp>
        <p:nvSpPr>
          <p:cNvPr id="22532" name="Rectangle 3"/>
          <p:cNvSpPr>
            <a:spLocks noGrp="1" noChangeArrowheads="1"/>
          </p:cNvSpPr>
          <p:nvPr>
            <p:ph type="body" sz="half" idx="1"/>
          </p:nvPr>
        </p:nvSpPr>
        <p:spPr>
          <a:xfrm>
            <a:off x="943897" y="1495426"/>
            <a:ext cx="5647403" cy="1858963"/>
          </a:xfrm>
        </p:spPr>
        <p:txBody>
          <a:bodyPr/>
          <a:lstStyle/>
          <a:p>
            <a:pPr marL="347980" indent="-290830"/>
            <a:r>
              <a:rPr lang="en-US" altLang="zh-CN" i="1" dirty="0"/>
              <a:t>recall:</a:t>
            </a:r>
            <a:r>
              <a:rPr lang="en-US" altLang="zh-CN" dirty="0"/>
              <a:t> created socket has host-local port #:</a:t>
            </a:r>
            <a:endParaRPr lang="en-US" altLang="zh-CN" dirty="0"/>
          </a:p>
          <a:p>
            <a:pPr marL="347980" indent="-290830">
              <a:buNone/>
            </a:pPr>
            <a:r>
              <a:rPr lang="en-US" altLang="zh-CN" sz="2000" b="1" dirty="0">
                <a:latin typeface="Courier New" panose="02070309020205020404" pitchFamily="49" charset="0"/>
              </a:rPr>
              <a:t>  </a:t>
            </a:r>
            <a:r>
              <a:rPr lang="en-US" altLang="zh-CN" sz="2000" b="1" dirty="0" err="1">
                <a:latin typeface="Courier New" panose="02070309020205020404" pitchFamily="49" charset="0"/>
              </a:rPr>
              <a:t>DatagramSocket</a:t>
            </a:r>
            <a:r>
              <a:rPr lang="en-US" altLang="zh-CN" sz="2000" b="1" dirty="0">
                <a:latin typeface="Courier New" panose="02070309020205020404" pitchFamily="49" charset="0"/>
              </a:rPr>
              <a:t> mySocket1        = new </a:t>
            </a:r>
            <a:r>
              <a:rPr lang="en-US" altLang="zh-CN" sz="2000" b="1" dirty="0" err="1">
                <a:latin typeface="Courier New" panose="02070309020205020404" pitchFamily="49" charset="0"/>
              </a:rPr>
              <a:t>DatagramSocket</a:t>
            </a:r>
            <a:r>
              <a:rPr lang="en-US" altLang="zh-CN" sz="2000" b="1" dirty="0">
                <a:latin typeface="Courier New" panose="02070309020205020404" pitchFamily="49" charset="0"/>
              </a:rPr>
              <a:t>(</a:t>
            </a:r>
            <a:r>
              <a:rPr lang="en-US" altLang="zh-CN" sz="2000" b="1" dirty="0">
                <a:solidFill>
                  <a:srgbClr val="CC0000"/>
                </a:solidFill>
                <a:latin typeface="Courier New" panose="02070309020205020404" pitchFamily="49" charset="0"/>
              </a:rPr>
              <a:t>12534</a:t>
            </a:r>
            <a:r>
              <a:rPr lang="en-US" altLang="zh-CN" sz="2000" b="1" dirty="0">
                <a:latin typeface="Courier New" panose="02070309020205020404" pitchFamily="49" charset="0"/>
              </a:rPr>
              <a:t>);</a:t>
            </a:r>
            <a:endParaRPr lang="en-US" altLang="zh-CN" sz="2000" b="1" dirty="0">
              <a:latin typeface="Courier New" panose="02070309020205020404" pitchFamily="49" charset="0"/>
            </a:endParaRPr>
          </a:p>
          <a:p>
            <a:pPr marL="347980" indent="-290830">
              <a:buNone/>
            </a:pPr>
            <a:endParaRPr lang="zh-CN" altLang="en-US" sz="2000" dirty="0">
              <a:latin typeface="Courier New" panose="02070309020205020404" pitchFamily="49" charset="0"/>
            </a:endParaRPr>
          </a:p>
        </p:txBody>
      </p:sp>
      <p:sp>
        <p:nvSpPr>
          <p:cNvPr id="240745" name="Rectangle 105"/>
          <p:cNvSpPr>
            <a:spLocks noGrp="1" noChangeArrowheads="1"/>
          </p:cNvSpPr>
          <p:nvPr>
            <p:ph type="body" sz="half" idx="2"/>
          </p:nvPr>
        </p:nvSpPr>
        <p:spPr>
          <a:xfrm>
            <a:off x="1229105" y="3895725"/>
            <a:ext cx="4114800" cy="2368550"/>
          </a:xfrm>
        </p:spPr>
        <p:txBody>
          <a:bodyPr/>
          <a:lstStyle/>
          <a:p>
            <a:pPr>
              <a:lnSpc>
                <a:spcPct val="125000"/>
              </a:lnSpc>
              <a:buFont typeface="Wingdings" panose="05000000000000000000" charset="0"/>
              <a:buChar char="v"/>
              <a:defRPr/>
            </a:pPr>
            <a:r>
              <a:rPr lang="zh-CN" altLang="en-US" dirty="0">
                <a:latin typeface="微软雅黑" panose="020B0503020204020204" pitchFamily="34" charset="-122"/>
                <a:ea typeface="微软雅黑" panose="020B0503020204020204" pitchFamily="34" charset="-122"/>
              </a:rPr>
              <a:t>主机接收</a:t>
            </a:r>
            <a:r>
              <a:rPr lang="en-US" altLang="zh-CN" dirty="0">
                <a:latin typeface="微软雅黑" panose="020B0503020204020204" pitchFamily="34" charset="-122"/>
                <a:ea typeface="微软雅黑" panose="020B0503020204020204" pitchFamily="34" charset="-122"/>
              </a:rPr>
              <a:t>UDP</a:t>
            </a:r>
            <a:r>
              <a:rPr lang="zh-CN" altLang="en-US" dirty="0">
                <a:latin typeface="微软雅黑" panose="020B0503020204020204" pitchFamily="34" charset="-122"/>
                <a:ea typeface="微软雅黑" panose="020B0503020204020204" pitchFamily="34" charset="-122"/>
              </a:rPr>
              <a:t>段时</a:t>
            </a:r>
            <a:r>
              <a:rPr lang="en-US" dirty="0">
                <a:ea typeface="MS PGothic" panose="020B0600070205080204" pitchFamily="34" charset="-128"/>
                <a:cs typeface="+mn-cs"/>
              </a:rPr>
              <a:t>:</a:t>
            </a:r>
            <a:endParaRPr lang="en-US" dirty="0">
              <a:ea typeface="MS PGothic" panose="020B0600070205080204" pitchFamily="34" charset="-128"/>
              <a:cs typeface="+mn-cs"/>
            </a:endParaRPr>
          </a:p>
          <a:p>
            <a:pPr lvl="1">
              <a:lnSpc>
                <a:spcPct val="125000"/>
              </a:lnSpc>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在段中检查目标端口</a:t>
            </a:r>
            <a:r>
              <a:rPr lang="en-US" altLang="zh-CN" dirty="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a:p>
            <a:pPr lvl="1">
              <a:lnSpc>
                <a:spcPct val="125000"/>
              </a:lnSpc>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将</a:t>
            </a:r>
            <a:r>
              <a:rPr lang="en-US" altLang="zh-CN" dirty="0">
                <a:latin typeface="微软雅黑" panose="020B0503020204020204" pitchFamily="34" charset="-122"/>
                <a:ea typeface="微软雅黑" panose="020B0503020204020204" pitchFamily="34" charset="-122"/>
              </a:rPr>
              <a:t>UDP</a:t>
            </a:r>
            <a:r>
              <a:rPr lang="zh-CN" altLang="en-US" dirty="0">
                <a:latin typeface="微软雅黑" panose="020B0503020204020204" pitchFamily="34" charset="-122"/>
                <a:ea typeface="微软雅黑" panose="020B0503020204020204" pitchFamily="34" charset="-122"/>
              </a:rPr>
              <a:t>段指向带该端口</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的套接字</a:t>
            </a:r>
            <a:endParaRPr lang="en-US" dirty="0">
              <a:latin typeface="微软雅黑" panose="020B0503020204020204" pitchFamily="34" charset="-122"/>
              <a:ea typeface="微软雅黑" panose="020B0503020204020204" pitchFamily="34" charset="-122"/>
            </a:endParaRPr>
          </a:p>
        </p:txBody>
      </p:sp>
      <p:sp>
        <p:nvSpPr>
          <p:cNvPr id="22534" name="Rectangle 108"/>
          <p:cNvSpPr>
            <a:spLocks noChangeArrowheads="1"/>
          </p:cNvSpPr>
          <p:nvPr/>
        </p:nvSpPr>
        <p:spPr bwMode="auto">
          <a:xfrm>
            <a:off x="6784976" y="1282087"/>
            <a:ext cx="5189290" cy="190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980" indent="-290830">
              <a:defRPr>
                <a:solidFill>
                  <a:schemeClr val="tx1"/>
                </a:solidFill>
                <a:latin typeface="Arial" panose="020B0604020202020204" pitchFamily="34" charset="0"/>
                <a:ea typeface="宋体" panose="02010600030101010101" pitchFamily="2" charset="-122"/>
              </a:defRPr>
            </a:lvl1pPr>
            <a:lvl2pPr marL="850900" indent="-231775">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Char char="v"/>
            </a:pPr>
            <a:endParaRPr lang="zh-CN" altLang="en-US" sz="2000" dirty="0">
              <a:latin typeface="Courier New" panose="02070309020205020404" pitchFamily="49" charset="0"/>
              <a:ea typeface="MS PGothic" panose="020B0600070205080204" pitchFamily="34" charset="-128"/>
            </a:endParaRPr>
          </a:p>
          <a:p>
            <a:pPr>
              <a:lnSpc>
                <a:spcPct val="85000"/>
              </a:lnSpc>
              <a:spcBef>
                <a:spcPct val="20000"/>
              </a:spcBef>
              <a:buClr>
                <a:srgbClr val="000099"/>
              </a:buClr>
              <a:buSzPct val="65000"/>
              <a:buFont typeface="Wingdings" panose="05000000000000000000" pitchFamily="2" charset="2"/>
              <a:buChar char="v"/>
            </a:pPr>
            <a:r>
              <a:rPr lang="en-US" altLang="zh-CN" sz="2400" i="1" dirty="0">
                <a:latin typeface="Gill Sans MT" panose="020B0502020104020203" pitchFamily="34" charset="0"/>
                <a:ea typeface="MS PGothic" panose="020B0600070205080204" pitchFamily="34" charset="-128"/>
              </a:rPr>
              <a:t>recall:</a:t>
            </a:r>
            <a:r>
              <a:rPr lang="en-US" altLang="zh-CN" sz="2400" dirty="0">
                <a:latin typeface="Gill Sans MT" panose="020B0502020104020203" pitchFamily="34" charset="0"/>
                <a:ea typeface="MS PGothic" panose="020B0600070205080204" pitchFamily="34" charset="-128"/>
              </a:rPr>
              <a:t> when creating datagram to send into UDP socket, must specify</a:t>
            </a:r>
            <a:endParaRPr lang="en-US" altLang="zh-CN" sz="2400" dirty="0">
              <a:latin typeface="Gill Sans MT" panose="020B0502020104020203" pitchFamily="34" charset="0"/>
              <a:ea typeface="MS PGothic" panose="020B0600070205080204" pitchFamily="34" charset="-128"/>
            </a:endParaRPr>
          </a:p>
          <a:p>
            <a:pPr lvl="1">
              <a:lnSpc>
                <a:spcPct val="85000"/>
              </a:lnSpc>
              <a:spcBef>
                <a:spcPct val="20000"/>
              </a:spcBef>
              <a:buClr>
                <a:srgbClr val="000099"/>
              </a:buClr>
              <a:buFont typeface="Wingdings" panose="05000000000000000000" pitchFamily="2" charset="2"/>
              <a:buChar char="§"/>
            </a:pPr>
            <a:r>
              <a:rPr lang="en-US" altLang="zh-CN" sz="2400" dirty="0">
                <a:latin typeface="Gill Sans MT" panose="020B0502020104020203" pitchFamily="34" charset="0"/>
                <a:ea typeface="MS PGothic" panose="020B0600070205080204" pitchFamily="34" charset="-128"/>
              </a:rPr>
              <a:t>destination IP address</a:t>
            </a:r>
            <a:endParaRPr lang="en-US" altLang="zh-CN" sz="2400" dirty="0">
              <a:latin typeface="Gill Sans MT" panose="020B0502020104020203" pitchFamily="34" charset="0"/>
              <a:ea typeface="MS PGothic" panose="020B0600070205080204" pitchFamily="34" charset="-128"/>
            </a:endParaRPr>
          </a:p>
          <a:p>
            <a:pPr lvl="1">
              <a:lnSpc>
                <a:spcPct val="85000"/>
              </a:lnSpc>
              <a:spcBef>
                <a:spcPct val="20000"/>
              </a:spcBef>
              <a:buClr>
                <a:srgbClr val="000099"/>
              </a:buClr>
              <a:buFont typeface="Wingdings" panose="05000000000000000000" pitchFamily="2" charset="2"/>
              <a:buChar char="§"/>
            </a:pPr>
            <a:r>
              <a:rPr lang="en-US" altLang="zh-CN" sz="2400" dirty="0">
                <a:latin typeface="Gill Sans MT" panose="020B0502020104020203" pitchFamily="34" charset="0"/>
                <a:ea typeface="MS PGothic" panose="020B0600070205080204" pitchFamily="34" charset="-128"/>
              </a:rPr>
              <a:t>destination port #</a:t>
            </a:r>
            <a:endParaRPr lang="en-US" altLang="zh-CN" sz="2400" dirty="0">
              <a:latin typeface="Gill Sans MT" panose="020B0502020104020203" pitchFamily="34" charset="0"/>
              <a:ea typeface="MS PGothic" panose="020B0600070205080204" pitchFamily="34" charset="-128"/>
            </a:endParaRPr>
          </a:p>
        </p:txBody>
      </p:sp>
      <p:sp>
        <p:nvSpPr>
          <p:cNvPr id="240751" name="Rectangle 111"/>
          <p:cNvSpPr>
            <a:spLocks noChangeArrowheads="1"/>
          </p:cNvSpPr>
          <p:nvPr/>
        </p:nvSpPr>
        <p:spPr bwMode="auto">
          <a:xfrm>
            <a:off x="7198933" y="4055008"/>
            <a:ext cx="3874156" cy="2286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spcBef>
                <a:spcPct val="20000"/>
              </a:spcBef>
              <a:buClr>
                <a:srgbClr val="000099"/>
              </a:buClr>
              <a:buSzPct val="65000"/>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具有</a:t>
            </a:r>
            <a:r>
              <a:rPr lang="zh-CN" altLang="en-US" sz="2400" dirty="0">
                <a:solidFill>
                  <a:srgbClr val="FF0000"/>
                </a:solidFill>
                <a:latin typeface="微软雅黑" panose="020B0503020204020204" pitchFamily="34" charset="-122"/>
                <a:ea typeface="微软雅黑" panose="020B0503020204020204" pitchFamily="34" charset="-122"/>
              </a:rPr>
              <a:t>相同目的端口</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数据报，但是不同的源</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地址和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或源端口号将被指向目标上的</a:t>
            </a:r>
            <a:r>
              <a:rPr lang="zh-CN" altLang="en-US" sz="2400" dirty="0">
                <a:solidFill>
                  <a:srgbClr val="FF0000"/>
                </a:solidFill>
                <a:latin typeface="微软雅黑" panose="020B0503020204020204" pitchFamily="34" charset="-122"/>
                <a:ea typeface="微软雅黑" panose="020B0503020204020204" pitchFamily="34" charset="-122"/>
              </a:rPr>
              <a:t>相同套接字</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22536" name="Line 112"/>
          <p:cNvSpPr>
            <a:spLocks noChangeShapeType="1"/>
          </p:cNvSpPr>
          <p:nvPr/>
        </p:nvSpPr>
        <p:spPr bwMode="auto">
          <a:xfrm>
            <a:off x="2924176" y="3541713"/>
            <a:ext cx="5845175" cy="0"/>
          </a:xfrm>
          <a:prstGeom prst="line">
            <a:avLst/>
          </a:prstGeom>
          <a:noFill/>
          <a:ln w="2857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40753" name="AutoShape 113"/>
          <p:cNvSpPr>
            <a:spLocks noChangeArrowheads="1"/>
          </p:cNvSpPr>
          <p:nvPr/>
        </p:nvSpPr>
        <p:spPr bwMode="auto">
          <a:xfrm>
            <a:off x="5991225" y="4770438"/>
            <a:ext cx="560388" cy="311150"/>
          </a:xfrm>
          <a:prstGeom prst="rightArrow">
            <a:avLst>
              <a:gd name="adj1" fmla="val 50000"/>
              <a:gd name="adj2" fmla="val 45026"/>
            </a:avLst>
          </a:prstGeom>
          <a:solidFill>
            <a:srgbClr val="CC0000"/>
          </a:solidFill>
          <a:ln w="9525">
            <a:solidFill>
              <a:srgbClr val="CC00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74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7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07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745" grpId="0" build="p"/>
      <p:bldP spid="2407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1"/>
          </p:nvPr>
        </p:nvSpPr>
        <p:spPr>
          <a:xfrm>
            <a:off x="9848851" y="6462714"/>
            <a:ext cx="676275" cy="276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2BD634-8EBA-4575-B1CD-14CD2C5278B6}" type="slidenum">
              <a:rPr lang="en-US" altLang="zh-CN">
                <a:latin typeface="Tahoma" panose="020B0604030504040204" pitchFamily="34" charset="0"/>
                <a:ea typeface="MS PGothic" panose="020B0600070205080204" pitchFamily="34" charset="-128"/>
              </a:rPr>
            </a:fld>
            <a:endParaRPr lang="en-US" altLang="zh-CN" dirty="0">
              <a:latin typeface="Tahoma" panose="020B0604030504040204" pitchFamily="34" charset="0"/>
              <a:ea typeface="MS PGothic" panose="020B0600070205080204" pitchFamily="34" charset="-128"/>
            </a:endParaRPr>
          </a:p>
        </p:txBody>
      </p:sp>
      <p:sp>
        <p:nvSpPr>
          <p:cNvPr id="23555" name="Rectangle 2"/>
          <p:cNvSpPr>
            <a:spLocks noGrp="1" noChangeArrowheads="1"/>
          </p:cNvSpPr>
          <p:nvPr>
            <p:ph type="title"/>
          </p:nvPr>
        </p:nvSpPr>
        <p:spPr>
          <a:xfrm>
            <a:off x="914399" y="460373"/>
            <a:ext cx="7650163" cy="935037"/>
          </a:xfrm>
        </p:spPr>
        <p:txBody>
          <a:bodyPr/>
          <a:lstStyle/>
          <a:p>
            <a:r>
              <a:rPr lang="zh-CN" altLang="en-US" sz="4000" dirty="0" smtClean="0">
                <a:latin typeface="+mj-ea"/>
              </a:rPr>
              <a:t>无</a:t>
            </a:r>
            <a:r>
              <a:rPr lang="zh-CN" altLang="en-US" sz="4000" dirty="0">
                <a:latin typeface="+mj-ea"/>
              </a:rPr>
              <a:t>连接</a:t>
            </a:r>
            <a:r>
              <a:rPr lang="zh-CN" altLang="en-US" sz="4000" dirty="0" smtClean="0">
                <a:latin typeface="+mj-ea"/>
              </a:rPr>
              <a:t>解</a:t>
            </a:r>
            <a:r>
              <a:rPr lang="zh-CN" altLang="en-US" sz="4000" dirty="0">
                <a:latin typeface="+mj-ea"/>
              </a:rPr>
              <a:t>复用模块：示列</a:t>
            </a:r>
            <a:endParaRPr lang="en-US" altLang="zh-CN" sz="4000" dirty="0">
              <a:latin typeface="+mj-ea"/>
            </a:endParaRPr>
          </a:p>
        </p:txBody>
      </p:sp>
      <p:sp>
        <p:nvSpPr>
          <p:cNvPr id="241708" name="Rectangle 44"/>
          <p:cNvSpPr>
            <a:spLocks noGrp="1" noChangeArrowheads="1"/>
          </p:cNvSpPr>
          <p:nvPr>
            <p:ph type="body" idx="1"/>
          </p:nvPr>
        </p:nvSpPr>
        <p:spPr>
          <a:xfrm>
            <a:off x="4394201" y="1196975"/>
            <a:ext cx="3211513" cy="725488"/>
          </a:xfrm>
        </p:spPr>
        <p:txBody>
          <a:bodyPr/>
          <a:lstStyle/>
          <a:p>
            <a:pPr marL="173355" indent="-173355">
              <a:buNone/>
            </a:pPr>
            <a:r>
              <a:rPr lang="en-US" altLang="zh-CN" sz="2000" b="1" dirty="0" err="1">
                <a:latin typeface="Courier New" panose="02070309020205020404" pitchFamily="49" charset="0"/>
              </a:rPr>
              <a:t>DatagramSocket</a:t>
            </a:r>
            <a:r>
              <a:rPr lang="en-US" altLang="zh-CN" sz="2000" b="1" dirty="0">
                <a:latin typeface="Courier New" panose="02070309020205020404" pitchFamily="49" charset="0"/>
              </a:rPr>
              <a:t> </a:t>
            </a:r>
            <a:r>
              <a:rPr lang="en-US" altLang="zh-CN" sz="2000" b="1" dirty="0" err="1">
                <a:latin typeface="Courier New" panose="02070309020205020404" pitchFamily="49" charset="0"/>
              </a:rPr>
              <a:t>serverSocket</a:t>
            </a:r>
            <a:r>
              <a:rPr lang="en-US" altLang="zh-CN" sz="2000" b="1" dirty="0">
                <a:latin typeface="Courier New" panose="02070309020205020404" pitchFamily="49" charset="0"/>
              </a:rPr>
              <a:t> = new </a:t>
            </a:r>
            <a:r>
              <a:rPr lang="en-US" altLang="zh-CN" sz="2000" b="1" dirty="0" err="1">
                <a:latin typeface="Courier New" panose="02070309020205020404" pitchFamily="49" charset="0"/>
              </a:rPr>
              <a:t>DatagramSocket</a:t>
            </a:r>
            <a:endParaRPr lang="en-US" altLang="zh-CN" sz="2000" b="1" dirty="0">
              <a:latin typeface="Courier New" panose="02070309020205020404" pitchFamily="49" charset="0"/>
            </a:endParaRPr>
          </a:p>
          <a:p>
            <a:pPr marL="173355" indent="-173355">
              <a:buNone/>
            </a:pPr>
            <a:r>
              <a:rPr lang="en-US" altLang="zh-CN" sz="2000" b="1" dirty="0">
                <a:latin typeface="Courier New" panose="02070309020205020404" pitchFamily="49" charset="0"/>
              </a:rPr>
              <a:t> (</a:t>
            </a:r>
            <a:r>
              <a:rPr lang="en-US" altLang="zh-CN" sz="2000" b="1" dirty="0">
                <a:solidFill>
                  <a:srgbClr val="CC0000"/>
                </a:solidFill>
                <a:latin typeface="Courier New" panose="02070309020205020404" pitchFamily="49" charset="0"/>
              </a:rPr>
              <a:t>6428</a:t>
            </a:r>
            <a:r>
              <a:rPr lang="en-US" altLang="zh-CN" sz="2000" b="1" dirty="0">
                <a:latin typeface="Courier New" panose="02070309020205020404" pitchFamily="49" charset="0"/>
              </a:rPr>
              <a:t>);</a:t>
            </a:r>
            <a:endParaRPr lang="en-US" altLang="zh-CN" sz="2000" b="1" dirty="0">
              <a:latin typeface="Courier New" panose="02070309020205020404" pitchFamily="49" charset="0"/>
            </a:endParaRPr>
          </a:p>
          <a:p>
            <a:pPr marL="173355" indent="-173355"/>
            <a:endParaRPr lang="zh-CN" altLang="en-US" sz="4000" dirty="0"/>
          </a:p>
        </p:txBody>
      </p:sp>
      <p:sp>
        <p:nvSpPr>
          <p:cNvPr id="23557" name="Freeform 89"/>
          <p:cNvSpPr/>
          <p:nvPr/>
        </p:nvSpPr>
        <p:spPr bwMode="auto">
          <a:xfrm>
            <a:off x="4713288" y="2478088"/>
            <a:ext cx="552450" cy="2082800"/>
          </a:xfrm>
          <a:custGeom>
            <a:avLst/>
            <a:gdLst>
              <a:gd name="T0" fmla="*/ 0 w 348"/>
              <a:gd name="T1" fmla="*/ 2147483646 h 1312"/>
              <a:gd name="T2" fmla="*/ 2147483646 w 348"/>
              <a:gd name="T3" fmla="*/ 0 h 1312"/>
              <a:gd name="T4" fmla="*/ 2147483646 w 348"/>
              <a:gd name="T5" fmla="*/ 2147483646 h 1312"/>
              <a:gd name="T6" fmla="*/ 2147483646 w 348"/>
              <a:gd name="T7" fmla="*/ 2147483646 h 1312"/>
              <a:gd name="T8" fmla="*/ 0 w 348"/>
              <a:gd name="T9" fmla="*/ 2147483646 h 1312"/>
              <a:gd name="T10" fmla="*/ 0 60000 65536"/>
              <a:gd name="T11" fmla="*/ 0 60000 65536"/>
              <a:gd name="T12" fmla="*/ 0 60000 65536"/>
              <a:gd name="T13" fmla="*/ 0 60000 65536"/>
              <a:gd name="T14" fmla="*/ 0 60000 65536"/>
              <a:gd name="T15" fmla="*/ 0 w 348"/>
              <a:gd name="T16" fmla="*/ 0 h 1312"/>
              <a:gd name="T17" fmla="*/ 348 w 348"/>
              <a:gd name="T18" fmla="*/ 1312 h 1312"/>
            </a:gdLst>
            <a:ahLst/>
            <a:cxnLst>
              <a:cxn ang="T10">
                <a:pos x="T0" y="T1"/>
              </a:cxn>
              <a:cxn ang="T11">
                <a:pos x="T2" y="T3"/>
              </a:cxn>
              <a:cxn ang="T12">
                <a:pos x="T4" y="T5"/>
              </a:cxn>
              <a:cxn ang="T13">
                <a:pos x="T6" y="T7"/>
              </a:cxn>
              <a:cxn ang="T14">
                <a:pos x="T8" y="T9"/>
              </a:cxn>
            </a:cxnLst>
            <a:rect l="T15" t="T16" r="T17" b="T18"/>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ln>
        </p:spPr>
        <p:txBody>
          <a:bodyPr/>
          <a:lstStyle/>
          <a:p>
            <a:endParaRPr lang="zh-CN" altLang="en-US"/>
          </a:p>
        </p:txBody>
      </p:sp>
      <p:sp>
        <p:nvSpPr>
          <p:cNvPr id="23558" name="Freeform 97"/>
          <p:cNvSpPr/>
          <p:nvPr/>
        </p:nvSpPr>
        <p:spPr bwMode="auto">
          <a:xfrm>
            <a:off x="1928814" y="2782889"/>
            <a:ext cx="460375" cy="2193925"/>
          </a:xfrm>
          <a:custGeom>
            <a:avLst/>
            <a:gdLst>
              <a:gd name="T0" fmla="*/ 2147483646 w 290"/>
              <a:gd name="T1" fmla="*/ 2147483646 h 1382"/>
              <a:gd name="T2" fmla="*/ 0 w 290"/>
              <a:gd name="T3" fmla="*/ 2147483646 h 1382"/>
              <a:gd name="T4" fmla="*/ 2147483646 w 290"/>
              <a:gd name="T5" fmla="*/ 0 h 1382"/>
              <a:gd name="T6" fmla="*/ 2147483646 w 290"/>
              <a:gd name="T7" fmla="*/ 2147483646 h 1382"/>
              <a:gd name="T8" fmla="*/ 2147483646 w 290"/>
              <a:gd name="T9" fmla="*/ 2147483646 h 1382"/>
              <a:gd name="T10" fmla="*/ 2147483646 w 290"/>
              <a:gd name="T11" fmla="*/ 2147483646 h 1382"/>
              <a:gd name="T12" fmla="*/ 0 60000 65536"/>
              <a:gd name="T13" fmla="*/ 0 60000 65536"/>
              <a:gd name="T14" fmla="*/ 0 60000 65536"/>
              <a:gd name="T15" fmla="*/ 0 60000 65536"/>
              <a:gd name="T16" fmla="*/ 0 60000 65536"/>
              <a:gd name="T17" fmla="*/ 0 60000 65536"/>
              <a:gd name="T18" fmla="*/ 0 w 290"/>
              <a:gd name="T19" fmla="*/ 0 h 1382"/>
              <a:gd name="T20" fmla="*/ 290 w 290"/>
              <a:gd name="T21" fmla="*/ 1382 h 1382"/>
            </a:gdLst>
            <a:ahLst/>
            <a:cxnLst>
              <a:cxn ang="T12">
                <a:pos x="T0" y="T1"/>
              </a:cxn>
              <a:cxn ang="T13">
                <a:pos x="T2" y="T3"/>
              </a:cxn>
              <a:cxn ang="T14">
                <a:pos x="T4" y="T5"/>
              </a:cxn>
              <a:cxn ang="T15">
                <a:pos x="T6" y="T7"/>
              </a:cxn>
              <a:cxn ang="T16">
                <a:pos x="T8" y="T9"/>
              </a:cxn>
              <a:cxn ang="T17">
                <a:pos x="T10" y="T11"/>
              </a:cxn>
            </a:cxnLst>
            <a:rect l="T18" t="T19" r="T20" b="T21"/>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ln>
        </p:spPr>
        <p:txBody>
          <a:bodyPr/>
          <a:lstStyle/>
          <a:p>
            <a:endParaRPr lang="zh-CN" altLang="en-US"/>
          </a:p>
        </p:txBody>
      </p:sp>
      <p:sp>
        <p:nvSpPr>
          <p:cNvPr id="23559" name="Rectangle 23"/>
          <p:cNvSpPr>
            <a:spLocks noChangeArrowheads="1"/>
          </p:cNvSpPr>
          <p:nvPr/>
        </p:nvSpPr>
        <p:spPr bwMode="auto">
          <a:xfrm>
            <a:off x="2433639" y="2749550"/>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3560" name="Rectangle 24"/>
          <p:cNvSpPr>
            <a:spLocks noChangeArrowheads="1"/>
          </p:cNvSpPr>
          <p:nvPr/>
        </p:nvSpPr>
        <p:spPr bwMode="auto">
          <a:xfrm>
            <a:off x="2395539" y="2803526"/>
            <a:ext cx="1273175" cy="1979613"/>
          </a:xfrm>
          <a:prstGeom prst="rect">
            <a:avLst/>
          </a:prstGeom>
          <a:solidFill>
            <a:schemeClr val="bg1"/>
          </a:solidFill>
          <a:ln w="2857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3561" name="Line 25"/>
          <p:cNvSpPr>
            <a:spLocks noChangeShapeType="1"/>
          </p:cNvSpPr>
          <p:nvPr/>
        </p:nvSpPr>
        <p:spPr bwMode="auto">
          <a:xfrm>
            <a:off x="2405063" y="3563939"/>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2" name="Text Box 26"/>
          <p:cNvSpPr txBox="1">
            <a:spLocks noChangeArrowheads="1"/>
          </p:cNvSpPr>
          <p:nvPr/>
        </p:nvSpPr>
        <p:spPr bwMode="auto">
          <a:xfrm>
            <a:off x="2362201" y="3546475"/>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endParaRPr lang="en-US" altLang="zh-CN" sz="1400">
              <a:latin typeface="Tahoma" panose="020B0604030504040204" pitchFamily="34" charset="0"/>
              <a:ea typeface="MS PGothic" panose="020B0600070205080204" pitchFamily="34" charset="-128"/>
            </a:endParaRPr>
          </a:p>
        </p:txBody>
      </p:sp>
      <p:sp>
        <p:nvSpPr>
          <p:cNvPr id="23563" name="Line 27"/>
          <p:cNvSpPr>
            <a:spLocks noChangeShapeType="1"/>
          </p:cNvSpPr>
          <p:nvPr/>
        </p:nvSpPr>
        <p:spPr bwMode="auto">
          <a:xfrm>
            <a:off x="2413000" y="3884614"/>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4" name="Line 28"/>
          <p:cNvSpPr>
            <a:spLocks noChangeShapeType="1"/>
          </p:cNvSpPr>
          <p:nvPr/>
        </p:nvSpPr>
        <p:spPr bwMode="auto">
          <a:xfrm>
            <a:off x="2398713" y="4194176"/>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5" name="Line 29"/>
          <p:cNvSpPr>
            <a:spLocks noChangeShapeType="1"/>
          </p:cNvSpPr>
          <p:nvPr/>
        </p:nvSpPr>
        <p:spPr bwMode="auto">
          <a:xfrm>
            <a:off x="2398713" y="4479926"/>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6" name="Text Box 26"/>
          <p:cNvSpPr txBox="1">
            <a:spLocks noChangeArrowheads="1"/>
          </p:cNvSpPr>
          <p:nvPr/>
        </p:nvSpPr>
        <p:spPr bwMode="auto">
          <a:xfrm>
            <a:off x="2397126" y="279400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endParaRPr lang="en-US" altLang="zh-CN" sz="1400">
              <a:latin typeface="Tahoma" panose="020B0604030504040204" pitchFamily="34" charset="0"/>
              <a:ea typeface="MS PGothic" panose="020B0600070205080204" pitchFamily="34" charset="-128"/>
            </a:endParaRPr>
          </a:p>
        </p:txBody>
      </p:sp>
      <p:sp>
        <p:nvSpPr>
          <p:cNvPr id="23567" name="Text Box 26"/>
          <p:cNvSpPr txBox="1">
            <a:spLocks noChangeArrowheads="1"/>
          </p:cNvSpPr>
          <p:nvPr/>
        </p:nvSpPr>
        <p:spPr bwMode="auto">
          <a:xfrm>
            <a:off x="2352676" y="445135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endParaRPr lang="en-US" altLang="zh-CN" sz="1400">
              <a:latin typeface="Tahoma" panose="020B0604030504040204" pitchFamily="34" charset="0"/>
              <a:ea typeface="MS PGothic" panose="020B0600070205080204" pitchFamily="34" charset="-128"/>
            </a:endParaRPr>
          </a:p>
        </p:txBody>
      </p:sp>
      <p:sp>
        <p:nvSpPr>
          <p:cNvPr id="23568" name="Text Box 26"/>
          <p:cNvSpPr txBox="1">
            <a:spLocks noChangeArrowheads="1"/>
          </p:cNvSpPr>
          <p:nvPr/>
        </p:nvSpPr>
        <p:spPr bwMode="auto">
          <a:xfrm>
            <a:off x="2371726" y="416560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endParaRPr lang="en-US" altLang="zh-CN" sz="1400">
              <a:latin typeface="Tahoma" panose="020B0604030504040204" pitchFamily="34" charset="0"/>
              <a:ea typeface="MS PGothic" panose="020B0600070205080204" pitchFamily="34" charset="-128"/>
            </a:endParaRPr>
          </a:p>
        </p:txBody>
      </p:sp>
      <p:sp>
        <p:nvSpPr>
          <p:cNvPr id="23569" name="Text Box 26"/>
          <p:cNvSpPr txBox="1">
            <a:spLocks noChangeArrowheads="1"/>
          </p:cNvSpPr>
          <p:nvPr/>
        </p:nvSpPr>
        <p:spPr bwMode="auto">
          <a:xfrm>
            <a:off x="2362201" y="3870325"/>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endParaRPr lang="en-US" altLang="zh-CN" sz="1400">
              <a:latin typeface="Tahoma" panose="020B0604030504040204" pitchFamily="34" charset="0"/>
              <a:ea typeface="MS PGothic" panose="020B0600070205080204" pitchFamily="34" charset="-128"/>
            </a:endParaRPr>
          </a:p>
        </p:txBody>
      </p:sp>
      <p:sp>
        <p:nvSpPr>
          <p:cNvPr id="23570" name="Oval 110"/>
          <p:cNvSpPr>
            <a:spLocks noChangeArrowheads="1"/>
          </p:cNvSpPr>
          <p:nvPr/>
        </p:nvSpPr>
        <p:spPr bwMode="auto">
          <a:xfrm>
            <a:off x="2732089" y="3079750"/>
            <a:ext cx="598487" cy="304800"/>
          </a:xfrm>
          <a:prstGeom prst="ellipse">
            <a:avLst/>
          </a:prstGeom>
          <a:solidFill>
            <a:srgbClr val="CCFFFF"/>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P3</a:t>
            </a:r>
            <a:endParaRPr lang="en-US" altLang="zh-CN" sz="1600">
              <a:ea typeface="MS PGothic" panose="020B0600070205080204" pitchFamily="34" charset="-128"/>
            </a:endParaRPr>
          </a:p>
        </p:txBody>
      </p:sp>
      <p:grpSp>
        <p:nvGrpSpPr>
          <p:cNvPr id="2" name="Group 111"/>
          <p:cNvGrpSpPr/>
          <p:nvPr/>
        </p:nvGrpSpPr>
        <p:grpSpPr bwMode="auto">
          <a:xfrm>
            <a:off x="2700338" y="3403600"/>
            <a:ext cx="620712" cy="228600"/>
            <a:chOff x="1287" y="2524"/>
            <a:chExt cx="260" cy="100"/>
          </a:xfrm>
        </p:grpSpPr>
        <p:sp>
          <p:nvSpPr>
            <p:cNvPr id="23676" name="Rectangle 112"/>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7" name="Rectangle 113"/>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8" name="Rectangle 114"/>
            <p:cNvSpPr>
              <a:spLocks noChangeArrowheads="1"/>
            </p:cNvSpPr>
            <p:nvPr/>
          </p:nvSpPr>
          <p:spPr bwMode="auto">
            <a:xfrm>
              <a:off x="1503" y="2582"/>
              <a:ext cx="27" cy="26"/>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9" name="Rectangle 115"/>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3572" name="Rectangle 23"/>
          <p:cNvSpPr>
            <a:spLocks noChangeArrowheads="1"/>
          </p:cNvSpPr>
          <p:nvPr/>
        </p:nvSpPr>
        <p:spPr bwMode="auto">
          <a:xfrm>
            <a:off x="5260976" y="2516188"/>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3573" name="Rectangle 24"/>
          <p:cNvSpPr>
            <a:spLocks noChangeArrowheads="1"/>
          </p:cNvSpPr>
          <p:nvPr/>
        </p:nvSpPr>
        <p:spPr bwMode="auto">
          <a:xfrm>
            <a:off x="5226050" y="2570163"/>
            <a:ext cx="1473200" cy="1979612"/>
          </a:xfrm>
          <a:prstGeom prst="rect">
            <a:avLst/>
          </a:prstGeom>
          <a:solidFill>
            <a:schemeClr val="bg1"/>
          </a:solidFill>
          <a:ln w="2857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3574" name="Line 25"/>
          <p:cNvSpPr>
            <a:spLocks noChangeShapeType="1"/>
          </p:cNvSpPr>
          <p:nvPr/>
        </p:nvSpPr>
        <p:spPr bwMode="auto">
          <a:xfrm>
            <a:off x="5232400" y="3340101"/>
            <a:ext cx="146050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5" name="Text Box 26"/>
          <p:cNvSpPr txBox="1">
            <a:spLocks noChangeArrowheads="1"/>
          </p:cNvSpPr>
          <p:nvPr/>
        </p:nvSpPr>
        <p:spPr bwMode="auto">
          <a:xfrm>
            <a:off x="5303839" y="332263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endParaRPr lang="en-US" altLang="zh-CN" sz="1400">
              <a:latin typeface="Tahoma" panose="020B0604030504040204" pitchFamily="34" charset="0"/>
              <a:ea typeface="MS PGothic" panose="020B0600070205080204" pitchFamily="34" charset="-128"/>
            </a:endParaRPr>
          </a:p>
        </p:txBody>
      </p:sp>
      <p:sp>
        <p:nvSpPr>
          <p:cNvPr id="23576" name="Line 27"/>
          <p:cNvSpPr>
            <a:spLocks noChangeShapeType="1"/>
          </p:cNvSpPr>
          <p:nvPr/>
        </p:nvSpPr>
        <p:spPr bwMode="auto">
          <a:xfrm>
            <a:off x="5233989" y="3657600"/>
            <a:ext cx="14573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7" name="Text Box 26"/>
          <p:cNvSpPr txBox="1">
            <a:spLocks noChangeArrowheads="1"/>
          </p:cNvSpPr>
          <p:nvPr/>
        </p:nvSpPr>
        <p:spPr bwMode="auto">
          <a:xfrm>
            <a:off x="5300664" y="2536825"/>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endParaRPr lang="en-US" altLang="zh-CN" sz="1400">
              <a:latin typeface="Tahoma" panose="020B0604030504040204" pitchFamily="34" charset="0"/>
              <a:ea typeface="MS PGothic" panose="020B0600070205080204" pitchFamily="34" charset="-128"/>
            </a:endParaRPr>
          </a:p>
        </p:txBody>
      </p:sp>
      <p:sp>
        <p:nvSpPr>
          <p:cNvPr id="23578" name="Text Box 26"/>
          <p:cNvSpPr txBox="1">
            <a:spLocks noChangeArrowheads="1"/>
          </p:cNvSpPr>
          <p:nvPr/>
        </p:nvSpPr>
        <p:spPr bwMode="auto">
          <a:xfrm>
            <a:off x="5297489" y="422751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endParaRPr lang="en-US" altLang="zh-CN" sz="1400">
              <a:latin typeface="Tahoma" panose="020B0604030504040204" pitchFamily="34" charset="0"/>
              <a:ea typeface="MS PGothic" panose="020B0600070205080204" pitchFamily="34" charset="-128"/>
            </a:endParaRPr>
          </a:p>
        </p:txBody>
      </p:sp>
      <p:sp>
        <p:nvSpPr>
          <p:cNvPr id="23579" name="Text Box 26"/>
          <p:cNvSpPr txBox="1">
            <a:spLocks noChangeArrowheads="1"/>
          </p:cNvSpPr>
          <p:nvPr/>
        </p:nvSpPr>
        <p:spPr bwMode="auto">
          <a:xfrm>
            <a:off x="5297489" y="394176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endParaRPr lang="en-US" altLang="zh-CN" sz="1400">
              <a:latin typeface="Tahoma" panose="020B0604030504040204" pitchFamily="34" charset="0"/>
              <a:ea typeface="MS PGothic" panose="020B0600070205080204" pitchFamily="34" charset="-128"/>
            </a:endParaRPr>
          </a:p>
        </p:txBody>
      </p:sp>
      <p:sp>
        <p:nvSpPr>
          <p:cNvPr id="23580" name="Text Box 26"/>
          <p:cNvSpPr txBox="1">
            <a:spLocks noChangeArrowheads="1"/>
          </p:cNvSpPr>
          <p:nvPr/>
        </p:nvSpPr>
        <p:spPr bwMode="auto">
          <a:xfrm>
            <a:off x="5297489" y="364331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endParaRPr lang="en-US" altLang="zh-CN" sz="1400">
              <a:latin typeface="Tahoma" panose="020B0604030504040204" pitchFamily="34" charset="0"/>
              <a:ea typeface="MS PGothic" panose="020B0600070205080204" pitchFamily="34" charset="-128"/>
            </a:endParaRPr>
          </a:p>
        </p:txBody>
      </p:sp>
      <p:sp>
        <p:nvSpPr>
          <p:cNvPr id="23581" name="Line 27"/>
          <p:cNvSpPr>
            <a:spLocks noChangeShapeType="1"/>
          </p:cNvSpPr>
          <p:nvPr/>
        </p:nvSpPr>
        <p:spPr bwMode="auto">
          <a:xfrm>
            <a:off x="5230814" y="3968750"/>
            <a:ext cx="14573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2" name="Line 27"/>
          <p:cNvSpPr>
            <a:spLocks noChangeShapeType="1"/>
          </p:cNvSpPr>
          <p:nvPr/>
        </p:nvSpPr>
        <p:spPr bwMode="auto">
          <a:xfrm>
            <a:off x="5227639" y="4267200"/>
            <a:ext cx="14573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3" name="Oval 128"/>
          <p:cNvSpPr>
            <a:spLocks noChangeArrowheads="1"/>
          </p:cNvSpPr>
          <p:nvPr/>
        </p:nvSpPr>
        <p:spPr bwMode="auto">
          <a:xfrm>
            <a:off x="5645150" y="2876550"/>
            <a:ext cx="598488" cy="304800"/>
          </a:xfrm>
          <a:prstGeom prst="ellipse">
            <a:avLst/>
          </a:prstGeom>
          <a:solidFill>
            <a:srgbClr val="CCFFFF"/>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P1</a:t>
            </a:r>
            <a:endParaRPr lang="en-US" altLang="zh-CN" sz="1600">
              <a:ea typeface="MS PGothic" panose="020B0600070205080204" pitchFamily="34" charset="-128"/>
            </a:endParaRPr>
          </a:p>
        </p:txBody>
      </p:sp>
      <p:grpSp>
        <p:nvGrpSpPr>
          <p:cNvPr id="3" name="Group 134"/>
          <p:cNvGrpSpPr/>
          <p:nvPr/>
        </p:nvGrpSpPr>
        <p:grpSpPr bwMode="auto">
          <a:xfrm>
            <a:off x="5516563" y="3192463"/>
            <a:ext cx="887412" cy="228600"/>
            <a:chOff x="1383" y="2620"/>
            <a:chExt cx="260" cy="100"/>
          </a:xfrm>
        </p:grpSpPr>
        <p:sp>
          <p:nvSpPr>
            <p:cNvPr id="23672" name="Rectangle 135"/>
            <p:cNvSpPr>
              <a:spLocks noChangeArrowheads="1"/>
            </p:cNvSpPr>
            <p:nvPr/>
          </p:nvSpPr>
          <p:spPr bwMode="auto">
            <a:xfrm>
              <a:off x="1383" y="2620"/>
              <a:ext cx="260" cy="100"/>
            </a:xfrm>
            <a:prstGeom prst="rect">
              <a:avLst/>
            </a:prstGeom>
            <a:solidFill>
              <a:srgbClr val="FFFF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3" name="Rectangle 136"/>
            <p:cNvSpPr>
              <a:spLocks noChangeArrowheads="1"/>
            </p:cNvSpPr>
            <p:nvPr/>
          </p:nvSpPr>
          <p:spPr bwMode="auto">
            <a:xfrm>
              <a:off x="1434" y="2633"/>
              <a:ext cx="155" cy="76"/>
            </a:xfrm>
            <a:prstGeom prst="rect">
              <a:avLst/>
            </a:prstGeom>
            <a:solidFill>
              <a:schemeClr val="bg1"/>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4" name="Rectangle 137"/>
            <p:cNvSpPr>
              <a:spLocks noChangeArrowheads="1"/>
            </p:cNvSpPr>
            <p:nvPr/>
          </p:nvSpPr>
          <p:spPr bwMode="auto">
            <a:xfrm>
              <a:off x="1599" y="2678"/>
              <a:ext cx="27" cy="26"/>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5" name="Rectangle 138"/>
            <p:cNvSpPr>
              <a:spLocks noChangeArrowheads="1"/>
            </p:cNvSpPr>
            <p:nvPr/>
          </p:nvSpPr>
          <p:spPr bwMode="auto">
            <a:xfrm>
              <a:off x="1394" y="2679"/>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3585" name="Rectangle 23"/>
          <p:cNvSpPr>
            <a:spLocks noChangeArrowheads="1"/>
          </p:cNvSpPr>
          <p:nvPr/>
        </p:nvSpPr>
        <p:spPr bwMode="auto">
          <a:xfrm>
            <a:off x="8267700" y="2741613"/>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3586" name="Rectangle 24"/>
          <p:cNvSpPr>
            <a:spLocks noChangeArrowheads="1"/>
          </p:cNvSpPr>
          <p:nvPr/>
        </p:nvSpPr>
        <p:spPr bwMode="auto">
          <a:xfrm>
            <a:off x="8229601" y="2795588"/>
            <a:ext cx="1273175" cy="1979612"/>
          </a:xfrm>
          <a:prstGeom prst="rect">
            <a:avLst/>
          </a:prstGeom>
          <a:solidFill>
            <a:schemeClr val="bg1"/>
          </a:solidFill>
          <a:ln w="2857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3587" name="Line 25"/>
          <p:cNvSpPr>
            <a:spLocks noChangeShapeType="1"/>
          </p:cNvSpPr>
          <p:nvPr/>
        </p:nvSpPr>
        <p:spPr bwMode="auto">
          <a:xfrm>
            <a:off x="8239125" y="3556001"/>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8" name="Text Box 26"/>
          <p:cNvSpPr txBox="1">
            <a:spLocks noChangeArrowheads="1"/>
          </p:cNvSpPr>
          <p:nvPr/>
        </p:nvSpPr>
        <p:spPr bwMode="auto">
          <a:xfrm>
            <a:off x="8196264" y="353853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endParaRPr lang="en-US" altLang="zh-CN" sz="1400">
              <a:latin typeface="Tahoma" panose="020B0604030504040204" pitchFamily="34" charset="0"/>
              <a:ea typeface="MS PGothic" panose="020B0600070205080204" pitchFamily="34" charset="-128"/>
            </a:endParaRPr>
          </a:p>
        </p:txBody>
      </p:sp>
      <p:sp>
        <p:nvSpPr>
          <p:cNvPr id="23589" name="Line 27"/>
          <p:cNvSpPr>
            <a:spLocks noChangeShapeType="1"/>
          </p:cNvSpPr>
          <p:nvPr/>
        </p:nvSpPr>
        <p:spPr bwMode="auto">
          <a:xfrm>
            <a:off x="8247063" y="3876676"/>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0" name="Line 28"/>
          <p:cNvSpPr>
            <a:spLocks noChangeShapeType="1"/>
          </p:cNvSpPr>
          <p:nvPr/>
        </p:nvSpPr>
        <p:spPr bwMode="auto">
          <a:xfrm>
            <a:off x="8232775" y="4186239"/>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1" name="Line 29"/>
          <p:cNvSpPr>
            <a:spLocks noChangeShapeType="1"/>
          </p:cNvSpPr>
          <p:nvPr/>
        </p:nvSpPr>
        <p:spPr bwMode="auto">
          <a:xfrm>
            <a:off x="8232775" y="4471989"/>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2" name="Text Box 26"/>
          <p:cNvSpPr txBox="1">
            <a:spLocks noChangeArrowheads="1"/>
          </p:cNvSpPr>
          <p:nvPr/>
        </p:nvSpPr>
        <p:spPr bwMode="auto">
          <a:xfrm>
            <a:off x="8231189" y="278606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endParaRPr lang="en-US" altLang="zh-CN" sz="1400">
              <a:latin typeface="Tahoma" panose="020B0604030504040204" pitchFamily="34" charset="0"/>
              <a:ea typeface="MS PGothic" panose="020B0600070205080204" pitchFamily="34" charset="-128"/>
            </a:endParaRPr>
          </a:p>
        </p:txBody>
      </p:sp>
      <p:sp>
        <p:nvSpPr>
          <p:cNvPr id="23593" name="Text Box 26"/>
          <p:cNvSpPr txBox="1">
            <a:spLocks noChangeArrowheads="1"/>
          </p:cNvSpPr>
          <p:nvPr/>
        </p:nvSpPr>
        <p:spPr bwMode="auto">
          <a:xfrm>
            <a:off x="8186739" y="444341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endParaRPr lang="en-US" altLang="zh-CN" sz="1400">
              <a:latin typeface="Tahoma" panose="020B0604030504040204" pitchFamily="34" charset="0"/>
              <a:ea typeface="MS PGothic" panose="020B0600070205080204" pitchFamily="34" charset="-128"/>
            </a:endParaRPr>
          </a:p>
        </p:txBody>
      </p:sp>
      <p:sp>
        <p:nvSpPr>
          <p:cNvPr id="23594" name="Text Box 26"/>
          <p:cNvSpPr txBox="1">
            <a:spLocks noChangeArrowheads="1"/>
          </p:cNvSpPr>
          <p:nvPr/>
        </p:nvSpPr>
        <p:spPr bwMode="auto">
          <a:xfrm>
            <a:off x="8205789" y="415766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endParaRPr lang="en-US" altLang="zh-CN" sz="1400">
              <a:latin typeface="Tahoma" panose="020B0604030504040204" pitchFamily="34" charset="0"/>
              <a:ea typeface="MS PGothic" panose="020B0600070205080204" pitchFamily="34" charset="-128"/>
            </a:endParaRPr>
          </a:p>
        </p:txBody>
      </p:sp>
      <p:sp>
        <p:nvSpPr>
          <p:cNvPr id="23595" name="Text Box 26"/>
          <p:cNvSpPr txBox="1">
            <a:spLocks noChangeArrowheads="1"/>
          </p:cNvSpPr>
          <p:nvPr/>
        </p:nvSpPr>
        <p:spPr bwMode="auto">
          <a:xfrm>
            <a:off x="8196264" y="386238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endParaRPr lang="en-US" altLang="zh-CN" sz="1400">
              <a:latin typeface="Tahoma" panose="020B0604030504040204" pitchFamily="34" charset="0"/>
              <a:ea typeface="MS PGothic" panose="020B0600070205080204" pitchFamily="34" charset="-128"/>
            </a:endParaRPr>
          </a:p>
        </p:txBody>
      </p:sp>
      <p:sp>
        <p:nvSpPr>
          <p:cNvPr id="23596" name="Oval 153"/>
          <p:cNvSpPr>
            <a:spLocks noChangeArrowheads="1"/>
          </p:cNvSpPr>
          <p:nvPr/>
        </p:nvSpPr>
        <p:spPr bwMode="auto">
          <a:xfrm>
            <a:off x="8566150" y="3094038"/>
            <a:ext cx="598488" cy="304800"/>
          </a:xfrm>
          <a:prstGeom prst="ellipse">
            <a:avLst/>
          </a:prstGeom>
          <a:solidFill>
            <a:srgbClr val="CCFFFF"/>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P4</a:t>
            </a:r>
            <a:endParaRPr lang="en-US" altLang="zh-CN" sz="1600">
              <a:ea typeface="MS PGothic" panose="020B0600070205080204" pitchFamily="34" charset="-128"/>
            </a:endParaRPr>
          </a:p>
        </p:txBody>
      </p:sp>
      <p:sp>
        <p:nvSpPr>
          <p:cNvPr id="23597" name="Freeform 154"/>
          <p:cNvSpPr/>
          <p:nvPr/>
        </p:nvSpPr>
        <p:spPr bwMode="auto">
          <a:xfrm>
            <a:off x="9526589" y="2762250"/>
            <a:ext cx="504825" cy="2133600"/>
          </a:xfrm>
          <a:custGeom>
            <a:avLst/>
            <a:gdLst>
              <a:gd name="T0" fmla="*/ 2147483646 w 318"/>
              <a:gd name="T1" fmla="*/ 2147483646 h 1344"/>
              <a:gd name="T2" fmla="*/ 2147483646 w 318"/>
              <a:gd name="T3" fmla="*/ 0 h 1344"/>
              <a:gd name="T4" fmla="*/ 0 w 318"/>
              <a:gd name="T5" fmla="*/ 2147483646 h 1344"/>
              <a:gd name="T6" fmla="*/ 2147483646 w 318"/>
              <a:gd name="T7" fmla="*/ 2147483646 h 1344"/>
              <a:gd name="T8" fmla="*/ 2147483646 w 318"/>
              <a:gd name="T9" fmla="*/ 2147483646 h 1344"/>
              <a:gd name="T10" fmla="*/ 0 60000 65536"/>
              <a:gd name="T11" fmla="*/ 0 60000 65536"/>
              <a:gd name="T12" fmla="*/ 0 60000 65536"/>
              <a:gd name="T13" fmla="*/ 0 60000 65536"/>
              <a:gd name="T14" fmla="*/ 0 60000 65536"/>
              <a:gd name="T15" fmla="*/ 0 w 318"/>
              <a:gd name="T16" fmla="*/ 0 h 1344"/>
              <a:gd name="T17" fmla="*/ 318 w 318"/>
              <a:gd name="T18" fmla="*/ 1344 h 1344"/>
            </a:gdLst>
            <a:ahLst/>
            <a:cxnLst>
              <a:cxn ang="T10">
                <a:pos x="T0" y="T1"/>
              </a:cxn>
              <a:cxn ang="T11">
                <a:pos x="T2" y="T3"/>
              </a:cxn>
              <a:cxn ang="T12">
                <a:pos x="T4" y="T5"/>
              </a:cxn>
              <a:cxn ang="T13">
                <a:pos x="T6" y="T7"/>
              </a:cxn>
              <a:cxn ang="T14">
                <a:pos x="T8" y="T9"/>
              </a:cxn>
            </a:cxnLst>
            <a:rect l="T15" t="T16" r="T17" b="T18"/>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grpSp>
        <p:nvGrpSpPr>
          <p:cNvPr id="4" name="Group 156"/>
          <p:cNvGrpSpPr/>
          <p:nvPr/>
        </p:nvGrpSpPr>
        <p:grpSpPr bwMode="auto">
          <a:xfrm>
            <a:off x="8559801" y="3425825"/>
            <a:ext cx="620713" cy="204788"/>
            <a:chOff x="1287" y="2524"/>
            <a:chExt cx="260" cy="100"/>
          </a:xfrm>
        </p:grpSpPr>
        <p:sp>
          <p:nvSpPr>
            <p:cNvPr id="23668" name="Rectangle 157"/>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69" name="Rectangle 158"/>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0" name="Rectangle 159"/>
            <p:cNvSpPr>
              <a:spLocks noChangeArrowheads="1"/>
            </p:cNvSpPr>
            <p:nvPr/>
          </p:nvSpPr>
          <p:spPr bwMode="auto">
            <a:xfrm>
              <a:off x="1503" y="2582"/>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1" name="Rectangle 160"/>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41837" name="Rectangle 173"/>
          <p:cNvSpPr>
            <a:spLocks noChangeArrowheads="1"/>
          </p:cNvSpPr>
          <p:nvPr/>
        </p:nvSpPr>
        <p:spPr bwMode="auto">
          <a:xfrm>
            <a:off x="7778167" y="1566862"/>
            <a:ext cx="3429585"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6205" indent="-11620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None/>
            </a:pPr>
            <a:r>
              <a:rPr lang="en-US" altLang="zh-CN" sz="2000" b="1" dirty="0" err="1">
                <a:latin typeface="Courier New" panose="02070309020205020404" pitchFamily="49" charset="0"/>
                <a:ea typeface="MS PGothic" panose="020B0600070205080204" pitchFamily="34" charset="-128"/>
              </a:rPr>
              <a:t>DatagramSocket</a:t>
            </a:r>
            <a:r>
              <a:rPr lang="en-US" altLang="zh-CN" sz="2000" b="1" dirty="0">
                <a:latin typeface="Courier New" panose="02070309020205020404" pitchFamily="49" charset="0"/>
                <a:ea typeface="MS PGothic" panose="020B0600070205080204" pitchFamily="34" charset="-128"/>
              </a:rPr>
              <a:t> mySocket1 = new </a:t>
            </a:r>
            <a:r>
              <a:rPr lang="en-US" altLang="zh-CN" sz="2000" b="1" dirty="0" err="1">
                <a:latin typeface="Courier New" panose="02070309020205020404" pitchFamily="49" charset="0"/>
                <a:ea typeface="MS PGothic" panose="020B0600070205080204" pitchFamily="34" charset="-128"/>
              </a:rPr>
              <a:t>DatagramSocket</a:t>
            </a:r>
            <a:r>
              <a:rPr lang="en-US" altLang="zh-CN" sz="2000" b="1" dirty="0">
                <a:latin typeface="Courier New" panose="02070309020205020404" pitchFamily="49" charset="0"/>
                <a:ea typeface="MS PGothic" panose="020B0600070205080204" pitchFamily="34" charset="-128"/>
              </a:rPr>
              <a:t> (</a:t>
            </a:r>
            <a:r>
              <a:rPr lang="en-US" altLang="zh-CN" sz="2000" b="1" dirty="0">
                <a:solidFill>
                  <a:srgbClr val="CC0000"/>
                </a:solidFill>
                <a:latin typeface="Courier New" panose="02070309020205020404" pitchFamily="49" charset="0"/>
                <a:ea typeface="MS PGothic" panose="020B0600070205080204" pitchFamily="34" charset="-128"/>
              </a:rPr>
              <a:t>5775</a:t>
            </a:r>
            <a:r>
              <a:rPr lang="en-US" altLang="zh-CN" sz="2000" b="1" dirty="0">
                <a:latin typeface="Courier New" panose="02070309020205020404" pitchFamily="49" charset="0"/>
                <a:ea typeface="MS PGothic" panose="020B0600070205080204" pitchFamily="34" charset="-128"/>
              </a:rPr>
              <a:t>);</a:t>
            </a:r>
            <a:endParaRPr lang="en-US" altLang="zh-CN" sz="2000" b="1" dirty="0">
              <a:latin typeface="Courier New" panose="02070309020205020404" pitchFamily="49" charset="0"/>
              <a:ea typeface="MS PGothic" panose="020B0600070205080204" pitchFamily="34" charset="-128"/>
            </a:endParaRPr>
          </a:p>
          <a:p>
            <a:pPr>
              <a:lnSpc>
                <a:spcPct val="85000"/>
              </a:lnSpc>
              <a:spcBef>
                <a:spcPct val="20000"/>
              </a:spcBef>
              <a:buClr>
                <a:srgbClr val="000099"/>
              </a:buClr>
              <a:buSzPct val="65000"/>
              <a:buFont typeface="Wingdings" panose="05000000000000000000" pitchFamily="2" charset="2"/>
              <a:buNone/>
            </a:pPr>
            <a:endParaRPr lang="zh-CN" altLang="en-US" dirty="0">
              <a:latin typeface="Courier New" panose="02070309020205020404" pitchFamily="49" charset="0"/>
              <a:ea typeface="MS PGothic" panose="020B0600070205080204" pitchFamily="34" charset="-128"/>
            </a:endParaRPr>
          </a:p>
        </p:txBody>
      </p:sp>
      <p:sp>
        <p:nvSpPr>
          <p:cNvPr id="241838" name="Rectangle 174"/>
          <p:cNvSpPr>
            <a:spLocks noChangeArrowheads="1"/>
          </p:cNvSpPr>
          <p:nvPr/>
        </p:nvSpPr>
        <p:spPr bwMode="auto">
          <a:xfrm>
            <a:off x="1362752" y="1543021"/>
            <a:ext cx="2971124"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6205" indent="-11620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None/>
            </a:pPr>
            <a:r>
              <a:rPr lang="en-US" altLang="zh-CN" sz="2000" b="1" dirty="0" err="1">
                <a:latin typeface="Courier New" panose="02070309020205020404" pitchFamily="49" charset="0"/>
                <a:ea typeface="MS PGothic" panose="020B0600070205080204" pitchFamily="34" charset="-128"/>
              </a:rPr>
              <a:t>DatagramSocket</a:t>
            </a:r>
            <a:r>
              <a:rPr lang="en-US" altLang="zh-CN" sz="2000" b="1" dirty="0">
                <a:latin typeface="Courier New" panose="02070309020205020404" pitchFamily="49" charset="0"/>
                <a:ea typeface="MS PGothic" panose="020B0600070205080204" pitchFamily="34" charset="-128"/>
              </a:rPr>
              <a:t> mySocket2 = new </a:t>
            </a:r>
            <a:r>
              <a:rPr lang="en-US" altLang="zh-CN" sz="2000" b="1" dirty="0" err="1">
                <a:latin typeface="Courier New" panose="02070309020205020404" pitchFamily="49" charset="0"/>
                <a:ea typeface="MS PGothic" panose="020B0600070205080204" pitchFamily="34" charset="-128"/>
              </a:rPr>
              <a:t>DatagramSocket</a:t>
            </a:r>
            <a:endParaRPr lang="en-US" altLang="zh-CN" sz="2000" b="1" dirty="0">
              <a:latin typeface="Courier New" panose="02070309020205020404" pitchFamily="49" charset="0"/>
              <a:ea typeface="MS PGothic" panose="020B0600070205080204" pitchFamily="34" charset="-128"/>
            </a:endParaRPr>
          </a:p>
          <a:p>
            <a:pPr>
              <a:lnSpc>
                <a:spcPct val="85000"/>
              </a:lnSpc>
              <a:spcBef>
                <a:spcPct val="20000"/>
              </a:spcBef>
              <a:buClr>
                <a:srgbClr val="000099"/>
              </a:buClr>
              <a:buSzPct val="65000"/>
              <a:buFont typeface="Wingdings" panose="05000000000000000000" pitchFamily="2" charset="2"/>
              <a:buNone/>
            </a:pPr>
            <a:r>
              <a:rPr lang="en-US" altLang="zh-CN" sz="2000" b="1" dirty="0">
                <a:latin typeface="Courier New" panose="02070309020205020404" pitchFamily="49" charset="0"/>
                <a:ea typeface="MS PGothic" panose="020B0600070205080204" pitchFamily="34" charset="-128"/>
              </a:rPr>
              <a:t> (</a:t>
            </a:r>
            <a:r>
              <a:rPr lang="en-US" altLang="zh-CN" sz="2000" b="1" dirty="0">
                <a:solidFill>
                  <a:srgbClr val="CC0000"/>
                </a:solidFill>
                <a:latin typeface="Courier New" panose="02070309020205020404" pitchFamily="49" charset="0"/>
                <a:ea typeface="MS PGothic" panose="020B0600070205080204" pitchFamily="34" charset="-128"/>
              </a:rPr>
              <a:t>9157</a:t>
            </a:r>
            <a:r>
              <a:rPr lang="en-US" altLang="zh-CN" sz="2000" b="1" dirty="0">
                <a:latin typeface="Courier New" panose="02070309020205020404" pitchFamily="49" charset="0"/>
                <a:ea typeface="MS PGothic" panose="020B0600070205080204" pitchFamily="34" charset="-128"/>
              </a:rPr>
              <a:t>);</a:t>
            </a:r>
            <a:endParaRPr lang="en-US" altLang="zh-CN" sz="2000" b="1" dirty="0">
              <a:latin typeface="Courier New" panose="02070309020205020404" pitchFamily="49" charset="0"/>
              <a:ea typeface="MS PGothic" panose="020B0600070205080204" pitchFamily="34" charset="-128"/>
            </a:endParaRPr>
          </a:p>
          <a:p>
            <a:pPr>
              <a:lnSpc>
                <a:spcPct val="85000"/>
              </a:lnSpc>
              <a:spcBef>
                <a:spcPct val="20000"/>
              </a:spcBef>
              <a:buClr>
                <a:srgbClr val="000099"/>
              </a:buClr>
              <a:buSzPct val="65000"/>
              <a:buFont typeface="Wingdings" panose="05000000000000000000" pitchFamily="2" charset="2"/>
              <a:buNone/>
            </a:pPr>
            <a:endParaRPr lang="zh-CN" altLang="en-US" sz="2000" dirty="0">
              <a:latin typeface="Courier New" panose="02070309020205020404" pitchFamily="49" charset="0"/>
              <a:ea typeface="MS PGothic" panose="020B0600070205080204" pitchFamily="34" charset="-128"/>
            </a:endParaRPr>
          </a:p>
        </p:txBody>
      </p:sp>
      <p:sp>
        <p:nvSpPr>
          <p:cNvPr id="241841" name="Line 177"/>
          <p:cNvSpPr>
            <a:spLocks noChangeShapeType="1"/>
          </p:cNvSpPr>
          <p:nvPr/>
        </p:nvSpPr>
        <p:spPr bwMode="auto">
          <a:xfrm>
            <a:off x="2936875" y="3506788"/>
            <a:ext cx="0" cy="2176462"/>
          </a:xfrm>
          <a:prstGeom prst="line">
            <a:avLst/>
          </a:prstGeom>
          <a:noFill/>
          <a:ln w="19050">
            <a:solidFill>
              <a:srgbClr val="CC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1842" name="Line 178"/>
          <p:cNvSpPr>
            <a:spLocks noChangeShapeType="1"/>
          </p:cNvSpPr>
          <p:nvPr/>
        </p:nvSpPr>
        <p:spPr bwMode="auto">
          <a:xfrm>
            <a:off x="5867400" y="3265489"/>
            <a:ext cx="12700" cy="2408237"/>
          </a:xfrm>
          <a:prstGeom prst="line">
            <a:avLst/>
          </a:prstGeom>
          <a:noFill/>
          <a:ln w="19050">
            <a:solidFill>
              <a:srgbClr val="CC0000"/>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1844" name="Line 180"/>
          <p:cNvSpPr>
            <a:spLocks noChangeShapeType="1"/>
          </p:cNvSpPr>
          <p:nvPr/>
        </p:nvSpPr>
        <p:spPr bwMode="auto">
          <a:xfrm>
            <a:off x="2936876" y="5665788"/>
            <a:ext cx="2936875" cy="0"/>
          </a:xfrm>
          <a:prstGeom prst="line">
            <a:avLst/>
          </a:prstGeom>
          <a:noFill/>
          <a:ln w="19050">
            <a:solidFill>
              <a:srgbClr val="CC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1845" name="Line 181"/>
          <p:cNvSpPr>
            <a:spLocks noChangeShapeType="1"/>
          </p:cNvSpPr>
          <p:nvPr/>
        </p:nvSpPr>
        <p:spPr bwMode="auto">
          <a:xfrm>
            <a:off x="5743575" y="3278188"/>
            <a:ext cx="0" cy="2246312"/>
          </a:xfrm>
          <a:prstGeom prst="line">
            <a:avLst/>
          </a:prstGeom>
          <a:noFill/>
          <a:ln w="19050">
            <a:solidFill>
              <a:srgbClr val="CC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1846" name="Line 182"/>
          <p:cNvSpPr>
            <a:spLocks noChangeShapeType="1"/>
          </p:cNvSpPr>
          <p:nvPr/>
        </p:nvSpPr>
        <p:spPr bwMode="auto">
          <a:xfrm>
            <a:off x="3044826" y="5507038"/>
            <a:ext cx="2740025" cy="0"/>
          </a:xfrm>
          <a:prstGeom prst="line">
            <a:avLst/>
          </a:prstGeom>
          <a:noFill/>
          <a:ln w="19050">
            <a:solidFill>
              <a:srgbClr val="CC0000"/>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1847" name="Line 183"/>
          <p:cNvSpPr>
            <a:spLocks noChangeShapeType="1"/>
          </p:cNvSpPr>
          <p:nvPr/>
        </p:nvSpPr>
        <p:spPr bwMode="auto">
          <a:xfrm>
            <a:off x="3038475" y="3494088"/>
            <a:ext cx="12700" cy="2017712"/>
          </a:xfrm>
          <a:prstGeom prst="line">
            <a:avLst/>
          </a:prstGeom>
          <a:noFill/>
          <a:ln w="19050">
            <a:solidFill>
              <a:srgbClr val="CC0000"/>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1848" name="Line 184"/>
          <p:cNvSpPr>
            <a:spLocks noChangeShapeType="1"/>
          </p:cNvSpPr>
          <p:nvPr/>
        </p:nvSpPr>
        <p:spPr bwMode="auto">
          <a:xfrm>
            <a:off x="8947150" y="3544888"/>
            <a:ext cx="0" cy="2176462"/>
          </a:xfrm>
          <a:prstGeom prst="line">
            <a:avLst/>
          </a:prstGeom>
          <a:noFill/>
          <a:ln w="19050">
            <a:solidFill>
              <a:srgbClr val="CC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1849" name="Line 185"/>
          <p:cNvSpPr>
            <a:spLocks noChangeShapeType="1"/>
          </p:cNvSpPr>
          <p:nvPr/>
        </p:nvSpPr>
        <p:spPr bwMode="auto">
          <a:xfrm>
            <a:off x="8829675" y="3513138"/>
            <a:ext cx="12700" cy="2017712"/>
          </a:xfrm>
          <a:prstGeom prst="line">
            <a:avLst/>
          </a:prstGeom>
          <a:noFill/>
          <a:ln w="19050">
            <a:solidFill>
              <a:srgbClr val="CC0000"/>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1850" name="Line 186"/>
          <p:cNvSpPr>
            <a:spLocks noChangeShapeType="1"/>
          </p:cNvSpPr>
          <p:nvPr/>
        </p:nvSpPr>
        <p:spPr bwMode="auto">
          <a:xfrm>
            <a:off x="6010275" y="3284539"/>
            <a:ext cx="12700" cy="2408237"/>
          </a:xfrm>
          <a:prstGeom prst="line">
            <a:avLst/>
          </a:prstGeom>
          <a:noFill/>
          <a:ln w="19050">
            <a:solidFill>
              <a:srgbClr val="CC0000"/>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1851" name="Line 187"/>
          <p:cNvSpPr>
            <a:spLocks noChangeShapeType="1"/>
          </p:cNvSpPr>
          <p:nvPr/>
        </p:nvSpPr>
        <p:spPr bwMode="auto">
          <a:xfrm>
            <a:off x="6143625" y="3297238"/>
            <a:ext cx="0" cy="2246312"/>
          </a:xfrm>
          <a:prstGeom prst="line">
            <a:avLst/>
          </a:prstGeom>
          <a:noFill/>
          <a:ln w="19050">
            <a:solidFill>
              <a:srgbClr val="CC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1852" name="Line 188"/>
          <p:cNvSpPr>
            <a:spLocks noChangeShapeType="1"/>
          </p:cNvSpPr>
          <p:nvPr/>
        </p:nvSpPr>
        <p:spPr bwMode="auto">
          <a:xfrm>
            <a:off x="6032501" y="5684838"/>
            <a:ext cx="2936875" cy="0"/>
          </a:xfrm>
          <a:prstGeom prst="line">
            <a:avLst/>
          </a:prstGeom>
          <a:noFill/>
          <a:ln w="19050">
            <a:solidFill>
              <a:srgbClr val="CC0000"/>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1853" name="Line 189"/>
          <p:cNvSpPr>
            <a:spLocks noChangeShapeType="1"/>
          </p:cNvSpPr>
          <p:nvPr/>
        </p:nvSpPr>
        <p:spPr bwMode="auto">
          <a:xfrm>
            <a:off x="6118226" y="5516563"/>
            <a:ext cx="2740025" cy="0"/>
          </a:xfrm>
          <a:prstGeom prst="line">
            <a:avLst/>
          </a:prstGeom>
          <a:noFill/>
          <a:ln w="19050">
            <a:solidFill>
              <a:srgbClr val="CC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 name="Group 196"/>
          <p:cNvGrpSpPr/>
          <p:nvPr/>
        </p:nvGrpSpPr>
        <p:grpSpPr bwMode="auto">
          <a:xfrm>
            <a:off x="2641600" y="5765804"/>
            <a:ext cx="1657350" cy="657226"/>
            <a:chOff x="1310" y="3697"/>
            <a:chExt cx="1044" cy="414"/>
          </a:xfrm>
        </p:grpSpPr>
        <p:sp>
          <p:nvSpPr>
            <p:cNvPr id="23665" name="Rectangle 193"/>
            <p:cNvSpPr>
              <a:spLocks noChangeArrowheads="1"/>
            </p:cNvSpPr>
            <p:nvPr/>
          </p:nvSpPr>
          <p:spPr bwMode="auto">
            <a:xfrm>
              <a:off x="1553" y="3697"/>
              <a:ext cx="678" cy="138"/>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66" name="Line 194"/>
            <p:cNvSpPr>
              <a:spLocks noChangeShapeType="1"/>
            </p:cNvSpPr>
            <p:nvPr/>
          </p:nvSpPr>
          <p:spPr bwMode="auto">
            <a:xfrm flipV="1">
              <a:off x="2179" y="3770"/>
              <a:ext cx="175" cy="0"/>
            </a:xfrm>
            <a:prstGeom prst="line">
              <a:avLst/>
            </a:prstGeom>
            <a:noFill/>
            <a:ln w="38100">
              <a:solidFill>
                <a:srgbClr val="CC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667" name="Text Box 195"/>
            <p:cNvSpPr txBox="1">
              <a:spLocks noChangeArrowheads="1"/>
            </p:cNvSpPr>
            <p:nvPr/>
          </p:nvSpPr>
          <p:spPr bwMode="auto">
            <a:xfrm>
              <a:off x="1310" y="3822"/>
              <a:ext cx="100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400" dirty="0">
                  <a:latin typeface="Tahoma" panose="020B0604030504040204" pitchFamily="34" charset="0"/>
                  <a:ea typeface="MS PGothic" panose="020B0600070205080204" pitchFamily="34" charset="-128"/>
                </a:rPr>
                <a:t>source port: 9157</a:t>
              </a:r>
              <a:endParaRPr lang="en-US" altLang="zh-CN" sz="1400" dirty="0">
                <a:latin typeface="Tahoma" panose="020B0604030504040204" pitchFamily="34" charset="0"/>
                <a:ea typeface="MS PGothic" panose="020B0600070205080204" pitchFamily="34" charset="-128"/>
              </a:endParaRPr>
            </a:p>
            <a:p>
              <a:pPr algn="r">
                <a:lnSpc>
                  <a:spcPct val="85000"/>
                </a:lnSpc>
              </a:pPr>
              <a:r>
                <a:rPr lang="en-US" altLang="zh-CN" sz="1400" dirty="0" err="1">
                  <a:latin typeface="Tahoma" panose="020B0604030504040204" pitchFamily="34" charset="0"/>
                  <a:ea typeface="MS PGothic" panose="020B0600070205080204" pitchFamily="34" charset="-128"/>
                </a:rPr>
                <a:t>dest</a:t>
              </a:r>
              <a:r>
                <a:rPr lang="en-US" altLang="zh-CN" sz="1400" dirty="0">
                  <a:latin typeface="Tahoma" panose="020B0604030504040204" pitchFamily="34" charset="0"/>
                  <a:ea typeface="MS PGothic" panose="020B0600070205080204" pitchFamily="34" charset="-128"/>
                </a:rPr>
                <a:t> port: 6428</a:t>
              </a:r>
              <a:endParaRPr lang="en-US" altLang="zh-CN" sz="1400" dirty="0">
                <a:latin typeface="Tahoma" panose="020B0604030504040204" pitchFamily="34" charset="0"/>
                <a:ea typeface="MS PGothic" panose="020B0600070205080204" pitchFamily="34" charset="-128"/>
              </a:endParaRPr>
            </a:p>
          </p:txBody>
        </p:sp>
      </p:grpSp>
      <p:grpSp>
        <p:nvGrpSpPr>
          <p:cNvPr id="6" name="Group 201"/>
          <p:cNvGrpSpPr/>
          <p:nvPr/>
        </p:nvGrpSpPr>
        <p:grpSpPr bwMode="auto">
          <a:xfrm>
            <a:off x="3952876" y="4889504"/>
            <a:ext cx="1704975" cy="657226"/>
            <a:chOff x="2741" y="3750"/>
            <a:chExt cx="1074" cy="414"/>
          </a:xfrm>
        </p:grpSpPr>
        <p:sp>
          <p:nvSpPr>
            <p:cNvPr id="23662" name="Rectangle 198"/>
            <p:cNvSpPr>
              <a:spLocks noChangeArrowheads="1"/>
            </p:cNvSpPr>
            <p:nvPr/>
          </p:nvSpPr>
          <p:spPr bwMode="auto">
            <a:xfrm>
              <a:off x="2859" y="3750"/>
              <a:ext cx="678" cy="138"/>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63" name="Line 199"/>
            <p:cNvSpPr>
              <a:spLocks noChangeShapeType="1"/>
            </p:cNvSpPr>
            <p:nvPr/>
          </p:nvSpPr>
          <p:spPr bwMode="auto">
            <a:xfrm flipV="1">
              <a:off x="2741" y="3837"/>
              <a:ext cx="175" cy="0"/>
            </a:xfrm>
            <a:prstGeom prst="line">
              <a:avLst/>
            </a:prstGeom>
            <a:noFill/>
            <a:ln w="38100">
              <a:solidFill>
                <a:srgbClr val="CC0000"/>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664" name="Text Box 200"/>
            <p:cNvSpPr txBox="1">
              <a:spLocks noChangeArrowheads="1"/>
            </p:cNvSpPr>
            <p:nvPr/>
          </p:nvSpPr>
          <p:spPr bwMode="auto">
            <a:xfrm>
              <a:off x="2813" y="3875"/>
              <a:ext cx="100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port: 6428</a:t>
              </a:r>
              <a:endParaRPr lang="en-US" altLang="zh-CN" sz="1400">
                <a:latin typeface="Tahoma" panose="020B0604030504040204" pitchFamily="34" charset="0"/>
                <a:ea typeface="MS PGothic" panose="020B0600070205080204" pitchFamily="34" charset="-128"/>
              </a:endParaRPr>
            </a:p>
            <a:p>
              <a:pPr>
                <a:lnSpc>
                  <a:spcPct val="85000"/>
                </a:lnSpc>
              </a:pPr>
              <a:r>
                <a:rPr lang="en-US" altLang="zh-CN" sz="1400">
                  <a:latin typeface="Tahoma" panose="020B0604030504040204" pitchFamily="34" charset="0"/>
                  <a:ea typeface="MS PGothic" panose="020B0600070205080204" pitchFamily="34" charset="-128"/>
                </a:rPr>
                <a:t>dest port: 9157</a:t>
              </a:r>
              <a:endParaRPr lang="en-US" altLang="zh-CN" sz="1400">
                <a:latin typeface="Tahoma" panose="020B0604030504040204" pitchFamily="34" charset="0"/>
                <a:ea typeface="MS PGothic" panose="020B0600070205080204" pitchFamily="34" charset="-128"/>
              </a:endParaRPr>
            </a:p>
          </p:txBody>
        </p:sp>
      </p:grpSp>
      <p:grpSp>
        <p:nvGrpSpPr>
          <p:cNvPr id="7" name="Group 202"/>
          <p:cNvGrpSpPr/>
          <p:nvPr/>
        </p:nvGrpSpPr>
        <p:grpSpPr bwMode="auto">
          <a:xfrm>
            <a:off x="6967538" y="4889504"/>
            <a:ext cx="1350962" cy="657226"/>
            <a:chOff x="1503" y="3697"/>
            <a:chExt cx="851" cy="414"/>
          </a:xfrm>
        </p:grpSpPr>
        <p:sp>
          <p:nvSpPr>
            <p:cNvPr id="23659" name="Rectangle 203"/>
            <p:cNvSpPr>
              <a:spLocks noChangeArrowheads="1"/>
            </p:cNvSpPr>
            <p:nvPr/>
          </p:nvSpPr>
          <p:spPr bwMode="auto">
            <a:xfrm>
              <a:off x="1553" y="3697"/>
              <a:ext cx="678" cy="138"/>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60" name="Line 204"/>
            <p:cNvSpPr>
              <a:spLocks noChangeShapeType="1"/>
            </p:cNvSpPr>
            <p:nvPr/>
          </p:nvSpPr>
          <p:spPr bwMode="auto">
            <a:xfrm flipV="1">
              <a:off x="2179" y="3770"/>
              <a:ext cx="175" cy="0"/>
            </a:xfrm>
            <a:prstGeom prst="line">
              <a:avLst/>
            </a:prstGeom>
            <a:noFill/>
            <a:ln w="38100">
              <a:solidFill>
                <a:srgbClr val="CC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661" name="Text Box 205"/>
            <p:cNvSpPr txBox="1">
              <a:spLocks noChangeArrowheads="1"/>
            </p:cNvSpPr>
            <p:nvPr/>
          </p:nvSpPr>
          <p:spPr bwMode="auto">
            <a:xfrm>
              <a:off x="1503" y="3822"/>
              <a:ext cx="80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400">
                  <a:latin typeface="Tahoma" panose="020B0604030504040204" pitchFamily="34" charset="0"/>
                  <a:ea typeface="MS PGothic" panose="020B0600070205080204" pitchFamily="34" charset="-128"/>
                </a:rPr>
                <a:t>source port: ?</a:t>
              </a:r>
              <a:endParaRPr lang="en-US" altLang="zh-CN" sz="1400">
                <a:latin typeface="Tahoma" panose="020B0604030504040204" pitchFamily="34" charset="0"/>
                <a:ea typeface="MS PGothic" panose="020B0600070205080204" pitchFamily="34" charset="-128"/>
              </a:endParaRPr>
            </a:p>
            <a:p>
              <a:pPr algn="r">
                <a:lnSpc>
                  <a:spcPct val="85000"/>
                </a:lnSpc>
              </a:pPr>
              <a:r>
                <a:rPr lang="en-US" altLang="zh-CN" sz="1400">
                  <a:latin typeface="Tahoma" panose="020B0604030504040204" pitchFamily="34" charset="0"/>
                  <a:ea typeface="MS PGothic" panose="020B0600070205080204" pitchFamily="34" charset="-128"/>
                </a:rPr>
                <a:t>dest port: ?</a:t>
              </a:r>
              <a:endParaRPr lang="en-US" altLang="zh-CN" sz="1400">
                <a:latin typeface="Tahoma" panose="020B0604030504040204" pitchFamily="34" charset="0"/>
                <a:ea typeface="MS PGothic" panose="020B0600070205080204" pitchFamily="34" charset="-128"/>
              </a:endParaRPr>
            </a:p>
          </p:txBody>
        </p:sp>
      </p:grpSp>
      <p:grpSp>
        <p:nvGrpSpPr>
          <p:cNvPr id="8" name="Group 206"/>
          <p:cNvGrpSpPr/>
          <p:nvPr/>
        </p:nvGrpSpPr>
        <p:grpSpPr bwMode="auto">
          <a:xfrm>
            <a:off x="6218239" y="5743579"/>
            <a:ext cx="1398587" cy="657226"/>
            <a:chOff x="2741" y="3750"/>
            <a:chExt cx="881" cy="414"/>
          </a:xfrm>
        </p:grpSpPr>
        <p:sp>
          <p:nvSpPr>
            <p:cNvPr id="23656" name="Rectangle 207"/>
            <p:cNvSpPr>
              <a:spLocks noChangeArrowheads="1"/>
            </p:cNvSpPr>
            <p:nvPr/>
          </p:nvSpPr>
          <p:spPr bwMode="auto">
            <a:xfrm>
              <a:off x="2859" y="3750"/>
              <a:ext cx="678" cy="138"/>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57" name="Line 208"/>
            <p:cNvSpPr>
              <a:spLocks noChangeShapeType="1"/>
            </p:cNvSpPr>
            <p:nvPr/>
          </p:nvSpPr>
          <p:spPr bwMode="auto">
            <a:xfrm flipV="1">
              <a:off x="2741" y="3837"/>
              <a:ext cx="175" cy="0"/>
            </a:xfrm>
            <a:prstGeom prst="line">
              <a:avLst/>
            </a:prstGeom>
            <a:noFill/>
            <a:ln w="38100">
              <a:solidFill>
                <a:srgbClr val="CC0000"/>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658" name="Text Box 209"/>
            <p:cNvSpPr txBox="1">
              <a:spLocks noChangeArrowheads="1"/>
            </p:cNvSpPr>
            <p:nvPr/>
          </p:nvSpPr>
          <p:spPr bwMode="auto">
            <a:xfrm>
              <a:off x="2813" y="3875"/>
              <a:ext cx="80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port: ?</a:t>
              </a:r>
              <a:endParaRPr lang="en-US" altLang="zh-CN" sz="1400">
                <a:latin typeface="Tahoma" panose="020B0604030504040204" pitchFamily="34" charset="0"/>
                <a:ea typeface="MS PGothic" panose="020B0600070205080204" pitchFamily="34" charset="-128"/>
              </a:endParaRPr>
            </a:p>
            <a:p>
              <a:pPr>
                <a:lnSpc>
                  <a:spcPct val="85000"/>
                </a:lnSpc>
              </a:pPr>
              <a:r>
                <a:rPr lang="en-US" altLang="zh-CN" sz="1400">
                  <a:latin typeface="Tahoma" panose="020B0604030504040204" pitchFamily="34" charset="0"/>
                  <a:ea typeface="MS PGothic" panose="020B0600070205080204" pitchFamily="34" charset="-128"/>
                </a:rPr>
                <a:t>dest port: ?</a:t>
              </a:r>
              <a:endParaRPr lang="en-US" altLang="zh-CN" sz="1400">
                <a:latin typeface="Tahoma" panose="020B0604030504040204" pitchFamily="34" charset="0"/>
                <a:ea typeface="MS PGothic" panose="020B0600070205080204" pitchFamily="34" charset="-128"/>
              </a:endParaRPr>
            </a:p>
          </p:txBody>
        </p:sp>
      </p:grpSp>
      <p:grpSp>
        <p:nvGrpSpPr>
          <p:cNvPr id="23617" name="Group 214"/>
          <p:cNvGrpSpPr/>
          <p:nvPr/>
        </p:nvGrpSpPr>
        <p:grpSpPr bwMode="auto">
          <a:xfrm>
            <a:off x="1524000" y="4381501"/>
            <a:ext cx="711200" cy="669925"/>
            <a:chOff x="-44" y="1473"/>
            <a:chExt cx="981" cy="1105"/>
          </a:xfrm>
        </p:grpSpPr>
        <p:pic>
          <p:nvPicPr>
            <p:cNvPr id="23654" name="Picture 21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5" name="Freeform 216"/>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grpSp>
        <p:nvGrpSpPr>
          <p:cNvPr id="23618" name="Group 217"/>
          <p:cNvGrpSpPr/>
          <p:nvPr/>
        </p:nvGrpSpPr>
        <p:grpSpPr bwMode="auto">
          <a:xfrm flipH="1">
            <a:off x="9793288" y="4505326"/>
            <a:ext cx="711200" cy="669925"/>
            <a:chOff x="-44" y="1473"/>
            <a:chExt cx="981" cy="1105"/>
          </a:xfrm>
        </p:grpSpPr>
        <p:pic>
          <p:nvPicPr>
            <p:cNvPr id="23652" name="Picture 218"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3" name="Freeform 219"/>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grpSp>
        <p:nvGrpSpPr>
          <p:cNvPr id="23619" name="Group 220"/>
          <p:cNvGrpSpPr/>
          <p:nvPr/>
        </p:nvGrpSpPr>
        <p:grpSpPr bwMode="auto">
          <a:xfrm>
            <a:off x="4616451" y="3903663"/>
            <a:ext cx="358775" cy="704850"/>
            <a:chOff x="4140" y="429"/>
            <a:chExt cx="1425" cy="2396"/>
          </a:xfrm>
        </p:grpSpPr>
        <p:sp>
          <p:nvSpPr>
            <p:cNvPr id="23620" name="Freeform 221"/>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621" name="Rectangle 222"/>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22" name="Freeform 223"/>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623" name="Freeform 224"/>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624" name="Rectangle 225"/>
            <p:cNvSpPr>
              <a:spLocks noChangeArrowheads="1"/>
            </p:cNvSpPr>
            <p:nvPr/>
          </p:nvSpPr>
          <p:spPr bwMode="auto">
            <a:xfrm>
              <a:off x="4209" y="693"/>
              <a:ext cx="599" cy="49"/>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3625" name="Group 226"/>
            <p:cNvGrpSpPr/>
            <p:nvPr/>
          </p:nvGrpSpPr>
          <p:grpSpPr bwMode="auto">
            <a:xfrm>
              <a:off x="4749" y="668"/>
              <a:ext cx="581" cy="145"/>
              <a:chOff x="614" y="2568"/>
              <a:chExt cx="725" cy="139"/>
            </a:xfrm>
          </p:grpSpPr>
          <p:sp>
            <p:nvSpPr>
              <p:cNvPr id="23650" name="AutoShape 227"/>
              <p:cNvSpPr>
                <a:spLocks noChangeArrowheads="1"/>
              </p:cNvSpPr>
              <p:nvPr/>
            </p:nvSpPr>
            <p:spPr bwMode="auto">
              <a:xfrm>
                <a:off x="617"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51" name="AutoShape 228"/>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3626" name="Rectangle 229"/>
            <p:cNvSpPr>
              <a:spLocks noChangeArrowheads="1"/>
            </p:cNvSpPr>
            <p:nvPr/>
          </p:nvSpPr>
          <p:spPr bwMode="auto">
            <a:xfrm>
              <a:off x="4222" y="1017"/>
              <a:ext cx="599" cy="49"/>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3627" name="Group 230"/>
            <p:cNvGrpSpPr/>
            <p:nvPr/>
          </p:nvGrpSpPr>
          <p:grpSpPr bwMode="auto">
            <a:xfrm>
              <a:off x="4747" y="994"/>
              <a:ext cx="581" cy="134"/>
              <a:chOff x="614" y="2568"/>
              <a:chExt cx="725" cy="139"/>
            </a:xfrm>
          </p:grpSpPr>
          <p:sp>
            <p:nvSpPr>
              <p:cNvPr id="23648" name="AutoShape 231"/>
              <p:cNvSpPr>
                <a:spLocks noChangeArrowheads="1"/>
              </p:cNvSpPr>
              <p:nvPr/>
            </p:nvSpPr>
            <p:spPr bwMode="auto">
              <a:xfrm>
                <a:off x="612" y="2570"/>
                <a:ext cx="724" cy="14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49" name="AutoShape 232"/>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3628" name="Rectangle 233"/>
            <p:cNvSpPr>
              <a:spLocks noChangeArrowheads="1"/>
            </p:cNvSpPr>
            <p:nvPr/>
          </p:nvSpPr>
          <p:spPr bwMode="auto">
            <a:xfrm>
              <a:off x="4216" y="1357"/>
              <a:ext cx="599" cy="49"/>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29" name="Rectangle 234"/>
            <p:cNvSpPr>
              <a:spLocks noChangeArrowheads="1"/>
            </p:cNvSpPr>
            <p:nvPr/>
          </p:nvSpPr>
          <p:spPr bwMode="auto">
            <a:xfrm>
              <a:off x="4228" y="1654"/>
              <a:ext cx="593" cy="49"/>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3630" name="Group 235"/>
            <p:cNvGrpSpPr/>
            <p:nvPr/>
          </p:nvGrpSpPr>
          <p:grpSpPr bwMode="auto">
            <a:xfrm>
              <a:off x="4735" y="1627"/>
              <a:ext cx="582" cy="151"/>
              <a:chOff x="614" y="2568"/>
              <a:chExt cx="725" cy="139"/>
            </a:xfrm>
          </p:grpSpPr>
          <p:sp>
            <p:nvSpPr>
              <p:cNvPr id="23646" name="AutoShape 236"/>
              <p:cNvSpPr>
                <a:spLocks noChangeArrowheads="1"/>
              </p:cNvSpPr>
              <p:nvPr/>
            </p:nvSpPr>
            <p:spPr bwMode="auto">
              <a:xfrm>
                <a:off x="611" y="2568"/>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47" name="AutoShape 237"/>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3631" name="Freeform 238"/>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3632" name="Group 239"/>
            <p:cNvGrpSpPr/>
            <p:nvPr/>
          </p:nvGrpSpPr>
          <p:grpSpPr bwMode="auto">
            <a:xfrm>
              <a:off x="4739" y="1327"/>
              <a:ext cx="582" cy="139"/>
              <a:chOff x="614" y="2568"/>
              <a:chExt cx="725" cy="139"/>
            </a:xfrm>
          </p:grpSpPr>
          <p:sp>
            <p:nvSpPr>
              <p:cNvPr id="23644" name="AutoShape 240"/>
              <p:cNvSpPr>
                <a:spLocks noChangeArrowheads="1"/>
              </p:cNvSpPr>
              <p:nvPr/>
            </p:nvSpPr>
            <p:spPr bwMode="auto">
              <a:xfrm>
                <a:off x="614" y="2566"/>
                <a:ext cx="723"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45" name="AutoShape 241"/>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3633" name="Rectangle 242"/>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34" name="Freeform 243"/>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635" name="Freeform 244"/>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636" name="Oval 245"/>
            <p:cNvSpPr>
              <a:spLocks noChangeArrowheads="1"/>
            </p:cNvSpPr>
            <p:nvPr/>
          </p:nvSpPr>
          <p:spPr bwMode="auto">
            <a:xfrm>
              <a:off x="5515" y="2609"/>
              <a:ext cx="50" cy="97"/>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37" name="Freeform 246"/>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638" name="AutoShape 247"/>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39" name="AutoShape 248"/>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40" name="Oval 249"/>
            <p:cNvSpPr>
              <a:spLocks noChangeArrowheads="1"/>
            </p:cNvSpPr>
            <p:nvPr/>
          </p:nvSpPr>
          <p:spPr bwMode="auto">
            <a:xfrm>
              <a:off x="4310" y="2382"/>
              <a:ext cx="158" cy="146"/>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41" name="Oval 250"/>
            <p:cNvSpPr>
              <a:spLocks noChangeArrowheads="1"/>
            </p:cNvSpPr>
            <p:nvPr/>
          </p:nvSpPr>
          <p:spPr bwMode="auto">
            <a:xfrm>
              <a:off x="4487" y="2382"/>
              <a:ext cx="158"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23642" name="Oval 251"/>
            <p:cNvSpPr>
              <a:spLocks noChangeArrowheads="1"/>
            </p:cNvSpPr>
            <p:nvPr/>
          </p:nvSpPr>
          <p:spPr bwMode="auto">
            <a:xfrm>
              <a:off x="4663" y="2382"/>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43" name="Rectangle 252"/>
            <p:cNvSpPr>
              <a:spLocks noChangeArrowheads="1"/>
            </p:cNvSpPr>
            <p:nvPr/>
          </p:nvSpPr>
          <p:spPr bwMode="auto">
            <a:xfrm>
              <a:off x="5061" y="1837"/>
              <a:ext cx="88" cy="761"/>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8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183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708">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170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41841"/>
                                        </p:tgtEl>
                                        <p:attrNameLst>
                                          <p:attrName>style.visibility</p:attrName>
                                        </p:attrNameLst>
                                      </p:cBhvr>
                                      <p:to>
                                        <p:strVal val="visible"/>
                                      </p:to>
                                    </p:set>
                                    <p:animEffect transition="in" filter="wipe(up)">
                                      <p:cBhvr>
                                        <p:cTn id="27" dur="500"/>
                                        <p:tgtEl>
                                          <p:spTgt spid="241841"/>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41844"/>
                                        </p:tgtEl>
                                        <p:attrNameLst>
                                          <p:attrName>style.visibility</p:attrName>
                                        </p:attrNameLst>
                                      </p:cBhvr>
                                      <p:to>
                                        <p:strVal val="visible"/>
                                      </p:to>
                                    </p:set>
                                    <p:animEffect transition="in" filter="wipe(left)">
                                      <p:cBhvr>
                                        <p:cTn id="31" dur="500"/>
                                        <p:tgtEl>
                                          <p:spTgt spid="241844"/>
                                        </p:tgtEl>
                                      </p:cBhvr>
                                    </p:animEffect>
                                  </p:childTnLst>
                                </p:cTn>
                              </p:par>
                              <p:par>
                                <p:cTn id="32" presetID="22" presetClass="entr" presetSubtype="8"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par>
                          <p:cTn id="35" fill="hold">
                            <p:stCondLst>
                              <p:cond delay="1000"/>
                            </p:stCondLst>
                            <p:childTnLst>
                              <p:par>
                                <p:cTn id="36" presetID="22" presetClass="entr" presetSubtype="4" fill="hold" nodeType="afterEffect">
                                  <p:stCondLst>
                                    <p:cond delay="0"/>
                                  </p:stCondLst>
                                  <p:childTnLst>
                                    <p:set>
                                      <p:cBhvr>
                                        <p:cTn id="37" dur="1" fill="hold">
                                          <p:stCondLst>
                                            <p:cond delay="0"/>
                                          </p:stCondLst>
                                        </p:cTn>
                                        <p:tgtEl>
                                          <p:spTgt spid="241842"/>
                                        </p:tgtEl>
                                        <p:attrNameLst>
                                          <p:attrName>style.visibility</p:attrName>
                                        </p:attrNameLst>
                                      </p:cBhvr>
                                      <p:to>
                                        <p:strVal val="visible"/>
                                      </p:to>
                                    </p:set>
                                    <p:animEffect transition="in" filter="wipe(down)">
                                      <p:cBhvr>
                                        <p:cTn id="38" dur="500"/>
                                        <p:tgtEl>
                                          <p:spTgt spid="24184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41845"/>
                                        </p:tgtEl>
                                        <p:attrNameLst>
                                          <p:attrName>style.visibility</p:attrName>
                                        </p:attrNameLst>
                                      </p:cBhvr>
                                      <p:to>
                                        <p:strVal val="visible"/>
                                      </p:to>
                                    </p:set>
                                    <p:animEffect transition="in" filter="wipe(up)">
                                      <p:cBhvr>
                                        <p:cTn id="43" dur="500"/>
                                        <p:tgtEl>
                                          <p:spTgt spid="241845"/>
                                        </p:tgtEl>
                                      </p:cBhvr>
                                    </p:animEffect>
                                  </p:childTnLst>
                                </p:cTn>
                              </p:par>
                            </p:childTnLst>
                          </p:cTn>
                        </p:par>
                        <p:par>
                          <p:cTn id="44" fill="hold">
                            <p:stCondLst>
                              <p:cond delay="500"/>
                            </p:stCondLst>
                            <p:childTnLst>
                              <p:par>
                                <p:cTn id="45" presetID="22" presetClass="entr" presetSubtype="2" fill="hold" nodeType="afterEffect">
                                  <p:stCondLst>
                                    <p:cond delay="0"/>
                                  </p:stCondLst>
                                  <p:childTnLst>
                                    <p:set>
                                      <p:cBhvr>
                                        <p:cTn id="46" dur="1" fill="hold">
                                          <p:stCondLst>
                                            <p:cond delay="0"/>
                                          </p:stCondLst>
                                        </p:cTn>
                                        <p:tgtEl>
                                          <p:spTgt spid="241846"/>
                                        </p:tgtEl>
                                        <p:attrNameLst>
                                          <p:attrName>style.visibility</p:attrName>
                                        </p:attrNameLst>
                                      </p:cBhvr>
                                      <p:to>
                                        <p:strVal val="visible"/>
                                      </p:to>
                                    </p:set>
                                    <p:animEffect transition="in" filter="wipe(right)">
                                      <p:cBhvr>
                                        <p:cTn id="47" dur="500"/>
                                        <p:tgtEl>
                                          <p:spTgt spid="241846"/>
                                        </p:tgtEl>
                                      </p:cBhvr>
                                    </p:animEffect>
                                  </p:childTnLst>
                                </p:cTn>
                              </p:par>
                              <p:par>
                                <p:cTn id="48" presetID="22" presetClass="entr" presetSubtype="2"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500"/>
                                        <p:tgtEl>
                                          <p:spTgt spid="6"/>
                                        </p:tgtEl>
                                      </p:cBhvr>
                                    </p:animEffect>
                                  </p:childTnLst>
                                </p:cTn>
                              </p:par>
                            </p:childTnLst>
                          </p:cTn>
                        </p:par>
                        <p:par>
                          <p:cTn id="51" fill="hold">
                            <p:stCondLst>
                              <p:cond delay="1000"/>
                            </p:stCondLst>
                            <p:childTnLst>
                              <p:par>
                                <p:cTn id="52" presetID="22" presetClass="entr" presetSubtype="4" fill="hold" nodeType="afterEffect">
                                  <p:stCondLst>
                                    <p:cond delay="0"/>
                                  </p:stCondLst>
                                  <p:childTnLst>
                                    <p:set>
                                      <p:cBhvr>
                                        <p:cTn id="53" dur="1" fill="hold">
                                          <p:stCondLst>
                                            <p:cond delay="0"/>
                                          </p:stCondLst>
                                        </p:cTn>
                                        <p:tgtEl>
                                          <p:spTgt spid="241847"/>
                                        </p:tgtEl>
                                        <p:attrNameLst>
                                          <p:attrName>style.visibility</p:attrName>
                                        </p:attrNameLst>
                                      </p:cBhvr>
                                      <p:to>
                                        <p:strVal val="visible"/>
                                      </p:to>
                                    </p:set>
                                    <p:animEffect transition="in" filter="wipe(down)">
                                      <p:cBhvr>
                                        <p:cTn id="54" dur="500"/>
                                        <p:tgtEl>
                                          <p:spTgt spid="24184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241851"/>
                                        </p:tgtEl>
                                        <p:attrNameLst>
                                          <p:attrName>style.visibility</p:attrName>
                                        </p:attrNameLst>
                                      </p:cBhvr>
                                      <p:to>
                                        <p:strVal val="visible"/>
                                      </p:to>
                                    </p:set>
                                    <p:animEffect transition="in" filter="wipe(up)">
                                      <p:cBhvr>
                                        <p:cTn id="59" dur="500"/>
                                        <p:tgtEl>
                                          <p:spTgt spid="241851"/>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241853"/>
                                        </p:tgtEl>
                                        <p:attrNameLst>
                                          <p:attrName>style.visibility</p:attrName>
                                        </p:attrNameLst>
                                      </p:cBhvr>
                                      <p:to>
                                        <p:strVal val="visible"/>
                                      </p:to>
                                    </p:set>
                                    <p:animEffect transition="in" filter="wipe(left)">
                                      <p:cBhvr>
                                        <p:cTn id="63" dur="500"/>
                                        <p:tgtEl>
                                          <p:spTgt spid="241853"/>
                                        </p:tgtEl>
                                      </p:cBhvr>
                                    </p:animEffect>
                                  </p:childTnLst>
                                </p:cTn>
                              </p:par>
                              <p:par>
                                <p:cTn id="64" presetID="22" presetClass="entr" presetSubtype="8" fill="hold"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childTnLst>
                          </p:cTn>
                        </p:par>
                        <p:par>
                          <p:cTn id="67" fill="hold">
                            <p:stCondLst>
                              <p:cond delay="1000"/>
                            </p:stCondLst>
                            <p:childTnLst>
                              <p:par>
                                <p:cTn id="68" presetID="22" presetClass="entr" presetSubtype="4" fill="hold" nodeType="afterEffect">
                                  <p:stCondLst>
                                    <p:cond delay="0"/>
                                  </p:stCondLst>
                                  <p:childTnLst>
                                    <p:set>
                                      <p:cBhvr>
                                        <p:cTn id="69" dur="1" fill="hold">
                                          <p:stCondLst>
                                            <p:cond delay="0"/>
                                          </p:stCondLst>
                                        </p:cTn>
                                        <p:tgtEl>
                                          <p:spTgt spid="241849"/>
                                        </p:tgtEl>
                                        <p:attrNameLst>
                                          <p:attrName>style.visibility</p:attrName>
                                        </p:attrNameLst>
                                      </p:cBhvr>
                                      <p:to>
                                        <p:strVal val="visible"/>
                                      </p:to>
                                    </p:set>
                                    <p:animEffect transition="in" filter="wipe(down)">
                                      <p:cBhvr>
                                        <p:cTn id="70" dur="500"/>
                                        <p:tgtEl>
                                          <p:spTgt spid="241849"/>
                                        </p:tgtEl>
                                      </p:cBhvr>
                                    </p:animEffect>
                                  </p:childTnLst>
                                </p:cTn>
                              </p:par>
                            </p:childTnLst>
                          </p:cTn>
                        </p:par>
                        <p:par>
                          <p:cTn id="71" fill="hold">
                            <p:stCondLst>
                              <p:cond delay="1500"/>
                            </p:stCondLst>
                            <p:childTnLst>
                              <p:par>
                                <p:cTn id="72" presetID="22" presetClass="entr" presetSubtype="1" fill="hold" nodeType="afterEffect">
                                  <p:stCondLst>
                                    <p:cond delay="0"/>
                                  </p:stCondLst>
                                  <p:childTnLst>
                                    <p:set>
                                      <p:cBhvr>
                                        <p:cTn id="73" dur="1" fill="hold">
                                          <p:stCondLst>
                                            <p:cond delay="0"/>
                                          </p:stCondLst>
                                        </p:cTn>
                                        <p:tgtEl>
                                          <p:spTgt spid="241848"/>
                                        </p:tgtEl>
                                        <p:attrNameLst>
                                          <p:attrName>style.visibility</p:attrName>
                                        </p:attrNameLst>
                                      </p:cBhvr>
                                      <p:to>
                                        <p:strVal val="visible"/>
                                      </p:to>
                                    </p:set>
                                    <p:animEffect transition="in" filter="wipe(up)">
                                      <p:cBhvr>
                                        <p:cTn id="74" dur="500"/>
                                        <p:tgtEl>
                                          <p:spTgt spid="241848"/>
                                        </p:tgtEl>
                                      </p:cBhvr>
                                    </p:animEffect>
                                  </p:childTnLst>
                                </p:cTn>
                              </p:par>
                            </p:childTnLst>
                          </p:cTn>
                        </p:par>
                        <p:par>
                          <p:cTn id="75" fill="hold">
                            <p:stCondLst>
                              <p:cond delay="2000"/>
                            </p:stCondLst>
                            <p:childTnLst>
                              <p:par>
                                <p:cTn id="76" presetID="22" presetClass="entr" presetSubtype="2" fill="hold" nodeType="afterEffect">
                                  <p:stCondLst>
                                    <p:cond delay="0"/>
                                  </p:stCondLst>
                                  <p:childTnLst>
                                    <p:set>
                                      <p:cBhvr>
                                        <p:cTn id="77" dur="1" fill="hold">
                                          <p:stCondLst>
                                            <p:cond delay="0"/>
                                          </p:stCondLst>
                                        </p:cTn>
                                        <p:tgtEl>
                                          <p:spTgt spid="241852"/>
                                        </p:tgtEl>
                                        <p:attrNameLst>
                                          <p:attrName>style.visibility</p:attrName>
                                        </p:attrNameLst>
                                      </p:cBhvr>
                                      <p:to>
                                        <p:strVal val="visible"/>
                                      </p:to>
                                    </p:set>
                                    <p:animEffect transition="in" filter="wipe(right)">
                                      <p:cBhvr>
                                        <p:cTn id="78" dur="500"/>
                                        <p:tgtEl>
                                          <p:spTgt spid="241852"/>
                                        </p:tgtEl>
                                      </p:cBhvr>
                                    </p:animEffect>
                                  </p:childTnLst>
                                </p:cTn>
                              </p:par>
                              <p:par>
                                <p:cTn id="79" presetID="22" presetClass="entr" presetSubtype="2" fill="hold" nodeType="with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wipe(right)">
                                      <p:cBhvr>
                                        <p:cTn id="81" dur="500"/>
                                        <p:tgtEl>
                                          <p:spTgt spid="8"/>
                                        </p:tgtEl>
                                      </p:cBhvr>
                                    </p:animEffect>
                                  </p:childTnLst>
                                </p:cTn>
                              </p:par>
                            </p:childTnLst>
                          </p:cTn>
                        </p:par>
                        <p:par>
                          <p:cTn id="82" fill="hold">
                            <p:stCondLst>
                              <p:cond delay="2500"/>
                            </p:stCondLst>
                            <p:childTnLst>
                              <p:par>
                                <p:cTn id="83" presetID="22" presetClass="entr" presetSubtype="4" fill="hold" nodeType="afterEffect">
                                  <p:stCondLst>
                                    <p:cond delay="0"/>
                                  </p:stCondLst>
                                  <p:childTnLst>
                                    <p:set>
                                      <p:cBhvr>
                                        <p:cTn id="84" dur="1" fill="hold">
                                          <p:stCondLst>
                                            <p:cond delay="0"/>
                                          </p:stCondLst>
                                        </p:cTn>
                                        <p:tgtEl>
                                          <p:spTgt spid="241850"/>
                                        </p:tgtEl>
                                        <p:attrNameLst>
                                          <p:attrName>style.visibility</p:attrName>
                                        </p:attrNameLst>
                                      </p:cBhvr>
                                      <p:to>
                                        <p:strVal val="visible"/>
                                      </p:to>
                                    </p:set>
                                    <p:animEffect transition="in" filter="wipe(down)">
                                      <p:cBhvr>
                                        <p:cTn id="85" dur="500"/>
                                        <p:tgtEl>
                                          <p:spTgt spid="241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08" grpId="0" build="p"/>
      <p:bldP spid="2418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6"/>
          <p:cNvSpPr>
            <a:spLocks noGrp="1"/>
          </p:cNvSpPr>
          <p:nvPr>
            <p:ph type="sldNum" sz="quarter" idx="11"/>
          </p:nvPr>
        </p:nvSpPr>
        <p:spPr>
          <a:xfrm>
            <a:off x="9848851" y="6462714"/>
            <a:ext cx="676275" cy="276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14A09F-FED4-4AAA-8119-72E6FF80187B}" type="slidenum">
              <a:rPr lang="en-US" altLang="zh-CN">
                <a:latin typeface="Tahoma" panose="020B0604030504040204" pitchFamily="34" charset="0"/>
                <a:ea typeface="MS PGothic" panose="020B0600070205080204" pitchFamily="34" charset="-128"/>
              </a:rPr>
            </a:fld>
            <a:endParaRPr lang="en-US" altLang="zh-CN">
              <a:latin typeface="Tahoma" panose="020B0604030504040204" pitchFamily="34" charset="0"/>
              <a:ea typeface="MS PGothic" panose="020B0600070205080204" pitchFamily="34" charset="-128"/>
            </a:endParaRPr>
          </a:p>
        </p:txBody>
      </p:sp>
      <p:sp>
        <p:nvSpPr>
          <p:cNvPr id="12292" name="Rectangle 2"/>
          <p:cNvSpPr>
            <a:spLocks noGrp="1" noChangeArrowheads="1"/>
          </p:cNvSpPr>
          <p:nvPr>
            <p:ph type="title"/>
          </p:nvPr>
        </p:nvSpPr>
        <p:spPr/>
        <p:txBody>
          <a:bodyPr/>
          <a:lstStyle/>
          <a:p>
            <a:pPr>
              <a:defRPr/>
            </a:pPr>
            <a:r>
              <a:rPr lang="zh-CN" altLang="en-US" dirty="0">
                <a:latin typeface="+mj-ea"/>
                <a:cs typeface="+mj-cs"/>
              </a:rPr>
              <a:t>面向</a:t>
            </a:r>
            <a:r>
              <a:rPr lang="zh-CN" altLang="en-US" dirty="0" smtClean="0">
                <a:latin typeface="+mj-ea"/>
                <a:cs typeface="+mj-cs"/>
              </a:rPr>
              <a:t>连接解复用</a:t>
            </a:r>
            <a:endParaRPr lang="en-US" dirty="0">
              <a:latin typeface="+mj-ea"/>
              <a:cs typeface="+mj-cs"/>
            </a:endParaRPr>
          </a:p>
        </p:txBody>
      </p:sp>
      <p:sp>
        <p:nvSpPr>
          <p:cNvPr id="12293" name="Rectangle 3"/>
          <p:cNvSpPr>
            <a:spLocks noGrp="1" noChangeArrowheads="1"/>
          </p:cNvSpPr>
          <p:nvPr>
            <p:ph type="body" sz="half" idx="1"/>
          </p:nvPr>
        </p:nvSpPr>
        <p:spPr>
          <a:xfrm>
            <a:off x="914400" y="1600200"/>
            <a:ext cx="4953000" cy="4648200"/>
          </a:xfrm>
        </p:spPr>
        <p:txBody>
          <a:bodyPr/>
          <a:lstStyle/>
          <a:p>
            <a:pPr>
              <a:buFont typeface="Wingdings" panose="05000000000000000000" charset="0"/>
              <a:buChar char="v"/>
              <a:defRPr/>
            </a:pPr>
            <a:r>
              <a:rPr lang="en-US" altLang="zh-CN" dirty="0">
                <a:latin typeface="+mn-ea"/>
              </a:rPr>
              <a:t>TCP</a:t>
            </a:r>
            <a:r>
              <a:rPr lang="zh-CN" altLang="en-US" dirty="0">
                <a:latin typeface="+mn-ea"/>
              </a:rPr>
              <a:t>套接字由</a:t>
            </a:r>
            <a:r>
              <a:rPr lang="en-US" altLang="zh-CN" dirty="0">
                <a:latin typeface="+mn-ea"/>
              </a:rPr>
              <a:t>4</a:t>
            </a:r>
            <a:r>
              <a:rPr lang="zh-CN" altLang="en-US" dirty="0">
                <a:latin typeface="+mn-ea"/>
              </a:rPr>
              <a:t>个元组</a:t>
            </a:r>
            <a:r>
              <a:rPr lang="zh-CN" altLang="en-US" dirty="0" smtClean="0">
                <a:latin typeface="+mn-ea"/>
              </a:rPr>
              <a:t>标识</a:t>
            </a:r>
            <a:r>
              <a:rPr lang="en-US" dirty="0" smtClean="0">
                <a:latin typeface="+mn-ea"/>
              </a:rPr>
              <a:t>: </a:t>
            </a:r>
            <a:endParaRPr lang="en-US" dirty="0">
              <a:latin typeface="+mn-ea"/>
            </a:endParaRPr>
          </a:p>
          <a:p>
            <a:pPr lvl="1">
              <a:buFont typeface="Wingdings" panose="05000000000000000000" charset="0"/>
              <a:buChar char="§"/>
              <a:defRPr/>
            </a:pPr>
            <a:r>
              <a:rPr lang="zh-CN" altLang="en-US" dirty="0">
                <a:solidFill>
                  <a:srgbClr val="CC0000"/>
                </a:solidFill>
                <a:latin typeface="+mn-ea"/>
              </a:rPr>
              <a:t>源</a:t>
            </a:r>
            <a:r>
              <a:rPr lang="en-US" altLang="zh-CN" dirty="0">
                <a:solidFill>
                  <a:srgbClr val="CC0000"/>
                </a:solidFill>
                <a:latin typeface="+mn-ea"/>
              </a:rPr>
              <a:t>IP</a:t>
            </a:r>
            <a:r>
              <a:rPr lang="zh-CN" altLang="en-US" dirty="0">
                <a:solidFill>
                  <a:srgbClr val="CC0000"/>
                </a:solidFill>
                <a:latin typeface="+mn-ea"/>
              </a:rPr>
              <a:t>地址</a:t>
            </a:r>
            <a:endParaRPr lang="en-US" dirty="0">
              <a:solidFill>
                <a:srgbClr val="CC0000"/>
              </a:solidFill>
              <a:latin typeface="+mn-ea"/>
            </a:endParaRPr>
          </a:p>
          <a:p>
            <a:pPr lvl="1">
              <a:buFont typeface="Wingdings" panose="05000000000000000000" charset="0"/>
              <a:buChar char="§"/>
              <a:defRPr/>
            </a:pPr>
            <a:r>
              <a:rPr lang="zh-CN" altLang="en-US" dirty="0">
                <a:solidFill>
                  <a:srgbClr val="CC0000"/>
                </a:solidFill>
                <a:latin typeface="+mn-ea"/>
              </a:rPr>
              <a:t>源端口号</a:t>
            </a:r>
            <a:endParaRPr lang="en-US" altLang="zh-CN" dirty="0">
              <a:solidFill>
                <a:srgbClr val="CC0000"/>
              </a:solidFill>
              <a:latin typeface="+mn-ea"/>
            </a:endParaRPr>
          </a:p>
          <a:p>
            <a:pPr lvl="1">
              <a:buFont typeface="Wingdings" panose="05000000000000000000" charset="0"/>
              <a:buChar char="§"/>
              <a:defRPr/>
            </a:pPr>
            <a:r>
              <a:rPr lang="zh-CN" altLang="en-US" dirty="0">
                <a:solidFill>
                  <a:srgbClr val="CC0000"/>
                </a:solidFill>
                <a:latin typeface="+mn-ea"/>
              </a:rPr>
              <a:t>目的</a:t>
            </a:r>
            <a:r>
              <a:rPr lang="en-US" dirty="0">
                <a:solidFill>
                  <a:srgbClr val="CC0000"/>
                </a:solidFill>
                <a:latin typeface="+mn-ea"/>
              </a:rPr>
              <a:t> IP </a:t>
            </a:r>
            <a:r>
              <a:rPr lang="zh-CN" altLang="en-US" dirty="0">
                <a:solidFill>
                  <a:srgbClr val="CC0000"/>
                </a:solidFill>
                <a:latin typeface="+mn-ea"/>
              </a:rPr>
              <a:t>地址</a:t>
            </a:r>
            <a:endParaRPr lang="en-US" altLang="zh-CN" dirty="0">
              <a:solidFill>
                <a:srgbClr val="CC0000"/>
              </a:solidFill>
              <a:latin typeface="+mn-ea"/>
            </a:endParaRPr>
          </a:p>
          <a:p>
            <a:pPr lvl="1">
              <a:buFont typeface="Wingdings" panose="05000000000000000000" charset="0"/>
              <a:buChar char="§"/>
              <a:defRPr/>
            </a:pPr>
            <a:r>
              <a:rPr lang="zh-CN" altLang="en-US" dirty="0">
                <a:solidFill>
                  <a:srgbClr val="CC0000"/>
                </a:solidFill>
                <a:latin typeface="+mn-ea"/>
              </a:rPr>
              <a:t>目的端口号</a:t>
            </a:r>
            <a:endParaRPr lang="en-US" dirty="0">
              <a:solidFill>
                <a:srgbClr val="CC0000"/>
              </a:solidFill>
              <a:latin typeface="+mn-ea"/>
            </a:endParaRPr>
          </a:p>
          <a:p>
            <a:pPr>
              <a:lnSpc>
                <a:spcPct val="125000"/>
              </a:lnSpc>
              <a:buFont typeface="Wingdings" panose="05000000000000000000" charset="0"/>
              <a:buChar char="v"/>
              <a:defRPr/>
            </a:pPr>
            <a:r>
              <a:rPr lang="zh-CN" altLang="en-US" dirty="0">
                <a:latin typeface="+mn-ea"/>
              </a:rPr>
              <a:t>解复用器</a:t>
            </a:r>
            <a:r>
              <a:rPr lang="en-US" dirty="0">
                <a:latin typeface="+mn-ea"/>
              </a:rPr>
              <a:t>: </a:t>
            </a:r>
            <a:r>
              <a:rPr lang="zh-CN" altLang="en-US" dirty="0">
                <a:latin typeface="+mn-ea"/>
              </a:rPr>
              <a:t>接收机使用所有四个值来将段定向到适当的套接字</a:t>
            </a:r>
            <a:endParaRPr lang="en-US" dirty="0">
              <a:latin typeface="+mn-ea"/>
            </a:endParaRPr>
          </a:p>
        </p:txBody>
      </p:sp>
      <p:sp>
        <p:nvSpPr>
          <p:cNvPr id="12294" name="Rectangle 4"/>
          <p:cNvSpPr>
            <a:spLocks noGrp="1" noChangeArrowheads="1"/>
          </p:cNvSpPr>
          <p:nvPr>
            <p:ph type="body" sz="half" idx="2"/>
          </p:nvPr>
        </p:nvSpPr>
        <p:spPr>
          <a:xfrm>
            <a:off x="6032500" y="1587500"/>
            <a:ext cx="5559732" cy="4648200"/>
          </a:xfrm>
        </p:spPr>
        <p:txBody>
          <a:bodyPr/>
          <a:lstStyle/>
          <a:p>
            <a:pPr>
              <a:lnSpc>
                <a:spcPct val="125000"/>
              </a:lnSpc>
              <a:buFont typeface="Wingdings" panose="05000000000000000000" charset="0"/>
              <a:buChar char="v"/>
              <a:defRPr/>
            </a:pPr>
            <a:r>
              <a:rPr lang="zh-CN" altLang="en-US" dirty="0">
                <a:latin typeface="+mn-ea"/>
              </a:rPr>
              <a:t>服务器主机可以同时支持多个</a:t>
            </a:r>
            <a:r>
              <a:rPr lang="en-US" altLang="zh-CN" dirty="0">
                <a:latin typeface="+mn-ea"/>
              </a:rPr>
              <a:t>TCP</a:t>
            </a:r>
            <a:r>
              <a:rPr lang="zh-CN" altLang="en-US" dirty="0">
                <a:latin typeface="+mn-ea"/>
              </a:rPr>
              <a:t>套接字</a:t>
            </a:r>
            <a:r>
              <a:rPr lang="en-US" dirty="0">
                <a:latin typeface="+mn-ea"/>
              </a:rPr>
              <a:t>:</a:t>
            </a:r>
            <a:endParaRPr lang="en-US" dirty="0">
              <a:latin typeface="+mn-ea"/>
            </a:endParaRPr>
          </a:p>
          <a:p>
            <a:pPr lvl="1">
              <a:lnSpc>
                <a:spcPct val="125000"/>
              </a:lnSpc>
              <a:buFont typeface="Wingdings" panose="05000000000000000000" charset="0"/>
              <a:buChar char="§"/>
              <a:defRPr/>
            </a:pPr>
            <a:r>
              <a:rPr lang="zh-CN" altLang="en-US" dirty="0">
                <a:latin typeface="+mn-ea"/>
              </a:rPr>
              <a:t>每个套接字由它自己的</a:t>
            </a:r>
            <a:r>
              <a:rPr lang="en-US" altLang="zh-CN" dirty="0">
                <a:latin typeface="+mn-ea"/>
              </a:rPr>
              <a:t>4</a:t>
            </a:r>
            <a:r>
              <a:rPr lang="zh-CN" altLang="en-US" dirty="0">
                <a:latin typeface="+mn-ea"/>
              </a:rPr>
              <a:t>元组标识</a:t>
            </a:r>
            <a:endParaRPr lang="en-US" dirty="0">
              <a:latin typeface="+mn-ea"/>
            </a:endParaRPr>
          </a:p>
          <a:p>
            <a:pPr>
              <a:lnSpc>
                <a:spcPct val="125000"/>
              </a:lnSpc>
              <a:buFont typeface="Wingdings" panose="05000000000000000000" charset="0"/>
              <a:buChar char="v"/>
              <a:defRPr/>
            </a:pPr>
            <a:r>
              <a:rPr lang="en-US" altLang="zh-CN" dirty="0">
                <a:latin typeface="+mn-ea"/>
              </a:rPr>
              <a:t>W</a:t>
            </a:r>
            <a:r>
              <a:rPr lang="en-US" altLang="zh-CN" dirty="0" smtClean="0">
                <a:latin typeface="+mn-ea"/>
              </a:rPr>
              <a:t>eb</a:t>
            </a:r>
            <a:r>
              <a:rPr lang="zh-CN" altLang="en-US" dirty="0">
                <a:latin typeface="+mn-ea"/>
              </a:rPr>
              <a:t>服务器为每个连接客户机都有不同的套接字</a:t>
            </a:r>
            <a:endParaRPr lang="en-US" dirty="0">
              <a:latin typeface="+mn-ea"/>
            </a:endParaRPr>
          </a:p>
          <a:p>
            <a:pPr lvl="1">
              <a:lnSpc>
                <a:spcPct val="125000"/>
              </a:lnSpc>
              <a:buFont typeface="Wingdings" panose="05000000000000000000" charset="0"/>
              <a:buChar char="§"/>
              <a:defRPr/>
            </a:pPr>
            <a:r>
              <a:rPr lang="zh-CN" altLang="en-US" dirty="0">
                <a:latin typeface="+mn-ea"/>
              </a:rPr>
              <a:t>非持久</a:t>
            </a:r>
            <a:r>
              <a:rPr lang="en-US" altLang="zh-CN" dirty="0">
                <a:latin typeface="+mn-ea"/>
              </a:rPr>
              <a:t>HTTP</a:t>
            </a:r>
            <a:r>
              <a:rPr lang="zh-CN" altLang="en-US" dirty="0">
                <a:latin typeface="+mn-ea"/>
              </a:rPr>
              <a:t>将为每个请求提供不同的套接字</a:t>
            </a:r>
            <a:endParaRPr lang="en-US" dirty="0">
              <a:latin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nchor="ctr"/>
          <a:lstStyle/>
          <a:p>
            <a:r>
              <a:rPr lang="zh-CN" altLang="en-US" sz="3200" dirty="0">
                <a:latin typeface="+mj-ea"/>
              </a:rPr>
              <a:t>学习目标</a:t>
            </a:r>
            <a:endParaRPr lang="en-US" altLang="zh-CN" sz="3200" dirty="0">
              <a:latin typeface="+mj-ea"/>
            </a:endParaRPr>
          </a:p>
        </p:txBody>
      </p:sp>
      <p:sp>
        <p:nvSpPr>
          <p:cNvPr id="6148" name="Rectangle 3"/>
          <p:cNvSpPr>
            <a:spLocks noGrp="1" noChangeArrowheads="1"/>
          </p:cNvSpPr>
          <p:nvPr>
            <p:ph type="body" idx="4294967295"/>
          </p:nvPr>
        </p:nvSpPr>
        <p:spPr>
          <a:xfrm>
            <a:off x="901846" y="1393825"/>
            <a:ext cx="10874517" cy="5327650"/>
          </a:xfrm>
        </p:spPr>
        <p:txBody>
          <a:bodyPr/>
          <a:lstStyle/>
          <a:p>
            <a:r>
              <a:rPr lang="zh-CN" altLang="en-US" sz="2800" dirty="0">
                <a:latin typeface="+mn-ea"/>
              </a:rPr>
              <a:t>理解进程间通信的协议设计需求；</a:t>
            </a:r>
            <a:endParaRPr lang="zh-CN" altLang="en-US" sz="2800" dirty="0">
              <a:latin typeface="+mn-ea"/>
            </a:endParaRPr>
          </a:p>
          <a:p>
            <a:r>
              <a:rPr lang="zh-CN" altLang="en-US" sz="2800" dirty="0">
                <a:latin typeface="+mn-ea"/>
              </a:rPr>
              <a:t>理解实现简单多路分解功能的传输协议</a:t>
            </a:r>
            <a:r>
              <a:rPr lang="en-US" altLang="zh-CN" sz="2800" dirty="0">
                <a:latin typeface="+mn-ea"/>
              </a:rPr>
              <a:t>UDP</a:t>
            </a:r>
            <a:r>
              <a:rPr lang="zh-CN" altLang="en-US" sz="2800" dirty="0">
                <a:latin typeface="+mn-ea"/>
              </a:rPr>
              <a:t>的原理；</a:t>
            </a:r>
            <a:endParaRPr lang="zh-CN" altLang="en-US" sz="2800" dirty="0">
              <a:latin typeface="+mn-ea"/>
            </a:endParaRPr>
          </a:p>
          <a:p>
            <a:r>
              <a:rPr lang="zh-CN" altLang="en-US" sz="2800" dirty="0">
                <a:latin typeface="+mn-ea"/>
              </a:rPr>
              <a:t>掌握实现可靠字节流服务的传输协议</a:t>
            </a:r>
            <a:r>
              <a:rPr lang="en-US" altLang="zh-CN" sz="2800" dirty="0">
                <a:latin typeface="+mn-ea"/>
              </a:rPr>
              <a:t>TCP</a:t>
            </a:r>
            <a:r>
              <a:rPr lang="zh-CN" altLang="en-US" sz="2800" dirty="0">
                <a:latin typeface="+mn-ea"/>
              </a:rPr>
              <a:t>的设计原理，理解互联网架构设计的端到端设计原则；</a:t>
            </a:r>
            <a:endParaRPr lang="zh-CN" altLang="en-US" sz="2800" dirty="0">
              <a:latin typeface="+mn-ea"/>
            </a:endParaRPr>
          </a:p>
          <a:p>
            <a:r>
              <a:rPr lang="zh-CN" altLang="en-US" sz="2800" dirty="0">
                <a:latin typeface="+mn-ea"/>
              </a:rPr>
              <a:t>掌握</a:t>
            </a:r>
            <a:r>
              <a:rPr lang="en-US" altLang="zh-CN" sz="2800" dirty="0">
                <a:latin typeface="+mn-ea"/>
              </a:rPr>
              <a:t>TCP</a:t>
            </a:r>
            <a:r>
              <a:rPr lang="zh-CN" altLang="en-US" sz="2800" dirty="0">
                <a:latin typeface="+mn-ea"/>
              </a:rPr>
              <a:t>建立连接的三次握手机制；</a:t>
            </a:r>
            <a:endParaRPr lang="zh-CN" altLang="en-US" sz="2800" dirty="0">
              <a:latin typeface="+mn-ea"/>
            </a:endParaRPr>
          </a:p>
          <a:p>
            <a:r>
              <a:rPr lang="zh-CN" altLang="en-US" sz="2800" dirty="0">
                <a:latin typeface="+mn-ea"/>
              </a:rPr>
              <a:t>理解在互联网上实现传输层可靠传输的技术挑战，理解</a:t>
            </a:r>
            <a:r>
              <a:rPr lang="en-US" altLang="zh-CN" sz="2800" dirty="0">
                <a:latin typeface="+mn-ea"/>
              </a:rPr>
              <a:t>TCP</a:t>
            </a:r>
            <a:r>
              <a:rPr lang="zh-CN" altLang="en-US" sz="2800" dirty="0">
                <a:latin typeface="+mn-ea"/>
              </a:rPr>
              <a:t>滑动窗口协议和数据链路层滑动窗口协议设计的区别。</a:t>
            </a:r>
            <a:endParaRPr lang="zh-CN" altLang="en-US" sz="2800" dirty="0">
              <a:latin typeface="+mn-ea"/>
            </a:endParaRPr>
          </a:p>
          <a:p>
            <a:pPr>
              <a:buFont typeface="Wingdings" panose="05000000000000000000" pitchFamily="2" charset="2"/>
              <a:buNone/>
            </a:pPr>
            <a:endParaRPr lang="zh-CN" altLang="en-US" sz="2800" dirty="0">
              <a:latin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1"/>
          </p:nvPr>
        </p:nvSpPr>
        <p:spPr>
          <a:xfrm>
            <a:off x="9848851" y="6462714"/>
            <a:ext cx="676275" cy="276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84E240-AE5E-4BA2-957B-5D1CCEE6E9ED}" type="slidenum">
              <a:rPr lang="en-US" altLang="zh-CN">
                <a:latin typeface="Tahoma" panose="020B0604030504040204" pitchFamily="34" charset="0"/>
                <a:ea typeface="MS PGothic" panose="020B0600070205080204" pitchFamily="34" charset="-128"/>
              </a:rPr>
            </a:fld>
            <a:endParaRPr lang="en-US" altLang="zh-CN">
              <a:latin typeface="Tahoma" panose="020B0604030504040204" pitchFamily="34" charset="0"/>
              <a:ea typeface="MS PGothic" panose="020B0600070205080204" pitchFamily="34" charset="-128"/>
            </a:endParaRPr>
          </a:p>
        </p:txBody>
      </p:sp>
      <p:sp>
        <p:nvSpPr>
          <p:cNvPr id="25603" name="Rectangle 3"/>
          <p:cNvSpPr>
            <a:spLocks noGrp="1" noChangeArrowheads="1"/>
          </p:cNvSpPr>
          <p:nvPr>
            <p:ph type="title"/>
          </p:nvPr>
        </p:nvSpPr>
        <p:spPr>
          <a:xfrm>
            <a:off x="913606" y="571500"/>
            <a:ext cx="8085138" cy="935038"/>
          </a:xfrm>
        </p:spPr>
        <p:txBody>
          <a:bodyPr/>
          <a:lstStyle/>
          <a:p>
            <a:r>
              <a:rPr lang="zh-CN" altLang="en-US" dirty="0">
                <a:latin typeface="+mj-ea"/>
              </a:rPr>
              <a:t>面向连接解复用：示列</a:t>
            </a:r>
            <a:endParaRPr lang="en-US" altLang="zh-CN" dirty="0">
              <a:latin typeface="+mj-ea"/>
            </a:endParaRPr>
          </a:p>
        </p:txBody>
      </p:sp>
      <p:sp>
        <p:nvSpPr>
          <p:cNvPr id="25604" name="Freeform 5"/>
          <p:cNvSpPr/>
          <p:nvPr/>
        </p:nvSpPr>
        <p:spPr bwMode="auto">
          <a:xfrm>
            <a:off x="4343400" y="1765300"/>
            <a:ext cx="552450" cy="2082800"/>
          </a:xfrm>
          <a:custGeom>
            <a:avLst/>
            <a:gdLst>
              <a:gd name="T0" fmla="*/ 0 w 348"/>
              <a:gd name="T1" fmla="*/ 2147483646 h 1312"/>
              <a:gd name="T2" fmla="*/ 2147483646 w 348"/>
              <a:gd name="T3" fmla="*/ 0 h 1312"/>
              <a:gd name="T4" fmla="*/ 2147483646 w 348"/>
              <a:gd name="T5" fmla="*/ 2147483646 h 1312"/>
              <a:gd name="T6" fmla="*/ 2147483646 w 348"/>
              <a:gd name="T7" fmla="*/ 2147483646 h 1312"/>
              <a:gd name="T8" fmla="*/ 0 w 348"/>
              <a:gd name="T9" fmla="*/ 2147483646 h 1312"/>
              <a:gd name="T10" fmla="*/ 0 60000 65536"/>
              <a:gd name="T11" fmla="*/ 0 60000 65536"/>
              <a:gd name="T12" fmla="*/ 0 60000 65536"/>
              <a:gd name="T13" fmla="*/ 0 60000 65536"/>
              <a:gd name="T14" fmla="*/ 0 60000 65536"/>
              <a:gd name="T15" fmla="*/ 0 w 348"/>
              <a:gd name="T16" fmla="*/ 0 h 1312"/>
              <a:gd name="T17" fmla="*/ 348 w 348"/>
              <a:gd name="T18" fmla="*/ 1312 h 1312"/>
            </a:gdLst>
            <a:ahLst/>
            <a:cxnLst>
              <a:cxn ang="T10">
                <a:pos x="T0" y="T1"/>
              </a:cxn>
              <a:cxn ang="T11">
                <a:pos x="T2" y="T3"/>
              </a:cxn>
              <a:cxn ang="T12">
                <a:pos x="T4" y="T5"/>
              </a:cxn>
              <a:cxn ang="T13">
                <a:pos x="T6" y="T7"/>
              </a:cxn>
              <a:cxn ang="T14">
                <a:pos x="T8" y="T9"/>
              </a:cxn>
            </a:cxnLst>
            <a:rect l="T15" t="T16" r="T17" b="T18"/>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ln>
        </p:spPr>
        <p:txBody>
          <a:bodyPr/>
          <a:lstStyle/>
          <a:p>
            <a:endParaRPr lang="zh-CN" altLang="en-US"/>
          </a:p>
        </p:txBody>
      </p:sp>
      <p:sp>
        <p:nvSpPr>
          <p:cNvPr id="25605" name="Freeform 6"/>
          <p:cNvSpPr/>
          <p:nvPr/>
        </p:nvSpPr>
        <p:spPr bwMode="auto">
          <a:xfrm>
            <a:off x="1941514" y="1944689"/>
            <a:ext cx="460375" cy="2193925"/>
          </a:xfrm>
          <a:custGeom>
            <a:avLst/>
            <a:gdLst>
              <a:gd name="T0" fmla="*/ 2147483646 w 290"/>
              <a:gd name="T1" fmla="*/ 2147483646 h 1382"/>
              <a:gd name="T2" fmla="*/ 0 w 290"/>
              <a:gd name="T3" fmla="*/ 2147483646 h 1382"/>
              <a:gd name="T4" fmla="*/ 2147483646 w 290"/>
              <a:gd name="T5" fmla="*/ 0 h 1382"/>
              <a:gd name="T6" fmla="*/ 2147483646 w 290"/>
              <a:gd name="T7" fmla="*/ 2147483646 h 1382"/>
              <a:gd name="T8" fmla="*/ 2147483646 w 290"/>
              <a:gd name="T9" fmla="*/ 2147483646 h 1382"/>
              <a:gd name="T10" fmla="*/ 2147483646 w 290"/>
              <a:gd name="T11" fmla="*/ 2147483646 h 1382"/>
              <a:gd name="T12" fmla="*/ 0 60000 65536"/>
              <a:gd name="T13" fmla="*/ 0 60000 65536"/>
              <a:gd name="T14" fmla="*/ 0 60000 65536"/>
              <a:gd name="T15" fmla="*/ 0 60000 65536"/>
              <a:gd name="T16" fmla="*/ 0 60000 65536"/>
              <a:gd name="T17" fmla="*/ 0 60000 65536"/>
              <a:gd name="T18" fmla="*/ 0 w 290"/>
              <a:gd name="T19" fmla="*/ 0 h 1382"/>
              <a:gd name="T20" fmla="*/ 290 w 290"/>
              <a:gd name="T21" fmla="*/ 1382 h 1382"/>
            </a:gdLst>
            <a:ahLst/>
            <a:cxnLst>
              <a:cxn ang="T12">
                <a:pos x="T0" y="T1"/>
              </a:cxn>
              <a:cxn ang="T13">
                <a:pos x="T2" y="T3"/>
              </a:cxn>
              <a:cxn ang="T14">
                <a:pos x="T4" y="T5"/>
              </a:cxn>
              <a:cxn ang="T15">
                <a:pos x="T6" y="T7"/>
              </a:cxn>
              <a:cxn ang="T16">
                <a:pos x="T8" y="T9"/>
              </a:cxn>
              <a:cxn ang="T17">
                <a:pos x="T10" y="T11"/>
              </a:cxn>
            </a:cxnLst>
            <a:rect l="T18" t="T19" r="T20" b="T21"/>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ln>
        </p:spPr>
        <p:txBody>
          <a:bodyPr/>
          <a:lstStyle/>
          <a:p>
            <a:endParaRPr lang="zh-CN" altLang="en-US"/>
          </a:p>
        </p:txBody>
      </p:sp>
      <p:sp>
        <p:nvSpPr>
          <p:cNvPr id="25606" name="Rectangle 23"/>
          <p:cNvSpPr>
            <a:spLocks noChangeArrowheads="1"/>
          </p:cNvSpPr>
          <p:nvPr/>
        </p:nvSpPr>
        <p:spPr bwMode="auto">
          <a:xfrm>
            <a:off x="2457450" y="1911350"/>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5607" name="Rectangle 24"/>
          <p:cNvSpPr>
            <a:spLocks noChangeArrowheads="1"/>
          </p:cNvSpPr>
          <p:nvPr/>
        </p:nvSpPr>
        <p:spPr bwMode="auto">
          <a:xfrm>
            <a:off x="2419351" y="1965326"/>
            <a:ext cx="1273175" cy="1979613"/>
          </a:xfrm>
          <a:prstGeom prst="rect">
            <a:avLst/>
          </a:prstGeom>
          <a:solidFill>
            <a:schemeClr val="bg1"/>
          </a:solidFill>
          <a:ln w="2857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5608" name="Line 25"/>
          <p:cNvSpPr>
            <a:spLocks noChangeShapeType="1"/>
          </p:cNvSpPr>
          <p:nvPr/>
        </p:nvSpPr>
        <p:spPr bwMode="auto">
          <a:xfrm>
            <a:off x="2428875" y="2725739"/>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9" name="Text Box 26"/>
          <p:cNvSpPr txBox="1">
            <a:spLocks noChangeArrowheads="1"/>
          </p:cNvSpPr>
          <p:nvPr/>
        </p:nvSpPr>
        <p:spPr bwMode="auto">
          <a:xfrm>
            <a:off x="2386014" y="2708275"/>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endParaRPr lang="en-US" altLang="zh-CN" sz="1400">
              <a:latin typeface="Tahoma" panose="020B0604030504040204" pitchFamily="34" charset="0"/>
              <a:ea typeface="MS PGothic" panose="020B0600070205080204" pitchFamily="34" charset="-128"/>
            </a:endParaRPr>
          </a:p>
        </p:txBody>
      </p:sp>
      <p:sp>
        <p:nvSpPr>
          <p:cNvPr id="25610" name="Line 27"/>
          <p:cNvSpPr>
            <a:spLocks noChangeShapeType="1"/>
          </p:cNvSpPr>
          <p:nvPr/>
        </p:nvSpPr>
        <p:spPr bwMode="auto">
          <a:xfrm>
            <a:off x="2436813" y="3046414"/>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1" name="Line 28"/>
          <p:cNvSpPr>
            <a:spLocks noChangeShapeType="1"/>
          </p:cNvSpPr>
          <p:nvPr/>
        </p:nvSpPr>
        <p:spPr bwMode="auto">
          <a:xfrm>
            <a:off x="2422525" y="3355976"/>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2" name="Line 29"/>
          <p:cNvSpPr>
            <a:spLocks noChangeShapeType="1"/>
          </p:cNvSpPr>
          <p:nvPr/>
        </p:nvSpPr>
        <p:spPr bwMode="auto">
          <a:xfrm>
            <a:off x="2422525" y="3641726"/>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3" name="Text Box 26"/>
          <p:cNvSpPr txBox="1">
            <a:spLocks noChangeArrowheads="1"/>
          </p:cNvSpPr>
          <p:nvPr/>
        </p:nvSpPr>
        <p:spPr bwMode="auto">
          <a:xfrm>
            <a:off x="2420939" y="195580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endParaRPr lang="en-US" altLang="zh-CN" sz="1400">
              <a:latin typeface="Tahoma" panose="020B0604030504040204" pitchFamily="34" charset="0"/>
              <a:ea typeface="MS PGothic" panose="020B0600070205080204" pitchFamily="34" charset="-128"/>
            </a:endParaRPr>
          </a:p>
        </p:txBody>
      </p:sp>
      <p:sp>
        <p:nvSpPr>
          <p:cNvPr id="25614" name="Text Box 26"/>
          <p:cNvSpPr txBox="1">
            <a:spLocks noChangeArrowheads="1"/>
          </p:cNvSpPr>
          <p:nvPr/>
        </p:nvSpPr>
        <p:spPr bwMode="auto">
          <a:xfrm>
            <a:off x="2376489" y="361315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endParaRPr lang="en-US" altLang="zh-CN" sz="1400">
              <a:latin typeface="Tahoma" panose="020B0604030504040204" pitchFamily="34" charset="0"/>
              <a:ea typeface="MS PGothic" panose="020B0600070205080204" pitchFamily="34" charset="-128"/>
            </a:endParaRPr>
          </a:p>
        </p:txBody>
      </p:sp>
      <p:sp>
        <p:nvSpPr>
          <p:cNvPr id="25615" name="Text Box 26"/>
          <p:cNvSpPr txBox="1">
            <a:spLocks noChangeArrowheads="1"/>
          </p:cNvSpPr>
          <p:nvPr/>
        </p:nvSpPr>
        <p:spPr bwMode="auto">
          <a:xfrm>
            <a:off x="2395539" y="332740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endParaRPr lang="en-US" altLang="zh-CN" sz="1400">
              <a:latin typeface="Tahoma" panose="020B0604030504040204" pitchFamily="34" charset="0"/>
              <a:ea typeface="MS PGothic" panose="020B0600070205080204" pitchFamily="34" charset="-128"/>
            </a:endParaRPr>
          </a:p>
        </p:txBody>
      </p:sp>
      <p:sp>
        <p:nvSpPr>
          <p:cNvPr id="25616" name="Text Box 26"/>
          <p:cNvSpPr txBox="1">
            <a:spLocks noChangeArrowheads="1"/>
          </p:cNvSpPr>
          <p:nvPr/>
        </p:nvSpPr>
        <p:spPr bwMode="auto">
          <a:xfrm>
            <a:off x="2386014" y="3032125"/>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endParaRPr lang="en-US" altLang="zh-CN" sz="1400">
              <a:latin typeface="Tahoma" panose="020B0604030504040204" pitchFamily="34" charset="0"/>
              <a:ea typeface="MS PGothic" panose="020B0600070205080204" pitchFamily="34" charset="-128"/>
            </a:endParaRPr>
          </a:p>
        </p:txBody>
      </p:sp>
      <p:sp>
        <p:nvSpPr>
          <p:cNvPr id="25617" name="Oval 19"/>
          <p:cNvSpPr>
            <a:spLocks noChangeArrowheads="1"/>
          </p:cNvSpPr>
          <p:nvPr/>
        </p:nvSpPr>
        <p:spPr bwMode="auto">
          <a:xfrm>
            <a:off x="2755900" y="2241550"/>
            <a:ext cx="598488" cy="304800"/>
          </a:xfrm>
          <a:prstGeom prst="ellipse">
            <a:avLst/>
          </a:prstGeom>
          <a:solidFill>
            <a:srgbClr val="CCFFFF"/>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ea typeface="MS PGothic" panose="020B0600070205080204" pitchFamily="34" charset="-128"/>
              </a:rPr>
              <a:t>P1</a:t>
            </a:r>
            <a:endParaRPr lang="en-US" altLang="zh-CN" sz="1600" dirty="0">
              <a:ea typeface="MS PGothic" panose="020B0600070205080204" pitchFamily="34" charset="-128"/>
            </a:endParaRPr>
          </a:p>
        </p:txBody>
      </p:sp>
      <p:grpSp>
        <p:nvGrpSpPr>
          <p:cNvPr id="25618" name="Group 20"/>
          <p:cNvGrpSpPr/>
          <p:nvPr/>
        </p:nvGrpSpPr>
        <p:grpSpPr bwMode="auto">
          <a:xfrm>
            <a:off x="2724151" y="2565400"/>
            <a:ext cx="620713" cy="228600"/>
            <a:chOff x="1287" y="2524"/>
            <a:chExt cx="260" cy="100"/>
          </a:xfrm>
        </p:grpSpPr>
        <p:sp>
          <p:nvSpPr>
            <p:cNvPr id="25737" name="Rectangle 21"/>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38" name="Rectangle 22"/>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39" name="Rectangle 23"/>
            <p:cNvSpPr>
              <a:spLocks noChangeArrowheads="1"/>
            </p:cNvSpPr>
            <p:nvPr/>
          </p:nvSpPr>
          <p:spPr bwMode="auto">
            <a:xfrm>
              <a:off x="1503" y="2582"/>
              <a:ext cx="27" cy="26"/>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40" name="Rectangle 24"/>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19" name="Rectangle 23"/>
          <p:cNvSpPr>
            <a:spLocks noChangeArrowheads="1"/>
          </p:cNvSpPr>
          <p:nvPr/>
        </p:nvSpPr>
        <p:spPr bwMode="auto">
          <a:xfrm>
            <a:off x="4956175" y="1677988"/>
            <a:ext cx="2254250"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5620" name="Rectangle 24"/>
          <p:cNvSpPr>
            <a:spLocks noChangeArrowheads="1"/>
          </p:cNvSpPr>
          <p:nvPr/>
        </p:nvSpPr>
        <p:spPr bwMode="auto">
          <a:xfrm>
            <a:off x="4902201" y="1755776"/>
            <a:ext cx="2225675" cy="1979613"/>
          </a:xfrm>
          <a:prstGeom prst="rect">
            <a:avLst/>
          </a:prstGeom>
          <a:solidFill>
            <a:schemeClr val="bg1"/>
          </a:solidFill>
          <a:ln w="2857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5621" name="Text Box 26"/>
          <p:cNvSpPr txBox="1">
            <a:spLocks noChangeArrowheads="1"/>
          </p:cNvSpPr>
          <p:nvPr/>
        </p:nvSpPr>
        <p:spPr bwMode="auto">
          <a:xfrm>
            <a:off x="5327651" y="248443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endParaRPr lang="en-US" altLang="zh-CN" sz="1400">
              <a:latin typeface="Tahoma" panose="020B0604030504040204" pitchFamily="34" charset="0"/>
              <a:ea typeface="MS PGothic" panose="020B0600070205080204" pitchFamily="34" charset="-128"/>
            </a:endParaRPr>
          </a:p>
        </p:txBody>
      </p:sp>
      <p:sp>
        <p:nvSpPr>
          <p:cNvPr id="25622" name="Text Box 26"/>
          <p:cNvSpPr txBox="1">
            <a:spLocks noChangeArrowheads="1"/>
          </p:cNvSpPr>
          <p:nvPr/>
        </p:nvSpPr>
        <p:spPr bwMode="auto">
          <a:xfrm>
            <a:off x="5381626" y="170815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endParaRPr lang="en-US" altLang="zh-CN" sz="1400">
              <a:latin typeface="Tahoma" panose="020B0604030504040204" pitchFamily="34" charset="0"/>
              <a:ea typeface="MS PGothic" panose="020B0600070205080204" pitchFamily="34" charset="-128"/>
            </a:endParaRPr>
          </a:p>
        </p:txBody>
      </p:sp>
      <p:sp>
        <p:nvSpPr>
          <p:cNvPr id="25623" name="Text Box 26"/>
          <p:cNvSpPr txBox="1">
            <a:spLocks noChangeArrowheads="1"/>
          </p:cNvSpPr>
          <p:nvPr/>
        </p:nvSpPr>
        <p:spPr bwMode="auto">
          <a:xfrm>
            <a:off x="5321301" y="338931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endParaRPr lang="en-US" altLang="zh-CN" sz="1400">
              <a:latin typeface="Tahoma" panose="020B0604030504040204" pitchFamily="34" charset="0"/>
              <a:ea typeface="MS PGothic" panose="020B0600070205080204" pitchFamily="34" charset="-128"/>
            </a:endParaRPr>
          </a:p>
        </p:txBody>
      </p:sp>
      <p:sp>
        <p:nvSpPr>
          <p:cNvPr id="25624" name="Text Box 26"/>
          <p:cNvSpPr txBox="1">
            <a:spLocks noChangeArrowheads="1"/>
          </p:cNvSpPr>
          <p:nvPr/>
        </p:nvSpPr>
        <p:spPr bwMode="auto">
          <a:xfrm>
            <a:off x="5321301" y="310356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endParaRPr lang="en-US" altLang="zh-CN" sz="1400">
              <a:latin typeface="Tahoma" panose="020B0604030504040204" pitchFamily="34" charset="0"/>
              <a:ea typeface="MS PGothic" panose="020B0600070205080204" pitchFamily="34" charset="-128"/>
            </a:endParaRPr>
          </a:p>
        </p:txBody>
      </p:sp>
      <p:sp>
        <p:nvSpPr>
          <p:cNvPr id="25625" name="Oval 36"/>
          <p:cNvSpPr>
            <a:spLocks noChangeArrowheads="1"/>
          </p:cNvSpPr>
          <p:nvPr/>
        </p:nvSpPr>
        <p:spPr bwMode="auto">
          <a:xfrm>
            <a:off x="5021264" y="2014538"/>
            <a:ext cx="598487" cy="304800"/>
          </a:xfrm>
          <a:prstGeom prst="ellipse">
            <a:avLst/>
          </a:prstGeom>
          <a:solidFill>
            <a:srgbClr val="CCFFFF"/>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P4</a:t>
            </a:r>
            <a:endParaRPr lang="en-US" altLang="zh-CN" sz="1600">
              <a:ea typeface="MS PGothic" panose="020B0600070205080204" pitchFamily="34" charset="-128"/>
            </a:endParaRPr>
          </a:p>
        </p:txBody>
      </p:sp>
      <p:sp>
        <p:nvSpPr>
          <p:cNvPr id="25626" name="Rectangle 23"/>
          <p:cNvSpPr>
            <a:spLocks noChangeArrowheads="1"/>
          </p:cNvSpPr>
          <p:nvPr/>
        </p:nvSpPr>
        <p:spPr bwMode="auto">
          <a:xfrm>
            <a:off x="8091489" y="190341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5627" name="Rectangle 24"/>
          <p:cNvSpPr>
            <a:spLocks noChangeArrowheads="1"/>
          </p:cNvSpPr>
          <p:nvPr/>
        </p:nvSpPr>
        <p:spPr bwMode="auto">
          <a:xfrm>
            <a:off x="7894638" y="1944688"/>
            <a:ext cx="1631950" cy="1979612"/>
          </a:xfrm>
          <a:prstGeom prst="rect">
            <a:avLst/>
          </a:prstGeom>
          <a:solidFill>
            <a:schemeClr val="bg1"/>
          </a:solidFill>
          <a:ln w="2857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5628" name="Text Box 26"/>
          <p:cNvSpPr txBox="1">
            <a:spLocks noChangeArrowheads="1"/>
          </p:cNvSpPr>
          <p:nvPr/>
        </p:nvSpPr>
        <p:spPr bwMode="auto">
          <a:xfrm>
            <a:off x="8020051" y="270033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endParaRPr lang="en-US" altLang="zh-CN" sz="1400">
              <a:latin typeface="Tahoma" panose="020B0604030504040204" pitchFamily="34" charset="0"/>
              <a:ea typeface="MS PGothic" panose="020B0600070205080204" pitchFamily="34" charset="-128"/>
            </a:endParaRPr>
          </a:p>
        </p:txBody>
      </p:sp>
      <p:sp>
        <p:nvSpPr>
          <p:cNvPr id="25629" name="Text Box 26"/>
          <p:cNvSpPr txBox="1">
            <a:spLocks noChangeArrowheads="1"/>
          </p:cNvSpPr>
          <p:nvPr/>
        </p:nvSpPr>
        <p:spPr bwMode="auto">
          <a:xfrm>
            <a:off x="8054976" y="194786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endParaRPr lang="en-US" altLang="zh-CN" sz="1400">
              <a:latin typeface="Tahoma" panose="020B0604030504040204" pitchFamily="34" charset="0"/>
              <a:ea typeface="MS PGothic" panose="020B0600070205080204" pitchFamily="34" charset="-128"/>
            </a:endParaRPr>
          </a:p>
        </p:txBody>
      </p:sp>
      <p:sp>
        <p:nvSpPr>
          <p:cNvPr id="25630" name="Text Box 26"/>
          <p:cNvSpPr txBox="1">
            <a:spLocks noChangeArrowheads="1"/>
          </p:cNvSpPr>
          <p:nvPr/>
        </p:nvSpPr>
        <p:spPr bwMode="auto">
          <a:xfrm>
            <a:off x="8062914" y="360521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endParaRPr lang="en-US" altLang="zh-CN" sz="1400">
              <a:latin typeface="Tahoma" panose="020B0604030504040204" pitchFamily="34" charset="0"/>
              <a:ea typeface="MS PGothic" panose="020B0600070205080204" pitchFamily="34" charset="-128"/>
            </a:endParaRPr>
          </a:p>
        </p:txBody>
      </p:sp>
      <p:sp>
        <p:nvSpPr>
          <p:cNvPr id="25631" name="Text Box 26"/>
          <p:cNvSpPr txBox="1">
            <a:spLocks noChangeArrowheads="1"/>
          </p:cNvSpPr>
          <p:nvPr/>
        </p:nvSpPr>
        <p:spPr bwMode="auto">
          <a:xfrm>
            <a:off x="8029576" y="331946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endParaRPr lang="en-US" altLang="zh-CN" sz="1400">
              <a:latin typeface="Tahoma" panose="020B0604030504040204" pitchFamily="34" charset="0"/>
              <a:ea typeface="MS PGothic" panose="020B0600070205080204" pitchFamily="34" charset="-128"/>
            </a:endParaRPr>
          </a:p>
        </p:txBody>
      </p:sp>
      <p:sp>
        <p:nvSpPr>
          <p:cNvPr id="25632" name="Text Box 26"/>
          <p:cNvSpPr txBox="1">
            <a:spLocks noChangeArrowheads="1"/>
          </p:cNvSpPr>
          <p:nvPr/>
        </p:nvSpPr>
        <p:spPr bwMode="auto">
          <a:xfrm>
            <a:off x="8020051" y="302418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endParaRPr lang="en-US" altLang="zh-CN" sz="1400">
              <a:latin typeface="Tahoma" panose="020B0604030504040204" pitchFamily="34" charset="0"/>
              <a:ea typeface="MS PGothic" panose="020B0600070205080204" pitchFamily="34" charset="-128"/>
            </a:endParaRPr>
          </a:p>
        </p:txBody>
      </p:sp>
      <p:sp>
        <p:nvSpPr>
          <p:cNvPr id="25633" name="Oval 53"/>
          <p:cNvSpPr>
            <a:spLocks noChangeArrowheads="1"/>
          </p:cNvSpPr>
          <p:nvPr/>
        </p:nvSpPr>
        <p:spPr bwMode="auto">
          <a:xfrm>
            <a:off x="7975600" y="2241550"/>
            <a:ext cx="598488" cy="304800"/>
          </a:xfrm>
          <a:prstGeom prst="ellipse">
            <a:avLst/>
          </a:prstGeom>
          <a:solidFill>
            <a:srgbClr val="CCFFFF"/>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P2</a:t>
            </a:r>
            <a:endParaRPr lang="en-US" altLang="zh-CN" sz="1600">
              <a:ea typeface="MS PGothic" panose="020B0600070205080204" pitchFamily="34" charset="-128"/>
            </a:endParaRPr>
          </a:p>
        </p:txBody>
      </p:sp>
      <p:sp>
        <p:nvSpPr>
          <p:cNvPr id="25634" name="Freeform 54"/>
          <p:cNvSpPr/>
          <p:nvPr/>
        </p:nvSpPr>
        <p:spPr bwMode="auto">
          <a:xfrm>
            <a:off x="9550401" y="1924050"/>
            <a:ext cx="504825" cy="2133600"/>
          </a:xfrm>
          <a:custGeom>
            <a:avLst/>
            <a:gdLst>
              <a:gd name="T0" fmla="*/ 2147483646 w 318"/>
              <a:gd name="T1" fmla="*/ 2147483646 h 1344"/>
              <a:gd name="T2" fmla="*/ 2147483646 w 318"/>
              <a:gd name="T3" fmla="*/ 0 h 1344"/>
              <a:gd name="T4" fmla="*/ 0 w 318"/>
              <a:gd name="T5" fmla="*/ 2147483646 h 1344"/>
              <a:gd name="T6" fmla="*/ 2147483646 w 318"/>
              <a:gd name="T7" fmla="*/ 2147483646 h 1344"/>
              <a:gd name="T8" fmla="*/ 2147483646 w 318"/>
              <a:gd name="T9" fmla="*/ 2147483646 h 1344"/>
              <a:gd name="T10" fmla="*/ 0 60000 65536"/>
              <a:gd name="T11" fmla="*/ 0 60000 65536"/>
              <a:gd name="T12" fmla="*/ 0 60000 65536"/>
              <a:gd name="T13" fmla="*/ 0 60000 65536"/>
              <a:gd name="T14" fmla="*/ 0 60000 65536"/>
              <a:gd name="T15" fmla="*/ 0 w 318"/>
              <a:gd name="T16" fmla="*/ 0 h 1344"/>
              <a:gd name="T17" fmla="*/ 318 w 318"/>
              <a:gd name="T18" fmla="*/ 1344 h 1344"/>
            </a:gdLst>
            <a:ahLst/>
            <a:cxnLst>
              <a:cxn ang="T10">
                <a:pos x="T0" y="T1"/>
              </a:cxn>
              <a:cxn ang="T11">
                <a:pos x="T2" y="T3"/>
              </a:cxn>
              <a:cxn ang="T12">
                <a:pos x="T4" y="T5"/>
              </a:cxn>
              <a:cxn ang="T13">
                <a:pos x="T6" y="T7"/>
              </a:cxn>
              <a:cxn ang="T14">
                <a:pos x="T8" y="T9"/>
              </a:cxn>
            </a:cxnLst>
            <a:rect l="T15" t="T16" r="T17" b="T18"/>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grpSp>
        <p:nvGrpSpPr>
          <p:cNvPr id="25635" name="Group 76"/>
          <p:cNvGrpSpPr/>
          <p:nvPr/>
        </p:nvGrpSpPr>
        <p:grpSpPr bwMode="auto">
          <a:xfrm>
            <a:off x="3348038" y="5170484"/>
            <a:ext cx="2016125" cy="657224"/>
            <a:chOff x="1084" y="3697"/>
            <a:chExt cx="1270" cy="414"/>
          </a:xfrm>
        </p:grpSpPr>
        <p:sp>
          <p:nvSpPr>
            <p:cNvPr id="25734" name="Rectangle 77"/>
            <p:cNvSpPr>
              <a:spLocks noChangeArrowheads="1"/>
            </p:cNvSpPr>
            <p:nvPr/>
          </p:nvSpPr>
          <p:spPr bwMode="auto">
            <a:xfrm>
              <a:off x="1553" y="3697"/>
              <a:ext cx="678" cy="138"/>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35" name="Line 78"/>
            <p:cNvSpPr>
              <a:spLocks noChangeShapeType="1"/>
            </p:cNvSpPr>
            <p:nvPr/>
          </p:nvSpPr>
          <p:spPr bwMode="auto">
            <a:xfrm flipV="1">
              <a:off x="2179" y="3770"/>
              <a:ext cx="175" cy="0"/>
            </a:xfrm>
            <a:prstGeom prst="line">
              <a:avLst/>
            </a:prstGeom>
            <a:noFill/>
            <a:ln w="38100">
              <a:solidFill>
                <a:srgbClr val="CC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736" name="Text Box 79"/>
            <p:cNvSpPr txBox="1">
              <a:spLocks noChangeArrowheads="1"/>
            </p:cNvSpPr>
            <p:nvPr/>
          </p:nvSpPr>
          <p:spPr bwMode="auto">
            <a:xfrm>
              <a:off x="1084" y="3822"/>
              <a:ext cx="122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400">
                  <a:latin typeface="Tahoma" panose="020B0604030504040204" pitchFamily="34" charset="0"/>
                  <a:ea typeface="MS PGothic" panose="020B0600070205080204" pitchFamily="34" charset="-128"/>
                </a:rPr>
                <a:t>source IP,port: A,9157</a:t>
              </a:r>
              <a:endParaRPr lang="en-US" altLang="zh-CN" sz="1400">
                <a:latin typeface="Tahoma" panose="020B0604030504040204" pitchFamily="34" charset="0"/>
                <a:ea typeface="MS PGothic" panose="020B0600070205080204" pitchFamily="34" charset="-128"/>
              </a:endParaRPr>
            </a:p>
            <a:p>
              <a:pPr algn="r">
                <a:lnSpc>
                  <a:spcPct val="85000"/>
                </a:lnSpc>
              </a:pPr>
              <a:r>
                <a:rPr lang="en-US" altLang="zh-CN" sz="1400">
                  <a:latin typeface="Tahoma" panose="020B0604030504040204" pitchFamily="34" charset="0"/>
                  <a:ea typeface="MS PGothic" panose="020B0600070205080204" pitchFamily="34" charset="-128"/>
                </a:rPr>
                <a:t>dest IP, port: B,80</a:t>
              </a:r>
              <a:endParaRPr lang="en-US" altLang="zh-CN" sz="1400">
                <a:latin typeface="Tahoma" panose="020B0604030504040204" pitchFamily="34" charset="0"/>
                <a:ea typeface="MS PGothic" panose="020B0600070205080204" pitchFamily="34" charset="-128"/>
              </a:endParaRPr>
            </a:p>
          </p:txBody>
        </p:sp>
      </p:grpSp>
      <p:grpSp>
        <p:nvGrpSpPr>
          <p:cNvPr id="25636" name="Group 80"/>
          <p:cNvGrpSpPr/>
          <p:nvPr/>
        </p:nvGrpSpPr>
        <p:grpSpPr bwMode="auto">
          <a:xfrm>
            <a:off x="3190876" y="4479929"/>
            <a:ext cx="1878013" cy="657226"/>
            <a:chOff x="2741" y="3750"/>
            <a:chExt cx="1183" cy="414"/>
          </a:xfrm>
        </p:grpSpPr>
        <p:sp>
          <p:nvSpPr>
            <p:cNvPr id="25731" name="Rectangle 81"/>
            <p:cNvSpPr>
              <a:spLocks noChangeArrowheads="1"/>
            </p:cNvSpPr>
            <p:nvPr/>
          </p:nvSpPr>
          <p:spPr bwMode="auto">
            <a:xfrm>
              <a:off x="2859" y="3750"/>
              <a:ext cx="678" cy="138"/>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32" name="Line 82"/>
            <p:cNvSpPr>
              <a:spLocks noChangeShapeType="1"/>
            </p:cNvSpPr>
            <p:nvPr/>
          </p:nvSpPr>
          <p:spPr bwMode="auto">
            <a:xfrm flipV="1">
              <a:off x="2741" y="3837"/>
              <a:ext cx="175" cy="0"/>
            </a:xfrm>
            <a:prstGeom prst="line">
              <a:avLst/>
            </a:prstGeom>
            <a:noFill/>
            <a:ln w="38100">
              <a:solidFill>
                <a:srgbClr val="CC0000"/>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733" name="Text Box 83"/>
            <p:cNvSpPr txBox="1">
              <a:spLocks noChangeArrowheads="1"/>
            </p:cNvSpPr>
            <p:nvPr/>
          </p:nvSpPr>
          <p:spPr bwMode="auto">
            <a:xfrm>
              <a:off x="2813" y="3875"/>
              <a:ext cx="111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IP,port: B,80</a:t>
              </a:r>
              <a:endParaRPr lang="en-US" altLang="zh-CN" sz="1400">
                <a:latin typeface="Tahoma" panose="020B0604030504040204" pitchFamily="34" charset="0"/>
                <a:ea typeface="MS PGothic" panose="020B0600070205080204" pitchFamily="34" charset="-128"/>
              </a:endParaRPr>
            </a:p>
            <a:p>
              <a:pPr>
                <a:lnSpc>
                  <a:spcPct val="85000"/>
                </a:lnSpc>
              </a:pPr>
              <a:r>
                <a:rPr lang="en-US" altLang="zh-CN" sz="1400">
                  <a:latin typeface="Tahoma" panose="020B0604030504040204" pitchFamily="34" charset="0"/>
                  <a:ea typeface="MS PGothic" panose="020B0600070205080204" pitchFamily="34" charset="-128"/>
                </a:rPr>
                <a:t>dest IP,port: A,9157</a:t>
              </a:r>
              <a:endParaRPr lang="en-US" altLang="zh-CN" sz="1400">
                <a:latin typeface="Tahoma" panose="020B0604030504040204" pitchFamily="34" charset="0"/>
                <a:ea typeface="MS PGothic" panose="020B0600070205080204" pitchFamily="34" charset="-128"/>
              </a:endParaRPr>
            </a:p>
          </p:txBody>
        </p:sp>
      </p:grpSp>
      <p:sp>
        <p:nvSpPr>
          <p:cNvPr id="25637" name="Text Box 93"/>
          <p:cNvSpPr txBox="1">
            <a:spLocks noChangeArrowheads="1"/>
          </p:cNvSpPr>
          <p:nvPr/>
        </p:nvSpPr>
        <p:spPr bwMode="auto">
          <a:xfrm flipH="1">
            <a:off x="1612901" y="4705350"/>
            <a:ext cx="11477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000" dirty="0">
                <a:latin typeface="Gill Sans MT" panose="020B0502020104020203" pitchFamily="34" charset="0"/>
                <a:ea typeface="MS PGothic" panose="020B0600070205080204" pitchFamily="34" charset="-128"/>
              </a:rPr>
              <a:t>host: IP address A</a:t>
            </a:r>
            <a:endParaRPr lang="en-US" altLang="zh-CN" sz="2000" dirty="0">
              <a:latin typeface="Gill Sans MT" panose="020B0502020104020203" pitchFamily="34" charset="0"/>
              <a:ea typeface="MS PGothic" panose="020B0600070205080204" pitchFamily="34" charset="-128"/>
            </a:endParaRPr>
          </a:p>
        </p:txBody>
      </p:sp>
      <p:sp>
        <p:nvSpPr>
          <p:cNvPr id="25638" name="Text Box 94"/>
          <p:cNvSpPr txBox="1">
            <a:spLocks noChangeArrowheads="1"/>
          </p:cNvSpPr>
          <p:nvPr/>
        </p:nvSpPr>
        <p:spPr bwMode="auto">
          <a:xfrm flipH="1">
            <a:off x="9369426" y="4602163"/>
            <a:ext cx="11477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000" dirty="0">
                <a:latin typeface="Gill Sans MT" panose="020B0502020104020203" pitchFamily="34" charset="0"/>
                <a:ea typeface="MS PGothic" panose="020B0600070205080204" pitchFamily="34" charset="-128"/>
              </a:rPr>
              <a:t>host: IP address C</a:t>
            </a:r>
            <a:endParaRPr lang="en-US" altLang="zh-CN" sz="2000" dirty="0">
              <a:latin typeface="Gill Sans MT" panose="020B0502020104020203" pitchFamily="34" charset="0"/>
              <a:ea typeface="MS PGothic" panose="020B0600070205080204" pitchFamily="34" charset="-128"/>
            </a:endParaRPr>
          </a:p>
        </p:txBody>
      </p:sp>
      <p:sp>
        <p:nvSpPr>
          <p:cNvPr id="25639" name="Line 96"/>
          <p:cNvSpPr>
            <a:spLocks noChangeShapeType="1"/>
          </p:cNvSpPr>
          <p:nvPr/>
        </p:nvSpPr>
        <p:spPr bwMode="auto">
          <a:xfrm>
            <a:off x="4878388" y="3432175"/>
            <a:ext cx="223361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5640" name="Line 97"/>
          <p:cNvSpPr>
            <a:spLocks noChangeShapeType="1"/>
          </p:cNvSpPr>
          <p:nvPr/>
        </p:nvSpPr>
        <p:spPr bwMode="auto">
          <a:xfrm>
            <a:off x="4894263" y="3130550"/>
            <a:ext cx="223361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5641" name="Text Box 26"/>
          <p:cNvSpPr txBox="1">
            <a:spLocks noChangeArrowheads="1"/>
          </p:cNvSpPr>
          <p:nvPr/>
        </p:nvSpPr>
        <p:spPr bwMode="auto">
          <a:xfrm>
            <a:off x="5281614" y="279558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endParaRPr lang="en-US" altLang="zh-CN" sz="1400">
              <a:latin typeface="Tahoma" panose="020B0604030504040204" pitchFamily="34" charset="0"/>
              <a:ea typeface="MS PGothic" panose="020B0600070205080204" pitchFamily="34" charset="-128"/>
            </a:endParaRPr>
          </a:p>
        </p:txBody>
      </p:sp>
      <p:sp>
        <p:nvSpPr>
          <p:cNvPr id="25642" name="Line 99"/>
          <p:cNvSpPr>
            <a:spLocks noChangeShapeType="1"/>
          </p:cNvSpPr>
          <p:nvPr/>
        </p:nvSpPr>
        <p:spPr bwMode="auto">
          <a:xfrm>
            <a:off x="4897438" y="2808288"/>
            <a:ext cx="223361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5643" name="Line 100"/>
          <p:cNvSpPr>
            <a:spLocks noChangeShapeType="1"/>
          </p:cNvSpPr>
          <p:nvPr/>
        </p:nvSpPr>
        <p:spPr bwMode="auto">
          <a:xfrm>
            <a:off x="4900613" y="2486025"/>
            <a:ext cx="223361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5644" name="Group 101"/>
          <p:cNvGrpSpPr/>
          <p:nvPr/>
        </p:nvGrpSpPr>
        <p:grpSpPr bwMode="auto">
          <a:xfrm>
            <a:off x="5076826" y="2347913"/>
            <a:ext cx="473075" cy="228600"/>
            <a:chOff x="1287" y="2524"/>
            <a:chExt cx="260" cy="100"/>
          </a:xfrm>
        </p:grpSpPr>
        <p:sp>
          <p:nvSpPr>
            <p:cNvPr id="25727" name="Rectangle 102"/>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8" name="Rectangle 103"/>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9" name="Rectangle 104"/>
            <p:cNvSpPr>
              <a:spLocks noChangeArrowheads="1"/>
            </p:cNvSpPr>
            <p:nvPr/>
          </p:nvSpPr>
          <p:spPr bwMode="auto">
            <a:xfrm>
              <a:off x="1503" y="2582"/>
              <a:ext cx="27" cy="26"/>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30" name="Rectangle 105"/>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45" name="Oval 106"/>
          <p:cNvSpPr>
            <a:spLocks noChangeArrowheads="1"/>
          </p:cNvSpPr>
          <p:nvPr/>
        </p:nvSpPr>
        <p:spPr bwMode="auto">
          <a:xfrm>
            <a:off x="6388100" y="2019300"/>
            <a:ext cx="598488" cy="304800"/>
          </a:xfrm>
          <a:prstGeom prst="ellipse">
            <a:avLst/>
          </a:prstGeom>
          <a:solidFill>
            <a:srgbClr val="CCFFFF"/>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P6</a:t>
            </a:r>
            <a:endParaRPr lang="en-US" altLang="zh-CN" sz="1600">
              <a:ea typeface="MS PGothic" panose="020B0600070205080204" pitchFamily="34" charset="-128"/>
            </a:endParaRPr>
          </a:p>
        </p:txBody>
      </p:sp>
      <p:sp>
        <p:nvSpPr>
          <p:cNvPr id="25646" name="Oval 112"/>
          <p:cNvSpPr>
            <a:spLocks noChangeArrowheads="1"/>
          </p:cNvSpPr>
          <p:nvPr/>
        </p:nvSpPr>
        <p:spPr bwMode="auto">
          <a:xfrm>
            <a:off x="5716589" y="2017713"/>
            <a:ext cx="598487" cy="304800"/>
          </a:xfrm>
          <a:prstGeom prst="ellipse">
            <a:avLst/>
          </a:prstGeom>
          <a:solidFill>
            <a:srgbClr val="CCFFFF"/>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P5</a:t>
            </a:r>
            <a:endParaRPr lang="en-US" altLang="zh-CN" sz="1600">
              <a:ea typeface="MS PGothic" panose="020B0600070205080204" pitchFamily="34" charset="-128"/>
            </a:endParaRPr>
          </a:p>
        </p:txBody>
      </p:sp>
      <p:grpSp>
        <p:nvGrpSpPr>
          <p:cNvPr id="25647" name="Group 118"/>
          <p:cNvGrpSpPr/>
          <p:nvPr/>
        </p:nvGrpSpPr>
        <p:grpSpPr bwMode="auto">
          <a:xfrm>
            <a:off x="5781676" y="2352675"/>
            <a:ext cx="473075" cy="228600"/>
            <a:chOff x="1287" y="2524"/>
            <a:chExt cx="260" cy="100"/>
          </a:xfrm>
        </p:grpSpPr>
        <p:sp>
          <p:nvSpPr>
            <p:cNvPr id="25723" name="Rectangle 119"/>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4" name="Rectangle 120"/>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5" name="Rectangle 121"/>
            <p:cNvSpPr>
              <a:spLocks noChangeArrowheads="1"/>
            </p:cNvSpPr>
            <p:nvPr/>
          </p:nvSpPr>
          <p:spPr bwMode="auto">
            <a:xfrm>
              <a:off x="1503" y="2582"/>
              <a:ext cx="27" cy="26"/>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6" name="Rectangle 122"/>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5648" name="Group 123"/>
          <p:cNvGrpSpPr/>
          <p:nvPr/>
        </p:nvGrpSpPr>
        <p:grpSpPr bwMode="auto">
          <a:xfrm>
            <a:off x="6453189" y="2357438"/>
            <a:ext cx="473075" cy="228600"/>
            <a:chOff x="1287" y="2524"/>
            <a:chExt cx="260" cy="100"/>
          </a:xfrm>
        </p:grpSpPr>
        <p:sp>
          <p:nvSpPr>
            <p:cNvPr id="25719" name="Rectangle 124"/>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0" name="Rectangle 125"/>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1" name="Rectangle 126"/>
            <p:cNvSpPr>
              <a:spLocks noChangeArrowheads="1"/>
            </p:cNvSpPr>
            <p:nvPr/>
          </p:nvSpPr>
          <p:spPr bwMode="auto">
            <a:xfrm>
              <a:off x="1503" y="2582"/>
              <a:ext cx="27" cy="26"/>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2" name="Rectangle 127"/>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49" name="Line 133"/>
          <p:cNvSpPr>
            <a:spLocks noChangeShapeType="1"/>
          </p:cNvSpPr>
          <p:nvPr/>
        </p:nvSpPr>
        <p:spPr bwMode="auto">
          <a:xfrm>
            <a:off x="7886700" y="3648075"/>
            <a:ext cx="163830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5650" name="Line 134"/>
          <p:cNvSpPr>
            <a:spLocks noChangeShapeType="1"/>
          </p:cNvSpPr>
          <p:nvPr/>
        </p:nvSpPr>
        <p:spPr bwMode="auto">
          <a:xfrm>
            <a:off x="7877175" y="3352800"/>
            <a:ext cx="163830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5651" name="Line 135"/>
          <p:cNvSpPr>
            <a:spLocks noChangeShapeType="1"/>
          </p:cNvSpPr>
          <p:nvPr/>
        </p:nvSpPr>
        <p:spPr bwMode="auto">
          <a:xfrm>
            <a:off x="7877175" y="3057525"/>
            <a:ext cx="163830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5652" name="Line 136"/>
          <p:cNvSpPr>
            <a:spLocks noChangeShapeType="1"/>
          </p:cNvSpPr>
          <p:nvPr/>
        </p:nvSpPr>
        <p:spPr bwMode="auto">
          <a:xfrm>
            <a:off x="7877175" y="2752725"/>
            <a:ext cx="163830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5653" name="Group 128"/>
          <p:cNvGrpSpPr/>
          <p:nvPr/>
        </p:nvGrpSpPr>
        <p:grpSpPr bwMode="auto">
          <a:xfrm>
            <a:off x="8029576" y="2579688"/>
            <a:ext cx="473075" cy="228600"/>
            <a:chOff x="1287" y="2524"/>
            <a:chExt cx="260" cy="100"/>
          </a:xfrm>
        </p:grpSpPr>
        <p:sp>
          <p:nvSpPr>
            <p:cNvPr id="25715" name="Rectangle 129"/>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16" name="Rectangle 130"/>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17" name="Rectangle 131"/>
            <p:cNvSpPr>
              <a:spLocks noChangeArrowheads="1"/>
            </p:cNvSpPr>
            <p:nvPr/>
          </p:nvSpPr>
          <p:spPr bwMode="auto">
            <a:xfrm>
              <a:off x="1503" y="2582"/>
              <a:ext cx="27" cy="26"/>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18" name="Rectangle 132"/>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5654" name="Group 137"/>
          <p:cNvGrpSpPr/>
          <p:nvPr/>
        </p:nvGrpSpPr>
        <p:grpSpPr bwMode="auto">
          <a:xfrm>
            <a:off x="8824914" y="2570163"/>
            <a:ext cx="473075" cy="228600"/>
            <a:chOff x="1287" y="2524"/>
            <a:chExt cx="260" cy="100"/>
          </a:xfrm>
        </p:grpSpPr>
        <p:sp>
          <p:nvSpPr>
            <p:cNvPr id="25711" name="Rectangle 138"/>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12" name="Rectangle 139"/>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13" name="Rectangle 140"/>
            <p:cNvSpPr>
              <a:spLocks noChangeArrowheads="1"/>
            </p:cNvSpPr>
            <p:nvPr/>
          </p:nvSpPr>
          <p:spPr bwMode="auto">
            <a:xfrm>
              <a:off x="1503" y="2582"/>
              <a:ext cx="27" cy="26"/>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14" name="Rectangle 141"/>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55" name="Oval 143"/>
          <p:cNvSpPr>
            <a:spLocks noChangeArrowheads="1"/>
          </p:cNvSpPr>
          <p:nvPr/>
        </p:nvSpPr>
        <p:spPr bwMode="auto">
          <a:xfrm>
            <a:off x="8766175" y="2236788"/>
            <a:ext cx="598488" cy="304800"/>
          </a:xfrm>
          <a:prstGeom prst="ellipse">
            <a:avLst/>
          </a:prstGeom>
          <a:solidFill>
            <a:srgbClr val="CCFFFF"/>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P3</a:t>
            </a:r>
            <a:endParaRPr lang="en-US" altLang="zh-CN" sz="1600">
              <a:ea typeface="MS PGothic" panose="020B0600070205080204" pitchFamily="34" charset="-128"/>
            </a:endParaRPr>
          </a:p>
        </p:txBody>
      </p:sp>
      <p:sp>
        <p:nvSpPr>
          <p:cNvPr id="25656" name="Freeform 144"/>
          <p:cNvSpPr/>
          <p:nvPr/>
        </p:nvSpPr>
        <p:spPr bwMode="auto">
          <a:xfrm>
            <a:off x="3017839" y="2439989"/>
            <a:ext cx="2695575" cy="2695575"/>
          </a:xfrm>
          <a:custGeom>
            <a:avLst/>
            <a:gdLst>
              <a:gd name="T0" fmla="*/ 0 w 1698"/>
              <a:gd name="T1" fmla="*/ 2147483646 h 1698"/>
              <a:gd name="T2" fmla="*/ 0 w 1698"/>
              <a:gd name="T3" fmla="*/ 2147483646 h 1698"/>
              <a:gd name="T4" fmla="*/ 2147483646 w 1698"/>
              <a:gd name="T5" fmla="*/ 2147483646 h 1698"/>
              <a:gd name="T6" fmla="*/ 2147483646 w 1698"/>
              <a:gd name="T7" fmla="*/ 2147483646 h 1698"/>
              <a:gd name="T8" fmla="*/ 2147483646 w 1698"/>
              <a:gd name="T9" fmla="*/ 0 h 1698"/>
              <a:gd name="T10" fmla="*/ 0 60000 65536"/>
              <a:gd name="T11" fmla="*/ 0 60000 65536"/>
              <a:gd name="T12" fmla="*/ 0 60000 65536"/>
              <a:gd name="T13" fmla="*/ 0 60000 65536"/>
              <a:gd name="T14" fmla="*/ 0 60000 65536"/>
              <a:gd name="T15" fmla="*/ 0 w 1698"/>
              <a:gd name="T16" fmla="*/ 0 h 1698"/>
              <a:gd name="T17" fmla="*/ 1698 w 1698"/>
              <a:gd name="T18" fmla="*/ 1698 h 1698"/>
            </a:gdLst>
            <a:ahLst/>
            <a:cxnLst>
              <a:cxn ang="T10">
                <a:pos x="T0" y="T1"/>
              </a:cxn>
              <a:cxn ang="T11">
                <a:pos x="T2" y="T3"/>
              </a:cxn>
              <a:cxn ang="T12">
                <a:pos x="T4" y="T5"/>
              </a:cxn>
              <a:cxn ang="T13">
                <a:pos x="T6" y="T7"/>
              </a:cxn>
              <a:cxn ang="T14">
                <a:pos x="T8" y="T9"/>
              </a:cxn>
            </a:cxnLst>
            <a:rect l="T15" t="T16" r="T17" b="T18"/>
            <a:pathLst>
              <a:path w="1698" h="1698">
                <a:moveTo>
                  <a:pt x="0" y="131"/>
                </a:moveTo>
                <a:lnTo>
                  <a:pt x="0" y="1698"/>
                </a:lnTo>
                <a:lnTo>
                  <a:pt x="1698" y="1690"/>
                </a:lnTo>
                <a:lnTo>
                  <a:pt x="1691" y="148"/>
                </a:lnTo>
                <a:lnTo>
                  <a:pt x="1443" y="0"/>
                </a:lnTo>
              </a:path>
            </a:pathLst>
          </a:custGeom>
          <a:noFill/>
          <a:ln w="28575"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657" name="Freeform 145"/>
          <p:cNvSpPr/>
          <p:nvPr/>
        </p:nvSpPr>
        <p:spPr bwMode="auto">
          <a:xfrm>
            <a:off x="6003926" y="2471739"/>
            <a:ext cx="3089275" cy="3252787"/>
          </a:xfrm>
          <a:custGeom>
            <a:avLst/>
            <a:gdLst>
              <a:gd name="T0" fmla="*/ 0 w 1946"/>
              <a:gd name="T1" fmla="*/ 0 h 1801"/>
              <a:gd name="T2" fmla="*/ 0 w 1946"/>
              <a:gd name="T3" fmla="*/ 2147483646 h 1801"/>
              <a:gd name="T4" fmla="*/ 2147483646 w 1946"/>
              <a:gd name="T5" fmla="*/ 2147483646 h 1801"/>
              <a:gd name="T6" fmla="*/ 2147483646 w 1946"/>
              <a:gd name="T7" fmla="*/ 2147483646 h 1801"/>
              <a:gd name="T8" fmla="*/ 0 60000 65536"/>
              <a:gd name="T9" fmla="*/ 0 60000 65536"/>
              <a:gd name="T10" fmla="*/ 0 60000 65536"/>
              <a:gd name="T11" fmla="*/ 0 60000 65536"/>
              <a:gd name="T12" fmla="*/ 0 w 1946"/>
              <a:gd name="T13" fmla="*/ 0 h 1801"/>
              <a:gd name="T14" fmla="*/ 1946 w 1946"/>
              <a:gd name="T15" fmla="*/ 1801 h 1801"/>
            </a:gdLst>
            <a:ahLst/>
            <a:cxnLst>
              <a:cxn ang="T8">
                <a:pos x="T0" y="T1"/>
              </a:cxn>
              <a:cxn ang="T9">
                <a:pos x="T2" y="T3"/>
              </a:cxn>
              <a:cxn ang="T10">
                <a:pos x="T4" y="T5"/>
              </a:cxn>
              <a:cxn ang="T11">
                <a:pos x="T6" y="T7"/>
              </a:cxn>
            </a:cxnLst>
            <a:rect l="T12" t="T13" r="T14" b="T15"/>
            <a:pathLst>
              <a:path w="1946" h="1801">
                <a:moveTo>
                  <a:pt x="0" y="0"/>
                </a:moveTo>
                <a:lnTo>
                  <a:pt x="0" y="1801"/>
                </a:lnTo>
                <a:lnTo>
                  <a:pt x="1946" y="1794"/>
                </a:lnTo>
                <a:lnTo>
                  <a:pt x="1925" y="132"/>
                </a:lnTo>
              </a:path>
            </a:pathLst>
          </a:custGeom>
          <a:noFill/>
          <a:ln w="28575"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658" name="Freeform 146"/>
          <p:cNvSpPr/>
          <p:nvPr/>
        </p:nvSpPr>
        <p:spPr bwMode="auto">
          <a:xfrm>
            <a:off x="6662739" y="2460625"/>
            <a:ext cx="1609725" cy="2465388"/>
          </a:xfrm>
          <a:custGeom>
            <a:avLst/>
            <a:gdLst>
              <a:gd name="T0" fmla="*/ 0 w 1014"/>
              <a:gd name="T1" fmla="*/ 0 h 1480"/>
              <a:gd name="T2" fmla="*/ 0 w 1014"/>
              <a:gd name="T3" fmla="*/ 2147483646 h 1480"/>
              <a:gd name="T4" fmla="*/ 2147483646 w 1014"/>
              <a:gd name="T5" fmla="*/ 2147483646 h 1480"/>
              <a:gd name="T6" fmla="*/ 2147483646 w 1014"/>
              <a:gd name="T7" fmla="*/ 2147483646 h 1480"/>
              <a:gd name="T8" fmla="*/ 0 60000 65536"/>
              <a:gd name="T9" fmla="*/ 0 60000 65536"/>
              <a:gd name="T10" fmla="*/ 0 60000 65536"/>
              <a:gd name="T11" fmla="*/ 0 60000 65536"/>
              <a:gd name="T12" fmla="*/ 0 w 1014"/>
              <a:gd name="T13" fmla="*/ 0 h 1480"/>
              <a:gd name="T14" fmla="*/ 1014 w 1014"/>
              <a:gd name="T15" fmla="*/ 1480 h 1480"/>
            </a:gdLst>
            <a:ahLst/>
            <a:cxnLst>
              <a:cxn ang="T8">
                <a:pos x="T0" y="T1"/>
              </a:cxn>
              <a:cxn ang="T9">
                <a:pos x="T2" y="T3"/>
              </a:cxn>
              <a:cxn ang="T10">
                <a:pos x="T4" y="T5"/>
              </a:cxn>
              <a:cxn ang="T11">
                <a:pos x="T6" y="T7"/>
              </a:cxn>
            </a:cxnLst>
            <a:rect l="T12" t="T13" r="T14" b="T15"/>
            <a:pathLst>
              <a:path w="1014" h="1480">
                <a:moveTo>
                  <a:pt x="0" y="0"/>
                </a:moveTo>
                <a:lnTo>
                  <a:pt x="0" y="1480"/>
                </a:lnTo>
                <a:lnTo>
                  <a:pt x="1014" y="1480"/>
                </a:lnTo>
                <a:lnTo>
                  <a:pt x="1014" y="146"/>
                </a:lnTo>
              </a:path>
            </a:pathLst>
          </a:custGeom>
          <a:noFill/>
          <a:ln w="28575"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25659" name="Group 147"/>
          <p:cNvGrpSpPr/>
          <p:nvPr/>
        </p:nvGrpSpPr>
        <p:grpSpPr bwMode="auto">
          <a:xfrm>
            <a:off x="6761164" y="4684709"/>
            <a:ext cx="2063750" cy="657224"/>
            <a:chOff x="2741" y="3750"/>
            <a:chExt cx="1300" cy="414"/>
          </a:xfrm>
        </p:grpSpPr>
        <p:sp>
          <p:nvSpPr>
            <p:cNvPr id="25708" name="Rectangle 148"/>
            <p:cNvSpPr>
              <a:spLocks noChangeArrowheads="1"/>
            </p:cNvSpPr>
            <p:nvPr/>
          </p:nvSpPr>
          <p:spPr bwMode="auto">
            <a:xfrm>
              <a:off x="2859" y="3750"/>
              <a:ext cx="678" cy="138"/>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09" name="Line 149"/>
            <p:cNvSpPr>
              <a:spLocks noChangeShapeType="1"/>
            </p:cNvSpPr>
            <p:nvPr/>
          </p:nvSpPr>
          <p:spPr bwMode="auto">
            <a:xfrm flipV="1">
              <a:off x="2741" y="3837"/>
              <a:ext cx="175" cy="0"/>
            </a:xfrm>
            <a:prstGeom prst="line">
              <a:avLst/>
            </a:prstGeom>
            <a:noFill/>
            <a:ln w="38100">
              <a:solidFill>
                <a:srgbClr val="CC0000"/>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710" name="Text Box 150"/>
            <p:cNvSpPr txBox="1">
              <a:spLocks noChangeArrowheads="1"/>
            </p:cNvSpPr>
            <p:nvPr/>
          </p:nvSpPr>
          <p:spPr bwMode="auto">
            <a:xfrm>
              <a:off x="2813" y="3875"/>
              <a:ext cx="122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IP,port: C,5775</a:t>
              </a:r>
              <a:endParaRPr lang="en-US" altLang="zh-CN" sz="1400">
                <a:latin typeface="Tahoma" panose="020B0604030504040204" pitchFamily="34" charset="0"/>
                <a:ea typeface="MS PGothic" panose="020B0600070205080204" pitchFamily="34" charset="-128"/>
              </a:endParaRPr>
            </a:p>
            <a:p>
              <a:pPr>
                <a:lnSpc>
                  <a:spcPct val="85000"/>
                </a:lnSpc>
              </a:pPr>
              <a:r>
                <a:rPr lang="en-US" altLang="zh-CN" sz="1400">
                  <a:latin typeface="Tahoma" panose="020B0604030504040204" pitchFamily="34" charset="0"/>
                  <a:ea typeface="MS PGothic" panose="020B0600070205080204" pitchFamily="34" charset="-128"/>
                </a:rPr>
                <a:t>dest IP,port: B,80</a:t>
              </a:r>
              <a:endParaRPr lang="en-US" altLang="zh-CN" sz="1400">
                <a:latin typeface="Tahoma" panose="020B0604030504040204" pitchFamily="34" charset="0"/>
                <a:ea typeface="MS PGothic" panose="020B0600070205080204" pitchFamily="34" charset="-128"/>
              </a:endParaRPr>
            </a:p>
          </p:txBody>
        </p:sp>
      </p:grpSp>
      <p:grpSp>
        <p:nvGrpSpPr>
          <p:cNvPr id="25660" name="Group 151"/>
          <p:cNvGrpSpPr/>
          <p:nvPr/>
        </p:nvGrpSpPr>
        <p:grpSpPr bwMode="auto">
          <a:xfrm>
            <a:off x="6831013" y="5473700"/>
            <a:ext cx="2063750" cy="661988"/>
            <a:chOff x="2741" y="3750"/>
            <a:chExt cx="1300" cy="417"/>
          </a:xfrm>
        </p:grpSpPr>
        <p:sp>
          <p:nvSpPr>
            <p:cNvPr id="25705" name="Rectangle 152"/>
            <p:cNvSpPr>
              <a:spLocks noChangeArrowheads="1"/>
            </p:cNvSpPr>
            <p:nvPr/>
          </p:nvSpPr>
          <p:spPr bwMode="auto">
            <a:xfrm>
              <a:off x="2859" y="3750"/>
              <a:ext cx="678" cy="138"/>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06" name="Line 153"/>
            <p:cNvSpPr>
              <a:spLocks noChangeShapeType="1"/>
            </p:cNvSpPr>
            <p:nvPr/>
          </p:nvSpPr>
          <p:spPr bwMode="auto">
            <a:xfrm flipV="1">
              <a:off x="2741" y="3837"/>
              <a:ext cx="175" cy="0"/>
            </a:xfrm>
            <a:prstGeom prst="line">
              <a:avLst/>
            </a:prstGeom>
            <a:noFill/>
            <a:ln w="38100">
              <a:solidFill>
                <a:srgbClr val="CC0000"/>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707" name="Text Box 154"/>
            <p:cNvSpPr txBox="1">
              <a:spLocks noChangeArrowheads="1"/>
            </p:cNvSpPr>
            <p:nvPr/>
          </p:nvSpPr>
          <p:spPr bwMode="auto">
            <a:xfrm>
              <a:off x="2813" y="3875"/>
              <a:ext cx="1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IP,port: C,9157</a:t>
              </a:r>
              <a:endParaRPr lang="en-US" altLang="zh-CN" sz="1400">
                <a:latin typeface="Tahoma" panose="020B0604030504040204" pitchFamily="34" charset="0"/>
                <a:ea typeface="MS PGothic" panose="020B0600070205080204" pitchFamily="34" charset="-128"/>
              </a:endParaRPr>
            </a:p>
            <a:p>
              <a:pPr>
                <a:lnSpc>
                  <a:spcPct val="85000"/>
                </a:lnSpc>
              </a:pPr>
              <a:r>
                <a:rPr lang="en-US" altLang="zh-CN" sz="1400">
                  <a:latin typeface="Tahoma" panose="020B0604030504040204" pitchFamily="34" charset="0"/>
                  <a:ea typeface="MS PGothic" panose="020B0600070205080204" pitchFamily="34" charset="-128"/>
                </a:rPr>
                <a:t>dest IP,port: B,80</a:t>
              </a:r>
              <a:endParaRPr lang="en-US" altLang="zh-CN" sz="1400">
                <a:latin typeface="Tahoma" panose="020B0604030504040204" pitchFamily="34" charset="0"/>
                <a:ea typeface="MS PGothic" panose="020B0600070205080204" pitchFamily="34" charset="-128"/>
              </a:endParaRPr>
            </a:p>
          </p:txBody>
        </p:sp>
      </p:grpSp>
      <p:sp>
        <p:nvSpPr>
          <p:cNvPr id="364699" name="Text Box 155"/>
          <p:cNvSpPr txBox="1">
            <a:spLocks noChangeArrowheads="1"/>
          </p:cNvSpPr>
          <p:nvPr/>
        </p:nvSpPr>
        <p:spPr bwMode="auto">
          <a:xfrm>
            <a:off x="2032000" y="6081714"/>
            <a:ext cx="64892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dirty="0">
                <a:solidFill>
                  <a:srgbClr val="CC0000"/>
                </a:solidFill>
                <a:latin typeface="微软雅黑" panose="020B0503020204020204" pitchFamily="34" charset="-122"/>
                <a:ea typeface="微软雅黑" panose="020B0503020204020204" pitchFamily="34" charset="-122"/>
              </a:rPr>
              <a:t>目的</a:t>
            </a:r>
            <a:r>
              <a:rPr lang="en-US" altLang="zh-CN" sz="1600" dirty="0">
                <a:solidFill>
                  <a:srgbClr val="CC0000"/>
                </a:solidFill>
                <a:latin typeface="微软雅黑" panose="020B0503020204020204" pitchFamily="34" charset="-122"/>
                <a:ea typeface="微软雅黑" panose="020B0503020204020204" pitchFamily="34" charset="-122"/>
              </a:rPr>
              <a:t>IP</a:t>
            </a:r>
            <a:r>
              <a:rPr lang="zh-CN" altLang="en-US" sz="1600" dirty="0">
                <a:solidFill>
                  <a:srgbClr val="CC0000"/>
                </a:solidFill>
                <a:latin typeface="微软雅黑" panose="020B0503020204020204" pitchFamily="34" charset="-122"/>
                <a:ea typeface="微软雅黑" panose="020B0503020204020204" pitchFamily="34" charset="-122"/>
              </a:rPr>
              <a:t>地址</a:t>
            </a:r>
            <a:r>
              <a:rPr lang="en-US" altLang="zh-CN" sz="1600" dirty="0">
                <a:solidFill>
                  <a:srgbClr val="CC0000"/>
                </a:solidFill>
                <a:latin typeface="微软雅黑" panose="020B0503020204020204" pitchFamily="34" charset="-122"/>
                <a:ea typeface="微软雅黑" panose="020B0503020204020204" pitchFamily="34" charset="-122"/>
              </a:rPr>
              <a:t>:B, </a:t>
            </a:r>
            <a:r>
              <a:rPr lang="zh-CN" altLang="en-US" sz="1600" dirty="0">
                <a:solidFill>
                  <a:srgbClr val="CC0000"/>
                </a:solidFill>
                <a:latin typeface="微软雅黑" panose="020B0503020204020204" pitchFamily="34" charset="-122"/>
                <a:ea typeface="微软雅黑" panose="020B0503020204020204" pitchFamily="34" charset="-122"/>
              </a:rPr>
              <a:t>目的端口</a:t>
            </a:r>
            <a:r>
              <a:rPr lang="en-US" altLang="zh-CN" sz="1600" dirty="0">
                <a:solidFill>
                  <a:srgbClr val="CC0000"/>
                </a:solidFill>
                <a:latin typeface="微软雅黑" panose="020B0503020204020204" pitchFamily="34" charset="-122"/>
                <a:ea typeface="微软雅黑" panose="020B0503020204020204" pitchFamily="34" charset="-122"/>
              </a:rPr>
              <a:t>:80</a:t>
            </a:r>
            <a:r>
              <a:rPr lang="zh-CN" altLang="en-US" sz="1600" dirty="0">
                <a:solidFill>
                  <a:srgbClr val="CC0000"/>
                </a:solidFill>
                <a:latin typeface="微软雅黑" panose="020B0503020204020204" pitchFamily="34" charset="-122"/>
                <a:ea typeface="微软雅黑" panose="020B0503020204020204" pitchFamily="34" charset="-122"/>
              </a:rPr>
              <a:t>的三个分段，多路解复用到不同的套接字</a:t>
            </a:r>
            <a:endParaRPr lang="en-US" altLang="zh-CN" sz="1600" dirty="0">
              <a:solidFill>
                <a:srgbClr val="CC0000"/>
              </a:solidFill>
              <a:latin typeface="微软雅黑" panose="020B0503020204020204" pitchFamily="34" charset="-122"/>
              <a:ea typeface="微软雅黑" panose="020B0503020204020204" pitchFamily="34" charset="-122"/>
            </a:endParaRPr>
          </a:p>
        </p:txBody>
      </p:sp>
      <p:sp>
        <p:nvSpPr>
          <p:cNvPr id="364700" name="Line 156"/>
          <p:cNvSpPr>
            <a:spLocks noChangeShapeType="1"/>
          </p:cNvSpPr>
          <p:nvPr/>
        </p:nvSpPr>
        <p:spPr bwMode="auto">
          <a:xfrm>
            <a:off x="5026025" y="5770563"/>
            <a:ext cx="285750" cy="0"/>
          </a:xfrm>
          <a:prstGeom prst="line">
            <a:avLst/>
          </a:prstGeom>
          <a:noFill/>
          <a:ln w="2857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64701" name="Line 157"/>
          <p:cNvSpPr>
            <a:spLocks noChangeShapeType="1"/>
          </p:cNvSpPr>
          <p:nvPr/>
        </p:nvSpPr>
        <p:spPr bwMode="auto">
          <a:xfrm>
            <a:off x="8094663" y="5292725"/>
            <a:ext cx="285750" cy="0"/>
          </a:xfrm>
          <a:prstGeom prst="line">
            <a:avLst/>
          </a:prstGeom>
          <a:noFill/>
          <a:ln w="2857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64702" name="Line 158"/>
          <p:cNvSpPr>
            <a:spLocks noChangeShapeType="1"/>
          </p:cNvSpPr>
          <p:nvPr/>
        </p:nvSpPr>
        <p:spPr bwMode="auto">
          <a:xfrm>
            <a:off x="8170863" y="6086475"/>
            <a:ext cx="285750" cy="0"/>
          </a:xfrm>
          <a:prstGeom prst="line">
            <a:avLst/>
          </a:prstGeom>
          <a:noFill/>
          <a:ln w="2857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5665" name="Text Box 160"/>
          <p:cNvSpPr txBox="1">
            <a:spLocks noChangeArrowheads="1"/>
          </p:cNvSpPr>
          <p:nvPr/>
        </p:nvSpPr>
        <p:spPr bwMode="auto">
          <a:xfrm flipH="1">
            <a:off x="6659530" y="3709160"/>
            <a:ext cx="11477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000" dirty="0">
                <a:latin typeface="Gill Sans MT" panose="020B0502020104020203" pitchFamily="34" charset="0"/>
                <a:ea typeface="MS PGothic" panose="020B0600070205080204" pitchFamily="34" charset="-128"/>
              </a:rPr>
              <a:t>server: IP address B</a:t>
            </a:r>
            <a:endParaRPr lang="en-US" altLang="zh-CN" sz="2000" dirty="0">
              <a:latin typeface="Gill Sans MT" panose="020B0502020104020203" pitchFamily="34" charset="0"/>
              <a:ea typeface="MS PGothic" panose="020B0600070205080204" pitchFamily="34" charset="-128"/>
            </a:endParaRPr>
          </a:p>
        </p:txBody>
      </p:sp>
      <p:grpSp>
        <p:nvGrpSpPr>
          <p:cNvPr id="25666" name="Group 161"/>
          <p:cNvGrpSpPr/>
          <p:nvPr/>
        </p:nvGrpSpPr>
        <p:grpSpPr bwMode="auto">
          <a:xfrm>
            <a:off x="4344989" y="3192463"/>
            <a:ext cx="358775" cy="704850"/>
            <a:chOff x="4140" y="429"/>
            <a:chExt cx="1425" cy="2396"/>
          </a:xfrm>
        </p:grpSpPr>
        <p:sp>
          <p:nvSpPr>
            <p:cNvPr id="25673" name="Freeform 162"/>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674" name="Rectangle 163"/>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75" name="Freeform 164"/>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676" name="Freeform 165"/>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677" name="Rectangle 166"/>
            <p:cNvSpPr>
              <a:spLocks noChangeArrowheads="1"/>
            </p:cNvSpPr>
            <p:nvPr/>
          </p:nvSpPr>
          <p:spPr bwMode="auto">
            <a:xfrm>
              <a:off x="4209" y="693"/>
              <a:ext cx="599" cy="49"/>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5678" name="Group 167"/>
            <p:cNvGrpSpPr/>
            <p:nvPr/>
          </p:nvGrpSpPr>
          <p:grpSpPr bwMode="auto">
            <a:xfrm>
              <a:off x="4749" y="668"/>
              <a:ext cx="581" cy="145"/>
              <a:chOff x="614" y="2568"/>
              <a:chExt cx="725" cy="139"/>
            </a:xfrm>
          </p:grpSpPr>
          <p:sp>
            <p:nvSpPr>
              <p:cNvPr id="25703" name="AutoShape 168"/>
              <p:cNvSpPr>
                <a:spLocks noChangeArrowheads="1"/>
              </p:cNvSpPr>
              <p:nvPr/>
            </p:nvSpPr>
            <p:spPr bwMode="auto">
              <a:xfrm>
                <a:off x="617"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04" name="AutoShape 169"/>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79" name="Rectangle 170"/>
            <p:cNvSpPr>
              <a:spLocks noChangeArrowheads="1"/>
            </p:cNvSpPr>
            <p:nvPr/>
          </p:nvSpPr>
          <p:spPr bwMode="auto">
            <a:xfrm>
              <a:off x="4222" y="1017"/>
              <a:ext cx="599" cy="49"/>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5680" name="Group 171"/>
            <p:cNvGrpSpPr/>
            <p:nvPr/>
          </p:nvGrpSpPr>
          <p:grpSpPr bwMode="auto">
            <a:xfrm>
              <a:off x="4747" y="994"/>
              <a:ext cx="581" cy="134"/>
              <a:chOff x="614" y="2568"/>
              <a:chExt cx="725" cy="139"/>
            </a:xfrm>
          </p:grpSpPr>
          <p:sp>
            <p:nvSpPr>
              <p:cNvPr id="25701" name="AutoShape 172"/>
              <p:cNvSpPr>
                <a:spLocks noChangeArrowheads="1"/>
              </p:cNvSpPr>
              <p:nvPr/>
            </p:nvSpPr>
            <p:spPr bwMode="auto">
              <a:xfrm>
                <a:off x="612" y="2570"/>
                <a:ext cx="724" cy="14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02" name="AutoShape 173"/>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81" name="Rectangle 174"/>
            <p:cNvSpPr>
              <a:spLocks noChangeArrowheads="1"/>
            </p:cNvSpPr>
            <p:nvPr/>
          </p:nvSpPr>
          <p:spPr bwMode="auto">
            <a:xfrm>
              <a:off x="4216" y="1357"/>
              <a:ext cx="599" cy="49"/>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82" name="Rectangle 175"/>
            <p:cNvSpPr>
              <a:spLocks noChangeArrowheads="1"/>
            </p:cNvSpPr>
            <p:nvPr/>
          </p:nvSpPr>
          <p:spPr bwMode="auto">
            <a:xfrm>
              <a:off x="4228" y="1654"/>
              <a:ext cx="593" cy="49"/>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5683" name="Group 176"/>
            <p:cNvGrpSpPr/>
            <p:nvPr/>
          </p:nvGrpSpPr>
          <p:grpSpPr bwMode="auto">
            <a:xfrm>
              <a:off x="4735" y="1627"/>
              <a:ext cx="582" cy="151"/>
              <a:chOff x="614" y="2568"/>
              <a:chExt cx="725" cy="139"/>
            </a:xfrm>
          </p:grpSpPr>
          <p:sp>
            <p:nvSpPr>
              <p:cNvPr id="25699" name="AutoShape 177"/>
              <p:cNvSpPr>
                <a:spLocks noChangeArrowheads="1"/>
              </p:cNvSpPr>
              <p:nvPr/>
            </p:nvSpPr>
            <p:spPr bwMode="auto">
              <a:xfrm>
                <a:off x="611" y="2568"/>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00" name="AutoShape 178"/>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84" name="Freeform 179"/>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5685" name="Group 180"/>
            <p:cNvGrpSpPr/>
            <p:nvPr/>
          </p:nvGrpSpPr>
          <p:grpSpPr bwMode="auto">
            <a:xfrm>
              <a:off x="4739" y="1327"/>
              <a:ext cx="582" cy="139"/>
              <a:chOff x="614" y="2568"/>
              <a:chExt cx="725" cy="139"/>
            </a:xfrm>
          </p:grpSpPr>
          <p:sp>
            <p:nvSpPr>
              <p:cNvPr id="25697" name="AutoShape 181"/>
              <p:cNvSpPr>
                <a:spLocks noChangeArrowheads="1"/>
              </p:cNvSpPr>
              <p:nvPr/>
            </p:nvSpPr>
            <p:spPr bwMode="auto">
              <a:xfrm>
                <a:off x="614" y="2566"/>
                <a:ext cx="723"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98" name="AutoShape 182"/>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86" name="Rectangle 183"/>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87" name="Freeform 184"/>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688" name="Freeform 185"/>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689" name="Oval 186"/>
            <p:cNvSpPr>
              <a:spLocks noChangeArrowheads="1"/>
            </p:cNvSpPr>
            <p:nvPr/>
          </p:nvSpPr>
          <p:spPr bwMode="auto">
            <a:xfrm>
              <a:off x="5515" y="2609"/>
              <a:ext cx="50" cy="97"/>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90" name="Freeform 187"/>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691" name="AutoShape 188"/>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92" name="AutoShape 189"/>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93" name="Oval 190"/>
            <p:cNvSpPr>
              <a:spLocks noChangeArrowheads="1"/>
            </p:cNvSpPr>
            <p:nvPr/>
          </p:nvSpPr>
          <p:spPr bwMode="auto">
            <a:xfrm>
              <a:off x="4310" y="2382"/>
              <a:ext cx="158" cy="146"/>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94" name="Oval 191"/>
            <p:cNvSpPr>
              <a:spLocks noChangeArrowheads="1"/>
            </p:cNvSpPr>
            <p:nvPr/>
          </p:nvSpPr>
          <p:spPr bwMode="auto">
            <a:xfrm>
              <a:off x="4487" y="2382"/>
              <a:ext cx="158"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25695" name="Oval 192"/>
            <p:cNvSpPr>
              <a:spLocks noChangeArrowheads="1"/>
            </p:cNvSpPr>
            <p:nvPr/>
          </p:nvSpPr>
          <p:spPr bwMode="auto">
            <a:xfrm>
              <a:off x="4663" y="2382"/>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96" name="Rectangle 193"/>
            <p:cNvSpPr>
              <a:spLocks noChangeArrowheads="1"/>
            </p:cNvSpPr>
            <p:nvPr/>
          </p:nvSpPr>
          <p:spPr bwMode="auto">
            <a:xfrm>
              <a:off x="5061" y="1837"/>
              <a:ext cx="88" cy="761"/>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5667" name="Group 194"/>
          <p:cNvGrpSpPr/>
          <p:nvPr/>
        </p:nvGrpSpPr>
        <p:grpSpPr bwMode="auto">
          <a:xfrm>
            <a:off x="1479550" y="3613151"/>
            <a:ext cx="711200" cy="669925"/>
            <a:chOff x="-44" y="1473"/>
            <a:chExt cx="981" cy="1105"/>
          </a:xfrm>
        </p:grpSpPr>
        <p:pic>
          <p:nvPicPr>
            <p:cNvPr id="25671" name="Picture 19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72" name="Freeform 196"/>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grpSp>
        <p:nvGrpSpPr>
          <p:cNvPr id="25668" name="Group 197"/>
          <p:cNvGrpSpPr/>
          <p:nvPr/>
        </p:nvGrpSpPr>
        <p:grpSpPr bwMode="auto">
          <a:xfrm flipH="1">
            <a:off x="9782175" y="3529014"/>
            <a:ext cx="711200" cy="669925"/>
            <a:chOff x="-44" y="1473"/>
            <a:chExt cx="981" cy="1105"/>
          </a:xfrm>
        </p:grpSpPr>
        <p:pic>
          <p:nvPicPr>
            <p:cNvPr id="25669" name="Picture 198"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70" name="Freeform 199"/>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4699"/>
                                        </p:tgtEl>
                                        <p:attrNameLst>
                                          <p:attrName>style.visibility</p:attrName>
                                        </p:attrNameLst>
                                      </p:cBhvr>
                                      <p:to>
                                        <p:strVal val="visible"/>
                                      </p:to>
                                    </p:set>
                                    <p:animEffect transition="in" filter="dissolve">
                                      <p:cBhvr>
                                        <p:cTn id="7" dur="500"/>
                                        <p:tgtEl>
                                          <p:spTgt spid="364699"/>
                                        </p:tgtEl>
                                      </p:cBhvr>
                                    </p:animEffect>
                                  </p:childTnLst>
                                </p:cTn>
                              </p:par>
                              <p:par>
                                <p:cTn id="8" presetID="9" presetClass="entr" presetSubtype="0" fill="hold" nodeType="withEffect">
                                  <p:stCondLst>
                                    <p:cond delay="0"/>
                                  </p:stCondLst>
                                  <p:childTnLst>
                                    <p:set>
                                      <p:cBhvr>
                                        <p:cTn id="9" dur="1" fill="hold">
                                          <p:stCondLst>
                                            <p:cond delay="0"/>
                                          </p:stCondLst>
                                        </p:cTn>
                                        <p:tgtEl>
                                          <p:spTgt spid="364700"/>
                                        </p:tgtEl>
                                        <p:attrNameLst>
                                          <p:attrName>style.visibility</p:attrName>
                                        </p:attrNameLst>
                                      </p:cBhvr>
                                      <p:to>
                                        <p:strVal val="visible"/>
                                      </p:to>
                                    </p:set>
                                    <p:animEffect transition="in" filter="dissolve">
                                      <p:cBhvr>
                                        <p:cTn id="10" dur="500"/>
                                        <p:tgtEl>
                                          <p:spTgt spid="364700"/>
                                        </p:tgtEl>
                                      </p:cBhvr>
                                    </p:animEffect>
                                  </p:childTnLst>
                                </p:cTn>
                              </p:par>
                              <p:par>
                                <p:cTn id="11" presetID="9" presetClass="entr" presetSubtype="0" fill="hold" nodeType="withEffect">
                                  <p:stCondLst>
                                    <p:cond delay="0"/>
                                  </p:stCondLst>
                                  <p:childTnLst>
                                    <p:set>
                                      <p:cBhvr>
                                        <p:cTn id="12" dur="1" fill="hold">
                                          <p:stCondLst>
                                            <p:cond delay="0"/>
                                          </p:stCondLst>
                                        </p:cTn>
                                        <p:tgtEl>
                                          <p:spTgt spid="364701"/>
                                        </p:tgtEl>
                                        <p:attrNameLst>
                                          <p:attrName>style.visibility</p:attrName>
                                        </p:attrNameLst>
                                      </p:cBhvr>
                                      <p:to>
                                        <p:strVal val="visible"/>
                                      </p:to>
                                    </p:set>
                                    <p:animEffect transition="in" filter="dissolve">
                                      <p:cBhvr>
                                        <p:cTn id="13" dur="500"/>
                                        <p:tgtEl>
                                          <p:spTgt spid="364701"/>
                                        </p:tgtEl>
                                      </p:cBhvr>
                                    </p:animEffect>
                                  </p:childTnLst>
                                </p:cTn>
                              </p:par>
                              <p:par>
                                <p:cTn id="14" presetID="9" presetClass="entr" presetSubtype="0" fill="hold" nodeType="withEffect">
                                  <p:stCondLst>
                                    <p:cond delay="0"/>
                                  </p:stCondLst>
                                  <p:childTnLst>
                                    <p:set>
                                      <p:cBhvr>
                                        <p:cTn id="15" dur="1" fill="hold">
                                          <p:stCondLst>
                                            <p:cond delay="0"/>
                                          </p:stCondLst>
                                        </p:cTn>
                                        <p:tgtEl>
                                          <p:spTgt spid="364702"/>
                                        </p:tgtEl>
                                        <p:attrNameLst>
                                          <p:attrName>style.visibility</p:attrName>
                                        </p:attrNameLst>
                                      </p:cBhvr>
                                      <p:to>
                                        <p:strVal val="visible"/>
                                      </p:to>
                                    </p:set>
                                    <p:animEffect transition="in" filter="dissolve">
                                      <p:cBhvr>
                                        <p:cTn id="16" dur="500"/>
                                        <p:tgtEl>
                                          <p:spTgt spid="364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69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1"/>
          </p:nvPr>
        </p:nvSpPr>
        <p:spPr>
          <a:xfrm>
            <a:off x="9848851" y="6462714"/>
            <a:ext cx="676275" cy="276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CA8D9F-0B1B-49BB-A3F3-9B87F7120E5F}" type="slidenum">
              <a:rPr lang="en-US" altLang="zh-CN">
                <a:latin typeface="Tahoma" panose="020B0604030504040204" pitchFamily="34" charset="0"/>
                <a:ea typeface="MS PGothic" panose="020B0600070205080204" pitchFamily="34" charset="-128"/>
              </a:rPr>
            </a:fld>
            <a:endParaRPr lang="en-US" altLang="zh-CN">
              <a:latin typeface="Tahoma" panose="020B0604030504040204" pitchFamily="34" charset="0"/>
              <a:ea typeface="MS PGothic" panose="020B0600070205080204" pitchFamily="34" charset="-128"/>
            </a:endParaRPr>
          </a:p>
        </p:txBody>
      </p:sp>
      <p:sp>
        <p:nvSpPr>
          <p:cNvPr id="26627" name="Rectangle 3"/>
          <p:cNvSpPr>
            <a:spLocks noGrp="1" noChangeArrowheads="1"/>
          </p:cNvSpPr>
          <p:nvPr>
            <p:ph type="title"/>
          </p:nvPr>
        </p:nvSpPr>
        <p:spPr>
          <a:xfrm>
            <a:off x="864394" y="478629"/>
            <a:ext cx="8085138" cy="935038"/>
          </a:xfrm>
        </p:spPr>
        <p:txBody>
          <a:bodyPr/>
          <a:lstStyle/>
          <a:p>
            <a:r>
              <a:rPr lang="zh-CN" altLang="en-US" dirty="0">
                <a:latin typeface="+mj-ea"/>
              </a:rPr>
              <a:t>面向</a:t>
            </a:r>
            <a:r>
              <a:rPr lang="zh-CN" altLang="en-US" dirty="0" smtClean="0">
                <a:latin typeface="+mj-ea"/>
              </a:rPr>
              <a:t>连接</a:t>
            </a:r>
            <a:r>
              <a:rPr lang="zh-CN" altLang="en-US" dirty="0">
                <a:latin typeface="+mj-ea"/>
              </a:rPr>
              <a:t>解复用</a:t>
            </a:r>
            <a:r>
              <a:rPr lang="zh-CN" altLang="en-US" dirty="0" smtClean="0">
                <a:latin typeface="+mj-ea"/>
              </a:rPr>
              <a:t>：示例</a:t>
            </a:r>
            <a:endParaRPr lang="en-US" altLang="zh-CN" dirty="0"/>
          </a:p>
        </p:txBody>
      </p:sp>
      <p:sp>
        <p:nvSpPr>
          <p:cNvPr id="26628" name="Freeform 4"/>
          <p:cNvSpPr/>
          <p:nvPr/>
        </p:nvSpPr>
        <p:spPr bwMode="auto">
          <a:xfrm>
            <a:off x="4354513" y="1754188"/>
            <a:ext cx="552450" cy="2082800"/>
          </a:xfrm>
          <a:custGeom>
            <a:avLst/>
            <a:gdLst>
              <a:gd name="T0" fmla="*/ 0 w 348"/>
              <a:gd name="T1" fmla="*/ 2147483646 h 1312"/>
              <a:gd name="T2" fmla="*/ 2147483646 w 348"/>
              <a:gd name="T3" fmla="*/ 0 h 1312"/>
              <a:gd name="T4" fmla="*/ 2147483646 w 348"/>
              <a:gd name="T5" fmla="*/ 2147483646 h 1312"/>
              <a:gd name="T6" fmla="*/ 2147483646 w 348"/>
              <a:gd name="T7" fmla="*/ 2147483646 h 1312"/>
              <a:gd name="T8" fmla="*/ 0 w 348"/>
              <a:gd name="T9" fmla="*/ 2147483646 h 1312"/>
              <a:gd name="T10" fmla="*/ 0 60000 65536"/>
              <a:gd name="T11" fmla="*/ 0 60000 65536"/>
              <a:gd name="T12" fmla="*/ 0 60000 65536"/>
              <a:gd name="T13" fmla="*/ 0 60000 65536"/>
              <a:gd name="T14" fmla="*/ 0 60000 65536"/>
              <a:gd name="T15" fmla="*/ 0 w 348"/>
              <a:gd name="T16" fmla="*/ 0 h 1312"/>
              <a:gd name="T17" fmla="*/ 348 w 348"/>
              <a:gd name="T18" fmla="*/ 1312 h 1312"/>
            </a:gdLst>
            <a:ahLst/>
            <a:cxnLst>
              <a:cxn ang="T10">
                <a:pos x="T0" y="T1"/>
              </a:cxn>
              <a:cxn ang="T11">
                <a:pos x="T2" y="T3"/>
              </a:cxn>
              <a:cxn ang="T12">
                <a:pos x="T4" y="T5"/>
              </a:cxn>
              <a:cxn ang="T13">
                <a:pos x="T6" y="T7"/>
              </a:cxn>
              <a:cxn ang="T14">
                <a:pos x="T8" y="T9"/>
              </a:cxn>
            </a:cxnLst>
            <a:rect l="T15" t="T16" r="T17" b="T18"/>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ln>
        </p:spPr>
        <p:txBody>
          <a:bodyPr/>
          <a:lstStyle/>
          <a:p>
            <a:endParaRPr lang="zh-CN" altLang="en-US"/>
          </a:p>
        </p:txBody>
      </p:sp>
      <p:sp>
        <p:nvSpPr>
          <p:cNvPr id="26629" name="Freeform 5"/>
          <p:cNvSpPr/>
          <p:nvPr/>
        </p:nvSpPr>
        <p:spPr bwMode="auto">
          <a:xfrm>
            <a:off x="1962151" y="1933576"/>
            <a:ext cx="460375" cy="2193925"/>
          </a:xfrm>
          <a:custGeom>
            <a:avLst/>
            <a:gdLst>
              <a:gd name="T0" fmla="*/ 2147483646 w 290"/>
              <a:gd name="T1" fmla="*/ 2147483646 h 1382"/>
              <a:gd name="T2" fmla="*/ 0 w 290"/>
              <a:gd name="T3" fmla="*/ 2147483646 h 1382"/>
              <a:gd name="T4" fmla="*/ 2147483646 w 290"/>
              <a:gd name="T5" fmla="*/ 0 h 1382"/>
              <a:gd name="T6" fmla="*/ 2147483646 w 290"/>
              <a:gd name="T7" fmla="*/ 2147483646 h 1382"/>
              <a:gd name="T8" fmla="*/ 2147483646 w 290"/>
              <a:gd name="T9" fmla="*/ 2147483646 h 1382"/>
              <a:gd name="T10" fmla="*/ 2147483646 w 290"/>
              <a:gd name="T11" fmla="*/ 2147483646 h 1382"/>
              <a:gd name="T12" fmla="*/ 0 60000 65536"/>
              <a:gd name="T13" fmla="*/ 0 60000 65536"/>
              <a:gd name="T14" fmla="*/ 0 60000 65536"/>
              <a:gd name="T15" fmla="*/ 0 60000 65536"/>
              <a:gd name="T16" fmla="*/ 0 60000 65536"/>
              <a:gd name="T17" fmla="*/ 0 60000 65536"/>
              <a:gd name="T18" fmla="*/ 0 w 290"/>
              <a:gd name="T19" fmla="*/ 0 h 1382"/>
              <a:gd name="T20" fmla="*/ 290 w 290"/>
              <a:gd name="T21" fmla="*/ 1382 h 1382"/>
            </a:gdLst>
            <a:ahLst/>
            <a:cxnLst>
              <a:cxn ang="T12">
                <a:pos x="T0" y="T1"/>
              </a:cxn>
              <a:cxn ang="T13">
                <a:pos x="T2" y="T3"/>
              </a:cxn>
              <a:cxn ang="T14">
                <a:pos x="T4" y="T5"/>
              </a:cxn>
              <a:cxn ang="T15">
                <a:pos x="T6" y="T7"/>
              </a:cxn>
              <a:cxn ang="T16">
                <a:pos x="T8" y="T9"/>
              </a:cxn>
              <a:cxn ang="T17">
                <a:pos x="T10" y="T11"/>
              </a:cxn>
            </a:cxnLst>
            <a:rect l="T18" t="T19" r="T20" b="T21"/>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ln>
        </p:spPr>
        <p:txBody>
          <a:bodyPr/>
          <a:lstStyle/>
          <a:p>
            <a:endParaRPr lang="zh-CN" altLang="en-US"/>
          </a:p>
        </p:txBody>
      </p:sp>
      <p:sp>
        <p:nvSpPr>
          <p:cNvPr id="26630" name="Rectangle 23"/>
          <p:cNvSpPr>
            <a:spLocks noChangeArrowheads="1"/>
          </p:cNvSpPr>
          <p:nvPr/>
        </p:nvSpPr>
        <p:spPr bwMode="auto">
          <a:xfrm>
            <a:off x="2457450" y="1911350"/>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6631" name="Rectangle 24"/>
          <p:cNvSpPr>
            <a:spLocks noChangeArrowheads="1"/>
          </p:cNvSpPr>
          <p:nvPr/>
        </p:nvSpPr>
        <p:spPr bwMode="auto">
          <a:xfrm>
            <a:off x="2419351" y="1965326"/>
            <a:ext cx="1273175" cy="1979613"/>
          </a:xfrm>
          <a:prstGeom prst="rect">
            <a:avLst/>
          </a:prstGeom>
          <a:solidFill>
            <a:schemeClr val="bg1"/>
          </a:solidFill>
          <a:ln w="2857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6632" name="Line 25"/>
          <p:cNvSpPr>
            <a:spLocks noChangeShapeType="1"/>
          </p:cNvSpPr>
          <p:nvPr/>
        </p:nvSpPr>
        <p:spPr bwMode="auto">
          <a:xfrm>
            <a:off x="2428875" y="2725739"/>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3" name="Text Box 26"/>
          <p:cNvSpPr txBox="1">
            <a:spLocks noChangeArrowheads="1"/>
          </p:cNvSpPr>
          <p:nvPr/>
        </p:nvSpPr>
        <p:spPr bwMode="auto">
          <a:xfrm>
            <a:off x="2386014" y="2708275"/>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endParaRPr lang="en-US" altLang="zh-CN" sz="1400">
              <a:latin typeface="Tahoma" panose="020B0604030504040204" pitchFamily="34" charset="0"/>
              <a:ea typeface="MS PGothic" panose="020B0600070205080204" pitchFamily="34" charset="-128"/>
            </a:endParaRPr>
          </a:p>
        </p:txBody>
      </p:sp>
      <p:sp>
        <p:nvSpPr>
          <p:cNvPr id="26634" name="Line 27"/>
          <p:cNvSpPr>
            <a:spLocks noChangeShapeType="1"/>
          </p:cNvSpPr>
          <p:nvPr/>
        </p:nvSpPr>
        <p:spPr bwMode="auto">
          <a:xfrm>
            <a:off x="2436813" y="3046414"/>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5" name="Line 28"/>
          <p:cNvSpPr>
            <a:spLocks noChangeShapeType="1"/>
          </p:cNvSpPr>
          <p:nvPr/>
        </p:nvSpPr>
        <p:spPr bwMode="auto">
          <a:xfrm>
            <a:off x="2422525" y="3355976"/>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6" name="Line 29"/>
          <p:cNvSpPr>
            <a:spLocks noChangeShapeType="1"/>
          </p:cNvSpPr>
          <p:nvPr/>
        </p:nvSpPr>
        <p:spPr bwMode="auto">
          <a:xfrm>
            <a:off x="2422525" y="3641726"/>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7" name="Text Box 26"/>
          <p:cNvSpPr txBox="1">
            <a:spLocks noChangeArrowheads="1"/>
          </p:cNvSpPr>
          <p:nvPr/>
        </p:nvSpPr>
        <p:spPr bwMode="auto">
          <a:xfrm>
            <a:off x="2420939" y="195580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endParaRPr lang="en-US" altLang="zh-CN" sz="1400">
              <a:latin typeface="Tahoma" panose="020B0604030504040204" pitchFamily="34" charset="0"/>
              <a:ea typeface="MS PGothic" panose="020B0600070205080204" pitchFamily="34" charset="-128"/>
            </a:endParaRPr>
          </a:p>
        </p:txBody>
      </p:sp>
      <p:sp>
        <p:nvSpPr>
          <p:cNvPr id="26638" name="Text Box 26"/>
          <p:cNvSpPr txBox="1">
            <a:spLocks noChangeArrowheads="1"/>
          </p:cNvSpPr>
          <p:nvPr/>
        </p:nvSpPr>
        <p:spPr bwMode="auto">
          <a:xfrm>
            <a:off x="2376489" y="361315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endParaRPr lang="en-US" altLang="zh-CN" sz="1400">
              <a:latin typeface="Tahoma" panose="020B0604030504040204" pitchFamily="34" charset="0"/>
              <a:ea typeface="MS PGothic" panose="020B0600070205080204" pitchFamily="34" charset="-128"/>
            </a:endParaRPr>
          </a:p>
        </p:txBody>
      </p:sp>
      <p:sp>
        <p:nvSpPr>
          <p:cNvPr id="26639" name="Text Box 26"/>
          <p:cNvSpPr txBox="1">
            <a:spLocks noChangeArrowheads="1"/>
          </p:cNvSpPr>
          <p:nvPr/>
        </p:nvSpPr>
        <p:spPr bwMode="auto">
          <a:xfrm>
            <a:off x="2395539" y="332740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endParaRPr lang="en-US" altLang="zh-CN" sz="1400">
              <a:latin typeface="Tahoma" panose="020B0604030504040204" pitchFamily="34" charset="0"/>
              <a:ea typeface="MS PGothic" panose="020B0600070205080204" pitchFamily="34" charset="-128"/>
            </a:endParaRPr>
          </a:p>
        </p:txBody>
      </p:sp>
      <p:sp>
        <p:nvSpPr>
          <p:cNvPr id="26640" name="Text Box 26"/>
          <p:cNvSpPr txBox="1">
            <a:spLocks noChangeArrowheads="1"/>
          </p:cNvSpPr>
          <p:nvPr/>
        </p:nvSpPr>
        <p:spPr bwMode="auto">
          <a:xfrm>
            <a:off x="2386014" y="3032125"/>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endParaRPr lang="en-US" altLang="zh-CN" sz="1400">
              <a:latin typeface="Tahoma" panose="020B0604030504040204" pitchFamily="34" charset="0"/>
              <a:ea typeface="MS PGothic" panose="020B0600070205080204" pitchFamily="34" charset="-128"/>
            </a:endParaRPr>
          </a:p>
        </p:txBody>
      </p:sp>
      <p:sp>
        <p:nvSpPr>
          <p:cNvPr id="26641" name="Oval 18"/>
          <p:cNvSpPr>
            <a:spLocks noChangeArrowheads="1"/>
          </p:cNvSpPr>
          <p:nvPr/>
        </p:nvSpPr>
        <p:spPr bwMode="auto">
          <a:xfrm>
            <a:off x="2755900" y="2241550"/>
            <a:ext cx="598488" cy="304800"/>
          </a:xfrm>
          <a:prstGeom prst="ellipse">
            <a:avLst/>
          </a:prstGeom>
          <a:solidFill>
            <a:srgbClr val="CCFFFF"/>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P3</a:t>
            </a:r>
            <a:endParaRPr lang="en-US" altLang="zh-CN" sz="1600">
              <a:ea typeface="MS PGothic" panose="020B0600070205080204" pitchFamily="34" charset="-128"/>
            </a:endParaRPr>
          </a:p>
        </p:txBody>
      </p:sp>
      <p:grpSp>
        <p:nvGrpSpPr>
          <p:cNvPr id="26642" name="Group 19"/>
          <p:cNvGrpSpPr/>
          <p:nvPr/>
        </p:nvGrpSpPr>
        <p:grpSpPr bwMode="auto">
          <a:xfrm>
            <a:off x="2724151" y="2565400"/>
            <a:ext cx="620713" cy="228600"/>
            <a:chOff x="1287" y="2524"/>
            <a:chExt cx="260" cy="100"/>
          </a:xfrm>
        </p:grpSpPr>
        <p:sp>
          <p:nvSpPr>
            <p:cNvPr id="26757" name="Rectangle 20"/>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58" name="Rectangle 21"/>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59" name="Rectangle 22"/>
            <p:cNvSpPr>
              <a:spLocks noChangeArrowheads="1"/>
            </p:cNvSpPr>
            <p:nvPr/>
          </p:nvSpPr>
          <p:spPr bwMode="auto">
            <a:xfrm>
              <a:off x="1503" y="2582"/>
              <a:ext cx="27" cy="26"/>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60" name="Rectangle 23"/>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6643" name="Rectangle 23"/>
          <p:cNvSpPr>
            <a:spLocks noChangeArrowheads="1"/>
          </p:cNvSpPr>
          <p:nvPr/>
        </p:nvSpPr>
        <p:spPr bwMode="auto">
          <a:xfrm>
            <a:off x="4956175" y="1677988"/>
            <a:ext cx="2254250"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6644" name="Rectangle 24"/>
          <p:cNvSpPr>
            <a:spLocks noChangeArrowheads="1"/>
          </p:cNvSpPr>
          <p:nvPr/>
        </p:nvSpPr>
        <p:spPr bwMode="auto">
          <a:xfrm>
            <a:off x="4902201" y="1755776"/>
            <a:ext cx="2225675" cy="1979613"/>
          </a:xfrm>
          <a:prstGeom prst="rect">
            <a:avLst/>
          </a:prstGeom>
          <a:solidFill>
            <a:schemeClr val="bg1"/>
          </a:solidFill>
          <a:ln w="2857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6645" name="Text Box 26"/>
          <p:cNvSpPr txBox="1">
            <a:spLocks noChangeArrowheads="1"/>
          </p:cNvSpPr>
          <p:nvPr/>
        </p:nvSpPr>
        <p:spPr bwMode="auto">
          <a:xfrm>
            <a:off x="5327651" y="248443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endParaRPr lang="en-US" altLang="zh-CN" sz="1400">
              <a:latin typeface="Tahoma" panose="020B0604030504040204" pitchFamily="34" charset="0"/>
              <a:ea typeface="MS PGothic" panose="020B0600070205080204" pitchFamily="34" charset="-128"/>
            </a:endParaRPr>
          </a:p>
        </p:txBody>
      </p:sp>
      <p:sp>
        <p:nvSpPr>
          <p:cNvPr id="26646" name="Text Box 26"/>
          <p:cNvSpPr txBox="1">
            <a:spLocks noChangeArrowheads="1"/>
          </p:cNvSpPr>
          <p:nvPr/>
        </p:nvSpPr>
        <p:spPr bwMode="auto">
          <a:xfrm>
            <a:off x="5381626" y="170815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endParaRPr lang="en-US" altLang="zh-CN" sz="1400">
              <a:latin typeface="Tahoma" panose="020B0604030504040204" pitchFamily="34" charset="0"/>
              <a:ea typeface="MS PGothic" panose="020B0600070205080204" pitchFamily="34" charset="-128"/>
            </a:endParaRPr>
          </a:p>
        </p:txBody>
      </p:sp>
      <p:sp>
        <p:nvSpPr>
          <p:cNvPr id="26647" name="Text Box 26"/>
          <p:cNvSpPr txBox="1">
            <a:spLocks noChangeArrowheads="1"/>
          </p:cNvSpPr>
          <p:nvPr/>
        </p:nvSpPr>
        <p:spPr bwMode="auto">
          <a:xfrm>
            <a:off x="5321301" y="338931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endParaRPr lang="en-US" altLang="zh-CN" sz="1400">
              <a:latin typeface="Tahoma" panose="020B0604030504040204" pitchFamily="34" charset="0"/>
              <a:ea typeface="MS PGothic" panose="020B0600070205080204" pitchFamily="34" charset="-128"/>
            </a:endParaRPr>
          </a:p>
        </p:txBody>
      </p:sp>
      <p:sp>
        <p:nvSpPr>
          <p:cNvPr id="26648" name="Text Box 26"/>
          <p:cNvSpPr txBox="1">
            <a:spLocks noChangeArrowheads="1"/>
          </p:cNvSpPr>
          <p:nvPr/>
        </p:nvSpPr>
        <p:spPr bwMode="auto">
          <a:xfrm>
            <a:off x="5321301" y="310356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endParaRPr lang="en-US" altLang="zh-CN" sz="1400">
              <a:latin typeface="Tahoma" panose="020B0604030504040204" pitchFamily="34" charset="0"/>
              <a:ea typeface="MS PGothic" panose="020B0600070205080204" pitchFamily="34" charset="-128"/>
            </a:endParaRPr>
          </a:p>
        </p:txBody>
      </p:sp>
      <p:sp>
        <p:nvSpPr>
          <p:cNvPr id="26649" name="Rectangle 23"/>
          <p:cNvSpPr>
            <a:spLocks noChangeArrowheads="1"/>
          </p:cNvSpPr>
          <p:nvPr/>
        </p:nvSpPr>
        <p:spPr bwMode="auto">
          <a:xfrm>
            <a:off x="8091489" y="190341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6650" name="Rectangle 24"/>
          <p:cNvSpPr>
            <a:spLocks noChangeArrowheads="1"/>
          </p:cNvSpPr>
          <p:nvPr/>
        </p:nvSpPr>
        <p:spPr bwMode="auto">
          <a:xfrm>
            <a:off x="7894638" y="1944688"/>
            <a:ext cx="1631950" cy="1979612"/>
          </a:xfrm>
          <a:prstGeom prst="rect">
            <a:avLst/>
          </a:prstGeom>
          <a:solidFill>
            <a:schemeClr val="bg1"/>
          </a:solidFill>
          <a:ln w="2857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6651" name="Text Box 26"/>
          <p:cNvSpPr txBox="1">
            <a:spLocks noChangeArrowheads="1"/>
          </p:cNvSpPr>
          <p:nvPr/>
        </p:nvSpPr>
        <p:spPr bwMode="auto">
          <a:xfrm>
            <a:off x="8020051" y="270033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endParaRPr lang="en-US" altLang="zh-CN" sz="1400">
              <a:latin typeface="Tahoma" panose="020B0604030504040204" pitchFamily="34" charset="0"/>
              <a:ea typeface="MS PGothic" panose="020B0600070205080204" pitchFamily="34" charset="-128"/>
            </a:endParaRPr>
          </a:p>
        </p:txBody>
      </p:sp>
      <p:sp>
        <p:nvSpPr>
          <p:cNvPr id="26652" name="Text Box 26"/>
          <p:cNvSpPr txBox="1">
            <a:spLocks noChangeArrowheads="1"/>
          </p:cNvSpPr>
          <p:nvPr/>
        </p:nvSpPr>
        <p:spPr bwMode="auto">
          <a:xfrm>
            <a:off x="8054976" y="194786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endParaRPr lang="en-US" altLang="zh-CN" sz="1400">
              <a:latin typeface="Tahoma" panose="020B0604030504040204" pitchFamily="34" charset="0"/>
              <a:ea typeface="MS PGothic" panose="020B0600070205080204" pitchFamily="34" charset="-128"/>
            </a:endParaRPr>
          </a:p>
        </p:txBody>
      </p:sp>
      <p:sp>
        <p:nvSpPr>
          <p:cNvPr id="26653" name="Text Box 26"/>
          <p:cNvSpPr txBox="1">
            <a:spLocks noChangeArrowheads="1"/>
          </p:cNvSpPr>
          <p:nvPr/>
        </p:nvSpPr>
        <p:spPr bwMode="auto">
          <a:xfrm>
            <a:off x="8062914" y="360521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endParaRPr lang="en-US" altLang="zh-CN" sz="1400">
              <a:latin typeface="Tahoma" panose="020B0604030504040204" pitchFamily="34" charset="0"/>
              <a:ea typeface="MS PGothic" panose="020B0600070205080204" pitchFamily="34" charset="-128"/>
            </a:endParaRPr>
          </a:p>
        </p:txBody>
      </p:sp>
      <p:sp>
        <p:nvSpPr>
          <p:cNvPr id="26654" name="Text Box 26"/>
          <p:cNvSpPr txBox="1">
            <a:spLocks noChangeArrowheads="1"/>
          </p:cNvSpPr>
          <p:nvPr/>
        </p:nvSpPr>
        <p:spPr bwMode="auto">
          <a:xfrm>
            <a:off x="8029576" y="331946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endParaRPr lang="en-US" altLang="zh-CN" sz="1400">
              <a:latin typeface="Tahoma" panose="020B0604030504040204" pitchFamily="34" charset="0"/>
              <a:ea typeface="MS PGothic" panose="020B0600070205080204" pitchFamily="34" charset="-128"/>
            </a:endParaRPr>
          </a:p>
        </p:txBody>
      </p:sp>
      <p:sp>
        <p:nvSpPr>
          <p:cNvPr id="26655" name="Text Box 26"/>
          <p:cNvSpPr txBox="1">
            <a:spLocks noChangeArrowheads="1"/>
          </p:cNvSpPr>
          <p:nvPr/>
        </p:nvSpPr>
        <p:spPr bwMode="auto">
          <a:xfrm>
            <a:off x="8020051" y="302418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endParaRPr lang="en-US" altLang="zh-CN" sz="1400">
              <a:latin typeface="Tahoma" panose="020B0604030504040204" pitchFamily="34" charset="0"/>
              <a:ea typeface="MS PGothic" panose="020B0600070205080204" pitchFamily="34" charset="-128"/>
            </a:endParaRPr>
          </a:p>
        </p:txBody>
      </p:sp>
      <p:sp>
        <p:nvSpPr>
          <p:cNvPr id="26656" name="Oval 38"/>
          <p:cNvSpPr>
            <a:spLocks noChangeArrowheads="1"/>
          </p:cNvSpPr>
          <p:nvPr/>
        </p:nvSpPr>
        <p:spPr bwMode="auto">
          <a:xfrm>
            <a:off x="7975600" y="2241550"/>
            <a:ext cx="598488" cy="304800"/>
          </a:xfrm>
          <a:prstGeom prst="ellipse">
            <a:avLst/>
          </a:prstGeom>
          <a:solidFill>
            <a:srgbClr val="CCFFFF"/>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P2</a:t>
            </a:r>
            <a:endParaRPr lang="en-US" altLang="zh-CN" sz="1600">
              <a:ea typeface="MS PGothic" panose="020B0600070205080204" pitchFamily="34" charset="-128"/>
            </a:endParaRPr>
          </a:p>
        </p:txBody>
      </p:sp>
      <p:sp>
        <p:nvSpPr>
          <p:cNvPr id="26657" name="Freeform 39"/>
          <p:cNvSpPr/>
          <p:nvPr/>
        </p:nvSpPr>
        <p:spPr bwMode="auto">
          <a:xfrm>
            <a:off x="9528176" y="1924050"/>
            <a:ext cx="504825" cy="2133600"/>
          </a:xfrm>
          <a:custGeom>
            <a:avLst/>
            <a:gdLst>
              <a:gd name="T0" fmla="*/ 2147483646 w 318"/>
              <a:gd name="T1" fmla="*/ 2147483646 h 1344"/>
              <a:gd name="T2" fmla="*/ 2147483646 w 318"/>
              <a:gd name="T3" fmla="*/ 0 h 1344"/>
              <a:gd name="T4" fmla="*/ 0 w 318"/>
              <a:gd name="T5" fmla="*/ 2147483646 h 1344"/>
              <a:gd name="T6" fmla="*/ 2147483646 w 318"/>
              <a:gd name="T7" fmla="*/ 2147483646 h 1344"/>
              <a:gd name="T8" fmla="*/ 2147483646 w 318"/>
              <a:gd name="T9" fmla="*/ 2147483646 h 1344"/>
              <a:gd name="T10" fmla="*/ 0 60000 65536"/>
              <a:gd name="T11" fmla="*/ 0 60000 65536"/>
              <a:gd name="T12" fmla="*/ 0 60000 65536"/>
              <a:gd name="T13" fmla="*/ 0 60000 65536"/>
              <a:gd name="T14" fmla="*/ 0 60000 65536"/>
              <a:gd name="T15" fmla="*/ 0 w 318"/>
              <a:gd name="T16" fmla="*/ 0 h 1344"/>
              <a:gd name="T17" fmla="*/ 318 w 318"/>
              <a:gd name="T18" fmla="*/ 1344 h 1344"/>
            </a:gdLst>
            <a:ahLst/>
            <a:cxnLst>
              <a:cxn ang="T10">
                <a:pos x="T0" y="T1"/>
              </a:cxn>
              <a:cxn ang="T11">
                <a:pos x="T2" y="T3"/>
              </a:cxn>
              <a:cxn ang="T12">
                <a:pos x="T4" y="T5"/>
              </a:cxn>
              <a:cxn ang="T13">
                <a:pos x="T6" y="T7"/>
              </a:cxn>
              <a:cxn ang="T14">
                <a:pos x="T8" y="T9"/>
              </a:cxn>
            </a:cxnLst>
            <a:rect l="T15" t="T16" r="T17" b="T18"/>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grpSp>
        <p:nvGrpSpPr>
          <p:cNvPr id="26658" name="Group 42"/>
          <p:cNvGrpSpPr/>
          <p:nvPr/>
        </p:nvGrpSpPr>
        <p:grpSpPr bwMode="auto">
          <a:xfrm>
            <a:off x="3348038" y="5170484"/>
            <a:ext cx="2016125" cy="657224"/>
            <a:chOff x="1084" y="3697"/>
            <a:chExt cx="1270" cy="414"/>
          </a:xfrm>
        </p:grpSpPr>
        <p:sp>
          <p:nvSpPr>
            <p:cNvPr id="26754" name="Rectangle 43"/>
            <p:cNvSpPr>
              <a:spLocks noChangeArrowheads="1"/>
            </p:cNvSpPr>
            <p:nvPr/>
          </p:nvSpPr>
          <p:spPr bwMode="auto">
            <a:xfrm>
              <a:off x="1553" y="3697"/>
              <a:ext cx="678" cy="138"/>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55" name="Line 44"/>
            <p:cNvSpPr>
              <a:spLocks noChangeShapeType="1"/>
            </p:cNvSpPr>
            <p:nvPr/>
          </p:nvSpPr>
          <p:spPr bwMode="auto">
            <a:xfrm flipV="1">
              <a:off x="2179" y="3770"/>
              <a:ext cx="175" cy="0"/>
            </a:xfrm>
            <a:prstGeom prst="line">
              <a:avLst/>
            </a:prstGeom>
            <a:noFill/>
            <a:ln w="38100">
              <a:solidFill>
                <a:srgbClr val="CC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756" name="Text Box 45"/>
            <p:cNvSpPr txBox="1">
              <a:spLocks noChangeArrowheads="1"/>
            </p:cNvSpPr>
            <p:nvPr/>
          </p:nvSpPr>
          <p:spPr bwMode="auto">
            <a:xfrm>
              <a:off x="1084" y="3822"/>
              <a:ext cx="122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400">
                  <a:latin typeface="Tahoma" panose="020B0604030504040204" pitchFamily="34" charset="0"/>
                  <a:ea typeface="MS PGothic" panose="020B0600070205080204" pitchFamily="34" charset="-128"/>
                </a:rPr>
                <a:t>source IP,port: A,9157</a:t>
              </a:r>
              <a:endParaRPr lang="en-US" altLang="zh-CN" sz="1400">
                <a:latin typeface="Tahoma" panose="020B0604030504040204" pitchFamily="34" charset="0"/>
                <a:ea typeface="MS PGothic" panose="020B0600070205080204" pitchFamily="34" charset="-128"/>
              </a:endParaRPr>
            </a:p>
            <a:p>
              <a:pPr algn="r">
                <a:lnSpc>
                  <a:spcPct val="85000"/>
                </a:lnSpc>
              </a:pPr>
              <a:r>
                <a:rPr lang="en-US" altLang="zh-CN" sz="1400">
                  <a:latin typeface="Tahoma" panose="020B0604030504040204" pitchFamily="34" charset="0"/>
                  <a:ea typeface="MS PGothic" panose="020B0600070205080204" pitchFamily="34" charset="-128"/>
                </a:rPr>
                <a:t>dest IP, port: B,80</a:t>
              </a:r>
              <a:endParaRPr lang="en-US" altLang="zh-CN" sz="1400">
                <a:latin typeface="Tahoma" panose="020B0604030504040204" pitchFamily="34" charset="0"/>
                <a:ea typeface="MS PGothic" panose="020B0600070205080204" pitchFamily="34" charset="-128"/>
              </a:endParaRPr>
            </a:p>
          </p:txBody>
        </p:sp>
      </p:grpSp>
      <p:grpSp>
        <p:nvGrpSpPr>
          <p:cNvPr id="26659" name="Group 46"/>
          <p:cNvGrpSpPr/>
          <p:nvPr/>
        </p:nvGrpSpPr>
        <p:grpSpPr bwMode="auto">
          <a:xfrm>
            <a:off x="3190876" y="4479929"/>
            <a:ext cx="1878013" cy="657226"/>
            <a:chOff x="2741" y="3750"/>
            <a:chExt cx="1183" cy="414"/>
          </a:xfrm>
        </p:grpSpPr>
        <p:sp>
          <p:nvSpPr>
            <p:cNvPr id="26751" name="Rectangle 47"/>
            <p:cNvSpPr>
              <a:spLocks noChangeArrowheads="1"/>
            </p:cNvSpPr>
            <p:nvPr/>
          </p:nvSpPr>
          <p:spPr bwMode="auto">
            <a:xfrm>
              <a:off x="2859" y="3750"/>
              <a:ext cx="678" cy="138"/>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52" name="Line 48"/>
            <p:cNvSpPr>
              <a:spLocks noChangeShapeType="1"/>
            </p:cNvSpPr>
            <p:nvPr/>
          </p:nvSpPr>
          <p:spPr bwMode="auto">
            <a:xfrm flipV="1">
              <a:off x="2741" y="3837"/>
              <a:ext cx="175" cy="0"/>
            </a:xfrm>
            <a:prstGeom prst="line">
              <a:avLst/>
            </a:prstGeom>
            <a:noFill/>
            <a:ln w="38100">
              <a:solidFill>
                <a:srgbClr val="CC0000"/>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753" name="Text Box 49"/>
            <p:cNvSpPr txBox="1">
              <a:spLocks noChangeArrowheads="1"/>
            </p:cNvSpPr>
            <p:nvPr/>
          </p:nvSpPr>
          <p:spPr bwMode="auto">
            <a:xfrm>
              <a:off x="2813" y="3875"/>
              <a:ext cx="111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IP,port: B,80</a:t>
              </a:r>
              <a:endParaRPr lang="en-US" altLang="zh-CN" sz="1400">
                <a:latin typeface="Tahoma" panose="020B0604030504040204" pitchFamily="34" charset="0"/>
                <a:ea typeface="MS PGothic" panose="020B0600070205080204" pitchFamily="34" charset="-128"/>
              </a:endParaRPr>
            </a:p>
            <a:p>
              <a:pPr>
                <a:lnSpc>
                  <a:spcPct val="85000"/>
                </a:lnSpc>
              </a:pPr>
              <a:r>
                <a:rPr lang="en-US" altLang="zh-CN" sz="1400">
                  <a:latin typeface="Tahoma" panose="020B0604030504040204" pitchFamily="34" charset="0"/>
                  <a:ea typeface="MS PGothic" panose="020B0600070205080204" pitchFamily="34" charset="-128"/>
                </a:rPr>
                <a:t>dest IP,port: A,9157</a:t>
              </a:r>
              <a:endParaRPr lang="en-US" altLang="zh-CN" sz="1400">
                <a:latin typeface="Tahoma" panose="020B0604030504040204" pitchFamily="34" charset="0"/>
                <a:ea typeface="MS PGothic" panose="020B0600070205080204" pitchFamily="34" charset="-128"/>
              </a:endParaRPr>
            </a:p>
          </p:txBody>
        </p:sp>
      </p:grpSp>
      <p:sp>
        <p:nvSpPr>
          <p:cNvPr id="26660" name="Text Box 50"/>
          <p:cNvSpPr txBox="1">
            <a:spLocks noChangeArrowheads="1"/>
          </p:cNvSpPr>
          <p:nvPr/>
        </p:nvSpPr>
        <p:spPr bwMode="auto">
          <a:xfrm flipH="1">
            <a:off x="1612901" y="4705350"/>
            <a:ext cx="11477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000" dirty="0">
                <a:latin typeface="Gill Sans MT" panose="020B0502020104020203" pitchFamily="34" charset="0"/>
                <a:ea typeface="MS PGothic" panose="020B0600070205080204" pitchFamily="34" charset="-128"/>
              </a:rPr>
              <a:t>host: IP address A</a:t>
            </a:r>
            <a:endParaRPr lang="en-US" altLang="zh-CN" sz="2000" dirty="0">
              <a:latin typeface="Gill Sans MT" panose="020B0502020104020203" pitchFamily="34" charset="0"/>
              <a:ea typeface="MS PGothic" panose="020B0600070205080204" pitchFamily="34" charset="-128"/>
            </a:endParaRPr>
          </a:p>
        </p:txBody>
      </p:sp>
      <p:sp>
        <p:nvSpPr>
          <p:cNvPr id="26661" name="Text Box 51"/>
          <p:cNvSpPr txBox="1">
            <a:spLocks noChangeArrowheads="1"/>
          </p:cNvSpPr>
          <p:nvPr/>
        </p:nvSpPr>
        <p:spPr bwMode="auto">
          <a:xfrm flipH="1">
            <a:off x="9369426" y="4602163"/>
            <a:ext cx="11477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000" dirty="0">
                <a:latin typeface="Gill Sans MT" panose="020B0502020104020203" pitchFamily="34" charset="0"/>
                <a:ea typeface="MS PGothic" panose="020B0600070205080204" pitchFamily="34" charset="-128"/>
              </a:rPr>
              <a:t>host: IP address C</a:t>
            </a:r>
            <a:endParaRPr lang="en-US" altLang="zh-CN" sz="2000" dirty="0">
              <a:latin typeface="Gill Sans MT" panose="020B0502020104020203" pitchFamily="34" charset="0"/>
              <a:ea typeface="MS PGothic" panose="020B0600070205080204" pitchFamily="34" charset="-128"/>
            </a:endParaRPr>
          </a:p>
        </p:txBody>
      </p:sp>
      <p:sp>
        <p:nvSpPr>
          <p:cNvPr id="26662" name="Text Box 52"/>
          <p:cNvSpPr txBox="1">
            <a:spLocks noChangeArrowheads="1"/>
          </p:cNvSpPr>
          <p:nvPr/>
        </p:nvSpPr>
        <p:spPr bwMode="auto">
          <a:xfrm flipH="1">
            <a:off x="6640008" y="3790419"/>
            <a:ext cx="11477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000" dirty="0">
                <a:latin typeface="Gill Sans MT" panose="020B0502020104020203" pitchFamily="34" charset="0"/>
                <a:ea typeface="MS PGothic" panose="020B0600070205080204" pitchFamily="34" charset="-128"/>
              </a:rPr>
              <a:t>server: IP address B</a:t>
            </a:r>
            <a:endParaRPr lang="en-US" altLang="zh-CN" sz="2000" dirty="0">
              <a:latin typeface="Gill Sans MT" panose="020B0502020104020203" pitchFamily="34" charset="0"/>
              <a:ea typeface="MS PGothic" panose="020B0600070205080204" pitchFamily="34" charset="-128"/>
            </a:endParaRPr>
          </a:p>
        </p:txBody>
      </p:sp>
      <p:sp>
        <p:nvSpPr>
          <p:cNvPr id="26663" name="Line 53"/>
          <p:cNvSpPr>
            <a:spLocks noChangeShapeType="1"/>
          </p:cNvSpPr>
          <p:nvPr/>
        </p:nvSpPr>
        <p:spPr bwMode="auto">
          <a:xfrm>
            <a:off x="4878388" y="3432175"/>
            <a:ext cx="223361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6664" name="Line 54"/>
          <p:cNvSpPr>
            <a:spLocks noChangeShapeType="1"/>
          </p:cNvSpPr>
          <p:nvPr/>
        </p:nvSpPr>
        <p:spPr bwMode="auto">
          <a:xfrm>
            <a:off x="4894263" y="3130550"/>
            <a:ext cx="223361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6665" name="Text Box 26"/>
          <p:cNvSpPr txBox="1">
            <a:spLocks noChangeArrowheads="1"/>
          </p:cNvSpPr>
          <p:nvPr/>
        </p:nvSpPr>
        <p:spPr bwMode="auto">
          <a:xfrm>
            <a:off x="5281614" y="279558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endParaRPr lang="en-US" altLang="zh-CN" sz="1400">
              <a:latin typeface="Tahoma" panose="020B0604030504040204" pitchFamily="34" charset="0"/>
              <a:ea typeface="MS PGothic" panose="020B0600070205080204" pitchFamily="34" charset="-128"/>
            </a:endParaRPr>
          </a:p>
        </p:txBody>
      </p:sp>
      <p:sp>
        <p:nvSpPr>
          <p:cNvPr id="26666" name="Line 56"/>
          <p:cNvSpPr>
            <a:spLocks noChangeShapeType="1"/>
          </p:cNvSpPr>
          <p:nvPr/>
        </p:nvSpPr>
        <p:spPr bwMode="auto">
          <a:xfrm>
            <a:off x="4897438" y="2808288"/>
            <a:ext cx="223361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6667" name="Line 57"/>
          <p:cNvSpPr>
            <a:spLocks noChangeShapeType="1"/>
          </p:cNvSpPr>
          <p:nvPr/>
        </p:nvSpPr>
        <p:spPr bwMode="auto">
          <a:xfrm>
            <a:off x="4900613" y="2486025"/>
            <a:ext cx="223361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6668" name="Group 58"/>
          <p:cNvGrpSpPr/>
          <p:nvPr/>
        </p:nvGrpSpPr>
        <p:grpSpPr bwMode="auto">
          <a:xfrm>
            <a:off x="5076826" y="2347913"/>
            <a:ext cx="473075" cy="228600"/>
            <a:chOff x="1287" y="2524"/>
            <a:chExt cx="260" cy="100"/>
          </a:xfrm>
        </p:grpSpPr>
        <p:sp>
          <p:nvSpPr>
            <p:cNvPr id="26747" name="Rectangle 59"/>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8" name="Rectangle 60"/>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9" name="Rectangle 61"/>
            <p:cNvSpPr>
              <a:spLocks noChangeArrowheads="1"/>
            </p:cNvSpPr>
            <p:nvPr/>
          </p:nvSpPr>
          <p:spPr bwMode="auto">
            <a:xfrm>
              <a:off x="1503" y="2582"/>
              <a:ext cx="27" cy="26"/>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50" name="Rectangle 62"/>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6669" name="Group 65"/>
          <p:cNvGrpSpPr/>
          <p:nvPr/>
        </p:nvGrpSpPr>
        <p:grpSpPr bwMode="auto">
          <a:xfrm>
            <a:off x="5781676" y="2352675"/>
            <a:ext cx="473075" cy="228600"/>
            <a:chOff x="1287" y="2524"/>
            <a:chExt cx="260" cy="100"/>
          </a:xfrm>
        </p:grpSpPr>
        <p:sp>
          <p:nvSpPr>
            <p:cNvPr id="26743" name="Rectangle 66"/>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4" name="Rectangle 67"/>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5" name="Rectangle 68"/>
            <p:cNvSpPr>
              <a:spLocks noChangeArrowheads="1"/>
            </p:cNvSpPr>
            <p:nvPr/>
          </p:nvSpPr>
          <p:spPr bwMode="auto">
            <a:xfrm>
              <a:off x="1503" y="2582"/>
              <a:ext cx="27" cy="26"/>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6" name="Rectangle 69"/>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6670" name="Group 70"/>
          <p:cNvGrpSpPr/>
          <p:nvPr/>
        </p:nvGrpSpPr>
        <p:grpSpPr bwMode="auto">
          <a:xfrm>
            <a:off x="6453189" y="2357438"/>
            <a:ext cx="473075" cy="228600"/>
            <a:chOff x="1287" y="2524"/>
            <a:chExt cx="260" cy="100"/>
          </a:xfrm>
        </p:grpSpPr>
        <p:sp>
          <p:nvSpPr>
            <p:cNvPr id="26739" name="Rectangle 71"/>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0" name="Rectangle 72"/>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1" name="Rectangle 73"/>
            <p:cNvSpPr>
              <a:spLocks noChangeArrowheads="1"/>
            </p:cNvSpPr>
            <p:nvPr/>
          </p:nvSpPr>
          <p:spPr bwMode="auto">
            <a:xfrm>
              <a:off x="1503" y="2582"/>
              <a:ext cx="27" cy="26"/>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2" name="Rectangle 74"/>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6671" name="Line 75"/>
          <p:cNvSpPr>
            <a:spLocks noChangeShapeType="1"/>
          </p:cNvSpPr>
          <p:nvPr/>
        </p:nvSpPr>
        <p:spPr bwMode="auto">
          <a:xfrm>
            <a:off x="7886700" y="3648075"/>
            <a:ext cx="163830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6672" name="Line 76"/>
          <p:cNvSpPr>
            <a:spLocks noChangeShapeType="1"/>
          </p:cNvSpPr>
          <p:nvPr/>
        </p:nvSpPr>
        <p:spPr bwMode="auto">
          <a:xfrm>
            <a:off x="7877175" y="3352800"/>
            <a:ext cx="163830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6673" name="Line 77"/>
          <p:cNvSpPr>
            <a:spLocks noChangeShapeType="1"/>
          </p:cNvSpPr>
          <p:nvPr/>
        </p:nvSpPr>
        <p:spPr bwMode="auto">
          <a:xfrm>
            <a:off x="7877175" y="3057525"/>
            <a:ext cx="163830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6674" name="Line 78"/>
          <p:cNvSpPr>
            <a:spLocks noChangeShapeType="1"/>
          </p:cNvSpPr>
          <p:nvPr/>
        </p:nvSpPr>
        <p:spPr bwMode="auto">
          <a:xfrm>
            <a:off x="7877175" y="2752725"/>
            <a:ext cx="163830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6675" name="Group 79"/>
          <p:cNvGrpSpPr/>
          <p:nvPr/>
        </p:nvGrpSpPr>
        <p:grpSpPr bwMode="auto">
          <a:xfrm>
            <a:off x="8029576" y="2579688"/>
            <a:ext cx="473075" cy="228600"/>
            <a:chOff x="1287" y="2524"/>
            <a:chExt cx="260" cy="100"/>
          </a:xfrm>
        </p:grpSpPr>
        <p:sp>
          <p:nvSpPr>
            <p:cNvPr id="26735" name="Rectangle 80"/>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36" name="Rectangle 81"/>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37" name="Rectangle 82"/>
            <p:cNvSpPr>
              <a:spLocks noChangeArrowheads="1"/>
            </p:cNvSpPr>
            <p:nvPr/>
          </p:nvSpPr>
          <p:spPr bwMode="auto">
            <a:xfrm>
              <a:off x="1503" y="2582"/>
              <a:ext cx="27" cy="26"/>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38" name="Rectangle 83"/>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6676" name="Group 84"/>
          <p:cNvGrpSpPr/>
          <p:nvPr/>
        </p:nvGrpSpPr>
        <p:grpSpPr bwMode="auto">
          <a:xfrm>
            <a:off x="8824914" y="2570163"/>
            <a:ext cx="473075" cy="228600"/>
            <a:chOff x="1287" y="2524"/>
            <a:chExt cx="260" cy="100"/>
          </a:xfrm>
        </p:grpSpPr>
        <p:sp>
          <p:nvSpPr>
            <p:cNvPr id="26731" name="Rectangle 85"/>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32" name="Rectangle 86"/>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33" name="Rectangle 87"/>
            <p:cNvSpPr>
              <a:spLocks noChangeArrowheads="1"/>
            </p:cNvSpPr>
            <p:nvPr/>
          </p:nvSpPr>
          <p:spPr bwMode="auto">
            <a:xfrm>
              <a:off x="1503" y="2582"/>
              <a:ext cx="27" cy="26"/>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34" name="Rectangle 88"/>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6677" name="Oval 89"/>
          <p:cNvSpPr>
            <a:spLocks noChangeArrowheads="1"/>
          </p:cNvSpPr>
          <p:nvPr/>
        </p:nvSpPr>
        <p:spPr bwMode="auto">
          <a:xfrm>
            <a:off x="8766175" y="2236788"/>
            <a:ext cx="598488" cy="304800"/>
          </a:xfrm>
          <a:prstGeom prst="ellipse">
            <a:avLst/>
          </a:prstGeom>
          <a:solidFill>
            <a:srgbClr val="CCFFFF"/>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P3</a:t>
            </a:r>
            <a:endParaRPr lang="en-US" altLang="zh-CN" sz="1600">
              <a:ea typeface="MS PGothic" panose="020B0600070205080204" pitchFamily="34" charset="-128"/>
            </a:endParaRPr>
          </a:p>
        </p:txBody>
      </p:sp>
      <p:sp>
        <p:nvSpPr>
          <p:cNvPr id="26678" name="Freeform 90"/>
          <p:cNvSpPr/>
          <p:nvPr/>
        </p:nvSpPr>
        <p:spPr bwMode="auto">
          <a:xfrm>
            <a:off x="3017839" y="2439989"/>
            <a:ext cx="2695575" cy="2695575"/>
          </a:xfrm>
          <a:custGeom>
            <a:avLst/>
            <a:gdLst>
              <a:gd name="T0" fmla="*/ 0 w 1698"/>
              <a:gd name="T1" fmla="*/ 2147483646 h 1698"/>
              <a:gd name="T2" fmla="*/ 0 w 1698"/>
              <a:gd name="T3" fmla="*/ 2147483646 h 1698"/>
              <a:gd name="T4" fmla="*/ 2147483646 w 1698"/>
              <a:gd name="T5" fmla="*/ 2147483646 h 1698"/>
              <a:gd name="T6" fmla="*/ 2147483646 w 1698"/>
              <a:gd name="T7" fmla="*/ 2147483646 h 1698"/>
              <a:gd name="T8" fmla="*/ 2147483646 w 1698"/>
              <a:gd name="T9" fmla="*/ 0 h 1698"/>
              <a:gd name="T10" fmla="*/ 0 60000 65536"/>
              <a:gd name="T11" fmla="*/ 0 60000 65536"/>
              <a:gd name="T12" fmla="*/ 0 60000 65536"/>
              <a:gd name="T13" fmla="*/ 0 60000 65536"/>
              <a:gd name="T14" fmla="*/ 0 60000 65536"/>
              <a:gd name="T15" fmla="*/ 0 w 1698"/>
              <a:gd name="T16" fmla="*/ 0 h 1698"/>
              <a:gd name="T17" fmla="*/ 1698 w 1698"/>
              <a:gd name="T18" fmla="*/ 1698 h 1698"/>
            </a:gdLst>
            <a:ahLst/>
            <a:cxnLst>
              <a:cxn ang="T10">
                <a:pos x="T0" y="T1"/>
              </a:cxn>
              <a:cxn ang="T11">
                <a:pos x="T2" y="T3"/>
              </a:cxn>
              <a:cxn ang="T12">
                <a:pos x="T4" y="T5"/>
              </a:cxn>
              <a:cxn ang="T13">
                <a:pos x="T6" y="T7"/>
              </a:cxn>
              <a:cxn ang="T14">
                <a:pos x="T8" y="T9"/>
              </a:cxn>
            </a:cxnLst>
            <a:rect l="T15" t="T16" r="T17" b="T18"/>
            <a:pathLst>
              <a:path w="1698" h="1698">
                <a:moveTo>
                  <a:pt x="0" y="131"/>
                </a:moveTo>
                <a:lnTo>
                  <a:pt x="0" y="1698"/>
                </a:lnTo>
                <a:lnTo>
                  <a:pt x="1698" y="1690"/>
                </a:lnTo>
                <a:lnTo>
                  <a:pt x="1691" y="148"/>
                </a:lnTo>
                <a:lnTo>
                  <a:pt x="1443" y="0"/>
                </a:lnTo>
              </a:path>
            </a:pathLst>
          </a:custGeom>
          <a:noFill/>
          <a:ln w="28575"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6679" name="Freeform 91"/>
          <p:cNvSpPr/>
          <p:nvPr/>
        </p:nvSpPr>
        <p:spPr bwMode="auto">
          <a:xfrm>
            <a:off x="6003926" y="2471739"/>
            <a:ext cx="3089275" cy="3252787"/>
          </a:xfrm>
          <a:custGeom>
            <a:avLst/>
            <a:gdLst>
              <a:gd name="T0" fmla="*/ 0 w 1946"/>
              <a:gd name="T1" fmla="*/ 0 h 1801"/>
              <a:gd name="T2" fmla="*/ 0 w 1946"/>
              <a:gd name="T3" fmla="*/ 2147483646 h 1801"/>
              <a:gd name="T4" fmla="*/ 2147483646 w 1946"/>
              <a:gd name="T5" fmla="*/ 2147483646 h 1801"/>
              <a:gd name="T6" fmla="*/ 2147483646 w 1946"/>
              <a:gd name="T7" fmla="*/ 2147483646 h 1801"/>
              <a:gd name="T8" fmla="*/ 0 60000 65536"/>
              <a:gd name="T9" fmla="*/ 0 60000 65536"/>
              <a:gd name="T10" fmla="*/ 0 60000 65536"/>
              <a:gd name="T11" fmla="*/ 0 60000 65536"/>
              <a:gd name="T12" fmla="*/ 0 w 1946"/>
              <a:gd name="T13" fmla="*/ 0 h 1801"/>
              <a:gd name="T14" fmla="*/ 1946 w 1946"/>
              <a:gd name="T15" fmla="*/ 1801 h 1801"/>
            </a:gdLst>
            <a:ahLst/>
            <a:cxnLst>
              <a:cxn ang="T8">
                <a:pos x="T0" y="T1"/>
              </a:cxn>
              <a:cxn ang="T9">
                <a:pos x="T2" y="T3"/>
              </a:cxn>
              <a:cxn ang="T10">
                <a:pos x="T4" y="T5"/>
              </a:cxn>
              <a:cxn ang="T11">
                <a:pos x="T6" y="T7"/>
              </a:cxn>
            </a:cxnLst>
            <a:rect l="T12" t="T13" r="T14" b="T15"/>
            <a:pathLst>
              <a:path w="1946" h="1801">
                <a:moveTo>
                  <a:pt x="0" y="0"/>
                </a:moveTo>
                <a:lnTo>
                  <a:pt x="0" y="1801"/>
                </a:lnTo>
                <a:lnTo>
                  <a:pt x="1946" y="1794"/>
                </a:lnTo>
                <a:lnTo>
                  <a:pt x="1925" y="132"/>
                </a:lnTo>
              </a:path>
            </a:pathLst>
          </a:custGeom>
          <a:noFill/>
          <a:ln w="28575"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6680" name="Freeform 92"/>
          <p:cNvSpPr/>
          <p:nvPr/>
        </p:nvSpPr>
        <p:spPr bwMode="auto">
          <a:xfrm>
            <a:off x="6662739" y="2460625"/>
            <a:ext cx="1609725" cy="2465388"/>
          </a:xfrm>
          <a:custGeom>
            <a:avLst/>
            <a:gdLst>
              <a:gd name="T0" fmla="*/ 0 w 1014"/>
              <a:gd name="T1" fmla="*/ 0 h 1480"/>
              <a:gd name="T2" fmla="*/ 0 w 1014"/>
              <a:gd name="T3" fmla="*/ 2147483646 h 1480"/>
              <a:gd name="T4" fmla="*/ 2147483646 w 1014"/>
              <a:gd name="T5" fmla="*/ 2147483646 h 1480"/>
              <a:gd name="T6" fmla="*/ 2147483646 w 1014"/>
              <a:gd name="T7" fmla="*/ 2147483646 h 1480"/>
              <a:gd name="T8" fmla="*/ 0 60000 65536"/>
              <a:gd name="T9" fmla="*/ 0 60000 65536"/>
              <a:gd name="T10" fmla="*/ 0 60000 65536"/>
              <a:gd name="T11" fmla="*/ 0 60000 65536"/>
              <a:gd name="T12" fmla="*/ 0 w 1014"/>
              <a:gd name="T13" fmla="*/ 0 h 1480"/>
              <a:gd name="T14" fmla="*/ 1014 w 1014"/>
              <a:gd name="T15" fmla="*/ 1480 h 1480"/>
            </a:gdLst>
            <a:ahLst/>
            <a:cxnLst>
              <a:cxn ang="T8">
                <a:pos x="T0" y="T1"/>
              </a:cxn>
              <a:cxn ang="T9">
                <a:pos x="T2" y="T3"/>
              </a:cxn>
              <a:cxn ang="T10">
                <a:pos x="T4" y="T5"/>
              </a:cxn>
              <a:cxn ang="T11">
                <a:pos x="T6" y="T7"/>
              </a:cxn>
            </a:cxnLst>
            <a:rect l="T12" t="T13" r="T14" b="T15"/>
            <a:pathLst>
              <a:path w="1014" h="1480">
                <a:moveTo>
                  <a:pt x="0" y="0"/>
                </a:moveTo>
                <a:lnTo>
                  <a:pt x="0" y="1480"/>
                </a:lnTo>
                <a:lnTo>
                  <a:pt x="1014" y="1480"/>
                </a:lnTo>
                <a:lnTo>
                  <a:pt x="1014" y="146"/>
                </a:lnTo>
              </a:path>
            </a:pathLst>
          </a:custGeom>
          <a:noFill/>
          <a:ln w="28575"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26681" name="Group 93"/>
          <p:cNvGrpSpPr/>
          <p:nvPr/>
        </p:nvGrpSpPr>
        <p:grpSpPr bwMode="auto">
          <a:xfrm>
            <a:off x="6761164" y="4684709"/>
            <a:ext cx="2063750" cy="657224"/>
            <a:chOff x="2741" y="3750"/>
            <a:chExt cx="1300" cy="414"/>
          </a:xfrm>
        </p:grpSpPr>
        <p:sp>
          <p:nvSpPr>
            <p:cNvPr id="26728" name="Rectangle 94"/>
            <p:cNvSpPr>
              <a:spLocks noChangeArrowheads="1"/>
            </p:cNvSpPr>
            <p:nvPr/>
          </p:nvSpPr>
          <p:spPr bwMode="auto">
            <a:xfrm>
              <a:off x="2859" y="3750"/>
              <a:ext cx="678" cy="138"/>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29" name="Line 95"/>
            <p:cNvSpPr>
              <a:spLocks noChangeShapeType="1"/>
            </p:cNvSpPr>
            <p:nvPr/>
          </p:nvSpPr>
          <p:spPr bwMode="auto">
            <a:xfrm flipV="1">
              <a:off x="2741" y="3837"/>
              <a:ext cx="175" cy="0"/>
            </a:xfrm>
            <a:prstGeom prst="line">
              <a:avLst/>
            </a:prstGeom>
            <a:noFill/>
            <a:ln w="38100">
              <a:solidFill>
                <a:srgbClr val="CC0000"/>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730" name="Text Box 96"/>
            <p:cNvSpPr txBox="1">
              <a:spLocks noChangeArrowheads="1"/>
            </p:cNvSpPr>
            <p:nvPr/>
          </p:nvSpPr>
          <p:spPr bwMode="auto">
            <a:xfrm>
              <a:off x="2813" y="3875"/>
              <a:ext cx="122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IP,port: C,5775</a:t>
              </a:r>
              <a:endParaRPr lang="en-US" altLang="zh-CN" sz="1400">
                <a:latin typeface="Tahoma" panose="020B0604030504040204" pitchFamily="34" charset="0"/>
                <a:ea typeface="MS PGothic" panose="020B0600070205080204" pitchFamily="34" charset="-128"/>
              </a:endParaRPr>
            </a:p>
            <a:p>
              <a:pPr>
                <a:lnSpc>
                  <a:spcPct val="85000"/>
                </a:lnSpc>
              </a:pPr>
              <a:r>
                <a:rPr lang="en-US" altLang="zh-CN" sz="1400">
                  <a:latin typeface="Tahoma" panose="020B0604030504040204" pitchFamily="34" charset="0"/>
                  <a:ea typeface="MS PGothic" panose="020B0600070205080204" pitchFamily="34" charset="-128"/>
                </a:rPr>
                <a:t>dest IP,port: B,80</a:t>
              </a:r>
              <a:endParaRPr lang="en-US" altLang="zh-CN" sz="1400">
                <a:latin typeface="Tahoma" panose="020B0604030504040204" pitchFamily="34" charset="0"/>
                <a:ea typeface="MS PGothic" panose="020B0600070205080204" pitchFamily="34" charset="-128"/>
              </a:endParaRPr>
            </a:p>
          </p:txBody>
        </p:sp>
      </p:grpSp>
      <p:grpSp>
        <p:nvGrpSpPr>
          <p:cNvPr id="26682" name="Group 97"/>
          <p:cNvGrpSpPr/>
          <p:nvPr/>
        </p:nvGrpSpPr>
        <p:grpSpPr bwMode="auto">
          <a:xfrm>
            <a:off x="6831013" y="5473700"/>
            <a:ext cx="2063750" cy="661988"/>
            <a:chOff x="2741" y="3750"/>
            <a:chExt cx="1300" cy="417"/>
          </a:xfrm>
        </p:grpSpPr>
        <p:sp>
          <p:nvSpPr>
            <p:cNvPr id="26725" name="Rectangle 98"/>
            <p:cNvSpPr>
              <a:spLocks noChangeArrowheads="1"/>
            </p:cNvSpPr>
            <p:nvPr/>
          </p:nvSpPr>
          <p:spPr bwMode="auto">
            <a:xfrm>
              <a:off x="2859" y="3750"/>
              <a:ext cx="678" cy="138"/>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26" name="Line 99"/>
            <p:cNvSpPr>
              <a:spLocks noChangeShapeType="1"/>
            </p:cNvSpPr>
            <p:nvPr/>
          </p:nvSpPr>
          <p:spPr bwMode="auto">
            <a:xfrm flipV="1">
              <a:off x="2741" y="3837"/>
              <a:ext cx="175" cy="0"/>
            </a:xfrm>
            <a:prstGeom prst="line">
              <a:avLst/>
            </a:prstGeom>
            <a:noFill/>
            <a:ln w="38100">
              <a:solidFill>
                <a:srgbClr val="CC0000"/>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727" name="Text Box 100"/>
            <p:cNvSpPr txBox="1">
              <a:spLocks noChangeArrowheads="1"/>
            </p:cNvSpPr>
            <p:nvPr/>
          </p:nvSpPr>
          <p:spPr bwMode="auto">
            <a:xfrm>
              <a:off x="2813" y="3875"/>
              <a:ext cx="1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IP,port: C,9157</a:t>
              </a:r>
              <a:endParaRPr lang="en-US" altLang="zh-CN" sz="1400">
                <a:latin typeface="Tahoma" panose="020B0604030504040204" pitchFamily="34" charset="0"/>
                <a:ea typeface="MS PGothic" panose="020B0600070205080204" pitchFamily="34" charset="-128"/>
              </a:endParaRPr>
            </a:p>
            <a:p>
              <a:pPr>
                <a:lnSpc>
                  <a:spcPct val="85000"/>
                </a:lnSpc>
              </a:pPr>
              <a:r>
                <a:rPr lang="en-US" altLang="zh-CN" sz="1400">
                  <a:latin typeface="Tahoma" panose="020B0604030504040204" pitchFamily="34" charset="0"/>
                  <a:ea typeface="MS PGothic" panose="020B0600070205080204" pitchFamily="34" charset="-128"/>
                </a:rPr>
                <a:t>dest IP,port: B,80</a:t>
              </a:r>
              <a:endParaRPr lang="en-US" altLang="zh-CN" sz="1400">
                <a:latin typeface="Tahoma" panose="020B0604030504040204" pitchFamily="34" charset="0"/>
                <a:ea typeface="MS PGothic" panose="020B0600070205080204" pitchFamily="34" charset="-128"/>
              </a:endParaRPr>
            </a:p>
          </p:txBody>
        </p:sp>
      </p:grpSp>
      <p:sp>
        <p:nvSpPr>
          <p:cNvPr id="26683" name="Oval 30"/>
          <p:cNvSpPr>
            <a:spLocks noChangeArrowheads="1"/>
          </p:cNvSpPr>
          <p:nvPr/>
        </p:nvSpPr>
        <p:spPr bwMode="auto">
          <a:xfrm>
            <a:off x="5021264" y="2103438"/>
            <a:ext cx="2033587" cy="304800"/>
          </a:xfrm>
          <a:prstGeom prst="ellipse">
            <a:avLst/>
          </a:prstGeom>
          <a:solidFill>
            <a:srgbClr val="CCFFFF"/>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P4</a:t>
            </a:r>
            <a:endParaRPr lang="en-US" altLang="zh-CN" sz="1600">
              <a:ea typeface="MS PGothic" panose="020B0600070205080204" pitchFamily="34" charset="-128"/>
            </a:endParaRPr>
          </a:p>
        </p:txBody>
      </p:sp>
      <p:sp>
        <p:nvSpPr>
          <p:cNvPr id="26684" name="Text Box 101"/>
          <p:cNvSpPr txBox="1">
            <a:spLocks noChangeArrowheads="1"/>
          </p:cNvSpPr>
          <p:nvPr/>
        </p:nvSpPr>
        <p:spPr bwMode="auto">
          <a:xfrm>
            <a:off x="6494464" y="1171576"/>
            <a:ext cx="1952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CC0000"/>
                </a:solidFill>
                <a:latin typeface="Tahoma" panose="020B0604030504040204" pitchFamily="34" charset="0"/>
                <a:ea typeface="MS PGothic" panose="020B0600070205080204" pitchFamily="34" charset="-128"/>
              </a:rPr>
              <a:t>threaded server</a:t>
            </a:r>
            <a:endParaRPr lang="en-US" altLang="zh-CN" sz="2000">
              <a:solidFill>
                <a:srgbClr val="CC0000"/>
              </a:solidFill>
              <a:latin typeface="Tahoma" panose="020B0604030504040204" pitchFamily="34" charset="0"/>
              <a:ea typeface="MS PGothic" panose="020B0600070205080204" pitchFamily="34" charset="-128"/>
            </a:endParaRPr>
          </a:p>
        </p:txBody>
      </p:sp>
      <p:sp>
        <p:nvSpPr>
          <p:cNvPr id="26685" name="Line 102"/>
          <p:cNvSpPr>
            <a:spLocks noChangeShapeType="1"/>
          </p:cNvSpPr>
          <p:nvPr/>
        </p:nvSpPr>
        <p:spPr bwMode="auto">
          <a:xfrm flipH="1">
            <a:off x="6303964" y="1516064"/>
            <a:ext cx="579437" cy="752475"/>
          </a:xfrm>
          <a:prstGeom prst="line">
            <a:avLst/>
          </a:prstGeom>
          <a:noFill/>
          <a:ln w="19050">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6686" name="Group 104"/>
          <p:cNvGrpSpPr/>
          <p:nvPr/>
        </p:nvGrpSpPr>
        <p:grpSpPr bwMode="auto">
          <a:xfrm flipH="1">
            <a:off x="9782175" y="3529014"/>
            <a:ext cx="711200" cy="669925"/>
            <a:chOff x="-44" y="1473"/>
            <a:chExt cx="981" cy="1105"/>
          </a:xfrm>
        </p:grpSpPr>
        <p:pic>
          <p:nvPicPr>
            <p:cNvPr id="26723" name="Picture 10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24" name="Freeform 106"/>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grpSp>
        <p:nvGrpSpPr>
          <p:cNvPr id="26687" name="Group 107"/>
          <p:cNvGrpSpPr/>
          <p:nvPr/>
        </p:nvGrpSpPr>
        <p:grpSpPr bwMode="auto">
          <a:xfrm>
            <a:off x="1479550" y="3613151"/>
            <a:ext cx="711200" cy="669925"/>
            <a:chOff x="-44" y="1473"/>
            <a:chExt cx="981" cy="1105"/>
          </a:xfrm>
        </p:grpSpPr>
        <p:pic>
          <p:nvPicPr>
            <p:cNvPr id="26721" name="Picture 108"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22" name="Freeform 109"/>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grpSp>
        <p:nvGrpSpPr>
          <p:cNvPr id="26688" name="Group 110"/>
          <p:cNvGrpSpPr/>
          <p:nvPr/>
        </p:nvGrpSpPr>
        <p:grpSpPr bwMode="auto">
          <a:xfrm>
            <a:off x="4344989" y="3192463"/>
            <a:ext cx="358775" cy="704850"/>
            <a:chOff x="4140" y="429"/>
            <a:chExt cx="1425" cy="2396"/>
          </a:xfrm>
        </p:grpSpPr>
        <p:sp>
          <p:nvSpPr>
            <p:cNvPr id="26689" name="Freeform 111"/>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90" name="Rectangle 112"/>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691" name="Freeform 113"/>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92" name="Freeform 114"/>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93" name="Rectangle 115"/>
            <p:cNvSpPr>
              <a:spLocks noChangeArrowheads="1"/>
            </p:cNvSpPr>
            <p:nvPr/>
          </p:nvSpPr>
          <p:spPr bwMode="auto">
            <a:xfrm>
              <a:off x="4209" y="693"/>
              <a:ext cx="599" cy="49"/>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6694" name="Group 116"/>
            <p:cNvGrpSpPr/>
            <p:nvPr/>
          </p:nvGrpSpPr>
          <p:grpSpPr bwMode="auto">
            <a:xfrm>
              <a:off x="4749" y="668"/>
              <a:ext cx="581" cy="145"/>
              <a:chOff x="614" y="2568"/>
              <a:chExt cx="725" cy="139"/>
            </a:xfrm>
          </p:grpSpPr>
          <p:sp>
            <p:nvSpPr>
              <p:cNvPr id="26719" name="AutoShape 117"/>
              <p:cNvSpPr>
                <a:spLocks noChangeArrowheads="1"/>
              </p:cNvSpPr>
              <p:nvPr/>
            </p:nvSpPr>
            <p:spPr bwMode="auto">
              <a:xfrm>
                <a:off x="617"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20" name="AutoShape 118"/>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6695" name="Rectangle 119"/>
            <p:cNvSpPr>
              <a:spLocks noChangeArrowheads="1"/>
            </p:cNvSpPr>
            <p:nvPr/>
          </p:nvSpPr>
          <p:spPr bwMode="auto">
            <a:xfrm>
              <a:off x="4222" y="1017"/>
              <a:ext cx="599" cy="49"/>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6696" name="Group 120"/>
            <p:cNvGrpSpPr/>
            <p:nvPr/>
          </p:nvGrpSpPr>
          <p:grpSpPr bwMode="auto">
            <a:xfrm>
              <a:off x="4747" y="994"/>
              <a:ext cx="581" cy="134"/>
              <a:chOff x="614" y="2568"/>
              <a:chExt cx="725" cy="139"/>
            </a:xfrm>
          </p:grpSpPr>
          <p:sp>
            <p:nvSpPr>
              <p:cNvPr id="26717" name="AutoShape 121"/>
              <p:cNvSpPr>
                <a:spLocks noChangeArrowheads="1"/>
              </p:cNvSpPr>
              <p:nvPr/>
            </p:nvSpPr>
            <p:spPr bwMode="auto">
              <a:xfrm>
                <a:off x="612" y="2570"/>
                <a:ext cx="724" cy="14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18" name="AutoShape 122"/>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6697" name="Rectangle 123"/>
            <p:cNvSpPr>
              <a:spLocks noChangeArrowheads="1"/>
            </p:cNvSpPr>
            <p:nvPr/>
          </p:nvSpPr>
          <p:spPr bwMode="auto">
            <a:xfrm>
              <a:off x="4216" y="1357"/>
              <a:ext cx="599" cy="49"/>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698" name="Rectangle 124"/>
            <p:cNvSpPr>
              <a:spLocks noChangeArrowheads="1"/>
            </p:cNvSpPr>
            <p:nvPr/>
          </p:nvSpPr>
          <p:spPr bwMode="auto">
            <a:xfrm>
              <a:off x="4228" y="1654"/>
              <a:ext cx="593" cy="49"/>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6699" name="Group 125"/>
            <p:cNvGrpSpPr/>
            <p:nvPr/>
          </p:nvGrpSpPr>
          <p:grpSpPr bwMode="auto">
            <a:xfrm>
              <a:off x="4735" y="1627"/>
              <a:ext cx="582" cy="151"/>
              <a:chOff x="614" y="2568"/>
              <a:chExt cx="725" cy="139"/>
            </a:xfrm>
          </p:grpSpPr>
          <p:sp>
            <p:nvSpPr>
              <p:cNvPr id="26715" name="AutoShape 126"/>
              <p:cNvSpPr>
                <a:spLocks noChangeArrowheads="1"/>
              </p:cNvSpPr>
              <p:nvPr/>
            </p:nvSpPr>
            <p:spPr bwMode="auto">
              <a:xfrm>
                <a:off x="611" y="2568"/>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16" name="AutoShape 127"/>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6700" name="Freeform 128"/>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6701" name="Group 129"/>
            <p:cNvGrpSpPr/>
            <p:nvPr/>
          </p:nvGrpSpPr>
          <p:grpSpPr bwMode="auto">
            <a:xfrm>
              <a:off x="4739" y="1327"/>
              <a:ext cx="582" cy="139"/>
              <a:chOff x="614" y="2568"/>
              <a:chExt cx="725" cy="139"/>
            </a:xfrm>
          </p:grpSpPr>
          <p:sp>
            <p:nvSpPr>
              <p:cNvPr id="26713" name="AutoShape 130"/>
              <p:cNvSpPr>
                <a:spLocks noChangeArrowheads="1"/>
              </p:cNvSpPr>
              <p:nvPr/>
            </p:nvSpPr>
            <p:spPr bwMode="auto">
              <a:xfrm>
                <a:off x="614" y="2566"/>
                <a:ext cx="723"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14" name="AutoShape 131"/>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6702" name="Rectangle 132"/>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03" name="Freeform 133"/>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04" name="Freeform 134"/>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05" name="Oval 135"/>
            <p:cNvSpPr>
              <a:spLocks noChangeArrowheads="1"/>
            </p:cNvSpPr>
            <p:nvPr/>
          </p:nvSpPr>
          <p:spPr bwMode="auto">
            <a:xfrm>
              <a:off x="5515" y="2609"/>
              <a:ext cx="50" cy="97"/>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06" name="Freeform 136"/>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07" name="AutoShape 137"/>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08" name="AutoShape 138"/>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09" name="Oval 139"/>
            <p:cNvSpPr>
              <a:spLocks noChangeArrowheads="1"/>
            </p:cNvSpPr>
            <p:nvPr/>
          </p:nvSpPr>
          <p:spPr bwMode="auto">
            <a:xfrm>
              <a:off x="4310" y="2382"/>
              <a:ext cx="158" cy="146"/>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10" name="Oval 140"/>
            <p:cNvSpPr>
              <a:spLocks noChangeArrowheads="1"/>
            </p:cNvSpPr>
            <p:nvPr/>
          </p:nvSpPr>
          <p:spPr bwMode="auto">
            <a:xfrm>
              <a:off x="4487" y="2382"/>
              <a:ext cx="158"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26711" name="Oval 141"/>
            <p:cNvSpPr>
              <a:spLocks noChangeArrowheads="1"/>
            </p:cNvSpPr>
            <p:nvPr/>
          </p:nvSpPr>
          <p:spPr bwMode="auto">
            <a:xfrm>
              <a:off x="4663" y="2382"/>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12" name="Rectangle 142"/>
            <p:cNvSpPr>
              <a:spLocks noChangeArrowheads="1"/>
            </p:cNvSpPr>
            <p:nvPr/>
          </p:nvSpPr>
          <p:spPr bwMode="auto">
            <a:xfrm>
              <a:off x="5061" y="1837"/>
              <a:ext cx="88" cy="761"/>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sz="3200" dirty="0">
                <a:latin typeface="+mj-ea"/>
              </a:rPr>
              <a:t>提纲</a:t>
            </a:r>
            <a:endParaRPr lang="zh-CN" altLang="en-US" sz="3200" dirty="0">
              <a:latin typeface="+mj-ea"/>
            </a:endParaRPr>
          </a:p>
        </p:txBody>
      </p:sp>
      <p:sp>
        <p:nvSpPr>
          <p:cNvPr id="27652" name="Rectangle 3"/>
          <p:cNvSpPr>
            <a:spLocks noGrp="1" noChangeArrowheads="1"/>
          </p:cNvSpPr>
          <p:nvPr>
            <p:ph type="body" idx="1"/>
          </p:nvPr>
        </p:nvSpPr>
        <p:spPr/>
        <p:txBody>
          <a:bodyPr/>
          <a:lstStyle/>
          <a:p>
            <a:pPr eaLnBrk="1" hangingPunct="1"/>
            <a:r>
              <a:rPr lang="zh-CN" altLang="en-US" dirty="0">
                <a:latin typeface="+mn-ea"/>
              </a:rPr>
              <a:t>引言</a:t>
            </a:r>
            <a:endParaRPr lang="en-US" altLang="zh-CN" dirty="0">
              <a:latin typeface="+mn-ea"/>
            </a:endParaRPr>
          </a:p>
          <a:p>
            <a:pPr lvl="1" eaLnBrk="1" hangingPunct="1"/>
            <a:r>
              <a:rPr lang="zh-CN" altLang="en-US" dirty="0">
                <a:latin typeface="+mn-ea"/>
              </a:rPr>
              <a:t>核心问题</a:t>
            </a:r>
            <a:r>
              <a:rPr lang="en-US" altLang="zh-CN" dirty="0">
                <a:latin typeface="+mn-ea"/>
              </a:rPr>
              <a:t>: </a:t>
            </a:r>
            <a:r>
              <a:rPr lang="zh-CN" altLang="en-US" dirty="0">
                <a:latin typeface="+mn-ea"/>
              </a:rPr>
              <a:t>进程间如何通信</a:t>
            </a:r>
            <a:endParaRPr lang="zh-CN" altLang="en-US" dirty="0">
              <a:latin typeface="+mn-ea"/>
            </a:endParaRPr>
          </a:p>
          <a:p>
            <a:pPr eaLnBrk="1" hangingPunct="1"/>
            <a:r>
              <a:rPr lang="zh-CN" altLang="en-US" dirty="0">
                <a:latin typeface="+mn-ea"/>
              </a:rPr>
              <a:t>简单多路分解</a:t>
            </a:r>
            <a:r>
              <a:rPr lang="en-US" altLang="zh-CN" dirty="0">
                <a:latin typeface="+mn-ea"/>
              </a:rPr>
              <a:t>(UDP)</a:t>
            </a:r>
            <a:endParaRPr lang="en-US" altLang="zh-CN" dirty="0">
              <a:latin typeface="+mn-ea"/>
            </a:endParaRPr>
          </a:p>
          <a:p>
            <a:pPr eaLnBrk="1" hangingPunct="1"/>
            <a:r>
              <a:rPr lang="zh-CN" altLang="en-US" dirty="0">
                <a:latin typeface="+mn-ea"/>
              </a:rPr>
              <a:t>可靠字节流</a:t>
            </a:r>
            <a:r>
              <a:rPr lang="en-US" altLang="zh-CN" dirty="0">
                <a:latin typeface="+mn-ea"/>
              </a:rPr>
              <a:t>(TCP)</a:t>
            </a:r>
            <a:endParaRPr lang="en-US" altLang="zh-CN" dirty="0">
              <a:latin typeface="+mn-ea"/>
            </a:endParaRPr>
          </a:p>
          <a:p>
            <a:pPr eaLnBrk="1" hangingPunct="1"/>
            <a:r>
              <a:rPr lang="zh-CN" altLang="en-US" dirty="0">
                <a:latin typeface="+mn-ea"/>
              </a:rPr>
              <a:t>总结</a:t>
            </a:r>
            <a:endParaRPr lang="en-US" altLang="zh-CN" dirty="0">
              <a:latin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dirty="0">
                <a:latin typeface="+mj-ea"/>
              </a:rPr>
              <a:t>用户数据报协议</a:t>
            </a:r>
            <a:r>
              <a:rPr lang="en-US" altLang="zh-CN" dirty="0">
                <a:latin typeface="+mj-ea"/>
              </a:rPr>
              <a:t>(UDP)</a:t>
            </a:r>
            <a:endParaRPr lang="en-US" altLang="zh-CN" dirty="0">
              <a:latin typeface="+mj-ea"/>
            </a:endParaRPr>
          </a:p>
        </p:txBody>
      </p:sp>
      <p:sp>
        <p:nvSpPr>
          <p:cNvPr id="28675" name="Rectangle 3"/>
          <p:cNvSpPr>
            <a:spLocks noGrp="1" noChangeArrowheads="1"/>
          </p:cNvSpPr>
          <p:nvPr>
            <p:ph type="body" idx="1"/>
          </p:nvPr>
        </p:nvSpPr>
        <p:spPr>
          <a:xfrm>
            <a:off x="745285" y="1441900"/>
            <a:ext cx="6752795" cy="5113338"/>
          </a:xfrm>
        </p:spPr>
        <p:txBody>
          <a:bodyPr/>
          <a:lstStyle/>
          <a:p>
            <a:r>
              <a:rPr lang="en-US" altLang="zh-CN" sz="2800" dirty="0">
                <a:latin typeface="+mn-ea"/>
              </a:rPr>
              <a:t>TCP/IP</a:t>
            </a:r>
            <a:r>
              <a:rPr lang="zh-CN" altLang="en-US" sz="2800" dirty="0">
                <a:latin typeface="+mn-ea"/>
              </a:rPr>
              <a:t>协议栈中两个传输层协议之一</a:t>
            </a:r>
            <a:endParaRPr lang="zh-CN" altLang="zh-CN" sz="2800" dirty="0">
              <a:latin typeface="+mn-ea"/>
            </a:endParaRPr>
          </a:p>
          <a:p>
            <a:pPr lvl="1"/>
            <a:r>
              <a:rPr lang="zh-CN" altLang="zh-CN" sz="2400" dirty="0">
                <a:latin typeface="+mn-ea"/>
              </a:rPr>
              <a:t>UDP:  1980</a:t>
            </a:r>
            <a:r>
              <a:rPr lang="zh-CN" altLang="en-US" sz="2400" dirty="0">
                <a:latin typeface="+mn-ea"/>
              </a:rPr>
              <a:t>年实现</a:t>
            </a:r>
            <a:endParaRPr lang="zh-CN" altLang="zh-CN" sz="2400" dirty="0">
              <a:latin typeface="+mn-ea"/>
            </a:endParaRPr>
          </a:p>
          <a:p>
            <a:pPr lvl="1"/>
            <a:r>
              <a:rPr lang="zh-CN" altLang="zh-CN" sz="2400" dirty="0">
                <a:latin typeface="+mn-ea"/>
              </a:rPr>
              <a:t>TCP</a:t>
            </a:r>
            <a:r>
              <a:rPr lang="zh-CN" altLang="en-US" sz="2400" dirty="0">
                <a:latin typeface="+mn-ea"/>
              </a:rPr>
              <a:t>最早于</a:t>
            </a:r>
            <a:r>
              <a:rPr lang="en-US" altLang="zh-CN" sz="2400" dirty="0">
                <a:latin typeface="+mn-ea"/>
              </a:rPr>
              <a:t>1974</a:t>
            </a:r>
            <a:r>
              <a:rPr lang="zh-CN" altLang="en-US" sz="2400" dirty="0">
                <a:latin typeface="+mn-ea"/>
              </a:rPr>
              <a:t>年实现</a:t>
            </a:r>
            <a:r>
              <a:rPr lang="zh-CN" altLang="zh-CN" sz="2400" dirty="0">
                <a:latin typeface="+mn-ea"/>
              </a:rPr>
              <a:t> </a:t>
            </a:r>
            <a:endParaRPr lang="en-US" altLang="zh-CN" sz="2400" dirty="0">
              <a:latin typeface="+mn-ea"/>
            </a:endParaRPr>
          </a:p>
          <a:p>
            <a:pPr lvl="1"/>
            <a:r>
              <a:rPr lang="en-US" altLang="zh-CN" sz="2400" dirty="0">
                <a:latin typeface="+mn-ea"/>
              </a:rPr>
              <a:t>1981</a:t>
            </a:r>
            <a:r>
              <a:rPr lang="zh-CN" altLang="en-US" sz="2400" dirty="0">
                <a:latin typeface="+mn-ea"/>
              </a:rPr>
              <a:t>年</a:t>
            </a:r>
            <a:r>
              <a:rPr lang="zh-CN" altLang="zh-CN" sz="2400" dirty="0">
                <a:latin typeface="+mn-ea"/>
              </a:rPr>
              <a:t>IPv4</a:t>
            </a:r>
            <a:r>
              <a:rPr lang="zh-CN" altLang="en-US" sz="2400" dirty="0">
                <a:latin typeface="+mn-ea"/>
              </a:rPr>
              <a:t>实现</a:t>
            </a:r>
            <a:endParaRPr lang="zh-CN" altLang="zh-CN" sz="2400" dirty="0">
              <a:latin typeface="+mn-ea"/>
            </a:endParaRPr>
          </a:p>
          <a:p>
            <a:endParaRPr lang="zh-CN" altLang="zh-CN" dirty="0">
              <a:latin typeface="+mn-ea"/>
            </a:endParaRPr>
          </a:p>
          <a:p>
            <a:r>
              <a:rPr lang="zh-CN" altLang="en-US" sz="2800" dirty="0">
                <a:latin typeface="+mn-ea"/>
              </a:rPr>
              <a:t>特点</a:t>
            </a:r>
            <a:endParaRPr lang="zh-CN" altLang="zh-CN" sz="2800" dirty="0">
              <a:latin typeface="+mn-ea"/>
            </a:endParaRPr>
          </a:p>
          <a:p>
            <a:pPr lvl="1"/>
            <a:r>
              <a:rPr lang="zh-CN" altLang="en-US" sz="2400" dirty="0">
                <a:latin typeface="+mn-ea"/>
              </a:rPr>
              <a:t>仅在</a:t>
            </a:r>
            <a:r>
              <a:rPr lang="zh-CN" altLang="zh-CN" sz="2400" dirty="0">
                <a:latin typeface="+mn-ea"/>
              </a:rPr>
              <a:t>IP</a:t>
            </a:r>
            <a:r>
              <a:rPr lang="zh-CN" altLang="en-US" sz="2400" dirty="0">
                <a:latin typeface="+mn-ea"/>
              </a:rPr>
              <a:t>基础上增加了一级解多路复用功能</a:t>
            </a:r>
            <a:endParaRPr lang="zh-CN" altLang="zh-CN" sz="2400" dirty="0">
              <a:latin typeface="+mn-ea"/>
            </a:endParaRPr>
          </a:p>
          <a:p>
            <a:pPr lvl="1"/>
            <a:r>
              <a:rPr lang="zh-CN" altLang="en-US" sz="2400" dirty="0">
                <a:latin typeface="+mn-ea"/>
              </a:rPr>
              <a:t>面向报文</a:t>
            </a:r>
            <a:endParaRPr lang="zh-CN" altLang="zh-CN" sz="2400" dirty="0">
              <a:latin typeface="+mn-ea"/>
            </a:endParaRPr>
          </a:p>
          <a:p>
            <a:pPr lvl="1"/>
            <a:r>
              <a:rPr lang="zh-CN" altLang="en-US" sz="2400" dirty="0">
                <a:latin typeface="+mn-ea"/>
              </a:rPr>
              <a:t>无连接</a:t>
            </a:r>
            <a:endParaRPr lang="zh-CN" altLang="zh-CN" sz="2400" dirty="0">
              <a:latin typeface="+mn-ea"/>
            </a:endParaRPr>
          </a:p>
          <a:p>
            <a:pPr lvl="1"/>
            <a:r>
              <a:rPr lang="zh-CN" altLang="en-US" sz="2400" dirty="0">
                <a:latin typeface="+mn-ea"/>
              </a:rPr>
              <a:t>不保证消息的可靠传送</a:t>
            </a:r>
            <a:endParaRPr lang="zh-CN" altLang="zh-CN" sz="2400" dirty="0">
              <a:latin typeface="+mn-ea"/>
            </a:endParaRPr>
          </a:p>
          <a:p>
            <a:pPr lvl="1"/>
            <a:r>
              <a:rPr lang="zh-CN" altLang="en-US" sz="2400" dirty="0">
                <a:latin typeface="+mn-ea"/>
              </a:rPr>
              <a:t>无流量控制</a:t>
            </a:r>
            <a:r>
              <a:rPr lang="zh-CN" altLang="zh-CN" sz="2400" dirty="0">
                <a:latin typeface="+mn-ea"/>
              </a:rPr>
              <a:t> </a:t>
            </a:r>
            <a:endParaRPr lang="zh-CN" altLang="zh-CN" sz="2400" dirty="0">
              <a:latin typeface="+mn-ea"/>
            </a:endParaRPr>
          </a:p>
        </p:txBody>
      </p:sp>
      <p:pic>
        <p:nvPicPr>
          <p:cNvPr id="2867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98080" y="2208618"/>
            <a:ext cx="4693920" cy="2907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12801" y="637381"/>
            <a:ext cx="8352367" cy="647700"/>
          </a:xfrm>
        </p:spPr>
        <p:txBody>
          <a:bodyPr/>
          <a:lstStyle/>
          <a:p>
            <a:r>
              <a:rPr lang="zh-CN" altLang="en-US" dirty="0">
                <a:latin typeface="+mj-ea"/>
              </a:rPr>
              <a:t>两大基本传送特点</a:t>
            </a:r>
            <a:endParaRPr lang="en-US" altLang="zh-CN" dirty="0">
              <a:latin typeface="+mj-ea"/>
            </a:endParaRPr>
          </a:p>
        </p:txBody>
      </p:sp>
      <p:sp>
        <p:nvSpPr>
          <p:cNvPr id="25603" name="Rectangle 3"/>
          <p:cNvSpPr>
            <a:spLocks noGrp="1" noChangeArrowheads="1"/>
          </p:cNvSpPr>
          <p:nvPr>
            <p:ph idx="1"/>
          </p:nvPr>
        </p:nvSpPr>
        <p:spPr>
          <a:xfrm>
            <a:off x="914400" y="1149589"/>
            <a:ext cx="8686800" cy="3889375"/>
          </a:xfrm>
        </p:spPr>
        <p:txBody>
          <a:bodyPr/>
          <a:lstStyle/>
          <a:p>
            <a:r>
              <a:rPr lang="zh-CN" altLang="en-US" b="1" dirty="0"/>
              <a:t>解</a:t>
            </a:r>
            <a:r>
              <a:rPr lang="zh-CN" altLang="en-US" sz="2800" b="1" dirty="0"/>
              <a:t>多路复用</a:t>
            </a:r>
            <a:r>
              <a:rPr lang="en-US" altLang="zh-CN" sz="2800" b="1" dirty="0"/>
              <a:t>:</a:t>
            </a:r>
            <a:r>
              <a:rPr lang="en-US" altLang="zh-CN" sz="2800" dirty="0"/>
              <a:t> </a:t>
            </a:r>
            <a:r>
              <a:rPr lang="zh-CN" altLang="en-US" sz="2800" dirty="0"/>
              <a:t>端口号</a:t>
            </a:r>
            <a:endParaRPr lang="en-US" altLang="zh-CN" sz="2800" dirty="0"/>
          </a:p>
          <a:p>
            <a:endParaRPr lang="en-US" altLang="zh-CN" dirty="0"/>
          </a:p>
          <a:p>
            <a:endParaRPr lang="en-US" altLang="zh-CN" dirty="0"/>
          </a:p>
          <a:p>
            <a:endParaRPr lang="en-US" altLang="zh-CN" dirty="0"/>
          </a:p>
          <a:p>
            <a:pPr>
              <a:spcAft>
                <a:spcPts val="3000"/>
              </a:spcAft>
              <a:buNone/>
            </a:pPr>
            <a:endParaRPr lang="en-US" altLang="zh-CN" sz="4000" dirty="0"/>
          </a:p>
          <a:p>
            <a:r>
              <a:rPr lang="zh-CN" altLang="en-US" sz="2800" b="1" dirty="0"/>
              <a:t>检错</a:t>
            </a:r>
            <a:r>
              <a:rPr lang="en-US" altLang="zh-CN" sz="2800" b="1" dirty="0"/>
              <a:t>:</a:t>
            </a:r>
            <a:r>
              <a:rPr lang="en-US" altLang="zh-CN" sz="2800" dirty="0"/>
              <a:t> </a:t>
            </a:r>
            <a:r>
              <a:rPr lang="zh-CN" altLang="en-US" sz="2800" dirty="0"/>
              <a:t>校验和</a:t>
            </a:r>
            <a:r>
              <a:rPr lang="en-US" altLang="zh-CN" sz="2800" dirty="0"/>
              <a:t> </a:t>
            </a:r>
            <a:endParaRPr lang="en-US" altLang="zh-CN" sz="2800" dirty="0"/>
          </a:p>
        </p:txBody>
      </p:sp>
      <p:sp>
        <p:nvSpPr>
          <p:cNvPr id="29700" name="Slide Number Placeholder 3"/>
          <p:cNvSpPr>
            <a:spLocks noGrp="1"/>
          </p:cNvSpPr>
          <p:nvPr>
            <p:ph type="sldNum" sz="quarter" idx="11"/>
          </p:nvPr>
        </p:nvSpPr>
        <p:spPr>
          <a:xfrm>
            <a:off x="8534400" y="-762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99B0F472-8F46-47E3-8FF7-03D771532CD1}" type="slidenum">
              <a:rPr kumimoji="0" lang="en-US" altLang="zh-CN" sz="1000">
                <a:latin typeface="Arial" panose="020B0604020202020204" pitchFamily="34" charset="0"/>
                <a:ea typeface="宋体" panose="02010600030101010101" pitchFamily="2" charset="-122"/>
              </a:rPr>
            </a:fld>
            <a:endParaRPr kumimoji="0" lang="en-US" altLang="zh-CN" sz="1000">
              <a:latin typeface="Arial" panose="020B0604020202020204" pitchFamily="34" charset="0"/>
              <a:ea typeface="宋体" panose="02010600030101010101" pitchFamily="2" charset="-122"/>
            </a:endParaRPr>
          </a:p>
        </p:txBody>
      </p:sp>
      <p:sp>
        <p:nvSpPr>
          <p:cNvPr id="29701" name="Rectangle 4"/>
          <p:cNvSpPr>
            <a:spLocks noChangeArrowheads="1"/>
          </p:cNvSpPr>
          <p:nvPr/>
        </p:nvSpPr>
        <p:spPr bwMode="auto">
          <a:xfrm>
            <a:off x="2271713" y="2678114"/>
            <a:ext cx="1295400" cy="801687"/>
          </a:xfrm>
          <a:prstGeom prst="rect">
            <a:avLst/>
          </a:prstGeom>
          <a:solidFill>
            <a:srgbClr val="FFFF99"/>
          </a:solidFill>
          <a:ln w="25400">
            <a:solidFill>
              <a:schemeClr val="tx1"/>
            </a:solidFill>
            <a:prstDash val="sysDot"/>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29702" name="Rectangle 5"/>
          <p:cNvSpPr>
            <a:spLocks noChangeArrowheads="1"/>
          </p:cNvSpPr>
          <p:nvPr/>
        </p:nvSpPr>
        <p:spPr bwMode="auto">
          <a:xfrm>
            <a:off x="6691313" y="2049463"/>
            <a:ext cx="3505200" cy="1981200"/>
          </a:xfrm>
          <a:prstGeom prst="rect">
            <a:avLst/>
          </a:prstGeom>
          <a:solidFill>
            <a:srgbClr val="FFFF99"/>
          </a:solidFill>
          <a:ln w="25400">
            <a:solidFill>
              <a:schemeClr val="tx1"/>
            </a:solidFill>
            <a:prstDash val="sysDot"/>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29703" name="Oval 6"/>
          <p:cNvSpPr>
            <a:spLocks noChangeArrowheads="1"/>
          </p:cNvSpPr>
          <p:nvPr/>
        </p:nvSpPr>
        <p:spPr bwMode="auto">
          <a:xfrm>
            <a:off x="8201025" y="2168526"/>
            <a:ext cx="1746250" cy="796925"/>
          </a:xfrm>
          <a:prstGeom prst="ellipse">
            <a:avLst/>
          </a:prstGeom>
          <a:solidFill>
            <a:srgbClr val="FFFFFF"/>
          </a:solidFill>
          <a:ln w="12700">
            <a:solidFill>
              <a:schemeClr val="tx1"/>
            </a:solidFill>
            <a:round/>
          </a:ln>
        </p:spPr>
        <p:txBody>
          <a:bodyPr wrap="none" lIns="91430" tIns="45716" rIns="91430" bIns="45716" anchor="ctr"/>
          <a:lstStyle>
            <a:lvl1pPr defTabSz="913130">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313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313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313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313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313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313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313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313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en-US" altLang="zh-CN" sz="1600">
                <a:latin typeface="Helvetica" panose="020B0604020202020204" pitchFamily="34" charset="0"/>
                <a:ea typeface="宋体" panose="02010600030101010101" pitchFamily="2" charset="-122"/>
              </a:rPr>
              <a:t>DNS</a:t>
            </a:r>
            <a:r>
              <a:rPr kumimoji="0" lang="zh-CN" altLang="en-US" sz="1600">
                <a:latin typeface="Helvetica" panose="020B0604020202020204" pitchFamily="34" charset="0"/>
                <a:ea typeface="宋体" panose="02010600030101010101" pitchFamily="2" charset="-122"/>
              </a:rPr>
              <a:t>服务器</a:t>
            </a:r>
            <a:endParaRPr kumimoji="0" lang="en-US" altLang="zh-CN" sz="1600">
              <a:latin typeface="Helvetica" panose="020B0604020202020204" pitchFamily="34" charset="0"/>
              <a:ea typeface="宋体" panose="02010600030101010101" pitchFamily="2" charset="-122"/>
            </a:endParaRPr>
          </a:p>
          <a:p>
            <a:pPr algn="ctr">
              <a:spcBef>
                <a:spcPct val="0"/>
              </a:spcBef>
              <a:buClrTx/>
              <a:buSzTx/>
              <a:buFontTx/>
              <a:buNone/>
            </a:pPr>
            <a:r>
              <a:rPr kumimoji="0" lang="en-US" altLang="zh-CN" sz="1600">
                <a:latin typeface="Helvetica" panose="020B0604020202020204" pitchFamily="34" charset="0"/>
                <a:ea typeface="宋体" panose="02010600030101010101" pitchFamily="2" charset="-122"/>
              </a:rPr>
              <a:t>(</a:t>
            </a:r>
            <a:r>
              <a:rPr kumimoji="0" lang="en-US" altLang="zh-CN" sz="1600">
                <a:solidFill>
                  <a:srgbClr val="0000FF"/>
                </a:solidFill>
                <a:latin typeface="Helvetica" panose="020B0604020202020204" pitchFamily="34" charset="0"/>
                <a:ea typeface="宋体" panose="02010600030101010101" pitchFamily="2" charset="-122"/>
              </a:rPr>
              <a:t>port 53</a:t>
            </a:r>
            <a:r>
              <a:rPr kumimoji="0" lang="en-US" altLang="zh-CN" sz="1600">
                <a:latin typeface="Helvetica" panose="020B0604020202020204" pitchFamily="34" charset="0"/>
                <a:ea typeface="宋体" panose="02010600030101010101" pitchFamily="2" charset="-122"/>
              </a:rPr>
              <a:t>)</a:t>
            </a:r>
            <a:endParaRPr kumimoji="0" lang="en-US" altLang="zh-CN" sz="1600">
              <a:latin typeface="Helvetica" panose="020B0604020202020204" pitchFamily="34" charset="0"/>
              <a:ea typeface="宋体" panose="02010600030101010101" pitchFamily="2" charset="-122"/>
            </a:endParaRPr>
          </a:p>
        </p:txBody>
      </p:sp>
      <p:sp>
        <p:nvSpPr>
          <p:cNvPr id="29704" name="Text Box 7"/>
          <p:cNvSpPr txBox="1">
            <a:spLocks noChangeArrowheads="1"/>
          </p:cNvSpPr>
          <p:nvPr/>
        </p:nvSpPr>
        <p:spPr bwMode="auto">
          <a:xfrm>
            <a:off x="2255838" y="2032001"/>
            <a:ext cx="13382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1800">
                <a:latin typeface="Helvetica" panose="020B0604020202020204" pitchFamily="34" charset="0"/>
                <a:ea typeface="宋体" panose="02010600030101010101" pitchFamily="2" charset="-122"/>
              </a:rPr>
              <a:t>客户端主机</a:t>
            </a:r>
            <a:endParaRPr kumimoji="0" lang="en-US" altLang="zh-CN" sz="1800">
              <a:latin typeface="Helvetica" panose="020B0604020202020204" pitchFamily="34" charset="0"/>
              <a:ea typeface="宋体" panose="02010600030101010101" pitchFamily="2" charset="-122"/>
            </a:endParaRPr>
          </a:p>
          <a:p>
            <a:pPr algn="ctr">
              <a:spcBef>
                <a:spcPct val="0"/>
              </a:spcBef>
              <a:buClrTx/>
              <a:buSzTx/>
              <a:buFontTx/>
              <a:buNone/>
            </a:pPr>
            <a:r>
              <a:rPr kumimoji="0" lang="en-US" altLang="zh-CN" sz="1800">
                <a:solidFill>
                  <a:srgbClr val="008000"/>
                </a:solidFill>
                <a:latin typeface="Helvetica" panose="020B0604020202020204" pitchFamily="34" charset="0"/>
                <a:ea typeface="宋体" panose="02010600030101010101" pitchFamily="2" charset="-122"/>
              </a:rPr>
              <a:t>5.6.7.8</a:t>
            </a:r>
            <a:endParaRPr kumimoji="0" lang="en-US" altLang="zh-CN" sz="1800">
              <a:solidFill>
                <a:srgbClr val="008000"/>
              </a:solidFill>
              <a:latin typeface="Helvetica" panose="020B0604020202020204" pitchFamily="34" charset="0"/>
              <a:ea typeface="宋体" panose="02010600030101010101" pitchFamily="2" charset="-122"/>
            </a:endParaRPr>
          </a:p>
        </p:txBody>
      </p:sp>
      <p:sp>
        <p:nvSpPr>
          <p:cNvPr id="29705" name="Text Box 8"/>
          <p:cNvSpPr txBox="1">
            <a:spLocks noChangeArrowheads="1"/>
          </p:cNvSpPr>
          <p:nvPr/>
        </p:nvSpPr>
        <p:spPr bwMode="auto">
          <a:xfrm>
            <a:off x="7224713" y="1676400"/>
            <a:ext cx="210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zh-CN" altLang="en-US" sz="1800">
                <a:latin typeface="Helvetica" panose="020B0604020202020204" pitchFamily="34" charset="0"/>
                <a:ea typeface="宋体" panose="02010600030101010101" pitchFamily="2" charset="-122"/>
              </a:rPr>
              <a:t>服务器主机</a:t>
            </a:r>
            <a:r>
              <a:rPr kumimoji="0" lang="en-US" altLang="zh-CN" sz="1800">
                <a:latin typeface="Helvetica" panose="020B0604020202020204" pitchFamily="34" charset="0"/>
                <a:ea typeface="宋体" panose="02010600030101010101" pitchFamily="2" charset="-122"/>
              </a:rPr>
              <a:t> </a:t>
            </a:r>
            <a:r>
              <a:rPr kumimoji="0" lang="en-US" altLang="zh-CN" sz="1800">
                <a:solidFill>
                  <a:srgbClr val="009900"/>
                </a:solidFill>
                <a:latin typeface="Helvetica" panose="020B0604020202020204" pitchFamily="34" charset="0"/>
                <a:ea typeface="宋体" panose="02010600030101010101" pitchFamily="2" charset="-122"/>
              </a:rPr>
              <a:t>1.2.3.4</a:t>
            </a:r>
            <a:endParaRPr kumimoji="0" lang="en-US" altLang="zh-CN" sz="1800">
              <a:solidFill>
                <a:srgbClr val="009900"/>
              </a:solidFill>
              <a:latin typeface="Helvetica" panose="020B0604020202020204" pitchFamily="34" charset="0"/>
              <a:ea typeface="宋体" panose="02010600030101010101" pitchFamily="2" charset="-122"/>
            </a:endParaRPr>
          </a:p>
        </p:txBody>
      </p:sp>
      <p:sp>
        <p:nvSpPr>
          <p:cNvPr id="29706" name="Line 9"/>
          <p:cNvSpPr>
            <a:spLocks noChangeShapeType="1"/>
          </p:cNvSpPr>
          <p:nvPr/>
        </p:nvSpPr>
        <p:spPr bwMode="auto">
          <a:xfrm flipV="1">
            <a:off x="3414713" y="3040063"/>
            <a:ext cx="34290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7" name="Oval 10"/>
          <p:cNvSpPr>
            <a:spLocks noChangeArrowheads="1"/>
          </p:cNvSpPr>
          <p:nvPr/>
        </p:nvSpPr>
        <p:spPr bwMode="auto">
          <a:xfrm>
            <a:off x="8215313" y="3116264"/>
            <a:ext cx="1746250" cy="796925"/>
          </a:xfrm>
          <a:prstGeom prst="ellipse">
            <a:avLst/>
          </a:prstGeom>
          <a:solidFill>
            <a:srgbClr val="FFFFFF"/>
          </a:solidFill>
          <a:ln w="12700">
            <a:solidFill>
              <a:schemeClr val="tx1"/>
            </a:solidFill>
            <a:round/>
          </a:ln>
        </p:spPr>
        <p:txBody>
          <a:bodyPr wrap="none" lIns="91430" tIns="45716" rIns="91430" bIns="45716" anchor="ctr"/>
          <a:lstStyle>
            <a:lvl1pPr defTabSz="913130">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313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313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313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313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313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313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313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313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600">
                <a:latin typeface="Helvetica" panose="020B0604020202020204" pitchFamily="34" charset="0"/>
                <a:ea typeface="宋体" panose="02010600030101010101" pitchFamily="2" charset="-122"/>
              </a:rPr>
              <a:t>Echo server</a:t>
            </a:r>
            <a:endParaRPr kumimoji="0" lang="en-US" altLang="zh-CN" sz="1600">
              <a:latin typeface="Helvetica" panose="020B0604020202020204" pitchFamily="34" charset="0"/>
              <a:ea typeface="宋体" panose="02010600030101010101" pitchFamily="2" charset="-122"/>
            </a:endParaRPr>
          </a:p>
          <a:p>
            <a:pPr>
              <a:spcBef>
                <a:spcPct val="0"/>
              </a:spcBef>
              <a:buClrTx/>
              <a:buSzTx/>
              <a:buFontTx/>
              <a:buNone/>
            </a:pPr>
            <a:r>
              <a:rPr kumimoji="0" lang="en-US" altLang="zh-CN" sz="1600">
                <a:latin typeface="Helvetica" panose="020B0604020202020204" pitchFamily="34" charset="0"/>
                <a:ea typeface="宋体" panose="02010600030101010101" pitchFamily="2" charset="-122"/>
              </a:rPr>
              <a:t>(port 7)</a:t>
            </a:r>
            <a:endParaRPr kumimoji="0" lang="en-US" altLang="zh-CN" sz="1600">
              <a:latin typeface="Helvetica" panose="020B0604020202020204" pitchFamily="34" charset="0"/>
              <a:ea typeface="宋体" panose="02010600030101010101" pitchFamily="2" charset="-122"/>
            </a:endParaRPr>
          </a:p>
        </p:txBody>
      </p:sp>
      <p:sp>
        <p:nvSpPr>
          <p:cNvPr id="29708" name="Text Box 11"/>
          <p:cNvSpPr txBox="1">
            <a:spLocks noChangeArrowheads="1"/>
          </p:cNvSpPr>
          <p:nvPr/>
        </p:nvSpPr>
        <p:spPr bwMode="auto">
          <a:xfrm>
            <a:off x="3736975" y="2700338"/>
            <a:ext cx="2935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zh-CN" altLang="en-US" sz="1800">
                <a:solidFill>
                  <a:srgbClr val="009900"/>
                </a:solidFill>
                <a:latin typeface="Helvetica" panose="020B0604020202020204" pitchFamily="34" charset="0"/>
                <a:ea typeface="宋体" panose="02010600030101010101" pitchFamily="2" charset="-122"/>
              </a:rPr>
              <a:t>向</a:t>
            </a:r>
            <a:r>
              <a:rPr kumimoji="0" lang="en-US" altLang="zh-CN" sz="1800">
                <a:solidFill>
                  <a:srgbClr val="009900"/>
                </a:solidFill>
                <a:latin typeface="Helvetica" panose="020B0604020202020204" pitchFamily="34" charset="0"/>
                <a:ea typeface="宋体" panose="02010600030101010101" pitchFamily="2" charset="-122"/>
              </a:rPr>
              <a:t>1.2.3.4</a:t>
            </a:r>
            <a:r>
              <a:rPr kumimoji="0" lang="en-US" altLang="zh-CN" sz="1800">
                <a:latin typeface="Helvetica" panose="020B0604020202020204" pitchFamily="34" charset="0"/>
                <a:ea typeface="宋体" panose="02010600030101010101" pitchFamily="2" charset="-122"/>
              </a:rPr>
              <a:t>:</a:t>
            </a:r>
            <a:r>
              <a:rPr kumimoji="0" lang="en-US" altLang="zh-CN" sz="1800">
                <a:solidFill>
                  <a:srgbClr val="0000FF"/>
                </a:solidFill>
                <a:latin typeface="Helvetica" panose="020B0604020202020204" pitchFamily="34" charset="0"/>
                <a:ea typeface="宋体" panose="02010600030101010101" pitchFamily="2" charset="-122"/>
              </a:rPr>
              <a:t>80</a:t>
            </a:r>
            <a:r>
              <a:rPr kumimoji="0" lang="zh-CN" altLang="en-US" sz="1800">
                <a:solidFill>
                  <a:srgbClr val="0000FF"/>
                </a:solidFill>
                <a:latin typeface="Helvetica" panose="020B0604020202020204" pitchFamily="34" charset="0"/>
                <a:ea typeface="宋体" panose="02010600030101010101" pitchFamily="2" charset="-122"/>
              </a:rPr>
              <a:t>请求服务</a:t>
            </a:r>
            <a:endParaRPr kumimoji="0" lang="en-US" altLang="zh-CN" sz="1800">
              <a:solidFill>
                <a:srgbClr val="0000FF"/>
              </a:solidFill>
              <a:latin typeface="Helvetica" panose="020B0604020202020204" pitchFamily="34" charset="0"/>
              <a:ea typeface="宋体" panose="02010600030101010101" pitchFamily="2" charset="-122"/>
            </a:endParaRPr>
          </a:p>
        </p:txBody>
      </p:sp>
      <p:sp>
        <p:nvSpPr>
          <p:cNvPr id="29709" name="Line 12"/>
          <p:cNvSpPr>
            <a:spLocks noChangeShapeType="1"/>
          </p:cNvSpPr>
          <p:nvPr/>
        </p:nvSpPr>
        <p:spPr bwMode="auto">
          <a:xfrm flipV="1">
            <a:off x="7834313" y="2735263"/>
            <a:ext cx="457200" cy="228600"/>
          </a:xfrm>
          <a:prstGeom prst="line">
            <a:avLst/>
          </a:prstGeom>
          <a:noFill/>
          <a:ln w="508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0" name="Oval 13"/>
          <p:cNvSpPr>
            <a:spLocks noChangeArrowheads="1"/>
          </p:cNvSpPr>
          <p:nvPr/>
        </p:nvSpPr>
        <p:spPr bwMode="auto">
          <a:xfrm>
            <a:off x="6843713" y="2811463"/>
            <a:ext cx="1066800" cy="457200"/>
          </a:xfrm>
          <a:prstGeom prst="ellipse">
            <a:avLst/>
          </a:prstGeom>
          <a:solidFill>
            <a:schemeClr val="bg1"/>
          </a:solidFill>
          <a:ln w="25400">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en-US" altLang="zh-CN" sz="1600">
                <a:latin typeface="Helvetica" panose="020B0604020202020204" pitchFamily="34" charset="0"/>
                <a:ea typeface="宋体" panose="02010600030101010101" pitchFamily="2" charset="-122"/>
              </a:rPr>
              <a:t>OS</a:t>
            </a:r>
            <a:endParaRPr kumimoji="0" lang="en-US" altLang="zh-CN" sz="1600">
              <a:latin typeface="Helvetica" panose="020B0604020202020204" pitchFamily="34" charset="0"/>
              <a:ea typeface="宋体" panose="02010600030101010101" pitchFamily="2" charset="-122"/>
            </a:endParaRPr>
          </a:p>
        </p:txBody>
      </p:sp>
      <p:sp>
        <p:nvSpPr>
          <p:cNvPr id="29711" name="Oval 14"/>
          <p:cNvSpPr>
            <a:spLocks noChangeArrowheads="1"/>
          </p:cNvSpPr>
          <p:nvPr/>
        </p:nvSpPr>
        <p:spPr bwMode="auto">
          <a:xfrm>
            <a:off x="2446338" y="2838545"/>
            <a:ext cx="994492" cy="476060"/>
          </a:xfrm>
          <a:prstGeom prst="ellipse">
            <a:avLst/>
          </a:prstGeom>
          <a:solidFill>
            <a:srgbClr val="FFFFFF"/>
          </a:solidFill>
          <a:ln w="12700">
            <a:solidFill>
              <a:schemeClr val="tx1"/>
            </a:solidFill>
            <a:round/>
          </a:ln>
        </p:spPr>
        <p:txBody>
          <a:bodyPr wrap="none" lIns="91430" tIns="45716" rIns="91430" bIns="45716" anchor="ctr">
            <a:spAutoFit/>
          </a:bodyPr>
          <a:lstStyle>
            <a:lvl1pPr defTabSz="913130">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313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313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313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313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313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313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313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313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600">
                <a:latin typeface="Helvetica" panose="020B0604020202020204" pitchFamily="34" charset="0"/>
                <a:ea typeface="宋体" panose="02010600030101010101" pitchFamily="2" charset="-122"/>
              </a:rPr>
              <a:t>Client</a:t>
            </a:r>
            <a:endParaRPr kumimoji="0" lang="en-US" altLang="zh-CN" sz="1600">
              <a:latin typeface="Helvetica" panose="020B0604020202020204" pitchFamily="34" charset="0"/>
              <a:ea typeface="宋体" panose="02010600030101010101" pitchFamily="2" charset="-122"/>
            </a:endParaRPr>
          </a:p>
        </p:txBody>
      </p:sp>
      <p:grpSp>
        <p:nvGrpSpPr>
          <p:cNvPr id="29712" name="组合 2"/>
          <p:cNvGrpSpPr/>
          <p:nvPr/>
        </p:nvGrpSpPr>
        <p:grpSpPr bwMode="auto">
          <a:xfrm>
            <a:off x="3503613" y="5300663"/>
            <a:ext cx="4781550" cy="1517094"/>
            <a:chOff x="1979712" y="5084763"/>
            <a:chExt cx="4781453" cy="1517094"/>
          </a:xfrm>
        </p:grpSpPr>
        <p:sp>
          <p:nvSpPr>
            <p:cNvPr id="29725" name="Rectangle 15"/>
            <p:cNvSpPr>
              <a:spLocks noChangeArrowheads="1"/>
            </p:cNvSpPr>
            <p:nvPr/>
          </p:nvSpPr>
          <p:spPr bwMode="auto">
            <a:xfrm>
              <a:off x="1998663" y="5084763"/>
              <a:ext cx="4762500" cy="882649"/>
            </a:xfrm>
            <a:prstGeom prst="rect">
              <a:avLst/>
            </a:prstGeom>
            <a:solidFill>
              <a:srgbClr val="99CCFF"/>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29726" name="Rectangle 16"/>
            <p:cNvSpPr>
              <a:spLocks noChangeArrowheads="1"/>
            </p:cNvSpPr>
            <p:nvPr/>
          </p:nvSpPr>
          <p:spPr bwMode="auto">
            <a:xfrm>
              <a:off x="1998663" y="5084763"/>
              <a:ext cx="811852" cy="884236"/>
            </a:xfrm>
            <a:prstGeom prst="rect">
              <a:avLst/>
            </a:prstGeom>
            <a:solidFill>
              <a:srgbClr val="CC99FF"/>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29727" name="Text Box 17"/>
            <p:cNvSpPr txBox="1">
              <a:spLocks noChangeArrowheads="1"/>
            </p:cNvSpPr>
            <p:nvPr/>
          </p:nvSpPr>
          <p:spPr bwMode="auto">
            <a:xfrm>
              <a:off x="1979712" y="5314950"/>
              <a:ext cx="9028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header</a:t>
              </a:r>
              <a:endParaRPr kumimoji="0" lang="en-US" altLang="zh-CN" sz="1800">
                <a:latin typeface="Arial" panose="020B0604020202020204" pitchFamily="34" charset="0"/>
                <a:ea typeface="宋体" panose="02010600030101010101" pitchFamily="2" charset="-122"/>
              </a:endParaRPr>
            </a:p>
          </p:txBody>
        </p:sp>
        <p:sp>
          <p:nvSpPr>
            <p:cNvPr id="29728" name="Text Box 18"/>
            <p:cNvSpPr txBox="1">
              <a:spLocks noChangeArrowheads="1"/>
            </p:cNvSpPr>
            <p:nvPr/>
          </p:nvSpPr>
          <p:spPr bwMode="auto">
            <a:xfrm>
              <a:off x="4139952" y="5336381"/>
              <a:ext cx="9925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payload</a:t>
              </a:r>
              <a:endParaRPr kumimoji="0" lang="en-US" altLang="zh-CN" sz="1800">
                <a:latin typeface="Arial" panose="020B0604020202020204" pitchFamily="34" charset="0"/>
                <a:ea typeface="宋体" panose="02010600030101010101" pitchFamily="2" charset="-122"/>
              </a:endParaRPr>
            </a:p>
          </p:txBody>
        </p:sp>
        <p:sp>
          <p:nvSpPr>
            <p:cNvPr id="29729" name="AutoShape 19"/>
            <p:cNvSpPr/>
            <p:nvPr/>
          </p:nvSpPr>
          <p:spPr bwMode="auto">
            <a:xfrm rot="-5400000">
              <a:off x="4207672" y="3764755"/>
              <a:ext cx="344488" cy="4762499"/>
            </a:xfrm>
            <a:prstGeom prst="leftBrace">
              <a:avLst>
                <a:gd name="adj1" fmla="val 95686"/>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29730" name="Text Box 20"/>
            <p:cNvSpPr txBox="1">
              <a:spLocks noChangeArrowheads="1"/>
            </p:cNvSpPr>
            <p:nvPr/>
          </p:nvSpPr>
          <p:spPr bwMode="auto">
            <a:xfrm>
              <a:off x="3525838" y="6232525"/>
              <a:ext cx="1903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detect corruption</a:t>
              </a:r>
              <a:endParaRPr kumimoji="0" lang="en-US" altLang="zh-CN" sz="1800">
                <a:latin typeface="Arial" panose="020B0604020202020204" pitchFamily="34" charset="0"/>
                <a:ea typeface="宋体" panose="02010600030101010101" pitchFamily="2" charset="-122"/>
              </a:endParaRPr>
            </a:p>
          </p:txBody>
        </p:sp>
      </p:grpSp>
      <p:sp>
        <p:nvSpPr>
          <p:cNvPr id="29713" name="Text Box 11"/>
          <p:cNvSpPr txBox="1">
            <a:spLocks noChangeArrowheads="1"/>
          </p:cNvSpPr>
          <p:nvPr/>
        </p:nvSpPr>
        <p:spPr bwMode="auto">
          <a:xfrm>
            <a:off x="3741739" y="3022600"/>
            <a:ext cx="2714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zh-CN" altLang="en-US" sz="1800">
                <a:solidFill>
                  <a:srgbClr val="009900"/>
                </a:solidFill>
                <a:latin typeface="Helvetica" panose="020B0604020202020204" pitchFamily="34" charset="0"/>
                <a:ea typeface="宋体" panose="02010600030101010101" pitchFamily="2" charset="-122"/>
              </a:rPr>
              <a:t>来自</a:t>
            </a:r>
            <a:r>
              <a:rPr kumimoji="0" lang="en-US" altLang="zh-CN" sz="1800">
                <a:solidFill>
                  <a:srgbClr val="009900"/>
                </a:solidFill>
                <a:latin typeface="Helvetica" panose="020B0604020202020204" pitchFamily="34" charset="0"/>
                <a:ea typeface="宋体" panose="02010600030101010101" pitchFamily="2" charset="-122"/>
              </a:rPr>
              <a:t>5.6.7.8</a:t>
            </a:r>
            <a:r>
              <a:rPr kumimoji="0" lang="en-US" altLang="zh-CN" sz="1800">
                <a:latin typeface="Helvetica" panose="020B0604020202020204" pitchFamily="34" charset="0"/>
                <a:ea typeface="宋体" panose="02010600030101010101" pitchFamily="2" charset="-122"/>
              </a:rPr>
              <a:t>:</a:t>
            </a:r>
            <a:r>
              <a:rPr kumimoji="0" lang="en-US" altLang="zh-CN" sz="1800">
                <a:solidFill>
                  <a:srgbClr val="0000FF"/>
                </a:solidFill>
                <a:latin typeface="Helvetica" panose="020B0604020202020204" pitchFamily="34" charset="0"/>
                <a:ea typeface="宋体" panose="02010600030101010101" pitchFamily="2" charset="-122"/>
              </a:rPr>
              <a:t>3456</a:t>
            </a:r>
            <a:r>
              <a:rPr kumimoji="0" lang="zh-CN" altLang="en-US" sz="1800">
                <a:solidFill>
                  <a:srgbClr val="0000FF"/>
                </a:solidFill>
                <a:latin typeface="Helvetica" panose="020B0604020202020204" pitchFamily="34" charset="0"/>
                <a:ea typeface="宋体" panose="02010600030101010101" pitchFamily="2" charset="-122"/>
              </a:rPr>
              <a:t>的请求</a:t>
            </a:r>
            <a:endParaRPr kumimoji="0" lang="en-US" altLang="zh-CN" sz="1800">
              <a:solidFill>
                <a:srgbClr val="0000FF"/>
              </a:solidFill>
              <a:latin typeface="Helvetica" panose="020B0604020202020204" pitchFamily="34" charset="0"/>
              <a:ea typeface="宋体" panose="02010600030101010101" pitchFamily="2" charset="-122"/>
            </a:endParaRPr>
          </a:p>
        </p:txBody>
      </p:sp>
      <p:graphicFrame>
        <p:nvGraphicFramePr>
          <p:cNvPr id="23" name="Table 22"/>
          <p:cNvGraphicFramePr>
            <a:graphicFrameLocks noGrp="1"/>
          </p:cNvGraphicFramePr>
          <p:nvPr/>
        </p:nvGraphicFramePr>
        <p:xfrm>
          <a:off x="5880101" y="4005263"/>
          <a:ext cx="4752975" cy="792200"/>
        </p:xfrm>
        <a:graphic>
          <a:graphicData uri="http://schemas.openxmlformats.org/drawingml/2006/table">
            <a:tbl>
              <a:tblPr/>
              <a:tblGrid>
                <a:gridCol w="3816759"/>
                <a:gridCol w="936216"/>
              </a:tblGrid>
              <a:tr h="396081">
                <a:tc>
                  <a:txBody>
                    <a:bodyPr/>
                    <a:lstStyle>
                      <a:lvl1pPr defTabSz="457200" eaLnBrk="0" hangingPunct="0">
                        <a:spcBef>
                          <a:spcPct val="20000"/>
                        </a:spcBef>
                        <a:buClr>
                          <a:schemeClr val="tx2"/>
                        </a:buClr>
                        <a:buSzPct val="70000"/>
                        <a:buFont typeface="Wingdings" panose="05000000000000000000" pitchFamily="2" charset="2"/>
                        <a:defRPr kumimoji="1" sz="2600">
                          <a:solidFill>
                            <a:schemeClr val="tx1"/>
                          </a:solidFill>
                          <a:latin typeface="Calibri" panose="020F0502020204030204" pitchFamily="34" charset="0"/>
                          <a:ea typeface="华文中宋" panose="02010600040101010101" pitchFamily="2" charset="-122"/>
                        </a:defRPr>
                      </a:lvl1pPr>
                      <a:lvl2pPr marL="742950" indent="-285750" defTabSz="457200" eaLnBrk="0" hangingPunct="0">
                        <a:spcBef>
                          <a:spcPct val="20000"/>
                        </a:spcBef>
                        <a:buClr>
                          <a:schemeClr val="accent2"/>
                        </a:buClr>
                        <a:buSzPct val="70000"/>
                        <a:buFont typeface="Wingdings" panose="05000000000000000000" pitchFamily="2" charset="2"/>
                        <a:defRPr kumimoji="1" sz="2200">
                          <a:solidFill>
                            <a:schemeClr val="tx1"/>
                          </a:solidFill>
                          <a:latin typeface="Calibri" panose="020F0502020204030204" pitchFamily="34" charset="0"/>
                          <a:ea typeface="华文中宋" panose="02010600040101010101" pitchFamily="2" charset="-122"/>
                        </a:defRPr>
                      </a:lvl2pPr>
                      <a:lvl3pPr marL="1143000" indent="-228600" defTabSz="457200" eaLnBrk="0" hangingPunct="0">
                        <a:spcBef>
                          <a:spcPct val="20000"/>
                        </a:spcBef>
                        <a:buClr>
                          <a:schemeClr val="accent1"/>
                        </a:buClr>
                        <a:buSzPct val="70000"/>
                        <a:buFont typeface="Wingdings" panose="05000000000000000000" pitchFamily="2" charset="2"/>
                        <a:defRPr kumimoji="1" sz="2100">
                          <a:solidFill>
                            <a:schemeClr val="tx1"/>
                          </a:solidFill>
                          <a:latin typeface="Calibri" panose="020F0502020204030204" pitchFamily="34" charset="0"/>
                          <a:ea typeface="华文中宋" panose="02010600040101010101" pitchFamily="2" charset="-122"/>
                        </a:defRPr>
                      </a:lvl3pPr>
                      <a:lvl4pPr marL="1600200" indent="-228600" defTabSz="457200" eaLnBrk="0" hangingPunct="0">
                        <a:spcBef>
                          <a:spcPct val="20000"/>
                        </a:spcBef>
                        <a:buClr>
                          <a:schemeClr val="tx2"/>
                        </a:buClr>
                        <a:buSzPct val="75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4pPr>
                      <a:lvl5pPr marL="2057400" indent="-228600" defTabSz="457200" eaLnBrk="0" hangingPunct="0">
                        <a:spcBef>
                          <a:spcPct val="20000"/>
                        </a:spcBef>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5pPr>
                      <a:lvl6pPr marL="25146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6pPr>
                      <a:lvl7pPr marL="29718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7pPr>
                      <a:lvl8pPr marL="34290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8pPr>
                      <a:lvl9pPr marL="38862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err="1">
                          <a:ln>
                            <a:noFill/>
                          </a:ln>
                          <a:solidFill>
                            <a:srgbClr val="FFFFFF"/>
                          </a:solidFill>
                          <a:effectLst/>
                          <a:latin typeface="Calibri" panose="020F0502020204030204" pitchFamily="34" charset="0"/>
                          <a:ea typeface="MS PGothic" panose="020B0600070205080204" pitchFamily="34" charset="-128"/>
                        </a:rPr>
                        <a:t>Demux</a:t>
                      </a:r>
                      <a:r>
                        <a:rPr kumimoji="0" lang="en-US" altLang="zh-CN" sz="2000" b="1" i="0" u="none" strike="noStrike" cap="none" normalizeH="0" baseline="0" dirty="0">
                          <a:ln>
                            <a:noFill/>
                          </a:ln>
                          <a:solidFill>
                            <a:srgbClr val="FFFFFF"/>
                          </a:solidFill>
                          <a:effectLst/>
                          <a:latin typeface="Calibri" panose="020F0502020204030204" pitchFamily="34" charset="0"/>
                          <a:ea typeface="MS PGothic" panose="020B0600070205080204" pitchFamily="34" charset="-128"/>
                        </a:rPr>
                        <a:t> table (“5</a:t>
                      </a:r>
                      <a:r>
                        <a:rPr kumimoji="0" lang="zh-CN" altLang="en-US" sz="2000" b="1" i="0" u="none" strike="noStrike" cap="none" normalizeH="0" baseline="0" dirty="0">
                          <a:ln>
                            <a:noFill/>
                          </a:ln>
                          <a:solidFill>
                            <a:srgbClr val="FFFFFF"/>
                          </a:solidFill>
                          <a:effectLst/>
                          <a:latin typeface="Calibri" panose="020F0502020204030204" pitchFamily="34" charset="0"/>
                          <a:ea typeface="MS PGothic" panose="020B0600070205080204" pitchFamily="34" charset="-128"/>
                        </a:rPr>
                        <a:t>元组</a:t>
                      </a:r>
                      <a:r>
                        <a:rPr kumimoji="0" lang="en-US" altLang="zh-CN" sz="2000" b="1" i="0" u="none" strike="noStrike" cap="none" normalizeH="0" baseline="0" dirty="0">
                          <a:ln>
                            <a:noFill/>
                          </a:ln>
                          <a:solidFill>
                            <a:srgbClr val="FFFFFF"/>
                          </a:solidFill>
                          <a:effectLst/>
                          <a:latin typeface="Calibri" panose="020F0502020204030204" pitchFamily="34" charset="0"/>
                          <a:ea typeface="MS PGothic" panose="020B0600070205080204" pitchFamily="34" charset="-128"/>
                        </a:rPr>
                        <a:t>”)</a:t>
                      </a:r>
                      <a:endParaRPr kumimoji="0" lang="en-US" altLang="zh-CN" sz="2000" b="1" i="0" u="none" strike="noStrike" cap="none" normalizeH="0" baseline="0" dirty="0">
                        <a:ln>
                          <a:noFill/>
                        </a:ln>
                        <a:solidFill>
                          <a:srgbClr val="FFFFFF"/>
                        </a:solidFill>
                        <a:effectLst/>
                        <a:latin typeface="Calibri" panose="020F0502020204030204" pitchFamily="34" charset="0"/>
                        <a:ea typeface="MS PGothic" panose="020B0600070205080204" pitchFamily="34" charset="-128"/>
                      </a:endParaRPr>
                    </a:p>
                  </a:txBody>
                  <a:tcPr marL="91451" marR="91451" marT="45650" marB="45650"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Clr>
                          <a:schemeClr val="tx2"/>
                        </a:buClr>
                        <a:buSzPct val="70000"/>
                        <a:buFont typeface="Wingdings" panose="05000000000000000000" pitchFamily="2" charset="2"/>
                        <a:defRPr kumimoji="1" sz="2600">
                          <a:solidFill>
                            <a:schemeClr val="tx1"/>
                          </a:solidFill>
                          <a:latin typeface="Calibri" panose="020F0502020204030204" pitchFamily="34" charset="0"/>
                          <a:ea typeface="华文中宋" panose="02010600040101010101" pitchFamily="2" charset="-122"/>
                        </a:defRPr>
                      </a:lvl1pPr>
                      <a:lvl2pPr marL="742950" indent="-285750" defTabSz="457200" eaLnBrk="0" hangingPunct="0">
                        <a:spcBef>
                          <a:spcPct val="20000"/>
                        </a:spcBef>
                        <a:buClr>
                          <a:schemeClr val="accent2"/>
                        </a:buClr>
                        <a:buSzPct val="70000"/>
                        <a:buFont typeface="Wingdings" panose="05000000000000000000" pitchFamily="2" charset="2"/>
                        <a:defRPr kumimoji="1" sz="2200">
                          <a:solidFill>
                            <a:schemeClr val="tx1"/>
                          </a:solidFill>
                          <a:latin typeface="Calibri" panose="020F0502020204030204" pitchFamily="34" charset="0"/>
                          <a:ea typeface="华文中宋" panose="02010600040101010101" pitchFamily="2" charset="-122"/>
                        </a:defRPr>
                      </a:lvl2pPr>
                      <a:lvl3pPr marL="1143000" indent="-228600" defTabSz="457200" eaLnBrk="0" hangingPunct="0">
                        <a:spcBef>
                          <a:spcPct val="20000"/>
                        </a:spcBef>
                        <a:buClr>
                          <a:schemeClr val="accent1"/>
                        </a:buClr>
                        <a:buSzPct val="70000"/>
                        <a:buFont typeface="Wingdings" panose="05000000000000000000" pitchFamily="2" charset="2"/>
                        <a:defRPr kumimoji="1" sz="2100">
                          <a:solidFill>
                            <a:schemeClr val="tx1"/>
                          </a:solidFill>
                          <a:latin typeface="Calibri" panose="020F0502020204030204" pitchFamily="34" charset="0"/>
                          <a:ea typeface="华文中宋" panose="02010600040101010101" pitchFamily="2" charset="-122"/>
                        </a:defRPr>
                      </a:lvl3pPr>
                      <a:lvl4pPr marL="1600200" indent="-228600" defTabSz="457200" eaLnBrk="0" hangingPunct="0">
                        <a:spcBef>
                          <a:spcPct val="20000"/>
                        </a:spcBef>
                        <a:buClr>
                          <a:schemeClr val="tx2"/>
                        </a:buClr>
                        <a:buSzPct val="75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4pPr>
                      <a:lvl5pPr marL="2057400" indent="-228600" defTabSz="457200" eaLnBrk="0" hangingPunct="0">
                        <a:spcBef>
                          <a:spcPct val="20000"/>
                        </a:spcBef>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5pPr>
                      <a:lvl6pPr marL="25146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6pPr>
                      <a:lvl7pPr marL="29718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7pPr>
                      <a:lvl8pPr marL="34290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8pPr>
                      <a:lvl9pPr marL="38862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FFFF"/>
                          </a:solidFill>
                          <a:effectLst/>
                          <a:latin typeface="Calibri" panose="020F0502020204030204" pitchFamily="34" charset="0"/>
                          <a:ea typeface="MS PGothic" panose="020B0600070205080204" pitchFamily="34" charset="-128"/>
                        </a:rPr>
                        <a:t>Socket</a:t>
                      </a:r>
                      <a:endParaRPr kumimoji="0" lang="en-US" altLang="zh-CN" sz="2000" b="1" i="0" u="none" strike="noStrike" cap="none" normalizeH="0" baseline="0">
                        <a:ln>
                          <a:noFill/>
                        </a:ln>
                        <a:solidFill>
                          <a:srgbClr val="FFFFFF"/>
                        </a:solidFill>
                        <a:effectLst/>
                        <a:latin typeface="Calibri" panose="020F0502020204030204" pitchFamily="34" charset="0"/>
                        <a:ea typeface="MS PGothic" panose="020B0600070205080204" pitchFamily="34" charset="-128"/>
                      </a:endParaRPr>
                    </a:p>
                  </a:txBody>
                  <a:tcPr marL="91451" marR="91451" marT="45650" marB="45650"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96081">
                <a:tc>
                  <a:txBody>
                    <a:bodyPr/>
                    <a:lstStyle>
                      <a:lvl1pPr defTabSz="457200" eaLnBrk="0" hangingPunct="0">
                        <a:spcBef>
                          <a:spcPct val="20000"/>
                        </a:spcBef>
                        <a:buClr>
                          <a:schemeClr val="tx2"/>
                        </a:buClr>
                        <a:buSzPct val="70000"/>
                        <a:buFont typeface="Wingdings" panose="05000000000000000000" pitchFamily="2" charset="2"/>
                        <a:defRPr kumimoji="1" sz="2600">
                          <a:solidFill>
                            <a:schemeClr val="tx1"/>
                          </a:solidFill>
                          <a:latin typeface="Calibri" panose="020F0502020204030204" pitchFamily="34" charset="0"/>
                          <a:ea typeface="华文中宋" panose="02010600040101010101" pitchFamily="2" charset="-122"/>
                        </a:defRPr>
                      </a:lvl1pPr>
                      <a:lvl2pPr marL="742950" indent="-285750" defTabSz="457200" eaLnBrk="0" hangingPunct="0">
                        <a:spcBef>
                          <a:spcPct val="20000"/>
                        </a:spcBef>
                        <a:buClr>
                          <a:schemeClr val="accent2"/>
                        </a:buClr>
                        <a:buSzPct val="70000"/>
                        <a:buFont typeface="Wingdings" panose="05000000000000000000" pitchFamily="2" charset="2"/>
                        <a:defRPr kumimoji="1" sz="2200">
                          <a:solidFill>
                            <a:schemeClr val="tx1"/>
                          </a:solidFill>
                          <a:latin typeface="Calibri" panose="020F0502020204030204" pitchFamily="34" charset="0"/>
                          <a:ea typeface="华文中宋" panose="02010600040101010101" pitchFamily="2" charset="-122"/>
                        </a:defRPr>
                      </a:lvl2pPr>
                      <a:lvl3pPr marL="1143000" indent="-228600" defTabSz="457200" eaLnBrk="0" hangingPunct="0">
                        <a:spcBef>
                          <a:spcPct val="20000"/>
                        </a:spcBef>
                        <a:buClr>
                          <a:schemeClr val="accent1"/>
                        </a:buClr>
                        <a:buSzPct val="70000"/>
                        <a:buFont typeface="Wingdings" panose="05000000000000000000" pitchFamily="2" charset="2"/>
                        <a:defRPr kumimoji="1" sz="2100">
                          <a:solidFill>
                            <a:schemeClr val="tx1"/>
                          </a:solidFill>
                          <a:latin typeface="Calibri" panose="020F0502020204030204" pitchFamily="34" charset="0"/>
                          <a:ea typeface="华文中宋" panose="02010600040101010101" pitchFamily="2" charset="-122"/>
                        </a:defRPr>
                      </a:lvl3pPr>
                      <a:lvl4pPr marL="1600200" indent="-228600" defTabSz="457200" eaLnBrk="0" hangingPunct="0">
                        <a:spcBef>
                          <a:spcPct val="20000"/>
                        </a:spcBef>
                        <a:buClr>
                          <a:schemeClr val="tx2"/>
                        </a:buClr>
                        <a:buSzPct val="75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4pPr>
                      <a:lvl5pPr marL="2057400" indent="-228600" defTabSz="457200" eaLnBrk="0" hangingPunct="0">
                        <a:spcBef>
                          <a:spcPct val="20000"/>
                        </a:spcBef>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5pPr>
                      <a:lvl6pPr marL="25146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6pPr>
                      <a:lvl7pPr marL="29718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7pPr>
                      <a:lvl8pPr marL="34290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8pPr>
                      <a:lvl9pPr marL="38862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00"/>
                          </a:solidFill>
                          <a:effectLst/>
                          <a:latin typeface="Calibri" panose="020F0502020204030204" pitchFamily="34" charset="0"/>
                          <a:ea typeface="MS PGothic" panose="020B0600070205080204" pitchFamily="34" charset="-128"/>
                        </a:rPr>
                        <a:t>&lt;*, *, 1.2.3.4, 53, UDP&gt;</a:t>
                      </a:r>
                      <a:endParaRPr kumimoji="0" lang="en-US" altLang="zh-CN" sz="2000" b="1" i="0" u="none" strike="noStrike" cap="none" normalizeH="0" baseline="0" dirty="0">
                        <a:ln>
                          <a:noFill/>
                        </a:ln>
                        <a:solidFill>
                          <a:srgbClr val="000000"/>
                        </a:solidFill>
                        <a:effectLst/>
                        <a:latin typeface="Calibri" panose="020F0502020204030204" pitchFamily="34" charset="0"/>
                        <a:ea typeface="MS PGothic" panose="020B0600070205080204" pitchFamily="34" charset="-128"/>
                      </a:endParaRPr>
                    </a:p>
                  </a:txBody>
                  <a:tcPr marL="91451" marR="91451" marT="45650" marB="45650"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chemeClr val="tx2"/>
                        </a:buClr>
                        <a:buSzPct val="70000"/>
                        <a:buFont typeface="Wingdings" panose="05000000000000000000" pitchFamily="2" charset="2"/>
                        <a:defRPr kumimoji="1" sz="2600">
                          <a:solidFill>
                            <a:schemeClr val="tx1"/>
                          </a:solidFill>
                          <a:latin typeface="Calibri" panose="020F0502020204030204" pitchFamily="34" charset="0"/>
                          <a:ea typeface="华文中宋" panose="02010600040101010101" pitchFamily="2" charset="-122"/>
                        </a:defRPr>
                      </a:lvl1pPr>
                      <a:lvl2pPr marL="742950" indent="-285750" defTabSz="457200" eaLnBrk="0" hangingPunct="0">
                        <a:spcBef>
                          <a:spcPct val="20000"/>
                        </a:spcBef>
                        <a:buClr>
                          <a:schemeClr val="accent2"/>
                        </a:buClr>
                        <a:buSzPct val="70000"/>
                        <a:buFont typeface="Wingdings" panose="05000000000000000000" pitchFamily="2" charset="2"/>
                        <a:defRPr kumimoji="1" sz="2200">
                          <a:solidFill>
                            <a:schemeClr val="tx1"/>
                          </a:solidFill>
                          <a:latin typeface="Calibri" panose="020F0502020204030204" pitchFamily="34" charset="0"/>
                          <a:ea typeface="华文中宋" panose="02010600040101010101" pitchFamily="2" charset="-122"/>
                        </a:defRPr>
                      </a:lvl2pPr>
                      <a:lvl3pPr marL="1143000" indent="-228600" defTabSz="457200" eaLnBrk="0" hangingPunct="0">
                        <a:spcBef>
                          <a:spcPct val="20000"/>
                        </a:spcBef>
                        <a:buClr>
                          <a:schemeClr val="accent1"/>
                        </a:buClr>
                        <a:buSzPct val="70000"/>
                        <a:buFont typeface="Wingdings" panose="05000000000000000000" pitchFamily="2" charset="2"/>
                        <a:defRPr kumimoji="1" sz="2100">
                          <a:solidFill>
                            <a:schemeClr val="tx1"/>
                          </a:solidFill>
                          <a:latin typeface="Calibri" panose="020F0502020204030204" pitchFamily="34" charset="0"/>
                          <a:ea typeface="华文中宋" panose="02010600040101010101" pitchFamily="2" charset="-122"/>
                        </a:defRPr>
                      </a:lvl3pPr>
                      <a:lvl4pPr marL="1600200" indent="-228600" defTabSz="457200" eaLnBrk="0" hangingPunct="0">
                        <a:spcBef>
                          <a:spcPct val="20000"/>
                        </a:spcBef>
                        <a:buClr>
                          <a:schemeClr val="tx2"/>
                        </a:buClr>
                        <a:buSzPct val="75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4pPr>
                      <a:lvl5pPr marL="2057400" indent="-228600" defTabSz="457200" eaLnBrk="0" hangingPunct="0">
                        <a:spcBef>
                          <a:spcPct val="20000"/>
                        </a:spcBef>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5pPr>
                      <a:lvl6pPr marL="25146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6pPr>
                      <a:lvl7pPr marL="29718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7pPr>
                      <a:lvl8pPr marL="34290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8pPr>
                      <a:lvl9pPr marL="38862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00"/>
                          </a:solidFill>
                          <a:effectLst/>
                          <a:latin typeface="Calibri" panose="020F0502020204030204" pitchFamily="34" charset="0"/>
                          <a:ea typeface="MS PGothic" panose="020B0600070205080204" pitchFamily="34" charset="-128"/>
                        </a:rPr>
                        <a:t>5</a:t>
                      </a:r>
                      <a:endParaRPr kumimoji="0" lang="en-US" altLang="zh-CN" sz="2000" b="1" i="0" u="none" strike="noStrike" cap="none" normalizeH="0" baseline="0" dirty="0">
                        <a:ln>
                          <a:noFill/>
                        </a:ln>
                        <a:solidFill>
                          <a:srgbClr val="000000"/>
                        </a:solidFill>
                        <a:effectLst/>
                        <a:latin typeface="Calibri" panose="020F0502020204030204" pitchFamily="34" charset="0"/>
                        <a:ea typeface="MS PGothic" panose="020B0600070205080204" pitchFamily="34" charset="-128"/>
                      </a:endParaRPr>
                    </a:p>
                  </a:txBody>
                  <a:tcPr marL="91451" marR="91451" marT="45650" marB="45650"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5" end="5"/>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9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098675" y="44450"/>
            <a:ext cx="8001000" cy="647700"/>
          </a:xfrm>
        </p:spPr>
        <p:txBody>
          <a:bodyPr/>
          <a:lstStyle/>
          <a:p>
            <a:pPr algn="ctr"/>
            <a:r>
              <a:rPr lang="en-US" altLang="zh-CN" dirty="0">
                <a:latin typeface="+mj-ea"/>
              </a:rPr>
              <a:t>UDP </a:t>
            </a:r>
            <a:r>
              <a:rPr lang="zh-CN" altLang="en-US" dirty="0">
                <a:latin typeface="+mj-ea"/>
              </a:rPr>
              <a:t>解多路复用</a:t>
            </a:r>
            <a:endParaRPr lang="en-US" altLang="zh-CN" dirty="0">
              <a:latin typeface="+mj-ea"/>
            </a:endParaRPr>
          </a:p>
        </p:txBody>
      </p:sp>
      <p:pic>
        <p:nvPicPr>
          <p:cNvPr id="31747" name="Picture 3" descr="05x0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82888" y="692151"/>
            <a:ext cx="5842000"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zh-CN" dirty="0">
                <a:latin typeface="+mj-ea"/>
              </a:rPr>
              <a:t>UDP </a:t>
            </a:r>
            <a:r>
              <a:rPr lang="zh-CN" altLang="en-US" dirty="0">
                <a:latin typeface="+mj-ea"/>
              </a:rPr>
              <a:t>首部格式</a:t>
            </a:r>
            <a:endParaRPr lang="en-US" altLang="zh-CN" dirty="0">
              <a:latin typeface="+mj-ea"/>
            </a:endParaRPr>
          </a:p>
        </p:txBody>
      </p:sp>
      <p:sp>
        <p:nvSpPr>
          <p:cNvPr id="32772" name="Rectangle 3"/>
          <p:cNvSpPr>
            <a:spLocks noGrp="1" noChangeArrowheads="1"/>
          </p:cNvSpPr>
          <p:nvPr>
            <p:ph type="body" idx="1"/>
          </p:nvPr>
        </p:nvSpPr>
        <p:spPr>
          <a:xfrm>
            <a:off x="812800" y="1447800"/>
            <a:ext cx="10769599" cy="5113338"/>
          </a:xfrm>
        </p:spPr>
        <p:txBody>
          <a:bodyPr/>
          <a:lstStyle/>
          <a:p>
            <a:r>
              <a:rPr lang="zh-CN" altLang="en-US" dirty="0"/>
              <a:t>字段</a:t>
            </a:r>
            <a:endParaRPr lang="en-US" altLang="zh-CN" dirty="0"/>
          </a:p>
          <a:p>
            <a:pPr lvl="1"/>
            <a:r>
              <a:rPr lang="zh-CN" altLang="en-US" dirty="0"/>
              <a:t>源端口和目的端口</a:t>
            </a:r>
            <a:r>
              <a:rPr lang="en-US" altLang="zh-CN" dirty="0"/>
              <a:t>: </a:t>
            </a:r>
            <a:r>
              <a:rPr lang="zh-CN" altLang="en-US" dirty="0"/>
              <a:t>识别应用进程</a:t>
            </a:r>
            <a:endParaRPr lang="en-US" altLang="zh-CN" dirty="0"/>
          </a:p>
          <a:p>
            <a:pPr lvl="1"/>
            <a:r>
              <a:rPr lang="zh-CN" altLang="en-US" dirty="0"/>
              <a:t>校验和</a:t>
            </a:r>
            <a:r>
              <a:rPr lang="en-US" altLang="zh-CN" dirty="0"/>
              <a:t>: IPv4</a:t>
            </a:r>
            <a:r>
              <a:rPr lang="zh-CN" altLang="en-US" dirty="0"/>
              <a:t>可选项</a:t>
            </a:r>
            <a:r>
              <a:rPr lang="en-US" altLang="zh-CN" dirty="0"/>
              <a:t>, </a:t>
            </a:r>
            <a:r>
              <a:rPr lang="zh-CN" altLang="en-US" dirty="0"/>
              <a:t>计算整个</a:t>
            </a:r>
            <a:r>
              <a:rPr lang="en-US" altLang="zh-CN" dirty="0"/>
              <a:t>UDP</a:t>
            </a:r>
            <a:r>
              <a:rPr lang="zh-CN" altLang="en-US" dirty="0"/>
              <a:t>报文和</a:t>
            </a:r>
            <a:r>
              <a:rPr lang="zh-CN" altLang="en-US" dirty="0">
                <a:solidFill>
                  <a:srgbClr val="FF0000"/>
                </a:solidFill>
              </a:rPr>
              <a:t>伪首部</a:t>
            </a:r>
            <a:endParaRPr lang="en-US" altLang="zh-CN" dirty="0">
              <a:solidFill>
                <a:srgbClr val="FF0000"/>
              </a:solidFill>
            </a:endParaRPr>
          </a:p>
        </p:txBody>
      </p:sp>
      <p:pic>
        <p:nvPicPr>
          <p:cNvPr id="32773" name="Picture 4" descr="05x0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24189" y="3143251"/>
            <a:ext cx="5724525"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 7"/>
          <p:cNvSpPr/>
          <p:nvPr/>
        </p:nvSpPr>
        <p:spPr>
          <a:xfrm>
            <a:off x="3095625" y="3500439"/>
            <a:ext cx="5500688" cy="642937"/>
          </a:xfrm>
          <a:prstGeom prst="roundRect">
            <a:avLst/>
          </a:prstGeom>
          <a:solidFill>
            <a:schemeClr val="accent2">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圆角矩形 6"/>
          <p:cNvSpPr/>
          <p:nvPr/>
        </p:nvSpPr>
        <p:spPr>
          <a:xfrm>
            <a:off x="5881689" y="4251325"/>
            <a:ext cx="2714625" cy="642938"/>
          </a:xfrm>
          <a:prstGeom prst="roundRect">
            <a:avLst/>
          </a:prstGeom>
          <a:solidFill>
            <a:srgbClr val="BDCC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zh-CN" altLang="en-US" dirty="0">
                <a:latin typeface="+mj-ea"/>
              </a:rPr>
              <a:t>回顾</a:t>
            </a:r>
            <a:r>
              <a:rPr lang="en-US" altLang="zh-CN" dirty="0">
                <a:latin typeface="+mj-ea"/>
              </a:rPr>
              <a:t>IP</a:t>
            </a:r>
            <a:r>
              <a:rPr lang="zh-CN" altLang="en-US" dirty="0">
                <a:latin typeface="+mj-ea"/>
              </a:rPr>
              <a:t>服务模型</a:t>
            </a:r>
            <a:r>
              <a:rPr lang="en-US" altLang="zh-CN" dirty="0">
                <a:latin typeface="+mj-ea"/>
              </a:rPr>
              <a:t>: </a:t>
            </a:r>
            <a:r>
              <a:rPr lang="zh-CN" altLang="en-US" dirty="0">
                <a:latin typeface="+mj-ea"/>
              </a:rPr>
              <a:t>分组格式</a:t>
            </a:r>
            <a:endParaRPr lang="en-US" altLang="zh-CN" dirty="0">
              <a:latin typeface="+mj-ea"/>
            </a:endParaRPr>
          </a:p>
        </p:txBody>
      </p:sp>
      <p:pic>
        <p:nvPicPr>
          <p:cNvPr id="34820" name="Picture 3" descr="04x0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24339" y="2097700"/>
            <a:ext cx="4103687" cy="394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
          <p:cNvGrpSpPr/>
          <p:nvPr/>
        </p:nvGrpSpPr>
        <p:grpSpPr bwMode="auto">
          <a:xfrm>
            <a:off x="2408239" y="1953237"/>
            <a:ext cx="7883525" cy="3671888"/>
            <a:chOff x="217" y="0"/>
            <a:chExt cx="4966" cy="2313"/>
          </a:xfrm>
        </p:grpSpPr>
        <p:sp>
          <p:nvSpPr>
            <p:cNvPr id="25605" name="Text Box 5"/>
            <p:cNvSpPr txBox="1">
              <a:spLocks noChangeArrowheads="1"/>
            </p:cNvSpPr>
            <p:nvPr/>
          </p:nvSpPr>
          <p:spPr bwMode="auto">
            <a:xfrm>
              <a:off x="403" y="45"/>
              <a:ext cx="905" cy="213"/>
            </a:xfrm>
            <a:prstGeom prst="rect">
              <a:avLst/>
            </a:prstGeom>
            <a:noFill/>
            <a:ln w="28575">
              <a:noFill/>
              <a:miter lim="800000"/>
            </a:ln>
            <a:effectLst/>
          </p:spPr>
          <p:txBody>
            <a:bodyPr wrap="none">
              <a:spAutoFit/>
            </a:bodyPr>
            <a:lstStyle/>
            <a:p>
              <a:pPr algn="r">
                <a:defRPr/>
              </a:pPr>
              <a:r>
                <a:rPr lang="en-US" sz="1600" dirty="0">
                  <a:solidFill>
                    <a:srgbClr val="0000FF"/>
                  </a:solidFill>
                  <a:latin typeface="+mn-lt"/>
                  <a:ea typeface="+mn-ea"/>
                </a:rPr>
                <a:t>IP </a:t>
              </a:r>
              <a:r>
                <a:rPr lang="zh-CN" altLang="en-US" sz="1600" dirty="0">
                  <a:solidFill>
                    <a:srgbClr val="0000FF"/>
                  </a:solidFill>
                  <a:latin typeface="+mn-lt"/>
                  <a:ea typeface="+mn-ea"/>
                </a:rPr>
                <a:t>协议版本号</a:t>
              </a:r>
              <a:endParaRPr lang="en-US" sz="900" dirty="0">
                <a:solidFill>
                  <a:srgbClr val="0000FF"/>
                </a:solidFill>
                <a:latin typeface="+mn-lt"/>
                <a:ea typeface="+mn-ea"/>
              </a:endParaRPr>
            </a:p>
          </p:txBody>
        </p:sp>
        <p:sp>
          <p:nvSpPr>
            <p:cNvPr id="25606" name="Text Box 6"/>
            <p:cNvSpPr txBox="1">
              <a:spLocks noChangeArrowheads="1"/>
            </p:cNvSpPr>
            <p:nvPr/>
          </p:nvSpPr>
          <p:spPr bwMode="auto">
            <a:xfrm>
              <a:off x="284" y="511"/>
              <a:ext cx="1066" cy="213"/>
            </a:xfrm>
            <a:prstGeom prst="rect">
              <a:avLst/>
            </a:prstGeom>
            <a:noFill/>
            <a:ln w="28575">
              <a:noFill/>
              <a:miter lim="800000"/>
            </a:ln>
            <a:effectLst/>
          </p:spPr>
          <p:txBody>
            <a:bodyPr wrap="none">
              <a:spAutoFit/>
            </a:bodyPr>
            <a:lstStyle/>
            <a:p>
              <a:pPr algn="r">
                <a:defRPr/>
              </a:pPr>
              <a:r>
                <a:rPr lang="zh-CN" altLang="en-US" sz="1600" dirty="0">
                  <a:solidFill>
                    <a:srgbClr val="0000FF"/>
                  </a:solidFill>
                  <a:latin typeface="+mn-lt"/>
                  <a:ea typeface="+mn-ea"/>
                </a:rPr>
                <a:t>首部长度</a:t>
              </a:r>
              <a:r>
                <a:rPr lang="en-US" sz="1600" dirty="0">
                  <a:solidFill>
                    <a:srgbClr val="0000FF"/>
                  </a:solidFill>
                  <a:latin typeface="+mn-lt"/>
                  <a:ea typeface="+mn-ea"/>
                </a:rPr>
                <a:t> (4</a:t>
              </a:r>
              <a:r>
                <a:rPr lang="zh-CN" altLang="en-US" sz="1600" dirty="0">
                  <a:solidFill>
                    <a:srgbClr val="0000FF"/>
                  </a:solidFill>
                  <a:latin typeface="+mn-lt"/>
                  <a:ea typeface="+mn-ea"/>
                </a:rPr>
                <a:t>字节</a:t>
              </a:r>
              <a:r>
                <a:rPr lang="en-US" sz="1600" dirty="0">
                  <a:solidFill>
                    <a:srgbClr val="0000FF"/>
                  </a:solidFill>
                  <a:latin typeface="+mn-lt"/>
                  <a:ea typeface="+mn-ea"/>
                </a:rPr>
                <a:t>)</a:t>
              </a:r>
              <a:endParaRPr lang="en-US" sz="900" dirty="0">
                <a:solidFill>
                  <a:srgbClr val="0000FF"/>
                </a:solidFill>
                <a:latin typeface="+mn-lt"/>
                <a:ea typeface="+mn-ea"/>
              </a:endParaRPr>
            </a:p>
          </p:txBody>
        </p:sp>
        <p:sp>
          <p:nvSpPr>
            <p:cNvPr id="25607" name="Text Box 7"/>
            <p:cNvSpPr txBox="1">
              <a:spLocks noChangeArrowheads="1"/>
            </p:cNvSpPr>
            <p:nvPr/>
          </p:nvSpPr>
          <p:spPr bwMode="auto">
            <a:xfrm>
              <a:off x="217" y="1141"/>
              <a:ext cx="1190" cy="523"/>
            </a:xfrm>
            <a:prstGeom prst="rect">
              <a:avLst/>
            </a:prstGeom>
            <a:noFill/>
            <a:ln w="28575">
              <a:noFill/>
              <a:miter lim="800000"/>
            </a:ln>
            <a:effectLst/>
          </p:spPr>
          <p:txBody>
            <a:bodyPr wrap="none">
              <a:spAutoFit/>
            </a:bodyPr>
            <a:lstStyle/>
            <a:p>
              <a:pPr algn="r">
                <a:defRPr/>
              </a:pPr>
              <a:r>
                <a:rPr lang="zh-CN" altLang="en-US" sz="1600" dirty="0">
                  <a:solidFill>
                    <a:srgbClr val="0000FF"/>
                  </a:solidFill>
                  <a:latin typeface="+mn-lt"/>
                  <a:ea typeface="+mn-ea"/>
                </a:rPr>
                <a:t>最大保留跳数</a:t>
              </a:r>
              <a:endParaRPr lang="en-US" sz="1600" dirty="0">
                <a:solidFill>
                  <a:srgbClr val="0000FF"/>
                </a:solidFill>
                <a:latin typeface="+mn-lt"/>
                <a:ea typeface="+mn-ea"/>
              </a:endParaRPr>
            </a:p>
            <a:p>
              <a:pPr algn="r">
                <a:defRPr/>
              </a:pPr>
              <a:r>
                <a:rPr lang="en-US" sz="1600" dirty="0">
                  <a:solidFill>
                    <a:srgbClr val="0000FF"/>
                  </a:solidFill>
                  <a:latin typeface="+mn-lt"/>
                  <a:ea typeface="+mn-ea"/>
                </a:rPr>
                <a:t>(</a:t>
              </a:r>
              <a:r>
                <a:rPr lang="zh-CN" altLang="en-US" sz="1600" dirty="0">
                  <a:solidFill>
                    <a:srgbClr val="0000FF"/>
                  </a:solidFill>
                  <a:latin typeface="+mn-lt"/>
                  <a:ea typeface="+mn-ea"/>
                </a:rPr>
                <a:t>每一次路由器转发</a:t>
              </a:r>
              <a:endParaRPr lang="en-US" altLang="zh-CN" sz="1600" dirty="0">
                <a:solidFill>
                  <a:srgbClr val="0000FF"/>
                </a:solidFill>
                <a:latin typeface="+mn-lt"/>
                <a:ea typeface="+mn-ea"/>
              </a:endParaRPr>
            </a:p>
            <a:p>
              <a:pPr algn="r">
                <a:defRPr/>
              </a:pPr>
              <a:r>
                <a:rPr lang="en-US" altLang="zh-CN" sz="1600" dirty="0">
                  <a:solidFill>
                    <a:srgbClr val="0000FF"/>
                  </a:solidFill>
                  <a:latin typeface="+mn-lt"/>
                  <a:ea typeface="+mn-ea"/>
                </a:rPr>
                <a:t>TTL</a:t>
              </a:r>
              <a:r>
                <a:rPr lang="zh-CN" altLang="en-US" sz="1600" dirty="0">
                  <a:solidFill>
                    <a:srgbClr val="0000FF"/>
                  </a:solidFill>
                  <a:latin typeface="+mn-lt"/>
                  <a:ea typeface="+mn-ea"/>
                </a:rPr>
                <a:t>减一</a:t>
              </a:r>
              <a:r>
                <a:rPr lang="en-US" sz="1600" dirty="0">
                  <a:solidFill>
                    <a:srgbClr val="0000FF"/>
                  </a:solidFill>
                  <a:latin typeface="+mn-lt"/>
                  <a:ea typeface="+mn-ea"/>
                </a:rPr>
                <a:t>)</a:t>
              </a:r>
              <a:endParaRPr lang="en-US" sz="1600" dirty="0">
                <a:solidFill>
                  <a:srgbClr val="0000FF"/>
                </a:solidFill>
                <a:latin typeface="+mn-lt"/>
                <a:ea typeface="+mn-ea"/>
              </a:endParaRPr>
            </a:p>
          </p:txBody>
        </p:sp>
        <p:sp>
          <p:nvSpPr>
            <p:cNvPr id="25608" name="Text Box 8"/>
            <p:cNvSpPr txBox="1">
              <a:spLocks noChangeArrowheads="1"/>
            </p:cNvSpPr>
            <p:nvPr/>
          </p:nvSpPr>
          <p:spPr bwMode="auto">
            <a:xfrm>
              <a:off x="287" y="1945"/>
              <a:ext cx="1136" cy="368"/>
            </a:xfrm>
            <a:prstGeom prst="rect">
              <a:avLst/>
            </a:prstGeom>
            <a:noFill/>
            <a:ln w="28575">
              <a:noFill/>
              <a:miter lim="800000"/>
            </a:ln>
            <a:effectLst/>
          </p:spPr>
          <p:txBody>
            <a:bodyPr wrap="none">
              <a:spAutoFit/>
            </a:bodyPr>
            <a:lstStyle/>
            <a:p>
              <a:pPr algn="r">
                <a:defRPr/>
              </a:pPr>
              <a:r>
                <a:rPr lang="en-US" altLang="zh-CN" sz="1600" dirty="0">
                  <a:solidFill>
                    <a:srgbClr val="0000FF"/>
                  </a:solidFill>
                  <a:latin typeface="+mn-lt"/>
                  <a:ea typeface="+mn-ea"/>
                </a:rPr>
                <a:t>IP</a:t>
              </a:r>
              <a:r>
                <a:rPr lang="zh-CN" altLang="en-US" sz="1600" dirty="0">
                  <a:solidFill>
                    <a:srgbClr val="0000FF"/>
                  </a:solidFill>
                  <a:latin typeface="+mn-lt"/>
                  <a:ea typeface="+mn-ea"/>
                </a:rPr>
                <a:t>分组应被送至的</a:t>
              </a:r>
              <a:endParaRPr lang="en-US" altLang="zh-CN" sz="1600" dirty="0">
                <a:solidFill>
                  <a:srgbClr val="0000FF"/>
                </a:solidFill>
                <a:latin typeface="+mn-lt"/>
                <a:ea typeface="+mn-ea"/>
              </a:endParaRPr>
            </a:p>
            <a:p>
              <a:pPr algn="r">
                <a:defRPr/>
              </a:pPr>
              <a:r>
                <a:rPr lang="zh-CN" altLang="en-US" sz="1600" dirty="0">
                  <a:solidFill>
                    <a:srgbClr val="0000FF"/>
                  </a:solidFill>
                  <a:latin typeface="+mn-lt"/>
                  <a:ea typeface="+mn-ea"/>
                </a:rPr>
                <a:t>高层协议</a:t>
              </a:r>
              <a:endParaRPr lang="en-US" sz="1600" dirty="0">
                <a:solidFill>
                  <a:srgbClr val="0000FF"/>
                </a:solidFill>
                <a:latin typeface="+mn-lt"/>
                <a:ea typeface="+mn-ea"/>
              </a:endParaRPr>
            </a:p>
          </p:txBody>
        </p:sp>
        <p:sp>
          <p:nvSpPr>
            <p:cNvPr id="25609" name="Text Box 9"/>
            <p:cNvSpPr txBox="1">
              <a:spLocks noChangeArrowheads="1"/>
            </p:cNvSpPr>
            <p:nvPr/>
          </p:nvSpPr>
          <p:spPr bwMode="auto">
            <a:xfrm>
              <a:off x="488" y="859"/>
              <a:ext cx="892" cy="213"/>
            </a:xfrm>
            <a:prstGeom prst="rect">
              <a:avLst/>
            </a:prstGeom>
            <a:noFill/>
            <a:ln w="28575">
              <a:noFill/>
              <a:miter lim="800000"/>
            </a:ln>
            <a:effectLst/>
          </p:spPr>
          <p:txBody>
            <a:bodyPr wrap="none">
              <a:spAutoFit/>
            </a:bodyPr>
            <a:lstStyle/>
            <a:p>
              <a:pPr algn="r">
                <a:defRPr/>
              </a:pPr>
              <a:r>
                <a:rPr lang="zh-CN" altLang="en-US" sz="1600" dirty="0">
                  <a:solidFill>
                    <a:srgbClr val="0000FF"/>
                  </a:solidFill>
                  <a:latin typeface="+mn-lt"/>
                  <a:ea typeface="+mn-ea"/>
                </a:rPr>
                <a:t>数据“类型”</a:t>
              </a:r>
              <a:endParaRPr lang="en-US" sz="900" dirty="0">
                <a:solidFill>
                  <a:srgbClr val="0000FF"/>
                </a:solidFill>
                <a:latin typeface="+mn-lt"/>
                <a:ea typeface="+mn-ea"/>
              </a:endParaRPr>
            </a:p>
          </p:txBody>
        </p:sp>
        <p:sp>
          <p:nvSpPr>
            <p:cNvPr id="25610" name="Line 10"/>
            <p:cNvSpPr>
              <a:spLocks noChangeShapeType="1"/>
            </p:cNvSpPr>
            <p:nvPr/>
          </p:nvSpPr>
          <p:spPr bwMode="auto">
            <a:xfrm>
              <a:off x="1270" y="227"/>
              <a:ext cx="181" cy="91"/>
            </a:xfrm>
            <a:prstGeom prst="line">
              <a:avLst/>
            </a:prstGeom>
            <a:noFill/>
            <a:ln w="28575">
              <a:solidFill>
                <a:srgbClr val="0000CC"/>
              </a:solidFill>
              <a:rou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11" name="Line 11"/>
            <p:cNvSpPr>
              <a:spLocks noChangeShapeType="1"/>
            </p:cNvSpPr>
            <p:nvPr/>
          </p:nvSpPr>
          <p:spPr bwMode="auto">
            <a:xfrm flipV="1">
              <a:off x="1270" y="363"/>
              <a:ext cx="635" cy="363"/>
            </a:xfrm>
            <a:prstGeom prst="line">
              <a:avLst/>
            </a:prstGeom>
            <a:noFill/>
            <a:ln w="28575">
              <a:solidFill>
                <a:srgbClr val="0000CC"/>
              </a:solidFill>
              <a:rou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12" name="Line 12"/>
            <p:cNvSpPr>
              <a:spLocks noChangeShapeType="1"/>
            </p:cNvSpPr>
            <p:nvPr/>
          </p:nvSpPr>
          <p:spPr bwMode="auto">
            <a:xfrm flipV="1">
              <a:off x="1225" y="862"/>
              <a:ext cx="408" cy="544"/>
            </a:xfrm>
            <a:prstGeom prst="line">
              <a:avLst/>
            </a:prstGeom>
            <a:noFill/>
            <a:ln w="28575">
              <a:solidFill>
                <a:srgbClr val="0000CC"/>
              </a:solidFill>
              <a:rou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13" name="Line 13"/>
            <p:cNvSpPr>
              <a:spLocks noChangeShapeType="1"/>
            </p:cNvSpPr>
            <p:nvPr/>
          </p:nvSpPr>
          <p:spPr bwMode="auto">
            <a:xfrm flipV="1">
              <a:off x="1225" y="953"/>
              <a:ext cx="1088" cy="1224"/>
            </a:xfrm>
            <a:prstGeom prst="line">
              <a:avLst/>
            </a:prstGeom>
            <a:noFill/>
            <a:ln w="28575">
              <a:solidFill>
                <a:srgbClr val="0000CC"/>
              </a:solidFill>
              <a:rou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14" name="Text Box 14"/>
            <p:cNvSpPr txBox="1">
              <a:spLocks noChangeArrowheads="1"/>
            </p:cNvSpPr>
            <p:nvPr/>
          </p:nvSpPr>
          <p:spPr bwMode="auto">
            <a:xfrm>
              <a:off x="3935" y="684"/>
              <a:ext cx="945" cy="213"/>
            </a:xfrm>
            <a:prstGeom prst="rect">
              <a:avLst/>
            </a:prstGeom>
            <a:noFill/>
            <a:ln w="28575">
              <a:noFill/>
              <a:miter lim="800000"/>
            </a:ln>
            <a:effectLst/>
          </p:spPr>
          <p:txBody>
            <a:bodyPr>
              <a:spAutoFit/>
            </a:bodyPr>
            <a:lstStyle/>
            <a:p>
              <a:pPr>
                <a:defRPr/>
              </a:pPr>
              <a:r>
                <a:rPr lang="zh-CN" altLang="en-US" sz="1600" dirty="0">
                  <a:solidFill>
                    <a:srgbClr val="0000FF"/>
                  </a:solidFill>
                  <a:latin typeface="+mn-lt"/>
                  <a:ea typeface="+mn-ea"/>
                </a:rPr>
                <a:t>用于分段</a:t>
              </a:r>
              <a:r>
                <a:rPr lang="en-US" sz="1600" dirty="0">
                  <a:solidFill>
                    <a:srgbClr val="0000FF"/>
                  </a:solidFill>
                  <a:latin typeface="+mn-lt"/>
                  <a:ea typeface="+mn-ea"/>
                </a:rPr>
                <a:t>/</a:t>
              </a:r>
              <a:r>
                <a:rPr lang="zh-CN" altLang="en-US" sz="1600" dirty="0">
                  <a:solidFill>
                    <a:srgbClr val="0000FF"/>
                  </a:solidFill>
                  <a:latin typeface="+mn-lt"/>
                  <a:ea typeface="+mn-ea"/>
                </a:rPr>
                <a:t>重组</a:t>
              </a:r>
              <a:endParaRPr lang="en-US" sz="1600" dirty="0">
                <a:solidFill>
                  <a:srgbClr val="0000FF"/>
                </a:solidFill>
                <a:latin typeface="+mn-lt"/>
                <a:ea typeface="+mn-ea"/>
              </a:endParaRPr>
            </a:p>
          </p:txBody>
        </p:sp>
        <p:sp>
          <p:nvSpPr>
            <p:cNvPr id="25615" name="Text Box 15"/>
            <p:cNvSpPr txBox="1">
              <a:spLocks noChangeArrowheads="1"/>
            </p:cNvSpPr>
            <p:nvPr/>
          </p:nvSpPr>
          <p:spPr bwMode="auto">
            <a:xfrm>
              <a:off x="3946" y="0"/>
              <a:ext cx="1237" cy="368"/>
            </a:xfrm>
            <a:prstGeom prst="rect">
              <a:avLst/>
            </a:prstGeom>
            <a:noFill/>
            <a:ln w="28575">
              <a:noFill/>
              <a:miter lim="800000"/>
            </a:ln>
            <a:effectLst/>
          </p:spPr>
          <p:txBody>
            <a:bodyPr wrap="none">
              <a:spAutoFit/>
            </a:bodyPr>
            <a:lstStyle/>
            <a:p>
              <a:pPr>
                <a:defRPr/>
              </a:pPr>
              <a:r>
                <a:rPr lang="zh-CN" altLang="en-US" sz="1600" dirty="0">
                  <a:solidFill>
                    <a:srgbClr val="0000FF"/>
                  </a:solidFill>
                  <a:latin typeface="+mn-lt"/>
                  <a:ea typeface="+mn-ea"/>
                </a:rPr>
                <a:t>数据报总长度</a:t>
              </a:r>
              <a:r>
                <a:rPr lang="en-US" sz="1600" dirty="0">
                  <a:solidFill>
                    <a:srgbClr val="0000FF"/>
                  </a:solidFill>
                  <a:latin typeface="+mn-lt"/>
                  <a:ea typeface="+mn-ea"/>
                </a:rPr>
                <a:t>(</a:t>
              </a:r>
              <a:r>
                <a:rPr lang="zh-CN" altLang="en-US" sz="1600" dirty="0">
                  <a:solidFill>
                    <a:srgbClr val="0000FF"/>
                  </a:solidFill>
                  <a:latin typeface="+mn-lt"/>
                  <a:ea typeface="+mn-ea"/>
                </a:rPr>
                <a:t>字节</a:t>
              </a:r>
              <a:r>
                <a:rPr lang="en-US" sz="1600" dirty="0">
                  <a:solidFill>
                    <a:srgbClr val="0000FF"/>
                  </a:solidFill>
                  <a:latin typeface="+mn-lt"/>
                  <a:ea typeface="+mn-ea"/>
                </a:rPr>
                <a:t>)</a:t>
              </a:r>
              <a:endParaRPr lang="en-US" sz="1600" dirty="0">
                <a:solidFill>
                  <a:srgbClr val="0000FF"/>
                </a:solidFill>
                <a:latin typeface="+mn-lt"/>
                <a:ea typeface="+mn-ea"/>
              </a:endParaRPr>
            </a:p>
            <a:p>
              <a:pPr>
                <a:defRPr/>
              </a:pPr>
              <a:r>
                <a:rPr lang="zh-CN" altLang="en-US" sz="1600" dirty="0">
                  <a:solidFill>
                    <a:srgbClr val="0000FF"/>
                  </a:solidFill>
                  <a:latin typeface="+mn-lt"/>
                  <a:ea typeface="+mn-ea"/>
                </a:rPr>
                <a:t>最大</a:t>
              </a:r>
              <a:r>
                <a:rPr lang="en-US" sz="1600" dirty="0">
                  <a:solidFill>
                    <a:srgbClr val="0000FF"/>
                  </a:solidFill>
                  <a:latin typeface="+mn-lt"/>
                  <a:ea typeface="+mn-ea"/>
                </a:rPr>
                <a:t>65535</a:t>
              </a:r>
              <a:r>
                <a:rPr lang="zh-CN" altLang="en-US" sz="1600" dirty="0">
                  <a:solidFill>
                    <a:srgbClr val="0000FF"/>
                  </a:solidFill>
                  <a:latin typeface="+mn-lt"/>
                  <a:ea typeface="+mn-ea"/>
                </a:rPr>
                <a:t>字节</a:t>
              </a:r>
              <a:endParaRPr lang="en-US" sz="1600" dirty="0">
                <a:solidFill>
                  <a:srgbClr val="0000FF"/>
                </a:solidFill>
                <a:latin typeface="+mn-lt"/>
                <a:ea typeface="+mn-ea"/>
              </a:endParaRPr>
            </a:p>
          </p:txBody>
        </p:sp>
        <p:sp>
          <p:nvSpPr>
            <p:cNvPr id="25616" name="Text Box 16"/>
            <p:cNvSpPr txBox="1">
              <a:spLocks noChangeArrowheads="1"/>
            </p:cNvSpPr>
            <p:nvPr/>
          </p:nvSpPr>
          <p:spPr bwMode="auto">
            <a:xfrm>
              <a:off x="3946" y="1361"/>
              <a:ext cx="859" cy="834"/>
            </a:xfrm>
            <a:prstGeom prst="rect">
              <a:avLst/>
            </a:prstGeom>
            <a:noFill/>
            <a:ln w="28575">
              <a:noFill/>
              <a:miter lim="800000"/>
            </a:ln>
            <a:effectLst/>
          </p:spPr>
          <p:txBody>
            <a:bodyPr wrap="none">
              <a:spAutoFit/>
            </a:bodyPr>
            <a:lstStyle/>
            <a:p>
              <a:pPr>
                <a:defRPr/>
              </a:pPr>
              <a:r>
                <a:rPr lang="zh-CN" altLang="en-US" sz="1600" dirty="0">
                  <a:solidFill>
                    <a:srgbClr val="0000FF"/>
                  </a:solidFill>
                  <a:latin typeface="+mn-lt"/>
                  <a:ea typeface="+mn-ea"/>
                </a:rPr>
                <a:t>例如</a:t>
              </a:r>
              <a:r>
                <a:rPr lang="en-US" sz="1600" dirty="0">
                  <a:solidFill>
                    <a:srgbClr val="0000FF"/>
                  </a:solidFill>
                  <a:latin typeface="+mn-lt"/>
                  <a:ea typeface="+mn-ea"/>
                </a:rPr>
                <a:t>: </a:t>
              </a:r>
              <a:r>
                <a:rPr lang="zh-CN" altLang="en-US" sz="1600" dirty="0">
                  <a:solidFill>
                    <a:srgbClr val="0000FF"/>
                  </a:solidFill>
                  <a:latin typeface="+mn-lt"/>
                  <a:ea typeface="+mn-ea"/>
                </a:rPr>
                <a:t>时间戳</a:t>
              </a:r>
              <a:r>
                <a:rPr lang="en-US" sz="1600" dirty="0">
                  <a:solidFill>
                    <a:srgbClr val="0000FF"/>
                  </a:solidFill>
                  <a:latin typeface="+mn-lt"/>
                  <a:ea typeface="+mn-ea"/>
                </a:rPr>
                <a:t>,</a:t>
              </a:r>
              <a:endParaRPr lang="en-US" sz="1600" dirty="0">
                <a:solidFill>
                  <a:srgbClr val="0000FF"/>
                </a:solidFill>
                <a:latin typeface="+mn-lt"/>
                <a:ea typeface="+mn-ea"/>
              </a:endParaRPr>
            </a:p>
            <a:p>
              <a:pPr>
                <a:defRPr/>
              </a:pPr>
              <a:r>
                <a:rPr lang="en-US" sz="1600" dirty="0">
                  <a:solidFill>
                    <a:srgbClr val="0000FF"/>
                  </a:solidFill>
                  <a:latin typeface="+mn-lt"/>
                  <a:ea typeface="+mn-ea"/>
                </a:rPr>
                <a:t>record route</a:t>
              </a:r>
              <a:endParaRPr lang="en-US" sz="1600" dirty="0">
                <a:solidFill>
                  <a:srgbClr val="0000FF"/>
                </a:solidFill>
                <a:latin typeface="+mn-lt"/>
                <a:ea typeface="+mn-ea"/>
              </a:endParaRPr>
            </a:p>
            <a:p>
              <a:pPr>
                <a:defRPr/>
              </a:pPr>
              <a:r>
                <a:rPr lang="en-US" sz="1600" dirty="0">
                  <a:solidFill>
                    <a:srgbClr val="0000FF"/>
                  </a:solidFill>
                  <a:latin typeface="+mn-lt"/>
                  <a:ea typeface="+mn-ea"/>
                </a:rPr>
                <a:t>taken, specify</a:t>
              </a:r>
              <a:endParaRPr lang="en-US" sz="1600" dirty="0">
                <a:solidFill>
                  <a:srgbClr val="0000FF"/>
                </a:solidFill>
                <a:latin typeface="+mn-lt"/>
                <a:ea typeface="+mn-ea"/>
              </a:endParaRPr>
            </a:p>
            <a:p>
              <a:pPr>
                <a:defRPr/>
              </a:pPr>
              <a:r>
                <a:rPr lang="en-US" sz="1600" dirty="0">
                  <a:solidFill>
                    <a:srgbClr val="0000FF"/>
                  </a:solidFill>
                  <a:latin typeface="+mn-lt"/>
                  <a:ea typeface="+mn-ea"/>
                </a:rPr>
                <a:t>list of routers </a:t>
              </a:r>
              <a:endParaRPr lang="en-US" sz="1600" dirty="0">
                <a:solidFill>
                  <a:srgbClr val="0000FF"/>
                </a:solidFill>
                <a:latin typeface="+mn-lt"/>
                <a:ea typeface="+mn-ea"/>
              </a:endParaRPr>
            </a:p>
            <a:p>
              <a:pPr>
                <a:defRPr/>
              </a:pPr>
              <a:r>
                <a:rPr lang="en-US" sz="1600" dirty="0">
                  <a:solidFill>
                    <a:srgbClr val="0000FF"/>
                  </a:solidFill>
                  <a:latin typeface="+mn-lt"/>
                  <a:ea typeface="+mn-ea"/>
                </a:rPr>
                <a:t>to visit.</a:t>
              </a:r>
              <a:endParaRPr lang="en-US" sz="1600" dirty="0">
                <a:solidFill>
                  <a:srgbClr val="0000FF"/>
                </a:solidFill>
                <a:latin typeface="+mn-lt"/>
                <a:ea typeface="+mn-ea"/>
              </a:endParaRPr>
            </a:p>
          </p:txBody>
        </p:sp>
        <p:sp>
          <p:nvSpPr>
            <p:cNvPr id="25617" name="Line 17"/>
            <p:cNvSpPr>
              <a:spLocks noChangeShapeType="1"/>
            </p:cNvSpPr>
            <p:nvPr/>
          </p:nvSpPr>
          <p:spPr bwMode="auto">
            <a:xfrm flipH="1">
              <a:off x="2948" y="1497"/>
              <a:ext cx="1043" cy="182"/>
            </a:xfrm>
            <a:prstGeom prst="line">
              <a:avLst/>
            </a:prstGeom>
            <a:noFill/>
            <a:ln w="28575">
              <a:solidFill>
                <a:srgbClr val="0000CC"/>
              </a:solidFill>
              <a:rou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18" name="Line 18"/>
            <p:cNvSpPr>
              <a:spLocks noChangeShapeType="1"/>
            </p:cNvSpPr>
            <p:nvPr/>
          </p:nvSpPr>
          <p:spPr bwMode="auto">
            <a:xfrm flipH="1" flipV="1">
              <a:off x="2268" y="590"/>
              <a:ext cx="1678" cy="272"/>
            </a:xfrm>
            <a:prstGeom prst="line">
              <a:avLst/>
            </a:prstGeom>
            <a:noFill/>
            <a:ln w="28575">
              <a:solidFill>
                <a:srgbClr val="0000CC"/>
              </a:solidFill>
              <a:rou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19" name="Line 19"/>
            <p:cNvSpPr>
              <a:spLocks noChangeShapeType="1"/>
            </p:cNvSpPr>
            <p:nvPr/>
          </p:nvSpPr>
          <p:spPr bwMode="auto">
            <a:xfrm flipH="1" flipV="1">
              <a:off x="2812" y="544"/>
              <a:ext cx="1134" cy="227"/>
            </a:xfrm>
            <a:prstGeom prst="line">
              <a:avLst/>
            </a:prstGeom>
            <a:noFill/>
            <a:ln w="28575">
              <a:solidFill>
                <a:srgbClr val="0000CC"/>
              </a:solidFill>
              <a:rou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20" name="Line 20"/>
            <p:cNvSpPr>
              <a:spLocks noChangeShapeType="1"/>
            </p:cNvSpPr>
            <p:nvPr/>
          </p:nvSpPr>
          <p:spPr bwMode="auto">
            <a:xfrm flipH="1" flipV="1">
              <a:off x="3492" y="544"/>
              <a:ext cx="454" cy="136"/>
            </a:xfrm>
            <a:prstGeom prst="line">
              <a:avLst/>
            </a:prstGeom>
            <a:noFill/>
            <a:ln w="28575">
              <a:solidFill>
                <a:srgbClr val="0000CC"/>
              </a:solidFill>
              <a:rou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21" name="Line 21"/>
            <p:cNvSpPr>
              <a:spLocks noChangeShapeType="1"/>
            </p:cNvSpPr>
            <p:nvPr/>
          </p:nvSpPr>
          <p:spPr bwMode="auto">
            <a:xfrm flipH="1">
              <a:off x="3492" y="181"/>
              <a:ext cx="454" cy="137"/>
            </a:xfrm>
            <a:prstGeom prst="line">
              <a:avLst/>
            </a:prstGeom>
            <a:noFill/>
            <a:ln w="28575">
              <a:solidFill>
                <a:srgbClr val="0000CC"/>
              </a:solidFill>
              <a:round/>
              <a:tailEnd type="arrow" w="med" len="med"/>
            </a:ln>
            <a:effectLst/>
          </p:spPr>
          <p:txBody>
            <a:bodyPr/>
            <a:lstStyle/>
            <a:p>
              <a:pPr eaLnBrk="1" hangingPunct="1">
                <a:defRPr/>
              </a:pPr>
              <a:endParaRPr lang="zh-CN" altLang="en-US" sz="1600">
                <a:solidFill>
                  <a:srgbClr val="0000FF"/>
                </a:solidFill>
                <a:latin typeface="+mn-lt"/>
                <a:ea typeface="+mn-ea"/>
              </a:endParaRPr>
            </a:p>
          </p:txBody>
        </p:sp>
      </p:grpSp>
      <p:sp>
        <p:nvSpPr>
          <p:cNvPr id="3" name="矩形 2"/>
          <p:cNvSpPr/>
          <p:nvPr/>
        </p:nvSpPr>
        <p:spPr>
          <a:xfrm>
            <a:off x="6888163" y="3177201"/>
            <a:ext cx="1008062" cy="2889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zh-CN" dirty="0">
                <a:latin typeface="+mj-ea"/>
              </a:rPr>
              <a:t>UDP: </a:t>
            </a:r>
            <a:r>
              <a:rPr lang="zh-CN" altLang="en-US" dirty="0">
                <a:latin typeface="+mj-ea"/>
              </a:rPr>
              <a:t>伪首部</a:t>
            </a:r>
            <a:endParaRPr lang="en-US" altLang="zh-CN" dirty="0">
              <a:latin typeface="+mj-ea"/>
            </a:endParaRPr>
          </a:p>
        </p:txBody>
      </p:sp>
      <p:pic>
        <p:nvPicPr>
          <p:cNvPr id="35844" name="Picture 3" descr="04x0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24339" y="1052514"/>
            <a:ext cx="4103687"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Text Box 8"/>
          <p:cNvSpPr txBox="1">
            <a:spLocks noChangeArrowheads="1"/>
          </p:cNvSpPr>
          <p:nvPr/>
        </p:nvSpPr>
        <p:spPr bwMode="auto">
          <a:xfrm>
            <a:off x="2336502" y="2343151"/>
            <a:ext cx="1803699" cy="584775"/>
          </a:xfrm>
          <a:prstGeom prst="rect">
            <a:avLst/>
          </a:prstGeom>
          <a:noFill/>
          <a:ln w="28575">
            <a:noFill/>
            <a:miter lim="800000"/>
          </a:ln>
          <a:effectLst/>
        </p:spPr>
        <p:txBody>
          <a:bodyPr wrap="none">
            <a:spAutoFit/>
          </a:bodyPr>
          <a:lstStyle/>
          <a:p>
            <a:pPr algn="r">
              <a:defRPr/>
            </a:pPr>
            <a:r>
              <a:rPr lang="en-US" altLang="zh-CN" sz="1600" dirty="0">
                <a:solidFill>
                  <a:srgbClr val="0000FF"/>
                </a:solidFill>
                <a:latin typeface="+mn-lt"/>
                <a:ea typeface="+mn-ea"/>
              </a:rPr>
              <a:t>IP</a:t>
            </a:r>
            <a:r>
              <a:rPr lang="zh-CN" altLang="en-US" sz="1600" dirty="0">
                <a:solidFill>
                  <a:srgbClr val="0000FF"/>
                </a:solidFill>
                <a:latin typeface="+mn-lt"/>
                <a:ea typeface="+mn-ea"/>
              </a:rPr>
              <a:t>分组应被送至的</a:t>
            </a:r>
            <a:endParaRPr lang="en-US" altLang="zh-CN" sz="1600" dirty="0">
              <a:solidFill>
                <a:srgbClr val="0000FF"/>
              </a:solidFill>
              <a:latin typeface="+mn-lt"/>
              <a:ea typeface="+mn-ea"/>
            </a:endParaRPr>
          </a:p>
          <a:p>
            <a:pPr algn="r">
              <a:defRPr/>
            </a:pPr>
            <a:r>
              <a:rPr lang="zh-CN" altLang="en-US" sz="1600" dirty="0">
                <a:solidFill>
                  <a:srgbClr val="0000FF"/>
                </a:solidFill>
                <a:latin typeface="+mn-lt"/>
                <a:ea typeface="+mn-ea"/>
              </a:rPr>
              <a:t>高层协议</a:t>
            </a:r>
            <a:endParaRPr lang="en-US" sz="1600" dirty="0">
              <a:solidFill>
                <a:srgbClr val="0000FF"/>
              </a:solidFill>
              <a:latin typeface="+mn-lt"/>
              <a:ea typeface="+mn-ea"/>
            </a:endParaRPr>
          </a:p>
        </p:txBody>
      </p:sp>
      <p:sp>
        <p:nvSpPr>
          <p:cNvPr id="25613" name="Line 13"/>
          <p:cNvSpPr>
            <a:spLocks noChangeShapeType="1"/>
          </p:cNvSpPr>
          <p:nvPr/>
        </p:nvSpPr>
        <p:spPr bwMode="auto">
          <a:xfrm flipV="1">
            <a:off x="4079876" y="2420938"/>
            <a:ext cx="1655763" cy="214312"/>
          </a:xfrm>
          <a:prstGeom prst="line">
            <a:avLst/>
          </a:prstGeom>
          <a:noFill/>
          <a:ln w="28575">
            <a:solidFill>
              <a:srgbClr val="0000CC"/>
            </a:solidFill>
            <a:round/>
            <a:tailEnd type="arrow" w="med" len="med"/>
          </a:ln>
          <a:effectLst/>
        </p:spPr>
        <p:txBody>
          <a:bodyPr/>
          <a:lstStyle/>
          <a:p>
            <a:pPr eaLnBrk="1" hangingPunct="1">
              <a:defRPr/>
            </a:pPr>
            <a:endParaRPr lang="zh-CN" altLang="en-US" sz="1600">
              <a:solidFill>
                <a:srgbClr val="0000FF"/>
              </a:solidFill>
              <a:latin typeface="+mn-lt"/>
              <a:ea typeface="+mn-ea"/>
            </a:endParaRPr>
          </a:p>
        </p:txBody>
      </p:sp>
      <p:pic>
        <p:nvPicPr>
          <p:cNvPr id="35847" name="Picture 4" descr="05x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2764" y="4978400"/>
            <a:ext cx="4041775"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圆角矩形 23"/>
          <p:cNvSpPr/>
          <p:nvPr/>
        </p:nvSpPr>
        <p:spPr>
          <a:xfrm>
            <a:off x="4295775" y="2492375"/>
            <a:ext cx="4019550" cy="882650"/>
          </a:xfrm>
          <a:prstGeom prst="roundRect">
            <a:avLst/>
          </a:prstGeom>
          <a:solidFill>
            <a:srgbClr val="BDCC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25" name="圆角矩形 24"/>
          <p:cNvSpPr/>
          <p:nvPr/>
        </p:nvSpPr>
        <p:spPr>
          <a:xfrm>
            <a:off x="4367214" y="5688014"/>
            <a:ext cx="1944687" cy="549275"/>
          </a:xfrm>
          <a:prstGeom prst="roundRect">
            <a:avLst/>
          </a:prstGeom>
          <a:solidFill>
            <a:srgbClr val="BDCC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26" name="圆角矩形 25"/>
          <p:cNvSpPr/>
          <p:nvPr/>
        </p:nvSpPr>
        <p:spPr>
          <a:xfrm>
            <a:off x="5483225" y="2060576"/>
            <a:ext cx="827088" cy="468313"/>
          </a:xfrm>
          <a:prstGeom prst="roundRect">
            <a:avLst/>
          </a:prstGeom>
          <a:solidFill>
            <a:srgbClr val="BDCC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zh-CN" altLang="en-US" dirty="0">
                <a:latin typeface="+mj-ea"/>
              </a:rPr>
              <a:t>端口</a:t>
            </a:r>
            <a:r>
              <a:rPr lang="zh-CN" altLang="zh-CN" dirty="0">
                <a:latin typeface="+mj-ea"/>
              </a:rPr>
              <a:t>: </a:t>
            </a:r>
            <a:r>
              <a:rPr lang="zh-CN" altLang="en-US" dirty="0">
                <a:latin typeface="+mj-ea"/>
              </a:rPr>
              <a:t>公共服务</a:t>
            </a:r>
            <a:r>
              <a:rPr lang="zh-CN" altLang="zh-CN" dirty="0">
                <a:latin typeface="+mj-ea"/>
              </a:rPr>
              <a:t> </a:t>
            </a:r>
            <a:endParaRPr lang="zh-CN" altLang="zh-CN" dirty="0">
              <a:latin typeface="+mj-ea"/>
            </a:endParaRPr>
          </a:p>
        </p:txBody>
      </p:sp>
      <p:sp>
        <p:nvSpPr>
          <p:cNvPr id="36868" name="Rectangle 3"/>
          <p:cNvSpPr>
            <a:spLocks noGrp="1" noChangeArrowheads="1"/>
          </p:cNvSpPr>
          <p:nvPr>
            <p:ph type="body" idx="1"/>
          </p:nvPr>
        </p:nvSpPr>
        <p:spPr/>
        <p:txBody>
          <a:bodyPr/>
          <a:lstStyle/>
          <a:p>
            <a:r>
              <a:rPr lang="zh-CN" altLang="en-US" dirty="0"/>
              <a:t>进程如何知道接收进程的端口号</a:t>
            </a:r>
            <a:r>
              <a:rPr lang="zh-CN" altLang="zh-CN" dirty="0"/>
              <a:t> ?</a:t>
            </a:r>
            <a:endParaRPr lang="zh-CN" altLang="zh-CN" dirty="0"/>
          </a:p>
          <a:p>
            <a:pPr lvl="1"/>
            <a:r>
              <a:rPr lang="zh-CN" altLang="en-US" dirty="0"/>
              <a:t>通常的做法是让服务器进程在一个众所周知的端口接收消息</a:t>
            </a:r>
            <a:endParaRPr lang="zh-CN" altLang="zh-CN" dirty="0"/>
          </a:p>
          <a:p>
            <a:pPr lvl="2"/>
            <a:r>
              <a:rPr lang="zh-CN" altLang="zh-CN" dirty="0"/>
              <a:t>DNS, </a:t>
            </a:r>
            <a:r>
              <a:rPr lang="zh-CN" altLang="en-US" dirty="0"/>
              <a:t>端口</a:t>
            </a:r>
            <a:r>
              <a:rPr lang="zh-CN" altLang="zh-CN" dirty="0"/>
              <a:t>53</a:t>
            </a:r>
            <a:endParaRPr lang="zh-CN" altLang="zh-CN" dirty="0"/>
          </a:p>
          <a:p>
            <a:pPr lvl="2"/>
            <a:r>
              <a:rPr lang="zh-CN" altLang="zh-CN" dirty="0"/>
              <a:t>SNMP, </a:t>
            </a:r>
            <a:r>
              <a:rPr lang="zh-CN" altLang="en-US" dirty="0"/>
              <a:t>端口</a:t>
            </a:r>
            <a:r>
              <a:rPr lang="zh-CN" altLang="zh-CN" dirty="0"/>
              <a:t>25</a:t>
            </a:r>
            <a:endParaRPr lang="en-US" altLang="zh-CN" dirty="0"/>
          </a:p>
          <a:p>
            <a:pPr lvl="2"/>
            <a:endParaRPr lang="zh-CN" altLang="zh-CN" dirty="0"/>
          </a:p>
          <a:p>
            <a:pPr lvl="1"/>
            <a:r>
              <a:rPr lang="zh-CN" altLang="en-US" dirty="0"/>
              <a:t>端口映射</a:t>
            </a:r>
            <a:endParaRPr lang="zh-CN" altLang="zh-CN" dirty="0"/>
          </a:p>
          <a:p>
            <a:pPr lvl="2"/>
            <a:r>
              <a:rPr lang="zh-CN" altLang="en-US" dirty="0"/>
              <a:t>客户端和服务器通过众所周知的端口协商后续数据通信过程采用的端口</a:t>
            </a:r>
            <a:r>
              <a:rPr lang="zh-CN" altLang="zh-CN" dirty="0"/>
              <a:t>, </a:t>
            </a:r>
            <a:r>
              <a:rPr lang="zh-CN" altLang="en-US" dirty="0"/>
              <a:t>然后让出众所周知的端口为其他客户端进程服务</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sz="3200" dirty="0">
                <a:latin typeface="+mj-ea"/>
              </a:rPr>
              <a:t>提纲</a:t>
            </a:r>
            <a:endParaRPr lang="zh-CN" altLang="en-US" sz="3200" dirty="0">
              <a:latin typeface="+mj-ea"/>
            </a:endParaRPr>
          </a:p>
        </p:txBody>
      </p:sp>
      <p:sp>
        <p:nvSpPr>
          <p:cNvPr id="8196" name="Rectangle 3"/>
          <p:cNvSpPr>
            <a:spLocks noGrp="1" noChangeArrowheads="1"/>
          </p:cNvSpPr>
          <p:nvPr>
            <p:ph type="body" idx="1"/>
          </p:nvPr>
        </p:nvSpPr>
        <p:spPr>
          <a:xfrm>
            <a:off x="812801" y="1441900"/>
            <a:ext cx="10972800" cy="5113338"/>
          </a:xfrm>
        </p:spPr>
        <p:txBody>
          <a:bodyPr/>
          <a:lstStyle/>
          <a:p>
            <a:pPr eaLnBrk="1" hangingPunct="1"/>
            <a:r>
              <a:rPr lang="zh-CN" altLang="en-US" dirty="0"/>
              <a:t>引言</a:t>
            </a:r>
            <a:endParaRPr lang="en-US" altLang="zh-CN" dirty="0"/>
          </a:p>
          <a:p>
            <a:pPr lvl="1" eaLnBrk="1" hangingPunct="1"/>
            <a:r>
              <a:rPr lang="zh-CN" altLang="en-US" dirty="0"/>
              <a:t>核心问题</a:t>
            </a:r>
            <a:r>
              <a:rPr lang="en-US" altLang="zh-CN" dirty="0"/>
              <a:t>: </a:t>
            </a:r>
            <a:r>
              <a:rPr lang="zh-CN" altLang="en-US" dirty="0"/>
              <a:t>进程间如何通信</a:t>
            </a:r>
            <a:endParaRPr lang="zh-CN" altLang="en-US" dirty="0"/>
          </a:p>
          <a:p>
            <a:pPr eaLnBrk="1" hangingPunct="1"/>
            <a:r>
              <a:rPr lang="zh-CN" altLang="en-US" dirty="0"/>
              <a:t>简单多路分解</a:t>
            </a:r>
            <a:r>
              <a:rPr lang="en-US" altLang="zh-CN" dirty="0"/>
              <a:t>(UDP)</a:t>
            </a:r>
            <a:endParaRPr lang="en-US" altLang="zh-CN" dirty="0"/>
          </a:p>
          <a:p>
            <a:pPr eaLnBrk="1" hangingPunct="1"/>
            <a:r>
              <a:rPr lang="zh-CN" altLang="en-US" dirty="0"/>
              <a:t>可靠字节流</a:t>
            </a:r>
            <a:r>
              <a:rPr lang="en-US" altLang="zh-CN" dirty="0"/>
              <a:t>(TCP)</a:t>
            </a:r>
            <a:endParaRPr lang="en-US" altLang="zh-CN" dirty="0"/>
          </a:p>
          <a:p>
            <a:pPr eaLnBrk="1" hangingPunct="1"/>
            <a:r>
              <a:rPr lang="zh-CN" altLang="en-US" dirty="0"/>
              <a:t>总结</a:t>
            </a:r>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zh-CN" dirty="0">
                <a:latin typeface="+mj-ea"/>
              </a:rPr>
              <a:t>UDP</a:t>
            </a:r>
            <a:r>
              <a:rPr lang="zh-CN" altLang="en-US" dirty="0">
                <a:latin typeface="+mj-ea"/>
              </a:rPr>
              <a:t>的优点</a:t>
            </a:r>
            <a:endParaRPr lang="en-US" altLang="zh-CN" dirty="0">
              <a:latin typeface="+mj-ea"/>
            </a:endParaRPr>
          </a:p>
        </p:txBody>
      </p:sp>
      <p:sp>
        <p:nvSpPr>
          <p:cNvPr id="37891" name="Content Placeholder 2"/>
          <p:cNvSpPr>
            <a:spLocks noGrp="1"/>
          </p:cNvSpPr>
          <p:nvPr>
            <p:ph idx="1"/>
          </p:nvPr>
        </p:nvSpPr>
        <p:spPr/>
        <p:txBody>
          <a:bodyPr/>
          <a:lstStyle/>
          <a:p>
            <a:r>
              <a:rPr lang="zh-CN" altLang="en-US" sz="2800" dirty="0"/>
              <a:t>控制数据发送的内容和时间</a:t>
            </a:r>
            <a:endParaRPr lang="en-US" altLang="zh-CN" sz="2800" dirty="0"/>
          </a:p>
          <a:p>
            <a:pPr lvl="1"/>
            <a:r>
              <a:rPr lang="zh-CN" altLang="en-US" sz="2400" dirty="0"/>
              <a:t>一旦应用进程开始向</a:t>
            </a:r>
            <a:r>
              <a:rPr lang="en-US" altLang="zh-CN" sz="2400" dirty="0"/>
              <a:t>socket</a:t>
            </a:r>
            <a:r>
              <a:rPr lang="zh-CN" altLang="en-US" sz="2400" dirty="0"/>
              <a:t>写入数据</a:t>
            </a:r>
            <a:endParaRPr lang="en-US" altLang="zh-CN" sz="2400" dirty="0"/>
          </a:p>
          <a:p>
            <a:pPr lvl="1"/>
            <a:r>
              <a:rPr lang="en-US" altLang="zh-CN" sz="2400" dirty="0"/>
              <a:t>… UDP</a:t>
            </a:r>
            <a:r>
              <a:rPr lang="zh-CN" altLang="en-US" sz="2400" dirty="0"/>
              <a:t>封装数据并发送报文</a:t>
            </a:r>
            <a:endParaRPr lang="en-US" altLang="zh-CN" sz="2400" dirty="0"/>
          </a:p>
          <a:p>
            <a:r>
              <a:rPr lang="zh-CN" altLang="en-US" sz="2800" dirty="0"/>
              <a:t>不存在连接建立时延</a:t>
            </a:r>
            <a:endParaRPr lang="en-US" altLang="zh-CN" sz="2800" dirty="0"/>
          </a:p>
          <a:p>
            <a:pPr lvl="1"/>
            <a:r>
              <a:rPr lang="en-US" altLang="zh-CN" sz="2400" dirty="0"/>
              <a:t>UDP</a:t>
            </a:r>
            <a:r>
              <a:rPr lang="zh-CN" altLang="en-US" sz="2400" dirty="0"/>
              <a:t>不需要与目的进程之间进行联系而直接发送报文</a:t>
            </a:r>
            <a:endParaRPr lang="en-US" altLang="zh-CN" sz="2400" dirty="0"/>
          </a:p>
          <a:p>
            <a:r>
              <a:rPr lang="zh-CN" altLang="en-US" sz="2800" dirty="0"/>
              <a:t>无状态连接</a:t>
            </a:r>
            <a:endParaRPr lang="en-US" altLang="zh-CN" sz="2800" dirty="0"/>
          </a:p>
          <a:p>
            <a:pPr lvl="1"/>
            <a:r>
              <a:rPr lang="zh-CN" altLang="en-US" sz="2400" dirty="0"/>
              <a:t>不需要分配缓存</a:t>
            </a:r>
            <a:r>
              <a:rPr lang="en-US" altLang="zh-CN" sz="2400" dirty="0"/>
              <a:t>, </a:t>
            </a:r>
            <a:r>
              <a:rPr lang="zh-CN" altLang="en-US" sz="2400" dirty="0"/>
              <a:t>参数</a:t>
            </a:r>
            <a:r>
              <a:rPr lang="en-US" altLang="zh-CN" sz="2400" dirty="0"/>
              <a:t>, </a:t>
            </a:r>
            <a:r>
              <a:rPr lang="zh-CN" altLang="en-US" sz="2400" dirty="0"/>
              <a:t>序号</a:t>
            </a:r>
            <a:r>
              <a:rPr lang="en-US" altLang="zh-CN" sz="2400" dirty="0"/>
              <a:t> #s, </a:t>
            </a:r>
            <a:r>
              <a:rPr lang="zh-CN" altLang="en-US" sz="2400" dirty="0"/>
              <a:t>等等</a:t>
            </a:r>
            <a:r>
              <a:rPr lang="en-US" altLang="zh-CN" sz="2400" dirty="0"/>
              <a:t>.</a:t>
            </a:r>
            <a:endParaRPr lang="en-US" altLang="zh-CN" sz="2400" dirty="0"/>
          </a:p>
          <a:p>
            <a:pPr lvl="1"/>
            <a:r>
              <a:rPr lang="en-US" altLang="zh-CN" sz="2400" dirty="0"/>
              <a:t>… </a:t>
            </a:r>
            <a:r>
              <a:rPr lang="zh-CN" altLang="en-US" sz="2400" dirty="0"/>
              <a:t>可以很容易的一次性处理多个客户端请求</a:t>
            </a:r>
            <a:r>
              <a:rPr lang="en-US" altLang="zh-CN" sz="2400" dirty="0"/>
              <a:t> (</a:t>
            </a:r>
            <a:r>
              <a:rPr lang="zh-CN" altLang="en-US" sz="2400" dirty="0"/>
              <a:t>肥服务器</a:t>
            </a:r>
            <a:r>
              <a:rPr lang="en-US" altLang="zh-CN" sz="2400" dirty="0"/>
              <a:t>)</a:t>
            </a:r>
            <a:endParaRPr lang="en-US" altLang="zh-CN" sz="2400" dirty="0"/>
          </a:p>
          <a:p>
            <a:r>
              <a:rPr lang="zh-CN" altLang="en-US" sz="2800" dirty="0"/>
              <a:t>报文首部开销较小</a:t>
            </a:r>
            <a:endParaRPr lang="en-US" altLang="zh-CN" sz="2800" dirty="0"/>
          </a:p>
          <a:p>
            <a:pPr lvl="1"/>
            <a:r>
              <a:rPr lang="en-US" altLang="zh-CN" sz="2400" dirty="0"/>
              <a:t>UDP</a:t>
            </a:r>
            <a:r>
              <a:rPr lang="zh-CN" altLang="en-US" sz="2400" dirty="0"/>
              <a:t>首部只有</a:t>
            </a:r>
            <a:r>
              <a:rPr lang="en-US" altLang="zh-CN" sz="2400" dirty="0"/>
              <a:t>8</a:t>
            </a:r>
            <a:r>
              <a:rPr lang="zh-CN" altLang="en-US" sz="2400" dirty="0"/>
              <a:t>个字节长</a:t>
            </a:r>
            <a:endParaRPr lang="en-US" altLang="zh-CN" sz="2400" dirty="0"/>
          </a:p>
          <a:p>
            <a:endParaRPr lang="en-US" altLang="zh-CN" sz="2800" dirty="0"/>
          </a:p>
        </p:txBody>
      </p:sp>
      <p:sp>
        <p:nvSpPr>
          <p:cNvPr id="37892" name="Slide Number Placeholder 3"/>
          <p:cNvSpPr>
            <a:spLocks noGrp="1"/>
          </p:cNvSpPr>
          <p:nvPr>
            <p:ph type="sldNum" sz="quarter" idx="11"/>
          </p:nvPr>
        </p:nvSpPr>
        <p:spPr>
          <a:xfrm>
            <a:off x="10684276" y="6321380"/>
            <a:ext cx="898124" cy="31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FAACD66D-034C-4A53-ABE7-DD2DA83DA9BF}" type="slidenum">
              <a:rPr kumimoji="0" lang="en-US" altLang="zh-CN" sz="1000">
                <a:latin typeface="Arial" panose="020B0604020202020204" pitchFamily="34" charset="0"/>
                <a:ea typeface="宋体" panose="02010600030101010101" pitchFamily="2" charset="-122"/>
              </a:rPr>
            </a:fld>
            <a:endParaRPr kumimoji="0" lang="en-US" altLang="zh-CN" sz="10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zh-CN" dirty="0">
                <a:latin typeface="+mj-ea"/>
              </a:rPr>
              <a:t>UDP</a:t>
            </a:r>
            <a:r>
              <a:rPr lang="zh-CN" altLang="en-US" dirty="0">
                <a:latin typeface="+mj-ea"/>
              </a:rPr>
              <a:t>的缺点</a:t>
            </a:r>
            <a:endParaRPr lang="en-US" altLang="zh-CN" dirty="0">
              <a:latin typeface="+mj-ea"/>
            </a:endParaRPr>
          </a:p>
        </p:txBody>
      </p:sp>
      <p:sp>
        <p:nvSpPr>
          <p:cNvPr id="38915" name="Content Placeholder 2"/>
          <p:cNvSpPr>
            <a:spLocks noGrp="1"/>
          </p:cNvSpPr>
          <p:nvPr>
            <p:ph idx="1"/>
          </p:nvPr>
        </p:nvSpPr>
        <p:spPr/>
        <p:txBody>
          <a:bodyPr/>
          <a:lstStyle/>
          <a:p>
            <a:r>
              <a:rPr lang="en-US" altLang="zh-CN" sz="2800" dirty="0"/>
              <a:t>“</a:t>
            </a:r>
            <a:r>
              <a:rPr lang="zh-CN" altLang="en-US" sz="2800" dirty="0"/>
              <a:t>尽最大努力交付</a:t>
            </a:r>
            <a:r>
              <a:rPr lang="en-US" altLang="zh-CN" sz="2800" dirty="0"/>
              <a:t>”</a:t>
            </a:r>
            <a:endParaRPr lang="en-US" altLang="zh-CN" sz="2800" dirty="0"/>
          </a:p>
          <a:p>
            <a:pPr lvl="1"/>
            <a:r>
              <a:rPr lang="zh-CN" altLang="en-US" sz="2400" dirty="0"/>
              <a:t>不保证报文的传送</a:t>
            </a:r>
            <a:r>
              <a:rPr lang="en-US" altLang="zh-CN" sz="2400" dirty="0"/>
              <a:t>, </a:t>
            </a:r>
            <a:r>
              <a:rPr lang="zh-CN" altLang="en-US" sz="2400" dirty="0"/>
              <a:t>可能出现乱序</a:t>
            </a:r>
            <a:r>
              <a:rPr lang="en-US" altLang="zh-CN" sz="2400" dirty="0"/>
              <a:t> </a:t>
            </a:r>
            <a:r>
              <a:rPr lang="zh-CN" altLang="en-US" sz="2400" dirty="0"/>
              <a:t>到达</a:t>
            </a:r>
            <a:endParaRPr lang="en-US" altLang="zh-CN" sz="2400" dirty="0"/>
          </a:p>
          <a:p>
            <a:r>
              <a:rPr lang="zh-CN" altLang="en-US" sz="2800" dirty="0"/>
              <a:t>无拥塞控制</a:t>
            </a:r>
            <a:endParaRPr lang="en-US" altLang="zh-CN" sz="2800" dirty="0"/>
          </a:p>
          <a:p>
            <a:pPr lvl="1"/>
            <a:r>
              <a:rPr lang="zh-CN" altLang="en-US" sz="2400" dirty="0"/>
              <a:t>对网络的拥塞现象无自适应处理机制</a:t>
            </a:r>
            <a:endParaRPr lang="en-US" altLang="zh-CN" sz="2400" dirty="0"/>
          </a:p>
          <a:p>
            <a:r>
              <a:rPr lang="zh-CN" altLang="en-US" sz="2800" dirty="0"/>
              <a:t>抑制</a:t>
            </a:r>
            <a:r>
              <a:rPr lang="en-US" altLang="zh-CN" sz="2800" dirty="0"/>
              <a:t>TCP</a:t>
            </a:r>
            <a:r>
              <a:rPr lang="zh-CN" altLang="en-US" sz="2800" dirty="0"/>
              <a:t>流</a:t>
            </a:r>
            <a:endParaRPr lang="en-US" altLang="zh-CN" sz="2800" dirty="0"/>
          </a:p>
          <a:p>
            <a:pPr lvl="1"/>
            <a:r>
              <a:rPr lang="zh-CN" altLang="en-US" sz="2400" dirty="0"/>
              <a:t>一旦网络出现拥塞</a:t>
            </a:r>
            <a:r>
              <a:rPr lang="en-US" altLang="zh-CN" sz="2400" dirty="0"/>
              <a:t>, TCP</a:t>
            </a:r>
            <a:r>
              <a:rPr lang="zh-CN" altLang="en-US" sz="2400" dirty="0"/>
              <a:t>流会退避但</a:t>
            </a:r>
            <a:r>
              <a:rPr lang="en-US" altLang="zh-CN" sz="2400" dirty="0"/>
              <a:t>UDP</a:t>
            </a:r>
            <a:r>
              <a:rPr lang="zh-CN" altLang="en-US" sz="2400" dirty="0"/>
              <a:t>仍保留原速率发送</a:t>
            </a:r>
            <a:endParaRPr lang="en-US" altLang="zh-CN" sz="2400" dirty="0"/>
          </a:p>
          <a:p>
            <a:pPr lvl="1"/>
            <a:r>
              <a:rPr lang="zh-CN" altLang="en-US" sz="2400" dirty="0"/>
              <a:t>可以被用于网络攻击</a:t>
            </a:r>
            <a:r>
              <a:rPr lang="en-US" altLang="zh-CN" sz="2400" dirty="0"/>
              <a:t>(UDP</a:t>
            </a:r>
            <a:r>
              <a:rPr lang="zh-CN" altLang="en-US" sz="2400" dirty="0"/>
              <a:t>洪泛攻击</a:t>
            </a:r>
            <a:r>
              <a:rPr lang="en-US" altLang="zh-CN" sz="2400" dirty="0"/>
              <a:t>)</a:t>
            </a:r>
            <a:endParaRPr lang="en-US" altLang="zh-CN" sz="2400" dirty="0"/>
          </a:p>
          <a:p>
            <a:pPr lvl="1"/>
            <a:endParaRPr lang="en-US" altLang="zh-CN"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zh-CN" altLang="en-US" dirty="0">
                <a:latin typeface="+mj-ea"/>
              </a:rPr>
              <a:t>采用</a:t>
            </a:r>
            <a:r>
              <a:rPr lang="en-US" altLang="zh-CN" dirty="0">
                <a:latin typeface="+mj-ea"/>
              </a:rPr>
              <a:t>UDP</a:t>
            </a:r>
            <a:r>
              <a:rPr lang="zh-CN" altLang="en-US" dirty="0">
                <a:latin typeface="+mj-ea"/>
              </a:rPr>
              <a:t>协议的应用</a:t>
            </a:r>
            <a:endParaRPr lang="en-US" altLang="zh-CN" dirty="0">
              <a:latin typeface="+mj-ea"/>
            </a:endParaRPr>
          </a:p>
        </p:txBody>
      </p:sp>
      <p:sp>
        <p:nvSpPr>
          <p:cNvPr id="39939" name="Content Placeholder 2"/>
          <p:cNvSpPr>
            <a:spLocks noGrp="1"/>
          </p:cNvSpPr>
          <p:nvPr>
            <p:ph idx="1"/>
          </p:nvPr>
        </p:nvSpPr>
        <p:spPr/>
        <p:txBody>
          <a:bodyPr/>
          <a:lstStyle/>
          <a:p>
            <a:r>
              <a:rPr lang="zh-CN" altLang="en-US" sz="2800" dirty="0"/>
              <a:t>简单查询协议</a:t>
            </a:r>
            <a:r>
              <a:rPr lang="en-US" altLang="zh-CN" sz="2800" dirty="0"/>
              <a:t>(</a:t>
            </a:r>
            <a:r>
              <a:rPr lang="zh-CN" altLang="en-US" sz="2800" dirty="0"/>
              <a:t>例如域名解析系统</a:t>
            </a:r>
            <a:r>
              <a:rPr lang="en-US" altLang="zh-CN" sz="2800" dirty="0"/>
              <a:t>, DNS)</a:t>
            </a:r>
            <a:endParaRPr lang="en-US" altLang="zh-CN" sz="2800" dirty="0"/>
          </a:p>
          <a:p>
            <a:pPr lvl="1"/>
            <a:r>
              <a:rPr lang="zh-CN" altLang="en-US" sz="2400" dirty="0"/>
              <a:t>连接建立时延较大</a:t>
            </a:r>
            <a:r>
              <a:rPr lang="en-US" altLang="zh-CN" sz="2400" dirty="0"/>
              <a:t> </a:t>
            </a:r>
            <a:endParaRPr lang="en-US" altLang="zh-CN" sz="2400" dirty="0"/>
          </a:p>
          <a:p>
            <a:pPr lvl="1"/>
            <a:r>
              <a:rPr lang="zh-CN" altLang="en-US" sz="2400" dirty="0"/>
              <a:t>查询消息很小</a:t>
            </a:r>
            <a:r>
              <a:rPr lang="en-US" altLang="zh-CN" sz="2400" dirty="0"/>
              <a:t>, UDP</a:t>
            </a:r>
            <a:r>
              <a:rPr lang="zh-CN" altLang="en-US" sz="2400" dirty="0"/>
              <a:t>在消息内容上加载很小的协议开销</a:t>
            </a:r>
            <a:r>
              <a:rPr lang="en-US" altLang="zh-CN" sz="2400" dirty="0"/>
              <a:t> (UDP</a:t>
            </a:r>
            <a:r>
              <a:rPr lang="zh-CN" altLang="en-US" sz="2400" dirty="0"/>
              <a:t>首部</a:t>
            </a:r>
            <a:r>
              <a:rPr lang="en-US" altLang="zh-CN" sz="2400" dirty="0"/>
              <a:t>)</a:t>
            </a:r>
            <a:endParaRPr lang="en-US" altLang="zh-CN" sz="2400" dirty="0"/>
          </a:p>
          <a:p>
            <a:pPr lvl="1"/>
            <a:r>
              <a:rPr lang="zh-CN" altLang="en-US" sz="2400" dirty="0"/>
              <a:t>可以非常容易地进行重传</a:t>
            </a:r>
            <a:endParaRPr lang="en-US" altLang="zh-CN" sz="2400" dirty="0"/>
          </a:p>
          <a:p>
            <a:pPr lvl="1"/>
            <a:r>
              <a:rPr lang="zh-CN" altLang="en-US" sz="2400" dirty="0"/>
              <a:t>适应报文乱序到达的危险</a:t>
            </a:r>
            <a:endParaRPr lang="en-US" altLang="zh-CN" sz="2400" dirty="0"/>
          </a:p>
          <a:p>
            <a:r>
              <a:rPr lang="zh-CN" altLang="en-US" sz="2800" dirty="0"/>
              <a:t>多媒体应用</a:t>
            </a:r>
            <a:endParaRPr lang="en-US" altLang="zh-CN" sz="2800" dirty="0"/>
          </a:p>
          <a:p>
            <a:pPr lvl="1"/>
            <a:r>
              <a:rPr lang="zh-CN" altLang="en-US" sz="2400" dirty="0"/>
              <a:t>不值得对丢弃或损坏报文进行重传</a:t>
            </a:r>
            <a:endParaRPr lang="en-US" altLang="zh-CN" sz="2400" dirty="0"/>
          </a:p>
          <a:p>
            <a:pPr lvl="1"/>
            <a:r>
              <a:rPr lang="zh-CN" altLang="en-US" sz="2400" dirty="0"/>
              <a:t>对于语音、图像等数据传送过程</a:t>
            </a:r>
            <a:r>
              <a:rPr lang="en-US" altLang="zh-CN" sz="2400" dirty="0"/>
              <a:t>, </a:t>
            </a:r>
            <a:r>
              <a:rPr lang="zh-CN" altLang="en-US" sz="2400" dirty="0"/>
              <a:t>一定程度的报文丢失是可以接受的</a:t>
            </a:r>
            <a:r>
              <a:rPr lang="en-US" altLang="zh-CN" sz="2400" dirty="0"/>
              <a:t>, </a:t>
            </a:r>
            <a:endParaRPr lang="en-US" altLang="zh-CN" sz="2400" dirty="0"/>
          </a:p>
          <a:p>
            <a:pPr lvl="1"/>
            <a:r>
              <a:rPr lang="zh-CN" altLang="en-US" sz="2400" dirty="0"/>
              <a:t>应用案例：电话</a:t>
            </a:r>
            <a:r>
              <a:rPr lang="en-US" altLang="zh-CN" sz="2400" dirty="0"/>
              <a:t>, </a:t>
            </a:r>
            <a:r>
              <a:rPr lang="zh-CN" altLang="en-US" sz="2400" dirty="0"/>
              <a:t>视频会议</a:t>
            </a:r>
            <a:r>
              <a:rPr lang="en-US" altLang="zh-CN" sz="2400" dirty="0"/>
              <a:t>, </a:t>
            </a:r>
            <a:r>
              <a:rPr lang="zh-CN" altLang="en-US" sz="2400" dirty="0" smtClean="0"/>
              <a:t>游戏</a:t>
            </a:r>
            <a:endParaRPr lang="en-US" altLang="zh-CN"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zh-CN" altLang="en-US" sz="3200" dirty="0">
                <a:latin typeface="+mj-ea"/>
              </a:rPr>
              <a:t>提纲</a:t>
            </a:r>
            <a:endParaRPr lang="zh-CN" altLang="en-US" sz="3200" dirty="0">
              <a:latin typeface="+mj-ea"/>
            </a:endParaRPr>
          </a:p>
        </p:txBody>
      </p:sp>
      <p:sp>
        <p:nvSpPr>
          <p:cNvPr id="40964" name="Rectangle 3"/>
          <p:cNvSpPr>
            <a:spLocks noGrp="1" noChangeArrowheads="1"/>
          </p:cNvSpPr>
          <p:nvPr>
            <p:ph type="body" idx="1"/>
          </p:nvPr>
        </p:nvSpPr>
        <p:spPr/>
        <p:txBody>
          <a:bodyPr/>
          <a:lstStyle/>
          <a:p>
            <a:pPr eaLnBrk="1" hangingPunct="1"/>
            <a:r>
              <a:rPr lang="zh-CN" altLang="en-US" dirty="0"/>
              <a:t>引言</a:t>
            </a:r>
            <a:endParaRPr lang="en-US" altLang="zh-CN" dirty="0"/>
          </a:p>
          <a:p>
            <a:pPr lvl="1" eaLnBrk="1" hangingPunct="1"/>
            <a:r>
              <a:rPr lang="zh-CN" altLang="en-US" dirty="0"/>
              <a:t>核心问题</a:t>
            </a:r>
            <a:r>
              <a:rPr lang="en-US" altLang="zh-CN" dirty="0"/>
              <a:t>: </a:t>
            </a:r>
            <a:r>
              <a:rPr lang="zh-CN" altLang="en-US" dirty="0"/>
              <a:t>进程间如何通信</a:t>
            </a:r>
            <a:endParaRPr lang="zh-CN" altLang="en-US" dirty="0"/>
          </a:p>
          <a:p>
            <a:pPr eaLnBrk="1" hangingPunct="1"/>
            <a:r>
              <a:rPr lang="zh-CN" altLang="en-US" dirty="0"/>
              <a:t>简单多路分解</a:t>
            </a:r>
            <a:r>
              <a:rPr lang="en-US" altLang="zh-CN" dirty="0"/>
              <a:t>(UDP)</a:t>
            </a:r>
            <a:endParaRPr lang="en-US" altLang="zh-CN" dirty="0"/>
          </a:p>
          <a:p>
            <a:pPr eaLnBrk="1" hangingPunct="1"/>
            <a:r>
              <a:rPr lang="zh-CN" altLang="en-US" dirty="0"/>
              <a:t>可靠字节流</a:t>
            </a:r>
            <a:r>
              <a:rPr lang="en-US" altLang="zh-CN" dirty="0"/>
              <a:t>(TCP)</a:t>
            </a:r>
            <a:endParaRPr lang="en-US" altLang="zh-CN" dirty="0"/>
          </a:p>
          <a:p>
            <a:pPr eaLnBrk="1" hangingPunct="1"/>
            <a:r>
              <a:rPr lang="zh-CN" altLang="en-US" dirty="0"/>
              <a:t>总结</a:t>
            </a:r>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sz="4000" dirty="0">
                <a:latin typeface="+mj-ea"/>
              </a:rPr>
              <a:t>传输控制协议 </a:t>
            </a:r>
            <a:r>
              <a:rPr lang="en-US" altLang="zh-CN" sz="4000" dirty="0">
                <a:latin typeface="+mj-ea"/>
              </a:rPr>
              <a:t>(TCP)</a:t>
            </a:r>
            <a:endParaRPr lang="en-US" altLang="zh-CN" dirty="0">
              <a:latin typeface="+mj-ea"/>
            </a:endParaRPr>
          </a:p>
        </p:txBody>
      </p:sp>
      <p:sp>
        <p:nvSpPr>
          <p:cNvPr id="41987" name="Rectangle 3"/>
          <p:cNvSpPr>
            <a:spLocks noGrp="1" noChangeArrowheads="1"/>
          </p:cNvSpPr>
          <p:nvPr>
            <p:ph type="body" idx="1"/>
          </p:nvPr>
        </p:nvSpPr>
        <p:spPr/>
        <p:txBody>
          <a:bodyPr/>
          <a:lstStyle/>
          <a:p>
            <a:r>
              <a:rPr lang="en-US" altLang="zh-CN" dirty="0"/>
              <a:t>TCP/IP</a:t>
            </a:r>
            <a:r>
              <a:rPr lang="zh-CN" altLang="en-US" dirty="0"/>
              <a:t>协议栈中两个传输层协议之一</a:t>
            </a:r>
            <a:endParaRPr lang="zh-CN" altLang="zh-CN" dirty="0"/>
          </a:p>
          <a:p>
            <a:pPr lvl="1"/>
            <a:r>
              <a:rPr lang="zh-CN" altLang="zh-CN" dirty="0"/>
              <a:t>UDP:  1980</a:t>
            </a:r>
            <a:r>
              <a:rPr lang="zh-CN" altLang="en-US" dirty="0"/>
              <a:t>年实现</a:t>
            </a:r>
            <a:endParaRPr lang="zh-CN" altLang="zh-CN" dirty="0"/>
          </a:p>
          <a:p>
            <a:pPr lvl="1"/>
            <a:r>
              <a:rPr lang="zh-CN" altLang="zh-CN" dirty="0"/>
              <a:t>TCP</a:t>
            </a:r>
            <a:r>
              <a:rPr lang="zh-CN" altLang="en-US" dirty="0"/>
              <a:t>最早于</a:t>
            </a:r>
            <a:r>
              <a:rPr lang="en-US" altLang="zh-CN" dirty="0"/>
              <a:t>1974</a:t>
            </a:r>
            <a:r>
              <a:rPr lang="zh-CN" altLang="en-US" dirty="0"/>
              <a:t>年实现</a:t>
            </a:r>
            <a:r>
              <a:rPr lang="zh-CN" altLang="zh-CN" dirty="0"/>
              <a:t> </a:t>
            </a:r>
            <a:endParaRPr lang="en-US" altLang="zh-CN" dirty="0"/>
          </a:p>
          <a:p>
            <a:pPr lvl="1"/>
            <a:r>
              <a:rPr lang="en-US" altLang="zh-CN" dirty="0"/>
              <a:t>1981</a:t>
            </a:r>
            <a:r>
              <a:rPr lang="zh-CN" altLang="en-US" dirty="0"/>
              <a:t>年</a:t>
            </a:r>
            <a:r>
              <a:rPr lang="zh-CN" altLang="zh-CN" dirty="0"/>
              <a:t>IPv4</a:t>
            </a:r>
            <a:r>
              <a:rPr lang="zh-CN" altLang="en-US" dirty="0"/>
              <a:t>实现</a:t>
            </a:r>
            <a:endParaRPr lang="zh-CN" altLang="zh-CN" dirty="0"/>
          </a:p>
          <a:p>
            <a:endParaRPr lang="en-US" altLang="zh-CN" dirty="0"/>
          </a:p>
          <a:p>
            <a:endParaRPr lang="zh-CN" altLang="zh-CN" dirty="0"/>
          </a:p>
          <a:p>
            <a:r>
              <a:rPr lang="zh-CN" altLang="en-US" dirty="0"/>
              <a:t>向应用进程提供</a:t>
            </a:r>
            <a:r>
              <a:rPr lang="zh-CN" altLang="en-US" b="1" dirty="0">
                <a:solidFill>
                  <a:srgbClr val="0000FF"/>
                </a:solidFill>
              </a:rPr>
              <a:t>可靠的字节流服务</a:t>
            </a:r>
            <a:endParaRPr lang="en-US" altLang="zh-CN" dirty="0"/>
          </a:p>
        </p:txBody>
      </p:sp>
      <p:pic>
        <p:nvPicPr>
          <p:cNvPr id="4198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3250" y="2000251"/>
            <a:ext cx="3132138"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05658" y="531813"/>
            <a:ext cx="8001000" cy="711200"/>
          </a:xfrm>
        </p:spPr>
        <p:txBody>
          <a:bodyPr/>
          <a:lstStyle/>
          <a:p>
            <a:r>
              <a:rPr lang="zh-CN" altLang="en-US" dirty="0">
                <a:latin typeface="+mj-ea"/>
              </a:rPr>
              <a:t>基于</a:t>
            </a:r>
            <a:r>
              <a:rPr lang="en-US" altLang="zh-CN" dirty="0">
                <a:latin typeface="+mj-ea"/>
              </a:rPr>
              <a:t>TCP</a:t>
            </a:r>
            <a:r>
              <a:rPr lang="zh-CN" altLang="en-US" dirty="0">
                <a:latin typeface="+mj-ea"/>
              </a:rPr>
              <a:t>的字节流传送</a:t>
            </a:r>
            <a:endParaRPr lang="en-US" altLang="zh-CN" dirty="0">
              <a:latin typeface="+mj-ea"/>
            </a:endParaRPr>
          </a:p>
        </p:txBody>
      </p:sp>
      <p:sp>
        <p:nvSpPr>
          <p:cNvPr id="43011" name="Rectangle 3"/>
          <p:cNvSpPr>
            <a:spLocks noGrp="1" noChangeArrowheads="1"/>
          </p:cNvSpPr>
          <p:nvPr>
            <p:ph type="body" idx="1"/>
          </p:nvPr>
        </p:nvSpPr>
        <p:spPr>
          <a:xfrm>
            <a:off x="805658" y="1207872"/>
            <a:ext cx="10321636" cy="496888"/>
          </a:xfrm>
        </p:spPr>
        <p:txBody>
          <a:bodyPr/>
          <a:lstStyle/>
          <a:p>
            <a:r>
              <a:rPr lang="en-US" altLang="zh-CN" sz="2400" dirty="0"/>
              <a:t>TCP</a:t>
            </a:r>
            <a:r>
              <a:rPr lang="zh-CN" altLang="en-US" sz="2400" dirty="0"/>
              <a:t>不区分应用进程写入报文的边界</a:t>
            </a:r>
            <a:r>
              <a:rPr lang="en-US" altLang="zh-CN" sz="2400" dirty="0"/>
              <a:t>, </a:t>
            </a:r>
            <a:r>
              <a:rPr lang="zh-CN" altLang="en-US" sz="2400" dirty="0"/>
              <a:t>采用数据段的方式进行数据传输</a:t>
            </a:r>
            <a:endParaRPr lang="en-US" altLang="zh-CN" sz="2400" dirty="0"/>
          </a:p>
        </p:txBody>
      </p:sp>
      <p:grpSp>
        <p:nvGrpSpPr>
          <p:cNvPr id="43012" name="Group 4"/>
          <p:cNvGrpSpPr/>
          <p:nvPr/>
        </p:nvGrpSpPr>
        <p:grpSpPr bwMode="auto">
          <a:xfrm>
            <a:off x="2855914" y="1844675"/>
            <a:ext cx="6511925" cy="4959350"/>
            <a:chOff x="0" y="0"/>
            <a:chExt cx="4102" cy="3124"/>
          </a:xfrm>
        </p:grpSpPr>
        <p:sp>
          <p:nvSpPr>
            <p:cNvPr id="43013" name="未知"/>
            <p:cNvSpPr/>
            <p:nvPr/>
          </p:nvSpPr>
          <p:spPr bwMode="auto">
            <a:xfrm>
              <a:off x="185" y="1486"/>
              <a:ext cx="979" cy="640"/>
            </a:xfrm>
            <a:custGeom>
              <a:avLst/>
              <a:gdLst>
                <a:gd name="T0" fmla="*/ 3311354 w 607"/>
                <a:gd name="T1" fmla="*/ 12207122 h 307"/>
                <a:gd name="T2" fmla="*/ 3311354 w 607"/>
                <a:gd name="T3" fmla="*/ 0 h 307"/>
                <a:gd name="T4" fmla="*/ 0 w 607"/>
                <a:gd name="T5" fmla="*/ 0 h 307"/>
                <a:gd name="T6" fmla="*/ 0 w 607"/>
                <a:gd name="T7" fmla="*/ 169771574 h 307"/>
                <a:gd name="T8" fmla="*/ 115893 w 607"/>
                <a:gd name="T9" fmla="*/ 169771574 h 307"/>
                <a:gd name="T10" fmla="*/ 3311354 w 607"/>
                <a:gd name="T11" fmla="*/ 169771574 h 307"/>
                <a:gd name="T12" fmla="*/ 3311354 w 607"/>
                <a:gd name="T13" fmla="*/ 12207122 h 307"/>
                <a:gd name="T14" fmla="*/ 0 60000 65536"/>
                <a:gd name="T15" fmla="*/ 0 60000 65536"/>
                <a:gd name="T16" fmla="*/ 0 60000 65536"/>
                <a:gd name="T17" fmla="*/ 0 60000 65536"/>
                <a:gd name="T18" fmla="*/ 0 60000 65536"/>
                <a:gd name="T19" fmla="*/ 0 60000 65536"/>
                <a:gd name="T20" fmla="*/ 0 60000 65536"/>
                <a:gd name="T21" fmla="*/ 0 w 607"/>
                <a:gd name="T22" fmla="*/ 0 h 307"/>
                <a:gd name="T23" fmla="*/ 607 w 607"/>
                <a:gd name="T24" fmla="*/ 307 h 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7" h="307">
                  <a:moveTo>
                    <a:pt x="607" y="22"/>
                  </a:moveTo>
                  <a:lnTo>
                    <a:pt x="607" y="0"/>
                  </a:lnTo>
                  <a:lnTo>
                    <a:pt x="0" y="0"/>
                  </a:lnTo>
                  <a:lnTo>
                    <a:pt x="0" y="307"/>
                  </a:lnTo>
                  <a:lnTo>
                    <a:pt x="21" y="307"/>
                  </a:lnTo>
                  <a:lnTo>
                    <a:pt x="607" y="307"/>
                  </a:lnTo>
                  <a:lnTo>
                    <a:pt x="607" y="22"/>
                  </a:lnTo>
                  <a:close/>
                </a:path>
              </a:pathLst>
            </a:custGeom>
            <a:solidFill>
              <a:srgbClr val="FFFFFF"/>
            </a:solidFill>
            <a:ln w="7938">
              <a:solidFill>
                <a:srgbClr val="000000"/>
              </a:solidFill>
              <a:round/>
            </a:ln>
          </p:spPr>
          <p:txBody>
            <a:bodyPr/>
            <a:lstStyle/>
            <a:p>
              <a:endParaRPr lang="zh-CN" altLang="en-US"/>
            </a:p>
          </p:txBody>
        </p:sp>
        <p:sp>
          <p:nvSpPr>
            <p:cNvPr id="43014" name="未知"/>
            <p:cNvSpPr/>
            <p:nvPr/>
          </p:nvSpPr>
          <p:spPr bwMode="auto">
            <a:xfrm>
              <a:off x="2908" y="1486"/>
              <a:ext cx="1084" cy="640"/>
            </a:xfrm>
            <a:custGeom>
              <a:avLst/>
              <a:gdLst>
                <a:gd name="T0" fmla="*/ 3675602 w 672"/>
                <a:gd name="T1" fmla="*/ 12207122 h 307"/>
                <a:gd name="T2" fmla="*/ 3675602 w 672"/>
                <a:gd name="T3" fmla="*/ 0 h 307"/>
                <a:gd name="T4" fmla="*/ 0 w 672"/>
                <a:gd name="T5" fmla="*/ 0 h 307"/>
                <a:gd name="T6" fmla="*/ 0 w 672"/>
                <a:gd name="T7" fmla="*/ 169771574 h 307"/>
                <a:gd name="T8" fmla="*/ 116120 w 672"/>
                <a:gd name="T9" fmla="*/ 169771574 h 307"/>
                <a:gd name="T10" fmla="*/ 3675602 w 672"/>
                <a:gd name="T11" fmla="*/ 169771574 h 307"/>
                <a:gd name="T12" fmla="*/ 3675602 w 672"/>
                <a:gd name="T13" fmla="*/ 12207122 h 307"/>
                <a:gd name="T14" fmla="*/ 0 60000 65536"/>
                <a:gd name="T15" fmla="*/ 0 60000 65536"/>
                <a:gd name="T16" fmla="*/ 0 60000 65536"/>
                <a:gd name="T17" fmla="*/ 0 60000 65536"/>
                <a:gd name="T18" fmla="*/ 0 60000 65536"/>
                <a:gd name="T19" fmla="*/ 0 60000 65536"/>
                <a:gd name="T20" fmla="*/ 0 60000 65536"/>
                <a:gd name="T21" fmla="*/ 0 w 672"/>
                <a:gd name="T22" fmla="*/ 0 h 307"/>
                <a:gd name="T23" fmla="*/ 672 w 672"/>
                <a:gd name="T24" fmla="*/ 307 h 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2" h="307">
                  <a:moveTo>
                    <a:pt x="672" y="22"/>
                  </a:moveTo>
                  <a:lnTo>
                    <a:pt x="672" y="0"/>
                  </a:lnTo>
                  <a:lnTo>
                    <a:pt x="0" y="0"/>
                  </a:lnTo>
                  <a:lnTo>
                    <a:pt x="0" y="307"/>
                  </a:lnTo>
                  <a:lnTo>
                    <a:pt x="21" y="307"/>
                  </a:lnTo>
                  <a:lnTo>
                    <a:pt x="672" y="307"/>
                  </a:lnTo>
                  <a:lnTo>
                    <a:pt x="672" y="22"/>
                  </a:lnTo>
                  <a:close/>
                </a:path>
              </a:pathLst>
            </a:custGeom>
            <a:solidFill>
              <a:srgbClr val="FFFFFF"/>
            </a:solidFill>
            <a:ln w="7938">
              <a:solidFill>
                <a:srgbClr val="000000"/>
              </a:solidFill>
              <a:round/>
            </a:ln>
          </p:spPr>
          <p:txBody>
            <a:bodyPr/>
            <a:lstStyle/>
            <a:p>
              <a:endParaRPr lang="zh-CN" altLang="en-US"/>
            </a:p>
          </p:txBody>
        </p:sp>
        <p:sp>
          <p:nvSpPr>
            <p:cNvPr id="43015" name="未知"/>
            <p:cNvSpPr/>
            <p:nvPr/>
          </p:nvSpPr>
          <p:spPr bwMode="auto">
            <a:xfrm>
              <a:off x="0" y="0"/>
              <a:ext cx="1306" cy="543"/>
            </a:xfrm>
            <a:custGeom>
              <a:avLst/>
              <a:gdLst>
                <a:gd name="T0" fmla="*/ 4394042 w 810"/>
                <a:gd name="T1" fmla="*/ 70928293 h 261"/>
                <a:gd name="T2" fmla="*/ 4394042 w 810"/>
                <a:gd name="T3" fmla="*/ 70928293 h 261"/>
                <a:gd name="T4" fmla="*/ 4377319 w 810"/>
                <a:gd name="T5" fmla="*/ 62352182 h 261"/>
                <a:gd name="T6" fmla="*/ 4333503 w 810"/>
                <a:gd name="T7" fmla="*/ 55293501 h 261"/>
                <a:gd name="T8" fmla="*/ 4333503 w 810"/>
                <a:gd name="T9" fmla="*/ 55293501 h 261"/>
                <a:gd name="T10" fmla="*/ 4278503 w 810"/>
                <a:gd name="T11" fmla="*/ 49492885 h 261"/>
                <a:gd name="T12" fmla="*/ 4203838 w 810"/>
                <a:gd name="T13" fmla="*/ 44338449 h 261"/>
                <a:gd name="T14" fmla="*/ 4107786 w 810"/>
                <a:gd name="T15" fmla="*/ 38424636 h 261"/>
                <a:gd name="T16" fmla="*/ 4003379 w 810"/>
                <a:gd name="T17" fmla="*/ 32501228 h 261"/>
                <a:gd name="T18" fmla="*/ 3757060 w 810"/>
                <a:gd name="T19" fmla="*/ 22789670 h 261"/>
                <a:gd name="T20" fmla="*/ 3471238 w 810"/>
                <a:gd name="T21" fmla="*/ 15407028 h 261"/>
                <a:gd name="T22" fmla="*/ 3168796 w 810"/>
                <a:gd name="T23" fmla="*/ 8532887 h 261"/>
                <a:gd name="T24" fmla="*/ 2833365 w 810"/>
                <a:gd name="T25" fmla="*/ 4320443 h 261"/>
                <a:gd name="T26" fmla="*/ 2514803 w 810"/>
                <a:gd name="T27" fmla="*/ 1479373 h 261"/>
                <a:gd name="T28" fmla="*/ 2197437 w 810"/>
                <a:gd name="T29" fmla="*/ 0 h 261"/>
                <a:gd name="T30" fmla="*/ 2197437 w 810"/>
                <a:gd name="T31" fmla="*/ 0 h 261"/>
                <a:gd name="T32" fmla="*/ 1833384 w 810"/>
                <a:gd name="T33" fmla="*/ 1479373 h 261"/>
                <a:gd name="T34" fmla="*/ 1460335 w 810"/>
                <a:gd name="T35" fmla="*/ 5923408 h 261"/>
                <a:gd name="T36" fmla="*/ 1083330 w 810"/>
                <a:gd name="T37" fmla="*/ 11296200 h 261"/>
                <a:gd name="T38" fmla="*/ 752575 w 810"/>
                <a:gd name="T39" fmla="*/ 19724398 h 261"/>
                <a:gd name="T40" fmla="*/ 592371 w 810"/>
                <a:gd name="T41" fmla="*/ 24158842 h 261"/>
                <a:gd name="T42" fmla="*/ 450260 w 810"/>
                <a:gd name="T43" fmla="*/ 29970386 h 261"/>
                <a:gd name="T44" fmla="*/ 319530 w 810"/>
                <a:gd name="T45" fmla="*/ 35577472 h 261"/>
                <a:gd name="T46" fmla="*/ 215161 w 810"/>
                <a:gd name="T47" fmla="*/ 42514437 h 261"/>
                <a:gd name="T48" fmla="*/ 114814 w 810"/>
                <a:gd name="T49" fmla="*/ 48440660 h 261"/>
                <a:gd name="T50" fmla="*/ 61074 w 810"/>
                <a:gd name="T51" fmla="*/ 55293501 h 261"/>
                <a:gd name="T52" fmla="*/ 16989 w 810"/>
                <a:gd name="T53" fmla="*/ 64062849 h 261"/>
                <a:gd name="T54" fmla="*/ 0 w 810"/>
                <a:gd name="T55" fmla="*/ 70928293 h 261"/>
                <a:gd name="T56" fmla="*/ 0 w 810"/>
                <a:gd name="T57" fmla="*/ 70928293 h 261"/>
                <a:gd name="T58" fmla="*/ 16989 w 810"/>
                <a:gd name="T59" fmla="*/ 76837629 h 261"/>
                <a:gd name="T60" fmla="*/ 44165 w 810"/>
                <a:gd name="T61" fmla="*/ 83787640 h 261"/>
                <a:gd name="T62" fmla="*/ 88081 w 810"/>
                <a:gd name="T63" fmla="*/ 89713844 h 261"/>
                <a:gd name="T64" fmla="*/ 147812 w 810"/>
                <a:gd name="T65" fmla="*/ 95347577 h 261"/>
                <a:gd name="T66" fmla="*/ 147812 w 810"/>
                <a:gd name="T67" fmla="*/ 95347577 h 261"/>
                <a:gd name="T68" fmla="*/ 215161 w 810"/>
                <a:gd name="T69" fmla="*/ 99640286 h 261"/>
                <a:gd name="T70" fmla="*/ 302545 w 810"/>
                <a:gd name="T71" fmla="*/ 105099439 h 261"/>
                <a:gd name="T72" fmla="*/ 504605 w 810"/>
                <a:gd name="T73" fmla="*/ 113555699 h 261"/>
                <a:gd name="T74" fmla="*/ 752575 w 810"/>
                <a:gd name="T75" fmla="*/ 120951153 h 261"/>
                <a:gd name="T76" fmla="*/ 1026329 w 810"/>
                <a:gd name="T77" fmla="*/ 127900787 h 261"/>
                <a:gd name="T78" fmla="*/ 1318334 w 810"/>
                <a:gd name="T79" fmla="*/ 133280180 h 261"/>
                <a:gd name="T80" fmla="*/ 1604163 w 810"/>
                <a:gd name="T81" fmla="*/ 136602493 h 261"/>
                <a:gd name="T82" fmla="*/ 1910562 w 810"/>
                <a:gd name="T83" fmla="*/ 139203544 h 261"/>
                <a:gd name="T84" fmla="*/ 2197437 w 810"/>
                <a:gd name="T85" fmla="*/ 139203544 h 261"/>
                <a:gd name="T86" fmla="*/ 2197437 w 810"/>
                <a:gd name="T87" fmla="*/ 139203544 h 261"/>
                <a:gd name="T88" fmla="*/ 2559184 w 810"/>
                <a:gd name="T89" fmla="*/ 137600702 h 261"/>
                <a:gd name="T90" fmla="*/ 2933158 w 810"/>
                <a:gd name="T91" fmla="*/ 134760094 h 261"/>
                <a:gd name="T92" fmla="*/ 3311160 w 810"/>
                <a:gd name="T93" fmla="*/ 129721206 h 261"/>
                <a:gd name="T94" fmla="*/ 3641966 w 810"/>
                <a:gd name="T95" fmla="*/ 120951153 h 261"/>
                <a:gd name="T96" fmla="*/ 3801319 w 810"/>
                <a:gd name="T97" fmla="*/ 116873562 h 261"/>
                <a:gd name="T98" fmla="*/ 3948572 w 810"/>
                <a:gd name="T99" fmla="*/ 110970857 h 261"/>
                <a:gd name="T100" fmla="*/ 4076992 w 810"/>
                <a:gd name="T101" fmla="*/ 105099439 h 261"/>
                <a:gd name="T102" fmla="*/ 4179224 w 810"/>
                <a:gd name="T103" fmla="*/ 99640286 h 261"/>
                <a:gd name="T104" fmla="*/ 4261941 w 810"/>
                <a:gd name="T105" fmla="*/ 92244359 h 261"/>
                <a:gd name="T106" fmla="*/ 4333503 w 810"/>
                <a:gd name="T107" fmla="*/ 86865403 h 261"/>
                <a:gd name="T108" fmla="*/ 4377319 w 810"/>
                <a:gd name="T109" fmla="*/ 78468972 h 261"/>
                <a:gd name="T110" fmla="*/ 4394042 w 810"/>
                <a:gd name="T111" fmla="*/ 70928293 h 261"/>
                <a:gd name="T112" fmla="*/ 4394042 w 810"/>
                <a:gd name="T113" fmla="*/ 70928293 h 26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10"/>
                <a:gd name="T172" fmla="*/ 0 h 261"/>
                <a:gd name="T173" fmla="*/ 810 w 810"/>
                <a:gd name="T174" fmla="*/ 261 h 26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10" h="261">
                  <a:moveTo>
                    <a:pt x="810" y="133"/>
                  </a:moveTo>
                  <a:lnTo>
                    <a:pt x="810" y="133"/>
                  </a:lnTo>
                  <a:lnTo>
                    <a:pt x="807" y="117"/>
                  </a:lnTo>
                  <a:lnTo>
                    <a:pt x="799" y="104"/>
                  </a:lnTo>
                  <a:lnTo>
                    <a:pt x="789" y="93"/>
                  </a:lnTo>
                  <a:lnTo>
                    <a:pt x="775" y="83"/>
                  </a:lnTo>
                  <a:lnTo>
                    <a:pt x="757" y="72"/>
                  </a:lnTo>
                  <a:lnTo>
                    <a:pt x="738" y="61"/>
                  </a:lnTo>
                  <a:lnTo>
                    <a:pt x="693" y="43"/>
                  </a:lnTo>
                  <a:lnTo>
                    <a:pt x="640" y="29"/>
                  </a:lnTo>
                  <a:lnTo>
                    <a:pt x="584" y="16"/>
                  </a:lnTo>
                  <a:lnTo>
                    <a:pt x="522" y="8"/>
                  </a:lnTo>
                  <a:lnTo>
                    <a:pt x="464" y="3"/>
                  </a:lnTo>
                  <a:lnTo>
                    <a:pt x="405" y="0"/>
                  </a:lnTo>
                  <a:lnTo>
                    <a:pt x="338" y="3"/>
                  </a:lnTo>
                  <a:lnTo>
                    <a:pt x="269" y="11"/>
                  </a:lnTo>
                  <a:lnTo>
                    <a:pt x="200" y="21"/>
                  </a:lnTo>
                  <a:lnTo>
                    <a:pt x="139" y="37"/>
                  </a:lnTo>
                  <a:lnTo>
                    <a:pt x="109" y="45"/>
                  </a:lnTo>
                  <a:lnTo>
                    <a:pt x="83" y="56"/>
                  </a:lnTo>
                  <a:lnTo>
                    <a:pt x="59" y="67"/>
                  </a:lnTo>
                  <a:lnTo>
                    <a:pt x="40" y="80"/>
                  </a:lnTo>
                  <a:lnTo>
                    <a:pt x="21" y="91"/>
                  </a:lnTo>
                  <a:lnTo>
                    <a:pt x="11" y="104"/>
                  </a:lnTo>
                  <a:lnTo>
                    <a:pt x="3" y="120"/>
                  </a:lnTo>
                  <a:lnTo>
                    <a:pt x="0" y="133"/>
                  </a:lnTo>
                  <a:lnTo>
                    <a:pt x="3" y="144"/>
                  </a:lnTo>
                  <a:lnTo>
                    <a:pt x="8" y="157"/>
                  </a:lnTo>
                  <a:lnTo>
                    <a:pt x="16" y="168"/>
                  </a:lnTo>
                  <a:lnTo>
                    <a:pt x="27" y="179"/>
                  </a:lnTo>
                  <a:lnTo>
                    <a:pt x="40" y="187"/>
                  </a:lnTo>
                  <a:lnTo>
                    <a:pt x="56" y="197"/>
                  </a:lnTo>
                  <a:lnTo>
                    <a:pt x="93" y="213"/>
                  </a:lnTo>
                  <a:lnTo>
                    <a:pt x="139" y="227"/>
                  </a:lnTo>
                  <a:lnTo>
                    <a:pt x="189" y="240"/>
                  </a:lnTo>
                  <a:lnTo>
                    <a:pt x="243" y="250"/>
                  </a:lnTo>
                  <a:lnTo>
                    <a:pt x="296" y="256"/>
                  </a:lnTo>
                  <a:lnTo>
                    <a:pt x="352" y="261"/>
                  </a:lnTo>
                  <a:lnTo>
                    <a:pt x="405" y="261"/>
                  </a:lnTo>
                  <a:lnTo>
                    <a:pt x="472" y="258"/>
                  </a:lnTo>
                  <a:lnTo>
                    <a:pt x="541" y="253"/>
                  </a:lnTo>
                  <a:lnTo>
                    <a:pt x="610" y="243"/>
                  </a:lnTo>
                  <a:lnTo>
                    <a:pt x="672" y="227"/>
                  </a:lnTo>
                  <a:lnTo>
                    <a:pt x="701" y="219"/>
                  </a:lnTo>
                  <a:lnTo>
                    <a:pt x="728" y="208"/>
                  </a:lnTo>
                  <a:lnTo>
                    <a:pt x="752" y="197"/>
                  </a:lnTo>
                  <a:lnTo>
                    <a:pt x="770" y="187"/>
                  </a:lnTo>
                  <a:lnTo>
                    <a:pt x="786" y="173"/>
                  </a:lnTo>
                  <a:lnTo>
                    <a:pt x="799" y="163"/>
                  </a:lnTo>
                  <a:lnTo>
                    <a:pt x="807" y="147"/>
                  </a:lnTo>
                  <a:lnTo>
                    <a:pt x="810" y="133"/>
                  </a:lnTo>
                  <a:close/>
                </a:path>
              </a:pathLst>
            </a:custGeom>
            <a:solidFill>
              <a:srgbClr val="FFFFFF"/>
            </a:solidFill>
            <a:ln w="7938">
              <a:solidFill>
                <a:srgbClr val="000000"/>
              </a:solidFill>
              <a:round/>
            </a:ln>
          </p:spPr>
          <p:txBody>
            <a:bodyPr/>
            <a:lstStyle/>
            <a:p>
              <a:endParaRPr lang="zh-CN" altLang="en-US"/>
            </a:p>
          </p:txBody>
        </p:sp>
        <p:sp>
          <p:nvSpPr>
            <p:cNvPr id="43016" name="未知"/>
            <p:cNvSpPr/>
            <p:nvPr/>
          </p:nvSpPr>
          <p:spPr bwMode="auto">
            <a:xfrm>
              <a:off x="2776" y="0"/>
              <a:ext cx="1306" cy="543"/>
            </a:xfrm>
            <a:custGeom>
              <a:avLst/>
              <a:gdLst>
                <a:gd name="T0" fmla="*/ 4394042 w 810"/>
                <a:gd name="T1" fmla="*/ 70928293 h 261"/>
                <a:gd name="T2" fmla="*/ 4394042 w 810"/>
                <a:gd name="T3" fmla="*/ 70928293 h 261"/>
                <a:gd name="T4" fmla="*/ 4377319 w 810"/>
                <a:gd name="T5" fmla="*/ 62352182 h 261"/>
                <a:gd name="T6" fmla="*/ 4333503 w 810"/>
                <a:gd name="T7" fmla="*/ 55293501 h 261"/>
                <a:gd name="T8" fmla="*/ 4333503 w 810"/>
                <a:gd name="T9" fmla="*/ 55293501 h 261"/>
                <a:gd name="T10" fmla="*/ 4274474 w 810"/>
                <a:gd name="T11" fmla="*/ 49492885 h 261"/>
                <a:gd name="T12" fmla="*/ 4203838 w 810"/>
                <a:gd name="T13" fmla="*/ 44338449 h 261"/>
                <a:gd name="T14" fmla="*/ 4098760 w 810"/>
                <a:gd name="T15" fmla="*/ 38424636 h 261"/>
                <a:gd name="T16" fmla="*/ 4003379 w 810"/>
                <a:gd name="T17" fmla="*/ 32501228 h 261"/>
                <a:gd name="T18" fmla="*/ 3753247 w 810"/>
                <a:gd name="T19" fmla="*/ 22789670 h 261"/>
                <a:gd name="T20" fmla="*/ 3464900 w 810"/>
                <a:gd name="T21" fmla="*/ 15407028 h 261"/>
                <a:gd name="T22" fmla="*/ 3162310 w 810"/>
                <a:gd name="T23" fmla="*/ 8532887 h 261"/>
                <a:gd name="T24" fmla="*/ 2833365 w 810"/>
                <a:gd name="T25" fmla="*/ 4320443 h 261"/>
                <a:gd name="T26" fmla="*/ 2511991 w 810"/>
                <a:gd name="T27" fmla="*/ 1479373 h 261"/>
                <a:gd name="T28" fmla="*/ 2197437 w 810"/>
                <a:gd name="T29" fmla="*/ 0 h 261"/>
                <a:gd name="T30" fmla="*/ 2197437 w 810"/>
                <a:gd name="T31" fmla="*/ 0 h 261"/>
                <a:gd name="T32" fmla="*/ 1833384 w 810"/>
                <a:gd name="T33" fmla="*/ 1479373 h 261"/>
                <a:gd name="T34" fmla="*/ 1460335 w 810"/>
                <a:gd name="T35" fmla="*/ 5923408 h 261"/>
                <a:gd name="T36" fmla="*/ 1080180 w 810"/>
                <a:gd name="T37" fmla="*/ 11296200 h 261"/>
                <a:gd name="T38" fmla="*/ 750426 w 810"/>
                <a:gd name="T39" fmla="*/ 19724398 h 261"/>
                <a:gd name="T40" fmla="*/ 592371 w 810"/>
                <a:gd name="T41" fmla="*/ 24158842 h 261"/>
                <a:gd name="T42" fmla="*/ 444003 w 810"/>
                <a:gd name="T43" fmla="*/ 29970386 h 261"/>
                <a:gd name="T44" fmla="*/ 317015 w 810"/>
                <a:gd name="T45" fmla="*/ 35577472 h 261"/>
                <a:gd name="T46" fmla="*/ 215161 w 810"/>
                <a:gd name="T47" fmla="*/ 42514437 h 261"/>
                <a:gd name="T48" fmla="*/ 114814 w 810"/>
                <a:gd name="T49" fmla="*/ 48440660 h 261"/>
                <a:gd name="T50" fmla="*/ 54629 w 810"/>
                <a:gd name="T51" fmla="*/ 55293501 h 261"/>
                <a:gd name="T52" fmla="*/ 10537 w 810"/>
                <a:gd name="T53" fmla="*/ 64062849 h 261"/>
                <a:gd name="T54" fmla="*/ 0 w 810"/>
                <a:gd name="T55" fmla="*/ 70928293 h 261"/>
                <a:gd name="T56" fmla="*/ 0 w 810"/>
                <a:gd name="T57" fmla="*/ 70928293 h 261"/>
                <a:gd name="T58" fmla="*/ 10537 w 810"/>
                <a:gd name="T59" fmla="*/ 76837629 h 261"/>
                <a:gd name="T60" fmla="*/ 44165 w 810"/>
                <a:gd name="T61" fmla="*/ 83787640 h 261"/>
                <a:gd name="T62" fmla="*/ 88081 w 810"/>
                <a:gd name="T63" fmla="*/ 89713844 h 261"/>
                <a:gd name="T64" fmla="*/ 142017 w 810"/>
                <a:gd name="T65" fmla="*/ 95347577 h 261"/>
                <a:gd name="T66" fmla="*/ 142017 w 810"/>
                <a:gd name="T67" fmla="*/ 95347577 h 261"/>
                <a:gd name="T68" fmla="*/ 215161 w 810"/>
                <a:gd name="T69" fmla="*/ 99640286 h 261"/>
                <a:gd name="T70" fmla="*/ 302545 w 810"/>
                <a:gd name="T71" fmla="*/ 105099439 h 261"/>
                <a:gd name="T72" fmla="*/ 504605 w 810"/>
                <a:gd name="T73" fmla="*/ 113555699 h 261"/>
                <a:gd name="T74" fmla="*/ 750426 w 810"/>
                <a:gd name="T75" fmla="*/ 120951153 h 261"/>
                <a:gd name="T76" fmla="*/ 1026329 w 810"/>
                <a:gd name="T77" fmla="*/ 127900787 h 261"/>
                <a:gd name="T78" fmla="*/ 1311801 w 810"/>
                <a:gd name="T79" fmla="*/ 133280180 h 261"/>
                <a:gd name="T80" fmla="*/ 1600064 w 810"/>
                <a:gd name="T81" fmla="*/ 136602493 h 261"/>
                <a:gd name="T82" fmla="*/ 1904312 w 810"/>
                <a:gd name="T83" fmla="*/ 139203544 h 261"/>
                <a:gd name="T84" fmla="*/ 2197437 w 810"/>
                <a:gd name="T85" fmla="*/ 139203544 h 261"/>
                <a:gd name="T86" fmla="*/ 2197437 w 810"/>
                <a:gd name="T87" fmla="*/ 139203544 h 261"/>
                <a:gd name="T88" fmla="*/ 2554259 w 810"/>
                <a:gd name="T89" fmla="*/ 137600702 h 261"/>
                <a:gd name="T90" fmla="*/ 2933158 w 810"/>
                <a:gd name="T91" fmla="*/ 134760094 h 261"/>
                <a:gd name="T92" fmla="*/ 3311160 w 810"/>
                <a:gd name="T93" fmla="*/ 129721206 h 261"/>
                <a:gd name="T94" fmla="*/ 3640473 w 810"/>
                <a:gd name="T95" fmla="*/ 120951153 h 261"/>
                <a:gd name="T96" fmla="*/ 3796373 w 810"/>
                <a:gd name="T97" fmla="*/ 116873562 h 261"/>
                <a:gd name="T98" fmla="*/ 3942038 w 810"/>
                <a:gd name="T99" fmla="*/ 110970857 h 261"/>
                <a:gd name="T100" fmla="*/ 4074075 w 810"/>
                <a:gd name="T101" fmla="*/ 105099439 h 261"/>
                <a:gd name="T102" fmla="*/ 4179224 w 810"/>
                <a:gd name="T103" fmla="*/ 99640286 h 261"/>
                <a:gd name="T104" fmla="*/ 4261941 w 810"/>
                <a:gd name="T105" fmla="*/ 92244359 h 261"/>
                <a:gd name="T106" fmla="*/ 4333503 w 810"/>
                <a:gd name="T107" fmla="*/ 86865403 h 261"/>
                <a:gd name="T108" fmla="*/ 4377319 w 810"/>
                <a:gd name="T109" fmla="*/ 78468972 h 261"/>
                <a:gd name="T110" fmla="*/ 4394042 w 810"/>
                <a:gd name="T111" fmla="*/ 70928293 h 261"/>
                <a:gd name="T112" fmla="*/ 4394042 w 810"/>
                <a:gd name="T113" fmla="*/ 70928293 h 26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10"/>
                <a:gd name="T172" fmla="*/ 0 h 261"/>
                <a:gd name="T173" fmla="*/ 810 w 810"/>
                <a:gd name="T174" fmla="*/ 261 h 26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10" h="261">
                  <a:moveTo>
                    <a:pt x="810" y="133"/>
                  </a:moveTo>
                  <a:lnTo>
                    <a:pt x="810" y="133"/>
                  </a:lnTo>
                  <a:lnTo>
                    <a:pt x="807" y="117"/>
                  </a:lnTo>
                  <a:lnTo>
                    <a:pt x="799" y="104"/>
                  </a:lnTo>
                  <a:lnTo>
                    <a:pt x="788" y="93"/>
                  </a:lnTo>
                  <a:lnTo>
                    <a:pt x="775" y="83"/>
                  </a:lnTo>
                  <a:lnTo>
                    <a:pt x="756" y="72"/>
                  </a:lnTo>
                  <a:lnTo>
                    <a:pt x="738" y="61"/>
                  </a:lnTo>
                  <a:lnTo>
                    <a:pt x="692" y="43"/>
                  </a:lnTo>
                  <a:lnTo>
                    <a:pt x="639" y="29"/>
                  </a:lnTo>
                  <a:lnTo>
                    <a:pt x="583" y="16"/>
                  </a:lnTo>
                  <a:lnTo>
                    <a:pt x="522" y="8"/>
                  </a:lnTo>
                  <a:lnTo>
                    <a:pt x="463" y="3"/>
                  </a:lnTo>
                  <a:lnTo>
                    <a:pt x="405" y="0"/>
                  </a:lnTo>
                  <a:lnTo>
                    <a:pt x="338" y="3"/>
                  </a:lnTo>
                  <a:lnTo>
                    <a:pt x="269" y="11"/>
                  </a:lnTo>
                  <a:lnTo>
                    <a:pt x="199" y="21"/>
                  </a:lnTo>
                  <a:lnTo>
                    <a:pt x="138" y="37"/>
                  </a:lnTo>
                  <a:lnTo>
                    <a:pt x="109" y="45"/>
                  </a:lnTo>
                  <a:lnTo>
                    <a:pt x="82" y="56"/>
                  </a:lnTo>
                  <a:lnTo>
                    <a:pt x="58" y="67"/>
                  </a:lnTo>
                  <a:lnTo>
                    <a:pt x="40" y="80"/>
                  </a:lnTo>
                  <a:lnTo>
                    <a:pt x="21" y="91"/>
                  </a:lnTo>
                  <a:lnTo>
                    <a:pt x="10" y="104"/>
                  </a:lnTo>
                  <a:lnTo>
                    <a:pt x="2" y="120"/>
                  </a:lnTo>
                  <a:lnTo>
                    <a:pt x="0" y="133"/>
                  </a:lnTo>
                  <a:lnTo>
                    <a:pt x="2" y="144"/>
                  </a:lnTo>
                  <a:lnTo>
                    <a:pt x="8" y="157"/>
                  </a:lnTo>
                  <a:lnTo>
                    <a:pt x="16" y="168"/>
                  </a:lnTo>
                  <a:lnTo>
                    <a:pt x="26" y="179"/>
                  </a:lnTo>
                  <a:lnTo>
                    <a:pt x="40" y="187"/>
                  </a:lnTo>
                  <a:lnTo>
                    <a:pt x="56" y="197"/>
                  </a:lnTo>
                  <a:lnTo>
                    <a:pt x="93" y="213"/>
                  </a:lnTo>
                  <a:lnTo>
                    <a:pt x="138" y="227"/>
                  </a:lnTo>
                  <a:lnTo>
                    <a:pt x="189" y="240"/>
                  </a:lnTo>
                  <a:lnTo>
                    <a:pt x="242" y="250"/>
                  </a:lnTo>
                  <a:lnTo>
                    <a:pt x="295" y="256"/>
                  </a:lnTo>
                  <a:lnTo>
                    <a:pt x="351" y="261"/>
                  </a:lnTo>
                  <a:lnTo>
                    <a:pt x="405" y="261"/>
                  </a:lnTo>
                  <a:lnTo>
                    <a:pt x="471" y="258"/>
                  </a:lnTo>
                  <a:lnTo>
                    <a:pt x="541" y="253"/>
                  </a:lnTo>
                  <a:lnTo>
                    <a:pt x="610" y="243"/>
                  </a:lnTo>
                  <a:lnTo>
                    <a:pt x="671" y="227"/>
                  </a:lnTo>
                  <a:lnTo>
                    <a:pt x="700" y="219"/>
                  </a:lnTo>
                  <a:lnTo>
                    <a:pt x="727" y="208"/>
                  </a:lnTo>
                  <a:lnTo>
                    <a:pt x="751" y="197"/>
                  </a:lnTo>
                  <a:lnTo>
                    <a:pt x="770" y="187"/>
                  </a:lnTo>
                  <a:lnTo>
                    <a:pt x="786" y="173"/>
                  </a:lnTo>
                  <a:lnTo>
                    <a:pt x="799" y="163"/>
                  </a:lnTo>
                  <a:lnTo>
                    <a:pt x="807" y="147"/>
                  </a:lnTo>
                  <a:lnTo>
                    <a:pt x="810" y="133"/>
                  </a:lnTo>
                  <a:close/>
                </a:path>
              </a:pathLst>
            </a:custGeom>
            <a:solidFill>
              <a:srgbClr val="FFFFFF"/>
            </a:solidFill>
            <a:ln w="7938">
              <a:solidFill>
                <a:srgbClr val="000000"/>
              </a:solidFill>
              <a:round/>
            </a:ln>
          </p:spPr>
          <p:txBody>
            <a:bodyPr/>
            <a:lstStyle/>
            <a:p>
              <a:endParaRPr lang="zh-CN" altLang="en-US"/>
            </a:p>
          </p:txBody>
        </p:sp>
        <p:sp>
          <p:nvSpPr>
            <p:cNvPr id="43017" name="Rectangle 9"/>
            <p:cNvSpPr>
              <a:spLocks noChangeArrowheads="1"/>
            </p:cNvSpPr>
            <p:nvPr/>
          </p:nvSpPr>
          <p:spPr bwMode="auto">
            <a:xfrm>
              <a:off x="911" y="2613"/>
              <a:ext cx="635" cy="206"/>
            </a:xfrm>
            <a:prstGeom prst="rect">
              <a:avLst/>
            </a:prstGeom>
            <a:solidFill>
              <a:srgbClr val="CCECF4"/>
            </a:solidFill>
            <a:ln w="7938">
              <a:solidFill>
                <a:srgbClr val="000000"/>
              </a:solidFill>
              <a:miter lim="800000"/>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18" name="Rectangle 10"/>
            <p:cNvSpPr>
              <a:spLocks noChangeArrowheads="1"/>
            </p:cNvSpPr>
            <p:nvPr/>
          </p:nvSpPr>
          <p:spPr bwMode="auto">
            <a:xfrm>
              <a:off x="1680" y="2613"/>
              <a:ext cx="635" cy="206"/>
            </a:xfrm>
            <a:prstGeom prst="rect">
              <a:avLst/>
            </a:prstGeom>
            <a:solidFill>
              <a:srgbClr val="CCECF4"/>
            </a:solidFill>
            <a:ln w="7938">
              <a:solidFill>
                <a:srgbClr val="000000"/>
              </a:solidFill>
              <a:miter lim="800000"/>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19" name="Rectangle 11"/>
            <p:cNvSpPr>
              <a:spLocks noChangeArrowheads="1"/>
            </p:cNvSpPr>
            <p:nvPr/>
          </p:nvSpPr>
          <p:spPr bwMode="auto">
            <a:xfrm>
              <a:off x="2544" y="2613"/>
              <a:ext cx="635" cy="206"/>
            </a:xfrm>
            <a:prstGeom prst="rect">
              <a:avLst/>
            </a:prstGeom>
            <a:solidFill>
              <a:srgbClr val="CCECF4"/>
            </a:solidFill>
            <a:ln w="7938">
              <a:solidFill>
                <a:srgbClr val="000000"/>
              </a:solidFill>
              <a:miter lim="800000"/>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20" name="Rectangle 12"/>
            <p:cNvSpPr>
              <a:spLocks noChangeArrowheads="1"/>
            </p:cNvSpPr>
            <p:nvPr/>
          </p:nvSpPr>
          <p:spPr bwMode="auto">
            <a:xfrm>
              <a:off x="47" y="162"/>
              <a:ext cx="10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Application process</a:t>
              </a:r>
              <a:endParaRPr kumimoji="0" lang="en-GB" altLang="zh-CN" sz="1600">
                <a:latin typeface="Myriad Roman"/>
                <a:ea typeface="宋体" panose="02010600030101010101" pitchFamily="2" charset="-122"/>
              </a:endParaRPr>
            </a:p>
          </p:txBody>
        </p:sp>
        <p:sp>
          <p:nvSpPr>
            <p:cNvPr id="43021" name="Rectangle 13"/>
            <p:cNvSpPr>
              <a:spLocks noChangeArrowheads="1"/>
            </p:cNvSpPr>
            <p:nvPr/>
          </p:nvSpPr>
          <p:spPr bwMode="auto">
            <a:xfrm>
              <a:off x="1259" y="783"/>
              <a:ext cx="3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Write</a:t>
              </a:r>
              <a:endParaRPr kumimoji="0" lang="en-GB" altLang="zh-CN" sz="1600">
                <a:latin typeface="Myriad Roman"/>
                <a:ea typeface="宋体" panose="02010600030101010101" pitchFamily="2" charset="-122"/>
              </a:endParaRPr>
            </a:p>
          </p:txBody>
        </p:sp>
        <p:sp>
          <p:nvSpPr>
            <p:cNvPr id="43022" name="Rectangle 14"/>
            <p:cNvSpPr>
              <a:spLocks noChangeArrowheads="1"/>
            </p:cNvSpPr>
            <p:nvPr/>
          </p:nvSpPr>
          <p:spPr bwMode="auto">
            <a:xfrm>
              <a:off x="1259" y="993"/>
              <a:ext cx="2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bytes</a:t>
              </a:r>
              <a:endParaRPr kumimoji="0" lang="en-GB" altLang="zh-CN" sz="1600">
                <a:latin typeface="Myriad Roman"/>
                <a:ea typeface="宋体" panose="02010600030101010101" pitchFamily="2" charset="-122"/>
              </a:endParaRPr>
            </a:p>
          </p:txBody>
        </p:sp>
        <p:sp>
          <p:nvSpPr>
            <p:cNvPr id="43023" name="Rectangle 15"/>
            <p:cNvSpPr>
              <a:spLocks noChangeArrowheads="1"/>
            </p:cNvSpPr>
            <p:nvPr/>
          </p:nvSpPr>
          <p:spPr bwMode="auto">
            <a:xfrm>
              <a:off x="542" y="1566"/>
              <a:ext cx="19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TCP</a:t>
              </a:r>
              <a:endParaRPr kumimoji="0" lang="en-GB" altLang="zh-CN" sz="1600">
                <a:latin typeface="Myriad Roman"/>
                <a:ea typeface="宋体" panose="02010600030101010101" pitchFamily="2" charset="-122"/>
              </a:endParaRPr>
            </a:p>
          </p:txBody>
        </p:sp>
        <p:sp>
          <p:nvSpPr>
            <p:cNvPr id="43024" name="Rectangle 16"/>
            <p:cNvSpPr>
              <a:spLocks noChangeArrowheads="1"/>
            </p:cNvSpPr>
            <p:nvPr/>
          </p:nvSpPr>
          <p:spPr bwMode="auto">
            <a:xfrm>
              <a:off x="348" y="1849"/>
              <a:ext cx="60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Send buffer</a:t>
              </a:r>
              <a:endParaRPr kumimoji="0" lang="en-GB" altLang="zh-CN" sz="1600">
                <a:latin typeface="Myriad Roman"/>
                <a:ea typeface="宋体" panose="02010600030101010101" pitchFamily="2" charset="-122"/>
              </a:endParaRPr>
            </a:p>
          </p:txBody>
        </p:sp>
        <p:sp>
          <p:nvSpPr>
            <p:cNvPr id="43025" name="Rectangle 17"/>
            <p:cNvSpPr>
              <a:spLocks noChangeArrowheads="1"/>
            </p:cNvSpPr>
            <p:nvPr/>
          </p:nvSpPr>
          <p:spPr bwMode="auto">
            <a:xfrm>
              <a:off x="971" y="2602"/>
              <a:ext cx="46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Segment</a:t>
              </a:r>
              <a:endParaRPr kumimoji="0" lang="en-GB" altLang="zh-CN" sz="1600">
                <a:latin typeface="Myriad Roman"/>
                <a:ea typeface="宋体" panose="02010600030101010101" pitchFamily="2" charset="-122"/>
              </a:endParaRPr>
            </a:p>
          </p:txBody>
        </p:sp>
        <p:sp>
          <p:nvSpPr>
            <p:cNvPr id="43026" name="Rectangle 18"/>
            <p:cNvSpPr>
              <a:spLocks noChangeArrowheads="1"/>
            </p:cNvSpPr>
            <p:nvPr/>
          </p:nvSpPr>
          <p:spPr bwMode="auto">
            <a:xfrm>
              <a:off x="738" y="620"/>
              <a:ext cx="281" cy="134"/>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27" name="Rectangle 19"/>
            <p:cNvSpPr>
              <a:spLocks noChangeArrowheads="1"/>
            </p:cNvSpPr>
            <p:nvPr/>
          </p:nvSpPr>
          <p:spPr bwMode="auto">
            <a:xfrm>
              <a:off x="738" y="1282"/>
              <a:ext cx="194" cy="134"/>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28" name="Rectangle 20"/>
            <p:cNvSpPr>
              <a:spLocks noChangeArrowheads="1"/>
            </p:cNvSpPr>
            <p:nvPr/>
          </p:nvSpPr>
          <p:spPr bwMode="auto">
            <a:xfrm>
              <a:off x="3515" y="1282"/>
              <a:ext cx="193" cy="134"/>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29" name="Rectangle 21"/>
            <p:cNvSpPr>
              <a:spLocks noChangeArrowheads="1"/>
            </p:cNvSpPr>
            <p:nvPr/>
          </p:nvSpPr>
          <p:spPr bwMode="auto">
            <a:xfrm>
              <a:off x="3515" y="627"/>
              <a:ext cx="193" cy="133"/>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30" name="Rectangle 22"/>
            <p:cNvSpPr>
              <a:spLocks noChangeArrowheads="1"/>
            </p:cNvSpPr>
            <p:nvPr/>
          </p:nvSpPr>
          <p:spPr bwMode="auto">
            <a:xfrm>
              <a:off x="3515" y="804"/>
              <a:ext cx="193" cy="133"/>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31" name="Rectangle 23"/>
            <p:cNvSpPr>
              <a:spLocks noChangeArrowheads="1"/>
            </p:cNvSpPr>
            <p:nvPr/>
          </p:nvSpPr>
          <p:spPr bwMode="auto">
            <a:xfrm>
              <a:off x="738" y="799"/>
              <a:ext cx="431" cy="134"/>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32" name="Rectangle 24"/>
            <p:cNvSpPr>
              <a:spLocks noChangeArrowheads="1"/>
            </p:cNvSpPr>
            <p:nvPr/>
          </p:nvSpPr>
          <p:spPr bwMode="auto">
            <a:xfrm>
              <a:off x="1740" y="2602"/>
              <a:ext cx="46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Segment</a:t>
              </a:r>
              <a:endParaRPr kumimoji="0" lang="en-GB" altLang="zh-CN" sz="1600">
                <a:latin typeface="Myriad Roman"/>
                <a:ea typeface="宋体" panose="02010600030101010101" pitchFamily="2" charset="-122"/>
              </a:endParaRPr>
            </a:p>
          </p:txBody>
        </p:sp>
        <p:sp>
          <p:nvSpPr>
            <p:cNvPr id="43033" name="Rectangle 25"/>
            <p:cNvSpPr>
              <a:spLocks noChangeArrowheads="1"/>
            </p:cNvSpPr>
            <p:nvPr/>
          </p:nvSpPr>
          <p:spPr bwMode="auto">
            <a:xfrm>
              <a:off x="2604" y="2602"/>
              <a:ext cx="46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Segment</a:t>
              </a:r>
              <a:endParaRPr kumimoji="0" lang="en-GB" altLang="zh-CN" sz="1600">
                <a:latin typeface="Myriad Roman"/>
                <a:ea typeface="宋体" panose="02010600030101010101" pitchFamily="2" charset="-122"/>
              </a:endParaRPr>
            </a:p>
          </p:txBody>
        </p:sp>
        <p:sp>
          <p:nvSpPr>
            <p:cNvPr id="29722" name="Rectangle 26"/>
            <p:cNvSpPr>
              <a:spLocks noChangeArrowheads="1"/>
            </p:cNvSpPr>
            <p:nvPr/>
          </p:nvSpPr>
          <p:spPr bwMode="auto">
            <a:xfrm>
              <a:off x="1639" y="2969"/>
              <a:ext cx="1009" cy="155"/>
            </a:xfrm>
            <a:prstGeom prst="rect">
              <a:avLst/>
            </a:prstGeom>
            <a:noFill/>
            <a:ln w="9525">
              <a:noFill/>
              <a:miter lim="800000"/>
            </a:ln>
          </p:spPr>
          <p:txBody>
            <a:bodyPr wrap="none" lIns="0" tIns="0" rIns="0" bIns="0">
              <a:spAutoFit/>
            </a:bodyPr>
            <a:lstStyle/>
            <a:p>
              <a:pPr>
                <a:defRPr/>
              </a:pPr>
              <a:r>
                <a:rPr lang="en-GB" sz="1600" dirty="0">
                  <a:latin typeface="+mn-ea"/>
                  <a:ea typeface="+mn-ea"/>
                </a:rPr>
                <a:t>T</a:t>
              </a:r>
              <a:r>
                <a:rPr lang="en-US" altLang="zh-CN" sz="1600" dirty="0">
                  <a:latin typeface="+mn-ea"/>
                  <a:ea typeface="+mn-ea"/>
                </a:rPr>
                <a:t>CP</a:t>
              </a:r>
              <a:r>
                <a:rPr lang="zh-CN" altLang="en-US" sz="1600" dirty="0">
                  <a:latin typeface="+mn-ea"/>
                  <a:ea typeface="+mn-ea"/>
                </a:rPr>
                <a:t>传输的数据段</a:t>
              </a:r>
              <a:endParaRPr lang="en-GB" sz="1600" dirty="0">
                <a:latin typeface="+mn-ea"/>
                <a:ea typeface="+mn-ea"/>
              </a:endParaRPr>
            </a:p>
          </p:txBody>
        </p:sp>
        <p:sp>
          <p:nvSpPr>
            <p:cNvPr id="43035" name="未知"/>
            <p:cNvSpPr/>
            <p:nvPr/>
          </p:nvSpPr>
          <p:spPr bwMode="auto">
            <a:xfrm>
              <a:off x="671" y="2126"/>
              <a:ext cx="2771" cy="787"/>
            </a:xfrm>
            <a:custGeom>
              <a:avLst/>
              <a:gdLst>
                <a:gd name="T0" fmla="*/ 0 w 1719"/>
                <a:gd name="T1" fmla="*/ 0 h 378"/>
                <a:gd name="T2" fmla="*/ 0 w 1719"/>
                <a:gd name="T3" fmla="*/ 204304763 h 378"/>
                <a:gd name="T4" fmla="*/ 9285366 w 1719"/>
                <a:gd name="T5" fmla="*/ 204304763 h 378"/>
                <a:gd name="T6" fmla="*/ 9285366 w 1719"/>
                <a:gd name="T7" fmla="*/ 30430821 h 378"/>
                <a:gd name="T8" fmla="*/ 0 60000 65536"/>
                <a:gd name="T9" fmla="*/ 0 60000 65536"/>
                <a:gd name="T10" fmla="*/ 0 60000 65536"/>
                <a:gd name="T11" fmla="*/ 0 60000 65536"/>
                <a:gd name="T12" fmla="*/ 0 w 1719"/>
                <a:gd name="T13" fmla="*/ 0 h 378"/>
                <a:gd name="T14" fmla="*/ 1719 w 1719"/>
                <a:gd name="T15" fmla="*/ 378 h 378"/>
              </a:gdLst>
              <a:ahLst/>
              <a:cxnLst>
                <a:cxn ang="T8">
                  <a:pos x="T0" y="T1"/>
                </a:cxn>
                <a:cxn ang="T9">
                  <a:pos x="T2" y="T3"/>
                </a:cxn>
                <a:cxn ang="T10">
                  <a:pos x="T4" y="T5"/>
                </a:cxn>
                <a:cxn ang="T11">
                  <a:pos x="T6" y="T7"/>
                </a:cxn>
              </a:cxnLst>
              <a:rect l="T12" t="T13" r="T14" b="T15"/>
              <a:pathLst>
                <a:path w="1719" h="378">
                  <a:moveTo>
                    <a:pt x="0" y="0"/>
                  </a:moveTo>
                  <a:lnTo>
                    <a:pt x="0" y="378"/>
                  </a:lnTo>
                  <a:lnTo>
                    <a:pt x="1719" y="378"/>
                  </a:lnTo>
                  <a:lnTo>
                    <a:pt x="1719" y="56"/>
                  </a:lnTo>
                </a:path>
              </a:pathLst>
            </a:custGeom>
            <a:noFill/>
            <a:ln w="793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6" name="未知"/>
            <p:cNvSpPr/>
            <p:nvPr/>
          </p:nvSpPr>
          <p:spPr bwMode="auto">
            <a:xfrm>
              <a:off x="3416" y="2126"/>
              <a:ext cx="47" cy="116"/>
            </a:xfrm>
            <a:custGeom>
              <a:avLst/>
              <a:gdLst>
                <a:gd name="T0" fmla="*/ 171785 w 29"/>
                <a:gd name="T1" fmla="*/ 27557207 h 56"/>
                <a:gd name="T2" fmla="*/ 94682 w 29"/>
                <a:gd name="T3" fmla="*/ 0 h 56"/>
                <a:gd name="T4" fmla="*/ 0 w 29"/>
                <a:gd name="T5" fmla="*/ 27557207 h 56"/>
                <a:gd name="T6" fmla="*/ 171785 w 29"/>
                <a:gd name="T7" fmla="*/ 27557207 h 56"/>
                <a:gd name="T8" fmla="*/ 0 60000 65536"/>
                <a:gd name="T9" fmla="*/ 0 60000 65536"/>
                <a:gd name="T10" fmla="*/ 0 60000 65536"/>
                <a:gd name="T11" fmla="*/ 0 60000 65536"/>
                <a:gd name="T12" fmla="*/ 0 w 29"/>
                <a:gd name="T13" fmla="*/ 0 h 56"/>
                <a:gd name="T14" fmla="*/ 29 w 29"/>
                <a:gd name="T15" fmla="*/ 56 h 56"/>
              </a:gdLst>
              <a:ahLst/>
              <a:cxnLst>
                <a:cxn ang="T8">
                  <a:pos x="T0" y="T1"/>
                </a:cxn>
                <a:cxn ang="T9">
                  <a:pos x="T2" y="T3"/>
                </a:cxn>
                <a:cxn ang="T10">
                  <a:pos x="T4" y="T5"/>
                </a:cxn>
                <a:cxn ang="T11">
                  <a:pos x="T6" y="T7"/>
                </a:cxn>
              </a:cxnLst>
              <a:rect l="T12" t="T13" r="T14" b="T15"/>
              <a:pathLst>
                <a:path w="29" h="56">
                  <a:moveTo>
                    <a:pt x="29" y="56"/>
                  </a:moveTo>
                  <a:lnTo>
                    <a:pt x="16" y="0"/>
                  </a:lnTo>
                  <a:lnTo>
                    <a:pt x="0" y="56"/>
                  </a:lnTo>
                  <a:lnTo>
                    <a:pt x="29" y="5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037" name="Line 29"/>
            <p:cNvSpPr>
              <a:spLocks noChangeShapeType="1"/>
            </p:cNvSpPr>
            <p:nvPr/>
          </p:nvSpPr>
          <p:spPr bwMode="auto">
            <a:xfrm>
              <a:off x="671" y="550"/>
              <a:ext cx="1" cy="826"/>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38" name="未知"/>
            <p:cNvSpPr/>
            <p:nvPr/>
          </p:nvSpPr>
          <p:spPr bwMode="auto">
            <a:xfrm>
              <a:off x="645" y="1353"/>
              <a:ext cx="51" cy="123"/>
            </a:xfrm>
            <a:custGeom>
              <a:avLst/>
              <a:gdLst>
                <a:gd name="T0" fmla="*/ 0 w 32"/>
                <a:gd name="T1" fmla="*/ 0 h 59"/>
                <a:gd name="T2" fmla="*/ 71174 w 32"/>
                <a:gd name="T3" fmla="*/ 32600804 h 59"/>
                <a:gd name="T4" fmla="*/ 140540 w 32"/>
                <a:gd name="T5" fmla="*/ 0 h 59"/>
                <a:gd name="T6" fmla="*/ 0 w 32"/>
                <a:gd name="T7" fmla="*/ 0 h 59"/>
                <a:gd name="T8" fmla="*/ 0 60000 65536"/>
                <a:gd name="T9" fmla="*/ 0 60000 65536"/>
                <a:gd name="T10" fmla="*/ 0 60000 65536"/>
                <a:gd name="T11" fmla="*/ 0 60000 65536"/>
                <a:gd name="T12" fmla="*/ 0 w 32"/>
                <a:gd name="T13" fmla="*/ 0 h 59"/>
                <a:gd name="T14" fmla="*/ 32 w 32"/>
                <a:gd name="T15" fmla="*/ 59 h 59"/>
              </a:gdLst>
              <a:ahLst/>
              <a:cxnLst>
                <a:cxn ang="T8">
                  <a:pos x="T0" y="T1"/>
                </a:cxn>
                <a:cxn ang="T9">
                  <a:pos x="T2" y="T3"/>
                </a:cxn>
                <a:cxn ang="T10">
                  <a:pos x="T4" y="T5"/>
                </a:cxn>
                <a:cxn ang="T11">
                  <a:pos x="T6" y="T7"/>
                </a:cxn>
              </a:cxnLst>
              <a:rect l="T12" t="T13" r="T14" b="T15"/>
              <a:pathLst>
                <a:path w="32" h="59">
                  <a:moveTo>
                    <a:pt x="0" y="0"/>
                  </a:moveTo>
                  <a:lnTo>
                    <a:pt x="16" y="59"/>
                  </a:lnTo>
                  <a:lnTo>
                    <a:pt x="3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039" name="Rectangle 31"/>
            <p:cNvSpPr>
              <a:spLocks noChangeArrowheads="1"/>
            </p:cNvSpPr>
            <p:nvPr/>
          </p:nvSpPr>
          <p:spPr bwMode="auto">
            <a:xfrm>
              <a:off x="2828" y="162"/>
              <a:ext cx="10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Application process</a:t>
              </a:r>
              <a:endParaRPr kumimoji="0" lang="en-GB" altLang="zh-CN" sz="1600">
                <a:latin typeface="Myriad Roman"/>
                <a:ea typeface="宋体" panose="02010600030101010101" pitchFamily="2" charset="-122"/>
              </a:endParaRPr>
            </a:p>
          </p:txBody>
        </p:sp>
        <p:sp>
          <p:nvSpPr>
            <p:cNvPr id="43040" name="Rectangle 32"/>
            <p:cNvSpPr>
              <a:spLocks noChangeArrowheads="1"/>
            </p:cNvSpPr>
            <p:nvPr/>
          </p:nvSpPr>
          <p:spPr bwMode="auto">
            <a:xfrm>
              <a:off x="3819" y="783"/>
              <a:ext cx="26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Read</a:t>
              </a:r>
              <a:endParaRPr kumimoji="0" lang="en-GB" altLang="zh-CN" sz="1600">
                <a:latin typeface="Myriad Roman"/>
                <a:ea typeface="宋体" panose="02010600030101010101" pitchFamily="2" charset="-122"/>
              </a:endParaRPr>
            </a:p>
          </p:txBody>
        </p:sp>
        <p:sp>
          <p:nvSpPr>
            <p:cNvPr id="43041" name="Rectangle 33"/>
            <p:cNvSpPr>
              <a:spLocks noChangeArrowheads="1"/>
            </p:cNvSpPr>
            <p:nvPr/>
          </p:nvSpPr>
          <p:spPr bwMode="auto">
            <a:xfrm>
              <a:off x="3819" y="993"/>
              <a:ext cx="2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bytes</a:t>
              </a:r>
              <a:endParaRPr kumimoji="0" lang="en-GB" altLang="zh-CN" sz="1600">
                <a:latin typeface="Myriad Roman"/>
                <a:ea typeface="宋体" panose="02010600030101010101" pitchFamily="2" charset="-122"/>
              </a:endParaRPr>
            </a:p>
          </p:txBody>
        </p:sp>
        <p:sp>
          <p:nvSpPr>
            <p:cNvPr id="43042" name="Rectangle 34"/>
            <p:cNvSpPr>
              <a:spLocks noChangeArrowheads="1"/>
            </p:cNvSpPr>
            <p:nvPr/>
          </p:nvSpPr>
          <p:spPr bwMode="auto">
            <a:xfrm>
              <a:off x="3316" y="1566"/>
              <a:ext cx="19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TCP</a:t>
              </a:r>
              <a:endParaRPr kumimoji="0" lang="en-GB" altLang="zh-CN" sz="1600">
                <a:latin typeface="Myriad Roman"/>
                <a:ea typeface="宋体" panose="02010600030101010101" pitchFamily="2" charset="-122"/>
              </a:endParaRPr>
            </a:p>
          </p:txBody>
        </p:sp>
        <p:sp>
          <p:nvSpPr>
            <p:cNvPr id="43043" name="Rectangle 35"/>
            <p:cNvSpPr>
              <a:spLocks noChangeArrowheads="1"/>
            </p:cNvSpPr>
            <p:nvPr/>
          </p:nvSpPr>
          <p:spPr bwMode="auto">
            <a:xfrm>
              <a:off x="3042" y="1849"/>
              <a:ext cx="75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Receive buffer</a:t>
              </a:r>
              <a:endParaRPr kumimoji="0" lang="en-GB" altLang="zh-CN" sz="1600">
                <a:latin typeface="Myriad Roman"/>
                <a:ea typeface="宋体" panose="02010600030101010101" pitchFamily="2" charset="-122"/>
              </a:endParaRPr>
            </a:p>
          </p:txBody>
        </p:sp>
        <p:sp>
          <p:nvSpPr>
            <p:cNvPr id="43044" name="Rectangle 36"/>
            <p:cNvSpPr>
              <a:spLocks noChangeArrowheads="1"/>
            </p:cNvSpPr>
            <p:nvPr/>
          </p:nvSpPr>
          <p:spPr bwMode="auto">
            <a:xfrm>
              <a:off x="2978" y="1836"/>
              <a:ext cx="949" cy="206"/>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45" name="Rectangle 37"/>
            <p:cNvSpPr>
              <a:spLocks noChangeArrowheads="1"/>
            </p:cNvSpPr>
            <p:nvPr/>
          </p:nvSpPr>
          <p:spPr bwMode="auto">
            <a:xfrm>
              <a:off x="250" y="1836"/>
              <a:ext cx="846" cy="206"/>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46" name="Line 38"/>
            <p:cNvSpPr>
              <a:spLocks noChangeShapeType="1"/>
            </p:cNvSpPr>
            <p:nvPr/>
          </p:nvSpPr>
          <p:spPr bwMode="auto">
            <a:xfrm flipV="1">
              <a:off x="3442" y="650"/>
              <a:ext cx="2" cy="836"/>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47" name="未知"/>
            <p:cNvSpPr/>
            <p:nvPr/>
          </p:nvSpPr>
          <p:spPr bwMode="auto">
            <a:xfrm>
              <a:off x="3416" y="543"/>
              <a:ext cx="47" cy="123"/>
            </a:xfrm>
            <a:custGeom>
              <a:avLst/>
              <a:gdLst>
                <a:gd name="T0" fmla="*/ 171785 w 29"/>
                <a:gd name="T1" fmla="*/ 32600804 h 59"/>
                <a:gd name="T2" fmla="*/ 94682 w 29"/>
                <a:gd name="T3" fmla="*/ 0 h 59"/>
                <a:gd name="T4" fmla="*/ 0 w 29"/>
                <a:gd name="T5" fmla="*/ 32600804 h 59"/>
                <a:gd name="T6" fmla="*/ 171785 w 29"/>
                <a:gd name="T7" fmla="*/ 32600804 h 59"/>
                <a:gd name="T8" fmla="*/ 0 60000 65536"/>
                <a:gd name="T9" fmla="*/ 0 60000 65536"/>
                <a:gd name="T10" fmla="*/ 0 60000 65536"/>
                <a:gd name="T11" fmla="*/ 0 60000 65536"/>
                <a:gd name="T12" fmla="*/ 0 w 29"/>
                <a:gd name="T13" fmla="*/ 0 h 59"/>
                <a:gd name="T14" fmla="*/ 29 w 29"/>
                <a:gd name="T15" fmla="*/ 59 h 59"/>
              </a:gdLst>
              <a:ahLst/>
              <a:cxnLst>
                <a:cxn ang="T8">
                  <a:pos x="T0" y="T1"/>
                </a:cxn>
                <a:cxn ang="T9">
                  <a:pos x="T2" y="T3"/>
                </a:cxn>
                <a:cxn ang="T10">
                  <a:pos x="T4" y="T5"/>
                </a:cxn>
                <a:cxn ang="T11">
                  <a:pos x="T6" y="T7"/>
                </a:cxn>
              </a:cxnLst>
              <a:rect l="T12" t="T13" r="T14" b="T15"/>
              <a:pathLst>
                <a:path w="29" h="59">
                  <a:moveTo>
                    <a:pt x="29" y="59"/>
                  </a:moveTo>
                  <a:lnTo>
                    <a:pt x="16" y="0"/>
                  </a:lnTo>
                  <a:lnTo>
                    <a:pt x="0" y="59"/>
                  </a:lnTo>
                  <a:lnTo>
                    <a:pt x="29" y="5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048" name="Rectangle 40"/>
            <p:cNvSpPr>
              <a:spLocks noChangeArrowheads="1"/>
            </p:cNvSpPr>
            <p:nvPr/>
          </p:nvSpPr>
          <p:spPr bwMode="auto">
            <a:xfrm>
              <a:off x="2333" y="2586"/>
              <a:ext cx="19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zh-CN" altLang="zh-CN" sz="600">
                  <a:latin typeface="Myriad Roman"/>
                  <a:ea typeface="宋体" panose="02010600030101010101" pitchFamily="2" charset="-122"/>
                </a:rPr>
                <a:t>■ ■ ■</a:t>
              </a:r>
              <a:r>
                <a:rPr kumimoji="0" lang="zh-CN" altLang="zh-CN" sz="1600">
                  <a:latin typeface="Myriad Roman"/>
                  <a:ea typeface="宋体" panose="02010600030101010101" pitchFamily="2" charset="-122"/>
                </a:rPr>
                <a:t> </a:t>
              </a:r>
              <a:endParaRPr kumimoji="0" lang="zh-CN" altLang="zh-CN" sz="1600">
                <a:latin typeface="Myriad Roman"/>
                <a:ea typeface="宋体" panose="02010600030101010101" pitchFamily="2" charset="-122"/>
              </a:endParaRPr>
            </a:p>
          </p:txBody>
        </p:sp>
        <p:sp>
          <p:nvSpPr>
            <p:cNvPr id="43049" name="未知"/>
            <p:cNvSpPr>
              <a:spLocks noEditPoints="1"/>
            </p:cNvSpPr>
            <p:nvPr/>
          </p:nvSpPr>
          <p:spPr bwMode="auto">
            <a:xfrm>
              <a:off x="829" y="993"/>
              <a:ext cx="25" cy="206"/>
            </a:xfrm>
            <a:custGeom>
              <a:avLst/>
              <a:gdLst>
                <a:gd name="T0" fmla="*/ 48942 w 16"/>
                <a:gd name="T1" fmla="*/ 48558274 h 99"/>
                <a:gd name="T2" fmla="*/ 48942 w 16"/>
                <a:gd name="T3" fmla="*/ 48558274 h 99"/>
                <a:gd name="T4" fmla="*/ 42927 w 16"/>
                <a:gd name="T5" fmla="*/ 45475078 h 99"/>
                <a:gd name="T6" fmla="*/ 24814 w 16"/>
                <a:gd name="T7" fmla="*/ 44470997 h 99"/>
                <a:gd name="T8" fmla="*/ 24814 w 16"/>
                <a:gd name="T9" fmla="*/ 44470997 h 99"/>
                <a:gd name="T10" fmla="*/ 10164 w 16"/>
                <a:gd name="T11" fmla="*/ 45475078 h 99"/>
                <a:gd name="T12" fmla="*/ 0 w 16"/>
                <a:gd name="T13" fmla="*/ 48558274 h 99"/>
                <a:gd name="T14" fmla="*/ 0 w 16"/>
                <a:gd name="T15" fmla="*/ 48558274 h 99"/>
                <a:gd name="T16" fmla="*/ 10164 w 16"/>
                <a:gd name="T17" fmla="*/ 51410956 h 99"/>
                <a:gd name="T18" fmla="*/ 24814 w 16"/>
                <a:gd name="T19" fmla="*/ 52997749 h 99"/>
                <a:gd name="T20" fmla="*/ 24814 w 16"/>
                <a:gd name="T21" fmla="*/ 52997749 h 99"/>
                <a:gd name="T22" fmla="*/ 42927 w 16"/>
                <a:gd name="T23" fmla="*/ 51410956 h 99"/>
                <a:gd name="T24" fmla="*/ 48942 w 16"/>
                <a:gd name="T25" fmla="*/ 48558274 h 99"/>
                <a:gd name="T26" fmla="*/ 48942 w 16"/>
                <a:gd name="T27" fmla="*/ 48558274 h 99"/>
                <a:gd name="T28" fmla="*/ 48942 w 16"/>
                <a:gd name="T29" fmla="*/ 25707075 h 99"/>
                <a:gd name="T30" fmla="*/ 48942 w 16"/>
                <a:gd name="T31" fmla="*/ 25707075 h 99"/>
                <a:gd name="T32" fmla="*/ 42927 w 16"/>
                <a:gd name="T33" fmla="*/ 22854031 h 99"/>
                <a:gd name="T34" fmla="*/ 24814 w 16"/>
                <a:gd name="T35" fmla="*/ 21371984 h 99"/>
                <a:gd name="T36" fmla="*/ 24814 w 16"/>
                <a:gd name="T37" fmla="*/ 21371984 h 99"/>
                <a:gd name="T38" fmla="*/ 10164 w 16"/>
                <a:gd name="T39" fmla="*/ 22854031 h 99"/>
                <a:gd name="T40" fmla="*/ 0 w 16"/>
                <a:gd name="T41" fmla="*/ 25707075 h 99"/>
                <a:gd name="T42" fmla="*/ 0 w 16"/>
                <a:gd name="T43" fmla="*/ 25707075 h 99"/>
                <a:gd name="T44" fmla="*/ 10164 w 16"/>
                <a:gd name="T45" fmla="*/ 28322836 h 99"/>
                <a:gd name="T46" fmla="*/ 24814 w 16"/>
                <a:gd name="T47" fmla="*/ 30036128 h 99"/>
                <a:gd name="T48" fmla="*/ 24814 w 16"/>
                <a:gd name="T49" fmla="*/ 30036128 h 99"/>
                <a:gd name="T50" fmla="*/ 42927 w 16"/>
                <a:gd name="T51" fmla="*/ 28322836 h 99"/>
                <a:gd name="T52" fmla="*/ 48942 w 16"/>
                <a:gd name="T53" fmla="*/ 25707075 h 99"/>
                <a:gd name="T54" fmla="*/ 48942 w 16"/>
                <a:gd name="T55" fmla="*/ 25707075 h 99"/>
                <a:gd name="T56" fmla="*/ 48942 w 16"/>
                <a:gd name="T57" fmla="*/ 2615692 h 99"/>
                <a:gd name="T58" fmla="*/ 48942 w 16"/>
                <a:gd name="T59" fmla="*/ 2615692 h 99"/>
                <a:gd name="T60" fmla="*/ 42927 w 16"/>
                <a:gd name="T61" fmla="*/ 0 h 99"/>
                <a:gd name="T62" fmla="*/ 24814 w 16"/>
                <a:gd name="T63" fmla="*/ 0 h 99"/>
                <a:gd name="T64" fmla="*/ 24814 w 16"/>
                <a:gd name="T65" fmla="*/ 0 h 99"/>
                <a:gd name="T66" fmla="*/ 10164 w 16"/>
                <a:gd name="T67" fmla="*/ 0 h 99"/>
                <a:gd name="T68" fmla="*/ 0 w 16"/>
                <a:gd name="T69" fmla="*/ 2615692 h 99"/>
                <a:gd name="T70" fmla="*/ 0 w 16"/>
                <a:gd name="T71" fmla="*/ 2615692 h 99"/>
                <a:gd name="T72" fmla="*/ 10164 w 16"/>
                <a:gd name="T73" fmla="*/ 5937295 h 99"/>
                <a:gd name="T74" fmla="*/ 24814 w 16"/>
                <a:gd name="T75" fmla="*/ 6937131 h 99"/>
                <a:gd name="T76" fmla="*/ 24814 w 16"/>
                <a:gd name="T77" fmla="*/ 6937131 h 99"/>
                <a:gd name="T78" fmla="*/ 42927 w 16"/>
                <a:gd name="T79" fmla="*/ 5937295 h 99"/>
                <a:gd name="T80" fmla="*/ 48942 w 16"/>
                <a:gd name="T81" fmla="*/ 2615692 h 99"/>
                <a:gd name="T82" fmla="*/ 48942 w 16"/>
                <a:gd name="T83" fmla="*/ 2615692 h 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99"/>
                <a:gd name="T128" fmla="*/ 16 w 16"/>
                <a:gd name="T129" fmla="*/ 99 h 9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99">
                  <a:moveTo>
                    <a:pt x="16" y="91"/>
                  </a:moveTo>
                  <a:lnTo>
                    <a:pt x="16" y="91"/>
                  </a:lnTo>
                  <a:lnTo>
                    <a:pt x="14" y="85"/>
                  </a:lnTo>
                  <a:lnTo>
                    <a:pt x="8" y="83"/>
                  </a:lnTo>
                  <a:lnTo>
                    <a:pt x="3" y="85"/>
                  </a:lnTo>
                  <a:lnTo>
                    <a:pt x="0" y="91"/>
                  </a:lnTo>
                  <a:lnTo>
                    <a:pt x="3" y="96"/>
                  </a:lnTo>
                  <a:lnTo>
                    <a:pt x="8" y="99"/>
                  </a:lnTo>
                  <a:lnTo>
                    <a:pt x="14" y="96"/>
                  </a:lnTo>
                  <a:lnTo>
                    <a:pt x="16" y="91"/>
                  </a:lnTo>
                  <a:close/>
                  <a:moveTo>
                    <a:pt x="16" y="48"/>
                  </a:moveTo>
                  <a:lnTo>
                    <a:pt x="16" y="48"/>
                  </a:lnTo>
                  <a:lnTo>
                    <a:pt x="14" y="43"/>
                  </a:lnTo>
                  <a:lnTo>
                    <a:pt x="8" y="40"/>
                  </a:lnTo>
                  <a:lnTo>
                    <a:pt x="3" y="43"/>
                  </a:lnTo>
                  <a:lnTo>
                    <a:pt x="0" y="48"/>
                  </a:lnTo>
                  <a:lnTo>
                    <a:pt x="3" y="53"/>
                  </a:lnTo>
                  <a:lnTo>
                    <a:pt x="8" y="56"/>
                  </a:lnTo>
                  <a:lnTo>
                    <a:pt x="14" y="53"/>
                  </a:lnTo>
                  <a:lnTo>
                    <a:pt x="16" y="48"/>
                  </a:lnTo>
                  <a:close/>
                  <a:moveTo>
                    <a:pt x="16" y="5"/>
                  </a:moveTo>
                  <a:lnTo>
                    <a:pt x="16" y="5"/>
                  </a:lnTo>
                  <a:lnTo>
                    <a:pt x="14" y="0"/>
                  </a:lnTo>
                  <a:lnTo>
                    <a:pt x="8" y="0"/>
                  </a:lnTo>
                  <a:lnTo>
                    <a:pt x="3" y="0"/>
                  </a:lnTo>
                  <a:lnTo>
                    <a:pt x="0" y="5"/>
                  </a:lnTo>
                  <a:lnTo>
                    <a:pt x="3" y="11"/>
                  </a:lnTo>
                  <a:lnTo>
                    <a:pt x="8" y="13"/>
                  </a:lnTo>
                  <a:lnTo>
                    <a:pt x="14" y="11"/>
                  </a:lnTo>
                  <a:lnTo>
                    <a:pt x="16" y="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050" name="未知"/>
            <p:cNvSpPr>
              <a:spLocks noEditPoints="1"/>
            </p:cNvSpPr>
            <p:nvPr/>
          </p:nvSpPr>
          <p:spPr bwMode="auto">
            <a:xfrm>
              <a:off x="3600" y="993"/>
              <a:ext cx="26" cy="206"/>
            </a:xfrm>
            <a:custGeom>
              <a:avLst/>
              <a:gdLst>
                <a:gd name="T0" fmla="*/ 98750 w 16"/>
                <a:gd name="T1" fmla="*/ 49914218 h 99"/>
                <a:gd name="T2" fmla="*/ 98750 w 16"/>
                <a:gd name="T3" fmla="*/ 49914218 h 99"/>
                <a:gd name="T4" fmla="*/ 98750 w 16"/>
                <a:gd name="T5" fmla="*/ 45475078 h 99"/>
                <a:gd name="T6" fmla="*/ 49314 w 16"/>
                <a:gd name="T7" fmla="*/ 45475078 h 99"/>
                <a:gd name="T8" fmla="*/ 49314 w 16"/>
                <a:gd name="T9" fmla="*/ 45475078 h 99"/>
                <a:gd name="T10" fmla="*/ 18675 w 16"/>
                <a:gd name="T11" fmla="*/ 45475078 h 99"/>
                <a:gd name="T12" fmla="*/ 0 w 16"/>
                <a:gd name="T13" fmla="*/ 48558274 h 99"/>
                <a:gd name="T14" fmla="*/ 0 w 16"/>
                <a:gd name="T15" fmla="*/ 48558274 h 99"/>
                <a:gd name="T16" fmla="*/ 18675 w 16"/>
                <a:gd name="T17" fmla="*/ 52997749 h 99"/>
                <a:gd name="T18" fmla="*/ 49314 w 16"/>
                <a:gd name="T19" fmla="*/ 52997749 h 99"/>
                <a:gd name="T20" fmla="*/ 49314 w 16"/>
                <a:gd name="T21" fmla="*/ 52997749 h 99"/>
                <a:gd name="T22" fmla="*/ 98750 w 16"/>
                <a:gd name="T23" fmla="*/ 52997749 h 99"/>
                <a:gd name="T24" fmla="*/ 98750 w 16"/>
                <a:gd name="T25" fmla="*/ 49914218 h 99"/>
                <a:gd name="T26" fmla="*/ 98750 w 16"/>
                <a:gd name="T27" fmla="*/ 49914218 h 99"/>
                <a:gd name="T28" fmla="*/ 98750 w 16"/>
                <a:gd name="T29" fmla="*/ 27297424 h 99"/>
                <a:gd name="T30" fmla="*/ 98750 w 16"/>
                <a:gd name="T31" fmla="*/ 27297424 h 99"/>
                <a:gd name="T32" fmla="*/ 98750 w 16"/>
                <a:gd name="T33" fmla="*/ 24224687 h 99"/>
                <a:gd name="T34" fmla="*/ 49314 w 16"/>
                <a:gd name="T35" fmla="*/ 22854031 h 99"/>
                <a:gd name="T36" fmla="*/ 49314 w 16"/>
                <a:gd name="T37" fmla="*/ 22854031 h 99"/>
                <a:gd name="T38" fmla="*/ 18675 w 16"/>
                <a:gd name="T39" fmla="*/ 24224687 h 99"/>
                <a:gd name="T40" fmla="*/ 0 w 16"/>
                <a:gd name="T41" fmla="*/ 27297424 h 99"/>
                <a:gd name="T42" fmla="*/ 0 w 16"/>
                <a:gd name="T43" fmla="*/ 27297424 h 99"/>
                <a:gd name="T44" fmla="*/ 18675 w 16"/>
                <a:gd name="T45" fmla="*/ 30036128 h 99"/>
                <a:gd name="T46" fmla="*/ 49314 w 16"/>
                <a:gd name="T47" fmla="*/ 30036128 h 99"/>
                <a:gd name="T48" fmla="*/ 49314 w 16"/>
                <a:gd name="T49" fmla="*/ 30036128 h 99"/>
                <a:gd name="T50" fmla="*/ 98750 w 16"/>
                <a:gd name="T51" fmla="*/ 30036128 h 99"/>
                <a:gd name="T52" fmla="*/ 98750 w 16"/>
                <a:gd name="T53" fmla="*/ 27297424 h 99"/>
                <a:gd name="T54" fmla="*/ 98750 w 16"/>
                <a:gd name="T55" fmla="*/ 27297424 h 99"/>
                <a:gd name="T56" fmla="*/ 98750 w 16"/>
                <a:gd name="T57" fmla="*/ 4335093 h 99"/>
                <a:gd name="T58" fmla="*/ 98750 w 16"/>
                <a:gd name="T59" fmla="*/ 4335093 h 99"/>
                <a:gd name="T60" fmla="*/ 98750 w 16"/>
                <a:gd name="T61" fmla="*/ 1482407 h 99"/>
                <a:gd name="T62" fmla="*/ 49314 w 16"/>
                <a:gd name="T63" fmla="*/ 0 h 99"/>
                <a:gd name="T64" fmla="*/ 49314 w 16"/>
                <a:gd name="T65" fmla="*/ 0 h 99"/>
                <a:gd name="T66" fmla="*/ 18675 w 16"/>
                <a:gd name="T67" fmla="*/ 1482407 h 99"/>
                <a:gd name="T68" fmla="*/ 0 w 16"/>
                <a:gd name="T69" fmla="*/ 4335093 h 99"/>
                <a:gd name="T70" fmla="*/ 0 w 16"/>
                <a:gd name="T71" fmla="*/ 4335093 h 99"/>
                <a:gd name="T72" fmla="*/ 18675 w 16"/>
                <a:gd name="T73" fmla="*/ 6937131 h 99"/>
                <a:gd name="T74" fmla="*/ 49314 w 16"/>
                <a:gd name="T75" fmla="*/ 8551618 h 99"/>
                <a:gd name="T76" fmla="*/ 49314 w 16"/>
                <a:gd name="T77" fmla="*/ 8551618 h 99"/>
                <a:gd name="T78" fmla="*/ 98750 w 16"/>
                <a:gd name="T79" fmla="*/ 6937131 h 99"/>
                <a:gd name="T80" fmla="*/ 98750 w 16"/>
                <a:gd name="T81" fmla="*/ 4335093 h 99"/>
                <a:gd name="T82" fmla="*/ 98750 w 16"/>
                <a:gd name="T83" fmla="*/ 4335093 h 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99"/>
                <a:gd name="T128" fmla="*/ 16 w 16"/>
                <a:gd name="T129" fmla="*/ 99 h 9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99">
                  <a:moveTo>
                    <a:pt x="16" y="93"/>
                  </a:moveTo>
                  <a:lnTo>
                    <a:pt x="16" y="93"/>
                  </a:lnTo>
                  <a:lnTo>
                    <a:pt x="16" y="85"/>
                  </a:lnTo>
                  <a:lnTo>
                    <a:pt x="8" y="85"/>
                  </a:lnTo>
                  <a:lnTo>
                    <a:pt x="3" y="85"/>
                  </a:lnTo>
                  <a:lnTo>
                    <a:pt x="0" y="91"/>
                  </a:lnTo>
                  <a:lnTo>
                    <a:pt x="3" y="99"/>
                  </a:lnTo>
                  <a:lnTo>
                    <a:pt x="8" y="99"/>
                  </a:lnTo>
                  <a:lnTo>
                    <a:pt x="16" y="99"/>
                  </a:lnTo>
                  <a:lnTo>
                    <a:pt x="16" y="93"/>
                  </a:lnTo>
                  <a:close/>
                  <a:moveTo>
                    <a:pt x="16" y="51"/>
                  </a:moveTo>
                  <a:lnTo>
                    <a:pt x="16" y="51"/>
                  </a:lnTo>
                  <a:lnTo>
                    <a:pt x="16" y="45"/>
                  </a:lnTo>
                  <a:lnTo>
                    <a:pt x="8" y="43"/>
                  </a:lnTo>
                  <a:lnTo>
                    <a:pt x="3" y="45"/>
                  </a:lnTo>
                  <a:lnTo>
                    <a:pt x="0" y="51"/>
                  </a:lnTo>
                  <a:lnTo>
                    <a:pt x="3" y="56"/>
                  </a:lnTo>
                  <a:lnTo>
                    <a:pt x="8" y="56"/>
                  </a:lnTo>
                  <a:lnTo>
                    <a:pt x="16" y="56"/>
                  </a:lnTo>
                  <a:lnTo>
                    <a:pt x="16" y="51"/>
                  </a:lnTo>
                  <a:close/>
                  <a:moveTo>
                    <a:pt x="16" y="8"/>
                  </a:moveTo>
                  <a:lnTo>
                    <a:pt x="16" y="8"/>
                  </a:lnTo>
                  <a:lnTo>
                    <a:pt x="16" y="3"/>
                  </a:lnTo>
                  <a:lnTo>
                    <a:pt x="8" y="0"/>
                  </a:lnTo>
                  <a:lnTo>
                    <a:pt x="3" y="3"/>
                  </a:lnTo>
                  <a:lnTo>
                    <a:pt x="0" y="8"/>
                  </a:lnTo>
                  <a:lnTo>
                    <a:pt x="3" y="13"/>
                  </a:lnTo>
                  <a:lnTo>
                    <a:pt x="8" y="16"/>
                  </a:lnTo>
                  <a:lnTo>
                    <a:pt x="16" y="13"/>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95046" y="533401"/>
            <a:ext cx="8352367" cy="647700"/>
          </a:xfrm>
        </p:spPr>
        <p:txBody>
          <a:bodyPr/>
          <a:lstStyle/>
          <a:p>
            <a:r>
              <a:rPr lang="en-US" altLang="zh-CN" dirty="0">
                <a:latin typeface="+mj-ea"/>
              </a:rPr>
              <a:t>TCP </a:t>
            </a:r>
            <a:r>
              <a:rPr lang="zh-CN" altLang="en-US" dirty="0">
                <a:latin typeface="+mj-ea"/>
              </a:rPr>
              <a:t>服务模型</a:t>
            </a:r>
            <a:endParaRPr lang="en-US" altLang="zh-CN" dirty="0">
              <a:latin typeface="+mj-ea"/>
            </a:endParaRPr>
          </a:p>
        </p:txBody>
      </p:sp>
      <p:sp>
        <p:nvSpPr>
          <p:cNvPr id="44035" name="Rectangle 3"/>
          <p:cNvSpPr>
            <a:spLocks noGrp="1" noChangeArrowheads="1"/>
          </p:cNvSpPr>
          <p:nvPr>
            <p:ph type="body" idx="1"/>
          </p:nvPr>
        </p:nvSpPr>
        <p:spPr>
          <a:xfrm>
            <a:off x="949036" y="1125538"/>
            <a:ext cx="10147589" cy="5327650"/>
          </a:xfrm>
        </p:spPr>
        <p:txBody>
          <a:bodyPr/>
          <a:lstStyle/>
          <a:p>
            <a:r>
              <a:rPr lang="zh-CN" altLang="en-US" sz="2800" dirty="0"/>
              <a:t>面向连接</a:t>
            </a:r>
            <a:endParaRPr lang="en-US" altLang="zh-CN" sz="2800" dirty="0"/>
          </a:p>
          <a:p>
            <a:pPr lvl="1"/>
            <a:r>
              <a:rPr lang="zh-CN" altLang="en-US" sz="2400" dirty="0"/>
              <a:t>终端主机在数据交换之前需要连接连接</a:t>
            </a:r>
            <a:endParaRPr lang="en-US" altLang="zh-CN" sz="2400" dirty="0"/>
          </a:p>
          <a:p>
            <a:pPr lvl="1"/>
            <a:r>
              <a:rPr lang="zh-CN" altLang="en-US" sz="2400" dirty="0"/>
              <a:t>全双工</a:t>
            </a:r>
            <a:r>
              <a:rPr lang="en-US" altLang="zh-CN" sz="2400" dirty="0"/>
              <a:t>: </a:t>
            </a:r>
            <a:r>
              <a:rPr lang="zh-CN" altLang="en-US" sz="2400" dirty="0"/>
              <a:t>数据可双向传输</a:t>
            </a:r>
            <a:endParaRPr lang="en-US" altLang="zh-CN" sz="2400" dirty="0"/>
          </a:p>
          <a:p>
            <a:r>
              <a:rPr lang="zh-CN" altLang="en-US" sz="2800" dirty="0"/>
              <a:t>可靠性</a:t>
            </a:r>
            <a:endParaRPr lang="en-US" altLang="zh-CN" sz="2800" dirty="0"/>
          </a:p>
          <a:p>
            <a:pPr lvl="1"/>
            <a:r>
              <a:rPr lang="zh-CN" altLang="en-US" sz="2400" dirty="0"/>
              <a:t>保证数据的传送</a:t>
            </a:r>
            <a:endParaRPr lang="en-US" altLang="zh-CN" sz="2400" dirty="0"/>
          </a:p>
          <a:p>
            <a:pPr lvl="1"/>
            <a:r>
              <a:rPr lang="zh-CN" altLang="en-US" sz="2400" dirty="0"/>
              <a:t>数据按序到达</a:t>
            </a:r>
            <a:endParaRPr lang="en-US" altLang="zh-CN" sz="2400" dirty="0"/>
          </a:p>
          <a:p>
            <a:r>
              <a:rPr lang="zh-CN" altLang="en-US" sz="2800" dirty="0"/>
              <a:t>流量控制</a:t>
            </a:r>
            <a:endParaRPr lang="en-US" altLang="zh-CN" sz="2800" dirty="0"/>
          </a:p>
          <a:p>
            <a:pPr lvl="1"/>
            <a:r>
              <a:rPr lang="zh-CN" altLang="en-US" sz="2400" dirty="0"/>
              <a:t>控制发送方的速率避免接收方过载</a:t>
            </a:r>
            <a:endParaRPr lang="en-US" altLang="zh-CN" sz="2400" dirty="0"/>
          </a:p>
          <a:p>
            <a:pPr lvl="1"/>
            <a:r>
              <a:rPr lang="zh-CN" altLang="en-US" sz="2400" dirty="0"/>
              <a:t>在链路层也存在流量控制</a:t>
            </a:r>
            <a:endParaRPr lang="zh-CN" altLang="en-US" sz="2400" dirty="0"/>
          </a:p>
          <a:p>
            <a:r>
              <a:rPr lang="zh-CN" altLang="en-US" sz="2800" dirty="0"/>
              <a:t>拥塞控制</a:t>
            </a:r>
            <a:endParaRPr lang="en-US" altLang="zh-CN" sz="2800" dirty="0"/>
          </a:p>
          <a:p>
            <a:pPr lvl="1"/>
            <a:r>
              <a:rPr lang="zh-CN" altLang="en-US" sz="2400" dirty="0"/>
              <a:t>控制发送方速率避免网络过载</a:t>
            </a:r>
            <a:endParaRPr lang="en-US" altLang="zh-CN" sz="2400" dirty="0"/>
          </a:p>
          <a:p>
            <a:pPr lvl="1"/>
            <a:r>
              <a:rPr lang="zh-CN" altLang="en-US" sz="2400" dirty="0"/>
              <a:t>拥塞控制由网络层和传输层协作解决</a:t>
            </a:r>
            <a:endParaRPr lang="en-US" altLang="zh-CN"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xfrm>
            <a:off x="776817" y="552052"/>
            <a:ext cx="8352367" cy="647700"/>
          </a:xfrm>
        </p:spPr>
        <p:txBody>
          <a:bodyPr/>
          <a:lstStyle/>
          <a:p>
            <a:r>
              <a:rPr lang="zh-CN" altLang="en-US" dirty="0">
                <a:latin typeface="+mj-ea"/>
              </a:rPr>
              <a:t>流量控制</a:t>
            </a:r>
            <a:r>
              <a:rPr lang="en-US" altLang="zh-CN" dirty="0">
                <a:latin typeface="+mj-ea"/>
              </a:rPr>
              <a:t> vs.</a:t>
            </a:r>
            <a:r>
              <a:rPr lang="zh-CN" altLang="en-US" dirty="0">
                <a:latin typeface="+mj-ea"/>
              </a:rPr>
              <a:t>拥塞控制</a:t>
            </a:r>
            <a:endParaRPr lang="en-US" altLang="zh-CN" dirty="0">
              <a:latin typeface="+mj-ea"/>
            </a:endParaRPr>
          </a:p>
        </p:txBody>
      </p:sp>
      <p:pic>
        <p:nvPicPr>
          <p:cNvPr id="45059" name="Picture 227"/>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881313" y="1214439"/>
            <a:ext cx="6342062"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6"/>
          <p:cNvGrpSpPr/>
          <p:nvPr/>
        </p:nvGrpSpPr>
        <p:grpSpPr bwMode="auto">
          <a:xfrm>
            <a:off x="3738564" y="5500688"/>
            <a:ext cx="2878137" cy="1357312"/>
            <a:chOff x="2214546" y="5500702"/>
            <a:chExt cx="2877711" cy="1357298"/>
          </a:xfrm>
        </p:grpSpPr>
        <p:sp>
          <p:nvSpPr>
            <p:cNvPr id="4" name="爆炸形 1 3"/>
            <p:cNvSpPr/>
            <p:nvPr/>
          </p:nvSpPr>
          <p:spPr>
            <a:xfrm>
              <a:off x="3428803" y="5500702"/>
              <a:ext cx="914265" cy="914391"/>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5065" name="TextBox 5"/>
            <p:cNvSpPr txBox="1">
              <a:spLocks noChangeArrowheads="1"/>
            </p:cNvSpPr>
            <p:nvPr/>
          </p:nvSpPr>
          <p:spPr bwMode="auto">
            <a:xfrm>
              <a:off x="2214546" y="6488668"/>
              <a:ext cx="28777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solidFill>
                    <a:srgbClr val="FF0000"/>
                  </a:solidFill>
                  <a:latin typeface="Arial" panose="020B0604020202020204" pitchFamily="34" charset="0"/>
                  <a:ea typeface="宋体" panose="02010600030101010101" pitchFamily="2" charset="-122"/>
                </a:rPr>
                <a:t>Receiver buffer overflow</a:t>
              </a:r>
              <a:endParaRPr kumimoji="0" lang="zh-CN" altLang="en-US" sz="1800" b="1">
                <a:solidFill>
                  <a:srgbClr val="FF0000"/>
                </a:solidFill>
                <a:latin typeface="Arial" panose="020B0604020202020204" pitchFamily="34" charset="0"/>
                <a:ea typeface="宋体" panose="02010600030101010101" pitchFamily="2" charset="-122"/>
              </a:endParaRPr>
            </a:p>
          </p:txBody>
        </p:sp>
      </p:grpSp>
      <p:grpSp>
        <p:nvGrpSpPr>
          <p:cNvPr id="3" name="组合 8"/>
          <p:cNvGrpSpPr/>
          <p:nvPr/>
        </p:nvGrpSpPr>
        <p:grpSpPr bwMode="auto">
          <a:xfrm>
            <a:off x="7381876" y="2143126"/>
            <a:ext cx="2659063" cy="1298575"/>
            <a:chOff x="5857884" y="2143116"/>
            <a:chExt cx="2659702" cy="1298026"/>
          </a:xfrm>
        </p:grpSpPr>
        <p:sp>
          <p:nvSpPr>
            <p:cNvPr id="5" name="爆炸形 1 4"/>
            <p:cNvSpPr/>
            <p:nvPr/>
          </p:nvSpPr>
          <p:spPr>
            <a:xfrm>
              <a:off x="5857884" y="2143116"/>
              <a:ext cx="914620" cy="914013"/>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5063" name="TextBox 7"/>
            <p:cNvSpPr txBox="1">
              <a:spLocks noChangeArrowheads="1"/>
            </p:cNvSpPr>
            <p:nvPr/>
          </p:nvSpPr>
          <p:spPr bwMode="auto">
            <a:xfrm>
              <a:off x="5857884" y="3071810"/>
              <a:ext cx="26597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solidFill>
                    <a:srgbClr val="FF0000"/>
                  </a:solidFill>
                  <a:latin typeface="Arial" panose="020B0604020202020204" pitchFamily="34" charset="0"/>
                  <a:ea typeface="宋体" panose="02010600030101010101" pitchFamily="2" charset="-122"/>
                </a:rPr>
                <a:t>Router buffer overflow</a:t>
              </a:r>
              <a:endParaRPr kumimoji="0" lang="zh-CN" altLang="en-US" sz="1800" b="1">
                <a:solidFill>
                  <a:srgbClr val="FF0000"/>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en-US" sz="3200" dirty="0">
                <a:latin typeface="+mj-ea"/>
              </a:rPr>
              <a:t>提纲</a:t>
            </a:r>
            <a:endParaRPr lang="zh-CN" altLang="en-US" sz="3200" dirty="0">
              <a:latin typeface="+mj-ea"/>
            </a:endParaRPr>
          </a:p>
        </p:txBody>
      </p:sp>
      <p:sp>
        <p:nvSpPr>
          <p:cNvPr id="16388" name="Rectangle 3"/>
          <p:cNvSpPr>
            <a:spLocks noGrp="1" noChangeArrowheads="1"/>
          </p:cNvSpPr>
          <p:nvPr>
            <p:ph type="body" idx="1"/>
          </p:nvPr>
        </p:nvSpPr>
        <p:spPr>
          <a:xfrm>
            <a:off x="865908" y="1447800"/>
            <a:ext cx="10716491" cy="5113338"/>
          </a:xfrm>
        </p:spPr>
        <p:txBody>
          <a:bodyPr>
            <a:normAutofit fontScale="77500" lnSpcReduction="20000"/>
          </a:bodyPr>
          <a:lstStyle/>
          <a:p>
            <a:pPr eaLnBrk="1" hangingPunct="1">
              <a:defRPr/>
            </a:pPr>
            <a:r>
              <a:rPr lang="zh-CN" altLang="en-US" dirty="0"/>
              <a:t>引言</a:t>
            </a:r>
            <a:endParaRPr lang="en-US" altLang="zh-CN" dirty="0"/>
          </a:p>
          <a:p>
            <a:pPr lvl="1" eaLnBrk="1" hangingPunct="1">
              <a:defRPr/>
            </a:pPr>
            <a:r>
              <a:rPr lang="zh-CN" altLang="en-US" dirty="0"/>
              <a:t>核心问题</a:t>
            </a:r>
            <a:r>
              <a:rPr lang="en-US" altLang="zh-CN" dirty="0"/>
              <a:t>: </a:t>
            </a:r>
            <a:r>
              <a:rPr lang="zh-CN" altLang="en-US" dirty="0"/>
              <a:t>进程间如何通信</a:t>
            </a:r>
            <a:endParaRPr lang="zh-CN" altLang="en-US" dirty="0"/>
          </a:p>
          <a:p>
            <a:pPr eaLnBrk="1" hangingPunct="1">
              <a:defRPr/>
            </a:pPr>
            <a:r>
              <a:rPr lang="zh-CN" altLang="en-US" dirty="0"/>
              <a:t>简单多路分解</a:t>
            </a:r>
            <a:r>
              <a:rPr lang="en-US" altLang="zh-CN" dirty="0"/>
              <a:t>(UDP)</a:t>
            </a:r>
            <a:endParaRPr lang="en-US" altLang="zh-CN" dirty="0"/>
          </a:p>
          <a:p>
            <a:pPr eaLnBrk="1" hangingPunct="1">
              <a:defRPr/>
            </a:pPr>
            <a:r>
              <a:rPr lang="zh-CN" altLang="en-US" dirty="0"/>
              <a:t>可靠字节流</a:t>
            </a:r>
            <a:r>
              <a:rPr lang="en-US" altLang="zh-CN" dirty="0"/>
              <a:t>(TCP)</a:t>
            </a:r>
            <a:endParaRPr lang="en-US" altLang="zh-CN" dirty="0"/>
          </a:p>
          <a:p>
            <a:pPr lvl="1" eaLnBrk="1" hangingPunct="1">
              <a:defRPr/>
            </a:pPr>
            <a:r>
              <a:rPr lang="zh-CN" altLang="en-US" dirty="0"/>
              <a:t>端到端的问题</a:t>
            </a:r>
            <a:endParaRPr lang="en-US" altLang="zh-CN" dirty="0"/>
          </a:p>
          <a:p>
            <a:pPr lvl="1" eaLnBrk="1" hangingPunct="1">
              <a:defRPr/>
            </a:pPr>
            <a:r>
              <a:rPr lang="zh-CN" altLang="en-US" dirty="0"/>
              <a:t>报文段格式</a:t>
            </a:r>
            <a:endParaRPr lang="en-US" altLang="zh-CN" dirty="0"/>
          </a:p>
          <a:p>
            <a:pPr lvl="1" eaLnBrk="1" hangingPunct="1">
              <a:defRPr/>
            </a:pPr>
            <a:r>
              <a:rPr lang="zh-CN" altLang="en-US" dirty="0"/>
              <a:t>连接的建立和终止</a:t>
            </a:r>
            <a:endParaRPr lang="en-US" altLang="zh-CN" dirty="0"/>
          </a:p>
          <a:p>
            <a:pPr lvl="1" eaLnBrk="1" hangingPunct="1">
              <a:defRPr/>
            </a:pPr>
            <a:r>
              <a:rPr lang="zh-CN" altLang="en-US" dirty="0"/>
              <a:t>滑动窗口算法再讨论</a:t>
            </a:r>
            <a:endParaRPr lang="en-US" altLang="zh-CN" dirty="0"/>
          </a:p>
          <a:p>
            <a:pPr lvl="1" eaLnBrk="1" hangingPunct="1">
              <a:defRPr/>
            </a:pPr>
            <a:r>
              <a:rPr lang="zh-CN" altLang="en-US" dirty="0"/>
              <a:t>触发传输</a:t>
            </a:r>
            <a:endParaRPr lang="en-US" altLang="zh-CN" dirty="0"/>
          </a:p>
          <a:p>
            <a:pPr lvl="1" eaLnBrk="1" hangingPunct="1">
              <a:defRPr/>
            </a:pPr>
            <a:r>
              <a:rPr lang="zh-CN" altLang="en-US" dirty="0"/>
              <a:t>自适应重传</a:t>
            </a:r>
            <a:endParaRPr lang="en-US" altLang="zh-CN" dirty="0"/>
          </a:p>
          <a:p>
            <a:pPr lvl="1" eaLnBrk="1" hangingPunct="1">
              <a:defRPr/>
            </a:pPr>
            <a:r>
              <a:rPr lang="en-US" altLang="zh-CN" dirty="0"/>
              <a:t> </a:t>
            </a:r>
            <a:r>
              <a:rPr lang="zh-CN" altLang="en-US" dirty="0"/>
              <a:t>记录边界</a:t>
            </a:r>
            <a:endParaRPr lang="en-US" altLang="zh-CN" dirty="0"/>
          </a:p>
          <a:p>
            <a:pPr lvl="1" eaLnBrk="1" hangingPunct="1">
              <a:defRPr/>
            </a:pPr>
            <a:r>
              <a:rPr lang="en-US" altLang="zh-CN" dirty="0"/>
              <a:t>TCP </a:t>
            </a:r>
            <a:r>
              <a:rPr lang="zh-CN" altLang="en-US" dirty="0"/>
              <a:t>扩展</a:t>
            </a:r>
            <a:endParaRPr lang="en-US" altLang="zh-CN" dirty="0"/>
          </a:p>
          <a:p>
            <a:pPr lvl="1" eaLnBrk="1" hangingPunct="1">
              <a:defRPr/>
            </a:pPr>
            <a:r>
              <a:rPr lang="zh-CN" altLang="en-US" dirty="0"/>
              <a:t>其他设计选择</a:t>
            </a:r>
            <a:endParaRPr lang="en-US" altLang="zh-CN" dirty="0"/>
          </a:p>
          <a:p>
            <a:pPr eaLnBrk="1" hangingPunct="1">
              <a:defRPr/>
            </a:pPr>
            <a:r>
              <a:rPr lang="zh-CN" altLang="en-US" dirty="0"/>
              <a:t>总结</a:t>
            </a:r>
            <a:endParaRPr lang="en-US"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965995" y="482601"/>
            <a:ext cx="8675687" cy="714375"/>
          </a:xfrm>
        </p:spPr>
        <p:txBody>
          <a:bodyPr/>
          <a:lstStyle/>
          <a:p>
            <a:r>
              <a:rPr lang="zh-CN" altLang="en-US" dirty="0">
                <a:latin typeface="+mj-ea"/>
              </a:rPr>
              <a:t>可靠通信回顾</a:t>
            </a:r>
            <a:r>
              <a:rPr lang="en-US" altLang="zh-CN" dirty="0">
                <a:latin typeface="+mj-ea"/>
              </a:rPr>
              <a:t>:</a:t>
            </a:r>
            <a:r>
              <a:rPr lang="zh-CN" altLang="en-US" dirty="0">
                <a:latin typeface="+mj-ea"/>
              </a:rPr>
              <a:t>最早的停止等待协议</a:t>
            </a:r>
            <a:endParaRPr lang="en-US" altLang="zh-CN" dirty="0">
              <a:latin typeface="+mj-ea"/>
            </a:endParaRPr>
          </a:p>
        </p:txBody>
      </p:sp>
      <p:pic>
        <p:nvPicPr>
          <p:cNvPr id="4813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79876" y="1196976"/>
            <a:ext cx="4005263"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p:cNvGrpSpPr/>
          <p:nvPr/>
        </p:nvGrpSpPr>
        <p:grpSpPr bwMode="auto">
          <a:xfrm>
            <a:off x="3143250" y="4437064"/>
            <a:ext cx="1720850" cy="1087437"/>
            <a:chOff x="1619250" y="4437063"/>
            <a:chExt cx="1720850" cy="1087438"/>
          </a:xfrm>
        </p:grpSpPr>
        <p:sp>
          <p:nvSpPr>
            <p:cNvPr id="48139" name="Text Box 5"/>
            <p:cNvSpPr txBox="1">
              <a:spLocks noChangeArrowheads="1"/>
            </p:cNvSpPr>
            <p:nvPr/>
          </p:nvSpPr>
          <p:spPr bwMode="auto">
            <a:xfrm>
              <a:off x="1619250" y="5157788"/>
              <a:ext cx="172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Timeout trigger</a:t>
              </a:r>
              <a:endParaRPr kumimoji="0" lang="en-US" altLang="zh-CN" sz="1800" i="1">
                <a:latin typeface="Arial" panose="020B0604020202020204" pitchFamily="34" charset="0"/>
                <a:ea typeface="宋体" panose="02010600030101010101" pitchFamily="2" charset="-122"/>
              </a:endParaRPr>
            </a:p>
          </p:txBody>
        </p:sp>
        <p:pic>
          <p:nvPicPr>
            <p:cNvPr id="48140" name="Picture 7" descr="MCj02903330000[1]"/>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124075" y="4437063"/>
              <a:ext cx="719138"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9"/>
          <p:cNvGrpSpPr/>
          <p:nvPr/>
        </p:nvGrpSpPr>
        <p:grpSpPr bwMode="auto">
          <a:xfrm>
            <a:off x="5303839" y="2273301"/>
            <a:ext cx="822325" cy="3027363"/>
            <a:chOff x="2472" y="1570"/>
            <a:chExt cx="518" cy="1907"/>
          </a:xfrm>
        </p:grpSpPr>
        <p:pic>
          <p:nvPicPr>
            <p:cNvPr id="48136" name="Picture 10" descr="MCj02380340000[1]"/>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472" y="1570"/>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7" name="Picture 11" descr="MCj02380340000[1]"/>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472" y="2341"/>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8" name="Picture 12" descr="MCj02380340000[1]"/>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472" y="3113"/>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0909" name="Text Box 13"/>
          <p:cNvSpPr txBox="1">
            <a:spLocks noChangeArrowheads="1"/>
          </p:cNvSpPr>
          <p:nvPr/>
        </p:nvSpPr>
        <p:spPr bwMode="auto">
          <a:xfrm>
            <a:off x="3143250" y="5897344"/>
            <a:ext cx="6337300" cy="954107"/>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en-US" altLang="zh-CN" sz="2000" dirty="0">
                <a:effectLst>
                  <a:outerShdw blurRad="38100" dist="38100" dir="2700000" algn="tl">
                    <a:srgbClr val="FFFFFF"/>
                  </a:outerShdw>
                </a:effectLst>
              </a:rPr>
              <a:t> </a:t>
            </a:r>
            <a:r>
              <a:rPr lang="zh-CN" altLang="en-US" sz="1800" dirty="0">
                <a:effectLst>
                  <a:outerShdw blurRad="38100" dist="38100" dir="2700000" algn="tl">
                    <a:srgbClr val="FFFFFF"/>
                  </a:outerShdw>
                </a:effectLst>
              </a:rPr>
              <a:t>提供可靠传输的两个基本机制</a:t>
            </a:r>
            <a:r>
              <a:rPr lang="en-US" altLang="zh-CN" sz="1800" dirty="0">
                <a:effectLst>
                  <a:outerShdw blurRad="38100" dist="38100" dir="2700000" algn="tl">
                    <a:srgbClr val="FFFFFF"/>
                  </a:outerShdw>
                </a:effectLst>
              </a:rPr>
              <a:t>:</a:t>
            </a:r>
            <a:endParaRPr lang="en-US" altLang="zh-CN" sz="1800" dirty="0">
              <a:effectLst>
                <a:outerShdw blurRad="38100" dist="38100" dir="2700000" algn="tl">
                  <a:srgbClr val="FFFFFF"/>
                </a:outerShdw>
              </a:effectLst>
            </a:endParaRPr>
          </a:p>
          <a:p>
            <a:pPr lvl="1" eaLnBrk="1" hangingPunct="1">
              <a:defRPr/>
            </a:pPr>
            <a:r>
              <a:rPr lang="en-US" altLang="zh-CN" sz="1800" dirty="0">
                <a:effectLst>
                  <a:outerShdw blurRad="38100" dist="38100" dir="2700000" algn="tl">
                    <a:srgbClr val="FFFFFF"/>
                  </a:outerShdw>
                </a:effectLst>
              </a:rPr>
              <a:t>(1) ACK (</a:t>
            </a:r>
            <a:r>
              <a:rPr lang="zh-CN" altLang="en-US" sz="1800" dirty="0">
                <a:effectLst>
                  <a:outerShdw blurRad="38100" dist="38100" dir="2700000" algn="tl">
                    <a:srgbClr val="FFFFFF"/>
                  </a:outerShdw>
                </a:effectLst>
              </a:rPr>
              <a:t>确认</a:t>
            </a:r>
            <a:r>
              <a:rPr lang="en-US" altLang="zh-CN" sz="1800" dirty="0">
                <a:effectLst>
                  <a:outerShdw blurRad="38100" dist="38100" dir="2700000" algn="tl">
                    <a:srgbClr val="FFFFFF"/>
                  </a:outerShdw>
                </a:effectLst>
              </a:rPr>
              <a:t>)</a:t>
            </a:r>
            <a:endParaRPr lang="en-US" altLang="zh-CN" sz="1800" dirty="0">
              <a:effectLst>
                <a:outerShdw blurRad="38100" dist="38100" dir="2700000" algn="tl">
                  <a:srgbClr val="FFFFFF"/>
                </a:outerShdw>
              </a:effectLst>
            </a:endParaRPr>
          </a:p>
          <a:p>
            <a:pPr lvl="1" eaLnBrk="1" hangingPunct="1">
              <a:defRPr/>
            </a:pPr>
            <a:r>
              <a:rPr lang="en-US" altLang="zh-CN" sz="1800" dirty="0">
                <a:effectLst>
                  <a:outerShdw blurRad="38100" dist="38100" dir="2700000" algn="tl">
                    <a:srgbClr val="FFFFFF"/>
                  </a:outerShdw>
                </a:effectLst>
              </a:rPr>
              <a:t>(2) </a:t>
            </a:r>
            <a:r>
              <a:rPr lang="zh-CN" altLang="en-US" sz="1800" dirty="0">
                <a:effectLst>
                  <a:outerShdw blurRad="38100" dist="38100" dir="2700000" algn="tl">
                    <a:srgbClr val="FFFFFF"/>
                  </a:outerShdw>
                </a:effectLst>
              </a:rPr>
              <a:t>超时定时器</a:t>
            </a:r>
            <a:endParaRPr lang="zh-CN" altLang="en-US" sz="1800" dirty="0">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0909"/>
                                        </p:tgtEl>
                                        <p:attrNameLst>
                                          <p:attrName>style.visibility</p:attrName>
                                        </p:attrNameLst>
                                      </p:cBhvr>
                                      <p:to>
                                        <p:strVal val="visible"/>
                                      </p:to>
                                    </p:set>
                                    <p:animEffect transition="in" filter="blinds(horizontal)">
                                      <p:cBhvr>
                                        <p:cTn id="16" dur="500"/>
                                        <p:tgtEl>
                                          <p:spTgt spid="80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dirty="0">
                <a:latin typeface="+mj-ea"/>
              </a:rPr>
              <a:t>回顾</a:t>
            </a:r>
            <a:r>
              <a:rPr lang="zh-CN" altLang="zh-CN" dirty="0">
                <a:latin typeface="+mj-ea"/>
              </a:rPr>
              <a:t>: </a:t>
            </a:r>
            <a:r>
              <a:rPr lang="zh-CN" altLang="en-US" dirty="0">
                <a:latin typeface="+mj-ea"/>
              </a:rPr>
              <a:t>需求分析</a:t>
            </a:r>
            <a:endParaRPr lang="zh-CN" altLang="zh-CN" dirty="0">
              <a:latin typeface="+mj-ea"/>
            </a:endParaRPr>
          </a:p>
        </p:txBody>
      </p:sp>
      <p:sp>
        <p:nvSpPr>
          <p:cNvPr id="2" name="Rectangle 3"/>
          <p:cNvSpPr>
            <a:spLocks noGrp="1" noChangeArrowheads="1"/>
          </p:cNvSpPr>
          <p:nvPr>
            <p:ph type="body" idx="1"/>
          </p:nvPr>
        </p:nvSpPr>
        <p:spPr>
          <a:xfrm>
            <a:off x="1910214" y="1330036"/>
            <a:ext cx="9062586" cy="5327650"/>
          </a:xfrm>
        </p:spPr>
        <p:txBody>
          <a:bodyPr/>
          <a:lstStyle/>
          <a:p>
            <a:pPr algn="ctr">
              <a:buFont typeface="Wingdings" panose="05000000000000000000" pitchFamily="2" charset="2"/>
              <a:buNone/>
              <a:defRPr/>
            </a:pPr>
            <a:r>
              <a:rPr lang="zh-CN" altLang="en-US" b="1" i="1" dirty="0">
                <a:solidFill>
                  <a:srgbClr val="0000FF"/>
                </a:solidFill>
                <a:effectLst>
                  <a:outerShdw blurRad="38100" dist="38100" dir="2700000" algn="tl">
                    <a:srgbClr val="C0C0C0"/>
                  </a:outerShdw>
                </a:effectLst>
              </a:rPr>
              <a:t>我们对网络的期望是什么</a:t>
            </a:r>
            <a:r>
              <a:rPr lang="en-US" altLang="zh-CN" b="1" i="1" dirty="0">
                <a:solidFill>
                  <a:srgbClr val="0000FF"/>
                </a:solidFill>
                <a:effectLst>
                  <a:outerShdw blurRad="38100" dist="38100" dir="2700000" algn="tl">
                    <a:srgbClr val="C0C0C0"/>
                  </a:outerShdw>
                </a:effectLst>
              </a:rPr>
              <a:t>?</a:t>
            </a:r>
            <a:r>
              <a:rPr lang="en-US" altLang="zh-CN" b="1" i="1" dirty="0">
                <a:solidFill>
                  <a:srgbClr val="008000"/>
                </a:solidFill>
                <a:effectLst>
                  <a:outerShdw blurRad="38100" dist="38100" dir="2700000" algn="tl">
                    <a:srgbClr val="C0C0C0"/>
                  </a:outerShdw>
                </a:effectLst>
              </a:rPr>
              <a:t> </a:t>
            </a:r>
            <a:endParaRPr lang="en-US" altLang="zh-CN" b="1" i="1" dirty="0">
              <a:solidFill>
                <a:srgbClr val="008000"/>
              </a:solidFill>
              <a:effectLst>
                <a:outerShdw blurRad="38100" dist="38100" dir="2700000" algn="tl">
                  <a:srgbClr val="C0C0C0"/>
                </a:outerShdw>
              </a:effectLst>
            </a:endParaRPr>
          </a:p>
          <a:p>
            <a:pPr>
              <a:defRPr/>
            </a:pPr>
            <a:r>
              <a:rPr lang="zh-CN" altLang="en-US" sz="2800" dirty="0"/>
              <a:t>需求</a:t>
            </a:r>
            <a:r>
              <a:rPr lang="en-US" altLang="zh-CN" sz="2800" dirty="0"/>
              <a:t>1: </a:t>
            </a:r>
            <a:r>
              <a:rPr lang="zh-CN" altLang="en-US" sz="2800" dirty="0"/>
              <a:t>可扩展的连通性</a:t>
            </a:r>
            <a:endParaRPr lang="en-US" altLang="zh-CN" sz="2800" dirty="0"/>
          </a:p>
          <a:p>
            <a:pPr lvl="1">
              <a:defRPr/>
            </a:pPr>
            <a:r>
              <a:rPr lang="zh-CN" altLang="en-US" sz="2400" dirty="0"/>
              <a:t>节点和链路嵌套互联</a:t>
            </a:r>
            <a:endParaRPr lang="en-US" altLang="zh-CN" sz="2400" dirty="0"/>
          </a:p>
          <a:p>
            <a:pPr lvl="1">
              <a:defRPr/>
            </a:pPr>
            <a:endParaRPr lang="en-US" altLang="zh-CN" sz="2400" dirty="0"/>
          </a:p>
          <a:p>
            <a:pPr>
              <a:defRPr/>
            </a:pPr>
            <a:r>
              <a:rPr lang="zh-CN" altLang="en-US" sz="2800" dirty="0"/>
              <a:t>需求</a:t>
            </a:r>
            <a:r>
              <a:rPr lang="en-US" altLang="zh-CN" sz="2800" dirty="0"/>
              <a:t>2: </a:t>
            </a:r>
            <a:r>
              <a:rPr lang="zh-CN" altLang="en-US" sz="2800" dirty="0"/>
              <a:t>高性价比的资源共享</a:t>
            </a:r>
            <a:endParaRPr lang="en-US" altLang="zh-CN" sz="2800" dirty="0"/>
          </a:p>
          <a:p>
            <a:pPr lvl="1">
              <a:defRPr/>
            </a:pPr>
            <a:r>
              <a:rPr lang="zh-CN" altLang="en-US" sz="2400" dirty="0"/>
              <a:t>采用统计复用方式共享硬件基础设施</a:t>
            </a:r>
            <a:endParaRPr lang="en-US" altLang="zh-CN" sz="2400" dirty="0"/>
          </a:p>
          <a:p>
            <a:pPr lvl="1">
              <a:defRPr/>
            </a:pPr>
            <a:r>
              <a:rPr lang="zh-CN" altLang="en-US" sz="2400" dirty="0"/>
              <a:t>基于突发流量特性，构建分组交换网络</a:t>
            </a:r>
            <a:endParaRPr lang="en-US" altLang="zh-CN" sz="2400" dirty="0"/>
          </a:p>
          <a:p>
            <a:pPr lvl="1">
              <a:defRPr/>
            </a:pPr>
            <a:endParaRPr lang="en-US" altLang="zh-CN" sz="2400" dirty="0"/>
          </a:p>
          <a:p>
            <a:pPr>
              <a:defRPr/>
            </a:pPr>
            <a:r>
              <a:rPr lang="zh-CN" altLang="en-US" sz="2800" dirty="0"/>
              <a:t>需求</a:t>
            </a:r>
            <a:r>
              <a:rPr lang="en-US" altLang="zh-CN" sz="2800" dirty="0"/>
              <a:t>3: </a:t>
            </a:r>
            <a:r>
              <a:rPr lang="zh-CN" altLang="en-US" sz="2800" dirty="0"/>
              <a:t>支持通用服务</a:t>
            </a:r>
            <a:endParaRPr lang="en-US" altLang="zh-CN" sz="2800" dirty="0"/>
          </a:p>
          <a:p>
            <a:pPr lvl="1">
              <a:defRPr/>
            </a:pPr>
            <a:r>
              <a:rPr lang="zh-CN" altLang="en-US" sz="2400" dirty="0"/>
              <a:t>进程之间的通信服务</a:t>
            </a:r>
            <a:endParaRPr lang="en-US" altLang="zh-CN" sz="2400" dirty="0"/>
          </a:p>
          <a:p>
            <a:pPr>
              <a:defRPr/>
            </a:pPr>
            <a:endParaRPr lang="zh-CN" altLang="en-US" sz="26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890804" y="646114"/>
            <a:ext cx="8675687" cy="714375"/>
          </a:xfrm>
        </p:spPr>
        <p:txBody>
          <a:bodyPr/>
          <a:lstStyle/>
          <a:p>
            <a:r>
              <a:rPr lang="zh-CN" altLang="en-US" dirty="0">
                <a:latin typeface="+mj-ea"/>
              </a:rPr>
              <a:t>可靠通信回顾</a:t>
            </a:r>
            <a:r>
              <a:rPr lang="en-US" altLang="zh-CN" dirty="0">
                <a:latin typeface="+mj-ea"/>
              </a:rPr>
              <a:t>: </a:t>
            </a:r>
            <a:r>
              <a:rPr lang="zh-CN" altLang="en-US" dirty="0">
                <a:latin typeface="+mj-ea"/>
              </a:rPr>
              <a:t>滑动窗口算法</a:t>
            </a:r>
            <a:endParaRPr lang="en-US" altLang="zh-CN" dirty="0">
              <a:latin typeface="+mj-ea"/>
            </a:endParaRPr>
          </a:p>
        </p:txBody>
      </p:sp>
      <p:pic>
        <p:nvPicPr>
          <p:cNvPr id="4915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00376" y="1484313"/>
            <a:ext cx="6048375" cy="470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p:nvPr/>
        </p:nvGrpSpPr>
        <p:grpSpPr bwMode="auto">
          <a:xfrm>
            <a:off x="3287713" y="4724400"/>
            <a:ext cx="1720850" cy="1087438"/>
            <a:chOff x="1763713" y="4724401"/>
            <a:chExt cx="1720850" cy="1087438"/>
          </a:xfrm>
        </p:grpSpPr>
        <p:sp>
          <p:nvSpPr>
            <p:cNvPr id="49171" name="Text Box 5"/>
            <p:cNvSpPr txBox="1">
              <a:spLocks noChangeArrowheads="1"/>
            </p:cNvSpPr>
            <p:nvPr/>
          </p:nvSpPr>
          <p:spPr bwMode="auto">
            <a:xfrm>
              <a:off x="1763713" y="5445126"/>
              <a:ext cx="172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Timeout trigger</a:t>
              </a:r>
              <a:endParaRPr kumimoji="0" lang="en-US" altLang="zh-CN" sz="1800" i="1">
                <a:latin typeface="Arial" panose="020B0604020202020204" pitchFamily="34" charset="0"/>
                <a:ea typeface="宋体" panose="02010600030101010101" pitchFamily="2" charset="-122"/>
              </a:endParaRPr>
            </a:p>
          </p:txBody>
        </p:sp>
        <p:pic>
          <p:nvPicPr>
            <p:cNvPr id="49172" name="Picture 7" descr="MCj02903330000[1]"/>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268538" y="4724401"/>
              <a:ext cx="71913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9"/>
          <p:cNvGrpSpPr/>
          <p:nvPr/>
        </p:nvGrpSpPr>
        <p:grpSpPr bwMode="auto">
          <a:xfrm>
            <a:off x="5159376" y="3213100"/>
            <a:ext cx="1446213" cy="577850"/>
            <a:chOff x="2290" y="2024"/>
            <a:chExt cx="911" cy="364"/>
          </a:xfrm>
        </p:grpSpPr>
        <p:sp>
          <p:nvSpPr>
            <p:cNvPr id="49169" name="Text Box 10"/>
            <p:cNvSpPr txBox="1">
              <a:spLocks noChangeArrowheads="1"/>
            </p:cNvSpPr>
            <p:nvPr/>
          </p:nvSpPr>
          <p:spPr bwMode="auto">
            <a:xfrm>
              <a:off x="2789" y="211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ACK</a:t>
              </a:r>
              <a:endParaRPr kumimoji="0" lang="en-US" altLang="zh-CN" sz="1800" i="1">
                <a:latin typeface="Arial" panose="020B0604020202020204" pitchFamily="34" charset="0"/>
                <a:ea typeface="宋体" panose="02010600030101010101" pitchFamily="2" charset="-122"/>
              </a:endParaRPr>
            </a:p>
          </p:txBody>
        </p:sp>
        <p:pic>
          <p:nvPicPr>
            <p:cNvPr id="49170" name="Picture 11" descr="MCj02380340000[1]"/>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290" y="2024"/>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12"/>
          <p:cNvGrpSpPr/>
          <p:nvPr/>
        </p:nvGrpSpPr>
        <p:grpSpPr bwMode="auto">
          <a:xfrm>
            <a:off x="3575050" y="1989138"/>
            <a:ext cx="1225550" cy="1295400"/>
            <a:chOff x="1292" y="1253"/>
            <a:chExt cx="772" cy="816"/>
          </a:xfrm>
        </p:grpSpPr>
        <p:sp>
          <p:nvSpPr>
            <p:cNvPr id="49167" name="Rectangle 13"/>
            <p:cNvSpPr>
              <a:spLocks noChangeArrowheads="1"/>
            </p:cNvSpPr>
            <p:nvPr/>
          </p:nvSpPr>
          <p:spPr bwMode="auto">
            <a:xfrm>
              <a:off x="1882" y="1253"/>
              <a:ext cx="182" cy="816"/>
            </a:xfrm>
            <a:prstGeom prst="rect">
              <a:avLst/>
            </a:prstGeom>
            <a:solidFill>
              <a:srgbClr val="FFFF99"/>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49168" name="Text Box 14"/>
            <p:cNvSpPr txBox="1">
              <a:spLocks noChangeArrowheads="1"/>
            </p:cNvSpPr>
            <p:nvPr/>
          </p:nvSpPr>
          <p:spPr bwMode="auto">
            <a:xfrm>
              <a:off x="1292" y="1434"/>
              <a:ext cx="6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dirty="0">
                  <a:latin typeface="Arial" panose="020B0604020202020204" pitchFamily="34" charset="0"/>
                  <a:ea typeface="宋体" panose="02010600030101010101" pitchFamily="2" charset="-122"/>
                </a:rPr>
                <a:t>Sender </a:t>
              </a:r>
              <a:endParaRPr kumimoji="0" lang="en-US" altLang="zh-CN" sz="1800" i="1" dirty="0">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i="1" dirty="0">
                  <a:latin typeface="Arial" panose="020B0604020202020204" pitchFamily="34" charset="0"/>
                  <a:ea typeface="宋体" panose="02010600030101010101" pitchFamily="2" charset="-122"/>
                </a:rPr>
                <a:t>Window</a:t>
              </a:r>
              <a:endParaRPr kumimoji="0" lang="en-US" altLang="zh-CN" sz="1800" i="1" dirty="0">
                <a:latin typeface="Arial" panose="020B0604020202020204" pitchFamily="34" charset="0"/>
                <a:ea typeface="宋体" panose="02010600030101010101" pitchFamily="2" charset="-122"/>
              </a:endParaRPr>
            </a:p>
          </p:txBody>
        </p:sp>
      </p:grpSp>
      <p:grpSp>
        <p:nvGrpSpPr>
          <p:cNvPr id="5" name="Group 15"/>
          <p:cNvGrpSpPr/>
          <p:nvPr/>
        </p:nvGrpSpPr>
        <p:grpSpPr bwMode="auto">
          <a:xfrm>
            <a:off x="8472489" y="3141663"/>
            <a:ext cx="1436687" cy="1295400"/>
            <a:chOff x="4377" y="1979"/>
            <a:chExt cx="905" cy="816"/>
          </a:xfrm>
        </p:grpSpPr>
        <p:sp>
          <p:nvSpPr>
            <p:cNvPr id="49165" name="Text Box 16"/>
            <p:cNvSpPr txBox="1">
              <a:spLocks noChangeArrowheads="1"/>
            </p:cNvSpPr>
            <p:nvPr/>
          </p:nvSpPr>
          <p:spPr bwMode="auto">
            <a:xfrm>
              <a:off x="4558" y="2160"/>
              <a:ext cx="7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Receiver </a:t>
              </a:r>
              <a:endParaRPr kumimoji="0" lang="en-US" altLang="zh-CN" sz="1800" i="1">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endParaRPr kumimoji="0" lang="en-US" altLang="zh-CN" sz="1800" i="1">
                <a:latin typeface="Arial" panose="020B0604020202020204" pitchFamily="34" charset="0"/>
                <a:ea typeface="宋体" panose="02010600030101010101" pitchFamily="2" charset="-122"/>
              </a:endParaRPr>
            </a:p>
          </p:txBody>
        </p:sp>
        <p:sp>
          <p:nvSpPr>
            <p:cNvPr id="49166" name="Rectangle 17"/>
            <p:cNvSpPr>
              <a:spLocks noChangeArrowheads="1"/>
            </p:cNvSpPr>
            <p:nvPr/>
          </p:nvSpPr>
          <p:spPr bwMode="auto">
            <a:xfrm>
              <a:off x="4377" y="1979"/>
              <a:ext cx="182" cy="816"/>
            </a:xfrm>
            <a:prstGeom prst="rect">
              <a:avLst/>
            </a:prstGeom>
            <a:solidFill>
              <a:srgbClr val="FFFF99"/>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pSp>
        <p:nvGrpSpPr>
          <p:cNvPr id="6" name="Group 18"/>
          <p:cNvGrpSpPr/>
          <p:nvPr/>
        </p:nvGrpSpPr>
        <p:grpSpPr bwMode="auto">
          <a:xfrm>
            <a:off x="6075364" y="2297114"/>
            <a:ext cx="1316037" cy="1184275"/>
            <a:chOff x="2867" y="1447"/>
            <a:chExt cx="829" cy="746"/>
          </a:xfrm>
        </p:grpSpPr>
        <p:sp>
          <p:nvSpPr>
            <p:cNvPr id="49163" name="Text Box 19"/>
            <p:cNvSpPr txBox="1">
              <a:spLocks noChangeArrowheads="1"/>
            </p:cNvSpPr>
            <p:nvPr/>
          </p:nvSpPr>
          <p:spPr bwMode="auto">
            <a:xfrm>
              <a:off x="2867" y="1447"/>
              <a:ext cx="6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SeqNum</a:t>
              </a:r>
              <a:endParaRPr kumimoji="0" lang="en-US" altLang="zh-CN" sz="1800" i="1">
                <a:latin typeface="Arial" panose="020B0604020202020204" pitchFamily="34" charset="0"/>
                <a:ea typeface="宋体" panose="02010600030101010101" pitchFamily="2" charset="-122"/>
              </a:endParaRPr>
            </a:p>
          </p:txBody>
        </p:sp>
        <p:sp>
          <p:nvSpPr>
            <p:cNvPr id="49164" name="Text Box 20"/>
            <p:cNvSpPr txBox="1">
              <a:spLocks noChangeArrowheads="1"/>
            </p:cNvSpPr>
            <p:nvPr/>
          </p:nvSpPr>
          <p:spPr bwMode="auto">
            <a:xfrm>
              <a:off x="3500" y="1616"/>
              <a:ext cx="1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0</a:t>
              </a:r>
              <a:endParaRPr kumimoji="0" lang="en-US" altLang="zh-CN" sz="1800" b="1" i="1">
                <a:solidFill>
                  <a:srgbClr val="FF6600"/>
                </a:solidFill>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1</a:t>
              </a:r>
              <a:endParaRPr kumimoji="0" lang="en-US" altLang="zh-CN" sz="1800" b="1" i="1">
                <a:solidFill>
                  <a:srgbClr val="FF6600"/>
                </a:solidFill>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2</a:t>
              </a:r>
              <a:endParaRPr kumimoji="0" lang="en-US" altLang="zh-CN" sz="1800" b="1" i="1">
                <a:solidFill>
                  <a:srgbClr val="FF6600"/>
                </a:solidFill>
                <a:latin typeface="Arial" panose="020B0604020202020204" pitchFamily="34" charset="0"/>
                <a:ea typeface="宋体" panose="02010600030101010101" pitchFamily="2" charset="-122"/>
              </a:endParaRPr>
            </a:p>
          </p:txBody>
        </p:sp>
      </p:grpSp>
      <p:sp>
        <p:nvSpPr>
          <p:cNvPr id="81941" name="Text Box 21"/>
          <p:cNvSpPr txBox="1">
            <a:spLocks noChangeArrowheads="1"/>
          </p:cNvSpPr>
          <p:nvPr/>
        </p:nvSpPr>
        <p:spPr bwMode="auto">
          <a:xfrm>
            <a:off x="3432175" y="5876926"/>
            <a:ext cx="5976938" cy="92333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zh-CN" altLang="en-US" sz="1800" dirty="0">
                <a:effectLst>
                  <a:outerShdw blurRad="38100" dist="38100" dir="2700000" algn="tl">
                    <a:srgbClr val="FFFFFF"/>
                  </a:outerShdw>
                </a:effectLst>
              </a:rPr>
              <a:t>滑动窗口算法需要更多的组件</a:t>
            </a:r>
            <a:r>
              <a:rPr lang="en-US" altLang="zh-CN" sz="1800" dirty="0">
                <a:effectLst>
                  <a:outerShdw blurRad="38100" dist="38100" dir="2700000" algn="tl">
                    <a:srgbClr val="FFFFFF"/>
                  </a:outerShdw>
                </a:effectLst>
              </a:rPr>
              <a:t>:</a:t>
            </a:r>
            <a:endParaRPr lang="en-US" altLang="zh-CN" sz="1800" dirty="0">
              <a:effectLst>
                <a:outerShdw blurRad="38100" dist="38100" dir="2700000" algn="tl">
                  <a:srgbClr val="FFFFFF"/>
                </a:outerShdw>
              </a:effectLst>
            </a:endParaRPr>
          </a:p>
          <a:p>
            <a:pPr eaLnBrk="1" hangingPunct="1">
              <a:defRPr/>
            </a:pPr>
            <a:r>
              <a:rPr lang="en-US" altLang="zh-CN" sz="1800" dirty="0">
                <a:effectLst>
                  <a:outerShdw blurRad="38100" dist="38100" dir="2700000" algn="tl">
                    <a:srgbClr val="FFFFFF"/>
                  </a:outerShdw>
                </a:effectLst>
              </a:rPr>
              <a:t>(3) </a:t>
            </a:r>
            <a:r>
              <a:rPr lang="zh-CN" altLang="en-US" sz="1800" dirty="0">
                <a:effectLst>
                  <a:outerShdw blurRad="38100" dist="38100" dir="2700000" algn="tl">
                    <a:srgbClr val="FFFFFF"/>
                  </a:outerShdw>
                </a:effectLst>
              </a:rPr>
              <a:t>发送窗口</a:t>
            </a:r>
            <a:r>
              <a:rPr lang="en-US" altLang="zh-CN" sz="1800" dirty="0">
                <a:effectLst>
                  <a:outerShdw blurRad="38100" dist="38100" dir="2700000" algn="tl">
                    <a:srgbClr val="FFFFFF"/>
                  </a:outerShdw>
                </a:effectLst>
              </a:rPr>
              <a:t>/</a:t>
            </a:r>
            <a:r>
              <a:rPr lang="zh-CN" altLang="en-US" sz="1800" dirty="0">
                <a:effectLst>
                  <a:outerShdw blurRad="38100" dist="38100" dir="2700000" algn="tl">
                    <a:srgbClr val="FFFFFF"/>
                  </a:outerShdw>
                </a:effectLst>
              </a:rPr>
              <a:t>接收窗口</a:t>
            </a:r>
            <a:endParaRPr lang="en-US" altLang="zh-CN" sz="1800" dirty="0">
              <a:effectLst>
                <a:outerShdw blurRad="38100" dist="38100" dir="2700000" algn="tl">
                  <a:srgbClr val="FFFFFF"/>
                </a:outerShdw>
              </a:effectLst>
            </a:endParaRPr>
          </a:p>
          <a:p>
            <a:pPr eaLnBrk="1" hangingPunct="1">
              <a:defRPr/>
            </a:pPr>
            <a:r>
              <a:rPr lang="en-US" altLang="zh-CN" sz="1800" dirty="0">
                <a:effectLst>
                  <a:outerShdw blurRad="38100" dist="38100" dir="2700000" algn="tl">
                    <a:srgbClr val="FFFFFF"/>
                  </a:outerShdw>
                </a:effectLst>
              </a:rPr>
              <a:t>(4) </a:t>
            </a:r>
            <a:r>
              <a:rPr lang="zh-CN" altLang="en-US" sz="1800" dirty="0">
                <a:effectLst>
                  <a:outerShdw blurRad="38100" dist="38100" dir="2700000" algn="tl">
                    <a:srgbClr val="FFFFFF"/>
                  </a:outerShdw>
                </a:effectLst>
              </a:rPr>
              <a:t>数据帧序号</a:t>
            </a:r>
            <a:r>
              <a:rPr lang="en-US" altLang="zh-CN" sz="1800" dirty="0" err="1">
                <a:effectLst>
                  <a:outerShdw blurRad="38100" dist="38100" dir="2700000" algn="tl">
                    <a:srgbClr val="FFFFFF"/>
                  </a:outerShdw>
                </a:effectLst>
              </a:rPr>
              <a:t>SeqNum</a:t>
            </a:r>
            <a:endParaRPr lang="zh-CN" altLang="en-US" sz="1800" dirty="0">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81941"/>
                                        </p:tgtEl>
                                        <p:attrNameLst>
                                          <p:attrName>style.visibility</p:attrName>
                                        </p:attrNameLst>
                                      </p:cBhvr>
                                      <p:to>
                                        <p:strVal val="visible"/>
                                      </p:to>
                                    </p:set>
                                    <p:animEffect transition="in" filter="blinds(horizontal)">
                                      <p:cBhvr>
                                        <p:cTn id="29" dur="500"/>
                                        <p:tgtEl>
                                          <p:spTgt spid="81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dirty="0">
                <a:latin typeface="+mj-ea"/>
              </a:rPr>
              <a:t>可靠传输服务</a:t>
            </a:r>
            <a:endParaRPr lang="en-US" altLang="zh-CN" dirty="0">
              <a:latin typeface="+mj-ea"/>
            </a:endParaRPr>
          </a:p>
        </p:txBody>
      </p:sp>
      <p:sp>
        <p:nvSpPr>
          <p:cNvPr id="33795" name="Rectangle 3"/>
          <p:cNvSpPr>
            <a:spLocks noGrp="1" noChangeArrowheads="1"/>
          </p:cNvSpPr>
          <p:nvPr>
            <p:ph type="body" idx="1"/>
          </p:nvPr>
        </p:nvSpPr>
        <p:spPr>
          <a:xfrm>
            <a:off x="990600" y="1447800"/>
            <a:ext cx="10591800" cy="5113338"/>
          </a:xfrm>
        </p:spPr>
        <p:txBody>
          <a:bodyPr/>
          <a:lstStyle/>
          <a:p>
            <a:pPr>
              <a:defRPr/>
            </a:pPr>
            <a:r>
              <a:rPr lang="zh-CN" altLang="en-US" dirty="0"/>
              <a:t>可靠传输服务的基本解决方法</a:t>
            </a:r>
            <a:endParaRPr lang="zh-CN" dirty="0"/>
          </a:p>
          <a:p>
            <a:pPr lvl="1">
              <a:defRPr/>
            </a:pPr>
            <a:r>
              <a:rPr lang="zh-CN" dirty="0"/>
              <a:t>ACK (</a:t>
            </a:r>
            <a:r>
              <a:rPr lang="zh-CN" altLang="en-US" dirty="0"/>
              <a:t>确认</a:t>
            </a:r>
            <a:r>
              <a:rPr lang="zh-CN" dirty="0"/>
              <a:t>)</a:t>
            </a:r>
            <a:endParaRPr lang="zh-CN" dirty="0"/>
          </a:p>
          <a:p>
            <a:pPr lvl="1">
              <a:defRPr/>
            </a:pPr>
            <a:r>
              <a:rPr lang="zh-CN" altLang="en-US" dirty="0"/>
              <a:t>超时</a:t>
            </a:r>
            <a:r>
              <a:rPr lang="zh-CN" altLang="en-US" dirty="0" smtClean="0"/>
              <a:t>定时器</a:t>
            </a:r>
            <a:endParaRPr lang="zh-CN" dirty="0"/>
          </a:p>
          <a:p>
            <a:pPr>
              <a:defRPr/>
            </a:pPr>
            <a:r>
              <a:rPr lang="zh-CN" altLang="en-US" dirty="0"/>
              <a:t>链路层</a:t>
            </a:r>
            <a:endParaRPr lang="zh-CN" dirty="0"/>
          </a:p>
          <a:p>
            <a:pPr lvl="1">
              <a:defRPr/>
            </a:pPr>
            <a:r>
              <a:rPr lang="zh-CN" dirty="0"/>
              <a:t>ARQ</a:t>
            </a:r>
            <a:r>
              <a:rPr lang="zh-CN" altLang="zh-CN" dirty="0"/>
              <a:t>, </a:t>
            </a:r>
            <a:r>
              <a:rPr lang="zh-CN" altLang="en-US" dirty="0"/>
              <a:t>滑动窗口</a:t>
            </a:r>
            <a:r>
              <a:rPr lang="zh-CN" altLang="en-US" dirty="0" smtClean="0"/>
              <a:t>算法</a:t>
            </a:r>
            <a:endParaRPr lang="zh-CN" dirty="0"/>
          </a:p>
          <a:p>
            <a:pPr marL="342900" lvl="1" indent="-342900">
              <a:buClr>
                <a:schemeClr val="tx2"/>
              </a:buClr>
              <a:defRPr/>
            </a:pPr>
            <a:r>
              <a:rPr lang="zh-CN" altLang="en-US" sz="3000" dirty="0">
                <a:cs typeface="+mn-cs"/>
              </a:rPr>
              <a:t>传输层</a:t>
            </a:r>
            <a:endParaRPr lang="en-US" altLang="zh-CN" sz="3000" dirty="0">
              <a:cs typeface="+mn-cs"/>
            </a:endParaRPr>
          </a:p>
          <a:p>
            <a:pPr lvl="1">
              <a:defRPr/>
            </a:pPr>
            <a:r>
              <a:rPr lang="zh-CN" altLang="en-US" dirty="0"/>
              <a:t>与链路层的可靠传输有什么区别</a:t>
            </a:r>
            <a:r>
              <a:rPr lang="zh-CN" dirty="0"/>
              <a:t>?  </a:t>
            </a:r>
            <a:endParaRPr lang="en-US" altLang="zh-CN" dirty="0"/>
          </a:p>
          <a:p>
            <a:pPr lvl="1">
              <a:defRPr/>
            </a:pPr>
            <a:r>
              <a:rPr lang="en-US" altLang="zh-CN" dirty="0"/>
              <a:t>TCP</a:t>
            </a:r>
            <a:r>
              <a:rPr lang="zh-CN" altLang="en-US" dirty="0"/>
              <a:t>是否与底层提供了重复的服务</a:t>
            </a:r>
            <a:r>
              <a:rPr lang="en-US" altLang="zh-CN" dirty="0"/>
              <a:t>? </a:t>
            </a:r>
            <a:endParaRPr lang="en-US" altLang="zh-CN" dirty="0"/>
          </a:p>
          <a:p>
            <a:pPr lvl="1">
              <a:defRPr/>
            </a:pPr>
            <a:endParaRPr lang="zh-CN" dirty="0"/>
          </a:p>
          <a:p>
            <a:pPr lvl="2">
              <a:defRPr/>
            </a:pPr>
            <a:endParaRPr 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821532" y="498477"/>
            <a:ext cx="8675687" cy="714375"/>
          </a:xfrm>
        </p:spPr>
        <p:txBody>
          <a:bodyPr/>
          <a:lstStyle/>
          <a:p>
            <a:r>
              <a:rPr lang="zh-CN" altLang="zh-CN" sz="4000" dirty="0">
                <a:latin typeface="+mj-ea"/>
              </a:rPr>
              <a:t>TCP</a:t>
            </a:r>
            <a:r>
              <a:rPr lang="zh-CN" altLang="en-US" sz="4000" dirty="0">
                <a:latin typeface="+mj-ea"/>
              </a:rPr>
              <a:t>可靠传输面临的新挑战</a:t>
            </a:r>
            <a:endParaRPr lang="en-US" altLang="zh-CN" sz="4000" dirty="0">
              <a:latin typeface="+mj-ea"/>
            </a:endParaRPr>
          </a:p>
        </p:txBody>
      </p:sp>
      <p:pic>
        <p:nvPicPr>
          <p:cNvPr id="5120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00376" y="1924051"/>
            <a:ext cx="6048375"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05" name="组合 1"/>
          <p:cNvGrpSpPr/>
          <p:nvPr/>
        </p:nvGrpSpPr>
        <p:grpSpPr bwMode="auto">
          <a:xfrm>
            <a:off x="3287713" y="5164139"/>
            <a:ext cx="1720850" cy="1087437"/>
            <a:chOff x="1763713" y="5164138"/>
            <a:chExt cx="1720850" cy="1087438"/>
          </a:xfrm>
        </p:grpSpPr>
        <p:sp>
          <p:nvSpPr>
            <p:cNvPr id="51222" name="Text Box 5"/>
            <p:cNvSpPr txBox="1">
              <a:spLocks noChangeArrowheads="1"/>
            </p:cNvSpPr>
            <p:nvPr/>
          </p:nvSpPr>
          <p:spPr bwMode="auto">
            <a:xfrm>
              <a:off x="1763713" y="5884863"/>
              <a:ext cx="172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Timeout trigger</a:t>
              </a:r>
              <a:endParaRPr kumimoji="0" lang="en-US" altLang="zh-CN" sz="1800" i="1">
                <a:latin typeface="Arial" panose="020B0604020202020204" pitchFamily="34" charset="0"/>
                <a:ea typeface="宋体" panose="02010600030101010101" pitchFamily="2" charset="-122"/>
              </a:endParaRPr>
            </a:p>
          </p:txBody>
        </p:sp>
        <p:pic>
          <p:nvPicPr>
            <p:cNvPr id="51223" name="Picture 7" descr="MCj02903330000[1]"/>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268538" y="5164138"/>
              <a:ext cx="71913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06" name="Group 9"/>
          <p:cNvGrpSpPr/>
          <p:nvPr/>
        </p:nvGrpSpPr>
        <p:grpSpPr bwMode="auto">
          <a:xfrm>
            <a:off x="5159376" y="3652838"/>
            <a:ext cx="1446213" cy="577850"/>
            <a:chOff x="2290" y="2024"/>
            <a:chExt cx="911" cy="364"/>
          </a:xfrm>
        </p:grpSpPr>
        <p:sp>
          <p:nvSpPr>
            <p:cNvPr id="51220" name="Text Box 10"/>
            <p:cNvSpPr txBox="1">
              <a:spLocks noChangeArrowheads="1"/>
            </p:cNvSpPr>
            <p:nvPr/>
          </p:nvSpPr>
          <p:spPr bwMode="auto">
            <a:xfrm>
              <a:off x="2789" y="211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ACK</a:t>
              </a:r>
              <a:endParaRPr kumimoji="0" lang="en-US" altLang="zh-CN" sz="1800" i="1">
                <a:latin typeface="Arial" panose="020B0604020202020204" pitchFamily="34" charset="0"/>
                <a:ea typeface="宋体" panose="02010600030101010101" pitchFamily="2" charset="-122"/>
              </a:endParaRPr>
            </a:p>
          </p:txBody>
        </p:sp>
        <p:pic>
          <p:nvPicPr>
            <p:cNvPr id="51221" name="Picture 11" descr="MCj02380340000[1]"/>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290" y="2024"/>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07" name="Group 12"/>
          <p:cNvGrpSpPr/>
          <p:nvPr/>
        </p:nvGrpSpPr>
        <p:grpSpPr bwMode="auto">
          <a:xfrm>
            <a:off x="3575050" y="2428875"/>
            <a:ext cx="1225550" cy="1295400"/>
            <a:chOff x="1292" y="1253"/>
            <a:chExt cx="772" cy="816"/>
          </a:xfrm>
        </p:grpSpPr>
        <p:sp>
          <p:nvSpPr>
            <p:cNvPr id="51218" name="Rectangle 13"/>
            <p:cNvSpPr>
              <a:spLocks noChangeArrowheads="1"/>
            </p:cNvSpPr>
            <p:nvPr/>
          </p:nvSpPr>
          <p:spPr bwMode="auto">
            <a:xfrm>
              <a:off x="1882" y="1253"/>
              <a:ext cx="182" cy="816"/>
            </a:xfrm>
            <a:prstGeom prst="rect">
              <a:avLst/>
            </a:prstGeom>
            <a:solidFill>
              <a:srgbClr val="FFFF99"/>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51219" name="Text Box 14"/>
            <p:cNvSpPr txBox="1">
              <a:spLocks noChangeArrowheads="1"/>
            </p:cNvSpPr>
            <p:nvPr/>
          </p:nvSpPr>
          <p:spPr bwMode="auto">
            <a:xfrm>
              <a:off x="1292" y="1434"/>
              <a:ext cx="6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Sender </a:t>
              </a:r>
              <a:endParaRPr kumimoji="0" lang="en-US" altLang="zh-CN" sz="1800" i="1">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endParaRPr kumimoji="0" lang="en-US" altLang="zh-CN" sz="1800" i="1">
                <a:latin typeface="Arial" panose="020B0604020202020204" pitchFamily="34" charset="0"/>
                <a:ea typeface="宋体" panose="02010600030101010101" pitchFamily="2" charset="-122"/>
              </a:endParaRPr>
            </a:p>
          </p:txBody>
        </p:sp>
      </p:grpSp>
      <p:grpSp>
        <p:nvGrpSpPr>
          <p:cNvPr id="51208" name="Group 15"/>
          <p:cNvGrpSpPr/>
          <p:nvPr/>
        </p:nvGrpSpPr>
        <p:grpSpPr bwMode="auto">
          <a:xfrm>
            <a:off x="8472489" y="3581400"/>
            <a:ext cx="1436687" cy="1295400"/>
            <a:chOff x="4377" y="1979"/>
            <a:chExt cx="905" cy="816"/>
          </a:xfrm>
        </p:grpSpPr>
        <p:sp>
          <p:nvSpPr>
            <p:cNvPr id="51216" name="Text Box 16"/>
            <p:cNvSpPr txBox="1">
              <a:spLocks noChangeArrowheads="1"/>
            </p:cNvSpPr>
            <p:nvPr/>
          </p:nvSpPr>
          <p:spPr bwMode="auto">
            <a:xfrm>
              <a:off x="4558" y="2160"/>
              <a:ext cx="7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Receiver </a:t>
              </a:r>
              <a:endParaRPr kumimoji="0" lang="en-US" altLang="zh-CN" sz="1800" i="1">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endParaRPr kumimoji="0" lang="en-US" altLang="zh-CN" sz="1800" i="1">
                <a:latin typeface="Arial" panose="020B0604020202020204" pitchFamily="34" charset="0"/>
                <a:ea typeface="宋体" panose="02010600030101010101" pitchFamily="2" charset="-122"/>
              </a:endParaRPr>
            </a:p>
          </p:txBody>
        </p:sp>
        <p:sp>
          <p:nvSpPr>
            <p:cNvPr id="51217" name="Rectangle 17"/>
            <p:cNvSpPr>
              <a:spLocks noChangeArrowheads="1"/>
            </p:cNvSpPr>
            <p:nvPr/>
          </p:nvSpPr>
          <p:spPr bwMode="auto">
            <a:xfrm>
              <a:off x="4377" y="1979"/>
              <a:ext cx="182" cy="816"/>
            </a:xfrm>
            <a:prstGeom prst="rect">
              <a:avLst/>
            </a:prstGeom>
            <a:solidFill>
              <a:srgbClr val="FFFF99"/>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pSp>
        <p:nvGrpSpPr>
          <p:cNvPr id="51209" name="Group 18"/>
          <p:cNvGrpSpPr/>
          <p:nvPr/>
        </p:nvGrpSpPr>
        <p:grpSpPr bwMode="auto">
          <a:xfrm>
            <a:off x="6075364" y="2736851"/>
            <a:ext cx="1316037" cy="1184275"/>
            <a:chOff x="2867" y="1447"/>
            <a:chExt cx="829" cy="746"/>
          </a:xfrm>
        </p:grpSpPr>
        <p:sp>
          <p:nvSpPr>
            <p:cNvPr id="51214" name="Text Box 19"/>
            <p:cNvSpPr txBox="1">
              <a:spLocks noChangeArrowheads="1"/>
            </p:cNvSpPr>
            <p:nvPr/>
          </p:nvSpPr>
          <p:spPr bwMode="auto">
            <a:xfrm>
              <a:off x="2867" y="1447"/>
              <a:ext cx="6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SeqNum</a:t>
              </a:r>
              <a:endParaRPr kumimoji="0" lang="en-US" altLang="zh-CN" sz="1800" i="1">
                <a:latin typeface="Arial" panose="020B0604020202020204" pitchFamily="34" charset="0"/>
                <a:ea typeface="宋体" panose="02010600030101010101" pitchFamily="2" charset="-122"/>
              </a:endParaRPr>
            </a:p>
          </p:txBody>
        </p:sp>
        <p:sp>
          <p:nvSpPr>
            <p:cNvPr id="51215" name="Text Box 20"/>
            <p:cNvSpPr txBox="1">
              <a:spLocks noChangeArrowheads="1"/>
            </p:cNvSpPr>
            <p:nvPr/>
          </p:nvSpPr>
          <p:spPr bwMode="auto">
            <a:xfrm>
              <a:off x="3500" y="1616"/>
              <a:ext cx="1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0</a:t>
              </a:r>
              <a:endParaRPr kumimoji="0" lang="en-US" altLang="zh-CN" sz="1800" b="1" i="1">
                <a:solidFill>
                  <a:srgbClr val="FF6600"/>
                </a:solidFill>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1</a:t>
              </a:r>
              <a:endParaRPr kumimoji="0" lang="en-US" altLang="zh-CN" sz="1800" b="1" i="1">
                <a:solidFill>
                  <a:srgbClr val="FF6600"/>
                </a:solidFill>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2</a:t>
              </a:r>
              <a:endParaRPr kumimoji="0" lang="en-US" altLang="zh-CN" sz="1800" b="1" i="1">
                <a:solidFill>
                  <a:srgbClr val="FF6600"/>
                </a:solidFill>
                <a:latin typeface="Arial" panose="020B0604020202020204" pitchFamily="34" charset="0"/>
                <a:ea typeface="宋体" panose="02010600030101010101" pitchFamily="2" charset="-122"/>
              </a:endParaRPr>
            </a:p>
          </p:txBody>
        </p:sp>
      </p:grpSp>
      <p:grpSp>
        <p:nvGrpSpPr>
          <p:cNvPr id="7" name="Group 21"/>
          <p:cNvGrpSpPr/>
          <p:nvPr/>
        </p:nvGrpSpPr>
        <p:grpSpPr bwMode="auto">
          <a:xfrm>
            <a:off x="1524001" y="2441576"/>
            <a:ext cx="8628063" cy="2193925"/>
            <a:chOff x="0" y="1261"/>
            <a:chExt cx="5435" cy="1382"/>
          </a:xfrm>
        </p:grpSpPr>
        <p:sp>
          <p:nvSpPr>
            <p:cNvPr id="51212" name="Freeform 22"/>
            <p:cNvSpPr/>
            <p:nvPr/>
          </p:nvSpPr>
          <p:spPr bwMode="auto">
            <a:xfrm>
              <a:off x="1020" y="1261"/>
              <a:ext cx="4415" cy="1382"/>
            </a:xfrm>
            <a:custGeom>
              <a:avLst/>
              <a:gdLst>
                <a:gd name="T0" fmla="*/ 1134 w 4415"/>
                <a:gd name="T1" fmla="*/ 83 h 1382"/>
                <a:gd name="T2" fmla="*/ 1089 w 4415"/>
                <a:gd name="T3" fmla="*/ 83 h 1382"/>
                <a:gd name="T4" fmla="*/ 136 w 4415"/>
                <a:gd name="T5" fmla="*/ 83 h 1382"/>
                <a:gd name="T6" fmla="*/ 272 w 4415"/>
                <a:gd name="T7" fmla="*/ 581 h 1382"/>
                <a:gd name="T8" fmla="*/ 1452 w 4415"/>
                <a:gd name="T9" fmla="*/ 536 h 1382"/>
                <a:gd name="T10" fmla="*/ 2268 w 4415"/>
                <a:gd name="T11" fmla="*/ 944 h 1382"/>
                <a:gd name="T12" fmla="*/ 2858 w 4415"/>
                <a:gd name="T13" fmla="*/ 944 h 1382"/>
                <a:gd name="T14" fmla="*/ 3584 w 4415"/>
                <a:gd name="T15" fmla="*/ 1307 h 1382"/>
                <a:gd name="T16" fmla="*/ 4309 w 4415"/>
                <a:gd name="T17" fmla="*/ 1307 h 1382"/>
                <a:gd name="T18" fmla="*/ 4219 w 4415"/>
                <a:gd name="T19" fmla="*/ 854 h 1382"/>
                <a:gd name="T20" fmla="*/ 3175 w 4415"/>
                <a:gd name="T21" fmla="*/ 627 h 1382"/>
                <a:gd name="T22" fmla="*/ 2676 w 4415"/>
                <a:gd name="T23" fmla="*/ 309 h 1382"/>
                <a:gd name="T24" fmla="*/ 1860 w 4415"/>
                <a:gd name="T25" fmla="*/ 309 h 1382"/>
                <a:gd name="T26" fmla="*/ 1180 w 4415"/>
                <a:gd name="T27" fmla="*/ 83 h 1382"/>
                <a:gd name="T28" fmla="*/ 1044 w 4415"/>
                <a:gd name="T29" fmla="*/ 83 h 1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15"/>
                <a:gd name="T46" fmla="*/ 0 h 1382"/>
                <a:gd name="T47" fmla="*/ 4415 w 4415"/>
                <a:gd name="T48" fmla="*/ 1382 h 13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15" h="1382">
                  <a:moveTo>
                    <a:pt x="1134" y="83"/>
                  </a:moveTo>
                  <a:cubicBezTo>
                    <a:pt x="1194" y="83"/>
                    <a:pt x="1255" y="83"/>
                    <a:pt x="1089" y="83"/>
                  </a:cubicBezTo>
                  <a:cubicBezTo>
                    <a:pt x="923" y="83"/>
                    <a:pt x="272" y="0"/>
                    <a:pt x="136" y="83"/>
                  </a:cubicBezTo>
                  <a:cubicBezTo>
                    <a:pt x="0" y="166"/>
                    <a:pt x="53" y="506"/>
                    <a:pt x="272" y="581"/>
                  </a:cubicBezTo>
                  <a:cubicBezTo>
                    <a:pt x="491" y="656"/>
                    <a:pt x="1119" y="476"/>
                    <a:pt x="1452" y="536"/>
                  </a:cubicBezTo>
                  <a:cubicBezTo>
                    <a:pt x="1785" y="596"/>
                    <a:pt x="2034" y="876"/>
                    <a:pt x="2268" y="944"/>
                  </a:cubicBezTo>
                  <a:cubicBezTo>
                    <a:pt x="2502" y="1012"/>
                    <a:pt x="2639" y="883"/>
                    <a:pt x="2858" y="944"/>
                  </a:cubicBezTo>
                  <a:cubicBezTo>
                    <a:pt x="3077" y="1005"/>
                    <a:pt x="3342" y="1247"/>
                    <a:pt x="3584" y="1307"/>
                  </a:cubicBezTo>
                  <a:cubicBezTo>
                    <a:pt x="3826" y="1367"/>
                    <a:pt x="4203" y="1382"/>
                    <a:pt x="4309" y="1307"/>
                  </a:cubicBezTo>
                  <a:cubicBezTo>
                    <a:pt x="4415" y="1232"/>
                    <a:pt x="4408" y="967"/>
                    <a:pt x="4219" y="854"/>
                  </a:cubicBezTo>
                  <a:cubicBezTo>
                    <a:pt x="4030" y="741"/>
                    <a:pt x="3432" y="718"/>
                    <a:pt x="3175" y="627"/>
                  </a:cubicBezTo>
                  <a:cubicBezTo>
                    <a:pt x="2918" y="536"/>
                    <a:pt x="2895" y="362"/>
                    <a:pt x="2676" y="309"/>
                  </a:cubicBezTo>
                  <a:cubicBezTo>
                    <a:pt x="2457" y="256"/>
                    <a:pt x="2109" y="347"/>
                    <a:pt x="1860" y="309"/>
                  </a:cubicBezTo>
                  <a:cubicBezTo>
                    <a:pt x="1611" y="271"/>
                    <a:pt x="1316" y="121"/>
                    <a:pt x="1180" y="83"/>
                  </a:cubicBezTo>
                  <a:cubicBezTo>
                    <a:pt x="1044" y="45"/>
                    <a:pt x="1044" y="64"/>
                    <a:pt x="1044" y="83"/>
                  </a:cubicBezTo>
                </a:path>
              </a:pathLst>
            </a:custGeom>
            <a:solidFill>
              <a:srgbClr val="FF99CC">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967" name="Text Box 23"/>
            <p:cNvSpPr txBox="1">
              <a:spLocks noChangeArrowheads="1"/>
            </p:cNvSpPr>
            <p:nvPr/>
          </p:nvSpPr>
          <p:spPr bwMode="auto">
            <a:xfrm>
              <a:off x="0" y="1928"/>
              <a:ext cx="1970" cy="446"/>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eaLnBrk="1" hangingPunct="1">
                <a:defRPr/>
              </a:pPr>
              <a:r>
                <a:rPr lang="zh-CN" altLang="en-US" sz="2000" dirty="0">
                  <a:effectLst>
                    <a:outerShdw blurRad="38100" dist="38100" dir="2700000" algn="tl">
                      <a:srgbClr val="FFFFFF"/>
                    </a:outerShdw>
                  </a:effectLst>
                </a:rPr>
                <a:t>挑战</a:t>
              </a:r>
              <a:r>
                <a:rPr lang="en-US" altLang="zh-CN" sz="2000" dirty="0">
                  <a:effectLst>
                    <a:outerShdw blurRad="38100" dist="38100" dir="2700000" algn="tl">
                      <a:srgbClr val="FFFFFF"/>
                    </a:outerShdw>
                  </a:effectLst>
                </a:rPr>
                <a:t>1: </a:t>
              </a:r>
              <a:r>
                <a:rPr lang="zh-CN" altLang="en-US" sz="2000" dirty="0">
                  <a:effectLst>
                    <a:outerShdw blurRad="38100" dist="38100" dir="2700000" algn="tl">
                      <a:srgbClr val="FFFFFF"/>
                    </a:outerShdw>
                  </a:effectLst>
                </a:rPr>
                <a:t>如何建立连接</a:t>
              </a:r>
              <a:r>
                <a:rPr lang="en-US" altLang="zh-CN" sz="2000" dirty="0">
                  <a:effectLst>
                    <a:outerShdw blurRad="38100" dist="38100" dir="2700000" algn="tl">
                      <a:srgbClr val="FFFFFF"/>
                    </a:outerShdw>
                  </a:effectLst>
                </a:rPr>
                <a:t>, </a:t>
              </a:r>
              <a:r>
                <a:rPr lang="zh-CN" altLang="en-US" sz="2000" dirty="0">
                  <a:effectLst>
                    <a:outerShdw blurRad="38100" dist="38100" dir="2700000" algn="tl">
                      <a:srgbClr val="FFFFFF"/>
                    </a:outerShdw>
                  </a:effectLst>
                </a:rPr>
                <a:t>协商</a:t>
              </a:r>
              <a:endParaRPr lang="en-US" altLang="zh-CN" sz="2000" dirty="0">
                <a:effectLst>
                  <a:outerShdw blurRad="38100" dist="38100" dir="2700000" algn="tl">
                    <a:srgbClr val="FFFFFF"/>
                  </a:outerShdw>
                </a:effectLst>
              </a:endParaRPr>
            </a:p>
            <a:p>
              <a:pPr eaLnBrk="1" hangingPunct="1">
                <a:defRPr/>
              </a:pPr>
              <a:r>
                <a:rPr lang="zh-CN" altLang="en-US" sz="2000" dirty="0">
                  <a:effectLst>
                    <a:outerShdw blurRad="38100" dist="38100" dir="2700000" algn="tl">
                      <a:srgbClr val="FFFFFF"/>
                    </a:outerShdw>
                  </a:effectLst>
                </a:rPr>
                <a:t>数据通信的开始和结束</a:t>
              </a:r>
              <a:endParaRPr lang="en-US" altLang="zh-CN" sz="2000" dirty="0">
                <a:effectLst>
                  <a:outerShdw blurRad="38100" dist="38100" dir="2700000" algn="tl">
                    <a:srgbClr val="FFFFFF"/>
                  </a:outerShdw>
                </a:effectLst>
              </a:endParaRPr>
            </a:p>
          </p:txBody>
        </p:sp>
      </p:grpSp>
      <p:sp>
        <p:nvSpPr>
          <p:cNvPr id="82981" name="Text Box 37"/>
          <p:cNvSpPr txBox="1">
            <a:spLocks noChangeArrowheads="1"/>
          </p:cNvSpPr>
          <p:nvPr/>
        </p:nvSpPr>
        <p:spPr bwMode="auto">
          <a:xfrm>
            <a:off x="1774826" y="1239839"/>
            <a:ext cx="8740775" cy="46037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ctr" eaLnBrk="1" hangingPunct="1">
              <a:defRPr/>
            </a:pPr>
            <a:r>
              <a:rPr lang="zh-CN" altLang="en-US" sz="2400" dirty="0">
                <a:solidFill>
                  <a:schemeClr val="tx1"/>
                </a:solidFill>
              </a:rPr>
              <a:t>背景</a:t>
            </a:r>
            <a:r>
              <a:rPr lang="en-US" altLang="zh-CN" sz="2400" dirty="0">
                <a:solidFill>
                  <a:schemeClr val="tx1"/>
                </a:solidFill>
              </a:rPr>
              <a:t>: IP </a:t>
            </a:r>
            <a:r>
              <a:rPr lang="zh-CN" altLang="en-US" sz="2400" dirty="0">
                <a:solidFill>
                  <a:schemeClr val="tx1"/>
                </a:solidFill>
              </a:rPr>
              <a:t>为异构网络不同的主机间通信提供了不可靠的传输服务</a:t>
            </a:r>
            <a:endParaRPr lang="en-US" altLang="zh-C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r>
              <a:rPr lang="en-US" altLang="zh-CN" dirty="0">
                <a:latin typeface="+mj-ea"/>
              </a:rPr>
              <a:t>TCP</a:t>
            </a:r>
            <a:r>
              <a:rPr lang="zh-CN" altLang="en-US" dirty="0">
                <a:latin typeface="+mj-ea"/>
              </a:rPr>
              <a:t>面临的挑战</a:t>
            </a:r>
            <a:r>
              <a:rPr lang="en-US" altLang="zh-CN" dirty="0">
                <a:latin typeface="+mj-ea"/>
              </a:rPr>
              <a:t> - 1</a:t>
            </a:r>
            <a:endParaRPr lang="en-US" altLang="zh-CN" dirty="0">
              <a:latin typeface="+mj-ea"/>
            </a:endParaRPr>
          </a:p>
        </p:txBody>
      </p:sp>
      <p:sp>
        <p:nvSpPr>
          <p:cNvPr id="52228" name="Rectangle 3"/>
          <p:cNvSpPr>
            <a:spLocks noGrp="1" noChangeArrowheads="1"/>
          </p:cNvSpPr>
          <p:nvPr>
            <p:ph type="body" idx="1"/>
          </p:nvPr>
        </p:nvSpPr>
        <p:spPr/>
        <p:txBody>
          <a:bodyPr/>
          <a:lstStyle/>
          <a:p>
            <a:r>
              <a:rPr lang="zh-CN" altLang="en-US" sz="2500" dirty="0"/>
              <a:t>问题</a:t>
            </a:r>
            <a:r>
              <a:rPr lang="zh-CN" altLang="zh-CN" sz="2500" dirty="0"/>
              <a:t>: </a:t>
            </a:r>
            <a:r>
              <a:rPr lang="zh-CN" altLang="en-US" sz="2500" dirty="0"/>
              <a:t>连接</a:t>
            </a:r>
            <a:endParaRPr lang="zh-CN" altLang="zh-CN" sz="2500" dirty="0"/>
          </a:p>
          <a:p>
            <a:pPr lvl="1"/>
            <a:r>
              <a:rPr lang="zh-CN" altLang="en-US" sz="2500" dirty="0"/>
              <a:t>一个物理链路永远连接相同的两台主机</a:t>
            </a:r>
            <a:r>
              <a:rPr lang="en-US" altLang="zh-CN" sz="2500" dirty="0"/>
              <a:t>, </a:t>
            </a:r>
            <a:r>
              <a:rPr lang="zh-CN" altLang="en-US" sz="2500" dirty="0"/>
              <a:t>不需要建立连接</a:t>
            </a:r>
            <a:endParaRPr lang="zh-CN" altLang="zh-CN" sz="2500" dirty="0"/>
          </a:p>
          <a:p>
            <a:pPr lvl="1"/>
            <a:r>
              <a:rPr lang="en-US" altLang="zh-CN" sz="2500" dirty="0"/>
              <a:t>TCP</a:t>
            </a:r>
            <a:r>
              <a:rPr lang="zh-CN" altLang="en-US" sz="2500" dirty="0"/>
              <a:t>需要能够为运行在</a:t>
            </a:r>
            <a:r>
              <a:rPr lang="en-US" altLang="zh-CN" sz="2500" dirty="0"/>
              <a:t>Internet</a:t>
            </a:r>
            <a:r>
              <a:rPr lang="zh-CN" altLang="en-US" sz="2500" dirty="0"/>
              <a:t>上的任意两台主机上的进程提供逻辑连接</a:t>
            </a:r>
            <a:endParaRPr lang="zh-CN" altLang="zh-CN" sz="2500" dirty="0"/>
          </a:p>
          <a:p>
            <a:r>
              <a:rPr lang="zh-CN" altLang="en-US" sz="2500" dirty="0"/>
              <a:t>动机</a:t>
            </a:r>
            <a:endParaRPr lang="zh-CN" altLang="zh-CN" sz="2500" dirty="0"/>
          </a:p>
          <a:p>
            <a:pPr lvl="1"/>
            <a:r>
              <a:rPr lang="zh-CN" altLang="zh-CN" sz="2500" dirty="0"/>
              <a:t>TCP </a:t>
            </a:r>
            <a:r>
              <a:rPr lang="zh-CN" altLang="en-US" sz="2500" dirty="0"/>
              <a:t>需要</a:t>
            </a:r>
            <a:r>
              <a:rPr lang="zh-CN" altLang="en-US" sz="2500" b="1" dirty="0">
                <a:solidFill>
                  <a:srgbClr val="0000FF"/>
                </a:solidFill>
              </a:rPr>
              <a:t>明确的建立连接</a:t>
            </a:r>
            <a:r>
              <a:rPr lang="zh-CN" altLang="en-US" sz="2500" dirty="0"/>
              <a:t>阶段</a:t>
            </a:r>
            <a:r>
              <a:rPr lang="zh-CN" altLang="zh-CN" sz="2500" dirty="0"/>
              <a:t> </a:t>
            </a:r>
            <a:endParaRPr lang="zh-CN" altLang="zh-CN" sz="2500" dirty="0"/>
          </a:p>
          <a:p>
            <a:pPr lvl="1"/>
            <a:r>
              <a:rPr lang="zh-CN" altLang="zh-CN" sz="2500" dirty="0"/>
              <a:t>TCP </a:t>
            </a:r>
            <a:r>
              <a:rPr lang="zh-CN" altLang="en-US" sz="2500" dirty="0"/>
              <a:t>也有</a:t>
            </a:r>
            <a:r>
              <a:rPr lang="zh-CN" altLang="en-US" sz="2500" b="1" dirty="0">
                <a:solidFill>
                  <a:srgbClr val="0000FF"/>
                </a:solidFill>
              </a:rPr>
              <a:t>明确的断开连接</a:t>
            </a:r>
            <a:r>
              <a:rPr lang="zh-CN" altLang="en-US" sz="2500" dirty="0"/>
              <a:t>阶段</a:t>
            </a:r>
            <a:endParaRPr lang="zh-CN" altLang="zh-CN" sz="25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821532" y="558770"/>
            <a:ext cx="8675687" cy="714375"/>
          </a:xfrm>
        </p:spPr>
        <p:txBody>
          <a:bodyPr/>
          <a:lstStyle/>
          <a:p>
            <a:r>
              <a:rPr lang="zh-CN" altLang="zh-CN" sz="4000" dirty="0">
                <a:latin typeface="+mj-ea"/>
              </a:rPr>
              <a:t>TCP</a:t>
            </a:r>
            <a:r>
              <a:rPr lang="zh-CN" altLang="en-US" sz="4000" dirty="0">
                <a:latin typeface="+mj-ea"/>
              </a:rPr>
              <a:t>可靠传输面临的新挑战</a:t>
            </a:r>
            <a:endParaRPr lang="en-US" altLang="zh-CN" sz="4000" dirty="0">
              <a:latin typeface="+mj-ea"/>
            </a:endParaRPr>
          </a:p>
        </p:txBody>
      </p:sp>
      <p:pic>
        <p:nvPicPr>
          <p:cNvPr id="5325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00376" y="1924051"/>
            <a:ext cx="6048375"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5"/>
          <p:cNvSpPr txBox="1">
            <a:spLocks noChangeArrowheads="1"/>
          </p:cNvSpPr>
          <p:nvPr/>
        </p:nvSpPr>
        <p:spPr bwMode="auto">
          <a:xfrm>
            <a:off x="3287713" y="5884863"/>
            <a:ext cx="1720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Timeout trigger</a:t>
            </a:r>
            <a:endParaRPr kumimoji="0" lang="en-US" altLang="zh-CN" sz="1800" i="1">
              <a:latin typeface="Arial" panose="020B0604020202020204" pitchFamily="34" charset="0"/>
              <a:ea typeface="宋体" panose="02010600030101010101" pitchFamily="2" charset="-122"/>
            </a:endParaRPr>
          </a:p>
        </p:txBody>
      </p:sp>
      <p:pic>
        <p:nvPicPr>
          <p:cNvPr id="53254" name="Picture 7" descr="MCj02903330000[1]"/>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792539" y="5164139"/>
            <a:ext cx="71913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55" name="Group 9"/>
          <p:cNvGrpSpPr/>
          <p:nvPr/>
        </p:nvGrpSpPr>
        <p:grpSpPr bwMode="auto">
          <a:xfrm>
            <a:off x="5159376" y="3652838"/>
            <a:ext cx="1446213" cy="577850"/>
            <a:chOff x="2290" y="2024"/>
            <a:chExt cx="911" cy="364"/>
          </a:xfrm>
        </p:grpSpPr>
        <p:sp>
          <p:nvSpPr>
            <p:cNvPr id="53268" name="Text Box 10"/>
            <p:cNvSpPr txBox="1">
              <a:spLocks noChangeArrowheads="1"/>
            </p:cNvSpPr>
            <p:nvPr/>
          </p:nvSpPr>
          <p:spPr bwMode="auto">
            <a:xfrm>
              <a:off x="2789" y="211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ACK</a:t>
              </a:r>
              <a:endParaRPr kumimoji="0" lang="en-US" altLang="zh-CN" sz="1800" i="1">
                <a:latin typeface="Arial" panose="020B0604020202020204" pitchFamily="34" charset="0"/>
                <a:ea typeface="宋体" panose="02010600030101010101" pitchFamily="2" charset="-122"/>
              </a:endParaRPr>
            </a:p>
          </p:txBody>
        </p:sp>
        <p:pic>
          <p:nvPicPr>
            <p:cNvPr id="53269" name="Picture 11" descr="MCj02380340000[1]"/>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290" y="2024"/>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256" name="Group 12"/>
          <p:cNvGrpSpPr/>
          <p:nvPr/>
        </p:nvGrpSpPr>
        <p:grpSpPr bwMode="auto">
          <a:xfrm>
            <a:off x="3575050" y="2428875"/>
            <a:ext cx="1225550" cy="1295400"/>
            <a:chOff x="1292" y="1253"/>
            <a:chExt cx="772" cy="816"/>
          </a:xfrm>
        </p:grpSpPr>
        <p:sp>
          <p:nvSpPr>
            <p:cNvPr id="53266" name="Rectangle 13"/>
            <p:cNvSpPr>
              <a:spLocks noChangeArrowheads="1"/>
            </p:cNvSpPr>
            <p:nvPr/>
          </p:nvSpPr>
          <p:spPr bwMode="auto">
            <a:xfrm>
              <a:off x="1882" y="1253"/>
              <a:ext cx="182" cy="816"/>
            </a:xfrm>
            <a:prstGeom prst="rect">
              <a:avLst/>
            </a:prstGeom>
            <a:solidFill>
              <a:srgbClr val="FFFF99"/>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53267" name="Text Box 14"/>
            <p:cNvSpPr txBox="1">
              <a:spLocks noChangeArrowheads="1"/>
            </p:cNvSpPr>
            <p:nvPr/>
          </p:nvSpPr>
          <p:spPr bwMode="auto">
            <a:xfrm>
              <a:off x="1292" y="1434"/>
              <a:ext cx="6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Sender </a:t>
              </a:r>
              <a:endParaRPr kumimoji="0" lang="en-US" altLang="zh-CN" sz="1800" i="1">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endParaRPr kumimoji="0" lang="en-US" altLang="zh-CN" sz="1800" i="1">
                <a:latin typeface="Arial" panose="020B0604020202020204" pitchFamily="34" charset="0"/>
                <a:ea typeface="宋体" panose="02010600030101010101" pitchFamily="2" charset="-122"/>
              </a:endParaRPr>
            </a:p>
          </p:txBody>
        </p:sp>
      </p:grpSp>
      <p:grpSp>
        <p:nvGrpSpPr>
          <p:cNvPr id="53257" name="Group 15"/>
          <p:cNvGrpSpPr/>
          <p:nvPr/>
        </p:nvGrpSpPr>
        <p:grpSpPr bwMode="auto">
          <a:xfrm>
            <a:off x="8472489" y="3581400"/>
            <a:ext cx="1436687" cy="1295400"/>
            <a:chOff x="4377" y="1979"/>
            <a:chExt cx="905" cy="816"/>
          </a:xfrm>
        </p:grpSpPr>
        <p:sp>
          <p:nvSpPr>
            <p:cNvPr id="53264" name="Text Box 16"/>
            <p:cNvSpPr txBox="1">
              <a:spLocks noChangeArrowheads="1"/>
            </p:cNvSpPr>
            <p:nvPr/>
          </p:nvSpPr>
          <p:spPr bwMode="auto">
            <a:xfrm>
              <a:off x="4558" y="2160"/>
              <a:ext cx="7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Receiver </a:t>
              </a:r>
              <a:endParaRPr kumimoji="0" lang="en-US" altLang="zh-CN" sz="1800" i="1">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endParaRPr kumimoji="0" lang="en-US" altLang="zh-CN" sz="1800" i="1">
                <a:latin typeface="Arial" panose="020B0604020202020204" pitchFamily="34" charset="0"/>
                <a:ea typeface="宋体" panose="02010600030101010101" pitchFamily="2" charset="-122"/>
              </a:endParaRPr>
            </a:p>
          </p:txBody>
        </p:sp>
        <p:sp>
          <p:nvSpPr>
            <p:cNvPr id="53265" name="Rectangle 17"/>
            <p:cNvSpPr>
              <a:spLocks noChangeArrowheads="1"/>
            </p:cNvSpPr>
            <p:nvPr/>
          </p:nvSpPr>
          <p:spPr bwMode="auto">
            <a:xfrm>
              <a:off x="4377" y="1979"/>
              <a:ext cx="182" cy="816"/>
            </a:xfrm>
            <a:prstGeom prst="rect">
              <a:avLst/>
            </a:prstGeom>
            <a:solidFill>
              <a:srgbClr val="FFFF99"/>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pSp>
        <p:nvGrpSpPr>
          <p:cNvPr id="53258" name="Group 18"/>
          <p:cNvGrpSpPr/>
          <p:nvPr/>
        </p:nvGrpSpPr>
        <p:grpSpPr bwMode="auto">
          <a:xfrm>
            <a:off x="6075364" y="2736851"/>
            <a:ext cx="1316037" cy="1184275"/>
            <a:chOff x="2867" y="1447"/>
            <a:chExt cx="829" cy="746"/>
          </a:xfrm>
        </p:grpSpPr>
        <p:sp>
          <p:nvSpPr>
            <p:cNvPr id="53262" name="Text Box 19"/>
            <p:cNvSpPr txBox="1">
              <a:spLocks noChangeArrowheads="1"/>
            </p:cNvSpPr>
            <p:nvPr/>
          </p:nvSpPr>
          <p:spPr bwMode="auto">
            <a:xfrm>
              <a:off x="2867" y="1447"/>
              <a:ext cx="6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SeqNum</a:t>
              </a:r>
              <a:endParaRPr kumimoji="0" lang="en-US" altLang="zh-CN" sz="1800" i="1">
                <a:latin typeface="Arial" panose="020B0604020202020204" pitchFamily="34" charset="0"/>
                <a:ea typeface="宋体" panose="02010600030101010101" pitchFamily="2" charset="-122"/>
              </a:endParaRPr>
            </a:p>
          </p:txBody>
        </p:sp>
        <p:sp>
          <p:nvSpPr>
            <p:cNvPr id="53263" name="Text Box 20"/>
            <p:cNvSpPr txBox="1">
              <a:spLocks noChangeArrowheads="1"/>
            </p:cNvSpPr>
            <p:nvPr/>
          </p:nvSpPr>
          <p:spPr bwMode="auto">
            <a:xfrm>
              <a:off x="3500" y="1616"/>
              <a:ext cx="1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0</a:t>
              </a:r>
              <a:endParaRPr kumimoji="0" lang="en-US" altLang="zh-CN" sz="1800" b="1" i="1">
                <a:solidFill>
                  <a:srgbClr val="FF6600"/>
                </a:solidFill>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1</a:t>
              </a:r>
              <a:endParaRPr kumimoji="0" lang="en-US" altLang="zh-CN" sz="1800" b="1" i="1">
                <a:solidFill>
                  <a:srgbClr val="FF6600"/>
                </a:solidFill>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2</a:t>
              </a:r>
              <a:endParaRPr kumimoji="0" lang="en-US" altLang="zh-CN" sz="1800" b="1" i="1">
                <a:solidFill>
                  <a:srgbClr val="FF6600"/>
                </a:solidFill>
                <a:latin typeface="Arial" panose="020B0604020202020204" pitchFamily="34" charset="0"/>
                <a:ea typeface="宋体" panose="02010600030101010101" pitchFamily="2" charset="-122"/>
              </a:endParaRPr>
            </a:p>
          </p:txBody>
        </p:sp>
      </p:grpSp>
      <p:sp>
        <p:nvSpPr>
          <p:cNvPr id="40972" name="Freeform 43"/>
          <p:cNvSpPr/>
          <p:nvPr/>
        </p:nvSpPr>
        <p:spPr bwMode="auto">
          <a:xfrm>
            <a:off x="3048001" y="5045075"/>
            <a:ext cx="2339975" cy="1379538"/>
          </a:xfrm>
          <a:custGeom>
            <a:avLst/>
            <a:gdLst>
              <a:gd name="T0" fmla="*/ 2147483646 w 1474"/>
              <a:gd name="T1" fmla="*/ 2147483646 h 869"/>
              <a:gd name="T2" fmla="*/ 2147483646 w 1474"/>
              <a:gd name="T3" fmla="*/ 2147483646 h 869"/>
              <a:gd name="T4" fmla="*/ 2147483646 w 1474"/>
              <a:gd name="T5" fmla="*/ 2147483646 h 869"/>
              <a:gd name="T6" fmla="*/ 2147483646 w 1474"/>
              <a:gd name="T7" fmla="*/ 2147483646 h 869"/>
              <a:gd name="T8" fmla="*/ 2147483646 w 1474"/>
              <a:gd name="T9" fmla="*/ 2147483646 h 869"/>
              <a:gd name="T10" fmla="*/ 2147483646 w 1474"/>
              <a:gd name="T11" fmla="*/ 2147483646 h 869"/>
              <a:gd name="T12" fmla="*/ 2147483646 w 1474"/>
              <a:gd name="T13" fmla="*/ 2147483646 h 869"/>
              <a:gd name="T14" fmla="*/ 0 60000 65536"/>
              <a:gd name="T15" fmla="*/ 0 60000 65536"/>
              <a:gd name="T16" fmla="*/ 0 60000 65536"/>
              <a:gd name="T17" fmla="*/ 0 60000 65536"/>
              <a:gd name="T18" fmla="*/ 0 60000 65536"/>
              <a:gd name="T19" fmla="*/ 0 60000 65536"/>
              <a:gd name="T20" fmla="*/ 0 60000 65536"/>
              <a:gd name="T21" fmla="*/ 0 w 1474"/>
              <a:gd name="T22" fmla="*/ 0 h 869"/>
              <a:gd name="T23" fmla="*/ 1474 w 1474"/>
              <a:gd name="T24" fmla="*/ 869 h 8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74" h="869">
                <a:moveTo>
                  <a:pt x="469" y="121"/>
                </a:moveTo>
                <a:cubicBezTo>
                  <a:pt x="332" y="223"/>
                  <a:pt x="196" y="325"/>
                  <a:pt x="151" y="438"/>
                </a:cubicBezTo>
                <a:cubicBezTo>
                  <a:pt x="106" y="551"/>
                  <a:pt x="0" y="741"/>
                  <a:pt x="196" y="801"/>
                </a:cubicBezTo>
                <a:cubicBezTo>
                  <a:pt x="392" y="861"/>
                  <a:pt x="1186" y="869"/>
                  <a:pt x="1330" y="801"/>
                </a:cubicBezTo>
                <a:cubicBezTo>
                  <a:pt x="1474" y="733"/>
                  <a:pt x="1156" y="521"/>
                  <a:pt x="1058" y="393"/>
                </a:cubicBezTo>
                <a:cubicBezTo>
                  <a:pt x="960" y="265"/>
                  <a:pt x="862" y="60"/>
                  <a:pt x="741" y="30"/>
                </a:cubicBezTo>
                <a:cubicBezTo>
                  <a:pt x="620" y="0"/>
                  <a:pt x="476" y="106"/>
                  <a:pt x="332" y="212"/>
                </a:cubicBezTo>
              </a:path>
            </a:pathLst>
          </a:custGeom>
          <a:solidFill>
            <a:srgbClr val="00CC99">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988" name="Text Box 44"/>
          <p:cNvSpPr txBox="1">
            <a:spLocks noChangeArrowheads="1"/>
          </p:cNvSpPr>
          <p:nvPr/>
        </p:nvSpPr>
        <p:spPr bwMode="auto">
          <a:xfrm>
            <a:off x="3667125" y="4357689"/>
            <a:ext cx="3759200" cy="70802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eaLnBrk="1" hangingPunct="1">
              <a:defRPr/>
            </a:pPr>
            <a:r>
              <a:rPr lang="zh-CN" altLang="en-US" sz="2000" dirty="0">
                <a:effectLst>
                  <a:outerShdw blurRad="38100" dist="38100" dir="2700000" algn="tl">
                    <a:srgbClr val="FFFFFF"/>
                  </a:outerShdw>
                </a:effectLst>
              </a:rPr>
              <a:t>挑战</a:t>
            </a:r>
            <a:r>
              <a:rPr lang="en-US" altLang="zh-CN" sz="2000" dirty="0">
                <a:effectLst>
                  <a:outerShdw blurRad="38100" dist="38100" dir="2700000" algn="tl">
                    <a:srgbClr val="FFFFFF"/>
                  </a:outerShdw>
                </a:effectLst>
              </a:rPr>
              <a:t>2: </a:t>
            </a:r>
            <a:r>
              <a:rPr lang="zh-CN" altLang="en-US" sz="2000" dirty="0">
                <a:effectLst>
                  <a:outerShdw blurRad="38100" dist="38100" dir="2700000" algn="tl">
                    <a:srgbClr val="FFFFFF"/>
                  </a:outerShdw>
                </a:effectLst>
              </a:rPr>
              <a:t>超时问题</a:t>
            </a:r>
            <a:r>
              <a:rPr lang="en-US" altLang="zh-CN" sz="2000" dirty="0">
                <a:effectLst>
                  <a:outerShdw blurRad="38100" dist="38100" dir="2700000" algn="tl">
                    <a:srgbClr val="FFFFFF"/>
                  </a:outerShdw>
                </a:effectLst>
              </a:rPr>
              <a:t>, </a:t>
            </a:r>
            <a:r>
              <a:rPr lang="zh-CN" altLang="en-US" sz="2000" dirty="0">
                <a:effectLst>
                  <a:outerShdw blurRad="38100" dist="38100" dir="2700000" algn="tl">
                    <a:srgbClr val="FFFFFF"/>
                  </a:outerShdw>
                </a:effectLst>
              </a:rPr>
              <a:t>什么时候重传</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eaLnBrk="1" hangingPunct="1">
              <a:defRPr/>
            </a:pPr>
            <a:r>
              <a:rPr lang="zh-CN" altLang="en-US" sz="2000" dirty="0">
                <a:effectLst>
                  <a:outerShdw blurRad="38100" dist="38100" dir="2700000" algn="tl">
                    <a:srgbClr val="FFFFFF"/>
                  </a:outerShdw>
                </a:effectLst>
              </a:rPr>
              <a:t>变化的</a:t>
            </a:r>
            <a:r>
              <a:rPr lang="en-US" altLang="zh-CN" sz="2000" dirty="0">
                <a:effectLst>
                  <a:outerShdw blurRad="38100" dist="38100" dir="2700000" algn="tl">
                    <a:srgbClr val="FFFFFF"/>
                  </a:outerShdw>
                </a:effectLst>
              </a:rPr>
              <a:t>RTT</a:t>
            </a:r>
            <a:r>
              <a:rPr lang="zh-CN" altLang="en-US" sz="2000" dirty="0">
                <a:effectLst>
                  <a:outerShdw blurRad="38100" dist="38100" dir="2700000" algn="tl">
                    <a:srgbClr val="FFFFFF"/>
                  </a:outerShdw>
                </a:effectLst>
              </a:rPr>
              <a:t>难以估计</a:t>
            </a:r>
            <a:endParaRPr lang="en-US" altLang="zh-CN" sz="2000" dirty="0">
              <a:effectLst>
                <a:outerShdw blurRad="38100" dist="38100" dir="2700000" algn="tl">
                  <a:srgbClr val="FFFFFF"/>
                </a:outerShdw>
              </a:effectLst>
            </a:endParaRPr>
          </a:p>
        </p:txBody>
      </p:sp>
      <p:sp>
        <p:nvSpPr>
          <p:cNvPr id="27" name="Text Box 37"/>
          <p:cNvSpPr txBox="1">
            <a:spLocks noChangeArrowheads="1"/>
          </p:cNvSpPr>
          <p:nvPr/>
        </p:nvSpPr>
        <p:spPr bwMode="auto">
          <a:xfrm>
            <a:off x="1774826" y="1239839"/>
            <a:ext cx="8740775" cy="46037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ctr" eaLnBrk="1" hangingPunct="1">
              <a:defRPr/>
            </a:pPr>
            <a:r>
              <a:rPr lang="zh-CN" altLang="en-US" sz="2400" dirty="0">
                <a:solidFill>
                  <a:schemeClr val="tx1"/>
                </a:solidFill>
              </a:rPr>
              <a:t>背景</a:t>
            </a:r>
            <a:r>
              <a:rPr lang="en-US" altLang="zh-CN" sz="2400" dirty="0">
                <a:solidFill>
                  <a:schemeClr val="tx1"/>
                </a:solidFill>
              </a:rPr>
              <a:t>: IP </a:t>
            </a:r>
            <a:r>
              <a:rPr lang="zh-CN" altLang="en-US" sz="2400" dirty="0">
                <a:solidFill>
                  <a:schemeClr val="tx1"/>
                </a:solidFill>
              </a:rPr>
              <a:t>为异构网络不同的主机间通信提供了不可靠的传输服务</a:t>
            </a:r>
            <a:endParaRPr lang="en-US" altLang="zh-C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8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zh-CN" dirty="0">
                <a:latin typeface="+mj-ea"/>
              </a:rPr>
              <a:t>TCP</a:t>
            </a:r>
            <a:r>
              <a:rPr lang="zh-CN" altLang="en-US" dirty="0">
                <a:latin typeface="+mj-ea"/>
              </a:rPr>
              <a:t>面临的挑战</a:t>
            </a:r>
            <a:r>
              <a:rPr lang="en-US" altLang="zh-CN" dirty="0">
                <a:latin typeface="+mj-ea"/>
              </a:rPr>
              <a:t> - </a:t>
            </a:r>
            <a:r>
              <a:rPr lang="zh-CN" altLang="zh-CN" dirty="0">
                <a:latin typeface="+mj-ea"/>
              </a:rPr>
              <a:t>2</a:t>
            </a:r>
            <a:endParaRPr lang="zh-CN" altLang="zh-CN" dirty="0">
              <a:latin typeface="+mj-ea"/>
            </a:endParaRPr>
          </a:p>
        </p:txBody>
      </p:sp>
      <p:sp>
        <p:nvSpPr>
          <p:cNvPr id="54276" name="Rectangle 3"/>
          <p:cNvSpPr>
            <a:spLocks noGrp="1" noChangeArrowheads="1"/>
          </p:cNvSpPr>
          <p:nvPr>
            <p:ph type="body" idx="1"/>
          </p:nvPr>
        </p:nvSpPr>
        <p:spPr/>
        <p:txBody>
          <a:bodyPr/>
          <a:lstStyle/>
          <a:p>
            <a:r>
              <a:rPr lang="zh-CN" altLang="en-US" sz="2500" dirty="0"/>
              <a:t>问题</a:t>
            </a:r>
            <a:r>
              <a:rPr lang="zh-CN" altLang="zh-CN" sz="2500" dirty="0"/>
              <a:t>: </a:t>
            </a:r>
            <a:r>
              <a:rPr lang="zh-CN" altLang="en-US" sz="2500" dirty="0"/>
              <a:t>超时重传</a:t>
            </a:r>
            <a:endParaRPr lang="zh-CN" altLang="zh-CN" sz="2500" dirty="0"/>
          </a:p>
          <a:p>
            <a:pPr lvl="1"/>
            <a:r>
              <a:rPr lang="zh-CN" altLang="en-US" sz="2500" dirty="0"/>
              <a:t>连接两台相同主机的物理链路通常具有固定的</a:t>
            </a:r>
            <a:r>
              <a:rPr lang="en-US" altLang="zh-CN" sz="2500" dirty="0"/>
              <a:t>RTT</a:t>
            </a:r>
            <a:endParaRPr lang="zh-CN" altLang="zh-CN" sz="2500" dirty="0"/>
          </a:p>
          <a:p>
            <a:pPr lvl="1"/>
            <a:r>
              <a:rPr lang="zh-CN" altLang="en-US" sz="2500" dirty="0"/>
              <a:t>连接很可能具有差异很大的往返时延</a:t>
            </a:r>
            <a:endParaRPr lang="zh-CN" altLang="zh-CN" sz="2500" dirty="0"/>
          </a:p>
          <a:p>
            <a:pPr lvl="2"/>
            <a:r>
              <a:rPr lang="zh-CN" altLang="en-US" sz="2500" dirty="0"/>
              <a:t>不同的距离</a:t>
            </a:r>
            <a:r>
              <a:rPr lang="zh-CN" altLang="zh-CN" sz="2500" dirty="0"/>
              <a:t>: San Francisco </a:t>
            </a:r>
            <a:r>
              <a:rPr lang="zh-CN" altLang="en-US" sz="2500" dirty="0"/>
              <a:t>到</a:t>
            </a:r>
            <a:r>
              <a:rPr lang="zh-CN" altLang="zh-CN" sz="2500" dirty="0"/>
              <a:t>Boston, RTT 100 ms, </a:t>
            </a:r>
            <a:r>
              <a:rPr lang="zh-CN" altLang="en-US" sz="2500" dirty="0"/>
              <a:t>同一个房间的两台主机</a:t>
            </a:r>
            <a:r>
              <a:rPr lang="zh-CN" altLang="zh-CN" sz="2500" dirty="0"/>
              <a:t>, RTT 1 ms</a:t>
            </a:r>
            <a:endParaRPr lang="zh-CN" altLang="zh-CN" sz="2500" dirty="0"/>
          </a:p>
          <a:p>
            <a:pPr lvl="2"/>
            <a:r>
              <a:rPr lang="zh-CN" altLang="zh-CN" sz="2500" dirty="0"/>
              <a:t>RTT</a:t>
            </a:r>
            <a:r>
              <a:rPr lang="zh-CN" altLang="en-US" sz="2500" dirty="0"/>
              <a:t>的变化</a:t>
            </a:r>
            <a:r>
              <a:rPr lang="zh-CN" altLang="zh-CN" sz="2500" dirty="0"/>
              <a:t> : San Francisco </a:t>
            </a:r>
            <a:r>
              <a:rPr lang="zh-CN" altLang="en-US" sz="2500" dirty="0"/>
              <a:t>到</a:t>
            </a:r>
            <a:r>
              <a:rPr lang="zh-CN" altLang="zh-CN" sz="2500" dirty="0"/>
              <a:t>Boston,  RTT 100 ms at 3 a.m., RTT 500 ms at 3 p.m.</a:t>
            </a:r>
            <a:endParaRPr lang="zh-CN" altLang="zh-CN" sz="2500" dirty="0"/>
          </a:p>
          <a:p>
            <a:r>
              <a:rPr lang="zh-CN" altLang="en-US" sz="2500" dirty="0"/>
              <a:t>动机</a:t>
            </a:r>
            <a:endParaRPr lang="zh-CN" altLang="zh-CN" sz="2500" dirty="0"/>
          </a:p>
          <a:p>
            <a:pPr lvl="1"/>
            <a:r>
              <a:rPr lang="zh-CN" altLang="en-US" sz="2500" dirty="0"/>
              <a:t>滑动窗口算法中的超时重传机制必须具有</a:t>
            </a:r>
            <a:r>
              <a:rPr lang="zh-CN" altLang="en-US" sz="2500" b="1" dirty="0">
                <a:solidFill>
                  <a:srgbClr val="0000FF"/>
                </a:solidFill>
              </a:rPr>
              <a:t>适应性</a:t>
            </a:r>
            <a:r>
              <a:rPr lang="zh-CN" altLang="zh-CN" sz="2500" dirty="0"/>
              <a:t>. </a:t>
            </a:r>
            <a:endParaRPr lang="zh-CN" altLang="zh-CN" sz="25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740563" y="588964"/>
            <a:ext cx="8675687" cy="714375"/>
          </a:xfrm>
        </p:spPr>
        <p:txBody>
          <a:bodyPr/>
          <a:lstStyle/>
          <a:p>
            <a:r>
              <a:rPr lang="zh-CN" altLang="zh-CN" sz="4000" dirty="0">
                <a:latin typeface="+mj-ea"/>
              </a:rPr>
              <a:t>TCP</a:t>
            </a:r>
            <a:r>
              <a:rPr lang="zh-CN" altLang="en-US" sz="4000" dirty="0">
                <a:latin typeface="+mj-ea"/>
              </a:rPr>
              <a:t>可靠传输面临的新挑战</a:t>
            </a:r>
            <a:endParaRPr lang="en-US" altLang="zh-CN" sz="4000" dirty="0">
              <a:latin typeface="+mj-ea"/>
            </a:endParaRPr>
          </a:p>
        </p:txBody>
      </p:sp>
      <p:pic>
        <p:nvPicPr>
          <p:cNvPr id="5530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00376" y="1924051"/>
            <a:ext cx="6048375"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301" name="组合 1"/>
          <p:cNvGrpSpPr/>
          <p:nvPr/>
        </p:nvGrpSpPr>
        <p:grpSpPr bwMode="auto">
          <a:xfrm>
            <a:off x="3287713" y="5164139"/>
            <a:ext cx="1720850" cy="1087437"/>
            <a:chOff x="1763713" y="5164138"/>
            <a:chExt cx="1720850" cy="1087438"/>
          </a:xfrm>
        </p:grpSpPr>
        <p:sp>
          <p:nvSpPr>
            <p:cNvPr id="55328" name="Text Box 5"/>
            <p:cNvSpPr txBox="1">
              <a:spLocks noChangeArrowheads="1"/>
            </p:cNvSpPr>
            <p:nvPr/>
          </p:nvSpPr>
          <p:spPr bwMode="auto">
            <a:xfrm>
              <a:off x="1763713" y="5884863"/>
              <a:ext cx="172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Timeout trigger</a:t>
              </a:r>
              <a:endParaRPr kumimoji="0" lang="en-US" altLang="zh-CN" sz="1800" i="1">
                <a:latin typeface="Arial" panose="020B0604020202020204" pitchFamily="34" charset="0"/>
                <a:ea typeface="宋体" panose="02010600030101010101" pitchFamily="2" charset="-122"/>
              </a:endParaRPr>
            </a:p>
          </p:txBody>
        </p:sp>
        <p:pic>
          <p:nvPicPr>
            <p:cNvPr id="55329" name="Picture 7" descr="MCj02903330000[1]"/>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268538" y="5164138"/>
              <a:ext cx="71913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5302" name="Group 9"/>
          <p:cNvGrpSpPr/>
          <p:nvPr/>
        </p:nvGrpSpPr>
        <p:grpSpPr bwMode="auto">
          <a:xfrm>
            <a:off x="5159376" y="3652838"/>
            <a:ext cx="1446213" cy="577850"/>
            <a:chOff x="2290" y="2024"/>
            <a:chExt cx="911" cy="364"/>
          </a:xfrm>
        </p:grpSpPr>
        <p:sp>
          <p:nvSpPr>
            <p:cNvPr id="55326" name="Text Box 10"/>
            <p:cNvSpPr txBox="1">
              <a:spLocks noChangeArrowheads="1"/>
            </p:cNvSpPr>
            <p:nvPr/>
          </p:nvSpPr>
          <p:spPr bwMode="auto">
            <a:xfrm>
              <a:off x="2789" y="211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ACK</a:t>
              </a:r>
              <a:endParaRPr kumimoji="0" lang="en-US" altLang="zh-CN" sz="1800" i="1">
                <a:latin typeface="Arial" panose="020B0604020202020204" pitchFamily="34" charset="0"/>
                <a:ea typeface="宋体" panose="02010600030101010101" pitchFamily="2" charset="-122"/>
              </a:endParaRPr>
            </a:p>
          </p:txBody>
        </p:sp>
        <p:pic>
          <p:nvPicPr>
            <p:cNvPr id="55327" name="Picture 11" descr="MCj02380340000[1]"/>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290" y="2024"/>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5303" name="Group 12"/>
          <p:cNvGrpSpPr/>
          <p:nvPr/>
        </p:nvGrpSpPr>
        <p:grpSpPr bwMode="auto">
          <a:xfrm>
            <a:off x="3575050" y="2428875"/>
            <a:ext cx="1225550" cy="1295400"/>
            <a:chOff x="1292" y="1253"/>
            <a:chExt cx="772" cy="816"/>
          </a:xfrm>
        </p:grpSpPr>
        <p:sp>
          <p:nvSpPr>
            <p:cNvPr id="55324" name="Rectangle 13"/>
            <p:cNvSpPr>
              <a:spLocks noChangeArrowheads="1"/>
            </p:cNvSpPr>
            <p:nvPr/>
          </p:nvSpPr>
          <p:spPr bwMode="auto">
            <a:xfrm>
              <a:off x="1882" y="1253"/>
              <a:ext cx="182" cy="816"/>
            </a:xfrm>
            <a:prstGeom prst="rect">
              <a:avLst/>
            </a:prstGeom>
            <a:solidFill>
              <a:srgbClr val="FFFF99"/>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55325" name="Text Box 14"/>
            <p:cNvSpPr txBox="1">
              <a:spLocks noChangeArrowheads="1"/>
            </p:cNvSpPr>
            <p:nvPr/>
          </p:nvSpPr>
          <p:spPr bwMode="auto">
            <a:xfrm>
              <a:off x="1292" y="1434"/>
              <a:ext cx="6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Sender </a:t>
              </a:r>
              <a:endParaRPr kumimoji="0" lang="en-US" altLang="zh-CN" sz="1800" i="1">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endParaRPr kumimoji="0" lang="en-US" altLang="zh-CN" sz="1800" i="1">
                <a:latin typeface="Arial" panose="020B0604020202020204" pitchFamily="34" charset="0"/>
                <a:ea typeface="宋体" panose="02010600030101010101" pitchFamily="2" charset="-122"/>
              </a:endParaRPr>
            </a:p>
          </p:txBody>
        </p:sp>
      </p:grpSp>
      <p:grpSp>
        <p:nvGrpSpPr>
          <p:cNvPr id="55304" name="Group 15"/>
          <p:cNvGrpSpPr/>
          <p:nvPr/>
        </p:nvGrpSpPr>
        <p:grpSpPr bwMode="auto">
          <a:xfrm>
            <a:off x="8472489" y="3581400"/>
            <a:ext cx="1436687" cy="1295400"/>
            <a:chOff x="4377" y="1979"/>
            <a:chExt cx="905" cy="816"/>
          </a:xfrm>
        </p:grpSpPr>
        <p:sp>
          <p:nvSpPr>
            <p:cNvPr id="55322" name="Text Box 16"/>
            <p:cNvSpPr txBox="1">
              <a:spLocks noChangeArrowheads="1"/>
            </p:cNvSpPr>
            <p:nvPr/>
          </p:nvSpPr>
          <p:spPr bwMode="auto">
            <a:xfrm>
              <a:off x="4558" y="2160"/>
              <a:ext cx="7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Receiver </a:t>
              </a:r>
              <a:endParaRPr kumimoji="0" lang="en-US" altLang="zh-CN" sz="1800" i="1">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endParaRPr kumimoji="0" lang="en-US" altLang="zh-CN" sz="1800" i="1">
                <a:latin typeface="Arial" panose="020B0604020202020204" pitchFamily="34" charset="0"/>
                <a:ea typeface="宋体" panose="02010600030101010101" pitchFamily="2" charset="-122"/>
              </a:endParaRPr>
            </a:p>
          </p:txBody>
        </p:sp>
        <p:sp>
          <p:nvSpPr>
            <p:cNvPr id="55323" name="Rectangle 17"/>
            <p:cNvSpPr>
              <a:spLocks noChangeArrowheads="1"/>
            </p:cNvSpPr>
            <p:nvPr/>
          </p:nvSpPr>
          <p:spPr bwMode="auto">
            <a:xfrm>
              <a:off x="4377" y="1979"/>
              <a:ext cx="182" cy="816"/>
            </a:xfrm>
            <a:prstGeom prst="rect">
              <a:avLst/>
            </a:prstGeom>
            <a:solidFill>
              <a:srgbClr val="FFFF99"/>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pSp>
        <p:nvGrpSpPr>
          <p:cNvPr id="55305" name="Group 18"/>
          <p:cNvGrpSpPr/>
          <p:nvPr/>
        </p:nvGrpSpPr>
        <p:grpSpPr bwMode="auto">
          <a:xfrm>
            <a:off x="6075364" y="2736851"/>
            <a:ext cx="1316037" cy="1184275"/>
            <a:chOff x="2867" y="1447"/>
            <a:chExt cx="829" cy="746"/>
          </a:xfrm>
        </p:grpSpPr>
        <p:sp>
          <p:nvSpPr>
            <p:cNvPr id="55320" name="Text Box 19"/>
            <p:cNvSpPr txBox="1">
              <a:spLocks noChangeArrowheads="1"/>
            </p:cNvSpPr>
            <p:nvPr/>
          </p:nvSpPr>
          <p:spPr bwMode="auto">
            <a:xfrm>
              <a:off x="2867" y="1447"/>
              <a:ext cx="6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SeqNum</a:t>
              </a:r>
              <a:endParaRPr kumimoji="0" lang="en-US" altLang="zh-CN" sz="1800" i="1">
                <a:latin typeface="Arial" panose="020B0604020202020204" pitchFamily="34" charset="0"/>
                <a:ea typeface="宋体" panose="02010600030101010101" pitchFamily="2" charset="-122"/>
              </a:endParaRPr>
            </a:p>
          </p:txBody>
        </p:sp>
        <p:sp>
          <p:nvSpPr>
            <p:cNvPr id="55321" name="Text Box 20"/>
            <p:cNvSpPr txBox="1">
              <a:spLocks noChangeArrowheads="1"/>
            </p:cNvSpPr>
            <p:nvPr/>
          </p:nvSpPr>
          <p:spPr bwMode="auto">
            <a:xfrm>
              <a:off x="3500" y="1616"/>
              <a:ext cx="1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0</a:t>
              </a:r>
              <a:endParaRPr kumimoji="0" lang="en-US" altLang="zh-CN" sz="1800" b="1" i="1">
                <a:solidFill>
                  <a:srgbClr val="FF6600"/>
                </a:solidFill>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1</a:t>
              </a:r>
              <a:endParaRPr kumimoji="0" lang="en-US" altLang="zh-CN" sz="1800" b="1" i="1">
                <a:solidFill>
                  <a:srgbClr val="FF6600"/>
                </a:solidFill>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2</a:t>
              </a:r>
              <a:endParaRPr kumimoji="0" lang="en-US" altLang="zh-CN" sz="1800" b="1" i="1">
                <a:solidFill>
                  <a:srgbClr val="FF6600"/>
                </a:solidFill>
                <a:latin typeface="Arial" panose="020B0604020202020204" pitchFamily="34" charset="0"/>
                <a:ea typeface="宋体" panose="02010600030101010101" pitchFamily="2" charset="-122"/>
              </a:endParaRPr>
            </a:p>
          </p:txBody>
        </p:sp>
      </p:grpSp>
      <p:grpSp>
        <p:nvGrpSpPr>
          <p:cNvPr id="7" name="Group 24"/>
          <p:cNvGrpSpPr/>
          <p:nvPr/>
        </p:nvGrpSpPr>
        <p:grpSpPr bwMode="auto">
          <a:xfrm>
            <a:off x="5238751" y="2420938"/>
            <a:ext cx="2657475" cy="2508250"/>
            <a:chOff x="2386" y="2432"/>
            <a:chExt cx="1674" cy="1580"/>
          </a:xfrm>
        </p:grpSpPr>
        <p:grpSp>
          <p:nvGrpSpPr>
            <p:cNvPr id="55308" name="Group 25"/>
            <p:cNvGrpSpPr/>
            <p:nvPr/>
          </p:nvGrpSpPr>
          <p:grpSpPr bwMode="auto">
            <a:xfrm>
              <a:off x="3016" y="2750"/>
              <a:ext cx="771" cy="680"/>
              <a:chOff x="3016" y="2523"/>
              <a:chExt cx="771" cy="680"/>
            </a:xfrm>
          </p:grpSpPr>
          <p:grpSp>
            <p:nvGrpSpPr>
              <p:cNvPr id="55311" name="Group 26"/>
              <p:cNvGrpSpPr/>
              <p:nvPr/>
            </p:nvGrpSpPr>
            <p:grpSpPr bwMode="auto">
              <a:xfrm>
                <a:off x="3288" y="2523"/>
                <a:ext cx="136" cy="272"/>
                <a:chOff x="3288" y="2523"/>
                <a:chExt cx="136" cy="272"/>
              </a:xfrm>
            </p:grpSpPr>
            <p:sp>
              <p:nvSpPr>
                <p:cNvPr id="55318" name="Line 27"/>
                <p:cNvSpPr>
                  <a:spLocks noChangeShapeType="1"/>
                </p:cNvSpPr>
                <p:nvPr/>
              </p:nvSpPr>
              <p:spPr bwMode="auto">
                <a:xfrm flipH="1">
                  <a:off x="3288" y="2523"/>
                  <a:ext cx="136" cy="272"/>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19" name="Line 28"/>
                <p:cNvSpPr>
                  <a:spLocks noChangeShapeType="1"/>
                </p:cNvSpPr>
                <p:nvPr/>
              </p:nvSpPr>
              <p:spPr bwMode="auto">
                <a:xfrm>
                  <a:off x="3288" y="2568"/>
                  <a:ext cx="136" cy="182"/>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5312" name="Group 29"/>
              <p:cNvGrpSpPr/>
              <p:nvPr/>
            </p:nvGrpSpPr>
            <p:grpSpPr bwMode="auto">
              <a:xfrm>
                <a:off x="3016" y="2931"/>
                <a:ext cx="136" cy="272"/>
                <a:chOff x="3288" y="2523"/>
                <a:chExt cx="136" cy="272"/>
              </a:xfrm>
            </p:grpSpPr>
            <p:sp>
              <p:nvSpPr>
                <p:cNvPr id="55316" name="Line 30"/>
                <p:cNvSpPr>
                  <a:spLocks noChangeShapeType="1"/>
                </p:cNvSpPr>
                <p:nvPr/>
              </p:nvSpPr>
              <p:spPr bwMode="auto">
                <a:xfrm flipH="1">
                  <a:off x="3288" y="2523"/>
                  <a:ext cx="136" cy="272"/>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17" name="Line 31"/>
                <p:cNvSpPr>
                  <a:spLocks noChangeShapeType="1"/>
                </p:cNvSpPr>
                <p:nvPr/>
              </p:nvSpPr>
              <p:spPr bwMode="auto">
                <a:xfrm>
                  <a:off x="3288" y="2568"/>
                  <a:ext cx="136" cy="182"/>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5313" name="Group 32"/>
              <p:cNvGrpSpPr/>
              <p:nvPr/>
            </p:nvGrpSpPr>
            <p:grpSpPr bwMode="auto">
              <a:xfrm>
                <a:off x="3651" y="2840"/>
                <a:ext cx="136" cy="272"/>
                <a:chOff x="3288" y="2523"/>
                <a:chExt cx="136" cy="272"/>
              </a:xfrm>
            </p:grpSpPr>
            <p:sp>
              <p:nvSpPr>
                <p:cNvPr id="55314" name="Line 33"/>
                <p:cNvSpPr>
                  <a:spLocks noChangeShapeType="1"/>
                </p:cNvSpPr>
                <p:nvPr/>
              </p:nvSpPr>
              <p:spPr bwMode="auto">
                <a:xfrm flipH="1">
                  <a:off x="3288" y="2523"/>
                  <a:ext cx="136" cy="272"/>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15" name="Line 34"/>
                <p:cNvSpPr>
                  <a:spLocks noChangeShapeType="1"/>
                </p:cNvSpPr>
                <p:nvPr/>
              </p:nvSpPr>
              <p:spPr bwMode="auto">
                <a:xfrm>
                  <a:off x="3288" y="2568"/>
                  <a:ext cx="136" cy="182"/>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5309" name="Freeform 35"/>
            <p:cNvSpPr/>
            <p:nvPr/>
          </p:nvSpPr>
          <p:spPr bwMode="auto">
            <a:xfrm>
              <a:off x="2880" y="2432"/>
              <a:ext cx="1013" cy="1239"/>
            </a:xfrm>
            <a:custGeom>
              <a:avLst/>
              <a:gdLst>
                <a:gd name="T0" fmla="*/ 227 w 1013"/>
                <a:gd name="T1" fmla="*/ 98 h 1239"/>
                <a:gd name="T2" fmla="*/ 0 w 1013"/>
                <a:gd name="T3" fmla="*/ 506 h 1239"/>
                <a:gd name="T4" fmla="*/ 227 w 1013"/>
                <a:gd name="T5" fmla="*/ 1141 h 1239"/>
                <a:gd name="T6" fmla="*/ 680 w 1013"/>
                <a:gd name="T7" fmla="*/ 1095 h 1239"/>
                <a:gd name="T8" fmla="*/ 998 w 1013"/>
                <a:gd name="T9" fmla="*/ 778 h 1239"/>
                <a:gd name="T10" fmla="*/ 771 w 1013"/>
                <a:gd name="T11" fmla="*/ 188 h 1239"/>
                <a:gd name="T12" fmla="*/ 363 w 1013"/>
                <a:gd name="T13" fmla="*/ 7 h 1239"/>
                <a:gd name="T14" fmla="*/ 181 w 1013"/>
                <a:gd name="T15" fmla="*/ 143 h 1239"/>
                <a:gd name="T16" fmla="*/ 0 60000 65536"/>
                <a:gd name="T17" fmla="*/ 0 60000 65536"/>
                <a:gd name="T18" fmla="*/ 0 60000 65536"/>
                <a:gd name="T19" fmla="*/ 0 60000 65536"/>
                <a:gd name="T20" fmla="*/ 0 60000 65536"/>
                <a:gd name="T21" fmla="*/ 0 60000 65536"/>
                <a:gd name="T22" fmla="*/ 0 60000 65536"/>
                <a:gd name="T23" fmla="*/ 0 60000 65536"/>
                <a:gd name="T24" fmla="*/ 0 w 1013"/>
                <a:gd name="T25" fmla="*/ 0 h 1239"/>
                <a:gd name="T26" fmla="*/ 1013 w 1013"/>
                <a:gd name="T27" fmla="*/ 1239 h 1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3" h="1239">
                  <a:moveTo>
                    <a:pt x="227" y="98"/>
                  </a:moveTo>
                  <a:cubicBezTo>
                    <a:pt x="113" y="215"/>
                    <a:pt x="0" y="332"/>
                    <a:pt x="0" y="506"/>
                  </a:cubicBezTo>
                  <a:cubicBezTo>
                    <a:pt x="0" y="680"/>
                    <a:pt x="114" y="1043"/>
                    <a:pt x="227" y="1141"/>
                  </a:cubicBezTo>
                  <a:cubicBezTo>
                    <a:pt x="340" y="1239"/>
                    <a:pt x="552" y="1155"/>
                    <a:pt x="680" y="1095"/>
                  </a:cubicBezTo>
                  <a:cubicBezTo>
                    <a:pt x="808" y="1035"/>
                    <a:pt x="983" y="929"/>
                    <a:pt x="998" y="778"/>
                  </a:cubicBezTo>
                  <a:cubicBezTo>
                    <a:pt x="1013" y="627"/>
                    <a:pt x="877" y="316"/>
                    <a:pt x="771" y="188"/>
                  </a:cubicBezTo>
                  <a:cubicBezTo>
                    <a:pt x="665" y="60"/>
                    <a:pt x="461" y="14"/>
                    <a:pt x="363" y="7"/>
                  </a:cubicBezTo>
                  <a:cubicBezTo>
                    <a:pt x="265" y="0"/>
                    <a:pt x="223" y="71"/>
                    <a:pt x="181" y="143"/>
                  </a:cubicBezTo>
                </a:path>
              </a:pathLst>
            </a:custGeom>
            <a:solidFill>
              <a:srgbClr val="FF6600">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980" name="Text Box 36"/>
            <p:cNvSpPr txBox="1">
              <a:spLocks noChangeArrowheads="1"/>
            </p:cNvSpPr>
            <p:nvPr/>
          </p:nvSpPr>
          <p:spPr bwMode="auto">
            <a:xfrm>
              <a:off x="2386" y="3566"/>
              <a:ext cx="1674" cy="446"/>
            </a:xfrm>
            <a:prstGeom prst="rect">
              <a:avLst/>
            </a:prstGeom>
          </p:spPr>
          <p:style>
            <a:lnRef idx="1">
              <a:schemeClr val="accent4"/>
            </a:lnRef>
            <a:fillRef idx="3">
              <a:schemeClr val="accent4"/>
            </a:fillRef>
            <a:effectRef idx="2">
              <a:schemeClr val="accent4"/>
            </a:effectRef>
            <a:fontRef idx="minor">
              <a:schemeClr val="lt1"/>
            </a:fontRef>
          </p:style>
          <p:txBody>
            <a:bodyPr>
              <a:spAutoFit/>
            </a:bodyPr>
            <a:lstStyle/>
            <a:p>
              <a:pPr eaLnBrk="1" hangingPunct="1">
                <a:defRPr/>
              </a:pPr>
              <a:r>
                <a:rPr lang="zh-CN" altLang="en-US" sz="2000" b="1" dirty="0">
                  <a:solidFill>
                    <a:schemeClr val="bg1"/>
                  </a:solidFill>
                </a:rPr>
                <a:t>挑战</a:t>
              </a:r>
              <a:r>
                <a:rPr lang="en-US" altLang="zh-CN" sz="2000" b="1" dirty="0">
                  <a:solidFill>
                    <a:schemeClr val="bg1"/>
                  </a:solidFill>
                </a:rPr>
                <a:t>3: </a:t>
              </a:r>
              <a:r>
                <a:rPr lang="zh-CN" altLang="en-US" sz="2000" b="1" dirty="0">
                  <a:solidFill>
                    <a:schemeClr val="bg1"/>
                  </a:solidFill>
                </a:rPr>
                <a:t>分组乱序到达</a:t>
              </a:r>
              <a:endParaRPr lang="en-US" altLang="zh-CN" sz="2000" b="1" dirty="0">
                <a:solidFill>
                  <a:schemeClr val="bg1"/>
                </a:solidFill>
              </a:endParaRPr>
            </a:p>
            <a:p>
              <a:pPr eaLnBrk="1" hangingPunct="1">
                <a:defRPr/>
              </a:pPr>
              <a:r>
                <a:rPr lang="zh-CN" altLang="en-US" sz="2000" b="1" dirty="0">
                  <a:solidFill>
                    <a:schemeClr val="bg1"/>
                  </a:solidFill>
                </a:rPr>
                <a:t>丢失</a:t>
              </a:r>
              <a:r>
                <a:rPr lang="en-US" altLang="zh-CN" sz="2000" b="1" dirty="0">
                  <a:solidFill>
                    <a:schemeClr val="bg1"/>
                  </a:solidFill>
                </a:rPr>
                <a:t>, </a:t>
              </a:r>
              <a:r>
                <a:rPr lang="zh-CN" altLang="en-US" sz="2000" b="1" dirty="0">
                  <a:solidFill>
                    <a:schemeClr val="bg1"/>
                  </a:solidFill>
                </a:rPr>
                <a:t>到达时延</a:t>
              </a:r>
              <a:endParaRPr lang="en-US" altLang="zh-CN" sz="2000" b="1" dirty="0">
                <a:solidFill>
                  <a:schemeClr val="bg1"/>
                </a:solidFill>
              </a:endParaRPr>
            </a:p>
          </p:txBody>
        </p:sp>
      </p:grpSp>
      <p:sp>
        <p:nvSpPr>
          <p:cNvPr id="36" name="Text Box 37"/>
          <p:cNvSpPr txBox="1">
            <a:spLocks noChangeArrowheads="1"/>
          </p:cNvSpPr>
          <p:nvPr/>
        </p:nvSpPr>
        <p:spPr bwMode="auto">
          <a:xfrm>
            <a:off x="1774826" y="1239839"/>
            <a:ext cx="8740775" cy="46037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ctr" eaLnBrk="1" hangingPunct="1">
              <a:defRPr/>
            </a:pPr>
            <a:r>
              <a:rPr lang="zh-CN" altLang="en-US" sz="2400" dirty="0">
                <a:solidFill>
                  <a:schemeClr val="tx1"/>
                </a:solidFill>
              </a:rPr>
              <a:t>背景</a:t>
            </a:r>
            <a:r>
              <a:rPr lang="en-US" altLang="zh-CN" sz="2400" dirty="0">
                <a:solidFill>
                  <a:schemeClr val="tx1"/>
                </a:solidFill>
              </a:rPr>
              <a:t>: IP </a:t>
            </a:r>
            <a:r>
              <a:rPr lang="zh-CN" altLang="en-US" sz="2400" dirty="0">
                <a:solidFill>
                  <a:schemeClr val="tx1"/>
                </a:solidFill>
              </a:rPr>
              <a:t>为异构网络不同的主机间通信提供了不可靠的传输服务</a:t>
            </a:r>
            <a:endParaRPr lang="en-US" altLang="zh-C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dirty="0">
                <a:latin typeface="+mj-ea"/>
              </a:rPr>
              <a:t>TCP</a:t>
            </a:r>
            <a:r>
              <a:rPr lang="zh-CN" altLang="en-US" dirty="0">
                <a:latin typeface="+mj-ea"/>
              </a:rPr>
              <a:t>面临的挑战</a:t>
            </a:r>
            <a:r>
              <a:rPr lang="en-US" altLang="zh-CN" dirty="0">
                <a:latin typeface="+mj-ea"/>
              </a:rPr>
              <a:t> - </a:t>
            </a:r>
            <a:r>
              <a:rPr lang="zh-CN" altLang="zh-CN" dirty="0">
                <a:latin typeface="+mj-ea"/>
              </a:rPr>
              <a:t>3  </a:t>
            </a:r>
            <a:endParaRPr lang="zh-CN" altLang="zh-CN" dirty="0">
              <a:latin typeface="+mj-ea"/>
            </a:endParaRPr>
          </a:p>
        </p:txBody>
      </p:sp>
      <p:sp>
        <p:nvSpPr>
          <p:cNvPr id="46083" name="Rectangle 3"/>
          <p:cNvSpPr>
            <a:spLocks noGrp="1" noChangeArrowheads="1"/>
          </p:cNvSpPr>
          <p:nvPr>
            <p:ph type="body" idx="1"/>
          </p:nvPr>
        </p:nvSpPr>
        <p:spPr>
          <a:xfrm>
            <a:off x="969817" y="2205039"/>
            <a:ext cx="9836727" cy="4537075"/>
          </a:xfrm>
        </p:spPr>
        <p:txBody>
          <a:bodyPr/>
          <a:lstStyle/>
          <a:p>
            <a:r>
              <a:rPr lang="zh-CN" altLang="en-US" sz="2800" dirty="0"/>
              <a:t>问题</a:t>
            </a:r>
            <a:r>
              <a:rPr lang="en-US" altLang="zh-CN" sz="2800" dirty="0"/>
              <a:t>: </a:t>
            </a:r>
            <a:r>
              <a:rPr lang="zh-CN" altLang="en-US" sz="2800" dirty="0"/>
              <a:t>乱序到达</a:t>
            </a:r>
            <a:endParaRPr lang="en-US" altLang="zh-CN" sz="2800" dirty="0"/>
          </a:p>
          <a:p>
            <a:pPr lvl="1"/>
            <a:r>
              <a:rPr lang="zh-CN" altLang="en-US" sz="2400" dirty="0"/>
              <a:t>点到点链路上不可能乱序到达</a:t>
            </a:r>
            <a:endParaRPr lang="en-US" altLang="zh-CN" sz="2400" dirty="0"/>
          </a:p>
          <a:p>
            <a:pPr lvl="1"/>
            <a:r>
              <a:rPr lang="zh-CN" altLang="en-US" sz="2400" dirty="0"/>
              <a:t>在多跳的</a:t>
            </a:r>
            <a:r>
              <a:rPr lang="en-US" altLang="zh-CN" sz="2400" dirty="0"/>
              <a:t>Internet</a:t>
            </a:r>
            <a:r>
              <a:rPr lang="zh-CN" altLang="en-US" sz="2400" dirty="0"/>
              <a:t>环境中可能出现分组乱序到达</a:t>
            </a:r>
            <a:endParaRPr lang="en-US" altLang="zh-CN" sz="2400" dirty="0"/>
          </a:p>
          <a:p>
            <a:pPr lvl="1"/>
            <a:r>
              <a:rPr lang="en-US" altLang="zh-CN" sz="2400" dirty="0"/>
              <a:t>IP</a:t>
            </a:r>
            <a:r>
              <a:rPr lang="zh-CN" altLang="en-US" sz="2400" dirty="0"/>
              <a:t>分组在</a:t>
            </a:r>
            <a:r>
              <a:rPr lang="en-US" altLang="zh-CN" sz="2400" dirty="0"/>
              <a:t>TTL</a:t>
            </a:r>
            <a:r>
              <a:rPr lang="zh-CN" altLang="en-US" sz="2400" dirty="0"/>
              <a:t>过期后被丢弃</a:t>
            </a:r>
            <a:endParaRPr lang="en-US" altLang="zh-CN" sz="2400" dirty="0"/>
          </a:p>
          <a:p>
            <a:pPr lvl="1"/>
            <a:endParaRPr lang="en-US" altLang="zh-CN" sz="2400" dirty="0"/>
          </a:p>
          <a:p>
            <a:r>
              <a:rPr lang="zh-CN" altLang="en-US" sz="2800" dirty="0"/>
              <a:t>动机</a:t>
            </a:r>
            <a:endParaRPr lang="en-US" altLang="zh-CN" sz="2800" dirty="0"/>
          </a:p>
          <a:p>
            <a:pPr lvl="1"/>
            <a:r>
              <a:rPr lang="en-US" altLang="zh-CN" sz="2400" dirty="0"/>
              <a:t>TCP </a:t>
            </a:r>
            <a:r>
              <a:rPr lang="zh-CN" altLang="en-US" sz="2400" dirty="0"/>
              <a:t>假设每一个分组有一个最大的生存周期</a:t>
            </a:r>
            <a:r>
              <a:rPr lang="en-US" altLang="zh-CN" sz="2400" dirty="0"/>
              <a:t>, </a:t>
            </a:r>
            <a:r>
              <a:rPr lang="zh-CN" altLang="en-US" sz="2400" b="1" dirty="0">
                <a:solidFill>
                  <a:srgbClr val="0000FF"/>
                </a:solidFill>
              </a:rPr>
              <a:t>最大段生存期</a:t>
            </a:r>
            <a:r>
              <a:rPr lang="en-US" altLang="zh-CN" sz="2400" b="1" dirty="0">
                <a:solidFill>
                  <a:srgbClr val="0000FF"/>
                </a:solidFill>
              </a:rPr>
              <a:t> </a:t>
            </a:r>
            <a:r>
              <a:rPr lang="en-US" altLang="zh-CN" sz="2400" dirty="0"/>
              <a:t>(MSL), </a:t>
            </a:r>
            <a:r>
              <a:rPr lang="zh-CN" altLang="en-US" sz="2400" dirty="0"/>
              <a:t>当前协议的推荐值为</a:t>
            </a:r>
            <a:r>
              <a:rPr lang="en-US" altLang="zh-CN" sz="2400" dirty="0"/>
              <a:t>120</a:t>
            </a:r>
            <a:r>
              <a:rPr lang="zh-CN" altLang="en-US" sz="2400" dirty="0"/>
              <a:t>秒</a:t>
            </a:r>
            <a:endParaRPr lang="en-US" altLang="zh-CN" sz="2400" dirty="0"/>
          </a:p>
          <a:p>
            <a:pPr lvl="1"/>
            <a:r>
              <a:rPr lang="en-US" altLang="zh-CN" sz="2400" dirty="0"/>
              <a:t>TCP </a:t>
            </a:r>
            <a:r>
              <a:rPr lang="zh-CN" altLang="en-US" sz="2400" dirty="0"/>
              <a:t>不得不为很早以前就被发出的分组突然出现在接收方做准备</a:t>
            </a:r>
            <a:r>
              <a:rPr lang="en-US" altLang="zh-CN" sz="2400" dirty="0"/>
              <a:t>, </a:t>
            </a:r>
            <a:r>
              <a:rPr lang="zh-CN" altLang="en-US" sz="2400" dirty="0"/>
              <a:t>这种分组可能会扰乱滑动窗口算法</a:t>
            </a:r>
            <a:endParaRPr lang="en-US" altLang="zh-CN" sz="2400" dirty="0"/>
          </a:p>
        </p:txBody>
      </p:sp>
      <p:sp>
        <p:nvSpPr>
          <p:cNvPr id="56325" name="文本框 1"/>
          <p:cNvSpPr txBox="1">
            <a:spLocks noChangeArrowheads="1"/>
          </p:cNvSpPr>
          <p:nvPr/>
        </p:nvSpPr>
        <p:spPr bwMode="auto">
          <a:xfrm>
            <a:off x="1586346" y="1196976"/>
            <a:ext cx="8110106"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t>“研表究明，汉字的序顺并不定一能影阅响读，</a:t>
            </a:r>
            <a:endParaRPr lang="en-US" altLang="zh-CN" sz="2400" dirty="0"/>
          </a:p>
          <a:p>
            <a:r>
              <a:rPr lang="zh-CN" altLang="en-US" sz="2400" dirty="0"/>
              <a:t>比如当你看完这句话后，才发这现里的字全是乱的。”</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0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821532" y="568327"/>
            <a:ext cx="8675687" cy="714375"/>
          </a:xfrm>
        </p:spPr>
        <p:txBody>
          <a:bodyPr/>
          <a:lstStyle/>
          <a:p>
            <a:r>
              <a:rPr lang="zh-CN" altLang="zh-CN" sz="4000" dirty="0">
                <a:latin typeface="+mj-ea"/>
              </a:rPr>
              <a:t>TCP</a:t>
            </a:r>
            <a:r>
              <a:rPr lang="zh-CN" altLang="en-US" sz="4000" dirty="0">
                <a:latin typeface="+mj-ea"/>
              </a:rPr>
              <a:t>可靠传输面临的新挑战</a:t>
            </a:r>
            <a:endParaRPr lang="en-US" altLang="zh-CN" sz="4000" dirty="0">
              <a:latin typeface="+mj-ea"/>
            </a:endParaRPr>
          </a:p>
        </p:txBody>
      </p:sp>
      <p:pic>
        <p:nvPicPr>
          <p:cNvPr id="5837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00376" y="1924051"/>
            <a:ext cx="6048375"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Text Box 5"/>
          <p:cNvSpPr txBox="1">
            <a:spLocks noChangeArrowheads="1"/>
          </p:cNvSpPr>
          <p:nvPr/>
        </p:nvSpPr>
        <p:spPr bwMode="auto">
          <a:xfrm>
            <a:off x="3287713" y="5884863"/>
            <a:ext cx="1720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Timeout trigger</a:t>
            </a:r>
            <a:endParaRPr kumimoji="0" lang="en-US" altLang="zh-CN" sz="1800" i="1">
              <a:latin typeface="Arial" panose="020B0604020202020204" pitchFamily="34" charset="0"/>
              <a:ea typeface="宋体" panose="02010600030101010101" pitchFamily="2" charset="-122"/>
            </a:endParaRPr>
          </a:p>
        </p:txBody>
      </p:sp>
      <p:pic>
        <p:nvPicPr>
          <p:cNvPr id="58374" name="Picture 7" descr="MCj02903330000[1]"/>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792539" y="5164139"/>
            <a:ext cx="71913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8375" name="Group 9"/>
          <p:cNvGrpSpPr/>
          <p:nvPr/>
        </p:nvGrpSpPr>
        <p:grpSpPr bwMode="auto">
          <a:xfrm>
            <a:off x="5159376" y="3652838"/>
            <a:ext cx="1446213" cy="577850"/>
            <a:chOff x="2290" y="2024"/>
            <a:chExt cx="911" cy="364"/>
          </a:xfrm>
        </p:grpSpPr>
        <p:sp>
          <p:nvSpPr>
            <p:cNvPr id="58390" name="Text Box 10"/>
            <p:cNvSpPr txBox="1">
              <a:spLocks noChangeArrowheads="1"/>
            </p:cNvSpPr>
            <p:nvPr/>
          </p:nvSpPr>
          <p:spPr bwMode="auto">
            <a:xfrm>
              <a:off x="2789" y="211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ACK</a:t>
              </a:r>
              <a:endParaRPr kumimoji="0" lang="en-US" altLang="zh-CN" sz="1800" i="1">
                <a:latin typeface="Arial" panose="020B0604020202020204" pitchFamily="34" charset="0"/>
                <a:ea typeface="宋体" panose="02010600030101010101" pitchFamily="2" charset="-122"/>
              </a:endParaRPr>
            </a:p>
          </p:txBody>
        </p:sp>
        <p:pic>
          <p:nvPicPr>
            <p:cNvPr id="58391" name="Picture 11" descr="MCj02380340000[1]"/>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290" y="2024"/>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376" name="Group 12"/>
          <p:cNvGrpSpPr/>
          <p:nvPr/>
        </p:nvGrpSpPr>
        <p:grpSpPr bwMode="auto">
          <a:xfrm>
            <a:off x="3575050" y="2428875"/>
            <a:ext cx="1225550" cy="1295400"/>
            <a:chOff x="1292" y="1253"/>
            <a:chExt cx="772" cy="816"/>
          </a:xfrm>
        </p:grpSpPr>
        <p:sp>
          <p:nvSpPr>
            <p:cNvPr id="58388" name="Rectangle 13"/>
            <p:cNvSpPr>
              <a:spLocks noChangeArrowheads="1"/>
            </p:cNvSpPr>
            <p:nvPr/>
          </p:nvSpPr>
          <p:spPr bwMode="auto">
            <a:xfrm>
              <a:off x="1882" y="1253"/>
              <a:ext cx="182" cy="816"/>
            </a:xfrm>
            <a:prstGeom prst="rect">
              <a:avLst/>
            </a:prstGeom>
            <a:solidFill>
              <a:srgbClr val="FFFF99"/>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58389" name="Text Box 14"/>
            <p:cNvSpPr txBox="1">
              <a:spLocks noChangeArrowheads="1"/>
            </p:cNvSpPr>
            <p:nvPr/>
          </p:nvSpPr>
          <p:spPr bwMode="auto">
            <a:xfrm>
              <a:off x="1292" y="1434"/>
              <a:ext cx="6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Sender </a:t>
              </a:r>
              <a:endParaRPr kumimoji="0" lang="en-US" altLang="zh-CN" sz="1800" i="1">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endParaRPr kumimoji="0" lang="en-US" altLang="zh-CN" sz="1800" i="1">
                <a:latin typeface="Arial" panose="020B0604020202020204" pitchFamily="34" charset="0"/>
                <a:ea typeface="宋体" panose="02010600030101010101" pitchFamily="2" charset="-122"/>
              </a:endParaRPr>
            </a:p>
          </p:txBody>
        </p:sp>
      </p:grpSp>
      <p:grpSp>
        <p:nvGrpSpPr>
          <p:cNvPr id="58377" name="Group 15"/>
          <p:cNvGrpSpPr/>
          <p:nvPr/>
        </p:nvGrpSpPr>
        <p:grpSpPr bwMode="auto">
          <a:xfrm>
            <a:off x="8472489" y="3581400"/>
            <a:ext cx="1436687" cy="1295400"/>
            <a:chOff x="4377" y="1979"/>
            <a:chExt cx="905" cy="816"/>
          </a:xfrm>
        </p:grpSpPr>
        <p:sp>
          <p:nvSpPr>
            <p:cNvPr id="58386" name="Text Box 16"/>
            <p:cNvSpPr txBox="1">
              <a:spLocks noChangeArrowheads="1"/>
            </p:cNvSpPr>
            <p:nvPr/>
          </p:nvSpPr>
          <p:spPr bwMode="auto">
            <a:xfrm>
              <a:off x="4558" y="2160"/>
              <a:ext cx="7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Receiver </a:t>
              </a:r>
              <a:endParaRPr kumimoji="0" lang="en-US" altLang="zh-CN" sz="1800" i="1">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endParaRPr kumimoji="0" lang="en-US" altLang="zh-CN" sz="1800" i="1">
                <a:latin typeface="Arial" panose="020B0604020202020204" pitchFamily="34" charset="0"/>
                <a:ea typeface="宋体" panose="02010600030101010101" pitchFamily="2" charset="-122"/>
              </a:endParaRPr>
            </a:p>
          </p:txBody>
        </p:sp>
        <p:sp>
          <p:nvSpPr>
            <p:cNvPr id="58387" name="Rectangle 17"/>
            <p:cNvSpPr>
              <a:spLocks noChangeArrowheads="1"/>
            </p:cNvSpPr>
            <p:nvPr/>
          </p:nvSpPr>
          <p:spPr bwMode="auto">
            <a:xfrm>
              <a:off x="4377" y="1979"/>
              <a:ext cx="182" cy="816"/>
            </a:xfrm>
            <a:prstGeom prst="rect">
              <a:avLst/>
            </a:prstGeom>
            <a:solidFill>
              <a:srgbClr val="FFFF99"/>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pSp>
        <p:nvGrpSpPr>
          <p:cNvPr id="58378" name="Group 18"/>
          <p:cNvGrpSpPr/>
          <p:nvPr/>
        </p:nvGrpSpPr>
        <p:grpSpPr bwMode="auto">
          <a:xfrm>
            <a:off x="6075364" y="2736851"/>
            <a:ext cx="1316037" cy="1184275"/>
            <a:chOff x="2867" y="1447"/>
            <a:chExt cx="829" cy="746"/>
          </a:xfrm>
        </p:grpSpPr>
        <p:sp>
          <p:nvSpPr>
            <p:cNvPr id="58384" name="Text Box 19"/>
            <p:cNvSpPr txBox="1">
              <a:spLocks noChangeArrowheads="1"/>
            </p:cNvSpPr>
            <p:nvPr/>
          </p:nvSpPr>
          <p:spPr bwMode="auto">
            <a:xfrm>
              <a:off x="2867" y="1447"/>
              <a:ext cx="6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SeqNum</a:t>
              </a:r>
              <a:endParaRPr kumimoji="0" lang="en-US" altLang="zh-CN" sz="1800" i="1">
                <a:latin typeface="Arial" panose="020B0604020202020204" pitchFamily="34" charset="0"/>
                <a:ea typeface="宋体" panose="02010600030101010101" pitchFamily="2" charset="-122"/>
              </a:endParaRPr>
            </a:p>
          </p:txBody>
        </p:sp>
        <p:sp>
          <p:nvSpPr>
            <p:cNvPr id="58385" name="Text Box 20"/>
            <p:cNvSpPr txBox="1">
              <a:spLocks noChangeArrowheads="1"/>
            </p:cNvSpPr>
            <p:nvPr/>
          </p:nvSpPr>
          <p:spPr bwMode="auto">
            <a:xfrm>
              <a:off x="3500" y="1616"/>
              <a:ext cx="1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0</a:t>
              </a:r>
              <a:endParaRPr kumimoji="0" lang="en-US" altLang="zh-CN" sz="1800" b="1" i="1">
                <a:solidFill>
                  <a:srgbClr val="FF6600"/>
                </a:solidFill>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1</a:t>
              </a:r>
              <a:endParaRPr kumimoji="0" lang="en-US" altLang="zh-CN" sz="1800" b="1" i="1">
                <a:solidFill>
                  <a:srgbClr val="FF6600"/>
                </a:solidFill>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2</a:t>
              </a:r>
              <a:endParaRPr kumimoji="0" lang="en-US" altLang="zh-CN" sz="1800" b="1" i="1">
                <a:solidFill>
                  <a:srgbClr val="FF6600"/>
                </a:solidFill>
                <a:latin typeface="Arial" panose="020B0604020202020204" pitchFamily="34" charset="0"/>
                <a:ea typeface="宋体" panose="02010600030101010101" pitchFamily="2" charset="-122"/>
              </a:endParaRPr>
            </a:p>
          </p:txBody>
        </p:sp>
      </p:grpSp>
      <p:grpSp>
        <p:nvGrpSpPr>
          <p:cNvPr id="7" name="Group 38"/>
          <p:cNvGrpSpPr/>
          <p:nvPr/>
        </p:nvGrpSpPr>
        <p:grpSpPr bwMode="auto">
          <a:xfrm>
            <a:off x="4187825" y="2492375"/>
            <a:ext cx="4692650" cy="2097088"/>
            <a:chOff x="1678" y="1800"/>
            <a:chExt cx="2956" cy="1321"/>
          </a:xfrm>
        </p:grpSpPr>
        <p:sp>
          <p:nvSpPr>
            <p:cNvPr id="58381" name="Freeform 39"/>
            <p:cNvSpPr/>
            <p:nvPr/>
          </p:nvSpPr>
          <p:spPr bwMode="auto">
            <a:xfrm>
              <a:off x="1678" y="1812"/>
              <a:ext cx="529" cy="734"/>
            </a:xfrm>
            <a:custGeom>
              <a:avLst/>
              <a:gdLst>
                <a:gd name="T0" fmla="*/ 204 w 529"/>
                <a:gd name="T1" fmla="*/ 666 h 734"/>
                <a:gd name="T2" fmla="*/ 476 w 529"/>
                <a:gd name="T3" fmla="*/ 666 h 734"/>
                <a:gd name="T4" fmla="*/ 522 w 529"/>
                <a:gd name="T5" fmla="*/ 257 h 734"/>
                <a:gd name="T6" fmla="*/ 431 w 529"/>
                <a:gd name="T7" fmla="*/ 30 h 734"/>
                <a:gd name="T8" fmla="*/ 113 w 529"/>
                <a:gd name="T9" fmla="*/ 76 h 734"/>
                <a:gd name="T10" fmla="*/ 23 w 529"/>
                <a:gd name="T11" fmla="*/ 393 h 734"/>
                <a:gd name="T12" fmla="*/ 249 w 529"/>
                <a:gd name="T13" fmla="*/ 711 h 734"/>
                <a:gd name="T14" fmla="*/ 0 60000 65536"/>
                <a:gd name="T15" fmla="*/ 0 60000 65536"/>
                <a:gd name="T16" fmla="*/ 0 60000 65536"/>
                <a:gd name="T17" fmla="*/ 0 60000 65536"/>
                <a:gd name="T18" fmla="*/ 0 60000 65536"/>
                <a:gd name="T19" fmla="*/ 0 60000 65536"/>
                <a:gd name="T20" fmla="*/ 0 60000 65536"/>
                <a:gd name="T21" fmla="*/ 0 w 529"/>
                <a:gd name="T22" fmla="*/ 0 h 734"/>
                <a:gd name="T23" fmla="*/ 529 w 529"/>
                <a:gd name="T24" fmla="*/ 734 h 7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734">
                  <a:moveTo>
                    <a:pt x="204" y="666"/>
                  </a:moveTo>
                  <a:cubicBezTo>
                    <a:pt x="313" y="700"/>
                    <a:pt x="423" y="734"/>
                    <a:pt x="476" y="666"/>
                  </a:cubicBezTo>
                  <a:cubicBezTo>
                    <a:pt x="529" y="598"/>
                    <a:pt x="529" y="363"/>
                    <a:pt x="522" y="257"/>
                  </a:cubicBezTo>
                  <a:cubicBezTo>
                    <a:pt x="515" y="151"/>
                    <a:pt x="499" y="60"/>
                    <a:pt x="431" y="30"/>
                  </a:cubicBezTo>
                  <a:cubicBezTo>
                    <a:pt x="363" y="0"/>
                    <a:pt x="181" y="16"/>
                    <a:pt x="113" y="76"/>
                  </a:cubicBezTo>
                  <a:cubicBezTo>
                    <a:pt x="45" y="136"/>
                    <a:pt x="0" y="287"/>
                    <a:pt x="23" y="393"/>
                  </a:cubicBezTo>
                  <a:cubicBezTo>
                    <a:pt x="46" y="499"/>
                    <a:pt x="147" y="605"/>
                    <a:pt x="249" y="711"/>
                  </a:cubicBezTo>
                </a:path>
              </a:pathLst>
            </a:custGeom>
            <a:solidFill>
              <a:srgbClr val="0000FF">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8382" name="Freeform 40"/>
            <p:cNvSpPr/>
            <p:nvPr/>
          </p:nvSpPr>
          <p:spPr bwMode="auto">
            <a:xfrm>
              <a:off x="4105" y="2387"/>
              <a:ext cx="529" cy="734"/>
            </a:xfrm>
            <a:custGeom>
              <a:avLst/>
              <a:gdLst>
                <a:gd name="T0" fmla="*/ 204 w 529"/>
                <a:gd name="T1" fmla="*/ 666 h 734"/>
                <a:gd name="T2" fmla="*/ 476 w 529"/>
                <a:gd name="T3" fmla="*/ 666 h 734"/>
                <a:gd name="T4" fmla="*/ 522 w 529"/>
                <a:gd name="T5" fmla="*/ 257 h 734"/>
                <a:gd name="T6" fmla="*/ 431 w 529"/>
                <a:gd name="T7" fmla="*/ 30 h 734"/>
                <a:gd name="T8" fmla="*/ 113 w 529"/>
                <a:gd name="T9" fmla="*/ 76 h 734"/>
                <a:gd name="T10" fmla="*/ 23 w 529"/>
                <a:gd name="T11" fmla="*/ 393 h 734"/>
                <a:gd name="T12" fmla="*/ 249 w 529"/>
                <a:gd name="T13" fmla="*/ 711 h 734"/>
                <a:gd name="T14" fmla="*/ 0 60000 65536"/>
                <a:gd name="T15" fmla="*/ 0 60000 65536"/>
                <a:gd name="T16" fmla="*/ 0 60000 65536"/>
                <a:gd name="T17" fmla="*/ 0 60000 65536"/>
                <a:gd name="T18" fmla="*/ 0 60000 65536"/>
                <a:gd name="T19" fmla="*/ 0 60000 65536"/>
                <a:gd name="T20" fmla="*/ 0 60000 65536"/>
                <a:gd name="T21" fmla="*/ 0 w 529"/>
                <a:gd name="T22" fmla="*/ 0 h 734"/>
                <a:gd name="T23" fmla="*/ 529 w 529"/>
                <a:gd name="T24" fmla="*/ 734 h 7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734">
                  <a:moveTo>
                    <a:pt x="204" y="666"/>
                  </a:moveTo>
                  <a:cubicBezTo>
                    <a:pt x="313" y="700"/>
                    <a:pt x="423" y="734"/>
                    <a:pt x="476" y="666"/>
                  </a:cubicBezTo>
                  <a:cubicBezTo>
                    <a:pt x="529" y="598"/>
                    <a:pt x="529" y="363"/>
                    <a:pt x="522" y="257"/>
                  </a:cubicBezTo>
                  <a:cubicBezTo>
                    <a:pt x="515" y="151"/>
                    <a:pt x="499" y="60"/>
                    <a:pt x="431" y="30"/>
                  </a:cubicBezTo>
                  <a:cubicBezTo>
                    <a:pt x="363" y="0"/>
                    <a:pt x="181" y="16"/>
                    <a:pt x="113" y="76"/>
                  </a:cubicBezTo>
                  <a:cubicBezTo>
                    <a:pt x="45" y="136"/>
                    <a:pt x="0" y="287"/>
                    <a:pt x="23" y="393"/>
                  </a:cubicBezTo>
                  <a:cubicBezTo>
                    <a:pt x="46" y="499"/>
                    <a:pt x="147" y="605"/>
                    <a:pt x="249" y="711"/>
                  </a:cubicBezTo>
                </a:path>
              </a:pathLst>
            </a:custGeom>
            <a:solidFill>
              <a:srgbClr val="0000FF">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985" name="Text Box 41"/>
            <p:cNvSpPr txBox="1">
              <a:spLocks noChangeArrowheads="1"/>
            </p:cNvSpPr>
            <p:nvPr/>
          </p:nvSpPr>
          <p:spPr bwMode="auto">
            <a:xfrm>
              <a:off x="2520" y="1800"/>
              <a:ext cx="1948" cy="446"/>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eaLnBrk="1" hangingPunct="1">
                <a:defRPr/>
              </a:pPr>
              <a:r>
                <a:rPr lang="zh-CN" altLang="en-US" sz="2000" dirty="0">
                  <a:solidFill>
                    <a:schemeClr val="tx1"/>
                  </a:solidFill>
                </a:rPr>
                <a:t>挑战</a:t>
              </a:r>
              <a:r>
                <a:rPr lang="en-US" altLang="zh-CN" sz="2000" dirty="0">
                  <a:solidFill>
                    <a:schemeClr val="tx1"/>
                  </a:solidFill>
                </a:rPr>
                <a:t>4: </a:t>
              </a:r>
              <a:r>
                <a:rPr lang="zh-CN" altLang="en-US" sz="2000" dirty="0">
                  <a:solidFill>
                    <a:schemeClr val="tx1"/>
                  </a:solidFill>
                </a:rPr>
                <a:t>流量控制</a:t>
              </a:r>
              <a:endParaRPr lang="en-US" altLang="zh-CN" sz="2000" dirty="0">
                <a:solidFill>
                  <a:schemeClr val="tx1"/>
                </a:solidFill>
              </a:endParaRPr>
            </a:p>
            <a:p>
              <a:pPr eaLnBrk="1" hangingPunct="1">
                <a:defRPr/>
              </a:pPr>
              <a:r>
                <a:rPr lang="zh-CN" altLang="en-US" sz="2000" dirty="0">
                  <a:solidFill>
                    <a:schemeClr val="tx1"/>
                  </a:solidFill>
                </a:rPr>
                <a:t>不同的时延带宽积</a:t>
              </a:r>
              <a:r>
                <a:rPr lang="en-US" altLang="zh-CN" sz="2000" dirty="0">
                  <a:solidFill>
                    <a:schemeClr val="tx1"/>
                  </a:solidFill>
                </a:rPr>
                <a:t>, </a:t>
              </a:r>
              <a:r>
                <a:rPr lang="zh-CN" altLang="en-US" sz="2000" dirty="0">
                  <a:solidFill>
                    <a:schemeClr val="tx1"/>
                  </a:solidFill>
                </a:rPr>
                <a:t>缓存</a:t>
              </a:r>
              <a:endParaRPr lang="en-US" altLang="zh-CN" sz="2000" dirty="0">
                <a:solidFill>
                  <a:schemeClr val="tx1"/>
                </a:solidFill>
              </a:endParaRPr>
            </a:p>
          </p:txBody>
        </p:sp>
      </p:grpSp>
      <p:sp>
        <p:nvSpPr>
          <p:cNvPr id="27" name="Text Box 37"/>
          <p:cNvSpPr txBox="1">
            <a:spLocks noChangeArrowheads="1"/>
          </p:cNvSpPr>
          <p:nvPr/>
        </p:nvSpPr>
        <p:spPr bwMode="auto">
          <a:xfrm>
            <a:off x="1774826" y="1239839"/>
            <a:ext cx="8740775" cy="46037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ctr" eaLnBrk="1" hangingPunct="1">
              <a:defRPr/>
            </a:pPr>
            <a:r>
              <a:rPr lang="zh-CN" altLang="en-US" sz="2400" dirty="0">
                <a:solidFill>
                  <a:schemeClr val="tx1"/>
                </a:solidFill>
              </a:rPr>
              <a:t>背景</a:t>
            </a:r>
            <a:r>
              <a:rPr lang="en-US" altLang="zh-CN" sz="2400" dirty="0">
                <a:solidFill>
                  <a:schemeClr val="tx1"/>
                </a:solidFill>
              </a:rPr>
              <a:t>: IP </a:t>
            </a:r>
            <a:r>
              <a:rPr lang="zh-CN" altLang="en-US" sz="2400" dirty="0">
                <a:solidFill>
                  <a:schemeClr val="tx1"/>
                </a:solidFill>
              </a:rPr>
              <a:t>为异构网络不同的主机间通信提供了不可靠的传输服务</a:t>
            </a:r>
            <a:endParaRPr lang="en-US" altLang="zh-C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34760" y="533401"/>
            <a:ext cx="8352367" cy="647700"/>
          </a:xfrm>
        </p:spPr>
        <p:txBody>
          <a:bodyPr/>
          <a:lstStyle/>
          <a:p>
            <a:r>
              <a:rPr lang="en-US" altLang="zh-CN" dirty="0">
                <a:latin typeface="+mj-ea"/>
              </a:rPr>
              <a:t>TCP</a:t>
            </a:r>
            <a:r>
              <a:rPr lang="zh-CN" altLang="en-US" dirty="0">
                <a:latin typeface="+mj-ea"/>
              </a:rPr>
              <a:t>面临的挑战</a:t>
            </a:r>
            <a:r>
              <a:rPr lang="en-US" altLang="zh-CN" dirty="0">
                <a:latin typeface="+mj-ea"/>
              </a:rPr>
              <a:t> - </a:t>
            </a:r>
            <a:r>
              <a:rPr lang="zh-CN" altLang="zh-CN" dirty="0">
                <a:latin typeface="+mj-ea"/>
              </a:rPr>
              <a:t>4 </a:t>
            </a:r>
            <a:endParaRPr lang="zh-CN" altLang="zh-CN" dirty="0">
              <a:latin typeface="+mj-ea"/>
            </a:endParaRPr>
          </a:p>
        </p:txBody>
      </p:sp>
      <p:sp>
        <p:nvSpPr>
          <p:cNvPr id="59395" name="Rectangle 3"/>
          <p:cNvSpPr>
            <a:spLocks noGrp="1" noChangeArrowheads="1"/>
          </p:cNvSpPr>
          <p:nvPr>
            <p:ph type="body" idx="1"/>
          </p:nvPr>
        </p:nvSpPr>
        <p:spPr>
          <a:xfrm>
            <a:off x="922891" y="1212275"/>
            <a:ext cx="8264236" cy="5327650"/>
          </a:xfrm>
        </p:spPr>
        <p:txBody>
          <a:bodyPr/>
          <a:lstStyle/>
          <a:p>
            <a:r>
              <a:rPr lang="zh-CN" altLang="en-US" sz="2800" dirty="0"/>
              <a:t>问题</a:t>
            </a:r>
            <a:r>
              <a:rPr lang="zh-CN" altLang="zh-CN" sz="2800" dirty="0"/>
              <a:t>: </a:t>
            </a:r>
            <a:r>
              <a:rPr lang="zh-CN" altLang="en-US" sz="2800" dirty="0"/>
              <a:t>流量控制</a:t>
            </a:r>
            <a:endParaRPr lang="zh-CN" altLang="zh-CN" sz="2800" dirty="0"/>
          </a:p>
          <a:p>
            <a:pPr lvl="1"/>
            <a:r>
              <a:rPr lang="zh-CN" altLang="en-US" sz="2400" dirty="0"/>
              <a:t>点到点链路的滑动窗口确定缓存参考链路的时延带宽积</a:t>
            </a:r>
            <a:endParaRPr lang="zh-CN" altLang="zh-CN" sz="2400" dirty="0"/>
          </a:p>
          <a:p>
            <a:pPr lvl="1"/>
            <a:r>
              <a:rPr lang="en-US" altLang="zh-CN" sz="2400" dirty="0"/>
              <a:t>Internet</a:t>
            </a:r>
            <a:r>
              <a:rPr lang="zh-CN" altLang="en-US" sz="2400" dirty="0"/>
              <a:t>传输的缓存大小设计非常困难</a:t>
            </a:r>
            <a:endParaRPr lang="zh-CN" altLang="zh-CN" sz="2400" dirty="0"/>
          </a:p>
          <a:p>
            <a:pPr lvl="2"/>
            <a:r>
              <a:rPr lang="zh-CN" altLang="en-US" sz="2000" dirty="0"/>
              <a:t>时延带宽积未知</a:t>
            </a:r>
            <a:endParaRPr lang="zh-CN" altLang="zh-CN" sz="2000" dirty="0"/>
          </a:p>
          <a:p>
            <a:pPr lvl="2"/>
            <a:r>
              <a:rPr lang="zh-CN" altLang="en-US" sz="2000" dirty="0"/>
              <a:t>可能有成百个</a:t>
            </a:r>
            <a:r>
              <a:rPr lang="en-US" altLang="zh-CN" sz="2000" dirty="0"/>
              <a:t>TCP</a:t>
            </a:r>
            <a:r>
              <a:rPr lang="zh-CN" altLang="en-US" sz="2000" dirty="0"/>
              <a:t>连接共享缓存</a:t>
            </a:r>
            <a:endParaRPr lang="en-US" altLang="zh-CN" sz="2000" dirty="0"/>
          </a:p>
          <a:p>
            <a:pPr lvl="2"/>
            <a:endParaRPr lang="zh-CN" altLang="zh-CN" sz="2000" dirty="0"/>
          </a:p>
          <a:p>
            <a:r>
              <a:rPr lang="zh-CN" altLang="en-US" sz="2800" dirty="0"/>
              <a:t>动机</a:t>
            </a:r>
            <a:endParaRPr lang="zh-CN" altLang="zh-CN" sz="2800" dirty="0"/>
          </a:p>
          <a:p>
            <a:pPr lvl="1"/>
            <a:r>
              <a:rPr lang="zh-CN" altLang="zh-CN" sz="2400" dirty="0"/>
              <a:t>TCP</a:t>
            </a:r>
            <a:r>
              <a:rPr lang="zh-CN" altLang="en-US" sz="2400" dirty="0"/>
              <a:t>必须包含一种机制使得连接的每一端能够</a:t>
            </a:r>
            <a:r>
              <a:rPr lang="en-US" altLang="zh-CN" sz="2400" dirty="0"/>
              <a:t>”</a:t>
            </a:r>
            <a:r>
              <a:rPr lang="zh-CN" altLang="en-US" sz="2400" dirty="0"/>
              <a:t>了解</a:t>
            </a:r>
            <a:r>
              <a:rPr lang="en-US" altLang="zh-CN" sz="2400" dirty="0"/>
              <a:t>”</a:t>
            </a:r>
            <a:r>
              <a:rPr lang="zh-CN" altLang="en-US" sz="2400" dirty="0"/>
              <a:t>另一端由什么资源</a:t>
            </a:r>
            <a:r>
              <a:rPr lang="zh-CN" altLang="zh-CN" sz="2400" dirty="0"/>
              <a:t> (</a:t>
            </a:r>
            <a:r>
              <a:rPr lang="zh-CN" altLang="en-US" sz="2400" dirty="0"/>
              <a:t>例如</a:t>
            </a:r>
            <a:r>
              <a:rPr lang="zh-CN" altLang="zh-CN" sz="2400" dirty="0"/>
              <a:t>, </a:t>
            </a:r>
            <a:r>
              <a:rPr lang="zh-CN" altLang="en-US" sz="2400" dirty="0"/>
              <a:t>多少缓冲区空间</a:t>
            </a:r>
            <a:r>
              <a:rPr lang="zh-CN" altLang="zh-CN" sz="2400" dirty="0"/>
              <a:t>) </a:t>
            </a:r>
            <a:r>
              <a:rPr lang="zh-CN" altLang="en-US" sz="2400" dirty="0"/>
              <a:t>用于连接</a:t>
            </a:r>
            <a:r>
              <a:rPr lang="en-US" altLang="zh-CN" sz="2400" dirty="0"/>
              <a:t> </a:t>
            </a:r>
            <a:r>
              <a:rPr lang="zh-CN" altLang="zh-CN" sz="2400" dirty="0"/>
              <a:t>==&gt; </a:t>
            </a:r>
            <a:r>
              <a:rPr lang="zh-CN" altLang="en-US" sz="2400" dirty="0"/>
              <a:t>流量控制问题</a:t>
            </a:r>
            <a:r>
              <a:rPr lang="zh-CN" altLang="zh-CN" sz="2400" dirty="0"/>
              <a:t>.</a:t>
            </a:r>
            <a:endParaRPr lang="zh-CN" altLang="zh-CN" sz="2400" dirty="0"/>
          </a:p>
        </p:txBody>
      </p:sp>
      <p:pic>
        <p:nvPicPr>
          <p:cNvPr id="59397"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243098" y="2050184"/>
            <a:ext cx="2771680" cy="2785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87929" y="561974"/>
            <a:ext cx="8352367" cy="647700"/>
          </a:xfrm>
        </p:spPr>
        <p:txBody>
          <a:bodyPr/>
          <a:lstStyle/>
          <a:p>
            <a:r>
              <a:rPr lang="zh-CN" altLang="en-US" dirty="0">
                <a:latin typeface="+mj-ea"/>
              </a:rPr>
              <a:t>支持通用服务</a:t>
            </a:r>
            <a:endParaRPr lang="zh-CN" altLang="en-US" dirty="0">
              <a:latin typeface="+mj-ea"/>
            </a:endParaRPr>
          </a:p>
        </p:txBody>
      </p:sp>
      <p:sp>
        <p:nvSpPr>
          <p:cNvPr id="67587" name="Rectangle 3"/>
          <p:cNvSpPr>
            <a:spLocks noGrp="1" noChangeArrowheads="1"/>
          </p:cNvSpPr>
          <p:nvPr>
            <p:ph type="body" idx="1"/>
          </p:nvPr>
        </p:nvSpPr>
        <p:spPr>
          <a:xfrm>
            <a:off x="949036" y="1285083"/>
            <a:ext cx="10113818" cy="879475"/>
          </a:xfrm>
        </p:spPr>
        <p:txBody>
          <a:bodyPr/>
          <a:lstStyle/>
          <a:p>
            <a:pPr>
              <a:defRPr/>
            </a:pPr>
            <a:r>
              <a:rPr lang="zh-CN" altLang="en-US" sz="2400" b="1" i="1" dirty="0">
                <a:solidFill>
                  <a:srgbClr val="0066FF"/>
                </a:solidFill>
                <a:effectLst>
                  <a:outerShdw blurRad="38100" dist="38100" dir="2700000" algn="tl">
                    <a:srgbClr val="C0C0C0"/>
                  </a:outerShdw>
                </a:effectLst>
              </a:rPr>
              <a:t>目标 </a:t>
            </a:r>
            <a:r>
              <a:rPr lang="en-US" altLang="zh-CN" sz="2400" b="1" i="1" dirty="0">
                <a:solidFill>
                  <a:srgbClr val="0066FF"/>
                </a:solidFill>
                <a:effectLst>
                  <a:outerShdw blurRad="38100" dist="38100" dir="2700000" algn="tl">
                    <a:srgbClr val="C0C0C0"/>
                  </a:outerShdw>
                </a:effectLst>
              </a:rPr>
              <a:t>1:</a:t>
            </a:r>
            <a:r>
              <a:rPr lang="en-US" altLang="zh-CN" sz="2400" dirty="0">
                <a:solidFill>
                  <a:srgbClr val="0066FF"/>
                </a:solidFill>
              </a:rPr>
              <a:t> </a:t>
            </a:r>
            <a:r>
              <a:rPr lang="zh-CN" altLang="en-US" sz="2400" dirty="0"/>
              <a:t>网络支持各种不同的应用</a:t>
            </a:r>
            <a:r>
              <a:rPr lang="en-US" altLang="zh-CN" sz="2400" dirty="0"/>
              <a:t> </a:t>
            </a:r>
            <a:endParaRPr lang="en-US" altLang="zh-CN" sz="2400" dirty="0"/>
          </a:p>
          <a:p>
            <a:pPr>
              <a:defRPr/>
            </a:pPr>
            <a:r>
              <a:rPr lang="zh-CN" altLang="en-US" sz="2400" b="1" i="1" dirty="0">
                <a:solidFill>
                  <a:srgbClr val="0066FF"/>
                </a:solidFill>
                <a:effectLst>
                  <a:outerShdw blurRad="38100" dist="38100" dir="2700000" algn="tl">
                    <a:srgbClr val="C0C0C0"/>
                  </a:outerShdw>
                </a:effectLst>
              </a:rPr>
              <a:t>动机 </a:t>
            </a:r>
            <a:r>
              <a:rPr lang="en-US" altLang="zh-CN" sz="2400" b="1" i="1" dirty="0">
                <a:solidFill>
                  <a:srgbClr val="0066FF"/>
                </a:solidFill>
                <a:effectLst>
                  <a:outerShdw blurRad="38100" dist="38100" dir="2700000" algn="tl">
                    <a:srgbClr val="C0C0C0"/>
                  </a:outerShdw>
                </a:effectLst>
              </a:rPr>
              <a:t>1:</a:t>
            </a:r>
            <a:r>
              <a:rPr lang="en-US" altLang="zh-CN" sz="2400" dirty="0">
                <a:solidFill>
                  <a:srgbClr val="0066FF"/>
                </a:solidFill>
              </a:rPr>
              <a:t> </a:t>
            </a:r>
            <a:r>
              <a:rPr lang="zh-CN" altLang="en-US" sz="2400" dirty="0"/>
              <a:t>简化目标</a:t>
            </a:r>
            <a:r>
              <a:rPr lang="en-US" altLang="zh-CN" sz="2400" dirty="0"/>
              <a:t>, </a:t>
            </a:r>
            <a:r>
              <a:rPr lang="zh-CN" altLang="en-US" sz="2400" dirty="0"/>
              <a:t>对大多数的应用需求进行分类</a:t>
            </a:r>
            <a:r>
              <a:rPr lang="en-US" altLang="zh-CN" sz="2400" dirty="0"/>
              <a:t>, </a:t>
            </a:r>
            <a:r>
              <a:rPr lang="zh-CN" altLang="en-US" sz="2400" dirty="0"/>
              <a:t>并提供相应的通用服务</a:t>
            </a:r>
            <a:r>
              <a:rPr lang="en-US" altLang="zh-CN" sz="2400" dirty="0" smtClean="0"/>
              <a:t>.</a:t>
            </a:r>
            <a:endParaRPr lang="en-US" altLang="zh-CN" sz="2200" dirty="0"/>
          </a:p>
          <a:p>
            <a:pPr lvl="1">
              <a:defRPr/>
            </a:pPr>
            <a:endParaRPr lang="en-US" altLang="zh-CN" sz="2000" b="1" i="1" dirty="0">
              <a:solidFill>
                <a:srgbClr val="3333CC"/>
              </a:solidFill>
            </a:endParaRPr>
          </a:p>
          <a:p>
            <a:pPr lvl="1">
              <a:defRPr/>
            </a:pPr>
            <a:endParaRPr lang="en-US" altLang="zh-CN" sz="2000" dirty="0"/>
          </a:p>
          <a:p>
            <a:pPr>
              <a:defRPr/>
            </a:pPr>
            <a:endParaRPr lang="zh-CN" altLang="en-US" sz="2200" dirty="0"/>
          </a:p>
        </p:txBody>
      </p:sp>
      <p:sp>
        <p:nvSpPr>
          <p:cNvPr id="10244" name="Rectangle 4"/>
          <p:cNvSpPr>
            <a:spLocks noChangeArrowheads="1"/>
          </p:cNvSpPr>
          <p:nvPr/>
        </p:nvSpPr>
        <p:spPr bwMode="auto">
          <a:xfrm>
            <a:off x="3216275" y="6216650"/>
            <a:ext cx="68405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i="1">
                <a:latin typeface="Arial" panose="020B0604020202020204" pitchFamily="34" charset="0"/>
                <a:ea typeface="宋体" panose="02010600030101010101" pitchFamily="2" charset="-122"/>
              </a:rPr>
              <a:t>应用</a:t>
            </a:r>
            <a:r>
              <a:rPr kumimoji="0" lang="en-US" altLang="zh-CN" sz="1800" i="1">
                <a:latin typeface="Arial" panose="020B0604020202020204" pitchFamily="34" charset="0"/>
                <a:ea typeface="宋体" panose="02010600030101010101" pitchFamily="2" charset="-122"/>
              </a:rPr>
              <a:t>1: Host A send a text file in 1Mb size to Host B</a:t>
            </a:r>
            <a:endParaRPr kumimoji="0" lang="en-US" altLang="zh-CN" sz="1800" i="1">
              <a:latin typeface="Arial" panose="020B0604020202020204" pitchFamily="34" charset="0"/>
              <a:ea typeface="宋体" panose="02010600030101010101" pitchFamily="2" charset="-122"/>
            </a:endParaRPr>
          </a:p>
          <a:p>
            <a:pPr eaLnBrk="1" hangingPunct="1">
              <a:spcBef>
                <a:spcPct val="0"/>
              </a:spcBef>
              <a:buClrTx/>
              <a:buSzTx/>
              <a:buFontTx/>
              <a:buNone/>
            </a:pPr>
            <a:r>
              <a:rPr kumimoji="0" lang="zh-CN" altLang="en-US" sz="1800" i="1">
                <a:latin typeface="Arial" panose="020B0604020202020204" pitchFamily="34" charset="0"/>
                <a:ea typeface="宋体" panose="02010600030101010101" pitchFamily="2" charset="-122"/>
              </a:rPr>
              <a:t>应用</a:t>
            </a:r>
            <a:r>
              <a:rPr kumimoji="0" lang="en-US" altLang="zh-CN" sz="1800" i="1">
                <a:latin typeface="Arial" panose="020B0604020202020204" pitchFamily="34" charset="0"/>
                <a:ea typeface="宋体" panose="02010600030101010101" pitchFamily="2" charset="-122"/>
              </a:rPr>
              <a:t>2: Host A request streaming video from Host B</a:t>
            </a:r>
            <a:endParaRPr kumimoji="0" lang="en-US" altLang="zh-CN" sz="1800" i="1">
              <a:latin typeface="Arial" panose="020B0604020202020204" pitchFamily="34" charset="0"/>
              <a:ea typeface="宋体" panose="02010600030101010101" pitchFamily="2" charset="-122"/>
            </a:endParaRPr>
          </a:p>
        </p:txBody>
      </p:sp>
      <p:grpSp>
        <p:nvGrpSpPr>
          <p:cNvPr id="10245" name="Group 5"/>
          <p:cNvGrpSpPr/>
          <p:nvPr/>
        </p:nvGrpSpPr>
        <p:grpSpPr bwMode="auto">
          <a:xfrm>
            <a:off x="3503613" y="2806700"/>
            <a:ext cx="5113338" cy="3575050"/>
            <a:chOff x="1247" y="1570"/>
            <a:chExt cx="3221" cy="2252"/>
          </a:xfrm>
        </p:grpSpPr>
        <p:sp>
          <p:nvSpPr>
            <p:cNvPr id="10248" name="AutoShape 6"/>
            <p:cNvSpPr>
              <a:spLocks noChangeAspect="1" noChangeArrowheads="1" noTextEdit="1"/>
            </p:cNvSpPr>
            <p:nvPr/>
          </p:nvSpPr>
          <p:spPr bwMode="auto">
            <a:xfrm>
              <a:off x="1247" y="1570"/>
              <a:ext cx="3221" cy="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9" name="Line 7"/>
            <p:cNvSpPr>
              <a:spLocks noChangeShapeType="1"/>
            </p:cNvSpPr>
            <p:nvPr/>
          </p:nvSpPr>
          <p:spPr bwMode="auto">
            <a:xfrm flipH="1" flipV="1">
              <a:off x="2272" y="2192"/>
              <a:ext cx="274" cy="25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50" name="Line 8"/>
            <p:cNvSpPr>
              <a:spLocks noChangeShapeType="1"/>
            </p:cNvSpPr>
            <p:nvPr/>
          </p:nvSpPr>
          <p:spPr bwMode="auto">
            <a:xfrm flipH="1">
              <a:off x="2278" y="3151"/>
              <a:ext cx="268" cy="27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51" name="Line 9"/>
            <p:cNvSpPr>
              <a:spLocks noChangeShapeType="1"/>
            </p:cNvSpPr>
            <p:nvPr/>
          </p:nvSpPr>
          <p:spPr bwMode="auto">
            <a:xfrm>
              <a:off x="3807" y="3156"/>
              <a:ext cx="245" cy="26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52" name="Rectangle 10"/>
            <p:cNvSpPr>
              <a:spLocks noChangeArrowheads="1"/>
            </p:cNvSpPr>
            <p:nvPr/>
          </p:nvSpPr>
          <p:spPr bwMode="auto">
            <a:xfrm>
              <a:off x="2187" y="1805"/>
              <a:ext cx="2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b="1">
                  <a:solidFill>
                    <a:srgbClr val="000000"/>
                  </a:solidFill>
                  <a:latin typeface="Myriad Roman"/>
                  <a:ea typeface="宋体" panose="02010600030101010101" pitchFamily="2" charset="-122"/>
                </a:rPr>
                <a:t>Host</a:t>
              </a:r>
              <a:endParaRPr kumimoji="0" lang="en-US" altLang="zh-CN" sz="2400" b="1">
                <a:latin typeface="Arial" panose="020B0604020202020204" pitchFamily="34" charset="0"/>
                <a:ea typeface="宋体" panose="02010600030101010101" pitchFamily="2" charset="-122"/>
              </a:endParaRPr>
            </a:p>
          </p:txBody>
        </p:sp>
        <p:sp>
          <p:nvSpPr>
            <p:cNvPr id="10253" name="Rectangle 11"/>
            <p:cNvSpPr>
              <a:spLocks noChangeArrowheads="1"/>
            </p:cNvSpPr>
            <p:nvPr/>
          </p:nvSpPr>
          <p:spPr bwMode="auto">
            <a:xfrm>
              <a:off x="4241" y="3430"/>
              <a:ext cx="2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b="1">
                  <a:solidFill>
                    <a:srgbClr val="000000"/>
                  </a:solidFill>
                  <a:latin typeface="Myriad Roman"/>
                  <a:ea typeface="宋体" panose="02010600030101010101" pitchFamily="2" charset="-122"/>
                </a:rPr>
                <a:t>Host</a:t>
              </a:r>
              <a:endParaRPr kumimoji="0" lang="en-US" altLang="zh-CN" sz="2400" b="1">
                <a:latin typeface="Arial" panose="020B0604020202020204" pitchFamily="34" charset="0"/>
                <a:ea typeface="宋体" panose="02010600030101010101" pitchFamily="2" charset="-122"/>
              </a:endParaRPr>
            </a:p>
          </p:txBody>
        </p:sp>
        <p:sp>
          <p:nvSpPr>
            <p:cNvPr id="10254" name="Rectangle 12"/>
            <p:cNvSpPr>
              <a:spLocks noChangeArrowheads="1"/>
            </p:cNvSpPr>
            <p:nvPr/>
          </p:nvSpPr>
          <p:spPr bwMode="auto">
            <a:xfrm>
              <a:off x="2472" y="3430"/>
              <a:ext cx="2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b="1">
                  <a:solidFill>
                    <a:srgbClr val="000000"/>
                  </a:solidFill>
                  <a:latin typeface="Myriad Roman"/>
                  <a:ea typeface="宋体" panose="02010600030101010101" pitchFamily="2" charset="-122"/>
                </a:rPr>
                <a:t>Host</a:t>
              </a:r>
              <a:endParaRPr kumimoji="0" lang="en-US" altLang="zh-CN" sz="2400" b="1">
                <a:latin typeface="Arial" panose="020B0604020202020204" pitchFamily="34" charset="0"/>
                <a:ea typeface="宋体" panose="02010600030101010101" pitchFamily="2" charset="-122"/>
              </a:endParaRPr>
            </a:p>
          </p:txBody>
        </p:sp>
        <p:sp>
          <p:nvSpPr>
            <p:cNvPr id="10255" name="Freeform 13"/>
            <p:cNvSpPr/>
            <p:nvPr/>
          </p:nvSpPr>
          <p:spPr bwMode="auto">
            <a:xfrm>
              <a:off x="2427" y="2254"/>
              <a:ext cx="1506" cy="1132"/>
            </a:xfrm>
            <a:custGeom>
              <a:avLst/>
              <a:gdLst>
                <a:gd name="T0" fmla="*/ 576 w 1506"/>
                <a:gd name="T1" fmla="*/ 1101 h 1132"/>
                <a:gd name="T2" fmla="*/ 473 w 1506"/>
                <a:gd name="T3" fmla="*/ 1111 h 1132"/>
                <a:gd name="T4" fmla="*/ 380 w 1506"/>
                <a:gd name="T5" fmla="*/ 1067 h 1132"/>
                <a:gd name="T6" fmla="*/ 316 w 1506"/>
                <a:gd name="T7" fmla="*/ 995 h 1132"/>
                <a:gd name="T8" fmla="*/ 303 w 1506"/>
                <a:gd name="T9" fmla="*/ 920 h 1132"/>
                <a:gd name="T10" fmla="*/ 212 w 1506"/>
                <a:gd name="T11" fmla="*/ 948 h 1132"/>
                <a:gd name="T12" fmla="*/ 142 w 1506"/>
                <a:gd name="T13" fmla="*/ 920 h 1132"/>
                <a:gd name="T14" fmla="*/ 104 w 1506"/>
                <a:gd name="T15" fmla="*/ 871 h 1132"/>
                <a:gd name="T16" fmla="*/ 104 w 1506"/>
                <a:gd name="T17" fmla="*/ 783 h 1132"/>
                <a:gd name="T18" fmla="*/ 57 w 1506"/>
                <a:gd name="T19" fmla="*/ 729 h 1132"/>
                <a:gd name="T20" fmla="*/ 8 w 1506"/>
                <a:gd name="T21" fmla="*/ 631 h 1132"/>
                <a:gd name="T22" fmla="*/ 0 w 1506"/>
                <a:gd name="T23" fmla="*/ 558 h 1132"/>
                <a:gd name="T24" fmla="*/ 24 w 1506"/>
                <a:gd name="T25" fmla="*/ 450 h 1132"/>
                <a:gd name="T26" fmla="*/ 104 w 1506"/>
                <a:gd name="T27" fmla="*/ 365 h 1132"/>
                <a:gd name="T28" fmla="*/ 91 w 1506"/>
                <a:gd name="T29" fmla="*/ 287 h 1132"/>
                <a:gd name="T30" fmla="*/ 122 w 1506"/>
                <a:gd name="T31" fmla="*/ 222 h 1132"/>
                <a:gd name="T32" fmla="*/ 176 w 1506"/>
                <a:gd name="T33" fmla="*/ 189 h 1132"/>
                <a:gd name="T34" fmla="*/ 264 w 1506"/>
                <a:gd name="T35" fmla="*/ 194 h 1132"/>
                <a:gd name="T36" fmla="*/ 295 w 1506"/>
                <a:gd name="T37" fmla="*/ 181 h 1132"/>
                <a:gd name="T38" fmla="*/ 339 w 1506"/>
                <a:gd name="T39" fmla="*/ 96 h 1132"/>
                <a:gd name="T40" fmla="*/ 419 w 1506"/>
                <a:gd name="T41" fmla="*/ 37 h 1132"/>
                <a:gd name="T42" fmla="*/ 530 w 1506"/>
                <a:gd name="T43" fmla="*/ 21 h 1132"/>
                <a:gd name="T44" fmla="*/ 654 w 1506"/>
                <a:gd name="T45" fmla="*/ 75 h 1132"/>
                <a:gd name="T46" fmla="*/ 677 w 1506"/>
                <a:gd name="T47" fmla="*/ 26 h 1132"/>
                <a:gd name="T48" fmla="*/ 752 w 1506"/>
                <a:gd name="T49" fmla="*/ 0 h 1132"/>
                <a:gd name="T50" fmla="*/ 809 w 1506"/>
                <a:gd name="T51" fmla="*/ 13 h 1132"/>
                <a:gd name="T52" fmla="*/ 853 w 1506"/>
                <a:gd name="T53" fmla="*/ 75 h 1132"/>
                <a:gd name="T54" fmla="*/ 935 w 1506"/>
                <a:gd name="T55" fmla="*/ 34 h 1132"/>
                <a:gd name="T56" fmla="*/ 1041 w 1506"/>
                <a:gd name="T57" fmla="*/ 24 h 1132"/>
                <a:gd name="T58" fmla="*/ 1132 w 1506"/>
                <a:gd name="T59" fmla="*/ 68 h 1132"/>
                <a:gd name="T60" fmla="*/ 1196 w 1506"/>
                <a:gd name="T61" fmla="*/ 140 h 1132"/>
                <a:gd name="T62" fmla="*/ 1212 w 1506"/>
                <a:gd name="T63" fmla="*/ 212 h 1132"/>
                <a:gd name="T64" fmla="*/ 1300 w 1506"/>
                <a:gd name="T65" fmla="*/ 186 h 1132"/>
                <a:gd name="T66" fmla="*/ 1372 w 1506"/>
                <a:gd name="T67" fmla="*/ 212 h 1132"/>
                <a:gd name="T68" fmla="*/ 1408 w 1506"/>
                <a:gd name="T69" fmla="*/ 264 h 1132"/>
                <a:gd name="T70" fmla="*/ 1408 w 1506"/>
                <a:gd name="T71" fmla="*/ 352 h 1132"/>
                <a:gd name="T72" fmla="*/ 1455 w 1506"/>
                <a:gd name="T73" fmla="*/ 408 h 1132"/>
                <a:gd name="T74" fmla="*/ 1501 w 1506"/>
                <a:gd name="T75" fmla="*/ 509 h 1132"/>
                <a:gd name="T76" fmla="*/ 1506 w 1506"/>
                <a:gd name="T77" fmla="*/ 589 h 1132"/>
                <a:gd name="T78" fmla="*/ 1475 w 1506"/>
                <a:gd name="T79" fmla="*/ 693 h 1132"/>
                <a:gd name="T80" fmla="*/ 1411 w 1506"/>
                <a:gd name="T81" fmla="*/ 770 h 1132"/>
                <a:gd name="T82" fmla="*/ 1421 w 1506"/>
                <a:gd name="T83" fmla="*/ 858 h 1132"/>
                <a:gd name="T84" fmla="*/ 1380 w 1506"/>
                <a:gd name="T85" fmla="*/ 922 h 1132"/>
                <a:gd name="T86" fmla="*/ 1323 w 1506"/>
                <a:gd name="T87" fmla="*/ 948 h 1132"/>
                <a:gd name="T88" fmla="*/ 1233 w 1506"/>
                <a:gd name="T89" fmla="*/ 930 h 1132"/>
                <a:gd name="T90" fmla="*/ 1214 w 1506"/>
                <a:gd name="T91" fmla="*/ 971 h 1132"/>
                <a:gd name="T92" fmla="*/ 1158 w 1506"/>
                <a:gd name="T93" fmla="*/ 1054 h 1132"/>
                <a:gd name="T94" fmla="*/ 1072 w 1506"/>
                <a:gd name="T95" fmla="*/ 1106 h 1132"/>
                <a:gd name="T96" fmla="*/ 961 w 1506"/>
                <a:gd name="T97" fmla="*/ 1108 h 1132"/>
                <a:gd name="T98" fmla="*/ 861 w 1506"/>
                <a:gd name="T99" fmla="*/ 1057 h 1132"/>
                <a:gd name="T100" fmla="*/ 817 w 1506"/>
                <a:gd name="T101" fmla="*/ 1121 h 1132"/>
                <a:gd name="T102" fmla="*/ 760 w 1506"/>
                <a:gd name="T103" fmla="*/ 1132 h 1132"/>
                <a:gd name="T104" fmla="*/ 685 w 1506"/>
                <a:gd name="T105" fmla="*/ 1108 h 1132"/>
                <a:gd name="T106" fmla="*/ 659 w 1506"/>
                <a:gd name="T107" fmla="*/ 1054 h 113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06"/>
                <a:gd name="T163" fmla="*/ 0 h 1132"/>
                <a:gd name="T164" fmla="*/ 1506 w 1506"/>
                <a:gd name="T165" fmla="*/ 1132 h 113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06" h="1132">
                  <a:moveTo>
                    <a:pt x="659" y="1054"/>
                  </a:moveTo>
                  <a:lnTo>
                    <a:pt x="659" y="1054"/>
                  </a:lnTo>
                  <a:lnTo>
                    <a:pt x="638" y="1072"/>
                  </a:lnTo>
                  <a:lnTo>
                    <a:pt x="610" y="1085"/>
                  </a:lnTo>
                  <a:lnTo>
                    <a:pt x="576" y="1101"/>
                  </a:lnTo>
                  <a:lnTo>
                    <a:pt x="558" y="1106"/>
                  </a:lnTo>
                  <a:lnTo>
                    <a:pt x="538" y="1111"/>
                  </a:lnTo>
                  <a:lnTo>
                    <a:pt x="517" y="1113"/>
                  </a:lnTo>
                  <a:lnTo>
                    <a:pt x="494" y="1113"/>
                  </a:lnTo>
                  <a:lnTo>
                    <a:pt x="473" y="1111"/>
                  </a:lnTo>
                  <a:lnTo>
                    <a:pt x="450" y="1106"/>
                  </a:lnTo>
                  <a:lnTo>
                    <a:pt x="427" y="1095"/>
                  </a:lnTo>
                  <a:lnTo>
                    <a:pt x="403" y="1082"/>
                  </a:lnTo>
                  <a:lnTo>
                    <a:pt x="380" y="1067"/>
                  </a:lnTo>
                  <a:lnTo>
                    <a:pt x="362" y="1051"/>
                  </a:lnTo>
                  <a:lnTo>
                    <a:pt x="347" y="1036"/>
                  </a:lnTo>
                  <a:lnTo>
                    <a:pt x="334" y="1023"/>
                  </a:lnTo>
                  <a:lnTo>
                    <a:pt x="323" y="1008"/>
                  </a:lnTo>
                  <a:lnTo>
                    <a:pt x="316" y="995"/>
                  </a:lnTo>
                  <a:lnTo>
                    <a:pt x="305" y="971"/>
                  </a:lnTo>
                  <a:lnTo>
                    <a:pt x="303" y="951"/>
                  </a:lnTo>
                  <a:lnTo>
                    <a:pt x="300" y="935"/>
                  </a:lnTo>
                  <a:lnTo>
                    <a:pt x="303" y="920"/>
                  </a:lnTo>
                  <a:lnTo>
                    <a:pt x="287" y="930"/>
                  </a:lnTo>
                  <a:lnTo>
                    <a:pt x="272" y="938"/>
                  </a:lnTo>
                  <a:lnTo>
                    <a:pt x="251" y="943"/>
                  </a:lnTo>
                  <a:lnTo>
                    <a:pt x="225" y="948"/>
                  </a:lnTo>
                  <a:lnTo>
                    <a:pt x="212" y="948"/>
                  </a:lnTo>
                  <a:lnTo>
                    <a:pt x="199" y="948"/>
                  </a:lnTo>
                  <a:lnTo>
                    <a:pt x="184" y="943"/>
                  </a:lnTo>
                  <a:lnTo>
                    <a:pt x="171" y="938"/>
                  </a:lnTo>
                  <a:lnTo>
                    <a:pt x="155" y="930"/>
                  </a:lnTo>
                  <a:lnTo>
                    <a:pt x="142" y="920"/>
                  </a:lnTo>
                  <a:lnTo>
                    <a:pt x="127" y="909"/>
                  </a:lnTo>
                  <a:lnTo>
                    <a:pt x="117" y="897"/>
                  </a:lnTo>
                  <a:lnTo>
                    <a:pt x="109" y="884"/>
                  </a:lnTo>
                  <a:lnTo>
                    <a:pt x="104" y="871"/>
                  </a:lnTo>
                  <a:lnTo>
                    <a:pt x="101" y="858"/>
                  </a:lnTo>
                  <a:lnTo>
                    <a:pt x="99" y="845"/>
                  </a:lnTo>
                  <a:lnTo>
                    <a:pt x="96" y="819"/>
                  </a:lnTo>
                  <a:lnTo>
                    <a:pt x="101" y="798"/>
                  </a:lnTo>
                  <a:lnTo>
                    <a:pt x="104" y="783"/>
                  </a:lnTo>
                  <a:lnTo>
                    <a:pt x="111" y="767"/>
                  </a:lnTo>
                  <a:lnTo>
                    <a:pt x="93" y="760"/>
                  </a:lnTo>
                  <a:lnTo>
                    <a:pt x="78" y="747"/>
                  </a:lnTo>
                  <a:lnTo>
                    <a:pt x="57" y="729"/>
                  </a:lnTo>
                  <a:lnTo>
                    <a:pt x="37" y="705"/>
                  </a:lnTo>
                  <a:lnTo>
                    <a:pt x="29" y="690"/>
                  </a:lnTo>
                  <a:lnTo>
                    <a:pt x="21" y="672"/>
                  </a:lnTo>
                  <a:lnTo>
                    <a:pt x="13" y="654"/>
                  </a:lnTo>
                  <a:lnTo>
                    <a:pt x="8" y="631"/>
                  </a:lnTo>
                  <a:lnTo>
                    <a:pt x="6" y="607"/>
                  </a:lnTo>
                  <a:lnTo>
                    <a:pt x="3" y="581"/>
                  </a:lnTo>
                  <a:lnTo>
                    <a:pt x="3" y="584"/>
                  </a:lnTo>
                  <a:lnTo>
                    <a:pt x="0" y="558"/>
                  </a:lnTo>
                  <a:lnTo>
                    <a:pt x="0" y="532"/>
                  </a:lnTo>
                  <a:lnTo>
                    <a:pt x="6" y="509"/>
                  </a:lnTo>
                  <a:lnTo>
                    <a:pt x="11" y="486"/>
                  </a:lnTo>
                  <a:lnTo>
                    <a:pt x="16" y="468"/>
                  </a:lnTo>
                  <a:lnTo>
                    <a:pt x="24" y="450"/>
                  </a:lnTo>
                  <a:lnTo>
                    <a:pt x="34" y="432"/>
                  </a:lnTo>
                  <a:lnTo>
                    <a:pt x="52" y="406"/>
                  </a:lnTo>
                  <a:lnTo>
                    <a:pt x="70" y="388"/>
                  </a:lnTo>
                  <a:lnTo>
                    <a:pt x="88" y="375"/>
                  </a:lnTo>
                  <a:lnTo>
                    <a:pt x="104" y="365"/>
                  </a:lnTo>
                  <a:lnTo>
                    <a:pt x="96" y="349"/>
                  </a:lnTo>
                  <a:lnTo>
                    <a:pt x="93" y="334"/>
                  </a:lnTo>
                  <a:lnTo>
                    <a:pt x="91" y="313"/>
                  </a:lnTo>
                  <a:lnTo>
                    <a:pt x="91" y="287"/>
                  </a:lnTo>
                  <a:lnTo>
                    <a:pt x="93" y="274"/>
                  </a:lnTo>
                  <a:lnTo>
                    <a:pt x="96" y="261"/>
                  </a:lnTo>
                  <a:lnTo>
                    <a:pt x="101" y="248"/>
                  </a:lnTo>
                  <a:lnTo>
                    <a:pt x="111" y="235"/>
                  </a:lnTo>
                  <a:lnTo>
                    <a:pt x="122" y="222"/>
                  </a:lnTo>
                  <a:lnTo>
                    <a:pt x="135" y="212"/>
                  </a:lnTo>
                  <a:lnTo>
                    <a:pt x="148" y="202"/>
                  </a:lnTo>
                  <a:lnTo>
                    <a:pt x="163" y="194"/>
                  </a:lnTo>
                  <a:lnTo>
                    <a:pt x="176" y="189"/>
                  </a:lnTo>
                  <a:lnTo>
                    <a:pt x="192" y="184"/>
                  </a:lnTo>
                  <a:lnTo>
                    <a:pt x="204" y="184"/>
                  </a:lnTo>
                  <a:lnTo>
                    <a:pt x="217" y="184"/>
                  </a:lnTo>
                  <a:lnTo>
                    <a:pt x="243" y="189"/>
                  </a:lnTo>
                  <a:lnTo>
                    <a:pt x="264" y="194"/>
                  </a:lnTo>
                  <a:lnTo>
                    <a:pt x="279" y="202"/>
                  </a:lnTo>
                  <a:lnTo>
                    <a:pt x="295" y="212"/>
                  </a:lnTo>
                  <a:lnTo>
                    <a:pt x="292" y="197"/>
                  </a:lnTo>
                  <a:lnTo>
                    <a:pt x="295" y="181"/>
                  </a:lnTo>
                  <a:lnTo>
                    <a:pt x="297" y="161"/>
                  </a:lnTo>
                  <a:lnTo>
                    <a:pt x="308" y="137"/>
                  </a:lnTo>
                  <a:lnTo>
                    <a:pt x="318" y="124"/>
                  </a:lnTo>
                  <a:lnTo>
                    <a:pt x="326" y="109"/>
                  </a:lnTo>
                  <a:lnTo>
                    <a:pt x="339" y="96"/>
                  </a:lnTo>
                  <a:lnTo>
                    <a:pt x="354" y="80"/>
                  </a:lnTo>
                  <a:lnTo>
                    <a:pt x="372" y="65"/>
                  </a:lnTo>
                  <a:lnTo>
                    <a:pt x="396" y="49"/>
                  </a:lnTo>
                  <a:lnTo>
                    <a:pt x="419" y="37"/>
                  </a:lnTo>
                  <a:lnTo>
                    <a:pt x="442" y="26"/>
                  </a:lnTo>
                  <a:lnTo>
                    <a:pt x="465" y="21"/>
                  </a:lnTo>
                  <a:lnTo>
                    <a:pt x="486" y="18"/>
                  </a:lnTo>
                  <a:lnTo>
                    <a:pt x="509" y="18"/>
                  </a:lnTo>
                  <a:lnTo>
                    <a:pt x="530" y="21"/>
                  </a:lnTo>
                  <a:lnTo>
                    <a:pt x="551" y="26"/>
                  </a:lnTo>
                  <a:lnTo>
                    <a:pt x="571" y="31"/>
                  </a:lnTo>
                  <a:lnTo>
                    <a:pt x="605" y="47"/>
                  </a:lnTo>
                  <a:lnTo>
                    <a:pt x="631" y="60"/>
                  </a:lnTo>
                  <a:lnTo>
                    <a:pt x="654" y="75"/>
                  </a:lnTo>
                  <a:lnTo>
                    <a:pt x="654" y="65"/>
                  </a:lnTo>
                  <a:lnTo>
                    <a:pt x="659" y="52"/>
                  </a:lnTo>
                  <a:lnTo>
                    <a:pt x="667" y="39"/>
                  </a:lnTo>
                  <a:lnTo>
                    <a:pt x="677" y="26"/>
                  </a:lnTo>
                  <a:lnTo>
                    <a:pt x="695" y="13"/>
                  </a:lnTo>
                  <a:lnTo>
                    <a:pt x="708" y="8"/>
                  </a:lnTo>
                  <a:lnTo>
                    <a:pt x="721" y="6"/>
                  </a:lnTo>
                  <a:lnTo>
                    <a:pt x="737" y="3"/>
                  </a:lnTo>
                  <a:lnTo>
                    <a:pt x="752" y="0"/>
                  </a:lnTo>
                  <a:lnTo>
                    <a:pt x="770" y="3"/>
                  </a:lnTo>
                  <a:lnTo>
                    <a:pt x="786" y="6"/>
                  </a:lnTo>
                  <a:lnTo>
                    <a:pt x="799" y="8"/>
                  </a:lnTo>
                  <a:lnTo>
                    <a:pt x="809" y="13"/>
                  </a:lnTo>
                  <a:lnTo>
                    <a:pt x="827" y="26"/>
                  </a:lnTo>
                  <a:lnTo>
                    <a:pt x="840" y="39"/>
                  </a:lnTo>
                  <a:lnTo>
                    <a:pt x="848" y="52"/>
                  </a:lnTo>
                  <a:lnTo>
                    <a:pt x="850" y="65"/>
                  </a:lnTo>
                  <a:lnTo>
                    <a:pt x="853" y="75"/>
                  </a:lnTo>
                  <a:lnTo>
                    <a:pt x="853" y="78"/>
                  </a:lnTo>
                  <a:lnTo>
                    <a:pt x="876" y="62"/>
                  </a:lnTo>
                  <a:lnTo>
                    <a:pt x="902" y="49"/>
                  </a:lnTo>
                  <a:lnTo>
                    <a:pt x="935" y="34"/>
                  </a:lnTo>
                  <a:lnTo>
                    <a:pt x="954" y="29"/>
                  </a:lnTo>
                  <a:lnTo>
                    <a:pt x="974" y="24"/>
                  </a:lnTo>
                  <a:lnTo>
                    <a:pt x="997" y="21"/>
                  </a:lnTo>
                  <a:lnTo>
                    <a:pt x="1018" y="21"/>
                  </a:lnTo>
                  <a:lnTo>
                    <a:pt x="1041" y="24"/>
                  </a:lnTo>
                  <a:lnTo>
                    <a:pt x="1065" y="29"/>
                  </a:lnTo>
                  <a:lnTo>
                    <a:pt x="1088" y="39"/>
                  </a:lnTo>
                  <a:lnTo>
                    <a:pt x="1111" y="52"/>
                  </a:lnTo>
                  <a:lnTo>
                    <a:pt x="1132" y="68"/>
                  </a:lnTo>
                  <a:lnTo>
                    <a:pt x="1150" y="83"/>
                  </a:lnTo>
                  <a:lnTo>
                    <a:pt x="1165" y="96"/>
                  </a:lnTo>
                  <a:lnTo>
                    <a:pt x="1178" y="111"/>
                  </a:lnTo>
                  <a:lnTo>
                    <a:pt x="1189" y="124"/>
                  </a:lnTo>
                  <a:lnTo>
                    <a:pt x="1196" y="140"/>
                  </a:lnTo>
                  <a:lnTo>
                    <a:pt x="1207" y="163"/>
                  </a:lnTo>
                  <a:lnTo>
                    <a:pt x="1212" y="184"/>
                  </a:lnTo>
                  <a:lnTo>
                    <a:pt x="1212" y="199"/>
                  </a:lnTo>
                  <a:lnTo>
                    <a:pt x="1212" y="212"/>
                  </a:lnTo>
                  <a:lnTo>
                    <a:pt x="1225" y="204"/>
                  </a:lnTo>
                  <a:lnTo>
                    <a:pt x="1243" y="197"/>
                  </a:lnTo>
                  <a:lnTo>
                    <a:pt x="1264" y="189"/>
                  </a:lnTo>
                  <a:lnTo>
                    <a:pt x="1287" y="186"/>
                  </a:lnTo>
                  <a:lnTo>
                    <a:pt x="1300" y="186"/>
                  </a:lnTo>
                  <a:lnTo>
                    <a:pt x="1315" y="186"/>
                  </a:lnTo>
                  <a:lnTo>
                    <a:pt x="1328" y="189"/>
                  </a:lnTo>
                  <a:lnTo>
                    <a:pt x="1344" y="194"/>
                  </a:lnTo>
                  <a:lnTo>
                    <a:pt x="1357" y="202"/>
                  </a:lnTo>
                  <a:lnTo>
                    <a:pt x="1372" y="212"/>
                  </a:lnTo>
                  <a:lnTo>
                    <a:pt x="1385" y="225"/>
                  </a:lnTo>
                  <a:lnTo>
                    <a:pt x="1395" y="238"/>
                  </a:lnTo>
                  <a:lnTo>
                    <a:pt x="1403" y="251"/>
                  </a:lnTo>
                  <a:lnTo>
                    <a:pt x="1408" y="264"/>
                  </a:lnTo>
                  <a:lnTo>
                    <a:pt x="1413" y="277"/>
                  </a:lnTo>
                  <a:lnTo>
                    <a:pt x="1416" y="290"/>
                  </a:lnTo>
                  <a:lnTo>
                    <a:pt x="1416" y="313"/>
                  </a:lnTo>
                  <a:lnTo>
                    <a:pt x="1413" y="334"/>
                  </a:lnTo>
                  <a:lnTo>
                    <a:pt x="1408" y="352"/>
                  </a:lnTo>
                  <a:lnTo>
                    <a:pt x="1403" y="367"/>
                  </a:lnTo>
                  <a:lnTo>
                    <a:pt x="1418" y="375"/>
                  </a:lnTo>
                  <a:lnTo>
                    <a:pt x="1434" y="388"/>
                  </a:lnTo>
                  <a:lnTo>
                    <a:pt x="1455" y="408"/>
                  </a:lnTo>
                  <a:lnTo>
                    <a:pt x="1473" y="434"/>
                  </a:lnTo>
                  <a:lnTo>
                    <a:pt x="1480" y="450"/>
                  </a:lnTo>
                  <a:lnTo>
                    <a:pt x="1488" y="468"/>
                  </a:lnTo>
                  <a:lnTo>
                    <a:pt x="1496" y="488"/>
                  </a:lnTo>
                  <a:lnTo>
                    <a:pt x="1501" y="509"/>
                  </a:lnTo>
                  <a:lnTo>
                    <a:pt x="1504" y="535"/>
                  </a:lnTo>
                  <a:lnTo>
                    <a:pt x="1506" y="561"/>
                  </a:lnTo>
                  <a:lnTo>
                    <a:pt x="1506" y="563"/>
                  </a:lnTo>
                  <a:lnTo>
                    <a:pt x="1506" y="589"/>
                  </a:lnTo>
                  <a:lnTo>
                    <a:pt x="1501" y="612"/>
                  </a:lnTo>
                  <a:lnTo>
                    <a:pt x="1496" y="636"/>
                  </a:lnTo>
                  <a:lnTo>
                    <a:pt x="1491" y="656"/>
                  </a:lnTo>
                  <a:lnTo>
                    <a:pt x="1483" y="674"/>
                  </a:lnTo>
                  <a:lnTo>
                    <a:pt x="1475" y="693"/>
                  </a:lnTo>
                  <a:lnTo>
                    <a:pt x="1457" y="721"/>
                  </a:lnTo>
                  <a:lnTo>
                    <a:pt x="1439" y="742"/>
                  </a:lnTo>
                  <a:lnTo>
                    <a:pt x="1424" y="757"/>
                  </a:lnTo>
                  <a:lnTo>
                    <a:pt x="1411" y="770"/>
                  </a:lnTo>
                  <a:lnTo>
                    <a:pt x="1416" y="785"/>
                  </a:lnTo>
                  <a:lnTo>
                    <a:pt x="1421" y="801"/>
                  </a:lnTo>
                  <a:lnTo>
                    <a:pt x="1424" y="822"/>
                  </a:lnTo>
                  <a:lnTo>
                    <a:pt x="1424" y="845"/>
                  </a:lnTo>
                  <a:lnTo>
                    <a:pt x="1421" y="858"/>
                  </a:lnTo>
                  <a:lnTo>
                    <a:pt x="1416" y="871"/>
                  </a:lnTo>
                  <a:lnTo>
                    <a:pt x="1411" y="884"/>
                  </a:lnTo>
                  <a:lnTo>
                    <a:pt x="1403" y="897"/>
                  </a:lnTo>
                  <a:lnTo>
                    <a:pt x="1393" y="909"/>
                  </a:lnTo>
                  <a:lnTo>
                    <a:pt x="1380" y="922"/>
                  </a:lnTo>
                  <a:lnTo>
                    <a:pt x="1364" y="933"/>
                  </a:lnTo>
                  <a:lnTo>
                    <a:pt x="1351" y="940"/>
                  </a:lnTo>
                  <a:lnTo>
                    <a:pt x="1336" y="946"/>
                  </a:lnTo>
                  <a:lnTo>
                    <a:pt x="1323" y="948"/>
                  </a:lnTo>
                  <a:lnTo>
                    <a:pt x="1307" y="951"/>
                  </a:lnTo>
                  <a:lnTo>
                    <a:pt x="1295" y="951"/>
                  </a:lnTo>
                  <a:lnTo>
                    <a:pt x="1271" y="946"/>
                  </a:lnTo>
                  <a:lnTo>
                    <a:pt x="1251" y="938"/>
                  </a:lnTo>
                  <a:lnTo>
                    <a:pt x="1233" y="930"/>
                  </a:lnTo>
                  <a:lnTo>
                    <a:pt x="1220" y="922"/>
                  </a:lnTo>
                  <a:lnTo>
                    <a:pt x="1220" y="935"/>
                  </a:lnTo>
                  <a:lnTo>
                    <a:pt x="1220" y="951"/>
                  </a:lnTo>
                  <a:lnTo>
                    <a:pt x="1214" y="971"/>
                  </a:lnTo>
                  <a:lnTo>
                    <a:pt x="1204" y="997"/>
                  </a:lnTo>
                  <a:lnTo>
                    <a:pt x="1196" y="1010"/>
                  </a:lnTo>
                  <a:lnTo>
                    <a:pt x="1186" y="1026"/>
                  </a:lnTo>
                  <a:lnTo>
                    <a:pt x="1173" y="1039"/>
                  </a:lnTo>
                  <a:lnTo>
                    <a:pt x="1158" y="1054"/>
                  </a:lnTo>
                  <a:lnTo>
                    <a:pt x="1140" y="1070"/>
                  </a:lnTo>
                  <a:lnTo>
                    <a:pt x="1119" y="1085"/>
                  </a:lnTo>
                  <a:lnTo>
                    <a:pt x="1096" y="1098"/>
                  </a:lnTo>
                  <a:lnTo>
                    <a:pt x="1072" y="1106"/>
                  </a:lnTo>
                  <a:lnTo>
                    <a:pt x="1049" y="1111"/>
                  </a:lnTo>
                  <a:lnTo>
                    <a:pt x="1026" y="1113"/>
                  </a:lnTo>
                  <a:lnTo>
                    <a:pt x="1003" y="1113"/>
                  </a:lnTo>
                  <a:lnTo>
                    <a:pt x="982" y="1111"/>
                  </a:lnTo>
                  <a:lnTo>
                    <a:pt x="961" y="1108"/>
                  </a:lnTo>
                  <a:lnTo>
                    <a:pt x="943" y="1101"/>
                  </a:lnTo>
                  <a:lnTo>
                    <a:pt x="910" y="1088"/>
                  </a:lnTo>
                  <a:lnTo>
                    <a:pt x="884" y="1072"/>
                  </a:lnTo>
                  <a:lnTo>
                    <a:pt x="861" y="1057"/>
                  </a:lnTo>
                  <a:lnTo>
                    <a:pt x="858" y="1070"/>
                  </a:lnTo>
                  <a:lnTo>
                    <a:pt x="855" y="1080"/>
                  </a:lnTo>
                  <a:lnTo>
                    <a:pt x="848" y="1095"/>
                  </a:lnTo>
                  <a:lnTo>
                    <a:pt x="835" y="1108"/>
                  </a:lnTo>
                  <a:lnTo>
                    <a:pt x="817" y="1121"/>
                  </a:lnTo>
                  <a:lnTo>
                    <a:pt x="806" y="1126"/>
                  </a:lnTo>
                  <a:lnTo>
                    <a:pt x="793" y="1129"/>
                  </a:lnTo>
                  <a:lnTo>
                    <a:pt x="778" y="1132"/>
                  </a:lnTo>
                  <a:lnTo>
                    <a:pt x="760" y="1132"/>
                  </a:lnTo>
                  <a:lnTo>
                    <a:pt x="744" y="1132"/>
                  </a:lnTo>
                  <a:lnTo>
                    <a:pt x="729" y="1129"/>
                  </a:lnTo>
                  <a:lnTo>
                    <a:pt x="716" y="1126"/>
                  </a:lnTo>
                  <a:lnTo>
                    <a:pt x="703" y="1121"/>
                  </a:lnTo>
                  <a:lnTo>
                    <a:pt x="685" y="1108"/>
                  </a:lnTo>
                  <a:lnTo>
                    <a:pt x="675" y="1095"/>
                  </a:lnTo>
                  <a:lnTo>
                    <a:pt x="667" y="1080"/>
                  </a:lnTo>
                  <a:lnTo>
                    <a:pt x="662" y="1070"/>
                  </a:lnTo>
                  <a:lnTo>
                    <a:pt x="659" y="1057"/>
                  </a:lnTo>
                  <a:lnTo>
                    <a:pt x="659" y="1054"/>
                  </a:lnTo>
                  <a:close/>
                </a:path>
              </a:pathLst>
            </a:custGeom>
            <a:solidFill>
              <a:srgbClr val="00A0C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56" name="Freeform 14"/>
            <p:cNvSpPr/>
            <p:nvPr/>
          </p:nvSpPr>
          <p:spPr bwMode="auto">
            <a:xfrm>
              <a:off x="2427" y="2254"/>
              <a:ext cx="1506" cy="1132"/>
            </a:xfrm>
            <a:custGeom>
              <a:avLst/>
              <a:gdLst>
                <a:gd name="T0" fmla="*/ 576 w 1506"/>
                <a:gd name="T1" fmla="*/ 1101 h 1132"/>
                <a:gd name="T2" fmla="*/ 473 w 1506"/>
                <a:gd name="T3" fmla="*/ 1111 h 1132"/>
                <a:gd name="T4" fmla="*/ 380 w 1506"/>
                <a:gd name="T5" fmla="*/ 1067 h 1132"/>
                <a:gd name="T6" fmla="*/ 316 w 1506"/>
                <a:gd name="T7" fmla="*/ 995 h 1132"/>
                <a:gd name="T8" fmla="*/ 303 w 1506"/>
                <a:gd name="T9" fmla="*/ 920 h 1132"/>
                <a:gd name="T10" fmla="*/ 212 w 1506"/>
                <a:gd name="T11" fmla="*/ 948 h 1132"/>
                <a:gd name="T12" fmla="*/ 142 w 1506"/>
                <a:gd name="T13" fmla="*/ 920 h 1132"/>
                <a:gd name="T14" fmla="*/ 104 w 1506"/>
                <a:gd name="T15" fmla="*/ 871 h 1132"/>
                <a:gd name="T16" fmla="*/ 104 w 1506"/>
                <a:gd name="T17" fmla="*/ 783 h 1132"/>
                <a:gd name="T18" fmla="*/ 57 w 1506"/>
                <a:gd name="T19" fmla="*/ 729 h 1132"/>
                <a:gd name="T20" fmla="*/ 8 w 1506"/>
                <a:gd name="T21" fmla="*/ 631 h 1132"/>
                <a:gd name="T22" fmla="*/ 0 w 1506"/>
                <a:gd name="T23" fmla="*/ 558 h 1132"/>
                <a:gd name="T24" fmla="*/ 24 w 1506"/>
                <a:gd name="T25" fmla="*/ 450 h 1132"/>
                <a:gd name="T26" fmla="*/ 104 w 1506"/>
                <a:gd name="T27" fmla="*/ 365 h 1132"/>
                <a:gd name="T28" fmla="*/ 91 w 1506"/>
                <a:gd name="T29" fmla="*/ 287 h 1132"/>
                <a:gd name="T30" fmla="*/ 122 w 1506"/>
                <a:gd name="T31" fmla="*/ 222 h 1132"/>
                <a:gd name="T32" fmla="*/ 176 w 1506"/>
                <a:gd name="T33" fmla="*/ 189 h 1132"/>
                <a:gd name="T34" fmla="*/ 264 w 1506"/>
                <a:gd name="T35" fmla="*/ 194 h 1132"/>
                <a:gd name="T36" fmla="*/ 295 w 1506"/>
                <a:gd name="T37" fmla="*/ 181 h 1132"/>
                <a:gd name="T38" fmla="*/ 339 w 1506"/>
                <a:gd name="T39" fmla="*/ 96 h 1132"/>
                <a:gd name="T40" fmla="*/ 419 w 1506"/>
                <a:gd name="T41" fmla="*/ 37 h 1132"/>
                <a:gd name="T42" fmla="*/ 530 w 1506"/>
                <a:gd name="T43" fmla="*/ 21 h 1132"/>
                <a:gd name="T44" fmla="*/ 654 w 1506"/>
                <a:gd name="T45" fmla="*/ 75 h 1132"/>
                <a:gd name="T46" fmla="*/ 677 w 1506"/>
                <a:gd name="T47" fmla="*/ 26 h 1132"/>
                <a:gd name="T48" fmla="*/ 752 w 1506"/>
                <a:gd name="T49" fmla="*/ 0 h 1132"/>
                <a:gd name="T50" fmla="*/ 809 w 1506"/>
                <a:gd name="T51" fmla="*/ 13 h 1132"/>
                <a:gd name="T52" fmla="*/ 853 w 1506"/>
                <a:gd name="T53" fmla="*/ 75 h 1132"/>
                <a:gd name="T54" fmla="*/ 935 w 1506"/>
                <a:gd name="T55" fmla="*/ 34 h 1132"/>
                <a:gd name="T56" fmla="*/ 1041 w 1506"/>
                <a:gd name="T57" fmla="*/ 24 h 1132"/>
                <a:gd name="T58" fmla="*/ 1132 w 1506"/>
                <a:gd name="T59" fmla="*/ 68 h 1132"/>
                <a:gd name="T60" fmla="*/ 1196 w 1506"/>
                <a:gd name="T61" fmla="*/ 140 h 1132"/>
                <a:gd name="T62" fmla="*/ 1212 w 1506"/>
                <a:gd name="T63" fmla="*/ 212 h 1132"/>
                <a:gd name="T64" fmla="*/ 1300 w 1506"/>
                <a:gd name="T65" fmla="*/ 186 h 1132"/>
                <a:gd name="T66" fmla="*/ 1372 w 1506"/>
                <a:gd name="T67" fmla="*/ 212 h 1132"/>
                <a:gd name="T68" fmla="*/ 1408 w 1506"/>
                <a:gd name="T69" fmla="*/ 264 h 1132"/>
                <a:gd name="T70" fmla="*/ 1408 w 1506"/>
                <a:gd name="T71" fmla="*/ 352 h 1132"/>
                <a:gd name="T72" fmla="*/ 1455 w 1506"/>
                <a:gd name="T73" fmla="*/ 408 h 1132"/>
                <a:gd name="T74" fmla="*/ 1501 w 1506"/>
                <a:gd name="T75" fmla="*/ 509 h 1132"/>
                <a:gd name="T76" fmla="*/ 1506 w 1506"/>
                <a:gd name="T77" fmla="*/ 589 h 1132"/>
                <a:gd name="T78" fmla="*/ 1475 w 1506"/>
                <a:gd name="T79" fmla="*/ 693 h 1132"/>
                <a:gd name="T80" fmla="*/ 1411 w 1506"/>
                <a:gd name="T81" fmla="*/ 770 h 1132"/>
                <a:gd name="T82" fmla="*/ 1421 w 1506"/>
                <a:gd name="T83" fmla="*/ 858 h 1132"/>
                <a:gd name="T84" fmla="*/ 1380 w 1506"/>
                <a:gd name="T85" fmla="*/ 922 h 1132"/>
                <a:gd name="T86" fmla="*/ 1323 w 1506"/>
                <a:gd name="T87" fmla="*/ 948 h 1132"/>
                <a:gd name="T88" fmla="*/ 1233 w 1506"/>
                <a:gd name="T89" fmla="*/ 930 h 1132"/>
                <a:gd name="T90" fmla="*/ 1214 w 1506"/>
                <a:gd name="T91" fmla="*/ 971 h 1132"/>
                <a:gd name="T92" fmla="*/ 1158 w 1506"/>
                <a:gd name="T93" fmla="*/ 1054 h 1132"/>
                <a:gd name="T94" fmla="*/ 1072 w 1506"/>
                <a:gd name="T95" fmla="*/ 1106 h 1132"/>
                <a:gd name="T96" fmla="*/ 961 w 1506"/>
                <a:gd name="T97" fmla="*/ 1108 h 1132"/>
                <a:gd name="T98" fmla="*/ 861 w 1506"/>
                <a:gd name="T99" fmla="*/ 1057 h 1132"/>
                <a:gd name="T100" fmla="*/ 817 w 1506"/>
                <a:gd name="T101" fmla="*/ 1121 h 1132"/>
                <a:gd name="T102" fmla="*/ 760 w 1506"/>
                <a:gd name="T103" fmla="*/ 1132 h 1132"/>
                <a:gd name="T104" fmla="*/ 685 w 1506"/>
                <a:gd name="T105" fmla="*/ 1108 h 11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06"/>
                <a:gd name="T160" fmla="*/ 0 h 1132"/>
                <a:gd name="T161" fmla="*/ 1506 w 1506"/>
                <a:gd name="T162" fmla="*/ 1132 h 11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06" h="1132">
                  <a:moveTo>
                    <a:pt x="659" y="1054"/>
                  </a:moveTo>
                  <a:lnTo>
                    <a:pt x="659" y="1054"/>
                  </a:lnTo>
                  <a:lnTo>
                    <a:pt x="638" y="1072"/>
                  </a:lnTo>
                  <a:lnTo>
                    <a:pt x="610" y="1085"/>
                  </a:lnTo>
                  <a:lnTo>
                    <a:pt x="576" y="1101"/>
                  </a:lnTo>
                  <a:lnTo>
                    <a:pt x="558" y="1106"/>
                  </a:lnTo>
                  <a:lnTo>
                    <a:pt x="538" y="1111"/>
                  </a:lnTo>
                  <a:lnTo>
                    <a:pt x="517" y="1113"/>
                  </a:lnTo>
                  <a:lnTo>
                    <a:pt x="494" y="1113"/>
                  </a:lnTo>
                  <a:lnTo>
                    <a:pt x="473" y="1111"/>
                  </a:lnTo>
                  <a:lnTo>
                    <a:pt x="450" y="1106"/>
                  </a:lnTo>
                  <a:lnTo>
                    <a:pt x="427" y="1095"/>
                  </a:lnTo>
                  <a:lnTo>
                    <a:pt x="403" y="1082"/>
                  </a:lnTo>
                  <a:lnTo>
                    <a:pt x="380" y="1067"/>
                  </a:lnTo>
                  <a:lnTo>
                    <a:pt x="362" y="1051"/>
                  </a:lnTo>
                  <a:lnTo>
                    <a:pt x="347" y="1036"/>
                  </a:lnTo>
                  <a:lnTo>
                    <a:pt x="334" y="1023"/>
                  </a:lnTo>
                  <a:lnTo>
                    <a:pt x="323" y="1008"/>
                  </a:lnTo>
                  <a:lnTo>
                    <a:pt x="316" y="995"/>
                  </a:lnTo>
                  <a:lnTo>
                    <a:pt x="305" y="971"/>
                  </a:lnTo>
                  <a:lnTo>
                    <a:pt x="303" y="951"/>
                  </a:lnTo>
                  <a:lnTo>
                    <a:pt x="300" y="935"/>
                  </a:lnTo>
                  <a:lnTo>
                    <a:pt x="303" y="920"/>
                  </a:lnTo>
                  <a:lnTo>
                    <a:pt x="287" y="930"/>
                  </a:lnTo>
                  <a:lnTo>
                    <a:pt x="272" y="938"/>
                  </a:lnTo>
                  <a:lnTo>
                    <a:pt x="251" y="943"/>
                  </a:lnTo>
                  <a:lnTo>
                    <a:pt x="225" y="948"/>
                  </a:lnTo>
                  <a:lnTo>
                    <a:pt x="212" y="948"/>
                  </a:lnTo>
                  <a:lnTo>
                    <a:pt x="199" y="948"/>
                  </a:lnTo>
                  <a:lnTo>
                    <a:pt x="184" y="943"/>
                  </a:lnTo>
                  <a:lnTo>
                    <a:pt x="171" y="938"/>
                  </a:lnTo>
                  <a:lnTo>
                    <a:pt x="155" y="930"/>
                  </a:lnTo>
                  <a:lnTo>
                    <a:pt x="142" y="920"/>
                  </a:lnTo>
                  <a:lnTo>
                    <a:pt x="127" y="909"/>
                  </a:lnTo>
                  <a:lnTo>
                    <a:pt x="117" y="897"/>
                  </a:lnTo>
                  <a:lnTo>
                    <a:pt x="109" y="884"/>
                  </a:lnTo>
                  <a:lnTo>
                    <a:pt x="104" y="871"/>
                  </a:lnTo>
                  <a:lnTo>
                    <a:pt x="101" y="858"/>
                  </a:lnTo>
                  <a:lnTo>
                    <a:pt x="99" y="845"/>
                  </a:lnTo>
                  <a:lnTo>
                    <a:pt x="96" y="819"/>
                  </a:lnTo>
                  <a:lnTo>
                    <a:pt x="101" y="798"/>
                  </a:lnTo>
                  <a:lnTo>
                    <a:pt x="104" y="783"/>
                  </a:lnTo>
                  <a:lnTo>
                    <a:pt x="111" y="767"/>
                  </a:lnTo>
                  <a:lnTo>
                    <a:pt x="93" y="760"/>
                  </a:lnTo>
                  <a:lnTo>
                    <a:pt x="78" y="747"/>
                  </a:lnTo>
                  <a:lnTo>
                    <a:pt x="57" y="729"/>
                  </a:lnTo>
                  <a:lnTo>
                    <a:pt x="37" y="705"/>
                  </a:lnTo>
                  <a:lnTo>
                    <a:pt x="29" y="690"/>
                  </a:lnTo>
                  <a:lnTo>
                    <a:pt x="21" y="672"/>
                  </a:lnTo>
                  <a:lnTo>
                    <a:pt x="13" y="654"/>
                  </a:lnTo>
                  <a:lnTo>
                    <a:pt x="8" y="631"/>
                  </a:lnTo>
                  <a:lnTo>
                    <a:pt x="6" y="607"/>
                  </a:lnTo>
                  <a:lnTo>
                    <a:pt x="3" y="581"/>
                  </a:lnTo>
                  <a:lnTo>
                    <a:pt x="3" y="584"/>
                  </a:lnTo>
                  <a:lnTo>
                    <a:pt x="0" y="558"/>
                  </a:lnTo>
                  <a:lnTo>
                    <a:pt x="0" y="532"/>
                  </a:lnTo>
                  <a:lnTo>
                    <a:pt x="6" y="509"/>
                  </a:lnTo>
                  <a:lnTo>
                    <a:pt x="11" y="486"/>
                  </a:lnTo>
                  <a:lnTo>
                    <a:pt x="16" y="468"/>
                  </a:lnTo>
                  <a:lnTo>
                    <a:pt x="24" y="450"/>
                  </a:lnTo>
                  <a:lnTo>
                    <a:pt x="34" y="432"/>
                  </a:lnTo>
                  <a:lnTo>
                    <a:pt x="52" y="406"/>
                  </a:lnTo>
                  <a:lnTo>
                    <a:pt x="70" y="388"/>
                  </a:lnTo>
                  <a:lnTo>
                    <a:pt x="88" y="375"/>
                  </a:lnTo>
                  <a:lnTo>
                    <a:pt x="104" y="365"/>
                  </a:lnTo>
                  <a:lnTo>
                    <a:pt x="96" y="349"/>
                  </a:lnTo>
                  <a:lnTo>
                    <a:pt x="93" y="334"/>
                  </a:lnTo>
                  <a:lnTo>
                    <a:pt x="91" y="313"/>
                  </a:lnTo>
                  <a:lnTo>
                    <a:pt x="91" y="287"/>
                  </a:lnTo>
                  <a:lnTo>
                    <a:pt x="93" y="274"/>
                  </a:lnTo>
                  <a:lnTo>
                    <a:pt x="96" y="261"/>
                  </a:lnTo>
                  <a:lnTo>
                    <a:pt x="101" y="248"/>
                  </a:lnTo>
                  <a:lnTo>
                    <a:pt x="111" y="235"/>
                  </a:lnTo>
                  <a:lnTo>
                    <a:pt x="122" y="222"/>
                  </a:lnTo>
                  <a:lnTo>
                    <a:pt x="135" y="212"/>
                  </a:lnTo>
                  <a:lnTo>
                    <a:pt x="148" y="202"/>
                  </a:lnTo>
                  <a:lnTo>
                    <a:pt x="163" y="194"/>
                  </a:lnTo>
                  <a:lnTo>
                    <a:pt x="176" y="189"/>
                  </a:lnTo>
                  <a:lnTo>
                    <a:pt x="192" y="184"/>
                  </a:lnTo>
                  <a:lnTo>
                    <a:pt x="204" y="184"/>
                  </a:lnTo>
                  <a:lnTo>
                    <a:pt x="217" y="184"/>
                  </a:lnTo>
                  <a:lnTo>
                    <a:pt x="243" y="189"/>
                  </a:lnTo>
                  <a:lnTo>
                    <a:pt x="264" y="194"/>
                  </a:lnTo>
                  <a:lnTo>
                    <a:pt x="279" y="202"/>
                  </a:lnTo>
                  <a:lnTo>
                    <a:pt x="295" y="212"/>
                  </a:lnTo>
                  <a:lnTo>
                    <a:pt x="292" y="197"/>
                  </a:lnTo>
                  <a:lnTo>
                    <a:pt x="295" y="181"/>
                  </a:lnTo>
                  <a:lnTo>
                    <a:pt x="297" y="161"/>
                  </a:lnTo>
                  <a:lnTo>
                    <a:pt x="308" y="137"/>
                  </a:lnTo>
                  <a:lnTo>
                    <a:pt x="318" y="124"/>
                  </a:lnTo>
                  <a:lnTo>
                    <a:pt x="326" y="109"/>
                  </a:lnTo>
                  <a:lnTo>
                    <a:pt x="339" y="96"/>
                  </a:lnTo>
                  <a:lnTo>
                    <a:pt x="354" y="80"/>
                  </a:lnTo>
                  <a:lnTo>
                    <a:pt x="372" y="65"/>
                  </a:lnTo>
                  <a:lnTo>
                    <a:pt x="396" y="49"/>
                  </a:lnTo>
                  <a:lnTo>
                    <a:pt x="419" y="37"/>
                  </a:lnTo>
                  <a:lnTo>
                    <a:pt x="442" y="26"/>
                  </a:lnTo>
                  <a:lnTo>
                    <a:pt x="465" y="21"/>
                  </a:lnTo>
                  <a:lnTo>
                    <a:pt x="486" y="18"/>
                  </a:lnTo>
                  <a:lnTo>
                    <a:pt x="509" y="18"/>
                  </a:lnTo>
                  <a:lnTo>
                    <a:pt x="530" y="21"/>
                  </a:lnTo>
                  <a:lnTo>
                    <a:pt x="551" y="26"/>
                  </a:lnTo>
                  <a:lnTo>
                    <a:pt x="571" y="31"/>
                  </a:lnTo>
                  <a:lnTo>
                    <a:pt x="605" y="47"/>
                  </a:lnTo>
                  <a:lnTo>
                    <a:pt x="631" y="60"/>
                  </a:lnTo>
                  <a:lnTo>
                    <a:pt x="654" y="75"/>
                  </a:lnTo>
                  <a:lnTo>
                    <a:pt x="654" y="65"/>
                  </a:lnTo>
                  <a:lnTo>
                    <a:pt x="659" y="52"/>
                  </a:lnTo>
                  <a:lnTo>
                    <a:pt x="667" y="39"/>
                  </a:lnTo>
                  <a:lnTo>
                    <a:pt x="677" y="26"/>
                  </a:lnTo>
                  <a:lnTo>
                    <a:pt x="695" y="13"/>
                  </a:lnTo>
                  <a:lnTo>
                    <a:pt x="708" y="8"/>
                  </a:lnTo>
                  <a:lnTo>
                    <a:pt x="721" y="6"/>
                  </a:lnTo>
                  <a:lnTo>
                    <a:pt x="737" y="3"/>
                  </a:lnTo>
                  <a:lnTo>
                    <a:pt x="752" y="0"/>
                  </a:lnTo>
                  <a:lnTo>
                    <a:pt x="770" y="3"/>
                  </a:lnTo>
                  <a:lnTo>
                    <a:pt x="786" y="6"/>
                  </a:lnTo>
                  <a:lnTo>
                    <a:pt x="799" y="8"/>
                  </a:lnTo>
                  <a:lnTo>
                    <a:pt x="809" y="13"/>
                  </a:lnTo>
                  <a:lnTo>
                    <a:pt x="827" y="26"/>
                  </a:lnTo>
                  <a:lnTo>
                    <a:pt x="840" y="39"/>
                  </a:lnTo>
                  <a:lnTo>
                    <a:pt x="848" y="52"/>
                  </a:lnTo>
                  <a:lnTo>
                    <a:pt x="850" y="65"/>
                  </a:lnTo>
                  <a:lnTo>
                    <a:pt x="853" y="75"/>
                  </a:lnTo>
                  <a:lnTo>
                    <a:pt x="853" y="78"/>
                  </a:lnTo>
                  <a:lnTo>
                    <a:pt x="876" y="62"/>
                  </a:lnTo>
                  <a:lnTo>
                    <a:pt x="902" y="49"/>
                  </a:lnTo>
                  <a:lnTo>
                    <a:pt x="935" y="34"/>
                  </a:lnTo>
                  <a:lnTo>
                    <a:pt x="954" y="29"/>
                  </a:lnTo>
                  <a:lnTo>
                    <a:pt x="974" y="24"/>
                  </a:lnTo>
                  <a:lnTo>
                    <a:pt x="997" y="21"/>
                  </a:lnTo>
                  <a:lnTo>
                    <a:pt x="1018" y="21"/>
                  </a:lnTo>
                  <a:lnTo>
                    <a:pt x="1041" y="24"/>
                  </a:lnTo>
                  <a:lnTo>
                    <a:pt x="1065" y="29"/>
                  </a:lnTo>
                  <a:lnTo>
                    <a:pt x="1088" y="39"/>
                  </a:lnTo>
                  <a:lnTo>
                    <a:pt x="1111" y="52"/>
                  </a:lnTo>
                  <a:lnTo>
                    <a:pt x="1132" y="68"/>
                  </a:lnTo>
                  <a:lnTo>
                    <a:pt x="1150" y="83"/>
                  </a:lnTo>
                  <a:lnTo>
                    <a:pt x="1165" y="96"/>
                  </a:lnTo>
                  <a:lnTo>
                    <a:pt x="1178" y="111"/>
                  </a:lnTo>
                  <a:lnTo>
                    <a:pt x="1189" y="124"/>
                  </a:lnTo>
                  <a:lnTo>
                    <a:pt x="1196" y="140"/>
                  </a:lnTo>
                  <a:lnTo>
                    <a:pt x="1207" y="163"/>
                  </a:lnTo>
                  <a:lnTo>
                    <a:pt x="1212" y="184"/>
                  </a:lnTo>
                  <a:lnTo>
                    <a:pt x="1212" y="199"/>
                  </a:lnTo>
                  <a:lnTo>
                    <a:pt x="1212" y="212"/>
                  </a:lnTo>
                  <a:lnTo>
                    <a:pt x="1225" y="204"/>
                  </a:lnTo>
                  <a:lnTo>
                    <a:pt x="1243" y="197"/>
                  </a:lnTo>
                  <a:lnTo>
                    <a:pt x="1264" y="189"/>
                  </a:lnTo>
                  <a:lnTo>
                    <a:pt x="1287" y="186"/>
                  </a:lnTo>
                  <a:lnTo>
                    <a:pt x="1300" y="186"/>
                  </a:lnTo>
                  <a:lnTo>
                    <a:pt x="1315" y="186"/>
                  </a:lnTo>
                  <a:lnTo>
                    <a:pt x="1328" y="189"/>
                  </a:lnTo>
                  <a:lnTo>
                    <a:pt x="1344" y="194"/>
                  </a:lnTo>
                  <a:lnTo>
                    <a:pt x="1357" y="202"/>
                  </a:lnTo>
                  <a:lnTo>
                    <a:pt x="1372" y="212"/>
                  </a:lnTo>
                  <a:lnTo>
                    <a:pt x="1385" y="225"/>
                  </a:lnTo>
                  <a:lnTo>
                    <a:pt x="1395" y="238"/>
                  </a:lnTo>
                  <a:lnTo>
                    <a:pt x="1403" y="251"/>
                  </a:lnTo>
                  <a:lnTo>
                    <a:pt x="1408" y="264"/>
                  </a:lnTo>
                  <a:lnTo>
                    <a:pt x="1413" y="277"/>
                  </a:lnTo>
                  <a:lnTo>
                    <a:pt x="1416" y="290"/>
                  </a:lnTo>
                  <a:lnTo>
                    <a:pt x="1416" y="313"/>
                  </a:lnTo>
                  <a:lnTo>
                    <a:pt x="1413" y="334"/>
                  </a:lnTo>
                  <a:lnTo>
                    <a:pt x="1408" y="352"/>
                  </a:lnTo>
                  <a:lnTo>
                    <a:pt x="1403" y="367"/>
                  </a:lnTo>
                  <a:lnTo>
                    <a:pt x="1418" y="375"/>
                  </a:lnTo>
                  <a:lnTo>
                    <a:pt x="1434" y="388"/>
                  </a:lnTo>
                  <a:lnTo>
                    <a:pt x="1455" y="408"/>
                  </a:lnTo>
                  <a:lnTo>
                    <a:pt x="1473" y="434"/>
                  </a:lnTo>
                  <a:lnTo>
                    <a:pt x="1480" y="450"/>
                  </a:lnTo>
                  <a:lnTo>
                    <a:pt x="1488" y="468"/>
                  </a:lnTo>
                  <a:lnTo>
                    <a:pt x="1496" y="488"/>
                  </a:lnTo>
                  <a:lnTo>
                    <a:pt x="1501" y="509"/>
                  </a:lnTo>
                  <a:lnTo>
                    <a:pt x="1504" y="535"/>
                  </a:lnTo>
                  <a:lnTo>
                    <a:pt x="1506" y="561"/>
                  </a:lnTo>
                  <a:lnTo>
                    <a:pt x="1506" y="563"/>
                  </a:lnTo>
                  <a:lnTo>
                    <a:pt x="1506" y="589"/>
                  </a:lnTo>
                  <a:lnTo>
                    <a:pt x="1501" y="612"/>
                  </a:lnTo>
                  <a:lnTo>
                    <a:pt x="1496" y="636"/>
                  </a:lnTo>
                  <a:lnTo>
                    <a:pt x="1491" y="656"/>
                  </a:lnTo>
                  <a:lnTo>
                    <a:pt x="1483" y="674"/>
                  </a:lnTo>
                  <a:lnTo>
                    <a:pt x="1475" y="693"/>
                  </a:lnTo>
                  <a:lnTo>
                    <a:pt x="1457" y="721"/>
                  </a:lnTo>
                  <a:lnTo>
                    <a:pt x="1439" y="742"/>
                  </a:lnTo>
                  <a:lnTo>
                    <a:pt x="1424" y="757"/>
                  </a:lnTo>
                  <a:lnTo>
                    <a:pt x="1411" y="770"/>
                  </a:lnTo>
                  <a:lnTo>
                    <a:pt x="1416" y="785"/>
                  </a:lnTo>
                  <a:lnTo>
                    <a:pt x="1421" y="801"/>
                  </a:lnTo>
                  <a:lnTo>
                    <a:pt x="1424" y="822"/>
                  </a:lnTo>
                  <a:lnTo>
                    <a:pt x="1424" y="845"/>
                  </a:lnTo>
                  <a:lnTo>
                    <a:pt x="1421" y="858"/>
                  </a:lnTo>
                  <a:lnTo>
                    <a:pt x="1416" y="871"/>
                  </a:lnTo>
                  <a:lnTo>
                    <a:pt x="1411" y="884"/>
                  </a:lnTo>
                  <a:lnTo>
                    <a:pt x="1403" y="897"/>
                  </a:lnTo>
                  <a:lnTo>
                    <a:pt x="1393" y="909"/>
                  </a:lnTo>
                  <a:lnTo>
                    <a:pt x="1380" y="922"/>
                  </a:lnTo>
                  <a:lnTo>
                    <a:pt x="1364" y="933"/>
                  </a:lnTo>
                  <a:lnTo>
                    <a:pt x="1351" y="940"/>
                  </a:lnTo>
                  <a:lnTo>
                    <a:pt x="1336" y="946"/>
                  </a:lnTo>
                  <a:lnTo>
                    <a:pt x="1323" y="948"/>
                  </a:lnTo>
                  <a:lnTo>
                    <a:pt x="1307" y="951"/>
                  </a:lnTo>
                  <a:lnTo>
                    <a:pt x="1295" y="951"/>
                  </a:lnTo>
                  <a:lnTo>
                    <a:pt x="1271" y="946"/>
                  </a:lnTo>
                  <a:lnTo>
                    <a:pt x="1251" y="938"/>
                  </a:lnTo>
                  <a:lnTo>
                    <a:pt x="1233" y="930"/>
                  </a:lnTo>
                  <a:lnTo>
                    <a:pt x="1220" y="922"/>
                  </a:lnTo>
                  <a:lnTo>
                    <a:pt x="1220" y="935"/>
                  </a:lnTo>
                  <a:lnTo>
                    <a:pt x="1220" y="951"/>
                  </a:lnTo>
                  <a:lnTo>
                    <a:pt x="1214" y="971"/>
                  </a:lnTo>
                  <a:lnTo>
                    <a:pt x="1204" y="997"/>
                  </a:lnTo>
                  <a:lnTo>
                    <a:pt x="1196" y="1010"/>
                  </a:lnTo>
                  <a:lnTo>
                    <a:pt x="1186" y="1026"/>
                  </a:lnTo>
                  <a:lnTo>
                    <a:pt x="1173" y="1039"/>
                  </a:lnTo>
                  <a:lnTo>
                    <a:pt x="1158" y="1054"/>
                  </a:lnTo>
                  <a:lnTo>
                    <a:pt x="1140" y="1070"/>
                  </a:lnTo>
                  <a:lnTo>
                    <a:pt x="1119" y="1085"/>
                  </a:lnTo>
                  <a:lnTo>
                    <a:pt x="1096" y="1098"/>
                  </a:lnTo>
                  <a:lnTo>
                    <a:pt x="1072" y="1106"/>
                  </a:lnTo>
                  <a:lnTo>
                    <a:pt x="1049" y="1111"/>
                  </a:lnTo>
                  <a:lnTo>
                    <a:pt x="1026" y="1113"/>
                  </a:lnTo>
                  <a:lnTo>
                    <a:pt x="1003" y="1113"/>
                  </a:lnTo>
                  <a:lnTo>
                    <a:pt x="982" y="1111"/>
                  </a:lnTo>
                  <a:lnTo>
                    <a:pt x="961" y="1108"/>
                  </a:lnTo>
                  <a:lnTo>
                    <a:pt x="943" y="1101"/>
                  </a:lnTo>
                  <a:lnTo>
                    <a:pt x="910" y="1088"/>
                  </a:lnTo>
                  <a:lnTo>
                    <a:pt x="884" y="1072"/>
                  </a:lnTo>
                  <a:lnTo>
                    <a:pt x="861" y="1057"/>
                  </a:lnTo>
                  <a:lnTo>
                    <a:pt x="858" y="1070"/>
                  </a:lnTo>
                  <a:lnTo>
                    <a:pt x="855" y="1080"/>
                  </a:lnTo>
                  <a:lnTo>
                    <a:pt x="848" y="1095"/>
                  </a:lnTo>
                  <a:lnTo>
                    <a:pt x="835" y="1108"/>
                  </a:lnTo>
                  <a:lnTo>
                    <a:pt x="817" y="1121"/>
                  </a:lnTo>
                  <a:lnTo>
                    <a:pt x="806" y="1126"/>
                  </a:lnTo>
                  <a:lnTo>
                    <a:pt x="793" y="1129"/>
                  </a:lnTo>
                  <a:lnTo>
                    <a:pt x="778" y="1132"/>
                  </a:lnTo>
                  <a:lnTo>
                    <a:pt x="760" y="1132"/>
                  </a:lnTo>
                  <a:lnTo>
                    <a:pt x="744" y="1132"/>
                  </a:lnTo>
                  <a:lnTo>
                    <a:pt x="729" y="1129"/>
                  </a:lnTo>
                  <a:lnTo>
                    <a:pt x="716" y="1126"/>
                  </a:lnTo>
                  <a:lnTo>
                    <a:pt x="703" y="1121"/>
                  </a:lnTo>
                  <a:lnTo>
                    <a:pt x="685" y="1108"/>
                  </a:lnTo>
                  <a:lnTo>
                    <a:pt x="675" y="1095"/>
                  </a:lnTo>
                  <a:lnTo>
                    <a:pt x="667" y="1080"/>
                  </a:lnTo>
                  <a:lnTo>
                    <a:pt x="662" y="1070"/>
                  </a:lnTo>
                  <a:lnTo>
                    <a:pt x="659" y="1057"/>
                  </a:lnTo>
                </a:path>
              </a:pathLst>
            </a:custGeom>
            <a:noFill/>
            <a:ln w="7938">
              <a:solidFill>
                <a:srgbClr val="00A0C6"/>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7" name="Freeform 15"/>
            <p:cNvSpPr/>
            <p:nvPr/>
          </p:nvSpPr>
          <p:spPr bwMode="auto">
            <a:xfrm>
              <a:off x="2407" y="2229"/>
              <a:ext cx="1506" cy="1131"/>
            </a:xfrm>
            <a:custGeom>
              <a:avLst/>
              <a:gdLst>
                <a:gd name="T0" fmla="*/ 578 w 1506"/>
                <a:gd name="T1" fmla="*/ 1097 h 1131"/>
                <a:gd name="T2" fmla="*/ 472 w 1506"/>
                <a:gd name="T3" fmla="*/ 1107 h 1131"/>
                <a:gd name="T4" fmla="*/ 382 w 1506"/>
                <a:gd name="T5" fmla="*/ 1064 h 1131"/>
                <a:gd name="T6" fmla="*/ 317 w 1506"/>
                <a:gd name="T7" fmla="*/ 991 h 1131"/>
                <a:gd name="T8" fmla="*/ 302 w 1506"/>
                <a:gd name="T9" fmla="*/ 919 h 1131"/>
                <a:gd name="T10" fmla="*/ 212 w 1506"/>
                <a:gd name="T11" fmla="*/ 945 h 1131"/>
                <a:gd name="T12" fmla="*/ 142 w 1506"/>
                <a:gd name="T13" fmla="*/ 919 h 1131"/>
                <a:gd name="T14" fmla="*/ 106 w 1506"/>
                <a:gd name="T15" fmla="*/ 867 h 1131"/>
                <a:gd name="T16" fmla="*/ 106 w 1506"/>
                <a:gd name="T17" fmla="*/ 779 h 1131"/>
                <a:gd name="T18" fmla="*/ 57 w 1506"/>
                <a:gd name="T19" fmla="*/ 728 h 1131"/>
                <a:gd name="T20" fmla="*/ 8 w 1506"/>
                <a:gd name="T21" fmla="*/ 627 h 1131"/>
                <a:gd name="T22" fmla="*/ 0 w 1506"/>
                <a:gd name="T23" fmla="*/ 557 h 1131"/>
                <a:gd name="T24" fmla="*/ 26 w 1506"/>
                <a:gd name="T25" fmla="*/ 446 h 1131"/>
                <a:gd name="T26" fmla="*/ 103 w 1506"/>
                <a:gd name="T27" fmla="*/ 361 h 1131"/>
                <a:gd name="T28" fmla="*/ 90 w 1506"/>
                <a:gd name="T29" fmla="*/ 286 h 1131"/>
                <a:gd name="T30" fmla="*/ 121 w 1506"/>
                <a:gd name="T31" fmla="*/ 222 h 1131"/>
                <a:gd name="T32" fmla="*/ 178 w 1506"/>
                <a:gd name="T33" fmla="*/ 186 h 1131"/>
                <a:gd name="T34" fmla="*/ 263 w 1506"/>
                <a:gd name="T35" fmla="*/ 193 h 1131"/>
                <a:gd name="T36" fmla="*/ 294 w 1506"/>
                <a:gd name="T37" fmla="*/ 180 h 1131"/>
                <a:gd name="T38" fmla="*/ 341 w 1506"/>
                <a:gd name="T39" fmla="*/ 93 h 1131"/>
                <a:gd name="T40" fmla="*/ 418 w 1506"/>
                <a:gd name="T41" fmla="*/ 33 h 1131"/>
                <a:gd name="T42" fmla="*/ 532 w 1506"/>
                <a:gd name="T43" fmla="*/ 20 h 1131"/>
                <a:gd name="T44" fmla="*/ 653 w 1506"/>
                <a:gd name="T45" fmla="*/ 74 h 1131"/>
                <a:gd name="T46" fmla="*/ 679 w 1506"/>
                <a:gd name="T47" fmla="*/ 23 h 1131"/>
                <a:gd name="T48" fmla="*/ 754 w 1506"/>
                <a:gd name="T49" fmla="*/ 0 h 1131"/>
                <a:gd name="T50" fmla="*/ 811 w 1506"/>
                <a:gd name="T51" fmla="*/ 10 h 1131"/>
                <a:gd name="T52" fmla="*/ 852 w 1506"/>
                <a:gd name="T53" fmla="*/ 74 h 1131"/>
                <a:gd name="T54" fmla="*/ 935 w 1506"/>
                <a:gd name="T55" fmla="*/ 31 h 1131"/>
                <a:gd name="T56" fmla="*/ 1041 w 1506"/>
                <a:gd name="T57" fmla="*/ 20 h 1131"/>
                <a:gd name="T58" fmla="*/ 1134 w 1506"/>
                <a:gd name="T59" fmla="*/ 64 h 1131"/>
                <a:gd name="T60" fmla="*/ 1198 w 1506"/>
                <a:gd name="T61" fmla="*/ 136 h 1131"/>
                <a:gd name="T62" fmla="*/ 1211 w 1506"/>
                <a:gd name="T63" fmla="*/ 211 h 1131"/>
                <a:gd name="T64" fmla="*/ 1302 w 1506"/>
                <a:gd name="T65" fmla="*/ 183 h 1131"/>
                <a:gd name="T66" fmla="*/ 1371 w 1506"/>
                <a:gd name="T67" fmla="*/ 211 h 1131"/>
                <a:gd name="T68" fmla="*/ 1410 w 1506"/>
                <a:gd name="T69" fmla="*/ 260 h 1131"/>
                <a:gd name="T70" fmla="*/ 1410 w 1506"/>
                <a:gd name="T71" fmla="*/ 348 h 1131"/>
                <a:gd name="T72" fmla="*/ 1454 w 1506"/>
                <a:gd name="T73" fmla="*/ 405 h 1131"/>
                <a:gd name="T74" fmla="*/ 1500 w 1506"/>
                <a:gd name="T75" fmla="*/ 508 h 1131"/>
                <a:gd name="T76" fmla="*/ 1506 w 1506"/>
                <a:gd name="T77" fmla="*/ 586 h 1131"/>
                <a:gd name="T78" fmla="*/ 1477 w 1506"/>
                <a:gd name="T79" fmla="*/ 689 h 1131"/>
                <a:gd name="T80" fmla="*/ 1410 w 1506"/>
                <a:gd name="T81" fmla="*/ 767 h 1131"/>
                <a:gd name="T82" fmla="*/ 1420 w 1506"/>
                <a:gd name="T83" fmla="*/ 857 h 1131"/>
                <a:gd name="T84" fmla="*/ 1379 w 1506"/>
                <a:gd name="T85" fmla="*/ 919 h 1131"/>
                <a:gd name="T86" fmla="*/ 1322 w 1506"/>
                <a:gd name="T87" fmla="*/ 947 h 1131"/>
                <a:gd name="T88" fmla="*/ 1234 w 1506"/>
                <a:gd name="T89" fmla="*/ 929 h 1131"/>
                <a:gd name="T90" fmla="*/ 1216 w 1506"/>
                <a:gd name="T91" fmla="*/ 971 h 1131"/>
                <a:gd name="T92" fmla="*/ 1160 w 1506"/>
                <a:gd name="T93" fmla="*/ 1051 h 1131"/>
                <a:gd name="T94" fmla="*/ 1072 w 1506"/>
                <a:gd name="T95" fmla="*/ 1105 h 1131"/>
                <a:gd name="T96" fmla="*/ 963 w 1506"/>
                <a:gd name="T97" fmla="*/ 1105 h 1131"/>
                <a:gd name="T98" fmla="*/ 860 w 1506"/>
                <a:gd name="T99" fmla="*/ 1056 h 1131"/>
                <a:gd name="T100" fmla="*/ 819 w 1506"/>
                <a:gd name="T101" fmla="*/ 1118 h 1131"/>
                <a:gd name="T102" fmla="*/ 762 w 1506"/>
                <a:gd name="T103" fmla="*/ 1131 h 1131"/>
                <a:gd name="T104" fmla="*/ 687 w 1506"/>
                <a:gd name="T105" fmla="*/ 1105 h 1131"/>
                <a:gd name="T106" fmla="*/ 661 w 1506"/>
                <a:gd name="T107" fmla="*/ 1053 h 11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06"/>
                <a:gd name="T163" fmla="*/ 0 h 1131"/>
                <a:gd name="T164" fmla="*/ 1506 w 1506"/>
                <a:gd name="T165" fmla="*/ 1131 h 11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06" h="1131">
                  <a:moveTo>
                    <a:pt x="661" y="1053"/>
                  </a:moveTo>
                  <a:lnTo>
                    <a:pt x="661" y="1053"/>
                  </a:lnTo>
                  <a:lnTo>
                    <a:pt x="638" y="1069"/>
                  </a:lnTo>
                  <a:lnTo>
                    <a:pt x="612" y="1082"/>
                  </a:lnTo>
                  <a:lnTo>
                    <a:pt x="578" y="1097"/>
                  </a:lnTo>
                  <a:lnTo>
                    <a:pt x="558" y="1102"/>
                  </a:lnTo>
                  <a:lnTo>
                    <a:pt x="540" y="1107"/>
                  </a:lnTo>
                  <a:lnTo>
                    <a:pt x="516" y="1110"/>
                  </a:lnTo>
                  <a:lnTo>
                    <a:pt x="496" y="1110"/>
                  </a:lnTo>
                  <a:lnTo>
                    <a:pt x="472" y="1107"/>
                  </a:lnTo>
                  <a:lnTo>
                    <a:pt x="449" y="1102"/>
                  </a:lnTo>
                  <a:lnTo>
                    <a:pt x="426" y="1092"/>
                  </a:lnTo>
                  <a:lnTo>
                    <a:pt x="403" y="1079"/>
                  </a:lnTo>
                  <a:lnTo>
                    <a:pt x="382" y="1064"/>
                  </a:lnTo>
                  <a:lnTo>
                    <a:pt x="364" y="1048"/>
                  </a:lnTo>
                  <a:lnTo>
                    <a:pt x="348" y="1035"/>
                  </a:lnTo>
                  <a:lnTo>
                    <a:pt x="336" y="1020"/>
                  </a:lnTo>
                  <a:lnTo>
                    <a:pt x="325" y="1007"/>
                  </a:lnTo>
                  <a:lnTo>
                    <a:pt x="317" y="991"/>
                  </a:lnTo>
                  <a:lnTo>
                    <a:pt x="307" y="968"/>
                  </a:lnTo>
                  <a:lnTo>
                    <a:pt x="302" y="947"/>
                  </a:lnTo>
                  <a:lnTo>
                    <a:pt x="302" y="932"/>
                  </a:lnTo>
                  <a:lnTo>
                    <a:pt x="302" y="919"/>
                  </a:lnTo>
                  <a:lnTo>
                    <a:pt x="289" y="927"/>
                  </a:lnTo>
                  <a:lnTo>
                    <a:pt x="271" y="934"/>
                  </a:lnTo>
                  <a:lnTo>
                    <a:pt x="250" y="942"/>
                  </a:lnTo>
                  <a:lnTo>
                    <a:pt x="227" y="945"/>
                  </a:lnTo>
                  <a:lnTo>
                    <a:pt x="212" y="945"/>
                  </a:lnTo>
                  <a:lnTo>
                    <a:pt x="199" y="945"/>
                  </a:lnTo>
                  <a:lnTo>
                    <a:pt x="186" y="942"/>
                  </a:lnTo>
                  <a:lnTo>
                    <a:pt x="170" y="937"/>
                  </a:lnTo>
                  <a:lnTo>
                    <a:pt x="157" y="929"/>
                  </a:lnTo>
                  <a:lnTo>
                    <a:pt x="142" y="919"/>
                  </a:lnTo>
                  <a:lnTo>
                    <a:pt x="129" y="906"/>
                  </a:lnTo>
                  <a:lnTo>
                    <a:pt x="119" y="893"/>
                  </a:lnTo>
                  <a:lnTo>
                    <a:pt x="111" y="880"/>
                  </a:lnTo>
                  <a:lnTo>
                    <a:pt x="106" y="867"/>
                  </a:lnTo>
                  <a:lnTo>
                    <a:pt x="101" y="854"/>
                  </a:lnTo>
                  <a:lnTo>
                    <a:pt x="98" y="841"/>
                  </a:lnTo>
                  <a:lnTo>
                    <a:pt x="98" y="818"/>
                  </a:lnTo>
                  <a:lnTo>
                    <a:pt x="101" y="798"/>
                  </a:lnTo>
                  <a:lnTo>
                    <a:pt x="106" y="779"/>
                  </a:lnTo>
                  <a:lnTo>
                    <a:pt x="111" y="764"/>
                  </a:lnTo>
                  <a:lnTo>
                    <a:pt x="95" y="756"/>
                  </a:lnTo>
                  <a:lnTo>
                    <a:pt x="77" y="743"/>
                  </a:lnTo>
                  <a:lnTo>
                    <a:pt x="57" y="728"/>
                  </a:lnTo>
                  <a:lnTo>
                    <a:pt x="39" y="702"/>
                  </a:lnTo>
                  <a:lnTo>
                    <a:pt x="28" y="687"/>
                  </a:lnTo>
                  <a:lnTo>
                    <a:pt x="20" y="668"/>
                  </a:lnTo>
                  <a:lnTo>
                    <a:pt x="13" y="650"/>
                  </a:lnTo>
                  <a:lnTo>
                    <a:pt x="8" y="627"/>
                  </a:lnTo>
                  <a:lnTo>
                    <a:pt x="5" y="604"/>
                  </a:lnTo>
                  <a:lnTo>
                    <a:pt x="5" y="578"/>
                  </a:lnTo>
                  <a:lnTo>
                    <a:pt x="5" y="581"/>
                  </a:lnTo>
                  <a:lnTo>
                    <a:pt x="0" y="557"/>
                  </a:lnTo>
                  <a:lnTo>
                    <a:pt x="2" y="529"/>
                  </a:lnTo>
                  <a:lnTo>
                    <a:pt x="5" y="506"/>
                  </a:lnTo>
                  <a:lnTo>
                    <a:pt x="10" y="485"/>
                  </a:lnTo>
                  <a:lnTo>
                    <a:pt x="18" y="464"/>
                  </a:lnTo>
                  <a:lnTo>
                    <a:pt x="26" y="446"/>
                  </a:lnTo>
                  <a:lnTo>
                    <a:pt x="33" y="431"/>
                  </a:lnTo>
                  <a:lnTo>
                    <a:pt x="51" y="405"/>
                  </a:lnTo>
                  <a:lnTo>
                    <a:pt x="72" y="384"/>
                  </a:lnTo>
                  <a:lnTo>
                    <a:pt x="88" y="371"/>
                  </a:lnTo>
                  <a:lnTo>
                    <a:pt x="103" y="361"/>
                  </a:lnTo>
                  <a:lnTo>
                    <a:pt x="98" y="346"/>
                  </a:lnTo>
                  <a:lnTo>
                    <a:pt x="93" y="330"/>
                  </a:lnTo>
                  <a:lnTo>
                    <a:pt x="90" y="309"/>
                  </a:lnTo>
                  <a:lnTo>
                    <a:pt x="90" y="286"/>
                  </a:lnTo>
                  <a:lnTo>
                    <a:pt x="93" y="273"/>
                  </a:lnTo>
                  <a:lnTo>
                    <a:pt x="98" y="260"/>
                  </a:lnTo>
                  <a:lnTo>
                    <a:pt x="103" y="247"/>
                  </a:lnTo>
                  <a:lnTo>
                    <a:pt x="111" y="235"/>
                  </a:lnTo>
                  <a:lnTo>
                    <a:pt x="121" y="222"/>
                  </a:lnTo>
                  <a:lnTo>
                    <a:pt x="134" y="209"/>
                  </a:lnTo>
                  <a:lnTo>
                    <a:pt x="150" y="198"/>
                  </a:lnTo>
                  <a:lnTo>
                    <a:pt x="162" y="191"/>
                  </a:lnTo>
                  <a:lnTo>
                    <a:pt x="178" y="186"/>
                  </a:lnTo>
                  <a:lnTo>
                    <a:pt x="191" y="183"/>
                  </a:lnTo>
                  <a:lnTo>
                    <a:pt x="204" y="180"/>
                  </a:lnTo>
                  <a:lnTo>
                    <a:pt x="219" y="180"/>
                  </a:lnTo>
                  <a:lnTo>
                    <a:pt x="243" y="186"/>
                  </a:lnTo>
                  <a:lnTo>
                    <a:pt x="263" y="193"/>
                  </a:lnTo>
                  <a:lnTo>
                    <a:pt x="281" y="201"/>
                  </a:lnTo>
                  <a:lnTo>
                    <a:pt x="294" y="209"/>
                  </a:lnTo>
                  <a:lnTo>
                    <a:pt x="294" y="196"/>
                  </a:lnTo>
                  <a:lnTo>
                    <a:pt x="294" y="180"/>
                  </a:lnTo>
                  <a:lnTo>
                    <a:pt x="299" y="160"/>
                  </a:lnTo>
                  <a:lnTo>
                    <a:pt x="310" y="134"/>
                  </a:lnTo>
                  <a:lnTo>
                    <a:pt x="317" y="121"/>
                  </a:lnTo>
                  <a:lnTo>
                    <a:pt x="328" y="105"/>
                  </a:lnTo>
                  <a:lnTo>
                    <a:pt x="341" y="93"/>
                  </a:lnTo>
                  <a:lnTo>
                    <a:pt x="356" y="77"/>
                  </a:lnTo>
                  <a:lnTo>
                    <a:pt x="374" y="62"/>
                  </a:lnTo>
                  <a:lnTo>
                    <a:pt x="395" y="46"/>
                  </a:lnTo>
                  <a:lnTo>
                    <a:pt x="418" y="33"/>
                  </a:lnTo>
                  <a:lnTo>
                    <a:pt x="441" y="25"/>
                  </a:lnTo>
                  <a:lnTo>
                    <a:pt x="465" y="18"/>
                  </a:lnTo>
                  <a:lnTo>
                    <a:pt x="488" y="18"/>
                  </a:lnTo>
                  <a:lnTo>
                    <a:pt x="509" y="18"/>
                  </a:lnTo>
                  <a:lnTo>
                    <a:pt x="532" y="20"/>
                  </a:lnTo>
                  <a:lnTo>
                    <a:pt x="553" y="23"/>
                  </a:lnTo>
                  <a:lnTo>
                    <a:pt x="571" y="31"/>
                  </a:lnTo>
                  <a:lnTo>
                    <a:pt x="604" y="43"/>
                  </a:lnTo>
                  <a:lnTo>
                    <a:pt x="630" y="59"/>
                  </a:lnTo>
                  <a:lnTo>
                    <a:pt x="653" y="74"/>
                  </a:lnTo>
                  <a:lnTo>
                    <a:pt x="656" y="62"/>
                  </a:lnTo>
                  <a:lnTo>
                    <a:pt x="658" y="51"/>
                  </a:lnTo>
                  <a:lnTo>
                    <a:pt x="666" y="36"/>
                  </a:lnTo>
                  <a:lnTo>
                    <a:pt x="679" y="23"/>
                  </a:lnTo>
                  <a:lnTo>
                    <a:pt x="697" y="10"/>
                  </a:lnTo>
                  <a:lnTo>
                    <a:pt x="708" y="5"/>
                  </a:lnTo>
                  <a:lnTo>
                    <a:pt x="720" y="2"/>
                  </a:lnTo>
                  <a:lnTo>
                    <a:pt x="736" y="0"/>
                  </a:lnTo>
                  <a:lnTo>
                    <a:pt x="754" y="0"/>
                  </a:lnTo>
                  <a:lnTo>
                    <a:pt x="770" y="0"/>
                  </a:lnTo>
                  <a:lnTo>
                    <a:pt x="785" y="2"/>
                  </a:lnTo>
                  <a:lnTo>
                    <a:pt x="798" y="5"/>
                  </a:lnTo>
                  <a:lnTo>
                    <a:pt x="811" y="10"/>
                  </a:lnTo>
                  <a:lnTo>
                    <a:pt x="826" y="23"/>
                  </a:lnTo>
                  <a:lnTo>
                    <a:pt x="839" y="36"/>
                  </a:lnTo>
                  <a:lnTo>
                    <a:pt x="847" y="51"/>
                  </a:lnTo>
                  <a:lnTo>
                    <a:pt x="852" y="62"/>
                  </a:lnTo>
                  <a:lnTo>
                    <a:pt x="852" y="74"/>
                  </a:lnTo>
                  <a:lnTo>
                    <a:pt x="852" y="77"/>
                  </a:lnTo>
                  <a:lnTo>
                    <a:pt x="875" y="59"/>
                  </a:lnTo>
                  <a:lnTo>
                    <a:pt x="901" y="46"/>
                  </a:lnTo>
                  <a:lnTo>
                    <a:pt x="935" y="31"/>
                  </a:lnTo>
                  <a:lnTo>
                    <a:pt x="955" y="25"/>
                  </a:lnTo>
                  <a:lnTo>
                    <a:pt x="976" y="20"/>
                  </a:lnTo>
                  <a:lnTo>
                    <a:pt x="997" y="18"/>
                  </a:lnTo>
                  <a:lnTo>
                    <a:pt x="1020" y="18"/>
                  </a:lnTo>
                  <a:lnTo>
                    <a:pt x="1041" y="20"/>
                  </a:lnTo>
                  <a:lnTo>
                    <a:pt x="1064" y="25"/>
                  </a:lnTo>
                  <a:lnTo>
                    <a:pt x="1087" y="36"/>
                  </a:lnTo>
                  <a:lnTo>
                    <a:pt x="1110" y="49"/>
                  </a:lnTo>
                  <a:lnTo>
                    <a:pt x="1134" y="64"/>
                  </a:lnTo>
                  <a:lnTo>
                    <a:pt x="1152" y="80"/>
                  </a:lnTo>
                  <a:lnTo>
                    <a:pt x="1167" y="95"/>
                  </a:lnTo>
                  <a:lnTo>
                    <a:pt x="1178" y="108"/>
                  </a:lnTo>
                  <a:lnTo>
                    <a:pt x="1188" y="124"/>
                  </a:lnTo>
                  <a:lnTo>
                    <a:pt x="1198" y="136"/>
                  </a:lnTo>
                  <a:lnTo>
                    <a:pt x="1209" y="160"/>
                  </a:lnTo>
                  <a:lnTo>
                    <a:pt x="1211" y="180"/>
                  </a:lnTo>
                  <a:lnTo>
                    <a:pt x="1214" y="196"/>
                  </a:lnTo>
                  <a:lnTo>
                    <a:pt x="1211" y="211"/>
                  </a:lnTo>
                  <a:lnTo>
                    <a:pt x="1227" y="201"/>
                  </a:lnTo>
                  <a:lnTo>
                    <a:pt x="1242" y="193"/>
                  </a:lnTo>
                  <a:lnTo>
                    <a:pt x="1263" y="188"/>
                  </a:lnTo>
                  <a:lnTo>
                    <a:pt x="1289" y="183"/>
                  </a:lnTo>
                  <a:lnTo>
                    <a:pt x="1302" y="183"/>
                  </a:lnTo>
                  <a:lnTo>
                    <a:pt x="1315" y="183"/>
                  </a:lnTo>
                  <a:lnTo>
                    <a:pt x="1330" y="188"/>
                  </a:lnTo>
                  <a:lnTo>
                    <a:pt x="1343" y="193"/>
                  </a:lnTo>
                  <a:lnTo>
                    <a:pt x="1358" y="201"/>
                  </a:lnTo>
                  <a:lnTo>
                    <a:pt x="1371" y="211"/>
                  </a:lnTo>
                  <a:lnTo>
                    <a:pt x="1384" y="222"/>
                  </a:lnTo>
                  <a:lnTo>
                    <a:pt x="1395" y="235"/>
                  </a:lnTo>
                  <a:lnTo>
                    <a:pt x="1405" y="247"/>
                  </a:lnTo>
                  <a:lnTo>
                    <a:pt x="1410" y="260"/>
                  </a:lnTo>
                  <a:lnTo>
                    <a:pt x="1413" y="273"/>
                  </a:lnTo>
                  <a:lnTo>
                    <a:pt x="1415" y="286"/>
                  </a:lnTo>
                  <a:lnTo>
                    <a:pt x="1415" y="312"/>
                  </a:lnTo>
                  <a:lnTo>
                    <a:pt x="1413" y="333"/>
                  </a:lnTo>
                  <a:lnTo>
                    <a:pt x="1410" y="348"/>
                  </a:lnTo>
                  <a:lnTo>
                    <a:pt x="1402" y="364"/>
                  </a:lnTo>
                  <a:lnTo>
                    <a:pt x="1418" y="374"/>
                  </a:lnTo>
                  <a:lnTo>
                    <a:pt x="1436" y="387"/>
                  </a:lnTo>
                  <a:lnTo>
                    <a:pt x="1454" y="405"/>
                  </a:lnTo>
                  <a:lnTo>
                    <a:pt x="1472" y="431"/>
                  </a:lnTo>
                  <a:lnTo>
                    <a:pt x="1482" y="449"/>
                  </a:lnTo>
                  <a:lnTo>
                    <a:pt x="1490" y="467"/>
                  </a:lnTo>
                  <a:lnTo>
                    <a:pt x="1495" y="485"/>
                  </a:lnTo>
                  <a:lnTo>
                    <a:pt x="1500" y="508"/>
                  </a:lnTo>
                  <a:lnTo>
                    <a:pt x="1506" y="532"/>
                  </a:lnTo>
                  <a:lnTo>
                    <a:pt x="1506" y="557"/>
                  </a:lnTo>
                  <a:lnTo>
                    <a:pt x="1506" y="560"/>
                  </a:lnTo>
                  <a:lnTo>
                    <a:pt x="1506" y="586"/>
                  </a:lnTo>
                  <a:lnTo>
                    <a:pt x="1503" y="612"/>
                  </a:lnTo>
                  <a:lnTo>
                    <a:pt x="1498" y="632"/>
                  </a:lnTo>
                  <a:lnTo>
                    <a:pt x="1493" y="653"/>
                  </a:lnTo>
                  <a:lnTo>
                    <a:pt x="1485" y="674"/>
                  </a:lnTo>
                  <a:lnTo>
                    <a:pt x="1477" y="689"/>
                  </a:lnTo>
                  <a:lnTo>
                    <a:pt x="1459" y="718"/>
                  </a:lnTo>
                  <a:lnTo>
                    <a:pt x="1441" y="741"/>
                  </a:lnTo>
                  <a:lnTo>
                    <a:pt x="1426" y="756"/>
                  </a:lnTo>
                  <a:lnTo>
                    <a:pt x="1410" y="767"/>
                  </a:lnTo>
                  <a:lnTo>
                    <a:pt x="1415" y="782"/>
                  </a:lnTo>
                  <a:lnTo>
                    <a:pt x="1420" y="798"/>
                  </a:lnTo>
                  <a:lnTo>
                    <a:pt x="1423" y="818"/>
                  </a:lnTo>
                  <a:lnTo>
                    <a:pt x="1423" y="844"/>
                  </a:lnTo>
                  <a:lnTo>
                    <a:pt x="1420" y="857"/>
                  </a:lnTo>
                  <a:lnTo>
                    <a:pt x="1418" y="870"/>
                  </a:lnTo>
                  <a:lnTo>
                    <a:pt x="1413" y="883"/>
                  </a:lnTo>
                  <a:lnTo>
                    <a:pt x="1402" y="896"/>
                  </a:lnTo>
                  <a:lnTo>
                    <a:pt x="1392" y="909"/>
                  </a:lnTo>
                  <a:lnTo>
                    <a:pt x="1379" y="919"/>
                  </a:lnTo>
                  <a:lnTo>
                    <a:pt x="1366" y="929"/>
                  </a:lnTo>
                  <a:lnTo>
                    <a:pt x="1351" y="937"/>
                  </a:lnTo>
                  <a:lnTo>
                    <a:pt x="1338" y="942"/>
                  </a:lnTo>
                  <a:lnTo>
                    <a:pt x="1322" y="947"/>
                  </a:lnTo>
                  <a:lnTo>
                    <a:pt x="1309" y="947"/>
                  </a:lnTo>
                  <a:lnTo>
                    <a:pt x="1296" y="947"/>
                  </a:lnTo>
                  <a:lnTo>
                    <a:pt x="1271" y="942"/>
                  </a:lnTo>
                  <a:lnTo>
                    <a:pt x="1250" y="937"/>
                  </a:lnTo>
                  <a:lnTo>
                    <a:pt x="1234" y="929"/>
                  </a:lnTo>
                  <a:lnTo>
                    <a:pt x="1219" y="919"/>
                  </a:lnTo>
                  <a:lnTo>
                    <a:pt x="1222" y="934"/>
                  </a:lnTo>
                  <a:lnTo>
                    <a:pt x="1219" y="950"/>
                  </a:lnTo>
                  <a:lnTo>
                    <a:pt x="1216" y="971"/>
                  </a:lnTo>
                  <a:lnTo>
                    <a:pt x="1203" y="994"/>
                  </a:lnTo>
                  <a:lnTo>
                    <a:pt x="1196" y="1007"/>
                  </a:lnTo>
                  <a:lnTo>
                    <a:pt x="1185" y="1022"/>
                  </a:lnTo>
                  <a:lnTo>
                    <a:pt x="1175" y="1035"/>
                  </a:lnTo>
                  <a:lnTo>
                    <a:pt x="1160" y="1051"/>
                  </a:lnTo>
                  <a:lnTo>
                    <a:pt x="1141" y="1066"/>
                  </a:lnTo>
                  <a:lnTo>
                    <a:pt x="1118" y="1082"/>
                  </a:lnTo>
                  <a:lnTo>
                    <a:pt x="1095" y="1095"/>
                  </a:lnTo>
                  <a:lnTo>
                    <a:pt x="1072" y="1105"/>
                  </a:lnTo>
                  <a:lnTo>
                    <a:pt x="1048" y="1110"/>
                  </a:lnTo>
                  <a:lnTo>
                    <a:pt x="1025" y="1113"/>
                  </a:lnTo>
                  <a:lnTo>
                    <a:pt x="1005" y="1113"/>
                  </a:lnTo>
                  <a:lnTo>
                    <a:pt x="984" y="1110"/>
                  </a:lnTo>
                  <a:lnTo>
                    <a:pt x="963" y="1105"/>
                  </a:lnTo>
                  <a:lnTo>
                    <a:pt x="943" y="1100"/>
                  </a:lnTo>
                  <a:lnTo>
                    <a:pt x="909" y="1084"/>
                  </a:lnTo>
                  <a:lnTo>
                    <a:pt x="883" y="1071"/>
                  </a:lnTo>
                  <a:lnTo>
                    <a:pt x="860" y="1056"/>
                  </a:lnTo>
                  <a:lnTo>
                    <a:pt x="860" y="1066"/>
                  </a:lnTo>
                  <a:lnTo>
                    <a:pt x="855" y="1079"/>
                  </a:lnTo>
                  <a:lnTo>
                    <a:pt x="847" y="1092"/>
                  </a:lnTo>
                  <a:lnTo>
                    <a:pt x="834" y="1105"/>
                  </a:lnTo>
                  <a:lnTo>
                    <a:pt x="819" y="1118"/>
                  </a:lnTo>
                  <a:lnTo>
                    <a:pt x="806" y="1123"/>
                  </a:lnTo>
                  <a:lnTo>
                    <a:pt x="793" y="1126"/>
                  </a:lnTo>
                  <a:lnTo>
                    <a:pt x="777" y="1128"/>
                  </a:lnTo>
                  <a:lnTo>
                    <a:pt x="762" y="1131"/>
                  </a:lnTo>
                  <a:lnTo>
                    <a:pt x="744" y="1128"/>
                  </a:lnTo>
                  <a:lnTo>
                    <a:pt x="728" y="1126"/>
                  </a:lnTo>
                  <a:lnTo>
                    <a:pt x="715" y="1123"/>
                  </a:lnTo>
                  <a:lnTo>
                    <a:pt x="705" y="1118"/>
                  </a:lnTo>
                  <a:lnTo>
                    <a:pt x="687" y="1105"/>
                  </a:lnTo>
                  <a:lnTo>
                    <a:pt x="674" y="1092"/>
                  </a:lnTo>
                  <a:lnTo>
                    <a:pt x="666" y="1079"/>
                  </a:lnTo>
                  <a:lnTo>
                    <a:pt x="664" y="1066"/>
                  </a:lnTo>
                  <a:lnTo>
                    <a:pt x="661" y="1056"/>
                  </a:lnTo>
                  <a:lnTo>
                    <a:pt x="661" y="10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58" name="Freeform 16"/>
            <p:cNvSpPr/>
            <p:nvPr/>
          </p:nvSpPr>
          <p:spPr bwMode="auto">
            <a:xfrm>
              <a:off x="2407" y="2229"/>
              <a:ext cx="1506" cy="1131"/>
            </a:xfrm>
            <a:custGeom>
              <a:avLst/>
              <a:gdLst>
                <a:gd name="T0" fmla="*/ 578 w 1506"/>
                <a:gd name="T1" fmla="*/ 1097 h 1131"/>
                <a:gd name="T2" fmla="*/ 472 w 1506"/>
                <a:gd name="T3" fmla="*/ 1107 h 1131"/>
                <a:gd name="T4" fmla="*/ 382 w 1506"/>
                <a:gd name="T5" fmla="*/ 1064 h 1131"/>
                <a:gd name="T6" fmla="*/ 317 w 1506"/>
                <a:gd name="T7" fmla="*/ 991 h 1131"/>
                <a:gd name="T8" fmla="*/ 302 w 1506"/>
                <a:gd name="T9" fmla="*/ 919 h 1131"/>
                <a:gd name="T10" fmla="*/ 212 w 1506"/>
                <a:gd name="T11" fmla="*/ 945 h 1131"/>
                <a:gd name="T12" fmla="*/ 142 w 1506"/>
                <a:gd name="T13" fmla="*/ 919 h 1131"/>
                <a:gd name="T14" fmla="*/ 106 w 1506"/>
                <a:gd name="T15" fmla="*/ 867 h 1131"/>
                <a:gd name="T16" fmla="*/ 106 w 1506"/>
                <a:gd name="T17" fmla="*/ 779 h 1131"/>
                <a:gd name="T18" fmla="*/ 57 w 1506"/>
                <a:gd name="T19" fmla="*/ 728 h 1131"/>
                <a:gd name="T20" fmla="*/ 8 w 1506"/>
                <a:gd name="T21" fmla="*/ 627 h 1131"/>
                <a:gd name="T22" fmla="*/ 0 w 1506"/>
                <a:gd name="T23" fmla="*/ 557 h 1131"/>
                <a:gd name="T24" fmla="*/ 26 w 1506"/>
                <a:gd name="T25" fmla="*/ 446 h 1131"/>
                <a:gd name="T26" fmla="*/ 103 w 1506"/>
                <a:gd name="T27" fmla="*/ 361 h 1131"/>
                <a:gd name="T28" fmla="*/ 90 w 1506"/>
                <a:gd name="T29" fmla="*/ 286 h 1131"/>
                <a:gd name="T30" fmla="*/ 121 w 1506"/>
                <a:gd name="T31" fmla="*/ 222 h 1131"/>
                <a:gd name="T32" fmla="*/ 178 w 1506"/>
                <a:gd name="T33" fmla="*/ 186 h 1131"/>
                <a:gd name="T34" fmla="*/ 263 w 1506"/>
                <a:gd name="T35" fmla="*/ 193 h 1131"/>
                <a:gd name="T36" fmla="*/ 294 w 1506"/>
                <a:gd name="T37" fmla="*/ 180 h 1131"/>
                <a:gd name="T38" fmla="*/ 341 w 1506"/>
                <a:gd name="T39" fmla="*/ 93 h 1131"/>
                <a:gd name="T40" fmla="*/ 418 w 1506"/>
                <a:gd name="T41" fmla="*/ 33 h 1131"/>
                <a:gd name="T42" fmla="*/ 532 w 1506"/>
                <a:gd name="T43" fmla="*/ 20 h 1131"/>
                <a:gd name="T44" fmla="*/ 653 w 1506"/>
                <a:gd name="T45" fmla="*/ 74 h 1131"/>
                <a:gd name="T46" fmla="*/ 679 w 1506"/>
                <a:gd name="T47" fmla="*/ 23 h 1131"/>
                <a:gd name="T48" fmla="*/ 754 w 1506"/>
                <a:gd name="T49" fmla="*/ 0 h 1131"/>
                <a:gd name="T50" fmla="*/ 811 w 1506"/>
                <a:gd name="T51" fmla="*/ 10 h 1131"/>
                <a:gd name="T52" fmla="*/ 852 w 1506"/>
                <a:gd name="T53" fmla="*/ 74 h 1131"/>
                <a:gd name="T54" fmla="*/ 935 w 1506"/>
                <a:gd name="T55" fmla="*/ 31 h 1131"/>
                <a:gd name="T56" fmla="*/ 1041 w 1506"/>
                <a:gd name="T57" fmla="*/ 20 h 1131"/>
                <a:gd name="T58" fmla="*/ 1134 w 1506"/>
                <a:gd name="T59" fmla="*/ 64 h 1131"/>
                <a:gd name="T60" fmla="*/ 1198 w 1506"/>
                <a:gd name="T61" fmla="*/ 136 h 1131"/>
                <a:gd name="T62" fmla="*/ 1211 w 1506"/>
                <a:gd name="T63" fmla="*/ 211 h 1131"/>
                <a:gd name="T64" fmla="*/ 1302 w 1506"/>
                <a:gd name="T65" fmla="*/ 183 h 1131"/>
                <a:gd name="T66" fmla="*/ 1371 w 1506"/>
                <a:gd name="T67" fmla="*/ 211 h 1131"/>
                <a:gd name="T68" fmla="*/ 1410 w 1506"/>
                <a:gd name="T69" fmla="*/ 260 h 1131"/>
                <a:gd name="T70" fmla="*/ 1410 w 1506"/>
                <a:gd name="T71" fmla="*/ 348 h 1131"/>
                <a:gd name="T72" fmla="*/ 1454 w 1506"/>
                <a:gd name="T73" fmla="*/ 405 h 1131"/>
                <a:gd name="T74" fmla="*/ 1500 w 1506"/>
                <a:gd name="T75" fmla="*/ 508 h 1131"/>
                <a:gd name="T76" fmla="*/ 1506 w 1506"/>
                <a:gd name="T77" fmla="*/ 586 h 1131"/>
                <a:gd name="T78" fmla="*/ 1477 w 1506"/>
                <a:gd name="T79" fmla="*/ 689 h 1131"/>
                <a:gd name="T80" fmla="*/ 1410 w 1506"/>
                <a:gd name="T81" fmla="*/ 767 h 1131"/>
                <a:gd name="T82" fmla="*/ 1420 w 1506"/>
                <a:gd name="T83" fmla="*/ 857 h 1131"/>
                <a:gd name="T84" fmla="*/ 1379 w 1506"/>
                <a:gd name="T85" fmla="*/ 919 h 1131"/>
                <a:gd name="T86" fmla="*/ 1322 w 1506"/>
                <a:gd name="T87" fmla="*/ 947 h 1131"/>
                <a:gd name="T88" fmla="*/ 1234 w 1506"/>
                <a:gd name="T89" fmla="*/ 929 h 1131"/>
                <a:gd name="T90" fmla="*/ 1216 w 1506"/>
                <a:gd name="T91" fmla="*/ 971 h 1131"/>
                <a:gd name="T92" fmla="*/ 1160 w 1506"/>
                <a:gd name="T93" fmla="*/ 1051 h 1131"/>
                <a:gd name="T94" fmla="*/ 1072 w 1506"/>
                <a:gd name="T95" fmla="*/ 1105 h 1131"/>
                <a:gd name="T96" fmla="*/ 963 w 1506"/>
                <a:gd name="T97" fmla="*/ 1105 h 1131"/>
                <a:gd name="T98" fmla="*/ 860 w 1506"/>
                <a:gd name="T99" fmla="*/ 1056 h 1131"/>
                <a:gd name="T100" fmla="*/ 819 w 1506"/>
                <a:gd name="T101" fmla="*/ 1118 h 1131"/>
                <a:gd name="T102" fmla="*/ 762 w 1506"/>
                <a:gd name="T103" fmla="*/ 1131 h 1131"/>
                <a:gd name="T104" fmla="*/ 687 w 1506"/>
                <a:gd name="T105" fmla="*/ 1105 h 1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06"/>
                <a:gd name="T160" fmla="*/ 0 h 1131"/>
                <a:gd name="T161" fmla="*/ 1506 w 1506"/>
                <a:gd name="T162" fmla="*/ 1131 h 1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06" h="1131">
                  <a:moveTo>
                    <a:pt x="661" y="1053"/>
                  </a:moveTo>
                  <a:lnTo>
                    <a:pt x="661" y="1053"/>
                  </a:lnTo>
                  <a:lnTo>
                    <a:pt x="638" y="1069"/>
                  </a:lnTo>
                  <a:lnTo>
                    <a:pt x="612" y="1082"/>
                  </a:lnTo>
                  <a:lnTo>
                    <a:pt x="578" y="1097"/>
                  </a:lnTo>
                  <a:lnTo>
                    <a:pt x="558" y="1102"/>
                  </a:lnTo>
                  <a:lnTo>
                    <a:pt x="540" y="1107"/>
                  </a:lnTo>
                  <a:lnTo>
                    <a:pt x="516" y="1110"/>
                  </a:lnTo>
                  <a:lnTo>
                    <a:pt x="496" y="1110"/>
                  </a:lnTo>
                  <a:lnTo>
                    <a:pt x="472" y="1107"/>
                  </a:lnTo>
                  <a:lnTo>
                    <a:pt x="449" y="1102"/>
                  </a:lnTo>
                  <a:lnTo>
                    <a:pt x="426" y="1092"/>
                  </a:lnTo>
                  <a:lnTo>
                    <a:pt x="403" y="1079"/>
                  </a:lnTo>
                  <a:lnTo>
                    <a:pt x="382" y="1064"/>
                  </a:lnTo>
                  <a:lnTo>
                    <a:pt x="364" y="1048"/>
                  </a:lnTo>
                  <a:lnTo>
                    <a:pt x="348" y="1035"/>
                  </a:lnTo>
                  <a:lnTo>
                    <a:pt x="336" y="1020"/>
                  </a:lnTo>
                  <a:lnTo>
                    <a:pt x="325" y="1007"/>
                  </a:lnTo>
                  <a:lnTo>
                    <a:pt x="317" y="991"/>
                  </a:lnTo>
                  <a:lnTo>
                    <a:pt x="307" y="968"/>
                  </a:lnTo>
                  <a:lnTo>
                    <a:pt x="302" y="947"/>
                  </a:lnTo>
                  <a:lnTo>
                    <a:pt x="302" y="932"/>
                  </a:lnTo>
                  <a:lnTo>
                    <a:pt x="302" y="919"/>
                  </a:lnTo>
                  <a:lnTo>
                    <a:pt x="289" y="927"/>
                  </a:lnTo>
                  <a:lnTo>
                    <a:pt x="271" y="934"/>
                  </a:lnTo>
                  <a:lnTo>
                    <a:pt x="250" y="942"/>
                  </a:lnTo>
                  <a:lnTo>
                    <a:pt x="227" y="945"/>
                  </a:lnTo>
                  <a:lnTo>
                    <a:pt x="212" y="945"/>
                  </a:lnTo>
                  <a:lnTo>
                    <a:pt x="199" y="945"/>
                  </a:lnTo>
                  <a:lnTo>
                    <a:pt x="186" y="942"/>
                  </a:lnTo>
                  <a:lnTo>
                    <a:pt x="170" y="937"/>
                  </a:lnTo>
                  <a:lnTo>
                    <a:pt x="157" y="929"/>
                  </a:lnTo>
                  <a:lnTo>
                    <a:pt x="142" y="919"/>
                  </a:lnTo>
                  <a:lnTo>
                    <a:pt x="129" y="906"/>
                  </a:lnTo>
                  <a:lnTo>
                    <a:pt x="119" y="893"/>
                  </a:lnTo>
                  <a:lnTo>
                    <a:pt x="111" y="880"/>
                  </a:lnTo>
                  <a:lnTo>
                    <a:pt x="106" y="867"/>
                  </a:lnTo>
                  <a:lnTo>
                    <a:pt x="101" y="854"/>
                  </a:lnTo>
                  <a:lnTo>
                    <a:pt x="98" y="841"/>
                  </a:lnTo>
                  <a:lnTo>
                    <a:pt x="98" y="818"/>
                  </a:lnTo>
                  <a:lnTo>
                    <a:pt x="101" y="798"/>
                  </a:lnTo>
                  <a:lnTo>
                    <a:pt x="106" y="779"/>
                  </a:lnTo>
                  <a:lnTo>
                    <a:pt x="111" y="764"/>
                  </a:lnTo>
                  <a:lnTo>
                    <a:pt x="95" y="756"/>
                  </a:lnTo>
                  <a:lnTo>
                    <a:pt x="77" y="743"/>
                  </a:lnTo>
                  <a:lnTo>
                    <a:pt x="57" y="728"/>
                  </a:lnTo>
                  <a:lnTo>
                    <a:pt x="39" y="702"/>
                  </a:lnTo>
                  <a:lnTo>
                    <a:pt x="28" y="687"/>
                  </a:lnTo>
                  <a:lnTo>
                    <a:pt x="20" y="668"/>
                  </a:lnTo>
                  <a:lnTo>
                    <a:pt x="13" y="650"/>
                  </a:lnTo>
                  <a:lnTo>
                    <a:pt x="8" y="627"/>
                  </a:lnTo>
                  <a:lnTo>
                    <a:pt x="5" y="604"/>
                  </a:lnTo>
                  <a:lnTo>
                    <a:pt x="5" y="578"/>
                  </a:lnTo>
                  <a:lnTo>
                    <a:pt x="5" y="581"/>
                  </a:lnTo>
                  <a:lnTo>
                    <a:pt x="0" y="557"/>
                  </a:lnTo>
                  <a:lnTo>
                    <a:pt x="2" y="529"/>
                  </a:lnTo>
                  <a:lnTo>
                    <a:pt x="5" y="506"/>
                  </a:lnTo>
                  <a:lnTo>
                    <a:pt x="10" y="485"/>
                  </a:lnTo>
                  <a:lnTo>
                    <a:pt x="18" y="464"/>
                  </a:lnTo>
                  <a:lnTo>
                    <a:pt x="26" y="446"/>
                  </a:lnTo>
                  <a:lnTo>
                    <a:pt x="33" y="431"/>
                  </a:lnTo>
                  <a:lnTo>
                    <a:pt x="51" y="405"/>
                  </a:lnTo>
                  <a:lnTo>
                    <a:pt x="72" y="384"/>
                  </a:lnTo>
                  <a:lnTo>
                    <a:pt x="88" y="371"/>
                  </a:lnTo>
                  <a:lnTo>
                    <a:pt x="103" y="361"/>
                  </a:lnTo>
                  <a:lnTo>
                    <a:pt x="98" y="346"/>
                  </a:lnTo>
                  <a:lnTo>
                    <a:pt x="93" y="330"/>
                  </a:lnTo>
                  <a:lnTo>
                    <a:pt x="90" y="309"/>
                  </a:lnTo>
                  <a:lnTo>
                    <a:pt x="90" y="286"/>
                  </a:lnTo>
                  <a:lnTo>
                    <a:pt x="93" y="273"/>
                  </a:lnTo>
                  <a:lnTo>
                    <a:pt x="98" y="260"/>
                  </a:lnTo>
                  <a:lnTo>
                    <a:pt x="103" y="247"/>
                  </a:lnTo>
                  <a:lnTo>
                    <a:pt x="111" y="235"/>
                  </a:lnTo>
                  <a:lnTo>
                    <a:pt x="121" y="222"/>
                  </a:lnTo>
                  <a:lnTo>
                    <a:pt x="134" y="209"/>
                  </a:lnTo>
                  <a:lnTo>
                    <a:pt x="150" y="198"/>
                  </a:lnTo>
                  <a:lnTo>
                    <a:pt x="162" y="191"/>
                  </a:lnTo>
                  <a:lnTo>
                    <a:pt x="178" y="186"/>
                  </a:lnTo>
                  <a:lnTo>
                    <a:pt x="191" y="183"/>
                  </a:lnTo>
                  <a:lnTo>
                    <a:pt x="204" y="180"/>
                  </a:lnTo>
                  <a:lnTo>
                    <a:pt x="219" y="180"/>
                  </a:lnTo>
                  <a:lnTo>
                    <a:pt x="243" y="186"/>
                  </a:lnTo>
                  <a:lnTo>
                    <a:pt x="263" y="193"/>
                  </a:lnTo>
                  <a:lnTo>
                    <a:pt x="281" y="201"/>
                  </a:lnTo>
                  <a:lnTo>
                    <a:pt x="294" y="209"/>
                  </a:lnTo>
                  <a:lnTo>
                    <a:pt x="294" y="196"/>
                  </a:lnTo>
                  <a:lnTo>
                    <a:pt x="294" y="180"/>
                  </a:lnTo>
                  <a:lnTo>
                    <a:pt x="299" y="160"/>
                  </a:lnTo>
                  <a:lnTo>
                    <a:pt x="310" y="134"/>
                  </a:lnTo>
                  <a:lnTo>
                    <a:pt x="317" y="121"/>
                  </a:lnTo>
                  <a:lnTo>
                    <a:pt x="328" y="105"/>
                  </a:lnTo>
                  <a:lnTo>
                    <a:pt x="341" y="93"/>
                  </a:lnTo>
                  <a:lnTo>
                    <a:pt x="356" y="77"/>
                  </a:lnTo>
                  <a:lnTo>
                    <a:pt x="374" y="62"/>
                  </a:lnTo>
                  <a:lnTo>
                    <a:pt x="395" y="46"/>
                  </a:lnTo>
                  <a:lnTo>
                    <a:pt x="418" y="33"/>
                  </a:lnTo>
                  <a:lnTo>
                    <a:pt x="441" y="25"/>
                  </a:lnTo>
                  <a:lnTo>
                    <a:pt x="465" y="18"/>
                  </a:lnTo>
                  <a:lnTo>
                    <a:pt x="488" y="18"/>
                  </a:lnTo>
                  <a:lnTo>
                    <a:pt x="509" y="18"/>
                  </a:lnTo>
                  <a:lnTo>
                    <a:pt x="532" y="20"/>
                  </a:lnTo>
                  <a:lnTo>
                    <a:pt x="553" y="23"/>
                  </a:lnTo>
                  <a:lnTo>
                    <a:pt x="571" y="31"/>
                  </a:lnTo>
                  <a:lnTo>
                    <a:pt x="604" y="43"/>
                  </a:lnTo>
                  <a:lnTo>
                    <a:pt x="630" y="59"/>
                  </a:lnTo>
                  <a:lnTo>
                    <a:pt x="653" y="74"/>
                  </a:lnTo>
                  <a:lnTo>
                    <a:pt x="656" y="62"/>
                  </a:lnTo>
                  <a:lnTo>
                    <a:pt x="658" y="51"/>
                  </a:lnTo>
                  <a:lnTo>
                    <a:pt x="666" y="36"/>
                  </a:lnTo>
                  <a:lnTo>
                    <a:pt x="679" y="23"/>
                  </a:lnTo>
                  <a:lnTo>
                    <a:pt x="697" y="10"/>
                  </a:lnTo>
                  <a:lnTo>
                    <a:pt x="708" y="5"/>
                  </a:lnTo>
                  <a:lnTo>
                    <a:pt x="720" y="2"/>
                  </a:lnTo>
                  <a:lnTo>
                    <a:pt x="736" y="0"/>
                  </a:lnTo>
                  <a:lnTo>
                    <a:pt x="754" y="0"/>
                  </a:lnTo>
                  <a:lnTo>
                    <a:pt x="770" y="0"/>
                  </a:lnTo>
                  <a:lnTo>
                    <a:pt x="785" y="2"/>
                  </a:lnTo>
                  <a:lnTo>
                    <a:pt x="798" y="5"/>
                  </a:lnTo>
                  <a:lnTo>
                    <a:pt x="811" y="10"/>
                  </a:lnTo>
                  <a:lnTo>
                    <a:pt x="826" y="23"/>
                  </a:lnTo>
                  <a:lnTo>
                    <a:pt x="839" y="36"/>
                  </a:lnTo>
                  <a:lnTo>
                    <a:pt x="847" y="51"/>
                  </a:lnTo>
                  <a:lnTo>
                    <a:pt x="852" y="62"/>
                  </a:lnTo>
                  <a:lnTo>
                    <a:pt x="852" y="74"/>
                  </a:lnTo>
                  <a:lnTo>
                    <a:pt x="852" y="77"/>
                  </a:lnTo>
                  <a:lnTo>
                    <a:pt x="875" y="59"/>
                  </a:lnTo>
                  <a:lnTo>
                    <a:pt x="901" y="46"/>
                  </a:lnTo>
                  <a:lnTo>
                    <a:pt x="935" y="31"/>
                  </a:lnTo>
                  <a:lnTo>
                    <a:pt x="955" y="25"/>
                  </a:lnTo>
                  <a:lnTo>
                    <a:pt x="976" y="20"/>
                  </a:lnTo>
                  <a:lnTo>
                    <a:pt x="997" y="18"/>
                  </a:lnTo>
                  <a:lnTo>
                    <a:pt x="1020" y="18"/>
                  </a:lnTo>
                  <a:lnTo>
                    <a:pt x="1041" y="20"/>
                  </a:lnTo>
                  <a:lnTo>
                    <a:pt x="1064" y="25"/>
                  </a:lnTo>
                  <a:lnTo>
                    <a:pt x="1087" y="36"/>
                  </a:lnTo>
                  <a:lnTo>
                    <a:pt x="1110" y="49"/>
                  </a:lnTo>
                  <a:lnTo>
                    <a:pt x="1134" y="64"/>
                  </a:lnTo>
                  <a:lnTo>
                    <a:pt x="1152" y="80"/>
                  </a:lnTo>
                  <a:lnTo>
                    <a:pt x="1167" y="95"/>
                  </a:lnTo>
                  <a:lnTo>
                    <a:pt x="1178" y="108"/>
                  </a:lnTo>
                  <a:lnTo>
                    <a:pt x="1188" y="124"/>
                  </a:lnTo>
                  <a:lnTo>
                    <a:pt x="1198" y="136"/>
                  </a:lnTo>
                  <a:lnTo>
                    <a:pt x="1209" y="160"/>
                  </a:lnTo>
                  <a:lnTo>
                    <a:pt x="1211" y="180"/>
                  </a:lnTo>
                  <a:lnTo>
                    <a:pt x="1214" y="196"/>
                  </a:lnTo>
                  <a:lnTo>
                    <a:pt x="1211" y="211"/>
                  </a:lnTo>
                  <a:lnTo>
                    <a:pt x="1227" y="201"/>
                  </a:lnTo>
                  <a:lnTo>
                    <a:pt x="1242" y="193"/>
                  </a:lnTo>
                  <a:lnTo>
                    <a:pt x="1263" y="188"/>
                  </a:lnTo>
                  <a:lnTo>
                    <a:pt x="1289" y="183"/>
                  </a:lnTo>
                  <a:lnTo>
                    <a:pt x="1302" y="183"/>
                  </a:lnTo>
                  <a:lnTo>
                    <a:pt x="1315" y="183"/>
                  </a:lnTo>
                  <a:lnTo>
                    <a:pt x="1330" y="188"/>
                  </a:lnTo>
                  <a:lnTo>
                    <a:pt x="1343" y="193"/>
                  </a:lnTo>
                  <a:lnTo>
                    <a:pt x="1358" y="201"/>
                  </a:lnTo>
                  <a:lnTo>
                    <a:pt x="1371" y="211"/>
                  </a:lnTo>
                  <a:lnTo>
                    <a:pt x="1384" y="222"/>
                  </a:lnTo>
                  <a:lnTo>
                    <a:pt x="1395" y="235"/>
                  </a:lnTo>
                  <a:lnTo>
                    <a:pt x="1405" y="247"/>
                  </a:lnTo>
                  <a:lnTo>
                    <a:pt x="1410" y="260"/>
                  </a:lnTo>
                  <a:lnTo>
                    <a:pt x="1413" y="273"/>
                  </a:lnTo>
                  <a:lnTo>
                    <a:pt x="1415" y="286"/>
                  </a:lnTo>
                  <a:lnTo>
                    <a:pt x="1415" y="312"/>
                  </a:lnTo>
                  <a:lnTo>
                    <a:pt x="1413" y="333"/>
                  </a:lnTo>
                  <a:lnTo>
                    <a:pt x="1410" y="348"/>
                  </a:lnTo>
                  <a:lnTo>
                    <a:pt x="1402" y="364"/>
                  </a:lnTo>
                  <a:lnTo>
                    <a:pt x="1418" y="374"/>
                  </a:lnTo>
                  <a:lnTo>
                    <a:pt x="1436" y="387"/>
                  </a:lnTo>
                  <a:lnTo>
                    <a:pt x="1454" y="405"/>
                  </a:lnTo>
                  <a:lnTo>
                    <a:pt x="1472" y="431"/>
                  </a:lnTo>
                  <a:lnTo>
                    <a:pt x="1482" y="449"/>
                  </a:lnTo>
                  <a:lnTo>
                    <a:pt x="1490" y="467"/>
                  </a:lnTo>
                  <a:lnTo>
                    <a:pt x="1495" y="485"/>
                  </a:lnTo>
                  <a:lnTo>
                    <a:pt x="1500" y="508"/>
                  </a:lnTo>
                  <a:lnTo>
                    <a:pt x="1506" y="532"/>
                  </a:lnTo>
                  <a:lnTo>
                    <a:pt x="1506" y="557"/>
                  </a:lnTo>
                  <a:lnTo>
                    <a:pt x="1506" y="560"/>
                  </a:lnTo>
                  <a:lnTo>
                    <a:pt x="1506" y="586"/>
                  </a:lnTo>
                  <a:lnTo>
                    <a:pt x="1503" y="612"/>
                  </a:lnTo>
                  <a:lnTo>
                    <a:pt x="1498" y="632"/>
                  </a:lnTo>
                  <a:lnTo>
                    <a:pt x="1493" y="653"/>
                  </a:lnTo>
                  <a:lnTo>
                    <a:pt x="1485" y="674"/>
                  </a:lnTo>
                  <a:lnTo>
                    <a:pt x="1477" y="689"/>
                  </a:lnTo>
                  <a:lnTo>
                    <a:pt x="1459" y="718"/>
                  </a:lnTo>
                  <a:lnTo>
                    <a:pt x="1441" y="741"/>
                  </a:lnTo>
                  <a:lnTo>
                    <a:pt x="1426" y="756"/>
                  </a:lnTo>
                  <a:lnTo>
                    <a:pt x="1410" y="767"/>
                  </a:lnTo>
                  <a:lnTo>
                    <a:pt x="1415" y="782"/>
                  </a:lnTo>
                  <a:lnTo>
                    <a:pt x="1420" y="798"/>
                  </a:lnTo>
                  <a:lnTo>
                    <a:pt x="1423" y="818"/>
                  </a:lnTo>
                  <a:lnTo>
                    <a:pt x="1423" y="844"/>
                  </a:lnTo>
                  <a:lnTo>
                    <a:pt x="1420" y="857"/>
                  </a:lnTo>
                  <a:lnTo>
                    <a:pt x="1418" y="870"/>
                  </a:lnTo>
                  <a:lnTo>
                    <a:pt x="1413" y="883"/>
                  </a:lnTo>
                  <a:lnTo>
                    <a:pt x="1402" y="896"/>
                  </a:lnTo>
                  <a:lnTo>
                    <a:pt x="1392" y="909"/>
                  </a:lnTo>
                  <a:lnTo>
                    <a:pt x="1379" y="919"/>
                  </a:lnTo>
                  <a:lnTo>
                    <a:pt x="1366" y="929"/>
                  </a:lnTo>
                  <a:lnTo>
                    <a:pt x="1351" y="937"/>
                  </a:lnTo>
                  <a:lnTo>
                    <a:pt x="1338" y="942"/>
                  </a:lnTo>
                  <a:lnTo>
                    <a:pt x="1322" y="947"/>
                  </a:lnTo>
                  <a:lnTo>
                    <a:pt x="1309" y="947"/>
                  </a:lnTo>
                  <a:lnTo>
                    <a:pt x="1296" y="947"/>
                  </a:lnTo>
                  <a:lnTo>
                    <a:pt x="1271" y="942"/>
                  </a:lnTo>
                  <a:lnTo>
                    <a:pt x="1250" y="937"/>
                  </a:lnTo>
                  <a:lnTo>
                    <a:pt x="1234" y="929"/>
                  </a:lnTo>
                  <a:lnTo>
                    <a:pt x="1219" y="919"/>
                  </a:lnTo>
                  <a:lnTo>
                    <a:pt x="1222" y="934"/>
                  </a:lnTo>
                  <a:lnTo>
                    <a:pt x="1219" y="950"/>
                  </a:lnTo>
                  <a:lnTo>
                    <a:pt x="1216" y="971"/>
                  </a:lnTo>
                  <a:lnTo>
                    <a:pt x="1203" y="994"/>
                  </a:lnTo>
                  <a:lnTo>
                    <a:pt x="1196" y="1007"/>
                  </a:lnTo>
                  <a:lnTo>
                    <a:pt x="1185" y="1022"/>
                  </a:lnTo>
                  <a:lnTo>
                    <a:pt x="1175" y="1035"/>
                  </a:lnTo>
                  <a:lnTo>
                    <a:pt x="1160" y="1051"/>
                  </a:lnTo>
                  <a:lnTo>
                    <a:pt x="1141" y="1066"/>
                  </a:lnTo>
                  <a:lnTo>
                    <a:pt x="1118" y="1082"/>
                  </a:lnTo>
                  <a:lnTo>
                    <a:pt x="1095" y="1095"/>
                  </a:lnTo>
                  <a:lnTo>
                    <a:pt x="1072" y="1105"/>
                  </a:lnTo>
                  <a:lnTo>
                    <a:pt x="1048" y="1110"/>
                  </a:lnTo>
                  <a:lnTo>
                    <a:pt x="1025" y="1113"/>
                  </a:lnTo>
                  <a:lnTo>
                    <a:pt x="1005" y="1113"/>
                  </a:lnTo>
                  <a:lnTo>
                    <a:pt x="984" y="1110"/>
                  </a:lnTo>
                  <a:lnTo>
                    <a:pt x="963" y="1105"/>
                  </a:lnTo>
                  <a:lnTo>
                    <a:pt x="943" y="1100"/>
                  </a:lnTo>
                  <a:lnTo>
                    <a:pt x="909" y="1084"/>
                  </a:lnTo>
                  <a:lnTo>
                    <a:pt x="883" y="1071"/>
                  </a:lnTo>
                  <a:lnTo>
                    <a:pt x="860" y="1056"/>
                  </a:lnTo>
                  <a:lnTo>
                    <a:pt x="860" y="1066"/>
                  </a:lnTo>
                  <a:lnTo>
                    <a:pt x="855" y="1079"/>
                  </a:lnTo>
                  <a:lnTo>
                    <a:pt x="847" y="1092"/>
                  </a:lnTo>
                  <a:lnTo>
                    <a:pt x="834" y="1105"/>
                  </a:lnTo>
                  <a:lnTo>
                    <a:pt x="819" y="1118"/>
                  </a:lnTo>
                  <a:lnTo>
                    <a:pt x="806" y="1123"/>
                  </a:lnTo>
                  <a:lnTo>
                    <a:pt x="793" y="1126"/>
                  </a:lnTo>
                  <a:lnTo>
                    <a:pt x="777" y="1128"/>
                  </a:lnTo>
                  <a:lnTo>
                    <a:pt x="762" y="1131"/>
                  </a:lnTo>
                  <a:lnTo>
                    <a:pt x="744" y="1128"/>
                  </a:lnTo>
                  <a:lnTo>
                    <a:pt x="728" y="1126"/>
                  </a:lnTo>
                  <a:lnTo>
                    <a:pt x="715" y="1123"/>
                  </a:lnTo>
                  <a:lnTo>
                    <a:pt x="705" y="1118"/>
                  </a:lnTo>
                  <a:lnTo>
                    <a:pt x="687" y="1105"/>
                  </a:lnTo>
                  <a:lnTo>
                    <a:pt x="674" y="1092"/>
                  </a:lnTo>
                  <a:lnTo>
                    <a:pt x="666" y="1079"/>
                  </a:lnTo>
                  <a:lnTo>
                    <a:pt x="664" y="1066"/>
                  </a:lnTo>
                  <a:lnTo>
                    <a:pt x="661" y="1056"/>
                  </a:lnTo>
                </a:path>
              </a:pathLst>
            </a:custGeom>
            <a:noFill/>
            <a:ln w="7938">
              <a:solidFill>
                <a:srgbClr val="00A0C6"/>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9" name="Rectangle 17"/>
            <p:cNvSpPr>
              <a:spLocks noChangeArrowheads="1"/>
            </p:cNvSpPr>
            <p:nvPr/>
          </p:nvSpPr>
          <p:spPr bwMode="auto">
            <a:xfrm>
              <a:off x="2472" y="2523"/>
              <a:ext cx="4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b="1">
                  <a:latin typeface="Arial" panose="020B0604020202020204" pitchFamily="34" charset="0"/>
                  <a:ea typeface="宋体" panose="02010600030101010101" pitchFamily="2" charset="-122"/>
                </a:rPr>
                <a:t>应用</a:t>
              </a:r>
              <a:r>
                <a:rPr kumimoji="0" lang="en-US" altLang="zh-CN" sz="1800" b="1">
                  <a:latin typeface="Arial" panose="020B0604020202020204" pitchFamily="34" charset="0"/>
                  <a:ea typeface="宋体" panose="02010600030101010101" pitchFamily="2" charset="-122"/>
                </a:rPr>
                <a:t>1 </a:t>
              </a:r>
              <a:endParaRPr kumimoji="0" lang="en-US" altLang="zh-CN" sz="1800" b="1">
                <a:latin typeface="Arial" panose="020B0604020202020204" pitchFamily="34" charset="0"/>
                <a:ea typeface="宋体" panose="02010600030101010101" pitchFamily="2" charset="-122"/>
              </a:endParaRPr>
            </a:p>
          </p:txBody>
        </p:sp>
        <p:sp>
          <p:nvSpPr>
            <p:cNvPr id="10260" name="Rectangle 18"/>
            <p:cNvSpPr>
              <a:spLocks noChangeArrowheads="1"/>
            </p:cNvSpPr>
            <p:nvPr/>
          </p:nvSpPr>
          <p:spPr bwMode="auto">
            <a:xfrm>
              <a:off x="1252" y="2673"/>
              <a:ext cx="584" cy="41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61" name="Freeform 19"/>
            <p:cNvSpPr/>
            <p:nvPr/>
          </p:nvSpPr>
          <p:spPr bwMode="auto">
            <a:xfrm>
              <a:off x="1836" y="2598"/>
              <a:ext cx="75" cy="485"/>
            </a:xfrm>
            <a:custGeom>
              <a:avLst/>
              <a:gdLst>
                <a:gd name="T0" fmla="*/ 75 w 75"/>
                <a:gd name="T1" fmla="*/ 0 h 485"/>
                <a:gd name="T2" fmla="*/ 75 w 75"/>
                <a:gd name="T3" fmla="*/ 410 h 485"/>
                <a:gd name="T4" fmla="*/ 0 w 75"/>
                <a:gd name="T5" fmla="*/ 485 h 485"/>
                <a:gd name="T6" fmla="*/ 0 w 75"/>
                <a:gd name="T7" fmla="*/ 75 h 485"/>
                <a:gd name="T8" fmla="*/ 75 w 75"/>
                <a:gd name="T9" fmla="*/ 0 h 485"/>
                <a:gd name="T10" fmla="*/ 0 60000 65536"/>
                <a:gd name="T11" fmla="*/ 0 60000 65536"/>
                <a:gd name="T12" fmla="*/ 0 60000 65536"/>
                <a:gd name="T13" fmla="*/ 0 60000 65536"/>
                <a:gd name="T14" fmla="*/ 0 60000 65536"/>
                <a:gd name="T15" fmla="*/ 0 w 75"/>
                <a:gd name="T16" fmla="*/ 0 h 485"/>
                <a:gd name="T17" fmla="*/ 75 w 75"/>
                <a:gd name="T18" fmla="*/ 485 h 485"/>
              </a:gdLst>
              <a:ahLst/>
              <a:cxnLst>
                <a:cxn ang="T10">
                  <a:pos x="T0" y="T1"/>
                </a:cxn>
                <a:cxn ang="T11">
                  <a:pos x="T2" y="T3"/>
                </a:cxn>
                <a:cxn ang="T12">
                  <a:pos x="T4" y="T5"/>
                </a:cxn>
                <a:cxn ang="T13">
                  <a:pos x="T6" y="T7"/>
                </a:cxn>
                <a:cxn ang="T14">
                  <a:pos x="T8" y="T9"/>
                </a:cxn>
              </a:cxnLst>
              <a:rect l="T15" t="T16" r="T17" b="T18"/>
              <a:pathLst>
                <a:path w="75" h="485">
                  <a:moveTo>
                    <a:pt x="75" y="0"/>
                  </a:moveTo>
                  <a:lnTo>
                    <a:pt x="75" y="410"/>
                  </a:lnTo>
                  <a:lnTo>
                    <a:pt x="0" y="485"/>
                  </a:lnTo>
                  <a:lnTo>
                    <a:pt x="0" y="75"/>
                  </a:lnTo>
                  <a:lnTo>
                    <a:pt x="75"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62" name="Freeform 20"/>
            <p:cNvSpPr/>
            <p:nvPr/>
          </p:nvSpPr>
          <p:spPr bwMode="auto">
            <a:xfrm>
              <a:off x="1252" y="2598"/>
              <a:ext cx="659" cy="75"/>
            </a:xfrm>
            <a:custGeom>
              <a:avLst/>
              <a:gdLst>
                <a:gd name="T0" fmla="*/ 0 w 659"/>
                <a:gd name="T1" fmla="*/ 75 h 75"/>
                <a:gd name="T2" fmla="*/ 72 w 659"/>
                <a:gd name="T3" fmla="*/ 0 h 75"/>
                <a:gd name="T4" fmla="*/ 659 w 659"/>
                <a:gd name="T5" fmla="*/ 0 h 75"/>
                <a:gd name="T6" fmla="*/ 584 w 659"/>
                <a:gd name="T7" fmla="*/ 75 h 75"/>
                <a:gd name="T8" fmla="*/ 0 w 659"/>
                <a:gd name="T9" fmla="*/ 75 h 75"/>
                <a:gd name="T10" fmla="*/ 0 60000 65536"/>
                <a:gd name="T11" fmla="*/ 0 60000 65536"/>
                <a:gd name="T12" fmla="*/ 0 60000 65536"/>
                <a:gd name="T13" fmla="*/ 0 60000 65536"/>
                <a:gd name="T14" fmla="*/ 0 60000 65536"/>
                <a:gd name="T15" fmla="*/ 0 w 659"/>
                <a:gd name="T16" fmla="*/ 0 h 75"/>
                <a:gd name="T17" fmla="*/ 659 w 659"/>
                <a:gd name="T18" fmla="*/ 75 h 75"/>
              </a:gdLst>
              <a:ahLst/>
              <a:cxnLst>
                <a:cxn ang="T10">
                  <a:pos x="T0" y="T1"/>
                </a:cxn>
                <a:cxn ang="T11">
                  <a:pos x="T2" y="T3"/>
                </a:cxn>
                <a:cxn ang="T12">
                  <a:pos x="T4" y="T5"/>
                </a:cxn>
                <a:cxn ang="T13">
                  <a:pos x="T6" y="T7"/>
                </a:cxn>
                <a:cxn ang="T14">
                  <a:pos x="T8" y="T9"/>
                </a:cxn>
              </a:cxnLst>
              <a:rect l="T15" t="T16" r="T17" b="T18"/>
              <a:pathLst>
                <a:path w="659" h="75">
                  <a:moveTo>
                    <a:pt x="0" y="75"/>
                  </a:moveTo>
                  <a:lnTo>
                    <a:pt x="72" y="0"/>
                  </a:lnTo>
                  <a:lnTo>
                    <a:pt x="659" y="0"/>
                  </a:lnTo>
                  <a:lnTo>
                    <a:pt x="584" y="75"/>
                  </a:lnTo>
                  <a:lnTo>
                    <a:pt x="0" y="75"/>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63" name="Freeform 21"/>
            <p:cNvSpPr/>
            <p:nvPr/>
          </p:nvSpPr>
          <p:spPr bwMode="auto">
            <a:xfrm>
              <a:off x="1296" y="2789"/>
              <a:ext cx="491" cy="186"/>
            </a:xfrm>
            <a:custGeom>
              <a:avLst/>
              <a:gdLst>
                <a:gd name="T0" fmla="*/ 491 w 491"/>
                <a:gd name="T1" fmla="*/ 93 h 186"/>
                <a:gd name="T2" fmla="*/ 491 w 491"/>
                <a:gd name="T3" fmla="*/ 93 h 186"/>
                <a:gd name="T4" fmla="*/ 491 w 491"/>
                <a:gd name="T5" fmla="*/ 103 h 186"/>
                <a:gd name="T6" fmla="*/ 486 w 491"/>
                <a:gd name="T7" fmla="*/ 111 h 186"/>
                <a:gd name="T8" fmla="*/ 481 w 491"/>
                <a:gd name="T9" fmla="*/ 121 h 186"/>
                <a:gd name="T10" fmla="*/ 473 w 491"/>
                <a:gd name="T11" fmla="*/ 129 h 186"/>
                <a:gd name="T12" fmla="*/ 450 w 491"/>
                <a:gd name="T13" fmla="*/ 145 h 186"/>
                <a:gd name="T14" fmla="*/ 419 w 491"/>
                <a:gd name="T15" fmla="*/ 160 h 186"/>
                <a:gd name="T16" fmla="*/ 382 w 491"/>
                <a:gd name="T17" fmla="*/ 170 h 186"/>
                <a:gd name="T18" fmla="*/ 341 w 491"/>
                <a:gd name="T19" fmla="*/ 178 h 186"/>
                <a:gd name="T20" fmla="*/ 295 w 491"/>
                <a:gd name="T21" fmla="*/ 183 h 186"/>
                <a:gd name="T22" fmla="*/ 245 w 491"/>
                <a:gd name="T23" fmla="*/ 186 h 186"/>
                <a:gd name="T24" fmla="*/ 245 w 491"/>
                <a:gd name="T25" fmla="*/ 186 h 186"/>
                <a:gd name="T26" fmla="*/ 196 w 491"/>
                <a:gd name="T27" fmla="*/ 183 h 186"/>
                <a:gd name="T28" fmla="*/ 150 w 491"/>
                <a:gd name="T29" fmla="*/ 178 h 186"/>
                <a:gd name="T30" fmla="*/ 109 w 491"/>
                <a:gd name="T31" fmla="*/ 170 h 186"/>
                <a:gd name="T32" fmla="*/ 72 w 491"/>
                <a:gd name="T33" fmla="*/ 160 h 186"/>
                <a:gd name="T34" fmla="*/ 41 w 491"/>
                <a:gd name="T35" fmla="*/ 145 h 186"/>
                <a:gd name="T36" fmla="*/ 21 w 491"/>
                <a:gd name="T37" fmla="*/ 129 h 186"/>
                <a:gd name="T38" fmla="*/ 10 w 491"/>
                <a:gd name="T39" fmla="*/ 121 h 186"/>
                <a:gd name="T40" fmla="*/ 5 w 491"/>
                <a:gd name="T41" fmla="*/ 111 h 186"/>
                <a:gd name="T42" fmla="*/ 3 w 491"/>
                <a:gd name="T43" fmla="*/ 103 h 186"/>
                <a:gd name="T44" fmla="*/ 0 w 491"/>
                <a:gd name="T45" fmla="*/ 93 h 186"/>
                <a:gd name="T46" fmla="*/ 0 w 491"/>
                <a:gd name="T47" fmla="*/ 93 h 186"/>
                <a:gd name="T48" fmla="*/ 3 w 491"/>
                <a:gd name="T49" fmla="*/ 83 h 186"/>
                <a:gd name="T50" fmla="*/ 5 w 491"/>
                <a:gd name="T51" fmla="*/ 75 h 186"/>
                <a:gd name="T52" fmla="*/ 10 w 491"/>
                <a:gd name="T53" fmla="*/ 65 h 186"/>
                <a:gd name="T54" fmla="*/ 21 w 491"/>
                <a:gd name="T55" fmla="*/ 57 h 186"/>
                <a:gd name="T56" fmla="*/ 41 w 491"/>
                <a:gd name="T57" fmla="*/ 41 h 186"/>
                <a:gd name="T58" fmla="*/ 72 w 491"/>
                <a:gd name="T59" fmla="*/ 28 h 186"/>
                <a:gd name="T60" fmla="*/ 109 w 491"/>
                <a:gd name="T61" fmla="*/ 15 h 186"/>
                <a:gd name="T62" fmla="*/ 150 w 491"/>
                <a:gd name="T63" fmla="*/ 8 h 186"/>
                <a:gd name="T64" fmla="*/ 196 w 491"/>
                <a:gd name="T65" fmla="*/ 3 h 186"/>
                <a:gd name="T66" fmla="*/ 245 w 491"/>
                <a:gd name="T67" fmla="*/ 0 h 186"/>
                <a:gd name="T68" fmla="*/ 245 w 491"/>
                <a:gd name="T69" fmla="*/ 0 h 186"/>
                <a:gd name="T70" fmla="*/ 295 w 491"/>
                <a:gd name="T71" fmla="*/ 3 h 186"/>
                <a:gd name="T72" fmla="*/ 341 w 491"/>
                <a:gd name="T73" fmla="*/ 8 h 186"/>
                <a:gd name="T74" fmla="*/ 382 w 491"/>
                <a:gd name="T75" fmla="*/ 15 h 186"/>
                <a:gd name="T76" fmla="*/ 419 w 491"/>
                <a:gd name="T77" fmla="*/ 28 h 186"/>
                <a:gd name="T78" fmla="*/ 450 w 491"/>
                <a:gd name="T79" fmla="*/ 41 h 186"/>
                <a:gd name="T80" fmla="*/ 473 w 491"/>
                <a:gd name="T81" fmla="*/ 57 h 186"/>
                <a:gd name="T82" fmla="*/ 481 w 491"/>
                <a:gd name="T83" fmla="*/ 65 h 186"/>
                <a:gd name="T84" fmla="*/ 486 w 491"/>
                <a:gd name="T85" fmla="*/ 75 h 186"/>
                <a:gd name="T86" fmla="*/ 491 w 491"/>
                <a:gd name="T87" fmla="*/ 83 h 186"/>
                <a:gd name="T88" fmla="*/ 491 w 491"/>
                <a:gd name="T89" fmla="*/ 93 h 186"/>
                <a:gd name="T90" fmla="*/ 491 w 491"/>
                <a:gd name="T91" fmla="*/ 93 h 1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186"/>
                <a:gd name="T140" fmla="*/ 491 w 491"/>
                <a:gd name="T141" fmla="*/ 186 h 18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186">
                  <a:moveTo>
                    <a:pt x="491" y="93"/>
                  </a:moveTo>
                  <a:lnTo>
                    <a:pt x="491" y="93"/>
                  </a:lnTo>
                  <a:lnTo>
                    <a:pt x="491" y="103"/>
                  </a:lnTo>
                  <a:lnTo>
                    <a:pt x="486" y="111"/>
                  </a:lnTo>
                  <a:lnTo>
                    <a:pt x="481" y="121"/>
                  </a:lnTo>
                  <a:lnTo>
                    <a:pt x="473" y="129"/>
                  </a:lnTo>
                  <a:lnTo>
                    <a:pt x="450" y="145"/>
                  </a:lnTo>
                  <a:lnTo>
                    <a:pt x="419" y="160"/>
                  </a:lnTo>
                  <a:lnTo>
                    <a:pt x="382" y="170"/>
                  </a:lnTo>
                  <a:lnTo>
                    <a:pt x="341" y="178"/>
                  </a:lnTo>
                  <a:lnTo>
                    <a:pt x="295" y="183"/>
                  </a:lnTo>
                  <a:lnTo>
                    <a:pt x="245" y="186"/>
                  </a:lnTo>
                  <a:lnTo>
                    <a:pt x="196" y="183"/>
                  </a:lnTo>
                  <a:lnTo>
                    <a:pt x="150" y="178"/>
                  </a:lnTo>
                  <a:lnTo>
                    <a:pt x="109" y="170"/>
                  </a:lnTo>
                  <a:lnTo>
                    <a:pt x="72" y="160"/>
                  </a:lnTo>
                  <a:lnTo>
                    <a:pt x="41" y="145"/>
                  </a:lnTo>
                  <a:lnTo>
                    <a:pt x="21" y="129"/>
                  </a:lnTo>
                  <a:lnTo>
                    <a:pt x="10" y="121"/>
                  </a:lnTo>
                  <a:lnTo>
                    <a:pt x="5" y="111"/>
                  </a:lnTo>
                  <a:lnTo>
                    <a:pt x="3" y="103"/>
                  </a:lnTo>
                  <a:lnTo>
                    <a:pt x="0" y="93"/>
                  </a:lnTo>
                  <a:lnTo>
                    <a:pt x="3" y="83"/>
                  </a:lnTo>
                  <a:lnTo>
                    <a:pt x="5" y="75"/>
                  </a:lnTo>
                  <a:lnTo>
                    <a:pt x="10" y="65"/>
                  </a:lnTo>
                  <a:lnTo>
                    <a:pt x="21" y="57"/>
                  </a:lnTo>
                  <a:lnTo>
                    <a:pt x="41" y="41"/>
                  </a:lnTo>
                  <a:lnTo>
                    <a:pt x="72" y="28"/>
                  </a:lnTo>
                  <a:lnTo>
                    <a:pt x="109" y="15"/>
                  </a:lnTo>
                  <a:lnTo>
                    <a:pt x="150" y="8"/>
                  </a:lnTo>
                  <a:lnTo>
                    <a:pt x="196" y="3"/>
                  </a:lnTo>
                  <a:lnTo>
                    <a:pt x="245" y="0"/>
                  </a:lnTo>
                  <a:lnTo>
                    <a:pt x="295" y="3"/>
                  </a:lnTo>
                  <a:lnTo>
                    <a:pt x="341" y="8"/>
                  </a:lnTo>
                  <a:lnTo>
                    <a:pt x="382" y="15"/>
                  </a:lnTo>
                  <a:lnTo>
                    <a:pt x="419" y="28"/>
                  </a:lnTo>
                  <a:lnTo>
                    <a:pt x="450" y="41"/>
                  </a:lnTo>
                  <a:lnTo>
                    <a:pt x="473" y="57"/>
                  </a:lnTo>
                  <a:lnTo>
                    <a:pt x="481" y="65"/>
                  </a:lnTo>
                  <a:lnTo>
                    <a:pt x="486" y="75"/>
                  </a:lnTo>
                  <a:lnTo>
                    <a:pt x="491" y="83"/>
                  </a:lnTo>
                  <a:lnTo>
                    <a:pt x="491" y="93"/>
                  </a:lnTo>
                  <a:close/>
                </a:path>
              </a:pathLst>
            </a:custGeom>
            <a:solidFill>
              <a:srgbClr val="FFFFFF"/>
            </a:solidFill>
            <a:ln w="7938">
              <a:solidFill>
                <a:srgbClr val="000000"/>
              </a:solidFill>
              <a:round/>
            </a:ln>
          </p:spPr>
          <p:txBody>
            <a:bodyPr/>
            <a:lstStyle/>
            <a:p>
              <a:endParaRPr lang="zh-CN" altLang="en-US"/>
            </a:p>
          </p:txBody>
        </p:sp>
        <p:sp>
          <p:nvSpPr>
            <p:cNvPr id="10264" name="Rectangle 22"/>
            <p:cNvSpPr>
              <a:spLocks noChangeArrowheads="1"/>
            </p:cNvSpPr>
            <p:nvPr/>
          </p:nvSpPr>
          <p:spPr bwMode="auto">
            <a:xfrm>
              <a:off x="1330" y="2833"/>
              <a:ext cx="53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b="1">
                  <a:solidFill>
                    <a:srgbClr val="000000"/>
                  </a:solidFill>
                  <a:latin typeface="Myriad Roman"/>
                  <a:ea typeface="宋体" panose="02010600030101010101" pitchFamily="2" charset="-122"/>
                </a:rPr>
                <a:t>Application</a:t>
              </a:r>
              <a:endParaRPr kumimoji="0" lang="en-US" altLang="zh-CN" sz="2400" b="1">
                <a:latin typeface="Arial" panose="020B0604020202020204" pitchFamily="34" charset="0"/>
                <a:ea typeface="宋体" panose="02010600030101010101" pitchFamily="2" charset="-122"/>
              </a:endParaRPr>
            </a:p>
          </p:txBody>
        </p:sp>
        <p:sp>
          <p:nvSpPr>
            <p:cNvPr id="10265" name="Rectangle 23"/>
            <p:cNvSpPr>
              <a:spLocks noChangeArrowheads="1"/>
            </p:cNvSpPr>
            <p:nvPr/>
          </p:nvSpPr>
          <p:spPr bwMode="auto">
            <a:xfrm>
              <a:off x="1268" y="2683"/>
              <a:ext cx="2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b="1">
                  <a:solidFill>
                    <a:srgbClr val="000000"/>
                  </a:solidFill>
                  <a:latin typeface="Myriad Roman"/>
                  <a:ea typeface="宋体" panose="02010600030101010101" pitchFamily="2" charset="-122"/>
                </a:rPr>
                <a:t>Host</a:t>
              </a:r>
              <a:endParaRPr kumimoji="0" lang="en-US" altLang="zh-CN" sz="2400" b="1">
                <a:latin typeface="Arial" panose="020B0604020202020204" pitchFamily="34" charset="0"/>
                <a:ea typeface="宋体" panose="02010600030101010101" pitchFamily="2" charset="-122"/>
              </a:endParaRPr>
            </a:p>
          </p:txBody>
        </p:sp>
        <p:sp>
          <p:nvSpPr>
            <p:cNvPr id="10266" name="Rectangle 24"/>
            <p:cNvSpPr>
              <a:spLocks noChangeArrowheads="1"/>
            </p:cNvSpPr>
            <p:nvPr/>
          </p:nvSpPr>
          <p:spPr bwMode="auto">
            <a:xfrm>
              <a:off x="3804" y="1650"/>
              <a:ext cx="584" cy="411"/>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67" name="Freeform 25"/>
            <p:cNvSpPr/>
            <p:nvPr/>
          </p:nvSpPr>
          <p:spPr bwMode="auto">
            <a:xfrm>
              <a:off x="4388" y="1575"/>
              <a:ext cx="75" cy="486"/>
            </a:xfrm>
            <a:custGeom>
              <a:avLst/>
              <a:gdLst>
                <a:gd name="T0" fmla="*/ 75 w 75"/>
                <a:gd name="T1" fmla="*/ 0 h 486"/>
                <a:gd name="T2" fmla="*/ 75 w 75"/>
                <a:gd name="T3" fmla="*/ 411 h 486"/>
                <a:gd name="T4" fmla="*/ 0 w 75"/>
                <a:gd name="T5" fmla="*/ 486 h 486"/>
                <a:gd name="T6" fmla="*/ 0 w 75"/>
                <a:gd name="T7" fmla="*/ 75 h 486"/>
                <a:gd name="T8" fmla="*/ 75 w 75"/>
                <a:gd name="T9" fmla="*/ 0 h 486"/>
                <a:gd name="T10" fmla="*/ 0 60000 65536"/>
                <a:gd name="T11" fmla="*/ 0 60000 65536"/>
                <a:gd name="T12" fmla="*/ 0 60000 65536"/>
                <a:gd name="T13" fmla="*/ 0 60000 65536"/>
                <a:gd name="T14" fmla="*/ 0 60000 65536"/>
                <a:gd name="T15" fmla="*/ 0 w 75"/>
                <a:gd name="T16" fmla="*/ 0 h 486"/>
                <a:gd name="T17" fmla="*/ 75 w 75"/>
                <a:gd name="T18" fmla="*/ 486 h 486"/>
              </a:gdLst>
              <a:ahLst/>
              <a:cxnLst>
                <a:cxn ang="T10">
                  <a:pos x="T0" y="T1"/>
                </a:cxn>
                <a:cxn ang="T11">
                  <a:pos x="T2" y="T3"/>
                </a:cxn>
                <a:cxn ang="T12">
                  <a:pos x="T4" y="T5"/>
                </a:cxn>
                <a:cxn ang="T13">
                  <a:pos x="T6" y="T7"/>
                </a:cxn>
                <a:cxn ang="T14">
                  <a:pos x="T8" y="T9"/>
                </a:cxn>
              </a:cxnLst>
              <a:rect l="T15" t="T16" r="T17" b="T18"/>
              <a:pathLst>
                <a:path w="75" h="486">
                  <a:moveTo>
                    <a:pt x="75" y="0"/>
                  </a:moveTo>
                  <a:lnTo>
                    <a:pt x="75" y="411"/>
                  </a:lnTo>
                  <a:lnTo>
                    <a:pt x="0" y="486"/>
                  </a:lnTo>
                  <a:lnTo>
                    <a:pt x="0" y="75"/>
                  </a:lnTo>
                  <a:lnTo>
                    <a:pt x="75"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68" name="Freeform 26"/>
            <p:cNvSpPr/>
            <p:nvPr/>
          </p:nvSpPr>
          <p:spPr bwMode="auto">
            <a:xfrm>
              <a:off x="3804" y="1575"/>
              <a:ext cx="659" cy="75"/>
            </a:xfrm>
            <a:custGeom>
              <a:avLst/>
              <a:gdLst>
                <a:gd name="T0" fmla="*/ 0 w 659"/>
                <a:gd name="T1" fmla="*/ 75 h 75"/>
                <a:gd name="T2" fmla="*/ 72 w 659"/>
                <a:gd name="T3" fmla="*/ 0 h 75"/>
                <a:gd name="T4" fmla="*/ 659 w 659"/>
                <a:gd name="T5" fmla="*/ 0 h 75"/>
                <a:gd name="T6" fmla="*/ 584 w 659"/>
                <a:gd name="T7" fmla="*/ 75 h 75"/>
                <a:gd name="T8" fmla="*/ 0 w 659"/>
                <a:gd name="T9" fmla="*/ 75 h 75"/>
                <a:gd name="T10" fmla="*/ 0 60000 65536"/>
                <a:gd name="T11" fmla="*/ 0 60000 65536"/>
                <a:gd name="T12" fmla="*/ 0 60000 65536"/>
                <a:gd name="T13" fmla="*/ 0 60000 65536"/>
                <a:gd name="T14" fmla="*/ 0 60000 65536"/>
                <a:gd name="T15" fmla="*/ 0 w 659"/>
                <a:gd name="T16" fmla="*/ 0 h 75"/>
                <a:gd name="T17" fmla="*/ 659 w 659"/>
                <a:gd name="T18" fmla="*/ 75 h 75"/>
              </a:gdLst>
              <a:ahLst/>
              <a:cxnLst>
                <a:cxn ang="T10">
                  <a:pos x="T0" y="T1"/>
                </a:cxn>
                <a:cxn ang="T11">
                  <a:pos x="T2" y="T3"/>
                </a:cxn>
                <a:cxn ang="T12">
                  <a:pos x="T4" y="T5"/>
                </a:cxn>
                <a:cxn ang="T13">
                  <a:pos x="T6" y="T7"/>
                </a:cxn>
                <a:cxn ang="T14">
                  <a:pos x="T8" y="T9"/>
                </a:cxn>
              </a:cxnLst>
              <a:rect l="T15" t="T16" r="T17" b="T18"/>
              <a:pathLst>
                <a:path w="659" h="75">
                  <a:moveTo>
                    <a:pt x="0" y="75"/>
                  </a:moveTo>
                  <a:lnTo>
                    <a:pt x="72" y="0"/>
                  </a:lnTo>
                  <a:lnTo>
                    <a:pt x="659" y="0"/>
                  </a:lnTo>
                  <a:lnTo>
                    <a:pt x="584" y="75"/>
                  </a:lnTo>
                  <a:lnTo>
                    <a:pt x="0" y="75"/>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69" name="Freeform 27"/>
            <p:cNvSpPr/>
            <p:nvPr/>
          </p:nvSpPr>
          <p:spPr bwMode="auto">
            <a:xfrm>
              <a:off x="3848" y="1766"/>
              <a:ext cx="491" cy="186"/>
            </a:xfrm>
            <a:custGeom>
              <a:avLst/>
              <a:gdLst>
                <a:gd name="T0" fmla="*/ 491 w 491"/>
                <a:gd name="T1" fmla="*/ 93 h 186"/>
                <a:gd name="T2" fmla="*/ 491 w 491"/>
                <a:gd name="T3" fmla="*/ 93 h 186"/>
                <a:gd name="T4" fmla="*/ 491 w 491"/>
                <a:gd name="T5" fmla="*/ 104 h 186"/>
                <a:gd name="T6" fmla="*/ 486 w 491"/>
                <a:gd name="T7" fmla="*/ 111 h 186"/>
                <a:gd name="T8" fmla="*/ 481 w 491"/>
                <a:gd name="T9" fmla="*/ 122 h 186"/>
                <a:gd name="T10" fmla="*/ 473 w 491"/>
                <a:gd name="T11" fmla="*/ 129 h 186"/>
                <a:gd name="T12" fmla="*/ 450 w 491"/>
                <a:gd name="T13" fmla="*/ 145 h 186"/>
                <a:gd name="T14" fmla="*/ 419 w 491"/>
                <a:gd name="T15" fmla="*/ 160 h 186"/>
                <a:gd name="T16" fmla="*/ 382 w 491"/>
                <a:gd name="T17" fmla="*/ 171 h 186"/>
                <a:gd name="T18" fmla="*/ 341 w 491"/>
                <a:gd name="T19" fmla="*/ 178 h 186"/>
                <a:gd name="T20" fmla="*/ 295 w 491"/>
                <a:gd name="T21" fmla="*/ 184 h 186"/>
                <a:gd name="T22" fmla="*/ 245 w 491"/>
                <a:gd name="T23" fmla="*/ 186 h 186"/>
                <a:gd name="T24" fmla="*/ 245 w 491"/>
                <a:gd name="T25" fmla="*/ 186 h 186"/>
                <a:gd name="T26" fmla="*/ 196 w 491"/>
                <a:gd name="T27" fmla="*/ 184 h 186"/>
                <a:gd name="T28" fmla="*/ 150 w 491"/>
                <a:gd name="T29" fmla="*/ 178 h 186"/>
                <a:gd name="T30" fmla="*/ 109 w 491"/>
                <a:gd name="T31" fmla="*/ 171 h 186"/>
                <a:gd name="T32" fmla="*/ 72 w 491"/>
                <a:gd name="T33" fmla="*/ 160 h 186"/>
                <a:gd name="T34" fmla="*/ 41 w 491"/>
                <a:gd name="T35" fmla="*/ 145 h 186"/>
                <a:gd name="T36" fmla="*/ 21 w 491"/>
                <a:gd name="T37" fmla="*/ 129 h 186"/>
                <a:gd name="T38" fmla="*/ 10 w 491"/>
                <a:gd name="T39" fmla="*/ 122 h 186"/>
                <a:gd name="T40" fmla="*/ 5 w 491"/>
                <a:gd name="T41" fmla="*/ 111 h 186"/>
                <a:gd name="T42" fmla="*/ 3 w 491"/>
                <a:gd name="T43" fmla="*/ 104 h 186"/>
                <a:gd name="T44" fmla="*/ 0 w 491"/>
                <a:gd name="T45" fmla="*/ 93 h 186"/>
                <a:gd name="T46" fmla="*/ 0 w 491"/>
                <a:gd name="T47" fmla="*/ 93 h 186"/>
                <a:gd name="T48" fmla="*/ 3 w 491"/>
                <a:gd name="T49" fmla="*/ 83 h 186"/>
                <a:gd name="T50" fmla="*/ 5 w 491"/>
                <a:gd name="T51" fmla="*/ 75 h 186"/>
                <a:gd name="T52" fmla="*/ 10 w 491"/>
                <a:gd name="T53" fmla="*/ 65 h 186"/>
                <a:gd name="T54" fmla="*/ 21 w 491"/>
                <a:gd name="T55" fmla="*/ 57 h 186"/>
                <a:gd name="T56" fmla="*/ 41 w 491"/>
                <a:gd name="T57" fmla="*/ 42 h 186"/>
                <a:gd name="T58" fmla="*/ 72 w 491"/>
                <a:gd name="T59" fmla="*/ 29 h 186"/>
                <a:gd name="T60" fmla="*/ 109 w 491"/>
                <a:gd name="T61" fmla="*/ 16 h 186"/>
                <a:gd name="T62" fmla="*/ 150 w 491"/>
                <a:gd name="T63" fmla="*/ 8 h 186"/>
                <a:gd name="T64" fmla="*/ 196 w 491"/>
                <a:gd name="T65" fmla="*/ 3 h 186"/>
                <a:gd name="T66" fmla="*/ 245 w 491"/>
                <a:gd name="T67" fmla="*/ 0 h 186"/>
                <a:gd name="T68" fmla="*/ 245 w 491"/>
                <a:gd name="T69" fmla="*/ 0 h 186"/>
                <a:gd name="T70" fmla="*/ 295 w 491"/>
                <a:gd name="T71" fmla="*/ 3 h 186"/>
                <a:gd name="T72" fmla="*/ 341 w 491"/>
                <a:gd name="T73" fmla="*/ 8 h 186"/>
                <a:gd name="T74" fmla="*/ 382 w 491"/>
                <a:gd name="T75" fmla="*/ 16 h 186"/>
                <a:gd name="T76" fmla="*/ 419 w 491"/>
                <a:gd name="T77" fmla="*/ 29 h 186"/>
                <a:gd name="T78" fmla="*/ 450 w 491"/>
                <a:gd name="T79" fmla="*/ 42 h 186"/>
                <a:gd name="T80" fmla="*/ 473 w 491"/>
                <a:gd name="T81" fmla="*/ 57 h 186"/>
                <a:gd name="T82" fmla="*/ 481 w 491"/>
                <a:gd name="T83" fmla="*/ 65 h 186"/>
                <a:gd name="T84" fmla="*/ 486 w 491"/>
                <a:gd name="T85" fmla="*/ 75 h 186"/>
                <a:gd name="T86" fmla="*/ 491 w 491"/>
                <a:gd name="T87" fmla="*/ 83 h 186"/>
                <a:gd name="T88" fmla="*/ 491 w 491"/>
                <a:gd name="T89" fmla="*/ 93 h 186"/>
                <a:gd name="T90" fmla="*/ 491 w 491"/>
                <a:gd name="T91" fmla="*/ 93 h 1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186"/>
                <a:gd name="T140" fmla="*/ 491 w 491"/>
                <a:gd name="T141" fmla="*/ 186 h 18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186">
                  <a:moveTo>
                    <a:pt x="491" y="93"/>
                  </a:moveTo>
                  <a:lnTo>
                    <a:pt x="491" y="93"/>
                  </a:lnTo>
                  <a:lnTo>
                    <a:pt x="491" y="104"/>
                  </a:lnTo>
                  <a:lnTo>
                    <a:pt x="486" y="111"/>
                  </a:lnTo>
                  <a:lnTo>
                    <a:pt x="481" y="122"/>
                  </a:lnTo>
                  <a:lnTo>
                    <a:pt x="473" y="129"/>
                  </a:lnTo>
                  <a:lnTo>
                    <a:pt x="450" y="145"/>
                  </a:lnTo>
                  <a:lnTo>
                    <a:pt x="419" y="160"/>
                  </a:lnTo>
                  <a:lnTo>
                    <a:pt x="382" y="171"/>
                  </a:lnTo>
                  <a:lnTo>
                    <a:pt x="341" y="178"/>
                  </a:lnTo>
                  <a:lnTo>
                    <a:pt x="295" y="184"/>
                  </a:lnTo>
                  <a:lnTo>
                    <a:pt x="245" y="186"/>
                  </a:lnTo>
                  <a:lnTo>
                    <a:pt x="196" y="184"/>
                  </a:lnTo>
                  <a:lnTo>
                    <a:pt x="150" y="178"/>
                  </a:lnTo>
                  <a:lnTo>
                    <a:pt x="109" y="171"/>
                  </a:lnTo>
                  <a:lnTo>
                    <a:pt x="72" y="160"/>
                  </a:lnTo>
                  <a:lnTo>
                    <a:pt x="41" y="145"/>
                  </a:lnTo>
                  <a:lnTo>
                    <a:pt x="21" y="129"/>
                  </a:lnTo>
                  <a:lnTo>
                    <a:pt x="10" y="122"/>
                  </a:lnTo>
                  <a:lnTo>
                    <a:pt x="5" y="111"/>
                  </a:lnTo>
                  <a:lnTo>
                    <a:pt x="3" y="104"/>
                  </a:lnTo>
                  <a:lnTo>
                    <a:pt x="0" y="93"/>
                  </a:lnTo>
                  <a:lnTo>
                    <a:pt x="3" y="83"/>
                  </a:lnTo>
                  <a:lnTo>
                    <a:pt x="5" y="75"/>
                  </a:lnTo>
                  <a:lnTo>
                    <a:pt x="10" y="65"/>
                  </a:lnTo>
                  <a:lnTo>
                    <a:pt x="21" y="57"/>
                  </a:lnTo>
                  <a:lnTo>
                    <a:pt x="41" y="42"/>
                  </a:lnTo>
                  <a:lnTo>
                    <a:pt x="72" y="29"/>
                  </a:lnTo>
                  <a:lnTo>
                    <a:pt x="109" y="16"/>
                  </a:lnTo>
                  <a:lnTo>
                    <a:pt x="150" y="8"/>
                  </a:lnTo>
                  <a:lnTo>
                    <a:pt x="196" y="3"/>
                  </a:lnTo>
                  <a:lnTo>
                    <a:pt x="245" y="0"/>
                  </a:lnTo>
                  <a:lnTo>
                    <a:pt x="295" y="3"/>
                  </a:lnTo>
                  <a:lnTo>
                    <a:pt x="341" y="8"/>
                  </a:lnTo>
                  <a:lnTo>
                    <a:pt x="382" y="16"/>
                  </a:lnTo>
                  <a:lnTo>
                    <a:pt x="419" y="29"/>
                  </a:lnTo>
                  <a:lnTo>
                    <a:pt x="450" y="42"/>
                  </a:lnTo>
                  <a:lnTo>
                    <a:pt x="473" y="57"/>
                  </a:lnTo>
                  <a:lnTo>
                    <a:pt x="481" y="65"/>
                  </a:lnTo>
                  <a:lnTo>
                    <a:pt x="486" y="75"/>
                  </a:lnTo>
                  <a:lnTo>
                    <a:pt x="491" y="83"/>
                  </a:lnTo>
                  <a:lnTo>
                    <a:pt x="491" y="93"/>
                  </a:lnTo>
                  <a:close/>
                </a:path>
              </a:pathLst>
            </a:custGeom>
            <a:solidFill>
              <a:srgbClr val="FFFFFF"/>
            </a:solidFill>
            <a:ln w="7938">
              <a:solidFill>
                <a:srgbClr val="000000"/>
              </a:solidFill>
              <a:round/>
            </a:ln>
          </p:spPr>
          <p:txBody>
            <a:bodyPr/>
            <a:lstStyle/>
            <a:p>
              <a:endParaRPr lang="zh-CN" altLang="en-US"/>
            </a:p>
          </p:txBody>
        </p:sp>
        <p:sp>
          <p:nvSpPr>
            <p:cNvPr id="10270" name="Rectangle 28"/>
            <p:cNvSpPr>
              <a:spLocks noChangeArrowheads="1"/>
            </p:cNvSpPr>
            <p:nvPr/>
          </p:nvSpPr>
          <p:spPr bwMode="auto">
            <a:xfrm>
              <a:off x="3882" y="1810"/>
              <a:ext cx="53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b="1">
                  <a:solidFill>
                    <a:srgbClr val="000000"/>
                  </a:solidFill>
                  <a:latin typeface="Myriad Roman"/>
                  <a:ea typeface="宋体" panose="02010600030101010101" pitchFamily="2" charset="-122"/>
                </a:rPr>
                <a:t>Application</a:t>
              </a:r>
              <a:endParaRPr kumimoji="0" lang="en-US" altLang="zh-CN" sz="2400" b="1">
                <a:latin typeface="Arial" panose="020B0604020202020204" pitchFamily="34" charset="0"/>
                <a:ea typeface="宋体" panose="02010600030101010101" pitchFamily="2" charset="-122"/>
              </a:endParaRPr>
            </a:p>
          </p:txBody>
        </p:sp>
        <p:sp>
          <p:nvSpPr>
            <p:cNvPr id="10271" name="Rectangle 29"/>
            <p:cNvSpPr>
              <a:spLocks noChangeArrowheads="1"/>
            </p:cNvSpPr>
            <p:nvPr/>
          </p:nvSpPr>
          <p:spPr bwMode="auto">
            <a:xfrm>
              <a:off x="3820" y="1660"/>
              <a:ext cx="2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b="1">
                  <a:solidFill>
                    <a:srgbClr val="000000"/>
                  </a:solidFill>
                  <a:latin typeface="Myriad Roman"/>
                  <a:ea typeface="宋体" panose="02010600030101010101" pitchFamily="2" charset="-122"/>
                </a:rPr>
                <a:t>Host</a:t>
              </a:r>
              <a:endParaRPr kumimoji="0" lang="en-US" altLang="zh-CN" sz="2400" b="1">
                <a:latin typeface="Arial" panose="020B0604020202020204" pitchFamily="34" charset="0"/>
                <a:ea typeface="宋体" panose="02010600030101010101" pitchFamily="2" charset="-122"/>
              </a:endParaRPr>
            </a:p>
          </p:txBody>
        </p:sp>
        <p:sp>
          <p:nvSpPr>
            <p:cNvPr id="10272" name="Freeform 30"/>
            <p:cNvSpPr/>
            <p:nvPr/>
          </p:nvSpPr>
          <p:spPr bwMode="auto">
            <a:xfrm>
              <a:off x="1882" y="2069"/>
              <a:ext cx="2132" cy="706"/>
            </a:xfrm>
            <a:custGeom>
              <a:avLst/>
              <a:gdLst>
                <a:gd name="T0" fmla="*/ 0 w 2319"/>
                <a:gd name="T1" fmla="*/ 2 h 933"/>
                <a:gd name="T2" fmla="*/ 0 w 2319"/>
                <a:gd name="T3" fmla="*/ 2 h 933"/>
                <a:gd name="T4" fmla="*/ 6 w 2319"/>
                <a:gd name="T5" fmla="*/ 2 h 933"/>
                <a:gd name="T6" fmla="*/ 8 w 2319"/>
                <a:gd name="T7" fmla="*/ 2 h 933"/>
                <a:gd name="T8" fmla="*/ 11 w 2319"/>
                <a:gd name="T9" fmla="*/ 2 h 933"/>
                <a:gd name="T10" fmla="*/ 14 w 2319"/>
                <a:gd name="T11" fmla="*/ 2 h 933"/>
                <a:gd name="T12" fmla="*/ 16 w 2319"/>
                <a:gd name="T13" fmla="*/ 2 h 933"/>
                <a:gd name="T14" fmla="*/ 17 w 2319"/>
                <a:gd name="T15" fmla="*/ 2 h 933"/>
                <a:gd name="T16" fmla="*/ 20 w 2319"/>
                <a:gd name="T17" fmla="*/ 2 h 933"/>
                <a:gd name="T18" fmla="*/ 23 w 2319"/>
                <a:gd name="T19" fmla="*/ 2 h 933"/>
                <a:gd name="T20" fmla="*/ 25 w 2319"/>
                <a:gd name="T21" fmla="*/ 2 h 933"/>
                <a:gd name="T22" fmla="*/ 27 w 2319"/>
                <a:gd name="T23" fmla="*/ 2 h 933"/>
                <a:gd name="T24" fmla="*/ 27 w 2319"/>
                <a:gd name="T25" fmla="*/ 2 h 933"/>
                <a:gd name="T26" fmla="*/ 29 w 2319"/>
                <a:gd name="T27" fmla="*/ 2 h 933"/>
                <a:gd name="T28" fmla="*/ 31 w 2319"/>
                <a:gd name="T29" fmla="*/ 2 h 933"/>
                <a:gd name="T30" fmla="*/ 32 w 2319"/>
                <a:gd name="T31" fmla="*/ 2 h 933"/>
                <a:gd name="T32" fmla="*/ 34 w 2319"/>
                <a:gd name="T33" fmla="*/ 2 h 933"/>
                <a:gd name="T34" fmla="*/ 37 w 2319"/>
                <a:gd name="T35" fmla="*/ 2 h 933"/>
                <a:gd name="T36" fmla="*/ 37 w 2319"/>
                <a:gd name="T37" fmla="*/ 2 h 933"/>
                <a:gd name="T38" fmla="*/ 38 w 2319"/>
                <a:gd name="T39" fmla="*/ 2 h 933"/>
                <a:gd name="T40" fmla="*/ 40 w 2319"/>
                <a:gd name="T41" fmla="*/ 2 h 933"/>
                <a:gd name="T42" fmla="*/ 40 w 2319"/>
                <a:gd name="T43" fmla="*/ 2 h 933"/>
                <a:gd name="T44" fmla="*/ 43 w 2319"/>
                <a:gd name="T45" fmla="*/ 2 h 933"/>
                <a:gd name="T46" fmla="*/ 44 w 2319"/>
                <a:gd name="T47" fmla="*/ 2 h 933"/>
                <a:gd name="T48" fmla="*/ 44 w 2319"/>
                <a:gd name="T49" fmla="*/ 2 h 933"/>
                <a:gd name="T50" fmla="*/ 46 w 2319"/>
                <a:gd name="T51" fmla="*/ 2 h 933"/>
                <a:gd name="T52" fmla="*/ 47 w 2319"/>
                <a:gd name="T53" fmla="*/ 2 h 933"/>
                <a:gd name="T54" fmla="*/ 48 w 2319"/>
                <a:gd name="T55" fmla="*/ 2 h 933"/>
                <a:gd name="T56" fmla="*/ 49 w 2319"/>
                <a:gd name="T57" fmla="*/ 2 h 933"/>
                <a:gd name="T58" fmla="*/ 50 w 2319"/>
                <a:gd name="T59" fmla="*/ 2 h 933"/>
                <a:gd name="T60" fmla="*/ 51 w 2319"/>
                <a:gd name="T61" fmla="*/ 2 h 933"/>
                <a:gd name="T62" fmla="*/ 52 w 2319"/>
                <a:gd name="T63" fmla="*/ 2 h 933"/>
                <a:gd name="T64" fmla="*/ 52 w 2319"/>
                <a:gd name="T65" fmla="*/ 0 h 9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19"/>
                <a:gd name="T100" fmla="*/ 0 h 933"/>
                <a:gd name="T101" fmla="*/ 2319 w 2319"/>
                <a:gd name="T102" fmla="*/ 933 h 9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19" h="933">
                  <a:moveTo>
                    <a:pt x="0" y="933"/>
                  </a:moveTo>
                  <a:lnTo>
                    <a:pt x="0" y="933"/>
                  </a:lnTo>
                  <a:lnTo>
                    <a:pt x="243" y="930"/>
                  </a:lnTo>
                  <a:lnTo>
                    <a:pt x="359" y="928"/>
                  </a:lnTo>
                  <a:lnTo>
                    <a:pt x="470" y="922"/>
                  </a:lnTo>
                  <a:lnTo>
                    <a:pt x="576" y="915"/>
                  </a:lnTo>
                  <a:lnTo>
                    <a:pt x="677" y="907"/>
                  </a:lnTo>
                  <a:lnTo>
                    <a:pt x="775" y="897"/>
                  </a:lnTo>
                  <a:lnTo>
                    <a:pt x="870" y="886"/>
                  </a:lnTo>
                  <a:lnTo>
                    <a:pt x="961" y="873"/>
                  </a:lnTo>
                  <a:lnTo>
                    <a:pt x="1049" y="858"/>
                  </a:lnTo>
                  <a:lnTo>
                    <a:pt x="1131" y="842"/>
                  </a:lnTo>
                  <a:lnTo>
                    <a:pt x="1211" y="822"/>
                  </a:lnTo>
                  <a:lnTo>
                    <a:pt x="1289" y="801"/>
                  </a:lnTo>
                  <a:lnTo>
                    <a:pt x="1364" y="780"/>
                  </a:lnTo>
                  <a:lnTo>
                    <a:pt x="1433" y="755"/>
                  </a:lnTo>
                  <a:lnTo>
                    <a:pt x="1503" y="729"/>
                  </a:lnTo>
                  <a:lnTo>
                    <a:pt x="1568" y="700"/>
                  </a:lnTo>
                  <a:lnTo>
                    <a:pt x="1632" y="669"/>
                  </a:lnTo>
                  <a:lnTo>
                    <a:pt x="1692" y="638"/>
                  </a:lnTo>
                  <a:lnTo>
                    <a:pt x="1751" y="602"/>
                  </a:lnTo>
                  <a:lnTo>
                    <a:pt x="1805" y="566"/>
                  </a:lnTo>
                  <a:lnTo>
                    <a:pt x="1860" y="527"/>
                  </a:lnTo>
                  <a:lnTo>
                    <a:pt x="1914" y="486"/>
                  </a:lnTo>
                  <a:lnTo>
                    <a:pt x="1963" y="442"/>
                  </a:lnTo>
                  <a:lnTo>
                    <a:pt x="2012" y="396"/>
                  </a:lnTo>
                  <a:lnTo>
                    <a:pt x="2061" y="347"/>
                  </a:lnTo>
                  <a:lnTo>
                    <a:pt x="2105" y="295"/>
                  </a:lnTo>
                  <a:lnTo>
                    <a:pt x="2151" y="241"/>
                  </a:lnTo>
                  <a:lnTo>
                    <a:pt x="2193" y="186"/>
                  </a:lnTo>
                  <a:lnTo>
                    <a:pt x="2237" y="127"/>
                  </a:lnTo>
                  <a:lnTo>
                    <a:pt x="2278" y="65"/>
                  </a:lnTo>
                  <a:lnTo>
                    <a:pt x="2319" y="0"/>
                  </a:lnTo>
                </a:path>
              </a:pathLst>
            </a:custGeom>
            <a:noFill/>
            <a:ln w="49213">
              <a:solidFill>
                <a:srgbClr val="993300"/>
              </a:solidFill>
              <a:rou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73" name="Freeform 31"/>
            <p:cNvSpPr/>
            <p:nvPr/>
          </p:nvSpPr>
          <p:spPr bwMode="auto">
            <a:xfrm>
              <a:off x="3848" y="1766"/>
              <a:ext cx="491" cy="186"/>
            </a:xfrm>
            <a:custGeom>
              <a:avLst/>
              <a:gdLst>
                <a:gd name="T0" fmla="*/ 491 w 491"/>
                <a:gd name="T1" fmla="*/ 93 h 186"/>
                <a:gd name="T2" fmla="*/ 491 w 491"/>
                <a:gd name="T3" fmla="*/ 93 h 186"/>
                <a:gd name="T4" fmla="*/ 491 w 491"/>
                <a:gd name="T5" fmla="*/ 104 h 186"/>
                <a:gd name="T6" fmla="*/ 486 w 491"/>
                <a:gd name="T7" fmla="*/ 111 h 186"/>
                <a:gd name="T8" fmla="*/ 481 w 491"/>
                <a:gd name="T9" fmla="*/ 122 h 186"/>
                <a:gd name="T10" fmla="*/ 473 w 491"/>
                <a:gd name="T11" fmla="*/ 129 h 186"/>
                <a:gd name="T12" fmla="*/ 450 w 491"/>
                <a:gd name="T13" fmla="*/ 145 h 186"/>
                <a:gd name="T14" fmla="*/ 419 w 491"/>
                <a:gd name="T15" fmla="*/ 160 h 186"/>
                <a:gd name="T16" fmla="*/ 382 w 491"/>
                <a:gd name="T17" fmla="*/ 171 h 186"/>
                <a:gd name="T18" fmla="*/ 341 w 491"/>
                <a:gd name="T19" fmla="*/ 178 h 186"/>
                <a:gd name="T20" fmla="*/ 295 w 491"/>
                <a:gd name="T21" fmla="*/ 184 h 186"/>
                <a:gd name="T22" fmla="*/ 245 w 491"/>
                <a:gd name="T23" fmla="*/ 186 h 186"/>
                <a:gd name="T24" fmla="*/ 245 w 491"/>
                <a:gd name="T25" fmla="*/ 186 h 186"/>
                <a:gd name="T26" fmla="*/ 196 w 491"/>
                <a:gd name="T27" fmla="*/ 184 h 186"/>
                <a:gd name="T28" fmla="*/ 150 w 491"/>
                <a:gd name="T29" fmla="*/ 178 h 186"/>
                <a:gd name="T30" fmla="*/ 109 w 491"/>
                <a:gd name="T31" fmla="*/ 171 h 186"/>
                <a:gd name="T32" fmla="*/ 72 w 491"/>
                <a:gd name="T33" fmla="*/ 160 h 186"/>
                <a:gd name="T34" fmla="*/ 41 w 491"/>
                <a:gd name="T35" fmla="*/ 145 h 186"/>
                <a:gd name="T36" fmla="*/ 21 w 491"/>
                <a:gd name="T37" fmla="*/ 129 h 186"/>
                <a:gd name="T38" fmla="*/ 10 w 491"/>
                <a:gd name="T39" fmla="*/ 122 h 186"/>
                <a:gd name="T40" fmla="*/ 5 w 491"/>
                <a:gd name="T41" fmla="*/ 111 h 186"/>
                <a:gd name="T42" fmla="*/ 3 w 491"/>
                <a:gd name="T43" fmla="*/ 104 h 186"/>
                <a:gd name="T44" fmla="*/ 0 w 491"/>
                <a:gd name="T45" fmla="*/ 93 h 186"/>
                <a:gd name="T46" fmla="*/ 0 w 491"/>
                <a:gd name="T47" fmla="*/ 93 h 186"/>
                <a:gd name="T48" fmla="*/ 3 w 491"/>
                <a:gd name="T49" fmla="*/ 83 h 186"/>
                <a:gd name="T50" fmla="*/ 5 w 491"/>
                <a:gd name="T51" fmla="*/ 75 h 186"/>
                <a:gd name="T52" fmla="*/ 10 w 491"/>
                <a:gd name="T53" fmla="*/ 65 h 186"/>
                <a:gd name="T54" fmla="*/ 21 w 491"/>
                <a:gd name="T55" fmla="*/ 57 h 186"/>
                <a:gd name="T56" fmla="*/ 41 w 491"/>
                <a:gd name="T57" fmla="*/ 42 h 186"/>
                <a:gd name="T58" fmla="*/ 72 w 491"/>
                <a:gd name="T59" fmla="*/ 29 h 186"/>
                <a:gd name="T60" fmla="*/ 109 w 491"/>
                <a:gd name="T61" fmla="*/ 16 h 186"/>
                <a:gd name="T62" fmla="*/ 150 w 491"/>
                <a:gd name="T63" fmla="*/ 8 h 186"/>
                <a:gd name="T64" fmla="*/ 196 w 491"/>
                <a:gd name="T65" fmla="*/ 3 h 186"/>
                <a:gd name="T66" fmla="*/ 245 w 491"/>
                <a:gd name="T67" fmla="*/ 0 h 186"/>
                <a:gd name="T68" fmla="*/ 245 w 491"/>
                <a:gd name="T69" fmla="*/ 0 h 186"/>
                <a:gd name="T70" fmla="*/ 295 w 491"/>
                <a:gd name="T71" fmla="*/ 3 h 186"/>
                <a:gd name="T72" fmla="*/ 341 w 491"/>
                <a:gd name="T73" fmla="*/ 8 h 186"/>
                <a:gd name="T74" fmla="*/ 382 w 491"/>
                <a:gd name="T75" fmla="*/ 16 h 186"/>
                <a:gd name="T76" fmla="*/ 419 w 491"/>
                <a:gd name="T77" fmla="*/ 29 h 186"/>
                <a:gd name="T78" fmla="*/ 450 w 491"/>
                <a:gd name="T79" fmla="*/ 42 h 186"/>
                <a:gd name="T80" fmla="*/ 473 w 491"/>
                <a:gd name="T81" fmla="*/ 57 h 186"/>
                <a:gd name="T82" fmla="*/ 481 w 491"/>
                <a:gd name="T83" fmla="*/ 65 h 186"/>
                <a:gd name="T84" fmla="*/ 486 w 491"/>
                <a:gd name="T85" fmla="*/ 75 h 186"/>
                <a:gd name="T86" fmla="*/ 491 w 491"/>
                <a:gd name="T87" fmla="*/ 83 h 186"/>
                <a:gd name="T88" fmla="*/ 491 w 491"/>
                <a:gd name="T89" fmla="*/ 93 h 186"/>
                <a:gd name="T90" fmla="*/ 491 w 491"/>
                <a:gd name="T91" fmla="*/ 93 h 1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186"/>
                <a:gd name="T140" fmla="*/ 491 w 491"/>
                <a:gd name="T141" fmla="*/ 186 h 18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186">
                  <a:moveTo>
                    <a:pt x="491" y="93"/>
                  </a:moveTo>
                  <a:lnTo>
                    <a:pt x="491" y="93"/>
                  </a:lnTo>
                  <a:lnTo>
                    <a:pt x="491" y="104"/>
                  </a:lnTo>
                  <a:lnTo>
                    <a:pt x="486" y="111"/>
                  </a:lnTo>
                  <a:lnTo>
                    <a:pt x="481" y="122"/>
                  </a:lnTo>
                  <a:lnTo>
                    <a:pt x="473" y="129"/>
                  </a:lnTo>
                  <a:lnTo>
                    <a:pt x="450" y="145"/>
                  </a:lnTo>
                  <a:lnTo>
                    <a:pt x="419" y="160"/>
                  </a:lnTo>
                  <a:lnTo>
                    <a:pt x="382" y="171"/>
                  </a:lnTo>
                  <a:lnTo>
                    <a:pt x="341" y="178"/>
                  </a:lnTo>
                  <a:lnTo>
                    <a:pt x="295" y="184"/>
                  </a:lnTo>
                  <a:lnTo>
                    <a:pt x="245" y="186"/>
                  </a:lnTo>
                  <a:lnTo>
                    <a:pt x="196" y="184"/>
                  </a:lnTo>
                  <a:lnTo>
                    <a:pt x="150" y="178"/>
                  </a:lnTo>
                  <a:lnTo>
                    <a:pt x="109" y="171"/>
                  </a:lnTo>
                  <a:lnTo>
                    <a:pt x="72" y="160"/>
                  </a:lnTo>
                  <a:lnTo>
                    <a:pt x="41" y="145"/>
                  </a:lnTo>
                  <a:lnTo>
                    <a:pt x="21" y="129"/>
                  </a:lnTo>
                  <a:lnTo>
                    <a:pt x="10" y="122"/>
                  </a:lnTo>
                  <a:lnTo>
                    <a:pt x="5" y="111"/>
                  </a:lnTo>
                  <a:lnTo>
                    <a:pt x="3" y="104"/>
                  </a:lnTo>
                  <a:lnTo>
                    <a:pt x="0" y="93"/>
                  </a:lnTo>
                  <a:lnTo>
                    <a:pt x="3" y="83"/>
                  </a:lnTo>
                  <a:lnTo>
                    <a:pt x="5" y="75"/>
                  </a:lnTo>
                  <a:lnTo>
                    <a:pt x="10" y="65"/>
                  </a:lnTo>
                  <a:lnTo>
                    <a:pt x="21" y="57"/>
                  </a:lnTo>
                  <a:lnTo>
                    <a:pt x="41" y="42"/>
                  </a:lnTo>
                  <a:lnTo>
                    <a:pt x="72" y="29"/>
                  </a:lnTo>
                  <a:lnTo>
                    <a:pt x="109" y="16"/>
                  </a:lnTo>
                  <a:lnTo>
                    <a:pt x="150" y="8"/>
                  </a:lnTo>
                  <a:lnTo>
                    <a:pt x="196" y="3"/>
                  </a:lnTo>
                  <a:lnTo>
                    <a:pt x="245" y="0"/>
                  </a:lnTo>
                  <a:lnTo>
                    <a:pt x="295" y="3"/>
                  </a:lnTo>
                  <a:lnTo>
                    <a:pt x="341" y="8"/>
                  </a:lnTo>
                  <a:lnTo>
                    <a:pt x="382" y="16"/>
                  </a:lnTo>
                  <a:lnTo>
                    <a:pt x="419" y="29"/>
                  </a:lnTo>
                  <a:lnTo>
                    <a:pt x="450" y="42"/>
                  </a:lnTo>
                  <a:lnTo>
                    <a:pt x="473" y="57"/>
                  </a:lnTo>
                  <a:lnTo>
                    <a:pt x="481" y="65"/>
                  </a:lnTo>
                  <a:lnTo>
                    <a:pt x="486" y="75"/>
                  </a:lnTo>
                  <a:lnTo>
                    <a:pt x="491" y="83"/>
                  </a:lnTo>
                  <a:lnTo>
                    <a:pt x="491" y="93"/>
                  </a:lnTo>
                  <a:close/>
                </a:path>
              </a:pathLst>
            </a:custGeom>
            <a:noFill/>
            <a:ln w="793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74" name="Freeform 32"/>
            <p:cNvSpPr/>
            <p:nvPr/>
          </p:nvSpPr>
          <p:spPr bwMode="auto">
            <a:xfrm>
              <a:off x="4073" y="1929"/>
              <a:ext cx="54" cy="21"/>
            </a:xfrm>
            <a:custGeom>
              <a:avLst/>
              <a:gdLst>
                <a:gd name="T0" fmla="*/ 0 w 54"/>
                <a:gd name="T1" fmla="*/ 0 h 21"/>
                <a:gd name="T2" fmla="*/ 10 w 54"/>
                <a:gd name="T3" fmla="*/ 21 h 21"/>
                <a:gd name="T4" fmla="*/ 10 w 54"/>
                <a:gd name="T5" fmla="*/ 21 h 21"/>
                <a:gd name="T6" fmla="*/ 23 w 54"/>
                <a:gd name="T7" fmla="*/ 21 h 21"/>
                <a:gd name="T8" fmla="*/ 51 w 54"/>
                <a:gd name="T9" fmla="*/ 21 h 21"/>
                <a:gd name="T10" fmla="*/ 51 w 54"/>
                <a:gd name="T11" fmla="*/ 21 h 21"/>
                <a:gd name="T12" fmla="*/ 54 w 54"/>
                <a:gd name="T13" fmla="*/ 18 h 21"/>
                <a:gd name="T14" fmla="*/ 49 w 54"/>
                <a:gd name="T15" fmla="*/ 15 h 21"/>
                <a:gd name="T16" fmla="*/ 31 w 54"/>
                <a:gd name="T17" fmla="*/ 10 h 21"/>
                <a:gd name="T18" fmla="*/ 0 w 54"/>
                <a:gd name="T19" fmla="*/ 0 h 21"/>
                <a:gd name="T20" fmla="*/ 0 w 54"/>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
                <a:gd name="T34" fmla="*/ 0 h 21"/>
                <a:gd name="T35" fmla="*/ 54 w 54"/>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 h="21">
                  <a:moveTo>
                    <a:pt x="0" y="0"/>
                  </a:moveTo>
                  <a:lnTo>
                    <a:pt x="10" y="21"/>
                  </a:lnTo>
                  <a:lnTo>
                    <a:pt x="23" y="21"/>
                  </a:lnTo>
                  <a:lnTo>
                    <a:pt x="51" y="21"/>
                  </a:lnTo>
                  <a:lnTo>
                    <a:pt x="54" y="18"/>
                  </a:lnTo>
                  <a:lnTo>
                    <a:pt x="49" y="15"/>
                  </a:lnTo>
                  <a:lnTo>
                    <a:pt x="31"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75" name="Freeform 33"/>
            <p:cNvSpPr/>
            <p:nvPr/>
          </p:nvSpPr>
          <p:spPr bwMode="auto">
            <a:xfrm>
              <a:off x="2133" y="3561"/>
              <a:ext cx="302" cy="26"/>
            </a:xfrm>
            <a:custGeom>
              <a:avLst/>
              <a:gdLst>
                <a:gd name="T0" fmla="*/ 0 w 302"/>
                <a:gd name="T1" fmla="*/ 26 h 26"/>
                <a:gd name="T2" fmla="*/ 31 w 302"/>
                <a:gd name="T3" fmla="*/ 0 h 26"/>
                <a:gd name="T4" fmla="*/ 269 w 302"/>
                <a:gd name="T5" fmla="*/ 0 h 26"/>
                <a:gd name="T6" fmla="*/ 302 w 302"/>
                <a:gd name="T7" fmla="*/ 26 h 26"/>
                <a:gd name="T8" fmla="*/ 0 w 302"/>
                <a:gd name="T9" fmla="*/ 26 h 26"/>
                <a:gd name="T10" fmla="*/ 0 w 302"/>
                <a:gd name="T11" fmla="*/ 26 h 26"/>
                <a:gd name="T12" fmla="*/ 0 60000 65536"/>
                <a:gd name="T13" fmla="*/ 0 60000 65536"/>
                <a:gd name="T14" fmla="*/ 0 60000 65536"/>
                <a:gd name="T15" fmla="*/ 0 60000 65536"/>
                <a:gd name="T16" fmla="*/ 0 60000 65536"/>
                <a:gd name="T17" fmla="*/ 0 60000 65536"/>
                <a:gd name="T18" fmla="*/ 0 w 302"/>
                <a:gd name="T19" fmla="*/ 0 h 26"/>
                <a:gd name="T20" fmla="*/ 302 w 302"/>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302" h="26">
                  <a:moveTo>
                    <a:pt x="0" y="26"/>
                  </a:moveTo>
                  <a:lnTo>
                    <a:pt x="31" y="0"/>
                  </a:lnTo>
                  <a:lnTo>
                    <a:pt x="269" y="0"/>
                  </a:lnTo>
                  <a:lnTo>
                    <a:pt x="302" y="26"/>
                  </a:lnTo>
                  <a:lnTo>
                    <a:pt x="0" y="26"/>
                  </a:lnTo>
                  <a:close/>
                </a:path>
              </a:pathLst>
            </a:custGeom>
            <a:solidFill>
              <a:srgbClr val="CCCCCC"/>
            </a:solidFill>
            <a:ln w="7938">
              <a:solidFill>
                <a:srgbClr val="000000"/>
              </a:solidFill>
              <a:round/>
            </a:ln>
          </p:spPr>
          <p:txBody>
            <a:bodyPr/>
            <a:lstStyle/>
            <a:p>
              <a:endParaRPr lang="zh-CN" altLang="en-US"/>
            </a:p>
          </p:txBody>
        </p:sp>
        <p:sp>
          <p:nvSpPr>
            <p:cNvPr id="10276" name="Rectangle 34"/>
            <p:cNvSpPr>
              <a:spLocks noChangeArrowheads="1"/>
            </p:cNvSpPr>
            <p:nvPr/>
          </p:nvSpPr>
          <p:spPr bwMode="auto">
            <a:xfrm>
              <a:off x="2133" y="3587"/>
              <a:ext cx="302" cy="62"/>
            </a:xfrm>
            <a:prstGeom prst="rect">
              <a:avLst/>
            </a:prstGeom>
            <a:solidFill>
              <a:srgbClr val="A6A6A6"/>
            </a:solidFill>
            <a:ln w="7938">
              <a:solidFill>
                <a:srgbClr val="000000"/>
              </a:solidFill>
              <a:miter lim="800000"/>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77" name="Rectangle 35"/>
            <p:cNvSpPr>
              <a:spLocks noChangeArrowheads="1"/>
            </p:cNvSpPr>
            <p:nvPr/>
          </p:nvSpPr>
          <p:spPr bwMode="auto">
            <a:xfrm>
              <a:off x="2123" y="3677"/>
              <a:ext cx="323" cy="13"/>
            </a:xfrm>
            <a:prstGeom prst="rect">
              <a:avLst/>
            </a:prstGeom>
            <a:solidFill>
              <a:srgbClr val="A6A6A6"/>
            </a:solidFill>
            <a:ln w="7938">
              <a:solidFill>
                <a:srgbClr val="000000"/>
              </a:solidFill>
              <a:miter lim="800000"/>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78" name="Freeform 36"/>
            <p:cNvSpPr/>
            <p:nvPr/>
          </p:nvSpPr>
          <p:spPr bwMode="auto">
            <a:xfrm>
              <a:off x="2123" y="3649"/>
              <a:ext cx="323" cy="28"/>
            </a:xfrm>
            <a:custGeom>
              <a:avLst/>
              <a:gdLst>
                <a:gd name="T0" fmla="*/ 0 w 323"/>
                <a:gd name="T1" fmla="*/ 28 h 28"/>
                <a:gd name="T2" fmla="*/ 36 w 323"/>
                <a:gd name="T3" fmla="*/ 0 h 28"/>
                <a:gd name="T4" fmla="*/ 286 w 323"/>
                <a:gd name="T5" fmla="*/ 0 h 28"/>
                <a:gd name="T6" fmla="*/ 323 w 323"/>
                <a:gd name="T7" fmla="*/ 28 h 28"/>
                <a:gd name="T8" fmla="*/ 0 w 323"/>
                <a:gd name="T9" fmla="*/ 28 h 28"/>
                <a:gd name="T10" fmla="*/ 0 w 323"/>
                <a:gd name="T11" fmla="*/ 28 h 28"/>
                <a:gd name="T12" fmla="*/ 0 60000 65536"/>
                <a:gd name="T13" fmla="*/ 0 60000 65536"/>
                <a:gd name="T14" fmla="*/ 0 60000 65536"/>
                <a:gd name="T15" fmla="*/ 0 60000 65536"/>
                <a:gd name="T16" fmla="*/ 0 60000 65536"/>
                <a:gd name="T17" fmla="*/ 0 60000 65536"/>
                <a:gd name="T18" fmla="*/ 0 w 323"/>
                <a:gd name="T19" fmla="*/ 0 h 28"/>
                <a:gd name="T20" fmla="*/ 323 w 32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23" h="28">
                  <a:moveTo>
                    <a:pt x="0" y="28"/>
                  </a:moveTo>
                  <a:lnTo>
                    <a:pt x="36" y="0"/>
                  </a:lnTo>
                  <a:lnTo>
                    <a:pt x="286" y="0"/>
                  </a:lnTo>
                  <a:lnTo>
                    <a:pt x="323" y="28"/>
                  </a:lnTo>
                  <a:lnTo>
                    <a:pt x="0" y="28"/>
                  </a:lnTo>
                  <a:close/>
                </a:path>
              </a:pathLst>
            </a:custGeom>
            <a:solidFill>
              <a:srgbClr val="CCCCCC"/>
            </a:solidFill>
            <a:ln w="7938">
              <a:solidFill>
                <a:srgbClr val="000000"/>
              </a:solidFill>
              <a:round/>
            </a:ln>
          </p:spPr>
          <p:txBody>
            <a:bodyPr/>
            <a:lstStyle/>
            <a:p>
              <a:endParaRPr lang="zh-CN" altLang="en-US"/>
            </a:p>
          </p:txBody>
        </p:sp>
        <p:sp>
          <p:nvSpPr>
            <p:cNvPr id="10279" name="Freeform 37"/>
            <p:cNvSpPr/>
            <p:nvPr/>
          </p:nvSpPr>
          <p:spPr bwMode="auto">
            <a:xfrm>
              <a:off x="2177" y="3414"/>
              <a:ext cx="214" cy="21"/>
            </a:xfrm>
            <a:custGeom>
              <a:avLst/>
              <a:gdLst>
                <a:gd name="T0" fmla="*/ 0 w 214"/>
                <a:gd name="T1" fmla="*/ 21 h 21"/>
                <a:gd name="T2" fmla="*/ 23 w 214"/>
                <a:gd name="T3" fmla="*/ 0 h 21"/>
                <a:gd name="T4" fmla="*/ 188 w 214"/>
                <a:gd name="T5" fmla="*/ 0 h 21"/>
                <a:gd name="T6" fmla="*/ 214 w 214"/>
                <a:gd name="T7" fmla="*/ 21 h 21"/>
                <a:gd name="T8" fmla="*/ 0 w 214"/>
                <a:gd name="T9" fmla="*/ 21 h 21"/>
                <a:gd name="T10" fmla="*/ 0 w 214"/>
                <a:gd name="T11" fmla="*/ 21 h 21"/>
                <a:gd name="T12" fmla="*/ 0 60000 65536"/>
                <a:gd name="T13" fmla="*/ 0 60000 65536"/>
                <a:gd name="T14" fmla="*/ 0 60000 65536"/>
                <a:gd name="T15" fmla="*/ 0 60000 65536"/>
                <a:gd name="T16" fmla="*/ 0 60000 65536"/>
                <a:gd name="T17" fmla="*/ 0 60000 65536"/>
                <a:gd name="T18" fmla="*/ 0 w 214"/>
                <a:gd name="T19" fmla="*/ 0 h 21"/>
                <a:gd name="T20" fmla="*/ 214 w 214"/>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14" h="21">
                  <a:moveTo>
                    <a:pt x="0" y="21"/>
                  </a:moveTo>
                  <a:lnTo>
                    <a:pt x="23" y="0"/>
                  </a:lnTo>
                  <a:lnTo>
                    <a:pt x="188" y="0"/>
                  </a:lnTo>
                  <a:lnTo>
                    <a:pt x="214" y="21"/>
                  </a:lnTo>
                  <a:lnTo>
                    <a:pt x="0" y="21"/>
                  </a:lnTo>
                  <a:close/>
                </a:path>
              </a:pathLst>
            </a:custGeom>
            <a:solidFill>
              <a:srgbClr val="CCCCCC"/>
            </a:solidFill>
            <a:ln w="7938">
              <a:solidFill>
                <a:srgbClr val="000000"/>
              </a:solidFill>
              <a:round/>
            </a:ln>
          </p:spPr>
          <p:txBody>
            <a:bodyPr/>
            <a:lstStyle/>
            <a:p>
              <a:endParaRPr lang="zh-CN" altLang="en-US"/>
            </a:p>
          </p:txBody>
        </p:sp>
        <p:sp>
          <p:nvSpPr>
            <p:cNvPr id="10280" name="Rectangle 38"/>
            <p:cNvSpPr>
              <a:spLocks noChangeArrowheads="1"/>
            </p:cNvSpPr>
            <p:nvPr/>
          </p:nvSpPr>
          <p:spPr bwMode="auto">
            <a:xfrm>
              <a:off x="2177" y="3435"/>
              <a:ext cx="214" cy="142"/>
            </a:xfrm>
            <a:prstGeom prst="rect">
              <a:avLst/>
            </a:prstGeom>
            <a:solidFill>
              <a:srgbClr val="A6A6A6"/>
            </a:solidFill>
            <a:ln w="7938">
              <a:solidFill>
                <a:srgbClr val="000000"/>
              </a:solidFill>
              <a:miter lim="800000"/>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81" name="Rectangle 39"/>
            <p:cNvSpPr>
              <a:spLocks noChangeArrowheads="1"/>
            </p:cNvSpPr>
            <p:nvPr/>
          </p:nvSpPr>
          <p:spPr bwMode="auto">
            <a:xfrm>
              <a:off x="2195" y="3453"/>
              <a:ext cx="176" cy="108"/>
            </a:xfrm>
            <a:prstGeom prst="rect">
              <a:avLst/>
            </a:prstGeom>
            <a:solidFill>
              <a:srgbClr val="FFFFFF"/>
            </a:solidFill>
            <a:ln w="7938">
              <a:solidFill>
                <a:srgbClr val="000000"/>
              </a:solidFill>
              <a:miter lim="800000"/>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82" name="Freeform 40"/>
            <p:cNvSpPr/>
            <p:nvPr/>
          </p:nvSpPr>
          <p:spPr bwMode="auto">
            <a:xfrm>
              <a:off x="3900" y="3566"/>
              <a:ext cx="302" cy="29"/>
            </a:xfrm>
            <a:custGeom>
              <a:avLst/>
              <a:gdLst>
                <a:gd name="T0" fmla="*/ 0 w 302"/>
                <a:gd name="T1" fmla="*/ 29 h 29"/>
                <a:gd name="T2" fmla="*/ 31 w 302"/>
                <a:gd name="T3" fmla="*/ 0 h 29"/>
                <a:gd name="T4" fmla="*/ 268 w 302"/>
                <a:gd name="T5" fmla="*/ 0 h 29"/>
                <a:gd name="T6" fmla="*/ 302 w 302"/>
                <a:gd name="T7" fmla="*/ 29 h 29"/>
                <a:gd name="T8" fmla="*/ 0 w 302"/>
                <a:gd name="T9" fmla="*/ 29 h 29"/>
                <a:gd name="T10" fmla="*/ 0 w 302"/>
                <a:gd name="T11" fmla="*/ 29 h 29"/>
                <a:gd name="T12" fmla="*/ 0 60000 65536"/>
                <a:gd name="T13" fmla="*/ 0 60000 65536"/>
                <a:gd name="T14" fmla="*/ 0 60000 65536"/>
                <a:gd name="T15" fmla="*/ 0 60000 65536"/>
                <a:gd name="T16" fmla="*/ 0 60000 65536"/>
                <a:gd name="T17" fmla="*/ 0 60000 65536"/>
                <a:gd name="T18" fmla="*/ 0 w 302"/>
                <a:gd name="T19" fmla="*/ 0 h 29"/>
                <a:gd name="T20" fmla="*/ 302 w 302"/>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302" h="29">
                  <a:moveTo>
                    <a:pt x="0" y="29"/>
                  </a:moveTo>
                  <a:lnTo>
                    <a:pt x="31" y="0"/>
                  </a:lnTo>
                  <a:lnTo>
                    <a:pt x="268" y="0"/>
                  </a:lnTo>
                  <a:lnTo>
                    <a:pt x="302" y="29"/>
                  </a:lnTo>
                  <a:lnTo>
                    <a:pt x="0" y="29"/>
                  </a:lnTo>
                  <a:close/>
                </a:path>
              </a:pathLst>
            </a:custGeom>
            <a:solidFill>
              <a:srgbClr val="CCCCCC"/>
            </a:solidFill>
            <a:ln w="7938">
              <a:solidFill>
                <a:srgbClr val="000000"/>
              </a:solidFill>
              <a:round/>
            </a:ln>
          </p:spPr>
          <p:txBody>
            <a:bodyPr/>
            <a:lstStyle/>
            <a:p>
              <a:endParaRPr lang="zh-CN" altLang="en-US"/>
            </a:p>
          </p:txBody>
        </p:sp>
        <p:sp>
          <p:nvSpPr>
            <p:cNvPr id="10283" name="Rectangle 41"/>
            <p:cNvSpPr>
              <a:spLocks noChangeArrowheads="1"/>
            </p:cNvSpPr>
            <p:nvPr/>
          </p:nvSpPr>
          <p:spPr bwMode="auto">
            <a:xfrm>
              <a:off x="3900" y="3595"/>
              <a:ext cx="302" cy="62"/>
            </a:xfrm>
            <a:prstGeom prst="rect">
              <a:avLst/>
            </a:prstGeom>
            <a:solidFill>
              <a:srgbClr val="A6A6A6"/>
            </a:solidFill>
            <a:ln w="7938">
              <a:solidFill>
                <a:srgbClr val="000000"/>
              </a:solidFill>
              <a:miter lim="800000"/>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84" name="Rectangle 42"/>
            <p:cNvSpPr>
              <a:spLocks noChangeArrowheads="1"/>
            </p:cNvSpPr>
            <p:nvPr/>
          </p:nvSpPr>
          <p:spPr bwMode="auto">
            <a:xfrm>
              <a:off x="3889" y="3685"/>
              <a:ext cx="323" cy="13"/>
            </a:xfrm>
            <a:prstGeom prst="rect">
              <a:avLst/>
            </a:prstGeom>
            <a:solidFill>
              <a:srgbClr val="A6A6A6"/>
            </a:solidFill>
            <a:ln w="7938">
              <a:solidFill>
                <a:srgbClr val="000000"/>
              </a:solidFill>
              <a:miter lim="800000"/>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85" name="Freeform 43"/>
            <p:cNvSpPr/>
            <p:nvPr/>
          </p:nvSpPr>
          <p:spPr bwMode="auto">
            <a:xfrm>
              <a:off x="3889" y="3657"/>
              <a:ext cx="323" cy="28"/>
            </a:xfrm>
            <a:custGeom>
              <a:avLst/>
              <a:gdLst>
                <a:gd name="T0" fmla="*/ 0 w 323"/>
                <a:gd name="T1" fmla="*/ 28 h 28"/>
                <a:gd name="T2" fmla="*/ 37 w 323"/>
                <a:gd name="T3" fmla="*/ 0 h 28"/>
                <a:gd name="T4" fmla="*/ 287 w 323"/>
                <a:gd name="T5" fmla="*/ 0 h 28"/>
                <a:gd name="T6" fmla="*/ 323 w 323"/>
                <a:gd name="T7" fmla="*/ 28 h 28"/>
                <a:gd name="T8" fmla="*/ 0 w 323"/>
                <a:gd name="T9" fmla="*/ 28 h 28"/>
                <a:gd name="T10" fmla="*/ 0 w 323"/>
                <a:gd name="T11" fmla="*/ 28 h 28"/>
                <a:gd name="T12" fmla="*/ 0 60000 65536"/>
                <a:gd name="T13" fmla="*/ 0 60000 65536"/>
                <a:gd name="T14" fmla="*/ 0 60000 65536"/>
                <a:gd name="T15" fmla="*/ 0 60000 65536"/>
                <a:gd name="T16" fmla="*/ 0 60000 65536"/>
                <a:gd name="T17" fmla="*/ 0 60000 65536"/>
                <a:gd name="T18" fmla="*/ 0 w 323"/>
                <a:gd name="T19" fmla="*/ 0 h 28"/>
                <a:gd name="T20" fmla="*/ 323 w 32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23" h="28">
                  <a:moveTo>
                    <a:pt x="0" y="28"/>
                  </a:moveTo>
                  <a:lnTo>
                    <a:pt x="37" y="0"/>
                  </a:lnTo>
                  <a:lnTo>
                    <a:pt x="287" y="0"/>
                  </a:lnTo>
                  <a:lnTo>
                    <a:pt x="323" y="28"/>
                  </a:lnTo>
                  <a:lnTo>
                    <a:pt x="0" y="28"/>
                  </a:lnTo>
                  <a:close/>
                </a:path>
              </a:pathLst>
            </a:custGeom>
            <a:solidFill>
              <a:srgbClr val="CCCCCC"/>
            </a:solidFill>
            <a:ln w="7938">
              <a:solidFill>
                <a:srgbClr val="000000"/>
              </a:solidFill>
              <a:round/>
            </a:ln>
          </p:spPr>
          <p:txBody>
            <a:bodyPr/>
            <a:lstStyle/>
            <a:p>
              <a:endParaRPr lang="zh-CN" altLang="en-US"/>
            </a:p>
          </p:txBody>
        </p:sp>
        <p:sp>
          <p:nvSpPr>
            <p:cNvPr id="10286" name="Freeform 44"/>
            <p:cNvSpPr/>
            <p:nvPr/>
          </p:nvSpPr>
          <p:spPr bwMode="auto">
            <a:xfrm>
              <a:off x="3944" y="3422"/>
              <a:ext cx="214" cy="20"/>
            </a:xfrm>
            <a:custGeom>
              <a:avLst/>
              <a:gdLst>
                <a:gd name="T0" fmla="*/ 0 w 214"/>
                <a:gd name="T1" fmla="*/ 20 h 20"/>
                <a:gd name="T2" fmla="*/ 23 w 214"/>
                <a:gd name="T3" fmla="*/ 0 h 20"/>
                <a:gd name="T4" fmla="*/ 191 w 214"/>
                <a:gd name="T5" fmla="*/ 0 h 20"/>
                <a:gd name="T6" fmla="*/ 214 w 214"/>
                <a:gd name="T7" fmla="*/ 20 h 20"/>
                <a:gd name="T8" fmla="*/ 0 w 214"/>
                <a:gd name="T9" fmla="*/ 20 h 20"/>
                <a:gd name="T10" fmla="*/ 0 w 214"/>
                <a:gd name="T11" fmla="*/ 20 h 20"/>
                <a:gd name="T12" fmla="*/ 0 60000 65536"/>
                <a:gd name="T13" fmla="*/ 0 60000 65536"/>
                <a:gd name="T14" fmla="*/ 0 60000 65536"/>
                <a:gd name="T15" fmla="*/ 0 60000 65536"/>
                <a:gd name="T16" fmla="*/ 0 60000 65536"/>
                <a:gd name="T17" fmla="*/ 0 60000 65536"/>
                <a:gd name="T18" fmla="*/ 0 w 214"/>
                <a:gd name="T19" fmla="*/ 0 h 20"/>
                <a:gd name="T20" fmla="*/ 214 w 214"/>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4" h="20">
                  <a:moveTo>
                    <a:pt x="0" y="20"/>
                  </a:moveTo>
                  <a:lnTo>
                    <a:pt x="23" y="0"/>
                  </a:lnTo>
                  <a:lnTo>
                    <a:pt x="191" y="0"/>
                  </a:lnTo>
                  <a:lnTo>
                    <a:pt x="214" y="20"/>
                  </a:lnTo>
                  <a:lnTo>
                    <a:pt x="0" y="20"/>
                  </a:lnTo>
                  <a:close/>
                </a:path>
              </a:pathLst>
            </a:custGeom>
            <a:solidFill>
              <a:srgbClr val="CCCCCC"/>
            </a:solidFill>
            <a:ln w="7938">
              <a:solidFill>
                <a:srgbClr val="000000"/>
              </a:solidFill>
              <a:round/>
            </a:ln>
          </p:spPr>
          <p:txBody>
            <a:bodyPr/>
            <a:lstStyle/>
            <a:p>
              <a:endParaRPr lang="zh-CN" altLang="en-US"/>
            </a:p>
          </p:txBody>
        </p:sp>
        <p:sp>
          <p:nvSpPr>
            <p:cNvPr id="10287" name="Rectangle 45"/>
            <p:cNvSpPr>
              <a:spLocks noChangeArrowheads="1"/>
            </p:cNvSpPr>
            <p:nvPr/>
          </p:nvSpPr>
          <p:spPr bwMode="auto">
            <a:xfrm>
              <a:off x="3944" y="3442"/>
              <a:ext cx="214" cy="142"/>
            </a:xfrm>
            <a:prstGeom prst="rect">
              <a:avLst/>
            </a:prstGeom>
            <a:solidFill>
              <a:srgbClr val="A6A6A6"/>
            </a:solidFill>
            <a:ln w="7938">
              <a:solidFill>
                <a:srgbClr val="000000"/>
              </a:solidFill>
              <a:miter lim="800000"/>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88" name="Rectangle 46"/>
            <p:cNvSpPr>
              <a:spLocks noChangeArrowheads="1"/>
            </p:cNvSpPr>
            <p:nvPr/>
          </p:nvSpPr>
          <p:spPr bwMode="auto">
            <a:xfrm>
              <a:off x="3962" y="3458"/>
              <a:ext cx="175" cy="111"/>
            </a:xfrm>
            <a:prstGeom prst="rect">
              <a:avLst/>
            </a:prstGeom>
            <a:solidFill>
              <a:srgbClr val="FFFFFF"/>
            </a:solidFill>
            <a:ln w="7938">
              <a:solidFill>
                <a:srgbClr val="000000"/>
              </a:solidFill>
              <a:miter lim="800000"/>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89" name="Freeform 47"/>
            <p:cNvSpPr/>
            <p:nvPr/>
          </p:nvSpPr>
          <p:spPr bwMode="auto">
            <a:xfrm>
              <a:off x="2123" y="2061"/>
              <a:ext cx="302" cy="26"/>
            </a:xfrm>
            <a:custGeom>
              <a:avLst/>
              <a:gdLst>
                <a:gd name="T0" fmla="*/ 0 w 302"/>
                <a:gd name="T1" fmla="*/ 26 h 26"/>
                <a:gd name="T2" fmla="*/ 31 w 302"/>
                <a:gd name="T3" fmla="*/ 0 h 26"/>
                <a:gd name="T4" fmla="*/ 271 w 302"/>
                <a:gd name="T5" fmla="*/ 0 h 26"/>
                <a:gd name="T6" fmla="*/ 302 w 302"/>
                <a:gd name="T7" fmla="*/ 26 h 26"/>
                <a:gd name="T8" fmla="*/ 0 w 302"/>
                <a:gd name="T9" fmla="*/ 26 h 26"/>
                <a:gd name="T10" fmla="*/ 0 w 302"/>
                <a:gd name="T11" fmla="*/ 26 h 26"/>
                <a:gd name="T12" fmla="*/ 0 60000 65536"/>
                <a:gd name="T13" fmla="*/ 0 60000 65536"/>
                <a:gd name="T14" fmla="*/ 0 60000 65536"/>
                <a:gd name="T15" fmla="*/ 0 60000 65536"/>
                <a:gd name="T16" fmla="*/ 0 60000 65536"/>
                <a:gd name="T17" fmla="*/ 0 60000 65536"/>
                <a:gd name="T18" fmla="*/ 0 w 302"/>
                <a:gd name="T19" fmla="*/ 0 h 26"/>
                <a:gd name="T20" fmla="*/ 302 w 302"/>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302" h="26">
                  <a:moveTo>
                    <a:pt x="0" y="26"/>
                  </a:moveTo>
                  <a:lnTo>
                    <a:pt x="31" y="0"/>
                  </a:lnTo>
                  <a:lnTo>
                    <a:pt x="271" y="0"/>
                  </a:lnTo>
                  <a:lnTo>
                    <a:pt x="302" y="26"/>
                  </a:lnTo>
                  <a:lnTo>
                    <a:pt x="0" y="26"/>
                  </a:lnTo>
                  <a:close/>
                </a:path>
              </a:pathLst>
            </a:custGeom>
            <a:solidFill>
              <a:srgbClr val="CCCCCC"/>
            </a:solidFill>
            <a:ln w="7938">
              <a:solidFill>
                <a:srgbClr val="000000"/>
              </a:solidFill>
              <a:round/>
            </a:ln>
          </p:spPr>
          <p:txBody>
            <a:bodyPr/>
            <a:lstStyle/>
            <a:p>
              <a:endParaRPr lang="zh-CN" altLang="en-US"/>
            </a:p>
          </p:txBody>
        </p:sp>
        <p:sp>
          <p:nvSpPr>
            <p:cNvPr id="10290" name="Rectangle 48"/>
            <p:cNvSpPr>
              <a:spLocks noChangeArrowheads="1"/>
            </p:cNvSpPr>
            <p:nvPr/>
          </p:nvSpPr>
          <p:spPr bwMode="auto">
            <a:xfrm>
              <a:off x="2123" y="2087"/>
              <a:ext cx="302" cy="64"/>
            </a:xfrm>
            <a:prstGeom prst="rect">
              <a:avLst/>
            </a:prstGeom>
            <a:solidFill>
              <a:srgbClr val="A6A6A6"/>
            </a:solidFill>
            <a:ln w="7938">
              <a:solidFill>
                <a:srgbClr val="000000"/>
              </a:solidFill>
              <a:miter lim="800000"/>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91" name="Rectangle 49"/>
            <p:cNvSpPr>
              <a:spLocks noChangeArrowheads="1"/>
            </p:cNvSpPr>
            <p:nvPr/>
          </p:nvSpPr>
          <p:spPr bwMode="auto">
            <a:xfrm>
              <a:off x="2115" y="2179"/>
              <a:ext cx="320" cy="11"/>
            </a:xfrm>
            <a:prstGeom prst="rect">
              <a:avLst/>
            </a:prstGeom>
            <a:solidFill>
              <a:srgbClr val="A6A6A6"/>
            </a:solidFill>
            <a:ln w="7938">
              <a:solidFill>
                <a:srgbClr val="000000"/>
              </a:solidFill>
              <a:miter lim="800000"/>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92" name="Freeform 50"/>
            <p:cNvSpPr/>
            <p:nvPr/>
          </p:nvSpPr>
          <p:spPr bwMode="auto">
            <a:xfrm>
              <a:off x="2115" y="2151"/>
              <a:ext cx="320" cy="28"/>
            </a:xfrm>
            <a:custGeom>
              <a:avLst/>
              <a:gdLst>
                <a:gd name="T0" fmla="*/ 0 w 320"/>
                <a:gd name="T1" fmla="*/ 28 h 28"/>
                <a:gd name="T2" fmla="*/ 33 w 320"/>
                <a:gd name="T3" fmla="*/ 0 h 28"/>
                <a:gd name="T4" fmla="*/ 287 w 320"/>
                <a:gd name="T5" fmla="*/ 0 h 28"/>
                <a:gd name="T6" fmla="*/ 320 w 320"/>
                <a:gd name="T7" fmla="*/ 28 h 28"/>
                <a:gd name="T8" fmla="*/ 0 w 320"/>
                <a:gd name="T9" fmla="*/ 28 h 28"/>
                <a:gd name="T10" fmla="*/ 0 w 320"/>
                <a:gd name="T11" fmla="*/ 28 h 28"/>
                <a:gd name="T12" fmla="*/ 0 60000 65536"/>
                <a:gd name="T13" fmla="*/ 0 60000 65536"/>
                <a:gd name="T14" fmla="*/ 0 60000 65536"/>
                <a:gd name="T15" fmla="*/ 0 60000 65536"/>
                <a:gd name="T16" fmla="*/ 0 60000 65536"/>
                <a:gd name="T17" fmla="*/ 0 60000 65536"/>
                <a:gd name="T18" fmla="*/ 0 w 320"/>
                <a:gd name="T19" fmla="*/ 0 h 28"/>
                <a:gd name="T20" fmla="*/ 320 w 320"/>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20" h="28">
                  <a:moveTo>
                    <a:pt x="0" y="28"/>
                  </a:moveTo>
                  <a:lnTo>
                    <a:pt x="33" y="0"/>
                  </a:lnTo>
                  <a:lnTo>
                    <a:pt x="287" y="0"/>
                  </a:lnTo>
                  <a:lnTo>
                    <a:pt x="320" y="28"/>
                  </a:lnTo>
                  <a:lnTo>
                    <a:pt x="0" y="28"/>
                  </a:lnTo>
                  <a:close/>
                </a:path>
              </a:pathLst>
            </a:custGeom>
            <a:solidFill>
              <a:srgbClr val="CCCCCC"/>
            </a:solidFill>
            <a:ln w="7938">
              <a:solidFill>
                <a:srgbClr val="000000"/>
              </a:solidFill>
              <a:round/>
            </a:ln>
          </p:spPr>
          <p:txBody>
            <a:bodyPr/>
            <a:lstStyle/>
            <a:p>
              <a:endParaRPr lang="zh-CN" altLang="en-US"/>
            </a:p>
          </p:txBody>
        </p:sp>
        <p:sp>
          <p:nvSpPr>
            <p:cNvPr id="10293" name="Freeform 51"/>
            <p:cNvSpPr/>
            <p:nvPr/>
          </p:nvSpPr>
          <p:spPr bwMode="auto">
            <a:xfrm>
              <a:off x="2167" y="1916"/>
              <a:ext cx="214" cy="21"/>
            </a:xfrm>
            <a:custGeom>
              <a:avLst/>
              <a:gdLst>
                <a:gd name="T0" fmla="*/ 0 w 214"/>
                <a:gd name="T1" fmla="*/ 21 h 21"/>
                <a:gd name="T2" fmla="*/ 23 w 214"/>
                <a:gd name="T3" fmla="*/ 0 h 21"/>
                <a:gd name="T4" fmla="*/ 191 w 214"/>
                <a:gd name="T5" fmla="*/ 0 h 21"/>
                <a:gd name="T6" fmla="*/ 214 w 214"/>
                <a:gd name="T7" fmla="*/ 21 h 21"/>
                <a:gd name="T8" fmla="*/ 0 w 214"/>
                <a:gd name="T9" fmla="*/ 21 h 21"/>
                <a:gd name="T10" fmla="*/ 0 w 214"/>
                <a:gd name="T11" fmla="*/ 21 h 21"/>
                <a:gd name="T12" fmla="*/ 0 60000 65536"/>
                <a:gd name="T13" fmla="*/ 0 60000 65536"/>
                <a:gd name="T14" fmla="*/ 0 60000 65536"/>
                <a:gd name="T15" fmla="*/ 0 60000 65536"/>
                <a:gd name="T16" fmla="*/ 0 60000 65536"/>
                <a:gd name="T17" fmla="*/ 0 60000 65536"/>
                <a:gd name="T18" fmla="*/ 0 w 214"/>
                <a:gd name="T19" fmla="*/ 0 h 21"/>
                <a:gd name="T20" fmla="*/ 214 w 214"/>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14" h="21">
                  <a:moveTo>
                    <a:pt x="0" y="21"/>
                  </a:moveTo>
                  <a:lnTo>
                    <a:pt x="23" y="0"/>
                  </a:lnTo>
                  <a:lnTo>
                    <a:pt x="191" y="0"/>
                  </a:lnTo>
                  <a:lnTo>
                    <a:pt x="214" y="21"/>
                  </a:lnTo>
                  <a:lnTo>
                    <a:pt x="0" y="21"/>
                  </a:lnTo>
                  <a:close/>
                </a:path>
              </a:pathLst>
            </a:custGeom>
            <a:solidFill>
              <a:srgbClr val="CCCCCC"/>
            </a:solidFill>
            <a:ln w="7938">
              <a:solidFill>
                <a:srgbClr val="000000"/>
              </a:solidFill>
              <a:round/>
            </a:ln>
          </p:spPr>
          <p:txBody>
            <a:bodyPr/>
            <a:lstStyle/>
            <a:p>
              <a:endParaRPr lang="zh-CN" altLang="en-US"/>
            </a:p>
          </p:txBody>
        </p:sp>
        <p:sp>
          <p:nvSpPr>
            <p:cNvPr id="10294" name="Rectangle 52"/>
            <p:cNvSpPr>
              <a:spLocks noChangeArrowheads="1"/>
            </p:cNvSpPr>
            <p:nvPr/>
          </p:nvSpPr>
          <p:spPr bwMode="auto">
            <a:xfrm>
              <a:off x="2167" y="1937"/>
              <a:ext cx="214" cy="142"/>
            </a:xfrm>
            <a:prstGeom prst="rect">
              <a:avLst/>
            </a:prstGeom>
            <a:solidFill>
              <a:srgbClr val="A6A6A6"/>
            </a:solidFill>
            <a:ln w="7938">
              <a:solidFill>
                <a:srgbClr val="000000"/>
              </a:solidFill>
              <a:miter lim="800000"/>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95" name="Rectangle 53"/>
            <p:cNvSpPr>
              <a:spLocks noChangeArrowheads="1"/>
            </p:cNvSpPr>
            <p:nvPr/>
          </p:nvSpPr>
          <p:spPr bwMode="auto">
            <a:xfrm>
              <a:off x="2187" y="1952"/>
              <a:ext cx="176" cy="109"/>
            </a:xfrm>
            <a:prstGeom prst="rect">
              <a:avLst/>
            </a:prstGeom>
            <a:solidFill>
              <a:srgbClr val="FFFFFF"/>
            </a:solidFill>
            <a:ln w="7938">
              <a:solidFill>
                <a:srgbClr val="000000"/>
              </a:solidFill>
              <a:miter lim="800000"/>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96" name="Freeform 54"/>
            <p:cNvSpPr/>
            <p:nvPr/>
          </p:nvSpPr>
          <p:spPr bwMode="auto">
            <a:xfrm>
              <a:off x="1927" y="2115"/>
              <a:ext cx="2223" cy="797"/>
            </a:xfrm>
            <a:custGeom>
              <a:avLst/>
              <a:gdLst>
                <a:gd name="T0" fmla="*/ 0 w 2319"/>
                <a:gd name="T1" fmla="*/ 3 h 933"/>
                <a:gd name="T2" fmla="*/ 0 w 2319"/>
                <a:gd name="T3" fmla="*/ 3 h 933"/>
                <a:gd name="T4" fmla="*/ 36 w 2319"/>
                <a:gd name="T5" fmla="*/ 3 h 933"/>
                <a:gd name="T6" fmla="*/ 54 w 2319"/>
                <a:gd name="T7" fmla="*/ 3 h 933"/>
                <a:gd name="T8" fmla="*/ 71 w 2319"/>
                <a:gd name="T9" fmla="*/ 3 h 933"/>
                <a:gd name="T10" fmla="*/ 85 w 2319"/>
                <a:gd name="T11" fmla="*/ 3 h 933"/>
                <a:gd name="T12" fmla="*/ 100 w 2319"/>
                <a:gd name="T13" fmla="*/ 3 h 933"/>
                <a:gd name="T14" fmla="*/ 116 w 2319"/>
                <a:gd name="T15" fmla="*/ 3 h 933"/>
                <a:gd name="T16" fmla="*/ 129 w 2319"/>
                <a:gd name="T17" fmla="*/ 3 h 933"/>
                <a:gd name="T18" fmla="*/ 144 w 2319"/>
                <a:gd name="T19" fmla="*/ 3 h 933"/>
                <a:gd name="T20" fmla="*/ 157 w 2319"/>
                <a:gd name="T21" fmla="*/ 3 h 933"/>
                <a:gd name="T22" fmla="*/ 168 w 2319"/>
                <a:gd name="T23" fmla="*/ 3 h 933"/>
                <a:gd name="T24" fmla="*/ 181 w 2319"/>
                <a:gd name="T25" fmla="*/ 3 h 933"/>
                <a:gd name="T26" fmla="*/ 192 w 2319"/>
                <a:gd name="T27" fmla="*/ 3 h 933"/>
                <a:gd name="T28" fmla="*/ 204 w 2319"/>
                <a:gd name="T29" fmla="*/ 3 h 933"/>
                <a:gd name="T30" fmla="*/ 214 w 2319"/>
                <a:gd name="T31" fmla="*/ 3 h 933"/>
                <a:gd name="T32" fmla="*/ 223 w 2319"/>
                <a:gd name="T33" fmla="*/ 3 h 933"/>
                <a:gd name="T34" fmla="*/ 233 w 2319"/>
                <a:gd name="T35" fmla="*/ 3 h 933"/>
                <a:gd name="T36" fmla="*/ 243 w 2319"/>
                <a:gd name="T37" fmla="*/ 3 h 933"/>
                <a:gd name="T38" fmla="*/ 254 w 2319"/>
                <a:gd name="T39" fmla="*/ 3 h 933"/>
                <a:gd name="T40" fmla="*/ 262 w 2319"/>
                <a:gd name="T41" fmla="*/ 3 h 933"/>
                <a:gd name="T42" fmla="*/ 269 w 2319"/>
                <a:gd name="T43" fmla="*/ 3 h 933"/>
                <a:gd name="T44" fmla="*/ 277 w 2319"/>
                <a:gd name="T45" fmla="*/ 3 h 933"/>
                <a:gd name="T46" fmla="*/ 286 w 2319"/>
                <a:gd name="T47" fmla="*/ 3 h 933"/>
                <a:gd name="T48" fmla="*/ 292 w 2319"/>
                <a:gd name="T49" fmla="*/ 3 h 933"/>
                <a:gd name="T50" fmla="*/ 300 w 2319"/>
                <a:gd name="T51" fmla="*/ 3 h 933"/>
                <a:gd name="T52" fmla="*/ 309 w 2319"/>
                <a:gd name="T53" fmla="*/ 3 h 933"/>
                <a:gd name="T54" fmla="*/ 313 w 2319"/>
                <a:gd name="T55" fmla="*/ 3 h 933"/>
                <a:gd name="T56" fmla="*/ 322 w 2319"/>
                <a:gd name="T57" fmla="*/ 3 h 933"/>
                <a:gd name="T58" fmla="*/ 327 w 2319"/>
                <a:gd name="T59" fmla="*/ 3 h 933"/>
                <a:gd name="T60" fmla="*/ 334 w 2319"/>
                <a:gd name="T61" fmla="*/ 3 h 933"/>
                <a:gd name="T62" fmla="*/ 341 w 2319"/>
                <a:gd name="T63" fmla="*/ 3 h 933"/>
                <a:gd name="T64" fmla="*/ 346 w 2319"/>
                <a:gd name="T65" fmla="*/ 0 h 9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19"/>
                <a:gd name="T100" fmla="*/ 0 h 933"/>
                <a:gd name="T101" fmla="*/ 2319 w 2319"/>
                <a:gd name="T102" fmla="*/ 933 h 9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19" h="933">
                  <a:moveTo>
                    <a:pt x="0" y="933"/>
                  </a:moveTo>
                  <a:lnTo>
                    <a:pt x="0" y="933"/>
                  </a:lnTo>
                  <a:lnTo>
                    <a:pt x="243" y="930"/>
                  </a:lnTo>
                  <a:lnTo>
                    <a:pt x="359" y="928"/>
                  </a:lnTo>
                  <a:lnTo>
                    <a:pt x="470" y="922"/>
                  </a:lnTo>
                  <a:lnTo>
                    <a:pt x="576" y="915"/>
                  </a:lnTo>
                  <a:lnTo>
                    <a:pt x="677" y="907"/>
                  </a:lnTo>
                  <a:lnTo>
                    <a:pt x="775" y="897"/>
                  </a:lnTo>
                  <a:lnTo>
                    <a:pt x="870" y="886"/>
                  </a:lnTo>
                  <a:lnTo>
                    <a:pt x="961" y="873"/>
                  </a:lnTo>
                  <a:lnTo>
                    <a:pt x="1049" y="858"/>
                  </a:lnTo>
                  <a:lnTo>
                    <a:pt x="1131" y="842"/>
                  </a:lnTo>
                  <a:lnTo>
                    <a:pt x="1211" y="822"/>
                  </a:lnTo>
                  <a:lnTo>
                    <a:pt x="1289" y="801"/>
                  </a:lnTo>
                  <a:lnTo>
                    <a:pt x="1364" y="780"/>
                  </a:lnTo>
                  <a:lnTo>
                    <a:pt x="1433" y="755"/>
                  </a:lnTo>
                  <a:lnTo>
                    <a:pt x="1503" y="729"/>
                  </a:lnTo>
                  <a:lnTo>
                    <a:pt x="1568" y="700"/>
                  </a:lnTo>
                  <a:lnTo>
                    <a:pt x="1632" y="669"/>
                  </a:lnTo>
                  <a:lnTo>
                    <a:pt x="1692" y="638"/>
                  </a:lnTo>
                  <a:lnTo>
                    <a:pt x="1751" y="602"/>
                  </a:lnTo>
                  <a:lnTo>
                    <a:pt x="1805" y="566"/>
                  </a:lnTo>
                  <a:lnTo>
                    <a:pt x="1860" y="527"/>
                  </a:lnTo>
                  <a:lnTo>
                    <a:pt x="1914" y="486"/>
                  </a:lnTo>
                  <a:lnTo>
                    <a:pt x="1963" y="442"/>
                  </a:lnTo>
                  <a:lnTo>
                    <a:pt x="2012" y="396"/>
                  </a:lnTo>
                  <a:lnTo>
                    <a:pt x="2061" y="347"/>
                  </a:lnTo>
                  <a:lnTo>
                    <a:pt x="2105" y="295"/>
                  </a:lnTo>
                  <a:lnTo>
                    <a:pt x="2151" y="241"/>
                  </a:lnTo>
                  <a:lnTo>
                    <a:pt x="2193" y="186"/>
                  </a:lnTo>
                  <a:lnTo>
                    <a:pt x="2237" y="127"/>
                  </a:lnTo>
                  <a:lnTo>
                    <a:pt x="2278" y="65"/>
                  </a:lnTo>
                  <a:lnTo>
                    <a:pt x="2319" y="0"/>
                  </a:lnTo>
                </a:path>
              </a:pathLst>
            </a:custGeom>
            <a:noFill/>
            <a:ln w="49213">
              <a:solidFill>
                <a:srgbClr val="339933"/>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97" name="Rectangle 55"/>
            <p:cNvSpPr>
              <a:spLocks noChangeArrowheads="1"/>
            </p:cNvSpPr>
            <p:nvPr/>
          </p:nvSpPr>
          <p:spPr bwMode="auto">
            <a:xfrm>
              <a:off x="3198" y="2795"/>
              <a:ext cx="37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b="1">
                  <a:latin typeface="Arial" panose="020B0604020202020204" pitchFamily="34" charset="0"/>
                  <a:ea typeface="宋体" panose="02010600030101010101" pitchFamily="2" charset="-122"/>
                </a:rPr>
                <a:t>应用</a:t>
              </a:r>
              <a:r>
                <a:rPr kumimoji="0" lang="en-US" altLang="zh-CN" sz="1800" b="1">
                  <a:latin typeface="Arial" panose="020B0604020202020204" pitchFamily="34" charset="0"/>
                  <a:ea typeface="宋体" panose="02010600030101010101" pitchFamily="2" charset="-122"/>
                </a:rPr>
                <a:t>2</a:t>
              </a:r>
              <a:endParaRPr kumimoji="0" lang="en-US" altLang="zh-CN" sz="1800" b="1">
                <a:latin typeface="Arial" panose="020B0604020202020204" pitchFamily="34" charset="0"/>
                <a:ea typeface="宋体" panose="02010600030101010101" pitchFamily="2" charset="-122"/>
              </a:endParaRPr>
            </a:p>
          </p:txBody>
        </p:sp>
      </p:grpSp>
      <p:sp>
        <p:nvSpPr>
          <p:cNvPr id="10246" name="Text Box 56"/>
          <p:cNvSpPr txBox="1">
            <a:spLocks noChangeArrowheads="1"/>
          </p:cNvSpPr>
          <p:nvPr/>
        </p:nvSpPr>
        <p:spPr bwMode="auto">
          <a:xfrm>
            <a:off x="3863975" y="5084763"/>
            <a:ext cx="92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solidFill>
                  <a:srgbClr val="3333CC"/>
                </a:solidFill>
                <a:latin typeface="Arial" panose="020B0604020202020204" pitchFamily="34" charset="0"/>
                <a:ea typeface="宋体" panose="02010600030101010101" pitchFamily="2" charset="-122"/>
              </a:rPr>
              <a:t>Host A</a:t>
            </a:r>
            <a:endParaRPr kumimoji="0" lang="en-US" altLang="zh-CN" sz="1800" b="1">
              <a:solidFill>
                <a:srgbClr val="3333CC"/>
              </a:solidFill>
              <a:latin typeface="Arial" panose="020B0604020202020204" pitchFamily="34" charset="0"/>
              <a:ea typeface="宋体" panose="02010600030101010101" pitchFamily="2" charset="-122"/>
            </a:endParaRPr>
          </a:p>
        </p:txBody>
      </p:sp>
      <p:sp>
        <p:nvSpPr>
          <p:cNvPr id="10247" name="Text Box 57"/>
          <p:cNvSpPr txBox="1">
            <a:spLocks noChangeArrowheads="1"/>
          </p:cNvSpPr>
          <p:nvPr/>
        </p:nvSpPr>
        <p:spPr bwMode="auto">
          <a:xfrm>
            <a:off x="8328025" y="3429001"/>
            <a:ext cx="92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solidFill>
                  <a:srgbClr val="3333CC"/>
                </a:solidFill>
                <a:latin typeface="Arial" panose="020B0604020202020204" pitchFamily="34" charset="0"/>
                <a:ea typeface="宋体" panose="02010600030101010101" pitchFamily="2" charset="-122"/>
              </a:rPr>
              <a:t>Host B</a:t>
            </a:r>
            <a:endParaRPr kumimoji="0" lang="en-US" altLang="zh-CN" sz="1800" b="1">
              <a:solidFill>
                <a:srgbClr val="3333CC"/>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815445" y="513445"/>
            <a:ext cx="8352367" cy="647700"/>
          </a:xfrm>
        </p:spPr>
        <p:txBody>
          <a:bodyPr/>
          <a:lstStyle/>
          <a:p>
            <a:r>
              <a:rPr lang="zh-CN" altLang="zh-CN" sz="4000" dirty="0">
                <a:latin typeface="+mj-ea"/>
              </a:rPr>
              <a:t>TCP</a:t>
            </a:r>
            <a:r>
              <a:rPr lang="zh-CN" altLang="en-US" sz="4000" dirty="0">
                <a:latin typeface="+mj-ea"/>
              </a:rPr>
              <a:t>可靠传输面临的新挑战</a:t>
            </a:r>
            <a:endParaRPr lang="zh-CN" altLang="en-US" sz="4000" dirty="0">
              <a:latin typeface="+mj-ea"/>
            </a:endParaRPr>
          </a:p>
        </p:txBody>
      </p:sp>
      <p:pic>
        <p:nvPicPr>
          <p:cNvPr id="6042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24188" y="1161145"/>
            <a:ext cx="653415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descr="2032_53_9---A1M-Motorway-Congestion_we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3643313"/>
            <a:ext cx="4129088" cy="276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4095751" y="6396038"/>
            <a:ext cx="3730625" cy="461962"/>
          </a:xfrm>
          <a:prstGeom prst="rect">
            <a:avLst/>
          </a:prstGeom>
          <a:noFill/>
        </p:spPr>
        <p:txBody>
          <a:bodyPr wrap="none">
            <a:spAutoFit/>
          </a:bodyPr>
          <a:lstStyle/>
          <a:p>
            <a:pPr eaLnBrk="1" hangingPunct="1">
              <a:defRPr/>
            </a:pPr>
            <a:r>
              <a:rPr lang="zh-CN" altLang="en-US" sz="2400" b="1" i="1" dirty="0">
                <a:solidFill>
                  <a:srgbClr val="0000FF"/>
                </a:solidFill>
                <a:latin typeface="+mn-lt"/>
                <a:ea typeface="宋体" panose="02010600030101010101" pitchFamily="2" charset="-122"/>
              </a:rPr>
              <a:t>拥塞问题可以本地解决吗</a:t>
            </a:r>
            <a:r>
              <a:rPr lang="en-US" altLang="zh-CN" sz="2400" b="1" i="1" dirty="0">
                <a:solidFill>
                  <a:srgbClr val="0000FF"/>
                </a:solidFill>
                <a:latin typeface="+mn-lt"/>
                <a:ea typeface="宋体" panose="02010600030101010101" pitchFamily="2" charset="-122"/>
              </a:rPr>
              <a:t>?</a:t>
            </a:r>
            <a:endParaRPr lang="zh-CN" altLang="en-US" sz="2400" b="1" i="1" dirty="0">
              <a:solidFill>
                <a:srgbClr val="0000FF"/>
              </a:solidFill>
              <a:latin typeface="+mn-lt"/>
              <a:ea typeface="宋体" panose="02010600030101010101" pitchFamily="2" charset="-122"/>
            </a:endParaRPr>
          </a:p>
        </p:txBody>
      </p:sp>
      <p:grpSp>
        <p:nvGrpSpPr>
          <p:cNvPr id="2" name="组合 11"/>
          <p:cNvGrpSpPr/>
          <p:nvPr/>
        </p:nvGrpSpPr>
        <p:grpSpPr bwMode="auto">
          <a:xfrm>
            <a:off x="5310188" y="2000250"/>
            <a:ext cx="4787900" cy="1360488"/>
            <a:chOff x="3786182" y="2000240"/>
            <a:chExt cx="4788490" cy="1360711"/>
          </a:xfrm>
        </p:grpSpPr>
        <p:sp>
          <p:nvSpPr>
            <p:cNvPr id="10" name="爆炸形 1 9"/>
            <p:cNvSpPr/>
            <p:nvPr/>
          </p:nvSpPr>
          <p:spPr>
            <a:xfrm>
              <a:off x="4643538" y="2000240"/>
              <a:ext cx="914513" cy="91455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0426" name="TextBox 10"/>
            <p:cNvSpPr txBox="1">
              <a:spLocks noChangeArrowheads="1"/>
            </p:cNvSpPr>
            <p:nvPr/>
          </p:nvSpPr>
          <p:spPr bwMode="auto">
            <a:xfrm>
              <a:off x="3786182" y="2714620"/>
              <a:ext cx="47884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solidFill>
                    <a:srgbClr val="FF0000"/>
                  </a:solidFill>
                  <a:latin typeface="Arial" panose="020B0604020202020204" pitchFamily="34" charset="0"/>
                  <a:ea typeface="宋体" panose="02010600030101010101" pitchFamily="2" charset="-122"/>
                </a:rPr>
                <a:t>Too many TCP connections bring</a:t>
              </a:r>
              <a:endParaRPr kumimoji="0" lang="en-US" altLang="zh-CN" sz="1800" b="1">
                <a:solidFill>
                  <a:srgbClr val="FF0000"/>
                </a:solidFill>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b="1">
                  <a:solidFill>
                    <a:srgbClr val="FF0000"/>
                  </a:solidFill>
                  <a:latin typeface="Arial" panose="020B0604020202020204" pitchFamily="34" charset="0"/>
                  <a:ea typeface="宋体" panose="02010600030101010101" pitchFamily="2" charset="-122"/>
                </a:rPr>
                <a:t>too much traffic to the intermediate router</a:t>
              </a:r>
              <a:endParaRPr kumimoji="0" lang="zh-CN" altLang="en-US" sz="1800" b="1">
                <a:solidFill>
                  <a:srgbClr val="FF0000"/>
                </a:solidFill>
                <a:latin typeface="Arial" panose="020B0604020202020204" pitchFamily="34" charset="0"/>
                <a:ea typeface="宋体" panose="02010600030101010101" pitchFamily="2" charset="-122"/>
              </a:endParaRPr>
            </a:p>
          </p:txBody>
        </p:sp>
      </p:grpSp>
      <p:pic>
        <p:nvPicPr>
          <p:cNvPr id="7" name="内容占位符 6" descr="images.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238876" y="3643314"/>
            <a:ext cx="4048125" cy="2693987"/>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dirty="0">
                <a:latin typeface="+mj-ea"/>
              </a:rPr>
              <a:t>TCP</a:t>
            </a:r>
            <a:r>
              <a:rPr lang="zh-CN" altLang="en-US" dirty="0">
                <a:latin typeface="+mj-ea"/>
              </a:rPr>
              <a:t>面临的挑战</a:t>
            </a:r>
            <a:r>
              <a:rPr lang="en-US" altLang="zh-CN" dirty="0">
                <a:latin typeface="+mj-ea"/>
              </a:rPr>
              <a:t> - </a:t>
            </a:r>
            <a:r>
              <a:rPr lang="zh-CN" altLang="zh-CN" dirty="0">
                <a:latin typeface="+mj-ea"/>
              </a:rPr>
              <a:t>5 </a:t>
            </a:r>
            <a:endParaRPr lang="zh-CN" altLang="zh-CN" dirty="0">
              <a:latin typeface="+mj-ea"/>
            </a:endParaRPr>
          </a:p>
        </p:txBody>
      </p:sp>
      <p:sp>
        <p:nvSpPr>
          <p:cNvPr id="61443" name="Rectangle 3"/>
          <p:cNvSpPr>
            <a:spLocks noGrp="1" noChangeArrowheads="1"/>
          </p:cNvSpPr>
          <p:nvPr>
            <p:ph type="body" idx="1"/>
          </p:nvPr>
        </p:nvSpPr>
        <p:spPr/>
        <p:txBody>
          <a:bodyPr/>
          <a:lstStyle/>
          <a:p>
            <a:r>
              <a:rPr lang="zh-CN" altLang="en-US" dirty="0"/>
              <a:t>问题</a:t>
            </a:r>
            <a:r>
              <a:rPr lang="zh-CN" altLang="zh-CN" dirty="0"/>
              <a:t>: </a:t>
            </a:r>
            <a:r>
              <a:rPr lang="zh-CN" altLang="en-US" dirty="0"/>
              <a:t>拥塞控制</a:t>
            </a:r>
            <a:endParaRPr lang="zh-CN" altLang="zh-CN" dirty="0"/>
          </a:p>
          <a:p>
            <a:pPr lvl="1"/>
            <a:r>
              <a:rPr lang="zh-CN" altLang="en-US" dirty="0"/>
              <a:t>点到点链路中不存在拥塞问题</a:t>
            </a:r>
            <a:endParaRPr lang="zh-CN" altLang="zh-CN" dirty="0"/>
          </a:p>
          <a:p>
            <a:pPr lvl="1"/>
            <a:r>
              <a:rPr lang="zh-CN" altLang="zh-CN" dirty="0"/>
              <a:t>Intern</a:t>
            </a:r>
            <a:r>
              <a:rPr lang="en-US" altLang="zh-CN" dirty="0"/>
              <a:t>e</a:t>
            </a:r>
            <a:r>
              <a:rPr lang="zh-CN" altLang="zh-CN" dirty="0"/>
              <a:t>t</a:t>
            </a:r>
            <a:r>
              <a:rPr lang="zh-CN" altLang="en-US" dirty="0"/>
              <a:t>可能出现拥塞现象</a:t>
            </a:r>
            <a:endParaRPr lang="zh-CN" altLang="zh-CN" dirty="0"/>
          </a:p>
          <a:p>
            <a:pPr lvl="2"/>
            <a:r>
              <a:rPr lang="en-US" altLang="zh-CN" dirty="0"/>
              <a:t>TCP</a:t>
            </a:r>
            <a:r>
              <a:rPr lang="zh-CN" altLang="en-US" dirty="0"/>
              <a:t>连接的发送端并不知道经过什么链路传送到目的地</a:t>
            </a:r>
            <a:endParaRPr lang="zh-CN" altLang="zh-CN" dirty="0"/>
          </a:p>
          <a:p>
            <a:pPr lvl="2"/>
            <a:r>
              <a:rPr lang="zh-CN" altLang="en-US" dirty="0"/>
              <a:t>很多不同源产生的数据可能从同一低速链路通过</a:t>
            </a:r>
            <a:endParaRPr lang="en-US" altLang="zh-CN" dirty="0"/>
          </a:p>
          <a:p>
            <a:pPr lvl="2"/>
            <a:endParaRPr lang="zh-CN" altLang="zh-CN" dirty="0"/>
          </a:p>
          <a:p>
            <a:r>
              <a:rPr lang="zh-CN" altLang="en-US" dirty="0"/>
              <a:t>动机</a:t>
            </a:r>
            <a:endParaRPr lang="zh-CN" altLang="zh-CN" dirty="0"/>
          </a:p>
          <a:p>
            <a:pPr lvl="1"/>
            <a:r>
              <a:rPr lang="en-US" altLang="zh-CN" dirty="0"/>
              <a:t>TCP</a:t>
            </a:r>
            <a:r>
              <a:rPr lang="zh-CN" altLang="en-US" dirty="0"/>
              <a:t>必须提供拥塞控制算法</a:t>
            </a:r>
            <a:endParaRPr lang="zh-CN"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zh-CN" altLang="en-US" dirty="0">
                <a:latin typeface="+mj-ea"/>
              </a:rPr>
              <a:t>小结</a:t>
            </a:r>
            <a:r>
              <a:rPr lang="en-US" altLang="zh-CN" dirty="0">
                <a:latin typeface="+mj-ea"/>
              </a:rPr>
              <a:t>: TCP</a:t>
            </a:r>
            <a:r>
              <a:rPr lang="zh-CN" altLang="en-US" dirty="0">
                <a:latin typeface="+mj-ea"/>
              </a:rPr>
              <a:t>面临的挑战</a:t>
            </a:r>
            <a:endParaRPr lang="zh-CN" altLang="zh-CN" dirty="0">
              <a:latin typeface="+mj-ea"/>
            </a:endParaRPr>
          </a:p>
        </p:txBody>
      </p:sp>
      <p:sp>
        <p:nvSpPr>
          <p:cNvPr id="62468" name="Rectangle 3"/>
          <p:cNvSpPr>
            <a:spLocks noGrp="1" noChangeArrowheads="1"/>
          </p:cNvSpPr>
          <p:nvPr>
            <p:ph type="body" idx="1"/>
          </p:nvPr>
        </p:nvSpPr>
        <p:spPr/>
        <p:txBody>
          <a:bodyPr/>
          <a:lstStyle/>
          <a:p>
            <a:r>
              <a:rPr lang="zh-CN" altLang="en-US" dirty="0"/>
              <a:t>与链路层提供的可靠传输相比</a:t>
            </a:r>
            <a:r>
              <a:rPr lang="en-US" altLang="zh-CN" dirty="0"/>
              <a:t>, TCP</a:t>
            </a:r>
            <a:r>
              <a:rPr lang="zh-CN" altLang="en-US" dirty="0"/>
              <a:t>面临的挑战</a:t>
            </a:r>
            <a:endParaRPr lang="zh-CN" altLang="zh-CN" dirty="0"/>
          </a:p>
          <a:p>
            <a:pPr lvl="1"/>
            <a:r>
              <a:rPr lang="zh-CN" altLang="en-US" dirty="0"/>
              <a:t>建立连接</a:t>
            </a:r>
            <a:endParaRPr lang="zh-CN" altLang="zh-CN" dirty="0"/>
          </a:p>
          <a:p>
            <a:pPr lvl="1"/>
            <a:r>
              <a:rPr lang="zh-CN" altLang="en-US" dirty="0"/>
              <a:t>超时重传</a:t>
            </a:r>
            <a:endParaRPr lang="zh-CN" altLang="zh-CN" dirty="0"/>
          </a:p>
          <a:p>
            <a:pPr lvl="1"/>
            <a:r>
              <a:rPr lang="zh-CN" altLang="en-US" dirty="0"/>
              <a:t>乱序到达</a:t>
            </a:r>
            <a:endParaRPr lang="zh-CN" altLang="zh-CN" dirty="0"/>
          </a:p>
          <a:p>
            <a:pPr lvl="1"/>
            <a:r>
              <a:rPr lang="zh-CN" altLang="en-US" dirty="0"/>
              <a:t>流量控制</a:t>
            </a:r>
            <a:endParaRPr lang="zh-CN" altLang="zh-CN" dirty="0"/>
          </a:p>
          <a:p>
            <a:pPr lvl="1"/>
            <a:r>
              <a:rPr lang="zh-CN" altLang="en-US" dirty="0"/>
              <a:t>拥塞控制</a:t>
            </a:r>
            <a:endParaRPr lang="zh-CN" altLang="zh-CN" dirty="0"/>
          </a:p>
          <a:p>
            <a:pPr lvl="1"/>
            <a:endParaRPr lang="zh-CN" altLang="zh-CN" dirty="0"/>
          </a:p>
          <a:p>
            <a:r>
              <a:rPr lang="zh-CN" altLang="en-US" dirty="0"/>
              <a:t>是否存在逐跳解决方案</a:t>
            </a:r>
            <a:r>
              <a:rPr lang="zh-CN" altLang="zh-CN" dirty="0"/>
              <a:t>?</a:t>
            </a:r>
            <a:endParaRPr lang="en-US" altLang="zh-CN" dirty="0"/>
          </a:p>
          <a:p>
            <a:pPr lvl="1"/>
            <a:r>
              <a:rPr lang="zh-CN" altLang="en-US" dirty="0"/>
              <a:t>由主机解决</a:t>
            </a:r>
            <a:r>
              <a:rPr lang="en-US" altLang="zh-CN" dirty="0"/>
              <a:t>?</a:t>
            </a:r>
            <a:r>
              <a:rPr lang="zh-CN" altLang="en-US" dirty="0"/>
              <a:t>还是由中间的路由器解决</a:t>
            </a:r>
            <a:r>
              <a:rPr lang="en-US" altLang="zh-CN" dirty="0"/>
              <a:t>?</a:t>
            </a:r>
            <a:endParaRPr lang="zh-CN" altLang="zh-CN" dirty="0"/>
          </a:p>
          <a:p>
            <a:pPr lvl="1"/>
            <a:endParaRPr lang="zh-CN"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zh-CN" altLang="en-US" dirty="0">
                <a:latin typeface="+mj-ea"/>
              </a:rPr>
              <a:t>逐跳</a:t>
            </a:r>
            <a:r>
              <a:rPr lang="en-US" altLang="zh-CN" dirty="0">
                <a:latin typeface="+mj-ea"/>
              </a:rPr>
              <a:t> vs. </a:t>
            </a:r>
            <a:r>
              <a:rPr lang="zh-CN" altLang="en-US" dirty="0">
                <a:latin typeface="+mj-ea"/>
              </a:rPr>
              <a:t>端到端</a:t>
            </a:r>
            <a:endParaRPr lang="en-US" altLang="zh-CN" dirty="0">
              <a:latin typeface="+mj-ea"/>
            </a:endParaRPr>
          </a:p>
        </p:txBody>
      </p:sp>
      <p:sp>
        <p:nvSpPr>
          <p:cNvPr id="63492" name="Rectangle 3"/>
          <p:cNvSpPr>
            <a:spLocks noGrp="1" noChangeArrowheads="1"/>
          </p:cNvSpPr>
          <p:nvPr>
            <p:ph type="body" idx="1"/>
          </p:nvPr>
        </p:nvSpPr>
        <p:spPr/>
        <p:txBody>
          <a:bodyPr/>
          <a:lstStyle/>
          <a:p>
            <a:r>
              <a:rPr lang="zh-CN" altLang="zh-CN" sz="2600" dirty="0"/>
              <a:t>X.25 </a:t>
            </a:r>
            <a:r>
              <a:rPr lang="zh-CN" altLang="en-US" sz="2600" dirty="0"/>
              <a:t>网络</a:t>
            </a:r>
            <a:endParaRPr lang="zh-CN" altLang="zh-CN" sz="2600" dirty="0"/>
          </a:p>
          <a:p>
            <a:pPr lvl="1"/>
            <a:r>
              <a:rPr lang="zh-CN" altLang="en-US" sz="2400" dirty="0"/>
              <a:t>虚电路分组交换网络</a:t>
            </a:r>
            <a:endParaRPr lang="zh-CN" altLang="zh-CN" sz="2400" dirty="0"/>
          </a:p>
          <a:p>
            <a:pPr lvl="1"/>
            <a:r>
              <a:rPr lang="zh-CN" altLang="en-US" sz="2400" dirty="0"/>
              <a:t>底层网络具有一定的可靠性</a:t>
            </a:r>
            <a:endParaRPr lang="zh-CN" altLang="zh-CN" sz="2400" dirty="0"/>
          </a:p>
          <a:p>
            <a:pPr lvl="1"/>
            <a:r>
              <a:rPr lang="zh-CN" altLang="en-US" sz="2400" dirty="0"/>
              <a:t>报文在沿源主机到目的主机路径上的每对节点之间可以被可靠有序的传输</a:t>
            </a:r>
            <a:r>
              <a:rPr lang="zh-CN" altLang="zh-CN" sz="2400" dirty="0"/>
              <a:t> </a:t>
            </a:r>
            <a:endParaRPr lang="zh-CN" altLang="zh-CN" sz="2400" dirty="0"/>
          </a:p>
          <a:p>
            <a:pPr lvl="1"/>
            <a:r>
              <a:rPr lang="zh-CN" altLang="en-US" sz="2400" dirty="0"/>
              <a:t>逐跳采用滑动窗口算法</a:t>
            </a:r>
            <a:endParaRPr lang="zh-CN" altLang="zh-CN" sz="2200" dirty="0"/>
          </a:p>
          <a:p>
            <a:r>
              <a:rPr lang="zh-CN" altLang="zh-CN" sz="2600" dirty="0"/>
              <a:t>TCP</a:t>
            </a:r>
            <a:endParaRPr lang="zh-CN" altLang="zh-CN" sz="2600" dirty="0"/>
          </a:p>
          <a:p>
            <a:pPr lvl="1"/>
            <a:r>
              <a:rPr lang="zh-CN" altLang="en-US" sz="2400" dirty="0"/>
              <a:t>运行于数据报分组交换网络之上</a:t>
            </a:r>
            <a:endParaRPr lang="zh-CN" altLang="zh-CN" sz="2400" dirty="0"/>
          </a:p>
          <a:p>
            <a:pPr lvl="1"/>
            <a:r>
              <a:rPr lang="zh-CN" altLang="en-US" sz="2400" dirty="0"/>
              <a:t>底层网络被认为是不可靠的</a:t>
            </a:r>
            <a:r>
              <a:rPr lang="en-US" altLang="zh-CN" sz="2400" dirty="0"/>
              <a:t>, </a:t>
            </a:r>
            <a:r>
              <a:rPr lang="zh-CN" altLang="en-US" sz="2400" dirty="0"/>
              <a:t>且报文可能乱序到达</a:t>
            </a:r>
            <a:endParaRPr lang="zh-CN" altLang="zh-CN" sz="2400" dirty="0"/>
          </a:p>
          <a:p>
            <a:pPr lvl="1"/>
            <a:r>
              <a:rPr lang="zh-CN" altLang="zh-CN" sz="2400" dirty="0"/>
              <a:t>TCP</a:t>
            </a:r>
            <a:r>
              <a:rPr lang="zh-CN" altLang="en-US" sz="2400" dirty="0"/>
              <a:t>在端到端的基础上采用滑动窗口算法提供可靠有序的传送</a:t>
            </a:r>
            <a:endParaRPr lang="zh-CN" altLang="zh-C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zh-CN" altLang="en-US" dirty="0">
                <a:latin typeface="+mj-ea"/>
              </a:rPr>
              <a:t>逐跳</a:t>
            </a:r>
            <a:r>
              <a:rPr lang="en-US" altLang="zh-CN" dirty="0">
                <a:latin typeface="+mj-ea"/>
              </a:rPr>
              <a:t> vs. </a:t>
            </a:r>
            <a:r>
              <a:rPr lang="zh-CN" altLang="en-US" dirty="0">
                <a:latin typeface="+mj-ea"/>
              </a:rPr>
              <a:t>端到端</a:t>
            </a:r>
            <a:endParaRPr lang="en-US" altLang="zh-CN" dirty="0">
              <a:latin typeface="+mj-ea"/>
            </a:endParaRPr>
          </a:p>
        </p:txBody>
      </p:sp>
      <p:sp>
        <p:nvSpPr>
          <p:cNvPr id="64516" name="Rectangle 3"/>
          <p:cNvSpPr>
            <a:spLocks noGrp="1" noChangeArrowheads="1"/>
          </p:cNvSpPr>
          <p:nvPr>
            <p:ph type="body" idx="1"/>
          </p:nvPr>
        </p:nvSpPr>
        <p:spPr/>
        <p:txBody>
          <a:bodyPr/>
          <a:lstStyle/>
          <a:p>
            <a:r>
              <a:rPr lang="zh-CN" altLang="en-US" sz="2800" dirty="0"/>
              <a:t>一系列逐跳的保证不一定能够提供端到端的保证</a:t>
            </a:r>
            <a:endParaRPr lang="zh-CN" altLang="zh-CN" sz="2800" dirty="0"/>
          </a:p>
          <a:p>
            <a:pPr lvl="1"/>
            <a:endParaRPr lang="en-US" altLang="zh-CN" dirty="0"/>
          </a:p>
          <a:p>
            <a:r>
              <a:rPr lang="zh-CN" altLang="en-US" sz="2800" b="1" i="1" dirty="0">
                <a:solidFill>
                  <a:srgbClr val="FF0000"/>
                </a:solidFill>
              </a:rPr>
              <a:t>端到端理论</a:t>
            </a:r>
            <a:endParaRPr lang="zh-CN" altLang="zh-CN" sz="2800" b="1" i="1" dirty="0">
              <a:solidFill>
                <a:srgbClr val="FF0000"/>
              </a:solidFill>
            </a:endParaRPr>
          </a:p>
          <a:p>
            <a:pPr lvl="1"/>
            <a:r>
              <a:rPr lang="zh-CN" altLang="en-US" dirty="0"/>
              <a:t>一种功能不应该在系统的较低层提供</a:t>
            </a:r>
            <a:r>
              <a:rPr lang="en-US" altLang="zh-CN" dirty="0"/>
              <a:t>, </a:t>
            </a:r>
            <a:r>
              <a:rPr lang="zh-CN" altLang="en-US" dirty="0"/>
              <a:t>除非能在低层能够完全正确的被实现</a:t>
            </a:r>
            <a:endParaRPr lang="en-US" altLang="zh-CN" dirty="0"/>
          </a:p>
          <a:p>
            <a:pPr lvl="1"/>
            <a:r>
              <a:rPr lang="zh-CN" altLang="en-US" dirty="0"/>
              <a:t>有必要提供真正的端到端检测以保证可靠有序的服务</a:t>
            </a:r>
            <a:r>
              <a:rPr lang="en-US" altLang="zh-CN" dirty="0"/>
              <a:t>, </a:t>
            </a:r>
            <a:r>
              <a:rPr lang="zh-CN" altLang="en-US" dirty="0"/>
              <a:t>即使系统的低层已经实现了这种功能</a:t>
            </a:r>
            <a:r>
              <a:rPr lang="zh-CN" altLang="zh-CN" dirty="0"/>
              <a:t>.</a:t>
            </a:r>
            <a:endParaRPr lang="zh-CN" altLang="zh-CN" dirty="0"/>
          </a:p>
        </p:txBody>
      </p:sp>
      <p:pic>
        <p:nvPicPr>
          <p:cNvPr id="6451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32176" y="4814889"/>
            <a:ext cx="5546725" cy="116522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矩形 2"/>
          <p:cNvSpPr>
            <a:spLocks noChangeArrowheads="1"/>
          </p:cNvSpPr>
          <p:nvPr/>
        </p:nvSpPr>
        <p:spPr bwMode="auto">
          <a:xfrm>
            <a:off x="2100263" y="6165851"/>
            <a:ext cx="82089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800" dirty="0"/>
              <a:t>J. H. </a:t>
            </a:r>
            <a:r>
              <a:rPr lang="en-US" altLang="zh-CN" sz="1800" dirty="0" err="1"/>
              <a:t>Saltzer</a:t>
            </a:r>
            <a:r>
              <a:rPr lang="en-US" altLang="zh-CN" sz="1800" dirty="0"/>
              <a:t>, D. P. Reed, and D. D. Clark, "</a:t>
            </a:r>
            <a:r>
              <a:rPr lang="en-US" altLang="zh-CN" sz="1800" dirty="0">
                <a:hlinkClick r:id="rId2"/>
              </a:rPr>
              <a:t>End-to-end arguments in system design</a:t>
            </a:r>
            <a:r>
              <a:rPr lang="en-US" altLang="zh-CN" sz="1800" dirty="0"/>
              <a:t>," ACM Trans. </a:t>
            </a:r>
            <a:r>
              <a:rPr lang="en-US" altLang="zh-CN" sz="1800" dirty="0" err="1"/>
              <a:t>Comput</a:t>
            </a:r>
            <a:r>
              <a:rPr lang="en-US" altLang="zh-CN" sz="1800" dirty="0"/>
              <a:t>. Syst., vol. 2, no. 4, pp. 277–288, 1984.</a:t>
            </a:r>
            <a:endParaRPr lang="zh-CN" altLang="en-US" sz="18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zh-CN" altLang="en-US" sz="3200" dirty="0">
                <a:latin typeface="+mj-ea"/>
              </a:rPr>
              <a:t>提纲</a:t>
            </a:r>
            <a:endParaRPr lang="zh-CN" altLang="en-US" sz="3200" dirty="0">
              <a:latin typeface="+mj-ea"/>
            </a:endParaRPr>
          </a:p>
        </p:txBody>
      </p:sp>
      <p:sp>
        <p:nvSpPr>
          <p:cNvPr id="16388" name="Rectangle 3"/>
          <p:cNvSpPr>
            <a:spLocks noGrp="1" noChangeArrowheads="1"/>
          </p:cNvSpPr>
          <p:nvPr>
            <p:ph type="body" idx="1"/>
          </p:nvPr>
        </p:nvSpPr>
        <p:spPr>
          <a:xfrm>
            <a:off x="812800" y="1447800"/>
            <a:ext cx="10769599" cy="5113338"/>
          </a:xfrm>
        </p:spPr>
        <p:txBody>
          <a:bodyPr>
            <a:normAutofit fontScale="77500" lnSpcReduction="20000"/>
          </a:bodyPr>
          <a:lstStyle/>
          <a:p>
            <a:pPr eaLnBrk="1" hangingPunct="1">
              <a:defRPr/>
            </a:pPr>
            <a:r>
              <a:rPr lang="zh-CN" altLang="en-US" dirty="0"/>
              <a:t>引言</a:t>
            </a:r>
            <a:endParaRPr lang="en-US" altLang="zh-CN" dirty="0"/>
          </a:p>
          <a:p>
            <a:pPr lvl="1" eaLnBrk="1" hangingPunct="1">
              <a:defRPr/>
            </a:pPr>
            <a:r>
              <a:rPr lang="zh-CN" altLang="en-US" dirty="0"/>
              <a:t>核心问题</a:t>
            </a:r>
            <a:r>
              <a:rPr lang="en-US" altLang="zh-CN" dirty="0"/>
              <a:t>: </a:t>
            </a:r>
            <a:r>
              <a:rPr lang="zh-CN" altLang="en-US" dirty="0"/>
              <a:t>进程间如何通信</a:t>
            </a:r>
            <a:endParaRPr lang="zh-CN" altLang="en-US" dirty="0"/>
          </a:p>
          <a:p>
            <a:pPr eaLnBrk="1" hangingPunct="1">
              <a:defRPr/>
            </a:pPr>
            <a:r>
              <a:rPr lang="zh-CN" altLang="en-US" dirty="0"/>
              <a:t>简单多路分解</a:t>
            </a:r>
            <a:r>
              <a:rPr lang="en-US" altLang="zh-CN" dirty="0"/>
              <a:t>(UDP)</a:t>
            </a:r>
            <a:endParaRPr lang="en-US" altLang="zh-CN" dirty="0"/>
          </a:p>
          <a:p>
            <a:pPr eaLnBrk="1" hangingPunct="1">
              <a:defRPr/>
            </a:pPr>
            <a:r>
              <a:rPr lang="zh-CN" altLang="en-US" dirty="0"/>
              <a:t>可靠字节流</a:t>
            </a:r>
            <a:r>
              <a:rPr lang="en-US" altLang="zh-CN" dirty="0"/>
              <a:t>(TCP)</a:t>
            </a:r>
            <a:endParaRPr lang="en-US" altLang="zh-CN" dirty="0"/>
          </a:p>
          <a:p>
            <a:pPr lvl="1" eaLnBrk="1" hangingPunct="1">
              <a:defRPr/>
            </a:pPr>
            <a:r>
              <a:rPr lang="zh-CN" altLang="en-US" dirty="0"/>
              <a:t>端到端的问题</a:t>
            </a:r>
            <a:endParaRPr lang="en-US" altLang="zh-CN" dirty="0"/>
          </a:p>
          <a:p>
            <a:pPr lvl="1" eaLnBrk="1" hangingPunct="1">
              <a:defRPr/>
            </a:pPr>
            <a:r>
              <a:rPr lang="zh-CN" altLang="en-US" dirty="0"/>
              <a:t>报文段格式</a:t>
            </a:r>
            <a:endParaRPr lang="en-US" altLang="zh-CN" dirty="0"/>
          </a:p>
          <a:p>
            <a:pPr lvl="1" eaLnBrk="1" hangingPunct="1">
              <a:defRPr/>
            </a:pPr>
            <a:r>
              <a:rPr lang="zh-CN" altLang="en-US" dirty="0"/>
              <a:t>连接的建立和终止</a:t>
            </a:r>
            <a:endParaRPr lang="en-US" altLang="zh-CN" dirty="0"/>
          </a:p>
          <a:p>
            <a:pPr lvl="1" eaLnBrk="1" hangingPunct="1">
              <a:defRPr/>
            </a:pPr>
            <a:r>
              <a:rPr lang="zh-CN" altLang="en-US" dirty="0"/>
              <a:t>滑动窗口算法再讨论</a:t>
            </a:r>
            <a:endParaRPr lang="en-US" altLang="zh-CN" dirty="0"/>
          </a:p>
          <a:p>
            <a:pPr lvl="1" eaLnBrk="1" hangingPunct="1">
              <a:defRPr/>
            </a:pPr>
            <a:r>
              <a:rPr lang="zh-CN" altLang="en-US" dirty="0"/>
              <a:t>触发传输</a:t>
            </a:r>
            <a:endParaRPr lang="en-US" altLang="zh-CN" dirty="0"/>
          </a:p>
          <a:p>
            <a:pPr lvl="1" eaLnBrk="1" hangingPunct="1">
              <a:defRPr/>
            </a:pPr>
            <a:r>
              <a:rPr lang="zh-CN" altLang="en-US" dirty="0"/>
              <a:t>自适应重传</a:t>
            </a:r>
            <a:endParaRPr lang="en-US" altLang="zh-CN" dirty="0"/>
          </a:p>
          <a:p>
            <a:pPr lvl="1" eaLnBrk="1" hangingPunct="1">
              <a:defRPr/>
            </a:pPr>
            <a:r>
              <a:rPr lang="en-US" altLang="zh-CN" dirty="0"/>
              <a:t> </a:t>
            </a:r>
            <a:r>
              <a:rPr lang="zh-CN" altLang="en-US" dirty="0"/>
              <a:t>记录边界</a:t>
            </a:r>
            <a:endParaRPr lang="en-US" altLang="zh-CN" dirty="0"/>
          </a:p>
          <a:p>
            <a:pPr lvl="1" eaLnBrk="1" hangingPunct="1">
              <a:defRPr/>
            </a:pPr>
            <a:r>
              <a:rPr lang="en-US" altLang="zh-CN" dirty="0"/>
              <a:t>TCP </a:t>
            </a:r>
            <a:r>
              <a:rPr lang="zh-CN" altLang="en-US" dirty="0"/>
              <a:t>扩展</a:t>
            </a:r>
            <a:endParaRPr lang="en-US" altLang="zh-CN" dirty="0"/>
          </a:p>
          <a:p>
            <a:pPr lvl="1" eaLnBrk="1" hangingPunct="1">
              <a:defRPr/>
            </a:pPr>
            <a:r>
              <a:rPr lang="zh-CN" altLang="en-US" dirty="0"/>
              <a:t>其他设计选择</a:t>
            </a:r>
            <a:endParaRPr lang="en-US" altLang="zh-CN" dirty="0"/>
          </a:p>
          <a:p>
            <a:pPr eaLnBrk="1" hangingPunct="1">
              <a:defRPr/>
            </a:pPr>
            <a:r>
              <a:rPr lang="zh-CN" altLang="en-US" dirty="0"/>
              <a:t>总结</a:t>
            </a:r>
            <a:endParaRPr lang="en-US" altLang="zh-C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872435" y="504206"/>
            <a:ext cx="8243888" cy="885825"/>
          </a:xfrm>
        </p:spPr>
        <p:txBody>
          <a:bodyPr/>
          <a:lstStyle/>
          <a:p>
            <a:r>
              <a:rPr lang="en-US" altLang="zh-CN" sz="3200" dirty="0" smtClean="0">
                <a:latin typeface="+mj-ea"/>
              </a:rPr>
              <a:t>TCP</a:t>
            </a:r>
            <a:r>
              <a:rPr lang="zh-CN" altLang="en-US" sz="3200" dirty="0" smtClean="0">
                <a:latin typeface="+mj-ea"/>
              </a:rPr>
              <a:t>概述</a:t>
            </a:r>
            <a:r>
              <a:rPr lang="en-US" altLang="zh-CN" dirty="0" smtClean="0">
                <a:latin typeface="+mj-ea"/>
              </a:rPr>
              <a:t> </a:t>
            </a:r>
            <a:r>
              <a:rPr lang="en-US" altLang="zh-CN" sz="2400" dirty="0">
                <a:latin typeface="+mj-ea"/>
              </a:rPr>
              <a:t>RFCs: 793,1122,1323, 2018, 2581</a:t>
            </a:r>
            <a:endParaRPr lang="en-US" altLang="zh-CN" dirty="0">
              <a:latin typeface="+mj-ea"/>
            </a:endParaRPr>
          </a:p>
        </p:txBody>
      </p:sp>
      <p:sp>
        <p:nvSpPr>
          <p:cNvPr id="66564" name="Rectangle 3"/>
          <p:cNvSpPr>
            <a:spLocks noGrp="1" noChangeArrowheads="1"/>
          </p:cNvSpPr>
          <p:nvPr>
            <p:ph type="body" sz="half" idx="1"/>
          </p:nvPr>
        </p:nvSpPr>
        <p:spPr>
          <a:xfrm>
            <a:off x="6395204" y="1716232"/>
            <a:ext cx="5442238" cy="4648200"/>
          </a:xfrm>
        </p:spPr>
        <p:txBody>
          <a:bodyPr/>
          <a:lstStyle/>
          <a:p>
            <a:r>
              <a:rPr lang="zh-CN" altLang="en-US" sz="2400" dirty="0">
                <a:solidFill>
                  <a:srgbClr val="CC0000"/>
                </a:solidFill>
                <a:latin typeface="+mn-ea"/>
              </a:rPr>
              <a:t>全双工数据</a:t>
            </a:r>
            <a:r>
              <a:rPr lang="en-US" altLang="zh-CN" sz="2400" dirty="0">
                <a:solidFill>
                  <a:srgbClr val="CC0000"/>
                </a:solidFill>
                <a:latin typeface="+mn-ea"/>
              </a:rPr>
              <a:t>:</a:t>
            </a:r>
            <a:endParaRPr lang="en-US" altLang="zh-CN" sz="2400" dirty="0">
              <a:solidFill>
                <a:srgbClr val="CC0000"/>
              </a:solidFill>
              <a:latin typeface="+mn-ea"/>
            </a:endParaRPr>
          </a:p>
          <a:p>
            <a:pPr lvl="1"/>
            <a:r>
              <a:rPr lang="zh-CN" altLang="en-US" sz="2000" dirty="0">
                <a:latin typeface="+mn-ea"/>
              </a:rPr>
              <a:t>在同一连接上双向传输</a:t>
            </a:r>
            <a:endParaRPr lang="en-US" altLang="zh-CN" sz="2000" dirty="0">
              <a:latin typeface="+mn-ea"/>
            </a:endParaRPr>
          </a:p>
          <a:p>
            <a:pPr lvl="1"/>
            <a:r>
              <a:rPr lang="en-US" altLang="zh-CN" sz="2000" dirty="0">
                <a:latin typeface="+mn-ea"/>
              </a:rPr>
              <a:t>MSS: maximum segment size</a:t>
            </a:r>
            <a:r>
              <a:rPr lang="zh-CN" altLang="en-US" sz="2000" dirty="0">
                <a:latin typeface="+mn-ea"/>
              </a:rPr>
              <a:t>（最大段字节数）</a:t>
            </a:r>
            <a:endParaRPr lang="en-US" altLang="zh-CN" sz="2000" dirty="0">
              <a:latin typeface="+mn-ea"/>
            </a:endParaRPr>
          </a:p>
          <a:p>
            <a:r>
              <a:rPr lang="zh-CN" altLang="en-US" sz="2400" dirty="0">
                <a:solidFill>
                  <a:srgbClr val="CC0000"/>
                </a:solidFill>
                <a:latin typeface="+mn-ea"/>
              </a:rPr>
              <a:t>面向连接</a:t>
            </a:r>
            <a:r>
              <a:rPr lang="en-US" altLang="zh-CN" sz="2400" dirty="0">
                <a:solidFill>
                  <a:srgbClr val="CC0000"/>
                </a:solidFill>
                <a:latin typeface="+mn-ea"/>
              </a:rPr>
              <a:t>:</a:t>
            </a:r>
            <a:r>
              <a:rPr lang="en-US" altLang="zh-CN" sz="2400" dirty="0">
                <a:latin typeface="+mn-ea"/>
              </a:rPr>
              <a:t> </a:t>
            </a:r>
            <a:endParaRPr lang="en-US" altLang="zh-CN" sz="2400" dirty="0">
              <a:latin typeface="+mn-ea"/>
            </a:endParaRPr>
          </a:p>
          <a:p>
            <a:pPr lvl="1"/>
            <a:r>
              <a:rPr lang="zh-CN" altLang="en-US" sz="2000" dirty="0">
                <a:latin typeface="+mn-ea"/>
              </a:rPr>
              <a:t>握手过程</a:t>
            </a:r>
            <a:r>
              <a:rPr lang="en-US" altLang="zh-CN" sz="2000" dirty="0">
                <a:latin typeface="+mn-ea"/>
              </a:rPr>
              <a:t> (</a:t>
            </a:r>
            <a:r>
              <a:rPr lang="zh-CN" altLang="en-US" sz="2000" dirty="0">
                <a:latin typeface="+mn-ea"/>
              </a:rPr>
              <a:t>交换控制信息</a:t>
            </a:r>
            <a:r>
              <a:rPr lang="en-US" altLang="zh-CN" sz="2000" dirty="0">
                <a:latin typeface="+mn-ea"/>
              </a:rPr>
              <a:t>) </a:t>
            </a:r>
            <a:r>
              <a:rPr lang="zh-CN" altLang="en-US" sz="2000" dirty="0">
                <a:latin typeface="+mn-ea"/>
              </a:rPr>
              <a:t>在交换数据前初始化收费双方的状态</a:t>
            </a:r>
            <a:endParaRPr lang="en-US" altLang="zh-CN" sz="2000" dirty="0">
              <a:latin typeface="+mn-ea"/>
            </a:endParaRPr>
          </a:p>
          <a:p>
            <a:r>
              <a:rPr lang="zh-CN" altLang="en-US" sz="2400" dirty="0">
                <a:solidFill>
                  <a:srgbClr val="CC0000"/>
                </a:solidFill>
                <a:latin typeface="+mn-ea"/>
              </a:rPr>
              <a:t>流量控制</a:t>
            </a:r>
            <a:r>
              <a:rPr lang="en-US" altLang="zh-CN" sz="2400" dirty="0">
                <a:solidFill>
                  <a:srgbClr val="CC0000"/>
                </a:solidFill>
                <a:latin typeface="+mn-ea"/>
              </a:rPr>
              <a:t>:</a:t>
            </a:r>
            <a:endParaRPr lang="en-US" altLang="zh-CN" sz="2400" dirty="0">
              <a:solidFill>
                <a:srgbClr val="CC0000"/>
              </a:solidFill>
              <a:latin typeface="+mn-ea"/>
            </a:endParaRPr>
          </a:p>
          <a:p>
            <a:pPr lvl="1"/>
            <a:r>
              <a:rPr lang="zh-CN" altLang="en-US" sz="2000" dirty="0">
                <a:latin typeface="+mn-ea"/>
              </a:rPr>
              <a:t>发送方的发送速度不得超过接收方的处理速度</a:t>
            </a:r>
            <a:endParaRPr lang="en-US" altLang="zh-CN" sz="2000" dirty="0">
              <a:latin typeface="+mn-ea"/>
            </a:endParaRPr>
          </a:p>
        </p:txBody>
      </p:sp>
      <p:sp>
        <p:nvSpPr>
          <p:cNvPr id="66565" name="Rectangle 4"/>
          <p:cNvSpPr>
            <a:spLocks noGrp="1" noChangeArrowheads="1"/>
          </p:cNvSpPr>
          <p:nvPr>
            <p:ph type="body" sz="half" idx="2"/>
          </p:nvPr>
        </p:nvSpPr>
        <p:spPr>
          <a:xfrm>
            <a:off x="945572" y="1716232"/>
            <a:ext cx="4312227" cy="4648200"/>
          </a:xfrm>
        </p:spPr>
        <p:txBody>
          <a:bodyPr/>
          <a:lstStyle/>
          <a:p>
            <a:r>
              <a:rPr lang="zh-CN" altLang="en-US" dirty="0">
                <a:solidFill>
                  <a:srgbClr val="CC0000"/>
                </a:solidFill>
                <a:latin typeface="+mn-ea"/>
              </a:rPr>
              <a:t>点对点</a:t>
            </a:r>
            <a:r>
              <a:rPr lang="en-US" altLang="zh-CN" dirty="0">
                <a:solidFill>
                  <a:srgbClr val="CC0000"/>
                </a:solidFill>
                <a:latin typeface="+mn-ea"/>
              </a:rPr>
              <a:t>:</a:t>
            </a:r>
            <a:endParaRPr lang="en-US" altLang="zh-CN" dirty="0">
              <a:solidFill>
                <a:srgbClr val="CC0000"/>
              </a:solidFill>
              <a:latin typeface="+mn-ea"/>
            </a:endParaRPr>
          </a:p>
          <a:p>
            <a:pPr lvl="1"/>
            <a:r>
              <a:rPr lang="zh-CN" altLang="en-US" dirty="0">
                <a:latin typeface="+mn-ea"/>
              </a:rPr>
              <a:t>一个发送方，一个接收方</a:t>
            </a:r>
            <a:r>
              <a:rPr lang="en-US" altLang="zh-CN" dirty="0">
                <a:solidFill>
                  <a:srgbClr val="FF0000"/>
                </a:solidFill>
                <a:latin typeface="+mn-ea"/>
              </a:rPr>
              <a:t> </a:t>
            </a:r>
            <a:endParaRPr lang="en-US" altLang="zh-CN" dirty="0">
              <a:solidFill>
                <a:srgbClr val="FF0000"/>
              </a:solidFill>
              <a:latin typeface="+mn-ea"/>
            </a:endParaRPr>
          </a:p>
          <a:p>
            <a:r>
              <a:rPr lang="zh-CN" altLang="en-US" dirty="0">
                <a:solidFill>
                  <a:srgbClr val="CC0000"/>
                </a:solidFill>
                <a:latin typeface="+mn-ea"/>
              </a:rPr>
              <a:t>可靠的</a:t>
            </a:r>
            <a:r>
              <a:rPr lang="en-US" altLang="zh-CN" dirty="0">
                <a:solidFill>
                  <a:srgbClr val="CC0000"/>
                </a:solidFill>
                <a:latin typeface="+mn-ea"/>
              </a:rPr>
              <a:t>, </a:t>
            </a:r>
            <a:r>
              <a:rPr lang="zh-CN" altLang="en-US" dirty="0">
                <a:solidFill>
                  <a:srgbClr val="CC0000"/>
                </a:solidFill>
                <a:latin typeface="+mn-ea"/>
              </a:rPr>
              <a:t>按序的</a:t>
            </a:r>
            <a:r>
              <a:rPr lang="zh-CN" altLang="en-US" i="1" dirty="0">
                <a:solidFill>
                  <a:srgbClr val="CC0000"/>
                </a:solidFill>
                <a:latin typeface="+mn-ea"/>
              </a:rPr>
              <a:t>字节流</a:t>
            </a:r>
            <a:r>
              <a:rPr lang="en-US" altLang="zh-CN" i="1" dirty="0">
                <a:solidFill>
                  <a:srgbClr val="CC0000"/>
                </a:solidFill>
                <a:latin typeface="+mn-ea"/>
              </a:rPr>
              <a:t>:</a:t>
            </a:r>
            <a:endParaRPr lang="en-US" altLang="zh-CN" i="1" dirty="0">
              <a:solidFill>
                <a:srgbClr val="CC0000"/>
              </a:solidFill>
              <a:latin typeface="+mn-ea"/>
            </a:endParaRPr>
          </a:p>
          <a:p>
            <a:pPr lvl="1"/>
            <a:r>
              <a:rPr lang="zh-CN" altLang="en-US" dirty="0">
                <a:latin typeface="+mn-ea"/>
              </a:rPr>
              <a:t>无“报文边界”</a:t>
            </a:r>
            <a:endParaRPr lang="en-US" altLang="ja-JP" dirty="0">
              <a:latin typeface="+mn-ea"/>
            </a:endParaRPr>
          </a:p>
          <a:p>
            <a:r>
              <a:rPr lang="zh-CN" altLang="en-US" dirty="0">
                <a:solidFill>
                  <a:srgbClr val="CC0000"/>
                </a:solidFill>
                <a:latin typeface="+mn-ea"/>
              </a:rPr>
              <a:t>流水线</a:t>
            </a:r>
            <a:r>
              <a:rPr lang="en-US" altLang="zh-CN" dirty="0">
                <a:solidFill>
                  <a:srgbClr val="CC0000"/>
                </a:solidFill>
                <a:latin typeface="+mn-ea"/>
              </a:rPr>
              <a:t>:</a:t>
            </a:r>
            <a:endParaRPr lang="en-US" altLang="zh-CN" dirty="0">
              <a:solidFill>
                <a:srgbClr val="CC0000"/>
              </a:solidFill>
              <a:latin typeface="+mn-ea"/>
            </a:endParaRPr>
          </a:p>
          <a:p>
            <a:pPr lvl="1"/>
            <a:r>
              <a:rPr lang="en-US" altLang="zh-CN" dirty="0">
                <a:latin typeface="+mn-ea"/>
              </a:rPr>
              <a:t>TCP </a:t>
            </a:r>
            <a:r>
              <a:rPr lang="zh-CN" altLang="en-US" dirty="0">
                <a:latin typeface="+mn-ea"/>
              </a:rPr>
              <a:t>的拥塞和流量控制，设置窗口大小</a:t>
            </a:r>
            <a:endParaRPr lang="en-US" altLang="zh-CN" i="1" dirty="0">
              <a:latin typeface="+mn-ea"/>
            </a:endParaRPr>
          </a:p>
          <a:p>
            <a:endParaRPr lang="zh-CN" altLang="en-US" dirty="0">
              <a:latin typeface="+mn-e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809625" y="471489"/>
            <a:ext cx="5334000" cy="781050"/>
          </a:xfrm>
        </p:spPr>
        <p:txBody>
          <a:bodyPr/>
          <a:lstStyle/>
          <a:p>
            <a:r>
              <a:rPr lang="en-US" altLang="zh-CN" sz="4000" dirty="0">
                <a:latin typeface="+mj-ea"/>
              </a:rPr>
              <a:t>TCP </a:t>
            </a:r>
            <a:r>
              <a:rPr lang="zh-CN" altLang="en-US" sz="4000" dirty="0" smtClean="0">
                <a:latin typeface="+mj-ea"/>
              </a:rPr>
              <a:t>段</a:t>
            </a:r>
            <a:r>
              <a:rPr lang="zh-CN" altLang="en-US" sz="4000" dirty="0">
                <a:latin typeface="+mj-ea"/>
              </a:rPr>
              <a:t>结构</a:t>
            </a:r>
            <a:endParaRPr lang="en-US" altLang="zh-CN" dirty="0">
              <a:latin typeface="+mj-ea"/>
            </a:endParaRPr>
          </a:p>
        </p:txBody>
      </p:sp>
      <p:sp>
        <p:nvSpPr>
          <p:cNvPr id="67588" name="Rectangle 4"/>
          <p:cNvSpPr>
            <a:spLocks noChangeArrowheads="1"/>
          </p:cNvSpPr>
          <p:nvPr/>
        </p:nvSpPr>
        <p:spPr bwMode="auto">
          <a:xfrm>
            <a:off x="4421189" y="1512888"/>
            <a:ext cx="3951287" cy="482441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7589" name="Rectangle 5"/>
          <p:cNvSpPr>
            <a:spLocks noChangeArrowheads="1"/>
          </p:cNvSpPr>
          <p:nvPr/>
        </p:nvSpPr>
        <p:spPr bwMode="auto">
          <a:xfrm>
            <a:off x="4335464" y="1628776"/>
            <a:ext cx="3951287" cy="4805363"/>
          </a:xfrm>
          <a:prstGeom prst="rect">
            <a:avLst/>
          </a:prstGeom>
          <a:solidFill>
            <a:schemeClr val="bg1"/>
          </a:solidFill>
          <a:ln w="19050">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ea typeface="MS PGothic" panose="020B0600070205080204" pitchFamily="34" charset="-128"/>
            </a:endParaRPr>
          </a:p>
        </p:txBody>
      </p:sp>
      <p:sp>
        <p:nvSpPr>
          <p:cNvPr id="67590" name="Text Box 6"/>
          <p:cNvSpPr txBox="1">
            <a:spLocks noChangeArrowheads="1"/>
          </p:cNvSpPr>
          <p:nvPr/>
        </p:nvSpPr>
        <p:spPr bwMode="auto">
          <a:xfrm>
            <a:off x="4479925" y="1587501"/>
            <a:ext cx="166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ea typeface="MS PGothic" panose="020B0600070205080204" pitchFamily="34" charset="-128"/>
              </a:rPr>
              <a:t>source port #</a:t>
            </a:r>
            <a:endParaRPr lang="en-US" altLang="zh-CN" sz="2400">
              <a:ea typeface="MS PGothic" panose="020B0600070205080204" pitchFamily="34" charset="-128"/>
            </a:endParaRPr>
          </a:p>
        </p:txBody>
      </p:sp>
      <p:sp>
        <p:nvSpPr>
          <p:cNvPr id="67591" name="Text Box 7"/>
          <p:cNvSpPr txBox="1">
            <a:spLocks noChangeArrowheads="1"/>
          </p:cNvSpPr>
          <p:nvPr/>
        </p:nvSpPr>
        <p:spPr bwMode="auto">
          <a:xfrm>
            <a:off x="6580189" y="1592264"/>
            <a:ext cx="1381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ea typeface="MS PGothic" panose="020B0600070205080204" pitchFamily="34" charset="-128"/>
              </a:rPr>
              <a:t>dest port #</a:t>
            </a:r>
            <a:endParaRPr lang="en-US" altLang="zh-CN">
              <a:ea typeface="MS PGothic" panose="020B0600070205080204" pitchFamily="34" charset="-128"/>
            </a:endParaRPr>
          </a:p>
        </p:txBody>
      </p:sp>
      <p:sp>
        <p:nvSpPr>
          <p:cNvPr id="67592" name="Line 8"/>
          <p:cNvSpPr>
            <a:spLocks noChangeShapeType="1"/>
          </p:cNvSpPr>
          <p:nvPr/>
        </p:nvSpPr>
        <p:spPr bwMode="auto">
          <a:xfrm>
            <a:off x="4338639" y="2003426"/>
            <a:ext cx="3946525" cy="476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3" name="Line 9"/>
          <p:cNvSpPr>
            <a:spLocks noChangeShapeType="1"/>
          </p:cNvSpPr>
          <p:nvPr/>
        </p:nvSpPr>
        <p:spPr bwMode="auto">
          <a:xfrm flipV="1">
            <a:off x="4332289" y="2382838"/>
            <a:ext cx="3951287"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4" name="Line 10"/>
          <p:cNvSpPr>
            <a:spLocks noChangeShapeType="1"/>
          </p:cNvSpPr>
          <p:nvPr/>
        </p:nvSpPr>
        <p:spPr bwMode="auto">
          <a:xfrm flipV="1">
            <a:off x="6278563" y="1628776"/>
            <a:ext cx="0" cy="39211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5" name="Text Box 11"/>
          <p:cNvSpPr txBox="1">
            <a:spLocks noChangeArrowheads="1"/>
          </p:cNvSpPr>
          <p:nvPr/>
        </p:nvSpPr>
        <p:spPr bwMode="auto">
          <a:xfrm>
            <a:off x="5821364" y="1098551"/>
            <a:ext cx="9396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ea typeface="MS PGothic" panose="020B0600070205080204" pitchFamily="34" charset="-128"/>
              </a:rPr>
              <a:t>32 bits</a:t>
            </a:r>
            <a:endParaRPr lang="en-US" altLang="zh-CN" sz="2000" dirty="0">
              <a:ea typeface="MS PGothic" panose="020B0600070205080204" pitchFamily="34" charset="-128"/>
            </a:endParaRPr>
          </a:p>
        </p:txBody>
      </p:sp>
      <p:sp>
        <p:nvSpPr>
          <p:cNvPr id="67596" name="Line 12"/>
          <p:cNvSpPr>
            <a:spLocks noChangeShapeType="1"/>
          </p:cNvSpPr>
          <p:nvPr/>
        </p:nvSpPr>
        <p:spPr bwMode="auto">
          <a:xfrm>
            <a:off x="6821488" y="1344613"/>
            <a:ext cx="1427162" cy="4762"/>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7" name="Line 13"/>
          <p:cNvSpPr>
            <a:spLocks noChangeShapeType="1"/>
          </p:cNvSpPr>
          <p:nvPr/>
        </p:nvSpPr>
        <p:spPr bwMode="auto">
          <a:xfrm rot="10800000">
            <a:off x="4313239" y="1355725"/>
            <a:ext cx="1341437"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8" name="Text Box 14"/>
          <p:cNvSpPr txBox="1">
            <a:spLocks noChangeArrowheads="1"/>
          </p:cNvSpPr>
          <p:nvPr/>
        </p:nvSpPr>
        <p:spPr bwMode="auto">
          <a:xfrm>
            <a:off x="5387976" y="4567239"/>
            <a:ext cx="20050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ea typeface="MS PGothic" panose="020B0600070205080204" pitchFamily="34" charset="-128"/>
              </a:rPr>
              <a:t>application</a:t>
            </a:r>
            <a:endParaRPr lang="en-US" altLang="zh-CN" sz="2000">
              <a:ea typeface="MS PGothic" panose="020B0600070205080204" pitchFamily="34" charset="-128"/>
            </a:endParaRPr>
          </a:p>
          <a:p>
            <a:r>
              <a:rPr lang="en-US" altLang="zh-CN" sz="2000">
                <a:ea typeface="MS PGothic" panose="020B0600070205080204" pitchFamily="34" charset="-128"/>
              </a:rPr>
              <a:t>data </a:t>
            </a:r>
            <a:endParaRPr lang="en-US" altLang="zh-CN" sz="2000">
              <a:ea typeface="MS PGothic" panose="020B0600070205080204" pitchFamily="34" charset="-128"/>
            </a:endParaRPr>
          </a:p>
          <a:p>
            <a:r>
              <a:rPr lang="en-US" altLang="zh-CN" sz="2000">
                <a:ea typeface="MS PGothic" panose="020B0600070205080204" pitchFamily="34" charset="-128"/>
              </a:rPr>
              <a:t>(variable length)</a:t>
            </a:r>
            <a:endParaRPr lang="en-US" altLang="zh-CN" sz="2400">
              <a:ea typeface="MS PGothic" panose="020B0600070205080204" pitchFamily="34" charset="-128"/>
            </a:endParaRPr>
          </a:p>
        </p:txBody>
      </p:sp>
      <p:sp>
        <p:nvSpPr>
          <p:cNvPr id="67599" name="Text Box 15"/>
          <p:cNvSpPr txBox="1">
            <a:spLocks noChangeArrowheads="1"/>
          </p:cNvSpPr>
          <p:nvPr/>
        </p:nvSpPr>
        <p:spPr bwMode="auto">
          <a:xfrm>
            <a:off x="4968876" y="1982789"/>
            <a:ext cx="2486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FF0000"/>
                </a:solidFill>
                <a:ea typeface="MS PGothic" panose="020B0600070205080204" pitchFamily="34" charset="-128"/>
              </a:rPr>
              <a:t>sequence number</a:t>
            </a:r>
            <a:endParaRPr lang="en-US" altLang="zh-CN" sz="2400">
              <a:solidFill>
                <a:srgbClr val="FF0000"/>
              </a:solidFill>
              <a:ea typeface="MS PGothic" panose="020B0600070205080204" pitchFamily="34" charset="-128"/>
            </a:endParaRPr>
          </a:p>
        </p:txBody>
      </p:sp>
      <p:sp>
        <p:nvSpPr>
          <p:cNvPr id="67600" name="Line 16"/>
          <p:cNvSpPr>
            <a:spLocks noChangeShapeType="1"/>
          </p:cNvSpPr>
          <p:nvPr/>
        </p:nvSpPr>
        <p:spPr bwMode="auto">
          <a:xfrm flipV="1">
            <a:off x="4341814" y="2763838"/>
            <a:ext cx="3951287"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1" name="Text Box 17"/>
          <p:cNvSpPr txBox="1">
            <a:spLocks noChangeArrowheads="1"/>
          </p:cNvSpPr>
          <p:nvPr/>
        </p:nvSpPr>
        <p:spPr bwMode="auto">
          <a:xfrm>
            <a:off x="4568825" y="2382839"/>
            <a:ext cx="3409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FF0000"/>
                </a:solidFill>
                <a:ea typeface="MS PGothic" panose="020B0600070205080204" pitchFamily="34" charset="-128"/>
              </a:rPr>
              <a:t>acknowledgement number</a:t>
            </a:r>
            <a:endParaRPr lang="en-US" altLang="zh-CN" sz="2000">
              <a:solidFill>
                <a:srgbClr val="FF0000"/>
              </a:solidFill>
              <a:ea typeface="MS PGothic" panose="020B0600070205080204" pitchFamily="34" charset="-128"/>
            </a:endParaRPr>
          </a:p>
        </p:txBody>
      </p:sp>
      <p:sp>
        <p:nvSpPr>
          <p:cNvPr id="67602" name="Line 18"/>
          <p:cNvSpPr>
            <a:spLocks noChangeShapeType="1"/>
          </p:cNvSpPr>
          <p:nvPr/>
        </p:nvSpPr>
        <p:spPr bwMode="auto">
          <a:xfrm flipV="1">
            <a:off x="4337050" y="3159125"/>
            <a:ext cx="3951288"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3" name="Line 19"/>
          <p:cNvSpPr>
            <a:spLocks noChangeShapeType="1"/>
          </p:cNvSpPr>
          <p:nvPr/>
        </p:nvSpPr>
        <p:spPr bwMode="auto">
          <a:xfrm flipV="1">
            <a:off x="4332289" y="3549650"/>
            <a:ext cx="3951287"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4" name="Line 20"/>
          <p:cNvSpPr>
            <a:spLocks noChangeShapeType="1"/>
          </p:cNvSpPr>
          <p:nvPr/>
        </p:nvSpPr>
        <p:spPr bwMode="auto">
          <a:xfrm flipV="1">
            <a:off x="4332289" y="4111625"/>
            <a:ext cx="3951287"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5" name="Line 21"/>
          <p:cNvSpPr>
            <a:spLocks noChangeShapeType="1"/>
          </p:cNvSpPr>
          <p:nvPr/>
        </p:nvSpPr>
        <p:spPr bwMode="auto">
          <a:xfrm flipH="1" flipV="1">
            <a:off x="6292851" y="2767014"/>
            <a:ext cx="4763" cy="77787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6" name="Text Box 22"/>
          <p:cNvSpPr txBox="1">
            <a:spLocks noChangeArrowheads="1"/>
          </p:cNvSpPr>
          <p:nvPr/>
        </p:nvSpPr>
        <p:spPr bwMode="auto">
          <a:xfrm>
            <a:off x="6240464" y="2770189"/>
            <a:ext cx="23102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err="1">
                <a:solidFill>
                  <a:srgbClr val="FF0000"/>
                </a:solidFill>
                <a:ea typeface="MS PGothic" panose="020B0600070205080204" pitchFamily="34" charset="-128"/>
              </a:rPr>
              <a:t>AdvertisedWindow</a:t>
            </a:r>
            <a:endParaRPr lang="en-US" altLang="zh-CN" sz="2000" dirty="0">
              <a:solidFill>
                <a:srgbClr val="FF0000"/>
              </a:solidFill>
              <a:ea typeface="MS PGothic" panose="020B0600070205080204" pitchFamily="34" charset="-128"/>
            </a:endParaRPr>
          </a:p>
        </p:txBody>
      </p:sp>
      <p:sp>
        <p:nvSpPr>
          <p:cNvPr id="67607" name="Text Box 23"/>
          <p:cNvSpPr txBox="1">
            <a:spLocks noChangeArrowheads="1"/>
          </p:cNvSpPr>
          <p:nvPr/>
        </p:nvSpPr>
        <p:spPr bwMode="auto">
          <a:xfrm>
            <a:off x="6419850" y="3165476"/>
            <a:ext cx="20217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err="1">
                <a:ea typeface="MS PGothic" panose="020B0600070205080204" pitchFamily="34" charset="-128"/>
              </a:rPr>
              <a:t>Urg</a:t>
            </a:r>
            <a:r>
              <a:rPr lang="en-US" altLang="zh-CN" sz="2000" dirty="0">
                <a:ea typeface="MS PGothic" panose="020B0600070205080204" pitchFamily="34" charset="-128"/>
              </a:rPr>
              <a:t> data pointer</a:t>
            </a:r>
            <a:endParaRPr lang="en-US" altLang="zh-CN" sz="2000" dirty="0">
              <a:ea typeface="MS PGothic" panose="020B0600070205080204" pitchFamily="34" charset="-128"/>
            </a:endParaRPr>
          </a:p>
        </p:txBody>
      </p:sp>
      <p:sp>
        <p:nvSpPr>
          <p:cNvPr id="67608" name="Text Box 24"/>
          <p:cNvSpPr txBox="1">
            <a:spLocks noChangeArrowheads="1"/>
          </p:cNvSpPr>
          <p:nvPr/>
        </p:nvSpPr>
        <p:spPr bwMode="auto">
          <a:xfrm>
            <a:off x="4703764" y="3146426"/>
            <a:ext cx="13388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ea typeface="MS PGothic" panose="020B0600070205080204" pitchFamily="34" charset="-128"/>
              </a:rPr>
              <a:t>checksum</a:t>
            </a:r>
            <a:endParaRPr lang="en-US" altLang="zh-CN" sz="2000" dirty="0">
              <a:ea typeface="MS PGothic" panose="020B0600070205080204" pitchFamily="34" charset="-128"/>
            </a:endParaRPr>
          </a:p>
        </p:txBody>
      </p:sp>
      <p:sp>
        <p:nvSpPr>
          <p:cNvPr id="67609" name="Text Box 25"/>
          <p:cNvSpPr txBox="1">
            <a:spLocks noChangeArrowheads="1"/>
          </p:cNvSpPr>
          <p:nvPr/>
        </p:nvSpPr>
        <p:spPr bwMode="auto">
          <a:xfrm>
            <a:off x="6056314" y="2798763"/>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F</a:t>
            </a:r>
            <a:endParaRPr lang="en-US" altLang="zh-CN" sz="2400">
              <a:ea typeface="MS PGothic" panose="020B0600070205080204" pitchFamily="34" charset="-128"/>
            </a:endParaRPr>
          </a:p>
        </p:txBody>
      </p:sp>
      <p:sp>
        <p:nvSpPr>
          <p:cNvPr id="67610" name="Line 26"/>
          <p:cNvSpPr>
            <a:spLocks noChangeShapeType="1"/>
          </p:cNvSpPr>
          <p:nvPr/>
        </p:nvSpPr>
        <p:spPr bwMode="auto">
          <a:xfrm flipV="1">
            <a:off x="6135688" y="2757488"/>
            <a:ext cx="0" cy="39211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1" name="Line 27"/>
          <p:cNvSpPr>
            <a:spLocks noChangeShapeType="1"/>
          </p:cNvSpPr>
          <p:nvPr/>
        </p:nvSpPr>
        <p:spPr bwMode="auto">
          <a:xfrm flipV="1">
            <a:off x="5973763" y="2762251"/>
            <a:ext cx="0" cy="39211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2" name="Line 28"/>
          <p:cNvSpPr>
            <a:spLocks noChangeShapeType="1"/>
          </p:cNvSpPr>
          <p:nvPr/>
        </p:nvSpPr>
        <p:spPr bwMode="auto">
          <a:xfrm flipV="1">
            <a:off x="5807075" y="2762251"/>
            <a:ext cx="0" cy="39211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3" name="Line 29"/>
          <p:cNvSpPr>
            <a:spLocks noChangeShapeType="1"/>
          </p:cNvSpPr>
          <p:nvPr/>
        </p:nvSpPr>
        <p:spPr bwMode="auto">
          <a:xfrm flipV="1">
            <a:off x="5645150" y="2767013"/>
            <a:ext cx="0" cy="39211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4" name="Line 30"/>
          <p:cNvSpPr>
            <a:spLocks noChangeShapeType="1"/>
          </p:cNvSpPr>
          <p:nvPr/>
        </p:nvSpPr>
        <p:spPr bwMode="auto">
          <a:xfrm flipV="1">
            <a:off x="5487988" y="2762251"/>
            <a:ext cx="0" cy="39211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5" name="Line 31"/>
          <p:cNvSpPr>
            <a:spLocks noChangeShapeType="1"/>
          </p:cNvSpPr>
          <p:nvPr/>
        </p:nvSpPr>
        <p:spPr bwMode="auto">
          <a:xfrm flipV="1">
            <a:off x="5316538" y="2771776"/>
            <a:ext cx="0" cy="39211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6" name="Text Box 32"/>
          <p:cNvSpPr txBox="1">
            <a:spLocks noChangeArrowheads="1"/>
          </p:cNvSpPr>
          <p:nvPr/>
        </p:nvSpPr>
        <p:spPr bwMode="auto">
          <a:xfrm>
            <a:off x="5889625" y="2794000"/>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S</a:t>
            </a:r>
            <a:endParaRPr lang="en-US" altLang="zh-CN" sz="2400">
              <a:ea typeface="MS PGothic" panose="020B0600070205080204" pitchFamily="34" charset="-128"/>
            </a:endParaRPr>
          </a:p>
        </p:txBody>
      </p:sp>
      <p:sp>
        <p:nvSpPr>
          <p:cNvPr id="67617" name="Text Box 33"/>
          <p:cNvSpPr txBox="1">
            <a:spLocks noChangeArrowheads="1"/>
          </p:cNvSpPr>
          <p:nvPr/>
        </p:nvSpPr>
        <p:spPr bwMode="auto">
          <a:xfrm>
            <a:off x="5716588" y="27940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R</a:t>
            </a:r>
            <a:endParaRPr lang="en-US" altLang="zh-CN" sz="2400">
              <a:ea typeface="MS PGothic" panose="020B0600070205080204" pitchFamily="34" charset="-128"/>
            </a:endParaRPr>
          </a:p>
        </p:txBody>
      </p:sp>
      <p:sp>
        <p:nvSpPr>
          <p:cNvPr id="67618" name="Text Box 34"/>
          <p:cNvSpPr txBox="1">
            <a:spLocks noChangeArrowheads="1"/>
          </p:cNvSpPr>
          <p:nvPr/>
        </p:nvSpPr>
        <p:spPr bwMode="auto">
          <a:xfrm>
            <a:off x="5554664" y="2789238"/>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a:t>
            </a:r>
            <a:endParaRPr lang="en-US" altLang="zh-CN" sz="2400">
              <a:ea typeface="MS PGothic" panose="020B0600070205080204" pitchFamily="34" charset="-128"/>
            </a:endParaRPr>
          </a:p>
        </p:txBody>
      </p:sp>
      <p:sp>
        <p:nvSpPr>
          <p:cNvPr id="67619" name="Text Box 35"/>
          <p:cNvSpPr txBox="1">
            <a:spLocks noChangeArrowheads="1"/>
          </p:cNvSpPr>
          <p:nvPr/>
        </p:nvSpPr>
        <p:spPr bwMode="auto">
          <a:xfrm>
            <a:off x="5402264" y="2789238"/>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A</a:t>
            </a:r>
            <a:endParaRPr lang="en-US" altLang="zh-CN" sz="2400">
              <a:ea typeface="MS PGothic" panose="020B0600070205080204" pitchFamily="34" charset="-128"/>
            </a:endParaRPr>
          </a:p>
        </p:txBody>
      </p:sp>
      <p:sp>
        <p:nvSpPr>
          <p:cNvPr id="67620" name="Text Box 36"/>
          <p:cNvSpPr txBox="1">
            <a:spLocks noChangeArrowheads="1"/>
          </p:cNvSpPr>
          <p:nvPr/>
        </p:nvSpPr>
        <p:spPr bwMode="auto">
          <a:xfrm>
            <a:off x="5235575" y="2789238"/>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U</a:t>
            </a:r>
            <a:endParaRPr lang="en-US" altLang="zh-CN" sz="2400">
              <a:ea typeface="MS PGothic" panose="020B0600070205080204" pitchFamily="34" charset="-128"/>
            </a:endParaRPr>
          </a:p>
        </p:txBody>
      </p:sp>
      <p:sp>
        <p:nvSpPr>
          <p:cNvPr id="67621" name="Text Box 37"/>
          <p:cNvSpPr txBox="1">
            <a:spLocks noChangeArrowheads="1"/>
          </p:cNvSpPr>
          <p:nvPr/>
        </p:nvSpPr>
        <p:spPr bwMode="auto">
          <a:xfrm>
            <a:off x="4283076" y="2697163"/>
            <a:ext cx="5822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MS PGothic" panose="020B0600070205080204" pitchFamily="34" charset="-128"/>
              </a:rPr>
              <a:t>head</a:t>
            </a:r>
            <a:endParaRPr lang="en-US" altLang="zh-CN" sz="1400">
              <a:ea typeface="MS PGothic" panose="020B0600070205080204" pitchFamily="34" charset="-128"/>
            </a:endParaRPr>
          </a:p>
          <a:p>
            <a:r>
              <a:rPr lang="en-US" altLang="zh-CN" sz="1400">
                <a:ea typeface="MS PGothic" panose="020B0600070205080204" pitchFamily="34" charset="-128"/>
              </a:rPr>
              <a:t>len</a:t>
            </a:r>
            <a:endParaRPr lang="en-US" altLang="zh-CN">
              <a:ea typeface="MS PGothic" panose="020B0600070205080204" pitchFamily="34" charset="-128"/>
            </a:endParaRPr>
          </a:p>
        </p:txBody>
      </p:sp>
      <p:sp>
        <p:nvSpPr>
          <p:cNvPr id="67622" name="Text Box 38"/>
          <p:cNvSpPr txBox="1">
            <a:spLocks noChangeArrowheads="1"/>
          </p:cNvSpPr>
          <p:nvPr/>
        </p:nvSpPr>
        <p:spPr bwMode="auto">
          <a:xfrm>
            <a:off x="4762501" y="2697163"/>
            <a:ext cx="5725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MS PGothic" panose="020B0600070205080204" pitchFamily="34" charset="-128"/>
              </a:rPr>
              <a:t>not</a:t>
            </a:r>
            <a:endParaRPr lang="en-US" altLang="zh-CN" sz="1400">
              <a:ea typeface="MS PGothic" panose="020B0600070205080204" pitchFamily="34" charset="-128"/>
            </a:endParaRPr>
          </a:p>
          <a:p>
            <a:r>
              <a:rPr lang="en-US" altLang="zh-CN" sz="1400">
                <a:ea typeface="MS PGothic" panose="020B0600070205080204" pitchFamily="34" charset="-128"/>
              </a:rPr>
              <a:t>used</a:t>
            </a:r>
            <a:endParaRPr lang="en-US" altLang="zh-CN">
              <a:ea typeface="MS PGothic" panose="020B0600070205080204" pitchFamily="34" charset="-128"/>
            </a:endParaRPr>
          </a:p>
        </p:txBody>
      </p:sp>
      <p:sp>
        <p:nvSpPr>
          <p:cNvPr id="67623" name="Line 39"/>
          <p:cNvSpPr>
            <a:spLocks noChangeShapeType="1"/>
          </p:cNvSpPr>
          <p:nvPr/>
        </p:nvSpPr>
        <p:spPr bwMode="auto">
          <a:xfrm flipV="1">
            <a:off x="4811713" y="2762251"/>
            <a:ext cx="0" cy="39211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4" name="Text Box 40"/>
          <p:cNvSpPr txBox="1">
            <a:spLocks noChangeArrowheads="1"/>
          </p:cNvSpPr>
          <p:nvPr/>
        </p:nvSpPr>
        <p:spPr bwMode="auto">
          <a:xfrm>
            <a:off x="4841876" y="3648076"/>
            <a:ext cx="289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ea typeface="MS PGothic" panose="020B0600070205080204" pitchFamily="34" charset="-128"/>
              </a:rPr>
              <a:t>options (variable length)</a:t>
            </a:r>
            <a:endParaRPr lang="en-US" altLang="zh-CN" sz="2400" dirty="0">
              <a:ea typeface="MS PGothic" panose="020B0600070205080204" pitchFamily="34" charset="-128"/>
            </a:endParaRPr>
          </a:p>
        </p:txBody>
      </p:sp>
      <p:sp>
        <p:nvSpPr>
          <p:cNvPr id="67625" name="Text Box 41"/>
          <p:cNvSpPr txBox="1">
            <a:spLocks noChangeArrowheads="1"/>
          </p:cNvSpPr>
          <p:nvPr/>
        </p:nvSpPr>
        <p:spPr bwMode="auto">
          <a:xfrm>
            <a:off x="1539678" y="1427163"/>
            <a:ext cx="24497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2000" dirty="0">
                <a:ea typeface="MS PGothic" panose="020B0600070205080204" pitchFamily="34" charset="-128"/>
              </a:rPr>
              <a:t>URG: urgent data </a:t>
            </a:r>
            <a:endParaRPr lang="en-US" altLang="zh-CN" sz="2000" dirty="0">
              <a:ea typeface="MS PGothic" panose="020B0600070205080204" pitchFamily="34" charset="-128"/>
            </a:endParaRPr>
          </a:p>
          <a:p>
            <a:pPr algn="r"/>
            <a:r>
              <a:rPr lang="en-US" altLang="zh-CN" sz="2000" dirty="0">
                <a:ea typeface="MS PGothic" panose="020B0600070205080204" pitchFamily="34" charset="-128"/>
              </a:rPr>
              <a:t>(generally not used)</a:t>
            </a:r>
            <a:endParaRPr lang="en-US" altLang="zh-CN" sz="2000" dirty="0">
              <a:ea typeface="MS PGothic" panose="020B0600070205080204" pitchFamily="34" charset="-128"/>
            </a:endParaRPr>
          </a:p>
        </p:txBody>
      </p:sp>
      <p:sp>
        <p:nvSpPr>
          <p:cNvPr id="67626" name="Text Box 42"/>
          <p:cNvSpPr txBox="1">
            <a:spLocks noChangeArrowheads="1"/>
          </p:cNvSpPr>
          <p:nvPr/>
        </p:nvSpPr>
        <p:spPr bwMode="auto">
          <a:xfrm>
            <a:off x="2359022" y="2151063"/>
            <a:ext cx="158274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2000" dirty="0">
                <a:ea typeface="MS PGothic" panose="020B0600070205080204" pitchFamily="34" charset="-128"/>
              </a:rPr>
              <a:t>ACK: ACK #</a:t>
            </a:r>
            <a:endParaRPr lang="en-US" altLang="zh-CN" sz="2000" dirty="0">
              <a:ea typeface="MS PGothic" panose="020B0600070205080204" pitchFamily="34" charset="-128"/>
            </a:endParaRPr>
          </a:p>
          <a:p>
            <a:pPr algn="r"/>
            <a:r>
              <a:rPr lang="en-US" altLang="zh-CN" sz="2000" dirty="0">
                <a:ea typeface="MS PGothic" panose="020B0600070205080204" pitchFamily="34" charset="-128"/>
              </a:rPr>
              <a:t>valid</a:t>
            </a:r>
            <a:endParaRPr lang="en-US" altLang="zh-CN" sz="2000" dirty="0">
              <a:ea typeface="MS PGothic" panose="020B0600070205080204" pitchFamily="34" charset="-128"/>
            </a:endParaRPr>
          </a:p>
        </p:txBody>
      </p:sp>
      <p:sp>
        <p:nvSpPr>
          <p:cNvPr id="67627" name="Text Box 43"/>
          <p:cNvSpPr txBox="1">
            <a:spLocks noChangeArrowheads="1"/>
          </p:cNvSpPr>
          <p:nvPr/>
        </p:nvSpPr>
        <p:spPr bwMode="auto">
          <a:xfrm>
            <a:off x="1438969" y="2827338"/>
            <a:ext cx="25218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2000" dirty="0">
                <a:ea typeface="MS PGothic" panose="020B0600070205080204" pitchFamily="34" charset="-128"/>
              </a:rPr>
              <a:t>PSH: push data now</a:t>
            </a:r>
            <a:endParaRPr lang="en-US" altLang="zh-CN" sz="2000" dirty="0">
              <a:ea typeface="MS PGothic" panose="020B0600070205080204" pitchFamily="34" charset="-128"/>
            </a:endParaRPr>
          </a:p>
          <a:p>
            <a:pPr algn="r"/>
            <a:r>
              <a:rPr lang="en-US" altLang="zh-CN" sz="2000" dirty="0">
                <a:ea typeface="MS PGothic" panose="020B0600070205080204" pitchFamily="34" charset="-128"/>
              </a:rPr>
              <a:t>(generally not used)</a:t>
            </a:r>
            <a:endParaRPr lang="en-US" altLang="zh-CN" sz="2000" dirty="0">
              <a:ea typeface="MS PGothic" panose="020B0600070205080204" pitchFamily="34" charset="-128"/>
            </a:endParaRPr>
          </a:p>
        </p:txBody>
      </p:sp>
      <p:sp>
        <p:nvSpPr>
          <p:cNvPr id="67628" name="Text Box 44"/>
          <p:cNvSpPr txBox="1">
            <a:spLocks noChangeArrowheads="1"/>
          </p:cNvSpPr>
          <p:nvPr/>
        </p:nvSpPr>
        <p:spPr bwMode="auto">
          <a:xfrm>
            <a:off x="1857166" y="3627438"/>
            <a:ext cx="212269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2000" dirty="0">
                <a:ea typeface="MS PGothic" panose="020B0600070205080204" pitchFamily="34" charset="-128"/>
              </a:rPr>
              <a:t>RST, SYN, FIN:</a:t>
            </a:r>
            <a:endParaRPr lang="en-US" altLang="zh-CN" sz="2000" dirty="0">
              <a:ea typeface="MS PGothic" panose="020B0600070205080204" pitchFamily="34" charset="-128"/>
            </a:endParaRPr>
          </a:p>
          <a:p>
            <a:pPr algn="r"/>
            <a:r>
              <a:rPr lang="en-US" altLang="zh-CN" sz="2000" dirty="0">
                <a:ea typeface="MS PGothic" panose="020B0600070205080204" pitchFamily="34" charset="-128"/>
              </a:rPr>
              <a:t>connection </a:t>
            </a:r>
            <a:r>
              <a:rPr lang="en-US" altLang="zh-CN" sz="2000" dirty="0" err="1">
                <a:ea typeface="MS PGothic" panose="020B0600070205080204" pitchFamily="34" charset="-128"/>
              </a:rPr>
              <a:t>estab</a:t>
            </a:r>
            <a:endParaRPr lang="en-US" altLang="zh-CN" sz="2000" dirty="0">
              <a:ea typeface="MS PGothic" panose="020B0600070205080204" pitchFamily="34" charset="-128"/>
            </a:endParaRPr>
          </a:p>
          <a:p>
            <a:pPr algn="r"/>
            <a:r>
              <a:rPr lang="en-US" altLang="zh-CN" sz="2000" dirty="0">
                <a:ea typeface="MS PGothic" panose="020B0600070205080204" pitchFamily="34" charset="-128"/>
              </a:rPr>
              <a:t>(setup, teardown</a:t>
            </a:r>
            <a:endParaRPr lang="en-US" altLang="zh-CN" sz="2000" dirty="0">
              <a:ea typeface="MS PGothic" panose="020B0600070205080204" pitchFamily="34" charset="-128"/>
            </a:endParaRPr>
          </a:p>
          <a:p>
            <a:pPr algn="r"/>
            <a:r>
              <a:rPr lang="en-US" altLang="zh-CN" sz="2000" dirty="0">
                <a:ea typeface="MS PGothic" panose="020B0600070205080204" pitchFamily="34" charset="-128"/>
              </a:rPr>
              <a:t>commands)</a:t>
            </a:r>
            <a:endParaRPr lang="en-US" altLang="zh-CN" sz="2000" dirty="0">
              <a:ea typeface="MS PGothic" panose="020B0600070205080204" pitchFamily="34" charset="-128"/>
            </a:endParaRPr>
          </a:p>
        </p:txBody>
      </p:sp>
      <p:sp>
        <p:nvSpPr>
          <p:cNvPr id="67629" name="Line 45"/>
          <p:cNvSpPr>
            <a:spLocks noChangeShapeType="1"/>
          </p:cNvSpPr>
          <p:nvPr/>
        </p:nvSpPr>
        <p:spPr bwMode="auto">
          <a:xfrm>
            <a:off x="3895726" y="1800225"/>
            <a:ext cx="1495425" cy="1028700"/>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0" name="Line 46"/>
          <p:cNvSpPr>
            <a:spLocks noChangeShapeType="1"/>
          </p:cNvSpPr>
          <p:nvPr/>
        </p:nvSpPr>
        <p:spPr bwMode="auto">
          <a:xfrm>
            <a:off x="3900489" y="2487614"/>
            <a:ext cx="1658937" cy="441325"/>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1" name="Line 47"/>
          <p:cNvSpPr>
            <a:spLocks noChangeShapeType="1"/>
          </p:cNvSpPr>
          <p:nvPr/>
        </p:nvSpPr>
        <p:spPr bwMode="auto">
          <a:xfrm flipV="1">
            <a:off x="3921126" y="3041651"/>
            <a:ext cx="1827213" cy="244475"/>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2" name="Freeform 48"/>
          <p:cNvSpPr/>
          <p:nvPr/>
        </p:nvSpPr>
        <p:spPr bwMode="auto">
          <a:xfrm>
            <a:off x="3914776" y="3105150"/>
            <a:ext cx="2314575" cy="704850"/>
          </a:xfrm>
          <a:custGeom>
            <a:avLst/>
            <a:gdLst>
              <a:gd name="T0" fmla="*/ 0 w 1458"/>
              <a:gd name="T1" fmla="*/ 2147483646 h 444"/>
              <a:gd name="T2" fmla="*/ 2147483646 w 1458"/>
              <a:gd name="T3" fmla="*/ 0 h 444"/>
              <a:gd name="T4" fmla="*/ 2147483646 w 1458"/>
              <a:gd name="T5" fmla="*/ 2147483646 h 444"/>
              <a:gd name="T6" fmla="*/ 0 60000 65536"/>
              <a:gd name="T7" fmla="*/ 0 60000 65536"/>
              <a:gd name="T8" fmla="*/ 0 60000 65536"/>
              <a:gd name="T9" fmla="*/ 0 w 1458"/>
              <a:gd name="T10" fmla="*/ 0 h 444"/>
              <a:gd name="T11" fmla="*/ 1458 w 1458"/>
              <a:gd name="T12" fmla="*/ 444 h 444"/>
            </a:gdLst>
            <a:ahLst/>
            <a:cxnLst>
              <a:cxn ang="T6">
                <a:pos x="T0" y="T1"/>
              </a:cxn>
              <a:cxn ang="T7">
                <a:pos x="T2" y="T3"/>
              </a:cxn>
              <a:cxn ang="T8">
                <a:pos x="T4" y="T5"/>
              </a:cxn>
            </a:cxnLst>
            <a:rect l="T9" t="T10" r="T11" b="T12"/>
            <a:pathLst>
              <a:path w="1458" h="444">
                <a:moveTo>
                  <a:pt x="0" y="444"/>
                </a:moveTo>
                <a:lnTo>
                  <a:pt x="1248" y="0"/>
                </a:lnTo>
                <a:lnTo>
                  <a:pt x="1458" y="6"/>
                </a:ln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633" name="Text Box 49"/>
          <p:cNvSpPr txBox="1">
            <a:spLocks noChangeArrowheads="1"/>
          </p:cNvSpPr>
          <p:nvPr/>
        </p:nvSpPr>
        <p:spPr bwMode="auto">
          <a:xfrm>
            <a:off x="8963026" y="3008313"/>
            <a:ext cx="13837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ea typeface="MS PGothic" panose="020B0600070205080204" pitchFamily="34" charset="-128"/>
              </a:rPr>
              <a:t># bytes </a:t>
            </a:r>
            <a:endParaRPr lang="en-US" altLang="zh-CN" sz="2000" dirty="0">
              <a:ea typeface="MS PGothic" panose="020B0600070205080204" pitchFamily="34" charset="-128"/>
            </a:endParaRPr>
          </a:p>
          <a:p>
            <a:r>
              <a:rPr lang="en-US" altLang="zh-CN" sz="2000" dirty="0" err="1">
                <a:ea typeface="MS PGothic" panose="020B0600070205080204" pitchFamily="34" charset="-128"/>
              </a:rPr>
              <a:t>rcvr</a:t>
            </a:r>
            <a:r>
              <a:rPr lang="en-US" altLang="zh-CN" sz="2000" dirty="0">
                <a:ea typeface="MS PGothic" panose="020B0600070205080204" pitchFamily="34" charset="-128"/>
              </a:rPr>
              <a:t> willing</a:t>
            </a:r>
            <a:endParaRPr lang="en-US" altLang="zh-CN" sz="2000" dirty="0">
              <a:ea typeface="MS PGothic" panose="020B0600070205080204" pitchFamily="34" charset="-128"/>
            </a:endParaRPr>
          </a:p>
          <a:p>
            <a:r>
              <a:rPr lang="en-US" altLang="zh-CN" sz="2000" dirty="0">
                <a:ea typeface="MS PGothic" panose="020B0600070205080204" pitchFamily="34" charset="-128"/>
              </a:rPr>
              <a:t>to accept</a:t>
            </a:r>
            <a:endParaRPr lang="en-US" altLang="zh-CN" sz="2000" dirty="0">
              <a:ea typeface="MS PGothic" panose="020B0600070205080204" pitchFamily="34" charset="-128"/>
            </a:endParaRPr>
          </a:p>
        </p:txBody>
      </p:sp>
      <p:sp>
        <p:nvSpPr>
          <p:cNvPr id="67634" name="Text Box 50"/>
          <p:cNvSpPr txBox="1">
            <a:spLocks noChangeArrowheads="1"/>
          </p:cNvSpPr>
          <p:nvPr/>
        </p:nvSpPr>
        <p:spPr bwMode="auto">
          <a:xfrm>
            <a:off x="8656638" y="1522413"/>
            <a:ext cx="196239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ea typeface="MS PGothic" panose="020B0600070205080204" pitchFamily="34" charset="-128"/>
              </a:rPr>
              <a:t>counting</a:t>
            </a:r>
            <a:endParaRPr lang="en-US" altLang="zh-CN" sz="2000" dirty="0">
              <a:ea typeface="MS PGothic" panose="020B0600070205080204" pitchFamily="34" charset="-128"/>
            </a:endParaRPr>
          </a:p>
          <a:p>
            <a:r>
              <a:rPr lang="en-US" altLang="zh-CN" sz="2000" dirty="0">
                <a:ea typeface="MS PGothic" panose="020B0600070205080204" pitchFamily="34" charset="-128"/>
              </a:rPr>
              <a:t>by bytes </a:t>
            </a:r>
            <a:endParaRPr lang="en-US" altLang="zh-CN" sz="2000" dirty="0">
              <a:ea typeface="MS PGothic" panose="020B0600070205080204" pitchFamily="34" charset="-128"/>
            </a:endParaRPr>
          </a:p>
          <a:p>
            <a:r>
              <a:rPr lang="en-US" altLang="zh-CN" sz="2000" dirty="0">
                <a:ea typeface="MS PGothic" panose="020B0600070205080204" pitchFamily="34" charset="-128"/>
              </a:rPr>
              <a:t>of data</a:t>
            </a:r>
            <a:endParaRPr lang="en-US" altLang="zh-CN" sz="2000" dirty="0">
              <a:ea typeface="MS PGothic" panose="020B0600070205080204" pitchFamily="34" charset="-128"/>
            </a:endParaRPr>
          </a:p>
          <a:p>
            <a:r>
              <a:rPr lang="en-US" altLang="zh-CN" sz="2000" dirty="0">
                <a:ea typeface="MS PGothic" panose="020B0600070205080204" pitchFamily="34" charset="-128"/>
              </a:rPr>
              <a:t>(not segments!)</a:t>
            </a:r>
            <a:endParaRPr lang="en-US" altLang="zh-CN" sz="2000" dirty="0">
              <a:ea typeface="MS PGothic" panose="020B0600070205080204" pitchFamily="34" charset="-128"/>
            </a:endParaRPr>
          </a:p>
        </p:txBody>
      </p:sp>
      <p:sp>
        <p:nvSpPr>
          <p:cNvPr id="67635" name="Text Box 51"/>
          <p:cNvSpPr txBox="1">
            <a:spLocks noChangeArrowheads="1"/>
          </p:cNvSpPr>
          <p:nvPr/>
        </p:nvSpPr>
        <p:spPr bwMode="auto">
          <a:xfrm>
            <a:off x="2361564" y="4960938"/>
            <a:ext cx="15103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2000" dirty="0">
                <a:ea typeface="MS PGothic" panose="020B0600070205080204" pitchFamily="34" charset="-128"/>
              </a:rPr>
              <a:t>Internet</a:t>
            </a:r>
            <a:endParaRPr lang="en-US" altLang="zh-CN" sz="2000" dirty="0">
              <a:ea typeface="MS PGothic" panose="020B0600070205080204" pitchFamily="34" charset="-128"/>
            </a:endParaRPr>
          </a:p>
          <a:p>
            <a:pPr algn="r"/>
            <a:r>
              <a:rPr lang="en-US" altLang="zh-CN" sz="2000" dirty="0">
                <a:ea typeface="MS PGothic" panose="020B0600070205080204" pitchFamily="34" charset="-128"/>
              </a:rPr>
              <a:t>checksum</a:t>
            </a:r>
            <a:endParaRPr lang="en-US" altLang="zh-CN" sz="2000" dirty="0">
              <a:ea typeface="MS PGothic" panose="020B0600070205080204" pitchFamily="34" charset="-128"/>
            </a:endParaRPr>
          </a:p>
          <a:p>
            <a:pPr algn="r"/>
            <a:r>
              <a:rPr lang="en-US" altLang="zh-CN" sz="2000" dirty="0">
                <a:ea typeface="MS PGothic" panose="020B0600070205080204" pitchFamily="34" charset="-128"/>
              </a:rPr>
              <a:t>(as in UDP)</a:t>
            </a:r>
            <a:endParaRPr lang="en-US" altLang="zh-CN" sz="2000" dirty="0">
              <a:ea typeface="MS PGothic" panose="020B0600070205080204" pitchFamily="34" charset="-128"/>
            </a:endParaRPr>
          </a:p>
        </p:txBody>
      </p:sp>
      <p:sp>
        <p:nvSpPr>
          <p:cNvPr id="67636" name="Line 52"/>
          <p:cNvSpPr>
            <a:spLocks noChangeShapeType="1"/>
          </p:cNvSpPr>
          <p:nvPr/>
        </p:nvSpPr>
        <p:spPr bwMode="auto">
          <a:xfrm flipV="1">
            <a:off x="3790951" y="3429000"/>
            <a:ext cx="2105025" cy="1981200"/>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7" name="Line 53"/>
          <p:cNvSpPr>
            <a:spLocks noChangeShapeType="1"/>
          </p:cNvSpPr>
          <p:nvPr/>
        </p:nvSpPr>
        <p:spPr bwMode="auto">
          <a:xfrm flipH="1" flipV="1">
            <a:off x="8210551" y="3019426"/>
            <a:ext cx="809625" cy="466725"/>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8" name="Line 54"/>
          <p:cNvSpPr>
            <a:spLocks noChangeShapeType="1"/>
          </p:cNvSpPr>
          <p:nvPr/>
        </p:nvSpPr>
        <p:spPr bwMode="auto">
          <a:xfrm flipH="1">
            <a:off x="8143875" y="1724026"/>
            <a:ext cx="552450" cy="885825"/>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9" name="Line 55"/>
          <p:cNvSpPr>
            <a:spLocks noChangeShapeType="1"/>
          </p:cNvSpPr>
          <p:nvPr/>
        </p:nvSpPr>
        <p:spPr bwMode="auto">
          <a:xfrm flipH="1">
            <a:off x="8105775" y="1714501"/>
            <a:ext cx="571500" cy="523875"/>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6"/>
          <p:cNvSpPr>
            <a:spLocks noGrp="1"/>
          </p:cNvSpPr>
          <p:nvPr>
            <p:ph type="sldNum" sz="quarter" idx="11"/>
          </p:nvPr>
        </p:nvSpPr>
        <p:spPr>
          <a:xfrm>
            <a:off x="11459008" y="6457084"/>
            <a:ext cx="676275" cy="276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22C387-B165-4320-A5F9-1D06E62D9BE2}" type="slidenum">
              <a:rPr lang="en-US" altLang="zh-CN">
                <a:latin typeface="Tahoma" panose="020B0604030504040204" pitchFamily="34" charset="0"/>
                <a:ea typeface="MS PGothic" panose="020B0600070205080204" pitchFamily="34" charset="-128"/>
              </a:rPr>
            </a:fld>
            <a:endParaRPr lang="en-US" altLang="zh-CN">
              <a:latin typeface="Tahoma" panose="020B0604030504040204" pitchFamily="34" charset="0"/>
              <a:ea typeface="MS PGothic" panose="020B0600070205080204" pitchFamily="34" charset="-128"/>
            </a:endParaRPr>
          </a:p>
        </p:txBody>
      </p:sp>
      <p:sp>
        <p:nvSpPr>
          <p:cNvPr id="60421" name="Rectangle 4"/>
          <p:cNvSpPr>
            <a:spLocks noGrp="1" noChangeArrowheads="1"/>
          </p:cNvSpPr>
          <p:nvPr>
            <p:ph type="title"/>
          </p:nvPr>
        </p:nvSpPr>
        <p:spPr>
          <a:xfrm>
            <a:off x="761207" y="442913"/>
            <a:ext cx="4074029" cy="885825"/>
          </a:xfrm>
        </p:spPr>
        <p:txBody>
          <a:bodyPr/>
          <a:lstStyle/>
          <a:p>
            <a:pPr>
              <a:defRPr/>
            </a:pPr>
            <a:r>
              <a:rPr lang="en-US" dirty="0">
                <a:latin typeface="+mj-ea"/>
                <a:cs typeface="+mj-cs"/>
              </a:rPr>
              <a:t>TCP </a:t>
            </a:r>
            <a:r>
              <a:rPr lang="zh-CN" altLang="en-US" dirty="0">
                <a:latin typeface="+mj-ea"/>
                <a:cs typeface="+mj-cs"/>
              </a:rPr>
              <a:t>序列号</a:t>
            </a:r>
            <a:r>
              <a:rPr lang="en-US" dirty="0">
                <a:latin typeface="+mj-ea"/>
                <a:cs typeface="+mj-cs"/>
              </a:rPr>
              <a:t>, ACKs</a:t>
            </a:r>
            <a:endParaRPr lang="en-US" dirty="0">
              <a:latin typeface="+mj-ea"/>
              <a:cs typeface="+mj-cs"/>
            </a:endParaRPr>
          </a:p>
        </p:txBody>
      </p:sp>
      <p:sp>
        <p:nvSpPr>
          <p:cNvPr id="69636" name="Rectangle 5"/>
          <p:cNvSpPr>
            <a:spLocks noGrp="1" noChangeArrowheads="1"/>
          </p:cNvSpPr>
          <p:nvPr>
            <p:ph type="body" sz="half" idx="1"/>
          </p:nvPr>
        </p:nvSpPr>
        <p:spPr>
          <a:xfrm>
            <a:off x="681037" y="1415183"/>
            <a:ext cx="6317096" cy="4648200"/>
          </a:xfrm>
        </p:spPr>
        <p:txBody>
          <a:bodyPr/>
          <a:lstStyle/>
          <a:p>
            <a:pPr marL="234950" indent="-123825">
              <a:buNone/>
            </a:pPr>
            <a:r>
              <a:rPr lang="en-US" altLang="zh-CN" sz="2400" u="sng" dirty="0">
                <a:solidFill>
                  <a:srgbClr val="CC0000"/>
                </a:solidFill>
              </a:rPr>
              <a:t>sequence numbers:</a:t>
            </a:r>
            <a:endParaRPr lang="en-US" altLang="zh-CN" sz="2400" dirty="0">
              <a:solidFill>
                <a:srgbClr val="CC0000"/>
              </a:solidFill>
            </a:endParaRPr>
          </a:p>
          <a:p>
            <a:pPr marL="513080" lvl="1" indent="-163830"/>
            <a:r>
              <a:rPr lang="zh-CN" altLang="en-US" dirty="0"/>
              <a:t>第一个字节在分段数据中的字节流“编号”</a:t>
            </a:r>
            <a:endParaRPr lang="en-US" altLang="ja-JP" sz="2000" dirty="0"/>
          </a:p>
          <a:p>
            <a:pPr marL="234950" indent="-123825">
              <a:buNone/>
            </a:pPr>
            <a:r>
              <a:rPr lang="en-US" altLang="zh-CN" sz="2400" u="sng" dirty="0">
                <a:solidFill>
                  <a:srgbClr val="CC0000"/>
                </a:solidFill>
              </a:rPr>
              <a:t>acknowledgements:</a:t>
            </a:r>
            <a:endParaRPr lang="en-US" altLang="zh-CN" sz="2400" dirty="0">
              <a:solidFill>
                <a:srgbClr val="CC0000"/>
              </a:solidFill>
            </a:endParaRPr>
          </a:p>
          <a:p>
            <a:pPr marL="513080" lvl="1" indent="-163830"/>
            <a:r>
              <a:rPr lang="en-US" altLang="zh-CN" dirty="0"/>
              <a:t>seq #</a:t>
            </a:r>
            <a:r>
              <a:rPr lang="zh-CN" altLang="en-US" dirty="0"/>
              <a:t>为预期从对方发来的“下一个”字节的编号</a:t>
            </a:r>
            <a:endParaRPr lang="en-US" altLang="zh-CN" dirty="0"/>
          </a:p>
          <a:p>
            <a:pPr marL="513080" lvl="1" indent="-163830"/>
            <a:r>
              <a:rPr lang="zh-CN" altLang="en-US" dirty="0"/>
              <a:t>积累的</a:t>
            </a:r>
            <a:r>
              <a:rPr lang="en-US" altLang="zh-CN" dirty="0"/>
              <a:t> ACK</a:t>
            </a:r>
            <a:endParaRPr lang="en-US" altLang="zh-CN" dirty="0"/>
          </a:p>
          <a:p>
            <a:pPr marL="234950" indent="-123825">
              <a:buNone/>
            </a:pPr>
            <a:r>
              <a:rPr lang="en-US" altLang="zh-CN" sz="2400" dirty="0">
                <a:solidFill>
                  <a:srgbClr val="CC0000"/>
                </a:solidFill>
              </a:rPr>
              <a:t>Q:</a:t>
            </a:r>
            <a:r>
              <a:rPr lang="en-US" altLang="zh-CN" sz="2400" dirty="0"/>
              <a:t> </a:t>
            </a:r>
            <a:r>
              <a:rPr lang="zh-CN" altLang="en-US" sz="2400" dirty="0"/>
              <a:t>接收方如何处理失序的数据段</a:t>
            </a:r>
            <a:endParaRPr lang="en-US" altLang="zh-CN" sz="2400" dirty="0"/>
          </a:p>
          <a:p>
            <a:pPr marL="513080" lvl="1" indent="-163830"/>
            <a:r>
              <a:rPr lang="en-US" altLang="zh-CN" dirty="0"/>
              <a:t>A: TCP </a:t>
            </a:r>
            <a:r>
              <a:rPr lang="zh-CN" altLang="en-US" dirty="0"/>
              <a:t>没有定义</a:t>
            </a:r>
            <a:r>
              <a:rPr lang="en-US" altLang="ja-JP" dirty="0"/>
              <a:t>, - </a:t>
            </a:r>
            <a:r>
              <a:rPr lang="zh-CN" altLang="en-US" dirty="0"/>
              <a:t>由实现者决定</a:t>
            </a:r>
            <a:endParaRPr lang="en-US" altLang="zh-CN" dirty="0"/>
          </a:p>
        </p:txBody>
      </p:sp>
      <p:grpSp>
        <p:nvGrpSpPr>
          <p:cNvPr id="2" name="Group 192"/>
          <p:cNvGrpSpPr/>
          <p:nvPr/>
        </p:nvGrpSpPr>
        <p:grpSpPr bwMode="auto">
          <a:xfrm>
            <a:off x="8818996" y="3810720"/>
            <a:ext cx="2897187" cy="2541588"/>
            <a:chOff x="3599" y="2404"/>
            <a:chExt cx="1825" cy="1601"/>
          </a:xfrm>
        </p:grpSpPr>
        <p:sp>
          <p:nvSpPr>
            <p:cNvPr id="69719" name="Rectangle 167"/>
            <p:cNvSpPr>
              <a:spLocks noChangeArrowheads="1"/>
            </p:cNvSpPr>
            <p:nvPr/>
          </p:nvSpPr>
          <p:spPr bwMode="auto">
            <a:xfrm>
              <a:off x="3753" y="3587"/>
              <a:ext cx="1202" cy="13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69720" name="Group 148"/>
            <p:cNvGrpSpPr/>
            <p:nvPr/>
          </p:nvGrpSpPr>
          <p:grpSpPr bwMode="auto">
            <a:xfrm>
              <a:off x="3733" y="3291"/>
              <a:ext cx="1252" cy="714"/>
              <a:chOff x="1976" y="2984"/>
              <a:chExt cx="1252" cy="714"/>
            </a:xfrm>
          </p:grpSpPr>
          <p:sp>
            <p:nvSpPr>
              <p:cNvPr id="69723" name="Rectangle 149"/>
              <p:cNvSpPr>
                <a:spLocks noChangeArrowheads="1"/>
              </p:cNvSpPr>
              <p:nvPr/>
            </p:nvSpPr>
            <p:spPr bwMode="auto">
              <a:xfrm>
                <a:off x="1994" y="2995"/>
                <a:ext cx="1210" cy="70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724" name="Text Box 150"/>
              <p:cNvSpPr txBox="1">
                <a:spLocks noChangeArrowheads="1"/>
              </p:cNvSpPr>
              <p:nvPr/>
            </p:nvSpPr>
            <p:spPr bwMode="auto">
              <a:xfrm>
                <a:off x="2001" y="2984"/>
                <a:ext cx="5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source port #</a:t>
                </a:r>
                <a:endParaRPr lang="en-US" altLang="zh-CN" sz="1000">
                  <a:ea typeface="MS PGothic" panose="020B0600070205080204" pitchFamily="34" charset="-128"/>
                </a:endParaRPr>
              </a:p>
            </p:txBody>
          </p:sp>
          <p:sp>
            <p:nvSpPr>
              <p:cNvPr id="69725" name="Text Box 151"/>
              <p:cNvSpPr txBox="1">
                <a:spLocks noChangeArrowheads="1"/>
              </p:cNvSpPr>
              <p:nvPr/>
            </p:nvSpPr>
            <p:spPr bwMode="auto">
              <a:xfrm>
                <a:off x="2648" y="2987"/>
                <a:ext cx="4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dest port #</a:t>
                </a:r>
                <a:endParaRPr lang="en-US" altLang="zh-CN" sz="1000">
                  <a:ea typeface="MS PGothic" panose="020B0600070205080204" pitchFamily="34" charset="-128"/>
                </a:endParaRPr>
              </a:p>
            </p:txBody>
          </p:sp>
          <p:sp>
            <p:nvSpPr>
              <p:cNvPr id="69726" name="Text Box 152"/>
              <p:cNvSpPr txBox="1">
                <a:spLocks noChangeArrowheads="1"/>
              </p:cNvSpPr>
              <p:nvPr/>
            </p:nvSpPr>
            <p:spPr bwMode="auto">
              <a:xfrm>
                <a:off x="2154" y="3117"/>
                <a:ext cx="9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ea typeface="MS PGothic" panose="020B0600070205080204" pitchFamily="34" charset="-128"/>
                  </a:rPr>
                  <a:t>sequence number</a:t>
                </a:r>
                <a:endParaRPr lang="en-US" altLang="zh-CN" sz="1200">
                  <a:ea typeface="MS PGothic" panose="020B0600070205080204" pitchFamily="34" charset="-128"/>
                </a:endParaRPr>
              </a:p>
            </p:txBody>
          </p:sp>
          <p:sp>
            <p:nvSpPr>
              <p:cNvPr id="69727" name="Text Box 153"/>
              <p:cNvSpPr txBox="1">
                <a:spLocks noChangeArrowheads="1"/>
              </p:cNvSpPr>
              <p:nvPr/>
            </p:nvSpPr>
            <p:spPr bwMode="auto">
              <a:xfrm>
                <a:off x="1976" y="3257"/>
                <a:ext cx="12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solidFill>
                      <a:schemeClr val="bg1"/>
                    </a:solidFill>
                    <a:ea typeface="MS PGothic" panose="020B0600070205080204" pitchFamily="34" charset="-128"/>
                  </a:rPr>
                  <a:t>acknowledgement number</a:t>
                </a:r>
                <a:endParaRPr lang="en-US" altLang="zh-CN" sz="1200">
                  <a:solidFill>
                    <a:schemeClr val="bg1"/>
                  </a:solidFill>
                  <a:ea typeface="MS PGothic" panose="020B0600070205080204" pitchFamily="34" charset="-128"/>
                </a:endParaRPr>
              </a:p>
            </p:txBody>
          </p:sp>
          <p:sp>
            <p:nvSpPr>
              <p:cNvPr id="69728" name="Text Box 154"/>
              <p:cNvSpPr txBox="1">
                <a:spLocks noChangeArrowheads="1"/>
              </p:cNvSpPr>
              <p:nvPr/>
            </p:nvSpPr>
            <p:spPr bwMode="auto">
              <a:xfrm>
                <a:off x="2053" y="3544"/>
                <a:ext cx="4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checksum</a:t>
                </a:r>
                <a:endParaRPr lang="en-US" altLang="zh-CN" sz="1000">
                  <a:ea typeface="MS PGothic" panose="020B0600070205080204" pitchFamily="34" charset="-128"/>
                </a:endParaRPr>
              </a:p>
            </p:txBody>
          </p:sp>
          <p:sp>
            <p:nvSpPr>
              <p:cNvPr id="69729" name="Line 155"/>
              <p:cNvSpPr>
                <a:spLocks noChangeShapeType="1"/>
              </p:cNvSpPr>
              <p:nvPr/>
            </p:nvSpPr>
            <p:spPr bwMode="auto">
              <a:xfrm>
                <a:off x="1994" y="3138"/>
                <a:ext cx="121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9730" name="Line 156"/>
              <p:cNvSpPr>
                <a:spLocks noChangeShapeType="1"/>
              </p:cNvSpPr>
              <p:nvPr/>
            </p:nvSpPr>
            <p:spPr bwMode="auto">
              <a:xfrm>
                <a:off x="1994" y="3274"/>
                <a:ext cx="121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9731" name="Line 157"/>
              <p:cNvSpPr>
                <a:spLocks noChangeShapeType="1"/>
              </p:cNvSpPr>
              <p:nvPr/>
            </p:nvSpPr>
            <p:spPr bwMode="auto">
              <a:xfrm>
                <a:off x="1992" y="3414"/>
                <a:ext cx="121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9732" name="Line 158"/>
              <p:cNvSpPr>
                <a:spLocks noChangeShapeType="1"/>
              </p:cNvSpPr>
              <p:nvPr/>
            </p:nvSpPr>
            <p:spPr bwMode="auto">
              <a:xfrm>
                <a:off x="2588" y="2994"/>
                <a:ext cx="0" cy="1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9733" name="Line 159"/>
              <p:cNvSpPr>
                <a:spLocks noChangeShapeType="1"/>
              </p:cNvSpPr>
              <p:nvPr/>
            </p:nvSpPr>
            <p:spPr bwMode="auto">
              <a:xfrm>
                <a:off x="2588" y="3416"/>
                <a:ext cx="0" cy="2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9734" name="Line 160"/>
              <p:cNvSpPr>
                <a:spLocks noChangeShapeType="1"/>
              </p:cNvSpPr>
              <p:nvPr/>
            </p:nvSpPr>
            <p:spPr bwMode="auto">
              <a:xfrm>
                <a:off x="1994" y="3548"/>
                <a:ext cx="121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9735" name="Text Box 161"/>
              <p:cNvSpPr txBox="1">
                <a:spLocks noChangeArrowheads="1"/>
              </p:cNvSpPr>
              <p:nvPr/>
            </p:nvSpPr>
            <p:spPr bwMode="auto">
              <a:xfrm>
                <a:off x="2708" y="3390"/>
                <a:ext cx="32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ea typeface="MS PGothic" panose="020B0600070205080204" pitchFamily="34" charset="-128"/>
                  </a:rPr>
                  <a:t>rwnd</a:t>
                </a:r>
                <a:endParaRPr lang="en-US" altLang="zh-CN" sz="1200">
                  <a:ea typeface="MS PGothic" panose="020B0600070205080204" pitchFamily="34" charset="-128"/>
                </a:endParaRPr>
              </a:p>
            </p:txBody>
          </p:sp>
          <p:sp>
            <p:nvSpPr>
              <p:cNvPr id="69736" name="Text Box 162"/>
              <p:cNvSpPr txBox="1">
                <a:spLocks noChangeArrowheads="1"/>
              </p:cNvSpPr>
              <p:nvPr/>
            </p:nvSpPr>
            <p:spPr bwMode="auto">
              <a:xfrm>
                <a:off x="2651" y="3544"/>
                <a:ext cx="4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urg pointer</a:t>
                </a:r>
                <a:endParaRPr lang="en-US" altLang="zh-CN" sz="1000">
                  <a:ea typeface="MS PGothic" panose="020B0600070205080204" pitchFamily="34" charset="-128"/>
                </a:endParaRPr>
              </a:p>
            </p:txBody>
          </p:sp>
          <p:sp>
            <p:nvSpPr>
              <p:cNvPr id="69737" name="Line 163"/>
              <p:cNvSpPr>
                <a:spLocks noChangeShapeType="1"/>
              </p:cNvSpPr>
              <p:nvPr/>
            </p:nvSpPr>
            <p:spPr bwMode="auto">
              <a:xfrm>
                <a:off x="2398" y="3413"/>
                <a:ext cx="0" cy="13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9738" name="Line 164"/>
              <p:cNvSpPr>
                <a:spLocks noChangeShapeType="1"/>
              </p:cNvSpPr>
              <p:nvPr/>
            </p:nvSpPr>
            <p:spPr bwMode="auto">
              <a:xfrm>
                <a:off x="2143" y="3412"/>
                <a:ext cx="0" cy="13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69721" name="Text Box 166"/>
            <p:cNvSpPr txBox="1">
              <a:spLocks noChangeArrowheads="1"/>
            </p:cNvSpPr>
            <p:nvPr/>
          </p:nvSpPr>
          <p:spPr bwMode="auto">
            <a:xfrm>
              <a:off x="3704" y="3092"/>
              <a:ext cx="17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incoming segment to sender</a:t>
              </a:r>
              <a:endParaRPr lang="en-US" altLang="zh-CN" sz="1600">
                <a:latin typeface="Tahoma" panose="020B0604030504040204" pitchFamily="34" charset="0"/>
                <a:ea typeface="MS PGothic" panose="020B0600070205080204" pitchFamily="34" charset="-128"/>
              </a:endParaRPr>
            </a:p>
          </p:txBody>
        </p:sp>
        <p:sp>
          <p:nvSpPr>
            <p:cNvPr id="69722" name="Freeform 168"/>
            <p:cNvSpPr/>
            <p:nvPr/>
          </p:nvSpPr>
          <p:spPr bwMode="auto">
            <a:xfrm flipH="1" flipV="1">
              <a:off x="3599" y="2404"/>
              <a:ext cx="107" cy="1194"/>
            </a:xfrm>
            <a:custGeom>
              <a:avLst/>
              <a:gdLst>
                <a:gd name="T0" fmla="*/ 0 w 107"/>
                <a:gd name="T1" fmla="*/ 0 h 910"/>
                <a:gd name="T2" fmla="*/ 107 w 107"/>
                <a:gd name="T3" fmla="*/ 0 h 910"/>
                <a:gd name="T4" fmla="*/ 107 w 107"/>
                <a:gd name="T5" fmla="*/ 158684 h 910"/>
                <a:gd name="T6" fmla="*/ 0 60000 65536"/>
                <a:gd name="T7" fmla="*/ 0 60000 65536"/>
                <a:gd name="T8" fmla="*/ 0 60000 65536"/>
                <a:gd name="T9" fmla="*/ 0 w 107"/>
                <a:gd name="T10" fmla="*/ 0 h 910"/>
                <a:gd name="T11" fmla="*/ 107 w 107"/>
                <a:gd name="T12" fmla="*/ 910 h 910"/>
              </a:gdLst>
              <a:ahLst/>
              <a:cxnLst>
                <a:cxn ang="T6">
                  <a:pos x="T0" y="T1"/>
                </a:cxn>
                <a:cxn ang="T7">
                  <a:pos x="T2" y="T3"/>
                </a:cxn>
                <a:cxn ang="T8">
                  <a:pos x="T4" y="T5"/>
                </a:cxn>
              </a:cxnLst>
              <a:rect l="T9" t="T10" r="T11" b="T12"/>
              <a:pathLst>
                <a:path w="107" h="910">
                  <a:moveTo>
                    <a:pt x="0" y="0"/>
                  </a:moveTo>
                  <a:lnTo>
                    <a:pt x="107" y="0"/>
                  </a:lnTo>
                  <a:lnTo>
                    <a:pt x="107" y="910"/>
                  </a:lnTo>
                </a:path>
              </a:pathLst>
            </a:custGeom>
            <a:noFill/>
            <a:ln w="9525" cap="flat" cmpd="sng">
              <a:solidFill>
                <a:srgbClr val="CC0000"/>
              </a:solidFill>
              <a:prstDash val="solid"/>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 name="Group 195"/>
          <p:cNvGrpSpPr/>
          <p:nvPr/>
        </p:nvGrpSpPr>
        <p:grpSpPr bwMode="auto">
          <a:xfrm>
            <a:off x="9681008" y="5844308"/>
            <a:ext cx="358775" cy="304800"/>
            <a:chOff x="5144" y="3677"/>
            <a:chExt cx="226" cy="192"/>
          </a:xfrm>
        </p:grpSpPr>
        <p:sp>
          <p:nvSpPr>
            <p:cNvPr id="69717" name="Rectangle 194"/>
            <p:cNvSpPr>
              <a:spLocks noChangeArrowheads="1"/>
            </p:cNvSpPr>
            <p:nvPr/>
          </p:nvSpPr>
          <p:spPr bwMode="auto">
            <a:xfrm>
              <a:off x="5212" y="3716"/>
              <a:ext cx="88" cy="13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718" name="Text Box 193"/>
            <p:cNvSpPr txBox="1">
              <a:spLocks noChangeArrowheads="1"/>
            </p:cNvSpPr>
            <p:nvPr/>
          </p:nvSpPr>
          <p:spPr bwMode="auto">
            <a:xfrm>
              <a:off x="5144" y="3677"/>
              <a:ext cx="2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solidFill>
                    <a:schemeClr val="bg1"/>
                  </a:solidFill>
                  <a:latin typeface="Arial Narrow" panose="020B0606020202030204" pitchFamily="34" charset="0"/>
                  <a:ea typeface="MS PGothic" panose="020B0600070205080204" pitchFamily="34" charset="-128"/>
                </a:rPr>
                <a:t>A</a:t>
              </a:r>
              <a:endParaRPr lang="en-US" altLang="zh-CN" sz="1400">
                <a:solidFill>
                  <a:schemeClr val="bg1"/>
                </a:solidFill>
                <a:latin typeface="Arial Narrow" panose="020B0606020202030204" pitchFamily="34" charset="0"/>
                <a:ea typeface="MS PGothic" panose="020B0600070205080204" pitchFamily="34" charset="-128"/>
              </a:endParaRPr>
            </a:p>
          </p:txBody>
        </p:sp>
      </p:grpSp>
      <p:sp>
        <p:nvSpPr>
          <p:cNvPr id="69639" name="Rectangle 37"/>
          <p:cNvSpPr>
            <a:spLocks noChangeArrowheads="1"/>
          </p:cNvSpPr>
          <p:nvPr/>
        </p:nvSpPr>
        <p:spPr bwMode="auto">
          <a:xfrm>
            <a:off x="7831571" y="3032845"/>
            <a:ext cx="65087" cy="622300"/>
          </a:xfrm>
          <a:prstGeom prst="rect">
            <a:avLst/>
          </a:prstGeom>
          <a:gradFill rotWithShape="1">
            <a:gsLst>
              <a:gs pos="0">
                <a:schemeClr val="bg1"/>
              </a:gs>
              <a:gs pos="100000">
                <a:srgbClr val="33CC33"/>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0" name="Rectangle 39"/>
          <p:cNvSpPr>
            <a:spLocks noChangeArrowheads="1"/>
          </p:cNvSpPr>
          <p:nvPr/>
        </p:nvSpPr>
        <p:spPr bwMode="auto">
          <a:xfrm>
            <a:off x="7928407" y="3034433"/>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1" name="Rectangle 40"/>
          <p:cNvSpPr>
            <a:spLocks noChangeArrowheads="1"/>
          </p:cNvSpPr>
          <p:nvPr/>
        </p:nvSpPr>
        <p:spPr bwMode="auto">
          <a:xfrm>
            <a:off x="8026832" y="3032845"/>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2" name="Rectangle 41"/>
          <p:cNvSpPr>
            <a:spLocks noChangeArrowheads="1"/>
          </p:cNvSpPr>
          <p:nvPr/>
        </p:nvSpPr>
        <p:spPr bwMode="auto">
          <a:xfrm>
            <a:off x="8123671" y="3032845"/>
            <a:ext cx="65087"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3" name="Rectangle 42"/>
          <p:cNvSpPr>
            <a:spLocks noChangeArrowheads="1"/>
          </p:cNvSpPr>
          <p:nvPr/>
        </p:nvSpPr>
        <p:spPr bwMode="auto">
          <a:xfrm>
            <a:off x="8218921" y="3032845"/>
            <a:ext cx="65087"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4" name="Rectangle 43"/>
          <p:cNvSpPr>
            <a:spLocks noChangeArrowheads="1"/>
          </p:cNvSpPr>
          <p:nvPr/>
        </p:nvSpPr>
        <p:spPr bwMode="auto">
          <a:xfrm>
            <a:off x="8315757" y="3032845"/>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5" name="Rectangle 45"/>
          <p:cNvSpPr>
            <a:spLocks noChangeArrowheads="1"/>
          </p:cNvSpPr>
          <p:nvPr/>
        </p:nvSpPr>
        <p:spPr bwMode="auto">
          <a:xfrm>
            <a:off x="8407832" y="3032845"/>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6" name="Rectangle 46"/>
          <p:cNvSpPr>
            <a:spLocks noChangeArrowheads="1"/>
          </p:cNvSpPr>
          <p:nvPr/>
        </p:nvSpPr>
        <p:spPr bwMode="auto">
          <a:xfrm>
            <a:off x="8503082" y="3032845"/>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7" name="Rectangle 47"/>
          <p:cNvSpPr>
            <a:spLocks noChangeArrowheads="1"/>
          </p:cNvSpPr>
          <p:nvPr/>
        </p:nvSpPr>
        <p:spPr bwMode="auto">
          <a:xfrm>
            <a:off x="8598332" y="3032845"/>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8" name="Rectangle 50"/>
          <p:cNvSpPr>
            <a:spLocks noChangeArrowheads="1"/>
          </p:cNvSpPr>
          <p:nvPr/>
        </p:nvSpPr>
        <p:spPr bwMode="auto">
          <a:xfrm>
            <a:off x="8704696" y="3032845"/>
            <a:ext cx="65087"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9" name="Rectangle 51"/>
          <p:cNvSpPr>
            <a:spLocks noChangeArrowheads="1"/>
          </p:cNvSpPr>
          <p:nvPr/>
        </p:nvSpPr>
        <p:spPr bwMode="auto">
          <a:xfrm>
            <a:off x="8803121" y="3034433"/>
            <a:ext cx="65087"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0" name="Rectangle 52"/>
          <p:cNvSpPr>
            <a:spLocks noChangeArrowheads="1"/>
          </p:cNvSpPr>
          <p:nvPr/>
        </p:nvSpPr>
        <p:spPr bwMode="auto">
          <a:xfrm>
            <a:off x="8899957" y="3032845"/>
            <a:ext cx="65088"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1" name="Rectangle 53"/>
          <p:cNvSpPr>
            <a:spLocks noChangeArrowheads="1"/>
          </p:cNvSpPr>
          <p:nvPr/>
        </p:nvSpPr>
        <p:spPr bwMode="auto">
          <a:xfrm>
            <a:off x="8996796" y="3032845"/>
            <a:ext cx="65087"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2" name="Rectangle 54"/>
          <p:cNvSpPr>
            <a:spLocks noChangeArrowheads="1"/>
          </p:cNvSpPr>
          <p:nvPr/>
        </p:nvSpPr>
        <p:spPr bwMode="auto">
          <a:xfrm>
            <a:off x="9093632" y="3032845"/>
            <a:ext cx="65088"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3" name="Rectangle 55"/>
          <p:cNvSpPr>
            <a:spLocks noChangeArrowheads="1"/>
          </p:cNvSpPr>
          <p:nvPr/>
        </p:nvSpPr>
        <p:spPr bwMode="auto">
          <a:xfrm>
            <a:off x="9188882" y="3032845"/>
            <a:ext cx="65088"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4" name="Rectangle 56"/>
          <p:cNvSpPr>
            <a:spLocks noChangeArrowheads="1"/>
          </p:cNvSpPr>
          <p:nvPr/>
        </p:nvSpPr>
        <p:spPr bwMode="auto">
          <a:xfrm>
            <a:off x="9280957" y="3032845"/>
            <a:ext cx="65088"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5" name="Rectangle 57"/>
          <p:cNvSpPr>
            <a:spLocks noChangeArrowheads="1"/>
          </p:cNvSpPr>
          <p:nvPr/>
        </p:nvSpPr>
        <p:spPr bwMode="auto">
          <a:xfrm>
            <a:off x="9376207" y="3032845"/>
            <a:ext cx="65088"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6" name="Rectangle 58"/>
          <p:cNvSpPr>
            <a:spLocks noChangeArrowheads="1"/>
          </p:cNvSpPr>
          <p:nvPr/>
        </p:nvSpPr>
        <p:spPr bwMode="auto">
          <a:xfrm>
            <a:off x="9473046" y="3032845"/>
            <a:ext cx="65087"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7" name="Rectangle 59"/>
          <p:cNvSpPr>
            <a:spLocks noChangeArrowheads="1"/>
          </p:cNvSpPr>
          <p:nvPr/>
        </p:nvSpPr>
        <p:spPr bwMode="auto">
          <a:xfrm>
            <a:off x="9561946" y="3032845"/>
            <a:ext cx="65087"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8" name="Rectangle 60"/>
          <p:cNvSpPr>
            <a:spLocks noChangeArrowheads="1"/>
          </p:cNvSpPr>
          <p:nvPr/>
        </p:nvSpPr>
        <p:spPr bwMode="auto">
          <a:xfrm>
            <a:off x="9657196" y="3032845"/>
            <a:ext cx="65087"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9" name="Rectangle 61"/>
          <p:cNvSpPr>
            <a:spLocks noChangeArrowheads="1"/>
          </p:cNvSpPr>
          <p:nvPr/>
        </p:nvSpPr>
        <p:spPr bwMode="auto">
          <a:xfrm>
            <a:off x="9750857" y="3031258"/>
            <a:ext cx="65088"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0" name="Rectangle 62"/>
          <p:cNvSpPr>
            <a:spLocks noChangeArrowheads="1"/>
          </p:cNvSpPr>
          <p:nvPr/>
        </p:nvSpPr>
        <p:spPr bwMode="auto">
          <a:xfrm>
            <a:off x="9842932" y="3031258"/>
            <a:ext cx="65088"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1" name="Rectangle 63"/>
          <p:cNvSpPr>
            <a:spLocks noChangeArrowheads="1"/>
          </p:cNvSpPr>
          <p:nvPr/>
        </p:nvSpPr>
        <p:spPr bwMode="auto">
          <a:xfrm>
            <a:off x="9939771" y="3031258"/>
            <a:ext cx="65087"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2" name="Rectangle 64"/>
          <p:cNvSpPr>
            <a:spLocks noChangeArrowheads="1"/>
          </p:cNvSpPr>
          <p:nvPr/>
        </p:nvSpPr>
        <p:spPr bwMode="auto">
          <a:xfrm>
            <a:off x="10035021" y="3031258"/>
            <a:ext cx="65087"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3" name="Rectangle 65"/>
          <p:cNvSpPr>
            <a:spLocks noChangeArrowheads="1"/>
          </p:cNvSpPr>
          <p:nvPr/>
        </p:nvSpPr>
        <p:spPr bwMode="auto">
          <a:xfrm>
            <a:off x="10123921" y="3031258"/>
            <a:ext cx="65087"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4" name="Rectangle 66"/>
          <p:cNvSpPr>
            <a:spLocks noChangeArrowheads="1"/>
          </p:cNvSpPr>
          <p:nvPr/>
        </p:nvSpPr>
        <p:spPr bwMode="auto">
          <a:xfrm>
            <a:off x="10219171" y="3031258"/>
            <a:ext cx="65087"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5" name="Rectangle 68"/>
          <p:cNvSpPr>
            <a:spLocks noChangeArrowheads="1"/>
          </p:cNvSpPr>
          <p:nvPr/>
        </p:nvSpPr>
        <p:spPr bwMode="auto">
          <a:xfrm>
            <a:off x="10316007" y="303284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6" name="Rectangle 69"/>
          <p:cNvSpPr>
            <a:spLocks noChangeArrowheads="1"/>
          </p:cNvSpPr>
          <p:nvPr/>
        </p:nvSpPr>
        <p:spPr bwMode="auto">
          <a:xfrm>
            <a:off x="10412846" y="3034433"/>
            <a:ext cx="65087"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7" name="Rectangle 70"/>
          <p:cNvSpPr>
            <a:spLocks noChangeArrowheads="1"/>
          </p:cNvSpPr>
          <p:nvPr/>
        </p:nvSpPr>
        <p:spPr bwMode="auto">
          <a:xfrm>
            <a:off x="10509682" y="303284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8" name="Rectangle 71"/>
          <p:cNvSpPr>
            <a:spLocks noChangeArrowheads="1"/>
          </p:cNvSpPr>
          <p:nvPr/>
        </p:nvSpPr>
        <p:spPr bwMode="auto">
          <a:xfrm>
            <a:off x="10608107" y="303284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9" name="Rectangle 72"/>
          <p:cNvSpPr>
            <a:spLocks noChangeArrowheads="1"/>
          </p:cNvSpPr>
          <p:nvPr/>
        </p:nvSpPr>
        <p:spPr bwMode="auto">
          <a:xfrm>
            <a:off x="10703357" y="303284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70" name="Rectangle 73"/>
          <p:cNvSpPr>
            <a:spLocks noChangeArrowheads="1"/>
          </p:cNvSpPr>
          <p:nvPr/>
        </p:nvSpPr>
        <p:spPr bwMode="auto">
          <a:xfrm>
            <a:off x="10798607" y="303284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71" name="Rectangle 74"/>
          <p:cNvSpPr>
            <a:spLocks noChangeArrowheads="1"/>
          </p:cNvSpPr>
          <p:nvPr/>
        </p:nvSpPr>
        <p:spPr bwMode="auto">
          <a:xfrm>
            <a:off x="10890682" y="303284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72" name="Rectangle 75"/>
          <p:cNvSpPr>
            <a:spLocks noChangeArrowheads="1"/>
          </p:cNvSpPr>
          <p:nvPr/>
        </p:nvSpPr>
        <p:spPr bwMode="auto">
          <a:xfrm>
            <a:off x="10987521" y="3032845"/>
            <a:ext cx="65087"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73" name="Rectangle 76"/>
          <p:cNvSpPr>
            <a:spLocks noChangeArrowheads="1"/>
          </p:cNvSpPr>
          <p:nvPr/>
        </p:nvSpPr>
        <p:spPr bwMode="auto">
          <a:xfrm>
            <a:off x="11082771" y="3032845"/>
            <a:ext cx="65087" cy="622300"/>
          </a:xfrm>
          <a:prstGeom prst="rect">
            <a:avLst/>
          </a:prstGeom>
          <a:gradFill rotWithShape="1">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74" name="Rectangle 78"/>
          <p:cNvSpPr>
            <a:spLocks noChangeArrowheads="1"/>
          </p:cNvSpPr>
          <p:nvPr/>
        </p:nvSpPr>
        <p:spPr bwMode="auto">
          <a:xfrm>
            <a:off x="7788708" y="3771033"/>
            <a:ext cx="3408363" cy="88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75" name="Rectangle 79"/>
          <p:cNvSpPr>
            <a:spLocks noChangeArrowheads="1"/>
          </p:cNvSpPr>
          <p:nvPr/>
        </p:nvSpPr>
        <p:spPr bwMode="auto">
          <a:xfrm>
            <a:off x="7874433" y="2923308"/>
            <a:ext cx="3408363" cy="88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76" name="Line 80"/>
          <p:cNvSpPr>
            <a:spLocks noChangeShapeType="1"/>
          </p:cNvSpPr>
          <p:nvPr/>
        </p:nvSpPr>
        <p:spPr bwMode="auto">
          <a:xfrm>
            <a:off x="7896658" y="3885333"/>
            <a:ext cx="868363" cy="0"/>
          </a:xfrm>
          <a:prstGeom prst="line">
            <a:avLst/>
          </a:prstGeom>
          <a:noFill/>
          <a:ln w="2857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9677" name="Line 82"/>
          <p:cNvSpPr>
            <a:spLocks noChangeShapeType="1"/>
          </p:cNvSpPr>
          <p:nvPr/>
        </p:nvSpPr>
        <p:spPr bwMode="auto">
          <a:xfrm>
            <a:off x="8831695" y="3886920"/>
            <a:ext cx="868362" cy="0"/>
          </a:xfrm>
          <a:prstGeom prst="line">
            <a:avLst/>
          </a:prstGeom>
          <a:noFill/>
          <a:ln w="2857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9678" name="Line 83"/>
          <p:cNvSpPr>
            <a:spLocks noChangeShapeType="1"/>
          </p:cNvSpPr>
          <p:nvPr/>
        </p:nvSpPr>
        <p:spPr bwMode="auto">
          <a:xfrm>
            <a:off x="10325532" y="3885333"/>
            <a:ext cx="801688" cy="0"/>
          </a:xfrm>
          <a:prstGeom prst="line">
            <a:avLst/>
          </a:prstGeom>
          <a:noFill/>
          <a:ln w="2857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9679" name="Line 84"/>
          <p:cNvSpPr>
            <a:spLocks noChangeShapeType="1"/>
          </p:cNvSpPr>
          <p:nvPr/>
        </p:nvSpPr>
        <p:spPr bwMode="auto">
          <a:xfrm>
            <a:off x="9755621" y="3886920"/>
            <a:ext cx="528637" cy="0"/>
          </a:xfrm>
          <a:prstGeom prst="line">
            <a:avLst/>
          </a:prstGeom>
          <a:noFill/>
          <a:ln w="2857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9680" name="Line 87"/>
          <p:cNvSpPr>
            <a:spLocks noChangeShapeType="1"/>
          </p:cNvSpPr>
          <p:nvPr/>
        </p:nvSpPr>
        <p:spPr bwMode="auto">
          <a:xfrm>
            <a:off x="7988732" y="3909146"/>
            <a:ext cx="0" cy="233363"/>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9681" name="Line 88"/>
          <p:cNvSpPr>
            <a:spLocks noChangeShapeType="1"/>
          </p:cNvSpPr>
          <p:nvPr/>
        </p:nvSpPr>
        <p:spPr bwMode="auto">
          <a:xfrm>
            <a:off x="9217457" y="3904383"/>
            <a:ext cx="0" cy="233362"/>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9682" name="Line 89"/>
          <p:cNvSpPr>
            <a:spLocks noChangeShapeType="1"/>
          </p:cNvSpPr>
          <p:nvPr/>
        </p:nvSpPr>
        <p:spPr bwMode="auto">
          <a:xfrm>
            <a:off x="10036607" y="3904383"/>
            <a:ext cx="0" cy="233362"/>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9683" name="Line 90"/>
          <p:cNvSpPr>
            <a:spLocks noChangeShapeType="1"/>
          </p:cNvSpPr>
          <p:nvPr/>
        </p:nvSpPr>
        <p:spPr bwMode="auto">
          <a:xfrm>
            <a:off x="10693832" y="3904383"/>
            <a:ext cx="0" cy="233362"/>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9684" name="Text Box 91"/>
          <p:cNvSpPr txBox="1">
            <a:spLocks noChangeArrowheads="1"/>
          </p:cNvSpPr>
          <p:nvPr/>
        </p:nvSpPr>
        <p:spPr bwMode="auto">
          <a:xfrm>
            <a:off x="7864907" y="4132983"/>
            <a:ext cx="6937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sent </a:t>
            </a:r>
            <a:endParaRPr lang="en-US" altLang="zh-CN"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ACKed</a:t>
            </a:r>
            <a:endParaRPr lang="en-US" altLang="zh-CN" sz="1400">
              <a:latin typeface="Tahoma" panose="020B0604030504040204" pitchFamily="34" charset="0"/>
              <a:ea typeface="MS PGothic" panose="020B0600070205080204" pitchFamily="34" charset="-128"/>
            </a:endParaRPr>
          </a:p>
        </p:txBody>
      </p:sp>
      <p:sp>
        <p:nvSpPr>
          <p:cNvPr id="69685" name="Text Box 92"/>
          <p:cNvSpPr txBox="1">
            <a:spLocks noChangeArrowheads="1"/>
          </p:cNvSpPr>
          <p:nvPr/>
        </p:nvSpPr>
        <p:spPr bwMode="auto">
          <a:xfrm>
            <a:off x="8845982" y="4139333"/>
            <a:ext cx="106680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sent, not-yet ACKed</a:t>
            </a:r>
            <a:endParaRPr lang="en-US" altLang="zh-CN"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a:t>
            </a:r>
            <a:r>
              <a:rPr lang="ja-JP" altLang="en-US" sz="1400">
                <a:latin typeface="Tahoma" panose="020B0604030504040204" pitchFamily="34" charset="0"/>
                <a:ea typeface="MS PGothic" panose="020B0600070205080204" pitchFamily="34" charset="-128"/>
              </a:rPr>
              <a:t>“</a:t>
            </a:r>
            <a:r>
              <a:rPr lang="en-US" altLang="ja-JP" sz="1400">
                <a:latin typeface="Tahoma" panose="020B0604030504040204" pitchFamily="34" charset="0"/>
                <a:ea typeface="MS PGothic" panose="020B0600070205080204" pitchFamily="34" charset="-128"/>
              </a:rPr>
              <a:t>in-flight</a:t>
            </a:r>
            <a:r>
              <a:rPr lang="ja-JP" altLang="en-US" sz="1400">
                <a:latin typeface="Tahoma" panose="020B0604030504040204" pitchFamily="34" charset="0"/>
                <a:ea typeface="MS PGothic" panose="020B0600070205080204" pitchFamily="34" charset="-128"/>
              </a:rPr>
              <a:t>”</a:t>
            </a:r>
            <a:r>
              <a:rPr lang="en-US" altLang="ja-JP" sz="1400">
                <a:latin typeface="Tahoma" panose="020B0604030504040204" pitchFamily="34" charset="0"/>
                <a:ea typeface="MS PGothic" panose="020B0600070205080204" pitchFamily="34" charset="-128"/>
              </a:rPr>
              <a:t>)</a:t>
            </a:r>
            <a:endParaRPr lang="en-US" altLang="zh-CN" sz="1400">
              <a:latin typeface="Tahoma" panose="020B0604030504040204" pitchFamily="34" charset="0"/>
              <a:ea typeface="MS PGothic" panose="020B0600070205080204" pitchFamily="34" charset="-128"/>
            </a:endParaRPr>
          </a:p>
        </p:txBody>
      </p:sp>
      <p:sp>
        <p:nvSpPr>
          <p:cNvPr id="69686" name="Text Box 93"/>
          <p:cNvSpPr txBox="1">
            <a:spLocks noChangeArrowheads="1"/>
          </p:cNvSpPr>
          <p:nvPr/>
        </p:nvSpPr>
        <p:spPr bwMode="auto">
          <a:xfrm>
            <a:off x="9825470" y="4134570"/>
            <a:ext cx="10668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usable</a:t>
            </a:r>
            <a:endParaRPr lang="en-US" altLang="zh-CN"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but not </a:t>
            </a:r>
            <a:endParaRPr lang="en-US" altLang="zh-CN"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yet sent</a:t>
            </a:r>
            <a:endParaRPr lang="en-US" altLang="zh-CN" sz="1400">
              <a:latin typeface="Tahoma" panose="020B0604030504040204" pitchFamily="34" charset="0"/>
              <a:ea typeface="MS PGothic" panose="020B0600070205080204" pitchFamily="34" charset="-128"/>
            </a:endParaRPr>
          </a:p>
        </p:txBody>
      </p:sp>
      <p:sp>
        <p:nvSpPr>
          <p:cNvPr id="69687" name="Text Box 94"/>
          <p:cNvSpPr txBox="1">
            <a:spLocks noChangeArrowheads="1"/>
          </p:cNvSpPr>
          <p:nvPr/>
        </p:nvSpPr>
        <p:spPr bwMode="auto">
          <a:xfrm>
            <a:off x="10582707" y="4139333"/>
            <a:ext cx="819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not </a:t>
            </a:r>
            <a:endParaRPr lang="en-US" altLang="zh-CN"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usable</a:t>
            </a:r>
            <a:endParaRPr lang="en-US" altLang="zh-CN" sz="1400">
              <a:latin typeface="Tahoma" panose="020B0604030504040204" pitchFamily="34" charset="0"/>
              <a:ea typeface="MS PGothic" panose="020B0600070205080204" pitchFamily="34" charset="-128"/>
            </a:endParaRPr>
          </a:p>
        </p:txBody>
      </p:sp>
      <p:sp>
        <p:nvSpPr>
          <p:cNvPr id="69688" name="Text Box 96"/>
          <p:cNvSpPr txBox="1">
            <a:spLocks noChangeArrowheads="1"/>
          </p:cNvSpPr>
          <p:nvPr/>
        </p:nvSpPr>
        <p:spPr bwMode="auto">
          <a:xfrm>
            <a:off x="8925357" y="2567708"/>
            <a:ext cx="11318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window size</a:t>
            </a:r>
            <a:endParaRPr lang="en-US" altLang="zh-CN" sz="1400">
              <a:latin typeface="Tahoma" panose="020B0604030504040204" pitchFamily="34" charset="0"/>
              <a:ea typeface="MS PGothic" panose="020B0600070205080204" pitchFamily="34" charset="-128"/>
            </a:endParaRPr>
          </a:p>
          <a:p>
            <a:pPr>
              <a:lnSpc>
                <a:spcPct val="90000"/>
              </a:lnSpc>
            </a:pPr>
            <a:r>
              <a:rPr lang="en-US" altLang="zh-CN" sz="1400" i="1">
                <a:latin typeface="Tahoma" panose="020B0604030504040204" pitchFamily="34" charset="0"/>
                <a:ea typeface="MS PGothic" panose="020B0600070205080204" pitchFamily="34" charset="-128"/>
              </a:rPr>
              <a:t> N</a:t>
            </a:r>
            <a:endParaRPr lang="en-US" altLang="zh-CN" sz="1400" i="1">
              <a:latin typeface="Tahoma" panose="020B0604030504040204" pitchFamily="34" charset="0"/>
              <a:ea typeface="MS PGothic" panose="020B0600070205080204" pitchFamily="34" charset="-128"/>
            </a:endParaRPr>
          </a:p>
        </p:txBody>
      </p:sp>
      <p:grpSp>
        <p:nvGrpSpPr>
          <p:cNvPr id="69689" name="Group 99"/>
          <p:cNvGrpSpPr/>
          <p:nvPr/>
        </p:nvGrpSpPr>
        <p:grpSpPr bwMode="auto">
          <a:xfrm>
            <a:off x="9692121" y="2791546"/>
            <a:ext cx="593725" cy="136525"/>
            <a:chOff x="4250" y="1692"/>
            <a:chExt cx="374" cy="86"/>
          </a:xfrm>
        </p:grpSpPr>
        <p:sp>
          <p:nvSpPr>
            <p:cNvPr id="69715" name="Line 97"/>
            <p:cNvSpPr>
              <a:spLocks noChangeShapeType="1"/>
            </p:cNvSpPr>
            <p:nvPr/>
          </p:nvSpPr>
          <p:spPr bwMode="auto">
            <a:xfrm>
              <a:off x="4250" y="1738"/>
              <a:ext cx="374" cy="0"/>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716" name="Line 98"/>
            <p:cNvSpPr>
              <a:spLocks noChangeShapeType="1"/>
            </p:cNvSpPr>
            <p:nvPr/>
          </p:nvSpPr>
          <p:spPr bwMode="auto">
            <a:xfrm>
              <a:off x="4622" y="1692"/>
              <a:ext cx="0" cy="86"/>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9690" name="Group 100"/>
          <p:cNvGrpSpPr/>
          <p:nvPr/>
        </p:nvGrpSpPr>
        <p:grpSpPr bwMode="auto">
          <a:xfrm rot="10800000">
            <a:off x="8799946" y="2816946"/>
            <a:ext cx="593725" cy="136525"/>
            <a:chOff x="4250" y="1692"/>
            <a:chExt cx="374" cy="86"/>
          </a:xfrm>
        </p:grpSpPr>
        <p:sp>
          <p:nvSpPr>
            <p:cNvPr id="69713" name="Line 101"/>
            <p:cNvSpPr>
              <a:spLocks noChangeShapeType="1"/>
            </p:cNvSpPr>
            <p:nvPr/>
          </p:nvSpPr>
          <p:spPr bwMode="auto">
            <a:xfrm>
              <a:off x="4251" y="1739"/>
              <a:ext cx="374" cy="0"/>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714" name="Line 102"/>
            <p:cNvSpPr>
              <a:spLocks noChangeShapeType="1"/>
            </p:cNvSpPr>
            <p:nvPr/>
          </p:nvSpPr>
          <p:spPr bwMode="auto">
            <a:xfrm>
              <a:off x="4623" y="1693"/>
              <a:ext cx="0" cy="86"/>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69691" name="Text Box 196"/>
          <p:cNvSpPr txBox="1">
            <a:spLocks noChangeArrowheads="1"/>
          </p:cNvSpPr>
          <p:nvPr/>
        </p:nvSpPr>
        <p:spPr bwMode="auto">
          <a:xfrm>
            <a:off x="8080808" y="3586883"/>
            <a:ext cx="317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lang="en-US" altLang="zh-CN" sz="1400" i="1">
                <a:latin typeface="Tahoma" panose="020B0604030504040204" pitchFamily="34" charset="0"/>
                <a:ea typeface="MS PGothic" panose="020B0600070205080204" pitchFamily="34" charset="-128"/>
              </a:rPr>
              <a:t>sender sequence number space </a:t>
            </a:r>
            <a:endParaRPr lang="en-US" altLang="zh-CN" sz="1400" i="1">
              <a:latin typeface="Tahoma" panose="020B0604030504040204" pitchFamily="34" charset="0"/>
              <a:ea typeface="MS PGothic" panose="020B0600070205080204" pitchFamily="34" charset="-128"/>
            </a:endParaRPr>
          </a:p>
        </p:txBody>
      </p:sp>
      <p:grpSp>
        <p:nvGrpSpPr>
          <p:cNvPr id="7" name="Group 199"/>
          <p:cNvGrpSpPr/>
          <p:nvPr/>
        </p:nvGrpSpPr>
        <p:grpSpPr bwMode="auto">
          <a:xfrm>
            <a:off x="7583920" y="1062758"/>
            <a:ext cx="2952750" cy="1954212"/>
            <a:chOff x="2768" y="673"/>
            <a:chExt cx="1860" cy="1231"/>
          </a:xfrm>
        </p:grpSpPr>
        <p:sp>
          <p:nvSpPr>
            <p:cNvPr id="69693" name="Rectangle 171"/>
            <p:cNvSpPr>
              <a:spLocks noChangeArrowheads="1"/>
            </p:cNvSpPr>
            <p:nvPr/>
          </p:nvSpPr>
          <p:spPr bwMode="auto">
            <a:xfrm>
              <a:off x="2840" y="1028"/>
              <a:ext cx="1202" cy="13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69694" name="Group 172"/>
            <p:cNvGrpSpPr/>
            <p:nvPr/>
          </p:nvGrpSpPr>
          <p:grpSpPr bwMode="auto">
            <a:xfrm>
              <a:off x="2820" y="872"/>
              <a:ext cx="1252" cy="714"/>
              <a:chOff x="1976" y="2984"/>
              <a:chExt cx="1252" cy="714"/>
            </a:xfrm>
          </p:grpSpPr>
          <p:sp>
            <p:nvSpPr>
              <p:cNvPr id="69697" name="Rectangle 173"/>
              <p:cNvSpPr>
                <a:spLocks noChangeArrowheads="1"/>
              </p:cNvSpPr>
              <p:nvPr/>
            </p:nvSpPr>
            <p:spPr bwMode="auto">
              <a:xfrm>
                <a:off x="1994" y="2995"/>
                <a:ext cx="1210" cy="70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98" name="Text Box 174"/>
              <p:cNvSpPr txBox="1">
                <a:spLocks noChangeArrowheads="1"/>
              </p:cNvSpPr>
              <p:nvPr/>
            </p:nvSpPr>
            <p:spPr bwMode="auto">
              <a:xfrm>
                <a:off x="2001" y="2984"/>
                <a:ext cx="5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source port #</a:t>
                </a:r>
                <a:endParaRPr lang="en-US" altLang="zh-CN" sz="1000">
                  <a:ea typeface="MS PGothic" panose="020B0600070205080204" pitchFamily="34" charset="-128"/>
                </a:endParaRPr>
              </a:p>
            </p:txBody>
          </p:sp>
          <p:sp>
            <p:nvSpPr>
              <p:cNvPr id="69699" name="Text Box 175"/>
              <p:cNvSpPr txBox="1">
                <a:spLocks noChangeArrowheads="1"/>
              </p:cNvSpPr>
              <p:nvPr/>
            </p:nvSpPr>
            <p:spPr bwMode="auto">
              <a:xfrm>
                <a:off x="2648" y="2987"/>
                <a:ext cx="4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dest port #</a:t>
                </a:r>
                <a:endParaRPr lang="en-US" altLang="zh-CN" sz="1000">
                  <a:ea typeface="MS PGothic" panose="020B0600070205080204" pitchFamily="34" charset="-128"/>
                </a:endParaRPr>
              </a:p>
            </p:txBody>
          </p:sp>
          <p:sp>
            <p:nvSpPr>
              <p:cNvPr id="69700" name="Text Box 176"/>
              <p:cNvSpPr txBox="1">
                <a:spLocks noChangeArrowheads="1"/>
              </p:cNvSpPr>
              <p:nvPr/>
            </p:nvSpPr>
            <p:spPr bwMode="auto">
              <a:xfrm>
                <a:off x="2154" y="3117"/>
                <a:ext cx="9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solidFill>
                      <a:schemeClr val="bg1"/>
                    </a:solidFill>
                    <a:ea typeface="MS PGothic" panose="020B0600070205080204" pitchFamily="34" charset="-128"/>
                  </a:rPr>
                  <a:t>sequence number</a:t>
                </a:r>
                <a:endParaRPr lang="en-US" altLang="zh-CN" sz="1200">
                  <a:solidFill>
                    <a:schemeClr val="bg1"/>
                  </a:solidFill>
                  <a:ea typeface="MS PGothic" panose="020B0600070205080204" pitchFamily="34" charset="-128"/>
                </a:endParaRPr>
              </a:p>
            </p:txBody>
          </p:sp>
          <p:sp>
            <p:nvSpPr>
              <p:cNvPr id="69701" name="Text Box 177"/>
              <p:cNvSpPr txBox="1">
                <a:spLocks noChangeArrowheads="1"/>
              </p:cNvSpPr>
              <p:nvPr/>
            </p:nvSpPr>
            <p:spPr bwMode="auto">
              <a:xfrm>
                <a:off x="1976" y="3257"/>
                <a:ext cx="12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ea typeface="MS PGothic" panose="020B0600070205080204" pitchFamily="34" charset="-128"/>
                  </a:rPr>
                  <a:t>acknowledgement number</a:t>
                </a:r>
                <a:endParaRPr lang="en-US" altLang="zh-CN" sz="1200">
                  <a:ea typeface="MS PGothic" panose="020B0600070205080204" pitchFamily="34" charset="-128"/>
                </a:endParaRPr>
              </a:p>
            </p:txBody>
          </p:sp>
          <p:sp>
            <p:nvSpPr>
              <p:cNvPr id="69702" name="Text Box 178"/>
              <p:cNvSpPr txBox="1">
                <a:spLocks noChangeArrowheads="1"/>
              </p:cNvSpPr>
              <p:nvPr/>
            </p:nvSpPr>
            <p:spPr bwMode="auto">
              <a:xfrm>
                <a:off x="2053" y="3544"/>
                <a:ext cx="4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checksum</a:t>
                </a:r>
                <a:endParaRPr lang="en-US" altLang="zh-CN" sz="1000">
                  <a:ea typeface="MS PGothic" panose="020B0600070205080204" pitchFamily="34" charset="-128"/>
                </a:endParaRPr>
              </a:p>
            </p:txBody>
          </p:sp>
          <p:sp>
            <p:nvSpPr>
              <p:cNvPr id="69703" name="Line 179"/>
              <p:cNvSpPr>
                <a:spLocks noChangeShapeType="1"/>
              </p:cNvSpPr>
              <p:nvPr/>
            </p:nvSpPr>
            <p:spPr bwMode="auto">
              <a:xfrm>
                <a:off x="1994" y="3138"/>
                <a:ext cx="121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9704" name="Line 180"/>
              <p:cNvSpPr>
                <a:spLocks noChangeShapeType="1"/>
              </p:cNvSpPr>
              <p:nvPr/>
            </p:nvSpPr>
            <p:spPr bwMode="auto">
              <a:xfrm>
                <a:off x="1994" y="3274"/>
                <a:ext cx="121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9705" name="Line 181"/>
              <p:cNvSpPr>
                <a:spLocks noChangeShapeType="1"/>
              </p:cNvSpPr>
              <p:nvPr/>
            </p:nvSpPr>
            <p:spPr bwMode="auto">
              <a:xfrm>
                <a:off x="1992" y="3414"/>
                <a:ext cx="121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9706" name="Line 182"/>
              <p:cNvSpPr>
                <a:spLocks noChangeShapeType="1"/>
              </p:cNvSpPr>
              <p:nvPr/>
            </p:nvSpPr>
            <p:spPr bwMode="auto">
              <a:xfrm>
                <a:off x="2588" y="2994"/>
                <a:ext cx="0" cy="1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9707" name="Line 183"/>
              <p:cNvSpPr>
                <a:spLocks noChangeShapeType="1"/>
              </p:cNvSpPr>
              <p:nvPr/>
            </p:nvSpPr>
            <p:spPr bwMode="auto">
              <a:xfrm>
                <a:off x="2588" y="3416"/>
                <a:ext cx="0" cy="2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9708" name="Line 184"/>
              <p:cNvSpPr>
                <a:spLocks noChangeShapeType="1"/>
              </p:cNvSpPr>
              <p:nvPr/>
            </p:nvSpPr>
            <p:spPr bwMode="auto">
              <a:xfrm>
                <a:off x="1994" y="3548"/>
                <a:ext cx="121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9709" name="Text Box 185"/>
              <p:cNvSpPr txBox="1">
                <a:spLocks noChangeArrowheads="1"/>
              </p:cNvSpPr>
              <p:nvPr/>
            </p:nvSpPr>
            <p:spPr bwMode="auto">
              <a:xfrm>
                <a:off x="2708" y="3390"/>
                <a:ext cx="32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ea typeface="MS PGothic" panose="020B0600070205080204" pitchFamily="34" charset="-128"/>
                  </a:rPr>
                  <a:t>rwnd</a:t>
                </a:r>
                <a:endParaRPr lang="en-US" altLang="zh-CN" sz="1200">
                  <a:ea typeface="MS PGothic" panose="020B0600070205080204" pitchFamily="34" charset="-128"/>
                </a:endParaRPr>
              </a:p>
            </p:txBody>
          </p:sp>
          <p:sp>
            <p:nvSpPr>
              <p:cNvPr id="69710" name="Text Box 186"/>
              <p:cNvSpPr txBox="1">
                <a:spLocks noChangeArrowheads="1"/>
              </p:cNvSpPr>
              <p:nvPr/>
            </p:nvSpPr>
            <p:spPr bwMode="auto">
              <a:xfrm>
                <a:off x="2651" y="3544"/>
                <a:ext cx="4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urg pointer</a:t>
                </a:r>
                <a:endParaRPr lang="en-US" altLang="zh-CN" sz="1000">
                  <a:ea typeface="MS PGothic" panose="020B0600070205080204" pitchFamily="34" charset="-128"/>
                </a:endParaRPr>
              </a:p>
            </p:txBody>
          </p:sp>
          <p:sp>
            <p:nvSpPr>
              <p:cNvPr id="69711" name="Line 187"/>
              <p:cNvSpPr>
                <a:spLocks noChangeShapeType="1"/>
              </p:cNvSpPr>
              <p:nvPr/>
            </p:nvSpPr>
            <p:spPr bwMode="auto">
              <a:xfrm>
                <a:off x="2398" y="3413"/>
                <a:ext cx="0" cy="13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9712" name="Line 188"/>
              <p:cNvSpPr>
                <a:spLocks noChangeShapeType="1"/>
              </p:cNvSpPr>
              <p:nvPr/>
            </p:nvSpPr>
            <p:spPr bwMode="auto">
              <a:xfrm>
                <a:off x="2143" y="3412"/>
                <a:ext cx="0" cy="13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69695" name="Text Box 189"/>
            <p:cNvSpPr txBox="1">
              <a:spLocks noChangeArrowheads="1"/>
            </p:cNvSpPr>
            <p:nvPr/>
          </p:nvSpPr>
          <p:spPr bwMode="auto">
            <a:xfrm>
              <a:off x="2768" y="673"/>
              <a:ext cx="18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latin typeface="Tahoma" panose="020B0604030504040204" pitchFamily="34" charset="0"/>
                  <a:ea typeface="MS PGothic" panose="020B0600070205080204" pitchFamily="34" charset="-128"/>
                </a:rPr>
                <a:t>outgoing segment from sender</a:t>
              </a:r>
              <a:endParaRPr lang="en-US" altLang="zh-CN" sz="1600" dirty="0">
                <a:latin typeface="Tahoma" panose="020B0604030504040204" pitchFamily="34" charset="0"/>
                <a:ea typeface="MS PGothic" panose="020B0600070205080204" pitchFamily="34" charset="-128"/>
              </a:endParaRPr>
            </a:p>
          </p:txBody>
        </p:sp>
        <p:sp>
          <p:nvSpPr>
            <p:cNvPr id="69696" name="Freeform 190"/>
            <p:cNvSpPr/>
            <p:nvPr/>
          </p:nvSpPr>
          <p:spPr bwMode="auto">
            <a:xfrm>
              <a:off x="4050" y="1080"/>
              <a:ext cx="107" cy="824"/>
            </a:xfrm>
            <a:custGeom>
              <a:avLst/>
              <a:gdLst>
                <a:gd name="T0" fmla="*/ 0 w 107"/>
                <a:gd name="T1" fmla="*/ 0 h 910"/>
                <a:gd name="T2" fmla="*/ 107 w 107"/>
                <a:gd name="T3" fmla="*/ 0 h 910"/>
                <a:gd name="T4" fmla="*/ 107 w 107"/>
                <a:gd name="T5" fmla="*/ 138 h 910"/>
                <a:gd name="T6" fmla="*/ 0 60000 65536"/>
                <a:gd name="T7" fmla="*/ 0 60000 65536"/>
                <a:gd name="T8" fmla="*/ 0 60000 65536"/>
                <a:gd name="T9" fmla="*/ 0 w 107"/>
                <a:gd name="T10" fmla="*/ 0 h 910"/>
                <a:gd name="T11" fmla="*/ 107 w 107"/>
                <a:gd name="T12" fmla="*/ 910 h 910"/>
              </a:gdLst>
              <a:ahLst/>
              <a:cxnLst>
                <a:cxn ang="T6">
                  <a:pos x="T0" y="T1"/>
                </a:cxn>
                <a:cxn ang="T7">
                  <a:pos x="T2" y="T3"/>
                </a:cxn>
                <a:cxn ang="T8">
                  <a:pos x="T4" y="T5"/>
                </a:cxn>
              </a:cxnLst>
              <a:rect l="T9" t="T10" r="T11" b="T12"/>
              <a:pathLst>
                <a:path w="107" h="910">
                  <a:moveTo>
                    <a:pt x="0" y="0"/>
                  </a:moveTo>
                  <a:lnTo>
                    <a:pt x="107" y="0"/>
                  </a:lnTo>
                  <a:lnTo>
                    <a:pt x="107" y="910"/>
                  </a:lnTo>
                </a:path>
              </a:pathLst>
            </a:custGeom>
            <a:noFill/>
            <a:ln w="9525" cap="flat" cmpd="sng">
              <a:solidFill>
                <a:srgbClr val="CC0000"/>
              </a:solidFill>
              <a:prstDash val="solid"/>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par>
                                <p:cTn id="13" presetID="9"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6"/>
          <p:cNvSpPr>
            <a:spLocks noGrp="1"/>
          </p:cNvSpPr>
          <p:nvPr>
            <p:ph type="sldNum" sz="quarter" idx="11"/>
          </p:nvPr>
        </p:nvSpPr>
        <p:spPr>
          <a:xfrm>
            <a:off x="11324360" y="6455787"/>
            <a:ext cx="676275" cy="276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78CD10-BED9-44AD-AB6E-DAE922D31732}" type="slidenum">
              <a:rPr lang="en-US" altLang="zh-CN">
                <a:latin typeface="Tahoma" panose="020B0604030504040204" pitchFamily="34" charset="0"/>
                <a:ea typeface="MS PGothic" panose="020B0600070205080204" pitchFamily="34" charset="-128"/>
              </a:rPr>
            </a:fld>
            <a:endParaRPr lang="en-US" altLang="zh-CN">
              <a:latin typeface="Tahoma" panose="020B0604030504040204" pitchFamily="34" charset="0"/>
              <a:ea typeface="MS PGothic" panose="020B0600070205080204" pitchFamily="34" charset="-128"/>
            </a:endParaRPr>
          </a:p>
        </p:txBody>
      </p:sp>
      <p:sp>
        <p:nvSpPr>
          <p:cNvPr id="70659" name="Line 3"/>
          <p:cNvSpPr>
            <a:spLocks noChangeShapeType="1"/>
          </p:cNvSpPr>
          <p:nvPr/>
        </p:nvSpPr>
        <p:spPr bwMode="auto">
          <a:xfrm>
            <a:off x="4803775" y="5182756"/>
            <a:ext cx="2590800" cy="506413"/>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0" name="Line 4"/>
          <p:cNvSpPr>
            <a:spLocks noChangeShapeType="1"/>
          </p:cNvSpPr>
          <p:nvPr/>
        </p:nvSpPr>
        <p:spPr bwMode="auto">
          <a:xfrm>
            <a:off x="4818063" y="3414281"/>
            <a:ext cx="2862262" cy="555625"/>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47" name="Rectangle 5"/>
          <p:cNvSpPr>
            <a:spLocks noGrp="1" noChangeArrowheads="1"/>
          </p:cNvSpPr>
          <p:nvPr>
            <p:ph type="title"/>
          </p:nvPr>
        </p:nvSpPr>
        <p:spPr>
          <a:xfrm>
            <a:off x="779463" y="432595"/>
            <a:ext cx="7772400" cy="885825"/>
          </a:xfrm>
        </p:spPr>
        <p:txBody>
          <a:bodyPr/>
          <a:lstStyle/>
          <a:p>
            <a:pPr>
              <a:defRPr/>
            </a:pPr>
            <a:r>
              <a:rPr lang="en-US" dirty="0">
                <a:latin typeface="+mj-ea"/>
                <a:cs typeface="+mj-cs"/>
              </a:rPr>
              <a:t>TCP </a:t>
            </a:r>
            <a:r>
              <a:rPr lang="zh-CN" altLang="en-US" dirty="0">
                <a:latin typeface="+mj-ea"/>
              </a:rPr>
              <a:t>序列号</a:t>
            </a:r>
            <a:r>
              <a:rPr lang="en-US" dirty="0">
                <a:latin typeface="+mj-ea"/>
                <a:cs typeface="+mj-cs"/>
              </a:rPr>
              <a:t>, </a:t>
            </a:r>
            <a:r>
              <a:rPr lang="en-US" sz="4000" dirty="0">
                <a:latin typeface="+mj-ea"/>
              </a:rPr>
              <a:t>ACK</a:t>
            </a:r>
            <a:r>
              <a:rPr lang="en-US" dirty="0">
                <a:latin typeface="+mj-ea"/>
                <a:cs typeface="+mj-cs"/>
              </a:rPr>
              <a:t>s</a:t>
            </a:r>
            <a:endParaRPr lang="en-US" dirty="0">
              <a:latin typeface="+mj-ea"/>
              <a:cs typeface="+mj-cs"/>
            </a:endParaRPr>
          </a:p>
        </p:txBody>
      </p:sp>
      <p:sp>
        <p:nvSpPr>
          <p:cNvPr id="70662" name="Text Box 7"/>
          <p:cNvSpPr txBox="1">
            <a:spLocks noChangeArrowheads="1"/>
          </p:cNvSpPr>
          <p:nvPr/>
        </p:nvSpPr>
        <p:spPr bwMode="auto">
          <a:xfrm>
            <a:off x="4008439" y="3020581"/>
            <a:ext cx="80962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en-US" altLang="zh-CN" sz="1600">
                <a:latin typeface="Tahoma" panose="020B0604030504040204" pitchFamily="34" charset="0"/>
                <a:ea typeface="MS PGothic" panose="020B0600070205080204" pitchFamily="34" charset="-128"/>
              </a:rPr>
              <a:t>User</a:t>
            </a:r>
            <a:endParaRPr lang="en-US" altLang="zh-CN" sz="1600">
              <a:latin typeface="Tahoma" panose="020B0604030504040204" pitchFamily="34" charset="0"/>
              <a:ea typeface="MS PGothic" panose="020B0600070205080204" pitchFamily="34" charset="-128"/>
            </a:endParaRPr>
          </a:p>
          <a:p>
            <a:pPr algn="r">
              <a:lnSpc>
                <a:spcPct val="90000"/>
              </a:lnSpc>
            </a:pPr>
            <a:r>
              <a:rPr lang="en-US" altLang="zh-CN" sz="1600">
                <a:latin typeface="Tahoma" panose="020B0604030504040204" pitchFamily="34" charset="0"/>
                <a:ea typeface="MS PGothic" panose="020B0600070205080204" pitchFamily="34" charset="-128"/>
              </a:rPr>
              <a:t>types</a:t>
            </a:r>
            <a:endParaRPr lang="en-US" altLang="zh-CN" sz="1600">
              <a:latin typeface="Tahoma" panose="020B0604030504040204" pitchFamily="34" charset="0"/>
              <a:ea typeface="MS PGothic" panose="020B0600070205080204" pitchFamily="34" charset="-128"/>
            </a:endParaRPr>
          </a:p>
          <a:p>
            <a:pPr algn="r">
              <a:lnSpc>
                <a:spcPct val="90000"/>
              </a:lnSpc>
            </a:pPr>
            <a:r>
              <a:rPr lang="ja-JP" altLang="en-US" sz="1600">
                <a:latin typeface="Tahoma" panose="020B0604030504040204" pitchFamily="34" charset="0"/>
                <a:ea typeface="MS PGothic" panose="020B0600070205080204" pitchFamily="34" charset="-128"/>
              </a:rPr>
              <a:t>‘</a:t>
            </a:r>
            <a:r>
              <a:rPr lang="en-US" altLang="ja-JP" sz="1600">
                <a:latin typeface="Tahoma" panose="020B0604030504040204" pitchFamily="34" charset="0"/>
                <a:ea typeface="MS PGothic" panose="020B0600070205080204" pitchFamily="34" charset="-128"/>
              </a:rPr>
              <a:t>C</a:t>
            </a:r>
            <a:r>
              <a:rPr lang="ja-JP" altLang="en-US" sz="1600">
                <a:latin typeface="Tahoma" panose="020B0604030504040204" pitchFamily="34" charset="0"/>
                <a:ea typeface="MS PGothic" panose="020B0600070205080204" pitchFamily="34" charset="-128"/>
              </a:rPr>
              <a:t>’</a:t>
            </a:r>
            <a:endParaRPr lang="en-US" altLang="zh-CN" sz="1000">
              <a:latin typeface="Tahoma" panose="020B0604030504040204" pitchFamily="34" charset="0"/>
              <a:ea typeface="MS PGothic" panose="020B0600070205080204" pitchFamily="34" charset="-128"/>
            </a:endParaRPr>
          </a:p>
        </p:txBody>
      </p:sp>
      <p:sp>
        <p:nvSpPr>
          <p:cNvPr id="70663" name="Text Box 8"/>
          <p:cNvSpPr txBox="1">
            <a:spLocks noChangeArrowheads="1"/>
          </p:cNvSpPr>
          <p:nvPr/>
        </p:nvSpPr>
        <p:spPr bwMode="auto">
          <a:xfrm>
            <a:off x="3757613" y="4633481"/>
            <a:ext cx="1084262"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en-US" altLang="zh-CN" sz="1600">
                <a:latin typeface="Tahoma" panose="020B0604030504040204" pitchFamily="34" charset="0"/>
                <a:ea typeface="MS PGothic" panose="020B0600070205080204" pitchFamily="34" charset="-128"/>
              </a:rPr>
              <a:t>host ACKs</a:t>
            </a:r>
            <a:endParaRPr lang="en-US" altLang="zh-CN" sz="1600">
              <a:latin typeface="Tahoma" panose="020B0604030504040204" pitchFamily="34" charset="0"/>
              <a:ea typeface="MS PGothic" panose="020B0600070205080204" pitchFamily="34" charset="-128"/>
            </a:endParaRPr>
          </a:p>
          <a:p>
            <a:pPr algn="r">
              <a:lnSpc>
                <a:spcPct val="90000"/>
              </a:lnSpc>
            </a:pPr>
            <a:r>
              <a:rPr lang="en-US" altLang="zh-CN" sz="1600">
                <a:latin typeface="Tahoma" panose="020B0604030504040204" pitchFamily="34" charset="0"/>
                <a:ea typeface="MS PGothic" panose="020B0600070205080204" pitchFamily="34" charset="-128"/>
              </a:rPr>
              <a:t>receipt </a:t>
            </a:r>
            <a:endParaRPr lang="en-US" altLang="zh-CN" sz="1600">
              <a:latin typeface="Tahoma" panose="020B0604030504040204" pitchFamily="34" charset="0"/>
              <a:ea typeface="MS PGothic" panose="020B0600070205080204" pitchFamily="34" charset="-128"/>
            </a:endParaRPr>
          </a:p>
          <a:p>
            <a:pPr algn="r">
              <a:lnSpc>
                <a:spcPct val="90000"/>
              </a:lnSpc>
            </a:pPr>
            <a:r>
              <a:rPr lang="en-US" altLang="zh-CN" sz="1600">
                <a:latin typeface="Tahoma" panose="020B0604030504040204" pitchFamily="34" charset="0"/>
                <a:ea typeface="MS PGothic" panose="020B0600070205080204" pitchFamily="34" charset="-128"/>
              </a:rPr>
              <a:t>of echoed</a:t>
            </a:r>
            <a:endParaRPr lang="en-US" altLang="zh-CN" sz="1600">
              <a:latin typeface="Tahoma" panose="020B0604030504040204" pitchFamily="34" charset="0"/>
              <a:ea typeface="MS PGothic" panose="020B0600070205080204" pitchFamily="34" charset="-128"/>
            </a:endParaRPr>
          </a:p>
          <a:p>
            <a:pPr algn="r">
              <a:lnSpc>
                <a:spcPct val="90000"/>
              </a:lnSpc>
            </a:pPr>
            <a:r>
              <a:rPr lang="ja-JP" altLang="en-US" sz="1600">
                <a:latin typeface="Tahoma" panose="020B0604030504040204" pitchFamily="34" charset="0"/>
                <a:ea typeface="MS PGothic" panose="020B0600070205080204" pitchFamily="34" charset="-128"/>
              </a:rPr>
              <a:t>‘</a:t>
            </a:r>
            <a:r>
              <a:rPr lang="en-US" altLang="ja-JP" sz="1600">
                <a:latin typeface="Tahoma" panose="020B0604030504040204" pitchFamily="34" charset="0"/>
                <a:ea typeface="MS PGothic" panose="020B0600070205080204" pitchFamily="34" charset="-128"/>
              </a:rPr>
              <a:t>C</a:t>
            </a:r>
            <a:r>
              <a:rPr lang="ja-JP" altLang="en-US" sz="1600">
                <a:latin typeface="Tahoma" panose="020B0604030504040204" pitchFamily="34" charset="0"/>
                <a:ea typeface="MS PGothic" panose="020B0600070205080204" pitchFamily="34" charset="-128"/>
              </a:rPr>
              <a:t>’</a:t>
            </a:r>
            <a:endParaRPr lang="en-US" altLang="zh-CN" sz="1000">
              <a:latin typeface="Tahoma" panose="020B0604030504040204" pitchFamily="34" charset="0"/>
              <a:ea typeface="MS PGothic" panose="020B0600070205080204" pitchFamily="34" charset="-128"/>
            </a:endParaRPr>
          </a:p>
        </p:txBody>
      </p:sp>
      <p:sp>
        <p:nvSpPr>
          <p:cNvPr id="70664" name="Text Box 9"/>
          <p:cNvSpPr txBox="1">
            <a:spLocks noChangeArrowheads="1"/>
          </p:cNvSpPr>
          <p:nvPr/>
        </p:nvSpPr>
        <p:spPr bwMode="auto">
          <a:xfrm>
            <a:off x="7837489" y="3755593"/>
            <a:ext cx="126669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latin typeface="Tahoma" panose="020B0604030504040204" pitchFamily="34" charset="0"/>
                <a:ea typeface="MS PGothic" panose="020B0600070205080204" pitchFamily="34" charset="-128"/>
              </a:rPr>
              <a:t>host ACKs</a:t>
            </a:r>
            <a:endParaRPr lang="en-US" altLang="zh-CN" sz="1600" dirty="0">
              <a:latin typeface="Tahoma" panose="020B0604030504040204" pitchFamily="34" charset="0"/>
              <a:ea typeface="MS PGothic" panose="020B0600070205080204" pitchFamily="34" charset="-128"/>
            </a:endParaRPr>
          </a:p>
          <a:p>
            <a:r>
              <a:rPr lang="en-US" altLang="zh-CN" sz="1600" dirty="0">
                <a:latin typeface="Tahoma" panose="020B0604030504040204" pitchFamily="34" charset="0"/>
                <a:ea typeface="MS PGothic" panose="020B0600070205080204" pitchFamily="34" charset="-128"/>
              </a:rPr>
              <a:t>receipt of</a:t>
            </a:r>
            <a:endParaRPr lang="en-US" altLang="zh-CN" sz="1600" dirty="0">
              <a:latin typeface="Tahoma" panose="020B0604030504040204" pitchFamily="34" charset="0"/>
              <a:ea typeface="MS PGothic" panose="020B0600070205080204" pitchFamily="34" charset="-128"/>
            </a:endParaRPr>
          </a:p>
          <a:p>
            <a:r>
              <a:rPr lang="ja-JP" altLang="en-US" sz="1600" dirty="0">
                <a:latin typeface="Tahoma" panose="020B0604030504040204" pitchFamily="34" charset="0"/>
                <a:ea typeface="MS PGothic" panose="020B0600070205080204" pitchFamily="34" charset="-128"/>
              </a:rPr>
              <a:t>‘</a:t>
            </a:r>
            <a:r>
              <a:rPr lang="en-US" altLang="ja-JP" sz="1600" dirty="0">
                <a:latin typeface="Tahoma" panose="020B0604030504040204" pitchFamily="34" charset="0"/>
                <a:ea typeface="MS PGothic" panose="020B0600070205080204" pitchFamily="34" charset="-128"/>
              </a:rPr>
              <a:t>C</a:t>
            </a:r>
            <a:r>
              <a:rPr lang="ja-JP" altLang="en-US" sz="1600" dirty="0">
                <a:latin typeface="Tahoma" panose="020B0604030504040204" pitchFamily="34" charset="0"/>
                <a:ea typeface="MS PGothic" panose="020B0600070205080204" pitchFamily="34" charset="-128"/>
              </a:rPr>
              <a:t>’</a:t>
            </a:r>
            <a:r>
              <a:rPr lang="en-US" altLang="ja-JP" sz="1600" dirty="0">
                <a:latin typeface="Tahoma" panose="020B0604030504040204" pitchFamily="34" charset="0"/>
                <a:ea typeface="MS PGothic" panose="020B0600070205080204" pitchFamily="34" charset="-128"/>
              </a:rPr>
              <a:t>, echoes</a:t>
            </a:r>
            <a:endParaRPr lang="en-US" altLang="ja-JP" sz="1600" dirty="0">
              <a:latin typeface="Tahoma" panose="020B0604030504040204" pitchFamily="34" charset="0"/>
              <a:ea typeface="MS PGothic" panose="020B0600070205080204" pitchFamily="34" charset="-128"/>
            </a:endParaRPr>
          </a:p>
          <a:p>
            <a:r>
              <a:rPr lang="en-US" altLang="zh-CN" sz="1600" dirty="0">
                <a:latin typeface="Tahoma" panose="020B0604030504040204" pitchFamily="34" charset="0"/>
                <a:ea typeface="MS PGothic" panose="020B0600070205080204" pitchFamily="34" charset="-128"/>
              </a:rPr>
              <a:t>back </a:t>
            </a:r>
            <a:r>
              <a:rPr lang="ja-JP" altLang="en-US" sz="1600" dirty="0">
                <a:latin typeface="Tahoma" panose="020B0604030504040204" pitchFamily="34" charset="0"/>
                <a:ea typeface="MS PGothic" panose="020B0600070205080204" pitchFamily="34" charset="-128"/>
              </a:rPr>
              <a:t>‘</a:t>
            </a:r>
            <a:r>
              <a:rPr lang="en-US" altLang="ja-JP" sz="1600" dirty="0">
                <a:latin typeface="Tahoma" panose="020B0604030504040204" pitchFamily="34" charset="0"/>
                <a:ea typeface="MS PGothic" panose="020B0600070205080204" pitchFamily="34" charset="-128"/>
              </a:rPr>
              <a:t>C</a:t>
            </a:r>
            <a:r>
              <a:rPr lang="ja-JP" altLang="en-US" sz="1600" dirty="0">
                <a:latin typeface="Tahoma" panose="020B0604030504040204" pitchFamily="34" charset="0"/>
                <a:ea typeface="MS PGothic" panose="020B0600070205080204" pitchFamily="34" charset="-128"/>
              </a:rPr>
              <a:t>’</a:t>
            </a:r>
            <a:endParaRPr lang="en-US" altLang="zh-CN" sz="1600" dirty="0">
              <a:latin typeface="Tahoma" panose="020B0604030504040204" pitchFamily="34" charset="0"/>
              <a:ea typeface="MS PGothic" panose="020B0600070205080204" pitchFamily="34" charset="-128"/>
            </a:endParaRPr>
          </a:p>
        </p:txBody>
      </p:sp>
      <p:sp>
        <p:nvSpPr>
          <p:cNvPr id="70665" name="Line 10"/>
          <p:cNvSpPr>
            <a:spLocks noChangeShapeType="1"/>
          </p:cNvSpPr>
          <p:nvPr/>
        </p:nvSpPr>
        <p:spPr bwMode="auto">
          <a:xfrm flipH="1">
            <a:off x="4808538" y="4185805"/>
            <a:ext cx="2825750" cy="801688"/>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6" name="Text Box 11"/>
          <p:cNvSpPr txBox="1">
            <a:spLocks noChangeArrowheads="1"/>
          </p:cNvSpPr>
          <p:nvPr/>
        </p:nvSpPr>
        <p:spPr bwMode="auto">
          <a:xfrm>
            <a:off x="5002213" y="5990794"/>
            <a:ext cx="26484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0099"/>
                </a:solidFill>
                <a:latin typeface="Tahoma" panose="020B0604030504040204" pitchFamily="34" charset="0"/>
                <a:ea typeface="MS PGothic" panose="020B0600070205080204" pitchFamily="34" charset="-128"/>
              </a:rPr>
              <a:t>simple telnet scenario</a:t>
            </a:r>
            <a:endParaRPr lang="en-US" altLang="zh-CN" sz="2000" dirty="0">
              <a:solidFill>
                <a:srgbClr val="000099"/>
              </a:solidFill>
              <a:latin typeface="Tahoma" panose="020B0604030504040204" pitchFamily="34" charset="0"/>
              <a:ea typeface="MS PGothic" panose="020B0600070205080204" pitchFamily="34" charset="-128"/>
            </a:endParaRPr>
          </a:p>
        </p:txBody>
      </p:sp>
      <p:sp>
        <p:nvSpPr>
          <p:cNvPr id="70667" name="Text Box 13"/>
          <p:cNvSpPr txBox="1">
            <a:spLocks noChangeArrowheads="1"/>
          </p:cNvSpPr>
          <p:nvPr/>
        </p:nvSpPr>
        <p:spPr bwMode="auto">
          <a:xfrm>
            <a:off x="7310438" y="2129993"/>
            <a:ext cx="773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Host B</a:t>
            </a:r>
            <a:endParaRPr lang="en-US" altLang="zh-CN" sz="1600">
              <a:latin typeface="Tahoma" panose="020B0604030504040204" pitchFamily="34" charset="0"/>
              <a:ea typeface="MS PGothic" panose="020B0600070205080204" pitchFamily="34" charset="-128"/>
            </a:endParaRPr>
          </a:p>
        </p:txBody>
      </p:sp>
      <p:sp>
        <p:nvSpPr>
          <p:cNvPr id="70668" name="Text Box 17"/>
          <p:cNvSpPr txBox="1">
            <a:spLocks noChangeArrowheads="1"/>
          </p:cNvSpPr>
          <p:nvPr/>
        </p:nvSpPr>
        <p:spPr bwMode="auto">
          <a:xfrm>
            <a:off x="4422776" y="2136343"/>
            <a:ext cx="7825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Host A</a:t>
            </a:r>
            <a:endParaRPr lang="en-US" altLang="zh-CN" sz="1600">
              <a:latin typeface="Tahoma" panose="020B0604030504040204" pitchFamily="34" charset="0"/>
              <a:ea typeface="MS PGothic" panose="020B0600070205080204" pitchFamily="34" charset="-128"/>
            </a:endParaRPr>
          </a:p>
        </p:txBody>
      </p:sp>
      <p:sp>
        <p:nvSpPr>
          <p:cNvPr id="70669" name="Rectangle 18"/>
          <p:cNvSpPr>
            <a:spLocks noChangeArrowheads="1"/>
          </p:cNvSpPr>
          <p:nvPr/>
        </p:nvSpPr>
        <p:spPr bwMode="auto">
          <a:xfrm>
            <a:off x="5630864" y="3506356"/>
            <a:ext cx="814387" cy="379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0670" name="Text Box 19"/>
          <p:cNvSpPr txBox="1">
            <a:spLocks noChangeArrowheads="1"/>
          </p:cNvSpPr>
          <p:nvPr/>
        </p:nvSpPr>
        <p:spPr bwMode="auto">
          <a:xfrm>
            <a:off x="4922839" y="3558744"/>
            <a:ext cx="2935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ahoma" panose="020B0604030504040204" pitchFamily="34" charset="0"/>
                <a:ea typeface="MS PGothic" panose="020B0600070205080204" pitchFamily="34" charset="-128"/>
              </a:rPr>
              <a:t>Seq=42, ACKnum=79, data = </a:t>
            </a:r>
            <a:r>
              <a:rPr lang="ja-JP" altLang="en-US" sz="1400">
                <a:latin typeface="Tahoma" panose="020B0604030504040204" pitchFamily="34" charset="0"/>
                <a:ea typeface="MS PGothic" panose="020B0600070205080204" pitchFamily="34" charset="-128"/>
              </a:rPr>
              <a:t>‘</a:t>
            </a:r>
            <a:r>
              <a:rPr lang="en-US" altLang="ja-JP" sz="1400">
                <a:latin typeface="Tahoma" panose="020B0604030504040204" pitchFamily="34" charset="0"/>
                <a:ea typeface="MS PGothic" panose="020B0600070205080204" pitchFamily="34" charset="-128"/>
              </a:rPr>
              <a:t>C</a:t>
            </a:r>
            <a:r>
              <a:rPr lang="ja-JP" altLang="en-US" sz="1400">
                <a:latin typeface="Tahoma" panose="020B0604030504040204" pitchFamily="34" charset="0"/>
                <a:ea typeface="MS PGothic" panose="020B0600070205080204" pitchFamily="34" charset="-128"/>
              </a:rPr>
              <a:t>’</a:t>
            </a:r>
            <a:endParaRPr lang="en-US" altLang="zh-CN" sz="1400">
              <a:latin typeface="Tahoma" panose="020B0604030504040204" pitchFamily="34" charset="0"/>
              <a:ea typeface="MS PGothic" panose="020B0600070205080204" pitchFamily="34" charset="-128"/>
            </a:endParaRPr>
          </a:p>
        </p:txBody>
      </p:sp>
      <p:sp>
        <p:nvSpPr>
          <p:cNvPr id="70671" name="Rectangle 20"/>
          <p:cNvSpPr>
            <a:spLocks noChangeArrowheads="1"/>
          </p:cNvSpPr>
          <p:nvPr/>
        </p:nvSpPr>
        <p:spPr bwMode="auto">
          <a:xfrm>
            <a:off x="5665788" y="4465206"/>
            <a:ext cx="823912"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0672" name="Text Box 21"/>
          <p:cNvSpPr txBox="1">
            <a:spLocks noChangeArrowheads="1"/>
          </p:cNvSpPr>
          <p:nvPr/>
        </p:nvSpPr>
        <p:spPr bwMode="auto">
          <a:xfrm>
            <a:off x="4926014" y="4454094"/>
            <a:ext cx="2911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MS PGothic" panose="020B0600070205080204" pitchFamily="34" charset="-128"/>
              </a:rPr>
              <a:t>Seq=79, ACKnum=43, data = </a:t>
            </a:r>
            <a:r>
              <a:rPr lang="ja-JP" altLang="en-US" sz="1400">
                <a:ea typeface="MS PGothic" panose="020B0600070205080204" pitchFamily="34" charset="-128"/>
              </a:rPr>
              <a:t>‘</a:t>
            </a:r>
            <a:r>
              <a:rPr lang="en-US" altLang="ja-JP" sz="1400">
                <a:ea typeface="MS PGothic" panose="020B0600070205080204" pitchFamily="34" charset="-128"/>
              </a:rPr>
              <a:t>C</a:t>
            </a:r>
            <a:r>
              <a:rPr lang="ja-JP" altLang="en-US" sz="1400">
                <a:ea typeface="MS PGothic" panose="020B0600070205080204" pitchFamily="34" charset="-128"/>
              </a:rPr>
              <a:t>’</a:t>
            </a:r>
            <a:endParaRPr lang="en-US" altLang="zh-CN" sz="1000">
              <a:latin typeface="Times New Roman" panose="02020603050405020304" pitchFamily="18" charset="0"/>
              <a:ea typeface="MS PGothic" panose="020B0600070205080204" pitchFamily="34" charset="-128"/>
            </a:endParaRPr>
          </a:p>
        </p:txBody>
      </p:sp>
      <p:sp>
        <p:nvSpPr>
          <p:cNvPr id="70673" name="Rectangle 22"/>
          <p:cNvSpPr>
            <a:spLocks noChangeArrowheads="1"/>
          </p:cNvSpPr>
          <p:nvPr/>
        </p:nvSpPr>
        <p:spPr bwMode="auto">
          <a:xfrm>
            <a:off x="5732463" y="5312930"/>
            <a:ext cx="958850" cy="357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0674" name="Text Box 23"/>
          <p:cNvSpPr txBox="1">
            <a:spLocks noChangeArrowheads="1"/>
          </p:cNvSpPr>
          <p:nvPr/>
        </p:nvSpPr>
        <p:spPr bwMode="auto">
          <a:xfrm>
            <a:off x="5411789" y="5327219"/>
            <a:ext cx="1951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MS PGothic" panose="020B0600070205080204" pitchFamily="34" charset="-128"/>
              </a:rPr>
              <a:t>Seq=43, ACKnum=80</a:t>
            </a:r>
            <a:endParaRPr lang="en-US" altLang="zh-CN" sz="1000">
              <a:latin typeface="Times New Roman" panose="02020603050405020304" pitchFamily="18" charset="0"/>
              <a:ea typeface="MS PGothic" panose="020B0600070205080204" pitchFamily="34" charset="-128"/>
            </a:endParaRPr>
          </a:p>
        </p:txBody>
      </p:sp>
      <p:sp>
        <p:nvSpPr>
          <p:cNvPr id="70675" name="Line 24"/>
          <p:cNvSpPr>
            <a:spLocks noChangeShapeType="1"/>
          </p:cNvSpPr>
          <p:nvPr/>
        </p:nvSpPr>
        <p:spPr bwMode="auto">
          <a:xfrm>
            <a:off x="4795838" y="3172981"/>
            <a:ext cx="0" cy="2587625"/>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70676" name="Line 25"/>
          <p:cNvSpPr>
            <a:spLocks noChangeShapeType="1"/>
          </p:cNvSpPr>
          <p:nvPr/>
        </p:nvSpPr>
        <p:spPr bwMode="auto">
          <a:xfrm>
            <a:off x="7680325" y="3225369"/>
            <a:ext cx="0" cy="2587625"/>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70677" name="Group 27"/>
          <p:cNvGrpSpPr/>
          <p:nvPr/>
        </p:nvGrpSpPr>
        <p:grpSpPr bwMode="auto">
          <a:xfrm>
            <a:off x="4287838" y="2352244"/>
            <a:ext cx="755650" cy="782637"/>
            <a:chOff x="-44" y="1473"/>
            <a:chExt cx="981" cy="1105"/>
          </a:xfrm>
        </p:grpSpPr>
        <p:pic>
          <p:nvPicPr>
            <p:cNvPr id="70681" name="Picture 28"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82" name="Freeform 29"/>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grpSp>
        <p:nvGrpSpPr>
          <p:cNvPr id="70678" name="Group 30"/>
          <p:cNvGrpSpPr/>
          <p:nvPr/>
        </p:nvGrpSpPr>
        <p:grpSpPr bwMode="auto">
          <a:xfrm flipH="1">
            <a:off x="7467600" y="2391931"/>
            <a:ext cx="788988" cy="862013"/>
            <a:chOff x="-44" y="1473"/>
            <a:chExt cx="981" cy="1105"/>
          </a:xfrm>
        </p:grpSpPr>
        <p:pic>
          <p:nvPicPr>
            <p:cNvPr id="70679" name="Picture 31"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80" name="Freeform 32"/>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latin typeface="+mj-ea"/>
              </a:rPr>
              <a:t>支持通用服务</a:t>
            </a:r>
            <a:endParaRPr lang="zh-CN" altLang="en-US" dirty="0">
              <a:latin typeface="+mj-ea"/>
            </a:endParaRPr>
          </a:p>
        </p:txBody>
      </p:sp>
      <p:sp>
        <p:nvSpPr>
          <p:cNvPr id="71683" name="Rectangle 3"/>
          <p:cNvSpPr>
            <a:spLocks noGrp="1" noChangeArrowheads="1"/>
          </p:cNvSpPr>
          <p:nvPr>
            <p:ph type="body" idx="1"/>
          </p:nvPr>
        </p:nvSpPr>
        <p:spPr>
          <a:xfrm>
            <a:off x="855406" y="1447800"/>
            <a:ext cx="10726994" cy="5113338"/>
          </a:xfrm>
        </p:spPr>
        <p:txBody>
          <a:bodyPr/>
          <a:lstStyle/>
          <a:p>
            <a:pPr>
              <a:defRPr/>
            </a:pPr>
            <a:r>
              <a:rPr lang="zh-CN" altLang="en-US" sz="2200" b="1" i="1" dirty="0">
                <a:solidFill>
                  <a:srgbClr val="0066FF"/>
                </a:solidFill>
                <a:effectLst>
                  <a:outerShdw blurRad="38100" dist="38100" dir="2700000" algn="tl">
                    <a:srgbClr val="C0C0C0"/>
                  </a:outerShdw>
                </a:effectLst>
              </a:rPr>
              <a:t>目标 </a:t>
            </a:r>
            <a:r>
              <a:rPr lang="en-US" altLang="zh-CN" sz="2200" b="1" i="1" dirty="0">
                <a:solidFill>
                  <a:srgbClr val="0066FF"/>
                </a:solidFill>
                <a:effectLst>
                  <a:outerShdw blurRad="38100" dist="38100" dir="2700000" algn="tl">
                    <a:srgbClr val="C0C0C0"/>
                  </a:outerShdw>
                </a:effectLst>
              </a:rPr>
              <a:t>2:</a:t>
            </a:r>
            <a:r>
              <a:rPr lang="en-US" altLang="zh-CN" sz="2200" dirty="0">
                <a:solidFill>
                  <a:srgbClr val="0066FF"/>
                </a:solidFill>
              </a:rPr>
              <a:t> </a:t>
            </a:r>
            <a:r>
              <a:rPr lang="zh-CN" altLang="en-US" sz="2200" dirty="0"/>
              <a:t>网络在现实网络条件下支持各种不同的应用</a:t>
            </a:r>
            <a:endParaRPr lang="zh-CN" altLang="en-US" sz="2200" dirty="0"/>
          </a:p>
          <a:p>
            <a:pPr>
              <a:defRPr/>
            </a:pPr>
            <a:r>
              <a:rPr lang="zh-CN" altLang="en-US" sz="2200" b="1" i="1" dirty="0">
                <a:solidFill>
                  <a:srgbClr val="0066FF"/>
                </a:solidFill>
                <a:effectLst>
                  <a:outerShdw blurRad="38100" dist="38100" dir="2700000" algn="tl">
                    <a:srgbClr val="C0C0C0"/>
                  </a:outerShdw>
                </a:effectLst>
              </a:rPr>
              <a:t>动机</a:t>
            </a:r>
            <a:r>
              <a:rPr lang="en-US" altLang="zh-CN" sz="2200" b="1" i="1" dirty="0">
                <a:solidFill>
                  <a:srgbClr val="0066FF"/>
                </a:solidFill>
                <a:effectLst>
                  <a:outerShdw blurRad="38100" dist="38100" dir="2700000" algn="tl">
                    <a:srgbClr val="C0C0C0"/>
                  </a:outerShdw>
                </a:effectLst>
              </a:rPr>
              <a:t>2:</a:t>
            </a:r>
            <a:r>
              <a:rPr lang="en-US" altLang="zh-CN" sz="2200" dirty="0">
                <a:solidFill>
                  <a:srgbClr val="0066FF"/>
                </a:solidFill>
              </a:rPr>
              <a:t>  </a:t>
            </a:r>
            <a:r>
              <a:rPr lang="zh-CN" altLang="en-US" sz="2200" dirty="0"/>
              <a:t>提供可靠的消息传送</a:t>
            </a:r>
            <a:r>
              <a:rPr lang="en-US" altLang="zh-CN" sz="2200" dirty="0"/>
              <a:t>, </a:t>
            </a:r>
            <a:r>
              <a:rPr lang="zh-CN" altLang="en-US" sz="2200" dirty="0"/>
              <a:t>能够对故障进行分类处理</a:t>
            </a:r>
            <a:endParaRPr lang="en-US" altLang="zh-CN" sz="2200" dirty="0"/>
          </a:p>
          <a:p>
            <a:pPr>
              <a:defRPr/>
            </a:pPr>
            <a:endParaRPr lang="en-US" altLang="zh-CN" sz="2200" dirty="0"/>
          </a:p>
          <a:p>
            <a:pPr>
              <a:defRPr/>
            </a:pPr>
            <a:r>
              <a:rPr lang="zh-CN" altLang="en-US" sz="2100" dirty="0"/>
              <a:t>三类故障</a:t>
            </a:r>
            <a:endParaRPr lang="zh-CN" altLang="en-US" sz="2100" dirty="0"/>
          </a:p>
          <a:p>
            <a:pPr lvl="1">
              <a:defRPr/>
            </a:pPr>
            <a:r>
              <a:rPr lang="zh-CN" altLang="en-US" sz="2000" dirty="0"/>
              <a:t>比特错误 </a:t>
            </a:r>
            <a:r>
              <a:rPr lang="en-US" altLang="zh-CN" sz="2000" dirty="0"/>
              <a:t>(</a:t>
            </a:r>
            <a:r>
              <a:rPr lang="zh-CN" altLang="en-US" sz="2000" dirty="0"/>
              <a:t>比特级</a:t>
            </a:r>
            <a:r>
              <a:rPr lang="en-US" altLang="zh-CN" sz="2000" dirty="0"/>
              <a:t>)</a:t>
            </a:r>
            <a:endParaRPr lang="en-US" altLang="zh-CN" sz="2000" dirty="0"/>
          </a:p>
          <a:p>
            <a:pPr lvl="2">
              <a:defRPr/>
            </a:pPr>
            <a:r>
              <a:rPr lang="zh-CN" altLang="en-US" sz="1800" dirty="0"/>
              <a:t>外部电磁干扰等</a:t>
            </a:r>
            <a:endParaRPr lang="zh-CN" altLang="en-US" sz="1800" dirty="0"/>
          </a:p>
          <a:p>
            <a:pPr lvl="1">
              <a:defRPr/>
            </a:pPr>
            <a:r>
              <a:rPr lang="zh-CN" altLang="en-US" sz="2000" dirty="0"/>
              <a:t>分组丢失 </a:t>
            </a:r>
            <a:r>
              <a:rPr lang="en-US" altLang="zh-CN" sz="2000" dirty="0"/>
              <a:t>(</a:t>
            </a:r>
            <a:r>
              <a:rPr lang="zh-CN" altLang="en-US" sz="2000" dirty="0"/>
              <a:t>分组级</a:t>
            </a:r>
            <a:r>
              <a:rPr lang="en-US" altLang="zh-CN" sz="2000" dirty="0"/>
              <a:t>)</a:t>
            </a:r>
            <a:endParaRPr lang="en-US" altLang="zh-CN" sz="2000" dirty="0"/>
          </a:p>
          <a:p>
            <a:pPr lvl="2">
              <a:defRPr/>
            </a:pPr>
            <a:r>
              <a:rPr lang="zh-CN" altLang="en-US" sz="1800" dirty="0"/>
              <a:t>内存溢出</a:t>
            </a:r>
            <a:r>
              <a:rPr lang="en-US" altLang="zh-CN" sz="1800" dirty="0"/>
              <a:t>, </a:t>
            </a:r>
            <a:r>
              <a:rPr lang="zh-CN" altLang="en-US" sz="1800" dirty="0"/>
              <a:t>或分组出现了不可纠正的比特错误</a:t>
            </a:r>
            <a:endParaRPr lang="zh-CN" altLang="en-US" sz="1800" dirty="0"/>
          </a:p>
          <a:p>
            <a:pPr lvl="2">
              <a:defRPr/>
            </a:pPr>
            <a:r>
              <a:rPr lang="zh-CN" altLang="en-US" sz="1800" dirty="0"/>
              <a:t>如何区分分组是丢失还是延迟到达</a:t>
            </a:r>
            <a:r>
              <a:rPr lang="en-US" altLang="zh-CN" sz="1800" dirty="0"/>
              <a:t>?</a:t>
            </a:r>
            <a:endParaRPr lang="en-US" altLang="zh-CN" sz="1800" dirty="0"/>
          </a:p>
          <a:p>
            <a:pPr lvl="1">
              <a:defRPr/>
            </a:pPr>
            <a:r>
              <a:rPr lang="zh-CN" altLang="en-US" sz="2000" dirty="0"/>
              <a:t>链路故障</a:t>
            </a:r>
            <a:r>
              <a:rPr lang="en-US" altLang="zh-CN" sz="2000" dirty="0"/>
              <a:t>/</a:t>
            </a:r>
            <a:r>
              <a:rPr lang="zh-CN" altLang="en-US" sz="2000" dirty="0"/>
              <a:t>节点当机 </a:t>
            </a:r>
            <a:r>
              <a:rPr lang="en-US" altLang="zh-CN" sz="2000" dirty="0"/>
              <a:t>(</a:t>
            </a:r>
            <a:r>
              <a:rPr lang="zh-CN" altLang="en-US" sz="2000" dirty="0"/>
              <a:t>链路</a:t>
            </a:r>
            <a:r>
              <a:rPr lang="en-US" altLang="zh-CN" sz="2000" dirty="0"/>
              <a:t>/</a:t>
            </a:r>
            <a:r>
              <a:rPr lang="zh-CN" altLang="en-US" sz="2000" dirty="0"/>
              <a:t>节点级</a:t>
            </a:r>
            <a:r>
              <a:rPr lang="en-US" altLang="zh-CN" sz="2000" dirty="0"/>
              <a:t>)</a:t>
            </a:r>
            <a:endParaRPr lang="en-US" altLang="zh-CN" sz="2000" dirty="0"/>
          </a:p>
          <a:p>
            <a:pPr lvl="2">
              <a:defRPr/>
            </a:pPr>
            <a:r>
              <a:rPr lang="zh-CN" altLang="en-US" sz="1800" dirty="0"/>
              <a:t>如何区分主机故障还是运行速度慢</a:t>
            </a:r>
            <a:r>
              <a:rPr lang="en-US" altLang="zh-CN" sz="1800" dirty="0"/>
              <a:t>?</a:t>
            </a:r>
            <a:endParaRPr lang="en-US" altLang="zh-CN" sz="1800" dirty="0"/>
          </a:p>
          <a:p>
            <a:pPr>
              <a:defRPr/>
            </a:pPr>
            <a:r>
              <a:rPr lang="zh-CN" altLang="en-US" sz="2100" dirty="0"/>
              <a:t>屏蔽部分故障</a:t>
            </a:r>
            <a:endParaRPr lang="zh-CN" altLang="en-US" sz="2100" dirty="0"/>
          </a:p>
          <a:p>
            <a:pPr lvl="1">
              <a:defRPr/>
            </a:pPr>
            <a:r>
              <a:rPr lang="zh-CN" altLang="en-US" sz="2000" dirty="0"/>
              <a:t>使得网络对于应用程序而言具有更强的可靠性</a:t>
            </a:r>
            <a:endParaRPr lang="zh-CN" altLang="en-US" sz="20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altLang="zh-CN" dirty="0">
                <a:latin typeface="+mj-ea"/>
              </a:rPr>
              <a:t>TCP </a:t>
            </a:r>
            <a:r>
              <a:rPr lang="zh-CN" altLang="en-US" dirty="0">
                <a:latin typeface="+mj-ea"/>
              </a:rPr>
              <a:t>数据段</a:t>
            </a:r>
            <a:endParaRPr lang="en-US" altLang="zh-CN" dirty="0">
              <a:latin typeface="+mj-ea"/>
            </a:endParaRPr>
          </a:p>
        </p:txBody>
      </p:sp>
      <p:sp>
        <p:nvSpPr>
          <p:cNvPr id="71684" name="Rectangle 3"/>
          <p:cNvSpPr>
            <a:spLocks noGrp="1" noChangeArrowheads="1"/>
          </p:cNvSpPr>
          <p:nvPr>
            <p:ph type="body" idx="1"/>
          </p:nvPr>
        </p:nvSpPr>
        <p:spPr>
          <a:xfrm>
            <a:off x="812800" y="1447800"/>
            <a:ext cx="10769599" cy="4181475"/>
          </a:xfrm>
        </p:spPr>
        <p:txBody>
          <a:bodyPr/>
          <a:lstStyle/>
          <a:p>
            <a:pPr>
              <a:lnSpc>
                <a:spcPct val="90000"/>
              </a:lnSpc>
            </a:pPr>
            <a:r>
              <a:rPr lang="en-US" altLang="zh-CN" sz="2800" dirty="0"/>
              <a:t>TCP </a:t>
            </a:r>
            <a:r>
              <a:rPr lang="zh-CN" altLang="en-US" sz="2800" dirty="0"/>
              <a:t>发送数据段</a:t>
            </a:r>
            <a:endParaRPr lang="en-US" altLang="zh-CN" sz="2800" dirty="0"/>
          </a:p>
          <a:p>
            <a:pPr lvl="1">
              <a:lnSpc>
                <a:spcPct val="90000"/>
              </a:lnSpc>
            </a:pPr>
            <a:r>
              <a:rPr lang="zh-CN" altLang="en-US" dirty="0"/>
              <a:t>数据的数量达到了最大数据段的大小</a:t>
            </a:r>
            <a:r>
              <a:rPr lang="en-US" altLang="zh-CN" dirty="0"/>
              <a:t> (MSS)</a:t>
            </a:r>
            <a:endParaRPr lang="en-US" altLang="zh-CN" dirty="0"/>
          </a:p>
          <a:p>
            <a:pPr lvl="1">
              <a:lnSpc>
                <a:spcPct val="90000"/>
              </a:lnSpc>
            </a:pPr>
            <a:r>
              <a:rPr lang="zh-CN" altLang="en-US" dirty="0"/>
              <a:t>由应用进程触发</a:t>
            </a:r>
            <a:r>
              <a:rPr lang="en-US" altLang="zh-CN" dirty="0"/>
              <a:t>, </a:t>
            </a:r>
            <a:r>
              <a:rPr lang="zh-CN" altLang="en-US" dirty="0"/>
              <a:t>例如</a:t>
            </a:r>
            <a:r>
              <a:rPr lang="en-US" altLang="zh-CN" dirty="0"/>
              <a:t> push </a:t>
            </a:r>
            <a:r>
              <a:rPr lang="zh-CN" altLang="en-US" dirty="0"/>
              <a:t>操作</a:t>
            </a:r>
            <a:endParaRPr lang="en-US" altLang="zh-CN" dirty="0"/>
          </a:p>
          <a:p>
            <a:pPr lvl="1">
              <a:lnSpc>
                <a:spcPct val="90000"/>
              </a:lnSpc>
            </a:pPr>
            <a:r>
              <a:rPr lang="zh-CN" altLang="en-US" dirty="0"/>
              <a:t>周期性定时器超时</a:t>
            </a:r>
            <a:r>
              <a:rPr lang="en-US" altLang="zh-CN" dirty="0"/>
              <a:t> </a:t>
            </a:r>
            <a:endParaRPr lang="en-US" altLang="zh-CN" dirty="0"/>
          </a:p>
          <a:p>
            <a:pPr>
              <a:lnSpc>
                <a:spcPct val="90000"/>
              </a:lnSpc>
            </a:pPr>
            <a:endParaRPr lang="en-US" altLang="zh-CN" sz="2800" dirty="0"/>
          </a:p>
          <a:p>
            <a:pPr>
              <a:lnSpc>
                <a:spcPct val="90000"/>
              </a:lnSpc>
            </a:pPr>
            <a:r>
              <a:rPr lang="en-US" altLang="zh-CN" sz="2800" dirty="0"/>
              <a:t>MSS</a:t>
            </a:r>
            <a:r>
              <a:rPr lang="zh-CN" altLang="en-US" sz="2800" dirty="0"/>
              <a:t>的选择</a:t>
            </a:r>
            <a:endParaRPr lang="en-US" altLang="zh-CN" sz="2800" dirty="0"/>
          </a:p>
          <a:p>
            <a:pPr lvl="1">
              <a:lnSpc>
                <a:spcPct val="90000"/>
              </a:lnSpc>
            </a:pPr>
            <a:r>
              <a:rPr lang="zh-CN" altLang="en-US" dirty="0"/>
              <a:t>尽可能避免</a:t>
            </a:r>
            <a:r>
              <a:rPr lang="en-US" altLang="zh-CN" dirty="0"/>
              <a:t>IP</a:t>
            </a:r>
            <a:r>
              <a:rPr lang="zh-CN" altLang="en-US" dirty="0"/>
              <a:t>分组分片</a:t>
            </a:r>
            <a:endParaRPr lang="en-US" altLang="zh-CN" dirty="0"/>
          </a:p>
          <a:p>
            <a:pPr lvl="1">
              <a:lnSpc>
                <a:spcPct val="90000"/>
              </a:lnSpc>
            </a:pPr>
            <a:r>
              <a:rPr lang="en-US" altLang="zh-CN" dirty="0"/>
              <a:t>MSS = MTU </a:t>
            </a:r>
            <a:r>
              <a:rPr lang="en-US" altLang="zh-CN" dirty="0">
                <a:latin typeface="华文中宋" panose="02010600040101010101" pitchFamily="2" charset="-122"/>
              </a:rPr>
              <a:t>–</a:t>
            </a:r>
            <a:r>
              <a:rPr lang="en-US" altLang="zh-CN" dirty="0"/>
              <a:t> IP </a:t>
            </a:r>
            <a:r>
              <a:rPr lang="zh-CN" altLang="en-US" dirty="0"/>
              <a:t>首部大小</a:t>
            </a:r>
            <a:r>
              <a:rPr lang="en-US" altLang="zh-CN" dirty="0">
                <a:latin typeface="华文中宋" panose="02010600040101010101" pitchFamily="2" charset="-122"/>
              </a:rPr>
              <a:t>–</a:t>
            </a:r>
            <a:r>
              <a:rPr lang="en-US" altLang="zh-CN" dirty="0"/>
              <a:t> TCP </a:t>
            </a:r>
            <a:r>
              <a:rPr lang="zh-CN" altLang="en-US" dirty="0"/>
              <a:t>首部大小</a:t>
            </a:r>
            <a:endParaRPr lang="en-US" altLang="zh-C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063750" y="1341439"/>
            <a:ext cx="8250238" cy="4968875"/>
          </a:xfr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zh-CN" altLang="en-US" sz="3200" dirty="0">
                <a:latin typeface="+mj-ea"/>
              </a:rPr>
              <a:t>提纲</a:t>
            </a:r>
            <a:endParaRPr lang="zh-CN" altLang="en-US" sz="3200" dirty="0">
              <a:latin typeface="+mj-ea"/>
            </a:endParaRPr>
          </a:p>
        </p:txBody>
      </p:sp>
      <p:sp>
        <p:nvSpPr>
          <p:cNvPr id="16388" name="Rectangle 3"/>
          <p:cNvSpPr>
            <a:spLocks noGrp="1" noChangeArrowheads="1"/>
          </p:cNvSpPr>
          <p:nvPr>
            <p:ph type="body" idx="1"/>
          </p:nvPr>
        </p:nvSpPr>
        <p:spPr/>
        <p:txBody>
          <a:bodyPr>
            <a:normAutofit fontScale="77500" lnSpcReduction="20000"/>
          </a:bodyPr>
          <a:lstStyle/>
          <a:p>
            <a:pPr eaLnBrk="1" hangingPunct="1">
              <a:defRPr/>
            </a:pPr>
            <a:r>
              <a:rPr lang="zh-CN" altLang="en-US" dirty="0"/>
              <a:t>引言</a:t>
            </a:r>
            <a:endParaRPr lang="en-US" altLang="zh-CN" dirty="0"/>
          </a:p>
          <a:p>
            <a:pPr lvl="1" eaLnBrk="1" hangingPunct="1">
              <a:defRPr/>
            </a:pPr>
            <a:r>
              <a:rPr lang="zh-CN" altLang="en-US" dirty="0"/>
              <a:t>核心问题</a:t>
            </a:r>
            <a:r>
              <a:rPr lang="en-US" altLang="zh-CN" dirty="0"/>
              <a:t>: </a:t>
            </a:r>
            <a:r>
              <a:rPr lang="zh-CN" altLang="en-US" dirty="0"/>
              <a:t>进程间如何通信</a:t>
            </a:r>
            <a:endParaRPr lang="zh-CN" altLang="en-US" dirty="0"/>
          </a:p>
          <a:p>
            <a:pPr eaLnBrk="1" hangingPunct="1">
              <a:defRPr/>
            </a:pPr>
            <a:r>
              <a:rPr lang="zh-CN" altLang="en-US" dirty="0"/>
              <a:t>简单多路分解</a:t>
            </a:r>
            <a:r>
              <a:rPr lang="en-US" altLang="zh-CN" dirty="0"/>
              <a:t>(UDP)</a:t>
            </a:r>
            <a:endParaRPr lang="en-US" altLang="zh-CN" dirty="0"/>
          </a:p>
          <a:p>
            <a:pPr eaLnBrk="1" hangingPunct="1">
              <a:defRPr/>
            </a:pPr>
            <a:r>
              <a:rPr lang="zh-CN" altLang="en-US" dirty="0"/>
              <a:t>可靠字节流</a:t>
            </a:r>
            <a:r>
              <a:rPr lang="en-US" altLang="zh-CN" dirty="0"/>
              <a:t>(TCP)</a:t>
            </a:r>
            <a:endParaRPr lang="en-US" altLang="zh-CN" dirty="0"/>
          </a:p>
          <a:p>
            <a:pPr lvl="1" eaLnBrk="1" hangingPunct="1">
              <a:defRPr/>
            </a:pPr>
            <a:r>
              <a:rPr lang="zh-CN" altLang="en-US" dirty="0"/>
              <a:t>端到端的问题</a:t>
            </a:r>
            <a:endParaRPr lang="en-US" altLang="zh-CN" dirty="0"/>
          </a:p>
          <a:p>
            <a:pPr lvl="1" eaLnBrk="1" hangingPunct="1">
              <a:defRPr/>
            </a:pPr>
            <a:r>
              <a:rPr lang="zh-CN" altLang="en-US" dirty="0"/>
              <a:t>报文段格式</a:t>
            </a:r>
            <a:endParaRPr lang="en-US" altLang="zh-CN" dirty="0"/>
          </a:p>
          <a:p>
            <a:pPr lvl="1" eaLnBrk="1" hangingPunct="1">
              <a:defRPr/>
            </a:pPr>
            <a:r>
              <a:rPr lang="zh-CN" altLang="en-US" dirty="0"/>
              <a:t>连接的建立和终止</a:t>
            </a:r>
            <a:endParaRPr lang="en-US" altLang="zh-CN" dirty="0"/>
          </a:p>
          <a:p>
            <a:pPr lvl="1" eaLnBrk="1" hangingPunct="1">
              <a:defRPr/>
            </a:pPr>
            <a:r>
              <a:rPr lang="zh-CN" altLang="en-US" dirty="0"/>
              <a:t>滑动窗口算法再讨论</a:t>
            </a:r>
            <a:endParaRPr lang="en-US" altLang="zh-CN" dirty="0"/>
          </a:p>
          <a:p>
            <a:pPr lvl="1" eaLnBrk="1" hangingPunct="1">
              <a:defRPr/>
            </a:pPr>
            <a:r>
              <a:rPr lang="zh-CN" altLang="en-US" dirty="0"/>
              <a:t>触发传输</a:t>
            </a:r>
            <a:endParaRPr lang="en-US" altLang="zh-CN" dirty="0"/>
          </a:p>
          <a:p>
            <a:pPr lvl="1" eaLnBrk="1" hangingPunct="1">
              <a:defRPr/>
            </a:pPr>
            <a:r>
              <a:rPr lang="zh-CN" altLang="en-US" dirty="0"/>
              <a:t>自适应重传</a:t>
            </a:r>
            <a:endParaRPr lang="en-US" altLang="zh-CN" dirty="0"/>
          </a:p>
          <a:p>
            <a:pPr lvl="1" eaLnBrk="1" hangingPunct="1">
              <a:defRPr/>
            </a:pPr>
            <a:r>
              <a:rPr lang="en-US" altLang="zh-CN" dirty="0"/>
              <a:t> </a:t>
            </a:r>
            <a:r>
              <a:rPr lang="zh-CN" altLang="en-US" dirty="0"/>
              <a:t>记录边界</a:t>
            </a:r>
            <a:endParaRPr lang="en-US" altLang="zh-CN" dirty="0"/>
          </a:p>
          <a:p>
            <a:pPr lvl="1" eaLnBrk="1" hangingPunct="1">
              <a:defRPr/>
            </a:pPr>
            <a:r>
              <a:rPr lang="en-US" altLang="zh-CN" dirty="0"/>
              <a:t>TCP </a:t>
            </a:r>
            <a:r>
              <a:rPr lang="zh-CN" altLang="en-US" dirty="0"/>
              <a:t>扩展</a:t>
            </a:r>
            <a:endParaRPr lang="en-US" altLang="zh-CN" dirty="0"/>
          </a:p>
          <a:p>
            <a:pPr lvl="1" eaLnBrk="1" hangingPunct="1">
              <a:defRPr/>
            </a:pPr>
            <a:r>
              <a:rPr lang="zh-CN" altLang="en-US" dirty="0"/>
              <a:t>其他设计选择</a:t>
            </a:r>
            <a:endParaRPr lang="en-US" altLang="zh-CN" dirty="0"/>
          </a:p>
          <a:p>
            <a:pPr eaLnBrk="1" hangingPunct="1">
              <a:defRPr/>
            </a:pPr>
            <a:r>
              <a:rPr lang="zh-CN" altLang="en-US" dirty="0"/>
              <a:t>总结</a:t>
            </a:r>
            <a:endParaRPr lang="en-US" altLang="zh-C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63"/>
          <p:cNvSpPr>
            <a:spLocks noGrp="1" noChangeArrowheads="1"/>
          </p:cNvSpPr>
          <p:nvPr>
            <p:ph type="body" sz="half" idx="1"/>
          </p:nvPr>
        </p:nvSpPr>
        <p:spPr>
          <a:xfrm>
            <a:off x="5654243" y="1674814"/>
            <a:ext cx="6323012" cy="3903661"/>
          </a:xfrm>
        </p:spPr>
        <p:txBody>
          <a:bodyPr/>
          <a:lstStyle/>
          <a:p>
            <a:pPr>
              <a:buNone/>
            </a:pPr>
            <a:r>
              <a:rPr lang="zh-CN" altLang="en-US" i="1" u="sng" dirty="0" smtClean="0">
                <a:solidFill>
                  <a:srgbClr val="CC0000"/>
                </a:solidFill>
              </a:rPr>
              <a:t>问题：</a:t>
            </a:r>
            <a:r>
              <a:rPr lang="zh-CN" altLang="en-US" dirty="0" smtClean="0">
                <a:latin typeface="微软雅黑" panose="020B0503020204020204" pitchFamily="34" charset="-122"/>
                <a:ea typeface="微软雅黑" panose="020B0503020204020204" pitchFamily="34" charset="-122"/>
              </a:rPr>
              <a:t>两</a:t>
            </a:r>
            <a:r>
              <a:rPr lang="zh-CN" altLang="en-US" dirty="0">
                <a:latin typeface="微软雅黑" panose="020B0503020204020204" pitchFamily="34" charset="-122"/>
                <a:ea typeface="微软雅黑" panose="020B0503020204020204" pitchFamily="34" charset="-122"/>
              </a:rPr>
              <a:t>次握手在网络中总是有效吗</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变量</a:t>
            </a:r>
            <a:r>
              <a:rPr lang="zh-CN" altLang="en-US" sz="2400" dirty="0">
                <a:latin typeface="微软雅黑" panose="020B0503020204020204" pitchFamily="34" charset="-122"/>
                <a:ea typeface="微软雅黑" panose="020B0503020204020204" pitchFamily="34" charset="-122"/>
              </a:rPr>
              <a:t>延迟</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由于消息丢失而重传的消息</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如</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req_conn</a:t>
            </a:r>
            <a:r>
              <a:rPr lang="en-US" altLang="zh-CN" sz="2400" dirty="0">
                <a:latin typeface="微软雅黑" panose="020B0503020204020204" pitchFamily="34" charset="-122"/>
                <a:ea typeface="微软雅黑" panose="020B0503020204020204" pitchFamily="34" charset="-122"/>
              </a:rPr>
              <a:t>(x)) </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消息重新排序</a:t>
            </a:r>
            <a:endParaRPr lang="en-US" altLang="zh-CN" sz="2400" dirty="0">
              <a:latin typeface="微软雅黑" panose="020B0503020204020204" pitchFamily="34" charset="-122"/>
              <a:ea typeface="微软雅黑" panose="020B0503020204020204" pitchFamily="34" charset="-122"/>
            </a:endParaRPr>
          </a:p>
          <a:p>
            <a:r>
              <a:rPr lang="zh-CN" altLang="en-US" sz="2400" dirty="0">
                <a:solidFill>
                  <a:srgbClr val="FF0000"/>
                </a:solidFill>
                <a:latin typeface="微软雅黑" panose="020B0503020204020204" pitchFamily="34" charset="-122"/>
                <a:ea typeface="微软雅黑" panose="020B0503020204020204" pitchFamily="34" charset="-122"/>
              </a:rPr>
              <a:t>不能“看到”另一边</a:t>
            </a:r>
            <a:endParaRPr lang="en-US" altLang="zh-CN" sz="2400" dirty="0">
              <a:solidFill>
                <a:srgbClr val="FF0000"/>
              </a:solidFill>
              <a:latin typeface="微软雅黑" panose="020B0503020204020204" pitchFamily="34" charset="-122"/>
              <a:ea typeface="微软雅黑" panose="020B0503020204020204" pitchFamily="34" charset="-122"/>
            </a:endParaRPr>
          </a:p>
        </p:txBody>
      </p:sp>
      <p:pic>
        <p:nvPicPr>
          <p:cNvPr id="74756" name="Picture 62" descr="Alic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5568" y="1957388"/>
            <a:ext cx="508000"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63" descr="Bo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4805" y="1992313"/>
            <a:ext cx="6223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8" name="Text Box 49"/>
          <p:cNvSpPr txBox="1">
            <a:spLocks noChangeArrowheads="1"/>
          </p:cNvSpPr>
          <p:nvPr/>
        </p:nvSpPr>
        <p:spPr bwMode="auto">
          <a:xfrm>
            <a:off x="1545793" y="1335088"/>
            <a:ext cx="2652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latin typeface="Tahoma" panose="020B0604030504040204" pitchFamily="34" charset="0"/>
                <a:ea typeface="MS PGothic" panose="020B0600070205080204" pitchFamily="34" charset="-128"/>
              </a:rPr>
              <a:t>2-way handshake:</a:t>
            </a:r>
            <a:endParaRPr lang="en-US" altLang="zh-CN" sz="2400" dirty="0">
              <a:latin typeface="Tahoma" panose="020B0604030504040204" pitchFamily="34" charset="0"/>
              <a:ea typeface="MS PGothic" panose="020B0600070205080204" pitchFamily="34" charset="-128"/>
            </a:endParaRPr>
          </a:p>
        </p:txBody>
      </p:sp>
      <p:sp>
        <p:nvSpPr>
          <p:cNvPr id="74759" name="Line 50"/>
          <p:cNvSpPr>
            <a:spLocks noChangeShapeType="1"/>
          </p:cNvSpPr>
          <p:nvPr/>
        </p:nvSpPr>
        <p:spPr bwMode="auto">
          <a:xfrm>
            <a:off x="2595130" y="2689226"/>
            <a:ext cx="1479550" cy="315913"/>
          </a:xfrm>
          <a:prstGeom prst="line">
            <a:avLst/>
          </a:prstGeom>
          <a:noFill/>
          <a:ln w="28575">
            <a:solidFill>
              <a:srgbClr val="000099"/>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60" name="Line 51"/>
          <p:cNvSpPr>
            <a:spLocks noChangeShapeType="1"/>
          </p:cNvSpPr>
          <p:nvPr/>
        </p:nvSpPr>
        <p:spPr bwMode="auto">
          <a:xfrm>
            <a:off x="2550680" y="2606676"/>
            <a:ext cx="0" cy="1095375"/>
          </a:xfrm>
          <a:prstGeom prst="line">
            <a:avLst/>
          </a:prstGeom>
          <a:noFill/>
          <a:ln w="9525">
            <a:solidFill>
              <a:srgbClr val="777777"/>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74761" name="Line 53"/>
          <p:cNvSpPr>
            <a:spLocks noChangeShapeType="1"/>
          </p:cNvSpPr>
          <p:nvPr/>
        </p:nvSpPr>
        <p:spPr bwMode="auto">
          <a:xfrm>
            <a:off x="4081030" y="2633664"/>
            <a:ext cx="0" cy="1095375"/>
          </a:xfrm>
          <a:prstGeom prst="line">
            <a:avLst/>
          </a:prstGeom>
          <a:noFill/>
          <a:ln w="9525">
            <a:solidFill>
              <a:srgbClr val="777777"/>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74762" name="Line 54"/>
          <p:cNvSpPr>
            <a:spLocks noChangeShapeType="1"/>
          </p:cNvSpPr>
          <p:nvPr/>
        </p:nvSpPr>
        <p:spPr bwMode="auto">
          <a:xfrm flipH="1">
            <a:off x="2547505" y="3086101"/>
            <a:ext cx="1479550" cy="315913"/>
          </a:xfrm>
          <a:prstGeom prst="line">
            <a:avLst/>
          </a:prstGeom>
          <a:noFill/>
          <a:ln w="28575">
            <a:solidFill>
              <a:srgbClr val="000099"/>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63" name="Rectangle 56"/>
          <p:cNvSpPr>
            <a:spLocks noChangeArrowheads="1"/>
          </p:cNvSpPr>
          <p:nvPr/>
        </p:nvSpPr>
        <p:spPr bwMode="auto">
          <a:xfrm>
            <a:off x="2833255" y="2674939"/>
            <a:ext cx="890588" cy="327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764" name="Text Box 55"/>
          <p:cNvSpPr txBox="1">
            <a:spLocks noChangeArrowheads="1"/>
          </p:cNvSpPr>
          <p:nvPr/>
        </p:nvSpPr>
        <p:spPr bwMode="auto">
          <a:xfrm>
            <a:off x="2799918" y="2652713"/>
            <a:ext cx="1047082"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Let</a:t>
            </a:r>
            <a:r>
              <a:rPr lang="ja-JP" altLang="en-US" sz="1600">
                <a:latin typeface="Tahoma" panose="020B0604030504040204" pitchFamily="34" charset="0"/>
                <a:ea typeface="MS PGothic" panose="020B0600070205080204" pitchFamily="34" charset="-128"/>
              </a:rPr>
              <a:t>’</a:t>
            </a:r>
            <a:r>
              <a:rPr lang="en-US" altLang="ja-JP" sz="1600">
                <a:latin typeface="Tahoma" panose="020B0604030504040204" pitchFamily="34" charset="0"/>
                <a:ea typeface="MS PGothic" panose="020B0600070205080204" pitchFamily="34" charset="-128"/>
              </a:rPr>
              <a:t>s talk</a:t>
            </a:r>
            <a:endParaRPr lang="en-US" altLang="zh-CN" sz="1600">
              <a:latin typeface="Tahoma" panose="020B0604030504040204" pitchFamily="34" charset="0"/>
              <a:ea typeface="MS PGothic" panose="020B0600070205080204" pitchFamily="34" charset="-128"/>
            </a:endParaRPr>
          </a:p>
        </p:txBody>
      </p:sp>
      <p:sp>
        <p:nvSpPr>
          <p:cNvPr id="74765" name="Rectangle 57"/>
          <p:cNvSpPr>
            <a:spLocks noChangeArrowheads="1"/>
          </p:cNvSpPr>
          <p:nvPr/>
        </p:nvSpPr>
        <p:spPr bwMode="auto">
          <a:xfrm>
            <a:off x="3090430" y="3098801"/>
            <a:ext cx="439738" cy="327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766" name="Text Box 58"/>
          <p:cNvSpPr txBox="1">
            <a:spLocks noChangeArrowheads="1"/>
          </p:cNvSpPr>
          <p:nvPr/>
        </p:nvSpPr>
        <p:spPr bwMode="auto">
          <a:xfrm>
            <a:off x="3074556" y="3076575"/>
            <a:ext cx="447675"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OK</a:t>
            </a:r>
            <a:endParaRPr lang="en-US" altLang="zh-CN" sz="1600">
              <a:latin typeface="Tahoma" panose="020B0604030504040204" pitchFamily="34" charset="0"/>
              <a:ea typeface="MS PGothic" panose="020B0600070205080204" pitchFamily="34" charset="-128"/>
            </a:endParaRPr>
          </a:p>
        </p:txBody>
      </p:sp>
      <p:sp>
        <p:nvSpPr>
          <p:cNvPr id="74767" name="Text Box 60"/>
          <p:cNvSpPr txBox="1">
            <a:spLocks noChangeArrowheads="1"/>
          </p:cNvSpPr>
          <p:nvPr/>
        </p:nvSpPr>
        <p:spPr bwMode="auto">
          <a:xfrm>
            <a:off x="4085794" y="2909888"/>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endParaRPr lang="en-US" altLang="zh-CN" sz="1600">
              <a:solidFill>
                <a:srgbClr val="CC0000"/>
              </a:solidFill>
              <a:latin typeface="Tahoma" panose="020B0604030504040204" pitchFamily="34" charset="0"/>
              <a:ea typeface="MS PGothic" panose="020B0600070205080204" pitchFamily="34" charset="-128"/>
            </a:endParaRPr>
          </a:p>
        </p:txBody>
      </p:sp>
      <p:sp>
        <p:nvSpPr>
          <p:cNvPr id="74768" name="Text Box 61"/>
          <p:cNvSpPr txBox="1">
            <a:spLocks noChangeArrowheads="1"/>
          </p:cNvSpPr>
          <p:nvPr/>
        </p:nvSpPr>
        <p:spPr bwMode="auto">
          <a:xfrm>
            <a:off x="1693431" y="3243263"/>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endParaRPr lang="en-US" altLang="zh-CN" sz="1600">
              <a:solidFill>
                <a:srgbClr val="CC0000"/>
              </a:solidFill>
              <a:latin typeface="Tahoma" panose="020B0604030504040204" pitchFamily="34" charset="0"/>
              <a:ea typeface="MS PGothic" panose="020B0600070205080204" pitchFamily="34" charset="-128"/>
            </a:endParaRPr>
          </a:p>
        </p:txBody>
      </p:sp>
      <p:sp>
        <p:nvSpPr>
          <p:cNvPr id="74769" name="Oval 66"/>
          <p:cNvSpPr>
            <a:spLocks noChangeArrowheads="1"/>
          </p:cNvSpPr>
          <p:nvPr/>
        </p:nvSpPr>
        <p:spPr bwMode="auto">
          <a:xfrm>
            <a:off x="2504644" y="3360738"/>
            <a:ext cx="90487" cy="88900"/>
          </a:xfrm>
          <a:prstGeom prst="ellipse">
            <a:avLst/>
          </a:prstGeom>
          <a:solidFill>
            <a:srgbClr val="CC0000"/>
          </a:solidFill>
          <a:ln w="9525">
            <a:solidFill>
              <a:srgbClr val="CC000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4770" name="Oval 67"/>
          <p:cNvSpPr>
            <a:spLocks noChangeArrowheads="1"/>
          </p:cNvSpPr>
          <p:nvPr/>
        </p:nvSpPr>
        <p:spPr bwMode="auto">
          <a:xfrm>
            <a:off x="4033405" y="3017838"/>
            <a:ext cx="90488" cy="88900"/>
          </a:xfrm>
          <a:prstGeom prst="ellipse">
            <a:avLst/>
          </a:prstGeom>
          <a:solidFill>
            <a:srgbClr val="CC0000"/>
          </a:solidFill>
          <a:ln w="9525">
            <a:solidFill>
              <a:srgbClr val="CC000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4771" name="Text Box 72"/>
          <p:cNvSpPr txBox="1">
            <a:spLocks noChangeArrowheads="1"/>
          </p:cNvSpPr>
          <p:nvPr/>
        </p:nvSpPr>
        <p:spPr bwMode="auto">
          <a:xfrm>
            <a:off x="1517219" y="4645026"/>
            <a:ext cx="9731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a:latin typeface="Tahoma" panose="020B0604030504040204" pitchFamily="34" charset="0"/>
                <a:ea typeface="MS PGothic" panose="020B0600070205080204" pitchFamily="34" charset="-128"/>
              </a:rPr>
              <a:t>choose x</a:t>
            </a:r>
            <a:endParaRPr lang="en-US" altLang="zh-CN" sz="1600">
              <a:latin typeface="Tahoma" panose="020B0604030504040204" pitchFamily="34" charset="0"/>
              <a:ea typeface="MS PGothic" panose="020B0600070205080204" pitchFamily="34" charset="-128"/>
            </a:endParaRPr>
          </a:p>
          <a:p>
            <a:pPr algn="r"/>
            <a:endParaRPr lang="zh-CN" altLang="en-US" sz="1600">
              <a:latin typeface="Tahoma" panose="020B0604030504040204" pitchFamily="34" charset="0"/>
              <a:ea typeface="MS PGothic" panose="020B0600070205080204" pitchFamily="34" charset="-128"/>
            </a:endParaRPr>
          </a:p>
        </p:txBody>
      </p:sp>
      <p:sp>
        <p:nvSpPr>
          <p:cNvPr id="74772" name="Line 73"/>
          <p:cNvSpPr>
            <a:spLocks noChangeShapeType="1"/>
          </p:cNvSpPr>
          <p:nvPr/>
        </p:nvSpPr>
        <p:spPr bwMode="auto">
          <a:xfrm>
            <a:off x="2623705" y="4818063"/>
            <a:ext cx="1479550" cy="315912"/>
          </a:xfrm>
          <a:prstGeom prst="line">
            <a:avLst/>
          </a:prstGeom>
          <a:noFill/>
          <a:ln w="28575">
            <a:solidFill>
              <a:srgbClr val="000099"/>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73" name="Line 74"/>
          <p:cNvSpPr>
            <a:spLocks noChangeShapeType="1"/>
          </p:cNvSpPr>
          <p:nvPr/>
        </p:nvSpPr>
        <p:spPr bwMode="auto">
          <a:xfrm>
            <a:off x="2579255" y="4735514"/>
            <a:ext cx="0" cy="1095375"/>
          </a:xfrm>
          <a:prstGeom prst="line">
            <a:avLst/>
          </a:prstGeom>
          <a:noFill/>
          <a:ln w="9525">
            <a:solidFill>
              <a:srgbClr val="777777"/>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74774" name="Line 75"/>
          <p:cNvSpPr>
            <a:spLocks noChangeShapeType="1"/>
          </p:cNvSpPr>
          <p:nvPr/>
        </p:nvSpPr>
        <p:spPr bwMode="auto">
          <a:xfrm>
            <a:off x="4109605" y="4762501"/>
            <a:ext cx="0" cy="1095375"/>
          </a:xfrm>
          <a:prstGeom prst="line">
            <a:avLst/>
          </a:prstGeom>
          <a:noFill/>
          <a:ln w="9525">
            <a:solidFill>
              <a:srgbClr val="777777"/>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74775" name="Line 76"/>
          <p:cNvSpPr>
            <a:spLocks noChangeShapeType="1"/>
          </p:cNvSpPr>
          <p:nvPr/>
        </p:nvSpPr>
        <p:spPr bwMode="auto">
          <a:xfrm flipH="1">
            <a:off x="2576080" y="5214938"/>
            <a:ext cx="1479550" cy="315912"/>
          </a:xfrm>
          <a:prstGeom prst="line">
            <a:avLst/>
          </a:prstGeom>
          <a:noFill/>
          <a:ln w="28575">
            <a:solidFill>
              <a:srgbClr val="000099"/>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76" name="Rectangle 77"/>
          <p:cNvSpPr>
            <a:spLocks noChangeArrowheads="1"/>
          </p:cNvSpPr>
          <p:nvPr/>
        </p:nvSpPr>
        <p:spPr bwMode="auto">
          <a:xfrm>
            <a:off x="2941206" y="4803776"/>
            <a:ext cx="777875" cy="327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777" name="Text Box 78"/>
          <p:cNvSpPr txBox="1">
            <a:spLocks noChangeArrowheads="1"/>
          </p:cNvSpPr>
          <p:nvPr/>
        </p:nvSpPr>
        <p:spPr bwMode="auto">
          <a:xfrm>
            <a:off x="2711019" y="4770438"/>
            <a:ext cx="1273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req_conn(x)</a:t>
            </a:r>
            <a:endParaRPr lang="en-US" altLang="zh-CN" sz="1600">
              <a:latin typeface="Tahoma" panose="020B0604030504040204" pitchFamily="34" charset="0"/>
              <a:ea typeface="MS PGothic" panose="020B0600070205080204" pitchFamily="34" charset="-128"/>
            </a:endParaRPr>
          </a:p>
        </p:txBody>
      </p:sp>
      <p:sp>
        <p:nvSpPr>
          <p:cNvPr id="74778" name="Rectangle 79"/>
          <p:cNvSpPr>
            <a:spLocks noChangeArrowheads="1"/>
          </p:cNvSpPr>
          <p:nvPr/>
        </p:nvSpPr>
        <p:spPr bwMode="auto">
          <a:xfrm>
            <a:off x="3119005" y="5227639"/>
            <a:ext cx="439738" cy="327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779" name="Text Box 81"/>
          <p:cNvSpPr txBox="1">
            <a:spLocks noChangeArrowheads="1"/>
          </p:cNvSpPr>
          <p:nvPr/>
        </p:nvSpPr>
        <p:spPr bwMode="auto">
          <a:xfrm>
            <a:off x="4114369" y="5038725"/>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endParaRPr lang="en-US" altLang="zh-CN" sz="1600">
              <a:solidFill>
                <a:srgbClr val="CC0000"/>
              </a:solidFill>
              <a:latin typeface="Tahoma" panose="020B0604030504040204" pitchFamily="34" charset="0"/>
              <a:ea typeface="MS PGothic" panose="020B0600070205080204" pitchFamily="34" charset="-128"/>
            </a:endParaRPr>
          </a:p>
        </p:txBody>
      </p:sp>
      <p:sp>
        <p:nvSpPr>
          <p:cNvPr id="74780" name="Text Box 82"/>
          <p:cNvSpPr txBox="1">
            <a:spLocks noChangeArrowheads="1"/>
          </p:cNvSpPr>
          <p:nvPr/>
        </p:nvSpPr>
        <p:spPr bwMode="auto">
          <a:xfrm>
            <a:off x="1722006" y="5372100"/>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endParaRPr lang="en-US" altLang="zh-CN" sz="1600">
              <a:solidFill>
                <a:srgbClr val="CC0000"/>
              </a:solidFill>
              <a:latin typeface="Tahoma" panose="020B0604030504040204" pitchFamily="34" charset="0"/>
              <a:ea typeface="MS PGothic" panose="020B0600070205080204" pitchFamily="34" charset="-128"/>
            </a:endParaRPr>
          </a:p>
        </p:txBody>
      </p:sp>
      <p:sp>
        <p:nvSpPr>
          <p:cNvPr id="74781" name="Oval 83"/>
          <p:cNvSpPr>
            <a:spLocks noChangeArrowheads="1"/>
          </p:cNvSpPr>
          <p:nvPr/>
        </p:nvSpPr>
        <p:spPr bwMode="auto">
          <a:xfrm>
            <a:off x="2533219" y="5489575"/>
            <a:ext cx="90487" cy="88900"/>
          </a:xfrm>
          <a:prstGeom prst="ellipse">
            <a:avLst/>
          </a:prstGeom>
          <a:solidFill>
            <a:srgbClr val="CC0000"/>
          </a:solidFill>
          <a:ln w="9525">
            <a:solidFill>
              <a:srgbClr val="CC000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4782" name="Oval 84"/>
          <p:cNvSpPr>
            <a:spLocks noChangeArrowheads="1"/>
          </p:cNvSpPr>
          <p:nvPr/>
        </p:nvSpPr>
        <p:spPr bwMode="auto">
          <a:xfrm>
            <a:off x="4061980" y="5146675"/>
            <a:ext cx="90488" cy="88900"/>
          </a:xfrm>
          <a:prstGeom prst="ellipse">
            <a:avLst/>
          </a:prstGeom>
          <a:solidFill>
            <a:srgbClr val="CC0000"/>
          </a:solidFill>
          <a:ln w="9525">
            <a:solidFill>
              <a:srgbClr val="CC000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4783" name="Rectangle 86"/>
          <p:cNvSpPr>
            <a:spLocks noChangeArrowheads="1"/>
          </p:cNvSpPr>
          <p:nvPr/>
        </p:nvSpPr>
        <p:spPr bwMode="auto">
          <a:xfrm>
            <a:off x="2820556" y="5233988"/>
            <a:ext cx="1071563" cy="260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784" name="Text Box 85"/>
          <p:cNvSpPr txBox="1">
            <a:spLocks noChangeArrowheads="1"/>
          </p:cNvSpPr>
          <p:nvPr/>
        </p:nvSpPr>
        <p:spPr bwMode="auto">
          <a:xfrm>
            <a:off x="2704668" y="5195888"/>
            <a:ext cx="1274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acc_conn(x)</a:t>
            </a:r>
            <a:endParaRPr lang="en-US" altLang="zh-CN" sz="1600">
              <a:latin typeface="Tahoma" panose="020B0604030504040204" pitchFamily="34" charset="0"/>
              <a:ea typeface="MS PGothic" panose="020B0600070205080204" pitchFamily="34" charset="-128"/>
            </a:endParaRPr>
          </a:p>
        </p:txBody>
      </p:sp>
      <p:sp>
        <p:nvSpPr>
          <p:cNvPr id="79907" name="Rectangle 91"/>
          <p:cNvSpPr>
            <a:spLocks noGrp="1" noChangeArrowheads="1"/>
          </p:cNvSpPr>
          <p:nvPr>
            <p:ph type="title"/>
          </p:nvPr>
        </p:nvSpPr>
        <p:spPr>
          <a:xfrm>
            <a:off x="766893" y="475288"/>
            <a:ext cx="2952188" cy="849313"/>
          </a:xfrm>
        </p:spPr>
        <p:txBody>
          <a:bodyPr/>
          <a:lstStyle/>
          <a:p>
            <a:pPr>
              <a:defRPr/>
            </a:pP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建立连接</a:t>
            </a:r>
            <a:endParaRPr lang="en-US" dirty="0">
              <a:ea typeface="MS PGothic" panose="020B0600070205080204" pitchFamily="34" charset="-128"/>
            </a:endParaRPr>
          </a:p>
        </p:txBody>
      </p:sp>
      <p:grpSp>
        <p:nvGrpSpPr>
          <p:cNvPr id="74786" name="Group 92"/>
          <p:cNvGrpSpPr/>
          <p:nvPr/>
        </p:nvGrpSpPr>
        <p:grpSpPr bwMode="auto">
          <a:xfrm>
            <a:off x="2214131" y="4202113"/>
            <a:ext cx="574675" cy="520700"/>
            <a:chOff x="-44" y="1473"/>
            <a:chExt cx="981" cy="1105"/>
          </a:xfrm>
        </p:grpSpPr>
        <p:pic>
          <p:nvPicPr>
            <p:cNvPr id="74820" name="Picture 93"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821" name="Freeform 94"/>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grpSp>
        <p:nvGrpSpPr>
          <p:cNvPr id="74787" name="Group 95"/>
          <p:cNvGrpSpPr/>
          <p:nvPr/>
        </p:nvGrpSpPr>
        <p:grpSpPr bwMode="auto">
          <a:xfrm>
            <a:off x="3976255" y="4183063"/>
            <a:ext cx="336550" cy="512762"/>
            <a:chOff x="4140" y="429"/>
            <a:chExt cx="1425" cy="2396"/>
          </a:xfrm>
        </p:grpSpPr>
        <p:sp>
          <p:nvSpPr>
            <p:cNvPr id="74788" name="Freeform 96"/>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4789" name="Rectangle 97"/>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790" name="Freeform 98"/>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4791" name="Freeform 99"/>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4792" name="Rectangle 100"/>
            <p:cNvSpPr>
              <a:spLocks noChangeArrowheads="1"/>
            </p:cNvSpPr>
            <p:nvPr/>
          </p:nvSpPr>
          <p:spPr bwMode="auto">
            <a:xfrm>
              <a:off x="4214" y="696"/>
              <a:ext cx="592" cy="45"/>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4793" name="Group 101"/>
            <p:cNvGrpSpPr/>
            <p:nvPr/>
          </p:nvGrpSpPr>
          <p:grpSpPr bwMode="auto">
            <a:xfrm>
              <a:off x="4749" y="668"/>
              <a:ext cx="581" cy="145"/>
              <a:chOff x="614" y="2568"/>
              <a:chExt cx="725" cy="139"/>
            </a:xfrm>
          </p:grpSpPr>
          <p:sp>
            <p:nvSpPr>
              <p:cNvPr id="74818" name="AutoShape 102"/>
              <p:cNvSpPr>
                <a:spLocks noChangeArrowheads="1"/>
              </p:cNvSpPr>
              <p:nvPr/>
            </p:nvSpPr>
            <p:spPr bwMode="auto">
              <a:xfrm>
                <a:off x="617"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19" name="AutoShape 103"/>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4794" name="Rectangle 104"/>
            <p:cNvSpPr>
              <a:spLocks noChangeArrowheads="1"/>
            </p:cNvSpPr>
            <p:nvPr/>
          </p:nvSpPr>
          <p:spPr bwMode="auto">
            <a:xfrm>
              <a:off x="4221" y="1022"/>
              <a:ext cx="598" cy="45"/>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4795" name="Group 105"/>
            <p:cNvGrpSpPr/>
            <p:nvPr/>
          </p:nvGrpSpPr>
          <p:grpSpPr bwMode="auto">
            <a:xfrm>
              <a:off x="4747" y="994"/>
              <a:ext cx="581" cy="134"/>
              <a:chOff x="614" y="2568"/>
              <a:chExt cx="725" cy="139"/>
            </a:xfrm>
          </p:grpSpPr>
          <p:sp>
            <p:nvSpPr>
              <p:cNvPr id="74816" name="AutoShape 106"/>
              <p:cNvSpPr>
                <a:spLocks noChangeArrowheads="1"/>
              </p:cNvSpPr>
              <p:nvPr/>
            </p:nvSpPr>
            <p:spPr bwMode="auto">
              <a:xfrm>
                <a:off x="611" y="2567"/>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17" name="AutoShape 107"/>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4796" name="Rectangle 108"/>
            <p:cNvSpPr>
              <a:spLocks noChangeArrowheads="1"/>
            </p:cNvSpPr>
            <p:nvPr/>
          </p:nvSpPr>
          <p:spPr bwMode="auto">
            <a:xfrm>
              <a:off x="4214" y="1356"/>
              <a:ext cx="598" cy="45"/>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797" name="Rectangle 109"/>
            <p:cNvSpPr>
              <a:spLocks noChangeArrowheads="1"/>
            </p:cNvSpPr>
            <p:nvPr/>
          </p:nvSpPr>
          <p:spPr bwMode="auto">
            <a:xfrm>
              <a:off x="4227" y="1653"/>
              <a:ext cx="598"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4798" name="Group 110"/>
            <p:cNvGrpSpPr/>
            <p:nvPr/>
          </p:nvGrpSpPr>
          <p:grpSpPr bwMode="auto">
            <a:xfrm>
              <a:off x="4735" y="1627"/>
              <a:ext cx="582" cy="151"/>
              <a:chOff x="614" y="2568"/>
              <a:chExt cx="725" cy="139"/>
            </a:xfrm>
          </p:grpSpPr>
          <p:sp>
            <p:nvSpPr>
              <p:cNvPr id="74814" name="AutoShape 111"/>
              <p:cNvSpPr>
                <a:spLocks noChangeArrowheads="1"/>
              </p:cNvSpPr>
              <p:nvPr/>
            </p:nvSpPr>
            <p:spPr bwMode="auto">
              <a:xfrm>
                <a:off x="618" y="2571"/>
                <a:ext cx="720"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15" name="AutoShape 112"/>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4799" name="Freeform 113"/>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74800" name="Group 114"/>
            <p:cNvGrpSpPr/>
            <p:nvPr/>
          </p:nvGrpSpPr>
          <p:grpSpPr bwMode="auto">
            <a:xfrm>
              <a:off x="4739" y="1327"/>
              <a:ext cx="582" cy="139"/>
              <a:chOff x="614" y="2568"/>
              <a:chExt cx="725" cy="139"/>
            </a:xfrm>
          </p:grpSpPr>
          <p:sp>
            <p:nvSpPr>
              <p:cNvPr id="74812" name="AutoShape 115"/>
              <p:cNvSpPr>
                <a:spLocks noChangeArrowheads="1"/>
              </p:cNvSpPr>
              <p:nvPr/>
            </p:nvSpPr>
            <p:spPr bwMode="auto">
              <a:xfrm>
                <a:off x="613" y="2568"/>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13" name="AutoShape 116"/>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4801" name="Rectangle 117"/>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02" name="Freeform 118"/>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4803" name="Freeform 119"/>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4804" name="Oval 120"/>
            <p:cNvSpPr>
              <a:spLocks noChangeArrowheads="1"/>
            </p:cNvSpPr>
            <p:nvPr/>
          </p:nvSpPr>
          <p:spPr bwMode="auto">
            <a:xfrm>
              <a:off x="5518" y="2610"/>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05" name="Freeform 121"/>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4806" name="AutoShape 122"/>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07" name="AutoShape 123"/>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08" name="Oval 124"/>
            <p:cNvSpPr>
              <a:spLocks noChangeArrowheads="1"/>
            </p:cNvSpPr>
            <p:nvPr/>
          </p:nvSpPr>
          <p:spPr bwMode="auto">
            <a:xfrm>
              <a:off x="4308" y="2380"/>
              <a:ext cx="155"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09" name="Oval 125"/>
            <p:cNvSpPr>
              <a:spLocks noChangeArrowheads="1"/>
            </p:cNvSpPr>
            <p:nvPr/>
          </p:nvSpPr>
          <p:spPr bwMode="auto">
            <a:xfrm>
              <a:off x="4483" y="2387"/>
              <a:ext cx="161"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74810" name="Oval 126"/>
            <p:cNvSpPr>
              <a:spLocks noChangeArrowheads="1"/>
            </p:cNvSpPr>
            <p:nvPr/>
          </p:nvSpPr>
          <p:spPr bwMode="auto">
            <a:xfrm>
              <a:off x="4664" y="2380"/>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11" name="Rectangle 127"/>
            <p:cNvSpPr>
              <a:spLocks noChangeArrowheads="1"/>
            </p:cNvSpPr>
            <p:nvPr/>
          </p:nvSpPr>
          <p:spPr bwMode="auto">
            <a:xfrm>
              <a:off x="5061" y="1838"/>
              <a:ext cx="87" cy="757"/>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title"/>
          </p:nvPr>
        </p:nvSpPr>
        <p:spPr>
          <a:xfrm>
            <a:off x="725489" y="397669"/>
            <a:ext cx="7772400" cy="849313"/>
          </a:xfrm>
        </p:spPr>
        <p: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建立连接</a:t>
            </a:r>
            <a:endParaRPr lang="en-US" altLang="zh-CN" dirty="0">
              <a:latin typeface="+mj-ea"/>
            </a:endParaRPr>
          </a:p>
        </p:txBody>
      </p:sp>
      <p:sp>
        <p:nvSpPr>
          <p:cNvPr id="75780" name="Text Box 7"/>
          <p:cNvSpPr txBox="1">
            <a:spLocks noChangeArrowheads="1"/>
          </p:cNvSpPr>
          <p:nvPr/>
        </p:nvSpPr>
        <p:spPr bwMode="auto">
          <a:xfrm>
            <a:off x="1336531" y="1076325"/>
            <a:ext cx="30636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latin typeface="微软雅黑" panose="020B0503020204020204" pitchFamily="34" charset="-122"/>
                <a:ea typeface="微软雅黑" panose="020B0503020204020204" pitchFamily="34" charset="-122"/>
              </a:rPr>
              <a:t>两次握手失败的场景</a:t>
            </a:r>
            <a:r>
              <a:rPr lang="en-US" altLang="zh-CN" sz="2400" dirty="0">
                <a:latin typeface="Tahoma" panose="020B0604030504040204" pitchFamily="34" charset="0"/>
                <a:ea typeface="MS PGothic" panose="020B0600070205080204" pitchFamily="34" charset="-128"/>
              </a:rPr>
              <a:t>:</a:t>
            </a:r>
            <a:endParaRPr lang="en-US" altLang="zh-CN" sz="2400" dirty="0">
              <a:latin typeface="Tahoma" panose="020B0604030504040204" pitchFamily="34" charset="0"/>
              <a:ea typeface="MS PGothic" panose="020B0600070205080204" pitchFamily="34" charset="-128"/>
            </a:endParaRPr>
          </a:p>
        </p:txBody>
      </p:sp>
      <p:sp>
        <p:nvSpPr>
          <p:cNvPr id="75781" name="Line 25"/>
          <p:cNvSpPr>
            <a:spLocks noChangeShapeType="1"/>
          </p:cNvSpPr>
          <p:nvPr/>
        </p:nvSpPr>
        <p:spPr bwMode="auto">
          <a:xfrm flipH="1">
            <a:off x="2535092" y="2301875"/>
            <a:ext cx="1588" cy="2470150"/>
          </a:xfrm>
          <a:prstGeom prst="line">
            <a:avLst/>
          </a:prstGeom>
          <a:noFill/>
          <a:ln w="9525">
            <a:solidFill>
              <a:srgbClr val="777777"/>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75782" name="Line 39"/>
          <p:cNvSpPr>
            <a:spLocks noChangeShapeType="1"/>
          </p:cNvSpPr>
          <p:nvPr/>
        </p:nvSpPr>
        <p:spPr bwMode="auto">
          <a:xfrm flipH="1">
            <a:off x="4063856" y="2374901"/>
            <a:ext cx="1587" cy="3960813"/>
          </a:xfrm>
          <a:prstGeom prst="line">
            <a:avLst/>
          </a:prstGeom>
          <a:noFill/>
          <a:ln w="9525">
            <a:solidFill>
              <a:srgbClr val="777777"/>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95"/>
          <p:cNvGrpSpPr/>
          <p:nvPr/>
        </p:nvGrpSpPr>
        <p:grpSpPr bwMode="auto">
          <a:xfrm>
            <a:off x="1231756" y="2927350"/>
            <a:ext cx="3646487" cy="3549650"/>
            <a:chOff x="309" y="1844"/>
            <a:chExt cx="2297" cy="2236"/>
          </a:xfrm>
        </p:grpSpPr>
        <p:sp>
          <p:nvSpPr>
            <p:cNvPr id="75913" name="Text Box 42"/>
            <p:cNvSpPr txBox="1">
              <a:spLocks noChangeArrowheads="1"/>
            </p:cNvSpPr>
            <p:nvPr/>
          </p:nvSpPr>
          <p:spPr bwMode="auto">
            <a:xfrm>
              <a:off x="309" y="1844"/>
              <a:ext cx="802"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600">
                  <a:latin typeface="Tahoma" panose="020B0604030504040204" pitchFamily="34" charset="0"/>
                  <a:ea typeface="MS PGothic" panose="020B0600070205080204" pitchFamily="34" charset="-128"/>
                </a:rPr>
                <a:t>retransmit</a:t>
              </a:r>
              <a:endParaRPr lang="en-US" altLang="zh-CN" sz="1600">
                <a:latin typeface="Tahoma" panose="020B0604030504040204" pitchFamily="34" charset="0"/>
                <a:ea typeface="MS PGothic" panose="020B0600070205080204" pitchFamily="34" charset="-128"/>
              </a:endParaRPr>
            </a:p>
            <a:p>
              <a:pPr algn="r">
                <a:lnSpc>
                  <a:spcPct val="85000"/>
                </a:lnSpc>
              </a:pPr>
              <a:r>
                <a:rPr lang="en-US" altLang="zh-CN" sz="1600">
                  <a:latin typeface="Tahoma" panose="020B0604030504040204" pitchFamily="34" charset="0"/>
                  <a:ea typeface="MS PGothic" panose="020B0600070205080204" pitchFamily="34" charset="-128"/>
                </a:rPr>
                <a:t>req_conn(x)</a:t>
              </a:r>
              <a:endParaRPr lang="en-US" altLang="zh-CN" sz="1600">
                <a:latin typeface="Tahoma" panose="020B0604030504040204" pitchFamily="34" charset="0"/>
                <a:ea typeface="MS PGothic" panose="020B0600070205080204" pitchFamily="34" charset="-128"/>
              </a:endParaRPr>
            </a:p>
            <a:p>
              <a:pPr algn="r"/>
              <a:endParaRPr lang="zh-CN" altLang="en-US" sz="1600">
                <a:latin typeface="Tahoma" panose="020B0604030504040204" pitchFamily="34" charset="0"/>
                <a:ea typeface="MS PGothic" panose="020B0600070205080204" pitchFamily="34" charset="-128"/>
              </a:endParaRPr>
            </a:p>
          </p:txBody>
        </p:sp>
        <p:sp>
          <p:nvSpPr>
            <p:cNvPr id="75914" name="Freeform 43"/>
            <p:cNvSpPr/>
            <p:nvPr/>
          </p:nvSpPr>
          <p:spPr bwMode="auto">
            <a:xfrm>
              <a:off x="1137" y="2027"/>
              <a:ext cx="962" cy="1612"/>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 name="T12" fmla="*/ 0 w 962"/>
                <a:gd name="T13" fmla="*/ 0 h 1612"/>
                <a:gd name="T14" fmla="*/ 962 w 962"/>
                <a:gd name="T15" fmla="*/ 1612 h 1612"/>
              </a:gdLst>
              <a:ahLst/>
              <a:cxnLst>
                <a:cxn ang="T8">
                  <a:pos x="T0" y="T1"/>
                </a:cxn>
                <a:cxn ang="T9">
                  <a:pos x="T2" y="T3"/>
                </a:cxn>
                <a:cxn ang="T10">
                  <a:pos x="T4" y="T5"/>
                </a:cxn>
                <a:cxn ang="T11">
                  <a:pos x="T6" y="T7"/>
                </a:cxn>
              </a:cxnLst>
              <a:rect l="T12" t="T13" r="T14" b="T15"/>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5915" name="Text Box 44"/>
            <p:cNvSpPr txBox="1">
              <a:spLocks noChangeArrowheads="1"/>
            </p:cNvSpPr>
            <p:nvPr/>
          </p:nvSpPr>
          <p:spPr bwMode="auto">
            <a:xfrm>
              <a:off x="2120" y="3517"/>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endParaRPr lang="en-US" altLang="zh-CN" sz="1600">
                <a:solidFill>
                  <a:srgbClr val="CC0000"/>
                </a:solidFill>
                <a:latin typeface="Tahoma" panose="020B0604030504040204" pitchFamily="34" charset="0"/>
                <a:ea typeface="MS PGothic" panose="020B0600070205080204" pitchFamily="34" charset="-128"/>
              </a:endParaRPr>
            </a:p>
          </p:txBody>
        </p:sp>
        <p:sp>
          <p:nvSpPr>
            <p:cNvPr id="75916" name="Oval 45"/>
            <p:cNvSpPr>
              <a:spLocks noChangeArrowheads="1"/>
            </p:cNvSpPr>
            <p:nvPr/>
          </p:nvSpPr>
          <p:spPr bwMode="auto">
            <a:xfrm>
              <a:off x="2072" y="3597"/>
              <a:ext cx="57" cy="56"/>
            </a:xfrm>
            <a:prstGeom prst="ellipse">
              <a:avLst/>
            </a:prstGeom>
            <a:solidFill>
              <a:srgbClr val="CC0000"/>
            </a:solidFill>
            <a:ln w="9525">
              <a:solidFill>
                <a:srgbClr val="CC000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grpSp>
          <p:nvGrpSpPr>
            <p:cNvPr id="75917" name="Group 46"/>
            <p:cNvGrpSpPr/>
            <p:nvPr/>
          </p:nvGrpSpPr>
          <p:grpSpPr bwMode="auto">
            <a:xfrm>
              <a:off x="1198" y="2407"/>
              <a:ext cx="802" cy="212"/>
              <a:chOff x="1065" y="2085"/>
              <a:chExt cx="802" cy="212"/>
            </a:xfrm>
          </p:grpSpPr>
          <p:sp>
            <p:nvSpPr>
              <p:cNvPr id="75919" name="Rectangle 47"/>
              <p:cNvSpPr>
                <a:spLocks noChangeArrowheads="1"/>
              </p:cNvSpPr>
              <p:nvPr/>
            </p:nvSpPr>
            <p:spPr bwMode="auto">
              <a:xfrm>
                <a:off x="1137" y="2123"/>
                <a:ext cx="675" cy="1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920" name="Text Box 48"/>
              <p:cNvSpPr txBox="1">
                <a:spLocks noChangeArrowheads="1"/>
              </p:cNvSpPr>
              <p:nvPr/>
            </p:nvSpPr>
            <p:spPr bwMode="auto">
              <a:xfrm>
                <a:off x="1065" y="2085"/>
                <a:ext cx="8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req_conn(x)</a:t>
                </a:r>
                <a:endParaRPr lang="en-US" altLang="zh-CN" sz="1600">
                  <a:latin typeface="Tahoma" panose="020B0604030504040204" pitchFamily="34" charset="0"/>
                  <a:ea typeface="MS PGothic" panose="020B0600070205080204" pitchFamily="34" charset="-128"/>
                </a:endParaRPr>
              </a:p>
            </p:txBody>
          </p:sp>
        </p:grpSp>
        <p:sp>
          <p:nvSpPr>
            <p:cNvPr id="75918" name="Text Box 49"/>
            <p:cNvSpPr txBox="1">
              <a:spLocks noChangeArrowheads="1"/>
            </p:cNvSpPr>
            <p:nvPr/>
          </p:nvSpPr>
          <p:spPr bwMode="auto">
            <a:xfrm>
              <a:off x="980" y="3714"/>
              <a:ext cx="1336"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half open connection!</a:t>
              </a:r>
              <a:endParaRPr lang="en-US" altLang="zh-CN" sz="1600">
                <a:latin typeface="Tahoma" panose="020B0604030504040204" pitchFamily="34" charset="0"/>
                <a:ea typeface="MS PGothic" panose="020B0600070205080204" pitchFamily="34" charset="-128"/>
              </a:endParaRPr>
            </a:p>
            <a:p>
              <a:r>
                <a:rPr lang="en-US" altLang="zh-CN" sz="1600">
                  <a:latin typeface="Tahoma" panose="020B0604030504040204" pitchFamily="34" charset="0"/>
                  <a:ea typeface="MS PGothic" panose="020B0600070205080204" pitchFamily="34" charset="-128"/>
                </a:rPr>
                <a:t>(no client!)</a:t>
              </a:r>
              <a:endParaRPr lang="en-US" altLang="zh-CN" sz="1600">
                <a:latin typeface="Tahoma" panose="020B0604030504040204" pitchFamily="34" charset="0"/>
                <a:ea typeface="MS PGothic" panose="020B0600070205080204" pitchFamily="34" charset="-128"/>
              </a:endParaRPr>
            </a:p>
          </p:txBody>
        </p:sp>
      </p:grpSp>
      <p:grpSp>
        <p:nvGrpSpPr>
          <p:cNvPr id="4" name="Group 93"/>
          <p:cNvGrpSpPr/>
          <p:nvPr/>
        </p:nvGrpSpPr>
        <p:grpSpPr bwMode="auto">
          <a:xfrm>
            <a:off x="1363517" y="4456113"/>
            <a:ext cx="3830638" cy="715962"/>
            <a:chOff x="406" y="2807"/>
            <a:chExt cx="2413" cy="451"/>
          </a:xfrm>
        </p:grpSpPr>
        <p:sp>
          <p:nvSpPr>
            <p:cNvPr id="75909" name="Line 40"/>
            <p:cNvSpPr>
              <a:spLocks noChangeShapeType="1"/>
            </p:cNvSpPr>
            <p:nvPr/>
          </p:nvSpPr>
          <p:spPr bwMode="auto">
            <a:xfrm>
              <a:off x="1097" y="2964"/>
              <a:ext cx="1515" cy="0"/>
            </a:xfrm>
            <a:prstGeom prst="line">
              <a:avLst/>
            </a:prstGeom>
            <a:noFill/>
            <a:ln w="28575">
              <a:solidFill>
                <a:srgbClr val="CC0000"/>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75910" name="Text Box 83"/>
            <p:cNvSpPr txBox="1">
              <a:spLocks noChangeArrowheads="1"/>
            </p:cNvSpPr>
            <p:nvPr/>
          </p:nvSpPr>
          <p:spPr bwMode="auto">
            <a:xfrm>
              <a:off x="406" y="2937"/>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600">
                  <a:latin typeface="Tahoma" panose="020B0604030504040204" pitchFamily="34" charset="0"/>
                  <a:ea typeface="MS PGothic" panose="020B0600070205080204" pitchFamily="34" charset="-128"/>
                </a:rPr>
                <a:t>client terminates</a:t>
              </a:r>
              <a:endParaRPr lang="en-US" altLang="zh-CN" sz="1600">
                <a:latin typeface="Tahoma" panose="020B0604030504040204" pitchFamily="34" charset="0"/>
                <a:ea typeface="MS PGothic" panose="020B0600070205080204" pitchFamily="34" charset="-128"/>
              </a:endParaRPr>
            </a:p>
          </p:txBody>
        </p:sp>
        <p:sp>
          <p:nvSpPr>
            <p:cNvPr id="75911" name="Text Box 84"/>
            <p:cNvSpPr txBox="1">
              <a:spLocks noChangeArrowheads="1"/>
            </p:cNvSpPr>
            <p:nvPr/>
          </p:nvSpPr>
          <p:spPr bwMode="auto">
            <a:xfrm>
              <a:off x="2081" y="2938"/>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600">
                  <a:latin typeface="Tahoma" panose="020B0604030504040204" pitchFamily="34" charset="0"/>
                  <a:ea typeface="MS PGothic" panose="020B0600070205080204" pitchFamily="34" charset="-128"/>
                </a:rPr>
                <a:t>server</a:t>
              </a:r>
              <a:endParaRPr lang="en-US" altLang="zh-CN" sz="1600">
                <a:latin typeface="Tahoma" panose="020B0604030504040204" pitchFamily="34" charset="0"/>
                <a:ea typeface="MS PGothic" panose="020B0600070205080204" pitchFamily="34" charset="-128"/>
              </a:endParaRPr>
            </a:p>
            <a:p>
              <a:pPr>
                <a:lnSpc>
                  <a:spcPct val="85000"/>
                </a:lnSpc>
              </a:pPr>
              <a:r>
                <a:rPr lang="en-US" altLang="zh-CN" sz="1600">
                  <a:latin typeface="Tahoma" panose="020B0604030504040204" pitchFamily="34" charset="0"/>
                  <a:ea typeface="MS PGothic" panose="020B0600070205080204" pitchFamily="34" charset="-128"/>
                </a:rPr>
                <a:t>forgets x</a:t>
              </a:r>
              <a:endParaRPr lang="en-US" altLang="zh-CN" sz="1600">
                <a:latin typeface="Tahoma" panose="020B0604030504040204" pitchFamily="34" charset="0"/>
                <a:ea typeface="MS PGothic" panose="020B0600070205080204" pitchFamily="34" charset="-128"/>
              </a:endParaRPr>
            </a:p>
          </p:txBody>
        </p:sp>
        <p:sp>
          <p:nvSpPr>
            <p:cNvPr id="75912" name="Text Box 85"/>
            <p:cNvSpPr txBox="1">
              <a:spLocks noChangeArrowheads="1"/>
            </p:cNvSpPr>
            <p:nvPr/>
          </p:nvSpPr>
          <p:spPr bwMode="auto">
            <a:xfrm>
              <a:off x="1269" y="2807"/>
              <a:ext cx="706" cy="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connection </a:t>
              </a:r>
              <a:endParaRPr lang="en-US" altLang="zh-CN"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x completes</a:t>
              </a:r>
              <a:endParaRPr lang="en-US" altLang="zh-CN" sz="1400">
                <a:latin typeface="Tahoma" panose="020B0604030504040204" pitchFamily="34" charset="0"/>
                <a:ea typeface="MS PGothic" panose="020B0600070205080204" pitchFamily="34" charset="-128"/>
              </a:endParaRPr>
            </a:p>
          </p:txBody>
        </p:sp>
      </p:grpSp>
      <p:grpSp>
        <p:nvGrpSpPr>
          <p:cNvPr id="5" name="Group 99"/>
          <p:cNvGrpSpPr/>
          <p:nvPr/>
        </p:nvGrpSpPr>
        <p:grpSpPr bwMode="auto">
          <a:xfrm>
            <a:off x="6334126" y="2914650"/>
            <a:ext cx="4048125" cy="3417888"/>
            <a:chOff x="3030" y="1831"/>
            <a:chExt cx="2550" cy="2153"/>
          </a:xfrm>
        </p:grpSpPr>
        <p:sp>
          <p:nvSpPr>
            <p:cNvPr id="75898" name="Text Box 69"/>
            <p:cNvSpPr txBox="1">
              <a:spLocks noChangeArrowheads="1"/>
            </p:cNvSpPr>
            <p:nvPr/>
          </p:nvSpPr>
          <p:spPr bwMode="auto">
            <a:xfrm>
              <a:off x="3030" y="1831"/>
              <a:ext cx="802"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600">
                  <a:latin typeface="Tahoma" panose="020B0604030504040204" pitchFamily="34" charset="0"/>
                  <a:ea typeface="MS PGothic" panose="020B0600070205080204" pitchFamily="34" charset="-128"/>
                </a:rPr>
                <a:t>retransmit</a:t>
              </a:r>
              <a:endParaRPr lang="en-US" altLang="zh-CN" sz="1600">
                <a:latin typeface="Tahoma" panose="020B0604030504040204" pitchFamily="34" charset="0"/>
                <a:ea typeface="MS PGothic" panose="020B0600070205080204" pitchFamily="34" charset="-128"/>
              </a:endParaRPr>
            </a:p>
            <a:p>
              <a:pPr algn="r">
                <a:lnSpc>
                  <a:spcPct val="85000"/>
                </a:lnSpc>
              </a:pPr>
              <a:r>
                <a:rPr lang="en-US" altLang="zh-CN" sz="1600">
                  <a:latin typeface="Tahoma" panose="020B0604030504040204" pitchFamily="34" charset="0"/>
                  <a:ea typeface="MS PGothic" panose="020B0600070205080204" pitchFamily="34" charset="-128"/>
                </a:rPr>
                <a:t>req_conn(x)</a:t>
              </a:r>
              <a:endParaRPr lang="en-US" altLang="zh-CN" sz="1600">
                <a:latin typeface="Tahoma" panose="020B0604030504040204" pitchFamily="34" charset="0"/>
                <a:ea typeface="MS PGothic" panose="020B0600070205080204" pitchFamily="34" charset="-128"/>
              </a:endParaRPr>
            </a:p>
            <a:p>
              <a:pPr algn="r"/>
              <a:endParaRPr lang="zh-CN" altLang="en-US" sz="1600">
                <a:latin typeface="Tahoma" panose="020B0604030504040204" pitchFamily="34" charset="0"/>
                <a:ea typeface="MS PGothic" panose="020B0600070205080204" pitchFamily="34" charset="-128"/>
              </a:endParaRPr>
            </a:p>
          </p:txBody>
        </p:sp>
        <p:sp>
          <p:nvSpPr>
            <p:cNvPr id="75899" name="Freeform 70"/>
            <p:cNvSpPr/>
            <p:nvPr/>
          </p:nvSpPr>
          <p:spPr bwMode="auto">
            <a:xfrm>
              <a:off x="3858" y="2021"/>
              <a:ext cx="962" cy="1612"/>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 name="T12" fmla="*/ 0 w 962"/>
                <a:gd name="T13" fmla="*/ 0 h 1612"/>
                <a:gd name="T14" fmla="*/ 962 w 962"/>
                <a:gd name="T15" fmla="*/ 1612 h 1612"/>
              </a:gdLst>
              <a:ahLst/>
              <a:cxnLst>
                <a:cxn ang="T8">
                  <a:pos x="T0" y="T1"/>
                </a:cxn>
                <a:cxn ang="T9">
                  <a:pos x="T2" y="T3"/>
                </a:cxn>
                <a:cxn ang="T10">
                  <a:pos x="T4" y="T5"/>
                </a:cxn>
                <a:cxn ang="T11">
                  <a:pos x="T6" y="T7"/>
                </a:cxn>
              </a:cxnLst>
              <a:rect l="T12" t="T13" r="T14" b="T15"/>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5900" name="Text Box 71"/>
            <p:cNvSpPr txBox="1">
              <a:spLocks noChangeArrowheads="1"/>
            </p:cNvSpPr>
            <p:nvPr/>
          </p:nvSpPr>
          <p:spPr bwMode="auto">
            <a:xfrm>
              <a:off x="4841" y="3504"/>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endParaRPr lang="en-US" altLang="zh-CN" sz="1600">
                <a:solidFill>
                  <a:srgbClr val="CC0000"/>
                </a:solidFill>
                <a:latin typeface="Tahoma" panose="020B0604030504040204" pitchFamily="34" charset="0"/>
                <a:ea typeface="MS PGothic" panose="020B0600070205080204" pitchFamily="34" charset="-128"/>
              </a:endParaRPr>
            </a:p>
          </p:txBody>
        </p:sp>
        <p:sp>
          <p:nvSpPr>
            <p:cNvPr id="75901" name="Oval 72"/>
            <p:cNvSpPr>
              <a:spLocks noChangeArrowheads="1"/>
            </p:cNvSpPr>
            <p:nvPr/>
          </p:nvSpPr>
          <p:spPr bwMode="auto">
            <a:xfrm>
              <a:off x="4793" y="3584"/>
              <a:ext cx="57" cy="56"/>
            </a:xfrm>
            <a:prstGeom prst="ellipse">
              <a:avLst/>
            </a:prstGeom>
            <a:solidFill>
              <a:srgbClr val="CC0000"/>
            </a:solidFill>
            <a:ln w="9525">
              <a:solidFill>
                <a:srgbClr val="CC000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5902" name="Rectangle 74"/>
            <p:cNvSpPr>
              <a:spLocks noChangeArrowheads="1"/>
            </p:cNvSpPr>
            <p:nvPr/>
          </p:nvSpPr>
          <p:spPr bwMode="auto">
            <a:xfrm>
              <a:off x="3991" y="3178"/>
              <a:ext cx="675" cy="1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903" name="Text Box 75"/>
            <p:cNvSpPr txBox="1">
              <a:spLocks noChangeArrowheads="1"/>
            </p:cNvSpPr>
            <p:nvPr/>
          </p:nvSpPr>
          <p:spPr bwMode="auto">
            <a:xfrm>
              <a:off x="4059" y="3140"/>
              <a:ext cx="8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req_conn(x)</a:t>
              </a:r>
              <a:endParaRPr lang="en-US" altLang="zh-CN" sz="1600">
                <a:latin typeface="Tahoma" panose="020B0604030504040204" pitchFamily="34" charset="0"/>
                <a:ea typeface="MS PGothic" panose="020B0600070205080204" pitchFamily="34" charset="-128"/>
              </a:endParaRPr>
            </a:p>
          </p:txBody>
        </p:sp>
        <p:sp>
          <p:nvSpPr>
            <p:cNvPr id="75904" name="Freeform 86"/>
            <p:cNvSpPr/>
            <p:nvPr/>
          </p:nvSpPr>
          <p:spPr bwMode="auto">
            <a:xfrm>
              <a:off x="3847" y="2645"/>
              <a:ext cx="946" cy="1195"/>
            </a:xfrm>
            <a:custGeom>
              <a:avLst/>
              <a:gdLst>
                <a:gd name="T0" fmla="*/ 0 w 946"/>
                <a:gd name="T1" fmla="*/ 15 h 1195"/>
                <a:gd name="T2" fmla="*/ 199 w 946"/>
                <a:gd name="T3" fmla="*/ 164 h 1195"/>
                <a:gd name="T4" fmla="*/ 320 w 946"/>
                <a:gd name="T5" fmla="*/ 960 h 1195"/>
                <a:gd name="T6" fmla="*/ 946 w 946"/>
                <a:gd name="T7" fmla="*/ 1138 h 1195"/>
                <a:gd name="T8" fmla="*/ 0 60000 65536"/>
                <a:gd name="T9" fmla="*/ 0 60000 65536"/>
                <a:gd name="T10" fmla="*/ 0 60000 65536"/>
                <a:gd name="T11" fmla="*/ 0 60000 65536"/>
                <a:gd name="T12" fmla="*/ 0 w 946"/>
                <a:gd name="T13" fmla="*/ 0 h 1195"/>
                <a:gd name="T14" fmla="*/ 946 w 946"/>
                <a:gd name="T15" fmla="*/ 1195 h 1195"/>
              </a:gdLst>
              <a:ahLst/>
              <a:cxnLst>
                <a:cxn ang="T8">
                  <a:pos x="T0" y="T1"/>
                </a:cxn>
                <a:cxn ang="T9">
                  <a:pos x="T2" y="T3"/>
                </a:cxn>
                <a:cxn ang="T10">
                  <a:pos x="T4" y="T5"/>
                </a:cxn>
                <a:cxn ang="T11">
                  <a:pos x="T6" y="T7"/>
                </a:cxn>
              </a:cxnLst>
              <a:rect l="T12" t="T13" r="T14" b="T15"/>
              <a:pathLst>
                <a:path w="946" h="1195">
                  <a:moveTo>
                    <a:pt x="0" y="15"/>
                  </a:moveTo>
                  <a:cubicBezTo>
                    <a:pt x="32" y="40"/>
                    <a:pt x="114" y="0"/>
                    <a:pt x="199" y="164"/>
                  </a:cubicBezTo>
                  <a:cubicBezTo>
                    <a:pt x="284" y="328"/>
                    <a:pt x="195" y="798"/>
                    <a:pt x="320" y="960"/>
                  </a:cubicBezTo>
                  <a:cubicBezTo>
                    <a:pt x="477" y="1195"/>
                    <a:pt x="816" y="1101"/>
                    <a:pt x="946" y="1138"/>
                  </a:cubicBezTo>
                </a:path>
              </a:pathLst>
            </a:custGeom>
            <a:noFill/>
            <a:ln w="28575"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5905" name="Rectangle 88"/>
            <p:cNvSpPr>
              <a:spLocks noChangeArrowheads="1"/>
            </p:cNvSpPr>
            <p:nvPr/>
          </p:nvSpPr>
          <p:spPr bwMode="auto">
            <a:xfrm>
              <a:off x="4068" y="3612"/>
              <a:ext cx="448" cy="1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906" name="Text Box 87"/>
            <p:cNvSpPr txBox="1">
              <a:spLocks noChangeArrowheads="1"/>
            </p:cNvSpPr>
            <p:nvPr/>
          </p:nvSpPr>
          <p:spPr bwMode="auto">
            <a:xfrm>
              <a:off x="3870" y="3584"/>
              <a:ext cx="6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data(x+1)</a:t>
              </a:r>
              <a:endParaRPr lang="en-US" altLang="zh-CN" sz="1600">
                <a:latin typeface="Tahoma" panose="020B0604030504040204" pitchFamily="34" charset="0"/>
                <a:ea typeface="MS PGothic" panose="020B0600070205080204" pitchFamily="34" charset="-128"/>
              </a:endParaRPr>
            </a:p>
          </p:txBody>
        </p:sp>
        <p:sp>
          <p:nvSpPr>
            <p:cNvPr id="75907" name="Text Box 89"/>
            <p:cNvSpPr txBox="1">
              <a:spLocks noChangeArrowheads="1"/>
            </p:cNvSpPr>
            <p:nvPr/>
          </p:nvSpPr>
          <p:spPr bwMode="auto">
            <a:xfrm>
              <a:off x="3062" y="2494"/>
              <a:ext cx="802"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600">
                  <a:latin typeface="Tahoma" panose="020B0604030504040204" pitchFamily="34" charset="0"/>
                  <a:ea typeface="MS PGothic" panose="020B0600070205080204" pitchFamily="34" charset="-128"/>
                </a:rPr>
                <a:t>retransmit</a:t>
              </a:r>
              <a:endParaRPr lang="en-US" altLang="zh-CN" sz="1600">
                <a:latin typeface="Tahoma" panose="020B0604030504040204" pitchFamily="34" charset="0"/>
                <a:ea typeface="MS PGothic" panose="020B0600070205080204" pitchFamily="34" charset="-128"/>
              </a:endParaRPr>
            </a:p>
            <a:p>
              <a:pPr algn="r">
                <a:lnSpc>
                  <a:spcPct val="85000"/>
                </a:lnSpc>
              </a:pPr>
              <a:r>
                <a:rPr lang="en-US" altLang="zh-CN" sz="1600">
                  <a:latin typeface="Tahoma" panose="020B0604030504040204" pitchFamily="34" charset="0"/>
                  <a:ea typeface="MS PGothic" panose="020B0600070205080204" pitchFamily="34" charset="-128"/>
                </a:rPr>
                <a:t>data(x+1)</a:t>
              </a:r>
              <a:endParaRPr lang="en-US" altLang="zh-CN" sz="1600">
                <a:latin typeface="Tahoma" panose="020B0604030504040204" pitchFamily="34" charset="0"/>
                <a:ea typeface="MS PGothic" panose="020B0600070205080204" pitchFamily="34" charset="-128"/>
              </a:endParaRPr>
            </a:p>
            <a:p>
              <a:pPr algn="r"/>
              <a:endParaRPr lang="zh-CN" altLang="en-US" sz="1600">
                <a:latin typeface="Tahoma" panose="020B0604030504040204" pitchFamily="34" charset="0"/>
                <a:ea typeface="MS PGothic" panose="020B0600070205080204" pitchFamily="34" charset="-128"/>
              </a:endParaRPr>
            </a:p>
          </p:txBody>
        </p:sp>
        <p:sp>
          <p:nvSpPr>
            <p:cNvPr id="75908" name="Text Box 90"/>
            <p:cNvSpPr txBox="1">
              <a:spLocks noChangeArrowheads="1"/>
            </p:cNvSpPr>
            <p:nvPr/>
          </p:nvSpPr>
          <p:spPr bwMode="auto">
            <a:xfrm>
              <a:off x="4842" y="3664"/>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600">
                  <a:latin typeface="Tahoma" panose="020B0604030504040204" pitchFamily="34" charset="0"/>
                  <a:ea typeface="MS PGothic" panose="020B0600070205080204" pitchFamily="34" charset="-128"/>
                </a:rPr>
                <a:t>accept</a:t>
              </a:r>
              <a:endParaRPr lang="en-US" altLang="zh-CN" sz="1600">
                <a:latin typeface="Tahoma" panose="020B0604030504040204" pitchFamily="34" charset="0"/>
                <a:ea typeface="MS PGothic" panose="020B0600070205080204" pitchFamily="34" charset="-128"/>
              </a:endParaRPr>
            </a:p>
            <a:p>
              <a:pPr>
                <a:lnSpc>
                  <a:spcPct val="85000"/>
                </a:lnSpc>
              </a:pPr>
              <a:r>
                <a:rPr lang="en-US" altLang="zh-CN" sz="1600">
                  <a:latin typeface="Tahoma" panose="020B0604030504040204" pitchFamily="34" charset="0"/>
                  <a:ea typeface="MS PGothic" panose="020B0600070205080204" pitchFamily="34" charset="-128"/>
                </a:rPr>
                <a:t>data(x+1)</a:t>
              </a:r>
              <a:endParaRPr lang="en-US" altLang="zh-CN" sz="1600">
                <a:latin typeface="Tahoma" panose="020B0604030504040204" pitchFamily="34" charset="0"/>
                <a:ea typeface="MS PGothic" panose="020B0600070205080204" pitchFamily="34" charset="-128"/>
              </a:endParaRPr>
            </a:p>
          </p:txBody>
        </p:sp>
      </p:grpSp>
      <p:grpSp>
        <p:nvGrpSpPr>
          <p:cNvPr id="75786" name="Group 102"/>
          <p:cNvGrpSpPr/>
          <p:nvPr/>
        </p:nvGrpSpPr>
        <p:grpSpPr bwMode="auto">
          <a:xfrm>
            <a:off x="1509568" y="1746251"/>
            <a:ext cx="3389313" cy="2136775"/>
            <a:chOff x="484" y="1100"/>
            <a:chExt cx="2135" cy="1346"/>
          </a:xfrm>
        </p:grpSpPr>
        <p:sp>
          <p:nvSpPr>
            <p:cNvPr id="75849" name="Text Box 103"/>
            <p:cNvSpPr txBox="1">
              <a:spLocks noChangeArrowheads="1"/>
            </p:cNvSpPr>
            <p:nvPr/>
          </p:nvSpPr>
          <p:spPr bwMode="auto">
            <a:xfrm>
              <a:off x="484" y="1393"/>
              <a:ext cx="61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a:latin typeface="Tahoma" panose="020B0604030504040204" pitchFamily="34" charset="0"/>
                  <a:ea typeface="MS PGothic" panose="020B0600070205080204" pitchFamily="34" charset="-128"/>
                </a:rPr>
                <a:t>choose x</a:t>
              </a:r>
              <a:endParaRPr lang="en-US" altLang="zh-CN" sz="1600">
                <a:latin typeface="Tahoma" panose="020B0604030504040204" pitchFamily="34" charset="0"/>
                <a:ea typeface="MS PGothic" panose="020B0600070205080204" pitchFamily="34" charset="-128"/>
              </a:endParaRPr>
            </a:p>
            <a:p>
              <a:pPr algn="r"/>
              <a:endParaRPr lang="zh-CN" altLang="en-US" sz="1600">
                <a:latin typeface="Tahoma" panose="020B0604030504040204" pitchFamily="34" charset="0"/>
                <a:ea typeface="MS PGothic" panose="020B0600070205080204" pitchFamily="34" charset="-128"/>
              </a:endParaRPr>
            </a:p>
          </p:txBody>
        </p:sp>
        <p:sp>
          <p:nvSpPr>
            <p:cNvPr id="75850" name="Line 104"/>
            <p:cNvSpPr>
              <a:spLocks noChangeShapeType="1"/>
            </p:cNvSpPr>
            <p:nvPr/>
          </p:nvSpPr>
          <p:spPr bwMode="auto">
            <a:xfrm>
              <a:off x="1159" y="1516"/>
              <a:ext cx="932" cy="199"/>
            </a:xfrm>
            <a:prstGeom prst="line">
              <a:avLst/>
            </a:prstGeom>
            <a:noFill/>
            <a:ln w="28575">
              <a:solidFill>
                <a:srgbClr val="000099"/>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851" name="Line 105"/>
            <p:cNvSpPr>
              <a:spLocks noChangeShapeType="1"/>
            </p:cNvSpPr>
            <p:nvPr/>
          </p:nvSpPr>
          <p:spPr bwMode="auto">
            <a:xfrm flipH="1">
              <a:off x="1121" y="1739"/>
              <a:ext cx="990" cy="602"/>
            </a:xfrm>
            <a:prstGeom prst="line">
              <a:avLst/>
            </a:prstGeom>
            <a:noFill/>
            <a:ln w="28575">
              <a:solidFill>
                <a:srgbClr val="000099"/>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852" name="Rectangle 106"/>
            <p:cNvSpPr>
              <a:spLocks noChangeArrowheads="1"/>
            </p:cNvSpPr>
            <p:nvPr/>
          </p:nvSpPr>
          <p:spPr bwMode="auto">
            <a:xfrm>
              <a:off x="1359" y="1507"/>
              <a:ext cx="490"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53" name="Text Box 107"/>
            <p:cNvSpPr txBox="1">
              <a:spLocks noChangeArrowheads="1"/>
            </p:cNvSpPr>
            <p:nvPr/>
          </p:nvSpPr>
          <p:spPr bwMode="auto">
            <a:xfrm>
              <a:off x="1214" y="1486"/>
              <a:ext cx="8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req_conn(x)</a:t>
              </a:r>
              <a:endParaRPr lang="en-US" altLang="zh-CN" sz="1600">
                <a:latin typeface="Tahoma" panose="020B0604030504040204" pitchFamily="34" charset="0"/>
                <a:ea typeface="MS PGothic" panose="020B0600070205080204" pitchFamily="34" charset="-128"/>
              </a:endParaRPr>
            </a:p>
          </p:txBody>
        </p:sp>
        <p:sp>
          <p:nvSpPr>
            <p:cNvPr id="75854" name="Rectangle 108"/>
            <p:cNvSpPr>
              <a:spLocks noChangeArrowheads="1"/>
            </p:cNvSpPr>
            <p:nvPr/>
          </p:nvSpPr>
          <p:spPr bwMode="auto">
            <a:xfrm>
              <a:off x="1471" y="1774"/>
              <a:ext cx="277"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55" name="Text Box 109"/>
            <p:cNvSpPr txBox="1">
              <a:spLocks noChangeArrowheads="1"/>
            </p:cNvSpPr>
            <p:nvPr/>
          </p:nvSpPr>
          <p:spPr bwMode="auto">
            <a:xfrm>
              <a:off x="2133" y="1649"/>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endParaRPr lang="en-US" altLang="zh-CN" sz="1600">
                <a:solidFill>
                  <a:srgbClr val="CC0000"/>
                </a:solidFill>
                <a:latin typeface="Tahoma" panose="020B0604030504040204" pitchFamily="34" charset="0"/>
                <a:ea typeface="MS PGothic" panose="020B0600070205080204" pitchFamily="34" charset="-128"/>
              </a:endParaRPr>
            </a:p>
          </p:txBody>
        </p:sp>
        <p:sp>
          <p:nvSpPr>
            <p:cNvPr id="75856" name="Text Box 110"/>
            <p:cNvSpPr txBox="1">
              <a:spLocks noChangeArrowheads="1"/>
            </p:cNvSpPr>
            <p:nvPr/>
          </p:nvSpPr>
          <p:spPr bwMode="auto">
            <a:xfrm>
              <a:off x="583" y="2234"/>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endParaRPr lang="en-US" altLang="zh-CN" sz="1600">
                <a:solidFill>
                  <a:srgbClr val="CC0000"/>
                </a:solidFill>
                <a:latin typeface="Tahoma" panose="020B0604030504040204" pitchFamily="34" charset="0"/>
                <a:ea typeface="MS PGothic" panose="020B0600070205080204" pitchFamily="34" charset="-128"/>
              </a:endParaRPr>
            </a:p>
          </p:txBody>
        </p:sp>
        <p:sp>
          <p:nvSpPr>
            <p:cNvPr id="75857" name="Oval 111"/>
            <p:cNvSpPr>
              <a:spLocks noChangeArrowheads="1"/>
            </p:cNvSpPr>
            <p:nvPr/>
          </p:nvSpPr>
          <p:spPr bwMode="auto">
            <a:xfrm>
              <a:off x="1095" y="2298"/>
              <a:ext cx="57" cy="56"/>
            </a:xfrm>
            <a:prstGeom prst="ellipse">
              <a:avLst/>
            </a:prstGeom>
            <a:solidFill>
              <a:srgbClr val="CC0000"/>
            </a:solidFill>
            <a:ln w="9525">
              <a:solidFill>
                <a:srgbClr val="CC000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5858" name="Oval 112"/>
            <p:cNvSpPr>
              <a:spLocks noChangeArrowheads="1"/>
            </p:cNvSpPr>
            <p:nvPr/>
          </p:nvSpPr>
          <p:spPr bwMode="auto">
            <a:xfrm>
              <a:off x="2065" y="1723"/>
              <a:ext cx="57" cy="56"/>
            </a:xfrm>
            <a:prstGeom prst="ellipse">
              <a:avLst/>
            </a:prstGeom>
            <a:solidFill>
              <a:srgbClr val="CC0000"/>
            </a:solidFill>
            <a:ln w="9525">
              <a:solidFill>
                <a:srgbClr val="CC000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grpSp>
          <p:nvGrpSpPr>
            <p:cNvPr id="75859" name="Group 113"/>
            <p:cNvGrpSpPr/>
            <p:nvPr/>
          </p:nvGrpSpPr>
          <p:grpSpPr bwMode="auto">
            <a:xfrm>
              <a:off x="1277" y="1861"/>
              <a:ext cx="803" cy="212"/>
              <a:chOff x="1065" y="2085"/>
              <a:chExt cx="803" cy="212"/>
            </a:xfrm>
          </p:grpSpPr>
          <p:sp>
            <p:nvSpPr>
              <p:cNvPr id="75896" name="Rectangle 114"/>
              <p:cNvSpPr>
                <a:spLocks noChangeArrowheads="1"/>
              </p:cNvSpPr>
              <p:nvPr/>
            </p:nvSpPr>
            <p:spPr bwMode="auto">
              <a:xfrm>
                <a:off x="1137" y="2123"/>
                <a:ext cx="675" cy="1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97" name="Text Box 115"/>
              <p:cNvSpPr txBox="1">
                <a:spLocks noChangeArrowheads="1"/>
              </p:cNvSpPr>
              <p:nvPr/>
            </p:nvSpPr>
            <p:spPr bwMode="auto">
              <a:xfrm>
                <a:off x="1065" y="2085"/>
                <a:ext cx="8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acc_conn(x)</a:t>
                </a:r>
                <a:endParaRPr lang="en-US" altLang="zh-CN" sz="1600">
                  <a:latin typeface="Tahoma" panose="020B0604030504040204" pitchFamily="34" charset="0"/>
                  <a:ea typeface="MS PGothic" panose="020B0600070205080204" pitchFamily="34" charset="-128"/>
                </a:endParaRPr>
              </a:p>
            </p:txBody>
          </p:sp>
        </p:grpSp>
        <p:grpSp>
          <p:nvGrpSpPr>
            <p:cNvPr id="75860" name="Group 116"/>
            <p:cNvGrpSpPr/>
            <p:nvPr/>
          </p:nvGrpSpPr>
          <p:grpSpPr bwMode="auto">
            <a:xfrm>
              <a:off x="834" y="1112"/>
              <a:ext cx="391" cy="307"/>
              <a:chOff x="-44" y="1473"/>
              <a:chExt cx="981" cy="1105"/>
            </a:xfrm>
          </p:grpSpPr>
          <p:pic>
            <p:nvPicPr>
              <p:cNvPr id="75894" name="Picture 117"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95" name="Freeform 118"/>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grpSp>
          <p:nvGrpSpPr>
            <p:cNvPr id="75861" name="Group 119"/>
            <p:cNvGrpSpPr/>
            <p:nvPr/>
          </p:nvGrpSpPr>
          <p:grpSpPr bwMode="auto">
            <a:xfrm>
              <a:off x="1973" y="1100"/>
              <a:ext cx="212" cy="323"/>
              <a:chOff x="4140" y="429"/>
              <a:chExt cx="1425" cy="2396"/>
            </a:xfrm>
          </p:grpSpPr>
          <p:sp>
            <p:nvSpPr>
              <p:cNvPr id="75862" name="Freeform 120"/>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863" name="Rectangle 121"/>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64" name="Freeform 122"/>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865" name="Freeform 123"/>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866" name="Rectangle 124"/>
              <p:cNvSpPr>
                <a:spLocks noChangeArrowheads="1"/>
              </p:cNvSpPr>
              <p:nvPr/>
            </p:nvSpPr>
            <p:spPr bwMode="auto">
              <a:xfrm>
                <a:off x="4214" y="696"/>
                <a:ext cx="592" cy="45"/>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5867" name="Group 125"/>
              <p:cNvGrpSpPr/>
              <p:nvPr/>
            </p:nvGrpSpPr>
            <p:grpSpPr bwMode="auto">
              <a:xfrm>
                <a:off x="4749" y="668"/>
                <a:ext cx="581" cy="145"/>
                <a:chOff x="614" y="2568"/>
                <a:chExt cx="725" cy="139"/>
              </a:xfrm>
            </p:grpSpPr>
            <p:sp>
              <p:nvSpPr>
                <p:cNvPr id="75892" name="AutoShape 126"/>
                <p:cNvSpPr>
                  <a:spLocks noChangeArrowheads="1"/>
                </p:cNvSpPr>
                <p:nvPr/>
              </p:nvSpPr>
              <p:spPr bwMode="auto">
                <a:xfrm>
                  <a:off x="617"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93" name="AutoShape 127"/>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68" name="Rectangle 128"/>
              <p:cNvSpPr>
                <a:spLocks noChangeArrowheads="1"/>
              </p:cNvSpPr>
              <p:nvPr/>
            </p:nvSpPr>
            <p:spPr bwMode="auto">
              <a:xfrm>
                <a:off x="4221" y="1022"/>
                <a:ext cx="598" cy="45"/>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5869" name="Group 129"/>
              <p:cNvGrpSpPr/>
              <p:nvPr/>
            </p:nvGrpSpPr>
            <p:grpSpPr bwMode="auto">
              <a:xfrm>
                <a:off x="4747" y="994"/>
                <a:ext cx="581" cy="134"/>
                <a:chOff x="614" y="2568"/>
                <a:chExt cx="725" cy="139"/>
              </a:xfrm>
            </p:grpSpPr>
            <p:sp>
              <p:nvSpPr>
                <p:cNvPr id="75890" name="AutoShape 130"/>
                <p:cNvSpPr>
                  <a:spLocks noChangeArrowheads="1"/>
                </p:cNvSpPr>
                <p:nvPr/>
              </p:nvSpPr>
              <p:spPr bwMode="auto">
                <a:xfrm>
                  <a:off x="611" y="2567"/>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91" name="AutoShape 131"/>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70" name="Rectangle 132"/>
              <p:cNvSpPr>
                <a:spLocks noChangeArrowheads="1"/>
              </p:cNvSpPr>
              <p:nvPr/>
            </p:nvSpPr>
            <p:spPr bwMode="auto">
              <a:xfrm>
                <a:off x="4214" y="1356"/>
                <a:ext cx="598" cy="45"/>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71" name="Rectangle 133"/>
              <p:cNvSpPr>
                <a:spLocks noChangeArrowheads="1"/>
              </p:cNvSpPr>
              <p:nvPr/>
            </p:nvSpPr>
            <p:spPr bwMode="auto">
              <a:xfrm>
                <a:off x="4227" y="1653"/>
                <a:ext cx="598"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5872" name="Group 134"/>
              <p:cNvGrpSpPr/>
              <p:nvPr/>
            </p:nvGrpSpPr>
            <p:grpSpPr bwMode="auto">
              <a:xfrm>
                <a:off x="4735" y="1627"/>
                <a:ext cx="582" cy="151"/>
                <a:chOff x="614" y="2568"/>
                <a:chExt cx="725" cy="139"/>
              </a:xfrm>
            </p:grpSpPr>
            <p:sp>
              <p:nvSpPr>
                <p:cNvPr id="75888" name="AutoShape 135"/>
                <p:cNvSpPr>
                  <a:spLocks noChangeArrowheads="1"/>
                </p:cNvSpPr>
                <p:nvPr/>
              </p:nvSpPr>
              <p:spPr bwMode="auto">
                <a:xfrm>
                  <a:off x="618" y="2571"/>
                  <a:ext cx="720"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89" name="AutoShape 136"/>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73" name="Freeform 137"/>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75874" name="Group 138"/>
              <p:cNvGrpSpPr/>
              <p:nvPr/>
            </p:nvGrpSpPr>
            <p:grpSpPr bwMode="auto">
              <a:xfrm>
                <a:off x="4739" y="1327"/>
                <a:ext cx="582" cy="139"/>
                <a:chOff x="614" y="2568"/>
                <a:chExt cx="725" cy="139"/>
              </a:xfrm>
            </p:grpSpPr>
            <p:sp>
              <p:nvSpPr>
                <p:cNvPr id="75886" name="AutoShape 139"/>
                <p:cNvSpPr>
                  <a:spLocks noChangeArrowheads="1"/>
                </p:cNvSpPr>
                <p:nvPr/>
              </p:nvSpPr>
              <p:spPr bwMode="auto">
                <a:xfrm>
                  <a:off x="613" y="2568"/>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87" name="AutoShape 140"/>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75" name="Rectangle 141"/>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76" name="Freeform 142"/>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877" name="Freeform 143"/>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878" name="Oval 144"/>
              <p:cNvSpPr>
                <a:spLocks noChangeArrowheads="1"/>
              </p:cNvSpPr>
              <p:nvPr/>
            </p:nvSpPr>
            <p:spPr bwMode="auto">
              <a:xfrm>
                <a:off x="5518" y="2610"/>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79" name="Freeform 145"/>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880" name="AutoShape 146"/>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81" name="AutoShape 147"/>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82" name="Oval 148"/>
              <p:cNvSpPr>
                <a:spLocks noChangeArrowheads="1"/>
              </p:cNvSpPr>
              <p:nvPr/>
            </p:nvSpPr>
            <p:spPr bwMode="auto">
              <a:xfrm>
                <a:off x="4308" y="2380"/>
                <a:ext cx="155"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83" name="Oval 149"/>
              <p:cNvSpPr>
                <a:spLocks noChangeArrowheads="1"/>
              </p:cNvSpPr>
              <p:nvPr/>
            </p:nvSpPr>
            <p:spPr bwMode="auto">
              <a:xfrm>
                <a:off x="4483" y="2387"/>
                <a:ext cx="161"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75884" name="Oval 150"/>
              <p:cNvSpPr>
                <a:spLocks noChangeArrowheads="1"/>
              </p:cNvSpPr>
              <p:nvPr/>
            </p:nvSpPr>
            <p:spPr bwMode="auto">
              <a:xfrm>
                <a:off x="4664" y="2380"/>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85" name="Rectangle 151"/>
              <p:cNvSpPr>
                <a:spLocks noChangeArrowheads="1"/>
              </p:cNvSpPr>
              <p:nvPr/>
            </p:nvSpPr>
            <p:spPr bwMode="auto">
              <a:xfrm>
                <a:off x="5061" y="1838"/>
                <a:ext cx="87" cy="757"/>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grpSp>
        <p:nvGrpSpPr>
          <p:cNvPr id="14" name="Group 152"/>
          <p:cNvGrpSpPr/>
          <p:nvPr/>
        </p:nvGrpSpPr>
        <p:grpSpPr bwMode="auto">
          <a:xfrm>
            <a:off x="6524626" y="1757364"/>
            <a:ext cx="3933825" cy="4568825"/>
            <a:chOff x="3150" y="1107"/>
            <a:chExt cx="2478" cy="2878"/>
          </a:xfrm>
        </p:grpSpPr>
        <p:sp>
          <p:nvSpPr>
            <p:cNvPr id="75788" name="Line 153"/>
            <p:cNvSpPr>
              <a:spLocks noChangeShapeType="1"/>
            </p:cNvSpPr>
            <p:nvPr/>
          </p:nvSpPr>
          <p:spPr bwMode="auto">
            <a:xfrm flipH="1">
              <a:off x="4822" y="1490"/>
              <a:ext cx="1" cy="2495"/>
            </a:xfrm>
            <a:prstGeom prst="line">
              <a:avLst/>
            </a:prstGeom>
            <a:noFill/>
            <a:ln w="9525">
              <a:solidFill>
                <a:srgbClr val="777777"/>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75789" name="Text Box 154"/>
            <p:cNvSpPr txBox="1">
              <a:spLocks noChangeArrowheads="1"/>
            </p:cNvSpPr>
            <p:nvPr/>
          </p:nvSpPr>
          <p:spPr bwMode="auto">
            <a:xfrm>
              <a:off x="3150" y="2983"/>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600">
                  <a:latin typeface="Tahoma" panose="020B0604030504040204" pitchFamily="34" charset="0"/>
                  <a:ea typeface="MS PGothic" panose="020B0600070205080204" pitchFamily="34" charset="-128"/>
                </a:rPr>
                <a:t>client terminates</a:t>
              </a:r>
              <a:endParaRPr lang="en-US" altLang="zh-CN" sz="1600">
                <a:latin typeface="Tahoma" panose="020B0604030504040204" pitchFamily="34" charset="0"/>
                <a:ea typeface="MS PGothic" panose="020B0600070205080204" pitchFamily="34" charset="-128"/>
              </a:endParaRPr>
            </a:p>
          </p:txBody>
        </p:sp>
        <p:sp>
          <p:nvSpPr>
            <p:cNvPr id="75790" name="Line 155"/>
            <p:cNvSpPr>
              <a:spLocks noChangeShapeType="1"/>
            </p:cNvSpPr>
            <p:nvPr/>
          </p:nvSpPr>
          <p:spPr bwMode="auto">
            <a:xfrm flipH="1">
              <a:off x="3845" y="1451"/>
              <a:ext cx="15" cy="1549"/>
            </a:xfrm>
            <a:prstGeom prst="line">
              <a:avLst/>
            </a:prstGeom>
            <a:noFill/>
            <a:ln w="9525">
              <a:solidFill>
                <a:srgbClr val="777777"/>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75791" name="Line 156"/>
            <p:cNvSpPr>
              <a:spLocks noChangeShapeType="1"/>
            </p:cNvSpPr>
            <p:nvPr/>
          </p:nvSpPr>
          <p:spPr bwMode="auto">
            <a:xfrm flipH="1">
              <a:off x="3850" y="1726"/>
              <a:ext cx="990" cy="602"/>
            </a:xfrm>
            <a:prstGeom prst="line">
              <a:avLst/>
            </a:prstGeom>
            <a:noFill/>
            <a:ln w="28575">
              <a:solidFill>
                <a:srgbClr val="000099"/>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792" name="Rectangle 157"/>
            <p:cNvSpPr>
              <a:spLocks noChangeArrowheads="1"/>
            </p:cNvSpPr>
            <p:nvPr/>
          </p:nvSpPr>
          <p:spPr bwMode="auto">
            <a:xfrm>
              <a:off x="4200" y="1761"/>
              <a:ext cx="277"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793" name="Text Box 158"/>
            <p:cNvSpPr txBox="1">
              <a:spLocks noChangeArrowheads="1"/>
            </p:cNvSpPr>
            <p:nvPr/>
          </p:nvSpPr>
          <p:spPr bwMode="auto">
            <a:xfrm>
              <a:off x="3312" y="2221"/>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endParaRPr lang="en-US" altLang="zh-CN" sz="1600">
                <a:solidFill>
                  <a:srgbClr val="CC0000"/>
                </a:solidFill>
                <a:latin typeface="Tahoma" panose="020B0604030504040204" pitchFamily="34" charset="0"/>
                <a:ea typeface="MS PGothic" panose="020B0600070205080204" pitchFamily="34" charset="-128"/>
              </a:endParaRPr>
            </a:p>
          </p:txBody>
        </p:sp>
        <p:sp>
          <p:nvSpPr>
            <p:cNvPr id="75794" name="Oval 159"/>
            <p:cNvSpPr>
              <a:spLocks noChangeArrowheads="1"/>
            </p:cNvSpPr>
            <p:nvPr/>
          </p:nvSpPr>
          <p:spPr bwMode="auto">
            <a:xfrm>
              <a:off x="3817" y="2299"/>
              <a:ext cx="57" cy="56"/>
            </a:xfrm>
            <a:prstGeom prst="ellipse">
              <a:avLst/>
            </a:prstGeom>
            <a:solidFill>
              <a:srgbClr val="CC0000"/>
            </a:solidFill>
            <a:ln w="9525">
              <a:solidFill>
                <a:srgbClr val="CC000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5795" name="Text Box 160"/>
            <p:cNvSpPr txBox="1">
              <a:spLocks noChangeArrowheads="1"/>
            </p:cNvSpPr>
            <p:nvPr/>
          </p:nvSpPr>
          <p:spPr bwMode="auto">
            <a:xfrm>
              <a:off x="3213" y="1380"/>
              <a:ext cx="61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a:latin typeface="Tahoma" panose="020B0604030504040204" pitchFamily="34" charset="0"/>
                  <a:ea typeface="MS PGothic" panose="020B0600070205080204" pitchFamily="34" charset="-128"/>
                </a:rPr>
                <a:t>choose x</a:t>
              </a:r>
              <a:endParaRPr lang="en-US" altLang="zh-CN" sz="1600">
                <a:latin typeface="Tahoma" panose="020B0604030504040204" pitchFamily="34" charset="0"/>
                <a:ea typeface="MS PGothic" panose="020B0600070205080204" pitchFamily="34" charset="-128"/>
              </a:endParaRPr>
            </a:p>
            <a:p>
              <a:pPr algn="r"/>
              <a:endParaRPr lang="zh-CN" altLang="en-US" sz="1600">
                <a:latin typeface="Tahoma" panose="020B0604030504040204" pitchFamily="34" charset="0"/>
                <a:ea typeface="MS PGothic" panose="020B0600070205080204" pitchFamily="34" charset="-128"/>
              </a:endParaRPr>
            </a:p>
          </p:txBody>
        </p:sp>
        <p:sp>
          <p:nvSpPr>
            <p:cNvPr id="75796" name="Line 161"/>
            <p:cNvSpPr>
              <a:spLocks noChangeShapeType="1"/>
            </p:cNvSpPr>
            <p:nvPr/>
          </p:nvSpPr>
          <p:spPr bwMode="auto">
            <a:xfrm>
              <a:off x="3888" y="1503"/>
              <a:ext cx="932" cy="199"/>
            </a:xfrm>
            <a:prstGeom prst="line">
              <a:avLst/>
            </a:prstGeom>
            <a:noFill/>
            <a:ln w="28575">
              <a:solidFill>
                <a:srgbClr val="000099"/>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797" name="Rectangle 162"/>
            <p:cNvSpPr>
              <a:spLocks noChangeArrowheads="1"/>
            </p:cNvSpPr>
            <p:nvPr/>
          </p:nvSpPr>
          <p:spPr bwMode="auto">
            <a:xfrm>
              <a:off x="4088" y="1494"/>
              <a:ext cx="490"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798" name="Text Box 163"/>
            <p:cNvSpPr txBox="1">
              <a:spLocks noChangeArrowheads="1"/>
            </p:cNvSpPr>
            <p:nvPr/>
          </p:nvSpPr>
          <p:spPr bwMode="auto">
            <a:xfrm>
              <a:off x="3943" y="1473"/>
              <a:ext cx="8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req_conn(x)</a:t>
              </a:r>
              <a:endParaRPr lang="en-US" altLang="zh-CN" sz="1600">
                <a:latin typeface="Tahoma" panose="020B0604030504040204" pitchFamily="34" charset="0"/>
                <a:ea typeface="MS PGothic" panose="020B0600070205080204" pitchFamily="34" charset="-128"/>
              </a:endParaRPr>
            </a:p>
          </p:txBody>
        </p:sp>
        <p:sp>
          <p:nvSpPr>
            <p:cNvPr id="75799" name="Text Box 164"/>
            <p:cNvSpPr txBox="1">
              <a:spLocks noChangeArrowheads="1"/>
            </p:cNvSpPr>
            <p:nvPr/>
          </p:nvSpPr>
          <p:spPr bwMode="auto">
            <a:xfrm>
              <a:off x="4862" y="1636"/>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endParaRPr lang="en-US" altLang="zh-CN" sz="1600">
                <a:solidFill>
                  <a:srgbClr val="CC0000"/>
                </a:solidFill>
                <a:latin typeface="Tahoma" panose="020B0604030504040204" pitchFamily="34" charset="0"/>
                <a:ea typeface="MS PGothic" panose="020B0600070205080204" pitchFamily="34" charset="-128"/>
              </a:endParaRPr>
            </a:p>
          </p:txBody>
        </p:sp>
        <p:sp>
          <p:nvSpPr>
            <p:cNvPr id="75800" name="Oval 165"/>
            <p:cNvSpPr>
              <a:spLocks noChangeArrowheads="1"/>
            </p:cNvSpPr>
            <p:nvPr/>
          </p:nvSpPr>
          <p:spPr bwMode="auto">
            <a:xfrm>
              <a:off x="4794" y="1710"/>
              <a:ext cx="57" cy="56"/>
            </a:xfrm>
            <a:prstGeom prst="ellipse">
              <a:avLst/>
            </a:prstGeom>
            <a:solidFill>
              <a:srgbClr val="CC0000"/>
            </a:solidFill>
            <a:ln w="9525">
              <a:solidFill>
                <a:srgbClr val="CC000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grpSp>
          <p:nvGrpSpPr>
            <p:cNvPr id="75801" name="Group 166"/>
            <p:cNvGrpSpPr/>
            <p:nvPr/>
          </p:nvGrpSpPr>
          <p:grpSpPr bwMode="auto">
            <a:xfrm>
              <a:off x="4006" y="1848"/>
              <a:ext cx="803" cy="212"/>
              <a:chOff x="1065" y="2085"/>
              <a:chExt cx="803" cy="212"/>
            </a:xfrm>
          </p:grpSpPr>
          <p:sp>
            <p:nvSpPr>
              <p:cNvPr id="75847" name="Rectangle 167"/>
              <p:cNvSpPr>
                <a:spLocks noChangeArrowheads="1"/>
              </p:cNvSpPr>
              <p:nvPr/>
            </p:nvSpPr>
            <p:spPr bwMode="auto">
              <a:xfrm>
                <a:off x="1137" y="2123"/>
                <a:ext cx="675" cy="1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48" name="Text Box 168"/>
              <p:cNvSpPr txBox="1">
                <a:spLocks noChangeArrowheads="1"/>
              </p:cNvSpPr>
              <p:nvPr/>
            </p:nvSpPr>
            <p:spPr bwMode="auto">
              <a:xfrm>
                <a:off x="1065" y="2085"/>
                <a:ext cx="8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acc_conn(x)</a:t>
                </a:r>
                <a:endParaRPr lang="en-US" altLang="zh-CN" sz="1600">
                  <a:latin typeface="Tahoma" panose="020B0604030504040204" pitchFamily="34" charset="0"/>
                  <a:ea typeface="MS PGothic" panose="020B0600070205080204" pitchFamily="34" charset="-128"/>
                </a:endParaRPr>
              </a:p>
            </p:txBody>
          </p:sp>
        </p:grpSp>
        <p:sp>
          <p:nvSpPr>
            <p:cNvPr id="75802" name="Line 169"/>
            <p:cNvSpPr>
              <a:spLocks noChangeShapeType="1"/>
            </p:cNvSpPr>
            <p:nvPr/>
          </p:nvSpPr>
          <p:spPr bwMode="auto">
            <a:xfrm>
              <a:off x="3877" y="2345"/>
              <a:ext cx="932" cy="199"/>
            </a:xfrm>
            <a:prstGeom prst="line">
              <a:avLst/>
            </a:prstGeom>
            <a:noFill/>
            <a:ln w="28575">
              <a:solidFill>
                <a:srgbClr val="000099"/>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803" name="Rectangle 170"/>
            <p:cNvSpPr>
              <a:spLocks noChangeArrowheads="1"/>
            </p:cNvSpPr>
            <p:nvPr/>
          </p:nvSpPr>
          <p:spPr bwMode="auto">
            <a:xfrm>
              <a:off x="4077" y="2336"/>
              <a:ext cx="490"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04" name="Text Box 171"/>
            <p:cNvSpPr txBox="1">
              <a:spLocks noChangeArrowheads="1"/>
            </p:cNvSpPr>
            <p:nvPr/>
          </p:nvSpPr>
          <p:spPr bwMode="auto">
            <a:xfrm>
              <a:off x="3989" y="2315"/>
              <a:ext cx="6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data(x+1)</a:t>
              </a:r>
              <a:endParaRPr lang="en-US" altLang="zh-CN" sz="1600">
                <a:latin typeface="Tahoma" panose="020B0604030504040204" pitchFamily="34" charset="0"/>
                <a:ea typeface="MS PGothic" panose="020B0600070205080204" pitchFamily="34" charset="-128"/>
              </a:endParaRPr>
            </a:p>
          </p:txBody>
        </p:sp>
        <p:sp>
          <p:nvSpPr>
            <p:cNvPr id="75805" name="Oval 172"/>
            <p:cNvSpPr>
              <a:spLocks noChangeArrowheads="1"/>
            </p:cNvSpPr>
            <p:nvPr/>
          </p:nvSpPr>
          <p:spPr bwMode="auto">
            <a:xfrm>
              <a:off x="4790" y="2524"/>
              <a:ext cx="57" cy="56"/>
            </a:xfrm>
            <a:prstGeom prst="ellipse">
              <a:avLst/>
            </a:prstGeom>
            <a:solidFill>
              <a:srgbClr val="CC0000"/>
            </a:solidFill>
            <a:ln w="9525">
              <a:solidFill>
                <a:srgbClr val="CC000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5806" name="Text Box 173"/>
            <p:cNvSpPr txBox="1">
              <a:spLocks noChangeArrowheads="1"/>
            </p:cNvSpPr>
            <p:nvPr/>
          </p:nvSpPr>
          <p:spPr bwMode="auto">
            <a:xfrm>
              <a:off x="4890" y="2373"/>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600">
                  <a:latin typeface="Tahoma" panose="020B0604030504040204" pitchFamily="34" charset="0"/>
                  <a:ea typeface="MS PGothic" panose="020B0600070205080204" pitchFamily="34" charset="-128"/>
                </a:rPr>
                <a:t>accept</a:t>
              </a:r>
              <a:endParaRPr lang="en-US" altLang="zh-CN" sz="1600">
                <a:latin typeface="Tahoma" panose="020B0604030504040204" pitchFamily="34" charset="0"/>
                <a:ea typeface="MS PGothic" panose="020B0600070205080204" pitchFamily="34" charset="-128"/>
              </a:endParaRPr>
            </a:p>
            <a:p>
              <a:pPr>
                <a:lnSpc>
                  <a:spcPct val="85000"/>
                </a:lnSpc>
              </a:pPr>
              <a:r>
                <a:rPr lang="en-US" altLang="zh-CN" sz="1600">
                  <a:latin typeface="Tahoma" panose="020B0604030504040204" pitchFamily="34" charset="0"/>
                  <a:ea typeface="MS PGothic" panose="020B0600070205080204" pitchFamily="34" charset="-128"/>
                </a:rPr>
                <a:t>data(x+1)</a:t>
              </a:r>
              <a:endParaRPr lang="en-US" altLang="zh-CN" sz="1600">
                <a:latin typeface="Tahoma" panose="020B0604030504040204" pitchFamily="34" charset="0"/>
                <a:ea typeface="MS PGothic" panose="020B0600070205080204" pitchFamily="34" charset="-128"/>
              </a:endParaRPr>
            </a:p>
          </p:txBody>
        </p:sp>
        <p:grpSp>
          <p:nvGrpSpPr>
            <p:cNvPr id="75807" name="Group 174"/>
            <p:cNvGrpSpPr/>
            <p:nvPr/>
          </p:nvGrpSpPr>
          <p:grpSpPr bwMode="auto">
            <a:xfrm>
              <a:off x="3826" y="2803"/>
              <a:ext cx="1515" cy="300"/>
              <a:chOff x="3818" y="2796"/>
              <a:chExt cx="1515" cy="300"/>
            </a:xfrm>
          </p:grpSpPr>
          <p:sp>
            <p:nvSpPr>
              <p:cNvPr id="75845" name="Line 175"/>
              <p:cNvSpPr>
                <a:spLocks noChangeShapeType="1"/>
              </p:cNvSpPr>
              <p:nvPr/>
            </p:nvSpPr>
            <p:spPr bwMode="auto">
              <a:xfrm>
                <a:off x="3818" y="2951"/>
                <a:ext cx="1515" cy="0"/>
              </a:xfrm>
              <a:prstGeom prst="line">
                <a:avLst/>
              </a:prstGeom>
              <a:noFill/>
              <a:ln w="28575">
                <a:solidFill>
                  <a:srgbClr val="CC0000"/>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75846" name="Text Box 176"/>
              <p:cNvSpPr txBox="1">
                <a:spLocks noChangeArrowheads="1"/>
              </p:cNvSpPr>
              <p:nvPr/>
            </p:nvSpPr>
            <p:spPr bwMode="auto">
              <a:xfrm>
                <a:off x="3989" y="2796"/>
                <a:ext cx="706" cy="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connection </a:t>
                </a:r>
                <a:endParaRPr lang="en-US" altLang="zh-CN"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x completes</a:t>
                </a:r>
                <a:endParaRPr lang="en-US" altLang="zh-CN" sz="1400">
                  <a:latin typeface="Tahoma" panose="020B0604030504040204" pitchFamily="34" charset="0"/>
                  <a:ea typeface="MS PGothic" panose="020B0600070205080204" pitchFamily="34" charset="-128"/>
                </a:endParaRPr>
              </a:p>
            </p:txBody>
          </p:sp>
        </p:grpSp>
        <p:sp>
          <p:nvSpPr>
            <p:cNvPr id="75808" name="Text Box 177"/>
            <p:cNvSpPr txBox="1">
              <a:spLocks noChangeArrowheads="1"/>
            </p:cNvSpPr>
            <p:nvPr/>
          </p:nvSpPr>
          <p:spPr bwMode="auto">
            <a:xfrm>
              <a:off x="4830" y="2962"/>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600">
                  <a:latin typeface="Tahoma" panose="020B0604030504040204" pitchFamily="34" charset="0"/>
                  <a:ea typeface="MS PGothic" panose="020B0600070205080204" pitchFamily="34" charset="-128"/>
                </a:rPr>
                <a:t>server</a:t>
              </a:r>
              <a:endParaRPr lang="en-US" altLang="zh-CN" sz="1600">
                <a:latin typeface="Tahoma" panose="020B0604030504040204" pitchFamily="34" charset="0"/>
                <a:ea typeface="MS PGothic" panose="020B0600070205080204" pitchFamily="34" charset="-128"/>
              </a:endParaRPr>
            </a:p>
            <a:p>
              <a:pPr>
                <a:lnSpc>
                  <a:spcPct val="85000"/>
                </a:lnSpc>
              </a:pPr>
              <a:r>
                <a:rPr lang="en-US" altLang="zh-CN" sz="1600">
                  <a:latin typeface="Tahoma" panose="020B0604030504040204" pitchFamily="34" charset="0"/>
                  <a:ea typeface="MS PGothic" panose="020B0600070205080204" pitchFamily="34" charset="-128"/>
                </a:rPr>
                <a:t>forgets x</a:t>
              </a:r>
              <a:endParaRPr lang="en-US" altLang="zh-CN" sz="1600">
                <a:latin typeface="Tahoma" panose="020B0604030504040204" pitchFamily="34" charset="0"/>
                <a:ea typeface="MS PGothic" panose="020B0600070205080204" pitchFamily="34" charset="-128"/>
              </a:endParaRPr>
            </a:p>
          </p:txBody>
        </p:sp>
        <p:grpSp>
          <p:nvGrpSpPr>
            <p:cNvPr id="75809" name="Group 178"/>
            <p:cNvGrpSpPr/>
            <p:nvPr/>
          </p:nvGrpSpPr>
          <p:grpSpPr bwMode="auto">
            <a:xfrm>
              <a:off x="3570" y="1119"/>
              <a:ext cx="391" cy="307"/>
              <a:chOff x="-44" y="1473"/>
              <a:chExt cx="981" cy="1105"/>
            </a:xfrm>
          </p:grpSpPr>
          <p:pic>
            <p:nvPicPr>
              <p:cNvPr id="75843" name="Picture 179"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44" name="Freeform 180"/>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grpSp>
          <p:nvGrpSpPr>
            <p:cNvPr id="75810" name="Group 181"/>
            <p:cNvGrpSpPr/>
            <p:nvPr/>
          </p:nvGrpSpPr>
          <p:grpSpPr bwMode="auto">
            <a:xfrm>
              <a:off x="4709" y="1107"/>
              <a:ext cx="212" cy="323"/>
              <a:chOff x="4140" y="429"/>
              <a:chExt cx="1425" cy="2396"/>
            </a:xfrm>
          </p:grpSpPr>
          <p:sp>
            <p:nvSpPr>
              <p:cNvPr id="75811" name="Freeform 182"/>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812" name="Rectangle 18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13" name="Freeform 184"/>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814" name="Freeform 185"/>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815" name="Rectangle 186"/>
              <p:cNvSpPr>
                <a:spLocks noChangeArrowheads="1"/>
              </p:cNvSpPr>
              <p:nvPr/>
            </p:nvSpPr>
            <p:spPr bwMode="auto">
              <a:xfrm>
                <a:off x="4214" y="696"/>
                <a:ext cx="592" cy="45"/>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5816" name="Group 187"/>
              <p:cNvGrpSpPr/>
              <p:nvPr/>
            </p:nvGrpSpPr>
            <p:grpSpPr bwMode="auto">
              <a:xfrm>
                <a:off x="4749" y="668"/>
                <a:ext cx="581" cy="145"/>
                <a:chOff x="614" y="2568"/>
                <a:chExt cx="725" cy="139"/>
              </a:xfrm>
            </p:grpSpPr>
            <p:sp>
              <p:nvSpPr>
                <p:cNvPr id="75841" name="AutoShape 188"/>
                <p:cNvSpPr>
                  <a:spLocks noChangeArrowheads="1"/>
                </p:cNvSpPr>
                <p:nvPr/>
              </p:nvSpPr>
              <p:spPr bwMode="auto">
                <a:xfrm>
                  <a:off x="617"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42" name="AutoShape 18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17" name="Rectangle 190"/>
              <p:cNvSpPr>
                <a:spLocks noChangeArrowheads="1"/>
              </p:cNvSpPr>
              <p:nvPr/>
            </p:nvSpPr>
            <p:spPr bwMode="auto">
              <a:xfrm>
                <a:off x="4221" y="1022"/>
                <a:ext cx="598" cy="45"/>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5818" name="Group 191"/>
              <p:cNvGrpSpPr/>
              <p:nvPr/>
            </p:nvGrpSpPr>
            <p:grpSpPr bwMode="auto">
              <a:xfrm>
                <a:off x="4747" y="994"/>
                <a:ext cx="581" cy="134"/>
                <a:chOff x="614" y="2568"/>
                <a:chExt cx="725" cy="139"/>
              </a:xfrm>
            </p:grpSpPr>
            <p:sp>
              <p:nvSpPr>
                <p:cNvPr id="75839" name="AutoShape 192"/>
                <p:cNvSpPr>
                  <a:spLocks noChangeArrowheads="1"/>
                </p:cNvSpPr>
                <p:nvPr/>
              </p:nvSpPr>
              <p:spPr bwMode="auto">
                <a:xfrm>
                  <a:off x="611" y="2567"/>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40" name="AutoShape 19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19" name="Rectangle 194"/>
              <p:cNvSpPr>
                <a:spLocks noChangeArrowheads="1"/>
              </p:cNvSpPr>
              <p:nvPr/>
            </p:nvSpPr>
            <p:spPr bwMode="auto">
              <a:xfrm>
                <a:off x="4214" y="1356"/>
                <a:ext cx="598" cy="45"/>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20" name="Rectangle 195"/>
              <p:cNvSpPr>
                <a:spLocks noChangeArrowheads="1"/>
              </p:cNvSpPr>
              <p:nvPr/>
            </p:nvSpPr>
            <p:spPr bwMode="auto">
              <a:xfrm>
                <a:off x="4227" y="1653"/>
                <a:ext cx="598"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5821" name="Group 196"/>
              <p:cNvGrpSpPr/>
              <p:nvPr/>
            </p:nvGrpSpPr>
            <p:grpSpPr bwMode="auto">
              <a:xfrm>
                <a:off x="4735" y="1627"/>
                <a:ext cx="582" cy="151"/>
                <a:chOff x="614" y="2568"/>
                <a:chExt cx="725" cy="139"/>
              </a:xfrm>
            </p:grpSpPr>
            <p:sp>
              <p:nvSpPr>
                <p:cNvPr id="75837" name="AutoShape 197"/>
                <p:cNvSpPr>
                  <a:spLocks noChangeArrowheads="1"/>
                </p:cNvSpPr>
                <p:nvPr/>
              </p:nvSpPr>
              <p:spPr bwMode="auto">
                <a:xfrm>
                  <a:off x="618" y="2571"/>
                  <a:ext cx="720"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38" name="AutoShape 19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22" name="Freeform 199"/>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75823" name="Group 200"/>
              <p:cNvGrpSpPr/>
              <p:nvPr/>
            </p:nvGrpSpPr>
            <p:grpSpPr bwMode="auto">
              <a:xfrm>
                <a:off x="4739" y="1327"/>
                <a:ext cx="582" cy="139"/>
                <a:chOff x="614" y="2568"/>
                <a:chExt cx="725" cy="139"/>
              </a:xfrm>
            </p:grpSpPr>
            <p:sp>
              <p:nvSpPr>
                <p:cNvPr id="75835" name="AutoShape 201"/>
                <p:cNvSpPr>
                  <a:spLocks noChangeArrowheads="1"/>
                </p:cNvSpPr>
                <p:nvPr/>
              </p:nvSpPr>
              <p:spPr bwMode="auto">
                <a:xfrm>
                  <a:off x="613" y="2568"/>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36" name="AutoShape 20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24" name="Rectangle 20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25" name="Freeform 204"/>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826" name="Freeform 205"/>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827" name="Oval 206"/>
              <p:cNvSpPr>
                <a:spLocks noChangeArrowheads="1"/>
              </p:cNvSpPr>
              <p:nvPr/>
            </p:nvSpPr>
            <p:spPr bwMode="auto">
              <a:xfrm>
                <a:off x="5518" y="2610"/>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28" name="Freeform 207"/>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829" name="AutoShape 20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30" name="AutoShape 20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31" name="Oval 210"/>
              <p:cNvSpPr>
                <a:spLocks noChangeArrowheads="1"/>
              </p:cNvSpPr>
              <p:nvPr/>
            </p:nvSpPr>
            <p:spPr bwMode="auto">
              <a:xfrm>
                <a:off x="4308" y="2380"/>
                <a:ext cx="155"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32" name="Oval 211"/>
              <p:cNvSpPr>
                <a:spLocks noChangeArrowheads="1"/>
              </p:cNvSpPr>
              <p:nvPr/>
            </p:nvSpPr>
            <p:spPr bwMode="auto">
              <a:xfrm>
                <a:off x="4483" y="2387"/>
                <a:ext cx="161"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75833" name="Oval 212"/>
              <p:cNvSpPr>
                <a:spLocks noChangeArrowheads="1"/>
              </p:cNvSpPr>
              <p:nvPr/>
            </p:nvSpPr>
            <p:spPr bwMode="auto">
              <a:xfrm>
                <a:off x="4664" y="2380"/>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34" name="Rectangle 213"/>
              <p:cNvSpPr>
                <a:spLocks noChangeArrowheads="1"/>
              </p:cNvSpPr>
              <p:nvPr/>
            </p:nvSpPr>
            <p:spPr bwMode="auto">
              <a:xfrm>
                <a:off x="5061" y="1838"/>
                <a:ext cx="87" cy="757"/>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title"/>
          </p:nvPr>
        </p:nvSpPr>
        <p:spPr>
          <a:xfrm>
            <a:off x="823912" y="575468"/>
            <a:ext cx="5356225" cy="849313"/>
          </a:xfrm>
        </p:spPr>
        <p:txBody>
          <a:bodyPr/>
          <a:lstStyle/>
          <a:p>
            <a:r>
              <a:rPr lang="en-US" altLang="zh-CN" dirty="0">
                <a:latin typeface="+mj-ea"/>
              </a:rPr>
              <a:t>TCP</a:t>
            </a:r>
            <a:r>
              <a:rPr lang="zh-CN" altLang="en-US" dirty="0">
                <a:latin typeface="+mj-ea"/>
              </a:rPr>
              <a:t>三次握手</a:t>
            </a:r>
            <a:endParaRPr lang="en-US" altLang="zh-CN" dirty="0">
              <a:latin typeface="+mj-ea"/>
            </a:endParaRPr>
          </a:p>
        </p:txBody>
      </p:sp>
      <p:sp>
        <p:nvSpPr>
          <p:cNvPr id="76804" name="Line 5"/>
          <p:cNvSpPr>
            <a:spLocks noChangeShapeType="1"/>
          </p:cNvSpPr>
          <p:nvPr/>
        </p:nvSpPr>
        <p:spPr bwMode="auto">
          <a:xfrm flipH="1">
            <a:off x="4806950" y="2314575"/>
            <a:ext cx="1588" cy="2470150"/>
          </a:xfrm>
          <a:prstGeom prst="line">
            <a:avLst/>
          </a:prstGeom>
          <a:noFill/>
          <a:ln w="9525">
            <a:solidFill>
              <a:srgbClr val="777777"/>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102"/>
          <p:cNvGrpSpPr/>
          <p:nvPr/>
        </p:nvGrpSpPr>
        <p:grpSpPr bwMode="auto">
          <a:xfrm>
            <a:off x="2820988" y="2241551"/>
            <a:ext cx="4494212" cy="955675"/>
            <a:chOff x="810" y="1363"/>
            <a:chExt cx="2831" cy="602"/>
          </a:xfrm>
        </p:grpSpPr>
        <p:sp>
          <p:nvSpPr>
            <p:cNvPr id="76870" name="Line 10"/>
            <p:cNvSpPr>
              <a:spLocks noChangeShapeType="1"/>
            </p:cNvSpPr>
            <p:nvPr/>
          </p:nvSpPr>
          <p:spPr bwMode="auto">
            <a:xfrm>
              <a:off x="2062" y="1502"/>
              <a:ext cx="1579" cy="463"/>
            </a:xfrm>
            <a:prstGeom prst="line">
              <a:avLst/>
            </a:prstGeom>
            <a:noFill/>
            <a:ln w="28575">
              <a:solidFill>
                <a:srgbClr val="000099"/>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71" name="Rectangle 12"/>
            <p:cNvSpPr>
              <a:spLocks noChangeArrowheads="1"/>
            </p:cNvSpPr>
            <p:nvPr/>
          </p:nvSpPr>
          <p:spPr bwMode="auto">
            <a:xfrm>
              <a:off x="2518" y="1565"/>
              <a:ext cx="590" cy="2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72" name="Text Box 13"/>
            <p:cNvSpPr txBox="1">
              <a:spLocks noChangeArrowheads="1"/>
            </p:cNvSpPr>
            <p:nvPr/>
          </p:nvSpPr>
          <p:spPr bwMode="auto">
            <a:xfrm>
              <a:off x="2310" y="1624"/>
              <a:ext cx="10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SYNbit=1, Seq=x</a:t>
              </a:r>
              <a:endParaRPr lang="en-US" altLang="zh-CN" sz="1600">
                <a:latin typeface="Tahoma" panose="020B0604030504040204" pitchFamily="34" charset="0"/>
                <a:ea typeface="MS PGothic" panose="020B0600070205080204" pitchFamily="34" charset="-128"/>
              </a:endParaRPr>
            </a:p>
          </p:txBody>
        </p:sp>
        <p:sp>
          <p:nvSpPr>
            <p:cNvPr id="76873" name="Text Box 21"/>
            <p:cNvSpPr txBox="1">
              <a:spLocks noChangeArrowheads="1"/>
            </p:cNvSpPr>
            <p:nvPr/>
          </p:nvSpPr>
          <p:spPr bwMode="auto">
            <a:xfrm>
              <a:off x="810" y="1363"/>
              <a:ext cx="123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en-US" altLang="zh-CN" sz="1400">
                  <a:latin typeface="Tahoma" panose="020B0604030504040204" pitchFamily="34" charset="0"/>
                  <a:ea typeface="MS PGothic" panose="020B0600070205080204" pitchFamily="34" charset="-128"/>
                </a:rPr>
                <a:t>choose init seq num, x</a:t>
              </a:r>
              <a:endParaRPr lang="en-US" altLang="zh-CN" sz="1400">
                <a:latin typeface="Tahoma" panose="020B0604030504040204" pitchFamily="34" charset="0"/>
                <a:ea typeface="MS PGothic" panose="020B0600070205080204" pitchFamily="34" charset="-128"/>
              </a:endParaRPr>
            </a:p>
            <a:p>
              <a:pPr algn="r">
                <a:lnSpc>
                  <a:spcPct val="90000"/>
                </a:lnSpc>
              </a:pPr>
              <a:r>
                <a:rPr lang="en-US" altLang="zh-CN" sz="1400">
                  <a:latin typeface="Tahoma" panose="020B0604030504040204" pitchFamily="34" charset="0"/>
                  <a:ea typeface="MS PGothic" panose="020B0600070205080204" pitchFamily="34" charset="-128"/>
                </a:rPr>
                <a:t>send TCP SYN msg</a:t>
              </a:r>
              <a:endParaRPr lang="en-US" altLang="zh-CN" sz="1400">
                <a:latin typeface="Tahoma" panose="020B0604030504040204" pitchFamily="34" charset="0"/>
                <a:ea typeface="MS PGothic" panose="020B0600070205080204" pitchFamily="34" charset="-128"/>
              </a:endParaRPr>
            </a:p>
          </p:txBody>
        </p:sp>
      </p:grpSp>
      <p:sp>
        <p:nvSpPr>
          <p:cNvPr id="76806" name="Line 22"/>
          <p:cNvSpPr>
            <a:spLocks noChangeShapeType="1"/>
          </p:cNvSpPr>
          <p:nvPr/>
        </p:nvSpPr>
        <p:spPr bwMode="auto">
          <a:xfrm flipH="1">
            <a:off x="7396164" y="2384425"/>
            <a:ext cx="1587" cy="3417888"/>
          </a:xfrm>
          <a:prstGeom prst="line">
            <a:avLst/>
          </a:prstGeom>
          <a:noFill/>
          <a:ln w="9525">
            <a:solidFill>
              <a:srgbClr val="777777"/>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94332" name="Text Box 92"/>
          <p:cNvSpPr txBox="1">
            <a:spLocks noChangeArrowheads="1"/>
          </p:cNvSpPr>
          <p:nvPr/>
        </p:nvSpPr>
        <p:spPr bwMode="auto">
          <a:xfrm>
            <a:off x="9582151" y="5222875"/>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endParaRPr lang="en-US" altLang="zh-CN" sz="1600">
              <a:solidFill>
                <a:srgbClr val="CC0000"/>
              </a:solidFill>
              <a:latin typeface="Tahoma" panose="020B0604030504040204" pitchFamily="34" charset="0"/>
              <a:ea typeface="MS PGothic" panose="020B0600070205080204" pitchFamily="34" charset="-128"/>
            </a:endParaRPr>
          </a:p>
        </p:txBody>
      </p:sp>
      <p:grpSp>
        <p:nvGrpSpPr>
          <p:cNvPr id="3" name="Group 109"/>
          <p:cNvGrpSpPr/>
          <p:nvPr/>
        </p:nvGrpSpPr>
        <p:grpSpPr bwMode="auto">
          <a:xfrm>
            <a:off x="4805363" y="2911476"/>
            <a:ext cx="4519612" cy="1425575"/>
            <a:chOff x="2060" y="1785"/>
            <a:chExt cx="2847" cy="898"/>
          </a:xfrm>
        </p:grpSpPr>
        <p:sp>
          <p:nvSpPr>
            <p:cNvPr id="76866" name="Line 11"/>
            <p:cNvSpPr>
              <a:spLocks noChangeShapeType="1"/>
            </p:cNvSpPr>
            <p:nvPr/>
          </p:nvSpPr>
          <p:spPr bwMode="auto">
            <a:xfrm flipH="1">
              <a:off x="2060" y="2031"/>
              <a:ext cx="1580" cy="652"/>
            </a:xfrm>
            <a:prstGeom prst="line">
              <a:avLst/>
            </a:prstGeom>
            <a:noFill/>
            <a:ln w="28575">
              <a:solidFill>
                <a:srgbClr val="000099"/>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67" name="Rectangle 14"/>
            <p:cNvSpPr>
              <a:spLocks noChangeArrowheads="1"/>
            </p:cNvSpPr>
            <p:nvPr/>
          </p:nvSpPr>
          <p:spPr bwMode="auto">
            <a:xfrm>
              <a:off x="2381" y="2206"/>
              <a:ext cx="896"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68" name="Text Box 83"/>
            <p:cNvSpPr txBox="1">
              <a:spLocks noChangeArrowheads="1"/>
            </p:cNvSpPr>
            <p:nvPr/>
          </p:nvSpPr>
          <p:spPr bwMode="auto">
            <a:xfrm>
              <a:off x="2159" y="2169"/>
              <a:ext cx="153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SYNbit=1, Seq=y</a:t>
              </a:r>
              <a:endParaRPr lang="en-US" altLang="zh-CN" sz="1600">
                <a:latin typeface="Tahoma" panose="020B0604030504040204" pitchFamily="34" charset="0"/>
                <a:ea typeface="MS PGothic" panose="020B0600070205080204" pitchFamily="34" charset="-128"/>
              </a:endParaRPr>
            </a:p>
            <a:p>
              <a:r>
                <a:rPr lang="en-US" altLang="zh-CN" sz="1600">
                  <a:latin typeface="Tahoma" panose="020B0604030504040204" pitchFamily="34" charset="0"/>
                  <a:ea typeface="MS PGothic" panose="020B0600070205080204" pitchFamily="34" charset="-128"/>
                </a:rPr>
                <a:t>ACKbit=1; ACKnum=x+1</a:t>
              </a:r>
              <a:endParaRPr lang="en-US" altLang="zh-CN" sz="1600">
                <a:latin typeface="Tahoma" panose="020B0604030504040204" pitchFamily="34" charset="0"/>
                <a:ea typeface="MS PGothic" panose="020B0600070205080204" pitchFamily="34" charset="-128"/>
              </a:endParaRPr>
            </a:p>
          </p:txBody>
        </p:sp>
        <p:sp>
          <p:nvSpPr>
            <p:cNvPr id="76869" name="Text Box 93"/>
            <p:cNvSpPr txBox="1">
              <a:spLocks noChangeArrowheads="1"/>
            </p:cNvSpPr>
            <p:nvPr/>
          </p:nvSpPr>
          <p:spPr bwMode="auto">
            <a:xfrm>
              <a:off x="3676" y="1785"/>
              <a:ext cx="1231"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choose init seq num, y</a:t>
              </a:r>
              <a:endParaRPr lang="en-US" altLang="zh-CN"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send TCP SYNACK</a:t>
              </a:r>
              <a:endParaRPr lang="en-US" altLang="zh-CN"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msg, acking SYN</a:t>
              </a:r>
              <a:endParaRPr lang="en-US" altLang="zh-CN" sz="1400">
                <a:latin typeface="Tahoma" panose="020B0604030504040204" pitchFamily="34" charset="0"/>
                <a:ea typeface="MS PGothic" panose="020B0600070205080204" pitchFamily="34" charset="-128"/>
              </a:endParaRPr>
            </a:p>
          </p:txBody>
        </p:sp>
      </p:grpSp>
      <p:grpSp>
        <p:nvGrpSpPr>
          <p:cNvPr id="4" name="Group 110"/>
          <p:cNvGrpSpPr/>
          <p:nvPr/>
        </p:nvGrpSpPr>
        <p:grpSpPr bwMode="auto">
          <a:xfrm>
            <a:off x="2522539" y="4010025"/>
            <a:ext cx="6630987" cy="1373188"/>
            <a:chOff x="622" y="2477"/>
            <a:chExt cx="4177" cy="865"/>
          </a:xfrm>
        </p:grpSpPr>
        <p:sp>
          <p:nvSpPr>
            <p:cNvPr id="76861" name="Line 84"/>
            <p:cNvSpPr>
              <a:spLocks noChangeShapeType="1"/>
            </p:cNvSpPr>
            <p:nvPr/>
          </p:nvSpPr>
          <p:spPr bwMode="auto">
            <a:xfrm>
              <a:off x="2073" y="2728"/>
              <a:ext cx="1579" cy="463"/>
            </a:xfrm>
            <a:prstGeom prst="line">
              <a:avLst/>
            </a:prstGeom>
            <a:noFill/>
            <a:ln w="28575">
              <a:solidFill>
                <a:srgbClr val="000099"/>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62" name="Rectangle 89"/>
            <p:cNvSpPr>
              <a:spLocks noChangeArrowheads="1"/>
            </p:cNvSpPr>
            <p:nvPr/>
          </p:nvSpPr>
          <p:spPr bwMode="auto">
            <a:xfrm>
              <a:off x="2486" y="2806"/>
              <a:ext cx="775" cy="2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63" name="Text Box 90"/>
            <p:cNvSpPr txBox="1">
              <a:spLocks noChangeArrowheads="1"/>
            </p:cNvSpPr>
            <p:nvPr/>
          </p:nvSpPr>
          <p:spPr bwMode="auto">
            <a:xfrm>
              <a:off x="2092" y="2852"/>
              <a:ext cx="15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ACKbit=1, ACKnum=y+1</a:t>
              </a:r>
              <a:endParaRPr lang="en-US" altLang="zh-CN" sz="1600">
                <a:latin typeface="Tahoma" panose="020B0604030504040204" pitchFamily="34" charset="0"/>
                <a:ea typeface="MS PGothic" panose="020B0600070205080204" pitchFamily="34" charset="-128"/>
              </a:endParaRPr>
            </a:p>
          </p:txBody>
        </p:sp>
        <p:sp>
          <p:nvSpPr>
            <p:cNvPr id="76864" name="Text Box 94"/>
            <p:cNvSpPr txBox="1">
              <a:spLocks noChangeArrowheads="1"/>
            </p:cNvSpPr>
            <p:nvPr/>
          </p:nvSpPr>
          <p:spPr bwMode="auto">
            <a:xfrm>
              <a:off x="622" y="2477"/>
              <a:ext cx="1422"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en-US" altLang="zh-CN" sz="1400">
                  <a:latin typeface="Tahoma" panose="020B0604030504040204" pitchFamily="34" charset="0"/>
                  <a:ea typeface="MS PGothic" panose="020B0600070205080204" pitchFamily="34" charset="-128"/>
                </a:rPr>
                <a:t>received SYNACK(x) </a:t>
              </a:r>
              <a:endParaRPr lang="en-US" altLang="zh-CN" sz="1400">
                <a:latin typeface="Tahoma" panose="020B0604030504040204" pitchFamily="34" charset="0"/>
                <a:ea typeface="MS PGothic" panose="020B0600070205080204" pitchFamily="34" charset="-128"/>
              </a:endParaRPr>
            </a:p>
            <a:p>
              <a:pPr algn="r">
                <a:lnSpc>
                  <a:spcPct val="90000"/>
                </a:lnSpc>
              </a:pPr>
              <a:r>
                <a:rPr lang="en-US" altLang="zh-CN" sz="1400">
                  <a:latin typeface="Tahoma" panose="020B0604030504040204" pitchFamily="34" charset="0"/>
                  <a:ea typeface="MS PGothic" panose="020B0600070205080204" pitchFamily="34" charset="-128"/>
                </a:rPr>
                <a:t>indicates server is live;</a:t>
              </a:r>
              <a:endParaRPr lang="en-US" altLang="zh-CN" sz="1400">
                <a:latin typeface="Tahoma" panose="020B0604030504040204" pitchFamily="34" charset="0"/>
                <a:ea typeface="MS PGothic" panose="020B0600070205080204" pitchFamily="34" charset="-128"/>
              </a:endParaRPr>
            </a:p>
            <a:p>
              <a:pPr algn="r">
                <a:lnSpc>
                  <a:spcPct val="90000"/>
                </a:lnSpc>
              </a:pPr>
              <a:r>
                <a:rPr lang="en-US" altLang="zh-CN" sz="1400">
                  <a:latin typeface="Tahoma" panose="020B0604030504040204" pitchFamily="34" charset="0"/>
                  <a:ea typeface="MS PGothic" panose="020B0600070205080204" pitchFamily="34" charset="-128"/>
                </a:rPr>
                <a:t>send ACK for SYNACK;</a:t>
              </a:r>
              <a:endParaRPr lang="en-US" altLang="zh-CN" sz="1400">
                <a:latin typeface="Tahoma" panose="020B0604030504040204" pitchFamily="34" charset="0"/>
                <a:ea typeface="MS PGothic" panose="020B0600070205080204" pitchFamily="34" charset="-128"/>
              </a:endParaRPr>
            </a:p>
            <a:p>
              <a:pPr algn="r">
                <a:lnSpc>
                  <a:spcPct val="90000"/>
                </a:lnSpc>
              </a:pPr>
              <a:r>
                <a:rPr lang="en-US" altLang="zh-CN" sz="1400">
                  <a:latin typeface="Tahoma" panose="020B0604030504040204" pitchFamily="34" charset="0"/>
                  <a:ea typeface="MS PGothic" panose="020B0600070205080204" pitchFamily="34" charset="-128"/>
                </a:rPr>
                <a:t>this segment may contain </a:t>
              </a:r>
              <a:endParaRPr lang="en-US" altLang="zh-CN" sz="1400">
                <a:latin typeface="Tahoma" panose="020B0604030504040204" pitchFamily="34" charset="0"/>
                <a:ea typeface="MS PGothic" panose="020B0600070205080204" pitchFamily="34" charset="-128"/>
              </a:endParaRPr>
            </a:p>
            <a:p>
              <a:pPr algn="r">
                <a:lnSpc>
                  <a:spcPct val="90000"/>
                </a:lnSpc>
              </a:pPr>
              <a:r>
                <a:rPr lang="en-US" altLang="zh-CN" sz="1400">
                  <a:latin typeface="Tahoma" panose="020B0604030504040204" pitchFamily="34" charset="0"/>
                  <a:ea typeface="MS PGothic" panose="020B0600070205080204" pitchFamily="34" charset="-128"/>
                </a:rPr>
                <a:t>client-to-server data</a:t>
              </a:r>
              <a:endParaRPr lang="en-US" altLang="zh-CN" sz="1400">
                <a:latin typeface="Tahoma" panose="020B0604030504040204" pitchFamily="34" charset="0"/>
                <a:ea typeface="MS PGothic" panose="020B0600070205080204" pitchFamily="34" charset="-128"/>
              </a:endParaRPr>
            </a:p>
          </p:txBody>
        </p:sp>
        <p:sp>
          <p:nvSpPr>
            <p:cNvPr id="76865" name="Text Box 95"/>
            <p:cNvSpPr txBox="1">
              <a:spLocks noChangeArrowheads="1"/>
            </p:cNvSpPr>
            <p:nvPr/>
          </p:nvSpPr>
          <p:spPr bwMode="auto">
            <a:xfrm>
              <a:off x="3640" y="3042"/>
              <a:ext cx="115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received ACK(y) </a:t>
              </a:r>
              <a:endParaRPr lang="en-US" altLang="zh-CN"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indicates client is live</a:t>
              </a:r>
              <a:endParaRPr lang="en-US" altLang="zh-CN" sz="1400">
                <a:latin typeface="Tahoma" panose="020B0604030504040204" pitchFamily="34" charset="0"/>
                <a:ea typeface="MS PGothic" panose="020B0600070205080204" pitchFamily="34" charset="-128"/>
              </a:endParaRPr>
            </a:p>
          </p:txBody>
        </p:sp>
      </p:grpSp>
      <p:grpSp>
        <p:nvGrpSpPr>
          <p:cNvPr id="5" name="Group 105"/>
          <p:cNvGrpSpPr/>
          <p:nvPr/>
        </p:nvGrpSpPr>
        <p:grpSpPr bwMode="auto">
          <a:xfrm>
            <a:off x="1824039" y="2279650"/>
            <a:ext cx="1030287" cy="700088"/>
            <a:chOff x="182" y="1387"/>
            <a:chExt cx="649" cy="441"/>
          </a:xfrm>
        </p:grpSpPr>
        <p:sp>
          <p:nvSpPr>
            <p:cNvPr id="76859" name="Text Box 91"/>
            <p:cNvSpPr txBox="1">
              <a:spLocks noChangeArrowheads="1"/>
            </p:cNvSpPr>
            <p:nvPr/>
          </p:nvSpPr>
          <p:spPr bwMode="auto">
            <a:xfrm>
              <a:off x="182" y="1616"/>
              <a:ext cx="6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SYNSENT</a:t>
              </a:r>
              <a:endParaRPr lang="en-US" altLang="zh-CN" sz="1600">
                <a:latin typeface="Tahoma" panose="020B0604030504040204" pitchFamily="34" charset="0"/>
                <a:ea typeface="MS PGothic" panose="020B0600070205080204" pitchFamily="34" charset="-128"/>
              </a:endParaRPr>
            </a:p>
          </p:txBody>
        </p:sp>
        <p:sp>
          <p:nvSpPr>
            <p:cNvPr id="76860" name="Line 103"/>
            <p:cNvSpPr>
              <a:spLocks noChangeShapeType="1"/>
            </p:cNvSpPr>
            <p:nvPr/>
          </p:nvSpPr>
          <p:spPr bwMode="auto">
            <a:xfrm>
              <a:off x="462" y="1387"/>
              <a:ext cx="0" cy="27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 name="Group 111"/>
          <p:cNvGrpSpPr/>
          <p:nvPr/>
        </p:nvGrpSpPr>
        <p:grpSpPr bwMode="auto">
          <a:xfrm>
            <a:off x="1825626" y="2940051"/>
            <a:ext cx="771525" cy="1622425"/>
            <a:chOff x="183" y="1803"/>
            <a:chExt cx="486" cy="1022"/>
          </a:xfrm>
        </p:grpSpPr>
        <p:sp>
          <p:nvSpPr>
            <p:cNvPr id="76857" name="Text Box 16"/>
            <p:cNvSpPr txBox="1">
              <a:spLocks noChangeArrowheads="1"/>
            </p:cNvSpPr>
            <p:nvPr/>
          </p:nvSpPr>
          <p:spPr bwMode="auto">
            <a:xfrm>
              <a:off x="183" y="2613"/>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endParaRPr lang="en-US" altLang="zh-CN" sz="1600">
                <a:solidFill>
                  <a:srgbClr val="CC0000"/>
                </a:solidFill>
                <a:latin typeface="Tahoma" panose="020B0604030504040204" pitchFamily="34" charset="0"/>
                <a:ea typeface="MS PGothic" panose="020B0600070205080204" pitchFamily="34" charset="-128"/>
              </a:endParaRPr>
            </a:p>
          </p:txBody>
        </p:sp>
        <p:sp>
          <p:nvSpPr>
            <p:cNvPr id="76858" name="Line 104"/>
            <p:cNvSpPr>
              <a:spLocks noChangeShapeType="1"/>
            </p:cNvSpPr>
            <p:nvPr/>
          </p:nvSpPr>
          <p:spPr bwMode="auto">
            <a:xfrm>
              <a:off x="465" y="1803"/>
              <a:ext cx="0" cy="79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Group 108"/>
          <p:cNvGrpSpPr/>
          <p:nvPr/>
        </p:nvGrpSpPr>
        <p:grpSpPr bwMode="auto">
          <a:xfrm>
            <a:off x="9278939" y="2335213"/>
            <a:ext cx="1119187" cy="1192212"/>
            <a:chOff x="4878" y="1422"/>
            <a:chExt cx="705" cy="751"/>
          </a:xfrm>
        </p:grpSpPr>
        <p:sp>
          <p:nvSpPr>
            <p:cNvPr id="76855" name="Text Box 99"/>
            <p:cNvSpPr txBox="1">
              <a:spLocks noChangeArrowheads="1"/>
            </p:cNvSpPr>
            <p:nvPr/>
          </p:nvSpPr>
          <p:spPr bwMode="auto">
            <a:xfrm>
              <a:off x="4878" y="1961"/>
              <a:ext cx="7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SYN RCVD</a:t>
              </a:r>
              <a:endParaRPr lang="en-US" altLang="zh-CN" sz="1600">
                <a:latin typeface="Tahoma" panose="020B0604030504040204" pitchFamily="34" charset="0"/>
                <a:ea typeface="MS PGothic" panose="020B0600070205080204" pitchFamily="34" charset="-128"/>
              </a:endParaRPr>
            </a:p>
          </p:txBody>
        </p:sp>
        <p:sp>
          <p:nvSpPr>
            <p:cNvPr id="76856" name="Line 106"/>
            <p:cNvSpPr>
              <a:spLocks noChangeShapeType="1"/>
            </p:cNvSpPr>
            <p:nvPr/>
          </p:nvSpPr>
          <p:spPr bwMode="auto">
            <a:xfrm>
              <a:off x="5339" y="1422"/>
              <a:ext cx="0" cy="56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94347" name="Line 107"/>
          <p:cNvSpPr>
            <a:spLocks noChangeShapeType="1"/>
          </p:cNvSpPr>
          <p:nvPr/>
        </p:nvSpPr>
        <p:spPr bwMode="auto">
          <a:xfrm>
            <a:off x="9993313" y="3536951"/>
            <a:ext cx="0" cy="170497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76814" name="Group 113"/>
          <p:cNvGrpSpPr/>
          <p:nvPr/>
        </p:nvGrpSpPr>
        <p:grpSpPr bwMode="auto">
          <a:xfrm>
            <a:off x="1830388" y="1590675"/>
            <a:ext cx="8551862" cy="736600"/>
            <a:chOff x="193" y="1002"/>
            <a:chExt cx="5387" cy="464"/>
          </a:xfrm>
        </p:grpSpPr>
        <p:sp>
          <p:nvSpPr>
            <p:cNvPr id="76815" name="Text Box 114"/>
            <p:cNvSpPr txBox="1">
              <a:spLocks noChangeArrowheads="1"/>
            </p:cNvSpPr>
            <p:nvPr/>
          </p:nvSpPr>
          <p:spPr bwMode="auto">
            <a:xfrm>
              <a:off x="195" y="1002"/>
              <a:ext cx="73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i="1">
                  <a:solidFill>
                    <a:srgbClr val="000099"/>
                  </a:solidFill>
                  <a:latin typeface="Tahoma" panose="020B0604030504040204" pitchFamily="34" charset="0"/>
                  <a:ea typeface="MS PGothic" panose="020B0600070205080204" pitchFamily="34" charset="-128"/>
                </a:rPr>
                <a:t>client state</a:t>
              </a:r>
              <a:endParaRPr lang="en-US" altLang="zh-CN" sz="1600" i="1">
                <a:solidFill>
                  <a:srgbClr val="000099"/>
                </a:solidFill>
                <a:latin typeface="Tahoma" panose="020B0604030504040204" pitchFamily="34" charset="0"/>
                <a:ea typeface="MS PGothic" panose="020B0600070205080204" pitchFamily="34" charset="-128"/>
              </a:endParaRPr>
            </a:p>
            <a:p>
              <a:pPr algn="r"/>
              <a:endParaRPr lang="zh-CN" altLang="en-US" sz="1600" i="1">
                <a:solidFill>
                  <a:srgbClr val="000099"/>
                </a:solidFill>
                <a:latin typeface="Tahoma" panose="020B0604030504040204" pitchFamily="34" charset="0"/>
                <a:ea typeface="MS PGothic" panose="020B0600070205080204" pitchFamily="34" charset="-128"/>
              </a:endParaRPr>
            </a:p>
          </p:txBody>
        </p:sp>
        <p:sp>
          <p:nvSpPr>
            <p:cNvPr id="76816" name="Text Box 115"/>
            <p:cNvSpPr txBox="1">
              <a:spLocks noChangeArrowheads="1"/>
            </p:cNvSpPr>
            <p:nvPr/>
          </p:nvSpPr>
          <p:spPr bwMode="auto">
            <a:xfrm>
              <a:off x="193" y="1243"/>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CLOSED</a:t>
              </a:r>
              <a:endParaRPr lang="en-US" altLang="zh-CN" sz="1600">
                <a:latin typeface="Tahoma" panose="020B0604030504040204" pitchFamily="34" charset="0"/>
                <a:ea typeface="MS PGothic" panose="020B0600070205080204" pitchFamily="34" charset="-128"/>
              </a:endParaRPr>
            </a:p>
          </p:txBody>
        </p:sp>
        <p:sp>
          <p:nvSpPr>
            <p:cNvPr id="76817" name="Text Box 116"/>
            <p:cNvSpPr txBox="1">
              <a:spLocks noChangeArrowheads="1"/>
            </p:cNvSpPr>
            <p:nvPr/>
          </p:nvSpPr>
          <p:spPr bwMode="auto">
            <a:xfrm>
              <a:off x="4800" y="1013"/>
              <a:ext cx="78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i="1">
                  <a:solidFill>
                    <a:srgbClr val="000099"/>
                  </a:solidFill>
                  <a:latin typeface="Tahoma" panose="020B0604030504040204" pitchFamily="34" charset="0"/>
                  <a:ea typeface="MS PGothic" panose="020B0600070205080204" pitchFamily="34" charset="-128"/>
                </a:rPr>
                <a:t>server state</a:t>
              </a:r>
              <a:endParaRPr lang="en-US" altLang="zh-CN" sz="1600" i="1">
                <a:solidFill>
                  <a:srgbClr val="000099"/>
                </a:solidFill>
                <a:latin typeface="Tahoma" panose="020B0604030504040204" pitchFamily="34" charset="0"/>
                <a:ea typeface="MS PGothic" panose="020B0600070205080204" pitchFamily="34" charset="-128"/>
              </a:endParaRPr>
            </a:p>
            <a:p>
              <a:pPr algn="r"/>
              <a:endParaRPr lang="zh-CN" altLang="en-US" sz="1600" i="1">
                <a:solidFill>
                  <a:srgbClr val="000099"/>
                </a:solidFill>
                <a:latin typeface="Tahoma" panose="020B0604030504040204" pitchFamily="34" charset="0"/>
                <a:ea typeface="MS PGothic" panose="020B0600070205080204" pitchFamily="34" charset="-128"/>
              </a:endParaRPr>
            </a:p>
          </p:txBody>
        </p:sp>
        <p:sp>
          <p:nvSpPr>
            <p:cNvPr id="76818" name="Text Box 117"/>
            <p:cNvSpPr txBox="1">
              <a:spLocks noChangeArrowheads="1"/>
            </p:cNvSpPr>
            <p:nvPr/>
          </p:nvSpPr>
          <p:spPr bwMode="auto">
            <a:xfrm>
              <a:off x="5038" y="1254"/>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LISTEN</a:t>
              </a:r>
              <a:endParaRPr lang="en-US" altLang="zh-CN" sz="1600">
                <a:latin typeface="Tahoma" panose="020B0604030504040204" pitchFamily="34" charset="0"/>
                <a:ea typeface="MS PGothic" panose="020B0600070205080204" pitchFamily="34" charset="-128"/>
              </a:endParaRPr>
            </a:p>
          </p:txBody>
        </p:sp>
        <p:grpSp>
          <p:nvGrpSpPr>
            <p:cNvPr id="76819" name="Group 118"/>
            <p:cNvGrpSpPr/>
            <p:nvPr/>
          </p:nvGrpSpPr>
          <p:grpSpPr bwMode="auto">
            <a:xfrm>
              <a:off x="1914" y="1049"/>
              <a:ext cx="405" cy="378"/>
              <a:chOff x="-44" y="1473"/>
              <a:chExt cx="981" cy="1105"/>
            </a:xfrm>
          </p:grpSpPr>
          <p:pic>
            <p:nvPicPr>
              <p:cNvPr id="76853" name="Picture 119"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54" name="Freeform 120"/>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grpSp>
          <p:nvGrpSpPr>
            <p:cNvPr id="76820" name="Group 121"/>
            <p:cNvGrpSpPr/>
            <p:nvPr/>
          </p:nvGrpSpPr>
          <p:grpSpPr bwMode="auto">
            <a:xfrm>
              <a:off x="3572" y="1051"/>
              <a:ext cx="212" cy="323"/>
              <a:chOff x="4140" y="429"/>
              <a:chExt cx="1425" cy="2396"/>
            </a:xfrm>
          </p:grpSpPr>
          <p:sp>
            <p:nvSpPr>
              <p:cNvPr id="76821" name="Freeform 122"/>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6822" name="Rectangle 12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23" name="Freeform 124"/>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6824" name="Freeform 125"/>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6825" name="Rectangle 126"/>
              <p:cNvSpPr>
                <a:spLocks noChangeArrowheads="1"/>
              </p:cNvSpPr>
              <p:nvPr/>
            </p:nvSpPr>
            <p:spPr bwMode="auto">
              <a:xfrm>
                <a:off x="4214" y="696"/>
                <a:ext cx="592" cy="45"/>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6826" name="Group 127"/>
              <p:cNvGrpSpPr/>
              <p:nvPr/>
            </p:nvGrpSpPr>
            <p:grpSpPr bwMode="auto">
              <a:xfrm>
                <a:off x="4749" y="668"/>
                <a:ext cx="581" cy="145"/>
                <a:chOff x="614" y="2568"/>
                <a:chExt cx="725" cy="139"/>
              </a:xfrm>
            </p:grpSpPr>
            <p:sp>
              <p:nvSpPr>
                <p:cNvPr id="76851" name="AutoShape 128"/>
                <p:cNvSpPr>
                  <a:spLocks noChangeArrowheads="1"/>
                </p:cNvSpPr>
                <p:nvPr/>
              </p:nvSpPr>
              <p:spPr bwMode="auto">
                <a:xfrm>
                  <a:off x="617"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52" name="AutoShape 12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6827" name="Rectangle 130"/>
              <p:cNvSpPr>
                <a:spLocks noChangeArrowheads="1"/>
              </p:cNvSpPr>
              <p:nvPr/>
            </p:nvSpPr>
            <p:spPr bwMode="auto">
              <a:xfrm>
                <a:off x="4221" y="1022"/>
                <a:ext cx="598" cy="45"/>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6828" name="Group 131"/>
              <p:cNvGrpSpPr/>
              <p:nvPr/>
            </p:nvGrpSpPr>
            <p:grpSpPr bwMode="auto">
              <a:xfrm>
                <a:off x="4747" y="994"/>
                <a:ext cx="581" cy="134"/>
                <a:chOff x="614" y="2568"/>
                <a:chExt cx="725" cy="139"/>
              </a:xfrm>
            </p:grpSpPr>
            <p:sp>
              <p:nvSpPr>
                <p:cNvPr id="76849" name="AutoShape 132"/>
                <p:cNvSpPr>
                  <a:spLocks noChangeArrowheads="1"/>
                </p:cNvSpPr>
                <p:nvPr/>
              </p:nvSpPr>
              <p:spPr bwMode="auto">
                <a:xfrm>
                  <a:off x="611" y="2567"/>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50" name="AutoShape 13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6829" name="Rectangle 134"/>
              <p:cNvSpPr>
                <a:spLocks noChangeArrowheads="1"/>
              </p:cNvSpPr>
              <p:nvPr/>
            </p:nvSpPr>
            <p:spPr bwMode="auto">
              <a:xfrm>
                <a:off x="4214" y="1356"/>
                <a:ext cx="598" cy="45"/>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30" name="Rectangle 135"/>
              <p:cNvSpPr>
                <a:spLocks noChangeArrowheads="1"/>
              </p:cNvSpPr>
              <p:nvPr/>
            </p:nvSpPr>
            <p:spPr bwMode="auto">
              <a:xfrm>
                <a:off x="4227" y="1653"/>
                <a:ext cx="598"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6831" name="Group 136"/>
              <p:cNvGrpSpPr/>
              <p:nvPr/>
            </p:nvGrpSpPr>
            <p:grpSpPr bwMode="auto">
              <a:xfrm>
                <a:off x="4735" y="1627"/>
                <a:ext cx="582" cy="151"/>
                <a:chOff x="614" y="2568"/>
                <a:chExt cx="725" cy="139"/>
              </a:xfrm>
            </p:grpSpPr>
            <p:sp>
              <p:nvSpPr>
                <p:cNvPr id="76847" name="AutoShape 137"/>
                <p:cNvSpPr>
                  <a:spLocks noChangeArrowheads="1"/>
                </p:cNvSpPr>
                <p:nvPr/>
              </p:nvSpPr>
              <p:spPr bwMode="auto">
                <a:xfrm>
                  <a:off x="618" y="2571"/>
                  <a:ext cx="720"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48" name="AutoShape 13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6832" name="Freeform 139"/>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76833" name="Group 140"/>
              <p:cNvGrpSpPr/>
              <p:nvPr/>
            </p:nvGrpSpPr>
            <p:grpSpPr bwMode="auto">
              <a:xfrm>
                <a:off x="4739" y="1327"/>
                <a:ext cx="582" cy="139"/>
                <a:chOff x="614" y="2568"/>
                <a:chExt cx="725" cy="139"/>
              </a:xfrm>
            </p:grpSpPr>
            <p:sp>
              <p:nvSpPr>
                <p:cNvPr id="76845" name="AutoShape 141"/>
                <p:cNvSpPr>
                  <a:spLocks noChangeArrowheads="1"/>
                </p:cNvSpPr>
                <p:nvPr/>
              </p:nvSpPr>
              <p:spPr bwMode="auto">
                <a:xfrm>
                  <a:off x="613" y="2568"/>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46" name="AutoShape 14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6834" name="Rectangle 14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35" name="Freeform 144"/>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6836" name="Freeform 145"/>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6837" name="Oval 146"/>
              <p:cNvSpPr>
                <a:spLocks noChangeArrowheads="1"/>
              </p:cNvSpPr>
              <p:nvPr/>
            </p:nvSpPr>
            <p:spPr bwMode="auto">
              <a:xfrm>
                <a:off x="5518" y="2610"/>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38" name="Freeform 147"/>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6839" name="AutoShape 14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40" name="AutoShape 14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41" name="Oval 150"/>
              <p:cNvSpPr>
                <a:spLocks noChangeArrowheads="1"/>
              </p:cNvSpPr>
              <p:nvPr/>
            </p:nvSpPr>
            <p:spPr bwMode="auto">
              <a:xfrm>
                <a:off x="4308" y="2380"/>
                <a:ext cx="155"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42" name="Oval 151"/>
              <p:cNvSpPr>
                <a:spLocks noChangeArrowheads="1"/>
              </p:cNvSpPr>
              <p:nvPr/>
            </p:nvSpPr>
            <p:spPr bwMode="auto">
              <a:xfrm>
                <a:off x="4483" y="2387"/>
                <a:ext cx="161"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76843" name="Oval 152"/>
              <p:cNvSpPr>
                <a:spLocks noChangeArrowheads="1"/>
              </p:cNvSpPr>
              <p:nvPr/>
            </p:nvSpPr>
            <p:spPr bwMode="auto">
              <a:xfrm>
                <a:off x="4664" y="2380"/>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44" name="Rectangle 153"/>
              <p:cNvSpPr>
                <a:spLocks noChangeArrowheads="1"/>
              </p:cNvSpPr>
              <p:nvPr/>
            </p:nvSpPr>
            <p:spPr bwMode="auto">
              <a:xfrm>
                <a:off x="5061" y="1838"/>
                <a:ext cx="87" cy="757"/>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par>
                                <p:cTn id="24" presetID="22" presetClass="entr" presetSubtype="1"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94332"/>
                                        </p:tgtEl>
                                        <p:attrNameLst>
                                          <p:attrName>style.visibility</p:attrName>
                                        </p:attrNameLst>
                                      </p:cBhvr>
                                      <p:to>
                                        <p:strVal val="visible"/>
                                      </p:to>
                                    </p:set>
                                    <p:animEffect transition="in" filter="wipe(up)">
                                      <p:cBhvr>
                                        <p:cTn id="30" dur="500"/>
                                        <p:tgtEl>
                                          <p:spTgt spid="394332"/>
                                        </p:tgtEl>
                                      </p:cBhvr>
                                    </p:animEffect>
                                  </p:childTnLst>
                                </p:cTn>
                              </p:par>
                              <p:par>
                                <p:cTn id="31" presetID="22" presetClass="entr" presetSubtype="1" fill="hold" nodeType="withEffect">
                                  <p:stCondLst>
                                    <p:cond delay="0"/>
                                  </p:stCondLst>
                                  <p:childTnLst>
                                    <p:set>
                                      <p:cBhvr>
                                        <p:cTn id="32" dur="1" fill="hold">
                                          <p:stCondLst>
                                            <p:cond delay="0"/>
                                          </p:stCondLst>
                                        </p:cTn>
                                        <p:tgtEl>
                                          <p:spTgt spid="394347"/>
                                        </p:tgtEl>
                                        <p:attrNameLst>
                                          <p:attrName>style.visibility</p:attrName>
                                        </p:attrNameLst>
                                      </p:cBhvr>
                                      <p:to>
                                        <p:strVal val="visible"/>
                                      </p:to>
                                    </p:set>
                                    <p:animEffect transition="in" filter="wipe(up)">
                                      <p:cBhvr>
                                        <p:cTn id="33" dur="500"/>
                                        <p:tgtEl>
                                          <p:spTgt spid="394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33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812801" y="614360"/>
            <a:ext cx="8352367" cy="647700"/>
          </a:xfrm>
        </p:spPr>
        <p:txBody>
          <a:bodyPr/>
          <a:lstStyle/>
          <a:p>
            <a:pPr>
              <a:defRPr/>
            </a:pPr>
            <a:r>
              <a:rPr lang="en-US" altLang="zh-CN" dirty="0">
                <a:latin typeface="+mj-ea"/>
              </a:rPr>
              <a:t>TCP</a:t>
            </a:r>
            <a:r>
              <a:rPr lang="zh-CN" altLang="en-US" dirty="0">
                <a:latin typeface="+mj-ea"/>
              </a:rPr>
              <a:t>三次握手</a:t>
            </a:r>
            <a:endParaRPr lang="en-US" altLang="zh-CN" dirty="0">
              <a:latin typeface="+mj-ea"/>
            </a:endParaRPr>
          </a:p>
        </p:txBody>
      </p:sp>
      <p:sp>
        <p:nvSpPr>
          <p:cNvPr id="51207" name="Rectangle 5"/>
          <p:cNvSpPr>
            <a:spLocks noChangeArrowheads="1"/>
          </p:cNvSpPr>
          <p:nvPr/>
        </p:nvSpPr>
        <p:spPr bwMode="auto">
          <a:xfrm>
            <a:off x="6396038" y="1414460"/>
            <a:ext cx="567463" cy="307777"/>
          </a:xfrm>
          <a:prstGeom prst="rect">
            <a:avLst/>
          </a:prstGeom>
          <a:noFill/>
          <a:ln>
            <a:noFill/>
          </a:ln>
        </p:spPr>
        <p:txBody>
          <a:bodyPr wrap="none" lIns="0" tIns="0" rIns="0" bIns="0">
            <a:spAutoFit/>
          </a:bodyPr>
          <a:lstStyle/>
          <a:p>
            <a:pPr>
              <a:defRPr/>
            </a:pPr>
            <a:r>
              <a:rPr lang="en-GB" altLang="zh-CN" sz="2000" dirty="0">
                <a:latin typeface="+mn-lt"/>
              </a:rPr>
              <a:t>client</a:t>
            </a:r>
            <a:endParaRPr lang="en-GB" altLang="zh-CN" sz="2000" dirty="0">
              <a:latin typeface="+mn-lt"/>
            </a:endParaRPr>
          </a:p>
        </p:txBody>
      </p:sp>
      <p:sp>
        <p:nvSpPr>
          <p:cNvPr id="51208" name="Rectangle 6"/>
          <p:cNvSpPr>
            <a:spLocks noChangeArrowheads="1"/>
          </p:cNvSpPr>
          <p:nvPr/>
        </p:nvSpPr>
        <p:spPr bwMode="auto">
          <a:xfrm>
            <a:off x="9471025" y="1414460"/>
            <a:ext cx="625171" cy="307777"/>
          </a:xfrm>
          <a:prstGeom prst="rect">
            <a:avLst/>
          </a:prstGeom>
          <a:noFill/>
          <a:ln>
            <a:noFill/>
          </a:ln>
        </p:spPr>
        <p:txBody>
          <a:bodyPr wrap="none" lIns="0" tIns="0" rIns="0" bIns="0">
            <a:spAutoFit/>
          </a:bodyPr>
          <a:lstStyle/>
          <a:p>
            <a:pPr>
              <a:defRPr/>
            </a:pPr>
            <a:r>
              <a:rPr lang="en-GB" altLang="zh-CN" sz="2000" dirty="0">
                <a:latin typeface="+mn-lt"/>
              </a:rPr>
              <a:t>server</a:t>
            </a:r>
            <a:endParaRPr lang="en-GB" altLang="zh-CN" sz="2000" dirty="0">
              <a:latin typeface="+mn-lt"/>
            </a:endParaRPr>
          </a:p>
        </p:txBody>
      </p:sp>
      <p:sp>
        <p:nvSpPr>
          <p:cNvPr id="51209" name="Rectangle 7"/>
          <p:cNvSpPr>
            <a:spLocks noChangeArrowheads="1"/>
          </p:cNvSpPr>
          <p:nvPr/>
        </p:nvSpPr>
        <p:spPr bwMode="auto">
          <a:xfrm rot="940499">
            <a:off x="7294464" y="2104427"/>
            <a:ext cx="1825821" cy="615553"/>
          </a:xfrm>
          <a:prstGeom prst="rect">
            <a:avLst/>
          </a:prstGeom>
          <a:noFill/>
          <a:ln>
            <a:noFill/>
          </a:ln>
        </p:spPr>
        <p:txBody>
          <a:bodyPr wrap="none" lIns="0" tIns="0" rIns="0" bIns="0">
            <a:spAutoFit/>
          </a:bodyPr>
          <a:lstStyle/>
          <a:p>
            <a:pPr>
              <a:defRPr/>
            </a:pPr>
            <a:r>
              <a:rPr lang="zh-CN" altLang="en-US" sz="2000" dirty="0">
                <a:latin typeface="+mn-lt"/>
              </a:rPr>
              <a:t>标记位</a:t>
            </a:r>
            <a:r>
              <a:rPr lang="en-GB" altLang="zh-CN" sz="2000" dirty="0">
                <a:latin typeface="+mn-lt"/>
              </a:rPr>
              <a:t>SYN</a:t>
            </a:r>
            <a:r>
              <a:rPr lang="en-US" altLang="zh-CN" sz="2000" dirty="0">
                <a:latin typeface="+mn-lt"/>
              </a:rPr>
              <a:t>bit=1</a:t>
            </a:r>
            <a:endParaRPr lang="en-GB" altLang="zh-CN" sz="2000" dirty="0">
              <a:latin typeface="+mn-lt"/>
            </a:endParaRPr>
          </a:p>
          <a:p>
            <a:pPr>
              <a:defRPr/>
            </a:pPr>
            <a:r>
              <a:rPr lang="zh-CN" altLang="en-US" sz="2000" dirty="0">
                <a:latin typeface="+mn-lt"/>
              </a:rPr>
              <a:t>序号</a:t>
            </a:r>
            <a:r>
              <a:rPr lang="en-GB" altLang="zh-CN" sz="2000" dirty="0" err="1">
                <a:latin typeface="+mn-lt"/>
              </a:rPr>
              <a:t>Seq</a:t>
            </a:r>
            <a:r>
              <a:rPr lang="en-GB" altLang="zh-CN" sz="2000" dirty="0">
                <a:latin typeface="+mn-lt"/>
              </a:rPr>
              <a:t>=x</a:t>
            </a:r>
            <a:endParaRPr lang="en-GB" altLang="zh-CN" sz="2000" dirty="0">
              <a:latin typeface="+mn-lt"/>
            </a:endParaRPr>
          </a:p>
        </p:txBody>
      </p:sp>
      <p:sp>
        <p:nvSpPr>
          <p:cNvPr id="51210" name="Rectangle 8"/>
          <p:cNvSpPr>
            <a:spLocks noChangeArrowheads="1"/>
          </p:cNvSpPr>
          <p:nvPr/>
        </p:nvSpPr>
        <p:spPr bwMode="auto">
          <a:xfrm rot="780000">
            <a:off x="8955057" y="2293242"/>
            <a:ext cx="65" cy="307777"/>
          </a:xfrm>
          <a:prstGeom prst="rect">
            <a:avLst/>
          </a:prstGeom>
          <a:noFill/>
          <a:ln>
            <a:noFill/>
          </a:ln>
        </p:spPr>
        <p:txBody>
          <a:bodyPr wrap="none" lIns="0" tIns="0" rIns="0" bIns="0">
            <a:spAutoFit/>
          </a:bodyPr>
          <a:lstStyle/>
          <a:p>
            <a:pPr>
              <a:defRPr/>
            </a:pPr>
            <a:endParaRPr lang="en-GB" altLang="zh-CN" sz="2000">
              <a:latin typeface="+mn-lt"/>
            </a:endParaRPr>
          </a:p>
        </p:txBody>
      </p:sp>
      <p:sp>
        <p:nvSpPr>
          <p:cNvPr id="51211" name="Line 9"/>
          <p:cNvSpPr>
            <a:spLocks noChangeShapeType="1"/>
          </p:cNvSpPr>
          <p:nvPr/>
        </p:nvSpPr>
        <p:spPr bwMode="auto">
          <a:xfrm>
            <a:off x="6691314" y="1719260"/>
            <a:ext cx="1587" cy="3206750"/>
          </a:xfrm>
          <a:prstGeom prst="line">
            <a:avLst/>
          </a:prstGeom>
          <a:noFill/>
          <a:ln w="30163">
            <a:solidFill>
              <a:srgbClr val="00A0C6"/>
            </a:solidFill>
            <a:round/>
          </a:ln>
        </p:spPr>
        <p:txBody>
          <a:bodyPr/>
          <a:lstStyle/>
          <a:p>
            <a:pPr>
              <a:defRPr/>
            </a:pPr>
            <a:endParaRPr lang="zh-CN" altLang="en-US">
              <a:latin typeface="+mn-lt"/>
            </a:endParaRPr>
          </a:p>
        </p:txBody>
      </p:sp>
      <p:sp>
        <p:nvSpPr>
          <p:cNvPr id="51212" name="Line 10"/>
          <p:cNvSpPr>
            <a:spLocks noChangeShapeType="1"/>
          </p:cNvSpPr>
          <p:nvPr/>
        </p:nvSpPr>
        <p:spPr bwMode="auto">
          <a:xfrm>
            <a:off x="9791700" y="1727199"/>
            <a:ext cx="1588" cy="3214687"/>
          </a:xfrm>
          <a:prstGeom prst="line">
            <a:avLst/>
          </a:prstGeom>
          <a:noFill/>
          <a:ln w="30163">
            <a:solidFill>
              <a:srgbClr val="00A0C6"/>
            </a:solidFill>
            <a:round/>
          </a:ln>
        </p:spPr>
        <p:txBody>
          <a:bodyPr/>
          <a:lstStyle/>
          <a:p>
            <a:pPr>
              <a:defRPr/>
            </a:pPr>
            <a:endParaRPr lang="zh-CN" altLang="en-US">
              <a:latin typeface="+mn-lt"/>
            </a:endParaRPr>
          </a:p>
        </p:txBody>
      </p:sp>
      <p:sp>
        <p:nvSpPr>
          <p:cNvPr id="53268" name="Text Box 20"/>
          <p:cNvSpPr txBox="1">
            <a:spLocks noChangeArrowheads="1"/>
          </p:cNvSpPr>
          <p:nvPr/>
        </p:nvSpPr>
        <p:spPr bwMode="auto">
          <a:xfrm>
            <a:off x="2247596" y="5189476"/>
            <a:ext cx="7848600" cy="1631216"/>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ln>
          <a:effectLst>
            <a:outerShdw blurRad="63500" dist="20000" dir="5400000" rotWithShape="0">
              <a:srgbClr val="000000">
                <a:alpha val="37999"/>
              </a:srgbClr>
            </a:outerShdw>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000" dirty="0">
                <a:solidFill>
                  <a:srgbClr val="000000"/>
                </a:solidFill>
                <a:latin typeface="+mn-lt"/>
              </a:rPr>
              <a:t>三次握手建立连接</a:t>
            </a:r>
            <a:endParaRPr lang="en-US" altLang="zh-CN" sz="2000" dirty="0">
              <a:solidFill>
                <a:srgbClr val="000000"/>
              </a:solidFill>
              <a:latin typeface="+mn-lt"/>
            </a:endParaRPr>
          </a:p>
          <a:p>
            <a:pPr lvl="1" eaLnBrk="1" hangingPunct="1">
              <a:defRPr/>
            </a:pPr>
            <a:r>
              <a:rPr lang="en-US" altLang="zh-CN" sz="2000" dirty="0">
                <a:solidFill>
                  <a:srgbClr val="000000"/>
                </a:solidFill>
                <a:latin typeface="+mn-lt"/>
              </a:rPr>
              <a:t>client</a:t>
            </a:r>
            <a:r>
              <a:rPr lang="zh-CN" altLang="en-US" sz="2000" dirty="0">
                <a:solidFill>
                  <a:srgbClr val="000000"/>
                </a:solidFill>
                <a:latin typeface="+mn-lt"/>
              </a:rPr>
              <a:t>发送连接建立请求</a:t>
            </a:r>
            <a:r>
              <a:rPr lang="en-US" altLang="zh-CN" sz="2000" dirty="0">
                <a:solidFill>
                  <a:srgbClr val="000000"/>
                </a:solidFill>
                <a:latin typeface="+mn-lt"/>
              </a:rPr>
              <a:t>(</a:t>
            </a:r>
            <a:r>
              <a:rPr lang="en-US" altLang="zh-CN" sz="2000" b="1" dirty="0" err="1">
                <a:solidFill>
                  <a:srgbClr val="0000FF"/>
                </a:solidFill>
                <a:latin typeface="+mn-lt"/>
              </a:rPr>
              <a:t>SYNbit</a:t>
            </a:r>
            <a:r>
              <a:rPr lang="en-US" altLang="zh-CN" sz="2000" b="1" dirty="0">
                <a:solidFill>
                  <a:srgbClr val="0000FF"/>
                </a:solidFill>
                <a:latin typeface="+mn-lt"/>
              </a:rPr>
              <a:t>=1,Seq=x</a:t>
            </a:r>
            <a:r>
              <a:rPr lang="en-US" altLang="zh-CN" sz="2000" b="1" dirty="0">
                <a:latin typeface="+mn-lt"/>
              </a:rPr>
              <a:t>)</a:t>
            </a:r>
            <a:r>
              <a:rPr lang="en-US" altLang="zh-CN" sz="2000" dirty="0">
                <a:solidFill>
                  <a:srgbClr val="000000"/>
                </a:solidFill>
                <a:latin typeface="+mn-lt"/>
              </a:rPr>
              <a:t> </a:t>
            </a:r>
            <a:r>
              <a:rPr lang="zh-CN" altLang="en-US" sz="2000" dirty="0">
                <a:solidFill>
                  <a:srgbClr val="000000"/>
                </a:solidFill>
                <a:latin typeface="+mn-lt"/>
              </a:rPr>
              <a:t>至</a:t>
            </a:r>
            <a:r>
              <a:rPr lang="en-US" altLang="zh-CN" sz="2000" dirty="0">
                <a:solidFill>
                  <a:srgbClr val="000000"/>
                </a:solidFill>
                <a:latin typeface="+mn-lt"/>
              </a:rPr>
              <a:t>server</a:t>
            </a:r>
            <a:endParaRPr lang="en-US" altLang="zh-CN" sz="2000" dirty="0">
              <a:solidFill>
                <a:srgbClr val="000000"/>
              </a:solidFill>
              <a:latin typeface="+mn-lt"/>
            </a:endParaRPr>
          </a:p>
          <a:p>
            <a:pPr lvl="1" eaLnBrk="1" hangingPunct="1">
              <a:defRPr/>
            </a:pPr>
            <a:r>
              <a:rPr lang="en-US" altLang="zh-CN" sz="2000" dirty="0">
                <a:solidFill>
                  <a:srgbClr val="000000"/>
                </a:solidFill>
                <a:latin typeface="+mn-lt"/>
              </a:rPr>
              <a:t>Server</a:t>
            </a:r>
            <a:r>
              <a:rPr lang="zh-CN" altLang="en-US" sz="2000" dirty="0">
                <a:solidFill>
                  <a:srgbClr val="000000"/>
                </a:solidFill>
                <a:latin typeface="+mn-lt"/>
              </a:rPr>
              <a:t>回复确认前序请求</a:t>
            </a:r>
            <a:r>
              <a:rPr lang="en-US" altLang="zh-CN" sz="2000" dirty="0">
                <a:solidFill>
                  <a:srgbClr val="000000"/>
                </a:solidFill>
                <a:latin typeface="+mn-lt"/>
              </a:rPr>
              <a:t>(</a:t>
            </a:r>
            <a:r>
              <a:rPr lang="en-US" altLang="zh-CN" sz="2000" b="1" dirty="0" err="1">
                <a:solidFill>
                  <a:srgbClr val="0000FF"/>
                </a:solidFill>
                <a:latin typeface="+mn-lt"/>
              </a:rPr>
              <a:t>ACKbit</a:t>
            </a:r>
            <a:r>
              <a:rPr lang="en-US" altLang="zh-CN" sz="2000" b="1" dirty="0">
                <a:solidFill>
                  <a:srgbClr val="0000FF"/>
                </a:solidFill>
                <a:latin typeface="+mn-lt"/>
              </a:rPr>
              <a:t>=1,ACKnum=x+1</a:t>
            </a:r>
            <a:r>
              <a:rPr lang="en-US" altLang="zh-CN" sz="2000" dirty="0">
                <a:solidFill>
                  <a:srgbClr val="000000"/>
                </a:solidFill>
                <a:latin typeface="+mn-lt"/>
              </a:rPr>
              <a:t>)</a:t>
            </a:r>
            <a:r>
              <a:rPr lang="zh-CN" altLang="en-US" sz="2000" dirty="0">
                <a:solidFill>
                  <a:srgbClr val="000000"/>
                </a:solidFill>
                <a:latin typeface="+mn-lt"/>
              </a:rPr>
              <a:t>，同时请求</a:t>
            </a:r>
            <a:r>
              <a:rPr lang="en-US" altLang="zh-CN" sz="2000" dirty="0">
                <a:solidFill>
                  <a:srgbClr val="000000"/>
                </a:solidFill>
                <a:latin typeface="+mn-lt"/>
              </a:rPr>
              <a:t>(</a:t>
            </a:r>
            <a:r>
              <a:rPr lang="en-US" altLang="zh-CN" sz="2000" b="1" dirty="0" err="1">
                <a:solidFill>
                  <a:srgbClr val="FF0000"/>
                </a:solidFill>
                <a:latin typeface="+mn-lt"/>
              </a:rPr>
              <a:t>SYNbit</a:t>
            </a:r>
            <a:r>
              <a:rPr lang="en-US" altLang="zh-CN" sz="2000" b="1" dirty="0">
                <a:solidFill>
                  <a:srgbClr val="FF0000"/>
                </a:solidFill>
                <a:latin typeface="+mn-lt"/>
              </a:rPr>
              <a:t>=1,Seq=y</a:t>
            </a:r>
            <a:r>
              <a:rPr lang="en-US" altLang="zh-CN" sz="2000" dirty="0">
                <a:solidFill>
                  <a:srgbClr val="000000"/>
                </a:solidFill>
                <a:latin typeface="+mn-lt"/>
              </a:rPr>
              <a:t>)</a:t>
            </a:r>
            <a:endParaRPr lang="en-US" altLang="zh-CN" sz="2000" dirty="0">
              <a:solidFill>
                <a:srgbClr val="000000"/>
              </a:solidFill>
              <a:latin typeface="+mn-lt"/>
            </a:endParaRPr>
          </a:p>
          <a:p>
            <a:pPr lvl="1" eaLnBrk="1" hangingPunct="1">
              <a:defRPr/>
            </a:pPr>
            <a:r>
              <a:rPr lang="en-US" altLang="zh-CN" sz="2000" dirty="0">
                <a:solidFill>
                  <a:srgbClr val="000000"/>
                </a:solidFill>
                <a:latin typeface="+mn-lt"/>
              </a:rPr>
              <a:t>Client</a:t>
            </a:r>
            <a:r>
              <a:rPr lang="zh-CN" altLang="en-US" sz="2000" dirty="0">
                <a:solidFill>
                  <a:srgbClr val="000000"/>
                </a:solidFill>
                <a:latin typeface="+mn-lt"/>
              </a:rPr>
              <a:t>回复确认前序请求</a:t>
            </a:r>
            <a:r>
              <a:rPr lang="en-US" altLang="zh-CN" sz="2000" dirty="0">
                <a:solidFill>
                  <a:srgbClr val="000000"/>
                </a:solidFill>
                <a:latin typeface="+mn-lt"/>
              </a:rPr>
              <a:t>(</a:t>
            </a:r>
            <a:r>
              <a:rPr lang="en-US" altLang="zh-CN" sz="2000" b="1" dirty="0" err="1">
                <a:solidFill>
                  <a:srgbClr val="FF0000"/>
                </a:solidFill>
                <a:latin typeface="+mn-lt"/>
              </a:rPr>
              <a:t>ACKbit</a:t>
            </a:r>
            <a:r>
              <a:rPr lang="en-US" altLang="zh-CN" sz="2000" b="1" dirty="0">
                <a:solidFill>
                  <a:srgbClr val="FF0000"/>
                </a:solidFill>
                <a:latin typeface="+mn-lt"/>
              </a:rPr>
              <a:t>=1</a:t>
            </a:r>
            <a:r>
              <a:rPr lang="zh-CN" altLang="en-US" sz="2000" b="1" dirty="0">
                <a:solidFill>
                  <a:srgbClr val="FF0000"/>
                </a:solidFill>
                <a:latin typeface="+mn-lt"/>
              </a:rPr>
              <a:t>,</a:t>
            </a:r>
            <a:r>
              <a:rPr lang="en-US" altLang="zh-CN" sz="2000" b="1" dirty="0" err="1">
                <a:solidFill>
                  <a:srgbClr val="FF0000"/>
                </a:solidFill>
                <a:latin typeface="+mn-lt"/>
              </a:rPr>
              <a:t>ACKnum</a:t>
            </a:r>
            <a:r>
              <a:rPr lang="en-US" altLang="zh-CN" sz="2000" b="1" dirty="0">
                <a:solidFill>
                  <a:srgbClr val="FF0000"/>
                </a:solidFill>
                <a:latin typeface="+mn-lt"/>
              </a:rPr>
              <a:t>=y+1</a:t>
            </a:r>
            <a:r>
              <a:rPr lang="en-US" altLang="zh-CN" sz="2000" dirty="0">
                <a:solidFill>
                  <a:srgbClr val="000000"/>
                </a:solidFill>
                <a:latin typeface="+mn-lt"/>
              </a:rPr>
              <a:t>)</a:t>
            </a:r>
            <a:endParaRPr lang="en-US" altLang="zh-CN" sz="2000" dirty="0">
              <a:solidFill>
                <a:srgbClr val="000000"/>
              </a:solidFill>
              <a:latin typeface="+mn-lt"/>
            </a:endParaRPr>
          </a:p>
        </p:txBody>
      </p:sp>
      <p:sp>
        <p:nvSpPr>
          <p:cNvPr id="22" name="Rectangle 7"/>
          <p:cNvSpPr>
            <a:spLocks noChangeArrowheads="1"/>
          </p:cNvSpPr>
          <p:nvPr/>
        </p:nvSpPr>
        <p:spPr bwMode="auto">
          <a:xfrm rot="20597729">
            <a:off x="6705926" y="3028352"/>
            <a:ext cx="3025124" cy="615553"/>
          </a:xfrm>
          <a:prstGeom prst="rect">
            <a:avLst/>
          </a:prstGeom>
          <a:noFill/>
          <a:ln>
            <a:noFill/>
          </a:ln>
        </p:spPr>
        <p:txBody>
          <a:bodyPr wrap="none" lIns="0" tIns="0" rIns="0" bIns="0">
            <a:spAutoFit/>
          </a:bodyPr>
          <a:lstStyle/>
          <a:p>
            <a:pPr>
              <a:defRPr/>
            </a:pPr>
            <a:r>
              <a:rPr lang="zh-CN" altLang="en-US" sz="2000" dirty="0">
                <a:latin typeface="+mn-lt"/>
              </a:rPr>
              <a:t>标记位</a:t>
            </a:r>
            <a:r>
              <a:rPr lang="en-GB" altLang="zh-CN" sz="2000" dirty="0">
                <a:latin typeface="+mn-lt"/>
              </a:rPr>
              <a:t>SYN</a:t>
            </a:r>
            <a:r>
              <a:rPr lang="en-US" altLang="zh-CN" sz="2000" dirty="0">
                <a:latin typeface="+mn-lt"/>
              </a:rPr>
              <a:t>bit=1</a:t>
            </a:r>
            <a:r>
              <a:rPr lang="en-GB" altLang="zh-CN" sz="2000" dirty="0">
                <a:latin typeface="+mn-lt"/>
              </a:rPr>
              <a:t>, </a:t>
            </a:r>
            <a:r>
              <a:rPr lang="en-US" altLang="zh-CN" sz="2000" dirty="0" err="1">
                <a:latin typeface="+mn-lt"/>
              </a:rPr>
              <a:t>ACKbit</a:t>
            </a:r>
            <a:r>
              <a:rPr lang="en-US" altLang="zh-CN" sz="2000" dirty="0">
                <a:latin typeface="+mn-lt"/>
              </a:rPr>
              <a:t>=1</a:t>
            </a:r>
            <a:endParaRPr lang="en-US" altLang="zh-CN" sz="2000" dirty="0">
              <a:latin typeface="+mn-lt"/>
            </a:endParaRPr>
          </a:p>
          <a:p>
            <a:pPr>
              <a:defRPr/>
            </a:pPr>
            <a:r>
              <a:rPr lang="zh-CN" altLang="en-US" sz="2000" dirty="0">
                <a:latin typeface="+mn-lt"/>
              </a:rPr>
              <a:t>序号</a:t>
            </a:r>
            <a:r>
              <a:rPr lang="en-GB" altLang="zh-CN" sz="2000" dirty="0" err="1">
                <a:latin typeface="+mn-lt"/>
              </a:rPr>
              <a:t>Seq</a:t>
            </a:r>
            <a:r>
              <a:rPr lang="en-GB" altLang="zh-CN" sz="2000" dirty="0">
                <a:latin typeface="+mn-lt"/>
              </a:rPr>
              <a:t>=y</a:t>
            </a:r>
            <a:r>
              <a:rPr lang="en-US" altLang="zh-CN" sz="2000" dirty="0">
                <a:latin typeface="+mn-lt"/>
              </a:rPr>
              <a:t>,</a:t>
            </a:r>
            <a:r>
              <a:rPr lang="zh-CN" altLang="en-US" sz="2000" dirty="0">
                <a:latin typeface="+mn-lt"/>
              </a:rPr>
              <a:t> </a:t>
            </a:r>
            <a:r>
              <a:rPr lang="en-US" altLang="zh-CN" sz="2000" dirty="0" err="1">
                <a:latin typeface="+mn-lt"/>
              </a:rPr>
              <a:t>ACKnum</a:t>
            </a:r>
            <a:r>
              <a:rPr lang="en-US" altLang="zh-CN" sz="2000" dirty="0">
                <a:latin typeface="+mn-lt"/>
              </a:rPr>
              <a:t>=x+1</a:t>
            </a:r>
            <a:r>
              <a:rPr lang="zh-CN" altLang="en-US" sz="2000" dirty="0">
                <a:latin typeface="+mn-lt"/>
              </a:rPr>
              <a:t> </a:t>
            </a:r>
            <a:endParaRPr lang="en-GB" altLang="zh-CN" sz="2000" dirty="0">
              <a:latin typeface="+mn-lt"/>
            </a:endParaRPr>
          </a:p>
        </p:txBody>
      </p:sp>
      <p:sp>
        <p:nvSpPr>
          <p:cNvPr id="23" name="Rectangle 7"/>
          <p:cNvSpPr>
            <a:spLocks noChangeArrowheads="1"/>
          </p:cNvSpPr>
          <p:nvPr/>
        </p:nvSpPr>
        <p:spPr bwMode="auto">
          <a:xfrm rot="1000186">
            <a:off x="7553700" y="4038002"/>
            <a:ext cx="2056653" cy="615553"/>
          </a:xfrm>
          <a:prstGeom prst="rect">
            <a:avLst/>
          </a:prstGeom>
          <a:noFill/>
          <a:ln>
            <a:noFill/>
          </a:ln>
        </p:spPr>
        <p:txBody>
          <a:bodyPr wrap="none" lIns="0" tIns="0" rIns="0" bIns="0">
            <a:spAutoFit/>
          </a:bodyPr>
          <a:lstStyle/>
          <a:p>
            <a:pPr>
              <a:defRPr/>
            </a:pPr>
            <a:r>
              <a:rPr lang="zh-CN" altLang="en-US" sz="2000" dirty="0">
                <a:latin typeface="+mn-lt"/>
              </a:rPr>
              <a:t>标记位</a:t>
            </a:r>
            <a:r>
              <a:rPr lang="en-US" altLang="zh-CN" sz="2000" dirty="0" err="1">
                <a:latin typeface="+mn-lt"/>
              </a:rPr>
              <a:t>ACKbit</a:t>
            </a:r>
            <a:r>
              <a:rPr lang="en-US" altLang="zh-CN" sz="2000" dirty="0">
                <a:latin typeface="+mn-lt"/>
              </a:rPr>
              <a:t>=1</a:t>
            </a:r>
            <a:endParaRPr lang="en-US" altLang="zh-CN" sz="2000" dirty="0">
              <a:latin typeface="+mn-lt"/>
            </a:endParaRPr>
          </a:p>
          <a:p>
            <a:pPr>
              <a:defRPr/>
            </a:pPr>
            <a:r>
              <a:rPr lang="zh-CN" altLang="en-US" sz="2000" dirty="0">
                <a:latin typeface="+mn-lt"/>
              </a:rPr>
              <a:t>序号</a:t>
            </a:r>
            <a:r>
              <a:rPr lang="en-GB" altLang="zh-CN" sz="2000" dirty="0">
                <a:latin typeface="+mn-lt"/>
              </a:rPr>
              <a:t>A</a:t>
            </a:r>
            <a:r>
              <a:rPr lang="en-US" altLang="zh-CN" sz="2000" dirty="0" err="1">
                <a:latin typeface="+mn-lt"/>
              </a:rPr>
              <a:t>CKnum</a:t>
            </a:r>
            <a:r>
              <a:rPr lang="en-GB" altLang="zh-CN" sz="2000" dirty="0">
                <a:latin typeface="+mn-lt"/>
              </a:rPr>
              <a:t>=y</a:t>
            </a:r>
            <a:r>
              <a:rPr lang="en-US" altLang="zh-CN" sz="2000" dirty="0">
                <a:latin typeface="+mn-lt"/>
              </a:rPr>
              <a:t>+1</a:t>
            </a:r>
            <a:endParaRPr lang="en-GB" altLang="zh-CN" sz="2000" dirty="0">
              <a:latin typeface="+mn-lt"/>
            </a:endParaRPr>
          </a:p>
        </p:txBody>
      </p:sp>
      <p:pic>
        <p:nvPicPr>
          <p:cNvPr id="77837" name="Picture 3" descr="05x0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9289" y="1773236"/>
            <a:ext cx="347662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8" name="文本框 2"/>
          <p:cNvSpPr txBox="1">
            <a:spLocks noChangeArrowheads="1"/>
          </p:cNvSpPr>
          <p:nvPr/>
        </p:nvSpPr>
        <p:spPr bwMode="auto">
          <a:xfrm>
            <a:off x="1847851" y="1125536"/>
            <a:ext cx="3966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b="1" dirty="0">
                <a:solidFill>
                  <a:srgbClr val="FF0000"/>
                </a:solidFill>
              </a:rPr>
              <a:t>Seq</a:t>
            </a:r>
            <a:r>
              <a:rPr kumimoji="1" lang="zh-CN" altLang="en-US" sz="2000" b="1" dirty="0">
                <a:solidFill>
                  <a:srgbClr val="FF0000"/>
                </a:solidFill>
              </a:rPr>
              <a:t>，</a:t>
            </a:r>
            <a:r>
              <a:rPr kumimoji="1" lang="en-US" altLang="zh-CN" sz="2000" b="1" dirty="0">
                <a:solidFill>
                  <a:srgbClr val="FF0000"/>
                </a:solidFill>
              </a:rPr>
              <a:t>Ack</a:t>
            </a:r>
            <a:r>
              <a:rPr kumimoji="1" lang="zh-CN" altLang="en-US" sz="2000" b="1" dirty="0">
                <a:solidFill>
                  <a:srgbClr val="FF0000"/>
                </a:solidFill>
              </a:rPr>
              <a:t>字段可以存放序号数据</a:t>
            </a:r>
            <a:endParaRPr kumimoji="1" lang="zh-CN" altLang="en-US" sz="2000" b="1" dirty="0">
              <a:solidFill>
                <a:srgbClr val="FF0000"/>
              </a:solidFill>
            </a:endParaRPr>
          </a:p>
        </p:txBody>
      </p:sp>
      <p:cxnSp>
        <p:nvCxnSpPr>
          <p:cNvPr id="5" name="直线箭头连接符 4"/>
          <p:cNvCxnSpPr/>
          <p:nvPr/>
        </p:nvCxnSpPr>
        <p:spPr>
          <a:xfrm flipH="1">
            <a:off x="2424113" y="1485898"/>
            <a:ext cx="215900" cy="10080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线箭头连接符 6"/>
          <p:cNvCxnSpPr/>
          <p:nvPr/>
        </p:nvCxnSpPr>
        <p:spPr>
          <a:xfrm flipH="1">
            <a:off x="2855913" y="1485899"/>
            <a:ext cx="360362" cy="13668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7841" name="文本框 29"/>
          <p:cNvSpPr txBox="1">
            <a:spLocks noChangeArrowheads="1"/>
          </p:cNvSpPr>
          <p:nvPr/>
        </p:nvSpPr>
        <p:spPr bwMode="auto">
          <a:xfrm>
            <a:off x="1774826" y="4581523"/>
            <a:ext cx="411042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b="1" dirty="0">
                <a:solidFill>
                  <a:srgbClr val="FF0000"/>
                </a:solidFill>
              </a:rPr>
              <a:t>标志位字段通过多个</a:t>
            </a:r>
            <a:r>
              <a:rPr kumimoji="1" lang="en-US" altLang="zh-CN" sz="2000" b="1" dirty="0">
                <a:solidFill>
                  <a:srgbClr val="FF0000"/>
                </a:solidFill>
              </a:rPr>
              <a:t>bit</a:t>
            </a:r>
            <a:r>
              <a:rPr kumimoji="1" lang="zh-CN" altLang="en-US" sz="2000" b="1" dirty="0">
                <a:solidFill>
                  <a:srgbClr val="FF0000"/>
                </a:solidFill>
              </a:rPr>
              <a:t>标记是否为</a:t>
            </a:r>
            <a:endParaRPr kumimoji="1" lang="en-US" altLang="zh-CN" sz="2000" b="1" dirty="0">
              <a:solidFill>
                <a:srgbClr val="FF0000"/>
              </a:solidFill>
            </a:endParaRPr>
          </a:p>
          <a:p>
            <a:r>
              <a:rPr kumimoji="1" lang="en-US" altLang="zh-CN" sz="2000" b="1" dirty="0">
                <a:solidFill>
                  <a:srgbClr val="FF0000"/>
                </a:solidFill>
              </a:rPr>
              <a:t>SYN/FIN/ACK</a:t>
            </a:r>
            <a:r>
              <a:rPr kumimoji="1" lang="zh-CN" altLang="en-US" sz="2000" b="1" dirty="0">
                <a:solidFill>
                  <a:srgbClr val="FF0000"/>
                </a:solidFill>
              </a:rPr>
              <a:t>等</a:t>
            </a:r>
            <a:endParaRPr kumimoji="1" lang="zh-CN" altLang="en-US" sz="2000" b="1" dirty="0">
              <a:solidFill>
                <a:srgbClr val="FF0000"/>
              </a:solidFill>
            </a:endParaRPr>
          </a:p>
        </p:txBody>
      </p:sp>
      <p:cxnSp>
        <p:nvCxnSpPr>
          <p:cNvPr id="9" name="直线箭头连接符 8"/>
          <p:cNvCxnSpPr/>
          <p:nvPr/>
        </p:nvCxnSpPr>
        <p:spPr>
          <a:xfrm flipV="1">
            <a:off x="3071814" y="3141661"/>
            <a:ext cx="287337" cy="14398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直线箭头连接符 12"/>
          <p:cNvCxnSpPr/>
          <p:nvPr/>
        </p:nvCxnSpPr>
        <p:spPr>
          <a:xfrm>
            <a:off x="6743700" y="1989136"/>
            <a:ext cx="3024188" cy="936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线箭头连接符 14"/>
          <p:cNvCxnSpPr/>
          <p:nvPr/>
        </p:nvCxnSpPr>
        <p:spPr>
          <a:xfrm flipH="1">
            <a:off x="6672264" y="2997198"/>
            <a:ext cx="3024187" cy="79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线箭头连接符 16"/>
          <p:cNvCxnSpPr/>
          <p:nvPr/>
        </p:nvCxnSpPr>
        <p:spPr>
          <a:xfrm>
            <a:off x="6816726" y="3862385"/>
            <a:ext cx="2951163" cy="863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68"/>
                                        </p:tgtEl>
                                        <p:attrNameLst>
                                          <p:attrName>style.visibility</p:attrName>
                                        </p:attrNameLst>
                                      </p:cBhvr>
                                      <p:to>
                                        <p:strVal val="visible"/>
                                      </p:to>
                                    </p:set>
                                    <p:animEffect transition="in" filter="blinds(horizontal)">
                                      <p:cBhvr>
                                        <p:cTn id="7" dur="500"/>
                                        <p:tgtEl>
                                          <p:spTgt spid="53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8" grpId="0" bldLvl="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dirty="0">
                <a:latin typeface="+mj-ea"/>
              </a:rPr>
              <a:t>TCP:</a:t>
            </a:r>
            <a:r>
              <a:rPr lang="zh-CN" altLang="en-US" dirty="0">
                <a:latin typeface="+mj-ea"/>
              </a:rPr>
              <a:t>建立连接</a:t>
            </a:r>
            <a:endParaRPr lang="en-US" altLang="zh-CN" dirty="0">
              <a:latin typeface="+mj-ea"/>
            </a:endParaRPr>
          </a:p>
        </p:txBody>
      </p:sp>
      <p:sp>
        <p:nvSpPr>
          <p:cNvPr id="78851" name="Rectangle 3"/>
          <p:cNvSpPr>
            <a:spLocks noGrp="1" noChangeArrowheads="1"/>
          </p:cNvSpPr>
          <p:nvPr>
            <p:ph type="body" idx="1"/>
          </p:nvPr>
        </p:nvSpPr>
        <p:spPr/>
        <p:txBody>
          <a:bodyPr/>
          <a:lstStyle/>
          <a:p>
            <a:r>
              <a:rPr lang="zh-CN" altLang="en-US" sz="2800" dirty="0"/>
              <a:t>在数据传输之前完成</a:t>
            </a:r>
            <a:endParaRPr lang="en-US" altLang="zh-CN" sz="2800" dirty="0"/>
          </a:p>
          <a:p>
            <a:endParaRPr lang="en-US" altLang="zh-CN" sz="2800" dirty="0"/>
          </a:p>
          <a:p>
            <a:r>
              <a:rPr lang="zh-CN" altLang="en-US" sz="2800" dirty="0"/>
              <a:t>基于三次握手</a:t>
            </a:r>
            <a:endParaRPr lang="en-US" altLang="zh-CN" sz="2800" dirty="0"/>
          </a:p>
          <a:p>
            <a:pPr lvl="1"/>
            <a:r>
              <a:rPr lang="zh-CN" altLang="en-US" sz="2400" dirty="0"/>
              <a:t>在两个</a:t>
            </a:r>
            <a:r>
              <a:rPr lang="en-US" altLang="zh-CN" sz="2400" dirty="0"/>
              <a:t>TCP</a:t>
            </a:r>
            <a:r>
              <a:rPr lang="zh-CN" altLang="en-US" sz="2400" dirty="0"/>
              <a:t>对端之间交换三次消息</a:t>
            </a:r>
            <a:endParaRPr lang="en-US" altLang="zh-CN" sz="2400" dirty="0"/>
          </a:p>
          <a:p>
            <a:pPr lvl="1"/>
            <a:r>
              <a:rPr lang="zh-CN" altLang="en-US" sz="2400" dirty="0"/>
              <a:t>协商初始序号</a:t>
            </a:r>
            <a:endParaRPr lang="en-US" altLang="zh-CN" sz="2400" dirty="0"/>
          </a:p>
          <a:p>
            <a:endParaRPr lang="en-US" altLang="zh-CN" sz="2800" dirty="0"/>
          </a:p>
          <a:p>
            <a:r>
              <a:rPr lang="zh-CN" altLang="en-US" sz="2800" dirty="0"/>
              <a:t>初始的序号随机生成</a:t>
            </a:r>
            <a:endParaRPr lang="en-US" altLang="zh-CN" sz="2800" dirty="0"/>
          </a:p>
          <a:p>
            <a:pPr lvl="1"/>
            <a:r>
              <a:rPr lang="en-US" altLang="zh-CN" sz="2400" dirty="0"/>
              <a:t>Acknowledgment</a:t>
            </a:r>
            <a:r>
              <a:rPr lang="zh-CN" altLang="en-US" sz="2400" dirty="0"/>
              <a:t>字段值一般比对端发送的序号大</a:t>
            </a:r>
            <a:r>
              <a:rPr lang="en-US" altLang="zh-CN" sz="2400" dirty="0"/>
              <a:t>1</a:t>
            </a:r>
            <a:endParaRPr lang="en-US" altLang="zh-CN" sz="2400" dirty="0"/>
          </a:p>
          <a:p>
            <a:pPr lvl="1"/>
            <a:r>
              <a:rPr lang="zh-CN" altLang="en-US" sz="2400" dirty="0">
                <a:solidFill>
                  <a:srgbClr val="FF0000"/>
                </a:solidFill>
              </a:rPr>
              <a:t>为什么使用随机序号？</a:t>
            </a:r>
            <a:endParaRPr lang="en-US" altLang="zh-CN" sz="2400" dirty="0">
              <a:solidFill>
                <a:srgbClr val="FF000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kumimoji="1" lang="zh-CN" altLang="en-US" dirty="0">
                <a:latin typeface="+mj-ea"/>
              </a:rPr>
              <a:t>为什么需要三次握手？</a:t>
            </a:r>
            <a:endParaRPr kumimoji="1" lang="zh-CN" altLang="en-US" dirty="0">
              <a:latin typeface="+mj-ea"/>
            </a:endParaRPr>
          </a:p>
        </p:txBody>
      </p:sp>
      <p:sp>
        <p:nvSpPr>
          <p:cNvPr id="80899" name="内容占位符 2"/>
          <p:cNvSpPr>
            <a:spLocks noGrp="1"/>
          </p:cNvSpPr>
          <p:nvPr>
            <p:ph idx="1"/>
          </p:nvPr>
        </p:nvSpPr>
        <p:spPr/>
        <p:txBody>
          <a:bodyPr/>
          <a:lstStyle/>
          <a:p>
            <a:r>
              <a:rPr lang="en-US" altLang="zh-CN" sz="2800" dirty="0"/>
              <a:t>TCP</a:t>
            </a:r>
            <a:r>
              <a:rPr lang="zh-CN" altLang="en-US" sz="2800" dirty="0"/>
              <a:t>连接建立的三次握手 </a:t>
            </a:r>
            <a:r>
              <a:rPr lang="en-US" altLang="zh-CN" sz="2800" dirty="0"/>
              <a:t>Three-way</a:t>
            </a:r>
            <a:r>
              <a:rPr lang="zh-CN" altLang="en-US" sz="2800" dirty="0"/>
              <a:t> </a:t>
            </a:r>
            <a:r>
              <a:rPr lang="en-US" altLang="zh-CN" sz="2800" dirty="0"/>
              <a:t>handshake</a:t>
            </a:r>
            <a:endParaRPr lang="en-US" altLang="zh-CN" sz="2800" dirty="0"/>
          </a:p>
          <a:p>
            <a:pPr lvl="1"/>
            <a:r>
              <a:rPr lang="zh-CN" altLang="en-US" sz="2400" dirty="0"/>
              <a:t>主要是为了防止已经失效的连接请求报文段又被接收方收到而导致的错误</a:t>
            </a:r>
            <a:endParaRPr lang="en-US" altLang="zh-CN" sz="2400" dirty="0"/>
          </a:p>
          <a:p>
            <a:pPr lvl="1"/>
            <a:endParaRPr lang="en-US" altLang="zh-CN" sz="2400" dirty="0"/>
          </a:p>
          <a:p>
            <a:pPr lvl="1"/>
            <a:endParaRPr lang="zh-CN" altLang="en-US" sz="2400" dirty="0"/>
          </a:p>
        </p:txBody>
      </p:sp>
      <p:grpSp>
        <p:nvGrpSpPr>
          <p:cNvPr id="80901" name="组 28"/>
          <p:cNvGrpSpPr/>
          <p:nvPr/>
        </p:nvGrpSpPr>
        <p:grpSpPr bwMode="auto">
          <a:xfrm>
            <a:off x="2279651" y="2708276"/>
            <a:ext cx="2912203" cy="3457575"/>
            <a:chOff x="1403648" y="2708920"/>
            <a:chExt cx="2912809" cy="3456384"/>
          </a:xfrm>
        </p:grpSpPr>
        <p:cxnSp>
          <p:nvCxnSpPr>
            <p:cNvPr id="6" name="直线连接符 5"/>
            <p:cNvCxnSpPr/>
            <p:nvPr/>
          </p:nvCxnSpPr>
          <p:spPr>
            <a:xfrm>
              <a:off x="1835538" y="3140571"/>
              <a:ext cx="0" cy="3024733"/>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8" name="直线连接符 7"/>
            <p:cNvCxnSpPr/>
            <p:nvPr/>
          </p:nvCxnSpPr>
          <p:spPr>
            <a:xfrm>
              <a:off x="3923535" y="3069159"/>
              <a:ext cx="0" cy="3096145"/>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sp>
          <p:nvSpPr>
            <p:cNvPr id="80906" name="文本框 9"/>
            <p:cNvSpPr txBox="1">
              <a:spLocks noChangeArrowheads="1"/>
            </p:cNvSpPr>
            <p:nvPr/>
          </p:nvSpPr>
          <p:spPr bwMode="auto">
            <a:xfrm>
              <a:off x="1403648" y="2708920"/>
              <a:ext cx="784352" cy="39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dirty="0"/>
                <a:t>client</a:t>
              </a:r>
              <a:endParaRPr kumimoji="1" lang="zh-CN" altLang="en-US" sz="2000" dirty="0"/>
            </a:p>
          </p:txBody>
        </p:sp>
        <p:sp>
          <p:nvSpPr>
            <p:cNvPr id="80907" name="文本框 12"/>
            <p:cNvSpPr txBox="1">
              <a:spLocks noChangeArrowheads="1"/>
            </p:cNvSpPr>
            <p:nvPr/>
          </p:nvSpPr>
          <p:spPr bwMode="auto">
            <a:xfrm>
              <a:off x="3419872" y="2708920"/>
              <a:ext cx="896585" cy="39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dirty="0"/>
                <a:t>server</a:t>
              </a:r>
              <a:endParaRPr kumimoji="1" lang="zh-CN" altLang="en-US" sz="2000" dirty="0"/>
            </a:p>
          </p:txBody>
        </p:sp>
        <p:cxnSp>
          <p:nvCxnSpPr>
            <p:cNvPr id="15" name="直线箭头连接符 14"/>
            <p:cNvCxnSpPr/>
            <p:nvPr/>
          </p:nvCxnSpPr>
          <p:spPr>
            <a:xfrm>
              <a:off x="1906991" y="3284984"/>
              <a:ext cx="1945091" cy="215826"/>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17" name="直线箭头连接符 16"/>
            <p:cNvCxnSpPr/>
            <p:nvPr/>
          </p:nvCxnSpPr>
          <p:spPr>
            <a:xfrm>
              <a:off x="1980031" y="3429397"/>
              <a:ext cx="1872051" cy="1872605"/>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p:nvPr/>
          </p:nvCxnSpPr>
          <p:spPr>
            <a:xfrm flipH="1">
              <a:off x="1906991" y="3573810"/>
              <a:ext cx="1945091" cy="287238"/>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sp>
          <p:nvSpPr>
            <p:cNvPr id="22" name="平行四边形 21"/>
            <p:cNvSpPr/>
            <p:nvPr/>
          </p:nvSpPr>
          <p:spPr>
            <a:xfrm rot="5400000">
              <a:off x="2735144" y="3104308"/>
              <a:ext cx="360238" cy="2016544"/>
            </a:xfrm>
            <a:prstGeom prst="parallelogram">
              <a:avLst>
                <a:gd name="adj" fmla="val 63966"/>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kumimoji="1" lang="zh-CN" altLang="en-US"/>
            </a:p>
          </p:txBody>
        </p:sp>
        <p:cxnSp>
          <p:nvCxnSpPr>
            <p:cNvPr id="26" name="直线箭头连接符 25"/>
            <p:cNvCxnSpPr/>
            <p:nvPr/>
          </p:nvCxnSpPr>
          <p:spPr>
            <a:xfrm flipH="1">
              <a:off x="1906991" y="5373415"/>
              <a:ext cx="1873640" cy="360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80902" name="文本框 27"/>
          <p:cNvSpPr txBox="1">
            <a:spLocks noChangeArrowheads="1"/>
          </p:cNvSpPr>
          <p:nvPr/>
        </p:nvSpPr>
        <p:spPr bwMode="auto">
          <a:xfrm>
            <a:off x="5159374" y="2852738"/>
            <a:ext cx="5200867"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dirty="0"/>
              <a:t>如果没有三次握手，可能会导致下面的情况：</a:t>
            </a:r>
            <a:endParaRPr kumimoji="1" lang="en-US" altLang="zh-CN" sz="2000" dirty="0"/>
          </a:p>
          <a:p>
            <a:endParaRPr kumimoji="1" lang="en-US" altLang="zh-CN" sz="2000" dirty="0"/>
          </a:p>
          <a:p>
            <a:r>
              <a:rPr kumimoji="1" lang="en-US" altLang="zh-CN" sz="2000" dirty="0"/>
              <a:t>client</a:t>
            </a:r>
            <a:r>
              <a:rPr kumimoji="1" lang="zh-CN" altLang="en-US" sz="2000" dirty="0"/>
              <a:t>向</a:t>
            </a:r>
            <a:r>
              <a:rPr kumimoji="1" lang="en-US" altLang="zh-CN" sz="2000" dirty="0"/>
              <a:t>server</a:t>
            </a:r>
            <a:r>
              <a:rPr kumimoji="1" lang="zh-CN" altLang="en-US" sz="2000" dirty="0"/>
              <a:t>发起多次连接建立请求，其中一次被</a:t>
            </a:r>
            <a:r>
              <a:rPr kumimoji="1" lang="en-US" altLang="zh-CN" sz="2000" dirty="0"/>
              <a:t>server</a:t>
            </a:r>
            <a:r>
              <a:rPr kumimoji="1" lang="zh-CN" altLang="en-US" sz="2000" dirty="0"/>
              <a:t>正确接收，完成了数据传输之后，某个</a:t>
            </a:r>
            <a:r>
              <a:rPr kumimoji="1" lang="en-US" altLang="zh-CN" sz="2000" dirty="0"/>
              <a:t>client</a:t>
            </a:r>
            <a:r>
              <a:rPr kumimoji="1" lang="zh-CN" altLang="en-US" sz="2000" dirty="0"/>
              <a:t>发送的已经失效的连接建立请求又抵达了</a:t>
            </a:r>
            <a:r>
              <a:rPr kumimoji="1" lang="en-US" altLang="zh-CN" sz="2000" dirty="0"/>
              <a:t>server</a:t>
            </a:r>
            <a:r>
              <a:rPr kumimoji="1" lang="zh-CN" altLang="en-US" sz="2000" dirty="0"/>
              <a:t>，</a:t>
            </a:r>
            <a:r>
              <a:rPr kumimoji="1" lang="en-US" altLang="zh-CN" sz="2000" dirty="0"/>
              <a:t>server</a:t>
            </a:r>
            <a:r>
              <a:rPr kumimoji="1" lang="zh-CN" altLang="en-US" sz="2000" dirty="0"/>
              <a:t>误以为是新的请求，对其进行了回复，并进入等待数据传输的状态，导致连接资源被占用和浪费了采用三次握手，可以避免“已经失效的连接建立请求”的干扰</a:t>
            </a:r>
            <a:endParaRPr kumimoji="1" lang="zh-CN" altLang="en-US" sz="2000" dirty="0"/>
          </a:p>
        </p:txBody>
      </p:sp>
      <p:sp>
        <p:nvSpPr>
          <p:cNvPr id="80903" name="文本框 29"/>
          <p:cNvSpPr txBox="1">
            <a:spLocks noChangeArrowheads="1"/>
          </p:cNvSpPr>
          <p:nvPr/>
        </p:nvSpPr>
        <p:spPr bwMode="auto">
          <a:xfrm>
            <a:off x="3432176" y="5732464"/>
            <a:ext cx="958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b="1" dirty="0">
                <a:solidFill>
                  <a:srgbClr val="FF0000"/>
                </a:solidFill>
              </a:rPr>
              <a:t>？？？</a:t>
            </a:r>
            <a:endParaRPr kumimoji="1" lang="zh-CN" altLang="en-US" sz="2000" b="1" dirty="0">
              <a:solidFill>
                <a:srgbClr val="FF0000"/>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title"/>
          </p:nvPr>
        </p:nvSpPr>
        <p:spPr>
          <a:xfrm>
            <a:off x="806450" y="509889"/>
            <a:ext cx="7600950" cy="849312"/>
          </a:xfrm>
        </p:spPr>
        <p:txBody>
          <a:bodyPr/>
          <a:lstStyle/>
          <a:p>
            <a:r>
              <a:rPr lang="en-US" altLang="zh-CN" dirty="0">
                <a:latin typeface="+mj-ea"/>
              </a:rPr>
              <a:t>TCP 3-way handshake: FSM</a:t>
            </a:r>
            <a:endParaRPr lang="en-US" altLang="zh-CN" dirty="0">
              <a:latin typeface="+mj-ea"/>
            </a:endParaRPr>
          </a:p>
        </p:txBody>
      </p:sp>
      <p:grpSp>
        <p:nvGrpSpPr>
          <p:cNvPr id="81924" name="Group 47"/>
          <p:cNvGrpSpPr/>
          <p:nvPr/>
        </p:nvGrpSpPr>
        <p:grpSpPr bwMode="auto">
          <a:xfrm>
            <a:off x="5214938" y="1246189"/>
            <a:ext cx="876300" cy="827087"/>
            <a:chOff x="1778" y="1720"/>
            <a:chExt cx="722" cy="642"/>
          </a:xfrm>
        </p:grpSpPr>
        <p:sp>
          <p:nvSpPr>
            <p:cNvPr id="81962" name="Oval 41"/>
            <p:cNvSpPr>
              <a:spLocks noChangeArrowheads="1"/>
            </p:cNvSpPr>
            <p:nvPr/>
          </p:nvSpPr>
          <p:spPr bwMode="auto">
            <a:xfrm>
              <a:off x="1825" y="1720"/>
              <a:ext cx="675" cy="612"/>
            </a:xfrm>
            <a:prstGeom prst="ellipse">
              <a:avLst/>
            </a:pr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1963" name="Oval 42"/>
            <p:cNvSpPr>
              <a:spLocks noChangeArrowheads="1"/>
            </p:cNvSpPr>
            <p:nvPr/>
          </p:nvSpPr>
          <p:spPr bwMode="auto">
            <a:xfrm>
              <a:off x="1778" y="1750"/>
              <a:ext cx="675" cy="612"/>
            </a:xfrm>
            <a:prstGeom prst="ellipse">
              <a:avLst/>
            </a:prstGeom>
            <a:solidFill>
              <a:schemeClr val="bg1"/>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1925" name="Text Box 43"/>
          <p:cNvSpPr txBox="1">
            <a:spLocks noChangeArrowheads="1"/>
          </p:cNvSpPr>
          <p:nvPr/>
        </p:nvSpPr>
        <p:spPr bwMode="auto">
          <a:xfrm>
            <a:off x="5210176" y="1466851"/>
            <a:ext cx="9268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ea typeface="MS PGothic" panose="020B0600070205080204" pitchFamily="34" charset="-128"/>
              </a:rPr>
              <a:t>closed</a:t>
            </a:r>
            <a:endParaRPr lang="en-US" altLang="zh-CN" sz="2000" dirty="0">
              <a:ea typeface="MS PGothic" panose="020B0600070205080204" pitchFamily="34" charset="-128"/>
            </a:endParaRPr>
          </a:p>
        </p:txBody>
      </p:sp>
      <p:sp>
        <p:nvSpPr>
          <p:cNvPr id="81926" name="Text Box 46"/>
          <p:cNvSpPr txBox="1">
            <a:spLocks noChangeArrowheads="1"/>
          </p:cNvSpPr>
          <p:nvPr/>
        </p:nvSpPr>
        <p:spPr bwMode="auto">
          <a:xfrm>
            <a:off x="5121275" y="2498726"/>
            <a:ext cx="3609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Symbol" panose="05050102010706020507" pitchFamily="18" charset="2"/>
                <a:ea typeface="MS PGothic" panose="020B0600070205080204" pitchFamily="34" charset="-128"/>
              </a:rPr>
              <a:t>L</a:t>
            </a:r>
            <a:endParaRPr lang="en-US" altLang="zh-CN" sz="2000" dirty="0">
              <a:latin typeface="Symbol" panose="05050102010706020507" pitchFamily="18" charset="2"/>
              <a:ea typeface="MS PGothic" panose="020B0600070205080204" pitchFamily="34" charset="-128"/>
            </a:endParaRPr>
          </a:p>
        </p:txBody>
      </p:sp>
      <p:grpSp>
        <p:nvGrpSpPr>
          <p:cNvPr id="81927" name="Group 48"/>
          <p:cNvGrpSpPr/>
          <p:nvPr/>
        </p:nvGrpSpPr>
        <p:grpSpPr bwMode="auto">
          <a:xfrm>
            <a:off x="5176838" y="3175000"/>
            <a:ext cx="876300" cy="827088"/>
            <a:chOff x="1778" y="1720"/>
            <a:chExt cx="722" cy="642"/>
          </a:xfrm>
        </p:grpSpPr>
        <p:sp>
          <p:nvSpPr>
            <p:cNvPr id="81960" name="Oval 49"/>
            <p:cNvSpPr>
              <a:spLocks noChangeArrowheads="1"/>
            </p:cNvSpPr>
            <p:nvPr/>
          </p:nvSpPr>
          <p:spPr bwMode="auto">
            <a:xfrm>
              <a:off x="1825" y="1720"/>
              <a:ext cx="675" cy="612"/>
            </a:xfrm>
            <a:prstGeom prst="ellipse">
              <a:avLst/>
            </a:pr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1961" name="Oval 50"/>
            <p:cNvSpPr>
              <a:spLocks noChangeArrowheads="1"/>
            </p:cNvSpPr>
            <p:nvPr/>
          </p:nvSpPr>
          <p:spPr bwMode="auto">
            <a:xfrm>
              <a:off x="1778" y="1750"/>
              <a:ext cx="675" cy="612"/>
            </a:xfrm>
            <a:prstGeom prst="ellipse">
              <a:avLst/>
            </a:prstGeom>
            <a:solidFill>
              <a:schemeClr val="bg1"/>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1928" name="Text Box 51"/>
          <p:cNvSpPr txBox="1">
            <a:spLocks noChangeArrowheads="1"/>
          </p:cNvSpPr>
          <p:nvPr/>
        </p:nvSpPr>
        <p:spPr bwMode="auto">
          <a:xfrm>
            <a:off x="5235575" y="3395664"/>
            <a:ext cx="7841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ea typeface="MS PGothic" panose="020B0600070205080204" pitchFamily="34" charset="-128"/>
              </a:rPr>
              <a:t>listen</a:t>
            </a:r>
            <a:endParaRPr lang="en-US" altLang="zh-CN" sz="2000" dirty="0">
              <a:ea typeface="MS PGothic" panose="020B0600070205080204" pitchFamily="34" charset="-128"/>
            </a:endParaRPr>
          </a:p>
        </p:txBody>
      </p:sp>
      <p:grpSp>
        <p:nvGrpSpPr>
          <p:cNvPr id="81929" name="Group 52"/>
          <p:cNvGrpSpPr/>
          <p:nvPr/>
        </p:nvGrpSpPr>
        <p:grpSpPr bwMode="auto">
          <a:xfrm>
            <a:off x="3167063" y="4227514"/>
            <a:ext cx="876300" cy="827087"/>
            <a:chOff x="1778" y="1720"/>
            <a:chExt cx="722" cy="642"/>
          </a:xfrm>
        </p:grpSpPr>
        <p:sp>
          <p:nvSpPr>
            <p:cNvPr id="81958" name="Oval 53"/>
            <p:cNvSpPr>
              <a:spLocks noChangeArrowheads="1"/>
            </p:cNvSpPr>
            <p:nvPr/>
          </p:nvSpPr>
          <p:spPr bwMode="auto">
            <a:xfrm>
              <a:off x="1825" y="1720"/>
              <a:ext cx="675" cy="612"/>
            </a:xfrm>
            <a:prstGeom prst="ellipse">
              <a:avLst/>
            </a:pr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1959" name="Oval 54"/>
            <p:cNvSpPr>
              <a:spLocks noChangeArrowheads="1"/>
            </p:cNvSpPr>
            <p:nvPr/>
          </p:nvSpPr>
          <p:spPr bwMode="auto">
            <a:xfrm>
              <a:off x="1778" y="1750"/>
              <a:ext cx="675" cy="612"/>
            </a:xfrm>
            <a:prstGeom prst="ellipse">
              <a:avLst/>
            </a:prstGeom>
            <a:solidFill>
              <a:schemeClr val="bg1"/>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1930" name="Text Box 55"/>
          <p:cNvSpPr txBox="1">
            <a:spLocks noChangeArrowheads="1"/>
          </p:cNvSpPr>
          <p:nvPr/>
        </p:nvSpPr>
        <p:spPr bwMode="auto">
          <a:xfrm>
            <a:off x="3257550" y="4425951"/>
            <a:ext cx="7136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000" dirty="0">
                <a:ea typeface="MS PGothic" panose="020B0600070205080204" pitchFamily="34" charset="-128"/>
              </a:rPr>
              <a:t>SYN</a:t>
            </a:r>
            <a:endParaRPr lang="en-US" altLang="zh-CN" sz="2000" dirty="0">
              <a:ea typeface="MS PGothic" panose="020B0600070205080204" pitchFamily="34" charset="-128"/>
            </a:endParaRPr>
          </a:p>
          <a:p>
            <a:pPr>
              <a:lnSpc>
                <a:spcPct val="80000"/>
              </a:lnSpc>
            </a:pPr>
            <a:r>
              <a:rPr lang="en-US" altLang="zh-CN" sz="2000" dirty="0">
                <a:ea typeface="MS PGothic" panose="020B0600070205080204" pitchFamily="34" charset="-128"/>
              </a:rPr>
              <a:t>rcvd</a:t>
            </a:r>
            <a:endParaRPr lang="en-US" altLang="zh-CN" sz="2000" dirty="0">
              <a:ea typeface="MS PGothic" panose="020B0600070205080204" pitchFamily="34" charset="-128"/>
            </a:endParaRPr>
          </a:p>
        </p:txBody>
      </p:sp>
      <p:grpSp>
        <p:nvGrpSpPr>
          <p:cNvPr id="81931" name="Group 56"/>
          <p:cNvGrpSpPr/>
          <p:nvPr/>
        </p:nvGrpSpPr>
        <p:grpSpPr bwMode="auto">
          <a:xfrm>
            <a:off x="6643688" y="4189414"/>
            <a:ext cx="876300" cy="827087"/>
            <a:chOff x="1778" y="1720"/>
            <a:chExt cx="722" cy="642"/>
          </a:xfrm>
        </p:grpSpPr>
        <p:sp>
          <p:nvSpPr>
            <p:cNvPr id="81956" name="Oval 57"/>
            <p:cNvSpPr>
              <a:spLocks noChangeArrowheads="1"/>
            </p:cNvSpPr>
            <p:nvPr/>
          </p:nvSpPr>
          <p:spPr bwMode="auto">
            <a:xfrm>
              <a:off x="1825" y="1720"/>
              <a:ext cx="675" cy="612"/>
            </a:xfrm>
            <a:prstGeom prst="ellipse">
              <a:avLst/>
            </a:pr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1957" name="Oval 58"/>
            <p:cNvSpPr>
              <a:spLocks noChangeArrowheads="1"/>
            </p:cNvSpPr>
            <p:nvPr/>
          </p:nvSpPr>
          <p:spPr bwMode="auto">
            <a:xfrm>
              <a:off x="1778" y="1750"/>
              <a:ext cx="675" cy="612"/>
            </a:xfrm>
            <a:prstGeom prst="ellipse">
              <a:avLst/>
            </a:prstGeom>
            <a:solidFill>
              <a:schemeClr val="bg1"/>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1932" name="Text Box 59"/>
          <p:cNvSpPr txBox="1">
            <a:spLocks noChangeArrowheads="1"/>
          </p:cNvSpPr>
          <p:nvPr/>
        </p:nvSpPr>
        <p:spPr bwMode="auto">
          <a:xfrm>
            <a:off x="6734175" y="4387851"/>
            <a:ext cx="7136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000" dirty="0">
                <a:ea typeface="MS PGothic" panose="020B0600070205080204" pitchFamily="34" charset="-128"/>
              </a:rPr>
              <a:t>SYN</a:t>
            </a:r>
            <a:endParaRPr lang="en-US" altLang="zh-CN" sz="2000" dirty="0">
              <a:ea typeface="MS PGothic" panose="020B0600070205080204" pitchFamily="34" charset="-128"/>
            </a:endParaRPr>
          </a:p>
          <a:p>
            <a:pPr>
              <a:lnSpc>
                <a:spcPct val="80000"/>
              </a:lnSpc>
            </a:pPr>
            <a:r>
              <a:rPr lang="en-US" altLang="zh-CN" sz="2000" dirty="0">
                <a:ea typeface="MS PGothic" panose="020B0600070205080204" pitchFamily="34" charset="-128"/>
              </a:rPr>
              <a:t>sent</a:t>
            </a:r>
            <a:endParaRPr lang="en-US" altLang="zh-CN" sz="2000" dirty="0">
              <a:ea typeface="MS PGothic" panose="020B0600070205080204" pitchFamily="34" charset="-128"/>
            </a:endParaRPr>
          </a:p>
        </p:txBody>
      </p:sp>
      <p:grpSp>
        <p:nvGrpSpPr>
          <p:cNvPr id="81933" name="Group 60"/>
          <p:cNvGrpSpPr/>
          <p:nvPr/>
        </p:nvGrpSpPr>
        <p:grpSpPr bwMode="auto">
          <a:xfrm>
            <a:off x="5210175" y="5060950"/>
            <a:ext cx="876300" cy="827088"/>
            <a:chOff x="1778" y="1720"/>
            <a:chExt cx="722" cy="642"/>
          </a:xfrm>
        </p:grpSpPr>
        <p:sp>
          <p:nvSpPr>
            <p:cNvPr id="81954" name="Oval 61"/>
            <p:cNvSpPr>
              <a:spLocks noChangeArrowheads="1"/>
            </p:cNvSpPr>
            <p:nvPr/>
          </p:nvSpPr>
          <p:spPr bwMode="auto">
            <a:xfrm>
              <a:off x="1825" y="1720"/>
              <a:ext cx="675" cy="612"/>
            </a:xfrm>
            <a:prstGeom prst="ellipse">
              <a:avLst/>
            </a:pr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1955" name="Oval 62"/>
            <p:cNvSpPr>
              <a:spLocks noChangeArrowheads="1"/>
            </p:cNvSpPr>
            <p:nvPr/>
          </p:nvSpPr>
          <p:spPr bwMode="auto">
            <a:xfrm>
              <a:off x="1778" y="1750"/>
              <a:ext cx="675" cy="612"/>
            </a:xfrm>
            <a:prstGeom prst="ellipse">
              <a:avLst/>
            </a:prstGeom>
            <a:solidFill>
              <a:schemeClr val="bg1"/>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1934" name="Text Box 63"/>
          <p:cNvSpPr txBox="1">
            <a:spLocks noChangeArrowheads="1"/>
          </p:cNvSpPr>
          <p:nvPr/>
        </p:nvSpPr>
        <p:spPr bwMode="auto">
          <a:xfrm>
            <a:off x="5172076" y="5348288"/>
            <a:ext cx="10088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000" dirty="0">
                <a:ea typeface="MS PGothic" panose="020B0600070205080204" pitchFamily="34" charset="-128"/>
              </a:rPr>
              <a:t>ESTAB</a:t>
            </a:r>
            <a:endParaRPr lang="en-US" altLang="zh-CN" sz="2000" dirty="0">
              <a:ea typeface="MS PGothic" panose="020B0600070205080204" pitchFamily="34" charset="-128"/>
            </a:endParaRPr>
          </a:p>
        </p:txBody>
      </p:sp>
      <p:sp>
        <p:nvSpPr>
          <p:cNvPr id="81935" name="Text Box 66"/>
          <p:cNvSpPr txBox="1">
            <a:spLocks noChangeArrowheads="1"/>
          </p:cNvSpPr>
          <p:nvPr/>
        </p:nvSpPr>
        <p:spPr bwMode="auto">
          <a:xfrm>
            <a:off x="7050088" y="2687639"/>
            <a:ext cx="28940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a:latin typeface="Courier New" panose="02070309020205020404" pitchFamily="49" charset="0"/>
                <a:ea typeface="MS PGothic" panose="020B0600070205080204" pitchFamily="34" charset="-128"/>
              </a:rPr>
              <a:t>Socket clientSocket =   </a:t>
            </a:r>
            <a:endParaRPr lang="en-US" altLang="zh-CN" sz="1200" b="1">
              <a:latin typeface="Courier New" panose="02070309020205020404" pitchFamily="49" charset="0"/>
              <a:ea typeface="MS PGothic" panose="020B0600070205080204" pitchFamily="34" charset="-128"/>
            </a:endParaRPr>
          </a:p>
          <a:p>
            <a:r>
              <a:rPr lang="en-US" altLang="zh-CN" sz="1200" b="1">
                <a:latin typeface="Courier New" panose="02070309020205020404" pitchFamily="49" charset="0"/>
                <a:ea typeface="MS PGothic" panose="020B0600070205080204" pitchFamily="34" charset="-128"/>
              </a:rPr>
              <a:t>  newSocket("hostname","port number");</a:t>
            </a:r>
            <a:endParaRPr lang="en-US" altLang="zh-CN" sz="1200" b="1">
              <a:latin typeface="Courier New" panose="02070309020205020404" pitchFamily="49" charset="0"/>
              <a:ea typeface="MS PGothic" panose="020B0600070205080204" pitchFamily="34" charset="-128"/>
            </a:endParaRPr>
          </a:p>
        </p:txBody>
      </p:sp>
      <p:sp>
        <p:nvSpPr>
          <p:cNvPr id="81936" name="Line 67"/>
          <p:cNvSpPr>
            <a:spLocks noChangeShapeType="1"/>
          </p:cNvSpPr>
          <p:nvPr/>
        </p:nvSpPr>
        <p:spPr bwMode="auto">
          <a:xfrm>
            <a:off x="7180264" y="3317875"/>
            <a:ext cx="252888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1937" name="Text Box 68"/>
          <p:cNvSpPr txBox="1">
            <a:spLocks noChangeArrowheads="1"/>
          </p:cNvSpPr>
          <p:nvPr/>
        </p:nvSpPr>
        <p:spPr bwMode="auto">
          <a:xfrm>
            <a:off x="7145338" y="3351213"/>
            <a:ext cx="1262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SYN(seq=x)</a:t>
            </a:r>
            <a:endParaRPr lang="en-US" altLang="zh-CN" sz="1600">
              <a:latin typeface="Tahoma" panose="020B0604030504040204" pitchFamily="34" charset="0"/>
              <a:ea typeface="MS PGothic" panose="020B0600070205080204" pitchFamily="34" charset="-128"/>
            </a:endParaRPr>
          </a:p>
        </p:txBody>
      </p:sp>
      <p:sp>
        <p:nvSpPr>
          <p:cNvPr id="81938" name="Freeform 69"/>
          <p:cNvSpPr/>
          <p:nvPr/>
        </p:nvSpPr>
        <p:spPr bwMode="auto">
          <a:xfrm>
            <a:off x="6107113" y="1727201"/>
            <a:ext cx="914400" cy="2384425"/>
          </a:xfrm>
          <a:custGeom>
            <a:avLst/>
            <a:gdLst>
              <a:gd name="T0" fmla="*/ 0 w 576"/>
              <a:gd name="T1" fmla="*/ 0 h 1138"/>
              <a:gd name="T2" fmla="*/ 2147483646 w 576"/>
              <a:gd name="T3" fmla="*/ 0 h 1138"/>
              <a:gd name="T4" fmla="*/ 2147483646 w 576"/>
              <a:gd name="T5" fmla="*/ 2147483646 h 1138"/>
              <a:gd name="T6" fmla="*/ 0 60000 65536"/>
              <a:gd name="T7" fmla="*/ 0 60000 65536"/>
              <a:gd name="T8" fmla="*/ 0 60000 65536"/>
              <a:gd name="T9" fmla="*/ 0 w 576"/>
              <a:gd name="T10" fmla="*/ 0 h 1138"/>
              <a:gd name="T11" fmla="*/ 576 w 576"/>
              <a:gd name="T12" fmla="*/ 1138 h 1138"/>
            </a:gdLst>
            <a:ahLst/>
            <a:cxnLst>
              <a:cxn ang="T6">
                <a:pos x="T0" y="T1"/>
              </a:cxn>
              <a:cxn ang="T7">
                <a:pos x="T2" y="T3"/>
              </a:cxn>
              <a:cxn ang="T8">
                <a:pos x="T4" y="T5"/>
              </a:cxn>
            </a:cxnLst>
            <a:rect l="T9" t="T10" r="T11" b="T12"/>
            <a:pathLst>
              <a:path w="576" h="1138">
                <a:moveTo>
                  <a:pt x="0" y="0"/>
                </a:moveTo>
                <a:lnTo>
                  <a:pt x="576" y="0"/>
                </a:lnTo>
                <a:lnTo>
                  <a:pt x="576" y="1138"/>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1939" name="Line 70"/>
          <p:cNvSpPr>
            <a:spLocks noChangeShapeType="1"/>
          </p:cNvSpPr>
          <p:nvPr/>
        </p:nvSpPr>
        <p:spPr bwMode="auto">
          <a:xfrm>
            <a:off x="5599113" y="2133600"/>
            <a:ext cx="0" cy="1016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1940" name="Text Box 71"/>
          <p:cNvSpPr txBox="1">
            <a:spLocks noChangeArrowheads="1"/>
          </p:cNvSpPr>
          <p:nvPr/>
        </p:nvSpPr>
        <p:spPr bwMode="auto">
          <a:xfrm>
            <a:off x="3048000" y="2074863"/>
            <a:ext cx="2578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a:latin typeface="Courier New" panose="02070309020205020404" pitchFamily="49" charset="0"/>
                <a:ea typeface="MS PGothic" panose="020B0600070205080204" pitchFamily="34" charset="-128"/>
              </a:rPr>
              <a:t>Socket connectionSocket = welcomeSocket.accept();</a:t>
            </a:r>
            <a:endParaRPr lang="en-US" altLang="zh-CN" sz="1200" b="1">
              <a:latin typeface="Courier New" panose="02070309020205020404" pitchFamily="49" charset="0"/>
              <a:ea typeface="MS PGothic" panose="020B0600070205080204" pitchFamily="34" charset="-128"/>
            </a:endParaRPr>
          </a:p>
        </p:txBody>
      </p:sp>
      <p:sp>
        <p:nvSpPr>
          <p:cNvPr id="81941" name="Line 72"/>
          <p:cNvSpPr>
            <a:spLocks noChangeShapeType="1"/>
          </p:cNvSpPr>
          <p:nvPr/>
        </p:nvSpPr>
        <p:spPr bwMode="auto">
          <a:xfrm>
            <a:off x="3406776" y="2522538"/>
            <a:ext cx="19653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1942" name="Freeform 73"/>
          <p:cNvSpPr/>
          <p:nvPr/>
        </p:nvSpPr>
        <p:spPr bwMode="auto">
          <a:xfrm>
            <a:off x="3575051" y="3836988"/>
            <a:ext cx="1579563" cy="373062"/>
          </a:xfrm>
          <a:custGeom>
            <a:avLst/>
            <a:gdLst>
              <a:gd name="T0" fmla="*/ 2147483646 w 1123"/>
              <a:gd name="T1" fmla="*/ 0 h 235"/>
              <a:gd name="T2" fmla="*/ 0 w 1123"/>
              <a:gd name="T3" fmla="*/ 0 h 235"/>
              <a:gd name="T4" fmla="*/ 0 w 1123"/>
              <a:gd name="T5" fmla="*/ 2147483646 h 235"/>
              <a:gd name="T6" fmla="*/ 0 60000 65536"/>
              <a:gd name="T7" fmla="*/ 0 60000 65536"/>
              <a:gd name="T8" fmla="*/ 0 60000 65536"/>
              <a:gd name="T9" fmla="*/ 0 w 1123"/>
              <a:gd name="T10" fmla="*/ 0 h 235"/>
              <a:gd name="T11" fmla="*/ 1123 w 1123"/>
              <a:gd name="T12" fmla="*/ 235 h 235"/>
            </a:gdLst>
            <a:ahLst/>
            <a:cxnLst>
              <a:cxn ang="T6">
                <a:pos x="T0" y="T1"/>
              </a:cxn>
              <a:cxn ang="T7">
                <a:pos x="T2" y="T3"/>
              </a:cxn>
              <a:cxn ang="T8">
                <a:pos x="T4" y="T5"/>
              </a:cxn>
            </a:cxnLst>
            <a:rect l="T9" t="T10" r="T11" b="T12"/>
            <a:pathLst>
              <a:path w="1123" h="235">
                <a:moveTo>
                  <a:pt x="1123" y="0"/>
                </a:moveTo>
                <a:lnTo>
                  <a:pt x="0" y="0"/>
                </a:lnTo>
                <a:lnTo>
                  <a:pt x="0" y="235"/>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1943" name="Text Box 74"/>
          <p:cNvSpPr txBox="1">
            <a:spLocks noChangeArrowheads="1"/>
          </p:cNvSpPr>
          <p:nvPr/>
        </p:nvSpPr>
        <p:spPr bwMode="auto">
          <a:xfrm>
            <a:off x="3309938" y="2838450"/>
            <a:ext cx="804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SYN(x)</a:t>
            </a:r>
            <a:endParaRPr lang="en-US" altLang="zh-CN" sz="1600">
              <a:latin typeface="Tahoma" panose="020B0604030504040204" pitchFamily="34" charset="0"/>
              <a:ea typeface="MS PGothic" panose="020B0600070205080204" pitchFamily="34" charset="-128"/>
            </a:endParaRPr>
          </a:p>
        </p:txBody>
      </p:sp>
      <p:sp>
        <p:nvSpPr>
          <p:cNvPr id="81944" name="Line 75"/>
          <p:cNvSpPr>
            <a:spLocks noChangeShapeType="1"/>
          </p:cNvSpPr>
          <p:nvPr/>
        </p:nvSpPr>
        <p:spPr bwMode="auto">
          <a:xfrm>
            <a:off x="2770189" y="3136900"/>
            <a:ext cx="19653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1945" name="Text Box 76"/>
          <p:cNvSpPr txBox="1">
            <a:spLocks noChangeArrowheads="1"/>
          </p:cNvSpPr>
          <p:nvPr/>
        </p:nvSpPr>
        <p:spPr bwMode="auto">
          <a:xfrm>
            <a:off x="2454276" y="2989263"/>
            <a:ext cx="26066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endParaRPr lang="zh-CN" altLang="en-US"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SYNACK(seq=y,ACKnum=x+1)</a:t>
            </a:r>
            <a:endParaRPr lang="en-US" altLang="zh-CN"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create new socket for </a:t>
            </a:r>
            <a:endParaRPr lang="en-US" altLang="zh-CN"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communication back to client</a:t>
            </a:r>
            <a:endParaRPr lang="en-US" altLang="zh-CN" sz="1400">
              <a:latin typeface="Tahoma" panose="020B0604030504040204" pitchFamily="34" charset="0"/>
              <a:ea typeface="MS PGothic" panose="020B0600070205080204" pitchFamily="34" charset="-128"/>
            </a:endParaRPr>
          </a:p>
        </p:txBody>
      </p:sp>
      <p:sp>
        <p:nvSpPr>
          <p:cNvPr id="81946" name="Freeform 77"/>
          <p:cNvSpPr/>
          <p:nvPr/>
        </p:nvSpPr>
        <p:spPr bwMode="auto">
          <a:xfrm flipV="1">
            <a:off x="3570288" y="5076826"/>
            <a:ext cx="1579562" cy="373063"/>
          </a:xfrm>
          <a:custGeom>
            <a:avLst/>
            <a:gdLst>
              <a:gd name="T0" fmla="*/ 2147483646 w 1123"/>
              <a:gd name="T1" fmla="*/ 0 h 235"/>
              <a:gd name="T2" fmla="*/ 0 w 1123"/>
              <a:gd name="T3" fmla="*/ 0 h 235"/>
              <a:gd name="T4" fmla="*/ 0 w 1123"/>
              <a:gd name="T5" fmla="*/ 2147483646 h 235"/>
              <a:gd name="T6" fmla="*/ 0 60000 65536"/>
              <a:gd name="T7" fmla="*/ 0 60000 65536"/>
              <a:gd name="T8" fmla="*/ 0 60000 65536"/>
              <a:gd name="T9" fmla="*/ 0 w 1123"/>
              <a:gd name="T10" fmla="*/ 0 h 235"/>
              <a:gd name="T11" fmla="*/ 1123 w 1123"/>
              <a:gd name="T12" fmla="*/ 235 h 235"/>
            </a:gdLst>
            <a:ahLst/>
            <a:cxnLst>
              <a:cxn ang="T6">
                <a:pos x="T0" y="T1"/>
              </a:cxn>
              <a:cxn ang="T7">
                <a:pos x="T2" y="T3"/>
              </a:cxn>
              <a:cxn ang="T8">
                <a:pos x="T4" y="T5"/>
              </a:cxn>
            </a:cxnLst>
            <a:rect l="T9" t="T10" r="T11" b="T12"/>
            <a:pathLst>
              <a:path w="1123" h="235">
                <a:moveTo>
                  <a:pt x="1123" y="0"/>
                </a:moveTo>
                <a:lnTo>
                  <a:pt x="0" y="0"/>
                </a:lnTo>
                <a:lnTo>
                  <a:pt x="0" y="235"/>
                </a:lnTo>
              </a:path>
            </a:pathLst>
          </a:custGeom>
          <a:noFill/>
          <a:ln w="952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1947" name="Freeform 78"/>
          <p:cNvSpPr/>
          <p:nvPr/>
        </p:nvSpPr>
        <p:spPr bwMode="auto">
          <a:xfrm flipH="1" flipV="1">
            <a:off x="6137275" y="5094288"/>
            <a:ext cx="947738" cy="373062"/>
          </a:xfrm>
          <a:custGeom>
            <a:avLst/>
            <a:gdLst>
              <a:gd name="T0" fmla="*/ 2147483646 w 1123"/>
              <a:gd name="T1" fmla="*/ 0 h 235"/>
              <a:gd name="T2" fmla="*/ 0 w 1123"/>
              <a:gd name="T3" fmla="*/ 0 h 235"/>
              <a:gd name="T4" fmla="*/ 0 w 1123"/>
              <a:gd name="T5" fmla="*/ 2147483646 h 235"/>
              <a:gd name="T6" fmla="*/ 0 60000 65536"/>
              <a:gd name="T7" fmla="*/ 0 60000 65536"/>
              <a:gd name="T8" fmla="*/ 0 60000 65536"/>
              <a:gd name="T9" fmla="*/ 0 w 1123"/>
              <a:gd name="T10" fmla="*/ 0 h 235"/>
              <a:gd name="T11" fmla="*/ 1123 w 1123"/>
              <a:gd name="T12" fmla="*/ 235 h 235"/>
            </a:gdLst>
            <a:ahLst/>
            <a:cxnLst>
              <a:cxn ang="T6">
                <a:pos x="T0" y="T1"/>
              </a:cxn>
              <a:cxn ang="T7">
                <a:pos x="T2" y="T3"/>
              </a:cxn>
              <a:cxn ang="T8">
                <a:pos x="T4" y="T5"/>
              </a:cxn>
            </a:cxnLst>
            <a:rect l="T9" t="T10" r="T11" b="T12"/>
            <a:pathLst>
              <a:path w="1123" h="235">
                <a:moveTo>
                  <a:pt x="1123" y="0"/>
                </a:moveTo>
                <a:lnTo>
                  <a:pt x="0" y="0"/>
                </a:lnTo>
                <a:lnTo>
                  <a:pt x="0" y="235"/>
                </a:lnTo>
              </a:path>
            </a:pathLst>
          </a:custGeom>
          <a:noFill/>
          <a:ln w="952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1948" name="Text Box 79"/>
          <p:cNvSpPr txBox="1">
            <a:spLocks noChangeArrowheads="1"/>
          </p:cNvSpPr>
          <p:nvPr/>
        </p:nvSpPr>
        <p:spPr bwMode="auto">
          <a:xfrm>
            <a:off x="7132639" y="4970463"/>
            <a:ext cx="2615075"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endParaRPr lang="zh-CN" altLang="en-US"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SYNACK(seq=y,ACKnum=x+1)</a:t>
            </a:r>
            <a:endParaRPr lang="en-US" altLang="zh-CN" sz="1400">
              <a:latin typeface="Tahoma" panose="020B0604030504040204" pitchFamily="34" charset="0"/>
              <a:ea typeface="MS PGothic" panose="020B0600070205080204" pitchFamily="34" charset="-128"/>
            </a:endParaRPr>
          </a:p>
          <a:p>
            <a:pPr>
              <a:lnSpc>
                <a:spcPct val="90000"/>
              </a:lnSpc>
            </a:pPr>
            <a:endParaRPr lang="zh-CN" altLang="en-US" sz="1400">
              <a:latin typeface="Tahoma" panose="020B0604030504040204" pitchFamily="34" charset="0"/>
              <a:ea typeface="MS PGothic" panose="020B0600070205080204" pitchFamily="34" charset="-128"/>
            </a:endParaRPr>
          </a:p>
        </p:txBody>
      </p:sp>
      <p:sp>
        <p:nvSpPr>
          <p:cNvPr id="81949" name="Line 80"/>
          <p:cNvSpPr>
            <a:spLocks noChangeShapeType="1"/>
          </p:cNvSpPr>
          <p:nvPr/>
        </p:nvSpPr>
        <p:spPr bwMode="auto">
          <a:xfrm>
            <a:off x="7242175" y="5435600"/>
            <a:ext cx="252888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1950" name="Text Box 81"/>
          <p:cNvSpPr txBox="1">
            <a:spLocks noChangeArrowheads="1"/>
          </p:cNvSpPr>
          <p:nvPr/>
        </p:nvSpPr>
        <p:spPr bwMode="auto">
          <a:xfrm>
            <a:off x="7542213" y="5248275"/>
            <a:ext cx="1760418"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endParaRPr lang="zh-CN" altLang="en-US"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ACK(ACKnum=y+1)</a:t>
            </a:r>
            <a:endParaRPr lang="en-US" altLang="zh-CN" sz="1400">
              <a:latin typeface="Tahoma" panose="020B0604030504040204" pitchFamily="34" charset="0"/>
              <a:ea typeface="MS PGothic" panose="020B0600070205080204" pitchFamily="34" charset="-128"/>
            </a:endParaRPr>
          </a:p>
          <a:p>
            <a:pPr>
              <a:lnSpc>
                <a:spcPct val="90000"/>
              </a:lnSpc>
            </a:pPr>
            <a:endParaRPr lang="zh-CN" altLang="en-US" sz="1400">
              <a:latin typeface="Tahoma" panose="020B0604030504040204" pitchFamily="34" charset="0"/>
              <a:ea typeface="MS PGothic" panose="020B0600070205080204" pitchFamily="34" charset="-128"/>
            </a:endParaRPr>
          </a:p>
        </p:txBody>
      </p:sp>
      <p:sp>
        <p:nvSpPr>
          <p:cNvPr id="81951" name="Line 82"/>
          <p:cNvSpPr>
            <a:spLocks noChangeShapeType="1"/>
          </p:cNvSpPr>
          <p:nvPr/>
        </p:nvSpPr>
        <p:spPr bwMode="auto">
          <a:xfrm>
            <a:off x="2373314" y="5822950"/>
            <a:ext cx="19653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1952" name="Text Box 83"/>
          <p:cNvSpPr txBox="1">
            <a:spLocks noChangeArrowheads="1"/>
          </p:cNvSpPr>
          <p:nvPr/>
        </p:nvSpPr>
        <p:spPr bwMode="auto">
          <a:xfrm>
            <a:off x="2433638" y="5356225"/>
            <a:ext cx="1760418"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endParaRPr lang="zh-CN" altLang="en-US"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ACK(ACKnum=y+1)</a:t>
            </a:r>
            <a:endParaRPr lang="en-US" altLang="zh-CN" sz="1400">
              <a:latin typeface="Tahoma" panose="020B0604030504040204" pitchFamily="34" charset="0"/>
              <a:ea typeface="MS PGothic" panose="020B0600070205080204" pitchFamily="34" charset="-128"/>
            </a:endParaRPr>
          </a:p>
          <a:p>
            <a:pPr>
              <a:lnSpc>
                <a:spcPct val="90000"/>
              </a:lnSpc>
            </a:pPr>
            <a:endParaRPr lang="zh-CN" altLang="en-US" sz="1400">
              <a:latin typeface="Tahoma" panose="020B0604030504040204" pitchFamily="34" charset="0"/>
              <a:ea typeface="MS PGothic" panose="020B0600070205080204" pitchFamily="34" charset="-128"/>
            </a:endParaRPr>
          </a:p>
        </p:txBody>
      </p:sp>
      <p:sp>
        <p:nvSpPr>
          <p:cNvPr id="81953" name="Text Box 84"/>
          <p:cNvSpPr txBox="1">
            <a:spLocks noChangeArrowheads="1"/>
          </p:cNvSpPr>
          <p:nvPr/>
        </p:nvSpPr>
        <p:spPr bwMode="auto">
          <a:xfrm>
            <a:off x="3084513" y="5788026"/>
            <a:ext cx="3609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Symbol" panose="05050102010706020507" pitchFamily="18" charset="2"/>
                <a:ea typeface="MS PGothic" panose="020B0600070205080204" pitchFamily="34" charset="-128"/>
              </a:rPr>
              <a:t>L</a:t>
            </a:r>
            <a:endParaRPr lang="en-US" altLang="zh-CN" sz="2000" dirty="0">
              <a:latin typeface="Symbol" panose="05050102010706020507" pitchFamily="18" charset="2"/>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767291" y="638354"/>
            <a:ext cx="8352367" cy="647700"/>
          </a:xfrm>
        </p:spPr>
        <p:txBody>
          <a:bodyPr/>
          <a:lstStyle/>
          <a:p>
            <a:r>
              <a:rPr lang="zh-CN" altLang="en-US" sz="3200" dirty="0"/>
              <a:t>问题</a:t>
            </a:r>
            <a:r>
              <a:rPr lang="en-US" altLang="zh-CN" sz="3200" dirty="0"/>
              <a:t>: </a:t>
            </a:r>
            <a:r>
              <a:rPr lang="zh-CN" altLang="en-US" sz="3200" dirty="0">
                <a:latin typeface="+mj-ea"/>
              </a:rPr>
              <a:t>进程间通信</a:t>
            </a:r>
            <a:endParaRPr lang="en-US" altLang="zh-CN" sz="3200" dirty="0">
              <a:latin typeface="+mj-ea"/>
            </a:endParaRPr>
          </a:p>
        </p:txBody>
      </p:sp>
      <p:grpSp>
        <p:nvGrpSpPr>
          <p:cNvPr id="12292" name="Group 3"/>
          <p:cNvGrpSpPr/>
          <p:nvPr/>
        </p:nvGrpSpPr>
        <p:grpSpPr bwMode="auto">
          <a:xfrm>
            <a:off x="2208214" y="1268413"/>
            <a:ext cx="2433637" cy="2805112"/>
            <a:chOff x="0" y="0"/>
            <a:chExt cx="3832" cy="4418"/>
          </a:xfrm>
        </p:grpSpPr>
        <p:sp>
          <p:nvSpPr>
            <p:cNvPr id="2" name="Text Box 4"/>
            <p:cNvSpPr txBox="1">
              <a:spLocks noChangeArrowheads="1"/>
            </p:cNvSpPr>
            <p:nvPr/>
          </p:nvSpPr>
          <p:spPr bwMode="auto">
            <a:xfrm>
              <a:off x="0" y="2273"/>
              <a:ext cx="3832" cy="1015"/>
            </a:xfrm>
            <a:prstGeom prst="rect">
              <a:avLst/>
            </a:prstGeom>
          </p:spPr>
          <p:style>
            <a:lnRef idx="1">
              <a:schemeClr val="accent6"/>
            </a:lnRef>
            <a:fillRef idx="2">
              <a:schemeClr val="accent6"/>
            </a:fillRef>
            <a:effectRef idx="1">
              <a:schemeClr val="accent6"/>
            </a:effectRef>
            <a:fontRef idx="minor">
              <a:schemeClr val="dk1"/>
            </a:fontRef>
          </p:style>
          <p:txBody>
            <a:bodyPr anchor="ctr" anchorCtr="1"/>
            <a:lstStyle/>
            <a:p>
              <a:pPr algn="ctr" eaLnBrk="1" hangingPunct="1">
                <a:defRPr/>
              </a:pPr>
              <a:r>
                <a:rPr lang="zh-CN" altLang="en-US" sz="2000" b="1" dirty="0">
                  <a:effectLst>
                    <a:outerShdw blurRad="38100" dist="38100" dir="2700000" algn="tl">
                      <a:srgbClr val="FFFFFF"/>
                    </a:outerShdw>
                  </a:effectLst>
                </a:rPr>
                <a:t>网络层</a:t>
              </a:r>
              <a:endParaRPr lang="zh-CN" altLang="zh-CN" sz="2000" b="1" dirty="0">
                <a:effectLst>
                  <a:outerShdw blurRad="38100" dist="38100" dir="2700000" algn="tl">
                    <a:srgbClr val="FFFFFF"/>
                  </a:outerShdw>
                </a:effectLst>
              </a:endParaRPr>
            </a:p>
          </p:txBody>
        </p:sp>
        <p:sp>
          <p:nvSpPr>
            <p:cNvPr id="12293" name="Text Box 5"/>
            <p:cNvSpPr txBox="1">
              <a:spLocks noChangeArrowheads="1"/>
            </p:cNvSpPr>
            <p:nvPr/>
          </p:nvSpPr>
          <p:spPr bwMode="auto">
            <a:xfrm>
              <a:off x="0" y="1135"/>
              <a:ext cx="3832" cy="1016"/>
            </a:xfrm>
            <a:prstGeom prst="rect">
              <a:avLst/>
            </a:prstGeom>
          </p:spPr>
          <p:style>
            <a:lnRef idx="0">
              <a:schemeClr val="accent3"/>
            </a:lnRef>
            <a:fillRef idx="3">
              <a:schemeClr val="accent3"/>
            </a:fillRef>
            <a:effectRef idx="3">
              <a:schemeClr val="accent3"/>
            </a:effectRef>
            <a:fontRef idx="minor">
              <a:schemeClr val="lt1"/>
            </a:fontRef>
          </p:style>
          <p:txBody>
            <a:bodyPr anchor="ctr" anchorCtr="1"/>
            <a:lstStyle/>
            <a:p>
              <a:pPr algn="ctr" eaLnBrk="1" hangingPunct="1">
                <a:defRPr/>
              </a:pPr>
              <a:r>
                <a:rPr lang="zh-CN" altLang="en-US" sz="2000" b="1" dirty="0">
                  <a:solidFill>
                    <a:srgbClr val="FF0000"/>
                  </a:solidFill>
                </a:rPr>
                <a:t>传输层</a:t>
              </a:r>
              <a:endParaRPr lang="zh-CN" altLang="zh-CN" sz="2000" b="1" dirty="0">
                <a:solidFill>
                  <a:srgbClr val="FF0000"/>
                </a:solidFill>
              </a:endParaRPr>
            </a:p>
          </p:txBody>
        </p:sp>
        <p:sp>
          <p:nvSpPr>
            <p:cNvPr id="4" name="Text Box 6"/>
            <p:cNvSpPr txBox="1">
              <a:spLocks noChangeArrowheads="1"/>
            </p:cNvSpPr>
            <p:nvPr/>
          </p:nvSpPr>
          <p:spPr bwMode="auto">
            <a:xfrm>
              <a:off x="0" y="0"/>
              <a:ext cx="3832" cy="1015"/>
            </a:xfrm>
            <a:prstGeom prst="rect">
              <a:avLst/>
            </a:prstGeom>
          </p:spPr>
          <p:style>
            <a:lnRef idx="1">
              <a:schemeClr val="accent2"/>
            </a:lnRef>
            <a:fillRef idx="2">
              <a:schemeClr val="accent2"/>
            </a:fillRef>
            <a:effectRef idx="1">
              <a:schemeClr val="accent2"/>
            </a:effectRef>
            <a:fontRef idx="minor">
              <a:schemeClr val="dk1"/>
            </a:fontRef>
          </p:style>
          <p:txBody>
            <a:bodyPr anchor="ctr" anchorCtr="1"/>
            <a:lstStyle/>
            <a:p>
              <a:pPr algn="ctr" eaLnBrk="1" hangingPunct="1">
                <a:defRPr/>
              </a:pPr>
              <a:r>
                <a:rPr lang="zh-CN" altLang="en-US" sz="2000" b="1" dirty="0"/>
                <a:t>应用层</a:t>
              </a:r>
              <a:endParaRPr lang="zh-CN" altLang="zh-CN" sz="2000" b="1" dirty="0"/>
            </a:p>
          </p:txBody>
        </p:sp>
        <p:sp>
          <p:nvSpPr>
            <p:cNvPr id="12295" name="Text Box 7"/>
            <p:cNvSpPr txBox="1">
              <a:spLocks noChangeArrowheads="1"/>
            </p:cNvSpPr>
            <p:nvPr/>
          </p:nvSpPr>
          <p:spPr bwMode="auto">
            <a:xfrm>
              <a:off x="0" y="3403"/>
              <a:ext cx="3832" cy="1015"/>
            </a:xfrm>
            <a:prstGeom prst="rect">
              <a:avLst/>
            </a:prstGeom>
          </p:spPr>
          <p:style>
            <a:lnRef idx="1">
              <a:schemeClr val="accent4"/>
            </a:lnRef>
            <a:fillRef idx="2">
              <a:schemeClr val="accent4"/>
            </a:fillRef>
            <a:effectRef idx="1">
              <a:schemeClr val="accent4"/>
            </a:effectRef>
            <a:fontRef idx="minor">
              <a:schemeClr val="dk1"/>
            </a:fontRef>
          </p:style>
          <p:txBody>
            <a:bodyPr anchor="ctr" anchorCtr="1"/>
            <a:lstStyle/>
            <a:p>
              <a:pPr algn="ctr" eaLnBrk="1" hangingPunct="1">
                <a:defRPr/>
              </a:pPr>
              <a:r>
                <a:rPr lang="zh-CN" altLang="en-US" sz="2000" b="1" dirty="0">
                  <a:effectLst>
                    <a:outerShdw blurRad="38100" dist="38100" dir="2700000" algn="tl">
                      <a:srgbClr val="FFFFFF"/>
                    </a:outerShdw>
                  </a:effectLst>
                </a:rPr>
                <a:t>链路层</a:t>
              </a:r>
              <a:endParaRPr lang="zh-CN" altLang="zh-CN" sz="2000" b="1" dirty="0">
                <a:effectLst>
                  <a:outerShdw blurRad="38100" dist="38100" dir="2700000" algn="tl">
                    <a:srgbClr val="FFFFFF"/>
                  </a:outerShdw>
                </a:effectLst>
              </a:endParaRPr>
            </a:p>
          </p:txBody>
        </p:sp>
      </p:grpSp>
      <p:grpSp>
        <p:nvGrpSpPr>
          <p:cNvPr id="3" name="组合 13"/>
          <p:cNvGrpSpPr/>
          <p:nvPr/>
        </p:nvGrpSpPr>
        <p:grpSpPr bwMode="auto">
          <a:xfrm>
            <a:off x="4727575" y="2925764"/>
            <a:ext cx="5761038" cy="3140075"/>
            <a:chOff x="3203575" y="2925763"/>
            <a:chExt cx="5761038" cy="3139321"/>
          </a:xfrm>
        </p:grpSpPr>
        <p:sp>
          <p:nvSpPr>
            <p:cNvPr id="5" name="AutoShape 8"/>
            <p:cNvSpPr/>
            <p:nvPr/>
          </p:nvSpPr>
          <p:spPr bwMode="auto">
            <a:xfrm>
              <a:off x="3203575" y="2925763"/>
              <a:ext cx="215900" cy="1130029"/>
            </a:xfrm>
            <a:prstGeom prst="rightBrace">
              <a:avLst>
                <a:gd name="adj1" fmla="val 43627"/>
                <a:gd name="adj2" fmla="val 51264"/>
              </a:avLst>
            </a:prstGeom>
          </p:spPr>
          <p:style>
            <a:lnRef idx="3">
              <a:schemeClr val="accent4"/>
            </a:lnRef>
            <a:fillRef idx="0">
              <a:schemeClr val="accent4"/>
            </a:fillRef>
            <a:effectRef idx="2">
              <a:schemeClr val="accent4"/>
            </a:effectRef>
            <a:fontRef idx="minor">
              <a:schemeClr val="tx1"/>
            </a:fontRef>
          </p:style>
          <p:txBody>
            <a:bodyPr anchor="ctr"/>
            <a:lstStyle/>
            <a:p>
              <a:pPr eaLnBrk="1" hangingPunct="1">
                <a:defRPr/>
              </a:pPr>
              <a:endParaRPr lang="zh-CN" altLang="en-US"/>
            </a:p>
          </p:txBody>
        </p:sp>
        <p:sp>
          <p:nvSpPr>
            <p:cNvPr id="12297" name="Text Box 9"/>
            <p:cNvSpPr txBox="1">
              <a:spLocks noChangeArrowheads="1"/>
            </p:cNvSpPr>
            <p:nvPr/>
          </p:nvSpPr>
          <p:spPr bwMode="auto">
            <a:xfrm>
              <a:off x="3635375" y="2925763"/>
              <a:ext cx="5329238" cy="3139321"/>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eaLnBrk="1" hangingPunct="1">
                <a:defRPr/>
              </a:pPr>
              <a:r>
                <a:rPr lang="zh-CN" altLang="en-US" sz="2200" i="1" dirty="0">
                  <a:effectLst>
                    <a:outerShdw blurRad="38100" dist="38100" dir="2700000" algn="tl">
                      <a:srgbClr val="FFFFFF"/>
                    </a:outerShdw>
                  </a:effectLst>
                </a:rPr>
                <a:t>主机之间的连通性</a:t>
              </a:r>
              <a:endParaRPr lang="en-US" altLang="zh-CN" sz="2200" i="1" dirty="0">
                <a:effectLst>
                  <a:outerShdw blurRad="38100" dist="38100" dir="2700000" algn="tl">
                    <a:srgbClr val="FFFFFF"/>
                  </a:outerShdw>
                </a:effectLst>
              </a:endParaRPr>
            </a:p>
            <a:p>
              <a:pPr eaLnBrk="1" hangingPunct="1">
                <a:defRPr/>
              </a:pPr>
              <a:endParaRPr lang="zh-CN" altLang="en-US" sz="2200" i="1" dirty="0">
                <a:effectLst>
                  <a:outerShdw blurRad="38100" dist="38100" dir="2700000" algn="tl">
                    <a:srgbClr val="FFFFFF"/>
                  </a:outerShdw>
                </a:effectLst>
              </a:endParaRPr>
            </a:p>
            <a:p>
              <a:pPr eaLnBrk="1" hangingPunct="1">
                <a:buFontTx/>
                <a:buChar char="•"/>
                <a:defRPr/>
              </a:pPr>
              <a:r>
                <a:rPr lang="zh-CN" altLang="zh-CN" sz="2200" dirty="0">
                  <a:effectLst>
                    <a:outerShdw blurRad="38100" dist="38100" dir="2700000" algn="tl">
                      <a:srgbClr val="FFFFFF"/>
                    </a:outerShdw>
                  </a:effectLst>
                </a:rPr>
                <a:t> </a:t>
              </a:r>
              <a:r>
                <a:rPr lang="zh-CN" altLang="en-US" sz="2200" dirty="0">
                  <a:effectLst>
                    <a:outerShdw blurRad="38100" dist="38100" dir="2700000" algn="tl">
                      <a:srgbClr val="FFFFFF"/>
                    </a:outerShdw>
                  </a:effectLst>
                </a:rPr>
                <a:t>链路层的互联</a:t>
              </a:r>
              <a:endParaRPr lang="zh-CN" altLang="en-US" sz="2200" dirty="0">
                <a:effectLst>
                  <a:outerShdw blurRad="38100" dist="38100" dir="2700000" algn="tl">
                    <a:srgbClr val="FFFFFF"/>
                  </a:outerShdw>
                </a:effectLst>
              </a:endParaRPr>
            </a:p>
            <a:p>
              <a:pPr lvl="1" eaLnBrk="1" hangingPunct="1">
                <a:buFontTx/>
                <a:buChar char="•"/>
                <a:defRPr/>
              </a:pPr>
              <a:r>
                <a:rPr lang="zh-CN" altLang="en-US" sz="2200" dirty="0">
                  <a:effectLst>
                    <a:outerShdw blurRad="38100" dist="38100" dir="2700000" algn="tl">
                      <a:srgbClr val="FFFFFF"/>
                    </a:outerShdw>
                  </a:effectLst>
                </a:rPr>
                <a:t>直连链路或分组交换网络</a:t>
              </a:r>
              <a:endParaRPr lang="en-US" altLang="zh-CN" sz="2200" dirty="0">
                <a:effectLst>
                  <a:outerShdw blurRad="38100" dist="38100" dir="2700000" algn="tl">
                    <a:srgbClr val="FFFFFF"/>
                  </a:outerShdw>
                </a:effectLst>
              </a:endParaRPr>
            </a:p>
            <a:p>
              <a:pPr eaLnBrk="1" hangingPunct="1">
                <a:buFontTx/>
                <a:buChar char="•"/>
                <a:defRPr/>
              </a:pPr>
              <a:endParaRPr lang="zh-CN" altLang="en-US" sz="2200" dirty="0">
                <a:effectLst>
                  <a:outerShdw blurRad="38100" dist="38100" dir="2700000" algn="tl">
                    <a:srgbClr val="FFFFFF"/>
                  </a:outerShdw>
                </a:effectLst>
              </a:endParaRPr>
            </a:p>
            <a:p>
              <a:pPr eaLnBrk="1" hangingPunct="1">
                <a:buFontTx/>
                <a:buChar char="•"/>
                <a:defRPr/>
              </a:pPr>
              <a:r>
                <a:rPr lang="zh-CN" altLang="zh-CN" sz="2200" dirty="0">
                  <a:effectLst>
                    <a:outerShdw blurRad="38100" dist="38100" dir="2700000" algn="tl">
                      <a:srgbClr val="FFFFFF"/>
                    </a:outerShdw>
                  </a:effectLst>
                </a:rPr>
                <a:t> </a:t>
              </a:r>
              <a:r>
                <a:rPr lang="zh-CN" altLang="en-US" sz="2200" dirty="0">
                  <a:effectLst>
                    <a:outerShdw blurRad="38100" dist="38100" dir="2700000" algn="tl">
                      <a:srgbClr val="FFFFFF"/>
                    </a:outerShdw>
                  </a:effectLst>
                </a:rPr>
                <a:t>网络层的互联</a:t>
              </a:r>
              <a:endParaRPr lang="zh-CN" altLang="en-US" sz="2200" dirty="0">
                <a:effectLst>
                  <a:outerShdw blurRad="38100" dist="38100" dir="2700000" algn="tl">
                    <a:srgbClr val="FFFFFF"/>
                  </a:outerShdw>
                </a:effectLst>
              </a:endParaRPr>
            </a:p>
            <a:p>
              <a:pPr marL="171450" lvl="1" eaLnBrk="1" hangingPunct="1">
                <a:buFontTx/>
                <a:buChar char="•"/>
                <a:defRPr/>
              </a:pPr>
              <a:r>
                <a:rPr lang="zh-CN" altLang="zh-CN" sz="2200" dirty="0">
                  <a:effectLst>
                    <a:outerShdw blurRad="38100" dist="38100" dir="2700000" algn="tl">
                      <a:srgbClr val="FFFFFF"/>
                    </a:outerShdw>
                  </a:effectLst>
                </a:rPr>
                <a:t> </a:t>
              </a:r>
              <a:r>
                <a:rPr lang="zh-CN" altLang="en-US" sz="2200" dirty="0">
                  <a:effectLst>
                    <a:outerShdw blurRad="38100" dist="38100" dir="2700000" algn="tl">
                      <a:srgbClr val="FFFFFF"/>
                    </a:outerShdw>
                  </a:effectLst>
                </a:rPr>
                <a:t>主机到主机的通信协议</a:t>
              </a:r>
              <a:endParaRPr lang="zh-CN" altLang="zh-CN" sz="2200" dirty="0">
                <a:effectLst>
                  <a:outerShdw blurRad="38100" dist="38100" dir="2700000" algn="tl">
                    <a:srgbClr val="FFFFFF"/>
                  </a:outerShdw>
                </a:effectLst>
              </a:endParaRPr>
            </a:p>
            <a:p>
              <a:pPr marL="171450" lvl="1" eaLnBrk="1" hangingPunct="1">
                <a:buFontTx/>
                <a:buChar char="•"/>
                <a:defRPr/>
              </a:pPr>
              <a:r>
                <a:rPr lang="zh-CN" altLang="zh-CN" sz="2200" dirty="0">
                  <a:effectLst>
                    <a:outerShdw blurRad="38100" dist="38100" dir="2700000" algn="tl">
                      <a:srgbClr val="FFFFFF"/>
                    </a:outerShdw>
                  </a:effectLst>
                </a:rPr>
                <a:t> </a:t>
              </a:r>
              <a:r>
                <a:rPr lang="zh-CN" altLang="en-US" sz="2200" dirty="0">
                  <a:effectLst>
                    <a:outerShdw blurRad="38100" dist="38100" dir="2700000" algn="tl">
                      <a:srgbClr val="FFFFFF"/>
                    </a:outerShdw>
                  </a:effectLst>
                </a:rPr>
                <a:t>网络互联的异构性和扩展性问题</a:t>
              </a:r>
              <a:endParaRPr lang="zh-CN" altLang="en-US" sz="2200" dirty="0">
                <a:effectLst>
                  <a:outerShdw blurRad="38100" dist="38100" dir="2700000" algn="tl">
                    <a:srgbClr val="FFFFFF"/>
                  </a:outerShdw>
                </a:effectLst>
              </a:endParaRPr>
            </a:p>
            <a:p>
              <a:pPr marL="171450" lvl="1" eaLnBrk="1" hangingPunct="1">
                <a:buFontTx/>
                <a:buChar char="•"/>
                <a:defRPr/>
              </a:pPr>
              <a:r>
                <a:rPr lang="zh-CN" altLang="zh-CN" sz="2200" dirty="0">
                  <a:effectLst>
                    <a:outerShdw blurRad="38100" dist="38100" dir="2700000" algn="tl">
                      <a:srgbClr val="FFFFFF"/>
                    </a:outerShdw>
                  </a:effectLst>
                </a:rPr>
                <a:t> </a:t>
              </a:r>
              <a:r>
                <a:rPr lang="en-US" altLang="zh-CN" sz="2200" dirty="0">
                  <a:effectLst>
                    <a:outerShdw blurRad="38100" dist="38100" dir="2700000" algn="tl">
                      <a:srgbClr val="FFFFFF"/>
                    </a:outerShdw>
                  </a:effectLst>
                </a:rPr>
                <a:t>IP</a:t>
              </a:r>
              <a:r>
                <a:rPr lang="zh-CN" altLang="en-US" sz="2200" dirty="0">
                  <a:effectLst>
                    <a:outerShdw blurRad="38100" dist="38100" dir="2700000" algn="tl">
                      <a:srgbClr val="FFFFFF"/>
                    </a:outerShdw>
                  </a:effectLst>
                </a:rPr>
                <a:t>服务模型及相关协议</a:t>
              </a:r>
              <a:endParaRPr lang="zh-CN" altLang="en-US" sz="2200" dirty="0">
                <a:effectLst>
                  <a:outerShdw blurRad="38100" dist="38100" dir="2700000" algn="tl">
                    <a:srgbClr val="FFFFFF"/>
                  </a:outerShdw>
                </a:effectLst>
              </a:endParaRPr>
            </a:p>
          </p:txBody>
        </p:sp>
      </p:grpSp>
      <p:grpSp>
        <p:nvGrpSpPr>
          <p:cNvPr id="12294" name="组合 14"/>
          <p:cNvGrpSpPr/>
          <p:nvPr/>
        </p:nvGrpSpPr>
        <p:grpSpPr bwMode="auto">
          <a:xfrm>
            <a:off x="4656138" y="2060576"/>
            <a:ext cx="3859212" cy="523875"/>
            <a:chOff x="3132138" y="2060576"/>
            <a:chExt cx="3858771" cy="521913"/>
          </a:xfrm>
          <a:effectLst/>
        </p:grpSpPr>
        <p:sp>
          <p:nvSpPr>
            <p:cNvPr id="12298" name="Text Box 10"/>
            <p:cNvSpPr txBox="1">
              <a:spLocks noChangeArrowheads="1"/>
            </p:cNvSpPr>
            <p:nvPr/>
          </p:nvSpPr>
          <p:spPr bwMode="auto">
            <a:xfrm>
              <a:off x="4211515" y="2060576"/>
              <a:ext cx="2779394" cy="521913"/>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eaLnBrk="1" hangingPunct="1">
                <a:defRPr/>
              </a:pPr>
              <a:r>
                <a:rPr lang="zh-CN" altLang="en-US" sz="2800" dirty="0"/>
                <a:t>进程间通用服务</a:t>
              </a:r>
              <a:r>
                <a:rPr lang="zh-CN" altLang="zh-CN" sz="2800" dirty="0"/>
                <a:t> </a:t>
              </a:r>
              <a:endParaRPr lang="zh-CN" altLang="zh-CN" sz="2800" dirty="0"/>
            </a:p>
          </p:txBody>
        </p:sp>
        <p:sp>
          <p:nvSpPr>
            <p:cNvPr id="12296" name="Line 11"/>
            <p:cNvSpPr>
              <a:spLocks noChangeShapeType="1"/>
            </p:cNvSpPr>
            <p:nvPr/>
          </p:nvSpPr>
          <p:spPr bwMode="auto">
            <a:xfrm>
              <a:off x="3132138" y="2348779"/>
              <a:ext cx="1080903" cy="0"/>
            </a:xfrm>
            <a:prstGeom prst="line">
              <a:avLst/>
            </a:prstGeom>
            <a:noFill/>
            <a:ln w="76200">
              <a:solidFill>
                <a:schemeClr val="hlink"/>
              </a:solidFill>
              <a:round/>
              <a:tailEnd type="arrow" w="med" len="med"/>
            </a:ln>
            <a:effectLst/>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45"/>
          <p:cNvSpPr>
            <a:spLocks noGrp="1" noChangeArrowheads="1"/>
          </p:cNvSpPr>
          <p:nvPr>
            <p:ph type="title"/>
          </p:nvPr>
        </p:nvSpPr>
        <p:spPr>
          <a:xfrm>
            <a:off x="910467" y="601663"/>
            <a:ext cx="6010275" cy="727075"/>
          </a:xfrm>
        </p:spPr>
        <p:txBody>
          <a:bodyPr/>
          <a:lstStyle/>
          <a:p>
            <a:pPr>
              <a:defRPr/>
            </a:pPr>
            <a:r>
              <a:rPr lang="en-US" sz="3200" dirty="0">
                <a:latin typeface="+mj-ea"/>
                <a:cs typeface="+mj-cs"/>
              </a:rPr>
              <a:t>TCP:</a:t>
            </a:r>
            <a:r>
              <a:rPr lang="zh-CN" altLang="en-US" sz="3200" dirty="0">
                <a:latin typeface="+mj-ea"/>
              </a:rPr>
              <a:t>终止连接</a:t>
            </a:r>
            <a:endParaRPr lang="en-US" sz="3200" dirty="0">
              <a:latin typeface="+mj-ea"/>
              <a:cs typeface="+mj-cs"/>
            </a:endParaRPr>
          </a:p>
        </p:txBody>
      </p:sp>
      <p:sp>
        <p:nvSpPr>
          <p:cNvPr id="83974" name="Rectangle 47"/>
          <p:cNvSpPr>
            <a:spLocks noGrp="1" noChangeArrowheads="1"/>
          </p:cNvSpPr>
          <p:nvPr>
            <p:ph type="body" sz="half" idx="2"/>
          </p:nvPr>
        </p:nvSpPr>
        <p:spPr>
          <a:xfrm>
            <a:off x="1055038" y="1426369"/>
            <a:ext cx="9682018" cy="4648200"/>
          </a:xfrm>
        </p:spPr>
        <p:txBody>
          <a:bodyPr/>
          <a:lstStyle/>
          <a:p>
            <a:pPr>
              <a:lnSpc>
                <a:spcPct val="125000"/>
              </a:lnSpc>
              <a:buFont typeface="Wingdings" panose="05000000000000000000" charset="0"/>
              <a:buChar char="v"/>
              <a:defRPr/>
            </a:pPr>
            <a:r>
              <a:rPr lang="zh-CN" altLang="en-US" dirty="0">
                <a:latin typeface="+mn-ea"/>
              </a:rPr>
              <a:t>客户端、服务器各关闭各自的连接端</a:t>
            </a:r>
            <a:endParaRPr lang="en-US" dirty="0">
              <a:latin typeface="+mn-ea"/>
            </a:endParaRPr>
          </a:p>
          <a:p>
            <a:pPr lvl="1">
              <a:lnSpc>
                <a:spcPct val="125000"/>
              </a:lnSpc>
              <a:buFont typeface="Wingdings" panose="05000000000000000000" charset="0"/>
              <a:buChar char="§"/>
              <a:defRPr/>
            </a:pPr>
            <a:r>
              <a:rPr lang="zh-CN" altLang="en-US" dirty="0">
                <a:latin typeface="+mn-ea"/>
              </a:rPr>
              <a:t>发送</a:t>
            </a:r>
            <a:r>
              <a:rPr lang="en-US" altLang="zh-CN" dirty="0">
                <a:latin typeface="+mn-ea"/>
              </a:rPr>
              <a:t>FIN=1</a:t>
            </a:r>
            <a:r>
              <a:rPr lang="zh-CN" altLang="en-US" dirty="0">
                <a:latin typeface="+mn-ea"/>
              </a:rPr>
              <a:t>的</a:t>
            </a:r>
            <a:r>
              <a:rPr lang="en-US" altLang="zh-CN" dirty="0">
                <a:latin typeface="+mn-ea"/>
              </a:rPr>
              <a:t>TCP</a:t>
            </a:r>
            <a:r>
              <a:rPr lang="zh-CN" altLang="en-US" dirty="0">
                <a:latin typeface="+mn-ea"/>
              </a:rPr>
              <a:t>段</a:t>
            </a:r>
            <a:endParaRPr lang="en-US" dirty="0">
              <a:latin typeface="+mn-ea"/>
            </a:endParaRPr>
          </a:p>
          <a:p>
            <a:pPr>
              <a:lnSpc>
                <a:spcPct val="125000"/>
              </a:lnSpc>
              <a:buFont typeface="Wingdings" panose="05000000000000000000" charset="0"/>
              <a:buChar char="v"/>
              <a:defRPr/>
            </a:pPr>
            <a:r>
              <a:rPr lang="zh-CN" altLang="en-US" dirty="0">
                <a:latin typeface="+mn-ea"/>
              </a:rPr>
              <a:t>用</a:t>
            </a:r>
            <a:r>
              <a:rPr lang="en-US" altLang="zh-CN" dirty="0">
                <a:latin typeface="+mn-ea"/>
              </a:rPr>
              <a:t>ACK</a:t>
            </a:r>
            <a:r>
              <a:rPr lang="zh-CN" altLang="en-US" dirty="0">
                <a:latin typeface="+mn-ea"/>
              </a:rPr>
              <a:t>响应接收到的</a:t>
            </a:r>
            <a:r>
              <a:rPr lang="en-US" altLang="zh-CN" dirty="0">
                <a:latin typeface="+mn-ea"/>
              </a:rPr>
              <a:t>FIN</a:t>
            </a:r>
            <a:endParaRPr lang="en-US" dirty="0">
              <a:latin typeface="+mn-ea"/>
            </a:endParaRPr>
          </a:p>
          <a:p>
            <a:pPr lvl="1">
              <a:lnSpc>
                <a:spcPct val="125000"/>
              </a:lnSpc>
              <a:buFont typeface="Wingdings" panose="05000000000000000000" charset="0"/>
              <a:buChar char="§"/>
              <a:defRPr/>
            </a:pPr>
            <a:r>
              <a:rPr lang="en-US" dirty="0">
                <a:latin typeface="+mn-ea"/>
              </a:rPr>
              <a:t>on receiving FIN, ACK can be combined with own FIN  </a:t>
            </a:r>
            <a:r>
              <a:rPr lang="zh-CN" altLang="en-US" dirty="0">
                <a:latin typeface="+mn-ea"/>
              </a:rPr>
              <a:t>接收</a:t>
            </a:r>
            <a:r>
              <a:rPr lang="en-US" altLang="zh-CN" dirty="0">
                <a:latin typeface="+mn-ea"/>
              </a:rPr>
              <a:t>FIN</a:t>
            </a:r>
            <a:r>
              <a:rPr lang="zh-CN" altLang="en-US" dirty="0">
                <a:latin typeface="+mn-ea"/>
              </a:rPr>
              <a:t>时，</a:t>
            </a:r>
            <a:r>
              <a:rPr lang="en-US" altLang="zh-CN" dirty="0">
                <a:latin typeface="+mn-ea"/>
              </a:rPr>
              <a:t>ACK</a:t>
            </a:r>
            <a:r>
              <a:rPr lang="zh-CN" altLang="en-US" dirty="0">
                <a:latin typeface="+mn-ea"/>
              </a:rPr>
              <a:t>可以与自身的</a:t>
            </a:r>
            <a:r>
              <a:rPr lang="en-US" altLang="zh-CN" dirty="0">
                <a:latin typeface="+mn-ea"/>
              </a:rPr>
              <a:t>FIN</a:t>
            </a:r>
            <a:r>
              <a:rPr lang="zh-CN" altLang="en-US" dirty="0">
                <a:latin typeface="+mn-ea"/>
              </a:rPr>
              <a:t>结合</a:t>
            </a:r>
            <a:endParaRPr lang="en-US" dirty="0">
              <a:latin typeface="+mn-ea"/>
            </a:endParaRPr>
          </a:p>
          <a:p>
            <a:pPr>
              <a:lnSpc>
                <a:spcPct val="125000"/>
              </a:lnSpc>
              <a:buFont typeface="Wingdings" panose="05000000000000000000" charset="0"/>
              <a:buChar char="v"/>
              <a:defRPr/>
            </a:pPr>
            <a:r>
              <a:rPr lang="zh-CN" altLang="en-US" dirty="0">
                <a:latin typeface="+mn-ea"/>
              </a:rPr>
              <a:t>可以同时处理</a:t>
            </a:r>
            <a:r>
              <a:rPr lang="en-US" altLang="zh-CN" dirty="0">
                <a:latin typeface="+mn-ea"/>
              </a:rPr>
              <a:t>FIN</a:t>
            </a:r>
            <a:r>
              <a:rPr lang="zh-CN" altLang="en-US" dirty="0">
                <a:latin typeface="+mn-ea"/>
              </a:rPr>
              <a:t>交换</a:t>
            </a:r>
            <a:endParaRPr lang="en-US" dirty="0">
              <a:latin typeface="+mn-ea"/>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Line 4"/>
          <p:cNvSpPr>
            <a:spLocks noChangeShapeType="1"/>
          </p:cNvSpPr>
          <p:nvPr/>
        </p:nvSpPr>
        <p:spPr bwMode="auto">
          <a:xfrm flipH="1">
            <a:off x="4995864" y="2081213"/>
            <a:ext cx="1587" cy="3948112"/>
          </a:xfrm>
          <a:prstGeom prst="line">
            <a:avLst/>
          </a:prstGeom>
          <a:noFill/>
          <a:ln w="9525">
            <a:solidFill>
              <a:srgbClr val="777777"/>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3972" name="Line 10"/>
          <p:cNvSpPr>
            <a:spLocks noChangeShapeType="1"/>
          </p:cNvSpPr>
          <p:nvPr/>
        </p:nvSpPr>
        <p:spPr bwMode="auto">
          <a:xfrm flipH="1">
            <a:off x="7585075" y="2151064"/>
            <a:ext cx="1588" cy="3417887"/>
          </a:xfrm>
          <a:prstGeom prst="line">
            <a:avLst/>
          </a:prstGeom>
          <a:noFill/>
          <a:ln w="9525">
            <a:solidFill>
              <a:srgbClr val="777777"/>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74"/>
          <p:cNvGrpSpPr/>
          <p:nvPr/>
        </p:nvGrpSpPr>
        <p:grpSpPr bwMode="auto">
          <a:xfrm>
            <a:off x="2068514" y="2762251"/>
            <a:ext cx="1335087" cy="854075"/>
            <a:chOff x="343" y="1740"/>
            <a:chExt cx="841" cy="538"/>
          </a:xfrm>
        </p:grpSpPr>
        <p:sp>
          <p:nvSpPr>
            <p:cNvPr id="84060" name="Text Box 34"/>
            <p:cNvSpPr txBox="1">
              <a:spLocks noChangeArrowheads="1"/>
            </p:cNvSpPr>
            <p:nvPr/>
          </p:nvSpPr>
          <p:spPr bwMode="auto">
            <a:xfrm>
              <a:off x="343" y="2066"/>
              <a:ext cx="8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FIN_WAIT_2</a:t>
              </a:r>
              <a:endParaRPr lang="en-US" altLang="zh-CN" sz="1600">
                <a:latin typeface="Tahoma" panose="020B0604030504040204" pitchFamily="34" charset="0"/>
                <a:ea typeface="MS PGothic" panose="020B0600070205080204" pitchFamily="34" charset="-128"/>
              </a:endParaRPr>
            </a:p>
          </p:txBody>
        </p:sp>
        <p:sp>
          <p:nvSpPr>
            <p:cNvPr id="84061" name="Line 35"/>
            <p:cNvSpPr>
              <a:spLocks noChangeShapeType="1"/>
            </p:cNvSpPr>
            <p:nvPr/>
          </p:nvSpPr>
          <p:spPr bwMode="auto">
            <a:xfrm>
              <a:off x="634" y="1740"/>
              <a:ext cx="0" cy="35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73"/>
          <p:cNvGrpSpPr/>
          <p:nvPr/>
        </p:nvGrpSpPr>
        <p:grpSpPr bwMode="auto">
          <a:xfrm>
            <a:off x="8699500" y="2101850"/>
            <a:ext cx="1390650" cy="960438"/>
            <a:chOff x="4520" y="1324"/>
            <a:chExt cx="876" cy="605"/>
          </a:xfrm>
        </p:grpSpPr>
        <p:sp>
          <p:nvSpPr>
            <p:cNvPr id="84058" name="Text Box 37"/>
            <p:cNvSpPr txBox="1">
              <a:spLocks noChangeArrowheads="1"/>
            </p:cNvSpPr>
            <p:nvPr/>
          </p:nvSpPr>
          <p:spPr bwMode="auto">
            <a:xfrm>
              <a:off x="4520" y="1717"/>
              <a:ext cx="8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CLOSE_WAIT</a:t>
              </a:r>
              <a:endParaRPr lang="en-US" altLang="zh-CN" sz="1600">
                <a:latin typeface="Tahoma" panose="020B0604030504040204" pitchFamily="34" charset="0"/>
                <a:ea typeface="MS PGothic" panose="020B0600070205080204" pitchFamily="34" charset="-128"/>
              </a:endParaRPr>
            </a:p>
          </p:txBody>
        </p:sp>
        <p:sp>
          <p:nvSpPr>
            <p:cNvPr id="84059" name="Line 38"/>
            <p:cNvSpPr>
              <a:spLocks noChangeShapeType="1"/>
            </p:cNvSpPr>
            <p:nvPr/>
          </p:nvSpPr>
          <p:spPr bwMode="auto">
            <a:xfrm>
              <a:off x="5171" y="1324"/>
              <a:ext cx="0" cy="41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75"/>
          <p:cNvGrpSpPr/>
          <p:nvPr/>
        </p:nvGrpSpPr>
        <p:grpSpPr bwMode="auto">
          <a:xfrm>
            <a:off x="5037138" y="3870325"/>
            <a:ext cx="2495550" cy="579438"/>
            <a:chOff x="2213" y="2438"/>
            <a:chExt cx="1572" cy="365"/>
          </a:xfrm>
        </p:grpSpPr>
        <p:sp>
          <p:nvSpPr>
            <p:cNvPr id="84055" name="Line 41"/>
            <p:cNvSpPr>
              <a:spLocks noChangeShapeType="1"/>
            </p:cNvSpPr>
            <p:nvPr/>
          </p:nvSpPr>
          <p:spPr bwMode="auto">
            <a:xfrm flipH="1">
              <a:off x="2213" y="2483"/>
              <a:ext cx="1572" cy="320"/>
            </a:xfrm>
            <a:prstGeom prst="line">
              <a:avLst/>
            </a:prstGeom>
            <a:noFill/>
            <a:ln w="28575">
              <a:solidFill>
                <a:srgbClr val="000099"/>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056" name="Rectangle 42"/>
            <p:cNvSpPr>
              <a:spLocks noChangeArrowheads="1"/>
            </p:cNvSpPr>
            <p:nvPr/>
          </p:nvSpPr>
          <p:spPr bwMode="auto">
            <a:xfrm>
              <a:off x="2669" y="2438"/>
              <a:ext cx="590"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57" name="Text Box 43"/>
            <p:cNvSpPr txBox="1">
              <a:spLocks noChangeArrowheads="1"/>
            </p:cNvSpPr>
            <p:nvPr/>
          </p:nvSpPr>
          <p:spPr bwMode="auto">
            <a:xfrm>
              <a:off x="2455" y="2562"/>
              <a:ext cx="106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FINbit=1, seq=y</a:t>
              </a:r>
              <a:endParaRPr lang="en-US" altLang="zh-CN" sz="1600">
                <a:latin typeface="Tahoma" panose="020B0604030504040204" pitchFamily="34" charset="0"/>
                <a:ea typeface="MS PGothic" panose="020B0600070205080204" pitchFamily="34" charset="-128"/>
              </a:endParaRPr>
            </a:p>
          </p:txBody>
        </p:sp>
      </p:grpSp>
      <p:grpSp>
        <p:nvGrpSpPr>
          <p:cNvPr id="5" name="Group 80"/>
          <p:cNvGrpSpPr/>
          <p:nvPr/>
        </p:nvGrpSpPr>
        <p:grpSpPr bwMode="auto">
          <a:xfrm>
            <a:off x="5067300" y="4578351"/>
            <a:ext cx="2508250" cy="582613"/>
            <a:chOff x="2232" y="2884"/>
            <a:chExt cx="1580" cy="367"/>
          </a:xfrm>
        </p:grpSpPr>
        <p:sp>
          <p:nvSpPr>
            <p:cNvPr id="84052" name="Line 44"/>
            <p:cNvSpPr>
              <a:spLocks noChangeShapeType="1"/>
            </p:cNvSpPr>
            <p:nvPr/>
          </p:nvSpPr>
          <p:spPr bwMode="auto">
            <a:xfrm>
              <a:off x="2232" y="2884"/>
              <a:ext cx="1580" cy="367"/>
            </a:xfrm>
            <a:prstGeom prst="line">
              <a:avLst/>
            </a:prstGeom>
            <a:noFill/>
            <a:ln w="28575">
              <a:solidFill>
                <a:srgbClr val="000099"/>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053" name="Rectangle 46"/>
            <p:cNvSpPr>
              <a:spLocks noChangeArrowheads="1"/>
            </p:cNvSpPr>
            <p:nvPr/>
          </p:nvSpPr>
          <p:spPr bwMode="auto">
            <a:xfrm>
              <a:off x="2553" y="2995"/>
              <a:ext cx="896"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54" name="Text Box 47"/>
            <p:cNvSpPr txBox="1">
              <a:spLocks noChangeArrowheads="1"/>
            </p:cNvSpPr>
            <p:nvPr/>
          </p:nvSpPr>
          <p:spPr bwMode="auto">
            <a:xfrm>
              <a:off x="2246" y="2958"/>
              <a:ext cx="15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ACKbit=1; ACKnum=y+1</a:t>
              </a:r>
              <a:endParaRPr lang="en-US" altLang="zh-CN" sz="1600">
                <a:latin typeface="Tahoma" panose="020B0604030504040204" pitchFamily="34" charset="0"/>
                <a:ea typeface="MS PGothic" panose="020B0600070205080204" pitchFamily="34" charset="-128"/>
              </a:endParaRPr>
            </a:p>
          </p:txBody>
        </p:sp>
      </p:grpSp>
      <p:grpSp>
        <p:nvGrpSpPr>
          <p:cNvPr id="6" name="Group 72"/>
          <p:cNvGrpSpPr/>
          <p:nvPr/>
        </p:nvGrpSpPr>
        <p:grpSpPr bwMode="auto">
          <a:xfrm>
            <a:off x="3614739" y="2901951"/>
            <a:ext cx="4930775" cy="854075"/>
            <a:chOff x="1317" y="1828"/>
            <a:chExt cx="3106" cy="538"/>
          </a:xfrm>
        </p:grpSpPr>
        <p:sp>
          <p:nvSpPr>
            <p:cNvPr id="84047" name="Line 13"/>
            <p:cNvSpPr>
              <a:spLocks noChangeShapeType="1"/>
            </p:cNvSpPr>
            <p:nvPr/>
          </p:nvSpPr>
          <p:spPr bwMode="auto">
            <a:xfrm flipH="1">
              <a:off x="2186" y="1828"/>
              <a:ext cx="1580" cy="367"/>
            </a:xfrm>
            <a:prstGeom prst="line">
              <a:avLst/>
            </a:prstGeom>
            <a:noFill/>
            <a:ln w="28575">
              <a:solidFill>
                <a:srgbClr val="000099"/>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048" name="Rectangle 14"/>
            <p:cNvSpPr>
              <a:spLocks noChangeArrowheads="1"/>
            </p:cNvSpPr>
            <p:nvPr/>
          </p:nvSpPr>
          <p:spPr bwMode="auto">
            <a:xfrm>
              <a:off x="2507" y="1912"/>
              <a:ext cx="896"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49" name="Text Box 15"/>
            <p:cNvSpPr txBox="1">
              <a:spLocks noChangeArrowheads="1"/>
            </p:cNvSpPr>
            <p:nvPr/>
          </p:nvSpPr>
          <p:spPr bwMode="auto">
            <a:xfrm>
              <a:off x="2200" y="1875"/>
              <a:ext cx="15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ACKbit=1; ACKnum=x+1</a:t>
              </a:r>
              <a:endParaRPr lang="en-US" altLang="zh-CN" sz="1600">
                <a:latin typeface="Tahoma" panose="020B0604030504040204" pitchFamily="34" charset="0"/>
                <a:ea typeface="MS PGothic" panose="020B0600070205080204" pitchFamily="34" charset="-128"/>
              </a:endParaRPr>
            </a:p>
          </p:txBody>
        </p:sp>
        <p:sp>
          <p:nvSpPr>
            <p:cNvPr id="84050" name="Text Box 21"/>
            <p:cNvSpPr txBox="1">
              <a:spLocks noChangeArrowheads="1"/>
            </p:cNvSpPr>
            <p:nvPr/>
          </p:nvSpPr>
          <p:spPr bwMode="auto">
            <a:xfrm>
              <a:off x="1317" y="2066"/>
              <a:ext cx="867"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zh-CN" altLang="en-US" sz="1400">
                  <a:latin typeface="Tahoma" panose="020B0604030504040204" pitchFamily="34" charset="0"/>
                  <a:ea typeface="MS PGothic" panose="020B0600070205080204" pitchFamily="34" charset="-128"/>
                </a:rPr>
                <a:t> </a:t>
              </a:r>
              <a:r>
                <a:rPr lang="en-US" altLang="zh-CN" sz="1400">
                  <a:latin typeface="Tahoma" panose="020B0604030504040204" pitchFamily="34" charset="0"/>
                  <a:ea typeface="MS PGothic" panose="020B0600070205080204" pitchFamily="34" charset="-128"/>
                </a:rPr>
                <a:t>wait for server</a:t>
              </a:r>
              <a:endParaRPr lang="en-US" altLang="zh-CN" sz="1400">
                <a:latin typeface="Tahoma" panose="020B0604030504040204" pitchFamily="34" charset="0"/>
                <a:ea typeface="MS PGothic" panose="020B0600070205080204" pitchFamily="34" charset="-128"/>
              </a:endParaRPr>
            </a:p>
            <a:p>
              <a:pPr algn="r">
                <a:lnSpc>
                  <a:spcPct val="90000"/>
                </a:lnSpc>
              </a:pPr>
              <a:r>
                <a:rPr lang="en-US" altLang="zh-CN" sz="1400">
                  <a:latin typeface="Tahoma" panose="020B0604030504040204" pitchFamily="34" charset="0"/>
                  <a:ea typeface="MS PGothic" panose="020B0600070205080204" pitchFamily="34" charset="-128"/>
                </a:rPr>
                <a:t>close</a:t>
              </a:r>
              <a:endParaRPr lang="en-US" altLang="zh-CN" sz="1400">
                <a:latin typeface="Tahoma" panose="020B0604030504040204" pitchFamily="34" charset="0"/>
                <a:ea typeface="MS PGothic" panose="020B0600070205080204" pitchFamily="34" charset="-128"/>
              </a:endParaRPr>
            </a:p>
          </p:txBody>
        </p:sp>
        <p:sp>
          <p:nvSpPr>
            <p:cNvPr id="84051" name="Text Box 49"/>
            <p:cNvSpPr txBox="1">
              <a:spLocks noChangeArrowheads="1"/>
            </p:cNvSpPr>
            <p:nvPr/>
          </p:nvSpPr>
          <p:spPr bwMode="auto">
            <a:xfrm>
              <a:off x="3822" y="1979"/>
              <a:ext cx="60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can still</a:t>
              </a:r>
              <a:endParaRPr lang="en-US" altLang="zh-CN"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send data</a:t>
              </a:r>
              <a:endParaRPr lang="en-US" altLang="zh-CN" sz="1400">
                <a:latin typeface="Tahoma" panose="020B0604030504040204" pitchFamily="34" charset="0"/>
                <a:ea typeface="MS PGothic" panose="020B0600070205080204" pitchFamily="34" charset="-128"/>
              </a:endParaRPr>
            </a:p>
          </p:txBody>
        </p:sp>
      </p:grpSp>
      <p:grpSp>
        <p:nvGrpSpPr>
          <p:cNvPr id="7" name="Group 78"/>
          <p:cNvGrpSpPr/>
          <p:nvPr/>
        </p:nvGrpSpPr>
        <p:grpSpPr bwMode="auto">
          <a:xfrm>
            <a:off x="7583488" y="3032125"/>
            <a:ext cx="2501900" cy="1735138"/>
            <a:chOff x="3817" y="1910"/>
            <a:chExt cx="1576" cy="1093"/>
          </a:xfrm>
        </p:grpSpPr>
        <p:sp>
          <p:nvSpPr>
            <p:cNvPr id="84043" name="Text Box 50"/>
            <p:cNvSpPr txBox="1">
              <a:spLocks noChangeArrowheads="1"/>
            </p:cNvSpPr>
            <p:nvPr/>
          </p:nvSpPr>
          <p:spPr bwMode="auto">
            <a:xfrm>
              <a:off x="3817" y="2703"/>
              <a:ext cx="79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can no longer</a:t>
              </a:r>
              <a:endParaRPr lang="en-US" altLang="zh-CN"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send data</a:t>
              </a:r>
              <a:endParaRPr lang="en-US" altLang="zh-CN" sz="1400">
                <a:latin typeface="Tahoma" panose="020B0604030504040204" pitchFamily="34" charset="0"/>
                <a:ea typeface="MS PGothic" panose="020B0600070205080204" pitchFamily="34" charset="-128"/>
              </a:endParaRPr>
            </a:p>
          </p:txBody>
        </p:sp>
        <p:grpSp>
          <p:nvGrpSpPr>
            <p:cNvPr id="84044" name="Group 76"/>
            <p:cNvGrpSpPr/>
            <p:nvPr/>
          </p:nvGrpSpPr>
          <p:grpSpPr bwMode="auto">
            <a:xfrm>
              <a:off x="4691" y="1910"/>
              <a:ext cx="702" cy="723"/>
              <a:chOff x="4691" y="1910"/>
              <a:chExt cx="702" cy="723"/>
            </a:xfrm>
          </p:grpSpPr>
          <p:sp>
            <p:nvSpPr>
              <p:cNvPr id="84045" name="Line 39"/>
              <p:cNvSpPr>
                <a:spLocks noChangeShapeType="1"/>
              </p:cNvSpPr>
              <p:nvPr/>
            </p:nvSpPr>
            <p:spPr bwMode="auto">
              <a:xfrm>
                <a:off x="5167" y="1910"/>
                <a:ext cx="0" cy="5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046" name="Text Box 55"/>
              <p:cNvSpPr txBox="1">
                <a:spLocks noChangeArrowheads="1"/>
              </p:cNvSpPr>
              <p:nvPr/>
            </p:nvSpPr>
            <p:spPr bwMode="auto">
              <a:xfrm>
                <a:off x="4691" y="2421"/>
                <a:ext cx="7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LAST_ACK</a:t>
                </a:r>
                <a:endParaRPr lang="en-US" altLang="zh-CN" sz="1600">
                  <a:latin typeface="Tahoma" panose="020B0604030504040204" pitchFamily="34" charset="0"/>
                  <a:ea typeface="MS PGothic" panose="020B0600070205080204" pitchFamily="34" charset="-128"/>
                </a:endParaRPr>
              </a:p>
            </p:txBody>
          </p:sp>
        </p:grpSp>
      </p:grpSp>
      <p:grpSp>
        <p:nvGrpSpPr>
          <p:cNvPr id="9" name="Group 82"/>
          <p:cNvGrpSpPr/>
          <p:nvPr/>
        </p:nvGrpSpPr>
        <p:grpSpPr bwMode="auto">
          <a:xfrm>
            <a:off x="9166226" y="4213226"/>
            <a:ext cx="917575" cy="1223963"/>
            <a:chOff x="4814" y="2654"/>
            <a:chExt cx="578" cy="771"/>
          </a:xfrm>
        </p:grpSpPr>
        <p:sp>
          <p:nvSpPr>
            <p:cNvPr id="84041" name="Text Box 11"/>
            <p:cNvSpPr txBox="1">
              <a:spLocks noChangeArrowheads="1"/>
            </p:cNvSpPr>
            <p:nvPr/>
          </p:nvSpPr>
          <p:spPr bwMode="auto">
            <a:xfrm>
              <a:off x="4814" y="3213"/>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CLOSED</a:t>
              </a:r>
              <a:endParaRPr lang="en-US" altLang="zh-CN" sz="1600">
                <a:latin typeface="Tahoma" panose="020B0604030504040204" pitchFamily="34" charset="0"/>
                <a:ea typeface="MS PGothic" panose="020B0600070205080204" pitchFamily="34" charset="-128"/>
              </a:endParaRPr>
            </a:p>
          </p:txBody>
        </p:sp>
        <p:sp>
          <p:nvSpPr>
            <p:cNvPr id="84042" name="Line 57"/>
            <p:cNvSpPr>
              <a:spLocks noChangeShapeType="1"/>
            </p:cNvSpPr>
            <p:nvPr/>
          </p:nvSpPr>
          <p:spPr bwMode="auto">
            <a:xfrm>
              <a:off x="5173" y="2654"/>
              <a:ext cx="0" cy="57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 name="Group 77"/>
          <p:cNvGrpSpPr/>
          <p:nvPr/>
        </p:nvGrpSpPr>
        <p:grpSpPr bwMode="auto">
          <a:xfrm>
            <a:off x="2109789" y="3605214"/>
            <a:ext cx="1400175" cy="1044575"/>
            <a:chOff x="369" y="2271"/>
            <a:chExt cx="882" cy="658"/>
          </a:xfrm>
        </p:grpSpPr>
        <p:sp>
          <p:nvSpPr>
            <p:cNvPr id="84039" name="Text Box 58"/>
            <p:cNvSpPr txBox="1">
              <a:spLocks noChangeArrowheads="1"/>
            </p:cNvSpPr>
            <p:nvPr/>
          </p:nvSpPr>
          <p:spPr bwMode="auto">
            <a:xfrm>
              <a:off x="369" y="2717"/>
              <a:ext cx="8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TIMED_WAIT</a:t>
              </a:r>
              <a:endParaRPr lang="en-US" altLang="zh-CN" sz="1600">
                <a:latin typeface="Tahoma" panose="020B0604030504040204" pitchFamily="34" charset="0"/>
                <a:ea typeface="MS PGothic" panose="020B0600070205080204" pitchFamily="34" charset="-128"/>
              </a:endParaRPr>
            </a:p>
          </p:txBody>
        </p:sp>
        <p:sp>
          <p:nvSpPr>
            <p:cNvPr id="84040" name="Line 60"/>
            <p:cNvSpPr>
              <a:spLocks noChangeShapeType="1"/>
            </p:cNvSpPr>
            <p:nvPr/>
          </p:nvSpPr>
          <p:spPr bwMode="auto">
            <a:xfrm>
              <a:off x="638" y="2271"/>
              <a:ext cx="0" cy="48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1" name="Group 81"/>
          <p:cNvGrpSpPr/>
          <p:nvPr/>
        </p:nvGrpSpPr>
        <p:grpSpPr bwMode="auto">
          <a:xfrm>
            <a:off x="2198688" y="4486276"/>
            <a:ext cx="2743200" cy="1768475"/>
            <a:chOff x="425" y="2826"/>
            <a:chExt cx="1728" cy="1114"/>
          </a:xfrm>
        </p:grpSpPr>
        <p:sp>
          <p:nvSpPr>
            <p:cNvPr id="84033" name="Line 52"/>
            <p:cNvSpPr>
              <a:spLocks noChangeShapeType="1"/>
            </p:cNvSpPr>
            <p:nvPr/>
          </p:nvSpPr>
          <p:spPr bwMode="auto">
            <a:xfrm>
              <a:off x="1820" y="2833"/>
              <a:ext cx="7" cy="105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4034" name="Text Box 51"/>
            <p:cNvSpPr txBox="1">
              <a:spLocks noChangeArrowheads="1"/>
            </p:cNvSpPr>
            <p:nvPr/>
          </p:nvSpPr>
          <p:spPr bwMode="auto">
            <a:xfrm>
              <a:off x="1216" y="3093"/>
              <a:ext cx="937"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zh-CN" altLang="en-US" sz="1400">
                  <a:latin typeface="Tahoma" panose="020B0604030504040204" pitchFamily="34" charset="0"/>
                  <a:ea typeface="MS PGothic" panose="020B0600070205080204" pitchFamily="34" charset="-128"/>
                </a:rPr>
                <a:t> </a:t>
              </a:r>
              <a:r>
                <a:rPr lang="en-US" altLang="zh-CN" sz="1400">
                  <a:latin typeface="Tahoma" panose="020B0604030504040204" pitchFamily="34" charset="0"/>
                  <a:ea typeface="MS PGothic" panose="020B0600070205080204" pitchFamily="34" charset="-128"/>
                </a:rPr>
                <a:t>timed wait </a:t>
              </a:r>
              <a:endParaRPr lang="en-US" altLang="zh-CN" sz="1400">
                <a:latin typeface="Tahoma" panose="020B0604030504040204" pitchFamily="34" charset="0"/>
                <a:ea typeface="MS PGothic" panose="020B0600070205080204" pitchFamily="34" charset="-128"/>
              </a:endParaRPr>
            </a:p>
            <a:p>
              <a:pPr algn="r">
                <a:lnSpc>
                  <a:spcPct val="90000"/>
                </a:lnSpc>
              </a:pPr>
              <a:r>
                <a:rPr lang="en-US" altLang="zh-CN" sz="1400">
                  <a:latin typeface="Tahoma" panose="020B0604030504040204" pitchFamily="34" charset="0"/>
                  <a:ea typeface="MS PGothic" panose="020B0600070205080204" pitchFamily="34" charset="-128"/>
                </a:rPr>
                <a:t>for 2*max </a:t>
              </a:r>
              <a:endParaRPr lang="en-US" altLang="zh-CN" sz="1400">
                <a:latin typeface="Tahoma" panose="020B0604030504040204" pitchFamily="34" charset="0"/>
                <a:ea typeface="MS PGothic" panose="020B0600070205080204" pitchFamily="34" charset="-128"/>
              </a:endParaRPr>
            </a:p>
            <a:p>
              <a:pPr algn="r">
                <a:lnSpc>
                  <a:spcPct val="90000"/>
                </a:lnSpc>
              </a:pPr>
              <a:r>
                <a:rPr lang="en-US" altLang="zh-CN" sz="1400">
                  <a:latin typeface="Tahoma" panose="020B0604030504040204" pitchFamily="34" charset="0"/>
                  <a:ea typeface="MS PGothic" panose="020B0600070205080204" pitchFamily="34" charset="-128"/>
                </a:rPr>
                <a:t>segment lifetime</a:t>
              </a:r>
              <a:endParaRPr lang="en-US" altLang="zh-CN" sz="1400">
                <a:latin typeface="Tahoma" panose="020B0604030504040204" pitchFamily="34" charset="0"/>
                <a:ea typeface="MS PGothic" panose="020B0600070205080204" pitchFamily="34" charset="-128"/>
              </a:endParaRPr>
            </a:p>
          </p:txBody>
        </p:sp>
        <p:sp>
          <p:nvSpPr>
            <p:cNvPr id="84035" name="Line 53"/>
            <p:cNvSpPr>
              <a:spLocks noChangeShapeType="1"/>
            </p:cNvSpPr>
            <p:nvPr/>
          </p:nvSpPr>
          <p:spPr bwMode="auto">
            <a:xfrm>
              <a:off x="1742" y="2826"/>
              <a:ext cx="14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4036" name="Line 54"/>
            <p:cNvSpPr>
              <a:spLocks noChangeShapeType="1"/>
            </p:cNvSpPr>
            <p:nvPr/>
          </p:nvSpPr>
          <p:spPr bwMode="auto">
            <a:xfrm>
              <a:off x="1759" y="3889"/>
              <a:ext cx="14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4037" name="Text Box 59"/>
            <p:cNvSpPr txBox="1">
              <a:spLocks noChangeArrowheads="1"/>
            </p:cNvSpPr>
            <p:nvPr/>
          </p:nvSpPr>
          <p:spPr bwMode="auto">
            <a:xfrm>
              <a:off x="425" y="3728"/>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CLOSED</a:t>
              </a:r>
              <a:endParaRPr lang="en-US" altLang="zh-CN" sz="1600">
                <a:latin typeface="Tahoma" panose="020B0604030504040204" pitchFamily="34" charset="0"/>
                <a:ea typeface="MS PGothic" panose="020B0600070205080204" pitchFamily="34" charset="-128"/>
              </a:endParaRPr>
            </a:p>
          </p:txBody>
        </p:sp>
        <p:sp>
          <p:nvSpPr>
            <p:cNvPr id="84038" name="Line 61"/>
            <p:cNvSpPr>
              <a:spLocks noChangeShapeType="1"/>
            </p:cNvSpPr>
            <p:nvPr/>
          </p:nvSpPr>
          <p:spPr bwMode="auto">
            <a:xfrm>
              <a:off x="631" y="2918"/>
              <a:ext cx="0" cy="83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85008" name="Rectangle 62"/>
          <p:cNvSpPr>
            <a:spLocks noGrp="1" noChangeArrowheads="1"/>
          </p:cNvSpPr>
          <p:nvPr>
            <p:ph type="title"/>
          </p:nvPr>
        </p:nvSpPr>
        <p:spPr>
          <a:xfrm>
            <a:off x="790576" y="564357"/>
            <a:ext cx="5867400" cy="727075"/>
          </a:xfrm>
        </p:spPr>
        <p:txBody>
          <a:bodyPr/>
          <a:lstStyle/>
          <a:p>
            <a:pPr>
              <a:defRPr/>
            </a:pPr>
            <a:r>
              <a:rPr lang="en-US" sz="3200" dirty="0">
                <a:latin typeface="+mj-ea"/>
                <a:cs typeface="+mj-cs"/>
              </a:rPr>
              <a:t>TCP:</a:t>
            </a:r>
            <a:r>
              <a:rPr lang="zh-CN" altLang="en-US" sz="3200" dirty="0">
                <a:latin typeface="+mj-ea"/>
              </a:rPr>
              <a:t>终止连接</a:t>
            </a:r>
            <a:endParaRPr lang="en-US" sz="3200" dirty="0">
              <a:latin typeface="+mj-ea"/>
              <a:cs typeface="+mj-cs"/>
            </a:endParaRPr>
          </a:p>
        </p:txBody>
      </p:sp>
      <p:grpSp>
        <p:nvGrpSpPr>
          <p:cNvPr id="12" name="Group 71"/>
          <p:cNvGrpSpPr/>
          <p:nvPr/>
        </p:nvGrpSpPr>
        <p:grpSpPr bwMode="auto">
          <a:xfrm>
            <a:off x="2074864" y="2046289"/>
            <a:ext cx="1335087" cy="700087"/>
            <a:chOff x="347" y="1289"/>
            <a:chExt cx="841" cy="441"/>
          </a:xfrm>
        </p:grpSpPr>
        <p:sp>
          <p:nvSpPr>
            <p:cNvPr id="84031" name="Text Box 31"/>
            <p:cNvSpPr txBox="1">
              <a:spLocks noChangeArrowheads="1"/>
            </p:cNvSpPr>
            <p:nvPr/>
          </p:nvSpPr>
          <p:spPr bwMode="auto">
            <a:xfrm>
              <a:off x="347" y="1518"/>
              <a:ext cx="8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FIN_WAIT_1</a:t>
              </a:r>
              <a:endParaRPr lang="en-US" altLang="zh-CN" sz="1600">
                <a:latin typeface="Tahoma" panose="020B0604030504040204" pitchFamily="34" charset="0"/>
                <a:ea typeface="MS PGothic" panose="020B0600070205080204" pitchFamily="34" charset="-128"/>
              </a:endParaRPr>
            </a:p>
          </p:txBody>
        </p:sp>
        <p:sp>
          <p:nvSpPr>
            <p:cNvPr id="84032" name="Line 32"/>
            <p:cNvSpPr>
              <a:spLocks noChangeShapeType="1"/>
            </p:cNvSpPr>
            <p:nvPr/>
          </p:nvSpPr>
          <p:spPr bwMode="auto">
            <a:xfrm>
              <a:off x="630" y="1289"/>
              <a:ext cx="0" cy="27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3" name="Group 70"/>
          <p:cNvGrpSpPr/>
          <p:nvPr/>
        </p:nvGrpSpPr>
        <p:grpSpPr bwMode="auto">
          <a:xfrm>
            <a:off x="2728913" y="2100263"/>
            <a:ext cx="4775200" cy="1014412"/>
            <a:chOff x="759" y="1323"/>
            <a:chExt cx="3008" cy="639"/>
          </a:xfrm>
        </p:grpSpPr>
        <p:sp>
          <p:nvSpPr>
            <p:cNvPr id="84026" name="Line 6"/>
            <p:cNvSpPr>
              <a:spLocks noChangeShapeType="1"/>
            </p:cNvSpPr>
            <p:nvPr/>
          </p:nvSpPr>
          <p:spPr bwMode="auto">
            <a:xfrm>
              <a:off x="2195" y="1442"/>
              <a:ext cx="1572" cy="320"/>
            </a:xfrm>
            <a:prstGeom prst="line">
              <a:avLst/>
            </a:prstGeom>
            <a:noFill/>
            <a:ln w="28575">
              <a:solidFill>
                <a:srgbClr val="000099"/>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027" name="Rectangle 7"/>
            <p:cNvSpPr>
              <a:spLocks noChangeArrowheads="1"/>
            </p:cNvSpPr>
            <p:nvPr/>
          </p:nvSpPr>
          <p:spPr bwMode="auto">
            <a:xfrm>
              <a:off x="2644" y="1369"/>
              <a:ext cx="590"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28" name="Text Box 8"/>
            <p:cNvSpPr txBox="1">
              <a:spLocks noChangeArrowheads="1"/>
            </p:cNvSpPr>
            <p:nvPr/>
          </p:nvSpPr>
          <p:spPr bwMode="auto">
            <a:xfrm>
              <a:off x="2430" y="1493"/>
              <a:ext cx="10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FINbit=1, seq=x</a:t>
              </a:r>
              <a:endParaRPr lang="en-US" altLang="zh-CN" sz="1600">
                <a:latin typeface="Tahoma" panose="020B0604030504040204" pitchFamily="34" charset="0"/>
                <a:ea typeface="MS PGothic" panose="020B0600070205080204" pitchFamily="34" charset="-128"/>
              </a:endParaRPr>
            </a:p>
          </p:txBody>
        </p:sp>
        <p:sp>
          <p:nvSpPr>
            <p:cNvPr id="84029" name="Text Box 9"/>
            <p:cNvSpPr txBox="1">
              <a:spLocks noChangeArrowheads="1"/>
            </p:cNvSpPr>
            <p:nvPr/>
          </p:nvSpPr>
          <p:spPr bwMode="auto">
            <a:xfrm>
              <a:off x="1209" y="1541"/>
              <a:ext cx="913"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en-US" altLang="zh-CN" sz="1400">
                  <a:latin typeface="Tahoma" panose="020B0604030504040204" pitchFamily="34" charset="0"/>
                  <a:ea typeface="MS PGothic" panose="020B0600070205080204" pitchFamily="34" charset="-128"/>
                </a:rPr>
                <a:t>can no longer</a:t>
              </a:r>
              <a:endParaRPr lang="en-US" altLang="zh-CN" sz="1400">
                <a:latin typeface="Tahoma" panose="020B0604030504040204" pitchFamily="34" charset="0"/>
                <a:ea typeface="MS PGothic" panose="020B0600070205080204" pitchFamily="34" charset="-128"/>
              </a:endParaRPr>
            </a:p>
            <a:p>
              <a:pPr algn="r">
                <a:lnSpc>
                  <a:spcPct val="90000"/>
                </a:lnSpc>
              </a:pPr>
              <a:r>
                <a:rPr lang="en-US" altLang="zh-CN" sz="1400">
                  <a:latin typeface="Tahoma" panose="020B0604030504040204" pitchFamily="34" charset="0"/>
                  <a:ea typeface="MS PGothic" panose="020B0600070205080204" pitchFamily="34" charset="-128"/>
                </a:rPr>
                <a:t>send but can</a:t>
              </a:r>
              <a:endParaRPr lang="en-US" altLang="zh-CN" sz="1400">
                <a:latin typeface="Tahoma" panose="020B0604030504040204" pitchFamily="34" charset="0"/>
                <a:ea typeface="MS PGothic" panose="020B0600070205080204" pitchFamily="34" charset="-128"/>
              </a:endParaRPr>
            </a:p>
            <a:p>
              <a:pPr algn="r">
                <a:lnSpc>
                  <a:spcPct val="90000"/>
                </a:lnSpc>
              </a:pPr>
              <a:r>
                <a:rPr lang="en-US" altLang="zh-CN" sz="1400">
                  <a:latin typeface="Tahoma" panose="020B0604030504040204" pitchFamily="34" charset="0"/>
                  <a:ea typeface="MS PGothic" panose="020B0600070205080204" pitchFamily="34" charset="-128"/>
                </a:rPr>
                <a:t> receive data</a:t>
              </a:r>
              <a:endParaRPr lang="en-US" altLang="zh-CN" sz="1400">
                <a:latin typeface="Tahoma" panose="020B0604030504040204" pitchFamily="34" charset="0"/>
                <a:ea typeface="MS PGothic" panose="020B0600070205080204" pitchFamily="34" charset="-128"/>
              </a:endParaRPr>
            </a:p>
          </p:txBody>
        </p:sp>
        <p:sp>
          <p:nvSpPr>
            <p:cNvPr id="84030" name="Text Box 67"/>
            <p:cNvSpPr txBox="1">
              <a:spLocks noChangeArrowheads="1"/>
            </p:cNvSpPr>
            <p:nvPr/>
          </p:nvSpPr>
          <p:spPr bwMode="auto">
            <a:xfrm>
              <a:off x="759" y="1323"/>
              <a:ext cx="14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Courier New" panose="02070309020205020404" pitchFamily="49" charset="0"/>
                  <a:ea typeface="MS PGothic" panose="020B0600070205080204" pitchFamily="34" charset="-128"/>
                </a:rPr>
                <a:t>clientSocket.close()</a:t>
              </a:r>
              <a:endParaRPr lang="en-US" altLang="zh-CN" sz="1400">
                <a:latin typeface="Courier New" panose="02070309020205020404" pitchFamily="49" charset="0"/>
                <a:ea typeface="MS PGothic" panose="020B0600070205080204" pitchFamily="34" charset="-128"/>
              </a:endParaRPr>
            </a:p>
          </p:txBody>
        </p:sp>
      </p:grpSp>
      <p:sp>
        <p:nvSpPr>
          <p:cNvPr id="83985" name="Text Box 84"/>
          <p:cNvSpPr txBox="1">
            <a:spLocks noChangeArrowheads="1"/>
          </p:cNvSpPr>
          <p:nvPr/>
        </p:nvSpPr>
        <p:spPr bwMode="auto">
          <a:xfrm>
            <a:off x="2022476" y="1368426"/>
            <a:ext cx="11604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i="1">
                <a:solidFill>
                  <a:srgbClr val="000099"/>
                </a:solidFill>
                <a:latin typeface="Tahoma" panose="020B0604030504040204" pitchFamily="34" charset="0"/>
                <a:ea typeface="MS PGothic" panose="020B0600070205080204" pitchFamily="34" charset="-128"/>
              </a:rPr>
              <a:t>client state</a:t>
            </a:r>
            <a:endParaRPr lang="en-US" altLang="zh-CN" sz="1600" i="1">
              <a:solidFill>
                <a:srgbClr val="000099"/>
              </a:solidFill>
              <a:latin typeface="Tahoma" panose="020B0604030504040204" pitchFamily="34" charset="0"/>
              <a:ea typeface="MS PGothic" panose="020B0600070205080204" pitchFamily="34" charset="-128"/>
            </a:endParaRPr>
          </a:p>
          <a:p>
            <a:pPr algn="r"/>
            <a:endParaRPr lang="zh-CN" altLang="en-US" sz="1600" i="1">
              <a:solidFill>
                <a:srgbClr val="000099"/>
              </a:solidFill>
              <a:latin typeface="Tahoma" panose="020B0604030504040204" pitchFamily="34" charset="0"/>
              <a:ea typeface="MS PGothic" panose="020B0600070205080204" pitchFamily="34" charset="-128"/>
            </a:endParaRPr>
          </a:p>
        </p:txBody>
      </p:sp>
      <p:sp>
        <p:nvSpPr>
          <p:cNvPr id="83986" name="Text Box 85"/>
          <p:cNvSpPr txBox="1">
            <a:spLocks noChangeArrowheads="1"/>
          </p:cNvSpPr>
          <p:nvPr/>
        </p:nvSpPr>
        <p:spPr bwMode="auto">
          <a:xfrm>
            <a:off x="8877300" y="1385889"/>
            <a:ext cx="1238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i="1">
                <a:solidFill>
                  <a:srgbClr val="000099"/>
                </a:solidFill>
                <a:latin typeface="Tahoma" panose="020B0604030504040204" pitchFamily="34" charset="0"/>
                <a:ea typeface="MS PGothic" panose="020B0600070205080204" pitchFamily="34" charset="-128"/>
              </a:rPr>
              <a:t>server state</a:t>
            </a:r>
            <a:endParaRPr lang="en-US" altLang="zh-CN" sz="1600" i="1">
              <a:solidFill>
                <a:srgbClr val="000099"/>
              </a:solidFill>
              <a:latin typeface="Tahoma" panose="020B0604030504040204" pitchFamily="34" charset="0"/>
              <a:ea typeface="MS PGothic" panose="020B0600070205080204" pitchFamily="34" charset="-128"/>
            </a:endParaRPr>
          </a:p>
          <a:p>
            <a:pPr algn="r"/>
            <a:endParaRPr lang="zh-CN" altLang="en-US" sz="1600" i="1">
              <a:solidFill>
                <a:srgbClr val="000099"/>
              </a:solidFill>
              <a:latin typeface="Tahoma" panose="020B0604030504040204" pitchFamily="34" charset="0"/>
              <a:ea typeface="MS PGothic" panose="020B0600070205080204" pitchFamily="34" charset="-128"/>
            </a:endParaRPr>
          </a:p>
        </p:txBody>
      </p:sp>
      <p:sp>
        <p:nvSpPr>
          <p:cNvPr id="83987" name="Text Box 86"/>
          <p:cNvSpPr txBox="1">
            <a:spLocks noChangeArrowheads="1"/>
          </p:cNvSpPr>
          <p:nvPr/>
        </p:nvSpPr>
        <p:spPr bwMode="auto">
          <a:xfrm>
            <a:off x="9293226" y="1768475"/>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ESTAB</a:t>
            </a:r>
            <a:endParaRPr lang="en-US" altLang="zh-CN" sz="1600">
              <a:latin typeface="Tahoma" panose="020B0604030504040204" pitchFamily="34" charset="0"/>
              <a:ea typeface="MS PGothic" panose="020B0600070205080204" pitchFamily="34" charset="-128"/>
            </a:endParaRPr>
          </a:p>
        </p:txBody>
      </p:sp>
      <p:sp>
        <p:nvSpPr>
          <p:cNvPr id="83988" name="Text Box 87"/>
          <p:cNvSpPr txBox="1">
            <a:spLocks noChangeArrowheads="1"/>
          </p:cNvSpPr>
          <p:nvPr/>
        </p:nvSpPr>
        <p:spPr bwMode="auto">
          <a:xfrm>
            <a:off x="2057401" y="1751013"/>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ESTAB</a:t>
            </a:r>
            <a:endParaRPr lang="en-US" altLang="zh-CN" sz="1600">
              <a:latin typeface="Tahoma" panose="020B0604030504040204" pitchFamily="34" charset="0"/>
              <a:ea typeface="MS PGothic" panose="020B0600070205080204" pitchFamily="34" charset="-128"/>
            </a:endParaRPr>
          </a:p>
        </p:txBody>
      </p:sp>
      <p:grpSp>
        <p:nvGrpSpPr>
          <p:cNvPr id="83989" name="Group 88"/>
          <p:cNvGrpSpPr/>
          <p:nvPr/>
        </p:nvGrpSpPr>
        <p:grpSpPr bwMode="auto">
          <a:xfrm>
            <a:off x="4664075" y="1443039"/>
            <a:ext cx="642938" cy="600075"/>
            <a:chOff x="-44" y="1473"/>
            <a:chExt cx="981" cy="1105"/>
          </a:xfrm>
        </p:grpSpPr>
        <p:pic>
          <p:nvPicPr>
            <p:cNvPr id="84024" name="Picture 89"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25" name="Freeform 90"/>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grpSp>
        <p:nvGrpSpPr>
          <p:cNvPr id="83990" name="Group 91"/>
          <p:cNvGrpSpPr/>
          <p:nvPr/>
        </p:nvGrpSpPr>
        <p:grpSpPr bwMode="auto">
          <a:xfrm>
            <a:off x="7296150" y="1446213"/>
            <a:ext cx="336550" cy="512762"/>
            <a:chOff x="4140" y="429"/>
            <a:chExt cx="1425" cy="2396"/>
          </a:xfrm>
        </p:grpSpPr>
        <p:sp>
          <p:nvSpPr>
            <p:cNvPr id="83992" name="Freeform 92"/>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3993" name="Rectangle 9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3994" name="Freeform 94"/>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3995" name="Freeform 95"/>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3996" name="Rectangle 96"/>
            <p:cNvSpPr>
              <a:spLocks noChangeArrowheads="1"/>
            </p:cNvSpPr>
            <p:nvPr/>
          </p:nvSpPr>
          <p:spPr bwMode="auto">
            <a:xfrm>
              <a:off x="4214" y="696"/>
              <a:ext cx="592" cy="45"/>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83997" name="Group 97"/>
            <p:cNvGrpSpPr/>
            <p:nvPr/>
          </p:nvGrpSpPr>
          <p:grpSpPr bwMode="auto">
            <a:xfrm>
              <a:off x="4749" y="668"/>
              <a:ext cx="581" cy="145"/>
              <a:chOff x="614" y="2568"/>
              <a:chExt cx="725" cy="139"/>
            </a:xfrm>
          </p:grpSpPr>
          <p:sp>
            <p:nvSpPr>
              <p:cNvPr id="84022" name="AutoShape 98"/>
              <p:cNvSpPr>
                <a:spLocks noChangeArrowheads="1"/>
              </p:cNvSpPr>
              <p:nvPr/>
            </p:nvSpPr>
            <p:spPr bwMode="auto">
              <a:xfrm>
                <a:off x="617"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23" name="AutoShape 9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3998" name="Rectangle 100"/>
            <p:cNvSpPr>
              <a:spLocks noChangeArrowheads="1"/>
            </p:cNvSpPr>
            <p:nvPr/>
          </p:nvSpPr>
          <p:spPr bwMode="auto">
            <a:xfrm>
              <a:off x="4221" y="1022"/>
              <a:ext cx="598" cy="45"/>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83999" name="Group 101"/>
            <p:cNvGrpSpPr/>
            <p:nvPr/>
          </p:nvGrpSpPr>
          <p:grpSpPr bwMode="auto">
            <a:xfrm>
              <a:off x="4747" y="994"/>
              <a:ext cx="581" cy="134"/>
              <a:chOff x="614" y="2568"/>
              <a:chExt cx="725" cy="139"/>
            </a:xfrm>
          </p:grpSpPr>
          <p:sp>
            <p:nvSpPr>
              <p:cNvPr id="84020" name="AutoShape 102"/>
              <p:cNvSpPr>
                <a:spLocks noChangeArrowheads="1"/>
              </p:cNvSpPr>
              <p:nvPr/>
            </p:nvSpPr>
            <p:spPr bwMode="auto">
              <a:xfrm>
                <a:off x="611" y="2567"/>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21" name="AutoShape 10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4000" name="Rectangle 104"/>
            <p:cNvSpPr>
              <a:spLocks noChangeArrowheads="1"/>
            </p:cNvSpPr>
            <p:nvPr/>
          </p:nvSpPr>
          <p:spPr bwMode="auto">
            <a:xfrm>
              <a:off x="4214" y="1356"/>
              <a:ext cx="598" cy="45"/>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01" name="Rectangle 105"/>
            <p:cNvSpPr>
              <a:spLocks noChangeArrowheads="1"/>
            </p:cNvSpPr>
            <p:nvPr/>
          </p:nvSpPr>
          <p:spPr bwMode="auto">
            <a:xfrm>
              <a:off x="4227" y="1653"/>
              <a:ext cx="598"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84002" name="Group 106"/>
            <p:cNvGrpSpPr/>
            <p:nvPr/>
          </p:nvGrpSpPr>
          <p:grpSpPr bwMode="auto">
            <a:xfrm>
              <a:off x="4735" y="1627"/>
              <a:ext cx="582" cy="151"/>
              <a:chOff x="614" y="2568"/>
              <a:chExt cx="725" cy="139"/>
            </a:xfrm>
          </p:grpSpPr>
          <p:sp>
            <p:nvSpPr>
              <p:cNvPr id="84018" name="AutoShape 107"/>
              <p:cNvSpPr>
                <a:spLocks noChangeArrowheads="1"/>
              </p:cNvSpPr>
              <p:nvPr/>
            </p:nvSpPr>
            <p:spPr bwMode="auto">
              <a:xfrm>
                <a:off x="618" y="2571"/>
                <a:ext cx="720"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19" name="AutoShape 10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4003" name="Freeform 109"/>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84004" name="Group 110"/>
            <p:cNvGrpSpPr/>
            <p:nvPr/>
          </p:nvGrpSpPr>
          <p:grpSpPr bwMode="auto">
            <a:xfrm>
              <a:off x="4739" y="1327"/>
              <a:ext cx="582" cy="139"/>
              <a:chOff x="614" y="2568"/>
              <a:chExt cx="725" cy="139"/>
            </a:xfrm>
          </p:grpSpPr>
          <p:sp>
            <p:nvSpPr>
              <p:cNvPr id="84016" name="AutoShape 111"/>
              <p:cNvSpPr>
                <a:spLocks noChangeArrowheads="1"/>
              </p:cNvSpPr>
              <p:nvPr/>
            </p:nvSpPr>
            <p:spPr bwMode="auto">
              <a:xfrm>
                <a:off x="613" y="2568"/>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17" name="AutoShape 11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4005" name="Rectangle 11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06" name="Freeform 114"/>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4007" name="Freeform 115"/>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4008" name="Oval 116"/>
            <p:cNvSpPr>
              <a:spLocks noChangeArrowheads="1"/>
            </p:cNvSpPr>
            <p:nvPr/>
          </p:nvSpPr>
          <p:spPr bwMode="auto">
            <a:xfrm>
              <a:off x="5518" y="2610"/>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09" name="Freeform 117"/>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4010" name="AutoShape 11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11" name="AutoShape 11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12" name="Oval 120"/>
            <p:cNvSpPr>
              <a:spLocks noChangeArrowheads="1"/>
            </p:cNvSpPr>
            <p:nvPr/>
          </p:nvSpPr>
          <p:spPr bwMode="auto">
            <a:xfrm>
              <a:off x="4308" y="2380"/>
              <a:ext cx="155"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13" name="Oval 121"/>
            <p:cNvSpPr>
              <a:spLocks noChangeArrowheads="1"/>
            </p:cNvSpPr>
            <p:nvPr/>
          </p:nvSpPr>
          <p:spPr bwMode="auto">
            <a:xfrm>
              <a:off x="4483" y="2387"/>
              <a:ext cx="161"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84014" name="Oval 122"/>
            <p:cNvSpPr>
              <a:spLocks noChangeArrowheads="1"/>
            </p:cNvSpPr>
            <p:nvPr/>
          </p:nvSpPr>
          <p:spPr bwMode="auto">
            <a:xfrm>
              <a:off x="4664" y="2380"/>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15" name="Rectangle 123"/>
            <p:cNvSpPr>
              <a:spLocks noChangeArrowheads="1"/>
            </p:cNvSpPr>
            <p:nvPr/>
          </p:nvSpPr>
          <p:spPr bwMode="auto">
            <a:xfrm>
              <a:off x="5061" y="1838"/>
              <a:ext cx="87" cy="757"/>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95" name="Rectangle 3"/>
          <p:cNvSpPr txBox="1">
            <a:spLocks noChangeArrowheads="1"/>
          </p:cNvSpPr>
          <p:nvPr/>
        </p:nvSpPr>
        <p:spPr bwMode="auto">
          <a:xfrm>
            <a:off x="5568951" y="5773738"/>
            <a:ext cx="4703763"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kumimoji="1" sz="2800">
                <a:solidFill>
                  <a:schemeClr val="tx1"/>
                </a:solidFill>
                <a:latin typeface="+mn-lt"/>
                <a:ea typeface="+mn-ea"/>
                <a:cs typeface="华文中宋" panose="02010600040101010101" pitchFamily="2" charset="-122"/>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kumimoji="1" sz="2400">
                <a:solidFill>
                  <a:schemeClr val="tx1"/>
                </a:solidFill>
                <a:latin typeface="+mn-lt"/>
                <a:ea typeface="+mn-ea"/>
                <a:cs typeface="华文中宋" panose="02010600040101010101" pitchFamily="2" charset="-122"/>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kumimoji="1" sz="2000">
                <a:solidFill>
                  <a:schemeClr val="tx1"/>
                </a:solidFill>
                <a:latin typeface="+mn-lt"/>
                <a:ea typeface="+mn-ea"/>
                <a:cs typeface="华文中宋" panose="02010600040101010101" pitchFamily="2" charset="-122"/>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kumimoji="1" sz="1800">
                <a:solidFill>
                  <a:schemeClr val="tx1"/>
                </a:solidFill>
                <a:latin typeface="+mn-lt"/>
                <a:ea typeface="+mn-ea"/>
                <a:cs typeface="华文中宋" panose="02010600040101010101" pitchFamily="2" charset="-122"/>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kumimoji="1" sz="1800">
                <a:solidFill>
                  <a:schemeClr val="tx1"/>
                </a:solidFill>
                <a:latin typeface="+mn-lt"/>
                <a:ea typeface="+mn-ea"/>
                <a:cs typeface="华文中宋" panose="02010600040101010101" pitchFamily="2" charset="-122"/>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18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18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18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1800">
                <a:solidFill>
                  <a:schemeClr val="tx1"/>
                </a:solidFill>
                <a:latin typeface="+mn-lt"/>
                <a:ea typeface="+mn-ea"/>
              </a:defRPr>
            </a:lvl9pPr>
          </a:lstStyle>
          <a:p>
            <a:pPr>
              <a:defRPr/>
            </a:pPr>
            <a:r>
              <a:rPr lang="zh-CN" altLang="en-US" sz="1400" kern="0" dirty="0"/>
              <a:t>连接双方独立的关闭本方的连接</a:t>
            </a:r>
            <a:endParaRPr lang="en-US" altLang="zh-CN" sz="1400" kern="0" dirty="0"/>
          </a:p>
          <a:p>
            <a:pPr>
              <a:defRPr/>
            </a:pPr>
            <a:r>
              <a:rPr lang="zh-CN" altLang="en-US" sz="1400" kern="0" dirty="0"/>
              <a:t>完成</a:t>
            </a:r>
            <a:r>
              <a:rPr lang="en-US" altLang="zh-CN" sz="1400" kern="0" dirty="0"/>
              <a:t>(FIN) </a:t>
            </a:r>
            <a:r>
              <a:rPr lang="zh-CN" altLang="en-US" sz="1400" kern="0" dirty="0"/>
              <a:t>表示结束连接并接收剩余的字节</a:t>
            </a:r>
            <a:endParaRPr lang="zh-CN" altLang="en-US" sz="1400" kern="0" dirty="0"/>
          </a:p>
          <a:p>
            <a:pPr>
              <a:defRPr/>
            </a:pPr>
            <a:r>
              <a:rPr lang="zh-CN" altLang="en-US" sz="1400" kern="0" dirty="0"/>
              <a:t>另一方发送</a:t>
            </a:r>
            <a:r>
              <a:rPr lang="en-US" altLang="zh-CN" sz="1400" kern="0" dirty="0"/>
              <a:t>FIN ACK </a:t>
            </a:r>
            <a:r>
              <a:rPr lang="zh-CN" altLang="en-US" sz="1400" kern="0" dirty="0"/>
              <a:t>进行确认</a:t>
            </a:r>
            <a:endParaRPr lang="en-US" altLang="zh-CN" sz="1400" kern="0" dirty="0"/>
          </a:p>
          <a:p>
            <a:pPr>
              <a:defRPr/>
            </a:pPr>
            <a:r>
              <a:rPr lang="zh-CN" altLang="en-US" sz="1400" kern="0" dirty="0"/>
              <a:t>重置</a:t>
            </a:r>
            <a:r>
              <a:rPr lang="en-US" altLang="zh-CN" sz="1400" kern="0" dirty="0"/>
              <a:t>(RST) </a:t>
            </a:r>
            <a:r>
              <a:rPr lang="zh-CN" altLang="en-US" sz="1400" kern="0" dirty="0"/>
              <a:t>表示结束连接同时丢弃剩余字节</a:t>
            </a:r>
            <a:endParaRPr lang="en-US" altLang="zh-CN" sz="1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par>
                                <p:cTn id="16" presetID="22" presetClass="entr" presetSubtype="1"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right)">
                                      <p:cBhvr>
                                        <p:cTn id="26" dur="500"/>
                                        <p:tgtEl>
                                          <p:spTgt spid="4"/>
                                        </p:tgtEl>
                                      </p:cBhvr>
                                    </p:animEffect>
                                  </p:childTnLst>
                                </p:cTn>
                              </p:par>
                              <p:par>
                                <p:cTn id="27" presetID="22" presetClass="entr" presetSubtype="1"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par>
                                <p:cTn id="30" presetID="22" presetClass="entr" presetSubtype="1"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par>
                                <p:cTn id="38" presetID="22" presetClass="entr" presetSubtype="1"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up)">
                                      <p:cBhvr>
                                        <p:cTn id="40" dur="500"/>
                                        <p:tgtEl>
                                          <p:spTgt spid="11"/>
                                        </p:tgtEl>
                                      </p:cBhvr>
                                    </p:animEffect>
                                  </p:childTnLst>
                                </p:cTn>
                              </p:par>
                              <p:par>
                                <p:cTn id="41" presetID="22" presetClass="entr" presetSubtype="1"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up)">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750658" y="-5565"/>
            <a:ext cx="8352367" cy="647700"/>
          </a:xfrm>
        </p:spPr>
        <p:txBody>
          <a:bodyPr/>
          <a:lstStyle/>
          <a:p>
            <a:pPr>
              <a:defRPr/>
            </a:pPr>
            <a:r>
              <a:rPr lang="en-US" altLang="zh-CN" dirty="0">
                <a:latin typeface="+mj-ea"/>
              </a:rPr>
              <a:t>TCP</a:t>
            </a:r>
            <a:r>
              <a:rPr lang="zh-CN" altLang="en-US" dirty="0">
                <a:latin typeface="+mj-ea"/>
              </a:rPr>
              <a:t>连接断开：四次握手</a:t>
            </a:r>
            <a:endParaRPr lang="en-US" altLang="zh-CN" dirty="0">
              <a:latin typeface="+mj-ea"/>
            </a:endParaRPr>
          </a:p>
        </p:txBody>
      </p:sp>
      <p:sp>
        <p:nvSpPr>
          <p:cNvPr id="53268" name="Text Box 20"/>
          <p:cNvSpPr txBox="1">
            <a:spLocks noChangeArrowheads="1"/>
          </p:cNvSpPr>
          <p:nvPr/>
        </p:nvSpPr>
        <p:spPr bwMode="auto">
          <a:xfrm>
            <a:off x="1676492" y="4461116"/>
            <a:ext cx="8893175" cy="2308324"/>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ln>
          <a:effectLst>
            <a:outerShdw blurRad="63500" dist="20000" dir="5400000" rotWithShape="0">
              <a:srgbClr val="000000">
                <a:alpha val="37999"/>
              </a:srgbClr>
            </a:outerShdw>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800" dirty="0">
                <a:solidFill>
                  <a:srgbClr val="000000"/>
                </a:solidFill>
                <a:latin typeface="+mn-lt"/>
              </a:rPr>
              <a:t>四次握手断开连接</a:t>
            </a:r>
            <a:endParaRPr lang="en-US" altLang="zh-CN" sz="1800" dirty="0">
              <a:solidFill>
                <a:srgbClr val="000000"/>
              </a:solidFill>
              <a:latin typeface="+mn-lt"/>
            </a:endParaRPr>
          </a:p>
          <a:p>
            <a:pPr marL="262255" lvl="1" eaLnBrk="1" hangingPunct="1">
              <a:defRPr/>
            </a:pPr>
            <a:r>
              <a:rPr lang="en-US" altLang="zh-CN" sz="1800" dirty="0">
                <a:solidFill>
                  <a:srgbClr val="000000"/>
                </a:solidFill>
                <a:latin typeface="+mn-lt"/>
              </a:rPr>
              <a:t>client</a:t>
            </a:r>
            <a:r>
              <a:rPr lang="zh-CN" altLang="en-US" sz="1800" dirty="0">
                <a:solidFill>
                  <a:srgbClr val="000000"/>
                </a:solidFill>
                <a:latin typeface="+mn-lt"/>
              </a:rPr>
              <a:t>发送连接断开请求</a:t>
            </a:r>
            <a:r>
              <a:rPr lang="en-US" altLang="zh-CN" sz="1800" dirty="0">
                <a:solidFill>
                  <a:srgbClr val="000000"/>
                </a:solidFill>
                <a:latin typeface="+mn-lt"/>
              </a:rPr>
              <a:t>(</a:t>
            </a:r>
            <a:r>
              <a:rPr lang="en-US" altLang="zh-CN" sz="1800" b="1" dirty="0" err="1">
                <a:solidFill>
                  <a:srgbClr val="0000FF"/>
                </a:solidFill>
                <a:latin typeface="+mn-lt"/>
              </a:rPr>
              <a:t>FINbit</a:t>
            </a:r>
            <a:r>
              <a:rPr lang="en-US" altLang="zh-CN" sz="1800" b="1" dirty="0">
                <a:solidFill>
                  <a:srgbClr val="0000FF"/>
                </a:solidFill>
                <a:latin typeface="+mn-lt"/>
              </a:rPr>
              <a:t>=1,Seq=u</a:t>
            </a:r>
            <a:r>
              <a:rPr lang="en-US" altLang="zh-CN" sz="1800" b="1" dirty="0">
                <a:latin typeface="+mn-lt"/>
              </a:rPr>
              <a:t>)</a:t>
            </a:r>
            <a:r>
              <a:rPr lang="en-US" altLang="zh-CN" sz="1800" dirty="0">
                <a:solidFill>
                  <a:srgbClr val="000000"/>
                </a:solidFill>
                <a:latin typeface="+mn-lt"/>
              </a:rPr>
              <a:t> </a:t>
            </a:r>
            <a:r>
              <a:rPr lang="zh-CN" altLang="en-US" sz="1800" dirty="0">
                <a:solidFill>
                  <a:srgbClr val="000000"/>
                </a:solidFill>
                <a:latin typeface="+mn-lt"/>
              </a:rPr>
              <a:t>至</a:t>
            </a:r>
            <a:r>
              <a:rPr lang="en-US" altLang="zh-CN" sz="1800" dirty="0">
                <a:solidFill>
                  <a:srgbClr val="000000"/>
                </a:solidFill>
                <a:latin typeface="+mn-lt"/>
              </a:rPr>
              <a:t>server</a:t>
            </a:r>
            <a:endParaRPr lang="en-US" altLang="zh-CN" sz="1800" dirty="0">
              <a:solidFill>
                <a:srgbClr val="000000"/>
              </a:solidFill>
              <a:latin typeface="+mn-lt"/>
            </a:endParaRPr>
          </a:p>
          <a:p>
            <a:pPr marL="262255" lvl="1" eaLnBrk="1" hangingPunct="1">
              <a:defRPr/>
            </a:pPr>
            <a:r>
              <a:rPr lang="en-US" altLang="zh-CN" sz="1800" dirty="0">
                <a:solidFill>
                  <a:srgbClr val="000000"/>
                </a:solidFill>
                <a:latin typeface="+mn-lt"/>
              </a:rPr>
              <a:t>Server</a:t>
            </a:r>
            <a:r>
              <a:rPr lang="zh-CN" altLang="en-US" sz="1800" dirty="0">
                <a:solidFill>
                  <a:srgbClr val="000000"/>
                </a:solidFill>
                <a:latin typeface="+mn-lt"/>
              </a:rPr>
              <a:t>回复确认前序请求</a:t>
            </a:r>
            <a:r>
              <a:rPr lang="en-US" altLang="zh-CN" sz="1800" dirty="0">
                <a:solidFill>
                  <a:srgbClr val="000000"/>
                </a:solidFill>
                <a:latin typeface="+mn-lt"/>
              </a:rPr>
              <a:t>(</a:t>
            </a:r>
            <a:r>
              <a:rPr lang="en-US" altLang="zh-CN" sz="1800" b="1" dirty="0" err="1">
                <a:solidFill>
                  <a:srgbClr val="0000FF"/>
                </a:solidFill>
                <a:latin typeface="+mn-lt"/>
              </a:rPr>
              <a:t>ACKbit</a:t>
            </a:r>
            <a:r>
              <a:rPr lang="en-US" altLang="zh-CN" sz="1800" b="1" dirty="0">
                <a:solidFill>
                  <a:srgbClr val="0000FF"/>
                </a:solidFill>
                <a:latin typeface="+mn-lt"/>
              </a:rPr>
              <a:t>=1,ACKnum=u+1</a:t>
            </a:r>
            <a:r>
              <a:rPr lang="en-US" altLang="zh-CN" sz="1800" dirty="0">
                <a:solidFill>
                  <a:srgbClr val="000000"/>
                </a:solidFill>
                <a:latin typeface="+mn-lt"/>
              </a:rPr>
              <a:t>)</a:t>
            </a:r>
            <a:r>
              <a:rPr lang="zh-CN" altLang="en-US" sz="1800" dirty="0">
                <a:solidFill>
                  <a:srgbClr val="000000"/>
                </a:solidFill>
                <a:latin typeface="+mn-lt"/>
              </a:rPr>
              <a:t>，同时继续发送待传输数据</a:t>
            </a:r>
            <a:r>
              <a:rPr lang="en-US" altLang="zh-CN" sz="1800" dirty="0">
                <a:solidFill>
                  <a:srgbClr val="000000"/>
                </a:solidFill>
                <a:latin typeface="+mn-lt"/>
              </a:rPr>
              <a:t>(</a:t>
            </a:r>
            <a:r>
              <a:rPr lang="en-US" altLang="zh-CN" sz="1800" b="1" dirty="0" err="1">
                <a:solidFill>
                  <a:srgbClr val="FF0000"/>
                </a:solidFill>
                <a:latin typeface="+mn-lt"/>
              </a:rPr>
              <a:t>Seq</a:t>
            </a:r>
            <a:r>
              <a:rPr lang="en-US" altLang="zh-CN" sz="1800" b="1" dirty="0">
                <a:solidFill>
                  <a:srgbClr val="FF0000"/>
                </a:solidFill>
                <a:latin typeface="+mn-lt"/>
              </a:rPr>
              <a:t>=v</a:t>
            </a:r>
            <a:r>
              <a:rPr lang="en-US" altLang="zh-CN" sz="1800" dirty="0">
                <a:solidFill>
                  <a:srgbClr val="000000"/>
                </a:solidFill>
                <a:latin typeface="+mn-lt"/>
              </a:rPr>
              <a:t>)</a:t>
            </a:r>
            <a:endParaRPr lang="en-US" altLang="zh-CN" sz="1800" dirty="0">
              <a:solidFill>
                <a:srgbClr val="000000"/>
              </a:solidFill>
              <a:latin typeface="+mn-lt"/>
            </a:endParaRPr>
          </a:p>
          <a:p>
            <a:pPr marL="262255" lvl="1" eaLnBrk="1" hangingPunct="1">
              <a:defRPr/>
            </a:pPr>
            <a:r>
              <a:rPr lang="en-US" altLang="zh-CN" sz="1800" dirty="0">
                <a:solidFill>
                  <a:srgbClr val="000000"/>
                </a:solidFill>
                <a:latin typeface="+mn-lt"/>
              </a:rPr>
              <a:t>Server</a:t>
            </a:r>
            <a:r>
              <a:rPr lang="zh-CN" altLang="en-US" sz="1800" dirty="0">
                <a:solidFill>
                  <a:srgbClr val="000000"/>
                </a:solidFill>
                <a:latin typeface="+mn-lt"/>
              </a:rPr>
              <a:t>等待上层应用数据传输完毕之后，</a:t>
            </a:r>
            <a:r>
              <a:rPr lang="en-US" altLang="zh-CN" sz="1800" dirty="0">
                <a:solidFill>
                  <a:srgbClr val="000000"/>
                </a:solidFill>
                <a:latin typeface="+mn-lt"/>
              </a:rPr>
              <a:t>Server</a:t>
            </a:r>
            <a:r>
              <a:rPr lang="zh-CN" altLang="en-US" sz="1800" dirty="0">
                <a:solidFill>
                  <a:srgbClr val="000000"/>
                </a:solidFill>
                <a:latin typeface="+mn-lt"/>
              </a:rPr>
              <a:t>重复确认前序请求</a:t>
            </a:r>
            <a:r>
              <a:rPr lang="en-US" altLang="zh-CN" sz="1800" dirty="0">
                <a:solidFill>
                  <a:srgbClr val="000000"/>
                </a:solidFill>
                <a:latin typeface="+mn-lt"/>
              </a:rPr>
              <a:t>(</a:t>
            </a:r>
            <a:r>
              <a:rPr lang="en-US" altLang="zh-CN" sz="1800" b="1" dirty="0" err="1">
                <a:solidFill>
                  <a:srgbClr val="0000FF"/>
                </a:solidFill>
                <a:latin typeface="Calibri" panose="020F0502020204030204"/>
                <a:ea typeface="宋体" panose="02010600030101010101" pitchFamily="2" charset="-122"/>
              </a:rPr>
              <a:t>ACKbit</a:t>
            </a:r>
            <a:r>
              <a:rPr lang="en-US" altLang="zh-CN" sz="1800" b="1" dirty="0">
                <a:solidFill>
                  <a:srgbClr val="0000FF"/>
                </a:solidFill>
                <a:latin typeface="Calibri" panose="020F0502020204030204"/>
                <a:ea typeface="宋体" panose="02010600030101010101" pitchFamily="2" charset="-122"/>
              </a:rPr>
              <a:t>=1,ACKnum=u+1</a:t>
            </a:r>
            <a:r>
              <a:rPr lang="en-US" altLang="zh-CN" sz="1800" dirty="0">
                <a:solidFill>
                  <a:srgbClr val="000000"/>
                </a:solidFill>
                <a:latin typeface="+mn-lt"/>
              </a:rPr>
              <a:t>)</a:t>
            </a:r>
            <a:r>
              <a:rPr lang="zh-CN" altLang="en-US" sz="1800" dirty="0">
                <a:solidFill>
                  <a:srgbClr val="000000"/>
                </a:solidFill>
                <a:latin typeface="+mn-lt"/>
              </a:rPr>
              <a:t>，同时发送连接断开请求</a:t>
            </a:r>
            <a:r>
              <a:rPr lang="en-US" altLang="zh-CN" sz="1800" dirty="0">
                <a:solidFill>
                  <a:srgbClr val="000000"/>
                </a:solidFill>
                <a:latin typeface="+mn-lt"/>
              </a:rPr>
              <a:t> (</a:t>
            </a:r>
            <a:r>
              <a:rPr lang="en-US" altLang="zh-CN" sz="1800" b="1" dirty="0" err="1">
                <a:solidFill>
                  <a:srgbClr val="FF0000"/>
                </a:solidFill>
                <a:latin typeface="+mn-lt"/>
              </a:rPr>
              <a:t>FINbit</a:t>
            </a:r>
            <a:r>
              <a:rPr lang="en-US" altLang="zh-CN" sz="1800" b="1" dirty="0">
                <a:solidFill>
                  <a:srgbClr val="FF0000"/>
                </a:solidFill>
                <a:latin typeface="+mn-lt"/>
              </a:rPr>
              <a:t>=1,Seq=w</a:t>
            </a:r>
            <a:r>
              <a:rPr lang="en-US" altLang="zh-CN" sz="1800" dirty="0">
                <a:solidFill>
                  <a:srgbClr val="000000"/>
                </a:solidFill>
                <a:latin typeface="+mn-lt"/>
              </a:rPr>
              <a:t>)</a:t>
            </a:r>
            <a:endParaRPr lang="en-US" altLang="zh-CN" sz="1800" dirty="0">
              <a:solidFill>
                <a:srgbClr val="000000"/>
              </a:solidFill>
              <a:latin typeface="+mn-lt"/>
            </a:endParaRPr>
          </a:p>
          <a:p>
            <a:pPr marL="262255" lvl="1" eaLnBrk="1" hangingPunct="1">
              <a:defRPr/>
            </a:pPr>
            <a:r>
              <a:rPr lang="en-US" altLang="zh-CN" sz="1800" dirty="0">
                <a:solidFill>
                  <a:srgbClr val="000000"/>
                </a:solidFill>
                <a:latin typeface="+mn-lt"/>
              </a:rPr>
              <a:t>Client</a:t>
            </a:r>
            <a:r>
              <a:rPr lang="zh-CN" altLang="en-US" sz="1800" dirty="0">
                <a:solidFill>
                  <a:srgbClr val="000000"/>
                </a:solidFill>
                <a:latin typeface="+mn-lt"/>
              </a:rPr>
              <a:t>回复确认前序请求</a:t>
            </a:r>
            <a:r>
              <a:rPr lang="en-US" altLang="zh-CN" sz="1800" dirty="0">
                <a:solidFill>
                  <a:srgbClr val="000000"/>
                </a:solidFill>
                <a:latin typeface="+mn-lt"/>
              </a:rPr>
              <a:t>(</a:t>
            </a:r>
            <a:r>
              <a:rPr lang="en-US" altLang="zh-CN" sz="1800" b="1" dirty="0" err="1">
                <a:solidFill>
                  <a:srgbClr val="FF0000"/>
                </a:solidFill>
                <a:latin typeface="+mn-lt"/>
              </a:rPr>
              <a:t>ACKbit</a:t>
            </a:r>
            <a:r>
              <a:rPr lang="en-US" altLang="zh-CN" sz="1800" b="1" dirty="0">
                <a:solidFill>
                  <a:srgbClr val="FF0000"/>
                </a:solidFill>
                <a:latin typeface="+mn-lt"/>
              </a:rPr>
              <a:t>=1</a:t>
            </a:r>
            <a:r>
              <a:rPr lang="zh-CN" altLang="en-US" sz="1800" b="1" dirty="0">
                <a:solidFill>
                  <a:srgbClr val="FF0000"/>
                </a:solidFill>
                <a:latin typeface="+mn-lt"/>
              </a:rPr>
              <a:t>,</a:t>
            </a:r>
            <a:r>
              <a:rPr lang="en-US" altLang="zh-CN" sz="1800" b="1" dirty="0" err="1">
                <a:solidFill>
                  <a:srgbClr val="FF0000"/>
                </a:solidFill>
                <a:latin typeface="+mn-lt"/>
              </a:rPr>
              <a:t>ACKnum</a:t>
            </a:r>
            <a:r>
              <a:rPr lang="en-US" altLang="zh-CN" sz="1800" b="1" dirty="0">
                <a:solidFill>
                  <a:srgbClr val="FF0000"/>
                </a:solidFill>
                <a:latin typeface="+mn-lt"/>
              </a:rPr>
              <a:t>=w+1,Seq=u+1</a:t>
            </a:r>
            <a:r>
              <a:rPr lang="en-US" altLang="zh-CN" sz="1800" dirty="0">
                <a:solidFill>
                  <a:srgbClr val="000000"/>
                </a:solidFill>
                <a:latin typeface="+mn-lt"/>
              </a:rPr>
              <a:t>)</a:t>
            </a:r>
            <a:r>
              <a:rPr lang="zh-CN" altLang="en-US" sz="1800" dirty="0">
                <a:solidFill>
                  <a:srgbClr val="000000"/>
                </a:solidFill>
                <a:latin typeface="+mn-lt"/>
              </a:rPr>
              <a:t>，继续等待</a:t>
            </a:r>
            <a:r>
              <a:rPr lang="en-US" altLang="zh-CN" sz="1800" dirty="0">
                <a:solidFill>
                  <a:srgbClr val="000000"/>
                </a:solidFill>
                <a:latin typeface="+mn-lt"/>
              </a:rPr>
              <a:t>2MSL</a:t>
            </a:r>
            <a:r>
              <a:rPr lang="zh-CN" altLang="en-US" sz="1800" dirty="0">
                <a:solidFill>
                  <a:srgbClr val="000000"/>
                </a:solidFill>
                <a:latin typeface="+mn-lt"/>
              </a:rPr>
              <a:t>时间后关闭</a:t>
            </a:r>
            <a:endParaRPr lang="en-US" altLang="zh-CN" sz="1800" dirty="0">
              <a:solidFill>
                <a:srgbClr val="000000"/>
              </a:solidFill>
              <a:latin typeface="+mn-lt"/>
            </a:endParaRPr>
          </a:p>
        </p:txBody>
      </p:sp>
      <p:pic>
        <p:nvPicPr>
          <p:cNvPr id="86021" name="Picture 3" descr="05x0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9289" y="1078698"/>
            <a:ext cx="347662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2" name="文本框 2"/>
          <p:cNvSpPr txBox="1">
            <a:spLocks noChangeArrowheads="1"/>
          </p:cNvSpPr>
          <p:nvPr/>
        </p:nvSpPr>
        <p:spPr bwMode="auto">
          <a:xfrm>
            <a:off x="1847851" y="573873"/>
            <a:ext cx="3664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800" b="1" dirty="0">
                <a:solidFill>
                  <a:srgbClr val="FF0000"/>
                </a:solidFill>
              </a:rPr>
              <a:t>Seq</a:t>
            </a:r>
            <a:r>
              <a:rPr kumimoji="1" lang="zh-CN" altLang="en-US" sz="1800" b="1" dirty="0">
                <a:solidFill>
                  <a:srgbClr val="FF0000"/>
                </a:solidFill>
              </a:rPr>
              <a:t>，</a:t>
            </a:r>
            <a:r>
              <a:rPr kumimoji="1" lang="en-US" altLang="zh-CN" sz="1800" b="1" dirty="0">
                <a:solidFill>
                  <a:srgbClr val="FF0000"/>
                </a:solidFill>
              </a:rPr>
              <a:t>ACK</a:t>
            </a:r>
            <a:r>
              <a:rPr kumimoji="1" lang="zh-CN" altLang="en-US" sz="1800" b="1" dirty="0">
                <a:solidFill>
                  <a:srgbClr val="FF0000"/>
                </a:solidFill>
              </a:rPr>
              <a:t>字段可以存放序号数据</a:t>
            </a:r>
            <a:endParaRPr kumimoji="1" lang="zh-CN" altLang="en-US" sz="1800" b="1" dirty="0">
              <a:solidFill>
                <a:srgbClr val="FF0000"/>
              </a:solidFill>
            </a:endParaRPr>
          </a:p>
        </p:txBody>
      </p:sp>
      <p:cxnSp>
        <p:nvCxnSpPr>
          <p:cNvPr id="5" name="直线箭头连接符 4"/>
          <p:cNvCxnSpPr/>
          <p:nvPr/>
        </p:nvCxnSpPr>
        <p:spPr>
          <a:xfrm flipH="1">
            <a:off x="2424114" y="934234"/>
            <a:ext cx="287337" cy="863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线箭头连接符 6"/>
          <p:cNvCxnSpPr/>
          <p:nvPr/>
        </p:nvCxnSpPr>
        <p:spPr>
          <a:xfrm flipH="1">
            <a:off x="2855913" y="934235"/>
            <a:ext cx="360362" cy="12239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6025" name="文本框 29"/>
          <p:cNvSpPr txBox="1">
            <a:spLocks noChangeArrowheads="1"/>
          </p:cNvSpPr>
          <p:nvPr/>
        </p:nvSpPr>
        <p:spPr bwMode="auto">
          <a:xfrm>
            <a:off x="1774826" y="3886984"/>
            <a:ext cx="37208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800" b="1" dirty="0">
                <a:solidFill>
                  <a:srgbClr val="FF0000"/>
                </a:solidFill>
              </a:rPr>
              <a:t>标志位字段通过多个</a:t>
            </a:r>
            <a:r>
              <a:rPr kumimoji="1" lang="en-US" altLang="zh-CN" sz="1800" b="1" dirty="0">
                <a:solidFill>
                  <a:srgbClr val="FF0000"/>
                </a:solidFill>
              </a:rPr>
              <a:t>bit</a:t>
            </a:r>
            <a:r>
              <a:rPr kumimoji="1" lang="zh-CN" altLang="en-US" sz="1800" b="1" dirty="0">
                <a:solidFill>
                  <a:srgbClr val="FF0000"/>
                </a:solidFill>
              </a:rPr>
              <a:t>标记是否为</a:t>
            </a:r>
            <a:endParaRPr kumimoji="1" lang="en-US" altLang="zh-CN" sz="1800" b="1" dirty="0">
              <a:solidFill>
                <a:srgbClr val="FF0000"/>
              </a:solidFill>
            </a:endParaRPr>
          </a:p>
          <a:p>
            <a:r>
              <a:rPr kumimoji="1" lang="en-US" altLang="zh-CN" sz="1800" b="1" dirty="0">
                <a:solidFill>
                  <a:srgbClr val="FF0000"/>
                </a:solidFill>
              </a:rPr>
              <a:t>SYN/FIN/ACK</a:t>
            </a:r>
            <a:r>
              <a:rPr kumimoji="1" lang="zh-CN" altLang="en-US" sz="1800" b="1" dirty="0">
                <a:solidFill>
                  <a:srgbClr val="FF0000"/>
                </a:solidFill>
              </a:rPr>
              <a:t>等</a:t>
            </a:r>
            <a:endParaRPr kumimoji="1" lang="zh-CN" altLang="en-US" sz="1800" b="1" dirty="0">
              <a:solidFill>
                <a:srgbClr val="FF0000"/>
              </a:solidFill>
            </a:endParaRPr>
          </a:p>
        </p:txBody>
      </p:sp>
      <p:cxnSp>
        <p:nvCxnSpPr>
          <p:cNvPr id="9" name="直线箭头连接符 8"/>
          <p:cNvCxnSpPr/>
          <p:nvPr/>
        </p:nvCxnSpPr>
        <p:spPr>
          <a:xfrm flipV="1">
            <a:off x="3071814" y="2445534"/>
            <a:ext cx="287337" cy="14414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5"/>
          <p:cNvSpPr>
            <a:spLocks noChangeArrowheads="1"/>
          </p:cNvSpPr>
          <p:nvPr/>
        </p:nvSpPr>
        <p:spPr bwMode="auto">
          <a:xfrm>
            <a:off x="6096000" y="646897"/>
            <a:ext cx="567463" cy="307777"/>
          </a:xfrm>
          <a:prstGeom prst="rect">
            <a:avLst/>
          </a:prstGeom>
          <a:noFill/>
          <a:ln>
            <a:noFill/>
          </a:ln>
        </p:spPr>
        <p:txBody>
          <a:bodyPr wrap="none" lIns="0" tIns="0" rIns="0" bIns="0">
            <a:spAutoFit/>
          </a:bodyPr>
          <a:lstStyle/>
          <a:p>
            <a:pPr>
              <a:defRPr/>
            </a:pPr>
            <a:r>
              <a:rPr lang="en-GB" altLang="zh-CN" sz="2000" dirty="0">
                <a:latin typeface="+mn-lt"/>
              </a:rPr>
              <a:t>client</a:t>
            </a:r>
            <a:endParaRPr lang="en-GB" altLang="zh-CN" sz="2000" dirty="0">
              <a:latin typeface="+mn-lt"/>
            </a:endParaRPr>
          </a:p>
        </p:txBody>
      </p:sp>
      <p:sp>
        <p:nvSpPr>
          <p:cNvPr id="27" name="Rectangle 6"/>
          <p:cNvSpPr>
            <a:spLocks noChangeArrowheads="1"/>
          </p:cNvSpPr>
          <p:nvPr/>
        </p:nvSpPr>
        <p:spPr bwMode="auto">
          <a:xfrm>
            <a:off x="9170988" y="646897"/>
            <a:ext cx="625171" cy="307777"/>
          </a:xfrm>
          <a:prstGeom prst="rect">
            <a:avLst/>
          </a:prstGeom>
          <a:noFill/>
          <a:ln>
            <a:noFill/>
          </a:ln>
        </p:spPr>
        <p:txBody>
          <a:bodyPr wrap="none" lIns="0" tIns="0" rIns="0" bIns="0">
            <a:spAutoFit/>
          </a:bodyPr>
          <a:lstStyle/>
          <a:p>
            <a:pPr>
              <a:defRPr/>
            </a:pPr>
            <a:r>
              <a:rPr lang="en-GB" altLang="zh-CN" sz="2000" dirty="0">
                <a:latin typeface="+mn-lt"/>
              </a:rPr>
              <a:t>server</a:t>
            </a:r>
            <a:endParaRPr lang="en-GB" altLang="zh-CN" sz="2000" dirty="0">
              <a:latin typeface="+mn-lt"/>
            </a:endParaRPr>
          </a:p>
        </p:txBody>
      </p:sp>
      <p:sp>
        <p:nvSpPr>
          <p:cNvPr id="28" name="Rectangle 7"/>
          <p:cNvSpPr>
            <a:spLocks noChangeArrowheads="1"/>
          </p:cNvSpPr>
          <p:nvPr/>
        </p:nvSpPr>
        <p:spPr bwMode="auto">
          <a:xfrm rot="712917">
            <a:off x="7050513" y="1194603"/>
            <a:ext cx="1553310" cy="553998"/>
          </a:xfrm>
          <a:prstGeom prst="rect">
            <a:avLst/>
          </a:prstGeom>
          <a:noFill/>
          <a:ln>
            <a:noFill/>
          </a:ln>
        </p:spPr>
        <p:txBody>
          <a:bodyPr wrap="none" lIns="0" tIns="0" rIns="0" bIns="0">
            <a:spAutoFit/>
          </a:bodyPr>
          <a:lstStyle/>
          <a:p>
            <a:pPr>
              <a:defRPr/>
            </a:pPr>
            <a:r>
              <a:rPr lang="zh-CN" altLang="en-US" sz="1800" dirty="0">
                <a:latin typeface="+mn-lt"/>
              </a:rPr>
              <a:t>标记位</a:t>
            </a:r>
            <a:r>
              <a:rPr lang="en-US" altLang="zh-CN" sz="1800" dirty="0" err="1">
                <a:latin typeface="+mn-lt"/>
              </a:rPr>
              <a:t>FINbit</a:t>
            </a:r>
            <a:r>
              <a:rPr lang="en-US" altLang="zh-CN" sz="1800" dirty="0">
                <a:latin typeface="+mn-lt"/>
              </a:rPr>
              <a:t>=1</a:t>
            </a:r>
            <a:endParaRPr lang="en-GB" altLang="zh-CN" sz="1800" dirty="0">
              <a:latin typeface="+mn-lt"/>
            </a:endParaRPr>
          </a:p>
          <a:p>
            <a:pPr>
              <a:defRPr/>
            </a:pPr>
            <a:r>
              <a:rPr lang="zh-CN" altLang="en-US" sz="1800" dirty="0">
                <a:latin typeface="+mn-lt"/>
              </a:rPr>
              <a:t>序号</a:t>
            </a:r>
            <a:r>
              <a:rPr lang="en-GB" altLang="zh-CN" sz="1800" dirty="0" err="1">
                <a:latin typeface="+mn-lt"/>
              </a:rPr>
              <a:t>Seq</a:t>
            </a:r>
            <a:r>
              <a:rPr lang="en-GB" altLang="zh-CN" sz="1800" dirty="0">
                <a:latin typeface="+mn-lt"/>
              </a:rPr>
              <a:t>=u</a:t>
            </a:r>
            <a:endParaRPr lang="en-GB" altLang="zh-CN" sz="1800" dirty="0">
              <a:latin typeface="+mn-lt"/>
            </a:endParaRPr>
          </a:p>
        </p:txBody>
      </p:sp>
      <p:sp>
        <p:nvSpPr>
          <p:cNvPr id="29" name="Rectangle 8"/>
          <p:cNvSpPr>
            <a:spLocks noChangeArrowheads="1"/>
          </p:cNvSpPr>
          <p:nvPr/>
        </p:nvSpPr>
        <p:spPr bwMode="auto">
          <a:xfrm rot="780000">
            <a:off x="8655019" y="1524091"/>
            <a:ext cx="65" cy="307777"/>
          </a:xfrm>
          <a:prstGeom prst="rect">
            <a:avLst/>
          </a:prstGeom>
          <a:noFill/>
          <a:ln>
            <a:noFill/>
          </a:ln>
        </p:spPr>
        <p:txBody>
          <a:bodyPr wrap="none" lIns="0" tIns="0" rIns="0" bIns="0">
            <a:spAutoFit/>
          </a:bodyPr>
          <a:lstStyle/>
          <a:p>
            <a:pPr>
              <a:defRPr/>
            </a:pPr>
            <a:endParaRPr lang="en-GB" altLang="zh-CN" sz="2000">
              <a:latin typeface="+mn-lt"/>
            </a:endParaRPr>
          </a:p>
        </p:txBody>
      </p:sp>
      <p:sp>
        <p:nvSpPr>
          <p:cNvPr id="31" name="Line 9"/>
          <p:cNvSpPr>
            <a:spLocks noChangeShapeType="1"/>
          </p:cNvSpPr>
          <p:nvPr/>
        </p:nvSpPr>
        <p:spPr bwMode="auto">
          <a:xfrm flipH="1">
            <a:off x="6383339" y="950110"/>
            <a:ext cx="7937" cy="3440113"/>
          </a:xfrm>
          <a:prstGeom prst="line">
            <a:avLst/>
          </a:prstGeom>
          <a:noFill/>
          <a:ln w="30163">
            <a:solidFill>
              <a:srgbClr val="00A0C6"/>
            </a:solidFill>
            <a:round/>
          </a:ln>
        </p:spPr>
        <p:txBody>
          <a:bodyPr/>
          <a:lstStyle/>
          <a:p>
            <a:pPr>
              <a:defRPr/>
            </a:pPr>
            <a:endParaRPr lang="zh-CN" altLang="en-US" dirty="0">
              <a:latin typeface="+mn-lt"/>
            </a:endParaRPr>
          </a:p>
        </p:txBody>
      </p:sp>
      <p:sp>
        <p:nvSpPr>
          <p:cNvPr id="32" name="Line 10"/>
          <p:cNvSpPr>
            <a:spLocks noChangeShapeType="1"/>
          </p:cNvSpPr>
          <p:nvPr/>
        </p:nvSpPr>
        <p:spPr bwMode="auto">
          <a:xfrm flipH="1">
            <a:off x="9480551" y="958048"/>
            <a:ext cx="11113" cy="3432175"/>
          </a:xfrm>
          <a:prstGeom prst="line">
            <a:avLst/>
          </a:prstGeom>
          <a:noFill/>
          <a:ln w="30163">
            <a:solidFill>
              <a:srgbClr val="00A0C6"/>
            </a:solidFill>
            <a:round/>
          </a:ln>
        </p:spPr>
        <p:txBody>
          <a:bodyPr/>
          <a:lstStyle/>
          <a:p>
            <a:pPr>
              <a:defRPr/>
            </a:pPr>
            <a:endParaRPr lang="zh-CN" altLang="en-US">
              <a:latin typeface="+mn-lt"/>
            </a:endParaRPr>
          </a:p>
        </p:txBody>
      </p:sp>
      <p:sp>
        <p:nvSpPr>
          <p:cNvPr id="33" name="Rectangle 7"/>
          <p:cNvSpPr>
            <a:spLocks noChangeArrowheads="1"/>
          </p:cNvSpPr>
          <p:nvPr/>
        </p:nvSpPr>
        <p:spPr bwMode="auto">
          <a:xfrm rot="20836295">
            <a:off x="6625084" y="1901041"/>
            <a:ext cx="2586734" cy="553998"/>
          </a:xfrm>
          <a:prstGeom prst="rect">
            <a:avLst/>
          </a:prstGeom>
          <a:noFill/>
          <a:ln>
            <a:noFill/>
          </a:ln>
        </p:spPr>
        <p:txBody>
          <a:bodyPr wrap="none" lIns="0" tIns="0" rIns="0" bIns="0">
            <a:spAutoFit/>
          </a:bodyPr>
          <a:lstStyle/>
          <a:p>
            <a:pPr>
              <a:defRPr/>
            </a:pPr>
            <a:r>
              <a:rPr lang="zh-CN" altLang="en-US" sz="1800" dirty="0">
                <a:latin typeface="+mn-lt"/>
              </a:rPr>
              <a:t>标记位</a:t>
            </a:r>
            <a:r>
              <a:rPr lang="en-US" altLang="zh-CN" sz="1800" dirty="0" err="1">
                <a:latin typeface="+mn-lt"/>
              </a:rPr>
              <a:t>ACKbit</a:t>
            </a:r>
            <a:r>
              <a:rPr lang="en-US" altLang="zh-CN" sz="1800" dirty="0">
                <a:latin typeface="+mn-lt"/>
              </a:rPr>
              <a:t>=1</a:t>
            </a:r>
            <a:endParaRPr lang="en-US" altLang="zh-CN" sz="1800" dirty="0">
              <a:latin typeface="+mn-lt"/>
            </a:endParaRPr>
          </a:p>
          <a:p>
            <a:pPr>
              <a:defRPr/>
            </a:pPr>
            <a:r>
              <a:rPr lang="zh-CN" altLang="en-US" sz="1800" dirty="0">
                <a:latin typeface="+mn-lt"/>
              </a:rPr>
              <a:t>序号</a:t>
            </a:r>
            <a:r>
              <a:rPr lang="en-GB" altLang="zh-CN" sz="1800" dirty="0" err="1">
                <a:latin typeface="+mn-lt"/>
              </a:rPr>
              <a:t>Seq</a:t>
            </a:r>
            <a:r>
              <a:rPr lang="en-GB" altLang="zh-CN" sz="1800" dirty="0">
                <a:latin typeface="+mn-lt"/>
              </a:rPr>
              <a:t>=v</a:t>
            </a:r>
            <a:r>
              <a:rPr lang="en-US" altLang="zh-CN" sz="1800" dirty="0">
                <a:latin typeface="+mn-lt"/>
              </a:rPr>
              <a:t>,</a:t>
            </a:r>
            <a:r>
              <a:rPr lang="zh-CN" altLang="en-US" sz="1800" dirty="0">
                <a:latin typeface="+mn-lt"/>
              </a:rPr>
              <a:t> </a:t>
            </a:r>
            <a:r>
              <a:rPr lang="en-US" altLang="zh-CN" sz="1800" dirty="0" err="1">
                <a:latin typeface="+mn-lt"/>
              </a:rPr>
              <a:t>ACKnum</a:t>
            </a:r>
            <a:r>
              <a:rPr lang="en-US" altLang="zh-CN" sz="1800" dirty="0">
                <a:latin typeface="+mn-lt"/>
              </a:rPr>
              <a:t>=u+1</a:t>
            </a:r>
            <a:r>
              <a:rPr lang="zh-CN" altLang="en-US" sz="1800" dirty="0">
                <a:latin typeface="+mn-lt"/>
              </a:rPr>
              <a:t> </a:t>
            </a:r>
            <a:endParaRPr lang="en-GB" altLang="zh-CN" sz="1800" dirty="0">
              <a:latin typeface="+mn-lt"/>
            </a:endParaRPr>
          </a:p>
        </p:txBody>
      </p:sp>
      <p:sp>
        <p:nvSpPr>
          <p:cNvPr id="34" name="Rectangle 7"/>
          <p:cNvSpPr>
            <a:spLocks noChangeArrowheads="1"/>
          </p:cNvSpPr>
          <p:nvPr/>
        </p:nvSpPr>
        <p:spPr bwMode="auto">
          <a:xfrm rot="798970">
            <a:off x="7424739" y="3663167"/>
            <a:ext cx="2822575" cy="553998"/>
          </a:xfrm>
          <a:prstGeom prst="rect">
            <a:avLst/>
          </a:prstGeom>
          <a:noFill/>
          <a:ln>
            <a:noFill/>
          </a:ln>
        </p:spPr>
        <p:txBody>
          <a:bodyPr lIns="0" tIns="0" rIns="0" bIns="0">
            <a:spAutoFit/>
          </a:bodyPr>
          <a:lstStyle/>
          <a:p>
            <a:pPr>
              <a:defRPr/>
            </a:pPr>
            <a:r>
              <a:rPr lang="zh-CN" altLang="en-US" sz="1800" dirty="0">
                <a:latin typeface="+mn-lt"/>
              </a:rPr>
              <a:t>标记位</a:t>
            </a:r>
            <a:r>
              <a:rPr lang="en-US" altLang="zh-CN" sz="1800" dirty="0" err="1">
                <a:latin typeface="+mn-lt"/>
              </a:rPr>
              <a:t>ACKbit</a:t>
            </a:r>
            <a:r>
              <a:rPr lang="en-US" altLang="zh-CN" sz="1800" dirty="0">
                <a:latin typeface="+mn-lt"/>
              </a:rPr>
              <a:t>=1</a:t>
            </a:r>
            <a:endParaRPr lang="en-US" altLang="zh-CN" sz="1800" dirty="0">
              <a:latin typeface="+mn-lt"/>
            </a:endParaRPr>
          </a:p>
          <a:p>
            <a:pPr>
              <a:defRPr/>
            </a:pPr>
            <a:r>
              <a:rPr lang="zh-CN" altLang="en-US" sz="1800" dirty="0">
                <a:latin typeface="+mn-lt"/>
              </a:rPr>
              <a:t>序号</a:t>
            </a:r>
            <a:r>
              <a:rPr lang="en-US" altLang="zh-CN" sz="1800" dirty="0">
                <a:latin typeface="+mn-lt"/>
              </a:rPr>
              <a:t>Seq=u+1</a:t>
            </a:r>
            <a:r>
              <a:rPr lang="zh-CN" altLang="en-US" sz="1800" dirty="0">
                <a:latin typeface="+mn-lt"/>
              </a:rPr>
              <a:t>,</a:t>
            </a:r>
            <a:r>
              <a:rPr lang="en-GB" altLang="zh-CN" sz="1800" dirty="0" err="1">
                <a:latin typeface="+mn-lt"/>
              </a:rPr>
              <a:t>ACKnum</a:t>
            </a:r>
            <a:r>
              <a:rPr lang="en-GB" altLang="zh-CN" sz="1800" dirty="0">
                <a:latin typeface="+mn-lt"/>
              </a:rPr>
              <a:t>=w</a:t>
            </a:r>
            <a:r>
              <a:rPr lang="en-US" altLang="zh-CN" sz="1800" dirty="0">
                <a:latin typeface="+mn-lt"/>
              </a:rPr>
              <a:t>+1</a:t>
            </a:r>
            <a:endParaRPr lang="en-GB" altLang="zh-CN" sz="1800" dirty="0">
              <a:latin typeface="+mn-lt"/>
            </a:endParaRPr>
          </a:p>
        </p:txBody>
      </p:sp>
      <p:cxnSp>
        <p:nvCxnSpPr>
          <p:cNvPr id="35" name="直线箭头连接符 34"/>
          <p:cNvCxnSpPr/>
          <p:nvPr/>
        </p:nvCxnSpPr>
        <p:spPr>
          <a:xfrm>
            <a:off x="6443664" y="1219984"/>
            <a:ext cx="3025775" cy="577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直线箭头连接符 35"/>
          <p:cNvCxnSpPr/>
          <p:nvPr/>
        </p:nvCxnSpPr>
        <p:spPr>
          <a:xfrm flipH="1">
            <a:off x="6372226" y="1870859"/>
            <a:ext cx="3097213" cy="649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直线箭头连接符 36"/>
          <p:cNvCxnSpPr/>
          <p:nvPr/>
        </p:nvCxnSpPr>
        <p:spPr>
          <a:xfrm>
            <a:off x="6443663" y="3455185"/>
            <a:ext cx="2965450" cy="5746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线箭头连接符 39"/>
          <p:cNvCxnSpPr/>
          <p:nvPr/>
        </p:nvCxnSpPr>
        <p:spPr>
          <a:xfrm flipH="1">
            <a:off x="6372226" y="2734459"/>
            <a:ext cx="3097213" cy="649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Rectangle 7"/>
          <p:cNvSpPr>
            <a:spLocks noChangeArrowheads="1"/>
          </p:cNvSpPr>
          <p:nvPr/>
        </p:nvSpPr>
        <p:spPr bwMode="auto">
          <a:xfrm rot="20836295">
            <a:off x="6613466" y="2759878"/>
            <a:ext cx="2632195" cy="553998"/>
          </a:xfrm>
          <a:prstGeom prst="rect">
            <a:avLst/>
          </a:prstGeom>
          <a:noFill/>
          <a:ln>
            <a:noFill/>
          </a:ln>
        </p:spPr>
        <p:txBody>
          <a:bodyPr wrap="none" lIns="0" tIns="0" rIns="0" bIns="0">
            <a:spAutoFit/>
          </a:bodyPr>
          <a:lstStyle/>
          <a:p>
            <a:pPr>
              <a:defRPr/>
            </a:pPr>
            <a:r>
              <a:rPr lang="zh-CN" altLang="en-US" sz="1800" dirty="0">
                <a:latin typeface="+mn-lt"/>
              </a:rPr>
              <a:t>标记位</a:t>
            </a:r>
            <a:r>
              <a:rPr lang="en-US" altLang="zh-CN" sz="1800" dirty="0" err="1">
                <a:latin typeface="+mn-lt"/>
              </a:rPr>
              <a:t>FINbit</a:t>
            </a:r>
            <a:r>
              <a:rPr lang="en-US" altLang="zh-CN" sz="1800" dirty="0">
                <a:latin typeface="+mn-lt"/>
              </a:rPr>
              <a:t>=1,</a:t>
            </a:r>
            <a:r>
              <a:rPr lang="zh-CN" altLang="en-US" sz="1800" dirty="0">
                <a:latin typeface="+mn-lt"/>
              </a:rPr>
              <a:t> </a:t>
            </a:r>
            <a:r>
              <a:rPr lang="en-US" altLang="zh-CN" sz="1800" dirty="0" err="1">
                <a:latin typeface="+mn-lt"/>
              </a:rPr>
              <a:t>ACKbit</a:t>
            </a:r>
            <a:r>
              <a:rPr lang="en-US" altLang="zh-CN" sz="1800" dirty="0">
                <a:latin typeface="+mn-lt"/>
              </a:rPr>
              <a:t>=1</a:t>
            </a:r>
            <a:endParaRPr lang="en-US" altLang="zh-CN" sz="1800" dirty="0">
              <a:latin typeface="+mn-lt"/>
            </a:endParaRPr>
          </a:p>
          <a:p>
            <a:pPr>
              <a:defRPr/>
            </a:pPr>
            <a:r>
              <a:rPr lang="zh-CN" altLang="en-US" sz="1800" dirty="0">
                <a:latin typeface="+mn-lt"/>
              </a:rPr>
              <a:t>序号</a:t>
            </a:r>
            <a:r>
              <a:rPr lang="en-GB" altLang="zh-CN" sz="1800" dirty="0" err="1">
                <a:latin typeface="+mn-lt"/>
              </a:rPr>
              <a:t>Seq</a:t>
            </a:r>
            <a:r>
              <a:rPr lang="en-GB" altLang="zh-CN" sz="1800" dirty="0">
                <a:latin typeface="+mn-lt"/>
              </a:rPr>
              <a:t>=w</a:t>
            </a:r>
            <a:r>
              <a:rPr lang="en-US" altLang="zh-CN" sz="1800" dirty="0">
                <a:latin typeface="+mn-lt"/>
              </a:rPr>
              <a:t>,</a:t>
            </a:r>
            <a:r>
              <a:rPr lang="zh-CN" altLang="en-US" sz="1800" dirty="0">
                <a:latin typeface="+mn-lt"/>
              </a:rPr>
              <a:t> </a:t>
            </a:r>
            <a:r>
              <a:rPr lang="en-US" altLang="zh-CN" sz="1800" dirty="0" err="1">
                <a:latin typeface="+mn-lt"/>
              </a:rPr>
              <a:t>ACKnub</a:t>
            </a:r>
            <a:r>
              <a:rPr lang="en-US" altLang="zh-CN" sz="1800" dirty="0">
                <a:latin typeface="+mn-lt"/>
              </a:rPr>
              <a:t>=u+1</a:t>
            </a:r>
            <a:r>
              <a:rPr lang="zh-CN" altLang="en-US" sz="1800" dirty="0">
                <a:latin typeface="+mn-lt"/>
              </a:rPr>
              <a:t> </a:t>
            </a:r>
            <a:endParaRPr lang="en-GB" altLang="zh-CN" sz="1800" dirty="0">
              <a:latin typeface="+mn-lt"/>
            </a:endParaRPr>
          </a:p>
        </p:txBody>
      </p:sp>
      <p:sp>
        <p:nvSpPr>
          <p:cNvPr id="86040" name="文本框 9"/>
          <p:cNvSpPr txBox="1">
            <a:spLocks noChangeArrowheads="1"/>
          </p:cNvSpPr>
          <p:nvPr/>
        </p:nvSpPr>
        <p:spPr bwMode="auto">
          <a:xfrm>
            <a:off x="9409113" y="1942297"/>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800" dirty="0"/>
              <a:t>等待上层</a:t>
            </a:r>
            <a:endParaRPr kumimoji="1" lang="en-US" altLang="zh-CN" sz="1800" dirty="0"/>
          </a:p>
          <a:p>
            <a:r>
              <a:rPr kumimoji="1" lang="zh-CN" altLang="en-US" sz="1800" dirty="0"/>
              <a:t>应用关闭</a:t>
            </a:r>
            <a:endParaRPr kumimoji="1"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68"/>
                                        </p:tgtEl>
                                        <p:attrNameLst>
                                          <p:attrName>style.visibility</p:attrName>
                                        </p:attrNameLst>
                                      </p:cBhvr>
                                      <p:to>
                                        <p:strVal val="visible"/>
                                      </p:to>
                                    </p:set>
                                    <p:animEffect transition="in" filter="blinds(horizontal)">
                                      <p:cBhvr>
                                        <p:cTn id="7" dur="500"/>
                                        <p:tgtEl>
                                          <p:spTgt spid="53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8" grpId="0" bldLvl="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524000" y="44451"/>
            <a:ext cx="9144000" cy="504825"/>
          </a:xfrm>
        </p:spPr>
        <p:txBody>
          <a:bodyPr/>
          <a:lstStyle/>
          <a:p>
            <a:r>
              <a:rPr lang="en-US" altLang="zh-CN" sz="3200" dirty="0">
                <a:latin typeface="+mj-ea"/>
              </a:rPr>
              <a:t>TCP </a:t>
            </a:r>
            <a:r>
              <a:rPr lang="zh-CN" altLang="en-US" sz="3200" dirty="0">
                <a:latin typeface="+mj-ea"/>
              </a:rPr>
              <a:t>状态转换图</a:t>
            </a:r>
            <a:r>
              <a:rPr lang="en-US" altLang="zh-CN" sz="3200" dirty="0">
                <a:latin typeface="+mj-ea"/>
              </a:rPr>
              <a:t>(</a:t>
            </a:r>
            <a:r>
              <a:rPr lang="zh-CN" altLang="en-US" sz="3200" dirty="0">
                <a:latin typeface="+mj-ea"/>
              </a:rPr>
              <a:t>状态</a:t>
            </a:r>
            <a:r>
              <a:rPr lang="en-US" altLang="zh-CN" sz="3200" dirty="0">
                <a:latin typeface="+mj-ea"/>
              </a:rPr>
              <a:t>, </a:t>
            </a:r>
            <a:r>
              <a:rPr lang="zh-CN" altLang="en-US" sz="3200" dirty="0">
                <a:latin typeface="+mj-ea"/>
              </a:rPr>
              <a:t>事件</a:t>
            </a:r>
            <a:r>
              <a:rPr lang="en-US" altLang="zh-CN" sz="3200" dirty="0">
                <a:latin typeface="+mj-ea"/>
              </a:rPr>
              <a:t>/</a:t>
            </a:r>
            <a:r>
              <a:rPr lang="zh-CN" altLang="en-US" sz="3200" dirty="0">
                <a:latin typeface="+mj-ea"/>
              </a:rPr>
              <a:t>动作</a:t>
            </a:r>
            <a:r>
              <a:rPr lang="en-US" altLang="zh-CN" sz="3200" dirty="0">
                <a:latin typeface="+mj-ea"/>
              </a:rPr>
              <a:t>)</a:t>
            </a:r>
            <a:endParaRPr lang="en-US" altLang="zh-CN" sz="3200" dirty="0">
              <a:latin typeface="+mj-ea"/>
            </a:endParaRPr>
          </a:p>
        </p:txBody>
      </p:sp>
      <p:pic>
        <p:nvPicPr>
          <p:cNvPr id="87043" name="Picture 3" descr="05x0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11450" y="549276"/>
            <a:ext cx="6840538" cy="622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pPr eaLnBrk="1" hangingPunct="1"/>
            <a:r>
              <a:rPr lang="zh-CN" altLang="en-US" sz="3200" dirty="0">
                <a:latin typeface="+mj-ea"/>
              </a:rPr>
              <a:t>提纲</a:t>
            </a:r>
            <a:endParaRPr lang="zh-CN" altLang="en-US" sz="3200" dirty="0">
              <a:latin typeface="+mj-ea"/>
            </a:endParaRPr>
          </a:p>
        </p:txBody>
      </p:sp>
      <p:sp>
        <p:nvSpPr>
          <p:cNvPr id="16388" name="Rectangle 3"/>
          <p:cNvSpPr>
            <a:spLocks noGrp="1" noChangeArrowheads="1"/>
          </p:cNvSpPr>
          <p:nvPr>
            <p:ph type="body" idx="1"/>
          </p:nvPr>
        </p:nvSpPr>
        <p:spPr/>
        <p:txBody>
          <a:bodyPr>
            <a:normAutofit fontScale="77500" lnSpcReduction="20000"/>
          </a:bodyPr>
          <a:lstStyle/>
          <a:p>
            <a:pPr eaLnBrk="1" hangingPunct="1">
              <a:defRPr/>
            </a:pPr>
            <a:r>
              <a:rPr lang="zh-CN" altLang="en-US" dirty="0"/>
              <a:t>引言</a:t>
            </a:r>
            <a:endParaRPr lang="en-US" altLang="zh-CN" dirty="0"/>
          </a:p>
          <a:p>
            <a:pPr lvl="1" eaLnBrk="1" hangingPunct="1">
              <a:defRPr/>
            </a:pPr>
            <a:r>
              <a:rPr lang="zh-CN" altLang="en-US" dirty="0"/>
              <a:t>核心问题</a:t>
            </a:r>
            <a:r>
              <a:rPr lang="en-US" altLang="zh-CN" dirty="0"/>
              <a:t>: </a:t>
            </a:r>
            <a:r>
              <a:rPr lang="zh-CN" altLang="en-US" dirty="0"/>
              <a:t>进程间如何通信</a:t>
            </a:r>
            <a:endParaRPr lang="zh-CN" altLang="en-US" dirty="0"/>
          </a:p>
          <a:p>
            <a:pPr eaLnBrk="1" hangingPunct="1">
              <a:defRPr/>
            </a:pPr>
            <a:r>
              <a:rPr lang="zh-CN" altLang="en-US" dirty="0"/>
              <a:t>简单多路分解</a:t>
            </a:r>
            <a:r>
              <a:rPr lang="en-US" altLang="zh-CN" dirty="0"/>
              <a:t>(UDP)</a:t>
            </a:r>
            <a:endParaRPr lang="en-US" altLang="zh-CN" dirty="0"/>
          </a:p>
          <a:p>
            <a:pPr eaLnBrk="1" hangingPunct="1">
              <a:defRPr/>
            </a:pPr>
            <a:r>
              <a:rPr lang="zh-CN" altLang="en-US" dirty="0"/>
              <a:t>可靠字节流</a:t>
            </a:r>
            <a:r>
              <a:rPr lang="en-US" altLang="zh-CN" dirty="0"/>
              <a:t>(TCP)</a:t>
            </a:r>
            <a:endParaRPr lang="en-US" altLang="zh-CN" dirty="0"/>
          </a:p>
          <a:p>
            <a:pPr lvl="1" eaLnBrk="1" hangingPunct="1">
              <a:defRPr/>
            </a:pPr>
            <a:r>
              <a:rPr lang="zh-CN" altLang="en-US" dirty="0"/>
              <a:t>端到端的问题</a:t>
            </a:r>
            <a:endParaRPr lang="en-US" altLang="zh-CN" dirty="0"/>
          </a:p>
          <a:p>
            <a:pPr lvl="1" eaLnBrk="1" hangingPunct="1">
              <a:defRPr/>
            </a:pPr>
            <a:r>
              <a:rPr lang="zh-CN" altLang="en-US" dirty="0"/>
              <a:t>报文段格式</a:t>
            </a:r>
            <a:endParaRPr lang="en-US" altLang="zh-CN" dirty="0"/>
          </a:p>
          <a:p>
            <a:pPr lvl="1" eaLnBrk="1" hangingPunct="1">
              <a:defRPr/>
            </a:pPr>
            <a:r>
              <a:rPr lang="zh-CN" altLang="en-US" dirty="0"/>
              <a:t>连接的建立和终止</a:t>
            </a:r>
            <a:endParaRPr lang="en-US" altLang="zh-CN" dirty="0"/>
          </a:p>
          <a:p>
            <a:pPr lvl="1" eaLnBrk="1" hangingPunct="1">
              <a:defRPr/>
            </a:pPr>
            <a:r>
              <a:rPr lang="zh-CN" altLang="en-US" dirty="0"/>
              <a:t>滑动窗口算法再讨论</a:t>
            </a:r>
            <a:endParaRPr lang="en-US" altLang="zh-CN" dirty="0"/>
          </a:p>
          <a:p>
            <a:pPr lvl="1" eaLnBrk="1" hangingPunct="1">
              <a:defRPr/>
            </a:pPr>
            <a:r>
              <a:rPr lang="zh-CN" altLang="en-US" dirty="0"/>
              <a:t>触发传输</a:t>
            </a:r>
            <a:endParaRPr lang="en-US" altLang="zh-CN" dirty="0"/>
          </a:p>
          <a:p>
            <a:pPr lvl="1" eaLnBrk="1" hangingPunct="1">
              <a:defRPr/>
            </a:pPr>
            <a:r>
              <a:rPr lang="zh-CN" altLang="en-US" dirty="0"/>
              <a:t>自适应重传</a:t>
            </a:r>
            <a:endParaRPr lang="en-US" altLang="zh-CN" dirty="0"/>
          </a:p>
          <a:p>
            <a:pPr lvl="1" eaLnBrk="1" hangingPunct="1">
              <a:defRPr/>
            </a:pPr>
            <a:r>
              <a:rPr lang="en-US" altLang="zh-CN" dirty="0"/>
              <a:t> </a:t>
            </a:r>
            <a:r>
              <a:rPr lang="zh-CN" altLang="en-US" dirty="0"/>
              <a:t>记录边界</a:t>
            </a:r>
            <a:endParaRPr lang="en-US" altLang="zh-CN" dirty="0"/>
          </a:p>
          <a:p>
            <a:pPr lvl="1" eaLnBrk="1" hangingPunct="1">
              <a:defRPr/>
            </a:pPr>
            <a:r>
              <a:rPr lang="en-US" altLang="zh-CN" dirty="0"/>
              <a:t>TCP </a:t>
            </a:r>
            <a:r>
              <a:rPr lang="zh-CN" altLang="en-US" dirty="0"/>
              <a:t>扩展</a:t>
            </a:r>
            <a:endParaRPr lang="en-US" altLang="zh-CN" dirty="0"/>
          </a:p>
          <a:p>
            <a:pPr lvl="1" eaLnBrk="1" hangingPunct="1">
              <a:defRPr/>
            </a:pPr>
            <a:r>
              <a:rPr lang="zh-CN" altLang="en-US" dirty="0"/>
              <a:t>其他设计选择</a:t>
            </a:r>
            <a:endParaRPr lang="en-US" altLang="zh-CN" dirty="0"/>
          </a:p>
          <a:p>
            <a:pPr eaLnBrk="1" hangingPunct="1">
              <a:defRPr/>
            </a:pPr>
            <a:r>
              <a:rPr lang="zh-CN" altLang="en-US" dirty="0"/>
              <a:t>总结</a:t>
            </a:r>
            <a:endParaRPr lang="en-US" altLang="zh-C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altLang="zh-CN" sz="3200" dirty="0">
                <a:latin typeface="+mj-ea"/>
              </a:rPr>
              <a:t>TCP </a:t>
            </a:r>
            <a:r>
              <a:rPr lang="zh-CN" altLang="en-US" sz="3200" dirty="0">
                <a:latin typeface="+mj-ea"/>
              </a:rPr>
              <a:t>滑动窗口算法</a:t>
            </a:r>
            <a:endParaRPr lang="en-US" altLang="zh-CN" sz="3200" dirty="0">
              <a:latin typeface="+mj-ea"/>
            </a:endParaRPr>
          </a:p>
        </p:txBody>
      </p:sp>
      <p:sp>
        <p:nvSpPr>
          <p:cNvPr id="89092" name="Rectangle 3"/>
          <p:cNvSpPr>
            <a:spLocks noGrp="1" noChangeArrowheads="1"/>
          </p:cNvSpPr>
          <p:nvPr>
            <p:ph type="body" idx="1"/>
          </p:nvPr>
        </p:nvSpPr>
        <p:spPr/>
        <p:txBody>
          <a:bodyPr/>
          <a:lstStyle/>
          <a:p>
            <a:r>
              <a:rPr lang="en-US" altLang="zh-CN" sz="2800" dirty="0"/>
              <a:t>TCP</a:t>
            </a:r>
            <a:r>
              <a:rPr lang="zh-CN" altLang="en-US" sz="2800" dirty="0"/>
              <a:t>采用改进的</a:t>
            </a:r>
            <a:r>
              <a:rPr lang="zh-CN" altLang="en-US" sz="2800" dirty="0">
                <a:solidFill>
                  <a:srgbClr val="FF0000"/>
                </a:solidFill>
              </a:rPr>
              <a:t>滑动窗口算法</a:t>
            </a:r>
            <a:r>
              <a:rPr lang="en-US" altLang="zh-CN" sz="2800" dirty="0">
                <a:solidFill>
                  <a:srgbClr val="FF0000"/>
                </a:solidFill>
              </a:rPr>
              <a:t> </a:t>
            </a:r>
            <a:r>
              <a:rPr lang="zh-CN" altLang="en-US" sz="2800" dirty="0"/>
              <a:t>实现</a:t>
            </a:r>
            <a:endParaRPr lang="en-US" altLang="zh-CN" sz="2800" dirty="0"/>
          </a:p>
          <a:p>
            <a:pPr lvl="1"/>
            <a:r>
              <a:rPr lang="zh-CN" altLang="en-US" dirty="0"/>
              <a:t>保证数据的可靠传送</a:t>
            </a:r>
            <a:endParaRPr lang="en-US" altLang="zh-CN" dirty="0"/>
          </a:p>
          <a:p>
            <a:pPr lvl="1"/>
            <a:r>
              <a:rPr lang="zh-CN" altLang="en-US" dirty="0"/>
              <a:t>确保数据的有序传送</a:t>
            </a:r>
            <a:endParaRPr lang="en-US" altLang="zh-CN" dirty="0"/>
          </a:p>
          <a:p>
            <a:pPr lvl="1"/>
            <a:r>
              <a:rPr lang="zh-CN" altLang="en-US" dirty="0"/>
              <a:t>流量控制</a:t>
            </a:r>
            <a:r>
              <a:rPr lang="en-US" altLang="zh-CN" dirty="0"/>
              <a:t> (</a:t>
            </a:r>
            <a:r>
              <a:rPr lang="zh-CN" altLang="en-US" dirty="0"/>
              <a:t>基于变化的</a:t>
            </a:r>
            <a:r>
              <a:rPr lang="en-US" altLang="zh-CN" dirty="0"/>
              <a:t> </a:t>
            </a:r>
            <a:r>
              <a:rPr lang="en-US" altLang="zh-CN" dirty="0" err="1">
                <a:solidFill>
                  <a:srgbClr val="0000CC"/>
                </a:solidFill>
              </a:rPr>
              <a:t>AdvertisedWindow</a:t>
            </a:r>
            <a:r>
              <a:rPr lang="en-US" altLang="zh-CN" dirty="0"/>
              <a:t> </a:t>
            </a:r>
            <a:r>
              <a:rPr lang="zh-CN" altLang="en-US" dirty="0"/>
              <a:t>字段</a:t>
            </a:r>
            <a:r>
              <a:rPr lang="en-US" altLang="zh-CN" dirty="0"/>
              <a:t>)</a:t>
            </a:r>
            <a:endParaRPr lang="en-US" altLang="zh-CN" dirty="0"/>
          </a:p>
          <a:p>
            <a:endParaRPr lang="en-US" altLang="zh-CN" sz="2800" dirty="0"/>
          </a:p>
          <a:p>
            <a:r>
              <a:rPr lang="zh-CN" altLang="en-US" sz="2800" dirty="0"/>
              <a:t>滑动窗口算法采用变化的接收窗口大小</a:t>
            </a:r>
            <a:endParaRPr lang="en-US" altLang="zh-CN" sz="2800" dirty="0"/>
          </a:p>
          <a:p>
            <a:pPr lvl="1"/>
            <a:r>
              <a:rPr lang="zh-CN" altLang="en-US" dirty="0"/>
              <a:t>接收方通知发送方其窗口大小</a:t>
            </a:r>
            <a:r>
              <a:rPr lang="en-US" altLang="zh-CN" dirty="0"/>
              <a:t>, </a:t>
            </a:r>
            <a:r>
              <a:rPr lang="zh-CN" altLang="en-US" dirty="0"/>
              <a:t>该值可能随时间变化</a:t>
            </a:r>
            <a:endParaRPr lang="en-US" altLang="zh-CN" dirty="0"/>
          </a:p>
          <a:p>
            <a:pPr lvl="1"/>
            <a:r>
              <a:rPr lang="zh-CN" altLang="en-US" dirty="0"/>
              <a:t>接收窗口大小通过</a:t>
            </a:r>
            <a:r>
              <a:rPr lang="en-US" altLang="zh-CN" dirty="0"/>
              <a:t>TCP</a:t>
            </a:r>
            <a:r>
              <a:rPr lang="zh-CN" altLang="en-US" dirty="0"/>
              <a:t>首部的</a:t>
            </a:r>
            <a:r>
              <a:rPr lang="en-US" altLang="zh-CN" dirty="0" err="1">
                <a:solidFill>
                  <a:srgbClr val="0000CC"/>
                </a:solidFill>
              </a:rPr>
              <a:t>AdvertisedWindow</a:t>
            </a:r>
            <a:r>
              <a:rPr lang="zh-CN" altLang="en-US" dirty="0"/>
              <a:t>字段描述</a:t>
            </a:r>
            <a:endParaRPr lang="en-US" altLang="zh-C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p:txBody>
          <a:bodyPr/>
          <a:lstStyle/>
          <a:p>
            <a:r>
              <a:rPr lang="en-US" altLang="zh-CN" sz="3200" dirty="0">
                <a:latin typeface="+mj-ea"/>
              </a:rPr>
              <a:t>TCP </a:t>
            </a:r>
            <a:r>
              <a:rPr lang="zh-CN" altLang="en-US" sz="3200" dirty="0">
                <a:latin typeface="+mj-ea"/>
              </a:rPr>
              <a:t>滑动窗口算法</a:t>
            </a:r>
            <a:endParaRPr lang="en-US" altLang="zh-CN" sz="3200" dirty="0">
              <a:latin typeface="+mj-ea"/>
            </a:endParaRPr>
          </a:p>
        </p:txBody>
      </p:sp>
      <p:sp>
        <p:nvSpPr>
          <p:cNvPr id="86019" name="Rectangle 3"/>
          <p:cNvSpPr>
            <a:spLocks noGrp="1" noChangeArrowheads="1"/>
          </p:cNvSpPr>
          <p:nvPr>
            <p:ph type="body" idx="1"/>
          </p:nvPr>
        </p:nvSpPr>
        <p:spPr/>
        <p:txBody>
          <a:bodyPr/>
          <a:lstStyle/>
          <a:p>
            <a:pPr>
              <a:buFont typeface="Wingdings" panose="05000000000000000000" pitchFamily="2" charset="2"/>
              <a:buNone/>
              <a:defRPr/>
            </a:pPr>
            <a:r>
              <a:rPr lang="en-US" altLang="zh-CN" sz="2800" b="1" dirty="0">
                <a:solidFill>
                  <a:srgbClr val="0000FF"/>
                </a:solidFill>
                <a:effectLst>
                  <a:outerShdw blurRad="38100" dist="38100" dir="2700000" algn="tl">
                    <a:srgbClr val="C0C0C0"/>
                  </a:outerShdw>
                </a:effectLst>
              </a:rPr>
              <a:t>1. </a:t>
            </a:r>
            <a:r>
              <a:rPr lang="zh-CN" altLang="en-US" sz="2800" b="1" dirty="0">
                <a:solidFill>
                  <a:srgbClr val="0000FF"/>
                </a:solidFill>
                <a:effectLst>
                  <a:outerShdw blurRad="38100" dist="38100" dir="2700000" algn="tl">
                    <a:srgbClr val="C0C0C0"/>
                  </a:outerShdw>
                </a:effectLst>
              </a:rPr>
              <a:t>可靠有序的数据传送</a:t>
            </a:r>
            <a:endParaRPr lang="en-US" altLang="zh-CN" sz="2800" b="1" dirty="0">
              <a:solidFill>
                <a:srgbClr val="0000FF"/>
              </a:solidFill>
              <a:effectLst>
                <a:outerShdw blurRad="38100" dist="38100" dir="2700000" algn="tl">
                  <a:srgbClr val="C0C0C0"/>
                </a:outerShdw>
              </a:effectLst>
            </a:endParaRPr>
          </a:p>
        </p:txBody>
      </p:sp>
      <p:pic>
        <p:nvPicPr>
          <p:cNvPr id="90117" name="Picture 4" descr="05x0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8213" y="1916114"/>
            <a:ext cx="7772400"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8" name="Text Box 6"/>
          <p:cNvSpPr txBox="1">
            <a:spLocks noChangeArrowheads="1"/>
          </p:cNvSpPr>
          <p:nvPr/>
        </p:nvSpPr>
        <p:spPr bwMode="auto">
          <a:xfrm>
            <a:off x="1730376" y="5229225"/>
            <a:ext cx="4149725"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latin typeface="Courier New" panose="02070309020205020404" pitchFamily="49" charset="0"/>
                <a:ea typeface="宋体" panose="02010600030101010101" pitchFamily="2" charset="-122"/>
              </a:rPr>
              <a:t>LastByteAcked≤LastByteSent </a:t>
            </a:r>
            <a:endParaRPr kumimoji="0" lang="en-US" altLang="zh-CN" sz="1800" b="1">
              <a:latin typeface="Courier New" panose="02070309020205020404" pitchFamily="49" charset="0"/>
              <a:ea typeface="宋体" panose="02010600030101010101" pitchFamily="2" charset="-122"/>
            </a:endParaRPr>
          </a:p>
          <a:p>
            <a:pPr eaLnBrk="1" hangingPunct="1">
              <a:spcBef>
                <a:spcPct val="0"/>
              </a:spcBef>
              <a:buClrTx/>
              <a:buSzTx/>
              <a:buFontTx/>
              <a:buNone/>
            </a:pPr>
            <a:r>
              <a:rPr kumimoji="0" lang="en-US" altLang="zh-CN" sz="1800" b="1">
                <a:latin typeface="Courier New" panose="02070309020205020404" pitchFamily="49" charset="0"/>
                <a:ea typeface="宋体" panose="02010600030101010101" pitchFamily="2" charset="-122"/>
              </a:rPr>
              <a:t>LastByteSent≤LastByteWritten</a:t>
            </a:r>
            <a:r>
              <a:rPr kumimoji="0" lang="en-US" altLang="zh-CN" sz="1800">
                <a:latin typeface="Courier New" panose="02070309020205020404" pitchFamily="49" charset="0"/>
                <a:ea typeface="宋体" panose="02010600030101010101" pitchFamily="2" charset="-122"/>
              </a:rPr>
              <a:t> </a:t>
            </a:r>
            <a:endParaRPr kumimoji="0" lang="en-US" altLang="zh-CN" sz="1800" b="1">
              <a:latin typeface="Courier New" panose="02070309020205020404" pitchFamily="49" charset="0"/>
              <a:ea typeface="宋体" panose="02010600030101010101" pitchFamily="2" charset="-122"/>
            </a:endParaRPr>
          </a:p>
        </p:txBody>
      </p:sp>
      <p:sp>
        <p:nvSpPr>
          <p:cNvPr id="90119" name="Text Box 7"/>
          <p:cNvSpPr txBox="1">
            <a:spLocks noChangeArrowheads="1"/>
          </p:cNvSpPr>
          <p:nvPr/>
        </p:nvSpPr>
        <p:spPr bwMode="auto">
          <a:xfrm>
            <a:off x="6065839" y="5229225"/>
            <a:ext cx="4510087"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latin typeface="Courier New" panose="02070309020205020404" pitchFamily="49" charset="0"/>
                <a:ea typeface="宋体" panose="02010600030101010101" pitchFamily="2" charset="-122"/>
              </a:rPr>
              <a:t>LastByteRead≤NextByteExpected </a:t>
            </a:r>
            <a:endParaRPr kumimoji="0" lang="en-US" altLang="zh-CN" sz="1800" b="1">
              <a:latin typeface="Courier New" panose="02070309020205020404" pitchFamily="49" charset="0"/>
              <a:ea typeface="宋体" panose="02010600030101010101" pitchFamily="2" charset="-122"/>
            </a:endParaRPr>
          </a:p>
          <a:p>
            <a:pPr eaLnBrk="1" hangingPunct="1">
              <a:spcBef>
                <a:spcPct val="0"/>
              </a:spcBef>
              <a:buClrTx/>
              <a:buSzTx/>
              <a:buFontTx/>
              <a:buNone/>
            </a:pPr>
            <a:r>
              <a:rPr kumimoji="0" lang="en-US" altLang="zh-CN" sz="1800" b="1">
                <a:latin typeface="Courier New" panose="02070309020205020404" pitchFamily="49" charset="0"/>
                <a:ea typeface="宋体" panose="02010600030101010101" pitchFamily="2" charset="-122"/>
              </a:rPr>
              <a:t>NextByteExpected≤LastByteRcvd+1</a:t>
            </a:r>
            <a:endParaRPr kumimoji="0" lang="en-US" altLang="zh-CN" sz="1800">
              <a:latin typeface="Courier New" panose="02070309020205020404" pitchFamily="49" charset="0"/>
              <a:ea typeface="宋体" panose="02010600030101010101" pitchFamily="2" charset="-122"/>
            </a:endParaRPr>
          </a:p>
        </p:txBody>
      </p:sp>
      <p:sp>
        <p:nvSpPr>
          <p:cNvPr id="90120" name="Line 8"/>
          <p:cNvSpPr>
            <a:spLocks noChangeShapeType="1"/>
          </p:cNvSpPr>
          <p:nvPr/>
        </p:nvSpPr>
        <p:spPr bwMode="auto">
          <a:xfrm>
            <a:off x="5087939" y="3789363"/>
            <a:ext cx="503237" cy="0"/>
          </a:xfrm>
          <a:prstGeom prst="line">
            <a:avLst/>
          </a:prstGeom>
          <a:noFill/>
          <a:ln w="762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21" name="Line 9"/>
          <p:cNvSpPr>
            <a:spLocks noChangeShapeType="1"/>
          </p:cNvSpPr>
          <p:nvPr/>
        </p:nvSpPr>
        <p:spPr bwMode="auto">
          <a:xfrm>
            <a:off x="8832850" y="3789363"/>
            <a:ext cx="503238" cy="0"/>
          </a:xfrm>
          <a:prstGeom prst="line">
            <a:avLst/>
          </a:prstGeom>
          <a:noFill/>
          <a:ln w="762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a:xfrm>
            <a:off x="917576" y="619127"/>
            <a:ext cx="7772400" cy="590550"/>
          </a:xfrm>
        </p:spPr>
        <p:txBody>
          <a:bodyPr/>
          <a:lstStyle/>
          <a:p>
            <a:pPr>
              <a:defRPr/>
            </a:pPr>
            <a:r>
              <a:rPr lang="en-US" sz="2800" dirty="0">
                <a:latin typeface="+mj-ea"/>
              </a:rPr>
              <a:t>TCP</a:t>
            </a:r>
            <a:r>
              <a:rPr lang="zh-CN" altLang="en-US" sz="2800" dirty="0">
                <a:latin typeface="+mj-ea"/>
              </a:rPr>
              <a:t>滑动窗口算法的流量控制</a:t>
            </a:r>
            <a:endParaRPr lang="en-US" sz="2800" dirty="0">
              <a:latin typeface="+mj-ea"/>
            </a:endParaRPr>
          </a:p>
        </p:txBody>
      </p:sp>
      <p:sp>
        <p:nvSpPr>
          <p:cNvPr id="91139" name="Rectangle 72"/>
          <p:cNvSpPr>
            <a:spLocks noChangeArrowheads="1"/>
          </p:cNvSpPr>
          <p:nvPr/>
        </p:nvSpPr>
        <p:spPr bwMode="auto">
          <a:xfrm>
            <a:off x="6934201" y="855663"/>
            <a:ext cx="2524125" cy="3854450"/>
          </a:xfrm>
          <a:prstGeom prst="rect">
            <a:avLst/>
          </a:prstGeom>
          <a:solidFill>
            <a:srgbClr val="000099"/>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40" name="Freeform 32"/>
          <p:cNvSpPr/>
          <p:nvPr/>
        </p:nvSpPr>
        <p:spPr bwMode="auto">
          <a:xfrm>
            <a:off x="9375776" y="849314"/>
            <a:ext cx="581025" cy="4206875"/>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91141" name="Rectangle 40"/>
          <p:cNvSpPr>
            <a:spLocks noChangeArrowheads="1"/>
          </p:cNvSpPr>
          <p:nvPr/>
        </p:nvSpPr>
        <p:spPr bwMode="auto">
          <a:xfrm>
            <a:off x="6848475" y="957263"/>
            <a:ext cx="2533650" cy="3814762"/>
          </a:xfrm>
          <a:prstGeom prst="rect">
            <a:avLst/>
          </a:prstGeom>
          <a:solidFill>
            <a:schemeClr val="bg1"/>
          </a:solidFill>
          <a:ln w="19050">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42" name="Oval 31"/>
          <p:cNvSpPr>
            <a:spLocks noChangeArrowheads="1"/>
          </p:cNvSpPr>
          <p:nvPr/>
        </p:nvSpPr>
        <p:spPr bwMode="auto">
          <a:xfrm>
            <a:off x="7388225" y="1014413"/>
            <a:ext cx="1377950" cy="596900"/>
          </a:xfrm>
          <a:prstGeom prst="ellipse">
            <a:avLst/>
          </a:prstGeom>
          <a:solidFill>
            <a:srgbClr val="CCFFFF"/>
          </a:solidFill>
          <a:ln w="9525">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application</a:t>
            </a:r>
            <a:endParaRPr kumimoji="0" lang="en-US" altLang="zh-CN" sz="1800">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process</a:t>
            </a:r>
            <a:endParaRPr kumimoji="0" lang="en-US" altLang="zh-CN" sz="1800">
              <a:latin typeface="Arial" panose="020B0604020202020204" pitchFamily="34" charset="0"/>
              <a:ea typeface="宋体" panose="02010600030101010101" pitchFamily="2" charset="-122"/>
            </a:endParaRPr>
          </a:p>
        </p:txBody>
      </p:sp>
      <p:grpSp>
        <p:nvGrpSpPr>
          <p:cNvPr id="91143" name="Group 47"/>
          <p:cNvGrpSpPr/>
          <p:nvPr/>
        </p:nvGrpSpPr>
        <p:grpSpPr bwMode="auto">
          <a:xfrm>
            <a:off x="7156450" y="2082801"/>
            <a:ext cx="1868488" cy="688975"/>
            <a:chOff x="1173" y="2345"/>
            <a:chExt cx="1177" cy="434"/>
          </a:xfrm>
        </p:grpSpPr>
        <p:sp>
          <p:nvSpPr>
            <p:cNvPr id="91188" name="Rectangle 44"/>
            <p:cNvSpPr>
              <a:spLocks noChangeArrowheads="1"/>
            </p:cNvSpPr>
            <p:nvPr/>
          </p:nvSpPr>
          <p:spPr bwMode="auto">
            <a:xfrm>
              <a:off x="1173" y="2345"/>
              <a:ext cx="1131" cy="434"/>
            </a:xfrm>
            <a:prstGeom prst="rect">
              <a:avLst/>
            </a:prstGeom>
            <a:solidFill>
              <a:srgbClr val="FFFF00"/>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89" name="Text Box 46"/>
            <p:cNvSpPr txBox="1">
              <a:spLocks noChangeArrowheads="1"/>
            </p:cNvSpPr>
            <p:nvPr/>
          </p:nvSpPr>
          <p:spPr bwMode="auto">
            <a:xfrm>
              <a:off x="1235" y="2368"/>
              <a:ext cx="111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TCP socket</a:t>
              </a:r>
              <a:endParaRPr kumimoji="0" lang="en-US" altLang="zh-CN" sz="1800">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receiver buffers</a:t>
              </a:r>
              <a:endParaRPr kumimoji="0" lang="en-US" altLang="zh-CN" sz="1800">
                <a:latin typeface="Arial" panose="020B0604020202020204" pitchFamily="34" charset="0"/>
                <a:ea typeface="宋体" panose="02010600030101010101" pitchFamily="2" charset="-122"/>
              </a:endParaRPr>
            </a:p>
          </p:txBody>
        </p:sp>
      </p:grpSp>
      <p:sp>
        <p:nvSpPr>
          <p:cNvPr id="91144" name="Oval 48"/>
          <p:cNvSpPr>
            <a:spLocks noChangeArrowheads="1"/>
          </p:cNvSpPr>
          <p:nvPr/>
        </p:nvSpPr>
        <p:spPr bwMode="auto">
          <a:xfrm>
            <a:off x="7324725" y="3106738"/>
            <a:ext cx="1562100" cy="596900"/>
          </a:xfrm>
          <a:prstGeom prst="ellipse">
            <a:avLst/>
          </a:prstGeom>
          <a:solidFill>
            <a:srgbClr val="CCFFFF"/>
          </a:solidFill>
          <a:ln w="9525">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45" name="Text Box 64"/>
          <p:cNvSpPr txBox="1">
            <a:spLocks noChangeArrowheads="1"/>
          </p:cNvSpPr>
          <p:nvPr/>
        </p:nvSpPr>
        <p:spPr bwMode="auto">
          <a:xfrm>
            <a:off x="8228014" y="3130550"/>
            <a:ext cx="5725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a:latin typeface="Arial" panose="020B0604020202020204" pitchFamily="34" charset="0"/>
                <a:ea typeface="宋体" panose="02010600030101010101" pitchFamily="2" charset="-122"/>
              </a:rPr>
              <a:t>TCP</a:t>
            </a:r>
            <a:endParaRPr kumimoji="0" lang="en-US" altLang="zh-CN" sz="1400">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400">
                <a:latin typeface="Arial" panose="020B0604020202020204" pitchFamily="34" charset="0"/>
                <a:ea typeface="宋体" panose="02010600030101010101" pitchFamily="2" charset="-122"/>
              </a:rPr>
              <a:t>code</a:t>
            </a:r>
            <a:endParaRPr kumimoji="0" lang="en-US" altLang="zh-CN" sz="1400">
              <a:latin typeface="Arial" panose="020B0604020202020204" pitchFamily="34" charset="0"/>
              <a:ea typeface="宋体" panose="02010600030101010101" pitchFamily="2" charset="-122"/>
            </a:endParaRPr>
          </a:p>
        </p:txBody>
      </p:sp>
      <p:sp>
        <p:nvSpPr>
          <p:cNvPr id="91146" name="Oval 65"/>
          <p:cNvSpPr>
            <a:spLocks noChangeArrowheads="1"/>
          </p:cNvSpPr>
          <p:nvPr/>
        </p:nvSpPr>
        <p:spPr bwMode="auto">
          <a:xfrm>
            <a:off x="7332663" y="4092575"/>
            <a:ext cx="1562100" cy="596900"/>
          </a:xfrm>
          <a:prstGeom prst="ellipse">
            <a:avLst/>
          </a:prstGeom>
          <a:solidFill>
            <a:srgbClr val="CCFFFF"/>
          </a:solidFill>
          <a:ln w="9525">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47" name="Text Box 66"/>
          <p:cNvSpPr txBox="1">
            <a:spLocks noChangeArrowheads="1"/>
          </p:cNvSpPr>
          <p:nvPr/>
        </p:nvSpPr>
        <p:spPr bwMode="auto">
          <a:xfrm>
            <a:off x="8235951" y="4116388"/>
            <a:ext cx="5725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a:latin typeface="Arial" panose="020B0604020202020204" pitchFamily="34" charset="0"/>
                <a:ea typeface="宋体" panose="02010600030101010101" pitchFamily="2" charset="-122"/>
              </a:rPr>
              <a:t>IP</a:t>
            </a:r>
            <a:endParaRPr kumimoji="0" lang="en-US" altLang="zh-CN" sz="1400">
              <a:latin typeface="Arial" panose="020B0604020202020204" pitchFamily="34" charset="0"/>
              <a:ea typeface="宋体" panose="02010600030101010101" pitchFamily="2" charset="-122"/>
            </a:endParaRPr>
          </a:p>
          <a:p>
            <a:pPr eaLnBrk="1" hangingPunct="1">
              <a:spcBef>
                <a:spcPct val="0"/>
              </a:spcBef>
              <a:buClrTx/>
              <a:buSzTx/>
              <a:buFontTx/>
              <a:buNone/>
            </a:pPr>
            <a:r>
              <a:rPr kumimoji="0" lang="en-US" altLang="zh-CN" sz="1400">
                <a:latin typeface="Arial" panose="020B0604020202020204" pitchFamily="34" charset="0"/>
                <a:ea typeface="宋体" panose="02010600030101010101" pitchFamily="2" charset="-122"/>
              </a:rPr>
              <a:t>code</a:t>
            </a:r>
            <a:endParaRPr kumimoji="0" lang="en-US" altLang="zh-CN" sz="1400">
              <a:latin typeface="Arial" panose="020B0604020202020204" pitchFamily="34" charset="0"/>
              <a:ea typeface="宋体" panose="02010600030101010101" pitchFamily="2" charset="-122"/>
            </a:endParaRPr>
          </a:p>
        </p:txBody>
      </p:sp>
      <p:sp>
        <p:nvSpPr>
          <p:cNvPr id="91148" name="Freeform 61"/>
          <p:cNvSpPr/>
          <p:nvPr/>
        </p:nvSpPr>
        <p:spPr bwMode="auto">
          <a:xfrm>
            <a:off x="7834314" y="2649539"/>
            <a:ext cx="530225" cy="2505075"/>
          </a:xfrm>
          <a:custGeom>
            <a:avLst/>
            <a:gdLst>
              <a:gd name="T0" fmla="*/ 2147483646 w 412"/>
              <a:gd name="T1" fmla="*/ 2147483646 h 2005"/>
              <a:gd name="T2" fmla="*/ 2147483646 w 412"/>
              <a:gd name="T3" fmla="*/ 0 h 2005"/>
              <a:gd name="T4" fmla="*/ 2147483646 w 412"/>
              <a:gd name="T5" fmla="*/ 2147483646 h 2005"/>
              <a:gd name="T6" fmla="*/ 0 60000 65536"/>
              <a:gd name="T7" fmla="*/ 0 60000 65536"/>
              <a:gd name="T8" fmla="*/ 0 60000 65536"/>
              <a:gd name="T9" fmla="*/ 0 w 412"/>
              <a:gd name="T10" fmla="*/ 0 h 2005"/>
              <a:gd name="T11" fmla="*/ 412 w 412"/>
              <a:gd name="T12" fmla="*/ 2005 h 2005"/>
            </a:gdLst>
            <a:ahLst/>
            <a:cxnLst>
              <a:cxn ang="T6">
                <a:pos x="T0" y="T1"/>
              </a:cxn>
              <a:cxn ang="T7">
                <a:pos x="T2" y="T3"/>
              </a:cxn>
              <a:cxn ang="T8">
                <a:pos x="T4" y="T5"/>
              </a:cxn>
            </a:cxnLst>
            <a:rect l="T9" t="T10" r="T11" b="T12"/>
            <a:pathLst>
              <a:path w="412" h="2005">
                <a:moveTo>
                  <a:pt x="56" y="2005"/>
                </a:moveTo>
                <a:cubicBezTo>
                  <a:pt x="80" y="1671"/>
                  <a:pt x="0" y="0"/>
                  <a:pt x="206" y="0"/>
                </a:cubicBezTo>
                <a:cubicBezTo>
                  <a:pt x="412" y="0"/>
                  <a:pt x="307" y="1587"/>
                  <a:pt x="334" y="2005"/>
                </a:cubicBezTo>
              </a:path>
            </a:pathLst>
          </a:custGeom>
          <a:noFill/>
          <a:ln w="38100"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1149" name="Line 68"/>
          <p:cNvSpPr>
            <a:spLocks noChangeShapeType="1"/>
          </p:cNvSpPr>
          <p:nvPr/>
        </p:nvSpPr>
        <p:spPr bwMode="auto">
          <a:xfrm>
            <a:off x="6842125" y="3841750"/>
            <a:ext cx="254635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1150" name="Line 69"/>
          <p:cNvSpPr>
            <a:spLocks noChangeShapeType="1"/>
          </p:cNvSpPr>
          <p:nvPr/>
        </p:nvSpPr>
        <p:spPr bwMode="auto">
          <a:xfrm>
            <a:off x="6854825" y="1990725"/>
            <a:ext cx="254635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91151" name="Group 56"/>
          <p:cNvGrpSpPr/>
          <p:nvPr/>
        </p:nvGrpSpPr>
        <p:grpSpPr bwMode="auto">
          <a:xfrm>
            <a:off x="7831138" y="1874839"/>
            <a:ext cx="533400" cy="206375"/>
            <a:chOff x="2003" y="1816"/>
            <a:chExt cx="336" cy="130"/>
          </a:xfrm>
        </p:grpSpPr>
        <p:sp>
          <p:nvSpPr>
            <p:cNvPr id="91184" name="Rectangle 16"/>
            <p:cNvSpPr>
              <a:spLocks noChangeArrowheads="1"/>
            </p:cNvSpPr>
            <p:nvPr/>
          </p:nvSpPr>
          <p:spPr bwMode="auto">
            <a:xfrm>
              <a:off x="2003" y="1816"/>
              <a:ext cx="336" cy="130"/>
            </a:xfrm>
            <a:prstGeom prst="rect">
              <a:avLst/>
            </a:prstGeom>
            <a:solidFill>
              <a:srgbClr val="FFFF00"/>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85" name="Rectangle 17"/>
            <p:cNvSpPr>
              <a:spLocks noChangeArrowheads="1"/>
            </p:cNvSpPr>
            <p:nvPr/>
          </p:nvSpPr>
          <p:spPr bwMode="auto">
            <a:xfrm>
              <a:off x="2105" y="1833"/>
              <a:ext cx="110" cy="99"/>
            </a:xfrm>
            <a:prstGeom prst="rect">
              <a:avLst/>
            </a:prstGeom>
            <a:solidFill>
              <a:schemeClr val="bg1"/>
            </a:solidFill>
            <a:ln w="9525">
              <a:solidFill>
                <a:srgbClr val="CC99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86" name="Rectangle 18"/>
            <p:cNvSpPr>
              <a:spLocks noChangeArrowheads="1"/>
            </p:cNvSpPr>
            <p:nvPr/>
          </p:nvSpPr>
          <p:spPr bwMode="auto">
            <a:xfrm>
              <a:off x="2229" y="1891"/>
              <a:ext cx="29" cy="35"/>
            </a:xfrm>
            <a:prstGeom prst="rect">
              <a:avLst/>
            </a:prstGeom>
            <a:solidFill>
              <a:srgbClr val="CC9900"/>
            </a:solidFill>
            <a:ln w="9525">
              <a:solidFill>
                <a:srgbClr val="CC99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87" name="Rectangle 19"/>
            <p:cNvSpPr>
              <a:spLocks noChangeArrowheads="1"/>
            </p:cNvSpPr>
            <p:nvPr/>
          </p:nvSpPr>
          <p:spPr bwMode="auto">
            <a:xfrm>
              <a:off x="2058" y="1892"/>
              <a:ext cx="29" cy="35"/>
            </a:xfrm>
            <a:prstGeom prst="rect">
              <a:avLst/>
            </a:prstGeom>
            <a:solidFill>
              <a:srgbClr val="CC9900"/>
            </a:solidFill>
            <a:ln w="9525">
              <a:solidFill>
                <a:srgbClr val="CC99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sp>
        <p:nvSpPr>
          <p:cNvPr id="91152" name="Freeform 63"/>
          <p:cNvSpPr/>
          <p:nvPr/>
        </p:nvSpPr>
        <p:spPr bwMode="auto">
          <a:xfrm rot="10800000">
            <a:off x="7823201" y="1544638"/>
            <a:ext cx="530225" cy="595312"/>
          </a:xfrm>
          <a:custGeom>
            <a:avLst/>
            <a:gdLst>
              <a:gd name="T0" fmla="*/ 2147483646 w 412"/>
              <a:gd name="T1" fmla="*/ 2147483646 h 2005"/>
              <a:gd name="T2" fmla="*/ 2147483646 w 412"/>
              <a:gd name="T3" fmla="*/ 0 h 2005"/>
              <a:gd name="T4" fmla="*/ 2147483646 w 412"/>
              <a:gd name="T5" fmla="*/ 2147483646 h 2005"/>
              <a:gd name="T6" fmla="*/ 0 60000 65536"/>
              <a:gd name="T7" fmla="*/ 0 60000 65536"/>
              <a:gd name="T8" fmla="*/ 0 60000 65536"/>
              <a:gd name="T9" fmla="*/ 0 w 412"/>
              <a:gd name="T10" fmla="*/ 0 h 2005"/>
              <a:gd name="T11" fmla="*/ 412 w 412"/>
              <a:gd name="T12" fmla="*/ 2005 h 2005"/>
            </a:gdLst>
            <a:ahLst/>
            <a:cxnLst>
              <a:cxn ang="T6">
                <a:pos x="T0" y="T1"/>
              </a:cxn>
              <a:cxn ang="T7">
                <a:pos x="T2" y="T3"/>
              </a:cxn>
              <a:cxn ang="T8">
                <a:pos x="T4" y="T5"/>
              </a:cxn>
            </a:cxnLst>
            <a:rect l="T9" t="T10" r="T11" b="T12"/>
            <a:pathLst>
              <a:path w="412" h="2005">
                <a:moveTo>
                  <a:pt x="56" y="2005"/>
                </a:moveTo>
                <a:cubicBezTo>
                  <a:pt x="80" y="1671"/>
                  <a:pt x="0" y="0"/>
                  <a:pt x="206" y="0"/>
                </a:cubicBezTo>
                <a:cubicBezTo>
                  <a:pt x="412" y="0"/>
                  <a:pt x="307" y="1587"/>
                  <a:pt x="334" y="2005"/>
                </a:cubicBezTo>
              </a:path>
            </a:pathLst>
          </a:custGeom>
          <a:noFill/>
          <a:ln w="38100" cap="flat" cmpd="sng">
            <a:solidFill>
              <a:srgbClr val="CC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91153" name="Group 77"/>
          <p:cNvGrpSpPr/>
          <p:nvPr/>
        </p:nvGrpSpPr>
        <p:grpSpPr bwMode="auto">
          <a:xfrm>
            <a:off x="7013576" y="4827589"/>
            <a:ext cx="1006475" cy="211137"/>
            <a:chOff x="314" y="1591"/>
            <a:chExt cx="634" cy="133"/>
          </a:xfrm>
        </p:grpSpPr>
        <p:sp>
          <p:nvSpPr>
            <p:cNvPr id="91181" name="Rectangle 74"/>
            <p:cNvSpPr>
              <a:spLocks noChangeArrowheads="1"/>
            </p:cNvSpPr>
            <p:nvPr/>
          </p:nvSpPr>
          <p:spPr bwMode="auto">
            <a:xfrm>
              <a:off x="314" y="1591"/>
              <a:ext cx="634" cy="1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82" name="Line 75"/>
            <p:cNvSpPr>
              <a:spLocks noChangeShapeType="1"/>
            </p:cNvSpPr>
            <p:nvPr/>
          </p:nvSpPr>
          <p:spPr bwMode="auto">
            <a:xfrm>
              <a:off x="388" y="1594"/>
              <a:ext cx="0" cy="130"/>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1183" name="Line 76"/>
            <p:cNvSpPr>
              <a:spLocks noChangeShapeType="1"/>
            </p:cNvSpPr>
            <p:nvPr/>
          </p:nvSpPr>
          <p:spPr bwMode="auto">
            <a:xfrm>
              <a:off x="484" y="1594"/>
              <a:ext cx="0" cy="130"/>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91154" name="Rectangle 80"/>
          <p:cNvSpPr>
            <a:spLocks noChangeArrowheads="1"/>
          </p:cNvSpPr>
          <p:nvPr/>
        </p:nvSpPr>
        <p:spPr bwMode="auto">
          <a:xfrm>
            <a:off x="7132638" y="3892550"/>
            <a:ext cx="876300" cy="2095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55" name="Rectangle 86"/>
          <p:cNvSpPr>
            <a:spLocks noChangeArrowheads="1"/>
          </p:cNvSpPr>
          <p:nvPr/>
        </p:nvSpPr>
        <p:spPr bwMode="auto">
          <a:xfrm>
            <a:off x="7289801" y="2851150"/>
            <a:ext cx="720725" cy="209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56" name="Rectangle 91"/>
          <p:cNvSpPr>
            <a:spLocks noChangeArrowheads="1"/>
          </p:cNvSpPr>
          <p:nvPr/>
        </p:nvSpPr>
        <p:spPr bwMode="auto">
          <a:xfrm>
            <a:off x="7297739" y="3892550"/>
            <a:ext cx="720725" cy="209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57" name="Rectangle 92"/>
          <p:cNvSpPr>
            <a:spLocks noChangeArrowheads="1"/>
          </p:cNvSpPr>
          <p:nvPr/>
        </p:nvSpPr>
        <p:spPr bwMode="auto">
          <a:xfrm>
            <a:off x="7292976" y="4824414"/>
            <a:ext cx="733425" cy="2127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91158" name="Group 99"/>
          <p:cNvGrpSpPr/>
          <p:nvPr/>
        </p:nvGrpSpPr>
        <p:grpSpPr bwMode="auto">
          <a:xfrm>
            <a:off x="9480551" y="1657353"/>
            <a:ext cx="1287463" cy="736601"/>
            <a:chOff x="638" y="1651"/>
            <a:chExt cx="811" cy="464"/>
          </a:xfrm>
        </p:grpSpPr>
        <p:sp>
          <p:nvSpPr>
            <p:cNvPr id="91178" name="Text Box 95"/>
            <p:cNvSpPr txBox="1">
              <a:spLocks noChangeArrowheads="1"/>
            </p:cNvSpPr>
            <p:nvPr/>
          </p:nvSpPr>
          <p:spPr bwMode="auto">
            <a:xfrm>
              <a:off x="638" y="1651"/>
              <a:ext cx="81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application</a:t>
              </a:r>
              <a:endParaRPr kumimoji="0" lang="en-US" altLang="zh-CN" sz="1800">
                <a:latin typeface="Arial" panose="020B0604020202020204" pitchFamily="34" charset="0"/>
                <a:ea typeface="宋体" panose="02010600030101010101" pitchFamily="2" charset="-122"/>
              </a:endParaRPr>
            </a:p>
          </p:txBody>
        </p:sp>
        <p:sp>
          <p:nvSpPr>
            <p:cNvPr id="91179" name="Text Box 96"/>
            <p:cNvSpPr txBox="1">
              <a:spLocks noChangeArrowheads="1"/>
            </p:cNvSpPr>
            <p:nvPr/>
          </p:nvSpPr>
          <p:spPr bwMode="auto">
            <a:xfrm>
              <a:off x="647" y="1882"/>
              <a:ext cx="3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OS</a:t>
              </a:r>
              <a:endParaRPr kumimoji="0" lang="en-US" altLang="zh-CN" sz="1800">
                <a:latin typeface="Arial" panose="020B0604020202020204" pitchFamily="34" charset="0"/>
                <a:ea typeface="宋体" panose="02010600030101010101" pitchFamily="2" charset="-122"/>
              </a:endParaRPr>
            </a:p>
          </p:txBody>
        </p:sp>
        <p:sp>
          <p:nvSpPr>
            <p:cNvPr id="91180" name="Line 98"/>
            <p:cNvSpPr>
              <a:spLocks noChangeShapeType="1"/>
            </p:cNvSpPr>
            <p:nvPr/>
          </p:nvSpPr>
          <p:spPr bwMode="auto">
            <a:xfrm>
              <a:off x="711" y="1870"/>
              <a:ext cx="548" cy="0"/>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91159" name="Text Box 103"/>
          <p:cNvSpPr txBox="1">
            <a:spLocks noChangeArrowheads="1"/>
          </p:cNvSpPr>
          <p:nvPr/>
        </p:nvSpPr>
        <p:spPr bwMode="auto">
          <a:xfrm>
            <a:off x="6829425" y="5637213"/>
            <a:ext cx="2747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2000">
                <a:latin typeface="Arial" panose="020B0604020202020204" pitchFamily="34" charset="0"/>
                <a:ea typeface="宋体" panose="02010600030101010101" pitchFamily="2" charset="-122"/>
              </a:rPr>
              <a:t>receiver protocol stack</a:t>
            </a:r>
            <a:endParaRPr kumimoji="0" lang="en-US" altLang="zh-CN" sz="2000">
              <a:latin typeface="Arial" panose="020B0604020202020204" pitchFamily="34" charset="0"/>
              <a:ea typeface="宋体" panose="02010600030101010101" pitchFamily="2" charset="-122"/>
            </a:endParaRPr>
          </a:p>
        </p:txBody>
      </p:sp>
      <p:sp>
        <p:nvSpPr>
          <p:cNvPr id="91160" name="Text Box 104"/>
          <p:cNvSpPr txBox="1">
            <a:spLocks noChangeArrowheads="1"/>
          </p:cNvSpPr>
          <p:nvPr/>
        </p:nvSpPr>
        <p:spPr bwMode="auto">
          <a:xfrm>
            <a:off x="3538538" y="1314450"/>
            <a:ext cx="31924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application may </a:t>
            </a:r>
            <a:endParaRPr kumimoji="0" lang="en-US" altLang="zh-CN" sz="1800">
              <a:latin typeface="Arial" panose="020B0604020202020204" pitchFamily="34" charset="0"/>
              <a:ea typeface="宋体" panose="02010600030101010101" pitchFamily="2" charset="-122"/>
            </a:endParaRPr>
          </a:p>
          <a:p>
            <a:pPr algn="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remove data from </a:t>
            </a:r>
            <a:endParaRPr kumimoji="0" lang="en-US" altLang="zh-CN" sz="1800">
              <a:latin typeface="Arial" panose="020B0604020202020204" pitchFamily="34" charset="0"/>
              <a:ea typeface="宋体" panose="02010600030101010101" pitchFamily="2" charset="-122"/>
            </a:endParaRPr>
          </a:p>
          <a:p>
            <a:pPr algn="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TCP socket buffers …. </a:t>
            </a:r>
            <a:endParaRPr kumimoji="0" lang="en-US" altLang="zh-CN" sz="1800">
              <a:latin typeface="Arial" panose="020B0604020202020204" pitchFamily="34" charset="0"/>
              <a:ea typeface="宋体" panose="02010600030101010101" pitchFamily="2" charset="-122"/>
            </a:endParaRPr>
          </a:p>
        </p:txBody>
      </p:sp>
      <p:sp>
        <p:nvSpPr>
          <p:cNvPr id="91161" name="Line 105"/>
          <p:cNvSpPr>
            <a:spLocks noChangeShapeType="1"/>
          </p:cNvSpPr>
          <p:nvPr/>
        </p:nvSpPr>
        <p:spPr bwMode="auto">
          <a:xfrm>
            <a:off x="6748463" y="1730375"/>
            <a:ext cx="1041400" cy="0"/>
          </a:xfrm>
          <a:prstGeom prst="line">
            <a:avLst/>
          </a:prstGeom>
          <a:noFill/>
          <a:ln w="19050">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1162" name="Text Box 106"/>
          <p:cNvSpPr txBox="1">
            <a:spLocks noChangeArrowheads="1"/>
          </p:cNvSpPr>
          <p:nvPr/>
        </p:nvSpPr>
        <p:spPr bwMode="auto">
          <a:xfrm>
            <a:off x="4622801" y="2525713"/>
            <a:ext cx="208121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 slower than TCP </a:t>
            </a:r>
            <a:endParaRPr kumimoji="0" lang="en-US" altLang="zh-CN" sz="1800">
              <a:latin typeface="Arial" panose="020B0604020202020204" pitchFamily="34" charset="0"/>
              <a:ea typeface="宋体" panose="02010600030101010101" pitchFamily="2" charset="-122"/>
            </a:endParaRPr>
          </a:p>
          <a:p>
            <a:pPr algn="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receiver is delivering</a:t>
            </a:r>
            <a:endParaRPr kumimoji="0" lang="en-US" altLang="zh-CN" sz="1800">
              <a:latin typeface="Arial" panose="020B0604020202020204" pitchFamily="34" charset="0"/>
              <a:ea typeface="宋体" panose="02010600030101010101" pitchFamily="2" charset="-122"/>
            </a:endParaRPr>
          </a:p>
          <a:p>
            <a:pPr algn="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(sender is sending)</a:t>
            </a:r>
            <a:endParaRPr kumimoji="0" lang="en-US" altLang="zh-CN" sz="1800">
              <a:latin typeface="Arial" panose="020B0604020202020204" pitchFamily="34" charset="0"/>
              <a:ea typeface="宋体" panose="02010600030101010101" pitchFamily="2" charset="-122"/>
            </a:endParaRPr>
          </a:p>
        </p:txBody>
      </p:sp>
      <p:sp>
        <p:nvSpPr>
          <p:cNvPr id="91163" name="Line 108"/>
          <p:cNvSpPr>
            <a:spLocks noChangeShapeType="1"/>
          </p:cNvSpPr>
          <p:nvPr/>
        </p:nvSpPr>
        <p:spPr bwMode="auto">
          <a:xfrm>
            <a:off x="6669088" y="2935288"/>
            <a:ext cx="544512" cy="0"/>
          </a:xfrm>
          <a:prstGeom prst="line">
            <a:avLst/>
          </a:prstGeom>
          <a:noFill/>
          <a:ln w="19050">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1164" name="Line 115"/>
          <p:cNvSpPr>
            <a:spLocks noChangeShapeType="1"/>
          </p:cNvSpPr>
          <p:nvPr/>
        </p:nvSpPr>
        <p:spPr bwMode="auto">
          <a:xfrm>
            <a:off x="7907338" y="5189538"/>
            <a:ext cx="0" cy="349250"/>
          </a:xfrm>
          <a:prstGeom prst="line">
            <a:avLst/>
          </a:prstGeom>
          <a:noFill/>
          <a:ln w="28575">
            <a:solidFill>
              <a:srgbClr val="CC0000"/>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91165" name="Text Box 116"/>
          <p:cNvSpPr txBox="1">
            <a:spLocks noChangeArrowheads="1"/>
          </p:cNvSpPr>
          <p:nvPr/>
        </p:nvSpPr>
        <p:spPr bwMode="auto">
          <a:xfrm>
            <a:off x="6815139" y="5249863"/>
            <a:ext cx="1133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a:latin typeface="Arial" panose="020B0604020202020204" pitchFamily="34" charset="0"/>
                <a:ea typeface="宋体" panose="02010600030101010101" pitchFamily="2" charset="-122"/>
              </a:rPr>
              <a:t>from sender</a:t>
            </a:r>
            <a:endParaRPr kumimoji="0" lang="en-US" altLang="zh-CN" sz="1400">
              <a:latin typeface="Arial" panose="020B0604020202020204" pitchFamily="34" charset="0"/>
              <a:ea typeface="宋体" panose="02010600030101010101" pitchFamily="2" charset="-122"/>
            </a:endParaRPr>
          </a:p>
        </p:txBody>
      </p:sp>
      <p:grpSp>
        <p:nvGrpSpPr>
          <p:cNvPr id="6" name="Group 123"/>
          <p:cNvGrpSpPr/>
          <p:nvPr/>
        </p:nvGrpSpPr>
        <p:grpSpPr bwMode="auto">
          <a:xfrm>
            <a:off x="1887538" y="4194176"/>
            <a:ext cx="5395912" cy="1755775"/>
            <a:chOff x="221" y="2091"/>
            <a:chExt cx="3399" cy="1106"/>
          </a:xfrm>
        </p:grpSpPr>
        <p:sp>
          <p:nvSpPr>
            <p:cNvPr id="91171" name="Line 82"/>
            <p:cNvSpPr>
              <a:spLocks noChangeShapeType="1"/>
            </p:cNvSpPr>
            <p:nvPr/>
          </p:nvSpPr>
          <p:spPr bwMode="auto">
            <a:xfrm>
              <a:off x="3620" y="2455"/>
              <a:ext cx="0" cy="130"/>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1172" name="Rectangle 110"/>
            <p:cNvSpPr>
              <a:spLocks noChangeArrowheads="1"/>
            </p:cNvSpPr>
            <p:nvPr/>
          </p:nvSpPr>
          <p:spPr bwMode="auto">
            <a:xfrm>
              <a:off x="221" y="2219"/>
              <a:ext cx="2295" cy="978"/>
            </a:xfrm>
            <a:prstGeom prst="rect">
              <a:avLst/>
            </a:prstGeom>
            <a:solidFill>
              <a:srgbClr val="FFFFFF"/>
            </a:solidFill>
            <a:ln w="28575">
              <a:solidFill>
                <a:srgbClr val="CC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73" name="Text Box 111"/>
            <p:cNvSpPr txBox="1">
              <a:spLocks noChangeArrowheads="1"/>
            </p:cNvSpPr>
            <p:nvPr/>
          </p:nvSpPr>
          <p:spPr bwMode="auto">
            <a:xfrm>
              <a:off x="277" y="2443"/>
              <a:ext cx="2263"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2000" dirty="0">
                  <a:latin typeface="Times New Roman" panose="02020603050405020304" pitchFamily="18" charset="0"/>
                  <a:ea typeface="+mn-ea"/>
                  <a:cs typeface="Times New Roman" panose="02020603050405020304" pitchFamily="18" charset="0"/>
                </a:rPr>
                <a:t>接收方控制发送方，因此发送方不会通过发送太多、太快而溢出接收方的缓冲区</a:t>
              </a:r>
              <a:endParaRPr kumimoji="0" lang="en-US" altLang="zh-CN" sz="1000" dirty="0">
                <a:latin typeface="Times New Roman" panose="02020603050405020304" pitchFamily="18" charset="0"/>
                <a:ea typeface="+mn-ea"/>
                <a:cs typeface="Times New Roman" panose="02020603050405020304" pitchFamily="18" charset="0"/>
              </a:endParaRPr>
            </a:p>
          </p:txBody>
        </p:sp>
        <p:grpSp>
          <p:nvGrpSpPr>
            <p:cNvPr id="91174" name="Group 112"/>
            <p:cNvGrpSpPr/>
            <p:nvPr/>
          </p:nvGrpSpPr>
          <p:grpSpPr bwMode="auto">
            <a:xfrm>
              <a:off x="507" y="2091"/>
              <a:ext cx="1216" cy="330"/>
              <a:chOff x="3486" y="272"/>
              <a:chExt cx="1134" cy="330"/>
            </a:xfrm>
          </p:grpSpPr>
          <p:sp>
            <p:nvSpPr>
              <p:cNvPr id="91176" name="Rectangle 113"/>
              <p:cNvSpPr>
                <a:spLocks noChangeArrowheads="1"/>
              </p:cNvSpPr>
              <p:nvPr/>
            </p:nvSpPr>
            <p:spPr bwMode="auto">
              <a:xfrm>
                <a:off x="3486" y="330"/>
                <a:ext cx="1134"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77" name="Text Box 114"/>
              <p:cNvSpPr txBox="1">
                <a:spLocks noChangeArrowheads="1"/>
              </p:cNvSpPr>
              <p:nvPr/>
            </p:nvSpPr>
            <p:spPr bwMode="auto">
              <a:xfrm>
                <a:off x="3539" y="272"/>
                <a:ext cx="9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2800" i="1" dirty="0">
                    <a:solidFill>
                      <a:srgbClr val="CC0000"/>
                    </a:solidFill>
                    <a:latin typeface="+mn-ea"/>
                    <a:ea typeface="+mn-ea"/>
                  </a:rPr>
                  <a:t>流量控制</a:t>
                </a:r>
                <a:endParaRPr kumimoji="0" lang="en-US" altLang="zh-CN" sz="2800" i="1" dirty="0">
                  <a:solidFill>
                    <a:srgbClr val="CC0000"/>
                  </a:solidFill>
                  <a:latin typeface="+mn-ea"/>
                  <a:ea typeface="+mn-ea"/>
                </a:endParaRPr>
              </a:p>
            </p:txBody>
          </p:sp>
        </p:grpSp>
        <p:sp>
          <p:nvSpPr>
            <p:cNvPr id="91175" name="Line 117"/>
            <p:cNvSpPr>
              <a:spLocks noChangeShapeType="1"/>
            </p:cNvSpPr>
            <p:nvPr/>
          </p:nvSpPr>
          <p:spPr bwMode="auto">
            <a:xfrm>
              <a:off x="3445" y="2578"/>
              <a:ext cx="0" cy="292"/>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91167" name="Line 118"/>
          <p:cNvSpPr>
            <a:spLocks noChangeShapeType="1"/>
          </p:cNvSpPr>
          <p:nvPr/>
        </p:nvSpPr>
        <p:spPr bwMode="auto">
          <a:xfrm>
            <a:off x="9371013" y="4767263"/>
            <a:ext cx="0" cy="463550"/>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91168" name="Group 124"/>
          <p:cNvGrpSpPr/>
          <p:nvPr/>
        </p:nvGrpSpPr>
        <p:grpSpPr bwMode="auto">
          <a:xfrm flipH="1">
            <a:off x="9609138" y="4360863"/>
            <a:ext cx="869950" cy="906462"/>
            <a:chOff x="-44" y="1473"/>
            <a:chExt cx="981" cy="1105"/>
          </a:xfrm>
        </p:grpSpPr>
        <p:pic>
          <p:nvPicPr>
            <p:cNvPr id="91169" name="Picture 12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70" name="Freeform 126"/>
            <p:cNvSpPr/>
            <p:nvPr/>
          </p:nvSpPr>
          <p:spPr bwMode="auto">
            <a:xfrm flipH="1">
              <a:off x="374" y="1579"/>
              <a:ext cx="477" cy="506"/>
            </a:xfrm>
            <a:custGeom>
              <a:avLst/>
              <a:gdLst>
                <a:gd name="T0" fmla="*/ 0 w 356"/>
                <a:gd name="T1" fmla="*/ 0 h 368"/>
                <a:gd name="T2" fmla="*/ 58127 w 356"/>
                <a:gd name="T3" fmla="*/ 4362 h 368"/>
                <a:gd name="T4" fmla="*/ 68956 w 356"/>
                <a:gd name="T5" fmla="*/ 90881 h 368"/>
                <a:gd name="T6" fmla="*/ 15197 w 356"/>
                <a:gd name="T7" fmla="*/ 11365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a:xfrm>
            <a:off x="803134" y="596345"/>
            <a:ext cx="7772400" cy="741363"/>
          </a:xfrm>
        </p:spPr>
        <p:txBody>
          <a:bodyPr/>
          <a:lstStyle/>
          <a:p>
            <a:pPr>
              <a:defRPr/>
            </a:pPr>
            <a:r>
              <a:rPr lang="en-US" altLang="zh-CN" dirty="0">
                <a:latin typeface="+mj-ea"/>
              </a:rPr>
              <a:t>TCP</a:t>
            </a:r>
            <a:r>
              <a:rPr lang="zh-CN" altLang="en-US" dirty="0">
                <a:latin typeface="+mj-ea"/>
              </a:rPr>
              <a:t>滑动窗口算法的流量控制</a:t>
            </a:r>
            <a:endParaRPr lang="en-US" dirty="0">
              <a:latin typeface="+mj-ea"/>
            </a:endParaRPr>
          </a:p>
        </p:txBody>
      </p:sp>
      <p:grpSp>
        <p:nvGrpSpPr>
          <p:cNvPr id="92163" name="Group 72"/>
          <p:cNvGrpSpPr/>
          <p:nvPr/>
        </p:nvGrpSpPr>
        <p:grpSpPr bwMode="auto">
          <a:xfrm>
            <a:off x="7519988" y="2230439"/>
            <a:ext cx="2578100" cy="2155825"/>
            <a:chOff x="512" y="1294"/>
            <a:chExt cx="1888" cy="1358"/>
          </a:xfrm>
        </p:grpSpPr>
        <p:grpSp>
          <p:nvGrpSpPr>
            <p:cNvPr id="92177" name="Group 17"/>
            <p:cNvGrpSpPr/>
            <p:nvPr/>
          </p:nvGrpSpPr>
          <p:grpSpPr bwMode="auto">
            <a:xfrm>
              <a:off x="1232" y="1410"/>
              <a:ext cx="336" cy="130"/>
              <a:chOff x="2003" y="1816"/>
              <a:chExt cx="336" cy="130"/>
            </a:xfrm>
          </p:grpSpPr>
          <p:sp>
            <p:nvSpPr>
              <p:cNvPr id="92186" name="Rectangle 18"/>
              <p:cNvSpPr>
                <a:spLocks noChangeArrowheads="1"/>
              </p:cNvSpPr>
              <p:nvPr/>
            </p:nvSpPr>
            <p:spPr bwMode="auto">
              <a:xfrm>
                <a:off x="2003" y="1816"/>
                <a:ext cx="336" cy="130"/>
              </a:xfrm>
              <a:prstGeom prst="rect">
                <a:avLst/>
              </a:prstGeom>
              <a:solidFill>
                <a:srgbClr val="FFFF00"/>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2187" name="Rectangle 19"/>
              <p:cNvSpPr>
                <a:spLocks noChangeArrowheads="1"/>
              </p:cNvSpPr>
              <p:nvPr/>
            </p:nvSpPr>
            <p:spPr bwMode="auto">
              <a:xfrm>
                <a:off x="2105" y="1833"/>
                <a:ext cx="108" cy="99"/>
              </a:xfrm>
              <a:prstGeom prst="rect">
                <a:avLst/>
              </a:prstGeom>
              <a:solidFill>
                <a:schemeClr val="bg1"/>
              </a:solidFill>
              <a:ln w="9525">
                <a:solidFill>
                  <a:srgbClr val="CC99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2188" name="Rectangle 20"/>
              <p:cNvSpPr>
                <a:spLocks noChangeArrowheads="1"/>
              </p:cNvSpPr>
              <p:nvPr/>
            </p:nvSpPr>
            <p:spPr bwMode="auto">
              <a:xfrm>
                <a:off x="2228" y="1891"/>
                <a:ext cx="28" cy="35"/>
              </a:xfrm>
              <a:prstGeom prst="rect">
                <a:avLst/>
              </a:prstGeom>
              <a:solidFill>
                <a:srgbClr val="CC9900"/>
              </a:solidFill>
              <a:ln w="9525">
                <a:solidFill>
                  <a:srgbClr val="CC99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2189" name="Rectangle 21"/>
              <p:cNvSpPr>
                <a:spLocks noChangeArrowheads="1"/>
              </p:cNvSpPr>
              <p:nvPr/>
            </p:nvSpPr>
            <p:spPr bwMode="auto">
              <a:xfrm>
                <a:off x="2056" y="1892"/>
                <a:ext cx="29" cy="35"/>
              </a:xfrm>
              <a:prstGeom prst="rect">
                <a:avLst/>
              </a:prstGeom>
              <a:solidFill>
                <a:srgbClr val="CC9900"/>
              </a:solidFill>
              <a:ln w="9525">
                <a:solidFill>
                  <a:srgbClr val="CC99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sp>
          <p:nvSpPr>
            <p:cNvPr id="92178" name="Rectangle 52"/>
            <p:cNvSpPr>
              <a:spLocks noChangeArrowheads="1"/>
            </p:cNvSpPr>
            <p:nvPr/>
          </p:nvSpPr>
          <p:spPr bwMode="auto">
            <a:xfrm>
              <a:off x="526" y="1522"/>
              <a:ext cx="1871" cy="896"/>
            </a:xfrm>
            <a:prstGeom prst="rect">
              <a:avLst/>
            </a:prstGeom>
            <a:solidFill>
              <a:srgbClr val="FFFF00"/>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2179" name="Line 53"/>
            <p:cNvSpPr>
              <a:spLocks noChangeShapeType="1"/>
            </p:cNvSpPr>
            <p:nvPr/>
          </p:nvSpPr>
          <p:spPr bwMode="auto">
            <a:xfrm>
              <a:off x="512" y="1863"/>
              <a:ext cx="188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180" name="AutoShape 54"/>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2181" name="Rectangle 55" descr="Dark upward diagonal"/>
            <p:cNvSpPr>
              <a:spLocks noChangeArrowheads="1"/>
            </p:cNvSpPr>
            <p:nvPr/>
          </p:nvSpPr>
          <p:spPr bwMode="auto">
            <a:xfrm>
              <a:off x="534" y="1856"/>
              <a:ext cx="1848" cy="555"/>
            </a:xfrm>
            <a:prstGeom prst="rect">
              <a:avLst/>
            </a:prstGeom>
            <a:pattFill prst="dkUpDiag">
              <a:fgClr>
                <a:srgbClr val="FFFF00"/>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2182" name="AutoShape 56"/>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2183" name="Text Box 57"/>
            <p:cNvSpPr txBox="1">
              <a:spLocks noChangeArrowheads="1"/>
            </p:cNvSpPr>
            <p:nvPr/>
          </p:nvSpPr>
          <p:spPr bwMode="auto">
            <a:xfrm>
              <a:off x="814" y="1568"/>
              <a:ext cx="12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2000">
                  <a:latin typeface="Arial" panose="020B0604020202020204" pitchFamily="34" charset="0"/>
                  <a:ea typeface="宋体" panose="02010600030101010101" pitchFamily="2" charset="-122"/>
                </a:rPr>
                <a:t>buffered data</a:t>
              </a:r>
              <a:endParaRPr kumimoji="0" lang="en-US" altLang="zh-CN" sz="2000">
                <a:latin typeface="Arial" panose="020B0604020202020204" pitchFamily="34" charset="0"/>
                <a:ea typeface="宋体" panose="02010600030101010101" pitchFamily="2" charset="-122"/>
              </a:endParaRPr>
            </a:p>
          </p:txBody>
        </p:sp>
        <p:sp>
          <p:nvSpPr>
            <p:cNvPr id="92184" name="Line 58"/>
            <p:cNvSpPr>
              <a:spLocks noChangeShapeType="1"/>
            </p:cNvSpPr>
            <p:nvPr/>
          </p:nvSpPr>
          <p:spPr bwMode="auto">
            <a:xfrm>
              <a:off x="522" y="1857"/>
              <a:ext cx="1878" cy="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185" name="Text Box 59"/>
            <p:cNvSpPr txBox="1">
              <a:spLocks noChangeArrowheads="1"/>
            </p:cNvSpPr>
            <p:nvPr/>
          </p:nvSpPr>
          <p:spPr bwMode="auto">
            <a:xfrm>
              <a:off x="653" y="2020"/>
              <a:ext cx="15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2000">
                  <a:latin typeface="Arial" panose="020B0604020202020204" pitchFamily="34" charset="0"/>
                  <a:ea typeface="宋体" panose="02010600030101010101" pitchFamily="2" charset="-122"/>
                </a:rPr>
                <a:t>free buffer space</a:t>
              </a:r>
              <a:endParaRPr kumimoji="0" lang="en-US" altLang="zh-CN" sz="2000">
                <a:latin typeface="Arial" panose="020B0604020202020204" pitchFamily="34" charset="0"/>
                <a:ea typeface="宋体" panose="02010600030101010101" pitchFamily="2" charset="-122"/>
              </a:endParaRPr>
            </a:p>
          </p:txBody>
        </p:sp>
      </p:grpSp>
      <p:sp>
        <p:nvSpPr>
          <p:cNvPr id="92164" name="Text Box 62"/>
          <p:cNvSpPr txBox="1">
            <a:spLocks noChangeArrowheads="1"/>
          </p:cNvSpPr>
          <p:nvPr/>
        </p:nvSpPr>
        <p:spPr bwMode="auto">
          <a:xfrm>
            <a:off x="6632576" y="3375025"/>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latin typeface="Courier New" panose="02070309020205020404" pitchFamily="49" charset="0"/>
                <a:ea typeface="宋体" panose="02010600030101010101" pitchFamily="2" charset="-122"/>
              </a:rPr>
              <a:t>rwnd</a:t>
            </a:r>
            <a:endParaRPr kumimoji="0" lang="en-US" altLang="zh-CN" sz="1800" b="1">
              <a:latin typeface="Courier New" panose="02070309020205020404" pitchFamily="49" charset="0"/>
              <a:ea typeface="宋体" panose="02010600030101010101" pitchFamily="2" charset="-122"/>
            </a:endParaRPr>
          </a:p>
        </p:txBody>
      </p:sp>
      <p:sp>
        <p:nvSpPr>
          <p:cNvPr id="92165" name="Line 64"/>
          <p:cNvSpPr>
            <a:spLocks noChangeShapeType="1"/>
          </p:cNvSpPr>
          <p:nvPr/>
        </p:nvSpPr>
        <p:spPr bwMode="auto">
          <a:xfrm>
            <a:off x="7143750" y="3108326"/>
            <a:ext cx="0" cy="322263"/>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166" name="Line 65"/>
          <p:cNvSpPr>
            <a:spLocks noChangeShapeType="1"/>
          </p:cNvSpPr>
          <p:nvPr/>
        </p:nvSpPr>
        <p:spPr bwMode="auto">
          <a:xfrm flipV="1">
            <a:off x="7143750" y="3633788"/>
            <a:ext cx="0" cy="322262"/>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167" name="Line 66"/>
          <p:cNvSpPr>
            <a:spLocks noChangeShapeType="1"/>
          </p:cNvSpPr>
          <p:nvPr/>
        </p:nvSpPr>
        <p:spPr bwMode="auto">
          <a:xfrm>
            <a:off x="6989763" y="3965575"/>
            <a:ext cx="47625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168" name="Line 67"/>
          <p:cNvSpPr>
            <a:spLocks noChangeShapeType="1"/>
          </p:cNvSpPr>
          <p:nvPr/>
        </p:nvSpPr>
        <p:spPr bwMode="auto">
          <a:xfrm>
            <a:off x="7038975" y="3097213"/>
            <a:ext cx="19685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169" name="Line 68"/>
          <p:cNvSpPr>
            <a:spLocks noChangeShapeType="1"/>
          </p:cNvSpPr>
          <p:nvPr/>
        </p:nvSpPr>
        <p:spPr bwMode="auto">
          <a:xfrm>
            <a:off x="7011988" y="2571750"/>
            <a:ext cx="47625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170" name="Line 69"/>
          <p:cNvSpPr>
            <a:spLocks noChangeShapeType="1"/>
          </p:cNvSpPr>
          <p:nvPr/>
        </p:nvSpPr>
        <p:spPr bwMode="auto">
          <a:xfrm>
            <a:off x="7400925" y="2576513"/>
            <a:ext cx="0" cy="177800"/>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171" name="Line 70"/>
          <p:cNvSpPr>
            <a:spLocks noChangeShapeType="1"/>
          </p:cNvSpPr>
          <p:nvPr/>
        </p:nvSpPr>
        <p:spPr bwMode="auto">
          <a:xfrm flipH="1">
            <a:off x="7399338" y="3000375"/>
            <a:ext cx="0" cy="9540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172" name="Text Box 71"/>
          <p:cNvSpPr txBox="1">
            <a:spLocks noChangeArrowheads="1"/>
          </p:cNvSpPr>
          <p:nvPr/>
        </p:nvSpPr>
        <p:spPr bwMode="auto">
          <a:xfrm>
            <a:off x="6105710" y="2736850"/>
            <a:ext cx="14253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r" eaLnBrk="1" hangingPunct="1">
              <a:spcBef>
                <a:spcPct val="0"/>
              </a:spcBef>
              <a:buClrTx/>
              <a:buSzTx/>
              <a:buFontTx/>
              <a:buNone/>
            </a:pPr>
            <a:r>
              <a:rPr kumimoji="0" lang="en-US" altLang="zh-CN" sz="1800" b="1">
                <a:latin typeface="Courier New" panose="02070309020205020404" pitchFamily="49" charset="0"/>
                <a:ea typeface="宋体" panose="02010600030101010101" pitchFamily="2" charset="-122"/>
              </a:rPr>
              <a:t>RcvBuffer</a:t>
            </a:r>
            <a:endParaRPr kumimoji="0" lang="en-US" altLang="zh-CN" sz="1800" b="1">
              <a:latin typeface="Courier New" panose="02070309020205020404" pitchFamily="49" charset="0"/>
              <a:ea typeface="宋体" panose="02010600030101010101" pitchFamily="2" charset="-122"/>
            </a:endParaRPr>
          </a:p>
        </p:txBody>
      </p:sp>
      <p:sp>
        <p:nvSpPr>
          <p:cNvPr id="92173" name="Text Box 73"/>
          <p:cNvSpPr txBox="1">
            <a:spLocks noChangeArrowheads="1"/>
          </p:cNvSpPr>
          <p:nvPr/>
        </p:nvSpPr>
        <p:spPr bwMode="auto">
          <a:xfrm>
            <a:off x="7677150" y="4365625"/>
            <a:ext cx="25741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TCP segment payloads</a:t>
            </a:r>
            <a:endParaRPr kumimoji="0" lang="en-US" altLang="zh-CN" sz="1800" i="1">
              <a:latin typeface="Arial" panose="020B0604020202020204" pitchFamily="34" charset="0"/>
              <a:ea typeface="宋体" panose="02010600030101010101" pitchFamily="2" charset="-122"/>
            </a:endParaRPr>
          </a:p>
        </p:txBody>
      </p:sp>
      <p:sp>
        <p:nvSpPr>
          <p:cNvPr id="92174" name="Text Box 74"/>
          <p:cNvSpPr txBox="1">
            <a:spLocks noChangeArrowheads="1"/>
          </p:cNvSpPr>
          <p:nvPr/>
        </p:nvSpPr>
        <p:spPr bwMode="auto">
          <a:xfrm>
            <a:off x="7750175" y="1865313"/>
            <a:ext cx="2416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to application process</a:t>
            </a:r>
            <a:endParaRPr kumimoji="0" lang="en-US" altLang="zh-CN" sz="1800" i="1">
              <a:latin typeface="Arial" panose="020B0604020202020204" pitchFamily="34" charset="0"/>
              <a:ea typeface="宋体" panose="02010600030101010101" pitchFamily="2" charset="-122"/>
            </a:endParaRPr>
          </a:p>
        </p:txBody>
      </p:sp>
      <p:sp>
        <p:nvSpPr>
          <p:cNvPr id="78866" name="Rectangle 75"/>
          <p:cNvSpPr>
            <a:spLocks noGrp="1" noChangeArrowheads="1"/>
          </p:cNvSpPr>
          <p:nvPr>
            <p:ph type="body" sz="half" idx="2"/>
          </p:nvPr>
        </p:nvSpPr>
        <p:spPr>
          <a:xfrm>
            <a:off x="1025236" y="1549401"/>
            <a:ext cx="5166244" cy="4906963"/>
          </a:xfrm>
        </p:spPr>
        <p:txBody>
          <a:bodyPr>
            <a:normAutofit/>
          </a:bodyPr>
          <a:lstStyle/>
          <a:p>
            <a:pPr>
              <a:defRPr/>
            </a:pPr>
            <a:r>
              <a:rPr lang="en-US" altLang="zh-CN" sz="2400" dirty="0"/>
              <a:t>receiver </a:t>
            </a:r>
            <a:r>
              <a:rPr lang="ja-JP" altLang="en-US" sz="2400" dirty="0"/>
              <a:t>“</a:t>
            </a:r>
            <a:r>
              <a:rPr lang="en-US" altLang="ja-JP" sz="2400" dirty="0"/>
              <a:t>advertises</a:t>
            </a:r>
            <a:r>
              <a:rPr lang="ja-JP" altLang="en-US" sz="2400" dirty="0"/>
              <a:t>”</a:t>
            </a:r>
            <a:r>
              <a:rPr lang="en-US" altLang="ja-JP" sz="2400" dirty="0"/>
              <a:t> free buffer space by including </a:t>
            </a:r>
            <a:r>
              <a:rPr lang="en-US" altLang="ja-JP" sz="2400" b="1" dirty="0" err="1">
                <a:latin typeface="Courier New" panose="02070309020205020404" pitchFamily="49" charset="0"/>
              </a:rPr>
              <a:t>rwnd</a:t>
            </a:r>
            <a:r>
              <a:rPr lang="en-US" altLang="ja-JP" sz="2400" dirty="0"/>
              <a:t> value in TCP header of receiver-to-sender segments</a:t>
            </a:r>
            <a:endParaRPr lang="en-US" altLang="ja-JP" sz="2400" dirty="0"/>
          </a:p>
          <a:p>
            <a:pPr lvl="1">
              <a:defRPr/>
            </a:pPr>
            <a:r>
              <a:rPr lang="en-US" altLang="zh-CN" sz="2000" b="1" dirty="0" err="1">
                <a:latin typeface="Courier New" panose="02070309020205020404" pitchFamily="49" charset="0"/>
              </a:rPr>
              <a:t>RcvBuffer</a:t>
            </a:r>
            <a:r>
              <a:rPr lang="en-US" altLang="zh-CN" sz="2000" b="1" dirty="0">
                <a:latin typeface="Courier New" panose="02070309020205020404" pitchFamily="49" charset="0"/>
              </a:rPr>
              <a:t> </a:t>
            </a:r>
            <a:r>
              <a:rPr lang="en-US" altLang="zh-CN" sz="2000" dirty="0"/>
              <a:t>size set via socket options (typical default is 4096 bytes)</a:t>
            </a:r>
            <a:endParaRPr lang="en-US" altLang="zh-CN" sz="2000" dirty="0"/>
          </a:p>
          <a:p>
            <a:pPr lvl="1">
              <a:defRPr/>
            </a:pPr>
            <a:r>
              <a:rPr lang="en-US" altLang="zh-CN" sz="2000" dirty="0"/>
              <a:t>many operating systems </a:t>
            </a:r>
            <a:r>
              <a:rPr lang="en-US" altLang="zh-CN" sz="2000" dirty="0" err="1"/>
              <a:t>autoadjust</a:t>
            </a:r>
            <a:r>
              <a:rPr lang="en-US" altLang="zh-CN" sz="2000" dirty="0"/>
              <a:t> </a:t>
            </a:r>
            <a:r>
              <a:rPr lang="en-US" altLang="zh-CN" sz="2000" b="1" dirty="0" err="1">
                <a:latin typeface="Courier New" panose="02070309020205020404" pitchFamily="49" charset="0"/>
              </a:rPr>
              <a:t>RcvBuffer</a:t>
            </a:r>
            <a:endParaRPr lang="en-US" altLang="zh-CN" sz="2000" dirty="0"/>
          </a:p>
          <a:p>
            <a:pPr>
              <a:defRPr/>
            </a:pPr>
            <a:r>
              <a:rPr lang="en-US" altLang="zh-CN" sz="2400" dirty="0"/>
              <a:t>sender limits amount of </a:t>
            </a:r>
            <a:r>
              <a:rPr lang="en-US" altLang="zh-CN" sz="2400" dirty="0" err="1"/>
              <a:t>unacked</a:t>
            </a:r>
            <a:r>
              <a:rPr lang="en-US" altLang="zh-CN" sz="2400" dirty="0"/>
              <a:t> (</a:t>
            </a:r>
            <a:r>
              <a:rPr lang="ja-JP" altLang="en-US" sz="2400" dirty="0"/>
              <a:t>“</a:t>
            </a:r>
            <a:r>
              <a:rPr lang="en-US" altLang="ja-JP" sz="2400" dirty="0"/>
              <a:t>in-flight</a:t>
            </a:r>
            <a:r>
              <a:rPr lang="ja-JP" altLang="en-US" sz="2400" dirty="0"/>
              <a:t>”</a:t>
            </a:r>
            <a:r>
              <a:rPr lang="en-US" altLang="ja-JP" sz="2400" dirty="0"/>
              <a:t>) data to receiver’s </a:t>
            </a:r>
            <a:r>
              <a:rPr lang="en-US" altLang="ja-JP" sz="2400" b="1" dirty="0" err="1">
                <a:latin typeface="Courier New" panose="02070309020205020404" pitchFamily="49" charset="0"/>
              </a:rPr>
              <a:t>rwnd</a:t>
            </a:r>
            <a:r>
              <a:rPr lang="en-US" altLang="ja-JP" sz="2400" b="1" dirty="0">
                <a:latin typeface="Courier New" panose="02070309020205020404" pitchFamily="49" charset="0"/>
              </a:rPr>
              <a:t> </a:t>
            </a:r>
            <a:r>
              <a:rPr lang="en-US" altLang="ja-JP" sz="2400" dirty="0"/>
              <a:t>value </a:t>
            </a:r>
            <a:endParaRPr lang="en-US" altLang="ja-JP" sz="2400" dirty="0"/>
          </a:p>
          <a:p>
            <a:pPr>
              <a:defRPr/>
            </a:pPr>
            <a:r>
              <a:rPr lang="en-US" altLang="zh-CN" sz="2400" dirty="0"/>
              <a:t>guarantees receive buffer will not overflow</a:t>
            </a:r>
            <a:endParaRPr lang="en-US" altLang="zh-CN" sz="2400" dirty="0"/>
          </a:p>
        </p:txBody>
      </p:sp>
      <p:sp>
        <p:nvSpPr>
          <p:cNvPr id="92176" name="Text Box 76"/>
          <p:cNvSpPr txBox="1">
            <a:spLocks noChangeArrowheads="1"/>
          </p:cNvSpPr>
          <p:nvPr/>
        </p:nvSpPr>
        <p:spPr bwMode="auto">
          <a:xfrm>
            <a:off x="7361239" y="5018089"/>
            <a:ext cx="2695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2000" i="1">
                <a:latin typeface="Arial" panose="020B0604020202020204" pitchFamily="34" charset="0"/>
                <a:ea typeface="宋体" panose="02010600030101010101" pitchFamily="2" charset="-122"/>
              </a:rPr>
              <a:t>receiver-side buffering</a:t>
            </a:r>
            <a:endParaRPr kumimoji="0" lang="en-US" altLang="zh-CN" sz="2000" i="1">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p:txBody>
          <a:bodyPr/>
          <a:lstStyle/>
          <a:p>
            <a:r>
              <a:rPr lang="en-US" altLang="zh-CN" sz="3200" dirty="0">
                <a:latin typeface="+mj-ea"/>
              </a:rPr>
              <a:t>TCP</a:t>
            </a:r>
            <a:r>
              <a:rPr lang="zh-CN" altLang="en-US" sz="3200" dirty="0">
                <a:latin typeface="+mj-ea"/>
              </a:rPr>
              <a:t>滑动窗口算法</a:t>
            </a:r>
            <a:endParaRPr lang="zh-CN" altLang="en-US" sz="3200" dirty="0">
              <a:latin typeface="+mj-ea"/>
            </a:endParaRPr>
          </a:p>
        </p:txBody>
      </p:sp>
      <p:sp>
        <p:nvSpPr>
          <p:cNvPr id="87043" name="Rectangle 3"/>
          <p:cNvSpPr>
            <a:spLocks noGrp="1" noChangeArrowheads="1"/>
          </p:cNvSpPr>
          <p:nvPr>
            <p:ph type="body" idx="1"/>
          </p:nvPr>
        </p:nvSpPr>
        <p:spPr>
          <a:xfrm>
            <a:off x="986908" y="1270000"/>
            <a:ext cx="8229600" cy="5327650"/>
          </a:xfrm>
        </p:spPr>
        <p:txBody>
          <a:bodyPr/>
          <a:lstStyle/>
          <a:p>
            <a:pPr>
              <a:buFont typeface="Wingdings" panose="05000000000000000000" charset="0"/>
              <a:buNone/>
              <a:defRPr/>
            </a:pPr>
            <a:r>
              <a:rPr lang="en-US" altLang="zh-CN" sz="2800" b="1" dirty="0">
                <a:solidFill>
                  <a:srgbClr val="0000FF"/>
                </a:solidFill>
                <a:effectLst>
                  <a:outerShdw blurRad="38100" dist="38100" dir="2700000" algn="tl">
                    <a:srgbClr val="DDDDDD"/>
                  </a:outerShdw>
                </a:effectLst>
              </a:rPr>
              <a:t>2. </a:t>
            </a:r>
            <a:r>
              <a:rPr lang="zh-CN" altLang="en-US" sz="2800" b="1" dirty="0">
                <a:solidFill>
                  <a:srgbClr val="0000FF"/>
                </a:solidFill>
                <a:effectLst>
                  <a:outerShdw blurRad="38100" dist="38100" dir="2700000" algn="tl">
                    <a:srgbClr val="DDDDDD"/>
                  </a:outerShdw>
                </a:effectLst>
              </a:rPr>
              <a:t>流量控制</a:t>
            </a:r>
            <a:endParaRPr lang="en-US" altLang="zh-CN" sz="2800" b="1" dirty="0">
              <a:solidFill>
                <a:srgbClr val="0000FF"/>
              </a:solidFill>
              <a:effectLst>
                <a:outerShdw blurRad="38100" dist="38100" dir="2700000" algn="tl">
                  <a:srgbClr val="DDDDDD"/>
                </a:outerShdw>
              </a:effectLst>
            </a:endParaRPr>
          </a:p>
          <a:p>
            <a:pPr>
              <a:defRPr/>
            </a:pPr>
            <a:endParaRPr lang="zh-CN" altLang="en-US" sz="2800" dirty="0"/>
          </a:p>
        </p:txBody>
      </p:sp>
      <p:grpSp>
        <p:nvGrpSpPr>
          <p:cNvPr id="93189" name="组 3"/>
          <p:cNvGrpSpPr/>
          <p:nvPr/>
        </p:nvGrpSpPr>
        <p:grpSpPr bwMode="auto">
          <a:xfrm>
            <a:off x="1703388" y="2565400"/>
            <a:ext cx="4608512" cy="4032250"/>
            <a:chOff x="1357313" y="1484784"/>
            <a:chExt cx="6527055" cy="5184576"/>
          </a:xfrm>
        </p:grpSpPr>
        <p:pic>
          <p:nvPicPr>
            <p:cNvPr id="93233" name="Picture 227"/>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1357313" y="1556792"/>
              <a:ext cx="6342062" cy="4982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347131" y="1484784"/>
              <a:ext cx="4321392" cy="2016678"/>
            </a:xfrm>
            <a:prstGeom prst="rect">
              <a:avLst/>
            </a:prstGeom>
            <a:solidFill>
              <a:srgbClr val="FFFFFF"/>
            </a:solidFill>
            <a:ln>
              <a:solidFill>
                <a:srgbClr val="FFFFFF"/>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29" name="矩形 28"/>
            <p:cNvSpPr/>
            <p:nvPr/>
          </p:nvSpPr>
          <p:spPr>
            <a:xfrm>
              <a:off x="4356656" y="3356539"/>
              <a:ext cx="3527712" cy="3312821"/>
            </a:xfrm>
            <a:prstGeom prst="rect">
              <a:avLst/>
            </a:prstGeom>
            <a:solidFill>
              <a:srgbClr val="FFFFFF"/>
            </a:solidFill>
            <a:ln>
              <a:solidFill>
                <a:srgbClr val="FFFFFF"/>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30" name="矩形 29"/>
            <p:cNvSpPr/>
            <p:nvPr/>
          </p:nvSpPr>
          <p:spPr>
            <a:xfrm>
              <a:off x="3706872" y="3285097"/>
              <a:ext cx="2160697" cy="647052"/>
            </a:xfrm>
            <a:prstGeom prst="rect">
              <a:avLst/>
            </a:prstGeom>
            <a:solidFill>
              <a:srgbClr val="FFFFFF"/>
            </a:solidFill>
            <a:ln>
              <a:solidFill>
                <a:srgbClr val="FFFFFF"/>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grpSp>
      <p:sp>
        <p:nvSpPr>
          <p:cNvPr id="93190" name="矩形 4"/>
          <p:cNvSpPr>
            <a:spLocks noChangeArrowheads="1"/>
          </p:cNvSpPr>
          <p:nvPr/>
        </p:nvSpPr>
        <p:spPr bwMode="auto">
          <a:xfrm>
            <a:off x="3611564" y="1568451"/>
            <a:ext cx="71643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latin typeface="Calibri" panose="020F0502020204030204" pitchFamily="34" charset="0"/>
                <a:ea typeface="华文中宋" panose="02010600040101010101" pitchFamily="2" charset="-122"/>
              </a:rPr>
              <a:t>发送方在接收方来得及处理的条件下尽可能快地发送数据</a:t>
            </a:r>
            <a:endParaRPr lang="en-US" altLang="zh-CN" sz="2000">
              <a:latin typeface="Calibri" panose="020F0502020204030204" pitchFamily="34" charset="0"/>
              <a:ea typeface="华文中宋" panose="02010600040101010101" pitchFamily="2" charset="-122"/>
            </a:endParaRPr>
          </a:p>
          <a:p>
            <a:r>
              <a:rPr lang="zh-CN" altLang="en-US" sz="2000">
                <a:latin typeface="Calibri" panose="020F0502020204030204" pitchFamily="34" charset="0"/>
                <a:ea typeface="华文中宋" panose="02010600040101010101" pitchFamily="2" charset="-122"/>
              </a:rPr>
              <a:t>发送方根据接收方的需求动态调整发送方的窗口大小</a:t>
            </a:r>
            <a:endParaRPr lang="en-US" altLang="zh-CN" sz="2000">
              <a:latin typeface="Calibri" panose="020F0502020204030204" pitchFamily="34" charset="0"/>
              <a:ea typeface="华文中宋" panose="02010600040101010101" pitchFamily="2" charset="-122"/>
            </a:endParaRPr>
          </a:p>
        </p:txBody>
      </p:sp>
      <p:grpSp>
        <p:nvGrpSpPr>
          <p:cNvPr id="93191" name="组 5"/>
          <p:cNvGrpSpPr/>
          <p:nvPr/>
        </p:nvGrpSpPr>
        <p:grpSpPr bwMode="auto">
          <a:xfrm>
            <a:off x="3792538" y="2312989"/>
            <a:ext cx="6767512" cy="3995737"/>
            <a:chOff x="2424856" y="1336675"/>
            <a:chExt cx="8051800" cy="4860599"/>
          </a:xfrm>
        </p:grpSpPr>
        <p:sp>
          <p:nvSpPr>
            <p:cNvPr id="93192" name="Line 2"/>
            <p:cNvSpPr>
              <a:spLocks noChangeShapeType="1"/>
            </p:cNvSpPr>
            <p:nvPr/>
          </p:nvSpPr>
          <p:spPr bwMode="auto">
            <a:xfrm>
              <a:off x="2842369" y="5702300"/>
              <a:ext cx="7356475"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3" name="Oval 3"/>
            <p:cNvSpPr>
              <a:spLocks noChangeArrowheads="1"/>
            </p:cNvSpPr>
            <p:nvPr/>
          </p:nvSpPr>
          <p:spPr bwMode="auto">
            <a:xfrm>
              <a:off x="4510831" y="5670550"/>
              <a:ext cx="63500" cy="63500"/>
            </a:xfrm>
            <a:prstGeom prst="ellipse">
              <a:avLst/>
            </a:prstGeom>
            <a:solidFill>
              <a:schemeClr val="bg1"/>
            </a:solidFill>
            <a:ln w="38100">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3194" name="Oval 4"/>
            <p:cNvSpPr>
              <a:spLocks noChangeArrowheads="1"/>
            </p:cNvSpPr>
            <p:nvPr/>
          </p:nvSpPr>
          <p:spPr bwMode="auto">
            <a:xfrm>
              <a:off x="6031656" y="5670550"/>
              <a:ext cx="63500" cy="63500"/>
            </a:xfrm>
            <a:prstGeom prst="ellipse">
              <a:avLst/>
            </a:prstGeom>
            <a:solidFill>
              <a:schemeClr val="bg1"/>
            </a:solidFill>
            <a:ln w="38100">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3195" name="Oval 5"/>
            <p:cNvSpPr>
              <a:spLocks noChangeArrowheads="1"/>
            </p:cNvSpPr>
            <p:nvPr/>
          </p:nvSpPr>
          <p:spPr bwMode="auto">
            <a:xfrm>
              <a:off x="7173069" y="5670550"/>
              <a:ext cx="63500" cy="63500"/>
            </a:xfrm>
            <a:prstGeom prst="ellipse">
              <a:avLst/>
            </a:prstGeom>
            <a:solidFill>
              <a:schemeClr val="bg1"/>
            </a:solidFill>
            <a:ln w="38100">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3196" name="Oval 6"/>
            <p:cNvSpPr>
              <a:spLocks noChangeArrowheads="1"/>
            </p:cNvSpPr>
            <p:nvPr/>
          </p:nvSpPr>
          <p:spPr bwMode="auto">
            <a:xfrm>
              <a:off x="9000281" y="5670550"/>
              <a:ext cx="63500" cy="63500"/>
            </a:xfrm>
            <a:prstGeom prst="ellipse">
              <a:avLst/>
            </a:prstGeom>
            <a:solidFill>
              <a:schemeClr val="bg1"/>
            </a:solidFill>
            <a:ln w="38100">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3197" name="Line 7"/>
            <p:cNvSpPr>
              <a:spLocks noChangeShapeType="1"/>
            </p:cNvSpPr>
            <p:nvPr/>
          </p:nvSpPr>
          <p:spPr bwMode="auto">
            <a:xfrm>
              <a:off x="7204819" y="5329238"/>
              <a:ext cx="0" cy="290512"/>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8" name="Rectangle 8"/>
            <p:cNvSpPr>
              <a:spLocks noChangeArrowheads="1"/>
            </p:cNvSpPr>
            <p:nvPr/>
          </p:nvSpPr>
          <p:spPr bwMode="auto">
            <a:xfrm>
              <a:off x="3093194" y="5826125"/>
              <a:ext cx="1071634" cy="37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9" tIns="44446" rIns="90479" bIns="4444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solidFill>
                    <a:schemeClr val="accent2"/>
                  </a:solidFill>
                </a:rPr>
                <a:t>已确认的</a:t>
              </a:r>
              <a:endParaRPr lang="en-US" altLang="zh-CN" sz="1400" b="1">
                <a:solidFill>
                  <a:schemeClr val="accent2"/>
                </a:solidFill>
              </a:endParaRPr>
            </a:p>
          </p:txBody>
        </p:sp>
        <p:sp>
          <p:nvSpPr>
            <p:cNvPr id="40" name="Rectangle 9"/>
            <p:cNvSpPr>
              <a:spLocks noChangeArrowheads="1"/>
            </p:cNvSpPr>
            <p:nvPr/>
          </p:nvSpPr>
          <p:spPr bwMode="auto">
            <a:xfrm>
              <a:off x="4668708" y="5826501"/>
              <a:ext cx="1070929" cy="370773"/>
            </a:xfrm>
            <a:prstGeom prst="rect">
              <a:avLst/>
            </a:prstGeom>
            <a:noFill/>
            <a:ln>
              <a:solidFill>
                <a:schemeClr val="accent5">
                  <a:lumMod val="60000"/>
                  <a:lumOff val="40000"/>
                </a:schemeClr>
              </a:solidFill>
            </a:ln>
          </p:spPr>
          <p:txBody>
            <a:bodyPr wrap="none" lIns="90479" tIns="44446" rIns="90479" bIns="44446">
              <a:spAutoFit/>
            </a:bodyPr>
            <a:lstStyle/>
            <a:p>
              <a:pPr>
                <a:defRPr/>
              </a:pPr>
              <a:r>
                <a:rPr lang="zh-CN" altLang="en-US" sz="1400" b="1" dirty="0"/>
                <a:t>已发送的</a:t>
              </a:r>
              <a:endParaRPr lang="en-US" altLang="zh-CN" sz="1400" b="1" dirty="0"/>
            </a:p>
          </p:txBody>
        </p:sp>
        <p:sp>
          <p:nvSpPr>
            <p:cNvPr id="93200" name="Rectangle 10"/>
            <p:cNvSpPr>
              <a:spLocks noChangeArrowheads="1"/>
            </p:cNvSpPr>
            <p:nvPr/>
          </p:nvSpPr>
          <p:spPr bwMode="auto">
            <a:xfrm>
              <a:off x="6080869" y="5826125"/>
              <a:ext cx="1071634" cy="37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9" tIns="44446" rIns="90479" bIns="4444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solidFill>
                    <a:srgbClr val="FF0000"/>
                  </a:solidFill>
                </a:rPr>
                <a:t>待发送的</a:t>
              </a:r>
              <a:endParaRPr lang="en-US" altLang="zh-CN" sz="1400" b="1">
                <a:solidFill>
                  <a:srgbClr val="FF0000"/>
                </a:solidFill>
              </a:endParaRPr>
            </a:p>
          </p:txBody>
        </p:sp>
        <p:sp>
          <p:nvSpPr>
            <p:cNvPr id="93201" name="Rectangle 11"/>
            <p:cNvSpPr>
              <a:spLocks noChangeArrowheads="1"/>
            </p:cNvSpPr>
            <p:nvPr/>
          </p:nvSpPr>
          <p:spPr bwMode="auto">
            <a:xfrm>
              <a:off x="8420844" y="5826125"/>
              <a:ext cx="1086890" cy="37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9" tIns="44446" rIns="90479" bIns="4444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solidFill>
                    <a:schemeClr val="hlink"/>
                  </a:solidFill>
                </a:rPr>
                <a:t>窗口之外</a:t>
              </a:r>
              <a:endParaRPr lang="en-US" altLang="zh-CN" sz="1400" b="1">
                <a:solidFill>
                  <a:schemeClr val="hlink"/>
                </a:solidFill>
              </a:endParaRPr>
            </a:p>
          </p:txBody>
        </p:sp>
        <p:sp>
          <p:nvSpPr>
            <p:cNvPr id="43" name="Line 12"/>
            <p:cNvSpPr>
              <a:spLocks noChangeShapeType="1"/>
            </p:cNvSpPr>
            <p:nvPr/>
          </p:nvSpPr>
          <p:spPr bwMode="auto">
            <a:xfrm>
              <a:off x="4593157" y="5702910"/>
              <a:ext cx="1420350" cy="0"/>
            </a:xfrm>
            <a:prstGeom prst="line">
              <a:avLst/>
            </a:prstGeom>
            <a:noFill/>
            <a:ln w="38100">
              <a:solidFill>
                <a:schemeClr val="accent5">
                  <a:lumMod val="60000"/>
                  <a:lumOff val="40000"/>
                </a:schemeClr>
              </a:solidFill>
              <a:round/>
            </a:ln>
          </p:spPr>
          <p:txBody>
            <a:bodyPr wrap="none" anchor="ctr"/>
            <a:lstStyle/>
            <a:p>
              <a:pPr>
                <a:defRPr/>
              </a:pPr>
              <a:endParaRPr lang="zh-CN" altLang="en-US" sz="1200">
                <a:solidFill>
                  <a:schemeClr val="accent5">
                    <a:lumMod val="60000"/>
                    <a:lumOff val="40000"/>
                  </a:schemeClr>
                </a:solidFill>
              </a:endParaRPr>
            </a:p>
          </p:txBody>
        </p:sp>
        <p:sp>
          <p:nvSpPr>
            <p:cNvPr id="93203" name="Line 13"/>
            <p:cNvSpPr>
              <a:spLocks noChangeShapeType="1"/>
            </p:cNvSpPr>
            <p:nvPr/>
          </p:nvSpPr>
          <p:spPr bwMode="auto">
            <a:xfrm>
              <a:off x="6114206" y="5702300"/>
              <a:ext cx="1039813"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4" name="Line 14"/>
            <p:cNvSpPr>
              <a:spLocks noChangeShapeType="1"/>
            </p:cNvSpPr>
            <p:nvPr/>
          </p:nvSpPr>
          <p:spPr bwMode="auto">
            <a:xfrm>
              <a:off x="7255619" y="5702300"/>
              <a:ext cx="1725612" cy="0"/>
            </a:xfrm>
            <a:prstGeom prst="line">
              <a:avLst/>
            </a:prstGeom>
            <a:noFill/>
            <a:ln w="38100">
              <a:solidFill>
                <a:schemeClr va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5" name="Line 15"/>
            <p:cNvSpPr>
              <a:spLocks noChangeShapeType="1"/>
            </p:cNvSpPr>
            <p:nvPr/>
          </p:nvSpPr>
          <p:spPr bwMode="auto">
            <a:xfrm>
              <a:off x="2842369" y="5702300"/>
              <a:ext cx="1649412"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6" name="Line 16"/>
            <p:cNvSpPr>
              <a:spLocks noChangeShapeType="1"/>
            </p:cNvSpPr>
            <p:nvPr/>
          </p:nvSpPr>
          <p:spPr bwMode="auto">
            <a:xfrm>
              <a:off x="9032031" y="5329238"/>
              <a:ext cx="0" cy="290512"/>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7" name="Line 17"/>
            <p:cNvSpPr>
              <a:spLocks noChangeShapeType="1"/>
            </p:cNvSpPr>
            <p:nvPr/>
          </p:nvSpPr>
          <p:spPr bwMode="auto">
            <a:xfrm>
              <a:off x="6063406" y="5329238"/>
              <a:ext cx="0" cy="290512"/>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8" name="Line 18"/>
            <p:cNvSpPr>
              <a:spLocks noChangeShapeType="1"/>
            </p:cNvSpPr>
            <p:nvPr/>
          </p:nvSpPr>
          <p:spPr bwMode="auto">
            <a:xfrm>
              <a:off x="4542581" y="5329238"/>
              <a:ext cx="0" cy="290512"/>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Rectangle 19"/>
            <p:cNvSpPr>
              <a:spLocks noChangeArrowheads="1"/>
            </p:cNvSpPr>
            <p:nvPr/>
          </p:nvSpPr>
          <p:spPr bwMode="auto">
            <a:xfrm>
              <a:off x="2436189" y="1906351"/>
              <a:ext cx="1801881"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latin typeface="+mn-lt"/>
                </a:rPr>
                <a:t>Source Port</a:t>
              </a:r>
              <a:endParaRPr lang="en-US" altLang="zh-CN" sz="1200" b="1" dirty="0">
                <a:latin typeface="+mn-lt"/>
              </a:endParaRPr>
            </a:p>
          </p:txBody>
        </p:sp>
        <p:sp>
          <p:nvSpPr>
            <p:cNvPr id="51" name="Rectangle 20"/>
            <p:cNvSpPr>
              <a:spLocks noChangeArrowheads="1"/>
            </p:cNvSpPr>
            <p:nvPr/>
          </p:nvSpPr>
          <p:spPr bwMode="auto">
            <a:xfrm>
              <a:off x="4262623" y="1906351"/>
              <a:ext cx="1799993"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err="1">
                  <a:latin typeface="+mn-lt"/>
                </a:rPr>
                <a:t>Dest</a:t>
              </a:r>
              <a:r>
                <a:rPr lang="en-US" altLang="zh-CN" sz="1200" b="1" dirty="0">
                  <a:latin typeface="+mn-lt"/>
                </a:rPr>
                <a:t>. Port</a:t>
              </a:r>
              <a:endParaRPr lang="en-US" altLang="zh-CN" sz="1200" b="1" dirty="0">
                <a:latin typeface="+mn-lt"/>
              </a:endParaRPr>
            </a:p>
          </p:txBody>
        </p:sp>
        <p:sp>
          <p:nvSpPr>
            <p:cNvPr id="93211" name="Rectangle 21"/>
            <p:cNvSpPr>
              <a:spLocks noChangeArrowheads="1"/>
            </p:cNvSpPr>
            <p:nvPr/>
          </p:nvSpPr>
          <p:spPr bwMode="auto">
            <a:xfrm>
              <a:off x="2435969" y="2286000"/>
              <a:ext cx="3627437" cy="355600"/>
            </a:xfrm>
            <a:prstGeom prst="rect">
              <a:avLst/>
            </a:prstGeom>
            <a:solidFill>
              <a:schemeClr val="accent1"/>
            </a:solidFill>
            <a:ln w="25400">
              <a:solidFill>
                <a:schemeClr val="bg1"/>
              </a:solidFill>
              <a:miter lim="800000"/>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solidFill>
                    <a:srgbClr val="FFFFFF"/>
                  </a:solidFill>
                </a:rPr>
                <a:t>Sequence Number</a:t>
              </a:r>
              <a:endParaRPr lang="en-US" altLang="zh-CN" sz="1200" b="1">
                <a:solidFill>
                  <a:srgbClr val="FFFFFF"/>
                </a:solidFill>
              </a:endParaRPr>
            </a:p>
          </p:txBody>
        </p:sp>
        <p:sp>
          <p:nvSpPr>
            <p:cNvPr id="53" name="Rectangle 22"/>
            <p:cNvSpPr>
              <a:spLocks noChangeArrowheads="1"/>
            </p:cNvSpPr>
            <p:nvPr/>
          </p:nvSpPr>
          <p:spPr bwMode="auto">
            <a:xfrm>
              <a:off x="2436189" y="2667208"/>
              <a:ext cx="3626427"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Acknowledgment</a:t>
              </a:r>
              <a:endParaRPr lang="en-US" altLang="zh-CN" sz="1200" b="1">
                <a:latin typeface="+mn-lt"/>
              </a:endParaRPr>
            </a:p>
          </p:txBody>
        </p:sp>
        <p:sp>
          <p:nvSpPr>
            <p:cNvPr id="54" name="Rectangle 23"/>
            <p:cNvSpPr>
              <a:spLocks noChangeArrowheads="1"/>
            </p:cNvSpPr>
            <p:nvPr/>
          </p:nvSpPr>
          <p:spPr bwMode="auto">
            <a:xfrm>
              <a:off x="2436189" y="3045705"/>
              <a:ext cx="1801881" cy="357256"/>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HL/Flags</a:t>
              </a:r>
              <a:endParaRPr lang="en-US" altLang="zh-CN" sz="1200" b="1">
                <a:latin typeface="+mn-lt"/>
              </a:endParaRPr>
            </a:p>
          </p:txBody>
        </p:sp>
        <p:sp>
          <p:nvSpPr>
            <p:cNvPr id="55" name="Rectangle 24"/>
            <p:cNvSpPr>
              <a:spLocks noChangeArrowheads="1"/>
            </p:cNvSpPr>
            <p:nvPr/>
          </p:nvSpPr>
          <p:spPr bwMode="auto">
            <a:xfrm>
              <a:off x="4262623" y="3045705"/>
              <a:ext cx="1799993" cy="357256"/>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err="1">
                  <a:latin typeface="+mn-lt"/>
                </a:rPr>
                <a:t>AdvertisedWin</a:t>
              </a:r>
              <a:endParaRPr lang="en-US" altLang="zh-CN" sz="1200" b="1" dirty="0">
                <a:latin typeface="+mn-lt"/>
              </a:endParaRPr>
            </a:p>
          </p:txBody>
        </p:sp>
        <p:sp>
          <p:nvSpPr>
            <p:cNvPr id="56" name="Rectangle 25"/>
            <p:cNvSpPr>
              <a:spLocks noChangeArrowheads="1"/>
            </p:cNvSpPr>
            <p:nvPr/>
          </p:nvSpPr>
          <p:spPr bwMode="auto">
            <a:xfrm>
              <a:off x="2436189" y="3428065"/>
              <a:ext cx="1801881"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D. Checksum</a:t>
              </a:r>
              <a:endParaRPr lang="en-US" altLang="zh-CN" sz="1200" b="1">
                <a:latin typeface="+mn-lt"/>
              </a:endParaRPr>
            </a:p>
          </p:txBody>
        </p:sp>
        <p:sp>
          <p:nvSpPr>
            <p:cNvPr id="57" name="Rectangle 26"/>
            <p:cNvSpPr>
              <a:spLocks noChangeArrowheads="1"/>
            </p:cNvSpPr>
            <p:nvPr/>
          </p:nvSpPr>
          <p:spPr bwMode="auto">
            <a:xfrm>
              <a:off x="4262623" y="3428065"/>
              <a:ext cx="1799993"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Urgent Pointer</a:t>
              </a:r>
              <a:endParaRPr lang="en-US" altLang="zh-CN" sz="1200" b="1">
                <a:latin typeface="+mn-lt"/>
              </a:endParaRPr>
            </a:p>
          </p:txBody>
        </p:sp>
        <p:sp>
          <p:nvSpPr>
            <p:cNvPr id="58" name="Rectangle 27"/>
            <p:cNvSpPr>
              <a:spLocks noChangeArrowheads="1"/>
            </p:cNvSpPr>
            <p:nvPr/>
          </p:nvSpPr>
          <p:spPr bwMode="auto">
            <a:xfrm>
              <a:off x="2436189" y="3806562"/>
              <a:ext cx="3626427" cy="355324"/>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Options..</a:t>
              </a:r>
              <a:endParaRPr lang="en-US" altLang="zh-CN" sz="1200" b="1">
                <a:latin typeface="+mn-lt"/>
              </a:endParaRPr>
            </a:p>
          </p:txBody>
        </p:sp>
        <p:sp>
          <p:nvSpPr>
            <p:cNvPr id="59" name="Rectangle 28"/>
            <p:cNvSpPr>
              <a:spLocks noChangeArrowheads="1"/>
            </p:cNvSpPr>
            <p:nvPr/>
          </p:nvSpPr>
          <p:spPr bwMode="auto">
            <a:xfrm>
              <a:off x="6850229" y="1906351"/>
              <a:ext cx="1799993"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solidFill>
                    <a:srgbClr val="000000"/>
                  </a:solidFill>
                  <a:latin typeface="+mn-lt"/>
                </a:rPr>
                <a:t>Source Port</a:t>
              </a:r>
              <a:endParaRPr lang="en-US" altLang="zh-CN" sz="1200" b="1" dirty="0">
                <a:solidFill>
                  <a:srgbClr val="000000"/>
                </a:solidFill>
                <a:latin typeface="+mn-lt"/>
              </a:endParaRPr>
            </a:p>
          </p:txBody>
        </p:sp>
        <p:sp>
          <p:nvSpPr>
            <p:cNvPr id="60" name="Rectangle 29"/>
            <p:cNvSpPr>
              <a:spLocks noChangeArrowheads="1"/>
            </p:cNvSpPr>
            <p:nvPr/>
          </p:nvSpPr>
          <p:spPr bwMode="auto">
            <a:xfrm>
              <a:off x="8676665" y="1906351"/>
              <a:ext cx="1799991"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Dest. Port</a:t>
              </a:r>
              <a:endParaRPr lang="en-US" altLang="zh-CN" sz="1200" b="1">
                <a:solidFill>
                  <a:srgbClr val="000000"/>
                </a:solidFill>
                <a:latin typeface="+mn-lt"/>
              </a:endParaRPr>
            </a:p>
          </p:txBody>
        </p:sp>
        <p:sp>
          <p:nvSpPr>
            <p:cNvPr id="61" name="Rectangle 30"/>
            <p:cNvSpPr>
              <a:spLocks noChangeArrowheads="1"/>
            </p:cNvSpPr>
            <p:nvPr/>
          </p:nvSpPr>
          <p:spPr bwMode="auto">
            <a:xfrm>
              <a:off x="6850229" y="2286780"/>
              <a:ext cx="3626427" cy="355324"/>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Sequence Number</a:t>
              </a:r>
              <a:endParaRPr lang="en-US" altLang="zh-CN" sz="1200" b="1">
                <a:solidFill>
                  <a:srgbClr val="000000"/>
                </a:solidFill>
                <a:latin typeface="+mn-lt"/>
              </a:endParaRPr>
            </a:p>
          </p:txBody>
        </p:sp>
        <p:sp>
          <p:nvSpPr>
            <p:cNvPr id="93221" name="Rectangle 31"/>
            <p:cNvSpPr>
              <a:spLocks noChangeArrowheads="1"/>
            </p:cNvSpPr>
            <p:nvPr/>
          </p:nvSpPr>
          <p:spPr bwMode="auto">
            <a:xfrm>
              <a:off x="6850806" y="2667000"/>
              <a:ext cx="3625850" cy="354013"/>
            </a:xfrm>
            <a:prstGeom prst="rect">
              <a:avLst/>
            </a:prstGeom>
            <a:solidFill>
              <a:schemeClr val="accent1"/>
            </a:solidFill>
            <a:ln w="25400">
              <a:solidFill>
                <a:schemeClr val="bg1"/>
              </a:solidFill>
              <a:miter lim="800000"/>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solidFill>
                    <a:srgbClr val="FFFFFF"/>
                  </a:solidFill>
                </a:rPr>
                <a:t>Acknowledgment</a:t>
              </a:r>
              <a:endParaRPr lang="en-US" altLang="zh-CN" sz="1200" b="1">
                <a:solidFill>
                  <a:srgbClr val="FFFFFF"/>
                </a:solidFill>
              </a:endParaRPr>
            </a:p>
          </p:txBody>
        </p:sp>
        <p:sp>
          <p:nvSpPr>
            <p:cNvPr id="63" name="Rectangle 32"/>
            <p:cNvSpPr>
              <a:spLocks noChangeArrowheads="1"/>
            </p:cNvSpPr>
            <p:nvPr/>
          </p:nvSpPr>
          <p:spPr bwMode="auto">
            <a:xfrm>
              <a:off x="6850229" y="3045705"/>
              <a:ext cx="1799993" cy="357256"/>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HL/Flags</a:t>
              </a:r>
              <a:endParaRPr lang="en-US" altLang="zh-CN" sz="1200" b="1">
                <a:solidFill>
                  <a:srgbClr val="000000"/>
                </a:solidFill>
                <a:latin typeface="+mn-lt"/>
              </a:endParaRPr>
            </a:p>
          </p:txBody>
        </p:sp>
        <p:sp>
          <p:nvSpPr>
            <p:cNvPr id="93223" name="Rectangle 33"/>
            <p:cNvSpPr>
              <a:spLocks noChangeArrowheads="1"/>
            </p:cNvSpPr>
            <p:nvPr/>
          </p:nvSpPr>
          <p:spPr bwMode="auto">
            <a:xfrm>
              <a:off x="8676431" y="3046413"/>
              <a:ext cx="1800225" cy="355600"/>
            </a:xfrm>
            <a:prstGeom prst="rect">
              <a:avLst/>
            </a:prstGeom>
            <a:solidFill>
              <a:schemeClr val="accent1"/>
            </a:solidFill>
            <a:ln w="25400">
              <a:solidFill>
                <a:schemeClr val="bg1"/>
              </a:solidFill>
              <a:miter lim="800000"/>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solidFill>
                    <a:srgbClr val="FFFFFF"/>
                  </a:solidFill>
                </a:rPr>
                <a:t>AdvertisedWin</a:t>
              </a:r>
              <a:endParaRPr lang="en-US" altLang="zh-CN" sz="1200" b="1">
                <a:solidFill>
                  <a:srgbClr val="FFFFFF"/>
                </a:solidFill>
              </a:endParaRPr>
            </a:p>
          </p:txBody>
        </p:sp>
        <p:sp>
          <p:nvSpPr>
            <p:cNvPr id="65" name="Rectangle 34"/>
            <p:cNvSpPr>
              <a:spLocks noChangeArrowheads="1"/>
            </p:cNvSpPr>
            <p:nvPr/>
          </p:nvSpPr>
          <p:spPr bwMode="auto">
            <a:xfrm>
              <a:off x="6850229" y="3428065"/>
              <a:ext cx="1799993"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 Checksum</a:t>
              </a:r>
              <a:endParaRPr lang="en-US" altLang="zh-CN" sz="1200" b="1">
                <a:solidFill>
                  <a:srgbClr val="000000"/>
                </a:solidFill>
                <a:latin typeface="+mn-lt"/>
              </a:endParaRPr>
            </a:p>
          </p:txBody>
        </p:sp>
        <p:sp>
          <p:nvSpPr>
            <p:cNvPr id="66" name="Rectangle 35"/>
            <p:cNvSpPr>
              <a:spLocks noChangeArrowheads="1"/>
            </p:cNvSpPr>
            <p:nvPr/>
          </p:nvSpPr>
          <p:spPr bwMode="auto">
            <a:xfrm>
              <a:off x="8676665" y="3428065"/>
              <a:ext cx="1799991"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Urgent Pointer</a:t>
              </a:r>
              <a:endParaRPr lang="en-US" altLang="zh-CN" sz="1200" b="1">
                <a:solidFill>
                  <a:srgbClr val="000000"/>
                </a:solidFill>
                <a:latin typeface="+mn-lt"/>
              </a:endParaRPr>
            </a:p>
          </p:txBody>
        </p:sp>
        <p:sp>
          <p:nvSpPr>
            <p:cNvPr id="67" name="Rectangle 36"/>
            <p:cNvSpPr>
              <a:spLocks noChangeArrowheads="1"/>
            </p:cNvSpPr>
            <p:nvPr/>
          </p:nvSpPr>
          <p:spPr bwMode="auto">
            <a:xfrm>
              <a:off x="6850229" y="3806562"/>
              <a:ext cx="3626427" cy="355324"/>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Options..</a:t>
              </a:r>
              <a:endParaRPr lang="en-US" altLang="zh-CN" sz="1200" b="1">
                <a:solidFill>
                  <a:srgbClr val="000000"/>
                </a:solidFill>
                <a:latin typeface="+mn-lt"/>
              </a:endParaRPr>
            </a:p>
          </p:txBody>
        </p:sp>
        <p:sp>
          <p:nvSpPr>
            <p:cNvPr id="93227" name="Text Box 37"/>
            <p:cNvSpPr txBox="1">
              <a:spLocks noChangeArrowheads="1"/>
            </p:cNvSpPr>
            <p:nvPr/>
          </p:nvSpPr>
          <p:spPr bwMode="auto">
            <a:xfrm>
              <a:off x="3410693" y="1336675"/>
              <a:ext cx="1454964" cy="41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defTabSz="911225">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600" b="1">
                  <a:latin typeface="Arial" panose="020B0604020202020204" pitchFamily="34" charset="0"/>
                  <a:ea typeface="宋体" panose="02010600030101010101" pitchFamily="2" charset="-122"/>
                </a:rPr>
                <a:t>发送的分组</a:t>
              </a:r>
              <a:endParaRPr kumimoji="0" lang="en-US" altLang="zh-CN" sz="1600" b="1">
                <a:latin typeface="Arial" panose="020B0604020202020204" pitchFamily="34" charset="0"/>
                <a:ea typeface="宋体" panose="02010600030101010101" pitchFamily="2" charset="-122"/>
              </a:endParaRPr>
            </a:p>
          </p:txBody>
        </p:sp>
        <p:sp>
          <p:nvSpPr>
            <p:cNvPr id="93228" name="Text Box 38"/>
            <p:cNvSpPr txBox="1">
              <a:spLocks noChangeArrowheads="1"/>
            </p:cNvSpPr>
            <p:nvPr/>
          </p:nvSpPr>
          <p:spPr bwMode="auto">
            <a:xfrm>
              <a:off x="7611219" y="1382713"/>
              <a:ext cx="1454964" cy="41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defTabSz="911225">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600" b="1">
                  <a:latin typeface="Arial" panose="020B0604020202020204" pitchFamily="34" charset="0"/>
                  <a:ea typeface="宋体" panose="02010600030101010101" pitchFamily="2" charset="-122"/>
                </a:rPr>
                <a:t>接收的分组</a:t>
              </a:r>
              <a:endParaRPr kumimoji="0" lang="en-US" altLang="zh-CN" sz="1600" b="1">
                <a:latin typeface="Arial" panose="020B0604020202020204" pitchFamily="34" charset="0"/>
                <a:ea typeface="宋体" panose="02010600030101010101" pitchFamily="2" charset="-122"/>
              </a:endParaRPr>
            </a:p>
          </p:txBody>
        </p:sp>
        <p:cxnSp>
          <p:nvCxnSpPr>
            <p:cNvPr id="93229" name="AutoShape 39"/>
            <p:cNvCxnSpPr>
              <a:cxnSpLocks noChangeShapeType="1"/>
              <a:stCxn id="93211" idx="1"/>
              <a:endCxn id="93207" idx="0"/>
            </p:cNvCxnSpPr>
            <p:nvPr/>
          </p:nvCxnSpPr>
          <p:spPr bwMode="auto">
            <a:xfrm rot="10800000" flipH="1" flipV="1">
              <a:off x="2424856" y="2468563"/>
              <a:ext cx="3644900" cy="2860675"/>
            </a:xfrm>
            <a:prstGeom prst="curvedConnector4">
              <a:avLst>
                <a:gd name="adj1" fmla="val -5921"/>
                <a:gd name="adj2" fmla="val 71694"/>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cxnSp>
        <p:cxnSp>
          <p:nvCxnSpPr>
            <p:cNvPr id="93230" name="AutoShape 40"/>
            <p:cNvCxnSpPr>
              <a:cxnSpLocks noChangeShapeType="1"/>
              <a:stCxn id="93221" idx="1"/>
              <a:endCxn id="93208" idx="0"/>
            </p:cNvCxnSpPr>
            <p:nvPr/>
          </p:nvCxnSpPr>
          <p:spPr bwMode="auto">
            <a:xfrm rot="10800000" flipV="1">
              <a:off x="4545756" y="2849563"/>
              <a:ext cx="2298700" cy="2479675"/>
            </a:xfrm>
            <a:prstGeom prst="curvedConnector2">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cxnSp>
        <p:cxnSp>
          <p:nvCxnSpPr>
            <p:cNvPr id="93231" name="AutoShape 41"/>
            <p:cNvCxnSpPr>
              <a:cxnSpLocks noChangeShapeType="1"/>
              <a:stCxn id="93223" idx="1"/>
              <a:endCxn id="93197" idx="0"/>
            </p:cNvCxnSpPr>
            <p:nvPr/>
          </p:nvCxnSpPr>
          <p:spPr bwMode="auto">
            <a:xfrm rot="10800000" flipV="1">
              <a:off x="7212756" y="3230563"/>
              <a:ext cx="1460500" cy="2098675"/>
            </a:xfrm>
            <a:prstGeom prst="curvedConnector2">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cxnSp>
        <p:sp>
          <p:nvSpPr>
            <p:cNvPr id="93232" name="Text Box 42"/>
            <p:cNvSpPr txBox="1">
              <a:spLocks noChangeArrowheads="1"/>
            </p:cNvSpPr>
            <p:nvPr/>
          </p:nvSpPr>
          <p:spPr bwMode="auto">
            <a:xfrm>
              <a:off x="7943006" y="4794251"/>
              <a:ext cx="1821082" cy="41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defTabSz="911225">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600" b="1">
                  <a:solidFill>
                    <a:schemeClr val="accent1"/>
                  </a:solidFill>
                  <a:latin typeface="Arial" panose="020B0604020202020204" pitchFamily="34" charset="0"/>
                  <a:ea typeface="宋体" panose="02010600030101010101" pitchFamily="2" charset="-122"/>
                </a:rPr>
                <a:t>应用进程</a:t>
              </a:r>
              <a:r>
                <a:rPr kumimoji="0" lang="en-US" altLang="zh-CN" sz="1600" b="1">
                  <a:solidFill>
                    <a:schemeClr val="accent1"/>
                  </a:solidFill>
                  <a:latin typeface="Arial" panose="020B0604020202020204" pitchFamily="34" charset="0"/>
                  <a:ea typeface="宋体" panose="02010600030101010101" pitchFamily="2" charset="-122"/>
                </a:rPr>
                <a:t> </a:t>
              </a:r>
              <a:r>
                <a:rPr kumimoji="0" lang="zh-CN" altLang="en-US" sz="1600" b="1">
                  <a:solidFill>
                    <a:schemeClr val="accent1"/>
                  </a:solidFill>
                  <a:latin typeface="Arial" panose="020B0604020202020204" pitchFamily="34" charset="0"/>
                  <a:ea typeface="宋体" panose="02010600030101010101" pitchFamily="2" charset="-122"/>
                </a:rPr>
                <a:t>写入</a:t>
              </a:r>
              <a:endParaRPr kumimoji="0" lang="en-US" altLang="zh-CN" sz="1600" b="1">
                <a:solidFill>
                  <a:schemeClr val="accent1"/>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847462" y="583045"/>
            <a:ext cx="8382000" cy="823913"/>
          </a:xfrm>
        </p:spPr>
        <p:txBody>
          <a:bodyPr/>
          <a:lstStyle/>
          <a:p>
            <a:r>
              <a:rPr lang="zh-CN" altLang="en-US" dirty="0">
                <a:latin typeface="+mj-ea"/>
              </a:rPr>
              <a:t>传输服务和协议</a:t>
            </a:r>
            <a:endParaRPr lang="en-US" altLang="zh-CN" dirty="0">
              <a:latin typeface="+mj-ea"/>
            </a:endParaRPr>
          </a:p>
        </p:txBody>
      </p:sp>
      <p:sp>
        <p:nvSpPr>
          <p:cNvPr id="13317" name="Rectangle 3"/>
          <p:cNvSpPr>
            <a:spLocks noGrp="1" noChangeArrowheads="1"/>
          </p:cNvSpPr>
          <p:nvPr>
            <p:ph type="body" sz="half" idx="1"/>
          </p:nvPr>
        </p:nvSpPr>
        <p:spPr>
          <a:xfrm>
            <a:off x="926199" y="1400176"/>
            <a:ext cx="6715267" cy="5114925"/>
          </a:xfrm>
        </p:spPr>
        <p:txBody>
          <a:bodyPr/>
          <a:lstStyle/>
          <a:p>
            <a:r>
              <a:rPr lang="zh-CN" altLang="en-US" sz="2400" dirty="0">
                <a:latin typeface="+mn-ea"/>
              </a:rPr>
              <a:t>为不同主机上运行的应用进程间提供</a:t>
            </a:r>
            <a:r>
              <a:rPr lang="zh-CN" altLang="en-US" sz="2400" i="1" dirty="0">
                <a:solidFill>
                  <a:srgbClr val="FF0000"/>
                </a:solidFill>
                <a:latin typeface="+mn-ea"/>
              </a:rPr>
              <a:t>逻辑连接</a:t>
            </a:r>
            <a:endParaRPr lang="en-US" altLang="zh-CN" sz="2400" dirty="0">
              <a:latin typeface="+mn-ea"/>
            </a:endParaRPr>
          </a:p>
          <a:p>
            <a:r>
              <a:rPr lang="zh-CN" altLang="en-US" sz="2400" dirty="0">
                <a:latin typeface="+mn-ea"/>
              </a:rPr>
              <a:t>在终端系统上运行的传输协议： </a:t>
            </a:r>
            <a:endParaRPr lang="zh-CN" altLang="en-US" sz="2400" dirty="0">
              <a:latin typeface="+mn-ea"/>
            </a:endParaRPr>
          </a:p>
          <a:p>
            <a:pPr lvl="1"/>
            <a:r>
              <a:rPr lang="zh-CN" altLang="en-US" dirty="0">
                <a:latin typeface="+mn-ea"/>
              </a:rPr>
              <a:t>发送方</a:t>
            </a:r>
            <a:r>
              <a:rPr lang="en-US" altLang="zh-CN" dirty="0">
                <a:latin typeface="+mn-ea"/>
              </a:rPr>
              <a:t>: </a:t>
            </a:r>
            <a:r>
              <a:rPr lang="zh-CN" altLang="en-US" dirty="0">
                <a:latin typeface="+mn-ea"/>
              </a:rPr>
              <a:t>把应用层消息划分成</a:t>
            </a:r>
            <a:r>
              <a:rPr lang="zh-CN" altLang="en-US" dirty="0">
                <a:solidFill>
                  <a:srgbClr val="FF0000"/>
                </a:solidFill>
                <a:latin typeface="+mn-ea"/>
              </a:rPr>
              <a:t>报文段</a:t>
            </a:r>
            <a:r>
              <a:rPr lang="zh-CN" altLang="en-US" dirty="0">
                <a:latin typeface="+mn-ea"/>
              </a:rPr>
              <a:t>，并传送给网络层</a:t>
            </a:r>
            <a:endParaRPr lang="zh-CN" altLang="en-US" dirty="0">
              <a:latin typeface="+mn-ea"/>
            </a:endParaRPr>
          </a:p>
          <a:p>
            <a:pPr lvl="1"/>
            <a:r>
              <a:rPr lang="zh-CN" altLang="en-US" dirty="0">
                <a:latin typeface="+mn-ea"/>
              </a:rPr>
              <a:t>接收方</a:t>
            </a:r>
            <a:r>
              <a:rPr lang="en-US" altLang="zh-CN" dirty="0">
                <a:latin typeface="+mn-ea"/>
              </a:rPr>
              <a:t>: </a:t>
            </a:r>
            <a:r>
              <a:rPr lang="zh-CN" altLang="en-US" dirty="0">
                <a:latin typeface="+mn-ea"/>
              </a:rPr>
              <a:t>将报文重组成消息，并传送给应用层</a:t>
            </a:r>
            <a:endParaRPr lang="zh-CN" altLang="en-US" dirty="0">
              <a:latin typeface="+mn-ea"/>
            </a:endParaRPr>
          </a:p>
          <a:p>
            <a:r>
              <a:rPr lang="zh-CN" altLang="en-US" sz="2400" dirty="0">
                <a:latin typeface="+mn-ea"/>
              </a:rPr>
              <a:t>多个传输协议广泛应用：</a:t>
            </a:r>
            <a:endParaRPr lang="zh-CN" altLang="en-US" sz="2400" dirty="0">
              <a:latin typeface="+mn-ea"/>
            </a:endParaRPr>
          </a:p>
          <a:p>
            <a:pPr lvl="1"/>
            <a:r>
              <a:rPr lang="en-US" altLang="zh-CN" dirty="0">
                <a:latin typeface="+mn-ea"/>
              </a:rPr>
              <a:t>Internet: TCP </a:t>
            </a:r>
            <a:r>
              <a:rPr lang="zh-CN" altLang="en-US" dirty="0">
                <a:latin typeface="+mn-ea"/>
              </a:rPr>
              <a:t>和 </a:t>
            </a:r>
            <a:r>
              <a:rPr lang="en-US" altLang="zh-CN" dirty="0">
                <a:latin typeface="+mn-ea"/>
              </a:rPr>
              <a:t>UDP</a:t>
            </a:r>
            <a:endParaRPr lang="en-US" altLang="zh-CN" dirty="0">
              <a:latin typeface="+mn-ea"/>
            </a:endParaRPr>
          </a:p>
        </p:txBody>
      </p:sp>
      <p:sp>
        <p:nvSpPr>
          <p:cNvPr id="13318" name="Freeform 299"/>
          <p:cNvSpPr/>
          <p:nvPr/>
        </p:nvSpPr>
        <p:spPr bwMode="auto">
          <a:xfrm>
            <a:off x="9476615" y="3595771"/>
            <a:ext cx="1314450" cy="674687"/>
          </a:xfrm>
          <a:custGeom>
            <a:avLst/>
            <a:gdLst>
              <a:gd name="T0" fmla="*/ 2147483646 w 828"/>
              <a:gd name="T1" fmla="*/ 2147483646 h 425"/>
              <a:gd name="T2" fmla="*/ 2147483646 w 828"/>
              <a:gd name="T3" fmla="*/ 2147483646 h 425"/>
              <a:gd name="T4" fmla="*/ 2147483646 w 828"/>
              <a:gd name="T5" fmla="*/ 2147483646 h 425"/>
              <a:gd name="T6" fmla="*/ 2147483646 w 828"/>
              <a:gd name="T7" fmla="*/ 2147483646 h 425"/>
              <a:gd name="T8" fmla="*/ 2147483646 w 828"/>
              <a:gd name="T9" fmla="*/ 2147483646 h 425"/>
              <a:gd name="T10" fmla="*/ 2147483646 w 828"/>
              <a:gd name="T11" fmla="*/ 2147483646 h 425"/>
              <a:gd name="T12" fmla="*/ 2147483646 w 828"/>
              <a:gd name="T13" fmla="*/ 2147483646 h 425"/>
              <a:gd name="T14" fmla="*/ 2147483646 w 828"/>
              <a:gd name="T15" fmla="*/ 2147483646 h 425"/>
              <a:gd name="T16" fmla="*/ 2147483646 w 828"/>
              <a:gd name="T17" fmla="*/ 2147483646 h 425"/>
              <a:gd name="T18" fmla="*/ 2147483646 w 828"/>
              <a:gd name="T19" fmla="*/ 2147483646 h 425"/>
              <a:gd name="T20" fmla="*/ 2147483646 w 828"/>
              <a:gd name="T21" fmla="*/ 2147483646 h 425"/>
              <a:gd name="T22" fmla="*/ 2147483646 w 828"/>
              <a:gd name="T23" fmla="*/ 2147483646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19" name="Freeform 300"/>
          <p:cNvSpPr/>
          <p:nvPr/>
        </p:nvSpPr>
        <p:spPr bwMode="auto">
          <a:xfrm>
            <a:off x="9495666" y="2070183"/>
            <a:ext cx="1730375" cy="1044575"/>
          </a:xfrm>
          <a:custGeom>
            <a:avLst/>
            <a:gdLst>
              <a:gd name="T0" fmla="*/ 2147483646 w 765"/>
              <a:gd name="T1" fmla="*/ 2147483646 h 459"/>
              <a:gd name="T2" fmla="*/ 2147483646 w 765"/>
              <a:gd name="T3" fmla="*/ 2147483646 h 459"/>
              <a:gd name="T4" fmla="*/ 2147483646 w 765"/>
              <a:gd name="T5" fmla="*/ 2147483646 h 459"/>
              <a:gd name="T6" fmla="*/ 2147483646 w 765"/>
              <a:gd name="T7" fmla="*/ 2147483646 h 459"/>
              <a:gd name="T8" fmla="*/ 2147483646 w 765"/>
              <a:gd name="T9" fmla="*/ 2147483646 h 459"/>
              <a:gd name="T10" fmla="*/ 2147483646 w 765"/>
              <a:gd name="T11" fmla="*/ 2147483646 h 459"/>
              <a:gd name="T12" fmla="*/ 2147483646 w 765"/>
              <a:gd name="T13" fmla="*/ 2147483646 h 459"/>
              <a:gd name="T14" fmla="*/ 2147483646 w 765"/>
              <a:gd name="T15" fmla="*/ 2147483646 h 459"/>
              <a:gd name="T16" fmla="*/ 2147483646 w 765"/>
              <a:gd name="T17" fmla="*/ 2147483646 h 459"/>
              <a:gd name="T18" fmla="*/ 2147483646 w 765"/>
              <a:gd name="T19" fmla="*/ 2147483646 h 459"/>
              <a:gd name="T20" fmla="*/ 2147483646 w 765"/>
              <a:gd name="T21" fmla="*/ 2147483646 h 459"/>
              <a:gd name="T22" fmla="*/ 2147483646 w 765"/>
              <a:gd name="T23" fmla="*/ 2147483646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DDDDDD"/>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0" name="Freeform 301"/>
          <p:cNvSpPr/>
          <p:nvPr/>
        </p:nvSpPr>
        <p:spPr bwMode="auto">
          <a:xfrm>
            <a:off x="7755765" y="1778083"/>
            <a:ext cx="1644650" cy="1071563"/>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3321" name="Group 302"/>
          <p:cNvGrpSpPr/>
          <p:nvPr/>
        </p:nvGrpSpPr>
        <p:grpSpPr bwMode="auto">
          <a:xfrm>
            <a:off x="7843078" y="3113170"/>
            <a:ext cx="1458912" cy="933450"/>
            <a:chOff x="2889" y="1631"/>
            <a:chExt cx="980" cy="743"/>
          </a:xfrm>
        </p:grpSpPr>
        <p:sp>
          <p:nvSpPr>
            <p:cNvPr id="13678" name="Rectangle 303"/>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679" name="AutoShape 304"/>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solidFill>
                  <a:srgbClr val="00CCFF"/>
                </a:solidFill>
                <a:latin typeface="Times New Roman" panose="02020603050405020304" pitchFamily="18" charset="0"/>
                <a:ea typeface="宋体" panose="02010600030101010101" pitchFamily="2" charset="-122"/>
              </a:endParaRPr>
            </a:p>
          </p:txBody>
        </p:sp>
      </p:grpSp>
      <p:grpSp>
        <p:nvGrpSpPr>
          <p:cNvPr id="13322" name="Group 305"/>
          <p:cNvGrpSpPr/>
          <p:nvPr/>
        </p:nvGrpSpPr>
        <p:grpSpPr bwMode="auto">
          <a:xfrm>
            <a:off x="8544753" y="1970170"/>
            <a:ext cx="336550" cy="531812"/>
            <a:chOff x="3796" y="1043"/>
            <a:chExt cx="865" cy="1237"/>
          </a:xfrm>
        </p:grpSpPr>
        <p:sp>
          <p:nvSpPr>
            <p:cNvPr id="13648" name="Line 306"/>
            <p:cNvSpPr>
              <a:spLocks noChangeShapeType="1"/>
            </p:cNvSpPr>
            <p:nvPr/>
          </p:nvSpPr>
          <p:spPr bwMode="auto">
            <a:xfrm flipH="1">
              <a:off x="3992" y="1481"/>
              <a:ext cx="235" cy="724"/>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49" name="Line 307"/>
            <p:cNvSpPr>
              <a:spLocks noChangeShapeType="1"/>
            </p:cNvSpPr>
            <p:nvPr/>
          </p:nvSpPr>
          <p:spPr bwMode="auto">
            <a:xfrm>
              <a:off x="4227" y="1481"/>
              <a:ext cx="236" cy="72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50" name="Line 308"/>
            <p:cNvSpPr>
              <a:spLocks noChangeShapeType="1"/>
            </p:cNvSpPr>
            <p:nvPr/>
          </p:nvSpPr>
          <p:spPr bwMode="auto">
            <a:xfrm>
              <a:off x="3992" y="2201"/>
              <a:ext cx="235" cy="79"/>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51" name="Line 309"/>
            <p:cNvSpPr>
              <a:spLocks noChangeShapeType="1"/>
            </p:cNvSpPr>
            <p:nvPr/>
          </p:nvSpPr>
          <p:spPr bwMode="auto">
            <a:xfrm flipH="1">
              <a:off x="4227" y="2201"/>
              <a:ext cx="236" cy="79"/>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52" name="Line 310"/>
            <p:cNvSpPr>
              <a:spLocks noChangeShapeType="1"/>
            </p:cNvSpPr>
            <p:nvPr/>
          </p:nvSpPr>
          <p:spPr bwMode="auto">
            <a:xfrm>
              <a:off x="4227" y="1497"/>
              <a:ext cx="0" cy="783"/>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53" name="Line 311"/>
            <p:cNvSpPr>
              <a:spLocks noChangeShapeType="1"/>
            </p:cNvSpPr>
            <p:nvPr/>
          </p:nvSpPr>
          <p:spPr bwMode="auto">
            <a:xfrm flipV="1">
              <a:off x="3992" y="2127"/>
              <a:ext cx="235" cy="78"/>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54" name="Line 312"/>
            <p:cNvSpPr>
              <a:spLocks noChangeShapeType="1"/>
            </p:cNvSpPr>
            <p:nvPr/>
          </p:nvSpPr>
          <p:spPr bwMode="auto">
            <a:xfrm flipH="1" flipV="1">
              <a:off x="4227" y="2127"/>
              <a:ext cx="236" cy="74"/>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55" name="Line 313"/>
            <p:cNvSpPr>
              <a:spLocks noChangeShapeType="1"/>
            </p:cNvSpPr>
            <p:nvPr/>
          </p:nvSpPr>
          <p:spPr bwMode="auto">
            <a:xfrm>
              <a:off x="4092" y="1890"/>
              <a:ext cx="135" cy="6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56" name="Line 314"/>
            <p:cNvSpPr>
              <a:spLocks noChangeShapeType="1"/>
            </p:cNvSpPr>
            <p:nvPr/>
          </p:nvSpPr>
          <p:spPr bwMode="auto">
            <a:xfrm flipV="1">
              <a:off x="4227" y="1890"/>
              <a:ext cx="143" cy="6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57" name="Line 315"/>
            <p:cNvSpPr>
              <a:spLocks noChangeShapeType="1"/>
            </p:cNvSpPr>
            <p:nvPr/>
          </p:nvSpPr>
          <p:spPr bwMode="auto">
            <a:xfrm>
              <a:off x="4047" y="1996"/>
              <a:ext cx="175" cy="81"/>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58" name="Line 316"/>
            <p:cNvSpPr>
              <a:spLocks noChangeShapeType="1"/>
            </p:cNvSpPr>
            <p:nvPr/>
          </p:nvSpPr>
          <p:spPr bwMode="auto">
            <a:xfrm flipV="1">
              <a:off x="4227" y="2012"/>
              <a:ext cx="176" cy="71"/>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59" name="Line 317"/>
            <p:cNvSpPr>
              <a:spLocks noChangeShapeType="1"/>
            </p:cNvSpPr>
            <p:nvPr/>
          </p:nvSpPr>
          <p:spPr bwMode="auto">
            <a:xfrm flipV="1">
              <a:off x="4227" y="1782"/>
              <a:ext cx="90" cy="29"/>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60" name="Line 318"/>
            <p:cNvSpPr>
              <a:spLocks noChangeShapeType="1"/>
            </p:cNvSpPr>
            <p:nvPr/>
          </p:nvSpPr>
          <p:spPr bwMode="auto">
            <a:xfrm flipV="1">
              <a:off x="4227" y="1632"/>
              <a:ext cx="57" cy="22"/>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61" name="Line 319"/>
            <p:cNvSpPr>
              <a:spLocks noChangeShapeType="1"/>
            </p:cNvSpPr>
            <p:nvPr/>
          </p:nvSpPr>
          <p:spPr bwMode="auto">
            <a:xfrm>
              <a:off x="4126" y="1772"/>
              <a:ext cx="109" cy="39"/>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62" name="Line 320"/>
            <p:cNvSpPr>
              <a:spLocks noChangeShapeType="1"/>
            </p:cNvSpPr>
            <p:nvPr/>
          </p:nvSpPr>
          <p:spPr bwMode="auto">
            <a:xfrm>
              <a:off x="4175" y="1625"/>
              <a:ext cx="63" cy="39"/>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13663" name="Group 321"/>
            <p:cNvGrpSpPr/>
            <p:nvPr/>
          </p:nvGrpSpPr>
          <p:grpSpPr bwMode="auto">
            <a:xfrm>
              <a:off x="4269" y="1415"/>
              <a:ext cx="392" cy="137"/>
              <a:chOff x="4227" y="1360"/>
              <a:chExt cx="863" cy="270"/>
            </a:xfrm>
          </p:grpSpPr>
          <p:sp>
            <p:nvSpPr>
              <p:cNvPr id="13674" name="Line 322"/>
              <p:cNvSpPr>
                <a:spLocks noChangeShapeType="1"/>
              </p:cNvSpPr>
              <p:nvPr/>
            </p:nvSpPr>
            <p:spPr bwMode="auto">
              <a:xfrm>
                <a:off x="4227" y="1604"/>
                <a:ext cx="0" cy="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75" name="Line 323"/>
              <p:cNvSpPr>
                <a:spLocks noChangeShapeType="1"/>
              </p:cNvSpPr>
              <p:nvPr/>
            </p:nvSpPr>
            <p:spPr bwMode="auto">
              <a:xfrm rot="6361956" flipH="1" flipV="1">
                <a:off x="4464" y="1205"/>
                <a:ext cx="189" cy="500"/>
              </a:xfrm>
              <a:prstGeom prst="line">
                <a:avLst/>
              </a:prstGeom>
              <a:noFill/>
              <a:ln w="31750">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76" name="Line 324"/>
              <p:cNvSpPr>
                <a:spLocks noChangeShapeType="1"/>
              </p:cNvSpPr>
              <p:nvPr/>
            </p:nvSpPr>
            <p:spPr bwMode="auto">
              <a:xfrm rot="6361956">
                <a:off x="4602" y="1393"/>
                <a:ext cx="189" cy="203"/>
              </a:xfrm>
              <a:prstGeom prst="line">
                <a:avLst/>
              </a:prstGeom>
              <a:noFill/>
              <a:ln w="31750">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77" name="Line 325"/>
              <p:cNvSpPr>
                <a:spLocks noChangeShapeType="1"/>
              </p:cNvSpPr>
              <p:nvPr/>
            </p:nvSpPr>
            <p:spPr bwMode="auto">
              <a:xfrm rot="6361956" flipH="1" flipV="1">
                <a:off x="4745" y="1286"/>
                <a:ext cx="189" cy="500"/>
              </a:xfrm>
              <a:prstGeom prst="line">
                <a:avLst/>
              </a:prstGeom>
              <a:noFill/>
              <a:ln w="31750">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3664" name="Group 326"/>
            <p:cNvGrpSpPr/>
            <p:nvPr/>
          </p:nvGrpSpPr>
          <p:grpSpPr bwMode="auto">
            <a:xfrm rot="5700496">
              <a:off x="4053" y="1170"/>
              <a:ext cx="392" cy="137"/>
              <a:chOff x="4227" y="1360"/>
              <a:chExt cx="863" cy="270"/>
            </a:xfrm>
          </p:grpSpPr>
          <p:sp>
            <p:nvSpPr>
              <p:cNvPr id="13670" name="Line 327"/>
              <p:cNvSpPr>
                <a:spLocks noChangeShapeType="1"/>
              </p:cNvSpPr>
              <p:nvPr/>
            </p:nvSpPr>
            <p:spPr bwMode="auto">
              <a:xfrm>
                <a:off x="4227" y="1604"/>
                <a:ext cx="0" cy="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71" name="Line 328"/>
              <p:cNvSpPr>
                <a:spLocks noChangeShapeType="1"/>
              </p:cNvSpPr>
              <p:nvPr/>
            </p:nvSpPr>
            <p:spPr bwMode="auto">
              <a:xfrm rot="6361956" flipH="1" flipV="1">
                <a:off x="4464" y="1205"/>
                <a:ext cx="189" cy="500"/>
              </a:xfrm>
              <a:prstGeom prst="line">
                <a:avLst/>
              </a:prstGeom>
              <a:noFill/>
              <a:ln w="31750">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72" name="Line 329"/>
              <p:cNvSpPr>
                <a:spLocks noChangeShapeType="1"/>
              </p:cNvSpPr>
              <p:nvPr/>
            </p:nvSpPr>
            <p:spPr bwMode="auto">
              <a:xfrm rot="6361956">
                <a:off x="4602" y="1393"/>
                <a:ext cx="189" cy="203"/>
              </a:xfrm>
              <a:prstGeom prst="line">
                <a:avLst/>
              </a:prstGeom>
              <a:noFill/>
              <a:ln w="31750">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73" name="Line 330"/>
              <p:cNvSpPr>
                <a:spLocks noChangeShapeType="1"/>
              </p:cNvSpPr>
              <p:nvPr/>
            </p:nvSpPr>
            <p:spPr bwMode="auto">
              <a:xfrm rot="6361956" flipH="1" flipV="1">
                <a:off x="4745" y="1286"/>
                <a:ext cx="189" cy="500"/>
              </a:xfrm>
              <a:prstGeom prst="line">
                <a:avLst/>
              </a:prstGeom>
              <a:noFill/>
              <a:ln w="31750">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3665" name="Group 331"/>
            <p:cNvGrpSpPr/>
            <p:nvPr/>
          </p:nvGrpSpPr>
          <p:grpSpPr bwMode="auto">
            <a:xfrm rot="10800000">
              <a:off x="3796" y="1402"/>
              <a:ext cx="392" cy="137"/>
              <a:chOff x="4227" y="1360"/>
              <a:chExt cx="863" cy="270"/>
            </a:xfrm>
          </p:grpSpPr>
          <p:sp>
            <p:nvSpPr>
              <p:cNvPr id="13666" name="Line 332"/>
              <p:cNvSpPr>
                <a:spLocks noChangeShapeType="1"/>
              </p:cNvSpPr>
              <p:nvPr/>
            </p:nvSpPr>
            <p:spPr bwMode="auto">
              <a:xfrm>
                <a:off x="4227" y="1604"/>
                <a:ext cx="0" cy="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67" name="Line 333"/>
              <p:cNvSpPr>
                <a:spLocks noChangeShapeType="1"/>
              </p:cNvSpPr>
              <p:nvPr/>
            </p:nvSpPr>
            <p:spPr bwMode="auto">
              <a:xfrm rot="6361956" flipH="1" flipV="1">
                <a:off x="4464" y="1205"/>
                <a:ext cx="189" cy="500"/>
              </a:xfrm>
              <a:prstGeom prst="line">
                <a:avLst/>
              </a:prstGeom>
              <a:noFill/>
              <a:ln w="31750">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68" name="Line 334"/>
              <p:cNvSpPr>
                <a:spLocks noChangeShapeType="1"/>
              </p:cNvSpPr>
              <p:nvPr/>
            </p:nvSpPr>
            <p:spPr bwMode="auto">
              <a:xfrm rot="6361956">
                <a:off x="4602" y="1393"/>
                <a:ext cx="189" cy="203"/>
              </a:xfrm>
              <a:prstGeom prst="line">
                <a:avLst/>
              </a:prstGeom>
              <a:noFill/>
              <a:ln w="31750">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669" name="Line 335"/>
              <p:cNvSpPr>
                <a:spLocks noChangeShapeType="1"/>
              </p:cNvSpPr>
              <p:nvPr/>
            </p:nvSpPr>
            <p:spPr bwMode="auto">
              <a:xfrm rot="6361956" flipH="1" flipV="1">
                <a:off x="4745" y="1286"/>
                <a:ext cx="189" cy="500"/>
              </a:xfrm>
              <a:prstGeom prst="line">
                <a:avLst/>
              </a:prstGeom>
              <a:noFill/>
              <a:ln w="31750">
                <a:solidFill>
                  <a:schemeClr val="bg2"/>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13323" name="Oval 336"/>
          <p:cNvSpPr>
            <a:spLocks noChangeArrowheads="1"/>
          </p:cNvSpPr>
          <p:nvPr/>
        </p:nvSpPr>
        <p:spPr bwMode="auto">
          <a:xfrm>
            <a:off x="9602029" y="3791032"/>
            <a:ext cx="358775" cy="95250"/>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24" name="Line 337"/>
          <p:cNvSpPr>
            <a:spLocks noChangeShapeType="1"/>
          </p:cNvSpPr>
          <p:nvPr/>
        </p:nvSpPr>
        <p:spPr bwMode="auto">
          <a:xfrm>
            <a:off x="9602028" y="3783096"/>
            <a:ext cx="0" cy="58737"/>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5" name="Line 338"/>
          <p:cNvSpPr>
            <a:spLocks noChangeShapeType="1"/>
          </p:cNvSpPr>
          <p:nvPr/>
        </p:nvSpPr>
        <p:spPr bwMode="auto">
          <a:xfrm>
            <a:off x="9960803" y="3783096"/>
            <a:ext cx="0" cy="58737"/>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6" name="Rectangle 339"/>
          <p:cNvSpPr>
            <a:spLocks noChangeArrowheads="1"/>
          </p:cNvSpPr>
          <p:nvPr/>
        </p:nvSpPr>
        <p:spPr bwMode="auto">
          <a:xfrm>
            <a:off x="9602028" y="3783096"/>
            <a:ext cx="355600" cy="5873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27" name="Oval 340"/>
          <p:cNvSpPr>
            <a:spLocks noChangeArrowheads="1"/>
          </p:cNvSpPr>
          <p:nvPr/>
        </p:nvSpPr>
        <p:spPr bwMode="auto">
          <a:xfrm>
            <a:off x="9598854" y="3714833"/>
            <a:ext cx="358775" cy="111125"/>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28" name="Group 341"/>
          <p:cNvGrpSpPr/>
          <p:nvPr/>
        </p:nvGrpSpPr>
        <p:grpSpPr bwMode="auto">
          <a:xfrm>
            <a:off x="9684579" y="3738646"/>
            <a:ext cx="179387" cy="65087"/>
            <a:chOff x="2848" y="848"/>
            <a:chExt cx="140" cy="98"/>
          </a:xfrm>
        </p:grpSpPr>
        <p:sp>
          <p:nvSpPr>
            <p:cNvPr id="13645" name="Line 342"/>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46" name="Line 343"/>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47" name="Line 344"/>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29" name="Group 345"/>
          <p:cNvGrpSpPr/>
          <p:nvPr/>
        </p:nvGrpSpPr>
        <p:grpSpPr bwMode="auto">
          <a:xfrm flipV="1">
            <a:off x="9684579" y="3738646"/>
            <a:ext cx="179387" cy="65087"/>
            <a:chOff x="2848" y="848"/>
            <a:chExt cx="140" cy="98"/>
          </a:xfrm>
        </p:grpSpPr>
        <p:sp>
          <p:nvSpPr>
            <p:cNvPr id="13642" name="Line 346"/>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43" name="Line 347"/>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44" name="Line 348"/>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30" name="Oval 349"/>
          <p:cNvSpPr>
            <a:spLocks noChangeArrowheads="1"/>
          </p:cNvSpPr>
          <p:nvPr/>
        </p:nvSpPr>
        <p:spPr bwMode="auto">
          <a:xfrm>
            <a:off x="9957629" y="4070432"/>
            <a:ext cx="358775" cy="95250"/>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31" name="Line 350"/>
          <p:cNvSpPr>
            <a:spLocks noChangeShapeType="1"/>
          </p:cNvSpPr>
          <p:nvPr/>
        </p:nvSpPr>
        <p:spPr bwMode="auto">
          <a:xfrm>
            <a:off x="9957628" y="4062496"/>
            <a:ext cx="0" cy="58737"/>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2" name="Line 351"/>
          <p:cNvSpPr>
            <a:spLocks noChangeShapeType="1"/>
          </p:cNvSpPr>
          <p:nvPr/>
        </p:nvSpPr>
        <p:spPr bwMode="auto">
          <a:xfrm>
            <a:off x="10316403" y="4062496"/>
            <a:ext cx="0" cy="58737"/>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3" name="Rectangle 352"/>
          <p:cNvSpPr>
            <a:spLocks noChangeArrowheads="1"/>
          </p:cNvSpPr>
          <p:nvPr/>
        </p:nvSpPr>
        <p:spPr bwMode="auto">
          <a:xfrm>
            <a:off x="9957628" y="4062496"/>
            <a:ext cx="355600" cy="5873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34" name="Oval 353"/>
          <p:cNvSpPr>
            <a:spLocks noChangeArrowheads="1"/>
          </p:cNvSpPr>
          <p:nvPr/>
        </p:nvSpPr>
        <p:spPr bwMode="auto">
          <a:xfrm>
            <a:off x="9954454" y="3994233"/>
            <a:ext cx="358775" cy="111125"/>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35" name="Group 354"/>
          <p:cNvGrpSpPr/>
          <p:nvPr/>
        </p:nvGrpSpPr>
        <p:grpSpPr bwMode="auto">
          <a:xfrm>
            <a:off x="10040179" y="4018046"/>
            <a:ext cx="179387" cy="65087"/>
            <a:chOff x="2848" y="848"/>
            <a:chExt cx="140" cy="98"/>
          </a:xfrm>
        </p:grpSpPr>
        <p:sp>
          <p:nvSpPr>
            <p:cNvPr id="13639" name="Line 355"/>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40" name="Line 356"/>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41" name="Line 357"/>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36" name="Group 358"/>
          <p:cNvGrpSpPr/>
          <p:nvPr/>
        </p:nvGrpSpPr>
        <p:grpSpPr bwMode="auto">
          <a:xfrm flipV="1">
            <a:off x="10040179" y="4018046"/>
            <a:ext cx="179387" cy="65087"/>
            <a:chOff x="2848" y="848"/>
            <a:chExt cx="140" cy="98"/>
          </a:xfrm>
        </p:grpSpPr>
        <p:sp>
          <p:nvSpPr>
            <p:cNvPr id="13636" name="Line 359"/>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7" name="Line 360"/>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8" name="Line 361"/>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37" name="Oval 362"/>
          <p:cNvSpPr>
            <a:spLocks noChangeArrowheads="1"/>
          </p:cNvSpPr>
          <p:nvPr/>
        </p:nvSpPr>
        <p:spPr bwMode="auto">
          <a:xfrm>
            <a:off x="10237029" y="3803732"/>
            <a:ext cx="358775" cy="95250"/>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38" name="Line 363"/>
          <p:cNvSpPr>
            <a:spLocks noChangeShapeType="1"/>
          </p:cNvSpPr>
          <p:nvPr/>
        </p:nvSpPr>
        <p:spPr bwMode="auto">
          <a:xfrm>
            <a:off x="10237028" y="3795796"/>
            <a:ext cx="0" cy="58737"/>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9" name="Line 364"/>
          <p:cNvSpPr>
            <a:spLocks noChangeShapeType="1"/>
          </p:cNvSpPr>
          <p:nvPr/>
        </p:nvSpPr>
        <p:spPr bwMode="auto">
          <a:xfrm>
            <a:off x="10595803" y="3795796"/>
            <a:ext cx="0" cy="58737"/>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0" name="Rectangle 365"/>
          <p:cNvSpPr>
            <a:spLocks noChangeArrowheads="1"/>
          </p:cNvSpPr>
          <p:nvPr/>
        </p:nvSpPr>
        <p:spPr bwMode="auto">
          <a:xfrm>
            <a:off x="10237028" y="3795796"/>
            <a:ext cx="355600" cy="5873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41" name="Oval 366"/>
          <p:cNvSpPr>
            <a:spLocks noChangeArrowheads="1"/>
          </p:cNvSpPr>
          <p:nvPr/>
        </p:nvSpPr>
        <p:spPr bwMode="auto">
          <a:xfrm>
            <a:off x="10233854" y="3727533"/>
            <a:ext cx="358775" cy="111125"/>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42" name="Group 367"/>
          <p:cNvGrpSpPr/>
          <p:nvPr/>
        </p:nvGrpSpPr>
        <p:grpSpPr bwMode="auto">
          <a:xfrm>
            <a:off x="10319579" y="3751346"/>
            <a:ext cx="179387" cy="65087"/>
            <a:chOff x="2848" y="848"/>
            <a:chExt cx="140" cy="98"/>
          </a:xfrm>
        </p:grpSpPr>
        <p:sp>
          <p:nvSpPr>
            <p:cNvPr id="13633" name="Line 368"/>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4" name="Line 369"/>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5" name="Line 370"/>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43" name="Group 371"/>
          <p:cNvGrpSpPr/>
          <p:nvPr/>
        </p:nvGrpSpPr>
        <p:grpSpPr bwMode="auto">
          <a:xfrm flipV="1">
            <a:off x="10319579" y="3751346"/>
            <a:ext cx="179387" cy="65087"/>
            <a:chOff x="2848" y="848"/>
            <a:chExt cx="140" cy="98"/>
          </a:xfrm>
        </p:grpSpPr>
        <p:sp>
          <p:nvSpPr>
            <p:cNvPr id="13630" name="Line 372"/>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1" name="Line 373"/>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2" name="Line 374"/>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44" name="Oval 375"/>
          <p:cNvSpPr>
            <a:spLocks noChangeArrowheads="1"/>
          </p:cNvSpPr>
          <p:nvPr/>
        </p:nvSpPr>
        <p:spPr bwMode="auto">
          <a:xfrm>
            <a:off x="9702041" y="2641682"/>
            <a:ext cx="347663" cy="88900"/>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45" name="Line 376"/>
          <p:cNvSpPr>
            <a:spLocks noChangeShapeType="1"/>
          </p:cNvSpPr>
          <p:nvPr/>
        </p:nvSpPr>
        <p:spPr bwMode="auto">
          <a:xfrm>
            <a:off x="9702040" y="2633745"/>
            <a:ext cx="0" cy="55562"/>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6" name="Line 377"/>
          <p:cNvSpPr>
            <a:spLocks noChangeShapeType="1"/>
          </p:cNvSpPr>
          <p:nvPr/>
        </p:nvSpPr>
        <p:spPr bwMode="auto">
          <a:xfrm>
            <a:off x="10049703" y="2633745"/>
            <a:ext cx="0" cy="55562"/>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7" name="Rectangle 378"/>
          <p:cNvSpPr>
            <a:spLocks noChangeArrowheads="1"/>
          </p:cNvSpPr>
          <p:nvPr/>
        </p:nvSpPr>
        <p:spPr bwMode="auto">
          <a:xfrm>
            <a:off x="9702040" y="2633746"/>
            <a:ext cx="344488" cy="53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48" name="Oval 379"/>
          <p:cNvSpPr>
            <a:spLocks noChangeArrowheads="1"/>
          </p:cNvSpPr>
          <p:nvPr/>
        </p:nvSpPr>
        <p:spPr bwMode="auto">
          <a:xfrm>
            <a:off x="9698866" y="2570246"/>
            <a:ext cx="347663" cy="103187"/>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49" name="Group 380"/>
          <p:cNvGrpSpPr/>
          <p:nvPr/>
        </p:nvGrpSpPr>
        <p:grpSpPr bwMode="auto">
          <a:xfrm>
            <a:off x="9783003" y="2592470"/>
            <a:ext cx="171450" cy="61912"/>
            <a:chOff x="2848" y="848"/>
            <a:chExt cx="140" cy="98"/>
          </a:xfrm>
        </p:grpSpPr>
        <p:sp>
          <p:nvSpPr>
            <p:cNvPr id="13627" name="Line 381"/>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8" name="Line 382"/>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9" name="Line 383"/>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50" name="Group 384"/>
          <p:cNvGrpSpPr/>
          <p:nvPr/>
        </p:nvGrpSpPr>
        <p:grpSpPr bwMode="auto">
          <a:xfrm flipV="1">
            <a:off x="9783003" y="2592471"/>
            <a:ext cx="171450" cy="60325"/>
            <a:chOff x="2848" y="848"/>
            <a:chExt cx="140" cy="98"/>
          </a:xfrm>
        </p:grpSpPr>
        <p:sp>
          <p:nvSpPr>
            <p:cNvPr id="13624" name="Line 385"/>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5" name="Line 386"/>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6" name="Line 387"/>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51" name="Oval 388"/>
          <p:cNvSpPr>
            <a:spLocks noChangeArrowheads="1"/>
          </p:cNvSpPr>
          <p:nvPr/>
        </p:nvSpPr>
        <p:spPr bwMode="auto">
          <a:xfrm>
            <a:off x="9700454" y="2902032"/>
            <a:ext cx="358775" cy="95250"/>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52" name="Line 389"/>
          <p:cNvSpPr>
            <a:spLocks noChangeShapeType="1"/>
          </p:cNvSpPr>
          <p:nvPr/>
        </p:nvSpPr>
        <p:spPr bwMode="auto">
          <a:xfrm>
            <a:off x="9700453" y="2894096"/>
            <a:ext cx="0" cy="58737"/>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3" name="Line 390"/>
          <p:cNvSpPr>
            <a:spLocks noChangeShapeType="1"/>
          </p:cNvSpPr>
          <p:nvPr/>
        </p:nvSpPr>
        <p:spPr bwMode="auto">
          <a:xfrm>
            <a:off x="10059228" y="2894096"/>
            <a:ext cx="0" cy="58737"/>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4" name="Rectangle 391"/>
          <p:cNvSpPr>
            <a:spLocks noChangeArrowheads="1"/>
          </p:cNvSpPr>
          <p:nvPr/>
        </p:nvSpPr>
        <p:spPr bwMode="auto">
          <a:xfrm>
            <a:off x="9700453" y="2894096"/>
            <a:ext cx="355600" cy="5873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55" name="Oval 392"/>
          <p:cNvSpPr>
            <a:spLocks noChangeArrowheads="1"/>
          </p:cNvSpPr>
          <p:nvPr/>
        </p:nvSpPr>
        <p:spPr bwMode="auto">
          <a:xfrm>
            <a:off x="9697279" y="2825833"/>
            <a:ext cx="358775" cy="111125"/>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56" name="Group 393"/>
          <p:cNvGrpSpPr/>
          <p:nvPr/>
        </p:nvGrpSpPr>
        <p:grpSpPr bwMode="auto">
          <a:xfrm>
            <a:off x="9783004" y="2849646"/>
            <a:ext cx="179387" cy="65087"/>
            <a:chOff x="2848" y="848"/>
            <a:chExt cx="140" cy="98"/>
          </a:xfrm>
        </p:grpSpPr>
        <p:sp>
          <p:nvSpPr>
            <p:cNvPr id="13621" name="Line 394"/>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 name="Line 395"/>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3" name="Line 396"/>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57" name="Group 397"/>
          <p:cNvGrpSpPr/>
          <p:nvPr/>
        </p:nvGrpSpPr>
        <p:grpSpPr bwMode="auto">
          <a:xfrm flipV="1">
            <a:off x="9783004" y="2849646"/>
            <a:ext cx="179387" cy="65087"/>
            <a:chOff x="2848" y="848"/>
            <a:chExt cx="140" cy="98"/>
          </a:xfrm>
        </p:grpSpPr>
        <p:sp>
          <p:nvSpPr>
            <p:cNvPr id="13618" name="Line 398"/>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19" name="Line 399"/>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0" name="Line 400"/>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58" name="Oval 401"/>
          <p:cNvSpPr>
            <a:spLocks noChangeArrowheads="1"/>
          </p:cNvSpPr>
          <p:nvPr/>
        </p:nvSpPr>
        <p:spPr bwMode="auto">
          <a:xfrm>
            <a:off x="10176703" y="2543258"/>
            <a:ext cx="330200" cy="85725"/>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59" name="Line 402"/>
          <p:cNvSpPr>
            <a:spLocks noChangeShapeType="1"/>
          </p:cNvSpPr>
          <p:nvPr/>
        </p:nvSpPr>
        <p:spPr bwMode="auto">
          <a:xfrm>
            <a:off x="10176703" y="2536907"/>
            <a:ext cx="0" cy="52388"/>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0" name="Line 403"/>
          <p:cNvSpPr>
            <a:spLocks noChangeShapeType="1"/>
          </p:cNvSpPr>
          <p:nvPr/>
        </p:nvSpPr>
        <p:spPr bwMode="auto">
          <a:xfrm>
            <a:off x="10506903" y="2536907"/>
            <a:ext cx="0" cy="52388"/>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1" name="Rectangle 404"/>
          <p:cNvSpPr>
            <a:spLocks noChangeArrowheads="1"/>
          </p:cNvSpPr>
          <p:nvPr/>
        </p:nvSpPr>
        <p:spPr bwMode="auto">
          <a:xfrm>
            <a:off x="10176704" y="2536907"/>
            <a:ext cx="327025" cy="52388"/>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solidFill>
                <a:schemeClr val="bg2"/>
              </a:solidFill>
              <a:latin typeface="Times New Roman" panose="02020603050405020304" pitchFamily="18" charset="0"/>
              <a:ea typeface="宋体" panose="02010600030101010101" pitchFamily="2" charset="-122"/>
            </a:endParaRPr>
          </a:p>
        </p:txBody>
      </p:sp>
      <p:sp>
        <p:nvSpPr>
          <p:cNvPr id="13362" name="Oval 405"/>
          <p:cNvSpPr>
            <a:spLocks noChangeArrowheads="1"/>
          </p:cNvSpPr>
          <p:nvPr/>
        </p:nvSpPr>
        <p:spPr bwMode="auto">
          <a:xfrm>
            <a:off x="10173528" y="2474995"/>
            <a:ext cx="330200" cy="100012"/>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63" name="Group 406"/>
          <p:cNvGrpSpPr/>
          <p:nvPr/>
        </p:nvGrpSpPr>
        <p:grpSpPr bwMode="auto">
          <a:xfrm>
            <a:off x="10252903" y="2497220"/>
            <a:ext cx="163512" cy="57150"/>
            <a:chOff x="2848" y="848"/>
            <a:chExt cx="140" cy="98"/>
          </a:xfrm>
        </p:grpSpPr>
        <p:sp>
          <p:nvSpPr>
            <p:cNvPr id="13615" name="Line 407"/>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16" name="Line 408"/>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17" name="Line 409"/>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64" name="Group 410"/>
          <p:cNvGrpSpPr/>
          <p:nvPr/>
        </p:nvGrpSpPr>
        <p:grpSpPr bwMode="auto">
          <a:xfrm flipV="1">
            <a:off x="10252903" y="2495632"/>
            <a:ext cx="163512" cy="58738"/>
            <a:chOff x="2848" y="848"/>
            <a:chExt cx="140" cy="98"/>
          </a:xfrm>
        </p:grpSpPr>
        <p:sp>
          <p:nvSpPr>
            <p:cNvPr id="13612" name="Line 411"/>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13" name="Line 412"/>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14" name="Line 413"/>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65" name="Oval 414"/>
          <p:cNvSpPr>
            <a:spLocks noChangeArrowheads="1"/>
          </p:cNvSpPr>
          <p:nvPr/>
        </p:nvSpPr>
        <p:spPr bwMode="auto">
          <a:xfrm>
            <a:off x="10262429" y="2902032"/>
            <a:ext cx="358775" cy="95250"/>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66" name="Line 415"/>
          <p:cNvSpPr>
            <a:spLocks noChangeShapeType="1"/>
          </p:cNvSpPr>
          <p:nvPr/>
        </p:nvSpPr>
        <p:spPr bwMode="auto">
          <a:xfrm>
            <a:off x="10262428" y="2894096"/>
            <a:ext cx="0" cy="58737"/>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7" name="Line 416"/>
          <p:cNvSpPr>
            <a:spLocks noChangeShapeType="1"/>
          </p:cNvSpPr>
          <p:nvPr/>
        </p:nvSpPr>
        <p:spPr bwMode="auto">
          <a:xfrm>
            <a:off x="10621203" y="2894096"/>
            <a:ext cx="0" cy="58737"/>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8" name="Rectangle 417"/>
          <p:cNvSpPr>
            <a:spLocks noChangeArrowheads="1"/>
          </p:cNvSpPr>
          <p:nvPr/>
        </p:nvSpPr>
        <p:spPr bwMode="auto">
          <a:xfrm>
            <a:off x="10262428" y="2894096"/>
            <a:ext cx="355600" cy="5873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69" name="Oval 418"/>
          <p:cNvSpPr>
            <a:spLocks noChangeArrowheads="1"/>
          </p:cNvSpPr>
          <p:nvPr/>
        </p:nvSpPr>
        <p:spPr bwMode="auto">
          <a:xfrm>
            <a:off x="10259254" y="2825833"/>
            <a:ext cx="358775" cy="111125"/>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70" name="Group 419"/>
          <p:cNvGrpSpPr/>
          <p:nvPr/>
        </p:nvGrpSpPr>
        <p:grpSpPr bwMode="auto">
          <a:xfrm>
            <a:off x="10344979" y="2849646"/>
            <a:ext cx="179387" cy="65087"/>
            <a:chOff x="2848" y="848"/>
            <a:chExt cx="140" cy="98"/>
          </a:xfrm>
        </p:grpSpPr>
        <p:sp>
          <p:nvSpPr>
            <p:cNvPr id="13609" name="Line 420"/>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10" name="Line 421"/>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11" name="Line 422"/>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71" name="Group 423"/>
          <p:cNvGrpSpPr/>
          <p:nvPr/>
        </p:nvGrpSpPr>
        <p:grpSpPr bwMode="auto">
          <a:xfrm flipV="1">
            <a:off x="10344979" y="2849646"/>
            <a:ext cx="179387" cy="65087"/>
            <a:chOff x="2848" y="848"/>
            <a:chExt cx="140" cy="98"/>
          </a:xfrm>
        </p:grpSpPr>
        <p:sp>
          <p:nvSpPr>
            <p:cNvPr id="13606" name="Line 424"/>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07" name="Line 425"/>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08" name="Line 426"/>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72" name="Oval 427"/>
          <p:cNvSpPr>
            <a:spLocks noChangeArrowheads="1"/>
          </p:cNvSpPr>
          <p:nvPr/>
        </p:nvSpPr>
        <p:spPr bwMode="auto">
          <a:xfrm>
            <a:off x="8852729" y="2636920"/>
            <a:ext cx="346075" cy="87312"/>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73" name="Line 428"/>
          <p:cNvSpPr>
            <a:spLocks noChangeShapeType="1"/>
          </p:cNvSpPr>
          <p:nvPr/>
        </p:nvSpPr>
        <p:spPr bwMode="auto">
          <a:xfrm>
            <a:off x="8852728" y="2628983"/>
            <a:ext cx="0" cy="53975"/>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4" name="Line 429"/>
          <p:cNvSpPr>
            <a:spLocks noChangeShapeType="1"/>
          </p:cNvSpPr>
          <p:nvPr/>
        </p:nvSpPr>
        <p:spPr bwMode="auto">
          <a:xfrm>
            <a:off x="9198803" y="2628983"/>
            <a:ext cx="0" cy="53975"/>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5" name="Rectangle 430"/>
          <p:cNvSpPr>
            <a:spLocks noChangeArrowheads="1"/>
          </p:cNvSpPr>
          <p:nvPr/>
        </p:nvSpPr>
        <p:spPr bwMode="auto">
          <a:xfrm>
            <a:off x="8852728" y="2628983"/>
            <a:ext cx="342900" cy="53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76" name="Oval 431"/>
          <p:cNvSpPr>
            <a:spLocks noChangeArrowheads="1"/>
          </p:cNvSpPr>
          <p:nvPr/>
        </p:nvSpPr>
        <p:spPr bwMode="auto">
          <a:xfrm>
            <a:off x="8849554" y="2565482"/>
            <a:ext cx="346075" cy="103188"/>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77" name="Group 432"/>
          <p:cNvGrpSpPr/>
          <p:nvPr/>
        </p:nvGrpSpPr>
        <p:grpSpPr bwMode="auto">
          <a:xfrm>
            <a:off x="8933690" y="2587708"/>
            <a:ext cx="171450" cy="60325"/>
            <a:chOff x="2848" y="848"/>
            <a:chExt cx="140" cy="98"/>
          </a:xfrm>
        </p:grpSpPr>
        <p:sp>
          <p:nvSpPr>
            <p:cNvPr id="13603" name="Line 433"/>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04" name="Line 434"/>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05" name="Line 435"/>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78" name="Group 436"/>
          <p:cNvGrpSpPr/>
          <p:nvPr/>
        </p:nvGrpSpPr>
        <p:grpSpPr bwMode="auto">
          <a:xfrm flipV="1">
            <a:off x="8933690" y="2587707"/>
            <a:ext cx="171450" cy="58738"/>
            <a:chOff x="2848" y="848"/>
            <a:chExt cx="140" cy="98"/>
          </a:xfrm>
        </p:grpSpPr>
        <p:sp>
          <p:nvSpPr>
            <p:cNvPr id="13600" name="Line 437"/>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01" name="Line 438"/>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02" name="Line 439"/>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79" name="Oval 440"/>
          <p:cNvSpPr>
            <a:spLocks noChangeArrowheads="1"/>
          </p:cNvSpPr>
          <p:nvPr/>
        </p:nvSpPr>
        <p:spPr bwMode="auto">
          <a:xfrm>
            <a:off x="8546341" y="3786270"/>
            <a:ext cx="346075" cy="87312"/>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80" name="Line 441"/>
          <p:cNvSpPr>
            <a:spLocks noChangeShapeType="1"/>
          </p:cNvSpPr>
          <p:nvPr/>
        </p:nvSpPr>
        <p:spPr bwMode="auto">
          <a:xfrm>
            <a:off x="8546340" y="3778333"/>
            <a:ext cx="0" cy="53975"/>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1" name="Line 442"/>
          <p:cNvSpPr>
            <a:spLocks noChangeShapeType="1"/>
          </p:cNvSpPr>
          <p:nvPr/>
        </p:nvSpPr>
        <p:spPr bwMode="auto">
          <a:xfrm>
            <a:off x="8892415" y="3778333"/>
            <a:ext cx="0" cy="53975"/>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2" name="Rectangle 443"/>
          <p:cNvSpPr>
            <a:spLocks noChangeArrowheads="1"/>
          </p:cNvSpPr>
          <p:nvPr/>
        </p:nvSpPr>
        <p:spPr bwMode="auto">
          <a:xfrm>
            <a:off x="8546340" y="3778333"/>
            <a:ext cx="342900" cy="53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83" name="Oval 444"/>
          <p:cNvSpPr>
            <a:spLocks noChangeArrowheads="1"/>
          </p:cNvSpPr>
          <p:nvPr/>
        </p:nvSpPr>
        <p:spPr bwMode="auto">
          <a:xfrm>
            <a:off x="8543166" y="3714832"/>
            <a:ext cx="346075" cy="103188"/>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84" name="Group 445"/>
          <p:cNvGrpSpPr/>
          <p:nvPr/>
        </p:nvGrpSpPr>
        <p:grpSpPr bwMode="auto">
          <a:xfrm>
            <a:off x="8627303" y="3737058"/>
            <a:ext cx="171450" cy="60325"/>
            <a:chOff x="2848" y="848"/>
            <a:chExt cx="140" cy="98"/>
          </a:xfrm>
        </p:grpSpPr>
        <p:sp>
          <p:nvSpPr>
            <p:cNvPr id="13597" name="Line 446"/>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98" name="Line 447"/>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99" name="Line 448"/>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85" name="Group 449"/>
          <p:cNvGrpSpPr/>
          <p:nvPr/>
        </p:nvGrpSpPr>
        <p:grpSpPr bwMode="auto">
          <a:xfrm flipV="1">
            <a:off x="8627303" y="3737057"/>
            <a:ext cx="171450" cy="58738"/>
            <a:chOff x="2848" y="848"/>
            <a:chExt cx="140" cy="98"/>
          </a:xfrm>
        </p:grpSpPr>
        <p:sp>
          <p:nvSpPr>
            <p:cNvPr id="13594" name="Line 450"/>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95" name="Line 451"/>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96" name="Line 452"/>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86" name="Line 453"/>
          <p:cNvSpPr>
            <a:spLocks noChangeShapeType="1"/>
          </p:cNvSpPr>
          <p:nvPr/>
        </p:nvSpPr>
        <p:spPr bwMode="auto">
          <a:xfrm flipV="1">
            <a:off x="9744903" y="4143458"/>
            <a:ext cx="227012" cy="436563"/>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87" name="Line 454"/>
          <p:cNvSpPr>
            <a:spLocks noChangeShapeType="1"/>
          </p:cNvSpPr>
          <p:nvPr/>
        </p:nvSpPr>
        <p:spPr bwMode="auto">
          <a:xfrm>
            <a:off x="9868728" y="3881520"/>
            <a:ext cx="163512" cy="12065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88" name="Line 455"/>
          <p:cNvSpPr>
            <a:spLocks noChangeShapeType="1"/>
          </p:cNvSpPr>
          <p:nvPr/>
        </p:nvSpPr>
        <p:spPr bwMode="auto">
          <a:xfrm>
            <a:off x="9965565" y="3802145"/>
            <a:ext cx="279400" cy="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89" name="Line 456"/>
          <p:cNvSpPr>
            <a:spLocks noChangeShapeType="1"/>
          </p:cNvSpPr>
          <p:nvPr/>
        </p:nvSpPr>
        <p:spPr bwMode="auto">
          <a:xfrm flipV="1">
            <a:off x="10202104" y="3887871"/>
            <a:ext cx="134937" cy="104775"/>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90" name="Line 457"/>
          <p:cNvSpPr>
            <a:spLocks noChangeShapeType="1"/>
          </p:cNvSpPr>
          <p:nvPr/>
        </p:nvSpPr>
        <p:spPr bwMode="auto">
          <a:xfrm>
            <a:off x="8900353" y="3808495"/>
            <a:ext cx="679450" cy="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91" name="Line 458"/>
          <p:cNvSpPr>
            <a:spLocks noChangeShapeType="1"/>
          </p:cNvSpPr>
          <p:nvPr/>
        </p:nvSpPr>
        <p:spPr bwMode="auto">
          <a:xfrm>
            <a:off x="9195629" y="2655971"/>
            <a:ext cx="509587" cy="3175"/>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92" name="Line 459"/>
          <p:cNvSpPr>
            <a:spLocks noChangeShapeType="1"/>
          </p:cNvSpPr>
          <p:nvPr/>
        </p:nvSpPr>
        <p:spPr bwMode="auto">
          <a:xfrm>
            <a:off x="8762240" y="2484520"/>
            <a:ext cx="152400" cy="8255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93" name="Freeform 460"/>
          <p:cNvSpPr/>
          <p:nvPr/>
        </p:nvSpPr>
        <p:spPr bwMode="auto">
          <a:xfrm>
            <a:off x="8082790" y="4491121"/>
            <a:ext cx="2979738" cy="1455737"/>
          </a:xfrm>
          <a:custGeom>
            <a:avLst/>
            <a:gdLst>
              <a:gd name="T0" fmla="*/ 2147483646 w 1877"/>
              <a:gd name="T1" fmla="*/ 2147483646 h 917"/>
              <a:gd name="T2" fmla="*/ 2147483646 w 1877"/>
              <a:gd name="T3" fmla="*/ 2147483646 h 917"/>
              <a:gd name="T4" fmla="*/ 2147483646 w 1877"/>
              <a:gd name="T5" fmla="*/ 2147483646 h 917"/>
              <a:gd name="T6" fmla="*/ 2147483646 w 1877"/>
              <a:gd name="T7" fmla="*/ 2147483646 h 917"/>
              <a:gd name="T8" fmla="*/ 2147483646 w 1877"/>
              <a:gd name="T9" fmla="*/ 2147483646 h 917"/>
              <a:gd name="T10" fmla="*/ 2147483646 w 1877"/>
              <a:gd name="T11" fmla="*/ 2147483646 h 917"/>
              <a:gd name="T12" fmla="*/ 2147483646 w 1877"/>
              <a:gd name="T13" fmla="*/ 2147483646 h 917"/>
              <a:gd name="T14" fmla="*/ 2147483646 w 1877"/>
              <a:gd name="T15" fmla="*/ 2147483646 h 917"/>
              <a:gd name="T16" fmla="*/ 2147483646 w 1877"/>
              <a:gd name="T17" fmla="*/ 2147483646 h 917"/>
              <a:gd name="T18" fmla="*/ 2147483646 w 1877"/>
              <a:gd name="T19" fmla="*/ 2147483646 h 917"/>
              <a:gd name="T20" fmla="*/ 2147483646 w 1877"/>
              <a:gd name="T21" fmla="*/ 2147483646 h 917"/>
              <a:gd name="T22" fmla="*/ 2147483646 w 1877"/>
              <a:gd name="T23" fmla="*/ 2147483646 h 917"/>
              <a:gd name="T24" fmla="*/ 2147483646 w 1877"/>
              <a:gd name="T25" fmla="*/ 2147483646 h 917"/>
              <a:gd name="T26" fmla="*/ 2147483646 w 1877"/>
              <a:gd name="T27" fmla="*/ 2147483646 h 917"/>
              <a:gd name="T28" fmla="*/ 2147483646 w 1877"/>
              <a:gd name="T29" fmla="*/ 2147483646 h 917"/>
              <a:gd name="T30" fmla="*/ 2147483646 w 1877"/>
              <a:gd name="T31" fmla="*/ 2147483646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94" name="Line 461"/>
          <p:cNvSpPr>
            <a:spLocks noChangeShapeType="1"/>
          </p:cNvSpPr>
          <p:nvPr/>
        </p:nvSpPr>
        <p:spPr bwMode="auto">
          <a:xfrm rot="16200000">
            <a:off x="10317991" y="5227720"/>
            <a:ext cx="523875" cy="13970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95" name="Line 462"/>
          <p:cNvSpPr>
            <a:spLocks noChangeShapeType="1"/>
          </p:cNvSpPr>
          <p:nvPr/>
        </p:nvSpPr>
        <p:spPr bwMode="auto">
          <a:xfrm rot="5400000" flipV="1">
            <a:off x="10464041" y="5508708"/>
            <a:ext cx="3175" cy="85725"/>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96" name="Line 463"/>
          <p:cNvSpPr>
            <a:spLocks noChangeShapeType="1"/>
          </p:cNvSpPr>
          <p:nvPr/>
        </p:nvSpPr>
        <p:spPr bwMode="auto">
          <a:xfrm rot="16200000">
            <a:off x="10649778" y="5184857"/>
            <a:ext cx="0" cy="11430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397" name="Group 464"/>
          <p:cNvGrpSpPr/>
          <p:nvPr/>
        </p:nvGrpSpPr>
        <p:grpSpPr bwMode="auto">
          <a:xfrm>
            <a:off x="10229090" y="4894345"/>
            <a:ext cx="501650" cy="234950"/>
            <a:chOff x="4701" y="2996"/>
            <a:chExt cx="316" cy="148"/>
          </a:xfrm>
        </p:grpSpPr>
        <p:sp>
          <p:nvSpPr>
            <p:cNvPr id="13581" name="Oval 465"/>
            <p:cNvSpPr>
              <a:spLocks noChangeArrowheads="1"/>
            </p:cNvSpPr>
            <p:nvPr/>
          </p:nvSpPr>
          <p:spPr bwMode="auto">
            <a:xfrm>
              <a:off x="4704" y="3062"/>
              <a:ext cx="313" cy="82"/>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82" name="Line 466"/>
            <p:cNvSpPr>
              <a:spLocks noChangeShapeType="1"/>
            </p:cNvSpPr>
            <p:nvPr/>
          </p:nvSpPr>
          <p:spPr bwMode="auto">
            <a:xfrm>
              <a:off x="4704" y="3055"/>
              <a:ext cx="0" cy="51"/>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83" name="Line 467"/>
            <p:cNvSpPr>
              <a:spLocks noChangeShapeType="1"/>
            </p:cNvSpPr>
            <p:nvPr/>
          </p:nvSpPr>
          <p:spPr bwMode="auto">
            <a:xfrm>
              <a:off x="5017" y="3055"/>
              <a:ext cx="0" cy="51"/>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84" name="Rectangle 468"/>
            <p:cNvSpPr>
              <a:spLocks noChangeArrowheads="1"/>
            </p:cNvSpPr>
            <p:nvPr/>
          </p:nvSpPr>
          <p:spPr bwMode="auto">
            <a:xfrm>
              <a:off x="4704" y="3055"/>
              <a:ext cx="310" cy="5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585" name="Oval 469"/>
            <p:cNvSpPr>
              <a:spLocks noChangeArrowheads="1"/>
            </p:cNvSpPr>
            <p:nvPr/>
          </p:nvSpPr>
          <p:spPr bwMode="auto">
            <a:xfrm>
              <a:off x="4701" y="2996"/>
              <a:ext cx="313" cy="96"/>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586" name="Group 470"/>
            <p:cNvGrpSpPr/>
            <p:nvPr/>
          </p:nvGrpSpPr>
          <p:grpSpPr bwMode="auto">
            <a:xfrm>
              <a:off x="4776" y="3017"/>
              <a:ext cx="156" cy="56"/>
              <a:chOff x="2848" y="848"/>
              <a:chExt cx="140" cy="98"/>
            </a:xfrm>
          </p:grpSpPr>
          <p:sp>
            <p:nvSpPr>
              <p:cNvPr id="13591" name="Line 471"/>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92" name="Line 472"/>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93" name="Line 473"/>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587" name="Group 474"/>
            <p:cNvGrpSpPr/>
            <p:nvPr/>
          </p:nvGrpSpPr>
          <p:grpSpPr bwMode="auto">
            <a:xfrm flipV="1">
              <a:off x="4776" y="3016"/>
              <a:ext cx="156" cy="56"/>
              <a:chOff x="2848" y="848"/>
              <a:chExt cx="140" cy="98"/>
            </a:xfrm>
          </p:grpSpPr>
          <p:sp>
            <p:nvSpPr>
              <p:cNvPr id="13588" name="Line 475"/>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89" name="Line 476"/>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90" name="Line 477"/>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3398" name="Group 478"/>
          <p:cNvGrpSpPr/>
          <p:nvPr/>
        </p:nvGrpSpPr>
        <p:grpSpPr bwMode="auto">
          <a:xfrm>
            <a:off x="9413115" y="4618120"/>
            <a:ext cx="501650" cy="234950"/>
            <a:chOff x="3600" y="219"/>
            <a:chExt cx="360" cy="175"/>
          </a:xfrm>
        </p:grpSpPr>
        <p:sp>
          <p:nvSpPr>
            <p:cNvPr id="13568" name="Oval 479"/>
            <p:cNvSpPr>
              <a:spLocks noChangeArrowheads="1"/>
            </p:cNvSpPr>
            <p:nvPr/>
          </p:nvSpPr>
          <p:spPr bwMode="auto">
            <a:xfrm>
              <a:off x="3603" y="297"/>
              <a:ext cx="357" cy="97"/>
            </a:xfrm>
            <a:prstGeom prst="ellipse">
              <a:avLst/>
            </a:prstGeom>
            <a:solidFill>
              <a:srgbClr val="DDDDDD"/>
            </a:solidFill>
            <a:ln w="12700">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69" name="Line 480"/>
            <p:cNvSpPr>
              <a:spLocks noChangeShapeType="1"/>
            </p:cNvSpPr>
            <p:nvPr/>
          </p:nvSpPr>
          <p:spPr bwMode="auto">
            <a:xfrm>
              <a:off x="3603" y="289"/>
              <a:ext cx="0" cy="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70" name="Line 481"/>
            <p:cNvSpPr>
              <a:spLocks noChangeShapeType="1"/>
            </p:cNvSpPr>
            <p:nvPr/>
          </p:nvSpPr>
          <p:spPr bwMode="auto">
            <a:xfrm>
              <a:off x="3960" y="289"/>
              <a:ext cx="0" cy="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71" name="Rectangle 482"/>
            <p:cNvSpPr>
              <a:spLocks noChangeArrowheads="1"/>
            </p:cNvSpPr>
            <p:nvPr/>
          </p:nvSpPr>
          <p:spPr bwMode="auto">
            <a:xfrm>
              <a:off x="3603" y="289"/>
              <a:ext cx="354" cy="59"/>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572" name="Oval 483"/>
            <p:cNvSpPr>
              <a:spLocks noChangeArrowheads="1"/>
            </p:cNvSpPr>
            <p:nvPr/>
          </p:nvSpPr>
          <p:spPr bwMode="auto">
            <a:xfrm>
              <a:off x="3600" y="219"/>
              <a:ext cx="357" cy="113"/>
            </a:xfrm>
            <a:prstGeom prst="ellipse">
              <a:avLst/>
            </a:prstGeom>
            <a:solidFill>
              <a:srgbClr val="DDDDDD"/>
            </a:solidFill>
            <a:ln w="12700">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573" name="Group 484"/>
            <p:cNvGrpSpPr/>
            <p:nvPr/>
          </p:nvGrpSpPr>
          <p:grpSpPr bwMode="auto">
            <a:xfrm>
              <a:off x="3686" y="244"/>
              <a:ext cx="177" cy="66"/>
              <a:chOff x="2848" y="848"/>
              <a:chExt cx="140" cy="98"/>
            </a:xfrm>
          </p:grpSpPr>
          <p:sp>
            <p:nvSpPr>
              <p:cNvPr id="13578" name="Line 485"/>
              <p:cNvSpPr>
                <a:spLocks noChangeShapeType="1"/>
              </p:cNvSpPr>
              <p:nvPr/>
            </p:nvSpPr>
            <p:spPr bwMode="auto">
              <a:xfrm flipV="1">
                <a:off x="2848" y="848"/>
                <a:ext cx="50"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79" name="Line 486"/>
              <p:cNvSpPr>
                <a:spLocks noChangeShapeType="1"/>
              </p:cNvSpPr>
              <p:nvPr/>
            </p:nvSpPr>
            <p:spPr bwMode="auto">
              <a:xfrm>
                <a:off x="2944" y="946"/>
                <a:ext cx="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80" name="Line 487"/>
              <p:cNvSpPr>
                <a:spLocks noChangeShapeType="1"/>
              </p:cNvSpPr>
              <p:nvPr/>
            </p:nvSpPr>
            <p:spPr bwMode="auto">
              <a:xfrm>
                <a:off x="2894" y="850"/>
                <a:ext cx="52" cy="9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574" name="Group 488"/>
            <p:cNvGrpSpPr/>
            <p:nvPr/>
          </p:nvGrpSpPr>
          <p:grpSpPr bwMode="auto">
            <a:xfrm flipV="1">
              <a:off x="3686" y="243"/>
              <a:ext cx="177" cy="66"/>
              <a:chOff x="2848" y="848"/>
              <a:chExt cx="140" cy="98"/>
            </a:xfrm>
          </p:grpSpPr>
          <p:sp>
            <p:nvSpPr>
              <p:cNvPr id="13575" name="Line 489"/>
              <p:cNvSpPr>
                <a:spLocks noChangeShapeType="1"/>
              </p:cNvSpPr>
              <p:nvPr/>
            </p:nvSpPr>
            <p:spPr bwMode="auto">
              <a:xfrm flipV="1">
                <a:off x="2848" y="848"/>
                <a:ext cx="50"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76" name="Line 490"/>
              <p:cNvSpPr>
                <a:spLocks noChangeShapeType="1"/>
              </p:cNvSpPr>
              <p:nvPr/>
            </p:nvSpPr>
            <p:spPr bwMode="auto">
              <a:xfrm>
                <a:off x="2944" y="946"/>
                <a:ext cx="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77" name="Line 491"/>
              <p:cNvSpPr>
                <a:spLocks noChangeShapeType="1"/>
              </p:cNvSpPr>
              <p:nvPr/>
            </p:nvSpPr>
            <p:spPr bwMode="auto">
              <a:xfrm>
                <a:off x="2894" y="850"/>
                <a:ext cx="52" cy="9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3399" name="Group 492"/>
          <p:cNvGrpSpPr/>
          <p:nvPr/>
        </p:nvGrpSpPr>
        <p:grpSpPr bwMode="auto">
          <a:xfrm>
            <a:off x="8747953" y="4922920"/>
            <a:ext cx="501650" cy="234950"/>
            <a:chOff x="3600" y="219"/>
            <a:chExt cx="360" cy="175"/>
          </a:xfrm>
        </p:grpSpPr>
        <p:sp>
          <p:nvSpPr>
            <p:cNvPr id="13555" name="Oval 493"/>
            <p:cNvSpPr>
              <a:spLocks noChangeArrowheads="1"/>
            </p:cNvSpPr>
            <p:nvPr/>
          </p:nvSpPr>
          <p:spPr bwMode="auto">
            <a:xfrm>
              <a:off x="3603" y="297"/>
              <a:ext cx="357" cy="97"/>
            </a:xfrm>
            <a:prstGeom prst="ellipse">
              <a:avLst/>
            </a:prstGeom>
            <a:solidFill>
              <a:srgbClr val="DDDDDD"/>
            </a:solidFill>
            <a:ln w="12700">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56" name="Line 494"/>
            <p:cNvSpPr>
              <a:spLocks noChangeShapeType="1"/>
            </p:cNvSpPr>
            <p:nvPr/>
          </p:nvSpPr>
          <p:spPr bwMode="auto">
            <a:xfrm>
              <a:off x="3603" y="289"/>
              <a:ext cx="0" cy="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57" name="Line 495"/>
            <p:cNvSpPr>
              <a:spLocks noChangeShapeType="1"/>
            </p:cNvSpPr>
            <p:nvPr/>
          </p:nvSpPr>
          <p:spPr bwMode="auto">
            <a:xfrm>
              <a:off x="3960" y="289"/>
              <a:ext cx="0" cy="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58" name="Rectangle 496"/>
            <p:cNvSpPr>
              <a:spLocks noChangeArrowheads="1"/>
            </p:cNvSpPr>
            <p:nvPr/>
          </p:nvSpPr>
          <p:spPr bwMode="auto">
            <a:xfrm>
              <a:off x="3603" y="289"/>
              <a:ext cx="354" cy="59"/>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559" name="Oval 497"/>
            <p:cNvSpPr>
              <a:spLocks noChangeArrowheads="1"/>
            </p:cNvSpPr>
            <p:nvPr/>
          </p:nvSpPr>
          <p:spPr bwMode="auto">
            <a:xfrm>
              <a:off x="3600" y="219"/>
              <a:ext cx="357" cy="113"/>
            </a:xfrm>
            <a:prstGeom prst="ellipse">
              <a:avLst/>
            </a:prstGeom>
            <a:solidFill>
              <a:srgbClr val="DDDDDD"/>
            </a:solidFill>
            <a:ln w="12700">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560" name="Group 498"/>
            <p:cNvGrpSpPr/>
            <p:nvPr/>
          </p:nvGrpSpPr>
          <p:grpSpPr bwMode="auto">
            <a:xfrm>
              <a:off x="3686" y="244"/>
              <a:ext cx="177" cy="66"/>
              <a:chOff x="2848" y="848"/>
              <a:chExt cx="140" cy="98"/>
            </a:xfrm>
          </p:grpSpPr>
          <p:sp>
            <p:nvSpPr>
              <p:cNvPr id="13565" name="Line 499"/>
              <p:cNvSpPr>
                <a:spLocks noChangeShapeType="1"/>
              </p:cNvSpPr>
              <p:nvPr/>
            </p:nvSpPr>
            <p:spPr bwMode="auto">
              <a:xfrm flipV="1">
                <a:off x="2848" y="848"/>
                <a:ext cx="50"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66" name="Line 500"/>
              <p:cNvSpPr>
                <a:spLocks noChangeShapeType="1"/>
              </p:cNvSpPr>
              <p:nvPr/>
            </p:nvSpPr>
            <p:spPr bwMode="auto">
              <a:xfrm>
                <a:off x="2944" y="946"/>
                <a:ext cx="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67" name="Line 501"/>
              <p:cNvSpPr>
                <a:spLocks noChangeShapeType="1"/>
              </p:cNvSpPr>
              <p:nvPr/>
            </p:nvSpPr>
            <p:spPr bwMode="auto">
              <a:xfrm>
                <a:off x="2894" y="850"/>
                <a:ext cx="52" cy="9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561" name="Group 502"/>
            <p:cNvGrpSpPr/>
            <p:nvPr/>
          </p:nvGrpSpPr>
          <p:grpSpPr bwMode="auto">
            <a:xfrm flipV="1">
              <a:off x="3686" y="243"/>
              <a:ext cx="177" cy="66"/>
              <a:chOff x="2848" y="848"/>
              <a:chExt cx="140" cy="98"/>
            </a:xfrm>
          </p:grpSpPr>
          <p:sp>
            <p:nvSpPr>
              <p:cNvPr id="13562" name="Line 503"/>
              <p:cNvSpPr>
                <a:spLocks noChangeShapeType="1"/>
              </p:cNvSpPr>
              <p:nvPr/>
            </p:nvSpPr>
            <p:spPr bwMode="auto">
              <a:xfrm flipV="1">
                <a:off x="2848" y="848"/>
                <a:ext cx="50"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63" name="Line 504"/>
              <p:cNvSpPr>
                <a:spLocks noChangeShapeType="1"/>
              </p:cNvSpPr>
              <p:nvPr/>
            </p:nvSpPr>
            <p:spPr bwMode="auto">
              <a:xfrm>
                <a:off x="2944" y="946"/>
                <a:ext cx="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64" name="Line 505"/>
              <p:cNvSpPr>
                <a:spLocks noChangeShapeType="1"/>
              </p:cNvSpPr>
              <p:nvPr/>
            </p:nvSpPr>
            <p:spPr bwMode="auto">
              <a:xfrm>
                <a:off x="2894" y="850"/>
                <a:ext cx="52" cy="9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3400" name="Line 506"/>
          <p:cNvSpPr>
            <a:spLocks noChangeShapeType="1"/>
          </p:cNvSpPr>
          <p:nvPr/>
        </p:nvSpPr>
        <p:spPr bwMode="auto">
          <a:xfrm>
            <a:off x="9862379" y="4829257"/>
            <a:ext cx="358775" cy="12065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01" name="Line 507"/>
          <p:cNvSpPr>
            <a:spLocks noChangeShapeType="1"/>
          </p:cNvSpPr>
          <p:nvPr/>
        </p:nvSpPr>
        <p:spPr bwMode="auto">
          <a:xfrm flipV="1">
            <a:off x="9209916" y="4841957"/>
            <a:ext cx="277813" cy="109538"/>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02" name="Line 508"/>
          <p:cNvSpPr>
            <a:spLocks noChangeShapeType="1"/>
          </p:cNvSpPr>
          <p:nvPr/>
        </p:nvSpPr>
        <p:spPr bwMode="auto">
          <a:xfrm flipV="1">
            <a:off x="9252778" y="5045157"/>
            <a:ext cx="971550" cy="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03" name="Line 509"/>
          <p:cNvSpPr>
            <a:spLocks noChangeShapeType="1"/>
          </p:cNvSpPr>
          <p:nvPr/>
        </p:nvSpPr>
        <p:spPr bwMode="auto">
          <a:xfrm flipH="1">
            <a:off x="8547928" y="4791157"/>
            <a:ext cx="254000" cy="46990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04" name="Line 510"/>
          <p:cNvSpPr>
            <a:spLocks noChangeShapeType="1"/>
          </p:cNvSpPr>
          <p:nvPr/>
        </p:nvSpPr>
        <p:spPr bwMode="auto">
          <a:xfrm>
            <a:off x="8573328" y="4841957"/>
            <a:ext cx="196850" cy="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05" name="Line 511"/>
          <p:cNvSpPr>
            <a:spLocks noChangeShapeType="1"/>
          </p:cNvSpPr>
          <p:nvPr/>
        </p:nvSpPr>
        <p:spPr bwMode="auto">
          <a:xfrm>
            <a:off x="8433629" y="5178507"/>
            <a:ext cx="153987" cy="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06" name="Line 512"/>
          <p:cNvSpPr>
            <a:spLocks noChangeShapeType="1"/>
          </p:cNvSpPr>
          <p:nvPr/>
        </p:nvSpPr>
        <p:spPr bwMode="auto">
          <a:xfrm>
            <a:off x="8686040" y="5257882"/>
            <a:ext cx="490538" cy="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07" name="Line 513"/>
          <p:cNvSpPr>
            <a:spLocks noChangeShapeType="1"/>
          </p:cNvSpPr>
          <p:nvPr/>
        </p:nvSpPr>
        <p:spPr bwMode="auto">
          <a:xfrm flipH="1">
            <a:off x="8925754" y="5165808"/>
            <a:ext cx="53975" cy="85725"/>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08" name="Line 514"/>
          <p:cNvSpPr>
            <a:spLocks noChangeShapeType="1"/>
          </p:cNvSpPr>
          <p:nvPr/>
        </p:nvSpPr>
        <p:spPr bwMode="auto">
          <a:xfrm>
            <a:off x="8738429" y="5254707"/>
            <a:ext cx="1587" cy="8255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09" name="Line 515"/>
          <p:cNvSpPr>
            <a:spLocks noChangeShapeType="1"/>
          </p:cNvSpPr>
          <p:nvPr/>
        </p:nvSpPr>
        <p:spPr bwMode="auto">
          <a:xfrm flipH="1" flipV="1">
            <a:off x="9135303" y="5262645"/>
            <a:ext cx="0" cy="7620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10" name="Line 516"/>
          <p:cNvSpPr>
            <a:spLocks noChangeShapeType="1"/>
          </p:cNvSpPr>
          <p:nvPr/>
        </p:nvSpPr>
        <p:spPr bwMode="auto">
          <a:xfrm>
            <a:off x="9216265" y="5121358"/>
            <a:ext cx="503238" cy="269875"/>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11" name="Line 517"/>
          <p:cNvSpPr>
            <a:spLocks noChangeShapeType="1"/>
          </p:cNvSpPr>
          <p:nvPr/>
        </p:nvSpPr>
        <p:spPr bwMode="auto">
          <a:xfrm>
            <a:off x="8665403" y="5056270"/>
            <a:ext cx="80962" cy="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3412" name="Group 518"/>
          <p:cNvGrpSpPr/>
          <p:nvPr/>
        </p:nvGrpSpPr>
        <p:grpSpPr bwMode="auto">
          <a:xfrm>
            <a:off x="7851016" y="1816182"/>
            <a:ext cx="3021013" cy="3981450"/>
            <a:chOff x="-1203" y="1352"/>
            <a:chExt cx="1903" cy="2508"/>
          </a:xfrm>
        </p:grpSpPr>
        <p:grpSp>
          <p:nvGrpSpPr>
            <p:cNvPr id="13515" name="Group 519"/>
            <p:cNvGrpSpPr/>
            <p:nvPr/>
          </p:nvGrpSpPr>
          <p:grpSpPr bwMode="auto">
            <a:xfrm>
              <a:off x="-1203" y="1647"/>
              <a:ext cx="436" cy="114"/>
              <a:chOff x="3072" y="739"/>
              <a:chExt cx="652" cy="146"/>
            </a:xfrm>
          </p:grpSpPr>
          <p:pic>
            <p:nvPicPr>
              <p:cNvPr id="13552" name="Picture 520" descr="lgv_fqmg[1]"/>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flipH="1">
                <a:off x="3237" y="739"/>
                <a:ext cx="48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53" name="Line 521"/>
              <p:cNvSpPr>
                <a:spLocks noChangeShapeType="1"/>
              </p:cNvSpPr>
              <p:nvPr/>
            </p:nvSpPr>
            <p:spPr bwMode="auto">
              <a:xfrm flipH="1">
                <a:off x="3104" y="784"/>
                <a:ext cx="8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54" name="Line 522"/>
              <p:cNvSpPr>
                <a:spLocks noChangeShapeType="1"/>
              </p:cNvSpPr>
              <p:nvPr/>
            </p:nvSpPr>
            <p:spPr bwMode="auto">
              <a:xfrm flipH="1">
                <a:off x="3072" y="760"/>
                <a:ext cx="14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pic>
          <p:nvPicPr>
            <p:cNvPr id="13516" name="Picture 523" descr="imgyjavg[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7" y="1466"/>
              <a:ext cx="23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517" name="Group 524"/>
            <p:cNvGrpSpPr/>
            <p:nvPr/>
          </p:nvGrpSpPr>
          <p:grpSpPr bwMode="auto">
            <a:xfrm>
              <a:off x="-546" y="1352"/>
              <a:ext cx="256" cy="269"/>
              <a:chOff x="2870" y="1518"/>
              <a:chExt cx="292" cy="320"/>
            </a:xfrm>
          </p:grpSpPr>
          <p:graphicFrame>
            <p:nvGraphicFramePr>
              <p:cNvPr id="13550" name="Object 52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481" name="Clip" r:id="rId3" imgW="826770" imgH="840105" progId="MS_ClipArt_Gallery.2">
                      <p:embed/>
                    </p:oleObj>
                  </mc:Choice>
                  <mc:Fallback>
                    <p:oleObj name="Clip" r:id="rId3" imgW="826770" imgH="840105" progId="MS_ClipArt_Gallery.2">
                      <p:embed/>
                      <p:pic>
                        <p:nvPicPr>
                          <p:cNvPr id="0" name="Object 5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51" name="Object 52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482" name="Clip" r:id="rId5" imgW="1268095" imgH="1199515" progId="MS_ClipArt_Gallery.2">
                      <p:embed/>
                    </p:oleObj>
                  </mc:Choice>
                  <mc:Fallback>
                    <p:oleObj name="Clip" r:id="rId5" imgW="1268095" imgH="1199515" progId="MS_ClipArt_Gallery.2">
                      <p:embed/>
                      <p:pic>
                        <p:nvPicPr>
                          <p:cNvPr id="0" name="Object 5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518" name="Group 527"/>
            <p:cNvGrpSpPr/>
            <p:nvPr/>
          </p:nvGrpSpPr>
          <p:grpSpPr bwMode="auto">
            <a:xfrm>
              <a:off x="-1002" y="2262"/>
              <a:ext cx="209" cy="224"/>
              <a:chOff x="2870" y="1518"/>
              <a:chExt cx="292" cy="320"/>
            </a:xfrm>
          </p:grpSpPr>
          <p:graphicFrame>
            <p:nvGraphicFramePr>
              <p:cNvPr id="13548" name="Object 52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483" name="Clip" r:id="rId7" imgW="826770" imgH="840105" progId="MS_ClipArt_Gallery.2">
                      <p:embed/>
                    </p:oleObj>
                  </mc:Choice>
                  <mc:Fallback>
                    <p:oleObj name="Clip" r:id="rId7" imgW="826770" imgH="840105" progId="MS_ClipArt_Gallery.2">
                      <p:embed/>
                      <p:pic>
                        <p:nvPicPr>
                          <p:cNvPr id="0" name="Object 5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49" name="Object 52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484" name="Clip" r:id="rId8" imgW="1268095" imgH="1199515" progId="MS_ClipArt_Gallery.2">
                      <p:embed/>
                    </p:oleObj>
                  </mc:Choice>
                  <mc:Fallback>
                    <p:oleObj name="Clip" r:id="rId8" imgW="1268095" imgH="1199515" progId="MS_ClipArt_Gallery.2">
                      <p:embed/>
                      <p:pic>
                        <p:nvPicPr>
                          <p:cNvPr id="0" name="Object 5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519" name="Object 530"/>
            <p:cNvGraphicFramePr>
              <a:graphicFrameLocks noChangeAspect="1"/>
            </p:cNvGraphicFramePr>
            <p:nvPr/>
          </p:nvGraphicFramePr>
          <p:xfrm>
            <a:off x="-732" y="2289"/>
            <a:ext cx="207" cy="173"/>
          </p:xfrm>
          <a:graphic>
            <a:graphicData uri="http://schemas.openxmlformats.org/presentationml/2006/ole">
              <mc:AlternateContent xmlns:mc="http://schemas.openxmlformats.org/markup-compatibility/2006">
                <mc:Choice xmlns:v="urn:schemas-microsoft-com:vml" Requires="v">
                  <p:oleObj spid="_x0000_s1485" name="Clip" r:id="rId9" imgW="1307465" imgH="1083945" progId="MS_ClipArt_Gallery.2">
                    <p:embed/>
                  </p:oleObj>
                </mc:Choice>
                <mc:Fallback>
                  <p:oleObj name="Clip" r:id="rId9" imgW="1307465" imgH="1083945" progId="MS_ClipArt_Gallery.2">
                    <p:embed/>
                    <p:pic>
                      <p:nvPicPr>
                        <p:cNvPr id="0" name="Object 5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2" y="2289"/>
                          <a:ext cx="2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520" name="Group 531"/>
            <p:cNvGrpSpPr/>
            <p:nvPr/>
          </p:nvGrpSpPr>
          <p:grpSpPr bwMode="auto">
            <a:xfrm>
              <a:off x="310" y="3575"/>
              <a:ext cx="125" cy="230"/>
              <a:chOff x="4180" y="783"/>
              <a:chExt cx="150" cy="307"/>
            </a:xfrm>
          </p:grpSpPr>
          <p:sp>
            <p:nvSpPr>
              <p:cNvPr id="13540" name="AutoShape 532"/>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41" name="Rectangle 533"/>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42" name="Rectangle 534"/>
              <p:cNvSpPr>
                <a:spLocks noChangeArrowheads="1"/>
              </p:cNvSpPr>
              <p:nvPr/>
            </p:nvSpPr>
            <p:spPr bwMode="auto">
              <a:xfrm>
                <a:off x="4181" y="852"/>
                <a:ext cx="95" cy="236"/>
              </a:xfrm>
              <a:prstGeom prst="rect">
                <a:avLst/>
              </a:prstGeom>
              <a:solidFill>
                <a:srgbClr val="33CCCC"/>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43" name="AutoShape 53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44" name="Line 536"/>
              <p:cNvSpPr>
                <a:spLocks noChangeShapeType="1"/>
              </p:cNvSpPr>
              <p:nvPr/>
            </p:nvSpPr>
            <p:spPr bwMode="auto">
              <a:xfrm>
                <a:off x="4330" y="788"/>
                <a:ext cx="0" cy="23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45" name="Line 537"/>
              <p:cNvSpPr>
                <a:spLocks noChangeShapeType="1"/>
              </p:cNvSpPr>
              <p:nvPr/>
            </p:nvSpPr>
            <p:spPr bwMode="auto">
              <a:xfrm flipH="1">
                <a:off x="4276" y="1019"/>
                <a:ext cx="54" cy="6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46" name="Rectangle 538"/>
              <p:cNvSpPr>
                <a:spLocks noChangeArrowheads="1"/>
              </p:cNvSpPr>
              <p:nvPr/>
            </p:nvSpPr>
            <p:spPr bwMode="auto">
              <a:xfrm>
                <a:off x="4193" y="883"/>
                <a:ext cx="63" cy="136"/>
              </a:xfrm>
              <a:prstGeom prst="rect">
                <a:avLst/>
              </a:prstGeom>
              <a:solidFill>
                <a:schemeClr val="accent2"/>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47" name="Rectangle 539"/>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aphicFrame>
          <p:nvGraphicFramePr>
            <p:cNvPr id="13521" name="Object 540"/>
            <p:cNvGraphicFramePr>
              <a:graphicFrameLocks noChangeAspect="1"/>
            </p:cNvGraphicFramePr>
            <p:nvPr/>
          </p:nvGraphicFramePr>
          <p:xfrm>
            <a:off x="-975" y="3384"/>
            <a:ext cx="216" cy="180"/>
          </p:xfrm>
          <a:graphic>
            <a:graphicData uri="http://schemas.openxmlformats.org/presentationml/2006/ole">
              <mc:AlternateContent xmlns:mc="http://schemas.openxmlformats.org/markup-compatibility/2006">
                <mc:Choice xmlns:v="urn:schemas-microsoft-com:vml" Requires="v">
                  <p:oleObj spid="_x0000_s1486" name="Clip" r:id="rId11" imgW="1307465" imgH="1083945" progId="MS_ClipArt_Gallery.2">
                    <p:embed/>
                  </p:oleObj>
                </mc:Choice>
                <mc:Fallback>
                  <p:oleObj name="Clip" r:id="rId11" imgW="1307465" imgH="1083945" progId="MS_ClipArt_Gallery.2">
                    <p:embed/>
                    <p:pic>
                      <p:nvPicPr>
                        <p:cNvPr id="0" name="Object 5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5" y="3384"/>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22" name="Object 541"/>
            <p:cNvGraphicFramePr>
              <a:graphicFrameLocks noChangeAspect="1"/>
            </p:cNvGraphicFramePr>
            <p:nvPr/>
          </p:nvGraphicFramePr>
          <p:xfrm>
            <a:off x="-871" y="3184"/>
            <a:ext cx="216" cy="180"/>
          </p:xfrm>
          <a:graphic>
            <a:graphicData uri="http://schemas.openxmlformats.org/presentationml/2006/ole">
              <mc:AlternateContent xmlns:mc="http://schemas.openxmlformats.org/markup-compatibility/2006">
                <mc:Choice xmlns:v="urn:schemas-microsoft-com:vml" Requires="v">
                  <p:oleObj spid="_x0000_s1487" name="Clip" r:id="rId12" imgW="1307465" imgH="1083945" progId="MS_ClipArt_Gallery.2">
                    <p:embed/>
                  </p:oleObj>
                </mc:Choice>
                <mc:Fallback>
                  <p:oleObj name="Clip" r:id="rId12" imgW="1307465" imgH="1083945" progId="MS_ClipArt_Gallery.2">
                    <p:embed/>
                    <p:pic>
                      <p:nvPicPr>
                        <p:cNvPr id="0" name="Object 5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1" y="3184"/>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23" name="Object 542"/>
            <p:cNvGraphicFramePr>
              <a:graphicFrameLocks noChangeAspect="1"/>
            </p:cNvGraphicFramePr>
            <p:nvPr/>
          </p:nvGraphicFramePr>
          <p:xfrm>
            <a:off x="-703" y="3544"/>
            <a:ext cx="216" cy="180"/>
          </p:xfrm>
          <a:graphic>
            <a:graphicData uri="http://schemas.openxmlformats.org/presentationml/2006/ole">
              <mc:AlternateContent xmlns:mc="http://schemas.openxmlformats.org/markup-compatibility/2006">
                <mc:Choice xmlns:v="urn:schemas-microsoft-com:vml" Requires="v">
                  <p:oleObj spid="_x0000_s1488" name="Clip" r:id="rId13" imgW="1307465" imgH="1083945" progId="MS_ClipArt_Gallery.2">
                    <p:embed/>
                  </p:oleObj>
                </mc:Choice>
                <mc:Fallback>
                  <p:oleObj name="Clip" r:id="rId13" imgW="1307465" imgH="1083945" progId="MS_ClipArt_Gallery.2">
                    <p:embed/>
                    <p:pic>
                      <p:nvPicPr>
                        <p:cNvPr id="0" name="Object 5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3" y="3544"/>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24" name="Object 543"/>
            <p:cNvGraphicFramePr>
              <a:graphicFrameLocks noChangeAspect="1"/>
            </p:cNvGraphicFramePr>
            <p:nvPr/>
          </p:nvGraphicFramePr>
          <p:xfrm>
            <a:off x="-489" y="3546"/>
            <a:ext cx="216" cy="180"/>
          </p:xfrm>
          <a:graphic>
            <a:graphicData uri="http://schemas.openxmlformats.org/presentationml/2006/ole">
              <mc:AlternateContent xmlns:mc="http://schemas.openxmlformats.org/markup-compatibility/2006">
                <mc:Choice xmlns:v="urn:schemas-microsoft-com:vml" Requires="v">
                  <p:oleObj spid="_x0000_s1489" name="Clip" r:id="rId14" imgW="1307465" imgH="1083945" progId="MS_ClipArt_Gallery.2">
                    <p:embed/>
                  </p:oleObj>
                </mc:Choice>
                <mc:Fallback>
                  <p:oleObj name="Clip" r:id="rId14" imgW="1307465" imgH="1083945" progId="MS_ClipArt_Gallery.2">
                    <p:embed/>
                    <p:pic>
                      <p:nvPicPr>
                        <p:cNvPr id="0" name="Object 5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9" y="3546"/>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525" name="Group 544"/>
            <p:cNvGrpSpPr/>
            <p:nvPr/>
          </p:nvGrpSpPr>
          <p:grpSpPr bwMode="auto">
            <a:xfrm>
              <a:off x="83" y="3625"/>
              <a:ext cx="172" cy="215"/>
              <a:chOff x="2870" y="1518"/>
              <a:chExt cx="292" cy="320"/>
            </a:xfrm>
          </p:grpSpPr>
          <p:graphicFrame>
            <p:nvGraphicFramePr>
              <p:cNvPr id="13538" name="Object 54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490" name="Clip" r:id="rId15" imgW="826770" imgH="840105" progId="MS_ClipArt_Gallery.2">
                      <p:embed/>
                    </p:oleObj>
                  </mc:Choice>
                  <mc:Fallback>
                    <p:oleObj name="Clip" r:id="rId15" imgW="826770" imgH="840105" progId="MS_ClipArt_Gallery.2">
                      <p:embed/>
                      <p:pic>
                        <p:nvPicPr>
                          <p:cNvPr id="0" name="Object 5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39" name="Object 54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491" name="Clip" r:id="rId16" imgW="1268095" imgH="1199515" progId="MS_ClipArt_Gallery.2">
                      <p:embed/>
                    </p:oleObj>
                  </mc:Choice>
                  <mc:Fallback>
                    <p:oleObj name="Clip" r:id="rId16" imgW="1268095" imgH="1199515" progId="MS_ClipArt_Gallery.2">
                      <p:embed/>
                      <p:pic>
                        <p:nvPicPr>
                          <p:cNvPr id="0" name="Object 5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526" name="Group 547"/>
            <p:cNvGrpSpPr/>
            <p:nvPr/>
          </p:nvGrpSpPr>
          <p:grpSpPr bwMode="auto">
            <a:xfrm>
              <a:off x="-201" y="3657"/>
              <a:ext cx="220" cy="203"/>
              <a:chOff x="2870" y="1518"/>
              <a:chExt cx="292" cy="320"/>
            </a:xfrm>
          </p:grpSpPr>
          <p:graphicFrame>
            <p:nvGraphicFramePr>
              <p:cNvPr id="13536" name="Object 54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492" name="Clip" r:id="rId17" imgW="826770" imgH="840105" progId="MS_ClipArt_Gallery.2">
                      <p:embed/>
                    </p:oleObj>
                  </mc:Choice>
                  <mc:Fallback>
                    <p:oleObj name="Clip" r:id="rId17" imgW="826770" imgH="840105" progId="MS_ClipArt_Gallery.2">
                      <p:embed/>
                      <p:pic>
                        <p:nvPicPr>
                          <p:cNvPr id="0" name="Object 5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37" name="Object 54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493" name="Clip" r:id="rId18" imgW="1268095" imgH="1199515" progId="MS_ClipArt_Gallery.2">
                      <p:embed/>
                    </p:oleObj>
                  </mc:Choice>
                  <mc:Fallback>
                    <p:oleObj name="Clip" r:id="rId18" imgW="1268095" imgH="1199515" progId="MS_ClipArt_Gallery.2">
                      <p:embed/>
                      <p:pic>
                        <p:nvPicPr>
                          <p:cNvPr id="0" name="Object 5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527" name="Group 550"/>
            <p:cNvGrpSpPr/>
            <p:nvPr/>
          </p:nvGrpSpPr>
          <p:grpSpPr bwMode="auto">
            <a:xfrm>
              <a:off x="569" y="3419"/>
              <a:ext cx="131" cy="258"/>
              <a:chOff x="4180" y="783"/>
              <a:chExt cx="150" cy="307"/>
            </a:xfrm>
          </p:grpSpPr>
          <p:sp>
            <p:nvSpPr>
              <p:cNvPr id="13528" name="AutoShape 55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29" name="Rectangle 55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30" name="Rectangle 553"/>
              <p:cNvSpPr>
                <a:spLocks noChangeArrowheads="1"/>
              </p:cNvSpPr>
              <p:nvPr/>
            </p:nvSpPr>
            <p:spPr bwMode="auto">
              <a:xfrm>
                <a:off x="4181" y="852"/>
                <a:ext cx="95" cy="236"/>
              </a:xfrm>
              <a:prstGeom prst="rect">
                <a:avLst/>
              </a:prstGeom>
              <a:solidFill>
                <a:srgbClr val="33CCCC"/>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31" name="AutoShape 55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32" name="Line 555"/>
              <p:cNvSpPr>
                <a:spLocks noChangeShapeType="1"/>
              </p:cNvSpPr>
              <p:nvPr/>
            </p:nvSpPr>
            <p:spPr bwMode="auto">
              <a:xfrm>
                <a:off x="4330" y="788"/>
                <a:ext cx="0" cy="23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33" name="Line 556"/>
              <p:cNvSpPr>
                <a:spLocks noChangeShapeType="1"/>
              </p:cNvSpPr>
              <p:nvPr/>
            </p:nvSpPr>
            <p:spPr bwMode="auto">
              <a:xfrm flipH="1">
                <a:off x="4276" y="1019"/>
                <a:ext cx="54" cy="6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34" name="Rectangle 557"/>
              <p:cNvSpPr>
                <a:spLocks noChangeArrowheads="1"/>
              </p:cNvSpPr>
              <p:nvPr/>
            </p:nvSpPr>
            <p:spPr bwMode="auto">
              <a:xfrm>
                <a:off x="4193" y="883"/>
                <a:ext cx="63" cy="136"/>
              </a:xfrm>
              <a:prstGeom prst="rect">
                <a:avLst/>
              </a:prstGeom>
              <a:solidFill>
                <a:schemeClr val="accent2"/>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35" name="Rectangle 55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pSp>
      <p:sp>
        <p:nvSpPr>
          <p:cNvPr id="13413" name="Line 559"/>
          <p:cNvSpPr>
            <a:spLocks noChangeShapeType="1"/>
          </p:cNvSpPr>
          <p:nvPr/>
        </p:nvSpPr>
        <p:spPr bwMode="auto">
          <a:xfrm flipH="1">
            <a:off x="8754304" y="3578308"/>
            <a:ext cx="3175" cy="144463"/>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14" name="Line 560"/>
          <p:cNvSpPr>
            <a:spLocks noChangeShapeType="1"/>
          </p:cNvSpPr>
          <p:nvPr/>
        </p:nvSpPr>
        <p:spPr bwMode="auto">
          <a:xfrm flipV="1">
            <a:off x="10051291" y="2560720"/>
            <a:ext cx="123825" cy="87312"/>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15" name="Line 561"/>
          <p:cNvSpPr>
            <a:spLocks noChangeShapeType="1"/>
          </p:cNvSpPr>
          <p:nvPr/>
        </p:nvSpPr>
        <p:spPr bwMode="auto">
          <a:xfrm>
            <a:off x="9878253" y="2733757"/>
            <a:ext cx="0" cy="8255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16" name="Line 562"/>
          <p:cNvSpPr>
            <a:spLocks noChangeShapeType="1"/>
          </p:cNvSpPr>
          <p:nvPr/>
        </p:nvSpPr>
        <p:spPr bwMode="auto">
          <a:xfrm flipV="1">
            <a:off x="10049704" y="2630571"/>
            <a:ext cx="263525" cy="288925"/>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17" name="Line 563"/>
          <p:cNvSpPr>
            <a:spLocks noChangeShapeType="1"/>
          </p:cNvSpPr>
          <p:nvPr/>
        </p:nvSpPr>
        <p:spPr bwMode="auto">
          <a:xfrm>
            <a:off x="10414828" y="2628982"/>
            <a:ext cx="0" cy="19685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18" name="Line 564"/>
          <p:cNvSpPr>
            <a:spLocks noChangeShapeType="1"/>
          </p:cNvSpPr>
          <p:nvPr/>
        </p:nvSpPr>
        <p:spPr bwMode="auto">
          <a:xfrm>
            <a:off x="10068753" y="2935370"/>
            <a:ext cx="188912" cy="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19" name="Line 565"/>
          <p:cNvSpPr>
            <a:spLocks noChangeShapeType="1"/>
          </p:cNvSpPr>
          <p:nvPr/>
        </p:nvSpPr>
        <p:spPr bwMode="auto">
          <a:xfrm flipV="1">
            <a:off x="8363779" y="3802146"/>
            <a:ext cx="168275" cy="3175"/>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20" name="Line 566"/>
          <p:cNvSpPr>
            <a:spLocks noChangeShapeType="1"/>
          </p:cNvSpPr>
          <p:nvPr/>
        </p:nvSpPr>
        <p:spPr bwMode="auto">
          <a:xfrm flipV="1">
            <a:off x="10483091" y="2328946"/>
            <a:ext cx="238125" cy="168275"/>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21" name="Line 567"/>
          <p:cNvSpPr>
            <a:spLocks noChangeShapeType="1"/>
          </p:cNvSpPr>
          <p:nvPr/>
        </p:nvSpPr>
        <p:spPr bwMode="auto">
          <a:xfrm>
            <a:off x="10622790" y="2925845"/>
            <a:ext cx="177800" cy="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22" name="Line 568"/>
          <p:cNvSpPr>
            <a:spLocks noChangeShapeType="1"/>
          </p:cNvSpPr>
          <p:nvPr/>
        </p:nvSpPr>
        <p:spPr bwMode="auto">
          <a:xfrm flipH="1">
            <a:off x="9768716" y="3002045"/>
            <a:ext cx="98425" cy="70485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23" name="Line 569"/>
          <p:cNvSpPr>
            <a:spLocks noChangeShapeType="1"/>
          </p:cNvSpPr>
          <p:nvPr/>
        </p:nvSpPr>
        <p:spPr bwMode="auto">
          <a:xfrm flipH="1">
            <a:off x="10359266" y="3002046"/>
            <a:ext cx="111125" cy="727075"/>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3424" name="Group 570"/>
          <p:cNvGrpSpPr/>
          <p:nvPr/>
        </p:nvGrpSpPr>
        <p:grpSpPr bwMode="auto">
          <a:xfrm>
            <a:off x="9411528" y="4619707"/>
            <a:ext cx="501650" cy="234950"/>
            <a:chOff x="4701" y="2996"/>
            <a:chExt cx="316" cy="148"/>
          </a:xfrm>
        </p:grpSpPr>
        <p:sp>
          <p:nvSpPr>
            <p:cNvPr id="13502" name="Oval 571"/>
            <p:cNvSpPr>
              <a:spLocks noChangeArrowheads="1"/>
            </p:cNvSpPr>
            <p:nvPr/>
          </p:nvSpPr>
          <p:spPr bwMode="auto">
            <a:xfrm>
              <a:off x="4704" y="3062"/>
              <a:ext cx="313" cy="82"/>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03" name="Line 572"/>
            <p:cNvSpPr>
              <a:spLocks noChangeShapeType="1"/>
            </p:cNvSpPr>
            <p:nvPr/>
          </p:nvSpPr>
          <p:spPr bwMode="auto">
            <a:xfrm>
              <a:off x="4704" y="3055"/>
              <a:ext cx="0" cy="51"/>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04" name="Line 573"/>
            <p:cNvSpPr>
              <a:spLocks noChangeShapeType="1"/>
            </p:cNvSpPr>
            <p:nvPr/>
          </p:nvSpPr>
          <p:spPr bwMode="auto">
            <a:xfrm>
              <a:off x="5017" y="3055"/>
              <a:ext cx="0" cy="51"/>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05" name="Rectangle 574"/>
            <p:cNvSpPr>
              <a:spLocks noChangeArrowheads="1"/>
            </p:cNvSpPr>
            <p:nvPr/>
          </p:nvSpPr>
          <p:spPr bwMode="auto">
            <a:xfrm>
              <a:off x="4704" y="3055"/>
              <a:ext cx="310" cy="5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506" name="Oval 575"/>
            <p:cNvSpPr>
              <a:spLocks noChangeArrowheads="1"/>
            </p:cNvSpPr>
            <p:nvPr/>
          </p:nvSpPr>
          <p:spPr bwMode="auto">
            <a:xfrm>
              <a:off x="4701" y="2996"/>
              <a:ext cx="313" cy="96"/>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507" name="Group 576"/>
            <p:cNvGrpSpPr/>
            <p:nvPr/>
          </p:nvGrpSpPr>
          <p:grpSpPr bwMode="auto">
            <a:xfrm>
              <a:off x="4776" y="3017"/>
              <a:ext cx="156" cy="56"/>
              <a:chOff x="2848" y="848"/>
              <a:chExt cx="140" cy="98"/>
            </a:xfrm>
          </p:grpSpPr>
          <p:sp>
            <p:nvSpPr>
              <p:cNvPr id="13512" name="Line 577"/>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3" name="Line 578"/>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4" name="Line 579"/>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508" name="Group 580"/>
            <p:cNvGrpSpPr/>
            <p:nvPr/>
          </p:nvGrpSpPr>
          <p:grpSpPr bwMode="auto">
            <a:xfrm flipV="1">
              <a:off x="4776" y="3016"/>
              <a:ext cx="156" cy="56"/>
              <a:chOff x="2848" y="848"/>
              <a:chExt cx="140" cy="98"/>
            </a:xfrm>
          </p:grpSpPr>
          <p:sp>
            <p:nvSpPr>
              <p:cNvPr id="13509" name="Line 581"/>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0" name="Line 582"/>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1" name="Line 583"/>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3425" name="Group 584"/>
          <p:cNvGrpSpPr/>
          <p:nvPr/>
        </p:nvGrpSpPr>
        <p:grpSpPr bwMode="auto">
          <a:xfrm>
            <a:off x="8746365" y="4921332"/>
            <a:ext cx="501650" cy="234950"/>
            <a:chOff x="4701" y="2996"/>
            <a:chExt cx="316" cy="148"/>
          </a:xfrm>
        </p:grpSpPr>
        <p:sp>
          <p:nvSpPr>
            <p:cNvPr id="13489" name="Oval 585"/>
            <p:cNvSpPr>
              <a:spLocks noChangeArrowheads="1"/>
            </p:cNvSpPr>
            <p:nvPr/>
          </p:nvSpPr>
          <p:spPr bwMode="auto">
            <a:xfrm>
              <a:off x="4704" y="3062"/>
              <a:ext cx="313" cy="82"/>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90" name="Line 586"/>
            <p:cNvSpPr>
              <a:spLocks noChangeShapeType="1"/>
            </p:cNvSpPr>
            <p:nvPr/>
          </p:nvSpPr>
          <p:spPr bwMode="auto">
            <a:xfrm>
              <a:off x="4704" y="3055"/>
              <a:ext cx="0" cy="51"/>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91" name="Line 587"/>
            <p:cNvSpPr>
              <a:spLocks noChangeShapeType="1"/>
            </p:cNvSpPr>
            <p:nvPr/>
          </p:nvSpPr>
          <p:spPr bwMode="auto">
            <a:xfrm>
              <a:off x="5017" y="3055"/>
              <a:ext cx="0" cy="51"/>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92" name="Rectangle 588"/>
            <p:cNvSpPr>
              <a:spLocks noChangeArrowheads="1"/>
            </p:cNvSpPr>
            <p:nvPr/>
          </p:nvSpPr>
          <p:spPr bwMode="auto">
            <a:xfrm>
              <a:off x="4704" y="3055"/>
              <a:ext cx="310" cy="5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493" name="Oval 589"/>
            <p:cNvSpPr>
              <a:spLocks noChangeArrowheads="1"/>
            </p:cNvSpPr>
            <p:nvPr/>
          </p:nvSpPr>
          <p:spPr bwMode="auto">
            <a:xfrm>
              <a:off x="4701" y="2996"/>
              <a:ext cx="313" cy="96"/>
            </a:xfrm>
            <a:prstGeom prst="ellipse">
              <a:avLst/>
            </a:prstGeom>
            <a:solidFill>
              <a:srgbClr val="DDDDDD"/>
            </a:solidFill>
            <a:ln w="12700">
              <a:solidFill>
                <a:schemeClr val="folHlink"/>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494" name="Group 590"/>
            <p:cNvGrpSpPr/>
            <p:nvPr/>
          </p:nvGrpSpPr>
          <p:grpSpPr bwMode="auto">
            <a:xfrm>
              <a:off x="4776" y="3017"/>
              <a:ext cx="156" cy="56"/>
              <a:chOff x="2848" y="848"/>
              <a:chExt cx="140" cy="98"/>
            </a:xfrm>
          </p:grpSpPr>
          <p:sp>
            <p:nvSpPr>
              <p:cNvPr id="13499" name="Line 591"/>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00" name="Line 592"/>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01" name="Line 593"/>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495" name="Group 594"/>
            <p:cNvGrpSpPr/>
            <p:nvPr/>
          </p:nvGrpSpPr>
          <p:grpSpPr bwMode="auto">
            <a:xfrm flipV="1">
              <a:off x="4776" y="3016"/>
              <a:ext cx="156" cy="56"/>
              <a:chOff x="2848" y="848"/>
              <a:chExt cx="140" cy="98"/>
            </a:xfrm>
          </p:grpSpPr>
          <p:sp>
            <p:nvSpPr>
              <p:cNvPr id="13496" name="Line 595"/>
              <p:cNvSpPr>
                <a:spLocks noChangeShapeType="1"/>
              </p:cNvSpPr>
              <p:nvPr/>
            </p:nvSpPr>
            <p:spPr bwMode="auto">
              <a:xfrm flipV="1">
                <a:off x="2848" y="848"/>
                <a:ext cx="50" cy="2"/>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97" name="Line 596"/>
              <p:cNvSpPr>
                <a:spLocks noChangeShapeType="1"/>
              </p:cNvSpPr>
              <p:nvPr/>
            </p:nvSpPr>
            <p:spPr bwMode="auto">
              <a:xfrm>
                <a:off x="2944" y="946"/>
                <a:ext cx="4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98" name="Line 597"/>
              <p:cNvSpPr>
                <a:spLocks noChangeShapeType="1"/>
              </p:cNvSpPr>
              <p:nvPr/>
            </p:nvSpPr>
            <p:spPr bwMode="auto">
              <a:xfrm>
                <a:off x="2894" y="850"/>
                <a:ext cx="52"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3426" name="Group 598"/>
          <p:cNvGrpSpPr/>
          <p:nvPr/>
        </p:nvGrpSpPr>
        <p:grpSpPr bwMode="auto">
          <a:xfrm>
            <a:off x="9576628" y="5107070"/>
            <a:ext cx="290512" cy="404812"/>
            <a:chOff x="4290" y="3130"/>
            <a:chExt cx="183" cy="255"/>
          </a:xfrm>
        </p:grpSpPr>
        <p:pic>
          <p:nvPicPr>
            <p:cNvPr id="13471" name="Picture 599" descr="31u_bnrz[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43" y="3211"/>
              <a:ext cx="121" cy="17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472" name="Freeform 600"/>
            <p:cNvSpPr/>
            <p:nvPr/>
          </p:nvSpPr>
          <p:spPr bwMode="auto">
            <a:xfrm>
              <a:off x="4339" y="3143"/>
              <a:ext cx="33" cy="39"/>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73" name="Freeform 601"/>
            <p:cNvSpPr/>
            <p:nvPr/>
          </p:nvSpPr>
          <p:spPr bwMode="auto">
            <a:xfrm>
              <a:off x="4395" y="3142"/>
              <a:ext cx="22" cy="30"/>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74" name="Freeform 602"/>
            <p:cNvSpPr/>
            <p:nvPr/>
          </p:nvSpPr>
          <p:spPr bwMode="auto">
            <a:xfrm>
              <a:off x="4318" y="3135"/>
              <a:ext cx="54" cy="63"/>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75" name="Freeform 603"/>
            <p:cNvSpPr/>
            <p:nvPr/>
          </p:nvSpPr>
          <p:spPr bwMode="auto">
            <a:xfrm>
              <a:off x="4394" y="3133"/>
              <a:ext cx="47" cy="42"/>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76" name="Freeform 604"/>
            <p:cNvSpPr/>
            <p:nvPr/>
          </p:nvSpPr>
          <p:spPr bwMode="auto">
            <a:xfrm>
              <a:off x="4298" y="3153"/>
              <a:ext cx="19" cy="39"/>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77" name="Freeform 605"/>
            <p:cNvSpPr/>
            <p:nvPr/>
          </p:nvSpPr>
          <p:spPr bwMode="auto">
            <a:xfrm>
              <a:off x="4432" y="3130"/>
              <a:ext cx="41" cy="52"/>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78" name="Freeform 606"/>
            <p:cNvSpPr/>
            <p:nvPr/>
          </p:nvSpPr>
          <p:spPr bwMode="auto">
            <a:xfrm>
              <a:off x="4387" y="3191"/>
              <a:ext cx="14" cy="31"/>
            </a:xfrm>
            <a:custGeom>
              <a:avLst/>
              <a:gdLst>
                <a:gd name="T0" fmla="*/ 0 w 83"/>
                <a:gd name="T1" fmla="*/ 0 h 187"/>
                <a:gd name="T2" fmla="*/ 0 w 83"/>
                <a:gd name="T3" fmla="*/ 0 h 187"/>
                <a:gd name="T4" fmla="*/ 0 w 83"/>
                <a:gd name="T5" fmla="*/ 0 h 187"/>
                <a:gd name="T6" fmla="*/ 0 w 83"/>
                <a:gd name="T7" fmla="*/ 0 h 187"/>
                <a:gd name="T8" fmla="*/ 0 w 83"/>
                <a:gd name="T9" fmla="*/ 0 h 187"/>
                <a:gd name="T10" fmla="*/ 0 w 83"/>
                <a:gd name="T11" fmla="*/ 0 h 187"/>
                <a:gd name="T12" fmla="*/ 0 w 83"/>
                <a:gd name="T13" fmla="*/ 0 h 187"/>
                <a:gd name="T14" fmla="*/ 0 w 83"/>
                <a:gd name="T15" fmla="*/ 0 h 187"/>
                <a:gd name="T16" fmla="*/ 0 w 83"/>
                <a:gd name="T17" fmla="*/ 0 h 187"/>
                <a:gd name="T18" fmla="*/ 0 w 83"/>
                <a:gd name="T19" fmla="*/ 0 h 187"/>
                <a:gd name="T20" fmla="*/ 0 w 83"/>
                <a:gd name="T21" fmla="*/ 0 h 187"/>
                <a:gd name="T22" fmla="*/ 0 w 83"/>
                <a:gd name="T23" fmla="*/ 0 h 187"/>
                <a:gd name="T24" fmla="*/ 0 w 83"/>
                <a:gd name="T25" fmla="*/ 0 h 187"/>
                <a:gd name="T26" fmla="*/ 0 w 83"/>
                <a:gd name="T27" fmla="*/ 0 h 187"/>
                <a:gd name="T28" fmla="*/ 0 w 83"/>
                <a:gd name="T29" fmla="*/ 0 h 187"/>
                <a:gd name="T30" fmla="*/ 0 w 83"/>
                <a:gd name="T31" fmla="*/ 0 h 187"/>
                <a:gd name="T32" fmla="*/ 0 w 83"/>
                <a:gd name="T33" fmla="*/ 0 h 187"/>
                <a:gd name="T34" fmla="*/ 0 w 83"/>
                <a:gd name="T35" fmla="*/ 0 h 187"/>
                <a:gd name="T36" fmla="*/ 0 w 83"/>
                <a:gd name="T37" fmla="*/ 0 h 187"/>
                <a:gd name="T38" fmla="*/ 0 w 83"/>
                <a:gd name="T39" fmla="*/ 0 h 187"/>
                <a:gd name="T40" fmla="*/ 0 w 83"/>
                <a:gd name="T41" fmla="*/ 0 h 187"/>
                <a:gd name="T42" fmla="*/ 0 w 83"/>
                <a:gd name="T43" fmla="*/ 0 h 187"/>
                <a:gd name="T44" fmla="*/ 0 w 83"/>
                <a:gd name="T45" fmla="*/ 0 h 187"/>
                <a:gd name="T46" fmla="*/ 0 w 83"/>
                <a:gd name="T47" fmla="*/ 0 h 187"/>
                <a:gd name="T48" fmla="*/ 0 w 83"/>
                <a:gd name="T49" fmla="*/ 0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79" name="Freeform 607"/>
            <p:cNvSpPr/>
            <p:nvPr/>
          </p:nvSpPr>
          <p:spPr bwMode="auto">
            <a:xfrm>
              <a:off x="4381" y="3174"/>
              <a:ext cx="7" cy="16"/>
            </a:xfrm>
            <a:custGeom>
              <a:avLst/>
              <a:gdLst>
                <a:gd name="T0" fmla="*/ 0 w 44"/>
                <a:gd name="T1" fmla="*/ 0 h 94"/>
                <a:gd name="T2" fmla="*/ 0 w 44"/>
                <a:gd name="T3" fmla="*/ 0 h 94"/>
                <a:gd name="T4" fmla="*/ 0 w 44"/>
                <a:gd name="T5" fmla="*/ 0 h 94"/>
                <a:gd name="T6" fmla="*/ 0 w 44"/>
                <a:gd name="T7" fmla="*/ 0 h 94"/>
                <a:gd name="T8" fmla="*/ 0 w 44"/>
                <a:gd name="T9" fmla="*/ 0 h 94"/>
                <a:gd name="T10" fmla="*/ 0 w 44"/>
                <a:gd name="T11" fmla="*/ 0 h 94"/>
                <a:gd name="T12" fmla="*/ 0 w 44"/>
                <a:gd name="T13" fmla="*/ 0 h 94"/>
                <a:gd name="T14" fmla="*/ 0 w 44"/>
                <a:gd name="T15" fmla="*/ 0 h 94"/>
                <a:gd name="T16" fmla="*/ 0 w 44"/>
                <a:gd name="T17" fmla="*/ 0 h 94"/>
                <a:gd name="T18" fmla="*/ 0 w 44"/>
                <a:gd name="T19" fmla="*/ 0 h 94"/>
                <a:gd name="T20" fmla="*/ 0 w 44"/>
                <a:gd name="T21" fmla="*/ 0 h 94"/>
                <a:gd name="T22" fmla="*/ 0 w 44"/>
                <a:gd name="T23" fmla="*/ 0 h 94"/>
                <a:gd name="T24" fmla="*/ 0 w 44"/>
                <a:gd name="T25" fmla="*/ 0 h 94"/>
                <a:gd name="T26" fmla="*/ 0 w 44"/>
                <a:gd name="T27" fmla="*/ 0 h 94"/>
                <a:gd name="T28" fmla="*/ 0 w 44"/>
                <a:gd name="T29" fmla="*/ 0 h 94"/>
                <a:gd name="T30" fmla="*/ 0 w 44"/>
                <a:gd name="T31" fmla="*/ 0 h 94"/>
                <a:gd name="T32" fmla="*/ 0 w 44"/>
                <a:gd name="T33" fmla="*/ 0 h 94"/>
                <a:gd name="T34" fmla="*/ 0 w 44"/>
                <a:gd name="T35" fmla="*/ 0 h 94"/>
                <a:gd name="T36" fmla="*/ 0 w 44"/>
                <a:gd name="T37" fmla="*/ 0 h 94"/>
                <a:gd name="T38" fmla="*/ 0 w 44"/>
                <a:gd name="T39" fmla="*/ 0 h 94"/>
                <a:gd name="T40" fmla="*/ 0 w 44"/>
                <a:gd name="T41" fmla="*/ 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80" name="Freeform 608"/>
            <p:cNvSpPr/>
            <p:nvPr/>
          </p:nvSpPr>
          <p:spPr bwMode="auto">
            <a:xfrm>
              <a:off x="4375" y="3163"/>
              <a:ext cx="6" cy="9"/>
            </a:xfrm>
            <a:custGeom>
              <a:avLst/>
              <a:gdLst>
                <a:gd name="T0" fmla="*/ 0 w 38"/>
                <a:gd name="T1" fmla="*/ 0 h 54"/>
                <a:gd name="T2" fmla="*/ 0 w 38"/>
                <a:gd name="T3" fmla="*/ 0 h 54"/>
                <a:gd name="T4" fmla="*/ 0 w 38"/>
                <a:gd name="T5" fmla="*/ 0 h 54"/>
                <a:gd name="T6" fmla="*/ 0 w 38"/>
                <a:gd name="T7" fmla="*/ 0 h 54"/>
                <a:gd name="T8" fmla="*/ 0 w 38"/>
                <a:gd name="T9" fmla="*/ 0 h 54"/>
                <a:gd name="T10" fmla="*/ 0 w 38"/>
                <a:gd name="T11" fmla="*/ 0 h 54"/>
                <a:gd name="T12" fmla="*/ 0 w 38"/>
                <a:gd name="T13" fmla="*/ 0 h 54"/>
                <a:gd name="T14" fmla="*/ 0 w 38"/>
                <a:gd name="T15" fmla="*/ 0 h 54"/>
                <a:gd name="T16" fmla="*/ 0 w 38"/>
                <a:gd name="T17" fmla="*/ 0 h 54"/>
                <a:gd name="T18" fmla="*/ 0 w 38"/>
                <a:gd name="T19" fmla="*/ 0 h 54"/>
                <a:gd name="T20" fmla="*/ 0 w 38"/>
                <a:gd name="T21" fmla="*/ 0 h 54"/>
                <a:gd name="T22" fmla="*/ 0 w 38"/>
                <a:gd name="T23" fmla="*/ 0 h 54"/>
                <a:gd name="T24" fmla="*/ 0 w 38"/>
                <a:gd name="T25" fmla="*/ 0 h 54"/>
                <a:gd name="T26" fmla="*/ 0 w 38"/>
                <a:gd name="T27" fmla="*/ 0 h 54"/>
                <a:gd name="T28" fmla="*/ 0 w 38"/>
                <a:gd name="T29" fmla="*/ 0 h 54"/>
                <a:gd name="T30" fmla="*/ 0 w 38"/>
                <a:gd name="T31" fmla="*/ 0 h 54"/>
                <a:gd name="T32" fmla="*/ 0 w 38"/>
                <a:gd name="T33" fmla="*/ 0 h 54"/>
                <a:gd name="T34" fmla="*/ 0 w 38"/>
                <a:gd name="T35" fmla="*/ 0 h 54"/>
                <a:gd name="T36" fmla="*/ 0 w 38"/>
                <a:gd name="T37" fmla="*/ 0 h 54"/>
                <a:gd name="T38" fmla="*/ 0 w 38"/>
                <a:gd name="T39" fmla="*/ 0 h 54"/>
                <a:gd name="T40" fmla="*/ 0 w 38"/>
                <a:gd name="T41" fmla="*/ 0 h 54"/>
                <a:gd name="T42" fmla="*/ 0 w 38"/>
                <a:gd name="T43" fmla="*/ 0 h 54"/>
                <a:gd name="T44" fmla="*/ 0 w 38"/>
                <a:gd name="T45" fmla="*/ 0 h 54"/>
                <a:gd name="T46" fmla="*/ 0 w 38"/>
                <a:gd name="T47" fmla="*/ 0 h 54"/>
                <a:gd name="T48" fmla="*/ 0 w 38"/>
                <a:gd name="T49" fmla="*/ 0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81" name="Freeform 609"/>
            <p:cNvSpPr/>
            <p:nvPr/>
          </p:nvSpPr>
          <p:spPr bwMode="auto">
            <a:xfrm>
              <a:off x="4370" y="3155"/>
              <a:ext cx="8" cy="6"/>
            </a:xfrm>
            <a:custGeom>
              <a:avLst/>
              <a:gdLst>
                <a:gd name="T0" fmla="*/ 0 w 52"/>
                <a:gd name="T1" fmla="*/ 0 h 36"/>
                <a:gd name="T2" fmla="*/ 0 w 52"/>
                <a:gd name="T3" fmla="*/ 0 h 36"/>
                <a:gd name="T4" fmla="*/ 0 w 52"/>
                <a:gd name="T5" fmla="*/ 0 h 36"/>
                <a:gd name="T6" fmla="*/ 0 w 52"/>
                <a:gd name="T7" fmla="*/ 0 h 36"/>
                <a:gd name="T8" fmla="*/ 0 w 52"/>
                <a:gd name="T9" fmla="*/ 0 h 36"/>
                <a:gd name="T10" fmla="*/ 0 w 52"/>
                <a:gd name="T11" fmla="*/ 0 h 36"/>
                <a:gd name="T12" fmla="*/ 0 w 52"/>
                <a:gd name="T13" fmla="*/ 0 h 36"/>
                <a:gd name="T14" fmla="*/ 0 w 52"/>
                <a:gd name="T15" fmla="*/ 0 h 36"/>
                <a:gd name="T16" fmla="*/ 0 w 52"/>
                <a:gd name="T17" fmla="*/ 0 h 36"/>
                <a:gd name="T18" fmla="*/ 0 w 52"/>
                <a:gd name="T19" fmla="*/ 0 h 36"/>
                <a:gd name="T20" fmla="*/ 0 w 52"/>
                <a:gd name="T21" fmla="*/ 0 h 36"/>
                <a:gd name="T22" fmla="*/ 0 w 52"/>
                <a:gd name="T23" fmla="*/ 0 h 36"/>
                <a:gd name="T24" fmla="*/ 0 w 52"/>
                <a:gd name="T25" fmla="*/ 0 h 36"/>
                <a:gd name="T26" fmla="*/ 0 w 52"/>
                <a:gd name="T27" fmla="*/ 0 h 36"/>
                <a:gd name="T28" fmla="*/ 0 w 52"/>
                <a:gd name="T29" fmla="*/ 0 h 36"/>
                <a:gd name="T30" fmla="*/ 0 w 52"/>
                <a:gd name="T31" fmla="*/ 0 h 36"/>
                <a:gd name="T32" fmla="*/ 0 w 52"/>
                <a:gd name="T33" fmla="*/ 0 h 36"/>
                <a:gd name="T34" fmla="*/ 0 w 52"/>
                <a:gd name="T35" fmla="*/ 0 h 36"/>
                <a:gd name="T36" fmla="*/ 0 w 52"/>
                <a:gd name="T37" fmla="*/ 0 h 36"/>
                <a:gd name="T38" fmla="*/ 0 w 52"/>
                <a:gd name="T39" fmla="*/ 0 h 36"/>
                <a:gd name="T40" fmla="*/ 0 w 52"/>
                <a:gd name="T41" fmla="*/ 0 h 36"/>
                <a:gd name="T42" fmla="*/ 0 w 52"/>
                <a:gd name="T43" fmla="*/ 0 h 36"/>
                <a:gd name="T44" fmla="*/ 0 w 52"/>
                <a:gd name="T45" fmla="*/ 0 h 36"/>
                <a:gd name="T46" fmla="*/ 0 w 52"/>
                <a:gd name="T47" fmla="*/ 0 h 36"/>
                <a:gd name="T48" fmla="*/ 0 w 52"/>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82" name="Freeform 610"/>
            <p:cNvSpPr/>
            <p:nvPr/>
          </p:nvSpPr>
          <p:spPr bwMode="auto">
            <a:xfrm>
              <a:off x="4330" y="3145"/>
              <a:ext cx="33" cy="39"/>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ln>
          </p:spPr>
          <p:txBody>
            <a:bodyPr/>
            <a:lstStyle/>
            <a:p>
              <a:endParaRPr lang="zh-CN" altLang="en-US"/>
            </a:p>
          </p:txBody>
        </p:sp>
        <p:sp>
          <p:nvSpPr>
            <p:cNvPr id="13483" name="Freeform 611"/>
            <p:cNvSpPr/>
            <p:nvPr/>
          </p:nvSpPr>
          <p:spPr bwMode="auto">
            <a:xfrm>
              <a:off x="4386" y="3145"/>
              <a:ext cx="22" cy="30"/>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ln>
          </p:spPr>
          <p:txBody>
            <a:bodyPr/>
            <a:lstStyle/>
            <a:p>
              <a:endParaRPr lang="zh-CN" altLang="en-US"/>
            </a:p>
          </p:txBody>
        </p:sp>
        <p:sp>
          <p:nvSpPr>
            <p:cNvPr id="13484" name="Freeform 612"/>
            <p:cNvSpPr/>
            <p:nvPr/>
          </p:nvSpPr>
          <p:spPr bwMode="auto">
            <a:xfrm>
              <a:off x="4309" y="3138"/>
              <a:ext cx="53" cy="63"/>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ln>
          </p:spPr>
          <p:txBody>
            <a:bodyPr/>
            <a:lstStyle/>
            <a:p>
              <a:endParaRPr lang="zh-CN" altLang="en-US"/>
            </a:p>
          </p:txBody>
        </p:sp>
        <p:sp>
          <p:nvSpPr>
            <p:cNvPr id="13485" name="Freeform 613"/>
            <p:cNvSpPr/>
            <p:nvPr/>
          </p:nvSpPr>
          <p:spPr bwMode="auto">
            <a:xfrm>
              <a:off x="4384" y="3136"/>
              <a:ext cx="47" cy="42"/>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ln>
          </p:spPr>
          <p:txBody>
            <a:bodyPr/>
            <a:lstStyle/>
            <a:p>
              <a:endParaRPr lang="zh-CN" altLang="en-US"/>
            </a:p>
          </p:txBody>
        </p:sp>
        <p:sp>
          <p:nvSpPr>
            <p:cNvPr id="13486" name="Freeform 614"/>
            <p:cNvSpPr/>
            <p:nvPr/>
          </p:nvSpPr>
          <p:spPr bwMode="auto">
            <a:xfrm>
              <a:off x="4290" y="3159"/>
              <a:ext cx="19" cy="39"/>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ln>
          </p:spPr>
          <p:txBody>
            <a:bodyPr/>
            <a:lstStyle/>
            <a:p>
              <a:endParaRPr lang="zh-CN" altLang="en-US"/>
            </a:p>
          </p:txBody>
        </p:sp>
        <p:sp>
          <p:nvSpPr>
            <p:cNvPr id="13487" name="Freeform 615"/>
            <p:cNvSpPr/>
            <p:nvPr/>
          </p:nvSpPr>
          <p:spPr bwMode="auto">
            <a:xfrm>
              <a:off x="4423" y="3133"/>
              <a:ext cx="41" cy="52"/>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ln>
          </p:spPr>
          <p:txBody>
            <a:bodyPr/>
            <a:lstStyle/>
            <a:p>
              <a:endParaRPr lang="zh-CN" altLang="en-US"/>
            </a:p>
          </p:txBody>
        </p:sp>
        <p:sp>
          <p:nvSpPr>
            <p:cNvPr id="13488" name="Freeform 616"/>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ln>
          </p:spPr>
          <p:txBody>
            <a:bodyPr/>
            <a:lstStyle/>
            <a:p>
              <a:endParaRPr lang="zh-CN" altLang="en-US"/>
            </a:p>
          </p:txBody>
        </p:sp>
      </p:grpSp>
      <p:grpSp>
        <p:nvGrpSpPr>
          <p:cNvPr id="13427" name="Group 617"/>
          <p:cNvGrpSpPr/>
          <p:nvPr/>
        </p:nvGrpSpPr>
        <p:grpSpPr bwMode="auto">
          <a:xfrm>
            <a:off x="8133591" y="3568783"/>
            <a:ext cx="290513" cy="404813"/>
            <a:chOff x="4290" y="3130"/>
            <a:chExt cx="183" cy="255"/>
          </a:xfrm>
        </p:grpSpPr>
        <p:pic>
          <p:nvPicPr>
            <p:cNvPr id="13453" name="Picture 618" descr="31u_bnrz[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43" y="3211"/>
              <a:ext cx="121" cy="17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454" name="Freeform 619"/>
            <p:cNvSpPr/>
            <p:nvPr/>
          </p:nvSpPr>
          <p:spPr bwMode="auto">
            <a:xfrm>
              <a:off x="4339" y="3143"/>
              <a:ext cx="33" cy="39"/>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55" name="Freeform 620"/>
            <p:cNvSpPr/>
            <p:nvPr/>
          </p:nvSpPr>
          <p:spPr bwMode="auto">
            <a:xfrm>
              <a:off x="4395" y="3142"/>
              <a:ext cx="22" cy="30"/>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56" name="Freeform 621"/>
            <p:cNvSpPr/>
            <p:nvPr/>
          </p:nvSpPr>
          <p:spPr bwMode="auto">
            <a:xfrm>
              <a:off x="4318" y="3135"/>
              <a:ext cx="54" cy="63"/>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57" name="Freeform 622"/>
            <p:cNvSpPr/>
            <p:nvPr/>
          </p:nvSpPr>
          <p:spPr bwMode="auto">
            <a:xfrm>
              <a:off x="4394" y="3133"/>
              <a:ext cx="47" cy="42"/>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58" name="Freeform 623"/>
            <p:cNvSpPr/>
            <p:nvPr/>
          </p:nvSpPr>
          <p:spPr bwMode="auto">
            <a:xfrm>
              <a:off x="4298" y="3153"/>
              <a:ext cx="19" cy="39"/>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59" name="Freeform 624"/>
            <p:cNvSpPr/>
            <p:nvPr/>
          </p:nvSpPr>
          <p:spPr bwMode="auto">
            <a:xfrm>
              <a:off x="4432" y="3130"/>
              <a:ext cx="41" cy="52"/>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60" name="Freeform 625"/>
            <p:cNvSpPr/>
            <p:nvPr/>
          </p:nvSpPr>
          <p:spPr bwMode="auto">
            <a:xfrm>
              <a:off x="4387" y="3191"/>
              <a:ext cx="14" cy="31"/>
            </a:xfrm>
            <a:custGeom>
              <a:avLst/>
              <a:gdLst>
                <a:gd name="T0" fmla="*/ 0 w 83"/>
                <a:gd name="T1" fmla="*/ 0 h 187"/>
                <a:gd name="T2" fmla="*/ 0 w 83"/>
                <a:gd name="T3" fmla="*/ 0 h 187"/>
                <a:gd name="T4" fmla="*/ 0 w 83"/>
                <a:gd name="T5" fmla="*/ 0 h 187"/>
                <a:gd name="T6" fmla="*/ 0 w 83"/>
                <a:gd name="T7" fmla="*/ 0 h 187"/>
                <a:gd name="T8" fmla="*/ 0 w 83"/>
                <a:gd name="T9" fmla="*/ 0 h 187"/>
                <a:gd name="T10" fmla="*/ 0 w 83"/>
                <a:gd name="T11" fmla="*/ 0 h 187"/>
                <a:gd name="T12" fmla="*/ 0 w 83"/>
                <a:gd name="T13" fmla="*/ 0 h 187"/>
                <a:gd name="T14" fmla="*/ 0 w 83"/>
                <a:gd name="T15" fmla="*/ 0 h 187"/>
                <a:gd name="T16" fmla="*/ 0 w 83"/>
                <a:gd name="T17" fmla="*/ 0 h 187"/>
                <a:gd name="T18" fmla="*/ 0 w 83"/>
                <a:gd name="T19" fmla="*/ 0 h 187"/>
                <a:gd name="T20" fmla="*/ 0 w 83"/>
                <a:gd name="T21" fmla="*/ 0 h 187"/>
                <a:gd name="T22" fmla="*/ 0 w 83"/>
                <a:gd name="T23" fmla="*/ 0 h 187"/>
                <a:gd name="T24" fmla="*/ 0 w 83"/>
                <a:gd name="T25" fmla="*/ 0 h 187"/>
                <a:gd name="T26" fmla="*/ 0 w 83"/>
                <a:gd name="T27" fmla="*/ 0 h 187"/>
                <a:gd name="T28" fmla="*/ 0 w 83"/>
                <a:gd name="T29" fmla="*/ 0 h 187"/>
                <a:gd name="T30" fmla="*/ 0 w 83"/>
                <a:gd name="T31" fmla="*/ 0 h 187"/>
                <a:gd name="T32" fmla="*/ 0 w 83"/>
                <a:gd name="T33" fmla="*/ 0 h 187"/>
                <a:gd name="T34" fmla="*/ 0 w 83"/>
                <a:gd name="T35" fmla="*/ 0 h 187"/>
                <a:gd name="T36" fmla="*/ 0 w 83"/>
                <a:gd name="T37" fmla="*/ 0 h 187"/>
                <a:gd name="T38" fmla="*/ 0 w 83"/>
                <a:gd name="T39" fmla="*/ 0 h 187"/>
                <a:gd name="T40" fmla="*/ 0 w 83"/>
                <a:gd name="T41" fmla="*/ 0 h 187"/>
                <a:gd name="T42" fmla="*/ 0 w 83"/>
                <a:gd name="T43" fmla="*/ 0 h 187"/>
                <a:gd name="T44" fmla="*/ 0 w 83"/>
                <a:gd name="T45" fmla="*/ 0 h 187"/>
                <a:gd name="T46" fmla="*/ 0 w 83"/>
                <a:gd name="T47" fmla="*/ 0 h 187"/>
                <a:gd name="T48" fmla="*/ 0 w 83"/>
                <a:gd name="T49" fmla="*/ 0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61" name="Freeform 626"/>
            <p:cNvSpPr/>
            <p:nvPr/>
          </p:nvSpPr>
          <p:spPr bwMode="auto">
            <a:xfrm>
              <a:off x="4381" y="3174"/>
              <a:ext cx="7" cy="16"/>
            </a:xfrm>
            <a:custGeom>
              <a:avLst/>
              <a:gdLst>
                <a:gd name="T0" fmla="*/ 0 w 44"/>
                <a:gd name="T1" fmla="*/ 0 h 94"/>
                <a:gd name="T2" fmla="*/ 0 w 44"/>
                <a:gd name="T3" fmla="*/ 0 h 94"/>
                <a:gd name="T4" fmla="*/ 0 w 44"/>
                <a:gd name="T5" fmla="*/ 0 h 94"/>
                <a:gd name="T6" fmla="*/ 0 w 44"/>
                <a:gd name="T7" fmla="*/ 0 h 94"/>
                <a:gd name="T8" fmla="*/ 0 w 44"/>
                <a:gd name="T9" fmla="*/ 0 h 94"/>
                <a:gd name="T10" fmla="*/ 0 w 44"/>
                <a:gd name="T11" fmla="*/ 0 h 94"/>
                <a:gd name="T12" fmla="*/ 0 w 44"/>
                <a:gd name="T13" fmla="*/ 0 h 94"/>
                <a:gd name="T14" fmla="*/ 0 w 44"/>
                <a:gd name="T15" fmla="*/ 0 h 94"/>
                <a:gd name="T16" fmla="*/ 0 w 44"/>
                <a:gd name="T17" fmla="*/ 0 h 94"/>
                <a:gd name="T18" fmla="*/ 0 w 44"/>
                <a:gd name="T19" fmla="*/ 0 h 94"/>
                <a:gd name="T20" fmla="*/ 0 w 44"/>
                <a:gd name="T21" fmla="*/ 0 h 94"/>
                <a:gd name="T22" fmla="*/ 0 w 44"/>
                <a:gd name="T23" fmla="*/ 0 h 94"/>
                <a:gd name="T24" fmla="*/ 0 w 44"/>
                <a:gd name="T25" fmla="*/ 0 h 94"/>
                <a:gd name="T26" fmla="*/ 0 w 44"/>
                <a:gd name="T27" fmla="*/ 0 h 94"/>
                <a:gd name="T28" fmla="*/ 0 w 44"/>
                <a:gd name="T29" fmla="*/ 0 h 94"/>
                <a:gd name="T30" fmla="*/ 0 w 44"/>
                <a:gd name="T31" fmla="*/ 0 h 94"/>
                <a:gd name="T32" fmla="*/ 0 w 44"/>
                <a:gd name="T33" fmla="*/ 0 h 94"/>
                <a:gd name="T34" fmla="*/ 0 w 44"/>
                <a:gd name="T35" fmla="*/ 0 h 94"/>
                <a:gd name="T36" fmla="*/ 0 w 44"/>
                <a:gd name="T37" fmla="*/ 0 h 94"/>
                <a:gd name="T38" fmla="*/ 0 w 44"/>
                <a:gd name="T39" fmla="*/ 0 h 94"/>
                <a:gd name="T40" fmla="*/ 0 w 44"/>
                <a:gd name="T41" fmla="*/ 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62" name="Freeform 627"/>
            <p:cNvSpPr/>
            <p:nvPr/>
          </p:nvSpPr>
          <p:spPr bwMode="auto">
            <a:xfrm>
              <a:off x="4375" y="3163"/>
              <a:ext cx="6" cy="9"/>
            </a:xfrm>
            <a:custGeom>
              <a:avLst/>
              <a:gdLst>
                <a:gd name="T0" fmla="*/ 0 w 38"/>
                <a:gd name="T1" fmla="*/ 0 h 54"/>
                <a:gd name="T2" fmla="*/ 0 w 38"/>
                <a:gd name="T3" fmla="*/ 0 h 54"/>
                <a:gd name="T4" fmla="*/ 0 w 38"/>
                <a:gd name="T5" fmla="*/ 0 h 54"/>
                <a:gd name="T6" fmla="*/ 0 w 38"/>
                <a:gd name="T7" fmla="*/ 0 h 54"/>
                <a:gd name="T8" fmla="*/ 0 w 38"/>
                <a:gd name="T9" fmla="*/ 0 h 54"/>
                <a:gd name="T10" fmla="*/ 0 w 38"/>
                <a:gd name="T11" fmla="*/ 0 h 54"/>
                <a:gd name="T12" fmla="*/ 0 w 38"/>
                <a:gd name="T13" fmla="*/ 0 h 54"/>
                <a:gd name="T14" fmla="*/ 0 w 38"/>
                <a:gd name="T15" fmla="*/ 0 h 54"/>
                <a:gd name="T16" fmla="*/ 0 w 38"/>
                <a:gd name="T17" fmla="*/ 0 h 54"/>
                <a:gd name="T18" fmla="*/ 0 w 38"/>
                <a:gd name="T19" fmla="*/ 0 h 54"/>
                <a:gd name="T20" fmla="*/ 0 w 38"/>
                <a:gd name="T21" fmla="*/ 0 h 54"/>
                <a:gd name="T22" fmla="*/ 0 w 38"/>
                <a:gd name="T23" fmla="*/ 0 h 54"/>
                <a:gd name="T24" fmla="*/ 0 w 38"/>
                <a:gd name="T25" fmla="*/ 0 h 54"/>
                <a:gd name="T26" fmla="*/ 0 w 38"/>
                <a:gd name="T27" fmla="*/ 0 h 54"/>
                <a:gd name="T28" fmla="*/ 0 w 38"/>
                <a:gd name="T29" fmla="*/ 0 h 54"/>
                <a:gd name="T30" fmla="*/ 0 w 38"/>
                <a:gd name="T31" fmla="*/ 0 h 54"/>
                <a:gd name="T32" fmla="*/ 0 w 38"/>
                <a:gd name="T33" fmla="*/ 0 h 54"/>
                <a:gd name="T34" fmla="*/ 0 w 38"/>
                <a:gd name="T35" fmla="*/ 0 h 54"/>
                <a:gd name="T36" fmla="*/ 0 w 38"/>
                <a:gd name="T37" fmla="*/ 0 h 54"/>
                <a:gd name="T38" fmla="*/ 0 w 38"/>
                <a:gd name="T39" fmla="*/ 0 h 54"/>
                <a:gd name="T40" fmla="*/ 0 w 38"/>
                <a:gd name="T41" fmla="*/ 0 h 54"/>
                <a:gd name="T42" fmla="*/ 0 w 38"/>
                <a:gd name="T43" fmla="*/ 0 h 54"/>
                <a:gd name="T44" fmla="*/ 0 w 38"/>
                <a:gd name="T45" fmla="*/ 0 h 54"/>
                <a:gd name="T46" fmla="*/ 0 w 38"/>
                <a:gd name="T47" fmla="*/ 0 h 54"/>
                <a:gd name="T48" fmla="*/ 0 w 38"/>
                <a:gd name="T49" fmla="*/ 0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63" name="Freeform 628"/>
            <p:cNvSpPr/>
            <p:nvPr/>
          </p:nvSpPr>
          <p:spPr bwMode="auto">
            <a:xfrm>
              <a:off x="4370" y="3155"/>
              <a:ext cx="8" cy="6"/>
            </a:xfrm>
            <a:custGeom>
              <a:avLst/>
              <a:gdLst>
                <a:gd name="T0" fmla="*/ 0 w 52"/>
                <a:gd name="T1" fmla="*/ 0 h 36"/>
                <a:gd name="T2" fmla="*/ 0 w 52"/>
                <a:gd name="T3" fmla="*/ 0 h 36"/>
                <a:gd name="T4" fmla="*/ 0 w 52"/>
                <a:gd name="T5" fmla="*/ 0 h 36"/>
                <a:gd name="T6" fmla="*/ 0 w 52"/>
                <a:gd name="T7" fmla="*/ 0 h 36"/>
                <a:gd name="T8" fmla="*/ 0 w 52"/>
                <a:gd name="T9" fmla="*/ 0 h 36"/>
                <a:gd name="T10" fmla="*/ 0 w 52"/>
                <a:gd name="T11" fmla="*/ 0 h 36"/>
                <a:gd name="T12" fmla="*/ 0 w 52"/>
                <a:gd name="T13" fmla="*/ 0 h 36"/>
                <a:gd name="T14" fmla="*/ 0 w 52"/>
                <a:gd name="T15" fmla="*/ 0 h 36"/>
                <a:gd name="T16" fmla="*/ 0 w 52"/>
                <a:gd name="T17" fmla="*/ 0 h 36"/>
                <a:gd name="T18" fmla="*/ 0 w 52"/>
                <a:gd name="T19" fmla="*/ 0 h 36"/>
                <a:gd name="T20" fmla="*/ 0 w 52"/>
                <a:gd name="T21" fmla="*/ 0 h 36"/>
                <a:gd name="T22" fmla="*/ 0 w 52"/>
                <a:gd name="T23" fmla="*/ 0 h 36"/>
                <a:gd name="T24" fmla="*/ 0 w 52"/>
                <a:gd name="T25" fmla="*/ 0 h 36"/>
                <a:gd name="T26" fmla="*/ 0 w 52"/>
                <a:gd name="T27" fmla="*/ 0 h 36"/>
                <a:gd name="T28" fmla="*/ 0 w 52"/>
                <a:gd name="T29" fmla="*/ 0 h 36"/>
                <a:gd name="T30" fmla="*/ 0 w 52"/>
                <a:gd name="T31" fmla="*/ 0 h 36"/>
                <a:gd name="T32" fmla="*/ 0 w 52"/>
                <a:gd name="T33" fmla="*/ 0 h 36"/>
                <a:gd name="T34" fmla="*/ 0 w 52"/>
                <a:gd name="T35" fmla="*/ 0 h 36"/>
                <a:gd name="T36" fmla="*/ 0 w 52"/>
                <a:gd name="T37" fmla="*/ 0 h 36"/>
                <a:gd name="T38" fmla="*/ 0 w 52"/>
                <a:gd name="T39" fmla="*/ 0 h 36"/>
                <a:gd name="T40" fmla="*/ 0 w 52"/>
                <a:gd name="T41" fmla="*/ 0 h 36"/>
                <a:gd name="T42" fmla="*/ 0 w 52"/>
                <a:gd name="T43" fmla="*/ 0 h 36"/>
                <a:gd name="T44" fmla="*/ 0 w 52"/>
                <a:gd name="T45" fmla="*/ 0 h 36"/>
                <a:gd name="T46" fmla="*/ 0 w 52"/>
                <a:gd name="T47" fmla="*/ 0 h 36"/>
                <a:gd name="T48" fmla="*/ 0 w 52"/>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64" name="Freeform 629"/>
            <p:cNvSpPr/>
            <p:nvPr/>
          </p:nvSpPr>
          <p:spPr bwMode="auto">
            <a:xfrm>
              <a:off x="4330" y="3145"/>
              <a:ext cx="33" cy="39"/>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ln>
          </p:spPr>
          <p:txBody>
            <a:bodyPr/>
            <a:lstStyle/>
            <a:p>
              <a:endParaRPr lang="zh-CN" altLang="en-US"/>
            </a:p>
          </p:txBody>
        </p:sp>
        <p:sp>
          <p:nvSpPr>
            <p:cNvPr id="13465" name="Freeform 630"/>
            <p:cNvSpPr/>
            <p:nvPr/>
          </p:nvSpPr>
          <p:spPr bwMode="auto">
            <a:xfrm>
              <a:off x="4386" y="3145"/>
              <a:ext cx="22" cy="30"/>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ln>
          </p:spPr>
          <p:txBody>
            <a:bodyPr/>
            <a:lstStyle/>
            <a:p>
              <a:endParaRPr lang="zh-CN" altLang="en-US"/>
            </a:p>
          </p:txBody>
        </p:sp>
        <p:sp>
          <p:nvSpPr>
            <p:cNvPr id="13466" name="Freeform 631"/>
            <p:cNvSpPr/>
            <p:nvPr/>
          </p:nvSpPr>
          <p:spPr bwMode="auto">
            <a:xfrm>
              <a:off x="4309" y="3138"/>
              <a:ext cx="53" cy="63"/>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ln>
          </p:spPr>
          <p:txBody>
            <a:bodyPr/>
            <a:lstStyle/>
            <a:p>
              <a:endParaRPr lang="zh-CN" altLang="en-US"/>
            </a:p>
          </p:txBody>
        </p:sp>
        <p:sp>
          <p:nvSpPr>
            <p:cNvPr id="13467" name="Freeform 632"/>
            <p:cNvSpPr/>
            <p:nvPr/>
          </p:nvSpPr>
          <p:spPr bwMode="auto">
            <a:xfrm>
              <a:off x="4384" y="3136"/>
              <a:ext cx="47" cy="42"/>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ln>
          </p:spPr>
          <p:txBody>
            <a:bodyPr/>
            <a:lstStyle/>
            <a:p>
              <a:endParaRPr lang="zh-CN" altLang="en-US"/>
            </a:p>
          </p:txBody>
        </p:sp>
        <p:sp>
          <p:nvSpPr>
            <p:cNvPr id="13468" name="Freeform 633"/>
            <p:cNvSpPr/>
            <p:nvPr/>
          </p:nvSpPr>
          <p:spPr bwMode="auto">
            <a:xfrm>
              <a:off x="4290" y="3159"/>
              <a:ext cx="19" cy="39"/>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ln>
          </p:spPr>
          <p:txBody>
            <a:bodyPr/>
            <a:lstStyle/>
            <a:p>
              <a:endParaRPr lang="zh-CN" altLang="en-US"/>
            </a:p>
          </p:txBody>
        </p:sp>
        <p:sp>
          <p:nvSpPr>
            <p:cNvPr id="13469" name="Freeform 634"/>
            <p:cNvSpPr/>
            <p:nvPr/>
          </p:nvSpPr>
          <p:spPr bwMode="auto">
            <a:xfrm>
              <a:off x="4423" y="3133"/>
              <a:ext cx="41" cy="52"/>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ln>
          </p:spPr>
          <p:txBody>
            <a:bodyPr/>
            <a:lstStyle/>
            <a:p>
              <a:endParaRPr lang="zh-CN" altLang="en-US"/>
            </a:p>
          </p:txBody>
        </p:sp>
        <p:sp>
          <p:nvSpPr>
            <p:cNvPr id="13470" name="Freeform 635"/>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ln>
          </p:spPr>
          <p:txBody>
            <a:bodyPr/>
            <a:lstStyle/>
            <a:p>
              <a:endParaRPr lang="zh-CN" altLang="en-US"/>
            </a:p>
          </p:txBody>
        </p:sp>
      </p:grpSp>
      <p:grpSp>
        <p:nvGrpSpPr>
          <p:cNvPr id="2" name="Group 668"/>
          <p:cNvGrpSpPr/>
          <p:nvPr/>
        </p:nvGrpSpPr>
        <p:grpSpPr bwMode="auto">
          <a:xfrm>
            <a:off x="7997065" y="1357395"/>
            <a:ext cx="1189038" cy="957262"/>
            <a:chOff x="-153" y="1680"/>
            <a:chExt cx="666" cy="603"/>
          </a:xfrm>
        </p:grpSpPr>
        <p:grpSp>
          <p:nvGrpSpPr>
            <p:cNvPr id="13444" name="Group 254"/>
            <p:cNvGrpSpPr/>
            <p:nvPr/>
          </p:nvGrpSpPr>
          <p:grpSpPr bwMode="auto">
            <a:xfrm>
              <a:off x="0" y="1680"/>
              <a:ext cx="513" cy="538"/>
              <a:chOff x="4180" y="744"/>
              <a:chExt cx="513" cy="538"/>
            </a:xfrm>
          </p:grpSpPr>
          <p:sp>
            <p:nvSpPr>
              <p:cNvPr id="13446" name="Rectangle 227"/>
              <p:cNvSpPr>
                <a:spLocks noChangeArrowheads="1"/>
              </p:cNvSpPr>
              <p:nvPr/>
            </p:nvSpPr>
            <p:spPr bwMode="auto">
              <a:xfrm>
                <a:off x="4242" y="747"/>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47" name="Rectangle 228"/>
              <p:cNvSpPr>
                <a:spLocks noChangeArrowheads="1"/>
              </p:cNvSpPr>
              <p:nvPr/>
            </p:nvSpPr>
            <p:spPr bwMode="auto">
              <a:xfrm>
                <a:off x="4221" y="762"/>
                <a:ext cx="435" cy="504"/>
              </a:xfrm>
              <a:prstGeom prst="rect">
                <a:avLst/>
              </a:prstGeom>
              <a:solidFill>
                <a:schemeClr val="bg1"/>
              </a:solidFill>
              <a:ln w="12700">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48" name="Rectangle 229"/>
              <p:cNvSpPr>
                <a:spLocks noChangeArrowheads="1"/>
              </p:cNvSpPr>
              <p:nvPr/>
            </p:nvSpPr>
            <p:spPr bwMode="auto">
              <a:xfrm>
                <a:off x="4224" y="873"/>
                <a:ext cx="42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49" name="Text Box 230"/>
              <p:cNvSpPr txBox="1">
                <a:spLocks noChangeArrowheads="1"/>
              </p:cNvSpPr>
              <p:nvPr/>
            </p:nvSpPr>
            <p:spPr bwMode="auto">
              <a:xfrm>
                <a:off x="4180" y="744"/>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应用层</a:t>
                </a:r>
                <a:endParaRPr kumimoji="0" lang="zh-CN" altLang="en-US" sz="1000">
                  <a:latin typeface="Arial" panose="020B0604020202020204" pitchFamily="34" charset="0"/>
                  <a:ea typeface="宋体" panose="02010600030101010101" pitchFamily="2" charset="-122"/>
                </a:endParaRPr>
              </a:p>
              <a:p>
                <a:pPr eaLnBrk="1" hangingPunct="1">
                  <a:spcBef>
                    <a:spcPct val="0"/>
                  </a:spcBef>
                  <a:buClrTx/>
                  <a:buSzTx/>
                  <a:buFontTx/>
                  <a:buNone/>
                </a:pPr>
                <a:r>
                  <a:rPr kumimoji="0" lang="zh-CN" altLang="en-US" sz="1000">
                    <a:solidFill>
                      <a:schemeClr val="bg1"/>
                    </a:solidFill>
                    <a:latin typeface="Arial" panose="020B0604020202020204" pitchFamily="34" charset="0"/>
                    <a:ea typeface="宋体" panose="02010600030101010101" pitchFamily="2" charset="-122"/>
                  </a:rPr>
                  <a:t>传输层</a:t>
                </a:r>
                <a:endParaRPr kumimoji="0" lang="zh-CN" altLang="en-US" sz="1000">
                  <a:latin typeface="Arial" panose="020B0604020202020204" pitchFamily="34" charset="0"/>
                  <a:ea typeface="宋体" panose="02010600030101010101" pitchFamily="2" charset="-122"/>
                </a:endParaRPr>
              </a:p>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网络层</a:t>
                </a:r>
                <a:endParaRPr kumimoji="0" lang="zh-CN" altLang="en-US" sz="1000">
                  <a:latin typeface="Arial" panose="020B0604020202020204" pitchFamily="34" charset="0"/>
                  <a:ea typeface="宋体" panose="02010600030101010101" pitchFamily="2" charset="-122"/>
                </a:endParaRPr>
              </a:p>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数据链路层</a:t>
                </a:r>
                <a:endParaRPr kumimoji="0" lang="zh-CN" altLang="en-US" sz="1000">
                  <a:latin typeface="Arial" panose="020B0604020202020204" pitchFamily="34" charset="0"/>
                  <a:ea typeface="宋体" panose="02010600030101010101" pitchFamily="2" charset="-122"/>
                </a:endParaRPr>
              </a:p>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物理层</a:t>
                </a:r>
                <a:endParaRPr kumimoji="0" lang="zh-CN" altLang="en-US" sz="2400">
                  <a:latin typeface="Times New Roman" panose="02020603050405020304" pitchFamily="18" charset="0"/>
                  <a:ea typeface="宋体" panose="02010600030101010101" pitchFamily="2" charset="-122"/>
                </a:endParaRPr>
              </a:p>
            </p:txBody>
          </p:sp>
          <p:sp>
            <p:nvSpPr>
              <p:cNvPr id="13450" name="Line 231"/>
              <p:cNvSpPr>
                <a:spLocks noChangeShapeType="1"/>
              </p:cNvSpPr>
              <p:nvPr/>
            </p:nvSpPr>
            <p:spPr bwMode="auto">
              <a:xfrm>
                <a:off x="4221" y="978"/>
                <a:ext cx="435" cy="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51" name="Line 232"/>
              <p:cNvSpPr>
                <a:spLocks noChangeShapeType="1"/>
              </p:cNvSpPr>
              <p:nvPr/>
            </p:nvSpPr>
            <p:spPr bwMode="auto">
              <a:xfrm>
                <a:off x="4227" y="1065"/>
                <a:ext cx="435" cy="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52" name="Line 233"/>
              <p:cNvSpPr>
                <a:spLocks noChangeShapeType="1"/>
              </p:cNvSpPr>
              <p:nvPr/>
            </p:nvSpPr>
            <p:spPr bwMode="auto">
              <a:xfrm>
                <a:off x="4227" y="1152"/>
                <a:ext cx="435" cy="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445" name="Freeform 647"/>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ln>
          </p:spPr>
          <p:txBody>
            <a:bodyPr/>
            <a:lstStyle/>
            <a:p>
              <a:endParaRPr lang="zh-CN" altLang="en-US"/>
            </a:p>
          </p:txBody>
        </p:sp>
      </p:grpSp>
      <p:grpSp>
        <p:nvGrpSpPr>
          <p:cNvPr id="3" name="Group 679"/>
          <p:cNvGrpSpPr/>
          <p:nvPr/>
        </p:nvGrpSpPr>
        <p:grpSpPr bwMode="auto">
          <a:xfrm>
            <a:off x="10694229" y="4232358"/>
            <a:ext cx="1189037" cy="957263"/>
            <a:chOff x="-153" y="1680"/>
            <a:chExt cx="666" cy="603"/>
          </a:xfrm>
        </p:grpSpPr>
        <p:grpSp>
          <p:nvGrpSpPr>
            <p:cNvPr id="13435" name="Group 680"/>
            <p:cNvGrpSpPr/>
            <p:nvPr/>
          </p:nvGrpSpPr>
          <p:grpSpPr bwMode="auto">
            <a:xfrm>
              <a:off x="0" y="1680"/>
              <a:ext cx="513" cy="538"/>
              <a:chOff x="4180" y="744"/>
              <a:chExt cx="513" cy="538"/>
            </a:xfrm>
          </p:grpSpPr>
          <p:sp>
            <p:nvSpPr>
              <p:cNvPr id="13437" name="Rectangle 681"/>
              <p:cNvSpPr>
                <a:spLocks noChangeArrowheads="1"/>
              </p:cNvSpPr>
              <p:nvPr/>
            </p:nvSpPr>
            <p:spPr bwMode="auto">
              <a:xfrm>
                <a:off x="4242" y="747"/>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38" name="Rectangle 682"/>
              <p:cNvSpPr>
                <a:spLocks noChangeArrowheads="1"/>
              </p:cNvSpPr>
              <p:nvPr/>
            </p:nvSpPr>
            <p:spPr bwMode="auto">
              <a:xfrm>
                <a:off x="4221" y="762"/>
                <a:ext cx="435" cy="504"/>
              </a:xfrm>
              <a:prstGeom prst="rect">
                <a:avLst/>
              </a:prstGeom>
              <a:solidFill>
                <a:schemeClr val="bg1"/>
              </a:solidFill>
              <a:ln w="12700">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39" name="Rectangle 683"/>
              <p:cNvSpPr>
                <a:spLocks noChangeArrowheads="1"/>
              </p:cNvSpPr>
              <p:nvPr/>
            </p:nvSpPr>
            <p:spPr bwMode="auto">
              <a:xfrm>
                <a:off x="4224" y="873"/>
                <a:ext cx="42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40" name="Text Box 684"/>
              <p:cNvSpPr txBox="1">
                <a:spLocks noChangeArrowheads="1"/>
              </p:cNvSpPr>
              <p:nvPr/>
            </p:nvSpPr>
            <p:spPr bwMode="auto">
              <a:xfrm>
                <a:off x="4180" y="744"/>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应用层</a:t>
                </a:r>
                <a:endParaRPr kumimoji="0" lang="zh-CN" altLang="en-US" sz="1000">
                  <a:latin typeface="Arial" panose="020B0604020202020204" pitchFamily="34" charset="0"/>
                  <a:ea typeface="宋体" panose="02010600030101010101" pitchFamily="2" charset="-122"/>
                </a:endParaRPr>
              </a:p>
              <a:p>
                <a:pPr eaLnBrk="1" hangingPunct="1">
                  <a:spcBef>
                    <a:spcPct val="0"/>
                  </a:spcBef>
                  <a:buClrTx/>
                  <a:buSzTx/>
                  <a:buFontTx/>
                  <a:buNone/>
                </a:pPr>
                <a:r>
                  <a:rPr kumimoji="0" lang="zh-CN" altLang="en-US" sz="1000">
                    <a:solidFill>
                      <a:schemeClr val="bg1"/>
                    </a:solidFill>
                    <a:latin typeface="Arial" panose="020B0604020202020204" pitchFamily="34" charset="0"/>
                    <a:ea typeface="宋体" panose="02010600030101010101" pitchFamily="2" charset="-122"/>
                  </a:rPr>
                  <a:t>传输层</a:t>
                </a:r>
                <a:endParaRPr kumimoji="0" lang="zh-CN" altLang="en-US" sz="1000">
                  <a:latin typeface="Arial" panose="020B0604020202020204" pitchFamily="34" charset="0"/>
                  <a:ea typeface="宋体" panose="02010600030101010101" pitchFamily="2" charset="-122"/>
                </a:endParaRPr>
              </a:p>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网络层</a:t>
                </a:r>
                <a:endParaRPr kumimoji="0" lang="zh-CN" altLang="en-US" sz="1000">
                  <a:latin typeface="Arial" panose="020B0604020202020204" pitchFamily="34" charset="0"/>
                  <a:ea typeface="宋体" panose="02010600030101010101" pitchFamily="2" charset="-122"/>
                </a:endParaRPr>
              </a:p>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数据链路层</a:t>
                </a:r>
                <a:endParaRPr kumimoji="0" lang="zh-CN" altLang="en-US" sz="1000">
                  <a:latin typeface="Arial" panose="020B0604020202020204" pitchFamily="34" charset="0"/>
                  <a:ea typeface="宋体" panose="02010600030101010101" pitchFamily="2" charset="-122"/>
                </a:endParaRPr>
              </a:p>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物理层</a:t>
                </a:r>
                <a:endParaRPr kumimoji="0" lang="zh-CN" altLang="en-US" sz="2400">
                  <a:latin typeface="Times New Roman" panose="02020603050405020304" pitchFamily="18" charset="0"/>
                  <a:ea typeface="宋体" panose="02010600030101010101" pitchFamily="2" charset="-122"/>
                </a:endParaRPr>
              </a:p>
            </p:txBody>
          </p:sp>
          <p:sp>
            <p:nvSpPr>
              <p:cNvPr id="13441" name="Line 685"/>
              <p:cNvSpPr>
                <a:spLocks noChangeShapeType="1"/>
              </p:cNvSpPr>
              <p:nvPr/>
            </p:nvSpPr>
            <p:spPr bwMode="auto">
              <a:xfrm>
                <a:off x="4221" y="978"/>
                <a:ext cx="435" cy="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42" name="Line 686"/>
              <p:cNvSpPr>
                <a:spLocks noChangeShapeType="1"/>
              </p:cNvSpPr>
              <p:nvPr/>
            </p:nvSpPr>
            <p:spPr bwMode="auto">
              <a:xfrm>
                <a:off x="4227" y="1065"/>
                <a:ext cx="435" cy="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43" name="Line 687"/>
              <p:cNvSpPr>
                <a:spLocks noChangeShapeType="1"/>
              </p:cNvSpPr>
              <p:nvPr/>
            </p:nvSpPr>
            <p:spPr bwMode="auto">
              <a:xfrm>
                <a:off x="4227" y="1152"/>
                <a:ext cx="435" cy="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436" name="Freeform 688"/>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ln>
          </p:spPr>
          <p:txBody>
            <a:bodyPr/>
            <a:lstStyle/>
            <a:p>
              <a:endParaRPr lang="zh-CN" altLang="en-US"/>
            </a:p>
          </p:txBody>
        </p:sp>
      </p:grpSp>
      <p:grpSp>
        <p:nvGrpSpPr>
          <p:cNvPr id="4" name="Group 298"/>
          <p:cNvGrpSpPr/>
          <p:nvPr/>
        </p:nvGrpSpPr>
        <p:grpSpPr bwMode="auto">
          <a:xfrm rot="2937887">
            <a:off x="8152641" y="2824246"/>
            <a:ext cx="3781425" cy="434975"/>
            <a:chOff x="2937" y="3579"/>
            <a:chExt cx="2382" cy="274"/>
          </a:xfrm>
        </p:grpSpPr>
        <p:sp>
          <p:nvSpPr>
            <p:cNvPr id="13431" name="Rectangle 295"/>
            <p:cNvSpPr>
              <a:spLocks noChangeArrowheads="1"/>
            </p:cNvSpPr>
            <p:nvPr/>
          </p:nvSpPr>
          <p:spPr bwMode="auto">
            <a:xfrm>
              <a:off x="3168" y="3630"/>
              <a:ext cx="1920" cy="17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32" name="Text Box 293"/>
            <p:cNvSpPr txBox="1">
              <a:spLocks noChangeArrowheads="1"/>
            </p:cNvSpPr>
            <p:nvPr/>
          </p:nvSpPr>
          <p:spPr bwMode="auto">
            <a:xfrm>
              <a:off x="3577" y="3598"/>
              <a:ext cx="113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a:latin typeface="Arial" panose="020B0604020202020204" pitchFamily="34" charset="0"/>
                  <a:ea typeface="宋体" panose="02010600030101010101" pitchFamily="2" charset="-122"/>
                </a:rPr>
                <a:t>逻辑端到端传输</a:t>
              </a:r>
              <a:endParaRPr kumimoji="0" lang="zh-CN" altLang="en-US" sz="1800">
                <a:latin typeface="Arial" panose="020B0604020202020204" pitchFamily="34" charset="0"/>
                <a:ea typeface="宋体" panose="02010600030101010101" pitchFamily="2" charset="-122"/>
              </a:endParaRPr>
            </a:p>
          </p:txBody>
        </p:sp>
        <p:sp>
          <p:nvSpPr>
            <p:cNvPr id="13433" name="Freeform 296"/>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 name="T12" fmla="*/ 0 w 282"/>
                <a:gd name="T13" fmla="*/ 0 h 264"/>
                <a:gd name="T14" fmla="*/ 282 w 282"/>
                <a:gd name="T15" fmla="*/ 264 h 264"/>
              </a:gdLst>
              <a:ahLst/>
              <a:cxnLst>
                <a:cxn ang="T8">
                  <a:pos x="T0" y="T1"/>
                </a:cxn>
                <a:cxn ang="T9">
                  <a:pos x="T2" y="T3"/>
                </a:cxn>
                <a:cxn ang="T10">
                  <a:pos x="T4" y="T5"/>
                </a:cxn>
                <a:cxn ang="T11">
                  <a:pos x="T6" y="T7"/>
                </a:cxn>
              </a:cxnLst>
              <a:rect l="T12" t="T13" r="T14" b="T15"/>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xtLst>
              <a:ext uri="{91240B29-F687-4F45-9708-019B960494DF}">
                <a14:hiddenLine xmlns:a14="http://schemas.microsoft.com/office/drawing/2010/main" w="9525">
                  <a:solidFill>
                    <a:srgbClr val="000000"/>
                  </a:solidFill>
                  <a:prstDash val="solid"/>
                  <a:round/>
                </a14:hiddenLine>
              </a:ext>
            </a:extLst>
          </p:spPr>
          <p:txBody>
            <a:bodyPr wrap="none" anchor="ctr"/>
            <a:lstStyle/>
            <a:p>
              <a:endParaRPr lang="zh-CN" altLang="en-US"/>
            </a:p>
          </p:txBody>
        </p:sp>
        <p:sp>
          <p:nvSpPr>
            <p:cNvPr id="13434" name="Freeform 297"/>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 name="T12" fmla="*/ 0 w 282"/>
                <a:gd name="T13" fmla="*/ 0 h 264"/>
                <a:gd name="T14" fmla="*/ 282 w 282"/>
                <a:gd name="T15" fmla="*/ 264 h 264"/>
              </a:gdLst>
              <a:ahLst/>
              <a:cxnLst>
                <a:cxn ang="T8">
                  <a:pos x="T0" y="T1"/>
                </a:cxn>
                <a:cxn ang="T9">
                  <a:pos x="T2" y="T3"/>
                </a:cxn>
                <a:cxn ang="T10">
                  <a:pos x="T4" y="T5"/>
                </a:cxn>
                <a:cxn ang="T11">
                  <a:pos x="T6" y="T7"/>
                </a:cxn>
              </a:cxnLst>
              <a:rect l="T12" t="T13" r="T14" b="T15"/>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xtLst>
              <a:ext uri="{91240B29-F687-4F45-9708-019B960494DF}">
                <a14:hiddenLine xmlns:a14="http://schemas.microsoft.com/office/drawing/2010/main" w="9525">
                  <a:solidFill>
                    <a:srgbClr val="000000"/>
                  </a:solidFill>
                  <a:prstDash val="solid"/>
                  <a:round/>
                </a14:hiddenLine>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a:xfrm>
            <a:off x="843465" y="615156"/>
            <a:ext cx="8352367" cy="647700"/>
          </a:xfrm>
        </p:spPr>
        <p:txBody>
          <a:bodyPr/>
          <a:lstStyle/>
          <a:p>
            <a:r>
              <a:rPr lang="en-US" altLang="zh-CN" sz="3200" dirty="0">
                <a:latin typeface="+mj-ea"/>
              </a:rPr>
              <a:t>TCP</a:t>
            </a:r>
            <a:r>
              <a:rPr lang="zh-CN" altLang="en-US" sz="3200" dirty="0">
                <a:latin typeface="+mj-ea"/>
              </a:rPr>
              <a:t>滑动窗口算法</a:t>
            </a:r>
            <a:endParaRPr lang="zh-CN" altLang="en-US" sz="3200" dirty="0">
              <a:latin typeface="+mj-ea"/>
            </a:endParaRPr>
          </a:p>
        </p:txBody>
      </p:sp>
      <p:sp>
        <p:nvSpPr>
          <p:cNvPr id="87043" name="Rectangle 3"/>
          <p:cNvSpPr>
            <a:spLocks noGrp="1" noChangeArrowheads="1"/>
          </p:cNvSpPr>
          <p:nvPr>
            <p:ph type="body" idx="1"/>
          </p:nvPr>
        </p:nvSpPr>
        <p:spPr>
          <a:xfrm>
            <a:off x="1059311" y="1225167"/>
            <a:ext cx="8229600" cy="5327650"/>
          </a:xfrm>
        </p:spPr>
        <p:txBody>
          <a:bodyPr/>
          <a:lstStyle/>
          <a:p>
            <a:pPr>
              <a:buFont typeface="Wingdings" panose="05000000000000000000" charset="0"/>
              <a:buNone/>
              <a:defRPr/>
            </a:pPr>
            <a:r>
              <a:rPr lang="en-US" altLang="zh-CN" sz="2800" b="1" dirty="0">
                <a:solidFill>
                  <a:srgbClr val="0000FF"/>
                </a:solidFill>
                <a:effectLst>
                  <a:outerShdw blurRad="38100" dist="38100" dir="2700000" algn="tl">
                    <a:srgbClr val="DDDDDD"/>
                  </a:outerShdw>
                </a:effectLst>
              </a:rPr>
              <a:t>2. </a:t>
            </a:r>
            <a:r>
              <a:rPr lang="zh-CN" altLang="en-US" sz="2800" b="1" dirty="0">
                <a:solidFill>
                  <a:srgbClr val="0000FF"/>
                </a:solidFill>
                <a:effectLst>
                  <a:outerShdw blurRad="38100" dist="38100" dir="2700000" algn="tl">
                    <a:srgbClr val="DDDDDD"/>
                  </a:outerShdw>
                </a:effectLst>
              </a:rPr>
              <a:t>流量控制</a:t>
            </a:r>
            <a:endParaRPr lang="en-US" altLang="zh-CN" sz="2800" b="1" dirty="0">
              <a:solidFill>
                <a:srgbClr val="0000FF"/>
              </a:solidFill>
              <a:effectLst>
                <a:outerShdw blurRad="38100" dist="38100" dir="2700000" algn="tl">
                  <a:srgbClr val="DDDDDD"/>
                </a:outerShdw>
              </a:effectLst>
            </a:endParaRPr>
          </a:p>
          <a:p>
            <a:pPr>
              <a:defRPr/>
            </a:pPr>
            <a:endParaRPr lang="zh-CN" altLang="en-US" sz="2800" dirty="0"/>
          </a:p>
        </p:txBody>
      </p:sp>
      <p:grpSp>
        <p:nvGrpSpPr>
          <p:cNvPr id="94213" name="组 3"/>
          <p:cNvGrpSpPr/>
          <p:nvPr/>
        </p:nvGrpSpPr>
        <p:grpSpPr bwMode="auto">
          <a:xfrm>
            <a:off x="1703388" y="2565400"/>
            <a:ext cx="4608512" cy="4032250"/>
            <a:chOff x="1357313" y="1484784"/>
            <a:chExt cx="6527055" cy="5184576"/>
          </a:xfrm>
        </p:grpSpPr>
        <p:pic>
          <p:nvPicPr>
            <p:cNvPr id="94257" name="Picture 227"/>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1357313" y="1556792"/>
              <a:ext cx="6342062" cy="4982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347131" y="1484784"/>
              <a:ext cx="4321392" cy="2016678"/>
            </a:xfrm>
            <a:prstGeom prst="rect">
              <a:avLst/>
            </a:prstGeom>
            <a:solidFill>
              <a:srgbClr val="FFFFFF"/>
            </a:solidFill>
            <a:ln>
              <a:solidFill>
                <a:srgbClr val="FFFFFF"/>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29" name="矩形 28"/>
            <p:cNvSpPr/>
            <p:nvPr/>
          </p:nvSpPr>
          <p:spPr>
            <a:xfrm>
              <a:off x="4356656" y="3356539"/>
              <a:ext cx="3527712" cy="3312821"/>
            </a:xfrm>
            <a:prstGeom prst="rect">
              <a:avLst/>
            </a:prstGeom>
            <a:solidFill>
              <a:srgbClr val="FFFFFF"/>
            </a:solidFill>
            <a:ln>
              <a:solidFill>
                <a:srgbClr val="FFFFFF"/>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30" name="矩形 29"/>
            <p:cNvSpPr/>
            <p:nvPr/>
          </p:nvSpPr>
          <p:spPr>
            <a:xfrm>
              <a:off x="3706872" y="3285097"/>
              <a:ext cx="2160697" cy="647052"/>
            </a:xfrm>
            <a:prstGeom prst="rect">
              <a:avLst/>
            </a:prstGeom>
            <a:solidFill>
              <a:srgbClr val="FFFFFF"/>
            </a:solidFill>
            <a:ln>
              <a:solidFill>
                <a:srgbClr val="FFFFFF"/>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grpSp>
      <p:sp>
        <p:nvSpPr>
          <p:cNvPr id="94214" name="矩形 4"/>
          <p:cNvSpPr>
            <a:spLocks noChangeArrowheads="1"/>
          </p:cNvSpPr>
          <p:nvPr/>
        </p:nvSpPr>
        <p:spPr bwMode="auto">
          <a:xfrm>
            <a:off x="3611564" y="1568451"/>
            <a:ext cx="71643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latin typeface="Calibri" panose="020F0502020204030204" pitchFamily="34" charset="0"/>
                <a:ea typeface="华文中宋" panose="02010600040101010101" pitchFamily="2" charset="-122"/>
              </a:rPr>
              <a:t>发送方在接收方来得及处理的条件下尽可能快地发送数据</a:t>
            </a:r>
            <a:endParaRPr lang="en-US" altLang="zh-CN" sz="2000">
              <a:latin typeface="Calibri" panose="020F0502020204030204" pitchFamily="34" charset="0"/>
              <a:ea typeface="华文中宋" panose="02010600040101010101" pitchFamily="2" charset="-122"/>
            </a:endParaRPr>
          </a:p>
          <a:p>
            <a:r>
              <a:rPr lang="zh-CN" altLang="en-US" sz="2000">
                <a:latin typeface="Calibri" panose="020F0502020204030204" pitchFamily="34" charset="0"/>
                <a:ea typeface="华文中宋" panose="02010600040101010101" pitchFamily="2" charset="-122"/>
              </a:rPr>
              <a:t>发送方根据接收方的需求动态调整发送方的窗口大小</a:t>
            </a:r>
            <a:endParaRPr lang="en-US" altLang="zh-CN" sz="2000">
              <a:latin typeface="Calibri" panose="020F0502020204030204" pitchFamily="34" charset="0"/>
              <a:ea typeface="华文中宋" panose="02010600040101010101" pitchFamily="2" charset="-122"/>
            </a:endParaRPr>
          </a:p>
        </p:txBody>
      </p:sp>
      <p:grpSp>
        <p:nvGrpSpPr>
          <p:cNvPr id="94215" name="组 5"/>
          <p:cNvGrpSpPr/>
          <p:nvPr/>
        </p:nvGrpSpPr>
        <p:grpSpPr bwMode="auto">
          <a:xfrm>
            <a:off x="3792538" y="2312989"/>
            <a:ext cx="6767512" cy="3995737"/>
            <a:chOff x="2424856" y="1336675"/>
            <a:chExt cx="8051800" cy="4860599"/>
          </a:xfrm>
        </p:grpSpPr>
        <p:sp>
          <p:nvSpPr>
            <p:cNvPr id="94216" name="Line 2"/>
            <p:cNvSpPr>
              <a:spLocks noChangeShapeType="1"/>
            </p:cNvSpPr>
            <p:nvPr/>
          </p:nvSpPr>
          <p:spPr bwMode="auto">
            <a:xfrm>
              <a:off x="2842369" y="5702300"/>
              <a:ext cx="7356475"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17" name="Oval 3"/>
            <p:cNvSpPr>
              <a:spLocks noChangeArrowheads="1"/>
            </p:cNvSpPr>
            <p:nvPr/>
          </p:nvSpPr>
          <p:spPr bwMode="auto">
            <a:xfrm>
              <a:off x="4510831" y="5670550"/>
              <a:ext cx="63500" cy="63500"/>
            </a:xfrm>
            <a:prstGeom prst="ellipse">
              <a:avLst/>
            </a:prstGeom>
            <a:solidFill>
              <a:schemeClr val="bg1"/>
            </a:solidFill>
            <a:ln w="38100">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4218" name="Oval 4"/>
            <p:cNvSpPr>
              <a:spLocks noChangeArrowheads="1"/>
            </p:cNvSpPr>
            <p:nvPr/>
          </p:nvSpPr>
          <p:spPr bwMode="auto">
            <a:xfrm>
              <a:off x="6031656" y="5670550"/>
              <a:ext cx="63500" cy="63500"/>
            </a:xfrm>
            <a:prstGeom prst="ellipse">
              <a:avLst/>
            </a:prstGeom>
            <a:solidFill>
              <a:schemeClr val="bg1"/>
            </a:solidFill>
            <a:ln w="38100">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4219" name="Oval 5"/>
            <p:cNvSpPr>
              <a:spLocks noChangeArrowheads="1"/>
            </p:cNvSpPr>
            <p:nvPr/>
          </p:nvSpPr>
          <p:spPr bwMode="auto">
            <a:xfrm>
              <a:off x="7173069" y="5670550"/>
              <a:ext cx="63500" cy="63500"/>
            </a:xfrm>
            <a:prstGeom prst="ellipse">
              <a:avLst/>
            </a:prstGeom>
            <a:solidFill>
              <a:schemeClr val="bg1"/>
            </a:solidFill>
            <a:ln w="38100">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4220" name="Oval 6"/>
            <p:cNvSpPr>
              <a:spLocks noChangeArrowheads="1"/>
            </p:cNvSpPr>
            <p:nvPr/>
          </p:nvSpPr>
          <p:spPr bwMode="auto">
            <a:xfrm>
              <a:off x="9000281" y="5670550"/>
              <a:ext cx="63500" cy="63500"/>
            </a:xfrm>
            <a:prstGeom prst="ellipse">
              <a:avLst/>
            </a:prstGeom>
            <a:solidFill>
              <a:schemeClr val="bg1"/>
            </a:solidFill>
            <a:ln w="38100">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4221" name="Line 7"/>
            <p:cNvSpPr>
              <a:spLocks noChangeShapeType="1"/>
            </p:cNvSpPr>
            <p:nvPr/>
          </p:nvSpPr>
          <p:spPr bwMode="auto">
            <a:xfrm>
              <a:off x="7204819" y="5329238"/>
              <a:ext cx="0" cy="290512"/>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22" name="Rectangle 8"/>
            <p:cNvSpPr>
              <a:spLocks noChangeArrowheads="1"/>
            </p:cNvSpPr>
            <p:nvPr/>
          </p:nvSpPr>
          <p:spPr bwMode="auto">
            <a:xfrm>
              <a:off x="3093194" y="5826125"/>
              <a:ext cx="1071634" cy="37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9" tIns="44446" rIns="90479" bIns="4444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solidFill>
                    <a:schemeClr val="accent2"/>
                  </a:solidFill>
                </a:rPr>
                <a:t>已确认的</a:t>
              </a:r>
              <a:endParaRPr lang="en-US" altLang="zh-CN" sz="1400" b="1">
                <a:solidFill>
                  <a:schemeClr val="accent2"/>
                </a:solidFill>
              </a:endParaRPr>
            </a:p>
          </p:txBody>
        </p:sp>
        <p:sp>
          <p:nvSpPr>
            <p:cNvPr id="40" name="Rectangle 9"/>
            <p:cNvSpPr>
              <a:spLocks noChangeArrowheads="1"/>
            </p:cNvSpPr>
            <p:nvPr/>
          </p:nvSpPr>
          <p:spPr bwMode="auto">
            <a:xfrm>
              <a:off x="4668708" y="5826501"/>
              <a:ext cx="1070929" cy="370773"/>
            </a:xfrm>
            <a:prstGeom prst="rect">
              <a:avLst/>
            </a:prstGeom>
            <a:noFill/>
            <a:ln>
              <a:solidFill>
                <a:schemeClr val="accent5">
                  <a:lumMod val="60000"/>
                  <a:lumOff val="40000"/>
                </a:schemeClr>
              </a:solidFill>
            </a:ln>
          </p:spPr>
          <p:txBody>
            <a:bodyPr wrap="none" lIns="90479" tIns="44446" rIns="90479" bIns="44446">
              <a:spAutoFit/>
            </a:bodyPr>
            <a:lstStyle/>
            <a:p>
              <a:pPr>
                <a:defRPr/>
              </a:pPr>
              <a:r>
                <a:rPr lang="zh-CN" altLang="en-US" sz="1400" b="1">
                  <a:solidFill>
                    <a:schemeClr val="accent5">
                      <a:lumMod val="60000"/>
                      <a:lumOff val="40000"/>
                    </a:schemeClr>
                  </a:solidFill>
                </a:rPr>
                <a:t>已发送的</a:t>
              </a:r>
              <a:endParaRPr lang="en-US" altLang="zh-CN" sz="1400" b="1">
                <a:solidFill>
                  <a:schemeClr val="accent5">
                    <a:lumMod val="60000"/>
                    <a:lumOff val="40000"/>
                  </a:schemeClr>
                </a:solidFill>
              </a:endParaRPr>
            </a:p>
          </p:txBody>
        </p:sp>
        <p:sp>
          <p:nvSpPr>
            <p:cNvPr id="94224" name="Rectangle 10"/>
            <p:cNvSpPr>
              <a:spLocks noChangeArrowheads="1"/>
            </p:cNvSpPr>
            <p:nvPr/>
          </p:nvSpPr>
          <p:spPr bwMode="auto">
            <a:xfrm>
              <a:off x="6080869" y="5826125"/>
              <a:ext cx="1071634" cy="37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9" tIns="44446" rIns="90479" bIns="4444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solidFill>
                    <a:srgbClr val="FF0000"/>
                  </a:solidFill>
                </a:rPr>
                <a:t>待发送的</a:t>
              </a:r>
              <a:endParaRPr lang="en-US" altLang="zh-CN" sz="1400" b="1">
                <a:solidFill>
                  <a:srgbClr val="FF0000"/>
                </a:solidFill>
              </a:endParaRPr>
            </a:p>
          </p:txBody>
        </p:sp>
        <p:sp>
          <p:nvSpPr>
            <p:cNvPr id="94225" name="Rectangle 11"/>
            <p:cNvSpPr>
              <a:spLocks noChangeArrowheads="1"/>
            </p:cNvSpPr>
            <p:nvPr/>
          </p:nvSpPr>
          <p:spPr bwMode="auto">
            <a:xfrm>
              <a:off x="8420844" y="5826125"/>
              <a:ext cx="1086890" cy="37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9" tIns="44446" rIns="90479" bIns="4444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solidFill>
                    <a:schemeClr val="hlink"/>
                  </a:solidFill>
                </a:rPr>
                <a:t>窗口之外</a:t>
              </a:r>
              <a:endParaRPr lang="en-US" altLang="zh-CN" sz="1400" b="1">
                <a:solidFill>
                  <a:schemeClr val="hlink"/>
                </a:solidFill>
              </a:endParaRPr>
            </a:p>
          </p:txBody>
        </p:sp>
        <p:sp>
          <p:nvSpPr>
            <p:cNvPr id="43" name="Line 12"/>
            <p:cNvSpPr>
              <a:spLocks noChangeShapeType="1"/>
            </p:cNvSpPr>
            <p:nvPr/>
          </p:nvSpPr>
          <p:spPr bwMode="auto">
            <a:xfrm>
              <a:off x="4593157" y="5702910"/>
              <a:ext cx="1420350" cy="0"/>
            </a:xfrm>
            <a:prstGeom prst="line">
              <a:avLst/>
            </a:prstGeom>
            <a:noFill/>
            <a:ln w="38100">
              <a:solidFill>
                <a:schemeClr val="accent5">
                  <a:lumMod val="60000"/>
                  <a:lumOff val="40000"/>
                </a:schemeClr>
              </a:solidFill>
              <a:round/>
            </a:ln>
          </p:spPr>
          <p:txBody>
            <a:bodyPr wrap="none" anchor="ctr"/>
            <a:lstStyle/>
            <a:p>
              <a:pPr>
                <a:defRPr/>
              </a:pPr>
              <a:endParaRPr lang="zh-CN" altLang="en-US" sz="1200">
                <a:solidFill>
                  <a:schemeClr val="accent5">
                    <a:lumMod val="60000"/>
                    <a:lumOff val="40000"/>
                  </a:schemeClr>
                </a:solidFill>
              </a:endParaRPr>
            </a:p>
          </p:txBody>
        </p:sp>
        <p:sp>
          <p:nvSpPr>
            <p:cNvPr id="94227" name="Line 13"/>
            <p:cNvSpPr>
              <a:spLocks noChangeShapeType="1"/>
            </p:cNvSpPr>
            <p:nvPr/>
          </p:nvSpPr>
          <p:spPr bwMode="auto">
            <a:xfrm>
              <a:off x="6114206" y="5702300"/>
              <a:ext cx="1039813"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28" name="Line 14"/>
            <p:cNvSpPr>
              <a:spLocks noChangeShapeType="1"/>
            </p:cNvSpPr>
            <p:nvPr/>
          </p:nvSpPr>
          <p:spPr bwMode="auto">
            <a:xfrm>
              <a:off x="7255619" y="5702300"/>
              <a:ext cx="1725612" cy="0"/>
            </a:xfrm>
            <a:prstGeom prst="line">
              <a:avLst/>
            </a:prstGeom>
            <a:noFill/>
            <a:ln w="38100">
              <a:solidFill>
                <a:schemeClr va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29" name="Line 15"/>
            <p:cNvSpPr>
              <a:spLocks noChangeShapeType="1"/>
            </p:cNvSpPr>
            <p:nvPr/>
          </p:nvSpPr>
          <p:spPr bwMode="auto">
            <a:xfrm>
              <a:off x="2842369" y="5702300"/>
              <a:ext cx="1649412"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0" name="Line 16"/>
            <p:cNvSpPr>
              <a:spLocks noChangeShapeType="1"/>
            </p:cNvSpPr>
            <p:nvPr/>
          </p:nvSpPr>
          <p:spPr bwMode="auto">
            <a:xfrm>
              <a:off x="9032031" y="5329238"/>
              <a:ext cx="0" cy="290512"/>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1" name="Line 17"/>
            <p:cNvSpPr>
              <a:spLocks noChangeShapeType="1"/>
            </p:cNvSpPr>
            <p:nvPr/>
          </p:nvSpPr>
          <p:spPr bwMode="auto">
            <a:xfrm>
              <a:off x="6063406" y="5329238"/>
              <a:ext cx="0" cy="290512"/>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2" name="Line 18"/>
            <p:cNvSpPr>
              <a:spLocks noChangeShapeType="1"/>
            </p:cNvSpPr>
            <p:nvPr/>
          </p:nvSpPr>
          <p:spPr bwMode="auto">
            <a:xfrm>
              <a:off x="4542581" y="5329238"/>
              <a:ext cx="0" cy="290512"/>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Rectangle 19"/>
            <p:cNvSpPr>
              <a:spLocks noChangeArrowheads="1"/>
            </p:cNvSpPr>
            <p:nvPr/>
          </p:nvSpPr>
          <p:spPr bwMode="auto">
            <a:xfrm>
              <a:off x="2436189" y="1906351"/>
              <a:ext cx="1801881"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latin typeface="+mn-lt"/>
                </a:rPr>
                <a:t>Source Port</a:t>
              </a:r>
              <a:endParaRPr lang="en-US" altLang="zh-CN" sz="1200" b="1" dirty="0">
                <a:latin typeface="+mn-lt"/>
              </a:endParaRPr>
            </a:p>
          </p:txBody>
        </p:sp>
        <p:sp>
          <p:nvSpPr>
            <p:cNvPr id="51" name="Rectangle 20"/>
            <p:cNvSpPr>
              <a:spLocks noChangeArrowheads="1"/>
            </p:cNvSpPr>
            <p:nvPr/>
          </p:nvSpPr>
          <p:spPr bwMode="auto">
            <a:xfrm>
              <a:off x="4262623" y="1906351"/>
              <a:ext cx="1799993"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err="1">
                  <a:latin typeface="+mn-lt"/>
                </a:rPr>
                <a:t>Dest</a:t>
              </a:r>
              <a:r>
                <a:rPr lang="en-US" altLang="zh-CN" sz="1200" b="1" dirty="0">
                  <a:latin typeface="+mn-lt"/>
                </a:rPr>
                <a:t>. Port</a:t>
              </a:r>
              <a:endParaRPr lang="en-US" altLang="zh-CN" sz="1200" b="1" dirty="0">
                <a:latin typeface="+mn-lt"/>
              </a:endParaRPr>
            </a:p>
          </p:txBody>
        </p:sp>
        <p:sp>
          <p:nvSpPr>
            <p:cNvPr id="94235" name="Rectangle 21"/>
            <p:cNvSpPr>
              <a:spLocks noChangeArrowheads="1"/>
            </p:cNvSpPr>
            <p:nvPr/>
          </p:nvSpPr>
          <p:spPr bwMode="auto">
            <a:xfrm>
              <a:off x="2435969" y="2286000"/>
              <a:ext cx="3627437" cy="355600"/>
            </a:xfrm>
            <a:prstGeom prst="rect">
              <a:avLst/>
            </a:prstGeom>
            <a:solidFill>
              <a:schemeClr val="accent1"/>
            </a:solidFill>
            <a:ln w="25400">
              <a:solidFill>
                <a:schemeClr val="bg1"/>
              </a:solidFill>
              <a:miter lim="800000"/>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solidFill>
                    <a:srgbClr val="FFFFFF"/>
                  </a:solidFill>
                </a:rPr>
                <a:t>Sequence Number</a:t>
              </a:r>
              <a:endParaRPr lang="en-US" altLang="zh-CN" sz="1200" b="1">
                <a:solidFill>
                  <a:srgbClr val="FFFFFF"/>
                </a:solidFill>
              </a:endParaRPr>
            </a:p>
          </p:txBody>
        </p:sp>
        <p:sp>
          <p:nvSpPr>
            <p:cNvPr id="53" name="Rectangle 22"/>
            <p:cNvSpPr>
              <a:spLocks noChangeArrowheads="1"/>
            </p:cNvSpPr>
            <p:nvPr/>
          </p:nvSpPr>
          <p:spPr bwMode="auto">
            <a:xfrm>
              <a:off x="2436189" y="2667208"/>
              <a:ext cx="3626427"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Acknowledgment</a:t>
              </a:r>
              <a:endParaRPr lang="en-US" altLang="zh-CN" sz="1200" b="1">
                <a:latin typeface="+mn-lt"/>
              </a:endParaRPr>
            </a:p>
          </p:txBody>
        </p:sp>
        <p:sp>
          <p:nvSpPr>
            <p:cNvPr id="54" name="Rectangle 23"/>
            <p:cNvSpPr>
              <a:spLocks noChangeArrowheads="1"/>
            </p:cNvSpPr>
            <p:nvPr/>
          </p:nvSpPr>
          <p:spPr bwMode="auto">
            <a:xfrm>
              <a:off x="2436189" y="3045705"/>
              <a:ext cx="1801881" cy="357256"/>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HL/Flags</a:t>
              </a:r>
              <a:endParaRPr lang="en-US" altLang="zh-CN" sz="1200" b="1">
                <a:latin typeface="+mn-lt"/>
              </a:endParaRPr>
            </a:p>
          </p:txBody>
        </p:sp>
        <p:sp>
          <p:nvSpPr>
            <p:cNvPr id="55" name="Rectangle 24"/>
            <p:cNvSpPr>
              <a:spLocks noChangeArrowheads="1"/>
            </p:cNvSpPr>
            <p:nvPr/>
          </p:nvSpPr>
          <p:spPr bwMode="auto">
            <a:xfrm>
              <a:off x="4262623" y="3045705"/>
              <a:ext cx="1799993" cy="357256"/>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err="1">
                  <a:latin typeface="+mn-lt"/>
                </a:rPr>
                <a:t>AdvertisedWin</a:t>
              </a:r>
              <a:endParaRPr lang="en-US" altLang="zh-CN" sz="1200" b="1" dirty="0">
                <a:latin typeface="+mn-lt"/>
              </a:endParaRPr>
            </a:p>
          </p:txBody>
        </p:sp>
        <p:sp>
          <p:nvSpPr>
            <p:cNvPr id="56" name="Rectangle 25"/>
            <p:cNvSpPr>
              <a:spLocks noChangeArrowheads="1"/>
            </p:cNvSpPr>
            <p:nvPr/>
          </p:nvSpPr>
          <p:spPr bwMode="auto">
            <a:xfrm>
              <a:off x="2436189" y="3428065"/>
              <a:ext cx="1801881"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D. Checksum</a:t>
              </a:r>
              <a:endParaRPr lang="en-US" altLang="zh-CN" sz="1200" b="1">
                <a:latin typeface="+mn-lt"/>
              </a:endParaRPr>
            </a:p>
          </p:txBody>
        </p:sp>
        <p:sp>
          <p:nvSpPr>
            <p:cNvPr id="57" name="Rectangle 26"/>
            <p:cNvSpPr>
              <a:spLocks noChangeArrowheads="1"/>
            </p:cNvSpPr>
            <p:nvPr/>
          </p:nvSpPr>
          <p:spPr bwMode="auto">
            <a:xfrm>
              <a:off x="4262623" y="3428065"/>
              <a:ext cx="1799993"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Urgent Pointer</a:t>
              </a:r>
              <a:endParaRPr lang="en-US" altLang="zh-CN" sz="1200" b="1">
                <a:latin typeface="+mn-lt"/>
              </a:endParaRPr>
            </a:p>
          </p:txBody>
        </p:sp>
        <p:sp>
          <p:nvSpPr>
            <p:cNvPr id="58" name="Rectangle 27"/>
            <p:cNvSpPr>
              <a:spLocks noChangeArrowheads="1"/>
            </p:cNvSpPr>
            <p:nvPr/>
          </p:nvSpPr>
          <p:spPr bwMode="auto">
            <a:xfrm>
              <a:off x="2436189" y="3806562"/>
              <a:ext cx="3626427" cy="355324"/>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Options..</a:t>
              </a:r>
              <a:endParaRPr lang="en-US" altLang="zh-CN" sz="1200" b="1">
                <a:latin typeface="+mn-lt"/>
              </a:endParaRPr>
            </a:p>
          </p:txBody>
        </p:sp>
        <p:sp>
          <p:nvSpPr>
            <p:cNvPr id="59" name="Rectangle 28"/>
            <p:cNvSpPr>
              <a:spLocks noChangeArrowheads="1"/>
            </p:cNvSpPr>
            <p:nvPr/>
          </p:nvSpPr>
          <p:spPr bwMode="auto">
            <a:xfrm>
              <a:off x="6850229" y="1906351"/>
              <a:ext cx="1799993"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solidFill>
                    <a:srgbClr val="000000"/>
                  </a:solidFill>
                  <a:latin typeface="+mn-lt"/>
                </a:rPr>
                <a:t>Source Port</a:t>
              </a:r>
              <a:endParaRPr lang="en-US" altLang="zh-CN" sz="1200" b="1" dirty="0">
                <a:solidFill>
                  <a:srgbClr val="000000"/>
                </a:solidFill>
                <a:latin typeface="+mn-lt"/>
              </a:endParaRPr>
            </a:p>
          </p:txBody>
        </p:sp>
        <p:sp>
          <p:nvSpPr>
            <p:cNvPr id="60" name="Rectangle 29"/>
            <p:cNvSpPr>
              <a:spLocks noChangeArrowheads="1"/>
            </p:cNvSpPr>
            <p:nvPr/>
          </p:nvSpPr>
          <p:spPr bwMode="auto">
            <a:xfrm>
              <a:off x="8676665" y="1906351"/>
              <a:ext cx="1799991"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Dest. Port</a:t>
              </a:r>
              <a:endParaRPr lang="en-US" altLang="zh-CN" sz="1200" b="1">
                <a:solidFill>
                  <a:srgbClr val="000000"/>
                </a:solidFill>
                <a:latin typeface="+mn-lt"/>
              </a:endParaRPr>
            </a:p>
          </p:txBody>
        </p:sp>
        <p:sp>
          <p:nvSpPr>
            <p:cNvPr id="61" name="Rectangle 30"/>
            <p:cNvSpPr>
              <a:spLocks noChangeArrowheads="1"/>
            </p:cNvSpPr>
            <p:nvPr/>
          </p:nvSpPr>
          <p:spPr bwMode="auto">
            <a:xfrm>
              <a:off x="6850229" y="2286780"/>
              <a:ext cx="3626427" cy="355324"/>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Sequence Number</a:t>
              </a:r>
              <a:endParaRPr lang="en-US" altLang="zh-CN" sz="1200" b="1">
                <a:solidFill>
                  <a:srgbClr val="000000"/>
                </a:solidFill>
                <a:latin typeface="+mn-lt"/>
              </a:endParaRPr>
            </a:p>
          </p:txBody>
        </p:sp>
        <p:sp>
          <p:nvSpPr>
            <p:cNvPr id="94245" name="Rectangle 31"/>
            <p:cNvSpPr>
              <a:spLocks noChangeArrowheads="1"/>
            </p:cNvSpPr>
            <p:nvPr/>
          </p:nvSpPr>
          <p:spPr bwMode="auto">
            <a:xfrm>
              <a:off x="6850806" y="2667000"/>
              <a:ext cx="3625850" cy="354013"/>
            </a:xfrm>
            <a:prstGeom prst="rect">
              <a:avLst/>
            </a:prstGeom>
            <a:solidFill>
              <a:schemeClr val="accent1"/>
            </a:solidFill>
            <a:ln w="25400">
              <a:solidFill>
                <a:schemeClr val="bg1"/>
              </a:solidFill>
              <a:miter lim="800000"/>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solidFill>
                    <a:srgbClr val="FFFFFF"/>
                  </a:solidFill>
                </a:rPr>
                <a:t>Acknowledgment</a:t>
              </a:r>
              <a:endParaRPr lang="en-US" altLang="zh-CN" sz="1200" b="1">
                <a:solidFill>
                  <a:srgbClr val="FFFFFF"/>
                </a:solidFill>
              </a:endParaRPr>
            </a:p>
          </p:txBody>
        </p:sp>
        <p:sp>
          <p:nvSpPr>
            <p:cNvPr id="63" name="Rectangle 32"/>
            <p:cNvSpPr>
              <a:spLocks noChangeArrowheads="1"/>
            </p:cNvSpPr>
            <p:nvPr/>
          </p:nvSpPr>
          <p:spPr bwMode="auto">
            <a:xfrm>
              <a:off x="6850229" y="3045705"/>
              <a:ext cx="1799993" cy="357256"/>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HL/Flags</a:t>
              </a:r>
              <a:endParaRPr lang="en-US" altLang="zh-CN" sz="1200" b="1">
                <a:solidFill>
                  <a:srgbClr val="000000"/>
                </a:solidFill>
                <a:latin typeface="+mn-lt"/>
              </a:endParaRPr>
            </a:p>
          </p:txBody>
        </p:sp>
        <p:sp>
          <p:nvSpPr>
            <p:cNvPr id="94247" name="Rectangle 33"/>
            <p:cNvSpPr>
              <a:spLocks noChangeArrowheads="1"/>
            </p:cNvSpPr>
            <p:nvPr/>
          </p:nvSpPr>
          <p:spPr bwMode="auto">
            <a:xfrm>
              <a:off x="8676431" y="3046413"/>
              <a:ext cx="1800225" cy="355600"/>
            </a:xfrm>
            <a:prstGeom prst="rect">
              <a:avLst/>
            </a:prstGeom>
            <a:solidFill>
              <a:schemeClr val="accent1"/>
            </a:solidFill>
            <a:ln w="25400">
              <a:solidFill>
                <a:schemeClr val="bg1"/>
              </a:solidFill>
              <a:miter lim="800000"/>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solidFill>
                    <a:srgbClr val="FFFFFF"/>
                  </a:solidFill>
                </a:rPr>
                <a:t>AdvertisedWin</a:t>
              </a:r>
              <a:endParaRPr lang="en-US" altLang="zh-CN" sz="1200" b="1">
                <a:solidFill>
                  <a:srgbClr val="FFFFFF"/>
                </a:solidFill>
              </a:endParaRPr>
            </a:p>
          </p:txBody>
        </p:sp>
        <p:sp>
          <p:nvSpPr>
            <p:cNvPr id="65" name="Rectangle 34"/>
            <p:cNvSpPr>
              <a:spLocks noChangeArrowheads="1"/>
            </p:cNvSpPr>
            <p:nvPr/>
          </p:nvSpPr>
          <p:spPr bwMode="auto">
            <a:xfrm>
              <a:off x="6850229" y="3428065"/>
              <a:ext cx="1799993"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 Checksum</a:t>
              </a:r>
              <a:endParaRPr lang="en-US" altLang="zh-CN" sz="1200" b="1">
                <a:solidFill>
                  <a:srgbClr val="000000"/>
                </a:solidFill>
                <a:latin typeface="+mn-lt"/>
              </a:endParaRPr>
            </a:p>
          </p:txBody>
        </p:sp>
        <p:sp>
          <p:nvSpPr>
            <p:cNvPr id="66" name="Rectangle 35"/>
            <p:cNvSpPr>
              <a:spLocks noChangeArrowheads="1"/>
            </p:cNvSpPr>
            <p:nvPr/>
          </p:nvSpPr>
          <p:spPr bwMode="auto">
            <a:xfrm>
              <a:off x="8676665" y="3428065"/>
              <a:ext cx="1799991"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Urgent Pointer</a:t>
              </a:r>
              <a:endParaRPr lang="en-US" altLang="zh-CN" sz="1200" b="1">
                <a:solidFill>
                  <a:srgbClr val="000000"/>
                </a:solidFill>
                <a:latin typeface="+mn-lt"/>
              </a:endParaRPr>
            </a:p>
          </p:txBody>
        </p:sp>
        <p:sp>
          <p:nvSpPr>
            <p:cNvPr id="67" name="Rectangle 36"/>
            <p:cNvSpPr>
              <a:spLocks noChangeArrowheads="1"/>
            </p:cNvSpPr>
            <p:nvPr/>
          </p:nvSpPr>
          <p:spPr bwMode="auto">
            <a:xfrm>
              <a:off x="6850229" y="3806562"/>
              <a:ext cx="3626427" cy="355324"/>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Options..</a:t>
              </a:r>
              <a:endParaRPr lang="en-US" altLang="zh-CN" sz="1200" b="1">
                <a:solidFill>
                  <a:srgbClr val="000000"/>
                </a:solidFill>
                <a:latin typeface="+mn-lt"/>
              </a:endParaRPr>
            </a:p>
          </p:txBody>
        </p:sp>
        <p:sp>
          <p:nvSpPr>
            <p:cNvPr id="94251" name="Text Box 37"/>
            <p:cNvSpPr txBox="1">
              <a:spLocks noChangeArrowheads="1"/>
            </p:cNvSpPr>
            <p:nvPr/>
          </p:nvSpPr>
          <p:spPr bwMode="auto">
            <a:xfrm>
              <a:off x="3410693" y="1336675"/>
              <a:ext cx="1454964" cy="41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defTabSz="911225">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600" b="1">
                  <a:latin typeface="Arial" panose="020B0604020202020204" pitchFamily="34" charset="0"/>
                  <a:ea typeface="宋体" panose="02010600030101010101" pitchFamily="2" charset="-122"/>
                </a:rPr>
                <a:t>发送的分组</a:t>
              </a:r>
              <a:endParaRPr kumimoji="0" lang="en-US" altLang="zh-CN" sz="1600" b="1">
                <a:latin typeface="Arial" panose="020B0604020202020204" pitchFamily="34" charset="0"/>
                <a:ea typeface="宋体" panose="02010600030101010101" pitchFamily="2" charset="-122"/>
              </a:endParaRPr>
            </a:p>
          </p:txBody>
        </p:sp>
        <p:sp>
          <p:nvSpPr>
            <p:cNvPr id="94252" name="Text Box 38"/>
            <p:cNvSpPr txBox="1">
              <a:spLocks noChangeArrowheads="1"/>
            </p:cNvSpPr>
            <p:nvPr/>
          </p:nvSpPr>
          <p:spPr bwMode="auto">
            <a:xfrm>
              <a:off x="7611219" y="1382713"/>
              <a:ext cx="1454964" cy="41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defTabSz="911225">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600" b="1">
                  <a:latin typeface="Arial" panose="020B0604020202020204" pitchFamily="34" charset="0"/>
                  <a:ea typeface="宋体" panose="02010600030101010101" pitchFamily="2" charset="-122"/>
                </a:rPr>
                <a:t>接收的分组</a:t>
              </a:r>
              <a:endParaRPr kumimoji="0" lang="en-US" altLang="zh-CN" sz="1600" b="1">
                <a:latin typeface="Arial" panose="020B0604020202020204" pitchFamily="34" charset="0"/>
                <a:ea typeface="宋体" panose="02010600030101010101" pitchFamily="2" charset="-122"/>
              </a:endParaRPr>
            </a:p>
          </p:txBody>
        </p:sp>
        <p:cxnSp>
          <p:nvCxnSpPr>
            <p:cNvPr id="94253" name="AutoShape 39"/>
            <p:cNvCxnSpPr>
              <a:cxnSpLocks noChangeShapeType="1"/>
              <a:stCxn id="94235" idx="1"/>
              <a:endCxn id="94231" idx="0"/>
            </p:cNvCxnSpPr>
            <p:nvPr/>
          </p:nvCxnSpPr>
          <p:spPr bwMode="auto">
            <a:xfrm rot="10800000" flipH="1" flipV="1">
              <a:off x="2424856" y="2468563"/>
              <a:ext cx="3644900" cy="2860675"/>
            </a:xfrm>
            <a:prstGeom prst="curvedConnector4">
              <a:avLst>
                <a:gd name="adj1" fmla="val -5921"/>
                <a:gd name="adj2" fmla="val 71694"/>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cxnSp>
        <p:cxnSp>
          <p:nvCxnSpPr>
            <p:cNvPr id="94254" name="AutoShape 40"/>
            <p:cNvCxnSpPr>
              <a:cxnSpLocks noChangeShapeType="1"/>
              <a:stCxn id="94245" idx="1"/>
              <a:endCxn id="94232" idx="0"/>
            </p:cNvCxnSpPr>
            <p:nvPr/>
          </p:nvCxnSpPr>
          <p:spPr bwMode="auto">
            <a:xfrm rot="10800000" flipV="1">
              <a:off x="4545756" y="2849563"/>
              <a:ext cx="2298700" cy="2479675"/>
            </a:xfrm>
            <a:prstGeom prst="curvedConnector2">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cxnSp>
        <p:cxnSp>
          <p:nvCxnSpPr>
            <p:cNvPr id="94255" name="AutoShape 41"/>
            <p:cNvCxnSpPr>
              <a:cxnSpLocks noChangeShapeType="1"/>
              <a:stCxn id="94247" idx="1"/>
              <a:endCxn id="94221" idx="0"/>
            </p:cNvCxnSpPr>
            <p:nvPr/>
          </p:nvCxnSpPr>
          <p:spPr bwMode="auto">
            <a:xfrm rot="10800000" flipV="1">
              <a:off x="7212756" y="3230563"/>
              <a:ext cx="1460500" cy="2098675"/>
            </a:xfrm>
            <a:prstGeom prst="curvedConnector2">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cxnSp>
        <p:sp>
          <p:nvSpPr>
            <p:cNvPr id="94256" name="Text Box 42"/>
            <p:cNvSpPr txBox="1">
              <a:spLocks noChangeArrowheads="1"/>
            </p:cNvSpPr>
            <p:nvPr/>
          </p:nvSpPr>
          <p:spPr bwMode="auto">
            <a:xfrm>
              <a:off x="7943006" y="4794251"/>
              <a:ext cx="1821082" cy="41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defTabSz="911225">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600" b="1">
                  <a:solidFill>
                    <a:schemeClr val="accent1"/>
                  </a:solidFill>
                  <a:latin typeface="Arial" panose="020B0604020202020204" pitchFamily="34" charset="0"/>
                  <a:ea typeface="宋体" panose="02010600030101010101" pitchFamily="2" charset="-122"/>
                </a:rPr>
                <a:t>应用进程</a:t>
              </a:r>
              <a:r>
                <a:rPr kumimoji="0" lang="en-US" altLang="zh-CN" sz="1600" b="1">
                  <a:solidFill>
                    <a:schemeClr val="accent1"/>
                  </a:solidFill>
                  <a:latin typeface="Arial" panose="020B0604020202020204" pitchFamily="34" charset="0"/>
                  <a:ea typeface="宋体" panose="02010600030101010101" pitchFamily="2" charset="-122"/>
                </a:rPr>
                <a:t> </a:t>
              </a:r>
              <a:r>
                <a:rPr kumimoji="0" lang="zh-CN" altLang="en-US" sz="1600" b="1">
                  <a:solidFill>
                    <a:schemeClr val="accent1"/>
                  </a:solidFill>
                  <a:latin typeface="Arial" panose="020B0604020202020204" pitchFamily="34" charset="0"/>
                  <a:ea typeface="宋体" panose="02010600030101010101" pitchFamily="2" charset="-122"/>
                </a:rPr>
                <a:t>写入</a:t>
              </a:r>
              <a:endParaRPr kumimoji="0" lang="en-US" altLang="zh-CN" sz="1600" b="1">
                <a:solidFill>
                  <a:schemeClr val="accent1"/>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a:xfrm>
            <a:off x="810155" y="511801"/>
            <a:ext cx="8352367" cy="647700"/>
          </a:xfrm>
        </p:spPr>
        <p:txBody>
          <a:bodyPr/>
          <a:lstStyle/>
          <a:p>
            <a:r>
              <a:rPr lang="en-US" altLang="zh-CN" sz="3200" dirty="0">
                <a:latin typeface="+mj-ea"/>
              </a:rPr>
              <a:t>TCP</a:t>
            </a:r>
            <a:r>
              <a:rPr lang="zh-CN" altLang="en-US" sz="3200" dirty="0">
                <a:latin typeface="+mj-ea"/>
              </a:rPr>
              <a:t>滑动窗口算法</a:t>
            </a:r>
            <a:endParaRPr lang="zh-CN" altLang="en-US" sz="3200" dirty="0">
              <a:latin typeface="+mj-ea"/>
            </a:endParaRPr>
          </a:p>
        </p:txBody>
      </p:sp>
      <p:sp>
        <p:nvSpPr>
          <p:cNvPr id="87043" name="Rectangle 3"/>
          <p:cNvSpPr>
            <a:spLocks noGrp="1" noChangeArrowheads="1"/>
          </p:cNvSpPr>
          <p:nvPr>
            <p:ph type="body" idx="1"/>
          </p:nvPr>
        </p:nvSpPr>
        <p:spPr>
          <a:xfrm>
            <a:off x="1168252" y="1027495"/>
            <a:ext cx="8229600" cy="5327650"/>
          </a:xfrm>
        </p:spPr>
        <p:txBody>
          <a:bodyPr/>
          <a:lstStyle/>
          <a:p>
            <a:pPr>
              <a:buFont typeface="Wingdings" panose="05000000000000000000" charset="0"/>
              <a:buNone/>
              <a:defRPr/>
            </a:pPr>
            <a:r>
              <a:rPr lang="en-US" altLang="zh-CN" sz="2800" b="1" dirty="0">
                <a:solidFill>
                  <a:srgbClr val="0000FF"/>
                </a:solidFill>
                <a:effectLst>
                  <a:outerShdw blurRad="38100" dist="38100" dir="2700000" algn="tl">
                    <a:srgbClr val="DDDDDD"/>
                  </a:outerShdw>
                </a:effectLst>
              </a:rPr>
              <a:t>2. </a:t>
            </a:r>
            <a:r>
              <a:rPr lang="zh-CN" altLang="en-US" sz="2800" b="1" dirty="0">
                <a:solidFill>
                  <a:srgbClr val="0000FF"/>
                </a:solidFill>
                <a:effectLst>
                  <a:outerShdw blurRad="38100" dist="38100" dir="2700000" algn="tl">
                    <a:srgbClr val="DDDDDD"/>
                  </a:outerShdw>
                </a:effectLst>
              </a:rPr>
              <a:t>流量控制</a:t>
            </a:r>
            <a:endParaRPr lang="en-US" altLang="zh-CN" sz="2800" b="1" dirty="0">
              <a:solidFill>
                <a:srgbClr val="0000FF"/>
              </a:solidFill>
              <a:effectLst>
                <a:outerShdw blurRad="38100" dist="38100" dir="2700000" algn="tl">
                  <a:srgbClr val="DDDDDD"/>
                </a:outerShdw>
              </a:effectLst>
            </a:endParaRPr>
          </a:p>
          <a:p>
            <a:pPr lvl="1">
              <a:defRPr/>
            </a:pPr>
            <a:r>
              <a:rPr lang="en-US" altLang="zh-CN" sz="2400" dirty="0" err="1">
                <a:solidFill>
                  <a:srgbClr val="0000CC"/>
                </a:solidFill>
              </a:rPr>
              <a:t>AdvertisedWindow</a:t>
            </a:r>
            <a:r>
              <a:rPr lang="zh-CN" altLang="en-US" sz="2400" dirty="0"/>
              <a:t>字段</a:t>
            </a:r>
            <a:r>
              <a:rPr lang="en-US" altLang="zh-CN" sz="2400" dirty="0"/>
              <a:t>(</a:t>
            </a:r>
            <a:r>
              <a:rPr lang="zh-CN" altLang="en-US" sz="2400" dirty="0"/>
              <a:t>接收方的角度</a:t>
            </a:r>
            <a:r>
              <a:rPr lang="en-US" altLang="zh-CN" sz="2400" dirty="0"/>
              <a:t>): </a:t>
            </a:r>
            <a:endParaRPr lang="en-US" altLang="zh-CN" sz="2400" dirty="0"/>
          </a:p>
          <a:p>
            <a:pPr lvl="1">
              <a:defRPr/>
            </a:pPr>
            <a:endParaRPr lang="en-US" altLang="zh-CN" sz="2400" dirty="0"/>
          </a:p>
          <a:p>
            <a:pPr lvl="1">
              <a:defRPr/>
            </a:pPr>
            <a:endParaRPr lang="en-US" altLang="zh-CN" sz="2400" dirty="0"/>
          </a:p>
          <a:p>
            <a:pPr lvl="1">
              <a:defRPr/>
            </a:pPr>
            <a:endParaRPr lang="en-US" altLang="zh-CN" sz="2400" dirty="0"/>
          </a:p>
          <a:p>
            <a:pPr lvl="1">
              <a:defRPr/>
            </a:pPr>
            <a:endParaRPr lang="en-US" altLang="zh-CN" sz="2400" dirty="0"/>
          </a:p>
          <a:p>
            <a:pPr marL="344170" lvl="1" indent="0">
              <a:buNone/>
              <a:defRPr/>
            </a:pPr>
            <a:endParaRPr lang="en-US" altLang="zh-CN" sz="1200" dirty="0"/>
          </a:p>
          <a:p>
            <a:pPr lvl="1">
              <a:defRPr/>
            </a:pPr>
            <a:r>
              <a:rPr lang="en-US" altLang="zh-CN" sz="2400" dirty="0" err="1">
                <a:solidFill>
                  <a:srgbClr val="0000FF"/>
                </a:solidFill>
              </a:rPr>
              <a:t>AdvertisedWindow</a:t>
            </a:r>
            <a:r>
              <a:rPr lang="en-US" altLang="zh-CN" sz="2400" dirty="0">
                <a:solidFill>
                  <a:srgbClr val="0000FF"/>
                </a:solidFill>
              </a:rPr>
              <a:t> </a:t>
            </a:r>
            <a:r>
              <a:rPr lang="zh-CN" altLang="en-US" sz="2400" dirty="0"/>
              <a:t>字段</a:t>
            </a:r>
            <a:r>
              <a:rPr lang="en-US" altLang="zh-CN" sz="2400" dirty="0"/>
              <a:t>(</a:t>
            </a:r>
            <a:r>
              <a:rPr lang="zh-CN" altLang="en-US" sz="2400" dirty="0"/>
              <a:t>发送方的角度</a:t>
            </a:r>
            <a:r>
              <a:rPr lang="en-US" altLang="zh-CN" sz="2400" dirty="0"/>
              <a:t>): </a:t>
            </a:r>
            <a:endParaRPr lang="en-US" altLang="zh-CN" sz="2400" dirty="0"/>
          </a:p>
          <a:p>
            <a:pPr lvl="1">
              <a:defRPr/>
            </a:pPr>
            <a:endParaRPr lang="en-US" altLang="zh-CN" sz="2000" dirty="0"/>
          </a:p>
          <a:p>
            <a:pPr lvl="1">
              <a:defRPr/>
            </a:pPr>
            <a:endParaRPr lang="en-US" altLang="zh-CN" sz="2000" dirty="0"/>
          </a:p>
          <a:p>
            <a:pPr>
              <a:defRPr/>
            </a:pPr>
            <a:endParaRPr lang="zh-CN" altLang="en-US" sz="2800" dirty="0"/>
          </a:p>
        </p:txBody>
      </p:sp>
      <p:grpSp>
        <p:nvGrpSpPr>
          <p:cNvPr id="95237" name="Group 31"/>
          <p:cNvGrpSpPr/>
          <p:nvPr/>
        </p:nvGrpSpPr>
        <p:grpSpPr bwMode="auto">
          <a:xfrm>
            <a:off x="1731964" y="2060576"/>
            <a:ext cx="3406775" cy="1598613"/>
            <a:chOff x="340" y="2432"/>
            <a:chExt cx="2146" cy="1007"/>
          </a:xfrm>
        </p:grpSpPr>
        <p:sp>
          <p:nvSpPr>
            <p:cNvPr id="95260" name="Freeform 5"/>
            <p:cNvSpPr/>
            <p:nvPr/>
          </p:nvSpPr>
          <p:spPr bwMode="auto">
            <a:xfrm>
              <a:off x="381" y="3033"/>
              <a:ext cx="8" cy="8"/>
            </a:xfrm>
            <a:custGeom>
              <a:avLst/>
              <a:gdLst>
                <a:gd name="T0" fmla="*/ 4 w 8"/>
                <a:gd name="T1" fmla="*/ 0 h 8"/>
                <a:gd name="T2" fmla="*/ 0 w 8"/>
                <a:gd name="T3" fmla="*/ 4 h 8"/>
                <a:gd name="T4" fmla="*/ 4 w 8"/>
                <a:gd name="T5" fmla="*/ 8 h 8"/>
                <a:gd name="T6" fmla="*/ 8 w 8"/>
                <a:gd name="T7" fmla="*/ 4 h 8"/>
                <a:gd name="T8" fmla="*/ 4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4" y="0"/>
                  </a:moveTo>
                  <a:lnTo>
                    <a:pt x="0" y="4"/>
                  </a:lnTo>
                  <a:lnTo>
                    <a:pt x="4" y="8"/>
                  </a:lnTo>
                  <a:lnTo>
                    <a:pt x="8" y="4"/>
                  </a:lnTo>
                  <a:lnTo>
                    <a:pt x="4" y="0"/>
                  </a:lnTo>
                  <a:close/>
                </a:path>
              </a:pathLst>
            </a:custGeom>
            <a:solidFill>
              <a:srgbClr val="00A0C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5261" name="Freeform 6"/>
            <p:cNvSpPr/>
            <p:nvPr/>
          </p:nvSpPr>
          <p:spPr bwMode="auto">
            <a:xfrm>
              <a:off x="2073" y="2896"/>
              <a:ext cx="49" cy="87"/>
            </a:xfrm>
            <a:custGeom>
              <a:avLst/>
              <a:gdLst>
                <a:gd name="T0" fmla="*/ 24 w 49"/>
                <a:gd name="T1" fmla="*/ 33 h 87"/>
                <a:gd name="T2" fmla="*/ 0 w 49"/>
                <a:gd name="T3" fmla="*/ 67 h 87"/>
                <a:gd name="T4" fmla="*/ 29 w 49"/>
                <a:gd name="T5" fmla="*/ 87 h 87"/>
                <a:gd name="T6" fmla="*/ 49 w 49"/>
                <a:gd name="T7" fmla="*/ 58 h 87"/>
                <a:gd name="T8" fmla="*/ 29 w 49"/>
                <a:gd name="T9" fmla="*/ 42 h 87"/>
                <a:gd name="T10" fmla="*/ 29 w 49"/>
                <a:gd name="T11" fmla="*/ 0 h 87"/>
                <a:gd name="T12" fmla="*/ 4 w 49"/>
                <a:gd name="T13" fmla="*/ 0 h 87"/>
                <a:gd name="T14" fmla="*/ 4 w 49"/>
                <a:gd name="T15" fmla="*/ 17 h 87"/>
                <a:gd name="T16" fmla="*/ 24 w 49"/>
                <a:gd name="T17" fmla="*/ 33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87"/>
                <a:gd name="T29" fmla="*/ 49 w 49"/>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87">
                  <a:moveTo>
                    <a:pt x="24" y="33"/>
                  </a:moveTo>
                  <a:lnTo>
                    <a:pt x="0" y="67"/>
                  </a:lnTo>
                  <a:lnTo>
                    <a:pt x="29" y="87"/>
                  </a:lnTo>
                  <a:lnTo>
                    <a:pt x="49" y="58"/>
                  </a:lnTo>
                  <a:lnTo>
                    <a:pt x="29" y="42"/>
                  </a:lnTo>
                  <a:lnTo>
                    <a:pt x="29" y="0"/>
                  </a:lnTo>
                  <a:lnTo>
                    <a:pt x="4" y="0"/>
                  </a:lnTo>
                  <a:lnTo>
                    <a:pt x="4" y="17"/>
                  </a:lnTo>
                  <a:lnTo>
                    <a:pt x="24" y="33"/>
                  </a:lnTo>
                  <a:close/>
                </a:path>
              </a:pathLst>
            </a:custGeom>
            <a:solidFill>
              <a:srgbClr val="00A0C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5262" name="Freeform 7"/>
            <p:cNvSpPr/>
            <p:nvPr/>
          </p:nvSpPr>
          <p:spPr bwMode="auto">
            <a:xfrm>
              <a:off x="381" y="3041"/>
              <a:ext cx="1758" cy="71"/>
            </a:xfrm>
            <a:custGeom>
              <a:avLst/>
              <a:gdLst>
                <a:gd name="T0" fmla="*/ 1725 w 1758"/>
                <a:gd name="T1" fmla="*/ 0 h 71"/>
                <a:gd name="T2" fmla="*/ 1708 w 1758"/>
                <a:gd name="T3" fmla="*/ 13 h 71"/>
                <a:gd name="T4" fmla="*/ 1708 w 1758"/>
                <a:gd name="T5" fmla="*/ 46 h 71"/>
                <a:gd name="T6" fmla="*/ 17 w 1758"/>
                <a:gd name="T7" fmla="*/ 46 h 71"/>
                <a:gd name="T8" fmla="*/ 0 w 1758"/>
                <a:gd name="T9" fmla="*/ 71 h 71"/>
                <a:gd name="T10" fmla="*/ 1733 w 1758"/>
                <a:gd name="T11" fmla="*/ 71 h 71"/>
                <a:gd name="T12" fmla="*/ 1733 w 1758"/>
                <a:gd name="T13" fmla="*/ 38 h 71"/>
                <a:gd name="T14" fmla="*/ 1758 w 1758"/>
                <a:gd name="T15" fmla="*/ 13 h 71"/>
                <a:gd name="T16" fmla="*/ 1725 w 1758"/>
                <a:gd name="T17" fmla="*/ 0 h 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8"/>
                <a:gd name="T28" fmla="*/ 0 h 71"/>
                <a:gd name="T29" fmla="*/ 1758 w 1758"/>
                <a:gd name="T30" fmla="*/ 71 h 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8" h="71">
                  <a:moveTo>
                    <a:pt x="1725" y="0"/>
                  </a:moveTo>
                  <a:lnTo>
                    <a:pt x="1708" y="13"/>
                  </a:lnTo>
                  <a:lnTo>
                    <a:pt x="1708" y="46"/>
                  </a:lnTo>
                  <a:lnTo>
                    <a:pt x="17" y="46"/>
                  </a:lnTo>
                  <a:lnTo>
                    <a:pt x="0" y="71"/>
                  </a:lnTo>
                  <a:lnTo>
                    <a:pt x="1733" y="71"/>
                  </a:lnTo>
                  <a:lnTo>
                    <a:pt x="1733" y="38"/>
                  </a:lnTo>
                  <a:lnTo>
                    <a:pt x="1758" y="13"/>
                  </a:lnTo>
                  <a:lnTo>
                    <a:pt x="1725" y="0"/>
                  </a:lnTo>
                  <a:close/>
                </a:path>
              </a:pathLst>
            </a:custGeom>
            <a:solidFill>
              <a:srgbClr val="00A0C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5263" name="Freeform 8"/>
            <p:cNvSpPr/>
            <p:nvPr/>
          </p:nvSpPr>
          <p:spPr bwMode="auto">
            <a:xfrm>
              <a:off x="2077" y="2992"/>
              <a:ext cx="58" cy="37"/>
            </a:xfrm>
            <a:custGeom>
              <a:avLst/>
              <a:gdLst>
                <a:gd name="T0" fmla="*/ 37 w 58"/>
                <a:gd name="T1" fmla="*/ 37 h 37"/>
                <a:gd name="T2" fmla="*/ 58 w 58"/>
                <a:gd name="T3" fmla="*/ 20 h 37"/>
                <a:gd name="T4" fmla="*/ 25 w 58"/>
                <a:gd name="T5" fmla="*/ 0 h 37"/>
                <a:gd name="T6" fmla="*/ 0 w 58"/>
                <a:gd name="T7" fmla="*/ 20 h 37"/>
                <a:gd name="T8" fmla="*/ 37 w 58"/>
                <a:gd name="T9" fmla="*/ 37 h 37"/>
                <a:gd name="T10" fmla="*/ 0 60000 65536"/>
                <a:gd name="T11" fmla="*/ 0 60000 65536"/>
                <a:gd name="T12" fmla="*/ 0 60000 65536"/>
                <a:gd name="T13" fmla="*/ 0 60000 65536"/>
                <a:gd name="T14" fmla="*/ 0 60000 65536"/>
                <a:gd name="T15" fmla="*/ 0 w 58"/>
                <a:gd name="T16" fmla="*/ 0 h 37"/>
                <a:gd name="T17" fmla="*/ 58 w 58"/>
                <a:gd name="T18" fmla="*/ 37 h 37"/>
              </a:gdLst>
              <a:ahLst/>
              <a:cxnLst>
                <a:cxn ang="T10">
                  <a:pos x="T0" y="T1"/>
                </a:cxn>
                <a:cxn ang="T11">
                  <a:pos x="T2" y="T3"/>
                </a:cxn>
                <a:cxn ang="T12">
                  <a:pos x="T4" y="T5"/>
                </a:cxn>
                <a:cxn ang="T13">
                  <a:pos x="T6" y="T7"/>
                </a:cxn>
                <a:cxn ang="T14">
                  <a:pos x="T8" y="T9"/>
                </a:cxn>
              </a:cxnLst>
              <a:rect l="T15" t="T16" r="T17" b="T18"/>
              <a:pathLst>
                <a:path w="58" h="37">
                  <a:moveTo>
                    <a:pt x="37" y="37"/>
                  </a:moveTo>
                  <a:lnTo>
                    <a:pt x="58" y="20"/>
                  </a:lnTo>
                  <a:lnTo>
                    <a:pt x="25" y="0"/>
                  </a:lnTo>
                  <a:lnTo>
                    <a:pt x="0" y="20"/>
                  </a:lnTo>
                  <a:lnTo>
                    <a:pt x="37" y="37"/>
                  </a:lnTo>
                  <a:close/>
                </a:path>
              </a:pathLst>
            </a:custGeom>
            <a:solidFill>
              <a:srgbClr val="00A0C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5264" name="Freeform 9"/>
            <p:cNvSpPr/>
            <p:nvPr/>
          </p:nvSpPr>
          <p:spPr bwMode="auto">
            <a:xfrm>
              <a:off x="356" y="2871"/>
              <a:ext cx="1758" cy="216"/>
            </a:xfrm>
            <a:custGeom>
              <a:avLst/>
              <a:gdLst>
                <a:gd name="T0" fmla="*/ 1733 w 1758"/>
                <a:gd name="T1" fmla="*/ 183 h 216"/>
                <a:gd name="T2" fmla="*/ 1750 w 1758"/>
                <a:gd name="T3" fmla="*/ 170 h 216"/>
                <a:gd name="T4" fmla="*/ 1758 w 1758"/>
                <a:gd name="T5" fmla="*/ 158 h 216"/>
                <a:gd name="T6" fmla="*/ 1758 w 1758"/>
                <a:gd name="T7" fmla="*/ 158 h 216"/>
                <a:gd name="T8" fmla="*/ 1721 w 1758"/>
                <a:gd name="T9" fmla="*/ 141 h 216"/>
                <a:gd name="T10" fmla="*/ 1746 w 1758"/>
                <a:gd name="T11" fmla="*/ 121 h 216"/>
                <a:gd name="T12" fmla="*/ 1754 w 1758"/>
                <a:gd name="T13" fmla="*/ 116 h 216"/>
                <a:gd name="T14" fmla="*/ 1746 w 1758"/>
                <a:gd name="T15" fmla="*/ 112 h 216"/>
                <a:gd name="T16" fmla="*/ 1717 w 1758"/>
                <a:gd name="T17" fmla="*/ 92 h 216"/>
                <a:gd name="T18" fmla="*/ 1741 w 1758"/>
                <a:gd name="T19" fmla="*/ 58 h 216"/>
                <a:gd name="T20" fmla="*/ 1721 w 1758"/>
                <a:gd name="T21" fmla="*/ 42 h 216"/>
                <a:gd name="T22" fmla="*/ 1721 w 1758"/>
                <a:gd name="T23" fmla="*/ 25 h 216"/>
                <a:gd name="T24" fmla="*/ 1721 w 1758"/>
                <a:gd name="T25" fmla="*/ 0 h 216"/>
                <a:gd name="T26" fmla="*/ 0 w 1758"/>
                <a:gd name="T27" fmla="*/ 0 h 216"/>
                <a:gd name="T28" fmla="*/ 13 w 1758"/>
                <a:gd name="T29" fmla="*/ 50 h 216"/>
                <a:gd name="T30" fmla="*/ 0 w 1758"/>
                <a:gd name="T31" fmla="*/ 83 h 216"/>
                <a:gd name="T32" fmla="*/ 25 w 1758"/>
                <a:gd name="T33" fmla="*/ 108 h 216"/>
                <a:gd name="T34" fmla="*/ 0 w 1758"/>
                <a:gd name="T35" fmla="*/ 141 h 216"/>
                <a:gd name="T36" fmla="*/ 29 w 1758"/>
                <a:gd name="T37" fmla="*/ 162 h 216"/>
                <a:gd name="T38" fmla="*/ 33 w 1758"/>
                <a:gd name="T39" fmla="*/ 166 h 216"/>
                <a:gd name="T40" fmla="*/ 29 w 1758"/>
                <a:gd name="T41" fmla="*/ 170 h 216"/>
                <a:gd name="T42" fmla="*/ 0 w 1758"/>
                <a:gd name="T43" fmla="*/ 216 h 216"/>
                <a:gd name="T44" fmla="*/ 42 w 1758"/>
                <a:gd name="T45" fmla="*/ 216 h 216"/>
                <a:gd name="T46" fmla="*/ 1733 w 1758"/>
                <a:gd name="T47" fmla="*/ 216 h 216"/>
                <a:gd name="T48" fmla="*/ 1733 w 1758"/>
                <a:gd name="T49" fmla="*/ 183 h 2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58"/>
                <a:gd name="T76" fmla="*/ 0 h 216"/>
                <a:gd name="T77" fmla="*/ 1758 w 1758"/>
                <a:gd name="T78" fmla="*/ 216 h 2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58" h="216">
                  <a:moveTo>
                    <a:pt x="1733" y="183"/>
                  </a:moveTo>
                  <a:lnTo>
                    <a:pt x="1750" y="170"/>
                  </a:lnTo>
                  <a:lnTo>
                    <a:pt x="1758" y="158"/>
                  </a:lnTo>
                  <a:lnTo>
                    <a:pt x="1721" y="141"/>
                  </a:lnTo>
                  <a:lnTo>
                    <a:pt x="1746" y="121"/>
                  </a:lnTo>
                  <a:lnTo>
                    <a:pt x="1754" y="116"/>
                  </a:lnTo>
                  <a:lnTo>
                    <a:pt x="1746" y="112"/>
                  </a:lnTo>
                  <a:lnTo>
                    <a:pt x="1717" y="92"/>
                  </a:lnTo>
                  <a:lnTo>
                    <a:pt x="1741" y="58"/>
                  </a:lnTo>
                  <a:lnTo>
                    <a:pt x="1721" y="42"/>
                  </a:lnTo>
                  <a:lnTo>
                    <a:pt x="1721" y="25"/>
                  </a:lnTo>
                  <a:lnTo>
                    <a:pt x="1721" y="0"/>
                  </a:lnTo>
                  <a:lnTo>
                    <a:pt x="0" y="0"/>
                  </a:lnTo>
                  <a:lnTo>
                    <a:pt x="13" y="50"/>
                  </a:lnTo>
                  <a:lnTo>
                    <a:pt x="0" y="83"/>
                  </a:lnTo>
                  <a:lnTo>
                    <a:pt x="25" y="108"/>
                  </a:lnTo>
                  <a:lnTo>
                    <a:pt x="0" y="141"/>
                  </a:lnTo>
                  <a:lnTo>
                    <a:pt x="29" y="162"/>
                  </a:lnTo>
                  <a:lnTo>
                    <a:pt x="33" y="166"/>
                  </a:lnTo>
                  <a:lnTo>
                    <a:pt x="29" y="170"/>
                  </a:lnTo>
                  <a:lnTo>
                    <a:pt x="0" y="216"/>
                  </a:lnTo>
                  <a:lnTo>
                    <a:pt x="42" y="216"/>
                  </a:lnTo>
                  <a:lnTo>
                    <a:pt x="1733" y="216"/>
                  </a:lnTo>
                  <a:lnTo>
                    <a:pt x="1733" y="183"/>
                  </a:lnTo>
                  <a:close/>
                </a:path>
              </a:pathLst>
            </a:custGeom>
            <a:solidFill>
              <a:srgbClr val="FFFFFF"/>
            </a:solidFill>
            <a:ln w="12700">
              <a:solidFill>
                <a:srgbClr val="000000"/>
              </a:solidFill>
              <a:round/>
            </a:ln>
          </p:spPr>
          <p:txBody>
            <a:bodyPr/>
            <a:lstStyle/>
            <a:p>
              <a:endParaRPr lang="zh-CN" altLang="en-US"/>
            </a:p>
          </p:txBody>
        </p:sp>
        <p:sp>
          <p:nvSpPr>
            <p:cNvPr id="95265" name="Rectangle 12"/>
            <p:cNvSpPr>
              <a:spLocks noChangeArrowheads="1"/>
            </p:cNvSpPr>
            <p:nvPr/>
          </p:nvSpPr>
          <p:spPr bwMode="auto">
            <a:xfrm>
              <a:off x="837" y="2871"/>
              <a:ext cx="639" cy="216"/>
            </a:xfrm>
            <a:prstGeom prst="rect">
              <a:avLst/>
            </a:prstGeom>
            <a:solidFill>
              <a:srgbClr val="CCEC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5266" name="Rectangle 13"/>
            <p:cNvSpPr>
              <a:spLocks noChangeArrowheads="1"/>
            </p:cNvSpPr>
            <p:nvPr/>
          </p:nvSpPr>
          <p:spPr bwMode="auto">
            <a:xfrm>
              <a:off x="1658" y="2871"/>
              <a:ext cx="116" cy="216"/>
            </a:xfrm>
            <a:prstGeom prst="rect">
              <a:avLst/>
            </a:prstGeom>
            <a:solidFill>
              <a:srgbClr val="CCEC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5267" name="Freeform 16"/>
            <p:cNvSpPr/>
            <p:nvPr/>
          </p:nvSpPr>
          <p:spPr bwMode="auto">
            <a:xfrm>
              <a:off x="829" y="2432"/>
              <a:ext cx="137" cy="361"/>
            </a:xfrm>
            <a:custGeom>
              <a:avLst/>
              <a:gdLst>
                <a:gd name="T0" fmla="*/ 0 w 456"/>
                <a:gd name="T1" fmla="*/ 0 h 734"/>
                <a:gd name="T2" fmla="*/ 0 w 456"/>
                <a:gd name="T3" fmla="*/ 0 h 734"/>
                <a:gd name="T4" fmla="*/ 0 w 456"/>
                <a:gd name="T5" fmla="*/ 0 h 734"/>
                <a:gd name="T6" fmla="*/ 0 w 456"/>
                <a:gd name="T7" fmla="*/ 0 h 734"/>
                <a:gd name="T8" fmla="*/ 0 w 456"/>
                <a:gd name="T9" fmla="*/ 0 h 734"/>
                <a:gd name="T10" fmla="*/ 0 w 456"/>
                <a:gd name="T11" fmla="*/ 0 h 734"/>
                <a:gd name="T12" fmla="*/ 0 w 456"/>
                <a:gd name="T13" fmla="*/ 0 h 734"/>
                <a:gd name="T14" fmla="*/ 0 w 456"/>
                <a:gd name="T15" fmla="*/ 1 h 734"/>
                <a:gd name="T16" fmla="*/ 0 w 456"/>
                <a:gd name="T17" fmla="*/ 1 h 734"/>
                <a:gd name="T18" fmla="*/ 0 w 456"/>
                <a:gd name="T19" fmla="*/ 1 h 734"/>
                <a:gd name="T20" fmla="*/ 0 w 456"/>
                <a:gd name="T21" fmla="*/ 1 h 734"/>
                <a:gd name="T22" fmla="*/ 0 w 456"/>
                <a:gd name="T23" fmla="*/ 1 h 734"/>
                <a:gd name="T24" fmla="*/ 0 w 456"/>
                <a:gd name="T25" fmla="*/ 1 h 734"/>
                <a:gd name="T26" fmla="*/ 0 w 456"/>
                <a:gd name="T27" fmla="*/ 1 h 734"/>
                <a:gd name="T28" fmla="*/ 0 w 456"/>
                <a:gd name="T29" fmla="*/ 1 h 734"/>
                <a:gd name="T30" fmla="*/ 0 w 456"/>
                <a:gd name="T31" fmla="*/ 1 h 734"/>
                <a:gd name="T32" fmla="*/ 0 w 456"/>
                <a:gd name="T33" fmla="*/ 1 h 734"/>
                <a:gd name="T34" fmla="*/ 0 w 456"/>
                <a:gd name="T35" fmla="*/ 1 h 734"/>
                <a:gd name="T36" fmla="*/ 0 w 456"/>
                <a:gd name="T37" fmla="*/ 2 h 734"/>
                <a:gd name="T38" fmla="*/ 0 w 456"/>
                <a:gd name="T39" fmla="*/ 2 h 734"/>
                <a:gd name="T40" fmla="*/ 0 w 456"/>
                <a:gd name="T41" fmla="*/ 2 h 734"/>
                <a:gd name="T42" fmla="*/ 0 w 456"/>
                <a:gd name="T43" fmla="*/ 2 h 734"/>
                <a:gd name="T44" fmla="*/ 0 w 456"/>
                <a:gd name="T45" fmla="*/ 2 h 734"/>
                <a:gd name="T46" fmla="*/ 0 w 456"/>
                <a:gd name="T47" fmla="*/ 2 h 734"/>
                <a:gd name="T48" fmla="*/ 0 w 456"/>
                <a:gd name="T49" fmla="*/ 2 h 734"/>
                <a:gd name="T50" fmla="*/ 0 w 456"/>
                <a:gd name="T51" fmla="*/ 2 h 7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56"/>
                <a:gd name="T79" fmla="*/ 0 h 734"/>
                <a:gd name="T80" fmla="*/ 456 w 456"/>
                <a:gd name="T81" fmla="*/ 734 h 7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56" h="734">
                  <a:moveTo>
                    <a:pt x="456" y="0"/>
                  </a:moveTo>
                  <a:lnTo>
                    <a:pt x="456" y="0"/>
                  </a:lnTo>
                  <a:lnTo>
                    <a:pt x="452" y="58"/>
                  </a:lnTo>
                  <a:lnTo>
                    <a:pt x="440" y="133"/>
                  </a:lnTo>
                  <a:lnTo>
                    <a:pt x="431" y="174"/>
                  </a:lnTo>
                  <a:lnTo>
                    <a:pt x="415" y="215"/>
                  </a:lnTo>
                  <a:lnTo>
                    <a:pt x="398" y="257"/>
                  </a:lnTo>
                  <a:lnTo>
                    <a:pt x="373" y="298"/>
                  </a:lnTo>
                  <a:lnTo>
                    <a:pt x="357" y="319"/>
                  </a:lnTo>
                  <a:lnTo>
                    <a:pt x="336" y="340"/>
                  </a:lnTo>
                  <a:lnTo>
                    <a:pt x="290" y="377"/>
                  </a:lnTo>
                  <a:lnTo>
                    <a:pt x="241" y="406"/>
                  </a:lnTo>
                  <a:lnTo>
                    <a:pt x="187" y="439"/>
                  </a:lnTo>
                  <a:lnTo>
                    <a:pt x="133" y="468"/>
                  </a:lnTo>
                  <a:lnTo>
                    <a:pt x="83" y="501"/>
                  </a:lnTo>
                  <a:lnTo>
                    <a:pt x="62" y="522"/>
                  </a:lnTo>
                  <a:lnTo>
                    <a:pt x="46" y="539"/>
                  </a:lnTo>
                  <a:lnTo>
                    <a:pt x="29" y="559"/>
                  </a:lnTo>
                  <a:lnTo>
                    <a:pt x="21" y="584"/>
                  </a:lnTo>
                  <a:lnTo>
                    <a:pt x="13" y="609"/>
                  </a:lnTo>
                  <a:lnTo>
                    <a:pt x="4" y="638"/>
                  </a:lnTo>
                  <a:lnTo>
                    <a:pt x="0" y="688"/>
                  </a:lnTo>
                  <a:lnTo>
                    <a:pt x="0" y="721"/>
                  </a:lnTo>
                  <a:lnTo>
                    <a:pt x="4" y="734"/>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68" name="Freeform 17"/>
            <p:cNvSpPr/>
            <p:nvPr/>
          </p:nvSpPr>
          <p:spPr bwMode="auto">
            <a:xfrm>
              <a:off x="812" y="2780"/>
              <a:ext cx="50" cy="91"/>
            </a:xfrm>
            <a:custGeom>
              <a:avLst/>
              <a:gdLst>
                <a:gd name="T0" fmla="*/ 0 w 50"/>
                <a:gd name="T1" fmla="*/ 0 h 91"/>
                <a:gd name="T2" fmla="*/ 25 w 50"/>
                <a:gd name="T3" fmla="*/ 91 h 91"/>
                <a:gd name="T4" fmla="*/ 50 w 50"/>
                <a:gd name="T5" fmla="*/ 0 h 91"/>
                <a:gd name="T6" fmla="*/ 0 w 50"/>
                <a:gd name="T7" fmla="*/ 0 h 91"/>
                <a:gd name="T8" fmla="*/ 0 60000 65536"/>
                <a:gd name="T9" fmla="*/ 0 60000 65536"/>
                <a:gd name="T10" fmla="*/ 0 60000 65536"/>
                <a:gd name="T11" fmla="*/ 0 60000 65536"/>
                <a:gd name="T12" fmla="*/ 0 w 50"/>
                <a:gd name="T13" fmla="*/ 0 h 91"/>
                <a:gd name="T14" fmla="*/ 50 w 50"/>
                <a:gd name="T15" fmla="*/ 91 h 91"/>
              </a:gdLst>
              <a:ahLst/>
              <a:cxnLst>
                <a:cxn ang="T8">
                  <a:pos x="T0" y="T1"/>
                </a:cxn>
                <a:cxn ang="T9">
                  <a:pos x="T2" y="T3"/>
                </a:cxn>
                <a:cxn ang="T10">
                  <a:pos x="T4" y="T5"/>
                </a:cxn>
                <a:cxn ang="T11">
                  <a:pos x="T6" y="T7"/>
                </a:cxn>
              </a:cxnLst>
              <a:rect l="T12" t="T13" r="T14" b="T15"/>
              <a:pathLst>
                <a:path w="50" h="91">
                  <a:moveTo>
                    <a:pt x="0" y="0"/>
                  </a:moveTo>
                  <a:lnTo>
                    <a:pt x="25" y="91"/>
                  </a:lnTo>
                  <a:lnTo>
                    <a:pt x="5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5269" name="Rectangle 18"/>
            <p:cNvSpPr>
              <a:spLocks noChangeArrowheads="1"/>
            </p:cNvSpPr>
            <p:nvPr/>
          </p:nvSpPr>
          <p:spPr bwMode="auto">
            <a:xfrm>
              <a:off x="837" y="2871"/>
              <a:ext cx="639" cy="216"/>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5270" name="Rectangle 19"/>
            <p:cNvSpPr>
              <a:spLocks noChangeArrowheads="1"/>
            </p:cNvSpPr>
            <p:nvPr/>
          </p:nvSpPr>
          <p:spPr bwMode="auto">
            <a:xfrm>
              <a:off x="1658" y="2871"/>
              <a:ext cx="116" cy="216"/>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5271" name="Rectangle 20"/>
            <p:cNvSpPr>
              <a:spLocks noChangeArrowheads="1"/>
            </p:cNvSpPr>
            <p:nvPr/>
          </p:nvSpPr>
          <p:spPr bwMode="auto">
            <a:xfrm>
              <a:off x="916" y="2590"/>
              <a:ext cx="75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a:solidFill>
                    <a:srgbClr val="000000"/>
                  </a:solidFill>
                  <a:latin typeface="Myriad Roman"/>
                </a:rPr>
                <a:t>LastByteRead</a:t>
              </a:r>
              <a:endParaRPr lang="en-US" altLang="zh-CN"/>
            </a:p>
          </p:txBody>
        </p:sp>
        <p:sp>
          <p:nvSpPr>
            <p:cNvPr id="95272" name="Rectangle 22"/>
            <p:cNvSpPr>
              <a:spLocks noChangeArrowheads="1"/>
            </p:cNvSpPr>
            <p:nvPr/>
          </p:nvSpPr>
          <p:spPr bwMode="auto">
            <a:xfrm>
              <a:off x="1749" y="3274"/>
              <a:ext cx="7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a:solidFill>
                    <a:srgbClr val="000000"/>
                  </a:solidFill>
                  <a:latin typeface="Myriad Roman"/>
                </a:rPr>
                <a:t>LastByteRcvd</a:t>
              </a:r>
              <a:endParaRPr lang="en-US" altLang="zh-CN"/>
            </a:p>
          </p:txBody>
        </p:sp>
        <p:sp>
          <p:nvSpPr>
            <p:cNvPr id="95273" name="Rectangle 23"/>
            <p:cNvSpPr>
              <a:spLocks noChangeArrowheads="1"/>
            </p:cNvSpPr>
            <p:nvPr/>
          </p:nvSpPr>
          <p:spPr bwMode="auto">
            <a:xfrm>
              <a:off x="340" y="3274"/>
              <a:ext cx="102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a:solidFill>
                    <a:srgbClr val="000000"/>
                  </a:solidFill>
                  <a:latin typeface="Myriad Roman"/>
                </a:rPr>
                <a:t>NextByteExpected</a:t>
              </a:r>
              <a:endParaRPr lang="en-US" altLang="zh-CN"/>
            </a:p>
          </p:txBody>
        </p:sp>
        <p:sp>
          <p:nvSpPr>
            <p:cNvPr id="95274" name="Line 24"/>
            <p:cNvSpPr>
              <a:spLocks noChangeShapeType="1"/>
            </p:cNvSpPr>
            <p:nvPr/>
          </p:nvSpPr>
          <p:spPr bwMode="auto">
            <a:xfrm flipV="1">
              <a:off x="1476" y="3166"/>
              <a:ext cx="0" cy="8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75" name="Freeform 25"/>
            <p:cNvSpPr/>
            <p:nvPr/>
          </p:nvSpPr>
          <p:spPr bwMode="auto">
            <a:xfrm>
              <a:off x="1451" y="3112"/>
              <a:ext cx="49" cy="87"/>
            </a:xfrm>
            <a:custGeom>
              <a:avLst/>
              <a:gdLst>
                <a:gd name="T0" fmla="*/ 49 w 49"/>
                <a:gd name="T1" fmla="*/ 87 h 87"/>
                <a:gd name="T2" fmla="*/ 25 w 49"/>
                <a:gd name="T3" fmla="*/ 0 h 87"/>
                <a:gd name="T4" fmla="*/ 0 w 49"/>
                <a:gd name="T5" fmla="*/ 87 h 87"/>
                <a:gd name="T6" fmla="*/ 49 w 49"/>
                <a:gd name="T7" fmla="*/ 87 h 87"/>
                <a:gd name="T8" fmla="*/ 0 60000 65536"/>
                <a:gd name="T9" fmla="*/ 0 60000 65536"/>
                <a:gd name="T10" fmla="*/ 0 60000 65536"/>
                <a:gd name="T11" fmla="*/ 0 60000 65536"/>
                <a:gd name="T12" fmla="*/ 0 w 49"/>
                <a:gd name="T13" fmla="*/ 0 h 87"/>
                <a:gd name="T14" fmla="*/ 49 w 49"/>
                <a:gd name="T15" fmla="*/ 87 h 87"/>
              </a:gdLst>
              <a:ahLst/>
              <a:cxnLst>
                <a:cxn ang="T8">
                  <a:pos x="T0" y="T1"/>
                </a:cxn>
                <a:cxn ang="T9">
                  <a:pos x="T2" y="T3"/>
                </a:cxn>
                <a:cxn ang="T10">
                  <a:pos x="T4" y="T5"/>
                </a:cxn>
                <a:cxn ang="T11">
                  <a:pos x="T6" y="T7"/>
                </a:cxn>
              </a:cxnLst>
              <a:rect l="T12" t="T13" r="T14" b="T15"/>
              <a:pathLst>
                <a:path w="49" h="87">
                  <a:moveTo>
                    <a:pt x="49" y="87"/>
                  </a:moveTo>
                  <a:lnTo>
                    <a:pt x="25" y="0"/>
                  </a:lnTo>
                  <a:lnTo>
                    <a:pt x="0" y="87"/>
                  </a:lnTo>
                  <a:lnTo>
                    <a:pt x="49" y="8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5276" name="Line 26"/>
            <p:cNvSpPr>
              <a:spLocks noChangeShapeType="1"/>
            </p:cNvSpPr>
            <p:nvPr/>
          </p:nvSpPr>
          <p:spPr bwMode="auto">
            <a:xfrm flipV="1">
              <a:off x="1774" y="3166"/>
              <a:ext cx="0" cy="8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77" name="Freeform 27"/>
            <p:cNvSpPr/>
            <p:nvPr/>
          </p:nvSpPr>
          <p:spPr bwMode="auto">
            <a:xfrm>
              <a:off x="1749" y="3112"/>
              <a:ext cx="50" cy="87"/>
            </a:xfrm>
            <a:custGeom>
              <a:avLst/>
              <a:gdLst>
                <a:gd name="T0" fmla="*/ 50 w 50"/>
                <a:gd name="T1" fmla="*/ 87 h 87"/>
                <a:gd name="T2" fmla="*/ 25 w 50"/>
                <a:gd name="T3" fmla="*/ 0 h 87"/>
                <a:gd name="T4" fmla="*/ 0 w 50"/>
                <a:gd name="T5" fmla="*/ 87 h 87"/>
                <a:gd name="T6" fmla="*/ 50 w 50"/>
                <a:gd name="T7" fmla="*/ 87 h 87"/>
                <a:gd name="T8" fmla="*/ 0 60000 65536"/>
                <a:gd name="T9" fmla="*/ 0 60000 65536"/>
                <a:gd name="T10" fmla="*/ 0 60000 65536"/>
                <a:gd name="T11" fmla="*/ 0 60000 65536"/>
                <a:gd name="T12" fmla="*/ 0 w 50"/>
                <a:gd name="T13" fmla="*/ 0 h 87"/>
                <a:gd name="T14" fmla="*/ 50 w 50"/>
                <a:gd name="T15" fmla="*/ 87 h 87"/>
              </a:gdLst>
              <a:ahLst/>
              <a:cxnLst>
                <a:cxn ang="T8">
                  <a:pos x="T0" y="T1"/>
                </a:cxn>
                <a:cxn ang="T9">
                  <a:pos x="T2" y="T3"/>
                </a:cxn>
                <a:cxn ang="T10">
                  <a:pos x="T4" y="T5"/>
                </a:cxn>
                <a:cxn ang="T11">
                  <a:pos x="T6" y="T7"/>
                </a:cxn>
              </a:cxnLst>
              <a:rect l="T12" t="T13" r="T14" b="T15"/>
              <a:pathLst>
                <a:path w="50" h="87">
                  <a:moveTo>
                    <a:pt x="50" y="87"/>
                  </a:moveTo>
                  <a:lnTo>
                    <a:pt x="25" y="0"/>
                  </a:lnTo>
                  <a:lnTo>
                    <a:pt x="0" y="87"/>
                  </a:lnTo>
                  <a:lnTo>
                    <a:pt x="50" y="8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95238" name="Text Box 28"/>
          <p:cNvSpPr txBox="1">
            <a:spLocks noChangeArrowheads="1"/>
          </p:cNvSpPr>
          <p:nvPr/>
        </p:nvSpPr>
        <p:spPr bwMode="auto">
          <a:xfrm>
            <a:off x="5494338" y="2133600"/>
            <a:ext cx="5148262" cy="584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b="1">
                <a:latin typeface="Courier New" panose="02070309020205020404" pitchFamily="49" charset="0"/>
                <a:ea typeface="宋体" panose="02010600030101010101" pitchFamily="2" charset="-122"/>
              </a:rPr>
              <a:t>LastByteRcvd - LastByteRead </a:t>
            </a:r>
            <a:endParaRPr kumimoji="0" lang="en-US" altLang="zh-CN" sz="1600" b="1">
              <a:latin typeface="Courier New" panose="02070309020205020404" pitchFamily="49" charset="0"/>
              <a:ea typeface="宋体" panose="02010600030101010101" pitchFamily="2" charset="-122"/>
            </a:endParaRPr>
          </a:p>
          <a:p>
            <a:pPr eaLnBrk="1" hangingPunct="1">
              <a:spcBef>
                <a:spcPct val="0"/>
              </a:spcBef>
              <a:buClrTx/>
              <a:buSzTx/>
              <a:buFontTx/>
              <a:buNone/>
            </a:pPr>
            <a:r>
              <a:rPr kumimoji="0" lang="en-US" altLang="zh-CN" sz="1600" b="1">
                <a:latin typeface="Courier New" panose="02070309020205020404" pitchFamily="49" charset="0"/>
                <a:ea typeface="宋体" panose="02010600030101010101" pitchFamily="2" charset="-122"/>
              </a:rPr>
              <a:t>≤ MaxRcvBuffer</a:t>
            </a:r>
            <a:endParaRPr kumimoji="0" lang="en-US" altLang="zh-CN" sz="1600" b="1">
              <a:latin typeface="Courier New" panose="02070309020205020404" pitchFamily="49" charset="0"/>
              <a:ea typeface="宋体" panose="02010600030101010101" pitchFamily="2" charset="-122"/>
            </a:endParaRPr>
          </a:p>
        </p:txBody>
      </p:sp>
      <p:sp>
        <p:nvSpPr>
          <p:cNvPr id="95239" name="Rectangle 32"/>
          <p:cNvSpPr>
            <a:spLocks noChangeArrowheads="1"/>
          </p:cNvSpPr>
          <p:nvPr/>
        </p:nvSpPr>
        <p:spPr bwMode="auto">
          <a:xfrm>
            <a:off x="5494338" y="2925763"/>
            <a:ext cx="5148262" cy="6334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tx2"/>
              </a:buClr>
              <a:buSzPct val="70000"/>
              <a:buFont typeface="Wingdings" panose="05000000000000000000" pitchFamily="2" charset="2"/>
              <a:buNone/>
            </a:pPr>
            <a:r>
              <a:rPr lang="en-US" altLang="zh-CN" sz="1600" b="1">
                <a:latin typeface="Courier New" panose="02070309020205020404" pitchFamily="49" charset="0"/>
              </a:rPr>
              <a:t>AdvertisedWindow = MaxRcvBuffer </a:t>
            </a:r>
            <a:endParaRPr lang="en-US" altLang="zh-CN" sz="1600" b="1">
              <a:latin typeface="Courier New" panose="02070309020205020404" pitchFamily="49" charset="0"/>
            </a:endParaRPr>
          </a:p>
          <a:p>
            <a:pPr>
              <a:spcBef>
                <a:spcPct val="20000"/>
              </a:spcBef>
              <a:buClr>
                <a:schemeClr val="tx2"/>
              </a:buClr>
              <a:buSzPct val="70000"/>
              <a:buFont typeface="Wingdings" panose="05000000000000000000" pitchFamily="2" charset="2"/>
              <a:buNone/>
            </a:pPr>
            <a:r>
              <a:rPr lang="en-US" altLang="zh-CN" sz="1600" b="1">
                <a:latin typeface="Courier New" panose="02070309020205020404" pitchFamily="49" charset="0"/>
              </a:rPr>
              <a:t>–((NextByteExpected-1)-LastByteRead)</a:t>
            </a:r>
            <a:endParaRPr lang="en-US" altLang="zh-CN" sz="1600" b="1">
              <a:latin typeface="Courier New" panose="02070309020205020404" pitchFamily="49" charset="0"/>
            </a:endParaRPr>
          </a:p>
        </p:txBody>
      </p:sp>
      <p:sp>
        <p:nvSpPr>
          <p:cNvPr id="95240" name="Text Box 24"/>
          <p:cNvSpPr txBox="1">
            <a:spLocks noChangeArrowheads="1"/>
          </p:cNvSpPr>
          <p:nvPr/>
        </p:nvSpPr>
        <p:spPr bwMode="auto">
          <a:xfrm>
            <a:off x="5448300" y="4365625"/>
            <a:ext cx="5219700" cy="584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b="1">
                <a:latin typeface="Courier New" panose="02070309020205020404" pitchFamily="49" charset="0"/>
                <a:ea typeface="宋体" panose="02010600030101010101" pitchFamily="2" charset="-122"/>
              </a:rPr>
              <a:t>LastByteSent - LastByteAcked</a:t>
            </a:r>
            <a:endParaRPr kumimoji="0" lang="en-US" altLang="zh-CN" sz="1600" b="1">
              <a:latin typeface="Courier New" panose="02070309020205020404" pitchFamily="49" charset="0"/>
              <a:ea typeface="宋体" panose="02010600030101010101" pitchFamily="2" charset="-122"/>
            </a:endParaRPr>
          </a:p>
          <a:p>
            <a:pPr eaLnBrk="1" hangingPunct="1">
              <a:spcBef>
                <a:spcPct val="0"/>
              </a:spcBef>
              <a:buClrTx/>
              <a:buSzTx/>
              <a:buFontTx/>
              <a:buNone/>
            </a:pPr>
            <a:r>
              <a:rPr kumimoji="0" lang="en-US" altLang="zh-CN" sz="1600" b="1">
                <a:latin typeface="Courier New" panose="02070309020205020404" pitchFamily="49" charset="0"/>
                <a:ea typeface="宋体" panose="02010600030101010101" pitchFamily="2" charset="-122"/>
              </a:rPr>
              <a:t>≤ AdvertisedWindow</a:t>
            </a:r>
            <a:endParaRPr kumimoji="0" lang="en-US" altLang="zh-CN" sz="1600" b="1">
              <a:latin typeface="Courier New" panose="02070309020205020404" pitchFamily="49" charset="0"/>
              <a:ea typeface="宋体" panose="02010600030101010101" pitchFamily="2" charset="-122"/>
            </a:endParaRPr>
          </a:p>
        </p:txBody>
      </p:sp>
      <p:sp>
        <p:nvSpPr>
          <p:cNvPr id="95241" name="Rectangle 25"/>
          <p:cNvSpPr>
            <a:spLocks noChangeArrowheads="1"/>
          </p:cNvSpPr>
          <p:nvPr/>
        </p:nvSpPr>
        <p:spPr bwMode="auto">
          <a:xfrm>
            <a:off x="5448300" y="5157788"/>
            <a:ext cx="5219700" cy="584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latin typeface="Courier New" panose="02070309020205020404" pitchFamily="49" charset="0"/>
              </a:rPr>
              <a:t>EffectiveWindow = AdvertiseWindow – (LastByteSent – LastByteAcked)</a:t>
            </a:r>
            <a:endParaRPr lang="en-US" altLang="zh-CN" sz="1600" b="1">
              <a:latin typeface="Courier New" panose="02070309020205020404" pitchFamily="49" charset="0"/>
            </a:endParaRPr>
          </a:p>
        </p:txBody>
      </p:sp>
      <p:grpSp>
        <p:nvGrpSpPr>
          <p:cNvPr id="95242" name="Group 26"/>
          <p:cNvGrpSpPr/>
          <p:nvPr/>
        </p:nvGrpSpPr>
        <p:grpSpPr bwMode="auto">
          <a:xfrm>
            <a:off x="1774826" y="4514850"/>
            <a:ext cx="3433763" cy="2133600"/>
            <a:chOff x="431" y="1979"/>
            <a:chExt cx="2163" cy="1344"/>
          </a:xfrm>
        </p:grpSpPr>
        <p:sp>
          <p:nvSpPr>
            <p:cNvPr id="95244" name="Freeform 27"/>
            <p:cNvSpPr/>
            <p:nvPr/>
          </p:nvSpPr>
          <p:spPr bwMode="auto">
            <a:xfrm>
              <a:off x="754" y="2529"/>
              <a:ext cx="1733" cy="216"/>
            </a:xfrm>
            <a:custGeom>
              <a:avLst/>
              <a:gdLst>
                <a:gd name="T0" fmla="*/ 1721 w 1733"/>
                <a:gd name="T1" fmla="*/ 50 h 216"/>
                <a:gd name="T2" fmla="*/ 1733 w 1733"/>
                <a:gd name="T3" fmla="*/ 0 h 216"/>
                <a:gd name="T4" fmla="*/ 1696 w 1733"/>
                <a:gd name="T5" fmla="*/ 0 h 216"/>
                <a:gd name="T6" fmla="*/ 1692 w 1733"/>
                <a:gd name="T7" fmla="*/ 21 h 216"/>
                <a:gd name="T8" fmla="*/ 1700 w 1733"/>
                <a:gd name="T9" fmla="*/ 54 h 216"/>
                <a:gd name="T10" fmla="*/ 1679 w 1733"/>
                <a:gd name="T11" fmla="*/ 79 h 216"/>
                <a:gd name="T12" fmla="*/ 1700 w 1733"/>
                <a:gd name="T13" fmla="*/ 112 h 216"/>
                <a:gd name="T14" fmla="*/ 1667 w 1733"/>
                <a:gd name="T15" fmla="*/ 137 h 216"/>
                <a:gd name="T16" fmla="*/ 1700 w 1733"/>
                <a:gd name="T17" fmla="*/ 187 h 216"/>
                <a:gd name="T18" fmla="*/ 0 w 1733"/>
                <a:gd name="T19" fmla="*/ 187 h 216"/>
                <a:gd name="T20" fmla="*/ 0 w 1733"/>
                <a:gd name="T21" fmla="*/ 216 h 216"/>
                <a:gd name="T22" fmla="*/ 1733 w 1733"/>
                <a:gd name="T23" fmla="*/ 216 h 216"/>
                <a:gd name="T24" fmla="*/ 1700 w 1733"/>
                <a:gd name="T25" fmla="*/ 166 h 216"/>
                <a:gd name="T26" fmla="*/ 1733 w 1733"/>
                <a:gd name="T27" fmla="*/ 141 h 216"/>
                <a:gd name="T28" fmla="*/ 1708 w 1733"/>
                <a:gd name="T29" fmla="*/ 108 h 216"/>
                <a:gd name="T30" fmla="*/ 1733 w 1733"/>
                <a:gd name="T31" fmla="*/ 83 h 216"/>
                <a:gd name="T32" fmla="*/ 1721 w 1733"/>
                <a:gd name="T33" fmla="*/ 50 h 2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33"/>
                <a:gd name="T52" fmla="*/ 0 h 216"/>
                <a:gd name="T53" fmla="*/ 1733 w 1733"/>
                <a:gd name="T54" fmla="*/ 216 h 2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33" h="216">
                  <a:moveTo>
                    <a:pt x="1721" y="50"/>
                  </a:moveTo>
                  <a:lnTo>
                    <a:pt x="1733" y="0"/>
                  </a:lnTo>
                  <a:lnTo>
                    <a:pt x="1696" y="0"/>
                  </a:lnTo>
                  <a:lnTo>
                    <a:pt x="1692" y="21"/>
                  </a:lnTo>
                  <a:lnTo>
                    <a:pt x="1700" y="54"/>
                  </a:lnTo>
                  <a:lnTo>
                    <a:pt x="1679" y="79"/>
                  </a:lnTo>
                  <a:lnTo>
                    <a:pt x="1700" y="112"/>
                  </a:lnTo>
                  <a:lnTo>
                    <a:pt x="1667" y="137"/>
                  </a:lnTo>
                  <a:lnTo>
                    <a:pt x="1700" y="187"/>
                  </a:lnTo>
                  <a:lnTo>
                    <a:pt x="0" y="187"/>
                  </a:lnTo>
                  <a:lnTo>
                    <a:pt x="0" y="216"/>
                  </a:lnTo>
                  <a:lnTo>
                    <a:pt x="1733" y="216"/>
                  </a:lnTo>
                  <a:lnTo>
                    <a:pt x="1700" y="166"/>
                  </a:lnTo>
                  <a:lnTo>
                    <a:pt x="1733" y="141"/>
                  </a:lnTo>
                  <a:lnTo>
                    <a:pt x="1708" y="108"/>
                  </a:lnTo>
                  <a:lnTo>
                    <a:pt x="1733" y="83"/>
                  </a:lnTo>
                  <a:lnTo>
                    <a:pt x="1721" y="50"/>
                  </a:lnTo>
                  <a:close/>
                </a:path>
              </a:pathLst>
            </a:custGeom>
            <a:solidFill>
              <a:srgbClr val="00A0C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5245" name="Freeform 28"/>
            <p:cNvSpPr/>
            <p:nvPr/>
          </p:nvSpPr>
          <p:spPr bwMode="auto">
            <a:xfrm>
              <a:off x="734" y="2641"/>
              <a:ext cx="4" cy="4"/>
            </a:xfrm>
            <a:custGeom>
              <a:avLst/>
              <a:gdLst>
                <a:gd name="T0" fmla="*/ 0 w 4"/>
                <a:gd name="T1" fmla="*/ 0 h 4"/>
                <a:gd name="T2" fmla="*/ 0 w 4"/>
                <a:gd name="T3" fmla="*/ 4 h 4"/>
                <a:gd name="T4" fmla="*/ 0 w 4"/>
                <a:gd name="T5" fmla="*/ 4 h 4"/>
                <a:gd name="T6" fmla="*/ 4 w 4"/>
                <a:gd name="T7" fmla="*/ 0 h 4"/>
                <a:gd name="T8" fmla="*/ 0 w 4"/>
                <a:gd name="T9" fmla="*/ 0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0" y="0"/>
                  </a:moveTo>
                  <a:lnTo>
                    <a:pt x="0" y="4"/>
                  </a:lnTo>
                  <a:lnTo>
                    <a:pt x="4" y="0"/>
                  </a:lnTo>
                  <a:lnTo>
                    <a:pt x="0" y="0"/>
                  </a:lnTo>
                  <a:close/>
                </a:path>
              </a:pathLst>
            </a:custGeom>
            <a:solidFill>
              <a:srgbClr val="00A0C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5246" name="Freeform 29"/>
            <p:cNvSpPr/>
            <p:nvPr/>
          </p:nvSpPr>
          <p:spPr bwMode="auto">
            <a:xfrm>
              <a:off x="696" y="2500"/>
              <a:ext cx="1758" cy="216"/>
            </a:xfrm>
            <a:custGeom>
              <a:avLst/>
              <a:gdLst>
                <a:gd name="T0" fmla="*/ 1725 w 1758"/>
                <a:gd name="T1" fmla="*/ 166 h 216"/>
                <a:gd name="T2" fmla="*/ 1758 w 1758"/>
                <a:gd name="T3" fmla="*/ 141 h 216"/>
                <a:gd name="T4" fmla="*/ 1737 w 1758"/>
                <a:gd name="T5" fmla="*/ 108 h 216"/>
                <a:gd name="T6" fmla="*/ 1758 w 1758"/>
                <a:gd name="T7" fmla="*/ 83 h 216"/>
                <a:gd name="T8" fmla="*/ 1750 w 1758"/>
                <a:gd name="T9" fmla="*/ 50 h 216"/>
                <a:gd name="T10" fmla="*/ 1754 w 1758"/>
                <a:gd name="T11" fmla="*/ 29 h 216"/>
                <a:gd name="T12" fmla="*/ 1758 w 1758"/>
                <a:gd name="T13" fmla="*/ 0 h 216"/>
                <a:gd name="T14" fmla="*/ 42 w 1758"/>
                <a:gd name="T15" fmla="*/ 0 h 216"/>
                <a:gd name="T16" fmla="*/ 42 w 1758"/>
                <a:gd name="T17" fmla="*/ 42 h 216"/>
                <a:gd name="T18" fmla="*/ 17 w 1758"/>
                <a:gd name="T19" fmla="*/ 58 h 216"/>
                <a:gd name="T20" fmla="*/ 46 w 1758"/>
                <a:gd name="T21" fmla="*/ 92 h 216"/>
                <a:gd name="T22" fmla="*/ 9 w 1758"/>
                <a:gd name="T23" fmla="*/ 116 h 216"/>
                <a:gd name="T24" fmla="*/ 38 w 1758"/>
                <a:gd name="T25" fmla="*/ 141 h 216"/>
                <a:gd name="T26" fmla="*/ 42 w 1758"/>
                <a:gd name="T27" fmla="*/ 141 h 216"/>
                <a:gd name="T28" fmla="*/ 38 w 1758"/>
                <a:gd name="T29" fmla="*/ 145 h 216"/>
                <a:gd name="T30" fmla="*/ 0 w 1758"/>
                <a:gd name="T31" fmla="*/ 158 h 216"/>
                <a:gd name="T32" fmla="*/ 29 w 1758"/>
                <a:gd name="T33" fmla="*/ 183 h 216"/>
                <a:gd name="T34" fmla="*/ 29 w 1758"/>
                <a:gd name="T35" fmla="*/ 216 h 216"/>
                <a:gd name="T36" fmla="*/ 58 w 1758"/>
                <a:gd name="T37" fmla="*/ 216 h 216"/>
                <a:gd name="T38" fmla="*/ 1758 w 1758"/>
                <a:gd name="T39" fmla="*/ 216 h 216"/>
                <a:gd name="T40" fmla="*/ 1725 w 1758"/>
                <a:gd name="T41" fmla="*/ 166 h 2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58"/>
                <a:gd name="T64" fmla="*/ 0 h 216"/>
                <a:gd name="T65" fmla="*/ 1758 w 1758"/>
                <a:gd name="T66" fmla="*/ 216 h 21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58" h="216">
                  <a:moveTo>
                    <a:pt x="1725" y="166"/>
                  </a:moveTo>
                  <a:lnTo>
                    <a:pt x="1758" y="141"/>
                  </a:lnTo>
                  <a:lnTo>
                    <a:pt x="1737" y="108"/>
                  </a:lnTo>
                  <a:lnTo>
                    <a:pt x="1758" y="83"/>
                  </a:lnTo>
                  <a:lnTo>
                    <a:pt x="1750" y="50"/>
                  </a:lnTo>
                  <a:lnTo>
                    <a:pt x="1754" y="29"/>
                  </a:lnTo>
                  <a:lnTo>
                    <a:pt x="1758" y="0"/>
                  </a:lnTo>
                  <a:lnTo>
                    <a:pt x="42" y="0"/>
                  </a:lnTo>
                  <a:lnTo>
                    <a:pt x="42" y="42"/>
                  </a:lnTo>
                  <a:lnTo>
                    <a:pt x="17" y="58"/>
                  </a:lnTo>
                  <a:lnTo>
                    <a:pt x="46" y="92"/>
                  </a:lnTo>
                  <a:lnTo>
                    <a:pt x="9" y="116"/>
                  </a:lnTo>
                  <a:lnTo>
                    <a:pt x="38" y="141"/>
                  </a:lnTo>
                  <a:lnTo>
                    <a:pt x="42" y="141"/>
                  </a:lnTo>
                  <a:lnTo>
                    <a:pt x="38" y="145"/>
                  </a:lnTo>
                  <a:lnTo>
                    <a:pt x="0" y="158"/>
                  </a:lnTo>
                  <a:lnTo>
                    <a:pt x="29" y="183"/>
                  </a:lnTo>
                  <a:lnTo>
                    <a:pt x="29" y="216"/>
                  </a:lnTo>
                  <a:lnTo>
                    <a:pt x="58" y="216"/>
                  </a:lnTo>
                  <a:lnTo>
                    <a:pt x="1758" y="216"/>
                  </a:lnTo>
                  <a:lnTo>
                    <a:pt x="1725" y="166"/>
                  </a:lnTo>
                  <a:close/>
                </a:path>
              </a:pathLst>
            </a:custGeom>
            <a:solidFill>
              <a:srgbClr val="FFFFFF"/>
            </a:solidFill>
            <a:ln w="12700">
              <a:solidFill>
                <a:srgbClr val="000000"/>
              </a:solidFill>
              <a:round/>
            </a:ln>
          </p:spPr>
          <p:txBody>
            <a:bodyPr/>
            <a:lstStyle/>
            <a:p>
              <a:endParaRPr lang="zh-CN" altLang="en-US"/>
            </a:p>
          </p:txBody>
        </p:sp>
        <p:sp>
          <p:nvSpPr>
            <p:cNvPr id="95247" name="Freeform 30"/>
            <p:cNvSpPr/>
            <p:nvPr/>
          </p:nvSpPr>
          <p:spPr bwMode="auto">
            <a:xfrm>
              <a:off x="2018" y="1979"/>
              <a:ext cx="121" cy="438"/>
            </a:xfrm>
            <a:custGeom>
              <a:avLst/>
              <a:gdLst>
                <a:gd name="T0" fmla="*/ 0 w 473"/>
                <a:gd name="T1" fmla="*/ 0 h 729"/>
                <a:gd name="T2" fmla="*/ 0 w 473"/>
                <a:gd name="T3" fmla="*/ 0 h 729"/>
                <a:gd name="T4" fmla="*/ 0 w 473"/>
                <a:gd name="T5" fmla="*/ 1 h 729"/>
                <a:gd name="T6" fmla="*/ 0 w 473"/>
                <a:gd name="T7" fmla="*/ 2 h 729"/>
                <a:gd name="T8" fmla="*/ 0 w 473"/>
                <a:gd name="T9" fmla="*/ 3 h 729"/>
                <a:gd name="T10" fmla="*/ 0 w 473"/>
                <a:gd name="T11" fmla="*/ 4 h 729"/>
                <a:gd name="T12" fmla="*/ 0 w 473"/>
                <a:gd name="T13" fmla="*/ 4 h 729"/>
                <a:gd name="T14" fmla="*/ 0 w 473"/>
                <a:gd name="T15" fmla="*/ 5 h 729"/>
                <a:gd name="T16" fmla="*/ 0 w 473"/>
                <a:gd name="T17" fmla="*/ 5 h 729"/>
                <a:gd name="T18" fmla="*/ 0 w 473"/>
                <a:gd name="T19" fmla="*/ 5 h 729"/>
                <a:gd name="T20" fmla="*/ 0 w 473"/>
                <a:gd name="T21" fmla="*/ 6 h 729"/>
                <a:gd name="T22" fmla="*/ 0 w 473"/>
                <a:gd name="T23" fmla="*/ 7 h 729"/>
                <a:gd name="T24" fmla="*/ 0 w 473"/>
                <a:gd name="T25" fmla="*/ 7 h 729"/>
                <a:gd name="T26" fmla="*/ 0 w 473"/>
                <a:gd name="T27" fmla="*/ 8 h 729"/>
                <a:gd name="T28" fmla="*/ 0 w 473"/>
                <a:gd name="T29" fmla="*/ 8 h 729"/>
                <a:gd name="T30" fmla="*/ 0 w 473"/>
                <a:gd name="T31" fmla="*/ 8 h 729"/>
                <a:gd name="T32" fmla="*/ 0 w 473"/>
                <a:gd name="T33" fmla="*/ 9 h 729"/>
                <a:gd name="T34" fmla="*/ 0 w 473"/>
                <a:gd name="T35" fmla="*/ 10 h 729"/>
                <a:gd name="T36" fmla="*/ 0 w 473"/>
                <a:gd name="T37" fmla="*/ 10 h 729"/>
                <a:gd name="T38" fmla="*/ 0 w 473"/>
                <a:gd name="T39" fmla="*/ 10 h 729"/>
                <a:gd name="T40" fmla="*/ 0 w 473"/>
                <a:gd name="T41" fmla="*/ 10 h 729"/>
                <a:gd name="T42" fmla="*/ 0 w 473"/>
                <a:gd name="T43" fmla="*/ 11 h 729"/>
                <a:gd name="T44" fmla="*/ 0 w 473"/>
                <a:gd name="T45" fmla="*/ 11 h 729"/>
                <a:gd name="T46" fmla="*/ 0 w 473"/>
                <a:gd name="T47" fmla="*/ 11 h 729"/>
                <a:gd name="T48" fmla="*/ 0 w 473"/>
                <a:gd name="T49" fmla="*/ 12 h 729"/>
                <a:gd name="T50" fmla="*/ 0 w 473"/>
                <a:gd name="T51" fmla="*/ 12 h 7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73"/>
                <a:gd name="T79" fmla="*/ 0 h 729"/>
                <a:gd name="T80" fmla="*/ 473 w 473"/>
                <a:gd name="T81" fmla="*/ 729 h 7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73" h="729">
                  <a:moveTo>
                    <a:pt x="0" y="0"/>
                  </a:moveTo>
                  <a:lnTo>
                    <a:pt x="0" y="0"/>
                  </a:lnTo>
                  <a:lnTo>
                    <a:pt x="5" y="58"/>
                  </a:lnTo>
                  <a:lnTo>
                    <a:pt x="17" y="133"/>
                  </a:lnTo>
                  <a:lnTo>
                    <a:pt x="25" y="174"/>
                  </a:lnTo>
                  <a:lnTo>
                    <a:pt x="38" y="220"/>
                  </a:lnTo>
                  <a:lnTo>
                    <a:pt x="54" y="257"/>
                  </a:lnTo>
                  <a:lnTo>
                    <a:pt x="75" y="298"/>
                  </a:lnTo>
                  <a:lnTo>
                    <a:pt x="92" y="319"/>
                  </a:lnTo>
                  <a:lnTo>
                    <a:pt x="112" y="344"/>
                  </a:lnTo>
                  <a:lnTo>
                    <a:pt x="158" y="381"/>
                  </a:lnTo>
                  <a:lnTo>
                    <a:pt x="204" y="414"/>
                  </a:lnTo>
                  <a:lnTo>
                    <a:pt x="257" y="443"/>
                  </a:lnTo>
                  <a:lnTo>
                    <a:pt x="307" y="472"/>
                  </a:lnTo>
                  <a:lnTo>
                    <a:pt x="357" y="506"/>
                  </a:lnTo>
                  <a:lnTo>
                    <a:pt x="398" y="539"/>
                  </a:lnTo>
                  <a:lnTo>
                    <a:pt x="415" y="559"/>
                  </a:lnTo>
                  <a:lnTo>
                    <a:pt x="432" y="580"/>
                  </a:lnTo>
                  <a:lnTo>
                    <a:pt x="448" y="609"/>
                  </a:lnTo>
                  <a:lnTo>
                    <a:pt x="461" y="634"/>
                  </a:lnTo>
                  <a:lnTo>
                    <a:pt x="465" y="663"/>
                  </a:lnTo>
                  <a:lnTo>
                    <a:pt x="469" y="684"/>
                  </a:lnTo>
                  <a:lnTo>
                    <a:pt x="473" y="717"/>
                  </a:lnTo>
                  <a:lnTo>
                    <a:pt x="473" y="729"/>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48" name="Freeform 31"/>
            <p:cNvSpPr/>
            <p:nvPr/>
          </p:nvSpPr>
          <p:spPr bwMode="auto">
            <a:xfrm>
              <a:off x="2118" y="2409"/>
              <a:ext cx="46" cy="91"/>
            </a:xfrm>
            <a:custGeom>
              <a:avLst/>
              <a:gdLst>
                <a:gd name="T0" fmla="*/ 0 w 46"/>
                <a:gd name="T1" fmla="*/ 0 h 91"/>
                <a:gd name="T2" fmla="*/ 21 w 46"/>
                <a:gd name="T3" fmla="*/ 91 h 91"/>
                <a:gd name="T4" fmla="*/ 46 w 46"/>
                <a:gd name="T5" fmla="*/ 0 h 91"/>
                <a:gd name="T6" fmla="*/ 0 w 46"/>
                <a:gd name="T7" fmla="*/ 0 h 91"/>
                <a:gd name="T8" fmla="*/ 0 60000 65536"/>
                <a:gd name="T9" fmla="*/ 0 60000 65536"/>
                <a:gd name="T10" fmla="*/ 0 60000 65536"/>
                <a:gd name="T11" fmla="*/ 0 60000 65536"/>
                <a:gd name="T12" fmla="*/ 0 w 46"/>
                <a:gd name="T13" fmla="*/ 0 h 91"/>
                <a:gd name="T14" fmla="*/ 46 w 46"/>
                <a:gd name="T15" fmla="*/ 91 h 91"/>
              </a:gdLst>
              <a:ahLst/>
              <a:cxnLst>
                <a:cxn ang="T8">
                  <a:pos x="T0" y="T1"/>
                </a:cxn>
                <a:cxn ang="T9">
                  <a:pos x="T2" y="T3"/>
                </a:cxn>
                <a:cxn ang="T10">
                  <a:pos x="T4" y="T5"/>
                </a:cxn>
                <a:cxn ang="T11">
                  <a:pos x="T6" y="T7"/>
                </a:cxn>
              </a:cxnLst>
              <a:rect l="T12" t="T13" r="T14" b="T15"/>
              <a:pathLst>
                <a:path w="46" h="91">
                  <a:moveTo>
                    <a:pt x="0" y="0"/>
                  </a:moveTo>
                  <a:lnTo>
                    <a:pt x="21" y="91"/>
                  </a:lnTo>
                  <a:lnTo>
                    <a:pt x="4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5249" name="Rectangle 32"/>
            <p:cNvSpPr>
              <a:spLocks noChangeArrowheads="1"/>
            </p:cNvSpPr>
            <p:nvPr/>
          </p:nvSpPr>
          <p:spPr bwMode="auto">
            <a:xfrm>
              <a:off x="1339" y="2500"/>
              <a:ext cx="800" cy="216"/>
            </a:xfrm>
            <a:prstGeom prst="rect">
              <a:avLst/>
            </a:prstGeom>
            <a:solidFill>
              <a:srgbClr val="CCEC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5250" name="Rectangle 33"/>
            <p:cNvSpPr>
              <a:spLocks noChangeArrowheads="1"/>
            </p:cNvSpPr>
            <p:nvPr/>
          </p:nvSpPr>
          <p:spPr bwMode="auto">
            <a:xfrm>
              <a:off x="1339" y="2500"/>
              <a:ext cx="800" cy="216"/>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5251" name="Line 34"/>
            <p:cNvSpPr>
              <a:spLocks noChangeShapeType="1"/>
            </p:cNvSpPr>
            <p:nvPr/>
          </p:nvSpPr>
          <p:spPr bwMode="auto">
            <a:xfrm flipV="1">
              <a:off x="1899" y="2500"/>
              <a:ext cx="0" cy="216"/>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52" name="Rectangle 35"/>
            <p:cNvSpPr>
              <a:spLocks noChangeArrowheads="1"/>
            </p:cNvSpPr>
            <p:nvPr/>
          </p:nvSpPr>
          <p:spPr bwMode="auto">
            <a:xfrm>
              <a:off x="1061" y="2219"/>
              <a:ext cx="8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a:solidFill>
                    <a:srgbClr val="000000"/>
                  </a:solidFill>
                  <a:latin typeface="Myriad Roman"/>
                </a:rPr>
                <a:t>LastByteWritten</a:t>
              </a:r>
              <a:endParaRPr lang="en-US" altLang="zh-CN"/>
            </a:p>
          </p:txBody>
        </p:sp>
        <p:sp>
          <p:nvSpPr>
            <p:cNvPr id="95253" name="Rectangle 36"/>
            <p:cNvSpPr>
              <a:spLocks noChangeArrowheads="1"/>
            </p:cNvSpPr>
            <p:nvPr/>
          </p:nvSpPr>
          <p:spPr bwMode="auto">
            <a:xfrm>
              <a:off x="1874" y="2903"/>
              <a:ext cx="72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a:solidFill>
                    <a:srgbClr val="000000"/>
                  </a:solidFill>
                  <a:latin typeface="Myriad Roman"/>
                </a:rPr>
                <a:t>LastByteSent</a:t>
              </a:r>
              <a:endParaRPr lang="en-US" altLang="zh-CN"/>
            </a:p>
          </p:txBody>
        </p:sp>
        <p:sp>
          <p:nvSpPr>
            <p:cNvPr id="95254" name="Rectangle 37"/>
            <p:cNvSpPr>
              <a:spLocks noChangeArrowheads="1"/>
            </p:cNvSpPr>
            <p:nvPr/>
          </p:nvSpPr>
          <p:spPr bwMode="auto">
            <a:xfrm>
              <a:off x="431" y="2903"/>
              <a:ext cx="80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a:solidFill>
                    <a:srgbClr val="000000"/>
                  </a:solidFill>
                  <a:latin typeface="Myriad Roman"/>
                </a:rPr>
                <a:t>LastByteAcked</a:t>
              </a:r>
              <a:endParaRPr lang="en-US" altLang="zh-CN"/>
            </a:p>
          </p:txBody>
        </p:sp>
        <p:sp>
          <p:nvSpPr>
            <p:cNvPr id="95255" name="Line 38"/>
            <p:cNvSpPr>
              <a:spLocks noChangeShapeType="1"/>
            </p:cNvSpPr>
            <p:nvPr/>
          </p:nvSpPr>
          <p:spPr bwMode="auto">
            <a:xfrm flipV="1">
              <a:off x="1339" y="2795"/>
              <a:ext cx="0" cy="8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56" name="Freeform 39"/>
            <p:cNvSpPr/>
            <p:nvPr/>
          </p:nvSpPr>
          <p:spPr bwMode="auto">
            <a:xfrm>
              <a:off x="1314" y="2741"/>
              <a:ext cx="50" cy="91"/>
            </a:xfrm>
            <a:custGeom>
              <a:avLst/>
              <a:gdLst>
                <a:gd name="T0" fmla="*/ 50 w 50"/>
                <a:gd name="T1" fmla="*/ 91 h 91"/>
                <a:gd name="T2" fmla="*/ 25 w 50"/>
                <a:gd name="T3" fmla="*/ 0 h 91"/>
                <a:gd name="T4" fmla="*/ 0 w 50"/>
                <a:gd name="T5" fmla="*/ 91 h 91"/>
                <a:gd name="T6" fmla="*/ 50 w 50"/>
                <a:gd name="T7" fmla="*/ 91 h 91"/>
                <a:gd name="T8" fmla="*/ 0 60000 65536"/>
                <a:gd name="T9" fmla="*/ 0 60000 65536"/>
                <a:gd name="T10" fmla="*/ 0 60000 65536"/>
                <a:gd name="T11" fmla="*/ 0 60000 65536"/>
                <a:gd name="T12" fmla="*/ 0 w 50"/>
                <a:gd name="T13" fmla="*/ 0 h 91"/>
                <a:gd name="T14" fmla="*/ 50 w 50"/>
                <a:gd name="T15" fmla="*/ 91 h 91"/>
              </a:gdLst>
              <a:ahLst/>
              <a:cxnLst>
                <a:cxn ang="T8">
                  <a:pos x="T0" y="T1"/>
                </a:cxn>
                <a:cxn ang="T9">
                  <a:pos x="T2" y="T3"/>
                </a:cxn>
                <a:cxn ang="T10">
                  <a:pos x="T4" y="T5"/>
                </a:cxn>
                <a:cxn ang="T11">
                  <a:pos x="T6" y="T7"/>
                </a:cxn>
              </a:cxnLst>
              <a:rect l="T12" t="T13" r="T14" b="T15"/>
              <a:pathLst>
                <a:path w="50" h="91">
                  <a:moveTo>
                    <a:pt x="50" y="91"/>
                  </a:moveTo>
                  <a:lnTo>
                    <a:pt x="25" y="0"/>
                  </a:lnTo>
                  <a:lnTo>
                    <a:pt x="0" y="91"/>
                  </a:lnTo>
                  <a:lnTo>
                    <a:pt x="50" y="9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5257" name="Line 40"/>
            <p:cNvSpPr>
              <a:spLocks noChangeShapeType="1"/>
            </p:cNvSpPr>
            <p:nvPr/>
          </p:nvSpPr>
          <p:spPr bwMode="auto">
            <a:xfrm flipV="1">
              <a:off x="1899" y="2795"/>
              <a:ext cx="0" cy="8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58" name="Freeform 41"/>
            <p:cNvSpPr/>
            <p:nvPr/>
          </p:nvSpPr>
          <p:spPr bwMode="auto">
            <a:xfrm>
              <a:off x="1874" y="2741"/>
              <a:ext cx="49" cy="91"/>
            </a:xfrm>
            <a:custGeom>
              <a:avLst/>
              <a:gdLst>
                <a:gd name="T0" fmla="*/ 49 w 49"/>
                <a:gd name="T1" fmla="*/ 91 h 91"/>
                <a:gd name="T2" fmla="*/ 25 w 49"/>
                <a:gd name="T3" fmla="*/ 0 h 91"/>
                <a:gd name="T4" fmla="*/ 0 w 49"/>
                <a:gd name="T5" fmla="*/ 91 h 91"/>
                <a:gd name="T6" fmla="*/ 49 w 49"/>
                <a:gd name="T7" fmla="*/ 91 h 91"/>
                <a:gd name="T8" fmla="*/ 0 60000 65536"/>
                <a:gd name="T9" fmla="*/ 0 60000 65536"/>
                <a:gd name="T10" fmla="*/ 0 60000 65536"/>
                <a:gd name="T11" fmla="*/ 0 60000 65536"/>
                <a:gd name="T12" fmla="*/ 0 w 49"/>
                <a:gd name="T13" fmla="*/ 0 h 91"/>
                <a:gd name="T14" fmla="*/ 49 w 49"/>
                <a:gd name="T15" fmla="*/ 91 h 91"/>
              </a:gdLst>
              <a:ahLst/>
              <a:cxnLst>
                <a:cxn ang="T8">
                  <a:pos x="T0" y="T1"/>
                </a:cxn>
                <a:cxn ang="T9">
                  <a:pos x="T2" y="T3"/>
                </a:cxn>
                <a:cxn ang="T10">
                  <a:pos x="T4" y="T5"/>
                </a:cxn>
                <a:cxn ang="T11">
                  <a:pos x="T6" y="T7"/>
                </a:cxn>
              </a:cxnLst>
              <a:rect l="T12" t="T13" r="T14" b="T15"/>
              <a:pathLst>
                <a:path w="49" h="91">
                  <a:moveTo>
                    <a:pt x="49" y="91"/>
                  </a:moveTo>
                  <a:lnTo>
                    <a:pt x="25" y="0"/>
                  </a:lnTo>
                  <a:lnTo>
                    <a:pt x="0" y="91"/>
                  </a:lnTo>
                  <a:lnTo>
                    <a:pt x="49" y="9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5259" name="Rectangle 42"/>
            <p:cNvSpPr>
              <a:spLocks noChangeArrowheads="1"/>
            </p:cNvSpPr>
            <p:nvPr/>
          </p:nvSpPr>
          <p:spPr bwMode="auto">
            <a:xfrm>
              <a:off x="1202" y="3158"/>
              <a:ext cx="76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a:solidFill>
                    <a:srgbClr val="000000"/>
                  </a:solidFill>
                  <a:latin typeface="Myriad Roman"/>
                </a:rPr>
                <a:t>Sender’s view</a:t>
              </a:r>
              <a:endParaRPr lang="en-US" altLang="zh-CN"/>
            </a:p>
          </p:txBody>
        </p:sp>
      </p:grpSp>
      <p:sp>
        <p:nvSpPr>
          <p:cNvPr id="95243" name="Rectangle 43"/>
          <p:cNvSpPr>
            <a:spLocks noChangeArrowheads="1"/>
          </p:cNvSpPr>
          <p:nvPr/>
        </p:nvSpPr>
        <p:spPr bwMode="auto">
          <a:xfrm>
            <a:off x="5448300" y="5949950"/>
            <a:ext cx="5219700" cy="584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latin typeface="Courier New" panose="02070309020205020404" pitchFamily="49" charset="0"/>
              </a:rPr>
              <a:t>LastByteWritten – LastByteAcked</a:t>
            </a:r>
            <a:endParaRPr lang="en-US" altLang="zh-CN" sz="1600" b="1">
              <a:latin typeface="Courier New" panose="02070309020205020404" pitchFamily="49" charset="0"/>
            </a:endParaRPr>
          </a:p>
          <a:p>
            <a:r>
              <a:rPr lang="en-US" altLang="zh-CN" sz="1600" b="1">
                <a:latin typeface="Courier New" panose="02070309020205020404" pitchFamily="49" charset="0"/>
              </a:rPr>
              <a:t>≤ MaxSendBuffer </a:t>
            </a:r>
            <a:endParaRPr lang="en-US" altLang="zh-CN" sz="1600" b="1">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a:xfrm>
            <a:off x="812801" y="477838"/>
            <a:ext cx="8352367" cy="647700"/>
          </a:xfrm>
        </p:spPr>
        <p:txBody>
          <a:bodyPr/>
          <a:lstStyle/>
          <a:p>
            <a:r>
              <a:rPr lang="en-US" altLang="zh-CN" sz="3200" dirty="0">
                <a:latin typeface="+mj-ea"/>
              </a:rPr>
              <a:t>TCP</a:t>
            </a:r>
            <a:r>
              <a:rPr lang="zh-CN" altLang="en-US" sz="3200" dirty="0">
                <a:latin typeface="+mj-ea"/>
              </a:rPr>
              <a:t>滑动窗口算法</a:t>
            </a:r>
            <a:endParaRPr lang="en-US" altLang="zh-CN" sz="3200" dirty="0">
              <a:latin typeface="+mj-ea"/>
            </a:endParaRPr>
          </a:p>
        </p:txBody>
      </p:sp>
      <p:sp>
        <p:nvSpPr>
          <p:cNvPr id="47107" name="Rectangle 3"/>
          <p:cNvSpPr>
            <a:spLocks noGrp="1" noChangeArrowheads="1"/>
          </p:cNvSpPr>
          <p:nvPr>
            <p:ph type="body" idx="1"/>
          </p:nvPr>
        </p:nvSpPr>
        <p:spPr>
          <a:xfrm>
            <a:off x="1046018" y="1125538"/>
            <a:ext cx="9968346" cy="5327650"/>
          </a:xfrm>
        </p:spPr>
        <p:txBody>
          <a:bodyPr/>
          <a:lstStyle/>
          <a:p>
            <a:pPr>
              <a:lnSpc>
                <a:spcPct val="90000"/>
              </a:lnSpc>
              <a:buFont typeface="Wingdings" panose="05000000000000000000" pitchFamily="2" charset="2"/>
              <a:buNone/>
              <a:defRPr/>
            </a:pPr>
            <a:r>
              <a:rPr lang="en-US" altLang="zh-CN" sz="2800" b="1" dirty="0">
                <a:solidFill>
                  <a:srgbClr val="008000"/>
                </a:solidFill>
                <a:effectLst>
                  <a:outerShdw blurRad="38100" dist="38100" dir="2700000" algn="tl">
                    <a:srgbClr val="C0C0C0"/>
                  </a:outerShdw>
                </a:effectLst>
              </a:rPr>
              <a:t>2.</a:t>
            </a:r>
            <a:r>
              <a:rPr lang="zh-CN" altLang="en-US" sz="2800" b="1" dirty="0">
                <a:solidFill>
                  <a:srgbClr val="008000"/>
                </a:solidFill>
                <a:effectLst>
                  <a:outerShdw blurRad="38100" dist="38100" dir="2700000" algn="tl">
                    <a:srgbClr val="C0C0C0"/>
                  </a:outerShdw>
                </a:effectLst>
              </a:rPr>
              <a:t>流量控制</a:t>
            </a:r>
            <a:r>
              <a:rPr lang="en-US" altLang="zh-CN" sz="2800" b="1" dirty="0">
                <a:solidFill>
                  <a:srgbClr val="008000"/>
                </a:solidFill>
                <a:effectLst>
                  <a:outerShdw blurRad="38100" dist="38100" dir="2700000" algn="tl">
                    <a:srgbClr val="C0C0C0"/>
                  </a:outerShdw>
                </a:effectLst>
              </a:rPr>
              <a:t>(</a:t>
            </a:r>
            <a:r>
              <a:rPr lang="zh-CN" altLang="en-US" sz="2800" b="1" dirty="0">
                <a:solidFill>
                  <a:srgbClr val="008000"/>
                </a:solidFill>
                <a:effectLst>
                  <a:outerShdw blurRad="38100" dist="38100" dir="2700000" algn="tl">
                    <a:srgbClr val="C0C0C0"/>
                  </a:outerShdw>
                </a:effectLst>
              </a:rPr>
              <a:t>续</a:t>
            </a:r>
            <a:r>
              <a:rPr lang="en-US" altLang="zh-CN" sz="2800" b="1" dirty="0">
                <a:solidFill>
                  <a:srgbClr val="008000"/>
                </a:solidFill>
                <a:effectLst>
                  <a:outerShdw blurRad="38100" dist="38100" dir="2700000" algn="tl">
                    <a:srgbClr val="C0C0C0"/>
                  </a:outerShdw>
                </a:effectLst>
              </a:rPr>
              <a:t>)</a:t>
            </a:r>
            <a:endParaRPr lang="en-US" altLang="zh-CN" sz="2400" dirty="0"/>
          </a:p>
          <a:p>
            <a:pPr>
              <a:lnSpc>
                <a:spcPct val="90000"/>
              </a:lnSpc>
              <a:defRPr/>
            </a:pPr>
            <a:r>
              <a:rPr lang="en-US" altLang="zh-CN" sz="2400" dirty="0"/>
              <a:t>TCP </a:t>
            </a:r>
            <a:r>
              <a:rPr lang="zh-CN" altLang="en-US" sz="2400" dirty="0"/>
              <a:t>操作</a:t>
            </a:r>
            <a:endParaRPr lang="en-US" altLang="zh-CN" sz="2400" dirty="0"/>
          </a:p>
          <a:p>
            <a:pPr lvl="1">
              <a:lnSpc>
                <a:spcPct val="90000"/>
              </a:lnSpc>
              <a:defRPr/>
            </a:pPr>
            <a:r>
              <a:rPr lang="zh-CN" altLang="en-US" sz="2400" dirty="0"/>
              <a:t>连接建立</a:t>
            </a:r>
            <a:r>
              <a:rPr lang="en-US" altLang="zh-CN" sz="2400" dirty="0"/>
              <a:t>: </a:t>
            </a:r>
            <a:r>
              <a:rPr lang="zh-CN" altLang="en-US" sz="2400" dirty="0"/>
              <a:t>接收方将其缓存大小写入</a:t>
            </a:r>
            <a:r>
              <a:rPr lang="en-US" altLang="zh-CN" sz="2400" dirty="0" err="1">
                <a:solidFill>
                  <a:srgbClr val="0000CC"/>
                </a:solidFill>
              </a:rPr>
              <a:t>AdvertisedWindow</a:t>
            </a:r>
            <a:r>
              <a:rPr lang="zh-CN" altLang="en-US" sz="2400" dirty="0"/>
              <a:t>字段</a:t>
            </a:r>
            <a:endParaRPr lang="en-US" altLang="zh-CN" sz="2400" dirty="0"/>
          </a:p>
          <a:p>
            <a:pPr lvl="1">
              <a:lnSpc>
                <a:spcPct val="90000"/>
              </a:lnSpc>
              <a:defRPr/>
            </a:pPr>
            <a:r>
              <a:rPr lang="zh-CN" altLang="en-US" sz="2400" dirty="0"/>
              <a:t>第一</a:t>
            </a:r>
            <a:r>
              <a:rPr lang="en-US" altLang="zh-CN" sz="2400" dirty="0"/>
              <a:t>: </a:t>
            </a:r>
            <a:r>
              <a:rPr lang="zh-CN" altLang="en-US" sz="2400" dirty="0"/>
              <a:t>发送方可以发送不超过</a:t>
            </a:r>
            <a:r>
              <a:rPr lang="en-US" altLang="zh-CN" sz="2400" dirty="0"/>
              <a:t> min </a:t>
            </a:r>
            <a:r>
              <a:rPr lang="en-US" altLang="zh-CN" sz="2400" dirty="0">
                <a:solidFill>
                  <a:srgbClr val="0000CC"/>
                </a:solidFill>
              </a:rPr>
              <a:t>(available data, </a:t>
            </a:r>
            <a:r>
              <a:rPr lang="en-US" altLang="zh-CN" sz="2400" dirty="0" err="1">
                <a:solidFill>
                  <a:srgbClr val="0000CC"/>
                </a:solidFill>
              </a:rPr>
              <a:t>AdvertisedWindow</a:t>
            </a:r>
            <a:r>
              <a:rPr lang="en-US" altLang="zh-CN" sz="2400" dirty="0">
                <a:solidFill>
                  <a:srgbClr val="0000CC"/>
                </a:solidFill>
              </a:rPr>
              <a:t>)</a:t>
            </a:r>
            <a:r>
              <a:rPr lang="zh-CN" altLang="en-US" sz="2400" dirty="0"/>
              <a:t>的数据</a:t>
            </a:r>
            <a:endParaRPr lang="en-US" altLang="zh-CN" sz="2400" dirty="0"/>
          </a:p>
          <a:p>
            <a:pPr lvl="1">
              <a:lnSpc>
                <a:spcPct val="90000"/>
              </a:lnSpc>
              <a:defRPr/>
            </a:pPr>
            <a:r>
              <a:rPr lang="zh-CN" altLang="en-US" sz="2400" dirty="0"/>
              <a:t>其后</a:t>
            </a:r>
            <a:r>
              <a:rPr lang="en-US" altLang="zh-CN" sz="2400" dirty="0"/>
              <a:t>: </a:t>
            </a:r>
            <a:r>
              <a:rPr lang="zh-CN" altLang="en-US" sz="2400" dirty="0"/>
              <a:t>接收方对收到的数据段进行确认</a:t>
            </a:r>
            <a:r>
              <a:rPr lang="en-US" altLang="zh-CN" sz="2400" dirty="0"/>
              <a:t>, </a:t>
            </a:r>
            <a:r>
              <a:rPr lang="zh-CN" altLang="en-US" sz="2400" dirty="0"/>
              <a:t>并</a:t>
            </a:r>
            <a:r>
              <a:rPr lang="en-US" altLang="zh-CN" sz="2400" dirty="0" err="1">
                <a:solidFill>
                  <a:srgbClr val="0000CC"/>
                </a:solidFill>
              </a:rPr>
              <a:t>AdvertisedWindow</a:t>
            </a:r>
            <a:r>
              <a:rPr lang="zh-CN" altLang="en-US" sz="2400" dirty="0"/>
              <a:t>字段利用通告发送方其当前可获得的缓存大小</a:t>
            </a:r>
            <a:endParaRPr lang="en-US" altLang="zh-CN" sz="2400" dirty="0">
              <a:solidFill>
                <a:srgbClr val="0000CC"/>
              </a:solidFill>
            </a:endParaRPr>
          </a:p>
          <a:p>
            <a:pPr lvl="1">
              <a:lnSpc>
                <a:spcPct val="90000"/>
              </a:lnSpc>
              <a:defRPr/>
            </a:pPr>
            <a:r>
              <a:rPr lang="zh-CN" altLang="en-US" sz="2400" dirty="0"/>
              <a:t>发送方可以发送不超过</a:t>
            </a:r>
            <a:r>
              <a:rPr lang="en-US" altLang="zh-CN" sz="2400" dirty="0"/>
              <a:t> </a:t>
            </a:r>
            <a:r>
              <a:rPr lang="en-US" altLang="zh-CN" sz="2400" dirty="0">
                <a:solidFill>
                  <a:srgbClr val="0000CC"/>
                </a:solidFill>
              </a:rPr>
              <a:t>min (available data, </a:t>
            </a:r>
            <a:r>
              <a:rPr lang="en-US" altLang="zh-CN" sz="2400" dirty="0" err="1">
                <a:solidFill>
                  <a:srgbClr val="0000CC"/>
                </a:solidFill>
              </a:rPr>
              <a:t>AdvertisedWindow</a:t>
            </a:r>
            <a:r>
              <a:rPr lang="en-US" altLang="zh-CN" sz="2400" dirty="0">
                <a:solidFill>
                  <a:srgbClr val="0000CC"/>
                </a:solidFill>
              </a:rPr>
              <a:t> </a:t>
            </a:r>
            <a:r>
              <a:rPr lang="en-US" altLang="zh-CN" sz="2400" dirty="0">
                <a:solidFill>
                  <a:srgbClr val="0000CC"/>
                </a:solidFill>
                <a:latin typeface="Verdana" panose="020B0604030504040204"/>
              </a:rPr>
              <a:t>–</a:t>
            </a:r>
            <a:r>
              <a:rPr lang="en-US" altLang="zh-CN" sz="2400" dirty="0">
                <a:solidFill>
                  <a:srgbClr val="0000CC"/>
                </a:solidFill>
              </a:rPr>
              <a:t> Amount of unacknowledged data)</a:t>
            </a:r>
            <a:r>
              <a:rPr lang="zh-CN" altLang="en-US" sz="2400" dirty="0"/>
              <a:t>的数据</a:t>
            </a:r>
            <a:endParaRPr lang="en-US" altLang="zh-CN" sz="2400" dirty="0">
              <a:solidFill>
                <a:srgbClr val="0000CC"/>
              </a:solidFill>
            </a:endParaRPr>
          </a:p>
          <a:p>
            <a:pPr lvl="1">
              <a:lnSpc>
                <a:spcPct val="90000"/>
              </a:lnSpc>
              <a:defRPr/>
            </a:pPr>
            <a:r>
              <a:rPr lang="zh-CN" altLang="en-US" sz="2400" dirty="0"/>
              <a:t>如果</a:t>
            </a:r>
            <a:r>
              <a:rPr lang="en-US" altLang="zh-CN" sz="2400" dirty="0" err="1">
                <a:solidFill>
                  <a:srgbClr val="0000CC"/>
                </a:solidFill>
              </a:rPr>
              <a:t>AdvertisedWindow</a:t>
            </a:r>
            <a:r>
              <a:rPr lang="en-US" altLang="zh-CN" sz="2400" dirty="0"/>
              <a:t> == 0, </a:t>
            </a:r>
            <a:r>
              <a:rPr lang="zh-CN" altLang="en-US" sz="2400" dirty="0"/>
              <a:t>发送方继续发送</a:t>
            </a:r>
            <a:r>
              <a:rPr lang="en-US" altLang="zh-CN" sz="2400" dirty="0"/>
              <a:t>1</a:t>
            </a:r>
            <a:r>
              <a:rPr lang="zh-CN" altLang="en-US" sz="2400" dirty="0"/>
              <a:t>字节的数据段请求当前的</a:t>
            </a:r>
            <a:r>
              <a:rPr lang="en-US" altLang="zh-CN" sz="2400" dirty="0"/>
              <a:t> </a:t>
            </a:r>
            <a:r>
              <a:rPr lang="en-US" altLang="zh-CN" sz="2400" dirty="0" err="1">
                <a:solidFill>
                  <a:srgbClr val="0000CC"/>
                </a:solidFill>
              </a:rPr>
              <a:t>AdvertisedWindow</a:t>
            </a:r>
            <a:r>
              <a:rPr lang="en-US" altLang="zh-CN" sz="2400" dirty="0">
                <a:solidFill>
                  <a:srgbClr val="0000CC"/>
                </a:solidFill>
              </a:rPr>
              <a:t> </a:t>
            </a:r>
            <a:endParaRPr lang="en-US" altLang="zh-CN"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p:txBody>
          <a:bodyPr/>
          <a:lstStyle/>
          <a:p>
            <a:r>
              <a:rPr lang="en-US" altLang="zh-CN" sz="3200" dirty="0">
                <a:latin typeface="+mj-ea"/>
              </a:rPr>
              <a:t>TCP </a:t>
            </a:r>
            <a:r>
              <a:rPr lang="zh-CN" altLang="en-US" sz="3200" dirty="0">
                <a:latin typeface="+mj-ea"/>
              </a:rPr>
              <a:t>流量控制</a:t>
            </a:r>
            <a:r>
              <a:rPr lang="en-US" altLang="zh-CN" sz="3200" dirty="0">
                <a:latin typeface="+mj-ea"/>
              </a:rPr>
              <a:t>: </a:t>
            </a:r>
            <a:r>
              <a:rPr lang="zh-CN" altLang="en-US" sz="3200" dirty="0">
                <a:latin typeface="+mj-ea"/>
              </a:rPr>
              <a:t>示例</a:t>
            </a:r>
            <a:endParaRPr lang="en-US" altLang="zh-CN" sz="3200" dirty="0">
              <a:latin typeface="+mj-ea"/>
            </a:endParaRPr>
          </a:p>
        </p:txBody>
      </p:sp>
      <p:pic>
        <p:nvPicPr>
          <p:cNvPr id="9728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9650" y="1268414"/>
            <a:ext cx="7272338" cy="535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a:xfrm>
            <a:off x="799549" y="627063"/>
            <a:ext cx="8352367" cy="647700"/>
          </a:xfrm>
        </p:spPr>
        <p:txBody>
          <a:bodyPr/>
          <a:lstStyle/>
          <a:p>
            <a:r>
              <a:rPr lang="en-US" altLang="zh-CN" sz="3200" dirty="0">
                <a:latin typeface="+mj-ea"/>
              </a:rPr>
              <a:t>TCP</a:t>
            </a:r>
            <a:r>
              <a:rPr lang="zh-CN" altLang="en-US" sz="3200" dirty="0">
                <a:latin typeface="+mj-ea"/>
              </a:rPr>
              <a:t>流量控制</a:t>
            </a:r>
            <a:r>
              <a:rPr lang="en-US" altLang="zh-CN" sz="3200" dirty="0">
                <a:latin typeface="+mj-ea"/>
              </a:rPr>
              <a:t>: </a:t>
            </a:r>
            <a:r>
              <a:rPr lang="zh-CN" altLang="en-US" sz="3200" dirty="0">
                <a:latin typeface="+mj-ea"/>
              </a:rPr>
              <a:t>示例</a:t>
            </a:r>
            <a:endParaRPr lang="en-US" altLang="zh-CN" sz="3200" dirty="0">
              <a:latin typeface="+mj-ea"/>
            </a:endParaRPr>
          </a:p>
        </p:txBody>
      </p:sp>
      <p:sp>
        <p:nvSpPr>
          <p:cNvPr id="98308" name="Rectangle 3"/>
          <p:cNvSpPr>
            <a:spLocks noGrp="1" noChangeArrowheads="1"/>
          </p:cNvSpPr>
          <p:nvPr>
            <p:ph type="body" idx="1"/>
          </p:nvPr>
        </p:nvSpPr>
        <p:spPr>
          <a:xfrm>
            <a:off x="860932" y="1274763"/>
            <a:ext cx="10361250" cy="5139892"/>
          </a:xfrm>
        </p:spPr>
        <p:txBody>
          <a:bodyPr/>
          <a:lstStyle/>
          <a:p>
            <a:r>
              <a:rPr lang="zh-CN" altLang="en-US" sz="2800" dirty="0"/>
              <a:t>确认包括期望接收的下一个字节</a:t>
            </a:r>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r>
              <a:rPr lang="zh-CN" altLang="en-US" sz="2800" dirty="0"/>
              <a:t>确认携带在数据段中</a:t>
            </a:r>
            <a:r>
              <a:rPr lang="en-US" altLang="zh-CN" sz="2800" dirty="0"/>
              <a:t>, </a:t>
            </a:r>
            <a:r>
              <a:rPr lang="zh-CN" altLang="en-US" sz="2800" dirty="0"/>
              <a:t>通过首部的</a:t>
            </a:r>
            <a:r>
              <a:rPr lang="en-US" altLang="zh-CN" sz="2800" dirty="0"/>
              <a:t>ACK</a:t>
            </a:r>
            <a:r>
              <a:rPr lang="zh-CN" altLang="en-US" sz="2800" dirty="0"/>
              <a:t>标志位进行标识</a:t>
            </a:r>
            <a:endParaRPr lang="en-US" altLang="zh-CN" sz="2800" dirty="0"/>
          </a:p>
          <a:p>
            <a:endParaRPr lang="en-US" altLang="zh-CN" sz="2800" dirty="0"/>
          </a:p>
        </p:txBody>
      </p:sp>
      <p:pic>
        <p:nvPicPr>
          <p:cNvPr id="9830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81439" y="2071688"/>
            <a:ext cx="45370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p:txBody>
          <a:bodyPr/>
          <a:lstStyle/>
          <a:p>
            <a:r>
              <a:rPr lang="en-US" altLang="zh-CN" sz="3200" dirty="0">
                <a:latin typeface="+mj-ea"/>
              </a:rPr>
              <a:t>TCP </a:t>
            </a:r>
            <a:r>
              <a:rPr lang="zh-CN" altLang="en-US" sz="3200" dirty="0">
                <a:latin typeface="+mj-ea"/>
              </a:rPr>
              <a:t>流量控制的深入讨论</a:t>
            </a:r>
            <a:endParaRPr lang="en-US" altLang="zh-CN" sz="3200" dirty="0">
              <a:latin typeface="+mj-ea"/>
            </a:endParaRPr>
          </a:p>
        </p:txBody>
      </p:sp>
      <p:sp>
        <p:nvSpPr>
          <p:cNvPr id="99332" name="Rectangle 3"/>
          <p:cNvSpPr>
            <a:spLocks noGrp="1" noChangeArrowheads="1"/>
          </p:cNvSpPr>
          <p:nvPr>
            <p:ph type="body" idx="1"/>
          </p:nvPr>
        </p:nvSpPr>
        <p:spPr/>
        <p:txBody>
          <a:bodyPr/>
          <a:lstStyle/>
          <a:p>
            <a:r>
              <a:rPr lang="zh-CN" altLang="en-US" sz="2800" dirty="0"/>
              <a:t>为什么发送方周期性的发送探测数据段</a:t>
            </a:r>
            <a:r>
              <a:rPr lang="en-US" altLang="zh-CN" sz="2800" dirty="0"/>
              <a:t>?</a:t>
            </a:r>
            <a:endParaRPr lang="en-US" altLang="zh-CN" sz="2800" dirty="0"/>
          </a:p>
          <a:p>
            <a:pPr lvl="1"/>
            <a:r>
              <a:rPr lang="zh-CN" altLang="en-US" sz="2400" dirty="0"/>
              <a:t>接收方简单的对来自发送方的数据段进行确认</a:t>
            </a:r>
            <a:r>
              <a:rPr lang="en-US" altLang="zh-CN" sz="2400" dirty="0"/>
              <a:t>, </a:t>
            </a:r>
            <a:r>
              <a:rPr lang="zh-CN" altLang="en-US" sz="2400" dirty="0"/>
              <a:t>而其自身从不发起任何活动</a:t>
            </a:r>
            <a:r>
              <a:rPr lang="en-US" altLang="zh-CN" sz="2400" dirty="0"/>
              <a:t>.</a:t>
            </a:r>
            <a:endParaRPr lang="en-US" altLang="zh-CN" sz="2400" dirty="0"/>
          </a:p>
          <a:p>
            <a:endParaRPr lang="en-US" altLang="zh-CN" sz="2800" dirty="0"/>
          </a:p>
          <a:p>
            <a:r>
              <a:rPr lang="en-US" altLang="zh-CN" sz="2800" dirty="0"/>
              <a:t>TCP </a:t>
            </a:r>
            <a:r>
              <a:rPr lang="zh-CN" altLang="en-US" sz="2800" dirty="0"/>
              <a:t>设计原则</a:t>
            </a:r>
            <a:endParaRPr lang="en-US" altLang="zh-CN" sz="2800" dirty="0"/>
          </a:p>
          <a:p>
            <a:pPr lvl="1"/>
            <a:r>
              <a:rPr lang="zh-CN" altLang="en-US" sz="2400" b="1" dirty="0">
                <a:solidFill>
                  <a:srgbClr val="0000FF"/>
                </a:solidFill>
              </a:rPr>
              <a:t>聪明的发送方</a:t>
            </a:r>
            <a:r>
              <a:rPr lang="en-US" altLang="zh-CN" sz="2400" b="1" dirty="0">
                <a:solidFill>
                  <a:srgbClr val="0000FF"/>
                </a:solidFill>
              </a:rPr>
              <a:t>/</a:t>
            </a:r>
            <a:r>
              <a:rPr lang="zh-CN" altLang="en-US" sz="2400" b="1" dirty="0">
                <a:solidFill>
                  <a:srgbClr val="0000FF"/>
                </a:solidFill>
              </a:rPr>
              <a:t>笨拙的接收方</a:t>
            </a:r>
            <a:endParaRPr lang="en-US" altLang="zh-CN" sz="2400" dirty="0"/>
          </a:p>
          <a:p>
            <a:pPr lvl="1"/>
            <a:r>
              <a:rPr lang="en-US" altLang="zh-CN" sz="2400" dirty="0"/>
              <a:t>TCP</a:t>
            </a:r>
            <a:r>
              <a:rPr lang="zh-CN" altLang="en-US" sz="2400" dirty="0"/>
              <a:t>中接收方被设计成尽可能的简单</a:t>
            </a:r>
            <a:endParaRPr lang="en-US" altLang="zh-CN" sz="2400" dirty="0"/>
          </a:p>
          <a:p>
            <a:endParaRPr lang="zh-CN" altLang="en-US" sz="28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1025237" y="981075"/>
            <a:ext cx="9391940" cy="5327650"/>
          </a:xfrm>
        </p:spPr>
        <p:txBody>
          <a:bodyPr/>
          <a:lstStyle/>
          <a:p>
            <a:pPr>
              <a:buFont typeface="Wingdings" panose="05000000000000000000" charset="0"/>
              <a:buNone/>
              <a:defRPr/>
            </a:pPr>
            <a:r>
              <a:rPr lang="en-US" altLang="zh-CN" sz="2800" b="1" dirty="0">
                <a:solidFill>
                  <a:srgbClr val="008000"/>
                </a:solidFill>
                <a:effectLst>
                  <a:outerShdw blurRad="38100" dist="38100" dir="2700000" algn="tl">
                    <a:srgbClr val="DDDDDD"/>
                  </a:outerShdw>
                </a:effectLst>
              </a:rPr>
              <a:t>3. </a:t>
            </a:r>
            <a:r>
              <a:rPr lang="zh-CN" altLang="en-US" sz="2800" b="1" dirty="0">
                <a:solidFill>
                  <a:srgbClr val="008000"/>
                </a:solidFill>
                <a:effectLst>
                  <a:outerShdw blurRad="38100" dist="38100" dir="2700000" algn="tl">
                    <a:srgbClr val="DDDDDD"/>
                  </a:outerShdw>
                </a:effectLst>
              </a:rPr>
              <a:t>防止回绕</a:t>
            </a:r>
            <a:endParaRPr lang="en-US" altLang="zh-CN" sz="2800" b="1" dirty="0">
              <a:solidFill>
                <a:srgbClr val="008000"/>
              </a:solidFill>
              <a:effectLst>
                <a:outerShdw blurRad="38100" dist="38100" dir="2700000" algn="tl">
                  <a:srgbClr val="DDDDDD"/>
                </a:outerShdw>
              </a:effectLst>
            </a:endParaRPr>
          </a:p>
          <a:p>
            <a:pPr>
              <a:defRPr/>
            </a:pPr>
            <a:r>
              <a:rPr lang="zh-CN" altLang="en-US" sz="2000" dirty="0"/>
              <a:t>通常的方法</a:t>
            </a:r>
            <a:endParaRPr lang="en-US" altLang="zh-CN" sz="2000" dirty="0"/>
          </a:p>
          <a:p>
            <a:pPr lvl="1">
              <a:defRPr/>
            </a:pPr>
            <a:r>
              <a:rPr lang="zh-CN" altLang="en-US" sz="2000" dirty="0"/>
              <a:t>序号空间的大小是窗口空间大小的</a:t>
            </a:r>
            <a:r>
              <a:rPr lang="en-US" altLang="zh-CN" sz="2000" dirty="0"/>
              <a:t>2</a:t>
            </a:r>
            <a:r>
              <a:rPr lang="zh-CN" altLang="en-US" sz="2000" dirty="0"/>
              <a:t>倍</a:t>
            </a:r>
            <a:endParaRPr lang="en-US" altLang="zh-CN" sz="2000" dirty="0"/>
          </a:p>
          <a:p>
            <a:pPr lvl="1">
              <a:defRPr/>
            </a:pPr>
            <a:r>
              <a:rPr lang="zh-CN" altLang="en-US" sz="2000" dirty="0"/>
              <a:t>然而</a:t>
            </a:r>
            <a:r>
              <a:rPr lang="en-US" altLang="zh-CN" sz="2000" dirty="0"/>
              <a:t>, </a:t>
            </a:r>
            <a:r>
              <a:rPr lang="zh-CN" altLang="en-US" sz="2000" dirty="0"/>
              <a:t>分组的生命周期可能很长</a:t>
            </a:r>
            <a:endParaRPr lang="en-US" altLang="zh-CN" sz="2000" dirty="0"/>
          </a:p>
          <a:p>
            <a:pPr lvl="1">
              <a:defRPr/>
            </a:pPr>
            <a:endParaRPr lang="en-US" altLang="zh-CN" sz="2000" dirty="0"/>
          </a:p>
          <a:p>
            <a:pPr lvl="1">
              <a:defRPr/>
            </a:pPr>
            <a:endParaRPr lang="en-US" altLang="zh-CN" sz="2000" dirty="0"/>
          </a:p>
          <a:p>
            <a:pPr lvl="1">
              <a:defRPr/>
            </a:pPr>
            <a:endParaRPr lang="en-US" altLang="zh-CN" sz="2000" dirty="0"/>
          </a:p>
          <a:p>
            <a:pPr lvl="1">
              <a:defRPr/>
            </a:pPr>
            <a:endParaRPr lang="en-US" altLang="zh-CN" sz="2000" dirty="0"/>
          </a:p>
          <a:p>
            <a:pPr lvl="1">
              <a:defRPr/>
            </a:pPr>
            <a:endParaRPr lang="en-US" altLang="zh-CN" sz="2000" dirty="0"/>
          </a:p>
          <a:p>
            <a:pPr lvl="1">
              <a:defRPr/>
            </a:pPr>
            <a:endParaRPr lang="en-US" altLang="zh-CN" sz="2000" dirty="0"/>
          </a:p>
          <a:p>
            <a:pPr marL="344170" lvl="1" indent="0">
              <a:buNone/>
              <a:defRPr/>
            </a:pPr>
            <a:endParaRPr lang="en-US" altLang="zh-CN" sz="2000" dirty="0"/>
          </a:p>
          <a:p>
            <a:pPr>
              <a:defRPr/>
            </a:pPr>
            <a:r>
              <a:rPr lang="en-US" altLang="zh-CN" sz="2000" dirty="0"/>
              <a:t>TCP</a:t>
            </a:r>
            <a:r>
              <a:rPr lang="zh-CN" altLang="en-US" sz="2000" dirty="0"/>
              <a:t>的解决方案</a:t>
            </a:r>
            <a:endParaRPr lang="en-US" altLang="zh-CN" sz="2000" dirty="0"/>
          </a:p>
          <a:p>
            <a:pPr lvl="1">
              <a:defRPr/>
            </a:pPr>
            <a:r>
              <a:rPr lang="zh-CN" altLang="en-US" sz="2000" dirty="0"/>
              <a:t>引入</a:t>
            </a:r>
            <a:r>
              <a:rPr lang="en-US" altLang="zh-CN" sz="2000" dirty="0"/>
              <a:t>MSL( </a:t>
            </a:r>
            <a:r>
              <a:rPr lang="en-US" altLang="zh-CN" sz="2000" b="1" dirty="0">
                <a:solidFill>
                  <a:srgbClr val="0000FF"/>
                </a:solidFill>
              </a:rPr>
              <a:t>Maximum Segment Lifetime</a:t>
            </a:r>
            <a:r>
              <a:rPr lang="en-US" altLang="zh-CN" sz="2000" dirty="0"/>
              <a:t>), </a:t>
            </a:r>
            <a:endParaRPr lang="en-US" altLang="zh-CN" sz="2000" dirty="0"/>
          </a:p>
          <a:p>
            <a:pPr marL="344170" lvl="1" indent="0">
              <a:buNone/>
              <a:defRPr/>
            </a:pPr>
            <a:r>
              <a:rPr lang="zh-CN" altLang="en-US" sz="2000" dirty="0"/>
              <a:t>例如</a:t>
            </a:r>
            <a:r>
              <a:rPr lang="en-US" altLang="zh-CN" sz="2000" dirty="0"/>
              <a:t>120sec</a:t>
            </a:r>
            <a:endParaRPr lang="en-US" altLang="zh-CN" sz="2000" dirty="0"/>
          </a:p>
          <a:p>
            <a:pPr lvl="1">
              <a:defRPr/>
            </a:pPr>
            <a:r>
              <a:rPr lang="zh-CN" altLang="en-US" sz="2000" dirty="0">
                <a:solidFill>
                  <a:srgbClr val="FF0000"/>
                </a:solidFill>
              </a:rPr>
              <a:t>对序号字段空间进行扩展</a:t>
            </a:r>
            <a:endParaRPr lang="en-US" altLang="zh-CN" sz="2000" dirty="0">
              <a:solidFill>
                <a:srgbClr val="FF0000"/>
              </a:solidFill>
            </a:endParaRPr>
          </a:p>
          <a:p>
            <a:pPr>
              <a:buFont typeface="Wingdings" panose="05000000000000000000" charset="0"/>
              <a:buNone/>
              <a:defRPr/>
            </a:pPr>
            <a:endParaRPr lang="en-US" altLang="zh-CN" sz="2000" dirty="0"/>
          </a:p>
        </p:txBody>
      </p:sp>
      <p:pic>
        <p:nvPicPr>
          <p:cNvPr id="10035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24114" y="2565400"/>
            <a:ext cx="3889375"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Rectangle 2"/>
          <p:cNvSpPr>
            <a:spLocks noGrp="1" noChangeArrowheads="1"/>
          </p:cNvSpPr>
          <p:nvPr>
            <p:ph type="title"/>
          </p:nvPr>
        </p:nvSpPr>
        <p:spPr>
          <a:xfrm>
            <a:off x="812801" y="534090"/>
            <a:ext cx="8352367" cy="647700"/>
          </a:xfrm>
        </p:spPr>
        <p:txBody>
          <a:bodyPr/>
          <a:lstStyle/>
          <a:p>
            <a:r>
              <a:rPr lang="en-US" altLang="zh-CN" dirty="0">
                <a:latin typeface="+mj-ea"/>
              </a:rPr>
              <a:t>TCP</a:t>
            </a:r>
            <a:r>
              <a:rPr lang="zh-CN" altLang="en-US" dirty="0">
                <a:latin typeface="+mj-ea"/>
              </a:rPr>
              <a:t>滑动窗口算法</a:t>
            </a:r>
            <a:endParaRPr lang="en-US" altLang="zh-CN" dirty="0">
              <a:latin typeface="+mj-ea"/>
            </a:endParaRPr>
          </a:p>
        </p:txBody>
      </p:sp>
      <p:sp>
        <p:nvSpPr>
          <p:cNvPr id="100358" name="Rectangle 5"/>
          <p:cNvSpPr>
            <a:spLocks noChangeArrowheads="1"/>
          </p:cNvSpPr>
          <p:nvPr/>
        </p:nvSpPr>
        <p:spPr bwMode="auto">
          <a:xfrm>
            <a:off x="5448301" y="3644900"/>
            <a:ext cx="4105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i="1"/>
              <a:t>32</a:t>
            </a:r>
            <a:r>
              <a:rPr lang="zh-CN" altLang="en-US" sz="1600" b="1" i="1"/>
              <a:t>比特序号空闲多久被用完</a:t>
            </a:r>
            <a:r>
              <a:rPr lang="en-US" altLang="zh-CN" sz="1600" b="1" i="1"/>
              <a:t>(</a:t>
            </a:r>
            <a:r>
              <a:rPr lang="zh-CN" altLang="en-US" sz="1600" b="1" i="1"/>
              <a:t>发送回绕</a:t>
            </a:r>
            <a:r>
              <a:rPr lang="en-US" altLang="zh-CN" sz="1600" b="1" i="1"/>
              <a:t>)</a:t>
            </a:r>
            <a:endParaRPr lang="zh-CN" altLang="en-US" sz="1600" b="1" i="1"/>
          </a:p>
        </p:txBody>
      </p:sp>
      <p:grpSp>
        <p:nvGrpSpPr>
          <p:cNvPr id="100359" name="组 1"/>
          <p:cNvGrpSpPr/>
          <p:nvPr/>
        </p:nvGrpSpPr>
        <p:grpSpPr bwMode="auto">
          <a:xfrm>
            <a:off x="7319963" y="4508500"/>
            <a:ext cx="3048000" cy="1855788"/>
            <a:chOff x="5796136" y="4437112"/>
            <a:chExt cx="3048074" cy="1855026"/>
          </a:xfrm>
        </p:grpSpPr>
        <p:sp>
          <p:nvSpPr>
            <p:cNvPr id="7" name="Rectangle 28"/>
            <p:cNvSpPr>
              <a:spLocks noChangeArrowheads="1"/>
            </p:cNvSpPr>
            <p:nvPr/>
          </p:nvSpPr>
          <p:spPr bwMode="auto">
            <a:xfrm>
              <a:off x="5796136" y="4437112"/>
              <a:ext cx="1512924" cy="290394"/>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solidFill>
                    <a:srgbClr val="000000"/>
                  </a:solidFill>
                  <a:latin typeface="+mn-lt"/>
                </a:rPr>
                <a:t>Source Port</a:t>
              </a:r>
              <a:endParaRPr lang="en-US" altLang="zh-CN" sz="1200" b="1" dirty="0">
                <a:solidFill>
                  <a:srgbClr val="000000"/>
                </a:solidFill>
                <a:latin typeface="+mn-lt"/>
              </a:endParaRPr>
            </a:p>
          </p:txBody>
        </p:sp>
        <p:sp>
          <p:nvSpPr>
            <p:cNvPr id="8" name="Rectangle 29"/>
            <p:cNvSpPr>
              <a:spLocks noChangeArrowheads="1"/>
            </p:cNvSpPr>
            <p:nvPr/>
          </p:nvSpPr>
          <p:spPr bwMode="auto">
            <a:xfrm>
              <a:off x="7331285" y="4437112"/>
              <a:ext cx="1512925" cy="290394"/>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Dest. Port</a:t>
              </a:r>
              <a:endParaRPr lang="en-US" altLang="zh-CN" sz="1200" b="1">
                <a:solidFill>
                  <a:srgbClr val="000000"/>
                </a:solidFill>
                <a:latin typeface="+mn-lt"/>
              </a:endParaRPr>
            </a:p>
          </p:txBody>
        </p:sp>
        <p:sp>
          <p:nvSpPr>
            <p:cNvPr id="9" name="Rectangle 30"/>
            <p:cNvSpPr>
              <a:spLocks noChangeArrowheads="1"/>
            </p:cNvSpPr>
            <p:nvPr/>
          </p:nvSpPr>
          <p:spPr bwMode="auto">
            <a:xfrm>
              <a:off x="5796136" y="4749722"/>
              <a:ext cx="3048074" cy="291980"/>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Sequence Number</a:t>
              </a:r>
              <a:endParaRPr lang="en-US" altLang="zh-CN" sz="1200" b="1">
                <a:solidFill>
                  <a:srgbClr val="000000"/>
                </a:solidFill>
                <a:latin typeface="+mn-lt"/>
              </a:endParaRPr>
            </a:p>
          </p:txBody>
        </p:sp>
        <p:sp>
          <p:nvSpPr>
            <p:cNvPr id="100364" name="Rectangle 31"/>
            <p:cNvSpPr>
              <a:spLocks noChangeArrowheads="1"/>
            </p:cNvSpPr>
            <p:nvPr/>
          </p:nvSpPr>
          <p:spPr bwMode="auto">
            <a:xfrm>
              <a:off x="5796136" y="5062416"/>
              <a:ext cx="3048074" cy="291113"/>
            </a:xfrm>
            <a:prstGeom prst="rect">
              <a:avLst/>
            </a:prstGeom>
            <a:solidFill>
              <a:srgbClr val="E3D1F1"/>
            </a:solidFill>
            <a:ln w="25400">
              <a:solidFill>
                <a:schemeClr val="bg1"/>
              </a:solidFill>
              <a:miter lim="800000"/>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t>Acknowledgment</a:t>
              </a:r>
              <a:endParaRPr lang="en-US" altLang="zh-CN" sz="1200" b="1"/>
            </a:p>
          </p:txBody>
        </p:sp>
        <p:sp>
          <p:nvSpPr>
            <p:cNvPr id="11" name="Rectangle 32"/>
            <p:cNvSpPr>
              <a:spLocks noChangeArrowheads="1"/>
            </p:cNvSpPr>
            <p:nvPr/>
          </p:nvSpPr>
          <p:spPr bwMode="auto">
            <a:xfrm>
              <a:off x="5796136" y="5374940"/>
              <a:ext cx="1512924" cy="291980"/>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HL/Flags</a:t>
              </a:r>
              <a:endParaRPr lang="en-US" altLang="zh-CN" sz="1200" b="1">
                <a:solidFill>
                  <a:srgbClr val="000000"/>
                </a:solidFill>
                <a:latin typeface="+mn-lt"/>
              </a:endParaRPr>
            </a:p>
          </p:txBody>
        </p:sp>
        <p:sp>
          <p:nvSpPr>
            <p:cNvPr id="100366" name="Rectangle 33"/>
            <p:cNvSpPr>
              <a:spLocks noChangeArrowheads="1"/>
            </p:cNvSpPr>
            <p:nvPr/>
          </p:nvSpPr>
          <p:spPr bwMode="auto">
            <a:xfrm>
              <a:off x="7330849" y="5374416"/>
              <a:ext cx="1513361" cy="292418"/>
            </a:xfrm>
            <a:prstGeom prst="rect">
              <a:avLst/>
            </a:prstGeom>
            <a:solidFill>
              <a:srgbClr val="E3D1F1"/>
            </a:solidFill>
            <a:ln w="25400">
              <a:solidFill>
                <a:schemeClr val="bg1"/>
              </a:solidFill>
              <a:miter lim="800000"/>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t>AdvertisedWin</a:t>
              </a:r>
              <a:endParaRPr lang="en-US" altLang="zh-CN" sz="1200" b="1"/>
            </a:p>
          </p:txBody>
        </p:sp>
        <p:sp>
          <p:nvSpPr>
            <p:cNvPr id="13" name="Rectangle 34"/>
            <p:cNvSpPr>
              <a:spLocks noChangeArrowheads="1"/>
            </p:cNvSpPr>
            <p:nvPr/>
          </p:nvSpPr>
          <p:spPr bwMode="auto">
            <a:xfrm>
              <a:off x="5796136" y="5687548"/>
              <a:ext cx="1512924" cy="291980"/>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 Checksum</a:t>
              </a:r>
              <a:endParaRPr lang="en-US" altLang="zh-CN" sz="1200" b="1">
                <a:solidFill>
                  <a:srgbClr val="000000"/>
                </a:solidFill>
                <a:latin typeface="+mn-lt"/>
              </a:endParaRPr>
            </a:p>
          </p:txBody>
        </p:sp>
        <p:sp>
          <p:nvSpPr>
            <p:cNvPr id="14" name="Rectangle 35"/>
            <p:cNvSpPr>
              <a:spLocks noChangeArrowheads="1"/>
            </p:cNvSpPr>
            <p:nvPr/>
          </p:nvSpPr>
          <p:spPr bwMode="auto">
            <a:xfrm>
              <a:off x="7331285" y="5687548"/>
              <a:ext cx="1512925" cy="291980"/>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Urgent Pointer</a:t>
              </a:r>
              <a:endParaRPr lang="en-US" altLang="zh-CN" sz="1200" b="1">
                <a:solidFill>
                  <a:srgbClr val="000000"/>
                </a:solidFill>
                <a:latin typeface="+mn-lt"/>
              </a:endParaRPr>
            </a:p>
          </p:txBody>
        </p:sp>
        <p:sp>
          <p:nvSpPr>
            <p:cNvPr id="15" name="Rectangle 36"/>
            <p:cNvSpPr>
              <a:spLocks noChangeArrowheads="1"/>
            </p:cNvSpPr>
            <p:nvPr/>
          </p:nvSpPr>
          <p:spPr bwMode="auto">
            <a:xfrm>
              <a:off x="5796136" y="6000158"/>
              <a:ext cx="3048074" cy="291980"/>
            </a:xfrm>
            <a:prstGeom prst="rect">
              <a:avLst/>
            </a:prstGeom>
            <a:solidFill>
              <a:schemeClr val="accent1">
                <a:lumMod val="40000"/>
                <a:lumOff val="6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solidFill>
                    <a:srgbClr val="000000"/>
                  </a:solidFill>
                  <a:latin typeface="+mn-lt"/>
                </a:rPr>
                <a:t>Options..</a:t>
              </a:r>
              <a:endParaRPr lang="en-US" altLang="zh-CN" sz="1200" b="1" dirty="0">
                <a:solidFill>
                  <a:srgbClr val="000000"/>
                </a:solidFill>
                <a:latin typeface="+mn-lt"/>
              </a:endParaRPr>
            </a:p>
          </p:txBody>
        </p:sp>
      </p:grpSp>
      <p:cxnSp>
        <p:nvCxnSpPr>
          <p:cNvPr id="4" name="直线箭头连接符 3"/>
          <p:cNvCxnSpPr/>
          <p:nvPr/>
        </p:nvCxnSpPr>
        <p:spPr>
          <a:xfrm flipV="1">
            <a:off x="6024563" y="6381750"/>
            <a:ext cx="1223962" cy="71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a:xfrm>
            <a:off x="786297" y="588515"/>
            <a:ext cx="8352367" cy="647700"/>
          </a:xfrm>
        </p:spPr>
        <p:txBody>
          <a:bodyPr/>
          <a:lstStyle/>
          <a:p>
            <a:r>
              <a:rPr lang="en-US" altLang="zh-CN" dirty="0">
                <a:latin typeface="+mj-ea"/>
              </a:rPr>
              <a:t>TCP</a:t>
            </a:r>
            <a:r>
              <a:rPr lang="zh-CN" altLang="en-US" dirty="0">
                <a:latin typeface="+mj-ea"/>
              </a:rPr>
              <a:t>滑动窗口算法</a:t>
            </a:r>
            <a:endParaRPr lang="en-US" altLang="zh-CN" dirty="0">
              <a:latin typeface="+mj-ea"/>
            </a:endParaRPr>
          </a:p>
        </p:txBody>
      </p:sp>
      <p:sp>
        <p:nvSpPr>
          <p:cNvPr id="91139" name="Rectangle 3"/>
          <p:cNvSpPr>
            <a:spLocks noGrp="1" noChangeArrowheads="1"/>
          </p:cNvSpPr>
          <p:nvPr>
            <p:ph type="body" idx="1"/>
          </p:nvPr>
        </p:nvSpPr>
        <p:spPr>
          <a:xfrm>
            <a:off x="872837" y="1125538"/>
            <a:ext cx="9266528" cy="5327650"/>
          </a:xfrm>
        </p:spPr>
        <p:txBody>
          <a:bodyPr/>
          <a:lstStyle/>
          <a:p>
            <a:pPr>
              <a:buFont typeface="Wingdings" panose="05000000000000000000" charset="0"/>
              <a:buNone/>
              <a:defRPr/>
            </a:pPr>
            <a:r>
              <a:rPr lang="en-US" altLang="zh-CN" sz="2800" b="1" dirty="0">
                <a:solidFill>
                  <a:srgbClr val="008000"/>
                </a:solidFill>
                <a:effectLst>
                  <a:outerShdw blurRad="38100" dist="38100" dir="2700000" algn="tl">
                    <a:srgbClr val="DDDDDD"/>
                  </a:outerShdw>
                </a:effectLst>
              </a:rPr>
              <a:t>4. </a:t>
            </a:r>
            <a:r>
              <a:rPr lang="zh-CN" altLang="en-US" sz="2800" b="1" dirty="0">
                <a:solidFill>
                  <a:srgbClr val="008000"/>
                </a:solidFill>
                <a:effectLst>
                  <a:outerShdw blurRad="38100" dist="38100" dir="2700000" algn="tl">
                    <a:srgbClr val="DDDDDD"/>
                  </a:outerShdw>
                </a:effectLst>
              </a:rPr>
              <a:t>保持管道满载</a:t>
            </a:r>
            <a:endParaRPr lang="en-US" altLang="zh-CN" sz="2800" b="1" dirty="0">
              <a:solidFill>
                <a:srgbClr val="008000"/>
              </a:solidFill>
              <a:effectLst>
                <a:outerShdw blurRad="38100" dist="38100" dir="2700000" algn="tl">
                  <a:srgbClr val="DDDDDD"/>
                </a:outerShdw>
              </a:effectLst>
            </a:endParaRPr>
          </a:p>
          <a:p>
            <a:pPr>
              <a:defRPr/>
            </a:pPr>
            <a:r>
              <a:rPr lang="zh-CN" altLang="en-US" sz="2000" dirty="0"/>
              <a:t>通常的方法</a:t>
            </a:r>
            <a:endParaRPr lang="en-US" altLang="zh-CN" sz="2000" dirty="0"/>
          </a:p>
          <a:p>
            <a:pPr lvl="1">
              <a:defRPr/>
            </a:pPr>
            <a:r>
              <a:rPr lang="zh-CN" altLang="en-US" sz="2000" dirty="0"/>
              <a:t>发送方的窗口大小大于时延带宽积</a:t>
            </a:r>
            <a:endParaRPr lang="en-US" altLang="zh-CN" sz="2000" dirty="0"/>
          </a:p>
          <a:p>
            <a:pPr lvl="1">
              <a:defRPr/>
            </a:pPr>
            <a:endParaRPr lang="en-US" altLang="zh-CN" sz="2000" dirty="0"/>
          </a:p>
          <a:p>
            <a:pPr lvl="1">
              <a:defRPr/>
            </a:pPr>
            <a:endParaRPr lang="en-US" altLang="zh-CN" sz="2000" dirty="0"/>
          </a:p>
          <a:p>
            <a:pPr lvl="1">
              <a:defRPr/>
            </a:pPr>
            <a:endParaRPr lang="en-US" altLang="zh-CN" sz="2000" dirty="0"/>
          </a:p>
          <a:p>
            <a:pPr lvl="1">
              <a:defRPr/>
            </a:pPr>
            <a:endParaRPr lang="en-US" altLang="zh-CN" sz="2000" dirty="0"/>
          </a:p>
          <a:p>
            <a:pPr lvl="1">
              <a:defRPr/>
            </a:pPr>
            <a:endParaRPr lang="en-US" altLang="zh-CN" sz="2000" dirty="0"/>
          </a:p>
          <a:p>
            <a:pPr lvl="1">
              <a:defRPr/>
            </a:pPr>
            <a:endParaRPr lang="en-US" altLang="zh-CN" sz="2000" dirty="0"/>
          </a:p>
          <a:p>
            <a:pPr marL="344170" lvl="1" indent="0">
              <a:buNone/>
              <a:defRPr/>
            </a:pPr>
            <a:endParaRPr lang="en-US" altLang="zh-CN" sz="2000" dirty="0"/>
          </a:p>
          <a:p>
            <a:pPr>
              <a:defRPr/>
            </a:pPr>
            <a:r>
              <a:rPr lang="en-US" altLang="zh-CN" sz="2000" dirty="0"/>
              <a:t>TCP</a:t>
            </a:r>
            <a:r>
              <a:rPr lang="zh-CN" altLang="en-US" sz="2000" dirty="0">
                <a:latin typeface="Verdana" panose="020B0604030504040204" charset="0"/>
              </a:rPr>
              <a:t>的解决方案</a:t>
            </a:r>
            <a:endParaRPr lang="en-US" altLang="zh-CN" sz="2000" dirty="0"/>
          </a:p>
          <a:p>
            <a:pPr lvl="1">
              <a:defRPr/>
            </a:pPr>
            <a:r>
              <a:rPr lang="en-US" altLang="zh-CN" sz="2000" dirty="0"/>
              <a:t>16</a:t>
            </a:r>
            <a:r>
              <a:rPr lang="zh-CN" altLang="en-US" sz="2000" dirty="0"/>
              <a:t>比特的</a:t>
            </a:r>
            <a:r>
              <a:rPr lang="en-US" altLang="zh-CN" sz="2000" dirty="0" err="1">
                <a:solidFill>
                  <a:srgbClr val="3333FF"/>
                </a:solidFill>
              </a:rPr>
              <a:t>AdvertisedWindow</a:t>
            </a:r>
            <a:r>
              <a:rPr lang="en-US" altLang="zh-CN" sz="2000" dirty="0"/>
              <a:t> </a:t>
            </a:r>
            <a:r>
              <a:rPr lang="zh-CN" altLang="en-US" sz="2000" dirty="0"/>
              <a:t>大于时延带宽积</a:t>
            </a:r>
            <a:endParaRPr lang="en-US" altLang="zh-CN" sz="2000" dirty="0"/>
          </a:p>
          <a:p>
            <a:pPr lvl="1">
              <a:defRPr/>
            </a:pPr>
            <a:r>
              <a:rPr lang="zh-CN" altLang="en-US" sz="2000" dirty="0">
                <a:solidFill>
                  <a:srgbClr val="FF0000"/>
                </a:solidFill>
              </a:rPr>
              <a:t>对</a:t>
            </a:r>
            <a:r>
              <a:rPr lang="en-US" altLang="zh-CN" sz="2000" dirty="0">
                <a:solidFill>
                  <a:srgbClr val="FF0000"/>
                </a:solidFill>
              </a:rPr>
              <a:t> </a:t>
            </a:r>
            <a:r>
              <a:rPr lang="en-US" altLang="zh-CN" sz="2000" dirty="0" err="1">
                <a:solidFill>
                  <a:srgbClr val="0000FF"/>
                </a:solidFill>
              </a:rPr>
              <a:t>AdvertisedWindow</a:t>
            </a:r>
            <a:r>
              <a:rPr lang="en-US" altLang="zh-CN" sz="2000" dirty="0">
                <a:solidFill>
                  <a:srgbClr val="0000FF"/>
                </a:solidFill>
              </a:rPr>
              <a:t> </a:t>
            </a:r>
            <a:r>
              <a:rPr lang="zh-CN" altLang="en-US" sz="2000" dirty="0">
                <a:solidFill>
                  <a:srgbClr val="FF0000"/>
                </a:solidFill>
              </a:rPr>
              <a:t>字段大小进行扩展</a:t>
            </a:r>
            <a:endParaRPr lang="en-US" altLang="zh-CN" sz="2000" dirty="0">
              <a:solidFill>
                <a:srgbClr val="FF0000"/>
              </a:solidFill>
            </a:endParaRPr>
          </a:p>
          <a:p>
            <a:pPr lvl="1">
              <a:defRPr/>
            </a:pPr>
            <a:endParaRPr lang="en-US" altLang="zh-CN" sz="2000" dirty="0"/>
          </a:p>
          <a:p>
            <a:pPr>
              <a:buFont typeface="Wingdings" panose="05000000000000000000" charset="0"/>
              <a:buNone/>
              <a:defRPr/>
            </a:pPr>
            <a:endParaRPr lang="en-US" altLang="zh-CN" sz="2000" dirty="0"/>
          </a:p>
        </p:txBody>
      </p:sp>
      <p:pic>
        <p:nvPicPr>
          <p:cNvPr id="10240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9650" y="2420939"/>
            <a:ext cx="4021138"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6" name="Rectangle 5"/>
          <p:cNvSpPr>
            <a:spLocks noChangeArrowheads="1"/>
          </p:cNvSpPr>
          <p:nvPr/>
        </p:nvSpPr>
        <p:spPr bwMode="auto">
          <a:xfrm>
            <a:off x="5232401" y="3213101"/>
            <a:ext cx="41052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i="1"/>
              <a:t>100ms RTT</a:t>
            </a:r>
            <a:r>
              <a:rPr lang="zh-CN" altLang="en-US" sz="1600" b="1" i="1"/>
              <a:t>条件下所需的窗口大小</a:t>
            </a:r>
            <a:r>
              <a:rPr lang="en-US" altLang="zh-CN" sz="1600" b="1" i="1"/>
              <a:t>,</a:t>
            </a:r>
            <a:endParaRPr lang="en-US" altLang="zh-CN" sz="1600" b="1" i="1"/>
          </a:p>
          <a:p>
            <a:r>
              <a:rPr lang="zh-CN" altLang="en-US" sz="1600" b="1" i="1"/>
              <a:t>最初</a:t>
            </a:r>
            <a:r>
              <a:rPr lang="en-US" altLang="zh-CN" sz="1600" b="1" i="1"/>
              <a:t>TCP</a:t>
            </a:r>
            <a:r>
              <a:rPr lang="zh-CN" altLang="en-US" sz="1600" b="1" i="1"/>
              <a:t>首部仅仅预留</a:t>
            </a:r>
            <a:r>
              <a:rPr lang="en-US" altLang="zh-CN" sz="1600" b="1" i="1"/>
              <a:t>16</a:t>
            </a:r>
            <a:r>
              <a:rPr lang="zh-CN" altLang="en-US" sz="1600" b="1" i="1"/>
              <a:t>比特的字段长度，</a:t>
            </a:r>
            <a:endParaRPr lang="en-US" altLang="zh-CN" sz="1600" b="1" i="1"/>
          </a:p>
          <a:p>
            <a:r>
              <a:rPr lang="zh-CN" altLang="en-US" sz="1600" b="1" i="1"/>
              <a:t>仅允许</a:t>
            </a:r>
            <a:r>
              <a:rPr lang="en-US" altLang="zh-CN" sz="1600" b="1" i="1"/>
              <a:t> 64KB</a:t>
            </a:r>
            <a:r>
              <a:rPr lang="zh-CN" altLang="en-US" sz="1600" b="1" i="1"/>
              <a:t>大小的</a:t>
            </a:r>
            <a:r>
              <a:rPr lang="en-US" altLang="zh-CN" sz="1600" b="1" i="1"/>
              <a:t> AdvertisedWindow.</a:t>
            </a:r>
            <a:endParaRPr lang="en-US" altLang="zh-CN" sz="1600" b="1" i="1"/>
          </a:p>
        </p:txBody>
      </p:sp>
      <p:grpSp>
        <p:nvGrpSpPr>
          <p:cNvPr id="102407" name="组 6"/>
          <p:cNvGrpSpPr/>
          <p:nvPr/>
        </p:nvGrpSpPr>
        <p:grpSpPr bwMode="auto">
          <a:xfrm>
            <a:off x="7440613" y="4670425"/>
            <a:ext cx="3048000" cy="1854200"/>
            <a:chOff x="5796136" y="4437112"/>
            <a:chExt cx="3048074" cy="1855026"/>
          </a:xfrm>
        </p:grpSpPr>
        <p:sp>
          <p:nvSpPr>
            <p:cNvPr id="8" name="Rectangle 28"/>
            <p:cNvSpPr>
              <a:spLocks noChangeArrowheads="1"/>
            </p:cNvSpPr>
            <p:nvPr/>
          </p:nvSpPr>
          <p:spPr bwMode="auto">
            <a:xfrm>
              <a:off x="5796136" y="4437112"/>
              <a:ext cx="1512924" cy="290642"/>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solidFill>
                    <a:srgbClr val="000000"/>
                  </a:solidFill>
                  <a:latin typeface="+mn-lt"/>
                </a:rPr>
                <a:t>Source Port</a:t>
              </a:r>
              <a:endParaRPr lang="en-US" altLang="zh-CN" sz="1200" b="1" dirty="0">
                <a:solidFill>
                  <a:srgbClr val="000000"/>
                </a:solidFill>
                <a:latin typeface="+mn-lt"/>
              </a:endParaRPr>
            </a:p>
          </p:txBody>
        </p:sp>
        <p:sp>
          <p:nvSpPr>
            <p:cNvPr id="9" name="Rectangle 29"/>
            <p:cNvSpPr>
              <a:spLocks noChangeArrowheads="1"/>
            </p:cNvSpPr>
            <p:nvPr/>
          </p:nvSpPr>
          <p:spPr bwMode="auto">
            <a:xfrm>
              <a:off x="7331285" y="4437112"/>
              <a:ext cx="1512925" cy="290642"/>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Dest. Port</a:t>
              </a:r>
              <a:endParaRPr lang="en-US" altLang="zh-CN" sz="1200" b="1">
                <a:solidFill>
                  <a:srgbClr val="000000"/>
                </a:solidFill>
                <a:latin typeface="+mn-lt"/>
              </a:endParaRPr>
            </a:p>
          </p:txBody>
        </p:sp>
        <p:sp>
          <p:nvSpPr>
            <p:cNvPr id="10" name="Rectangle 30"/>
            <p:cNvSpPr>
              <a:spLocks noChangeArrowheads="1"/>
            </p:cNvSpPr>
            <p:nvPr/>
          </p:nvSpPr>
          <p:spPr bwMode="auto">
            <a:xfrm>
              <a:off x="5796136" y="4748401"/>
              <a:ext cx="3048074" cy="293819"/>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solidFill>
                    <a:srgbClr val="000000"/>
                  </a:solidFill>
                  <a:latin typeface="+mn-lt"/>
                </a:rPr>
                <a:t>Sequence Number</a:t>
              </a:r>
              <a:endParaRPr lang="en-US" altLang="zh-CN" sz="1200" b="1" dirty="0">
                <a:solidFill>
                  <a:srgbClr val="000000"/>
                </a:solidFill>
                <a:latin typeface="+mn-lt"/>
              </a:endParaRPr>
            </a:p>
          </p:txBody>
        </p:sp>
        <p:sp>
          <p:nvSpPr>
            <p:cNvPr id="102412" name="Rectangle 31"/>
            <p:cNvSpPr>
              <a:spLocks noChangeArrowheads="1"/>
            </p:cNvSpPr>
            <p:nvPr/>
          </p:nvSpPr>
          <p:spPr bwMode="auto">
            <a:xfrm>
              <a:off x="5796136" y="5062416"/>
              <a:ext cx="3048074" cy="291113"/>
            </a:xfrm>
            <a:prstGeom prst="rect">
              <a:avLst/>
            </a:prstGeom>
            <a:solidFill>
              <a:srgbClr val="E3D1F1"/>
            </a:solidFill>
            <a:ln w="25400">
              <a:solidFill>
                <a:schemeClr val="bg1"/>
              </a:solidFill>
              <a:miter lim="800000"/>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t>Acknowledgment</a:t>
              </a:r>
              <a:endParaRPr lang="en-US" altLang="zh-CN" sz="1200" b="1"/>
            </a:p>
          </p:txBody>
        </p:sp>
        <p:sp>
          <p:nvSpPr>
            <p:cNvPr id="12" name="Rectangle 32"/>
            <p:cNvSpPr>
              <a:spLocks noChangeArrowheads="1"/>
            </p:cNvSpPr>
            <p:nvPr/>
          </p:nvSpPr>
          <p:spPr bwMode="auto">
            <a:xfrm>
              <a:off x="5796136" y="5374154"/>
              <a:ext cx="1512924" cy="292230"/>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HL/Flags</a:t>
              </a:r>
              <a:endParaRPr lang="en-US" altLang="zh-CN" sz="1200" b="1">
                <a:solidFill>
                  <a:srgbClr val="000000"/>
                </a:solidFill>
                <a:latin typeface="+mn-lt"/>
              </a:endParaRPr>
            </a:p>
          </p:txBody>
        </p:sp>
        <p:sp>
          <p:nvSpPr>
            <p:cNvPr id="102414" name="Rectangle 33"/>
            <p:cNvSpPr>
              <a:spLocks noChangeArrowheads="1"/>
            </p:cNvSpPr>
            <p:nvPr/>
          </p:nvSpPr>
          <p:spPr bwMode="auto">
            <a:xfrm>
              <a:off x="7330849" y="5374416"/>
              <a:ext cx="1513361" cy="292418"/>
            </a:xfrm>
            <a:prstGeom prst="rect">
              <a:avLst/>
            </a:prstGeom>
            <a:solidFill>
              <a:srgbClr val="E3D1F1"/>
            </a:solidFill>
            <a:ln w="25400">
              <a:solidFill>
                <a:schemeClr val="bg1"/>
              </a:solidFill>
              <a:miter lim="800000"/>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t>AdvertisedWin</a:t>
              </a:r>
              <a:endParaRPr lang="en-US" altLang="zh-CN" sz="1200" b="1"/>
            </a:p>
          </p:txBody>
        </p:sp>
        <p:sp>
          <p:nvSpPr>
            <p:cNvPr id="14" name="Rectangle 34"/>
            <p:cNvSpPr>
              <a:spLocks noChangeArrowheads="1"/>
            </p:cNvSpPr>
            <p:nvPr/>
          </p:nvSpPr>
          <p:spPr bwMode="auto">
            <a:xfrm>
              <a:off x="5796136" y="5687032"/>
              <a:ext cx="1512924" cy="292230"/>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 Checksum</a:t>
              </a:r>
              <a:endParaRPr lang="en-US" altLang="zh-CN" sz="1200" b="1">
                <a:solidFill>
                  <a:srgbClr val="000000"/>
                </a:solidFill>
                <a:latin typeface="+mn-lt"/>
              </a:endParaRPr>
            </a:p>
          </p:txBody>
        </p:sp>
        <p:sp>
          <p:nvSpPr>
            <p:cNvPr id="15" name="Rectangle 35"/>
            <p:cNvSpPr>
              <a:spLocks noChangeArrowheads="1"/>
            </p:cNvSpPr>
            <p:nvPr/>
          </p:nvSpPr>
          <p:spPr bwMode="auto">
            <a:xfrm>
              <a:off x="7331285" y="5687032"/>
              <a:ext cx="1512925" cy="292230"/>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Urgent Pointer</a:t>
              </a:r>
              <a:endParaRPr lang="en-US" altLang="zh-CN" sz="1200" b="1">
                <a:solidFill>
                  <a:srgbClr val="000000"/>
                </a:solidFill>
                <a:latin typeface="+mn-lt"/>
              </a:endParaRPr>
            </a:p>
          </p:txBody>
        </p:sp>
        <p:sp>
          <p:nvSpPr>
            <p:cNvPr id="16" name="Rectangle 36"/>
            <p:cNvSpPr>
              <a:spLocks noChangeArrowheads="1"/>
            </p:cNvSpPr>
            <p:nvPr/>
          </p:nvSpPr>
          <p:spPr bwMode="auto">
            <a:xfrm>
              <a:off x="5796136" y="5999908"/>
              <a:ext cx="3048074" cy="292230"/>
            </a:xfrm>
            <a:prstGeom prst="rect">
              <a:avLst/>
            </a:prstGeom>
            <a:solidFill>
              <a:schemeClr val="accent1">
                <a:lumMod val="40000"/>
                <a:lumOff val="6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solidFill>
                    <a:srgbClr val="000000"/>
                  </a:solidFill>
                  <a:latin typeface="+mn-lt"/>
                </a:rPr>
                <a:t>Options..</a:t>
              </a:r>
              <a:endParaRPr lang="en-US" altLang="zh-CN" sz="1200" b="1" dirty="0">
                <a:solidFill>
                  <a:srgbClr val="000000"/>
                </a:solidFill>
                <a:latin typeface="+mn-lt"/>
              </a:endParaRPr>
            </a:p>
          </p:txBody>
        </p:sp>
      </p:grpSp>
      <p:cxnSp>
        <p:nvCxnSpPr>
          <p:cNvPr id="3" name="直线箭头连接符 2"/>
          <p:cNvCxnSpPr/>
          <p:nvPr/>
        </p:nvCxnSpPr>
        <p:spPr>
          <a:xfrm>
            <a:off x="6456363" y="6092826"/>
            <a:ext cx="863600" cy="2889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a:xfrm>
            <a:off x="803923" y="517124"/>
            <a:ext cx="8352367" cy="647700"/>
          </a:xfrm>
        </p:spPr>
        <p:txBody>
          <a:bodyPr/>
          <a:lstStyle/>
          <a:p>
            <a:pPr eaLnBrk="1" hangingPunct="1"/>
            <a:r>
              <a:rPr lang="en-US" altLang="zh-CN" dirty="0">
                <a:latin typeface="+mj-ea"/>
              </a:rPr>
              <a:t>TCP </a:t>
            </a:r>
            <a:r>
              <a:rPr lang="zh-CN" altLang="en-US" dirty="0">
                <a:latin typeface="+mj-ea"/>
              </a:rPr>
              <a:t>设计</a:t>
            </a:r>
            <a:r>
              <a:rPr lang="en-US" altLang="zh-CN" dirty="0">
                <a:latin typeface="+mj-ea"/>
              </a:rPr>
              <a:t>: </a:t>
            </a:r>
            <a:r>
              <a:rPr lang="zh-CN" altLang="en-US" dirty="0">
                <a:latin typeface="+mj-ea"/>
              </a:rPr>
              <a:t>问题及解决方案</a:t>
            </a:r>
            <a:endParaRPr lang="zh-CN" altLang="en-US" dirty="0">
              <a:latin typeface="+mj-ea"/>
            </a:endParaRPr>
          </a:p>
        </p:txBody>
      </p:sp>
      <p:graphicFrame>
        <p:nvGraphicFramePr>
          <p:cNvPr id="5" name="表格 4"/>
          <p:cNvGraphicFramePr>
            <a:graphicFrameLocks noGrp="1"/>
          </p:cNvGraphicFramePr>
          <p:nvPr/>
        </p:nvGraphicFramePr>
        <p:xfrm>
          <a:off x="976745" y="1164824"/>
          <a:ext cx="9414799" cy="5654673"/>
        </p:xfrm>
        <a:graphic>
          <a:graphicData uri="http://schemas.openxmlformats.org/drawingml/2006/table">
            <a:tbl>
              <a:tblPr firstRow="1" bandRow="1">
                <a:tableStyleId>{8799B23B-EC83-4686-B30A-512413B5E67A}</a:tableStyleId>
              </a:tblPr>
              <a:tblGrid>
                <a:gridCol w="678545"/>
                <a:gridCol w="2798995"/>
                <a:gridCol w="4255081"/>
                <a:gridCol w="1682178"/>
              </a:tblGrid>
              <a:tr h="631861">
                <a:tc>
                  <a:txBody>
                    <a:bodyPr/>
                    <a:lstStyle/>
                    <a:p>
                      <a:pPr algn="ctr"/>
                      <a:r>
                        <a:rPr lang="en-US" altLang="zh-CN" sz="2400" dirty="0"/>
                        <a:t>No.</a:t>
                      </a:r>
                      <a:endParaRPr lang="zh-CN" altLang="en-US" sz="2400" dirty="0"/>
                    </a:p>
                  </a:txBody>
                  <a:tcPr marL="91439" marR="91439" marT="45726" marB="45726"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dirty="0"/>
                        <a:t>问题及挑战</a:t>
                      </a:r>
                      <a:endParaRPr lang="zh-CN" altLang="en-US" sz="2400" dirty="0"/>
                    </a:p>
                  </a:txBody>
                  <a:tcPr marL="91439" marR="91439" marT="45726" marB="45726" anchor="ctr"/>
                </a:tc>
                <a:tc>
                  <a:txBody>
                    <a:bodyPr/>
                    <a:lstStyle/>
                    <a:p>
                      <a:pPr algn="ctr"/>
                      <a:r>
                        <a:rPr lang="zh-CN" altLang="en-US" sz="2400" dirty="0"/>
                        <a:t>解决方案</a:t>
                      </a:r>
                      <a:endParaRPr lang="zh-CN" altLang="en-US" sz="2400" dirty="0"/>
                    </a:p>
                  </a:txBody>
                  <a:tcPr marL="91439" marR="91439" marT="45726" marB="45726" anchor="ctr"/>
                </a:tc>
                <a:tc>
                  <a:txBody>
                    <a:bodyPr/>
                    <a:lstStyle/>
                    <a:p>
                      <a:pPr algn="ctr"/>
                      <a:r>
                        <a:rPr lang="zh-CN" altLang="en-US" sz="2400" dirty="0"/>
                        <a:t>章节</a:t>
                      </a:r>
                      <a:r>
                        <a:rPr lang="en-US" altLang="zh-CN" sz="2400" dirty="0"/>
                        <a:t> </a:t>
                      </a:r>
                      <a:endParaRPr lang="zh-CN" altLang="en-US" sz="2400" dirty="0"/>
                    </a:p>
                  </a:txBody>
                  <a:tcPr marL="91439" marR="91439" marT="45726" marB="45726" anchor="ctr"/>
                </a:tc>
              </a:tr>
              <a:tr h="909874">
                <a:tc>
                  <a:txBody>
                    <a:bodyPr/>
                    <a:lstStyle/>
                    <a:p>
                      <a:pPr algn="ctr"/>
                      <a:r>
                        <a:rPr lang="en-US" altLang="zh-CN" sz="2400" dirty="0"/>
                        <a:t>1</a:t>
                      </a:r>
                      <a:endParaRPr lang="zh-CN" altLang="en-US" sz="2400" dirty="0"/>
                    </a:p>
                  </a:txBody>
                  <a:tcPr marL="91439" marR="91439" marT="45726" marB="45726" anchor="ctr"/>
                </a:tc>
                <a:tc>
                  <a:txBody>
                    <a:bodyPr/>
                    <a:lstStyle/>
                    <a:p>
                      <a:pPr algn="ctr"/>
                      <a:r>
                        <a:rPr lang="zh-CN" altLang="en-US" sz="2400" dirty="0"/>
                        <a:t>连接建立</a:t>
                      </a:r>
                      <a:endParaRPr lang="zh-CN" altLang="en-US" sz="2400" dirty="0"/>
                    </a:p>
                  </a:txBody>
                  <a:tcPr marL="91439" marR="91439" marT="45726" marB="45726" anchor="ctr"/>
                </a:tc>
                <a:tc>
                  <a:txBody>
                    <a:bodyPr/>
                    <a:lstStyle/>
                    <a:p>
                      <a:r>
                        <a:rPr lang="zh-CN" altLang="en-US" sz="2400" dirty="0">
                          <a:solidFill>
                            <a:srgbClr val="0000FF"/>
                          </a:solidFill>
                        </a:rPr>
                        <a:t>建立</a:t>
                      </a:r>
                      <a:r>
                        <a:rPr lang="en-US" altLang="zh-CN" sz="2400" dirty="0">
                          <a:solidFill>
                            <a:srgbClr val="0000FF"/>
                          </a:solidFill>
                        </a:rPr>
                        <a:t>: </a:t>
                      </a:r>
                      <a:r>
                        <a:rPr lang="zh-CN" altLang="en-US" sz="2400" dirty="0">
                          <a:solidFill>
                            <a:srgbClr val="0000FF"/>
                          </a:solidFill>
                        </a:rPr>
                        <a:t>三次握手</a:t>
                      </a:r>
                      <a:endParaRPr lang="en-US" altLang="zh-CN" sz="2400" baseline="0" dirty="0">
                        <a:solidFill>
                          <a:srgbClr val="0000FF"/>
                        </a:solidFill>
                      </a:endParaRPr>
                    </a:p>
                    <a:p>
                      <a:r>
                        <a:rPr lang="zh-CN" altLang="en-US" sz="2400" baseline="0" dirty="0">
                          <a:solidFill>
                            <a:srgbClr val="0000FF"/>
                          </a:solidFill>
                        </a:rPr>
                        <a:t>终止</a:t>
                      </a:r>
                      <a:r>
                        <a:rPr lang="en-US" altLang="zh-CN" sz="2400" baseline="0" dirty="0">
                          <a:solidFill>
                            <a:srgbClr val="0000FF"/>
                          </a:solidFill>
                        </a:rPr>
                        <a:t>: </a:t>
                      </a:r>
                      <a:r>
                        <a:rPr lang="zh-CN" altLang="en-US" sz="2400" baseline="0" dirty="0">
                          <a:solidFill>
                            <a:srgbClr val="0000FF"/>
                          </a:solidFill>
                        </a:rPr>
                        <a:t>四次握手</a:t>
                      </a:r>
                      <a:endParaRPr lang="zh-CN" altLang="en-US" sz="2400" dirty="0">
                        <a:solidFill>
                          <a:srgbClr val="0000FF"/>
                        </a:solidFill>
                      </a:endParaRPr>
                    </a:p>
                  </a:txBody>
                  <a:tcPr marL="91439" marR="91439" marT="45726" marB="45726" anchor="ctr"/>
                </a:tc>
                <a:tc>
                  <a:txBody>
                    <a:bodyPr/>
                    <a:lstStyle/>
                    <a:p>
                      <a:pPr algn="ctr"/>
                      <a:r>
                        <a:rPr lang="en-US" altLang="zh-CN" sz="2400" dirty="0">
                          <a:solidFill>
                            <a:srgbClr val="0000FF"/>
                          </a:solidFill>
                        </a:rPr>
                        <a:t>5.2.3</a:t>
                      </a:r>
                      <a:endParaRPr lang="zh-CN" altLang="en-US" sz="2400" dirty="0">
                        <a:solidFill>
                          <a:srgbClr val="0000FF"/>
                        </a:solidFill>
                      </a:endParaRPr>
                    </a:p>
                  </a:txBody>
                  <a:tcPr marL="91439" marR="91439" marT="45726" marB="45726" anchor="ctr"/>
                </a:tc>
              </a:tr>
              <a:tr h="909874">
                <a:tc>
                  <a:txBody>
                    <a:bodyPr/>
                    <a:lstStyle/>
                    <a:p>
                      <a:pPr algn="ctr"/>
                      <a:r>
                        <a:rPr lang="en-US" altLang="zh-CN" sz="2400" dirty="0"/>
                        <a:t>2</a:t>
                      </a:r>
                      <a:endParaRPr lang="zh-CN" altLang="en-US" sz="2400" dirty="0"/>
                    </a:p>
                  </a:txBody>
                  <a:tcPr marL="91439" marR="91439" marT="45726" marB="45726" anchor="ctr"/>
                </a:tc>
                <a:tc>
                  <a:txBody>
                    <a:bodyPr/>
                    <a:lstStyle/>
                    <a:p>
                      <a:pPr algn="ctr"/>
                      <a:r>
                        <a:rPr lang="zh-CN" altLang="en-US" sz="2400" baseline="0" dirty="0"/>
                        <a:t>超时定时器问题</a:t>
                      </a:r>
                      <a:endParaRPr lang="zh-CN" altLang="en-US" sz="2400" dirty="0"/>
                    </a:p>
                  </a:txBody>
                  <a:tcPr marL="91439" marR="91439" marT="45726" marB="45726" anchor="ctr"/>
                </a:tc>
                <a:tc>
                  <a:txBody>
                    <a:bodyPr/>
                    <a:lstStyle/>
                    <a:p>
                      <a:endParaRPr lang="zh-CN" altLang="en-US" sz="2400" dirty="0"/>
                    </a:p>
                  </a:txBody>
                  <a:tcPr marL="91439" marR="91439" marT="45726" marB="45726" anchor="ctr"/>
                </a:tc>
                <a:tc>
                  <a:txBody>
                    <a:bodyPr/>
                    <a:lstStyle/>
                    <a:p>
                      <a:endParaRPr lang="zh-CN" altLang="en-US" sz="2400" dirty="0"/>
                    </a:p>
                  </a:txBody>
                  <a:tcPr marL="91439" marR="91439" marT="45726" marB="45726" anchor="ctr"/>
                </a:tc>
              </a:tr>
              <a:tr h="778461">
                <a:tc>
                  <a:txBody>
                    <a:bodyPr/>
                    <a:lstStyle/>
                    <a:p>
                      <a:pPr algn="ctr"/>
                      <a:r>
                        <a:rPr lang="en-US" altLang="zh-CN" sz="2400" dirty="0"/>
                        <a:t>3</a:t>
                      </a:r>
                      <a:endParaRPr lang="zh-CN" altLang="en-US" sz="2400" dirty="0"/>
                    </a:p>
                  </a:txBody>
                  <a:tcPr marL="91439" marR="91439" marT="45726" marB="45726" anchor="ctr"/>
                </a:tc>
                <a:tc>
                  <a:txBody>
                    <a:bodyPr/>
                    <a:lstStyle/>
                    <a:p>
                      <a:pPr algn="ctr"/>
                      <a:r>
                        <a:rPr lang="zh-CN" altLang="en-US" sz="2400" dirty="0"/>
                        <a:t>分组乱序到达</a:t>
                      </a:r>
                      <a:endParaRPr lang="zh-CN" altLang="en-US" sz="2400" dirty="0"/>
                    </a:p>
                  </a:txBody>
                  <a:tcPr marL="91439" marR="91439" marT="45726" marB="45726" anchor="ctr"/>
                </a:tc>
                <a:tc>
                  <a:txBody>
                    <a:bodyPr/>
                    <a:lstStyle/>
                    <a:p>
                      <a:r>
                        <a:rPr lang="zh-CN" altLang="en-US" sz="2400" baseline="0" dirty="0">
                          <a:solidFill>
                            <a:srgbClr val="0000FF"/>
                          </a:solidFill>
                        </a:rPr>
                        <a:t>基于窗口的缓存管理</a:t>
                      </a:r>
                      <a:endParaRPr lang="zh-CN" altLang="en-US" sz="2400" dirty="0">
                        <a:solidFill>
                          <a:srgbClr val="0000FF"/>
                        </a:solidFill>
                      </a:endParaRPr>
                    </a:p>
                  </a:txBody>
                  <a:tcPr marL="91439" marR="91439" marT="45726" marB="45726" anchor="ctr"/>
                </a:tc>
                <a:tc>
                  <a:txBody>
                    <a:bodyPr/>
                    <a:lstStyle/>
                    <a:p>
                      <a:pPr algn="ctr"/>
                      <a:r>
                        <a:rPr lang="en-US" altLang="zh-CN" sz="1800" dirty="0">
                          <a:solidFill>
                            <a:srgbClr val="0000FF"/>
                          </a:solidFill>
                        </a:rPr>
                        <a:t>5.2.4</a:t>
                      </a:r>
                      <a:endParaRPr lang="zh-CN" altLang="en-US" sz="1800" dirty="0">
                        <a:solidFill>
                          <a:srgbClr val="0000FF"/>
                        </a:solidFill>
                      </a:endParaRPr>
                    </a:p>
                  </a:txBody>
                  <a:tcPr marL="91439" marR="91439" marT="45726" marB="45726" anchor="ctr"/>
                </a:tc>
              </a:tr>
              <a:tr h="823071">
                <a:tc>
                  <a:txBody>
                    <a:bodyPr/>
                    <a:lstStyle/>
                    <a:p>
                      <a:pPr algn="ctr"/>
                      <a:r>
                        <a:rPr lang="en-US" altLang="zh-CN" sz="2400" dirty="0"/>
                        <a:t>4</a:t>
                      </a:r>
                      <a:endParaRPr lang="zh-CN" altLang="en-US" sz="2400" dirty="0"/>
                    </a:p>
                  </a:txBody>
                  <a:tcPr marL="91439" marR="91439" marT="45726" marB="45726" anchor="ctr"/>
                </a:tc>
                <a:tc>
                  <a:txBody>
                    <a:bodyPr/>
                    <a:lstStyle/>
                    <a:p>
                      <a:pPr algn="ctr"/>
                      <a:r>
                        <a:rPr lang="zh-CN" altLang="en-US" sz="2400" dirty="0"/>
                        <a:t>流量控制</a:t>
                      </a:r>
                      <a:endParaRPr lang="zh-CN" altLang="en-US" sz="2400" dirty="0"/>
                    </a:p>
                  </a:txBody>
                  <a:tcPr marL="91439" marR="91439" marT="45726" marB="45726"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dirty="0">
                          <a:solidFill>
                            <a:srgbClr val="0000FF"/>
                          </a:solidFill>
                        </a:rPr>
                        <a:t>通过</a:t>
                      </a:r>
                      <a:r>
                        <a:rPr lang="en-US" altLang="zh-CN" sz="2400" dirty="0">
                          <a:solidFill>
                            <a:srgbClr val="0000FF"/>
                          </a:solidFill>
                        </a:rPr>
                        <a:t>AdvertisedWindow</a:t>
                      </a:r>
                      <a:r>
                        <a:rPr lang="zh-CN" altLang="en-US" sz="2400" dirty="0">
                          <a:solidFill>
                            <a:srgbClr val="0000FF"/>
                          </a:solidFill>
                        </a:rPr>
                        <a:t>通告实现基于窗口的流量控制</a:t>
                      </a:r>
                      <a:endParaRPr lang="zh-CN" altLang="en-US" sz="2400" dirty="0">
                        <a:solidFill>
                          <a:srgbClr val="0000FF"/>
                        </a:solidFill>
                      </a:endParaRPr>
                    </a:p>
                  </a:txBody>
                  <a:tcPr marL="91439" marR="91439" marT="45726" marB="45726" anchor="ctr"/>
                </a:tc>
                <a:tc>
                  <a:txBody>
                    <a:bodyPr/>
                    <a:lstStyle/>
                    <a:p>
                      <a:pPr algn="ctr"/>
                      <a:r>
                        <a:rPr lang="en-US" altLang="zh-CN" sz="1800" dirty="0">
                          <a:solidFill>
                            <a:srgbClr val="0000FF"/>
                          </a:solidFill>
                        </a:rPr>
                        <a:t>5.2.4</a:t>
                      </a:r>
                      <a:endParaRPr lang="zh-CN" altLang="en-US" sz="1800" dirty="0">
                        <a:solidFill>
                          <a:srgbClr val="0000FF"/>
                        </a:solidFill>
                      </a:endParaRPr>
                    </a:p>
                  </a:txBody>
                  <a:tcPr marL="91439" marR="91439" marT="45726" marB="45726" anchor="ctr"/>
                </a:tc>
              </a:tr>
              <a:tr h="778461">
                <a:tc>
                  <a:txBody>
                    <a:bodyPr/>
                    <a:lstStyle/>
                    <a:p>
                      <a:pPr algn="ctr"/>
                      <a:r>
                        <a:rPr lang="en-US" altLang="zh-CN" sz="2400" dirty="0"/>
                        <a:t>5</a:t>
                      </a:r>
                      <a:endParaRPr lang="zh-CN" altLang="en-US" sz="2400" dirty="0"/>
                    </a:p>
                  </a:txBody>
                  <a:tcPr marL="91439" marR="91439" marT="45726" marB="45726" anchor="ctr"/>
                </a:tc>
                <a:tc>
                  <a:txBody>
                    <a:bodyPr/>
                    <a:lstStyle/>
                    <a:p>
                      <a:pPr algn="ctr"/>
                      <a:r>
                        <a:rPr lang="zh-CN" altLang="en-US" sz="2400" dirty="0"/>
                        <a:t>拥塞控制</a:t>
                      </a:r>
                      <a:endParaRPr lang="zh-CN" altLang="en-US" sz="2400" dirty="0"/>
                    </a:p>
                  </a:txBody>
                  <a:tcPr marL="91439" marR="91439" marT="45726" marB="45726" anchor="ctr"/>
                </a:tc>
                <a:tc>
                  <a:txBody>
                    <a:bodyPr/>
                    <a:lstStyle/>
                    <a:p>
                      <a:endParaRPr lang="zh-CN" altLang="en-US" sz="2400" dirty="0"/>
                    </a:p>
                  </a:txBody>
                  <a:tcPr marL="91439" marR="91439" marT="45726" marB="45726" anchor="ctr"/>
                </a:tc>
                <a:tc>
                  <a:txBody>
                    <a:bodyPr/>
                    <a:lstStyle/>
                    <a:p>
                      <a:pPr algn="ctr"/>
                      <a:endParaRPr lang="zh-CN" altLang="en-US" sz="1800" dirty="0"/>
                    </a:p>
                  </a:txBody>
                  <a:tcPr marL="91439" marR="91439" marT="45726" marB="45726" anchor="ctr"/>
                </a:tc>
              </a:tr>
              <a:tr h="823071">
                <a:tc>
                  <a:txBody>
                    <a:bodyPr/>
                    <a:lstStyle/>
                    <a:p>
                      <a:pPr algn="ctr"/>
                      <a:r>
                        <a:rPr lang="en-US" altLang="zh-CN" sz="2400" dirty="0"/>
                        <a:t>6</a:t>
                      </a:r>
                      <a:endParaRPr lang="zh-CN" altLang="en-US" sz="2400" dirty="0"/>
                    </a:p>
                  </a:txBody>
                  <a:tcPr marL="91439" marR="91439" marT="45726" marB="45726" anchor="ctr"/>
                </a:tc>
                <a:tc>
                  <a:txBody>
                    <a:bodyPr/>
                    <a:lstStyle/>
                    <a:p>
                      <a:pPr algn="ctr"/>
                      <a:r>
                        <a:rPr lang="zh-CN" altLang="en-US" sz="2400" dirty="0"/>
                        <a:t>协议扩展</a:t>
                      </a:r>
                      <a:endParaRPr lang="zh-CN" altLang="en-US" sz="2400" dirty="0"/>
                    </a:p>
                  </a:txBody>
                  <a:tcPr marL="91439" marR="91439" marT="45726" marB="45726" anchor="ctr"/>
                </a:tc>
                <a:tc>
                  <a:txBody>
                    <a:bodyPr/>
                    <a:lstStyle/>
                    <a:p>
                      <a:r>
                        <a:rPr lang="en-US" altLang="zh-CN" sz="2400" dirty="0">
                          <a:solidFill>
                            <a:srgbClr val="0000FF"/>
                          </a:solidFill>
                        </a:rPr>
                        <a:t>TCP</a:t>
                      </a:r>
                      <a:r>
                        <a:rPr lang="zh-CN" altLang="en-US" sz="2400" dirty="0">
                          <a:solidFill>
                            <a:srgbClr val="0000FF"/>
                          </a:solidFill>
                        </a:rPr>
                        <a:t>首部的</a:t>
                      </a:r>
                      <a:r>
                        <a:rPr lang="en-US" altLang="zh-CN" sz="2400" baseline="0" dirty="0">
                          <a:solidFill>
                            <a:srgbClr val="0000FF"/>
                          </a:solidFill>
                        </a:rPr>
                        <a:t>Seq</a:t>
                      </a:r>
                      <a:r>
                        <a:rPr lang="zh-CN" altLang="en-US" sz="2400" baseline="0" dirty="0">
                          <a:solidFill>
                            <a:srgbClr val="0000FF"/>
                          </a:solidFill>
                        </a:rPr>
                        <a:t>和</a:t>
                      </a:r>
                      <a:r>
                        <a:rPr lang="en-US" altLang="zh-CN" sz="2400" dirty="0">
                          <a:solidFill>
                            <a:srgbClr val="0000FF"/>
                          </a:solidFill>
                        </a:rPr>
                        <a:t>AdvertisedWindow</a:t>
                      </a:r>
                      <a:r>
                        <a:rPr lang="zh-CN" altLang="en-US" sz="2400" dirty="0">
                          <a:solidFill>
                            <a:srgbClr val="0000FF"/>
                          </a:solidFill>
                        </a:rPr>
                        <a:t>字段扩展</a:t>
                      </a:r>
                      <a:endParaRPr lang="zh-CN" altLang="en-US" sz="2400" dirty="0">
                        <a:solidFill>
                          <a:srgbClr val="0000FF"/>
                        </a:solidFill>
                      </a:endParaRPr>
                    </a:p>
                  </a:txBody>
                  <a:tcPr marL="91439" marR="91439" marT="45726" marB="45726" anchor="ctr"/>
                </a:tc>
                <a:tc>
                  <a:txBody>
                    <a:bodyPr/>
                    <a:lstStyle/>
                    <a:p>
                      <a:pPr algn="ctr"/>
                      <a:r>
                        <a:rPr lang="en-US" altLang="zh-CN" sz="1800" dirty="0">
                          <a:solidFill>
                            <a:srgbClr val="0000FF"/>
                          </a:solidFill>
                        </a:rPr>
                        <a:t>5.2.4</a:t>
                      </a:r>
                      <a:endParaRPr lang="zh-CN" altLang="en-US" sz="1800" dirty="0">
                        <a:solidFill>
                          <a:srgbClr val="0000FF"/>
                        </a:solidFill>
                      </a:endParaRPr>
                    </a:p>
                  </a:txBody>
                  <a:tcPr marL="91439" marR="91439" marT="45726" marB="45726" anchor="ctr"/>
                </a:tc>
              </a:tr>
            </a:tbl>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p:txBody>
          <a:bodyPr/>
          <a:lstStyle/>
          <a:p>
            <a:pPr eaLnBrk="1" hangingPunct="1"/>
            <a:r>
              <a:rPr lang="zh-CN" altLang="en-US" sz="3200" dirty="0"/>
              <a:t>提纲</a:t>
            </a:r>
            <a:endParaRPr lang="zh-CN" altLang="en-US" sz="3200" dirty="0"/>
          </a:p>
        </p:txBody>
      </p:sp>
      <p:sp>
        <p:nvSpPr>
          <p:cNvPr id="16388" name="Rectangle 3"/>
          <p:cNvSpPr>
            <a:spLocks noGrp="1" noChangeArrowheads="1"/>
          </p:cNvSpPr>
          <p:nvPr>
            <p:ph type="body" idx="1"/>
          </p:nvPr>
        </p:nvSpPr>
        <p:spPr>
          <a:xfrm>
            <a:off x="893618" y="1447800"/>
            <a:ext cx="10688782" cy="5113338"/>
          </a:xfrm>
        </p:spPr>
        <p:txBody>
          <a:bodyPr>
            <a:normAutofit fontScale="77500" lnSpcReduction="20000"/>
          </a:bodyPr>
          <a:lstStyle/>
          <a:p>
            <a:pPr eaLnBrk="1" hangingPunct="1">
              <a:defRPr/>
            </a:pPr>
            <a:r>
              <a:rPr lang="zh-CN" altLang="en-US" dirty="0"/>
              <a:t>引言</a:t>
            </a:r>
            <a:endParaRPr lang="en-US" altLang="zh-CN" dirty="0"/>
          </a:p>
          <a:p>
            <a:pPr lvl="1" eaLnBrk="1" hangingPunct="1">
              <a:defRPr/>
            </a:pPr>
            <a:r>
              <a:rPr lang="zh-CN" altLang="en-US" dirty="0"/>
              <a:t>核心问题</a:t>
            </a:r>
            <a:r>
              <a:rPr lang="en-US" altLang="zh-CN" dirty="0"/>
              <a:t>: </a:t>
            </a:r>
            <a:r>
              <a:rPr lang="zh-CN" altLang="en-US" dirty="0"/>
              <a:t>进程间如何通信</a:t>
            </a:r>
            <a:endParaRPr lang="zh-CN" altLang="en-US" dirty="0"/>
          </a:p>
          <a:p>
            <a:pPr eaLnBrk="1" hangingPunct="1">
              <a:defRPr/>
            </a:pPr>
            <a:r>
              <a:rPr lang="zh-CN" altLang="en-US" dirty="0"/>
              <a:t>简单多路分解</a:t>
            </a:r>
            <a:r>
              <a:rPr lang="en-US" altLang="zh-CN" dirty="0"/>
              <a:t>(UDP)</a:t>
            </a:r>
            <a:endParaRPr lang="en-US" altLang="zh-CN" dirty="0"/>
          </a:p>
          <a:p>
            <a:pPr eaLnBrk="1" hangingPunct="1">
              <a:defRPr/>
            </a:pPr>
            <a:r>
              <a:rPr lang="zh-CN" altLang="en-US" dirty="0"/>
              <a:t>可靠字节流</a:t>
            </a:r>
            <a:r>
              <a:rPr lang="en-US" altLang="zh-CN" dirty="0"/>
              <a:t>(TCP)</a:t>
            </a:r>
            <a:endParaRPr lang="en-US" altLang="zh-CN" dirty="0"/>
          </a:p>
          <a:p>
            <a:pPr lvl="1" eaLnBrk="1" hangingPunct="1">
              <a:defRPr/>
            </a:pPr>
            <a:r>
              <a:rPr lang="zh-CN" altLang="en-US" dirty="0"/>
              <a:t>端到端的问题</a:t>
            </a:r>
            <a:endParaRPr lang="en-US" altLang="zh-CN" dirty="0"/>
          </a:p>
          <a:p>
            <a:pPr lvl="1" eaLnBrk="1" hangingPunct="1">
              <a:defRPr/>
            </a:pPr>
            <a:r>
              <a:rPr lang="zh-CN" altLang="en-US" dirty="0"/>
              <a:t>报文段格式</a:t>
            </a:r>
            <a:endParaRPr lang="en-US" altLang="zh-CN" dirty="0"/>
          </a:p>
          <a:p>
            <a:pPr lvl="1" eaLnBrk="1" hangingPunct="1">
              <a:defRPr/>
            </a:pPr>
            <a:r>
              <a:rPr lang="zh-CN" altLang="en-US" dirty="0"/>
              <a:t>连接的建立和终止</a:t>
            </a:r>
            <a:endParaRPr lang="en-US" altLang="zh-CN" dirty="0"/>
          </a:p>
          <a:p>
            <a:pPr lvl="1" eaLnBrk="1" hangingPunct="1">
              <a:defRPr/>
            </a:pPr>
            <a:r>
              <a:rPr lang="zh-CN" altLang="en-US" dirty="0"/>
              <a:t>滑动窗口算法再讨论</a:t>
            </a:r>
            <a:endParaRPr lang="en-US" altLang="zh-CN" dirty="0"/>
          </a:p>
          <a:p>
            <a:pPr lvl="1" eaLnBrk="1" hangingPunct="1">
              <a:defRPr/>
            </a:pPr>
            <a:r>
              <a:rPr lang="zh-CN" altLang="en-US" dirty="0"/>
              <a:t>触发传输</a:t>
            </a:r>
            <a:endParaRPr lang="en-US" altLang="zh-CN" dirty="0"/>
          </a:p>
          <a:p>
            <a:pPr lvl="1" eaLnBrk="1" hangingPunct="1">
              <a:defRPr/>
            </a:pPr>
            <a:r>
              <a:rPr lang="zh-CN" altLang="en-US" dirty="0"/>
              <a:t>自适应重传</a:t>
            </a:r>
            <a:endParaRPr lang="en-US" altLang="zh-CN" dirty="0"/>
          </a:p>
          <a:p>
            <a:pPr lvl="1" eaLnBrk="1" hangingPunct="1">
              <a:defRPr/>
            </a:pPr>
            <a:r>
              <a:rPr lang="en-US" altLang="zh-CN" dirty="0"/>
              <a:t> </a:t>
            </a:r>
            <a:r>
              <a:rPr lang="zh-CN" altLang="en-US" dirty="0"/>
              <a:t>记录边界</a:t>
            </a:r>
            <a:endParaRPr lang="en-US" altLang="zh-CN" dirty="0"/>
          </a:p>
          <a:p>
            <a:pPr lvl="1" eaLnBrk="1" hangingPunct="1">
              <a:defRPr/>
            </a:pPr>
            <a:r>
              <a:rPr lang="en-US" altLang="zh-CN" dirty="0"/>
              <a:t>TCP </a:t>
            </a:r>
            <a:r>
              <a:rPr lang="zh-CN" altLang="en-US" dirty="0"/>
              <a:t>扩展</a:t>
            </a:r>
            <a:endParaRPr lang="en-US" altLang="zh-CN" dirty="0"/>
          </a:p>
          <a:p>
            <a:pPr lvl="1" eaLnBrk="1" hangingPunct="1">
              <a:defRPr/>
            </a:pPr>
            <a:r>
              <a:rPr lang="zh-CN" altLang="en-US" dirty="0"/>
              <a:t>其他设计选择</a:t>
            </a:r>
            <a:endParaRPr lang="en-US" altLang="zh-CN" dirty="0"/>
          </a:p>
          <a:p>
            <a:pPr eaLnBrk="1" hangingPunct="1">
              <a:defRPr/>
            </a:pPr>
            <a:r>
              <a:rPr lang="zh-CN" altLang="en-US" dirty="0"/>
              <a:t>总结</a:t>
            </a:r>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52728" y="3000372"/>
            <a:ext cx="6500858" cy="1148708"/>
          </a:xfrm>
          <a:prstGeom prst="rect">
            <a:avLst/>
          </a:prstGeom>
          <a:solidFill>
            <a:srgbClr val="333399"/>
          </a:solidFill>
        </p:spPr>
        <p:style>
          <a:lnRef idx="0">
            <a:schemeClr val="accent3"/>
          </a:lnRef>
          <a:fillRef idx="3">
            <a:schemeClr val="accent3"/>
          </a:fillRef>
          <a:effectRef idx="3">
            <a:schemeClr val="accent3"/>
          </a:effectRef>
          <a:fontRef idx="minor">
            <a:schemeClr val="lt1"/>
          </a:fontRef>
        </p:style>
        <p:txBody>
          <a:bodyPr anchor="ctr"/>
          <a:lstStyle/>
          <a:p>
            <a:pPr algn="ctr" eaLnBrk="1" hangingPunct="1"/>
            <a:endParaRPr lang="zh-CN" altLang="en-US" sz="5400" b="1" kern="0">
              <a:solidFill>
                <a:schemeClr val="bg1"/>
              </a:solidFill>
              <a:latin typeface="+mj-ea"/>
              <a:ea typeface="+mj-ea"/>
            </a:endParaRPr>
          </a:p>
        </p:txBody>
      </p:sp>
      <p:sp>
        <p:nvSpPr>
          <p:cNvPr id="2" name="TextBox 6"/>
          <p:cNvSpPr txBox="1">
            <a:spLocks noChangeArrowheads="1"/>
          </p:cNvSpPr>
          <p:nvPr/>
        </p:nvSpPr>
        <p:spPr bwMode="auto">
          <a:xfrm>
            <a:off x="2238375" y="1928813"/>
            <a:ext cx="8001000" cy="2062162"/>
          </a:xfrm>
          <a:prstGeom prst="rect">
            <a:avLst/>
          </a:prstGeom>
          <a:noFill/>
          <a:ln w="9525">
            <a:noFill/>
            <a:miter lim="800000"/>
          </a:ln>
        </p:spPr>
        <p:txBody>
          <a:bodyPr>
            <a:spAutoFit/>
          </a:bodyPr>
          <a:lstStyle/>
          <a:p>
            <a:pPr algn="ctr" eaLnBrk="1" hangingPunct="1">
              <a:defRPr/>
            </a:pPr>
            <a:r>
              <a:rPr lang="zh-CN" altLang="en-US" sz="4000" dirty="0">
                <a:latin typeface="+mn-lt"/>
                <a:ea typeface="+mn-ea"/>
              </a:rPr>
              <a:t>核心问题</a:t>
            </a:r>
            <a:endParaRPr lang="en-US" altLang="zh-CN" sz="4000" dirty="0">
              <a:latin typeface="+mn-lt"/>
              <a:ea typeface="+mn-ea"/>
            </a:endParaRPr>
          </a:p>
          <a:p>
            <a:pPr algn="ctr" eaLnBrk="1" hangingPunct="1">
              <a:defRPr/>
            </a:pPr>
            <a:endParaRPr lang="en-US" altLang="zh-CN" sz="4000" dirty="0">
              <a:latin typeface="+mn-lt"/>
              <a:ea typeface="+mn-ea"/>
            </a:endParaRPr>
          </a:p>
          <a:p>
            <a:pPr algn="ctr" eaLnBrk="1" hangingPunct="1">
              <a:defRPr/>
            </a:pPr>
            <a:r>
              <a:rPr lang="zh-CN" altLang="en-US" dirty="0">
                <a:solidFill>
                  <a:schemeClr val="bg1"/>
                </a:solidFill>
                <a:effectLst>
                  <a:outerShdw blurRad="38100" dist="38100" dir="2700000" algn="tl">
                    <a:srgbClr val="000000">
                      <a:alpha val="43137"/>
                    </a:srgbClr>
                  </a:outerShdw>
                </a:effectLst>
                <a:latin typeface="+mn-lt"/>
                <a:ea typeface="+mn-ea"/>
              </a:rPr>
              <a:t>进程间如何</a:t>
            </a:r>
            <a:r>
              <a:rPr lang="zh-CN" altLang="en-US" dirty="0" smtClean="0">
                <a:solidFill>
                  <a:schemeClr val="bg1"/>
                </a:solidFill>
                <a:effectLst>
                  <a:outerShdw blurRad="38100" dist="38100" dir="2700000" algn="tl">
                    <a:srgbClr val="000000">
                      <a:alpha val="43137"/>
                    </a:srgbClr>
                  </a:outerShdw>
                </a:effectLst>
                <a:latin typeface="+mn-lt"/>
                <a:ea typeface="+mn-ea"/>
              </a:rPr>
              <a:t>通信？</a:t>
            </a:r>
            <a:endParaRPr lang="zh-CN" altLang="en-US" dirty="0">
              <a:solidFill>
                <a:schemeClr val="bg1"/>
              </a:solidFill>
              <a:effectLst>
                <a:outerShdw blurRad="38100" dist="38100" dir="2700000" algn="tl">
                  <a:srgbClr val="000000">
                    <a:alpha val="43137"/>
                  </a:srgbClr>
                </a:outerShdw>
              </a:effectLst>
              <a:latin typeface="+mn-lt"/>
              <a:ea typeface="+mn-ea"/>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a:xfrm>
            <a:off x="812801" y="533401"/>
            <a:ext cx="8352367" cy="647700"/>
          </a:xfrm>
        </p:spPr>
        <p:txBody>
          <a:bodyPr/>
          <a:lstStyle/>
          <a:p>
            <a:pPr eaLnBrk="1" hangingPunct="1"/>
            <a:r>
              <a:rPr lang="en-US" altLang="zh-CN" dirty="0">
                <a:latin typeface="+mj-ea"/>
              </a:rPr>
              <a:t>TCP</a:t>
            </a:r>
            <a:r>
              <a:rPr lang="zh-CN" altLang="en-US" dirty="0">
                <a:latin typeface="+mj-ea"/>
              </a:rPr>
              <a:t>中的触发传输</a:t>
            </a:r>
            <a:endParaRPr lang="zh-CN" altLang="en-US" sz="3500" dirty="0">
              <a:latin typeface="+mj-ea"/>
            </a:endParaRPr>
          </a:p>
        </p:txBody>
      </p:sp>
      <p:sp>
        <p:nvSpPr>
          <p:cNvPr id="19460" name="Rectangle 3"/>
          <p:cNvSpPr>
            <a:spLocks noGrp="1" noChangeArrowheads="1"/>
          </p:cNvSpPr>
          <p:nvPr>
            <p:ph type="body" idx="1"/>
          </p:nvPr>
        </p:nvSpPr>
        <p:spPr>
          <a:xfrm>
            <a:off x="914399" y="1181100"/>
            <a:ext cx="10432473" cy="5272087"/>
          </a:xfrm>
        </p:spPr>
        <p:txBody>
          <a:bodyPr/>
          <a:lstStyle/>
          <a:p>
            <a:pPr eaLnBrk="1" hangingPunct="1">
              <a:lnSpc>
                <a:spcPct val="90000"/>
              </a:lnSpc>
              <a:defRPr/>
            </a:pPr>
            <a:r>
              <a:rPr lang="zh-CN" altLang="en-US" sz="2200" dirty="0"/>
              <a:t>缺省情况下</a:t>
            </a:r>
            <a:r>
              <a:rPr lang="en-US" altLang="zh-CN" sz="2200" dirty="0"/>
              <a:t>TCP</a:t>
            </a:r>
            <a:r>
              <a:rPr lang="zh-CN" altLang="en-US" sz="2200" dirty="0"/>
              <a:t>有三种机制触发一个报文段的传输：</a:t>
            </a:r>
            <a:endParaRPr lang="en-US" altLang="zh-CN" sz="2200" dirty="0"/>
          </a:p>
          <a:p>
            <a:pPr lvl="1">
              <a:defRPr/>
            </a:pPr>
            <a:r>
              <a:rPr lang="en-US" altLang="zh-CN" sz="2200" dirty="0"/>
              <a:t>(1) </a:t>
            </a:r>
            <a:r>
              <a:rPr lang="zh-CN" altLang="en-US" sz="2200" dirty="0"/>
              <a:t>当收集到的字节数达到</a:t>
            </a:r>
            <a:r>
              <a:rPr lang="en-US" altLang="zh-CN" sz="2200" dirty="0"/>
              <a:t>MSS </a:t>
            </a:r>
            <a:endParaRPr lang="en-US" altLang="zh-CN" sz="2200" dirty="0"/>
          </a:p>
          <a:p>
            <a:pPr lvl="2">
              <a:defRPr/>
            </a:pPr>
            <a:r>
              <a:rPr lang="en-US" altLang="zh-CN" sz="2200" dirty="0"/>
              <a:t>MSS (</a:t>
            </a:r>
            <a:r>
              <a:rPr lang="zh-CN" altLang="en-US" sz="2200" dirty="0"/>
              <a:t>最大数据段长度</a:t>
            </a:r>
            <a:r>
              <a:rPr lang="en-US" altLang="zh-CN" sz="2200" dirty="0"/>
              <a:t>) </a:t>
            </a:r>
            <a:r>
              <a:rPr lang="zh-CN" altLang="en-US" sz="2200" dirty="0"/>
              <a:t>通常设置为</a:t>
            </a:r>
            <a:r>
              <a:rPr lang="en-US" altLang="zh-CN" sz="2200" dirty="0"/>
              <a:t> MTU – IP_</a:t>
            </a:r>
            <a:r>
              <a:rPr lang="zh-CN" altLang="en-US" sz="2200" dirty="0"/>
              <a:t>首部长度</a:t>
            </a:r>
            <a:r>
              <a:rPr lang="en-US" altLang="zh-CN" sz="2200" dirty="0"/>
              <a:t>– TCP</a:t>
            </a:r>
            <a:r>
              <a:rPr lang="zh-CN" altLang="en-US" sz="2200" dirty="0"/>
              <a:t>首部</a:t>
            </a:r>
            <a:endParaRPr lang="en-US" altLang="zh-CN" sz="2200" dirty="0"/>
          </a:p>
          <a:p>
            <a:pPr lvl="2">
              <a:defRPr/>
            </a:pPr>
            <a:r>
              <a:rPr lang="zh-CN" altLang="en-US" sz="2200" dirty="0"/>
              <a:t>比喻：公汽站发车的场景下，因为车坐满了乘客而发车</a:t>
            </a:r>
            <a:endParaRPr lang="en-US" altLang="zh-CN" sz="2200" dirty="0"/>
          </a:p>
          <a:p>
            <a:pPr marL="344170" lvl="1" indent="0">
              <a:buNone/>
              <a:defRPr/>
            </a:pPr>
            <a:r>
              <a:rPr lang="en-US" altLang="zh-CN" sz="2200" dirty="0"/>
              <a:t>	</a:t>
            </a:r>
            <a:endParaRPr lang="en-US" altLang="zh-CN" sz="2200" dirty="0"/>
          </a:p>
          <a:p>
            <a:pPr lvl="1">
              <a:defRPr/>
            </a:pPr>
            <a:r>
              <a:rPr lang="en-US" altLang="zh-CN" sz="2200" dirty="0"/>
              <a:t>(2) </a:t>
            </a:r>
            <a:r>
              <a:rPr lang="zh-CN" altLang="en-US" sz="2200" dirty="0"/>
              <a:t>发送进程明确要求</a:t>
            </a:r>
            <a:r>
              <a:rPr lang="en-US" altLang="zh-CN" sz="2200" dirty="0"/>
              <a:t>TCP</a:t>
            </a:r>
            <a:r>
              <a:rPr lang="zh-CN" altLang="en-US" sz="2200" dirty="0"/>
              <a:t>发送</a:t>
            </a:r>
            <a:endParaRPr lang="en-US" altLang="zh-CN" sz="2200" dirty="0"/>
          </a:p>
          <a:p>
            <a:pPr lvl="2">
              <a:defRPr/>
            </a:pPr>
            <a:r>
              <a:rPr lang="en-US" altLang="zh-CN" sz="2200" dirty="0"/>
              <a:t>Push </a:t>
            </a:r>
            <a:r>
              <a:rPr lang="zh-CN" altLang="en-US" sz="2200" dirty="0"/>
              <a:t>操作</a:t>
            </a:r>
            <a:r>
              <a:rPr lang="en-US" altLang="zh-CN" sz="2200" dirty="0"/>
              <a:t>: </a:t>
            </a:r>
            <a:r>
              <a:rPr lang="zh-CN" altLang="en-US" sz="2200" dirty="0"/>
              <a:t>发送应用进程调用该操作使得</a:t>
            </a:r>
            <a:r>
              <a:rPr lang="en-US" altLang="zh-CN" sz="2200" dirty="0"/>
              <a:t>TCP</a:t>
            </a:r>
            <a:r>
              <a:rPr lang="zh-CN" altLang="en-US" sz="2200" dirty="0"/>
              <a:t>发出缓存中所有未发送的字节</a:t>
            </a:r>
            <a:endParaRPr lang="en-US" altLang="zh-CN" sz="2200" dirty="0"/>
          </a:p>
          <a:p>
            <a:pPr lvl="2">
              <a:defRPr/>
            </a:pPr>
            <a:r>
              <a:rPr lang="zh-CN" altLang="en-US" sz="2200" dirty="0"/>
              <a:t>比喻：公汽站发车的场景下，因为目的地要求而发车</a:t>
            </a:r>
            <a:endParaRPr lang="en-US" altLang="zh-CN" sz="2200" dirty="0"/>
          </a:p>
          <a:p>
            <a:pPr lvl="1">
              <a:defRPr/>
            </a:pPr>
            <a:endParaRPr lang="en-US" altLang="zh-CN" sz="2200" dirty="0"/>
          </a:p>
          <a:p>
            <a:pPr lvl="1">
              <a:defRPr/>
            </a:pPr>
            <a:r>
              <a:rPr lang="en-US" altLang="zh-CN" sz="2200" dirty="0"/>
              <a:t>(3) </a:t>
            </a:r>
            <a:r>
              <a:rPr lang="zh-CN" altLang="en-US" sz="2200" dirty="0">
                <a:solidFill>
                  <a:srgbClr val="FF0000"/>
                </a:solidFill>
              </a:rPr>
              <a:t>定时器激活</a:t>
            </a:r>
            <a:endParaRPr lang="en-US" altLang="zh-CN" sz="2200" dirty="0">
              <a:solidFill>
                <a:srgbClr val="FF0000"/>
              </a:solidFill>
            </a:endParaRPr>
          </a:p>
          <a:p>
            <a:pPr lvl="2">
              <a:defRPr/>
            </a:pPr>
            <a:r>
              <a:rPr lang="zh-CN" altLang="en-US" sz="2200" dirty="0"/>
              <a:t>每到定时器到时发送方发送当前缓存中所有待发送的字节</a:t>
            </a:r>
            <a:endParaRPr lang="en-US" altLang="zh-CN" sz="2200" dirty="0"/>
          </a:p>
          <a:p>
            <a:pPr lvl="2">
              <a:defRPr/>
            </a:pPr>
            <a:r>
              <a:rPr lang="zh-CN" altLang="en-US" sz="2200" dirty="0"/>
              <a:t>模拟：公汽站发车的场景下，根据时刻表发车</a:t>
            </a:r>
            <a:endParaRPr lang="zh-CN" altLang="en-US" sz="22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a:latin typeface="+mj-ea"/>
              </a:rPr>
              <a:t>TCP</a:t>
            </a:r>
            <a:r>
              <a:rPr lang="zh-CN" altLang="en-US" dirty="0">
                <a:latin typeface="+mj-ea"/>
              </a:rPr>
              <a:t>触发传输的问题</a:t>
            </a:r>
            <a:r>
              <a:rPr lang="en-US" altLang="zh-CN" dirty="0">
                <a:latin typeface="+mj-ea"/>
              </a:rPr>
              <a:t>-1</a:t>
            </a:r>
            <a:endParaRPr lang="en-US" altLang="zh-CN" dirty="0">
              <a:latin typeface="+mj-ea"/>
            </a:endParaRPr>
          </a:p>
        </p:txBody>
      </p:sp>
      <p:sp>
        <p:nvSpPr>
          <p:cNvPr id="107523" name="内容占位符 11"/>
          <p:cNvSpPr>
            <a:spLocks noGrp="1"/>
          </p:cNvSpPr>
          <p:nvPr>
            <p:ph idx="1"/>
          </p:nvPr>
        </p:nvSpPr>
        <p:spPr>
          <a:xfrm>
            <a:off x="865908" y="1447800"/>
            <a:ext cx="10716491" cy="5113338"/>
          </a:xfrm>
        </p:spPr>
        <p:txBody>
          <a:bodyPr/>
          <a:lstStyle/>
          <a:p>
            <a:r>
              <a:rPr lang="zh-CN" altLang="en-US" sz="2400" dirty="0"/>
              <a:t>问题</a:t>
            </a:r>
            <a:r>
              <a:rPr lang="en-US" altLang="zh-CN" sz="2400" dirty="0"/>
              <a:t>1</a:t>
            </a:r>
            <a:r>
              <a:rPr lang="zh-CN" altLang="en-US" sz="2400" dirty="0"/>
              <a:t>：傻瓜窗口症状</a:t>
            </a:r>
            <a:endParaRPr lang="en-US" altLang="zh-CN" sz="2400" dirty="0"/>
          </a:p>
          <a:p>
            <a:pPr lvl="1" eaLnBrk="1" hangingPunct="1"/>
            <a:r>
              <a:rPr lang="zh-CN" altLang="en-US" sz="2000" dirty="0"/>
              <a:t>基本的触发传输机制没有考虑流量控制的影响</a:t>
            </a:r>
            <a:endParaRPr lang="en-US" altLang="zh-CN" sz="2000" dirty="0"/>
          </a:p>
          <a:p>
            <a:pPr lvl="1" eaLnBrk="1" hangingPunct="1"/>
            <a:r>
              <a:rPr lang="zh-CN" altLang="en-US" sz="2000" dirty="0"/>
              <a:t>如果</a:t>
            </a:r>
            <a:r>
              <a:rPr lang="en-US" altLang="zh-CN" sz="2000" dirty="0"/>
              <a:t>TCP</a:t>
            </a:r>
            <a:r>
              <a:rPr lang="zh-CN" altLang="en-US" sz="2000" dirty="0"/>
              <a:t>发送的窗口大小严格受控于发送方的通知窗口，可能导致“傻瓜窗口症状”</a:t>
            </a:r>
            <a:endParaRPr lang="en-US" altLang="zh-CN" sz="2000" dirty="0"/>
          </a:p>
          <a:p>
            <a:pPr lvl="1" eaLnBrk="1" hangingPunct="1"/>
            <a:r>
              <a:rPr lang="zh-CN" altLang="en-US" sz="2000" dirty="0"/>
              <a:t>例如，接收方缓存的可用容量被上层应用取走后，分别为</a:t>
            </a:r>
            <a:r>
              <a:rPr lang="en-US" altLang="zh-CN" sz="2000" dirty="0"/>
              <a:t>2</a:t>
            </a:r>
            <a:r>
              <a:rPr lang="zh-CN" altLang="en-US" sz="2000" dirty="0"/>
              <a:t>、</a:t>
            </a:r>
            <a:r>
              <a:rPr lang="en-US" altLang="zh-CN" sz="2000" dirty="0"/>
              <a:t>3</a:t>
            </a:r>
            <a:r>
              <a:rPr lang="zh-CN" altLang="en-US" sz="2000" dirty="0"/>
              <a:t>、</a:t>
            </a:r>
            <a:r>
              <a:rPr lang="en-US" altLang="zh-CN" sz="2000" dirty="0"/>
              <a:t>1</a:t>
            </a:r>
            <a:r>
              <a:rPr lang="zh-CN" altLang="en-US" sz="2000" dirty="0"/>
              <a:t>，那么相应的发送方发送的报文段为</a:t>
            </a:r>
            <a:r>
              <a:rPr lang="en-US" altLang="zh-CN" sz="2000" dirty="0"/>
              <a:t>2</a:t>
            </a:r>
            <a:r>
              <a:rPr lang="zh-CN" altLang="en-US" sz="2000" dirty="0"/>
              <a:t>、</a:t>
            </a:r>
            <a:r>
              <a:rPr lang="en-US" altLang="zh-CN" sz="2000" dirty="0"/>
              <a:t>3</a:t>
            </a:r>
            <a:r>
              <a:rPr lang="zh-CN" altLang="en-US" sz="2000" dirty="0"/>
              <a:t>、</a:t>
            </a:r>
            <a:r>
              <a:rPr lang="en-US" altLang="zh-CN" sz="2000" dirty="0"/>
              <a:t>1</a:t>
            </a:r>
            <a:r>
              <a:rPr lang="zh-CN" altLang="en-US" sz="2000" dirty="0"/>
              <a:t>个字节，效率较低</a:t>
            </a:r>
            <a:endParaRPr lang="en-US" altLang="zh-CN" sz="2000" dirty="0"/>
          </a:p>
          <a:p>
            <a:pPr lvl="1" eaLnBrk="1" hangingPunct="1"/>
            <a:endParaRPr lang="en-US" altLang="zh-CN" sz="2400" dirty="0"/>
          </a:p>
          <a:p>
            <a:pPr lvl="1" eaLnBrk="1" hangingPunct="1"/>
            <a:endParaRPr lang="en-US" altLang="zh-CN" sz="2400" dirty="0"/>
          </a:p>
          <a:p>
            <a:pPr lvl="1" eaLnBrk="1" hangingPunct="1"/>
            <a:endParaRPr lang="en-US" altLang="zh-CN" sz="2400" dirty="0"/>
          </a:p>
          <a:p>
            <a:pPr lvl="1" eaLnBrk="1" hangingPunct="1"/>
            <a:endParaRPr lang="en-US" altLang="zh-CN" sz="2400" dirty="0"/>
          </a:p>
          <a:p>
            <a:pPr lvl="1" eaLnBrk="1" hangingPunct="1"/>
            <a:endParaRPr lang="en-US" altLang="zh-CN" sz="2400" dirty="0"/>
          </a:p>
          <a:p>
            <a:pPr eaLnBrk="1" hangingPunct="1"/>
            <a:r>
              <a:rPr lang="zh-CN" altLang="en-US" sz="2400" dirty="0"/>
              <a:t>解决方案</a:t>
            </a:r>
            <a:r>
              <a:rPr lang="en-US" altLang="zh-CN" sz="2400" dirty="0"/>
              <a:t>:</a:t>
            </a:r>
            <a:endParaRPr lang="en-US" altLang="zh-CN" sz="2400" dirty="0"/>
          </a:p>
          <a:p>
            <a:pPr lvl="1" eaLnBrk="1" hangingPunct="1"/>
            <a:r>
              <a:rPr lang="zh-CN" altLang="en-US" sz="2000" dirty="0"/>
              <a:t>接收方延迟回复通知窗口</a:t>
            </a:r>
            <a:endParaRPr lang="en-US" altLang="zh-CN" sz="2000" dirty="0"/>
          </a:p>
          <a:p>
            <a:pPr lvl="1" eaLnBrk="1" hangingPunct="1"/>
            <a:r>
              <a:rPr lang="zh-CN" altLang="en-US" sz="2000" dirty="0"/>
              <a:t>发送方避免发送太小的报文段</a:t>
            </a:r>
            <a:endParaRPr lang="zh-CN" altLang="en-US" sz="2400" dirty="0"/>
          </a:p>
        </p:txBody>
      </p:sp>
      <p:grpSp>
        <p:nvGrpSpPr>
          <p:cNvPr id="107525" name="组 18"/>
          <p:cNvGrpSpPr/>
          <p:nvPr/>
        </p:nvGrpSpPr>
        <p:grpSpPr bwMode="auto">
          <a:xfrm>
            <a:off x="2063751" y="3448051"/>
            <a:ext cx="7936672" cy="1781175"/>
            <a:chOff x="539552" y="2564904"/>
            <a:chExt cx="7937673" cy="1780776"/>
          </a:xfrm>
        </p:grpSpPr>
        <p:sp>
          <p:nvSpPr>
            <p:cNvPr id="2" name="立方体 1"/>
            <p:cNvSpPr/>
            <p:nvPr/>
          </p:nvSpPr>
          <p:spPr>
            <a:xfrm>
              <a:off x="1619188" y="3212459"/>
              <a:ext cx="720816" cy="568198"/>
            </a:xfrm>
            <a:prstGeom prst="cub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kumimoji="1" lang="zh-CN" altLang="en-US"/>
            </a:p>
          </p:txBody>
        </p:sp>
        <p:sp>
          <p:nvSpPr>
            <p:cNvPr id="12" name="立方体 11"/>
            <p:cNvSpPr/>
            <p:nvPr/>
          </p:nvSpPr>
          <p:spPr>
            <a:xfrm>
              <a:off x="6588689" y="3212459"/>
              <a:ext cx="719229" cy="568198"/>
            </a:xfrm>
            <a:prstGeom prst="cub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kumimoji="1" lang="zh-CN" altLang="en-US"/>
            </a:p>
          </p:txBody>
        </p:sp>
        <p:sp>
          <p:nvSpPr>
            <p:cNvPr id="107528" name="文本框 2"/>
            <p:cNvSpPr txBox="1">
              <a:spLocks noChangeArrowheads="1"/>
            </p:cNvSpPr>
            <p:nvPr/>
          </p:nvSpPr>
          <p:spPr bwMode="auto">
            <a:xfrm>
              <a:off x="539552" y="3429000"/>
              <a:ext cx="968657" cy="400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dirty="0"/>
                <a:t>sender</a:t>
              </a:r>
              <a:endParaRPr kumimoji="1" lang="zh-CN" altLang="en-US" sz="2000" dirty="0"/>
            </a:p>
          </p:txBody>
        </p:sp>
        <p:sp>
          <p:nvSpPr>
            <p:cNvPr id="107529" name="文本框 3"/>
            <p:cNvSpPr txBox="1">
              <a:spLocks noChangeArrowheads="1"/>
            </p:cNvSpPr>
            <p:nvPr/>
          </p:nvSpPr>
          <p:spPr bwMode="auto">
            <a:xfrm>
              <a:off x="7380312" y="3501008"/>
              <a:ext cx="1096913" cy="400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dirty="0"/>
                <a:t>receiver</a:t>
              </a:r>
              <a:endParaRPr kumimoji="1" lang="zh-CN" altLang="en-US" sz="2000" dirty="0"/>
            </a:p>
          </p:txBody>
        </p:sp>
        <p:sp>
          <p:nvSpPr>
            <p:cNvPr id="15" name="任意形状 14"/>
            <p:cNvSpPr/>
            <p:nvPr/>
          </p:nvSpPr>
          <p:spPr>
            <a:xfrm>
              <a:off x="2340004" y="3069616"/>
              <a:ext cx="4175651" cy="358695"/>
            </a:xfrm>
            <a:custGeom>
              <a:avLst/>
              <a:gdLst>
                <a:gd name="connsiteX0" fmla="*/ 0 w 3181638"/>
                <a:gd name="connsiteY0" fmla="*/ 359268 h 359268"/>
                <a:gd name="connsiteX1" fmla="*/ 1513844 w 3181638"/>
                <a:gd name="connsiteY1" fmla="*/ 93 h 359268"/>
                <a:gd name="connsiteX2" fmla="*/ 3181638 w 3181638"/>
                <a:gd name="connsiteY2" fmla="*/ 320785 h 359268"/>
              </a:gdLst>
              <a:ahLst/>
              <a:cxnLst>
                <a:cxn ang="0">
                  <a:pos x="connsiteX0" y="connsiteY0"/>
                </a:cxn>
                <a:cxn ang="0">
                  <a:pos x="connsiteX1" y="connsiteY1"/>
                </a:cxn>
                <a:cxn ang="0">
                  <a:pos x="connsiteX2" y="connsiteY2"/>
                </a:cxn>
              </a:cxnLst>
              <a:rect l="l" t="t" r="r" b="b"/>
              <a:pathLst>
                <a:path w="3181638" h="359268">
                  <a:moveTo>
                    <a:pt x="0" y="359268"/>
                  </a:moveTo>
                  <a:cubicBezTo>
                    <a:pt x="491785" y="182887"/>
                    <a:pt x="983571" y="6507"/>
                    <a:pt x="1513844" y="93"/>
                  </a:cubicBezTo>
                  <a:cubicBezTo>
                    <a:pt x="2044117" y="-6321"/>
                    <a:pt x="3181638" y="320785"/>
                    <a:pt x="3181638" y="320785"/>
                  </a:cubicBezTo>
                </a:path>
              </a:pathLst>
            </a:custGeom>
            <a:ln>
              <a:solidFill>
                <a:srgbClr val="2755C9"/>
              </a:solidFill>
              <a:headEnd type="none"/>
              <a:tailEnd type="arrow"/>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kumimoji="1" lang="zh-CN" altLang="en-US"/>
            </a:p>
          </p:txBody>
        </p:sp>
        <p:sp>
          <p:nvSpPr>
            <p:cNvPr id="16" name="任意形状 15"/>
            <p:cNvSpPr/>
            <p:nvPr/>
          </p:nvSpPr>
          <p:spPr>
            <a:xfrm rot="21425472">
              <a:off x="2344768" y="3507668"/>
              <a:ext cx="4239159" cy="347585"/>
            </a:xfrm>
            <a:custGeom>
              <a:avLst/>
              <a:gdLst>
                <a:gd name="connsiteX0" fmla="*/ 3053345 w 3053345"/>
                <a:gd name="connsiteY0" fmla="*/ 102622 h 347865"/>
                <a:gd name="connsiteX1" fmla="*/ 1475356 w 3053345"/>
                <a:gd name="connsiteY1" fmla="*/ 346348 h 347865"/>
                <a:gd name="connsiteX2" fmla="*/ 0 w 3053345"/>
                <a:gd name="connsiteY2" fmla="*/ 0 h 347865"/>
              </a:gdLst>
              <a:ahLst/>
              <a:cxnLst>
                <a:cxn ang="0">
                  <a:pos x="connsiteX0" y="connsiteY0"/>
                </a:cxn>
                <a:cxn ang="0">
                  <a:pos x="connsiteX1" y="connsiteY1"/>
                </a:cxn>
                <a:cxn ang="0">
                  <a:pos x="connsiteX2" y="connsiteY2"/>
                </a:cxn>
              </a:cxnLst>
              <a:rect l="l" t="t" r="r" b="b"/>
              <a:pathLst>
                <a:path w="3053345" h="347865">
                  <a:moveTo>
                    <a:pt x="3053345" y="102622"/>
                  </a:moveTo>
                  <a:cubicBezTo>
                    <a:pt x="2518796" y="233037"/>
                    <a:pt x="1984247" y="363452"/>
                    <a:pt x="1475356" y="346348"/>
                  </a:cubicBezTo>
                  <a:cubicBezTo>
                    <a:pt x="966465" y="329244"/>
                    <a:pt x="0" y="0"/>
                    <a:pt x="0" y="0"/>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kumimoji="1" lang="zh-CN" altLang="en-US"/>
            </a:p>
          </p:txBody>
        </p:sp>
        <p:sp>
          <p:nvSpPr>
            <p:cNvPr id="17" name="矩形 16"/>
            <p:cNvSpPr/>
            <p:nvPr/>
          </p:nvSpPr>
          <p:spPr>
            <a:xfrm>
              <a:off x="2627378" y="3933022"/>
              <a:ext cx="1368598" cy="36028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en-US" altLang="zh-CN" sz="2000" dirty="0" err="1"/>
                <a:t>AdvWin</a:t>
              </a:r>
              <a:r>
                <a:rPr kumimoji="1" lang="en-US" altLang="zh-CN" sz="2000" dirty="0"/>
                <a:t>=2</a:t>
              </a:r>
              <a:endParaRPr kumimoji="1" lang="zh-CN" altLang="en-US" sz="2000" dirty="0"/>
            </a:p>
          </p:txBody>
        </p:sp>
        <p:sp>
          <p:nvSpPr>
            <p:cNvPr id="22" name="矩形 21"/>
            <p:cNvSpPr/>
            <p:nvPr/>
          </p:nvSpPr>
          <p:spPr>
            <a:xfrm>
              <a:off x="4140456" y="3933022"/>
              <a:ext cx="1367010" cy="36028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en-US" altLang="zh-CN" sz="2000" dirty="0" err="1"/>
                <a:t>AdvWin</a:t>
              </a:r>
              <a:r>
                <a:rPr kumimoji="1" lang="en-US" altLang="zh-CN" sz="2000" dirty="0"/>
                <a:t>=3</a:t>
              </a:r>
              <a:endParaRPr kumimoji="1" lang="zh-CN" altLang="en-US" sz="2000" dirty="0"/>
            </a:p>
          </p:txBody>
        </p:sp>
        <p:sp>
          <p:nvSpPr>
            <p:cNvPr id="23" name="矩形 22"/>
            <p:cNvSpPr/>
            <p:nvPr/>
          </p:nvSpPr>
          <p:spPr>
            <a:xfrm>
              <a:off x="5651946" y="3933022"/>
              <a:ext cx="1368598" cy="36028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en-US" altLang="zh-CN" sz="2000" dirty="0" err="1"/>
                <a:t>AdvWin</a:t>
              </a:r>
              <a:r>
                <a:rPr kumimoji="1" lang="en-US" altLang="zh-CN" sz="2000" dirty="0"/>
                <a:t>=1</a:t>
              </a:r>
              <a:endParaRPr kumimoji="1" lang="zh-CN" altLang="en-US" sz="2000" dirty="0"/>
            </a:p>
          </p:txBody>
        </p:sp>
        <p:sp>
          <p:nvSpPr>
            <p:cNvPr id="18" name="左箭头 17"/>
            <p:cNvSpPr/>
            <p:nvPr/>
          </p:nvSpPr>
          <p:spPr>
            <a:xfrm>
              <a:off x="2124077" y="3861601"/>
              <a:ext cx="360408" cy="484079"/>
            </a:xfrm>
            <a:prstGeom prst="lef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25" name="矩形 24"/>
            <p:cNvSpPr/>
            <p:nvPr/>
          </p:nvSpPr>
          <p:spPr>
            <a:xfrm>
              <a:off x="2266970" y="2636326"/>
              <a:ext cx="1368598" cy="360281"/>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kumimoji="1" lang="en-US" altLang="zh-CN" sz="2000" dirty="0" err="1">
                  <a:solidFill>
                    <a:srgbClr val="FF0000"/>
                  </a:solidFill>
                </a:rPr>
                <a:t>dataSize</a:t>
              </a:r>
              <a:r>
                <a:rPr kumimoji="1" lang="en-US" altLang="zh-CN" sz="2000" dirty="0">
                  <a:solidFill>
                    <a:srgbClr val="FF0000"/>
                  </a:solidFill>
                </a:rPr>
                <a:t>=1</a:t>
              </a:r>
              <a:endParaRPr kumimoji="1" lang="zh-CN" altLang="en-US" sz="2000" dirty="0">
                <a:solidFill>
                  <a:srgbClr val="FF0000"/>
                </a:solidFill>
              </a:endParaRPr>
            </a:p>
          </p:txBody>
        </p:sp>
        <p:sp>
          <p:nvSpPr>
            <p:cNvPr id="26" name="矩形 25"/>
            <p:cNvSpPr/>
            <p:nvPr/>
          </p:nvSpPr>
          <p:spPr>
            <a:xfrm>
              <a:off x="3780048" y="2636326"/>
              <a:ext cx="1368598" cy="360281"/>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kumimoji="1" lang="en-US" altLang="zh-CN" sz="2000" dirty="0" err="1">
                  <a:solidFill>
                    <a:srgbClr val="FF0000"/>
                  </a:solidFill>
                </a:rPr>
                <a:t>dataSize</a:t>
              </a:r>
              <a:r>
                <a:rPr kumimoji="1" lang="en-US" altLang="zh-CN" sz="2000" dirty="0">
                  <a:solidFill>
                    <a:srgbClr val="FF0000"/>
                  </a:solidFill>
                </a:rPr>
                <a:t>=3</a:t>
              </a:r>
              <a:endParaRPr kumimoji="1" lang="zh-CN" altLang="en-US" sz="2000" dirty="0">
                <a:solidFill>
                  <a:srgbClr val="FF0000"/>
                </a:solidFill>
              </a:endParaRPr>
            </a:p>
          </p:txBody>
        </p:sp>
        <p:sp>
          <p:nvSpPr>
            <p:cNvPr id="27" name="矩形 26"/>
            <p:cNvSpPr/>
            <p:nvPr/>
          </p:nvSpPr>
          <p:spPr>
            <a:xfrm>
              <a:off x="5291539" y="2636326"/>
              <a:ext cx="1368598" cy="360281"/>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kumimoji="1" lang="en-US" altLang="zh-CN" sz="2000" dirty="0" err="1">
                  <a:solidFill>
                    <a:srgbClr val="FF0000"/>
                  </a:solidFill>
                </a:rPr>
                <a:t>dataSize</a:t>
              </a:r>
              <a:r>
                <a:rPr kumimoji="1" lang="en-US" altLang="zh-CN" sz="2000" dirty="0">
                  <a:solidFill>
                    <a:srgbClr val="FF0000"/>
                  </a:solidFill>
                </a:rPr>
                <a:t>=2</a:t>
              </a:r>
              <a:endParaRPr kumimoji="1" lang="zh-CN" altLang="en-US" sz="2000" dirty="0">
                <a:solidFill>
                  <a:srgbClr val="FF0000"/>
                </a:solidFill>
              </a:endParaRPr>
            </a:p>
          </p:txBody>
        </p:sp>
        <p:sp>
          <p:nvSpPr>
            <p:cNvPr id="28" name="左箭头 27"/>
            <p:cNvSpPr/>
            <p:nvPr/>
          </p:nvSpPr>
          <p:spPr>
            <a:xfrm flipH="1">
              <a:off x="6804617" y="2564904"/>
              <a:ext cx="360408" cy="484080"/>
            </a:xfrm>
            <a:prstGeom prst="leftArrow">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endParaRPr kumimoji="1"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52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5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dirty="0">
                <a:latin typeface="+mj-ea"/>
              </a:rPr>
              <a:t>TCP</a:t>
            </a:r>
            <a:r>
              <a:rPr lang="zh-CN" altLang="en-US" dirty="0">
                <a:latin typeface="+mj-ea"/>
              </a:rPr>
              <a:t>触发传输的问题</a:t>
            </a:r>
            <a:r>
              <a:rPr lang="en-US" altLang="zh-CN" dirty="0">
                <a:latin typeface="+mj-ea"/>
              </a:rPr>
              <a:t>-2</a:t>
            </a:r>
            <a:endParaRPr lang="en-US" altLang="zh-CN" dirty="0">
              <a:latin typeface="+mj-ea"/>
            </a:endParaRPr>
          </a:p>
        </p:txBody>
      </p:sp>
      <p:sp>
        <p:nvSpPr>
          <p:cNvPr id="108547" name="Rectangle 3"/>
          <p:cNvSpPr>
            <a:spLocks noGrp="1" noChangeArrowheads="1"/>
          </p:cNvSpPr>
          <p:nvPr>
            <p:ph type="body" idx="1"/>
          </p:nvPr>
        </p:nvSpPr>
        <p:spPr>
          <a:xfrm>
            <a:off x="812800" y="1447800"/>
            <a:ext cx="10769599" cy="5113338"/>
          </a:xfrm>
        </p:spPr>
        <p:txBody>
          <a:bodyPr/>
          <a:lstStyle/>
          <a:p>
            <a:pPr eaLnBrk="1" hangingPunct="1"/>
            <a:r>
              <a:rPr lang="zh-CN" altLang="en-US" sz="2400" dirty="0"/>
              <a:t>问题</a:t>
            </a:r>
            <a:endParaRPr lang="en-US" altLang="zh-CN" sz="2400" dirty="0"/>
          </a:p>
          <a:p>
            <a:pPr lvl="1"/>
            <a:r>
              <a:rPr lang="zh-CN" altLang="en-US" sz="2000" dirty="0"/>
              <a:t>当应用层交付数据速度较快，而网络速率较慢时，较小的报文段浪费带宽</a:t>
            </a:r>
            <a:endParaRPr lang="en-US" altLang="zh-CN" sz="2000" dirty="0"/>
          </a:p>
          <a:p>
            <a:pPr lvl="1"/>
            <a:endParaRPr lang="en-US" altLang="zh-CN" sz="2000" dirty="0"/>
          </a:p>
          <a:p>
            <a:pPr eaLnBrk="1" hangingPunct="1"/>
            <a:r>
              <a:rPr lang="en-US" altLang="en-US" sz="2400" dirty="0" err="1"/>
              <a:t>解决方案</a:t>
            </a:r>
            <a:r>
              <a:rPr lang="en-US" altLang="zh-CN" sz="2400" dirty="0"/>
              <a:t>: </a:t>
            </a:r>
            <a:r>
              <a:rPr lang="en-US" altLang="zh-CN" sz="2400" dirty="0" err="1"/>
              <a:t>N</a:t>
            </a:r>
            <a:r>
              <a:rPr lang="en-US" altLang="en-US" sz="2400" dirty="0" err="1"/>
              <a:t>agle算法</a:t>
            </a:r>
            <a:r>
              <a:rPr lang="en-US" altLang="en-US" sz="2400" dirty="0"/>
              <a:t>，</a:t>
            </a:r>
            <a:r>
              <a:rPr lang="zh-CN" altLang="en-US" sz="2400" dirty="0"/>
              <a:t>利用</a:t>
            </a:r>
            <a:r>
              <a:rPr lang="en-US" altLang="zh-CN" sz="2400" dirty="0"/>
              <a:t>ACK</a:t>
            </a:r>
            <a:r>
              <a:rPr lang="zh-CN" altLang="en-US" sz="2400" dirty="0"/>
              <a:t>实现自计时</a:t>
            </a:r>
            <a:r>
              <a:rPr lang="en-US" altLang="zh-CN" sz="2400" dirty="0"/>
              <a:t> </a:t>
            </a:r>
            <a:endParaRPr lang="en-US" altLang="zh-CN" sz="2400" dirty="0"/>
          </a:p>
          <a:p>
            <a:pPr lvl="1" eaLnBrk="1" hangingPunct="1"/>
            <a:r>
              <a:rPr lang="zh-CN" altLang="en-US" sz="2000" dirty="0"/>
              <a:t>只要</a:t>
            </a:r>
            <a:r>
              <a:rPr lang="en-US" altLang="zh-CN" sz="2000" dirty="0"/>
              <a:t>TCP</a:t>
            </a:r>
            <a:r>
              <a:rPr lang="zh-CN" altLang="en-US" sz="2000" dirty="0"/>
              <a:t>发出了数据</a:t>
            </a:r>
            <a:r>
              <a:rPr lang="en-US" altLang="zh-CN" sz="2000" dirty="0"/>
              <a:t>, </a:t>
            </a:r>
            <a:r>
              <a:rPr lang="zh-CN" altLang="en-US" sz="2000" dirty="0"/>
              <a:t>发送方终究会收到一个</a:t>
            </a:r>
            <a:r>
              <a:rPr lang="en-US" altLang="zh-CN" sz="2000" dirty="0"/>
              <a:t>ACK. </a:t>
            </a:r>
            <a:endParaRPr lang="en-US" altLang="zh-CN" sz="2000" dirty="0"/>
          </a:p>
          <a:p>
            <a:pPr lvl="1" eaLnBrk="1" hangingPunct="1"/>
            <a:r>
              <a:rPr lang="zh-CN" altLang="en-US" sz="2000" dirty="0"/>
              <a:t>可以把这个</a:t>
            </a:r>
            <a:r>
              <a:rPr lang="en-US" altLang="zh-CN" sz="2000" dirty="0"/>
              <a:t>ACK</a:t>
            </a:r>
            <a:r>
              <a:rPr lang="zh-CN" altLang="en-US" sz="2000" dirty="0"/>
              <a:t>视为激活的定时器</a:t>
            </a:r>
            <a:r>
              <a:rPr lang="en-US" altLang="zh-CN" sz="2000" dirty="0"/>
              <a:t>, </a:t>
            </a:r>
            <a:r>
              <a:rPr lang="zh-CN" altLang="en-US" sz="2000" dirty="0"/>
              <a:t>触发传输更多的数据</a:t>
            </a:r>
            <a:endParaRPr lang="en-US" altLang="zh-CN" sz="2000" dirty="0"/>
          </a:p>
        </p:txBody>
      </p:sp>
      <p:sp>
        <p:nvSpPr>
          <p:cNvPr id="96262" name="Text Box 6"/>
          <p:cNvSpPr txBox="1">
            <a:spLocks noChangeArrowheads="1"/>
          </p:cNvSpPr>
          <p:nvPr/>
        </p:nvSpPr>
        <p:spPr bwMode="auto">
          <a:xfrm>
            <a:off x="2855914" y="3933826"/>
            <a:ext cx="6715125" cy="2225675"/>
          </a:xfrm>
          <a:prstGeom prst="rect">
            <a:avLst/>
          </a:prstGeom>
          <a:gradFill rotWithShape="1">
            <a:gsLst>
              <a:gs pos="0">
                <a:srgbClr val="8FA4FF"/>
              </a:gs>
              <a:gs pos="35001">
                <a:srgbClr val="B1BFFF"/>
              </a:gs>
              <a:gs pos="100000">
                <a:srgbClr val="DFE5FF"/>
              </a:gs>
            </a:gsLst>
            <a:lin ang="16200000" scaled="1"/>
          </a:gradFill>
          <a:ln w="9525">
            <a:solidFill>
              <a:srgbClr val="2D5DD9"/>
            </a:solidFill>
            <a:miter lim="800000"/>
          </a:ln>
          <a:effectLst>
            <a:outerShdw blurRad="63500" dist="20000" dir="5400000" rotWithShape="0">
              <a:srgbClr val="000000">
                <a:alpha val="37999"/>
              </a:srgbClr>
            </a:outerShdw>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panose="02070309020205020404" pitchFamily="49" charset="0"/>
                <a:ea typeface="仿宋_GB2312" charset="0"/>
                <a:cs typeface="Courier New" panose="02070309020205020404" pitchFamily="49" charset="0"/>
              </a:rPr>
              <a:t>When the application produces data to send</a:t>
            </a:r>
            <a:endParaRPr lang="en-US" altLang="zh-CN" sz="1600" b="1" dirty="0">
              <a:solidFill>
                <a:srgbClr val="000000"/>
              </a:solidFill>
              <a:effectLst>
                <a:outerShdw blurRad="38100" dist="38100" dir="2700000" algn="tl">
                  <a:srgbClr val="FFFFFF"/>
                </a:outerShdw>
              </a:effectLst>
              <a:latin typeface="Courier New" panose="02070309020205020404" pitchFamily="49" charset="0"/>
              <a:ea typeface="仿宋_GB2312" charset="0"/>
              <a:cs typeface="Courier New" panose="02070309020205020404" pitchFamily="49" charset="0"/>
            </a:endParaRPr>
          </a:p>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panose="02070309020205020404" pitchFamily="49" charset="0"/>
                <a:ea typeface="仿宋_GB2312" charset="0"/>
                <a:cs typeface="Courier New" panose="02070309020205020404" pitchFamily="49" charset="0"/>
              </a:rPr>
              <a:t>if both the available data and the window ≥ MSS</a:t>
            </a:r>
            <a:endParaRPr lang="en-US" altLang="zh-CN" sz="1600" b="1" dirty="0">
              <a:solidFill>
                <a:srgbClr val="000000"/>
              </a:solidFill>
              <a:effectLst>
                <a:outerShdw blurRad="38100" dist="38100" dir="2700000" algn="tl">
                  <a:srgbClr val="FFFFFF"/>
                </a:outerShdw>
              </a:effectLst>
              <a:latin typeface="Courier New" panose="02070309020205020404" pitchFamily="49" charset="0"/>
              <a:ea typeface="仿宋_GB2312" charset="0"/>
              <a:cs typeface="Courier New" panose="02070309020205020404" pitchFamily="49" charset="0"/>
            </a:endParaRPr>
          </a:p>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panose="02070309020205020404" pitchFamily="49" charset="0"/>
                <a:ea typeface="仿宋_GB2312" charset="0"/>
                <a:cs typeface="Courier New" panose="02070309020205020404" pitchFamily="49" charset="0"/>
              </a:rPr>
              <a:t>    send a full segment</a:t>
            </a:r>
            <a:endParaRPr lang="en-US" altLang="zh-CN" sz="1600" b="1" dirty="0">
              <a:solidFill>
                <a:srgbClr val="000000"/>
              </a:solidFill>
              <a:effectLst>
                <a:outerShdw blurRad="38100" dist="38100" dir="2700000" algn="tl">
                  <a:srgbClr val="FFFFFF"/>
                </a:outerShdw>
              </a:effectLst>
              <a:latin typeface="Courier New" panose="02070309020205020404" pitchFamily="49" charset="0"/>
              <a:ea typeface="仿宋_GB2312" charset="0"/>
              <a:cs typeface="Courier New" panose="02070309020205020404" pitchFamily="49" charset="0"/>
            </a:endParaRPr>
          </a:p>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panose="02070309020205020404" pitchFamily="49" charset="0"/>
                <a:ea typeface="仿宋_GB2312" charset="0"/>
                <a:cs typeface="Courier New" panose="02070309020205020404" pitchFamily="49" charset="0"/>
              </a:rPr>
              <a:t>else</a:t>
            </a:r>
            <a:endParaRPr lang="en-US" altLang="zh-CN" sz="1600" b="1" dirty="0">
              <a:solidFill>
                <a:srgbClr val="000000"/>
              </a:solidFill>
              <a:effectLst>
                <a:outerShdw blurRad="38100" dist="38100" dir="2700000" algn="tl">
                  <a:srgbClr val="FFFFFF"/>
                </a:outerShdw>
              </a:effectLst>
              <a:latin typeface="Courier New" panose="02070309020205020404" pitchFamily="49" charset="0"/>
              <a:ea typeface="仿宋_GB2312" charset="0"/>
              <a:cs typeface="Courier New" panose="02070309020205020404" pitchFamily="49" charset="0"/>
            </a:endParaRPr>
          </a:p>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panose="02070309020205020404" pitchFamily="49" charset="0"/>
                <a:ea typeface="仿宋_GB2312" charset="0"/>
                <a:cs typeface="Courier New" panose="02070309020205020404" pitchFamily="49" charset="0"/>
              </a:rPr>
              <a:t>    if </a:t>
            </a:r>
            <a:r>
              <a:rPr lang="en-US" altLang="zh-CN" sz="1600" b="1" dirty="0">
                <a:solidFill>
                  <a:srgbClr val="0000FF"/>
                </a:solidFill>
                <a:effectLst>
                  <a:outerShdw blurRad="38100" dist="38100" dir="2700000" algn="tl">
                    <a:srgbClr val="000000"/>
                  </a:outerShdw>
                </a:effectLst>
                <a:latin typeface="Courier New" panose="02070309020205020404" pitchFamily="49" charset="0"/>
                <a:ea typeface="仿宋_GB2312" charset="0"/>
                <a:cs typeface="Courier New" panose="02070309020205020404" pitchFamily="49" charset="0"/>
              </a:rPr>
              <a:t>there is </a:t>
            </a:r>
            <a:r>
              <a:rPr lang="en-US" altLang="zh-CN" sz="1600" b="1" dirty="0" err="1">
                <a:solidFill>
                  <a:srgbClr val="0000FF"/>
                </a:solidFill>
                <a:effectLst>
                  <a:outerShdw blurRad="38100" dist="38100" dir="2700000" algn="tl">
                    <a:srgbClr val="000000"/>
                  </a:outerShdw>
                </a:effectLst>
                <a:latin typeface="Courier New" panose="02070309020205020404" pitchFamily="49" charset="0"/>
                <a:ea typeface="仿宋_GB2312" charset="0"/>
                <a:cs typeface="Courier New" panose="02070309020205020404" pitchFamily="49" charset="0"/>
              </a:rPr>
              <a:t>unACKed</a:t>
            </a:r>
            <a:r>
              <a:rPr lang="en-US" altLang="zh-CN" sz="1600" b="1" dirty="0">
                <a:solidFill>
                  <a:srgbClr val="0000FF"/>
                </a:solidFill>
                <a:effectLst>
                  <a:outerShdw blurRad="38100" dist="38100" dir="2700000" algn="tl">
                    <a:srgbClr val="000000"/>
                  </a:outerShdw>
                </a:effectLst>
                <a:latin typeface="Courier New" panose="02070309020205020404" pitchFamily="49" charset="0"/>
                <a:ea typeface="仿宋_GB2312" charset="0"/>
                <a:cs typeface="Courier New" panose="02070309020205020404" pitchFamily="49" charset="0"/>
              </a:rPr>
              <a:t> data in flight</a:t>
            </a:r>
            <a:endParaRPr lang="en-US" altLang="zh-CN" sz="1600" b="1" dirty="0">
              <a:solidFill>
                <a:srgbClr val="0000FF"/>
              </a:solidFill>
              <a:effectLst>
                <a:outerShdw blurRad="38100" dist="38100" dir="2700000" algn="tl">
                  <a:srgbClr val="000000"/>
                </a:outerShdw>
              </a:effectLst>
              <a:latin typeface="Courier New" panose="02070309020205020404" pitchFamily="49" charset="0"/>
              <a:ea typeface="仿宋_GB2312" charset="0"/>
              <a:cs typeface="Courier New" panose="02070309020205020404" pitchFamily="49" charset="0"/>
            </a:endParaRPr>
          </a:p>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panose="02070309020205020404" pitchFamily="49" charset="0"/>
                <a:ea typeface="仿宋_GB2312" charset="0"/>
                <a:cs typeface="Courier New" panose="02070309020205020404" pitchFamily="49" charset="0"/>
              </a:rPr>
              <a:t>        buffer the new data until an ACK arrives</a:t>
            </a:r>
            <a:endParaRPr lang="en-US" altLang="zh-CN" sz="1600" b="1" dirty="0">
              <a:solidFill>
                <a:srgbClr val="000000"/>
              </a:solidFill>
              <a:effectLst>
                <a:outerShdw blurRad="38100" dist="38100" dir="2700000" algn="tl">
                  <a:srgbClr val="FFFFFF"/>
                </a:outerShdw>
              </a:effectLst>
              <a:latin typeface="Courier New" panose="02070309020205020404" pitchFamily="49" charset="0"/>
              <a:ea typeface="仿宋_GB2312" charset="0"/>
              <a:cs typeface="Courier New" panose="02070309020205020404" pitchFamily="49" charset="0"/>
            </a:endParaRPr>
          </a:p>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panose="02070309020205020404" pitchFamily="49" charset="0"/>
                <a:ea typeface="仿宋_GB2312" charset="0"/>
                <a:cs typeface="Courier New" panose="02070309020205020404" pitchFamily="49" charset="0"/>
              </a:rPr>
              <a:t>    else</a:t>
            </a:r>
            <a:endParaRPr lang="en-US" altLang="zh-CN" sz="1600" b="1" dirty="0">
              <a:solidFill>
                <a:srgbClr val="000000"/>
              </a:solidFill>
              <a:effectLst>
                <a:outerShdw blurRad="38100" dist="38100" dir="2700000" algn="tl">
                  <a:srgbClr val="FFFFFF"/>
                </a:outerShdw>
              </a:effectLst>
              <a:latin typeface="Courier New" panose="02070309020205020404" pitchFamily="49" charset="0"/>
              <a:ea typeface="仿宋_GB2312" charset="0"/>
              <a:cs typeface="Courier New" panose="02070309020205020404" pitchFamily="49" charset="0"/>
            </a:endParaRPr>
          </a:p>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panose="02070309020205020404" pitchFamily="49" charset="0"/>
                <a:ea typeface="仿宋_GB2312" charset="0"/>
                <a:cs typeface="Courier New" panose="02070309020205020404" pitchFamily="49" charset="0"/>
              </a:rPr>
              <a:t>        send all the new data now</a:t>
            </a:r>
            <a:endParaRPr lang="zh-CN" altLang="en-US" sz="1600" b="1" dirty="0">
              <a:solidFill>
                <a:srgbClr val="000000"/>
              </a:solidFill>
              <a:effectLst>
                <a:outerShdw blurRad="38100" dist="38100" dir="2700000" algn="tl">
                  <a:srgbClr val="FFFFFF"/>
                </a:outerShdw>
              </a:effectLst>
              <a:latin typeface="Courier New" panose="02070309020205020404" pitchFamily="49" charset="0"/>
              <a:ea typeface="仿宋_GB2312"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pPr eaLnBrk="1" hangingPunct="1"/>
            <a:r>
              <a:rPr lang="en-US" altLang="zh-CN" dirty="0">
                <a:latin typeface="+mj-ea"/>
              </a:rPr>
              <a:t>Nagle </a:t>
            </a:r>
            <a:r>
              <a:rPr lang="zh-CN" altLang="en-US" dirty="0">
                <a:latin typeface="+mj-ea"/>
              </a:rPr>
              <a:t>算法</a:t>
            </a:r>
            <a:endParaRPr lang="zh-CN" altLang="en-US" dirty="0">
              <a:latin typeface="+mj-ea"/>
            </a:endParaRPr>
          </a:p>
        </p:txBody>
      </p:sp>
      <p:pic>
        <p:nvPicPr>
          <p:cNvPr id="109572" name="Picture 5"/>
          <p:cNvPicPr>
            <a:picLocks noChangeAspect="1" noChangeArrowheads="1"/>
          </p:cNvPicPr>
          <p:nvPr/>
        </p:nvPicPr>
        <p:blipFill>
          <a:blip r:embed="rId1">
            <a:extLst>
              <a:ext uri="{28A0092B-C50C-407E-A947-70E740481C1C}">
                <a14:useLocalDpi xmlns:a14="http://schemas.microsoft.com/office/drawing/2010/main" val="0"/>
              </a:ext>
            </a:extLst>
          </a:blip>
          <a:srcRect b="12999"/>
          <a:stretch>
            <a:fillRect/>
          </a:stretch>
        </p:blipFill>
        <p:spPr bwMode="auto">
          <a:xfrm>
            <a:off x="2667001" y="1285875"/>
            <a:ext cx="6786563" cy="532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p:txBody>
          <a:bodyPr/>
          <a:lstStyle/>
          <a:p>
            <a:pPr eaLnBrk="1" hangingPunct="1"/>
            <a:r>
              <a:rPr lang="en-US" altLang="zh-CN" dirty="0">
                <a:latin typeface="+mj-ea"/>
              </a:rPr>
              <a:t>TCP </a:t>
            </a:r>
            <a:r>
              <a:rPr lang="zh-CN" altLang="en-US" dirty="0">
                <a:latin typeface="+mj-ea"/>
              </a:rPr>
              <a:t>设计</a:t>
            </a:r>
            <a:r>
              <a:rPr lang="en-US" altLang="zh-CN" dirty="0">
                <a:latin typeface="+mj-ea"/>
              </a:rPr>
              <a:t>: </a:t>
            </a:r>
            <a:r>
              <a:rPr lang="zh-CN" altLang="en-US" dirty="0">
                <a:latin typeface="+mj-ea"/>
              </a:rPr>
              <a:t>问题及解决方案</a:t>
            </a:r>
            <a:endParaRPr lang="zh-CN" altLang="en-US" dirty="0">
              <a:latin typeface="+mj-ea"/>
            </a:endParaRPr>
          </a:p>
        </p:txBody>
      </p:sp>
      <p:graphicFrame>
        <p:nvGraphicFramePr>
          <p:cNvPr id="5" name="表格 4"/>
          <p:cNvGraphicFramePr>
            <a:graphicFrameLocks noGrp="1"/>
          </p:cNvGraphicFramePr>
          <p:nvPr/>
        </p:nvGraphicFramePr>
        <p:xfrm>
          <a:off x="1738314" y="1428750"/>
          <a:ext cx="8715375" cy="5122327"/>
        </p:xfrm>
        <a:graphic>
          <a:graphicData uri="http://schemas.openxmlformats.org/drawingml/2006/table">
            <a:tbl>
              <a:tblPr firstRow="1" bandRow="1">
                <a:tableStyleId>{8799B23B-EC83-4686-B30A-512413B5E67A}</a:tableStyleId>
              </a:tblPr>
              <a:tblGrid>
                <a:gridCol w="628136"/>
                <a:gridCol w="2229363"/>
                <a:gridCol w="5000625"/>
                <a:gridCol w="857251"/>
              </a:tblGrid>
              <a:tr h="500021">
                <a:tc>
                  <a:txBody>
                    <a:bodyPr/>
                    <a:lstStyle/>
                    <a:p>
                      <a:pPr algn="ctr"/>
                      <a:r>
                        <a:rPr lang="en-US" altLang="zh-CN" sz="2000" dirty="0"/>
                        <a:t>No.</a:t>
                      </a:r>
                      <a:endParaRPr lang="zh-CN" altLang="en-US" sz="2000" dirty="0"/>
                    </a:p>
                  </a:txBody>
                  <a:tcPr marL="91439" marR="91439" marT="45716" marB="45716"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a:t>问题及挑战</a:t>
                      </a:r>
                      <a:endParaRPr lang="zh-CN" altLang="en-US" sz="2000" dirty="0"/>
                    </a:p>
                  </a:txBody>
                  <a:tcPr marL="91439" marR="91439" marT="45716" marB="45716" anchor="ctr"/>
                </a:tc>
                <a:tc>
                  <a:txBody>
                    <a:bodyPr/>
                    <a:lstStyle/>
                    <a:p>
                      <a:pPr algn="ctr"/>
                      <a:r>
                        <a:rPr lang="zh-CN" altLang="en-US" sz="2000" dirty="0"/>
                        <a:t>解决方案</a:t>
                      </a:r>
                      <a:endParaRPr lang="zh-CN" altLang="en-US" sz="2000" dirty="0"/>
                    </a:p>
                  </a:txBody>
                  <a:tcPr marL="91439" marR="91439" marT="45716" marB="45716" anchor="ctr"/>
                </a:tc>
                <a:tc>
                  <a:txBody>
                    <a:bodyPr/>
                    <a:lstStyle/>
                    <a:p>
                      <a:pPr algn="ctr"/>
                      <a:r>
                        <a:rPr lang="zh-CN" altLang="en-US" sz="2000" dirty="0"/>
                        <a:t>章节</a:t>
                      </a:r>
                      <a:r>
                        <a:rPr lang="en-US" altLang="zh-CN" sz="2000" dirty="0"/>
                        <a:t> </a:t>
                      </a:r>
                      <a:endParaRPr lang="zh-CN" altLang="en-US" sz="2000" dirty="0"/>
                    </a:p>
                  </a:txBody>
                  <a:tcPr marL="91439" marR="91439" marT="45716" marB="45716" anchor="ctr"/>
                </a:tc>
              </a:tr>
              <a:tr h="725480">
                <a:tc>
                  <a:txBody>
                    <a:bodyPr/>
                    <a:lstStyle/>
                    <a:p>
                      <a:pPr algn="ctr"/>
                      <a:r>
                        <a:rPr lang="en-US" altLang="zh-CN" sz="2000" dirty="0"/>
                        <a:t>1</a:t>
                      </a:r>
                      <a:endParaRPr lang="zh-CN" altLang="en-US" sz="2000" dirty="0"/>
                    </a:p>
                  </a:txBody>
                  <a:tcPr marL="91439" marR="91439" marT="45716" marB="45716" anchor="ctr"/>
                </a:tc>
                <a:tc>
                  <a:txBody>
                    <a:bodyPr/>
                    <a:lstStyle/>
                    <a:p>
                      <a:pPr algn="ctr"/>
                      <a:r>
                        <a:rPr lang="zh-CN" altLang="en-US" sz="2000" dirty="0"/>
                        <a:t>连接建立</a:t>
                      </a:r>
                      <a:endParaRPr lang="zh-CN" altLang="en-US" sz="2000" dirty="0"/>
                    </a:p>
                  </a:txBody>
                  <a:tcPr marL="91439" marR="91439" marT="45716" marB="45716" anchor="ctr"/>
                </a:tc>
                <a:tc>
                  <a:txBody>
                    <a:bodyPr/>
                    <a:lstStyle/>
                    <a:p>
                      <a:r>
                        <a:rPr lang="zh-CN" altLang="en-US" sz="2000" dirty="0">
                          <a:solidFill>
                            <a:schemeClr val="tx1"/>
                          </a:solidFill>
                        </a:rPr>
                        <a:t>建立</a:t>
                      </a:r>
                      <a:r>
                        <a:rPr lang="en-US" altLang="zh-CN" sz="2000" dirty="0">
                          <a:solidFill>
                            <a:schemeClr val="tx1"/>
                          </a:solidFill>
                        </a:rPr>
                        <a:t>: </a:t>
                      </a:r>
                      <a:r>
                        <a:rPr lang="zh-CN" altLang="en-US" sz="2000" dirty="0">
                          <a:solidFill>
                            <a:schemeClr val="tx1"/>
                          </a:solidFill>
                        </a:rPr>
                        <a:t>三次握手</a:t>
                      </a:r>
                      <a:endParaRPr lang="en-US" altLang="zh-CN" sz="2000" baseline="0" dirty="0">
                        <a:solidFill>
                          <a:schemeClr val="tx1"/>
                        </a:solidFill>
                      </a:endParaRPr>
                    </a:p>
                    <a:p>
                      <a:r>
                        <a:rPr lang="zh-CN" altLang="en-US" sz="2000" baseline="0" dirty="0">
                          <a:solidFill>
                            <a:schemeClr val="tx1"/>
                          </a:solidFill>
                        </a:rPr>
                        <a:t>终止</a:t>
                      </a:r>
                      <a:r>
                        <a:rPr lang="en-US" altLang="zh-CN" sz="2000" baseline="0" dirty="0">
                          <a:solidFill>
                            <a:schemeClr val="tx1"/>
                          </a:solidFill>
                        </a:rPr>
                        <a:t>: </a:t>
                      </a:r>
                      <a:r>
                        <a:rPr lang="zh-CN" altLang="en-US" sz="2000" baseline="0" dirty="0">
                          <a:solidFill>
                            <a:schemeClr val="tx1"/>
                          </a:solidFill>
                        </a:rPr>
                        <a:t>四次握手</a:t>
                      </a:r>
                      <a:endParaRPr lang="zh-CN" altLang="en-US" sz="2000" dirty="0">
                        <a:solidFill>
                          <a:schemeClr val="tx1"/>
                        </a:solidFill>
                      </a:endParaRPr>
                    </a:p>
                  </a:txBody>
                  <a:tcPr marL="91439" marR="91439" marT="45716" marB="45716" anchor="ctr"/>
                </a:tc>
                <a:tc>
                  <a:txBody>
                    <a:bodyPr/>
                    <a:lstStyle/>
                    <a:p>
                      <a:pPr algn="ctr"/>
                      <a:r>
                        <a:rPr lang="en-US" altLang="zh-CN" sz="2000" dirty="0">
                          <a:solidFill>
                            <a:schemeClr val="tx1"/>
                          </a:solidFill>
                        </a:rPr>
                        <a:t>5.2.3</a:t>
                      </a:r>
                      <a:endParaRPr lang="zh-CN" altLang="en-US" sz="2000" dirty="0">
                        <a:solidFill>
                          <a:schemeClr val="tx1"/>
                        </a:solidFill>
                      </a:endParaRPr>
                    </a:p>
                  </a:txBody>
                  <a:tcPr marL="91439" marR="91439" marT="45716" marB="45716" anchor="ctr"/>
                </a:tc>
              </a:tr>
              <a:tr h="631719">
                <a:tc>
                  <a:txBody>
                    <a:bodyPr/>
                    <a:lstStyle/>
                    <a:p>
                      <a:pPr algn="ctr"/>
                      <a:r>
                        <a:rPr lang="en-US" altLang="zh-CN" sz="2000" dirty="0"/>
                        <a:t>2</a:t>
                      </a:r>
                      <a:endParaRPr lang="zh-CN" altLang="en-US" sz="2000" dirty="0"/>
                    </a:p>
                  </a:txBody>
                  <a:tcPr marL="91439" marR="91439" marT="45716" marB="45716" anchor="ctr"/>
                </a:tc>
                <a:tc>
                  <a:txBody>
                    <a:bodyPr/>
                    <a:lstStyle/>
                    <a:p>
                      <a:pPr algn="ctr"/>
                      <a:r>
                        <a:rPr lang="zh-CN" altLang="en-US" sz="2000" baseline="0" dirty="0"/>
                        <a:t>超时定时器问题</a:t>
                      </a:r>
                      <a:endParaRPr lang="zh-CN" altLang="en-US" sz="2000" dirty="0"/>
                    </a:p>
                  </a:txBody>
                  <a:tcPr marL="91439" marR="91439" marT="45716" marB="45716" anchor="ctr"/>
                </a:tc>
                <a:tc>
                  <a:txBody>
                    <a:bodyPr/>
                    <a:lstStyle/>
                    <a:p>
                      <a:endParaRPr lang="zh-CN" altLang="en-US" sz="2000" dirty="0">
                        <a:solidFill>
                          <a:schemeClr val="tx1"/>
                        </a:solidFill>
                      </a:endParaRPr>
                    </a:p>
                  </a:txBody>
                  <a:tcPr marL="91439" marR="91439" marT="45716" marB="45716" anchor="ctr"/>
                </a:tc>
                <a:tc>
                  <a:txBody>
                    <a:bodyPr/>
                    <a:lstStyle/>
                    <a:p>
                      <a:endParaRPr lang="zh-CN" altLang="en-US" sz="2000" dirty="0">
                        <a:solidFill>
                          <a:schemeClr val="tx1"/>
                        </a:solidFill>
                      </a:endParaRPr>
                    </a:p>
                  </a:txBody>
                  <a:tcPr marL="91439" marR="91439" marT="45716" marB="45716" anchor="ctr"/>
                </a:tc>
              </a:tr>
              <a:tr h="571452">
                <a:tc>
                  <a:txBody>
                    <a:bodyPr/>
                    <a:lstStyle/>
                    <a:p>
                      <a:pPr algn="ctr"/>
                      <a:r>
                        <a:rPr lang="en-US" altLang="zh-CN" sz="2000" dirty="0"/>
                        <a:t>3</a:t>
                      </a:r>
                      <a:endParaRPr lang="zh-CN" altLang="en-US" sz="2000" dirty="0"/>
                    </a:p>
                  </a:txBody>
                  <a:tcPr marL="91439" marR="91439" marT="45716" marB="45716" anchor="ctr"/>
                </a:tc>
                <a:tc>
                  <a:txBody>
                    <a:bodyPr/>
                    <a:lstStyle/>
                    <a:p>
                      <a:pPr algn="ctr"/>
                      <a:r>
                        <a:rPr lang="zh-CN" altLang="en-US" sz="2000" dirty="0"/>
                        <a:t>分组乱序到达</a:t>
                      </a:r>
                      <a:endParaRPr lang="zh-CN" altLang="en-US" sz="2000" dirty="0"/>
                    </a:p>
                  </a:txBody>
                  <a:tcPr marL="91439" marR="91439" marT="45716" marB="45716" anchor="ctr"/>
                </a:tc>
                <a:tc>
                  <a:txBody>
                    <a:bodyPr/>
                    <a:lstStyle/>
                    <a:p>
                      <a:r>
                        <a:rPr lang="zh-CN" altLang="en-US" sz="2000" baseline="0" dirty="0">
                          <a:solidFill>
                            <a:schemeClr val="tx1"/>
                          </a:solidFill>
                        </a:rPr>
                        <a:t>基于窗口的缓存管理</a:t>
                      </a:r>
                      <a:endParaRPr lang="zh-CN" altLang="en-US" sz="2000" dirty="0">
                        <a:solidFill>
                          <a:schemeClr val="tx1"/>
                        </a:solidFill>
                      </a:endParaRPr>
                    </a:p>
                  </a:txBody>
                  <a:tcPr marL="91439" marR="91439" marT="45716" marB="45716" anchor="ctr"/>
                </a:tc>
                <a:tc>
                  <a:txBody>
                    <a:bodyPr/>
                    <a:lstStyle/>
                    <a:p>
                      <a:pPr algn="ctr"/>
                      <a:r>
                        <a:rPr lang="en-US" altLang="zh-CN" sz="1600" dirty="0">
                          <a:solidFill>
                            <a:schemeClr val="tx1"/>
                          </a:solidFill>
                        </a:rPr>
                        <a:t>5.2.4</a:t>
                      </a:r>
                      <a:endParaRPr lang="zh-CN" altLang="en-US" sz="1600" dirty="0">
                        <a:solidFill>
                          <a:schemeClr val="tx1"/>
                        </a:solidFill>
                      </a:endParaRPr>
                    </a:p>
                  </a:txBody>
                  <a:tcPr marL="91439" marR="91439" marT="45716" marB="45716" anchor="ctr"/>
                </a:tc>
              </a:tr>
              <a:tr h="778286">
                <a:tc>
                  <a:txBody>
                    <a:bodyPr/>
                    <a:lstStyle/>
                    <a:p>
                      <a:pPr algn="ctr"/>
                      <a:r>
                        <a:rPr lang="en-US" altLang="zh-CN" sz="2000" dirty="0"/>
                        <a:t>4</a:t>
                      </a:r>
                      <a:endParaRPr lang="zh-CN" altLang="en-US" sz="2000" dirty="0"/>
                    </a:p>
                  </a:txBody>
                  <a:tcPr marL="91439" marR="91439" marT="45716" marB="45716" anchor="ctr"/>
                </a:tc>
                <a:tc>
                  <a:txBody>
                    <a:bodyPr/>
                    <a:lstStyle/>
                    <a:p>
                      <a:pPr algn="ctr"/>
                      <a:r>
                        <a:rPr lang="zh-CN" altLang="en-US" sz="2000" dirty="0"/>
                        <a:t>流量控制</a:t>
                      </a:r>
                      <a:endParaRPr lang="zh-CN" altLang="en-US" sz="2000" dirty="0"/>
                    </a:p>
                  </a:txBody>
                  <a:tcPr marL="91439" marR="91439" marT="45716" marB="45716"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a:solidFill>
                            <a:schemeClr val="tx1"/>
                          </a:solidFill>
                        </a:rPr>
                        <a:t>通过</a:t>
                      </a:r>
                      <a:r>
                        <a:rPr lang="en-US" altLang="zh-CN" sz="2000" dirty="0">
                          <a:solidFill>
                            <a:schemeClr val="tx1"/>
                          </a:solidFill>
                        </a:rPr>
                        <a:t>AdvertisedWindow</a:t>
                      </a:r>
                      <a:r>
                        <a:rPr lang="zh-CN" altLang="en-US" sz="2000" dirty="0">
                          <a:solidFill>
                            <a:schemeClr val="tx1"/>
                          </a:solidFill>
                        </a:rPr>
                        <a:t>通告实现基于窗口的流量控制</a:t>
                      </a:r>
                      <a:endParaRPr lang="zh-CN" altLang="en-US" sz="2000" dirty="0">
                        <a:solidFill>
                          <a:schemeClr val="tx1"/>
                        </a:solidFill>
                      </a:endParaRPr>
                    </a:p>
                  </a:txBody>
                  <a:tcPr marL="91439" marR="91439" marT="45716" marB="45716" anchor="ctr"/>
                </a:tc>
                <a:tc>
                  <a:txBody>
                    <a:bodyPr/>
                    <a:lstStyle/>
                    <a:p>
                      <a:pPr algn="ctr"/>
                      <a:r>
                        <a:rPr lang="en-US" altLang="zh-CN" sz="1600" dirty="0">
                          <a:solidFill>
                            <a:schemeClr val="tx1"/>
                          </a:solidFill>
                        </a:rPr>
                        <a:t>5.2.4</a:t>
                      </a:r>
                      <a:endParaRPr lang="zh-CN" altLang="en-US" sz="1600" dirty="0">
                        <a:solidFill>
                          <a:schemeClr val="tx1"/>
                        </a:solidFill>
                      </a:endParaRPr>
                    </a:p>
                  </a:txBody>
                  <a:tcPr marL="91439" marR="91439" marT="45716" marB="45716" anchor="ctr"/>
                </a:tc>
              </a:tr>
              <a:tr h="578914">
                <a:tc>
                  <a:txBody>
                    <a:bodyPr/>
                    <a:lstStyle/>
                    <a:p>
                      <a:pPr algn="ctr"/>
                      <a:r>
                        <a:rPr lang="en-US" altLang="zh-CN" sz="2000" dirty="0"/>
                        <a:t>5</a:t>
                      </a:r>
                      <a:endParaRPr lang="zh-CN" altLang="en-US" sz="2000" dirty="0"/>
                    </a:p>
                  </a:txBody>
                  <a:tcPr marL="91439" marR="91439" marT="45716" marB="45716" anchor="ctr"/>
                </a:tc>
                <a:tc>
                  <a:txBody>
                    <a:bodyPr/>
                    <a:lstStyle/>
                    <a:p>
                      <a:pPr algn="ctr"/>
                      <a:r>
                        <a:rPr lang="zh-CN" altLang="en-US" sz="2000" dirty="0"/>
                        <a:t>拥塞控制</a:t>
                      </a:r>
                      <a:endParaRPr lang="zh-CN" altLang="en-US" sz="2000" dirty="0"/>
                    </a:p>
                  </a:txBody>
                  <a:tcPr marL="91439" marR="91439" marT="45716" marB="45716" anchor="ctr"/>
                </a:tc>
                <a:tc>
                  <a:txBody>
                    <a:bodyPr/>
                    <a:lstStyle/>
                    <a:p>
                      <a:endParaRPr lang="zh-CN" altLang="en-US" sz="2000" dirty="0">
                        <a:solidFill>
                          <a:schemeClr val="tx1"/>
                        </a:solidFill>
                      </a:endParaRPr>
                    </a:p>
                  </a:txBody>
                  <a:tcPr marL="91439" marR="91439" marT="45716" marB="45716" anchor="ctr"/>
                </a:tc>
                <a:tc>
                  <a:txBody>
                    <a:bodyPr/>
                    <a:lstStyle/>
                    <a:p>
                      <a:pPr algn="ctr"/>
                      <a:endParaRPr lang="zh-CN" altLang="en-US" sz="1600" dirty="0">
                        <a:solidFill>
                          <a:schemeClr val="tx1"/>
                        </a:solidFill>
                      </a:endParaRPr>
                    </a:p>
                  </a:txBody>
                  <a:tcPr marL="91439" marR="91439" marT="45716" marB="45716" anchor="ctr"/>
                </a:tc>
              </a:tr>
              <a:tr h="631719">
                <a:tc>
                  <a:txBody>
                    <a:bodyPr/>
                    <a:lstStyle/>
                    <a:p>
                      <a:pPr algn="ctr"/>
                      <a:r>
                        <a:rPr lang="en-US" altLang="zh-CN" sz="2000" dirty="0"/>
                        <a:t>6</a:t>
                      </a:r>
                      <a:endParaRPr lang="zh-CN" altLang="en-US" sz="2000" dirty="0"/>
                    </a:p>
                  </a:txBody>
                  <a:tcPr marL="91439" marR="91439" marT="45716" marB="45716" anchor="ctr"/>
                </a:tc>
                <a:tc>
                  <a:txBody>
                    <a:bodyPr/>
                    <a:lstStyle/>
                    <a:p>
                      <a:pPr algn="ctr"/>
                      <a:r>
                        <a:rPr lang="zh-CN" altLang="en-US" sz="2000" dirty="0"/>
                        <a:t>协议扩展</a:t>
                      </a:r>
                      <a:endParaRPr lang="zh-CN" altLang="en-US" sz="2000" dirty="0"/>
                    </a:p>
                  </a:txBody>
                  <a:tcPr marL="91439" marR="91439" marT="45716" marB="45716" anchor="ctr"/>
                </a:tc>
                <a:tc>
                  <a:txBody>
                    <a:bodyPr/>
                    <a:lstStyle/>
                    <a:p>
                      <a:r>
                        <a:rPr lang="en-US" altLang="zh-CN" sz="2000" dirty="0">
                          <a:solidFill>
                            <a:schemeClr val="tx1"/>
                          </a:solidFill>
                        </a:rPr>
                        <a:t>TCP</a:t>
                      </a:r>
                      <a:r>
                        <a:rPr lang="zh-CN" altLang="en-US" sz="2000" dirty="0">
                          <a:solidFill>
                            <a:schemeClr val="tx1"/>
                          </a:solidFill>
                        </a:rPr>
                        <a:t>首部的</a:t>
                      </a:r>
                      <a:r>
                        <a:rPr lang="en-US" altLang="zh-CN" sz="2000" baseline="0" dirty="0">
                          <a:solidFill>
                            <a:schemeClr val="tx1"/>
                          </a:solidFill>
                        </a:rPr>
                        <a:t>Seq</a:t>
                      </a:r>
                      <a:r>
                        <a:rPr lang="zh-CN" altLang="en-US" sz="2000" baseline="0" dirty="0">
                          <a:solidFill>
                            <a:schemeClr val="tx1"/>
                          </a:solidFill>
                        </a:rPr>
                        <a:t>和</a:t>
                      </a:r>
                      <a:r>
                        <a:rPr lang="en-US" altLang="zh-CN" sz="2000" dirty="0">
                          <a:solidFill>
                            <a:schemeClr val="tx1"/>
                          </a:solidFill>
                        </a:rPr>
                        <a:t>AdvertisedWindow</a:t>
                      </a:r>
                      <a:r>
                        <a:rPr lang="zh-CN" altLang="en-US" sz="2000" dirty="0">
                          <a:solidFill>
                            <a:schemeClr val="tx1"/>
                          </a:solidFill>
                        </a:rPr>
                        <a:t>字段扩展</a:t>
                      </a:r>
                      <a:endParaRPr lang="zh-CN" altLang="en-US" sz="2000" dirty="0">
                        <a:solidFill>
                          <a:schemeClr val="tx1"/>
                        </a:solidFill>
                      </a:endParaRPr>
                    </a:p>
                  </a:txBody>
                  <a:tcPr marL="91439" marR="91439" marT="45716" marB="45716" anchor="ctr"/>
                </a:tc>
                <a:tc>
                  <a:txBody>
                    <a:bodyPr/>
                    <a:lstStyle/>
                    <a:p>
                      <a:pPr algn="ctr"/>
                      <a:r>
                        <a:rPr lang="en-US" altLang="zh-CN" sz="1600" dirty="0">
                          <a:solidFill>
                            <a:schemeClr val="tx1"/>
                          </a:solidFill>
                        </a:rPr>
                        <a:t>5.2.4</a:t>
                      </a:r>
                      <a:endParaRPr lang="zh-CN" altLang="en-US" sz="1600" dirty="0">
                        <a:solidFill>
                          <a:schemeClr val="tx1"/>
                        </a:solidFill>
                      </a:endParaRPr>
                    </a:p>
                  </a:txBody>
                  <a:tcPr marL="91439" marR="91439" marT="45716" marB="45716" anchor="ctr"/>
                </a:tc>
              </a:tr>
              <a:tr h="635423">
                <a:tc>
                  <a:txBody>
                    <a:bodyPr/>
                    <a:lstStyle/>
                    <a:p>
                      <a:pPr algn="ctr"/>
                      <a:r>
                        <a:rPr lang="en-US" altLang="zh-CN" sz="2000" dirty="0"/>
                        <a:t>7</a:t>
                      </a:r>
                      <a:endParaRPr lang="zh-CN" altLang="en-US" sz="2000" dirty="0"/>
                    </a:p>
                  </a:txBody>
                  <a:tcPr marL="91439" marR="91439" marT="45716" marB="45716" anchor="ctr"/>
                </a:tc>
                <a:tc>
                  <a:txBody>
                    <a:bodyPr/>
                    <a:lstStyle/>
                    <a:p>
                      <a:pPr algn="ctr"/>
                      <a:r>
                        <a:rPr lang="zh-CN" altLang="en-US" sz="1800" dirty="0"/>
                        <a:t>傻瓜窗口症状</a:t>
                      </a:r>
                      <a:endParaRPr lang="zh-CN" altLang="en-US" sz="1800" dirty="0"/>
                    </a:p>
                  </a:txBody>
                  <a:tcPr marL="91439" marR="91439" marT="45716" marB="45716" anchor="ctr"/>
                </a:tc>
                <a:tc>
                  <a:txBody>
                    <a:bodyPr/>
                    <a:lstStyle/>
                    <a:p>
                      <a:r>
                        <a:rPr lang="en-US" altLang="zh-CN" sz="1800" dirty="0">
                          <a:solidFill>
                            <a:srgbClr val="0000FF"/>
                          </a:solidFill>
                        </a:rPr>
                        <a:t>Nagle </a:t>
                      </a:r>
                      <a:r>
                        <a:rPr lang="zh-CN" altLang="en-US" sz="1800" dirty="0">
                          <a:solidFill>
                            <a:srgbClr val="0000FF"/>
                          </a:solidFill>
                        </a:rPr>
                        <a:t>算法</a:t>
                      </a:r>
                      <a:r>
                        <a:rPr lang="en-US" altLang="zh-CN" sz="1800" dirty="0">
                          <a:solidFill>
                            <a:srgbClr val="0000FF"/>
                          </a:solidFill>
                        </a:rPr>
                        <a:t>: </a:t>
                      </a:r>
                      <a:r>
                        <a:rPr lang="zh-CN" altLang="en-US" sz="1800" dirty="0">
                          <a:solidFill>
                            <a:srgbClr val="0000FF"/>
                          </a:solidFill>
                        </a:rPr>
                        <a:t>基于</a:t>
                      </a:r>
                      <a:r>
                        <a:rPr lang="en-US" altLang="zh-CN" sz="1800" dirty="0">
                          <a:solidFill>
                            <a:srgbClr val="0000FF"/>
                          </a:solidFill>
                        </a:rPr>
                        <a:t>ACK</a:t>
                      </a:r>
                      <a:r>
                        <a:rPr lang="zh-CN" altLang="en-US" sz="1800" dirty="0">
                          <a:solidFill>
                            <a:srgbClr val="0000FF"/>
                          </a:solidFill>
                        </a:rPr>
                        <a:t>自计时</a:t>
                      </a:r>
                      <a:endParaRPr lang="zh-CN" altLang="en-US" sz="1800" dirty="0">
                        <a:solidFill>
                          <a:srgbClr val="0000FF"/>
                        </a:solidFill>
                      </a:endParaRPr>
                    </a:p>
                  </a:txBody>
                  <a:tcPr marL="91439" marR="91439" marT="45716" marB="45716" anchor="ctr"/>
                </a:tc>
                <a:tc>
                  <a:txBody>
                    <a:bodyPr/>
                    <a:lstStyle/>
                    <a:p>
                      <a:pPr algn="ctr"/>
                      <a:r>
                        <a:rPr lang="en-US" altLang="zh-CN" sz="1800" dirty="0">
                          <a:solidFill>
                            <a:srgbClr val="0000FF"/>
                          </a:solidFill>
                        </a:rPr>
                        <a:t>5.2.5</a:t>
                      </a:r>
                      <a:endParaRPr lang="zh-CN" altLang="en-US" sz="1800" dirty="0">
                        <a:solidFill>
                          <a:srgbClr val="0000FF"/>
                        </a:solidFill>
                      </a:endParaRPr>
                    </a:p>
                  </a:txBody>
                  <a:tcPr marL="91439" marR="91439" marT="45716" marB="45716" anchor="ctr"/>
                </a:tc>
              </a:tr>
            </a:tbl>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ChangeArrowheads="1"/>
          </p:cNvSpPr>
          <p:nvPr>
            <p:ph type="title"/>
          </p:nvPr>
        </p:nvSpPr>
        <p:spPr/>
        <p:txBody>
          <a:bodyPr/>
          <a:lstStyle/>
          <a:p>
            <a:pPr eaLnBrk="1" hangingPunct="1"/>
            <a:r>
              <a:rPr lang="zh-CN" altLang="en-US" sz="3200" dirty="0">
                <a:latin typeface="+mj-ea"/>
              </a:rPr>
              <a:t>提纲</a:t>
            </a:r>
            <a:endParaRPr lang="zh-CN" altLang="en-US" sz="3200" dirty="0">
              <a:latin typeface="+mj-ea"/>
            </a:endParaRPr>
          </a:p>
        </p:txBody>
      </p:sp>
      <p:sp>
        <p:nvSpPr>
          <p:cNvPr id="16388" name="Rectangle 3"/>
          <p:cNvSpPr>
            <a:spLocks noGrp="1" noChangeArrowheads="1"/>
          </p:cNvSpPr>
          <p:nvPr>
            <p:ph type="body" idx="1"/>
          </p:nvPr>
        </p:nvSpPr>
        <p:spPr>
          <a:xfrm>
            <a:off x="812800" y="1447800"/>
            <a:ext cx="10769599" cy="5113338"/>
          </a:xfrm>
        </p:spPr>
        <p:txBody>
          <a:bodyPr>
            <a:normAutofit fontScale="77500" lnSpcReduction="20000"/>
          </a:bodyPr>
          <a:lstStyle/>
          <a:p>
            <a:pPr eaLnBrk="1" hangingPunct="1">
              <a:defRPr/>
            </a:pPr>
            <a:r>
              <a:rPr lang="zh-CN" altLang="en-US" dirty="0"/>
              <a:t>引言</a:t>
            </a:r>
            <a:endParaRPr lang="en-US" altLang="zh-CN" dirty="0"/>
          </a:p>
          <a:p>
            <a:pPr lvl="1" eaLnBrk="1" hangingPunct="1">
              <a:defRPr/>
            </a:pPr>
            <a:r>
              <a:rPr lang="zh-CN" altLang="en-US" dirty="0"/>
              <a:t>核心问题</a:t>
            </a:r>
            <a:r>
              <a:rPr lang="en-US" altLang="zh-CN" dirty="0"/>
              <a:t>: </a:t>
            </a:r>
            <a:r>
              <a:rPr lang="zh-CN" altLang="en-US" dirty="0"/>
              <a:t>进程间如何通信</a:t>
            </a:r>
            <a:endParaRPr lang="zh-CN" altLang="en-US" dirty="0"/>
          </a:p>
          <a:p>
            <a:pPr eaLnBrk="1" hangingPunct="1">
              <a:defRPr/>
            </a:pPr>
            <a:r>
              <a:rPr lang="zh-CN" altLang="en-US" dirty="0"/>
              <a:t>简单多路分解</a:t>
            </a:r>
            <a:r>
              <a:rPr lang="en-US" altLang="zh-CN" dirty="0"/>
              <a:t>(UDP)</a:t>
            </a:r>
            <a:endParaRPr lang="en-US" altLang="zh-CN" dirty="0"/>
          </a:p>
          <a:p>
            <a:pPr eaLnBrk="1" hangingPunct="1">
              <a:defRPr/>
            </a:pPr>
            <a:r>
              <a:rPr lang="zh-CN" altLang="en-US" dirty="0"/>
              <a:t>可靠字节流</a:t>
            </a:r>
            <a:r>
              <a:rPr lang="en-US" altLang="zh-CN" dirty="0"/>
              <a:t>(TCP)</a:t>
            </a:r>
            <a:endParaRPr lang="en-US" altLang="zh-CN" dirty="0"/>
          </a:p>
          <a:p>
            <a:pPr lvl="1" eaLnBrk="1" hangingPunct="1">
              <a:defRPr/>
            </a:pPr>
            <a:r>
              <a:rPr lang="zh-CN" altLang="en-US" dirty="0"/>
              <a:t>端到端的问题</a:t>
            </a:r>
            <a:endParaRPr lang="en-US" altLang="zh-CN" dirty="0"/>
          </a:p>
          <a:p>
            <a:pPr lvl="1" eaLnBrk="1" hangingPunct="1">
              <a:defRPr/>
            </a:pPr>
            <a:r>
              <a:rPr lang="zh-CN" altLang="en-US" dirty="0"/>
              <a:t>报文段格式</a:t>
            </a:r>
            <a:endParaRPr lang="en-US" altLang="zh-CN" dirty="0"/>
          </a:p>
          <a:p>
            <a:pPr lvl="1" eaLnBrk="1" hangingPunct="1">
              <a:defRPr/>
            </a:pPr>
            <a:r>
              <a:rPr lang="zh-CN" altLang="en-US" dirty="0"/>
              <a:t>连接的建立和终止</a:t>
            </a:r>
            <a:endParaRPr lang="en-US" altLang="zh-CN" dirty="0"/>
          </a:p>
          <a:p>
            <a:pPr lvl="1" eaLnBrk="1" hangingPunct="1">
              <a:defRPr/>
            </a:pPr>
            <a:r>
              <a:rPr lang="zh-CN" altLang="en-US" dirty="0"/>
              <a:t>滑动窗口算法再讨论</a:t>
            </a:r>
            <a:endParaRPr lang="en-US" altLang="zh-CN" dirty="0"/>
          </a:p>
          <a:p>
            <a:pPr lvl="1" eaLnBrk="1" hangingPunct="1">
              <a:defRPr/>
            </a:pPr>
            <a:r>
              <a:rPr lang="zh-CN" altLang="en-US" dirty="0"/>
              <a:t>触发传输</a:t>
            </a:r>
            <a:endParaRPr lang="en-US" altLang="zh-CN" dirty="0"/>
          </a:p>
          <a:p>
            <a:pPr lvl="1" eaLnBrk="1" hangingPunct="1">
              <a:defRPr/>
            </a:pPr>
            <a:r>
              <a:rPr lang="zh-CN" altLang="en-US" dirty="0"/>
              <a:t>自适应重传</a:t>
            </a:r>
            <a:endParaRPr lang="en-US" altLang="zh-CN" dirty="0"/>
          </a:p>
          <a:p>
            <a:pPr lvl="1" eaLnBrk="1" hangingPunct="1">
              <a:defRPr/>
            </a:pPr>
            <a:r>
              <a:rPr lang="en-US" altLang="zh-CN" dirty="0"/>
              <a:t> </a:t>
            </a:r>
            <a:r>
              <a:rPr lang="zh-CN" altLang="en-US" dirty="0"/>
              <a:t>记录边界</a:t>
            </a:r>
            <a:endParaRPr lang="en-US" altLang="zh-CN" dirty="0"/>
          </a:p>
          <a:p>
            <a:pPr lvl="1" eaLnBrk="1" hangingPunct="1">
              <a:defRPr/>
            </a:pPr>
            <a:r>
              <a:rPr lang="en-US" altLang="zh-CN" dirty="0"/>
              <a:t>TCP </a:t>
            </a:r>
            <a:r>
              <a:rPr lang="zh-CN" altLang="en-US" dirty="0"/>
              <a:t>扩展</a:t>
            </a:r>
            <a:endParaRPr lang="en-US" altLang="zh-CN" dirty="0"/>
          </a:p>
          <a:p>
            <a:pPr lvl="1" eaLnBrk="1" hangingPunct="1">
              <a:defRPr/>
            </a:pPr>
            <a:r>
              <a:rPr lang="zh-CN" altLang="en-US" dirty="0"/>
              <a:t>其他设计选择</a:t>
            </a:r>
            <a:endParaRPr lang="en-US" altLang="zh-CN" dirty="0"/>
          </a:p>
          <a:p>
            <a:pPr eaLnBrk="1" hangingPunct="1">
              <a:defRPr/>
            </a:pPr>
            <a:r>
              <a:rPr lang="zh-CN" altLang="en-US" dirty="0"/>
              <a:t>总结</a:t>
            </a:r>
            <a:endParaRPr lang="en-US" altLang="zh-CN"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zh-CN" dirty="0">
                <a:latin typeface="+mj-ea"/>
              </a:rPr>
              <a:t>TCP</a:t>
            </a:r>
            <a:r>
              <a:rPr lang="zh-CN" altLang="en-US" dirty="0">
                <a:latin typeface="+mj-ea"/>
              </a:rPr>
              <a:t>超时重传</a:t>
            </a:r>
            <a:endParaRPr lang="en-US" altLang="zh-CN" dirty="0">
              <a:latin typeface="+mj-ea"/>
            </a:endParaRPr>
          </a:p>
        </p:txBody>
      </p:sp>
      <p:sp>
        <p:nvSpPr>
          <p:cNvPr id="112643" name="Rectangle 3"/>
          <p:cNvSpPr>
            <a:spLocks noGrp="1" noChangeArrowheads="1"/>
          </p:cNvSpPr>
          <p:nvPr>
            <p:ph type="body" idx="1"/>
          </p:nvPr>
        </p:nvSpPr>
        <p:spPr/>
        <p:txBody>
          <a:bodyPr/>
          <a:lstStyle/>
          <a:p>
            <a:pPr eaLnBrk="1" hangingPunct="1"/>
            <a:r>
              <a:rPr lang="en-US" altLang="zh-CN" sz="2800" dirty="0"/>
              <a:t>TCP</a:t>
            </a:r>
            <a:r>
              <a:rPr lang="zh-CN" altLang="en-US" sz="2800" dirty="0"/>
              <a:t>超时重传的问题</a:t>
            </a:r>
            <a:endParaRPr lang="en-US" altLang="zh-CN" sz="2800" dirty="0"/>
          </a:p>
          <a:p>
            <a:pPr lvl="1"/>
            <a:r>
              <a:rPr lang="zh-CN" altLang="en-US" sz="2400" dirty="0"/>
              <a:t>根据原始可靠传输</a:t>
            </a:r>
            <a:r>
              <a:rPr lang="en-US" altLang="zh-CN" sz="2400" dirty="0"/>
              <a:t>ARQ</a:t>
            </a:r>
            <a:r>
              <a:rPr lang="zh-CN" altLang="en-US" sz="2400" dirty="0"/>
              <a:t>机制，出现定时器超时时会触发重传</a:t>
            </a:r>
            <a:endParaRPr lang="en-US" altLang="zh-CN" sz="2400" dirty="0"/>
          </a:p>
          <a:p>
            <a:pPr lvl="1"/>
            <a:r>
              <a:rPr lang="zh-CN" altLang="en-US" sz="2400" dirty="0"/>
              <a:t>但是，</a:t>
            </a:r>
            <a:r>
              <a:rPr lang="en-US" altLang="zh-CN" sz="2400" dirty="0"/>
              <a:t>TCP</a:t>
            </a:r>
            <a:r>
              <a:rPr lang="zh-CN" altLang="en-US" sz="2400" dirty="0"/>
              <a:t>连接的</a:t>
            </a:r>
            <a:r>
              <a:rPr lang="en-US" altLang="zh-CN" sz="2400" dirty="0"/>
              <a:t>RTT</a:t>
            </a:r>
            <a:r>
              <a:rPr lang="zh-CN" altLang="en-US" sz="2400" dirty="0"/>
              <a:t>时延难以确定</a:t>
            </a:r>
            <a:endParaRPr lang="en-US" altLang="zh-CN" sz="2400" dirty="0"/>
          </a:p>
          <a:p>
            <a:pPr lvl="2"/>
            <a:r>
              <a:rPr lang="en-US" altLang="zh-CN" sz="2100" dirty="0"/>
              <a:t>TCP</a:t>
            </a:r>
            <a:r>
              <a:rPr lang="zh-CN" altLang="en-US" sz="2100" dirty="0"/>
              <a:t>连接经过的路径可能发生变化，导致</a:t>
            </a:r>
            <a:r>
              <a:rPr lang="en-US" altLang="zh-CN" sz="2100" dirty="0"/>
              <a:t>RTT</a:t>
            </a:r>
            <a:r>
              <a:rPr lang="zh-CN" altLang="en-US" sz="2100" dirty="0"/>
              <a:t>发生变化</a:t>
            </a:r>
            <a:endParaRPr lang="en-US" altLang="zh-CN" sz="2000" dirty="0"/>
          </a:p>
          <a:p>
            <a:pPr lvl="2"/>
            <a:r>
              <a:rPr lang="zh-CN" altLang="en-US" sz="2100" dirty="0"/>
              <a:t>沿途路由器队列排队时延会根据负载的波动发生变化</a:t>
            </a:r>
            <a:endParaRPr lang="en-US" altLang="zh-CN" sz="2100" dirty="0"/>
          </a:p>
          <a:p>
            <a:pPr lvl="1" eaLnBrk="1" hangingPunct="1"/>
            <a:endParaRPr lang="en-US" altLang="zh-CN" dirty="0"/>
          </a:p>
          <a:p>
            <a:pPr eaLnBrk="1" hangingPunct="1"/>
            <a:r>
              <a:rPr lang="en-US" altLang="zh-CN" sz="2800" dirty="0"/>
              <a:t>TCP</a:t>
            </a:r>
            <a:r>
              <a:rPr lang="zh-CN" altLang="en-US" sz="2800" dirty="0"/>
              <a:t>的解决方案</a:t>
            </a:r>
            <a:endParaRPr lang="en-US" altLang="zh-CN" sz="2800" dirty="0"/>
          </a:p>
          <a:p>
            <a:pPr lvl="1" eaLnBrk="1" hangingPunct="1"/>
            <a:r>
              <a:rPr lang="zh-CN" altLang="en-US" sz="2400" dirty="0"/>
              <a:t>采用自适应机制估计当前连接的</a:t>
            </a:r>
            <a:r>
              <a:rPr lang="en-US" altLang="zh-CN" sz="2400" dirty="0"/>
              <a:t>RTT</a:t>
            </a:r>
            <a:r>
              <a:rPr lang="zh-CN" altLang="en-US" sz="2400" dirty="0"/>
              <a:t>的值，进而设置超时的设定值</a:t>
            </a:r>
            <a:endParaRPr lang="en-US" altLang="zh-CN" sz="24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595564" y="1571625"/>
            <a:ext cx="7500937" cy="642938"/>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p>
        </p:txBody>
      </p:sp>
      <p:sp>
        <p:nvSpPr>
          <p:cNvPr id="113668" name="Rectangle 2"/>
          <p:cNvSpPr>
            <a:spLocks noGrp="1" noChangeArrowheads="1"/>
          </p:cNvSpPr>
          <p:nvPr>
            <p:ph type="title"/>
          </p:nvPr>
        </p:nvSpPr>
        <p:spPr/>
        <p:txBody>
          <a:bodyPr/>
          <a:lstStyle/>
          <a:p>
            <a:pPr eaLnBrk="1" hangingPunct="1"/>
            <a:r>
              <a:rPr lang="zh-CN" altLang="en-US" sz="4000" dirty="0">
                <a:latin typeface="+mj-ea"/>
              </a:rPr>
              <a:t>自适应重传</a:t>
            </a:r>
            <a:endParaRPr lang="en-US" altLang="zh-CN" sz="4000" dirty="0">
              <a:latin typeface="+mj-ea"/>
            </a:endParaRPr>
          </a:p>
        </p:txBody>
      </p:sp>
      <p:sp>
        <p:nvSpPr>
          <p:cNvPr id="113669" name="Rectangle 3"/>
          <p:cNvSpPr>
            <a:spLocks noGrp="1" noChangeArrowheads="1"/>
          </p:cNvSpPr>
          <p:nvPr>
            <p:ph type="body" idx="1"/>
          </p:nvPr>
        </p:nvSpPr>
        <p:spPr/>
        <p:txBody>
          <a:bodyPr/>
          <a:lstStyle/>
          <a:p>
            <a:pPr eaLnBrk="1" hangingPunct="1"/>
            <a:r>
              <a:rPr lang="zh-CN" altLang="en-US" sz="2400" dirty="0"/>
              <a:t>原始算法</a:t>
            </a:r>
            <a:endParaRPr lang="en-US" altLang="zh-CN" sz="2400" dirty="0"/>
          </a:p>
          <a:p>
            <a:pPr eaLnBrk="1" hangingPunct="1">
              <a:buFont typeface="Wingdings" panose="05000000000000000000" pitchFamily="2" charset="2"/>
              <a:buNone/>
            </a:pPr>
            <a:r>
              <a:rPr lang="en-US" altLang="zh-CN" sz="1800" b="1" dirty="0">
                <a:latin typeface="Courier New" panose="02070309020205020404" pitchFamily="49" charset="0"/>
              </a:rPr>
              <a:t>	   </a:t>
            </a:r>
            <a:r>
              <a:rPr lang="en-US" altLang="zh-CN" sz="1800" b="1" dirty="0" err="1">
                <a:latin typeface="Courier New" panose="02070309020205020404" pitchFamily="49" charset="0"/>
              </a:rPr>
              <a:t>EstimatedRTT</a:t>
            </a:r>
            <a:r>
              <a:rPr lang="en-US" altLang="zh-CN" sz="1800" b="1" dirty="0">
                <a:latin typeface="Courier New" panose="02070309020205020404" pitchFamily="49" charset="0"/>
              </a:rPr>
              <a:t> = </a:t>
            </a:r>
            <a:r>
              <a:rPr lang="en-US" altLang="zh-CN" sz="1800" i="1" dirty="0">
                <a:latin typeface="Symbol" panose="05050102010706020507" pitchFamily="18" charset="2"/>
                <a:cs typeface="Arial" panose="020B0604020202020204" pitchFamily="34" charset="0"/>
              </a:rPr>
              <a:t>a</a:t>
            </a:r>
            <a:r>
              <a:rPr lang="en-US" altLang="zh-CN" sz="1800" b="1" dirty="0">
                <a:latin typeface="Courier New" panose="02070309020205020404" pitchFamily="49" charset="0"/>
              </a:rPr>
              <a:t> x </a:t>
            </a:r>
            <a:r>
              <a:rPr lang="en-US" altLang="zh-CN" sz="1800" b="1" dirty="0" err="1">
                <a:latin typeface="Courier New" panose="02070309020205020404" pitchFamily="49" charset="0"/>
              </a:rPr>
              <a:t>EstimatedRTT</a:t>
            </a:r>
            <a:r>
              <a:rPr lang="en-US" altLang="zh-CN" sz="1800" b="1" dirty="0">
                <a:latin typeface="Courier New" panose="02070309020205020404" pitchFamily="49" charset="0"/>
              </a:rPr>
              <a:t> + (1- </a:t>
            </a:r>
            <a:r>
              <a:rPr lang="en-US" altLang="zh-CN" sz="1800" i="1" dirty="0">
                <a:latin typeface="Symbol" panose="05050102010706020507" pitchFamily="18" charset="2"/>
                <a:cs typeface="Arial" panose="020B0604020202020204" pitchFamily="34" charset="0"/>
              </a:rPr>
              <a:t>a</a:t>
            </a:r>
            <a:r>
              <a:rPr lang="en-US" altLang="zh-CN" sz="1800" b="1" dirty="0">
                <a:latin typeface="Courier New" panose="02070309020205020404" pitchFamily="49" charset="0"/>
              </a:rPr>
              <a:t>) x </a:t>
            </a:r>
            <a:r>
              <a:rPr lang="en-US" altLang="zh-CN" sz="1800" b="1" dirty="0" err="1">
                <a:latin typeface="Courier New" panose="02070309020205020404" pitchFamily="49" charset="0"/>
              </a:rPr>
              <a:t>SampleRTT</a:t>
            </a:r>
            <a:endParaRPr lang="en-US" altLang="zh-CN" sz="1800" b="1" dirty="0">
              <a:latin typeface="Courier New" panose="02070309020205020404" pitchFamily="49" charset="0"/>
            </a:endParaRPr>
          </a:p>
          <a:p>
            <a:pPr eaLnBrk="1" hangingPunct="1">
              <a:buFont typeface="Wingdings" panose="05000000000000000000" pitchFamily="2" charset="2"/>
              <a:buNone/>
            </a:pPr>
            <a:r>
              <a:rPr lang="en-US" altLang="zh-CN" sz="1800" b="1" dirty="0">
                <a:latin typeface="Courier New" panose="02070309020205020404" pitchFamily="49" charset="0"/>
              </a:rPr>
              <a:t>	   Timeout = 2 x </a:t>
            </a:r>
            <a:r>
              <a:rPr lang="en-US" altLang="zh-CN" sz="1800" b="1" dirty="0" err="1">
                <a:latin typeface="Courier New" panose="02070309020205020404" pitchFamily="49" charset="0"/>
              </a:rPr>
              <a:t>EstimatedRTT</a:t>
            </a:r>
            <a:endParaRPr lang="en-US" altLang="zh-CN" sz="1800" b="1" dirty="0">
              <a:latin typeface="Courier New" panose="02070309020205020404" pitchFamily="49" charset="0"/>
            </a:endParaRPr>
          </a:p>
          <a:p>
            <a:pPr lvl="1" eaLnBrk="1" hangingPunct="1"/>
            <a:r>
              <a:rPr lang="zh-CN" altLang="en-US" sz="2000" dirty="0"/>
              <a:t>平滑因子</a:t>
            </a:r>
            <a:r>
              <a:rPr lang="en-US" altLang="zh-CN" sz="2000" dirty="0"/>
              <a:t> </a:t>
            </a:r>
            <a:r>
              <a:rPr lang="en-US" altLang="zh-CN" sz="2000" i="1" dirty="0">
                <a:latin typeface="Symbol" panose="05050102010706020507" pitchFamily="18" charset="2"/>
                <a:cs typeface="Arial" panose="020B0604020202020204" pitchFamily="34" charset="0"/>
              </a:rPr>
              <a:t>a</a:t>
            </a:r>
            <a:r>
              <a:rPr lang="en-US" altLang="zh-CN" sz="2000" dirty="0">
                <a:latin typeface="Times New Roman" panose="02020603050405020304" pitchFamily="18" charset="0"/>
                <a:cs typeface="Arial" panose="020B0604020202020204" pitchFamily="34" charset="0"/>
              </a:rPr>
              <a:t>: </a:t>
            </a:r>
            <a:r>
              <a:rPr lang="zh-CN" altLang="en-US" sz="2000" dirty="0">
                <a:latin typeface="Times New Roman" panose="02020603050405020304" pitchFamily="18" charset="0"/>
                <a:cs typeface="Arial" panose="020B0604020202020204" pitchFamily="34" charset="0"/>
              </a:rPr>
              <a:t>原始</a:t>
            </a:r>
            <a:r>
              <a:rPr lang="en-US" altLang="zh-CN" sz="2000" dirty="0">
                <a:latin typeface="Times New Roman" panose="02020603050405020304" pitchFamily="18" charset="0"/>
                <a:cs typeface="Arial" panose="020B0604020202020204" pitchFamily="34" charset="0"/>
              </a:rPr>
              <a:t>TCP</a:t>
            </a:r>
            <a:r>
              <a:rPr lang="zh-CN" altLang="en-US" sz="2000" dirty="0">
                <a:latin typeface="Times New Roman" panose="02020603050405020304" pitchFamily="18" charset="0"/>
                <a:cs typeface="Arial" panose="020B0604020202020204" pitchFamily="34" charset="0"/>
              </a:rPr>
              <a:t>规范建议值为</a:t>
            </a:r>
            <a:r>
              <a:rPr lang="en-US" altLang="zh-CN" sz="2000" dirty="0">
                <a:latin typeface="Times New Roman" panose="02020603050405020304" pitchFamily="18" charset="0"/>
                <a:cs typeface="Arial" panose="020B0604020202020204" pitchFamily="34" charset="0"/>
              </a:rPr>
              <a:t>0.8 ~ 0.9</a:t>
            </a:r>
            <a:endParaRPr lang="en-US" altLang="zh-CN" sz="2000" dirty="0">
              <a:cs typeface="Arial" panose="020B0604020202020204" pitchFamily="34" charset="0"/>
            </a:endParaRPr>
          </a:p>
          <a:p>
            <a:pPr lvl="1" eaLnBrk="1" hangingPunct="1"/>
            <a:r>
              <a:rPr lang="zh-CN" altLang="en-US" sz="2000" dirty="0"/>
              <a:t>样本</a:t>
            </a:r>
            <a:r>
              <a:rPr lang="en-US" altLang="zh-CN" sz="2000" dirty="0"/>
              <a:t> RTT: </a:t>
            </a:r>
            <a:r>
              <a:rPr lang="en-US" altLang="zh-CN" sz="2000" dirty="0" err="1"/>
              <a:t>ACKed</a:t>
            </a:r>
            <a:r>
              <a:rPr lang="zh-CN" altLang="en-US" sz="2000" dirty="0"/>
              <a:t>到达时间</a:t>
            </a:r>
            <a:r>
              <a:rPr lang="en-US" altLang="zh-CN" sz="2000" dirty="0"/>
              <a:t> </a:t>
            </a:r>
            <a:r>
              <a:rPr lang="en-US" altLang="zh-CN" sz="2000" dirty="0">
                <a:latin typeface="Verdana" panose="020B0604030504040204" charset="0"/>
              </a:rPr>
              <a:t>– </a:t>
            </a:r>
            <a:r>
              <a:rPr lang="en-US" altLang="zh-CN" sz="2000" dirty="0"/>
              <a:t>sent</a:t>
            </a:r>
            <a:r>
              <a:rPr lang="zh-CN" altLang="en-US" sz="2000" dirty="0"/>
              <a:t>时间</a:t>
            </a:r>
            <a:endParaRPr lang="en-US" altLang="zh-CN" sz="2000" dirty="0"/>
          </a:p>
        </p:txBody>
      </p:sp>
      <p:pic>
        <p:nvPicPr>
          <p:cNvPr id="113670" name="Picture 3"/>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3452813" y="2924176"/>
            <a:ext cx="5745162"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r>
              <a:rPr lang="zh-CN" altLang="en-US" dirty="0">
                <a:latin typeface="+mj-ea"/>
              </a:rPr>
              <a:t>对</a:t>
            </a:r>
            <a:r>
              <a:rPr lang="en-US" altLang="zh-CN" dirty="0">
                <a:latin typeface="+mj-ea"/>
              </a:rPr>
              <a:t>RTT</a:t>
            </a:r>
            <a:r>
              <a:rPr lang="zh-CN" altLang="en-US" dirty="0">
                <a:latin typeface="+mj-ea"/>
              </a:rPr>
              <a:t>估计的原始方法的问题</a:t>
            </a:r>
            <a:endParaRPr lang="zh-CN" altLang="en-US" dirty="0">
              <a:latin typeface="+mj-ea"/>
            </a:endParaRPr>
          </a:p>
        </p:txBody>
      </p:sp>
      <p:pic>
        <p:nvPicPr>
          <p:cNvPr id="114692" name="Picture 4" descr="05x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11339" y="1708584"/>
            <a:ext cx="8461375"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3918672" y="5775325"/>
            <a:ext cx="4572000" cy="708025"/>
          </a:xfrm>
          <a:prstGeom prst="rect">
            <a:avLst/>
          </a:prstGeom>
          <a:gradFill rotWithShape="1">
            <a:gsLst>
              <a:gs pos="0">
                <a:srgbClr val="FF9595"/>
              </a:gs>
              <a:gs pos="35001">
                <a:srgbClr val="FFB5B5"/>
              </a:gs>
              <a:gs pos="100000">
                <a:srgbClr val="FFE2E2"/>
              </a:gs>
            </a:gsLst>
            <a:lin ang="16200000" scaled="1"/>
          </a:gradFill>
          <a:ln w="9525">
            <a:solidFill>
              <a:srgbClr val="C00000"/>
            </a:solidFill>
            <a:miter lim="800000"/>
          </a:ln>
          <a:effectLst>
            <a:outerShdw blurRad="63500" dist="20000" dir="5400000" rotWithShape="0">
              <a:srgbClr val="000000">
                <a:alpha val="37999"/>
              </a:srgbClr>
            </a:outerShdw>
          </a:effectLst>
        </p:spPr>
        <p:txBody>
          <a:bodyPr>
            <a:spAutoFit/>
          </a:bodyPr>
          <a:lstStyle/>
          <a:p>
            <a:pPr>
              <a:defRPr/>
            </a:pPr>
            <a:r>
              <a:rPr lang="zh-CN" altLang="en-US" sz="2000" dirty="0">
                <a:solidFill>
                  <a:srgbClr val="000000"/>
                </a:solidFill>
                <a:latin typeface="Calibri" panose="020F0502020204030204" pitchFamily="34" charset="0"/>
                <a:ea typeface="华文中宋" panose="02010600040101010101" pitchFamily="2" charset="-122"/>
                <a:cs typeface="华文中宋" panose="02010600040101010101" pitchFamily="2" charset="-122"/>
              </a:rPr>
              <a:t>问题</a:t>
            </a:r>
            <a:r>
              <a:rPr lang="en-US" altLang="zh-CN" sz="2000" dirty="0">
                <a:solidFill>
                  <a:srgbClr val="000000"/>
                </a:solidFill>
                <a:latin typeface="Calibri" panose="020F0502020204030204" pitchFamily="34" charset="0"/>
                <a:ea typeface="华文中宋" panose="02010600040101010101" pitchFamily="2" charset="-122"/>
                <a:cs typeface="华文中宋" panose="02010600040101010101" pitchFamily="2" charset="-122"/>
              </a:rPr>
              <a:t>: </a:t>
            </a:r>
            <a:r>
              <a:rPr lang="zh-CN" altLang="en-US" sz="2000" dirty="0">
                <a:solidFill>
                  <a:srgbClr val="000000"/>
                </a:solidFill>
                <a:latin typeface="Calibri" panose="020F0502020204030204" pitchFamily="34" charset="0"/>
                <a:ea typeface="华文中宋" panose="02010600040101010101" pitchFamily="2" charset="-122"/>
                <a:cs typeface="华文中宋" panose="02010600040101010101" pitchFamily="2" charset="-122"/>
              </a:rPr>
              <a:t>无法区分当前分组的</a:t>
            </a:r>
            <a:r>
              <a:rPr lang="en-US" altLang="zh-CN" sz="2000" dirty="0">
                <a:solidFill>
                  <a:srgbClr val="000000"/>
                </a:solidFill>
                <a:latin typeface="Calibri" panose="020F0502020204030204" pitchFamily="34" charset="0"/>
                <a:ea typeface="华文中宋" panose="02010600040101010101" pitchFamily="2" charset="-122"/>
                <a:cs typeface="华文中宋" panose="02010600040101010101" pitchFamily="2" charset="-122"/>
              </a:rPr>
              <a:t>ACK</a:t>
            </a:r>
            <a:r>
              <a:rPr lang="zh-CN" altLang="en-US" sz="2000" dirty="0">
                <a:solidFill>
                  <a:srgbClr val="000000"/>
                </a:solidFill>
                <a:latin typeface="Calibri" panose="020F0502020204030204" pitchFamily="34" charset="0"/>
                <a:ea typeface="华文中宋" panose="02010600040101010101" pitchFamily="2" charset="-122"/>
                <a:cs typeface="华文中宋" panose="02010600040101010101" pitchFamily="2" charset="-122"/>
              </a:rPr>
              <a:t>与重传分组的</a:t>
            </a:r>
            <a:r>
              <a:rPr lang="en-US" altLang="zh-CN" sz="2000" dirty="0">
                <a:solidFill>
                  <a:srgbClr val="000000"/>
                </a:solidFill>
                <a:latin typeface="Calibri" panose="020F0502020204030204" pitchFamily="34" charset="0"/>
                <a:ea typeface="华文中宋" panose="02010600040101010101" pitchFamily="2" charset="-122"/>
                <a:cs typeface="华文中宋" panose="02010600040101010101" pitchFamily="2" charset="-122"/>
              </a:rPr>
              <a:t>ACK</a:t>
            </a:r>
            <a:endParaRPr lang="en-US" altLang="zh-CN" sz="2000" dirty="0">
              <a:solidFill>
                <a:srgbClr val="000000"/>
              </a:solidFill>
              <a:latin typeface="Calibri" panose="020F0502020204030204" pitchFamily="34" charset="0"/>
              <a:ea typeface="华文中宋" panose="02010600040101010101" pitchFamily="2" charset="-122"/>
              <a:cs typeface="华文中宋" panose="02010600040101010101" pitchFamily="2" charset="-122"/>
            </a:endParaRPr>
          </a:p>
        </p:txBody>
      </p:sp>
      <p:sp>
        <p:nvSpPr>
          <p:cNvPr id="6" name="爆炸形 1 5"/>
          <p:cNvSpPr/>
          <p:nvPr/>
        </p:nvSpPr>
        <p:spPr>
          <a:xfrm>
            <a:off x="7024689" y="3238933"/>
            <a:ext cx="642937" cy="62865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type="title"/>
          </p:nvPr>
        </p:nvSpPr>
        <p:spPr>
          <a:xfrm>
            <a:off x="732902" y="560527"/>
            <a:ext cx="8352367" cy="647700"/>
          </a:xfrm>
        </p:spPr>
        <p:txBody>
          <a:bodyPr/>
          <a:lstStyle/>
          <a:p>
            <a:pPr eaLnBrk="1" hangingPunct="1"/>
            <a:r>
              <a:rPr lang="en-US" altLang="zh-CN" sz="4000" dirty="0" err="1">
                <a:latin typeface="+mj-ea"/>
              </a:rPr>
              <a:t>Karn</a:t>
            </a:r>
            <a:r>
              <a:rPr lang="en-US" altLang="zh-CN" sz="4000" dirty="0">
                <a:latin typeface="+mj-ea"/>
              </a:rPr>
              <a:t>/Partridge </a:t>
            </a:r>
            <a:r>
              <a:rPr lang="zh-CN" altLang="en-US" sz="4000" dirty="0">
                <a:latin typeface="+mj-ea"/>
              </a:rPr>
              <a:t>算法</a:t>
            </a:r>
            <a:endParaRPr lang="en-US" altLang="zh-CN" sz="4000" dirty="0">
              <a:latin typeface="+mj-ea"/>
            </a:endParaRPr>
          </a:p>
        </p:txBody>
      </p:sp>
      <p:sp>
        <p:nvSpPr>
          <p:cNvPr id="115716" name="Rectangle 3"/>
          <p:cNvSpPr>
            <a:spLocks noGrp="1" noChangeArrowheads="1"/>
          </p:cNvSpPr>
          <p:nvPr>
            <p:ph type="body" idx="1"/>
          </p:nvPr>
        </p:nvSpPr>
        <p:spPr>
          <a:xfrm>
            <a:off x="609600" y="1093857"/>
            <a:ext cx="10972800" cy="5113338"/>
          </a:xfrm>
        </p:spPr>
        <p:txBody>
          <a:bodyPr/>
          <a:lstStyle/>
          <a:p>
            <a:pPr eaLnBrk="1" hangingPunct="1"/>
            <a:r>
              <a:rPr lang="zh-CN" altLang="en-US" sz="2400" dirty="0">
                <a:latin typeface="+mn-ea"/>
              </a:rPr>
              <a:t>提出了两点改进</a:t>
            </a:r>
            <a:endParaRPr lang="en-US" altLang="zh-CN" sz="2400" dirty="0">
              <a:latin typeface="+mn-ea"/>
            </a:endParaRPr>
          </a:p>
          <a:p>
            <a:pPr lvl="1" eaLnBrk="1" hangingPunct="1"/>
            <a:r>
              <a:rPr lang="zh-CN" altLang="en-US" sz="2400" dirty="0">
                <a:latin typeface="+mn-ea"/>
              </a:rPr>
              <a:t>当</a:t>
            </a:r>
            <a:r>
              <a:rPr lang="en-US" altLang="zh-CN" sz="2400" dirty="0">
                <a:latin typeface="+mn-ea"/>
              </a:rPr>
              <a:t>TCP</a:t>
            </a:r>
            <a:r>
              <a:rPr lang="zh-CN" altLang="en-US" sz="2400" dirty="0">
                <a:latin typeface="+mn-ea"/>
              </a:rPr>
              <a:t>重传数据段时停止计算</a:t>
            </a:r>
            <a:r>
              <a:rPr lang="en-US" altLang="zh-CN" sz="2400" dirty="0">
                <a:latin typeface="+mn-ea"/>
              </a:rPr>
              <a:t>RTT</a:t>
            </a:r>
            <a:r>
              <a:rPr lang="zh-CN" altLang="en-US" sz="2400" dirty="0">
                <a:latin typeface="+mn-ea"/>
              </a:rPr>
              <a:t>的样本值</a:t>
            </a:r>
            <a:endParaRPr lang="en-US" altLang="zh-CN" sz="2400" dirty="0">
              <a:latin typeface="+mn-ea"/>
            </a:endParaRPr>
          </a:p>
          <a:p>
            <a:pPr lvl="1" eaLnBrk="1" hangingPunct="1"/>
            <a:r>
              <a:rPr lang="zh-CN" altLang="en-US" sz="2400" dirty="0">
                <a:latin typeface="+mn-ea"/>
              </a:rPr>
              <a:t>每次重传后设置下次超时的值为上次的两倍</a:t>
            </a:r>
            <a:endParaRPr lang="en-US" altLang="zh-CN" sz="2400" dirty="0">
              <a:latin typeface="+mn-ea"/>
            </a:endParaRPr>
          </a:p>
          <a:p>
            <a:pPr lvl="2" eaLnBrk="1" hangingPunct="1"/>
            <a:r>
              <a:rPr lang="zh-CN" altLang="en-US" sz="2000" dirty="0">
                <a:solidFill>
                  <a:srgbClr val="0000FF"/>
                </a:solidFill>
                <a:latin typeface="+mn-ea"/>
              </a:rPr>
              <a:t>指数退避</a:t>
            </a:r>
            <a:endParaRPr lang="en-US" altLang="zh-CN" sz="2000" dirty="0">
              <a:solidFill>
                <a:srgbClr val="0000FF"/>
              </a:solidFill>
              <a:latin typeface="+mn-ea"/>
            </a:endParaRPr>
          </a:p>
          <a:p>
            <a:pPr lvl="2" eaLnBrk="1" hangingPunct="1"/>
            <a:r>
              <a:rPr lang="zh-CN" altLang="en-US" sz="2000" dirty="0">
                <a:latin typeface="+mn-ea"/>
              </a:rPr>
              <a:t>动机</a:t>
            </a:r>
            <a:r>
              <a:rPr lang="en-US" altLang="zh-CN" sz="2000" dirty="0">
                <a:latin typeface="+mn-ea"/>
              </a:rPr>
              <a:t>: </a:t>
            </a:r>
            <a:r>
              <a:rPr lang="zh-CN" altLang="en-US" sz="2000" dirty="0">
                <a:latin typeface="+mn-ea"/>
              </a:rPr>
              <a:t>拥塞最多导致数据段丢失</a:t>
            </a:r>
            <a:r>
              <a:rPr lang="en-US" altLang="zh-CN" sz="2000" dirty="0">
                <a:latin typeface="+mn-ea"/>
              </a:rPr>
              <a:t>, TCP</a:t>
            </a:r>
            <a:r>
              <a:rPr lang="zh-CN" altLang="en-US" sz="2000" dirty="0">
                <a:latin typeface="+mn-ea"/>
              </a:rPr>
              <a:t>源端对超时的反应不应该太主动</a:t>
            </a:r>
            <a:endParaRPr lang="en-US" altLang="zh-CN" sz="2000" dirty="0">
              <a:latin typeface="+mn-ea"/>
            </a:endParaRPr>
          </a:p>
          <a:p>
            <a:pPr eaLnBrk="1" hangingPunct="1">
              <a:buFont typeface="Wingdings" panose="05000000000000000000" pitchFamily="2" charset="2"/>
              <a:buNone/>
            </a:pPr>
            <a:endParaRPr lang="zh-CN" altLang="en-US" sz="2400" dirty="0">
              <a:latin typeface="+mn-ea"/>
            </a:endParaRPr>
          </a:p>
        </p:txBody>
      </p:sp>
      <p:pic>
        <p:nvPicPr>
          <p:cNvPr id="11571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24314" y="3213100"/>
            <a:ext cx="4105275"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524250" y="6092825"/>
            <a:ext cx="6357938" cy="707886"/>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zh-CN" altLang="en-US" sz="2000" dirty="0">
                <a:latin typeface="+mn-ea"/>
              </a:rPr>
              <a:t>问题</a:t>
            </a:r>
            <a:r>
              <a:rPr lang="en-US" altLang="zh-CN" sz="2000" dirty="0">
                <a:latin typeface="+mn-ea"/>
              </a:rPr>
              <a:t>: </a:t>
            </a:r>
            <a:r>
              <a:rPr lang="zh-CN" altLang="en-US" sz="2000" dirty="0">
                <a:latin typeface="+mn-ea"/>
              </a:rPr>
              <a:t>没有必要对较小的</a:t>
            </a:r>
            <a:r>
              <a:rPr lang="en-US" altLang="zh-CN" sz="2000" dirty="0">
                <a:latin typeface="+mn-ea"/>
              </a:rPr>
              <a:t>estimated RTT</a:t>
            </a:r>
            <a:r>
              <a:rPr lang="zh-CN" altLang="en-US" sz="2000" dirty="0">
                <a:latin typeface="+mn-ea"/>
              </a:rPr>
              <a:t>乘以</a:t>
            </a:r>
            <a:r>
              <a:rPr lang="en-US" altLang="zh-CN" sz="2000" dirty="0">
                <a:latin typeface="+mn-ea"/>
              </a:rPr>
              <a:t>2; </a:t>
            </a:r>
            <a:r>
              <a:rPr lang="zh-CN" altLang="en-US" sz="2000" dirty="0">
                <a:latin typeface="+mn-ea"/>
              </a:rPr>
              <a:t>样本变化很大时超时值应该远不止是</a:t>
            </a:r>
            <a:r>
              <a:rPr lang="en-US" altLang="zh-CN" sz="2000" dirty="0">
                <a:latin typeface="+mn-ea"/>
              </a:rPr>
              <a:t>estimated RTT</a:t>
            </a:r>
            <a:r>
              <a:rPr lang="zh-CN" altLang="en-US" sz="2000" dirty="0">
                <a:latin typeface="+mn-ea"/>
              </a:rPr>
              <a:t>的</a:t>
            </a:r>
            <a:r>
              <a:rPr lang="en-US" altLang="zh-CN" sz="2000" dirty="0">
                <a:latin typeface="+mn-ea"/>
              </a:rPr>
              <a:t>2</a:t>
            </a:r>
            <a:r>
              <a:rPr lang="zh-CN" altLang="en-US" sz="2000" dirty="0">
                <a:latin typeface="+mn-ea"/>
              </a:rPr>
              <a:t>倍</a:t>
            </a:r>
            <a:endParaRPr lang="en-US" altLang="zh-CN" sz="20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p="http://schemas.openxmlformats.org/presentationml/2006/main">
  <p:tag name="COMMONDATA" val="eyJoZGlkIjoiOWFjNTFhMzE4NTk5YTQ3ZGFjZjQzYmExYTA5ZGFjODEifQ=="/>
</p:tagLst>
</file>

<file path=ppt/theme/theme1.xml><?xml version="1.0" encoding="utf-8"?>
<a:theme xmlns:a="http://schemas.openxmlformats.org/drawingml/2006/main" name="主题1">
  <a:themeElements>
    <a:clrScheme name="ITEC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ITEC">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4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4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ITEC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ITEC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ITEC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ITEC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ITEC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ITEC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ITEC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ITEC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ITEC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ITEC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ITEC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ITEC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19258</Words>
  <Application>WPS 演示</Application>
  <PresentationFormat>宽屏</PresentationFormat>
  <Paragraphs>2450</Paragraphs>
  <Slides>111</Slides>
  <Notes>16</Notes>
  <HiddenSlides>0</HiddenSlides>
  <MMClips>0</MMClips>
  <ScaleCrop>false</ScaleCrop>
  <HeadingPairs>
    <vt:vector size="8" baseType="variant">
      <vt:variant>
        <vt:lpstr>已用的字体</vt:lpstr>
      </vt:variant>
      <vt:variant>
        <vt:i4>26</vt:i4>
      </vt:variant>
      <vt:variant>
        <vt:lpstr>主题</vt:lpstr>
      </vt:variant>
      <vt:variant>
        <vt:i4>1</vt:i4>
      </vt:variant>
      <vt:variant>
        <vt:lpstr>嵌入 OLE 服务器</vt:lpstr>
      </vt:variant>
      <vt:variant>
        <vt:i4>13</vt:i4>
      </vt:variant>
      <vt:variant>
        <vt:lpstr>幻灯片标题</vt:lpstr>
      </vt:variant>
      <vt:variant>
        <vt:i4>111</vt:i4>
      </vt:variant>
    </vt:vector>
  </HeadingPairs>
  <TitlesOfParts>
    <vt:vector size="151" baseType="lpstr">
      <vt:lpstr>Arial</vt:lpstr>
      <vt:lpstr>宋体</vt:lpstr>
      <vt:lpstr>Wingdings</vt:lpstr>
      <vt:lpstr>微软雅黑</vt:lpstr>
      <vt:lpstr>Times New Roman</vt:lpstr>
      <vt:lpstr>Calibri</vt:lpstr>
      <vt:lpstr>华文中宋</vt:lpstr>
      <vt:lpstr>Myriad Roman</vt:lpstr>
      <vt:lpstr>Segoe Print</vt:lpstr>
      <vt:lpstr>Arial Unicode MS</vt:lpstr>
      <vt:lpstr>等线</vt:lpstr>
      <vt:lpstr>Tahoma</vt:lpstr>
      <vt:lpstr>MS PGothic</vt:lpstr>
      <vt:lpstr>Gill Sans MT</vt:lpstr>
      <vt:lpstr>Comic Sans MS</vt:lpstr>
      <vt:lpstr>Courier New</vt:lpstr>
      <vt:lpstr>Wingdings</vt:lpstr>
      <vt:lpstr>Helvetica</vt:lpstr>
      <vt:lpstr>Arial Narrow</vt:lpstr>
      <vt:lpstr>Symbol</vt:lpstr>
      <vt:lpstr>Calibri</vt:lpstr>
      <vt:lpstr>Verdana</vt:lpstr>
      <vt:lpstr>Verdana</vt:lpstr>
      <vt:lpstr>仿宋_GB2312</vt:lpstr>
      <vt:lpstr>仿宋</vt:lpstr>
      <vt:lpstr>华文行楷</vt:lpstr>
      <vt:lpstr>主题1</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端到端协议</vt:lpstr>
      <vt:lpstr>学习目标</vt:lpstr>
      <vt:lpstr>提纲</vt:lpstr>
      <vt:lpstr>回顾: 需求分析</vt:lpstr>
      <vt:lpstr>支持通用服务</vt:lpstr>
      <vt:lpstr>支持通用服务</vt:lpstr>
      <vt:lpstr>问题: 进程间通信</vt:lpstr>
      <vt:lpstr>传输服务和协议</vt:lpstr>
      <vt:lpstr>PowerPoint 演示文稿</vt:lpstr>
      <vt:lpstr>提纲</vt:lpstr>
      <vt:lpstr>传输层: 上层协议的观点</vt:lpstr>
      <vt:lpstr>传输层: 下层网络的观点</vt:lpstr>
      <vt:lpstr>传输层: 面临的挑战</vt:lpstr>
      <vt:lpstr>传输层协议</vt:lpstr>
      <vt:lpstr>复用/解复用</vt:lpstr>
      <vt:lpstr>多路解复用如何工作</vt:lpstr>
      <vt:lpstr>无连接多路解复用</vt:lpstr>
      <vt:lpstr>无连接解复用模块：示列</vt:lpstr>
      <vt:lpstr>面向连接解复用</vt:lpstr>
      <vt:lpstr>面向连接解复用：示列</vt:lpstr>
      <vt:lpstr>面向连接解复用：示例</vt:lpstr>
      <vt:lpstr>提纲</vt:lpstr>
      <vt:lpstr>用户数据报协议(UDP)</vt:lpstr>
      <vt:lpstr>两大基本传送特点</vt:lpstr>
      <vt:lpstr>UDP 解多路复用</vt:lpstr>
      <vt:lpstr>UDP 首部格式</vt:lpstr>
      <vt:lpstr>回顾IP服务模型: 分组格式</vt:lpstr>
      <vt:lpstr>UDP: 伪首部</vt:lpstr>
      <vt:lpstr>端口: 公共服务 </vt:lpstr>
      <vt:lpstr>UDP的优点</vt:lpstr>
      <vt:lpstr>UDP的缺点</vt:lpstr>
      <vt:lpstr>采用UDP协议的应用</vt:lpstr>
      <vt:lpstr>提纲</vt:lpstr>
      <vt:lpstr>传输控制协议 (TCP)</vt:lpstr>
      <vt:lpstr>基于TCP的字节流传送</vt:lpstr>
      <vt:lpstr>TCP 服务模型</vt:lpstr>
      <vt:lpstr>流量控制 vs.拥塞控制</vt:lpstr>
      <vt:lpstr>提纲</vt:lpstr>
      <vt:lpstr>可靠通信回顾:最早的停止等待协议</vt:lpstr>
      <vt:lpstr>可靠通信回顾: 滑动窗口算法</vt:lpstr>
      <vt:lpstr>可靠传输服务</vt:lpstr>
      <vt:lpstr>TCP可靠传输面临的新挑战</vt:lpstr>
      <vt:lpstr>TCP面临的挑战 - 1</vt:lpstr>
      <vt:lpstr>TCP可靠传输面临的新挑战</vt:lpstr>
      <vt:lpstr>TCP面临的挑战 - 2</vt:lpstr>
      <vt:lpstr>TCP可靠传输面临的新挑战</vt:lpstr>
      <vt:lpstr>TCP面临的挑战 - 3  </vt:lpstr>
      <vt:lpstr>TCP可靠传输面临的新挑战</vt:lpstr>
      <vt:lpstr>TCP面临的挑战 - 4 </vt:lpstr>
      <vt:lpstr>TCP可靠传输面临的新挑战</vt:lpstr>
      <vt:lpstr>TCP面临的挑战 - 5 </vt:lpstr>
      <vt:lpstr>小结: TCP面临的挑战</vt:lpstr>
      <vt:lpstr>逐跳 vs. 端到端</vt:lpstr>
      <vt:lpstr>逐跳 vs. 端到端</vt:lpstr>
      <vt:lpstr>提纲</vt:lpstr>
      <vt:lpstr>TCP概述 RFCs: 793,1122,1323, 2018, 2581</vt:lpstr>
      <vt:lpstr>TCP 段结构</vt:lpstr>
      <vt:lpstr>TCP 序列号, ACKs</vt:lpstr>
      <vt:lpstr>TCP 序列号, ACKs</vt:lpstr>
      <vt:lpstr>TCP 数据段</vt:lpstr>
      <vt:lpstr>PowerPoint 演示文稿</vt:lpstr>
      <vt:lpstr>提纲</vt:lpstr>
      <vt:lpstr>建立连接</vt:lpstr>
      <vt:lpstr>建立连接</vt:lpstr>
      <vt:lpstr>TCP三次握手</vt:lpstr>
      <vt:lpstr>TCP三次握手</vt:lpstr>
      <vt:lpstr>TCP:建立连接</vt:lpstr>
      <vt:lpstr>为什么需要三次握手？</vt:lpstr>
      <vt:lpstr>TCP 3-way handshake: FSM</vt:lpstr>
      <vt:lpstr>TCP:终止连接</vt:lpstr>
      <vt:lpstr>TCP:终止连接</vt:lpstr>
      <vt:lpstr>TCP连接断开：四次握手</vt:lpstr>
      <vt:lpstr>TCP 状态转换图(状态, 事件/动作)</vt:lpstr>
      <vt:lpstr>提纲</vt:lpstr>
      <vt:lpstr>TCP 滑动窗口算法</vt:lpstr>
      <vt:lpstr>TCP 滑动窗口算法</vt:lpstr>
      <vt:lpstr>TCP滑动窗口算法的流量控制</vt:lpstr>
      <vt:lpstr>TCP滑动窗口算法的流量控制</vt:lpstr>
      <vt:lpstr>TCP滑动窗口算法</vt:lpstr>
      <vt:lpstr>TCP滑动窗口算法</vt:lpstr>
      <vt:lpstr>TCP滑动窗口算法</vt:lpstr>
      <vt:lpstr>TCP滑动窗口算法</vt:lpstr>
      <vt:lpstr>TCP 流量控制: 示例</vt:lpstr>
      <vt:lpstr>TCP流量控制: 示例</vt:lpstr>
      <vt:lpstr>TCP 流量控制的深入讨论</vt:lpstr>
      <vt:lpstr>TCP滑动窗口算法</vt:lpstr>
      <vt:lpstr>TCP滑动窗口算法</vt:lpstr>
      <vt:lpstr>TCP 设计: 问题及解决方案</vt:lpstr>
      <vt:lpstr>提纲</vt:lpstr>
      <vt:lpstr>TCP中的触发传输</vt:lpstr>
      <vt:lpstr>TCP触发传输的问题-1</vt:lpstr>
      <vt:lpstr>TCP触发传输的问题-2</vt:lpstr>
      <vt:lpstr>Nagle 算法</vt:lpstr>
      <vt:lpstr>TCP 设计: 问题及解决方案</vt:lpstr>
      <vt:lpstr>提纲</vt:lpstr>
      <vt:lpstr>TCP超时重传</vt:lpstr>
      <vt:lpstr>自适应重传</vt:lpstr>
      <vt:lpstr>对RTT估计的原始方法的问题</vt:lpstr>
      <vt:lpstr>Karn/Partridge 算法</vt:lpstr>
      <vt:lpstr>Jacobson/Karels 算法</vt:lpstr>
      <vt:lpstr>TCP往返时间，超时</vt:lpstr>
      <vt:lpstr>TCP 设计: 问题及解决方案</vt:lpstr>
      <vt:lpstr>提纲</vt:lpstr>
      <vt:lpstr>其他设计选择</vt:lpstr>
      <vt:lpstr>提纲</vt:lpstr>
      <vt:lpstr>总结</vt:lpstr>
      <vt:lpstr>TCP可靠传输面临的新挑战</vt:lpstr>
      <vt:lpstr>TCP 设计:问题及解决方案</vt:lpstr>
      <vt:lpstr>谢谢！</vt:lpstr>
      <vt:lpstr>参考资料</vt:lpstr>
      <vt:lpstr>附录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Networking</dc:title>
  <dc:creator>Xiaojun</dc:creator>
  <cp:lastModifiedBy>曹洋</cp:lastModifiedBy>
  <cp:revision>44</cp:revision>
  <dcterms:created xsi:type="dcterms:W3CDTF">2019-09-07T01:51:00Z</dcterms:created>
  <dcterms:modified xsi:type="dcterms:W3CDTF">2022-09-27T03:39:35Z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E587F5C9C36F483F95A9F6315B4C7023</vt:lpwstr>
  </property>
  <property fmtid="{D5CDD505-2E9C-101B-9397-08002B2CF9AE}" pid="3" name="KSOProductBuildVer">
    <vt:lpwstr>2052-11.1.0.12358</vt:lpwstr>
  </property>
</Properties>
</file>