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
  </p:notesMasterIdLst>
  <p:handoutMasterIdLst>
    <p:handoutMasterId r:id="rId71"/>
  </p:handoutMasterIdLst>
  <p:sldIdLst>
    <p:sldId id="1563" r:id="rId4"/>
    <p:sldId id="1530" r:id="rId5"/>
    <p:sldId id="930" r:id="rId7"/>
    <p:sldId id="1379" r:id="rId8"/>
    <p:sldId id="1540" r:id="rId9"/>
    <p:sldId id="1552" r:id="rId10"/>
    <p:sldId id="1553" r:id="rId11"/>
    <p:sldId id="1554" r:id="rId12"/>
    <p:sldId id="1555" r:id="rId13"/>
    <p:sldId id="1556" r:id="rId14"/>
    <p:sldId id="1557" r:id="rId15"/>
    <p:sldId id="1558" r:id="rId16"/>
    <p:sldId id="1559" r:id="rId17"/>
    <p:sldId id="1560" r:id="rId18"/>
    <p:sldId id="1561" r:id="rId19"/>
    <p:sldId id="1538" r:id="rId20"/>
    <p:sldId id="1539" r:id="rId21"/>
    <p:sldId id="1378" r:id="rId22"/>
    <p:sldId id="1380" r:id="rId23"/>
    <p:sldId id="1381" r:id="rId24"/>
    <p:sldId id="1382" r:id="rId25"/>
    <p:sldId id="1456" r:id="rId26"/>
    <p:sldId id="1498" r:id="rId27"/>
    <p:sldId id="1499" r:id="rId28"/>
    <p:sldId id="1500" r:id="rId29"/>
    <p:sldId id="1501" r:id="rId30"/>
    <p:sldId id="1543" r:id="rId31"/>
    <p:sldId id="1545" r:id="rId32"/>
    <p:sldId id="1544" r:id="rId33"/>
    <p:sldId id="1455" r:id="rId34"/>
    <p:sldId id="1463" r:id="rId35"/>
    <p:sldId id="1464" r:id="rId36"/>
    <p:sldId id="1388" r:id="rId37"/>
    <p:sldId id="1389" r:id="rId38"/>
    <p:sldId id="1390" r:id="rId39"/>
    <p:sldId id="1546" r:id="rId40"/>
    <p:sldId id="1547" r:id="rId41"/>
    <p:sldId id="1548" r:id="rId42"/>
    <p:sldId id="1395" r:id="rId43"/>
    <p:sldId id="1396" r:id="rId44"/>
    <p:sldId id="1397" r:id="rId45"/>
    <p:sldId id="1549" r:id="rId46"/>
    <p:sldId id="1550" r:id="rId47"/>
    <p:sldId id="1551" r:id="rId48"/>
    <p:sldId id="1401" r:id="rId49"/>
    <p:sldId id="1402" r:id="rId50"/>
    <p:sldId id="1403" r:id="rId51"/>
    <p:sldId id="1404" r:id="rId52"/>
    <p:sldId id="1534" r:id="rId53"/>
    <p:sldId id="1535" r:id="rId54"/>
    <p:sldId id="1537" r:id="rId55"/>
    <p:sldId id="1536" r:id="rId56"/>
    <p:sldId id="1453" r:id="rId57"/>
    <p:sldId id="1454" r:id="rId58"/>
    <p:sldId id="1508" r:id="rId59"/>
    <p:sldId id="1509" r:id="rId60"/>
    <p:sldId id="1510" r:id="rId61"/>
    <p:sldId id="1511" r:id="rId62"/>
    <p:sldId id="1512" r:id="rId63"/>
    <p:sldId id="1562" r:id="rId64"/>
    <p:sldId id="1533" r:id="rId65"/>
    <p:sldId id="1405" r:id="rId66"/>
    <p:sldId id="1406" r:id="rId67"/>
    <p:sldId id="1222" r:id="rId68"/>
    <p:sldId id="1035" r:id="rId69"/>
    <p:sldId id="1374" r:id="rId70"/>
  </p:sldIdLst>
  <p:sldSz cx="12192000" cy="6858000"/>
  <p:notesSz cx="7099300" cy="10234295"/>
  <p:custDataLst>
    <p:tags r:id="rId7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FF"/>
    <a:srgbClr val="FF6600"/>
    <a:srgbClr val="0066FF"/>
    <a:srgbClr val="3333CC"/>
    <a:srgbClr val="FFBCAF"/>
    <a:srgbClr val="3333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63" autoAdjust="0"/>
  </p:normalViewPr>
  <p:slideViewPr>
    <p:cSldViewPr>
      <p:cViewPr varScale="1">
        <p:scale>
          <a:sx n="76" d="100"/>
          <a:sy n="76" d="100"/>
        </p:scale>
        <p:origin x="306"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5" Type="http://schemas.openxmlformats.org/officeDocument/2006/relationships/tags" Target="tags/tag2.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506" tIns="48253" rIns="96506" bIns="48253" numCol="1" anchor="t" anchorCtr="0" compatLnSpc="1"/>
          <a:lstStyle>
            <a:lvl1pPr eaLnBrk="1" hangingPunct="1">
              <a:defRPr sz="1300">
                <a:latin typeface="Arial" panose="020B0604020202020204" pitchFamily="34" charset="0"/>
                <a:ea typeface="宋体" panose="02010600030101010101" pitchFamily="2" charset="-122"/>
                <a:cs typeface="+mn-cs"/>
              </a:defRPr>
            </a:lvl1pPr>
          </a:lstStyle>
          <a:p>
            <a:pPr>
              <a:defRPr/>
            </a:pPr>
            <a:endParaRPr lang="en-US" altLang="zh-CN"/>
          </a:p>
        </p:txBody>
      </p:sp>
      <p:sp>
        <p:nvSpPr>
          <p:cNvPr id="6147"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6506" tIns="48253" rIns="96506" bIns="48253" numCol="1" anchor="t" anchorCtr="0" compatLnSpc="1"/>
          <a:lstStyle>
            <a:lvl1pPr algn="r" eaLnBrk="1" hangingPunct="1">
              <a:defRPr sz="1300">
                <a:latin typeface="Arial" panose="020B0604020202020204" pitchFamily="34" charset="0"/>
                <a:ea typeface="宋体" panose="02010600030101010101" pitchFamily="2" charset="-122"/>
                <a:cs typeface="+mn-cs"/>
              </a:defRPr>
            </a:lvl1pPr>
          </a:lstStyle>
          <a:p>
            <a:pPr>
              <a:defRPr/>
            </a:pPr>
            <a:endParaRPr lang="en-US" altLang="zh-CN"/>
          </a:p>
        </p:txBody>
      </p:sp>
      <p:sp>
        <p:nvSpPr>
          <p:cNvPr id="6148"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6506" tIns="48253" rIns="96506" bIns="48253" numCol="1" anchor="b" anchorCtr="0" compatLnSpc="1"/>
          <a:lstStyle>
            <a:lvl1pPr eaLnBrk="1" hangingPunct="1">
              <a:defRPr sz="1300">
                <a:latin typeface="Arial" panose="020B0604020202020204" pitchFamily="34" charset="0"/>
                <a:ea typeface="宋体" panose="02010600030101010101" pitchFamily="2" charset="-122"/>
                <a:cs typeface="+mn-cs"/>
              </a:defRPr>
            </a:lvl1pPr>
          </a:lstStyle>
          <a:p>
            <a:pPr>
              <a:defRPr/>
            </a:pPr>
            <a:endParaRPr lang="en-US" altLang="zh-CN"/>
          </a:p>
        </p:txBody>
      </p:sp>
      <p:sp>
        <p:nvSpPr>
          <p:cNvPr id="6149"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6506" tIns="48253" rIns="96506" bIns="48253" numCol="1" anchor="b" anchorCtr="0" compatLnSpc="1"/>
          <a:lstStyle>
            <a:lvl1pPr algn="r" eaLnBrk="1" hangingPunct="1">
              <a:defRPr sz="1300"/>
            </a:lvl1pPr>
          </a:lstStyle>
          <a:p>
            <a:pPr>
              <a:defRPr/>
            </a:pPr>
            <a:fld id="{5C487A2E-8D5E-447B-8288-CDA44A0097A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506" tIns="48253" rIns="96506" bIns="48253" numCol="1" anchor="t" anchorCtr="0" compatLnSpc="1"/>
          <a:lstStyle>
            <a:lvl1pPr eaLnBrk="1" hangingPunct="1">
              <a:defRPr sz="1300">
                <a:latin typeface="Arial" panose="020B0604020202020204" pitchFamily="34" charset="0"/>
                <a:ea typeface="宋体" panose="02010600030101010101" pitchFamily="2" charset="-122"/>
                <a:cs typeface="+mn-cs"/>
              </a:defRPr>
            </a:lvl1pPr>
          </a:lstStyle>
          <a:p>
            <a:pPr>
              <a:defRPr/>
            </a:pPr>
            <a:endParaRPr lang="en-US" altLang="zh-CN"/>
          </a:p>
        </p:txBody>
      </p:sp>
      <p:sp>
        <p:nvSpPr>
          <p:cNvPr id="11571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6506" tIns="48253" rIns="96506" bIns="48253" numCol="1" anchor="t" anchorCtr="0" compatLnSpc="1"/>
          <a:lstStyle>
            <a:lvl1pPr algn="r" eaLnBrk="1" hangingPunct="1">
              <a:defRPr sz="1300">
                <a:latin typeface="Arial" panose="020B0604020202020204" pitchFamily="34"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711200" y="4862513"/>
            <a:ext cx="5676900" cy="4603750"/>
          </a:xfrm>
          <a:prstGeom prst="rect">
            <a:avLst/>
          </a:prstGeom>
          <a:noFill/>
          <a:ln w="9525">
            <a:noFill/>
            <a:miter lim="800000"/>
          </a:ln>
          <a:effectLst/>
        </p:spPr>
        <p:txBody>
          <a:bodyPr vert="horz" wrap="square" lIns="96506" tIns="48253" rIns="96506" bIns="48253"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1571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6506" tIns="48253" rIns="96506" bIns="48253" numCol="1" anchor="b" anchorCtr="0" compatLnSpc="1"/>
          <a:lstStyle>
            <a:lvl1pPr eaLnBrk="1" hangingPunct="1">
              <a:defRPr sz="1300">
                <a:latin typeface="Arial" panose="020B0604020202020204" pitchFamily="34" charset="0"/>
                <a:ea typeface="宋体" panose="02010600030101010101" pitchFamily="2" charset="-122"/>
                <a:cs typeface="+mn-cs"/>
              </a:defRPr>
            </a:lvl1pPr>
          </a:lstStyle>
          <a:p>
            <a:pPr>
              <a:defRPr/>
            </a:pPr>
            <a:endParaRPr lang="en-US" altLang="zh-CN"/>
          </a:p>
        </p:txBody>
      </p:sp>
      <p:sp>
        <p:nvSpPr>
          <p:cNvPr id="115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6506" tIns="48253" rIns="96506" bIns="48253" numCol="1" anchor="b" anchorCtr="0" compatLnSpc="1"/>
          <a:lstStyle>
            <a:lvl1pPr algn="r" eaLnBrk="1" hangingPunct="1">
              <a:defRPr sz="1300"/>
            </a:lvl1pPr>
          </a:lstStyle>
          <a:p>
            <a:pPr>
              <a:defRPr/>
            </a:pPr>
            <a:fld id="{5365CB3C-63BF-4C87-9A01-A03518438D2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2725" y="972185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nchor="b"/>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lgn="r">
              <a:spcBef>
                <a:spcPct val="0"/>
              </a:spcBef>
            </a:pPr>
            <a:fld id="{6765AB36-DE49-476A-AD1E-074B398C8492}" type="slidenum">
              <a:rPr kumimoji="0" lang="en-US" altLang="zh-CN">
                <a:latin typeface="Times New Roman" panose="02020603050405020304" pitchFamily="18" charset="0"/>
              </a:rPr>
            </a:fld>
            <a:endParaRPr kumimoji="0"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xfrm>
            <a:off x="139700" y="765175"/>
            <a:ext cx="6823075" cy="3838575"/>
          </a:xfrm>
        </p:spPr>
      </p:sp>
      <p:sp>
        <p:nvSpPr>
          <p:cNvPr id="7172" name="Rectangle 3"/>
          <p:cNvSpPr>
            <a:spLocks noGrp="1" noChangeArrowheads="1"/>
          </p:cNvSpPr>
          <p:nvPr>
            <p:ph type="body" idx="1"/>
          </p:nvPr>
        </p:nvSpPr>
        <p:spPr>
          <a:xfrm>
            <a:off x="946150" y="4860925"/>
            <a:ext cx="5207000" cy="4608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138113" y="768350"/>
            <a:ext cx="6823075" cy="3838575"/>
          </a:xfrm>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0000FF"/>
                </a:solidFill>
                <a:cs typeface="Calibri" panose="020F0502020204030204" pitchFamily="34" charset="0"/>
              </a:rPr>
              <a:t>慢启动</a:t>
            </a:r>
            <a:r>
              <a:rPr lang="en-US" altLang="zh-CN" smtClean="0">
                <a:solidFill>
                  <a:srgbClr val="0000FF"/>
                </a:solidFill>
                <a:cs typeface="Calibri" panose="020F0502020204030204" pitchFamily="34" charset="0"/>
              </a:rPr>
              <a:t>(</a:t>
            </a:r>
            <a:r>
              <a:rPr lang="zh-CN" altLang="en-US" smtClean="0">
                <a:solidFill>
                  <a:srgbClr val="0000FF"/>
                </a:solidFill>
                <a:cs typeface="Calibri" panose="020F0502020204030204" pitchFamily="34" charset="0"/>
              </a:rPr>
              <a:t>较小的</a:t>
            </a:r>
            <a:r>
              <a:rPr lang="en-US" altLang="zh-CN" smtClean="0">
                <a:solidFill>
                  <a:srgbClr val="0000FF"/>
                </a:solidFill>
                <a:cs typeface="Calibri" panose="020F0502020204030204" pitchFamily="34" charset="0"/>
              </a:rPr>
              <a:t>CWND)</a:t>
            </a:r>
            <a:r>
              <a:rPr lang="zh-CN" altLang="en-US" smtClean="0">
                <a:solidFill>
                  <a:srgbClr val="0000FF"/>
                </a:solidFill>
                <a:cs typeface="Calibri" panose="020F0502020204030204" pitchFamily="34" charset="0"/>
              </a:rPr>
              <a:t>避免网络过载</a:t>
            </a:r>
            <a:endParaRPr lang="en-US" altLang="zh-CN" smtClean="0">
              <a:solidFill>
                <a:srgbClr val="0000FF"/>
              </a:solidFill>
              <a:cs typeface="Calibri" panose="020F0502020204030204" pitchFamily="34" charset="0"/>
            </a:endParaRPr>
          </a:p>
          <a:p>
            <a:r>
              <a:rPr lang="zh-CN" altLang="en-US" smtClean="0">
                <a:solidFill>
                  <a:srgbClr val="0000FF"/>
                </a:solidFill>
                <a:cs typeface="Calibri" panose="020F0502020204030204" pitchFamily="34" charset="0"/>
              </a:rPr>
              <a:t>慢启动其实是指数级增加拥塞窗口的大小</a:t>
            </a:r>
            <a:endParaRPr lang="zh-CN" altLang="en-US" smtClean="0"/>
          </a:p>
        </p:txBody>
      </p:sp>
      <p:sp>
        <p:nvSpPr>
          <p:cNvPr id="61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7253DA-601C-45E1-A0F3-11E501573528}" type="slidenum">
              <a:rPr lang="en-US" altLang="zh-CN"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55F93B-5449-478B-BAF3-6CA0DB11C398}" type="slidenum">
              <a:rPr kumimoji="0" lang="en-US" altLang="zh-CN" sz="1300" smtClean="0"/>
            </a:fld>
            <a:endParaRPr kumimoji="0" lang="en-US" altLang="zh-CN" sz="1300" smtClean="0"/>
          </a:p>
        </p:txBody>
      </p:sp>
      <p:sp>
        <p:nvSpPr>
          <p:cNvPr id="64515" name="Rectangle 2"/>
          <p:cNvSpPr>
            <a:spLocks noGrp="1" noRot="1" noChangeAspect="1" noChangeArrowheads="1" noTextEdit="1"/>
          </p:cNvSpPr>
          <p:nvPr>
            <p:ph type="sldImg"/>
          </p:nvPr>
        </p:nvSpPr>
        <p:spPr>
          <a:xfrm>
            <a:off x="138113" y="768350"/>
            <a:ext cx="6823075" cy="3838575"/>
          </a:xfrm>
        </p:spPr>
      </p:sp>
      <p:sp>
        <p:nvSpPr>
          <p:cNvPr id="64516" name="Rectangle 3"/>
          <p:cNvSpPr>
            <a:spLocks noGrp="1" noChangeArrowheads="1"/>
          </p:cNvSpPr>
          <p:nvPr>
            <p:ph type="body" idx="1"/>
          </p:nvPr>
        </p:nvSpPr>
        <p:spPr>
          <a:xfrm>
            <a:off x="946150" y="4862513"/>
            <a:ext cx="5207000"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F91FF4A-2FBA-41EB-9729-9C46806BA86F}" type="slidenum">
              <a:rPr kumimoji="0" lang="en-US" altLang="zh-CN" sz="1300" smtClean="0"/>
            </a:fld>
            <a:endParaRPr kumimoji="0" lang="en-US" altLang="zh-CN" sz="1300" smtClean="0"/>
          </a:p>
        </p:txBody>
      </p:sp>
      <p:sp>
        <p:nvSpPr>
          <p:cNvPr id="67587" name="Rectangle 2"/>
          <p:cNvSpPr>
            <a:spLocks noGrp="1" noRot="1" noChangeAspect="1" noChangeArrowheads="1" noTextEdit="1"/>
          </p:cNvSpPr>
          <p:nvPr>
            <p:ph type="sldImg"/>
          </p:nvPr>
        </p:nvSpPr>
        <p:spPr>
          <a:xfrm>
            <a:off x="138113" y="768350"/>
            <a:ext cx="6823075" cy="3838575"/>
          </a:xfrm>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38113" y="768350"/>
            <a:ext cx="6823075" cy="3838575"/>
          </a:xfrm>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smtClean="0"/>
              <a:t>原始重传的问题</a:t>
            </a:r>
            <a:endParaRPr lang="zh-CN" altLang="zh-CN" sz="2400" smtClean="0"/>
          </a:p>
          <a:p>
            <a:pPr lvl="1" eaLnBrk="1" hangingPunct="1"/>
            <a:r>
              <a:rPr lang="zh-CN" altLang="en-US" sz="2400" smtClean="0"/>
              <a:t>等待超时时会有很长一段时间连接无效</a:t>
            </a:r>
            <a:endParaRPr lang="zh-CN" altLang="zh-CN" sz="2400" smtClean="0"/>
          </a:p>
          <a:p>
            <a:pPr lvl="1" eaLnBrk="1" hangingPunct="1"/>
            <a:r>
              <a:rPr lang="zh-CN" altLang="en-US" sz="2400" smtClean="0"/>
              <a:t>知道第一个分组丢失</a:t>
            </a:r>
            <a:endParaRPr lang="zh-CN" altLang="zh-CN" sz="2400" smtClean="0"/>
          </a:p>
          <a:p>
            <a:pPr eaLnBrk="1" hangingPunct="1"/>
            <a:endParaRPr lang="zh-CN" altLang="zh-CN" sz="2800" smtClean="0"/>
          </a:p>
          <a:p>
            <a:pPr eaLnBrk="1" hangingPunct="1"/>
            <a:r>
              <a:rPr lang="zh-CN" altLang="en-US" sz="2400" smtClean="0"/>
              <a:t>动机</a:t>
            </a:r>
            <a:endParaRPr lang="en-US" altLang="zh-CN" sz="2400" smtClean="0"/>
          </a:p>
          <a:p>
            <a:pPr lvl="1" eaLnBrk="1" hangingPunct="1"/>
            <a:r>
              <a:rPr lang="zh-CN" altLang="en-US" sz="2400" smtClean="0"/>
              <a:t>观测重复</a:t>
            </a:r>
            <a:r>
              <a:rPr lang="en-US" altLang="zh-CN" sz="2400" smtClean="0"/>
              <a:t>ACKs</a:t>
            </a:r>
            <a:endParaRPr lang="zh-CN" altLang="zh-CN" sz="2400" smtClean="0"/>
          </a:p>
          <a:p>
            <a:pPr lvl="2" eaLnBrk="1" hangingPunct="1"/>
            <a:r>
              <a:rPr lang="zh-CN" altLang="en-US" sz="2400" smtClean="0"/>
              <a:t>分组丢失</a:t>
            </a:r>
            <a:endParaRPr lang="zh-CN" altLang="zh-CN" sz="2400" smtClean="0"/>
          </a:p>
          <a:p>
            <a:pPr lvl="2" eaLnBrk="1" hangingPunct="1"/>
            <a:r>
              <a:rPr lang="zh-CN" altLang="en-US" sz="2400" smtClean="0"/>
              <a:t>乱序到达</a:t>
            </a:r>
            <a:endParaRPr lang="zh-CN" altLang="zh-CN" sz="2400" smtClean="0"/>
          </a:p>
          <a:p>
            <a:pPr eaLnBrk="1" hangingPunct="1">
              <a:buFont typeface="Wingdings" panose="05000000000000000000" pitchFamily="2" charset="2"/>
              <a:buNone/>
            </a:pPr>
            <a:endParaRPr lang="zh-CN" altLang="zh-CN" sz="2800" smtClean="0"/>
          </a:p>
          <a:p>
            <a:pPr eaLnBrk="1" hangingPunct="1"/>
            <a:r>
              <a:rPr lang="zh-CN" altLang="en-US" sz="2400" smtClean="0"/>
              <a:t>解决方案</a:t>
            </a:r>
            <a:endParaRPr lang="zh-CN" altLang="zh-CN" sz="2400" smtClean="0"/>
          </a:p>
          <a:p>
            <a:pPr lvl="1" eaLnBrk="1" hangingPunct="1"/>
            <a:r>
              <a:rPr lang="zh-CN" altLang="en-US" sz="2400" smtClean="0"/>
              <a:t>快速重传</a:t>
            </a:r>
            <a:r>
              <a:rPr lang="en-US" altLang="zh-CN" sz="2400" smtClean="0"/>
              <a:t>: </a:t>
            </a:r>
            <a:r>
              <a:rPr lang="zh-CN" altLang="en-US" sz="2400" smtClean="0"/>
              <a:t>如果源端收到三个重复的</a:t>
            </a:r>
            <a:r>
              <a:rPr lang="en-US" altLang="zh-CN" sz="2400" smtClean="0"/>
              <a:t>ACKs</a:t>
            </a:r>
            <a:r>
              <a:rPr lang="zh-CN" altLang="en-US" sz="2400" smtClean="0"/>
              <a:t>则不需要等待超时而快速重传</a:t>
            </a:r>
            <a:endParaRPr lang="zh-CN" altLang="zh-CN" sz="2400" smtClean="0"/>
          </a:p>
          <a:p>
            <a:endParaRPr lang="zh-CN" altLang="en-US" smtClean="0"/>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FFFC3F-6834-473F-BDBB-2FE20774A8C9}" type="slidenum">
              <a:rPr lang="en-US" altLang="zh-CN"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38113" y="768350"/>
            <a:ext cx="6823075" cy="3838575"/>
          </a:xfrm>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smtClean="0"/>
              <a:t>先前</a:t>
            </a:r>
            <a:r>
              <a:rPr lang="en-US" altLang="zh-CN" sz="2400" smtClean="0"/>
              <a:t>, </a:t>
            </a:r>
            <a:r>
              <a:rPr lang="zh-CN" altLang="en-US" sz="2400" smtClean="0"/>
              <a:t>快速重传后慢启动</a:t>
            </a:r>
            <a:endParaRPr lang="en-US" altLang="zh-CN" sz="2800" smtClean="0"/>
          </a:p>
          <a:p>
            <a:pPr eaLnBrk="1" hangingPunct="1"/>
            <a:r>
              <a:rPr lang="zh-CN" altLang="en-US" sz="2400" smtClean="0"/>
              <a:t>快速恢复</a:t>
            </a:r>
            <a:endParaRPr lang="en-US" altLang="zh-CN" sz="2400" smtClean="0"/>
          </a:p>
          <a:p>
            <a:pPr lvl="1" eaLnBrk="1" hangingPunct="1"/>
            <a:r>
              <a:rPr lang="zh-CN" altLang="en-US" sz="2400" smtClean="0"/>
              <a:t>去除快速重传与累次增加之间的慢启动阶段</a:t>
            </a:r>
            <a:endParaRPr lang="en-US" altLang="zh-CN" sz="2400" smtClean="0"/>
          </a:p>
          <a:p>
            <a:pPr lvl="1" eaLnBrk="1" hangingPunct="1"/>
            <a:r>
              <a:rPr lang="zh-CN" altLang="en-US" sz="2400" smtClean="0"/>
              <a:t>设置</a:t>
            </a:r>
            <a:r>
              <a:rPr lang="en-US" altLang="zh-CN" sz="2400" smtClean="0"/>
              <a:t> </a:t>
            </a:r>
            <a:r>
              <a:rPr lang="en-US" altLang="zh-CN" sz="2400" smtClean="0">
                <a:solidFill>
                  <a:srgbClr val="0000CC"/>
                </a:solidFill>
              </a:rPr>
              <a:t>CongestionWindow</a:t>
            </a:r>
            <a:r>
              <a:rPr lang="en-US" altLang="zh-CN" sz="2400" smtClean="0"/>
              <a:t> </a:t>
            </a:r>
            <a:r>
              <a:rPr lang="zh-CN" altLang="en-US" sz="2400" smtClean="0"/>
              <a:t>为先前的一半</a:t>
            </a:r>
            <a:r>
              <a:rPr lang="en-US" altLang="zh-CN" sz="2400" smtClean="0"/>
              <a:t> (</a:t>
            </a:r>
            <a:r>
              <a:rPr lang="zh-CN" altLang="en-US" sz="2400" smtClean="0"/>
              <a:t>成倍较少</a:t>
            </a:r>
            <a:r>
              <a:rPr lang="en-US" altLang="zh-CN" sz="2400" smtClean="0"/>
              <a:t>)</a:t>
            </a:r>
            <a:endParaRPr lang="en-US" altLang="zh-CN" sz="2400" smtClean="0"/>
          </a:p>
          <a:p>
            <a:endParaRPr lang="zh-CN" altLang="en-US" smtClean="0"/>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7622FB-5D1C-4FCC-A8B8-739B61CD301D}" type="slidenum">
              <a:rPr lang="en-US" altLang="zh-CN"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8113" y="768350"/>
            <a:ext cx="6823075" cy="3838575"/>
          </a:xfrm>
        </p:spPr>
      </p:sp>
      <p:sp>
        <p:nvSpPr>
          <p:cNvPr id="3" name="备注占位符 2"/>
          <p:cNvSpPr>
            <a:spLocks noGrp="1"/>
          </p:cNvSpPr>
          <p:nvPr>
            <p:ph type="body" idx="1"/>
          </p:nvPr>
        </p:nvSpPr>
        <p:spPr/>
        <p:txBody>
          <a:bodyPr>
            <a:normAutofit fontScale="32500" lnSpcReduction="20000"/>
          </a:bodyPr>
          <a:lstStyle/>
          <a:p>
            <a:pPr lvl="1">
              <a:defRPr/>
            </a:pPr>
            <a:r>
              <a:rPr lang="en-US" altLang="zh-CN" sz="2400" dirty="0" smtClean="0"/>
              <a:t>The first mechanism was developed for use on the Digital Network Architecture (DNA), a connectionless network with a connection-oriented transport protocol. </a:t>
            </a:r>
            <a:endParaRPr lang="en-US" altLang="zh-CN" sz="2400" dirty="0" smtClean="0"/>
          </a:p>
          <a:p>
            <a:pPr lvl="1">
              <a:defRPr/>
            </a:pPr>
            <a:r>
              <a:rPr lang="en-US" altLang="zh-CN" sz="2400" dirty="0" smtClean="0"/>
              <a:t>This mechanism could, therefore, also be applied to TCP and IP.</a:t>
            </a:r>
            <a:endParaRPr lang="en-US" altLang="zh-CN" sz="2400" dirty="0" smtClean="0"/>
          </a:p>
          <a:p>
            <a:pPr lvl="1">
              <a:defRPr/>
            </a:pPr>
            <a:r>
              <a:rPr lang="en-US" altLang="zh-CN" sz="2400" dirty="0" smtClean="0"/>
              <a:t>As noted above, the idea here is to more evenly split the responsibility for congestion control between the routers and the end nodes. </a:t>
            </a:r>
            <a:endParaRPr lang="en-US" altLang="zh-CN" sz="2400" dirty="0" smtClean="0"/>
          </a:p>
          <a:p>
            <a:pPr>
              <a:defRPr/>
            </a:pPr>
            <a:endParaRPr lang="en-US" altLang="zh-CN" dirty="0" smtClean="0"/>
          </a:p>
          <a:p>
            <a:pPr lvl="1">
              <a:defRPr/>
            </a:pPr>
            <a:r>
              <a:rPr lang="en-US" altLang="zh-CN" sz="2400" dirty="0" smtClean="0"/>
              <a:t>Each router monitors the load it is experiencing and explicitly notifies the end nodes when congestion is about to occur. </a:t>
            </a:r>
            <a:endParaRPr lang="en-US" altLang="zh-CN" sz="2400" dirty="0" smtClean="0"/>
          </a:p>
          <a:p>
            <a:pPr lvl="1">
              <a:defRPr/>
            </a:pPr>
            <a:r>
              <a:rPr lang="en-US" altLang="zh-CN" sz="2400" dirty="0" smtClean="0"/>
              <a:t>This notification is implemented by setting a binary congestion bit in the packets that flow through the router; hence the name </a:t>
            </a:r>
            <a:r>
              <a:rPr lang="en-US" altLang="zh-CN" sz="2400" dirty="0" err="1" smtClean="0"/>
              <a:t>DECbit</a:t>
            </a:r>
            <a:r>
              <a:rPr lang="en-US" altLang="zh-CN" sz="2400" dirty="0" smtClean="0"/>
              <a:t>. </a:t>
            </a:r>
            <a:endParaRPr lang="en-US" altLang="zh-CN" sz="2400" dirty="0" smtClean="0"/>
          </a:p>
          <a:p>
            <a:pPr lvl="1">
              <a:defRPr/>
            </a:pPr>
            <a:r>
              <a:rPr lang="en-US" altLang="zh-CN" sz="2400" dirty="0" smtClean="0"/>
              <a:t>The destination host then copies this congestion bit into the ACK it sends back to the source. </a:t>
            </a:r>
            <a:endParaRPr lang="en-US" altLang="zh-CN" sz="2400" dirty="0" smtClean="0"/>
          </a:p>
          <a:p>
            <a:pPr lvl="1">
              <a:defRPr/>
            </a:pPr>
            <a:r>
              <a:rPr lang="en-US" altLang="zh-CN" sz="2400" dirty="0" smtClean="0"/>
              <a:t>Finally, the source adjusts its sending rate so as to avoid congestion</a:t>
            </a:r>
            <a:endParaRPr lang="en-US" altLang="zh-CN" sz="2400" dirty="0" smtClean="0"/>
          </a:p>
          <a:p>
            <a:pPr>
              <a:defRPr/>
            </a:pPr>
            <a:endParaRPr lang="en-US" altLang="zh-CN" dirty="0" smtClean="0"/>
          </a:p>
          <a:p>
            <a:pPr lvl="1">
              <a:defRPr/>
            </a:pPr>
            <a:r>
              <a:rPr lang="en-US" altLang="zh-CN" sz="2400" dirty="0" smtClean="0"/>
              <a:t>A single congestion bit is added to the packet header. A router sets this bit in a packet if its average queue length is greater than or equal to 1 at the time the packet arrives. </a:t>
            </a:r>
            <a:endParaRPr lang="en-US" altLang="zh-CN" sz="2400" dirty="0" smtClean="0"/>
          </a:p>
          <a:p>
            <a:pPr lvl="1">
              <a:defRPr/>
            </a:pPr>
            <a:r>
              <a:rPr lang="en-US" altLang="zh-CN" sz="2400" dirty="0" smtClean="0"/>
              <a:t>This average queue length is measured over a time interval that spans the last </a:t>
            </a:r>
            <a:r>
              <a:rPr lang="en-US" altLang="zh-CN" sz="2400" dirty="0" err="1" smtClean="0"/>
              <a:t>busy+idle</a:t>
            </a:r>
            <a:r>
              <a:rPr lang="en-US" altLang="zh-CN" sz="2400" dirty="0" smtClean="0"/>
              <a:t> cycle, plus the current busy cycle. </a:t>
            </a:r>
            <a:endParaRPr lang="en-US" altLang="zh-CN" sz="2400" dirty="0" smtClean="0"/>
          </a:p>
          <a:p>
            <a:pPr>
              <a:defRPr/>
            </a:pPr>
            <a:endParaRPr lang="en-US" altLang="zh-CN" dirty="0" smtClean="0"/>
          </a:p>
          <a:p>
            <a:pPr lvl="1">
              <a:defRPr/>
            </a:pPr>
            <a:r>
              <a:rPr lang="en-US" altLang="zh-CN" sz="2400" dirty="0" smtClean="0"/>
              <a:t>Essentially, the router calculates the area under the curve and divides this value by the time interval to compute the average queue length. </a:t>
            </a:r>
            <a:endParaRPr lang="en-US" altLang="zh-CN" sz="2400" dirty="0" smtClean="0"/>
          </a:p>
          <a:p>
            <a:pPr lvl="1">
              <a:defRPr/>
            </a:pPr>
            <a:r>
              <a:rPr lang="en-US" altLang="zh-CN" sz="2400" dirty="0" smtClean="0"/>
              <a:t>Using a queue length of 1 as the trigger for setting the congestion bit is a trade-off between significant queuing (and hence higher throughput) and increased idle time (and hence lower delay). </a:t>
            </a:r>
            <a:endParaRPr lang="en-US" altLang="zh-CN" sz="2400" dirty="0" smtClean="0"/>
          </a:p>
          <a:p>
            <a:pPr lvl="1">
              <a:defRPr/>
            </a:pPr>
            <a:r>
              <a:rPr lang="en-US" altLang="zh-CN" sz="2400" dirty="0" smtClean="0"/>
              <a:t>In other words, a queue length of 1 seems to optimize the power function.</a:t>
            </a:r>
            <a:endParaRPr lang="en-US" altLang="zh-CN" sz="2400" dirty="0" smtClean="0"/>
          </a:p>
          <a:p>
            <a:pPr>
              <a:defRPr/>
            </a:pPr>
            <a:endParaRPr lang="en-US" altLang="zh-CN" dirty="0" smtClean="0"/>
          </a:p>
          <a:p>
            <a:pPr lvl="1">
              <a:defRPr/>
            </a:pPr>
            <a:r>
              <a:rPr lang="en-US" altLang="zh-CN" sz="2400" dirty="0" smtClean="0"/>
              <a:t>The source records how many of its packets resulted in some router setting the congestion bit. </a:t>
            </a:r>
            <a:endParaRPr lang="en-US" altLang="zh-CN" sz="2400" dirty="0" smtClean="0"/>
          </a:p>
          <a:p>
            <a:pPr lvl="1">
              <a:defRPr/>
            </a:pPr>
            <a:r>
              <a:rPr lang="en-US" altLang="zh-CN" sz="2400" dirty="0" smtClean="0"/>
              <a:t>In particular, the source maintains a congestion window, just as in TCP, and watches to see what fraction of the last window’s worth of packets resulted in the bit being set. </a:t>
            </a:r>
            <a:endParaRPr lang="en-US" altLang="zh-CN" sz="2400" dirty="0" smtClean="0"/>
          </a:p>
          <a:p>
            <a:pPr>
              <a:defRPr/>
            </a:pPr>
            <a:endParaRPr lang="en-US" altLang="zh-CN" dirty="0" smtClean="0"/>
          </a:p>
          <a:p>
            <a:pPr>
              <a:defRPr/>
            </a:pPr>
            <a:endParaRPr lang="en-US" altLang="zh-CN" dirty="0" smtClean="0"/>
          </a:p>
          <a:p>
            <a:pPr lvl="1">
              <a:defRPr/>
            </a:pPr>
            <a:r>
              <a:rPr lang="en-US" altLang="zh-CN" sz="2400" dirty="0" smtClean="0"/>
              <a:t>If less than 50% of the packets had the bit set, then the source increases its congestion window by one packet. </a:t>
            </a:r>
            <a:endParaRPr lang="en-US" altLang="zh-CN" sz="2400" dirty="0" smtClean="0"/>
          </a:p>
          <a:p>
            <a:pPr lvl="1">
              <a:defRPr/>
            </a:pPr>
            <a:r>
              <a:rPr lang="en-US" altLang="zh-CN" sz="2400" dirty="0" smtClean="0"/>
              <a:t>If 50% or more of the last window’s worth of packets had the congestion bit set, then the source decreases its congestion window to 0.875 times the previous value. </a:t>
            </a:r>
            <a:endParaRPr lang="en-US" altLang="zh-CN" sz="2400" dirty="0" smtClean="0"/>
          </a:p>
          <a:p>
            <a:pPr>
              <a:defRPr/>
            </a:pPr>
            <a:endParaRPr lang="en-US" altLang="zh-CN" dirty="0" smtClean="0"/>
          </a:p>
          <a:p>
            <a:pPr>
              <a:defRPr/>
            </a:pPr>
            <a:endParaRPr lang="en-US" altLang="zh-CN" dirty="0" smtClean="0"/>
          </a:p>
          <a:p>
            <a:pPr marL="0" lvl="1">
              <a:defRPr/>
            </a:pPr>
            <a:r>
              <a:rPr lang="en-US" altLang="zh-CN" sz="2400" dirty="0" smtClean="0"/>
              <a:t>The value 50% was chosen as the threshold based on analysis that showed it to correspond to the peak of the power curve. The “increase by 1, decrease by 0.875” rule was selected because additive increase/multiplicative decrease makes the mechanism stable.</a:t>
            </a:r>
            <a:endParaRPr lang="en-US" altLang="zh-CN" sz="2400" dirty="0" smtClean="0"/>
          </a:p>
          <a:p>
            <a:pPr>
              <a:defRPr/>
            </a:pPr>
            <a:endParaRPr lang="zh-CN" altLang="en-US" dirty="0"/>
          </a:p>
        </p:txBody>
      </p:sp>
      <p:sp>
        <p:nvSpPr>
          <p:cNvPr id="84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E0D4EDE-FDCD-4FEB-8D0E-8E33444E171A}" type="slidenum">
              <a:rPr kumimoji="0" lang="en-US" altLang="zh-CN" sz="1300" smtClean="0"/>
            </a:fld>
            <a:endParaRPr kumimoji="0" lang="en-US" altLang="zh-CN" sz="13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138113" y="768350"/>
            <a:ext cx="6823075" cy="3838575"/>
          </a:xfrm>
        </p:spPr>
      </p:sp>
      <p:sp>
        <p:nvSpPr>
          <p:cNvPr id="3" name="备注占位符 2"/>
          <p:cNvSpPr>
            <a:spLocks noGrp="1"/>
          </p:cNvSpPr>
          <p:nvPr>
            <p:ph type="body" idx="1"/>
          </p:nvPr>
        </p:nvSpPr>
        <p:spPr/>
        <p:txBody>
          <a:bodyPr>
            <a:normAutofit fontScale="25000" lnSpcReduction="20000"/>
          </a:bodyPr>
          <a:lstStyle/>
          <a:p>
            <a:pPr lvl="1">
              <a:defRPr/>
            </a:pPr>
            <a:r>
              <a:rPr lang="en-US" altLang="zh-CN" sz="2400" dirty="0" smtClean="0"/>
              <a:t>A second mechanism, called </a:t>
            </a:r>
            <a:r>
              <a:rPr lang="en-US" altLang="zh-CN" sz="2400" i="1" dirty="0" smtClean="0"/>
              <a:t>random early detection (RED), </a:t>
            </a:r>
            <a:r>
              <a:rPr lang="en-US" altLang="zh-CN" sz="2400" dirty="0" smtClean="0"/>
              <a:t>is similar to the </a:t>
            </a:r>
            <a:r>
              <a:rPr lang="en-US" altLang="zh-CN" sz="2400" dirty="0" err="1" smtClean="0"/>
              <a:t>DECbit</a:t>
            </a:r>
            <a:r>
              <a:rPr lang="en-US" altLang="zh-CN" sz="2400" dirty="0" smtClean="0"/>
              <a:t> scheme in that each router is programmed to monitor its own queue length, and when it detects that congestion is imminent, to notify the source to adjust its congestion window. RED, invented by Sally Floyd and Van Jacobson in the early 1990s, differs from the </a:t>
            </a:r>
            <a:r>
              <a:rPr lang="en-US" altLang="zh-CN" sz="2400" dirty="0" err="1" smtClean="0"/>
              <a:t>DECbit</a:t>
            </a:r>
            <a:r>
              <a:rPr lang="en-US" altLang="zh-CN" sz="2400" dirty="0" smtClean="0"/>
              <a:t> scheme in two major ways:</a:t>
            </a:r>
            <a:endParaRPr lang="en-US" altLang="zh-CN" sz="2400" dirty="0" smtClean="0"/>
          </a:p>
          <a:p>
            <a:pPr lvl="1">
              <a:defRPr/>
            </a:pPr>
            <a:endParaRPr lang="en-US" altLang="zh-CN" sz="2400" dirty="0" smtClean="0"/>
          </a:p>
          <a:p>
            <a:pPr lvl="1">
              <a:defRPr/>
            </a:pPr>
            <a:endParaRPr lang="en-US" altLang="zh-CN" sz="2400" dirty="0" smtClean="0"/>
          </a:p>
          <a:p>
            <a:pPr lvl="1">
              <a:defRPr/>
            </a:pPr>
            <a:r>
              <a:rPr lang="en-US" altLang="zh-CN" sz="2400" dirty="0" smtClean="0"/>
              <a:t>The first is that rather than explicitly sending a congestion notification message to the source, RED is most commonly implemented such that it </a:t>
            </a:r>
            <a:r>
              <a:rPr lang="en-US" altLang="zh-CN" sz="2400" i="1" dirty="0" smtClean="0"/>
              <a:t>implicitly notifies </a:t>
            </a:r>
            <a:r>
              <a:rPr lang="en-US" altLang="zh-CN" sz="2400" dirty="0" smtClean="0"/>
              <a:t>the source of congestion by dropping one of its packets. </a:t>
            </a:r>
            <a:endParaRPr lang="en-US" altLang="zh-CN" sz="2400" dirty="0" smtClean="0"/>
          </a:p>
          <a:p>
            <a:pPr lvl="1">
              <a:defRPr/>
            </a:pPr>
            <a:r>
              <a:rPr lang="en-US" altLang="zh-CN" sz="2400" dirty="0" smtClean="0"/>
              <a:t>The source is, therefore, effectively notified by the subsequent timeout or duplicate ACK. </a:t>
            </a:r>
            <a:endParaRPr lang="en-US" altLang="zh-CN" sz="2400" dirty="0" smtClean="0"/>
          </a:p>
          <a:p>
            <a:pPr lvl="1">
              <a:defRPr/>
            </a:pPr>
            <a:r>
              <a:rPr lang="en-US" altLang="zh-CN" sz="2400" dirty="0" smtClean="0"/>
              <a:t>RED is designed to be used in conjunction with TCP, which currently detects congestion by means of timeouts (or some other means of detecting packet loss such as duplicate ACKs). </a:t>
            </a:r>
            <a:endParaRPr lang="en-US" altLang="zh-CN" sz="2400" dirty="0" smtClean="0"/>
          </a:p>
          <a:p>
            <a:pPr lvl="1">
              <a:defRPr/>
            </a:pPr>
            <a:endParaRPr lang="en-US" altLang="zh-CN" sz="2400" dirty="0" smtClean="0"/>
          </a:p>
          <a:p>
            <a:pPr lvl="1">
              <a:defRPr/>
            </a:pPr>
            <a:r>
              <a:rPr lang="en-US" altLang="zh-CN" sz="2400" dirty="0" smtClean="0"/>
              <a:t>As the “early” part of the RED acronym suggests, the gateway drops the packet earlier than it would have to, so as to notify the source that it should decrease its congestion window sooner than it would normally have. </a:t>
            </a:r>
            <a:endParaRPr lang="en-US" altLang="zh-CN" sz="2400" dirty="0" smtClean="0"/>
          </a:p>
          <a:p>
            <a:pPr lvl="1">
              <a:defRPr/>
            </a:pPr>
            <a:r>
              <a:rPr lang="en-US" altLang="zh-CN" sz="2400" dirty="0" smtClean="0"/>
              <a:t>In other words, the router drops a few packets before it has exhausted its buffer space completely, so as to cause the source to slow down, with the hope that this will mean it does not have to drop lots of packets later on. </a:t>
            </a:r>
            <a:endParaRPr lang="en-US" altLang="zh-CN" sz="2400" dirty="0" smtClean="0"/>
          </a:p>
          <a:p>
            <a:pPr lvl="1">
              <a:defRPr/>
            </a:pPr>
            <a:endParaRPr lang="en-US" altLang="zh-CN" sz="2400" dirty="0" smtClean="0"/>
          </a:p>
          <a:p>
            <a:pPr lvl="1">
              <a:defRPr/>
            </a:pPr>
            <a:r>
              <a:rPr lang="en-US" altLang="zh-CN" sz="2400" dirty="0" smtClean="0"/>
              <a:t>The second difference between RED and </a:t>
            </a:r>
            <a:r>
              <a:rPr lang="en-US" altLang="zh-CN" sz="2400" dirty="0" err="1" smtClean="0"/>
              <a:t>DECbit</a:t>
            </a:r>
            <a:r>
              <a:rPr lang="en-US" altLang="zh-CN" sz="2400" dirty="0" smtClean="0"/>
              <a:t> is in the details of how RED decides when to drop a packet and what packet it decides to drop. </a:t>
            </a:r>
            <a:endParaRPr lang="en-US" altLang="zh-CN" sz="2400" dirty="0" smtClean="0"/>
          </a:p>
          <a:p>
            <a:pPr lvl="1">
              <a:defRPr/>
            </a:pPr>
            <a:r>
              <a:rPr lang="en-US" altLang="zh-CN" sz="2400" dirty="0" smtClean="0"/>
              <a:t>To understand the basic idea, consider a simple FIFO queue. Rather than wait for the queue to become completely full and then be forced to drop each arriving packet, we could decide to drop each arriving packet with some </a:t>
            </a:r>
            <a:r>
              <a:rPr lang="en-US" altLang="zh-CN" sz="2400" i="1" dirty="0" smtClean="0"/>
              <a:t>drop probability </a:t>
            </a:r>
            <a:r>
              <a:rPr lang="en-US" altLang="zh-CN" sz="2400" dirty="0" smtClean="0"/>
              <a:t>whenever the queue length exceeds some </a:t>
            </a:r>
            <a:r>
              <a:rPr lang="en-US" altLang="zh-CN" sz="2400" i="1" dirty="0" smtClean="0"/>
              <a:t>drop level. </a:t>
            </a:r>
            <a:endParaRPr lang="en-US" altLang="zh-CN" sz="2400" i="1" dirty="0" smtClean="0"/>
          </a:p>
          <a:p>
            <a:pPr lvl="1">
              <a:defRPr/>
            </a:pPr>
            <a:r>
              <a:rPr lang="en-US" altLang="zh-CN" sz="2400" dirty="0" smtClean="0"/>
              <a:t>This idea</a:t>
            </a:r>
            <a:r>
              <a:rPr lang="en-US" altLang="zh-CN" sz="2400" i="1" dirty="0" smtClean="0"/>
              <a:t> </a:t>
            </a:r>
            <a:r>
              <a:rPr lang="en-US" altLang="zh-CN" sz="2400" dirty="0" smtClean="0"/>
              <a:t>is</a:t>
            </a:r>
            <a:r>
              <a:rPr lang="en-US" altLang="zh-CN" sz="2400" i="1" dirty="0" smtClean="0"/>
              <a:t> called early random drop. The RED algorithm defines the details of how to monitor the queue length and </a:t>
            </a:r>
            <a:r>
              <a:rPr lang="en-US" altLang="zh-CN" sz="2400" dirty="0" smtClean="0"/>
              <a:t>when to drop a packet.</a:t>
            </a:r>
            <a:endParaRPr lang="en-US" altLang="zh-CN" sz="2400" dirty="0" smtClean="0"/>
          </a:p>
          <a:p>
            <a:pPr lvl="1">
              <a:defRPr/>
            </a:pPr>
            <a:endParaRPr lang="en-US" altLang="zh-CN" sz="2400" dirty="0" smtClean="0"/>
          </a:p>
          <a:p>
            <a:pPr lvl="1">
              <a:defRPr/>
            </a:pPr>
            <a:r>
              <a:rPr lang="en-US" altLang="zh-CN" sz="2000" dirty="0" smtClean="0"/>
              <a:t>Second, RED has two queue length thresholds that trigger certain activity: </a:t>
            </a:r>
            <a:r>
              <a:rPr lang="en-US" altLang="zh-CN" sz="2000" dirty="0" err="1" smtClean="0"/>
              <a:t>MinThreshold</a:t>
            </a:r>
            <a:r>
              <a:rPr lang="en-US" altLang="zh-CN" sz="2000" dirty="0" smtClean="0"/>
              <a:t> and </a:t>
            </a:r>
            <a:r>
              <a:rPr lang="en-US" altLang="zh-CN" sz="2000" dirty="0" err="1" smtClean="0"/>
              <a:t>MaxThreshold</a:t>
            </a:r>
            <a:r>
              <a:rPr lang="en-US" altLang="zh-CN" sz="2000" dirty="0" smtClean="0"/>
              <a:t>. </a:t>
            </a:r>
            <a:endParaRPr lang="en-US" altLang="zh-CN" sz="2000" dirty="0" smtClean="0"/>
          </a:p>
          <a:p>
            <a:pPr lvl="1">
              <a:defRPr/>
            </a:pPr>
            <a:r>
              <a:rPr lang="en-US" altLang="zh-CN" sz="2000" dirty="0" smtClean="0"/>
              <a:t>When a packet arrives at the gateway, RED compares the current </a:t>
            </a:r>
            <a:r>
              <a:rPr lang="en-US" altLang="zh-CN" sz="2000" dirty="0" err="1" smtClean="0"/>
              <a:t>AvgLen</a:t>
            </a:r>
            <a:r>
              <a:rPr lang="en-US" altLang="zh-CN" sz="2000" dirty="0" smtClean="0"/>
              <a:t> with these two thresholds, according to the following rules:</a:t>
            </a:r>
            <a:endParaRPr lang="en-US" altLang="zh-CN" sz="2000" dirty="0" smtClean="0"/>
          </a:p>
          <a:p>
            <a:pPr lvl="2">
              <a:defRPr/>
            </a:pPr>
            <a:r>
              <a:rPr lang="en-US" altLang="zh-CN" sz="1800" dirty="0" smtClean="0"/>
              <a:t>if </a:t>
            </a:r>
            <a:r>
              <a:rPr lang="en-US" altLang="zh-CN" sz="1800" dirty="0" err="1" smtClean="0"/>
              <a:t>AvgLen</a:t>
            </a:r>
            <a:r>
              <a:rPr lang="en-US" altLang="zh-CN" sz="1800" dirty="0" smtClean="0"/>
              <a:t> </a:t>
            </a:r>
            <a:r>
              <a:rPr lang="en-US" altLang="zh-CN" sz="1800" dirty="0" smtClean="0">
                <a:sym typeface="Symbol" panose="05050102010706020507" pitchFamily="18" charset="2"/>
              </a:rPr>
              <a:t></a:t>
            </a:r>
            <a:r>
              <a:rPr lang="en-US" altLang="zh-CN" sz="1800" dirty="0" smtClean="0"/>
              <a:t> </a:t>
            </a:r>
            <a:r>
              <a:rPr lang="en-US" altLang="zh-CN" sz="1800" dirty="0" err="1" smtClean="0"/>
              <a:t>MinThreshold</a:t>
            </a:r>
            <a:endParaRPr lang="en-US" altLang="zh-CN" sz="1800" dirty="0" smtClean="0"/>
          </a:p>
          <a:p>
            <a:pPr lvl="3">
              <a:defRPr/>
            </a:pPr>
            <a:r>
              <a:rPr lang="en-US" altLang="zh-CN" sz="1600" dirty="0" smtClean="0">
                <a:sym typeface="Wingdings" panose="05000000000000000000" pitchFamily="2" charset="2"/>
              </a:rPr>
              <a:t></a:t>
            </a:r>
            <a:r>
              <a:rPr lang="en-US" altLang="zh-CN" sz="1600" dirty="0" smtClean="0"/>
              <a:t> queue the packet</a:t>
            </a:r>
            <a:endParaRPr lang="en-US" altLang="zh-CN" sz="1600" dirty="0" smtClean="0"/>
          </a:p>
          <a:p>
            <a:pPr lvl="2">
              <a:defRPr/>
            </a:pPr>
            <a:r>
              <a:rPr lang="en-US" altLang="zh-CN" sz="1800" dirty="0" smtClean="0"/>
              <a:t>if </a:t>
            </a:r>
            <a:r>
              <a:rPr lang="en-US" altLang="zh-CN" sz="1800" dirty="0" err="1" smtClean="0"/>
              <a:t>MinThreshold</a:t>
            </a:r>
            <a:r>
              <a:rPr lang="en-US" altLang="zh-CN" sz="1800" dirty="0" smtClean="0"/>
              <a:t> &lt; </a:t>
            </a:r>
            <a:r>
              <a:rPr lang="en-US" altLang="zh-CN" sz="1800" dirty="0" err="1" smtClean="0"/>
              <a:t>AvgLen</a:t>
            </a:r>
            <a:r>
              <a:rPr lang="en-US" altLang="zh-CN" sz="1800" dirty="0" smtClean="0"/>
              <a:t> &lt; </a:t>
            </a:r>
            <a:r>
              <a:rPr lang="en-US" altLang="zh-CN" sz="1800" dirty="0" err="1" smtClean="0"/>
              <a:t>MaxThreshold</a:t>
            </a:r>
            <a:endParaRPr lang="en-US" altLang="zh-CN" sz="1800" dirty="0" smtClean="0"/>
          </a:p>
          <a:p>
            <a:pPr lvl="3">
              <a:defRPr/>
            </a:pPr>
            <a:r>
              <a:rPr lang="en-US" altLang="zh-CN" sz="1600" dirty="0" smtClean="0">
                <a:sym typeface="Wingdings" panose="05000000000000000000" pitchFamily="2" charset="2"/>
              </a:rPr>
              <a:t></a:t>
            </a:r>
            <a:r>
              <a:rPr lang="en-US" altLang="zh-CN" sz="1600" dirty="0" smtClean="0"/>
              <a:t> calculate probability P</a:t>
            </a:r>
            <a:endParaRPr lang="en-US" altLang="zh-CN" sz="1600" dirty="0" smtClean="0"/>
          </a:p>
          <a:p>
            <a:pPr lvl="3">
              <a:defRPr/>
            </a:pPr>
            <a:r>
              <a:rPr lang="en-US" altLang="zh-CN" sz="1600" dirty="0" smtClean="0">
                <a:sym typeface="Wingdings" panose="05000000000000000000" pitchFamily="2" charset="2"/>
              </a:rPr>
              <a:t></a:t>
            </a:r>
            <a:r>
              <a:rPr lang="en-US" altLang="zh-CN" sz="1600" dirty="0" smtClean="0"/>
              <a:t> drop the arriving packet with probability P</a:t>
            </a:r>
            <a:endParaRPr lang="en-US" altLang="zh-CN" sz="1600" dirty="0" smtClean="0"/>
          </a:p>
          <a:p>
            <a:pPr lvl="2">
              <a:defRPr/>
            </a:pPr>
            <a:r>
              <a:rPr lang="en-US" altLang="zh-CN" sz="1800" dirty="0" smtClean="0"/>
              <a:t>if </a:t>
            </a:r>
            <a:r>
              <a:rPr lang="en-US" altLang="zh-CN" sz="1800" dirty="0" err="1" smtClean="0"/>
              <a:t>MaxThreshold</a:t>
            </a:r>
            <a:r>
              <a:rPr lang="en-US" altLang="zh-CN" sz="1800" dirty="0" smtClean="0"/>
              <a:t> </a:t>
            </a:r>
            <a:r>
              <a:rPr lang="en-US" altLang="zh-CN" sz="1800" dirty="0" smtClean="0">
                <a:sym typeface="Symbol" panose="05050102010706020507" pitchFamily="18" charset="2"/>
              </a:rPr>
              <a:t></a:t>
            </a:r>
            <a:r>
              <a:rPr lang="en-US" altLang="zh-CN" sz="1800" dirty="0" smtClean="0"/>
              <a:t> </a:t>
            </a:r>
            <a:r>
              <a:rPr lang="en-US" altLang="zh-CN" sz="1800" dirty="0" err="1" smtClean="0"/>
              <a:t>AvgLen</a:t>
            </a:r>
            <a:endParaRPr lang="en-US" altLang="zh-CN" sz="1800" dirty="0" smtClean="0"/>
          </a:p>
          <a:p>
            <a:pPr lvl="3">
              <a:defRPr/>
            </a:pPr>
            <a:r>
              <a:rPr lang="en-US" altLang="zh-CN" sz="1600" dirty="0" smtClean="0">
                <a:sym typeface="Wingdings" panose="05000000000000000000" pitchFamily="2" charset="2"/>
              </a:rPr>
              <a:t></a:t>
            </a:r>
            <a:r>
              <a:rPr lang="en-US" altLang="zh-CN" sz="1600" dirty="0" smtClean="0"/>
              <a:t> drop the arriving packet</a:t>
            </a:r>
            <a:endParaRPr lang="en-US" altLang="zh-CN" sz="1600" dirty="0" smtClean="0"/>
          </a:p>
          <a:p>
            <a:pPr lvl="1">
              <a:defRPr/>
            </a:pPr>
            <a:endParaRPr lang="en-US" altLang="zh-CN" sz="2400" dirty="0" smtClean="0"/>
          </a:p>
          <a:p>
            <a:pPr lvl="1">
              <a:defRPr/>
            </a:pPr>
            <a:r>
              <a:rPr lang="en-US" altLang="zh-CN" sz="2400" dirty="0" smtClean="0"/>
              <a:t>P is a function of both </a:t>
            </a:r>
            <a:r>
              <a:rPr lang="en-US" altLang="zh-CN" sz="2400" dirty="0" err="1" smtClean="0"/>
              <a:t>AvgLen</a:t>
            </a:r>
            <a:r>
              <a:rPr lang="en-US" altLang="zh-CN" sz="2400" dirty="0" smtClean="0"/>
              <a:t> and how long it has been since the last packet was dropped. </a:t>
            </a:r>
            <a:endParaRPr lang="en-US" altLang="zh-CN" sz="2400" dirty="0" smtClean="0"/>
          </a:p>
          <a:p>
            <a:pPr lvl="1">
              <a:defRPr/>
            </a:pPr>
            <a:r>
              <a:rPr lang="en-US" altLang="zh-CN" sz="2400" dirty="0" smtClean="0"/>
              <a:t>Specifically, it is computed as follows:</a:t>
            </a:r>
            <a:endParaRPr lang="en-US" altLang="zh-CN" sz="2400" dirty="0" smtClean="0"/>
          </a:p>
          <a:p>
            <a:pPr lvl="2">
              <a:defRPr/>
            </a:pPr>
            <a:r>
              <a:rPr lang="en-US" altLang="zh-CN" sz="1600" dirty="0" err="1" smtClean="0"/>
              <a:t>TempP</a:t>
            </a:r>
            <a:r>
              <a:rPr lang="en-US" altLang="zh-CN" sz="1600" dirty="0" smtClean="0"/>
              <a:t> = </a:t>
            </a:r>
            <a:r>
              <a:rPr lang="en-US" altLang="zh-CN" sz="1600" dirty="0" err="1" smtClean="0"/>
              <a:t>MaxP</a:t>
            </a:r>
            <a:r>
              <a:rPr lang="en-US" altLang="zh-CN" sz="1600" dirty="0" smtClean="0"/>
              <a:t> × (</a:t>
            </a:r>
            <a:r>
              <a:rPr lang="en-US" altLang="zh-CN" sz="1600" dirty="0" err="1" smtClean="0"/>
              <a:t>AvgLen</a:t>
            </a:r>
            <a:r>
              <a:rPr lang="en-US" altLang="zh-CN" sz="1600" dirty="0" smtClean="0"/>
              <a:t> − </a:t>
            </a:r>
            <a:r>
              <a:rPr lang="en-US" altLang="zh-CN" sz="1600" dirty="0" err="1" smtClean="0"/>
              <a:t>MinThreshold</a:t>
            </a:r>
            <a:r>
              <a:rPr lang="en-US" altLang="zh-CN" sz="1600" dirty="0" smtClean="0"/>
              <a:t>)/(</a:t>
            </a:r>
            <a:r>
              <a:rPr lang="en-US" altLang="zh-CN" sz="1600" dirty="0" err="1" smtClean="0"/>
              <a:t>MaxThreshold</a:t>
            </a:r>
            <a:r>
              <a:rPr lang="en-US" altLang="zh-CN" sz="1600" dirty="0" smtClean="0"/>
              <a:t> − </a:t>
            </a:r>
            <a:r>
              <a:rPr lang="en-US" altLang="zh-CN" sz="1600" dirty="0" err="1" smtClean="0"/>
              <a:t>MinThreshold</a:t>
            </a:r>
            <a:r>
              <a:rPr lang="en-US" altLang="zh-CN" sz="1600" dirty="0" smtClean="0"/>
              <a:t>)</a:t>
            </a:r>
            <a:endParaRPr lang="en-US" altLang="zh-CN" sz="1600" dirty="0" smtClean="0"/>
          </a:p>
          <a:p>
            <a:pPr lvl="2">
              <a:defRPr/>
            </a:pPr>
            <a:r>
              <a:rPr lang="en-US" altLang="zh-CN" sz="1600" dirty="0" smtClean="0"/>
              <a:t>P = </a:t>
            </a:r>
            <a:r>
              <a:rPr lang="en-US" altLang="zh-CN" sz="1600" dirty="0" err="1" smtClean="0"/>
              <a:t>TempP</a:t>
            </a:r>
            <a:r>
              <a:rPr lang="en-US" altLang="zh-CN" sz="1600" dirty="0" smtClean="0"/>
              <a:t>/(1 − count × </a:t>
            </a:r>
            <a:r>
              <a:rPr lang="en-US" altLang="zh-CN" sz="1600" dirty="0" err="1" smtClean="0"/>
              <a:t>TempP</a:t>
            </a:r>
            <a:r>
              <a:rPr lang="en-US" altLang="zh-CN" sz="1600" dirty="0" smtClean="0"/>
              <a:t>)</a:t>
            </a:r>
            <a:endParaRPr lang="en-US" altLang="zh-CN" sz="16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r>
              <a:rPr lang="en-US" altLang="zh-CN" sz="2400" dirty="0" smtClean="0"/>
              <a:t>First, RED computes an average queue length using a weighted running average similar to the one used in the original TCP timeout computation. That is, </a:t>
            </a:r>
            <a:r>
              <a:rPr lang="en-US" altLang="zh-CN" sz="2400" dirty="0" err="1" smtClean="0"/>
              <a:t>AvgLen</a:t>
            </a:r>
            <a:r>
              <a:rPr lang="en-US" altLang="zh-CN" sz="2400" dirty="0" smtClean="0"/>
              <a:t> is computed as</a:t>
            </a:r>
            <a:endParaRPr lang="en-US" altLang="zh-CN" sz="2400" dirty="0" smtClean="0"/>
          </a:p>
          <a:p>
            <a:pPr lvl="2">
              <a:defRPr/>
            </a:pPr>
            <a:r>
              <a:rPr lang="en-US" altLang="zh-CN" sz="2000" dirty="0" err="1" smtClean="0"/>
              <a:t>AvgLen</a:t>
            </a:r>
            <a:r>
              <a:rPr lang="en-US" altLang="zh-CN" sz="2000" dirty="0" smtClean="0"/>
              <a:t> = (1 − Weight) × </a:t>
            </a:r>
            <a:r>
              <a:rPr lang="en-US" altLang="zh-CN" sz="2000" dirty="0" err="1" smtClean="0"/>
              <a:t>AvgLen</a:t>
            </a:r>
            <a:r>
              <a:rPr lang="en-US" altLang="zh-CN" sz="2000" dirty="0" smtClean="0"/>
              <a:t> + Weight × </a:t>
            </a:r>
            <a:r>
              <a:rPr lang="en-US" altLang="zh-CN" sz="2000" dirty="0" err="1" smtClean="0"/>
              <a:t>SampleLen</a:t>
            </a:r>
            <a:endParaRPr lang="en-US" altLang="zh-CN" sz="2000" dirty="0" smtClean="0"/>
          </a:p>
          <a:p>
            <a:pPr lvl="2">
              <a:defRPr/>
            </a:pPr>
            <a:r>
              <a:rPr lang="en-US" altLang="zh-CN" sz="2000" dirty="0" smtClean="0"/>
              <a:t>where 0 &lt; Weight &lt; 1 and </a:t>
            </a:r>
            <a:r>
              <a:rPr lang="en-US" altLang="zh-CN" sz="2000" dirty="0" err="1" smtClean="0"/>
              <a:t>SampleLen</a:t>
            </a:r>
            <a:r>
              <a:rPr lang="en-US" altLang="zh-CN" sz="2000" dirty="0" smtClean="0"/>
              <a:t> is the length of the queue when a sample measurement is made. </a:t>
            </a:r>
            <a:endParaRPr lang="en-US" altLang="zh-CN" sz="2000" dirty="0" smtClean="0"/>
          </a:p>
          <a:p>
            <a:pPr lvl="1">
              <a:defRPr/>
            </a:pPr>
            <a:r>
              <a:rPr lang="en-US" altLang="zh-CN" sz="2400" dirty="0" smtClean="0"/>
              <a:t>In most software implementations, the queue length is measured every time a new packet arrives at the gateway. </a:t>
            </a:r>
            <a:endParaRPr lang="en-US" altLang="zh-CN" sz="2400" dirty="0" smtClean="0"/>
          </a:p>
          <a:p>
            <a:pPr lvl="1">
              <a:defRPr/>
            </a:pPr>
            <a:r>
              <a:rPr lang="en-US" altLang="zh-CN" sz="2400" dirty="0" smtClean="0"/>
              <a:t>In hardware, it might be calculated at some fixed sampling interval.</a:t>
            </a: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p:txBody>
      </p:sp>
      <p:sp>
        <p:nvSpPr>
          <p:cNvPr id="870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3934AB3-B021-4B2F-973F-A4879D548BEA}" type="slidenum">
              <a:rPr kumimoji="0" lang="en-US" altLang="zh-CN" sz="1300" smtClean="0"/>
            </a:fld>
            <a:endParaRPr kumimoji="0" lang="en-US" altLang="zh-CN" sz="13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138113" y="768350"/>
            <a:ext cx="6823075" cy="3838575"/>
          </a:xfrm>
        </p:spPr>
      </p:sp>
      <p:sp>
        <p:nvSpPr>
          <p:cNvPr id="3" name="备注占位符 2"/>
          <p:cNvSpPr>
            <a:spLocks noGrp="1"/>
          </p:cNvSpPr>
          <p:nvPr>
            <p:ph type="body" idx="1"/>
          </p:nvPr>
        </p:nvSpPr>
        <p:spPr/>
        <p:txBody>
          <a:bodyPr>
            <a:normAutofit fontScale="55000" lnSpcReduction="20000"/>
          </a:bodyPr>
          <a:lstStyle/>
          <a:p>
            <a:pPr lvl="1">
              <a:defRPr/>
            </a:pPr>
            <a:r>
              <a:rPr lang="en-US" altLang="zh-CN" sz="2400" dirty="0" smtClean="0"/>
              <a:t>The general idea of these techniques is to watch for some sign from the network that some router’s queue is building up and that congestion will happen soon if nothing is done about it. </a:t>
            </a:r>
            <a:endParaRPr lang="en-US" altLang="zh-CN" sz="2400" dirty="0" smtClean="0"/>
          </a:p>
          <a:p>
            <a:pPr lvl="1">
              <a:defRPr/>
            </a:pPr>
            <a:r>
              <a:rPr lang="en-US" altLang="zh-CN" sz="2400" dirty="0" smtClean="0"/>
              <a:t>For example, the source might notice that as packet queues build up in the network’s routers, there is a measurable increase in the RTT for each successive packet it sends. </a:t>
            </a:r>
            <a:endParaRPr lang="en-US" altLang="zh-CN" sz="2400" dirty="0" smtClean="0"/>
          </a:p>
          <a:p>
            <a:pPr lvl="1">
              <a:defRPr/>
            </a:pPr>
            <a:endParaRPr lang="en-US" altLang="zh-CN" sz="2400" dirty="0" smtClean="0"/>
          </a:p>
          <a:p>
            <a:pPr lvl="1">
              <a:defRPr/>
            </a:pPr>
            <a:r>
              <a:rPr lang="en-US" altLang="zh-CN" sz="2400" dirty="0" smtClean="0"/>
              <a:t>One particular algorithm exploits this observation as follows: </a:t>
            </a:r>
            <a:endParaRPr lang="en-US" altLang="zh-CN" sz="2400" dirty="0" smtClean="0"/>
          </a:p>
          <a:p>
            <a:pPr lvl="2">
              <a:defRPr/>
            </a:pPr>
            <a:r>
              <a:rPr lang="en-US" altLang="zh-CN" sz="2000" dirty="0" smtClean="0"/>
              <a:t>The congestion window normally increases as in TCP, but every two round-trip delays the algorithm checks to see if the current RTT is greater than the average of the minimum and maximum RTTs seen so far. </a:t>
            </a:r>
            <a:endParaRPr lang="en-US" altLang="zh-CN" sz="2000" dirty="0" smtClean="0"/>
          </a:p>
          <a:p>
            <a:pPr lvl="2">
              <a:defRPr/>
            </a:pPr>
            <a:r>
              <a:rPr lang="en-US" altLang="zh-CN" sz="2000" dirty="0" smtClean="0"/>
              <a:t>If it is, then the algorithm decreases the congestion window by one-eighth.</a:t>
            </a:r>
            <a:endParaRPr lang="en-US" altLang="zh-CN" sz="2000" dirty="0" smtClean="0"/>
          </a:p>
          <a:p>
            <a:pPr lvl="1">
              <a:defRPr/>
            </a:pPr>
            <a:endParaRPr lang="en-US" altLang="zh-CN" sz="2400" dirty="0" smtClean="0"/>
          </a:p>
          <a:p>
            <a:pPr lvl="1">
              <a:defRPr/>
            </a:pPr>
            <a:r>
              <a:rPr lang="en-US" altLang="zh-CN" sz="2400" dirty="0" smtClean="0"/>
              <a:t>A second algorithm does something similar. The decision as to whether or not to change the current window size is based on changes to both the RTT and the window size. </a:t>
            </a:r>
            <a:endParaRPr lang="en-US" altLang="zh-CN" sz="2400" dirty="0" smtClean="0"/>
          </a:p>
          <a:p>
            <a:pPr lvl="1">
              <a:defRPr/>
            </a:pPr>
            <a:r>
              <a:rPr lang="en-US" altLang="zh-CN" sz="2400" dirty="0" smtClean="0"/>
              <a:t>The window is adjusted once every two round-trip delays based on the product</a:t>
            </a:r>
            <a:endParaRPr lang="en-US" altLang="zh-CN" sz="2400" dirty="0" smtClean="0"/>
          </a:p>
          <a:p>
            <a:pPr lvl="2">
              <a:defRPr/>
            </a:pPr>
            <a:r>
              <a:rPr lang="en-US" altLang="zh-CN" sz="1800" dirty="0" smtClean="0"/>
              <a:t>(</a:t>
            </a:r>
            <a:r>
              <a:rPr lang="en-US" altLang="zh-CN" sz="1800" dirty="0" err="1" smtClean="0"/>
              <a:t>CurrentWindow</a:t>
            </a:r>
            <a:r>
              <a:rPr lang="en-US" altLang="zh-CN" sz="1800" dirty="0" smtClean="0"/>
              <a:t> − </a:t>
            </a:r>
            <a:r>
              <a:rPr lang="en-US" altLang="zh-CN" sz="1800" dirty="0" err="1" smtClean="0"/>
              <a:t>OldWindow</a:t>
            </a:r>
            <a:r>
              <a:rPr lang="en-US" altLang="zh-CN" sz="1800" dirty="0" smtClean="0"/>
              <a:t>)×(</a:t>
            </a:r>
            <a:r>
              <a:rPr lang="en-US" altLang="zh-CN" sz="1800" dirty="0" err="1" smtClean="0"/>
              <a:t>CurrentRTT</a:t>
            </a:r>
            <a:r>
              <a:rPr lang="en-US" altLang="zh-CN" sz="1800" dirty="0" smtClean="0"/>
              <a:t> − </a:t>
            </a:r>
            <a:r>
              <a:rPr lang="en-US" altLang="zh-CN" sz="1800" dirty="0" err="1" smtClean="0"/>
              <a:t>OldRTT</a:t>
            </a:r>
            <a:r>
              <a:rPr lang="en-US" altLang="zh-CN" sz="1800" dirty="0" smtClean="0"/>
              <a:t>)</a:t>
            </a:r>
            <a:endParaRPr lang="en-US" altLang="zh-CN" sz="1800" dirty="0" smtClean="0"/>
          </a:p>
          <a:p>
            <a:pPr lvl="2">
              <a:defRPr/>
            </a:pPr>
            <a:r>
              <a:rPr lang="en-US" altLang="zh-CN" sz="1800" dirty="0" smtClean="0"/>
              <a:t>If the result is positive, the source decreases the window size by one-eighth; </a:t>
            </a:r>
            <a:endParaRPr lang="en-US" altLang="zh-CN" sz="1800" dirty="0" smtClean="0"/>
          </a:p>
          <a:p>
            <a:pPr lvl="2">
              <a:defRPr/>
            </a:pPr>
            <a:r>
              <a:rPr lang="en-US" altLang="zh-CN" sz="1800" dirty="0" smtClean="0"/>
              <a:t>if the result is negative or 0, the source increases the window by one maximum packet size.</a:t>
            </a:r>
            <a:endParaRPr lang="en-US" altLang="zh-CN" sz="1800" dirty="0" smtClean="0"/>
          </a:p>
          <a:p>
            <a:pPr lvl="2">
              <a:defRPr/>
            </a:pPr>
            <a:r>
              <a:rPr lang="en-US" altLang="zh-CN" sz="1800" dirty="0" smtClean="0"/>
              <a:t>Note that the window changes during every adjustment; that is, it oscillates around its optimal point.</a:t>
            </a:r>
            <a:endParaRPr lang="en-US" altLang="zh-CN" sz="1800" dirty="0" smtClean="0"/>
          </a:p>
          <a:p>
            <a:pPr lvl="1">
              <a:defRPr/>
            </a:pPr>
            <a:endParaRPr lang="en-US" altLang="zh-CN" sz="2400" dirty="0" smtClean="0"/>
          </a:p>
          <a:p>
            <a:pPr lvl="1">
              <a:defRPr/>
            </a:pPr>
            <a:endParaRPr lang="en-US" altLang="zh-CN" sz="2400" dirty="0" smtClean="0"/>
          </a:p>
        </p:txBody>
      </p:sp>
      <p:sp>
        <p:nvSpPr>
          <p:cNvPr id="890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831D6C-5263-425E-B574-DE4B3A752F12}" type="slidenum">
              <a:rPr kumimoji="0" lang="en-US" altLang="zh-CN" sz="1300" smtClean="0"/>
            </a:fld>
            <a:endParaRPr kumimoji="0" lang="en-US" altLang="zh-CN" sz="13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xfrm>
            <a:off x="138113" y="768350"/>
            <a:ext cx="6823075" cy="3838575"/>
          </a:xfrm>
        </p:spPr>
      </p:sp>
      <p:sp>
        <p:nvSpPr>
          <p:cNvPr id="185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853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59E59D-BB38-4268-98D7-69E3EA83BB25}" type="slidenum">
              <a:rPr kumimoji="0" lang="en-US" altLang="zh-CN" sz="1300" smtClean="0"/>
            </a:fld>
            <a:endParaRPr kumimoji="0" lang="en-US" altLang="zh-CN" sz="13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xfrm>
            <a:off x="138113" y="768350"/>
            <a:ext cx="6823075" cy="3838575"/>
          </a:xfrm>
        </p:spPr>
      </p:sp>
      <p:sp>
        <p:nvSpPr>
          <p:cNvPr id="188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88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56C865-A62E-425E-883F-B4BE508D05B0}" type="slidenum">
              <a:rPr kumimoji="0" lang="en-US" altLang="zh-CN" sz="1300" smtClean="0"/>
            </a:fld>
            <a:endParaRPr kumimoji="0" lang="en-US" altLang="zh-CN"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endParaRPr kumimoji="0" lang="en-US" altLang="zh-CN" sz="1300" smtClean="0"/>
          </a:p>
        </p:txBody>
      </p:sp>
      <p:sp>
        <p:nvSpPr>
          <p:cNvPr id="2867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B452B7-737B-47B0-9796-EBD3C2217C13}" type="datetime3">
              <a:rPr kumimoji="0" lang="en-US" altLang="zh-CN" sz="1300" smtClean="0"/>
            </a:fld>
            <a:endParaRPr kumimoji="0" lang="en-US" altLang="zh-CN" sz="1300" smtClean="0"/>
          </a:p>
        </p:txBody>
      </p:sp>
      <p:sp>
        <p:nvSpPr>
          <p:cNvPr id="2867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endParaRPr kumimoji="0" lang="en-US" altLang="zh-CN" sz="1300" smtClean="0"/>
          </a:p>
        </p:txBody>
      </p:sp>
      <p:sp>
        <p:nvSpPr>
          <p:cNvPr id="286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381C033-5337-4DEE-8F58-C82CC6D46223}" type="slidenum">
              <a:rPr kumimoji="0" lang="en-US" altLang="zh-CN" sz="1300" smtClean="0"/>
            </a:fld>
            <a:endParaRPr kumimoji="0" lang="en-US" altLang="zh-CN" sz="1300" smtClean="0"/>
          </a:p>
        </p:txBody>
      </p:sp>
      <p:sp>
        <p:nvSpPr>
          <p:cNvPr id="28678" name="Rectangle 2"/>
          <p:cNvSpPr>
            <a:spLocks noGrp="1" noRot="1" noChangeAspect="1" noChangeArrowheads="1" noTextEdit="1"/>
          </p:cNvSpPr>
          <p:nvPr>
            <p:ph type="sldImg"/>
          </p:nvPr>
        </p:nvSpPr>
        <p:spPr>
          <a:xfrm>
            <a:off x="138113" y="768350"/>
            <a:ext cx="6823075" cy="3838575"/>
          </a:xfrm>
        </p:spPr>
      </p:sp>
      <p:sp>
        <p:nvSpPr>
          <p:cNvPr id="286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 good starting point for evaluating the effectiveness of a resource allocation scheme is to consider the two principal metrics of networking: throughput and delay. </a:t>
            </a:r>
            <a:endParaRPr lang="en-US" altLang="zh-CN" smtClean="0"/>
          </a:p>
          <a:p>
            <a:pPr eaLnBrk="1" hangingPunct="1"/>
            <a:r>
              <a:rPr lang="en-US" altLang="zh-CN" smtClean="0"/>
              <a:t>Clearly, we want as much throughput and as little delay as possible. </a:t>
            </a:r>
            <a:endParaRPr lang="en-US" altLang="zh-CN" smtClean="0"/>
          </a:p>
          <a:p>
            <a:pPr eaLnBrk="1" hangingPunct="1"/>
            <a:r>
              <a:rPr lang="en-US" altLang="zh-CN" smtClean="0"/>
              <a:t>Unfortunately, these goals are often somewhat at odds with each other. </a:t>
            </a:r>
            <a:endParaRPr lang="en-US" altLang="zh-CN" smtClean="0"/>
          </a:p>
          <a:p>
            <a:pPr eaLnBrk="1" hangingPunct="1"/>
            <a:r>
              <a:rPr lang="en-US" altLang="zh-CN" smtClean="0"/>
              <a:t>One sure way for a resource allocation algorithm to increase throughput is to allow as many packets into the network as possible, so as to drive the utilization of all the links up to 100%. </a:t>
            </a:r>
            <a:endParaRPr lang="en-US" altLang="zh-CN" smtClean="0"/>
          </a:p>
          <a:p>
            <a:pPr eaLnBrk="1" hangingPunct="1"/>
            <a:r>
              <a:rPr lang="en-US" altLang="zh-CN" smtClean="0"/>
              <a:t>We would do this to avoid the possibility of a link becoming idle because an idle link necessarily hurts throughput.</a:t>
            </a:r>
            <a:endParaRPr lang="en-US" altLang="zh-CN" smtClean="0"/>
          </a:p>
          <a:p>
            <a:pPr eaLnBrk="1" hangingPunct="1"/>
            <a:r>
              <a:rPr lang="en-US" altLang="zh-CN" smtClean="0"/>
              <a:t>The problem with this strategy is that increasing the number of packets in the network also increases the length of the queues at each router. Longer queues, in turn, mean packets are delayed longer in the network</a:t>
            </a:r>
            <a:endParaRPr lang="en-US" altLang="zh-CN" smtClean="0"/>
          </a:p>
          <a:p>
            <a:pPr eaLnBrk="1" hangingPunct="1"/>
            <a:endParaRPr lang="en-US" altLang="zh-CN" smtClean="0"/>
          </a:p>
          <a:p>
            <a:pPr eaLnBrk="1" hangingPunct="1"/>
            <a:endParaRPr lang="en-US" altLang="zh-CN" smtClean="0"/>
          </a:p>
          <a:p>
            <a:pPr eaLnBrk="1" hangingPunct="1"/>
            <a:endParaRPr lang="en-AU"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endParaRPr kumimoji="0" lang="en-US" altLang="zh-CN" sz="1300" smtClean="0"/>
          </a:p>
        </p:txBody>
      </p:sp>
      <p:sp>
        <p:nvSpPr>
          <p:cNvPr id="30723"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547D019-1C62-4207-AFAE-A9D353522A4C}" type="datetime3">
              <a:rPr kumimoji="0" lang="en-US" altLang="zh-CN" sz="1300" smtClean="0"/>
            </a:fld>
            <a:endParaRPr kumimoji="0" lang="en-US" altLang="zh-CN" sz="1300" smtClean="0"/>
          </a:p>
        </p:txBody>
      </p:sp>
      <p:sp>
        <p:nvSpPr>
          <p:cNvPr id="3072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endParaRPr kumimoji="0" lang="en-US" altLang="zh-CN" sz="1300" smtClean="0"/>
          </a:p>
        </p:txBody>
      </p:sp>
      <p:sp>
        <p:nvSpPr>
          <p:cNvPr id="307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7F9468D-1EAD-4E82-BB39-5C4B9D574B0E}" type="slidenum">
              <a:rPr kumimoji="0" lang="en-US" altLang="zh-CN" sz="1300" smtClean="0"/>
            </a:fld>
            <a:endParaRPr kumimoji="0" lang="en-US" altLang="zh-CN" sz="1300" smtClean="0"/>
          </a:p>
        </p:txBody>
      </p:sp>
      <p:sp>
        <p:nvSpPr>
          <p:cNvPr id="30726" name="Rectangle 2"/>
          <p:cNvSpPr>
            <a:spLocks noGrp="1" noRot="1" noChangeAspect="1" noChangeArrowheads="1" noTextEdit="1"/>
          </p:cNvSpPr>
          <p:nvPr>
            <p:ph type="sldImg"/>
          </p:nvPr>
        </p:nvSpPr>
        <p:spPr>
          <a:xfrm>
            <a:off x="138113" y="768350"/>
            <a:ext cx="6823075" cy="3838575"/>
          </a:xfrm>
        </p:spPr>
      </p:sp>
      <p:sp>
        <p:nvSpPr>
          <p:cNvPr id="307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Effective Resource Allocation</a:t>
            </a:r>
            <a:endParaRPr lang="en-US" altLang="zh-CN" smtClean="0"/>
          </a:p>
          <a:p>
            <a:pPr eaLnBrk="1" hangingPunct="1"/>
            <a:r>
              <a:rPr lang="en-US" altLang="zh-CN" smtClean="0"/>
              <a:t>To describe this relationship, some network designers have proposed using the ratio of throughput to delay as a metric for evaluating the effectiveness of a resource allocation scheme.</a:t>
            </a:r>
            <a:endParaRPr lang="en-US" altLang="zh-CN" smtClean="0"/>
          </a:p>
          <a:p>
            <a:pPr eaLnBrk="1" hangingPunct="1"/>
            <a:r>
              <a:rPr lang="en-US" altLang="zh-CN" smtClean="0"/>
              <a:t> This ratio is sometimes referred to as the power of the network.</a:t>
            </a:r>
            <a:endParaRPr lang="en-US" altLang="zh-CN" smtClean="0"/>
          </a:p>
          <a:p>
            <a:pPr eaLnBrk="1" hangingPunct="1"/>
            <a:r>
              <a:rPr lang="en-US" altLang="zh-CN" smtClean="0"/>
              <a:t>Power = Throughput/Delay</a:t>
            </a:r>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endParaRPr kumimoji="0" lang="en-US" altLang="zh-CN" sz="1300" smtClean="0"/>
          </a:p>
        </p:txBody>
      </p:sp>
      <p:sp>
        <p:nvSpPr>
          <p:cNvPr id="3277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E81B488-EEF5-4A89-8BBE-575C0F028EB6}" type="datetime3">
              <a:rPr kumimoji="0" lang="en-US" altLang="zh-CN" sz="1300" smtClean="0"/>
            </a:fld>
            <a:endParaRPr kumimoji="0" lang="en-US" altLang="zh-CN" sz="1300" smtClean="0"/>
          </a:p>
        </p:txBody>
      </p:sp>
      <p:sp>
        <p:nvSpPr>
          <p:cNvPr id="3277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endParaRPr kumimoji="0" lang="en-US" altLang="zh-CN" sz="1300" smtClean="0"/>
          </a:p>
        </p:txBody>
      </p:sp>
      <p:sp>
        <p:nvSpPr>
          <p:cNvPr id="327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166B3E1-42A9-422E-98B7-B44C6653C259}" type="slidenum">
              <a:rPr kumimoji="0" lang="en-US" altLang="zh-CN" sz="1300" smtClean="0"/>
            </a:fld>
            <a:endParaRPr kumimoji="0" lang="en-US" altLang="zh-CN" sz="1300" smtClean="0"/>
          </a:p>
        </p:txBody>
      </p:sp>
      <p:sp>
        <p:nvSpPr>
          <p:cNvPr id="32774" name="Rectangle 2"/>
          <p:cNvSpPr>
            <a:spLocks noGrp="1" noRot="1" noChangeAspect="1" noChangeArrowheads="1" noTextEdit="1"/>
          </p:cNvSpPr>
          <p:nvPr>
            <p:ph type="sldImg"/>
          </p:nvPr>
        </p:nvSpPr>
        <p:spPr>
          <a:xfrm>
            <a:off x="138113" y="768350"/>
            <a:ext cx="6823075" cy="3838575"/>
          </a:xfrm>
        </p:spPr>
      </p:sp>
      <p:sp>
        <p:nvSpPr>
          <p:cNvPr id="327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Evaluation Criteria</a:t>
            </a:r>
            <a:endParaRPr lang="en-US" altLang="zh-CN" smtClean="0"/>
          </a:p>
          <a:p>
            <a:pPr eaLnBrk="1" hangingPunct="1"/>
            <a:r>
              <a:rPr lang="en-US" altLang="zh-CN" smtClean="0"/>
              <a:t>Fair Resource Allocation</a:t>
            </a:r>
            <a:endParaRPr lang="en-US" altLang="zh-CN" smtClean="0"/>
          </a:p>
          <a:p>
            <a:pPr eaLnBrk="1" hangingPunct="1"/>
            <a:r>
              <a:rPr lang="en-US" altLang="zh-CN" smtClean="0"/>
              <a:t>The effective utilization of network resources is not the only criterion for judging a resource allocation scheme. </a:t>
            </a:r>
            <a:endParaRPr lang="en-US" altLang="zh-CN" smtClean="0"/>
          </a:p>
          <a:p>
            <a:pPr eaLnBrk="1" hangingPunct="1"/>
            <a:r>
              <a:rPr lang="en-US" altLang="zh-CN" smtClean="0"/>
              <a:t>We must also consider the issue of fairness. However, we quickly get into murky waters when we try to define what exactly constitutes fair resource allocation. </a:t>
            </a:r>
            <a:endParaRPr lang="en-US" altLang="zh-CN" smtClean="0"/>
          </a:p>
          <a:p>
            <a:pPr eaLnBrk="1" hangingPunct="1"/>
            <a:r>
              <a:rPr lang="en-US" altLang="zh-CN" smtClean="0"/>
              <a:t>For example, a reservation-based resource allocation scheme provides an explicit way to create controlled unfairness. </a:t>
            </a:r>
            <a:endParaRPr lang="en-US" altLang="zh-CN" smtClean="0"/>
          </a:p>
          <a:p>
            <a:pPr eaLnBrk="1" hangingPunct="1"/>
            <a:r>
              <a:rPr lang="en-US" altLang="zh-CN" smtClean="0"/>
              <a:t>With such a scheme, we might use reservations to enable a video stream to receive 1 Mbps across some link while a file transfer receives only 10 Kbps over the same link.</a:t>
            </a: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endParaRPr kumimoji="0" lang="en-US" altLang="zh-CN" sz="1300" smtClean="0"/>
          </a:p>
        </p:txBody>
      </p:sp>
      <p:sp>
        <p:nvSpPr>
          <p:cNvPr id="3481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279449-D3A6-41D1-AE53-A5B078A53E39}" type="datetime3">
              <a:rPr kumimoji="0" lang="en-US" altLang="zh-CN" sz="1300" smtClean="0"/>
            </a:fld>
            <a:endParaRPr kumimoji="0" lang="en-US" altLang="zh-CN" sz="1300" smtClean="0"/>
          </a:p>
        </p:txBody>
      </p:sp>
      <p:sp>
        <p:nvSpPr>
          <p:cNvPr id="3482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endParaRPr kumimoji="0" lang="en-US" altLang="zh-CN" sz="1300" smtClean="0"/>
          </a:p>
        </p:txBody>
      </p:sp>
      <p:sp>
        <p:nvSpPr>
          <p:cNvPr id="348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EF66A4-028F-4438-A782-37C3D9909729}" type="slidenum">
              <a:rPr kumimoji="0" lang="en-US" altLang="zh-CN" sz="1300" smtClean="0"/>
            </a:fld>
            <a:endParaRPr kumimoji="0" lang="en-US" altLang="zh-CN" sz="1300" smtClean="0"/>
          </a:p>
        </p:txBody>
      </p:sp>
      <p:sp>
        <p:nvSpPr>
          <p:cNvPr id="34822" name="Rectangle 2"/>
          <p:cNvSpPr>
            <a:spLocks noGrp="1" noRot="1" noChangeAspect="1" noChangeArrowheads="1" noTextEdit="1"/>
          </p:cNvSpPr>
          <p:nvPr>
            <p:ph type="sldImg"/>
          </p:nvPr>
        </p:nvSpPr>
        <p:spPr>
          <a:xfrm>
            <a:off x="138113" y="768350"/>
            <a:ext cx="6823075" cy="3838575"/>
          </a:xfrm>
        </p:spPr>
      </p:sp>
      <p:sp>
        <p:nvSpPr>
          <p:cNvPr id="348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Evaluation Criteria</a:t>
            </a:r>
            <a:endParaRPr lang="en-US" altLang="zh-CN" smtClean="0"/>
          </a:p>
          <a:p>
            <a:pPr eaLnBrk="1" hangingPunct="1"/>
            <a:r>
              <a:rPr lang="en-US" altLang="zh-CN" smtClean="0"/>
              <a:t>Fair Resource Allocation</a:t>
            </a:r>
            <a:endParaRPr lang="en-US" altLang="zh-CN" smtClean="0"/>
          </a:p>
          <a:p>
            <a:pPr eaLnBrk="1" hangingPunct="1"/>
            <a:r>
              <a:rPr lang="en-US" altLang="zh-CN" smtClean="0"/>
              <a:t>In the absence of explicit information to the contrary, when several flows share a particular link, we would like for each flow to receive an equal share of the bandwidth.</a:t>
            </a:r>
            <a:endParaRPr lang="en-US" altLang="zh-CN" smtClean="0"/>
          </a:p>
          <a:p>
            <a:pPr eaLnBrk="1" hangingPunct="1"/>
            <a:r>
              <a:rPr lang="en-US" altLang="zh-CN" smtClean="0"/>
              <a:t>This definition presumes that a fair share of bandwidth means an equal share of bandwidth.</a:t>
            </a:r>
            <a:endParaRPr lang="en-US" altLang="zh-CN" smtClean="0"/>
          </a:p>
          <a:p>
            <a:pPr eaLnBrk="1" hangingPunct="1"/>
            <a:r>
              <a:rPr lang="en-US" altLang="zh-CN" smtClean="0"/>
              <a:t>But even in the absence of reservations, equal shares may not equate to fair shares. </a:t>
            </a:r>
            <a:endParaRPr lang="en-US" altLang="zh-CN" smtClean="0"/>
          </a:p>
          <a:p>
            <a:pPr eaLnBrk="1" hangingPunct="1"/>
            <a:r>
              <a:rPr lang="en-US" altLang="zh-CN" smtClean="0"/>
              <a:t>Should we also consider the length of the paths being compared?</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endParaRPr kumimoji="0" lang="en-US" altLang="zh-CN" sz="1300" smtClean="0"/>
          </a:p>
        </p:txBody>
      </p:sp>
      <p:sp>
        <p:nvSpPr>
          <p:cNvPr id="3686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C54889C-031B-4FD1-B3F3-FA5F4F21ECC0}" type="datetime3">
              <a:rPr kumimoji="0" lang="en-US" altLang="zh-CN" sz="1300" smtClean="0"/>
            </a:fld>
            <a:endParaRPr kumimoji="0" lang="en-US" altLang="zh-CN" sz="1300" smtClean="0"/>
          </a:p>
        </p:txBody>
      </p:sp>
      <p:sp>
        <p:nvSpPr>
          <p:cNvPr id="368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endParaRPr kumimoji="0" lang="en-US" altLang="zh-CN" sz="1300" smtClean="0"/>
          </a:p>
        </p:txBody>
      </p:sp>
      <p:sp>
        <p:nvSpPr>
          <p:cNvPr id="368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C874AB-9B3F-4AFC-8484-B90C69B525C9}" type="slidenum">
              <a:rPr kumimoji="0" lang="en-US" altLang="zh-CN" sz="1300" smtClean="0"/>
            </a:fld>
            <a:endParaRPr kumimoji="0" lang="en-US" altLang="zh-CN" sz="1300" smtClean="0"/>
          </a:p>
        </p:txBody>
      </p:sp>
      <p:sp>
        <p:nvSpPr>
          <p:cNvPr id="36870" name="Rectangle 2"/>
          <p:cNvSpPr>
            <a:spLocks noGrp="1" noRot="1" noChangeAspect="1" noChangeArrowheads="1" noTextEdit="1"/>
          </p:cNvSpPr>
          <p:nvPr>
            <p:ph type="sldImg"/>
          </p:nvPr>
        </p:nvSpPr>
        <p:spPr>
          <a:xfrm>
            <a:off x="138113" y="768350"/>
            <a:ext cx="6823075" cy="3838575"/>
          </a:xfrm>
        </p:spPr>
      </p:sp>
      <p:sp>
        <p:nvSpPr>
          <p:cNvPr id="368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Assuming that fair implies equal and that all paths are of equal length, networking researcher Raj Jain proposed a metric that can be used to quantify the fairness of a congestion-control mechanism. </a:t>
            </a:r>
            <a:endParaRPr lang="en-US" altLang="zh-CN" smtClean="0"/>
          </a:p>
          <a:p>
            <a:pPr eaLnBrk="1" hangingPunct="1"/>
            <a:r>
              <a:rPr lang="en-US" altLang="zh-CN" smtClean="0"/>
              <a:t>Jain’s fairness index is defined as follows. Given a set of flow throughputs (x1, x2, . . . , xn) (measured in consistent units such as bits/second), the following function assigns a fairness index to the flows:</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en-US" altLang="zh-CN" smtClean="0"/>
              <a:t>The fairness index always results in a number between 0 and 1, with 1 representing greatest fairness.</a:t>
            </a: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F9BE65-CA63-4554-96F4-FC47B8F5AD08}" type="slidenum">
              <a:rPr kumimoji="0" lang="en-US" altLang="zh-CN" sz="1300" smtClean="0"/>
            </a:fld>
            <a:endParaRPr kumimoji="0" lang="en-US" altLang="zh-CN" sz="1300" smtClean="0"/>
          </a:p>
        </p:txBody>
      </p:sp>
      <p:sp>
        <p:nvSpPr>
          <p:cNvPr id="55299" name="Rectangle 2"/>
          <p:cNvSpPr>
            <a:spLocks noGrp="1" noRot="1" noChangeAspect="1" noChangeArrowheads="1" noTextEdit="1"/>
          </p:cNvSpPr>
          <p:nvPr>
            <p:ph type="sldImg"/>
          </p:nvPr>
        </p:nvSpPr>
        <p:spPr>
          <a:xfrm>
            <a:off x="138113" y="768350"/>
            <a:ext cx="6823075" cy="3838575"/>
          </a:xfrm>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61D7B6-A823-491B-8019-877A1213D6D5}" type="slidenum">
              <a:rPr kumimoji="0" lang="en-US" altLang="zh-CN" sz="1300" smtClean="0"/>
            </a:fld>
            <a:endParaRPr kumimoji="0" lang="en-US" altLang="zh-CN" sz="1300" smtClean="0"/>
          </a:p>
        </p:txBody>
      </p:sp>
      <p:sp>
        <p:nvSpPr>
          <p:cNvPr id="57347" name="Rectangle 2"/>
          <p:cNvSpPr>
            <a:spLocks noGrp="1" noRot="1" noChangeAspect="1" noChangeArrowheads="1" noTextEdit="1"/>
          </p:cNvSpPr>
          <p:nvPr>
            <p:ph type="sldImg"/>
          </p:nvPr>
        </p:nvSpPr>
        <p:spPr>
          <a:xfrm>
            <a:off x="138113" y="768350"/>
            <a:ext cx="6823075" cy="3838575"/>
          </a:xfrm>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58825" indent="-292100">
              <a:spcBef>
                <a:spcPct val="30000"/>
              </a:spcBef>
              <a:defRPr kumimoji="1" sz="1200">
                <a:solidFill>
                  <a:schemeClr val="tx1"/>
                </a:solidFill>
                <a:latin typeface="Arial" panose="020B0604020202020204" pitchFamily="34" charset="0"/>
                <a:ea typeface="宋体" panose="02010600030101010101" pitchFamily="2" charset="-122"/>
              </a:defRPr>
            </a:lvl2pPr>
            <a:lvl3pPr marL="1168400" indent="-233680">
              <a:spcBef>
                <a:spcPct val="30000"/>
              </a:spcBef>
              <a:defRPr kumimoji="1" sz="1200">
                <a:solidFill>
                  <a:schemeClr val="tx1"/>
                </a:solidFill>
                <a:latin typeface="Arial" panose="020B0604020202020204" pitchFamily="34" charset="0"/>
                <a:ea typeface="宋体" panose="02010600030101010101" pitchFamily="2" charset="-122"/>
              </a:defRPr>
            </a:lvl3pPr>
            <a:lvl4pPr marL="1637030" indent="-233680">
              <a:spcBef>
                <a:spcPct val="30000"/>
              </a:spcBef>
              <a:defRPr kumimoji="1" sz="1200">
                <a:solidFill>
                  <a:schemeClr val="tx1"/>
                </a:solidFill>
                <a:latin typeface="Arial" panose="020B0604020202020204" pitchFamily="34" charset="0"/>
                <a:ea typeface="宋体" panose="02010600030101010101" pitchFamily="2" charset="-122"/>
              </a:defRPr>
            </a:lvl4pPr>
            <a:lvl5pPr marL="2105025" indent="-233680">
              <a:spcBef>
                <a:spcPct val="30000"/>
              </a:spcBef>
              <a:defRPr kumimoji="1" sz="1200">
                <a:solidFill>
                  <a:schemeClr val="tx1"/>
                </a:solidFill>
                <a:latin typeface="Arial" panose="020B0604020202020204" pitchFamily="34" charset="0"/>
                <a:ea typeface="宋体" panose="02010600030101010101" pitchFamily="2" charset="-122"/>
              </a:defRPr>
            </a:lvl5pPr>
            <a:lvl6pPr marL="25622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30194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766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933825" indent="-23368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3DAE373-948F-4517-90BE-F76B30B639DB}" type="slidenum">
              <a:rPr kumimoji="0" lang="en-US" altLang="zh-CN" sz="1300" smtClean="0"/>
            </a:fld>
            <a:endParaRPr kumimoji="0" lang="en-US" altLang="zh-CN" sz="1300" smtClean="0"/>
          </a:p>
        </p:txBody>
      </p:sp>
      <p:sp>
        <p:nvSpPr>
          <p:cNvPr id="59395" name="Rectangle 2"/>
          <p:cNvSpPr>
            <a:spLocks noGrp="1" noRot="1" noChangeAspect="1" noChangeArrowheads="1" noTextEdit="1"/>
          </p:cNvSpPr>
          <p:nvPr>
            <p:ph type="sldImg"/>
          </p:nvPr>
        </p:nvSpPr>
        <p:spPr>
          <a:xfrm>
            <a:off x="138113" y="768350"/>
            <a:ext cx="6823075" cy="3838575"/>
          </a:xfrm>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Aft>
                <a:spcPts val="600"/>
              </a:spcAft>
            </a:pPr>
            <a:r>
              <a:rPr lang="zh-CN" altLang="en-US" smtClean="0"/>
              <a:t>减小拥塞窗口的速度比加大窗口要快得多</a:t>
            </a:r>
            <a:r>
              <a:rPr lang="en-US" altLang="zh-CN" smtClean="0"/>
              <a:t>!</a:t>
            </a:r>
            <a:endParaRPr lang="en-US" altLang="zh-CN" smtClean="0"/>
          </a:p>
          <a:p>
            <a:pPr lvl="1" eaLnBrk="1" hangingPunct="1">
              <a:lnSpc>
                <a:spcPct val="90000"/>
              </a:lnSpc>
              <a:spcAft>
                <a:spcPts val="600"/>
              </a:spcAft>
            </a:pPr>
            <a:r>
              <a:rPr lang="zh-CN" altLang="en-US" smtClean="0"/>
              <a:t>窗口过大</a:t>
            </a:r>
            <a:r>
              <a:rPr lang="en-US" altLang="zh-CN" smtClean="0"/>
              <a:t> (</a:t>
            </a:r>
            <a:r>
              <a:rPr lang="zh-CN" altLang="en-US" smtClean="0"/>
              <a:t>导致分组丢失</a:t>
            </a:r>
            <a:r>
              <a:rPr lang="en-US" altLang="zh-CN" smtClean="0"/>
              <a:t>) </a:t>
            </a:r>
            <a:r>
              <a:rPr lang="zh-CN" altLang="en-US" smtClean="0"/>
              <a:t>比 窗口过小</a:t>
            </a:r>
            <a:r>
              <a:rPr lang="en-US" altLang="zh-CN" smtClean="0"/>
              <a:t> (</a:t>
            </a:r>
            <a:r>
              <a:rPr lang="zh-CN" altLang="en-US" smtClean="0"/>
              <a:t>使得吞吐量减少</a:t>
            </a:r>
            <a:r>
              <a:rPr lang="en-US" altLang="zh-CN" smtClean="0"/>
              <a:t>) </a:t>
            </a:r>
            <a:r>
              <a:rPr lang="zh-CN" altLang="en-US" smtClean="0"/>
              <a:t>危害大的多</a:t>
            </a:r>
            <a:endParaRPr lang="en-US" altLang="zh-CN" smtClean="0"/>
          </a:p>
          <a:p>
            <a:pPr lvl="1" eaLnBrk="1" hangingPunct="1">
              <a:lnSpc>
                <a:spcPct val="90000"/>
              </a:lnSpc>
              <a:spcAft>
                <a:spcPts val="600"/>
              </a:spcAft>
            </a:pPr>
            <a:r>
              <a:rPr lang="en-US" altLang="zh-CN" smtClean="0"/>
              <a:t>AIMD:  TCP</a:t>
            </a:r>
            <a:r>
              <a:rPr lang="zh-CN" altLang="en-US" smtClean="0"/>
              <a:t>稳定的必要条件</a:t>
            </a:r>
            <a:endParaRPr lang="en-US" altLang="zh-CN" smtClean="0"/>
          </a:p>
          <a:p>
            <a:r>
              <a:rPr lang="en-US" altLang="zh-CN" smtClean="0">
                <a:ea typeface="MS PGothic" panose="020B0600070205080204" pitchFamily="34" charset="-128"/>
              </a:rPr>
              <a:t>TCP “</a:t>
            </a:r>
            <a:r>
              <a:rPr lang="zh-CN" altLang="en-US" smtClean="0">
                <a:ea typeface="MS PGothic" panose="020B0600070205080204" pitchFamily="34" charset="-128"/>
              </a:rPr>
              <a:t>锯齿</a:t>
            </a:r>
            <a:r>
              <a:rPr lang="en-US" altLang="zh-CN" smtClean="0">
                <a:ea typeface="MS PGothic" panose="020B0600070205080204" pitchFamily="34" charset="-128"/>
              </a:rPr>
              <a:t>”</a:t>
            </a:r>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单击以编辑母版副标题样式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4AC6B15F-249D-499C-98E3-6E0FF9F933B6}"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B2872804-C5D4-41FE-A282-2B15D1B36D99}" type="datetime1">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en-US" altLang="zh-CN" smtClean="0"/>
              <a:t>-</a:t>
            </a:r>
            <a:fld id="{1D89B024-513A-476D-BC93-37AFCF912BA6}" type="slidenum">
              <a:rPr lang="en-US" altLang="zh-CN" sz="1400" smtClean="0"/>
            </a:fld>
            <a:r>
              <a:rPr lang="en-US" altLang="zh-CN" smtClean="0"/>
              <a:t>-</a:t>
            </a:r>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6608F74B-A47D-4995-8EB0-1E7EBE539798}" type="datetime1">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85800"/>
            <a:ext cx="2743200" cy="58753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09600" y="685800"/>
            <a:ext cx="8026400" cy="58753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en-US" altLang="zh-CN" smtClean="0"/>
              <a:t>-</a:t>
            </a:r>
            <a:fld id="{BCC723EF-7B45-4235-8FF2-330A810AA567}" type="slidenum">
              <a:rPr lang="en-US" altLang="zh-CN" sz="1400" smtClean="0"/>
            </a:fld>
            <a:r>
              <a:rPr lang="en-US" altLang="zh-CN" smtClean="0"/>
              <a:t>-</a:t>
            </a:r>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BEC6B87A-A416-4B59-9763-A705D9E8B011}" type="datetime1">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单击以编辑母版副标题样式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A691F166-A669-4C73-82C2-96538035C4FF}"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176B4753-243C-4933-8B7E-ACC64F42FFB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DA990278-A234-4E94-9F99-74FE2CEA3FC3}"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16896E6F-5073-45AE-8CCA-381160235793}" type="datetime1">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编辑母版文本样式</a:t>
            </a:r>
            <a:endParaRPr lang="zh-CN" altLang="en-US" smtClean="0"/>
          </a:p>
        </p:txBody>
      </p:sp>
      <p:sp>
        <p:nvSpPr>
          <p:cNvPr id="4" name="Rectangle 4"/>
          <p:cNvSpPr>
            <a:spLocks noGrp="1" noChangeArrowheads="1"/>
          </p:cNvSpPr>
          <p:nvPr>
            <p:ph type="sldNum" sz="quarter" idx="10"/>
          </p:nvPr>
        </p:nvSpPr>
        <p:spPr/>
        <p:txBody>
          <a:bodyPr/>
          <a:lstStyle>
            <a:lvl1pPr>
              <a:defRPr/>
            </a:lvl1pPr>
          </a:lstStyle>
          <a:p>
            <a:pPr>
              <a:defRPr/>
            </a:pPr>
            <a:fld id="{DC179674-1427-4B29-83C2-4B05307AE655}"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CA855188-E527-4D8E-A8ED-F789D00D1EC8}" type="datetime1">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09600" y="1447800"/>
            <a:ext cx="5384800" cy="5113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97600" y="1447800"/>
            <a:ext cx="5384800" cy="5113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fld id="{21555DE1-C091-49B5-8E4F-E466B7541F67}" type="slidenum">
              <a:rPr lang="zh-CN" altLang="en-US"/>
            </a:fld>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40FEC417-4542-48E3-8956-3C21873921A8}" type="datetime1">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fld id="{7DC609D3-1CB5-4C82-8A4C-6954F0B11ADA}" type="slidenum">
              <a:rPr lang="zh-CN" altLang="en-US"/>
            </a:fld>
            <a:endParaRPr lang="en-US" altLang="zh-CN"/>
          </a:p>
        </p:txBody>
      </p:sp>
      <p:sp>
        <p:nvSpPr>
          <p:cNvPr id="8" name="Rectangle 7"/>
          <p:cNvSpPr>
            <a:spLocks noGrp="1" noChangeArrowheads="1"/>
          </p:cNvSpPr>
          <p:nvPr>
            <p:ph type="dt" sz="half" idx="11"/>
          </p:nvPr>
        </p:nvSpPr>
        <p:spPr/>
        <p:txBody>
          <a:bodyPr/>
          <a:lstStyle>
            <a:lvl1pPr>
              <a:defRPr/>
            </a:lvl1pPr>
          </a:lstStyle>
          <a:p>
            <a:pPr>
              <a:defRPr/>
            </a:pPr>
            <a:fld id="{F4722515-A851-4036-AF64-00ADF287D0E4}" type="datetime1">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fld id="{12A1481B-6433-497E-A2C4-A4B0E062524D}" type="slidenum">
              <a:rPr lang="zh-CN" altLang="en-US"/>
            </a:fld>
            <a:endParaRPr lang="en-US" altLang="zh-CN"/>
          </a:p>
        </p:txBody>
      </p:sp>
      <p:sp>
        <p:nvSpPr>
          <p:cNvPr id="4" name="Rectangle 7"/>
          <p:cNvSpPr>
            <a:spLocks noGrp="1" noChangeArrowheads="1"/>
          </p:cNvSpPr>
          <p:nvPr>
            <p:ph type="dt" sz="half" idx="11"/>
          </p:nvPr>
        </p:nvSpPr>
        <p:spPr/>
        <p:txBody>
          <a:bodyPr/>
          <a:lstStyle>
            <a:lvl1pPr>
              <a:defRPr/>
            </a:lvl1pPr>
          </a:lstStyle>
          <a:p>
            <a:pPr>
              <a:defRPr/>
            </a:pPr>
            <a:fld id="{6F52D8C8-9686-4086-A67E-0043F9215D51}" type="datetime1">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6F4473DC-7DCC-45EA-A3A7-CB12CA3CBECF}" type="slidenum">
              <a:rPr lang="zh-CN" altLang="en-US"/>
            </a:fld>
            <a:endParaRPr lang="en-US" altLang="zh-CN"/>
          </a:p>
        </p:txBody>
      </p:sp>
      <p:sp>
        <p:nvSpPr>
          <p:cNvPr id="3" name="Rectangle 7"/>
          <p:cNvSpPr>
            <a:spLocks noGrp="1" noChangeArrowheads="1"/>
          </p:cNvSpPr>
          <p:nvPr>
            <p:ph type="dt" sz="half" idx="11"/>
          </p:nvPr>
        </p:nvSpPr>
        <p:spPr/>
        <p:txBody>
          <a:bodyPr/>
          <a:lstStyle>
            <a:lvl1pPr>
              <a:defRPr/>
            </a:lvl1pPr>
          </a:lstStyle>
          <a:p>
            <a:pPr>
              <a:defRPr/>
            </a:pPr>
            <a:fld id="{B2437372-2885-4526-A625-6E764D564616}" type="datetime1">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endParaRPr lang="zh-CN" altLang="en-US" smtClean="0"/>
          </a:p>
        </p:txBody>
      </p:sp>
      <p:sp>
        <p:nvSpPr>
          <p:cNvPr id="5" name="Rectangle 4"/>
          <p:cNvSpPr>
            <a:spLocks noGrp="1" noChangeArrowheads="1"/>
          </p:cNvSpPr>
          <p:nvPr>
            <p:ph type="sldNum" sz="quarter" idx="10"/>
          </p:nvPr>
        </p:nvSpPr>
        <p:spPr/>
        <p:txBody>
          <a:bodyPr/>
          <a:lstStyle>
            <a:lvl1pPr>
              <a:defRPr/>
            </a:lvl1pPr>
          </a:lstStyle>
          <a:p>
            <a:pPr>
              <a:defRPr/>
            </a:pPr>
            <a:fld id="{F755961C-8084-47A7-84B5-683F325F141A}" type="slidenum">
              <a:rPr lang="zh-CN" altLang="en-US"/>
            </a:fld>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B9D9F4F9-BDD9-4F66-B629-FD7CB8979E93}" type="datetime1">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en-US" altLang="zh-CN" smtClean="0"/>
              <a:t>-</a:t>
            </a:r>
            <a:fld id="{27248DD5-0562-41D1-971E-2C1655E1587B}" type="slidenum">
              <a:rPr lang="en-US" altLang="zh-CN" sz="1400" smtClean="0"/>
            </a:fld>
            <a:r>
              <a:rPr lang="en-US" altLang="zh-CN" smtClean="0"/>
              <a:t>-</a:t>
            </a:r>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4D95A0D7-EA5D-4873-80B4-3B2B7FBC2076}" type="datetime1">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endParaRPr lang="zh-CN" altLang="en-US" smtClean="0"/>
          </a:p>
        </p:txBody>
      </p:sp>
      <p:sp>
        <p:nvSpPr>
          <p:cNvPr id="5" name="Rectangle 4"/>
          <p:cNvSpPr>
            <a:spLocks noGrp="1" noChangeArrowheads="1"/>
          </p:cNvSpPr>
          <p:nvPr>
            <p:ph type="sldNum" sz="quarter" idx="10"/>
          </p:nvPr>
        </p:nvSpPr>
        <p:spPr/>
        <p:txBody>
          <a:bodyPr/>
          <a:lstStyle>
            <a:lvl1pPr>
              <a:defRPr/>
            </a:lvl1pPr>
          </a:lstStyle>
          <a:p>
            <a:pPr>
              <a:defRPr/>
            </a:pPr>
            <a:fld id="{9593B29B-B779-47A6-8D97-22FE1093BB31}" type="slidenum">
              <a:rPr lang="zh-CN" altLang="en-US"/>
            </a:fld>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2AA150E7-4635-4322-A765-9CD06F0F97FC}" type="datetime1">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E8F1FB29-1F0E-4036-AB8B-420B013E2EAA}"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14E573AC-B95E-4965-ACB3-49EDFEAE8827}" type="datetime1">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85800"/>
            <a:ext cx="2743200" cy="58753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09600" y="685800"/>
            <a:ext cx="8026400" cy="58753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25815DAD-9909-4B1D-8524-7FD755020BDB}" type="slidenum">
              <a:rPr lang="zh-CN" altLang="en-US"/>
            </a:fld>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C9B0E878-105A-44E8-9912-C66A8644B8D1}" type="datetime1">
              <a:rPr lang="zh-CN" altLang="en-US"/>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CN" altLang="en-US" smtClean="0"/>
              <a:t>单击此处编辑母版标题样式</a:t>
            </a:r>
            <a:endParaRPr lang="en-US"/>
          </a:p>
        </p:txBody>
      </p:sp>
      <p:sp>
        <p:nvSpPr>
          <p:cNvPr id="3" name="Content Placeholder 2"/>
          <p:cNvSpPr>
            <a:spLocks noGrp="1"/>
          </p:cNvSpPr>
          <p:nvPr>
            <p:ph sz="half" idx="1" hasCustomPrompt="1"/>
          </p:nvPr>
        </p:nvSpPr>
        <p:spPr>
          <a:xfrm>
            <a:off x="711200" y="1600200"/>
            <a:ext cx="5080000" cy="4648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Text Placeholder 3"/>
          <p:cNvSpPr>
            <a:spLocks noGrp="1"/>
          </p:cNvSpPr>
          <p:nvPr>
            <p:ph type="body" sz="half" idx="2" hasCustomPrompt="1"/>
          </p:nvPr>
        </p:nvSpPr>
        <p:spPr>
          <a:xfrm>
            <a:off x="5994400" y="1600200"/>
            <a:ext cx="5080000" cy="4648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1FEBE83F-174E-4FDD-A7DD-5A7D20637645}"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CN" altLang="en-US" smtClean="0"/>
              <a:t>单击此处编辑母版标题样式</a:t>
            </a:r>
            <a:endParaRPr lang="en-US"/>
          </a:p>
        </p:txBody>
      </p:sp>
      <p:sp>
        <p:nvSpPr>
          <p:cNvPr id="3" name="Text Placeholder 2"/>
          <p:cNvSpPr>
            <a:spLocks noGrp="1"/>
          </p:cNvSpPr>
          <p:nvPr>
            <p:ph type="body" sz="half" idx="1" hasCustomPrompt="1"/>
          </p:nvPr>
        </p:nvSpPr>
        <p:spPr>
          <a:xfrm>
            <a:off x="711200" y="1600200"/>
            <a:ext cx="5080000" cy="4648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Content Placeholder 3"/>
          <p:cNvSpPr>
            <a:spLocks noGrp="1"/>
          </p:cNvSpPr>
          <p:nvPr>
            <p:ph sz="half" idx="2" hasCustomPrompt="1"/>
          </p:nvPr>
        </p:nvSpPr>
        <p:spPr>
          <a:xfrm>
            <a:off x="5994400" y="1600200"/>
            <a:ext cx="5080000" cy="4648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FF46C104-1704-43ED-9D33-6D72C38A499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77333" y="300038"/>
            <a:ext cx="10972800" cy="1143000"/>
          </a:xfrm>
        </p:spPr>
        <p:txBody>
          <a:bodyPr/>
          <a:lstStyle/>
          <a:p>
            <a:r>
              <a:rPr lang="zh-CN" altLang="en-US" smtClean="0"/>
              <a:t>单击此处编辑母版标题样式</a:t>
            </a:r>
            <a:endParaRPr lang="zh-CN" altLang="en-US"/>
          </a:p>
        </p:txBody>
      </p:sp>
      <p:sp>
        <p:nvSpPr>
          <p:cNvPr id="3" name="Text Placeholder 2"/>
          <p:cNvSpPr>
            <a:spLocks noGrp="1"/>
          </p:cNvSpPr>
          <p:nvPr>
            <p:ph type="body" sz="half" idx="1" hasCustomPrompt="1"/>
          </p:nvPr>
        </p:nvSpPr>
        <p:spPr>
          <a:xfrm>
            <a:off x="609600" y="1600205"/>
            <a:ext cx="5384800" cy="452596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Content Placeholder 3"/>
          <p:cNvSpPr>
            <a:spLocks noGrp="1"/>
          </p:cNvSpPr>
          <p:nvPr>
            <p:ph sz="quarter" idx="2" hasCustomPrompt="1"/>
          </p:nvPr>
        </p:nvSpPr>
        <p:spPr>
          <a:xfrm>
            <a:off x="6197600" y="1600200"/>
            <a:ext cx="5384800" cy="21859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Content Placeholder 4"/>
          <p:cNvSpPr>
            <a:spLocks noGrp="1"/>
          </p:cNvSpPr>
          <p:nvPr>
            <p:ph sz="quarter" idx="3" hasCustomPrompt="1"/>
          </p:nvPr>
        </p:nvSpPr>
        <p:spPr>
          <a:xfrm>
            <a:off x="6197600" y="3938593"/>
            <a:ext cx="5384800" cy="2187575"/>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eaLnBrk="1" hangingPunct="1">
              <a:defRPr/>
            </a:lvl1pPr>
          </a:lstStyle>
          <a:p>
            <a:pPr>
              <a:defRPr/>
            </a:pPr>
            <a:endParaRPr lang="en-US" altLang="zh-CN"/>
          </a:p>
        </p:txBody>
      </p:sp>
      <p:sp>
        <p:nvSpPr>
          <p:cNvPr id="7" name="Footer Placeholder 6"/>
          <p:cNvSpPr>
            <a:spLocks noGrp="1"/>
          </p:cNvSpPr>
          <p:nvPr>
            <p:ph type="ftr" sz="quarter" idx="11"/>
          </p:nvPr>
        </p:nvSpPr>
        <p:spPr>
          <a:xfrm>
            <a:off x="4165600" y="6245225"/>
            <a:ext cx="3860800" cy="476250"/>
          </a:xfrm>
        </p:spPr>
        <p:txBody>
          <a:bodyPr/>
          <a:lstStyle>
            <a:lvl1pPr>
              <a:defRPr>
                <a:ea typeface="宋体" panose="02010600030101010101" pitchFamily="2" charset="-122"/>
              </a:defRPr>
            </a:lvl1pPr>
          </a:lstStyle>
          <a:p>
            <a:pPr>
              <a:defRPr/>
            </a:pPr>
            <a:endParaRPr lang="en-US" altLang="zh-CN"/>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pPr>
              <a:defRPr/>
            </a:pPr>
            <a:fld id="{085F899A-9B74-47A0-A451-1DE965F0B38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编辑母版文本样式</a:t>
            </a:r>
            <a:endParaRPr lang="zh-CN" altLang="en-US" smtClean="0"/>
          </a:p>
        </p:txBody>
      </p:sp>
      <p:sp>
        <p:nvSpPr>
          <p:cNvPr id="4" name="Rectangle 4"/>
          <p:cNvSpPr>
            <a:spLocks noGrp="1" noChangeArrowheads="1"/>
          </p:cNvSpPr>
          <p:nvPr>
            <p:ph type="sldNum" sz="quarter" idx="10"/>
          </p:nvPr>
        </p:nvSpPr>
        <p:spPr/>
        <p:txBody>
          <a:bodyPr/>
          <a:lstStyle>
            <a:lvl1pPr>
              <a:defRPr/>
            </a:lvl1pPr>
          </a:lstStyle>
          <a:p>
            <a:pPr>
              <a:defRPr/>
            </a:pPr>
            <a:r>
              <a:rPr lang="en-US" altLang="zh-CN" smtClean="0"/>
              <a:t>-</a:t>
            </a:r>
            <a:fld id="{A5CB64C9-630F-4925-ABD3-BF5995170935}" type="slidenum">
              <a:rPr lang="en-US" altLang="zh-CN" sz="1400" smtClean="0"/>
            </a:fld>
            <a:r>
              <a:rPr lang="en-US" altLang="zh-CN" smtClean="0"/>
              <a:t>-</a:t>
            </a:r>
            <a:endParaRPr lang="en-US" altLang="zh-CN"/>
          </a:p>
        </p:txBody>
      </p:sp>
      <p:sp>
        <p:nvSpPr>
          <p:cNvPr id="5" name="Rectangle 7"/>
          <p:cNvSpPr>
            <a:spLocks noGrp="1" noChangeArrowheads="1"/>
          </p:cNvSpPr>
          <p:nvPr>
            <p:ph type="dt" sz="half" idx="11"/>
          </p:nvPr>
        </p:nvSpPr>
        <p:spPr/>
        <p:txBody>
          <a:bodyPr/>
          <a:lstStyle>
            <a:lvl1pPr>
              <a:defRPr/>
            </a:lvl1pPr>
          </a:lstStyle>
          <a:p>
            <a:pPr>
              <a:defRPr/>
            </a:pPr>
            <a:fld id="{D8868BB1-D6F9-4316-B794-6B276C5D3F54}" type="datetime1">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09600" y="1447800"/>
            <a:ext cx="5384800" cy="5113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97600" y="1447800"/>
            <a:ext cx="5384800" cy="5113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en-US" altLang="zh-CN" smtClean="0"/>
              <a:t>-</a:t>
            </a:r>
            <a:fld id="{AFF9E779-6C5C-44C8-B7B3-F99B98C9E9EE}" type="slidenum">
              <a:rPr lang="en-US" altLang="zh-CN" sz="1400" smtClean="0"/>
            </a:fld>
            <a:r>
              <a:rPr lang="en-US" altLang="zh-CN" smtClean="0"/>
              <a:t>-</a:t>
            </a:r>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4E48C71E-DD62-41B0-A31B-A6F2C32C9093}" type="datetime1">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en-US" altLang="zh-CN" smtClean="0"/>
              <a:t>-</a:t>
            </a:r>
            <a:fld id="{CEA63123-D5D0-487A-9D7F-1398D9342AA2}" type="slidenum">
              <a:rPr lang="en-US" altLang="zh-CN" sz="1400" smtClean="0"/>
            </a:fld>
            <a:r>
              <a:rPr lang="en-US" altLang="zh-CN" smtClean="0"/>
              <a:t>-</a:t>
            </a:r>
            <a:endParaRPr lang="en-US" altLang="zh-CN"/>
          </a:p>
        </p:txBody>
      </p:sp>
      <p:sp>
        <p:nvSpPr>
          <p:cNvPr id="8" name="Rectangle 7"/>
          <p:cNvSpPr>
            <a:spLocks noGrp="1" noChangeArrowheads="1"/>
          </p:cNvSpPr>
          <p:nvPr>
            <p:ph type="dt" sz="half" idx="11"/>
          </p:nvPr>
        </p:nvSpPr>
        <p:spPr/>
        <p:txBody>
          <a:bodyPr/>
          <a:lstStyle>
            <a:lvl1pPr>
              <a:defRPr/>
            </a:lvl1pPr>
          </a:lstStyle>
          <a:p>
            <a:pPr>
              <a:defRPr/>
            </a:pPr>
            <a:fld id="{B62BBE94-5EC1-4CAB-A468-3C6245211B7E}" type="datetime1">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en-US" altLang="zh-CN" smtClean="0"/>
              <a:t>-</a:t>
            </a:r>
            <a:fld id="{A2E3A598-5E6A-41D9-B526-7971EDD16651}" type="slidenum">
              <a:rPr lang="en-US" altLang="zh-CN" sz="1400" smtClean="0"/>
            </a:fld>
            <a:r>
              <a:rPr lang="en-US" altLang="zh-CN" smtClean="0"/>
              <a:t>-</a:t>
            </a:r>
            <a:endParaRPr lang="en-US" altLang="zh-CN"/>
          </a:p>
        </p:txBody>
      </p:sp>
      <p:sp>
        <p:nvSpPr>
          <p:cNvPr id="4" name="Rectangle 7"/>
          <p:cNvSpPr>
            <a:spLocks noGrp="1" noChangeArrowheads="1"/>
          </p:cNvSpPr>
          <p:nvPr>
            <p:ph type="dt" sz="half" idx="11"/>
          </p:nvPr>
        </p:nvSpPr>
        <p:spPr/>
        <p:txBody>
          <a:bodyPr/>
          <a:lstStyle>
            <a:lvl1pPr>
              <a:defRPr/>
            </a:lvl1pPr>
          </a:lstStyle>
          <a:p>
            <a:pPr>
              <a:defRPr/>
            </a:pPr>
            <a:fld id="{E8E4AE1C-9779-4ED6-BF35-92EEEC62FC25}" type="datetime1">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en-US" altLang="zh-CN" smtClean="0"/>
              <a:t>-</a:t>
            </a:r>
            <a:fld id="{9F81C439-BD15-4582-8C0C-5C3D9CC9C48A}" type="slidenum">
              <a:rPr lang="en-US" altLang="zh-CN" sz="1400" smtClean="0"/>
            </a:fld>
            <a:r>
              <a:rPr lang="en-US" altLang="zh-CN" smtClean="0"/>
              <a:t>-</a:t>
            </a:r>
            <a:endParaRPr lang="en-US" altLang="zh-CN"/>
          </a:p>
        </p:txBody>
      </p:sp>
      <p:sp>
        <p:nvSpPr>
          <p:cNvPr id="3" name="Rectangle 7"/>
          <p:cNvSpPr>
            <a:spLocks noGrp="1" noChangeArrowheads="1"/>
          </p:cNvSpPr>
          <p:nvPr>
            <p:ph type="dt" sz="half" idx="11"/>
          </p:nvPr>
        </p:nvSpPr>
        <p:spPr/>
        <p:txBody>
          <a:bodyPr/>
          <a:lstStyle>
            <a:lvl1pPr>
              <a:defRPr/>
            </a:lvl1pPr>
          </a:lstStyle>
          <a:p>
            <a:pPr>
              <a:defRPr/>
            </a:pPr>
            <a:fld id="{A0FD6F45-48F6-4465-9C17-182ACDEA1DF1}" type="datetime1">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endParaRPr lang="zh-CN" altLang="en-US" smtClean="0"/>
          </a:p>
        </p:txBody>
      </p:sp>
      <p:sp>
        <p:nvSpPr>
          <p:cNvPr id="5" name="Rectangle 4"/>
          <p:cNvSpPr>
            <a:spLocks noGrp="1" noChangeArrowheads="1"/>
          </p:cNvSpPr>
          <p:nvPr>
            <p:ph type="sldNum" sz="quarter" idx="10"/>
          </p:nvPr>
        </p:nvSpPr>
        <p:spPr/>
        <p:txBody>
          <a:bodyPr/>
          <a:lstStyle>
            <a:lvl1pPr>
              <a:defRPr/>
            </a:lvl1pPr>
          </a:lstStyle>
          <a:p>
            <a:pPr>
              <a:defRPr/>
            </a:pPr>
            <a:r>
              <a:rPr lang="en-US" altLang="zh-CN" smtClean="0"/>
              <a:t>-</a:t>
            </a:r>
            <a:fld id="{62C9B302-8488-4719-B88D-EEB22F424DCD}" type="slidenum">
              <a:rPr lang="en-US" altLang="zh-CN" sz="1400" smtClean="0"/>
            </a:fld>
            <a:r>
              <a:rPr lang="en-US" altLang="zh-CN" smtClean="0"/>
              <a:t>-</a:t>
            </a:r>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5A8DF599-5BE6-4C02-8191-F4B6BD62C7E4}" type="datetime1">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endParaRPr lang="zh-CN" altLang="en-US" smtClean="0"/>
          </a:p>
        </p:txBody>
      </p:sp>
      <p:sp>
        <p:nvSpPr>
          <p:cNvPr id="5" name="Rectangle 4"/>
          <p:cNvSpPr>
            <a:spLocks noGrp="1" noChangeArrowheads="1"/>
          </p:cNvSpPr>
          <p:nvPr>
            <p:ph type="sldNum" sz="quarter" idx="10"/>
          </p:nvPr>
        </p:nvSpPr>
        <p:spPr/>
        <p:txBody>
          <a:bodyPr/>
          <a:lstStyle>
            <a:lvl1pPr>
              <a:defRPr/>
            </a:lvl1pPr>
          </a:lstStyle>
          <a:p>
            <a:pPr>
              <a:defRPr/>
            </a:pPr>
            <a:r>
              <a:rPr lang="en-US" altLang="zh-CN" smtClean="0"/>
              <a:t>-</a:t>
            </a:r>
            <a:fld id="{58702AB1-7DFB-475F-99A7-9C10B25F6EBC}" type="slidenum">
              <a:rPr lang="en-US" altLang="zh-CN" sz="1400" smtClean="0"/>
            </a:fld>
            <a:r>
              <a:rPr lang="en-US" altLang="zh-CN" smtClean="0"/>
              <a:t>-</a:t>
            </a:r>
            <a:endParaRPr lang="en-US" altLang="zh-CN"/>
          </a:p>
        </p:txBody>
      </p:sp>
      <p:sp>
        <p:nvSpPr>
          <p:cNvPr id="6" name="Rectangle 7"/>
          <p:cNvSpPr>
            <a:spLocks noGrp="1" noChangeArrowheads="1"/>
          </p:cNvSpPr>
          <p:nvPr>
            <p:ph type="dt" sz="half" idx="11"/>
          </p:nvPr>
        </p:nvSpPr>
        <p:spPr/>
        <p:txBody>
          <a:bodyPr/>
          <a:lstStyle>
            <a:lvl1pPr>
              <a:defRPr/>
            </a:lvl1pPr>
          </a:lstStyle>
          <a:p>
            <a:pPr>
              <a:defRPr/>
            </a:pPr>
            <a:fld id="{A2C5FDBA-EA49-4A1C-808C-F2802D5E3B6E}" type="datetime1">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1.jpe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 y="0"/>
            <a:ext cx="1583267"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algn="ctr" eaLnBrk="1" hangingPunct="1">
              <a:defRPr/>
            </a:pPr>
            <a:endParaRPr lang="zh-CN" altLang="en-US" sz="1800">
              <a:latin typeface="Times New Roman" panose="02020603050405020304" pitchFamily="18" charset="0"/>
              <a:ea typeface="宋体" panose="02010600030101010101" pitchFamily="2" charset="-122"/>
            </a:endParaRPr>
          </a:p>
        </p:txBody>
      </p:sp>
      <p:sp>
        <p:nvSpPr>
          <p:cNvPr id="1027" name="Rectangle 4"/>
          <p:cNvSpPr>
            <a:spLocks noGrp="1" noChangeArrowheads="1"/>
          </p:cNvSpPr>
          <p:nvPr>
            <p:ph type="sldNum" sz="quarter" idx="4"/>
          </p:nvPr>
        </p:nvSpPr>
        <p:spPr bwMode="auto">
          <a:xfrm>
            <a:off x="8737600" y="6248400"/>
            <a:ext cx="2844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900">
                <a:latin typeface="Times New Roman" panose="02020603050405020304" pitchFamily="18" charset="0"/>
                <a:ea typeface="宋体" panose="02010600030101010101" pitchFamily="2" charset="-122"/>
              </a:defRPr>
            </a:lvl1pPr>
          </a:lstStyle>
          <a:p>
            <a:pPr>
              <a:defRPr/>
            </a:pPr>
            <a:r>
              <a:rPr lang="en-US" altLang="zh-CN" smtClean="0"/>
              <a:t>-</a:t>
            </a:r>
            <a:fld id="{97249048-CEB8-4D6E-93C0-4BE0681046CE}" type="slidenum">
              <a:rPr lang="en-US" altLang="zh-CN" sz="1400" smtClean="0"/>
            </a:fld>
            <a:r>
              <a:rPr lang="en-US" altLang="zh-CN" smtClean="0"/>
              <a:t>-</a:t>
            </a:r>
            <a:endParaRPr lang="en-US" altLang="zh-CN"/>
          </a:p>
        </p:txBody>
      </p:sp>
      <p:sp>
        <p:nvSpPr>
          <p:cNvPr id="1028" name="Rectangle 5"/>
          <p:cNvSpPr>
            <a:spLocks noGrp="1" noChangeArrowheads="1"/>
          </p:cNvSpPr>
          <p:nvPr>
            <p:ph type="title"/>
          </p:nvPr>
        </p:nvSpPr>
        <p:spPr bwMode="auto">
          <a:xfrm>
            <a:off x="812803" y="685800"/>
            <a:ext cx="83523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9" name="Rectangle 6"/>
          <p:cNvSpPr>
            <a:spLocks noGrp="1" noChangeArrowheads="1"/>
          </p:cNvSpPr>
          <p:nvPr>
            <p:ph type="body" idx="1"/>
          </p:nvPr>
        </p:nvSpPr>
        <p:spPr bwMode="auto">
          <a:xfrm>
            <a:off x="609600" y="1447800"/>
            <a:ext cx="10972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Rectangle 7"/>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900">
                <a:latin typeface="+mn-lt"/>
                <a:ea typeface="宋体" panose="02010600030101010101" pitchFamily="2" charset="-122"/>
              </a:defRPr>
            </a:lvl1pPr>
          </a:lstStyle>
          <a:p>
            <a:pPr>
              <a:defRPr/>
            </a:pPr>
            <a:fld id="{6BE0669A-752F-48FC-8232-0CBA120DC994}" type="datetime1">
              <a:rPr lang="zh-CN" altLang="en-US"/>
            </a:fld>
            <a:endParaRPr lang="en-US" altLang="zh-CN"/>
          </a:p>
        </p:txBody>
      </p:sp>
      <p:grpSp>
        <p:nvGrpSpPr>
          <p:cNvPr id="1031" name="Group 7"/>
          <p:cNvGrpSpPr/>
          <p:nvPr/>
        </p:nvGrpSpPr>
        <p:grpSpPr bwMode="auto">
          <a:xfrm>
            <a:off x="-10581" y="11114"/>
            <a:ext cx="1066801" cy="873125"/>
            <a:chOff x="0" y="0"/>
            <a:chExt cx="1806" cy="1989"/>
          </a:xfrm>
        </p:grpSpPr>
        <p:sp>
          <p:nvSpPr>
            <p:cNvPr id="1034" name="Rectangle 9"/>
            <p:cNvSpPr>
              <a:spLocks noChangeArrowheads="1"/>
            </p:cNvSpPr>
            <p:nvPr/>
          </p:nvSpPr>
          <p:spPr bwMode="auto">
            <a:xfrm>
              <a:off x="362" y="1584"/>
              <a:ext cx="358"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35" name="Rectangle 10"/>
            <p:cNvSpPr>
              <a:spLocks noChangeArrowheads="1"/>
            </p:cNvSpPr>
            <p:nvPr/>
          </p:nvSpPr>
          <p:spPr bwMode="auto">
            <a:xfrm>
              <a:off x="1079" y="394"/>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36" name="Rectangle 11"/>
            <p:cNvSpPr>
              <a:spLocks noChangeArrowheads="1"/>
            </p:cNvSpPr>
            <p:nvPr/>
          </p:nvSpPr>
          <p:spPr bwMode="auto">
            <a:xfrm>
              <a:off x="1437" y="0"/>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37" name="Rectangle 12"/>
            <p:cNvSpPr>
              <a:spLocks noChangeArrowheads="1"/>
            </p:cNvSpPr>
            <p:nvPr/>
          </p:nvSpPr>
          <p:spPr bwMode="auto">
            <a:xfrm>
              <a:off x="717" y="1584"/>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38" name="Rectangle 13"/>
            <p:cNvSpPr>
              <a:spLocks noChangeArrowheads="1"/>
            </p:cNvSpPr>
            <p:nvPr/>
          </p:nvSpPr>
          <p:spPr bwMode="auto">
            <a:xfrm>
              <a:off x="1437" y="394"/>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39" name="Rectangle 14"/>
            <p:cNvSpPr>
              <a:spLocks noChangeArrowheads="1"/>
            </p:cNvSpPr>
            <p:nvPr/>
          </p:nvSpPr>
          <p:spPr bwMode="auto">
            <a:xfrm>
              <a:off x="717" y="792"/>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40" name="Rectangle 15"/>
            <p:cNvSpPr>
              <a:spLocks noChangeArrowheads="1"/>
            </p:cNvSpPr>
            <p:nvPr/>
          </p:nvSpPr>
          <p:spPr bwMode="auto">
            <a:xfrm>
              <a:off x="0" y="792"/>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41" name="Rectangle 16"/>
            <p:cNvSpPr>
              <a:spLocks noChangeArrowheads="1"/>
            </p:cNvSpPr>
            <p:nvPr/>
          </p:nvSpPr>
          <p:spPr bwMode="auto">
            <a:xfrm>
              <a:off x="1079" y="792"/>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42" name="Rectangle 17"/>
            <p:cNvSpPr>
              <a:spLocks noChangeArrowheads="1"/>
            </p:cNvSpPr>
            <p:nvPr/>
          </p:nvSpPr>
          <p:spPr bwMode="auto">
            <a:xfrm>
              <a:off x="362" y="1186"/>
              <a:ext cx="358"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1043" name="Rectangle 18"/>
            <p:cNvSpPr>
              <a:spLocks noChangeArrowheads="1"/>
            </p:cNvSpPr>
            <p:nvPr/>
          </p:nvSpPr>
          <p:spPr bwMode="auto">
            <a:xfrm>
              <a:off x="717" y="118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grpSp>
      <p:sp>
        <p:nvSpPr>
          <p:cNvPr id="1032" name="Rectangle 19"/>
          <p:cNvSpPr>
            <a:spLocks noChangeArrowheads="1"/>
          </p:cNvSpPr>
          <p:nvPr/>
        </p:nvSpPr>
        <p:spPr bwMode="auto">
          <a:xfrm>
            <a:off x="844554" y="527055"/>
            <a:ext cx="1039918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pic>
        <p:nvPicPr>
          <p:cNvPr id="1033" name="Picture 20" descr="hust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2724" y="11114"/>
            <a:ext cx="1631949" cy="132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2700" b="1">
          <a:solidFill>
            <a:srgbClr val="003399"/>
          </a:solidFill>
          <a:latin typeface="+mj-lt"/>
          <a:ea typeface="+mj-ea"/>
          <a:cs typeface="+mj-cs"/>
        </a:defRPr>
      </a:lvl1pPr>
      <a:lvl2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2pPr>
      <a:lvl3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3pPr>
      <a:lvl4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4pPr>
      <a:lvl5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5pPr>
      <a:lvl6pPr marL="3429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6pPr>
      <a:lvl7pPr marL="6858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7pPr>
      <a:lvl8pPr marL="10287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8pPr>
      <a:lvl9pPr marL="13716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9pPr>
    </p:titleStyle>
    <p:bodyStyle>
      <a:lvl1pPr marL="257175" indent="-257175" algn="l" rtl="0" eaLnBrk="1" fontAlgn="base" hangingPunct="1">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bg2"/>
        </a:buClr>
        <a:buSzPct val="75000"/>
        <a:buFont typeface="Wingdings" panose="05000000000000000000" pitchFamily="2" charset="2"/>
        <a:buChar char="¨"/>
        <a:defRPr sz="2100">
          <a:solidFill>
            <a:schemeClr val="tx1"/>
          </a:solidFill>
          <a:latin typeface="+mn-lt"/>
          <a:ea typeface="+mn-ea"/>
        </a:defRPr>
      </a:lvl2pPr>
      <a:lvl3pPr marL="857250" indent="-171450" algn="l" rtl="0" eaLnBrk="1" fontAlgn="base" hangingPunct="1">
        <a:spcBef>
          <a:spcPct val="20000"/>
        </a:spcBef>
        <a:spcAft>
          <a:spcPct val="0"/>
        </a:spcAft>
        <a:buClr>
          <a:schemeClr val="bg2"/>
        </a:buClr>
        <a:buSzPct val="75000"/>
        <a:buFont typeface="Wingdings" panose="05000000000000000000" pitchFamily="2" charset="2"/>
        <a:buChar char="n"/>
        <a:defRPr sz="1800">
          <a:solidFill>
            <a:schemeClr val="tx1"/>
          </a:solidFill>
          <a:latin typeface="+mn-lt"/>
          <a:ea typeface="+mn-ea"/>
        </a:defRPr>
      </a:lvl3pPr>
      <a:lvl4pPr marL="1200150" indent="-171450" algn="l" rtl="0" eaLnBrk="1" fontAlgn="base" hangingPunct="1">
        <a:spcBef>
          <a:spcPct val="20000"/>
        </a:spcBef>
        <a:spcAft>
          <a:spcPct val="0"/>
        </a:spcAft>
        <a:buClr>
          <a:schemeClr val="bg2"/>
        </a:buClr>
        <a:buSzPct val="75000"/>
        <a:buFont typeface="Wingdings" panose="05000000000000000000" pitchFamily="2" charset="2"/>
        <a:buChar char="¨"/>
        <a:defRPr sz="1800">
          <a:solidFill>
            <a:schemeClr val="tx1"/>
          </a:solidFill>
          <a:latin typeface="+mn-lt"/>
          <a:ea typeface="+mn-ea"/>
        </a:defRPr>
      </a:lvl4pPr>
      <a:lvl5pPr marL="15430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5pPr>
      <a:lvl6pPr marL="18859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6pPr>
      <a:lvl7pPr marL="22288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7pPr>
      <a:lvl8pPr marL="25717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8pPr>
      <a:lvl9pPr marL="29146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 y="0"/>
            <a:ext cx="1583267"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algn="ctr" eaLnBrk="1" hangingPunct="1">
              <a:defRPr/>
            </a:pPr>
            <a:endParaRPr lang="zh-CN" altLang="en-US" sz="1800">
              <a:latin typeface="Times New Roman" panose="02020603050405020304" pitchFamily="18" charset="0"/>
              <a:ea typeface="宋体" panose="02010600030101010101" pitchFamily="2" charset="-122"/>
            </a:endParaRPr>
          </a:p>
        </p:txBody>
      </p:sp>
      <p:sp>
        <p:nvSpPr>
          <p:cNvPr id="2051" name="Rectangle 4"/>
          <p:cNvSpPr>
            <a:spLocks noGrp="1" noChangeArrowheads="1"/>
          </p:cNvSpPr>
          <p:nvPr>
            <p:ph type="sldNum" sz="quarter" idx="4"/>
          </p:nvPr>
        </p:nvSpPr>
        <p:spPr bwMode="auto">
          <a:xfrm>
            <a:off x="8737600" y="6248400"/>
            <a:ext cx="2844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900">
                <a:latin typeface="Times New Roman" panose="02020603050405020304" pitchFamily="18" charset="0"/>
                <a:ea typeface="宋体" panose="02010600030101010101" pitchFamily="2" charset="-122"/>
              </a:defRPr>
            </a:lvl1pPr>
          </a:lstStyle>
          <a:p>
            <a:pPr>
              <a:defRPr/>
            </a:pPr>
            <a:fld id="{4A053724-F721-4EC4-8E72-B330199A88B1}" type="slidenum">
              <a:rPr lang="zh-CN" altLang="en-US"/>
            </a:fld>
            <a:endParaRPr lang="en-US" altLang="zh-CN"/>
          </a:p>
        </p:txBody>
      </p:sp>
      <p:sp>
        <p:nvSpPr>
          <p:cNvPr id="2052" name="Rectangle 5"/>
          <p:cNvSpPr>
            <a:spLocks noGrp="1" noChangeArrowheads="1"/>
          </p:cNvSpPr>
          <p:nvPr>
            <p:ph type="title"/>
          </p:nvPr>
        </p:nvSpPr>
        <p:spPr bwMode="auto">
          <a:xfrm>
            <a:off x="812803" y="685800"/>
            <a:ext cx="83523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3" name="Rectangle 6"/>
          <p:cNvSpPr>
            <a:spLocks noGrp="1" noChangeArrowheads="1"/>
          </p:cNvSpPr>
          <p:nvPr>
            <p:ph type="body" idx="1"/>
          </p:nvPr>
        </p:nvSpPr>
        <p:spPr bwMode="auto">
          <a:xfrm>
            <a:off x="609600" y="1447800"/>
            <a:ext cx="10972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Rectangle 7"/>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900">
                <a:latin typeface="+mn-lt"/>
                <a:ea typeface="宋体" panose="02010600030101010101" pitchFamily="2" charset="-122"/>
              </a:defRPr>
            </a:lvl1pPr>
          </a:lstStyle>
          <a:p>
            <a:pPr>
              <a:defRPr/>
            </a:pPr>
            <a:fld id="{EA9D1C8C-50F5-43FD-813D-67F6BD2A86FE}" type="datetime1">
              <a:rPr lang="zh-CN" altLang="en-US"/>
            </a:fld>
            <a:endParaRPr lang="en-US" altLang="zh-CN"/>
          </a:p>
        </p:txBody>
      </p:sp>
      <p:grpSp>
        <p:nvGrpSpPr>
          <p:cNvPr id="2055" name="Group 7"/>
          <p:cNvGrpSpPr/>
          <p:nvPr/>
        </p:nvGrpSpPr>
        <p:grpSpPr bwMode="auto">
          <a:xfrm>
            <a:off x="-10581" y="11114"/>
            <a:ext cx="1066801" cy="873125"/>
            <a:chOff x="0" y="0"/>
            <a:chExt cx="1806" cy="1989"/>
          </a:xfrm>
        </p:grpSpPr>
        <p:sp>
          <p:nvSpPr>
            <p:cNvPr id="2058" name="Rectangle 9"/>
            <p:cNvSpPr>
              <a:spLocks noChangeArrowheads="1"/>
            </p:cNvSpPr>
            <p:nvPr/>
          </p:nvSpPr>
          <p:spPr bwMode="auto">
            <a:xfrm>
              <a:off x="362" y="1584"/>
              <a:ext cx="358"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59" name="Rectangle 10"/>
            <p:cNvSpPr>
              <a:spLocks noChangeArrowheads="1"/>
            </p:cNvSpPr>
            <p:nvPr/>
          </p:nvSpPr>
          <p:spPr bwMode="auto">
            <a:xfrm>
              <a:off x="1079" y="394"/>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0" name="Rectangle 11"/>
            <p:cNvSpPr>
              <a:spLocks noChangeArrowheads="1"/>
            </p:cNvSpPr>
            <p:nvPr/>
          </p:nvSpPr>
          <p:spPr bwMode="auto">
            <a:xfrm>
              <a:off x="1437" y="0"/>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1" name="Rectangle 12"/>
            <p:cNvSpPr>
              <a:spLocks noChangeArrowheads="1"/>
            </p:cNvSpPr>
            <p:nvPr/>
          </p:nvSpPr>
          <p:spPr bwMode="auto">
            <a:xfrm>
              <a:off x="717" y="1584"/>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2" name="Rectangle 13"/>
            <p:cNvSpPr>
              <a:spLocks noChangeArrowheads="1"/>
            </p:cNvSpPr>
            <p:nvPr/>
          </p:nvSpPr>
          <p:spPr bwMode="auto">
            <a:xfrm>
              <a:off x="1437" y="394"/>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3" name="Rectangle 14"/>
            <p:cNvSpPr>
              <a:spLocks noChangeArrowheads="1"/>
            </p:cNvSpPr>
            <p:nvPr/>
          </p:nvSpPr>
          <p:spPr bwMode="auto">
            <a:xfrm>
              <a:off x="717" y="792"/>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4" name="Rectangle 15"/>
            <p:cNvSpPr>
              <a:spLocks noChangeArrowheads="1"/>
            </p:cNvSpPr>
            <p:nvPr/>
          </p:nvSpPr>
          <p:spPr bwMode="auto">
            <a:xfrm>
              <a:off x="0" y="792"/>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5" name="Rectangle 16"/>
            <p:cNvSpPr>
              <a:spLocks noChangeArrowheads="1"/>
            </p:cNvSpPr>
            <p:nvPr/>
          </p:nvSpPr>
          <p:spPr bwMode="auto">
            <a:xfrm>
              <a:off x="1079" y="792"/>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6" name="Rectangle 17"/>
            <p:cNvSpPr>
              <a:spLocks noChangeArrowheads="1"/>
            </p:cNvSpPr>
            <p:nvPr/>
          </p:nvSpPr>
          <p:spPr bwMode="auto">
            <a:xfrm>
              <a:off x="362" y="1186"/>
              <a:ext cx="358"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sp>
          <p:nvSpPr>
            <p:cNvPr id="2067" name="Rectangle 18"/>
            <p:cNvSpPr>
              <a:spLocks noChangeArrowheads="1"/>
            </p:cNvSpPr>
            <p:nvPr/>
          </p:nvSpPr>
          <p:spPr bwMode="auto">
            <a:xfrm>
              <a:off x="717" y="118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grpSp>
      <p:sp>
        <p:nvSpPr>
          <p:cNvPr id="2056" name="Rectangle 19"/>
          <p:cNvSpPr>
            <a:spLocks noChangeArrowheads="1"/>
          </p:cNvSpPr>
          <p:nvPr/>
        </p:nvSpPr>
        <p:spPr bwMode="auto">
          <a:xfrm>
            <a:off x="844554" y="527055"/>
            <a:ext cx="1039918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1800">
              <a:latin typeface="Times New Roman" panose="02020603050405020304" pitchFamily="18" charset="0"/>
              <a:ea typeface="宋体" panose="02010600030101010101" pitchFamily="2" charset="-122"/>
            </a:endParaRPr>
          </a:p>
        </p:txBody>
      </p:sp>
      <p:pic>
        <p:nvPicPr>
          <p:cNvPr id="20" name="Picture 20" descr="hust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2724" y="11114"/>
            <a:ext cx="1631949" cy="132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sz="2700" b="1">
          <a:solidFill>
            <a:srgbClr val="003399"/>
          </a:solidFill>
          <a:latin typeface="+mj-lt"/>
          <a:ea typeface="+mj-ea"/>
          <a:cs typeface="+mj-cs"/>
        </a:defRPr>
      </a:lvl1pPr>
      <a:lvl2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2pPr>
      <a:lvl3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3pPr>
      <a:lvl4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4pPr>
      <a:lvl5pPr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5pPr>
      <a:lvl6pPr marL="3429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6pPr>
      <a:lvl7pPr marL="6858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7pPr>
      <a:lvl8pPr marL="10287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8pPr>
      <a:lvl9pPr marL="1371600" algn="l" rtl="0" eaLnBrk="1" fontAlgn="base" hangingPunct="1">
        <a:spcBef>
          <a:spcPct val="0"/>
        </a:spcBef>
        <a:spcAft>
          <a:spcPct val="0"/>
        </a:spcAft>
        <a:defRPr sz="2700" b="1">
          <a:solidFill>
            <a:srgbClr val="003399"/>
          </a:solidFill>
          <a:latin typeface="Times New Roman" panose="02020603050405020304" pitchFamily="18" charset="0"/>
          <a:ea typeface="微软雅黑" panose="020B0503020204020204" pitchFamily="34" charset="-122"/>
        </a:defRPr>
      </a:lvl9pPr>
    </p:titleStyle>
    <p:bodyStyle>
      <a:lvl1pPr marL="257175" indent="-257175" algn="l" rtl="0" eaLnBrk="1" fontAlgn="base" hangingPunct="1">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bg2"/>
        </a:buClr>
        <a:buSzPct val="75000"/>
        <a:buFont typeface="Wingdings" panose="05000000000000000000" pitchFamily="2" charset="2"/>
        <a:buChar char="¨"/>
        <a:defRPr sz="2100">
          <a:solidFill>
            <a:schemeClr val="tx1"/>
          </a:solidFill>
          <a:latin typeface="+mn-lt"/>
          <a:ea typeface="+mn-ea"/>
        </a:defRPr>
      </a:lvl2pPr>
      <a:lvl3pPr marL="857250" indent="-171450" algn="l" rtl="0" eaLnBrk="1" fontAlgn="base" hangingPunct="1">
        <a:spcBef>
          <a:spcPct val="20000"/>
        </a:spcBef>
        <a:spcAft>
          <a:spcPct val="0"/>
        </a:spcAft>
        <a:buClr>
          <a:schemeClr val="bg2"/>
        </a:buClr>
        <a:buSzPct val="75000"/>
        <a:buFont typeface="Wingdings" panose="05000000000000000000" pitchFamily="2" charset="2"/>
        <a:buChar char="n"/>
        <a:defRPr sz="1800">
          <a:solidFill>
            <a:schemeClr val="tx1"/>
          </a:solidFill>
          <a:latin typeface="+mn-lt"/>
          <a:ea typeface="+mn-ea"/>
        </a:defRPr>
      </a:lvl3pPr>
      <a:lvl4pPr marL="1200150" indent="-171450" algn="l" rtl="0" eaLnBrk="1" fontAlgn="base" hangingPunct="1">
        <a:spcBef>
          <a:spcPct val="20000"/>
        </a:spcBef>
        <a:spcAft>
          <a:spcPct val="0"/>
        </a:spcAft>
        <a:buClr>
          <a:schemeClr val="bg2"/>
        </a:buClr>
        <a:buSzPct val="75000"/>
        <a:buFont typeface="Wingdings" panose="05000000000000000000" pitchFamily="2" charset="2"/>
        <a:buChar char="¨"/>
        <a:defRPr sz="1800">
          <a:solidFill>
            <a:schemeClr val="tx1"/>
          </a:solidFill>
          <a:latin typeface="+mn-lt"/>
          <a:ea typeface="+mn-ea"/>
        </a:defRPr>
      </a:lvl4pPr>
      <a:lvl5pPr marL="15430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5pPr>
      <a:lvl6pPr marL="18859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6pPr>
      <a:lvl7pPr marL="22288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7pPr>
      <a:lvl8pPr marL="25717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8pPr>
      <a:lvl9pPr marL="2914650" indent="-17145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wmf"/><Relationship Id="rId2" Type="http://schemas.openxmlformats.org/officeDocument/2006/relationships/image" Target="../media/image23.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4.wmf"/><Relationship Id="rId2" Type="http://schemas.openxmlformats.org/officeDocument/2006/relationships/oleObject" Target="../embeddings/oleObject2.bin"/><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35.jpeg"/><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4.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9416" y="1556792"/>
            <a:ext cx="11089232" cy="1512169"/>
          </a:xfrm>
          <a:prstGeom prst="rect">
            <a:avLst/>
          </a:prstGeom>
          <a:solidFill>
            <a:srgbClr val="333399"/>
          </a:solidFill>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5400" b="1" kern="0" dirty="0">
                <a:solidFill>
                  <a:schemeClr val="bg1"/>
                </a:solidFill>
                <a:latin typeface="+mj-ea"/>
                <a:ea typeface="+mj-ea"/>
              </a:rPr>
              <a:t>计 算 机 网 络</a:t>
            </a:r>
            <a:endParaRPr lang="zh-CN" altLang="en-US" sz="5400" b="1" kern="0" dirty="0">
              <a:solidFill>
                <a:schemeClr val="bg1"/>
              </a:solidFill>
              <a:latin typeface="+mj-ea"/>
              <a:ea typeface="+mj-ea"/>
            </a:endParaRPr>
          </a:p>
        </p:txBody>
      </p:sp>
      <p:sp>
        <p:nvSpPr>
          <p:cNvPr id="5125" name="Rectangle 3"/>
          <p:cNvSpPr>
            <a:spLocks noGrp="1" noChangeArrowheads="1"/>
          </p:cNvSpPr>
          <p:nvPr>
            <p:ph type="subTitle" idx="1"/>
          </p:nvPr>
        </p:nvSpPr>
        <p:spPr>
          <a:xfrm>
            <a:off x="2827746" y="5733256"/>
            <a:ext cx="7040563" cy="791369"/>
          </a:xfrm>
        </p:spPr>
        <p:txBody>
          <a:bodyPr/>
          <a:lstStyle/>
          <a:p>
            <a:pPr eaLnBrk="1" hangingPunct="1"/>
            <a:r>
              <a:rPr lang="zh-CN" altLang="en-US" dirty="0"/>
              <a:t>华中科技大学电信学院 </a:t>
            </a:r>
            <a:r>
              <a:rPr lang="en-US" altLang="zh-CN" dirty="0" smtClean="0"/>
              <a:t>2022</a:t>
            </a:r>
            <a:endParaRPr lang="en-US" altLang="zh-CN" dirty="0"/>
          </a:p>
        </p:txBody>
      </p:sp>
      <p:sp>
        <p:nvSpPr>
          <p:cNvPr id="5126" name="Rectangle 2"/>
          <p:cNvSpPr>
            <a:spLocks noGrp="1" noChangeArrowheads="1"/>
          </p:cNvSpPr>
          <p:nvPr>
            <p:ph type="ctrTitle"/>
          </p:nvPr>
        </p:nvSpPr>
        <p:spPr>
          <a:xfrm>
            <a:off x="2135560" y="3068961"/>
            <a:ext cx="8424936" cy="1728787"/>
          </a:xfrm>
        </p:spPr>
        <p:txBody>
          <a:bodyPr/>
          <a:lstStyle/>
          <a:p>
            <a:pPr algn="ctr"/>
            <a:r>
              <a:rPr lang="zh-CN" altLang="en-US" sz="5400" dirty="0">
                <a:latin typeface="+mj-ea"/>
              </a:rPr>
              <a:t>拥塞控制与资源分配</a:t>
            </a:r>
            <a:endParaRPr lang="zh-CN" altLang="en-US" sz="540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6" name="Rectangle 244"/>
          <p:cNvSpPr>
            <a:spLocks noGrp="1" noChangeArrowheads="1"/>
          </p:cNvSpPr>
          <p:nvPr>
            <p:ph type="title"/>
          </p:nvPr>
        </p:nvSpPr>
        <p:spPr>
          <a:xfrm>
            <a:off x="838059" y="470604"/>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2</a:t>
            </a:r>
            <a:endParaRPr lang="en-US" altLang="zh-CN" sz="3600" dirty="0">
              <a:ea typeface="MS PGothic" panose="020B0600070205080204" pitchFamily="34" charset="-128"/>
            </a:endParaRPr>
          </a:p>
        </p:txBody>
      </p:sp>
      <p:sp>
        <p:nvSpPr>
          <p:cNvPr id="15405" name="Rectangle 238"/>
          <p:cNvSpPr>
            <a:spLocks noGrp="1" noChangeArrowheads="1"/>
          </p:cNvSpPr>
          <p:nvPr>
            <p:ph sz="half" idx="1"/>
          </p:nvPr>
        </p:nvSpPr>
        <p:spPr>
          <a:xfrm>
            <a:off x="838059" y="1412853"/>
            <a:ext cx="3536950" cy="1916112"/>
          </a:xfrm>
        </p:spPr>
        <p:txBody>
          <a:bodyPr/>
          <a:lstStyle/>
          <a:p>
            <a:pPr>
              <a:buNone/>
            </a:pPr>
            <a:r>
              <a:rPr lang="zh-CN" altLang="en-US" sz="2200" i="1" dirty="0">
                <a:solidFill>
                  <a:srgbClr val="000099"/>
                </a:solidFill>
                <a:latin typeface="+mn-ea"/>
              </a:rPr>
              <a:t>   理想化</a:t>
            </a:r>
            <a:r>
              <a:rPr lang="en-US" altLang="zh-CN" sz="2200" i="1" dirty="0">
                <a:solidFill>
                  <a:srgbClr val="000099"/>
                </a:solidFill>
                <a:latin typeface="+mn-ea"/>
              </a:rPr>
              <a:t>: </a:t>
            </a:r>
            <a:r>
              <a:rPr lang="zh-CN" altLang="en-US" sz="2200" dirty="0">
                <a:latin typeface="+mn-ea"/>
              </a:rPr>
              <a:t>已知丢失数据包可能会丢失，由于完整缓冲区而丢失在路由器上</a:t>
            </a:r>
            <a:endParaRPr lang="en-US" altLang="zh-CN" sz="2200" dirty="0">
              <a:latin typeface="+mn-ea"/>
            </a:endParaRPr>
          </a:p>
          <a:p>
            <a:r>
              <a:rPr lang="zh-CN" altLang="en-US" sz="2200" dirty="0">
                <a:latin typeface="+mn-ea"/>
              </a:rPr>
              <a:t>发件人只有在已知丢失的数据包时才会重新发送</a:t>
            </a:r>
            <a:endParaRPr lang="en-US" altLang="zh-CN" sz="2200" dirty="0">
              <a:latin typeface="+mn-ea"/>
            </a:endParaRPr>
          </a:p>
          <a:p>
            <a:endParaRPr lang="en-US" altLang="zh-CN" dirty="0" smtClean="0">
              <a:ea typeface="MS PGothic" panose="020B0600070205080204" pitchFamily="34" charset="-128"/>
            </a:endParaRPr>
          </a:p>
          <a:p>
            <a:endParaRPr lang="en-US" altLang="zh-CN" dirty="0" smtClean="0">
              <a:ea typeface="MS PGothic" panose="020B0600070205080204" pitchFamily="34" charset="-128"/>
            </a:endParaRPr>
          </a:p>
          <a:p>
            <a:endParaRPr lang="zh-CN" altLang="en-US" dirty="0" smtClean="0">
              <a:ea typeface="MS PGothic" panose="020B0600070205080204" pitchFamily="34" charset="-128"/>
            </a:endParaRPr>
          </a:p>
        </p:txBody>
      </p:sp>
      <p:sp>
        <p:nvSpPr>
          <p:cNvPr id="15362"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C4A841-CB47-40C6-A55C-D556D1AAE066}"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5363" name="Freeform 249"/>
          <p:cNvSpPr/>
          <p:nvPr/>
        </p:nvSpPr>
        <p:spPr bwMode="auto">
          <a:xfrm flipH="1">
            <a:off x="3635378" y="3465516"/>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15364" name="Group 328"/>
          <p:cNvGrpSpPr/>
          <p:nvPr/>
        </p:nvGrpSpPr>
        <p:grpSpPr bwMode="auto">
          <a:xfrm>
            <a:off x="3240088" y="4425953"/>
            <a:ext cx="525462" cy="434975"/>
            <a:chOff x="-44" y="1473"/>
            <a:chExt cx="981" cy="1105"/>
          </a:xfrm>
        </p:grpSpPr>
        <p:pic>
          <p:nvPicPr>
            <p:cNvPr id="15515" name="Picture 32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16" name="Freeform 330"/>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pic>
        <p:nvPicPr>
          <p:cNvPr id="402434" name="Picture 2" descr="garbage_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913" y="5775325"/>
            <a:ext cx="4873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3"/>
          <p:cNvSpPr>
            <a:spLocks noChangeArrowheads="1"/>
          </p:cNvSpPr>
          <p:nvPr/>
        </p:nvSpPr>
        <p:spPr bwMode="auto">
          <a:xfrm>
            <a:off x="5319716" y="5348288"/>
            <a:ext cx="1304925" cy="303212"/>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67" name="Line 4"/>
          <p:cNvSpPr>
            <a:spLocks noChangeShapeType="1"/>
          </p:cNvSpPr>
          <p:nvPr/>
        </p:nvSpPr>
        <p:spPr bwMode="auto">
          <a:xfrm>
            <a:off x="5319713" y="5324478"/>
            <a:ext cx="0" cy="1873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5"/>
          <p:cNvSpPr>
            <a:spLocks noChangeShapeType="1"/>
          </p:cNvSpPr>
          <p:nvPr/>
        </p:nvSpPr>
        <p:spPr bwMode="auto">
          <a:xfrm>
            <a:off x="6624638" y="5324478"/>
            <a:ext cx="0" cy="187325"/>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Rectangle 6"/>
          <p:cNvSpPr>
            <a:spLocks noChangeArrowheads="1"/>
          </p:cNvSpPr>
          <p:nvPr/>
        </p:nvSpPr>
        <p:spPr bwMode="auto">
          <a:xfrm>
            <a:off x="5319713" y="5324475"/>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5370" name="Rectangle 7"/>
          <p:cNvSpPr>
            <a:spLocks noChangeArrowheads="1"/>
          </p:cNvSpPr>
          <p:nvPr/>
        </p:nvSpPr>
        <p:spPr bwMode="auto">
          <a:xfrm>
            <a:off x="6229350" y="5311775"/>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5371" name="Oval 8"/>
          <p:cNvSpPr>
            <a:spLocks noChangeArrowheads="1"/>
          </p:cNvSpPr>
          <p:nvPr/>
        </p:nvSpPr>
        <p:spPr bwMode="auto">
          <a:xfrm>
            <a:off x="5314953" y="5126041"/>
            <a:ext cx="1306513" cy="352425"/>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372" name="Group 9"/>
          <p:cNvGrpSpPr/>
          <p:nvPr/>
        </p:nvGrpSpPr>
        <p:grpSpPr bwMode="auto">
          <a:xfrm>
            <a:off x="5621338" y="5183191"/>
            <a:ext cx="647700" cy="206375"/>
            <a:chOff x="2848" y="848"/>
            <a:chExt cx="140" cy="98"/>
          </a:xfrm>
        </p:grpSpPr>
        <p:sp>
          <p:nvSpPr>
            <p:cNvPr id="15512" name="Line 10"/>
            <p:cNvSpPr>
              <a:spLocks noChangeShapeType="1"/>
            </p:cNvSpPr>
            <p:nvPr/>
          </p:nvSpPr>
          <p:spPr bwMode="auto">
            <a:xfrm flipV="1">
              <a:off x="2848" y="848"/>
              <a:ext cx="50" cy="2"/>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13" name="Line 11"/>
            <p:cNvSpPr>
              <a:spLocks noChangeShapeType="1"/>
            </p:cNvSpPr>
            <p:nvPr/>
          </p:nvSpPr>
          <p:spPr bwMode="auto">
            <a:xfrm>
              <a:off x="2944" y="946"/>
              <a:ext cx="44"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14" name="Line 12"/>
            <p:cNvSpPr>
              <a:spLocks noChangeShapeType="1"/>
            </p:cNvSpPr>
            <p:nvPr/>
          </p:nvSpPr>
          <p:spPr bwMode="auto">
            <a:xfrm>
              <a:off x="2894" y="850"/>
              <a:ext cx="52" cy="96"/>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3" name="Line 13"/>
          <p:cNvSpPr>
            <a:spLocks noChangeShapeType="1"/>
          </p:cNvSpPr>
          <p:nvPr/>
        </p:nvSpPr>
        <p:spPr bwMode="auto">
          <a:xfrm>
            <a:off x="5621341" y="5381628"/>
            <a:ext cx="231775" cy="4763"/>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14"/>
          <p:cNvSpPr>
            <a:spLocks noChangeShapeType="1"/>
          </p:cNvSpPr>
          <p:nvPr/>
        </p:nvSpPr>
        <p:spPr bwMode="auto">
          <a:xfrm flipV="1">
            <a:off x="6065838" y="5181600"/>
            <a:ext cx="203200"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Line 15"/>
          <p:cNvSpPr>
            <a:spLocks noChangeShapeType="1"/>
          </p:cNvSpPr>
          <p:nvPr/>
        </p:nvSpPr>
        <p:spPr bwMode="auto">
          <a:xfrm flipV="1">
            <a:off x="5834063" y="5181603"/>
            <a:ext cx="241300" cy="200025"/>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6"/>
          <p:cNvSpPr>
            <a:spLocks noChangeShapeType="1"/>
          </p:cNvSpPr>
          <p:nvPr/>
        </p:nvSpPr>
        <p:spPr bwMode="auto">
          <a:xfrm flipH="1">
            <a:off x="3948113" y="4878388"/>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77" name="Line 17"/>
          <p:cNvSpPr>
            <a:spLocks noChangeShapeType="1"/>
          </p:cNvSpPr>
          <p:nvPr/>
        </p:nvSpPr>
        <p:spPr bwMode="auto">
          <a:xfrm flipH="1">
            <a:off x="4545013" y="4878391"/>
            <a:ext cx="5381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5378" name="Group 58"/>
          <p:cNvGrpSpPr/>
          <p:nvPr/>
        </p:nvGrpSpPr>
        <p:grpSpPr bwMode="auto">
          <a:xfrm>
            <a:off x="3875088" y="3563938"/>
            <a:ext cx="798512" cy="1166812"/>
            <a:chOff x="12762" y="10336"/>
            <a:chExt cx="1027" cy="1700"/>
          </a:xfrm>
        </p:grpSpPr>
        <p:sp>
          <p:nvSpPr>
            <p:cNvPr id="15506"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7"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8" name="Line 6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09" name="Line 6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10" name="Line 6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11" name="Line 6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379" name="Text Box 66"/>
          <p:cNvSpPr txBox="1">
            <a:spLocks noChangeArrowheads="1"/>
          </p:cNvSpPr>
          <p:nvPr/>
        </p:nvSpPr>
        <p:spPr bwMode="auto">
          <a:xfrm>
            <a:off x="4892675" y="3449641"/>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5380" name="Line 67"/>
          <p:cNvSpPr>
            <a:spLocks noChangeShapeType="1"/>
          </p:cNvSpPr>
          <p:nvPr/>
        </p:nvSpPr>
        <p:spPr bwMode="auto">
          <a:xfrm flipH="1">
            <a:off x="3409953" y="5983291"/>
            <a:ext cx="538163"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5381" name="Group 108"/>
          <p:cNvGrpSpPr/>
          <p:nvPr/>
        </p:nvGrpSpPr>
        <p:grpSpPr bwMode="auto">
          <a:xfrm>
            <a:off x="2822578" y="4718053"/>
            <a:ext cx="798513" cy="1166813"/>
            <a:chOff x="12762" y="10336"/>
            <a:chExt cx="1027" cy="1700"/>
          </a:xfrm>
        </p:grpSpPr>
        <p:sp>
          <p:nvSpPr>
            <p:cNvPr id="15500" name="Rectangle 10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1" name="Rectangle 11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2" name="Line 11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03" name="Line 11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04" name="Line 11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05" name="Line 11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382" name="Line 116"/>
          <p:cNvSpPr>
            <a:spLocks noChangeShapeType="1"/>
          </p:cNvSpPr>
          <p:nvPr/>
        </p:nvSpPr>
        <p:spPr bwMode="auto">
          <a:xfrm flipH="1">
            <a:off x="4545013" y="5394325"/>
            <a:ext cx="7493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3" name="Line 117"/>
          <p:cNvSpPr>
            <a:spLocks noChangeShapeType="1"/>
          </p:cNvSpPr>
          <p:nvPr/>
        </p:nvSpPr>
        <p:spPr bwMode="auto">
          <a:xfrm flipH="1">
            <a:off x="6534153" y="5394325"/>
            <a:ext cx="7477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4" name="Line 118"/>
          <p:cNvSpPr>
            <a:spLocks noChangeShapeType="1"/>
          </p:cNvSpPr>
          <p:nvPr/>
        </p:nvSpPr>
        <p:spPr bwMode="auto">
          <a:xfrm flipH="1">
            <a:off x="6684963" y="4878388"/>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5" name="Line 119"/>
          <p:cNvSpPr>
            <a:spLocks noChangeShapeType="1"/>
          </p:cNvSpPr>
          <p:nvPr/>
        </p:nvSpPr>
        <p:spPr bwMode="auto">
          <a:xfrm flipH="1">
            <a:off x="6673853" y="5995988"/>
            <a:ext cx="6778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6" name="Line 120"/>
          <p:cNvSpPr>
            <a:spLocks noChangeShapeType="1"/>
          </p:cNvSpPr>
          <p:nvPr/>
        </p:nvSpPr>
        <p:spPr bwMode="auto">
          <a:xfrm flipH="1">
            <a:off x="7783513" y="4891088"/>
            <a:ext cx="5397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5387" name="Group 161"/>
          <p:cNvGrpSpPr/>
          <p:nvPr/>
        </p:nvGrpSpPr>
        <p:grpSpPr bwMode="auto">
          <a:xfrm>
            <a:off x="8167688" y="3698878"/>
            <a:ext cx="798512" cy="1166813"/>
            <a:chOff x="12762" y="10336"/>
            <a:chExt cx="1027" cy="1700"/>
          </a:xfrm>
        </p:grpSpPr>
        <p:sp>
          <p:nvSpPr>
            <p:cNvPr id="15494"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95"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96" name="Line 164"/>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97" name="Line 165"/>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98" name="Line 166"/>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99" name="Line 167"/>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5388" name="Group 208"/>
          <p:cNvGrpSpPr/>
          <p:nvPr/>
        </p:nvGrpSpPr>
        <p:grpSpPr bwMode="auto">
          <a:xfrm>
            <a:off x="7699378" y="5011738"/>
            <a:ext cx="798513" cy="1168400"/>
            <a:chOff x="12762" y="10336"/>
            <a:chExt cx="1027" cy="1700"/>
          </a:xfrm>
        </p:grpSpPr>
        <p:sp>
          <p:nvSpPr>
            <p:cNvPr id="15488"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89"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90" name="Line 21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91" name="Line 21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92" name="Line 21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93" name="Line 21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389" name="Oval 215"/>
          <p:cNvSpPr>
            <a:spLocks noChangeArrowheads="1"/>
          </p:cNvSpPr>
          <p:nvPr/>
        </p:nvSpPr>
        <p:spPr bwMode="auto">
          <a:xfrm>
            <a:off x="4287838" y="3638550"/>
            <a:ext cx="112712" cy="11588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90" name="Oval 216"/>
          <p:cNvSpPr>
            <a:spLocks noChangeArrowheads="1"/>
          </p:cNvSpPr>
          <p:nvPr/>
        </p:nvSpPr>
        <p:spPr bwMode="auto">
          <a:xfrm>
            <a:off x="3128963" y="4767266"/>
            <a:ext cx="114300" cy="117475"/>
          </a:xfrm>
          <a:prstGeom prst="ellipse">
            <a:avLst/>
          </a:prstGeom>
          <a:solidFill>
            <a:srgbClr val="808080"/>
          </a:solidFill>
          <a:ln w="9525">
            <a:solidFill>
              <a:srgbClr val="80808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91" name="Text Box 217"/>
          <p:cNvSpPr txBox="1">
            <a:spLocks noChangeArrowheads="1"/>
          </p:cNvSpPr>
          <p:nvPr/>
        </p:nvSpPr>
        <p:spPr bwMode="auto">
          <a:xfrm>
            <a:off x="9107488" y="3651253"/>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grpSp>
        <p:nvGrpSpPr>
          <p:cNvPr id="15392" name="Group 218"/>
          <p:cNvGrpSpPr/>
          <p:nvPr/>
        </p:nvGrpSpPr>
        <p:grpSpPr bwMode="auto">
          <a:xfrm>
            <a:off x="6111878" y="5233991"/>
            <a:ext cx="385763" cy="319087"/>
            <a:chOff x="11283" y="10423"/>
            <a:chExt cx="475" cy="374"/>
          </a:xfrm>
        </p:grpSpPr>
        <p:sp>
          <p:nvSpPr>
            <p:cNvPr id="15481" name="Rectangle 219"/>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82" name="Line 220"/>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83" name="Line 221"/>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84" name="Line 222"/>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85" name="Line 223"/>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86" name="Line 224"/>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87" name="Line 225"/>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393" name="Line 226"/>
          <p:cNvSpPr>
            <a:spLocks noChangeShapeType="1"/>
          </p:cNvSpPr>
          <p:nvPr/>
        </p:nvSpPr>
        <p:spPr bwMode="auto">
          <a:xfrm>
            <a:off x="6369053" y="4017963"/>
            <a:ext cx="339725"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5394" name="Freeform 227"/>
          <p:cNvSpPr/>
          <p:nvPr/>
        </p:nvSpPr>
        <p:spPr bwMode="auto">
          <a:xfrm>
            <a:off x="3187703" y="4865691"/>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228"/>
          <p:cNvSpPr/>
          <p:nvPr/>
        </p:nvSpPr>
        <p:spPr bwMode="auto">
          <a:xfrm>
            <a:off x="4346575" y="3698875"/>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Oval 229"/>
          <p:cNvSpPr>
            <a:spLocks noChangeArrowheads="1"/>
          </p:cNvSpPr>
          <p:nvPr/>
        </p:nvSpPr>
        <p:spPr bwMode="auto">
          <a:xfrm>
            <a:off x="4287838" y="3871916"/>
            <a:ext cx="112712" cy="1158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97" name="Text Box 230"/>
          <p:cNvSpPr txBox="1">
            <a:spLocks noChangeArrowheads="1"/>
          </p:cNvSpPr>
          <p:nvPr/>
        </p:nvSpPr>
        <p:spPr bwMode="auto">
          <a:xfrm>
            <a:off x="4775200" y="3778250"/>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5398" name="Line 231"/>
          <p:cNvSpPr>
            <a:spLocks noChangeShapeType="1"/>
          </p:cNvSpPr>
          <p:nvPr/>
        </p:nvSpPr>
        <p:spPr bwMode="auto">
          <a:xfrm>
            <a:off x="4433888" y="3938588"/>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99" name="Line 232"/>
          <p:cNvSpPr>
            <a:spLocks noChangeShapeType="1"/>
          </p:cNvSpPr>
          <p:nvPr/>
        </p:nvSpPr>
        <p:spPr bwMode="auto">
          <a:xfrm>
            <a:off x="4429125" y="3705225"/>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0" name="Line 233"/>
          <p:cNvSpPr>
            <a:spLocks noChangeShapeType="1"/>
          </p:cNvSpPr>
          <p:nvPr/>
        </p:nvSpPr>
        <p:spPr bwMode="auto">
          <a:xfrm>
            <a:off x="8640763" y="3857625"/>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2666" name="Rectangle 234"/>
          <p:cNvSpPr>
            <a:spLocks noChangeArrowheads="1"/>
          </p:cNvSpPr>
          <p:nvPr/>
        </p:nvSpPr>
        <p:spPr bwMode="auto">
          <a:xfrm>
            <a:off x="4235453" y="3613153"/>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402667" name="Rectangle 235"/>
          <p:cNvSpPr>
            <a:spLocks noChangeArrowheads="1"/>
          </p:cNvSpPr>
          <p:nvPr/>
        </p:nvSpPr>
        <p:spPr bwMode="auto">
          <a:xfrm>
            <a:off x="3905253" y="3846516"/>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402668" name="Text Box 236"/>
          <p:cNvSpPr txBox="1">
            <a:spLocks noChangeArrowheads="1"/>
          </p:cNvSpPr>
          <p:nvPr/>
        </p:nvSpPr>
        <p:spPr bwMode="auto">
          <a:xfrm>
            <a:off x="3281366" y="3736975"/>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6600"/>
                </a:solidFill>
                <a:ea typeface="MS PGothic" panose="020B0600070205080204" pitchFamily="34" charset="-128"/>
              </a:rPr>
              <a:t>copy</a:t>
            </a:r>
            <a:endParaRPr lang="en-US" altLang="zh-CN" sz="1600">
              <a:solidFill>
                <a:srgbClr val="006600"/>
              </a:solidFill>
              <a:ea typeface="MS PGothic" panose="020B0600070205080204" pitchFamily="34" charset="-128"/>
            </a:endParaRPr>
          </a:p>
        </p:txBody>
      </p:sp>
      <p:sp>
        <p:nvSpPr>
          <p:cNvPr id="402669" name="Text Box 237"/>
          <p:cNvSpPr txBox="1">
            <a:spLocks noChangeArrowheads="1"/>
          </p:cNvSpPr>
          <p:nvPr/>
        </p:nvSpPr>
        <p:spPr bwMode="auto">
          <a:xfrm>
            <a:off x="5310188" y="4805363"/>
            <a:ext cx="164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no buffer space!</a:t>
            </a:r>
            <a:endParaRPr lang="en-US" altLang="zh-CN" sz="1600" i="1">
              <a:solidFill>
                <a:srgbClr val="006600"/>
              </a:solidFill>
              <a:ea typeface="MS PGothic" panose="020B0600070205080204" pitchFamily="34" charset="-128"/>
            </a:endParaRPr>
          </a:p>
        </p:txBody>
      </p:sp>
      <p:sp>
        <p:nvSpPr>
          <p:cNvPr id="15407" name="Freeform 246"/>
          <p:cNvSpPr/>
          <p:nvPr/>
        </p:nvSpPr>
        <p:spPr bwMode="auto">
          <a:xfrm flipH="1">
            <a:off x="2590803"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5408" name="Freeform 252"/>
          <p:cNvSpPr/>
          <p:nvPr/>
        </p:nvSpPr>
        <p:spPr bwMode="auto">
          <a:xfrm>
            <a:off x="8940803"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5409" name="Freeform 255"/>
          <p:cNvSpPr/>
          <p:nvPr/>
        </p:nvSpPr>
        <p:spPr bwMode="auto">
          <a:xfrm>
            <a:off x="8461378" y="4981575"/>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5410" name="Text Box 257"/>
          <p:cNvSpPr txBox="1">
            <a:spLocks noChangeArrowheads="1"/>
          </p:cNvSpPr>
          <p:nvPr/>
        </p:nvSpPr>
        <p:spPr bwMode="auto">
          <a:xfrm>
            <a:off x="3822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5411" name="Text Box 258"/>
          <p:cNvSpPr txBox="1">
            <a:spLocks noChangeArrowheads="1"/>
          </p:cNvSpPr>
          <p:nvPr/>
        </p:nvSpPr>
        <p:spPr bwMode="auto">
          <a:xfrm>
            <a:off x="2692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grpSp>
        <p:nvGrpSpPr>
          <p:cNvPr id="15412" name="Group 259"/>
          <p:cNvGrpSpPr/>
          <p:nvPr/>
        </p:nvGrpSpPr>
        <p:grpSpPr bwMode="auto">
          <a:xfrm>
            <a:off x="9077328" y="4564066"/>
            <a:ext cx="231775" cy="441325"/>
            <a:chOff x="4140" y="429"/>
            <a:chExt cx="1425" cy="2396"/>
          </a:xfrm>
        </p:grpSpPr>
        <p:sp>
          <p:nvSpPr>
            <p:cNvPr id="15449" name="Freeform 260"/>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50" name="Rectangle 26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51" name="Freeform 262"/>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52" name="Freeform 263"/>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53" name="Rectangle 264"/>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54" name="Group 265"/>
            <p:cNvGrpSpPr/>
            <p:nvPr/>
          </p:nvGrpSpPr>
          <p:grpSpPr bwMode="auto">
            <a:xfrm>
              <a:off x="4749" y="668"/>
              <a:ext cx="581" cy="145"/>
              <a:chOff x="614" y="2568"/>
              <a:chExt cx="725" cy="139"/>
            </a:xfrm>
          </p:grpSpPr>
          <p:sp>
            <p:nvSpPr>
              <p:cNvPr id="15479" name="AutoShape 266"/>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80" name="AutoShape 267"/>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55" name="Rectangle 268"/>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56" name="Group 269"/>
            <p:cNvGrpSpPr/>
            <p:nvPr/>
          </p:nvGrpSpPr>
          <p:grpSpPr bwMode="auto">
            <a:xfrm>
              <a:off x="4747" y="994"/>
              <a:ext cx="581" cy="134"/>
              <a:chOff x="614" y="2568"/>
              <a:chExt cx="725" cy="139"/>
            </a:xfrm>
          </p:grpSpPr>
          <p:sp>
            <p:nvSpPr>
              <p:cNvPr id="15477" name="AutoShape 270"/>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8" name="AutoShape 271"/>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57" name="Rectangle 272"/>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58" name="Rectangle 273"/>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59" name="Group 274"/>
            <p:cNvGrpSpPr/>
            <p:nvPr/>
          </p:nvGrpSpPr>
          <p:grpSpPr bwMode="auto">
            <a:xfrm>
              <a:off x="4735" y="1627"/>
              <a:ext cx="582" cy="151"/>
              <a:chOff x="614" y="2568"/>
              <a:chExt cx="725" cy="139"/>
            </a:xfrm>
          </p:grpSpPr>
          <p:sp>
            <p:nvSpPr>
              <p:cNvPr id="15475" name="AutoShape 275"/>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6" name="AutoShape 276"/>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60" name="Freeform 277"/>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5461" name="Group 278"/>
            <p:cNvGrpSpPr/>
            <p:nvPr/>
          </p:nvGrpSpPr>
          <p:grpSpPr bwMode="auto">
            <a:xfrm>
              <a:off x="4739" y="1327"/>
              <a:ext cx="582" cy="139"/>
              <a:chOff x="614" y="2568"/>
              <a:chExt cx="725" cy="139"/>
            </a:xfrm>
          </p:grpSpPr>
          <p:sp>
            <p:nvSpPr>
              <p:cNvPr id="15473" name="AutoShape 279"/>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4" name="AutoShape 280"/>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62" name="Rectangle 281"/>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3" name="Freeform 282"/>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64" name="Freeform 283"/>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65" name="Oval 284"/>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6" name="Freeform 285"/>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67" name="AutoShape 286"/>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8" name="AutoShape 287"/>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9" name="Oval 288"/>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0" name="Oval 289"/>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5471" name="Oval 290"/>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2" name="Rectangle 291"/>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5413" name="Group 292"/>
          <p:cNvGrpSpPr/>
          <p:nvPr/>
        </p:nvGrpSpPr>
        <p:grpSpPr bwMode="auto">
          <a:xfrm>
            <a:off x="8659816" y="5867403"/>
            <a:ext cx="231775" cy="441325"/>
            <a:chOff x="4140" y="429"/>
            <a:chExt cx="1425" cy="2396"/>
          </a:xfrm>
        </p:grpSpPr>
        <p:sp>
          <p:nvSpPr>
            <p:cNvPr id="15417" name="Freeform 293"/>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8" name="Rectangle 294"/>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19" name="Freeform 295"/>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20" name="Freeform 296"/>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21" name="Rectangle 297"/>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22" name="Group 298"/>
            <p:cNvGrpSpPr/>
            <p:nvPr/>
          </p:nvGrpSpPr>
          <p:grpSpPr bwMode="auto">
            <a:xfrm>
              <a:off x="4749" y="668"/>
              <a:ext cx="581" cy="145"/>
              <a:chOff x="614" y="2568"/>
              <a:chExt cx="725" cy="139"/>
            </a:xfrm>
          </p:grpSpPr>
          <p:sp>
            <p:nvSpPr>
              <p:cNvPr id="15447" name="AutoShape 299"/>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8" name="AutoShape 300"/>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23" name="Rectangle 301"/>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24" name="Group 302"/>
            <p:cNvGrpSpPr/>
            <p:nvPr/>
          </p:nvGrpSpPr>
          <p:grpSpPr bwMode="auto">
            <a:xfrm>
              <a:off x="4747" y="994"/>
              <a:ext cx="581" cy="134"/>
              <a:chOff x="614" y="2568"/>
              <a:chExt cx="725" cy="139"/>
            </a:xfrm>
          </p:grpSpPr>
          <p:sp>
            <p:nvSpPr>
              <p:cNvPr id="15445" name="AutoShape 303"/>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6" name="AutoShape 304"/>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25" name="Rectangle 305"/>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26" name="Rectangle 306"/>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27" name="Group 307"/>
            <p:cNvGrpSpPr/>
            <p:nvPr/>
          </p:nvGrpSpPr>
          <p:grpSpPr bwMode="auto">
            <a:xfrm>
              <a:off x="4735" y="1627"/>
              <a:ext cx="582" cy="151"/>
              <a:chOff x="614" y="2568"/>
              <a:chExt cx="725" cy="139"/>
            </a:xfrm>
          </p:grpSpPr>
          <p:sp>
            <p:nvSpPr>
              <p:cNvPr id="15443" name="AutoShape 308"/>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4" name="AutoShape 309"/>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28" name="Freeform 310"/>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5429" name="Group 311"/>
            <p:cNvGrpSpPr/>
            <p:nvPr/>
          </p:nvGrpSpPr>
          <p:grpSpPr bwMode="auto">
            <a:xfrm>
              <a:off x="4739" y="1327"/>
              <a:ext cx="582" cy="139"/>
              <a:chOff x="614" y="2568"/>
              <a:chExt cx="725" cy="139"/>
            </a:xfrm>
          </p:grpSpPr>
          <p:sp>
            <p:nvSpPr>
              <p:cNvPr id="15441" name="AutoShape 312"/>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2" name="AutoShape 313"/>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30" name="Rectangle 314"/>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1" name="Freeform 315"/>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32" name="Freeform 316"/>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33" name="Oval 317"/>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4" name="Freeform 318"/>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35" name="AutoShape 319"/>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6" name="AutoShape 320"/>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7" name="Oval 321"/>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8" name="Oval 322"/>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5439" name="Oval 323"/>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0" name="Rectangle 324"/>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5414" name="Group 325"/>
          <p:cNvGrpSpPr/>
          <p:nvPr/>
        </p:nvGrpSpPr>
        <p:grpSpPr bwMode="auto">
          <a:xfrm>
            <a:off x="2185988" y="5605466"/>
            <a:ext cx="525462" cy="434975"/>
            <a:chOff x="-44" y="1473"/>
            <a:chExt cx="981" cy="1105"/>
          </a:xfrm>
        </p:grpSpPr>
        <p:pic>
          <p:nvPicPr>
            <p:cNvPr id="15415" name="Picture 32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6" name="Freeform 327"/>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2666"/>
                                        </p:tgtEl>
                                        <p:attrNameLst>
                                          <p:attrName>style.visibility</p:attrName>
                                        </p:attrNameLst>
                                      </p:cBhvr>
                                      <p:to>
                                        <p:strVal val="visible"/>
                                      </p:to>
                                    </p:set>
                                    <p:animEffect transition="in" filter="dissolve">
                                      <p:cBhvr>
                                        <p:cTn id="7" dur="500"/>
                                        <p:tgtEl>
                                          <p:spTgt spid="402666"/>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0.00017 0.00255 L -5.55556E-7 0.03542 " pathEditMode="relative" rAng="0" ptsTypes="AA">
                                      <p:cBhvr>
                                        <p:cTn id="10" dur="2000" fill="hold"/>
                                        <p:tgtEl>
                                          <p:spTgt spid="402666"/>
                                        </p:tgtEl>
                                        <p:attrNameLst>
                                          <p:attrName>ppt_x</p:attrName>
                                          <p:attrName>ppt_y</p:attrName>
                                        </p:attrNameLst>
                                      </p:cBhvr>
                                      <p:rCtr x="0" y="1644"/>
                                    </p:animMotion>
                                  </p:childTnLst>
                                </p:cTn>
                              </p:par>
                            </p:childTnLst>
                          </p:cTn>
                        </p:par>
                        <p:par>
                          <p:cTn id="11" fill="hold">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402667"/>
                                        </p:tgtEl>
                                        <p:attrNameLst>
                                          <p:attrName>style.visibility</p:attrName>
                                        </p:attrNameLst>
                                      </p:cBhvr>
                                      <p:to>
                                        <p:strVal val="visible"/>
                                      </p:to>
                                    </p:set>
                                    <p:animEffect transition="in" filter="dissolve">
                                      <p:cBhvr>
                                        <p:cTn id="14" dur="500"/>
                                        <p:tgtEl>
                                          <p:spTgt spid="40266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02668"/>
                                        </p:tgtEl>
                                        <p:attrNameLst>
                                          <p:attrName>style.visibility</p:attrName>
                                        </p:attrNameLst>
                                      </p:cBhvr>
                                      <p:to>
                                        <p:strVal val="visible"/>
                                      </p:to>
                                    </p:set>
                                    <p:animEffect transition="in" filter="dissolve">
                                      <p:cBhvr>
                                        <p:cTn id="17" dur="500"/>
                                        <p:tgtEl>
                                          <p:spTgt spid="402668"/>
                                        </p:tgtEl>
                                      </p:cBhvr>
                                    </p:animEffect>
                                  </p:childTnLst>
                                </p:cTn>
                              </p:par>
                            </p:childTnLst>
                          </p:cTn>
                        </p:par>
                        <p:par>
                          <p:cTn id="18" fill="hold">
                            <p:stCondLst>
                              <p:cond delay="3000"/>
                            </p:stCondLst>
                            <p:childTnLst>
                              <p:par>
                                <p:cTn id="19" presetID="0" presetClass="path" presetSubtype="0" accel="50000" decel="50000" fill="hold" grpId="2" nodeType="afterEffect">
                                  <p:stCondLst>
                                    <p:cond delay="0"/>
                                  </p:stCondLst>
                                  <p:childTnLst>
                                    <p:animMotion origin="layout" path="M -1.94444E-6 0.03542 L 0.0007 0.17802 L 0.08681 0.17894 L 0.04723 0.24191 L 0.19584 0.24191 " pathEditMode="relative" ptsTypes="AAAAA">
                                      <p:cBhvr>
                                        <p:cTn id="20" dur="2000" fill="hold"/>
                                        <p:tgtEl>
                                          <p:spTgt spid="402666"/>
                                        </p:tgtEl>
                                        <p:attrNameLst>
                                          <p:attrName>ppt_x</p:attrName>
                                          <p:attrName>ppt_y</p:attrName>
                                        </p:attrNameLst>
                                      </p:cBhvr>
                                    </p:animMotion>
                                  </p:childTnLst>
                                </p:cTn>
                              </p:par>
                              <p:par>
                                <p:cTn id="21" presetID="9" presetClass="exit" presetSubtype="0" fill="hold" grpId="1" nodeType="withEffect">
                                  <p:stCondLst>
                                    <p:cond delay="0"/>
                                  </p:stCondLst>
                                  <p:childTnLst>
                                    <p:animEffect transition="out" filter="dissolve">
                                      <p:cBhvr>
                                        <p:cTn id="22" dur="500"/>
                                        <p:tgtEl>
                                          <p:spTgt spid="402668"/>
                                        </p:tgtEl>
                                      </p:cBhvr>
                                    </p:animEffect>
                                    <p:set>
                                      <p:cBhvr>
                                        <p:cTn id="23" dur="1" fill="hold">
                                          <p:stCondLst>
                                            <p:cond delay="499"/>
                                          </p:stCondLst>
                                        </p:cTn>
                                        <p:tgtEl>
                                          <p:spTgt spid="402668"/>
                                        </p:tgtEl>
                                        <p:attrNameLst>
                                          <p:attrName>style.visibility</p:attrName>
                                        </p:attrNameLst>
                                      </p:cBhvr>
                                      <p:to>
                                        <p:strVal val="hidden"/>
                                      </p:to>
                                    </p:se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402669"/>
                                        </p:tgtEl>
                                        <p:attrNameLst>
                                          <p:attrName>style.visibility</p:attrName>
                                        </p:attrNameLst>
                                      </p:cBhvr>
                                      <p:to>
                                        <p:strVal val="visible"/>
                                      </p:to>
                                    </p:set>
                                    <p:animEffect transition="in" filter="dissolve">
                                      <p:cBhvr>
                                        <p:cTn id="27" dur="500"/>
                                        <p:tgtEl>
                                          <p:spTgt spid="402669"/>
                                        </p:tgtEl>
                                      </p:cBhvr>
                                    </p:animEffect>
                                  </p:childTnLst>
                                </p:cTn>
                              </p:par>
                            </p:childTnLst>
                          </p:cTn>
                        </p:par>
                        <p:par>
                          <p:cTn id="28" fill="hold">
                            <p:stCondLst>
                              <p:cond delay="5500"/>
                            </p:stCondLst>
                            <p:childTnLst>
                              <p:par>
                                <p:cTn id="29" presetID="9" presetClass="entr" presetSubtype="0" fill="hold" nodeType="afterEffect">
                                  <p:stCondLst>
                                    <p:cond delay="0"/>
                                  </p:stCondLst>
                                  <p:childTnLst>
                                    <p:set>
                                      <p:cBhvr>
                                        <p:cTn id="30" dur="1" fill="hold">
                                          <p:stCondLst>
                                            <p:cond delay="0"/>
                                          </p:stCondLst>
                                        </p:cTn>
                                        <p:tgtEl>
                                          <p:spTgt spid="402434"/>
                                        </p:tgtEl>
                                        <p:attrNameLst>
                                          <p:attrName>style.visibility</p:attrName>
                                        </p:attrNameLst>
                                      </p:cBhvr>
                                      <p:to>
                                        <p:strVal val="visible"/>
                                      </p:to>
                                    </p:set>
                                    <p:animEffect transition="in" filter="dissolve">
                                      <p:cBhvr>
                                        <p:cTn id="31" dur="500"/>
                                        <p:tgtEl>
                                          <p:spTgt spid="402434"/>
                                        </p:tgtEl>
                                      </p:cBhvr>
                                    </p:animEffect>
                                  </p:childTnLst>
                                </p:cTn>
                              </p:par>
                            </p:childTnLst>
                          </p:cTn>
                        </p:par>
                        <p:par>
                          <p:cTn id="32" fill="hold">
                            <p:stCondLst>
                              <p:cond delay="6000"/>
                            </p:stCondLst>
                            <p:childTnLst>
                              <p:par>
                                <p:cTn id="33" presetID="0" presetClass="path" presetSubtype="0" accel="50000" decel="50000" fill="hold" grpId="3" nodeType="afterEffect">
                                  <p:stCondLst>
                                    <p:cond delay="0"/>
                                  </p:stCondLst>
                                  <p:childTnLst>
                                    <p:animMotion origin="layout" path="M 0.19583 0.2419 L 0.19808 0.35139 " pathEditMode="relative" ptsTypes="AA">
                                      <p:cBhvr>
                                        <p:cTn id="34" dur="2000" fill="hold"/>
                                        <p:tgtEl>
                                          <p:spTgt spid="402666"/>
                                        </p:tgtEl>
                                        <p:attrNameLst>
                                          <p:attrName>ppt_x</p:attrName>
                                          <p:attrName>ppt_y</p:attrName>
                                        </p:attrNameLst>
                                      </p:cBhvr>
                                    </p:animMotion>
                                  </p:childTnLst>
                                </p:cTn>
                              </p:par>
                              <p:par>
                                <p:cTn id="35" presetID="9" presetClass="exit" presetSubtype="0" fill="hold" grpId="1" nodeType="withEffect">
                                  <p:stCondLst>
                                    <p:cond delay="0"/>
                                  </p:stCondLst>
                                  <p:childTnLst>
                                    <p:animEffect transition="out" filter="dissolve">
                                      <p:cBhvr>
                                        <p:cTn id="36" dur="500"/>
                                        <p:tgtEl>
                                          <p:spTgt spid="402669"/>
                                        </p:tgtEl>
                                      </p:cBhvr>
                                    </p:animEffect>
                                    <p:set>
                                      <p:cBhvr>
                                        <p:cTn id="37" dur="1" fill="hold">
                                          <p:stCondLst>
                                            <p:cond delay="499"/>
                                          </p:stCondLst>
                                        </p:cTn>
                                        <p:tgtEl>
                                          <p:spTgt spid="402669"/>
                                        </p:tgtEl>
                                        <p:attrNameLst>
                                          <p:attrName>style.visibility</p:attrName>
                                        </p:attrNameLst>
                                      </p:cBhvr>
                                      <p:to>
                                        <p:strVal val="hidden"/>
                                      </p:to>
                                    </p:set>
                                  </p:childTnLst>
                                </p:cTn>
                              </p:par>
                            </p:childTnLst>
                          </p:cTn>
                        </p:par>
                        <p:par>
                          <p:cTn id="38" fill="hold">
                            <p:stCondLst>
                              <p:cond delay="8000"/>
                            </p:stCondLst>
                            <p:childTnLst>
                              <p:par>
                                <p:cTn id="39" presetID="9" presetClass="exit" presetSubtype="0" fill="hold" grpId="4" nodeType="afterEffect">
                                  <p:stCondLst>
                                    <p:cond delay="0"/>
                                  </p:stCondLst>
                                  <p:childTnLst>
                                    <p:animEffect transition="out" filter="dissolve">
                                      <p:cBhvr>
                                        <p:cTn id="40" dur="500"/>
                                        <p:tgtEl>
                                          <p:spTgt spid="402666"/>
                                        </p:tgtEl>
                                      </p:cBhvr>
                                    </p:animEffect>
                                    <p:set>
                                      <p:cBhvr>
                                        <p:cTn id="41" dur="1" fill="hold">
                                          <p:stCondLst>
                                            <p:cond delay="499"/>
                                          </p:stCondLst>
                                        </p:cTn>
                                        <p:tgtEl>
                                          <p:spTgt spid="4026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666" grpId="0" animBg="1"/>
      <p:bldP spid="402666" grpId="1" animBg="1"/>
      <p:bldP spid="402666" grpId="2" animBg="1"/>
      <p:bldP spid="402666" grpId="3" animBg="1"/>
      <p:bldP spid="402666" grpId="4" animBg="1"/>
      <p:bldP spid="402667" grpId="0" animBg="1"/>
      <p:bldP spid="402668" grpId="0"/>
      <p:bldP spid="402668" grpId="1"/>
      <p:bldP spid="402669" grpId="0"/>
      <p:bldP spid="40266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8" name="Rectangle 261"/>
          <p:cNvSpPr>
            <a:spLocks noGrp="1" noChangeArrowheads="1"/>
          </p:cNvSpPr>
          <p:nvPr>
            <p:ph type="title"/>
          </p:nvPr>
        </p:nvSpPr>
        <p:spPr>
          <a:xfrm>
            <a:off x="808038" y="399488"/>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2</a:t>
            </a:r>
            <a:endParaRPr lang="en-US" altLang="zh-CN" sz="3600" dirty="0">
              <a:ea typeface="MS PGothic" panose="020B0600070205080204" pitchFamily="34" charset="-128"/>
            </a:endParaRPr>
          </a:p>
        </p:txBody>
      </p:sp>
      <p:sp>
        <p:nvSpPr>
          <p:cNvPr id="16429" name="Rectangle 264"/>
          <p:cNvSpPr>
            <a:spLocks noGrp="1" noChangeArrowheads="1"/>
          </p:cNvSpPr>
          <p:nvPr>
            <p:ph sz="half" idx="1"/>
          </p:nvPr>
        </p:nvSpPr>
        <p:spPr>
          <a:xfrm>
            <a:off x="2084388" y="1116013"/>
            <a:ext cx="3536950" cy="1916112"/>
          </a:xfrm>
        </p:spPr>
        <p:txBody>
          <a:bodyPr/>
          <a:lstStyle/>
          <a:p>
            <a:endParaRPr lang="en-US" altLang="zh-CN" dirty="0" smtClean="0">
              <a:ea typeface="MS PGothic" panose="020B0600070205080204" pitchFamily="34" charset="-128"/>
            </a:endParaRPr>
          </a:p>
          <a:p>
            <a:endParaRPr lang="en-US" altLang="zh-CN" dirty="0" smtClean="0">
              <a:ea typeface="MS PGothic" panose="020B0600070205080204" pitchFamily="34" charset="-128"/>
            </a:endParaRPr>
          </a:p>
          <a:p>
            <a:endParaRPr lang="zh-CN" altLang="en-US" dirty="0" smtClean="0">
              <a:ea typeface="MS PGothic" panose="020B0600070205080204" pitchFamily="34" charset="-128"/>
            </a:endParaRPr>
          </a:p>
        </p:txBody>
      </p:sp>
      <p:sp>
        <p:nvSpPr>
          <p:cNvPr id="16386"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8C1A18-3895-4B5D-ACCE-CC8BD3D10D40}"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6387" name="Freeform 270"/>
          <p:cNvSpPr/>
          <p:nvPr/>
        </p:nvSpPr>
        <p:spPr bwMode="auto">
          <a:xfrm flipH="1">
            <a:off x="3635378" y="3465516"/>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16388" name="Group 350"/>
          <p:cNvGrpSpPr/>
          <p:nvPr/>
        </p:nvGrpSpPr>
        <p:grpSpPr bwMode="auto">
          <a:xfrm>
            <a:off x="3240088" y="4425953"/>
            <a:ext cx="525462" cy="434975"/>
            <a:chOff x="-44" y="1473"/>
            <a:chExt cx="981" cy="1105"/>
          </a:xfrm>
        </p:grpSpPr>
        <p:pic>
          <p:nvPicPr>
            <p:cNvPr id="16555" name="Picture 35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56" name="Freeform 352"/>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pic>
        <p:nvPicPr>
          <p:cNvPr id="16389" name="Picture 2" descr="garbage_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913" y="5775325"/>
            <a:ext cx="4873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Oval 4"/>
          <p:cNvSpPr>
            <a:spLocks noChangeArrowheads="1"/>
          </p:cNvSpPr>
          <p:nvPr/>
        </p:nvSpPr>
        <p:spPr bwMode="auto">
          <a:xfrm>
            <a:off x="5319716" y="5348288"/>
            <a:ext cx="1304925" cy="303212"/>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391" name="Line 5"/>
          <p:cNvSpPr>
            <a:spLocks noChangeShapeType="1"/>
          </p:cNvSpPr>
          <p:nvPr/>
        </p:nvSpPr>
        <p:spPr bwMode="auto">
          <a:xfrm>
            <a:off x="5319713" y="5324478"/>
            <a:ext cx="0" cy="1873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6"/>
          <p:cNvSpPr>
            <a:spLocks noChangeShapeType="1"/>
          </p:cNvSpPr>
          <p:nvPr/>
        </p:nvSpPr>
        <p:spPr bwMode="auto">
          <a:xfrm>
            <a:off x="6624638" y="5324478"/>
            <a:ext cx="0" cy="187325"/>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Rectangle 7"/>
          <p:cNvSpPr>
            <a:spLocks noChangeArrowheads="1"/>
          </p:cNvSpPr>
          <p:nvPr/>
        </p:nvSpPr>
        <p:spPr bwMode="auto">
          <a:xfrm>
            <a:off x="5319713" y="5324475"/>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6394" name="Rectangle 8"/>
          <p:cNvSpPr>
            <a:spLocks noChangeArrowheads="1"/>
          </p:cNvSpPr>
          <p:nvPr/>
        </p:nvSpPr>
        <p:spPr bwMode="auto">
          <a:xfrm>
            <a:off x="6229350" y="5311775"/>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6395" name="Oval 9"/>
          <p:cNvSpPr>
            <a:spLocks noChangeArrowheads="1"/>
          </p:cNvSpPr>
          <p:nvPr/>
        </p:nvSpPr>
        <p:spPr bwMode="auto">
          <a:xfrm>
            <a:off x="5314953" y="5126041"/>
            <a:ext cx="1306513" cy="352425"/>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396" name="Group 10"/>
          <p:cNvGrpSpPr/>
          <p:nvPr/>
        </p:nvGrpSpPr>
        <p:grpSpPr bwMode="auto">
          <a:xfrm>
            <a:off x="5621338" y="5183191"/>
            <a:ext cx="647700" cy="206375"/>
            <a:chOff x="2848" y="848"/>
            <a:chExt cx="140" cy="98"/>
          </a:xfrm>
        </p:grpSpPr>
        <p:sp>
          <p:nvSpPr>
            <p:cNvPr id="16552" name="Line 11"/>
            <p:cNvSpPr>
              <a:spLocks noChangeShapeType="1"/>
            </p:cNvSpPr>
            <p:nvPr/>
          </p:nvSpPr>
          <p:spPr bwMode="auto">
            <a:xfrm flipV="1">
              <a:off x="2848" y="848"/>
              <a:ext cx="50" cy="2"/>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53" name="Line 12"/>
            <p:cNvSpPr>
              <a:spLocks noChangeShapeType="1"/>
            </p:cNvSpPr>
            <p:nvPr/>
          </p:nvSpPr>
          <p:spPr bwMode="auto">
            <a:xfrm>
              <a:off x="2944" y="946"/>
              <a:ext cx="44"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54" name="Line 13"/>
            <p:cNvSpPr>
              <a:spLocks noChangeShapeType="1"/>
            </p:cNvSpPr>
            <p:nvPr/>
          </p:nvSpPr>
          <p:spPr bwMode="auto">
            <a:xfrm>
              <a:off x="2894" y="850"/>
              <a:ext cx="52" cy="96"/>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7" name="Line 14"/>
          <p:cNvSpPr>
            <a:spLocks noChangeShapeType="1"/>
          </p:cNvSpPr>
          <p:nvPr/>
        </p:nvSpPr>
        <p:spPr bwMode="auto">
          <a:xfrm>
            <a:off x="5621341" y="5381628"/>
            <a:ext cx="231775" cy="4763"/>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5"/>
          <p:cNvSpPr>
            <a:spLocks noChangeShapeType="1"/>
          </p:cNvSpPr>
          <p:nvPr/>
        </p:nvSpPr>
        <p:spPr bwMode="auto">
          <a:xfrm flipV="1">
            <a:off x="6065838" y="5181600"/>
            <a:ext cx="203200"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6"/>
          <p:cNvSpPr>
            <a:spLocks noChangeShapeType="1"/>
          </p:cNvSpPr>
          <p:nvPr/>
        </p:nvSpPr>
        <p:spPr bwMode="auto">
          <a:xfrm flipV="1">
            <a:off x="5834063" y="5181603"/>
            <a:ext cx="241300" cy="200025"/>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7"/>
          <p:cNvSpPr>
            <a:spLocks noChangeShapeType="1"/>
          </p:cNvSpPr>
          <p:nvPr/>
        </p:nvSpPr>
        <p:spPr bwMode="auto">
          <a:xfrm flipH="1">
            <a:off x="3948113" y="4878388"/>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1" name="Line 18"/>
          <p:cNvSpPr>
            <a:spLocks noChangeShapeType="1"/>
          </p:cNvSpPr>
          <p:nvPr/>
        </p:nvSpPr>
        <p:spPr bwMode="auto">
          <a:xfrm flipH="1">
            <a:off x="4545013" y="4878391"/>
            <a:ext cx="5381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6402" name="Group 59"/>
          <p:cNvGrpSpPr/>
          <p:nvPr/>
        </p:nvGrpSpPr>
        <p:grpSpPr bwMode="auto">
          <a:xfrm>
            <a:off x="3875088" y="3563938"/>
            <a:ext cx="798512" cy="1166812"/>
            <a:chOff x="12762" y="10336"/>
            <a:chExt cx="1027" cy="1700"/>
          </a:xfrm>
        </p:grpSpPr>
        <p:sp>
          <p:nvSpPr>
            <p:cNvPr id="16546" name="Rectangle 6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7" name="Rectangle 6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8" name="Line 6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49" name="Line 6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50" name="Line 6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51" name="Line 6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03" name="Text Box 67"/>
          <p:cNvSpPr txBox="1">
            <a:spLocks noChangeArrowheads="1"/>
          </p:cNvSpPr>
          <p:nvPr/>
        </p:nvSpPr>
        <p:spPr bwMode="auto">
          <a:xfrm>
            <a:off x="4892675" y="3449641"/>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6404" name="Line 68"/>
          <p:cNvSpPr>
            <a:spLocks noChangeShapeType="1"/>
          </p:cNvSpPr>
          <p:nvPr/>
        </p:nvSpPr>
        <p:spPr bwMode="auto">
          <a:xfrm flipH="1">
            <a:off x="3409953" y="5983291"/>
            <a:ext cx="538163"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6405" name="Group 109"/>
          <p:cNvGrpSpPr/>
          <p:nvPr/>
        </p:nvGrpSpPr>
        <p:grpSpPr bwMode="auto">
          <a:xfrm>
            <a:off x="2822578" y="4718053"/>
            <a:ext cx="798513" cy="1166813"/>
            <a:chOff x="12762" y="10336"/>
            <a:chExt cx="1027" cy="1700"/>
          </a:xfrm>
        </p:grpSpPr>
        <p:sp>
          <p:nvSpPr>
            <p:cNvPr id="16540"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1"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2" name="Line 11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43" name="Line 11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44" name="Line 11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45" name="Line 11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06" name="Line 117"/>
          <p:cNvSpPr>
            <a:spLocks noChangeShapeType="1"/>
          </p:cNvSpPr>
          <p:nvPr/>
        </p:nvSpPr>
        <p:spPr bwMode="auto">
          <a:xfrm flipH="1">
            <a:off x="4545013" y="5394325"/>
            <a:ext cx="7493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7" name="Line 118"/>
          <p:cNvSpPr>
            <a:spLocks noChangeShapeType="1"/>
          </p:cNvSpPr>
          <p:nvPr/>
        </p:nvSpPr>
        <p:spPr bwMode="auto">
          <a:xfrm flipH="1">
            <a:off x="6534153" y="5394325"/>
            <a:ext cx="7477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8" name="Line 119"/>
          <p:cNvSpPr>
            <a:spLocks noChangeShapeType="1"/>
          </p:cNvSpPr>
          <p:nvPr/>
        </p:nvSpPr>
        <p:spPr bwMode="auto">
          <a:xfrm flipH="1">
            <a:off x="6684963" y="4878388"/>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9" name="Line 120"/>
          <p:cNvSpPr>
            <a:spLocks noChangeShapeType="1"/>
          </p:cNvSpPr>
          <p:nvPr/>
        </p:nvSpPr>
        <p:spPr bwMode="auto">
          <a:xfrm flipH="1">
            <a:off x="6673853" y="5995988"/>
            <a:ext cx="6778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0" name="Line 121"/>
          <p:cNvSpPr>
            <a:spLocks noChangeShapeType="1"/>
          </p:cNvSpPr>
          <p:nvPr/>
        </p:nvSpPr>
        <p:spPr bwMode="auto">
          <a:xfrm flipH="1">
            <a:off x="7783513" y="4891088"/>
            <a:ext cx="5397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6411" name="Group 162"/>
          <p:cNvGrpSpPr/>
          <p:nvPr/>
        </p:nvGrpSpPr>
        <p:grpSpPr bwMode="auto">
          <a:xfrm>
            <a:off x="8167688" y="3698878"/>
            <a:ext cx="798512" cy="1166813"/>
            <a:chOff x="12762" y="10336"/>
            <a:chExt cx="1027" cy="1700"/>
          </a:xfrm>
        </p:grpSpPr>
        <p:sp>
          <p:nvSpPr>
            <p:cNvPr id="16534" name="Rectangle 163"/>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35" name="Rectangle 164"/>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36" name="Line 165"/>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37" name="Line 166"/>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38" name="Line 167"/>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39" name="Line 168"/>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6412" name="Group 209"/>
          <p:cNvGrpSpPr/>
          <p:nvPr/>
        </p:nvGrpSpPr>
        <p:grpSpPr bwMode="auto">
          <a:xfrm>
            <a:off x="7699378" y="5011738"/>
            <a:ext cx="798513" cy="1168400"/>
            <a:chOff x="12762" y="10336"/>
            <a:chExt cx="1027" cy="1700"/>
          </a:xfrm>
        </p:grpSpPr>
        <p:sp>
          <p:nvSpPr>
            <p:cNvPr id="16528" name="Rectangle 21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29" name="Rectangle 21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30" name="Line 21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31" name="Line 21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32" name="Line 21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33" name="Line 21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13" name="Oval 216"/>
          <p:cNvSpPr>
            <a:spLocks noChangeArrowheads="1"/>
          </p:cNvSpPr>
          <p:nvPr/>
        </p:nvSpPr>
        <p:spPr bwMode="auto">
          <a:xfrm>
            <a:off x="4287838" y="3638550"/>
            <a:ext cx="112712" cy="11588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14" name="Oval 217"/>
          <p:cNvSpPr>
            <a:spLocks noChangeArrowheads="1"/>
          </p:cNvSpPr>
          <p:nvPr/>
        </p:nvSpPr>
        <p:spPr bwMode="auto">
          <a:xfrm>
            <a:off x="3128963" y="4767266"/>
            <a:ext cx="114300" cy="117475"/>
          </a:xfrm>
          <a:prstGeom prst="ellipse">
            <a:avLst/>
          </a:prstGeom>
          <a:solidFill>
            <a:srgbClr val="808080"/>
          </a:solidFill>
          <a:ln w="9525">
            <a:solidFill>
              <a:srgbClr val="80808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15" name="Text Box 218"/>
          <p:cNvSpPr txBox="1">
            <a:spLocks noChangeArrowheads="1"/>
          </p:cNvSpPr>
          <p:nvPr/>
        </p:nvSpPr>
        <p:spPr bwMode="auto">
          <a:xfrm>
            <a:off x="9107488" y="3651253"/>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grpSp>
        <p:nvGrpSpPr>
          <p:cNvPr id="16416" name="Group 219"/>
          <p:cNvGrpSpPr/>
          <p:nvPr/>
        </p:nvGrpSpPr>
        <p:grpSpPr bwMode="auto">
          <a:xfrm>
            <a:off x="6111878" y="5233991"/>
            <a:ext cx="385763" cy="319087"/>
            <a:chOff x="11283" y="10423"/>
            <a:chExt cx="475" cy="374"/>
          </a:xfrm>
        </p:grpSpPr>
        <p:sp>
          <p:nvSpPr>
            <p:cNvPr id="16521" name="Rectangle 220"/>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22" name="Line 221"/>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23" name="Line 222"/>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24" name="Line 223"/>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25" name="Line 224"/>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26" name="Line 225"/>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27" name="Line 226"/>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17" name="Line 227"/>
          <p:cNvSpPr>
            <a:spLocks noChangeShapeType="1"/>
          </p:cNvSpPr>
          <p:nvPr/>
        </p:nvSpPr>
        <p:spPr bwMode="auto">
          <a:xfrm>
            <a:off x="6369053" y="4017963"/>
            <a:ext cx="339725"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6418" name="Freeform 228"/>
          <p:cNvSpPr/>
          <p:nvPr/>
        </p:nvSpPr>
        <p:spPr bwMode="auto">
          <a:xfrm>
            <a:off x="3187703" y="4865691"/>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9" name="Freeform 229"/>
          <p:cNvSpPr/>
          <p:nvPr/>
        </p:nvSpPr>
        <p:spPr bwMode="auto">
          <a:xfrm>
            <a:off x="4346575" y="3698875"/>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0" name="Oval 230"/>
          <p:cNvSpPr>
            <a:spLocks noChangeArrowheads="1"/>
          </p:cNvSpPr>
          <p:nvPr/>
        </p:nvSpPr>
        <p:spPr bwMode="auto">
          <a:xfrm>
            <a:off x="4287838" y="3871916"/>
            <a:ext cx="112712" cy="1158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21" name="Text Box 231"/>
          <p:cNvSpPr txBox="1">
            <a:spLocks noChangeArrowheads="1"/>
          </p:cNvSpPr>
          <p:nvPr/>
        </p:nvSpPr>
        <p:spPr bwMode="auto">
          <a:xfrm>
            <a:off x="4775200" y="3778250"/>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6422" name="Line 232"/>
          <p:cNvSpPr>
            <a:spLocks noChangeShapeType="1"/>
          </p:cNvSpPr>
          <p:nvPr/>
        </p:nvSpPr>
        <p:spPr bwMode="auto">
          <a:xfrm>
            <a:off x="4433888" y="3938588"/>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233"/>
          <p:cNvSpPr>
            <a:spLocks noChangeShapeType="1"/>
          </p:cNvSpPr>
          <p:nvPr/>
        </p:nvSpPr>
        <p:spPr bwMode="auto">
          <a:xfrm>
            <a:off x="4429125" y="3705225"/>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234"/>
          <p:cNvSpPr>
            <a:spLocks noChangeShapeType="1"/>
          </p:cNvSpPr>
          <p:nvPr/>
        </p:nvSpPr>
        <p:spPr bwMode="auto">
          <a:xfrm>
            <a:off x="8640763" y="3857625"/>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3691" name="Rectangle 235"/>
          <p:cNvSpPr>
            <a:spLocks noChangeArrowheads="1"/>
          </p:cNvSpPr>
          <p:nvPr/>
        </p:nvSpPr>
        <p:spPr bwMode="auto">
          <a:xfrm>
            <a:off x="3905253" y="3846516"/>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403692" name="Text Box 236"/>
          <p:cNvSpPr txBox="1">
            <a:spLocks noChangeArrowheads="1"/>
          </p:cNvSpPr>
          <p:nvPr/>
        </p:nvSpPr>
        <p:spPr bwMode="auto">
          <a:xfrm>
            <a:off x="5249866" y="4805363"/>
            <a:ext cx="176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free buffer space!</a:t>
            </a:r>
            <a:endParaRPr lang="en-US" altLang="zh-CN" sz="1600" i="1">
              <a:solidFill>
                <a:srgbClr val="006600"/>
              </a:solidFill>
              <a:ea typeface="MS PGothic" panose="020B0600070205080204" pitchFamily="34" charset="-128"/>
            </a:endParaRPr>
          </a:p>
        </p:txBody>
      </p:sp>
      <p:sp>
        <p:nvSpPr>
          <p:cNvPr id="403693" name="Rectangle 237"/>
          <p:cNvSpPr>
            <a:spLocks noChangeArrowheads="1"/>
          </p:cNvSpPr>
          <p:nvPr/>
        </p:nvSpPr>
        <p:spPr bwMode="auto">
          <a:xfrm>
            <a:off x="3905253" y="3844928"/>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9" name="Group 280"/>
          <p:cNvGrpSpPr/>
          <p:nvPr/>
        </p:nvGrpSpPr>
        <p:grpSpPr bwMode="auto">
          <a:xfrm>
            <a:off x="4870297" y="1310566"/>
            <a:ext cx="4306888" cy="2076450"/>
            <a:chOff x="2898" y="784"/>
            <a:chExt cx="2713" cy="1308"/>
          </a:xfrm>
        </p:grpSpPr>
        <p:sp>
          <p:nvSpPr>
            <p:cNvPr id="16505" name="Line 239"/>
            <p:cNvSpPr>
              <a:spLocks noChangeShapeType="1"/>
            </p:cNvSpPr>
            <p:nvPr/>
          </p:nvSpPr>
          <p:spPr bwMode="auto">
            <a:xfrm>
              <a:off x="3208" y="784"/>
              <a:ext cx="0" cy="10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06" name="Line 240"/>
            <p:cNvSpPr>
              <a:spLocks noChangeShapeType="1"/>
            </p:cNvSpPr>
            <p:nvPr/>
          </p:nvSpPr>
          <p:spPr bwMode="auto">
            <a:xfrm rot="5400000">
              <a:off x="3771" y="1303"/>
              <a:ext cx="0" cy="11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07" name="Text Box 241"/>
            <p:cNvSpPr txBox="1">
              <a:spLocks noChangeArrowheads="1"/>
            </p:cNvSpPr>
            <p:nvPr/>
          </p:nvSpPr>
          <p:spPr bwMode="auto">
            <a:xfrm>
              <a:off x="2938" y="814"/>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endParaRPr lang="en-US" altLang="zh-CN" sz="1400">
                <a:ea typeface="MS PGothic" panose="020B0600070205080204" pitchFamily="34" charset="-128"/>
                <a:cs typeface="Arial" panose="020B0604020202020204" pitchFamily="34" charset="0"/>
              </a:endParaRPr>
            </a:p>
          </p:txBody>
        </p:sp>
        <p:sp>
          <p:nvSpPr>
            <p:cNvPr id="16508" name="Line 242"/>
            <p:cNvSpPr>
              <a:spLocks noChangeShapeType="1"/>
            </p:cNvSpPr>
            <p:nvPr/>
          </p:nvSpPr>
          <p:spPr bwMode="auto">
            <a:xfrm rot="5400000">
              <a:off x="4054" y="72"/>
              <a:ext cx="0" cy="17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6509" name="Line 243"/>
            <p:cNvSpPr>
              <a:spLocks noChangeShapeType="1"/>
            </p:cNvSpPr>
            <p:nvPr/>
          </p:nvSpPr>
          <p:spPr bwMode="auto">
            <a:xfrm rot="10800000">
              <a:off x="4196" y="932"/>
              <a:ext cx="0" cy="93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6510" name="Text Box 244"/>
            <p:cNvSpPr txBox="1">
              <a:spLocks noChangeArrowheads="1"/>
            </p:cNvSpPr>
            <p:nvPr/>
          </p:nvSpPr>
          <p:spPr bwMode="auto">
            <a:xfrm>
              <a:off x="4063" y="1846"/>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endParaRPr lang="en-US" altLang="zh-CN" sz="1400">
                <a:ea typeface="MS PGothic" panose="020B0600070205080204" pitchFamily="34" charset="-128"/>
                <a:cs typeface="Arial" panose="020B0604020202020204" pitchFamily="34" charset="0"/>
              </a:endParaRPr>
            </a:p>
          </p:txBody>
        </p:sp>
        <p:sp>
          <p:nvSpPr>
            <p:cNvPr id="16511" name="Freeform 245"/>
            <p:cNvSpPr/>
            <p:nvPr/>
          </p:nvSpPr>
          <p:spPr bwMode="auto">
            <a:xfrm>
              <a:off x="3211" y="913"/>
              <a:ext cx="1636" cy="955"/>
            </a:xfrm>
            <a:custGeom>
              <a:avLst/>
              <a:gdLst>
                <a:gd name="T0" fmla="*/ 0 w 1636"/>
                <a:gd name="T1" fmla="*/ 955 h 955"/>
                <a:gd name="T2" fmla="*/ 758 w 1636"/>
                <a:gd name="T3" fmla="*/ 246 h 955"/>
                <a:gd name="T4" fmla="*/ 1636 w 1636"/>
                <a:gd name="T5" fmla="*/ 7 h 955"/>
                <a:gd name="T6" fmla="*/ 0 60000 65536"/>
                <a:gd name="T7" fmla="*/ 0 60000 65536"/>
                <a:gd name="T8" fmla="*/ 0 60000 65536"/>
                <a:gd name="T9" fmla="*/ 0 w 1636"/>
                <a:gd name="T10" fmla="*/ 0 h 955"/>
                <a:gd name="T11" fmla="*/ 1636 w 1636"/>
                <a:gd name="T12" fmla="*/ 955 h 955"/>
              </a:gdLst>
              <a:ahLst/>
              <a:cxnLst>
                <a:cxn ang="T6">
                  <a:pos x="T0" y="T1"/>
                </a:cxn>
                <a:cxn ang="T7">
                  <a:pos x="T2" y="T3"/>
                </a:cxn>
                <a:cxn ang="T8">
                  <a:pos x="T4" y="T5"/>
                </a:cxn>
              </a:cxnLst>
              <a:rect l="T9" t="T10" r="T11" b="T12"/>
              <a:pathLst>
                <a:path w="1636" h="955">
                  <a:moveTo>
                    <a:pt x="0" y="955"/>
                  </a:moveTo>
                  <a:cubicBezTo>
                    <a:pt x="126" y="837"/>
                    <a:pt x="27" y="927"/>
                    <a:pt x="758" y="246"/>
                  </a:cubicBezTo>
                  <a:cubicBezTo>
                    <a:pt x="1095" y="0"/>
                    <a:pt x="1453" y="57"/>
                    <a:pt x="1636" y="7"/>
                  </a:cubicBezTo>
                </a:path>
              </a:pathLst>
            </a:custGeom>
            <a:noFill/>
            <a:ln w="28575" cmpd="sng">
              <a:solidFill>
                <a:srgbClr val="CC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512" name="Group 246"/>
            <p:cNvGrpSpPr/>
            <p:nvPr/>
          </p:nvGrpSpPr>
          <p:grpSpPr bwMode="auto">
            <a:xfrm>
              <a:off x="3563" y="1861"/>
              <a:ext cx="269" cy="231"/>
              <a:chOff x="3655" y="1791"/>
              <a:chExt cx="269" cy="231"/>
            </a:xfrm>
          </p:grpSpPr>
          <p:sp>
            <p:nvSpPr>
              <p:cNvPr id="16519" name="Text Box 247"/>
              <p:cNvSpPr txBox="1">
                <a:spLocks noChangeArrowheads="1"/>
              </p:cNvSpPr>
              <p:nvPr/>
            </p:nvSpPr>
            <p:spPr bwMode="auto">
              <a:xfrm>
                <a:off x="3655" y="179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in</a:t>
                </a:r>
                <a:endParaRPr lang="en-US" altLang="zh-CN" baseline="-25000">
                  <a:ea typeface="MS PGothic" panose="020B0600070205080204" pitchFamily="34" charset="-128"/>
                  <a:cs typeface="Arial" panose="020B0604020202020204" pitchFamily="34" charset="0"/>
                </a:endParaRPr>
              </a:p>
            </p:txBody>
          </p:sp>
          <p:sp>
            <p:nvSpPr>
              <p:cNvPr id="16520" name="Line 248"/>
              <p:cNvSpPr>
                <a:spLocks noChangeShapeType="1"/>
              </p:cNvSpPr>
              <p:nvPr/>
            </p:nvSpPr>
            <p:spPr bwMode="auto">
              <a:xfrm flipV="1">
                <a:off x="3810" y="1846"/>
                <a:ext cx="24" cy="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513" name="Text Box 249"/>
            <p:cNvSpPr txBox="1">
              <a:spLocks noChangeArrowheads="1"/>
            </p:cNvSpPr>
            <p:nvPr/>
          </p:nvSpPr>
          <p:spPr bwMode="auto">
            <a:xfrm rot="-5400000">
              <a:off x="2819" y="1277"/>
              <a:ext cx="3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out</a:t>
              </a:r>
              <a:endParaRPr lang="en-US" altLang="zh-CN" baseline="-25000">
                <a:ea typeface="MS PGothic" panose="020B0600070205080204" pitchFamily="34" charset="-128"/>
                <a:cs typeface="Arial" panose="020B0604020202020204" pitchFamily="34" charset="0"/>
              </a:endParaRPr>
            </a:p>
          </p:txBody>
        </p:sp>
        <p:sp>
          <p:nvSpPr>
            <p:cNvPr id="16514" name="Line 250"/>
            <p:cNvSpPr>
              <a:spLocks noChangeShapeType="1"/>
            </p:cNvSpPr>
            <p:nvPr/>
          </p:nvSpPr>
          <p:spPr bwMode="auto">
            <a:xfrm rot="10800000" flipH="1">
              <a:off x="3182" y="922"/>
              <a:ext cx="1019" cy="96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6515" name="Oval 251"/>
            <p:cNvSpPr>
              <a:spLocks noChangeArrowheads="1"/>
            </p:cNvSpPr>
            <p:nvPr/>
          </p:nvSpPr>
          <p:spPr bwMode="auto">
            <a:xfrm>
              <a:off x="4173" y="1005"/>
              <a:ext cx="56" cy="56"/>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16" name="Text Box 252"/>
            <p:cNvSpPr txBox="1">
              <a:spLocks noChangeArrowheads="1"/>
            </p:cNvSpPr>
            <p:nvPr/>
          </p:nvSpPr>
          <p:spPr bwMode="auto">
            <a:xfrm>
              <a:off x="4426" y="1106"/>
              <a:ext cx="118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dirty="0">
                  <a:latin typeface="+mn-ea"/>
                  <a:ea typeface="+mn-ea"/>
                </a:rPr>
                <a:t>当在</a:t>
              </a:r>
              <a:r>
                <a:rPr lang="en-US" altLang="zh-CN" sz="1400" dirty="0">
                  <a:latin typeface="+mn-ea"/>
                  <a:ea typeface="+mn-ea"/>
                </a:rPr>
                <a:t>R / 2</a:t>
              </a:r>
              <a:r>
                <a:rPr lang="zh-CN" altLang="en-US" sz="1400" dirty="0">
                  <a:latin typeface="+mn-ea"/>
                  <a:ea typeface="+mn-ea"/>
                </a:rPr>
                <a:t>发送时，一些数据包是重传但渐近的吞吐量仍然是</a:t>
              </a:r>
              <a:r>
                <a:rPr lang="en-US" altLang="zh-CN" sz="1400" dirty="0">
                  <a:latin typeface="+mn-ea"/>
                  <a:ea typeface="+mn-ea"/>
                </a:rPr>
                <a:t>R / 2</a:t>
              </a:r>
              <a:r>
                <a:rPr lang="zh-CN" altLang="en-US" sz="1400" dirty="0">
                  <a:latin typeface="+mn-ea"/>
                  <a:ea typeface="+mn-ea"/>
                </a:rPr>
                <a:t>（为什么？）</a:t>
              </a:r>
              <a:endParaRPr lang="en-US" altLang="zh-CN" sz="1400" dirty="0">
                <a:latin typeface="+mn-ea"/>
                <a:ea typeface="+mn-ea"/>
              </a:endParaRPr>
            </a:p>
          </p:txBody>
        </p:sp>
        <p:sp>
          <p:nvSpPr>
            <p:cNvPr id="16517" name="Line 253"/>
            <p:cNvSpPr>
              <a:spLocks noChangeShapeType="1"/>
            </p:cNvSpPr>
            <p:nvPr/>
          </p:nvSpPr>
          <p:spPr bwMode="auto">
            <a:xfrm flipH="1" flipV="1">
              <a:off x="4201" y="1033"/>
              <a:ext cx="245"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518" name="Line 265"/>
            <p:cNvSpPr>
              <a:spLocks noChangeShapeType="1"/>
            </p:cNvSpPr>
            <p:nvPr/>
          </p:nvSpPr>
          <p:spPr bwMode="auto">
            <a:xfrm flipV="1">
              <a:off x="4722" y="946"/>
              <a:ext cx="121" cy="62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6431" name="Freeform 267"/>
          <p:cNvSpPr/>
          <p:nvPr/>
        </p:nvSpPr>
        <p:spPr bwMode="auto">
          <a:xfrm flipH="1">
            <a:off x="2590803"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6432" name="Freeform 273"/>
          <p:cNvSpPr/>
          <p:nvPr/>
        </p:nvSpPr>
        <p:spPr bwMode="auto">
          <a:xfrm>
            <a:off x="8940803"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6433" name="Freeform 276"/>
          <p:cNvSpPr/>
          <p:nvPr/>
        </p:nvSpPr>
        <p:spPr bwMode="auto">
          <a:xfrm>
            <a:off x="8472491" y="4981575"/>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6434" name="Text Box 278"/>
          <p:cNvSpPr txBox="1">
            <a:spLocks noChangeArrowheads="1"/>
          </p:cNvSpPr>
          <p:nvPr/>
        </p:nvSpPr>
        <p:spPr bwMode="auto">
          <a:xfrm>
            <a:off x="3822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6435" name="Text Box 279"/>
          <p:cNvSpPr txBox="1">
            <a:spLocks noChangeArrowheads="1"/>
          </p:cNvSpPr>
          <p:nvPr/>
        </p:nvSpPr>
        <p:spPr bwMode="auto">
          <a:xfrm>
            <a:off x="2692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grpSp>
        <p:nvGrpSpPr>
          <p:cNvPr id="16436" name="Group 281"/>
          <p:cNvGrpSpPr/>
          <p:nvPr/>
        </p:nvGrpSpPr>
        <p:grpSpPr bwMode="auto">
          <a:xfrm>
            <a:off x="9077328" y="4564066"/>
            <a:ext cx="231775" cy="441325"/>
            <a:chOff x="4140" y="429"/>
            <a:chExt cx="1425" cy="2396"/>
          </a:xfrm>
        </p:grpSpPr>
        <p:sp>
          <p:nvSpPr>
            <p:cNvPr id="16473" name="Freeform 282"/>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74" name="Rectangle 283"/>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75" name="Freeform 284"/>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76" name="Freeform 285"/>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77" name="Rectangle 286"/>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78" name="Group 287"/>
            <p:cNvGrpSpPr/>
            <p:nvPr/>
          </p:nvGrpSpPr>
          <p:grpSpPr bwMode="auto">
            <a:xfrm>
              <a:off x="4749" y="668"/>
              <a:ext cx="581" cy="145"/>
              <a:chOff x="614" y="2568"/>
              <a:chExt cx="725" cy="139"/>
            </a:xfrm>
          </p:grpSpPr>
          <p:sp>
            <p:nvSpPr>
              <p:cNvPr id="16503" name="AutoShape 288"/>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04" name="AutoShape 289"/>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79" name="Rectangle 290"/>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80" name="Group 291"/>
            <p:cNvGrpSpPr/>
            <p:nvPr/>
          </p:nvGrpSpPr>
          <p:grpSpPr bwMode="auto">
            <a:xfrm>
              <a:off x="4747" y="994"/>
              <a:ext cx="581" cy="134"/>
              <a:chOff x="614" y="2568"/>
              <a:chExt cx="725" cy="139"/>
            </a:xfrm>
          </p:grpSpPr>
          <p:sp>
            <p:nvSpPr>
              <p:cNvPr id="16501" name="AutoShape 292"/>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02" name="AutoShape 293"/>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81" name="Rectangle 294"/>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82" name="Rectangle 295"/>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83" name="Group 296"/>
            <p:cNvGrpSpPr/>
            <p:nvPr/>
          </p:nvGrpSpPr>
          <p:grpSpPr bwMode="auto">
            <a:xfrm>
              <a:off x="4735" y="1627"/>
              <a:ext cx="582" cy="151"/>
              <a:chOff x="614" y="2568"/>
              <a:chExt cx="725" cy="139"/>
            </a:xfrm>
          </p:grpSpPr>
          <p:sp>
            <p:nvSpPr>
              <p:cNvPr id="16499" name="AutoShape 297"/>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00" name="AutoShape 298"/>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84" name="Freeform 299"/>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485" name="Group 300"/>
            <p:cNvGrpSpPr/>
            <p:nvPr/>
          </p:nvGrpSpPr>
          <p:grpSpPr bwMode="auto">
            <a:xfrm>
              <a:off x="4739" y="1327"/>
              <a:ext cx="582" cy="139"/>
              <a:chOff x="614" y="2568"/>
              <a:chExt cx="725" cy="139"/>
            </a:xfrm>
          </p:grpSpPr>
          <p:sp>
            <p:nvSpPr>
              <p:cNvPr id="16497" name="AutoShape 301"/>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8" name="AutoShape 302"/>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86" name="Rectangle 303"/>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87" name="Freeform 304"/>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88" name="Freeform 305"/>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89" name="Oval 306"/>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0" name="Freeform 307"/>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91" name="AutoShape 30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2" name="AutoShape 309"/>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3" name="Oval 310"/>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4" name="Oval 311"/>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6495" name="Oval 312"/>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6" name="Rectangle 313"/>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6437" name="Group 314"/>
          <p:cNvGrpSpPr/>
          <p:nvPr/>
        </p:nvGrpSpPr>
        <p:grpSpPr bwMode="auto">
          <a:xfrm>
            <a:off x="8659816" y="5867403"/>
            <a:ext cx="231775" cy="441325"/>
            <a:chOff x="4140" y="429"/>
            <a:chExt cx="1425" cy="2396"/>
          </a:xfrm>
        </p:grpSpPr>
        <p:sp>
          <p:nvSpPr>
            <p:cNvPr id="16441" name="Freeform 315"/>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42" name="Rectangle 316"/>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43" name="Freeform 317"/>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44" name="Freeform 318"/>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45" name="Rectangle 319"/>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46" name="Group 320"/>
            <p:cNvGrpSpPr/>
            <p:nvPr/>
          </p:nvGrpSpPr>
          <p:grpSpPr bwMode="auto">
            <a:xfrm>
              <a:off x="4749" y="668"/>
              <a:ext cx="581" cy="145"/>
              <a:chOff x="614" y="2568"/>
              <a:chExt cx="725" cy="139"/>
            </a:xfrm>
          </p:grpSpPr>
          <p:sp>
            <p:nvSpPr>
              <p:cNvPr id="16471" name="AutoShape 321"/>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72" name="AutoShape 322"/>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47" name="Rectangle 323"/>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48" name="Group 324"/>
            <p:cNvGrpSpPr/>
            <p:nvPr/>
          </p:nvGrpSpPr>
          <p:grpSpPr bwMode="auto">
            <a:xfrm>
              <a:off x="4747" y="994"/>
              <a:ext cx="581" cy="134"/>
              <a:chOff x="614" y="2568"/>
              <a:chExt cx="725" cy="139"/>
            </a:xfrm>
          </p:grpSpPr>
          <p:sp>
            <p:nvSpPr>
              <p:cNvPr id="16469" name="AutoShape 325"/>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70" name="AutoShape 326"/>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49" name="Rectangle 327"/>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50" name="Rectangle 328"/>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51" name="Group 329"/>
            <p:cNvGrpSpPr/>
            <p:nvPr/>
          </p:nvGrpSpPr>
          <p:grpSpPr bwMode="auto">
            <a:xfrm>
              <a:off x="4735" y="1627"/>
              <a:ext cx="582" cy="151"/>
              <a:chOff x="614" y="2568"/>
              <a:chExt cx="725" cy="139"/>
            </a:xfrm>
          </p:grpSpPr>
          <p:sp>
            <p:nvSpPr>
              <p:cNvPr id="16467" name="AutoShape 330"/>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8" name="AutoShape 331"/>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52" name="Freeform 332"/>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453" name="Group 333"/>
            <p:cNvGrpSpPr/>
            <p:nvPr/>
          </p:nvGrpSpPr>
          <p:grpSpPr bwMode="auto">
            <a:xfrm>
              <a:off x="4739" y="1327"/>
              <a:ext cx="582" cy="139"/>
              <a:chOff x="614" y="2568"/>
              <a:chExt cx="725" cy="139"/>
            </a:xfrm>
          </p:grpSpPr>
          <p:sp>
            <p:nvSpPr>
              <p:cNvPr id="16465" name="AutoShape 334"/>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6" name="AutoShape 335"/>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54" name="Rectangle 336"/>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55" name="Freeform 337"/>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56" name="Freeform 338"/>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57" name="Oval 339"/>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58" name="Freeform 340"/>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59" name="AutoShape 341"/>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0" name="AutoShape 342"/>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1" name="Oval 343"/>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2" name="Oval 344"/>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6463" name="Oval 345"/>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4" name="Rectangle 346"/>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6438" name="Group 347"/>
          <p:cNvGrpSpPr/>
          <p:nvPr/>
        </p:nvGrpSpPr>
        <p:grpSpPr bwMode="auto">
          <a:xfrm>
            <a:off x="2185988" y="5605466"/>
            <a:ext cx="525462" cy="434975"/>
            <a:chOff x="-44" y="1473"/>
            <a:chExt cx="981" cy="1105"/>
          </a:xfrm>
        </p:grpSpPr>
        <p:pic>
          <p:nvPicPr>
            <p:cNvPr id="16439" name="Picture 34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0" name="Freeform 349"/>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173" name="Rectangle 238"/>
          <p:cNvSpPr>
            <a:spLocks noGrp="1" noChangeArrowheads="1"/>
          </p:cNvSpPr>
          <p:nvPr>
            <p:ph sz="half" idx="1"/>
          </p:nvPr>
        </p:nvSpPr>
        <p:spPr>
          <a:xfrm>
            <a:off x="871538" y="1339635"/>
            <a:ext cx="3536950" cy="1916112"/>
          </a:xfrm>
        </p:spPr>
        <p:txBody>
          <a:bodyPr/>
          <a:lstStyle/>
          <a:p>
            <a:pPr>
              <a:buNone/>
            </a:pPr>
            <a:r>
              <a:rPr lang="zh-CN" altLang="en-US" sz="2200" i="1" dirty="0">
                <a:solidFill>
                  <a:srgbClr val="000099"/>
                </a:solidFill>
                <a:latin typeface="+mn-ea"/>
              </a:rPr>
              <a:t>   理想化</a:t>
            </a:r>
            <a:r>
              <a:rPr lang="en-US" altLang="zh-CN" sz="2200" i="1" dirty="0">
                <a:solidFill>
                  <a:srgbClr val="000099"/>
                </a:solidFill>
                <a:latin typeface="+mn-ea"/>
              </a:rPr>
              <a:t>: </a:t>
            </a:r>
            <a:r>
              <a:rPr lang="zh-CN" altLang="en-US" sz="2200" dirty="0">
                <a:latin typeface="+mn-ea"/>
              </a:rPr>
              <a:t>已知丢失数据包可能会丢失，由于完整缓冲区而丢失在路由器上</a:t>
            </a:r>
            <a:endParaRPr lang="en-US" altLang="zh-CN" sz="2200" dirty="0">
              <a:latin typeface="+mn-ea"/>
            </a:endParaRPr>
          </a:p>
          <a:p>
            <a:r>
              <a:rPr lang="zh-CN" altLang="en-US" sz="2200" dirty="0">
                <a:latin typeface="+mn-ea"/>
              </a:rPr>
              <a:t>发件人只有在已知丢失的数据包时才会重新发送</a:t>
            </a:r>
            <a:endParaRPr lang="en-US" altLang="zh-CN" sz="2200" dirty="0">
              <a:latin typeface="+mn-ea"/>
            </a:endParaRPr>
          </a:p>
          <a:p>
            <a:endParaRPr lang="en-US" altLang="zh-CN" dirty="0" smtClean="0">
              <a:ea typeface="MS PGothic" panose="020B0600070205080204" pitchFamily="34" charset="-128"/>
            </a:endParaRPr>
          </a:p>
          <a:p>
            <a:endParaRPr lang="en-US" altLang="zh-CN" dirty="0" smtClean="0">
              <a:ea typeface="MS PGothic" panose="020B0600070205080204" pitchFamily="34" charset="-128"/>
            </a:endParaRPr>
          </a:p>
          <a:p>
            <a:endParaRPr lang="zh-CN" altLang="en-US" dirty="0" smtClean="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4.72222E-6 4.44444E-6 L 0.03333 4.44444E-6 L 0.03333 0.14583 L 0.1191 0.14583 L 0.07969 0.20625 L 0.22622 0.20625 " pathEditMode="relative" ptsTypes="AAAAAA">
                                      <p:cBhvr>
                                        <p:cTn id="6" dur="2000" fill="hold"/>
                                        <p:tgtEl>
                                          <p:spTgt spid="403691"/>
                                        </p:tgtEl>
                                        <p:attrNameLst>
                                          <p:attrName>ppt_x</p:attrName>
                                          <p:attrName>ppt_y</p:attrName>
                                        </p:attrNameLst>
                                      </p:cBhvr>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03692"/>
                                        </p:tgtEl>
                                        <p:attrNameLst>
                                          <p:attrName>style.visibility</p:attrName>
                                        </p:attrNameLst>
                                      </p:cBhvr>
                                      <p:to>
                                        <p:strVal val="visible"/>
                                      </p:to>
                                    </p:set>
                                    <p:animEffect transition="in" filter="dissolve">
                                      <p:cBhvr>
                                        <p:cTn id="10" dur="500"/>
                                        <p:tgtEl>
                                          <p:spTgt spid="403692"/>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0.22622 0.20625 L 0.275 0.20648 " pathEditMode="relative" ptsTypes="AA">
                                      <p:cBhvr>
                                        <p:cTn id="13" dur="3000" fill="hold"/>
                                        <p:tgtEl>
                                          <p:spTgt spid="403691"/>
                                        </p:tgtEl>
                                        <p:attrNameLst>
                                          <p:attrName>ppt_x</p:attrName>
                                          <p:attrName>ppt_y</p:attrName>
                                        </p:attrNameLst>
                                      </p:cBhvr>
                                    </p:animMotion>
                                  </p:childTnLst>
                                </p:cTn>
                              </p:par>
                            </p:childTnLst>
                          </p:cTn>
                        </p:par>
                        <p:par>
                          <p:cTn id="14" fill="hold">
                            <p:stCondLst>
                              <p:cond delay="5500"/>
                            </p:stCondLst>
                            <p:childTnLst>
                              <p:par>
                                <p:cTn id="15" presetID="9" presetClass="exit" presetSubtype="0" fill="hold" nodeType="afterEffect">
                                  <p:stCondLst>
                                    <p:cond delay="0"/>
                                  </p:stCondLst>
                                  <p:childTnLst>
                                    <p:animEffect transition="out" filter="dissolve">
                                      <p:cBhvr>
                                        <p:cTn id="16" dur="500"/>
                                        <p:tgtEl>
                                          <p:spTgt spid="403692"/>
                                        </p:tgtEl>
                                      </p:cBhvr>
                                    </p:animEffect>
                                    <p:set>
                                      <p:cBhvr>
                                        <p:cTn id="17" dur="1" fill="hold">
                                          <p:stCondLst>
                                            <p:cond delay="499"/>
                                          </p:stCondLst>
                                        </p:cTn>
                                        <p:tgtEl>
                                          <p:spTgt spid="403692"/>
                                        </p:tgtEl>
                                        <p:attrNameLst>
                                          <p:attrName>style.visibility</p:attrName>
                                        </p:attrNameLst>
                                      </p:cBhvr>
                                      <p:to>
                                        <p:strVal val="hidden"/>
                                      </p:to>
                                    </p:set>
                                  </p:childTnLst>
                                </p:cTn>
                              </p:par>
                            </p:childTnLst>
                          </p:cTn>
                        </p:par>
                        <p:par>
                          <p:cTn id="18" fill="hold">
                            <p:stCondLst>
                              <p:cond delay="6000"/>
                            </p:stCondLst>
                            <p:childTnLst>
                              <p:par>
                                <p:cTn id="19" presetID="0" presetClass="path" presetSubtype="0" accel="50000" decel="50000" fill="hold" grpId="2" nodeType="afterEffect">
                                  <p:stCondLst>
                                    <p:cond delay="0"/>
                                  </p:stCondLst>
                                  <p:childTnLst>
                                    <p:animMotion origin="layout" path="M 0.275 0.20649 L 0.34289 0.20649 L 0.40834 0.11598 L 0.49775 0.12084 L 0.49775 -0.0111 " pathEditMode="relative" ptsTypes="AAAAA">
                                      <p:cBhvr>
                                        <p:cTn id="20" dur="2000" fill="hold"/>
                                        <p:tgtEl>
                                          <p:spTgt spid="403691"/>
                                        </p:tgtEl>
                                        <p:attrNameLst>
                                          <p:attrName>ppt_x</p:attrName>
                                          <p:attrName>ppt_y</p:attrName>
                                        </p:attrNameLst>
                                      </p:cBhvr>
                                    </p:animMotion>
                                  </p:childTnLst>
                                </p:cTn>
                              </p:par>
                            </p:childTnLst>
                          </p:cTn>
                        </p:par>
                        <p:par>
                          <p:cTn id="21" fill="hold">
                            <p:stCondLst>
                              <p:cond delay="8000"/>
                            </p:stCondLst>
                            <p:childTnLst>
                              <p:par>
                                <p:cTn id="22" presetID="9" presetClass="exit" presetSubtype="0" fill="hold" grpId="3" nodeType="afterEffect">
                                  <p:stCondLst>
                                    <p:cond delay="0"/>
                                  </p:stCondLst>
                                  <p:childTnLst>
                                    <p:animEffect transition="out" filter="dissolve">
                                      <p:cBhvr>
                                        <p:cTn id="23" dur="500"/>
                                        <p:tgtEl>
                                          <p:spTgt spid="403691"/>
                                        </p:tgtEl>
                                      </p:cBhvr>
                                    </p:animEffect>
                                    <p:set>
                                      <p:cBhvr>
                                        <p:cTn id="24" dur="1" fill="hold">
                                          <p:stCondLst>
                                            <p:cond delay="499"/>
                                          </p:stCondLst>
                                        </p:cTn>
                                        <p:tgtEl>
                                          <p:spTgt spid="403691"/>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403693"/>
                                        </p:tgtEl>
                                      </p:cBhvr>
                                    </p:animEffect>
                                    <p:set>
                                      <p:cBhvr>
                                        <p:cTn id="27" dur="1" fill="hold">
                                          <p:stCondLst>
                                            <p:cond delay="499"/>
                                          </p:stCondLst>
                                        </p:cTn>
                                        <p:tgtEl>
                                          <p:spTgt spid="40369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691" grpId="0" animBg="1"/>
      <p:bldP spid="403691" grpId="1" animBg="1"/>
      <p:bldP spid="403691" grpId="2" animBg="1"/>
      <p:bldP spid="403691" grpId="3" animBg="1"/>
      <p:bldP spid="403692" grpId="0"/>
      <p:bldP spid="4036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 name="Rectangle 287"/>
          <p:cNvSpPr>
            <a:spLocks noGrp="1" noChangeArrowheads="1"/>
          </p:cNvSpPr>
          <p:nvPr>
            <p:ph type="title"/>
          </p:nvPr>
        </p:nvSpPr>
        <p:spPr>
          <a:xfrm>
            <a:off x="824134" y="385763"/>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2</a:t>
            </a:r>
            <a:endParaRPr lang="en-US" altLang="zh-CN" sz="3600" dirty="0">
              <a:ea typeface="MS PGothic" panose="020B0600070205080204" pitchFamily="34" charset="-128"/>
            </a:endParaRPr>
          </a:p>
        </p:txBody>
      </p:sp>
      <p:sp>
        <p:nvSpPr>
          <p:cNvPr id="17410"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C1AEAF-5DB2-497C-8476-A7605A844D35}"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7411" name="Freeform 273"/>
          <p:cNvSpPr/>
          <p:nvPr/>
        </p:nvSpPr>
        <p:spPr bwMode="auto">
          <a:xfrm flipH="1">
            <a:off x="3635378" y="3465516"/>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17412" name="Group 357"/>
          <p:cNvGrpSpPr/>
          <p:nvPr/>
        </p:nvGrpSpPr>
        <p:grpSpPr bwMode="auto">
          <a:xfrm>
            <a:off x="3240088" y="4425953"/>
            <a:ext cx="525462" cy="434975"/>
            <a:chOff x="-44" y="1473"/>
            <a:chExt cx="981" cy="1105"/>
          </a:xfrm>
        </p:grpSpPr>
        <p:pic>
          <p:nvPicPr>
            <p:cNvPr id="17584" name="Picture 35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85" name="Freeform 359"/>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17413" name="Oval 3"/>
          <p:cNvSpPr>
            <a:spLocks noChangeArrowheads="1"/>
          </p:cNvSpPr>
          <p:nvPr/>
        </p:nvSpPr>
        <p:spPr bwMode="auto">
          <a:xfrm>
            <a:off x="5319716" y="5348288"/>
            <a:ext cx="1304925" cy="303212"/>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14" name="Line 4"/>
          <p:cNvSpPr>
            <a:spLocks noChangeShapeType="1"/>
          </p:cNvSpPr>
          <p:nvPr/>
        </p:nvSpPr>
        <p:spPr bwMode="auto">
          <a:xfrm>
            <a:off x="5319713" y="5324478"/>
            <a:ext cx="0" cy="1873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 name="Line 5"/>
          <p:cNvSpPr>
            <a:spLocks noChangeShapeType="1"/>
          </p:cNvSpPr>
          <p:nvPr/>
        </p:nvSpPr>
        <p:spPr bwMode="auto">
          <a:xfrm>
            <a:off x="6624638" y="5324478"/>
            <a:ext cx="0" cy="187325"/>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Rectangle 6"/>
          <p:cNvSpPr>
            <a:spLocks noChangeArrowheads="1"/>
          </p:cNvSpPr>
          <p:nvPr/>
        </p:nvSpPr>
        <p:spPr bwMode="auto">
          <a:xfrm>
            <a:off x="5319713" y="5324475"/>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7417" name="Rectangle 7"/>
          <p:cNvSpPr>
            <a:spLocks noChangeArrowheads="1"/>
          </p:cNvSpPr>
          <p:nvPr/>
        </p:nvSpPr>
        <p:spPr bwMode="auto">
          <a:xfrm>
            <a:off x="6229350" y="5311775"/>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7418" name="Oval 8"/>
          <p:cNvSpPr>
            <a:spLocks noChangeArrowheads="1"/>
          </p:cNvSpPr>
          <p:nvPr/>
        </p:nvSpPr>
        <p:spPr bwMode="auto">
          <a:xfrm>
            <a:off x="5314953" y="5126041"/>
            <a:ext cx="1306513" cy="352425"/>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19" name="Group 9"/>
          <p:cNvGrpSpPr/>
          <p:nvPr/>
        </p:nvGrpSpPr>
        <p:grpSpPr bwMode="auto">
          <a:xfrm>
            <a:off x="5621338" y="5183191"/>
            <a:ext cx="647700" cy="206375"/>
            <a:chOff x="2848" y="848"/>
            <a:chExt cx="140" cy="98"/>
          </a:xfrm>
        </p:grpSpPr>
        <p:sp>
          <p:nvSpPr>
            <p:cNvPr id="17581" name="Line 10"/>
            <p:cNvSpPr>
              <a:spLocks noChangeShapeType="1"/>
            </p:cNvSpPr>
            <p:nvPr/>
          </p:nvSpPr>
          <p:spPr bwMode="auto">
            <a:xfrm flipV="1">
              <a:off x="2848" y="848"/>
              <a:ext cx="50" cy="2"/>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82" name="Line 11"/>
            <p:cNvSpPr>
              <a:spLocks noChangeShapeType="1"/>
            </p:cNvSpPr>
            <p:nvPr/>
          </p:nvSpPr>
          <p:spPr bwMode="auto">
            <a:xfrm>
              <a:off x="2944" y="946"/>
              <a:ext cx="44"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83" name="Line 12"/>
            <p:cNvSpPr>
              <a:spLocks noChangeShapeType="1"/>
            </p:cNvSpPr>
            <p:nvPr/>
          </p:nvSpPr>
          <p:spPr bwMode="auto">
            <a:xfrm>
              <a:off x="2894" y="850"/>
              <a:ext cx="52" cy="96"/>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20" name="Line 13"/>
          <p:cNvSpPr>
            <a:spLocks noChangeShapeType="1"/>
          </p:cNvSpPr>
          <p:nvPr/>
        </p:nvSpPr>
        <p:spPr bwMode="auto">
          <a:xfrm>
            <a:off x="5621341" y="5381628"/>
            <a:ext cx="231775" cy="4763"/>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4"/>
          <p:cNvSpPr>
            <a:spLocks noChangeShapeType="1"/>
          </p:cNvSpPr>
          <p:nvPr/>
        </p:nvSpPr>
        <p:spPr bwMode="auto">
          <a:xfrm flipV="1">
            <a:off x="6065838" y="5181600"/>
            <a:ext cx="203200"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15"/>
          <p:cNvSpPr>
            <a:spLocks noChangeShapeType="1"/>
          </p:cNvSpPr>
          <p:nvPr/>
        </p:nvSpPr>
        <p:spPr bwMode="auto">
          <a:xfrm flipV="1">
            <a:off x="5834063" y="5181603"/>
            <a:ext cx="241300" cy="200025"/>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6"/>
          <p:cNvSpPr>
            <a:spLocks noChangeShapeType="1"/>
          </p:cNvSpPr>
          <p:nvPr/>
        </p:nvSpPr>
        <p:spPr bwMode="auto">
          <a:xfrm flipH="1">
            <a:off x="3948113" y="4878388"/>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4" name="Line 17"/>
          <p:cNvSpPr>
            <a:spLocks noChangeShapeType="1"/>
          </p:cNvSpPr>
          <p:nvPr/>
        </p:nvSpPr>
        <p:spPr bwMode="auto">
          <a:xfrm flipH="1">
            <a:off x="4545013" y="4878391"/>
            <a:ext cx="5381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425" name="Group 58"/>
          <p:cNvGrpSpPr/>
          <p:nvPr/>
        </p:nvGrpSpPr>
        <p:grpSpPr bwMode="auto">
          <a:xfrm>
            <a:off x="3875088" y="3563938"/>
            <a:ext cx="798512" cy="1166812"/>
            <a:chOff x="12762" y="10336"/>
            <a:chExt cx="1027" cy="1700"/>
          </a:xfrm>
        </p:grpSpPr>
        <p:sp>
          <p:nvSpPr>
            <p:cNvPr id="17575"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6"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7" name="Line 6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78" name="Line 6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79" name="Line 6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80" name="Line 6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26" name="Text Box 65"/>
          <p:cNvSpPr txBox="1">
            <a:spLocks noChangeArrowheads="1"/>
          </p:cNvSpPr>
          <p:nvPr/>
        </p:nvSpPr>
        <p:spPr bwMode="auto">
          <a:xfrm>
            <a:off x="3822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27" name="Text Box 66"/>
          <p:cNvSpPr txBox="1">
            <a:spLocks noChangeArrowheads="1"/>
          </p:cNvSpPr>
          <p:nvPr/>
        </p:nvSpPr>
        <p:spPr bwMode="auto">
          <a:xfrm>
            <a:off x="4892675" y="3449641"/>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28" name="Line 67"/>
          <p:cNvSpPr>
            <a:spLocks noChangeShapeType="1"/>
          </p:cNvSpPr>
          <p:nvPr/>
        </p:nvSpPr>
        <p:spPr bwMode="auto">
          <a:xfrm flipH="1">
            <a:off x="3409953" y="5983291"/>
            <a:ext cx="538163"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429" name="Group 108"/>
          <p:cNvGrpSpPr/>
          <p:nvPr/>
        </p:nvGrpSpPr>
        <p:grpSpPr bwMode="auto">
          <a:xfrm>
            <a:off x="2822578" y="4718053"/>
            <a:ext cx="798513" cy="1166813"/>
            <a:chOff x="12762" y="10336"/>
            <a:chExt cx="1027" cy="1700"/>
          </a:xfrm>
        </p:grpSpPr>
        <p:sp>
          <p:nvSpPr>
            <p:cNvPr id="17569" name="Rectangle 10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0" name="Rectangle 11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1" name="Line 11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72" name="Line 11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73" name="Line 11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74" name="Line 11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30" name="Line 116"/>
          <p:cNvSpPr>
            <a:spLocks noChangeShapeType="1"/>
          </p:cNvSpPr>
          <p:nvPr/>
        </p:nvSpPr>
        <p:spPr bwMode="auto">
          <a:xfrm flipH="1">
            <a:off x="4545013" y="5394325"/>
            <a:ext cx="7493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1" name="Line 117"/>
          <p:cNvSpPr>
            <a:spLocks noChangeShapeType="1"/>
          </p:cNvSpPr>
          <p:nvPr/>
        </p:nvSpPr>
        <p:spPr bwMode="auto">
          <a:xfrm flipH="1">
            <a:off x="6534153" y="5394325"/>
            <a:ext cx="7477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2" name="Line 118"/>
          <p:cNvSpPr>
            <a:spLocks noChangeShapeType="1"/>
          </p:cNvSpPr>
          <p:nvPr/>
        </p:nvSpPr>
        <p:spPr bwMode="auto">
          <a:xfrm flipH="1">
            <a:off x="6684963" y="4878388"/>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3" name="Line 119"/>
          <p:cNvSpPr>
            <a:spLocks noChangeShapeType="1"/>
          </p:cNvSpPr>
          <p:nvPr/>
        </p:nvSpPr>
        <p:spPr bwMode="auto">
          <a:xfrm flipH="1">
            <a:off x="6673853" y="5995988"/>
            <a:ext cx="6778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4" name="Line 120"/>
          <p:cNvSpPr>
            <a:spLocks noChangeShapeType="1"/>
          </p:cNvSpPr>
          <p:nvPr/>
        </p:nvSpPr>
        <p:spPr bwMode="auto">
          <a:xfrm flipH="1">
            <a:off x="7783513" y="4891088"/>
            <a:ext cx="5397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435" name="Group 161"/>
          <p:cNvGrpSpPr/>
          <p:nvPr/>
        </p:nvGrpSpPr>
        <p:grpSpPr bwMode="auto">
          <a:xfrm>
            <a:off x="8167688" y="3698878"/>
            <a:ext cx="798512" cy="1166813"/>
            <a:chOff x="12762" y="10336"/>
            <a:chExt cx="1027" cy="1700"/>
          </a:xfrm>
        </p:grpSpPr>
        <p:sp>
          <p:nvSpPr>
            <p:cNvPr id="17563"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64"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65" name="Line 164"/>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66" name="Line 165"/>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67" name="Line 166"/>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68" name="Line 167"/>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7436" name="Group 208"/>
          <p:cNvGrpSpPr/>
          <p:nvPr/>
        </p:nvGrpSpPr>
        <p:grpSpPr bwMode="auto">
          <a:xfrm>
            <a:off x="7699378" y="5011738"/>
            <a:ext cx="798513" cy="1168400"/>
            <a:chOff x="12762" y="10336"/>
            <a:chExt cx="1027" cy="1700"/>
          </a:xfrm>
        </p:grpSpPr>
        <p:sp>
          <p:nvSpPr>
            <p:cNvPr id="17557"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58"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59" name="Line 21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60" name="Line 21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61" name="Line 21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62" name="Line 21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37" name="Oval 215"/>
          <p:cNvSpPr>
            <a:spLocks noChangeArrowheads="1"/>
          </p:cNvSpPr>
          <p:nvPr/>
        </p:nvSpPr>
        <p:spPr bwMode="auto">
          <a:xfrm>
            <a:off x="4287838" y="3638550"/>
            <a:ext cx="112712" cy="11588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38" name="Oval 216"/>
          <p:cNvSpPr>
            <a:spLocks noChangeArrowheads="1"/>
          </p:cNvSpPr>
          <p:nvPr/>
        </p:nvSpPr>
        <p:spPr bwMode="auto">
          <a:xfrm>
            <a:off x="3128963" y="4767266"/>
            <a:ext cx="114300" cy="117475"/>
          </a:xfrm>
          <a:prstGeom prst="ellipse">
            <a:avLst/>
          </a:prstGeom>
          <a:solidFill>
            <a:srgbClr val="808080"/>
          </a:solidFill>
          <a:ln w="9525">
            <a:solidFill>
              <a:srgbClr val="80808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39" name="Text Box 217"/>
          <p:cNvSpPr txBox="1">
            <a:spLocks noChangeArrowheads="1"/>
          </p:cNvSpPr>
          <p:nvPr/>
        </p:nvSpPr>
        <p:spPr bwMode="auto">
          <a:xfrm>
            <a:off x="9107488" y="3651253"/>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grpSp>
        <p:nvGrpSpPr>
          <p:cNvPr id="17440" name="Group 218"/>
          <p:cNvGrpSpPr/>
          <p:nvPr/>
        </p:nvGrpSpPr>
        <p:grpSpPr bwMode="auto">
          <a:xfrm>
            <a:off x="6111878" y="5233991"/>
            <a:ext cx="385763" cy="319087"/>
            <a:chOff x="11283" y="10423"/>
            <a:chExt cx="475" cy="374"/>
          </a:xfrm>
        </p:grpSpPr>
        <p:sp>
          <p:nvSpPr>
            <p:cNvPr id="17550" name="Rectangle 219"/>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51" name="Line 220"/>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52" name="Line 221"/>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53" name="Line 222"/>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54" name="Line 223"/>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55" name="Line 224"/>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56" name="Line 225"/>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41" name="Line 226"/>
          <p:cNvSpPr>
            <a:spLocks noChangeShapeType="1"/>
          </p:cNvSpPr>
          <p:nvPr/>
        </p:nvSpPr>
        <p:spPr bwMode="auto">
          <a:xfrm>
            <a:off x="6369053" y="4017963"/>
            <a:ext cx="339725"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7442" name="Freeform 227"/>
          <p:cNvSpPr/>
          <p:nvPr/>
        </p:nvSpPr>
        <p:spPr bwMode="auto">
          <a:xfrm>
            <a:off x="3187703" y="4865691"/>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Freeform 228"/>
          <p:cNvSpPr/>
          <p:nvPr/>
        </p:nvSpPr>
        <p:spPr bwMode="auto">
          <a:xfrm>
            <a:off x="4346575" y="3698875"/>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4" name="Oval 229"/>
          <p:cNvSpPr>
            <a:spLocks noChangeArrowheads="1"/>
          </p:cNvSpPr>
          <p:nvPr/>
        </p:nvSpPr>
        <p:spPr bwMode="auto">
          <a:xfrm>
            <a:off x="4287838" y="3871916"/>
            <a:ext cx="112712" cy="1158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45" name="Text Box 230"/>
          <p:cNvSpPr txBox="1">
            <a:spLocks noChangeArrowheads="1"/>
          </p:cNvSpPr>
          <p:nvPr/>
        </p:nvSpPr>
        <p:spPr bwMode="auto">
          <a:xfrm>
            <a:off x="4886325" y="3778250"/>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46" name="Line 231"/>
          <p:cNvSpPr>
            <a:spLocks noChangeShapeType="1"/>
          </p:cNvSpPr>
          <p:nvPr/>
        </p:nvSpPr>
        <p:spPr bwMode="auto">
          <a:xfrm>
            <a:off x="4433888" y="3938588"/>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232"/>
          <p:cNvSpPr>
            <a:spLocks noChangeShapeType="1"/>
          </p:cNvSpPr>
          <p:nvPr/>
        </p:nvSpPr>
        <p:spPr bwMode="auto">
          <a:xfrm>
            <a:off x="4429125" y="3705225"/>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Line 233"/>
          <p:cNvSpPr>
            <a:spLocks noChangeShapeType="1"/>
          </p:cNvSpPr>
          <p:nvPr/>
        </p:nvSpPr>
        <p:spPr bwMode="auto">
          <a:xfrm>
            <a:off x="8640763" y="3857625"/>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634" name="Rectangle 234"/>
          <p:cNvSpPr>
            <a:spLocks noChangeArrowheads="1"/>
          </p:cNvSpPr>
          <p:nvPr/>
        </p:nvSpPr>
        <p:spPr bwMode="auto">
          <a:xfrm>
            <a:off x="4235453" y="3613153"/>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8635" name="Rectangle 235"/>
          <p:cNvSpPr>
            <a:spLocks noChangeArrowheads="1"/>
          </p:cNvSpPr>
          <p:nvPr/>
        </p:nvSpPr>
        <p:spPr bwMode="auto">
          <a:xfrm>
            <a:off x="3905253" y="3846516"/>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8636" name="Text Box 236"/>
          <p:cNvSpPr txBox="1">
            <a:spLocks noChangeArrowheads="1"/>
          </p:cNvSpPr>
          <p:nvPr/>
        </p:nvSpPr>
        <p:spPr bwMode="auto">
          <a:xfrm>
            <a:off x="3281366" y="3736975"/>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6600"/>
                </a:solidFill>
                <a:ea typeface="MS PGothic" panose="020B0600070205080204" pitchFamily="34" charset="-128"/>
              </a:rPr>
              <a:t>copy</a:t>
            </a:r>
            <a:endParaRPr lang="en-US" altLang="zh-CN" sz="1600">
              <a:solidFill>
                <a:srgbClr val="006600"/>
              </a:solidFill>
              <a:ea typeface="MS PGothic" panose="020B0600070205080204" pitchFamily="34" charset="-128"/>
            </a:endParaRPr>
          </a:p>
        </p:txBody>
      </p:sp>
      <p:sp>
        <p:nvSpPr>
          <p:cNvPr id="358637" name="Text Box 237"/>
          <p:cNvSpPr txBox="1">
            <a:spLocks noChangeArrowheads="1"/>
          </p:cNvSpPr>
          <p:nvPr/>
        </p:nvSpPr>
        <p:spPr bwMode="auto">
          <a:xfrm>
            <a:off x="5248278" y="4805363"/>
            <a:ext cx="176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free buffer space!</a:t>
            </a:r>
            <a:endParaRPr lang="en-US" altLang="zh-CN" sz="1600" i="1">
              <a:solidFill>
                <a:srgbClr val="006600"/>
              </a:solidFill>
              <a:ea typeface="MS PGothic" panose="020B0600070205080204" pitchFamily="34" charset="-128"/>
            </a:endParaRPr>
          </a:p>
        </p:txBody>
      </p:sp>
      <p:grpSp>
        <p:nvGrpSpPr>
          <p:cNvPr id="9" name="Group 240"/>
          <p:cNvGrpSpPr/>
          <p:nvPr/>
        </p:nvGrpSpPr>
        <p:grpSpPr bwMode="auto">
          <a:xfrm>
            <a:off x="2900366" y="3300413"/>
            <a:ext cx="947737" cy="869950"/>
            <a:chOff x="3283" y="2142"/>
            <a:chExt cx="597" cy="548"/>
          </a:xfrm>
        </p:grpSpPr>
        <p:grpSp>
          <p:nvGrpSpPr>
            <p:cNvPr id="17545" name="Group 241"/>
            <p:cNvGrpSpPr/>
            <p:nvPr/>
          </p:nvGrpSpPr>
          <p:grpSpPr bwMode="auto">
            <a:xfrm>
              <a:off x="3283" y="2387"/>
              <a:ext cx="597" cy="303"/>
              <a:chOff x="990" y="4570"/>
              <a:chExt cx="597" cy="380"/>
            </a:xfrm>
          </p:grpSpPr>
          <p:pic>
            <p:nvPicPr>
              <p:cNvPr id="17548" name="Picture 2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49" name="Rectangle 243"/>
              <p:cNvSpPr>
                <a:spLocks noChangeArrowheads="1"/>
              </p:cNvSpPr>
              <p:nvPr/>
            </p:nvSpPr>
            <p:spPr bwMode="auto">
              <a:xfrm>
                <a:off x="1124" y="4679"/>
                <a:ext cx="360"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46" name="Text Box 244"/>
            <p:cNvSpPr txBox="1">
              <a:spLocks noChangeArrowheads="1"/>
            </p:cNvSpPr>
            <p:nvPr/>
          </p:nvSpPr>
          <p:spPr bwMode="auto">
            <a:xfrm>
              <a:off x="3343" y="2461"/>
              <a:ext cx="47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1" i="1">
                  <a:solidFill>
                    <a:schemeClr val="accent2"/>
                  </a:solidFill>
                  <a:latin typeface="Comic Sans MS" panose="030F0702030302020204" pitchFamily="66" charset="0"/>
                  <a:ea typeface="MS PGothic" panose="020B0600070205080204" pitchFamily="34" charset="-128"/>
                </a:rPr>
                <a:t>timeout</a:t>
              </a:r>
              <a:endParaRPr lang="en-US" altLang="zh-CN" sz="1200" b="1" i="1">
                <a:solidFill>
                  <a:schemeClr val="accent2"/>
                </a:solidFill>
                <a:latin typeface="Comic Sans MS" panose="030F0702030302020204" pitchFamily="66" charset="0"/>
                <a:ea typeface="MS PGothic" panose="020B0600070205080204" pitchFamily="34" charset="-128"/>
              </a:endParaRPr>
            </a:p>
          </p:txBody>
        </p:sp>
        <p:pic>
          <p:nvPicPr>
            <p:cNvPr id="17547" name="Picture 2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419" y="2142"/>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646" name="Line 246"/>
          <p:cNvSpPr>
            <a:spLocks noChangeShapeType="1"/>
          </p:cNvSpPr>
          <p:nvPr/>
        </p:nvSpPr>
        <p:spPr bwMode="auto">
          <a:xfrm>
            <a:off x="6616700" y="1244600"/>
            <a:ext cx="0" cy="17160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647" name="Line 247"/>
          <p:cNvSpPr>
            <a:spLocks noChangeShapeType="1"/>
          </p:cNvSpPr>
          <p:nvPr/>
        </p:nvSpPr>
        <p:spPr bwMode="auto">
          <a:xfrm rot="5400000">
            <a:off x="7509669" y="2067719"/>
            <a:ext cx="0" cy="17986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648" name="Text Box 248"/>
          <p:cNvSpPr txBox="1">
            <a:spLocks noChangeArrowheads="1"/>
          </p:cNvSpPr>
          <p:nvPr/>
        </p:nvSpPr>
        <p:spPr bwMode="auto">
          <a:xfrm>
            <a:off x="6188078" y="1303338"/>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endParaRPr lang="en-US" altLang="zh-CN" sz="1400">
              <a:ea typeface="MS PGothic" panose="020B0600070205080204" pitchFamily="34" charset="-128"/>
              <a:cs typeface="Arial" panose="020B0604020202020204" pitchFamily="34" charset="0"/>
            </a:endParaRPr>
          </a:p>
        </p:txBody>
      </p:sp>
      <p:sp>
        <p:nvSpPr>
          <p:cNvPr id="358649" name="Line 249"/>
          <p:cNvSpPr>
            <a:spLocks noChangeShapeType="1"/>
          </p:cNvSpPr>
          <p:nvPr/>
        </p:nvSpPr>
        <p:spPr bwMode="auto">
          <a:xfrm rot="5400000">
            <a:off x="7966075" y="106363"/>
            <a:ext cx="0" cy="26987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58651" name="Text Box 251"/>
          <p:cNvSpPr txBox="1">
            <a:spLocks noChangeArrowheads="1"/>
          </p:cNvSpPr>
          <p:nvPr/>
        </p:nvSpPr>
        <p:spPr bwMode="auto">
          <a:xfrm>
            <a:off x="7974016" y="2919413"/>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endParaRPr lang="en-US" altLang="zh-CN" sz="1400">
              <a:ea typeface="MS PGothic" panose="020B0600070205080204" pitchFamily="34" charset="-128"/>
              <a:cs typeface="Arial" panose="020B0604020202020204" pitchFamily="34" charset="0"/>
            </a:endParaRPr>
          </a:p>
        </p:txBody>
      </p:sp>
      <p:grpSp>
        <p:nvGrpSpPr>
          <p:cNvPr id="11" name="Group 253"/>
          <p:cNvGrpSpPr/>
          <p:nvPr/>
        </p:nvGrpSpPr>
        <p:grpSpPr bwMode="auto">
          <a:xfrm>
            <a:off x="7180266" y="2954338"/>
            <a:ext cx="427037" cy="366712"/>
            <a:chOff x="3655" y="1791"/>
            <a:chExt cx="269" cy="231"/>
          </a:xfrm>
        </p:grpSpPr>
        <p:sp>
          <p:nvSpPr>
            <p:cNvPr id="17543" name="Text Box 254"/>
            <p:cNvSpPr txBox="1">
              <a:spLocks noChangeArrowheads="1"/>
            </p:cNvSpPr>
            <p:nvPr/>
          </p:nvSpPr>
          <p:spPr bwMode="auto">
            <a:xfrm>
              <a:off x="3655" y="179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in</a:t>
              </a:r>
              <a:endParaRPr lang="en-US" altLang="zh-CN" baseline="-25000">
                <a:ea typeface="MS PGothic" panose="020B0600070205080204" pitchFamily="34" charset="-128"/>
                <a:cs typeface="Arial" panose="020B0604020202020204" pitchFamily="34" charset="0"/>
              </a:endParaRPr>
            </a:p>
          </p:txBody>
        </p:sp>
        <p:sp>
          <p:nvSpPr>
            <p:cNvPr id="17544" name="Line 255"/>
            <p:cNvSpPr>
              <a:spLocks noChangeShapeType="1"/>
            </p:cNvSpPr>
            <p:nvPr/>
          </p:nvSpPr>
          <p:spPr bwMode="auto">
            <a:xfrm flipV="1">
              <a:off x="3810" y="1846"/>
              <a:ext cx="24" cy="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58656" name="Text Box 256"/>
          <p:cNvSpPr txBox="1">
            <a:spLocks noChangeArrowheads="1"/>
          </p:cNvSpPr>
          <p:nvPr/>
        </p:nvSpPr>
        <p:spPr bwMode="auto">
          <a:xfrm rot="-5400000">
            <a:off x="5999163" y="2027240"/>
            <a:ext cx="617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out</a:t>
            </a:r>
            <a:endParaRPr lang="en-US" altLang="zh-CN" baseline="-25000">
              <a:ea typeface="MS PGothic" panose="020B0600070205080204" pitchFamily="34" charset="-128"/>
              <a:cs typeface="Arial" panose="020B0604020202020204" pitchFamily="34" charset="0"/>
            </a:endParaRPr>
          </a:p>
        </p:txBody>
      </p:sp>
      <p:sp>
        <p:nvSpPr>
          <p:cNvPr id="358657" name="Line 257"/>
          <p:cNvSpPr>
            <a:spLocks noChangeShapeType="1"/>
          </p:cNvSpPr>
          <p:nvPr/>
        </p:nvSpPr>
        <p:spPr bwMode="auto">
          <a:xfrm rot="10800000" flipH="1">
            <a:off x="6575428" y="1463675"/>
            <a:ext cx="1617663" cy="15240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262"/>
          <p:cNvGrpSpPr/>
          <p:nvPr/>
        </p:nvGrpSpPr>
        <p:grpSpPr bwMode="auto">
          <a:xfrm>
            <a:off x="8170863" y="1479550"/>
            <a:ext cx="2260600" cy="1479550"/>
            <a:chOff x="4187" y="932"/>
            <a:chExt cx="1424" cy="932"/>
          </a:xfrm>
        </p:grpSpPr>
        <p:sp>
          <p:nvSpPr>
            <p:cNvPr id="17539" name="Line 250"/>
            <p:cNvSpPr>
              <a:spLocks noChangeShapeType="1"/>
            </p:cNvSpPr>
            <p:nvPr/>
          </p:nvSpPr>
          <p:spPr bwMode="auto">
            <a:xfrm rot="10800000">
              <a:off x="4196" y="932"/>
              <a:ext cx="0" cy="93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7540" name="Oval 258"/>
            <p:cNvSpPr>
              <a:spLocks noChangeArrowheads="1"/>
            </p:cNvSpPr>
            <p:nvPr/>
          </p:nvSpPr>
          <p:spPr bwMode="auto">
            <a:xfrm>
              <a:off x="4187" y="1026"/>
              <a:ext cx="56" cy="56"/>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41" name="Text Box 259"/>
            <p:cNvSpPr txBox="1">
              <a:spLocks noChangeArrowheads="1"/>
            </p:cNvSpPr>
            <p:nvPr/>
          </p:nvSpPr>
          <p:spPr bwMode="auto">
            <a:xfrm>
              <a:off x="4426" y="1106"/>
              <a:ext cx="118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dirty="0">
                  <a:latin typeface="+mn-ea"/>
                  <a:ea typeface="+mn-ea"/>
                </a:rPr>
                <a:t>在</a:t>
              </a:r>
              <a:r>
                <a:rPr lang="en-US" altLang="zh-CN" sz="1400" dirty="0">
                  <a:latin typeface="+mn-ea"/>
                  <a:ea typeface="+mn-ea"/>
                </a:rPr>
                <a:t>R / 2</a:t>
              </a:r>
              <a:r>
                <a:rPr lang="zh-CN" altLang="en-US" sz="1400" dirty="0">
                  <a:latin typeface="+mn-ea"/>
                  <a:ea typeface="+mn-ea"/>
                </a:rPr>
                <a:t>发送时，一些数据包是重传，包括重复发送！</a:t>
              </a:r>
              <a:endParaRPr lang="en-US" altLang="zh-CN" sz="1400" dirty="0">
                <a:latin typeface="+mn-ea"/>
                <a:ea typeface="+mn-ea"/>
              </a:endParaRPr>
            </a:p>
          </p:txBody>
        </p:sp>
        <p:sp>
          <p:nvSpPr>
            <p:cNvPr id="17542" name="Line 260"/>
            <p:cNvSpPr>
              <a:spLocks noChangeShapeType="1"/>
            </p:cNvSpPr>
            <p:nvPr/>
          </p:nvSpPr>
          <p:spPr bwMode="auto">
            <a:xfrm flipH="1" flipV="1">
              <a:off x="4201" y="1033"/>
              <a:ext cx="245"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58661" name="Freeform 261"/>
          <p:cNvSpPr/>
          <p:nvPr/>
        </p:nvSpPr>
        <p:spPr bwMode="auto">
          <a:xfrm>
            <a:off x="6613525" y="1571628"/>
            <a:ext cx="2535238" cy="1382713"/>
          </a:xfrm>
          <a:custGeom>
            <a:avLst/>
            <a:gdLst>
              <a:gd name="T0" fmla="*/ 0 w 1597"/>
              <a:gd name="T1" fmla="*/ 2147483646 h 871"/>
              <a:gd name="T2" fmla="*/ 2147483646 w 1597"/>
              <a:gd name="T3" fmla="*/ 2147483646 h 871"/>
              <a:gd name="T4" fmla="*/ 2147483646 w 1597"/>
              <a:gd name="T5" fmla="*/ 2147483646 h 871"/>
              <a:gd name="T6" fmla="*/ 2147483646 w 1597"/>
              <a:gd name="T7" fmla="*/ 2147483646 h 871"/>
              <a:gd name="T8" fmla="*/ 0 60000 65536"/>
              <a:gd name="T9" fmla="*/ 0 60000 65536"/>
              <a:gd name="T10" fmla="*/ 0 60000 65536"/>
              <a:gd name="T11" fmla="*/ 0 60000 65536"/>
              <a:gd name="T12" fmla="*/ 0 w 1597"/>
              <a:gd name="T13" fmla="*/ 0 h 871"/>
              <a:gd name="T14" fmla="*/ 1597 w 1597"/>
              <a:gd name="T15" fmla="*/ 871 h 871"/>
            </a:gdLst>
            <a:ahLst/>
            <a:cxnLst>
              <a:cxn ang="T8">
                <a:pos x="T0" y="T1"/>
              </a:cxn>
              <a:cxn ang="T9">
                <a:pos x="T2" y="T3"/>
              </a:cxn>
              <a:cxn ang="T10">
                <a:pos x="T4" y="T5"/>
              </a:cxn>
              <a:cxn ang="T11">
                <a:pos x="T6" y="T7"/>
              </a:cxn>
            </a:cxnLst>
            <a:rect l="T12" t="T13" r="T14" b="T15"/>
            <a:pathLst>
              <a:path w="1597" h="871">
                <a:moveTo>
                  <a:pt x="0" y="871"/>
                </a:moveTo>
                <a:cubicBezTo>
                  <a:pt x="166" y="737"/>
                  <a:pt x="664" y="154"/>
                  <a:pt x="994" y="66"/>
                </a:cubicBezTo>
                <a:cubicBezTo>
                  <a:pt x="1172" y="20"/>
                  <a:pt x="1158" y="4"/>
                  <a:pt x="1466" y="2"/>
                </a:cubicBezTo>
                <a:cubicBezTo>
                  <a:pt x="1596" y="0"/>
                  <a:pt x="1570" y="3"/>
                  <a:pt x="1597" y="3"/>
                </a:cubicBezTo>
              </a:path>
            </a:pathLst>
          </a:custGeom>
          <a:noFill/>
          <a:ln w="2857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64" name="Freeform 264"/>
          <p:cNvSpPr/>
          <p:nvPr/>
        </p:nvSpPr>
        <p:spPr bwMode="auto">
          <a:xfrm>
            <a:off x="8461378" y="4981575"/>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7465" name="Freeform 267"/>
          <p:cNvSpPr/>
          <p:nvPr/>
        </p:nvSpPr>
        <p:spPr bwMode="auto">
          <a:xfrm>
            <a:off x="8940803" y="3676650"/>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7466" name="Freeform 270"/>
          <p:cNvSpPr/>
          <p:nvPr/>
        </p:nvSpPr>
        <p:spPr bwMode="auto">
          <a:xfrm flipH="1">
            <a:off x="2590803"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7467" name="Text Box 275"/>
          <p:cNvSpPr txBox="1">
            <a:spLocks noChangeArrowheads="1"/>
          </p:cNvSpPr>
          <p:nvPr/>
        </p:nvSpPr>
        <p:spPr bwMode="auto">
          <a:xfrm>
            <a:off x="2692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68" name="Rectangle 281"/>
          <p:cNvSpPr>
            <a:spLocks noChangeArrowheads="1"/>
          </p:cNvSpPr>
          <p:nvPr/>
        </p:nvSpPr>
        <p:spPr bwMode="auto">
          <a:xfrm>
            <a:off x="824134" y="1297885"/>
            <a:ext cx="4310063"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zh-CN" altLang="en-US" sz="2800" i="1" dirty="0">
                <a:solidFill>
                  <a:srgbClr val="000099"/>
                </a:solidFill>
                <a:latin typeface="+mn-ea"/>
                <a:ea typeface="+mn-ea"/>
              </a:rPr>
              <a:t>现实</a:t>
            </a:r>
            <a:r>
              <a:rPr lang="en-US" altLang="zh-CN" sz="2800" i="1" dirty="0">
                <a:solidFill>
                  <a:srgbClr val="000099"/>
                </a:solidFill>
                <a:latin typeface="+mn-ea"/>
                <a:ea typeface="+mn-ea"/>
              </a:rPr>
              <a:t>: </a:t>
            </a:r>
            <a:r>
              <a:rPr lang="zh-CN" altLang="en-US" sz="2800" i="1" dirty="0">
                <a:solidFill>
                  <a:srgbClr val="CC0000"/>
                </a:solidFill>
                <a:latin typeface="+mn-ea"/>
                <a:ea typeface="+mn-ea"/>
              </a:rPr>
              <a:t>重复</a:t>
            </a:r>
            <a:endParaRPr lang="en-US" altLang="zh-CN" sz="24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000" dirty="0">
                <a:latin typeface="+mn-ea"/>
                <a:ea typeface="+mn-ea"/>
              </a:rPr>
              <a:t>由于完整缓冲区，数据包可能丢失，丢弃在路由器上</a:t>
            </a:r>
            <a:endParaRPr lang="en-US" altLang="zh-CN" sz="20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000" dirty="0">
                <a:latin typeface="+mn-ea"/>
                <a:ea typeface="+mn-ea"/>
              </a:rPr>
              <a:t>发件人过早地超时，发送两份副本，这两份副本都已送达</a:t>
            </a:r>
            <a:endParaRPr lang="en-US" altLang="zh-CN" sz="20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zh-CN" altLang="en-US" sz="2800" dirty="0">
              <a:latin typeface="Gill Sans MT" panose="020B0502020104020203" pitchFamily="34" charset="0"/>
              <a:ea typeface="MS PGothic" panose="020B0600070205080204" pitchFamily="34" charset="-128"/>
            </a:endParaRPr>
          </a:p>
        </p:txBody>
      </p:sp>
      <p:grpSp>
        <p:nvGrpSpPr>
          <p:cNvPr id="17470" name="Group 288"/>
          <p:cNvGrpSpPr/>
          <p:nvPr/>
        </p:nvGrpSpPr>
        <p:grpSpPr bwMode="auto">
          <a:xfrm>
            <a:off x="9077328" y="4564066"/>
            <a:ext cx="231775" cy="441325"/>
            <a:chOff x="4140" y="429"/>
            <a:chExt cx="1425" cy="2396"/>
          </a:xfrm>
        </p:grpSpPr>
        <p:sp>
          <p:nvSpPr>
            <p:cNvPr id="17507" name="Freeform 289"/>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08" name="Rectangle 290"/>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9" name="Freeform 291"/>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10" name="Freeform 292"/>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11" name="Rectangle 293"/>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512" name="Group 294"/>
            <p:cNvGrpSpPr/>
            <p:nvPr/>
          </p:nvGrpSpPr>
          <p:grpSpPr bwMode="auto">
            <a:xfrm>
              <a:off x="4749" y="668"/>
              <a:ext cx="581" cy="145"/>
              <a:chOff x="614" y="2568"/>
              <a:chExt cx="725" cy="139"/>
            </a:xfrm>
          </p:grpSpPr>
          <p:sp>
            <p:nvSpPr>
              <p:cNvPr id="17537" name="AutoShape 295"/>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8" name="AutoShape 296"/>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13" name="Rectangle 297"/>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514" name="Group 298"/>
            <p:cNvGrpSpPr/>
            <p:nvPr/>
          </p:nvGrpSpPr>
          <p:grpSpPr bwMode="auto">
            <a:xfrm>
              <a:off x="4747" y="994"/>
              <a:ext cx="581" cy="134"/>
              <a:chOff x="614" y="2568"/>
              <a:chExt cx="725" cy="139"/>
            </a:xfrm>
          </p:grpSpPr>
          <p:sp>
            <p:nvSpPr>
              <p:cNvPr id="17535" name="AutoShape 299"/>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6" name="AutoShape 300"/>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15" name="Rectangle 301"/>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16" name="Rectangle 302"/>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517" name="Group 303"/>
            <p:cNvGrpSpPr/>
            <p:nvPr/>
          </p:nvGrpSpPr>
          <p:grpSpPr bwMode="auto">
            <a:xfrm>
              <a:off x="4735" y="1627"/>
              <a:ext cx="582" cy="151"/>
              <a:chOff x="614" y="2568"/>
              <a:chExt cx="725" cy="139"/>
            </a:xfrm>
          </p:grpSpPr>
          <p:sp>
            <p:nvSpPr>
              <p:cNvPr id="17533" name="AutoShape 304"/>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4" name="AutoShape 305"/>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18" name="Freeform 306"/>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519" name="Group 307"/>
            <p:cNvGrpSpPr/>
            <p:nvPr/>
          </p:nvGrpSpPr>
          <p:grpSpPr bwMode="auto">
            <a:xfrm>
              <a:off x="4739" y="1327"/>
              <a:ext cx="582" cy="139"/>
              <a:chOff x="614" y="2568"/>
              <a:chExt cx="725" cy="139"/>
            </a:xfrm>
          </p:grpSpPr>
          <p:sp>
            <p:nvSpPr>
              <p:cNvPr id="17531" name="AutoShape 308"/>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2" name="AutoShape 309"/>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20" name="Rectangle 310"/>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1" name="Freeform 311"/>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22" name="Freeform 312"/>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23" name="Oval 313"/>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4" name="Freeform 314"/>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25" name="AutoShape 315"/>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6" name="AutoShape 316"/>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7" name="Oval 317"/>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8" name="Oval 318"/>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7529" name="Oval 319"/>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0" name="Rectangle 320"/>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7471" name="Group 321"/>
          <p:cNvGrpSpPr/>
          <p:nvPr/>
        </p:nvGrpSpPr>
        <p:grpSpPr bwMode="auto">
          <a:xfrm>
            <a:off x="8659816" y="5867403"/>
            <a:ext cx="231775" cy="441325"/>
            <a:chOff x="4140" y="429"/>
            <a:chExt cx="1425" cy="2396"/>
          </a:xfrm>
        </p:grpSpPr>
        <p:sp>
          <p:nvSpPr>
            <p:cNvPr id="17475" name="Freeform 322"/>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76" name="Rectangle 323"/>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77" name="Freeform 324"/>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78" name="Freeform 325"/>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79" name="Rectangle 326"/>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80" name="Group 327"/>
            <p:cNvGrpSpPr/>
            <p:nvPr/>
          </p:nvGrpSpPr>
          <p:grpSpPr bwMode="auto">
            <a:xfrm>
              <a:off x="4749" y="668"/>
              <a:ext cx="581" cy="145"/>
              <a:chOff x="614" y="2568"/>
              <a:chExt cx="725" cy="139"/>
            </a:xfrm>
          </p:grpSpPr>
          <p:sp>
            <p:nvSpPr>
              <p:cNvPr id="17505" name="AutoShape 328"/>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6" name="AutoShape 329"/>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1" name="Rectangle 330"/>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82" name="Group 331"/>
            <p:cNvGrpSpPr/>
            <p:nvPr/>
          </p:nvGrpSpPr>
          <p:grpSpPr bwMode="auto">
            <a:xfrm>
              <a:off x="4747" y="994"/>
              <a:ext cx="581" cy="134"/>
              <a:chOff x="614" y="2568"/>
              <a:chExt cx="725" cy="139"/>
            </a:xfrm>
          </p:grpSpPr>
          <p:sp>
            <p:nvSpPr>
              <p:cNvPr id="17503" name="AutoShape 332"/>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4" name="AutoShape 333"/>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3" name="Rectangle 334"/>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84" name="Rectangle 335"/>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85" name="Group 336"/>
            <p:cNvGrpSpPr/>
            <p:nvPr/>
          </p:nvGrpSpPr>
          <p:grpSpPr bwMode="auto">
            <a:xfrm>
              <a:off x="4735" y="1627"/>
              <a:ext cx="582" cy="151"/>
              <a:chOff x="614" y="2568"/>
              <a:chExt cx="725" cy="139"/>
            </a:xfrm>
          </p:grpSpPr>
          <p:sp>
            <p:nvSpPr>
              <p:cNvPr id="17501" name="AutoShape 337"/>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2" name="AutoShape 338"/>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6" name="Freeform 339"/>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487" name="Group 340"/>
            <p:cNvGrpSpPr/>
            <p:nvPr/>
          </p:nvGrpSpPr>
          <p:grpSpPr bwMode="auto">
            <a:xfrm>
              <a:off x="4739" y="1327"/>
              <a:ext cx="582" cy="139"/>
              <a:chOff x="614" y="2568"/>
              <a:chExt cx="725" cy="139"/>
            </a:xfrm>
          </p:grpSpPr>
          <p:sp>
            <p:nvSpPr>
              <p:cNvPr id="17499" name="AutoShape 341"/>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0" name="AutoShape 342"/>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8" name="Rectangle 343"/>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89" name="Freeform 344"/>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90" name="Freeform 345"/>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91" name="Oval 346"/>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2" name="Freeform 347"/>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93" name="AutoShape 34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4" name="AutoShape 349"/>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5" name="Oval 350"/>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6" name="Oval 351"/>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7497" name="Oval 352"/>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8" name="Rectangle 353"/>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7472" name="Group 354"/>
          <p:cNvGrpSpPr/>
          <p:nvPr/>
        </p:nvGrpSpPr>
        <p:grpSpPr bwMode="auto">
          <a:xfrm>
            <a:off x="2185988" y="5605466"/>
            <a:ext cx="525462" cy="434975"/>
            <a:chOff x="-44" y="1473"/>
            <a:chExt cx="981" cy="1105"/>
          </a:xfrm>
        </p:grpSpPr>
        <p:pic>
          <p:nvPicPr>
            <p:cNvPr id="17473" name="Picture 35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4" name="Freeform 356"/>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634"/>
                                        </p:tgtEl>
                                        <p:attrNameLst>
                                          <p:attrName>style.visibility</p:attrName>
                                        </p:attrNameLst>
                                      </p:cBhvr>
                                      <p:to>
                                        <p:strVal val="visible"/>
                                      </p:to>
                                    </p:set>
                                    <p:animEffect transition="in" filter="dissolve">
                                      <p:cBhvr>
                                        <p:cTn id="7" dur="500"/>
                                        <p:tgtEl>
                                          <p:spTgt spid="358634"/>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0.00017 0.00255 L -5.55556E-7 0.03542 " pathEditMode="relative" rAng="0" ptsTypes="AA">
                                      <p:cBhvr>
                                        <p:cTn id="10" dur="2000" fill="hold"/>
                                        <p:tgtEl>
                                          <p:spTgt spid="358634"/>
                                        </p:tgtEl>
                                        <p:attrNameLst>
                                          <p:attrName>ppt_x</p:attrName>
                                          <p:attrName>ppt_y</p:attrName>
                                        </p:attrNameLst>
                                      </p:cBhvr>
                                      <p:rCtr x="0" y="1644"/>
                                    </p:animMotion>
                                  </p:childTnLst>
                                </p:cTn>
                              </p:par>
                            </p:childTnLst>
                          </p:cTn>
                        </p:par>
                        <p:par>
                          <p:cTn id="11" fill="hold">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358635"/>
                                        </p:tgtEl>
                                        <p:attrNameLst>
                                          <p:attrName>style.visibility</p:attrName>
                                        </p:attrNameLst>
                                      </p:cBhvr>
                                      <p:to>
                                        <p:strVal val="visible"/>
                                      </p:to>
                                    </p:set>
                                    <p:animEffect transition="in" filter="dissolve">
                                      <p:cBhvr>
                                        <p:cTn id="14" dur="500"/>
                                        <p:tgtEl>
                                          <p:spTgt spid="358635"/>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58636"/>
                                        </p:tgtEl>
                                        <p:attrNameLst>
                                          <p:attrName>style.visibility</p:attrName>
                                        </p:attrNameLst>
                                      </p:cBhvr>
                                      <p:to>
                                        <p:strVal val="visible"/>
                                      </p:to>
                                    </p:set>
                                    <p:animEffect transition="in" filter="dissolve">
                                      <p:cBhvr>
                                        <p:cTn id="17" dur="500"/>
                                        <p:tgtEl>
                                          <p:spTgt spid="358636"/>
                                        </p:tgtEl>
                                      </p:cBhvr>
                                    </p:animEffect>
                                  </p:childTnLst>
                                </p:cTn>
                              </p:par>
                            </p:childTnLst>
                          </p:cTn>
                        </p:par>
                        <p:par>
                          <p:cTn id="18" fill="hold">
                            <p:stCondLst>
                              <p:cond delay="3000"/>
                            </p:stCondLst>
                            <p:childTnLst>
                              <p:par>
                                <p:cTn id="19" presetID="0" presetClass="path" presetSubtype="0" accel="50000" decel="50000" fill="hold" grpId="2" nodeType="afterEffect">
                                  <p:stCondLst>
                                    <p:cond delay="0"/>
                                  </p:stCondLst>
                                  <p:childTnLst>
                                    <p:animMotion origin="layout" path="M -1.94444E-6 0.03542 L 0.0007 0.17802 L 0.08681 0.17894 L 0.04723 0.24191 L 0.19584 0.24191 " pathEditMode="relative" ptsTypes="AAAAA">
                                      <p:cBhvr>
                                        <p:cTn id="20" dur="2000" fill="hold"/>
                                        <p:tgtEl>
                                          <p:spTgt spid="358634"/>
                                        </p:tgtEl>
                                        <p:attrNameLst>
                                          <p:attrName>ppt_x</p:attrName>
                                          <p:attrName>ppt_y</p:attrName>
                                        </p:attrNameLst>
                                      </p:cBhvr>
                                    </p:animMotion>
                                  </p:childTnLst>
                                </p:cTn>
                              </p:par>
                              <p:par>
                                <p:cTn id="21" presetID="9" presetClass="exit" presetSubtype="0" fill="hold" grpId="1" nodeType="withEffect">
                                  <p:stCondLst>
                                    <p:cond delay="0"/>
                                  </p:stCondLst>
                                  <p:childTnLst>
                                    <p:animEffect transition="out" filter="dissolve">
                                      <p:cBhvr>
                                        <p:cTn id="22" dur="500"/>
                                        <p:tgtEl>
                                          <p:spTgt spid="358636"/>
                                        </p:tgtEl>
                                      </p:cBhvr>
                                    </p:animEffect>
                                    <p:set>
                                      <p:cBhvr>
                                        <p:cTn id="23" dur="1" fill="hold">
                                          <p:stCondLst>
                                            <p:cond delay="499"/>
                                          </p:stCondLst>
                                        </p:cTn>
                                        <p:tgtEl>
                                          <p:spTgt spid="358636"/>
                                        </p:tgtEl>
                                        <p:attrNameLst>
                                          <p:attrName>style.visibility</p:attrName>
                                        </p:attrNameLst>
                                      </p:cBhvr>
                                      <p:to>
                                        <p:strVal val="hidden"/>
                                      </p:to>
                                    </p:se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358637"/>
                                        </p:tgtEl>
                                        <p:attrNameLst>
                                          <p:attrName>style.visibility</p:attrName>
                                        </p:attrNameLst>
                                      </p:cBhvr>
                                      <p:to>
                                        <p:strVal val="visible"/>
                                      </p:to>
                                    </p:set>
                                    <p:animEffect transition="in" filter="dissolve">
                                      <p:cBhvr>
                                        <p:cTn id="27" dur="500"/>
                                        <p:tgtEl>
                                          <p:spTgt spid="358637"/>
                                        </p:tgtEl>
                                      </p:cBhvr>
                                    </p:animEffect>
                                  </p:childTnLst>
                                </p:cTn>
                              </p:par>
                            </p:childTnLst>
                          </p:cTn>
                        </p:par>
                        <p:par>
                          <p:cTn id="28" fill="hold">
                            <p:stCondLst>
                              <p:cond delay="5500"/>
                            </p:stCondLst>
                            <p:childTnLst>
                              <p:par>
                                <p:cTn id="29" presetID="0" presetClass="path" presetSubtype="0" accel="50000" decel="50000" fill="hold" grpId="3" nodeType="afterEffect">
                                  <p:stCondLst>
                                    <p:cond delay="0"/>
                                  </p:stCondLst>
                                  <p:childTnLst>
                                    <p:animMotion origin="layout" path="M 0.19583 0.2419 L 0.23593 0.24144 " pathEditMode="relative" rAng="0" ptsTypes="AA">
                                      <p:cBhvr>
                                        <p:cTn id="30" dur="3000" fill="hold"/>
                                        <p:tgtEl>
                                          <p:spTgt spid="358634"/>
                                        </p:tgtEl>
                                        <p:attrNameLst>
                                          <p:attrName>ppt_x</p:attrName>
                                          <p:attrName>ppt_y</p:attrName>
                                        </p:attrNameLst>
                                      </p:cBhvr>
                                      <p:rCtr x="1997" y="-23"/>
                                    </p:animMotion>
                                  </p:childTnLst>
                                </p:cTn>
                              </p:par>
                            </p:childTnLst>
                          </p:cTn>
                        </p:par>
                        <p:par>
                          <p:cTn id="31" fill="hold">
                            <p:stCondLst>
                              <p:cond delay="8500"/>
                            </p:stCondLst>
                            <p:childTnLst>
                              <p:par>
                                <p:cTn id="32" presetID="0" presetClass="path" presetSubtype="0" accel="50000" decel="50000" fill="hold" grpId="4" nodeType="afterEffect">
                                  <p:stCondLst>
                                    <p:cond delay="0"/>
                                  </p:stCondLst>
                                  <p:childTnLst>
                                    <p:animMotion origin="layout" path="M 0.23281 0.24075 L 0.30833 0.24075 L 0.34982 0.18056 " pathEditMode="relative" rAng="0" ptsTypes="AAA">
                                      <p:cBhvr>
                                        <p:cTn id="33" dur="2000" fill="hold"/>
                                        <p:tgtEl>
                                          <p:spTgt spid="358634"/>
                                        </p:tgtEl>
                                        <p:attrNameLst>
                                          <p:attrName>ppt_x</p:attrName>
                                          <p:attrName>ppt_y</p:attrName>
                                        </p:attrNameLst>
                                      </p:cBhvr>
                                      <p:rCtr x="5851" y="-3009"/>
                                    </p:animMotion>
                                  </p:childTnLst>
                                </p:cTn>
                              </p:par>
                              <p:par>
                                <p:cTn id="34" presetID="9" presetClass="exit" presetSubtype="0" fill="hold" grpId="1" nodeType="withEffect">
                                  <p:stCondLst>
                                    <p:cond delay="0"/>
                                  </p:stCondLst>
                                  <p:childTnLst>
                                    <p:animEffect transition="out" filter="dissolve">
                                      <p:cBhvr>
                                        <p:cTn id="35" dur="500"/>
                                        <p:tgtEl>
                                          <p:spTgt spid="358637"/>
                                        </p:tgtEl>
                                      </p:cBhvr>
                                    </p:animEffect>
                                    <p:set>
                                      <p:cBhvr>
                                        <p:cTn id="36" dur="1" fill="hold">
                                          <p:stCondLst>
                                            <p:cond delay="499"/>
                                          </p:stCondLst>
                                        </p:cTn>
                                        <p:tgtEl>
                                          <p:spTgt spid="358637"/>
                                        </p:tgtEl>
                                        <p:attrNameLst>
                                          <p:attrName>style.visibility</p:attrName>
                                        </p:attrNameLst>
                                      </p:cBhvr>
                                      <p:to>
                                        <p:strVal val="hidden"/>
                                      </p:to>
                                    </p:set>
                                  </p:childTnLst>
                                </p:cTn>
                              </p:par>
                            </p:childTnLst>
                          </p:cTn>
                        </p:par>
                        <p:par>
                          <p:cTn id="37" fill="hold">
                            <p:stCondLst>
                              <p:cond delay="10500"/>
                            </p:stCondLst>
                            <p:childTnLst>
                              <p:par>
                                <p:cTn id="38" presetID="9"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par>
                          <p:cTn id="41" fill="hold">
                            <p:stCondLst>
                              <p:cond delay="11000"/>
                            </p:stCondLst>
                            <p:childTnLst>
                              <p:par>
                                <p:cTn id="42" presetID="0" presetClass="path" presetSubtype="0" accel="50000" decel="50000" fill="hold" grpId="5" nodeType="afterEffect">
                                  <p:stCondLst>
                                    <p:cond delay="0"/>
                                  </p:stCondLst>
                                  <p:childTnLst>
                                    <p:animMotion origin="layout" path="M 0.34982 0.18056 L 0.3743 0.15278 L 0.46198 0.15278 L 0.46076 0.01621 " pathEditMode="relative" rAng="0" ptsTypes="AAAA">
                                      <p:cBhvr>
                                        <p:cTn id="43" dur="2000" fill="hold"/>
                                        <p:tgtEl>
                                          <p:spTgt spid="358634"/>
                                        </p:tgtEl>
                                        <p:attrNameLst>
                                          <p:attrName>ppt_x</p:attrName>
                                          <p:attrName>ppt_y</p:attrName>
                                        </p:attrNameLst>
                                      </p:cBhvr>
                                      <p:rCtr x="5608" y="-8218"/>
                                    </p:animMotion>
                                  </p:childTnLst>
                                </p:cTn>
                              </p:par>
                              <p:par>
                                <p:cTn id="44" presetID="9" presetClass="exit" presetSubtype="0" fill="hold" nodeType="withEffect">
                                  <p:stCondLst>
                                    <p:cond delay="0"/>
                                  </p:stCondLst>
                                  <p:childTnLst>
                                    <p:animEffect transition="out" filter="dissolv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0" presetClass="path" presetSubtype="0" accel="50000" decel="50000" fill="hold" grpId="1" nodeType="withEffect">
                                  <p:stCondLst>
                                    <p:cond delay="0"/>
                                  </p:stCondLst>
                                  <p:childTnLst>
                                    <p:animMotion origin="layout" path="M 4.44444E-6 -1.11111E-6 L 0.03542 -1.11111E-6 L 0.03785 0.14306 L 0.11719 0.14468 L 0.0842 0.20648 L 0.34271 0.20648 L 0.4099 0.1169 L 0.49635 0.11852 L 0.49635 -0.01805 " pathEditMode="relative" ptsTypes="AAAAAAAAA">
                                      <p:cBhvr>
                                        <p:cTn id="48" dur="2000" fill="hold"/>
                                        <p:tgtEl>
                                          <p:spTgt spid="358635"/>
                                        </p:tgtEl>
                                        <p:attrNameLst>
                                          <p:attrName>ppt_x</p:attrName>
                                          <p:attrName>ppt_y</p:attrName>
                                        </p:attrNameLst>
                                      </p:cBhvr>
                                    </p:animMotion>
                                  </p:childTnLst>
                                </p:cTn>
                              </p:par>
                            </p:childTnLst>
                          </p:cTn>
                        </p:par>
                        <p:par>
                          <p:cTn id="49" fill="hold">
                            <p:stCondLst>
                              <p:cond delay="13000"/>
                            </p:stCondLst>
                            <p:childTnLst>
                              <p:par>
                                <p:cTn id="50" presetID="9" presetClass="exit" presetSubtype="0" fill="hold" grpId="6" nodeType="afterEffect">
                                  <p:stCondLst>
                                    <p:cond delay="0"/>
                                  </p:stCondLst>
                                  <p:childTnLst>
                                    <p:animEffect transition="out" filter="dissolve">
                                      <p:cBhvr>
                                        <p:cTn id="51" dur="500"/>
                                        <p:tgtEl>
                                          <p:spTgt spid="358634"/>
                                        </p:tgtEl>
                                      </p:cBhvr>
                                    </p:animEffect>
                                    <p:set>
                                      <p:cBhvr>
                                        <p:cTn id="52" dur="1" fill="hold">
                                          <p:stCondLst>
                                            <p:cond delay="499"/>
                                          </p:stCondLst>
                                        </p:cTn>
                                        <p:tgtEl>
                                          <p:spTgt spid="3586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58646"/>
                                        </p:tgtEl>
                                        <p:attrNameLst>
                                          <p:attrName>style.visibility</p:attrName>
                                        </p:attrNameLst>
                                      </p:cBhvr>
                                      <p:to>
                                        <p:strVal val="visible"/>
                                      </p:to>
                                    </p:set>
                                    <p:animEffect transition="in" filter="dissolve">
                                      <p:cBhvr>
                                        <p:cTn id="57" dur="500"/>
                                        <p:tgtEl>
                                          <p:spTgt spid="358646"/>
                                        </p:tgtEl>
                                      </p:cBhvr>
                                    </p:animEffect>
                                  </p:childTnLst>
                                </p:cTn>
                              </p:par>
                              <p:par>
                                <p:cTn id="58" presetID="9" presetClass="entr" presetSubtype="0" fill="hold" nodeType="withEffect">
                                  <p:stCondLst>
                                    <p:cond delay="0"/>
                                  </p:stCondLst>
                                  <p:childTnLst>
                                    <p:set>
                                      <p:cBhvr>
                                        <p:cTn id="59" dur="1" fill="hold">
                                          <p:stCondLst>
                                            <p:cond delay="0"/>
                                          </p:stCondLst>
                                        </p:cTn>
                                        <p:tgtEl>
                                          <p:spTgt spid="358647"/>
                                        </p:tgtEl>
                                        <p:attrNameLst>
                                          <p:attrName>style.visibility</p:attrName>
                                        </p:attrNameLst>
                                      </p:cBhvr>
                                      <p:to>
                                        <p:strVal val="visible"/>
                                      </p:to>
                                    </p:set>
                                    <p:animEffect transition="in" filter="dissolve">
                                      <p:cBhvr>
                                        <p:cTn id="60" dur="500"/>
                                        <p:tgtEl>
                                          <p:spTgt spid="35864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8648"/>
                                        </p:tgtEl>
                                        <p:attrNameLst>
                                          <p:attrName>style.visibility</p:attrName>
                                        </p:attrNameLst>
                                      </p:cBhvr>
                                      <p:to>
                                        <p:strVal val="visible"/>
                                      </p:to>
                                    </p:set>
                                    <p:animEffect transition="in" filter="dissolve">
                                      <p:cBhvr>
                                        <p:cTn id="63" dur="500"/>
                                        <p:tgtEl>
                                          <p:spTgt spid="358648"/>
                                        </p:tgtEl>
                                      </p:cBhvr>
                                    </p:animEffect>
                                  </p:childTnLst>
                                </p:cTn>
                              </p:par>
                              <p:par>
                                <p:cTn id="64" presetID="9" presetClass="entr" presetSubtype="0" fill="hold" nodeType="withEffect">
                                  <p:stCondLst>
                                    <p:cond delay="0"/>
                                  </p:stCondLst>
                                  <p:childTnLst>
                                    <p:set>
                                      <p:cBhvr>
                                        <p:cTn id="65" dur="1" fill="hold">
                                          <p:stCondLst>
                                            <p:cond delay="0"/>
                                          </p:stCondLst>
                                        </p:cTn>
                                        <p:tgtEl>
                                          <p:spTgt spid="358649"/>
                                        </p:tgtEl>
                                        <p:attrNameLst>
                                          <p:attrName>style.visibility</p:attrName>
                                        </p:attrNameLst>
                                      </p:cBhvr>
                                      <p:to>
                                        <p:strVal val="visible"/>
                                      </p:to>
                                    </p:set>
                                    <p:animEffect transition="in" filter="dissolve">
                                      <p:cBhvr>
                                        <p:cTn id="66" dur="500"/>
                                        <p:tgtEl>
                                          <p:spTgt spid="35864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58651"/>
                                        </p:tgtEl>
                                        <p:attrNameLst>
                                          <p:attrName>style.visibility</p:attrName>
                                        </p:attrNameLst>
                                      </p:cBhvr>
                                      <p:to>
                                        <p:strVal val="visible"/>
                                      </p:to>
                                    </p:set>
                                    <p:animEffect transition="in" filter="dissolve">
                                      <p:cBhvr>
                                        <p:cTn id="69" dur="500"/>
                                        <p:tgtEl>
                                          <p:spTgt spid="358651"/>
                                        </p:tgtEl>
                                      </p:cBhvr>
                                    </p:animEffect>
                                  </p:childTnLst>
                                </p:cTn>
                              </p:par>
                              <p:par>
                                <p:cTn id="70" presetID="9" presetClass="entr" presetSubtype="0"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dissolve">
                                      <p:cBhvr>
                                        <p:cTn id="72" dur="500"/>
                                        <p:tgtEl>
                                          <p:spTgt spid="1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8656"/>
                                        </p:tgtEl>
                                        <p:attrNameLst>
                                          <p:attrName>style.visibility</p:attrName>
                                        </p:attrNameLst>
                                      </p:cBhvr>
                                      <p:to>
                                        <p:strVal val="visible"/>
                                      </p:to>
                                    </p:set>
                                    <p:animEffect transition="in" filter="dissolve">
                                      <p:cBhvr>
                                        <p:cTn id="75" dur="500"/>
                                        <p:tgtEl>
                                          <p:spTgt spid="358656"/>
                                        </p:tgtEl>
                                      </p:cBhvr>
                                    </p:animEffect>
                                  </p:childTnLst>
                                </p:cTn>
                              </p:par>
                              <p:par>
                                <p:cTn id="76" presetID="9" presetClass="entr" presetSubtype="0" fill="hold" nodeType="withEffect">
                                  <p:stCondLst>
                                    <p:cond delay="0"/>
                                  </p:stCondLst>
                                  <p:childTnLst>
                                    <p:set>
                                      <p:cBhvr>
                                        <p:cTn id="77" dur="1" fill="hold">
                                          <p:stCondLst>
                                            <p:cond delay="0"/>
                                          </p:stCondLst>
                                        </p:cTn>
                                        <p:tgtEl>
                                          <p:spTgt spid="358657"/>
                                        </p:tgtEl>
                                        <p:attrNameLst>
                                          <p:attrName>style.visibility</p:attrName>
                                        </p:attrNameLst>
                                      </p:cBhvr>
                                      <p:to>
                                        <p:strVal val="visible"/>
                                      </p:to>
                                    </p:set>
                                    <p:animEffect transition="in" filter="dissolve">
                                      <p:cBhvr>
                                        <p:cTn id="78" dur="500"/>
                                        <p:tgtEl>
                                          <p:spTgt spid="358657"/>
                                        </p:tgtEl>
                                      </p:cBhvr>
                                    </p:animEffect>
                                  </p:childTnLst>
                                </p:cTn>
                              </p:par>
                              <p:par>
                                <p:cTn id="79" presetID="9" presetClass="entr" presetSubtype="0" fill="hold" nodeType="withEffect">
                                  <p:stCondLst>
                                    <p:cond delay="0"/>
                                  </p:stCondLst>
                                  <p:childTnLst>
                                    <p:set>
                                      <p:cBhvr>
                                        <p:cTn id="80" dur="1" fill="hold">
                                          <p:stCondLst>
                                            <p:cond delay="0"/>
                                          </p:stCondLst>
                                        </p:cTn>
                                        <p:tgtEl>
                                          <p:spTgt spid="358661"/>
                                        </p:tgtEl>
                                        <p:attrNameLst>
                                          <p:attrName>style.visibility</p:attrName>
                                        </p:attrNameLst>
                                      </p:cBhvr>
                                      <p:to>
                                        <p:strVal val="visible"/>
                                      </p:to>
                                    </p:set>
                                    <p:animEffect transition="in" filter="dissolve">
                                      <p:cBhvr>
                                        <p:cTn id="81" dur="500"/>
                                        <p:tgtEl>
                                          <p:spTgt spid="358661"/>
                                        </p:tgtEl>
                                      </p:cBhvr>
                                    </p:animEffect>
                                  </p:childTnLst>
                                </p:cTn>
                              </p:par>
                              <p:par>
                                <p:cTn id="82" presetID="9"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dissolve">
                                      <p:cBhvr>
                                        <p:cTn id="8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34" grpId="0" animBg="1"/>
      <p:bldP spid="358634" grpId="1" animBg="1"/>
      <p:bldP spid="358634" grpId="2" animBg="1"/>
      <p:bldP spid="358634" grpId="3" animBg="1"/>
      <p:bldP spid="358634" grpId="4" animBg="1"/>
      <p:bldP spid="358634" grpId="5" animBg="1"/>
      <p:bldP spid="358634" grpId="6" animBg="1"/>
      <p:bldP spid="358635" grpId="0" animBg="1"/>
      <p:bldP spid="358635" grpId="1" animBg="1"/>
      <p:bldP spid="358636" grpId="0"/>
      <p:bldP spid="358636" grpId="1"/>
      <p:bldP spid="358637" grpId="0"/>
      <p:bldP spid="358637" grpId="1"/>
      <p:bldP spid="358648" grpId="0"/>
      <p:bldP spid="358651" grpId="0"/>
      <p:bldP spid="3586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6" name="Rectangle 271"/>
          <p:cNvSpPr>
            <a:spLocks noGrp="1" noChangeArrowheads="1"/>
          </p:cNvSpPr>
          <p:nvPr>
            <p:ph type="title"/>
          </p:nvPr>
        </p:nvSpPr>
        <p:spPr>
          <a:xfrm>
            <a:off x="830974" y="404817"/>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2</a:t>
            </a:r>
            <a:endParaRPr lang="en-US" altLang="zh-CN" sz="3600" dirty="0">
              <a:ea typeface="MS PGothic" panose="020B0600070205080204" pitchFamily="34" charset="-128"/>
            </a:endParaRPr>
          </a:p>
        </p:txBody>
      </p:sp>
      <p:sp>
        <p:nvSpPr>
          <p:cNvPr id="18434"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73A157-0AD1-4A1C-ADE2-F98D54E38468}"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8435" name="Line 245"/>
          <p:cNvSpPr>
            <a:spLocks noChangeShapeType="1"/>
          </p:cNvSpPr>
          <p:nvPr/>
        </p:nvSpPr>
        <p:spPr bwMode="auto">
          <a:xfrm>
            <a:off x="6616700" y="1244600"/>
            <a:ext cx="0" cy="17160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6" name="Text Box 247"/>
          <p:cNvSpPr txBox="1">
            <a:spLocks noChangeArrowheads="1"/>
          </p:cNvSpPr>
          <p:nvPr/>
        </p:nvSpPr>
        <p:spPr bwMode="auto">
          <a:xfrm>
            <a:off x="6221416" y="1292225"/>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endParaRPr lang="en-US" altLang="zh-CN" sz="1400">
              <a:ea typeface="MS PGothic" panose="020B0600070205080204" pitchFamily="34" charset="-128"/>
              <a:cs typeface="Arial" panose="020B0604020202020204" pitchFamily="34" charset="0"/>
            </a:endParaRPr>
          </a:p>
        </p:txBody>
      </p:sp>
      <p:sp>
        <p:nvSpPr>
          <p:cNvPr id="18437" name="Line 248"/>
          <p:cNvSpPr>
            <a:spLocks noChangeShapeType="1"/>
          </p:cNvSpPr>
          <p:nvPr/>
        </p:nvSpPr>
        <p:spPr bwMode="auto">
          <a:xfrm rot="5400000">
            <a:off x="7959725" y="114300"/>
            <a:ext cx="0" cy="26987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38" name="Text Box 253"/>
          <p:cNvSpPr txBox="1">
            <a:spLocks noChangeArrowheads="1"/>
          </p:cNvSpPr>
          <p:nvPr/>
        </p:nvSpPr>
        <p:spPr bwMode="auto">
          <a:xfrm rot="-5400000">
            <a:off x="5999163" y="2027240"/>
            <a:ext cx="617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out</a:t>
            </a:r>
            <a:endParaRPr lang="en-US" altLang="zh-CN" baseline="-25000">
              <a:ea typeface="MS PGothic" panose="020B0600070205080204" pitchFamily="34" charset="-128"/>
              <a:cs typeface="Arial" panose="020B0604020202020204" pitchFamily="34" charset="0"/>
            </a:endParaRPr>
          </a:p>
        </p:txBody>
      </p:sp>
      <p:sp>
        <p:nvSpPr>
          <p:cNvPr id="18439" name="Line 254"/>
          <p:cNvSpPr>
            <a:spLocks noChangeShapeType="1"/>
          </p:cNvSpPr>
          <p:nvPr/>
        </p:nvSpPr>
        <p:spPr bwMode="auto">
          <a:xfrm rot="10800000" flipH="1">
            <a:off x="6575428" y="1463675"/>
            <a:ext cx="1617663" cy="15240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18440" name="Group 255"/>
          <p:cNvGrpSpPr/>
          <p:nvPr/>
        </p:nvGrpSpPr>
        <p:grpSpPr bwMode="auto">
          <a:xfrm>
            <a:off x="8170863" y="1479550"/>
            <a:ext cx="2260600" cy="1479550"/>
            <a:chOff x="4187" y="932"/>
            <a:chExt cx="1424" cy="932"/>
          </a:xfrm>
        </p:grpSpPr>
        <p:sp>
          <p:nvSpPr>
            <p:cNvPr id="18450" name="Line 256"/>
            <p:cNvSpPr>
              <a:spLocks noChangeShapeType="1"/>
            </p:cNvSpPr>
            <p:nvPr/>
          </p:nvSpPr>
          <p:spPr bwMode="auto">
            <a:xfrm rot="10800000">
              <a:off x="4196" y="932"/>
              <a:ext cx="0" cy="93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51" name="Oval 257"/>
            <p:cNvSpPr>
              <a:spLocks noChangeArrowheads="1"/>
            </p:cNvSpPr>
            <p:nvPr/>
          </p:nvSpPr>
          <p:spPr bwMode="auto">
            <a:xfrm>
              <a:off x="4187" y="1026"/>
              <a:ext cx="56" cy="56"/>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8452" name="Text Box 258"/>
            <p:cNvSpPr txBox="1">
              <a:spLocks noChangeArrowheads="1"/>
            </p:cNvSpPr>
            <p:nvPr/>
          </p:nvSpPr>
          <p:spPr bwMode="auto">
            <a:xfrm>
              <a:off x="4426" y="1106"/>
              <a:ext cx="118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dirty="0">
                  <a:latin typeface="+mn-ea"/>
                  <a:ea typeface="+mn-ea"/>
                </a:rPr>
                <a:t>在</a:t>
              </a:r>
              <a:r>
                <a:rPr lang="en-US" altLang="zh-CN" sz="1400" dirty="0">
                  <a:latin typeface="+mn-ea"/>
                  <a:ea typeface="+mn-ea"/>
                </a:rPr>
                <a:t>R / 2</a:t>
              </a:r>
              <a:r>
                <a:rPr lang="zh-CN" altLang="en-US" sz="1400" dirty="0">
                  <a:latin typeface="+mn-ea"/>
                  <a:ea typeface="+mn-ea"/>
                </a:rPr>
                <a:t>发送时，一些数据包是重传，包括重复发送！</a:t>
              </a:r>
              <a:endParaRPr lang="en-US" altLang="zh-CN" sz="1400" dirty="0">
                <a:latin typeface="+mn-ea"/>
                <a:ea typeface="+mn-ea"/>
              </a:endParaRPr>
            </a:p>
          </p:txBody>
        </p:sp>
        <p:sp>
          <p:nvSpPr>
            <p:cNvPr id="18453" name="Line 259"/>
            <p:cNvSpPr>
              <a:spLocks noChangeShapeType="1"/>
            </p:cNvSpPr>
            <p:nvPr/>
          </p:nvSpPr>
          <p:spPr bwMode="auto">
            <a:xfrm flipH="1" flipV="1">
              <a:off x="4201" y="1033"/>
              <a:ext cx="245"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41" name="Freeform 260"/>
          <p:cNvSpPr/>
          <p:nvPr/>
        </p:nvSpPr>
        <p:spPr bwMode="auto">
          <a:xfrm>
            <a:off x="6613525" y="1571628"/>
            <a:ext cx="2535238" cy="1382713"/>
          </a:xfrm>
          <a:custGeom>
            <a:avLst/>
            <a:gdLst>
              <a:gd name="T0" fmla="*/ 0 w 1597"/>
              <a:gd name="T1" fmla="*/ 2147483646 h 871"/>
              <a:gd name="T2" fmla="*/ 2147483646 w 1597"/>
              <a:gd name="T3" fmla="*/ 2147483646 h 871"/>
              <a:gd name="T4" fmla="*/ 2147483646 w 1597"/>
              <a:gd name="T5" fmla="*/ 2147483646 h 871"/>
              <a:gd name="T6" fmla="*/ 2147483646 w 1597"/>
              <a:gd name="T7" fmla="*/ 2147483646 h 871"/>
              <a:gd name="T8" fmla="*/ 0 60000 65536"/>
              <a:gd name="T9" fmla="*/ 0 60000 65536"/>
              <a:gd name="T10" fmla="*/ 0 60000 65536"/>
              <a:gd name="T11" fmla="*/ 0 60000 65536"/>
              <a:gd name="T12" fmla="*/ 0 w 1597"/>
              <a:gd name="T13" fmla="*/ 0 h 871"/>
              <a:gd name="T14" fmla="*/ 1597 w 1597"/>
              <a:gd name="T15" fmla="*/ 871 h 871"/>
            </a:gdLst>
            <a:ahLst/>
            <a:cxnLst>
              <a:cxn ang="T8">
                <a:pos x="T0" y="T1"/>
              </a:cxn>
              <a:cxn ang="T9">
                <a:pos x="T2" y="T3"/>
              </a:cxn>
              <a:cxn ang="T10">
                <a:pos x="T4" y="T5"/>
              </a:cxn>
              <a:cxn ang="T11">
                <a:pos x="T6" y="T7"/>
              </a:cxn>
            </a:cxnLst>
            <a:rect l="T12" t="T13" r="T14" b="T15"/>
            <a:pathLst>
              <a:path w="1597" h="871">
                <a:moveTo>
                  <a:pt x="0" y="871"/>
                </a:moveTo>
                <a:cubicBezTo>
                  <a:pt x="166" y="737"/>
                  <a:pt x="664" y="154"/>
                  <a:pt x="994" y="66"/>
                </a:cubicBezTo>
                <a:cubicBezTo>
                  <a:pt x="1172" y="20"/>
                  <a:pt x="1158" y="4"/>
                  <a:pt x="1466" y="2"/>
                </a:cubicBezTo>
                <a:cubicBezTo>
                  <a:pt x="1596" y="0"/>
                  <a:pt x="1570" y="3"/>
                  <a:pt x="1597" y="3"/>
                </a:cubicBezTo>
              </a:path>
            </a:pathLst>
          </a:custGeom>
          <a:noFill/>
          <a:ln w="2857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442" name="Rectangle 261"/>
          <p:cNvSpPr>
            <a:spLocks noChangeArrowheads="1"/>
          </p:cNvSpPr>
          <p:nvPr/>
        </p:nvSpPr>
        <p:spPr bwMode="auto">
          <a:xfrm>
            <a:off x="830264" y="3776663"/>
            <a:ext cx="8143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688975" indent="-23177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zh-CN" altLang="en-US" sz="2200" dirty="0">
                <a:solidFill>
                  <a:srgbClr val="CC0000"/>
                </a:solidFill>
                <a:latin typeface="+mn-ea"/>
                <a:ea typeface="+mn-ea"/>
              </a:rPr>
              <a:t>拥塞的代价：</a:t>
            </a:r>
            <a:r>
              <a:rPr lang="en-US" altLang="ja-JP" sz="2200" dirty="0">
                <a:latin typeface="+mn-ea"/>
                <a:ea typeface="+mn-ea"/>
              </a:rPr>
              <a:t> </a:t>
            </a:r>
            <a:endParaRPr lang="en-US" altLang="ja-JP" sz="22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对于好的输出需要做更多工作</a:t>
            </a:r>
            <a:endParaRPr lang="en-US" altLang="ja-JP" sz="22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不需要的重传：链接携带</a:t>
            </a:r>
            <a:r>
              <a:rPr lang="en-US" altLang="zh-CN" sz="2200" dirty="0" err="1">
                <a:latin typeface="+mn-ea"/>
                <a:ea typeface="+mn-ea"/>
              </a:rPr>
              <a:t>pkt</a:t>
            </a:r>
            <a:r>
              <a:rPr lang="zh-CN" altLang="en-US" sz="2200" dirty="0">
                <a:latin typeface="+mn-ea"/>
                <a:ea typeface="+mn-ea"/>
              </a:rPr>
              <a:t>的多个副本减少投入</a:t>
            </a:r>
            <a:endParaRPr lang="zh-CN" altLang="en-US" sz="2200" dirty="0">
              <a:latin typeface="+mn-ea"/>
              <a:ea typeface="+mn-ea"/>
            </a:endParaRPr>
          </a:p>
        </p:txBody>
      </p:sp>
      <p:sp>
        <p:nvSpPr>
          <p:cNvPr id="18443" name="Line 262"/>
          <p:cNvSpPr>
            <a:spLocks noChangeShapeType="1"/>
          </p:cNvSpPr>
          <p:nvPr/>
        </p:nvSpPr>
        <p:spPr bwMode="auto">
          <a:xfrm rot="5400000">
            <a:off x="7509669" y="2067719"/>
            <a:ext cx="0" cy="17986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4" name="Text Box 263"/>
          <p:cNvSpPr txBox="1">
            <a:spLocks noChangeArrowheads="1"/>
          </p:cNvSpPr>
          <p:nvPr/>
        </p:nvSpPr>
        <p:spPr bwMode="auto">
          <a:xfrm>
            <a:off x="7974016" y="2930525"/>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endParaRPr lang="en-US" altLang="zh-CN" sz="1400">
              <a:ea typeface="MS PGothic" panose="020B0600070205080204" pitchFamily="34" charset="-128"/>
              <a:cs typeface="Arial" panose="020B0604020202020204" pitchFamily="34" charset="0"/>
            </a:endParaRPr>
          </a:p>
        </p:txBody>
      </p:sp>
      <p:grpSp>
        <p:nvGrpSpPr>
          <p:cNvPr id="18445" name="Group 264"/>
          <p:cNvGrpSpPr/>
          <p:nvPr/>
        </p:nvGrpSpPr>
        <p:grpSpPr bwMode="auto">
          <a:xfrm>
            <a:off x="7180266" y="2954338"/>
            <a:ext cx="427037" cy="366712"/>
            <a:chOff x="3655" y="1791"/>
            <a:chExt cx="269" cy="231"/>
          </a:xfrm>
        </p:grpSpPr>
        <p:sp>
          <p:nvSpPr>
            <p:cNvPr id="18448" name="Text Box 265"/>
            <p:cNvSpPr txBox="1">
              <a:spLocks noChangeArrowheads="1"/>
            </p:cNvSpPr>
            <p:nvPr/>
          </p:nvSpPr>
          <p:spPr bwMode="auto">
            <a:xfrm>
              <a:off x="3655" y="179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in</a:t>
              </a:r>
              <a:endParaRPr lang="en-US" altLang="zh-CN" baseline="-25000">
                <a:ea typeface="MS PGothic" panose="020B0600070205080204" pitchFamily="34" charset="-128"/>
                <a:cs typeface="Arial" panose="020B0604020202020204" pitchFamily="34" charset="0"/>
              </a:endParaRPr>
            </a:p>
          </p:txBody>
        </p:sp>
        <p:sp>
          <p:nvSpPr>
            <p:cNvPr id="18449" name="Line 266"/>
            <p:cNvSpPr>
              <a:spLocks noChangeShapeType="1"/>
            </p:cNvSpPr>
            <p:nvPr/>
          </p:nvSpPr>
          <p:spPr bwMode="auto">
            <a:xfrm flipV="1">
              <a:off x="3810" y="1846"/>
              <a:ext cx="24" cy="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447" name="Rectangle 273"/>
          <p:cNvSpPr>
            <a:spLocks noChangeArrowheads="1"/>
          </p:cNvSpPr>
          <p:nvPr/>
        </p:nvSpPr>
        <p:spPr bwMode="auto">
          <a:xfrm>
            <a:off x="1909623" y="1287464"/>
            <a:ext cx="4310063"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endParaRPr lang="zh-CN" altLang="en-US" sz="2800" dirty="0">
              <a:latin typeface="Gill Sans MT" panose="020B0502020104020203" pitchFamily="34" charset="0"/>
              <a:ea typeface="MS PGothic" panose="020B0600070205080204" pitchFamily="34" charset="-128"/>
            </a:endParaRPr>
          </a:p>
        </p:txBody>
      </p:sp>
      <p:sp>
        <p:nvSpPr>
          <p:cNvPr id="22" name="Rectangle 281"/>
          <p:cNvSpPr>
            <a:spLocks noChangeArrowheads="1"/>
          </p:cNvSpPr>
          <p:nvPr/>
        </p:nvSpPr>
        <p:spPr bwMode="auto">
          <a:xfrm>
            <a:off x="830264" y="1404938"/>
            <a:ext cx="4310063"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zh-CN" altLang="en-US" sz="2800" i="1" dirty="0">
                <a:solidFill>
                  <a:srgbClr val="000099"/>
                </a:solidFill>
                <a:latin typeface="+mn-ea"/>
                <a:ea typeface="+mn-ea"/>
              </a:rPr>
              <a:t>现实</a:t>
            </a:r>
            <a:r>
              <a:rPr lang="en-US" altLang="zh-CN" sz="2800" i="1" dirty="0">
                <a:solidFill>
                  <a:srgbClr val="000099"/>
                </a:solidFill>
                <a:latin typeface="+mn-ea"/>
                <a:ea typeface="+mn-ea"/>
              </a:rPr>
              <a:t>: </a:t>
            </a:r>
            <a:r>
              <a:rPr lang="zh-CN" altLang="en-US" sz="2800" i="1" dirty="0">
                <a:solidFill>
                  <a:srgbClr val="CC0000"/>
                </a:solidFill>
                <a:latin typeface="+mn-ea"/>
                <a:ea typeface="+mn-ea"/>
              </a:rPr>
              <a:t>重复</a:t>
            </a:r>
            <a:endParaRPr lang="en-US" altLang="zh-CN" sz="24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000" dirty="0">
                <a:latin typeface="+mn-ea"/>
                <a:ea typeface="+mn-ea"/>
              </a:rPr>
              <a:t>由于完整缓冲区，数据包可能丢失，丢弃在路由器上</a:t>
            </a:r>
            <a:endParaRPr lang="en-US" altLang="zh-CN" sz="20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000" dirty="0">
                <a:latin typeface="+mn-ea"/>
                <a:ea typeface="+mn-ea"/>
              </a:rPr>
              <a:t>发件人过早地超时，发送两份副本，这两份副本都已送达</a:t>
            </a:r>
            <a:endParaRPr lang="en-US" altLang="zh-CN" sz="20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zh-CN" altLang="en-US" sz="2800" dirty="0">
              <a:latin typeface="Gill Sans MT" panose="020B0502020104020203" pitchFamily="34"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1" name="Rectangle 334"/>
          <p:cNvSpPr>
            <a:spLocks noGrp="1" noChangeArrowheads="1"/>
          </p:cNvSpPr>
          <p:nvPr>
            <p:ph type="title"/>
          </p:nvPr>
        </p:nvSpPr>
        <p:spPr>
          <a:xfrm>
            <a:off x="860425" y="454793"/>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3</a:t>
            </a:r>
            <a:endParaRPr lang="en-US" altLang="zh-CN" sz="3600" dirty="0">
              <a:ea typeface="MS PGothic" panose="020B0600070205080204" pitchFamily="34" charset="-128"/>
            </a:endParaRPr>
          </a:p>
        </p:txBody>
      </p:sp>
      <p:sp>
        <p:nvSpPr>
          <p:cNvPr id="19463" name="Rectangle 3"/>
          <p:cNvSpPr>
            <a:spLocks noGrp="1" noChangeArrowheads="1"/>
          </p:cNvSpPr>
          <p:nvPr>
            <p:ph sz="half" idx="1"/>
          </p:nvPr>
        </p:nvSpPr>
        <p:spPr>
          <a:xfrm>
            <a:off x="864668" y="1523043"/>
            <a:ext cx="8334375" cy="1247775"/>
          </a:xfrm>
        </p:spPr>
        <p:txBody>
          <a:bodyPr/>
          <a:lstStyle/>
          <a:p>
            <a:r>
              <a:rPr lang="zh-CN" altLang="en-US" sz="2200" dirty="0" smtClean="0">
                <a:latin typeface="+mn-ea"/>
              </a:rPr>
              <a:t>四个发送方</a:t>
            </a:r>
            <a:endParaRPr lang="en-US" altLang="zh-CN" sz="2200" dirty="0">
              <a:latin typeface="+mn-ea"/>
            </a:endParaRPr>
          </a:p>
          <a:p>
            <a:r>
              <a:rPr lang="zh-CN" altLang="en-US" sz="2200" dirty="0">
                <a:latin typeface="+mn-ea"/>
              </a:rPr>
              <a:t>多</a:t>
            </a:r>
            <a:r>
              <a:rPr lang="zh-CN" altLang="en-US" sz="2200" dirty="0" smtClean="0">
                <a:latin typeface="+mn-ea"/>
              </a:rPr>
              <a:t>跳路径</a:t>
            </a:r>
            <a:endParaRPr lang="en-US" altLang="zh-CN" sz="2200" dirty="0">
              <a:latin typeface="+mn-ea"/>
            </a:endParaRPr>
          </a:p>
          <a:p>
            <a:r>
              <a:rPr lang="zh-CN" altLang="en-US" sz="2200" dirty="0" smtClean="0">
                <a:latin typeface="+mn-ea"/>
              </a:rPr>
              <a:t>超时</a:t>
            </a:r>
            <a:r>
              <a:rPr lang="en-US" altLang="zh-CN" sz="2200" dirty="0" smtClean="0">
                <a:latin typeface="+mn-ea"/>
              </a:rPr>
              <a:t>/</a:t>
            </a:r>
            <a:r>
              <a:rPr lang="zh-CN" altLang="en-US" sz="2200" dirty="0" smtClean="0">
                <a:latin typeface="+mn-ea"/>
              </a:rPr>
              <a:t>重传</a:t>
            </a:r>
            <a:endParaRPr lang="en-US" altLang="zh-CN" sz="2200" dirty="0">
              <a:latin typeface="+mn-ea"/>
            </a:endParaRPr>
          </a:p>
          <a:p>
            <a:endParaRPr lang="zh-CN" altLang="en-US" dirty="0" smtClean="0">
              <a:ea typeface="MS PGothic" panose="020B0600070205080204" pitchFamily="34" charset="-128"/>
            </a:endParaRPr>
          </a:p>
        </p:txBody>
      </p:sp>
      <p:sp>
        <p:nvSpPr>
          <p:cNvPr id="19458"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52AA4C-CFCE-4165-B253-333735283B71}"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9459" name="Freeform 354"/>
          <p:cNvSpPr/>
          <p:nvPr/>
        </p:nvSpPr>
        <p:spPr bwMode="auto">
          <a:xfrm flipH="1">
            <a:off x="4092575" y="3136903"/>
            <a:ext cx="236538" cy="1014413"/>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9460" name="Freeform 350"/>
          <p:cNvSpPr/>
          <p:nvPr/>
        </p:nvSpPr>
        <p:spPr bwMode="auto">
          <a:xfrm flipH="1">
            <a:off x="2076450" y="5118103"/>
            <a:ext cx="236538" cy="1014413"/>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9461" name="Freeform 347"/>
          <p:cNvSpPr/>
          <p:nvPr/>
        </p:nvSpPr>
        <p:spPr bwMode="auto">
          <a:xfrm>
            <a:off x="8334375" y="5316538"/>
            <a:ext cx="236538" cy="1014412"/>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9462" name="Freeform 344"/>
          <p:cNvSpPr/>
          <p:nvPr/>
        </p:nvSpPr>
        <p:spPr bwMode="auto">
          <a:xfrm>
            <a:off x="8767766" y="3302003"/>
            <a:ext cx="236537" cy="1014413"/>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9464" name="Rectangle 7"/>
          <p:cNvSpPr>
            <a:spLocks noChangeArrowheads="1"/>
          </p:cNvSpPr>
          <p:nvPr/>
        </p:nvSpPr>
        <p:spPr bwMode="auto">
          <a:xfrm>
            <a:off x="5775328" y="1106488"/>
            <a:ext cx="4675185" cy="158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u="sng" dirty="0">
                <a:solidFill>
                  <a:srgbClr val="CC0000"/>
                </a:solidFill>
                <a:latin typeface="Gill Sans MT" panose="020B0502020104020203" pitchFamily="34" charset="0"/>
                <a:ea typeface="MS PGothic" panose="020B0600070205080204" pitchFamily="34" charset="-128"/>
              </a:rPr>
              <a:t>Q:</a:t>
            </a:r>
            <a:r>
              <a:rPr lang="en-US" altLang="zh-CN" sz="2400" dirty="0">
                <a:solidFill>
                  <a:srgbClr val="FF0000"/>
                </a:solidFill>
                <a:latin typeface="Gill Sans MT" panose="020B0502020104020203" pitchFamily="34" charset="0"/>
                <a:ea typeface="MS PGothic" panose="020B0600070205080204" pitchFamily="34" charset="-128"/>
              </a:rPr>
              <a:t> </a:t>
            </a:r>
            <a:r>
              <a:rPr lang="zh-CN" altLang="en-US" sz="2000" dirty="0" smtClean="0">
                <a:latin typeface="Gill Sans MT" panose="020B0502020104020203" pitchFamily="34" charset="0"/>
                <a:ea typeface="MS PGothic" panose="020B0600070205080204" pitchFamily="34" charset="-128"/>
              </a:rPr>
              <a:t>当</a:t>
            </a:r>
            <a:r>
              <a:rPr lang="en-US" altLang="zh-CN" sz="2000" dirty="0" smtClean="0">
                <a:latin typeface="Gill Sans MT" panose="020B0502020104020203" pitchFamily="34" charset="0"/>
                <a:ea typeface="MS PGothic" panose="020B0600070205080204" pitchFamily="34" charset="-128"/>
              </a:rPr>
              <a:t> </a:t>
            </a:r>
            <a:r>
              <a:rPr lang="en-US" altLang="zh-CN" sz="2000" dirty="0" err="1">
                <a:solidFill>
                  <a:srgbClr val="CC0000"/>
                </a:solidFill>
                <a:latin typeface="Symbol" panose="05050102010706020507" pitchFamily="18" charset="2"/>
                <a:ea typeface="MS PGothic" panose="020B0600070205080204" pitchFamily="34" charset="-128"/>
              </a:rPr>
              <a:t>l</a:t>
            </a:r>
            <a:r>
              <a:rPr lang="en-US" altLang="zh-CN" sz="2000" baseline="-25000" dirty="0" err="1">
                <a:solidFill>
                  <a:srgbClr val="CC0000"/>
                </a:solidFill>
                <a:latin typeface="Gill Sans MT" panose="020B0502020104020203" pitchFamily="34" charset="0"/>
                <a:ea typeface="MS PGothic" panose="020B0600070205080204" pitchFamily="34" charset="-128"/>
              </a:rPr>
              <a:t>in</a:t>
            </a:r>
            <a:r>
              <a:rPr lang="en-US" altLang="zh-CN" sz="2000" dirty="0">
                <a:solidFill>
                  <a:srgbClr val="CC0000"/>
                </a:solidFill>
                <a:latin typeface="Gill Sans MT" panose="020B0502020104020203" pitchFamily="34" charset="0"/>
                <a:ea typeface="MS PGothic" panose="020B0600070205080204" pitchFamily="34" charset="-128"/>
              </a:rPr>
              <a:t> </a:t>
            </a:r>
            <a:r>
              <a:rPr lang="zh-CN" altLang="en-US" sz="2000" dirty="0" smtClean="0">
                <a:latin typeface="Gill Sans MT" panose="020B0502020104020203" pitchFamily="34" charset="0"/>
                <a:ea typeface="MS PGothic" panose="020B0600070205080204" pitchFamily="34" charset="-128"/>
              </a:rPr>
              <a:t>和</a:t>
            </a:r>
            <a:r>
              <a:rPr lang="en-US" altLang="zh-CN" sz="2000" dirty="0" smtClean="0">
                <a:latin typeface="Gill Sans MT" panose="020B0502020104020203" pitchFamily="34" charset="0"/>
                <a:ea typeface="MS PGothic" panose="020B0600070205080204" pitchFamily="34" charset="-128"/>
              </a:rPr>
              <a:t> </a:t>
            </a:r>
            <a:r>
              <a:rPr lang="en-US" altLang="zh-CN" sz="2000" dirty="0" err="1">
                <a:solidFill>
                  <a:srgbClr val="CC0000"/>
                </a:solidFill>
                <a:latin typeface="Symbol" panose="05050102010706020507" pitchFamily="18" charset="2"/>
                <a:ea typeface="MS PGothic" panose="020B0600070205080204" pitchFamily="34" charset="-128"/>
              </a:rPr>
              <a:t>l</a:t>
            </a:r>
            <a:r>
              <a:rPr lang="en-US" altLang="zh-CN" sz="2000" baseline="-25000" dirty="0" err="1">
                <a:solidFill>
                  <a:srgbClr val="CC0000"/>
                </a:solidFill>
                <a:latin typeface="Gill Sans MT" panose="020B0502020104020203" pitchFamily="34" charset="0"/>
                <a:ea typeface="MS PGothic" panose="020B0600070205080204" pitchFamily="34" charset="-128"/>
              </a:rPr>
              <a:t>in</a:t>
            </a:r>
            <a:r>
              <a:rPr lang="ja-JP" altLang="en-US" sz="2000" b="1" baseline="30000" dirty="0">
                <a:solidFill>
                  <a:srgbClr val="CC0000"/>
                </a:solidFill>
                <a:ea typeface="MS PGothic" panose="020B0600070205080204" pitchFamily="34" charset="-128"/>
              </a:rPr>
              <a:t>’</a:t>
            </a:r>
            <a:r>
              <a:rPr lang="en-US" altLang="ja-JP" sz="2000" dirty="0">
                <a:latin typeface="Gill Sans MT" panose="020B0502020104020203" pitchFamily="34" charset="0"/>
                <a:ea typeface="MS PGothic" panose="020B0600070205080204" pitchFamily="34" charset="-128"/>
              </a:rPr>
              <a:t> </a:t>
            </a:r>
            <a:r>
              <a:rPr lang="zh-CN" altLang="en-US" sz="2200" dirty="0" smtClean="0">
                <a:latin typeface="+mn-ea"/>
                <a:ea typeface="+mn-ea"/>
              </a:rPr>
              <a:t>增长</a:t>
            </a:r>
            <a:r>
              <a:rPr lang="zh-CN" altLang="en-US" sz="2200" dirty="0">
                <a:latin typeface="+mn-ea"/>
                <a:ea typeface="+mn-ea"/>
              </a:rPr>
              <a:t>时</a:t>
            </a:r>
            <a:r>
              <a:rPr lang="zh-CN" altLang="en-US" sz="2200" dirty="0" smtClean="0">
                <a:latin typeface="+mn-ea"/>
                <a:ea typeface="+mn-ea"/>
              </a:rPr>
              <a:t>会发生什么</a:t>
            </a:r>
            <a:endParaRPr lang="en-US" altLang="zh-CN" sz="2200" dirty="0">
              <a:solidFill>
                <a:srgbClr val="FF0000"/>
              </a:solidFill>
              <a:latin typeface="+mn-ea"/>
              <a:ea typeface="+mn-ea"/>
            </a:endParaRPr>
          </a:p>
        </p:txBody>
      </p:sp>
      <p:sp>
        <p:nvSpPr>
          <p:cNvPr id="19465" name="Text Box 14"/>
          <p:cNvSpPr txBox="1">
            <a:spLocks noChangeArrowheads="1"/>
          </p:cNvSpPr>
          <p:nvPr/>
        </p:nvSpPr>
        <p:spPr bwMode="auto">
          <a:xfrm>
            <a:off x="5695950" y="3822700"/>
            <a:ext cx="19129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a:solidFill>
                  <a:schemeClr val="tx2"/>
                </a:solidFill>
                <a:ea typeface="MS PGothic" panose="020B0600070205080204" pitchFamily="34" charset="-128"/>
              </a:rPr>
              <a:t>finite shared output link buffers</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9466" name="Line 15"/>
          <p:cNvSpPr>
            <a:spLocks noChangeShapeType="1"/>
          </p:cNvSpPr>
          <p:nvPr/>
        </p:nvSpPr>
        <p:spPr bwMode="auto">
          <a:xfrm flipH="1">
            <a:off x="4383091" y="4203703"/>
            <a:ext cx="923925" cy="8667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7" name="Line 16"/>
          <p:cNvSpPr>
            <a:spLocks noChangeShapeType="1"/>
          </p:cNvSpPr>
          <p:nvPr/>
        </p:nvSpPr>
        <p:spPr bwMode="auto">
          <a:xfrm flipH="1">
            <a:off x="4868863" y="4203700"/>
            <a:ext cx="438150" cy="15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9468" name="Group 58"/>
          <p:cNvGrpSpPr/>
          <p:nvPr/>
        </p:nvGrpSpPr>
        <p:grpSpPr bwMode="auto">
          <a:xfrm>
            <a:off x="4322766" y="3184528"/>
            <a:ext cx="650875" cy="904875"/>
            <a:chOff x="12762" y="10336"/>
            <a:chExt cx="1027" cy="1700"/>
          </a:xfrm>
        </p:grpSpPr>
        <p:sp>
          <p:nvSpPr>
            <p:cNvPr id="19788"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89"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90" name="Line 6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91" name="Line 6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92" name="Line 6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93" name="Line 6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469" name="Text Box 65"/>
          <p:cNvSpPr txBox="1">
            <a:spLocks noChangeArrowheads="1"/>
          </p:cNvSpPr>
          <p:nvPr/>
        </p:nvSpPr>
        <p:spPr bwMode="auto">
          <a:xfrm>
            <a:off x="4224338" y="2870203"/>
            <a:ext cx="735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A</a:t>
            </a:r>
            <a:endParaRPr lang="en-US" altLang="zh-CN" sz="1400">
              <a:solidFill>
                <a:schemeClr val="tx2"/>
              </a:solidFill>
              <a:ea typeface="MS PGothic" panose="020B0600070205080204" pitchFamily="34" charset="-128"/>
            </a:endParaRPr>
          </a:p>
        </p:txBody>
      </p:sp>
      <p:sp>
        <p:nvSpPr>
          <p:cNvPr id="19470" name="Line 67"/>
          <p:cNvSpPr>
            <a:spLocks noChangeShapeType="1"/>
          </p:cNvSpPr>
          <p:nvPr/>
        </p:nvSpPr>
        <p:spPr bwMode="auto">
          <a:xfrm flipH="1">
            <a:off x="3028953" y="6184903"/>
            <a:ext cx="1458913" cy="1111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9471" name="Group 109"/>
          <p:cNvGrpSpPr/>
          <p:nvPr/>
        </p:nvGrpSpPr>
        <p:grpSpPr bwMode="auto">
          <a:xfrm>
            <a:off x="2312991" y="5156203"/>
            <a:ext cx="650875" cy="904875"/>
            <a:chOff x="12762" y="10336"/>
            <a:chExt cx="1027" cy="1700"/>
          </a:xfrm>
        </p:grpSpPr>
        <p:sp>
          <p:nvSpPr>
            <p:cNvPr id="19782"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83"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84" name="Line 11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85" name="Line 11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86" name="Line 11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87" name="Line 11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472" name="Line 117"/>
          <p:cNvSpPr>
            <a:spLocks noChangeShapeType="1"/>
          </p:cNvSpPr>
          <p:nvPr/>
        </p:nvSpPr>
        <p:spPr bwMode="auto">
          <a:xfrm flipH="1">
            <a:off x="4868863" y="4632325"/>
            <a:ext cx="723900" cy="15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3" name="Line 118"/>
          <p:cNvSpPr>
            <a:spLocks noChangeShapeType="1"/>
          </p:cNvSpPr>
          <p:nvPr/>
        </p:nvSpPr>
        <p:spPr bwMode="auto">
          <a:xfrm flipH="1" flipV="1">
            <a:off x="6650038" y="4651378"/>
            <a:ext cx="779462" cy="95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4" name="Line 119"/>
          <p:cNvSpPr>
            <a:spLocks noChangeShapeType="1"/>
          </p:cNvSpPr>
          <p:nvPr/>
        </p:nvSpPr>
        <p:spPr bwMode="auto">
          <a:xfrm flipH="1">
            <a:off x="6592891" y="4222750"/>
            <a:ext cx="1296987" cy="12954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5" name="Line 120"/>
          <p:cNvSpPr>
            <a:spLocks noChangeShapeType="1"/>
          </p:cNvSpPr>
          <p:nvPr/>
        </p:nvSpPr>
        <p:spPr bwMode="auto">
          <a:xfrm flipH="1">
            <a:off x="7848600" y="4241800"/>
            <a:ext cx="439738"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6" name="Freeform 123"/>
          <p:cNvSpPr/>
          <p:nvPr/>
        </p:nvSpPr>
        <p:spPr bwMode="auto">
          <a:xfrm>
            <a:off x="8274053" y="3659188"/>
            <a:ext cx="315913" cy="360362"/>
          </a:xfrm>
          <a:custGeom>
            <a:avLst/>
            <a:gdLst>
              <a:gd name="T0" fmla="*/ 2147483646 w 650"/>
              <a:gd name="T1" fmla="*/ 2147483646 h 735"/>
              <a:gd name="T2" fmla="*/ 2147483646 w 650"/>
              <a:gd name="T3" fmla="*/ 2147483646 h 735"/>
              <a:gd name="T4" fmla="*/ 2147483646 w 650"/>
              <a:gd name="T5" fmla="*/ 2147483646 h 735"/>
              <a:gd name="T6" fmla="*/ 2147483646 w 650"/>
              <a:gd name="T7" fmla="*/ 2147483646 h 735"/>
              <a:gd name="T8" fmla="*/ 2147483646 w 650"/>
              <a:gd name="T9" fmla="*/ 2147483646 h 735"/>
              <a:gd name="T10" fmla="*/ 2147483646 w 650"/>
              <a:gd name="T11" fmla="*/ 2147483646 h 735"/>
              <a:gd name="T12" fmla="*/ 2147483646 w 650"/>
              <a:gd name="T13" fmla="*/ 2147483646 h 735"/>
              <a:gd name="T14" fmla="*/ 2147483646 w 650"/>
              <a:gd name="T15" fmla="*/ 2147483646 h 735"/>
              <a:gd name="T16" fmla="*/ 2147483646 w 650"/>
              <a:gd name="T17" fmla="*/ 2147483646 h 735"/>
              <a:gd name="T18" fmla="*/ 2147483646 w 650"/>
              <a:gd name="T19" fmla="*/ 0 h 735"/>
              <a:gd name="T20" fmla="*/ 2147483646 w 650"/>
              <a:gd name="T21" fmla="*/ 2147483646 h 735"/>
              <a:gd name="T22" fmla="*/ 2147483646 w 650"/>
              <a:gd name="T23" fmla="*/ 2147483646 h 735"/>
              <a:gd name="T24" fmla="*/ 2147483646 w 650"/>
              <a:gd name="T25" fmla="*/ 2147483646 h 735"/>
              <a:gd name="T26" fmla="*/ 2147483646 w 650"/>
              <a:gd name="T27" fmla="*/ 2147483646 h 735"/>
              <a:gd name="T28" fmla="*/ 2147483646 w 650"/>
              <a:gd name="T29" fmla="*/ 2147483646 h 735"/>
              <a:gd name="T30" fmla="*/ 2147483646 w 650"/>
              <a:gd name="T31" fmla="*/ 2147483646 h 735"/>
              <a:gd name="T32" fmla="*/ 2147483646 w 650"/>
              <a:gd name="T33" fmla="*/ 2147483646 h 735"/>
              <a:gd name="T34" fmla="*/ 2147483646 w 650"/>
              <a:gd name="T35" fmla="*/ 2147483646 h 735"/>
              <a:gd name="T36" fmla="*/ 2147483646 w 650"/>
              <a:gd name="T37" fmla="*/ 2147483646 h 735"/>
              <a:gd name="T38" fmla="*/ 2147483646 w 650"/>
              <a:gd name="T39" fmla="*/ 2147483646 h 735"/>
              <a:gd name="T40" fmla="*/ 2147483646 w 650"/>
              <a:gd name="T41" fmla="*/ 2147483646 h 735"/>
              <a:gd name="T42" fmla="*/ 0 w 650"/>
              <a:gd name="T43" fmla="*/ 2147483646 h 735"/>
              <a:gd name="T44" fmla="*/ 2147483646 w 650"/>
              <a:gd name="T45" fmla="*/ 2147483646 h 735"/>
              <a:gd name="T46" fmla="*/ 2147483646 w 650"/>
              <a:gd name="T47" fmla="*/ 2147483646 h 735"/>
              <a:gd name="T48" fmla="*/ 2147483646 w 650"/>
              <a:gd name="T49" fmla="*/ 2147483646 h 735"/>
              <a:gd name="T50" fmla="*/ 2147483646 w 650"/>
              <a:gd name="T51" fmla="*/ 2147483646 h 735"/>
              <a:gd name="T52" fmla="*/ 2147483646 w 650"/>
              <a:gd name="T53" fmla="*/ 2147483646 h 735"/>
              <a:gd name="T54" fmla="*/ 2147483646 w 650"/>
              <a:gd name="T55" fmla="*/ 2147483646 h 735"/>
              <a:gd name="T56" fmla="*/ 2147483646 w 650"/>
              <a:gd name="T57" fmla="*/ 2147483646 h 735"/>
              <a:gd name="T58" fmla="*/ 2147483646 w 650"/>
              <a:gd name="T59" fmla="*/ 2147483646 h 735"/>
              <a:gd name="T60" fmla="*/ 2147483646 w 650"/>
              <a:gd name="T61" fmla="*/ 2147483646 h 735"/>
              <a:gd name="T62" fmla="*/ 2147483646 w 650"/>
              <a:gd name="T63" fmla="*/ 2147483646 h 735"/>
              <a:gd name="T64" fmla="*/ 2147483646 w 650"/>
              <a:gd name="T65" fmla="*/ 2147483646 h 735"/>
              <a:gd name="T66" fmla="*/ 2147483646 w 650"/>
              <a:gd name="T67" fmla="*/ 2147483646 h 735"/>
              <a:gd name="T68" fmla="*/ 2147483646 w 650"/>
              <a:gd name="T69" fmla="*/ 2147483646 h 735"/>
              <a:gd name="T70" fmla="*/ 2147483646 w 650"/>
              <a:gd name="T71" fmla="*/ 2147483646 h 735"/>
              <a:gd name="T72" fmla="*/ 2147483646 w 650"/>
              <a:gd name="T73" fmla="*/ 2147483646 h 735"/>
              <a:gd name="T74" fmla="*/ 2147483646 w 650"/>
              <a:gd name="T75" fmla="*/ 2147483646 h 735"/>
              <a:gd name="T76" fmla="*/ 2147483646 w 650"/>
              <a:gd name="T77" fmla="*/ 2147483646 h 735"/>
              <a:gd name="T78" fmla="*/ 2147483646 w 650"/>
              <a:gd name="T79" fmla="*/ 2147483646 h 735"/>
              <a:gd name="T80" fmla="*/ 2147483646 w 650"/>
              <a:gd name="T81" fmla="*/ 2147483646 h 735"/>
              <a:gd name="T82" fmla="*/ 2147483646 w 650"/>
              <a:gd name="T83" fmla="*/ 2147483646 h 735"/>
              <a:gd name="T84" fmla="*/ 2147483646 w 650"/>
              <a:gd name="T85" fmla="*/ 2147483646 h 735"/>
              <a:gd name="T86" fmla="*/ 2147483646 w 650"/>
              <a:gd name="T87" fmla="*/ 2147483646 h 735"/>
              <a:gd name="T88" fmla="*/ 2147483646 w 650"/>
              <a:gd name="T89" fmla="*/ 2147483646 h 735"/>
              <a:gd name="T90" fmla="*/ 2147483646 w 650"/>
              <a:gd name="T91" fmla="*/ 2147483646 h 735"/>
              <a:gd name="T92" fmla="*/ 2147483646 w 650"/>
              <a:gd name="T93" fmla="*/ 2147483646 h 735"/>
              <a:gd name="T94" fmla="*/ 2147483646 w 650"/>
              <a:gd name="T95" fmla="*/ 2147483646 h 735"/>
              <a:gd name="T96" fmla="*/ 2147483646 w 650"/>
              <a:gd name="T97" fmla="*/ 2147483646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7" name="Freeform 124"/>
          <p:cNvSpPr/>
          <p:nvPr/>
        </p:nvSpPr>
        <p:spPr bwMode="auto">
          <a:xfrm>
            <a:off x="8308978" y="3757616"/>
            <a:ext cx="519113" cy="357187"/>
          </a:xfrm>
          <a:custGeom>
            <a:avLst/>
            <a:gdLst>
              <a:gd name="T0" fmla="*/ 2147483646 w 1071"/>
              <a:gd name="T1" fmla="*/ 2147483646 h 731"/>
              <a:gd name="T2" fmla="*/ 0 w 1071"/>
              <a:gd name="T3" fmla="*/ 2147483646 h 731"/>
              <a:gd name="T4" fmla="*/ 2147483646 w 1071"/>
              <a:gd name="T5" fmla="*/ 2147483646 h 731"/>
              <a:gd name="T6" fmla="*/ 2147483646 w 1071"/>
              <a:gd name="T7" fmla="*/ 2147483646 h 731"/>
              <a:gd name="T8" fmla="*/ 2147483646 w 1071"/>
              <a:gd name="T9" fmla="*/ 2147483646 h 731"/>
              <a:gd name="T10" fmla="*/ 2147483646 w 1071"/>
              <a:gd name="T11" fmla="*/ 2147483646 h 731"/>
              <a:gd name="T12" fmla="*/ 2147483646 w 1071"/>
              <a:gd name="T13" fmla="*/ 2147483646 h 731"/>
              <a:gd name="T14" fmla="*/ 2147483646 w 1071"/>
              <a:gd name="T15" fmla="*/ 2147483646 h 731"/>
              <a:gd name="T16" fmla="*/ 2147483646 w 1071"/>
              <a:gd name="T17" fmla="*/ 2147483646 h 731"/>
              <a:gd name="T18" fmla="*/ 2147483646 w 1071"/>
              <a:gd name="T19" fmla="*/ 2147483646 h 731"/>
              <a:gd name="T20" fmla="*/ 2147483646 w 1071"/>
              <a:gd name="T21" fmla="*/ 2147483646 h 731"/>
              <a:gd name="T22" fmla="*/ 2147483646 w 1071"/>
              <a:gd name="T23" fmla="*/ 2147483646 h 731"/>
              <a:gd name="T24" fmla="*/ 2147483646 w 1071"/>
              <a:gd name="T25" fmla="*/ 2147483646 h 731"/>
              <a:gd name="T26" fmla="*/ 2147483646 w 1071"/>
              <a:gd name="T27" fmla="*/ 2147483646 h 731"/>
              <a:gd name="T28" fmla="*/ 2147483646 w 1071"/>
              <a:gd name="T29" fmla="*/ 2147483646 h 731"/>
              <a:gd name="T30" fmla="*/ 2147483646 w 1071"/>
              <a:gd name="T31" fmla="*/ 2147483646 h 731"/>
              <a:gd name="T32" fmla="*/ 2147483646 w 1071"/>
              <a:gd name="T33" fmla="*/ 2147483646 h 731"/>
              <a:gd name="T34" fmla="*/ 2147483646 w 1071"/>
              <a:gd name="T35" fmla="*/ 2147483646 h 731"/>
              <a:gd name="T36" fmla="*/ 2147483646 w 1071"/>
              <a:gd name="T37" fmla="*/ 2147483646 h 731"/>
              <a:gd name="T38" fmla="*/ 2147483646 w 1071"/>
              <a:gd name="T39" fmla="*/ 2147483646 h 731"/>
              <a:gd name="T40" fmla="*/ 2147483646 w 1071"/>
              <a:gd name="T41" fmla="*/ 2147483646 h 731"/>
              <a:gd name="T42" fmla="*/ 2147483646 w 1071"/>
              <a:gd name="T43" fmla="*/ 2147483646 h 731"/>
              <a:gd name="T44" fmla="*/ 2147483646 w 1071"/>
              <a:gd name="T45" fmla="*/ 2147483646 h 731"/>
              <a:gd name="T46" fmla="*/ 2147483646 w 1071"/>
              <a:gd name="T47" fmla="*/ 2147483646 h 731"/>
              <a:gd name="T48" fmla="*/ 2147483646 w 1071"/>
              <a:gd name="T49" fmla="*/ 2147483646 h 731"/>
              <a:gd name="T50" fmla="*/ 2147483646 w 1071"/>
              <a:gd name="T51" fmla="*/ 2147483646 h 731"/>
              <a:gd name="T52" fmla="*/ 2147483646 w 1071"/>
              <a:gd name="T53" fmla="*/ 0 h 731"/>
              <a:gd name="T54" fmla="*/ 2147483646 w 1071"/>
              <a:gd name="T55" fmla="*/ 2147483646 h 731"/>
              <a:gd name="T56" fmla="*/ 2147483646 w 1071"/>
              <a:gd name="T57" fmla="*/ 2147483646 h 731"/>
              <a:gd name="T58" fmla="*/ 2147483646 w 1071"/>
              <a:gd name="T59" fmla="*/ 2147483646 h 731"/>
              <a:gd name="T60" fmla="*/ 2147483646 w 1071"/>
              <a:gd name="T61" fmla="*/ 2147483646 h 731"/>
              <a:gd name="T62" fmla="*/ 2147483646 w 1071"/>
              <a:gd name="T63" fmla="*/ 2147483646 h 731"/>
              <a:gd name="T64" fmla="*/ 2147483646 w 1071"/>
              <a:gd name="T65" fmla="*/ 2147483646 h 731"/>
              <a:gd name="T66" fmla="*/ 2147483646 w 1071"/>
              <a:gd name="T67" fmla="*/ 2147483646 h 731"/>
              <a:gd name="T68" fmla="*/ 2147483646 w 1071"/>
              <a:gd name="T69" fmla="*/ 2147483646 h 731"/>
              <a:gd name="T70" fmla="*/ 2147483646 w 1071"/>
              <a:gd name="T71" fmla="*/ 2147483646 h 731"/>
              <a:gd name="T72" fmla="*/ 2147483646 w 1071"/>
              <a:gd name="T73" fmla="*/ 2147483646 h 731"/>
              <a:gd name="T74" fmla="*/ 2147483646 w 1071"/>
              <a:gd name="T75" fmla="*/ 2147483646 h 731"/>
              <a:gd name="T76" fmla="*/ 2147483646 w 1071"/>
              <a:gd name="T77" fmla="*/ 2147483646 h 731"/>
              <a:gd name="T78" fmla="*/ 2147483646 w 1071"/>
              <a:gd name="T79" fmla="*/ 2147483646 h 731"/>
              <a:gd name="T80" fmla="*/ 2147483646 w 1071"/>
              <a:gd name="T81" fmla="*/ 2147483646 h 731"/>
              <a:gd name="T82" fmla="*/ 2147483646 w 1071"/>
              <a:gd name="T83" fmla="*/ 2147483646 h 731"/>
              <a:gd name="T84" fmla="*/ 2147483646 w 1071"/>
              <a:gd name="T85" fmla="*/ 2147483646 h 731"/>
              <a:gd name="T86" fmla="*/ 2147483646 w 1071"/>
              <a:gd name="T87" fmla="*/ 2147483646 h 731"/>
              <a:gd name="T88" fmla="*/ 2147483646 w 1071"/>
              <a:gd name="T89" fmla="*/ 2147483646 h 731"/>
              <a:gd name="T90" fmla="*/ 2147483646 w 1071"/>
              <a:gd name="T91" fmla="*/ 2147483646 h 731"/>
              <a:gd name="T92" fmla="*/ 2147483646 w 1071"/>
              <a:gd name="T93" fmla="*/ 2147483646 h 731"/>
              <a:gd name="T94" fmla="*/ 2147483646 w 1071"/>
              <a:gd name="T95" fmla="*/ 2147483646 h 731"/>
              <a:gd name="T96" fmla="*/ 2147483646 w 1071"/>
              <a:gd name="T97" fmla="*/ 2147483646 h 731"/>
              <a:gd name="T98" fmla="*/ 2147483646 w 1071"/>
              <a:gd name="T99" fmla="*/ 2147483646 h 731"/>
              <a:gd name="T100" fmla="*/ 2147483646 w 1071"/>
              <a:gd name="T101" fmla="*/ 2147483646 h 731"/>
              <a:gd name="T102" fmla="*/ 2147483646 w 1071"/>
              <a:gd name="T103" fmla="*/ 2147483646 h 731"/>
              <a:gd name="T104" fmla="*/ 2147483646 w 1071"/>
              <a:gd name="T105" fmla="*/ 2147483646 h 731"/>
              <a:gd name="T106" fmla="*/ 2147483646 w 1071"/>
              <a:gd name="T107" fmla="*/ 2147483646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8" name="Freeform 125"/>
          <p:cNvSpPr/>
          <p:nvPr/>
        </p:nvSpPr>
        <p:spPr bwMode="auto">
          <a:xfrm>
            <a:off x="8242300" y="4110041"/>
            <a:ext cx="382588" cy="123825"/>
          </a:xfrm>
          <a:custGeom>
            <a:avLst/>
            <a:gdLst>
              <a:gd name="T0" fmla="*/ 2147483646 w 787"/>
              <a:gd name="T1" fmla="*/ 2147483646 h 253"/>
              <a:gd name="T2" fmla="*/ 2147483646 w 787"/>
              <a:gd name="T3" fmla="*/ 0 h 253"/>
              <a:gd name="T4" fmla="*/ 0 w 787"/>
              <a:gd name="T5" fmla="*/ 2147483646 h 253"/>
              <a:gd name="T6" fmla="*/ 2147483646 w 787"/>
              <a:gd name="T7" fmla="*/ 2147483646 h 253"/>
              <a:gd name="T8" fmla="*/ 2147483646 w 787"/>
              <a:gd name="T9" fmla="*/ 2147483646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9" name="Freeform 126"/>
          <p:cNvSpPr/>
          <p:nvPr/>
        </p:nvSpPr>
        <p:spPr bwMode="auto">
          <a:xfrm>
            <a:off x="8432803" y="4149728"/>
            <a:ext cx="163513" cy="55563"/>
          </a:xfrm>
          <a:custGeom>
            <a:avLst/>
            <a:gdLst>
              <a:gd name="T0" fmla="*/ 2147483646 w 336"/>
              <a:gd name="T1" fmla="*/ 2147483646 h 115"/>
              <a:gd name="T2" fmla="*/ 2147483646 w 336"/>
              <a:gd name="T3" fmla="*/ 0 h 115"/>
              <a:gd name="T4" fmla="*/ 0 w 336"/>
              <a:gd name="T5" fmla="*/ 2147483646 h 115"/>
              <a:gd name="T6" fmla="*/ 2147483646 w 336"/>
              <a:gd name="T7" fmla="*/ 2147483646 h 115"/>
              <a:gd name="T8" fmla="*/ 2147483646 w 336"/>
              <a:gd name="T9" fmla="*/ 2147483646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Freeform 127"/>
          <p:cNvSpPr/>
          <p:nvPr/>
        </p:nvSpPr>
        <p:spPr bwMode="auto">
          <a:xfrm>
            <a:off x="8267700" y="4121153"/>
            <a:ext cx="107950" cy="41275"/>
          </a:xfrm>
          <a:custGeom>
            <a:avLst/>
            <a:gdLst>
              <a:gd name="T0" fmla="*/ 2147483646 w 225"/>
              <a:gd name="T1" fmla="*/ 2147483646 h 85"/>
              <a:gd name="T2" fmla="*/ 0 w 225"/>
              <a:gd name="T3" fmla="*/ 0 h 85"/>
              <a:gd name="T4" fmla="*/ 2147483646 w 225"/>
              <a:gd name="T5" fmla="*/ 2147483646 h 85"/>
              <a:gd name="T6" fmla="*/ 2147483646 w 225"/>
              <a:gd name="T7" fmla="*/ 2147483646 h 85"/>
              <a:gd name="T8" fmla="*/ 2147483646 w 225"/>
              <a:gd name="T9" fmla="*/ 2147483646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1" name="Freeform 128"/>
          <p:cNvSpPr/>
          <p:nvPr/>
        </p:nvSpPr>
        <p:spPr bwMode="auto">
          <a:xfrm>
            <a:off x="7993066" y="4162425"/>
            <a:ext cx="642937" cy="215900"/>
          </a:xfrm>
          <a:custGeom>
            <a:avLst/>
            <a:gdLst>
              <a:gd name="T0" fmla="*/ 0 w 1325"/>
              <a:gd name="T1" fmla="*/ 2147483646 h 439"/>
              <a:gd name="T2" fmla="*/ 2147483646 w 1325"/>
              <a:gd name="T3" fmla="*/ 2147483646 h 439"/>
              <a:gd name="T4" fmla="*/ 2147483646 w 1325"/>
              <a:gd name="T5" fmla="*/ 2147483646 h 439"/>
              <a:gd name="T6" fmla="*/ 2147483646 w 1325"/>
              <a:gd name="T7" fmla="*/ 2147483646 h 439"/>
              <a:gd name="T8" fmla="*/ 2147483646 w 1325"/>
              <a:gd name="T9" fmla="*/ 2147483646 h 439"/>
              <a:gd name="T10" fmla="*/ 2147483646 w 1325"/>
              <a:gd name="T11" fmla="*/ 2147483646 h 439"/>
              <a:gd name="T12" fmla="*/ 2147483646 w 1325"/>
              <a:gd name="T13" fmla="*/ 2147483646 h 439"/>
              <a:gd name="T14" fmla="*/ 2147483646 w 1325"/>
              <a:gd name="T15" fmla="*/ 2147483646 h 439"/>
              <a:gd name="T16" fmla="*/ 2147483646 w 1325"/>
              <a:gd name="T17" fmla="*/ 2147483646 h 439"/>
              <a:gd name="T18" fmla="*/ 2147483646 w 1325"/>
              <a:gd name="T19" fmla="*/ 2147483646 h 439"/>
              <a:gd name="T20" fmla="*/ 2147483646 w 1325"/>
              <a:gd name="T21" fmla="*/ 2147483646 h 439"/>
              <a:gd name="T22" fmla="*/ 2147483646 w 1325"/>
              <a:gd name="T23" fmla="*/ 2147483646 h 439"/>
              <a:gd name="T24" fmla="*/ 2147483646 w 1325"/>
              <a:gd name="T25" fmla="*/ 2147483646 h 439"/>
              <a:gd name="T26" fmla="*/ 2147483646 w 1325"/>
              <a:gd name="T27" fmla="*/ 2147483646 h 439"/>
              <a:gd name="T28" fmla="*/ 2147483646 w 1325"/>
              <a:gd name="T29" fmla="*/ 2147483646 h 439"/>
              <a:gd name="T30" fmla="*/ 2147483646 w 1325"/>
              <a:gd name="T31" fmla="*/ 2147483646 h 439"/>
              <a:gd name="T32" fmla="*/ 2147483646 w 1325"/>
              <a:gd name="T33" fmla="*/ 0 h 439"/>
              <a:gd name="T34" fmla="*/ 2147483646 w 1325"/>
              <a:gd name="T35" fmla="*/ 2147483646 h 439"/>
              <a:gd name="T36" fmla="*/ 2147483646 w 1325"/>
              <a:gd name="T37" fmla="*/ 2147483646 h 439"/>
              <a:gd name="T38" fmla="*/ 2147483646 w 1325"/>
              <a:gd name="T39" fmla="*/ 2147483646 h 439"/>
              <a:gd name="T40" fmla="*/ 2147483646 w 1325"/>
              <a:gd name="T41" fmla="*/ 2147483646 h 439"/>
              <a:gd name="T42" fmla="*/ 2147483646 w 1325"/>
              <a:gd name="T43" fmla="*/ 2147483646 h 439"/>
              <a:gd name="T44" fmla="*/ 2147483646 w 1325"/>
              <a:gd name="T45" fmla="*/ 2147483646 h 439"/>
              <a:gd name="T46" fmla="*/ 2147483646 w 1325"/>
              <a:gd name="T47" fmla="*/ 2147483646 h 439"/>
              <a:gd name="T48" fmla="*/ 2147483646 w 1325"/>
              <a:gd name="T49" fmla="*/ 2147483646 h 439"/>
              <a:gd name="T50" fmla="*/ 2147483646 w 1325"/>
              <a:gd name="T51" fmla="*/ 2147483646 h 439"/>
              <a:gd name="T52" fmla="*/ 2147483646 w 1325"/>
              <a:gd name="T53" fmla="*/ 2147483646 h 439"/>
              <a:gd name="T54" fmla="*/ 2147483646 w 1325"/>
              <a:gd name="T55" fmla="*/ 2147483646 h 439"/>
              <a:gd name="T56" fmla="*/ 2147483646 w 1325"/>
              <a:gd name="T57" fmla="*/ 2147483646 h 439"/>
              <a:gd name="T58" fmla="*/ 2147483646 w 1325"/>
              <a:gd name="T59" fmla="*/ 2147483646 h 439"/>
              <a:gd name="T60" fmla="*/ 2147483646 w 1325"/>
              <a:gd name="T61" fmla="*/ 2147483646 h 439"/>
              <a:gd name="T62" fmla="*/ 2147483646 w 1325"/>
              <a:gd name="T63" fmla="*/ 2147483646 h 439"/>
              <a:gd name="T64" fmla="*/ 2147483646 w 1325"/>
              <a:gd name="T65" fmla="*/ 2147483646 h 439"/>
              <a:gd name="T66" fmla="*/ 2147483646 w 1325"/>
              <a:gd name="T67" fmla="*/ 2147483646 h 439"/>
              <a:gd name="T68" fmla="*/ 0 w 1325"/>
              <a:gd name="T69" fmla="*/ 2147483646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2" name="Freeform 129"/>
          <p:cNvSpPr/>
          <p:nvPr/>
        </p:nvSpPr>
        <p:spPr bwMode="auto">
          <a:xfrm>
            <a:off x="8634413" y="4138616"/>
            <a:ext cx="228600" cy="103187"/>
          </a:xfrm>
          <a:custGeom>
            <a:avLst/>
            <a:gdLst>
              <a:gd name="T0" fmla="*/ 2147483646 w 472"/>
              <a:gd name="T1" fmla="*/ 2147483646 h 209"/>
              <a:gd name="T2" fmla="*/ 2147483646 w 472"/>
              <a:gd name="T3" fmla="*/ 2147483646 h 209"/>
              <a:gd name="T4" fmla="*/ 2147483646 w 472"/>
              <a:gd name="T5" fmla="*/ 0 h 209"/>
              <a:gd name="T6" fmla="*/ 2147483646 w 472"/>
              <a:gd name="T7" fmla="*/ 2147483646 h 209"/>
              <a:gd name="T8" fmla="*/ 0 w 472"/>
              <a:gd name="T9" fmla="*/ 2147483646 h 209"/>
              <a:gd name="T10" fmla="*/ 2147483646 w 472"/>
              <a:gd name="T11" fmla="*/ 2147483646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130"/>
          <p:cNvSpPr/>
          <p:nvPr/>
        </p:nvSpPr>
        <p:spPr bwMode="auto">
          <a:xfrm>
            <a:off x="8042275" y="3698875"/>
            <a:ext cx="122238" cy="490538"/>
          </a:xfrm>
          <a:custGeom>
            <a:avLst/>
            <a:gdLst>
              <a:gd name="T0" fmla="*/ 2147483646 w 251"/>
              <a:gd name="T1" fmla="*/ 2147483646 h 999"/>
              <a:gd name="T2" fmla="*/ 2147483646 w 251"/>
              <a:gd name="T3" fmla="*/ 2147483646 h 999"/>
              <a:gd name="T4" fmla="*/ 2147483646 w 251"/>
              <a:gd name="T5" fmla="*/ 2147483646 h 999"/>
              <a:gd name="T6" fmla="*/ 2147483646 w 251"/>
              <a:gd name="T7" fmla="*/ 2147483646 h 999"/>
              <a:gd name="T8" fmla="*/ 2147483646 w 251"/>
              <a:gd name="T9" fmla="*/ 2147483646 h 999"/>
              <a:gd name="T10" fmla="*/ 2147483646 w 251"/>
              <a:gd name="T11" fmla="*/ 2147483646 h 999"/>
              <a:gd name="T12" fmla="*/ 2147483646 w 251"/>
              <a:gd name="T13" fmla="*/ 2147483646 h 999"/>
              <a:gd name="T14" fmla="*/ 2147483646 w 251"/>
              <a:gd name="T15" fmla="*/ 2147483646 h 999"/>
              <a:gd name="T16" fmla="*/ 2147483646 w 251"/>
              <a:gd name="T17" fmla="*/ 2147483646 h 999"/>
              <a:gd name="T18" fmla="*/ 2147483646 w 251"/>
              <a:gd name="T19" fmla="*/ 0 h 999"/>
              <a:gd name="T20" fmla="*/ 2147483646 w 251"/>
              <a:gd name="T21" fmla="*/ 0 h 999"/>
              <a:gd name="T22" fmla="*/ 2147483646 w 251"/>
              <a:gd name="T23" fmla="*/ 2147483646 h 999"/>
              <a:gd name="T24" fmla="*/ 2147483646 w 251"/>
              <a:gd name="T25" fmla="*/ 2147483646 h 999"/>
              <a:gd name="T26" fmla="*/ 2147483646 w 251"/>
              <a:gd name="T27" fmla="*/ 2147483646 h 999"/>
              <a:gd name="T28" fmla="*/ 2147483646 w 251"/>
              <a:gd name="T29" fmla="*/ 2147483646 h 999"/>
              <a:gd name="T30" fmla="*/ 2147483646 w 251"/>
              <a:gd name="T31" fmla="*/ 2147483646 h 999"/>
              <a:gd name="T32" fmla="*/ 0 w 251"/>
              <a:gd name="T33" fmla="*/ 2147483646 h 999"/>
              <a:gd name="T34" fmla="*/ 0 w 251"/>
              <a:gd name="T35" fmla="*/ 2147483646 h 999"/>
              <a:gd name="T36" fmla="*/ 2147483646 w 251"/>
              <a:gd name="T37" fmla="*/ 2147483646 h 999"/>
              <a:gd name="T38" fmla="*/ 2147483646 w 251"/>
              <a:gd name="T39" fmla="*/ 2147483646 h 999"/>
              <a:gd name="T40" fmla="*/ 2147483646 w 251"/>
              <a:gd name="T41" fmla="*/ 2147483646 h 999"/>
              <a:gd name="T42" fmla="*/ 2147483646 w 251"/>
              <a:gd name="T43" fmla="*/ 2147483646 h 999"/>
              <a:gd name="T44" fmla="*/ 2147483646 w 251"/>
              <a:gd name="T45" fmla="*/ 2147483646 h 999"/>
              <a:gd name="T46" fmla="*/ 2147483646 w 251"/>
              <a:gd name="T47" fmla="*/ 2147483646 h 999"/>
              <a:gd name="T48" fmla="*/ 2147483646 w 251"/>
              <a:gd name="T49" fmla="*/ 2147483646 h 999"/>
              <a:gd name="T50" fmla="*/ 2147483646 w 251"/>
              <a:gd name="T51" fmla="*/ 2147483646 h 999"/>
              <a:gd name="T52" fmla="*/ 2147483646 w 251"/>
              <a:gd name="T53" fmla="*/ 2147483646 h 999"/>
              <a:gd name="T54" fmla="*/ 2147483646 w 251"/>
              <a:gd name="T55" fmla="*/ 2147483646 h 999"/>
              <a:gd name="T56" fmla="*/ 2147483646 w 251"/>
              <a:gd name="T57" fmla="*/ 2147483646 h 999"/>
              <a:gd name="T58" fmla="*/ 2147483646 w 251"/>
              <a:gd name="T59" fmla="*/ 2147483646 h 999"/>
              <a:gd name="T60" fmla="*/ 2147483646 w 251"/>
              <a:gd name="T61" fmla="*/ 2147483646 h 999"/>
              <a:gd name="T62" fmla="*/ 2147483646 w 251"/>
              <a:gd name="T63" fmla="*/ 2147483646 h 999"/>
              <a:gd name="T64" fmla="*/ 2147483646 w 251"/>
              <a:gd name="T65" fmla="*/ 2147483646 h 999"/>
              <a:gd name="T66" fmla="*/ 2147483646 w 251"/>
              <a:gd name="T67" fmla="*/ 2147483646 h 999"/>
              <a:gd name="T68" fmla="*/ 2147483646 w 251"/>
              <a:gd name="T69" fmla="*/ 2147483646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131"/>
          <p:cNvSpPr/>
          <p:nvPr/>
        </p:nvSpPr>
        <p:spPr bwMode="auto">
          <a:xfrm>
            <a:off x="8045453" y="3703638"/>
            <a:ext cx="104775" cy="412750"/>
          </a:xfrm>
          <a:custGeom>
            <a:avLst/>
            <a:gdLst>
              <a:gd name="T0" fmla="*/ 2147483646 w 215"/>
              <a:gd name="T1" fmla="*/ 2147483646 h 843"/>
              <a:gd name="T2" fmla="*/ 2147483646 w 215"/>
              <a:gd name="T3" fmla="*/ 2147483646 h 843"/>
              <a:gd name="T4" fmla="*/ 2147483646 w 215"/>
              <a:gd name="T5" fmla="*/ 2147483646 h 843"/>
              <a:gd name="T6" fmla="*/ 2147483646 w 215"/>
              <a:gd name="T7" fmla="*/ 2147483646 h 843"/>
              <a:gd name="T8" fmla="*/ 2147483646 w 215"/>
              <a:gd name="T9" fmla="*/ 2147483646 h 843"/>
              <a:gd name="T10" fmla="*/ 2147483646 w 215"/>
              <a:gd name="T11" fmla="*/ 2147483646 h 843"/>
              <a:gd name="T12" fmla="*/ 2147483646 w 215"/>
              <a:gd name="T13" fmla="*/ 2147483646 h 843"/>
              <a:gd name="T14" fmla="*/ 2147483646 w 215"/>
              <a:gd name="T15" fmla="*/ 2147483646 h 843"/>
              <a:gd name="T16" fmla="*/ 2147483646 w 215"/>
              <a:gd name="T17" fmla="*/ 2147483646 h 843"/>
              <a:gd name="T18" fmla="*/ 2147483646 w 215"/>
              <a:gd name="T19" fmla="*/ 0 h 843"/>
              <a:gd name="T20" fmla="*/ 2147483646 w 215"/>
              <a:gd name="T21" fmla="*/ 0 h 843"/>
              <a:gd name="T22" fmla="*/ 2147483646 w 215"/>
              <a:gd name="T23" fmla="*/ 2147483646 h 843"/>
              <a:gd name="T24" fmla="*/ 2147483646 w 215"/>
              <a:gd name="T25" fmla="*/ 2147483646 h 843"/>
              <a:gd name="T26" fmla="*/ 2147483646 w 215"/>
              <a:gd name="T27" fmla="*/ 2147483646 h 843"/>
              <a:gd name="T28" fmla="*/ 2147483646 w 215"/>
              <a:gd name="T29" fmla="*/ 2147483646 h 843"/>
              <a:gd name="T30" fmla="*/ 2147483646 w 215"/>
              <a:gd name="T31" fmla="*/ 2147483646 h 843"/>
              <a:gd name="T32" fmla="*/ 0 w 215"/>
              <a:gd name="T33" fmla="*/ 2147483646 h 843"/>
              <a:gd name="T34" fmla="*/ 0 w 215"/>
              <a:gd name="T35" fmla="*/ 2147483646 h 843"/>
              <a:gd name="T36" fmla="*/ 2147483646 w 215"/>
              <a:gd name="T37" fmla="*/ 2147483646 h 843"/>
              <a:gd name="T38" fmla="*/ 2147483646 w 215"/>
              <a:gd name="T39" fmla="*/ 2147483646 h 843"/>
              <a:gd name="T40" fmla="*/ 2147483646 w 215"/>
              <a:gd name="T41" fmla="*/ 2147483646 h 843"/>
              <a:gd name="T42" fmla="*/ 2147483646 w 215"/>
              <a:gd name="T43" fmla="*/ 2147483646 h 843"/>
              <a:gd name="T44" fmla="*/ 2147483646 w 215"/>
              <a:gd name="T45" fmla="*/ 2147483646 h 843"/>
              <a:gd name="T46" fmla="*/ 2147483646 w 215"/>
              <a:gd name="T47" fmla="*/ 2147483646 h 843"/>
              <a:gd name="T48" fmla="*/ 2147483646 w 215"/>
              <a:gd name="T49" fmla="*/ 2147483646 h 843"/>
              <a:gd name="T50" fmla="*/ 2147483646 w 215"/>
              <a:gd name="T51" fmla="*/ 2147483646 h 843"/>
              <a:gd name="T52" fmla="*/ 2147483646 w 215"/>
              <a:gd name="T53" fmla="*/ 2147483646 h 843"/>
              <a:gd name="T54" fmla="*/ 2147483646 w 215"/>
              <a:gd name="T55" fmla="*/ 2147483646 h 843"/>
              <a:gd name="T56" fmla="*/ 2147483646 w 215"/>
              <a:gd name="T57" fmla="*/ 2147483646 h 843"/>
              <a:gd name="T58" fmla="*/ 2147483646 w 215"/>
              <a:gd name="T59" fmla="*/ 2147483646 h 843"/>
              <a:gd name="T60" fmla="*/ 2147483646 w 215"/>
              <a:gd name="T61" fmla="*/ 2147483646 h 843"/>
              <a:gd name="T62" fmla="*/ 2147483646 w 215"/>
              <a:gd name="T63" fmla="*/ 2147483646 h 843"/>
              <a:gd name="T64" fmla="*/ 2147483646 w 215"/>
              <a:gd name="T65" fmla="*/ 2147483646 h 843"/>
              <a:gd name="T66" fmla="*/ 2147483646 w 215"/>
              <a:gd name="T67" fmla="*/ 2147483646 h 843"/>
              <a:gd name="T68" fmla="*/ 2147483646 w 215"/>
              <a:gd name="T69" fmla="*/ 2147483646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132"/>
          <p:cNvSpPr/>
          <p:nvPr/>
        </p:nvSpPr>
        <p:spPr bwMode="auto">
          <a:xfrm>
            <a:off x="8048628" y="3708403"/>
            <a:ext cx="87313" cy="334963"/>
          </a:xfrm>
          <a:custGeom>
            <a:avLst/>
            <a:gdLst>
              <a:gd name="T0" fmla="*/ 2147483646 w 180"/>
              <a:gd name="T1" fmla="*/ 2147483646 h 685"/>
              <a:gd name="T2" fmla="*/ 2147483646 w 180"/>
              <a:gd name="T3" fmla="*/ 2147483646 h 685"/>
              <a:gd name="T4" fmla="*/ 2147483646 w 180"/>
              <a:gd name="T5" fmla="*/ 2147483646 h 685"/>
              <a:gd name="T6" fmla="*/ 2147483646 w 180"/>
              <a:gd name="T7" fmla="*/ 2147483646 h 685"/>
              <a:gd name="T8" fmla="*/ 2147483646 w 180"/>
              <a:gd name="T9" fmla="*/ 2147483646 h 685"/>
              <a:gd name="T10" fmla="*/ 2147483646 w 180"/>
              <a:gd name="T11" fmla="*/ 2147483646 h 685"/>
              <a:gd name="T12" fmla="*/ 2147483646 w 180"/>
              <a:gd name="T13" fmla="*/ 2147483646 h 685"/>
              <a:gd name="T14" fmla="*/ 2147483646 w 180"/>
              <a:gd name="T15" fmla="*/ 2147483646 h 685"/>
              <a:gd name="T16" fmla="*/ 2147483646 w 180"/>
              <a:gd name="T17" fmla="*/ 0 h 685"/>
              <a:gd name="T18" fmla="*/ 2147483646 w 180"/>
              <a:gd name="T19" fmla="*/ 0 h 685"/>
              <a:gd name="T20" fmla="*/ 2147483646 w 180"/>
              <a:gd name="T21" fmla="*/ 0 h 685"/>
              <a:gd name="T22" fmla="*/ 2147483646 w 180"/>
              <a:gd name="T23" fmla="*/ 2147483646 h 685"/>
              <a:gd name="T24" fmla="*/ 2147483646 w 180"/>
              <a:gd name="T25" fmla="*/ 2147483646 h 685"/>
              <a:gd name="T26" fmla="*/ 2147483646 w 180"/>
              <a:gd name="T27" fmla="*/ 2147483646 h 685"/>
              <a:gd name="T28" fmla="*/ 2147483646 w 180"/>
              <a:gd name="T29" fmla="*/ 2147483646 h 685"/>
              <a:gd name="T30" fmla="*/ 2147483646 w 180"/>
              <a:gd name="T31" fmla="*/ 2147483646 h 685"/>
              <a:gd name="T32" fmla="*/ 0 w 180"/>
              <a:gd name="T33" fmla="*/ 2147483646 h 685"/>
              <a:gd name="T34" fmla="*/ 0 w 180"/>
              <a:gd name="T35" fmla="*/ 2147483646 h 685"/>
              <a:gd name="T36" fmla="*/ 2147483646 w 180"/>
              <a:gd name="T37" fmla="*/ 2147483646 h 685"/>
              <a:gd name="T38" fmla="*/ 2147483646 w 180"/>
              <a:gd name="T39" fmla="*/ 2147483646 h 685"/>
              <a:gd name="T40" fmla="*/ 2147483646 w 180"/>
              <a:gd name="T41" fmla="*/ 2147483646 h 685"/>
              <a:gd name="T42" fmla="*/ 2147483646 w 180"/>
              <a:gd name="T43" fmla="*/ 2147483646 h 685"/>
              <a:gd name="T44" fmla="*/ 2147483646 w 180"/>
              <a:gd name="T45" fmla="*/ 2147483646 h 685"/>
              <a:gd name="T46" fmla="*/ 2147483646 w 180"/>
              <a:gd name="T47" fmla="*/ 2147483646 h 685"/>
              <a:gd name="T48" fmla="*/ 2147483646 w 180"/>
              <a:gd name="T49" fmla="*/ 2147483646 h 685"/>
              <a:gd name="T50" fmla="*/ 2147483646 w 180"/>
              <a:gd name="T51" fmla="*/ 2147483646 h 685"/>
              <a:gd name="T52" fmla="*/ 2147483646 w 180"/>
              <a:gd name="T53" fmla="*/ 2147483646 h 685"/>
              <a:gd name="T54" fmla="*/ 2147483646 w 180"/>
              <a:gd name="T55" fmla="*/ 2147483646 h 685"/>
              <a:gd name="T56" fmla="*/ 2147483646 w 180"/>
              <a:gd name="T57" fmla="*/ 2147483646 h 685"/>
              <a:gd name="T58" fmla="*/ 2147483646 w 180"/>
              <a:gd name="T59" fmla="*/ 2147483646 h 685"/>
              <a:gd name="T60" fmla="*/ 2147483646 w 180"/>
              <a:gd name="T61" fmla="*/ 2147483646 h 685"/>
              <a:gd name="T62" fmla="*/ 2147483646 w 180"/>
              <a:gd name="T63" fmla="*/ 2147483646 h 685"/>
              <a:gd name="T64" fmla="*/ 2147483646 w 180"/>
              <a:gd name="T65" fmla="*/ 2147483646 h 685"/>
              <a:gd name="T66" fmla="*/ 2147483646 w 180"/>
              <a:gd name="T67" fmla="*/ 2147483646 h 685"/>
              <a:gd name="T68" fmla="*/ 2147483646 w 180"/>
              <a:gd name="T69" fmla="*/ 214748364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133"/>
          <p:cNvSpPr/>
          <p:nvPr/>
        </p:nvSpPr>
        <p:spPr bwMode="auto">
          <a:xfrm>
            <a:off x="8051800" y="3711575"/>
            <a:ext cx="71438" cy="260350"/>
          </a:xfrm>
          <a:custGeom>
            <a:avLst/>
            <a:gdLst>
              <a:gd name="T0" fmla="*/ 2147483646 w 146"/>
              <a:gd name="T1" fmla="*/ 2147483646 h 530"/>
              <a:gd name="T2" fmla="*/ 2147483646 w 146"/>
              <a:gd name="T3" fmla="*/ 2147483646 h 530"/>
              <a:gd name="T4" fmla="*/ 2147483646 w 146"/>
              <a:gd name="T5" fmla="*/ 2147483646 h 530"/>
              <a:gd name="T6" fmla="*/ 2147483646 w 146"/>
              <a:gd name="T7" fmla="*/ 2147483646 h 530"/>
              <a:gd name="T8" fmla="*/ 2147483646 w 146"/>
              <a:gd name="T9" fmla="*/ 2147483646 h 530"/>
              <a:gd name="T10" fmla="*/ 2147483646 w 146"/>
              <a:gd name="T11" fmla="*/ 0 h 530"/>
              <a:gd name="T12" fmla="*/ 2147483646 w 146"/>
              <a:gd name="T13" fmla="*/ 2147483646 h 530"/>
              <a:gd name="T14" fmla="*/ 2147483646 w 146"/>
              <a:gd name="T15" fmla="*/ 2147483646 h 530"/>
              <a:gd name="T16" fmla="*/ 0 w 146"/>
              <a:gd name="T17" fmla="*/ 2147483646 h 530"/>
              <a:gd name="T18" fmla="*/ 0 w 146"/>
              <a:gd name="T19" fmla="*/ 2147483646 h 530"/>
              <a:gd name="T20" fmla="*/ 2147483646 w 146"/>
              <a:gd name="T21" fmla="*/ 2147483646 h 530"/>
              <a:gd name="T22" fmla="*/ 2147483646 w 146"/>
              <a:gd name="T23" fmla="*/ 2147483646 h 530"/>
              <a:gd name="T24" fmla="*/ 2147483646 w 146"/>
              <a:gd name="T25" fmla="*/ 2147483646 h 530"/>
              <a:gd name="T26" fmla="*/ 2147483646 w 146"/>
              <a:gd name="T27" fmla="*/ 2147483646 h 530"/>
              <a:gd name="T28" fmla="*/ 2147483646 w 146"/>
              <a:gd name="T29" fmla="*/ 2147483646 h 530"/>
              <a:gd name="T30" fmla="*/ 2147483646 w 146"/>
              <a:gd name="T31" fmla="*/ 2147483646 h 530"/>
              <a:gd name="T32" fmla="*/ 2147483646 w 146"/>
              <a:gd name="T33" fmla="*/ 2147483646 h 530"/>
              <a:gd name="T34" fmla="*/ 2147483646 w 146"/>
              <a:gd name="T35" fmla="*/ 2147483646 h 530"/>
              <a:gd name="T36" fmla="*/ 2147483646 w 146"/>
              <a:gd name="T37" fmla="*/ 2147483646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134"/>
          <p:cNvSpPr/>
          <p:nvPr/>
        </p:nvSpPr>
        <p:spPr bwMode="auto">
          <a:xfrm>
            <a:off x="8056566" y="3714750"/>
            <a:ext cx="52387" cy="184150"/>
          </a:xfrm>
          <a:custGeom>
            <a:avLst/>
            <a:gdLst>
              <a:gd name="T0" fmla="*/ 2147483646 w 109"/>
              <a:gd name="T1" fmla="*/ 2147483646 h 373"/>
              <a:gd name="T2" fmla="*/ 2147483646 w 109"/>
              <a:gd name="T3" fmla="*/ 2147483646 h 373"/>
              <a:gd name="T4" fmla="*/ 2147483646 w 109"/>
              <a:gd name="T5" fmla="*/ 2147483646 h 373"/>
              <a:gd name="T6" fmla="*/ 2147483646 w 109"/>
              <a:gd name="T7" fmla="*/ 2147483646 h 373"/>
              <a:gd name="T8" fmla="*/ 2147483646 w 109"/>
              <a:gd name="T9" fmla="*/ 0 h 373"/>
              <a:gd name="T10" fmla="*/ 2147483646 w 109"/>
              <a:gd name="T11" fmla="*/ 0 h 373"/>
              <a:gd name="T12" fmla="*/ 2147483646 w 109"/>
              <a:gd name="T13" fmla="*/ 2147483646 h 373"/>
              <a:gd name="T14" fmla="*/ 2147483646 w 109"/>
              <a:gd name="T15" fmla="*/ 2147483646 h 373"/>
              <a:gd name="T16" fmla="*/ 0 w 109"/>
              <a:gd name="T17" fmla="*/ 2147483646 h 373"/>
              <a:gd name="T18" fmla="*/ 0 w 109"/>
              <a:gd name="T19" fmla="*/ 2147483646 h 373"/>
              <a:gd name="T20" fmla="*/ 2147483646 w 109"/>
              <a:gd name="T21" fmla="*/ 2147483646 h 373"/>
              <a:gd name="T22" fmla="*/ 2147483646 w 109"/>
              <a:gd name="T23" fmla="*/ 2147483646 h 373"/>
              <a:gd name="T24" fmla="*/ 2147483646 w 109"/>
              <a:gd name="T25" fmla="*/ 2147483646 h 373"/>
              <a:gd name="T26" fmla="*/ 2147483646 w 109"/>
              <a:gd name="T27" fmla="*/ 2147483646 h 373"/>
              <a:gd name="T28" fmla="*/ 2147483646 w 109"/>
              <a:gd name="T29" fmla="*/ 2147483646 h 373"/>
              <a:gd name="T30" fmla="*/ 2147483646 w 109"/>
              <a:gd name="T31" fmla="*/ 2147483646 h 373"/>
              <a:gd name="T32" fmla="*/ 2147483646 w 109"/>
              <a:gd name="T33" fmla="*/ 2147483646 h 373"/>
              <a:gd name="T34" fmla="*/ 2147483646 w 109"/>
              <a:gd name="T35" fmla="*/ 2147483646 h 373"/>
              <a:gd name="T36" fmla="*/ 2147483646 w 109"/>
              <a:gd name="T37" fmla="*/ 2147483646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Freeform 135"/>
          <p:cNvSpPr/>
          <p:nvPr/>
        </p:nvSpPr>
        <p:spPr bwMode="auto">
          <a:xfrm>
            <a:off x="8059741" y="3719513"/>
            <a:ext cx="34925" cy="106362"/>
          </a:xfrm>
          <a:custGeom>
            <a:avLst/>
            <a:gdLst>
              <a:gd name="T0" fmla="*/ 2147483646 w 75"/>
              <a:gd name="T1" fmla="*/ 2147483646 h 216"/>
              <a:gd name="T2" fmla="*/ 2147483646 w 75"/>
              <a:gd name="T3" fmla="*/ 2147483646 h 216"/>
              <a:gd name="T4" fmla="*/ 2147483646 w 75"/>
              <a:gd name="T5" fmla="*/ 2147483646 h 216"/>
              <a:gd name="T6" fmla="*/ 2147483646 w 75"/>
              <a:gd name="T7" fmla="*/ 2147483646 h 216"/>
              <a:gd name="T8" fmla="*/ 2147483646 w 75"/>
              <a:gd name="T9" fmla="*/ 0 h 216"/>
              <a:gd name="T10" fmla="*/ 2147483646 w 75"/>
              <a:gd name="T11" fmla="*/ 0 h 216"/>
              <a:gd name="T12" fmla="*/ 2147483646 w 75"/>
              <a:gd name="T13" fmla="*/ 2147483646 h 216"/>
              <a:gd name="T14" fmla="*/ 2147483646 w 75"/>
              <a:gd name="T15" fmla="*/ 2147483646 h 216"/>
              <a:gd name="T16" fmla="*/ 0 w 75"/>
              <a:gd name="T17" fmla="*/ 2147483646 h 216"/>
              <a:gd name="T18" fmla="*/ 0 w 75"/>
              <a:gd name="T19" fmla="*/ 2147483646 h 216"/>
              <a:gd name="T20" fmla="*/ 2147483646 w 75"/>
              <a:gd name="T21" fmla="*/ 2147483646 h 216"/>
              <a:gd name="T22" fmla="*/ 2147483646 w 75"/>
              <a:gd name="T23" fmla="*/ 2147483646 h 216"/>
              <a:gd name="T24" fmla="*/ 2147483646 w 75"/>
              <a:gd name="T25" fmla="*/ 2147483646 h 216"/>
              <a:gd name="T26" fmla="*/ 2147483646 w 75"/>
              <a:gd name="T27" fmla="*/ 2147483646 h 216"/>
              <a:gd name="T28" fmla="*/ 2147483646 w 75"/>
              <a:gd name="T29" fmla="*/ 2147483646 h 216"/>
              <a:gd name="T30" fmla="*/ 2147483646 w 75"/>
              <a:gd name="T31" fmla="*/ 2147483646 h 216"/>
              <a:gd name="T32" fmla="*/ 2147483646 w 75"/>
              <a:gd name="T33" fmla="*/ 2147483646 h 216"/>
              <a:gd name="T34" fmla="*/ 2147483646 w 75"/>
              <a:gd name="T35" fmla="*/ 2147483646 h 216"/>
              <a:gd name="T36" fmla="*/ 2147483646 w 75"/>
              <a:gd name="T37" fmla="*/ 214748364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9" name="Freeform 136"/>
          <p:cNvSpPr/>
          <p:nvPr/>
        </p:nvSpPr>
        <p:spPr bwMode="auto">
          <a:xfrm>
            <a:off x="8497891" y="4022728"/>
            <a:ext cx="53975" cy="55563"/>
          </a:xfrm>
          <a:custGeom>
            <a:avLst/>
            <a:gdLst>
              <a:gd name="T0" fmla="*/ 2147483646 w 110"/>
              <a:gd name="T1" fmla="*/ 2147483646 h 111"/>
              <a:gd name="T2" fmla="*/ 2147483646 w 110"/>
              <a:gd name="T3" fmla="*/ 2147483646 h 111"/>
              <a:gd name="T4" fmla="*/ 2147483646 w 110"/>
              <a:gd name="T5" fmla="*/ 2147483646 h 111"/>
              <a:gd name="T6" fmla="*/ 2147483646 w 110"/>
              <a:gd name="T7" fmla="*/ 2147483646 h 111"/>
              <a:gd name="T8" fmla="*/ 2147483646 w 110"/>
              <a:gd name="T9" fmla="*/ 2147483646 h 111"/>
              <a:gd name="T10" fmla="*/ 2147483646 w 110"/>
              <a:gd name="T11" fmla="*/ 2147483646 h 111"/>
              <a:gd name="T12" fmla="*/ 2147483646 w 110"/>
              <a:gd name="T13" fmla="*/ 2147483646 h 111"/>
              <a:gd name="T14" fmla="*/ 2147483646 w 110"/>
              <a:gd name="T15" fmla="*/ 2147483646 h 111"/>
              <a:gd name="T16" fmla="*/ 2147483646 w 110"/>
              <a:gd name="T17" fmla="*/ 2147483646 h 111"/>
              <a:gd name="T18" fmla="*/ 2147483646 w 110"/>
              <a:gd name="T19" fmla="*/ 2147483646 h 111"/>
              <a:gd name="T20" fmla="*/ 2147483646 w 110"/>
              <a:gd name="T21" fmla="*/ 2147483646 h 111"/>
              <a:gd name="T22" fmla="*/ 2147483646 w 110"/>
              <a:gd name="T23" fmla="*/ 2147483646 h 111"/>
              <a:gd name="T24" fmla="*/ 2147483646 w 110"/>
              <a:gd name="T25" fmla="*/ 2147483646 h 111"/>
              <a:gd name="T26" fmla="*/ 2147483646 w 110"/>
              <a:gd name="T27" fmla="*/ 2147483646 h 111"/>
              <a:gd name="T28" fmla="*/ 2147483646 w 110"/>
              <a:gd name="T29" fmla="*/ 2147483646 h 111"/>
              <a:gd name="T30" fmla="*/ 2147483646 w 110"/>
              <a:gd name="T31" fmla="*/ 2147483646 h 111"/>
              <a:gd name="T32" fmla="*/ 2147483646 w 110"/>
              <a:gd name="T33" fmla="*/ 0 h 111"/>
              <a:gd name="T34" fmla="*/ 2147483646 w 110"/>
              <a:gd name="T35" fmla="*/ 2147483646 h 111"/>
              <a:gd name="T36" fmla="*/ 2147483646 w 110"/>
              <a:gd name="T37" fmla="*/ 2147483646 h 111"/>
              <a:gd name="T38" fmla="*/ 2147483646 w 110"/>
              <a:gd name="T39" fmla="*/ 2147483646 h 111"/>
              <a:gd name="T40" fmla="*/ 2147483646 w 110"/>
              <a:gd name="T41" fmla="*/ 2147483646 h 111"/>
              <a:gd name="T42" fmla="*/ 2147483646 w 110"/>
              <a:gd name="T43" fmla="*/ 2147483646 h 111"/>
              <a:gd name="T44" fmla="*/ 2147483646 w 110"/>
              <a:gd name="T45" fmla="*/ 2147483646 h 111"/>
              <a:gd name="T46" fmla="*/ 2147483646 w 110"/>
              <a:gd name="T47" fmla="*/ 2147483646 h 111"/>
              <a:gd name="T48" fmla="*/ 0 w 110"/>
              <a:gd name="T49" fmla="*/ 2147483646 h 111"/>
              <a:gd name="T50" fmla="*/ 2147483646 w 110"/>
              <a:gd name="T51" fmla="*/ 2147483646 h 111"/>
              <a:gd name="T52" fmla="*/ 2147483646 w 110"/>
              <a:gd name="T53" fmla="*/ 2147483646 h 111"/>
              <a:gd name="T54" fmla="*/ 2147483646 w 110"/>
              <a:gd name="T55" fmla="*/ 2147483646 h 111"/>
              <a:gd name="T56" fmla="*/ 2147483646 w 110"/>
              <a:gd name="T57" fmla="*/ 2147483646 h 111"/>
              <a:gd name="T58" fmla="*/ 2147483646 w 110"/>
              <a:gd name="T59" fmla="*/ 2147483646 h 111"/>
              <a:gd name="T60" fmla="*/ 2147483646 w 110"/>
              <a:gd name="T61" fmla="*/ 2147483646 h 111"/>
              <a:gd name="T62" fmla="*/ 2147483646 w 110"/>
              <a:gd name="T63" fmla="*/ 2147483646 h 111"/>
              <a:gd name="T64" fmla="*/ 2147483646 w 110"/>
              <a:gd name="T65" fmla="*/ 2147483646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0" name="Freeform 137"/>
          <p:cNvSpPr/>
          <p:nvPr/>
        </p:nvSpPr>
        <p:spPr bwMode="auto">
          <a:xfrm>
            <a:off x="8334375" y="4024316"/>
            <a:ext cx="26988" cy="26987"/>
          </a:xfrm>
          <a:custGeom>
            <a:avLst/>
            <a:gdLst>
              <a:gd name="T0" fmla="*/ 2147483646 w 55"/>
              <a:gd name="T1" fmla="*/ 2147483646 h 55"/>
              <a:gd name="T2" fmla="*/ 2147483646 w 55"/>
              <a:gd name="T3" fmla="*/ 2147483646 h 55"/>
              <a:gd name="T4" fmla="*/ 2147483646 w 55"/>
              <a:gd name="T5" fmla="*/ 2147483646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0 h 55"/>
              <a:gd name="T18" fmla="*/ 2147483646 w 55"/>
              <a:gd name="T19" fmla="*/ 2147483646 h 55"/>
              <a:gd name="T20" fmla="*/ 2147483646 w 55"/>
              <a:gd name="T21" fmla="*/ 2147483646 h 55"/>
              <a:gd name="T22" fmla="*/ 2147483646 w 55"/>
              <a:gd name="T23" fmla="*/ 2147483646 h 55"/>
              <a:gd name="T24" fmla="*/ 0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1" name="Freeform 138"/>
          <p:cNvSpPr/>
          <p:nvPr/>
        </p:nvSpPr>
        <p:spPr bwMode="auto">
          <a:xfrm>
            <a:off x="8380416" y="4025900"/>
            <a:ext cx="26987" cy="26988"/>
          </a:xfrm>
          <a:custGeom>
            <a:avLst/>
            <a:gdLst>
              <a:gd name="T0" fmla="*/ 2147483646 w 55"/>
              <a:gd name="T1" fmla="*/ 2147483646 h 55"/>
              <a:gd name="T2" fmla="*/ 2147483646 w 55"/>
              <a:gd name="T3" fmla="*/ 2147483646 h 55"/>
              <a:gd name="T4" fmla="*/ 2147483646 w 55"/>
              <a:gd name="T5" fmla="*/ 2147483646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0 h 55"/>
              <a:gd name="T18" fmla="*/ 2147483646 w 55"/>
              <a:gd name="T19" fmla="*/ 2147483646 h 55"/>
              <a:gd name="T20" fmla="*/ 2147483646 w 55"/>
              <a:gd name="T21" fmla="*/ 2147483646 h 55"/>
              <a:gd name="T22" fmla="*/ 2147483646 w 55"/>
              <a:gd name="T23" fmla="*/ 2147483646 h 55"/>
              <a:gd name="T24" fmla="*/ 0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2" name="Freeform 139"/>
          <p:cNvSpPr/>
          <p:nvPr/>
        </p:nvSpPr>
        <p:spPr bwMode="auto">
          <a:xfrm>
            <a:off x="8201025" y="3656013"/>
            <a:ext cx="76200" cy="368300"/>
          </a:xfrm>
          <a:custGeom>
            <a:avLst/>
            <a:gdLst>
              <a:gd name="T0" fmla="*/ 2147483646 w 156"/>
              <a:gd name="T1" fmla="*/ 2147483646 h 752"/>
              <a:gd name="T2" fmla="*/ 2147483646 w 156"/>
              <a:gd name="T3" fmla="*/ 2147483646 h 752"/>
              <a:gd name="T4" fmla="*/ 2147483646 w 156"/>
              <a:gd name="T5" fmla="*/ 2147483646 h 752"/>
              <a:gd name="T6" fmla="*/ 2147483646 w 156"/>
              <a:gd name="T7" fmla="*/ 2147483646 h 752"/>
              <a:gd name="T8" fmla="*/ 2147483646 w 156"/>
              <a:gd name="T9" fmla="*/ 2147483646 h 752"/>
              <a:gd name="T10" fmla="*/ 0 w 156"/>
              <a:gd name="T11" fmla="*/ 2147483646 h 752"/>
              <a:gd name="T12" fmla="*/ 2147483646 w 156"/>
              <a:gd name="T13" fmla="*/ 2147483646 h 752"/>
              <a:gd name="T14" fmla="*/ 2147483646 w 156"/>
              <a:gd name="T15" fmla="*/ 2147483646 h 752"/>
              <a:gd name="T16" fmla="*/ 2147483646 w 156"/>
              <a:gd name="T17" fmla="*/ 2147483646 h 752"/>
              <a:gd name="T18" fmla="*/ 2147483646 w 156"/>
              <a:gd name="T19" fmla="*/ 2147483646 h 752"/>
              <a:gd name="T20" fmla="*/ 2147483646 w 156"/>
              <a:gd name="T21" fmla="*/ 2147483646 h 752"/>
              <a:gd name="T22" fmla="*/ 2147483646 w 156"/>
              <a:gd name="T23" fmla="*/ 2147483646 h 752"/>
              <a:gd name="T24" fmla="*/ 2147483646 w 156"/>
              <a:gd name="T25" fmla="*/ 2147483646 h 752"/>
              <a:gd name="T26" fmla="*/ 2147483646 w 156"/>
              <a:gd name="T27" fmla="*/ 2147483646 h 752"/>
              <a:gd name="T28" fmla="*/ 2147483646 w 156"/>
              <a:gd name="T29" fmla="*/ 2147483646 h 752"/>
              <a:gd name="T30" fmla="*/ 2147483646 w 156"/>
              <a:gd name="T31" fmla="*/ 2147483646 h 752"/>
              <a:gd name="T32" fmla="*/ 2147483646 w 156"/>
              <a:gd name="T33" fmla="*/ 2147483646 h 752"/>
              <a:gd name="T34" fmla="*/ 2147483646 w 156"/>
              <a:gd name="T35" fmla="*/ 2147483646 h 752"/>
              <a:gd name="T36" fmla="*/ 2147483646 w 156"/>
              <a:gd name="T37" fmla="*/ 2147483646 h 752"/>
              <a:gd name="T38" fmla="*/ 2147483646 w 156"/>
              <a:gd name="T39" fmla="*/ 2147483646 h 752"/>
              <a:gd name="T40" fmla="*/ 2147483646 w 156"/>
              <a:gd name="T41" fmla="*/ 2147483646 h 752"/>
              <a:gd name="T42" fmla="*/ 2147483646 w 156"/>
              <a:gd name="T43" fmla="*/ 0 h 752"/>
              <a:gd name="T44" fmla="*/ 2147483646 w 156"/>
              <a:gd name="T45" fmla="*/ 0 h 752"/>
              <a:gd name="T46" fmla="*/ 2147483646 w 156"/>
              <a:gd name="T47" fmla="*/ 2147483646 h 752"/>
              <a:gd name="T48" fmla="*/ 2147483646 w 156"/>
              <a:gd name="T49" fmla="*/ 2147483646 h 752"/>
              <a:gd name="T50" fmla="*/ 2147483646 w 156"/>
              <a:gd name="T51" fmla="*/ 2147483646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3" name="Freeform 140"/>
          <p:cNvSpPr/>
          <p:nvPr/>
        </p:nvSpPr>
        <p:spPr bwMode="auto">
          <a:xfrm>
            <a:off x="8591550" y="3609978"/>
            <a:ext cx="103188" cy="411163"/>
          </a:xfrm>
          <a:custGeom>
            <a:avLst/>
            <a:gdLst>
              <a:gd name="T0" fmla="*/ 2147483646 w 212"/>
              <a:gd name="T1" fmla="*/ 2147483646 h 839"/>
              <a:gd name="T2" fmla="*/ 2147483646 w 212"/>
              <a:gd name="T3" fmla="*/ 2147483646 h 839"/>
              <a:gd name="T4" fmla="*/ 2147483646 w 212"/>
              <a:gd name="T5" fmla="*/ 2147483646 h 839"/>
              <a:gd name="T6" fmla="*/ 2147483646 w 212"/>
              <a:gd name="T7" fmla="*/ 2147483646 h 839"/>
              <a:gd name="T8" fmla="*/ 2147483646 w 212"/>
              <a:gd name="T9" fmla="*/ 2147483646 h 839"/>
              <a:gd name="T10" fmla="*/ 2147483646 w 212"/>
              <a:gd name="T11" fmla="*/ 2147483646 h 839"/>
              <a:gd name="T12" fmla="*/ 2147483646 w 212"/>
              <a:gd name="T13" fmla="*/ 2147483646 h 839"/>
              <a:gd name="T14" fmla="*/ 2147483646 w 212"/>
              <a:gd name="T15" fmla="*/ 2147483646 h 839"/>
              <a:gd name="T16" fmla="*/ 2147483646 w 212"/>
              <a:gd name="T17" fmla="*/ 2147483646 h 839"/>
              <a:gd name="T18" fmla="*/ 2147483646 w 212"/>
              <a:gd name="T19" fmla="*/ 2147483646 h 839"/>
              <a:gd name="T20" fmla="*/ 2147483646 w 212"/>
              <a:gd name="T21" fmla="*/ 2147483646 h 839"/>
              <a:gd name="T22" fmla="*/ 2147483646 w 212"/>
              <a:gd name="T23" fmla="*/ 2147483646 h 839"/>
              <a:gd name="T24" fmla="*/ 2147483646 w 212"/>
              <a:gd name="T25" fmla="*/ 2147483646 h 839"/>
              <a:gd name="T26" fmla="*/ 2147483646 w 212"/>
              <a:gd name="T27" fmla="*/ 2147483646 h 839"/>
              <a:gd name="T28" fmla="*/ 0 w 212"/>
              <a:gd name="T29" fmla="*/ 2147483646 h 839"/>
              <a:gd name="T30" fmla="*/ 2147483646 w 212"/>
              <a:gd name="T31" fmla="*/ 2147483646 h 839"/>
              <a:gd name="T32" fmla="*/ 2147483646 w 212"/>
              <a:gd name="T33" fmla="*/ 2147483646 h 839"/>
              <a:gd name="T34" fmla="*/ 2147483646 w 212"/>
              <a:gd name="T35" fmla="*/ 0 h 839"/>
              <a:gd name="T36" fmla="*/ 2147483646 w 212"/>
              <a:gd name="T37" fmla="*/ 214748364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4" name="Freeform 141"/>
          <p:cNvSpPr/>
          <p:nvPr/>
        </p:nvSpPr>
        <p:spPr bwMode="auto">
          <a:xfrm>
            <a:off x="8204203" y="3678238"/>
            <a:ext cx="66675" cy="322262"/>
          </a:xfrm>
          <a:custGeom>
            <a:avLst/>
            <a:gdLst>
              <a:gd name="T0" fmla="*/ 2147483646 w 137"/>
              <a:gd name="T1" fmla="*/ 2147483646 h 656"/>
              <a:gd name="T2" fmla="*/ 2147483646 w 137"/>
              <a:gd name="T3" fmla="*/ 2147483646 h 656"/>
              <a:gd name="T4" fmla="*/ 2147483646 w 137"/>
              <a:gd name="T5" fmla="*/ 2147483646 h 656"/>
              <a:gd name="T6" fmla="*/ 2147483646 w 137"/>
              <a:gd name="T7" fmla="*/ 2147483646 h 656"/>
              <a:gd name="T8" fmla="*/ 2147483646 w 137"/>
              <a:gd name="T9" fmla="*/ 2147483646 h 656"/>
              <a:gd name="T10" fmla="*/ 0 w 137"/>
              <a:gd name="T11" fmla="*/ 2147483646 h 656"/>
              <a:gd name="T12" fmla="*/ 2147483646 w 137"/>
              <a:gd name="T13" fmla="*/ 2147483646 h 656"/>
              <a:gd name="T14" fmla="*/ 2147483646 w 137"/>
              <a:gd name="T15" fmla="*/ 2147483646 h 656"/>
              <a:gd name="T16" fmla="*/ 2147483646 w 137"/>
              <a:gd name="T17" fmla="*/ 2147483646 h 656"/>
              <a:gd name="T18" fmla="*/ 2147483646 w 137"/>
              <a:gd name="T19" fmla="*/ 2147483646 h 656"/>
              <a:gd name="T20" fmla="*/ 2147483646 w 137"/>
              <a:gd name="T21" fmla="*/ 2147483646 h 656"/>
              <a:gd name="T22" fmla="*/ 2147483646 w 137"/>
              <a:gd name="T23" fmla="*/ 2147483646 h 656"/>
              <a:gd name="T24" fmla="*/ 2147483646 w 137"/>
              <a:gd name="T25" fmla="*/ 2147483646 h 656"/>
              <a:gd name="T26" fmla="*/ 2147483646 w 137"/>
              <a:gd name="T27" fmla="*/ 2147483646 h 656"/>
              <a:gd name="T28" fmla="*/ 2147483646 w 137"/>
              <a:gd name="T29" fmla="*/ 2147483646 h 656"/>
              <a:gd name="T30" fmla="*/ 2147483646 w 137"/>
              <a:gd name="T31" fmla="*/ 2147483646 h 656"/>
              <a:gd name="T32" fmla="*/ 2147483646 w 137"/>
              <a:gd name="T33" fmla="*/ 2147483646 h 656"/>
              <a:gd name="T34" fmla="*/ 2147483646 w 137"/>
              <a:gd name="T35" fmla="*/ 2147483646 h 656"/>
              <a:gd name="T36" fmla="*/ 2147483646 w 137"/>
              <a:gd name="T37" fmla="*/ 2147483646 h 656"/>
              <a:gd name="T38" fmla="*/ 2147483646 w 137"/>
              <a:gd name="T39" fmla="*/ 2147483646 h 656"/>
              <a:gd name="T40" fmla="*/ 2147483646 w 137"/>
              <a:gd name="T41" fmla="*/ 2147483646 h 656"/>
              <a:gd name="T42" fmla="*/ 2147483646 w 137"/>
              <a:gd name="T43" fmla="*/ 0 h 656"/>
              <a:gd name="T44" fmla="*/ 2147483646 w 137"/>
              <a:gd name="T45" fmla="*/ 0 h 656"/>
              <a:gd name="T46" fmla="*/ 2147483646 w 137"/>
              <a:gd name="T47" fmla="*/ 2147483646 h 656"/>
              <a:gd name="T48" fmla="*/ 2147483646 w 137"/>
              <a:gd name="T49" fmla="*/ 2147483646 h 656"/>
              <a:gd name="T50" fmla="*/ 2147483646 w 137"/>
              <a:gd name="T51" fmla="*/ 2147483646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5" name="Freeform 142"/>
          <p:cNvSpPr/>
          <p:nvPr/>
        </p:nvSpPr>
        <p:spPr bwMode="auto">
          <a:xfrm>
            <a:off x="8207378" y="3700463"/>
            <a:ext cx="55563" cy="273050"/>
          </a:xfrm>
          <a:custGeom>
            <a:avLst/>
            <a:gdLst>
              <a:gd name="T0" fmla="*/ 2147483646 w 116"/>
              <a:gd name="T1" fmla="*/ 2147483646 h 560"/>
              <a:gd name="T2" fmla="*/ 2147483646 w 116"/>
              <a:gd name="T3" fmla="*/ 2147483646 h 560"/>
              <a:gd name="T4" fmla="*/ 2147483646 w 116"/>
              <a:gd name="T5" fmla="*/ 2147483646 h 560"/>
              <a:gd name="T6" fmla="*/ 2147483646 w 116"/>
              <a:gd name="T7" fmla="*/ 2147483646 h 560"/>
              <a:gd name="T8" fmla="*/ 2147483646 w 116"/>
              <a:gd name="T9" fmla="*/ 2147483646 h 560"/>
              <a:gd name="T10" fmla="*/ 0 w 116"/>
              <a:gd name="T11" fmla="*/ 2147483646 h 560"/>
              <a:gd name="T12" fmla="*/ 2147483646 w 116"/>
              <a:gd name="T13" fmla="*/ 2147483646 h 560"/>
              <a:gd name="T14" fmla="*/ 2147483646 w 116"/>
              <a:gd name="T15" fmla="*/ 2147483646 h 560"/>
              <a:gd name="T16" fmla="*/ 2147483646 w 116"/>
              <a:gd name="T17" fmla="*/ 2147483646 h 560"/>
              <a:gd name="T18" fmla="*/ 2147483646 w 116"/>
              <a:gd name="T19" fmla="*/ 2147483646 h 560"/>
              <a:gd name="T20" fmla="*/ 2147483646 w 116"/>
              <a:gd name="T21" fmla="*/ 2147483646 h 560"/>
              <a:gd name="T22" fmla="*/ 2147483646 w 116"/>
              <a:gd name="T23" fmla="*/ 2147483646 h 560"/>
              <a:gd name="T24" fmla="*/ 2147483646 w 116"/>
              <a:gd name="T25" fmla="*/ 2147483646 h 560"/>
              <a:gd name="T26" fmla="*/ 2147483646 w 116"/>
              <a:gd name="T27" fmla="*/ 2147483646 h 560"/>
              <a:gd name="T28" fmla="*/ 2147483646 w 116"/>
              <a:gd name="T29" fmla="*/ 2147483646 h 560"/>
              <a:gd name="T30" fmla="*/ 2147483646 w 116"/>
              <a:gd name="T31" fmla="*/ 2147483646 h 560"/>
              <a:gd name="T32" fmla="*/ 2147483646 w 116"/>
              <a:gd name="T33" fmla="*/ 2147483646 h 560"/>
              <a:gd name="T34" fmla="*/ 2147483646 w 116"/>
              <a:gd name="T35" fmla="*/ 2147483646 h 560"/>
              <a:gd name="T36" fmla="*/ 2147483646 w 116"/>
              <a:gd name="T37" fmla="*/ 2147483646 h 560"/>
              <a:gd name="T38" fmla="*/ 2147483646 w 116"/>
              <a:gd name="T39" fmla="*/ 2147483646 h 560"/>
              <a:gd name="T40" fmla="*/ 2147483646 w 116"/>
              <a:gd name="T41" fmla="*/ 2147483646 h 560"/>
              <a:gd name="T42" fmla="*/ 2147483646 w 116"/>
              <a:gd name="T43" fmla="*/ 0 h 560"/>
              <a:gd name="T44" fmla="*/ 2147483646 w 116"/>
              <a:gd name="T45" fmla="*/ 0 h 560"/>
              <a:gd name="T46" fmla="*/ 2147483646 w 116"/>
              <a:gd name="T47" fmla="*/ 2147483646 h 560"/>
              <a:gd name="T48" fmla="*/ 2147483646 w 116"/>
              <a:gd name="T49" fmla="*/ 2147483646 h 560"/>
              <a:gd name="T50" fmla="*/ 2147483646 w 116"/>
              <a:gd name="T51" fmla="*/ 2147483646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6" name="Freeform 143"/>
          <p:cNvSpPr/>
          <p:nvPr/>
        </p:nvSpPr>
        <p:spPr bwMode="auto">
          <a:xfrm>
            <a:off x="8208966" y="3721103"/>
            <a:ext cx="47625" cy="227013"/>
          </a:xfrm>
          <a:custGeom>
            <a:avLst/>
            <a:gdLst>
              <a:gd name="T0" fmla="*/ 2147483646 w 97"/>
              <a:gd name="T1" fmla="*/ 2147483646 h 463"/>
              <a:gd name="T2" fmla="*/ 2147483646 w 97"/>
              <a:gd name="T3" fmla="*/ 2147483646 h 463"/>
              <a:gd name="T4" fmla="*/ 2147483646 w 97"/>
              <a:gd name="T5" fmla="*/ 2147483646 h 463"/>
              <a:gd name="T6" fmla="*/ 2147483646 w 97"/>
              <a:gd name="T7" fmla="*/ 2147483646 h 463"/>
              <a:gd name="T8" fmla="*/ 2147483646 w 97"/>
              <a:gd name="T9" fmla="*/ 2147483646 h 463"/>
              <a:gd name="T10" fmla="*/ 0 w 97"/>
              <a:gd name="T11" fmla="*/ 2147483646 h 463"/>
              <a:gd name="T12" fmla="*/ 0 w 97"/>
              <a:gd name="T13" fmla="*/ 2147483646 h 463"/>
              <a:gd name="T14" fmla="*/ 2147483646 w 97"/>
              <a:gd name="T15" fmla="*/ 2147483646 h 463"/>
              <a:gd name="T16" fmla="*/ 2147483646 w 97"/>
              <a:gd name="T17" fmla="*/ 2147483646 h 463"/>
              <a:gd name="T18" fmla="*/ 2147483646 w 97"/>
              <a:gd name="T19" fmla="*/ 2147483646 h 463"/>
              <a:gd name="T20" fmla="*/ 2147483646 w 97"/>
              <a:gd name="T21" fmla="*/ 2147483646 h 463"/>
              <a:gd name="T22" fmla="*/ 2147483646 w 97"/>
              <a:gd name="T23" fmla="*/ 2147483646 h 463"/>
              <a:gd name="T24" fmla="*/ 2147483646 w 97"/>
              <a:gd name="T25" fmla="*/ 2147483646 h 463"/>
              <a:gd name="T26" fmla="*/ 2147483646 w 97"/>
              <a:gd name="T27" fmla="*/ 2147483646 h 463"/>
              <a:gd name="T28" fmla="*/ 2147483646 w 97"/>
              <a:gd name="T29" fmla="*/ 2147483646 h 463"/>
              <a:gd name="T30" fmla="*/ 2147483646 w 97"/>
              <a:gd name="T31" fmla="*/ 2147483646 h 463"/>
              <a:gd name="T32" fmla="*/ 2147483646 w 97"/>
              <a:gd name="T33" fmla="*/ 2147483646 h 463"/>
              <a:gd name="T34" fmla="*/ 2147483646 w 97"/>
              <a:gd name="T35" fmla="*/ 2147483646 h 463"/>
              <a:gd name="T36" fmla="*/ 2147483646 w 97"/>
              <a:gd name="T37" fmla="*/ 2147483646 h 463"/>
              <a:gd name="T38" fmla="*/ 2147483646 w 97"/>
              <a:gd name="T39" fmla="*/ 2147483646 h 463"/>
              <a:gd name="T40" fmla="*/ 2147483646 w 97"/>
              <a:gd name="T41" fmla="*/ 2147483646 h 463"/>
              <a:gd name="T42" fmla="*/ 2147483646 w 97"/>
              <a:gd name="T43" fmla="*/ 0 h 463"/>
              <a:gd name="T44" fmla="*/ 2147483646 w 97"/>
              <a:gd name="T45" fmla="*/ 0 h 463"/>
              <a:gd name="T46" fmla="*/ 2147483646 w 97"/>
              <a:gd name="T47" fmla="*/ 0 h 463"/>
              <a:gd name="T48" fmla="*/ 2147483646 w 97"/>
              <a:gd name="T49" fmla="*/ 2147483646 h 463"/>
              <a:gd name="T50" fmla="*/ 2147483646 w 97"/>
              <a:gd name="T51" fmla="*/ 2147483646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7" name="Freeform 144"/>
          <p:cNvSpPr/>
          <p:nvPr/>
        </p:nvSpPr>
        <p:spPr bwMode="auto">
          <a:xfrm>
            <a:off x="8212138" y="3743325"/>
            <a:ext cx="36512" cy="179388"/>
          </a:xfrm>
          <a:custGeom>
            <a:avLst/>
            <a:gdLst>
              <a:gd name="T0" fmla="*/ 2147483646 w 77"/>
              <a:gd name="T1" fmla="*/ 2147483646 h 367"/>
              <a:gd name="T2" fmla="*/ 2147483646 w 77"/>
              <a:gd name="T3" fmla="*/ 2147483646 h 367"/>
              <a:gd name="T4" fmla="*/ 2147483646 w 77"/>
              <a:gd name="T5" fmla="*/ 2147483646 h 367"/>
              <a:gd name="T6" fmla="*/ 2147483646 w 77"/>
              <a:gd name="T7" fmla="*/ 2147483646 h 367"/>
              <a:gd name="T8" fmla="*/ 2147483646 w 77"/>
              <a:gd name="T9" fmla="*/ 2147483646 h 367"/>
              <a:gd name="T10" fmla="*/ 0 w 77"/>
              <a:gd name="T11" fmla="*/ 2147483646 h 367"/>
              <a:gd name="T12" fmla="*/ 0 w 77"/>
              <a:gd name="T13" fmla="*/ 2147483646 h 367"/>
              <a:gd name="T14" fmla="*/ 2147483646 w 77"/>
              <a:gd name="T15" fmla="*/ 2147483646 h 367"/>
              <a:gd name="T16" fmla="*/ 2147483646 w 77"/>
              <a:gd name="T17" fmla="*/ 2147483646 h 367"/>
              <a:gd name="T18" fmla="*/ 2147483646 w 77"/>
              <a:gd name="T19" fmla="*/ 2147483646 h 367"/>
              <a:gd name="T20" fmla="*/ 2147483646 w 77"/>
              <a:gd name="T21" fmla="*/ 2147483646 h 367"/>
              <a:gd name="T22" fmla="*/ 2147483646 w 77"/>
              <a:gd name="T23" fmla="*/ 2147483646 h 367"/>
              <a:gd name="T24" fmla="*/ 2147483646 w 77"/>
              <a:gd name="T25" fmla="*/ 2147483646 h 367"/>
              <a:gd name="T26" fmla="*/ 2147483646 w 77"/>
              <a:gd name="T27" fmla="*/ 2147483646 h 367"/>
              <a:gd name="T28" fmla="*/ 2147483646 w 77"/>
              <a:gd name="T29" fmla="*/ 2147483646 h 367"/>
              <a:gd name="T30" fmla="*/ 2147483646 w 77"/>
              <a:gd name="T31" fmla="*/ 2147483646 h 367"/>
              <a:gd name="T32" fmla="*/ 2147483646 w 77"/>
              <a:gd name="T33" fmla="*/ 2147483646 h 367"/>
              <a:gd name="T34" fmla="*/ 2147483646 w 77"/>
              <a:gd name="T35" fmla="*/ 2147483646 h 367"/>
              <a:gd name="T36" fmla="*/ 2147483646 w 77"/>
              <a:gd name="T37" fmla="*/ 2147483646 h 367"/>
              <a:gd name="T38" fmla="*/ 2147483646 w 77"/>
              <a:gd name="T39" fmla="*/ 2147483646 h 367"/>
              <a:gd name="T40" fmla="*/ 2147483646 w 77"/>
              <a:gd name="T41" fmla="*/ 2147483646 h 367"/>
              <a:gd name="T42" fmla="*/ 2147483646 w 77"/>
              <a:gd name="T43" fmla="*/ 0 h 367"/>
              <a:gd name="T44" fmla="*/ 2147483646 w 77"/>
              <a:gd name="T45" fmla="*/ 0 h 367"/>
              <a:gd name="T46" fmla="*/ 2147483646 w 77"/>
              <a:gd name="T47" fmla="*/ 2147483646 h 367"/>
              <a:gd name="T48" fmla="*/ 2147483646 w 77"/>
              <a:gd name="T49" fmla="*/ 2147483646 h 367"/>
              <a:gd name="T50" fmla="*/ 2147483646 w 77"/>
              <a:gd name="T51" fmla="*/ 2147483646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8" name="Freeform 145"/>
          <p:cNvSpPr/>
          <p:nvPr/>
        </p:nvSpPr>
        <p:spPr bwMode="auto">
          <a:xfrm>
            <a:off x="8215316" y="3765553"/>
            <a:ext cx="26987" cy="131763"/>
          </a:xfrm>
          <a:custGeom>
            <a:avLst/>
            <a:gdLst>
              <a:gd name="T0" fmla="*/ 2147483646 w 56"/>
              <a:gd name="T1" fmla="*/ 2147483646 h 271"/>
              <a:gd name="T2" fmla="*/ 2147483646 w 56"/>
              <a:gd name="T3" fmla="*/ 2147483646 h 271"/>
              <a:gd name="T4" fmla="*/ 2147483646 w 56"/>
              <a:gd name="T5" fmla="*/ 2147483646 h 271"/>
              <a:gd name="T6" fmla="*/ 2147483646 w 56"/>
              <a:gd name="T7" fmla="*/ 2147483646 h 271"/>
              <a:gd name="T8" fmla="*/ 2147483646 w 56"/>
              <a:gd name="T9" fmla="*/ 2147483646 h 271"/>
              <a:gd name="T10" fmla="*/ 0 w 56"/>
              <a:gd name="T11" fmla="*/ 2147483646 h 271"/>
              <a:gd name="T12" fmla="*/ 0 w 56"/>
              <a:gd name="T13" fmla="*/ 2147483646 h 271"/>
              <a:gd name="T14" fmla="*/ 2147483646 w 56"/>
              <a:gd name="T15" fmla="*/ 2147483646 h 271"/>
              <a:gd name="T16" fmla="*/ 2147483646 w 56"/>
              <a:gd name="T17" fmla="*/ 2147483646 h 271"/>
              <a:gd name="T18" fmla="*/ 2147483646 w 56"/>
              <a:gd name="T19" fmla="*/ 2147483646 h 271"/>
              <a:gd name="T20" fmla="*/ 2147483646 w 56"/>
              <a:gd name="T21" fmla="*/ 2147483646 h 271"/>
              <a:gd name="T22" fmla="*/ 2147483646 w 56"/>
              <a:gd name="T23" fmla="*/ 2147483646 h 271"/>
              <a:gd name="T24" fmla="*/ 2147483646 w 56"/>
              <a:gd name="T25" fmla="*/ 2147483646 h 271"/>
              <a:gd name="T26" fmla="*/ 2147483646 w 56"/>
              <a:gd name="T27" fmla="*/ 2147483646 h 271"/>
              <a:gd name="T28" fmla="*/ 2147483646 w 56"/>
              <a:gd name="T29" fmla="*/ 2147483646 h 271"/>
              <a:gd name="T30" fmla="*/ 2147483646 w 56"/>
              <a:gd name="T31" fmla="*/ 2147483646 h 271"/>
              <a:gd name="T32" fmla="*/ 2147483646 w 56"/>
              <a:gd name="T33" fmla="*/ 2147483646 h 271"/>
              <a:gd name="T34" fmla="*/ 2147483646 w 56"/>
              <a:gd name="T35" fmla="*/ 2147483646 h 271"/>
              <a:gd name="T36" fmla="*/ 2147483646 w 56"/>
              <a:gd name="T37" fmla="*/ 2147483646 h 271"/>
              <a:gd name="T38" fmla="*/ 2147483646 w 56"/>
              <a:gd name="T39" fmla="*/ 2147483646 h 271"/>
              <a:gd name="T40" fmla="*/ 2147483646 w 56"/>
              <a:gd name="T41" fmla="*/ 2147483646 h 271"/>
              <a:gd name="T42" fmla="*/ 2147483646 w 56"/>
              <a:gd name="T43" fmla="*/ 0 h 271"/>
              <a:gd name="T44" fmla="*/ 2147483646 w 56"/>
              <a:gd name="T45" fmla="*/ 0 h 271"/>
              <a:gd name="T46" fmla="*/ 2147483646 w 56"/>
              <a:gd name="T47" fmla="*/ 0 h 271"/>
              <a:gd name="T48" fmla="*/ 2147483646 w 56"/>
              <a:gd name="T49" fmla="*/ 2147483646 h 271"/>
              <a:gd name="T50" fmla="*/ 2147483646 w 56"/>
              <a:gd name="T51" fmla="*/ 2147483646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9" name="Freeform 146"/>
          <p:cNvSpPr/>
          <p:nvPr/>
        </p:nvSpPr>
        <p:spPr bwMode="auto">
          <a:xfrm>
            <a:off x="8594725" y="3635378"/>
            <a:ext cx="90488" cy="358775"/>
          </a:xfrm>
          <a:custGeom>
            <a:avLst/>
            <a:gdLst>
              <a:gd name="T0" fmla="*/ 2147483646 w 186"/>
              <a:gd name="T1" fmla="*/ 2147483646 h 732"/>
              <a:gd name="T2" fmla="*/ 2147483646 w 186"/>
              <a:gd name="T3" fmla="*/ 2147483646 h 732"/>
              <a:gd name="T4" fmla="*/ 2147483646 w 186"/>
              <a:gd name="T5" fmla="*/ 2147483646 h 732"/>
              <a:gd name="T6" fmla="*/ 2147483646 w 186"/>
              <a:gd name="T7" fmla="*/ 2147483646 h 732"/>
              <a:gd name="T8" fmla="*/ 2147483646 w 186"/>
              <a:gd name="T9" fmla="*/ 2147483646 h 732"/>
              <a:gd name="T10" fmla="*/ 2147483646 w 186"/>
              <a:gd name="T11" fmla="*/ 2147483646 h 732"/>
              <a:gd name="T12" fmla="*/ 2147483646 w 186"/>
              <a:gd name="T13" fmla="*/ 2147483646 h 732"/>
              <a:gd name="T14" fmla="*/ 2147483646 w 186"/>
              <a:gd name="T15" fmla="*/ 2147483646 h 732"/>
              <a:gd name="T16" fmla="*/ 2147483646 w 186"/>
              <a:gd name="T17" fmla="*/ 2147483646 h 732"/>
              <a:gd name="T18" fmla="*/ 2147483646 w 186"/>
              <a:gd name="T19" fmla="*/ 2147483646 h 732"/>
              <a:gd name="T20" fmla="*/ 2147483646 w 186"/>
              <a:gd name="T21" fmla="*/ 2147483646 h 732"/>
              <a:gd name="T22" fmla="*/ 2147483646 w 186"/>
              <a:gd name="T23" fmla="*/ 2147483646 h 732"/>
              <a:gd name="T24" fmla="*/ 2147483646 w 186"/>
              <a:gd name="T25" fmla="*/ 2147483646 h 732"/>
              <a:gd name="T26" fmla="*/ 2147483646 w 186"/>
              <a:gd name="T27" fmla="*/ 2147483646 h 732"/>
              <a:gd name="T28" fmla="*/ 0 w 186"/>
              <a:gd name="T29" fmla="*/ 2147483646 h 732"/>
              <a:gd name="T30" fmla="*/ 2147483646 w 186"/>
              <a:gd name="T31" fmla="*/ 2147483646 h 732"/>
              <a:gd name="T32" fmla="*/ 2147483646 w 186"/>
              <a:gd name="T33" fmla="*/ 2147483646 h 732"/>
              <a:gd name="T34" fmla="*/ 2147483646 w 186"/>
              <a:gd name="T35" fmla="*/ 0 h 732"/>
              <a:gd name="T36" fmla="*/ 2147483646 w 186"/>
              <a:gd name="T37" fmla="*/ 214748364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0" name="Freeform 147"/>
          <p:cNvSpPr/>
          <p:nvPr/>
        </p:nvSpPr>
        <p:spPr bwMode="auto">
          <a:xfrm>
            <a:off x="8597900" y="3660775"/>
            <a:ext cx="76200" cy="306388"/>
          </a:xfrm>
          <a:custGeom>
            <a:avLst/>
            <a:gdLst>
              <a:gd name="T0" fmla="*/ 2147483646 w 158"/>
              <a:gd name="T1" fmla="*/ 2147483646 h 625"/>
              <a:gd name="T2" fmla="*/ 2147483646 w 158"/>
              <a:gd name="T3" fmla="*/ 2147483646 h 625"/>
              <a:gd name="T4" fmla="*/ 2147483646 w 158"/>
              <a:gd name="T5" fmla="*/ 2147483646 h 625"/>
              <a:gd name="T6" fmla="*/ 2147483646 w 158"/>
              <a:gd name="T7" fmla="*/ 2147483646 h 625"/>
              <a:gd name="T8" fmla="*/ 2147483646 w 158"/>
              <a:gd name="T9" fmla="*/ 2147483646 h 625"/>
              <a:gd name="T10" fmla="*/ 2147483646 w 158"/>
              <a:gd name="T11" fmla="*/ 2147483646 h 625"/>
              <a:gd name="T12" fmla="*/ 2147483646 w 158"/>
              <a:gd name="T13" fmla="*/ 2147483646 h 625"/>
              <a:gd name="T14" fmla="*/ 2147483646 w 158"/>
              <a:gd name="T15" fmla="*/ 2147483646 h 625"/>
              <a:gd name="T16" fmla="*/ 2147483646 w 158"/>
              <a:gd name="T17" fmla="*/ 2147483646 h 625"/>
              <a:gd name="T18" fmla="*/ 2147483646 w 158"/>
              <a:gd name="T19" fmla="*/ 2147483646 h 625"/>
              <a:gd name="T20" fmla="*/ 2147483646 w 158"/>
              <a:gd name="T21" fmla="*/ 2147483646 h 625"/>
              <a:gd name="T22" fmla="*/ 2147483646 w 158"/>
              <a:gd name="T23" fmla="*/ 2147483646 h 625"/>
              <a:gd name="T24" fmla="*/ 2147483646 w 158"/>
              <a:gd name="T25" fmla="*/ 2147483646 h 625"/>
              <a:gd name="T26" fmla="*/ 2147483646 w 158"/>
              <a:gd name="T27" fmla="*/ 2147483646 h 625"/>
              <a:gd name="T28" fmla="*/ 0 w 158"/>
              <a:gd name="T29" fmla="*/ 2147483646 h 625"/>
              <a:gd name="T30" fmla="*/ 2147483646 w 158"/>
              <a:gd name="T31" fmla="*/ 2147483646 h 625"/>
              <a:gd name="T32" fmla="*/ 2147483646 w 158"/>
              <a:gd name="T33" fmla="*/ 2147483646 h 625"/>
              <a:gd name="T34" fmla="*/ 2147483646 w 158"/>
              <a:gd name="T35" fmla="*/ 0 h 625"/>
              <a:gd name="T36" fmla="*/ 2147483646 w 158"/>
              <a:gd name="T37" fmla="*/ 2147483646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1" name="Freeform 148"/>
          <p:cNvSpPr/>
          <p:nvPr/>
        </p:nvSpPr>
        <p:spPr bwMode="auto">
          <a:xfrm>
            <a:off x="8601075" y="3686178"/>
            <a:ext cx="63500" cy="252413"/>
          </a:xfrm>
          <a:custGeom>
            <a:avLst/>
            <a:gdLst>
              <a:gd name="T0" fmla="*/ 2147483646 w 131"/>
              <a:gd name="T1" fmla="*/ 2147483646 h 517"/>
              <a:gd name="T2" fmla="*/ 2147483646 w 131"/>
              <a:gd name="T3" fmla="*/ 2147483646 h 517"/>
              <a:gd name="T4" fmla="*/ 2147483646 w 131"/>
              <a:gd name="T5" fmla="*/ 2147483646 h 517"/>
              <a:gd name="T6" fmla="*/ 2147483646 w 131"/>
              <a:gd name="T7" fmla="*/ 2147483646 h 517"/>
              <a:gd name="T8" fmla="*/ 2147483646 w 131"/>
              <a:gd name="T9" fmla="*/ 2147483646 h 517"/>
              <a:gd name="T10" fmla="*/ 2147483646 w 131"/>
              <a:gd name="T11" fmla="*/ 2147483646 h 517"/>
              <a:gd name="T12" fmla="*/ 2147483646 w 131"/>
              <a:gd name="T13" fmla="*/ 2147483646 h 517"/>
              <a:gd name="T14" fmla="*/ 2147483646 w 131"/>
              <a:gd name="T15" fmla="*/ 2147483646 h 517"/>
              <a:gd name="T16" fmla="*/ 2147483646 w 131"/>
              <a:gd name="T17" fmla="*/ 2147483646 h 517"/>
              <a:gd name="T18" fmla="*/ 2147483646 w 131"/>
              <a:gd name="T19" fmla="*/ 2147483646 h 517"/>
              <a:gd name="T20" fmla="*/ 2147483646 w 131"/>
              <a:gd name="T21" fmla="*/ 2147483646 h 517"/>
              <a:gd name="T22" fmla="*/ 2147483646 w 131"/>
              <a:gd name="T23" fmla="*/ 2147483646 h 517"/>
              <a:gd name="T24" fmla="*/ 2147483646 w 131"/>
              <a:gd name="T25" fmla="*/ 2147483646 h 517"/>
              <a:gd name="T26" fmla="*/ 2147483646 w 131"/>
              <a:gd name="T27" fmla="*/ 2147483646 h 517"/>
              <a:gd name="T28" fmla="*/ 0 w 131"/>
              <a:gd name="T29" fmla="*/ 2147483646 h 517"/>
              <a:gd name="T30" fmla="*/ 2147483646 w 131"/>
              <a:gd name="T31" fmla="*/ 2147483646 h 517"/>
              <a:gd name="T32" fmla="*/ 2147483646 w 131"/>
              <a:gd name="T33" fmla="*/ 2147483646 h 517"/>
              <a:gd name="T34" fmla="*/ 2147483646 w 131"/>
              <a:gd name="T35" fmla="*/ 0 h 517"/>
              <a:gd name="T36" fmla="*/ 2147483646 w 131"/>
              <a:gd name="T37" fmla="*/ 2147483646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2" name="Freeform 149"/>
          <p:cNvSpPr/>
          <p:nvPr/>
        </p:nvSpPr>
        <p:spPr bwMode="auto">
          <a:xfrm>
            <a:off x="8604250" y="3709988"/>
            <a:ext cx="50800" cy="201612"/>
          </a:xfrm>
          <a:custGeom>
            <a:avLst/>
            <a:gdLst>
              <a:gd name="T0" fmla="*/ 2147483646 w 104"/>
              <a:gd name="T1" fmla="*/ 2147483646 h 411"/>
              <a:gd name="T2" fmla="*/ 2147483646 w 104"/>
              <a:gd name="T3" fmla="*/ 2147483646 h 411"/>
              <a:gd name="T4" fmla="*/ 2147483646 w 104"/>
              <a:gd name="T5" fmla="*/ 2147483646 h 411"/>
              <a:gd name="T6" fmla="*/ 2147483646 w 104"/>
              <a:gd name="T7" fmla="*/ 2147483646 h 411"/>
              <a:gd name="T8" fmla="*/ 2147483646 w 104"/>
              <a:gd name="T9" fmla="*/ 2147483646 h 411"/>
              <a:gd name="T10" fmla="*/ 2147483646 w 104"/>
              <a:gd name="T11" fmla="*/ 2147483646 h 411"/>
              <a:gd name="T12" fmla="*/ 2147483646 w 104"/>
              <a:gd name="T13" fmla="*/ 2147483646 h 411"/>
              <a:gd name="T14" fmla="*/ 2147483646 w 104"/>
              <a:gd name="T15" fmla="*/ 2147483646 h 411"/>
              <a:gd name="T16" fmla="*/ 2147483646 w 104"/>
              <a:gd name="T17" fmla="*/ 2147483646 h 411"/>
              <a:gd name="T18" fmla="*/ 2147483646 w 104"/>
              <a:gd name="T19" fmla="*/ 2147483646 h 411"/>
              <a:gd name="T20" fmla="*/ 2147483646 w 104"/>
              <a:gd name="T21" fmla="*/ 2147483646 h 411"/>
              <a:gd name="T22" fmla="*/ 2147483646 w 104"/>
              <a:gd name="T23" fmla="*/ 2147483646 h 411"/>
              <a:gd name="T24" fmla="*/ 2147483646 w 104"/>
              <a:gd name="T25" fmla="*/ 2147483646 h 411"/>
              <a:gd name="T26" fmla="*/ 2147483646 w 104"/>
              <a:gd name="T27" fmla="*/ 2147483646 h 411"/>
              <a:gd name="T28" fmla="*/ 0 w 104"/>
              <a:gd name="T29" fmla="*/ 2147483646 h 411"/>
              <a:gd name="T30" fmla="*/ 2147483646 w 104"/>
              <a:gd name="T31" fmla="*/ 2147483646 h 411"/>
              <a:gd name="T32" fmla="*/ 2147483646 w 104"/>
              <a:gd name="T33" fmla="*/ 2147483646 h 411"/>
              <a:gd name="T34" fmla="*/ 2147483646 w 104"/>
              <a:gd name="T35" fmla="*/ 0 h 411"/>
              <a:gd name="T36" fmla="*/ 2147483646 w 104"/>
              <a:gd name="T37" fmla="*/ 2147483646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3" name="Freeform 150"/>
          <p:cNvSpPr/>
          <p:nvPr/>
        </p:nvSpPr>
        <p:spPr bwMode="auto">
          <a:xfrm>
            <a:off x="8609013" y="3735391"/>
            <a:ext cx="36512" cy="147637"/>
          </a:xfrm>
          <a:custGeom>
            <a:avLst/>
            <a:gdLst>
              <a:gd name="T0" fmla="*/ 2147483646 w 76"/>
              <a:gd name="T1" fmla="*/ 2147483646 h 302"/>
              <a:gd name="T2" fmla="*/ 2147483646 w 76"/>
              <a:gd name="T3" fmla="*/ 2147483646 h 302"/>
              <a:gd name="T4" fmla="*/ 2147483646 w 76"/>
              <a:gd name="T5" fmla="*/ 2147483646 h 302"/>
              <a:gd name="T6" fmla="*/ 2147483646 w 76"/>
              <a:gd name="T7" fmla="*/ 2147483646 h 302"/>
              <a:gd name="T8" fmla="*/ 2147483646 w 76"/>
              <a:gd name="T9" fmla="*/ 2147483646 h 302"/>
              <a:gd name="T10" fmla="*/ 2147483646 w 76"/>
              <a:gd name="T11" fmla="*/ 2147483646 h 302"/>
              <a:gd name="T12" fmla="*/ 2147483646 w 76"/>
              <a:gd name="T13" fmla="*/ 2147483646 h 302"/>
              <a:gd name="T14" fmla="*/ 2147483646 w 76"/>
              <a:gd name="T15" fmla="*/ 2147483646 h 302"/>
              <a:gd name="T16" fmla="*/ 2147483646 w 76"/>
              <a:gd name="T17" fmla="*/ 2147483646 h 302"/>
              <a:gd name="T18" fmla="*/ 2147483646 w 76"/>
              <a:gd name="T19" fmla="*/ 2147483646 h 302"/>
              <a:gd name="T20" fmla="*/ 2147483646 w 76"/>
              <a:gd name="T21" fmla="*/ 2147483646 h 302"/>
              <a:gd name="T22" fmla="*/ 2147483646 w 76"/>
              <a:gd name="T23" fmla="*/ 2147483646 h 302"/>
              <a:gd name="T24" fmla="*/ 2147483646 w 76"/>
              <a:gd name="T25" fmla="*/ 2147483646 h 302"/>
              <a:gd name="T26" fmla="*/ 2147483646 w 76"/>
              <a:gd name="T27" fmla="*/ 2147483646 h 302"/>
              <a:gd name="T28" fmla="*/ 0 w 76"/>
              <a:gd name="T29" fmla="*/ 2147483646 h 302"/>
              <a:gd name="T30" fmla="*/ 2147483646 w 76"/>
              <a:gd name="T31" fmla="*/ 2147483646 h 302"/>
              <a:gd name="T32" fmla="*/ 2147483646 w 76"/>
              <a:gd name="T33" fmla="*/ 2147483646 h 302"/>
              <a:gd name="T34" fmla="*/ 2147483646 w 76"/>
              <a:gd name="T35" fmla="*/ 0 h 302"/>
              <a:gd name="T36" fmla="*/ 2147483646 w 76"/>
              <a:gd name="T37" fmla="*/ 2147483646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Rectangle 151"/>
          <p:cNvSpPr>
            <a:spLocks noChangeArrowheads="1"/>
          </p:cNvSpPr>
          <p:nvPr/>
        </p:nvSpPr>
        <p:spPr bwMode="auto">
          <a:xfrm>
            <a:off x="8123238" y="3698875"/>
            <a:ext cx="11112" cy="469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05" name="Freeform 152"/>
          <p:cNvSpPr/>
          <p:nvPr/>
        </p:nvSpPr>
        <p:spPr bwMode="auto">
          <a:xfrm>
            <a:off x="8288341" y="3692528"/>
            <a:ext cx="180975" cy="214313"/>
          </a:xfrm>
          <a:custGeom>
            <a:avLst/>
            <a:gdLst>
              <a:gd name="T0" fmla="*/ 2147483646 w 375"/>
              <a:gd name="T1" fmla="*/ 2147483646 h 440"/>
              <a:gd name="T2" fmla="*/ 2147483646 w 375"/>
              <a:gd name="T3" fmla="*/ 2147483646 h 440"/>
              <a:gd name="T4" fmla="*/ 2147483646 w 375"/>
              <a:gd name="T5" fmla="*/ 2147483646 h 440"/>
              <a:gd name="T6" fmla="*/ 2147483646 w 375"/>
              <a:gd name="T7" fmla="*/ 2147483646 h 440"/>
              <a:gd name="T8" fmla="*/ 2147483646 w 375"/>
              <a:gd name="T9" fmla="*/ 2147483646 h 440"/>
              <a:gd name="T10" fmla="*/ 2147483646 w 375"/>
              <a:gd name="T11" fmla="*/ 2147483646 h 440"/>
              <a:gd name="T12" fmla="*/ 0 w 375"/>
              <a:gd name="T13" fmla="*/ 2147483646 h 440"/>
              <a:gd name="T14" fmla="*/ 2147483646 w 375"/>
              <a:gd name="T15" fmla="*/ 2147483646 h 440"/>
              <a:gd name="T16" fmla="*/ 2147483646 w 375"/>
              <a:gd name="T17" fmla="*/ 2147483646 h 440"/>
              <a:gd name="T18" fmla="*/ 2147483646 w 375"/>
              <a:gd name="T19" fmla="*/ 2147483646 h 440"/>
              <a:gd name="T20" fmla="*/ 2147483646 w 375"/>
              <a:gd name="T21" fmla="*/ 2147483646 h 440"/>
              <a:gd name="T22" fmla="*/ 2147483646 w 375"/>
              <a:gd name="T23" fmla="*/ 2147483646 h 440"/>
              <a:gd name="T24" fmla="*/ 2147483646 w 375"/>
              <a:gd name="T25" fmla="*/ 2147483646 h 440"/>
              <a:gd name="T26" fmla="*/ 2147483646 w 375"/>
              <a:gd name="T27" fmla="*/ 2147483646 h 440"/>
              <a:gd name="T28" fmla="*/ 2147483646 w 375"/>
              <a:gd name="T29" fmla="*/ 2147483646 h 440"/>
              <a:gd name="T30" fmla="*/ 2147483646 w 375"/>
              <a:gd name="T31" fmla="*/ 2147483646 h 440"/>
              <a:gd name="T32" fmla="*/ 2147483646 w 375"/>
              <a:gd name="T33" fmla="*/ 2147483646 h 440"/>
              <a:gd name="T34" fmla="*/ 2147483646 w 375"/>
              <a:gd name="T35" fmla="*/ 2147483646 h 440"/>
              <a:gd name="T36" fmla="*/ 2147483646 w 375"/>
              <a:gd name="T37" fmla="*/ 2147483646 h 440"/>
              <a:gd name="T38" fmla="*/ 2147483646 w 375"/>
              <a:gd name="T39" fmla="*/ 2147483646 h 440"/>
              <a:gd name="T40" fmla="*/ 2147483646 w 375"/>
              <a:gd name="T41" fmla="*/ 2147483646 h 440"/>
              <a:gd name="T42" fmla="*/ 2147483646 w 375"/>
              <a:gd name="T43" fmla="*/ 2147483646 h 440"/>
              <a:gd name="T44" fmla="*/ 2147483646 w 375"/>
              <a:gd name="T45" fmla="*/ 2147483646 h 440"/>
              <a:gd name="T46" fmla="*/ 2147483646 w 375"/>
              <a:gd name="T47" fmla="*/ 2147483646 h 440"/>
              <a:gd name="T48" fmla="*/ 2147483646 w 375"/>
              <a:gd name="T49" fmla="*/ 2147483646 h 440"/>
              <a:gd name="T50" fmla="*/ 2147483646 w 375"/>
              <a:gd name="T51" fmla="*/ 2147483646 h 440"/>
              <a:gd name="T52" fmla="*/ 2147483646 w 375"/>
              <a:gd name="T53" fmla="*/ 2147483646 h 440"/>
              <a:gd name="T54" fmla="*/ 2147483646 w 375"/>
              <a:gd name="T55" fmla="*/ 2147483646 h 440"/>
              <a:gd name="T56" fmla="*/ 2147483646 w 375"/>
              <a:gd name="T57" fmla="*/ 2147483646 h 440"/>
              <a:gd name="T58" fmla="*/ 2147483646 w 375"/>
              <a:gd name="T59" fmla="*/ 2147483646 h 440"/>
              <a:gd name="T60" fmla="*/ 2147483646 w 375"/>
              <a:gd name="T61" fmla="*/ 2147483646 h 440"/>
              <a:gd name="T62" fmla="*/ 2147483646 w 375"/>
              <a:gd name="T63" fmla="*/ 2147483646 h 440"/>
              <a:gd name="T64" fmla="*/ 2147483646 w 375"/>
              <a:gd name="T65" fmla="*/ 2147483646 h 440"/>
              <a:gd name="T66" fmla="*/ 2147483646 w 375"/>
              <a:gd name="T67" fmla="*/ 2147483646 h 440"/>
              <a:gd name="T68" fmla="*/ 2147483646 w 375"/>
              <a:gd name="T69" fmla="*/ 2147483646 h 440"/>
              <a:gd name="T70" fmla="*/ 2147483646 w 375"/>
              <a:gd name="T71" fmla="*/ 2147483646 h 440"/>
              <a:gd name="T72" fmla="*/ 2147483646 w 375"/>
              <a:gd name="T73" fmla="*/ 2147483646 h 440"/>
              <a:gd name="T74" fmla="*/ 2147483646 w 375"/>
              <a:gd name="T75" fmla="*/ 2147483646 h 440"/>
              <a:gd name="T76" fmla="*/ 2147483646 w 375"/>
              <a:gd name="T77" fmla="*/ 2147483646 h 440"/>
              <a:gd name="T78" fmla="*/ 2147483646 w 375"/>
              <a:gd name="T79" fmla="*/ 2147483646 h 440"/>
              <a:gd name="T80" fmla="*/ 2147483646 w 375"/>
              <a:gd name="T81" fmla="*/ 2147483646 h 440"/>
              <a:gd name="T82" fmla="*/ 2147483646 w 375"/>
              <a:gd name="T83" fmla="*/ 0 h 440"/>
              <a:gd name="T84" fmla="*/ 2147483646 w 375"/>
              <a:gd name="T85" fmla="*/ 2147483646 h 440"/>
              <a:gd name="T86" fmla="*/ 2147483646 w 375"/>
              <a:gd name="T87" fmla="*/ 2147483646 h 440"/>
              <a:gd name="T88" fmla="*/ 2147483646 w 375"/>
              <a:gd name="T89" fmla="*/ 2147483646 h 440"/>
              <a:gd name="T90" fmla="*/ 2147483646 w 375"/>
              <a:gd name="T91" fmla="*/ 2147483646 h 440"/>
              <a:gd name="T92" fmla="*/ 2147483646 w 375"/>
              <a:gd name="T93" fmla="*/ 2147483646 h 440"/>
              <a:gd name="T94" fmla="*/ 2147483646 w 375"/>
              <a:gd name="T95" fmla="*/ 2147483646 h 440"/>
              <a:gd name="T96" fmla="*/ 2147483646 w 375"/>
              <a:gd name="T97" fmla="*/ 2147483646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153"/>
          <p:cNvSpPr/>
          <p:nvPr/>
        </p:nvSpPr>
        <p:spPr bwMode="auto">
          <a:xfrm>
            <a:off x="8035928" y="3852866"/>
            <a:ext cx="149225" cy="39687"/>
          </a:xfrm>
          <a:custGeom>
            <a:avLst/>
            <a:gdLst>
              <a:gd name="T0" fmla="*/ 0 w 305"/>
              <a:gd name="T1" fmla="*/ 2147483646 h 83"/>
              <a:gd name="T2" fmla="*/ 0 w 305"/>
              <a:gd name="T3" fmla="*/ 2147483646 h 83"/>
              <a:gd name="T4" fmla="*/ 2147483646 w 305"/>
              <a:gd name="T5" fmla="*/ 2147483646 h 83"/>
              <a:gd name="T6" fmla="*/ 2147483646 w 305"/>
              <a:gd name="T7" fmla="*/ 2147483646 h 83"/>
              <a:gd name="T8" fmla="*/ 2147483646 w 305"/>
              <a:gd name="T9" fmla="*/ 2147483646 h 83"/>
              <a:gd name="T10" fmla="*/ 2147483646 w 305"/>
              <a:gd name="T11" fmla="*/ 2147483646 h 83"/>
              <a:gd name="T12" fmla="*/ 2147483646 w 305"/>
              <a:gd name="T13" fmla="*/ 2147483646 h 83"/>
              <a:gd name="T14" fmla="*/ 2147483646 w 305"/>
              <a:gd name="T15" fmla="*/ 2147483646 h 83"/>
              <a:gd name="T16" fmla="*/ 2147483646 w 305"/>
              <a:gd name="T17" fmla="*/ 2147483646 h 83"/>
              <a:gd name="T18" fmla="*/ 2147483646 w 305"/>
              <a:gd name="T19" fmla="*/ 2147483646 h 83"/>
              <a:gd name="T20" fmla="*/ 2147483646 w 305"/>
              <a:gd name="T21" fmla="*/ 2147483646 h 83"/>
              <a:gd name="T22" fmla="*/ 2147483646 w 305"/>
              <a:gd name="T23" fmla="*/ 0 h 83"/>
              <a:gd name="T24" fmla="*/ 2147483646 w 305"/>
              <a:gd name="T25" fmla="*/ 0 h 83"/>
              <a:gd name="T26" fmla="*/ 2147483646 w 305"/>
              <a:gd name="T27" fmla="*/ 2147483646 h 83"/>
              <a:gd name="T28" fmla="*/ 2147483646 w 305"/>
              <a:gd name="T29" fmla="*/ 2147483646 h 83"/>
              <a:gd name="T30" fmla="*/ 2147483646 w 305"/>
              <a:gd name="T31" fmla="*/ 2147483646 h 83"/>
              <a:gd name="T32" fmla="*/ 2147483646 w 305"/>
              <a:gd name="T33" fmla="*/ 2147483646 h 83"/>
              <a:gd name="T34" fmla="*/ 2147483646 w 305"/>
              <a:gd name="T35" fmla="*/ 2147483646 h 83"/>
              <a:gd name="T36" fmla="*/ 2147483646 w 305"/>
              <a:gd name="T37" fmla="*/ 2147483646 h 83"/>
              <a:gd name="T38" fmla="*/ 2147483646 w 305"/>
              <a:gd name="T39" fmla="*/ 2147483646 h 83"/>
              <a:gd name="T40" fmla="*/ 2147483646 w 305"/>
              <a:gd name="T41" fmla="*/ 2147483646 h 83"/>
              <a:gd name="T42" fmla="*/ 2147483646 w 305"/>
              <a:gd name="T43" fmla="*/ 2147483646 h 83"/>
              <a:gd name="T44" fmla="*/ 2147483646 w 305"/>
              <a:gd name="T45" fmla="*/ 2147483646 h 83"/>
              <a:gd name="T46" fmla="*/ 2147483646 w 305"/>
              <a:gd name="T47" fmla="*/ 2147483646 h 83"/>
              <a:gd name="T48" fmla="*/ 2147483646 w 305"/>
              <a:gd name="T49" fmla="*/ 2147483646 h 83"/>
              <a:gd name="T50" fmla="*/ 2147483646 w 305"/>
              <a:gd name="T51" fmla="*/ 2147483646 h 83"/>
              <a:gd name="T52" fmla="*/ 2147483646 w 305"/>
              <a:gd name="T53" fmla="*/ 2147483646 h 83"/>
              <a:gd name="T54" fmla="*/ 2147483646 w 305"/>
              <a:gd name="T55" fmla="*/ 2147483646 h 83"/>
              <a:gd name="T56" fmla="*/ 2147483646 w 305"/>
              <a:gd name="T57" fmla="*/ 2147483646 h 83"/>
              <a:gd name="T58" fmla="*/ 2147483646 w 305"/>
              <a:gd name="T59" fmla="*/ 2147483646 h 83"/>
              <a:gd name="T60" fmla="*/ 2147483646 w 305"/>
              <a:gd name="T61" fmla="*/ 2147483646 h 83"/>
              <a:gd name="T62" fmla="*/ 2147483646 w 305"/>
              <a:gd name="T63" fmla="*/ 2147483646 h 83"/>
              <a:gd name="T64" fmla="*/ 2147483646 w 305"/>
              <a:gd name="T65" fmla="*/ 2147483646 h 83"/>
              <a:gd name="T66" fmla="*/ 0 w 305"/>
              <a:gd name="T67" fmla="*/ 2147483646 h 83"/>
              <a:gd name="T68" fmla="*/ 0 w 305"/>
              <a:gd name="T69" fmla="*/ 2147483646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154"/>
          <p:cNvSpPr/>
          <p:nvPr/>
        </p:nvSpPr>
        <p:spPr bwMode="auto">
          <a:xfrm>
            <a:off x="8035928" y="3754441"/>
            <a:ext cx="149225" cy="41275"/>
          </a:xfrm>
          <a:custGeom>
            <a:avLst/>
            <a:gdLst>
              <a:gd name="T0" fmla="*/ 0 w 305"/>
              <a:gd name="T1" fmla="*/ 2147483646 h 83"/>
              <a:gd name="T2" fmla="*/ 0 w 305"/>
              <a:gd name="T3" fmla="*/ 2147483646 h 83"/>
              <a:gd name="T4" fmla="*/ 2147483646 w 305"/>
              <a:gd name="T5" fmla="*/ 2147483646 h 83"/>
              <a:gd name="T6" fmla="*/ 2147483646 w 305"/>
              <a:gd name="T7" fmla="*/ 2147483646 h 83"/>
              <a:gd name="T8" fmla="*/ 2147483646 w 305"/>
              <a:gd name="T9" fmla="*/ 2147483646 h 83"/>
              <a:gd name="T10" fmla="*/ 2147483646 w 305"/>
              <a:gd name="T11" fmla="*/ 2147483646 h 83"/>
              <a:gd name="T12" fmla="*/ 2147483646 w 305"/>
              <a:gd name="T13" fmla="*/ 2147483646 h 83"/>
              <a:gd name="T14" fmla="*/ 2147483646 w 305"/>
              <a:gd name="T15" fmla="*/ 2147483646 h 83"/>
              <a:gd name="T16" fmla="*/ 2147483646 w 305"/>
              <a:gd name="T17" fmla="*/ 2147483646 h 83"/>
              <a:gd name="T18" fmla="*/ 2147483646 w 305"/>
              <a:gd name="T19" fmla="*/ 2147483646 h 83"/>
              <a:gd name="T20" fmla="*/ 2147483646 w 305"/>
              <a:gd name="T21" fmla="*/ 2147483646 h 83"/>
              <a:gd name="T22" fmla="*/ 2147483646 w 305"/>
              <a:gd name="T23" fmla="*/ 0 h 83"/>
              <a:gd name="T24" fmla="*/ 2147483646 w 305"/>
              <a:gd name="T25" fmla="*/ 0 h 83"/>
              <a:gd name="T26" fmla="*/ 2147483646 w 305"/>
              <a:gd name="T27" fmla="*/ 2147483646 h 83"/>
              <a:gd name="T28" fmla="*/ 2147483646 w 305"/>
              <a:gd name="T29" fmla="*/ 2147483646 h 83"/>
              <a:gd name="T30" fmla="*/ 2147483646 w 305"/>
              <a:gd name="T31" fmla="*/ 2147483646 h 83"/>
              <a:gd name="T32" fmla="*/ 2147483646 w 305"/>
              <a:gd name="T33" fmla="*/ 2147483646 h 83"/>
              <a:gd name="T34" fmla="*/ 2147483646 w 305"/>
              <a:gd name="T35" fmla="*/ 2147483646 h 83"/>
              <a:gd name="T36" fmla="*/ 2147483646 w 305"/>
              <a:gd name="T37" fmla="*/ 2147483646 h 83"/>
              <a:gd name="T38" fmla="*/ 2147483646 w 305"/>
              <a:gd name="T39" fmla="*/ 2147483646 h 83"/>
              <a:gd name="T40" fmla="*/ 2147483646 w 305"/>
              <a:gd name="T41" fmla="*/ 2147483646 h 83"/>
              <a:gd name="T42" fmla="*/ 2147483646 w 305"/>
              <a:gd name="T43" fmla="*/ 2147483646 h 83"/>
              <a:gd name="T44" fmla="*/ 2147483646 w 305"/>
              <a:gd name="T45" fmla="*/ 2147483646 h 83"/>
              <a:gd name="T46" fmla="*/ 2147483646 w 305"/>
              <a:gd name="T47" fmla="*/ 2147483646 h 83"/>
              <a:gd name="T48" fmla="*/ 2147483646 w 305"/>
              <a:gd name="T49" fmla="*/ 2147483646 h 83"/>
              <a:gd name="T50" fmla="*/ 2147483646 w 305"/>
              <a:gd name="T51" fmla="*/ 2147483646 h 83"/>
              <a:gd name="T52" fmla="*/ 2147483646 w 305"/>
              <a:gd name="T53" fmla="*/ 2147483646 h 83"/>
              <a:gd name="T54" fmla="*/ 2147483646 w 305"/>
              <a:gd name="T55" fmla="*/ 2147483646 h 83"/>
              <a:gd name="T56" fmla="*/ 2147483646 w 305"/>
              <a:gd name="T57" fmla="*/ 2147483646 h 83"/>
              <a:gd name="T58" fmla="*/ 2147483646 w 305"/>
              <a:gd name="T59" fmla="*/ 2147483646 h 83"/>
              <a:gd name="T60" fmla="*/ 2147483646 w 305"/>
              <a:gd name="T61" fmla="*/ 2147483646 h 83"/>
              <a:gd name="T62" fmla="*/ 2147483646 w 305"/>
              <a:gd name="T63" fmla="*/ 2147483646 h 83"/>
              <a:gd name="T64" fmla="*/ 2147483646 w 305"/>
              <a:gd name="T65" fmla="*/ 2147483646 h 83"/>
              <a:gd name="T66" fmla="*/ 0 w 305"/>
              <a:gd name="T67" fmla="*/ 2147483646 h 83"/>
              <a:gd name="T68" fmla="*/ 0 w 305"/>
              <a:gd name="T69" fmla="*/ 2147483646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155"/>
          <p:cNvSpPr/>
          <p:nvPr/>
        </p:nvSpPr>
        <p:spPr bwMode="auto">
          <a:xfrm>
            <a:off x="8175625" y="3708403"/>
            <a:ext cx="241300" cy="449263"/>
          </a:xfrm>
          <a:custGeom>
            <a:avLst/>
            <a:gdLst>
              <a:gd name="T0" fmla="*/ 0 w 496"/>
              <a:gd name="T1" fmla="*/ 0 h 917"/>
              <a:gd name="T2" fmla="*/ 0 w 496"/>
              <a:gd name="T3" fmla="*/ 2147483646 h 917"/>
              <a:gd name="T4" fmla="*/ 2147483646 w 496"/>
              <a:gd name="T5" fmla="*/ 2147483646 h 917"/>
              <a:gd name="T6" fmla="*/ 2147483646 w 496"/>
              <a:gd name="T7" fmla="*/ 2147483646 h 917"/>
              <a:gd name="T8" fmla="*/ 2147483646 w 496"/>
              <a:gd name="T9" fmla="*/ 2147483646 h 917"/>
              <a:gd name="T10" fmla="*/ 2147483646 w 496"/>
              <a:gd name="T11" fmla="*/ 2147483646 h 917"/>
              <a:gd name="T12" fmla="*/ 2147483646 w 496"/>
              <a:gd name="T13" fmla="*/ 2147483646 h 917"/>
              <a:gd name="T14" fmla="*/ 2147483646 w 496"/>
              <a:gd name="T15" fmla="*/ 2147483646 h 917"/>
              <a:gd name="T16" fmla="*/ 2147483646 w 496"/>
              <a:gd name="T17" fmla="*/ 2147483646 h 917"/>
              <a:gd name="T18" fmla="*/ 2147483646 w 496"/>
              <a:gd name="T19" fmla="*/ 2147483646 h 917"/>
              <a:gd name="T20" fmla="*/ 2147483646 w 496"/>
              <a:gd name="T21" fmla="*/ 2147483646 h 917"/>
              <a:gd name="T22" fmla="*/ 2147483646 w 496"/>
              <a:gd name="T23" fmla="*/ 2147483646 h 917"/>
              <a:gd name="T24" fmla="*/ 2147483646 w 496"/>
              <a:gd name="T25" fmla="*/ 2147483646 h 917"/>
              <a:gd name="T26" fmla="*/ 2147483646 w 496"/>
              <a:gd name="T27" fmla="*/ 2147483646 h 917"/>
              <a:gd name="T28" fmla="*/ 2147483646 w 496"/>
              <a:gd name="T29" fmla="*/ 2147483646 h 917"/>
              <a:gd name="T30" fmla="*/ 2147483646 w 496"/>
              <a:gd name="T31" fmla="*/ 2147483646 h 917"/>
              <a:gd name="T32" fmla="*/ 2147483646 w 496"/>
              <a:gd name="T33" fmla="*/ 2147483646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156"/>
          <p:cNvSpPr/>
          <p:nvPr/>
        </p:nvSpPr>
        <p:spPr bwMode="auto">
          <a:xfrm>
            <a:off x="8294688" y="3605213"/>
            <a:ext cx="309562" cy="61912"/>
          </a:xfrm>
          <a:custGeom>
            <a:avLst/>
            <a:gdLst>
              <a:gd name="T0" fmla="*/ 0 w 638"/>
              <a:gd name="T1" fmla="*/ 2147483646 h 125"/>
              <a:gd name="T2" fmla="*/ 2147483646 w 638"/>
              <a:gd name="T3" fmla="*/ 2147483646 h 125"/>
              <a:gd name="T4" fmla="*/ 2147483646 w 638"/>
              <a:gd name="T5" fmla="*/ 2147483646 h 125"/>
              <a:gd name="T6" fmla="*/ 2147483646 w 638"/>
              <a:gd name="T7" fmla="*/ 2147483646 h 125"/>
              <a:gd name="T8" fmla="*/ 2147483646 w 638"/>
              <a:gd name="T9" fmla="*/ 2147483646 h 125"/>
              <a:gd name="T10" fmla="*/ 2147483646 w 638"/>
              <a:gd name="T11" fmla="*/ 2147483646 h 125"/>
              <a:gd name="T12" fmla="*/ 2147483646 w 638"/>
              <a:gd name="T13" fmla="*/ 2147483646 h 125"/>
              <a:gd name="T14" fmla="*/ 2147483646 w 638"/>
              <a:gd name="T15" fmla="*/ 2147483646 h 125"/>
              <a:gd name="T16" fmla="*/ 2147483646 w 638"/>
              <a:gd name="T17" fmla="*/ 2147483646 h 125"/>
              <a:gd name="T18" fmla="*/ 2147483646 w 638"/>
              <a:gd name="T19" fmla="*/ 2147483646 h 125"/>
              <a:gd name="T20" fmla="*/ 2147483646 w 638"/>
              <a:gd name="T21" fmla="*/ 2147483646 h 125"/>
              <a:gd name="T22" fmla="*/ 2147483646 w 638"/>
              <a:gd name="T23" fmla="*/ 2147483646 h 125"/>
              <a:gd name="T24" fmla="*/ 2147483646 w 638"/>
              <a:gd name="T25" fmla="*/ 2147483646 h 125"/>
              <a:gd name="T26" fmla="*/ 2147483646 w 638"/>
              <a:gd name="T27" fmla="*/ 2147483646 h 125"/>
              <a:gd name="T28" fmla="*/ 2147483646 w 638"/>
              <a:gd name="T29" fmla="*/ 2147483646 h 125"/>
              <a:gd name="T30" fmla="*/ 2147483646 w 638"/>
              <a:gd name="T31" fmla="*/ 2147483646 h 125"/>
              <a:gd name="T32" fmla="*/ 2147483646 w 638"/>
              <a:gd name="T33" fmla="*/ 2147483646 h 125"/>
              <a:gd name="T34" fmla="*/ 2147483646 w 638"/>
              <a:gd name="T35" fmla="*/ 0 h 125"/>
              <a:gd name="T36" fmla="*/ 2147483646 w 638"/>
              <a:gd name="T37" fmla="*/ 0 h 125"/>
              <a:gd name="T38" fmla="*/ 2147483646 w 638"/>
              <a:gd name="T39" fmla="*/ 0 h 125"/>
              <a:gd name="T40" fmla="*/ 2147483646 w 638"/>
              <a:gd name="T41" fmla="*/ 0 h 125"/>
              <a:gd name="T42" fmla="*/ 2147483646 w 638"/>
              <a:gd name="T43" fmla="*/ 2147483646 h 125"/>
              <a:gd name="T44" fmla="*/ 2147483646 w 638"/>
              <a:gd name="T45" fmla="*/ 2147483646 h 125"/>
              <a:gd name="T46" fmla="*/ 2147483646 w 638"/>
              <a:gd name="T47" fmla="*/ 2147483646 h 125"/>
              <a:gd name="T48" fmla="*/ 2147483646 w 638"/>
              <a:gd name="T49" fmla="*/ 2147483646 h 125"/>
              <a:gd name="T50" fmla="*/ 2147483646 w 638"/>
              <a:gd name="T51" fmla="*/ 2147483646 h 125"/>
              <a:gd name="T52" fmla="*/ 2147483646 w 638"/>
              <a:gd name="T53" fmla="*/ 2147483646 h 125"/>
              <a:gd name="T54" fmla="*/ 2147483646 w 638"/>
              <a:gd name="T55" fmla="*/ 2147483646 h 125"/>
              <a:gd name="T56" fmla="*/ 2147483646 w 638"/>
              <a:gd name="T57" fmla="*/ 2147483646 h 125"/>
              <a:gd name="T58" fmla="*/ 2147483646 w 638"/>
              <a:gd name="T59" fmla="*/ 2147483646 h 125"/>
              <a:gd name="T60" fmla="*/ 2147483646 w 638"/>
              <a:gd name="T61" fmla="*/ 2147483646 h 125"/>
              <a:gd name="T62" fmla="*/ 2147483646 w 638"/>
              <a:gd name="T63" fmla="*/ 2147483646 h 125"/>
              <a:gd name="T64" fmla="*/ 2147483646 w 638"/>
              <a:gd name="T65" fmla="*/ 2147483646 h 125"/>
              <a:gd name="T66" fmla="*/ 0 w 638"/>
              <a:gd name="T67" fmla="*/ 2147483646 h 125"/>
              <a:gd name="T68" fmla="*/ 0 w 638"/>
              <a:gd name="T69" fmla="*/ 2147483646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157"/>
          <p:cNvSpPr/>
          <p:nvPr/>
        </p:nvSpPr>
        <p:spPr bwMode="auto">
          <a:xfrm>
            <a:off x="8112125" y="4167191"/>
            <a:ext cx="522288" cy="174625"/>
          </a:xfrm>
          <a:custGeom>
            <a:avLst/>
            <a:gdLst>
              <a:gd name="T0" fmla="*/ 2147483646 w 1075"/>
              <a:gd name="T1" fmla="*/ 2147483646 h 356"/>
              <a:gd name="T2" fmla="*/ 2147483646 w 1075"/>
              <a:gd name="T3" fmla="*/ 2147483646 h 356"/>
              <a:gd name="T4" fmla="*/ 2147483646 w 1075"/>
              <a:gd name="T5" fmla="*/ 2147483646 h 356"/>
              <a:gd name="T6" fmla="*/ 2147483646 w 1075"/>
              <a:gd name="T7" fmla="*/ 2147483646 h 356"/>
              <a:gd name="T8" fmla="*/ 2147483646 w 1075"/>
              <a:gd name="T9" fmla="*/ 2147483646 h 356"/>
              <a:gd name="T10" fmla="*/ 2147483646 w 1075"/>
              <a:gd name="T11" fmla="*/ 2147483646 h 356"/>
              <a:gd name="T12" fmla="*/ 2147483646 w 1075"/>
              <a:gd name="T13" fmla="*/ 2147483646 h 356"/>
              <a:gd name="T14" fmla="*/ 2147483646 w 1075"/>
              <a:gd name="T15" fmla="*/ 2147483646 h 356"/>
              <a:gd name="T16" fmla="*/ 2147483646 w 1075"/>
              <a:gd name="T17" fmla="*/ 2147483646 h 356"/>
              <a:gd name="T18" fmla="*/ 2147483646 w 1075"/>
              <a:gd name="T19" fmla="*/ 2147483646 h 356"/>
              <a:gd name="T20" fmla="*/ 2147483646 w 1075"/>
              <a:gd name="T21" fmla="*/ 2147483646 h 356"/>
              <a:gd name="T22" fmla="*/ 2147483646 w 1075"/>
              <a:gd name="T23" fmla="*/ 2147483646 h 356"/>
              <a:gd name="T24" fmla="*/ 2147483646 w 1075"/>
              <a:gd name="T25" fmla="*/ 2147483646 h 356"/>
              <a:gd name="T26" fmla="*/ 2147483646 w 1075"/>
              <a:gd name="T27" fmla="*/ 2147483646 h 356"/>
              <a:gd name="T28" fmla="*/ 2147483646 w 1075"/>
              <a:gd name="T29" fmla="*/ 2147483646 h 356"/>
              <a:gd name="T30" fmla="*/ 2147483646 w 1075"/>
              <a:gd name="T31" fmla="*/ 2147483646 h 356"/>
              <a:gd name="T32" fmla="*/ 2147483646 w 1075"/>
              <a:gd name="T33" fmla="*/ 2147483646 h 356"/>
              <a:gd name="T34" fmla="*/ 0 w 1075"/>
              <a:gd name="T35" fmla="*/ 2147483646 h 356"/>
              <a:gd name="T36" fmla="*/ 2147483646 w 1075"/>
              <a:gd name="T37" fmla="*/ 0 h 356"/>
              <a:gd name="T38" fmla="*/ 2147483646 w 1075"/>
              <a:gd name="T39" fmla="*/ 2147483646 h 356"/>
              <a:gd name="T40" fmla="*/ 2147483646 w 1075"/>
              <a:gd name="T41" fmla="*/ 2147483646 h 356"/>
              <a:gd name="T42" fmla="*/ 2147483646 w 1075"/>
              <a:gd name="T43" fmla="*/ 2147483646 h 356"/>
              <a:gd name="T44" fmla="*/ 2147483646 w 1075"/>
              <a:gd name="T45" fmla="*/ 2147483646 h 356"/>
              <a:gd name="T46" fmla="*/ 2147483646 w 1075"/>
              <a:gd name="T47" fmla="*/ 2147483646 h 356"/>
              <a:gd name="T48" fmla="*/ 2147483646 w 1075"/>
              <a:gd name="T49" fmla="*/ 2147483646 h 356"/>
              <a:gd name="T50" fmla="*/ 2147483646 w 1075"/>
              <a:gd name="T51" fmla="*/ 2147483646 h 356"/>
              <a:gd name="T52" fmla="*/ 2147483646 w 1075"/>
              <a:gd name="T53" fmla="*/ 2147483646 h 356"/>
              <a:gd name="T54" fmla="*/ 2147483646 w 1075"/>
              <a:gd name="T55" fmla="*/ 2147483646 h 356"/>
              <a:gd name="T56" fmla="*/ 2147483646 w 1075"/>
              <a:gd name="T57" fmla="*/ 2147483646 h 356"/>
              <a:gd name="T58" fmla="*/ 2147483646 w 1075"/>
              <a:gd name="T59" fmla="*/ 2147483646 h 356"/>
              <a:gd name="T60" fmla="*/ 2147483646 w 1075"/>
              <a:gd name="T61" fmla="*/ 2147483646 h 356"/>
              <a:gd name="T62" fmla="*/ 2147483646 w 1075"/>
              <a:gd name="T63" fmla="*/ 2147483646 h 356"/>
              <a:gd name="T64" fmla="*/ 2147483646 w 1075"/>
              <a:gd name="T65" fmla="*/ 2147483646 h 356"/>
              <a:gd name="T66" fmla="*/ 2147483646 w 1075"/>
              <a:gd name="T67" fmla="*/ 2147483646 h 356"/>
              <a:gd name="T68" fmla="*/ 2147483646 w 1075"/>
              <a:gd name="T69" fmla="*/ 2147483646 h 356"/>
              <a:gd name="T70" fmla="*/ 2147483646 w 1075"/>
              <a:gd name="T71" fmla="*/ 2147483646 h 356"/>
              <a:gd name="T72" fmla="*/ 2147483646 w 1075"/>
              <a:gd name="T73" fmla="*/ 2147483646 h 356"/>
              <a:gd name="T74" fmla="*/ 2147483646 w 1075"/>
              <a:gd name="T75" fmla="*/ 2147483646 h 356"/>
              <a:gd name="T76" fmla="*/ 2147483646 w 1075"/>
              <a:gd name="T77" fmla="*/ 2147483646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158"/>
          <p:cNvSpPr/>
          <p:nvPr/>
        </p:nvSpPr>
        <p:spPr bwMode="auto">
          <a:xfrm>
            <a:off x="8005766" y="4213228"/>
            <a:ext cx="530225" cy="155575"/>
          </a:xfrm>
          <a:custGeom>
            <a:avLst/>
            <a:gdLst>
              <a:gd name="T0" fmla="*/ 0 w 1095"/>
              <a:gd name="T1" fmla="*/ 0 h 319"/>
              <a:gd name="T2" fmla="*/ 2147483646 w 1095"/>
              <a:gd name="T3" fmla="*/ 2147483646 h 319"/>
              <a:gd name="T4" fmla="*/ 2147483646 w 1095"/>
              <a:gd name="T5" fmla="*/ 2147483646 h 319"/>
              <a:gd name="T6" fmla="*/ 2147483646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159"/>
          <p:cNvSpPr/>
          <p:nvPr/>
        </p:nvSpPr>
        <p:spPr bwMode="auto">
          <a:xfrm>
            <a:off x="8094663" y="4192588"/>
            <a:ext cx="525462" cy="138112"/>
          </a:xfrm>
          <a:custGeom>
            <a:avLst/>
            <a:gdLst>
              <a:gd name="T0" fmla="*/ 0 w 1082"/>
              <a:gd name="T1" fmla="*/ 2147483646 h 285"/>
              <a:gd name="T2" fmla="*/ 2147483646 w 1082"/>
              <a:gd name="T3" fmla="*/ 2147483646 h 285"/>
              <a:gd name="T4" fmla="*/ 2147483646 w 1082"/>
              <a:gd name="T5" fmla="*/ 2147483646 h 285"/>
              <a:gd name="T6" fmla="*/ 2147483646 w 1082"/>
              <a:gd name="T7" fmla="*/ 0 h 285"/>
              <a:gd name="T8" fmla="*/ 0 w 1082"/>
              <a:gd name="T9" fmla="*/ 2147483646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160"/>
          <p:cNvSpPr/>
          <p:nvPr/>
        </p:nvSpPr>
        <p:spPr bwMode="auto">
          <a:xfrm>
            <a:off x="8051800" y="4198941"/>
            <a:ext cx="527050" cy="153987"/>
          </a:xfrm>
          <a:custGeom>
            <a:avLst/>
            <a:gdLst>
              <a:gd name="T0" fmla="*/ 0 w 1087"/>
              <a:gd name="T1" fmla="*/ 0 h 315"/>
              <a:gd name="T2" fmla="*/ 2147483646 w 1087"/>
              <a:gd name="T3" fmla="*/ 2147483646 h 315"/>
              <a:gd name="T4" fmla="*/ 2147483646 w 1087"/>
              <a:gd name="T5" fmla="*/ 2147483646 h 315"/>
              <a:gd name="T6" fmla="*/ 2147483646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514" name="Group 161"/>
          <p:cNvGrpSpPr/>
          <p:nvPr/>
        </p:nvGrpSpPr>
        <p:grpSpPr bwMode="auto">
          <a:xfrm>
            <a:off x="8162925" y="3317878"/>
            <a:ext cx="649288" cy="904875"/>
            <a:chOff x="12762" y="10336"/>
            <a:chExt cx="1027" cy="1700"/>
          </a:xfrm>
        </p:grpSpPr>
        <p:sp>
          <p:nvSpPr>
            <p:cNvPr id="19776"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7"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8" name="Line 164"/>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79" name="Line 165"/>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80" name="Line 166"/>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81" name="Line 167"/>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9515" name="Group 208"/>
          <p:cNvGrpSpPr/>
          <p:nvPr/>
        </p:nvGrpSpPr>
        <p:grpSpPr bwMode="auto">
          <a:xfrm>
            <a:off x="7677150" y="5392738"/>
            <a:ext cx="647700" cy="906462"/>
            <a:chOff x="12762" y="10336"/>
            <a:chExt cx="1027" cy="1700"/>
          </a:xfrm>
        </p:grpSpPr>
        <p:sp>
          <p:nvSpPr>
            <p:cNvPr id="19770"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1"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2" name="Line 21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73" name="Line 21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74" name="Line 21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75" name="Line 21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16" name="Line 215"/>
          <p:cNvSpPr>
            <a:spLocks noChangeShapeType="1"/>
          </p:cNvSpPr>
          <p:nvPr/>
        </p:nvSpPr>
        <p:spPr bwMode="auto">
          <a:xfrm flipH="1">
            <a:off x="4773616" y="3146428"/>
            <a:ext cx="295275" cy="1047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7" name="Text Box 216"/>
          <p:cNvSpPr txBox="1">
            <a:spLocks noChangeArrowheads="1"/>
          </p:cNvSpPr>
          <p:nvPr/>
        </p:nvSpPr>
        <p:spPr bwMode="auto">
          <a:xfrm>
            <a:off x="7669216" y="2846388"/>
            <a:ext cx="617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9518" name="Line 217"/>
          <p:cNvSpPr>
            <a:spLocks noChangeShapeType="1"/>
          </p:cNvSpPr>
          <p:nvPr/>
        </p:nvSpPr>
        <p:spPr bwMode="auto">
          <a:xfrm>
            <a:off x="8174041" y="3194053"/>
            <a:ext cx="200025" cy="2190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9" name="Line 218"/>
          <p:cNvSpPr>
            <a:spLocks noChangeShapeType="1"/>
          </p:cNvSpPr>
          <p:nvPr/>
        </p:nvSpPr>
        <p:spPr bwMode="auto">
          <a:xfrm flipH="1">
            <a:off x="6481763" y="4257678"/>
            <a:ext cx="247650" cy="2381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20" name="Group 219"/>
          <p:cNvGrpSpPr/>
          <p:nvPr/>
        </p:nvGrpSpPr>
        <p:grpSpPr bwMode="auto">
          <a:xfrm>
            <a:off x="5565775" y="4400553"/>
            <a:ext cx="1073150" cy="422275"/>
            <a:chOff x="9542" y="11900"/>
            <a:chExt cx="1624" cy="640"/>
          </a:xfrm>
        </p:grpSpPr>
        <p:sp>
          <p:nvSpPr>
            <p:cNvPr id="19748" name="Oval 220"/>
            <p:cNvSpPr>
              <a:spLocks noChangeArrowheads="1"/>
            </p:cNvSpPr>
            <p:nvPr/>
          </p:nvSpPr>
          <p:spPr bwMode="auto">
            <a:xfrm>
              <a:off x="9557" y="12185"/>
              <a:ext cx="1608" cy="355"/>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49" name="Line 221"/>
            <p:cNvSpPr>
              <a:spLocks noChangeShapeType="1"/>
            </p:cNvSpPr>
            <p:nvPr/>
          </p:nvSpPr>
          <p:spPr bwMode="auto">
            <a:xfrm>
              <a:off x="9557" y="12156"/>
              <a:ext cx="1" cy="21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50" name="Line 222"/>
            <p:cNvSpPr>
              <a:spLocks noChangeShapeType="1"/>
            </p:cNvSpPr>
            <p:nvPr/>
          </p:nvSpPr>
          <p:spPr bwMode="auto">
            <a:xfrm>
              <a:off x="11165" y="12156"/>
              <a:ext cx="1" cy="219"/>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51" name="Rectangle 223"/>
            <p:cNvSpPr>
              <a:spLocks noChangeArrowheads="1"/>
            </p:cNvSpPr>
            <p:nvPr/>
          </p:nvSpPr>
          <p:spPr bwMode="auto">
            <a:xfrm>
              <a:off x="9557" y="12156"/>
              <a:ext cx="381"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752" name="Rectangle 224"/>
            <p:cNvSpPr>
              <a:spLocks noChangeArrowheads="1"/>
            </p:cNvSpPr>
            <p:nvPr/>
          </p:nvSpPr>
          <p:spPr bwMode="auto">
            <a:xfrm>
              <a:off x="10679" y="12141"/>
              <a:ext cx="486"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753" name="Oval 225"/>
            <p:cNvSpPr>
              <a:spLocks noChangeArrowheads="1"/>
            </p:cNvSpPr>
            <p:nvPr/>
          </p:nvSpPr>
          <p:spPr bwMode="auto">
            <a:xfrm>
              <a:off x="9542" y="11900"/>
              <a:ext cx="1608" cy="414"/>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754" name="Group 226"/>
            <p:cNvGrpSpPr/>
            <p:nvPr/>
          </p:nvGrpSpPr>
          <p:grpSpPr bwMode="auto">
            <a:xfrm>
              <a:off x="9930" y="11991"/>
              <a:ext cx="796" cy="242"/>
              <a:chOff x="2848" y="848"/>
              <a:chExt cx="140" cy="98"/>
            </a:xfrm>
          </p:grpSpPr>
          <p:sp>
            <p:nvSpPr>
              <p:cNvPr id="19767" name="Line 227"/>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8" name="Line 228"/>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9" name="Line 229"/>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755" name="Group 230"/>
            <p:cNvGrpSpPr/>
            <p:nvPr/>
          </p:nvGrpSpPr>
          <p:grpSpPr bwMode="auto">
            <a:xfrm flipV="1">
              <a:off x="9930" y="11987"/>
              <a:ext cx="796" cy="242"/>
              <a:chOff x="2848" y="848"/>
              <a:chExt cx="140" cy="98"/>
            </a:xfrm>
          </p:grpSpPr>
          <p:sp>
            <p:nvSpPr>
              <p:cNvPr id="19764" name="Line 231"/>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5" name="Line 232"/>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6" name="Line 233"/>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756" name="Group 234"/>
            <p:cNvGrpSpPr/>
            <p:nvPr/>
          </p:nvGrpSpPr>
          <p:grpSpPr bwMode="auto">
            <a:xfrm>
              <a:off x="10534" y="12050"/>
              <a:ext cx="476" cy="374"/>
              <a:chOff x="11283" y="10423"/>
              <a:chExt cx="475" cy="374"/>
            </a:xfrm>
          </p:grpSpPr>
          <p:sp>
            <p:nvSpPr>
              <p:cNvPr id="19757" name="Rectangle 235"/>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58" name="Line 236"/>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59" name="Line 237"/>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60" name="Line 238"/>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61" name="Line 239"/>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62" name="Line 240"/>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63" name="Line 241"/>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9521" name="Line 242"/>
          <p:cNvSpPr>
            <a:spLocks noChangeShapeType="1"/>
          </p:cNvSpPr>
          <p:nvPr/>
        </p:nvSpPr>
        <p:spPr bwMode="auto">
          <a:xfrm>
            <a:off x="6697666" y="3565525"/>
            <a:ext cx="276225" cy="1588"/>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nvGrpSpPr>
          <p:cNvPr id="19522" name="Group 243"/>
          <p:cNvGrpSpPr/>
          <p:nvPr/>
        </p:nvGrpSpPr>
        <p:grpSpPr bwMode="auto">
          <a:xfrm>
            <a:off x="4649791" y="3241678"/>
            <a:ext cx="90487" cy="271463"/>
            <a:chOff x="10104" y="10005"/>
            <a:chExt cx="137" cy="411"/>
          </a:xfrm>
        </p:grpSpPr>
        <p:sp>
          <p:nvSpPr>
            <p:cNvPr id="19746" name="Oval 244"/>
            <p:cNvSpPr>
              <a:spLocks noChangeArrowheads="1"/>
            </p:cNvSpPr>
            <p:nvPr/>
          </p:nvSpPr>
          <p:spPr bwMode="auto">
            <a:xfrm>
              <a:off x="10104" y="10005"/>
              <a:ext cx="137" cy="13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47" name="Oval 245"/>
            <p:cNvSpPr>
              <a:spLocks noChangeArrowheads="1"/>
            </p:cNvSpPr>
            <p:nvPr/>
          </p:nvSpPr>
          <p:spPr bwMode="auto">
            <a:xfrm>
              <a:off x="10104" y="10278"/>
              <a:ext cx="137" cy="13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23" name="Line 247"/>
          <p:cNvSpPr>
            <a:spLocks noChangeShapeType="1"/>
          </p:cNvSpPr>
          <p:nvPr/>
        </p:nvSpPr>
        <p:spPr bwMode="auto">
          <a:xfrm flipH="1">
            <a:off x="4783138" y="3413125"/>
            <a:ext cx="304800" cy="381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4" name="Oval 248"/>
          <p:cNvSpPr>
            <a:spLocks noChangeArrowheads="1"/>
          </p:cNvSpPr>
          <p:nvPr/>
        </p:nvSpPr>
        <p:spPr bwMode="auto">
          <a:xfrm>
            <a:off x="6259513" y="5311775"/>
            <a:ext cx="1065212" cy="2349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25" name="Line 249"/>
          <p:cNvSpPr>
            <a:spLocks noChangeShapeType="1"/>
          </p:cNvSpPr>
          <p:nvPr/>
        </p:nvSpPr>
        <p:spPr bwMode="auto">
          <a:xfrm>
            <a:off x="6259516" y="5292725"/>
            <a:ext cx="1587" cy="1460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Line 250"/>
          <p:cNvSpPr>
            <a:spLocks noChangeShapeType="1"/>
          </p:cNvSpPr>
          <p:nvPr/>
        </p:nvSpPr>
        <p:spPr bwMode="auto">
          <a:xfrm>
            <a:off x="7324725" y="5292725"/>
            <a:ext cx="0" cy="146050"/>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7" name="Rectangle 251"/>
          <p:cNvSpPr>
            <a:spLocks noChangeArrowheads="1"/>
          </p:cNvSpPr>
          <p:nvPr/>
        </p:nvSpPr>
        <p:spPr bwMode="auto">
          <a:xfrm>
            <a:off x="6259513" y="5292728"/>
            <a:ext cx="25241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28" name="Rectangle 252"/>
          <p:cNvSpPr>
            <a:spLocks noChangeArrowheads="1"/>
          </p:cNvSpPr>
          <p:nvPr/>
        </p:nvSpPr>
        <p:spPr bwMode="auto">
          <a:xfrm>
            <a:off x="7002463" y="5283203"/>
            <a:ext cx="32226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29" name="Oval 253"/>
          <p:cNvSpPr>
            <a:spLocks noChangeArrowheads="1"/>
          </p:cNvSpPr>
          <p:nvPr/>
        </p:nvSpPr>
        <p:spPr bwMode="auto">
          <a:xfrm>
            <a:off x="6240466" y="5124450"/>
            <a:ext cx="1063625" cy="2730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30" name="Group 254"/>
          <p:cNvGrpSpPr/>
          <p:nvPr/>
        </p:nvGrpSpPr>
        <p:grpSpPr bwMode="auto">
          <a:xfrm>
            <a:off x="6507163" y="5184775"/>
            <a:ext cx="527050" cy="158750"/>
            <a:chOff x="2848" y="848"/>
            <a:chExt cx="140" cy="98"/>
          </a:xfrm>
        </p:grpSpPr>
        <p:sp>
          <p:nvSpPr>
            <p:cNvPr id="19743" name="Line 255"/>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4" name="Line 256"/>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5" name="Line 257"/>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31" name="Group 258"/>
          <p:cNvGrpSpPr/>
          <p:nvPr/>
        </p:nvGrpSpPr>
        <p:grpSpPr bwMode="auto">
          <a:xfrm flipV="1">
            <a:off x="6507163" y="5181600"/>
            <a:ext cx="527050" cy="160338"/>
            <a:chOff x="2848" y="848"/>
            <a:chExt cx="140" cy="98"/>
          </a:xfrm>
        </p:grpSpPr>
        <p:sp>
          <p:nvSpPr>
            <p:cNvPr id="19740" name="Line 259"/>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1" name="Line 260"/>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2" name="Line 261"/>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32" name="Group 262"/>
          <p:cNvGrpSpPr/>
          <p:nvPr/>
        </p:nvGrpSpPr>
        <p:grpSpPr bwMode="auto">
          <a:xfrm rot="7844936">
            <a:off x="6507163" y="5313363"/>
            <a:ext cx="322262" cy="239712"/>
            <a:chOff x="11283" y="10423"/>
            <a:chExt cx="475" cy="374"/>
          </a:xfrm>
        </p:grpSpPr>
        <p:sp>
          <p:nvSpPr>
            <p:cNvPr id="19733" name="Rectangle 263"/>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34" name="Line 264"/>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35" name="Line 265"/>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36" name="Line 266"/>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37" name="Line 267"/>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38" name="Line 268"/>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39" name="Line 269"/>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33" name="Line 270"/>
          <p:cNvSpPr>
            <a:spLocks noChangeShapeType="1"/>
          </p:cNvSpPr>
          <p:nvPr/>
        </p:nvSpPr>
        <p:spPr bwMode="auto">
          <a:xfrm flipH="1" flipV="1">
            <a:off x="5324475" y="6175375"/>
            <a:ext cx="1981200" cy="190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34" name="Line 271"/>
          <p:cNvSpPr>
            <a:spLocks noChangeShapeType="1"/>
          </p:cNvSpPr>
          <p:nvPr/>
        </p:nvSpPr>
        <p:spPr bwMode="auto">
          <a:xfrm flipH="1">
            <a:off x="5943603" y="5527678"/>
            <a:ext cx="620713" cy="6572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35" name="Freeform 272"/>
          <p:cNvSpPr/>
          <p:nvPr/>
        </p:nvSpPr>
        <p:spPr bwMode="auto">
          <a:xfrm>
            <a:off x="4695828" y="3279775"/>
            <a:ext cx="3305175" cy="2857500"/>
          </a:xfrm>
          <a:custGeom>
            <a:avLst/>
            <a:gdLst>
              <a:gd name="T0" fmla="*/ 0 w 5205"/>
              <a:gd name="T1" fmla="*/ 0 h 4500"/>
              <a:gd name="T2" fmla="*/ 0 w 5205"/>
              <a:gd name="T3" fmla="*/ 2147483646 h 4500"/>
              <a:gd name="T4" fmla="*/ 2147483646 w 5205"/>
              <a:gd name="T5" fmla="*/ 2147483646 h 4500"/>
              <a:gd name="T6" fmla="*/ 2147483646 w 5205"/>
              <a:gd name="T7" fmla="*/ 2147483646 h 4500"/>
              <a:gd name="T8" fmla="*/ 2147483646 w 5205"/>
              <a:gd name="T9" fmla="*/ 2147483646 h 4500"/>
              <a:gd name="T10" fmla="*/ 2147483646 w 5205"/>
              <a:gd name="T11" fmla="*/ 2147483646 h 4500"/>
              <a:gd name="T12" fmla="*/ 2147483646 w 5205"/>
              <a:gd name="T13" fmla="*/ 2147483646 h 4500"/>
              <a:gd name="T14" fmla="*/ 2147483646 w 5205"/>
              <a:gd name="T15" fmla="*/ 2147483646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36" name="Oval 273"/>
          <p:cNvSpPr>
            <a:spLocks noChangeArrowheads="1"/>
          </p:cNvSpPr>
          <p:nvPr/>
        </p:nvSpPr>
        <p:spPr bwMode="auto">
          <a:xfrm>
            <a:off x="4498975" y="6111875"/>
            <a:ext cx="1062038" cy="2349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37" name="Line 274"/>
          <p:cNvSpPr>
            <a:spLocks noChangeShapeType="1"/>
          </p:cNvSpPr>
          <p:nvPr/>
        </p:nvSpPr>
        <p:spPr bwMode="auto">
          <a:xfrm>
            <a:off x="4498975" y="6092828"/>
            <a:ext cx="0" cy="1444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8" name="Line 275"/>
          <p:cNvSpPr>
            <a:spLocks noChangeShapeType="1"/>
          </p:cNvSpPr>
          <p:nvPr/>
        </p:nvSpPr>
        <p:spPr bwMode="auto">
          <a:xfrm>
            <a:off x="5561016" y="6092828"/>
            <a:ext cx="1587" cy="144463"/>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9" name="Rectangle 276"/>
          <p:cNvSpPr>
            <a:spLocks noChangeArrowheads="1"/>
          </p:cNvSpPr>
          <p:nvPr/>
        </p:nvSpPr>
        <p:spPr bwMode="auto">
          <a:xfrm>
            <a:off x="4498978" y="6092828"/>
            <a:ext cx="250825"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40" name="Rectangle 277"/>
          <p:cNvSpPr>
            <a:spLocks noChangeArrowheads="1"/>
          </p:cNvSpPr>
          <p:nvPr/>
        </p:nvSpPr>
        <p:spPr bwMode="auto">
          <a:xfrm>
            <a:off x="5238753" y="6083303"/>
            <a:ext cx="322263"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41" name="Oval 278"/>
          <p:cNvSpPr>
            <a:spLocks noChangeArrowheads="1"/>
          </p:cNvSpPr>
          <p:nvPr/>
        </p:nvSpPr>
        <p:spPr bwMode="auto">
          <a:xfrm>
            <a:off x="4487866" y="5924550"/>
            <a:ext cx="1063625" cy="2730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42" name="Group 279"/>
          <p:cNvGrpSpPr/>
          <p:nvPr/>
        </p:nvGrpSpPr>
        <p:grpSpPr bwMode="auto">
          <a:xfrm>
            <a:off x="4745038" y="5984875"/>
            <a:ext cx="525462" cy="158750"/>
            <a:chOff x="2848" y="848"/>
            <a:chExt cx="140" cy="98"/>
          </a:xfrm>
        </p:grpSpPr>
        <p:sp>
          <p:nvSpPr>
            <p:cNvPr id="19730" name="Line 280"/>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31" name="Line 281"/>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32" name="Line 282"/>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43" name="Group 283"/>
          <p:cNvGrpSpPr/>
          <p:nvPr/>
        </p:nvGrpSpPr>
        <p:grpSpPr bwMode="auto">
          <a:xfrm flipV="1">
            <a:off x="4745038" y="5981700"/>
            <a:ext cx="525462" cy="158750"/>
            <a:chOff x="2848" y="848"/>
            <a:chExt cx="140" cy="98"/>
          </a:xfrm>
        </p:grpSpPr>
        <p:sp>
          <p:nvSpPr>
            <p:cNvPr id="19727" name="Line 284"/>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28" name="Line 285"/>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29" name="Line 286"/>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44" name="Group 287"/>
          <p:cNvGrpSpPr/>
          <p:nvPr/>
        </p:nvGrpSpPr>
        <p:grpSpPr bwMode="auto">
          <a:xfrm>
            <a:off x="4562478" y="6051550"/>
            <a:ext cx="315913" cy="247650"/>
            <a:chOff x="11283" y="10423"/>
            <a:chExt cx="475" cy="374"/>
          </a:xfrm>
        </p:grpSpPr>
        <p:sp>
          <p:nvSpPr>
            <p:cNvPr id="19720" name="Rectangle 288"/>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21" name="Line 289"/>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22" name="Line 290"/>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23" name="Line 291"/>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24" name="Line 292"/>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25" name="Line 293"/>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26" name="Line 294"/>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45" name="Oval 295"/>
          <p:cNvSpPr>
            <a:spLocks noChangeArrowheads="1"/>
          </p:cNvSpPr>
          <p:nvPr/>
        </p:nvSpPr>
        <p:spPr bwMode="auto">
          <a:xfrm>
            <a:off x="3859216" y="5178428"/>
            <a:ext cx="1063625" cy="233363"/>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46" name="Line 296"/>
          <p:cNvSpPr>
            <a:spLocks noChangeShapeType="1"/>
          </p:cNvSpPr>
          <p:nvPr/>
        </p:nvSpPr>
        <p:spPr bwMode="auto">
          <a:xfrm>
            <a:off x="3859216" y="5159378"/>
            <a:ext cx="1587" cy="1444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7" name="Line 297"/>
          <p:cNvSpPr>
            <a:spLocks noChangeShapeType="1"/>
          </p:cNvSpPr>
          <p:nvPr/>
        </p:nvSpPr>
        <p:spPr bwMode="auto">
          <a:xfrm>
            <a:off x="4922838" y="5159378"/>
            <a:ext cx="0" cy="144463"/>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8" name="Rectangle 298"/>
          <p:cNvSpPr>
            <a:spLocks noChangeArrowheads="1"/>
          </p:cNvSpPr>
          <p:nvPr/>
        </p:nvSpPr>
        <p:spPr bwMode="auto">
          <a:xfrm>
            <a:off x="3859213" y="5159375"/>
            <a:ext cx="252412" cy="141288"/>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49" name="Rectangle 299"/>
          <p:cNvSpPr>
            <a:spLocks noChangeArrowheads="1"/>
          </p:cNvSpPr>
          <p:nvPr/>
        </p:nvSpPr>
        <p:spPr bwMode="auto">
          <a:xfrm>
            <a:off x="4600578" y="5149850"/>
            <a:ext cx="322263" cy="141288"/>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50" name="Oval 300"/>
          <p:cNvSpPr>
            <a:spLocks noChangeArrowheads="1"/>
          </p:cNvSpPr>
          <p:nvPr/>
        </p:nvSpPr>
        <p:spPr bwMode="auto">
          <a:xfrm>
            <a:off x="3849691" y="4991100"/>
            <a:ext cx="1063625" cy="2730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51" name="Group 301"/>
          <p:cNvGrpSpPr/>
          <p:nvPr/>
        </p:nvGrpSpPr>
        <p:grpSpPr bwMode="auto">
          <a:xfrm>
            <a:off x="4106863" y="5051425"/>
            <a:ext cx="525462" cy="158750"/>
            <a:chOff x="2848" y="848"/>
            <a:chExt cx="140" cy="98"/>
          </a:xfrm>
        </p:grpSpPr>
        <p:sp>
          <p:nvSpPr>
            <p:cNvPr id="19717" name="Line 302"/>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8" name="Line 303"/>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9" name="Line 304"/>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52" name="Group 305"/>
          <p:cNvGrpSpPr/>
          <p:nvPr/>
        </p:nvGrpSpPr>
        <p:grpSpPr bwMode="auto">
          <a:xfrm flipV="1">
            <a:off x="4106863" y="5048250"/>
            <a:ext cx="525462" cy="158750"/>
            <a:chOff x="2848" y="848"/>
            <a:chExt cx="140" cy="98"/>
          </a:xfrm>
        </p:grpSpPr>
        <p:sp>
          <p:nvSpPr>
            <p:cNvPr id="19714" name="Line 306"/>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5" name="Line 307"/>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6" name="Line 308"/>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553" name="Line 309"/>
          <p:cNvSpPr>
            <a:spLocks noChangeShapeType="1"/>
          </p:cNvSpPr>
          <p:nvPr/>
        </p:nvSpPr>
        <p:spPr bwMode="auto">
          <a:xfrm flipH="1">
            <a:off x="3219453" y="5375278"/>
            <a:ext cx="868363" cy="81121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9554" name="Group 310"/>
          <p:cNvGrpSpPr/>
          <p:nvPr/>
        </p:nvGrpSpPr>
        <p:grpSpPr bwMode="auto">
          <a:xfrm rot="8027572">
            <a:off x="4202113" y="4979988"/>
            <a:ext cx="322262" cy="239712"/>
            <a:chOff x="11283" y="10423"/>
            <a:chExt cx="475" cy="374"/>
          </a:xfrm>
        </p:grpSpPr>
        <p:sp>
          <p:nvSpPr>
            <p:cNvPr id="19707" name="Rectangle 311"/>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8" name="Line 312"/>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09" name="Line 313"/>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10" name="Line 314"/>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11" name="Line 315"/>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12" name="Line 316"/>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713" name="Line 317"/>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55" name="Freeform 318"/>
          <p:cNvSpPr/>
          <p:nvPr/>
        </p:nvSpPr>
        <p:spPr bwMode="auto">
          <a:xfrm>
            <a:off x="3057525" y="3317875"/>
            <a:ext cx="5067300" cy="2933700"/>
          </a:xfrm>
          <a:custGeom>
            <a:avLst/>
            <a:gdLst>
              <a:gd name="T0" fmla="*/ 2147483646 w 7980"/>
              <a:gd name="T1" fmla="*/ 2147483646 h 4620"/>
              <a:gd name="T2" fmla="*/ 2147483646 w 7980"/>
              <a:gd name="T3" fmla="*/ 2147483646 h 4620"/>
              <a:gd name="T4" fmla="*/ 0 w 7980"/>
              <a:gd name="T5" fmla="*/ 2147483646 h 4620"/>
              <a:gd name="T6" fmla="*/ 2147483646 w 7980"/>
              <a:gd name="T7" fmla="*/ 2147483646 h 4620"/>
              <a:gd name="T8" fmla="*/ 2147483646 w 7980"/>
              <a:gd name="T9" fmla="*/ 2147483646 h 4620"/>
              <a:gd name="T10" fmla="*/ 2147483646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cmpd="sng">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56" name="Freeform 319"/>
          <p:cNvSpPr/>
          <p:nvPr/>
        </p:nvSpPr>
        <p:spPr bwMode="auto">
          <a:xfrm>
            <a:off x="2657478" y="3413128"/>
            <a:ext cx="5743575" cy="2886075"/>
          </a:xfrm>
          <a:custGeom>
            <a:avLst/>
            <a:gdLst>
              <a:gd name="T0" fmla="*/ 0 w 9045"/>
              <a:gd name="T1" fmla="*/ 2147483646 h 4545"/>
              <a:gd name="T2" fmla="*/ 0 w 9045"/>
              <a:gd name="T3" fmla="*/ 2147483646 h 4545"/>
              <a:gd name="T4" fmla="*/ 2147483646 w 9045"/>
              <a:gd name="T5" fmla="*/ 2147483646 h 4545"/>
              <a:gd name="T6" fmla="*/ 2147483646 w 9045"/>
              <a:gd name="T7" fmla="*/ 2147483646 h 4545"/>
              <a:gd name="T8" fmla="*/ 2147483646 w 9045"/>
              <a:gd name="T9" fmla="*/ 2147483646 h 4545"/>
              <a:gd name="T10" fmla="*/ 2147483646 w 9045"/>
              <a:gd name="T11" fmla="*/ 2147483646 h 4545"/>
              <a:gd name="T12" fmla="*/ 2147483646 w 9045"/>
              <a:gd name="T13" fmla="*/ 2147483646 h 4545"/>
              <a:gd name="T14" fmla="*/ 2147483646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57" name="Freeform 320"/>
          <p:cNvSpPr/>
          <p:nvPr/>
        </p:nvSpPr>
        <p:spPr bwMode="auto">
          <a:xfrm>
            <a:off x="2781300" y="3460750"/>
            <a:ext cx="5791200" cy="2667000"/>
          </a:xfrm>
          <a:custGeom>
            <a:avLst/>
            <a:gdLst>
              <a:gd name="T0" fmla="*/ 0 w 9120"/>
              <a:gd name="T1" fmla="*/ 2147483646 h 4201"/>
              <a:gd name="T2" fmla="*/ 0 w 9120"/>
              <a:gd name="T3" fmla="*/ 2147483646 h 4201"/>
              <a:gd name="T4" fmla="*/ 2147483646 w 9120"/>
              <a:gd name="T5" fmla="*/ 2147483646 h 4201"/>
              <a:gd name="T6" fmla="*/ 2147483646 w 9120"/>
              <a:gd name="T7" fmla="*/ 2147483646 h 4201"/>
              <a:gd name="T8" fmla="*/ 2147483646 w 9120"/>
              <a:gd name="T9" fmla="*/ 2147483646 h 4201"/>
              <a:gd name="T10" fmla="*/ 2147483646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cmpd="sng">
            <a:solidFill>
              <a:srgbClr val="00FF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558" name="Group 321"/>
          <p:cNvGrpSpPr/>
          <p:nvPr/>
        </p:nvGrpSpPr>
        <p:grpSpPr bwMode="auto">
          <a:xfrm>
            <a:off x="2611441" y="5213353"/>
            <a:ext cx="90487" cy="271463"/>
            <a:chOff x="10104" y="10005"/>
            <a:chExt cx="137" cy="411"/>
          </a:xfrm>
        </p:grpSpPr>
        <p:sp>
          <p:nvSpPr>
            <p:cNvPr id="19705" name="Oval 322"/>
            <p:cNvSpPr>
              <a:spLocks noChangeArrowheads="1"/>
            </p:cNvSpPr>
            <p:nvPr/>
          </p:nvSpPr>
          <p:spPr bwMode="auto">
            <a:xfrm>
              <a:off x="10104" y="10005"/>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6" name="Oval 323"/>
            <p:cNvSpPr>
              <a:spLocks noChangeArrowheads="1"/>
            </p:cNvSpPr>
            <p:nvPr/>
          </p:nvSpPr>
          <p:spPr bwMode="auto">
            <a:xfrm>
              <a:off x="10104" y="10278"/>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59" name="Group 324"/>
          <p:cNvGrpSpPr/>
          <p:nvPr/>
        </p:nvGrpSpPr>
        <p:grpSpPr bwMode="auto">
          <a:xfrm>
            <a:off x="8067678" y="5449888"/>
            <a:ext cx="92075" cy="271462"/>
            <a:chOff x="10104" y="10005"/>
            <a:chExt cx="137" cy="411"/>
          </a:xfrm>
        </p:grpSpPr>
        <p:sp>
          <p:nvSpPr>
            <p:cNvPr id="19703" name="Oval 325"/>
            <p:cNvSpPr>
              <a:spLocks noChangeArrowheads="1"/>
            </p:cNvSpPr>
            <p:nvPr/>
          </p:nvSpPr>
          <p:spPr bwMode="auto">
            <a:xfrm>
              <a:off x="10104" y="10005"/>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4" name="Oval 326"/>
            <p:cNvSpPr>
              <a:spLocks noChangeArrowheads="1"/>
            </p:cNvSpPr>
            <p:nvPr/>
          </p:nvSpPr>
          <p:spPr bwMode="auto">
            <a:xfrm>
              <a:off x="10104" y="10278"/>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60" name="Group 327"/>
          <p:cNvGrpSpPr/>
          <p:nvPr/>
        </p:nvGrpSpPr>
        <p:grpSpPr bwMode="auto">
          <a:xfrm>
            <a:off x="8515350" y="3392488"/>
            <a:ext cx="90488" cy="271462"/>
            <a:chOff x="10104" y="10005"/>
            <a:chExt cx="137" cy="411"/>
          </a:xfrm>
        </p:grpSpPr>
        <p:sp>
          <p:nvSpPr>
            <p:cNvPr id="19701" name="Oval 328"/>
            <p:cNvSpPr>
              <a:spLocks noChangeArrowheads="1"/>
            </p:cNvSpPr>
            <p:nvPr/>
          </p:nvSpPr>
          <p:spPr bwMode="auto">
            <a:xfrm>
              <a:off x="10104" y="10005"/>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2" name="Oval 329"/>
            <p:cNvSpPr>
              <a:spLocks noChangeArrowheads="1"/>
            </p:cNvSpPr>
            <p:nvPr/>
          </p:nvSpPr>
          <p:spPr bwMode="auto">
            <a:xfrm>
              <a:off x="10104" y="10278"/>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62" name="Text Box 335"/>
          <p:cNvSpPr txBox="1">
            <a:spLocks noChangeArrowheads="1"/>
          </p:cNvSpPr>
          <p:nvPr/>
        </p:nvSpPr>
        <p:spPr bwMode="auto">
          <a:xfrm>
            <a:off x="8259763" y="3055941"/>
            <a:ext cx="735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B</a:t>
            </a:r>
            <a:endParaRPr lang="en-US" altLang="zh-CN" sz="1400">
              <a:solidFill>
                <a:schemeClr val="tx2"/>
              </a:solidFill>
              <a:ea typeface="MS PGothic" panose="020B0600070205080204" pitchFamily="34" charset="-128"/>
            </a:endParaRPr>
          </a:p>
        </p:txBody>
      </p:sp>
      <p:sp>
        <p:nvSpPr>
          <p:cNvPr id="19563" name="Text Box 336"/>
          <p:cNvSpPr txBox="1">
            <a:spLocks noChangeArrowheads="1"/>
          </p:cNvSpPr>
          <p:nvPr/>
        </p:nvSpPr>
        <p:spPr bwMode="auto">
          <a:xfrm>
            <a:off x="7712078" y="5116516"/>
            <a:ext cx="7350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C</a:t>
            </a:r>
            <a:endParaRPr lang="en-US" altLang="zh-CN" sz="1400">
              <a:solidFill>
                <a:schemeClr val="tx2"/>
              </a:solidFill>
              <a:ea typeface="MS PGothic" panose="020B0600070205080204" pitchFamily="34" charset="-128"/>
            </a:endParaRPr>
          </a:p>
        </p:txBody>
      </p:sp>
      <p:sp>
        <p:nvSpPr>
          <p:cNvPr id="19564" name="Text Box 337"/>
          <p:cNvSpPr txBox="1">
            <a:spLocks noChangeArrowheads="1"/>
          </p:cNvSpPr>
          <p:nvPr/>
        </p:nvSpPr>
        <p:spPr bwMode="auto">
          <a:xfrm>
            <a:off x="2274888" y="4873628"/>
            <a:ext cx="735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D</a:t>
            </a:r>
            <a:endParaRPr lang="en-US" altLang="zh-CN" sz="1400">
              <a:solidFill>
                <a:schemeClr val="tx2"/>
              </a:solidFill>
              <a:ea typeface="MS PGothic" panose="020B0600070205080204" pitchFamily="34" charset="-128"/>
            </a:endParaRPr>
          </a:p>
        </p:txBody>
      </p:sp>
      <p:sp>
        <p:nvSpPr>
          <p:cNvPr id="19565" name="Text Box 338"/>
          <p:cNvSpPr txBox="1">
            <a:spLocks noChangeArrowheads="1"/>
          </p:cNvSpPr>
          <p:nvPr/>
        </p:nvSpPr>
        <p:spPr bwMode="auto">
          <a:xfrm>
            <a:off x="5060950" y="2911478"/>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9566" name="Line 340"/>
          <p:cNvSpPr>
            <a:spLocks noChangeShapeType="1"/>
          </p:cNvSpPr>
          <p:nvPr/>
        </p:nvSpPr>
        <p:spPr bwMode="auto">
          <a:xfrm>
            <a:off x="6537328" y="3479800"/>
            <a:ext cx="339725"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9567" name="Text Box 341"/>
          <p:cNvSpPr txBox="1">
            <a:spLocks noChangeArrowheads="1"/>
          </p:cNvSpPr>
          <p:nvPr/>
        </p:nvSpPr>
        <p:spPr bwMode="auto">
          <a:xfrm>
            <a:off x="4943475" y="3240091"/>
            <a:ext cx="23495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205156" name="Rectangle 356"/>
          <p:cNvSpPr>
            <a:spLocks noChangeArrowheads="1"/>
          </p:cNvSpPr>
          <p:nvPr/>
        </p:nvSpPr>
        <p:spPr bwMode="auto">
          <a:xfrm>
            <a:off x="5794375" y="1778000"/>
            <a:ext cx="4656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u="sng" dirty="0">
                <a:solidFill>
                  <a:srgbClr val="CC0000"/>
                </a:solidFill>
                <a:latin typeface="Gill Sans MT" panose="020B0502020104020203" pitchFamily="34" charset="0"/>
                <a:ea typeface="MS PGothic" panose="020B0600070205080204" pitchFamily="34" charset="-128"/>
              </a:rPr>
              <a:t>A:</a:t>
            </a:r>
            <a:r>
              <a:rPr lang="en-US" altLang="zh-CN" sz="2400" dirty="0">
                <a:solidFill>
                  <a:srgbClr val="FF0000"/>
                </a:solidFill>
                <a:latin typeface="Gill Sans MT" panose="020B0502020104020203" pitchFamily="34" charset="0"/>
                <a:ea typeface="MS PGothic" panose="020B0600070205080204" pitchFamily="34" charset="-128"/>
              </a:rPr>
              <a:t> </a:t>
            </a:r>
            <a:r>
              <a:rPr lang="zh-CN" altLang="en-US" sz="2000" dirty="0" smtClean="0">
                <a:latin typeface="+mn-ea"/>
                <a:ea typeface="+mn-ea"/>
              </a:rPr>
              <a:t>当</a:t>
            </a:r>
            <a:r>
              <a:rPr lang="en-US" altLang="zh-CN" sz="2000" dirty="0" smtClean="0">
                <a:latin typeface="Gill Sans MT" panose="020B0502020104020203" pitchFamily="34" charset="0"/>
                <a:ea typeface="MS PGothic" panose="020B0600070205080204" pitchFamily="34" charset="-128"/>
              </a:rPr>
              <a:t>  </a:t>
            </a:r>
            <a:r>
              <a:rPr lang="en-US" altLang="zh-CN" sz="2000" dirty="0" err="1">
                <a:solidFill>
                  <a:srgbClr val="CC0000"/>
                </a:solidFill>
                <a:latin typeface="Symbol" panose="05050102010706020507" pitchFamily="18" charset="2"/>
                <a:ea typeface="MS PGothic" panose="020B0600070205080204" pitchFamily="34" charset="-128"/>
              </a:rPr>
              <a:t>l</a:t>
            </a:r>
            <a:r>
              <a:rPr lang="en-US" altLang="zh-CN" sz="2000" baseline="-25000" dirty="0" err="1">
                <a:solidFill>
                  <a:srgbClr val="CC0000"/>
                </a:solidFill>
                <a:latin typeface="Gill Sans MT" panose="020B0502020104020203" pitchFamily="34" charset="0"/>
                <a:ea typeface="MS PGothic" panose="020B0600070205080204" pitchFamily="34" charset="-128"/>
              </a:rPr>
              <a:t>in</a:t>
            </a:r>
            <a:r>
              <a:rPr lang="ja-JP" altLang="en-US" sz="2000" baseline="30000" dirty="0">
                <a:solidFill>
                  <a:srgbClr val="CC0000"/>
                </a:solidFill>
                <a:latin typeface="Gill Sans MT" panose="020B0502020104020203" pitchFamily="34" charset="0"/>
                <a:ea typeface="MS PGothic" panose="020B0600070205080204" pitchFamily="34" charset="-128"/>
              </a:rPr>
              <a:t>’</a:t>
            </a:r>
            <a:r>
              <a:rPr lang="en-US" altLang="ja-JP" sz="2000" dirty="0">
                <a:latin typeface="Gill Sans MT" panose="020B0502020104020203" pitchFamily="34" charset="0"/>
                <a:ea typeface="MS PGothic" panose="020B0600070205080204" pitchFamily="34" charset="-128"/>
              </a:rPr>
              <a:t> </a:t>
            </a:r>
            <a:r>
              <a:rPr lang="zh-CN" altLang="en-US" sz="2000" dirty="0" smtClean="0">
                <a:latin typeface="+mn-ea"/>
                <a:ea typeface="+mn-ea"/>
              </a:rPr>
              <a:t>增长时</a:t>
            </a:r>
            <a:r>
              <a:rPr lang="en-US" altLang="ja-JP" sz="2000" dirty="0" smtClean="0">
                <a:latin typeface="+mn-ea"/>
                <a:ea typeface="+mn-ea"/>
              </a:rPr>
              <a:t>,</a:t>
            </a:r>
            <a:r>
              <a:rPr lang="zh-CN" altLang="en-US" sz="2000" dirty="0">
                <a:latin typeface="+mn-ea"/>
                <a:ea typeface="+mn-ea"/>
              </a:rPr>
              <a:t>所有到达较高队列的</a:t>
            </a:r>
            <a:r>
              <a:rPr lang="zh-CN" altLang="en-US" sz="2000" dirty="0" smtClean="0">
                <a:latin typeface="+mn-ea"/>
                <a:ea typeface="+mn-ea"/>
              </a:rPr>
              <a:t>蓝色</a:t>
            </a:r>
            <a:r>
              <a:rPr lang="zh-CN" altLang="en-US" sz="2000" dirty="0">
                <a:latin typeface="+mn-ea"/>
                <a:ea typeface="+mn-ea"/>
              </a:rPr>
              <a:t>包</a:t>
            </a:r>
            <a:r>
              <a:rPr lang="zh-CN" altLang="en-US" sz="2000" dirty="0" smtClean="0">
                <a:latin typeface="+mn-ea"/>
                <a:ea typeface="+mn-ea"/>
              </a:rPr>
              <a:t>都</a:t>
            </a:r>
            <a:r>
              <a:rPr lang="zh-CN" altLang="en-US" sz="2000" dirty="0">
                <a:latin typeface="+mn-ea"/>
                <a:ea typeface="+mn-ea"/>
              </a:rPr>
              <a:t>将被丢弃</a:t>
            </a:r>
            <a:r>
              <a:rPr lang="zh-CN" altLang="en-US" sz="2000" dirty="0">
                <a:latin typeface="Gill Sans MT" panose="020B0502020104020203" pitchFamily="34" charset="0"/>
                <a:ea typeface="MS PGothic" panose="020B0600070205080204" pitchFamily="34" charset="-128"/>
              </a:rPr>
              <a:t>， </a:t>
            </a:r>
            <a:r>
              <a:rPr lang="zh-CN" altLang="en-US" sz="2000" dirty="0" smtClean="0">
                <a:latin typeface="+mn-ea"/>
                <a:ea typeface="+mn-ea"/>
              </a:rPr>
              <a:t>蓝色的吞吐量</a:t>
            </a:r>
            <a:r>
              <a:rPr lang="en-US" altLang="ja-JP" sz="2000" dirty="0" smtClean="0">
                <a:latin typeface="Wingdings 3" panose="05040102010807070707" pitchFamily="18" charset="2"/>
                <a:ea typeface="MS PGothic" panose="020B0600070205080204" pitchFamily="34" charset="-128"/>
              </a:rPr>
              <a:t>g</a:t>
            </a:r>
            <a:r>
              <a:rPr lang="en-US" altLang="ja-JP" sz="2000" dirty="0" smtClean="0">
                <a:latin typeface="Gill Sans MT" panose="020B0502020104020203" pitchFamily="34" charset="0"/>
                <a:ea typeface="MS PGothic" panose="020B0600070205080204" pitchFamily="34" charset="-128"/>
              </a:rPr>
              <a:t> </a:t>
            </a:r>
            <a:r>
              <a:rPr lang="en-US" altLang="ja-JP" sz="2000" dirty="0">
                <a:latin typeface="Gill Sans MT" panose="020B0502020104020203" pitchFamily="34" charset="0"/>
                <a:ea typeface="MS PGothic" panose="020B0600070205080204" pitchFamily="34" charset="-128"/>
              </a:rPr>
              <a:t>0</a:t>
            </a:r>
            <a:endParaRPr lang="en-US" altLang="zh-CN" sz="2000" dirty="0">
              <a:latin typeface="Gill Sans MT" panose="020B0502020104020203" pitchFamily="34" charset="0"/>
              <a:ea typeface="MS PGothic" panose="020B0600070205080204" pitchFamily="34" charset="-128"/>
            </a:endParaRPr>
          </a:p>
        </p:txBody>
      </p:sp>
      <p:grpSp>
        <p:nvGrpSpPr>
          <p:cNvPr id="19569" name="Group 358"/>
          <p:cNvGrpSpPr/>
          <p:nvPr/>
        </p:nvGrpSpPr>
        <p:grpSpPr bwMode="auto">
          <a:xfrm>
            <a:off x="8953503" y="4146553"/>
            <a:ext cx="231775" cy="441325"/>
            <a:chOff x="4140" y="429"/>
            <a:chExt cx="1425" cy="2396"/>
          </a:xfrm>
        </p:grpSpPr>
        <p:sp>
          <p:nvSpPr>
            <p:cNvPr id="19669" name="Freeform 359"/>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70" name="Rectangle 360"/>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71" name="Freeform 361"/>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72" name="Freeform 362"/>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73" name="Rectangle 363"/>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74" name="Group 364"/>
            <p:cNvGrpSpPr/>
            <p:nvPr/>
          </p:nvGrpSpPr>
          <p:grpSpPr bwMode="auto">
            <a:xfrm>
              <a:off x="4749" y="668"/>
              <a:ext cx="581" cy="145"/>
              <a:chOff x="614" y="2568"/>
              <a:chExt cx="725" cy="139"/>
            </a:xfrm>
          </p:grpSpPr>
          <p:sp>
            <p:nvSpPr>
              <p:cNvPr id="19699" name="AutoShape 365"/>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0" name="AutoShape 366"/>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75" name="Rectangle 367"/>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76" name="Group 368"/>
            <p:cNvGrpSpPr/>
            <p:nvPr/>
          </p:nvGrpSpPr>
          <p:grpSpPr bwMode="auto">
            <a:xfrm>
              <a:off x="4747" y="994"/>
              <a:ext cx="581" cy="134"/>
              <a:chOff x="614" y="2568"/>
              <a:chExt cx="725" cy="139"/>
            </a:xfrm>
          </p:grpSpPr>
          <p:sp>
            <p:nvSpPr>
              <p:cNvPr id="19697" name="AutoShape 369"/>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8" name="AutoShape 370"/>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77" name="Rectangle 371"/>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78" name="Rectangle 372"/>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79" name="Group 373"/>
            <p:cNvGrpSpPr/>
            <p:nvPr/>
          </p:nvGrpSpPr>
          <p:grpSpPr bwMode="auto">
            <a:xfrm>
              <a:off x="4735" y="1627"/>
              <a:ext cx="582" cy="151"/>
              <a:chOff x="614" y="2568"/>
              <a:chExt cx="725" cy="139"/>
            </a:xfrm>
          </p:grpSpPr>
          <p:sp>
            <p:nvSpPr>
              <p:cNvPr id="19695" name="AutoShape 374"/>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6" name="AutoShape 375"/>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80" name="Freeform 376"/>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681" name="Group 377"/>
            <p:cNvGrpSpPr/>
            <p:nvPr/>
          </p:nvGrpSpPr>
          <p:grpSpPr bwMode="auto">
            <a:xfrm>
              <a:off x="4739" y="1327"/>
              <a:ext cx="582" cy="139"/>
              <a:chOff x="614" y="2568"/>
              <a:chExt cx="725" cy="139"/>
            </a:xfrm>
          </p:grpSpPr>
          <p:sp>
            <p:nvSpPr>
              <p:cNvPr id="19693" name="AutoShape 378"/>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4" name="AutoShape 379"/>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82" name="Rectangle 380"/>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3" name="Freeform 381"/>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84" name="Freeform 382"/>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85" name="Oval 383"/>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6" name="Freeform 384"/>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87" name="AutoShape 385"/>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8" name="AutoShape 386"/>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9" name="Oval 387"/>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0" name="Oval 388"/>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691" name="Oval 389"/>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2" name="Rectangle 390"/>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70" name="Group 391"/>
          <p:cNvGrpSpPr/>
          <p:nvPr/>
        </p:nvGrpSpPr>
        <p:grpSpPr bwMode="auto">
          <a:xfrm>
            <a:off x="8474078" y="6003928"/>
            <a:ext cx="231775" cy="441325"/>
            <a:chOff x="4140" y="429"/>
            <a:chExt cx="1425" cy="2396"/>
          </a:xfrm>
        </p:grpSpPr>
        <p:sp>
          <p:nvSpPr>
            <p:cNvPr id="19637" name="Freeform 392"/>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38" name="Rectangle 393"/>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9" name="Freeform 394"/>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40" name="Freeform 395"/>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41" name="Rectangle 396"/>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42" name="Group 397"/>
            <p:cNvGrpSpPr/>
            <p:nvPr/>
          </p:nvGrpSpPr>
          <p:grpSpPr bwMode="auto">
            <a:xfrm>
              <a:off x="4749" y="668"/>
              <a:ext cx="581" cy="145"/>
              <a:chOff x="614" y="2568"/>
              <a:chExt cx="725" cy="139"/>
            </a:xfrm>
          </p:grpSpPr>
          <p:sp>
            <p:nvSpPr>
              <p:cNvPr id="19667" name="AutoShape 398"/>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8" name="AutoShape 399"/>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43" name="Rectangle 400"/>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44" name="Group 401"/>
            <p:cNvGrpSpPr/>
            <p:nvPr/>
          </p:nvGrpSpPr>
          <p:grpSpPr bwMode="auto">
            <a:xfrm>
              <a:off x="4747" y="994"/>
              <a:ext cx="581" cy="134"/>
              <a:chOff x="614" y="2568"/>
              <a:chExt cx="725" cy="139"/>
            </a:xfrm>
          </p:grpSpPr>
          <p:sp>
            <p:nvSpPr>
              <p:cNvPr id="19665" name="AutoShape 402"/>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6" name="AutoShape 403"/>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45" name="Rectangle 404"/>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46" name="Rectangle 405"/>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47" name="Group 406"/>
            <p:cNvGrpSpPr/>
            <p:nvPr/>
          </p:nvGrpSpPr>
          <p:grpSpPr bwMode="auto">
            <a:xfrm>
              <a:off x="4735" y="1627"/>
              <a:ext cx="582" cy="151"/>
              <a:chOff x="614" y="2568"/>
              <a:chExt cx="725" cy="139"/>
            </a:xfrm>
          </p:grpSpPr>
          <p:sp>
            <p:nvSpPr>
              <p:cNvPr id="19663" name="AutoShape 407"/>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4" name="AutoShape 408"/>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48" name="Freeform 409"/>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649" name="Group 410"/>
            <p:cNvGrpSpPr/>
            <p:nvPr/>
          </p:nvGrpSpPr>
          <p:grpSpPr bwMode="auto">
            <a:xfrm>
              <a:off x="4739" y="1327"/>
              <a:ext cx="582" cy="139"/>
              <a:chOff x="614" y="2568"/>
              <a:chExt cx="725" cy="139"/>
            </a:xfrm>
          </p:grpSpPr>
          <p:sp>
            <p:nvSpPr>
              <p:cNvPr id="19661" name="AutoShape 411"/>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2" name="AutoShape 412"/>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50" name="Rectangle 413"/>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1" name="Freeform 414"/>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52" name="Freeform 415"/>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53" name="Oval 416"/>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4" name="Freeform 417"/>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55" name="AutoShape 41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6" name="AutoShape 419"/>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7" name="Oval 420"/>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8" name="Oval 421"/>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659" name="Oval 422"/>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0" name="Rectangle 423"/>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71" name="Group 424"/>
          <p:cNvGrpSpPr/>
          <p:nvPr/>
        </p:nvGrpSpPr>
        <p:grpSpPr bwMode="auto">
          <a:xfrm>
            <a:off x="1920878" y="5840416"/>
            <a:ext cx="231775" cy="441325"/>
            <a:chOff x="4140" y="429"/>
            <a:chExt cx="1425" cy="2396"/>
          </a:xfrm>
        </p:grpSpPr>
        <p:sp>
          <p:nvSpPr>
            <p:cNvPr id="19605" name="Freeform 425"/>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06" name="Rectangle 426"/>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7" name="Freeform 427"/>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08" name="Freeform 428"/>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09" name="Rectangle 429"/>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10" name="Group 430"/>
            <p:cNvGrpSpPr/>
            <p:nvPr/>
          </p:nvGrpSpPr>
          <p:grpSpPr bwMode="auto">
            <a:xfrm>
              <a:off x="4749" y="668"/>
              <a:ext cx="581" cy="145"/>
              <a:chOff x="614" y="2568"/>
              <a:chExt cx="725" cy="139"/>
            </a:xfrm>
          </p:grpSpPr>
          <p:sp>
            <p:nvSpPr>
              <p:cNvPr id="19635" name="AutoShape 431"/>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6" name="AutoShape 432"/>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1" name="Rectangle 433"/>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12" name="Group 434"/>
            <p:cNvGrpSpPr/>
            <p:nvPr/>
          </p:nvGrpSpPr>
          <p:grpSpPr bwMode="auto">
            <a:xfrm>
              <a:off x="4747" y="994"/>
              <a:ext cx="581" cy="134"/>
              <a:chOff x="614" y="2568"/>
              <a:chExt cx="725" cy="139"/>
            </a:xfrm>
          </p:grpSpPr>
          <p:sp>
            <p:nvSpPr>
              <p:cNvPr id="19633" name="AutoShape 435"/>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4" name="AutoShape 436"/>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3" name="Rectangle 437"/>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14" name="Rectangle 438"/>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15" name="Group 439"/>
            <p:cNvGrpSpPr/>
            <p:nvPr/>
          </p:nvGrpSpPr>
          <p:grpSpPr bwMode="auto">
            <a:xfrm>
              <a:off x="4735" y="1627"/>
              <a:ext cx="582" cy="151"/>
              <a:chOff x="614" y="2568"/>
              <a:chExt cx="725" cy="139"/>
            </a:xfrm>
          </p:grpSpPr>
          <p:sp>
            <p:nvSpPr>
              <p:cNvPr id="19631" name="AutoShape 440"/>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2" name="AutoShape 441"/>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6" name="Freeform 442"/>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617" name="Group 443"/>
            <p:cNvGrpSpPr/>
            <p:nvPr/>
          </p:nvGrpSpPr>
          <p:grpSpPr bwMode="auto">
            <a:xfrm>
              <a:off x="4739" y="1327"/>
              <a:ext cx="582" cy="139"/>
              <a:chOff x="614" y="2568"/>
              <a:chExt cx="725" cy="139"/>
            </a:xfrm>
          </p:grpSpPr>
          <p:sp>
            <p:nvSpPr>
              <p:cNvPr id="19629" name="AutoShape 444"/>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0" name="AutoShape 445"/>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8" name="Rectangle 446"/>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19" name="Freeform 447"/>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20" name="Freeform 448"/>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21" name="Oval 449"/>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2" name="Freeform 450"/>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23" name="AutoShape 451"/>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4" name="AutoShape 452"/>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5" name="Oval 453"/>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6" name="Oval 454"/>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627" name="Oval 455"/>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8" name="Rectangle 456"/>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72" name="Group 457"/>
          <p:cNvGrpSpPr/>
          <p:nvPr/>
        </p:nvGrpSpPr>
        <p:grpSpPr bwMode="auto">
          <a:xfrm>
            <a:off x="3935416" y="3835403"/>
            <a:ext cx="231775" cy="441325"/>
            <a:chOff x="4140" y="429"/>
            <a:chExt cx="1425" cy="2396"/>
          </a:xfrm>
        </p:grpSpPr>
        <p:sp>
          <p:nvSpPr>
            <p:cNvPr id="19573" name="Freeform 458"/>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74" name="Rectangle 459"/>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75" name="Freeform 460"/>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76" name="Freeform 461"/>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77" name="Rectangle 462"/>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78" name="Group 463"/>
            <p:cNvGrpSpPr/>
            <p:nvPr/>
          </p:nvGrpSpPr>
          <p:grpSpPr bwMode="auto">
            <a:xfrm>
              <a:off x="4749" y="668"/>
              <a:ext cx="581" cy="145"/>
              <a:chOff x="614" y="2568"/>
              <a:chExt cx="725" cy="139"/>
            </a:xfrm>
          </p:grpSpPr>
          <p:sp>
            <p:nvSpPr>
              <p:cNvPr id="19603" name="AutoShape 464"/>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4" name="AutoShape 465"/>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79" name="Rectangle 466"/>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80" name="Group 467"/>
            <p:cNvGrpSpPr/>
            <p:nvPr/>
          </p:nvGrpSpPr>
          <p:grpSpPr bwMode="auto">
            <a:xfrm>
              <a:off x="4747" y="994"/>
              <a:ext cx="581" cy="134"/>
              <a:chOff x="614" y="2568"/>
              <a:chExt cx="725" cy="139"/>
            </a:xfrm>
          </p:grpSpPr>
          <p:sp>
            <p:nvSpPr>
              <p:cNvPr id="19601" name="AutoShape 468"/>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2" name="AutoShape 469"/>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81" name="Rectangle 470"/>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82" name="Rectangle 471"/>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83" name="Group 472"/>
            <p:cNvGrpSpPr/>
            <p:nvPr/>
          </p:nvGrpSpPr>
          <p:grpSpPr bwMode="auto">
            <a:xfrm>
              <a:off x="4735" y="1627"/>
              <a:ext cx="582" cy="151"/>
              <a:chOff x="614" y="2568"/>
              <a:chExt cx="725" cy="139"/>
            </a:xfrm>
          </p:grpSpPr>
          <p:sp>
            <p:nvSpPr>
              <p:cNvPr id="19599" name="AutoShape 473"/>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0" name="AutoShape 474"/>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84" name="Freeform 475"/>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585" name="Group 476"/>
            <p:cNvGrpSpPr/>
            <p:nvPr/>
          </p:nvGrpSpPr>
          <p:grpSpPr bwMode="auto">
            <a:xfrm>
              <a:off x="4739" y="1327"/>
              <a:ext cx="582" cy="139"/>
              <a:chOff x="614" y="2568"/>
              <a:chExt cx="725" cy="139"/>
            </a:xfrm>
          </p:grpSpPr>
          <p:sp>
            <p:nvSpPr>
              <p:cNvPr id="19597" name="AutoShape 477"/>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8" name="AutoShape 478"/>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86" name="Rectangle 479"/>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87" name="Freeform 480"/>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88" name="Freeform 481"/>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89" name="Oval 482"/>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0" name="Freeform 483"/>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91" name="AutoShape 484"/>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2" name="AutoShape 485"/>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3" name="Oval 486"/>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4" name="Oval 487"/>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595" name="Oval 488"/>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6" name="Rectangle 489"/>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156"/>
                                        </p:tgtEl>
                                        <p:attrNameLst>
                                          <p:attrName>style.visibility</p:attrName>
                                        </p:attrNameLst>
                                      </p:cBhvr>
                                      <p:to>
                                        <p:strVal val="visible"/>
                                      </p:to>
                                    </p:set>
                                    <p:animEffect transition="in" filter="dissolve">
                                      <p:cBhvr>
                                        <p:cTn id="7" dur="500"/>
                                        <p:tgtEl>
                                          <p:spTgt spid="20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6" name="Rectangle 328"/>
          <p:cNvSpPr>
            <a:spLocks noGrp="1" noChangeArrowheads="1"/>
          </p:cNvSpPr>
          <p:nvPr>
            <p:ph type="title"/>
          </p:nvPr>
        </p:nvSpPr>
        <p:spPr>
          <a:xfrm>
            <a:off x="856612" y="558800"/>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3</a:t>
            </a:r>
            <a:endParaRPr lang="en-US" altLang="zh-CN" sz="3600" dirty="0">
              <a:ea typeface="MS PGothic" panose="020B0600070205080204" pitchFamily="34" charset="-128"/>
            </a:endParaRPr>
          </a:p>
        </p:txBody>
      </p:sp>
      <p:sp>
        <p:nvSpPr>
          <p:cNvPr id="20482"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304B1B-C75A-4856-82D2-46B91CEDDA10}"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20484" name="Rectangle 4"/>
          <p:cNvSpPr>
            <a:spLocks noChangeArrowheads="1"/>
          </p:cNvSpPr>
          <p:nvPr/>
        </p:nvSpPr>
        <p:spPr bwMode="auto">
          <a:xfrm>
            <a:off x="2272554" y="4365182"/>
            <a:ext cx="7781925" cy="136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zh-CN" altLang="en-US" sz="2200" dirty="0">
                <a:solidFill>
                  <a:srgbClr val="FF0000"/>
                </a:solidFill>
                <a:latin typeface="+mn-ea"/>
                <a:ea typeface="+mn-ea"/>
              </a:rPr>
              <a:t>另一个拥塞的代价：</a:t>
            </a:r>
            <a:r>
              <a:rPr lang="en-US" altLang="ja-JP" sz="2200" dirty="0">
                <a:latin typeface="+mn-ea"/>
                <a:ea typeface="+mn-ea"/>
              </a:rPr>
              <a:t> </a:t>
            </a:r>
            <a:endParaRPr lang="en-US" altLang="ja-JP" sz="22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当数据包丢失时，用于该数据包的任何上游传输容量都被浪费了！</a:t>
            </a:r>
            <a:endParaRPr lang="en-US" altLang="zh-CN" sz="2200" dirty="0">
              <a:latin typeface="+mn-ea"/>
              <a:ea typeface="+mn-ea"/>
            </a:endParaRPr>
          </a:p>
        </p:txBody>
      </p:sp>
      <p:sp>
        <p:nvSpPr>
          <p:cNvPr id="20485" name="Line 8"/>
          <p:cNvSpPr>
            <a:spLocks noChangeShapeType="1"/>
          </p:cNvSpPr>
          <p:nvPr/>
        </p:nvSpPr>
        <p:spPr bwMode="auto">
          <a:xfrm flipH="1">
            <a:off x="7535866" y="2141541"/>
            <a:ext cx="403225" cy="45243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86" name="Line 9"/>
          <p:cNvSpPr>
            <a:spLocks noChangeShapeType="1"/>
          </p:cNvSpPr>
          <p:nvPr/>
        </p:nvSpPr>
        <p:spPr bwMode="auto">
          <a:xfrm flipH="1">
            <a:off x="7747000" y="2141538"/>
            <a:ext cx="192088"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487" name="Group 51"/>
          <p:cNvGrpSpPr/>
          <p:nvPr/>
        </p:nvGrpSpPr>
        <p:grpSpPr bwMode="auto">
          <a:xfrm>
            <a:off x="7508875" y="1609728"/>
            <a:ext cx="285750" cy="473075"/>
            <a:chOff x="12762" y="10336"/>
            <a:chExt cx="1027" cy="1700"/>
          </a:xfrm>
        </p:grpSpPr>
        <p:sp>
          <p:nvSpPr>
            <p:cNvPr id="20633" name="Rectangle 52"/>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34" name="Rectangle 53"/>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35" name="Line 54"/>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36" name="Line 55"/>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37" name="Line 56"/>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38" name="Line 57"/>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488" name="Line 60"/>
          <p:cNvSpPr>
            <a:spLocks noChangeShapeType="1"/>
          </p:cNvSpPr>
          <p:nvPr/>
        </p:nvSpPr>
        <p:spPr bwMode="auto">
          <a:xfrm flipH="1">
            <a:off x="6943728" y="3175000"/>
            <a:ext cx="638175" cy="63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489" name="Group 102"/>
          <p:cNvGrpSpPr/>
          <p:nvPr/>
        </p:nvGrpSpPr>
        <p:grpSpPr bwMode="auto">
          <a:xfrm>
            <a:off x="6630988" y="2638428"/>
            <a:ext cx="285750" cy="473075"/>
            <a:chOff x="12762" y="10336"/>
            <a:chExt cx="1027" cy="1700"/>
          </a:xfrm>
        </p:grpSpPr>
        <p:sp>
          <p:nvSpPr>
            <p:cNvPr id="20627" name="Rectangle 103"/>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8" name="Rectangle 104"/>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9" name="Line 105"/>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30" name="Line 106"/>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31" name="Line 107"/>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32" name="Line 108"/>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490" name="Line 110"/>
          <p:cNvSpPr>
            <a:spLocks noChangeShapeType="1"/>
          </p:cNvSpPr>
          <p:nvPr/>
        </p:nvSpPr>
        <p:spPr bwMode="auto">
          <a:xfrm flipH="1">
            <a:off x="7747000" y="2365375"/>
            <a:ext cx="31750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1" name="Line 111"/>
          <p:cNvSpPr>
            <a:spLocks noChangeShapeType="1"/>
          </p:cNvSpPr>
          <p:nvPr/>
        </p:nvSpPr>
        <p:spPr bwMode="auto">
          <a:xfrm flipH="1" flipV="1">
            <a:off x="8526466" y="2374903"/>
            <a:ext cx="339725" cy="47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2" name="Line 112"/>
          <p:cNvSpPr>
            <a:spLocks noChangeShapeType="1"/>
          </p:cNvSpPr>
          <p:nvPr/>
        </p:nvSpPr>
        <p:spPr bwMode="auto">
          <a:xfrm flipH="1">
            <a:off x="8501066" y="2151066"/>
            <a:ext cx="566737" cy="6762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3" name="Line 113"/>
          <p:cNvSpPr>
            <a:spLocks noChangeShapeType="1"/>
          </p:cNvSpPr>
          <p:nvPr/>
        </p:nvSpPr>
        <p:spPr bwMode="auto">
          <a:xfrm flipH="1">
            <a:off x="9048750" y="2160588"/>
            <a:ext cx="192088"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494" name="Group 154"/>
          <p:cNvGrpSpPr/>
          <p:nvPr/>
        </p:nvGrpSpPr>
        <p:grpSpPr bwMode="auto">
          <a:xfrm>
            <a:off x="9186863" y="1679575"/>
            <a:ext cx="284162" cy="471488"/>
            <a:chOff x="12762" y="10336"/>
            <a:chExt cx="1027" cy="1700"/>
          </a:xfrm>
        </p:grpSpPr>
        <p:sp>
          <p:nvSpPr>
            <p:cNvPr id="20621" name="Rectangle 155"/>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2" name="Rectangle 156"/>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3" name="Line 157"/>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24" name="Line 158"/>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25" name="Line 159"/>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26" name="Line 160"/>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0495" name="Group 201"/>
          <p:cNvGrpSpPr/>
          <p:nvPr/>
        </p:nvGrpSpPr>
        <p:grpSpPr bwMode="auto">
          <a:xfrm>
            <a:off x="8974141" y="2762250"/>
            <a:ext cx="282575" cy="471488"/>
            <a:chOff x="12762" y="10336"/>
            <a:chExt cx="1027" cy="1700"/>
          </a:xfrm>
        </p:grpSpPr>
        <p:sp>
          <p:nvSpPr>
            <p:cNvPr id="20615" name="Rectangle 202"/>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6" name="Rectangle 203"/>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7" name="Line 204"/>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18" name="Line 205"/>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19" name="Line 206"/>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20" name="Line 207"/>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0496" name="Group 212"/>
          <p:cNvGrpSpPr/>
          <p:nvPr/>
        </p:nvGrpSpPr>
        <p:grpSpPr bwMode="auto">
          <a:xfrm>
            <a:off x="8051800" y="2244728"/>
            <a:ext cx="469900" cy="219075"/>
            <a:chOff x="9542" y="11900"/>
            <a:chExt cx="1624" cy="640"/>
          </a:xfrm>
        </p:grpSpPr>
        <p:sp>
          <p:nvSpPr>
            <p:cNvPr id="20593" name="Oval 213"/>
            <p:cNvSpPr>
              <a:spLocks noChangeArrowheads="1"/>
            </p:cNvSpPr>
            <p:nvPr/>
          </p:nvSpPr>
          <p:spPr bwMode="auto">
            <a:xfrm>
              <a:off x="9557" y="12185"/>
              <a:ext cx="1608" cy="355"/>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4" name="Line 214"/>
            <p:cNvSpPr>
              <a:spLocks noChangeShapeType="1"/>
            </p:cNvSpPr>
            <p:nvPr/>
          </p:nvSpPr>
          <p:spPr bwMode="auto">
            <a:xfrm>
              <a:off x="9557" y="12156"/>
              <a:ext cx="1" cy="21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5" name="Line 215"/>
            <p:cNvSpPr>
              <a:spLocks noChangeShapeType="1"/>
            </p:cNvSpPr>
            <p:nvPr/>
          </p:nvSpPr>
          <p:spPr bwMode="auto">
            <a:xfrm>
              <a:off x="11165" y="12156"/>
              <a:ext cx="1" cy="219"/>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6" name="Rectangle 216"/>
            <p:cNvSpPr>
              <a:spLocks noChangeArrowheads="1"/>
            </p:cNvSpPr>
            <p:nvPr/>
          </p:nvSpPr>
          <p:spPr bwMode="auto">
            <a:xfrm>
              <a:off x="9557" y="12156"/>
              <a:ext cx="381"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97" name="Rectangle 217"/>
            <p:cNvSpPr>
              <a:spLocks noChangeArrowheads="1"/>
            </p:cNvSpPr>
            <p:nvPr/>
          </p:nvSpPr>
          <p:spPr bwMode="auto">
            <a:xfrm>
              <a:off x="10679" y="12141"/>
              <a:ext cx="486"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98" name="Oval 218"/>
            <p:cNvSpPr>
              <a:spLocks noChangeArrowheads="1"/>
            </p:cNvSpPr>
            <p:nvPr/>
          </p:nvSpPr>
          <p:spPr bwMode="auto">
            <a:xfrm>
              <a:off x="9542" y="11900"/>
              <a:ext cx="1608" cy="414"/>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99" name="Group 219"/>
            <p:cNvGrpSpPr/>
            <p:nvPr/>
          </p:nvGrpSpPr>
          <p:grpSpPr bwMode="auto">
            <a:xfrm>
              <a:off x="9930" y="11991"/>
              <a:ext cx="796" cy="242"/>
              <a:chOff x="2848" y="848"/>
              <a:chExt cx="140" cy="98"/>
            </a:xfrm>
          </p:grpSpPr>
          <p:sp>
            <p:nvSpPr>
              <p:cNvPr id="20612" name="Line 220"/>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3" name="Line 221"/>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4" name="Line 222"/>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600" name="Group 223"/>
            <p:cNvGrpSpPr/>
            <p:nvPr/>
          </p:nvGrpSpPr>
          <p:grpSpPr bwMode="auto">
            <a:xfrm flipV="1">
              <a:off x="9930" y="11987"/>
              <a:ext cx="796" cy="242"/>
              <a:chOff x="2848" y="848"/>
              <a:chExt cx="140" cy="98"/>
            </a:xfrm>
          </p:grpSpPr>
          <p:sp>
            <p:nvSpPr>
              <p:cNvPr id="20609" name="Line 224"/>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0" name="Line 225"/>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1" name="Line 226"/>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601" name="Group 227"/>
            <p:cNvGrpSpPr/>
            <p:nvPr/>
          </p:nvGrpSpPr>
          <p:grpSpPr bwMode="auto">
            <a:xfrm>
              <a:off x="10534" y="12050"/>
              <a:ext cx="476" cy="374"/>
              <a:chOff x="11283" y="10423"/>
              <a:chExt cx="475" cy="374"/>
            </a:xfrm>
          </p:grpSpPr>
          <p:sp>
            <p:nvSpPr>
              <p:cNvPr id="20602" name="Rectangle 228"/>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3" name="Line 229"/>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04" name="Line 230"/>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05" name="Line 231"/>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06" name="Line 232"/>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07" name="Line 233"/>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608" name="Line 234"/>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0497" name="Line 235"/>
          <p:cNvSpPr>
            <a:spLocks noChangeShapeType="1"/>
          </p:cNvSpPr>
          <p:nvPr/>
        </p:nvSpPr>
        <p:spPr bwMode="auto">
          <a:xfrm>
            <a:off x="8547100" y="1808166"/>
            <a:ext cx="120650" cy="1587"/>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nvGrpSpPr>
          <p:cNvPr id="20498" name="Group 236"/>
          <p:cNvGrpSpPr/>
          <p:nvPr/>
        </p:nvGrpSpPr>
        <p:grpSpPr bwMode="auto">
          <a:xfrm>
            <a:off x="7651750" y="1639891"/>
            <a:ext cx="39688" cy="141287"/>
            <a:chOff x="10104" y="10005"/>
            <a:chExt cx="137" cy="411"/>
          </a:xfrm>
        </p:grpSpPr>
        <p:sp>
          <p:nvSpPr>
            <p:cNvPr id="20591" name="Oval 237"/>
            <p:cNvSpPr>
              <a:spLocks noChangeArrowheads="1"/>
            </p:cNvSpPr>
            <p:nvPr/>
          </p:nvSpPr>
          <p:spPr bwMode="auto">
            <a:xfrm>
              <a:off x="10104" y="10005"/>
              <a:ext cx="137" cy="13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2" name="Oval 238"/>
            <p:cNvSpPr>
              <a:spLocks noChangeArrowheads="1"/>
            </p:cNvSpPr>
            <p:nvPr/>
          </p:nvSpPr>
          <p:spPr bwMode="auto">
            <a:xfrm>
              <a:off x="10104" y="10278"/>
              <a:ext cx="137" cy="13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499" name="Oval 241"/>
          <p:cNvSpPr>
            <a:spLocks noChangeArrowheads="1"/>
          </p:cNvSpPr>
          <p:nvPr/>
        </p:nvSpPr>
        <p:spPr bwMode="auto">
          <a:xfrm>
            <a:off x="8355016" y="2719391"/>
            <a:ext cx="465137" cy="122237"/>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00" name="Line 242"/>
          <p:cNvSpPr>
            <a:spLocks noChangeShapeType="1"/>
          </p:cNvSpPr>
          <p:nvPr/>
        </p:nvSpPr>
        <p:spPr bwMode="auto">
          <a:xfrm>
            <a:off x="8355016" y="2709863"/>
            <a:ext cx="1587" cy="762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243"/>
          <p:cNvSpPr>
            <a:spLocks noChangeShapeType="1"/>
          </p:cNvSpPr>
          <p:nvPr/>
        </p:nvSpPr>
        <p:spPr bwMode="auto">
          <a:xfrm>
            <a:off x="8820150" y="2709863"/>
            <a:ext cx="0" cy="76200"/>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Rectangle 244"/>
          <p:cNvSpPr>
            <a:spLocks noChangeArrowheads="1"/>
          </p:cNvSpPr>
          <p:nvPr/>
        </p:nvSpPr>
        <p:spPr bwMode="auto">
          <a:xfrm>
            <a:off x="8355016" y="2709863"/>
            <a:ext cx="111125" cy="74612"/>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03" name="Rectangle 245"/>
          <p:cNvSpPr>
            <a:spLocks noChangeArrowheads="1"/>
          </p:cNvSpPr>
          <p:nvPr/>
        </p:nvSpPr>
        <p:spPr bwMode="auto">
          <a:xfrm>
            <a:off x="8680450" y="2705103"/>
            <a:ext cx="139700" cy="746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04" name="Oval 246"/>
          <p:cNvSpPr>
            <a:spLocks noChangeArrowheads="1"/>
          </p:cNvSpPr>
          <p:nvPr/>
        </p:nvSpPr>
        <p:spPr bwMode="auto">
          <a:xfrm>
            <a:off x="8347075" y="2620966"/>
            <a:ext cx="465138" cy="142875"/>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05" name="Group 247"/>
          <p:cNvGrpSpPr/>
          <p:nvPr/>
        </p:nvGrpSpPr>
        <p:grpSpPr bwMode="auto">
          <a:xfrm>
            <a:off x="8462966" y="2652713"/>
            <a:ext cx="230187" cy="82550"/>
            <a:chOff x="2848" y="848"/>
            <a:chExt cx="140" cy="98"/>
          </a:xfrm>
        </p:grpSpPr>
        <p:sp>
          <p:nvSpPr>
            <p:cNvPr id="20588" name="Line 248"/>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9" name="Line 249"/>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0" name="Line 250"/>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06" name="Group 251"/>
          <p:cNvGrpSpPr/>
          <p:nvPr/>
        </p:nvGrpSpPr>
        <p:grpSpPr bwMode="auto">
          <a:xfrm flipV="1">
            <a:off x="8462966" y="2651125"/>
            <a:ext cx="230187" cy="84138"/>
            <a:chOff x="2848" y="848"/>
            <a:chExt cx="140" cy="98"/>
          </a:xfrm>
        </p:grpSpPr>
        <p:sp>
          <p:nvSpPr>
            <p:cNvPr id="20585" name="Line 252"/>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6" name="Line 253"/>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7" name="Line 254"/>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07" name="Group 255"/>
          <p:cNvGrpSpPr/>
          <p:nvPr/>
        </p:nvGrpSpPr>
        <p:grpSpPr bwMode="auto">
          <a:xfrm rot="7844936">
            <a:off x="8450266" y="2730503"/>
            <a:ext cx="168275" cy="104775"/>
            <a:chOff x="11283" y="10423"/>
            <a:chExt cx="475" cy="374"/>
          </a:xfrm>
        </p:grpSpPr>
        <p:sp>
          <p:nvSpPr>
            <p:cNvPr id="20578" name="Rectangle 256"/>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9" name="Line 257"/>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80" name="Line 258"/>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81" name="Line 259"/>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82" name="Line 260"/>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83" name="Line 261"/>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84" name="Line 262"/>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08" name="Line 263"/>
          <p:cNvSpPr>
            <a:spLocks noChangeShapeType="1"/>
          </p:cNvSpPr>
          <p:nvPr/>
        </p:nvSpPr>
        <p:spPr bwMode="auto">
          <a:xfrm flipH="1" flipV="1">
            <a:off x="7947025" y="3170241"/>
            <a:ext cx="865188" cy="95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9" name="Line 264"/>
          <p:cNvSpPr>
            <a:spLocks noChangeShapeType="1"/>
          </p:cNvSpPr>
          <p:nvPr/>
        </p:nvSpPr>
        <p:spPr bwMode="auto">
          <a:xfrm flipH="1">
            <a:off x="8216903" y="2832100"/>
            <a:ext cx="271463" cy="3429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0" name="Freeform 265"/>
          <p:cNvSpPr/>
          <p:nvPr/>
        </p:nvSpPr>
        <p:spPr bwMode="auto">
          <a:xfrm>
            <a:off x="7672391" y="1658938"/>
            <a:ext cx="1443037" cy="1490662"/>
          </a:xfrm>
          <a:custGeom>
            <a:avLst/>
            <a:gdLst>
              <a:gd name="T0" fmla="*/ 0 w 5205"/>
              <a:gd name="T1" fmla="*/ 0 h 4500"/>
              <a:gd name="T2" fmla="*/ 0 w 5205"/>
              <a:gd name="T3" fmla="*/ 2147483646 h 4500"/>
              <a:gd name="T4" fmla="*/ 2147483646 w 5205"/>
              <a:gd name="T5" fmla="*/ 2147483646 h 4500"/>
              <a:gd name="T6" fmla="*/ 2147483646 w 5205"/>
              <a:gd name="T7" fmla="*/ 2147483646 h 4500"/>
              <a:gd name="T8" fmla="*/ 2147483646 w 5205"/>
              <a:gd name="T9" fmla="*/ 2147483646 h 4500"/>
              <a:gd name="T10" fmla="*/ 2147483646 w 5205"/>
              <a:gd name="T11" fmla="*/ 2147483646 h 4500"/>
              <a:gd name="T12" fmla="*/ 2147483646 w 5205"/>
              <a:gd name="T13" fmla="*/ 2147483646 h 4500"/>
              <a:gd name="T14" fmla="*/ 2147483646 w 5205"/>
              <a:gd name="T15" fmla="*/ 2147483646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1" name="Oval 266"/>
          <p:cNvSpPr>
            <a:spLocks noChangeArrowheads="1"/>
          </p:cNvSpPr>
          <p:nvPr/>
        </p:nvSpPr>
        <p:spPr bwMode="auto">
          <a:xfrm>
            <a:off x="7586663" y="3136900"/>
            <a:ext cx="463550" cy="122238"/>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12" name="Line 267"/>
          <p:cNvSpPr>
            <a:spLocks noChangeShapeType="1"/>
          </p:cNvSpPr>
          <p:nvPr/>
        </p:nvSpPr>
        <p:spPr bwMode="auto">
          <a:xfrm>
            <a:off x="7586663" y="3127378"/>
            <a:ext cx="0" cy="746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268"/>
          <p:cNvSpPr>
            <a:spLocks noChangeShapeType="1"/>
          </p:cNvSpPr>
          <p:nvPr/>
        </p:nvSpPr>
        <p:spPr bwMode="auto">
          <a:xfrm>
            <a:off x="8050213" y="3127378"/>
            <a:ext cx="0" cy="74613"/>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Rectangle 269"/>
          <p:cNvSpPr>
            <a:spLocks noChangeArrowheads="1"/>
          </p:cNvSpPr>
          <p:nvPr/>
        </p:nvSpPr>
        <p:spPr bwMode="auto">
          <a:xfrm>
            <a:off x="7586666" y="3127378"/>
            <a:ext cx="109537" cy="746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15" name="Rectangle 270"/>
          <p:cNvSpPr>
            <a:spLocks noChangeArrowheads="1"/>
          </p:cNvSpPr>
          <p:nvPr/>
        </p:nvSpPr>
        <p:spPr bwMode="auto">
          <a:xfrm>
            <a:off x="7908925" y="3122616"/>
            <a:ext cx="141288"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16" name="Oval 271"/>
          <p:cNvSpPr>
            <a:spLocks noChangeArrowheads="1"/>
          </p:cNvSpPr>
          <p:nvPr/>
        </p:nvSpPr>
        <p:spPr bwMode="auto">
          <a:xfrm>
            <a:off x="7581900" y="3038478"/>
            <a:ext cx="463550" cy="142875"/>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17" name="Group 272"/>
          <p:cNvGrpSpPr/>
          <p:nvPr/>
        </p:nvGrpSpPr>
        <p:grpSpPr bwMode="auto">
          <a:xfrm>
            <a:off x="7693025" y="3070225"/>
            <a:ext cx="230188" cy="82550"/>
            <a:chOff x="2848" y="848"/>
            <a:chExt cx="140" cy="98"/>
          </a:xfrm>
        </p:grpSpPr>
        <p:sp>
          <p:nvSpPr>
            <p:cNvPr id="20575" name="Line 273"/>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6" name="Line 274"/>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7" name="Line 275"/>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8" name="Group 276"/>
          <p:cNvGrpSpPr/>
          <p:nvPr/>
        </p:nvGrpSpPr>
        <p:grpSpPr bwMode="auto">
          <a:xfrm flipV="1">
            <a:off x="7693025" y="3068638"/>
            <a:ext cx="230188" cy="82550"/>
            <a:chOff x="2848" y="848"/>
            <a:chExt cx="140" cy="98"/>
          </a:xfrm>
        </p:grpSpPr>
        <p:sp>
          <p:nvSpPr>
            <p:cNvPr id="20572" name="Line 277"/>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3" name="Line 278"/>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4" name="Line 279"/>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9" name="Group 280"/>
          <p:cNvGrpSpPr/>
          <p:nvPr/>
        </p:nvGrpSpPr>
        <p:grpSpPr bwMode="auto">
          <a:xfrm>
            <a:off x="7613653" y="3105150"/>
            <a:ext cx="138113" cy="128588"/>
            <a:chOff x="11283" y="10423"/>
            <a:chExt cx="475" cy="374"/>
          </a:xfrm>
        </p:grpSpPr>
        <p:sp>
          <p:nvSpPr>
            <p:cNvPr id="20565" name="Rectangle 281"/>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6" name="Line 282"/>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67" name="Line 283"/>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68" name="Line 284"/>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69" name="Line 285"/>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70" name="Line 286"/>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71" name="Line 287"/>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20" name="Oval 288"/>
          <p:cNvSpPr>
            <a:spLocks noChangeArrowheads="1"/>
          </p:cNvSpPr>
          <p:nvPr/>
        </p:nvSpPr>
        <p:spPr bwMode="auto">
          <a:xfrm>
            <a:off x="7307263" y="2649541"/>
            <a:ext cx="463550" cy="122237"/>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21" name="Line 289"/>
          <p:cNvSpPr>
            <a:spLocks noChangeShapeType="1"/>
          </p:cNvSpPr>
          <p:nvPr/>
        </p:nvSpPr>
        <p:spPr bwMode="auto">
          <a:xfrm>
            <a:off x="7307263" y="2640013"/>
            <a:ext cx="0" cy="746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2" name="Line 290"/>
          <p:cNvSpPr>
            <a:spLocks noChangeShapeType="1"/>
          </p:cNvSpPr>
          <p:nvPr/>
        </p:nvSpPr>
        <p:spPr bwMode="auto">
          <a:xfrm>
            <a:off x="7770813" y="2640013"/>
            <a:ext cx="0" cy="74612"/>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3" name="Rectangle 291"/>
          <p:cNvSpPr>
            <a:spLocks noChangeArrowheads="1"/>
          </p:cNvSpPr>
          <p:nvPr/>
        </p:nvSpPr>
        <p:spPr bwMode="auto">
          <a:xfrm>
            <a:off x="7307266" y="2640016"/>
            <a:ext cx="109537"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24" name="Rectangle 292"/>
          <p:cNvSpPr>
            <a:spLocks noChangeArrowheads="1"/>
          </p:cNvSpPr>
          <p:nvPr/>
        </p:nvSpPr>
        <p:spPr bwMode="auto">
          <a:xfrm>
            <a:off x="7631113" y="2635253"/>
            <a:ext cx="139700"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25" name="Oval 293"/>
          <p:cNvSpPr>
            <a:spLocks noChangeArrowheads="1"/>
          </p:cNvSpPr>
          <p:nvPr/>
        </p:nvSpPr>
        <p:spPr bwMode="auto">
          <a:xfrm>
            <a:off x="7302500" y="2552700"/>
            <a:ext cx="465138" cy="141288"/>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26" name="Group 294"/>
          <p:cNvGrpSpPr/>
          <p:nvPr/>
        </p:nvGrpSpPr>
        <p:grpSpPr bwMode="auto">
          <a:xfrm>
            <a:off x="7415213" y="2582866"/>
            <a:ext cx="228600" cy="84137"/>
            <a:chOff x="2848" y="848"/>
            <a:chExt cx="140" cy="98"/>
          </a:xfrm>
        </p:grpSpPr>
        <p:sp>
          <p:nvSpPr>
            <p:cNvPr id="20562" name="Line 295"/>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3" name="Line 296"/>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4" name="Line 297"/>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27" name="Group 298"/>
          <p:cNvGrpSpPr/>
          <p:nvPr/>
        </p:nvGrpSpPr>
        <p:grpSpPr bwMode="auto">
          <a:xfrm flipV="1">
            <a:off x="7415213" y="2581275"/>
            <a:ext cx="228600" cy="84138"/>
            <a:chOff x="2848" y="848"/>
            <a:chExt cx="140" cy="98"/>
          </a:xfrm>
        </p:grpSpPr>
        <p:sp>
          <p:nvSpPr>
            <p:cNvPr id="20559" name="Line 299"/>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0" name="Line 300"/>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1" name="Line 301"/>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28" name="Line 302"/>
          <p:cNvSpPr>
            <a:spLocks noChangeShapeType="1"/>
          </p:cNvSpPr>
          <p:nvPr/>
        </p:nvSpPr>
        <p:spPr bwMode="auto">
          <a:xfrm flipH="1">
            <a:off x="7026278" y="2752728"/>
            <a:ext cx="379413" cy="4222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529" name="Group 303"/>
          <p:cNvGrpSpPr/>
          <p:nvPr/>
        </p:nvGrpSpPr>
        <p:grpSpPr bwMode="auto">
          <a:xfrm rot="8027572">
            <a:off x="7442203" y="2555878"/>
            <a:ext cx="168275" cy="104775"/>
            <a:chOff x="11283" y="10423"/>
            <a:chExt cx="475" cy="374"/>
          </a:xfrm>
        </p:grpSpPr>
        <p:sp>
          <p:nvSpPr>
            <p:cNvPr id="20552" name="Rectangle 304"/>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3" name="Line 305"/>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4" name="Line 306"/>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5" name="Line 307"/>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6" name="Line 308"/>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7" name="Line 309"/>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8" name="Line 310"/>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30" name="Freeform 311"/>
          <p:cNvSpPr/>
          <p:nvPr/>
        </p:nvSpPr>
        <p:spPr bwMode="auto">
          <a:xfrm>
            <a:off x="6956428" y="1679575"/>
            <a:ext cx="2212975" cy="1530350"/>
          </a:xfrm>
          <a:custGeom>
            <a:avLst/>
            <a:gdLst>
              <a:gd name="T0" fmla="*/ 2147483646 w 7980"/>
              <a:gd name="T1" fmla="*/ 2147483646 h 4620"/>
              <a:gd name="T2" fmla="*/ 2147483646 w 7980"/>
              <a:gd name="T3" fmla="*/ 2147483646 h 4620"/>
              <a:gd name="T4" fmla="*/ 0 w 7980"/>
              <a:gd name="T5" fmla="*/ 2147483646 h 4620"/>
              <a:gd name="T6" fmla="*/ 2147483646 w 7980"/>
              <a:gd name="T7" fmla="*/ 2147483646 h 4620"/>
              <a:gd name="T8" fmla="*/ 2147483646 w 7980"/>
              <a:gd name="T9" fmla="*/ 2147483646 h 4620"/>
              <a:gd name="T10" fmla="*/ 2147483646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cmpd="sng">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1" name="Freeform 312"/>
          <p:cNvSpPr/>
          <p:nvPr/>
        </p:nvSpPr>
        <p:spPr bwMode="auto">
          <a:xfrm>
            <a:off x="6781800" y="1728788"/>
            <a:ext cx="2508250" cy="1504950"/>
          </a:xfrm>
          <a:custGeom>
            <a:avLst/>
            <a:gdLst>
              <a:gd name="T0" fmla="*/ 0 w 9045"/>
              <a:gd name="T1" fmla="*/ 2147483646 h 4545"/>
              <a:gd name="T2" fmla="*/ 0 w 9045"/>
              <a:gd name="T3" fmla="*/ 2147483646 h 4545"/>
              <a:gd name="T4" fmla="*/ 2147483646 w 9045"/>
              <a:gd name="T5" fmla="*/ 2147483646 h 4545"/>
              <a:gd name="T6" fmla="*/ 2147483646 w 9045"/>
              <a:gd name="T7" fmla="*/ 2147483646 h 4545"/>
              <a:gd name="T8" fmla="*/ 2147483646 w 9045"/>
              <a:gd name="T9" fmla="*/ 2147483646 h 4545"/>
              <a:gd name="T10" fmla="*/ 2147483646 w 9045"/>
              <a:gd name="T11" fmla="*/ 2147483646 h 4545"/>
              <a:gd name="T12" fmla="*/ 2147483646 w 9045"/>
              <a:gd name="T13" fmla="*/ 2147483646 h 4545"/>
              <a:gd name="T14" fmla="*/ 2147483646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2" name="Freeform 313"/>
          <p:cNvSpPr/>
          <p:nvPr/>
        </p:nvSpPr>
        <p:spPr bwMode="auto">
          <a:xfrm>
            <a:off x="6835778" y="1754188"/>
            <a:ext cx="2530475" cy="1390650"/>
          </a:xfrm>
          <a:custGeom>
            <a:avLst/>
            <a:gdLst>
              <a:gd name="T0" fmla="*/ 0 w 9120"/>
              <a:gd name="T1" fmla="*/ 2147483646 h 4201"/>
              <a:gd name="T2" fmla="*/ 0 w 9120"/>
              <a:gd name="T3" fmla="*/ 2147483646 h 4201"/>
              <a:gd name="T4" fmla="*/ 2147483646 w 9120"/>
              <a:gd name="T5" fmla="*/ 2147483646 h 4201"/>
              <a:gd name="T6" fmla="*/ 2147483646 w 9120"/>
              <a:gd name="T7" fmla="*/ 2147483646 h 4201"/>
              <a:gd name="T8" fmla="*/ 2147483646 w 9120"/>
              <a:gd name="T9" fmla="*/ 2147483646 h 4201"/>
              <a:gd name="T10" fmla="*/ 2147483646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cmpd="sng">
            <a:solidFill>
              <a:srgbClr val="00FF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33" name="Group 314"/>
          <p:cNvGrpSpPr/>
          <p:nvPr/>
        </p:nvGrpSpPr>
        <p:grpSpPr bwMode="auto">
          <a:xfrm>
            <a:off x="6761166" y="2668591"/>
            <a:ext cx="39687" cy="141287"/>
            <a:chOff x="10104" y="10005"/>
            <a:chExt cx="137" cy="411"/>
          </a:xfrm>
        </p:grpSpPr>
        <p:sp>
          <p:nvSpPr>
            <p:cNvPr id="20550" name="Oval 315"/>
            <p:cNvSpPr>
              <a:spLocks noChangeArrowheads="1"/>
            </p:cNvSpPr>
            <p:nvPr/>
          </p:nvSpPr>
          <p:spPr bwMode="auto">
            <a:xfrm>
              <a:off x="10104" y="10005"/>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1" name="Oval 316"/>
            <p:cNvSpPr>
              <a:spLocks noChangeArrowheads="1"/>
            </p:cNvSpPr>
            <p:nvPr/>
          </p:nvSpPr>
          <p:spPr bwMode="auto">
            <a:xfrm>
              <a:off x="10104" y="10278"/>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4" name="Group 317"/>
          <p:cNvGrpSpPr/>
          <p:nvPr/>
        </p:nvGrpSpPr>
        <p:grpSpPr bwMode="auto">
          <a:xfrm>
            <a:off x="9145591" y="2790828"/>
            <a:ext cx="39687" cy="142875"/>
            <a:chOff x="10104" y="10005"/>
            <a:chExt cx="137" cy="411"/>
          </a:xfrm>
        </p:grpSpPr>
        <p:sp>
          <p:nvSpPr>
            <p:cNvPr id="20548" name="Oval 318"/>
            <p:cNvSpPr>
              <a:spLocks noChangeArrowheads="1"/>
            </p:cNvSpPr>
            <p:nvPr/>
          </p:nvSpPr>
          <p:spPr bwMode="auto">
            <a:xfrm>
              <a:off x="10104" y="10005"/>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9" name="Oval 319"/>
            <p:cNvSpPr>
              <a:spLocks noChangeArrowheads="1"/>
            </p:cNvSpPr>
            <p:nvPr/>
          </p:nvSpPr>
          <p:spPr bwMode="auto">
            <a:xfrm>
              <a:off x="10104" y="10278"/>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5" name="Group 320"/>
          <p:cNvGrpSpPr/>
          <p:nvPr/>
        </p:nvGrpSpPr>
        <p:grpSpPr bwMode="auto">
          <a:xfrm>
            <a:off x="9340850" y="1717678"/>
            <a:ext cx="39688" cy="142875"/>
            <a:chOff x="10104" y="10005"/>
            <a:chExt cx="137" cy="411"/>
          </a:xfrm>
        </p:grpSpPr>
        <p:sp>
          <p:nvSpPr>
            <p:cNvPr id="20546" name="Oval 321"/>
            <p:cNvSpPr>
              <a:spLocks noChangeArrowheads="1"/>
            </p:cNvSpPr>
            <p:nvPr/>
          </p:nvSpPr>
          <p:spPr bwMode="auto">
            <a:xfrm>
              <a:off x="10104" y="10005"/>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7" name="Oval 322"/>
            <p:cNvSpPr>
              <a:spLocks noChangeArrowheads="1"/>
            </p:cNvSpPr>
            <p:nvPr/>
          </p:nvSpPr>
          <p:spPr bwMode="auto">
            <a:xfrm>
              <a:off x="10104" y="10278"/>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37" name="Line 330"/>
          <p:cNvSpPr>
            <a:spLocks noChangeShapeType="1"/>
          </p:cNvSpPr>
          <p:nvPr/>
        </p:nvSpPr>
        <p:spPr bwMode="auto">
          <a:xfrm>
            <a:off x="2794000" y="1558925"/>
            <a:ext cx="0" cy="18605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538" name="Line 331"/>
          <p:cNvSpPr>
            <a:spLocks noChangeShapeType="1"/>
          </p:cNvSpPr>
          <p:nvPr/>
        </p:nvSpPr>
        <p:spPr bwMode="auto">
          <a:xfrm flipV="1">
            <a:off x="2778128" y="3411538"/>
            <a:ext cx="2333625" cy="476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539" name="Freeform 333"/>
          <p:cNvSpPr/>
          <p:nvPr/>
        </p:nvSpPr>
        <p:spPr bwMode="auto">
          <a:xfrm>
            <a:off x="2782888" y="2608263"/>
            <a:ext cx="2489200" cy="806450"/>
          </a:xfrm>
          <a:custGeom>
            <a:avLst/>
            <a:gdLst>
              <a:gd name="T0" fmla="*/ 0 w 1568"/>
              <a:gd name="T1" fmla="*/ 2147483646 h 380"/>
              <a:gd name="T2" fmla="*/ 2147483646 w 1568"/>
              <a:gd name="T3" fmla="*/ 2147483646 h 380"/>
              <a:gd name="T4" fmla="*/ 2147483646 w 1568"/>
              <a:gd name="T5" fmla="*/ 2147483646 h 380"/>
              <a:gd name="T6" fmla="*/ 2147483646 w 1568"/>
              <a:gd name="T7" fmla="*/ 2147483646 h 380"/>
              <a:gd name="T8" fmla="*/ 0 60000 65536"/>
              <a:gd name="T9" fmla="*/ 0 60000 65536"/>
              <a:gd name="T10" fmla="*/ 0 60000 65536"/>
              <a:gd name="T11" fmla="*/ 0 60000 65536"/>
              <a:gd name="T12" fmla="*/ 0 w 1568"/>
              <a:gd name="T13" fmla="*/ 0 h 380"/>
              <a:gd name="T14" fmla="*/ 1568 w 1568"/>
              <a:gd name="T15" fmla="*/ 380 h 380"/>
            </a:gdLst>
            <a:ahLst/>
            <a:cxnLst>
              <a:cxn ang="T8">
                <a:pos x="T0" y="T1"/>
              </a:cxn>
              <a:cxn ang="T9">
                <a:pos x="T2" y="T3"/>
              </a:cxn>
              <a:cxn ang="T10">
                <a:pos x="T4" y="T5"/>
              </a:cxn>
              <a:cxn ang="T11">
                <a:pos x="T6" y="T7"/>
              </a:cxn>
            </a:cxnLst>
            <a:rect l="T12" t="T13" r="T14" b="T15"/>
            <a:pathLst>
              <a:path w="1568" h="380">
                <a:moveTo>
                  <a:pt x="0" y="375"/>
                </a:moveTo>
                <a:cubicBezTo>
                  <a:pt x="109" y="315"/>
                  <a:pt x="474" y="0"/>
                  <a:pt x="651" y="14"/>
                </a:cubicBezTo>
                <a:cubicBezTo>
                  <a:pt x="828" y="28"/>
                  <a:pt x="730" y="260"/>
                  <a:pt x="914" y="320"/>
                </a:cubicBezTo>
                <a:cubicBezTo>
                  <a:pt x="1098" y="380"/>
                  <a:pt x="1432" y="342"/>
                  <a:pt x="1568" y="348"/>
                </a:cubicBezTo>
              </a:path>
            </a:pathLst>
          </a:custGeom>
          <a:noFill/>
          <a:ln w="2857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40" name="Line 334"/>
          <p:cNvSpPr>
            <a:spLocks noChangeShapeType="1"/>
          </p:cNvSpPr>
          <p:nvPr/>
        </p:nvSpPr>
        <p:spPr bwMode="auto">
          <a:xfrm>
            <a:off x="2662238" y="1711325"/>
            <a:ext cx="1254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541" name="Line 335"/>
          <p:cNvSpPr>
            <a:spLocks noChangeShapeType="1"/>
          </p:cNvSpPr>
          <p:nvPr/>
        </p:nvSpPr>
        <p:spPr bwMode="auto">
          <a:xfrm>
            <a:off x="4595813" y="3419475"/>
            <a:ext cx="0" cy="1349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542" name="Text Box 336"/>
          <p:cNvSpPr txBox="1">
            <a:spLocks noChangeArrowheads="1"/>
          </p:cNvSpPr>
          <p:nvPr/>
        </p:nvSpPr>
        <p:spPr bwMode="auto">
          <a:xfrm>
            <a:off x="2160588" y="1462088"/>
            <a:ext cx="455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C/2</a:t>
            </a:r>
            <a:endParaRPr lang="en-US" altLang="zh-CN" sz="1400">
              <a:latin typeface="Tahoma" panose="020B0604030504040204" pitchFamily="34" charset="0"/>
              <a:ea typeface="MS PGothic" panose="020B0600070205080204" pitchFamily="34" charset="-128"/>
            </a:endParaRPr>
          </a:p>
        </p:txBody>
      </p:sp>
      <p:sp>
        <p:nvSpPr>
          <p:cNvPr id="20543" name="Text Box 337"/>
          <p:cNvSpPr txBox="1">
            <a:spLocks noChangeArrowheads="1"/>
          </p:cNvSpPr>
          <p:nvPr/>
        </p:nvSpPr>
        <p:spPr bwMode="auto">
          <a:xfrm>
            <a:off x="4397378" y="3471863"/>
            <a:ext cx="455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C/2</a:t>
            </a:r>
            <a:endParaRPr lang="en-US" altLang="zh-CN" sz="1400">
              <a:latin typeface="Tahoma" panose="020B0604030504040204" pitchFamily="34" charset="0"/>
              <a:ea typeface="MS PGothic" panose="020B0600070205080204" pitchFamily="34" charset="-128"/>
            </a:endParaRPr>
          </a:p>
        </p:txBody>
      </p:sp>
      <p:sp>
        <p:nvSpPr>
          <p:cNvPr id="20544" name="Text Box 338"/>
          <p:cNvSpPr txBox="1">
            <a:spLocks noChangeArrowheads="1"/>
          </p:cNvSpPr>
          <p:nvPr/>
        </p:nvSpPr>
        <p:spPr bwMode="auto">
          <a:xfrm rot="-5400000">
            <a:off x="2067722" y="2389982"/>
            <a:ext cx="80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Symbol" panose="05050102010706020507" pitchFamily="18" charset="2"/>
                <a:ea typeface="MS PGothic" panose="020B0600070205080204" pitchFamily="34" charset="-128"/>
              </a:rPr>
              <a:t>l</a:t>
            </a:r>
            <a:r>
              <a:rPr lang="en-US" altLang="zh-CN" sz="2400" baseline="-25000">
                <a:ea typeface="MS PGothic" panose="020B0600070205080204" pitchFamily="34" charset="-128"/>
              </a:rPr>
              <a:t>out</a:t>
            </a:r>
            <a:endParaRPr lang="en-US" altLang="zh-CN" sz="2400" baseline="-25000">
              <a:ea typeface="MS PGothic" panose="020B0600070205080204" pitchFamily="34" charset="-128"/>
            </a:endParaRPr>
          </a:p>
        </p:txBody>
      </p:sp>
      <p:sp>
        <p:nvSpPr>
          <p:cNvPr id="20545" name="Text Box 339"/>
          <p:cNvSpPr txBox="1">
            <a:spLocks noChangeArrowheads="1"/>
          </p:cNvSpPr>
          <p:nvPr/>
        </p:nvSpPr>
        <p:spPr bwMode="auto">
          <a:xfrm>
            <a:off x="3513141" y="3381378"/>
            <a:ext cx="614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Symbol" panose="05050102010706020507" pitchFamily="18" charset="2"/>
                <a:ea typeface="MS PGothic" panose="020B0600070205080204" pitchFamily="34" charset="-128"/>
              </a:rPr>
              <a:t>l</a:t>
            </a:r>
            <a:r>
              <a:rPr lang="en-US" altLang="zh-CN" sz="2400" baseline="-25000">
                <a:ea typeface="MS PGothic" panose="020B0600070205080204" pitchFamily="34" charset="-128"/>
              </a:rPr>
              <a:t>in</a:t>
            </a:r>
            <a:r>
              <a:rPr lang="ja-JP" altLang="en-US" sz="2400" baseline="30000">
                <a:ea typeface="MS PGothic" panose="020B0600070205080204" pitchFamily="34" charset="-128"/>
              </a:rPr>
              <a:t>’</a:t>
            </a:r>
            <a:endParaRPr lang="en-US" altLang="zh-CN" sz="2400" baseline="300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839416" y="548680"/>
            <a:ext cx="6264275" cy="647700"/>
          </a:xfrm>
        </p:spPr>
        <p:txBody>
          <a:bodyPr/>
          <a:lstStyle/>
          <a:p>
            <a:pPr eaLnBrk="1" hangingPunct="1"/>
            <a:r>
              <a:rPr lang="zh-CN" altLang="en-US" sz="3600" dirty="0">
                <a:latin typeface="+mj-ea"/>
              </a:rPr>
              <a:t>拥塞控制和资源分配</a:t>
            </a:r>
            <a:endParaRPr lang="zh-CN" altLang="en-US" sz="3600" dirty="0">
              <a:latin typeface="+mj-ea"/>
            </a:endParaRPr>
          </a:p>
        </p:txBody>
      </p:sp>
      <p:sp>
        <p:nvSpPr>
          <p:cNvPr id="38916" name="Rectangle 3"/>
          <p:cNvSpPr>
            <a:spLocks noGrp="1" noChangeArrowheads="1"/>
          </p:cNvSpPr>
          <p:nvPr>
            <p:ph idx="1"/>
          </p:nvPr>
        </p:nvSpPr>
        <p:spPr>
          <a:xfrm>
            <a:off x="839416" y="1412776"/>
            <a:ext cx="10972800" cy="5113338"/>
          </a:xfrm>
        </p:spPr>
        <p:txBody>
          <a:bodyPr>
            <a:normAutofit fontScale="92500" lnSpcReduction="10000"/>
          </a:bodyPr>
          <a:lstStyle/>
          <a:p>
            <a:pPr eaLnBrk="1" hangingPunct="1">
              <a:defRPr/>
            </a:pPr>
            <a:r>
              <a:rPr lang="zh-CN" altLang="en-US" dirty="0">
                <a:solidFill>
                  <a:srgbClr val="0000FF"/>
                </a:solidFill>
                <a:latin typeface="+mn-ea"/>
              </a:rPr>
              <a:t>拥塞控制和资源分配是同一事物的两个方面</a:t>
            </a:r>
            <a:r>
              <a:rPr lang="en-US" altLang="zh-CN" dirty="0">
                <a:solidFill>
                  <a:srgbClr val="0000FF"/>
                </a:solidFill>
                <a:latin typeface="+mn-ea"/>
              </a:rPr>
              <a:t>. </a:t>
            </a:r>
            <a:endParaRPr lang="en-US" altLang="zh-CN" dirty="0">
              <a:solidFill>
                <a:srgbClr val="0000FF"/>
              </a:solidFill>
              <a:latin typeface="+mn-ea"/>
            </a:endParaRPr>
          </a:p>
          <a:p>
            <a:pPr eaLnBrk="1" hangingPunct="1">
              <a:defRPr/>
            </a:pPr>
            <a:endParaRPr lang="en-US" altLang="zh-CN" dirty="0">
              <a:latin typeface="+mn-ea"/>
            </a:endParaRPr>
          </a:p>
          <a:p>
            <a:pPr eaLnBrk="1" hangingPunct="1">
              <a:defRPr/>
            </a:pPr>
            <a:r>
              <a:rPr lang="zh-CN" altLang="en-US" dirty="0">
                <a:latin typeface="+mn-ea"/>
              </a:rPr>
              <a:t>以任意精度分配资源非常困难</a:t>
            </a:r>
            <a:endParaRPr lang="en-US" altLang="zh-CN" dirty="0">
              <a:latin typeface="+mn-ea"/>
            </a:endParaRPr>
          </a:p>
          <a:p>
            <a:pPr lvl="1" eaLnBrk="1" hangingPunct="1">
              <a:defRPr/>
            </a:pPr>
            <a:r>
              <a:rPr lang="zh-CN" altLang="en-US" sz="2400" dirty="0">
                <a:latin typeface="+mn-ea"/>
              </a:rPr>
              <a:t>资源是分布式部署在网络中</a:t>
            </a:r>
            <a:endParaRPr lang="en-US" altLang="zh-CN" sz="2400" dirty="0">
              <a:latin typeface="+mn-ea"/>
            </a:endParaRPr>
          </a:p>
          <a:p>
            <a:pPr eaLnBrk="1" hangingPunct="1">
              <a:defRPr/>
            </a:pPr>
            <a:endParaRPr lang="en-US" altLang="zh-CN" dirty="0">
              <a:latin typeface="+mn-ea"/>
            </a:endParaRPr>
          </a:p>
          <a:p>
            <a:pPr eaLnBrk="1" hangingPunct="1">
              <a:defRPr/>
            </a:pPr>
            <a:r>
              <a:rPr lang="zh-CN" altLang="en-US" dirty="0">
                <a:latin typeface="+mn-ea"/>
              </a:rPr>
              <a:t>用户的观点</a:t>
            </a:r>
            <a:endParaRPr lang="en-US" altLang="zh-CN" dirty="0">
              <a:latin typeface="+mn-ea"/>
            </a:endParaRPr>
          </a:p>
          <a:p>
            <a:pPr lvl="1" eaLnBrk="1" hangingPunct="1">
              <a:defRPr/>
            </a:pPr>
            <a:r>
              <a:rPr lang="zh-CN" altLang="en-US" sz="2400" dirty="0">
                <a:latin typeface="+mn-ea"/>
              </a:rPr>
              <a:t>主机到主机</a:t>
            </a:r>
            <a:r>
              <a:rPr lang="en-US" altLang="zh-CN" sz="2400" dirty="0">
                <a:latin typeface="+mn-ea"/>
              </a:rPr>
              <a:t>, </a:t>
            </a:r>
            <a:r>
              <a:rPr lang="zh-CN" altLang="en-US" sz="2400" dirty="0">
                <a:latin typeface="+mn-ea"/>
              </a:rPr>
              <a:t>端到端协议</a:t>
            </a:r>
            <a:endParaRPr lang="en-US" altLang="zh-CN" sz="2400" dirty="0">
              <a:latin typeface="+mn-ea"/>
            </a:endParaRPr>
          </a:p>
          <a:p>
            <a:pPr lvl="1" eaLnBrk="1" hangingPunct="1">
              <a:defRPr/>
            </a:pPr>
            <a:endParaRPr lang="en-US" altLang="zh-CN" sz="2400" dirty="0">
              <a:latin typeface="+mn-ea"/>
            </a:endParaRPr>
          </a:p>
          <a:p>
            <a:pPr eaLnBrk="1" hangingPunct="1">
              <a:defRPr/>
            </a:pPr>
            <a:r>
              <a:rPr lang="zh-CN" altLang="en-US" dirty="0">
                <a:latin typeface="+mn-ea"/>
              </a:rPr>
              <a:t>网络的观点</a:t>
            </a:r>
            <a:endParaRPr lang="en-US" altLang="zh-CN" dirty="0">
              <a:latin typeface="+mn-ea"/>
            </a:endParaRPr>
          </a:p>
          <a:p>
            <a:pPr lvl="1" eaLnBrk="1" hangingPunct="1">
              <a:defRPr/>
            </a:pPr>
            <a:r>
              <a:rPr lang="zh-CN" altLang="en-US" sz="2400" dirty="0">
                <a:latin typeface="+mn-ea"/>
              </a:rPr>
              <a:t>多个“流”竞争资源</a:t>
            </a:r>
            <a:endParaRPr lang="en-US" altLang="zh-CN" sz="2400" dirty="0">
              <a:latin typeface="+mn-ea"/>
            </a:endParaRPr>
          </a:p>
          <a:p>
            <a:pPr lvl="2" eaLnBrk="1" hangingPunct="1">
              <a:defRPr/>
            </a:pPr>
            <a:r>
              <a:rPr lang="zh-CN" altLang="en-US" sz="2400" dirty="0">
                <a:latin typeface="+mn-ea"/>
              </a:rPr>
              <a:t>资源</a:t>
            </a:r>
            <a:r>
              <a:rPr lang="en-US" altLang="zh-CN" sz="2400" dirty="0">
                <a:latin typeface="+mn-ea"/>
              </a:rPr>
              <a:t>: </a:t>
            </a:r>
            <a:r>
              <a:rPr lang="zh-CN" altLang="en-US" sz="2400" dirty="0">
                <a:latin typeface="+mn-ea"/>
              </a:rPr>
              <a:t>交换机或路由器的缓存</a:t>
            </a:r>
            <a:r>
              <a:rPr lang="en-US" altLang="zh-CN" sz="2400" dirty="0">
                <a:latin typeface="+mn-ea"/>
              </a:rPr>
              <a:t>, </a:t>
            </a:r>
            <a:r>
              <a:rPr lang="zh-CN" altLang="en-US" sz="2400" dirty="0">
                <a:latin typeface="+mn-ea"/>
              </a:rPr>
              <a:t>链路的带宽</a:t>
            </a:r>
            <a:endParaRPr lang="en-US" altLang="zh-CN" sz="2400" dirty="0">
              <a:latin typeface="+mn-ea"/>
            </a:endParaRPr>
          </a:p>
          <a:p>
            <a:pPr lvl="2" eaLnBrk="1" hangingPunct="1">
              <a:defRPr/>
            </a:pPr>
            <a:r>
              <a:rPr lang="zh-CN" altLang="en-US" sz="2400" dirty="0">
                <a:latin typeface="+mn-ea"/>
              </a:rPr>
              <a:t>拥塞</a:t>
            </a:r>
            <a:r>
              <a:rPr lang="en-US" altLang="zh-CN" sz="2400" dirty="0">
                <a:latin typeface="+mn-ea"/>
              </a:rPr>
              <a:t>: </a:t>
            </a:r>
            <a:r>
              <a:rPr lang="zh-CN" altLang="en-US" sz="2400" dirty="0">
                <a:latin typeface="+mn-ea"/>
              </a:rPr>
              <a:t> 过多的分组竞争同一条链路</a:t>
            </a:r>
            <a:r>
              <a:rPr lang="en-US" altLang="zh-CN" sz="2400" dirty="0">
                <a:latin typeface="+mn-ea"/>
              </a:rPr>
              <a:t>, </a:t>
            </a:r>
            <a:r>
              <a:rPr lang="zh-CN" altLang="en-US" sz="2400" dirty="0">
                <a:latin typeface="+mn-ea"/>
              </a:rPr>
              <a:t>队列溢出导致分组丢弃</a:t>
            </a:r>
            <a:endParaRPr lang="en-US" altLang="zh-CN" sz="2400" dirty="0">
              <a:latin typeface="+mn-ea"/>
            </a:endParaRPr>
          </a:p>
          <a:p>
            <a:pPr lvl="1" eaLnBrk="1" hangingPunct="1">
              <a:defRPr/>
            </a:pPr>
            <a:r>
              <a:rPr lang="zh-CN" altLang="en-US" sz="2400" dirty="0">
                <a:latin typeface="+mn-ea"/>
              </a:rPr>
              <a:t>如何在竞争的用户之间合理有效的分配资源</a:t>
            </a:r>
            <a:r>
              <a:rPr lang="en-US" altLang="zh-CN" sz="2400" dirty="0">
                <a:latin typeface="+mn-ea"/>
              </a:rPr>
              <a:t>?</a:t>
            </a:r>
            <a:endParaRPr lang="en-US" altLang="zh-CN" sz="2400" dirty="0">
              <a:latin typeface="+mn-ea"/>
            </a:endParaRPr>
          </a:p>
          <a:p>
            <a:pPr eaLnBrk="1" hangingPunct="1">
              <a:defRPr/>
            </a:pPr>
            <a:endParaRPr lang="zh-CN" altLang="en-US" sz="2800" dirty="0"/>
          </a:p>
        </p:txBody>
      </p:sp>
      <p:sp>
        <p:nvSpPr>
          <p:cNvPr id="21506"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dirty="0">
                <a:latin typeface="Arial" panose="020B0604020202020204" pitchFamily="34" charset="0"/>
                <a:ea typeface="宋体" panose="02010600030101010101" pitchFamily="2" charset="-122"/>
              </a:rPr>
              <a:t>-</a:t>
            </a:r>
            <a:fld id="{B62AE114-DFEE-4909-ACF0-BA43D86C1DAD}" type="slidenum">
              <a:rPr kumimoji="0" lang="en-US" altLang="zh-CN" sz="1400">
                <a:latin typeface="Arial" panose="020B0604020202020204" pitchFamily="34" charset="0"/>
                <a:ea typeface="宋体" panose="02010600030101010101" pitchFamily="2" charset="-122"/>
              </a:rPr>
            </a:fld>
            <a:r>
              <a:rPr kumimoji="0" lang="en-US" altLang="zh-CN" sz="1000" dirty="0">
                <a:latin typeface="Arial" panose="020B0604020202020204" pitchFamily="34" charset="0"/>
                <a:ea typeface="宋体" panose="02010600030101010101" pitchFamily="2" charset="-122"/>
              </a:rPr>
              <a:t>-</a:t>
            </a:r>
            <a:endParaRPr kumimoji="0" lang="en-US" altLang="zh-CN" sz="1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39416" y="476672"/>
            <a:ext cx="9175750" cy="714375"/>
          </a:xfrm>
        </p:spPr>
        <p:txBody>
          <a:bodyPr/>
          <a:lstStyle/>
          <a:p>
            <a:pPr eaLnBrk="1" hangingPunct="1"/>
            <a:r>
              <a:rPr lang="zh-CN" altLang="en-US" sz="3600" dirty="0"/>
              <a:t>拥塞控制和资源分配</a:t>
            </a:r>
            <a:endParaRPr lang="en-US" altLang="zh-CN" sz="3600" dirty="0"/>
          </a:p>
        </p:txBody>
      </p:sp>
      <p:sp>
        <p:nvSpPr>
          <p:cNvPr id="22532" name="Rectangle 3"/>
          <p:cNvSpPr>
            <a:spLocks noGrp="1" noChangeArrowheads="1"/>
          </p:cNvSpPr>
          <p:nvPr>
            <p:ph idx="1"/>
          </p:nvPr>
        </p:nvSpPr>
        <p:spPr>
          <a:xfrm>
            <a:off x="839416" y="1484784"/>
            <a:ext cx="10972800" cy="5113338"/>
          </a:xfrm>
        </p:spPr>
        <p:txBody>
          <a:bodyPr/>
          <a:lstStyle/>
          <a:p>
            <a:pPr eaLnBrk="1" hangingPunct="1">
              <a:lnSpc>
                <a:spcPct val="110000"/>
              </a:lnSpc>
            </a:pPr>
            <a:r>
              <a:rPr lang="zh-CN" altLang="en-US" sz="2200" dirty="0">
                <a:solidFill>
                  <a:srgbClr val="0000FF"/>
                </a:solidFill>
                <a:latin typeface="+mn-ea"/>
              </a:rPr>
              <a:t>拥塞控制和资源分配是同一事物的两个方面</a:t>
            </a:r>
            <a:r>
              <a:rPr lang="zh-CN" altLang="zh-CN" sz="2200" dirty="0">
                <a:solidFill>
                  <a:srgbClr val="0000FF"/>
                </a:solidFill>
                <a:latin typeface="+mn-ea"/>
              </a:rPr>
              <a:t>. </a:t>
            </a:r>
            <a:endParaRPr lang="en-US" altLang="zh-CN" sz="2200" dirty="0">
              <a:solidFill>
                <a:srgbClr val="0000FF"/>
              </a:solidFill>
              <a:latin typeface="+mn-ea"/>
            </a:endParaRPr>
          </a:p>
          <a:p>
            <a:pPr eaLnBrk="1" hangingPunct="1">
              <a:lnSpc>
                <a:spcPct val="110000"/>
              </a:lnSpc>
            </a:pPr>
            <a:endParaRPr lang="zh-CN" altLang="zh-CN" sz="2200" dirty="0">
              <a:latin typeface="+mn-ea"/>
            </a:endParaRPr>
          </a:p>
          <a:p>
            <a:pPr eaLnBrk="1" hangingPunct="1">
              <a:lnSpc>
                <a:spcPct val="110000"/>
              </a:lnSpc>
            </a:pPr>
            <a:r>
              <a:rPr lang="zh-CN" altLang="en-US" sz="2200" dirty="0">
                <a:latin typeface="+mn-ea"/>
              </a:rPr>
              <a:t>如果网络承担积极主动角色</a:t>
            </a:r>
            <a:endParaRPr lang="en-US" altLang="zh-CN" sz="2200" dirty="0">
              <a:latin typeface="+mn-ea"/>
            </a:endParaRPr>
          </a:p>
          <a:p>
            <a:pPr lvl="1" eaLnBrk="1" hangingPunct="1">
              <a:lnSpc>
                <a:spcPct val="110000"/>
              </a:lnSpc>
            </a:pPr>
            <a:r>
              <a:rPr lang="zh-CN" altLang="en-US" sz="2200" dirty="0">
                <a:latin typeface="+mn-ea"/>
              </a:rPr>
              <a:t>资源分配</a:t>
            </a:r>
            <a:endParaRPr lang="en-US" altLang="zh-CN" sz="2200" dirty="0">
              <a:latin typeface="+mn-ea"/>
            </a:endParaRPr>
          </a:p>
          <a:p>
            <a:pPr lvl="1" eaLnBrk="1" hangingPunct="1">
              <a:lnSpc>
                <a:spcPct val="110000"/>
              </a:lnSpc>
            </a:pPr>
            <a:r>
              <a:rPr lang="zh-CN" altLang="en-US" sz="2200" dirty="0">
                <a:latin typeface="+mn-ea"/>
              </a:rPr>
              <a:t>预先进行网络资源分配</a:t>
            </a:r>
            <a:r>
              <a:rPr lang="en-US" altLang="zh-CN" sz="2200" dirty="0">
                <a:latin typeface="+mn-ea"/>
              </a:rPr>
              <a:t>, </a:t>
            </a:r>
            <a:r>
              <a:rPr lang="zh-CN" altLang="en-US" sz="2200" dirty="0">
                <a:latin typeface="+mn-ea"/>
              </a:rPr>
              <a:t>例如</a:t>
            </a:r>
            <a:r>
              <a:rPr lang="zh-CN" altLang="zh-CN" sz="2200" dirty="0">
                <a:latin typeface="+mn-ea"/>
              </a:rPr>
              <a:t>,</a:t>
            </a:r>
            <a:r>
              <a:rPr lang="en-US" altLang="zh-CN" sz="2200" dirty="0">
                <a:latin typeface="+mn-ea"/>
              </a:rPr>
              <a:t> </a:t>
            </a:r>
            <a:r>
              <a:rPr lang="zh-CN" altLang="en-US" sz="2200" dirty="0">
                <a:latin typeface="+mn-ea"/>
              </a:rPr>
              <a:t>调度虚电路占用的物理链路</a:t>
            </a:r>
            <a:endParaRPr lang="en-US" altLang="zh-CN" sz="2200" dirty="0">
              <a:latin typeface="+mn-ea"/>
            </a:endParaRPr>
          </a:p>
          <a:p>
            <a:pPr lvl="1" eaLnBrk="1" hangingPunct="1">
              <a:lnSpc>
                <a:spcPct val="110000"/>
              </a:lnSpc>
            </a:pPr>
            <a:endParaRPr lang="en-US" altLang="zh-CN" sz="2200" dirty="0">
              <a:latin typeface="+mn-ea"/>
            </a:endParaRPr>
          </a:p>
          <a:p>
            <a:pPr eaLnBrk="1" hangingPunct="1">
              <a:lnSpc>
                <a:spcPct val="110000"/>
              </a:lnSpc>
            </a:pPr>
            <a:r>
              <a:rPr lang="zh-CN" altLang="en-US" sz="2200" dirty="0">
                <a:latin typeface="+mn-ea"/>
              </a:rPr>
              <a:t>如果网络承担消极被动角色</a:t>
            </a:r>
            <a:endParaRPr lang="en-US" altLang="zh-CN" sz="2200" dirty="0">
              <a:latin typeface="+mn-ea"/>
            </a:endParaRPr>
          </a:p>
          <a:p>
            <a:pPr lvl="1" eaLnBrk="1" hangingPunct="1">
              <a:lnSpc>
                <a:spcPct val="110000"/>
              </a:lnSpc>
            </a:pPr>
            <a:r>
              <a:rPr lang="zh-CN" altLang="en-US" sz="2200" dirty="0">
                <a:latin typeface="+mn-ea"/>
              </a:rPr>
              <a:t>拥塞控制</a:t>
            </a:r>
            <a:endParaRPr lang="en-US" altLang="zh-CN" sz="2200" dirty="0">
              <a:latin typeface="+mn-ea"/>
            </a:endParaRPr>
          </a:p>
          <a:p>
            <a:pPr lvl="1" eaLnBrk="1" hangingPunct="1">
              <a:lnSpc>
                <a:spcPct val="110000"/>
              </a:lnSpc>
            </a:pPr>
            <a:r>
              <a:rPr lang="zh-CN" altLang="en-US" sz="2200" dirty="0">
                <a:latin typeface="+mn-ea"/>
              </a:rPr>
              <a:t>允许发送方想发多少数据就发多少数据</a:t>
            </a:r>
            <a:r>
              <a:rPr lang="zh-CN" altLang="zh-CN" sz="2200" dirty="0">
                <a:latin typeface="+mn-ea"/>
              </a:rPr>
              <a:t>, </a:t>
            </a:r>
            <a:r>
              <a:rPr lang="zh-CN" altLang="en-US" sz="2200" dirty="0">
                <a:latin typeface="+mn-ea"/>
              </a:rPr>
              <a:t>当拥塞发生后再进行恢复</a:t>
            </a:r>
            <a:endParaRPr lang="en-US" altLang="zh-CN" sz="2200" dirty="0">
              <a:latin typeface="+mn-ea"/>
            </a:endParaRPr>
          </a:p>
          <a:p>
            <a:pPr eaLnBrk="1" hangingPunct="1">
              <a:lnSpc>
                <a:spcPct val="90000"/>
              </a:lnSpc>
            </a:pPr>
            <a:endParaRPr lang="zh-CN" altLang="zh-CN" sz="2200" dirty="0"/>
          </a:p>
        </p:txBody>
      </p:sp>
      <p:sp>
        <p:nvSpPr>
          <p:cNvPr id="22530"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0B20493C-F41A-482E-B070-0630E70296B3}"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991544" y="1969292"/>
            <a:ext cx="8001000" cy="1384995"/>
          </a:xfrm>
          <a:prstGeom prst="rect">
            <a:avLst/>
          </a:prstGeom>
          <a:noFill/>
          <a:ln w="9525">
            <a:noFill/>
            <a:miter lim="800000"/>
          </a:ln>
        </p:spPr>
        <p:txBody>
          <a:bodyPr>
            <a:spAutoFit/>
          </a:bodyPr>
          <a:lstStyle/>
          <a:p>
            <a:pPr algn="ctr" eaLnBrk="1" hangingPunct="1">
              <a:defRPr/>
            </a:pPr>
            <a:r>
              <a:rPr lang="zh-CN" altLang="en-US" sz="3600" dirty="0">
                <a:latin typeface="+mj-ea"/>
                <a:ea typeface="+mj-ea"/>
              </a:rPr>
              <a:t>核心问题</a:t>
            </a:r>
            <a:endParaRPr lang="en-US" altLang="zh-CN" sz="3600" dirty="0">
              <a:latin typeface="+mj-ea"/>
              <a:ea typeface="+mj-ea"/>
            </a:endParaRPr>
          </a:p>
          <a:p>
            <a:pPr algn="ctr" eaLnBrk="1" hangingPunct="1">
              <a:defRPr/>
            </a:pPr>
            <a:endParaRPr lang="zh-CN" altLang="en-US" sz="4800" dirty="0">
              <a:solidFill>
                <a:schemeClr val="bg1"/>
              </a:solidFill>
              <a:effectLst>
                <a:outerShdw blurRad="38100" dist="38100" dir="2700000" algn="tl">
                  <a:srgbClr val="000000">
                    <a:alpha val="43137"/>
                  </a:srgbClr>
                </a:outerShdw>
              </a:effectLst>
              <a:latin typeface="+mn-lt"/>
              <a:ea typeface="+mn-ea"/>
            </a:endParaRPr>
          </a:p>
        </p:txBody>
      </p:sp>
      <p:sp>
        <p:nvSpPr>
          <p:cNvPr id="23558"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8959FD0B-4F2F-4030-AF53-749FE8BC2F60}"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3719736" y="3284984"/>
            <a:ext cx="4890828" cy="87135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7408" y="548680"/>
            <a:ext cx="8352367" cy="647700"/>
          </a:xfrm>
        </p:spPr>
        <p:txBody>
          <a:bodyPr/>
          <a:lstStyle/>
          <a:p>
            <a:pPr eaLnBrk="1" hangingPunct="1"/>
            <a:r>
              <a:rPr lang="zh-CN" altLang="en-US" sz="3600" dirty="0"/>
              <a:t>提纲</a:t>
            </a:r>
            <a:endParaRPr lang="zh-CN" altLang="en-US" sz="3600" dirty="0"/>
          </a:p>
        </p:txBody>
      </p:sp>
      <p:sp>
        <p:nvSpPr>
          <p:cNvPr id="24580" name="Rectangle 3"/>
          <p:cNvSpPr>
            <a:spLocks noGrp="1" noChangeArrowheads="1"/>
          </p:cNvSpPr>
          <p:nvPr>
            <p:ph idx="1"/>
          </p:nvPr>
        </p:nvSpPr>
        <p:spPr>
          <a:xfrm>
            <a:off x="767408" y="1388046"/>
            <a:ext cx="10972800" cy="5113338"/>
          </a:xfrm>
        </p:spPr>
        <p:txBody>
          <a:bodyPr/>
          <a:lstStyle/>
          <a:p>
            <a:pPr eaLnBrk="1" hangingPunct="1"/>
            <a:r>
              <a:rPr lang="zh-CN" altLang="en-US" sz="2800" dirty="0" smtClean="0">
                <a:latin typeface="+mj-ea"/>
                <a:ea typeface="+mj-ea"/>
              </a:rPr>
              <a:t>引言</a:t>
            </a:r>
            <a:endParaRPr lang="en-US" altLang="zh-CN" sz="2800" dirty="0" smtClean="0">
              <a:latin typeface="+mj-ea"/>
              <a:ea typeface="+mj-ea"/>
            </a:endParaRPr>
          </a:p>
          <a:p>
            <a:pPr lvl="1" eaLnBrk="1" hangingPunct="1"/>
            <a:r>
              <a:rPr lang="zh-CN" altLang="en-US" sz="2400" dirty="0" smtClean="0">
                <a:latin typeface="+mj-ea"/>
                <a:ea typeface="+mj-ea"/>
              </a:rPr>
              <a:t>核心问题</a:t>
            </a:r>
            <a:r>
              <a:rPr lang="en-US" altLang="zh-CN" sz="2400" dirty="0" smtClean="0">
                <a:latin typeface="+mj-ea"/>
                <a:ea typeface="+mj-ea"/>
              </a:rPr>
              <a:t>: </a:t>
            </a:r>
            <a:r>
              <a:rPr lang="zh-CN" altLang="en-US" sz="2400" dirty="0" smtClean="0">
                <a:latin typeface="+mj-ea"/>
                <a:ea typeface="+mj-ea"/>
              </a:rPr>
              <a:t>分配资源</a:t>
            </a:r>
            <a:endParaRPr lang="zh-CN" altLang="en-US" sz="2400" dirty="0" smtClean="0">
              <a:latin typeface="+mj-ea"/>
              <a:ea typeface="+mj-ea"/>
            </a:endParaRPr>
          </a:p>
          <a:p>
            <a:pPr eaLnBrk="1" hangingPunct="1"/>
            <a:r>
              <a:rPr lang="zh-CN" altLang="en-US" sz="2800" dirty="0" smtClean="0">
                <a:latin typeface="+mj-ea"/>
                <a:ea typeface="+mj-ea"/>
              </a:rPr>
              <a:t>资源分配</a:t>
            </a:r>
            <a:endParaRPr lang="en-US" altLang="zh-CN" sz="2800" dirty="0" smtClean="0">
              <a:latin typeface="+mj-ea"/>
              <a:ea typeface="+mj-ea"/>
            </a:endParaRPr>
          </a:p>
          <a:p>
            <a:pPr eaLnBrk="1" hangingPunct="1"/>
            <a:r>
              <a:rPr lang="zh-CN" altLang="en-US" sz="2800" dirty="0" smtClean="0">
                <a:latin typeface="+mj-ea"/>
                <a:ea typeface="+mj-ea"/>
              </a:rPr>
              <a:t>拥塞控制 </a:t>
            </a:r>
            <a:endParaRPr lang="zh-CN" altLang="en-US" sz="2800" dirty="0" smtClean="0">
              <a:latin typeface="+mj-ea"/>
              <a:ea typeface="+mj-ea"/>
            </a:endParaRPr>
          </a:p>
          <a:p>
            <a:pPr eaLnBrk="1" hangingPunct="1"/>
            <a:r>
              <a:rPr lang="zh-CN" altLang="en-US" sz="2800" dirty="0" smtClean="0">
                <a:latin typeface="+mj-ea"/>
                <a:ea typeface="+mj-ea"/>
              </a:rPr>
              <a:t>拥塞避免 </a:t>
            </a:r>
            <a:endParaRPr lang="zh-CN" altLang="en-US" sz="2800" dirty="0" smtClean="0">
              <a:latin typeface="+mj-ea"/>
              <a:ea typeface="+mj-ea"/>
            </a:endParaRPr>
          </a:p>
          <a:p>
            <a:pPr eaLnBrk="1" hangingPunct="1"/>
            <a:r>
              <a:rPr lang="zh-CN" altLang="en-US" sz="2800" dirty="0" smtClean="0">
                <a:latin typeface="+mj-ea"/>
                <a:ea typeface="+mj-ea"/>
              </a:rPr>
              <a:t>总结</a:t>
            </a:r>
            <a:endParaRPr lang="en-US" altLang="zh-CN" sz="2800" dirty="0" smtClean="0">
              <a:latin typeface="+mj-ea"/>
              <a:ea typeface="+mj-ea"/>
            </a:endParaRPr>
          </a:p>
        </p:txBody>
      </p:sp>
      <p:sp>
        <p:nvSpPr>
          <p:cNvPr id="24578"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BBE2B7B6-16E3-412F-A5AD-664F466D0269}"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081766E-1020-4786-BACC-55EDC4FD9C1E}"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
        <p:nvSpPr>
          <p:cNvPr id="6147" name="Rectangle 2"/>
          <p:cNvSpPr>
            <a:spLocks noGrp="1" noChangeArrowheads="1"/>
          </p:cNvSpPr>
          <p:nvPr>
            <p:ph type="title" idx="4294967295"/>
          </p:nvPr>
        </p:nvSpPr>
        <p:spPr>
          <a:xfrm>
            <a:off x="839416" y="515938"/>
            <a:ext cx="7543800" cy="714375"/>
          </a:xfrm>
        </p:spPr>
        <p:txBody>
          <a:bodyPr anchor="ctr"/>
          <a:lstStyle/>
          <a:p>
            <a:r>
              <a:rPr lang="zh-CN" altLang="en-US" sz="3600" dirty="0">
                <a:latin typeface="+mj-ea"/>
              </a:rPr>
              <a:t>学习目标</a:t>
            </a:r>
            <a:endParaRPr lang="en-US" altLang="zh-CN" sz="3600" dirty="0">
              <a:latin typeface="+mj-ea"/>
            </a:endParaRPr>
          </a:p>
        </p:txBody>
      </p:sp>
      <p:sp>
        <p:nvSpPr>
          <p:cNvPr id="6148" name="Rectangle 3"/>
          <p:cNvSpPr>
            <a:spLocks noGrp="1" noChangeArrowheads="1"/>
          </p:cNvSpPr>
          <p:nvPr>
            <p:ph type="body" idx="4294967295"/>
          </p:nvPr>
        </p:nvSpPr>
        <p:spPr>
          <a:xfrm>
            <a:off x="839416" y="1370590"/>
            <a:ext cx="10441160" cy="5327650"/>
          </a:xfrm>
        </p:spPr>
        <p:txBody>
          <a:bodyPr/>
          <a:lstStyle/>
          <a:p>
            <a:r>
              <a:rPr lang="zh-CN" altLang="en-US" dirty="0">
                <a:latin typeface="+mn-ea"/>
              </a:rPr>
              <a:t>掌握拥塞控制的概念，不同拥塞控制机制的分类；</a:t>
            </a:r>
            <a:endParaRPr lang="en-US" altLang="zh-CN" dirty="0">
              <a:latin typeface="+mn-ea"/>
            </a:endParaRPr>
          </a:p>
          <a:p>
            <a:r>
              <a:rPr lang="zh-CN" altLang="en-US" dirty="0">
                <a:latin typeface="+mn-ea"/>
              </a:rPr>
              <a:t>掌握基于窗口的</a:t>
            </a:r>
            <a:r>
              <a:rPr lang="en-US" altLang="zh-CN" dirty="0">
                <a:latin typeface="+mn-ea"/>
              </a:rPr>
              <a:t>TCP</a:t>
            </a:r>
            <a:r>
              <a:rPr lang="zh-CN" altLang="en-US" dirty="0">
                <a:latin typeface="+mn-ea"/>
              </a:rPr>
              <a:t>拥塞控制机制，理解其与</a:t>
            </a:r>
            <a:r>
              <a:rPr lang="en-US" altLang="zh-CN" dirty="0">
                <a:latin typeface="+mn-ea"/>
              </a:rPr>
              <a:t>TCP</a:t>
            </a:r>
            <a:r>
              <a:rPr lang="zh-CN" altLang="en-US" dirty="0">
                <a:latin typeface="+mn-ea"/>
              </a:rPr>
              <a:t>流量控制的区别与联系；</a:t>
            </a:r>
            <a:endParaRPr lang="en-US" altLang="zh-CN" dirty="0">
              <a:latin typeface="+mn-ea"/>
            </a:endParaRPr>
          </a:p>
          <a:p>
            <a:r>
              <a:rPr lang="zh-CN" altLang="en-US" dirty="0">
                <a:latin typeface="+mn-ea"/>
              </a:rPr>
              <a:t>理解加性增加乘性减少、慢启动、快速重传等</a:t>
            </a:r>
            <a:r>
              <a:rPr lang="en-US" altLang="zh-CN" dirty="0">
                <a:latin typeface="+mn-ea"/>
              </a:rPr>
              <a:t>TCP</a:t>
            </a:r>
            <a:r>
              <a:rPr lang="zh-CN" altLang="en-US" dirty="0">
                <a:latin typeface="+mn-ea"/>
              </a:rPr>
              <a:t>拥塞控制机制；</a:t>
            </a:r>
            <a:endParaRPr lang="en-US" altLang="zh-CN" dirty="0">
              <a:latin typeface="+mn-ea"/>
            </a:endParaRPr>
          </a:p>
          <a:p>
            <a:r>
              <a:rPr lang="zh-CN" altLang="en-US" dirty="0">
                <a:latin typeface="+mn-ea"/>
              </a:rPr>
              <a:t>掌握流量控制的概念，</a:t>
            </a:r>
            <a:r>
              <a:rPr lang="en-US" altLang="zh-CN" dirty="0">
                <a:latin typeface="+mn-ea"/>
              </a:rPr>
              <a:t>TCP</a:t>
            </a:r>
            <a:r>
              <a:rPr lang="zh-CN" altLang="en-US" dirty="0">
                <a:latin typeface="+mn-ea"/>
              </a:rPr>
              <a:t>流量控制的基本机制。</a:t>
            </a:r>
            <a:endParaRPr lang="en-US" altLang="zh-CN" dirty="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839416" y="574672"/>
            <a:ext cx="6264275" cy="647700"/>
          </a:xfrm>
        </p:spPr>
        <p:txBody>
          <a:bodyPr/>
          <a:lstStyle/>
          <a:p>
            <a:pPr eaLnBrk="1" hangingPunct="1">
              <a:defRPr/>
            </a:pPr>
            <a:r>
              <a:rPr lang="zh-CN" altLang="en-US" sz="4000" dirty="0">
                <a:latin typeface="+mj-ea"/>
              </a:rPr>
              <a:t>网络模型</a:t>
            </a:r>
            <a:endParaRPr lang="en-US" altLang="zh-CN" sz="4000" dirty="0">
              <a:latin typeface="+mj-ea"/>
            </a:endParaRPr>
          </a:p>
        </p:txBody>
      </p:sp>
      <p:sp>
        <p:nvSpPr>
          <p:cNvPr id="25603" name="Content Placeholder 2"/>
          <p:cNvSpPr>
            <a:spLocks noGrp="1"/>
          </p:cNvSpPr>
          <p:nvPr>
            <p:ph idx="1"/>
          </p:nvPr>
        </p:nvSpPr>
        <p:spPr>
          <a:xfrm>
            <a:off x="839416" y="1387478"/>
            <a:ext cx="8491537" cy="5334000"/>
          </a:xfrm>
        </p:spPr>
        <p:txBody>
          <a:bodyPr/>
          <a:lstStyle/>
          <a:p>
            <a:pPr eaLnBrk="1" hangingPunct="1"/>
            <a:r>
              <a:rPr lang="zh-CN" altLang="en-US" dirty="0"/>
              <a:t>分组交换网</a:t>
            </a:r>
            <a:endParaRPr lang="en-US" altLang="zh-CN" dirty="0"/>
          </a:p>
          <a:p>
            <a:pPr eaLnBrk="1" hangingPunct="1"/>
            <a:r>
              <a:rPr lang="zh-CN" altLang="en-US" dirty="0"/>
              <a:t>无连接流</a:t>
            </a:r>
            <a:endParaRPr lang="en-US" altLang="zh-CN" dirty="0"/>
          </a:p>
          <a:p>
            <a:pPr lvl="1" eaLnBrk="1" hangingPunct="1"/>
            <a:r>
              <a:rPr lang="zh-CN" altLang="en-US" sz="2000" dirty="0"/>
              <a:t>会话开始时无资源预留</a:t>
            </a:r>
            <a:endParaRPr lang="en-US" altLang="zh-CN" sz="2000" dirty="0"/>
          </a:p>
          <a:p>
            <a:pPr lvl="1" eaLnBrk="1" hangingPunct="1"/>
            <a:r>
              <a:rPr lang="zh-CN" altLang="en-US" sz="2000" dirty="0"/>
              <a:t>流可以有不同粒度的定义</a:t>
            </a:r>
            <a:r>
              <a:rPr lang="en-US" altLang="zh-CN" sz="2000" dirty="0"/>
              <a:t>(</a:t>
            </a:r>
            <a:r>
              <a:rPr lang="zh-CN" altLang="en-US" sz="2000" dirty="0"/>
              <a:t>进程到进程</a:t>
            </a:r>
            <a:r>
              <a:rPr lang="en-US" altLang="zh-CN" sz="2000" dirty="0"/>
              <a:t>, </a:t>
            </a:r>
            <a:r>
              <a:rPr lang="zh-CN" altLang="en-US" sz="2000" dirty="0"/>
              <a:t>源主机到目的主机</a:t>
            </a:r>
            <a:r>
              <a:rPr lang="en-US" altLang="zh-CN" sz="2000" dirty="0"/>
              <a:t>, </a:t>
            </a:r>
            <a:r>
              <a:rPr lang="zh-CN" altLang="en-US" sz="2000" dirty="0"/>
              <a:t>等</a:t>
            </a:r>
            <a:r>
              <a:rPr lang="en-US" altLang="zh-CN" sz="2000" dirty="0"/>
              <a:t>.)</a:t>
            </a:r>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eaLnBrk="1" hangingPunct="1"/>
            <a:r>
              <a:rPr lang="zh-CN" altLang="en-US" dirty="0"/>
              <a:t>服务模型</a:t>
            </a:r>
            <a:endParaRPr lang="en-US" altLang="zh-CN" dirty="0"/>
          </a:p>
          <a:p>
            <a:pPr lvl="1" eaLnBrk="1" hangingPunct="1"/>
            <a:r>
              <a:rPr lang="zh-CN" altLang="en-US" sz="2000" dirty="0">
                <a:solidFill>
                  <a:srgbClr val="0000FF"/>
                </a:solidFill>
              </a:rPr>
              <a:t>最大努力交付</a:t>
            </a:r>
            <a:r>
              <a:rPr lang="en-US" altLang="zh-CN" sz="2000" dirty="0"/>
              <a:t>: </a:t>
            </a:r>
            <a:r>
              <a:rPr lang="zh-CN" altLang="en-US" sz="2000" dirty="0"/>
              <a:t>所有分组采用相同的方式处理</a:t>
            </a:r>
            <a:endParaRPr lang="en-US" altLang="zh-CN" sz="2000" dirty="0"/>
          </a:p>
          <a:p>
            <a:pPr eaLnBrk="1" hangingPunct="1"/>
            <a:endParaRPr lang="en-US" altLang="zh-CN" dirty="0"/>
          </a:p>
        </p:txBody>
      </p:sp>
      <p:sp>
        <p:nvSpPr>
          <p:cNvPr id="25604" name="Slide Number Placeholder 3"/>
          <p:cNvSpPr>
            <a:spLocks noGrp="1"/>
          </p:cNvSpPr>
          <p:nvPr>
            <p:ph type="sldNum" sz="quarter" idx="10"/>
          </p:nvPr>
        </p:nvSpPr>
        <p:spPr>
          <a:xfrm>
            <a:off x="8077200" y="635635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1C2F8CE0-3468-477F-ACCD-F05E88CAD45B}"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pic>
        <p:nvPicPr>
          <p:cNvPr id="2560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3212976"/>
            <a:ext cx="43180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9416" y="548680"/>
            <a:ext cx="8352367" cy="647700"/>
          </a:xfrm>
        </p:spPr>
        <p:txBody>
          <a:bodyPr/>
          <a:lstStyle/>
          <a:p>
            <a:pPr eaLnBrk="1" hangingPunct="1"/>
            <a:r>
              <a:rPr lang="zh-CN" altLang="en-US" sz="3600" dirty="0"/>
              <a:t>资源分配机制的分类</a:t>
            </a:r>
            <a:endParaRPr lang="en-US" altLang="zh-CN" sz="3600" dirty="0"/>
          </a:p>
        </p:txBody>
      </p:sp>
      <p:sp>
        <p:nvSpPr>
          <p:cNvPr id="28675" name="Content Placeholder 2"/>
          <p:cNvSpPr>
            <a:spLocks noGrp="1"/>
          </p:cNvSpPr>
          <p:nvPr>
            <p:ph idx="1"/>
          </p:nvPr>
        </p:nvSpPr>
        <p:spPr>
          <a:xfrm>
            <a:off x="834302" y="1363662"/>
            <a:ext cx="10972800" cy="5113338"/>
          </a:xfrm>
        </p:spPr>
        <p:txBody>
          <a:bodyPr/>
          <a:lstStyle/>
          <a:p>
            <a:pPr eaLnBrk="1" hangingPunct="1"/>
            <a:r>
              <a:rPr lang="zh-CN" altLang="en-US" dirty="0">
                <a:solidFill>
                  <a:srgbClr val="0000FF"/>
                </a:solidFill>
                <a:latin typeface="+mn-ea"/>
              </a:rPr>
              <a:t>以路由器为中心 </a:t>
            </a:r>
            <a:r>
              <a:rPr lang="en-US" altLang="zh-CN" dirty="0">
                <a:solidFill>
                  <a:srgbClr val="0000FF"/>
                </a:solidFill>
                <a:latin typeface="+mn-ea"/>
              </a:rPr>
              <a:t>vs </a:t>
            </a:r>
            <a:r>
              <a:rPr lang="zh-CN" altLang="en-US" dirty="0">
                <a:solidFill>
                  <a:srgbClr val="0000FF"/>
                </a:solidFill>
                <a:latin typeface="+mn-ea"/>
              </a:rPr>
              <a:t>以主机为中心</a:t>
            </a:r>
            <a:endParaRPr lang="en-US" altLang="zh-CN" dirty="0">
              <a:solidFill>
                <a:srgbClr val="0000FF"/>
              </a:solidFill>
              <a:latin typeface="+mn-ea"/>
            </a:endParaRPr>
          </a:p>
          <a:p>
            <a:pPr lvl="1" eaLnBrk="1" hangingPunct="1"/>
            <a:r>
              <a:rPr lang="zh-CN" altLang="en-US" sz="2000" dirty="0">
                <a:latin typeface="+mn-ea"/>
              </a:rPr>
              <a:t>以路由器为中心</a:t>
            </a:r>
            <a:r>
              <a:rPr lang="en-US" altLang="zh-CN" sz="2000" dirty="0">
                <a:latin typeface="+mn-ea"/>
              </a:rPr>
              <a:t>: </a:t>
            </a:r>
            <a:r>
              <a:rPr lang="zh-CN" altLang="en-US" sz="2000" dirty="0">
                <a:latin typeface="+mn-ea"/>
              </a:rPr>
              <a:t>路由器决定什么时候转发分组</a:t>
            </a:r>
            <a:r>
              <a:rPr lang="en-US" altLang="zh-CN" sz="2000" dirty="0">
                <a:latin typeface="+mn-ea"/>
              </a:rPr>
              <a:t>, </a:t>
            </a:r>
            <a:r>
              <a:rPr lang="zh-CN" altLang="en-US" sz="2000" dirty="0">
                <a:latin typeface="+mn-ea"/>
              </a:rPr>
              <a:t>丢弃哪些分组</a:t>
            </a:r>
            <a:r>
              <a:rPr lang="en-US" altLang="zh-CN" sz="2000" dirty="0">
                <a:latin typeface="+mn-ea"/>
              </a:rPr>
              <a:t>, </a:t>
            </a:r>
            <a:r>
              <a:rPr lang="zh-CN" altLang="en-US" sz="2000" dirty="0">
                <a:latin typeface="+mn-ea"/>
              </a:rPr>
              <a:t>通知主机允许的发送速率</a:t>
            </a:r>
            <a:endParaRPr lang="en-US" altLang="zh-CN" sz="2000" dirty="0">
              <a:latin typeface="+mn-ea"/>
            </a:endParaRPr>
          </a:p>
          <a:p>
            <a:pPr lvl="1" eaLnBrk="1" hangingPunct="1"/>
            <a:r>
              <a:rPr lang="zh-CN" altLang="en-US" sz="2000" dirty="0">
                <a:latin typeface="+mn-ea"/>
              </a:rPr>
              <a:t>以主机为中心</a:t>
            </a:r>
            <a:r>
              <a:rPr lang="en-US" altLang="zh-CN" sz="2000" dirty="0">
                <a:latin typeface="+mn-ea"/>
              </a:rPr>
              <a:t>: </a:t>
            </a:r>
            <a:r>
              <a:rPr lang="zh-CN" altLang="en-US" sz="2000" dirty="0">
                <a:latin typeface="+mn-ea"/>
              </a:rPr>
              <a:t>端主机观测网络状态</a:t>
            </a:r>
            <a:endParaRPr lang="en-US" altLang="zh-CN" sz="2000" dirty="0">
              <a:latin typeface="+mn-ea"/>
            </a:endParaRPr>
          </a:p>
          <a:p>
            <a:pPr lvl="1" eaLnBrk="1" hangingPunct="1"/>
            <a:r>
              <a:rPr lang="zh-CN" altLang="en-US" sz="2000" dirty="0">
                <a:latin typeface="+mn-ea"/>
              </a:rPr>
              <a:t>以路由器为中心和以主机为中心并不完全相互排斥</a:t>
            </a:r>
            <a:endParaRPr lang="en-US" altLang="zh-CN" sz="2000" dirty="0">
              <a:latin typeface="+mn-ea"/>
            </a:endParaRPr>
          </a:p>
          <a:p>
            <a:pPr lvl="1" eaLnBrk="1" hangingPunct="1"/>
            <a:endParaRPr lang="en-US" altLang="zh-CN" sz="2000" dirty="0">
              <a:latin typeface="+mn-ea"/>
            </a:endParaRPr>
          </a:p>
          <a:p>
            <a:pPr eaLnBrk="1" hangingPunct="1"/>
            <a:r>
              <a:rPr lang="zh-CN" altLang="en-US" dirty="0">
                <a:solidFill>
                  <a:srgbClr val="0000FF"/>
                </a:solidFill>
                <a:latin typeface="+mn-ea"/>
              </a:rPr>
              <a:t>基于预留方式</a:t>
            </a:r>
            <a:r>
              <a:rPr lang="en-US" altLang="zh-CN" dirty="0">
                <a:solidFill>
                  <a:srgbClr val="0000FF"/>
                </a:solidFill>
                <a:latin typeface="+mn-ea"/>
              </a:rPr>
              <a:t> vs </a:t>
            </a:r>
            <a:r>
              <a:rPr lang="zh-CN" altLang="en-US" dirty="0">
                <a:solidFill>
                  <a:srgbClr val="0000FF"/>
                </a:solidFill>
                <a:latin typeface="+mn-ea"/>
              </a:rPr>
              <a:t>基于反馈方式</a:t>
            </a:r>
            <a:endParaRPr lang="en-US" altLang="zh-CN" dirty="0">
              <a:solidFill>
                <a:srgbClr val="0000FF"/>
              </a:solidFill>
              <a:latin typeface="+mn-ea"/>
            </a:endParaRPr>
          </a:p>
          <a:p>
            <a:pPr lvl="1" eaLnBrk="1" hangingPunct="1"/>
            <a:r>
              <a:rPr lang="zh-CN" altLang="en-US" sz="2000" dirty="0">
                <a:latin typeface="+mn-ea"/>
              </a:rPr>
              <a:t>基于预留方式</a:t>
            </a:r>
            <a:r>
              <a:rPr lang="en-US" altLang="zh-CN" sz="2000" dirty="0">
                <a:latin typeface="+mn-ea"/>
              </a:rPr>
              <a:t>: </a:t>
            </a:r>
            <a:r>
              <a:rPr lang="zh-CN" altLang="en-US" sz="2000" dirty="0">
                <a:latin typeface="+mn-ea"/>
              </a:rPr>
              <a:t>事先预留资源</a:t>
            </a:r>
            <a:r>
              <a:rPr lang="en-US" altLang="zh-CN" sz="2000" dirty="0">
                <a:latin typeface="+mn-ea"/>
              </a:rPr>
              <a:t>, </a:t>
            </a:r>
            <a:r>
              <a:rPr lang="zh-CN" altLang="en-US" sz="2000" dirty="0">
                <a:latin typeface="+mn-ea"/>
              </a:rPr>
              <a:t>如果资源无法获得则拒绝流</a:t>
            </a:r>
            <a:endParaRPr lang="en-US" altLang="zh-CN" sz="2000" dirty="0">
              <a:latin typeface="+mn-ea"/>
            </a:endParaRPr>
          </a:p>
          <a:p>
            <a:pPr lvl="1" eaLnBrk="1" hangingPunct="1"/>
            <a:r>
              <a:rPr lang="zh-CN" altLang="en-US" sz="2000" dirty="0">
                <a:latin typeface="+mn-ea"/>
              </a:rPr>
              <a:t>基于反馈方式</a:t>
            </a:r>
            <a:r>
              <a:rPr lang="en-US" altLang="zh-CN" sz="2000" dirty="0">
                <a:latin typeface="+mn-ea"/>
              </a:rPr>
              <a:t>: </a:t>
            </a:r>
            <a:r>
              <a:rPr lang="zh-CN" altLang="en-US" sz="2000" dirty="0">
                <a:latin typeface="+mn-ea"/>
              </a:rPr>
              <a:t>端主机在未预留任何容量的情况下发送数据</a:t>
            </a:r>
            <a:endParaRPr lang="en-US" altLang="zh-CN" sz="2000" dirty="0">
              <a:latin typeface="+mn-ea"/>
            </a:endParaRPr>
          </a:p>
          <a:p>
            <a:pPr lvl="1" eaLnBrk="1" hangingPunct="1"/>
            <a:r>
              <a:rPr lang="zh-CN" altLang="en-US" sz="2000" dirty="0">
                <a:latin typeface="+mn-ea"/>
              </a:rPr>
              <a:t>显式或隐式反馈</a:t>
            </a:r>
            <a:endParaRPr lang="en-US" altLang="zh-CN" sz="2000" dirty="0">
              <a:latin typeface="+mn-ea"/>
            </a:endParaRPr>
          </a:p>
          <a:p>
            <a:pPr lvl="1" eaLnBrk="1" hangingPunct="1"/>
            <a:endParaRPr lang="en-US" altLang="zh-CN" sz="2000" dirty="0">
              <a:latin typeface="+mn-ea"/>
            </a:endParaRPr>
          </a:p>
          <a:p>
            <a:pPr eaLnBrk="1" hangingPunct="1"/>
            <a:r>
              <a:rPr lang="zh-CN" altLang="en-US" dirty="0">
                <a:solidFill>
                  <a:srgbClr val="0000FF"/>
                </a:solidFill>
                <a:latin typeface="+mn-ea"/>
              </a:rPr>
              <a:t>基于窗口方式</a:t>
            </a:r>
            <a:r>
              <a:rPr lang="en-US" altLang="zh-CN" dirty="0">
                <a:solidFill>
                  <a:srgbClr val="0000FF"/>
                </a:solidFill>
                <a:latin typeface="+mn-ea"/>
              </a:rPr>
              <a:t> vs </a:t>
            </a:r>
            <a:r>
              <a:rPr lang="zh-CN" altLang="en-US" dirty="0">
                <a:solidFill>
                  <a:srgbClr val="0000FF"/>
                </a:solidFill>
                <a:latin typeface="+mn-ea"/>
              </a:rPr>
              <a:t>基于速率方式</a:t>
            </a:r>
            <a:endParaRPr lang="en-US" altLang="zh-CN" dirty="0">
              <a:solidFill>
                <a:srgbClr val="0000FF"/>
              </a:solidFill>
              <a:latin typeface="+mn-ea"/>
            </a:endParaRPr>
          </a:p>
          <a:p>
            <a:pPr lvl="1" eaLnBrk="1" hangingPunct="1"/>
            <a:r>
              <a:rPr lang="zh-CN" altLang="en-US" sz="2000" dirty="0">
                <a:latin typeface="+mn-ea"/>
              </a:rPr>
              <a:t>基于窗口方式</a:t>
            </a:r>
            <a:r>
              <a:rPr lang="en-US" altLang="zh-CN" sz="2000" dirty="0">
                <a:latin typeface="+mn-ea"/>
              </a:rPr>
              <a:t>: </a:t>
            </a:r>
            <a:r>
              <a:rPr lang="zh-CN" altLang="en-US" sz="2000" dirty="0">
                <a:latin typeface="+mn-ea"/>
              </a:rPr>
              <a:t>采用与可靠传输相同的窗口机制</a:t>
            </a:r>
            <a:endParaRPr lang="en-US" altLang="zh-CN" sz="2000" dirty="0">
              <a:latin typeface="+mn-ea"/>
            </a:endParaRPr>
          </a:p>
          <a:p>
            <a:pPr lvl="1" eaLnBrk="1" hangingPunct="1"/>
            <a:r>
              <a:rPr lang="zh-CN" altLang="en-US" sz="2000" dirty="0">
                <a:latin typeface="+mn-ea"/>
              </a:rPr>
              <a:t>基于速率方式</a:t>
            </a:r>
            <a:r>
              <a:rPr lang="en-US" altLang="zh-CN" sz="2000" dirty="0">
                <a:latin typeface="+mn-ea"/>
              </a:rPr>
              <a:t>: </a:t>
            </a:r>
            <a:r>
              <a:rPr lang="zh-CN" altLang="en-US" sz="2000" dirty="0">
                <a:latin typeface="+mn-ea"/>
              </a:rPr>
              <a:t>接收方或网络控制速率</a:t>
            </a:r>
            <a:endParaRPr lang="en-US" altLang="zh-CN" sz="2000" dirty="0">
              <a:latin typeface="+mn-ea"/>
            </a:endParaRPr>
          </a:p>
        </p:txBody>
      </p:sp>
      <p:sp>
        <p:nvSpPr>
          <p:cNvPr id="266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E33090F6-6DF5-446D-8520-067C9BEECD2F}"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7" dur="500"/>
                                        <p:tgtEl>
                                          <p:spTgt spid="2867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10" dur="500"/>
                                        <p:tgtEl>
                                          <p:spTgt spid="2867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13" dur="500"/>
                                        <p:tgtEl>
                                          <p:spTgt spid="28675">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16" dur="500"/>
                                        <p:tgtEl>
                                          <p:spTgt spid="28675">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675">
                                            <p:txEl>
                                              <p:pRg st="10" end="10"/>
                                            </p:txEl>
                                          </p:spTgt>
                                        </p:tgtEl>
                                        <p:attrNameLst>
                                          <p:attrName>style.visibility</p:attrName>
                                        </p:attrNameLst>
                                      </p:cBhvr>
                                      <p:to>
                                        <p:strVal val="visible"/>
                                      </p:to>
                                    </p:set>
                                    <p:animEffect transition="in" filter="blinds(horizontal)">
                                      <p:cBhvr>
                                        <p:cTn id="21" dur="500"/>
                                        <p:tgtEl>
                                          <p:spTgt spid="28675">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8675">
                                            <p:txEl>
                                              <p:pRg st="11" end="11"/>
                                            </p:txEl>
                                          </p:spTgt>
                                        </p:tgtEl>
                                        <p:attrNameLst>
                                          <p:attrName>style.visibility</p:attrName>
                                        </p:attrNameLst>
                                      </p:cBhvr>
                                      <p:to>
                                        <p:strVal val="visible"/>
                                      </p:to>
                                    </p:set>
                                    <p:animEffect transition="in" filter="blinds(horizontal)">
                                      <p:cBhvr>
                                        <p:cTn id="24" dur="500"/>
                                        <p:tgtEl>
                                          <p:spTgt spid="28675">
                                            <p:txEl>
                                              <p:pRg st="11" end="1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675">
                                            <p:txEl>
                                              <p:pRg st="12" end="12"/>
                                            </p:txEl>
                                          </p:spTgt>
                                        </p:tgtEl>
                                        <p:attrNameLst>
                                          <p:attrName>style.visibility</p:attrName>
                                        </p:attrNameLst>
                                      </p:cBhvr>
                                      <p:to>
                                        <p:strVal val="visible"/>
                                      </p:to>
                                    </p:set>
                                    <p:animEffect transition="in" filter="blinds(horizontal)">
                                      <p:cBhvr>
                                        <p:cTn id="27" dur="500"/>
                                        <p:tgtEl>
                                          <p:spTgt spid="28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9416" y="513048"/>
            <a:ext cx="6264275" cy="647700"/>
          </a:xfrm>
        </p:spPr>
        <p:txBody>
          <a:bodyPr/>
          <a:lstStyle/>
          <a:p>
            <a:pPr eaLnBrk="1" hangingPunct="1"/>
            <a:r>
              <a:rPr lang="zh-CN" altLang="en-US" sz="3600" dirty="0"/>
              <a:t>资源分配性能评估指标</a:t>
            </a:r>
            <a:endParaRPr lang="en-AU" altLang="zh-CN" sz="3600" dirty="0"/>
          </a:p>
        </p:txBody>
      </p:sp>
      <p:sp>
        <p:nvSpPr>
          <p:cNvPr id="27651" name="Rectangle 3"/>
          <p:cNvSpPr>
            <a:spLocks noGrp="1" noChangeArrowheads="1"/>
          </p:cNvSpPr>
          <p:nvPr>
            <p:ph idx="1"/>
          </p:nvPr>
        </p:nvSpPr>
        <p:spPr>
          <a:xfrm>
            <a:off x="839416" y="1412776"/>
            <a:ext cx="5904656" cy="5040312"/>
          </a:xfrm>
        </p:spPr>
        <p:txBody>
          <a:bodyPr/>
          <a:lstStyle/>
          <a:p>
            <a:pPr eaLnBrk="1" hangingPunct="1">
              <a:lnSpc>
                <a:spcPct val="90000"/>
              </a:lnSpc>
            </a:pPr>
            <a:r>
              <a:rPr lang="zh-CN" altLang="en-US" sz="2200" dirty="0">
                <a:latin typeface="+mn-ea"/>
              </a:rPr>
              <a:t>评估指标用来定量分析资源分配的有效性</a:t>
            </a:r>
            <a:endParaRPr lang="en-US" altLang="zh-CN" sz="2200" dirty="0">
              <a:latin typeface="+mn-ea"/>
            </a:endParaRPr>
          </a:p>
          <a:p>
            <a:pPr eaLnBrk="1" hangingPunct="1">
              <a:lnSpc>
                <a:spcPct val="90000"/>
              </a:lnSpc>
            </a:pPr>
            <a:r>
              <a:rPr lang="zh-CN" altLang="en-US" sz="2200" dirty="0">
                <a:latin typeface="+mn-ea"/>
              </a:rPr>
              <a:t>常用指标</a:t>
            </a:r>
            <a:endParaRPr lang="en-US" altLang="zh-CN" sz="2200" dirty="0">
              <a:latin typeface="+mn-ea"/>
            </a:endParaRPr>
          </a:p>
          <a:p>
            <a:pPr lvl="1" eaLnBrk="1" hangingPunct="1">
              <a:lnSpc>
                <a:spcPct val="90000"/>
              </a:lnSpc>
            </a:pPr>
            <a:r>
              <a:rPr lang="zh-CN" altLang="en-US" sz="2200" dirty="0">
                <a:latin typeface="+mn-ea"/>
              </a:rPr>
              <a:t>吞吐量</a:t>
            </a:r>
            <a:endParaRPr lang="en-US" altLang="zh-CN" sz="2200" dirty="0">
              <a:latin typeface="+mn-ea"/>
            </a:endParaRPr>
          </a:p>
          <a:p>
            <a:pPr lvl="1" eaLnBrk="1" hangingPunct="1">
              <a:lnSpc>
                <a:spcPct val="90000"/>
              </a:lnSpc>
            </a:pPr>
            <a:r>
              <a:rPr lang="zh-CN" altLang="en-US" sz="2200" dirty="0">
                <a:latin typeface="+mn-ea"/>
              </a:rPr>
              <a:t>时延</a:t>
            </a:r>
            <a:endParaRPr lang="en-US" altLang="zh-CN" sz="2200" dirty="0">
              <a:latin typeface="+mn-ea"/>
            </a:endParaRPr>
          </a:p>
          <a:p>
            <a:pPr eaLnBrk="1" hangingPunct="1">
              <a:lnSpc>
                <a:spcPct val="90000"/>
              </a:lnSpc>
            </a:pPr>
            <a:r>
              <a:rPr lang="zh-CN" altLang="en-US" sz="2200" dirty="0">
                <a:latin typeface="+mn-ea"/>
              </a:rPr>
              <a:t>平衡性能</a:t>
            </a:r>
            <a:endParaRPr lang="en-US" altLang="zh-CN" sz="2200" dirty="0">
              <a:latin typeface="+mn-ea"/>
            </a:endParaRPr>
          </a:p>
          <a:p>
            <a:pPr lvl="1" eaLnBrk="1" hangingPunct="1">
              <a:lnSpc>
                <a:spcPct val="90000"/>
              </a:lnSpc>
            </a:pPr>
            <a:r>
              <a:rPr lang="zh-CN" altLang="en-US" sz="2200" dirty="0">
                <a:latin typeface="+mn-ea"/>
              </a:rPr>
              <a:t>链路利用率越高</a:t>
            </a:r>
            <a:r>
              <a:rPr lang="en-US" altLang="zh-CN" sz="2200" dirty="0">
                <a:latin typeface="+mn-ea"/>
              </a:rPr>
              <a:t>(</a:t>
            </a:r>
            <a:r>
              <a:rPr lang="zh-CN" altLang="en-US" sz="2200" dirty="0">
                <a:latin typeface="+mn-ea"/>
              </a:rPr>
              <a:t>接近</a:t>
            </a:r>
            <a:r>
              <a:rPr lang="en-US" altLang="zh-CN" sz="2200" dirty="0">
                <a:latin typeface="+mn-ea"/>
              </a:rPr>
              <a:t>100%)</a:t>
            </a:r>
            <a:r>
              <a:rPr lang="zh-CN" altLang="en-US" sz="2200" dirty="0">
                <a:latin typeface="+mn-ea"/>
              </a:rPr>
              <a:t>，吞吐量越大</a:t>
            </a:r>
            <a:endParaRPr lang="en-US" altLang="zh-CN" sz="2200" dirty="0">
              <a:latin typeface="+mn-ea"/>
            </a:endParaRPr>
          </a:p>
          <a:p>
            <a:pPr lvl="1" eaLnBrk="1" hangingPunct="1">
              <a:lnSpc>
                <a:spcPct val="90000"/>
              </a:lnSpc>
            </a:pPr>
            <a:r>
              <a:rPr lang="zh-CN" altLang="en-US" sz="2200" dirty="0">
                <a:latin typeface="+mn-ea"/>
              </a:rPr>
              <a:t>如果链路空闲，吞吐量会减小</a:t>
            </a:r>
            <a:endParaRPr lang="en-US" altLang="zh-CN" sz="2200" dirty="0">
              <a:latin typeface="+mn-ea"/>
            </a:endParaRPr>
          </a:p>
          <a:p>
            <a:pPr lvl="1" eaLnBrk="1" hangingPunct="1">
              <a:lnSpc>
                <a:spcPct val="90000"/>
              </a:lnSpc>
            </a:pPr>
            <a:r>
              <a:rPr lang="zh-CN" altLang="en-US" sz="2200" dirty="0">
                <a:latin typeface="+mn-ea"/>
              </a:rPr>
              <a:t>链路利用率越高，在路由器缓存中等待传输的分组长度越长，增加了队列等待时延</a:t>
            </a:r>
            <a:endParaRPr lang="en-US" altLang="zh-CN" sz="2200" dirty="0">
              <a:latin typeface="+mn-ea"/>
            </a:endParaRPr>
          </a:p>
        </p:txBody>
      </p:sp>
      <p:pic>
        <p:nvPicPr>
          <p:cNvPr id="27652" name="Picture 60" descr="queueDela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11554" y="764704"/>
            <a:ext cx="4750947" cy="291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367" y="4502864"/>
            <a:ext cx="2432161" cy="19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765" y="3501008"/>
            <a:ext cx="2411685" cy="181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9416" y="548680"/>
            <a:ext cx="8352367" cy="647700"/>
          </a:xfrm>
        </p:spPr>
        <p:txBody>
          <a:bodyPr/>
          <a:lstStyle/>
          <a:p>
            <a:pPr eaLnBrk="1" hangingPunct="1"/>
            <a:r>
              <a:rPr lang="zh-CN" altLang="en-US" sz="3600" dirty="0"/>
              <a:t>资源分配性能评估指标</a:t>
            </a:r>
            <a:endParaRPr lang="en-AU" altLang="zh-CN" sz="3600" dirty="0"/>
          </a:p>
        </p:txBody>
      </p:sp>
      <p:sp>
        <p:nvSpPr>
          <p:cNvPr id="29699" name="Rectangle 3"/>
          <p:cNvSpPr>
            <a:spLocks noGrp="1" noChangeArrowheads="1"/>
          </p:cNvSpPr>
          <p:nvPr>
            <p:ph idx="1"/>
          </p:nvPr>
        </p:nvSpPr>
        <p:spPr>
          <a:xfrm>
            <a:off x="819862" y="1340768"/>
            <a:ext cx="4988105" cy="4752975"/>
          </a:xfrm>
        </p:spPr>
        <p:txBody>
          <a:bodyPr/>
          <a:lstStyle/>
          <a:p>
            <a:pPr eaLnBrk="1" hangingPunct="1">
              <a:lnSpc>
                <a:spcPct val="90000"/>
              </a:lnSpc>
            </a:pPr>
            <a:r>
              <a:rPr lang="zh-CN" altLang="en-US" dirty="0">
                <a:solidFill>
                  <a:srgbClr val="FF0000"/>
                </a:solidFill>
                <a:latin typeface="+mn-ea"/>
              </a:rPr>
              <a:t>有效资源分配</a:t>
            </a:r>
            <a:endParaRPr lang="en-US" altLang="zh-CN" dirty="0">
              <a:solidFill>
                <a:srgbClr val="FF0000"/>
              </a:solidFill>
              <a:latin typeface="+mn-ea"/>
            </a:endParaRPr>
          </a:p>
          <a:p>
            <a:pPr eaLnBrk="1" hangingPunct="1">
              <a:lnSpc>
                <a:spcPct val="90000"/>
              </a:lnSpc>
            </a:pPr>
            <a:r>
              <a:rPr lang="zh-CN" altLang="en-US" dirty="0">
                <a:latin typeface="+mn-ea"/>
              </a:rPr>
              <a:t>指标：网络能力</a:t>
            </a:r>
            <a:r>
              <a:rPr lang="en-US" altLang="zh-CN" dirty="0">
                <a:latin typeface="+mn-ea"/>
              </a:rPr>
              <a:t>(Power)</a:t>
            </a:r>
            <a:endParaRPr lang="en-US" altLang="zh-CN" dirty="0">
              <a:latin typeface="+mn-ea"/>
            </a:endParaRPr>
          </a:p>
          <a:p>
            <a:pPr lvl="1" eaLnBrk="1" hangingPunct="1">
              <a:lnSpc>
                <a:spcPct val="90000"/>
              </a:lnSpc>
            </a:pPr>
            <a:r>
              <a:rPr lang="zh-CN" altLang="en-US" sz="2400" dirty="0">
                <a:latin typeface="+mn-ea"/>
              </a:rPr>
              <a:t>吞吐量</a:t>
            </a:r>
            <a:r>
              <a:rPr lang="en-US" altLang="zh-CN" sz="2400" dirty="0">
                <a:latin typeface="+mn-ea"/>
              </a:rPr>
              <a:t>(Throughput)</a:t>
            </a:r>
            <a:endParaRPr lang="en-US" altLang="zh-CN" sz="2400" dirty="0">
              <a:latin typeface="+mn-ea"/>
            </a:endParaRPr>
          </a:p>
          <a:p>
            <a:pPr lvl="1" eaLnBrk="1" hangingPunct="1">
              <a:lnSpc>
                <a:spcPct val="90000"/>
              </a:lnSpc>
            </a:pPr>
            <a:r>
              <a:rPr lang="zh-CN" altLang="en-US" sz="2400" dirty="0">
                <a:latin typeface="+mn-ea"/>
              </a:rPr>
              <a:t>时延</a:t>
            </a:r>
            <a:r>
              <a:rPr lang="en-US" altLang="zh-CN" sz="2400" dirty="0">
                <a:latin typeface="+mn-ea"/>
              </a:rPr>
              <a:t>(Delay)</a:t>
            </a:r>
            <a:endParaRPr lang="en-US" altLang="zh-CN" sz="2400" dirty="0">
              <a:latin typeface="+mn-ea"/>
            </a:endParaRPr>
          </a:p>
          <a:p>
            <a:pPr marL="342900" lvl="2" indent="-342900">
              <a:lnSpc>
                <a:spcPct val="90000"/>
              </a:lnSpc>
              <a:buClr>
                <a:schemeClr val="tx2"/>
              </a:buClr>
            </a:pPr>
            <a:r>
              <a:rPr lang="zh-CN" altLang="en-US" sz="2400" dirty="0">
                <a:latin typeface="+mn-ea"/>
              </a:rPr>
              <a:t>定义：</a:t>
            </a:r>
            <a:endParaRPr lang="en-US" altLang="zh-CN" sz="2400" dirty="0">
              <a:latin typeface="+mn-ea"/>
            </a:endParaRPr>
          </a:p>
          <a:p>
            <a:pPr lvl="1" eaLnBrk="1" hangingPunct="1">
              <a:lnSpc>
                <a:spcPct val="90000"/>
              </a:lnSpc>
            </a:pPr>
            <a:r>
              <a:rPr lang="zh-CN" altLang="en-US" sz="2400" dirty="0">
                <a:latin typeface="+mn-ea"/>
              </a:rPr>
              <a:t>能力</a:t>
            </a:r>
            <a:r>
              <a:rPr lang="en-US" altLang="zh-CN" sz="2400" dirty="0">
                <a:latin typeface="+mn-ea"/>
              </a:rPr>
              <a:t> = </a:t>
            </a:r>
            <a:r>
              <a:rPr lang="zh-CN" altLang="en-US" sz="2400" dirty="0">
                <a:latin typeface="+mn-ea"/>
              </a:rPr>
              <a:t>吞吐量</a:t>
            </a:r>
            <a:r>
              <a:rPr lang="en-US" altLang="zh-CN" sz="2400" dirty="0">
                <a:latin typeface="+mn-ea"/>
              </a:rPr>
              <a:t>/</a:t>
            </a:r>
            <a:r>
              <a:rPr lang="zh-CN" altLang="en-US" sz="2400" dirty="0">
                <a:latin typeface="+mn-ea"/>
              </a:rPr>
              <a:t>时延</a:t>
            </a:r>
            <a:endParaRPr lang="en-US" altLang="zh-CN" sz="2400" dirty="0">
              <a:latin typeface="+mn-ea"/>
            </a:endParaRPr>
          </a:p>
          <a:p>
            <a:pPr eaLnBrk="1" hangingPunct="1">
              <a:lnSpc>
                <a:spcPct val="90000"/>
              </a:lnSpc>
            </a:pPr>
            <a:endParaRPr lang="en-US" altLang="zh-CN" sz="2000" dirty="0">
              <a:ea typeface="宋体" panose="02010600030101010101" pitchFamily="2" charset="-122"/>
            </a:endParaRPr>
          </a:p>
        </p:txBody>
      </p:sp>
      <p:pic>
        <p:nvPicPr>
          <p:cNvPr id="29700" name="Picture 2" descr="f06-03-9780123850591 copy.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744072" y="1988840"/>
            <a:ext cx="4965841"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20212" y="531399"/>
            <a:ext cx="8352367" cy="647700"/>
          </a:xfrm>
        </p:spPr>
        <p:txBody>
          <a:bodyPr/>
          <a:lstStyle/>
          <a:p>
            <a:pPr eaLnBrk="1" hangingPunct="1"/>
            <a:r>
              <a:rPr lang="zh-CN" altLang="en-US" sz="3600" dirty="0"/>
              <a:t>资源分配性能评估指标</a:t>
            </a:r>
            <a:endParaRPr lang="en-AU" altLang="zh-CN" sz="3600" dirty="0"/>
          </a:p>
        </p:txBody>
      </p:sp>
      <p:sp>
        <p:nvSpPr>
          <p:cNvPr id="31747" name="Rectangle 3"/>
          <p:cNvSpPr>
            <a:spLocks noGrp="1" noChangeArrowheads="1"/>
          </p:cNvSpPr>
          <p:nvPr>
            <p:ph idx="1"/>
          </p:nvPr>
        </p:nvSpPr>
        <p:spPr>
          <a:xfrm>
            <a:off x="820212" y="1385680"/>
            <a:ext cx="10748396" cy="2160588"/>
          </a:xfrm>
        </p:spPr>
        <p:txBody>
          <a:bodyPr/>
          <a:lstStyle/>
          <a:p>
            <a:pPr eaLnBrk="1" hangingPunct="1">
              <a:lnSpc>
                <a:spcPct val="90000"/>
              </a:lnSpc>
            </a:pPr>
            <a:r>
              <a:rPr lang="zh-CN" altLang="en-US" dirty="0">
                <a:solidFill>
                  <a:srgbClr val="FF0000"/>
                </a:solidFill>
                <a:latin typeface="+mn-ea"/>
              </a:rPr>
              <a:t>公平资源分配</a:t>
            </a:r>
            <a:endParaRPr lang="en-US" altLang="zh-CN" dirty="0">
              <a:solidFill>
                <a:srgbClr val="FF0000"/>
              </a:solidFill>
              <a:latin typeface="+mn-ea"/>
            </a:endParaRPr>
          </a:p>
          <a:p>
            <a:pPr eaLnBrk="1" hangingPunct="1">
              <a:lnSpc>
                <a:spcPct val="90000"/>
              </a:lnSpc>
            </a:pPr>
            <a:r>
              <a:rPr lang="zh-CN" altLang="en-US" dirty="0">
                <a:latin typeface="+mn-ea"/>
              </a:rPr>
              <a:t>缺乏共识：如何定义公平的资源分配？</a:t>
            </a:r>
            <a:endParaRPr lang="en-US" altLang="zh-CN" dirty="0">
              <a:latin typeface="+mn-ea"/>
            </a:endParaRPr>
          </a:p>
          <a:p>
            <a:pPr eaLnBrk="1" hangingPunct="1">
              <a:lnSpc>
                <a:spcPct val="90000"/>
              </a:lnSpc>
            </a:pPr>
            <a:r>
              <a:rPr lang="zh-CN" altLang="en-US" dirty="0">
                <a:latin typeface="+mn-ea"/>
              </a:rPr>
              <a:t>基于预约的资源分配提供了受控的不公平方式</a:t>
            </a:r>
            <a:endParaRPr lang="en-US" altLang="zh-CN" dirty="0">
              <a:latin typeface="+mn-ea"/>
            </a:endParaRPr>
          </a:p>
          <a:p>
            <a:pPr eaLnBrk="1" hangingPunct="1">
              <a:lnSpc>
                <a:spcPct val="90000"/>
              </a:lnSpc>
            </a:pPr>
            <a:r>
              <a:rPr lang="zh-CN" altLang="en-US" dirty="0">
                <a:latin typeface="+mn-ea"/>
              </a:rPr>
              <a:t>案例：某条链路上，我们可以预约</a:t>
            </a:r>
            <a:r>
              <a:rPr lang="en-US" altLang="zh-CN" dirty="0">
                <a:latin typeface="+mn-ea"/>
              </a:rPr>
              <a:t>1Mbps</a:t>
            </a:r>
            <a:r>
              <a:rPr lang="zh-CN" altLang="en-US" dirty="0">
                <a:latin typeface="+mn-ea"/>
              </a:rPr>
              <a:t>带宽用于传输视频流量，而相同链路上一个文件传输流仅获得</a:t>
            </a:r>
            <a:r>
              <a:rPr lang="en-US" altLang="zh-CN" dirty="0">
                <a:latin typeface="+mn-ea"/>
              </a:rPr>
              <a:t>10kbps</a:t>
            </a:r>
            <a:endParaRPr lang="en-US" altLang="zh-CN" dirty="0">
              <a:latin typeface="+mn-ea"/>
            </a:endParaRPr>
          </a:p>
          <a:p>
            <a:pPr eaLnBrk="1" hangingPunct="1">
              <a:lnSpc>
                <a:spcPct val="90000"/>
              </a:lnSpc>
              <a:buFont typeface="Wingdings" panose="05000000000000000000" pitchFamily="2" charset="2"/>
              <a:buNone/>
            </a:pPr>
            <a:endParaRPr lang="en-US" altLang="zh-CN" dirty="0">
              <a:latin typeface="+mn-ea"/>
            </a:endParaRPr>
          </a:p>
          <a:p>
            <a:pPr marL="342900" lvl="2" indent="-342900">
              <a:lnSpc>
                <a:spcPct val="90000"/>
              </a:lnSpc>
              <a:buClr>
                <a:schemeClr val="tx2"/>
              </a:buClr>
            </a:pPr>
            <a:endParaRPr lang="en-US" altLang="zh-CN" sz="2400" dirty="0">
              <a:latin typeface="+mn-ea"/>
            </a:endParaRPr>
          </a:p>
          <a:p>
            <a:pPr eaLnBrk="1" hangingPunct="1">
              <a:lnSpc>
                <a:spcPct val="90000"/>
              </a:lnSpc>
            </a:pPr>
            <a:endParaRPr lang="en-US" altLang="zh-CN" sz="2000" dirty="0">
              <a:latin typeface="+mn-ea"/>
            </a:endParaRPr>
          </a:p>
        </p:txBody>
      </p:sp>
      <p:sp>
        <p:nvSpPr>
          <p:cNvPr id="31748" name="Line 9"/>
          <p:cNvSpPr>
            <a:spLocks noChangeShapeType="1"/>
          </p:cNvSpPr>
          <p:nvPr/>
        </p:nvSpPr>
        <p:spPr bwMode="auto">
          <a:xfrm>
            <a:off x="4297366" y="5350467"/>
            <a:ext cx="37163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1749" name="Group 12"/>
          <p:cNvGrpSpPr/>
          <p:nvPr/>
        </p:nvGrpSpPr>
        <p:grpSpPr bwMode="auto">
          <a:xfrm>
            <a:off x="4649788" y="5017092"/>
            <a:ext cx="1058862" cy="552450"/>
            <a:chOff x="1605" y="1665"/>
            <a:chExt cx="556" cy="501"/>
          </a:xfrm>
        </p:grpSpPr>
        <p:sp>
          <p:nvSpPr>
            <p:cNvPr id="31861" name="Freeform 13"/>
            <p:cNvSpPr/>
            <p:nvPr/>
          </p:nvSpPr>
          <p:spPr bwMode="auto">
            <a:xfrm>
              <a:off x="1605" y="1738"/>
              <a:ext cx="556" cy="242"/>
            </a:xfrm>
            <a:custGeom>
              <a:avLst/>
              <a:gdLst>
                <a:gd name="T0" fmla="*/ 5 w 556"/>
                <a:gd name="T1" fmla="*/ 12 h 252"/>
                <a:gd name="T2" fmla="*/ 47 w 556"/>
                <a:gd name="T3" fmla="*/ 29 h 252"/>
                <a:gd name="T4" fmla="*/ 119 w 556"/>
                <a:gd name="T5" fmla="*/ 41 h 252"/>
                <a:gd name="T6" fmla="*/ 180 w 556"/>
                <a:gd name="T7" fmla="*/ 43 h 252"/>
                <a:gd name="T8" fmla="*/ 257 w 556"/>
                <a:gd name="T9" fmla="*/ 49 h 252"/>
                <a:gd name="T10" fmla="*/ 315 w 556"/>
                <a:gd name="T11" fmla="*/ 49 h 252"/>
                <a:gd name="T12" fmla="*/ 387 w 556"/>
                <a:gd name="T13" fmla="*/ 45 h 252"/>
                <a:gd name="T14" fmla="*/ 452 w 556"/>
                <a:gd name="T15" fmla="*/ 37 h 252"/>
                <a:gd name="T16" fmla="*/ 531 w 556"/>
                <a:gd name="T17" fmla="*/ 22 h 252"/>
                <a:gd name="T18" fmla="*/ 552 w 556"/>
                <a:gd name="T19" fmla="*/ 12 h 252"/>
                <a:gd name="T20" fmla="*/ 550 w 556"/>
                <a:gd name="T21" fmla="*/ 87 h 252"/>
                <a:gd name="T22" fmla="*/ 518 w 556"/>
                <a:gd name="T23" fmla="*/ 107 h 252"/>
                <a:gd name="T24" fmla="*/ 489 w 556"/>
                <a:gd name="T25" fmla="*/ 118 h 252"/>
                <a:gd name="T26" fmla="*/ 450 w 556"/>
                <a:gd name="T27" fmla="*/ 127 h 252"/>
                <a:gd name="T28" fmla="*/ 393 w 556"/>
                <a:gd name="T29" fmla="*/ 133 h 252"/>
                <a:gd name="T30" fmla="*/ 323 w 556"/>
                <a:gd name="T31" fmla="*/ 137 h 252"/>
                <a:gd name="T32" fmla="*/ 261 w 556"/>
                <a:gd name="T33" fmla="*/ 137 h 252"/>
                <a:gd name="T34" fmla="*/ 205 w 556"/>
                <a:gd name="T35" fmla="*/ 135 h 252"/>
                <a:gd name="T36" fmla="*/ 155 w 556"/>
                <a:gd name="T37" fmla="*/ 132 h 252"/>
                <a:gd name="T38" fmla="*/ 88 w 556"/>
                <a:gd name="T39" fmla="*/ 122 h 252"/>
                <a:gd name="T40" fmla="*/ 51 w 556"/>
                <a:gd name="T41" fmla="*/ 113 h 252"/>
                <a:gd name="T42" fmla="*/ 25 w 556"/>
                <a:gd name="T43" fmla="*/ 99 h 252"/>
                <a:gd name="T44" fmla="*/ 5 w 556"/>
                <a:gd name="T45" fmla="*/ 85 h 252"/>
                <a:gd name="T46" fmla="*/ 5 w 556"/>
                <a:gd name="T47" fmla="*/ 12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6"/>
                <a:gd name="T73" fmla="*/ 0 h 252"/>
                <a:gd name="T74" fmla="*/ 556 w 556"/>
                <a:gd name="T75" fmla="*/ 252 h 2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sp>
          <p:nvSpPr>
            <p:cNvPr id="31862" name="Oval 14"/>
            <p:cNvSpPr>
              <a:spLocks noChangeArrowheads="1"/>
            </p:cNvSpPr>
            <p:nvPr/>
          </p:nvSpPr>
          <p:spPr bwMode="auto">
            <a:xfrm>
              <a:off x="1610" y="1784"/>
              <a:ext cx="548" cy="137"/>
            </a:xfrm>
            <a:prstGeom prst="ellipse">
              <a:avLst/>
            </a:prstGeom>
            <a:noFill/>
            <a:ln w="12700"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63" name="Line 15"/>
            <p:cNvSpPr>
              <a:spLocks noChangeShapeType="1"/>
            </p:cNvSpPr>
            <p:nvPr/>
          </p:nvSpPr>
          <p:spPr bwMode="auto">
            <a:xfrm>
              <a:off x="1612" y="1763"/>
              <a:ext cx="0" cy="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4" name="Line 16"/>
            <p:cNvSpPr>
              <a:spLocks noChangeShapeType="1"/>
            </p:cNvSpPr>
            <p:nvPr/>
          </p:nvSpPr>
          <p:spPr bwMode="auto">
            <a:xfrm>
              <a:off x="2160" y="1738"/>
              <a:ext cx="0" cy="8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5" name="Oval 17"/>
            <p:cNvSpPr>
              <a:spLocks noChangeArrowheads="1"/>
            </p:cNvSpPr>
            <p:nvPr/>
          </p:nvSpPr>
          <p:spPr bwMode="auto">
            <a:xfrm>
              <a:off x="1607" y="1665"/>
              <a:ext cx="550" cy="158"/>
            </a:xfrm>
            <a:prstGeom prst="ellipse">
              <a:avLst/>
            </a:prstGeom>
            <a:solidFill>
              <a:schemeClr val="hlink"/>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66" name="Group 18"/>
            <p:cNvGrpSpPr/>
            <p:nvPr/>
          </p:nvGrpSpPr>
          <p:grpSpPr bwMode="auto">
            <a:xfrm>
              <a:off x="1740" y="1700"/>
              <a:ext cx="272" cy="92"/>
              <a:chOff x="2848" y="848"/>
              <a:chExt cx="140" cy="98"/>
            </a:xfrm>
          </p:grpSpPr>
          <p:sp>
            <p:nvSpPr>
              <p:cNvPr id="31872" name="Line 19"/>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3" name="Line 20"/>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4" name="Line 21"/>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867" name="Group 22"/>
            <p:cNvGrpSpPr/>
            <p:nvPr/>
          </p:nvGrpSpPr>
          <p:grpSpPr bwMode="auto">
            <a:xfrm flipV="1">
              <a:off x="1740" y="1699"/>
              <a:ext cx="272" cy="92"/>
              <a:chOff x="2848" y="848"/>
              <a:chExt cx="140" cy="98"/>
            </a:xfrm>
          </p:grpSpPr>
          <p:sp>
            <p:nvSpPr>
              <p:cNvPr id="31869" name="Line 23"/>
              <p:cNvSpPr>
                <a:spLocks noChangeShapeType="1"/>
              </p:cNvSpPr>
              <p:nvPr/>
            </p:nvSpPr>
            <p:spPr bwMode="auto">
              <a:xfrm flipV="1">
                <a:off x="2848" y="846"/>
                <a:ext cx="50" cy="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0" name="Line 24"/>
              <p:cNvSpPr>
                <a:spLocks noChangeShapeType="1"/>
              </p:cNvSpPr>
              <p:nvPr/>
            </p:nvSpPr>
            <p:spPr bwMode="auto">
              <a:xfrm>
                <a:off x="2944" y="944"/>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1" name="Line 25"/>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68" name="Oval 26"/>
            <p:cNvSpPr>
              <a:spLocks noChangeArrowheads="1"/>
            </p:cNvSpPr>
            <p:nvPr/>
          </p:nvSpPr>
          <p:spPr bwMode="auto">
            <a:xfrm>
              <a:off x="1609" y="2008"/>
              <a:ext cx="550" cy="158"/>
            </a:xfrm>
            <a:prstGeom prst="ellipse">
              <a:avLst/>
            </a:prstGeom>
            <a:gradFill rotWithShape="1">
              <a:gsLst>
                <a:gs pos="0">
                  <a:srgbClr val="FFFFFF"/>
                </a:gs>
                <a:gs pos="100000">
                  <a:schemeClr val="hlink"/>
                </a:gs>
              </a:gsLst>
              <a:lin ang="5400000" scaled="1"/>
            </a:gradFill>
            <a:ln w="317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grpSp>
        <p:nvGrpSpPr>
          <p:cNvPr id="31750" name="Group 27"/>
          <p:cNvGrpSpPr/>
          <p:nvPr/>
        </p:nvGrpSpPr>
        <p:grpSpPr bwMode="auto">
          <a:xfrm>
            <a:off x="4900613" y="5293320"/>
            <a:ext cx="774700" cy="136525"/>
            <a:chOff x="3150" y="1799"/>
            <a:chExt cx="643" cy="204"/>
          </a:xfrm>
        </p:grpSpPr>
        <p:sp>
          <p:nvSpPr>
            <p:cNvPr id="31857" name="Rectangle 28"/>
            <p:cNvSpPr>
              <a:spLocks noChangeArrowheads="1"/>
            </p:cNvSpPr>
            <p:nvPr/>
          </p:nvSpPr>
          <p:spPr bwMode="auto">
            <a:xfrm>
              <a:off x="3634" y="1799"/>
              <a:ext cx="159" cy="204"/>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58" name="Rectangle 29"/>
            <p:cNvSpPr>
              <a:spLocks noChangeArrowheads="1"/>
            </p:cNvSpPr>
            <p:nvPr/>
          </p:nvSpPr>
          <p:spPr bwMode="auto">
            <a:xfrm>
              <a:off x="3472" y="1799"/>
              <a:ext cx="162" cy="204"/>
            </a:xfrm>
            <a:prstGeom prst="rect">
              <a:avLst/>
            </a:prstGeom>
            <a:solidFill>
              <a:srgbClr val="FF00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59" name="Rectangle 30"/>
            <p:cNvSpPr>
              <a:spLocks noChangeArrowheads="1"/>
            </p:cNvSpPr>
            <p:nvPr/>
          </p:nvSpPr>
          <p:spPr bwMode="auto">
            <a:xfrm>
              <a:off x="3311" y="1799"/>
              <a:ext cx="161" cy="204"/>
            </a:xfrm>
            <a:prstGeom prst="rect">
              <a:avLst/>
            </a:prstGeom>
            <a:solidFill>
              <a:srgbClr val="FF00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60" name="Rectangle 31"/>
            <p:cNvSpPr>
              <a:spLocks noChangeArrowheads="1"/>
            </p:cNvSpPr>
            <p:nvPr/>
          </p:nvSpPr>
          <p:spPr bwMode="auto">
            <a:xfrm>
              <a:off x="3150" y="1799"/>
              <a:ext cx="159" cy="204"/>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51" name="Line 32"/>
          <p:cNvSpPr>
            <a:spLocks noChangeShapeType="1"/>
          </p:cNvSpPr>
          <p:nvPr/>
        </p:nvSpPr>
        <p:spPr bwMode="auto">
          <a:xfrm flipH="1">
            <a:off x="4060828" y="4791667"/>
            <a:ext cx="485775" cy="10969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52" name="Line 33"/>
          <p:cNvSpPr>
            <a:spLocks noChangeShapeType="1"/>
          </p:cNvSpPr>
          <p:nvPr/>
        </p:nvSpPr>
        <p:spPr bwMode="auto">
          <a:xfrm flipH="1" flipV="1">
            <a:off x="3824288" y="5879107"/>
            <a:ext cx="247650" cy="95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53" name="Line 34"/>
          <p:cNvSpPr>
            <a:spLocks noChangeShapeType="1"/>
          </p:cNvSpPr>
          <p:nvPr/>
        </p:nvSpPr>
        <p:spPr bwMode="auto">
          <a:xfrm flipH="1">
            <a:off x="4186241" y="4782142"/>
            <a:ext cx="3714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54" name="Line 35"/>
          <p:cNvSpPr>
            <a:spLocks noChangeShapeType="1"/>
          </p:cNvSpPr>
          <p:nvPr/>
        </p:nvSpPr>
        <p:spPr bwMode="auto">
          <a:xfrm flipH="1">
            <a:off x="7797803" y="4732932"/>
            <a:ext cx="485775" cy="10969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55" name="Line 36"/>
          <p:cNvSpPr>
            <a:spLocks noChangeShapeType="1"/>
          </p:cNvSpPr>
          <p:nvPr/>
        </p:nvSpPr>
        <p:spPr bwMode="auto">
          <a:xfrm flipH="1">
            <a:off x="7810503" y="5826717"/>
            <a:ext cx="3730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1756" name="Line 37"/>
          <p:cNvSpPr>
            <a:spLocks noChangeShapeType="1"/>
          </p:cNvSpPr>
          <p:nvPr/>
        </p:nvSpPr>
        <p:spPr bwMode="auto">
          <a:xfrm flipH="1" flipV="1">
            <a:off x="8283575" y="4732929"/>
            <a:ext cx="2603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1757" name="Group 40"/>
          <p:cNvGrpSpPr/>
          <p:nvPr/>
        </p:nvGrpSpPr>
        <p:grpSpPr bwMode="auto">
          <a:xfrm>
            <a:off x="6613528" y="5171082"/>
            <a:ext cx="1001713" cy="290513"/>
            <a:chOff x="3600" y="219"/>
            <a:chExt cx="360" cy="175"/>
          </a:xfrm>
        </p:grpSpPr>
        <p:sp>
          <p:nvSpPr>
            <p:cNvPr id="31844" name="Oval 41"/>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45" name="Line 42"/>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6" name="Line 43"/>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7" name="Rectangle 4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zh-CN" sz="2400">
                <a:latin typeface="Arial" panose="020B0604020202020204" pitchFamily="34" charset="0"/>
                <a:ea typeface="宋体" panose="02010600030101010101" pitchFamily="2" charset="-122"/>
                <a:cs typeface="Arial" panose="020B0604020202020204" pitchFamily="34" charset="0"/>
              </a:endParaRPr>
            </a:p>
          </p:txBody>
        </p:sp>
        <p:sp>
          <p:nvSpPr>
            <p:cNvPr id="31848" name="Oval 45"/>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49" name="Group 46"/>
            <p:cNvGrpSpPr/>
            <p:nvPr/>
          </p:nvGrpSpPr>
          <p:grpSpPr bwMode="auto">
            <a:xfrm>
              <a:off x="3686" y="244"/>
              <a:ext cx="177" cy="66"/>
              <a:chOff x="2848" y="848"/>
              <a:chExt cx="140" cy="98"/>
            </a:xfrm>
          </p:grpSpPr>
          <p:sp>
            <p:nvSpPr>
              <p:cNvPr id="31854" name="Line 47"/>
              <p:cNvSpPr>
                <a:spLocks noChangeShapeType="1"/>
              </p:cNvSpPr>
              <p:nvPr/>
            </p:nvSpPr>
            <p:spPr bwMode="auto">
              <a:xfrm flipV="1">
                <a:off x="2848" y="848"/>
                <a:ext cx="50"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5" name="Line 48"/>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6" name="Line 49"/>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850" name="Group 50"/>
            <p:cNvGrpSpPr/>
            <p:nvPr/>
          </p:nvGrpSpPr>
          <p:grpSpPr bwMode="auto">
            <a:xfrm flipV="1">
              <a:off x="3686" y="243"/>
              <a:ext cx="177" cy="66"/>
              <a:chOff x="2848" y="848"/>
              <a:chExt cx="140" cy="98"/>
            </a:xfrm>
          </p:grpSpPr>
          <p:sp>
            <p:nvSpPr>
              <p:cNvPr id="31851" name="Line 51"/>
              <p:cNvSpPr>
                <a:spLocks noChangeShapeType="1"/>
              </p:cNvSpPr>
              <p:nvPr/>
            </p:nvSpPr>
            <p:spPr bwMode="auto">
              <a:xfrm flipV="1">
                <a:off x="2848" y="848"/>
                <a:ext cx="50"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2" name="Line 52"/>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3" name="Line 53"/>
              <p:cNvSpPr>
                <a:spLocks noChangeShapeType="1"/>
              </p:cNvSpPr>
              <p:nvPr/>
            </p:nvSpPr>
            <p:spPr bwMode="auto">
              <a:xfrm>
                <a:off x="2894" y="850"/>
                <a:ext cx="52" cy="9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758" name="Text Box 54"/>
          <p:cNvSpPr txBox="1">
            <a:spLocks noChangeArrowheads="1"/>
          </p:cNvSpPr>
          <p:nvPr/>
        </p:nvSpPr>
        <p:spPr bwMode="auto">
          <a:xfrm>
            <a:off x="4957763" y="4632917"/>
            <a:ext cx="512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dirty="0">
                <a:latin typeface="Arial" panose="020B0604020202020204" pitchFamily="34" charset="0"/>
                <a:ea typeface="MS PGothic" panose="020B0600070205080204" pitchFamily="34" charset="-128"/>
                <a:cs typeface="Arial" panose="020B0604020202020204" pitchFamily="34" charset="0"/>
              </a:rPr>
              <a:t>R1</a:t>
            </a:r>
            <a:endParaRPr kumimoji="0" lang="en-US" altLang="zh-CN" sz="2000" dirty="0">
              <a:latin typeface="Arial" panose="020B0604020202020204" pitchFamily="34" charset="0"/>
              <a:ea typeface="MS PGothic" panose="020B0600070205080204" pitchFamily="34" charset="-128"/>
              <a:cs typeface="Arial" panose="020B0604020202020204" pitchFamily="34" charset="0"/>
            </a:endParaRPr>
          </a:p>
        </p:txBody>
      </p:sp>
      <p:sp>
        <p:nvSpPr>
          <p:cNvPr id="31759" name="Text Box 55"/>
          <p:cNvSpPr txBox="1">
            <a:spLocks noChangeArrowheads="1"/>
          </p:cNvSpPr>
          <p:nvPr/>
        </p:nvSpPr>
        <p:spPr bwMode="auto">
          <a:xfrm>
            <a:off x="6954838" y="4777379"/>
            <a:ext cx="512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MS PGothic" panose="020B0600070205080204" pitchFamily="34" charset="-128"/>
                <a:cs typeface="Arial" panose="020B0604020202020204" pitchFamily="34" charset="0"/>
              </a:rPr>
              <a:t>R2</a:t>
            </a:r>
            <a:endParaRPr kumimoji="0" lang="en-US" altLang="zh-CN" sz="2000">
              <a:latin typeface="Arial" panose="020B0604020202020204" pitchFamily="34" charset="0"/>
              <a:ea typeface="MS PGothic" panose="020B0600070205080204" pitchFamily="34" charset="-128"/>
              <a:cs typeface="Arial" panose="020B0604020202020204" pitchFamily="34" charset="0"/>
            </a:endParaRPr>
          </a:p>
        </p:txBody>
      </p:sp>
      <p:sp>
        <p:nvSpPr>
          <p:cNvPr id="31760" name="Freeform 64"/>
          <p:cNvSpPr/>
          <p:nvPr/>
        </p:nvSpPr>
        <p:spPr bwMode="auto">
          <a:xfrm>
            <a:off x="4241800" y="4617042"/>
            <a:ext cx="4235450" cy="646112"/>
          </a:xfrm>
          <a:custGeom>
            <a:avLst/>
            <a:gdLst>
              <a:gd name="T0" fmla="*/ 0 w 3323"/>
              <a:gd name="T1" fmla="*/ 2147483646 h 585"/>
              <a:gd name="T2" fmla="*/ 2147483646 w 3323"/>
              <a:gd name="T3" fmla="*/ 2147483646 h 585"/>
              <a:gd name="T4" fmla="*/ 2147483646 w 3323"/>
              <a:gd name="T5" fmla="*/ 2147483646 h 585"/>
              <a:gd name="T6" fmla="*/ 2147483646 w 3323"/>
              <a:gd name="T7" fmla="*/ 2147483646 h 585"/>
              <a:gd name="T8" fmla="*/ 2147483646 w 3323"/>
              <a:gd name="T9" fmla="*/ 0 h 585"/>
              <a:gd name="T10" fmla="*/ 2147483646 w 3323"/>
              <a:gd name="T11" fmla="*/ 0 h 585"/>
              <a:gd name="T12" fmla="*/ 0 60000 65536"/>
              <a:gd name="T13" fmla="*/ 0 60000 65536"/>
              <a:gd name="T14" fmla="*/ 0 60000 65536"/>
              <a:gd name="T15" fmla="*/ 0 60000 65536"/>
              <a:gd name="T16" fmla="*/ 0 60000 65536"/>
              <a:gd name="T17" fmla="*/ 0 60000 65536"/>
              <a:gd name="T18" fmla="*/ 0 w 3323"/>
              <a:gd name="T19" fmla="*/ 0 h 585"/>
              <a:gd name="T20" fmla="*/ 3323 w 3323"/>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61" name="Freeform 65"/>
          <p:cNvSpPr/>
          <p:nvPr/>
        </p:nvSpPr>
        <p:spPr bwMode="auto">
          <a:xfrm>
            <a:off x="3992566" y="5390157"/>
            <a:ext cx="4078287" cy="557213"/>
          </a:xfrm>
          <a:custGeom>
            <a:avLst/>
            <a:gdLst>
              <a:gd name="T0" fmla="*/ 0 w 3199"/>
              <a:gd name="T1" fmla="*/ 2147483646 h 505"/>
              <a:gd name="T2" fmla="*/ 2147483646 w 3199"/>
              <a:gd name="T3" fmla="*/ 2147483646 h 505"/>
              <a:gd name="T4" fmla="*/ 2147483646 w 3199"/>
              <a:gd name="T5" fmla="*/ 0 h 505"/>
              <a:gd name="T6" fmla="*/ 2147483646 w 3199"/>
              <a:gd name="T7" fmla="*/ 0 h 505"/>
              <a:gd name="T8" fmla="*/ 2147483646 w 3199"/>
              <a:gd name="T9" fmla="*/ 2147483646 h 505"/>
              <a:gd name="T10" fmla="*/ 2147483646 w 3199"/>
              <a:gd name="T11" fmla="*/ 2147483646 h 505"/>
              <a:gd name="T12" fmla="*/ 0 60000 65536"/>
              <a:gd name="T13" fmla="*/ 0 60000 65536"/>
              <a:gd name="T14" fmla="*/ 0 60000 65536"/>
              <a:gd name="T15" fmla="*/ 0 60000 65536"/>
              <a:gd name="T16" fmla="*/ 0 60000 65536"/>
              <a:gd name="T17" fmla="*/ 0 60000 65536"/>
              <a:gd name="T18" fmla="*/ 0 w 3199"/>
              <a:gd name="T19" fmla="*/ 0 h 505"/>
              <a:gd name="T20" fmla="*/ 3199 w 3199"/>
              <a:gd name="T21" fmla="*/ 505 h 505"/>
            </a:gdLst>
            <a:ahLst/>
            <a:cxnLst>
              <a:cxn ang="T12">
                <a:pos x="T0" y="T1"/>
              </a:cxn>
              <a:cxn ang="T13">
                <a:pos x="T2" y="T3"/>
              </a:cxn>
              <a:cxn ang="T14">
                <a:pos x="T4" y="T5"/>
              </a:cxn>
              <a:cxn ang="T15">
                <a:pos x="T6" y="T7"/>
              </a:cxn>
              <a:cxn ang="T16">
                <a:pos x="T8" y="T9"/>
              </a:cxn>
              <a:cxn ang="T17">
                <a:pos x="T10" y="T11"/>
              </a:cxn>
            </a:cxnLst>
            <a:rect l="T18" t="T19" r="T20" b="T21"/>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1762" name="Group 542"/>
          <p:cNvGrpSpPr/>
          <p:nvPr/>
        </p:nvGrpSpPr>
        <p:grpSpPr bwMode="auto">
          <a:xfrm>
            <a:off x="3051178" y="5340945"/>
            <a:ext cx="942975" cy="968375"/>
            <a:chOff x="-44" y="1473"/>
            <a:chExt cx="981" cy="1105"/>
          </a:xfrm>
        </p:grpSpPr>
        <p:pic>
          <p:nvPicPr>
            <p:cNvPr id="31842" name="Picture 52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3" name="Freeform 530"/>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31763" name="Group 249"/>
          <p:cNvGrpSpPr/>
          <p:nvPr/>
        </p:nvGrpSpPr>
        <p:grpSpPr bwMode="auto">
          <a:xfrm>
            <a:off x="8126416" y="5507632"/>
            <a:ext cx="363537" cy="688975"/>
            <a:chOff x="4140" y="429"/>
            <a:chExt cx="1425" cy="2396"/>
          </a:xfrm>
        </p:grpSpPr>
        <p:sp>
          <p:nvSpPr>
            <p:cNvPr id="31810" name="Freeform 250"/>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1" name="Rectangle 251"/>
            <p:cNvSpPr>
              <a:spLocks noChangeArrowheads="1"/>
            </p:cNvSpPr>
            <p:nvPr/>
          </p:nvSpPr>
          <p:spPr bwMode="auto">
            <a:xfrm>
              <a:off x="4202" y="429"/>
              <a:ext cx="1052"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12" name="Freeform 252"/>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3" name="Freeform 253"/>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4" name="Rectangle 254"/>
            <p:cNvSpPr>
              <a:spLocks noChangeArrowheads="1"/>
            </p:cNvSpPr>
            <p:nvPr/>
          </p:nvSpPr>
          <p:spPr bwMode="auto">
            <a:xfrm>
              <a:off x="4215" y="694"/>
              <a:ext cx="591"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15" name="Group 255"/>
            <p:cNvGrpSpPr/>
            <p:nvPr/>
          </p:nvGrpSpPr>
          <p:grpSpPr bwMode="auto">
            <a:xfrm>
              <a:off x="4749" y="668"/>
              <a:ext cx="581" cy="145"/>
              <a:chOff x="614" y="2568"/>
              <a:chExt cx="725" cy="139"/>
            </a:xfrm>
          </p:grpSpPr>
          <p:sp>
            <p:nvSpPr>
              <p:cNvPr id="31840" name="AutoShape 256"/>
              <p:cNvSpPr>
                <a:spLocks noChangeArrowheads="1"/>
              </p:cNvSpPr>
              <p:nvPr/>
            </p:nvSpPr>
            <p:spPr bwMode="auto">
              <a:xfrm>
                <a:off x="615" y="2566"/>
                <a:ext cx="722"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41" name="AutoShape 257"/>
              <p:cNvSpPr>
                <a:spLocks noChangeArrowheads="1"/>
              </p:cNvSpPr>
              <p:nvPr/>
            </p:nvSpPr>
            <p:spPr bwMode="auto">
              <a:xfrm>
                <a:off x="631" y="2582"/>
                <a:ext cx="691"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16" name="Rectangle 258"/>
            <p:cNvSpPr>
              <a:spLocks noChangeArrowheads="1"/>
            </p:cNvSpPr>
            <p:nvPr/>
          </p:nvSpPr>
          <p:spPr bwMode="auto">
            <a:xfrm>
              <a:off x="4227" y="1020"/>
              <a:ext cx="591"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17" name="Group 259"/>
            <p:cNvGrpSpPr/>
            <p:nvPr/>
          </p:nvGrpSpPr>
          <p:grpSpPr bwMode="auto">
            <a:xfrm>
              <a:off x="4747" y="994"/>
              <a:ext cx="581" cy="134"/>
              <a:chOff x="614" y="2568"/>
              <a:chExt cx="725" cy="139"/>
            </a:xfrm>
          </p:grpSpPr>
          <p:sp>
            <p:nvSpPr>
              <p:cNvPr id="31838" name="AutoShape 260"/>
              <p:cNvSpPr>
                <a:spLocks noChangeArrowheads="1"/>
              </p:cNvSpPr>
              <p:nvPr/>
            </p:nvSpPr>
            <p:spPr bwMode="auto">
              <a:xfrm>
                <a:off x="618" y="2566"/>
                <a:ext cx="722"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9" name="AutoShape 261"/>
              <p:cNvSpPr>
                <a:spLocks noChangeArrowheads="1"/>
              </p:cNvSpPr>
              <p:nvPr/>
            </p:nvSpPr>
            <p:spPr bwMode="auto">
              <a:xfrm>
                <a:off x="633" y="2583"/>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18" name="Rectangle 262"/>
            <p:cNvSpPr>
              <a:spLocks noChangeArrowheads="1"/>
            </p:cNvSpPr>
            <p:nvPr/>
          </p:nvSpPr>
          <p:spPr bwMode="auto">
            <a:xfrm>
              <a:off x="4215" y="1356"/>
              <a:ext cx="597" cy="50"/>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19" name="Rectangle 263"/>
            <p:cNvSpPr>
              <a:spLocks noChangeArrowheads="1"/>
            </p:cNvSpPr>
            <p:nvPr/>
          </p:nvSpPr>
          <p:spPr bwMode="auto">
            <a:xfrm>
              <a:off x="4227" y="1655"/>
              <a:ext cx="597"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20" name="Group 264"/>
            <p:cNvGrpSpPr/>
            <p:nvPr/>
          </p:nvGrpSpPr>
          <p:grpSpPr bwMode="auto">
            <a:xfrm>
              <a:off x="4735" y="1627"/>
              <a:ext cx="582" cy="151"/>
              <a:chOff x="614" y="2568"/>
              <a:chExt cx="725" cy="139"/>
            </a:xfrm>
          </p:grpSpPr>
          <p:sp>
            <p:nvSpPr>
              <p:cNvPr id="31836" name="AutoShape 265"/>
              <p:cNvSpPr>
                <a:spLocks noChangeArrowheads="1"/>
              </p:cNvSpPr>
              <p:nvPr/>
            </p:nvSpPr>
            <p:spPr bwMode="auto">
              <a:xfrm>
                <a:off x="617" y="2568"/>
                <a:ext cx="713"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7" name="AutoShape 266"/>
              <p:cNvSpPr>
                <a:spLocks noChangeArrowheads="1"/>
              </p:cNvSpPr>
              <p:nvPr/>
            </p:nvSpPr>
            <p:spPr bwMode="auto">
              <a:xfrm>
                <a:off x="632" y="2583"/>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21" name="Freeform 267"/>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822" name="Group 268"/>
            <p:cNvGrpSpPr/>
            <p:nvPr/>
          </p:nvGrpSpPr>
          <p:grpSpPr bwMode="auto">
            <a:xfrm>
              <a:off x="4739" y="1327"/>
              <a:ext cx="582" cy="139"/>
              <a:chOff x="614" y="2568"/>
              <a:chExt cx="725" cy="139"/>
            </a:xfrm>
          </p:grpSpPr>
          <p:sp>
            <p:nvSpPr>
              <p:cNvPr id="31834" name="AutoShape 269"/>
              <p:cNvSpPr>
                <a:spLocks noChangeArrowheads="1"/>
              </p:cNvSpPr>
              <p:nvPr/>
            </p:nvSpPr>
            <p:spPr bwMode="auto">
              <a:xfrm>
                <a:off x="612" y="2570"/>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5" name="AutoShape 270"/>
              <p:cNvSpPr>
                <a:spLocks noChangeArrowheads="1"/>
              </p:cNvSpPr>
              <p:nvPr/>
            </p:nvSpPr>
            <p:spPr bwMode="auto">
              <a:xfrm>
                <a:off x="627" y="2586"/>
                <a:ext cx="698"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23"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24" name="Freeform 272"/>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5" name="Freeform 273"/>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6" name="Oval 274"/>
            <p:cNvSpPr>
              <a:spLocks noChangeArrowheads="1"/>
            </p:cNvSpPr>
            <p:nvPr/>
          </p:nvSpPr>
          <p:spPr bwMode="auto">
            <a:xfrm>
              <a:off x="5515" y="2610"/>
              <a:ext cx="50" cy="99"/>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27" name="Freeform 275"/>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8"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29"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0" name="Oval 278"/>
            <p:cNvSpPr>
              <a:spLocks noChangeArrowheads="1"/>
            </p:cNvSpPr>
            <p:nvPr/>
          </p:nvSpPr>
          <p:spPr bwMode="auto">
            <a:xfrm>
              <a:off x="4308" y="2383"/>
              <a:ext cx="162"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1" name="Oval 279"/>
            <p:cNvSpPr>
              <a:spLocks noChangeArrowheads="1"/>
            </p:cNvSpPr>
            <p:nvPr/>
          </p:nvSpPr>
          <p:spPr bwMode="auto">
            <a:xfrm>
              <a:off x="4488" y="2383"/>
              <a:ext cx="156"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zh-CN" sz="180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1832" name="Oval 280"/>
            <p:cNvSpPr>
              <a:spLocks noChangeArrowheads="1"/>
            </p:cNvSpPr>
            <p:nvPr/>
          </p:nvSpPr>
          <p:spPr bwMode="auto">
            <a:xfrm>
              <a:off x="4663" y="2378"/>
              <a:ext cx="156"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3" name="Rectangle 281"/>
            <p:cNvSpPr>
              <a:spLocks noChangeArrowheads="1"/>
            </p:cNvSpPr>
            <p:nvPr/>
          </p:nvSpPr>
          <p:spPr bwMode="auto">
            <a:xfrm>
              <a:off x="5061" y="1837"/>
              <a:ext cx="87" cy="762"/>
            </a:xfrm>
            <a:prstGeom prst="rect">
              <a:avLst/>
            </a:prstGeom>
            <a:solidFill>
              <a:srgbClr val="29292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grpSp>
        <p:nvGrpSpPr>
          <p:cNvPr id="31764" name="Group 171"/>
          <p:cNvGrpSpPr/>
          <p:nvPr/>
        </p:nvGrpSpPr>
        <p:grpSpPr bwMode="auto">
          <a:xfrm>
            <a:off x="3287713" y="4250332"/>
            <a:ext cx="1257300" cy="415925"/>
            <a:chOff x="3621" y="3265"/>
            <a:chExt cx="1776" cy="744"/>
          </a:xfrm>
        </p:grpSpPr>
        <p:pic>
          <p:nvPicPr>
            <p:cNvPr id="31806" name="Picture 172" descr="reel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07" name="Freeform 173"/>
            <p:cNvSpPr/>
            <p:nvPr/>
          </p:nvSpPr>
          <p:spPr bwMode="auto">
            <a:xfrm>
              <a:off x="3973" y="3288"/>
              <a:ext cx="1399" cy="437"/>
            </a:xfrm>
            <a:custGeom>
              <a:avLst/>
              <a:gdLst>
                <a:gd name="T0" fmla="*/ 0 w 1401"/>
                <a:gd name="T1" fmla="*/ 6 h 438"/>
                <a:gd name="T2" fmla="*/ 27 w 1401"/>
                <a:gd name="T3" fmla="*/ 369 h 438"/>
                <a:gd name="T4" fmla="*/ 114 w 1401"/>
                <a:gd name="T5" fmla="*/ 366 h 438"/>
                <a:gd name="T6" fmla="*/ 132 w 1401"/>
                <a:gd name="T7" fmla="*/ 342 h 438"/>
                <a:gd name="T8" fmla="*/ 210 w 1401"/>
                <a:gd name="T9" fmla="*/ 387 h 438"/>
                <a:gd name="T10" fmla="*/ 435 w 1401"/>
                <a:gd name="T11" fmla="*/ 369 h 438"/>
                <a:gd name="T12" fmla="*/ 471 w 1401"/>
                <a:gd name="T13" fmla="*/ 378 h 438"/>
                <a:gd name="T14" fmla="*/ 675 w 1401"/>
                <a:gd name="T15" fmla="*/ 402 h 438"/>
                <a:gd name="T16" fmla="*/ 1047 w 1401"/>
                <a:gd name="T17" fmla="*/ 423 h 438"/>
                <a:gd name="T18" fmla="*/ 1371 w 1401"/>
                <a:gd name="T19" fmla="*/ 405 h 438"/>
                <a:gd name="T20" fmla="*/ 136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ln>
          </p:spPr>
          <p:txBody>
            <a:bodyPr wrap="none" anchor="ctr"/>
            <a:lstStyle/>
            <a:p>
              <a:endParaRPr lang="zh-CN" altLang="en-US"/>
            </a:p>
          </p:txBody>
        </p:sp>
        <p:sp>
          <p:nvSpPr>
            <p:cNvPr id="31808" name="Freeform 174"/>
            <p:cNvSpPr/>
            <p:nvPr/>
          </p:nvSpPr>
          <p:spPr bwMode="auto">
            <a:xfrm>
              <a:off x="4242" y="3858"/>
              <a:ext cx="998" cy="122"/>
            </a:xfrm>
            <a:custGeom>
              <a:avLst/>
              <a:gdLst>
                <a:gd name="T0" fmla="*/ 0 w 999"/>
                <a:gd name="T1" fmla="*/ 6 h 123"/>
                <a:gd name="T2" fmla="*/ 702 w 999"/>
                <a:gd name="T3" fmla="*/ 12 h 123"/>
                <a:gd name="T4" fmla="*/ 729 w 999"/>
                <a:gd name="T5" fmla="*/ 36 h 123"/>
                <a:gd name="T6" fmla="*/ 786 w 999"/>
                <a:gd name="T7" fmla="*/ 42 h 123"/>
                <a:gd name="T8" fmla="*/ 861 w 999"/>
                <a:gd name="T9" fmla="*/ 6 h 123"/>
                <a:gd name="T10" fmla="*/ 918 w 999"/>
                <a:gd name="T11" fmla="*/ 0 h 123"/>
                <a:gd name="T12" fmla="*/ 966 w 999"/>
                <a:gd name="T13" fmla="*/ 15 h 123"/>
                <a:gd name="T14" fmla="*/ 984 w 999"/>
                <a:gd name="T15" fmla="*/ 51 h 123"/>
                <a:gd name="T16" fmla="*/ 972 w 999"/>
                <a:gd name="T17" fmla="*/ 108 h 123"/>
                <a:gd name="T18" fmla="*/ 18 w 999"/>
                <a:gd name="T19" fmla="*/ 105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ln>
          </p:spPr>
          <p:txBody>
            <a:bodyPr wrap="none" anchor="ctr"/>
            <a:lstStyle/>
            <a:p>
              <a:endParaRPr lang="zh-CN" altLang="en-US"/>
            </a:p>
          </p:txBody>
        </p:sp>
        <p:pic>
          <p:nvPicPr>
            <p:cNvPr id="31809" name="Picture 175" descr="vide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5" name="Group 249"/>
          <p:cNvGrpSpPr/>
          <p:nvPr/>
        </p:nvGrpSpPr>
        <p:grpSpPr bwMode="auto">
          <a:xfrm>
            <a:off x="2855916" y="4220167"/>
            <a:ext cx="325437" cy="514350"/>
            <a:chOff x="4140" y="429"/>
            <a:chExt cx="1425" cy="2396"/>
          </a:xfrm>
        </p:grpSpPr>
        <p:sp>
          <p:nvSpPr>
            <p:cNvPr id="31774" name="Freeform 250"/>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5" name="Rectangle 251"/>
            <p:cNvSpPr>
              <a:spLocks noChangeArrowheads="1"/>
            </p:cNvSpPr>
            <p:nvPr/>
          </p:nvSpPr>
          <p:spPr bwMode="auto">
            <a:xfrm>
              <a:off x="4203"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76" name="Freeform 252"/>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7" name="Freeform 253"/>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8" name="Rectangle 254"/>
            <p:cNvSpPr>
              <a:spLocks noChangeArrowheads="1"/>
            </p:cNvSpPr>
            <p:nvPr/>
          </p:nvSpPr>
          <p:spPr bwMode="auto">
            <a:xfrm>
              <a:off x="4216" y="695"/>
              <a:ext cx="591"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779" name="Group 255"/>
            <p:cNvGrpSpPr/>
            <p:nvPr/>
          </p:nvGrpSpPr>
          <p:grpSpPr bwMode="auto">
            <a:xfrm>
              <a:off x="4749" y="668"/>
              <a:ext cx="581" cy="145"/>
              <a:chOff x="614" y="2568"/>
              <a:chExt cx="725" cy="139"/>
            </a:xfrm>
          </p:grpSpPr>
          <p:sp>
            <p:nvSpPr>
              <p:cNvPr id="31804" name="AutoShape 256"/>
              <p:cNvSpPr>
                <a:spLocks noChangeArrowheads="1"/>
              </p:cNvSpPr>
              <p:nvPr/>
            </p:nvSpPr>
            <p:spPr bwMode="auto">
              <a:xfrm>
                <a:off x="617" y="2566"/>
                <a:ext cx="720"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05" name="AutoShape 257"/>
              <p:cNvSpPr>
                <a:spLocks noChangeArrowheads="1"/>
              </p:cNvSpPr>
              <p:nvPr/>
            </p:nvSpPr>
            <p:spPr bwMode="auto">
              <a:xfrm>
                <a:off x="635" y="2580"/>
                <a:ext cx="685" cy="11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0" name="Rectangle 258"/>
            <p:cNvSpPr>
              <a:spLocks noChangeArrowheads="1"/>
            </p:cNvSpPr>
            <p:nvPr/>
          </p:nvSpPr>
          <p:spPr bwMode="auto">
            <a:xfrm>
              <a:off x="4223" y="1021"/>
              <a:ext cx="598"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781" name="Group 259"/>
            <p:cNvGrpSpPr/>
            <p:nvPr/>
          </p:nvGrpSpPr>
          <p:grpSpPr bwMode="auto">
            <a:xfrm>
              <a:off x="4747" y="994"/>
              <a:ext cx="581" cy="134"/>
              <a:chOff x="614" y="2568"/>
              <a:chExt cx="725" cy="139"/>
            </a:xfrm>
          </p:grpSpPr>
          <p:sp>
            <p:nvSpPr>
              <p:cNvPr id="31802" name="AutoShape 260"/>
              <p:cNvSpPr>
                <a:spLocks noChangeArrowheads="1"/>
              </p:cNvSpPr>
              <p:nvPr/>
            </p:nvSpPr>
            <p:spPr bwMode="auto">
              <a:xfrm>
                <a:off x="611" y="2565"/>
                <a:ext cx="729"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03" name="AutoShape 261"/>
              <p:cNvSpPr>
                <a:spLocks noChangeArrowheads="1"/>
              </p:cNvSpPr>
              <p:nvPr/>
            </p:nvSpPr>
            <p:spPr bwMode="auto">
              <a:xfrm>
                <a:off x="629"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2" name="Rectangle 262"/>
            <p:cNvSpPr>
              <a:spLocks noChangeArrowheads="1"/>
            </p:cNvSpPr>
            <p:nvPr/>
          </p:nvSpPr>
          <p:spPr bwMode="auto">
            <a:xfrm>
              <a:off x="4216" y="1361"/>
              <a:ext cx="598"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83" name="Rectangle 263"/>
            <p:cNvSpPr>
              <a:spLocks noChangeArrowheads="1"/>
            </p:cNvSpPr>
            <p:nvPr/>
          </p:nvSpPr>
          <p:spPr bwMode="auto">
            <a:xfrm>
              <a:off x="4230" y="1657"/>
              <a:ext cx="598" cy="44"/>
            </a:xfrm>
            <a:prstGeom prst="rect">
              <a:avLst/>
            </a:prstGeom>
            <a:solidFill>
              <a:schemeClr val="tx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784" name="Group 264"/>
            <p:cNvGrpSpPr/>
            <p:nvPr/>
          </p:nvGrpSpPr>
          <p:grpSpPr bwMode="auto">
            <a:xfrm>
              <a:off x="4735" y="1627"/>
              <a:ext cx="582" cy="151"/>
              <a:chOff x="614" y="2568"/>
              <a:chExt cx="725" cy="139"/>
            </a:xfrm>
          </p:grpSpPr>
          <p:sp>
            <p:nvSpPr>
              <p:cNvPr id="31800" name="AutoShape 265"/>
              <p:cNvSpPr>
                <a:spLocks noChangeArrowheads="1"/>
              </p:cNvSpPr>
              <p:nvPr/>
            </p:nvSpPr>
            <p:spPr bwMode="auto">
              <a:xfrm>
                <a:off x="617" y="2568"/>
                <a:ext cx="710"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01" name="AutoShape 266"/>
              <p:cNvSpPr>
                <a:spLocks noChangeArrowheads="1"/>
              </p:cNvSpPr>
              <p:nvPr/>
            </p:nvSpPr>
            <p:spPr bwMode="auto">
              <a:xfrm>
                <a:off x="635" y="2582"/>
                <a:ext cx="67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5" name="Freeform 267"/>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86" name="Group 268"/>
            <p:cNvGrpSpPr/>
            <p:nvPr/>
          </p:nvGrpSpPr>
          <p:grpSpPr bwMode="auto">
            <a:xfrm>
              <a:off x="4739" y="1327"/>
              <a:ext cx="582" cy="139"/>
              <a:chOff x="614" y="2568"/>
              <a:chExt cx="725" cy="139"/>
            </a:xfrm>
          </p:grpSpPr>
          <p:sp>
            <p:nvSpPr>
              <p:cNvPr id="31798" name="AutoShape 269"/>
              <p:cNvSpPr>
                <a:spLocks noChangeArrowheads="1"/>
              </p:cNvSpPr>
              <p:nvPr/>
            </p:nvSpPr>
            <p:spPr bwMode="auto">
              <a:xfrm>
                <a:off x="613" y="2565"/>
                <a:ext cx="727"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9" name="AutoShape 270"/>
              <p:cNvSpPr>
                <a:spLocks noChangeArrowheads="1"/>
              </p:cNvSpPr>
              <p:nvPr/>
            </p:nvSpPr>
            <p:spPr bwMode="auto">
              <a:xfrm>
                <a:off x="630" y="2580"/>
                <a:ext cx="693"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7" name="Rectangle 271"/>
            <p:cNvSpPr>
              <a:spLocks noChangeArrowheads="1"/>
            </p:cNvSpPr>
            <p:nvPr/>
          </p:nvSpPr>
          <p:spPr bwMode="auto">
            <a:xfrm>
              <a:off x="5252" y="429"/>
              <a:ext cx="63"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88" name="Freeform 272"/>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89" name="Freeform 273"/>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90" name="Oval 274"/>
            <p:cNvSpPr>
              <a:spLocks noChangeArrowheads="1"/>
            </p:cNvSpPr>
            <p:nvPr/>
          </p:nvSpPr>
          <p:spPr bwMode="auto">
            <a:xfrm>
              <a:off x="5516" y="2611"/>
              <a:ext cx="49"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1" name="Freeform 275"/>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92" name="AutoShape 276"/>
            <p:cNvSpPr>
              <a:spLocks noChangeArrowheads="1"/>
            </p:cNvSpPr>
            <p:nvPr/>
          </p:nvSpPr>
          <p:spPr bwMode="auto">
            <a:xfrm>
              <a:off x="4140" y="2677"/>
              <a:ext cx="1203" cy="148"/>
            </a:xfrm>
            <a:prstGeom prst="roundRect">
              <a:avLst>
                <a:gd name="adj" fmla="val 50000"/>
              </a:avLst>
            </a:prstGeom>
            <a:solidFill>
              <a:srgbClr val="DDDDDD"/>
            </a:soli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3" name="AutoShape 277"/>
            <p:cNvSpPr>
              <a:spLocks noChangeArrowheads="1"/>
            </p:cNvSpPr>
            <p:nvPr/>
          </p:nvSpPr>
          <p:spPr bwMode="auto">
            <a:xfrm>
              <a:off x="4203" y="2714"/>
              <a:ext cx="1077"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4" name="Oval 278"/>
            <p:cNvSpPr>
              <a:spLocks noChangeArrowheads="1"/>
            </p:cNvSpPr>
            <p:nvPr/>
          </p:nvSpPr>
          <p:spPr bwMode="auto">
            <a:xfrm>
              <a:off x="4307" y="2381"/>
              <a:ext cx="160"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5" name="Oval 279"/>
            <p:cNvSpPr>
              <a:spLocks noChangeArrowheads="1"/>
            </p:cNvSpPr>
            <p:nvPr/>
          </p:nvSpPr>
          <p:spPr bwMode="auto">
            <a:xfrm>
              <a:off x="4488" y="2389"/>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zh-CN" sz="180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1796" name="Oval 280"/>
            <p:cNvSpPr>
              <a:spLocks noChangeArrowheads="1"/>
            </p:cNvSpPr>
            <p:nvPr/>
          </p:nvSpPr>
          <p:spPr bwMode="auto">
            <a:xfrm>
              <a:off x="4661" y="2381"/>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7" name="Rectangle 281"/>
            <p:cNvSpPr>
              <a:spLocks noChangeArrowheads="1"/>
            </p:cNvSpPr>
            <p:nvPr/>
          </p:nvSpPr>
          <p:spPr bwMode="auto">
            <a:xfrm>
              <a:off x="5065" y="1834"/>
              <a:ext cx="83" cy="762"/>
            </a:xfrm>
            <a:prstGeom prst="rect">
              <a:avLst/>
            </a:prstGeom>
            <a:solidFill>
              <a:srgbClr val="292929"/>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grpSp>
        <p:nvGrpSpPr>
          <p:cNvPr id="31766" name="Group 377"/>
          <p:cNvGrpSpPr/>
          <p:nvPr/>
        </p:nvGrpSpPr>
        <p:grpSpPr bwMode="auto">
          <a:xfrm>
            <a:off x="8688388" y="4364632"/>
            <a:ext cx="590550" cy="582613"/>
            <a:chOff x="4550" y="3770"/>
            <a:chExt cx="372" cy="367"/>
          </a:xfrm>
        </p:grpSpPr>
        <p:sp>
          <p:nvSpPr>
            <p:cNvPr id="31769" name="Rectangle 378"/>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1770" name="Rectangle 379"/>
            <p:cNvSpPr>
              <a:spLocks noChangeArrowheads="1"/>
            </p:cNvSpPr>
            <p:nvPr/>
          </p:nvSpPr>
          <p:spPr bwMode="auto">
            <a:xfrm>
              <a:off x="4668" y="4071"/>
              <a:ext cx="156" cy="47"/>
            </a:xfrm>
            <a:prstGeom prst="rect">
              <a:avLst/>
            </a:prstGeom>
            <a:solidFill>
              <a:srgbClr val="5F5F5F"/>
            </a:solidFill>
            <a:ln w="9525">
              <a:solidFill>
                <a:srgbClr val="5F5F5F"/>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1771" name="Rectangle 380"/>
            <p:cNvSpPr>
              <a:spLocks noChangeArrowheads="1"/>
            </p:cNvSpPr>
            <p:nvPr/>
          </p:nvSpPr>
          <p:spPr bwMode="auto">
            <a:xfrm>
              <a:off x="4553" y="3770"/>
              <a:ext cx="369" cy="310"/>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pic>
          <p:nvPicPr>
            <p:cNvPr id="31772" name="Picture 381" descr="vide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3" name="Line 382"/>
            <p:cNvSpPr>
              <a:spLocks noChangeShapeType="1"/>
            </p:cNvSpPr>
            <p:nvPr/>
          </p:nvSpPr>
          <p:spPr bwMode="auto">
            <a:xfrm>
              <a:off x="4579" y="4136"/>
              <a:ext cx="325" cy="1"/>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 name="TextBox 132"/>
          <p:cNvSpPr txBox="1"/>
          <p:nvPr/>
        </p:nvSpPr>
        <p:spPr>
          <a:xfrm>
            <a:off x="5735641" y="4869454"/>
            <a:ext cx="877887" cy="368300"/>
          </a:xfrm>
          <a:prstGeom prst="rect">
            <a:avLst/>
          </a:prstGeom>
          <a:noFill/>
        </p:spPr>
        <p:txBody>
          <a:bodyPr wrap="none">
            <a:spAutoFit/>
          </a:bodyPr>
          <a:lstStyle/>
          <a:p>
            <a:pPr eaLnBrk="1" hangingPunct="1">
              <a:defRPr/>
            </a:pPr>
            <a:r>
              <a:rPr lang="en-US" altLang="zh-CN" dirty="0">
                <a:solidFill>
                  <a:schemeClr val="accent2">
                    <a:lumMod val="75000"/>
                  </a:schemeClr>
                </a:solidFill>
              </a:rPr>
              <a:t>1Mbps</a:t>
            </a:r>
            <a:endParaRPr lang="zh-CN" altLang="en-US" dirty="0">
              <a:solidFill>
                <a:schemeClr val="accent2">
                  <a:lumMod val="75000"/>
                </a:schemeClr>
              </a:solidFill>
            </a:endParaRPr>
          </a:p>
        </p:txBody>
      </p:sp>
      <p:sp>
        <p:nvSpPr>
          <p:cNvPr id="31768" name="TextBox 133"/>
          <p:cNvSpPr txBox="1">
            <a:spLocks noChangeArrowheads="1"/>
          </p:cNvSpPr>
          <p:nvPr/>
        </p:nvSpPr>
        <p:spPr bwMode="auto">
          <a:xfrm>
            <a:off x="5735641" y="5445717"/>
            <a:ext cx="928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solidFill>
                  <a:srgbClr val="FF0000"/>
                </a:solidFill>
                <a:latin typeface="Arial" panose="020B0604020202020204" pitchFamily="34" charset="0"/>
                <a:ea typeface="宋体" panose="02010600030101010101" pitchFamily="2" charset="-122"/>
              </a:rPr>
              <a:t>10kbps</a:t>
            </a:r>
            <a:endParaRPr kumimoji="0" lang="zh-CN" altLang="en-US" sz="180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9416" y="586912"/>
            <a:ext cx="8352367" cy="647700"/>
          </a:xfrm>
        </p:spPr>
        <p:txBody>
          <a:bodyPr/>
          <a:lstStyle/>
          <a:p>
            <a:pPr eaLnBrk="1" hangingPunct="1"/>
            <a:r>
              <a:rPr lang="zh-CN" altLang="en-US" sz="3600" dirty="0"/>
              <a:t>资源分配性能评估指标</a:t>
            </a:r>
            <a:endParaRPr lang="en-AU" altLang="zh-CN" sz="3600" dirty="0"/>
          </a:p>
        </p:txBody>
      </p:sp>
      <p:sp>
        <p:nvSpPr>
          <p:cNvPr id="21507" name="Rectangle 3"/>
          <p:cNvSpPr>
            <a:spLocks noGrp="1" noChangeArrowheads="1"/>
          </p:cNvSpPr>
          <p:nvPr>
            <p:ph idx="1"/>
          </p:nvPr>
        </p:nvSpPr>
        <p:spPr>
          <a:xfrm>
            <a:off x="839416" y="1340768"/>
            <a:ext cx="10729192" cy="3024237"/>
          </a:xfrm>
        </p:spPr>
        <p:txBody>
          <a:bodyPr/>
          <a:lstStyle/>
          <a:p>
            <a:pPr eaLnBrk="1" hangingPunct="1">
              <a:lnSpc>
                <a:spcPct val="90000"/>
              </a:lnSpc>
            </a:pPr>
            <a:r>
              <a:rPr lang="zh-CN" altLang="en-US" dirty="0">
                <a:solidFill>
                  <a:srgbClr val="FF0000"/>
                </a:solidFill>
                <a:latin typeface="+mn-ea"/>
              </a:rPr>
              <a:t>公平资源分配</a:t>
            </a:r>
            <a:endParaRPr lang="en-US" altLang="zh-CN" dirty="0">
              <a:solidFill>
                <a:srgbClr val="FF0000"/>
              </a:solidFill>
              <a:latin typeface="+mn-ea"/>
            </a:endParaRPr>
          </a:p>
          <a:p>
            <a:pPr eaLnBrk="1" hangingPunct="1">
              <a:lnSpc>
                <a:spcPct val="90000"/>
              </a:lnSpc>
            </a:pPr>
            <a:r>
              <a:rPr lang="zh-CN" altLang="en-US" dirty="0">
                <a:latin typeface="+mn-ea"/>
              </a:rPr>
              <a:t>缺乏共识：如何定义公平的资源分配？</a:t>
            </a:r>
            <a:endParaRPr lang="en-US" altLang="zh-CN" dirty="0">
              <a:latin typeface="+mn-ea"/>
            </a:endParaRPr>
          </a:p>
          <a:p>
            <a:pPr eaLnBrk="1" hangingPunct="1">
              <a:lnSpc>
                <a:spcPct val="90000"/>
              </a:lnSpc>
            </a:pPr>
            <a:r>
              <a:rPr lang="zh-CN" altLang="en-US" dirty="0">
                <a:latin typeface="+mn-ea"/>
              </a:rPr>
              <a:t>当多个数据流共享一段瓶颈链路，各个流应享有平等带宽份额</a:t>
            </a:r>
            <a:endParaRPr lang="en-US" altLang="zh-CN" dirty="0">
              <a:latin typeface="+mn-ea"/>
            </a:endParaRPr>
          </a:p>
          <a:p>
            <a:pPr eaLnBrk="1" hangingPunct="1">
              <a:lnSpc>
                <a:spcPct val="90000"/>
              </a:lnSpc>
            </a:pPr>
            <a:r>
              <a:rPr lang="zh-CN" altLang="en-US" dirty="0">
                <a:latin typeface="+mn-ea"/>
              </a:rPr>
              <a:t>以上定义假设公平的带宽分配，意味着相同的带宽份额</a:t>
            </a:r>
            <a:endParaRPr lang="en-US" altLang="zh-CN" dirty="0">
              <a:latin typeface="+mn-ea"/>
            </a:endParaRPr>
          </a:p>
          <a:p>
            <a:pPr eaLnBrk="1" hangingPunct="1">
              <a:lnSpc>
                <a:spcPct val="90000"/>
              </a:lnSpc>
            </a:pPr>
            <a:r>
              <a:rPr lang="zh-CN" altLang="en-US" dirty="0">
                <a:latin typeface="+mn-ea"/>
              </a:rPr>
              <a:t>但是，即使不考虑资源预留，相同的带宽可能并不等效于公平份额</a:t>
            </a:r>
            <a:endParaRPr lang="en-US" altLang="zh-CN" dirty="0">
              <a:latin typeface="+mn-ea"/>
            </a:endParaRPr>
          </a:p>
          <a:p>
            <a:pPr eaLnBrk="1" hangingPunct="1">
              <a:lnSpc>
                <a:spcPct val="90000"/>
              </a:lnSpc>
            </a:pPr>
            <a:r>
              <a:rPr lang="zh-CN" altLang="en-US" dirty="0">
                <a:latin typeface="+mn-ea"/>
              </a:rPr>
              <a:t>假如我们考虑端到端的路径长度</a:t>
            </a:r>
            <a:endParaRPr lang="en-US" altLang="zh-CN" dirty="0">
              <a:latin typeface="+mn-ea"/>
            </a:endParaRPr>
          </a:p>
          <a:p>
            <a:pPr eaLnBrk="1" hangingPunct="1">
              <a:lnSpc>
                <a:spcPct val="90000"/>
              </a:lnSpc>
            </a:pPr>
            <a:endParaRPr lang="en-US" altLang="zh-CN" dirty="0">
              <a:latin typeface="+mn-ea"/>
            </a:endParaRPr>
          </a:p>
          <a:p>
            <a:pPr marL="342900" lvl="2" indent="-342900">
              <a:lnSpc>
                <a:spcPct val="90000"/>
              </a:lnSpc>
              <a:buClr>
                <a:schemeClr val="tx2"/>
              </a:buClr>
            </a:pPr>
            <a:endParaRPr lang="en-US" altLang="zh-CN" sz="2400" dirty="0">
              <a:latin typeface="+mn-ea"/>
            </a:endParaRPr>
          </a:p>
          <a:p>
            <a:pPr eaLnBrk="1" hangingPunct="1">
              <a:lnSpc>
                <a:spcPct val="90000"/>
              </a:lnSpc>
            </a:pPr>
            <a:endParaRPr lang="en-US" altLang="zh-CN" sz="2000" dirty="0">
              <a:latin typeface="+mn-ea"/>
            </a:endParaRPr>
          </a:p>
        </p:txBody>
      </p:sp>
      <p:pic>
        <p:nvPicPr>
          <p:cNvPr id="135" name="Picture 2" descr="f06-04-9780123850591 copy.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47528" y="4365005"/>
            <a:ext cx="8294221" cy="136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6"/>
          <p:cNvSpPr/>
          <p:nvPr/>
        </p:nvSpPr>
        <p:spPr>
          <a:xfrm>
            <a:off x="3215680" y="6021288"/>
            <a:ext cx="6264696" cy="400110"/>
          </a:xfrm>
          <a:prstGeom prst="rect">
            <a:avLst/>
          </a:prstGeom>
        </p:spPr>
        <p:txBody>
          <a:bodyPr wrap="square">
            <a:spAutoFit/>
          </a:bodyPr>
          <a:lstStyle/>
          <a:p>
            <a:pPr eaLnBrk="1" hangingPunct="1">
              <a:defRPr/>
            </a:pPr>
            <a:r>
              <a:rPr lang="en-US" altLang="zh-CN" sz="2000" dirty="0">
                <a:solidFill>
                  <a:srgbClr val="003399"/>
                </a:solidFill>
                <a:latin typeface="+mn-ea"/>
                <a:ea typeface="+mn-ea"/>
              </a:rPr>
              <a:t>1</a:t>
            </a:r>
            <a:r>
              <a:rPr lang="zh-CN" altLang="en-US" sz="2000" dirty="0">
                <a:solidFill>
                  <a:srgbClr val="003399"/>
                </a:solidFill>
                <a:latin typeface="+mn-ea"/>
                <a:ea typeface="+mn-ea"/>
              </a:rPr>
              <a:t>个</a:t>
            </a:r>
            <a:r>
              <a:rPr lang="en-US" altLang="zh-CN" sz="2000" dirty="0">
                <a:solidFill>
                  <a:srgbClr val="003399"/>
                </a:solidFill>
                <a:latin typeface="+mn-ea"/>
                <a:ea typeface="+mn-ea"/>
              </a:rPr>
              <a:t>4</a:t>
            </a:r>
            <a:r>
              <a:rPr lang="zh-CN" altLang="en-US" sz="2000" dirty="0">
                <a:solidFill>
                  <a:srgbClr val="003399"/>
                </a:solidFill>
                <a:latin typeface="+mn-ea"/>
                <a:ea typeface="+mn-ea"/>
              </a:rPr>
              <a:t>跳数据流与三个一跳数据流竞争带宽资源</a:t>
            </a:r>
            <a:endParaRPr lang="en-US" sz="2000" dirty="0">
              <a:solidFill>
                <a:srgbClr val="003399"/>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7" dur="500"/>
                                        <p:tgtEl>
                                          <p:spTgt spid="21507">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blinds(horizontal)">
                                      <p:cBhvr>
                                        <p:cTn id="11" dur="500"/>
                                        <p:tgtEl>
                                          <p:spTgt spid="13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blinds(horizontal)">
                                      <p:cBhvr>
                                        <p:cTn id="1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9416" y="590550"/>
            <a:ext cx="6264275" cy="647700"/>
          </a:xfrm>
        </p:spPr>
        <p:txBody>
          <a:bodyPr/>
          <a:lstStyle/>
          <a:p>
            <a:pPr eaLnBrk="1" hangingPunct="1"/>
            <a:r>
              <a:rPr lang="zh-CN" altLang="en-US" sz="3600" dirty="0"/>
              <a:t>资源分配性能评估指标</a:t>
            </a:r>
            <a:endParaRPr lang="en-AU" altLang="zh-CN" sz="3600" dirty="0"/>
          </a:p>
        </p:txBody>
      </p:sp>
      <p:sp>
        <p:nvSpPr>
          <p:cNvPr id="35843" name="Rectangle 3"/>
          <p:cNvSpPr>
            <a:spLocks noGrp="1" noChangeArrowheads="1"/>
          </p:cNvSpPr>
          <p:nvPr>
            <p:ph idx="1"/>
          </p:nvPr>
        </p:nvSpPr>
        <p:spPr>
          <a:xfrm>
            <a:off x="839416" y="1412875"/>
            <a:ext cx="9721080" cy="3168650"/>
          </a:xfrm>
        </p:spPr>
        <p:txBody>
          <a:bodyPr/>
          <a:lstStyle/>
          <a:p>
            <a:pPr eaLnBrk="1" hangingPunct="1">
              <a:lnSpc>
                <a:spcPct val="90000"/>
              </a:lnSpc>
            </a:pPr>
            <a:r>
              <a:rPr lang="zh-CN" altLang="en-US" sz="2200" dirty="0">
                <a:solidFill>
                  <a:srgbClr val="FF0000"/>
                </a:solidFill>
                <a:latin typeface="+mn-ea"/>
              </a:rPr>
              <a:t>公平资源分配</a:t>
            </a:r>
            <a:endParaRPr lang="en-US" altLang="zh-CN" sz="2200" dirty="0">
              <a:solidFill>
                <a:srgbClr val="FF0000"/>
              </a:solidFill>
              <a:latin typeface="+mn-ea"/>
            </a:endParaRPr>
          </a:p>
          <a:p>
            <a:pPr eaLnBrk="1" hangingPunct="1">
              <a:lnSpc>
                <a:spcPct val="90000"/>
              </a:lnSpc>
            </a:pPr>
            <a:r>
              <a:rPr lang="zh-CN" altLang="en-US" sz="2200" dirty="0">
                <a:latin typeface="+mn-ea"/>
              </a:rPr>
              <a:t>假设公平意味着相等，且所有的路径长度相等</a:t>
            </a:r>
            <a:endParaRPr lang="en-US" altLang="zh-CN" sz="2200" dirty="0">
              <a:latin typeface="+mn-ea"/>
            </a:endParaRPr>
          </a:p>
          <a:p>
            <a:pPr eaLnBrk="1" hangingPunct="1">
              <a:lnSpc>
                <a:spcPct val="90000"/>
              </a:lnSpc>
            </a:pPr>
            <a:r>
              <a:rPr lang="en-US" altLang="zh-CN" sz="2200" dirty="0">
                <a:latin typeface="+mn-ea"/>
              </a:rPr>
              <a:t>Rai Jain</a:t>
            </a:r>
            <a:r>
              <a:rPr lang="zh-CN" altLang="en-US" sz="2200" dirty="0">
                <a:latin typeface="+mn-ea"/>
              </a:rPr>
              <a:t>提出公平指数，来评价拥塞控制算法的公平性</a:t>
            </a:r>
            <a:endParaRPr lang="en-US" altLang="zh-CN" sz="2200" dirty="0">
              <a:latin typeface="+mn-ea"/>
            </a:endParaRPr>
          </a:p>
          <a:p>
            <a:pPr eaLnBrk="1" hangingPunct="1">
              <a:lnSpc>
                <a:spcPct val="90000"/>
              </a:lnSpc>
            </a:pPr>
            <a:r>
              <a:rPr lang="zh-CN" altLang="en-US" sz="2200" dirty="0">
                <a:latin typeface="+mn-ea"/>
              </a:rPr>
              <a:t>定义：假设</a:t>
            </a:r>
            <a:r>
              <a:rPr lang="en-US" altLang="zh-CN" sz="2200" dirty="0">
                <a:latin typeface="+mn-ea"/>
              </a:rPr>
              <a:t>n</a:t>
            </a:r>
            <a:r>
              <a:rPr lang="zh-CN" altLang="en-US" sz="2200" dirty="0">
                <a:latin typeface="+mn-ea"/>
              </a:rPr>
              <a:t>个数据流的吞吐量</a:t>
            </a:r>
            <a:r>
              <a:rPr lang="en-US" altLang="zh-CN" sz="2200" dirty="0">
                <a:latin typeface="+mn-ea"/>
              </a:rPr>
              <a:t>(x1, x2, . . . , </a:t>
            </a:r>
            <a:r>
              <a:rPr lang="en-US" altLang="zh-CN" sz="2200" dirty="0" err="1">
                <a:latin typeface="+mn-ea"/>
              </a:rPr>
              <a:t>xn</a:t>
            </a:r>
            <a:r>
              <a:rPr lang="en-US" altLang="zh-CN" sz="2200" dirty="0">
                <a:latin typeface="+mn-ea"/>
              </a:rPr>
              <a:t>) </a:t>
            </a:r>
            <a:endParaRPr lang="en-US" altLang="zh-CN" sz="2200" dirty="0">
              <a:latin typeface="+mn-ea"/>
            </a:endParaRPr>
          </a:p>
          <a:p>
            <a:pPr eaLnBrk="1" hangingPunct="1">
              <a:lnSpc>
                <a:spcPct val="90000"/>
              </a:lnSpc>
            </a:pPr>
            <a:endParaRPr lang="en-US" altLang="zh-CN" dirty="0">
              <a:latin typeface="+mn-ea"/>
            </a:endParaRPr>
          </a:p>
          <a:p>
            <a:pPr eaLnBrk="1" hangingPunct="1">
              <a:lnSpc>
                <a:spcPct val="90000"/>
              </a:lnSpc>
            </a:pPr>
            <a:endParaRPr lang="en-US" altLang="zh-CN" dirty="0">
              <a:latin typeface="+mn-ea"/>
            </a:endParaRPr>
          </a:p>
          <a:p>
            <a:pPr eaLnBrk="1" hangingPunct="1">
              <a:lnSpc>
                <a:spcPct val="90000"/>
              </a:lnSpc>
            </a:pPr>
            <a:endParaRPr lang="en-US" altLang="zh-CN" dirty="0">
              <a:latin typeface="+mn-ea"/>
            </a:endParaRPr>
          </a:p>
          <a:p>
            <a:pPr eaLnBrk="1" hangingPunct="1">
              <a:lnSpc>
                <a:spcPct val="90000"/>
              </a:lnSpc>
            </a:pPr>
            <a:endParaRPr lang="en-US" altLang="zh-CN" sz="2000" dirty="0">
              <a:latin typeface="+mn-ea"/>
            </a:endParaRPr>
          </a:p>
          <a:p>
            <a:pPr eaLnBrk="1" hangingPunct="1">
              <a:lnSpc>
                <a:spcPct val="90000"/>
              </a:lnSpc>
            </a:pPr>
            <a:r>
              <a:rPr lang="zh-CN" altLang="en-US" sz="2200" dirty="0">
                <a:latin typeface="+mn-ea"/>
              </a:rPr>
              <a:t>公平指数是</a:t>
            </a:r>
            <a:r>
              <a:rPr lang="en-US" altLang="zh-CN" sz="2200" dirty="0">
                <a:latin typeface="+mn-ea"/>
              </a:rPr>
              <a:t>[0,1]</a:t>
            </a:r>
            <a:r>
              <a:rPr lang="zh-CN" altLang="en-US" sz="2200" dirty="0">
                <a:latin typeface="+mn-ea"/>
              </a:rPr>
              <a:t>的一个实数，</a:t>
            </a:r>
            <a:r>
              <a:rPr lang="en-US" altLang="zh-CN" sz="2200" dirty="0">
                <a:latin typeface="+mn-ea"/>
              </a:rPr>
              <a:t>1</a:t>
            </a:r>
            <a:r>
              <a:rPr lang="zh-CN" altLang="en-US" sz="2200" dirty="0">
                <a:latin typeface="+mn-ea"/>
              </a:rPr>
              <a:t>表示最公平</a:t>
            </a:r>
            <a:endParaRPr lang="en-US" altLang="zh-CN" sz="2200" dirty="0">
              <a:latin typeface="+mn-ea"/>
            </a:endParaRPr>
          </a:p>
          <a:p>
            <a:pPr marL="342900" lvl="2" indent="-342900">
              <a:lnSpc>
                <a:spcPct val="90000"/>
              </a:lnSpc>
              <a:buClr>
                <a:schemeClr val="tx2"/>
              </a:buClr>
            </a:pPr>
            <a:endParaRPr lang="en-US" altLang="zh-CN" sz="2000" dirty="0">
              <a:latin typeface="+mn-ea"/>
            </a:endParaRPr>
          </a:p>
          <a:p>
            <a:pPr eaLnBrk="1" hangingPunct="1">
              <a:lnSpc>
                <a:spcPct val="90000"/>
              </a:lnSpc>
            </a:pPr>
            <a:endParaRPr lang="en-US" altLang="zh-CN" sz="1800" dirty="0">
              <a:latin typeface="+mn-ea"/>
            </a:endParaRPr>
          </a:p>
        </p:txBody>
      </p:sp>
      <p:pic>
        <p:nvPicPr>
          <p:cNvPr id="35844" name="Picture 2" descr="f06-04-9780123850591 copy.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32344" y="5022838"/>
            <a:ext cx="8008072" cy="1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6"/>
          <p:cNvSpPr/>
          <p:nvPr/>
        </p:nvSpPr>
        <p:spPr>
          <a:xfrm>
            <a:off x="3359696" y="6339125"/>
            <a:ext cx="4968875" cy="368300"/>
          </a:xfrm>
          <a:prstGeom prst="rect">
            <a:avLst/>
          </a:prstGeom>
        </p:spPr>
        <p:txBody>
          <a:bodyPr>
            <a:spAutoFit/>
          </a:bodyPr>
          <a:lstStyle/>
          <a:p>
            <a:pPr eaLnBrk="1" hangingPunct="1">
              <a:defRPr/>
            </a:pPr>
            <a:r>
              <a:rPr lang="en-US" altLang="zh-CN" dirty="0">
                <a:solidFill>
                  <a:srgbClr val="003399"/>
                </a:solidFill>
                <a:latin typeface="+mj-lt"/>
              </a:rPr>
              <a:t>1</a:t>
            </a:r>
            <a:r>
              <a:rPr lang="zh-CN" altLang="en-US" dirty="0">
                <a:solidFill>
                  <a:srgbClr val="003399"/>
                </a:solidFill>
                <a:latin typeface="+mj-lt"/>
              </a:rPr>
              <a:t>个</a:t>
            </a:r>
            <a:r>
              <a:rPr lang="en-US" altLang="zh-CN" dirty="0">
                <a:solidFill>
                  <a:srgbClr val="003399"/>
                </a:solidFill>
                <a:latin typeface="+mj-lt"/>
              </a:rPr>
              <a:t>4</a:t>
            </a:r>
            <a:r>
              <a:rPr lang="zh-CN" altLang="en-US" dirty="0">
                <a:solidFill>
                  <a:srgbClr val="003399"/>
                </a:solidFill>
                <a:latin typeface="+mj-lt"/>
              </a:rPr>
              <a:t>跳数据流与三个</a:t>
            </a:r>
            <a:r>
              <a:rPr lang="en-US" altLang="zh-CN" dirty="0">
                <a:solidFill>
                  <a:srgbClr val="003399"/>
                </a:solidFill>
                <a:latin typeface="+mj-lt"/>
              </a:rPr>
              <a:t>1</a:t>
            </a:r>
            <a:r>
              <a:rPr lang="zh-CN" altLang="en-US" dirty="0">
                <a:solidFill>
                  <a:srgbClr val="003399"/>
                </a:solidFill>
                <a:latin typeface="+mj-lt"/>
              </a:rPr>
              <a:t>跳数据流竞争带宽资源</a:t>
            </a:r>
            <a:endParaRPr lang="en-US" dirty="0">
              <a:solidFill>
                <a:srgbClr val="003399"/>
              </a:solidFill>
              <a:latin typeface="+mj-lt"/>
            </a:endParaRPr>
          </a:p>
        </p:txBody>
      </p:sp>
      <p:pic>
        <p:nvPicPr>
          <p:cNvPr id="358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103" y="2946400"/>
            <a:ext cx="44481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内容占位符 6" descr="images.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24188" y="1785941"/>
            <a:ext cx="6043612"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2"/>
          <p:cNvSpPr>
            <a:spLocks noGrp="1" noChangeArrowheads="1"/>
          </p:cNvSpPr>
          <p:nvPr>
            <p:ph type="title"/>
          </p:nvPr>
        </p:nvSpPr>
        <p:spPr>
          <a:xfrm>
            <a:off x="835831" y="442917"/>
            <a:ext cx="7543800" cy="714375"/>
          </a:xfrm>
        </p:spPr>
        <p:txBody>
          <a:bodyPr/>
          <a:lstStyle/>
          <a:p>
            <a:pPr eaLnBrk="1" hangingPunct="1"/>
            <a:r>
              <a:rPr lang="zh-CN" altLang="en-US" sz="3600" dirty="0"/>
              <a:t>拥塞控制的实现</a:t>
            </a:r>
            <a:endParaRPr lang="zh-CN" altLang="en-US" sz="3600" dirty="0"/>
          </a:p>
        </p:txBody>
      </p:sp>
      <p:pic>
        <p:nvPicPr>
          <p:cNvPr id="15415" name="Picture 5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24441" y="3357566"/>
            <a:ext cx="1577975" cy="942975"/>
          </a:xfrm>
        </p:spPr>
      </p:pic>
      <p:sp>
        <p:nvSpPr>
          <p:cNvPr id="37891"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DE621A27-3F05-4CB8-9E73-1E9E2D0FE33D}"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
        <p:nvSpPr>
          <p:cNvPr id="15420" name="Text Box 60"/>
          <p:cNvSpPr txBox="1">
            <a:spLocks noChangeArrowheads="1"/>
          </p:cNvSpPr>
          <p:nvPr/>
        </p:nvSpPr>
        <p:spPr bwMode="auto">
          <a:xfrm>
            <a:off x="1464470" y="1100934"/>
            <a:ext cx="2262188"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dirty="0">
                <a:solidFill>
                  <a:srgbClr val="FF0000"/>
                </a:solidFill>
                <a:latin typeface="Calibri" panose="020F0502020204030204" pitchFamily="34" charset="0"/>
                <a:ea typeface="华文中宋" panose="02010600040101010101" pitchFamily="2" charset="-122"/>
                <a:cs typeface="华文中宋" panose="02010600040101010101" pitchFamily="2" charset="-122"/>
              </a:rPr>
              <a:t>基于主机的拥塞控制</a:t>
            </a:r>
            <a:endParaRPr lang="en-US" altLang="zh-CN" b="1" dirty="0">
              <a:solidFill>
                <a:srgbClr val="FF0000"/>
              </a:solidFill>
              <a:latin typeface="Calibri" panose="020F0502020204030204" pitchFamily="34" charset="0"/>
              <a:ea typeface="华文中宋" panose="02010600040101010101" pitchFamily="2" charset="-122"/>
              <a:cs typeface="华文中宋" panose="02010600040101010101" pitchFamily="2" charset="-122"/>
            </a:endParaRPr>
          </a:p>
        </p:txBody>
      </p:sp>
      <p:cxnSp>
        <p:nvCxnSpPr>
          <p:cNvPr id="67" name="直接箭头连接符 66"/>
          <p:cNvCxnSpPr>
            <a:cxnSpLocks noChangeShapeType="1"/>
          </p:cNvCxnSpPr>
          <p:nvPr/>
        </p:nvCxnSpPr>
        <p:spPr bwMode="auto">
          <a:xfrm rot="10800000" flipV="1">
            <a:off x="2524125" y="1571628"/>
            <a:ext cx="6643688" cy="4143375"/>
          </a:xfrm>
          <a:prstGeom prst="straightConnector1">
            <a:avLst/>
          </a:prstGeom>
          <a:noFill/>
          <a:ln w="76200">
            <a:solidFill>
              <a:srgbClr val="3261DA"/>
            </a:solidFill>
            <a:round/>
          </a:ln>
          <a:effectLst>
            <a:outerShdw blurRad="63500" dist="23000" dir="5400000" rotWithShape="0">
              <a:srgbClr val="000000">
                <a:alpha val="34999"/>
              </a:srgbClr>
            </a:outerShdw>
          </a:effectLst>
        </p:spPr>
      </p:cxnSp>
      <p:cxnSp>
        <p:nvCxnSpPr>
          <p:cNvPr id="69" name="直接箭头连接符 68"/>
          <p:cNvCxnSpPr>
            <a:cxnSpLocks noChangeShapeType="1"/>
          </p:cNvCxnSpPr>
          <p:nvPr/>
        </p:nvCxnSpPr>
        <p:spPr bwMode="auto">
          <a:xfrm rot="10800000">
            <a:off x="2667003" y="1643063"/>
            <a:ext cx="6500813" cy="3429000"/>
          </a:xfrm>
          <a:prstGeom prst="straightConnector1">
            <a:avLst/>
          </a:prstGeom>
          <a:noFill/>
          <a:ln w="76200">
            <a:solidFill>
              <a:srgbClr val="3261DA"/>
            </a:solidFill>
            <a:round/>
          </a:ln>
          <a:effectLst>
            <a:outerShdw blurRad="63500" dist="23000" dir="5400000" rotWithShape="0">
              <a:srgbClr val="000000">
                <a:alpha val="34999"/>
              </a:srgbClr>
            </a:outerShdw>
          </a:effectLst>
        </p:spPr>
      </p:cxnSp>
      <p:cxnSp>
        <p:nvCxnSpPr>
          <p:cNvPr id="71" name="直接箭头连接符 70"/>
          <p:cNvCxnSpPr>
            <a:cxnSpLocks noChangeShapeType="1"/>
          </p:cNvCxnSpPr>
          <p:nvPr/>
        </p:nvCxnSpPr>
        <p:spPr bwMode="auto">
          <a:xfrm rot="10800000">
            <a:off x="2595566" y="2428875"/>
            <a:ext cx="6429375" cy="3500438"/>
          </a:xfrm>
          <a:prstGeom prst="straightConnector1">
            <a:avLst/>
          </a:prstGeom>
          <a:noFill/>
          <a:ln w="76200">
            <a:solidFill>
              <a:srgbClr val="3261DA"/>
            </a:solidFill>
            <a:round/>
          </a:ln>
          <a:effectLst>
            <a:outerShdw blurRad="63500" dist="23000" dir="5400000" rotWithShape="0">
              <a:srgbClr val="000000">
                <a:alpha val="34999"/>
              </a:srgbClr>
            </a:outerShdw>
          </a:effectLst>
        </p:spPr>
      </p:cxnSp>
      <p:cxnSp>
        <p:nvCxnSpPr>
          <p:cNvPr id="79" name="直接箭头连接符 78"/>
          <p:cNvCxnSpPr>
            <a:cxnSpLocks noChangeShapeType="1"/>
          </p:cNvCxnSpPr>
          <p:nvPr/>
        </p:nvCxnSpPr>
        <p:spPr bwMode="auto">
          <a:xfrm rot="10800000" flipV="1">
            <a:off x="3024188" y="1928816"/>
            <a:ext cx="6500812" cy="4143375"/>
          </a:xfrm>
          <a:prstGeom prst="straightConnector1">
            <a:avLst/>
          </a:prstGeom>
          <a:noFill/>
          <a:ln w="76200">
            <a:solidFill>
              <a:srgbClr val="3261DA"/>
            </a:solidFill>
            <a:round/>
          </a:ln>
          <a:effectLst>
            <a:outerShdw blurRad="63500" dist="23000" dir="5400000" rotWithShape="0">
              <a:srgbClr val="000000">
                <a:alpha val="34999"/>
              </a:srgbClr>
            </a:outerShdw>
          </a:effectLst>
        </p:spPr>
      </p:cxnSp>
      <p:sp>
        <p:nvSpPr>
          <p:cNvPr id="15417" name="Text Box 57"/>
          <p:cNvSpPr txBox="1">
            <a:spLocks noChangeArrowheads="1"/>
          </p:cNvSpPr>
          <p:nvPr/>
        </p:nvSpPr>
        <p:spPr bwMode="auto">
          <a:xfrm>
            <a:off x="4675191" y="2928941"/>
            <a:ext cx="2492375"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a:solidFill>
                  <a:srgbClr val="FF0000"/>
                </a:solidFill>
                <a:latin typeface="Calibri" panose="020F0502020204030204" pitchFamily="34" charset="0"/>
                <a:ea typeface="华文中宋" panose="02010600040101010101" pitchFamily="2" charset="-122"/>
                <a:cs typeface="华文中宋" panose="02010600040101010101" pitchFamily="2" charset="-122"/>
              </a:rPr>
              <a:t>基于路由器的拥塞控制</a:t>
            </a:r>
            <a:endParaRPr lang="en-US" altLang="zh-CN" b="1">
              <a:solidFill>
                <a:srgbClr val="FF0000"/>
              </a:solidFill>
              <a:latin typeface="Calibri" panose="020F0502020204030204" pitchFamily="34" charset="0"/>
              <a:ea typeface="华文中宋" panose="02010600040101010101" pitchFamily="2" charset="-122"/>
              <a:cs typeface="华文中宋" panose="02010600040101010101" pitchFamily="2" charset="-122"/>
            </a:endParaRPr>
          </a:p>
        </p:txBody>
      </p:sp>
      <p:pic>
        <p:nvPicPr>
          <p:cNvPr id="85"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6378" y="1214438"/>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9753" y="1428750"/>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78" y="5286375"/>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4938" y="5357813"/>
            <a:ext cx="13573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 Box 60"/>
          <p:cNvSpPr txBox="1">
            <a:spLocks noChangeArrowheads="1"/>
          </p:cNvSpPr>
          <p:nvPr/>
        </p:nvSpPr>
        <p:spPr bwMode="auto">
          <a:xfrm>
            <a:off x="8405814" y="1099996"/>
            <a:ext cx="2262187"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dirty="0">
                <a:solidFill>
                  <a:srgbClr val="FF0000"/>
                </a:solidFill>
                <a:latin typeface="Calibri" panose="020F0502020204030204" pitchFamily="34" charset="0"/>
                <a:ea typeface="华文中宋" panose="02010600040101010101" pitchFamily="2" charset="-122"/>
                <a:cs typeface="华文中宋" panose="02010600040101010101" pitchFamily="2" charset="-122"/>
              </a:rPr>
              <a:t>基于主机的拥塞控制</a:t>
            </a:r>
            <a:endParaRPr lang="en-US" altLang="zh-CN" b="1" dirty="0">
              <a:solidFill>
                <a:srgbClr val="FF0000"/>
              </a:solidFill>
              <a:latin typeface="Calibri" panose="020F0502020204030204" pitchFamily="34" charset="0"/>
              <a:ea typeface="华文中宋" panose="02010600040101010101" pitchFamily="2" charset="-122"/>
              <a:cs typeface="华文中宋" panose="02010600040101010101" pitchFamily="2" charset="-122"/>
            </a:endParaRPr>
          </a:p>
        </p:txBody>
      </p:sp>
      <p:sp>
        <p:nvSpPr>
          <p:cNvPr id="90" name="Text Box 60"/>
          <p:cNvSpPr txBox="1">
            <a:spLocks noChangeArrowheads="1"/>
          </p:cNvSpPr>
          <p:nvPr/>
        </p:nvSpPr>
        <p:spPr bwMode="auto">
          <a:xfrm>
            <a:off x="1681166" y="6357941"/>
            <a:ext cx="2262187"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a:solidFill>
                  <a:srgbClr val="FF0000"/>
                </a:solidFill>
                <a:latin typeface="Calibri" panose="020F0502020204030204" pitchFamily="34" charset="0"/>
                <a:ea typeface="华文中宋" panose="02010600040101010101" pitchFamily="2" charset="-122"/>
                <a:cs typeface="华文中宋" panose="02010600040101010101" pitchFamily="2" charset="-122"/>
              </a:rPr>
              <a:t>基于主机的拥塞控制</a:t>
            </a:r>
            <a:endParaRPr lang="en-US" altLang="zh-CN" b="1">
              <a:solidFill>
                <a:srgbClr val="FF0000"/>
              </a:solidFill>
              <a:latin typeface="Calibri" panose="020F0502020204030204" pitchFamily="34" charset="0"/>
              <a:ea typeface="华文中宋" panose="02010600040101010101" pitchFamily="2" charset="-122"/>
              <a:cs typeface="华文中宋" panose="02010600040101010101" pitchFamily="2" charset="-122"/>
            </a:endParaRPr>
          </a:p>
        </p:txBody>
      </p:sp>
      <p:sp>
        <p:nvSpPr>
          <p:cNvPr id="91" name="Text Box 60"/>
          <p:cNvSpPr txBox="1">
            <a:spLocks noChangeArrowheads="1"/>
          </p:cNvSpPr>
          <p:nvPr/>
        </p:nvSpPr>
        <p:spPr bwMode="auto">
          <a:xfrm>
            <a:off x="8310566" y="6357941"/>
            <a:ext cx="2262187"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a:solidFill>
                  <a:srgbClr val="FF0000"/>
                </a:solidFill>
                <a:latin typeface="Calibri" panose="020F0502020204030204" pitchFamily="34" charset="0"/>
                <a:ea typeface="华文中宋" panose="02010600040101010101" pitchFamily="2" charset="-122"/>
                <a:cs typeface="华文中宋" panose="02010600040101010101" pitchFamily="2" charset="-122"/>
              </a:rPr>
              <a:t>基于主机的拥塞控制</a:t>
            </a:r>
            <a:endParaRPr lang="en-US" altLang="zh-CN" b="1">
              <a:solidFill>
                <a:srgbClr val="FF0000"/>
              </a:solidFill>
              <a:latin typeface="Calibri" panose="020F0502020204030204" pitchFamily="34" charset="0"/>
              <a:ea typeface="华文中宋" panose="02010600040101010101" pitchFamily="2" charset="-122"/>
              <a:cs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par>
                                <p:cTn id="8" presetID="3" presetClass="entr" presetSubtype="1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blinds(horizontal)">
                                      <p:cBhvr>
                                        <p:cTn id="10" dur="500"/>
                                        <p:tgtEl>
                                          <p:spTgt spid="87"/>
                                        </p:tgtEl>
                                      </p:cBhvr>
                                    </p:animEffect>
                                  </p:childTnLst>
                                </p:cTn>
                              </p:par>
                              <p:par>
                                <p:cTn id="11" presetID="3" presetClass="entr" presetSubtype="1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blinds(horizontal)">
                                      <p:cBhvr>
                                        <p:cTn id="13" dur="500"/>
                                        <p:tgtEl>
                                          <p:spTgt spid="88"/>
                                        </p:tgtEl>
                                      </p:cBhvr>
                                    </p:animEffect>
                                  </p:childTnLst>
                                </p:cTn>
                              </p:par>
                              <p:par>
                                <p:cTn id="14" presetID="3" presetClass="entr" presetSubtype="10" fill="hold"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blinds(horizontal)">
                                      <p:cBhvr>
                                        <p:cTn id="16" dur="500"/>
                                        <p:tgtEl>
                                          <p:spTgt spid="85"/>
                                        </p:tgtEl>
                                      </p:cBhvr>
                                    </p:animEffect>
                                  </p:childTnLst>
                                </p:cTn>
                              </p:par>
                              <p:par>
                                <p:cTn id="17" presetID="3" presetClass="entr" presetSubtype="10" fill="hold" nodeType="withEffect">
                                  <p:stCondLst>
                                    <p:cond delay="0"/>
                                  </p:stCondLst>
                                  <p:childTnLst>
                                    <p:set>
                                      <p:cBhvr>
                                        <p:cTn id="18" dur="1" fill="hold">
                                          <p:stCondLst>
                                            <p:cond delay="0"/>
                                          </p:stCondLst>
                                        </p:cTn>
                                        <p:tgtEl>
                                          <p:spTgt spid="15415"/>
                                        </p:tgtEl>
                                        <p:attrNameLst>
                                          <p:attrName>style.visibility</p:attrName>
                                        </p:attrNameLst>
                                      </p:cBhvr>
                                      <p:to>
                                        <p:strVal val="visible"/>
                                      </p:to>
                                    </p:set>
                                    <p:animEffect transition="in" filter="blinds(horizontal)">
                                      <p:cBhvr>
                                        <p:cTn id="19" dur="500"/>
                                        <p:tgtEl>
                                          <p:spTgt spid="1541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blinds(horizontal)">
                                      <p:cBhvr>
                                        <p:cTn id="24" dur="500"/>
                                        <p:tgtEl>
                                          <p:spTgt spid="67"/>
                                        </p:tgtEl>
                                      </p:cBhvr>
                                    </p:animEffect>
                                  </p:childTnLst>
                                </p:cTn>
                              </p:par>
                              <p:par>
                                <p:cTn id="25" presetID="3" presetClass="entr" presetSubtype="1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linds(horizontal)">
                                      <p:cBhvr>
                                        <p:cTn id="27" dur="500"/>
                                        <p:tgtEl>
                                          <p:spTgt spid="79"/>
                                        </p:tgtEl>
                                      </p:cBhvr>
                                    </p:animEffect>
                                  </p:childTnLst>
                                </p:cTn>
                              </p:par>
                              <p:par>
                                <p:cTn id="28" presetID="3" presetClass="entr" presetSubtype="1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blinds(horizontal)">
                                      <p:cBhvr>
                                        <p:cTn id="30" dur="500"/>
                                        <p:tgtEl>
                                          <p:spTgt spid="71"/>
                                        </p:tgtEl>
                                      </p:cBhvr>
                                    </p:animEffect>
                                  </p:childTnLst>
                                </p:cTn>
                              </p:par>
                              <p:par>
                                <p:cTn id="31" presetID="3" presetClass="entr" presetSubtype="1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blinds(horizontal)">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blinds(horizontal)">
                                      <p:cBhvr>
                                        <p:cTn id="38" dur="500"/>
                                        <p:tgtEl>
                                          <p:spTgt spid="9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blinds(horizontal)">
                                      <p:cBhvr>
                                        <p:cTn id="41" dur="500"/>
                                        <p:tgtEl>
                                          <p:spTgt spid="9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420"/>
                                        </p:tgtEl>
                                        <p:attrNameLst>
                                          <p:attrName>style.visibility</p:attrName>
                                        </p:attrNameLst>
                                      </p:cBhvr>
                                      <p:to>
                                        <p:strVal val="visible"/>
                                      </p:to>
                                    </p:set>
                                    <p:animEffect transition="in" filter="blinds(horizontal)">
                                      <p:cBhvr>
                                        <p:cTn id="44" dur="500"/>
                                        <p:tgtEl>
                                          <p:spTgt spid="154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blinds(horizontal)">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417"/>
                                        </p:tgtEl>
                                        <p:attrNameLst>
                                          <p:attrName>style.visibility</p:attrName>
                                        </p:attrNameLst>
                                      </p:cBhvr>
                                      <p:to>
                                        <p:strVal val="visible"/>
                                      </p:to>
                                    </p:set>
                                    <p:animEffect transition="in" filter="blinds(horizontal)">
                                      <p:cBhvr>
                                        <p:cTn id="52" dur="500"/>
                                        <p:tgtEl>
                                          <p:spTgt spid="15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0" grpId="0" animBg="1"/>
      <p:bldP spid="15417" grpId="0" animBg="1"/>
      <p:bldP spid="89" grpId="0" animBg="1"/>
      <p:bldP spid="90" grpId="0" animBg="1"/>
      <p:bldP spid="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9416" y="549276"/>
            <a:ext cx="7772400" cy="792162"/>
          </a:xfrm>
        </p:spPr>
        <p:txBody>
          <a:bodyPr/>
          <a:lstStyle/>
          <a:p>
            <a:r>
              <a:rPr lang="zh-CN" altLang="en-US" sz="3600" dirty="0"/>
              <a:t>拥塞控制方法分类</a:t>
            </a:r>
            <a:endParaRPr lang="en-US" altLang="zh-CN" dirty="0" smtClean="0"/>
          </a:p>
        </p:txBody>
      </p:sp>
      <p:sp>
        <p:nvSpPr>
          <p:cNvPr id="38918" name="Rectangle 3"/>
          <p:cNvSpPr>
            <a:spLocks noGrp="1" noChangeArrowheads="1"/>
          </p:cNvSpPr>
          <p:nvPr>
            <p:ph sz="half" idx="1"/>
          </p:nvPr>
        </p:nvSpPr>
        <p:spPr>
          <a:xfrm>
            <a:off x="1271464" y="2376921"/>
            <a:ext cx="3744416" cy="3810000"/>
          </a:xfrm>
        </p:spPr>
        <p:txBody>
          <a:bodyPr/>
          <a:lstStyle/>
          <a:p>
            <a:pPr>
              <a:buFont typeface="Wingdings" panose="05000000000000000000" pitchFamily="2" charset="2"/>
              <a:buNone/>
            </a:pPr>
            <a:r>
              <a:rPr lang="zh-CN" altLang="en-US" sz="2200" dirty="0">
                <a:solidFill>
                  <a:srgbClr val="CC0000"/>
                </a:solidFill>
                <a:latin typeface="+mn-ea"/>
              </a:rPr>
              <a:t>端到端拥塞控制</a:t>
            </a:r>
            <a:r>
              <a:rPr lang="en-US" altLang="zh-CN" sz="2200" dirty="0" smtClean="0">
                <a:solidFill>
                  <a:srgbClr val="CC0000"/>
                </a:solidFill>
                <a:latin typeface="+mn-ea"/>
              </a:rPr>
              <a:t>:</a:t>
            </a:r>
            <a:br>
              <a:rPr lang="en-US" altLang="zh-CN" sz="2200" dirty="0" smtClean="0">
                <a:solidFill>
                  <a:srgbClr val="CC0000"/>
                </a:solidFill>
                <a:latin typeface="+mn-ea"/>
              </a:rPr>
            </a:br>
            <a:endParaRPr lang="en-US" altLang="zh-CN" sz="2200" dirty="0">
              <a:solidFill>
                <a:srgbClr val="CC0000"/>
              </a:solidFill>
              <a:latin typeface="+mn-ea"/>
            </a:endParaRPr>
          </a:p>
          <a:p>
            <a:r>
              <a:rPr lang="zh-CN" altLang="en-US" sz="2200" dirty="0">
                <a:latin typeface="+mn-ea"/>
              </a:rPr>
              <a:t>网络不提供明确反馈信息</a:t>
            </a:r>
            <a:endParaRPr lang="en-US" altLang="zh-CN" sz="2200" dirty="0">
              <a:latin typeface="+mn-ea"/>
            </a:endParaRPr>
          </a:p>
          <a:p>
            <a:r>
              <a:rPr lang="zh-CN" altLang="en-US" sz="2200" dirty="0">
                <a:latin typeface="+mn-ea"/>
              </a:rPr>
              <a:t>终端主机通过观察丢包和时延推测拥塞情况</a:t>
            </a:r>
            <a:endParaRPr lang="en-US" altLang="zh-CN" sz="2200" dirty="0">
              <a:latin typeface="+mn-ea"/>
            </a:endParaRPr>
          </a:p>
          <a:p>
            <a:r>
              <a:rPr lang="en-US" altLang="zh-CN" sz="2200" dirty="0">
                <a:latin typeface="+mn-ea"/>
              </a:rPr>
              <a:t>TCP</a:t>
            </a:r>
            <a:r>
              <a:rPr lang="zh-CN" altLang="en-US" sz="2200" dirty="0">
                <a:latin typeface="+mn-ea"/>
              </a:rPr>
              <a:t>所采用</a:t>
            </a:r>
            <a:endParaRPr lang="en-US" altLang="zh-CN" sz="2200" dirty="0">
              <a:latin typeface="+mn-ea"/>
            </a:endParaRPr>
          </a:p>
        </p:txBody>
      </p:sp>
      <p:sp>
        <p:nvSpPr>
          <p:cNvPr id="38921" name="Rectangle 4"/>
          <p:cNvSpPr>
            <a:spLocks noGrp="1" noChangeArrowheads="1"/>
          </p:cNvSpPr>
          <p:nvPr>
            <p:ph sz="half" idx="2"/>
          </p:nvPr>
        </p:nvSpPr>
        <p:spPr>
          <a:xfrm>
            <a:off x="5807968" y="2389188"/>
            <a:ext cx="4464496" cy="3905250"/>
          </a:xfrm>
        </p:spPr>
        <p:txBody>
          <a:bodyPr/>
          <a:lstStyle/>
          <a:p>
            <a:pPr marL="282575" indent="-282575">
              <a:buNone/>
            </a:pPr>
            <a:r>
              <a:rPr lang="zh-CN" altLang="en-US" sz="2200" dirty="0">
                <a:solidFill>
                  <a:srgbClr val="CC0000"/>
                </a:solidFill>
                <a:latin typeface="+mn-ea"/>
              </a:rPr>
              <a:t>网络协助拥塞控制</a:t>
            </a:r>
            <a:r>
              <a:rPr lang="en-US" altLang="zh-CN" sz="2200" dirty="0" smtClean="0">
                <a:solidFill>
                  <a:srgbClr val="CC0000"/>
                </a:solidFill>
                <a:latin typeface="+mn-ea"/>
              </a:rPr>
              <a:t>:</a:t>
            </a:r>
            <a:br>
              <a:rPr lang="en-US" altLang="zh-CN" sz="2200" dirty="0" smtClean="0">
                <a:solidFill>
                  <a:srgbClr val="CC0000"/>
                </a:solidFill>
                <a:latin typeface="+mn-ea"/>
              </a:rPr>
            </a:br>
            <a:endParaRPr lang="en-US" altLang="zh-CN" sz="2200" dirty="0">
              <a:solidFill>
                <a:srgbClr val="CC0000"/>
              </a:solidFill>
              <a:latin typeface="+mn-ea"/>
            </a:endParaRPr>
          </a:p>
          <a:p>
            <a:pPr marL="282575" indent="-282575"/>
            <a:r>
              <a:rPr lang="zh-CN" altLang="en-US" sz="2200" dirty="0">
                <a:latin typeface="+mn-ea"/>
              </a:rPr>
              <a:t>路由器向终端系统提供反馈信息</a:t>
            </a:r>
            <a:endParaRPr lang="en-US" altLang="zh-CN" sz="2200" dirty="0">
              <a:latin typeface="+mn-ea"/>
            </a:endParaRPr>
          </a:p>
          <a:p>
            <a:pPr marL="576580" lvl="1" indent="-179705"/>
            <a:r>
              <a:rPr lang="zh-CN" altLang="en-US" sz="2200" dirty="0">
                <a:latin typeface="+mn-ea"/>
              </a:rPr>
              <a:t>单比特表明拥塞</a:t>
            </a:r>
            <a:r>
              <a:rPr lang="en-US" altLang="zh-CN" sz="2200" dirty="0">
                <a:latin typeface="+mn-ea"/>
              </a:rPr>
              <a:t> (SNA, </a:t>
            </a:r>
            <a:r>
              <a:rPr lang="en-US" altLang="zh-CN" sz="2200" dirty="0" err="1">
                <a:latin typeface="+mn-ea"/>
              </a:rPr>
              <a:t>DECbit</a:t>
            </a:r>
            <a:r>
              <a:rPr lang="en-US" altLang="zh-CN" sz="2200" dirty="0">
                <a:latin typeface="+mn-ea"/>
              </a:rPr>
              <a:t>, TCP/IP ECN, ATM)</a:t>
            </a:r>
            <a:endParaRPr lang="en-US" altLang="zh-CN" sz="2200" dirty="0">
              <a:latin typeface="+mn-ea"/>
            </a:endParaRPr>
          </a:p>
          <a:p>
            <a:pPr marL="576580" lvl="1" indent="-179705"/>
            <a:r>
              <a:rPr lang="zh-CN" altLang="en-US" sz="2200" dirty="0">
                <a:latin typeface="+mn-ea"/>
              </a:rPr>
              <a:t>发送端明确控制发送速率</a:t>
            </a:r>
            <a:endParaRPr lang="en-US" altLang="zh-CN" sz="2200" dirty="0">
              <a:latin typeface="+mn-ea"/>
            </a:endParaRPr>
          </a:p>
        </p:txBody>
      </p:sp>
      <p:sp>
        <p:nvSpPr>
          <p:cNvPr id="97285" name="Rectangle 5"/>
          <p:cNvSpPr>
            <a:spLocks noChangeArrowheads="1"/>
          </p:cNvSpPr>
          <p:nvPr/>
        </p:nvSpPr>
        <p:spPr bwMode="auto">
          <a:xfrm>
            <a:off x="839416" y="1589088"/>
            <a:ext cx="8154988" cy="552450"/>
          </a:xfrm>
          <a:prstGeom prst="rect">
            <a:avLst/>
          </a:prstGeom>
          <a:noFill/>
          <a:ln>
            <a:noFill/>
          </a:ln>
          <a:effectLst/>
        </p:spPr>
        <p:txBody>
          <a:bodyPr/>
          <a:lstStyle/>
          <a:p>
            <a:pPr marL="342900" indent="-342900" eaLnBrk="1" hangingPunct="1">
              <a:lnSpc>
                <a:spcPct val="85000"/>
              </a:lnSpc>
              <a:spcBef>
                <a:spcPct val="20000"/>
              </a:spcBef>
              <a:buClr>
                <a:srgbClr val="000099"/>
              </a:buClr>
              <a:buSzPct val="65000"/>
              <a:defRPr/>
            </a:pPr>
            <a:r>
              <a:rPr lang="zh-CN" altLang="en-US" sz="2200" dirty="0">
                <a:latin typeface="+mn-ea"/>
                <a:ea typeface="+mn-ea"/>
              </a:rPr>
              <a:t>主要分为两大类</a:t>
            </a:r>
            <a:r>
              <a:rPr lang="en-US" sz="2200" dirty="0">
                <a:latin typeface="+mn-ea"/>
                <a:ea typeface="+mn-ea"/>
              </a:rPr>
              <a:t>:</a:t>
            </a:r>
            <a:endParaRPr lang="en-US" sz="2200" dirty="0">
              <a:latin typeface="+mn-ea"/>
              <a:ea typeface="+mn-ea"/>
            </a:endParaRPr>
          </a:p>
        </p:txBody>
      </p:sp>
      <p:sp>
        <p:nvSpPr>
          <p:cNvPr id="38916" name="Rectangle 8"/>
          <p:cNvSpPr>
            <a:spLocks noChangeArrowheads="1"/>
          </p:cNvSpPr>
          <p:nvPr/>
        </p:nvSpPr>
        <p:spPr bwMode="auto">
          <a:xfrm>
            <a:off x="1175420" y="2839319"/>
            <a:ext cx="4056484" cy="3251200"/>
          </a:xfrm>
          <a:prstGeom prst="rect">
            <a:avLst/>
          </a:prstGeom>
          <a:noFill/>
          <a:ln w="19050">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mn-ea"/>
              <a:ea typeface="+mn-ea"/>
            </a:endParaRPr>
          </a:p>
        </p:txBody>
      </p:sp>
      <p:sp>
        <p:nvSpPr>
          <p:cNvPr id="38919" name="Rectangle 10"/>
          <p:cNvSpPr>
            <a:spLocks noChangeArrowheads="1"/>
          </p:cNvSpPr>
          <p:nvPr/>
        </p:nvSpPr>
        <p:spPr bwMode="auto">
          <a:xfrm>
            <a:off x="5807968" y="2839319"/>
            <a:ext cx="4680520" cy="3251200"/>
          </a:xfrm>
          <a:prstGeom prst="rect">
            <a:avLst/>
          </a:prstGeom>
          <a:noFill/>
          <a:ln w="19050">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839416" y="564330"/>
            <a:ext cx="8352367" cy="647700"/>
          </a:xfrm>
        </p:spPr>
        <p:txBody>
          <a:bodyPr/>
          <a:lstStyle/>
          <a:p>
            <a:pPr eaLnBrk="1" hangingPunct="1"/>
            <a:r>
              <a:rPr lang="zh-CN" altLang="en-US" sz="3600" dirty="0"/>
              <a:t>第</a:t>
            </a:r>
            <a:r>
              <a:rPr lang="en-US" altLang="zh-CN" sz="3600" dirty="0"/>
              <a:t>6</a:t>
            </a:r>
            <a:r>
              <a:rPr lang="zh-CN" altLang="en-US" sz="3600" dirty="0"/>
              <a:t>章 拥塞控制及资源分配</a:t>
            </a:r>
            <a:endParaRPr lang="en-US" altLang="zh-CN" sz="3600" dirty="0"/>
          </a:p>
        </p:txBody>
      </p:sp>
      <p:sp>
        <p:nvSpPr>
          <p:cNvPr id="39939"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70EC1F88-3B21-4E84-8F47-26DA8CBB7CE9}"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767408" y="1700808"/>
          <a:ext cx="10297144" cy="4421189"/>
        </p:xfrm>
        <a:graphic>
          <a:graphicData uri="http://schemas.openxmlformats.org/drawingml/2006/table">
            <a:tbl>
              <a:tblPr firstRow="1" bandRow="1">
                <a:tableStyleId>{8799B23B-EC83-4686-B30A-512413B5E67A}</a:tableStyleId>
              </a:tblPr>
              <a:tblGrid>
                <a:gridCol w="3666659"/>
                <a:gridCol w="3024994"/>
                <a:gridCol w="2199996"/>
                <a:gridCol w="1405495"/>
              </a:tblGrid>
              <a:tr h="463838">
                <a:tc>
                  <a:txBody>
                    <a:bodyPr/>
                    <a:lstStyle/>
                    <a:p>
                      <a:pPr algn="ctr"/>
                      <a:r>
                        <a:rPr lang="zh-CN" altLang="en-US" sz="2400" dirty="0" smtClean="0">
                          <a:latin typeface="+mn-ea"/>
                          <a:ea typeface="+mn-ea"/>
                        </a:rPr>
                        <a:t>策略</a:t>
                      </a:r>
                      <a:endParaRPr lang="zh-CN" altLang="en-US" sz="2400" dirty="0">
                        <a:latin typeface="+mn-ea"/>
                        <a:ea typeface="+mn-ea"/>
                      </a:endParaRPr>
                    </a:p>
                  </a:txBody>
                  <a:tcPr marT="45716" marB="45716"/>
                </a:tc>
                <a:tc>
                  <a:txBody>
                    <a:bodyPr/>
                    <a:lstStyle/>
                    <a:p>
                      <a:pPr algn="ctr"/>
                      <a:r>
                        <a:rPr lang="zh-CN" altLang="en-US" sz="2400" dirty="0" smtClean="0">
                          <a:latin typeface="+mn-ea"/>
                          <a:ea typeface="+mn-ea"/>
                        </a:rPr>
                        <a:t>路由器</a:t>
                      </a:r>
                      <a:endParaRPr lang="zh-CN" altLang="en-US" sz="2400" dirty="0">
                        <a:latin typeface="+mn-ea"/>
                        <a:ea typeface="+mn-ea"/>
                      </a:endParaRPr>
                    </a:p>
                  </a:txBody>
                  <a:tcPr marT="45716" marB="45716"/>
                </a:tc>
                <a:tc>
                  <a:txBody>
                    <a:bodyPr/>
                    <a:lstStyle/>
                    <a:p>
                      <a:pPr algn="ctr"/>
                      <a:r>
                        <a:rPr lang="zh-CN" altLang="en-US" sz="2400" dirty="0" smtClean="0">
                          <a:latin typeface="+mn-ea"/>
                          <a:ea typeface="+mn-ea"/>
                        </a:rPr>
                        <a:t>主机</a:t>
                      </a:r>
                      <a:endParaRPr lang="zh-CN" altLang="en-US" sz="2400" dirty="0">
                        <a:latin typeface="+mn-ea"/>
                        <a:ea typeface="+mn-ea"/>
                      </a:endParaRPr>
                    </a:p>
                  </a:txBody>
                  <a:tcPr marT="45716" marB="45716"/>
                </a:tc>
                <a:tc>
                  <a:txBody>
                    <a:bodyPr/>
                    <a:lstStyle/>
                    <a:p>
                      <a:pPr algn="ctr"/>
                      <a:r>
                        <a:rPr lang="zh-CN" altLang="en-US" sz="2400" dirty="0" smtClean="0">
                          <a:latin typeface="+mn-ea"/>
                          <a:ea typeface="+mn-ea"/>
                        </a:rPr>
                        <a:t>章节</a:t>
                      </a:r>
                      <a:endParaRPr lang="zh-CN" altLang="en-US" sz="2400" dirty="0">
                        <a:latin typeface="+mn-ea"/>
                        <a:ea typeface="+mn-ea"/>
                      </a:endParaRPr>
                    </a:p>
                  </a:txBody>
                  <a:tcPr marT="45716" marB="45716"/>
                </a:tc>
              </a:tr>
              <a:tr h="1179089">
                <a:tc>
                  <a:txBody>
                    <a:bodyPr/>
                    <a:lstStyle/>
                    <a:p>
                      <a:r>
                        <a:rPr lang="zh-CN" altLang="en-US" sz="2400" dirty="0" smtClean="0">
                          <a:latin typeface="+mn-ea"/>
                          <a:ea typeface="+mn-ea"/>
                        </a:rPr>
                        <a:t>基于主机的拥塞控制</a:t>
                      </a:r>
                      <a:endParaRPr lang="zh-CN" altLang="en-US" sz="2400" dirty="0">
                        <a:latin typeface="+mn-ea"/>
                        <a:ea typeface="+mn-ea"/>
                      </a:endParaRPr>
                    </a:p>
                  </a:txBody>
                  <a:tcPr marT="45716" marB="45716" anchor="ctr" anchorCtr="1"/>
                </a:tc>
                <a:tc>
                  <a:txBody>
                    <a:bodyPr/>
                    <a:lstStyle/>
                    <a:p>
                      <a:r>
                        <a:rPr lang="en-US" altLang="zh-CN" sz="2400" dirty="0" smtClean="0">
                          <a:latin typeface="+mn-ea"/>
                          <a:ea typeface="+mn-ea"/>
                        </a:rPr>
                        <a:t>FIFO</a:t>
                      </a:r>
                      <a:r>
                        <a:rPr lang="zh-CN" altLang="en-US" sz="2400" dirty="0" smtClean="0">
                          <a:latin typeface="+mn-ea"/>
                          <a:ea typeface="+mn-ea"/>
                        </a:rPr>
                        <a:t>排队</a:t>
                      </a:r>
                      <a:r>
                        <a:rPr lang="en-US" altLang="zh-CN" sz="2400" dirty="0" smtClean="0">
                          <a:latin typeface="+mn-ea"/>
                          <a:ea typeface="+mn-ea"/>
                        </a:rPr>
                        <a:t> </a:t>
                      </a:r>
                      <a:endParaRPr lang="zh-CN" altLang="en-US" sz="2400" dirty="0">
                        <a:latin typeface="+mn-ea"/>
                        <a:ea typeface="+mn-ea"/>
                      </a:endParaRPr>
                    </a:p>
                  </a:txBody>
                  <a:tcPr marT="45716" marB="45716" anchor="ctr" anchorCtr="1"/>
                </a:tc>
                <a:tc>
                  <a:txBody>
                    <a:bodyPr/>
                    <a:lstStyle/>
                    <a:p>
                      <a:r>
                        <a:rPr lang="en-US" altLang="zh-CN" sz="2400" dirty="0" smtClean="0">
                          <a:latin typeface="+mn-ea"/>
                          <a:ea typeface="+mn-ea"/>
                        </a:rPr>
                        <a:t>TCP </a:t>
                      </a:r>
                      <a:r>
                        <a:rPr lang="zh-CN" altLang="en-US" sz="2400" dirty="0" smtClean="0">
                          <a:latin typeface="+mn-ea"/>
                          <a:ea typeface="+mn-ea"/>
                        </a:rPr>
                        <a:t>拥塞控制</a:t>
                      </a:r>
                      <a:endParaRPr lang="zh-CN" altLang="en-US" sz="2400" dirty="0">
                        <a:latin typeface="+mn-ea"/>
                        <a:ea typeface="+mn-ea"/>
                      </a:endParaRPr>
                    </a:p>
                  </a:txBody>
                  <a:tcPr marT="45716" marB="45716" anchor="ctr" anchorCtr="1"/>
                </a:tc>
                <a:tc>
                  <a:txBody>
                    <a:bodyPr/>
                    <a:lstStyle/>
                    <a:p>
                      <a:pPr algn="ctr"/>
                      <a:r>
                        <a:rPr lang="en-US" altLang="zh-CN" sz="2400" dirty="0" smtClean="0">
                          <a:latin typeface="+mn-ea"/>
                          <a:ea typeface="+mn-ea"/>
                        </a:rPr>
                        <a:t>6.2, 6.3</a:t>
                      </a:r>
                      <a:endParaRPr lang="zh-CN" altLang="en-US" sz="2400" dirty="0">
                        <a:latin typeface="+mn-ea"/>
                        <a:ea typeface="+mn-ea"/>
                      </a:endParaRPr>
                    </a:p>
                  </a:txBody>
                  <a:tcPr marT="45716" marB="45716" anchor="ctr" anchorCtr="1"/>
                </a:tc>
              </a:tr>
              <a:tr h="1348338">
                <a:tc>
                  <a:txBody>
                    <a:bodyPr/>
                    <a:lstStyle/>
                    <a:p>
                      <a:r>
                        <a:rPr lang="zh-CN" altLang="en-US" sz="2400" dirty="0" smtClean="0">
                          <a:latin typeface="+mn-ea"/>
                          <a:ea typeface="+mn-ea"/>
                        </a:rPr>
                        <a:t>基于路由器的拥塞控制</a:t>
                      </a:r>
                      <a:endParaRPr lang="zh-CN" altLang="en-US" sz="2400" dirty="0">
                        <a:latin typeface="+mn-ea"/>
                        <a:ea typeface="+mn-ea"/>
                      </a:endParaRPr>
                    </a:p>
                  </a:txBody>
                  <a:tcPr marT="45716" marB="45716" anchor="ctr" anchorCtr="1"/>
                </a:tc>
                <a:tc>
                  <a:txBody>
                    <a:bodyPr/>
                    <a:lstStyle/>
                    <a:p>
                      <a:r>
                        <a:rPr lang="zh-CN" altLang="en-US" sz="2400" baseline="0" dirty="0" smtClean="0">
                          <a:latin typeface="+mn-ea"/>
                          <a:ea typeface="+mn-ea"/>
                        </a:rPr>
                        <a:t>主动队列管理</a:t>
                      </a:r>
                      <a:r>
                        <a:rPr lang="en-US" altLang="zh-CN" sz="2400" baseline="0" dirty="0" smtClean="0">
                          <a:latin typeface="+mn-ea"/>
                          <a:ea typeface="+mn-ea"/>
                        </a:rPr>
                        <a:t>(AQM)</a:t>
                      </a:r>
                      <a:endParaRPr lang="zh-CN" altLang="en-US" sz="2400" dirty="0">
                        <a:latin typeface="+mn-ea"/>
                        <a:ea typeface="+mn-ea"/>
                      </a:endParaRPr>
                    </a:p>
                  </a:txBody>
                  <a:tcPr marT="45716" marB="45716" anchor="ctr" anchorCtr="1"/>
                </a:tc>
                <a:tc>
                  <a:txBody>
                    <a:bodyPr/>
                    <a:lstStyle/>
                    <a:p>
                      <a:r>
                        <a:rPr lang="en-US" altLang="zh-CN" sz="2400" dirty="0" smtClean="0">
                          <a:latin typeface="+mn-ea"/>
                          <a:ea typeface="+mn-ea"/>
                        </a:rPr>
                        <a:t>TCP </a:t>
                      </a:r>
                      <a:r>
                        <a:rPr lang="zh-CN" altLang="en-US" sz="2400" dirty="0" smtClean="0">
                          <a:latin typeface="+mn-ea"/>
                          <a:ea typeface="+mn-ea"/>
                        </a:rPr>
                        <a:t>拥塞控制</a:t>
                      </a:r>
                      <a:endParaRPr lang="zh-CN" altLang="en-US" sz="2400" dirty="0">
                        <a:latin typeface="+mn-ea"/>
                        <a:ea typeface="+mn-ea"/>
                      </a:endParaRPr>
                    </a:p>
                  </a:txBody>
                  <a:tcPr marT="45716" marB="45716" anchor="ctr" anchorCtr="1"/>
                </a:tc>
                <a:tc>
                  <a:txBody>
                    <a:bodyPr/>
                    <a:lstStyle/>
                    <a:p>
                      <a:pPr algn="ctr"/>
                      <a:endParaRPr lang="zh-CN" altLang="en-US" sz="2400" dirty="0">
                        <a:latin typeface="+mn-ea"/>
                        <a:ea typeface="+mn-ea"/>
                      </a:endParaRPr>
                    </a:p>
                  </a:txBody>
                  <a:tcPr marT="45716" marB="45716" anchor="ctr" anchorCtr="1"/>
                </a:tc>
              </a:tr>
              <a:tr h="1429924">
                <a:tc>
                  <a:txBody>
                    <a:bodyPr/>
                    <a:lstStyle/>
                    <a:p>
                      <a:r>
                        <a:rPr lang="zh-CN" altLang="en-US" sz="2400" dirty="0" smtClean="0">
                          <a:latin typeface="+mn-ea"/>
                          <a:ea typeface="+mn-ea"/>
                        </a:rPr>
                        <a:t>资源分配和拥塞避免</a:t>
                      </a:r>
                      <a:r>
                        <a:rPr lang="en-US" altLang="zh-CN" sz="2400" dirty="0" smtClean="0">
                          <a:latin typeface="+mn-ea"/>
                          <a:ea typeface="+mn-ea"/>
                        </a:rPr>
                        <a:t> </a:t>
                      </a:r>
                      <a:endParaRPr lang="zh-CN" altLang="en-US" sz="2400" dirty="0">
                        <a:latin typeface="+mn-ea"/>
                        <a:ea typeface="+mn-ea"/>
                      </a:endParaRPr>
                    </a:p>
                  </a:txBody>
                  <a:tcPr marT="45716" marB="45716" anchor="ctr" anchorCtr="1"/>
                </a:tc>
                <a:tc>
                  <a:txBody>
                    <a:bodyPr/>
                    <a:lstStyle/>
                    <a:p>
                      <a:r>
                        <a:rPr lang="zh-CN" altLang="en-US" sz="2400" dirty="0" smtClean="0">
                          <a:latin typeface="+mn-ea"/>
                          <a:ea typeface="+mn-ea"/>
                        </a:rPr>
                        <a:t>资源预留</a:t>
                      </a:r>
                      <a:endParaRPr lang="en-US" altLang="zh-CN" sz="2400" dirty="0" smtClean="0">
                        <a:latin typeface="+mn-ea"/>
                        <a:ea typeface="+mn-ea"/>
                      </a:endParaRPr>
                    </a:p>
                    <a:p>
                      <a:r>
                        <a:rPr lang="zh-CN" altLang="en-US" sz="2400" dirty="0" smtClean="0">
                          <a:latin typeface="+mn-ea"/>
                          <a:ea typeface="+mn-ea"/>
                        </a:rPr>
                        <a:t>提供</a:t>
                      </a:r>
                      <a:r>
                        <a:rPr lang="en-US" altLang="zh-CN" sz="2400" dirty="0" err="1" smtClean="0">
                          <a:latin typeface="+mn-ea"/>
                          <a:ea typeface="+mn-ea"/>
                        </a:rPr>
                        <a:t>QoS</a:t>
                      </a:r>
                      <a:endParaRPr lang="zh-CN" altLang="en-US" sz="2400" dirty="0">
                        <a:latin typeface="+mn-ea"/>
                        <a:ea typeface="+mn-ea"/>
                      </a:endParaRPr>
                    </a:p>
                  </a:txBody>
                  <a:tcPr marT="45716" marB="45716" anchor="ctr" anchorCtr="1"/>
                </a:tc>
                <a:tc>
                  <a:txBody>
                    <a:bodyPr/>
                    <a:lstStyle/>
                    <a:p>
                      <a:endParaRPr lang="zh-CN" altLang="en-US" sz="2400" dirty="0">
                        <a:latin typeface="+mn-ea"/>
                        <a:ea typeface="+mn-ea"/>
                      </a:endParaRPr>
                    </a:p>
                  </a:txBody>
                  <a:tcPr marT="45716" marB="45716" anchor="ctr" anchorCtr="1"/>
                </a:tc>
                <a:tc>
                  <a:txBody>
                    <a:bodyPr/>
                    <a:lstStyle/>
                    <a:p>
                      <a:pPr algn="ctr"/>
                      <a:r>
                        <a:rPr lang="en-US" altLang="zh-CN" sz="2400" dirty="0" smtClean="0">
                          <a:latin typeface="+mn-ea"/>
                          <a:ea typeface="+mn-ea"/>
                        </a:rPr>
                        <a:t>6.5</a:t>
                      </a:r>
                      <a:endParaRPr lang="zh-CN" altLang="en-US" sz="2400" dirty="0">
                        <a:latin typeface="+mn-ea"/>
                        <a:ea typeface="+mn-ea"/>
                      </a:endParaRPr>
                    </a:p>
                  </a:txBody>
                  <a:tcPr marT="45716" marB="45716" anchor="ctr" anchorCtr="1"/>
                </a:tc>
              </a:tr>
            </a:tbl>
          </a:graphicData>
        </a:graphic>
      </p:graphicFrame>
      <p:sp>
        <p:nvSpPr>
          <p:cNvPr id="8" name="矩形 7"/>
          <p:cNvSpPr/>
          <p:nvPr/>
        </p:nvSpPr>
        <p:spPr>
          <a:xfrm>
            <a:off x="7464152" y="2276872"/>
            <a:ext cx="2160240" cy="2520280"/>
          </a:xfrm>
          <a:prstGeom prst="rect">
            <a:avLst/>
          </a:prstGeom>
          <a:noFill/>
          <a:ln w="28575">
            <a:solidFill>
              <a:srgbClr val="FF0000"/>
            </a:solidFill>
          </a:ln>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39416" y="640900"/>
            <a:ext cx="6264275" cy="647700"/>
          </a:xfrm>
        </p:spPr>
        <p:txBody>
          <a:bodyPr/>
          <a:lstStyle/>
          <a:p>
            <a:pPr eaLnBrk="1" hangingPunct="1"/>
            <a:r>
              <a:rPr lang="zh-CN" altLang="en-US" sz="3600" dirty="0"/>
              <a:t>提纲</a:t>
            </a:r>
            <a:endParaRPr lang="zh-CN" altLang="en-US" sz="3600" dirty="0"/>
          </a:p>
        </p:txBody>
      </p:sp>
      <p:sp>
        <p:nvSpPr>
          <p:cNvPr id="8196" name="Rectangle 3"/>
          <p:cNvSpPr>
            <a:spLocks noGrp="1" noChangeArrowheads="1"/>
          </p:cNvSpPr>
          <p:nvPr>
            <p:ph idx="1"/>
          </p:nvPr>
        </p:nvSpPr>
        <p:spPr>
          <a:xfrm>
            <a:off x="839416" y="1473201"/>
            <a:ext cx="10972800" cy="5113338"/>
          </a:xfrm>
        </p:spPr>
        <p:txBody>
          <a:bodyPr/>
          <a:lstStyle/>
          <a:p>
            <a:pPr eaLnBrk="1" hangingPunct="1"/>
            <a:r>
              <a:rPr lang="zh-CN" altLang="en-US" dirty="0">
                <a:latin typeface="+mn-ea"/>
              </a:rPr>
              <a:t>引言</a:t>
            </a:r>
            <a:endParaRPr lang="en-US" altLang="zh-CN" dirty="0">
              <a:latin typeface="+mn-ea"/>
            </a:endParaRPr>
          </a:p>
          <a:p>
            <a:pPr lvl="1" eaLnBrk="1" hangingPunct="1"/>
            <a:r>
              <a:rPr lang="zh-CN" altLang="en-US" sz="2400" dirty="0">
                <a:latin typeface="+mn-ea"/>
              </a:rPr>
              <a:t>核心问题</a:t>
            </a:r>
            <a:r>
              <a:rPr lang="en-US" altLang="zh-CN" sz="2400" dirty="0">
                <a:latin typeface="+mn-ea"/>
              </a:rPr>
              <a:t>: </a:t>
            </a:r>
            <a:r>
              <a:rPr lang="zh-CN" altLang="en-US" sz="2400" dirty="0">
                <a:latin typeface="+mn-ea"/>
              </a:rPr>
              <a:t>分配资源</a:t>
            </a:r>
            <a:endParaRPr lang="zh-CN" altLang="en-US" sz="2400" dirty="0">
              <a:latin typeface="+mn-ea"/>
            </a:endParaRPr>
          </a:p>
          <a:p>
            <a:pPr eaLnBrk="1" hangingPunct="1"/>
            <a:r>
              <a:rPr lang="zh-CN" altLang="en-US" dirty="0">
                <a:latin typeface="+mn-ea"/>
              </a:rPr>
              <a:t>资源分配</a:t>
            </a:r>
            <a:endParaRPr lang="en-US" altLang="zh-CN" dirty="0">
              <a:latin typeface="+mn-ea"/>
            </a:endParaRPr>
          </a:p>
          <a:p>
            <a:pPr eaLnBrk="1" hangingPunct="1"/>
            <a:r>
              <a:rPr lang="zh-CN" altLang="en-US" dirty="0">
                <a:latin typeface="+mn-ea"/>
              </a:rPr>
              <a:t>拥塞控制</a:t>
            </a:r>
            <a:endParaRPr lang="zh-CN" altLang="en-US" dirty="0">
              <a:latin typeface="+mn-ea"/>
            </a:endParaRPr>
          </a:p>
          <a:p>
            <a:pPr eaLnBrk="1" hangingPunct="1"/>
            <a:r>
              <a:rPr lang="zh-CN" altLang="en-US" dirty="0">
                <a:latin typeface="+mn-ea"/>
              </a:rPr>
              <a:t>拥塞避免</a:t>
            </a:r>
            <a:endParaRPr lang="en-US" altLang="zh-CN" dirty="0">
              <a:latin typeface="+mn-ea"/>
            </a:endParaRPr>
          </a:p>
          <a:p>
            <a:pPr eaLnBrk="1" hangingPunct="1"/>
            <a:r>
              <a:rPr lang="zh-CN" altLang="en-US" dirty="0">
                <a:latin typeface="+mn-ea"/>
              </a:rPr>
              <a:t>总结</a:t>
            </a:r>
            <a:endParaRPr lang="en-US" altLang="zh-CN" dirty="0">
              <a:latin typeface="+mn-ea"/>
            </a:endParaRPr>
          </a:p>
        </p:txBody>
      </p:sp>
      <p:sp>
        <p:nvSpPr>
          <p:cNvPr id="8194"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FFA52C8-606E-41A9-AE69-A9E6F6C951B4}"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839416" y="620544"/>
            <a:ext cx="8352367" cy="647700"/>
          </a:xfrm>
        </p:spPr>
        <p:txBody>
          <a:bodyPr/>
          <a:lstStyle/>
          <a:p>
            <a:pPr eaLnBrk="1" hangingPunct="1"/>
            <a:r>
              <a:rPr lang="zh-CN" altLang="en-US" sz="3600" dirty="0"/>
              <a:t>提纲</a:t>
            </a:r>
            <a:endParaRPr lang="zh-CN" altLang="en-US" sz="3600" dirty="0"/>
          </a:p>
        </p:txBody>
      </p:sp>
      <p:sp>
        <p:nvSpPr>
          <p:cNvPr id="50180" name="Rectangle 3"/>
          <p:cNvSpPr>
            <a:spLocks noGrp="1" noChangeArrowheads="1"/>
          </p:cNvSpPr>
          <p:nvPr>
            <p:ph idx="1"/>
          </p:nvPr>
        </p:nvSpPr>
        <p:spPr>
          <a:xfrm>
            <a:off x="911424" y="1412776"/>
            <a:ext cx="10972800" cy="5113338"/>
          </a:xfrm>
        </p:spPr>
        <p:txBody>
          <a:bodyPr/>
          <a:lstStyle/>
          <a:p>
            <a:pPr eaLnBrk="1" hangingPunct="1"/>
            <a:r>
              <a:rPr lang="zh-CN" altLang="en-US" dirty="0">
                <a:latin typeface="+mn-ea"/>
              </a:rPr>
              <a:t>引言</a:t>
            </a:r>
            <a:endParaRPr lang="en-US" altLang="zh-CN" dirty="0">
              <a:latin typeface="+mn-ea"/>
            </a:endParaRPr>
          </a:p>
          <a:p>
            <a:pPr lvl="1" eaLnBrk="1" hangingPunct="1"/>
            <a:r>
              <a:rPr lang="zh-CN" altLang="en-US" sz="2400" dirty="0">
                <a:latin typeface="+mn-ea"/>
              </a:rPr>
              <a:t>核心问题</a:t>
            </a:r>
            <a:r>
              <a:rPr lang="en-US" altLang="zh-CN" sz="2400" dirty="0">
                <a:latin typeface="+mn-ea"/>
              </a:rPr>
              <a:t>: </a:t>
            </a:r>
            <a:r>
              <a:rPr lang="zh-CN" altLang="en-US" sz="2400" dirty="0">
                <a:latin typeface="+mn-ea"/>
              </a:rPr>
              <a:t>分配资源</a:t>
            </a:r>
            <a:endParaRPr lang="zh-CN" altLang="en-US" sz="2400" dirty="0">
              <a:latin typeface="+mn-ea"/>
            </a:endParaRPr>
          </a:p>
          <a:p>
            <a:pPr eaLnBrk="1" hangingPunct="1"/>
            <a:r>
              <a:rPr lang="zh-CN" altLang="en-US" dirty="0">
                <a:latin typeface="+mn-ea"/>
              </a:rPr>
              <a:t>资源分配问题</a:t>
            </a:r>
            <a:endParaRPr lang="en-US" altLang="zh-CN" dirty="0">
              <a:latin typeface="+mn-ea"/>
            </a:endParaRPr>
          </a:p>
          <a:p>
            <a:pPr eaLnBrk="1" hangingPunct="1"/>
            <a:r>
              <a:rPr lang="zh-CN" altLang="en-US" dirty="0">
                <a:latin typeface="+mn-ea"/>
              </a:rPr>
              <a:t>拥塞控制机制</a:t>
            </a:r>
            <a:endParaRPr lang="zh-CN" altLang="en-US" dirty="0">
              <a:latin typeface="+mn-ea"/>
            </a:endParaRPr>
          </a:p>
          <a:p>
            <a:pPr eaLnBrk="1" hangingPunct="1"/>
            <a:r>
              <a:rPr lang="zh-CN" altLang="en-US" dirty="0">
                <a:latin typeface="+mn-ea"/>
              </a:rPr>
              <a:t>拥塞避免机制 </a:t>
            </a:r>
            <a:endParaRPr lang="en-US" altLang="zh-CN" dirty="0">
              <a:latin typeface="+mn-ea"/>
            </a:endParaRPr>
          </a:p>
          <a:p>
            <a:pPr eaLnBrk="1" hangingPunct="1"/>
            <a:r>
              <a:rPr lang="zh-CN" altLang="en-US" dirty="0">
                <a:latin typeface="+mn-ea"/>
              </a:rPr>
              <a:t>总结</a:t>
            </a:r>
            <a:endParaRPr lang="en-US" altLang="zh-CN" dirty="0">
              <a:latin typeface="+mn-ea"/>
            </a:endParaRPr>
          </a:p>
        </p:txBody>
      </p:sp>
      <p:sp>
        <p:nvSpPr>
          <p:cNvPr id="50178"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278FE67-7DCF-4B05-8593-3EFE2D5A33AD}"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5027" y="552453"/>
            <a:ext cx="6264275" cy="647700"/>
          </a:xfrm>
        </p:spPr>
        <p:txBody>
          <a:bodyPr/>
          <a:lstStyle/>
          <a:p>
            <a:pPr eaLnBrk="1" hangingPunct="1"/>
            <a:r>
              <a:rPr lang="zh-CN" altLang="en-US" dirty="0" smtClean="0"/>
              <a:t>网络负载和拥塞</a:t>
            </a:r>
            <a:endParaRPr lang="en-US" altLang="zh-CN" dirty="0" smtClean="0"/>
          </a:p>
        </p:txBody>
      </p:sp>
      <p:sp>
        <p:nvSpPr>
          <p:cNvPr id="51203" name="Rectangle 3"/>
          <p:cNvSpPr>
            <a:spLocks noGrp="1" noChangeArrowheads="1"/>
          </p:cNvSpPr>
          <p:nvPr>
            <p:ph idx="1"/>
          </p:nvPr>
        </p:nvSpPr>
        <p:spPr>
          <a:xfrm>
            <a:off x="836616" y="1277655"/>
            <a:ext cx="6035595" cy="5327650"/>
          </a:xfrm>
        </p:spPr>
        <p:txBody>
          <a:bodyPr/>
          <a:lstStyle/>
          <a:p>
            <a:pPr eaLnBrk="1" hangingPunct="1"/>
            <a:r>
              <a:rPr lang="zh-CN" altLang="en-US" sz="2800" dirty="0">
                <a:latin typeface="+mn-ea"/>
              </a:rPr>
              <a:t>膝盖</a:t>
            </a:r>
            <a:r>
              <a:rPr lang="en-US" altLang="zh-CN" sz="2800" dirty="0">
                <a:latin typeface="+mn-ea"/>
              </a:rPr>
              <a:t>  </a:t>
            </a:r>
            <a:endParaRPr lang="en-US" altLang="zh-CN" sz="2800" dirty="0">
              <a:latin typeface="+mn-ea"/>
            </a:endParaRPr>
          </a:p>
          <a:p>
            <a:pPr lvl="1" eaLnBrk="1" hangingPunct="1"/>
            <a:r>
              <a:rPr lang="zh-CN" altLang="en-US" sz="2400" dirty="0">
                <a:latin typeface="+mn-ea"/>
              </a:rPr>
              <a:t>吞吐量缓慢增加</a:t>
            </a:r>
            <a:endParaRPr lang="en-US" altLang="zh-CN" sz="2400" dirty="0">
              <a:latin typeface="+mn-ea"/>
            </a:endParaRPr>
          </a:p>
          <a:p>
            <a:pPr lvl="1" eaLnBrk="1" hangingPunct="1"/>
            <a:r>
              <a:rPr lang="zh-CN" altLang="en-US" sz="2400" dirty="0">
                <a:latin typeface="+mn-ea"/>
              </a:rPr>
              <a:t>时延开始快速增大</a:t>
            </a:r>
            <a:endParaRPr lang="en-US" altLang="zh-CN" sz="2400" dirty="0">
              <a:latin typeface="+mn-ea"/>
            </a:endParaRPr>
          </a:p>
          <a:p>
            <a:pPr lvl="1" eaLnBrk="1" hangingPunct="1"/>
            <a:endParaRPr lang="en-US" altLang="zh-CN" sz="2400" dirty="0">
              <a:latin typeface="+mn-ea"/>
            </a:endParaRPr>
          </a:p>
          <a:p>
            <a:pPr lvl="1" eaLnBrk="1" hangingPunct="1"/>
            <a:endParaRPr lang="en-US" altLang="zh-CN" sz="2400" dirty="0">
              <a:latin typeface="+mn-ea"/>
            </a:endParaRPr>
          </a:p>
          <a:p>
            <a:pPr lvl="1" eaLnBrk="1" hangingPunct="1"/>
            <a:endParaRPr lang="en-US" altLang="zh-CN" sz="2400" dirty="0">
              <a:latin typeface="+mn-ea"/>
            </a:endParaRPr>
          </a:p>
          <a:p>
            <a:pPr eaLnBrk="1" hangingPunct="1"/>
            <a:r>
              <a:rPr lang="zh-CN" altLang="en-US" sz="2800" dirty="0">
                <a:latin typeface="+mn-ea"/>
              </a:rPr>
              <a:t>悬崖</a:t>
            </a:r>
            <a:endParaRPr lang="en-US" altLang="zh-CN" sz="2800" dirty="0">
              <a:latin typeface="+mn-ea"/>
            </a:endParaRPr>
          </a:p>
          <a:p>
            <a:pPr lvl="1" eaLnBrk="1" hangingPunct="1"/>
            <a:r>
              <a:rPr lang="zh-CN" altLang="en-US" sz="2400" dirty="0">
                <a:latin typeface="+mn-ea"/>
              </a:rPr>
              <a:t>吞吐量开始快速减少直至为</a:t>
            </a:r>
            <a:r>
              <a:rPr lang="en-US" altLang="zh-CN" sz="2400" dirty="0">
                <a:latin typeface="+mn-ea"/>
              </a:rPr>
              <a:t>0 (</a:t>
            </a:r>
            <a:r>
              <a:rPr lang="zh-CN" altLang="en-US" sz="2400" dirty="0">
                <a:latin typeface="+mn-ea"/>
              </a:rPr>
              <a:t>拥塞崩溃</a:t>
            </a:r>
            <a:r>
              <a:rPr lang="en-US" altLang="zh-CN" sz="2400" dirty="0">
                <a:latin typeface="+mn-ea"/>
              </a:rPr>
              <a:t>)</a:t>
            </a:r>
            <a:endParaRPr lang="en-US" altLang="zh-CN" sz="2400" dirty="0">
              <a:latin typeface="+mn-ea"/>
            </a:endParaRPr>
          </a:p>
          <a:p>
            <a:pPr lvl="1" eaLnBrk="1" hangingPunct="1"/>
            <a:r>
              <a:rPr lang="zh-CN" altLang="en-US" sz="2400" dirty="0">
                <a:latin typeface="+mn-ea"/>
              </a:rPr>
              <a:t>时延趋近于无穷大</a:t>
            </a:r>
            <a:endParaRPr lang="en-US" altLang="zh-CN" sz="2400" dirty="0">
              <a:latin typeface="+mn-ea"/>
            </a:endParaRPr>
          </a:p>
        </p:txBody>
      </p:sp>
      <p:grpSp>
        <p:nvGrpSpPr>
          <p:cNvPr id="51204" name="Group 4"/>
          <p:cNvGrpSpPr/>
          <p:nvPr/>
        </p:nvGrpSpPr>
        <p:grpSpPr bwMode="auto">
          <a:xfrm>
            <a:off x="6876975" y="1399877"/>
            <a:ext cx="4619625" cy="5197475"/>
            <a:chOff x="-2" y="0"/>
            <a:chExt cx="2910" cy="3274"/>
          </a:xfrm>
        </p:grpSpPr>
        <p:sp>
          <p:nvSpPr>
            <p:cNvPr id="13317" name="Rectangle 5"/>
            <p:cNvSpPr>
              <a:spLocks noChangeArrowheads="1"/>
            </p:cNvSpPr>
            <p:nvPr/>
          </p:nvSpPr>
          <p:spPr bwMode="auto">
            <a:xfrm>
              <a:off x="1595" y="384"/>
              <a:ext cx="432" cy="2640"/>
            </a:xfrm>
            <a:prstGeom prst="rect">
              <a:avLst/>
            </a:prstGeom>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eaLnBrk="1" hangingPunct="1">
                <a:defRPr/>
              </a:pPr>
              <a:endParaRPr lang="zh-CN" altLang="en-US"/>
            </a:p>
          </p:txBody>
        </p:sp>
        <p:sp>
          <p:nvSpPr>
            <p:cNvPr id="51206" name="Line 6"/>
            <p:cNvSpPr>
              <a:spLocks noChangeShapeType="1"/>
            </p:cNvSpPr>
            <p:nvPr/>
          </p:nvSpPr>
          <p:spPr bwMode="auto">
            <a:xfrm flipH="1" flipV="1">
              <a:off x="251" y="288"/>
              <a:ext cx="0" cy="1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07" name="Line 7"/>
            <p:cNvSpPr>
              <a:spLocks noChangeShapeType="1"/>
            </p:cNvSpPr>
            <p:nvPr/>
          </p:nvSpPr>
          <p:spPr bwMode="auto">
            <a:xfrm>
              <a:off x="251" y="1488"/>
              <a:ext cx="196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08" name="未知"/>
            <p:cNvSpPr/>
            <p:nvPr/>
          </p:nvSpPr>
          <p:spPr bwMode="auto">
            <a:xfrm>
              <a:off x="251" y="384"/>
              <a:ext cx="1584" cy="1116"/>
            </a:xfrm>
            <a:custGeom>
              <a:avLst/>
              <a:gdLst>
                <a:gd name="T0" fmla="*/ 0 w 1584"/>
                <a:gd name="T1" fmla="*/ 273 h 1212"/>
                <a:gd name="T2" fmla="*/ 0 w 1584"/>
                <a:gd name="T3" fmla="*/ 265 h 1212"/>
                <a:gd name="T4" fmla="*/ 96 w 1584"/>
                <a:gd name="T5" fmla="*/ 173 h 1212"/>
                <a:gd name="T6" fmla="*/ 240 w 1584"/>
                <a:gd name="T7" fmla="*/ 110 h 1212"/>
                <a:gd name="T8" fmla="*/ 480 w 1584"/>
                <a:gd name="T9" fmla="*/ 43 h 1212"/>
                <a:gd name="T10" fmla="*/ 816 w 1584"/>
                <a:gd name="T11" fmla="*/ 11 h 1212"/>
                <a:gd name="T12" fmla="*/ 1104 w 1584"/>
                <a:gd name="T13" fmla="*/ 0 h 1212"/>
                <a:gd name="T14" fmla="*/ 1344 w 1584"/>
                <a:gd name="T15" fmla="*/ 0 h 1212"/>
                <a:gd name="T16" fmla="*/ 1392 w 1584"/>
                <a:gd name="T17" fmla="*/ 110 h 1212"/>
                <a:gd name="T18" fmla="*/ 1488 w 1584"/>
                <a:gd name="T19" fmla="*/ 228 h 1212"/>
                <a:gd name="T20" fmla="*/ 1536 w 1584"/>
                <a:gd name="T21" fmla="*/ 262 h 1212"/>
                <a:gd name="T22" fmla="*/ 1584 w 1584"/>
                <a:gd name="T23" fmla="*/ 272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1209" name="Line 9"/>
            <p:cNvSpPr>
              <a:spLocks noChangeShapeType="1"/>
            </p:cNvSpPr>
            <p:nvPr/>
          </p:nvSpPr>
          <p:spPr bwMode="auto">
            <a:xfrm>
              <a:off x="1595" y="288"/>
              <a:ext cx="0" cy="12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0" name="Line 10"/>
            <p:cNvSpPr>
              <a:spLocks noChangeShapeType="1"/>
            </p:cNvSpPr>
            <p:nvPr/>
          </p:nvSpPr>
          <p:spPr bwMode="auto">
            <a:xfrm>
              <a:off x="731" y="288"/>
              <a:ext cx="0" cy="12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1" name="Line 11"/>
            <p:cNvSpPr>
              <a:spLocks noChangeShapeType="1"/>
            </p:cNvSpPr>
            <p:nvPr/>
          </p:nvSpPr>
          <p:spPr bwMode="auto">
            <a:xfrm flipH="1" flipV="1">
              <a:off x="251" y="1680"/>
              <a:ext cx="0" cy="134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2" name="Line 12"/>
            <p:cNvSpPr>
              <a:spLocks noChangeShapeType="1"/>
            </p:cNvSpPr>
            <p:nvPr/>
          </p:nvSpPr>
          <p:spPr bwMode="auto">
            <a:xfrm>
              <a:off x="251" y="3024"/>
              <a:ext cx="196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3" name="Line 13"/>
            <p:cNvSpPr>
              <a:spLocks noChangeShapeType="1"/>
            </p:cNvSpPr>
            <p:nvPr/>
          </p:nvSpPr>
          <p:spPr bwMode="auto">
            <a:xfrm>
              <a:off x="731" y="1680"/>
              <a:ext cx="0" cy="139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4" name="Line 14"/>
            <p:cNvSpPr>
              <a:spLocks noChangeShapeType="1"/>
            </p:cNvSpPr>
            <p:nvPr/>
          </p:nvSpPr>
          <p:spPr bwMode="auto">
            <a:xfrm>
              <a:off x="1595" y="1680"/>
              <a:ext cx="0" cy="139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5" name="Line 15"/>
            <p:cNvSpPr>
              <a:spLocks noChangeShapeType="1"/>
            </p:cNvSpPr>
            <p:nvPr/>
          </p:nvSpPr>
          <p:spPr bwMode="auto">
            <a:xfrm>
              <a:off x="731" y="384"/>
              <a:ext cx="864"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6" name="未知"/>
            <p:cNvSpPr/>
            <p:nvPr/>
          </p:nvSpPr>
          <p:spPr bwMode="auto">
            <a:xfrm>
              <a:off x="251" y="2064"/>
              <a:ext cx="1344" cy="864"/>
            </a:xfrm>
            <a:custGeom>
              <a:avLst/>
              <a:gdLst>
                <a:gd name="T0" fmla="*/ 0 w 1344"/>
                <a:gd name="T1" fmla="*/ 864 h 864"/>
                <a:gd name="T2" fmla="*/ 480 w 1344"/>
                <a:gd name="T3" fmla="*/ 864 h 864"/>
                <a:gd name="T4" fmla="*/ 1344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480" y="864"/>
                  </a:lnTo>
                  <a:lnTo>
                    <a:pt x="1344" y="0"/>
                  </a:lnTo>
                </a:path>
              </a:pathLst>
            </a:custGeom>
            <a:noFill/>
            <a:ln w="12700">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1217" name="未知"/>
            <p:cNvSpPr/>
            <p:nvPr/>
          </p:nvSpPr>
          <p:spPr bwMode="auto">
            <a:xfrm>
              <a:off x="251" y="1680"/>
              <a:ext cx="1392" cy="1248"/>
            </a:xfrm>
            <a:custGeom>
              <a:avLst/>
              <a:gdLst>
                <a:gd name="T0" fmla="*/ 0 w 1392"/>
                <a:gd name="T1" fmla="*/ 1248 h 1248"/>
                <a:gd name="T2" fmla="*/ 480 w 1392"/>
                <a:gd name="T3" fmla="*/ 1152 h 1248"/>
                <a:gd name="T4" fmla="*/ 816 w 1392"/>
                <a:gd name="T5" fmla="*/ 912 h 1248"/>
                <a:gd name="T6" fmla="*/ 1104 w 1392"/>
                <a:gd name="T7" fmla="*/ 624 h 1248"/>
                <a:gd name="T8" fmla="*/ 1296 w 1392"/>
                <a:gd name="T9" fmla="*/ 384 h 1248"/>
                <a:gd name="T10" fmla="*/ 1344 w 1392"/>
                <a:gd name="T11" fmla="*/ 288 h 1248"/>
                <a:gd name="T12" fmla="*/ 1392 w 1392"/>
                <a:gd name="T13" fmla="*/ 0 h 1248"/>
                <a:gd name="T14" fmla="*/ 0 60000 65536"/>
                <a:gd name="T15" fmla="*/ 0 60000 65536"/>
                <a:gd name="T16" fmla="*/ 0 60000 65536"/>
                <a:gd name="T17" fmla="*/ 0 60000 65536"/>
                <a:gd name="T18" fmla="*/ 0 60000 65536"/>
                <a:gd name="T19" fmla="*/ 0 60000 65536"/>
                <a:gd name="T20" fmla="*/ 0 60000 65536"/>
                <a:gd name="T21" fmla="*/ 0 w 1392"/>
                <a:gd name="T22" fmla="*/ 0 h 1248"/>
                <a:gd name="T23" fmla="*/ 1392 w 1392"/>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248">
                  <a:moveTo>
                    <a:pt x="0" y="1248"/>
                  </a:moveTo>
                  <a:lnTo>
                    <a:pt x="480" y="1152"/>
                  </a:lnTo>
                  <a:lnTo>
                    <a:pt x="816" y="912"/>
                  </a:lnTo>
                  <a:lnTo>
                    <a:pt x="1104" y="624"/>
                  </a:lnTo>
                  <a:lnTo>
                    <a:pt x="1296" y="384"/>
                  </a:lnTo>
                  <a:lnTo>
                    <a:pt x="1344" y="288"/>
                  </a:lnTo>
                  <a:lnTo>
                    <a:pt x="1392" y="0"/>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1218" name="Text Box 18"/>
            <p:cNvSpPr txBox="1">
              <a:spLocks noChangeArrowheads="1"/>
            </p:cNvSpPr>
            <p:nvPr/>
          </p:nvSpPr>
          <p:spPr bwMode="auto">
            <a:xfrm>
              <a:off x="1739" y="3024"/>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负载</a:t>
              </a:r>
              <a:endParaRPr kumimoji="0" lang="en-US" altLang="zh-CN" sz="2000">
                <a:latin typeface="Arial" panose="020B0604020202020204" pitchFamily="34" charset="0"/>
                <a:ea typeface="宋体" panose="02010600030101010101" pitchFamily="2" charset="-122"/>
              </a:endParaRPr>
            </a:p>
          </p:txBody>
        </p:sp>
        <p:sp>
          <p:nvSpPr>
            <p:cNvPr id="51219" name="Text Box 19"/>
            <p:cNvSpPr txBox="1">
              <a:spLocks noChangeArrowheads="1"/>
            </p:cNvSpPr>
            <p:nvPr/>
          </p:nvSpPr>
          <p:spPr bwMode="auto">
            <a:xfrm>
              <a:off x="1739" y="1488"/>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负载</a:t>
              </a:r>
              <a:endParaRPr kumimoji="0" lang="en-US" altLang="zh-CN" sz="2000">
                <a:latin typeface="Arial" panose="020B0604020202020204" pitchFamily="34" charset="0"/>
                <a:ea typeface="宋体" panose="02010600030101010101" pitchFamily="2" charset="-122"/>
              </a:endParaRPr>
            </a:p>
          </p:txBody>
        </p:sp>
        <p:sp>
          <p:nvSpPr>
            <p:cNvPr id="51220" name="Text Box 20"/>
            <p:cNvSpPr txBox="1">
              <a:spLocks noChangeArrowheads="1"/>
            </p:cNvSpPr>
            <p:nvPr/>
          </p:nvSpPr>
          <p:spPr bwMode="auto">
            <a:xfrm rot="-5400000">
              <a:off x="-173" y="352"/>
              <a:ext cx="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吞吐量</a:t>
              </a:r>
              <a:endParaRPr kumimoji="0" lang="en-US" altLang="zh-CN" sz="2000">
                <a:latin typeface="Arial" panose="020B0604020202020204" pitchFamily="34" charset="0"/>
                <a:ea typeface="宋体" panose="02010600030101010101" pitchFamily="2" charset="-122"/>
              </a:endParaRPr>
            </a:p>
          </p:txBody>
        </p:sp>
        <p:sp>
          <p:nvSpPr>
            <p:cNvPr id="51221" name="Text Box 21"/>
            <p:cNvSpPr txBox="1">
              <a:spLocks noChangeArrowheads="1"/>
            </p:cNvSpPr>
            <p:nvPr/>
          </p:nvSpPr>
          <p:spPr bwMode="auto">
            <a:xfrm rot="-5400000">
              <a:off x="-96" y="176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时延</a:t>
              </a:r>
              <a:endParaRPr kumimoji="0" lang="en-US" altLang="zh-CN" sz="2000">
                <a:latin typeface="Arial" panose="020B0604020202020204" pitchFamily="34" charset="0"/>
                <a:ea typeface="宋体" panose="02010600030101010101" pitchFamily="2" charset="-122"/>
              </a:endParaRPr>
            </a:p>
          </p:txBody>
        </p:sp>
        <p:sp>
          <p:nvSpPr>
            <p:cNvPr id="51222" name="Text Box 22"/>
            <p:cNvSpPr txBox="1">
              <a:spLocks noChangeArrowheads="1"/>
            </p:cNvSpPr>
            <p:nvPr/>
          </p:nvSpPr>
          <p:spPr bwMode="auto">
            <a:xfrm>
              <a:off x="460" y="88"/>
              <a:ext cx="4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knee</a:t>
              </a:r>
              <a:endParaRPr kumimoji="0" lang="en-US" altLang="zh-CN" sz="2000">
                <a:latin typeface="Arial" panose="020B0604020202020204" pitchFamily="34" charset="0"/>
                <a:ea typeface="宋体" panose="02010600030101010101" pitchFamily="2" charset="-122"/>
              </a:endParaRPr>
            </a:p>
          </p:txBody>
        </p:sp>
        <p:sp>
          <p:nvSpPr>
            <p:cNvPr id="51223" name="Text Box 23"/>
            <p:cNvSpPr txBox="1">
              <a:spLocks noChangeArrowheads="1"/>
            </p:cNvSpPr>
            <p:nvPr/>
          </p:nvSpPr>
          <p:spPr bwMode="auto">
            <a:xfrm>
              <a:off x="1427" y="88"/>
              <a:ext cx="3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cliff</a:t>
              </a:r>
              <a:endParaRPr kumimoji="0" lang="en-US" altLang="zh-CN" sz="2000">
                <a:latin typeface="Arial" panose="020B0604020202020204" pitchFamily="34" charset="0"/>
                <a:ea typeface="宋体" panose="02010600030101010101" pitchFamily="2" charset="-122"/>
              </a:endParaRPr>
            </a:p>
          </p:txBody>
        </p:sp>
        <p:sp>
          <p:nvSpPr>
            <p:cNvPr id="51224" name="Text Box 24"/>
            <p:cNvSpPr txBox="1">
              <a:spLocks noChangeArrowheads="1"/>
            </p:cNvSpPr>
            <p:nvPr/>
          </p:nvSpPr>
          <p:spPr bwMode="auto">
            <a:xfrm>
              <a:off x="2078" y="797"/>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拥塞崩溃</a:t>
              </a:r>
              <a:endParaRPr kumimoji="0" lang="en-US" altLang="zh-CN" sz="2000">
                <a:latin typeface="Arial" panose="020B0604020202020204" pitchFamily="34" charset="0"/>
                <a:ea typeface="宋体" panose="02010600030101010101" pitchFamily="2" charset="-122"/>
              </a:endParaRPr>
            </a:p>
          </p:txBody>
        </p:sp>
        <p:sp>
          <p:nvSpPr>
            <p:cNvPr id="51225" name="AutoShape 25"/>
            <p:cNvSpPr/>
            <p:nvPr/>
          </p:nvSpPr>
          <p:spPr bwMode="auto">
            <a:xfrm rot="-5400000">
              <a:off x="1748" y="120"/>
              <a:ext cx="96" cy="432"/>
            </a:xfrm>
            <a:prstGeom prst="rightBrace">
              <a:avLst>
                <a:gd name="adj1" fmla="val 37500"/>
                <a:gd name="adj2" fmla="val 50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1226" name="Line 26"/>
            <p:cNvSpPr>
              <a:spLocks noChangeShapeType="1"/>
            </p:cNvSpPr>
            <p:nvPr/>
          </p:nvSpPr>
          <p:spPr bwMode="auto">
            <a:xfrm flipH="1">
              <a:off x="1820" y="1056"/>
              <a:ext cx="480" cy="384"/>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27" name="Text Box 27"/>
            <p:cNvSpPr txBox="1">
              <a:spLocks noChangeArrowheads="1"/>
            </p:cNvSpPr>
            <p:nvPr/>
          </p:nvSpPr>
          <p:spPr bwMode="auto">
            <a:xfrm>
              <a:off x="2147" y="0"/>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dirty="0">
                  <a:latin typeface="Arial" panose="020B0604020202020204" pitchFamily="34" charset="0"/>
                  <a:ea typeface="宋体" panose="02010600030101010101" pitchFamily="2" charset="-122"/>
                </a:rPr>
                <a:t>分组丢弃</a:t>
              </a:r>
              <a:endParaRPr kumimoji="0" lang="en-US" altLang="zh-CN" sz="2000" dirty="0">
                <a:latin typeface="Arial" panose="020B0604020202020204" pitchFamily="34" charset="0"/>
                <a:ea typeface="宋体" panose="02010600030101010101" pitchFamily="2" charset="-122"/>
              </a:endParaRPr>
            </a:p>
          </p:txBody>
        </p:sp>
        <p:sp>
          <p:nvSpPr>
            <p:cNvPr id="51228" name="Line 28"/>
            <p:cNvSpPr>
              <a:spLocks noChangeShapeType="1"/>
            </p:cNvSpPr>
            <p:nvPr/>
          </p:nvSpPr>
          <p:spPr bwMode="auto">
            <a:xfrm flipH="1">
              <a:off x="1820" y="192"/>
              <a:ext cx="336" cy="96"/>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67253" y="3357563"/>
            <a:ext cx="2143125" cy="2500312"/>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24" name="矩形 23"/>
          <p:cNvSpPr/>
          <p:nvPr/>
        </p:nvSpPr>
        <p:spPr>
          <a:xfrm>
            <a:off x="4667253" y="3357563"/>
            <a:ext cx="714375" cy="25003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52228" name="Rectangle 2"/>
          <p:cNvSpPr>
            <a:spLocks noGrp="1" noChangeArrowheads="1"/>
          </p:cNvSpPr>
          <p:nvPr>
            <p:ph type="title"/>
          </p:nvPr>
        </p:nvSpPr>
        <p:spPr>
          <a:xfrm>
            <a:off x="839142" y="554885"/>
            <a:ext cx="6264275" cy="647700"/>
          </a:xfrm>
        </p:spPr>
        <p:txBody>
          <a:bodyPr/>
          <a:lstStyle/>
          <a:p>
            <a:pPr eaLnBrk="1" hangingPunct="1"/>
            <a:r>
              <a:rPr lang="zh-CN" altLang="en-US" sz="3600" dirty="0"/>
              <a:t>拥塞控制和避免</a:t>
            </a:r>
            <a:endParaRPr lang="en-US" altLang="zh-CN" sz="3600" dirty="0"/>
          </a:p>
        </p:txBody>
      </p:sp>
      <p:sp>
        <p:nvSpPr>
          <p:cNvPr id="52229" name="Rectangle 3"/>
          <p:cNvSpPr>
            <a:spLocks noGrp="1" noChangeArrowheads="1"/>
          </p:cNvSpPr>
          <p:nvPr>
            <p:ph idx="1"/>
          </p:nvPr>
        </p:nvSpPr>
        <p:spPr>
          <a:xfrm>
            <a:off x="839142" y="1240693"/>
            <a:ext cx="8715375" cy="5327650"/>
          </a:xfrm>
        </p:spPr>
        <p:txBody>
          <a:bodyPr/>
          <a:lstStyle/>
          <a:p>
            <a:pPr eaLnBrk="1" hangingPunct="1"/>
            <a:r>
              <a:rPr lang="zh-CN" altLang="en-US" sz="2200" dirty="0">
                <a:latin typeface="+mn-ea"/>
              </a:rPr>
              <a:t>增加路由器的缓存无法避免拥塞</a:t>
            </a:r>
            <a:endParaRPr lang="en-US" altLang="zh-CN" sz="2200" dirty="0">
              <a:latin typeface="+mn-ea"/>
            </a:endParaRPr>
          </a:p>
          <a:p>
            <a:pPr eaLnBrk="1" hangingPunct="1"/>
            <a:r>
              <a:rPr lang="zh-CN" altLang="en-US" sz="2200" dirty="0">
                <a:latin typeface="+mn-ea"/>
              </a:rPr>
              <a:t>避免拥塞的方式</a:t>
            </a:r>
            <a:endParaRPr lang="en-US" altLang="zh-CN" sz="2200" dirty="0">
              <a:latin typeface="+mn-ea"/>
            </a:endParaRPr>
          </a:p>
          <a:p>
            <a:pPr lvl="1" eaLnBrk="1" hangingPunct="1"/>
            <a:r>
              <a:rPr lang="zh-CN" altLang="en-US" sz="2200" dirty="0">
                <a:latin typeface="+mn-ea"/>
              </a:rPr>
              <a:t>源端减少负载</a:t>
            </a:r>
            <a:r>
              <a:rPr lang="en-US" altLang="zh-CN" sz="2200" dirty="0">
                <a:latin typeface="+mn-ea"/>
              </a:rPr>
              <a:t> – </a:t>
            </a:r>
            <a:r>
              <a:rPr lang="zh-CN" altLang="en-US" sz="2200" dirty="0">
                <a:latin typeface="+mn-ea"/>
              </a:rPr>
              <a:t>短期</a:t>
            </a:r>
            <a:endParaRPr lang="en-US" altLang="zh-CN" sz="2200" dirty="0">
              <a:latin typeface="+mn-ea"/>
            </a:endParaRPr>
          </a:p>
          <a:p>
            <a:pPr lvl="1" eaLnBrk="1" hangingPunct="1"/>
            <a:r>
              <a:rPr lang="zh-CN" altLang="en-US" sz="2200" dirty="0">
                <a:latin typeface="+mn-ea"/>
              </a:rPr>
              <a:t>流量工程</a:t>
            </a:r>
            <a:r>
              <a:rPr lang="en-US" altLang="zh-CN" sz="2200" dirty="0">
                <a:latin typeface="+mn-ea"/>
              </a:rPr>
              <a:t> – </a:t>
            </a:r>
            <a:r>
              <a:rPr lang="zh-CN" altLang="en-US" sz="2200" dirty="0">
                <a:latin typeface="+mn-ea"/>
              </a:rPr>
              <a:t>中长期</a:t>
            </a:r>
            <a:endParaRPr lang="en-US" altLang="zh-CN" sz="2200" dirty="0">
              <a:latin typeface="+mn-ea"/>
            </a:endParaRPr>
          </a:p>
          <a:p>
            <a:pPr lvl="1" eaLnBrk="1" hangingPunct="1"/>
            <a:r>
              <a:rPr lang="zh-CN" altLang="en-US" sz="2200" dirty="0">
                <a:latin typeface="+mn-ea"/>
              </a:rPr>
              <a:t>不断增加链路的容量</a:t>
            </a:r>
            <a:r>
              <a:rPr lang="en-US" altLang="zh-CN" sz="2200" dirty="0">
                <a:latin typeface="+mn-ea"/>
              </a:rPr>
              <a:t> – </a:t>
            </a:r>
            <a:r>
              <a:rPr lang="zh-CN" altLang="en-US" sz="2200" dirty="0">
                <a:latin typeface="+mn-ea"/>
              </a:rPr>
              <a:t>长期</a:t>
            </a:r>
            <a:endParaRPr lang="en-US" altLang="zh-CN" sz="2200" dirty="0">
              <a:latin typeface="+mn-ea"/>
            </a:endParaRPr>
          </a:p>
        </p:txBody>
      </p:sp>
      <p:grpSp>
        <p:nvGrpSpPr>
          <p:cNvPr id="52230" name="Group 4"/>
          <p:cNvGrpSpPr/>
          <p:nvPr/>
        </p:nvGrpSpPr>
        <p:grpSpPr bwMode="auto">
          <a:xfrm>
            <a:off x="4237041" y="3357563"/>
            <a:ext cx="4294187" cy="2711644"/>
            <a:chOff x="-1" y="0"/>
            <a:chExt cx="2615" cy="1641"/>
          </a:xfrm>
        </p:grpSpPr>
        <p:sp>
          <p:nvSpPr>
            <p:cNvPr id="52235" name="Line 5"/>
            <p:cNvSpPr>
              <a:spLocks noChangeShapeType="1"/>
            </p:cNvSpPr>
            <p:nvPr/>
          </p:nvSpPr>
          <p:spPr bwMode="auto">
            <a:xfrm flipH="1" flipV="1">
              <a:off x="246" y="200"/>
              <a:ext cx="0" cy="1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36" name="Line 6"/>
            <p:cNvSpPr>
              <a:spLocks noChangeShapeType="1"/>
            </p:cNvSpPr>
            <p:nvPr/>
          </p:nvSpPr>
          <p:spPr bwMode="auto">
            <a:xfrm>
              <a:off x="246" y="1400"/>
              <a:ext cx="196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37" name="未知"/>
            <p:cNvSpPr/>
            <p:nvPr/>
          </p:nvSpPr>
          <p:spPr bwMode="auto">
            <a:xfrm>
              <a:off x="246" y="296"/>
              <a:ext cx="1584" cy="1116"/>
            </a:xfrm>
            <a:custGeom>
              <a:avLst/>
              <a:gdLst>
                <a:gd name="T0" fmla="*/ 0 w 1584"/>
                <a:gd name="T1" fmla="*/ 273 h 1212"/>
                <a:gd name="T2" fmla="*/ 0 w 1584"/>
                <a:gd name="T3" fmla="*/ 265 h 1212"/>
                <a:gd name="T4" fmla="*/ 96 w 1584"/>
                <a:gd name="T5" fmla="*/ 173 h 1212"/>
                <a:gd name="T6" fmla="*/ 240 w 1584"/>
                <a:gd name="T7" fmla="*/ 110 h 1212"/>
                <a:gd name="T8" fmla="*/ 480 w 1584"/>
                <a:gd name="T9" fmla="*/ 43 h 1212"/>
                <a:gd name="T10" fmla="*/ 816 w 1584"/>
                <a:gd name="T11" fmla="*/ 11 h 1212"/>
                <a:gd name="T12" fmla="*/ 1104 w 1584"/>
                <a:gd name="T13" fmla="*/ 0 h 1212"/>
                <a:gd name="T14" fmla="*/ 1344 w 1584"/>
                <a:gd name="T15" fmla="*/ 0 h 1212"/>
                <a:gd name="T16" fmla="*/ 1392 w 1584"/>
                <a:gd name="T17" fmla="*/ 110 h 1212"/>
                <a:gd name="T18" fmla="*/ 1488 w 1584"/>
                <a:gd name="T19" fmla="*/ 228 h 1212"/>
                <a:gd name="T20" fmla="*/ 1536 w 1584"/>
                <a:gd name="T21" fmla="*/ 262 h 1212"/>
                <a:gd name="T22" fmla="*/ 1584 w 1584"/>
                <a:gd name="T23" fmla="*/ 272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2238" name="Line 8"/>
            <p:cNvSpPr>
              <a:spLocks noChangeShapeType="1"/>
            </p:cNvSpPr>
            <p:nvPr/>
          </p:nvSpPr>
          <p:spPr bwMode="auto">
            <a:xfrm>
              <a:off x="1590" y="200"/>
              <a:ext cx="0" cy="12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39" name="Line 9"/>
            <p:cNvSpPr>
              <a:spLocks noChangeShapeType="1"/>
            </p:cNvSpPr>
            <p:nvPr/>
          </p:nvSpPr>
          <p:spPr bwMode="auto">
            <a:xfrm>
              <a:off x="726" y="200"/>
              <a:ext cx="0" cy="12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40" name="Line 10"/>
            <p:cNvSpPr>
              <a:spLocks noChangeShapeType="1"/>
            </p:cNvSpPr>
            <p:nvPr/>
          </p:nvSpPr>
          <p:spPr bwMode="auto">
            <a:xfrm>
              <a:off x="726" y="296"/>
              <a:ext cx="864"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41" name="Text Box 11"/>
            <p:cNvSpPr txBox="1">
              <a:spLocks noChangeArrowheads="1"/>
            </p:cNvSpPr>
            <p:nvPr/>
          </p:nvSpPr>
          <p:spPr bwMode="auto">
            <a:xfrm>
              <a:off x="1739" y="1400"/>
              <a:ext cx="45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Load</a:t>
              </a:r>
              <a:endParaRPr kumimoji="0" lang="en-US" altLang="zh-CN" sz="2000">
                <a:latin typeface="Arial" panose="020B0604020202020204" pitchFamily="34" charset="0"/>
                <a:ea typeface="宋体" panose="02010600030101010101" pitchFamily="2" charset="-122"/>
              </a:endParaRPr>
            </a:p>
          </p:txBody>
        </p:sp>
        <p:sp>
          <p:nvSpPr>
            <p:cNvPr id="52242" name="Text Box 12"/>
            <p:cNvSpPr txBox="1">
              <a:spLocks noChangeArrowheads="1"/>
            </p:cNvSpPr>
            <p:nvPr/>
          </p:nvSpPr>
          <p:spPr bwMode="auto">
            <a:xfrm rot="-5400000">
              <a:off x="-168" y="210"/>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吞吐量</a:t>
              </a:r>
              <a:endParaRPr kumimoji="0" lang="en-US" altLang="zh-CN" sz="2000">
                <a:latin typeface="Arial" panose="020B0604020202020204" pitchFamily="34" charset="0"/>
                <a:ea typeface="宋体" panose="02010600030101010101" pitchFamily="2" charset="-122"/>
              </a:endParaRPr>
            </a:p>
          </p:txBody>
        </p:sp>
        <p:sp>
          <p:nvSpPr>
            <p:cNvPr id="52243" name="Text Box 13"/>
            <p:cNvSpPr txBox="1">
              <a:spLocks noChangeArrowheads="1"/>
            </p:cNvSpPr>
            <p:nvPr/>
          </p:nvSpPr>
          <p:spPr bwMode="auto">
            <a:xfrm>
              <a:off x="463" y="0"/>
              <a:ext cx="45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knee</a:t>
              </a:r>
              <a:endParaRPr kumimoji="0" lang="en-US" altLang="zh-CN" sz="2000">
                <a:latin typeface="Arial" panose="020B0604020202020204" pitchFamily="34" charset="0"/>
                <a:ea typeface="宋体" panose="02010600030101010101" pitchFamily="2" charset="-122"/>
              </a:endParaRPr>
            </a:p>
          </p:txBody>
        </p:sp>
        <p:sp>
          <p:nvSpPr>
            <p:cNvPr id="52244" name="Text Box 14"/>
            <p:cNvSpPr txBox="1">
              <a:spLocks noChangeArrowheads="1"/>
            </p:cNvSpPr>
            <p:nvPr/>
          </p:nvSpPr>
          <p:spPr bwMode="auto">
            <a:xfrm>
              <a:off x="1429" y="0"/>
              <a:ext cx="34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cliff</a:t>
              </a:r>
              <a:endParaRPr kumimoji="0" lang="en-US" altLang="zh-CN" sz="2000">
                <a:latin typeface="Arial" panose="020B0604020202020204" pitchFamily="34" charset="0"/>
                <a:ea typeface="宋体" panose="02010600030101010101" pitchFamily="2" charset="-122"/>
              </a:endParaRPr>
            </a:p>
          </p:txBody>
        </p:sp>
        <p:sp>
          <p:nvSpPr>
            <p:cNvPr id="52245" name="Text Box 15"/>
            <p:cNvSpPr txBox="1">
              <a:spLocks noChangeArrowheads="1"/>
            </p:cNvSpPr>
            <p:nvPr/>
          </p:nvSpPr>
          <p:spPr bwMode="auto">
            <a:xfrm>
              <a:off x="1878" y="711"/>
              <a:ext cx="73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拥塞崩溃</a:t>
              </a:r>
              <a:endParaRPr kumimoji="0" lang="en-US" altLang="zh-CN" sz="2000">
                <a:latin typeface="Arial" panose="020B0604020202020204" pitchFamily="34" charset="0"/>
                <a:ea typeface="宋体" panose="02010600030101010101" pitchFamily="2" charset="-122"/>
              </a:endParaRPr>
            </a:p>
          </p:txBody>
        </p:sp>
        <p:sp>
          <p:nvSpPr>
            <p:cNvPr id="52246" name="Line 16"/>
            <p:cNvSpPr>
              <a:spLocks noChangeShapeType="1"/>
            </p:cNvSpPr>
            <p:nvPr/>
          </p:nvSpPr>
          <p:spPr bwMode="auto">
            <a:xfrm flipH="1">
              <a:off x="1815" y="976"/>
              <a:ext cx="384" cy="376"/>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grpSp>
      <p:sp>
        <p:nvSpPr>
          <p:cNvPr id="21" name="TextBox 20"/>
          <p:cNvSpPr txBox="1">
            <a:spLocks noChangeArrowheads="1"/>
          </p:cNvSpPr>
          <p:nvPr/>
        </p:nvSpPr>
        <p:spPr bwMode="auto">
          <a:xfrm>
            <a:off x="5838828" y="6072191"/>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0000FF"/>
                </a:solidFill>
                <a:latin typeface="Arial" panose="020B0604020202020204" pitchFamily="34" charset="0"/>
                <a:ea typeface="宋体" panose="02010600030101010101" pitchFamily="2" charset="-122"/>
              </a:rPr>
              <a:t>拥塞控制</a:t>
            </a:r>
            <a:endParaRPr kumimoji="0" lang="zh-CN" altLang="en-US" sz="1800" b="1">
              <a:solidFill>
                <a:srgbClr val="0000FF"/>
              </a:solidFill>
              <a:latin typeface="Arial" panose="020B0604020202020204" pitchFamily="34" charset="0"/>
              <a:ea typeface="宋体" panose="02010600030101010101" pitchFamily="2" charset="-122"/>
            </a:endParaRPr>
          </a:p>
        </p:txBody>
      </p:sp>
      <p:cxnSp>
        <p:nvCxnSpPr>
          <p:cNvPr id="23" name="直接箭头连接符 22"/>
          <p:cNvCxnSpPr/>
          <p:nvPr/>
        </p:nvCxnSpPr>
        <p:spPr>
          <a:xfrm rot="16200000" flipV="1">
            <a:off x="5982496" y="5672932"/>
            <a:ext cx="512763" cy="2857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a:spLocks noChangeArrowheads="1"/>
          </p:cNvSpPr>
          <p:nvPr/>
        </p:nvSpPr>
        <p:spPr bwMode="auto">
          <a:xfrm>
            <a:off x="4052891" y="6072191"/>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FF6600"/>
                </a:solidFill>
                <a:latin typeface="Arial" panose="020B0604020202020204" pitchFamily="34" charset="0"/>
                <a:ea typeface="宋体" panose="02010600030101010101" pitchFamily="2" charset="-122"/>
              </a:rPr>
              <a:t>拥塞避免</a:t>
            </a:r>
            <a:endParaRPr kumimoji="0" lang="zh-CN" altLang="en-US" sz="1800" b="1">
              <a:solidFill>
                <a:srgbClr val="FF6600"/>
              </a:solidFill>
              <a:latin typeface="Arial" panose="020B0604020202020204" pitchFamily="34" charset="0"/>
              <a:ea typeface="宋体" panose="02010600030101010101" pitchFamily="2" charset="-122"/>
            </a:endParaRPr>
          </a:p>
        </p:txBody>
      </p:sp>
      <p:cxnSp>
        <p:nvCxnSpPr>
          <p:cNvPr id="26" name="直接箭头连接符 25"/>
          <p:cNvCxnSpPr/>
          <p:nvPr/>
        </p:nvCxnSpPr>
        <p:spPr>
          <a:xfrm rot="5400000" flipH="1" flipV="1">
            <a:off x="4518026" y="5649915"/>
            <a:ext cx="512762" cy="214313"/>
          </a:xfrm>
          <a:prstGeom prst="straightConnector1">
            <a:avLst/>
          </a:prstGeom>
          <a:ln>
            <a:solidFill>
              <a:srgbClr val="FF6600"/>
            </a:solidFill>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1"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39416" y="548680"/>
            <a:ext cx="8352367" cy="647700"/>
          </a:xfrm>
        </p:spPr>
        <p:txBody>
          <a:bodyPr/>
          <a:lstStyle/>
          <a:p>
            <a:pPr eaLnBrk="1" hangingPunct="1"/>
            <a:r>
              <a:rPr lang="en-US" altLang="zh-CN" sz="3600" dirty="0">
                <a:latin typeface="+mj-ea"/>
              </a:rPr>
              <a:t>TCP </a:t>
            </a:r>
            <a:r>
              <a:rPr lang="zh-CN" altLang="en-US" sz="3600" dirty="0">
                <a:latin typeface="+mj-ea"/>
              </a:rPr>
              <a:t>拥塞控制</a:t>
            </a:r>
            <a:endParaRPr lang="en-US" altLang="zh-CN" sz="3600" dirty="0">
              <a:latin typeface="+mj-ea"/>
            </a:endParaRPr>
          </a:p>
        </p:txBody>
      </p:sp>
      <p:sp>
        <p:nvSpPr>
          <p:cNvPr id="53252" name="Rectangle 3"/>
          <p:cNvSpPr>
            <a:spLocks noGrp="1" noChangeArrowheads="1"/>
          </p:cNvSpPr>
          <p:nvPr>
            <p:ph idx="1"/>
          </p:nvPr>
        </p:nvSpPr>
        <p:spPr>
          <a:xfrm>
            <a:off x="839416" y="1398337"/>
            <a:ext cx="10972800" cy="5113338"/>
          </a:xfrm>
        </p:spPr>
        <p:txBody>
          <a:bodyPr/>
          <a:lstStyle/>
          <a:p>
            <a:pPr eaLnBrk="1" hangingPunct="1"/>
            <a:r>
              <a:rPr lang="zh-CN" altLang="zh-CN" sz="2200" dirty="0">
                <a:latin typeface="+mn-ea"/>
              </a:rPr>
              <a:t>TCP</a:t>
            </a:r>
            <a:r>
              <a:rPr lang="zh-CN" altLang="en-US" sz="2200" dirty="0">
                <a:latin typeface="+mn-ea"/>
              </a:rPr>
              <a:t>源端调整发送速率以避免网络过载</a:t>
            </a:r>
            <a:endParaRPr lang="zh-CN" altLang="zh-CN" sz="2200" dirty="0">
              <a:latin typeface="+mn-ea"/>
            </a:endParaRPr>
          </a:p>
          <a:p>
            <a:pPr lvl="1" eaLnBrk="1" hangingPunct="1"/>
            <a:r>
              <a:rPr lang="zh-CN" altLang="en-US" sz="2200" dirty="0">
                <a:latin typeface="+mn-ea"/>
              </a:rPr>
              <a:t>考虑网络的可用容量</a:t>
            </a:r>
            <a:endParaRPr lang="zh-CN" altLang="zh-CN" sz="2200" dirty="0">
              <a:latin typeface="+mn-ea"/>
            </a:endParaRPr>
          </a:p>
          <a:p>
            <a:pPr eaLnBrk="1" hangingPunct="1"/>
            <a:endParaRPr lang="zh-CN" altLang="zh-CN" sz="2200" dirty="0">
              <a:latin typeface="+mn-ea"/>
            </a:endParaRPr>
          </a:p>
          <a:p>
            <a:pPr eaLnBrk="1" hangingPunct="1"/>
            <a:r>
              <a:rPr lang="zh-CN" altLang="en-US" sz="2200" dirty="0">
                <a:latin typeface="+mn-ea"/>
              </a:rPr>
              <a:t>两个基本问题</a:t>
            </a:r>
            <a:endParaRPr lang="zh-CN" altLang="zh-CN" sz="2200" dirty="0">
              <a:latin typeface="+mn-ea"/>
            </a:endParaRPr>
          </a:p>
          <a:p>
            <a:pPr lvl="1" eaLnBrk="1" hangingPunct="1"/>
            <a:r>
              <a:rPr lang="zh-CN" altLang="en-US" sz="2200" dirty="0">
                <a:latin typeface="+mn-ea"/>
              </a:rPr>
              <a:t>如何察觉网络拥塞</a:t>
            </a:r>
            <a:r>
              <a:rPr lang="en-US" altLang="zh-CN" sz="2200" dirty="0">
                <a:latin typeface="+mn-ea"/>
              </a:rPr>
              <a:t>?</a:t>
            </a:r>
            <a:endParaRPr lang="en-US" altLang="zh-CN" sz="2200" dirty="0">
              <a:latin typeface="+mn-ea"/>
            </a:endParaRPr>
          </a:p>
          <a:p>
            <a:pPr lvl="2" eaLnBrk="1" hangingPunct="1"/>
            <a:r>
              <a:rPr lang="zh-CN" altLang="en-US" sz="2200" dirty="0">
                <a:latin typeface="+mn-ea"/>
              </a:rPr>
              <a:t>以超时作为网络拥塞的标志</a:t>
            </a:r>
            <a:endParaRPr lang="en-US" altLang="zh-CN" sz="2200" dirty="0">
              <a:latin typeface="+mn-ea"/>
            </a:endParaRPr>
          </a:p>
          <a:p>
            <a:pPr lvl="1" eaLnBrk="1" hangingPunct="1"/>
            <a:r>
              <a:rPr lang="zh-CN" altLang="en-US" sz="2200" dirty="0">
                <a:latin typeface="+mn-ea"/>
              </a:rPr>
              <a:t>如何调整发送速率</a:t>
            </a:r>
            <a:r>
              <a:rPr lang="en-US" altLang="zh-CN" sz="2200" dirty="0">
                <a:latin typeface="+mn-ea"/>
              </a:rPr>
              <a:t>?</a:t>
            </a:r>
            <a:endParaRPr lang="zh-CN" altLang="zh-CN" sz="2200" dirty="0">
              <a:latin typeface="+mn-ea"/>
            </a:endParaRPr>
          </a:p>
          <a:p>
            <a:pPr lvl="2" eaLnBrk="1" hangingPunct="1"/>
            <a:r>
              <a:rPr lang="en-US" altLang="zh-CN" sz="2200" dirty="0">
                <a:latin typeface="+mn-ea"/>
              </a:rPr>
              <a:t>TCP</a:t>
            </a:r>
            <a:r>
              <a:rPr lang="zh-CN" altLang="en-US" sz="2200" dirty="0">
                <a:latin typeface="+mn-ea"/>
              </a:rPr>
              <a:t>维护一个</a:t>
            </a:r>
            <a:r>
              <a:rPr lang="en-US" altLang="zh-CN" sz="2200" dirty="0" err="1">
                <a:solidFill>
                  <a:srgbClr val="0000CC"/>
                </a:solidFill>
                <a:latin typeface="+mn-ea"/>
              </a:rPr>
              <a:t>CongestionWindow</a:t>
            </a:r>
            <a:r>
              <a:rPr lang="en-US" altLang="zh-CN" sz="2200" dirty="0">
                <a:latin typeface="+mn-ea"/>
              </a:rPr>
              <a:t> </a:t>
            </a:r>
            <a:r>
              <a:rPr lang="zh-CN" altLang="en-US" sz="2200" dirty="0">
                <a:latin typeface="+mn-ea"/>
              </a:rPr>
              <a:t>变量</a:t>
            </a:r>
            <a:endParaRPr lang="zh-CN" altLang="en-US" sz="2200" dirty="0">
              <a:latin typeface="+mn-ea"/>
            </a:endParaRPr>
          </a:p>
          <a:p>
            <a:pPr eaLnBrk="1" hangingPunct="1"/>
            <a:endParaRPr lang="zh-CN" altLang="zh-CN" sz="2600" dirty="0"/>
          </a:p>
          <a:p>
            <a:pPr eaLnBrk="1" hangingPunct="1">
              <a:lnSpc>
                <a:spcPct val="80000"/>
              </a:lnSpc>
            </a:pPr>
            <a:endParaRPr lang="zh-CN" altLang="zh-CN" sz="2600" dirty="0"/>
          </a:p>
        </p:txBody>
      </p:sp>
      <p:sp>
        <p:nvSpPr>
          <p:cNvPr id="53250"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70D8C6DE-8243-45F5-A1F3-507EE32ECF1D}"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839416" y="561655"/>
            <a:ext cx="8352367" cy="647700"/>
          </a:xfrm>
        </p:spPr>
        <p:txBody>
          <a:bodyPr/>
          <a:lstStyle/>
          <a:p>
            <a:pPr eaLnBrk="1" hangingPunct="1"/>
            <a:r>
              <a:rPr lang="en-US" altLang="zh-CN" sz="3600" dirty="0">
                <a:latin typeface="+mj-ea"/>
              </a:rPr>
              <a:t>TCP</a:t>
            </a:r>
            <a:r>
              <a:rPr lang="zh-CN" altLang="en-US" sz="3600" dirty="0">
                <a:latin typeface="+mj-ea"/>
              </a:rPr>
              <a:t>拥塞窗口</a:t>
            </a:r>
            <a:endParaRPr lang="en-US" altLang="zh-CN" sz="3600" dirty="0">
              <a:latin typeface="+mj-ea"/>
            </a:endParaRPr>
          </a:p>
        </p:txBody>
      </p:sp>
      <p:sp>
        <p:nvSpPr>
          <p:cNvPr id="54275" name="Rectangle 5"/>
          <p:cNvSpPr>
            <a:spLocks noGrp="1" noChangeArrowheads="1"/>
          </p:cNvSpPr>
          <p:nvPr>
            <p:ph idx="1"/>
          </p:nvPr>
        </p:nvSpPr>
        <p:spPr>
          <a:xfrm>
            <a:off x="839416" y="1340768"/>
            <a:ext cx="10972800" cy="5113338"/>
          </a:xfrm>
        </p:spPr>
        <p:txBody>
          <a:bodyPr/>
          <a:lstStyle/>
          <a:p>
            <a:pPr eaLnBrk="1" hangingPunct="1">
              <a:lnSpc>
                <a:spcPct val="90000"/>
              </a:lnSpc>
            </a:pPr>
            <a:r>
              <a:rPr lang="zh-CN" altLang="en-US" sz="2200" dirty="0">
                <a:latin typeface="+mn-ea"/>
              </a:rPr>
              <a:t>每一个</a:t>
            </a:r>
            <a:r>
              <a:rPr lang="en-US" altLang="zh-CN" sz="2200" dirty="0">
                <a:latin typeface="+mn-ea"/>
              </a:rPr>
              <a:t>TCP</a:t>
            </a:r>
            <a:r>
              <a:rPr lang="zh-CN" altLang="en-US" sz="2200" dirty="0">
                <a:latin typeface="+mn-ea"/>
              </a:rPr>
              <a:t>的发送方维护一个拥塞窗口</a:t>
            </a:r>
            <a:endParaRPr lang="en-US" altLang="zh-CN" sz="2200" dirty="0">
              <a:latin typeface="+mn-ea"/>
            </a:endParaRPr>
          </a:p>
          <a:p>
            <a:pPr lvl="1">
              <a:lnSpc>
                <a:spcPct val="90000"/>
              </a:lnSpc>
              <a:spcAft>
                <a:spcPts val="2400"/>
              </a:spcAft>
            </a:pPr>
            <a:r>
              <a:rPr lang="zh-CN" altLang="en-US" sz="2200" dirty="0">
                <a:latin typeface="+mn-ea"/>
              </a:rPr>
              <a:t>给定时间内允许传送的最大数据量</a:t>
            </a:r>
            <a:r>
              <a:rPr lang="en-US" altLang="zh-CN" sz="2200" dirty="0">
                <a:latin typeface="+mn-ea"/>
              </a:rPr>
              <a:t> (</a:t>
            </a:r>
            <a:r>
              <a:rPr lang="zh-CN" altLang="en-US" sz="2200" dirty="0">
                <a:latin typeface="+mn-ea"/>
              </a:rPr>
              <a:t>未确认的</a:t>
            </a:r>
            <a:r>
              <a:rPr lang="en-US" altLang="zh-CN" sz="2200" dirty="0">
                <a:latin typeface="+mn-ea"/>
              </a:rPr>
              <a:t>)</a:t>
            </a:r>
            <a:endParaRPr lang="en-US" altLang="zh-CN" sz="2200" dirty="0">
              <a:latin typeface="+mn-ea"/>
            </a:endParaRPr>
          </a:p>
          <a:p>
            <a:pPr eaLnBrk="1" hangingPunct="1">
              <a:lnSpc>
                <a:spcPct val="90000"/>
              </a:lnSpc>
            </a:pPr>
            <a:r>
              <a:rPr lang="zh-CN" altLang="en-US" sz="2200" dirty="0">
                <a:latin typeface="+mn-ea"/>
              </a:rPr>
              <a:t>自适应拥塞窗口</a:t>
            </a:r>
            <a:endParaRPr lang="en-US" altLang="zh-CN" sz="2200" dirty="0">
              <a:latin typeface="+mn-ea"/>
            </a:endParaRPr>
          </a:p>
          <a:p>
            <a:pPr lvl="1" eaLnBrk="1" hangingPunct="1">
              <a:lnSpc>
                <a:spcPct val="90000"/>
              </a:lnSpc>
            </a:pPr>
            <a:r>
              <a:rPr lang="zh-CN" altLang="en-US" sz="2200" dirty="0">
                <a:solidFill>
                  <a:srgbClr val="0000FF"/>
                </a:solidFill>
                <a:latin typeface="+mn-ea"/>
              </a:rPr>
              <a:t>分组丢失时减少</a:t>
            </a:r>
            <a:r>
              <a:rPr lang="en-US" altLang="zh-CN" sz="2200" dirty="0">
                <a:latin typeface="+mn-ea"/>
              </a:rPr>
              <a:t>: </a:t>
            </a:r>
            <a:r>
              <a:rPr lang="zh-CN" altLang="en-US" sz="2200" dirty="0">
                <a:latin typeface="+mn-ea"/>
              </a:rPr>
              <a:t>退让</a:t>
            </a:r>
            <a:endParaRPr lang="en-US" altLang="zh-CN" sz="2200" dirty="0">
              <a:latin typeface="+mn-ea"/>
            </a:endParaRPr>
          </a:p>
          <a:p>
            <a:pPr lvl="1" eaLnBrk="1" hangingPunct="1">
              <a:lnSpc>
                <a:spcPct val="90000"/>
              </a:lnSpc>
            </a:pPr>
            <a:r>
              <a:rPr lang="zh-CN" altLang="en-US" sz="2200" dirty="0">
                <a:solidFill>
                  <a:srgbClr val="0000FF"/>
                </a:solidFill>
                <a:latin typeface="+mn-ea"/>
              </a:rPr>
              <a:t>成功传送时增加</a:t>
            </a:r>
            <a:r>
              <a:rPr lang="en-US" altLang="zh-CN" sz="2200" dirty="0">
                <a:latin typeface="+mn-ea"/>
              </a:rPr>
              <a:t>: </a:t>
            </a:r>
            <a:r>
              <a:rPr lang="zh-CN" altLang="en-US" sz="2200" dirty="0">
                <a:latin typeface="+mn-ea"/>
              </a:rPr>
              <a:t>乐观的探索</a:t>
            </a:r>
            <a:endParaRPr lang="en-US" altLang="zh-CN" sz="2200" dirty="0">
              <a:latin typeface="+mn-ea"/>
            </a:endParaRPr>
          </a:p>
          <a:p>
            <a:pPr lvl="1">
              <a:lnSpc>
                <a:spcPct val="90000"/>
              </a:lnSpc>
              <a:spcAft>
                <a:spcPts val="2400"/>
              </a:spcAft>
            </a:pPr>
            <a:r>
              <a:rPr lang="zh-CN" altLang="en-US" sz="2200" dirty="0">
                <a:latin typeface="+mn-ea"/>
              </a:rPr>
              <a:t>总是努力找到合适的传送速率</a:t>
            </a:r>
            <a:endParaRPr lang="en-US" altLang="zh-CN" sz="2200" dirty="0">
              <a:latin typeface="+mn-ea"/>
            </a:endParaRPr>
          </a:p>
          <a:p>
            <a:pPr eaLnBrk="1" hangingPunct="1">
              <a:lnSpc>
                <a:spcPct val="90000"/>
              </a:lnSpc>
            </a:pPr>
            <a:r>
              <a:rPr lang="en-US" altLang="zh-CN" sz="2200" dirty="0">
                <a:latin typeface="+mn-ea"/>
              </a:rPr>
              <a:t>Tradeoff</a:t>
            </a:r>
            <a:endParaRPr lang="en-US" altLang="zh-CN" sz="2200" dirty="0">
              <a:latin typeface="+mn-ea"/>
            </a:endParaRPr>
          </a:p>
          <a:p>
            <a:pPr lvl="1" eaLnBrk="1" hangingPunct="1">
              <a:lnSpc>
                <a:spcPct val="90000"/>
              </a:lnSpc>
            </a:pPr>
            <a:r>
              <a:rPr lang="zh-CN" altLang="en-US" sz="2200" dirty="0">
                <a:solidFill>
                  <a:srgbClr val="0000FF"/>
                </a:solidFill>
                <a:latin typeface="+mn-ea"/>
              </a:rPr>
              <a:t>优点</a:t>
            </a:r>
            <a:r>
              <a:rPr lang="en-US" altLang="zh-CN" sz="2200" dirty="0">
                <a:solidFill>
                  <a:srgbClr val="0000FF"/>
                </a:solidFill>
                <a:latin typeface="+mn-ea"/>
              </a:rPr>
              <a:t>:  </a:t>
            </a:r>
            <a:r>
              <a:rPr lang="zh-CN" altLang="en-US" sz="2200" dirty="0">
                <a:latin typeface="+mn-ea"/>
              </a:rPr>
              <a:t>不需要专门的网络反馈机制</a:t>
            </a:r>
            <a:endParaRPr lang="en-US" altLang="zh-CN" sz="2200" dirty="0">
              <a:latin typeface="+mn-ea"/>
            </a:endParaRPr>
          </a:p>
          <a:p>
            <a:pPr lvl="1" eaLnBrk="1" hangingPunct="1">
              <a:lnSpc>
                <a:spcPct val="90000"/>
              </a:lnSpc>
            </a:pPr>
            <a:r>
              <a:rPr lang="zh-CN" altLang="en-US" sz="2200" dirty="0">
                <a:solidFill>
                  <a:srgbClr val="0000FF"/>
                </a:solidFill>
                <a:latin typeface="+mn-ea"/>
              </a:rPr>
              <a:t>缺点</a:t>
            </a:r>
            <a:r>
              <a:rPr lang="en-US" altLang="zh-CN" sz="2200" dirty="0">
                <a:solidFill>
                  <a:srgbClr val="0000FF"/>
                </a:solidFill>
                <a:latin typeface="+mn-ea"/>
              </a:rPr>
              <a:t>:  </a:t>
            </a:r>
            <a:r>
              <a:rPr lang="zh-CN" altLang="en-US" sz="2200" dirty="0">
                <a:latin typeface="+mn-ea"/>
              </a:rPr>
              <a:t>持续在</a:t>
            </a:r>
            <a:r>
              <a:rPr lang="en-US" altLang="zh-CN" sz="2200" dirty="0">
                <a:latin typeface="+mn-ea"/>
              </a:rPr>
              <a:t>“</a:t>
            </a:r>
            <a:r>
              <a:rPr lang="zh-CN" altLang="en-US" sz="2200" dirty="0">
                <a:latin typeface="+mn-ea"/>
              </a:rPr>
              <a:t>合适</a:t>
            </a:r>
            <a:r>
              <a:rPr lang="en-US" altLang="zh-CN" sz="2200" dirty="0">
                <a:latin typeface="+mn-ea"/>
              </a:rPr>
              <a:t>”</a:t>
            </a:r>
            <a:r>
              <a:rPr lang="zh-CN" altLang="en-US" sz="2200" dirty="0">
                <a:latin typeface="+mn-ea"/>
              </a:rPr>
              <a:t>的速率上下波动</a:t>
            </a:r>
            <a:endParaRPr lang="en-US" altLang="zh-CN" sz="2200" dirty="0">
              <a:latin typeface="+mn-ea"/>
            </a:endParaRPr>
          </a:p>
        </p:txBody>
      </p:sp>
      <p:sp>
        <p:nvSpPr>
          <p:cNvPr id="54276" name="Slide Number Placeholder 3"/>
          <p:cNvSpPr>
            <a:spLocks noGrp="1"/>
          </p:cNvSpPr>
          <p:nvPr>
            <p:ph type="sldNum" sz="quarter" idx="10"/>
          </p:nvPr>
        </p:nvSpPr>
        <p:spPr>
          <a:xfrm>
            <a:off x="8534400" y="-603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B026DFA3-6ED6-4F32-9874-51DBBB94A7A8}"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9416" y="552450"/>
            <a:ext cx="8352367" cy="647700"/>
          </a:xfrm>
        </p:spPr>
        <p:txBody>
          <a:bodyPr/>
          <a:lstStyle/>
          <a:p>
            <a:pPr eaLnBrk="1" hangingPunct="1"/>
            <a:r>
              <a:rPr lang="zh-CN" altLang="en-US" sz="3600" dirty="0"/>
              <a:t>接收窗口 </a:t>
            </a:r>
            <a:r>
              <a:rPr lang="en-US" altLang="zh-CN" sz="3600" dirty="0"/>
              <a:t>vs </a:t>
            </a:r>
            <a:r>
              <a:rPr lang="zh-CN" altLang="en-US" sz="3600" dirty="0"/>
              <a:t>拥塞窗口</a:t>
            </a:r>
            <a:endParaRPr lang="en-US" altLang="zh-CN" sz="3600" dirty="0"/>
          </a:p>
        </p:txBody>
      </p:sp>
      <p:sp>
        <p:nvSpPr>
          <p:cNvPr id="56323" name="Rectangle 3"/>
          <p:cNvSpPr>
            <a:spLocks noGrp="1" noChangeArrowheads="1"/>
          </p:cNvSpPr>
          <p:nvPr>
            <p:ph idx="1"/>
          </p:nvPr>
        </p:nvSpPr>
        <p:spPr>
          <a:xfrm>
            <a:off x="839416" y="1447800"/>
            <a:ext cx="10972800" cy="5113338"/>
          </a:xfrm>
        </p:spPr>
        <p:txBody>
          <a:bodyPr/>
          <a:lstStyle/>
          <a:p>
            <a:pPr eaLnBrk="1" hangingPunct="1"/>
            <a:r>
              <a:rPr lang="zh-CN" altLang="en-US" sz="2200" dirty="0">
                <a:latin typeface="+mn-ea"/>
              </a:rPr>
              <a:t>流量控制</a:t>
            </a:r>
            <a:endParaRPr lang="en-US" altLang="zh-CN" sz="2200" dirty="0">
              <a:latin typeface="+mn-ea"/>
            </a:endParaRPr>
          </a:p>
          <a:p>
            <a:pPr lvl="1" eaLnBrk="1" hangingPunct="1"/>
            <a:r>
              <a:rPr lang="zh-CN" altLang="en-US" sz="2200" dirty="0">
                <a:latin typeface="+mn-ea"/>
              </a:rPr>
              <a:t>避免快速发送方使慢速接收方过载</a:t>
            </a:r>
            <a:endParaRPr lang="en-US" altLang="zh-CN" sz="2200" i="1" dirty="0">
              <a:latin typeface="+mn-ea"/>
            </a:endParaRPr>
          </a:p>
          <a:p>
            <a:pPr eaLnBrk="1" hangingPunct="1"/>
            <a:r>
              <a:rPr lang="zh-CN" altLang="en-US" sz="2200" dirty="0">
                <a:latin typeface="+mn-ea"/>
              </a:rPr>
              <a:t>拥塞控制</a:t>
            </a:r>
            <a:endParaRPr lang="en-US" altLang="zh-CN" sz="2200" dirty="0">
              <a:latin typeface="+mn-ea"/>
            </a:endParaRPr>
          </a:p>
          <a:p>
            <a:pPr lvl="1" eaLnBrk="1" hangingPunct="1"/>
            <a:r>
              <a:rPr lang="zh-CN" altLang="en-US" sz="2200" dirty="0">
                <a:latin typeface="+mn-ea"/>
              </a:rPr>
              <a:t>避免多个发送方使网络过载</a:t>
            </a:r>
            <a:endParaRPr lang="en-US" altLang="zh-CN" sz="2200" i="1" dirty="0">
              <a:latin typeface="+mn-ea"/>
            </a:endParaRPr>
          </a:p>
          <a:p>
            <a:pPr lvl="1" eaLnBrk="1" hangingPunct="1">
              <a:buFont typeface="Arial" panose="020B0604020202020204" pitchFamily="34" charset="0"/>
              <a:buNone/>
            </a:pPr>
            <a:endParaRPr lang="en-US" altLang="zh-CN" sz="2200" i="1" dirty="0">
              <a:latin typeface="+mn-ea"/>
            </a:endParaRPr>
          </a:p>
          <a:p>
            <a:pPr eaLnBrk="1" hangingPunct="1"/>
            <a:r>
              <a:rPr lang="zh-CN" altLang="en-US" sz="2200" dirty="0">
                <a:latin typeface="+mn-ea"/>
              </a:rPr>
              <a:t>不同的概念</a:t>
            </a:r>
            <a:r>
              <a:rPr lang="en-US" altLang="zh-CN" sz="2200" dirty="0">
                <a:latin typeface="+mn-ea"/>
              </a:rPr>
              <a:t>, </a:t>
            </a:r>
            <a:r>
              <a:rPr lang="zh-CN" altLang="en-US" sz="2200" dirty="0">
                <a:latin typeface="+mn-ea"/>
              </a:rPr>
              <a:t>但是采用类似的机制</a:t>
            </a:r>
            <a:endParaRPr lang="en-US" altLang="zh-CN" sz="2200" dirty="0">
              <a:latin typeface="+mn-ea"/>
            </a:endParaRPr>
          </a:p>
          <a:p>
            <a:pPr lvl="1" eaLnBrk="1" hangingPunct="1"/>
            <a:r>
              <a:rPr lang="en-US" altLang="zh-CN" sz="2200" dirty="0">
                <a:latin typeface="+mn-ea"/>
              </a:rPr>
              <a:t>TCP </a:t>
            </a:r>
            <a:r>
              <a:rPr lang="zh-CN" altLang="en-US" sz="2200" dirty="0">
                <a:latin typeface="+mn-ea"/>
              </a:rPr>
              <a:t>流量控制</a:t>
            </a:r>
            <a:r>
              <a:rPr lang="en-US" altLang="zh-CN" sz="2200" dirty="0">
                <a:latin typeface="+mn-ea"/>
              </a:rPr>
              <a:t>:  </a:t>
            </a:r>
            <a:r>
              <a:rPr lang="zh-CN" altLang="en-US" sz="2200" dirty="0">
                <a:latin typeface="+mn-ea"/>
              </a:rPr>
              <a:t>接收窗口</a:t>
            </a:r>
            <a:endParaRPr lang="en-US" altLang="zh-CN" sz="2200" dirty="0">
              <a:latin typeface="+mn-ea"/>
            </a:endParaRPr>
          </a:p>
          <a:p>
            <a:pPr lvl="1" eaLnBrk="1" hangingPunct="1"/>
            <a:r>
              <a:rPr lang="en-US" altLang="zh-CN" sz="2200" dirty="0">
                <a:latin typeface="+mn-ea"/>
              </a:rPr>
              <a:t>TCP </a:t>
            </a:r>
            <a:r>
              <a:rPr lang="zh-CN" altLang="en-US" sz="2200" dirty="0">
                <a:latin typeface="+mn-ea"/>
              </a:rPr>
              <a:t>拥塞控制</a:t>
            </a:r>
            <a:r>
              <a:rPr lang="en-US" altLang="zh-CN" sz="2200" dirty="0">
                <a:latin typeface="+mn-ea"/>
              </a:rPr>
              <a:t>:  </a:t>
            </a:r>
            <a:r>
              <a:rPr lang="zh-CN" altLang="en-US" sz="2200" dirty="0">
                <a:latin typeface="+mn-ea"/>
              </a:rPr>
              <a:t>拥塞窗口</a:t>
            </a:r>
            <a:endParaRPr lang="en-US" altLang="zh-CN" sz="2200" dirty="0">
              <a:latin typeface="+mn-ea"/>
            </a:endParaRPr>
          </a:p>
          <a:p>
            <a:pPr lvl="1" eaLnBrk="1" hangingPunct="1"/>
            <a:r>
              <a:rPr lang="zh-CN" altLang="en-US" sz="2200" dirty="0">
                <a:latin typeface="+mn-ea"/>
              </a:rPr>
              <a:t>发送方</a:t>
            </a:r>
            <a:r>
              <a:rPr lang="en-US" altLang="zh-CN" sz="2200" dirty="0">
                <a:latin typeface="+mn-ea"/>
              </a:rPr>
              <a:t>TCP</a:t>
            </a:r>
            <a:r>
              <a:rPr lang="zh-CN" altLang="en-US" sz="2200" dirty="0">
                <a:latin typeface="+mn-ea"/>
              </a:rPr>
              <a:t>窗口</a:t>
            </a:r>
            <a:r>
              <a:rPr lang="en-US" altLang="zh-CN" sz="2200" dirty="0">
                <a:latin typeface="+mn-ea"/>
              </a:rPr>
              <a:t> = </a:t>
            </a:r>
            <a:endParaRPr lang="en-US" altLang="zh-CN" sz="2200" dirty="0">
              <a:latin typeface="+mn-ea"/>
            </a:endParaRPr>
          </a:p>
          <a:p>
            <a:pPr lvl="1" eaLnBrk="1" hangingPunct="1">
              <a:buFont typeface="Arial" panose="020B0604020202020204" pitchFamily="34" charset="0"/>
              <a:buNone/>
            </a:pPr>
            <a:r>
              <a:rPr lang="en-US" altLang="zh-CN" dirty="0" smtClean="0">
                <a:solidFill>
                  <a:srgbClr val="0000FF"/>
                </a:solidFill>
              </a:rPr>
              <a:t>		    </a:t>
            </a:r>
            <a:r>
              <a:rPr lang="en-US" altLang="zh-CN" sz="2200" dirty="0">
                <a:solidFill>
                  <a:srgbClr val="0000FF"/>
                </a:solidFill>
                <a:latin typeface="+mn-ea"/>
              </a:rPr>
              <a:t>min { </a:t>
            </a:r>
            <a:r>
              <a:rPr lang="zh-CN" altLang="en-US" sz="2200" dirty="0">
                <a:solidFill>
                  <a:srgbClr val="0000FF"/>
                </a:solidFill>
                <a:latin typeface="+mn-ea"/>
              </a:rPr>
              <a:t>拥塞窗口</a:t>
            </a:r>
            <a:r>
              <a:rPr lang="en-US" altLang="zh-CN" sz="2200" dirty="0">
                <a:solidFill>
                  <a:srgbClr val="0000FF"/>
                </a:solidFill>
                <a:latin typeface="+mn-ea"/>
              </a:rPr>
              <a:t>, </a:t>
            </a:r>
            <a:r>
              <a:rPr lang="zh-CN" altLang="en-US" sz="2200" dirty="0">
                <a:solidFill>
                  <a:srgbClr val="0000FF"/>
                </a:solidFill>
                <a:latin typeface="+mn-ea"/>
              </a:rPr>
              <a:t>接收窗口</a:t>
            </a:r>
            <a:r>
              <a:rPr lang="en-US" altLang="zh-CN" sz="2200" dirty="0">
                <a:solidFill>
                  <a:srgbClr val="0000FF"/>
                </a:solidFill>
                <a:latin typeface="+mn-ea"/>
              </a:rPr>
              <a:t> }</a:t>
            </a:r>
            <a:endParaRPr lang="en-US" altLang="zh-CN" sz="2200" i="1" dirty="0">
              <a:solidFill>
                <a:srgbClr val="0000FF"/>
              </a:solidFill>
              <a:latin typeface="+mn-ea"/>
            </a:endParaRPr>
          </a:p>
        </p:txBody>
      </p:sp>
      <p:sp>
        <p:nvSpPr>
          <p:cNvPr id="56324" name="Slide Number Placeholder 3"/>
          <p:cNvSpPr>
            <a:spLocks noGrp="1"/>
          </p:cNvSpPr>
          <p:nvPr>
            <p:ph type="sldNum" sz="quarter" idx="10"/>
          </p:nvPr>
        </p:nvSpPr>
        <p:spPr>
          <a:xfrm>
            <a:off x="8534400" y="-603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F113D787-6886-42DF-9469-C8BD92B4796D}"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5026" y="509879"/>
            <a:ext cx="7348537" cy="795337"/>
          </a:xfrm>
        </p:spPr>
        <p:txBody>
          <a:bodyPr/>
          <a:lstStyle/>
          <a:p>
            <a:pPr eaLnBrk="1" hangingPunct="1"/>
            <a:r>
              <a:rPr lang="zh-CN" altLang="en-US" sz="3600" dirty="0"/>
              <a:t>累次增加</a:t>
            </a:r>
            <a:r>
              <a:rPr lang="en-US" altLang="zh-CN" sz="3600" dirty="0"/>
              <a:t>/</a:t>
            </a:r>
            <a:r>
              <a:rPr lang="zh-CN" altLang="en-US" sz="3600" dirty="0"/>
              <a:t>成倍减少</a:t>
            </a:r>
            <a:r>
              <a:rPr lang="en-US" altLang="zh-CN" sz="3600" dirty="0"/>
              <a:t>(AIMD)</a:t>
            </a:r>
            <a:endParaRPr lang="en-US" altLang="zh-CN" sz="3600" dirty="0">
              <a:ea typeface="MS PGothic" panose="020B0600070205080204" pitchFamily="34" charset="-128"/>
            </a:endParaRPr>
          </a:p>
        </p:txBody>
      </p:sp>
      <p:sp>
        <p:nvSpPr>
          <p:cNvPr id="58371" name="Rectangle 3"/>
          <p:cNvSpPr>
            <a:spLocks noGrp="1" noChangeArrowheads="1"/>
          </p:cNvSpPr>
          <p:nvPr>
            <p:ph idx="1"/>
          </p:nvPr>
        </p:nvSpPr>
        <p:spPr>
          <a:xfrm>
            <a:off x="835026" y="1287901"/>
            <a:ext cx="8686800" cy="5257800"/>
          </a:xfrm>
        </p:spPr>
        <p:txBody>
          <a:bodyPr/>
          <a:lstStyle/>
          <a:p>
            <a:pPr>
              <a:lnSpc>
                <a:spcPct val="90000"/>
              </a:lnSpc>
              <a:spcAft>
                <a:spcPts val="600"/>
              </a:spcAft>
            </a:pPr>
            <a:r>
              <a:rPr lang="zh-CN" altLang="en-US" sz="2200" dirty="0">
                <a:latin typeface="+mn-ea"/>
              </a:rPr>
              <a:t>如何自适应变化</a:t>
            </a:r>
            <a:r>
              <a:rPr lang="en-US" altLang="zh-CN" sz="2200" dirty="0">
                <a:latin typeface="+mn-ea"/>
              </a:rPr>
              <a:t>?</a:t>
            </a:r>
            <a:endParaRPr lang="en-US" altLang="zh-CN" sz="2200" dirty="0">
              <a:latin typeface="+mn-ea"/>
            </a:endParaRPr>
          </a:p>
          <a:p>
            <a:pPr lvl="1">
              <a:lnSpc>
                <a:spcPct val="90000"/>
              </a:lnSpc>
              <a:spcAft>
                <a:spcPts val="600"/>
              </a:spcAft>
            </a:pPr>
            <a:r>
              <a:rPr lang="zh-CN" altLang="en-US" sz="2200" dirty="0">
                <a:latin typeface="+mn-ea"/>
              </a:rPr>
              <a:t>分组成功传送</a:t>
            </a:r>
            <a:r>
              <a:rPr lang="en-US" altLang="zh-CN" sz="2200" dirty="0">
                <a:latin typeface="+mn-ea"/>
              </a:rPr>
              <a:t>, </a:t>
            </a:r>
            <a:r>
              <a:rPr lang="zh-CN" altLang="en-US" sz="2200" dirty="0">
                <a:latin typeface="+mn-ea"/>
              </a:rPr>
              <a:t>将窗口大小加</a:t>
            </a:r>
            <a:r>
              <a:rPr lang="en-US" altLang="zh-CN" sz="2200" dirty="0">
                <a:latin typeface="+mn-ea"/>
              </a:rPr>
              <a:t>1</a:t>
            </a:r>
            <a:r>
              <a:rPr lang="zh-CN" altLang="en-US" sz="2200" dirty="0">
                <a:latin typeface="+mn-ea"/>
              </a:rPr>
              <a:t>，即多传输一个最大数据段大小</a:t>
            </a:r>
            <a:r>
              <a:rPr lang="en-US" altLang="zh-CN" sz="2200" dirty="0">
                <a:latin typeface="+mn-ea"/>
              </a:rPr>
              <a:t> (MSS)</a:t>
            </a:r>
            <a:r>
              <a:rPr lang="zh-CN" altLang="en-US" sz="2200" dirty="0">
                <a:latin typeface="+mn-ea"/>
              </a:rPr>
              <a:t>的数据</a:t>
            </a:r>
            <a:endParaRPr lang="en-US" altLang="zh-CN" sz="2200" dirty="0">
              <a:latin typeface="+mn-ea"/>
            </a:endParaRPr>
          </a:p>
          <a:p>
            <a:pPr lvl="1">
              <a:lnSpc>
                <a:spcPct val="90000"/>
              </a:lnSpc>
              <a:spcAft>
                <a:spcPts val="3000"/>
              </a:spcAft>
            </a:pPr>
            <a:r>
              <a:rPr lang="zh-CN" altLang="en-US" sz="2200" dirty="0">
                <a:latin typeface="+mn-ea"/>
              </a:rPr>
              <a:t>一旦分组丢失</a:t>
            </a:r>
            <a:r>
              <a:rPr lang="en-US" altLang="zh-CN" sz="2200" dirty="0">
                <a:latin typeface="+mn-ea"/>
              </a:rPr>
              <a:t>, </a:t>
            </a:r>
            <a:r>
              <a:rPr lang="zh-CN" altLang="en-US" sz="2200" dirty="0">
                <a:latin typeface="+mn-ea"/>
              </a:rPr>
              <a:t>则将拥塞窗口减半</a:t>
            </a:r>
            <a:endParaRPr lang="en-US" altLang="zh-CN" sz="2200" dirty="0">
              <a:latin typeface="+mn-ea"/>
            </a:endParaRPr>
          </a:p>
          <a:p>
            <a:pPr>
              <a:lnSpc>
                <a:spcPct val="90000"/>
              </a:lnSpc>
              <a:spcAft>
                <a:spcPts val="600"/>
              </a:spcAft>
            </a:pPr>
            <a:r>
              <a:rPr lang="zh-CN" altLang="en-US" sz="2200" dirty="0">
                <a:latin typeface="+mn-ea"/>
              </a:rPr>
              <a:t>减小拥塞窗口的速度要比加大窗口快得多，称为</a:t>
            </a:r>
            <a:r>
              <a:rPr lang="en-US" altLang="zh-CN" sz="2200" dirty="0">
                <a:latin typeface="+mn-ea"/>
              </a:rPr>
              <a:t>AIMD</a:t>
            </a:r>
            <a:endParaRPr lang="en-US" altLang="zh-CN" sz="2200" dirty="0">
              <a:latin typeface="+mn-ea"/>
            </a:endParaRPr>
          </a:p>
          <a:p>
            <a:pPr lvl="1">
              <a:lnSpc>
                <a:spcPct val="90000"/>
              </a:lnSpc>
              <a:spcAft>
                <a:spcPts val="600"/>
              </a:spcAft>
            </a:pPr>
            <a:r>
              <a:rPr lang="zh-CN" altLang="en-US" sz="2200" dirty="0">
                <a:latin typeface="+mn-ea"/>
              </a:rPr>
              <a:t>加性增加</a:t>
            </a:r>
            <a:r>
              <a:rPr lang="en-US" altLang="zh-CN" sz="2200" dirty="0">
                <a:latin typeface="+mn-ea"/>
              </a:rPr>
              <a:t>(Additive</a:t>
            </a:r>
            <a:r>
              <a:rPr lang="zh-CN" altLang="en-US" sz="2200" dirty="0">
                <a:latin typeface="+mn-ea"/>
              </a:rPr>
              <a:t> </a:t>
            </a:r>
            <a:r>
              <a:rPr lang="en-US" altLang="zh-CN" sz="2200" dirty="0">
                <a:latin typeface="+mn-ea"/>
              </a:rPr>
              <a:t>Increase)</a:t>
            </a:r>
            <a:endParaRPr lang="en-US" altLang="zh-CN" sz="2200" dirty="0">
              <a:latin typeface="+mn-ea"/>
            </a:endParaRPr>
          </a:p>
          <a:p>
            <a:pPr lvl="1">
              <a:lnSpc>
                <a:spcPct val="90000"/>
              </a:lnSpc>
              <a:spcAft>
                <a:spcPts val="600"/>
              </a:spcAft>
            </a:pPr>
            <a:r>
              <a:rPr lang="zh-CN" altLang="en-US" sz="2200" dirty="0">
                <a:latin typeface="+mn-ea"/>
              </a:rPr>
              <a:t>乘性减少</a:t>
            </a:r>
            <a:r>
              <a:rPr lang="en-US" altLang="zh-CN" sz="2200" dirty="0">
                <a:latin typeface="+mn-ea"/>
              </a:rPr>
              <a:t>(Multiple</a:t>
            </a:r>
            <a:r>
              <a:rPr lang="zh-CN" altLang="en-US" sz="2200" dirty="0">
                <a:latin typeface="+mn-ea"/>
              </a:rPr>
              <a:t> </a:t>
            </a:r>
            <a:r>
              <a:rPr lang="en-US" altLang="zh-CN" sz="2200" dirty="0">
                <a:latin typeface="+mn-ea"/>
              </a:rPr>
              <a:t>Decrease)</a:t>
            </a:r>
            <a:endParaRPr lang="en-US" altLang="zh-CN" sz="2200" dirty="0">
              <a:latin typeface="+mn-ea"/>
            </a:endParaRPr>
          </a:p>
          <a:p>
            <a:pPr lvl="2">
              <a:lnSpc>
                <a:spcPct val="90000"/>
              </a:lnSpc>
              <a:spcAft>
                <a:spcPts val="600"/>
              </a:spcAft>
            </a:pPr>
            <a:endParaRPr lang="en-US" altLang="zh-CN" dirty="0"/>
          </a:p>
        </p:txBody>
      </p:sp>
      <p:sp>
        <p:nvSpPr>
          <p:cNvPr id="58372" name="Slide Number Placeholder 3"/>
          <p:cNvSpPr>
            <a:spLocks noGrp="1"/>
          </p:cNvSpPr>
          <p:nvPr>
            <p:ph type="sldNum" sz="quarter" idx="10"/>
          </p:nvPr>
        </p:nvSpPr>
        <p:spPr>
          <a:xfrm>
            <a:off x="8534400" y="-603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41BC1F38-4743-4235-8EDC-1318D74FCF82}"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sp>
        <p:nvSpPr>
          <p:cNvPr id="5" name="Freeform 3"/>
          <p:cNvSpPr/>
          <p:nvPr/>
        </p:nvSpPr>
        <p:spPr bwMode="auto">
          <a:xfrm>
            <a:off x="2687927" y="4581528"/>
            <a:ext cx="7010400" cy="1887538"/>
          </a:xfrm>
          <a:custGeom>
            <a:avLst/>
            <a:gdLst>
              <a:gd name="T0" fmla="*/ 0 w 4416"/>
              <a:gd name="T1" fmla="*/ 0 h 1968"/>
              <a:gd name="T2" fmla="*/ 0 w 4416"/>
              <a:gd name="T3" fmla="*/ 2147483647 h 1968"/>
              <a:gd name="T4" fmla="*/ 2147483647 w 4416"/>
              <a:gd name="T5" fmla="*/ 2147483647 h 1968"/>
              <a:gd name="T6" fmla="*/ 0 60000 65536"/>
              <a:gd name="T7" fmla="*/ 0 60000 65536"/>
              <a:gd name="T8" fmla="*/ 0 60000 65536"/>
              <a:gd name="T9" fmla="*/ 0 w 4416"/>
              <a:gd name="T10" fmla="*/ 0 h 1968"/>
              <a:gd name="T11" fmla="*/ 4416 w 4416"/>
              <a:gd name="T12" fmla="*/ 1968 h 1968"/>
            </a:gdLst>
            <a:ahLst/>
            <a:cxnLst>
              <a:cxn ang="T6">
                <a:pos x="T0" y="T1"/>
              </a:cxn>
              <a:cxn ang="T7">
                <a:pos x="T2" y="T3"/>
              </a:cxn>
              <a:cxn ang="T8">
                <a:pos x="T4" y="T5"/>
              </a:cxn>
            </a:cxnLst>
            <a:rect l="T9" t="T10" r="T11" b="T12"/>
            <a:pathLst>
              <a:path w="4416" h="1968">
                <a:moveTo>
                  <a:pt x="0" y="0"/>
                </a:moveTo>
                <a:lnTo>
                  <a:pt x="0" y="1968"/>
                </a:lnTo>
                <a:lnTo>
                  <a:pt x="4416" y="1968"/>
                </a:lnTo>
              </a:path>
            </a:pathLst>
          </a:custGeom>
          <a:noFill/>
          <a:ln w="19050">
            <a:solidFill>
              <a:schemeClr val="tx1"/>
            </a:solidFill>
            <a:round/>
            <a:headEnd type="triangle" w="med" len="med"/>
            <a:tailEnd type="triangle" w="med" len="med"/>
          </a:ln>
        </p:spPr>
        <p:txBody>
          <a:bodyPr/>
          <a:lstStyle/>
          <a:p>
            <a:pPr algn="ctr">
              <a:defRPr/>
            </a:pPr>
            <a:endParaRPr lang="zh-CN" altLang="zh-CN">
              <a:latin typeface="+mn-lt"/>
              <a:ea typeface="+mn-ea"/>
            </a:endParaRPr>
          </a:p>
        </p:txBody>
      </p:sp>
      <p:sp>
        <p:nvSpPr>
          <p:cNvPr id="6" name="Freeform 4"/>
          <p:cNvSpPr/>
          <p:nvPr/>
        </p:nvSpPr>
        <p:spPr bwMode="auto">
          <a:xfrm>
            <a:off x="2712028" y="4481009"/>
            <a:ext cx="7162800" cy="1981200"/>
          </a:xfrm>
          <a:custGeom>
            <a:avLst/>
            <a:gdLst>
              <a:gd name="T0" fmla="*/ 0 w 4512"/>
              <a:gd name="T1" fmla="*/ 2147483647 h 1248"/>
              <a:gd name="T2" fmla="*/ 2147483647 w 4512"/>
              <a:gd name="T3" fmla="*/ 2147483647 h 1248"/>
              <a:gd name="T4" fmla="*/ 2147483647 w 4512"/>
              <a:gd name="T5" fmla="*/ 2147483647 h 1248"/>
              <a:gd name="T6" fmla="*/ 2147483647 w 4512"/>
              <a:gd name="T7" fmla="*/ 2147483647 h 1248"/>
              <a:gd name="T8" fmla="*/ 2147483647 w 4512"/>
              <a:gd name="T9" fmla="*/ 2147483647 h 1248"/>
              <a:gd name="T10" fmla="*/ 2147483647 w 4512"/>
              <a:gd name="T11" fmla="*/ 0 h 1248"/>
              <a:gd name="T12" fmla="*/ 2147483647 w 4512"/>
              <a:gd name="T13" fmla="*/ 2147483647 h 1248"/>
              <a:gd name="T14" fmla="*/ 2147483647 w 4512"/>
              <a:gd name="T15" fmla="*/ 2147483647 h 1248"/>
              <a:gd name="T16" fmla="*/ 2147483647 w 4512"/>
              <a:gd name="T17" fmla="*/ 2147483647 h 1248"/>
              <a:gd name="T18" fmla="*/ 2147483647 w 4512"/>
              <a:gd name="T19" fmla="*/ 2147483647 h 1248"/>
              <a:gd name="T20" fmla="*/ 2147483647 w 4512"/>
              <a:gd name="T21" fmla="*/ 2147483647 h 1248"/>
              <a:gd name="T22" fmla="*/ 2147483647 w 4512"/>
              <a:gd name="T23" fmla="*/ 2147483647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12"/>
              <a:gd name="T37" fmla="*/ 0 h 1248"/>
              <a:gd name="T38" fmla="*/ 4512 w 4512"/>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12" h="1248">
                <a:moveTo>
                  <a:pt x="0" y="1248"/>
                </a:moveTo>
                <a:lnTo>
                  <a:pt x="1152" y="336"/>
                </a:lnTo>
                <a:lnTo>
                  <a:pt x="1152" y="816"/>
                </a:lnTo>
                <a:lnTo>
                  <a:pt x="1536" y="528"/>
                </a:lnTo>
                <a:lnTo>
                  <a:pt x="1536" y="960"/>
                </a:lnTo>
                <a:lnTo>
                  <a:pt x="2832" y="0"/>
                </a:lnTo>
                <a:lnTo>
                  <a:pt x="2832" y="720"/>
                </a:lnTo>
                <a:lnTo>
                  <a:pt x="3504" y="240"/>
                </a:lnTo>
                <a:lnTo>
                  <a:pt x="3504" y="864"/>
                </a:lnTo>
                <a:lnTo>
                  <a:pt x="4224" y="288"/>
                </a:lnTo>
                <a:lnTo>
                  <a:pt x="4224" y="816"/>
                </a:lnTo>
                <a:lnTo>
                  <a:pt x="4512" y="576"/>
                </a:lnTo>
              </a:path>
            </a:pathLst>
          </a:custGeom>
          <a:noFill/>
          <a:ln w="38100">
            <a:solidFill>
              <a:schemeClr val="accent2"/>
            </a:solidFill>
            <a:round/>
          </a:ln>
        </p:spPr>
        <p:txBody>
          <a:bodyPr/>
          <a:lstStyle/>
          <a:p>
            <a:pPr algn="ctr">
              <a:defRPr/>
            </a:pPr>
            <a:endParaRPr lang="zh-CN" altLang="zh-CN" sz="1200">
              <a:latin typeface="+mn-lt"/>
              <a:ea typeface="+mn-ea"/>
            </a:endParaRPr>
          </a:p>
        </p:txBody>
      </p:sp>
      <p:sp>
        <p:nvSpPr>
          <p:cNvPr id="58375" name="Text Box 5"/>
          <p:cNvSpPr txBox="1">
            <a:spLocks noChangeArrowheads="1"/>
          </p:cNvSpPr>
          <p:nvPr/>
        </p:nvSpPr>
        <p:spPr bwMode="auto">
          <a:xfrm>
            <a:off x="9622013" y="6442156"/>
            <a:ext cx="287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2400" i="1" dirty="0"/>
              <a:t>t</a:t>
            </a:r>
            <a:endParaRPr kumimoji="0" lang="en-US" altLang="zh-CN" sz="2400" i="1" dirty="0"/>
          </a:p>
        </p:txBody>
      </p:sp>
      <p:sp>
        <p:nvSpPr>
          <p:cNvPr id="8" name="Line 7"/>
          <p:cNvSpPr>
            <a:spLocks noChangeShapeType="1"/>
          </p:cNvSpPr>
          <p:nvPr/>
        </p:nvSpPr>
        <p:spPr bwMode="auto">
          <a:xfrm>
            <a:off x="5257800" y="6011863"/>
            <a:ext cx="457200" cy="0"/>
          </a:xfrm>
          <a:prstGeom prst="line">
            <a:avLst/>
          </a:prstGeom>
          <a:noFill/>
          <a:ln w="9525">
            <a:solidFill>
              <a:schemeClr val="tx1"/>
            </a:solidFill>
            <a:round/>
          </a:ln>
        </p:spPr>
        <p:txBody>
          <a:bodyPr/>
          <a:lstStyle/>
          <a:p>
            <a:pPr>
              <a:defRPr/>
            </a:pPr>
            <a:endParaRPr lang="zh-CN" altLang="en-US">
              <a:latin typeface="+mn-lt"/>
              <a:ea typeface="+mn-ea"/>
            </a:endParaRPr>
          </a:p>
        </p:txBody>
      </p:sp>
      <p:sp>
        <p:nvSpPr>
          <p:cNvPr id="9" name="Line 8"/>
          <p:cNvSpPr>
            <a:spLocks noChangeShapeType="1"/>
          </p:cNvSpPr>
          <p:nvPr/>
        </p:nvSpPr>
        <p:spPr bwMode="auto">
          <a:xfrm>
            <a:off x="5257800" y="5326063"/>
            <a:ext cx="457200" cy="0"/>
          </a:xfrm>
          <a:prstGeom prst="line">
            <a:avLst/>
          </a:prstGeom>
          <a:noFill/>
          <a:ln w="9525">
            <a:solidFill>
              <a:schemeClr val="tx1"/>
            </a:solidFill>
            <a:round/>
          </a:ln>
        </p:spPr>
        <p:txBody>
          <a:bodyPr/>
          <a:lstStyle/>
          <a:p>
            <a:pPr>
              <a:defRPr/>
            </a:pPr>
            <a:endParaRPr lang="zh-CN" altLang="en-US">
              <a:latin typeface="+mn-lt"/>
              <a:ea typeface="+mn-ea"/>
            </a:endParaRPr>
          </a:p>
        </p:txBody>
      </p:sp>
      <p:sp>
        <p:nvSpPr>
          <p:cNvPr id="10" name="Line 9"/>
          <p:cNvSpPr>
            <a:spLocks noChangeShapeType="1"/>
          </p:cNvSpPr>
          <p:nvPr/>
        </p:nvSpPr>
        <p:spPr bwMode="auto">
          <a:xfrm>
            <a:off x="5486400" y="5326063"/>
            <a:ext cx="0" cy="685800"/>
          </a:xfrm>
          <a:prstGeom prst="line">
            <a:avLst/>
          </a:prstGeom>
          <a:noFill/>
          <a:ln w="9525">
            <a:solidFill>
              <a:schemeClr val="tx1"/>
            </a:solidFill>
            <a:round/>
            <a:headEnd type="triangle" w="med" len="med"/>
            <a:tailEnd type="triangle" w="med" len="med"/>
          </a:ln>
        </p:spPr>
        <p:txBody>
          <a:bodyPr/>
          <a:lstStyle/>
          <a:p>
            <a:pPr>
              <a:defRPr/>
            </a:pPr>
            <a:endParaRPr lang="zh-CN" altLang="en-US">
              <a:latin typeface="+mn-lt"/>
              <a:ea typeface="+mn-ea"/>
            </a:endParaRPr>
          </a:p>
        </p:txBody>
      </p:sp>
      <p:sp>
        <p:nvSpPr>
          <p:cNvPr id="58379" name="Text Box 10"/>
          <p:cNvSpPr txBox="1">
            <a:spLocks noChangeArrowheads="1"/>
          </p:cNvSpPr>
          <p:nvPr/>
        </p:nvSpPr>
        <p:spPr bwMode="auto">
          <a:xfrm>
            <a:off x="5699128" y="55245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600"/>
              <a:t>减半</a:t>
            </a:r>
            <a:endParaRPr kumimoji="0" lang="en-US" altLang="zh-CN" sz="1600"/>
          </a:p>
        </p:txBody>
      </p:sp>
      <p:sp>
        <p:nvSpPr>
          <p:cNvPr id="58380" name="Text Box 16"/>
          <p:cNvSpPr txBox="1">
            <a:spLocks noChangeArrowheads="1"/>
          </p:cNvSpPr>
          <p:nvPr/>
        </p:nvSpPr>
        <p:spPr bwMode="auto">
          <a:xfrm>
            <a:off x="2927350" y="4652966"/>
            <a:ext cx="146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800">
                <a:solidFill>
                  <a:srgbClr val="FF0000"/>
                </a:solidFill>
              </a:rPr>
              <a:t>TCP</a:t>
            </a:r>
            <a:r>
              <a:rPr kumimoji="0" lang="zh-CN" altLang="en-US" sz="1800">
                <a:solidFill>
                  <a:srgbClr val="FF0000"/>
                </a:solidFill>
              </a:rPr>
              <a:t>分段丢失</a:t>
            </a:r>
            <a:endParaRPr kumimoji="0" lang="en-US" altLang="zh-CN" sz="1800">
              <a:solidFill>
                <a:srgbClr val="FF0000"/>
              </a:solidFill>
            </a:endParaRPr>
          </a:p>
        </p:txBody>
      </p:sp>
      <p:sp>
        <p:nvSpPr>
          <p:cNvPr id="58381" name="文本框 1"/>
          <p:cNvSpPr txBox="1">
            <a:spLocks noChangeArrowheads="1"/>
          </p:cNvSpPr>
          <p:nvPr/>
        </p:nvSpPr>
        <p:spPr bwMode="auto">
          <a:xfrm>
            <a:off x="1884551" y="4516802"/>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err="1"/>
              <a:t>cwnd</a:t>
            </a:r>
            <a:endParaRPr kumimoji="1" lang="zh-CN" altLang="en-US" dirty="0"/>
          </a:p>
        </p:txBody>
      </p:sp>
      <p:cxnSp>
        <p:nvCxnSpPr>
          <p:cNvPr id="4" name="直线箭头连接符 3"/>
          <p:cNvCxnSpPr/>
          <p:nvPr/>
        </p:nvCxnSpPr>
        <p:spPr>
          <a:xfrm>
            <a:off x="4511675" y="4581528"/>
            <a:ext cx="0" cy="360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p:nvPr/>
        </p:nvCxnSpPr>
        <p:spPr>
          <a:xfrm>
            <a:off x="5087938" y="4868863"/>
            <a:ext cx="0" cy="360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7175500" y="4076703"/>
            <a:ext cx="0" cy="360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p:nvPr/>
        </p:nvCxnSpPr>
        <p:spPr>
          <a:xfrm>
            <a:off x="8183563" y="4437063"/>
            <a:ext cx="0" cy="360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a:off x="9336088" y="4508503"/>
            <a:ext cx="0" cy="360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9416" y="536536"/>
            <a:ext cx="6264275" cy="647700"/>
          </a:xfrm>
        </p:spPr>
        <p:txBody>
          <a:bodyPr/>
          <a:lstStyle/>
          <a:p>
            <a:pPr eaLnBrk="1" hangingPunct="1">
              <a:defRPr/>
            </a:pPr>
            <a:r>
              <a:rPr lang="zh-CN" altLang="en-US" sz="3600" dirty="0">
                <a:latin typeface="+mj-ea"/>
              </a:rPr>
              <a:t>新的数据流如何启动</a:t>
            </a:r>
            <a:r>
              <a:rPr lang="en-US" altLang="zh-CN" sz="3600" dirty="0">
                <a:ea typeface="MS PGothic" panose="020B0600070205080204" pitchFamily="34" charset="-128"/>
              </a:rPr>
              <a:t>?</a:t>
            </a:r>
            <a:endParaRPr lang="zh-CN" altLang="en-US" sz="3600" dirty="0"/>
          </a:p>
        </p:txBody>
      </p:sp>
      <p:sp>
        <p:nvSpPr>
          <p:cNvPr id="60420" name="Rectangle 3"/>
          <p:cNvSpPr>
            <a:spLocks noGrp="1" noChangeArrowheads="1"/>
          </p:cNvSpPr>
          <p:nvPr>
            <p:ph idx="1"/>
          </p:nvPr>
        </p:nvSpPr>
        <p:spPr>
          <a:xfrm>
            <a:off x="1050602" y="1087509"/>
            <a:ext cx="8229600" cy="5327650"/>
          </a:xfrm>
        </p:spPr>
        <p:txBody>
          <a:bodyPr/>
          <a:lstStyle/>
          <a:p>
            <a:pPr eaLnBrk="1" hangingPunct="1"/>
            <a:r>
              <a:rPr lang="zh-CN" altLang="en-US" dirty="0"/>
              <a:t>问题</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smtClean="0"/>
          </a:p>
          <a:p>
            <a:pPr eaLnBrk="1" hangingPunct="1"/>
            <a:r>
              <a:rPr lang="zh-CN" altLang="en-US" sz="2200" dirty="0">
                <a:latin typeface="+mn-ea"/>
              </a:rPr>
              <a:t>需要设计一种机制控制窗口启动阶段的</a:t>
            </a:r>
            <a:r>
              <a:rPr lang="en-US" altLang="zh-CN" sz="2200" dirty="0" err="1">
                <a:latin typeface="+mn-ea"/>
              </a:rPr>
              <a:t>cwnd</a:t>
            </a:r>
            <a:endParaRPr lang="en-US" altLang="zh-CN" sz="2200" dirty="0">
              <a:latin typeface="+mn-ea"/>
            </a:endParaRPr>
          </a:p>
          <a:p>
            <a:pPr lvl="1"/>
            <a:r>
              <a:rPr lang="zh-CN" altLang="en-US" sz="2200" dirty="0">
                <a:latin typeface="+mn-ea"/>
              </a:rPr>
              <a:t>初始值不能过大，需要从</a:t>
            </a:r>
            <a:r>
              <a:rPr lang="en-US" altLang="zh-CN" sz="2200" dirty="0">
                <a:latin typeface="+mn-ea"/>
              </a:rPr>
              <a:t>1</a:t>
            </a:r>
            <a:r>
              <a:rPr lang="zh-CN" altLang="en-US" sz="2200" dirty="0">
                <a:latin typeface="+mn-ea"/>
              </a:rPr>
              <a:t>开始，需要一个很长的时间</a:t>
            </a:r>
            <a:endParaRPr lang="en-US" altLang="zh-CN" sz="2200" dirty="0">
              <a:latin typeface="+mn-ea"/>
            </a:endParaRPr>
          </a:p>
          <a:p>
            <a:pPr lvl="1"/>
            <a:r>
              <a:rPr lang="en-US" altLang="zh-CN" sz="2200" dirty="0" err="1">
                <a:latin typeface="+mn-ea"/>
              </a:rPr>
              <a:t>cwnd</a:t>
            </a:r>
            <a:r>
              <a:rPr lang="zh-CN" altLang="en-US" sz="2200" dirty="0">
                <a:latin typeface="+mn-ea"/>
              </a:rPr>
              <a:t>的增加速度要快，加性增加的速度慢了</a:t>
            </a:r>
            <a:endParaRPr lang="en-US" altLang="zh-CN" sz="2200" dirty="0">
              <a:latin typeface="+mn-ea"/>
            </a:endParaRPr>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eaLnBrk="1" hangingPunct="1"/>
            <a:endParaRPr lang="en-US" altLang="zh-CN" dirty="0"/>
          </a:p>
          <a:p>
            <a:pPr eaLnBrk="1" hangingPunct="1"/>
            <a:endParaRPr lang="en-US" altLang="zh-CN" dirty="0"/>
          </a:p>
          <a:p>
            <a:pPr eaLnBrk="1" hangingPunct="1"/>
            <a:endParaRPr lang="en-US" altLang="zh-CN" sz="1100" dirty="0"/>
          </a:p>
        </p:txBody>
      </p:sp>
      <p:sp>
        <p:nvSpPr>
          <p:cNvPr id="60418"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D61F835B-66A2-4736-9CB1-2B943710AD9F}"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grpSp>
        <p:nvGrpSpPr>
          <p:cNvPr id="60421" name="组 5"/>
          <p:cNvGrpSpPr/>
          <p:nvPr/>
        </p:nvGrpSpPr>
        <p:grpSpPr bwMode="auto">
          <a:xfrm>
            <a:off x="839416" y="2670307"/>
            <a:ext cx="8460681" cy="2348531"/>
            <a:chOff x="-468560" y="3068960"/>
            <a:chExt cx="8621960" cy="2419914"/>
          </a:xfrm>
        </p:grpSpPr>
        <p:sp>
          <p:nvSpPr>
            <p:cNvPr id="7" name="Freeform 4"/>
            <p:cNvSpPr/>
            <p:nvPr/>
          </p:nvSpPr>
          <p:spPr bwMode="auto">
            <a:xfrm>
              <a:off x="-325039" y="3284818"/>
              <a:ext cx="7163846" cy="1980812"/>
            </a:xfrm>
            <a:custGeom>
              <a:avLst/>
              <a:gdLst>
                <a:gd name="T0" fmla="*/ 0 w 4512"/>
                <a:gd name="T1" fmla="*/ 2147483647 h 1248"/>
                <a:gd name="T2" fmla="*/ 2147483647 w 4512"/>
                <a:gd name="T3" fmla="*/ 2147483647 h 1248"/>
                <a:gd name="T4" fmla="*/ 2147483647 w 4512"/>
                <a:gd name="T5" fmla="*/ 2147483647 h 1248"/>
                <a:gd name="T6" fmla="*/ 2147483647 w 4512"/>
                <a:gd name="T7" fmla="*/ 2147483647 h 1248"/>
                <a:gd name="T8" fmla="*/ 2147483647 w 4512"/>
                <a:gd name="T9" fmla="*/ 2147483647 h 1248"/>
                <a:gd name="T10" fmla="*/ 2147483647 w 4512"/>
                <a:gd name="T11" fmla="*/ 0 h 1248"/>
                <a:gd name="T12" fmla="*/ 2147483647 w 4512"/>
                <a:gd name="T13" fmla="*/ 2147483647 h 1248"/>
                <a:gd name="T14" fmla="*/ 2147483647 w 4512"/>
                <a:gd name="T15" fmla="*/ 2147483647 h 1248"/>
                <a:gd name="T16" fmla="*/ 2147483647 w 4512"/>
                <a:gd name="T17" fmla="*/ 2147483647 h 1248"/>
                <a:gd name="T18" fmla="*/ 2147483647 w 4512"/>
                <a:gd name="T19" fmla="*/ 2147483647 h 1248"/>
                <a:gd name="T20" fmla="*/ 2147483647 w 4512"/>
                <a:gd name="T21" fmla="*/ 2147483647 h 1248"/>
                <a:gd name="T22" fmla="*/ 2147483647 w 4512"/>
                <a:gd name="T23" fmla="*/ 2147483647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12"/>
                <a:gd name="T37" fmla="*/ 0 h 1248"/>
                <a:gd name="T38" fmla="*/ 4512 w 4512"/>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12" h="1248">
                  <a:moveTo>
                    <a:pt x="0" y="1248"/>
                  </a:moveTo>
                  <a:lnTo>
                    <a:pt x="1152" y="336"/>
                  </a:lnTo>
                  <a:lnTo>
                    <a:pt x="1152" y="816"/>
                  </a:lnTo>
                  <a:lnTo>
                    <a:pt x="1536" y="528"/>
                  </a:lnTo>
                  <a:lnTo>
                    <a:pt x="1536" y="960"/>
                  </a:lnTo>
                  <a:lnTo>
                    <a:pt x="2832" y="0"/>
                  </a:lnTo>
                  <a:lnTo>
                    <a:pt x="2832" y="720"/>
                  </a:lnTo>
                  <a:lnTo>
                    <a:pt x="3504" y="240"/>
                  </a:lnTo>
                  <a:lnTo>
                    <a:pt x="3504" y="864"/>
                  </a:lnTo>
                  <a:lnTo>
                    <a:pt x="4224" y="288"/>
                  </a:lnTo>
                  <a:lnTo>
                    <a:pt x="4224" y="816"/>
                  </a:lnTo>
                  <a:lnTo>
                    <a:pt x="4512" y="576"/>
                  </a:lnTo>
                </a:path>
              </a:pathLst>
            </a:custGeom>
            <a:noFill/>
            <a:ln w="38100">
              <a:solidFill>
                <a:schemeClr val="accent2"/>
              </a:solidFill>
              <a:round/>
            </a:ln>
          </p:spPr>
          <p:txBody>
            <a:bodyPr/>
            <a:lstStyle/>
            <a:p>
              <a:pPr algn="ctr">
                <a:defRPr/>
              </a:pPr>
              <a:endParaRPr lang="zh-CN" altLang="zh-CN">
                <a:latin typeface="+mn-lt"/>
                <a:ea typeface="+mn-ea"/>
              </a:endParaRPr>
            </a:p>
          </p:txBody>
        </p:sp>
        <p:grpSp>
          <p:nvGrpSpPr>
            <p:cNvPr id="60426" name="组 7"/>
            <p:cNvGrpSpPr/>
            <p:nvPr/>
          </p:nvGrpSpPr>
          <p:grpSpPr bwMode="auto">
            <a:xfrm>
              <a:off x="-53263" y="3140383"/>
              <a:ext cx="8206663" cy="2348491"/>
              <a:chOff x="-53263" y="3140383"/>
              <a:chExt cx="8206663" cy="2348491"/>
            </a:xfrm>
          </p:grpSpPr>
          <p:sp>
            <p:nvSpPr>
              <p:cNvPr id="10" name="Freeform 3"/>
              <p:cNvSpPr/>
              <p:nvPr/>
            </p:nvSpPr>
            <p:spPr bwMode="auto">
              <a:xfrm>
                <a:off x="1142237" y="3140383"/>
                <a:ext cx="7011163" cy="1872883"/>
              </a:xfrm>
              <a:custGeom>
                <a:avLst/>
                <a:gdLst>
                  <a:gd name="T0" fmla="*/ 0 w 4416"/>
                  <a:gd name="T1" fmla="*/ 0 h 1968"/>
                  <a:gd name="T2" fmla="*/ 0 w 4416"/>
                  <a:gd name="T3" fmla="*/ 2147483647 h 1968"/>
                  <a:gd name="T4" fmla="*/ 2147483647 w 4416"/>
                  <a:gd name="T5" fmla="*/ 2147483647 h 1968"/>
                  <a:gd name="T6" fmla="*/ 0 60000 65536"/>
                  <a:gd name="T7" fmla="*/ 0 60000 65536"/>
                  <a:gd name="T8" fmla="*/ 0 60000 65536"/>
                  <a:gd name="T9" fmla="*/ 0 w 4416"/>
                  <a:gd name="T10" fmla="*/ 0 h 1968"/>
                  <a:gd name="T11" fmla="*/ 4416 w 4416"/>
                  <a:gd name="T12" fmla="*/ 1968 h 1968"/>
                </a:gdLst>
                <a:ahLst/>
                <a:cxnLst>
                  <a:cxn ang="T6">
                    <a:pos x="T0" y="T1"/>
                  </a:cxn>
                  <a:cxn ang="T7">
                    <a:pos x="T2" y="T3"/>
                  </a:cxn>
                  <a:cxn ang="T8">
                    <a:pos x="T4" y="T5"/>
                  </a:cxn>
                </a:cxnLst>
                <a:rect l="T9" t="T10" r="T11" b="T12"/>
                <a:pathLst>
                  <a:path w="4416" h="1968">
                    <a:moveTo>
                      <a:pt x="0" y="0"/>
                    </a:moveTo>
                    <a:lnTo>
                      <a:pt x="0" y="1968"/>
                    </a:lnTo>
                    <a:lnTo>
                      <a:pt x="4416" y="1968"/>
                    </a:lnTo>
                  </a:path>
                </a:pathLst>
              </a:custGeom>
              <a:noFill/>
              <a:ln w="19050">
                <a:solidFill>
                  <a:schemeClr val="tx1"/>
                </a:solidFill>
                <a:round/>
                <a:headEnd type="triangle" w="med" len="med"/>
                <a:tailEnd type="triangle" w="med" len="med"/>
              </a:ln>
            </p:spPr>
            <p:txBody>
              <a:bodyPr/>
              <a:lstStyle/>
              <a:p>
                <a:pPr algn="ctr">
                  <a:defRPr/>
                </a:pPr>
                <a:endParaRPr lang="zh-CN" altLang="zh-CN">
                  <a:latin typeface="+mn-lt"/>
                  <a:ea typeface="+mn-ea"/>
                </a:endParaRPr>
              </a:p>
            </p:txBody>
          </p:sp>
          <p:sp>
            <p:nvSpPr>
              <p:cNvPr id="60429" name="Text Box 5"/>
              <p:cNvSpPr txBox="1">
                <a:spLocks noChangeArrowheads="1"/>
              </p:cNvSpPr>
              <p:nvPr/>
            </p:nvSpPr>
            <p:spPr bwMode="auto">
              <a:xfrm>
                <a:off x="7164288" y="5013177"/>
                <a:ext cx="292734" cy="47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2400" i="1"/>
                  <a:t>t</a:t>
                </a:r>
                <a:endParaRPr kumimoji="0" lang="en-US" altLang="zh-CN" sz="2400" i="1"/>
              </a:p>
            </p:txBody>
          </p:sp>
          <p:sp>
            <p:nvSpPr>
              <p:cNvPr id="12" name="Text Box 6"/>
              <p:cNvSpPr txBox="1">
                <a:spLocks noChangeArrowheads="1"/>
              </p:cNvSpPr>
              <p:nvPr/>
            </p:nvSpPr>
            <p:spPr bwMode="auto">
              <a:xfrm>
                <a:off x="-53263" y="3170540"/>
                <a:ext cx="1129117" cy="380558"/>
              </a:xfrm>
              <a:prstGeom prst="rect">
                <a:avLst/>
              </a:prstGeom>
              <a:noFill/>
              <a:ln w="9525">
                <a:noFill/>
                <a:miter lim="800000"/>
              </a:ln>
            </p:spPr>
            <p:txBody>
              <a:bodyPr wrap="none">
                <a:spAutoFit/>
              </a:bodyPr>
              <a:lstStyle/>
              <a:p>
                <a:pPr>
                  <a:defRPr/>
                </a:pPr>
                <a:r>
                  <a:rPr lang="zh-CN" altLang="en-US" i="1" dirty="0">
                    <a:latin typeface="+mn-lt"/>
                    <a:ea typeface="+mn-ea"/>
                  </a:rPr>
                  <a:t>窗口大小</a:t>
                </a:r>
                <a:endParaRPr lang="en-US" altLang="zh-CN" i="1" dirty="0">
                  <a:latin typeface="+mn-lt"/>
                  <a:ea typeface="+mn-ea"/>
                </a:endParaRPr>
              </a:p>
            </p:txBody>
          </p:sp>
        </p:grpSp>
        <p:sp>
          <p:nvSpPr>
            <p:cNvPr id="9" name="矩形 8"/>
            <p:cNvSpPr/>
            <p:nvPr/>
          </p:nvSpPr>
          <p:spPr>
            <a:xfrm>
              <a:off x="-468560" y="3068960"/>
              <a:ext cx="1511554" cy="2304599"/>
            </a:xfrm>
            <a:prstGeom prst="rect">
              <a:avLst/>
            </a:prstGeom>
            <a:solidFill>
              <a:srgbClr val="FFFFFF"/>
            </a:solidFill>
            <a:ln>
              <a:solidFill>
                <a:srgbClr val="FFFF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kumimoji="1" lang="zh-CN" altLang="en-US" dirty="0"/>
            </a:p>
          </p:txBody>
        </p:sp>
      </p:grpSp>
      <p:sp>
        <p:nvSpPr>
          <p:cNvPr id="60422" name="Text Box 18"/>
          <p:cNvSpPr txBox="1">
            <a:spLocks noChangeArrowheads="1"/>
          </p:cNvSpPr>
          <p:nvPr/>
        </p:nvSpPr>
        <p:spPr bwMode="auto">
          <a:xfrm>
            <a:off x="1341864" y="1530061"/>
            <a:ext cx="7848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2200" dirty="0">
                <a:latin typeface="+mn-ea"/>
                <a:ea typeface="+mn-ea"/>
                <a:cs typeface="Calibri" panose="020F0502020204030204" pitchFamily="34" charset="0"/>
              </a:rPr>
              <a:t>最初的</a:t>
            </a:r>
            <a:r>
              <a:rPr kumimoji="0" lang="en-US" altLang="zh-CN" sz="2200" dirty="0">
                <a:latin typeface="+mn-ea"/>
                <a:ea typeface="+mn-ea"/>
                <a:cs typeface="Calibri" panose="020F0502020204030204" pitchFamily="34" charset="0"/>
              </a:rPr>
              <a:t>TCP</a:t>
            </a:r>
            <a:r>
              <a:rPr kumimoji="0" lang="zh-CN" altLang="en-US" sz="2200" dirty="0">
                <a:latin typeface="+mn-ea"/>
                <a:ea typeface="+mn-ea"/>
                <a:cs typeface="Calibri" panose="020F0502020204030204" pitchFamily="34" charset="0"/>
              </a:rPr>
              <a:t>发送窗口直接按照接收方的通知窗口设置，窗口值偏大，容易形成突发流量导致拥塞 </a:t>
            </a:r>
            <a:r>
              <a:rPr kumimoji="0" lang="zh-CN" altLang="en-US" sz="2200" dirty="0">
                <a:latin typeface="+mn-ea"/>
                <a:ea typeface="+mn-ea"/>
                <a:cs typeface="Calibri" panose="020F0502020204030204" pitchFamily="34" charset="0"/>
                <a:sym typeface="Wingdings" panose="05000000000000000000" pitchFamily="2" charset="2"/>
              </a:rPr>
              <a:t> </a:t>
            </a:r>
            <a:r>
              <a:rPr kumimoji="0" lang="en-US" altLang="zh-CN" sz="2200" dirty="0" err="1">
                <a:latin typeface="+mn-ea"/>
                <a:ea typeface="+mn-ea"/>
                <a:cs typeface="Calibri" panose="020F0502020204030204" pitchFamily="34" charset="0"/>
                <a:sym typeface="Wingdings" panose="05000000000000000000" pitchFamily="2" charset="2"/>
              </a:rPr>
              <a:t>cwnd</a:t>
            </a:r>
            <a:r>
              <a:rPr kumimoji="0" lang="zh-CN" altLang="en-US" sz="2200" dirty="0">
                <a:latin typeface="+mn-ea"/>
                <a:ea typeface="+mn-ea"/>
                <a:cs typeface="Calibri" panose="020F0502020204030204" pitchFamily="34" charset="0"/>
                <a:sym typeface="Wingdings" panose="05000000000000000000" pitchFamily="2" charset="2"/>
              </a:rPr>
              <a:t>的窗口增加过程需要“慢”下来</a:t>
            </a:r>
            <a:endParaRPr kumimoji="0" lang="en-US" altLang="zh-CN" sz="2200" dirty="0">
              <a:latin typeface="+mn-ea"/>
              <a:ea typeface="+mn-ea"/>
              <a:cs typeface="Calibri" panose="020F0502020204030204" pitchFamily="34" charset="0"/>
            </a:endParaRPr>
          </a:p>
        </p:txBody>
      </p:sp>
      <p:cxnSp>
        <p:nvCxnSpPr>
          <p:cNvPr id="14" name="直线箭头连接符 13"/>
          <p:cNvCxnSpPr/>
          <p:nvPr/>
        </p:nvCxnSpPr>
        <p:spPr>
          <a:xfrm flipH="1">
            <a:off x="2511497" y="2878123"/>
            <a:ext cx="431800" cy="515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424" name="文本框 4"/>
          <p:cNvSpPr txBox="1">
            <a:spLocks noChangeArrowheads="1"/>
          </p:cNvSpPr>
          <p:nvPr/>
        </p:nvSpPr>
        <p:spPr bwMode="auto">
          <a:xfrm>
            <a:off x="2427507" y="2475651"/>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err="1"/>
              <a:t>cwnd</a:t>
            </a:r>
            <a:endParaRPr kumimoji="1"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39791" y="554423"/>
            <a:ext cx="6264275" cy="647700"/>
          </a:xfrm>
        </p:spPr>
        <p:txBody>
          <a:bodyPr/>
          <a:lstStyle/>
          <a:p>
            <a:r>
              <a:rPr lang="zh-CN" altLang="en-US" sz="3600" dirty="0"/>
              <a:t>慢启动</a:t>
            </a:r>
            <a:endParaRPr kumimoji="1" lang="zh-CN" altLang="en-US" sz="3600" dirty="0"/>
          </a:p>
        </p:txBody>
      </p:sp>
      <p:sp>
        <p:nvSpPr>
          <p:cNvPr id="62467" name="内容占位符 2"/>
          <p:cNvSpPr>
            <a:spLocks noGrp="1"/>
          </p:cNvSpPr>
          <p:nvPr>
            <p:ph idx="1"/>
          </p:nvPr>
        </p:nvSpPr>
        <p:spPr>
          <a:xfrm>
            <a:off x="839791" y="1279821"/>
            <a:ext cx="8229600" cy="2374900"/>
          </a:xfrm>
        </p:spPr>
        <p:txBody>
          <a:bodyPr/>
          <a:lstStyle/>
          <a:p>
            <a:r>
              <a:rPr lang="zh-CN" altLang="en-US" sz="2200" dirty="0">
                <a:latin typeface="+mn-ea"/>
              </a:rPr>
              <a:t>慢启动的解决方案</a:t>
            </a:r>
            <a:endParaRPr lang="en-US" altLang="zh-CN" sz="2200" dirty="0">
              <a:latin typeface="+mn-ea"/>
            </a:endParaRPr>
          </a:p>
          <a:p>
            <a:pPr lvl="1"/>
            <a:r>
              <a:rPr lang="en-US" altLang="zh-CN" sz="2200" dirty="0">
                <a:latin typeface="+mn-ea"/>
              </a:rPr>
              <a:t>TCP</a:t>
            </a:r>
            <a:r>
              <a:rPr lang="zh-CN" altLang="en-US" sz="2200" dirty="0">
                <a:latin typeface="+mn-ea"/>
              </a:rPr>
              <a:t>初始启动时，设置拥塞窗口</a:t>
            </a:r>
            <a:r>
              <a:rPr lang="en-US" altLang="zh-CN" sz="2200" dirty="0">
                <a:latin typeface="+mn-ea"/>
              </a:rPr>
              <a:t> </a:t>
            </a:r>
            <a:r>
              <a:rPr lang="en-US" altLang="zh-CN" sz="2200" dirty="0" err="1">
                <a:latin typeface="+mn-ea"/>
              </a:rPr>
              <a:t>cwnd</a:t>
            </a:r>
            <a:r>
              <a:rPr lang="zh-CN" altLang="en-US" sz="2200" dirty="0">
                <a:latin typeface="+mn-ea"/>
              </a:rPr>
              <a:t> 为</a:t>
            </a:r>
            <a:r>
              <a:rPr lang="en-US" altLang="zh-CN" sz="2200" dirty="0">
                <a:latin typeface="+mn-ea"/>
              </a:rPr>
              <a:t>1</a:t>
            </a:r>
            <a:endParaRPr lang="zh-CN" altLang="en-US" sz="2200" dirty="0">
              <a:latin typeface="+mn-ea"/>
            </a:endParaRPr>
          </a:p>
          <a:p>
            <a:pPr lvl="1"/>
            <a:r>
              <a:rPr lang="zh-CN" altLang="en-US" sz="2200" dirty="0">
                <a:latin typeface="+mn-ea"/>
              </a:rPr>
              <a:t>慢启动阶段：以指数方式增加</a:t>
            </a:r>
            <a:r>
              <a:rPr lang="en-US" altLang="zh-CN" sz="2200" dirty="0" err="1">
                <a:latin typeface="+mn-ea"/>
              </a:rPr>
              <a:t>cwnd</a:t>
            </a:r>
            <a:r>
              <a:rPr lang="zh-CN" altLang="en-US" sz="2200" dirty="0">
                <a:latin typeface="+mn-ea"/>
              </a:rPr>
              <a:t>直到特定门限值</a:t>
            </a:r>
            <a:r>
              <a:rPr lang="en-US" altLang="zh-CN" sz="2200" dirty="0" err="1">
                <a:latin typeface="+mn-ea"/>
              </a:rPr>
              <a:t>ssthresh</a:t>
            </a:r>
            <a:endParaRPr lang="en-US" altLang="zh-CN" sz="2200" dirty="0">
              <a:latin typeface="+mn-ea"/>
            </a:endParaRPr>
          </a:p>
          <a:p>
            <a:pPr lvl="2"/>
            <a:r>
              <a:rPr lang="en-US" altLang="zh-CN" sz="2200" dirty="0" err="1">
                <a:latin typeface="+mn-ea"/>
              </a:rPr>
              <a:t>ssthresh</a:t>
            </a:r>
            <a:r>
              <a:rPr lang="en-US" altLang="zh-CN" sz="2200" dirty="0">
                <a:latin typeface="+mn-ea"/>
              </a:rPr>
              <a:t>:</a:t>
            </a:r>
            <a:r>
              <a:rPr lang="zh-CN" altLang="en-US" sz="2200" dirty="0">
                <a:latin typeface="+mn-ea"/>
              </a:rPr>
              <a:t> </a:t>
            </a:r>
            <a:r>
              <a:rPr lang="en-US" altLang="zh-CN" sz="2200" dirty="0">
                <a:latin typeface="+mn-ea"/>
              </a:rPr>
              <a:t>slow</a:t>
            </a:r>
            <a:r>
              <a:rPr lang="zh-CN" altLang="en-US" sz="2200" dirty="0">
                <a:latin typeface="+mn-ea"/>
              </a:rPr>
              <a:t> </a:t>
            </a:r>
            <a:r>
              <a:rPr lang="en-US" altLang="zh-CN" sz="2200" dirty="0">
                <a:latin typeface="+mn-ea"/>
              </a:rPr>
              <a:t>start</a:t>
            </a:r>
            <a:r>
              <a:rPr lang="zh-CN" altLang="en-US" sz="2200" dirty="0">
                <a:latin typeface="+mn-ea"/>
              </a:rPr>
              <a:t> </a:t>
            </a:r>
            <a:r>
              <a:rPr lang="en-US" altLang="zh-CN" sz="2200" dirty="0">
                <a:latin typeface="+mn-ea"/>
              </a:rPr>
              <a:t>threshold</a:t>
            </a:r>
            <a:endParaRPr lang="en-US" altLang="zh-CN" sz="2200" dirty="0">
              <a:latin typeface="+mn-ea"/>
            </a:endParaRPr>
          </a:p>
          <a:p>
            <a:pPr lvl="1"/>
            <a:r>
              <a:rPr lang="zh-CN" altLang="en-US" sz="2200" dirty="0">
                <a:latin typeface="+mn-ea"/>
              </a:rPr>
              <a:t>拥塞避免阶段：超过</a:t>
            </a:r>
            <a:r>
              <a:rPr lang="en-US" altLang="zh-CN" sz="2200" dirty="0" err="1">
                <a:latin typeface="+mn-ea"/>
              </a:rPr>
              <a:t>ssthresh</a:t>
            </a:r>
            <a:r>
              <a:rPr lang="zh-CN" altLang="en-US" sz="2200" dirty="0">
                <a:latin typeface="+mn-ea"/>
              </a:rPr>
              <a:t>后，</a:t>
            </a:r>
            <a:r>
              <a:rPr lang="en-US" altLang="zh-CN" sz="2200" dirty="0" err="1">
                <a:latin typeface="+mn-ea"/>
              </a:rPr>
              <a:t>cwnd</a:t>
            </a:r>
            <a:r>
              <a:rPr lang="zh-CN" altLang="en-US" sz="2200" dirty="0">
                <a:latin typeface="+mn-ea"/>
              </a:rPr>
              <a:t>加性增加</a:t>
            </a:r>
            <a:endParaRPr lang="en-US" altLang="zh-CN" sz="2200" dirty="0">
              <a:latin typeface="+mn-ea"/>
            </a:endParaRPr>
          </a:p>
          <a:p>
            <a:pPr lvl="1"/>
            <a:r>
              <a:rPr lang="zh-CN" altLang="en-US" sz="2200" dirty="0">
                <a:latin typeface="+mn-ea"/>
              </a:rPr>
              <a:t>再次拥塞时，</a:t>
            </a:r>
            <a:r>
              <a:rPr lang="en-US" altLang="zh-CN" sz="2200" dirty="0" err="1">
                <a:latin typeface="+mn-ea"/>
              </a:rPr>
              <a:t>ssthresh</a:t>
            </a:r>
            <a:r>
              <a:rPr lang="zh-CN" altLang="en-US" sz="2200" dirty="0">
                <a:latin typeface="+mn-ea"/>
              </a:rPr>
              <a:t>值减半，重新进入慢启动阶段</a:t>
            </a:r>
            <a:endParaRPr lang="en-US" altLang="zh-CN" sz="2200" dirty="0">
              <a:latin typeface="+mn-ea"/>
            </a:endParaRPr>
          </a:p>
          <a:p>
            <a:pPr>
              <a:lnSpc>
                <a:spcPct val="90000"/>
              </a:lnSpc>
            </a:pPr>
            <a:endParaRPr lang="zh-CN" altLang="en-US" dirty="0"/>
          </a:p>
        </p:txBody>
      </p:sp>
      <p:sp>
        <p:nvSpPr>
          <p:cNvPr id="62468" name="幻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45D0A5DC-2247-4F2E-97A6-8D6279C0BB92}" type="slidenum">
              <a:rPr lang="en-US" altLang="zh-CN" sz="1400"/>
            </a:fld>
            <a:r>
              <a:rPr lang="en-US" altLang="zh-CN" smtClean="0"/>
              <a:t>-</a:t>
            </a:r>
            <a:endParaRPr lang="en-US" altLang="zh-CN" smtClean="0"/>
          </a:p>
        </p:txBody>
      </p:sp>
      <p:grpSp>
        <p:nvGrpSpPr>
          <p:cNvPr id="62469" name="组 55"/>
          <p:cNvGrpSpPr/>
          <p:nvPr/>
        </p:nvGrpSpPr>
        <p:grpSpPr bwMode="auto">
          <a:xfrm>
            <a:off x="1415480" y="3643137"/>
            <a:ext cx="7877175" cy="3249612"/>
            <a:chOff x="539552" y="3573016"/>
            <a:chExt cx="7876748" cy="3249652"/>
          </a:xfrm>
        </p:grpSpPr>
        <p:grpSp>
          <p:nvGrpSpPr>
            <p:cNvPr id="62470" name="组 51"/>
            <p:cNvGrpSpPr/>
            <p:nvPr/>
          </p:nvGrpSpPr>
          <p:grpSpPr bwMode="auto">
            <a:xfrm>
              <a:off x="539552" y="3573016"/>
              <a:ext cx="7876748" cy="3249652"/>
              <a:chOff x="539552" y="3284984"/>
              <a:chExt cx="7876748" cy="3249652"/>
            </a:xfrm>
          </p:grpSpPr>
          <p:sp>
            <p:nvSpPr>
              <p:cNvPr id="33" name="矩形 32"/>
              <p:cNvSpPr/>
              <p:nvPr/>
            </p:nvSpPr>
            <p:spPr>
              <a:xfrm>
                <a:off x="2700023" y="3861253"/>
                <a:ext cx="1728693" cy="2232052"/>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4" name="矩形 33"/>
              <p:cNvSpPr/>
              <p:nvPr/>
            </p:nvSpPr>
            <p:spPr>
              <a:xfrm>
                <a:off x="5579592" y="3861253"/>
                <a:ext cx="2016016" cy="2232052"/>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2" name="矩形 31"/>
              <p:cNvSpPr/>
              <p:nvPr/>
            </p:nvSpPr>
            <p:spPr>
              <a:xfrm>
                <a:off x="4644604" y="3861253"/>
                <a:ext cx="934987" cy="22320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31" name="矩形 30"/>
              <p:cNvSpPr/>
              <p:nvPr/>
            </p:nvSpPr>
            <p:spPr>
              <a:xfrm>
                <a:off x="1331672" y="3861253"/>
                <a:ext cx="1368351" cy="22320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cxnSp>
            <p:nvCxnSpPr>
              <p:cNvPr id="6" name="直线箭头连接符 5"/>
              <p:cNvCxnSpPr/>
              <p:nvPr/>
            </p:nvCxnSpPr>
            <p:spPr>
              <a:xfrm>
                <a:off x="1331672" y="6093306"/>
                <a:ext cx="691318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flipV="1">
                <a:off x="1331672" y="3500887"/>
                <a:ext cx="0" cy="259241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任意形状 12"/>
              <p:cNvSpPr/>
              <p:nvPr/>
            </p:nvSpPr>
            <p:spPr>
              <a:xfrm>
                <a:off x="1342783" y="4508961"/>
                <a:ext cx="1357239" cy="1509732"/>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5" name="直线连接符 14"/>
              <p:cNvCxnSpPr/>
              <p:nvPr/>
            </p:nvCxnSpPr>
            <p:spPr>
              <a:xfrm flipV="1">
                <a:off x="2700023" y="3861253"/>
                <a:ext cx="1728693" cy="64770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7" name="任意形状 16"/>
              <p:cNvSpPr/>
              <p:nvPr/>
            </p:nvSpPr>
            <p:spPr>
              <a:xfrm>
                <a:off x="4644604" y="5085231"/>
                <a:ext cx="934987" cy="933461"/>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9" name="直线连接符 18"/>
              <p:cNvCxnSpPr/>
              <p:nvPr/>
            </p:nvCxnSpPr>
            <p:spPr>
              <a:xfrm flipV="1">
                <a:off x="5579592" y="4437523"/>
                <a:ext cx="1728693" cy="64770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4428716" y="3932692"/>
                <a:ext cx="142867" cy="208917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2484" name="文本框 26"/>
              <p:cNvSpPr txBox="1">
                <a:spLocks noChangeArrowheads="1"/>
              </p:cNvSpPr>
              <p:nvPr/>
            </p:nvSpPr>
            <p:spPr bwMode="auto">
              <a:xfrm>
                <a:off x="539552" y="3789040"/>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
            <p:nvSpPr>
              <p:cNvPr id="62485" name="文本框 27"/>
              <p:cNvSpPr txBox="1">
                <a:spLocks noChangeArrowheads="1"/>
              </p:cNvSpPr>
              <p:nvPr/>
            </p:nvSpPr>
            <p:spPr bwMode="auto">
              <a:xfrm>
                <a:off x="7308304" y="616530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传输轮次</a:t>
                </a:r>
                <a:endParaRPr kumimoji="1" lang="zh-CN" altLang="en-US"/>
              </a:p>
            </p:txBody>
          </p:sp>
          <p:sp>
            <p:nvSpPr>
              <p:cNvPr id="62486" name="文本框 28"/>
              <p:cNvSpPr txBox="1">
                <a:spLocks noChangeArrowheads="1"/>
              </p:cNvSpPr>
              <p:nvPr/>
            </p:nvSpPr>
            <p:spPr bwMode="auto">
              <a:xfrm>
                <a:off x="1187624" y="6165304"/>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0</a:t>
                </a:r>
                <a:endParaRPr kumimoji="1" lang="zh-CN" altLang="en-US"/>
              </a:p>
            </p:txBody>
          </p:sp>
          <p:sp>
            <p:nvSpPr>
              <p:cNvPr id="62487" name="文本框 29"/>
              <p:cNvSpPr txBox="1">
                <a:spLocks noChangeArrowheads="1"/>
              </p:cNvSpPr>
              <p:nvPr/>
            </p:nvSpPr>
            <p:spPr bwMode="auto">
              <a:xfrm>
                <a:off x="899592" y="5733256"/>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1</a:t>
                </a:r>
                <a:endParaRPr kumimoji="1" lang="zh-CN" altLang="en-US"/>
              </a:p>
            </p:txBody>
          </p:sp>
          <p:sp>
            <p:nvSpPr>
              <p:cNvPr id="62488" name="文本框 34"/>
              <p:cNvSpPr txBox="1">
                <a:spLocks noChangeArrowheads="1"/>
              </p:cNvSpPr>
              <p:nvPr/>
            </p:nvSpPr>
            <p:spPr bwMode="auto">
              <a:xfrm>
                <a:off x="1547664" y="3284984"/>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FF0000"/>
                    </a:solidFill>
                  </a:rPr>
                  <a:t>慢启动</a:t>
                </a:r>
                <a:endParaRPr kumimoji="1" lang="en-US" altLang="zh-CN" b="1">
                  <a:solidFill>
                    <a:srgbClr val="FF0000"/>
                  </a:solidFill>
                </a:endParaRPr>
              </a:p>
              <a:p>
                <a:pPr algn="ctr"/>
                <a:r>
                  <a:rPr kumimoji="1" lang="zh-CN" altLang="en-US" b="1">
                    <a:solidFill>
                      <a:srgbClr val="FF0000"/>
                    </a:solidFill>
                  </a:rPr>
                  <a:t>指数增长</a:t>
                </a:r>
                <a:endParaRPr kumimoji="1" lang="zh-CN" altLang="en-US" b="1">
                  <a:solidFill>
                    <a:srgbClr val="FF0000"/>
                  </a:solidFill>
                </a:endParaRPr>
              </a:p>
            </p:txBody>
          </p:sp>
          <p:sp>
            <p:nvSpPr>
              <p:cNvPr id="62489" name="文本框 36"/>
              <p:cNvSpPr txBox="1">
                <a:spLocks noChangeArrowheads="1"/>
              </p:cNvSpPr>
              <p:nvPr/>
            </p:nvSpPr>
            <p:spPr bwMode="auto">
              <a:xfrm>
                <a:off x="2915816" y="3284984"/>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FF"/>
                    </a:solidFill>
                  </a:rPr>
                  <a:t>拥塞避免</a:t>
                </a:r>
                <a:endParaRPr kumimoji="1" lang="en-US" altLang="zh-CN" b="1">
                  <a:solidFill>
                    <a:srgbClr val="0000FF"/>
                  </a:solidFill>
                </a:endParaRPr>
              </a:p>
              <a:p>
                <a:r>
                  <a:rPr kumimoji="1" lang="zh-CN" altLang="en-US" b="1">
                    <a:solidFill>
                      <a:srgbClr val="0000FF"/>
                    </a:solidFill>
                  </a:rPr>
                  <a:t>线性增加</a:t>
                </a:r>
                <a:endParaRPr kumimoji="1" lang="zh-CN" altLang="en-US" b="1">
                  <a:solidFill>
                    <a:srgbClr val="0000FF"/>
                  </a:solidFill>
                </a:endParaRPr>
              </a:p>
            </p:txBody>
          </p:sp>
          <p:sp>
            <p:nvSpPr>
              <p:cNvPr id="62490" name="文本框 38"/>
              <p:cNvSpPr txBox="1">
                <a:spLocks noChangeArrowheads="1"/>
              </p:cNvSpPr>
              <p:nvPr/>
            </p:nvSpPr>
            <p:spPr bwMode="auto">
              <a:xfrm>
                <a:off x="1475656" y="4725144"/>
                <a:ext cx="102844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t>ssthresh</a:t>
                </a:r>
                <a:endParaRPr kumimoji="1" lang="en-US" altLang="zh-CN" sz="1600"/>
              </a:p>
              <a:p>
                <a:r>
                  <a:rPr kumimoji="1" lang="zh-CN" altLang="en-US" sz="1600"/>
                  <a:t>初始值</a:t>
                </a:r>
                <a:r>
                  <a:rPr kumimoji="1" lang="en-US" altLang="zh-CN" sz="1600"/>
                  <a:t>16</a:t>
                </a:r>
                <a:endParaRPr kumimoji="1" lang="zh-CN" altLang="en-US" sz="1600"/>
              </a:p>
            </p:txBody>
          </p:sp>
          <p:sp>
            <p:nvSpPr>
              <p:cNvPr id="62491" name="文本框 39"/>
              <p:cNvSpPr txBox="1">
                <a:spLocks noChangeArrowheads="1"/>
              </p:cNvSpPr>
              <p:nvPr/>
            </p:nvSpPr>
            <p:spPr bwMode="auto">
              <a:xfrm>
                <a:off x="3347864" y="4293096"/>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dirty="0" err="1">
                    <a:solidFill>
                      <a:srgbClr val="000000"/>
                    </a:solidFill>
                  </a:rPr>
                  <a:t>cwnd</a:t>
                </a:r>
                <a:r>
                  <a:rPr kumimoji="1" lang="zh-CN" altLang="en-US" sz="1600" dirty="0">
                    <a:solidFill>
                      <a:srgbClr val="000000"/>
                    </a:solidFill>
                  </a:rPr>
                  <a:t>增大</a:t>
                </a:r>
                <a:endParaRPr kumimoji="1" lang="en-US" altLang="zh-CN" sz="1600" dirty="0">
                  <a:solidFill>
                    <a:srgbClr val="000000"/>
                  </a:solidFill>
                </a:endParaRPr>
              </a:p>
              <a:p>
                <a:r>
                  <a:rPr kumimoji="1" lang="zh-CN" altLang="en-US" sz="1600" dirty="0">
                    <a:solidFill>
                      <a:srgbClr val="000000"/>
                    </a:solidFill>
                  </a:rPr>
                  <a:t>到</a:t>
                </a:r>
                <a:r>
                  <a:rPr kumimoji="1" lang="en-US" altLang="zh-CN" sz="1600" dirty="0">
                    <a:solidFill>
                      <a:srgbClr val="000000"/>
                    </a:solidFill>
                  </a:rPr>
                  <a:t>24</a:t>
                </a:r>
                <a:endParaRPr kumimoji="1" lang="zh-CN" altLang="en-US" sz="1600" dirty="0">
                  <a:solidFill>
                    <a:srgbClr val="000000"/>
                  </a:solidFill>
                </a:endParaRPr>
              </a:p>
            </p:txBody>
          </p:sp>
          <p:cxnSp>
            <p:nvCxnSpPr>
              <p:cNvPr id="42" name="直线箭头连接符 41"/>
              <p:cNvCxnSpPr/>
              <p:nvPr/>
            </p:nvCxnSpPr>
            <p:spPr>
              <a:xfrm flipV="1">
                <a:off x="2339679" y="4508961"/>
                <a:ext cx="215888" cy="288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p:nvPr/>
            </p:nvCxnSpPr>
            <p:spPr>
              <a:xfrm flipV="1">
                <a:off x="4139807" y="4005718"/>
                <a:ext cx="215888" cy="2873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494" name="文本框 49"/>
              <p:cNvSpPr txBox="1">
                <a:spLocks noChangeArrowheads="1"/>
              </p:cNvSpPr>
              <p:nvPr/>
            </p:nvSpPr>
            <p:spPr bwMode="auto">
              <a:xfrm>
                <a:off x="4860032" y="4149080"/>
                <a:ext cx="187220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a:t>检测到拥塞后</a:t>
                </a:r>
                <a:r>
                  <a:rPr kumimoji="1" lang="en-US" altLang="zh-CN" sz="1600"/>
                  <a:t>ssthresh</a:t>
                </a:r>
                <a:r>
                  <a:rPr kumimoji="1" lang="zh-CN" altLang="en-US" sz="1600"/>
                  <a:t>减半为</a:t>
                </a:r>
                <a:r>
                  <a:rPr kumimoji="1" lang="en-US" altLang="zh-CN" sz="1600"/>
                  <a:t>12</a:t>
                </a:r>
                <a:endParaRPr kumimoji="1" lang="zh-CN" altLang="en-US" sz="1600"/>
              </a:p>
            </p:txBody>
          </p:sp>
          <p:cxnSp>
            <p:nvCxnSpPr>
              <p:cNvPr id="51" name="直线箭头连接符 50"/>
              <p:cNvCxnSpPr/>
              <p:nvPr/>
            </p:nvCxnSpPr>
            <p:spPr>
              <a:xfrm>
                <a:off x="5292269" y="4724864"/>
                <a:ext cx="144455" cy="3603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4" name="爆炸形 1 53"/>
            <p:cNvSpPr/>
            <p:nvPr/>
          </p:nvSpPr>
          <p:spPr>
            <a:xfrm>
              <a:off x="4284262" y="4890657"/>
              <a:ext cx="431777" cy="411167"/>
            </a:xfrm>
            <a:prstGeom prst="irregularSeal1">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55" name="文本框 54"/>
            <p:cNvSpPr txBox="1"/>
            <p:nvPr/>
          </p:nvSpPr>
          <p:spPr>
            <a:xfrm>
              <a:off x="4285849" y="3788919"/>
              <a:ext cx="646078" cy="369892"/>
            </a:xfrm>
            <a:prstGeom prst="rect">
              <a:avLst/>
            </a:prstGeom>
            <a:noFill/>
          </p:spPr>
          <p:txBody>
            <a:bodyPr wrap="none">
              <a:spAutoFit/>
            </a:bodyPr>
            <a:lstStyle/>
            <a:p>
              <a:pPr>
                <a:defRPr/>
              </a:pPr>
              <a:r>
                <a:rPr kumimoji="1" lang="zh-CN" altLang="en-US" b="1" dirty="0">
                  <a:solidFill>
                    <a:schemeClr val="accent2">
                      <a:lumMod val="75000"/>
                    </a:schemeClr>
                  </a:solidFill>
                  <a:latin typeface="+mn-ea"/>
                  <a:ea typeface="+mn-ea"/>
                </a:rPr>
                <a:t>超时</a:t>
              </a:r>
              <a:endParaRPr kumimoji="1" lang="zh-CN" altLang="en-US" b="1" dirty="0">
                <a:solidFill>
                  <a:schemeClr val="accent2">
                    <a:lumMod val="75000"/>
                  </a:schemeClr>
                </a:solidFill>
                <a:latin typeface="+mn-ea"/>
                <a:ea typeface="+mn-ea"/>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9" descr="tcp.png"/>
          <p:cNvPicPr>
            <a:picLocks noChangeAspect="1"/>
          </p:cNvPicPr>
          <p:nvPr/>
        </p:nvPicPr>
        <p:blipFill>
          <a:blip r:embed="rId1">
            <a:extLst>
              <a:ext uri="{28A0092B-C50C-407E-A947-70E740481C1C}">
                <a14:useLocalDpi xmlns:a14="http://schemas.microsoft.com/office/drawing/2010/main" val="0"/>
              </a:ext>
            </a:extLst>
          </a:blip>
          <a:srcRect l="25404"/>
          <a:stretch>
            <a:fillRect/>
          </a:stretch>
        </p:blipFill>
        <p:spPr bwMode="auto">
          <a:xfrm>
            <a:off x="4237038" y="2773363"/>
            <a:ext cx="537051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18"/>
          <p:cNvSpPr>
            <a:spLocks noGrp="1" noChangeArrowheads="1"/>
          </p:cNvSpPr>
          <p:nvPr>
            <p:ph type="title"/>
          </p:nvPr>
        </p:nvSpPr>
        <p:spPr>
          <a:xfrm>
            <a:off x="839416" y="554037"/>
            <a:ext cx="6264275" cy="647700"/>
          </a:xfrm>
        </p:spPr>
        <p:txBody>
          <a:bodyPr/>
          <a:lstStyle/>
          <a:p>
            <a:pPr eaLnBrk="1" hangingPunct="1"/>
            <a:r>
              <a:rPr lang="zh-CN" altLang="en-US" sz="3600" dirty="0">
                <a:latin typeface="+mj-ea"/>
              </a:rPr>
              <a:t>慢启动与</a:t>
            </a:r>
            <a:r>
              <a:rPr lang="en-US" altLang="zh-CN" sz="3600" dirty="0">
                <a:latin typeface="+mj-ea"/>
              </a:rPr>
              <a:t>TCP</a:t>
            </a:r>
            <a:r>
              <a:rPr lang="zh-CN" altLang="en-US" sz="3600" dirty="0">
                <a:latin typeface="+mj-ea"/>
              </a:rPr>
              <a:t>锯齿</a:t>
            </a:r>
            <a:endParaRPr lang="en-US" altLang="zh-CN" sz="3600" dirty="0">
              <a:latin typeface="+mj-ea"/>
            </a:endParaRPr>
          </a:p>
        </p:txBody>
      </p:sp>
      <p:sp>
        <p:nvSpPr>
          <p:cNvPr id="63492" name="Slide Number Placeholder 2"/>
          <p:cNvSpPr>
            <a:spLocks noGrp="1"/>
          </p:cNvSpPr>
          <p:nvPr>
            <p:ph type="sldNum" sz="quarter" idx="10"/>
          </p:nvPr>
        </p:nvSpPr>
        <p:spPr>
          <a:xfrm>
            <a:off x="8534400" y="-603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20867A2C-FBA3-401A-83D9-905A8414933D}" type="slidenum">
              <a:rPr kumimoji="0" lang="en-US" altLang="zh-CN" sz="1000">
                <a:ea typeface="宋体" panose="02010600030101010101" pitchFamily="2" charset="-122"/>
              </a:rPr>
            </a:fld>
            <a:endParaRPr kumimoji="0" lang="en-US" altLang="zh-CN" sz="1000">
              <a:ea typeface="宋体" panose="02010600030101010101" pitchFamily="2" charset="-122"/>
            </a:endParaRPr>
          </a:p>
        </p:txBody>
      </p:sp>
      <p:sp>
        <p:nvSpPr>
          <p:cNvPr id="54276" name="Freeform 3"/>
          <p:cNvSpPr/>
          <p:nvPr/>
        </p:nvSpPr>
        <p:spPr bwMode="auto">
          <a:xfrm>
            <a:off x="2667003" y="1600203"/>
            <a:ext cx="7010400" cy="3124200"/>
          </a:xfrm>
          <a:custGeom>
            <a:avLst/>
            <a:gdLst>
              <a:gd name="T0" fmla="*/ 0 w 4416"/>
              <a:gd name="T1" fmla="*/ 0 h 1968"/>
              <a:gd name="T2" fmla="*/ 0 w 4416"/>
              <a:gd name="T3" fmla="*/ 2147483647 h 1968"/>
              <a:gd name="T4" fmla="*/ 2147483647 w 4416"/>
              <a:gd name="T5" fmla="*/ 2147483647 h 1968"/>
              <a:gd name="T6" fmla="*/ 0 60000 65536"/>
              <a:gd name="T7" fmla="*/ 0 60000 65536"/>
              <a:gd name="T8" fmla="*/ 0 60000 65536"/>
              <a:gd name="T9" fmla="*/ 0 w 4416"/>
              <a:gd name="T10" fmla="*/ 0 h 1968"/>
              <a:gd name="T11" fmla="*/ 4416 w 4416"/>
              <a:gd name="T12" fmla="*/ 1968 h 1968"/>
            </a:gdLst>
            <a:ahLst/>
            <a:cxnLst>
              <a:cxn ang="T6">
                <a:pos x="T0" y="T1"/>
              </a:cxn>
              <a:cxn ang="T7">
                <a:pos x="T2" y="T3"/>
              </a:cxn>
              <a:cxn ang="T8">
                <a:pos x="T4" y="T5"/>
              </a:cxn>
            </a:cxnLst>
            <a:rect l="T9" t="T10" r="T11" b="T12"/>
            <a:pathLst>
              <a:path w="4416" h="1968">
                <a:moveTo>
                  <a:pt x="0" y="0"/>
                </a:moveTo>
                <a:lnTo>
                  <a:pt x="0" y="1968"/>
                </a:lnTo>
                <a:lnTo>
                  <a:pt x="4416" y="1968"/>
                </a:lnTo>
              </a:path>
            </a:pathLst>
          </a:custGeom>
          <a:noFill/>
          <a:ln w="19050">
            <a:solidFill>
              <a:schemeClr val="tx1"/>
            </a:solidFill>
            <a:round/>
            <a:headEnd type="triangle" w="med" len="med"/>
            <a:tailEnd type="triangle" w="med" len="med"/>
          </a:ln>
        </p:spPr>
        <p:txBody>
          <a:bodyPr/>
          <a:lstStyle/>
          <a:p>
            <a:pPr algn="ctr" eaLnBrk="1" hangingPunct="1">
              <a:defRPr/>
            </a:pPr>
            <a:endParaRPr lang="zh-CN" altLang="zh-CN">
              <a:latin typeface="+mn-lt"/>
            </a:endParaRPr>
          </a:p>
        </p:txBody>
      </p:sp>
      <p:sp>
        <p:nvSpPr>
          <p:cNvPr id="63494" name="Text Box 5"/>
          <p:cNvSpPr txBox="1">
            <a:spLocks noChangeArrowheads="1"/>
          </p:cNvSpPr>
          <p:nvPr/>
        </p:nvSpPr>
        <p:spPr bwMode="auto">
          <a:xfrm>
            <a:off x="8647116" y="4724403"/>
            <a:ext cx="287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2400" i="1">
                <a:ea typeface="宋体" panose="02010600030101010101" pitchFamily="2" charset="-122"/>
              </a:rPr>
              <a:t>t</a:t>
            </a:r>
            <a:endParaRPr kumimoji="0" lang="en-US" altLang="zh-CN" sz="2400" i="1">
              <a:ea typeface="宋体" panose="02010600030101010101" pitchFamily="2" charset="-122"/>
            </a:endParaRPr>
          </a:p>
        </p:txBody>
      </p:sp>
      <p:sp>
        <p:nvSpPr>
          <p:cNvPr id="54279" name="Line 7"/>
          <p:cNvSpPr>
            <a:spLocks noChangeShapeType="1"/>
          </p:cNvSpPr>
          <p:nvPr/>
        </p:nvSpPr>
        <p:spPr bwMode="auto">
          <a:xfrm>
            <a:off x="4999038" y="4343400"/>
            <a:ext cx="457200" cy="0"/>
          </a:xfrm>
          <a:prstGeom prst="line">
            <a:avLst/>
          </a:prstGeom>
          <a:noFill/>
          <a:ln w="9525">
            <a:solidFill>
              <a:schemeClr val="tx1"/>
            </a:solidFill>
            <a:round/>
          </a:ln>
        </p:spPr>
        <p:txBody>
          <a:bodyPr/>
          <a:lstStyle/>
          <a:p>
            <a:pPr eaLnBrk="1" hangingPunct="1">
              <a:defRPr/>
            </a:pPr>
            <a:endParaRPr lang="zh-CN" altLang="en-US">
              <a:latin typeface="+mn-lt"/>
            </a:endParaRPr>
          </a:p>
        </p:txBody>
      </p:sp>
      <p:sp>
        <p:nvSpPr>
          <p:cNvPr id="54280" name="Line 8"/>
          <p:cNvSpPr>
            <a:spLocks noChangeShapeType="1"/>
          </p:cNvSpPr>
          <p:nvPr/>
        </p:nvSpPr>
        <p:spPr bwMode="auto">
          <a:xfrm>
            <a:off x="4999038" y="3657600"/>
            <a:ext cx="457200" cy="0"/>
          </a:xfrm>
          <a:prstGeom prst="line">
            <a:avLst/>
          </a:prstGeom>
          <a:noFill/>
          <a:ln w="9525">
            <a:solidFill>
              <a:schemeClr val="tx1"/>
            </a:solidFill>
            <a:round/>
          </a:ln>
        </p:spPr>
        <p:txBody>
          <a:bodyPr/>
          <a:lstStyle/>
          <a:p>
            <a:pPr eaLnBrk="1" hangingPunct="1">
              <a:defRPr/>
            </a:pPr>
            <a:endParaRPr lang="zh-CN" altLang="en-US">
              <a:latin typeface="+mn-lt"/>
            </a:endParaRPr>
          </a:p>
        </p:txBody>
      </p:sp>
      <p:sp>
        <p:nvSpPr>
          <p:cNvPr id="54281" name="Line 9"/>
          <p:cNvSpPr>
            <a:spLocks noChangeShapeType="1"/>
          </p:cNvSpPr>
          <p:nvPr/>
        </p:nvSpPr>
        <p:spPr bwMode="auto">
          <a:xfrm>
            <a:off x="5227638" y="3657600"/>
            <a:ext cx="0" cy="685800"/>
          </a:xfrm>
          <a:prstGeom prst="line">
            <a:avLst/>
          </a:prstGeom>
          <a:noFill/>
          <a:ln w="9525">
            <a:solidFill>
              <a:schemeClr val="tx1"/>
            </a:solidFill>
            <a:round/>
            <a:headEnd type="triangle" w="med" len="med"/>
            <a:tailEnd type="triangle" w="med" len="med"/>
          </a:ln>
        </p:spPr>
        <p:txBody>
          <a:bodyPr/>
          <a:lstStyle/>
          <a:p>
            <a:pPr eaLnBrk="1" hangingPunct="1">
              <a:defRPr/>
            </a:pPr>
            <a:endParaRPr lang="zh-CN" altLang="en-US">
              <a:latin typeface="+mn-lt"/>
            </a:endParaRPr>
          </a:p>
        </p:txBody>
      </p:sp>
      <p:sp>
        <p:nvSpPr>
          <p:cNvPr id="54282" name="Text Box 10"/>
          <p:cNvSpPr txBox="1">
            <a:spLocks noChangeArrowheads="1"/>
          </p:cNvSpPr>
          <p:nvPr/>
        </p:nvSpPr>
        <p:spPr bwMode="auto">
          <a:xfrm>
            <a:off x="5440363" y="3856038"/>
            <a:ext cx="800100" cy="461962"/>
          </a:xfrm>
          <a:prstGeom prst="rect">
            <a:avLst/>
          </a:prstGeom>
          <a:noFill/>
          <a:ln w="9525">
            <a:noFill/>
            <a:miter lim="800000"/>
          </a:ln>
        </p:spPr>
        <p:txBody>
          <a:bodyPr wrap="none">
            <a:spAutoFit/>
          </a:bodyPr>
          <a:lstStyle/>
          <a:p>
            <a:pPr>
              <a:defRPr/>
            </a:pPr>
            <a:r>
              <a:rPr lang="zh-CN" altLang="en-US" sz="2400" dirty="0">
                <a:latin typeface="+mn-lt"/>
              </a:rPr>
              <a:t>减半</a:t>
            </a:r>
            <a:endParaRPr lang="en-US" altLang="zh-CN" sz="2400" dirty="0">
              <a:latin typeface="+mn-lt"/>
            </a:endParaRPr>
          </a:p>
        </p:txBody>
      </p:sp>
      <p:sp>
        <p:nvSpPr>
          <p:cNvPr id="54283" name="Line 11"/>
          <p:cNvSpPr>
            <a:spLocks noChangeShapeType="1"/>
          </p:cNvSpPr>
          <p:nvPr/>
        </p:nvSpPr>
        <p:spPr bwMode="auto">
          <a:xfrm>
            <a:off x="4237038" y="2438400"/>
            <a:ext cx="0" cy="838200"/>
          </a:xfrm>
          <a:prstGeom prst="line">
            <a:avLst/>
          </a:prstGeom>
          <a:noFill/>
          <a:ln w="9525">
            <a:solidFill>
              <a:schemeClr val="tx1"/>
            </a:solidFill>
            <a:round/>
            <a:tailEnd type="triangle" w="med" len="med"/>
          </a:ln>
        </p:spPr>
        <p:txBody>
          <a:bodyPr/>
          <a:lstStyle/>
          <a:p>
            <a:pPr eaLnBrk="1" hangingPunct="1">
              <a:defRPr/>
            </a:pPr>
            <a:endParaRPr lang="zh-CN" altLang="en-US">
              <a:latin typeface="+mn-lt"/>
            </a:endParaRPr>
          </a:p>
        </p:txBody>
      </p:sp>
      <p:sp>
        <p:nvSpPr>
          <p:cNvPr id="54284" name="Line 12"/>
          <p:cNvSpPr>
            <a:spLocks noChangeShapeType="1"/>
          </p:cNvSpPr>
          <p:nvPr/>
        </p:nvSpPr>
        <p:spPr bwMode="auto">
          <a:xfrm>
            <a:off x="4846638" y="2667000"/>
            <a:ext cx="0" cy="838200"/>
          </a:xfrm>
          <a:prstGeom prst="line">
            <a:avLst/>
          </a:prstGeom>
          <a:noFill/>
          <a:ln w="9525">
            <a:solidFill>
              <a:schemeClr val="tx1"/>
            </a:solidFill>
            <a:round/>
            <a:tailEnd type="triangle" w="med" len="med"/>
          </a:ln>
        </p:spPr>
        <p:txBody>
          <a:bodyPr/>
          <a:lstStyle/>
          <a:p>
            <a:pPr eaLnBrk="1" hangingPunct="1">
              <a:defRPr/>
            </a:pPr>
            <a:endParaRPr lang="zh-CN" altLang="en-US">
              <a:latin typeface="+mn-lt"/>
            </a:endParaRPr>
          </a:p>
        </p:txBody>
      </p:sp>
      <p:sp>
        <p:nvSpPr>
          <p:cNvPr id="54285" name="Line 13"/>
          <p:cNvSpPr>
            <a:spLocks noChangeShapeType="1"/>
          </p:cNvSpPr>
          <p:nvPr/>
        </p:nvSpPr>
        <p:spPr bwMode="auto">
          <a:xfrm>
            <a:off x="6904038" y="1905000"/>
            <a:ext cx="0" cy="838200"/>
          </a:xfrm>
          <a:prstGeom prst="line">
            <a:avLst/>
          </a:prstGeom>
          <a:noFill/>
          <a:ln w="9525">
            <a:solidFill>
              <a:schemeClr val="tx1"/>
            </a:solidFill>
            <a:round/>
            <a:tailEnd type="triangle" w="med" len="med"/>
          </a:ln>
        </p:spPr>
        <p:txBody>
          <a:bodyPr/>
          <a:lstStyle/>
          <a:p>
            <a:pPr eaLnBrk="1" hangingPunct="1">
              <a:defRPr/>
            </a:pPr>
            <a:endParaRPr lang="zh-CN" altLang="en-US">
              <a:latin typeface="+mn-lt"/>
            </a:endParaRPr>
          </a:p>
        </p:txBody>
      </p:sp>
      <p:sp>
        <p:nvSpPr>
          <p:cNvPr id="54286" name="Line 14"/>
          <p:cNvSpPr>
            <a:spLocks noChangeShapeType="1"/>
          </p:cNvSpPr>
          <p:nvPr/>
        </p:nvSpPr>
        <p:spPr bwMode="auto">
          <a:xfrm>
            <a:off x="7970838" y="2286000"/>
            <a:ext cx="0" cy="838200"/>
          </a:xfrm>
          <a:prstGeom prst="line">
            <a:avLst/>
          </a:prstGeom>
          <a:noFill/>
          <a:ln w="9525">
            <a:solidFill>
              <a:schemeClr val="tx1"/>
            </a:solidFill>
            <a:round/>
            <a:tailEnd type="triangle" w="med" len="med"/>
          </a:ln>
        </p:spPr>
        <p:txBody>
          <a:bodyPr/>
          <a:lstStyle/>
          <a:p>
            <a:pPr eaLnBrk="1" hangingPunct="1">
              <a:defRPr/>
            </a:pPr>
            <a:endParaRPr lang="zh-CN" altLang="en-US">
              <a:latin typeface="+mn-lt"/>
            </a:endParaRPr>
          </a:p>
        </p:txBody>
      </p:sp>
      <p:sp>
        <p:nvSpPr>
          <p:cNvPr id="54287" name="Line 15"/>
          <p:cNvSpPr>
            <a:spLocks noChangeShapeType="1"/>
          </p:cNvSpPr>
          <p:nvPr/>
        </p:nvSpPr>
        <p:spPr bwMode="auto">
          <a:xfrm>
            <a:off x="9113838" y="2362200"/>
            <a:ext cx="0" cy="838200"/>
          </a:xfrm>
          <a:prstGeom prst="line">
            <a:avLst/>
          </a:prstGeom>
          <a:noFill/>
          <a:ln w="9525">
            <a:solidFill>
              <a:schemeClr val="tx1"/>
            </a:solidFill>
            <a:round/>
            <a:tailEnd type="triangle" w="med" len="med"/>
          </a:ln>
        </p:spPr>
        <p:txBody>
          <a:bodyPr/>
          <a:lstStyle/>
          <a:p>
            <a:pPr eaLnBrk="1" hangingPunct="1">
              <a:defRPr/>
            </a:pPr>
            <a:endParaRPr lang="zh-CN" altLang="en-US">
              <a:latin typeface="+mn-lt"/>
            </a:endParaRPr>
          </a:p>
        </p:txBody>
      </p:sp>
      <p:sp>
        <p:nvSpPr>
          <p:cNvPr id="18" name="AutoShape 17"/>
          <p:cNvSpPr>
            <a:spLocks noChangeArrowheads="1"/>
          </p:cNvSpPr>
          <p:nvPr/>
        </p:nvSpPr>
        <p:spPr bwMode="auto">
          <a:xfrm>
            <a:off x="3657600" y="4876800"/>
            <a:ext cx="3733800" cy="457200"/>
          </a:xfrm>
          <a:prstGeom prst="wedgeRectCallout">
            <a:avLst>
              <a:gd name="adj1" fmla="val -52519"/>
              <a:gd name="adj2" fmla="val -128727"/>
            </a:avLst>
          </a:prstGeom>
          <a:solidFill>
            <a:srgbClr val="CCFFFF"/>
          </a:solidFill>
          <a:ln w="9525">
            <a:solidFill>
              <a:schemeClr val="tx1"/>
            </a:solidFill>
            <a:miter lim="800000"/>
          </a:ln>
        </p:spPr>
        <p:txBody>
          <a:bodyPr/>
          <a:lstStyle/>
          <a:p>
            <a:pPr algn="ctr">
              <a:defRPr/>
            </a:pPr>
            <a:r>
              <a:rPr lang="zh-CN" altLang="en-US" sz="2400" dirty="0">
                <a:latin typeface="+mn-ea"/>
                <a:ea typeface="+mn-ea"/>
              </a:rPr>
              <a:t>指数</a:t>
            </a:r>
            <a:r>
              <a:rPr lang="en-US" altLang="zh-CN" sz="2400" dirty="0">
                <a:latin typeface="+mn-ea"/>
                <a:ea typeface="+mn-ea"/>
              </a:rPr>
              <a:t> “</a:t>
            </a:r>
            <a:r>
              <a:rPr lang="zh-CN" altLang="en-US" sz="2400" dirty="0">
                <a:latin typeface="+mn-ea"/>
                <a:ea typeface="+mn-ea"/>
              </a:rPr>
              <a:t>慢启动</a:t>
            </a:r>
            <a:r>
              <a:rPr lang="en-US" altLang="zh-CN" sz="2400" dirty="0">
                <a:latin typeface="+mn-ea"/>
                <a:ea typeface="+mn-ea"/>
              </a:rPr>
              <a:t>”</a:t>
            </a:r>
            <a:endParaRPr lang="en-US" altLang="zh-CN" sz="2400" dirty="0">
              <a:latin typeface="+mn-ea"/>
              <a:ea typeface="+mn-ea"/>
            </a:endParaRPr>
          </a:p>
        </p:txBody>
      </p:sp>
      <p:sp>
        <p:nvSpPr>
          <p:cNvPr id="54291" name="Freeform 14"/>
          <p:cNvSpPr/>
          <p:nvPr/>
        </p:nvSpPr>
        <p:spPr bwMode="auto">
          <a:xfrm>
            <a:off x="2667003" y="3322638"/>
            <a:ext cx="1590675" cy="1408112"/>
          </a:xfrm>
          <a:custGeom>
            <a:avLst/>
            <a:gdLst>
              <a:gd name="T0" fmla="*/ 2147483647 w 1152"/>
              <a:gd name="T1" fmla="*/ 0 h 864"/>
              <a:gd name="T2" fmla="*/ 2147483647 w 1152"/>
              <a:gd name="T3" fmla="*/ 2147483647 h 864"/>
              <a:gd name="T4" fmla="*/ 2147483647 w 1152"/>
              <a:gd name="T5" fmla="*/ 2147483647 h 864"/>
              <a:gd name="T6" fmla="*/ 2147483647 w 1152"/>
              <a:gd name="T7" fmla="*/ 2147483647 h 864"/>
              <a:gd name="T8" fmla="*/ 0 w 1152"/>
              <a:gd name="T9" fmla="*/ 2147483647 h 864"/>
              <a:gd name="T10" fmla="*/ 0 60000 65536"/>
              <a:gd name="T11" fmla="*/ 0 60000 65536"/>
              <a:gd name="T12" fmla="*/ 0 60000 65536"/>
              <a:gd name="T13" fmla="*/ 0 60000 65536"/>
              <a:gd name="T14" fmla="*/ 0 60000 65536"/>
              <a:gd name="T15" fmla="*/ 0 w 1152"/>
              <a:gd name="T16" fmla="*/ 0 h 864"/>
              <a:gd name="T17" fmla="*/ 1152 w 1152"/>
              <a:gd name="T18" fmla="*/ 864 h 864"/>
            </a:gdLst>
            <a:ahLst/>
            <a:cxnLst>
              <a:cxn ang="T10">
                <a:pos x="T0" y="T1"/>
              </a:cxn>
              <a:cxn ang="T11">
                <a:pos x="T2" y="T3"/>
              </a:cxn>
              <a:cxn ang="T12">
                <a:pos x="T4" y="T5"/>
              </a:cxn>
              <a:cxn ang="T13">
                <a:pos x="T6" y="T7"/>
              </a:cxn>
              <a:cxn ang="T14">
                <a:pos x="T8" y="T9"/>
              </a:cxn>
            </a:cxnLst>
            <a:rect l="T15" t="T16" r="T17" b="T18"/>
            <a:pathLst>
              <a:path w="1152" h="864">
                <a:moveTo>
                  <a:pt x="1152" y="0"/>
                </a:moveTo>
                <a:cubicBezTo>
                  <a:pt x="1132" y="116"/>
                  <a:pt x="1112" y="232"/>
                  <a:pt x="1056" y="336"/>
                </a:cubicBezTo>
                <a:cubicBezTo>
                  <a:pt x="1000" y="440"/>
                  <a:pt x="928" y="544"/>
                  <a:pt x="816" y="624"/>
                </a:cubicBezTo>
                <a:cubicBezTo>
                  <a:pt x="704" y="704"/>
                  <a:pt x="520" y="776"/>
                  <a:pt x="384" y="816"/>
                </a:cubicBezTo>
                <a:cubicBezTo>
                  <a:pt x="248" y="856"/>
                  <a:pt x="124" y="860"/>
                  <a:pt x="0" y="864"/>
                </a:cubicBezTo>
              </a:path>
            </a:pathLst>
          </a:custGeom>
          <a:noFill/>
          <a:ln w="38100">
            <a:solidFill>
              <a:schemeClr val="accent2"/>
            </a:solidFill>
            <a:round/>
          </a:ln>
        </p:spPr>
        <p:txBody>
          <a:bodyPr/>
          <a:lstStyle/>
          <a:p>
            <a:pPr algn="ctr" eaLnBrk="1" hangingPunct="1">
              <a:defRPr/>
            </a:pPr>
            <a:endParaRPr lang="zh-CN" altLang="zh-CN">
              <a:latin typeface="+mn-lt"/>
            </a:endParaRPr>
          </a:p>
        </p:txBody>
      </p:sp>
      <p:sp>
        <p:nvSpPr>
          <p:cNvPr id="22" name="Text Box 18"/>
          <p:cNvSpPr txBox="1">
            <a:spLocks noChangeArrowheads="1"/>
          </p:cNvSpPr>
          <p:nvPr/>
        </p:nvSpPr>
        <p:spPr bwMode="auto">
          <a:xfrm>
            <a:off x="2135560" y="5416549"/>
            <a:ext cx="7130478" cy="1354217"/>
          </a:xfrm>
          <a:prstGeom prst="rect">
            <a:avLst/>
          </a:prstGeom>
          <a:noFill/>
          <a:ln w="9525">
            <a:noFill/>
            <a:miter lim="800000"/>
          </a:ln>
        </p:spPr>
        <p:txBody>
          <a:bodyPr wrap="none">
            <a:spAutoFit/>
          </a:bodyPr>
          <a:lstStyle/>
          <a:p>
            <a:pPr>
              <a:spcAft>
                <a:spcPts val="600"/>
              </a:spcAft>
              <a:buFont typeface="Arial" panose="020B0604020202020204" pitchFamily="34" charset="0"/>
              <a:buChar char="•"/>
              <a:defRPr/>
            </a:pPr>
            <a:r>
              <a:rPr lang="en-US" altLang="zh-CN" sz="2400" dirty="0">
                <a:solidFill>
                  <a:srgbClr val="800000"/>
                </a:solidFill>
                <a:latin typeface="+mn-lt"/>
                <a:ea typeface="+mn-ea"/>
              </a:rPr>
              <a:t>  </a:t>
            </a:r>
            <a:r>
              <a:rPr lang="zh-CN" altLang="en-US" sz="2400" dirty="0">
                <a:solidFill>
                  <a:srgbClr val="800000"/>
                </a:solidFill>
                <a:latin typeface="+mn-lt"/>
                <a:ea typeface="+mn-ea"/>
              </a:rPr>
              <a:t>这种称呼（</a:t>
            </a:r>
            <a:r>
              <a:rPr lang="en-US" altLang="zh-CN" sz="2400" dirty="0">
                <a:solidFill>
                  <a:srgbClr val="800000"/>
                </a:solidFill>
                <a:latin typeface="+mn-lt"/>
                <a:ea typeface="+mn-ea"/>
              </a:rPr>
              <a:t>”</a:t>
            </a:r>
            <a:r>
              <a:rPr lang="zh-CN" altLang="en-US" sz="2400" dirty="0">
                <a:solidFill>
                  <a:srgbClr val="800000"/>
                </a:solidFill>
                <a:latin typeface="+mn-lt"/>
                <a:ea typeface="+mn-ea"/>
              </a:rPr>
              <a:t>慢</a:t>
            </a:r>
            <a:r>
              <a:rPr lang="en-US" altLang="zh-CN" sz="2400" dirty="0">
                <a:solidFill>
                  <a:srgbClr val="800000"/>
                </a:solidFill>
                <a:latin typeface="+mn-lt"/>
                <a:ea typeface="+mn-ea"/>
              </a:rPr>
              <a:t>”</a:t>
            </a:r>
            <a:r>
              <a:rPr lang="zh-CN" altLang="en-US" sz="2400" dirty="0">
                <a:solidFill>
                  <a:srgbClr val="800000"/>
                </a:solidFill>
                <a:latin typeface="+mn-lt"/>
                <a:ea typeface="+mn-ea"/>
              </a:rPr>
              <a:t>）是因为最初</a:t>
            </a:r>
            <a:r>
              <a:rPr lang="en-US" altLang="zh-CN" sz="2400" dirty="0">
                <a:solidFill>
                  <a:srgbClr val="800000"/>
                </a:solidFill>
                <a:latin typeface="+mn-lt"/>
                <a:ea typeface="+mn-ea"/>
              </a:rPr>
              <a:t>TCP</a:t>
            </a:r>
            <a:r>
              <a:rPr lang="zh-CN" altLang="en-US" sz="2400" dirty="0">
                <a:solidFill>
                  <a:srgbClr val="800000"/>
                </a:solidFill>
                <a:latin typeface="+mn-lt"/>
                <a:ea typeface="+mn-ea"/>
              </a:rPr>
              <a:t>无拥塞控制机制</a:t>
            </a:r>
            <a:endParaRPr lang="en-US" altLang="zh-CN" sz="2400" dirty="0">
              <a:solidFill>
                <a:srgbClr val="800000"/>
              </a:solidFill>
              <a:latin typeface="+mn-lt"/>
              <a:ea typeface="+mn-ea"/>
            </a:endParaRPr>
          </a:p>
          <a:p>
            <a:pPr>
              <a:spcAft>
                <a:spcPts val="600"/>
              </a:spcAft>
              <a:buFont typeface="Lucida Grande" pitchFamily="-108" charset="0"/>
              <a:buChar char="-"/>
              <a:defRPr/>
            </a:pPr>
            <a:r>
              <a:rPr lang="en-US" altLang="zh-CN" sz="2400" dirty="0">
                <a:latin typeface="+mn-lt"/>
                <a:ea typeface="+mn-ea"/>
              </a:rPr>
              <a:t>  </a:t>
            </a:r>
            <a:r>
              <a:rPr lang="zh-CN" altLang="en-US" sz="2400" dirty="0">
                <a:latin typeface="+mn-lt"/>
                <a:ea typeface="+mn-ea"/>
              </a:rPr>
              <a:t>源端启动时发送整个</a:t>
            </a:r>
            <a:r>
              <a:rPr lang="en-US" altLang="zh-CN" sz="2400" dirty="0">
                <a:solidFill>
                  <a:srgbClr val="0000CC"/>
                </a:solidFill>
                <a:latin typeface="+mn-lt"/>
                <a:ea typeface="+mn-ea"/>
              </a:rPr>
              <a:t>AdvertisedWindow</a:t>
            </a:r>
            <a:r>
              <a:rPr lang="en-US" altLang="zh-CN" sz="2400" dirty="0">
                <a:latin typeface="+mn-lt"/>
                <a:ea typeface="+mn-ea"/>
              </a:rPr>
              <a:t> </a:t>
            </a:r>
            <a:endParaRPr lang="en-US" altLang="zh-CN" sz="2400" dirty="0">
              <a:latin typeface="+mn-lt"/>
              <a:ea typeface="+mn-ea"/>
            </a:endParaRPr>
          </a:p>
          <a:p>
            <a:pPr>
              <a:spcAft>
                <a:spcPts val="600"/>
              </a:spcAft>
              <a:buFont typeface="Lucida Grande" pitchFamily="-108" charset="0"/>
              <a:buChar char="-"/>
              <a:defRPr/>
            </a:pPr>
            <a:r>
              <a:rPr lang="en-US" altLang="zh-CN" sz="2400" dirty="0">
                <a:latin typeface="+mn-lt"/>
                <a:ea typeface="+mn-ea"/>
              </a:rPr>
              <a:t>  </a:t>
            </a:r>
            <a:r>
              <a:rPr lang="zh-CN" altLang="en-US" sz="2400" dirty="0">
                <a:latin typeface="+mn-lt"/>
                <a:ea typeface="+mn-ea"/>
              </a:rPr>
              <a:t>导致拥塞崩溃</a:t>
            </a:r>
            <a:r>
              <a:rPr lang="en-US" altLang="zh-CN" sz="2400" dirty="0">
                <a:latin typeface="+mn-lt"/>
                <a:ea typeface="+mn-ea"/>
              </a:rPr>
              <a:t>!</a:t>
            </a:r>
            <a:endParaRPr lang="en-US" altLang="zh-CN" sz="2400" dirty="0">
              <a:latin typeface="+mn-lt"/>
              <a:ea typeface="+mn-ea"/>
            </a:endParaRPr>
          </a:p>
        </p:txBody>
      </p:sp>
      <p:sp>
        <p:nvSpPr>
          <p:cNvPr id="21" name="Text Box 6"/>
          <p:cNvSpPr txBox="1">
            <a:spLocks noChangeArrowheads="1"/>
          </p:cNvSpPr>
          <p:nvPr/>
        </p:nvSpPr>
        <p:spPr bwMode="auto">
          <a:xfrm>
            <a:off x="1976438" y="1182688"/>
            <a:ext cx="1416050" cy="461962"/>
          </a:xfrm>
          <a:prstGeom prst="rect">
            <a:avLst/>
          </a:prstGeom>
          <a:noFill/>
          <a:ln w="9525">
            <a:noFill/>
            <a:miter lim="800000"/>
          </a:ln>
        </p:spPr>
        <p:txBody>
          <a:bodyPr wrap="none">
            <a:spAutoFit/>
          </a:bodyPr>
          <a:lstStyle/>
          <a:p>
            <a:pPr>
              <a:defRPr/>
            </a:pPr>
            <a:r>
              <a:rPr lang="zh-CN" altLang="en-US" sz="2400" i="1" dirty="0">
                <a:latin typeface="+mn-lt"/>
                <a:ea typeface="+mn-ea"/>
              </a:rPr>
              <a:t>窗口大小</a:t>
            </a:r>
            <a:endParaRPr lang="en-US" altLang="zh-CN" sz="2400" i="1" dirty="0">
              <a:latin typeface="+mn-lt"/>
              <a:ea typeface="+mn-ea"/>
            </a:endParaRPr>
          </a:p>
        </p:txBody>
      </p:sp>
      <p:sp>
        <p:nvSpPr>
          <p:cNvPr id="24" name="Text Box 16"/>
          <p:cNvSpPr txBox="1">
            <a:spLocks noChangeArrowheads="1"/>
          </p:cNvSpPr>
          <p:nvPr/>
        </p:nvSpPr>
        <p:spPr bwMode="auto">
          <a:xfrm>
            <a:off x="3810000" y="1928813"/>
            <a:ext cx="800100" cy="461962"/>
          </a:xfrm>
          <a:prstGeom prst="rect">
            <a:avLst/>
          </a:prstGeom>
          <a:noFill/>
          <a:ln w="9525">
            <a:noFill/>
            <a:miter lim="800000"/>
          </a:ln>
        </p:spPr>
        <p:txBody>
          <a:bodyPr wrap="none">
            <a:spAutoFit/>
          </a:bodyPr>
          <a:lstStyle/>
          <a:p>
            <a:pPr>
              <a:defRPr/>
            </a:pPr>
            <a:r>
              <a:rPr lang="zh-CN" altLang="en-US" sz="2400" dirty="0">
                <a:latin typeface="+mn-lt"/>
                <a:ea typeface="+mn-ea"/>
              </a:rPr>
              <a:t>丢失</a:t>
            </a:r>
            <a:endParaRPr lang="en-US" altLang="zh-CN" sz="24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06-01-9780123850591 copy.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69738" y="1247807"/>
            <a:ext cx="5380860" cy="300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标题 1"/>
          <p:cNvSpPr>
            <a:spLocks noGrp="1"/>
          </p:cNvSpPr>
          <p:nvPr>
            <p:ph type="title"/>
          </p:nvPr>
        </p:nvSpPr>
        <p:spPr>
          <a:xfrm>
            <a:off x="839416" y="600107"/>
            <a:ext cx="6410670" cy="647700"/>
          </a:xfrm>
        </p:spPr>
        <p:txBody>
          <a:bodyPr/>
          <a:lstStyle/>
          <a:p>
            <a:pPr eaLnBrk="1" hangingPunct="1"/>
            <a:r>
              <a:rPr lang="zh-CN" altLang="zh-CN" sz="3600" dirty="0">
                <a:latin typeface="+mj-ea"/>
              </a:rPr>
              <a:t>TCP</a:t>
            </a:r>
            <a:r>
              <a:rPr lang="zh-CN" altLang="en-US" sz="3600" dirty="0">
                <a:latin typeface="+mj-ea"/>
              </a:rPr>
              <a:t>可靠传输面临的新挑战</a:t>
            </a:r>
            <a:endParaRPr lang="zh-CN" altLang="en-US" sz="3600" dirty="0">
              <a:latin typeface="+mj-ea"/>
            </a:endParaRPr>
          </a:p>
        </p:txBody>
      </p:sp>
      <p:pic>
        <p:nvPicPr>
          <p:cNvPr id="9223" name="内容占位符 6" descr="images.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1984" y="4395056"/>
            <a:ext cx="3417670" cy="2274304"/>
          </a:xfrm>
        </p:spPr>
      </p:pic>
      <p:sp>
        <p:nvSpPr>
          <p:cNvPr id="922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339A1317-3D00-4BD5-9009-9C9B291D174D}"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pic>
        <p:nvPicPr>
          <p:cNvPr id="9221" name="图片 7" descr="2032_53_9---A1M-Motorway-Congestion_we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9737" y="4395056"/>
            <a:ext cx="3350027" cy="224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1"/>
          <p:cNvGrpSpPr/>
          <p:nvPr/>
        </p:nvGrpSpPr>
        <p:grpSpPr bwMode="auto">
          <a:xfrm>
            <a:off x="4799856" y="2492896"/>
            <a:ext cx="3436938" cy="1360487"/>
            <a:chOff x="3786181" y="2000240"/>
            <a:chExt cx="3435978" cy="1360818"/>
          </a:xfrm>
        </p:grpSpPr>
        <p:sp>
          <p:nvSpPr>
            <p:cNvPr id="10" name="爆炸形 1 9"/>
            <p:cNvSpPr/>
            <p:nvPr/>
          </p:nvSpPr>
          <p:spPr>
            <a:xfrm>
              <a:off x="4643192" y="2000240"/>
              <a:ext cx="914145" cy="914622"/>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225" name="TextBox 10"/>
            <p:cNvSpPr txBox="1">
              <a:spLocks noChangeArrowheads="1"/>
            </p:cNvSpPr>
            <p:nvPr/>
          </p:nvSpPr>
          <p:spPr bwMode="auto">
            <a:xfrm>
              <a:off x="3786181" y="2714621"/>
              <a:ext cx="3435978" cy="6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dirty="0">
                  <a:solidFill>
                    <a:srgbClr val="FF0000"/>
                  </a:solidFill>
                  <a:latin typeface="Arial" panose="020B0604020202020204" pitchFamily="34" charset="0"/>
                  <a:ea typeface="宋体" panose="02010600030101010101" pitchFamily="2" charset="-122"/>
                </a:rPr>
                <a:t>过多的</a:t>
              </a:r>
              <a:r>
                <a:rPr kumimoji="0" lang="en-US" altLang="zh-CN" sz="1800" b="1" dirty="0">
                  <a:solidFill>
                    <a:srgbClr val="FF0000"/>
                  </a:solidFill>
                  <a:latin typeface="Arial" panose="020B0604020202020204" pitchFamily="34" charset="0"/>
                  <a:ea typeface="宋体" panose="02010600030101010101" pitchFamily="2" charset="-122"/>
                </a:rPr>
                <a:t>TCP</a:t>
              </a:r>
              <a:r>
                <a:rPr kumimoji="0" lang="zh-CN" altLang="en-US" sz="1800" b="1" dirty="0">
                  <a:solidFill>
                    <a:srgbClr val="FF0000"/>
                  </a:solidFill>
                  <a:latin typeface="Arial" panose="020B0604020202020204" pitchFamily="34" charset="0"/>
                  <a:ea typeface="宋体" panose="02010600030101010101" pitchFamily="2" charset="-122"/>
                </a:rPr>
                <a:t>链接生成大量流量，</a:t>
              </a:r>
              <a:endParaRPr kumimoji="0" lang="en-US" altLang="zh-CN" sz="1800" b="1" dirty="0">
                <a:solidFill>
                  <a:srgbClr val="FF00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800" b="1" dirty="0">
                  <a:solidFill>
                    <a:srgbClr val="FF0000"/>
                  </a:solidFill>
                  <a:latin typeface="Arial" panose="020B0604020202020204" pitchFamily="34" charset="0"/>
                  <a:ea typeface="宋体" panose="02010600030101010101" pitchFamily="2" charset="-122"/>
                </a:rPr>
                <a:t>加重路由器负载</a:t>
              </a:r>
              <a:endParaRPr kumimoji="0" lang="zh-CN" altLang="en-US" sz="1800" b="1" dirty="0">
                <a:solidFill>
                  <a:srgbClr val="FF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839416" y="548680"/>
            <a:ext cx="6264275" cy="647700"/>
          </a:xfrm>
        </p:spPr>
        <p:txBody>
          <a:bodyPr/>
          <a:lstStyle/>
          <a:p>
            <a:pPr eaLnBrk="1" hangingPunct="1"/>
            <a:r>
              <a:rPr lang="zh-CN" altLang="en-US" sz="3600" dirty="0">
                <a:latin typeface="+mj-ea"/>
              </a:rPr>
              <a:t>累次增加 </a:t>
            </a:r>
            <a:r>
              <a:rPr lang="en-US" altLang="zh-CN" sz="3600" dirty="0">
                <a:latin typeface="+mj-ea"/>
              </a:rPr>
              <a:t>vs </a:t>
            </a:r>
            <a:r>
              <a:rPr lang="zh-CN" altLang="en-US" sz="3600" dirty="0">
                <a:latin typeface="+mj-ea"/>
              </a:rPr>
              <a:t>慢启动</a:t>
            </a:r>
            <a:endParaRPr lang="en-US" altLang="zh-CN" sz="3600" dirty="0">
              <a:latin typeface="+mj-ea"/>
            </a:endParaRPr>
          </a:p>
        </p:txBody>
      </p:sp>
      <p:pic>
        <p:nvPicPr>
          <p:cNvPr id="6554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464" y="1556792"/>
            <a:ext cx="4072295"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279" y="1556791"/>
            <a:ext cx="5228321" cy="453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9416" y="548680"/>
            <a:ext cx="6264275" cy="647700"/>
          </a:xfrm>
        </p:spPr>
        <p:txBody>
          <a:bodyPr/>
          <a:lstStyle/>
          <a:p>
            <a:pPr eaLnBrk="1" hangingPunct="1">
              <a:defRPr/>
            </a:pPr>
            <a:r>
              <a:rPr lang="en-US" altLang="zh-CN" sz="3600" dirty="0">
                <a:ea typeface="MS PGothic" panose="020B0600070205080204" pitchFamily="34" charset="-128"/>
              </a:rPr>
              <a:t>TCP</a:t>
            </a:r>
            <a:r>
              <a:rPr lang="zh-CN" altLang="en-US" sz="3600" dirty="0">
                <a:latin typeface="+mj-ea"/>
              </a:rPr>
              <a:t>的两种丢包</a:t>
            </a:r>
            <a:endParaRPr lang="en-US" altLang="zh-CN" sz="3600" dirty="0">
              <a:latin typeface="+mj-ea"/>
            </a:endParaRPr>
          </a:p>
        </p:txBody>
      </p:sp>
      <p:sp>
        <p:nvSpPr>
          <p:cNvPr id="66563" name="Rectangle 3"/>
          <p:cNvSpPr>
            <a:spLocks noGrp="1" noChangeArrowheads="1"/>
          </p:cNvSpPr>
          <p:nvPr>
            <p:ph idx="1"/>
          </p:nvPr>
        </p:nvSpPr>
        <p:spPr>
          <a:xfrm>
            <a:off x="839416" y="1196380"/>
            <a:ext cx="8839200" cy="5486400"/>
          </a:xfrm>
        </p:spPr>
        <p:txBody>
          <a:bodyPr/>
          <a:lstStyle/>
          <a:p>
            <a:pPr>
              <a:lnSpc>
                <a:spcPct val="90000"/>
              </a:lnSpc>
              <a:tabLst>
                <a:tab pos="747395" algn="l"/>
              </a:tabLst>
            </a:pPr>
            <a:r>
              <a:rPr lang="zh-CN" altLang="en-US" sz="2200" dirty="0">
                <a:latin typeface="+mn-ea"/>
              </a:rPr>
              <a:t>超时</a:t>
            </a:r>
            <a:endParaRPr lang="en-US" altLang="zh-CN" sz="2200" dirty="0">
              <a:latin typeface="+mn-ea"/>
            </a:endParaRPr>
          </a:p>
          <a:p>
            <a:pPr lvl="1">
              <a:lnSpc>
                <a:spcPct val="90000"/>
              </a:lnSpc>
              <a:tabLst>
                <a:tab pos="747395" algn="l"/>
              </a:tabLst>
            </a:pPr>
            <a:r>
              <a:rPr lang="zh-CN" altLang="en-US" sz="2200" dirty="0">
                <a:latin typeface="+mn-ea"/>
              </a:rPr>
              <a:t>分组</a:t>
            </a:r>
            <a:r>
              <a:rPr lang="en-US" altLang="zh-CN" sz="2200" dirty="0">
                <a:latin typeface="+mn-ea"/>
              </a:rPr>
              <a:t>n</a:t>
            </a:r>
            <a:r>
              <a:rPr lang="zh-CN" altLang="en-US" sz="2200" dirty="0">
                <a:latin typeface="+mn-ea"/>
              </a:rPr>
              <a:t>丢失</a:t>
            </a:r>
            <a:r>
              <a:rPr lang="en-US" altLang="zh-CN" sz="2200" dirty="0">
                <a:latin typeface="+mn-ea"/>
              </a:rPr>
              <a:t>, </a:t>
            </a:r>
            <a:r>
              <a:rPr lang="zh-CN" altLang="en-US" sz="2200" dirty="0">
                <a:latin typeface="+mn-ea"/>
              </a:rPr>
              <a:t>超时定时器超时</a:t>
            </a:r>
            <a:endParaRPr lang="en-US" altLang="zh-CN" sz="2200" dirty="0">
              <a:latin typeface="+mn-ea"/>
            </a:endParaRPr>
          </a:p>
          <a:p>
            <a:pPr lvl="2">
              <a:lnSpc>
                <a:spcPct val="90000"/>
              </a:lnSpc>
              <a:tabLst>
                <a:tab pos="747395" algn="l"/>
              </a:tabLst>
            </a:pPr>
            <a:r>
              <a:rPr lang="zh-CN" altLang="en-US" sz="2200" dirty="0">
                <a:latin typeface="+mn-ea"/>
              </a:rPr>
              <a:t>何时</a:t>
            </a:r>
            <a:r>
              <a:rPr lang="en-US" altLang="zh-CN" sz="2200" dirty="0">
                <a:latin typeface="+mn-ea"/>
              </a:rPr>
              <a:t>?  n </a:t>
            </a:r>
            <a:r>
              <a:rPr lang="zh-CN" altLang="en-US" sz="2200" dirty="0">
                <a:latin typeface="+mn-ea"/>
              </a:rPr>
              <a:t>是窗口的最后一个分组</a:t>
            </a:r>
            <a:r>
              <a:rPr lang="en-US" altLang="zh-CN" sz="2200" dirty="0">
                <a:latin typeface="+mn-ea"/>
              </a:rPr>
              <a:t>, </a:t>
            </a:r>
            <a:r>
              <a:rPr lang="zh-CN" altLang="en-US" sz="2200" dirty="0">
                <a:latin typeface="+mn-ea"/>
              </a:rPr>
              <a:t>或者所有发送分组均丢失</a:t>
            </a:r>
            <a:endParaRPr lang="en-US" altLang="zh-CN" sz="2200" dirty="0">
              <a:latin typeface="+mn-ea"/>
            </a:endParaRPr>
          </a:p>
          <a:p>
            <a:pPr lvl="1">
              <a:lnSpc>
                <a:spcPct val="90000"/>
              </a:lnSpc>
              <a:tabLst>
                <a:tab pos="747395" algn="l"/>
              </a:tabLst>
            </a:pPr>
            <a:r>
              <a:rPr lang="zh-CN" altLang="en-US" sz="2200" dirty="0">
                <a:latin typeface="+mn-ea"/>
              </a:rPr>
              <a:t>超时后</a:t>
            </a:r>
            <a:r>
              <a:rPr lang="en-US" altLang="zh-CN" sz="2200" dirty="0">
                <a:latin typeface="+mn-ea"/>
              </a:rPr>
              <a:t>, </a:t>
            </a:r>
            <a:r>
              <a:rPr lang="zh-CN" altLang="en-US" sz="2200" dirty="0">
                <a:latin typeface="+mn-ea"/>
              </a:rPr>
              <a:t>大的</a:t>
            </a:r>
            <a:r>
              <a:rPr lang="en-US" altLang="zh-CN" sz="2200" dirty="0">
                <a:latin typeface="+mn-ea"/>
              </a:rPr>
              <a:t>CWND</a:t>
            </a:r>
            <a:r>
              <a:rPr lang="zh-CN" altLang="en-US" sz="2200" dirty="0">
                <a:latin typeface="+mn-ea"/>
              </a:rPr>
              <a:t>会导致更严重的分组丢失</a:t>
            </a:r>
            <a:endParaRPr lang="en-US" altLang="zh-CN" sz="2200" dirty="0">
              <a:latin typeface="+mn-ea"/>
            </a:endParaRPr>
          </a:p>
          <a:p>
            <a:pPr lvl="1">
              <a:lnSpc>
                <a:spcPct val="90000"/>
              </a:lnSpc>
              <a:tabLst>
                <a:tab pos="747395" algn="l"/>
              </a:tabLst>
            </a:pPr>
            <a:r>
              <a:rPr lang="zh-CN" altLang="en-US" sz="2200" dirty="0">
                <a:solidFill>
                  <a:srgbClr val="0000FF"/>
                </a:solidFill>
                <a:latin typeface="+mn-ea"/>
              </a:rPr>
              <a:t>以较小的</a:t>
            </a:r>
            <a:r>
              <a:rPr lang="en-US" altLang="zh-CN" sz="2200" dirty="0">
                <a:solidFill>
                  <a:srgbClr val="0000FF"/>
                </a:solidFill>
                <a:latin typeface="+mn-ea"/>
              </a:rPr>
              <a:t>CWND</a:t>
            </a:r>
            <a:r>
              <a:rPr lang="zh-CN" altLang="en-US" sz="2200" dirty="0">
                <a:solidFill>
                  <a:srgbClr val="0000FF"/>
                </a:solidFill>
                <a:latin typeface="+mn-ea"/>
              </a:rPr>
              <a:t>重新开始</a:t>
            </a:r>
            <a:endParaRPr lang="en-US" altLang="zh-CN" sz="2200" dirty="0">
              <a:solidFill>
                <a:srgbClr val="0000FF"/>
              </a:solidFill>
              <a:latin typeface="+mn-ea"/>
            </a:endParaRPr>
          </a:p>
          <a:p>
            <a:pPr lvl="1">
              <a:lnSpc>
                <a:spcPct val="90000"/>
              </a:lnSpc>
              <a:tabLst>
                <a:tab pos="747395" algn="l"/>
              </a:tabLst>
            </a:pPr>
            <a:endParaRPr lang="en-US" altLang="zh-CN" sz="2200" dirty="0">
              <a:latin typeface="+mn-ea"/>
            </a:endParaRPr>
          </a:p>
          <a:p>
            <a:pPr>
              <a:lnSpc>
                <a:spcPct val="90000"/>
              </a:lnSpc>
              <a:tabLst>
                <a:tab pos="747395" algn="l"/>
              </a:tabLst>
            </a:pPr>
            <a:r>
              <a:rPr lang="zh-CN" altLang="en-US" sz="2200" dirty="0">
                <a:latin typeface="+mn-ea"/>
              </a:rPr>
              <a:t>三个重复的</a:t>
            </a:r>
            <a:r>
              <a:rPr lang="en-US" altLang="zh-CN" sz="2200" dirty="0">
                <a:latin typeface="+mn-ea"/>
              </a:rPr>
              <a:t>ACK</a:t>
            </a:r>
            <a:endParaRPr lang="en-US" altLang="zh-CN" sz="2200" dirty="0">
              <a:latin typeface="+mn-ea"/>
            </a:endParaRPr>
          </a:p>
          <a:p>
            <a:pPr lvl="1">
              <a:lnSpc>
                <a:spcPct val="90000"/>
              </a:lnSpc>
              <a:tabLst>
                <a:tab pos="747395" algn="l"/>
              </a:tabLst>
            </a:pPr>
            <a:r>
              <a:rPr lang="zh-CN" altLang="en-US" sz="2200" dirty="0">
                <a:latin typeface="+mn-ea"/>
              </a:rPr>
              <a:t>分组</a:t>
            </a:r>
            <a:r>
              <a:rPr lang="en-US" altLang="zh-CN" sz="2200" dirty="0">
                <a:latin typeface="+mn-ea"/>
              </a:rPr>
              <a:t>n</a:t>
            </a:r>
            <a:r>
              <a:rPr lang="zh-CN" altLang="en-US" sz="2200" dirty="0">
                <a:latin typeface="+mn-ea"/>
              </a:rPr>
              <a:t>丢失</a:t>
            </a:r>
            <a:r>
              <a:rPr lang="en-US" altLang="zh-CN" sz="2200" dirty="0">
                <a:latin typeface="+mn-ea"/>
              </a:rPr>
              <a:t>, </a:t>
            </a:r>
            <a:r>
              <a:rPr lang="zh-CN" altLang="en-US" sz="2200" dirty="0">
                <a:latin typeface="+mn-ea"/>
              </a:rPr>
              <a:t>但是分组</a:t>
            </a:r>
            <a:r>
              <a:rPr lang="en-US" altLang="zh-CN" sz="2200" dirty="0">
                <a:latin typeface="+mn-ea"/>
              </a:rPr>
              <a:t> n+1, n+2, …</a:t>
            </a:r>
            <a:r>
              <a:rPr lang="zh-CN" altLang="en-US" sz="2200" dirty="0">
                <a:latin typeface="+mn-ea"/>
              </a:rPr>
              <a:t>等到达</a:t>
            </a:r>
            <a:endParaRPr lang="en-US" altLang="zh-CN" sz="2200" dirty="0">
              <a:latin typeface="+mn-ea"/>
            </a:endParaRPr>
          </a:p>
          <a:p>
            <a:pPr lvl="2">
              <a:lnSpc>
                <a:spcPct val="90000"/>
              </a:lnSpc>
              <a:tabLst>
                <a:tab pos="747395" algn="l"/>
              </a:tabLst>
            </a:pPr>
            <a:r>
              <a:rPr lang="zh-CN" altLang="en-US" sz="2200" dirty="0">
                <a:latin typeface="+mn-ea"/>
              </a:rPr>
              <a:t>如何检测</a:t>
            </a:r>
            <a:r>
              <a:rPr lang="en-US" altLang="zh-CN" sz="2200" dirty="0">
                <a:latin typeface="+mn-ea"/>
              </a:rPr>
              <a:t>?  </a:t>
            </a:r>
            <a:r>
              <a:rPr lang="zh-CN" altLang="en-US" sz="2200" dirty="0">
                <a:latin typeface="+mn-ea"/>
              </a:rPr>
              <a:t>接收方多次通过</a:t>
            </a:r>
            <a:r>
              <a:rPr lang="en-US" altLang="zh-CN" sz="2200" dirty="0">
                <a:latin typeface="+mn-ea"/>
              </a:rPr>
              <a:t>ACK</a:t>
            </a:r>
            <a:r>
              <a:rPr lang="zh-CN" altLang="en-US" sz="2200" dirty="0">
                <a:latin typeface="+mn-ea"/>
              </a:rPr>
              <a:t>表示期望接收分组</a:t>
            </a:r>
            <a:r>
              <a:rPr lang="en-US" altLang="zh-CN" sz="2200" dirty="0">
                <a:latin typeface="+mn-ea"/>
              </a:rPr>
              <a:t>n</a:t>
            </a:r>
            <a:endParaRPr lang="en-US" altLang="zh-CN" sz="2200" dirty="0">
              <a:latin typeface="+mn-ea"/>
            </a:endParaRPr>
          </a:p>
          <a:p>
            <a:pPr lvl="2">
              <a:lnSpc>
                <a:spcPct val="90000"/>
              </a:lnSpc>
              <a:tabLst>
                <a:tab pos="747395" algn="l"/>
              </a:tabLst>
            </a:pPr>
            <a:r>
              <a:rPr lang="zh-CN" altLang="en-US" sz="2200" dirty="0">
                <a:latin typeface="+mn-ea"/>
              </a:rPr>
              <a:t>何时</a:t>
            </a:r>
            <a:r>
              <a:rPr lang="en-US" altLang="zh-CN" sz="2200" dirty="0">
                <a:latin typeface="+mn-ea"/>
              </a:rPr>
              <a:t>?  </a:t>
            </a:r>
            <a:r>
              <a:rPr lang="zh-CN" altLang="en-US" sz="2200" dirty="0">
                <a:latin typeface="+mn-ea"/>
              </a:rPr>
              <a:t>收到分组</a:t>
            </a:r>
            <a:r>
              <a:rPr lang="en-US" altLang="zh-CN" sz="2200" dirty="0">
                <a:latin typeface="+mn-ea"/>
              </a:rPr>
              <a:t>n</a:t>
            </a:r>
            <a:r>
              <a:rPr lang="zh-CN" altLang="en-US" sz="2200" dirty="0">
                <a:latin typeface="+mn-ea"/>
              </a:rPr>
              <a:t>后续分组</a:t>
            </a:r>
            <a:endParaRPr lang="en-US" altLang="zh-CN" sz="2200" dirty="0">
              <a:latin typeface="+mn-ea"/>
            </a:endParaRPr>
          </a:p>
          <a:p>
            <a:pPr lvl="1">
              <a:lnSpc>
                <a:spcPct val="90000"/>
              </a:lnSpc>
              <a:tabLst>
                <a:tab pos="747395" algn="l"/>
              </a:tabLst>
            </a:pPr>
            <a:r>
              <a:rPr lang="zh-CN" altLang="en-US" sz="2200" dirty="0">
                <a:latin typeface="+mn-ea"/>
              </a:rPr>
              <a:t>收到三个重复的</a:t>
            </a:r>
            <a:r>
              <a:rPr lang="en-US" altLang="zh-CN" sz="2200" dirty="0">
                <a:latin typeface="+mn-ea"/>
              </a:rPr>
              <a:t>ACK</a:t>
            </a:r>
            <a:r>
              <a:rPr lang="zh-CN" altLang="en-US" sz="2200" dirty="0">
                <a:latin typeface="+mn-ea"/>
              </a:rPr>
              <a:t>后</a:t>
            </a:r>
            <a:r>
              <a:rPr lang="en-US" altLang="zh-CN" sz="2200" dirty="0">
                <a:latin typeface="+mn-ea"/>
              </a:rPr>
              <a:t>, </a:t>
            </a:r>
            <a:r>
              <a:rPr lang="zh-CN" altLang="en-US" sz="2200" dirty="0">
                <a:latin typeface="+mn-ea"/>
              </a:rPr>
              <a:t>发送方快速重传分组</a:t>
            </a:r>
            <a:r>
              <a:rPr lang="en-US" altLang="zh-CN" sz="2200" dirty="0">
                <a:latin typeface="+mn-ea"/>
              </a:rPr>
              <a:t>n</a:t>
            </a:r>
            <a:endParaRPr lang="en-US" altLang="zh-CN" sz="2200" dirty="0">
              <a:latin typeface="+mn-ea"/>
            </a:endParaRPr>
          </a:p>
          <a:p>
            <a:pPr lvl="1">
              <a:lnSpc>
                <a:spcPct val="90000"/>
              </a:lnSpc>
              <a:tabLst>
                <a:tab pos="747395" algn="l"/>
              </a:tabLst>
            </a:pPr>
            <a:r>
              <a:rPr lang="en-US" altLang="zh-CN" sz="2200" dirty="0">
                <a:solidFill>
                  <a:srgbClr val="0000FF"/>
                </a:solidFill>
                <a:latin typeface="+mn-ea"/>
              </a:rPr>
              <a:t>CWND</a:t>
            </a:r>
            <a:r>
              <a:rPr lang="zh-CN" altLang="en-US" sz="2200" dirty="0">
                <a:solidFill>
                  <a:srgbClr val="0000FF"/>
                </a:solidFill>
                <a:latin typeface="+mn-ea"/>
              </a:rPr>
              <a:t>减半</a:t>
            </a:r>
            <a:r>
              <a:rPr lang="en-US" altLang="zh-CN" sz="2200" dirty="0">
                <a:solidFill>
                  <a:srgbClr val="0000FF"/>
                </a:solidFill>
                <a:latin typeface="+mn-ea"/>
              </a:rPr>
              <a:t>,</a:t>
            </a:r>
            <a:r>
              <a:rPr lang="zh-CN" altLang="en-US" sz="2200" dirty="0">
                <a:solidFill>
                  <a:srgbClr val="0000FF"/>
                </a:solidFill>
                <a:latin typeface="+mn-ea"/>
              </a:rPr>
              <a:t>再线性增加</a:t>
            </a:r>
            <a:endParaRPr lang="en-US" altLang="zh-CN" sz="2200" dirty="0">
              <a:solidFill>
                <a:srgbClr val="0000FF"/>
              </a:solidFill>
              <a:latin typeface="+mn-ea"/>
            </a:endParaRPr>
          </a:p>
        </p:txBody>
      </p:sp>
      <p:sp>
        <p:nvSpPr>
          <p:cNvPr id="66564" name="Slide Number Placeholder 3"/>
          <p:cNvSpPr>
            <a:spLocks noGrp="1"/>
          </p:cNvSpPr>
          <p:nvPr>
            <p:ph type="sldNum" sz="quarter" idx="10"/>
          </p:nvPr>
        </p:nvSpPr>
        <p:spPr>
          <a:xfrm>
            <a:off x="8534400" y="-603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AA5FCD2F-241C-43A6-8EBA-9944DBE36A2B}" type="slidenum">
              <a:rPr kumimoji="0" lang="en-US" altLang="zh-CN" sz="1000">
                <a:latin typeface="Arial" panose="020B0604020202020204" pitchFamily="34" charset="0"/>
                <a:ea typeface="宋体" panose="02010600030101010101" pitchFamily="2" charset="-122"/>
              </a:rPr>
            </a:fld>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839416" y="501441"/>
            <a:ext cx="6264275" cy="647700"/>
          </a:xfrm>
        </p:spPr>
        <p:txBody>
          <a:bodyPr/>
          <a:lstStyle/>
          <a:p>
            <a:r>
              <a:rPr kumimoji="1" lang="zh-CN" altLang="en-US" sz="3600" dirty="0"/>
              <a:t>快速重传与快速恢复</a:t>
            </a:r>
            <a:endParaRPr kumimoji="1" lang="zh-CN" altLang="en-US" sz="3600" dirty="0"/>
          </a:p>
        </p:txBody>
      </p:sp>
      <p:sp>
        <p:nvSpPr>
          <p:cNvPr id="68611" name="内容占位符 2"/>
          <p:cNvSpPr>
            <a:spLocks noGrp="1"/>
          </p:cNvSpPr>
          <p:nvPr>
            <p:ph idx="1"/>
          </p:nvPr>
        </p:nvSpPr>
        <p:spPr>
          <a:xfrm>
            <a:off x="839416" y="1190127"/>
            <a:ext cx="8229600" cy="5327650"/>
          </a:xfrm>
        </p:spPr>
        <p:txBody>
          <a:bodyPr/>
          <a:lstStyle/>
          <a:p>
            <a:r>
              <a:rPr lang="zh-CN" altLang="en-US" sz="2200" dirty="0">
                <a:latin typeface="+mn-ea"/>
              </a:rPr>
              <a:t>如何检测拥塞的发生？传输超时 </a:t>
            </a:r>
            <a:r>
              <a:rPr lang="en-US" altLang="zh-CN" sz="2200" dirty="0">
                <a:latin typeface="+mn-ea"/>
              </a:rPr>
              <a:t>timeout</a:t>
            </a:r>
            <a:endParaRPr lang="en-US" altLang="zh-CN" sz="2200" dirty="0">
              <a:latin typeface="+mn-ea"/>
            </a:endParaRPr>
          </a:p>
          <a:p>
            <a:pPr lvl="1"/>
            <a:r>
              <a:rPr lang="zh-CN" altLang="en-US" sz="2200" dirty="0">
                <a:latin typeface="+mn-ea"/>
              </a:rPr>
              <a:t>分组</a:t>
            </a:r>
            <a:r>
              <a:rPr lang="en-US" altLang="zh-CN" sz="2200" dirty="0">
                <a:latin typeface="+mn-ea"/>
              </a:rPr>
              <a:t>n</a:t>
            </a:r>
            <a:r>
              <a:rPr lang="zh-CN" altLang="en-US" sz="2200" dirty="0">
                <a:latin typeface="+mn-ea"/>
              </a:rPr>
              <a:t>丢失</a:t>
            </a:r>
            <a:r>
              <a:rPr lang="en-US" altLang="zh-CN" sz="2200" dirty="0">
                <a:latin typeface="+mn-ea"/>
              </a:rPr>
              <a:t>, </a:t>
            </a:r>
            <a:r>
              <a:rPr lang="zh-CN" altLang="en-US" sz="2200" dirty="0">
                <a:latin typeface="+mn-ea"/>
              </a:rPr>
              <a:t>超时定时器超时</a:t>
            </a:r>
            <a:endParaRPr lang="en-US" altLang="zh-CN" sz="2200" dirty="0">
              <a:latin typeface="+mn-ea"/>
            </a:endParaRPr>
          </a:p>
          <a:p>
            <a:pPr lvl="1"/>
            <a:r>
              <a:rPr lang="zh-CN" altLang="en-US" sz="2200" dirty="0">
                <a:latin typeface="+mn-ea"/>
              </a:rPr>
              <a:t>超时后</a:t>
            </a:r>
            <a:r>
              <a:rPr lang="en-US" altLang="zh-CN" sz="2200" dirty="0">
                <a:latin typeface="+mn-ea"/>
              </a:rPr>
              <a:t>, </a:t>
            </a:r>
            <a:r>
              <a:rPr lang="zh-CN" altLang="en-US" sz="2200" dirty="0">
                <a:latin typeface="+mn-ea"/>
              </a:rPr>
              <a:t>大的</a:t>
            </a:r>
            <a:r>
              <a:rPr lang="en-US" altLang="zh-CN" sz="2200" dirty="0" err="1">
                <a:latin typeface="+mn-ea"/>
              </a:rPr>
              <a:t>cwnd</a:t>
            </a:r>
            <a:r>
              <a:rPr lang="zh-CN" altLang="en-US" sz="2200" dirty="0">
                <a:latin typeface="+mn-ea"/>
              </a:rPr>
              <a:t>会导致更严重的分组丢失，因此需要采用慢启动</a:t>
            </a:r>
            <a:endParaRPr lang="en-US" altLang="zh-CN" sz="2200" dirty="0">
              <a:latin typeface="+mn-ea"/>
            </a:endParaRPr>
          </a:p>
          <a:p>
            <a:r>
              <a:rPr lang="zh-CN" altLang="en-US" sz="2200" dirty="0">
                <a:latin typeface="+mn-ea"/>
              </a:rPr>
              <a:t>有的情况，拥塞并未发生，而是偶尔丢包</a:t>
            </a:r>
            <a:endParaRPr lang="zh-CN" altLang="en-US" sz="2200" dirty="0">
              <a:latin typeface="+mn-ea"/>
            </a:endParaRPr>
          </a:p>
        </p:txBody>
      </p:sp>
      <p:sp>
        <p:nvSpPr>
          <p:cNvPr id="68612" name="幻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8D7D16E9-92EA-4D57-896D-0928A7F83047}" type="slidenum">
              <a:rPr lang="en-US" altLang="zh-CN" sz="1400"/>
            </a:fld>
            <a:r>
              <a:rPr lang="en-US" altLang="zh-CN" smtClean="0"/>
              <a:t>-</a:t>
            </a:r>
            <a:endParaRPr lang="en-US" altLang="zh-CN" smtClean="0"/>
          </a:p>
        </p:txBody>
      </p:sp>
      <p:pic>
        <p:nvPicPr>
          <p:cNvPr id="6861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0329" y="3186113"/>
            <a:ext cx="45354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文本框 5"/>
          <p:cNvSpPr txBox="1">
            <a:spLocks noChangeArrowheads="1"/>
          </p:cNvSpPr>
          <p:nvPr/>
        </p:nvSpPr>
        <p:spPr bwMode="auto">
          <a:xfrm>
            <a:off x="6603300" y="3636962"/>
            <a:ext cx="3167063"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a:tabLst>
                <a:tab pos="746125" algn="l"/>
              </a:tabLst>
              <a:defRPr>
                <a:solidFill>
                  <a:schemeClr val="tx1"/>
                </a:solidFill>
                <a:latin typeface="Arial" panose="020B0604020202020204" pitchFamily="34" charset="0"/>
                <a:ea typeface="宋体" panose="02010600030101010101" pitchFamily="2" charset="-122"/>
              </a:defRPr>
            </a:lvl1pPr>
            <a:lvl2pPr marL="742950" indent="-285750" defTabSz="0">
              <a:tabLst>
                <a:tab pos="746125" algn="l"/>
              </a:tabLst>
              <a:defRPr>
                <a:solidFill>
                  <a:schemeClr val="tx1"/>
                </a:solidFill>
                <a:latin typeface="Arial" panose="020B0604020202020204" pitchFamily="34" charset="0"/>
                <a:ea typeface="宋体" panose="02010600030101010101" pitchFamily="2" charset="-122"/>
              </a:defRPr>
            </a:lvl2pPr>
            <a:lvl3pPr marL="1143000" indent="-228600" defTabSz="0">
              <a:tabLst>
                <a:tab pos="746125" algn="l"/>
              </a:tabLst>
              <a:defRPr>
                <a:solidFill>
                  <a:schemeClr val="tx1"/>
                </a:solidFill>
                <a:latin typeface="Arial" panose="020B0604020202020204" pitchFamily="34" charset="0"/>
                <a:ea typeface="宋体" panose="02010600030101010101" pitchFamily="2" charset="-122"/>
              </a:defRPr>
            </a:lvl3pPr>
            <a:lvl4pPr marL="1600200" indent="-228600" defTabSz="0">
              <a:tabLst>
                <a:tab pos="746125" algn="l"/>
              </a:tabLst>
              <a:defRPr>
                <a:solidFill>
                  <a:schemeClr val="tx1"/>
                </a:solidFill>
                <a:latin typeface="Arial" panose="020B0604020202020204" pitchFamily="34" charset="0"/>
                <a:ea typeface="宋体" panose="02010600030101010101" pitchFamily="2" charset="-122"/>
              </a:defRPr>
            </a:lvl4pPr>
            <a:lvl5pPr marL="2057400" indent="-228600" defTabSz="0">
              <a:tabLst>
                <a:tab pos="746125" algn="l"/>
              </a:tabLst>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Calibri" panose="020F0502020204030204" pitchFamily="34" charset="0"/>
                <a:ea typeface="华文中宋" panose="02010600040101010101" pitchFamily="2" charset="-122"/>
              </a:rPr>
              <a:t>这种情况可以通过</a:t>
            </a:r>
            <a:endParaRPr lang="en-US" altLang="zh-CN" sz="2000" dirty="0">
              <a:latin typeface="Calibri" panose="020F0502020204030204" pitchFamily="34" charset="0"/>
              <a:ea typeface="华文中宋" panose="02010600040101010101" pitchFamily="2" charset="-122"/>
            </a:endParaRPr>
          </a:p>
          <a:p>
            <a:pPr eaLnBrk="1" hangingPunct="1"/>
            <a:r>
              <a:rPr lang="zh-CN" altLang="en-US" sz="2000" dirty="0">
                <a:latin typeface="Calibri" panose="020F0502020204030204" pitchFamily="34" charset="0"/>
                <a:ea typeface="华文中宋" panose="02010600040101010101" pitchFamily="2" charset="-122"/>
              </a:rPr>
              <a:t>三个重复的</a:t>
            </a:r>
            <a:r>
              <a:rPr lang="en-US" altLang="zh-CN" sz="2000" dirty="0">
                <a:latin typeface="Calibri" panose="020F0502020204030204" pitchFamily="34" charset="0"/>
                <a:ea typeface="华文中宋" panose="02010600040101010101" pitchFamily="2" charset="-122"/>
              </a:rPr>
              <a:t>ACK</a:t>
            </a:r>
            <a:r>
              <a:rPr lang="zh-CN" altLang="en-US" sz="2000" dirty="0">
                <a:latin typeface="Calibri" panose="020F0502020204030204" pitchFamily="34" charset="0"/>
                <a:ea typeface="华文中宋" panose="02010600040101010101" pitchFamily="2" charset="-122"/>
              </a:rPr>
              <a:t>检测到</a:t>
            </a:r>
            <a:endParaRPr lang="en-US" altLang="zh-CN" sz="2000" dirty="0">
              <a:latin typeface="Calibri" panose="020F0502020204030204" pitchFamily="34" charset="0"/>
              <a:ea typeface="华文中宋" panose="02010600040101010101" pitchFamily="2" charset="-122"/>
            </a:endParaRPr>
          </a:p>
          <a:p>
            <a:pPr eaLnBrk="1" hangingPunct="1"/>
            <a:endParaRPr lang="en-US" altLang="zh-CN" sz="2000" dirty="0">
              <a:latin typeface="Calibri" panose="020F0502020204030204" pitchFamily="34" charset="0"/>
              <a:ea typeface="华文中宋" panose="02010600040101010101" pitchFamily="2" charset="-122"/>
            </a:endParaRPr>
          </a:p>
          <a:p>
            <a:pPr eaLnBrk="1" hangingPunct="1"/>
            <a:r>
              <a:rPr lang="zh-CN" altLang="en-US" sz="2000" dirty="0">
                <a:latin typeface="Calibri" panose="020F0502020204030204" pitchFamily="34" charset="0"/>
                <a:ea typeface="华文中宋" panose="02010600040101010101" pitchFamily="2" charset="-122"/>
              </a:rPr>
              <a:t>此时网络没有严重拥塞，</a:t>
            </a:r>
            <a:endParaRPr lang="en-US" altLang="zh-CN" sz="2000" dirty="0">
              <a:latin typeface="Calibri" panose="020F0502020204030204" pitchFamily="34" charset="0"/>
              <a:ea typeface="华文中宋" panose="02010600040101010101" pitchFamily="2" charset="-122"/>
            </a:endParaRPr>
          </a:p>
          <a:p>
            <a:pPr eaLnBrk="1" hangingPunct="1"/>
            <a:r>
              <a:rPr lang="zh-CN" altLang="en-US" sz="2000" dirty="0">
                <a:latin typeface="Calibri" panose="020F0502020204030204" pitchFamily="34" charset="0"/>
                <a:ea typeface="华文中宋" panose="02010600040101010101" pitchFamily="2" charset="-122"/>
              </a:rPr>
              <a:t>没有必要进行慢启动，</a:t>
            </a:r>
            <a:endParaRPr lang="en-US" altLang="zh-CN" sz="2000" dirty="0">
              <a:latin typeface="Calibri" panose="020F0502020204030204" pitchFamily="34" charset="0"/>
              <a:ea typeface="华文中宋" panose="02010600040101010101" pitchFamily="2" charset="-122"/>
            </a:endParaRPr>
          </a:p>
          <a:p>
            <a:pPr eaLnBrk="1" hangingPunct="1"/>
            <a:r>
              <a:rPr lang="zh-CN" altLang="en-US" sz="2000" dirty="0">
                <a:solidFill>
                  <a:srgbClr val="000000"/>
                </a:solidFill>
                <a:latin typeface="Calibri" panose="020F0502020204030204" pitchFamily="34" charset="0"/>
                <a:ea typeface="华文中宋" panose="02010600040101010101" pitchFamily="2" charset="-122"/>
              </a:rPr>
              <a:t>可以直接立即发起重传</a:t>
            </a:r>
            <a:endParaRPr lang="en-US" altLang="zh-CN" sz="2000" dirty="0">
              <a:solidFill>
                <a:srgbClr val="000000"/>
              </a:solidFill>
              <a:latin typeface="Calibri" panose="020F0502020204030204" pitchFamily="34" charset="0"/>
              <a:ea typeface="华文中宋" panose="02010600040101010101" pitchFamily="2" charset="-122"/>
            </a:endParaRPr>
          </a:p>
          <a:p>
            <a:pPr eaLnBrk="1" hangingPunct="1"/>
            <a:endParaRPr lang="en-US" altLang="zh-CN" sz="2000" dirty="0">
              <a:solidFill>
                <a:srgbClr val="000000"/>
              </a:solidFill>
              <a:latin typeface="Calibri" panose="020F0502020204030204" pitchFamily="34" charset="0"/>
              <a:ea typeface="华文中宋" panose="02010600040101010101" pitchFamily="2" charset="-122"/>
            </a:endParaRPr>
          </a:p>
          <a:p>
            <a:pPr eaLnBrk="1" hangingPunct="1"/>
            <a:r>
              <a:rPr lang="zh-CN" altLang="en-US" sz="2000" dirty="0">
                <a:solidFill>
                  <a:srgbClr val="000000"/>
                </a:solidFill>
                <a:latin typeface="Calibri" panose="020F0502020204030204" pitchFamily="34" charset="0"/>
                <a:ea typeface="华文中宋" panose="02010600040101010101" pitchFamily="2" charset="-122"/>
              </a:rPr>
              <a:t>这被称为“</a:t>
            </a:r>
            <a:r>
              <a:rPr lang="zh-CN" altLang="en-US" sz="2000" dirty="0">
                <a:solidFill>
                  <a:srgbClr val="FF0000"/>
                </a:solidFill>
                <a:latin typeface="Calibri" panose="020F0502020204030204" pitchFamily="34" charset="0"/>
                <a:ea typeface="华文中宋" panose="02010600040101010101" pitchFamily="2" charset="-122"/>
              </a:rPr>
              <a:t>快速重传</a:t>
            </a:r>
            <a:r>
              <a:rPr lang="zh-CN" altLang="en-US" sz="2000" dirty="0">
                <a:solidFill>
                  <a:srgbClr val="000000"/>
                </a:solidFill>
                <a:latin typeface="Calibri" panose="020F0502020204030204" pitchFamily="34" charset="0"/>
                <a:ea typeface="华文中宋" panose="02010600040101010101" pitchFamily="2" charset="-122"/>
              </a:rPr>
              <a:t>”</a:t>
            </a:r>
            <a:endParaRPr lang="en-US" altLang="zh-CN" dirty="0">
              <a:solidFill>
                <a:srgbClr val="000000"/>
              </a:solidFill>
              <a:latin typeface="Calibri" panose="020F0502020204030204" pitchFamily="34" charset="0"/>
              <a:ea typeface="华文中宋" panose="02010600040101010101" pitchFamily="2" charset="-122"/>
            </a:endParaRPr>
          </a:p>
          <a:p>
            <a:endParaRPr kumimoji="1" lang="zh-CN" altLang="en-US" sz="1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870747" y="581027"/>
            <a:ext cx="6264275" cy="647700"/>
          </a:xfrm>
        </p:spPr>
        <p:txBody>
          <a:bodyPr/>
          <a:lstStyle/>
          <a:p>
            <a:r>
              <a:rPr kumimoji="1" lang="zh-CN" altLang="en-US" sz="3600" dirty="0"/>
              <a:t>快速重传</a:t>
            </a:r>
            <a:endParaRPr kumimoji="1" lang="zh-CN" altLang="en-US" sz="3600" dirty="0"/>
          </a:p>
        </p:txBody>
      </p:sp>
      <p:sp>
        <p:nvSpPr>
          <p:cNvPr id="69636" name="内容占位符 2"/>
          <p:cNvSpPr>
            <a:spLocks noGrp="1"/>
          </p:cNvSpPr>
          <p:nvPr>
            <p:ph idx="1"/>
          </p:nvPr>
        </p:nvSpPr>
        <p:spPr>
          <a:xfrm>
            <a:off x="870747" y="1281664"/>
            <a:ext cx="8229600" cy="2374900"/>
          </a:xfrm>
        </p:spPr>
        <p:txBody>
          <a:bodyPr/>
          <a:lstStyle/>
          <a:p>
            <a:r>
              <a:rPr lang="zh-CN" altLang="en-US" sz="2200" dirty="0"/>
              <a:t>快速重传的解决方案</a:t>
            </a:r>
            <a:endParaRPr lang="en-US" altLang="zh-CN" sz="2200" dirty="0"/>
          </a:p>
          <a:p>
            <a:pPr lvl="1"/>
            <a:r>
              <a:rPr lang="zh-CN" altLang="en-US" sz="2200" dirty="0"/>
              <a:t>检测到</a:t>
            </a:r>
            <a:r>
              <a:rPr lang="en-US" altLang="zh-CN" sz="2200" dirty="0"/>
              <a:t>3</a:t>
            </a:r>
            <a:r>
              <a:rPr lang="zh-CN" altLang="en-US" sz="2200" dirty="0"/>
              <a:t>次重复</a:t>
            </a:r>
            <a:r>
              <a:rPr lang="en-US" altLang="zh-CN" sz="2200" dirty="0"/>
              <a:t>ACK</a:t>
            </a:r>
            <a:r>
              <a:rPr lang="zh-CN" altLang="en-US" sz="2200" dirty="0"/>
              <a:t>后，不必等待超时计时器，立即重传未被确认的报文段</a:t>
            </a:r>
            <a:endParaRPr lang="zh-CN" altLang="en-US" sz="2200" dirty="0"/>
          </a:p>
        </p:txBody>
      </p:sp>
      <p:grpSp>
        <p:nvGrpSpPr>
          <p:cNvPr id="69637" name="组 106"/>
          <p:cNvGrpSpPr/>
          <p:nvPr/>
        </p:nvGrpSpPr>
        <p:grpSpPr bwMode="auto">
          <a:xfrm>
            <a:off x="1271464" y="2469114"/>
            <a:ext cx="8785225" cy="3394075"/>
            <a:chOff x="179512" y="2483604"/>
            <a:chExt cx="8784976" cy="3393668"/>
          </a:xfrm>
        </p:grpSpPr>
        <p:sp>
          <p:nvSpPr>
            <p:cNvPr id="108" name="矩形 107"/>
            <p:cNvSpPr/>
            <p:nvPr/>
          </p:nvSpPr>
          <p:spPr>
            <a:xfrm>
              <a:off x="7235749" y="3213766"/>
              <a:ext cx="1379499" cy="2231757"/>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109" name="矩形 108"/>
            <p:cNvSpPr/>
            <p:nvPr/>
          </p:nvSpPr>
          <p:spPr>
            <a:xfrm>
              <a:off x="6300739" y="3213766"/>
              <a:ext cx="935010"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110" name="矩形 109"/>
            <p:cNvSpPr/>
            <p:nvPr/>
          </p:nvSpPr>
          <p:spPr>
            <a:xfrm>
              <a:off x="2040009" y="3204243"/>
              <a:ext cx="1728738" cy="2231757"/>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111" name="矩形 110"/>
            <p:cNvSpPr/>
            <p:nvPr/>
          </p:nvSpPr>
          <p:spPr>
            <a:xfrm>
              <a:off x="4921240" y="3204243"/>
              <a:ext cx="1379499" cy="2231757"/>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112" name="矩形 111"/>
            <p:cNvSpPr/>
            <p:nvPr/>
          </p:nvSpPr>
          <p:spPr>
            <a:xfrm>
              <a:off x="3984641" y="3204243"/>
              <a:ext cx="936598"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113" name="矩形 112"/>
            <p:cNvSpPr/>
            <p:nvPr/>
          </p:nvSpPr>
          <p:spPr>
            <a:xfrm>
              <a:off x="671623" y="3204243"/>
              <a:ext cx="1368386"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cxnSp>
          <p:nvCxnSpPr>
            <p:cNvPr id="114" name="直线箭头连接符 113"/>
            <p:cNvCxnSpPr/>
            <p:nvPr/>
          </p:nvCxnSpPr>
          <p:spPr>
            <a:xfrm>
              <a:off x="671623" y="5436000"/>
              <a:ext cx="8292865" cy="95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5" name="直线箭头连接符 114"/>
            <p:cNvCxnSpPr/>
            <p:nvPr/>
          </p:nvCxnSpPr>
          <p:spPr>
            <a:xfrm flipV="1">
              <a:off x="671623" y="2843924"/>
              <a:ext cx="0" cy="25920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6" name="任意形状 115"/>
            <p:cNvSpPr/>
            <p:nvPr/>
          </p:nvSpPr>
          <p:spPr>
            <a:xfrm>
              <a:off x="684323" y="3851865"/>
              <a:ext cx="1355687" cy="1509532"/>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17" name="直线连接符 116"/>
            <p:cNvCxnSpPr/>
            <p:nvPr/>
          </p:nvCxnSpPr>
          <p:spPr>
            <a:xfrm flipV="1">
              <a:off x="2040009" y="3204243"/>
              <a:ext cx="1728738" cy="64762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18" name="任意形状 117"/>
            <p:cNvSpPr/>
            <p:nvPr/>
          </p:nvSpPr>
          <p:spPr>
            <a:xfrm>
              <a:off x="3984641" y="4428059"/>
              <a:ext cx="936598" cy="933338"/>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19" name="直线连接符 118"/>
            <p:cNvCxnSpPr/>
            <p:nvPr/>
          </p:nvCxnSpPr>
          <p:spPr>
            <a:xfrm flipV="1">
              <a:off x="4921240" y="3923294"/>
              <a:ext cx="1379499" cy="50476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20" name="直线连接符 119"/>
            <p:cNvCxnSpPr/>
            <p:nvPr/>
          </p:nvCxnSpPr>
          <p:spPr>
            <a:xfrm>
              <a:off x="3768747" y="3275672"/>
              <a:ext cx="144459" cy="208889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9658" name="文本框 120"/>
            <p:cNvSpPr txBox="1">
              <a:spLocks noChangeArrowheads="1"/>
            </p:cNvSpPr>
            <p:nvPr/>
          </p:nvSpPr>
          <p:spPr bwMode="auto">
            <a:xfrm>
              <a:off x="179512" y="2483604"/>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
          <p:nvSpPr>
            <p:cNvPr id="69659" name="文本框 121"/>
            <p:cNvSpPr txBox="1">
              <a:spLocks noChangeArrowheads="1"/>
            </p:cNvSpPr>
            <p:nvPr/>
          </p:nvSpPr>
          <p:spPr bwMode="auto">
            <a:xfrm>
              <a:off x="7740352" y="55079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传输轮次</a:t>
              </a:r>
              <a:endParaRPr kumimoji="1" lang="zh-CN" altLang="en-US"/>
            </a:p>
          </p:txBody>
        </p:sp>
        <p:sp>
          <p:nvSpPr>
            <p:cNvPr id="69660" name="文本框 122"/>
            <p:cNvSpPr txBox="1">
              <a:spLocks noChangeArrowheads="1"/>
            </p:cNvSpPr>
            <p:nvPr/>
          </p:nvSpPr>
          <p:spPr bwMode="auto">
            <a:xfrm>
              <a:off x="528339" y="550794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0</a:t>
              </a:r>
              <a:endParaRPr kumimoji="1" lang="zh-CN" altLang="en-US"/>
            </a:p>
          </p:txBody>
        </p:sp>
        <p:sp>
          <p:nvSpPr>
            <p:cNvPr id="69661" name="文本框 123"/>
            <p:cNvSpPr txBox="1">
              <a:spLocks noChangeArrowheads="1"/>
            </p:cNvSpPr>
            <p:nvPr/>
          </p:nvSpPr>
          <p:spPr bwMode="auto">
            <a:xfrm>
              <a:off x="240307" y="5075892"/>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1</a:t>
              </a:r>
              <a:endParaRPr kumimoji="1" lang="zh-CN" altLang="en-US"/>
            </a:p>
          </p:txBody>
        </p:sp>
        <p:sp>
          <p:nvSpPr>
            <p:cNvPr id="69662" name="文本框 124"/>
            <p:cNvSpPr txBox="1">
              <a:spLocks noChangeArrowheads="1"/>
            </p:cNvSpPr>
            <p:nvPr/>
          </p:nvSpPr>
          <p:spPr bwMode="auto">
            <a:xfrm>
              <a:off x="888379"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FF0000"/>
                  </a:solidFill>
                </a:rPr>
                <a:t>慢启动</a:t>
              </a:r>
              <a:endParaRPr kumimoji="1" lang="en-US" altLang="zh-CN" b="1">
                <a:solidFill>
                  <a:srgbClr val="FF0000"/>
                </a:solidFill>
              </a:endParaRPr>
            </a:p>
            <a:p>
              <a:pPr algn="ctr"/>
              <a:r>
                <a:rPr kumimoji="1" lang="zh-CN" altLang="en-US" b="1">
                  <a:solidFill>
                    <a:srgbClr val="FF0000"/>
                  </a:solidFill>
                </a:rPr>
                <a:t>指数增长</a:t>
              </a:r>
              <a:endParaRPr kumimoji="1" lang="zh-CN" altLang="en-US" b="1">
                <a:solidFill>
                  <a:srgbClr val="FF0000"/>
                </a:solidFill>
              </a:endParaRPr>
            </a:p>
          </p:txBody>
        </p:sp>
        <p:sp>
          <p:nvSpPr>
            <p:cNvPr id="69663" name="文本框 125"/>
            <p:cNvSpPr txBox="1">
              <a:spLocks noChangeArrowheads="1"/>
            </p:cNvSpPr>
            <p:nvPr/>
          </p:nvSpPr>
          <p:spPr bwMode="auto">
            <a:xfrm>
              <a:off x="2256531"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FF"/>
                  </a:solidFill>
                </a:rPr>
                <a:t>拥塞避免</a:t>
              </a:r>
              <a:endParaRPr kumimoji="1" lang="en-US" altLang="zh-CN" b="1">
                <a:solidFill>
                  <a:srgbClr val="0000FF"/>
                </a:solidFill>
              </a:endParaRPr>
            </a:p>
            <a:p>
              <a:r>
                <a:rPr kumimoji="1" lang="zh-CN" altLang="en-US" b="1">
                  <a:solidFill>
                    <a:srgbClr val="0000FF"/>
                  </a:solidFill>
                </a:rPr>
                <a:t>线性增加</a:t>
              </a:r>
              <a:endParaRPr kumimoji="1" lang="zh-CN" altLang="en-US" b="1">
                <a:solidFill>
                  <a:srgbClr val="0000FF"/>
                </a:solidFill>
              </a:endParaRPr>
            </a:p>
          </p:txBody>
        </p:sp>
        <p:sp>
          <p:nvSpPr>
            <p:cNvPr id="69664" name="文本框 126"/>
            <p:cNvSpPr txBox="1">
              <a:spLocks noChangeArrowheads="1"/>
            </p:cNvSpPr>
            <p:nvPr/>
          </p:nvSpPr>
          <p:spPr bwMode="auto">
            <a:xfrm>
              <a:off x="816371" y="4067780"/>
              <a:ext cx="102844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t>ssthresh</a:t>
              </a:r>
              <a:endParaRPr kumimoji="1" lang="en-US" altLang="zh-CN" sz="1600"/>
            </a:p>
            <a:p>
              <a:r>
                <a:rPr kumimoji="1" lang="zh-CN" altLang="en-US" sz="1600"/>
                <a:t>初始值</a:t>
              </a:r>
              <a:r>
                <a:rPr kumimoji="1" lang="en-US" altLang="zh-CN" sz="1600"/>
                <a:t>16</a:t>
              </a:r>
              <a:endParaRPr kumimoji="1" lang="zh-CN" altLang="en-US" sz="1600"/>
            </a:p>
          </p:txBody>
        </p:sp>
        <p:sp>
          <p:nvSpPr>
            <p:cNvPr id="69665" name="文本框 127"/>
            <p:cNvSpPr txBox="1">
              <a:spLocks noChangeArrowheads="1"/>
            </p:cNvSpPr>
            <p:nvPr/>
          </p:nvSpPr>
          <p:spPr bwMode="auto">
            <a:xfrm>
              <a:off x="2688579" y="3635732"/>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en-US" altLang="zh-CN" sz="1600">
                  <a:solidFill>
                    <a:srgbClr val="000000"/>
                  </a:solidFill>
                </a:rPr>
                <a:t>24</a:t>
              </a:r>
              <a:endParaRPr kumimoji="1" lang="zh-CN" altLang="en-US" sz="1600">
                <a:solidFill>
                  <a:srgbClr val="000000"/>
                </a:solidFill>
              </a:endParaRPr>
            </a:p>
          </p:txBody>
        </p:sp>
        <p:cxnSp>
          <p:nvCxnSpPr>
            <p:cNvPr id="129" name="直线箭头连接符 128"/>
            <p:cNvCxnSpPr/>
            <p:nvPr/>
          </p:nvCxnSpPr>
          <p:spPr>
            <a:xfrm flipV="1">
              <a:off x="1681244" y="3851865"/>
              <a:ext cx="215894" cy="28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直线箭头连接符 129"/>
            <p:cNvCxnSpPr/>
            <p:nvPr/>
          </p:nvCxnSpPr>
          <p:spPr>
            <a:xfrm flipV="1">
              <a:off x="3481418" y="3347100"/>
              <a:ext cx="215894" cy="288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668" name="文本框 130"/>
            <p:cNvSpPr txBox="1">
              <a:spLocks noChangeArrowheads="1"/>
            </p:cNvSpPr>
            <p:nvPr/>
          </p:nvSpPr>
          <p:spPr bwMode="auto">
            <a:xfrm>
              <a:off x="4139952" y="3419708"/>
              <a:ext cx="187220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a:t>检测到拥塞后</a:t>
              </a:r>
              <a:r>
                <a:rPr kumimoji="1" lang="en-US" altLang="zh-CN" sz="1600"/>
                <a:t>ssthresh</a:t>
              </a:r>
              <a:r>
                <a:rPr kumimoji="1" lang="zh-CN" altLang="en-US" sz="1600"/>
                <a:t>减半为</a:t>
              </a:r>
              <a:r>
                <a:rPr kumimoji="1" lang="en-US" altLang="zh-CN" sz="1600"/>
                <a:t>12</a:t>
              </a:r>
              <a:endParaRPr kumimoji="1" lang="zh-CN" altLang="en-US" sz="1600"/>
            </a:p>
          </p:txBody>
        </p:sp>
        <p:cxnSp>
          <p:nvCxnSpPr>
            <p:cNvPr id="132" name="直线箭头连接符 131"/>
            <p:cNvCxnSpPr/>
            <p:nvPr/>
          </p:nvCxnSpPr>
          <p:spPr>
            <a:xfrm>
              <a:off x="4632323" y="4067739"/>
              <a:ext cx="144459" cy="360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 name="爆炸形 1 132"/>
            <p:cNvSpPr/>
            <p:nvPr/>
          </p:nvSpPr>
          <p:spPr>
            <a:xfrm>
              <a:off x="3624289" y="3945517"/>
              <a:ext cx="431788" cy="409526"/>
            </a:xfrm>
            <a:prstGeom prst="irregularSeal1">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34" name="文本框 133"/>
            <p:cNvSpPr txBox="1"/>
            <p:nvPr/>
          </p:nvSpPr>
          <p:spPr>
            <a:xfrm>
              <a:off x="3625876" y="2843924"/>
              <a:ext cx="646095" cy="369843"/>
            </a:xfrm>
            <a:prstGeom prst="rect">
              <a:avLst/>
            </a:prstGeom>
            <a:noFill/>
          </p:spPr>
          <p:txBody>
            <a:bodyPr wrap="none">
              <a:spAutoFit/>
            </a:bodyPr>
            <a:lstStyle/>
            <a:p>
              <a:pPr>
                <a:defRPr/>
              </a:pPr>
              <a:r>
                <a:rPr kumimoji="1" lang="zh-CN" altLang="en-US" b="1" dirty="0">
                  <a:solidFill>
                    <a:schemeClr val="accent2">
                      <a:lumMod val="75000"/>
                    </a:schemeClr>
                  </a:solidFill>
                  <a:latin typeface="+mn-ea"/>
                  <a:ea typeface="+mn-ea"/>
                </a:rPr>
                <a:t>超时</a:t>
              </a:r>
              <a:endParaRPr kumimoji="1" lang="zh-CN" altLang="en-US" b="1" dirty="0">
                <a:solidFill>
                  <a:schemeClr val="accent2">
                    <a:lumMod val="75000"/>
                  </a:schemeClr>
                </a:solidFill>
                <a:latin typeface="+mn-ea"/>
                <a:ea typeface="+mn-ea"/>
              </a:endParaRPr>
            </a:p>
          </p:txBody>
        </p:sp>
        <p:sp>
          <p:nvSpPr>
            <p:cNvPr id="135" name="任意形状 134"/>
            <p:cNvSpPr/>
            <p:nvPr/>
          </p:nvSpPr>
          <p:spPr>
            <a:xfrm>
              <a:off x="6300739" y="4653457"/>
              <a:ext cx="935010" cy="788892"/>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36" name="直线连接符 135"/>
            <p:cNvCxnSpPr/>
            <p:nvPr/>
          </p:nvCxnSpPr>
          <p:spPr>
            <a:xfrm flipV="1">
              <a:off x="7235749" y="4148692"/>
              <a:ext cx="1379499" cy="50476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37" name="爆炸形 1 136"/>
            <p:cNvSpPr/>
            <p:nvPr/>
          </p:nvSpPr>
          <p:spPr>
            <a:xfrm>
              <a:off x="6156280" y="3429641"/>
              <a:ext cx="431788" cy="409526"/>
            </a:xfrm>
            <a:prstGeom prst="irregularSeal1">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cxnSp>
          <p:nvCxnSpPr>
            <p:cNvPr id="138" name="直线连接符 137"/>
            <p:cNvCxnSpPr/>
            <p:nvPr/>
          </p:nvCxnSpPr>
          <p:spPr>
            <a:xfrm>
              <a:off x="6300739" y="3932818"/>
              <a:ext cx="0" cy="143968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39" name="文本框 138"/>
            <p:cNvSpPr txBox="1"/>
            <p:nvPr/>
          </p:nvSpPr>
          <p:spPr>
            <a:xfrm>
              <a:off x="5940386" y="2855034"/>
              <a:ext cx="1008034" cy="646036"/>
            </a:xfrm>
            <a:prstGeom prst="rect">
              <a:avLst/>
            </a:prstGeom>
            <a:noFill/>
          </p:spPr>
          <p:txBody>
            <a:bodyPr>
              <a:spAutoFit/>
            </a:bodyPr>
            <a:lstStyle/>
            <a:p>
              <a:pPr>
                <a:defRPr/>
              </a:pPr>
              <a:r>
                <a:rPr kumimoji="1" lang="en-US" altLang="zh-CN" b="1" dirty="0">
                  <a:solidFill>
                    <a:schemeClr val="accent5">
                      <a:lumMod val="75000"/>
                    </a:schemeClr>
                  </a:solidFill>
                  <a:latin typeface="+mn-ea"/>
                  <a:ea typeface="+mn-ea"/>
                </a:rPr>
                <a:t>3</a:t>
              </a:r>
              <a:r>
                <a:rPr kumimoji="1" lang="zh-CN" altLang="en-US" b="1" dirty="0">
                  <a:solidFill>
                    <a:schemeClr val="accent5">
                      <a:lumMod val="75000"/>
                    </a:schemeClr>
                  </a:solidFill>
                  <a:latin typeface="+mn-ea"/>
                  <a:ea typeface="+mn-ea"/>
                </a:rPr>
                <a:t>次重复</a:t>
              </a:r>
              <a:r>
                <a:rPr kumimoji="1" lang="en-US" altLang="zh-CN" b="1" dirty="0">
                  <a:solidFill>
                    <a:schemeClr val="accent5">
                      <a:lumMod val="75000"/>
                    </a:schemeClr>
                  </a:solidFill>
                  <a:latin typeface="+mn-ea"/>
                  <a:ea typeface="+mn-ea"/>
                </a:rPr>
                <a:t>ACK</a:t>
              </a:r>
              <a:endParaRPr kumimoji="1" lang="zh-CN" altLang="en-US" b="1" dirty="0">
                <a:solidFill>
                  <a:schemeClr val="accent5">
                    <a:lumMod val="75000"/>
                  </a:schemeClr>
                </a:solidFill>
                <a:latin typeface="+mn-ea"/>
                <a:ea typeface="+mn-ea"/>
              </a:endParaRPr>
            </a:p>
          </p:txBody>
        </p:sp>
        <p:sp>
          <p:nvSpPr>
            <p:cNvPr id="69677" name="文本框 139"/>
            <p:cNvSpPr txBox="1">
              <a:spLocks noChangeArrowheads="1"/>
            </p:cNvSpPr>
            <p:nvPr/>
          </p:nvSpPr>
          <p:spPr bwMode="auto">
            <a:xfrm>
              <a:off x="5154152" y="4365104"/>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zh-CN" altLang="zh-CN" sz="1600">
                  <a:solidFill>
                    <a:srgbClr val="000000"/>
                  </a:solidFill>
                </a:rPr>
                <a:t>1</a:t>
              </a:r>
              <a:r>
                <a:rPr kumimoji="1" lang="en-US" altLang="zh-CN" sz="1600">
                  <a:solidFill>
                    <a:srgbClr val="000000"/>
                  </a:solidFill>
                </a:rPr>
                <a:t>6</a:t>
              </a:r>
              <a:endParaRPr kumimoji="1" lang="zh-CN" altLang="en-US" sz="1600">
                <a:solidFill>
                  <a:srgbClr val="000000"/>
                </a:solidFill>
              </a:endParaRPr>
            </a:p>
          </p:txBody>
        </p:sp>
        <p:cxnSp>
          <p:nvCxnSpPr>
            <p:cNvPr id="141" name="直线箭头连接符 140"/>
            <p:cNvCxnSpPr/>
            <p:nvPr/>
          </p:nvCxnSpPr>
          <p:spPr>
            <a:xfrm flipV="1">
              <a:off x="6011822" y="4077263"/>
              <a:ext cx="215894" cy="28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679" name="文本框 141"/>
            <p:cNvSpPr txBox="1">
              <a:spLocks noChangeArrowheads="1"/>
            </p:cNvSpPr>
            <p:nvPr/>
          </p:nvSpPr>
          <p:spPr bwMode="auto">
            <a:xfrm>
              <a:off x="6732240" y="3645024"/>
              <a:ext cx="960492" cy="58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dirty="0" err="1">
                  <a:solidFill>
                    <a:srgbClr val="000000"/>
                  </a:solidFill>
                </a:rPr>
                <a:t>ssthresh</a:t>
              </a:r>
              <a:endParaRPr kumimoji="1" lang="en-US" altLang="zh-CN" sz="1600" dirty="0">
                <a:solidFill>
                  <a:srgbClr val="000000"/>
                </a:solidFill>
              </a:endParaRPr>
            </a:p>
            <a:p>
              <a:r>
                <a:rPr kumimoji="1" lang="zh-CN" altLang="en-US" sz="1600" dirty="0">
                  <a:solidFill>
                    <a:srgbClr val="000000"/>
                  </a:solidFill>
                </a:rPr>
                <a:t>减半为</a:t>
              </a:r>
              <a:r>
                <a:rPr kumimoji="1" lang="en-US" altLang="zh-CN" sz="1600" dirty="0">
                  <a:solidFill>
                    <a:srgbClr val="000000"/>
                  </a:solidFill>
                </a:rPr>
                <a:t>8</a:t>
              </a:r>
              <a:endParaRPr kumimoji="1" lang="en-US" altLang="zh-CN" sz="1600" dirty="0">
                <a:solidFill>
                  <a:srgbClr val="000000"/>
                </a:solidFill>
              </a:endParaRPr>
            </a:p>
          </p:txBody>
        </p:sp>
        <p:cxnSp>
          <p:nvCxnSpPr>
            <p:cNvPr id="143" name="直线箭头连接符 142"/>
            <p:cNvCxnSpPr/>
            <p:nvPr/>
          </p:nvCxnSpPr>
          <p:spPr>
            <a:xfrm>
              <a:off x="7019855" y="4221709"/>
              <a:ext cx="144459" cy="358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 name="组合 2"/>
          <p:cNvGrpSpPr/>
          <p:nvPr/>
        </p:nvGrpSpPr>
        <p:grpSpPr bwMode="auto">
          <a:xfrm>
            <a:off x="5519741" y="4295775"/>
            <a:ext cx="5000625" cy="788988"/>
            <a:chOff x="3995936" y="4296196"/>
            <a:chExt cx="5000625" cy="788988"/>
          </a:xfrm>
        </p:grpSpPr>
        <p:sp>
          <p:nvSpPr>
            <p:cNvPr id="42" name="矩形 41"/>
            <p:cNvSpPr/>
            <p:nvPr/>
          </p:nvSpPr>
          <p:spPr>
            <a:xfrm>
              <a:off x="4424561" y="4439071"/>
              <a:ext cx="4572000" cy="64611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dirty="0"/>
                <a:t>在稳定状态下</a:t>
              </a:r>
              <a:r>
                <a:rPr lang="en-US" altLang="zh-CN" dirty="0"/>
                <a:t>, </a:t>
              </a:r>
              <a:r>
                <a:rPr lang="en-US" altLang="zh-CN" dirty="0" err="1">
                  <a:solidFill>
                    <a:srgbClr val="0000CC"/>
                  </a:solidFill>
                </a:rPr>
                <a:t>CongestionWindow</a:t>
              </a:r>
              <a:r>
                <a:rPr lang="en-US" altLang="zh-CN" dirty="0"/>
                <a:t> </a:t>
              </a:r>
              <a:r>
                <a:rPr lang="zh-CN" altLang="en-US" dirty="0"/>
                <a:t>在最优窗口大小附近振荡</a:t>
              </a:r>
              <a:endParaRPr lang="en-US" altLang="zh-CN" dirty="0"/>
            </a:p>
          </p:txBody>
        </p:sp>
        <p:cxnSp>
          <p:nvCxnSpPr>
            <p:cNvPr id="43" name="直接连接符 42"/>
            <p:cNvCxnSpPr/>
            <p:nvPr/>
          </p:nvCxnSpPr>
          <p:spPr>
            <a:xfrm>
              <a:off x="3995936" y="4296196"/>
              <a:ext cx="4714875" cy="1588"/>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grpSp>
      <p:sp>
        <p:nvSpPr>
          <p:cNvPr id="2" name="文本框 1"/>
          <p:cNvSpPr txBox="1">
            <a:spLocks noChangeArrowheads="1"/>
          </p:cNvSpPr>
          <p:nvPr/>
        </p:nvSpPr>
        <p:spPr bwMode="auto">
          <a:xfrm>
            <a:off x="1933354" y="6518275"/>
            <a:ext cx="9504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t>Padhye</a:t>
            </a:r>
            <a:r>
              <a:rPr lang="en-US" altLang="zh-CN" sz="1400" dirty="0"/>
              <a:t> et al., “Modeling TCP throughput: a simple model and its empirical validation,” ACM SIGCOMM 98</a:t>
            </a:r>
            <a:endParaRPr lang="zh-CN" altLang="en-US" sz="14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63833" y="5526085"/>
            <a:ext cx="40878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4954" y="5429249"/>
            <a:ext cx="187166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箭头 6"/>
          <p:cNvSpPr/>
          <p:nvPr/>
        </p:nvSpPr>
        <p:spPr>
          <a:xfrm>
            <a:off x="4137650" y="5677433"/>
            <a:ext cx="565150" cy="300037"/>
          </a:xfrm>
          <a:prstGeom prst="rightArrow">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100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873919" y="521626"/>
            <a:ext cx="6264275" cy="647700"/>
          </a:xfrm>
        </p:spPr>
        <p:txBody>
          <a:bodyPr/>
          <a:lstStyle/>
          <a:p>
            <a:r>
              <a:rPr kumimoji="1" lang="zh-CN" altLang="en-US" sz="3600" dirty="0"/>
              <a:t>快速恢复</a:t>
            </a:r>
            <a:endParaRPr kumimoji="1" lang="zh-CN" altLang="en-US" sz="3600" dirty="0"/>
          </a:p>
        </p:txBody>
      </p:sp>
      <p:sp>
        <p:nvSpPr>
          <p:cNvPr id="71684" name="内容占位符 2"/>
          <p:cNvSpPr>
            <a:spLocks noGrp="1"/>
          </p:cNvSpPr>
          <p:nvPr>
            <p:ph idx="1"/>
          </p:nvPr>
        </p:nvSpPr>
        <p:spPr>
          <a:xfrm>
            <a:off x="873919" y="1302676"/>
            <a:ext cx="8229600" cy="1096963"/>
          </a:xfrm>
        </p:spPr>
        <p:txBody>
          <a:bodyPr/>
          <a:lstStyle/>
          <a:p>
            <a:r>
              <a:rPr lang="zh-CN" altLang="en-US" sz="2200" dirty="0">
                <a:latin typeface="+mn-ea"/>
              </a:rPr>
              <a:t>基本想法：</a:t>
            </a:r>
            <a:r>
              <a:rPr lang="en-US" altLang="zh-CN" sz="2200" dirty="0">
                <a:latin typeface="+mn-ea"/>
              </a:rPr>
              <a:t>3</a:t>
            </a:r>
            <a:r>
              <a:rPr lang="zh-CN" altLang="en-US" sz="2200" dirty="0">
                <a:latin typeface="+mn-ea"/>
              </a:rPr>
              <a:t>次重复</a:t>
            </a:r>
            <a:r>
              <a:rPr lang="en-US" altLang="zh-CN" sz="2200" dirty="0">
                <a:latin typeface="+mn-ea"/>
              </a:rPr>
              <a:t>ACK</a:t>
            </a:r>
            <a:r>
              <a:rPr lang="zh-CN" altLang="en-US" sz="2200" dirty="0">
                <a:latin typeface="+mn-ea"/>
              </a:rPr>
              <a:t>时网络不是严重拥塞，不必使用慢启动过程，</a:t>
            </a:r>
            <a:r>
              <a:rPr lang="en-US" altLang="zh-CN" sz="2200" dirty="0" err="1">
                <a:latin typeface="+mn-ea"/>
              </a:rPr>
              <a:t>ssthresh</a:t>
            </a:r>
            <a:r>
              <a:rPr lang="zh-CN" altLang="en-US" sz="2200" dirty="0">
                <a:latin typeface="+mn-ea"/>
              </a:rPr>
              <a:t>仍然减半，但直接进入线性增加过程</a:t>
            </a:r>
            <a:endParaRPr lang="zh-CN" altLang="en-US" sz="2200" dirty="0">
              <a:latin typeface="+mn-ea"/>
            </a:endParaRPr>
          </a:p>
        </p:txBody>
      </p:sp>
      <p:sp>
        <p:nvSpPr>
          <p:cNvPr id="71683" name="幻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767E2F1F-0D2E-462D-9639-23FE64D7BC2F}" type="slidenum">
              <a:rPr lang="en-US" altLang="zh-CN" sz="1400"/>
            </a:fld>
            <a:r>
              <a:rPr lang="en-US" altLang="zh-CN" smtClean="0"/>
              <a:t>-</a:t>
            </a:r>
            <a:endParaRPr lang="en-US" altLang="zh-CN" smtClean="0"/>
          </a:p>
        </p:txBody>
      </p:sp>
      <p:grpSp>
        <p:nvGrpSpPr>
          <p:cNvPr id="71685" name="组 41"/>
          <p:cNvGrpSpPr/>
          <p:nvPr/>
        </p:nvGrpSpPr>
        <p:grpSpPr bwMode="auto">
          <a:xfrm>
            <a:off x="1271464" y="2430192"/>
            <a:ext cx="8785225" cy="3394075"/>
            <a:chOff x="179512" y="2483604"/>
            <a:chExt cx="8784976" cy="3393668"/>
          </a:xfrm>
        </p:grpSpPr>
        <p:sp>
          <p:nvSpPr>
            <p:cNvPr id="43" name="矩形 42"/>
            <p:cNvSpPr/>
            <p:nvPr/>
          </p:nvSpPr>
          <p:spPr>
            <a:xfrm>
              <a:off x="2040009" y="3204243"/>
              <a:ext cx="1728739" cy="2231757"/>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44" name="矩形 43"/>
            <p:cNvSpPr/>
            <p:nvPr/>
          </p:nvSpPr>
          <p:spPr>
            <a:xfrm>
              <a:off x="4921241" y="3204243"/>
              <a:ext cx="3179672" cy="2231757"/>
            </a:xfrm>
            <a:prstGeom prst="rect">
              <a:avLst/>
            </a:prstGeom>
            <a:solidFill>
              <a:srgbClr val="CCFFFF"/>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45" name="矩形 44"/>
            <p:cNvSpPr/>
            <p:nvPr/>
          </p:nvSpPr>
          <p:spPr>
            <a:xfrm>
              <a:off x="3984642" y="3204243"/>
              <a:ext cx="936598"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46" name="矩形 45"/>
            <p:cNvSpPr/>
            <p:nvPr/>
          </p:nvSpPr>
          <p:spPr>
            <a:xfrm>
              <a:off x="671623" y="3204243"/>
              <a:ext cx="1368386"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cxnSp>
          <p:nvCxnSpPr>
            <p:cNvPr id="47" name="直线箭头连接符 46"/>
            <p:cNvCxnSpPr/>
            <p:nvPr/>
          </p:nvCxnSpPr>
          <p:spPr>
            <a:xfrm>
              <a:off x="671623" y="5436000"/>
              <a:ext cx="8292865" cy="95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p:nvPr/>
          </p:nvCxnSpPr>
          <p:spPr>
            <a:xfrm flipV="1">
              <a:off x="671623" y="2843923"/>
              <a:ext cx="0" cy="25920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任意形状 48"/>
            <p:cNvSpPr/>
            <p:nvPr/>
          </p:nvSpPr>
          <p:spPr>
            <a:xfrm>
              <a:off x="684323" y="3851865"/>
              <a:ext cx="1355687" cy="1509531"/>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50" name="直线连接符 49"/>
            <p:cNvCxnSpPr/>
            <p:nvPr/>
          </p:nvCxnSpPr>
          <p:spPr>
            <a:xfrm flipV="1">
              <a:off x="2040009" y="3204243"/>
              <a:ext cx="1728739" cy="64762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1" name="任意形状 50"/>
            <p:cNvSpPr/>
            <p:nvPr/>
          </p:nvSpPr>
          <p:spPr>
            <a:xfrm>
              <a:off x="3984642" y="4428058"/>
              <a:ext cx="936598" cy="933338"/>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52" name="直线连接符 51"/>
            <p:cNvCxnSpPr/>
            <p:nvPr/>
          </p:nvCxnSpPr>
          <p:spPr>
            <a:xfrm flipV="1">
              <a:off x="4921241" y="3923293"/>
              <a:ext cx="1379498" cy="50476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3768748" y="3275671"/>
              <a:ext cx="144458" cy="208889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1698" name="文本框 53"/>
            <p:cNvSpPr txBox="1">
              <a:spLocks noChangeArrowheads="1"/>
            </p:cNvSpPr>
            <p:nvPr/>
          </p:nvSpPr>
          <p:spPr bwMode="auto">
            <a:xfrm>
              <a:off x="179512" y="2483604"/>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
          <p:nvSpPr>
            <p:cNvPr id="71699" name="文本框 54"/>
            <p:cNvSpPr txBox="1">
              <a:spLocks noChangeArrowheads="1"/>
            </p:cNvSpPr>
            <p:nvPr/>
          </p:nvSpPr>
          <p:spPr bwMode="auto">
            <a:xfrm>
              <a:off x="7740352" y="55079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传输轮次</a:t>
              </a:r>
              <a:endParaRPr kumimoji="1" lang="zh-CN" altLang="en-US"/>
            </a:p>
          </p:txBody>
        </p:sp>
        <p:sp>
          <p:nvSpPr>
            <p:cNvPr id="71700" name="文本框 55"/>
            <p:cNvSpPr txBox="1">
              <a:spLocks noChangeArrowheads="1"/>
            </p:cNvSpPr>
            <p:nvPr/>
          </p:nvSpPr>
          <p:spPr bwMode="auto">
            <a:xfrm>
              <a:off x="528339" y="550794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0</a:t>
              </a:r>
              <a:endParaRPr kumimoji="1" lang="zh-CN" altLang="en-US"/>
            </a:p>
          </p:txBody>
        </p:sp>
        <p:sp>
          <p:nvSpPr>
            <p:cNvPr id="71701" name="文本框 56"/>
            <p:cNvSpPr txBox="1">
              <a:spLocks noChangeArrowheads="1"/>
            </p:cNvSpPr>
            <p:nvPr/>
          </p:nvSpPr>
          <p:spPr bwMode="auto">
            <a:xfrm>
              <a:off x="240307" y="5075892"/>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1</a:t>
              </a:r>
              <a:endParaRPr kumimoji="1" lang="zh-CN" altLang="en-US"/>
            </a:p>
          </p:txBody>
        </p:sp>
        <p:sp>
          <p:nvSpPr>
            <p:cNvPr id="71702" name="文本框 58"/>
            <p:cNvSpPr txBox="1">
              <a:spLocks noChangeArrowheads="1"/>
            </p:cNvSpPr>
            <p:nvPr/>
          </p:nvSpPr>
          <p:spPr bwMode="auto">
            <a:xfrm>
              <a:off x="888379"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FF0000"/>
                  </a:solidFill>
                </a:rPr>
                <a:t>慢启动</a:t>
              </a:r>
              <a:endParaRPr kumimoji="1" lang="en-US" altLang="zh-CN" b="1">
                <a:solidFill>
                  <a:srgbClr val="FF0000"/>
                </a:solidFill>
              </a:endParaRPr>
            </a:p>
            <a:p>
              <a:pPr algn="ctr"/>
              <a:r>
                <a:rPr kumimoji="1" lang="zh-CN" altLang="en-US" b="1">
                  <a:solidFill>
                    <a:srgbClr val="FF0000"/>
                  </a:solidFill>
                </a:rPr>
                <a:t>指数增长</a:t>
              </a:r>
              <a:endParaRPr kumimoji="1" lang="zh-CN" altLang="en-US" b="1">
                <a:solidFill>
                  <a:srgbClr val="FF0000"/>
                </a:solidFill>
              </a:endParaRPr>
            </a:p>
          </p:txBody>
        </p:sp>
        <p:sp>
          <p:nvSpPr>
            <p:cNvPr id="71703" name="文本框 59"/>
            <p:cNvSpPr txBox="1">
              <a:spLocks noChangeArrowheads="1"/>
            </p:cNvSpPr>
            <p:nvPr/>
          </p:nvSpPr>
          <p:spPr bwMode="auto">
            <a:xfrm>
              <a:off x="2256531"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FF"/>
                  </a:solidFill>
                </a:rPr>
                <a:t>拥塞避免</a:t>
              </a:r>
              <a:endParaRPr kumimoji="1" lang="en-US" altLang="zh-CN" b="1">
                <a:solidFill>
                  <a:srgbClr val="0000FF"/>
                </a:solidFill>
              </a:endParaRPr>
            </a:p>
            <a:p>
              <a:r>
                <a:rPr kumimoji="1" lang="zh-CN" altLang="en-US" b="1">
                  <a:solidFill>
                    <a:srgbClr val="0000FF"/>
                  </a:solidFill>
                </a:rPr>
                <a:t>线性增加</a:t>
              </a:r>
              <a:endParaRPr kumimoji="1" lang="zh-CN" altLang="en-US" b="1">
                <a:solidFill>
                  <a:srgbClr val="0000FF"/>
                </a:solidFill>
              </a:endParaRPr>
            </a:p>
          </p:txBody>
        </p:sp>
        <p:sp>
          <p:nvSpPr>
            <p:cNvPr id="71704" name="文本框 60"/>
            <p:cNvSpPr txBox="1">
              <a:spLocks noChangeArrowheads="1"/>
            </p:cNvSpPr>
            <p:nvPr/>
          </p:nvSpPr>
          <p:spPr bwMode="auto">
            <a:xfrm>
              <a:off x="816371" y="4067780"/>
              <a:ext cx="102844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t>ssthresh</a:t>
              </a:r>
              <a:endParaRPr kumimoji="1" lang="en-US" altLang="zh-CN" sz="1600"/>
            </a:p>
            <a:p>
              <a:r>
                <a:rPr kumimoji="1" lang="zh-CN" altLang="en-US" sz="1600"/>
                <a:t>初始值</a:t>
              </a:r>
              <a:r>
                <a:rPr kumimoji="1" lang="en-US" altLang="zh-CN" sz="1600"/>
                <a:t>16</a:t>
              </a:r>
              <a:endParaRPr kumimoji="1" lang="zh-CN" altLang="en-US" sz="1600"/>
            </a:p>
          </p:txBody>
        </p:sp>
        <p:sp>
          <p:nvSpPr>
            <p:cNvPr id="71705" name="文本框 86"/>
            <p:cNvSpPr txBox="1">
              <a:spLocks noChangeArrowheads="1"/>
            </p:cNvSpPr>
            <p:nvPr/>
          </p:nvSpPr>
          <p:spPr bwMode="auto">
            <a:xfrm>
              <a:off x="2688579" y="3635732"/>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en-US" altLang="zh-CN" sz="1600">
                  <a:solidFill>
                    <a:srgbClr val="000000"/>
                  </a:solidFill>
                </a:rPr>
                <a:t>24</a:t>
              </a:r>
              <a:endParaRPr kumimoji="1" lang="zh-CN" altLang="en-US" sz="1600">
                <a:solidFill>
                  <a:srgbClr val="000000"/>
                </a:solidFill>
              </a:endParaRPr>
            </a:p>
          </p:txBody>
        </p:sp>
        <p:cxnSp>
          <p:nvCxnSpPr>
            <p:cNvPr id="88" name="直线箭头连接符 87"/>
            <p:cNvCxnSpPr/>
            <p:nvPr/>
          </p:nvCxnSpPr>
          <p:spPr>
            <a:xfrm flipV="1">
              <a:off x="1681244" y="3851865"/>
              <a:ext cx="215894" cy="2873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直线箭头连接符 88"/>
            <p:cNvCxnSpPr/>
            <p:nvPr/>
          </p:nvCxnSpPr>
          <p:spPr>
            <a:xfrm flipV="1">
              <a:off x="3481418" y="3347100"/>
              <a:ext cx="215894" cy="288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08" name="文本框 95"/>
            <p:cNvSpPr txBox="1">
              <a:spLocks noChangeArrowheads="1"/>
            </p:cNvSpPr>
            <p:nvPr/>
          </p:nvSpPr>
          <p:spPr bwMode="auto">
            <a:xfrm>
              <a:off x="4139952" y="3419708"/>
              <a:ext cx="187220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dirty="0"/>
                <a:t>检测到拥塞后</a:t>
              </a:r>
              <a:r>
                <a:rPr kumimoji="1" lang="en-US" altLang="zh-CN" sz="1600" dirty="0" err="1"/>
                <a:t>ssthresh</a:t>
              </a:r>
              <a:r>
                <a:rPr kumimoji="1" lang="zh-CN" altLang="en-US" sz="1600" dirty="0"/>
                <a:t>减半为</a:t>
              </a:r>
              <a:r>
                <a:rPr kumimoji="1" lang="en-US" altLang="zh-CN" sz="1600" dirty="0"/>
                <a:t>12</a:t>
              </a:r>
              <a:endParaRPr kumimoji="1" lang="zh-CN" altLang="en-US" sz="1600" dirty="0"/>
            </a:p>
          </p:txBody>
        </p:sp>
        <p:cxnSp>
          <p:nvCxnSpPr>
            <p:cNvPr id="102" name="直线箭头连接符 101"/>
            <p:cNvCxnSpPr/>
            <p:nvPr/>
          </p:nvCxnSpPr>
          <p:spPr>
            <a:xfrm>
              <a:off x="4632324" y="4067739"/>
              <a:ext cx="144458" cy="3603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爆炸形 1 103"/>
            <p:cNvSpPr/>
            <p:nvPr/>
          </p:nvSpPr>
          <p:spPr>
            <a:xfrm>
              <a:off x="3624289" y="3945516"/>
              <a:ext cx="431788" cy="409526"/>
            </a:xfrm>
            <a:prstGeom prst="irregularSeal1">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05" name="文本框 104"/>
            <p:cNvSpPr txBox="1"/>
            <p:nvPr/>
          </p:nvSpPr>
          <p:spPr>
            <a:xfrm>
              <a:off x="3625877" y="2843923"/>
              <a:ext cx="646094" cy="369844"/>
            </a:xfrm>
            <a:prstGeom prst="rect">
              <a:avLst/>
            </a:prstGeom>
            <a:noFill/>
          </p:spPr>
          <p:txBody>
            <a:bodyPr wrap="none">
              <a:spAutoFit/>
            </a:bodyPr>
            <a:lstStyle/>
            <a:p>
              <a:pPr>
                <a:defRPr/>
              </a:pPr>
              <a:r>
                <a:rPr kumimoji="1" lang="zh-CN" altLang="en-US" b="1" dirty="0">
                  <a:solidFill>
                    <a:schemeClr val="accent2">
                      <a:lumMod val="75000"/>
                    </a:schemeClr>
                  </a:solidFill>
                  <a:latin typeface="+mn-ea"/>
                  <a:ea typeface="+mn-ea"/>
                </a:rPr>
                <a:t>超时</a:t>
              </a:r>
              <a:endParaRPr kumimoji="1" lang="zh-CN" altLang="en-US" b="1" dirty="0">
                <a:solidFill>
                  <a:schemeClr val="accent2">
                    <a:lumMod val="75000"/>
                  </a:schemeClr>
                </a:solidFill>
                <a:latin typeface="+mn-ea"/>
                <a:ea typeface="+mn-ea"/>
              </a:endParaRPr>
            </a:p>
          </p:txBody>
        </p:sp>
        <p:cxnSp>
          <p:nvCxnSpPr>
            <p:cNvPr id="106" name="直线连接符 105"/>
            <p:cNvCxnSpPr/>
            <p:nvPr/>
          </p:nvCxnSpPr>
          <p:spPr>
            <a:xfrm flipV="1">
              <a:off x="6300739" y="4005833"/>
              <a:ext cx="1379499" cy="50317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07" name="爆炸形 1 106"/>
            <p:cNvSpPr/>
            <p:nvPr/>
          </p:nvSpPr>
          <p:spPr>
            <a:xfrm>
              <a:off x="6156281" y="3429641"/>
              <a:ext cx="431788" cy="409526"/>
            </a:xfrm>
            <a:prstGeom prst="irregularSeal1">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cxnSp>
          <p:nvCxnSpPr>
            <p:cNvPr id="108" name="直线连接符 107"/>
            <p:cNvCxnSpPr/>
            <p:nvPr/>
          </p:nvCxnSpPr>
          <p:spPr>
            <a:xfrm>
              <a:off x="6300739" y="3932817"/>
              <a:ext cx="0" cy="57619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09" name="文本框 108"/>
            <p:cNvSpPr txBox="1"/>
            <p:nvPr/>
          </p:nvSpPr>
          <p:spPr>
            <a:xfrm>
              <a:off x="5940387" y="2855034"/>
              <a:ext cx="1008033" cy="646035"/>
            </a:xfrm>
            <a:prstGeom prst="rect">
              <a:avLst/>
            </a:prstGeom>
            <a:noFill/>
          </p:spPr>
          <p:txBody>
            <a:bodyPr>
              <a:spAutoFit/>
            </a:bodyPr>
            <a:lstStyle/>
            <a:p>
              <a:pPr>
                <a:defRPr/>
              </a:pPr>
              <a:r>
                <a:rPr kumimoji="1" lang="en-US" altLang="zh-CN" b="1" dirty="0">
                  <a:latin typeface="+mn-ea"/>
                  <a:ea typeface="+mn-ea"/>
                </a:rPr>
                <a:t>3</a:t>
              </a:r>
              <a:r>
                <a:rPr kumimoji="1" lang="zh-CN" altLang="en-US" b="1" dirty="0">
                  <a:latin typeface="+mn-ea"/>
                  <a:ea typeface="+mn-ea"/>
                </a:rPr>
                <a:t>次重复</a:t>
              </a:r>
              <a:r>
                <a:rPr kumimoji="1" lang="en-US" altLang="zh-CN" b="1" dirty="0">
                  <a:latin typeface="+mn-ea"/>
                  <a:ea typeface="+mn-ea"/>
                </a:rPr>
                <a:t>ACK</a:t>
              </a:r>
              <a:endParaRPr kumimoji="1" lang="zh-CN" altLang="en-US" b="1" dirty="0">
                <a:latin typeface="+mn-ea"/>
                <a:ea typeface="+mn-ea"/>
              </a:endParaRPr>
            </a:p>
          </p:txBody>
        </p:sp>
        <p:sp>
          <p:nvSpPr>
            <p:cNvPr id="71716" name="文本框 109"/>
            <p:cNvSpPr txBox="1">
              <a:spLocks noChangeArrowheads="1"/>
            </p:cNvSpPr>
            <p:nvPr/>
          </p:nvSpPr>
          <p:spPr bwMode="auto">
            <a:xfrm>
              <a:off x="5154152" y="4365104"/>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zh-CN" altLang="zh-CN" sz="1600">
                  <a:solidFill>
                    <a:srgbClr val="000000"/>
                  </a:solidFill>
                </a:rPr>
                <a:t>1</a:t>
              </a:r>
              <a:r>
                <a:rPr kumimoji="1" lang="en-US" altLang="zh-CN" sz="1600">
                  <a:solidFill>
                    <a:srgbClr val="000000"/>
                  </a:solidFill>
                </a:rPr>
                <a:t>6</a:t>
              </a:r>
              <a:endParaRPr kumimoji="1" lang="zh-CN" altLang="en-US" sz="1600">
                <a:solidFill>
                  <a:srgbClr val="000000"/>
                </a:solidFill>
              </a:endParaRPr>
            </a:p>
          </p:txBody>
        </p:sp>
        <p:cxnSp>
          <p:nvCxnSpPr>
            <p:cNvPr id="111" name="直线箭头连接符 110"/>
            <p:cNvCxnSpPr/>
            <p:nvPr/>
          </p:nvCxnSpPr>
          <p:spPr>
            <a:xfrm flipV="1">
              <a:off x="6011822" y="4077263"/>
              <a:ext cx="215894" cy="2873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18" name="文本框 111"/>
            <p:cNvSpPr txBox="1">
              <a:spLocks noChangeArrowheads="1"/>
            </p:cNvSpPr>
            <p:nvPr/>
          </p:nvSpPr>
          <p:spPr bwMode="auto">
            <a:xfrm>
              <a:off x="6660232" y="4797152"/>
              <a:ext cx="91433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endParaRPr kumimoji="1" lang="en-US" altLang="zh-CN" sz="1600">
                <a:solidFill>
                  <a:srgbClr val="000000"/>
                </a:solidFill>
              </a:endParaRPr>
            </a:p>
            <a:p>
              <a:r>
                <a:rPr kumimoji="1" lang="zh-CN" altLang="en-US" sz="1600">
                  <a:solidFill>
                    <a:srgbClr val="000000"/>
                  </a:solidFill>
                </a:rPr>
                <a:t>减半为</a:t>
              </a:r>
              <a:r>
                <a:rPr kumimoji="1" lang="en-US" altLang="zh-CN" sz="1600">
                  <a:solidFill>
                    <a:srgbClr val="000000"/>
                  </a:solidFill>
                </a:rPr>
                <a:t>8</a:t>
              </a:r>
              <a:endParaRPr kumimoji="1" lang="en-US" altLang="zh-CN" sz="1600">
                <a:solidFill>
                  <a:srgbClr val="000000"/>
                </a:solidFill>
              </a:endParaRPr>
            </a:p>
          </p:txBody>
        </p:sp>
        <p:cxnSp>
          <p:nvCxnSpPr>
            <p:cNvPr id="113" name="直线箭头连接符 112"/>
            <p:cNvCxnSpPr/>
            <p:nvPr/>
          </p:nvCxnSpPr>
          <p:spPr>
            <a:xfrm flipH="1" flipV="1">
              <a:off x="6372174" y="4653456"/>
              <a:ext cx="287329" cy="360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9" name="Rectangle 14"/>
          <p:cNvSpPr>
            <a:spLocks noChangeArrowheads="1"/>
          </p:cNvSpPr>
          <p:nvPr/>
        </p:nvSpPr>
        <p:spPr bwMode="auto">
          <a:xfrm>
            <a:off x="6044088" y="2659333"/>
            <a:ext cx="1109662" cy="369887"/>
          </a:xfrm>
          <a:prstGeom prst="rect">
            <a:avLst/>
          </a:prstGeom>
          <a:noFill/>
          <a:ln w="9525">
            <a:noFill/>
            <a:miter lim="800000"/>
          </a:ln>
          <a:effectLst/>
        </p:spPr>
        <p:txBody>
          <a:bodyPr wrap="none" lIns="92075" tIns="46038" rIns="92075" bIns="46038">
            <a:spAutoFit/>
          </a:bodyPr>
          <a:lstStyle/>
          <a:p>
            <a:pPr>
              <a:defRPr/>
            </a:pPr>
            <a:r>
              <a:rPr lang="zh-CN" altLang="en-US" b="1" dirty="0">
                <a:solidFill>
                  <a:srgbClr val="0000FF"/>
                </a:solidFill>
                <a:latin typeface="+mn-lt"/>
              </a:rPr>
              <a:t>拥塞避免</a:t>
            </a:r>
            <a:endParaRPr lang="en-US" altLang="zh-CN" b="1" dirty="0">
              <a:solidFill>
                <a:srgbClr val="0000FF"/>
              </a:solidFill>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839416" y="574675"/>
            <a:ext cx="6264275" cy="647700"/>
          </a:xfrm>
        </p:spPr>
        <p:txBody>
          <a:bodyPr/>
          <a:lstStyle/>
          <a:p>
            <a:r>
              <a:rPr lang="en-US" altLang="zh-CN" sz="3600" dirty="0"/>
              <a:t>TCP</a:t>
            </a:r>
            <a:r>
              <a:rPr lang="zh-CN" altLang="en-US" sz="3600" dirty="0"/>
              <a:t>拥塞控制示例</a:t>
            </a:r>
            <a:endParaRPr lang="zh-CN" altLang="zh-CN" sz="3600" dirty="0"/>
          </a:p>
        </p:txBody>
      </p:sp>
      <p:pic>
        <p:nvPicPr>
          <p:cNvPr id="7373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5440" y="1412776"/>
            <a:ext cx="10017298"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839416" y="548680"/>
            <a:ext cx="8352367" cy="647700"/>
          </a:xfrm>
        </p:spPr>
        <p:txBody>
          <a:bodyPr/>
          <a:lstStyle/>
          <a:p>
            <a:r>
              <a:rPr lang="en-US" altLang="zh-CN" sz="3600" dirty="0"/>
              <a:t>TCP</a:t>
            </a:r>
            <a:r>
              <a:rPr lang="zh-CN" altLang="en-US" sz="3600" dirty="0"/>
              <a:t>的发展</a:t>
            </a:r>
            <a:endParaRPr lang="zh-CN" altLang="zh-CN" sz="3600" dirty="0"/>
          </a:p>
        </p:txBody>
      </p:sp>
      <p:sp>
        <p:nvSpPr>
          <p:cNvPr id="74756" name="Rectangle 3"/>
          <p:cNvSpPr>
            <a:spLocks noGrp="1" noChangeArrowheads="1"/>
          </p:cNvSpPr>
          <p:nvPr>
            <p:ph idx="1"/>
          </p:nvPr>
        </p:nvSpPr>
        <p:spPr>
          <a:xfrm>
            <a:off x="839416" y="1484784"/>
            <a:ext cx="10972800" cy="5113338"/>
          </a:xfrm>
        </p:spPr>
        <p:txBody>
          <a:bodyPr/>
          <a:lstStyle/>
          <a:p>
            <a:r>
              <a:rPr lang="en-US" altLang="zh-CN" sz="2800" dirty="0" smtClean="0">
                <a:latin typeface="+mn-ea"/>
              </a:rPr>
              <a:t>RFC 793 (1981)</a:t>
            </a:r>
            <a:endParaRPr lang="en-US" altLang="zh-CN" sz="2800" dirty="0" smtClean="0">
              <a:latin typeface="+mn-ea"/>
            </a:endParaRPr>
          </a:p>
          <a:p>
            <a:pPr lvl="1"/>
            <a:r>
              <a:rPr lang="zh-CN" altLang="en-US" sz="2400" dirty="0" smtClean="0">
                <a:latin typeface="+mn-ea"/>
              </a:rPr>
              <a:t>基于简单滑动窗口的流量控制机制</a:t>
            </a:r>
            <a:r>
              <a:rPr lang="en-US" altLang="zh-CN" sz="2400" dirty="0" smtClean="0">
                <a:latin typeface="+mn-ea"/>
              </a:rPr>
              <a:t>.</a:t>
            </a:r>
            <a:endParaRPr lang="en-US" altLang="zh-CN" sz="2400" dirty="0" smtClean="0">
              <a:latin typeface="+mn-ea"/>
            </a:endParaRPr>
          </a:p>
          <a:p>
            <a:r>
              <a:rPr lang="en-US" altLang="zh-CN" sz="2800" dirty="0" smtClean="0">
                <a:latin typeface="+mn-ea"/>
              </a:rPr>
              <a:t>Tahoe (1988)</a:t>
            </a:r>
            <a:endParaRPr lang="en-US" altLang="zh-CN" sz="2800" dirty="0" smtClean="0">
              <a:latin typeface="+mn-ea"/>
            </a:endParaRPr>
          </a:p>
          <a:p>
            <a:pPr lvl="1"/>
            <a:r>
              <a:rPr lang="zh-CN" altLang="en-US" sz="2400" dirty="0" smtClean="0">
                <a:latin typeface="+mn-ea"/>
              </a:rPr>
              <a:t>慢启动</a:t>
            </a:r>
            <a:r>
              <a:rPr lang="en-US" altLang="zh-CN" sz="2400" dirty="0" smtClean="0">
                <a:latin typeface="+mn-ea"/>
              </a:rPr>
              <a:t>, </a:t>
            </a:r>
            <a:r>
              <a:rPr lang="zh-CN" altLang="en-US" sz="2400" dirty="0" smtClean="0">
                <a:latin typeface="+mn-ea"/>
              </a:rPr>
              <a:t>拥塞避免</a:t>
            </a:r>
            <a:r>
              <a:rPr lang="en-US" altLang="zh-CN" sz="2400" dirty="0" smtClean="0">
                <a:latin typeface="+mn-ea"/>
              </a:rPr>
              <a:t>, </a:t>
            </a:r>
            <a:r>
              <a:rPr lang="zh-CN" altLang="en-US" sz="2400" dirty="0" smtClean="0">
                <a:latin typeface="+mn-ea"/>
              </a:rPr>
              <a:t>快速重传</a:t>
            </a:r>
            <a:r>
              <a:rPr lang="en-US" altLang="zh-CN" sz="2400" dirty="0" smtClean="0">
                <a:latin typeface="+mn-ea"/>
              </a:rPr>
              <a:t>.</a:t>
            </a:r>
            <a:endParaRPr lang="en-US" altLang="zh-CN" sz="2400" dirty="0" smtClean="0">
              <a:latin typeface="+mn-ea"/>
            </a:endParaRPr>
          </a:p>
          <a:p>
            <a:r>
              <a:rPr lang="en-US" altLang="zh-CN" sz="2800" dirty="0" smtClean="0">
                <a:latin typeface="+mn-ea"/>
              </a:rPr>
              <a:t>Reno (1990)</a:t>
            </a:r>
            <a:endParaRPr lang="en-US" altLang="zh-CN" sz="2800" dirty="0" smtClean="0">
              <a:latin typeface="+mn-ea"/>
            </a:endParaRPr>
          </a:p>
          <a:p>
            <a:pPr lvl="1"/>
            <a:r>
              <a:rPr lang="zh-CN" altLang="en-US" sz="2400" dirty="0" smtClean="0">
                <a:latin typeface="+mn-ea"/>
              </a:rPr>
              <a:t>快速恢复</a:t>
            </a:r>
            <a:r>
              <a:rPr lang="en-US" altLang="zh-CN" sz="2400" dirty="0" smtClean="0">
                <a:latin typeface="+mn-ea"/>
              </a:rPr>
              <a:t>.</a:t>
            </a:r>
            <a:endParaRPr lang="en-US" altLang="zh-CN" sz="2400" dirty="0" smtClean="0">
              <a:latin typeface="+mn-ea"/>
            </a:endParaRPr>
          </a:p>
          <a:p>
            <a:r>
              <a:rPr lang="zh-CN" altLang="en-US" sz="2800" dirty="0" smtClean="0">
                <a:latin typeface="+mn-ea"/>
              </a:rPr>
              <a:t>新版</a:t>
            </a:r>
            <a:r>
              <a:rPr lang="en-US" altLang="zh-CN" sz="2800" dirty="0" smtClean="0">
                <a:latin typeface="+mn-ea"/>
              </a:rPr>
              <a:t>Reno (1995)</a:t>
            </a:r>
            <a:endParaRPr lang="en-US" altLang="zh-CN" sz="2800" dirty="0" smtClean="0">
              <a:latin typeface="+mn-ea"/>
            </a:endParaRPr>
          </a:p>
          <a:p>
            <a:pPr lvl="1"/>
            <a:r>
              <a:rPr lang="zh-CN" altLang="en-US" sz="2400" dirty="0" smtClean="0">
                <a:latin typeface="+mn-ea"/>
              </a:rPr>
              <a:t>对快速重传进行了修订</a:t>
            </a:r>
            <a:r>
              <a:rPr lang="en-US" altLang="zh-CN" sz="2400" dirty="0" smtClean="0">
                <a:latin typeface="+mn-ea"/>
              </a:rPr>
              <a:t>.</a:t>
            </a:r>
            <a:endParaRPr lang="en-US" altLang="zh-CN" sz="2400" dirty="0" smtClean="0">
              <a:latin typeface="+mn-ea"/>
            </a:endParaRPr>
          </a:p>
        </p:txBody>
      </p:sp>
      <p:sp>
        <p:nvSpPr>
          <p:cNvPr id="74754"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CEC10E2A-56B5-4542-AA9D-351D1F97F931}"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839416" y="548680"/>
            <a:ext cx="8352367" cy="647700"/>
          </a:xfrm>
        </p:spPr>
        <p:txBody>
          <a:bodyPr/>
          <a:lstStyle/>
          <a:p>
            <a:r>
              <a:rPr lang="en-US" altLang="zh-CN" sz="3600" dirty="0"/>
              <a:t>TCP</a:t>
            </a:r>
            <a:r>
              <a:rPr lang="zh-CN" altLang="en-US" sz="3600" dirty="0"/>
              <a:t>的发展</a:t>
            </a:r>
            <a:endParaRPr lang="en-US" altLang="zh-CN" sz="3600" dirty="0"/>
          </a:p>
        </p:txBody>
      </p:sp>
      <p:sp>
        <p:nvSpPr>
          <p:cNvPr id="75778"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A3D8B5F4-71DE-436F-931A-1F64414E4028}"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graphicFrame>
        <p:nvGraphicFramePr>
          <p:cNvPr id="75780" name="Object 2"/>
          <p:cNvGraphicFramePr>
            <a:graphicFrameLocks noChangeAspect="1"/>
          </p:cNvGraphicFramePr>
          <p:nvPr/>
        </p:nvGraphicFramePr>
        <p:xfrm>
          <a:off x="1173472" y="1340768"/>
          <a:ext cx="10441160" cy="5480147"/>
        </p:xfrm>
        <a:graphic>
          <a:graphicData uri="http://schemas.openxmlformats.org/presentationml/2006/ole">
            <mc:AlternateContent xmlns:mc="http://schemas.openxmlformats.org/markup-compatibility/2006">
              <mc:Choice xmlns:v="urn:schemas-microsoft-com:vml" Requires="v">
                <p:oleObj spid="_x0000_s75824" name="" r:id="rId1" imgW="83820" imgH="43815" progId="">
                  <p:embed/>
                </p:oleObj>
              </mc:Choice>
              <mc:Fallback>
                <p:oleObj name="" r:id="rId1" imgW="83820" imgH="438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472" y="1340768"/>
                        <a:ext cx="10441160" cy="5480147"/>
                      </a:xfrm>
                      <a:prstGeom prst="rect">
                        <a:avLst/>
                      </a:prstGeom>
                      <a:solidFill>
                        <a:srgbClr val="FFFFFF"/>
                      </a:solid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839416" y="548680"/>
            <a:ext cx="6264275" cy="647700"/>
          </a:xfrm>
        </p:spPr>
        <p:txBody>
          <a:bodyPr/>
          <a:lstStyle/>
          <a:p>
            <a:pPr eaLnBrk="1" hangingPunct="1"/>
            <a:r>
              <a:rPr lang="en-US" altLang="zh-CN" sz="3600" dirty="0">
                <a:latin typeface="+mj-ea"/>
              </a:rPr>
              <a:t>TCP Reno</a:t>
            </a:r>
            <a:r>
              <a:rPr lang="zh-CN" altLang="en-US" sz="3600" dirty="0">
                <a:latin typeface="+mj-ea"/>
              </a:rPr>
              <a:t>及扩展</a:t>
            </a:r>
            <a:endParaRPr lang="en-US" altLang="zh-CN" sz="3600" dirty="0">
              <a:latin typeface="+mj-ea"/>
            </a:endParaRPr>
          </a:p>
        </p:txBody>
      </p:sp>
      <p:sp>
        <p:nvSpPr>
          <p:cNvPr id="76804" name="Rectangle 3"/>
          <p:cNvSpPr>
            <a:spLocks noGrp="1" noChangeArrowheads="1"/>
          </p:cNvSpPr>
          <p:nvPr>
            <p:ph idx="1"/>
          </p:nvPr>
        </p:nvSpPr>
        <p:spPr>
          <a:xfrm>
            <a:off x="839416" y="1484784"/>
            <a:ext cx="10972800" cy="5113338"/>
          </a:xfrm>
        </p:spPr>
        <p:txBody>
          <a:bodyPr/>
          <a:lstStyle/>
          <a:p>
            <a:pPr eaLnBrk="1" hangingPunct="1"/>
            <a:r>
              <a:rPr lang="en-US" altLang="zh-CN" dirty="0"/>
              <a:t>TCP Reno</a:t>
            </a:r>
            <a:endParaRPr lang="en-US" altLang="zh-CN" dirty="0"/>
          </a:p>
          <a:p>
            <a:pPr lvl="1" eaLnBrk="1" hangingPunct="1"/>
            <a:r>
              <a:rPr lang="zh-CN" altLang="en-US" sz="2400" dirty="0"/>
              <a:t>当今最流行的</a:t>
            </a:r>
            <a:r>
              <a:rPr lang="en-US" altLang="zh-CN" sz="2400" dirty="0"/>
              <a:t>TCP</a:t>
            </a:r>
            <a:r>
              <a:rPr lang="zh-CN" altLang="en-US" sz="2400" dirty="0"/>
              <a:t>实现</a:t>
            </a:r>
            <a:endParaRPr lang="en-US" altLang="zh-CN" sz="2400" dirty="0"/>
          </a:p>
          <a:p>
            <a:pPr lvl="1" eaLnBrk="1" hangingPunct="1"/>
            <a:r>
              <a:rPr lang="zh-CN" altLang="en-US" sz="2400" dirty="0"/>
              <a:t>集成</a:t>
            </a:r>
            <a:r>
              <a:rPr lang="en-US" altLang="zh-CN" sz="2400" dirty="0"/>
              <a:t>AIMD, </a:t>
            </a:r>
            <a:r>
              <a:rPr lang="zh-CN" altLang="en-US" sz="2400" dirty="0"/>
              <a:t>慢启动</a:t>
            </a:r>
            <a:r>
              <a:rPr lang="en-US" altLang="zh-CN" sz="2400" dirty="0"/>
              <a:t>, </a:t>
            </a:r>
            <a:r>
              <a:rPr lang="zh-CN" altLang="en-US" sz="2400" dirty="0"/>
              <a:t>快速重传和快速恢复</a:t>
            </a:r>
            <a:endParaRPr lang="en-US" altLang="zh-CN" sz="2400" dirty="0"/>
          </a:p>
          <a:p>
            <a:pPr eaLnBrk="1" hangingPunct="1"/>
            <a:endParaRPr lang="en-US" altLang="zh-CN" sz="2800" dirty="0"/>
          </a:p>
          <a:p>
            <a:pPr eaLnBrk="1" hangingPunct="1"/>
            <a:r>
              <a:rPr lang="zh-CN" altLang="en-US" dirty="0"/>
              <a:t>其他扩展</a:t>
            </a:r>
            <a:endParaRPr lang="en-US" altLang="zh-CN" dirty="0"/>
          </a:p>
          <a:p>
            <a:pPr lvl="1" eaLnBrk="1" hangingPunct="1"/>
            <a:r>
              <a:rPr lang="zh-CN" altLang="en-US" sz="2400" dirty="0"/>
              <a:t>选择性</a:t>
            </a:r>
            <a:r>
              <a:rPr lang="en-US" altLang="zh-CN" sz="2400" dirty="0"/>
              <a:t>ACK</a:t>
            </a:r>
            <a:r>
              <a:rPr lang="zh-CN" altLang="en-US" sz="2400" dirty="0"/>
              <a:t>机制</a:t>
            </a:r>
            <a:r>
              <a:rPr lang="en-US" altLang="zh-CN" sz="2400" dirty="0"/>
              <a:t>: TCP SACK</a:t>
            </a:r>
            <a:endParaRPr lang="en-US" altLang="zh-CN" sz="2400" dirty="0"/>
          </a:p>
          <a:p>
            <a:pPr lvl="1" eaLnBrk="1" hangingPunct="1"/>
            <a:r>
              <a:rPr lang="zh-CN" altLang="en-US" sz="2400" dirty="0"/>
              <a:t>显式的拥塞通知</a:t>
            </a:r>
            <a:r>
              <a:rPr lang="en-US" altLang="zh-CN" sz="2400" dirty="0"/>
              <a:t>: ECN(Explicit Congestion Notification)</a:t>
            </a:r>
            <a:endParaRPr lang="en-US" altLang="zh-CN" sz="2400" dirty="0"/>
          </a:p>
          <a:p>
            <a:pPr lvl="1" eaLnBrk="1" hangingPunct="1"/>
            <a:r>
              <a:rPr lang="zh-CN" altLang="en-US" sz="2400" dirty="0"/>
              <a:t>基于时延的拥塞避免</a:t>
            </a:r>
            <a:r>
              <a:rPr lang="en-US" altLang="zh-CN" sz="2400" dirty="0"/>
              <a:t>: TCP Vegas</a:t>
            </a:r>
            <a:endParaRPr lang="en-US" altLang="zh-CN" sz="2400" dirty="0"/>
          </a:p>
          <a:p>
            <a:pPr eaLnBrk="1" hangingPunct="1"/>
            <a:endParaRPr lang="zh-CN" altLang="en-US" dirty="0"/>
          </a:p>
        </p:txBody>
      </p:sp>
      <p:sp>
        <p:nvSpPr>
          <p:cNvPr id="76802"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EA57A72-E769-4CAC-88B3-33280045A804}"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68"/>
          <p:cNvSpPr>
            <a:spLocks noChangeShapeType="1"/>
          </p:cNvSpPr>
          <p:nvPr/>
        </p:nvSpPr>
        <p:spPr bwMode="auto">
          <a:xfrm>
            <a:off x="6381750" y="4229103"/>
            <a:ext cx="55880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77827" name="Group 59"/>
          <p:cNvGrpSpPr/>
          <p:nvPr/>
        </p:nvGrpSpPr>
        <p:grpSpPr bwMode="auto">
          <a:xfrm>
            <a:off x="5303841" y="3898903"/>
            <a:ext cx="1082675" cy="538163"/>
            <a:chOff x="2356" y="1300"/>
            <a:chExt cx="555" cy="194"/>
          </a:xfrm>
        </p:grpSpPr>
        <p:sp>
          <p:nvSpPr>
            <p:cNvPr id="778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77857" name="Group 63"/>
            <p:cNvGrpSpPr/>
            <p:nvPr/>
          </p:nvGrpSpPr>
          <p:grpSpPr bwMode="auto">
            <a:xfrm>
              <a:off x="2468" y="1332"/>
              <a:ext cx="310" cy="60"/>
              <a:chOff x="2468" y="1332"/>
              <a:chExt cx="310" cy="60"/>
            </a:xfrm>
          </p:grpSpPr>
          <p:sp>
            <p:nvSpPr>
              <p:cNvPr id="77860" name="Freeform 6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61" name="Freeform 6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58" name="Line 66"/>
            <p:cNvSpPr>
              <a:spLocks noChangeShapeType="1"/>
            </p:cNvSpPr>
            <p:nvPr/>
          </p:nvSpPr>
          <p:spPr bwMode="auto">
            <a:xfrm>
              <a:off x="2357" y="1361"/>
              <a:ext cx="0" cy="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59" name="Line 67"/>
            <p:cNvSpPr>
              <a:spLocks noChangeShapeType="1"/>
            </p:cNvSpPr>
            <p:nvPr/>
          </p:nvSpPr>
          <p:spPr bwMode="auto">
            <a:xfrm>
              <a:off x="2907" y="1363"/>
              <a:ext cx="0" cy="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7828" name="Group 50"/>
          <p:cNvGrpSpPr/>
          <p:nvPr/>
        </p:nvGrpSpPr>
        <p:grpSpPr bwMode="auto">
          <a:xfrm>
            <a:off x="6937378" y="3883028"/>
            <a:ext cx="1082675" cy="538163"/>
            <a:chOff x="2356" y="1300"/>
            <a:chExt cx="555" cy="194"/>
          </a:xfrm>
        </p:grpSpPr>
        <p:sp>
          <p:nvSpPr>
            <p:cNvPr id="778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77849" name="Group 54"/>
            <p:cNvGrpSpPr/>
            <p:nvPr/>
          </p:nvGrpSpPr>
          <p:grpSpPr bwMode="auto">
            <a:xfrm>
              <a:off x="2468" y="1332"/>
              <a:ext cx="310" cy="60"/>
              <a:chOff x="2468" y="1332"/>
              <a:chExt cx="310" cy="60"/>
            </a:xfrm>
          </p:grpSpPr>
          <p:sp>
            <p:nvSpPr>
              <p:cNvPr id="77852" name="Freeform 5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Freeform 5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50" name="Line 57"/>
            <p:cNvSpPr>
              <a:spLocks noChangeShapeType="1"/>
            </p:cNvSpPr>
            <p:nvPr/>
          </p:nvSpPr>
          <p:spPr bwMode="auto">
            <a:xfrm>
              <a:off x="2357" y="1361"/>
              <a:ext cx="0" cy="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51" name="Line 58"/>
            <p:cNvSpPr>
              <a:spLocks noChangeShapeType="1"/>
            </p:cNvSpPr>
            <p:nvPr/>
          </p:nvSpPr>
          <p:spPr bwMode="auto">
            <a:xfrm>
              <a:off x="2907" y="1363"/>
              <a:ext cx="0" cy="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9584" name="Rectangle 43"/>
          <p:cNvSpPr>
            <a:spLocks noGrp="1" noChangeArrowheads="1"/>
          </p:cNvSpPr>
          <p:nvPr>
            <p:ph type="title"/>
          </p:nvPr>
        </p:nvSpPr>
        <p:spPr>
          <a:xfrm>
            <a:off x="839416" y="357411"/>
            <a:ext cx="7772400" cy="1143001"/>
          </a:xfrm>
        </p:spPr>
        <p:txBody>
          <a:bodyPr/>
          <a:lstStyle/>
          <a:p>
            <a:pPr>
              <a:defRPr/>
            </a:pPr>
            <a:r>
              <a:rPr lang="en-US" sz="3600" dirty="0">
                <a:latin typeface="+mj-ea"/>
              </a:rPr>
              <a:t>TCP</a:t>
            </a:r>
            <a:r>
              <a:rPr lang="zh-CN" altLang="en-US" sz="3600" dirty="0">
                <a:latin typeface="+mj-ea"/>
              </a:rPr>
              <a:t>公平性</a:t>
            </a:r>
            <a:endParaRPr lang="en-US" sz="3600" dirty="0">
              <a:latin typeface="+mj-ea"/>
            </a:endParaRPr>
          </a:p>
        </p:txBody>
      </p:sp>
      <p:sp>
        <p:nvSpPr>
          <p:cNvPr id="109575" name="Rectangle 4"/>
          <p:cNvSpPr>
            <a:spLocks noGrp="1" noChangeArrowheads="1"/>
          </p:cNvSpPr>
          <p:nvPr>
            <p:ph sz="half" idx="1"/>
          </p:nvPr>
        </p:nvSpPr>
        <p:spPr>
          <a:xfrm>
            <a:off x="954358" y="1563117"/>
            <a:ext cx="10686258" cy="1008063"/>
          </a:xfrm>
        </p:spPr>
        <p:txBody>
          <a:bodyPr/>
          <a:lstStyle/>
          <a:p>
            <a:pPr>
              <a:buFont typeface="Wingdings" panose="05000000000000000000" charset="0"/>
              <a:buNone/>
              <a:defRPr/>
            </a:pPr>
            <a:r>
              <a:rPr lang="zh-CN" altLang="en-US" sz="2400" i="1" dirty="0" smtClean="0">
                <a:solidFill>
                  <a:srgbClr val="CC0000"/>
                </a:solidFill>
                <a:latin typeface="+mn-ea"/>
                <a:cs typeface="+mn-cs"/>
              </a:rPr>
              <a:t>公平目标</a:t>
            </a:r>
            <a:r>
              <a:rPr lang="en-US" sz="2400" i="1" dirty="0" smtClean="0">
                <a:solidFill>
                  <a:srgbClr val="CC0000"/>
                </a:solidFill>
                <a:latin typeface="+mn-ea"/>
                <a:cs typeface="+mn-cs"/>
              </a:rPr>
              <a:t>:</a:t>
            </a:r>
            <a:r>
              <a:rPr lang="en-US" sz="2400" dirty="0" smtClean="0">
                <a:latin typeface="+mn-ea"/>
                <a:cs typeface="+mn-cs"/>
              </a:rPr>
              <a:t> </a:t>
            </a:r>
            <a:r>
              <a:rPr lang="zh-CN" altLang="en-US" sz="2400" dirty="0" smtClean="0">
                <a:latin typeface="+mn-ea"/>
                <a:cs typeface="+mn-cs"/>
              </a:rPr>
              <a:t>如果</a:t>
            </a:r>
            <a:r>
              <a:rPr lang="en-US" altLang="zh-CN" sz="2400" dirty="0" smtClean="0">
                <a:latin typeface="+mn-ea"/>
                <a:cs typeface="+mn-cs"/>
              </a:rPr>
              <a:t>K</a:t>
            </a:r>
            <a:r>
              <a:rPr lang="zh-CN" altLang="en-US" sz="2400" dirty="0" smtClean="0">
                <a:latin typeface="+mn-ea"/>
                <a:cs typeface="+mn-cs"/>
              </a:rPr>
              <a:t>个</a:t>
            </a:r>
            <a:r>
              <a:rPr lang="en-US" sz="2400" dirty="0" smtClean="0">
                <a:latin typeface="+mn-ea"/>
                <a:cs typeface="+mn-cs"/>
              </a:rPr>
              <a:t>TCP</a:t>
            </a:r>
            <a:r>
              <a:rPr lang="zh-CN" altLang="en-US" sz="2400" dirty="0" smtClean="0">
                <a:latin typeface="+mn-ea"/>
                <a:cs typeface="+mn-cs"/>
              </a:rPr>
              <a:t>会话共享瓶颈链路带宽</a:t>
            </a:r>
            <a:r>
              <a:rPr lang="en-US" sz="2400" dirty="0" smtClean="0">
                <a:latin typeface="+mn-ea"/>
                <a:cs typeface="+mn-cs"/>
              </a:rPr>
              <a:t>R</a:t>
            </a:r>
            <a:r>
              <a:rPr lang="en-US" sz="2400" dirty="0">
                <a:latin typeface="+mn-ea"/>
                <a:cs typeface="+mn-cs"/>
              </a:rPr>
              <a:t>, </a:t>
            </a:r>
            <a:r>
              <a:rPr lang="zh-CN" altLang="en-US" sz="2400" dirty="0" smtClean="0">
                <a:latin typeface="+mn-ea"/>
                <a:cs typeface="+mn-cs"/>
              </a:rPr>
              <a:t>每个</a:t>
            </a:r>
            <a:r>
              <a:rPr lang="en-US" altLang="zh-CN" sz="2400" dirty="0" smtClean="0">
                <a:latin typeface="+mn-ea"/>
                <a:cs typeface="+mn-cs"/>
              </a:rPr>
              <a:t>TCP</a:t>
            </a:r>
            <a:r>
              <a:rPr lang="zh-CN" altLang="en-US" sz="2400" dirty="0" smtClean="0">
                <a:latin typeface="+mn-ea"/>
                <a:cs typeface="+mn-cs"/>
              </a:rPr>
              <a:t>流应获得平均吞吐量</a:t>
            </a:r>
            <a:r>
              <a:rPr lang="en-US" sz="2400" dirty="0" smtClean="0">
                <a:latin typeface="+mn-ea"/>
                <a:cs typeface="+mn-cs"/>
              </a:rPr>
              <a:t>R/K</a:t>
            </a:r>
            <a:endParaRPr lang="en-US" sz="2400" dirty="0">
              <a:latin typeface="+mn-ea"/>
              <a:cs typeface="+mn-cs"/>
            </a:endParaRPr>
          </a:p>
        </p:txBody>
      </p:sp>
      <p:sp>
        <p:nvSpPr>
          <p:cNvPr id="77830" name="Rectangle 25"/>
          <p:cNvSpPr>
            <a:spLocks noChangeArrowheads="1"/>
          </p:cNvSpPr>
          <p:nvPr/>
        </p:nvSpPr>
        <p:spPr bwMode="auto">
          <a:xfrm>
            <a:off x="6592891" y="4025903"/>
            <a:ext cx="147637" cy="200025"/>
          </a:xfrm>
          <a:prstGeom prst="rect">
            <a:avLst/>
          </a:prstGeom>
          <a:solidFill>
            <a:srgbClr val="0099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1" name="Rectangle 26"/>
          <p:cNvSpPr>
            <a:spLocks noChangeArrowheads="1"/>
          </p:cNvSpPr>
          <p:nvPr/>
        </p:nvSpPr>
        <p:spPr bwMode="auto">
          <a:xfrm>
            <a:off x="5902325" y="4087816"/>
            <a:ext cx="147638" cy="200025"/>
          </a:xfrm>
          <a:prstGeom prst="rect">
            <a:avLst/>
          </a:prstGeom>
          <a:solidFill>
            <a:srgbClr val="0099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2" name="Rectangle 27"/>
          <p:cNvSpPr>
            <a:spLocks noChangeArrowheads="1"/>
          </p:cNvSpPr>
          <p:nvPr/>
        </p:nvSpPr>
        <p:spPr bwMode="auto">
          <a:xfrm>
            <a:off x="6192841" y="4025903"/>
            <a:ext cx="147637" cy="200025"/>
          </a:xfrm>
          <a:prstGeom prst="rect">
            <a:avLst/>
          </a:prstGeom>
          <a:solidFill>
            <a:srgbClr val="009900"/>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3" name="Text Box 28"/>
          <p:cNvSpPr txBox="1">
            <a:spLocks noChangeArrowheads="1"/>
          </p:cNvSpPr>
          <p:nvPr/>
        </p:nvSpPr>
        <p:spPr bwMode="auto">
          <a:xfrm>
            <a:off x="2655891" y="3017841"/>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a:t>
            </a:r>
            <a:r>
              <a:rPr kumimoji="0" lang="zh-CN" altLang="en-US" sz="1800">
                <a:latin typeface="Arial" panose="020B0604020202020204" pitchFamily="34" charset="0"/>
                <a:ea typeface="宋体" panose="02010600030101010101" pitchFamily="2" charset="-122"/>
              </a:rPr>
              <a:t>流</a:t>
            </a:r>
            <a:r>
              <a:rPr kumimoji="0" lang="en-US" altLang="zh-CN" sz="1800">
                <a:latin typeface="Arial" panose="020B0604020202020204" pitchFamily="34" charset="0"/>
                <a:ea typeface="宋体" panose="02010600030101010101" pitchFamily="2" charset="-122"/>
              </a:rPr>
              <a:t>#1</a:t>
            </a:r>
            <a:endParaRPr kumimoji="0" lang="en-US" altLang="zh-CN" sz="1800">
              <a:latin typeface="Arial" panose="020B0604020202020204" pitchFamily="34" charset="0"/>
              <a:ea typeface="宋体" panose="02010600030101010101" pitchFamily="2" charset="-122"/>
            </a:endParaRPr>
          </a:p>
        </p:txBody>
      </p:sp>
      <p:sp>
        <p:nvSpPr>
          <p:cNvPr id="77834" name="Text Box 29"/>
          <p:cNvSpPr txBox="1">
            <a:spLocks noChangeArrowheads="1"/>
          </p:cNvSpPr>
          <p:nvPr/>
        </p:nvSpPr>
        <p:spPr bwMode="auto">
          <a:xfrm>
            <a:off x="5053013" y="4471988"/>
            <a:ext cx="1338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瓶颈路由器</a:t>
            </a:r>
            <a:endParaRPr kumimoji="0" lang="en-US" altLang="zh-CN" sz="18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带宽</a:t>
            </a:r>
            <a:r>
              <a:rPr kumimoji="0" lang="en-US" altLang="zh-CN" sz="1800">
                <a:latin typeface="Arial" panose="020B0604020202020204" pitchFamily="34" charset="0"/>
                <a:ea typeface="宋体" panose="02010600030101010101" pitchFamily="2" charset="-122"/>
              </a:rPr>
              <a:t>R</a:t>
            </a:r>
            <a:endParaRPr kumimoji="0" lang="en-US" altLang="zh-CN" sz="1800">
              <a:latin typeface="Arial" panose="020B0604020202020204" pitchFamily="34" charset="0"/>
              <a:ea typeface="宋体" panose="02010600030101010101" pitchFamily="2" charset="-122"/>
            </a:endParaRPr>
          </a:p>
        </p:txBody>
      </p:sp>
      <p:sp>
        <p:nvSpPr>
          <p:cNvPr id="77835" name="Freeform 40"/>
          <p:cNvSpPr/>
          <p:nvPr/>
        </p:nvSpPr>
        <p:spPr bwMode="auto">
          <a:xfrm>
            <a:off x="4387853" y="3502025"/>
            <a:ext cx="4003675" cy="719138"/>
          </a:xfrm>
          <a:custGeom>
            <a:avLst/>
            <a:gdLst>
              <a:gd name="T0" fmla="*/ 0 w 2412"/>
              <a:gd name="T1" fmla="*/ 0 h 453"/>
              <a:gd name="T2" fmla="*/ 2147483646 w 2412"/>
              <a:gd name="T3" fmla="*/ 2147483646 h 453"/>
              <a:gd name="T4" fmla="*/ 2147483646 w 2412"/>
              <a:gd name="T5" fmla="*/ 2147483646 h 453"/>
              <a:gd name="T6" fmla="*/ 0 60000 65536"/>
              <a:gd name="T7" fmla="*/ 0 60000 65536"/>
              <a:gd name="T8" fmla="*/ 0 60000 65536"/>
              <a:gd name="T9" fmla="*/ 0 w 2412"/>
              <a:gd name="T10" fmla="*/ 0 h 453"/>
              <a:gd name="T11" fmla="*/ 2412 w 2412"/>
              <a:gd name="T12" fmla="*/ 453 h 453"/>
            </a:gdLst>
            <a:ahLst/>
            <a:cxnLst>
              <a:cxn ang="T6">
                <a:pos x="T0" y="T1"/>
              </a:cxn>
              <a:cxn ang="T7">
                <a:pos x="T2" y="T3"/>
              </a:cxn>
              <a:cxn ang="T8">
                <a:pos x="T4" y="T5"/>
              </a:cxn>
            </a:cxnLst>
            <a:rect l="T9" t="T10" r="T11" b="T12"/>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6" name="Rectangle 41"/>
          <p:cNvSpPr>
            <a:spLocks noChangeArrowheads="1"/>
          </p:cNvSpPr>
          <p:nvPr/>
        </p:nvSpPr>
        <p:spPr bwMode="auto">
          <a:xfrm>
            <a:off x="6064250" y="4087816"/>
            <a:ext cx="147638" cy="200025"/>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7" name="Freeform 42"/>
          <p:cNvSpPr/>
          <p:nvPr/>
        </p:nvSpPr>
        <p:spPr bwMode="auto">
          <a:xfrm>
            <a:off x="4330700" y="4237041"/>
            <a:ext cx="4044950" cy="719137"/>
          </a:xfrm>
          <a:custGeom>
            <a:avLst/>
            <a:gdLst>
              <a:gd name="T0" fmla="*/ 0 w 2412"/>
              <a:gd name="T1" fmla="*/ 2147483646 h 453"/>
              <a:gd name="T2" fmla="*/ 2147483646 w 2412"/>
              <a:gd name="T3" fmla="*/ 2147483646 h 453"/>
              <a:gd name="T4" fmla="*/ 2147483646 w 2412"/>
              <a:gd name="T5" fmla="*/ 2147483646 h 453"/>
              <a:gd name="T6" fmla="*/ 0 60000 65536"/>
              <a:gd name="T7" fmla="*/ 0 60000 65536"/>
              <a:gd name="T8" fmla="*/ 0 60000 65536"/>
              <a:gd name="T9" fmla="*/ 0 w 2412"/>
              <a:gd name="T10" fmla="*/ 0 h 453"/>
              <a:gd name="T11" fmla="*/ 2412 w 2412"/>
              <a:gd name="T12" fmla="*/ 453 h 453"/>
            </a:gdLst>
            <a:ahLst/>
            <a:cxnLst>
              <a:cxn ang="T6">
                <a:pos x="T0" y="T1"/>
              </a:cxn>
              <a:cxn ang="T7">
                <a:pos x="T2" y="T3"/>
              </a:cxn>
              <a:cxn ang="T8">
                <a:pos x="T4" y="T5"/>
              </a:cxn>
            </a:cxnLst>
            <a:rect l="T9" t="T10" r="T11" b="T12"/>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9" name="Text Box 48"/>
          <p:cNvSpPr txBox="1">
            <a:spLocks noChangeArrowheads="1"/>
          </p:cNvSpPr>
          <p:nvPr/>
        </p:nvSpPr>
        <p:spPr bwMode="auto">
          <a:xfrm>
            <a:off x="2649541" y="514667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a:t>
            </a:r>
            <a:r>
              <a:rPr kumimoji="0" lang="zh-CN" altLang="en-US" sz="1800">
                <a:latin typeface="Arial" panose="020B0604020202020204" pitchFamily="34" charset="0"/>
                <a:ea typeface="宋体" panose="02010600030101010101" pitchFamily="2" charset="-122"/>
              </a:rPr>
              <a:t>流</a:t>
            </a:r>
            <a:r>
              <a:rPr kumimoji="0" lang="en-US" altLang="zh-CN" sz="1800">
                <a:latin typeface="Arial" panose="020B0604020202020204" pitchFamily="34" charset="0"/>
                <a:ea typeface="宋体" panose="02010600030101010101" pitchFamily="2" charset="-122"/>
              </a:rPr>
              <a:t>#2</a:t>
            </a:r>
            <a:endParaRPr kumimoji="0" lang="en-US" altLang="zh-CN" sz="1800">
              <a:latin typeface="Arial" panose="020B0604020202020204" pitchFamily="34" charset="0"/>
              <a:ea typeface="宋体" panose="02010600030101010101" pitchFamily="2" charset="-122"/>
            </a:endParaRPr>
          </a:p>
        </p:txBody>
      </p:sp>
      <p:grpSp>
        <p:nvGrpSpPr>
          <p:cNvPr id="77840" name="Group 69"/>
          <p:cNvGrpSpPr/>
          <p:nvPr/>
        </p:nvGrpSpPr>
        <p:grpSpPr bwMode="auto">
          <a:xfrm>
            <a:off x="3581403" y="3333750"/>
            <a:ext cx="766763" cy="704850"/>
            <a:chOff x="-44" y="1473"/>
            <a:chExt cx="981" cy="1105"/>
          </a:xfrm>
        </p:grpSpPr>
        <p:pic>
          <p:nvPicPr>
            <p:cNvPr id="77844" name="Picture 7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5" name="Freeform 71"/>
            <p:cNvSpPr/>
            <p:nvPr/>
          </p:nvSpPr>
          <p:spPr bwMode="auto">
            <a:xfrm flipH="1">
              <a:off x="374" y="1579"/>
              <a:ext cx="477" cy="506"/>
            </a:xfrm>
            <a:custGeom>
              <a:avLst/>
              <a:gdLst>
                <a:gd name="T0" fmla="*/ 0 w 356"/>
                <a:gd name="T1" fmla="*/ 0 h 368"/>
                <a:gd name="T2" fmla="*/ 139825 w 356"/>
                <a:gd name="T3" fmla="*/ 11340 h 368"/>
                <a:gd name="T4" fmla="*/ 165873 w 356"/>
                <a:gd name="T5" fmla="*/ 236254 h 368"/>
                <a:gd name="T6" fmla="*/ 36556 w 356"/>
                <a:gd name="T7" fmla="*/ 2954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77841" name="Group 72"/>
          <p:cNvGrpSpPr/>
          <p:nvPr/>
        </p:nvGrpSpPr>
        <p:grpSpPr bwMode="auto">
          <a:xfrm>
            <a:off x="3597278" y="4579938"/>
            <a:ext cx="766763" cy="704850"/>
            <a:chOff x="-44" y="1473"/>
            <a:chExt cx="981" cy="1105"/>
          </a:xfrm>
        </p:grpSpPr>
        <p:pic>
          <p:nvPicPr>
            <p:cNvPr id="77842" name="Picture 73"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3" name="Freeform 74"/>
            <p:cNvSpPr/>
            <p:nvPr/>
          </p:nvSpPr>
          <p:spPr bwMode="auto">
            <a:xfrm flipH="1">
              <a:off x="374" y="1579"/>
              <a:ext cx="477" cy="506"/>
            </a:xfrm>
            <a:custGeom>
              <a:avLst/>
              <a:gdLst>
                <a:gd name="T0" fmla="*/ 0 w 356"/>
                <a:gd name="T1" fmla="*/ 0 h 368"/>
                <a:gd name="T2" fmla="*/ 139825 w 356"/>
                <a:gd name="T3" fmla="*/ 11340 h 368"/>
                <a:gd name="T4" fmla="*/ 165873 w 356"/>
                <a:gd name="T5" fmla="*/ 236254 h 368"/>
                <a:gd name="T6" fmla="*/ 36556 w 356"/>
                <a:gd name="T7" fmla="*/ 2954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875703" y="567404"/>
            <a:ext cx="6264275" cy="647700"/>
          </a:xfrm>
        </p:spPr>
        <p:txBody>
          <a:bodyPr/>
          <a:lstStyle/>
          <a:p>
            <a:pPr eaLnBrk="1" hangingPunct="1"/>
            <a:r>
              <a:rPr lang="zh-CN" altLang="en-US" sz="3600" dirty="0"/>
              <a:t>拥塞</a:t>
            </a:r>
            <a:endParaRPr lang="zh-CN" altLang="zh-CN" sz="3600" dirty="0"/>
          </a:p>
        </p:txBody>
      </p:sp>
      <p:sp>
        <p:nvSpPr>
          <p:cNvPr id="10244" name="Rectangle 3"/>
          <p:cNvSpPr>
            <a:spLocks noGrp="1" noChangeArrowheads="1"/>
          </p:cNvSpPr>
          <p:nvPr>
            <p:ph idx="1"/>
          </p:nvPr>
        </p:nvSpPr>
        <p:spPr>
          <a:xfrm>
            <a:off x="875703" y="1301285"/>
            <a:ext cx="8229600" cy="1911691"/>
          </a:xfrm>
        </p:spPr>
        <p:txBody>
          <a:bodyPr/>
          <a:lstStyle/>
          <a:p>
            <a:pPr eaLnBrk="1" hangingPunct="1"/>
            <a:r>
              <a:rPr lang="zh-CN" altLang="en-US" dirty="0">
                <a:latin typeface="+mn-ea"/>
              </a:rPr>
              <a:t>当网络负载持续大于其承载能力则发生拥塞</a:t>
            </a:r>
            <a:endParaRPr lang="en-US" altLang="zh-CN" dirty="0">
              <a:latin typeface="+mn-ea"/>
            </a:endParaRPr>
          </a:p>
          <a:p>
            <a:pPr eaLnBrk="1" hangingPunct="1"/>
            <a:r>
              <a:rPr lang="zh-CN" altLang="en-US" dirty="0">
                <a:latin typeface="+mn-ea"/>
              </a:rPr>
              <a:t>拥塞现象的体现</a:t>
            </a:r>
            <a:endParaRPr lang="en-US" altLang="zh-CN" dirty="0">
              <a:latin typeface="+mn-ea"/>
            </a:endParaRPr>
          </a:p>
          <a:p>
            <a:pPr lvl="1" eaLnBrk="1" hangingPunct="1"/>
            <a:r>
              <a:rPr lang="zh-CN" altLang="en-US" sz="2400" dirty="0">
                <a:latin typeface="+mn-ea"/>
              </a:rPr>
              <a:t>持续的分组丢失</a:t>
            </a:r>
            <a:endParaRPr lang="en-US" altLang="zh-CN" sz="2400" dirty="0">
              <a:latin typeface="+mn-ea"/>
            </a:endParaRPr>
          </a:p>
          <a:p>
            <a:pPr lvl="1" eaLnBrk="1" hangingPunct="1"/>
            <a:r>
              <a:rPr lang="zh-CN" altLang="en-US" sz="2400" dirty="0">
                <a:latin typeface="+mn-ea"/>
              </a:rPr>
              <a:t>分组时延不断增加</a:t>
            </a:r>
            <a:endParaRPr lang="en-US" altLang="zh-CN" sz="2400" dirty="0">
              <a:latin typeface="+mn-ea"/>
            </a:endParaRPr>
          </a:p>
        </p:txBody>
      </p:sp>
      <p:sp>
        <p:nvSpPr>
          <p:cNvPr id="10242"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061745F-F49A-4B25-BEA3-2292DD6C7301}"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grpSp>
        <p:nvGrpSpPr>
          <p:cNvPr id="10245" name="Group 228"/>
          <p:cNvGrpSpPr/>
          <p:nvPr/>
        </p:nvGrpSpPr>
        <p:grpSpPr bwMode="auto">
          <a:xfrm>
            <a:off x="3827463" y="4702175"/>
            <a:ext cx="1187450" cy="554038"/>
            <a:chOff x="4650" y="1129"/>
            <a:chExt cx="246" cy="95"/>
          </a:xfrm>
        </p:grpSpPr>
        <p:sp>
          <p:nvSpPr>
            <p:cNvPr id="103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3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en-US" sz="1800">
                <a:latin typeface="+mn-ea"/>
                <a:ea typeface="+mn-ea"/>
              </a:endParaRPr>
            </a:p>
          </p:txBody>
        </p:sp>
        <p:sp>
          <p:nvSpPr>
            <p:cNvPr id="103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grpSp>
          <p:nvGrpSpPr>
            <p:cNvPr id="10317" name="Group 232"/>
            <p:cNvGrpSpPr/>
            <p:nvPr/>
          </p:nvGrpSpPr>
          <p:grpSpPr bwMode="auto">
            <a:xfrm>
              <a:off x="4699" y="1145"/>
              <a:ext cx="138" cy="29"/>
              <a:chOff x="2468" y="1332"/>
              <a:chExt cx="310" cy="60"/>
            </a:xfrm>
          </p:grpSpPr>
          <p:sp>
            <p:nvSpPr>
              <p:cNvPr id="10320" name="Freeform 23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10321" name="Freeform 23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grpSp>
        <p:sp>
          <p:nvSpPr>
            <p:cNvPr id="10318" name="Line 235"/>
            <p:cNvSpPr>
              <a:spLocks noChangeShapeType="1"/>
            </p:cNvSpPr>
            <p:nvPr/>
          </p:nvSpPr>
          <p:spPr bwMode="auto">
            <a:xfrm>
              <a:off x="4651" y="1158"/>
              <a:ext cx="0" cy="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0319" name="Line 236"/>
            <p:cNvSpPr>
              <a:spLocks noChangeShapeType="1"/>
            </p:cNvSpPr>
            <p:nvPr/>
          </p:nvSpPr>
          <p:spPr bwMode="auto">
            <a:xfrm>
              <a:off x="4894" y="1160"/>
              <a:ext cx="0" cy="4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grpSp>
        <p:nvGrpSpPr>
          <p:cNvPr id="10246" name="Group 105"/>
          <p:cNvGrpSpPr/>
          <p:nvPr/>
        </p:nvGrpSpPr>
        <p:grpSpPr bwMode="auto">
          <a:xfrm>
            <a:off x="8288338" y="4926013"/>
            <a:ext cx="779462" cy="679450"/>
            <a:chOff x="-44" y="1473"/>
            <a:chExt cx="981" cy="1105"/>
          </a:xfrm>
        </p:grpSpPr>
        <p:pic>
          <p:nvPicPr>
            <p:cNvPr id="10312" name="Picture 10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3" name="Freeform 107"/>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latin typeface="+mn-ea"/>
                <a:ea typeface="+mn-ea"/>
              </a:endParaRPr>
            </a:p>
          </p:txBody>
        </p:sp>
      </p:grpSp>
      <p:sp>
        <p:nvSpPr>
          <p:cNvPr id="10247" name="Line 230"/>
          <p:cNvSpPr>
            <a:spLocks noChangeShapeType="1"/>
          </p:cNvSpPr>
          <p:nvPr/>
        </p:nvSpPr>
        <p:spPr bwMode="auto">
          <a:xfrm>
            <a:off x="4991100" y="4914900"/>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latin typeface="+mn-ea"/>
              <a:ea typeface="+mn-ea"/>
            </a:endParaRPr>
          </a:p>
        </p:txBody>
      </p:sp>
      <p:sp>
        <p:nvSpPr>
          <p:cNvPr id="10248" name="Line 276"/>
          <p:cNvSpPr>
            <a:spLocks noChangeShapeType="1"/>
          </p:cNvSpPr>
          <p:nvPr/>
        </p:nvSpPr>
        <p:spPr bwMode="auto">
          <a:xfrm>
            <a:off x="3114675" y="4583113"/>
            <a:ext cx="744538" cy="38576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49" name="Line 277"/>
          <p:cNvSpPr>
            <a:spLocks noChangeShapeType="1"/>
          </p:cNvSpPr>
          <p:nvPr/>
        </p:nvSpPr>
        <p:spPr bwMode="auto">
          <a:xfrm flipV="1">
            <a:off x="3259138" y="5068891"/>
            <a:ext cx="577850" cy="5048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50" name="Line 278"/>
          <p:cNvSpPr>
            <a:spLocks noChangeShapeType="1"/>
          </p:cNvSpPr>
          <p:nvPr/>
        </p:nvSpPr>
        <p:spPr bwMode="auto">
          <a:xfrm>
            <a:off x="4956178" y="5010150"/>
            <a:ext cx="2016125"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51" name="Line 279"/>
          <p:cNvSpPr>
            <a:spLocks noChangeShapeType="1"/>
          </p:cNvSpPr>
          <p:nvPr/>
        </p:nvSpPr>
        <p:spPr bwMode="auto">
          <a:xfrm flipH="1" flipV="1">
            <a:off x="7559678" y="5192716"/>
            <a:ext cx="9525" cy="3635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52" name="Line 280"/>
          <p:cNvSpPr>
            <a:spLocks noChangeShapeType="1"/>
          </p:cNvSpPr>
          <p:nvPr/>
        </p:nvSpPr>
        <p:spPr bwMode="auto">
          <a:xfrm flipV="1">
            <a:off x="8032750" y="4641853"/>
            <a:ext cx="604838" cy="3079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53" name="Rectangle 287"/>
          <p:cNvSpPr>
            <a:spLocks noChangeArrowheads="1"/>
          </p:cNvSpPr>
          <p:nvPr/>
        </p:nvSpPr>
        <p:spPr bwMode="auto">
          <a:xfrm>
            <a:off x="5154616" y="4797428"/>
            <a:ext cx="147637" cy="200025"/>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54" name="Rectangle 288"/>
          <p:cNvSpPr>
            <a:spLocks noChangeArrowheads="1"/>
          </p:cNvSpPr>
          <p:nvPr/>
        </p:nvSpPr>
        <p:spPr bwMode="auto">
          <a:xfrm>
            <a:off x="5316541" y="4797428"/>
            <a:ext cx="147637" cy="200025"/>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55" name="Rectangle 289"/>
          <p:cNvSpPr>
            <a:spLocks noChangeArrowheads="1"/>
          </p:cNvSpPr>
          <p:nvPr/>
        </p:nvSpPr>
        <p:spPr bwMode="auto">
          <a:xfrm>
            <a:off x="5478466" y="4797428"/>
            <a:ext cx="147637" cy="200025"/>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56" name="Rectangle 290"/>
          <p:cNvSpPr>
            <a:spLocks noChangeArrowheads="1"/>
          </p:cNvSpPr>
          <p:nvPr/>
        </p:nvSpPr>
        <p:spPr bwMode="auto">
          <a:xfrm>
            <a:off x="5640391" y="4797428"/>
            <a:ext cx="147637" cy="200025"/>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57" name="Rectangle 291"/>
          <p:cNvSpPr>
            <a:spLocks noChangeArrowheads="1"/>
          </p:cNvSpPr>
          <p:nvPr/>
        </p:nvSpPr>
        <p:spPr bwMode="auto">
          <a:xfrm>
            <a:off x="5802316" y="4797428"/>
            <a:ext cx="147637" cy="200025"/>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58" name="Rectangle 292"/>
          <p:cNvSpPr>
            <a:spLocks noChangeArrowheads="1"/>
          </p:cNvSpPr>
          <p:nvPr/>
        </p:nvSpPr>
        <p:spPr bwMode="auto">
          <a:xfrm>
            <a:off x="6173791" y="4797428"/>
            <a:ext cx="147637" cy="200025"/>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59" name="Rectangle 293"/>
          <p:cNvSpPr>
            <a:spLocks noChangeArrowheads="1"/>
          </p:cNvSpPr>
          <p:nvPr/>
        </p:nvSpPr>
        <p:spPr bwMode="auto">
          <a:xfrm>
            <a:off x="6611941" y="4792666"/>
            <a:ext cx="147637" cy="200025"/>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grpSp>
        <p:nvGrpSpPr>
          <p:cNvPr id="10260" name="Group 311"/>
          <p:cNvGrpSpPr/>
          <p:nvPr/>
        </p:nvGrpSpPr>
        <p:grpSpPr bwMode="auto">
          <a:xfrm>
            <a:off x="4310063" y="4873628"/>
            <a:ext cx="633412" cy="200025"/>
            <a:chOff x="1800" y="1425"/>
            <a:chExt cx="399" cy="126"/>
          </a:xfrm>
        </p:grpSpPr>
        <p:sp>
          <p:nvSpPr>
            <p:cNvPr id="10308"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309"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310"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311"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grpSp>
      <p:sp>
        <p:nvSpPr>
          <p:cNvPr id="10261" name="Rectangle 298"/>
          <p:cNvSpPr>
            <a:spLocks noChangeArrowheads="1"/>
          </p:cNvSpPr>
          <p:nvPr/>
        </p:nvSpPr>
        <p:spPr bwMode="auto">
          <a:xfrm>
            <a:off x="3652841" y="4773616"/>
            <a:ext cx="147637" cy="200025"/>
          </a:xfrm>
          <a:prstGeom prst="rect">
            <a:avLst/>
          </a:prstGeom>
          <a:solidFill>
            <a:schemeClr val="accent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62" name="Rectangle 299"/>
          <p:cNvSpPr>
            <a:spLocks noChangeArrowheads="1"/>
          </p:cNvSpPr>
          <p:nvPr/>
        </p:nvSpPr>
        <p:spPr bwMode="auto">
          <a:xfrm>
            <a:off x="3433766" y="5345116"/>
            <a:ext cx="147637" cy="200025"/>
          </a:xfrm>
          <a:prstGeom prst="rect">
            <a:avLst/>
          </a:prstGeom>
          <a:solidFill>
            <a:schemeClr val="accent2"/>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63" name="Line 300"/>
          <p:cNvSpPr>
            <a:spLocks noChangeShapeType="1"/>
          </p:cNvSpPr>
          <p:nvPr/>
        </p:nvSpPr>
        <p:spPr bwMode="auto">
          <a:xfrm>
            <a:off x="3614738" y="4722813"/>
            <a:ext cx="2460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64" name="Line 301"/>
          <p:cNvSpPr>
            <a:spLocks noChangeShapeType="1"/>
          </p:cNvSpPr>
          <p:nvPr/>
        </p:nvSpPr>
        <p:spPr bwMode="auto">
          <a:xfrm flipV="1">
            <a:off x="3616328" y="5194303"/>
            <a:ext cx="174625" cy="1809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65" name="Line 302"/>
          <p:cNvSpPr>
            <a:spLocks noChangeShapeType="1"/>
          </p:cNvSpPr>
          <p:nvPr/>
        </p:nvSpPr>
        <p:spPr bwMode="auto">
          <a:xfrm>
            <a:off x="5535616" y="4687888"/>
            <a:ext cx="106203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66" name="Text Box 303"/>
          <p:cNvSpPr txBox="1">
            <a:spLocks noChangeArrowheads="1"/>
          </p:cNvSpPr>
          <p:nvPr/>
        </p:nvSpPr>
        <p:spPr bwMode="auto">
          <a:xfrm>
            <a:off x="2273300" y="4244975"/>
            <a:ext cx="346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dirty="0">
                <a:solidFill>
                  <a:srgbClr val="006600"/>
                </a:solidFill>
                <a:latin typeface="+mn-ea"/>
                <a:ea typeface="+mn-ea"/>
              </a:rPr>
              <a:t>A</a:t>
            </a:r>
            <a:endParaRPr kumimoji="0" lang="en-US" altLang="zh-CN" sz="1800" dirty="0">
              <a:solidFill>
                <a:srgbClr val="006600"/>
              </a:solidFill>
              <a:latin typeface="+mn-ea"/>
              <a:ea typeface="+mn-ea"/>
            </a:endParaRPr>
          </a:p>
        </p:txBody>
      </p:sp>
      <p:sp>
        <p:nvSpPr>
          <p:cNvPr id="10267" name="Text Box 304"/>
          <p:cNvSpPr txBox="1">
            <a:spLocks noChangeArrowheads="1"/>
          </p:cNvSpPr>
          <p:nvPr/>
        </p:nvSpPr>
        <p:spPr bwMode="auto">
          <a:xfrm>
            <a:off x="2413000" y="52197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dirty="0">
                <a:solidFill>
                  <a:srgbClr val="000099"/>
                </a:solidFill>
                <a:latin typeface="+mn-ea"/>
                <a:ea typeface="+mn-ea"/>
              </a:rPr>
              <a:t>B</a:t>
            </a:r>
            <a:endParaRPr kumimoji="0" lang="en-US" altLang="zh-CN" sz="1800" dirty="0">
              <a:solidFill>
                <a:srgbClr val="000099"/>
              </a:solidFill>
              <a:latin typeface="+mn-ea"/>
              <a:ea typeface="+mn-ea"/>
            </a:endParaRPr>
          </a:p>
        </p:txBody>
      </p:sp>
      <p:sp>
        <p:nvSpPr>
          <p:cNvPr id="10268" name="Text Box 305"/>
          <p:cNvSpPr txBox="1">
            <a:spLocks noChangeArrowheads="1"/>
          </p:cNvSpPr>
          <p:nvPr/>
        </p:nvSpPr>
        <p:spPr bwMode="auto">
          <a:xfrm>
            <a:off x="8128000" y="40767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mn-ea"/>
                <a:ea typeface="+mn-ea"/>
              </a:rPr>
              <a:t>C</a:t>
            </a:r>
            <a:endParaRPr kumimoji="0" lang="en-US" altLang="zh-CN" sz="1800">
              <a:solidFill>
                <a:schemeClr val="accent1"/>
              </a:solidFill>
              <a:latin typeface="+mn-ea"/>
              <a:ea typeface="+mn-ea"/>
            </a:endParaRPr>
          </a:p>
        </p:txBody>
      </p:sp>
      <p:sp>
        <p:nvSpPr>
          <p:cNvPr id="10269" name="Text Box 308"/>
          <p:cNvSpPr txBox="1">
            <a:spLocks noChangeArrowheads="1"/>
          </p:cNvSpPr>
          <p:nvPr/>
        </p:nvSpPr>
        <p:spPr bwMode="auto">
          <a:xfrm>
            <a:off x="3160716" y="419735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mn-ea"/>
                <a:ea typeface="+mn-ea"/>
              </a:rPr>
              <a:t>R</a:t>
            </a:r>
            <a:r>
              <a:rPr kumimoji="0" lang="en-US" altLang="zh-CN" sz="1800">
                <a:latin typeface="+mn-ea"/>
                <a:ea typeface="+mn-ea"/>
              </a:rPr>
              <a:t> = 100 Mb/s</a:t>
            </a:r>
            <a:endParaRPr kumimoji="0" lang="en-US" altLang="zh-CN" sz="1800">
              <a:latin typeface="+mn-ea"/>
              <a:ea typeface="+mn-ea"/>
            </a:endParaRPr>
          </a:p>
        </p:txBody>
      </p:sp>
      <p:sp>
        <p:nvSpPr>
          <p:cNvPr id="10270" name="Text Box 309"/>
          <p:cNvSpPr txBox="1">
            <a:spLocks noChangeArrowheads="1"/>
          </p:cNvSpPr>
          <p:nvPr/>
        </p:nvSpPr>
        <p:spPr bwMode="auto">
          <a:xfrm>
            <a:off x="5149853" y="5049841"/>
            <a:ext cx="1773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i="1">
                <a:latin typeface="+mn-ea"/>
                <a:ea typeface="+mn-ea"/>
              </a:rPr>
              <a:t>R</a:t>
            </a:r>
            <a:r>
              <a:rPr kumimoji="0" lang="en-US" altLang="zh-CN" sz="2000">
                <a:latin typeface="+mn-ea"/>
                <a:ea typeface="+mn-ea"/>
              </a:rPr>
              <a:t> = 1.5 Mb/s</a:t>
            </a:r>
            <a:endParaRPr kumimoji="0" lang="en-US" altLang="zh-CN" sz="1800">
              <a:solidFill>
                <a:schemeClr val="accent1"/>
              </a:solidFill>
              <a:latin typeface="+mn-ea"/>
              <a:ea typeface="+mn-ea"/>
            </a:endParaRPr>
          </a:p>
        </p:txBody>
      </p:sp>
      <p:sp>
        <p:nvSpPr>
          <p:cNvPr id="10271" name="Text Box 310"/>
          <p:cNvSpPr txBox="1">
            <a:spLocks noChangeArrowheads="1"/>
          </p:cNvSpPr>
          <p:nvPr/>
        </p:nvSpPr>
        <p:spPr bwMode="auto">
          <a:xfrm>
            <a:off x="7546978" y="560546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solidFill>
                <a:schemeClr val="accent1"/>
              </a:solidFill>
              <a:latin typeface="+mn-ea"/>
              <a:ea typeface="+mn-ea"/>
            </a:endParaRPr>
          </a:p>
        </p:txBody>
      </p:sp>
      <p:sp>
        <p:nvSpPr>
          <p:cNvPr id="10272" name="Line 281"/>
          <p:cNvSpPr>
            <a:spLocks noChangeShapeType="1"/>
          </p:cNvSpPr>
          <p:nvPr/>
        </p:nvSpPr>
        <p:spPr bwMode="auto">
          <a:xfrm flipV="1">
            <a:off x="8186738" y="5757863"/>
            <a:ext cx="9842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73" name="Line 283"/>
          <p:cNvSpPr>
            <a:spLocks noChangeShapeType="1"/>
          </p:cNvSpPr>
          <p:nvPr/>
        </p:nvSpPr>
        <p:spPr bwMode="auto">
          <a:xfrm flipH="1">
            <a:off x="8162928" y="5461003"/>
            <a:ext cx="379413" cy="2254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0274" name="Text Box 306"/>
          <p:cNvSpPr txBox="1">
            <a:spLocks noChangeArrowheads="1"/>
          </p:cNvSpPr>
          <p:nvPr/>
        </p:nvSpPr>
        <p:spPr bwMode="auto">
          <a:xfrm>
            <a:off x="9080503" y="4835525"/>
            <a:ext cx="404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mn-ea"/>
                <a:ea typeface="+mn-ea"/>
              </a:rPr>
              <a:t>D</a:t>
            </a:r>
            <a:endParaRPr kumimoji="0" lang="en-US" altLang="zh-CN" sz="1800">
              <a:solidFill>
                <a:schemeClr val="accent1"/>
              </a:solidFill>
              <a:latin typeface="+mn-ea"/>
              <a:ea typeface="+mn-ea"/>
            </a:endParaRPr>
          </a:p>
        </p:txBody>
      </p:sp>
      <p:sp>
        <p:nvSpPr>
          <p:cNvPr id="10275" name="Text Box 307"/>
          <p:cNvSpPr txBox="1">
            <a:spLocks noChangeArrowheads="1"/>
          </p:cNvSpPr>
          <p:nvPr/>
        </p:nvSpPr>
        <p:spPr bwMode="auto">
          <a:xfrm>
            <a:off x="9823450" y="5451475"/>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mn-ea"/>
                <a:ea typeface="+mn-ea"/>
              </a:rPr>
              <a:t>E</a:t>
            </a:r>
            <a:endParaRPr kumimoji="0" lang="en-US" altLang="zh-CN" sz="1800">
              <a:solidFill>
                <a:schemeClr val="accent1"/>
              </a:solidFill>
              <a:latin typeface="+mn-ea"/>
              <a:ea typeface="+mn-ea"/>
            </a:endParaRPr>
          </a:p>
        </p:txBody>
      </p:sp>
      <p:sp>
        <p:nvSpPr>
          <p:cNvPr id="10276" name="Text Box 330"/>
          <p:cNvSpPr txBox="1">
            <a:spLocks noChangeArrowheads="1"/>
          </p:cNvSpPr>
          <p:nvPr/>
        </p:nvSpPr>
        <p:spPr bwMode="auto">
          <a:xfrm>
            <a:off x="3575053" y="5595938"/>
            <a:ext cx="23542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lnSpc>
                <a:spcPct val="85000"/>
              </a:lnSpc>
              <a:spcBef>
                <a:spcPct val="0"/>
              </a:spcBef>
              <a:buClrTx/>
              <a:buSzTx/>
              <a:buFontTx/>
              <a:buNone/>
            </a:pPr>
            <a:r>
              <a:rPr kumimoji="0" lang="zh-CN" altLang="en-US" sz="1800">
                <a:latin typeface="+mn-ea"/>
                <a:ea typeface="+mn-ea"/>
              </a:rPr>
              <a:t>分组队列</a:t>
            </a:r>
            <a:endParaRPr kumimoji="0" lang="en-US" altLang="zh-CN" sz="1800">
              <a:latin typeface="+mn-ea"/>
              <a:ea typeface="+mn-ea"/>
            </a:endParaRPr>
          </a:p>
          <a:p>
            <a:pPr algn="ctr" eaLnBrk="1" hangingPunct="1">
              <a:lnSpc>
                <a:spcPct val="85000"/>
              </a:lnSpc>
              <a:spcBef>
                <a:spcPct val="0"/>
              </a:spcBef>
              <a:buClrTx/>
              <a:buSzTx/>
              <a:buFontTx/>
              <a:buNone/>
            </a:pPr>
            <a:r>
              <a:rPr kumimoji="0" lang="zh-CN" altLang="en-US" sz="1800">
                <a:latin typeface="+mn-ea"/>
                <a:ea typeface="+mn-ea"/>
              </a:rPr>
              <a:t>等待传输</a:t>
            </a:r>
            <a:endParaRPr kumimoji="0" lang="en-US" altLang="zh-CN" sz="1800">
              <a:solidFill>
                <a:schemeClr val="accent1"/>
              </a:solidFill>
              <a:latin typeface="+mn-ea"/>
              <a:ea typeface="+mn-ea"/>
            </a:endParaRPr>
          </a:p>
        </p:txBody>
      </p:sp>
      <p:sp>
        <p:nvSpPr>
          <p:cNvPr id="10277" name="Line 332"/>
          <p:cNvSpPr>
            <a:spLocks noChangeShapeType="1"/>
          </p:cNvSpPr>
          <p:nvPr/>
        </p:nvSpPr>
        <p:spPr bwMode="auto">
          <a:xfrm flipV="1">
            <a:off x="4414841" y="5126041"/>
            <a:ext cx="166687" cy="5238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grpSp>
        <p:nvGrpSpPr>
          <p:cNvPr id="10278" name="Group 96"/>
          <p:cNvGrpSpPr/>
          <p:nvPr/>
        </p:nvGrpSpPr>
        <p:grpSpPr bwMode="auto">
          <a:xfrm>
            <a:off x="2422528" y="4262438"/>
            <a:ext cx="779463" cy="679450"/>
            <a:chOff x="-44" y="1473"/>
            <a:chExt cx="981" cy="1105"/>
          </a:xfrm>
        </p:grpSpPr>
        <p:pic>
          <p:nvPicPr>
            <p:cNvPr id="10306" name="Picture 9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7" name="Freeform 98"/>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latin typeface="+mn-ea"/>
                <a:ea typeface="+mn-ea"/>
              </a:endParaRPr>
            </a:p>
          </p:txBody>
        </p:sp>
      </p:grpSp>
      <p:grpSp>
        <p:nvGrpSpPr>
          <p:cNvPr id="10279" name="Group 99"/>
          <p:cNvGrpSpPr/>
          <p:nvPr/>
        </p:nvGrpSpPr>
        <p:grpSpPr bwMode="auto">
          <a:xfrm>
            <a:off x="2609853" y="5237163"/>
            <a:ext cx="779463" cy="679450"/>
            <a:chOff x="-44" y="1473"/>
            <a:chExt cx="981" cy="1105"/>
          </a:xfrm>
        </p:grpSpPr>
        <p:pic>
          <p:nvPicPr>
            <p:cNvPr id="10304" name="Picture 10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5" name="Freeform 101"/>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latin typeface="+mn-ea"/>
                <a:ea typeface="+mn-ea"/>
              </a:endParaRPr>
            </a:p>
          </p:txBody>
        </p:sp>
      </p:grpSp>
      <p:grpSp>
        <p:nvGrpSpPr>
          <p:cNvPr id="10280" name="Group 102"/>
          <p:cNvGrpSpPr/>
          <p:nvPr/>
        </p:nvGrpSpPr>
        <p:grpSpPr bwMode="auto">
          <a:xfrm>
            <a:off x="9005888" y="5297488"/>
            <a:ext cx="779462" cy="679450"/>
            <a:chOff x="-44" y="1473"/>
            <a:chExt cx="981" cy="1105"/>
          </a:xfrm>
        </p:grpSpPr>
        <p:pic>
          <p:nvPicPr>
            <p:cNvPr id="10302" name="Picture 103"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3" name="Freeform 104"/>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latin typeface="+mn-ea"/>
                <a:ea typeface="+mn-ea"/>
              </a:endParaRPr>
            </a:p>
          </p:txBody>
        </p:sp>
      </p:grpSp>
      <p:grpSp>
        <p:nvGrpSpPr>
          <p:cNvPr id="10281" name="Group 108"/>
          <p:cNvGrpSpPr/>
          <p:nvPr/>
        </p:nvGrpSpPr>
        <p:grpSpPr bwMode="auto">
          <a:xfrm>
            <a:off x="8370888" y="4105275"/>
            <a:ext cx="779462" cy="679450"/>
            <a:chOff x="-44" y="1473"/>
            <a:chExt cx="981" cy="1105"/>
          </a:xfrm>
        </p:grpSpPr>
        <p:pic>
          <p:nvPicPr>
            <p:cNvPr id="10300" name="Picture 10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1" name="Freeform 110"/>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latin typeface="+mn-ea"/>
                <a:ea typeface="+mn-ea"/>
              </a:endParaRPr>
            </a:p>
          </p:txBody>
        </p:sp>
      </p:grpSp>
      <p:grpSp>
        <p:nvGrpSpPr>
          <p:cNvPr id="10282" name="Group 228"/>
          <p:cNvGrpSpPr/>
          <p:nvPr/>
        </p:nvGrpSpPr>
        <p:grpSpPr bwMode="auto">
          <a:xfrm>
            <a:off x="6915153" y="4772025"/>
            <a:ext cx="1128713" cy="439738"/>
            <a:chOff x="4650" y="1129"/>
            <a:chExt cx="246" cy="95"/>
          </a:xfrm>
        </p:grpSpPr>
        <p:sp>
          <p:nvSpPr>
            <p:cNvPr id="1029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9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en-US" sz="1800">
                <a:latin typeface="+mn-ea"/>
                <a:ea typeface="+mn-ea"/>
              </a:endParaRPr>
            </a:p>
          </p:txBody>
        </p:sp>
        <p:sp>
          <p:nvSpPr>
            <p:cNvPr id="1029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grpSp>
          <p:nvGrpSpPr>
            <p:cNvPr id="10295" name="Group 232"/>
            <p:cNvGrpSpPr/>
            <p:nvPr/>
          </p:nvGrpSpPr>
          <p:grpSpPr bwMode="auto">
            <a:xfrm>
              <a:off x="4699" y="1145"/>
              <a:ext cx="138" cy="29"/>
              <a:chOff x="2468" y="1332"/>
              <a:chExt cx="310" cy="60"/>
            </a:xfrm>
          </p:grpSpPr>
          <p:sp>
            <p:nvSpPr>
              <p:cNvPr id="10298" name="Freeform 23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10299" name="Freeform 23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grpSp>
        <p:sp>
          <p:nvSpPr>
            <p:cNvPr id="10296" name="Line 235"/>
            <p:cNvSpPr>
              <a:spLocks noChangeShapeType="1"/>
            </p:cNvSpPr>
            <p:nvPr/>
          </p:nvSpPr>
          <p:spPr bwMode="auto">
            <a:xfrm>
              <a:off x="4651" y="1158"/>
              <a:ext cx="0" cy="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0297" name="Line 236"/>
            <p:cNvSpPr>
              <a:spLocks noChangeShapeType="1"/>
            </p:cNvSpPr>
            <p:nvPr/>
          </p:nvSpPr>
          <p:spPr bwMode="auto">
            <a:xfrm>
              <a:off x="4894" y="1160"/>
              <a:ext cx="0" cy="4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grpSp>
        <p:nvGrpSpPr>
          <p:cNvPr id="10283" name="Group 228"/>
          <p:cNvGrpSpPr/>
          <p:nvPr/>
        </p:nvGrpSpPr>
        <p:grpSpPr bwMode="auto">
          <a:xfrm>
            <a:off x="7054853" y="5541966"/>
            <a:ext cx="1128713" cy="439737"/>
            <a:chOff x="4650" y="1129"/>
            <a:chExt cx="246" cy="95"/>
          </a:xfrm>
        </p:grpSpPr>
        <p:sp>
          <p:nvSpPr>
            <p:cNvPr id="102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sp>
          <p:nvSpPr>
            <p:cNvPr id="102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en-US" sz="1800">
                <a:latin typeface="+mn-ea"/>
                <a:ea typeface="+mn-ea"/>
              </a:endParaRPr>
            </a:p>
          </p:txBody>
        </p:sp>
        <p:sp>
          <p:nvSpPr>
            <p:cNvPr id="102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mn-ea"/>
                <a:ea typeface="+mn-ea"/>
              </a:endParaRPr>
            </a:p>
          </p:txBody>
        </p:sp>
        <p:grpSp>
          <p:nvGrpSpPr>
            <p:cNvPr id="10287" name="Group 232"/>
            <p:cNvGrpSpPr/>
            <p:nvPr/>
          </p:nvGrpSpPr>
          <p:grpSpPr bwMode="auto">
            <a:xfrm>
              <a:off x="4699" y="1145"/>
              <a:ext cx="138" cy="29"/>
              <a:chOff x="2468" y="1332"/>
              <a:chExt cx="310" cy="60"/>
            </a:xfrm>
          </p:grpSpPr>
          <p:sp>
            <p:nvSpPr>
              <p:cNvPr id="10290" name="Freeform 23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10291" name="Freeform 23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grpSp>
        <p:sp>
          <p:nvSpPr>
            <p:cNvPr id="10288" name="Line 235"/>
            <p:cNvSpPr>
              <a:spLocks noChangeShapeType="1"/>
            </p:cNvSpPr>
            <p:nvPr/>
          </p:nvSpPr>
          <p:spPr bwMode="auto">
            <a:xfrm>
              <a:off x="4651" y="1158"/>
              <a:ext cx="0" cy="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0289" name="Line 236"/>
            <p:cNvSpPr>
              <a:spLocks noChangeShapeType="1"/>
            </p:cNvSpPr>
            <p:nvPr/>
          </p:nvSpPr>
          <p:spPr bwMode="auto">
            <a:xfrm>
              <a:off x="4894" y="1160"/>
              <a:ext cx="0" cy="4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a:xfrm>
            <a:off x="825503" y="555758"/>
            <a:ext cx="6264275" cy="647700"/>
          </a:xfrm>
        </p:spPr>
        <p:txBody>
          <a:bodyPr/>
          <a:lstStyle/>
          <a:p>
            <a:pPr>
              <a:defRPr/>
            </a:pPr>
            <a:r>
              <a:rPr lang="zh-CN" altLang="en-US" sz="3600" dirty="0">
                <a:latin typeface="+mj-ea"/>
              </a:rPr>
              <a:t>为什么</a:t>
            </a:r>
            <a:r>
              <a:rPr lang="en-US" sz="3600" dirty="0">
                <a:latin typeface="+mj-ea"/>
              </a:rPr>
              <a:t>TCP</a:t>
            </a:r>
            <a:r>
              <a:rPr lang="zh-CN" altLang="en-US" sz="3600" dirty="0">
                <a:latin typeface="+mj-ea"/>
              </a:rPr>
              <a:t>公平</a:t>
            </a:r>
            <a:r>
              <a:rPr lang="en-US" sz="3600" dirty="0">
                <a:latin typeface="+mj-ea"/>
              </a:rPr>
              <a:t>?</a:t>
            </a:r>
            <a:endParaRPr lang="en-US" sz="3600" dirty="0">
              <a:latin typeface="+mj-ea"/>
            </a:endParaRPr>
          </a:p>
        </p:txBody>
      </p:sp>
      <p:sp>
        <p:nvSpPr>
          <p:cNvPr id="78851" name="Rectangle 3"/>
          <p:cNvSpPr>
            <a:spLocks noGrp="1" noChangeArrowheads="1"/>
          </p:cNvSpPr>
          <p:nvPr>
            <p:ph sz="half" idx="1"/>
          </p:nvPr>
        </p:nvSpPr>
        <p:spPr>
          <a:xfrm>
            <a:off x="768923" y="1378744"/>
            <a:ext cx="8305800" cy="4648200"/>
          </a:xfrm>
        </p:spPr>
        <p:txBody>
          <a:bodyPr/>
          <a:lstStyle/>
          <a:p>
            <a:pPr>
              <a:buFont typeface="Wingdings" panose="05000000000000000000" pitchFamily="2" charset="2"/>
              <a:buNone/>
            </a:pPr>
            <a:r>
              <a:rPr lang="zh-CN" altLang="en-US" dirty="0" smtClean="0"/>
              <a:t>两个竞争</a:t>
            </a:r>
            <a:r>
              <a:rPr lang="en-US" altLang="zh-CN" dirty="0" smtClean="0"/>
              <a:t>TCP</a:t>
            </a:r>
            <a:r>
              <a:rPr lang="zh-CN" altLang="en-US" dirty="0" smtClean="0"/>
              <a:t>会话</a:t>
            </a:r>
            <a:r>
              <a:rPr lang="en-US" altLang="zh-CN" dirty="0" smtClean="0"/>
              <a:t>:</a:t>
            </a:r>
            <a:endParaRPr lang="en-US" altLang="zh-CN" dirty="0" smtClean="0"/>
          </a:p>
          <a:p>
            <a:r>
              <a:rPr lang="zh-CN" altLang="en-US" sz="2000" dirty="0"/>
              <a:t>当吞吐量增加，加性增加拥塞控制窗口，带来吞吐量曲线斜率</a:t>
            </a:r>
            <a:r>
              <a:rPr lang="en-US" altLang="zh-CN" sz="2000" dirty="0"/>
              <a:t>45</a:t>
            </a:r>
            <a:r>
              <a:rPr lang="zh-CN" altLang="en-US" sz="2000" dirty="0"/>
              <a:t>度</a:t>
            </a:r>
            <a:endParaRPr lang="en-US" altLang="zh-CN" sz="2000" dirty="0"/>
          </a:p>
          <a:p>
            <a:r>
              <a:rPr lang="zh-CN" altLang="en-US" sz="2000" dirty="0"/>
              <a:t>乘性减小拥塞控制窗口带来成比例减少吞吐量</a:t>
            </a:r>
            <a:endParaRPr lang="en-US" altLang="zh-CN" sz="2000" dirty="0"/>
          </a:p>
        </p:txBody>
      </p:sp>
      <p:sp>
        <p:nvSpPr>
          <p:cNvPr id="78852" name="Line 4"/>
          <p:cNvSpPr>
            <a:spLocks noChangeShapeType="1"/>
          </p:cNvSpPr>
          <p:nvPr/>
        </p:nvSpPr>
        <p:spPr bwMode="auto">
          <a:xfrm>
            <a:off x="3924300" y="5848350"/>
            <a:ext cx="36385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3" name="Line 5"/>
          <p:cNvSpPr>
            <a:spLocks noChangeShapeType="1"/>
          </p:cNvSpPr>
          <p:nvPr/>
        </p:nvSpPr>
        <p:spPr bwMode="auto">
          <a:xfrm flipV="1">
            <a:off x="3924300" y="2752725"/>
            <a:ext cx="0" cy="30861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6"/>
          <p:cNvSpPr>
            <a:spLocks noChangeShapeType="1"/>
          </p:cNvSpPr>
          <p:nvPr/>
        </p:nvSpPr>
        <p:spPr bwMode="auto">
          <a:xfrm rot="-2938105" flipH="1" flipV="1">
            <a:off x="3317878" y="4487866"/>
            <a:ext cx="3560763" cy="14287"/>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Line 7"/>
          <p:cNvSpPr>
            <a:spLocks noChangeShapeType="1"/>
          </p:cNvSpPr>
          <p:nvPr/>
        </p:nvSpPr>
        <p:spPr bwMode="auto">
          <a:xfrm>
            <a:off x="3905250" y="3000378"/>
            <a:ext cx="2819400" cy="2809875"/>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6" name="Text Box 8"/>
          <p:cNvSpPr txBox="1">
            <a:spLocks noChangeArrowheads="1"/>
          </p:cNvSpPr>
          <p:nvPr/>
        </p:nvSpPr>
        <p:spPr bwMode="auto">
          <a:xfrm>
            <a:off x="3554416" y="282892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2000">
                <a:latin typeface="Arial" panose="020B0604020202020204" pitchFamily="34" charset="0"/>
                <a:ea typeface="宋体" panose="02010600030101010101" pitchFamily="2" charset="-122"/>
              </a:rPr>
              <a:t>R</a:t>
            </a:r>
            <a:endParaRPr kumimoji="0" lang="en-US" altLang="zh-CN" sz="1000">
              <a:latin typeface="Arial" panose="020B0604020202020204" pitchFamily="34" charset="0"/>
              <a:ea typeface="宋体" panose="02010600030101010101" pitchFamily="2" charset="-122"/>
            </a:endParaRPr>
          </a:p>
        </p:txBody>
      </p:sp>
      <p:sp>
        <p:nvSpPr>
          <p:cNvPr id="78857" name="Text Box 9"/>
          <p:cNvSpPr txBox="1">
            <a:spLocks noChangeArrowheads="1"/>
          </p:cNvSpPr>
          <p:nvPr/>
        </p:nvSpPr>
        <p:spPr bwMode="auto">
          <a:xfrm>
            <a:off x="6507166" y="587692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2000">
                <a:latin typeface="Arial" panose="020B0604020202020204" pitchFamily="34" charset="0"/>
                <a:ea typeface="宋体" panose="02010600030101010101" pitchFamily="2" charset="-122"/>
              </a:rPr>
              <a:t>R</a:t>
            </a:r>
            <a:endParaRPr kumimoji="0" lang="en-US" altLang="zh-CN" sz="1000">
              <a:latin typeface="Arial" panose="020B0604020202020204" pitchFamily="34" charset="0"/>
              <a:ea typeface="宋体" panose="02010600030101010101" pitchFamily="2" charset="-122"/>
            </a:endParaRPr>
          </a:p>
        </p:txBody>
      </p:sp>
      <p:sp>
        <p:nvSpPr>
          <p:cNvPr id="78858" name="Text Box 10"/>
          <p:cNvSpPr txBox="1">
            <a:spLocks noChangeArrowheads="1"/>
          </p:cNvSpPr>
          <p:nvPr/>
        </p:nvSpPr>
        <p:spPr bwMode="auto">
          <a:xfrm>
            <a:off x="5646741" y="2819400"/>
            <a:ext cx="1601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zh-CN" altLang="en-US" sz="1800">
                <a:latin typeface="Arial" panose="020B0604020202020204" pitchFamily="34" charset="0"/>
                <a:ea typeface="宋体" panose="02010600030101010101" pitchFamily="2" charset="-122"/>
              </a:rPr>
              <a:t>带宽平均分配</a:t>
            </a:r>
            <a:endParaRPr kumimoji="0" lang="en-US" altLang="zh-CN" sz="1000">
              <a:latin typeface="Arial" panose="020B0604020202020204" pitchFamily="34" charset="0"/>
              <a:ea typeface="宋体" panose="02010600030101010101" pitchFamily="2" charset="-122"/>
            </a:endParaRPr>
          </a:p>
        </p:txBody>
      </p:sp>
      <p:sp>
        <p:nvSpPr>
          <p:cNvPr id="78859" name="Text Box 11"/>
          <p:cNvSpPr txBox="1">
            <a:spLocks noChangeArrowheads="1"/>
          </p:cNvSpPr>
          <p:nvPr/>
        </p:nvSpPr>
        <p:spPr bwMode="auto">
          <a:xfrm>
            <a:off x="3935416" y="5857875"/>
            <a:ext cx="3546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1600" dirty="0">
                <a:latin typeface="Arial" panose="020B0604020202020204" pitchFamily="34" charset="0"/>
                <a:ea typeface="宋体" panose="02010600030101010101" pitchFamily="2" charset="-122"/>
              </a:rPr>
              <a:t>#1</a:t>
            </a:r>
            <a:r>
              <a:rPr kumimoji="0" lang="zh-CN" altLang="en-US" sz="1600" dirty="0">
                <a:latin typeface="Arial" panose="020B0604020202020204" pitchFamily="34" charset="0"/>
                <a:ea typeface="宋体" panose="02010600030101010101" pitchFamily="2" charset="-122"/>
              </a:rPr>
              <a:t>链接</a:t>
            </a:r>
            <a:r>
              <a:rPr kumimoji="0" lang="zh-CN" altLang="en-US" sz="1600" dirty="0" smtClean="0">
                <a:latin typeface="Arial" panose="020B0604020202020204" pitchFamily="34" charset="0"/>
                <a:ea typeface="宋体" panose="02010600030101010101" pitchFamily="2" charset="-122"/>
              </a:rPr>
              <a:t>吞吐量</a:t>
            </a:r>
            <a:endParaRPr kumimoji="0" lang="en-US" altLang="zh-CN" sz="1600" dirty="0" smtClean="0">
              <a:latin typeface="Arial" panose="020B0604020202020204" pitchFamily="34" charset="0"/>
              <a:ea typeface="宋体" panose="02010600030101010101" pitchFamily="2" charset="-122"/>
            </a:endParaRPr>
          </a:p>
        </p:txBody>
      </p:sp>
      <p:sp>
        <p:nvSpPr>
          <p:cNvPr id="78860" name="Text Box 12"/>
          <p:cNvSpPr txBox="1">
            <a:spLocks noChangeArrowheads="1"/>
          </p:cNvSpPr>
          <p:nvPr/>
        </p:nvSpPr>
        <p:spPr bwMode="auto">
          <a:xfrm rot="-5396642">
            <a:off x="2367759" y="4398169"/>
            <a:ext cx="2708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1600">
                <a:latin typeface="Arial" panose="020B0604020202020204" pitchFamily="34" charset="0"/>
                <a:ea typeface="宋体" panose="02010600030101010101" pitchFamily="2" charset="-122"/>
              </a:rPr>
              <a:t>#2</a:t>
            </a:r>
            <a:r>
              <a:rPr kumimoji="0" lang="zh-CN" altLang="en-US" sz="1600">
                <a:latin typeface="Arial" panose="020B0604020202020204" pitchFamily="34" charset="0"/>
                <a:ea typeface="宋体" panose="02010600030101010101" pitchFamily="2" charset="-122"/>
              </a:rPr>
              <a:t>链接吞吐量</a:t>
            </a:r>
            <a:endParaRPr kumimoji="0" lang="en-US" altLang="zh-CN" sz="900">
              <a:latin typeface="Arial" panose="020B0604020202020204" pitchFamily="34" charset="0"/>
              <a:ea typeface="宋体" panose="02010600030101010101" pitchFamily="2" charset="-122"/>
            </a:endParaRPr>
          </a:p>
        </p:txBody>
      </p:sp>
      <p:sp>
        <p:nvSpPr>
          <p:cNvPr id="215053" name="Line 13"/>
          <p:cNvSpPr>
            <a:spLocks noChangeShapeType="1"/>
          </p:cNvSpPr>
          <p:nvPr/>
        </p:nvSpPr>
        <p:spPr bwMode="auto">
          <a:xfrm rot="-2938105" flipH="1" flipV="1">
            <a:off x="5027615" y="5105401"/>
            <a:ext cx="1293813" cy="4762"/>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4" name="Text Box 14"/>
          <p:cNvSpPr txBox="1">
            <a:spLocks noChangeArrowheads="1"/>
          </p:cNvSpPr>
          <p:nvPr/>
        </p:nvSpPr>
        <p:spPr bwMode="auto">
          <a:xfrm>
            <a:off x="5842000" y="4676775"/>
            <a:ext cx="198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zh-CN" altLang="en-US" sz="1800">
                <a:latin typeface="Arial" panose="020B0604020202020204" pitchFamily="34" charset="0"/>
                <a:ea typeface="宋体" panose="02010600030101010101" pitchFamily="2" charset="-122"/>
              </a:rPr>
              <a:t>避免拥塞</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加性增</a:t>
            </a:r>
            <a:endParaRPr kumimoji="0" lang="en-US" altLang="zh-CN" sz="1000">
              <a:latin typeface="Arial" panose="020B0604020202020204" pitchFamily="34" charset="0"/>
              <a:ea typeface="宋体" panose="02010600030101010101" pitchFamily="2" charset="-122"/>
            </a:endParaRPr>
          </a:p>
        </p:txBody>
      </p:sp>
      <p:sp>
        <p:nvSpPr>
          <p:cNvPr id="215055" name="Line 15"/>
          <p:cNvSpPr>
            <a:spLocks noChangeShapeType="1"/>
          </p:cNvSpPr>
          <p:nvPr/>
        </p:nvSpPr>
        <p:spPr bwMode="auto">
          <a:xfrm flipH="1">
            <a:off x="4914903" y="4638678"/>
            <a:ext cx="1171575" cy="631825"/>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6" name="Text Box 16"/>
          <p:cNvSpPr txBox="1">
            <a:spLocks noChangeArrowheads="1"/>
          </p:cNvSpPr>
          <p:nvPr/>
        </p:nvSpPr>
        <p:spPr bwMode="auto">
          <a:xfrm>
            <a:off x="6024563" y="4432300"/>
            <a:ext cx="2620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丢包</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对半减小拥塞窗口</a:t>
            </a:r>
            <a:endParaRPr kumimoji="0" lang="en-US" altLang="zh-CN" sz="1000">
              <a:latin typeface="Arial" panose="020B0604020202020204" pitchFamily="34" charset="0"/>
              <a:ea typeface="宋体" panose="02010600030101010101" pitchFamily="2" charset="-122"/>
            </a:endParaRPr>
          </a:p>
        </p:txBody>
      </p:sp>
      <p:sp>
        <p:nvSpPr>
          <p:cNvPr id="215057" name="Line 17"/>
          <p:cNvSpPr>
            <a:spLocks noChangeShapeType="1"/>
          </p:cNvSpPr>
          <p:nvPr/>
        </p:nvSpPr>
        <p:spPr bwMode="auto">
          <a:xfrm rot="-2938105" flipH="1" flipV="1">
            <a:off x="4706941" y="4778378"/>
            <a:ext cx="1303337" cy="23813"/>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8" name="Text Box 18"/>
          <p:cNvSpPr txBox="1">
            <a:spLocks noChangeArrowheads="1"/>
          </p:cNvSpPr>
          <p:nvPr/>
        </p:nvSpPr>
        <p:spPr bwMode="auto">
          <a:xfrm>
            <a:off x="5843588" y="4149725"/>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zh-CN" altLang="en-US" sz="1800">
                <a:latin typeface="Arial" panose="020B0604020202020204" pitchFamily="34" charset="0"/>
                <a:ea typeface="宋体" panose="02010600030101010101" pitchFamily="2" charset="-122"/>
              </a:rPr>
              <a:t>避免拥塞</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加性增</a:t>
            </a:r>
            <a:endParaRPr kumimoji="0" lang="en-US" altLang="zh-CN" sz="1000">
              <a:latin typeface="Arial" panose="020B0604020202020204" pitchFamily="34" charset="0"/>
              <a:ea typeface="宋体" panose="02010600030101010101" pitchFamily="2" charset="-122"/>
            </a:endParaRPr>
          </a:p>
        </p:txBody>
      </p:sp>
      <p:sp>
        <p:nvSpPr>
          <p:cNvPr id="215059" name="Line 19"/>
          <p:cNvSpPr>
            <a:spLocks noChangeShapeType="1"/>
          </p:cNvSpPr>
          <p:nvPr/>
        </p:nvSpPr>
        <p:spPr bwMode="auto">
          <a:xfrm flipH="1">
            <a:off x="4772028" y="4352928"/>
            <a:ext cx="981075" cy="765175"/>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0" name="Text Box 20"/>
          <p:cNvSpPr txBox="1">
            <a:spLocks noChangeArrowheads="1"/>
          </p:cNvSpPr>
          <p:nvPr/>
        </p:nvSpPr>
        <p:spPr bwMode="auto">
          <a:xfrm>
            <a:off x="5591175" y="3860800"/>
            <a:ext cx="262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丢包</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对半减小拥塞窗口</a:t>
            </a:r>
            <a:endParaRPr kumimoji="0" lang="en-US" altLang="zh-CN" sz="1000">
              <a:latin typeface="Arial" panose="020B0604020202020204" pitchFamily="34" charset="0"/>
              <a:ea typeface="宋体" panose="02010600030101010101" pitchFamily="2" charset="-122"/>
            </a:endParaRPr>
          </a:p>
        </p:txBody>
      </p:sp>
      <p:sp>
        <p:nvSpPr>
          <p:cNvPr id="215061" name="Line 21"/>
          <p:cNvSpPr>
            <a:spLocks noChangeShapeType="1"/>
          </p:cNvSpPr>
          <p:nvPr/>
        </p:nvSpPr>
        <p:spPr bwMode="auto">
          <a:xfrm rot="-2938105" flipH="1" flipV="1">
            <a:off x="4563272" y="4631535"/>
            <a:ext cx="1279525" cy="14287"/>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2" name="Line 22"/>
          <p:cNvSpPr>
            <a:spLocks noChangeShapeType="1"/>
          </p:cNvSpPr>
          <p:nvPr/>
        </p:nvSpPr>
        <p:spPr bwMode="auto">
          <a:xfrm flipH="1">
            <a:off x="4705353" y="4171950"/>
            <a:ext cx="911225" cy="88900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3" name="Line 23"/>
          <p:cNvSpPr>
            <a:spLocks noChangeShapeType="1"/>
          </p:cNvSpPr>
          <p:nvPr/>
        </p:nvSpPr>
        <p:spPr bwMode="auto">
          <a:xfrm rot="-2938105" flipH="1" flipV="1">
            <a:off x="4483897" y="4568035"/>
            <a:ext cx="1279525" cy="14287"/>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5248047" y="5836811"/>
            <a:ext cx="436338" cy="369332"/>
          </a:xfrm>
          <a:prstGeom prst="rect">
            <a:avLst/>
          </a:prstGeom>
          <a:noFill/>
        </p:spPr>
        <p:txBody>
          <a:bodyPr wrap="none" rtlCol="0">
            <a:spAutoFit/>
          </a:bodyPr>
          <a:lstStyle/>
          <a:p>
            <a:r>
              <a:rPr lang="en-US" altLang="zh-CN" dirty="0" smtClean="0"/>
              <a:t>R</a:t>
            </a:r>
            <a:r>
              <a:rPr lang="en-US" altLang="zh-CN" baseline="-25000" dirty="0" smtClean="0"/>
              <a:t>1</a:t>
            </a:r>
            <a:endParaRPr lang="zh-CN" altLang="en-US" baseline="-25000" dirty="0"/>
          </a:p>
        </p:txBody>
      </p:sp>
      <p:sp>
        <p:nvSpPr>
          <p:cNvPr id="25" name="文本框 24"/>
          <p:cNvSpPr txBox="1"/>
          <p:nvPr/>
        </p:nvSpPr>
        <p:spPr>
          <a:xfrm>
            <a:off x="3514953" y="4168262"/>
            <a:ext cx="436338" cy="369332"/>
          </a:xfrm>
          <a:prstGeom prst="rect">
            <a:avLst/>
          </a:prstGeom>
          <a:noFill/>
        </p:spPr>
        <p:txBody>
          <a:bodyPr wrap="none" rtlCol="0">
            <a:spAutoFit/>
          </a:bodyPr>
          <a:lstStyle/>
          <a:p>
            <a:r>
              <a:rPr lang="en-US" altLang="zh-CN" dirty="0" smtClean="0"/>
              <a:t>R</a:t>
            </a:r>
            <a:r>
              <a:rPr lang="en-US" altLang="zh-CN" baseline="-25000" dirty="0" smtClean="0"/>
              <a:t>2</a:t>
            </a:r>
            <a:endParaRPr lang="zh-CN" alt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53"/>
                                        </p:tgtEl>
                                        <p:attrNameLst>
                                          <p:attrName>style.visibility</p:attrName>
                                        </p:attrNameLst>
                                      </p:cBhvr>
                                      <p:to>
                                        <p:strVal val="visible"/>
                                      </p:to>
                                    </p:set>
                                    <p:animEffect transition="in" filter="wipe(left)">
                                      <p:cBhvr>
                                        <p:cTn id="7" dur="500"/>
                                        <p:tgtEl>
                                          <p:spTgt spid="21505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054"/>
                                        </p:tgtEl>
                                        <p:attrNameLst>
                                          <p:attrName>style.visibility</p:attrName>
                                        </p:attrNameLst>
                                      </p:cBhvr>
                                      <p:to>
                                        <p:strVal val="visible"/>
                                      </p:to>
                                    </p:set>
                                    <p:animEffect transition="in" filter="dissolve">
                                      <p:cBhvr>
                                        <p:cTn id="11" dur="500"/>
                                        <p:tgtEl>
                                          <p:spTgt spid="215054"/>
                                        </p:tgtEl>
                                      </p:cBhvr>
                                    </p:animEffect>
                                  </p:childTnLst>
                                  <p:subTnLst>
                                    <p:set>
                                      <p:cBhvr override="childStyle">
                                        <p:cTn dur="1" fill="hold" display="0" masterRel="nextClick" afterEffect="1"/>
                                        <p:tgtEl>
                                          <p:spTgt spid="21505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15055"/>
                                        </p:tgtEl>
                                        <p:attrNameLst>
                                          <p:attrName>style.visibility</p:attrName>
                                        </p:attrNameLst>
                                      </p:cBhvr>
                                      <p:to>
                                        <p:strVal val="visible"/>
                                      </p:to>
                                    </p:set>
                                    <p:animEffect transition="in" filter="wipe(right)">
                                      <p:cBhvr>
                                        <p:cTn id="16" dur="500"/>
                                        <p:tgtEl>
                                          <p:spTgt spid="21505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5056"/>
                                        </p:tgtEl>
                                        <p:attrNameLst>
                                          <p:attrName>style.visibility</p:attrName>
                                        </p:attrNameLst>
                                      </p:cBhvr>
                                      <p:to>
                                        <p:strVal val="visible"/>
                                      </p:to>
                                    </p:set>
                                    <p:animEffect transition="in" filter="dissolve">
                                      <p:cBhvr>
                                        <p:cTn id="20" dur="500"/>
                                        <p:tgtEl>
                                          <p:spTgt spid="215056"/>
                                        </p:tgtEl>
                                      </p:cBhvr>
                                    </p:animEffect>
                                  </p:childTnLst>
                                  <p:subTnLst>
                                    <p:set>
                                      <p:cBhvr override="childStyle">
                                        <p:cTn dur="1" fill="hold" display="0" masterRel="nextClick" afterEffect="1"/>
                                        <p:tgtEl>
                                          <p:spTgt spid="21505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5057"/>
                                        </p:tgtEl>
                                        <p:attrNameLst>
                                          <p:attrName>style.visibility</p:attrName>
                                        </p:attrNameLst>
                                      </p:cBhvr>
                                      <p:to>
                                        <p:strVal val="visible"/>
                                      </p:to>
                                    </p:set>
                                    <p:animEffect transition="in" filter="wipe(left)">
                                      <p:cBhvr>
                                        <p:cTn id="25" dur="500"/>
                                        <p:tgtEl>
                                          <p:spTgt spid="215057"/>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5058"/>
                                        </p:tgtEl>
                                        <p:attrNameLst>
                                          <p:attrName>style.visibility</p:attrName>
                                        </p:attrNameLst>
                                      </p:cBhvr>
                                      <p:to>
                                        <p:strVal val="visible"/>
                                      </p:to>
                                    </p:set>
                                    <p:animEffect transition="in" filter="dissolve">
                                      <p:cBhvr>
                                        <p:cTn id="29" dur="500"/>
                                        <p:tgtEl>
                                          <p:spTgt spid="215058"/>
                                        </p:tgtEl>
                                      </p:cBhvr>
                                    </p:animEffect>
                                  </p:childTnLst>
                                  <p:subTnLst>
                                    <p:set>
                                      <p:cBhvr override="childStyle">
                                        <p:cTn dur="1" fill="hold" display="0" masterRel="nextClick" afterEffect="1"/>
                                        <p:tgtEl>
                                          <p:spTgt spid="215058"/>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15059"/>
                                        </p:tgtEl>
                                        <p:attrNameLst>
                                          <p:attrName>style.visibility</p:attrName>
                                        </p:attrNameLst>
                                      </p:cBhvr>
                                      <p:to>
                                        <p:strVal val="visible"/>
                                      </p:to>
                                    </p:set>
                                    <p:animEffect transition="in" filter="wipe(right)">
                                      <p:cBhvr>
                                        <p:cTn id="34" dur="500"/>
                                        <p:tgtEl>
                                          <p:spTgt spid="21505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5060"/>
                                        </p:tgtEl>
                                        <p:attrNameLst>
                                          <p:attrName>style.visibility</p:attrName>
                                        </p:attrNameLst>
                                      </p:cBhvr>
                                      <p:to>
                                        <p:strVal val="visible"/>
                                      </p:to>
                                    </p:set>
                                    <p:animEffect transition="in" filter="dissolve">
                                      <p:cBhvr>
                                        <p:cTn id="38" dur="500"/>
                                        <p:tgtEl>
                                          <p:spTgt spid="215060"/>
                                        </p:tgtEl>
                                      </p:cBhvr>
                                    </p:animEffect>
                                  </p:childTnLst>
                                  <p:subTnLst>
                                    <p:set>
                                      <p:cBhvr override="childStyle">
                                        <p:cTn dur="1" fill="hold" display="0" masterRel="nextClick" afterEffect="1"/>
                                        <p:tgtEl>
                                          <p:spTgt spid="21506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5061"/>
                                        </p:tgtEl>
                                        <p:attrNameLst>
                                          <p:attrName>style.visibility</p:attrName>
                                        </p:attrNameLst>
                                      </p:cBhvr>
                                      <p:to>
                                        <p:strVal val="visible"/>
                                      </p:to>
                                    </p:set>
                                    <p:animEffect transition="in" filter="wipe(left)">
                                      <p:cBhvr>
                                        <p:cTn id="43" dur="500"/>
                                        <p:tgtEl>
                                          <p:spTgt spid="21506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15062"/>
                                        </p:tgtEl>
                                        <p:attrNameLst>
                                          <p:attrName>style.visibility</p:attrName>
                                        </p:attrNameLst>
                                      </p:cBhvr>
                                      <p:to>
                                        <p:strVal val="visible"/>
                                      </p:to>
                                    </p:set>
                                    <p:animEffect transition="in" filter="wipe(right)">
                                      <p:cBhvr>
                                        <p:cTn id="48" dur="500"/>
                                        <p:tgtEl>
                                          <p:spTgt spid="2150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15063"/>
                                        </p:tgtEl>
                                        <p:attrNameLst>
                                          <p:attrName>style.visibility</p:attrName>
                                        </p:attrNameLst>
                                      </p:cBhvr>
                                      <p:to>
                                        <p:strVal val="visible"/>
                                      </p:to>
                                    </p:set>
                                    <p:animEffect transition="in" filter="wipe(left)">
                                      <p:cBhvr>
                                        <p:cTn id="53" dur="500"/>
                                        <p:tgtEl>
                                          <p:spTgt spid="21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4" grpId="0" autoUpdateAnimBg="0"/>
      <p:bldP spid="215056" grpId="0" autoUpdateAnimBg="0"/>
      <p:bldP spid="215058" grpId="0" autoUpdateAnimBg="0"/>
      <p:bldP spid="21506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839416" y="578638"/>
            <a:ext cx="8352367" cy="647700"/>
          </a:xfrm>
        </p:spPr>
        <p:txBody>
          <a:bodyPr/>
          <a:lstStyle/>
          <a:p>
            <a:r>
              <a:rPr lang="zh-CN" altLang="zh-CN" sz="3600" dirty="0" smtClean="0">
                <a:latin typeface="Arial" panose="020B0604020202020204" pitchFamily="34" charset="0"/>
                <a:cs typeface="Arial" panose="020B0604020202020204" pitchFamily="34" charset="0"/>
              </a:rPr>
              <a:t>AIMD</a:t>
            </a:r>
            <a:r>
              <a:rPr lang="zh-CN" altLang="en-US" sz="3600" dirty="0" smtClean="0">
                <a:latin typeface="Arial" panose="020B0604020202020204" pitchFamily="34" charset="0"/>
                <a:cs typeface="Arial" panose="020B0604020202020204" pitchFamily="34" charset="0"/>
              </a:rPr>
              <a:t>算法的公平性</a:t>
            </a:r>
            <a:endParaRPr lang="zh-CN" altLang="zh-CN" sz="3600" dirty="0">
              <a:latin typeface="Arial" panose="020B0604020202020204" pitchFamily="34" charset="0"/>
              <a:cs typeface="Arial" panose="020B0604020202020204" pitchFamily="34" charset="0"/>
            </a:endParaRPr>
          </a:p>
        </p:txBody>
      </p:sp>
      <p:pic>
        <p:nvPicPr>
          <p:cNvPr id="79877" name="Picture 6"/>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7883822" y="2853789"/>
            <a:ext cx="2750660" cy="2406828"/>
          </a:xfrm>
        </p:spPr>
      </p:pic>
      <p:grpSp>
        <p:nvGrpSpPr>
          <p:cNvPr id="79876" name="Group 3"/>
          <p:cNvGrpSpPr/>
          <p:nvPr/>
        </p:nvGrpSpPr>
        <p:grpSpPr bwMode="auto">
          <a:xfrm>
            <a:off x="1493545" y="1484784"/>
            <a:ext cx="5251562" cy="4951288"/>
            <a:chOff x="0" y="0"/>
            <a:chExt cx="3792" cy="3360"/>
          </a:xfrm>
        </p:grpSpPr>
        <p:sp>
          <p:nvSpPr>
            <p:cNvPr id="79880" name="Rectangle 4"/>
            <p:cNvSpPr>
              <a:spLocks noChangeArrowheads="1"/>
            </p:cNvSpPr>
            <p:nvPr/>
          </p:nvSpPr>
          <p:spPr bwMode="auto">
            <a:xfrm>
              <a:off x="0" y="0"/>
              <a:ext cx="3792" cy="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79881" name="Object 5"/>
            <p:cNvGraphicFramePr>
              <a:graphicFrameLocks noChangeAspect="1"/>
            </p:cNvGraphicFramePr>
            <p:nvPr/>
          </p:nvGraphicFramePr>
          <p:xfrm>
            <a:off x="142" y="111"/>
            <a:ext cx="3508" cy="3208"/>
          </p:xfrm>
          <a:graphic>
            <a:graphicData uri="http://schemas.openxmlformats.org/presentationml/2006/ole">
              <mc:AlternateContent xmlns:mc="http://schemas.openxmlformats.org/markup-compatibility/2006">
                <mc:Choice xmlns:v="urn:schemas-microsoft-com:vml" Requires="v">
                  <p:oleObj spid="_x0000_s79925" name="" r:id="rId2" imgW="66675" imgH="60960" progId="">
                    <p:embed/>
                  </p:oleObj>
                </mc:Choice>
                <mc:Fallback>
                  <p:oleObj name="" r:id="rId2" imgW="66675" imgH="6096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 y="111"/>
                          <a:ext cx="3508" cy="3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9878" name="Text Box 7"/>
          <p:cNvSpPr txBox="1">
            <a:spLocks noChangeArrowheads="1"/>
          </p:cNvSpPr>
          <p:nvPr/>
        </p:nvSpPr>
        <p:spPr bwMode="auto">
          <a:xfrm>
            <a:off x="7897290" y="5229225"/>
            <a:ext cx="3743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dirty="0"/>
              <a:t>Dah Ming Chiu, Professor</a:t>
            </a:r>
            <a:endParaRPr lang="zh-CN" altLang="zh-CN" sz="1400" dirty="0"/>
          </a:p>
          <a:p>
            <a:r>
              <a:rPr lang="zh-CN" altLang="zh-CN" sz="1400" dirty="0"/>
              <a:t>Department of Information Engineering, cuhk.edu.hk</a:t>
            </a:r>
            <a:endParaRPr lang="zh-CN" altLang="zh-CN" sz="1400" dirty="0"/>
          </a:p>
          <a:p>
            <a:r>
              <a:rPr lang="zh-CN" altLang="zh-CN" sz="1400" dirty="0"/>
              <a:t>Associate Editor, IEEE/ACM Transactions on Networking </a:t>
            </a:r>
            <a:endParaRPr lang="zh-CN" altLang="zh-CN" sz="1400" dirty="0"/>
          </a:p>
          <a:p>
            <a:r>
              <a:rPr lang="zh-CN" altLang="zh-CN" sz="1400" dirty="0"/>
              <a:t>IEEE Fellow</a:t>
            </a:r>
            <a:endParaRPr lang="zh-CN" altLang="zh-CN" sz="1400" dirty="0"/>
          </a:p>
        </p:txBody>
      </p:sp>
      <p:sp>
        <p:nvSpPr>
          <p:cNvPr id="14344" name="Text Box 8"/>
          <p:cNvSpPr txBox="1">
            <a:spLocks noChangeArrowheads="1"/>
          </p:cNvSpPr>
          <p:nvPr/>
        </p:nvSpPr>
        <p:spPr bwMode="auto">
          <a:xfrm>
            <a:off x="7392466" y="1335091"/>
            <a:ext cx="4248150" cy="1463675"/>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zh-CN" dirty="0">
                <a:solidFill>
                  <a:schemeClr val="tx1"/>
                </a:solidFill>
              </a:rPr>
              <a:t>DM Chiu and R Jain, "Analysis of the Increase and Decrease Algorithms for Congestion Avoidance in Computer Networks", Computer Networks and ISDN Systems Vol 17, pp 1-14, 1989.</a:t>
            </a:r>
            <a:endParaRPr lang="zh-CN" altLang="zh-CN"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a:xfrm>
            <a:off x="839416" y="548680"/>
            <a:ext cx="4470400" cy="738188"/>
          </a:xfrm>
        </p:spPr>
        <p:txBody>
          <a:bodyPr/>
          <a:lstStyle/>
          <a:p>
            <a:pPr>
              <a:defRPr/>
            </a:pPr>
            <a:r>
              <a:rPr lang="zh-CN" altLang="en-US" sz="3600" dirty="0">
                <a:latin typeface="+mj-ea"/>
              </a:rPr>
              <a:t>讨论：公平性</a:t>
            </a:r>
            <a:endParaRPr lang="en-US" sz="3600" dirty="0">
              <a:latin typeface="+mj-ea"/>
            </a:endParaRPr>
          </a:p>
        </p:txBody>
      </p:sp>
      <p:sp>
        <p:nvSpPr>
          <p:cNvPr id="80899" name="Rectangle 3"/>
          <p:cNvSpPr>
            <a:spLocks noGrp="1" noChangeArrowheads="1"/>
          </p:cNvSpPr>
          <p:nvPr>
            <p:ph sz="half" idx="1"/>
          </p:nvPr>
        </p:nvSpPr>
        <p:spPr>
          <a:xfrm>
            <a:off x="839416" y="1491750"/>
            <a:ext cx="3810000" cy="4648200"/>
          </a:xfrm>
        </p:spPr>
        <p:txBody>
          <a:bodyPr/>
          <a:lstStyle/>
          <a:p>
            <a:pPr>
              <a:buFont typeface="Wingdings" panose="05000000000000000000" pitchFamily="2" charset="2"/>
              <a:buNone/>
            </a:pPr>
            <a:r>
              <a:rPr lang="zh-CN" altLang="en-US" sz="2200" i="1" dirty="0">
                <a:solidFill>
                  <a:srgbClr val="000099"/>
                </a:solidFill>
                <a:latin typeface="+mn-ea"/>
              </a:rPr>
              <a:t>公平与</a:t>
            </a:r>
            <a:r>
              <a:rPr lang="en-US" altLang="zh-CN" sz="2200" i="1" dirty="0">
                <a:solidFill>
                  <a:srgbClr val="000099"/>
                </a:solidFill>
                <a:latin typeface="+mn-ea"/>
              </a:rPr>
              <a:t>UDP</a:t>
            </a:r>
            <a:endParaRPr lang="en-US" altLang="zh-CN" sz="2200" i="1" dirty="0">
              <a:solidFill>
                <a:srgbClr val="000099"/>
              </a:solidFill>
              <a:latin typeface="+mn-ea"/>
            </a:endParaRPr>
          </a:p>
          <a:p>
            <a:r>
              <a:rPr lang="zh-CN" altLang="en-US" sz="2200" dirty="0">
                <a:latin typeface="+mn-ea"/>
              </a:rPr>
              <a:t>多媒体应用经常不使用</a:t>
            </a:r>
            <a:r>
              <a:rPr lang="en-US" altLang="zh-CN" sz="2200" dirty="0">
                <a:latin typeface="+mn-ea"/>
              </a:rPr>
              <a:t>TCP</a:t>
            </a:r>
            <a:endParaRPr lang="en-US" altLang="zh-CN" sz="2200" dirty="0">
              <a:latin typeface="+mn-ea"/>
            </a:endParaRPr>
          </a:p>
          <a:p>
            <a:pPr lvl="1"/>
            <a:r>
              <a:rPr lang="zh-CN" altLang="en-US" sz="2200" dirty="0">
                <a:latin typeface="+mn-ea"/>
              </a:rPr>
              <a:t>不希望数据率受限于拥塞窗口</a:t>
            </a:r>
            <a:endParaRPr lang="en-US" altLang="zh-CN" sz="2200" dirty="0">
              <a:latin typeface="+mn-ea"/>
            </a:endParaRPr>
          </a:p>
          <a:p>
            <a:r>
              <a:rPr lang="zh-CN" altLang="en-US" sz="2200" dirty="0">
                <a:latin typeface="+mn-ea"/>
              </a:rPr>
              <a:t>使用</a:t>
            </a:r>
            <a:r>
              <a:rPr lang="en-US" altLang="zh-CN" sz="2200" dirty="0">
                <a:latin typeface="+mn-ea"/>
              </a:rPr>
              <a:t>UDP:</a:t>
            </a:r>
            <a:endParaRPr lang="en-US" altLang="zh-CN" sz="2200" dirty="0">
              <a:latin typeface="+mn-ea"/>
            </a:endParaRPr>
          </a:p>
          <a:p>
            <a:pPr lvl="1"/>
            <a:r>
              <a:rPr lang="zh-CN" altLang="en-US" sz="2200" dirty="0">
                <a:latin typeface="+mn-ea"/>
              </a:rPr>
              <a:t>以定常数率传输音视频流量，容忍丢包</a:t>
            </a:r>
            <a:endParaRPr lang="en-US" altLang="zh-CN" sz="2200" dirty="0">
              <a:latin typeface="+mn-ea"/>
            </a:endParaRPr>
          </a:p>
          <a:p>
            <a:endParaRPr lang="zh-CN" altLang="en-US" dirty="0" smtClean="0"/>
          </a:p>
        </p:txBody>
      </p:sp>
      <p:sp>
        <p:nvSpPr>
          <p:cNvPr id="80900" name="Rectangle 4"/>
          <p:cNvSpPr>
            <a:spLocks noGrp="1" noChangeArrowheads="1"/>
          </p:cNvSpPr>
          <p:nvPr>
            <p:ph sz="half" idx="2"/>
          </p:nvPr>
        </p:nvSpPr>
        <p:spPr>
          <a:xfrm>
            <a:off x="5231904" y="1491750"/>
            <a:ext cx="4578350" cy="4648200"/>
          </a:xfrm>
        </p:spPr>
        <p:txBody>
          <a:bodyPr/>
          <a:lstStyle/>
          <a:p>
            <a:pPr>
              <a:lnSpc>
                <a:spcPct val="90000"/>
              </a:lnSpc>
              <a:buFont typeface="Wingdings" panose="05000000000000000000" pitchFamily="2" charset="2"/>
              <a:buNone/>
            </a:pPr>
            <a:r>
              <a:rPr lang="zh-CN" altLang="en-US" sz="2200" i="1" dirty="0">
                <a:solidFill>
                  <a:srgbClr val="000099"/>
                </a:solidFill>
                <a:latin typeface="+mn-ea"/>
              </a:rPr>
              <a:t>公平与并行</a:t>
            </a:r>
            <a:r>
              <a:rPr lang="en-US" altLang="zh-CN" sz="2200" i="1" dirty="0">
                <a:solidFill>
                  <a:srgbClr val="000099"/>
                </a:solidFill>
                <a:latin typeface="+mn-ea"/>
              </a:rPr>
              <a:t>TCP</a:t>
            </a:r>
            <a:r>
              <a:rPr lang="zh-CN" altLang="en-US" sz="2200" i="1" dirty="0">
                <a:solidFill>
                  <a:srgbClr val="000099"/>
                </a:solidFill>
                <a:latin typeface="+mn-ea"/>
              </a:rPr>
              <a:t>链接</a:t>
            </a:r>
            <a:endParaRPr lang="en-US" altLang="zh-CN" sz="2200" i="1" dirty="0">
              <a:solidFill>
                <a:srgbClr val="000099"/>
              </a:solidFill>
              <a:latin typeface="+mn-ea"/>
            </a:endParaRPr>
          </a:p>
          <a:p>
            <a:pPr>
              <a:lnSpc>
                <a:spcPct val="90000"/>
              </a:lnSpc>
            </a:pPr>
            <a:r>
              <a:rPr lang="zh-CN" altLang="en-US" sz="2200" dirty="0">
                <a:latin typeface="+mn-ea"/>
              </a:rPr>
              <a:t>应用可以建立多条并行</a:t>
            </a:r>
            <a:r>
              <a:rPr lang="en-US" altLang="zh-CN" sz="2200" dirty="0">
                <a:latin typeface="+mn-ea"/>
              </a:rPr>
              <a:t>TCP</a:t>
            </a:r>
            <a:r>
              <a:rPr lang="zh-CN" altLang="en-US" sz="2200" dirty="0">
                <a:latin typeface="+mn-ea"/>
              </a:rPr>
              <a:t>链路连接两台主机</a:t>
            </a:r>
            <a:endParaRPr lang="en-US" altLang="zh-CN" sz="2200" dirty="0">
              <a:latin typeface="+mn-ea"/>
            </a:endParaRPr>
          </a:p>
          <a:p>
            <a:pPr>
              <a:lnSpc>
                <a:spcPct val="90000"/>
              </a:lnSpc>
            </a:pPr>
            <a:r>
              <a:rPr lang="en-US" altLang="zh-CN" sz="2200" dirty="0">
                <a:latin typeface="+mn-ea"/>
              </a:rPr>
              <a:t>Web</a:t>
            </a:r>
            <a:r>
              <a:rPr lang="zh-CN" altLang="en-US" sz="2200" dirty="0">
                <a:latin typeface="+mn-ea"/>
              </a:rPr>
              <a:t>浏览器采取此策略</a:t>
            </a:r>
            <a:endParaRPr lang="en-US" altLang="zh-CN" sz="2200" dirty="0">
              <a:latin typeface="+mn-ea"/>
            </a:endParaRPr>
          </a:p>
          <a:p>
            <a:pPr>
              <a:lnSpc>
                <a:spcPct val="90000"/>
              </a:lnSpc>
            </a:pPr>
            <a:r>
              <a:rPr lang="zh-CN" altLang="en-US" sz="2200" dirty="0">
                <a:latin typeface="+mn-ea"/>
              </a:rPr>
              <a:t>例如</a:t>
            </a:r>
            <a:r>
              <a:rPr lang="en-US" altLang="zh-CN" sz="2200" dirty="0">
                <a:latin typeface="+mn-ea"/>
              </a:rPr>
              <a:t>, </a:t>
            </a:r>
            <a:r>
              <a:rPr lang="zh-CN" altLang="en-US" sz="2200" dirty="0">
                <a:latin typeface="+mn-ea"/>
              </a:rPr>
              <a:t>已有</a:t>
            </a:r>
            <a:r>
              <a:rPr lang="en-US" altLang="zh-CN" sz="2200" dirty="0">
                <a:latin typeface="+mn-ea"/>
              </a:rPr>
              <a:t>10</a:t>
            </a:r>
            <a:r>
              <a:rPr lang="zh-CN" altLang="en-US" sz="2200" dirty="0">
                <a:latin typeface="+mn-ea"/>
              </a:rPr>
              <a:t>条链接共享链路数据率</a:t>
            </a:r>
            <a:r>
              <a:rPr lang="en-US" altLang="zh-CN" sz="2200" dirty="0">
                <a:latin typeface="+mn-ea"/>
              </a:rPr>
              <a:t>R:</a:t>
            </a:r>
            <a:endParaRPr lang="en-US" altLang="zh-CN" sz="2200" dirty="0">
              <a:latin typeface="+mn-ea"/>
            </a:endParaRPr>
          </a:p>
          <a:p>
            <a:pPr lvl="1">
              <a:lnSpc>
                <a:spcPct val="90000"/>
              </a:lnSpc>
            </a:pPr>
            <a:r>
              <a:rPr lang="zh-CN" altLang="en-US" sz="2200" dirty="0">
                <a:latin typeface="+mn-ea"/>
              </a:rPr>
              <a:t>新应用建立</a:t>
            </a:r>
            <a:r>
              <a:rPr lang="en-US" altLang="zh-CN" sz="2200" dirty="0">
                <a:latin typeface="+mn-ea"/>
              </a:rPr>
              <a:t>1</a:t>
            </a:r>
            <a:r>
              <a:rPr lang="zh-CN" altLang="en-US" sz="2200" dirty="0">
                <a:latin typeface="+mn-ea"/>
              </a:rPr>
              <a:t>条</a:t>
            </a:r>
            <a:r>
              <a:rPr lang="en-US" altLang="zh-CN" sz="2200" dirty="0">
                <a:latin typeface="+mn-ea"/>
              </a:rPr>
              <a:t>TCP</a:t>
            </a:r>
            <a:r>
              <a:rPr lang="zh-CN" altLang="en-US" sz="2200" dirty="0">
                <a:latin typeface="+mn-ea"/>
              </a:rPr>
              <a:t>链接</a:t>
            </a:r>
            <a:r>
              <a:rPr lang="en-US" altLang="zh-CN" sz="2200" dirty="0">
                <a:latin typeface="+mn-ea"/>
              </a:rPr>
              <a:t>, </a:t>
            </a:r>
            <a:r>
              <a:rPr lang="zh-CN" altLang="en-US" sz="2200" dirty="0">
                <a:latin typeface="+mn-ea"/>
              </a:rPr>
              <a:t>获得数据率</a:t>
            </a:r>
            <a:r>
              <a:rPr lang="en-US" altLang="zh-CN" sz="2200" dirty="0">
                <a:latin typeface="+mn-ea"/>
              </a:rPr>
              <a:t>R/11</a:t>
            </a:r>
            <a:endParaRPr lang="en-US" altLang="zh-CN" sz="2200" dirty="0">
              <a:latin typeface="+mn-ea"/>
            </a:endParaRPr>
          </a:p>
          <a:p>
            <a:pPr lvl="1">
              <a:lnSpc>
                <a:spcPct val="90000"/>
              </a:lnSpc>
            </a:pPr>
            <a:r>
              <a:rPr lang="zh-CN" altLang="en-US" sz="2200" dirty="0">
                <a:latin typeface="+mn-ea"/>
              </a:rPr>
              <a:t>新应用建立</a:t>
            </a:r>
            <a:r>
              <a:rPr lang="en-US" altLang="zh-CN" sz="2200" dirty="0">
                <a:latin typeface="+mn-ea"/>
              </a:rPr>
              <a:t>10</a:t>
            </a:r>
            <a:r>
              <a:rPr lang="zh-CN" altLang="en-US" sz="2200" dirty="0">
                <a:latin typeface="+mn-ea"/>
              </a:rPr>
              <a:t>条</a:t>
            </a:r>
            <a:r>
              <a:rPr lang="en-US" altLang="zh-CN" sz="2200" dirty="0">
                <a:latin typeface="+mn-ea"/>
              </a:rPr>
              <a:t>TCP</a:t>
            </a:r>
            <a:r>
              <a:rPr lang="zh-CN" altLang="en-US" sz="2200" dirty="0">
                <a:latin typeface="+mn-ea"/>
              </a:rPr>
              <a:t>链接</a:t>
            </a:r>
            <a:r>
              <a:rPr lang="en-US" altLang="zh-CN" sz="2200" dirty="0">
                <a:latin typeface="+mn-ea"/>
              </a:rPr>
              <a:t>, </a:t>
            </a:r>
            <a:r>
              <a:rPr lang="zh-CN" altLang="en-US" sz="2200" dirty="0">
                <a:latin typeface="+mn-ea"/>
              </a:rPr>
              <a:t>获得数据率</a:t>
            </a:r>
            <a:r>
              <a:rPr lang="en-US" altLang="zh-CN" sz="2200" dirty="0">
                <a:latin typeface="+mn-ea"/>
              </a:rPr>
              <a:t>R/2</a:t>
            </a:r>
            <a:endParaRPr lang="en-US" altLang="zh-CN" sz="2200" dirty="0">
              <a:latin typeface="+mn-ea"/>
            </a:endParaRPr>
          </a:p>
          <a:p>
            <a:pPr>
              <a:lnSpc>
                <a:spcPct val="90000"/>
              </a:lnSpc>
            </a:pPr>
            <a:endParaRPr lang="en-US" altLang="zh-CN" sz="2000" dirty="0"/>
          </a:p>
          <a:p>
            <a:pPr>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839416" y="548680"/>
            <a:ext cx="8352367" cy="647700"/>
          </a:xfrm>
        </p:spPr>
        <p:txBody>
          <a:bodyPr/>
          <a:lstStyle/>
          <a:p>
            <a:pPr eaLnBrk="1" hangingPunct="1"/>
            <a:r>
              <a:rPr lang="zh-CN" altLang="en-US" sz="3600" dirty="0"/>
              <a:t>提纲</a:t>
            </a:r>
            <a:endParaRPr lang="zh-CN" altLang="en-US" sz="3600" dirty="0"/>
          </a:p>
        </p:txBody>
      </p:sp>
      <p:sp>
        <p:nvSpPr>
          <p:cNvPr id="5124" name="Rectangle 3"/>
          <p:cNvSpPr>
            <a:spLocks noGrp="1" noChangeArrowheads="1"/>
          </p:cNvSpPr>
          <p:nvPr>
            <p:ph idx="1"/>
          </p:nvPr>
        </p:nvSpPr>
        <p:spPr>
          <a:xfrm>
            <a:off x="839416" y="1398337"/>
            <a:ext cx="10972800" cy="5113338"/>
          </a:xfrm>
        </p:spPr>
        <p:txBody>
          <a:bodyPr>
            <a:normAutofit/>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分配资源</a:t>
            </a:r>
            <a:endParaRPr lang="zh-CN" altLang="en-US" dirty="0" smtClean="0"/>
          </a:p>
          <a:p>
            <a:pPr eaLnBrk="1" hangingPunct="1">
              <a:defRPr/>
            </a:pPr>
            <a:r>
              <a:rPr lang="zh-CN" altLang="en-US" dirty="0" smtClean="0"/>
              <a:t>资源分配</a:t>
            </a:r>
            <a:endParaRPr lang="en-US" altLang="zh-CN" dirty="0" smtClean="0"/>
          </a:p>
          <a:p>
            <a:pPr eaLnBrk="1" hangingPunct="1">
              <a:defRPr/>
            </a:pPr>
            <a:r>
              <a:rPr lang="zh-CN" altLang="en-US" dirty="0" smtClean="0"/>
              <a:t>拥塞控制 </a:t>
            </a:r>
            <a:endParaRPr lang="zh-CN" altLang="en-US" dirty="0" smtClean="0"/>
          </a:p>
          <a:p>
            <a:pPr eaLnBrk="1" hangingPunct="1">
              <a:defRPr/>
            </a:pPr>
            <a:r>
              <a:rPr lang="zh-CN" altLang="en-US" dirty="0" smtClean="0"/>
              <a:t>拥塞避免机制</a:t>
            </a:r>
            <a:endParaRPr lang="en-US" altLang="zh-CN" dirty="0" smtClean="0"/>
          </a:p>
          <a:p>
            <a:pPr lvl="1" eaLnBrk="1" hangingPunct="1">
              <a:defRPr/>
            </a:pPr>
            <a:r>
              <a:rPr lang="en-US" altLang="zh-CN" dirty="0" err="1" smtClean="0"/>
              <a:t>DECbit</a:t>
            </a:r>
            <a:endParaRPr lang="en-US" altLang="zh-CN" dirty="0" smtClean="0"/>
          </a:p>
          <a:p>
            <a:pPr lvl="1" eaLnBrk="1" hangingPunct="1">
              <a:defRPr/>
            </a:pPr>
            <a:r>
              <a:rPr lang="zh-CN" altLang="en-US" dirty="0" smtClean="0"/>
              <a:t>随机早期检测</a:t>
            </a:r>
            <a:r>
              <a:rPr lang="en-US" altLang="zh-CN" dirty="0" smtClean="0"/>
              <a:t>(RED)</a:t>
            </a:r>
            <a:endParaRPr lang="en-US" altLang="zh-CN" dirty="0" smtClean="0"/>
          </a:p>
          <a:p>
            <a:pPr lvl="1" eaLnBrk="1" hangingPunct="1">
              <a:defRPr/>
            </a:pPr>
            <a:r>
              <a:rPr lang="zh-CN" altLang="en-US" dirty="0" smtClean="0"/>
              <a:t>基于源的拥塞避免</a:t>
            </a:r>
            <a:endParaRPr lang="zh-CN" altLang="en-US" dirty="0" smtClean="0"/>
          </a:p>
          <a:p>
            <a:pPr eaLnBrk="1" hangingPunct="1">
              <a:defRPr/>
            </a:pPr>
            <a:r>
              <a:rPr lang="zh-CN" altLang="en-US" dirty="0" smtClean="0"/>
              <a:t>总结</a:t>
            </a:r>
            <a:endParaRPr lang="en-US" altLang="zh-CN" dirty="0" smtClean="0"/>
          </a:p>
        </p:txBody>
      </p:sp>
      <p:sp>
        <p:nvSpPr>
          <p:cNvPr id="81922"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2046C14-D516-4A1A-B824-3806C23901AF}"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67253" y="3656853"/>
            <a:ext cx="2143125" cy="2500312"/>
          </a:xfrm>
          <a:prstGeom prst="rect">
            <a:avLst/>
          </a:prstGeom>
          <a:solidFill>
            <a:srgbClr val="FF0000"/>
          </a:solidFill>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24" name="矩形 23"/>
          <p:cNvSpPr/>
          <p:nvPr/>
        </p:nvSpPr>
        <p:spPr>
          <a:xfrm>
            <a:off x="4667253" y="3656853"/>
            <a:ext cx="714375" cy="25003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82948" name="Rectangle 2"/>
          <p:cNvSpPr>
            <a:spLocks noGrp="1" noChangeArrowheads="1"/>
          </p:cNvSpPr>
          <p:nvPr>
            <p:ph type="title"/>
          </p:nvPr>
        </p:nvSpPr>
        <p:spPr>
          <a:xfrm>
            <a:off x="862160" y="588065"/>
            <a:ext cx="6264275" cy="647700"/>
          </a:xfrm>
        </p:spPr>
        <p:txBody>
          <a:bodyPr/>
          <a:lstStyle/>
          <a:p>
            <a:pPr eaLnBrk="1" hangingPunct="1"/>
            <a:r>
              <a:rPr lang="zh-CN" altLang="en-US" sz="3600" dirty="0"/>
              <a:t>拥塞控制和避免</a:t>
            </a:r>
            <a:endParaRPr lang="en-US" altLang="zh-CN" sz="3600" dirty="0"/>
          </a:p>
        </p:txBody>
      </p:sp>
      <p:sp>
        <p:nvSpPr>
          <p:cNvPr id="82949" name="Rectangle 3"/>
          <p:cNvSpPr>
            <a:spLocks noGrp="1" noChangeArrowheads="1"/>
          </p:cNvSpPr>
          <p:nvPr>
            <p:ph idx="1"/>
          </p:nvPr>
        </p:nvSpPr>
        <p:spPr>
          <a:xfrm>
            <a:off x="862160" y="1340768"/>
            <a:ext cx="8715375" cy="5327650"/>
          </a:xfrm>
        </p:spPr>
        <p:txBody>
          <a:bodyPr/>
          <a:lstStyle/>
          <a:p>
            <a:pPr eaLnBrk="1" hangingPunct="1"/>
            <a:r>
              <a:rPr lang="zh-CN" altLang="en-US" sz="2200" dirty="0">
                <a:latin typeface="+mn-ea"/>
              </a:rPr>
              <a:t>增加路由器的缓存无法避免拥塞</a:t>
            </a:r>
            <a:endParaRPr lang="en-US" altLang="zh-CN" sz="2200" dirty="0">
              <a:latin typeface="+mn-ea"/>
            </a:endParaRPr>
          </a:p>
          <a:p>
            <a:pPr eaLnBrk="1" hangingPunct="1"/>
            <a:r>
              <a:rPr lang="zh-CN" altLang="en-US" sz="2200" dirty="0">
                <a:latin typeface="+mn-ea"/>
              </a:rPr>
              <a:t>避免拥塞的方式</a:t>
            </a:r>
            <a:endParaRPr lang="en-US" altLang="zh-CN" sz="2200" dirty="0">
              <a:latin typeface="+mn-ea"/>
            </a:endParaRPr>
          </a:p>
          <a:p>
            <a:pPr lvl="1" eaLnBrk="1" hangingPunct="1"/>
            <a:r>
              <a:rPr lang="zh-CN" altLang="en-US" sz="2200" dirty="0">
                <a:latin typeface="+mn-ea"/>
              </a:rPr>
              <a:t>源端减少负载</a:t>
            </a:r>
            <a:r>
              <a:rPr lang="en-US" altLang="zh-CN" sz="2200" dirty="0">
                <a:latin typeface="+mn-ea"/>
              </a:rPr>
              <a:t> – </a:t>
            </a:r>
            <a:r>
              <a:rPr lang="zh-CN" altLang="en-US" sz="2200" dirty="0">
                <a:latin typeface="+mn-ea"/>
              </a:rPr>
              <a:t>短期</a:t>
            </a:r>
            <a:endParaRPr lang="en-US" altLang="zh-CN" sz="2200" dirty="0">
              <a:latin typeface="+mn-ea"/>
            </a:endParaRPr>
          </a:p>
          <a:p>
            <a:pPr lvl="1" eaLnBrk="1" hangingPunct="1"/>
            <a:r>
              <a:rPr lang="zh-CN" altLang="en-US" sz="2200" dirty="0">
                <a:latin typeface="+mn-ea"/>
              </a:rPr>
              <a:t>流量工程</a:t>
            </a:r>
            <a:r>
              <a:rPr lang="en-US" altLang="zh-CN" sz="2200" dirty="0">
                <a:latin typeface="+mn-ea"/>
              </a:rPr>
              <a:t> – </a:t>
            </a:r>
            <a:r>
              <a:rPr lang="zh-CN" altLang="en-US" sz="2200" dirty="0">
                <a:latin typeface="+mn-ea"/>
              </a:rPr>
              <a:t>中长期</a:t>
            </a:r>
            <a:endParaRPr lang="en-US" altLang="zh-CN" sz="2200" dirty="0">
              <a:latin typeface="+mn-ea"/>
            </a:endParaRPr>
          </a:p>
          <a:p>
            <a:pPr lvl="1" eaLnBrk="1" hangingPunct="1"/>
            <a:r>
              <a:rPr lang="zh-CN" altLang="en-US" sz="2200" dirty="0">
                <a:latin typeface="+mn-ea"/>
              </a:rPr>
              <a:t>不断增加链路的容量</a:t>
            </a:r>
            <a:r>
              <a:rPr lang="en-US" altLang="zh-CN" sz="2200" dirty="0">
                <a:latin typeface="+mn-ea"/>
              </a:rPr>
              <a:t> – </a:t>
            </a:r>
            <a:r>
              <a:rPr lang="zh-CN" altLang="en-US" sz="2200" dirty="0">
                <a:latin typeface="+mn-ea"/>
              </a:rPr>
              <a:t>长期</a:t>
            </a:r>
            <a:endParaRPr lang="en-US" altLang="zh-CN" sz="2200" dirty="0">
              <a:latin typeface="+mn-ea"/>
            </a:endParaRPr>
          </a:p>
        </p:txBody>
      </p:sp>
      <p:grpSp>
        <p:nvGrpSpPr>
          <p:cNvPr id="82950" name="Group 4"/>
          <p:cNvGrpSpPr/>
          <p:nvPr/>
        </p:nvGrpSpPr>
        <p:grpSpPr bwMode="auto">
          <a:xfrm>
            <a:off x="4237041" y="3656853"/>
            <a:ext cx="4294187" cy="2711644"/>
            <a:chOff x="-1" y="0"/>
            <a:chExt cx="2615" cy="1641"/>
          </a:xfrm>
        </p:grpSpPr>
        <p:sp>
          <p:nvSpPr>
            <p:cNvPr id="82955" name="Line 5"/>
            <p:cNvSpPr>
              <a:spLocks noChangeShapeType="1"/>
            </p:cNvSpPr>
            <p:nvPr/>
          </p:nvSpPr>
          <p:spPr bwMode="auto">
            <a:xfrm flipH="1" flipV="1">
              <a:off x="246" y="200"/>
              <a:ext cx="0" cy="1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56" name="Line 6"/>
            <p:cNvSpPr>
              <a:spLocks noChangeShapeType="1"/>
            </p:cNvSpPr>
            <p:nvPr/>
          </p:nvSpPr>
          <p:spPr bwMode="auto">
            <a:xfrm>
              <a:off x="246" y="1400"/>
              <a:ext cx="196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57" name="未知"/>
            <p:cNvSpPr/>
            <p:nvPr/>
          </p:nvSpPr>
          <p:spPr bwMode="auto">
            <a:xfrm>
              <a:off x="246" y="296"/>
              <a:ext cx="1584" cy="1116"/>
            </a:xfrm>
            <a:custGeom>
              <a:avLst/>
              <a:gdLst>
                <a:gd name="T0" fmla="*/ 0 w 1584"/>
                <a:gd name="T1" fmla="*/ 273 h 1212"/>
                <a:gd name="T2" fmla="*/ 0 w 1584"/>
                <a:gd name="T3" fmla="*/ 265 h 1212"/>
                <a:gd name="T4" fmla="*/ 96 w 1584"/>
                <a:gd name="T5" fmla="*/ 173 h 1212"/>
                <a:gd name="T6" fmla="*/ 240 w 1584"/>
                <a:gd name="T7" fmla="*/ 110 h 1212"/>
                <a:gd name="T8" fmla="*/ 480 w 1584"/>
                <a:gd name="T9" fmla="*/ 43 h 1212"/>
                <a:gd name="T10" fmla="*/ 816 w 1584"/>
                <a:gd name="T11" fmla="*/ 11 h 1212"/>
                <a:gd name="T12" fmla="*/ 1104 w 1584"/>
                <a:gd name="T13" fmla="*/ 0 h 1212"/>
                <a:gd name="T14" fmla="*/ 1344 w 1584"/>
                <a:gd name="T15" fmla="*/ 0 h 1212"/>
                <a:gd name="T16" fmla="*/ 1392 w 1584"/>
                <a:gd name="T17" fmla="*/ 110 h 1212"/>
                <a:gd name="T18" fmla="*/ 1488 w 1584"/>
                <a:gd name="T19" fmla="*/ 228 h 1212"/>
                <a:gd name="T20" fmla="*/ 1536 w 1584"/>
                <a:gd name="T21" fmla="*/ 262 h 1212"/>
                <a:gd name="T22" fmla="*/ 1584 w 1584"/>
                <a:gd name="T23" fmla="*/ 272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82958" name="Line 8"/>
            <p:cNvSpPr>
              <a:spLocks noChangeShapeType="1"/>
            </p:cNvSpPr>
            <p:nvPr/>
          </p:nvSpPr>
          <p:spPr bwMode="auto">
            <a:xfrm>
              <a:off x="1590" y="200"/>
              <a:ext cx="0" cy="12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59" name="Line 9"/>
            <p:cNvSpPr>
              <a:spLocks noChangeShapeType="1"/>
            </p:cNvSpPr>
            <p:nvPr/>
          </p:nvSpPr>
          <p:spPr bwMode="auto">
            <a:xfrm>
              <a:off x="726" y="200"/>
              <a:ext cx="0" cy="12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60" name="Line 10"/>
            <p:cNvSpPr>
              <a:spLocks noChangeShapeType="1"/>
            </p:cNvSpPr>
            <p:nvPr/>
          </p:nvSpPr>
          <p:spPr bwMode="auto">
            <a:xfrm>
              <a:off x="726" y="296"/>
              <a:ext cx="864"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61" name="Text Box 11"/>
            <p:cNvSpPr txBox="1">
              <a:spLocks noChangeArrowheads="1"/>
            </p:cNvSpPr>
            <p:nvPr/>
          </p:nvSpPr>
          <p:spPr bwMode="auto">
            <a:xfrm>
              <a:off x="1739" y="1400"/>
              <a:ext cx="45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Load</a:t>
              </a:r>
              <a:endParaRPr kumimoji="0" lang="en-US" altLang="zh-CN" sz="2000">
                <a:latin typeface="Arial" panose="020B0604020202020204" pitchFamily="34" charset="0"/>
                <a:ea typeface="宋体" panose="02010600030101010101" pitchFamily="2" charset="-122"/>
              </a:endParaRPr>
            </a:p>
          </p:txBody>
        </p:sp>
        <p:sp>
          <p:nvSpPr>
            <p:cNvPr id="82962" name="Text Box 12"/>
            <p:cNvSpPr txBox="1">
              <a:spLocks noChangeArrowheads="1"/>
            </p:cNvSpPr>
            <p:nvPr/>
          </p:nvSpPr>
          <p:spPr bwMode="auto">
            <a:xfrm rot="-5400000">
              <a:off x="-168" y="210"/>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吞吐量</a:t>
              </a:r>
              <a:endParaRPr kumimoji="0" lang="en-US" altLang="zh-CN" sz="2000">
                <a:latin typeface="Arial" panose="020B0604020202020204" pitchFamily="34" charset="0"/>
                <a:ea typeface="宋体" panose="02010600030101010101" pitchFamily="2" charset="-122"/>
              </a:endParaRPr>
            </a:p>
          </p:txBody>
        </p:sp>
        <p:sp>
          <p:nvSpPr>
            <p:cNvPr id="82963" name="Text Box 13"/>
            <p:cNvSpPr txBox="1">
              <a:spLocks noChangeArrowheads="1"/>
            </p:cNvSpPr>
            <p:nvPr/>
          </p:nvSpPr>
          <p:spPr bwMode="auto">
            <a:xfrm>
              <a:off x="463" y="0"/>
              <a:ext cx="45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knee</a:t>
              </a:r>
              <a:endParaRPr kumimoji="0" lang="en-US" altLang="zh-CN" sz="2000">
                <a:latin typeface="Arial" panose="020B0604020202020204" pitchFamily="34" charset="0"/>
                <a:ea typeface="宋体" panose="02010600030101010101" pitchFamily="2" charset="-122"/>
              </a:endParaRPr>
            </a:p>
          </p:txBody>
        </p:sp>
        <p:sp>
          <p:nvSpPr>
            <p:cNvPr id="82964" name="Text Box 14"/>
            <p:cNvSpPr txBox="1">
              <a:spLocks noChangeArrowheads="1"/>
            </p:cNvSpPr>
            <p:nvPr/>
          </p:nvSpPr>
          <p:spPr bwMode="auto">
            <a:xfrm>
              <a:off x="1429" y="0"/>
              <a:ext cx="34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cliff</a:t>
              </a:r>
              <a:endParaRPr kumimoji="0" lang="en-US" altLang="zh-CN" sz="2000">
                <a:latin typeface="Arial" panose="020B0604020202020204" pitchFamily="34" charset="0"/>
                <a:ea typeface="宋体" panose="02010600030101010101" pitchFamily="2" charset="-122"/>
              </a:endParaRPr>
            </a:p>
          </p:txBody>
        </p:sp>
        <p:sp>
          <p:nvSpPr>
            <p:cNvPr id="82965" name="Text Box 15"/>
            <p:cNvSpPr txBox="1">
              <a:spLocks noChangeArrowheads="1"/>
            </p:cNvSpPr>
            <p:nvPr/>
          </p:nvSpPr>
          <p:spPr bwMode="auto">
            <a:xfrm>
              <a:off x="1878" y="711"/>
              <a:ext cx="73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dirty="0">
                  <a:solidFill>
                    <a:srgbClr val="FF0000"/>
                  </a:solidFill>
                  <a:latin typeface="Arial" panose="020B0604020202020204" pitchFamily="34" charset="0"/>
                  <a:ea typeface="宋体" panose="02010600030101010101" pitchFamily="2" charset="-122"/>
                </a:rPr>
                <a:t>拥塞崩溃</a:t>
              </a:r>
              <a:endParaRPr kumimoji="0" lang="en-US" altLang="zh-CN" sz="2000" dirty="0">
                <a:solidFill>
                  <a:srgbClr val="FF0000"/>
                </a:solidFill>
                <a:latin typeface="Arial" panose="020B0604020202020204" pitchFamily="34" charset="0"/>
                <a:ea typeface="宋体" panose="02010600030101010101" pitchFamily="2" charset="-122"/>
              </a:endParaRPr>
            </a:p>
          </p:txBody>
        </p:sp>
        <p:sp>
          <p:nvSpPr>
            <p:cNvPr id="82966" name="Line 16"/>
            <p:cNvSpPr>
              <a:spLocks noChangeShapeType="1"/>
            </p:cNvSpPr>
            <p:nvPr/>
          </p:nvSpPr>
          <p:spPr bwMode="auto">
            <a:xfrm flipH="1">
              <a:off x="1815" y="976"/>
              <a:ext cx="384" cy="376"/>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grpSp>
      <p:sp>
        <p:nvSpPr>
          <p:cNvPr id="21" name="TextBox 20"/>
          <p:cNvSpPr txBox="1">
            <a:spLocks noChangeArrowheads="1"/>
          </p:cNvSpPr>
          <p:nvPr/>
        </p:nvSpPr>
        <p:spPr bwMode="auto">
          <a:xfrm>
            <a:off x="5838828" y="6371481"/>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0000FF"/>
                </a:solidFill>
                <a:latin typeface="Arial" panose="020B0604020202020204" pitchFamily="34" charset="0"/>
                <a:ea typeface="宋体" panose="02010600030101010101" pitchFamily="2" charset="-122"/>
              </a:rPr>
              <a:t>拥塞控制</a:t>
            </a:r>
            <a:endParaRPr kumimoji="0" lang="zh-CN" altLang="en-US" sz="1800" b="1">
              <a:solidFill>
                <a:srgbClr val="0000FF"/>
              </a:solidFill>
              <a:latin typeface="Arial" panose="020B0604020202020204" pitchFamily="34" charset="0"/>
              <a:ea typeface="宋体" panose="02010600030101010101" pitchFamily="2" charset="-122"/>
            </a:endParaRPr>
          </a:p>
        </p:txBody>
      </p:sp>
      <p:cxnSp>
        <p:nvCxnSpPr>
          <p:cNvPr id="23" name="直接箭头连接符 22"/>
          <p:cNvCxnSpPr/>
          <p:nvPr/>
        </p:nvCxnSpPr>
        <p:spPr>
          <a:xfrm rot="16200000" flipV="1">
            <a:off x="5982496" y="5972222"/>
            <a:ext cx="512763" cy="2857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a:spLocks noChangeArrowheads="1"/>
          </p:cNvSpPr>
          <p:nvPr/>
        </p:nvSpPr>
        <p:spPr bwMode="auto">
          <a:xfrm>
            <a:off x="4052891" y="6371481"/>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FF6600"/>
                </a:solidFill>
                <a:latin typeface="Arial" panose="020B0604020202020204" pitchFamily="34" charset="0"/>
                <a:ea typeface="宋体" panose="02010600030101010101" pitchFamily="2" charset="-122"/>
              </a:rPr>
              <a:t>拥塞避免</a:t>
            </a:r>
            <a:endParaRPr kumimoji="0" lang="zh-CN" altLang="en-US" sz="1800" b="1">
              <a:solidFill>
                <a:srgbClr val="FF6600"/>
              </a:solidFill>
              <a:latin typeface="Arial" panose="020B0604020202020204" pitchFamily="34" charset="0"/>
              <a:ea typeface="宋体" panose="02010600030101010101" pitchFamily="2" charset="-122"/>
            </a:endParaRPr>
          </a:p>
        </p:txBody>
      </p:sp>
      <p:cxnSp>
        <p:nvCxnSpPr>
          <p:cNvPr id="26" name="直接箭头连接符 25"/>
          <p:cNvCxnSpPr/>
          <p:nvPr/>
        </p:nvCxnSpPr>
        <p:spPr>
          <a:xfrm rot="5400000" flipH="1" flipV="1">
            <a:off x="4518026" y="5949205"/>
            <a:ext cx="512762" cy="214313"/>
          </a:xfrm>
          <a:prstGeom prst="straightConnector1">
            <a:avLst/>
          </a:prstGeom>
          <a:ln>
            <a:solidFill>
              <a:srgbClr val="FF6600"/>
            </a:solidFill>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1" grpId="0"/>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a:xfrm>
            <a:off x="823915" y="487367"/>
            <a:ext cx="7991475" cy="950912"/>
          </a:xfrm>
        </p:spPr>
        <p:txBody>
          <a:bodyPr/>
          <a:lstStyle/>
          <a:p>
            <a:pPr>
              <a:defRPr/>
            </a:pPr>
            <a:r>
              <a:rPr lang="zh-CN" altLang="en-US" sz="3600" dirty="0">
                <a:latin typeface="+mj-ea"/>
              </a:rPr>
              <a:t>拥塞避免</a:t>
            </a:r>
            <a:r>
              <a:rPr lang="en-US" altLang="zh-CN" sz="3600" dirty="0">
                <a:latin typeface="+mj-ea"/>
              </a:rPr>
              <a:t>: </a:t>
            </a:r>
            <a:r>
              <a:rPr lang="en-US" altLang="zh-CN" sz="3600" dirty="0" err="1">
                <a:latin typeface="+mj-ea"/>
              </a:rPr>
              <a:t>DECbit</a:t>
            </a:r>
            <a:endParaRPr lang="en-US" sz="3600" dirty="0">
              <a:latin typeface="+mj-ea"/>
            </a:endParaRPr>
          </a:p>
        </p:txBody>
      </p:sp>
      <p:sp>
        <p:nvSpPr>
          <p:cNvPr id="99334" name="Rectangle 3"/>
          <p:cNvSpPr>
            <a:spLocks noGrp="1" noChangeArrowheads="1"/>
          </p:cNvSpPr>
          <p:nvPr>
            <p:ph sz="half" idx="1"/>
          </p:nvPr>
        </p:nvSpPr>
        <p:spPr>
          <a:xfrm>
            <a:off x="1204915" y="3977481"/>
            <a:ext cx="5040313" cy="2792413"/>
          </a:xfrm>
        </p:spPr>
        <p:txBody>
          <a:bodyPr>
            <a:normAutofit fontScale="92500"/>
          </a:bodyPr>
          <a:lstStyle/>
          <a:p>
            <a:pPr>
              <a:defRPr/>
            </a:pPr>
            <a:r>
              <a:rPr lang="en-US" altLang="zh-CN" dirty="0" err="1" smtClean="0"/>
              <a:t>DECbit</a:t>
            </a:r>
            <a:r>
              <a:rPr lang="en-US" altLang="zh-CN" dirty="0" smtClean="0"/>
              <a:t> </a:t>
            </a:r>
            <a:r>
              <a:rPr lang="zh-CN" altLang="en-US" dirty="0" smtClean="0">
                <a:latin typeface="+mn-ea"/>
              </a:rPr>
              <a:t>用于数字网络体系结构</a:t>
            </a:r>
            <a:r>
              <a:rPr lang="en-US" altLang="zh-CN" dirty="0" smtClean="0">
                <a:latin typeface="+mn-ea"/>
              </a:rPr>
              <a:t>(DNA)</a:t>
            </a:r>
            <a:r>
              <a:rPr lang="zh-CN" altLang="en-US" dirty="0" smtClean="0">
                <a:latin typeface="+mn-ea"/>
              </a:rPr>
              <a:t>，使用面向连接的传输层协议的一个无连接网络</a:t>
            </a:r>
            <a:endParaRPr lang="en-US" altLang="zh-CN" dirty="0" smtClean="0">
              <a:latin typeface="+mn-ea"/>
            </a:endParaRPr>
          </a:p>
          <a:p>
            <a:pPr>
              <a:defRPr/>
            </a:pPr>
            <a:r>
              <a:rPr lang="zh-CN" altLang="en-US" dirty="0" smtClean="0"/>
              <a:t>路由器监视当前负载，在拥塞将发生时通过设置流经分组的</a:t>
            </a:r>
            <a:r>
              <a:rPr lang="en-US" altLang="zh-CN" dirty="0" err="1" smtClean="0"/>
              <a:t>DECbit</a:t>
            </a:r>
            <a:r>
              <a:rPr lang="zh-CN" altLang="en-US" dirty="0" smtClean="0"/>
              <a:t>通知端节点</a:t>
            </a:r>
            <a:endParaRPr lang="en-US" altLang="zh-CN" dirty="0" smtClean="0"/>
          </a:p>
          <a:p>
            <a:pPr>
              <a:defRPr/>
            </a:pPr>
            <a:r>
              <a:rPr lang="zh-CN" altLang="en-US" dirty="0" smtClean="0"/>
              <a:t>目标主机将</a:t>
            </a:r>
            <a:r>
              <a:rPr lang="en-US" altLang="zh-CN" dirty="0" err="1" smtClean="0"/>
              <a:t>DECbit</a:t>
            </a:r>
            <a:r>
              <a:rPr lang="zh-CN" altLang="en-US" dirty="0" smtClean="0"/>
              <a:t>复制到传回源端的</a:t>
            </a:r>
            <a:r>
              <a:rPr lang="en-US" altLang="zh-CN" dirty="0" smtClean="0"/>
              <a:t>ACK</a:t>
            </a:r>
            <a:endParaRPr lang="en-US" altLang="zh-CN" dirty="0" smtClean="0"/>
          </a:p>
          <a:p>
            <a:pPr>
              <a:defRPr/>
            </a:pPr>
            <a:r>
              <a:rPr lang="zh-CN" altLang="en-US" dirty="0" smtClean="0"/>
              <a:t>源主机根据收到的设置了</a:t>
            </a:r>
            <a:r>
              <a:rPr lang="en-US" altLang="zh-CN" dirty="0" err="1" smtClean="0"/>
              <a:t>DECbit</a:t>
            </a:r>
            <a:r>
              <a:rPr lang="zh-CN" altLang="en-US" dirty="0" smtClean="0"/>
              <a:t>位的</a:t>
            </a:r>
            <a:r>
              <a:rPr lang="en-US" altLang="zh-CN" dirty="0" smtClean="0"/>
              <a:t>ACK,</a:t>
            </a:r>
            <a:r>
              <a:rPr lang="zh-CN" altLang="en-US" dirty="0" smtClean="0"/>
              <a:t>控制发送窗口大小</a:t>
            </a:r>
            <a:endParaRPr lang="en-US" altLang="zh-CN" dirty="0" smtClean="0"/>
          </a:p>
        </p:txBody>
      </p:sp>
      <p:grpSp>
        <p:nvGrpSpPr>
          <p:cNvPr id="83972" name="Group 11"/>
          <p:cNvGrpSpPr/>
          <p:nvPr/>
        </p:nvGrpSpPr>
        <p:grpSpPr bwMode="auto">
          <a:xfrm>
            <a:off x="6635753" y="2728916"/>
            <a:ext cx="950913" cy="365125"/>
            <a:chOff x="4410" y="1365"/>
            <a:chExt cx="663" cy="224"/>
          </a:xfrm>
        </p:grpSpPr>
        <p:sp>
          <p:nvSpPr>
            <p:cNvPr id="84056" name="Rectangle 1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7" name="AutoShape 1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8" name="Freeform 14"/>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ln>
          </p:spPr>
          <p:txBody>
            <a:bodyPr/>
            <a:lstStyle/>
            <a:p>
              <a:endParaRPr lang="zh-CN" altLang="en-US"/>
            </a:p>
          </p:txBody>
        </p:sp>
        <p:sp>
          <p:nvSpPr>
            <p:cNvPr id="84059" name="Freeform 15"/>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4060" name="Freeform 16"/>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3973" name="Group 17"/>
          <p:cNvGrpSpPr/>
          <p:nvPr/>
        </p:nvGrpSpPr>
        <p:grpSpPr bwMode="auto">
          <a:xfrm>
            <a:off x="4778378" y="2755903"/>
            <a:ext cx="950913" cy="365125"/>
            <a:chOff x="4410" y="1365"/>
            <a:chExt cx="663" cy="224"/>
          </a:xfrm>
        </p:grpSpPr>
        <p:sp>
          <p:nvSpPr>
            <p:cNvPr id="84051" name="Rectangle 18"/>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2" name="AutoShape 19"/>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3" name="Freeform 20"/>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ln>
          </p:spPr>
          <p:txBody>
            <a:bodyPr/>
            <a:lstStyle/>
            <a:p>
              <a:endParaRPr lang="zh-CN" altLang="en-US"/>
            </a:p>
          </p:txBody>
        </p:sp>
        <p:sp>
          <p:nvSpPr>
            <p:cNvPr id="84054" name="Freeform 21"/>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4055" name="Freeform 22"/>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3974" name="Freeform 24"/>
          <p:cNvSpPr/>
          <p:nvPr/>
        </p:nvSpPr>
        <p:spPr bwMode="auto">
          <a:xfrm>
            <a:off x="2652713" y="1658938"/>
            <a:ext cx="360362" cy="1403350"/>
          </a:xfrm>
          <a:custGeom>
            <a:avLst/>
            <a:gdLst>
              <a:gd name="T0" fmla="*/ 0 w 354"/>
              <a:gd name="T1" fmla="*/ 2147483646 h 1200"/>
              <a:gd name="T2" fmla="*/ 2147483646 w 354"/>
              <a:gd name="T3" fmla="*/ 0 h 1200"/>
              <a:gd name="T4" fmla="*/ 2147483646 w 354"/>
              <a:gd name="T5" fmla="*/ 2147483646 h 1200"/>
              <a:gd name="T6" fmla="*/ 2147483646 w 354"/>
              <a:gd name="T7" fmla="*/ 2147483646 h 1200"/>
              <a:gd name="T8" fmla="*/ 0 w 354"/>
              <a:gd name="T9" fmla="*/ 2147483646 h 1200"/>
              <a:gd name="T10" fmla="*/ 0 60000 65536"/>
              <a:gd name="T11" fmla="*/ 0 60000 65536"/>
              <a:gd name="T12" fmla="*/ 0 60000 65536"/>
              <a:gd name="T13" fmla="*/ 0 60000 65536"/>
              <a:gd name="T14" fmla="*/ 0 60000 65536"/>
              <a:gd name="T15" fmla="*/ 0 w 354"/>
              <a:gd name="T16" fmla="*/ 0 h 1200"/>
              <a:gd name="T17" fmla="*/ 354 w 354"/>
              <a:gd name="T18" fmla="*/ 1200 h 1200"/>
            </a:gdLst>
            <a:ahLst/>
            <a:cxnLst>
              <a:cxn ang="T10">
                <a:pos x="T0" y="T1"/>
              </a:cxn>
              <a:cxn ang="T11">
                <a:pos x="T2" y="T3"/>
              </a:cxn>
              <a:cxn ang="T12">
                <a:pos x="T4" y="T5"/>
              </a:cxn>
              <a:cxn ang="T13">
                <a:pos x="T6" y="T7"/>
              </a:cxn>
              <a:cxn ang="T14">
                <a:pos x="T8" y="T9"/>
              </a:cxn>
            </a:cxnLst>
            <a:rect l="T15" t="T16" r="T17" b="T18"/>
            <a:pathLst>
              <a:path w="354" h="1200">
                <a:moveTo>
                  <a:pt x="0" y="1194"/>
                </a:moveTo>
                <a:lnTo>
                  <a:pt x="354" y="0"/>
                </a:lnTo>
                <a:lnTo>
                  <a:pt x="342" y="1146"/>
                </a:lnTo>
                <a:lnTo>
                  <a:pt x="180" y="1200"/>
                </a:lnTo>
                <a:lnTo>
                  <a:pt x="0" y="1194"/>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975" name="Rectangle 23"/>
          <p:cNvSpPr>
            <a:spLocks noChangeArrowheads="1"/>
          </p:cNvSpPr>
          <p:nvPr/>
        </p:nvSpPr>
        <p:spPr bwMode="auto">
          <a:xfrm>
            <a:off x="3033716" y="1639891"/>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3976" name="Group 26"/>
          <p:cNvGrpSpPr/>
          <p:nvPr/>
        </p:nvGrpSpPr>
        <p:grpSpPr bwMode="auto">
          <a:xfrm>
            <a:off x="3001963" y="1700216"/>
            <a:ext cx="755650" cy="1285875"/>
            <a:chOff x="3681" y="2704"/>
            <a:chExt cx="807" cy="941"/>
          </a:xfrm>
        </p:grpSpPr>
        <p:sp>
          <p:nvSpPr>
            <p:cNvPr id="84046"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4047" name="Line 25"/>
            <p:cNvSpPr>
              <a:spLocks noChangeShapeType="1"/>
            </p:cNvSpPr>
            <p:nvPr/>
          </p:nvSpPr>
          <p:spPr bwMode="auto">
            <a:xfrm>
              <a:off x="3687" y="2877"/>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8" name="Line 27"/>
            <p:cNvSpPr>
              <a:spLocks noChangeShapeType="1"/>
            </p:cNvSpPr>
            <p:nvPr/>
          </p:nvSpPr>
          <p:spPr bwMode="auto">
            <a:xfrm>
              <a:off x="3692" y="3079"/>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9" name="Line 28"/>
            <p:cNvSpPr>
              <a:spLocks noChangeShapeType="1"/>
            </p:cNvSpPr>
            <p:nvPr/>
          </p:nvSpPr>
          <p:spPr bwMode="auto">
            <a:xfrm>
              <a:off x="3683" y="327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0" name="Line 29"/>
            <p:cNvSpPr>
              <a:spLocks noChangeShapeType="1"/>
            </p:cNvSpPr>
            <p:nvPr/>
          </p:nvSpPr>
          <p:spPr bwMode="auto">
            <a:xfrm>
              <a:off x="3683" y="345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977" name="Freeform 34"/>
          <p:cNvSpPr/>
          <p:nvPr/>
        </p:nvSpPr>
        <p:spPr bwMode="auto">
          <a:xfrm>
            <a:off x="9123363" y="1590678"/>
            <a:ext cx="347662" cy="1514475"/>
          </a:xfrm>
          <a:custGeom>
            <a:avLst/>
            <a:gdLst>
              <a:gd name="T0" fmla="*/ 2147483646 w 219"/>
              <a:gd name="T1" fmla="*/ 2147483646 h 954"/>
              <a:gd name="T2" fmla="*/ 0 w 219"/>
              <a:gd name="T3" fmla="*/ 0 h 954"/>
              <a:gd name="T4" fmla="*/ 2147483646 w 219"/>
              <a:gd name="T5" fmla="*/ 2147483646 h 954"/>
              <a:gd name="T6" fmla="*/ 2147483646 w 219"/>
              <a:gd name="T7" fmla="*/ 2147483646 h 954"/>
              <a:gd name="T8" fmla="*/ 2147483646 w 219"/>
              <a:gd name="T9" fmla="*/ 2147483646 h 954"/>
              <a:gd name="T10" fmla="*/ 0 60000 65536"/>
              <a:gd name="T11" fmla="*/ 0 60000 65536"/>
              <a:gd name="T12" fmla="*/ 0 60000 65536"/>
              <a:gd name="T13" fmla="*/ 0 60000 65536"/>
              <a:gd name="T14" fmla="*/ 0 60000 65536"/>
              <a:gd name="T15" fmla="*/ 0 w 219"/>
              <a:gd name="T16" fmla="*/ 0 h 954"/>
              <a:gd name="T17" fmla="*/ 219 w 219"/>
              <a:gd name="T18" fmla="*/ 954 h 954"/>
            </a:gdLst>
            <a:ahLst/>
            <a:cxnLst>
              <a:cxn ang="T10">
                <a:pos x="T0" y="T1"/>
              </a:cxn>
              <a:cxn ang="T11">
                <a:pos x="T2" y="T3"/>
              </a:cxn>
              <a:cxn ang="T12">
                <a:pos x="T4" y="T5"/>
              </a:cxn>
              <a:cxn ang="T13">
                <a:pos x="T6" y="T7"/>
              </a:cxn>
              <a:cxn ang="T14">
                <a:pos x="T8" y="T9"/>
              </a:cxn>
            </a:cxnLst>
            <a:rect l="T15" t="T16" r="T17" b="T18"/>
            <a:pathLst>
              <a:path w="219" h="954">
                <a:moveTo>
                  <a:pt x="198" y="762"/>
                </a:moveTo>
                <a:lnTo>
                  <a:pt x="0" y="0"/>
                </a:lnTo>
                <a:lnTo>
                  <a:pt x="8" y="844"/>
                </a:lnTo>
                <a:lnTo>
                  <a:pt x="219" y="954"/>
                </a:lnTo>
                <a:lnTo>
                  <a:pt x="198" y="762"/>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978" name="Rectangle 23"/>
          <p:cNvSpPr>
            <a:spLocks noChangeArrowheads="1"/>
          </p:cNvSpPr>
          <p:nvPr/>
        </p:nvSpPr>
        <p:spPr bwMode="auto">
          <a:xfrm>
            <a:off x="8367716" y="1627191"/>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3979" name="Group 36"/>
          <p:cNvGrpSpPr/>
          <p:nvPr/>
        </p:nvGrpSpPr>
        <p:grpSpPr bwMode="auto">
          <a:xfrm>
            <a:off x="8335963" y="1687516"/>
            <a:ext cx="755650" cy="1285875"/>
            <a:chOff x="3681" y="2704"/>
            <a:chExt cx="807" cy="941"/>
          </a:xfrm>
        </p:grpSpPr>
        <p:sp>
          <p:nvSpPr>
            <p:cNvPr id="84041"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4042" name="Line 25"/>
            <p:cNvSpPr>
              <a:spLocks noChangeShapeType="1"/>
            </p:cNvSpPr>
            <p:nvPr/>
          </p:nvSpPr>
          <p:spPr bwMode="auto">
            <a:xfrm>
              <a:off x="3687" y="2877"/>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3" name="Line 27"/>
            <p:cNvSpPr>
              <a:spLocks noChangeShapeType="1"/>
            </p:cNvSpPr>
            <p:nvPr/>
          </p:nvSpPr>
          <p:spPr bwMode="auto">
            <a:xfrm>
              <a:off x="3692" y="3079"/>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4" name="Line 28"/>
            <p:cNvSpPr>
              <a:spLocks noChangeShapeType="1"/>
            </p:cNvSpPr>
            <p:nvPr/>
          </p:nvSpPr>
          <p:spPr bwMode="auto">
            <a:xfrm>
              <a:off x="3683" y="327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5" name="Line 29"/>
            <p:cNvSpPr>
              <a:spLocks noChangeShapeType="1"/>
            </p:cNvSpPr>
            <p:nvPr/>
          </p:nvSpPr>
          <p:spPr bwMode="auto">
            <a:xfrm>
              <a:off x="3683" y="345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980" name="Freeform 45"/>
          <p:cNvSpPr/>
          <p:nvPr/>
        </p:nvSpPr>
        <p:spPr bwMode="auto">
          <a:xfrm>
            <a:off x="3498850" y="2022478"/>
            <a:ext cx="5080000" cy="777875"/>
          </a:xfrm>
          <a:custGeom>
            <a:avLst/>
            <a:gdLst>
              <a:gd name="T0" fmla="*/ 0 w 3200"/>
              <a:gd name="T1" fmla="*/ 2147483646 h 490"/>
              <a:gd name="T2" fmla="*/ 0 w 3200"/>
              <a:gd name="T3" fmla="*/ 2147483646 h 490"/>
              <a:gd name="T4" fmla="*/ 2147483646 w 3200"/>
              <a:gd name="T5" fmla="*/ 2147483646 h 490"/>
              <a:gd name="T6" fmla="*/ 2147483646 w 3200"/>
              <a:gd name="T7" fmla="*/ 0 h 490"/>
              <a:gd name="T8" fmla="*/ 0 60000 65536"/>
              <a:gd name="T9" fmla="*/ 0 60000 65536"/>
              <a:gd name="T10" fmla="*/ 0 60000 65536"/>
              <a:gd name="T11" fmla="*/ 0 60000 65536"/>
              <a:gd name="T12" fmla="*/ 0 w 3200"/>
              <a:gd name="T13" fmla="*/ 0 h 490"/>
              <a:gd name="T14" fmla="*/ 3200 w 3200"/>
              <a:gd name="T15" fmla="*/ 490 h 490"/>
            </a:gdLst>
            <a:ahLst/>
            <a:cxnLst>
              <a:cxn ang="T8">
                <a:pos x="T0" y="T1"/>
              </a:cxn>
              <a:cxn ang="T9">
                <a:pos x="T2" y="T3"/>
              </a:cxn>
              <a:cxn ang="T10">
                <a:pos x="T4" y="T5"/>
              </a:cxn>
              <a:cxn ang="T11">
                <a:pos x="T6" y="T7"/>
              </a:cxn>
            </a:cxnLst>
            <a:rect l="T12" t="T13" r="T14" b="T15"/>
            <a:pathLst>
              <a:path w="3200" h="490">
                <a:moveTo>
                  <a:pt x="0" y="64"/>
                </a:moveTo>
                <a:lnTo>
                  <a:pt x="0" y="490"/>
                </a:lnTo>
                <a:lnTo>
                  <a:pt x="3200" y="490"/>
                </a:lnTo>
                <a:lnTo>
                  <a:pt x="3200"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81" name="Freeform 46"/>
          <p:cNvSpPr/>
          <p:nvPr/>
        </p:nvSpPr>
        <p:spPr bwMode="auto">
          <a:xfrm>
            <a:off x="3217863" y="2074863"/>
            <a:ext cx="5581650" cy="969962"/>
          </a:xfrm>
          <a:custGeom>
            <a:avLst/>
            <a:gdLst>
              <a:gd name="T0" fmla="*/ 0 w 3516"/>
              <a:gd name="T1" fmla="*/ 2147483646 h 611"/>
              <a:gd name="T2" fmla="*/ 2147483646 w 3516"/>
              <a:gd name="T3" fmla="*/ 2147483646 h 611"/>
              <a:gd name="T4" fmla="*/ 2147483646 w 3516"/>
              <a:gd name="T5" fmla="*/ 2147483646 h 611"/>
              <a:gd name="T6" fmla="*/ 2147483646 w 3516"/>
              <a:gd name="T7" fmla="*/ 0 h 611"/>
              <a:gd name="T8" fmla="*/ 0 60000 65536"/>
              <a:gd name="T9" fmla="*/ 0 60000 65536"/>
              <a:gd name="T10" fmla="*/ 0 60000 65536"/>
              <a:gd name="T11" fmla="*/ 0 60000 65536"/>
              <a:gd name="T12" fmla="*/ 0 w 3516"/>
              <a:gd name="T13" fmla="*/ 0 h 611"/>
              <a:gd name="T14" fmla="*/ 3516 w 3516"/>
              <a:gd name="T15" fmla="*/ 611 h 611"/>
            </a:gdLst>
            <a:ahLst/>
            <a:cxnLst>
              <a:cxn ang="T8">
                <a:pos x="T0" y="T1"/>
              </a:cxn>
              <a:cxn ang="T9">
                <a:pos x="T2" y="T3"/>
              </a:cxn>
              <a:cxn ang="T10">
                <a:pos x="T4" y="T5"/>
              </a:cxn>
              <a:cxn ang="T11">
                <a:pos x="T6" y="T7"/>
              </a:cxn>
            </a:cxnLst>
            <a:rect l="T12" t="T13" r="T14" b="T15"/>
            <a:pathLst>
              <a:path w="3516" h="611">
                <a:moveTo>
                  <a:pt x="0" y="2"/>
                </a:moveTo>
                <a:lnTo>
                  <a:pt x="3" y="611"/>
                </a:lnTo>
                <a:lnTo>
                  <a:pt x="3516" y="611"/>
                </a:lnTo>
                <a:lnTo>
                  <a:pt x="3516"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3982" name="Group 61"/>
          <p:cNvGrpSpPr/>
          <p:nvPr/>
        </p:nvGrpSpPr>
        <p:grpSpPr bwMode="auto">
          <a:xfrm>
            <a:off x="4054475" y="2314575"/>
            <a:ext cx="712788" cy="534988"/>
            <a:chOff x="1594" y="1479"/>
            <a:chExt cx="449" cy="337"/>
          </a:xfrm>
        </p:grpSpPr>
        <p:sp>
          <p:nvSpPr>
            <p:cNvPr id="84035" name="Rectangle 47"/>
            <p:cNvSpPr>
              <a:spLocks noChangeArrowheads="1"/>
            </p:cNvSpPr>
            <p:nvPr/>
          </p:nvSpPr>
          <p:spPr bwMode="auto">
            <a:xfrm>
              <a:off x="1748" y="1479"/>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6" name="Rectangle 48"/>
            <p:cNvSpPr>
              <a:spLocks noChangeArrowheads="1"/>
            </p:cNvSpPr>
            <p:nvPr/>
          </p:nvSpPr>
          <p:spPr bwMode="auto">
            <a:xfrm>
              <a:off x="1670"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7" name="Rectangle 49"/>
            <p:cNvSpPr>
              <a:spLocks noChangeArrowheads="1"/>
            </p:cNvSpPr>
            <p:nvPr/>
          </p:nvSpPr>
          <p:spPr bwMode="auto">
            <a:xfrm>
              <a:off x="1594"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8" name="Rectangle 50"/>
            <p:cNvSpPr>
              <a:spLocks noChangeArrowheads="1"/>
            </p:cNvSpPr>
            <p:nvPr/>
          </p:nvSpPr>
          <p:spPr bwMode="auto">
            <a:xfrm>
              <a:off x="1987" y="1479"/>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9" name="Rectangle 51"/>
            <p:cNvSpPr>
              <a:spLocks noChangeArrowheads="1"/>
            </p:cNvSpPr>
            <p:nvPr/>
          </p:nvSpPr>
          <p:spPr bwMode="auto">
            <a:xfrm>
              <a:off x="1909"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40" name="Rectangle 52"/>
            <p:cNvSpPr>
              <a:spLocks noChangeArrowheads="1"/>
            </p:cNvSpPr>
            <p:nvPr/>
          </p:nvSpPr>
          <p:spPr bwMode="auto">
            <a:xfrm>
              <a:off x="1833"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grpSp>
        <p:nvGrpSpPr>
          <p:cNvPr id="83983" name="Group 62"/>
          <p:cNvGrpSpPr/>
          <p:nvPr/>
        </p:nvGrpSpPr>
        <p:grpSpPr bwMode="auto">
          <a:xfrm>
            <a:off x="5821366" y="2332041"/>
            <a:ext cx="712787" cy="534987"/>
            <a:chOff x="1594" y="1479"/>
            <a:chExt cx="449" cy="337"/>
          </a:xfrm>
        </p:grpSpPr>
        <p:sp>
          <p:nvSpPr>
            <p:cNvPr id="84029" name="Rectangle 63"/>
            <p:cNvSpPr>
              <a:spLocks noChangeArrowheads="1"/>
            </p:cNvSpPr>
            <p:nvPr/>
          </p:nvSpPr>
          <p:spPr bwMode="auto">
            <a:xfrm>
              <a:off x="1748" y="1479"/>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0" name="Rectangle 64"/>
            <p:cNvSpPr>
              <a:spLocks noChangeArrowheads="1"/>
            </p:cNvSpPr>
            <p:nvPr/>
          </p:nvSpPr>
          <p:spPr bwMode="auto">
            <a:xfrm>
              <a:off x="1670"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1" name="Rectangle 65"/>
            <p:cNvSpPr>
              <a:spLocks noChangeArrowheads="1"/>
            </p:cNvSpPr>
            <p:nvPr/>
          </p:nvSpPr>
          <p:spPr bwMode="auto">
            <a:xfrm>
              <a:off x="1594"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2" name="Rectangle 66"/>
            <p:cNvSpPr>
              <a:spLocks noChangeArrowheads="1"/>
            </p:cNvSpPr>
            <p:nvPr/>
          </p:nvSpPr>
          <p:spPr bwMode="auto">
            <a:xfrm>
              <a:off x="1987" y="1479"/>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3" name="Rectangle 67"/>
            <p:cNvSpPr>
              <a:spLocks noChangeArrowheads="1"/>
            </p:cNvSpPr>
            <p:nvPr/>
          </p:nvSpPr>
          <p:spPr bwMode="auto">
            <a:xfrm>
              <a:off x="1909"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4" name="Rectangle 68"/>
            <p:cNvSpPr>
              <a:spLocks noChangeArrowheads="1"/>
            </p:cNvSpPr>
            <p:nvPr/>
          </p:nvSpPr>
          <p:spPr bwMode="auto">
            <a:xfrm>
              <a:off x="1833"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grpSp>
        <p:nvGrpSpPr>
          <p:cNvPr id="83984" name="Group 76"/>
          <p:cNvGrpSpPr/>
          <p:nvPr/>
        </p:nvGrpSpPr>
        <p:grpSpPr bwMode="auto">
          <a:xfrm>
            <a:off x="7727953" y="2320925"/>
            <a:ext cx="333375" cy="534988"/>
            <a:chOff x="2522" y="956"/>
            <a:chExt cx="210" cy="337"/>
          </a:xfrm>
        </p:grpSpPr>
        <p:sp>
          <p:nvSpPr>
            <p:cNvPr id="84026" name="Rectangle 70"/>
            <p:cNvSpPr>
              <a:spLocks noChangeArrowheads="1"/>
            </p:cNvSpPr>
            <p:nvPr/>
          </p:nvSpPr>
          <p:spPr bwMode="auto">
            <a:xfrm>
              <a:off x="2676" y="956"/>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7" name="Rectangle 71"/>
            <p:cNvSpPr>
              <a:spLocks noChangeArrowheads="1"/>
            </p:cNvSpPr>
            <p:nvPr/>
          </p:nvSpPr>
          <p:spPr bwMode="auto">
            <a:xfrm>
              <a:off x="2598" y="958"/>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8" name="Rectangle 72"/>
            <p:cNvSpPr>
              <a:spLocks noChangeArrowheads="1"/>
            </p:cNvSpPr>
            <p:nvPr/>
          </p:nvSpPr>
          <p:spPr bwMode="auto">
            <a:xfrm>
              <a:off x="2522" y="958"/>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sp>
        <p:nvSpPr>
          <p:cNvPr id="83985" name="AutoShape 77"/>
          <p:cNvSpPr>
            <a:spLocks noChangeArrowheads="1"/>
          </p:cNvSpPr>
          <p:nvPr/>
        </p:nvSpPr>
        <p:spPr bwMode="auto">
          <a:xfrm>
            <a:off x="4819653" y="23955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6" name="AutoShape 78"/>
          <p:cNvSpPr>
            <a:spLocks noChangeArrowheads="1"/>
          </p:cNvSpPr>
          <p:nvPr/>
        </p:nvSpPr>
        <p:spPr bwMode="auto">
          <a:xfrm>
            <a:off x="6586541" y="23987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7" name="AutoShape 97"/>
          <p:cNvSpPr>
            <a:spLocks noChangeArrowheads="1"/>
          </p:cNvSpPr>
          <p:nvPr/>
        </p:nvSpPr>
        <p:spPr bwMode="auto">
          <a:xfrm rot="10800000">
            <a:off x="3482978" y="31321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8" name="AutoShape 98"/>
          <p:cNvSpPr>
            <a:spLocks noChangeArrowheads="1"/>
          </p:cNvSpPr>
          <p:nvPr/>
        </p:nvSpPr>
        <p:spPr bwMode="auto">
          <a:xfrm rot="10800000">
            <a:off x="5413378" y="31353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9" name="AutoShape 99"/>
          <p:cNvSpPr>
            <a:spLocks noChangeArrowheads="1"/>
          </p:cNvSpPr>
          <p:nvPr/>
        </p:nvSpPr>
        <p:spPr bwMode="auto">
          <a:xfrm rot="10800000">
            <a:off x="7610478" y="313848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90" name="Rectangle 101"/>
          <p:cNvSpPr>
            <a:spLocks noChangeArrowheads="1"/>
          </p:cNvSpPr>
          <p:nvPr/>
        </p:nvSpPr>
        <p:spPr bwMode="auto">
          <a:xfrm>
            <a:off x="4471991" y="1363666"/>
            <a:ext cx="98425" cy="407987"/>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3991" name="Text Box 102"/>
          <p:cNvSpPr txBox="1">
            <a:spLocks noChangeArrowheads="1"/>
          </p:cNvSpPr>
          <p:nvPr/>
        </p:nvSpPr>
        <p:spPr bwMode="auto">
          <a:xfrm>
            <a:off x="4575175" y="1519241"/>
            <a:ext cx="1123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DECbit set</a:t>
            </a:r>
            <a:endParaRPr kumimoji="0" lang="en-US" altLang="zh-CN" sz="1600">
              <a:latin typeface="Tahoma" panose="020B0604030504040204" pitchFamily="34" charset="0"/>
              <a:ea typeface="MS PGothic" panose="020B0600070205080204" pitchFamily="34" charset="-128"/>
            </a:endParaRPr>
          </a:p>
        </p:txBody>
      </p:sp>
      <p:sp>
        <p:nvSpPr>
          <p:cNvPr id="83992" name="Rectangle 108"/>
          <p:cNvSpPr>
            <a:spLocks noChangeArrowheads="1"/>
          </p:cNvSpPr>
          <p:nvPr/>
        </p:nvSpPr>
        <p:spPr bwMode="auto">
          <a:xfrm>
            <a:off x="5662616" y="1363666"/>
            <a:ext cx="98425" cy="407987"/>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3993" name="Text Box 109"/>
          <p:cNvSpPr txBox="1">
            <a:spLocks noChangeArrowheads="1"/>
          </p:cNvSpPr>
          <p:nvPr/>
        </p:nvSpPr>
        <p:spPr bwMode="auto">
          <a:xfrm>
            <a:off x="5765803" y="1519241"/>
            <a:ext cx="1482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DECbit not set</a:t>
            </a:r>
            <a:endParaRPr kumimoji="0" lang="en-US" altLang="zh-CN" sz="1600">
              <a:latin typeface="Tahoma" panose="020B0604030504040204" pitchFamily="34" charset="0"/>
              <a:ea typeface="MS PGothic" panose="020B0600070205080204" pitchFamily="34" charset="-128"/>
            </a:endParaRPr>
          </a:p>
        </p:txBody>
      </p:sp>
      <p:grpSp>
        <p:nvGrpSpPr>
          <p:cNvPr id="83994" name="Group 113"/>
          <p:cNvGrpSpPr/>
          <p:nvPr/>
        </p:nvGrpSpPr>
        <p:grpSpPr bwMode="auto">
          <a:xfrm>
            <a:off x="2190750" y="2622550"/>
            <a:ext cx="687388" cy="636588"/>
            <a:chOff x="-44" y="1473"/>
            <a:chExt cx="981" cy="1105"/>
          </a:xfrm>
        </p:grpSpPr>
        <p:pic>
          <p:nvPicPr>
            <p:cNvPr id="84024" name="Picture 11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5" name="Freeform 115"/>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83995" name="Group 116"/>
          <p:cNvGrpSpPr/>
          <p:nvPr/>
        </p:nvGrpSpPr>
        <p:grpSpPr bwMode="auto">
          <a:xfrm flipH="1">
            <a:off x="9318625" y="2671766"/>
            <a:ext cx="642938" cy="636587"/>
            <a:chOff x="-44" y="1473"/>
            <a:chExt cx="981" cy="1105"/>
          </a:xfrm>
        </p:grpSpPr>
        <p:pic>
          <p:nvPicPr>
            <p:cNvPr id="84022" name="Picture 11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3" name="Freeform 118"/>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83996" name="Text Box 102"/>
          <p:cNvSpPr txBox="1">
            <a:spLocks noChangeArrowheads="1"/>
          </p:cNvSpPr>
          <p:nvPr/>
        </p:nvSpPr>
        <p:spPr bwMode="auto">
          <a:xfrm>
            <a:off x="7896225" y="3306766"/>
            <a:ext cx="552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grpSp>
        <p:nvGrpSpPr>
          <p:cNvPr id="83997" name="Group 76"/>
          <p:cNvGrpSpPr/>
          <p:nvPr/>
        </p:nvGrpSpPr>
        <p:grpSpPr bwMode="auto">
          <a:xfrm>
            <a:off x="8023228" y="3090863"/>
            <a:ext cx="377825" cy="215900"/>
            <a:chOff x="2511" y="956"/>
            <a:chExt cx="238" cy="337"/>
          </a:xfrm>
        </p:grpSpPr>
        <p:sp>
          <p:nvSpPr>
            <p:cNvPr id="84019" name="Rectangle 70"/>
            <p:cNvSpPr>
              <a:spLocks noChangeArrowheads="1"/>
            </p:cNvSpPr>
            <p:nvPr/>
          </p:nvSpPr>
          <p:spPr bwMode="auto">
            <a:xfrm>
              <a:off x="2511" y="956"/>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0" name="Rectangle 71"/>
            <p:cNvSpPr>
              <a:spLocks noChangeArrowheads="1"/>
            </p:cNvSpPr>
            <p:nvPr/>
          </p:nvSpPr>
          <p:spPr bwMode="auto">
            <a:xfrm>
              <a:off x="2598" y="958"/>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1" name="Rectangle 72"/>
            <p:cNvSpPr>
              <a:spLocks noChangeArrowheads="1"/>
            </p:cNvSpPr>
            <p:nvPr/>
          </p:nvSpPr>
          <p:spPr bwMode="auto">
            <a:xfrm>
              <a:off x="2693" y="958"/>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grpSp>
        <p:nvGrpSpPr>
          <p:cNvPr id="83998" name="Group 62"/>
          <p:cNvGrpSpPr/>
          <p:nvPr/>
        </p:nvGrpSpPr>
        <p:grpSpPr bwMode="auto">
          <a:xfrm>
            <a:off x="5808663" y="3141663"/>
            <a:ext cx="792162" cy="215900"/>
            <a:chOff x="1583" y="1479"/>
            <a:chExt cx="499" cy="337"/>
          </a:xfrm>
        </p:grpSpPr>
        <p:sp>
          <p:nvSpPr>
            <p:cNvPr id="84013" name="Rectangle 63"/>
            <p:cNvSpPr>
              <a:spLocks noChangeArrowheads="1"/>
            </p:cNvSpPr>
            <p:nvPr/>
          </p:nvSpPr>
          <p:spPr bwMode="auto">
            <a:xfrm>
              <a:off x="1845" y="1479"/>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4" name="Rectangle 64"/>
            <p:cNvSpPr>
              <a:spLocks noChangeArrowheads="1"/>
            </p:cNvSpPr>
            <p:nvPr/>
          </p:nvSpPr>
          <p:spPr bwMode="auto">
            <a:xfrm>
              <a:off x="1670"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5" name="Rectangle 65"/>
            <p:cNvSpPr>
              <a:spLocks noChangeArrowheads="1"/>
            </p:cNvSpPr>
            <p:nvPr/>
          </p:nvSpPr>
          <p:spPr bwMode="auto">
            <a:xfrm>
              <a:off x="2026"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6" name="Rectangle 66"/>
            <p:cNvSpPr>
              <a:spLocks noChangeArrowheads="1"/>
            </p:cNvSpPr>
            <p:nvPr/>
          </p:nvSpPr>
          <p:spPr bwMode="auto">
            <a:xfrm>
              <a:off x="1583" y="1481"/>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7" name="Rectangle 67"/>
            <p:cNvSpPr>
              <a:spLocks noChangeArrowheads="1"/>
            </p:cNvSpPr>
            <p:nvPr/>
          </p:nvSpPr>
          <p:spPr bwMode="auto">
            <a:xfrm>
              <a:off x="1935"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8" name="Rectangle 68"/>
            <p:cNvSpPr>
              <a:spLocks noChangeArrowheads="1"/>
            </p:cNvSpPr>
            <p:nvPr/>
          </p:nvSpPr>
          <p:spPr bwMode="auto">
            <a:xfrm>
              <a:off x="1754"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sp>
        <p:nvSpPr>
          <p:cNvPr id="83999" name="Text Box 102"/>
          <p:cNvSpPr txBox="1">
            <a:spLocks noChangeArrowheads="1"/>
          </p:cNvSpPr>
          <p:nvPr/>
        </p:nvSpPr>
        <p:spPr bwMode="auto">
          <a:xfrm>
            <a:off x="5880103" y="3306766"/>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4000" name="Text Box 102"/>
          <p:cNvSpPr txBox="1">
            <a:spLocks noChangeArrowheads="1"/>
          </p:cNvSpPr>
          <p:nvPr/>
        </p:nvSpPr>
        <p:spPr bwMode="auto">
          <a:xfrm>
            <a:off x="4079878" y="3357566"/>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grpSp>
        <p:nvGrpSpPr>
          <p:cNvPr id="84001" name="Group 62"/>
          <p:cNvGrpSpPr/>
          <p:nvPr/>
        </p:nvGrpSpPr>
        <p:grpSpPr bwMode="auto">
          <a:xfrm>
            <a:off x="4008438" y="3141663"/>
            <a:ext cx="792162" cy="215900"/>
            <a:chOff x="1583" y="1479"/>
            <a:chExt cx="499" cy="337"/>
          </a:xfrm>
        </p:grpSpPr>
        <p:sp>
          <p:nvSpPr>
            <p:cNvPr id="84007" name="Rectangle 63"/>
            <p:cNvSpPr>
              <a:spLocks noChangeArrowheads="1"/>
            </p:cNvSpPr>
            <p:nvPr/>
          </p:nvSpPr>
          <p:spPr bwMode="auto">
            <a:xfrm>
              <a:off x="1845" y="1479"/>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08" name="Rectangle 64"/>
            <p:cNvSpPr>
              <a:spLocks noChangeArrowheads="1"/>
            </p:cNvSpPr>
            <p:nvPr/>
          </p:nvSpPr>
          <p:spPr bwMode="auto">
            <a:xfrm>
              <a:off x="1670"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09" name="Rectangle 65"/>
            <p:cNvSpPr>
              <a:spLocks noChangeArrowheads="1"/>
            </p:cNvSpPr>
            <p:nvPr/>
          </p:nvSpPr>
          <p:spPr bwMode="auto">
            <a:xfrm>
              <a:off x="2026"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0" name="Rectangle 66"/>
            <p:cNvSpPr>
              <a:spLocks noChangeArrowheads="1"/>
            </p:cNvSpPr>
            <p:nvPr/>
          </p:nvSpPr>
          <p:spPr bwMode="auto">
            <a:xfrm>
              <a:off x="1583" y="1481"/>
              <a:ext cx="56" cy="335"/>
            </a:xfrm>
            <a:prstGeom prst="rect">
              <a:avLst/>
            </a:prstGeom>
            <a:solidFill>
              <a:srgbClr val="CC0000"/>
            </a:solidFill>
            <a:ln w="9525">
              <a:solidFill>
                <a:srgbClr val="CC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1" name="Rectangle 67"/>
            <p:cNvSpPr>
              <a:spLocks noChangeArrowheads="1"/>
            </p:cNvSpPr>
            <p:nvPr/>
          </p:nvSpPr>
          <p:spPr bwMode="auto">
            <a:xfrm>
              <a:off x="1935"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2" name="Rectangle 68"/>
            <p:cNvSpPr>
              <a:spLocks noChangeArrowheads="1"/>
            </p:cNvSpPr>
            <p:nvPr/>
          </p:nvSpPr>
          <p:spPr bwMode="auto">
            <a:xfrm>
              <a:off x="1754" y="1481"/>
              <a:ext cx="56" cy="335"/>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pic>
        <p:nvPicPr>
          <p:cNvPr id="105" name="Picture 2" descr="f06-14-9780123850591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4788" y="4005263"/>
            <a:ext cx="4087812"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13"/>
          <p:cNvGrpSpPr/>
          <p:nvPr/>
        </p:nvGrpSpPr>
        <p:grpSpPr bwMode="auto">
          <a:xfrm>
            <a:off x="6672266" y="5229225"/>
            <a:ext cx="2592387" cy="503238"/>
            <a:chOff x="5148064" y="5229200"/>
            <a:chExt cx="2592288" cy="504056"/>
          </a:xfrm>
        </p:grpSpPr>
        <p:cxnSp>
          <p:nvCxnSpPr>
            <p:cNvPr id="107" name="直接连接符 106"/>
            <p:cNvCxnSpPr/>
            <p:nvPr/>
          </p:nvCxnSpPr>
          <p:spPr>
            <a:xfrm>
              <a:off x="5435390" y="5373898"/>
              <a:ext cx="23049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508412" y="5229200"/>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84006" name="TextBox 112"/>
            <p:cNvSpPr txBox="1">
              <a:spLocks noChangeArrowheads="1"/>
            </p:cNvSpPr>
            <p:nvPr/>
          </p:nvSpPr>
          <p:spPr bwMode="auto">
            <a:xfrm>
              <a:off x="5148064" y="5229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solidFill>
                    <a:srgbClr val="FF0000"/>
                  </a:solidFill>
                  <a:latin typeface="Arial" panose="020B0604020202020204" pitchFamily="34" charset="0"/>
                  <a:ea typeface="宋体" panose="02010600030101010101" pitchFamily="2" charset="-122"/>
                </a:rPr>
                <a:t>1</a:t>
              </a:r>
              <a:endParaRPr kumimoji="0" lang="zh-CN" altLang="en-US" sz="1800">
                <a:solidFill>
                  <a:srgbClr val="FF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a:xfrm>
            <a:off x="893625" y="486128"/>
            <a:ext cx="7991475" cy="950912"/>
          </a:xfrm>
        </p:spPr>
        <p:txBody>
          <a:bodyPr/>
          <a:lstStyle/>
          <a:p>
            <a:pPr>
              <a:defRPr/>
            </a:pPr>
            <a:r>
              <a:rPr lang="zh-CN" altLang="en-US" sz="3600" dirty="0">
                <a:latin typeface="+mj-ea"/>
              </a:rPr>
              <a:t>拥塞避免</a:t>
            </a:r>
            <a:r>
              <a:rPr lang="en-US" altLang="zh-CN" sz="3600" dirty="0">
                <a:latin typeface="+mj-ea"/>
              </a:rPr>
              <a:t>: RED</a:t>
            </a:r>
            <a:endParaRPr lang="en-US" sz="3600" dirty="0">
              <a:latin typeface="+mj-ea"/>
            </a:endParaRPr>
          </a:p>
        </p:txBody>
      </p:sp>
      <p:sp>
        <p:nvSpPr>
          <p:cNvPr id="99334" name="Rectangle 3"/>
          <p:cNvSpPr>
            <a:spLocks noGrp="1" noChangeArrowheads="1"/>
          </p:cNvSpPr>
          <p:nvPr>
            <p:ph sz="half" idx="1"/>
          </p:nvPr>
        </p:nvSpPr>
        <p:spPr>
          <a:xfrm>
            <a:off x="1136515" y="3830820"/>
            <a:ext cx="5040313" cy="2792413"/>
          </a:xfrm>
        </p:spPr>
        <p:txBody>
          <a:bodyPr>
            <a:normAutofit/>
          </a:bodyPr>
          <a:lstStyle/>
          <a:p>
            <a:pPr>
              <a:defRPr/>
            </a:pPr>
            <a:r>
              <a:rPr lang="zh-CN" altLang="en-US" dirty="0" smtClean="0"/>
              <a:t>随机早期检测</a:t>
            </a:r>
            <a:endParaRPr lang="zh-CN" altLang="en-US" dirty="0" smtClean="0"/>
          </a:p>
          <a:p>
            <a:pPr>
              <a:defRPr/>
            </a:pPr>
            <a:r>
              <a:rPr lang="zh-CN" altLang="en-US" dirty="0" smtClean="0"/>
              <a:t>路由器监视平均队列长度，当检测到拥塞即将发生时源调整拥塞窗口</a:t>
            </a:r>
            <a:endParaRPr lang="en-US" altLang="zh-CN" dirty="0" smtClean="0"/>
          </a:p>
          <a:p>
            <a:pPr>
              <a:defRPr/>
            </a:pPr>
            <a:r>
              <a:rPr lang="en-US" altLang="zh-CN" dirty="0" smtClean="0"/>
              <a:t>RED</a:t>
            </a:r>
            <a:r>
              <a:rPr lang="zh-CN" altLang="en-US" dirty="0" smtClean="0"/>
              <a:t>通过丢包隐式的通知源发生拥塞</a:t>
            </a:r>
            <a:endParaRPr lang="en-US" altLang="zh-CN" dirty="0" smtClean="0"/>
          </a:p>
          <a:p>
            <a:pPr>
              <a:defRPr/>
            </a:pPr>
            <a:r>
              <a:rPr lang="en-US" altLang="zh-CN" dirty="0" smtClean="0"/>
              <a:t>RED</a:t>
            </a:r>
            <a:r>
              <a:rPr lang="zh-CN" altLang="en-US" dirty="0" smtClean="0"/>
              <a:t>应用早期随机丢弃分组</a:t>
            </a:r>
            <a:endParaRPr lang="en-US" altLang="zh-CN" dirty="0" smtClean="0"/>
          </a:p>
          <a:p>
            <a:pPr>
              <a:defRPr/>
            </a:pPr>
            <a:r>
              <a:rPr lang="en-US" altLang="zh-CN" dirty="0" smtClean="0"/>
              <a:t>RED</a:t>
            </a:r>
            <a:r>
              <a:rPr lang="zh-CN" altLang="en-US" dirty="0" smtClean="0"/>
              <a:t>的参数设置影响系统性能</a:t>
            </a:r>
            <a:endParaRPr lang="en-US" altLang="zh-CN" dirty="0" smtClean="0"/>
          </a:p>
        </p:txBody>
      </p:sp>
      <p:grpSp>
        <p:nvGrpSpPr>
          <p:cNvPr id="86020" name="Group 11"/>
          <p:cNvGrpSpPr/>
          <p:nvPr/>
        </p:nvGrpSpPr>
        <p:grpSpPr bwMode="auto">
          <a:xfrm>
            <a:off x="6635753" y="2728916"/>
            <a:ext cx="950913" cy="365125"/>
            <a:chOff x="4410" y="1365"/>
            <a:chExt cx="663" cy="224"/>
          </a:xfrm>
        </p:grpSpPr>
        <p:sp>
          <p:nvSpPr>
            <p:cNvPr id="86093" name="Rectangle 1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94" name="AutoShape 1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95" name="Freeform 14"/>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ln>
          </p:spPr>
          <p:txBody>
            <a:bodyPr/>
            <a:lstStyle/>
            <a:p>
              <a:endParaRPr lang="zh-CN" altLang="en-US"/>
            </a:p>
          </p:txBody>
        </p:sp>
        <p:sp>
          <p:nvSpPr>
            <p:cNvPr id="86096" name="Freeform 15"/>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97" name="Freeform 16"/>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21" name="Group 17"/>
          <p:cNvGrpSpPr/>
          <p:nvPr/>
        </p:nvGrpSpPr>
        <p:grpSpPr bwMode="auto">
          <a:xfrm>
            <a:off x="4778378" y="2755903"/>
            <a:ext cx="950913" cy="365125"/>
            <a:chOff x="4410" y="1365"/>
            <a:chExt cx="663" cy="224"/>
          </a:xfrm>
        </p:grpSpPr>
        <p:sp>
          <p:nvSpPr>
            <p:cNvPr id="86088" name="Rectangle 18"/>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89" name="AutoShape 19"/>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90" name="Freeform 20"/>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ln>
          </p:spPr>
          <p:txBody>
            <a:bodyPr/>
            <a:lstStyle/>
            <a:p>
              <a:endParaRPr lang="zh-CN" altLang="en-US"/>
            </a:p>
          </p:txBody>
        </p:sp>
        <p:sp>
          <p:nvSpPr>
            <p:cNvPr id="86091" name="Freeform 21"/>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92" name="Freeform 22"/>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6022" name="Freeform 24"/>
          <p:cNvSpPr/>
          <p:nvPr/>
        </p:nvSpPr>
        <p:spPr bwMode="auto">
          <a:xfrm>
            <a:off x="2652713" y="1658938"/>
            <a:ext cx="360362" cy="1403350"/>
          </a:xfrm>
          <a:custGeom>
            <a:avLst/>
            <a:gdLst>
              <a:gd name="T0" fmla="*/ 0 w 354"/>
              <a:gd name="T1" fmla="*/ 2147483646 h 1200"/>
              <a:gd name="T2" fmla="*/ 2147483646 w 354"/>
              <a:gd name="T3" fmla="*/ 0 h 1200"/>
              <a:gd name="T4" fmla="*/ 2147483646 w 354"/>
              <a:gd name="T5" fmla="*/ 2147483646 h 1200"/>
              <a:gd name="T6" fmla="*/ 2147483646 w 354"/>
              <a:gd name="T7" fmla="*/ 2147483646 h 1200"/>
              <a:gd name="T8" fmla="*/ 0 w 354"/>
              <a:gd name="T9" fmla="*/ 2147483646 h 1200"/>
              <a:gd name="T10" fmla="*/ 0 60000 65536"/>
              <a:gd name="T11" fmla="*/ 0 60000 65536"/>
              <a:gd name="T12" fmla="*/ 0 60000 65536"/>
              <a:gd name="T13" fmla="*/ 0 60000 65536"/>
              <a:gd name="T14" fmla="*/ 0 60000 65536"/>
              <a:gd name="T15" fmla="*/ 0 w 354"/>
              <a:gd name="T16" fmla="*/ 0 h 1200"/>
              <a:gd name="T17" fmla="*/ 354 w 354"/>
              <a:gd name="T18" fmla="*/ 1200 h 1200"/>
            </a:gdLst>
            <a:ahLst/>
            <a:cxnLst>
              <a:cxn ang="T10">
                <a:pos x="T0" y="T1"/>
              </a:cxn>
              <a:cxn ang="T11">
                <a:pos x="T2" y="T3"/>
              </a:cxn>
              <a:cxn ang="T12">
                <a:pos x="T4" y="T5"/>
              </a:cxn>
              <a:cxn ang="T13">
                <a:pos x="T6" y="T7"/>
              </a:cxn>
              <a:cxn ang="T14">
                <a:pos x="T8" y="T9"/>
              </a:cxn>
            </a:cxnLst>
            <a:rect l="T15" t="T16" r="T17" b="T18"/>
            <a:pathLst>
              <a:path w="354" h="1200">
                <a:moveTo>
                  <a:pt x="0" y="1194"/>
                </a:moveTo>
                <a:lnTo>
                  <a:pt x="354" y="0"/>
                </a:lnTo>
                <a:lnTo>
                  <a:pt x="342" y="1146"/>
                </a:lnTo>
                <a:lnTo>
                  <a:pt x="180" y="1200"/>
                </a:lnTo>
                <a:lnTo>
                  <a:pt x="0" y="1194"/>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6023" name="Rectangle 23"/>
          <p:cNvSpPr>
            <a:spLocks noChangeArrowheads="1"/>
          </p:cNvSpPr>
          <p:nvPr/>
        </p:nvSpPr>
        <p:spPr bwMode="auto">
          <a:xfrm>
            <a:off x="3033716" y="1639891"/>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6024" name="Group 26"/>
          <p:cNvGrpSpPr/>
          <p:nvPr/>
        </p:nvGrpSpPr>
        <p:grpSpPr bwMode="auto">
          <a:xfrm>
            <a:off x="3001963" y="1700216"/>
            <a:ext cx="755650" cy="1285875"/>
            <a:chOff x="3681" y="2704"/>
            <a:chExt cx="807" cy="941"/>
          </a:xfrm>
        </p:grpSpPr>
        <p:sp>
          <p:nvSpPr>
            <p:cNvPr id="86083"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6084" name="Line 25"/>
            <p:cNvSpPr>
              <a:spLocks noChangeShapeType="1"/>
            </p:cNvSpPr>
            <p:nvPr/>
          </p:nvSpPr>
          <p:spPr bwMode="auto">
            <a:xfrm>
              <a:off x="3687" y="2877"/>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5" name="Line 27"/>
            <p:cNvSpPr>
              <a:spLocks noChangeShapeType="1"/>
            </p:cNvSpPr>
            <p:nvPr/>
          </p:nvSpPr>
          <p:spPr bwMode="auto">
            <a:xfrm>
              <a:off x="3692" y="3079"/>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6" name="Line 28"/>
            <p:cNvSpPr>
              <a:spLocks noChangeShapeType="1"/>
            </p:cNvSpPr>
            <p:nvPr/>
          </p:nvSpPr>
          <p:spPr bwMode="auto">
            <a:xfrm>
              <a:off x="3683" y="327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7" name="Line 29"/>
            <p:cNvSpPr>
              <a:spLocks noChangeShapeType="1"/>
            </p:cNvSpPr>
            <p:nvPr/>
          </p:nvSpPr>
          <p:spPr bwMode="auto">
            <a:xfrm>
              <a:off x="3683" y="345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25" name="Freeform 34"/>
          <p:cNvSpPr/>
          <p:nvPr/>
        </p:nvSpPr>
        <p:spPr bwMode="auto">
          <a:xfrm>
            <a:off x="9123363" y="1590678"/>
            <a:ext cx="347662" cy="1514475"/>
          </a:xfrm>
          <a:custGeom>
            <a:avLst/>
            <a:gdLst>
              <a:gd name="T0" fmla="*/ 2147483646 w 219"/>
              <a:gd name="T1" fmla="*/ 2147483646 h 954"/>
              <a:gd name="T2" fmla="*/ 0 w 219"/>
              <a:gd name="T3" fmla="*/ 0 h 954"/>
              <a:gd name="T4" fmla="*/ 2147483646 w 219"/>
              <a:gd name="T5" fmla="*/ 2147483646 h 954"/>
              <a:gd name="T6" fmla="*/ 2147483646 w 219"/>
              <a:gd name="T7" fmla="*/ 2147483646 h 954"/>
              <a:gd name="T8" fmla="*/ 2147483646 w 219"/>
              <a:gd name="T9" fmla="*/ 2147483646 h 954"/>
              <a:gd name="T10" fmla="*/ 0 60000 65536"/>
              <a:gd name="T11" fmla="*/ 0 60000 65536"/>
              <a:gd name="T12" fmla="*/ 0 60000 65536"/>
              <a:gd name="T13" fmla="*/ 0 60000 65536"/>
              <a:gd name="T14" fmla="*/ 0 60000 65536"/>
              <a:gd name="T15" fmla="*/ 0 w 219"/>
              <a:gd name="T16" fmla="*/ 0 h 954"/>
              <a:gd name="T17" fmla="*/ 219 w 219"/>
              <a:gd name="T18" fmla="*/ 954 h 954"/>
            </a:gdLst>
            <a:ahLst/>
            <a:cxnLst>
              <a:cxn ang="T10">
                <a:pos x="T0" y="T1"/>
              </a:cxn>
              <a:cxn ang="T11">
                <a:pos x="T2" y="T3"/>
              </a:cxn>
              <a:cxn ang="T12">
                <a:pos x="T4" y="T5"/>
              </a:cxn>
              <a:cxn ang="T13">
                <a:pos x="T6" y="T7"/>
              </a:cxn>
              <a:cxn ang="T14">
                <a:pos x="T8" y="T9"/>
              </a:cxn>
            </a:cxnLst>
            <a:rect l="T15" t="T16" r="T17" b="T18"/>
            <a:pathLst>
              <a:path w="219" h="954">
                <a:moveTo>
                  <a:pt x="198" y="762"/>
                </a:moveTo>
                <a:lnTo>
                  <a:pt x="0" y="0"/>
                </a:lnTo>
                <a:lnTo>
                  <a:pt x="8" y="844"/>
                </a:lnTo>
                <a:lnTo>
                  <a:pt x="219" y="954"/>
                </a:lnTo>
                <a:lnTo>
                  <a:pt x="198" y="762"/>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6026" name="Rectangle 23"/>
          <p:cNvSpPr>
            <a:spLocks noChangeArrowheads="1"/>
          </p:cNvSpPr>
          <p:nvPr/>
        </p:nvSpPr>
        <p:spPr bwMode="auto">
          <a:xfrm>
            <a:off x="8367716" y="1627191"/>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6027" name="Group 36"/>
          <p:cNvGrpSpPr/>
          <p:nvPr/>
        </p:nvGrpSpPr>
        <p:grpSpPr bwMode="auto">
          <a:xfrm>
            <a:off x="8335963" y="1687516"/>
            <a:ext cx="755650" cy="1285875"/>
            <a:chOff x="3681" y="2704"/>
            <a:chExt cx="807" cy="941"/>
          </a:xfrm>
        </p:grpSpPr>
        <p:sp>
          <p:nvSpPr>
            <p:cNvPr id="86078"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6079" name="Line 25"/>
            <p:cNvSpPr>
              <a:spLocks noChangeShapeType="1"/>
            </p:cNvSpPr>
            <p:nvPr/>
          </p:nvSpPr>
          <p:spPr bwMode="auto">
            <a:xfrm>
              <a:off x="3687" y="2877"/>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0" name="Line 27"/>
            <p:cNvSpPr>
              <a:spLocks noChangeShapeType="1"/>
            </p:cNvSpPr>
            <p:nvPr/>
          </p:nvSpPr>
          <p:spPr bwMode="auto">
            <a:xfrm>
              <a:off x="3692" y="3079"/>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1" name="Line 28"/>
            <p:cNvSpPr>
              <a:spLocks noChangeShapeType="1"/>
            </p:cNvSpPr>
            <p:nvPr/>
          </p:nvSpPr>
          <p:spPr bwMode="auto">
            <a:xfrm>
              <a:off x="3683" y="327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2" name="Line 29"/>
            <p:cNvSpPr>
              <a:spLocks noChangeShapeType="1"/>
            </p:cNvSpPr>
            <p:nvPr/>
          </p:nvSpPr>
          <p:spPr bwMode="auto">
            <a:xfrm>
              <a:off x="3683" y="345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28" name="Freeform 45"/>
          <p:cNvSpPr/>
          <p:nvPr/>
        </p:nvSpPr>
        <p:spPr bwMode="auto">
          <a:xfrm>
            <a:off x="3498850" y="2022478"/>
            <a:ext cx="5080000" cy="777875"/>
          </a:xfrm>
          <a:custGeom>
            <a:avLst/>
            <a:gdLst>
              <a:gd name="T0" fmla="*/ 0 w 3200"/>
              <a:gd name="T1" fmla="*/ 2147483646 h 490"/>
              <a:gd name="T2" fmla="*/ 0 w 3200"/>
              <a:gd name="T3" fmla="*/ 2147483646 h 490"/>
              <a:gd name="T4" fmla="*/ 2147483646 w 3200"/>
              <a:gd name="T5" fmla="*/ 2147483646 h 490"/>
              <a:gd name="T6" fmla="*/ 2147483646 w 3200"/>
              <a:gd name="T7" fmla="*/ 0 h 490"/>
              <a:gd name="T8" fmla="*/ 0 60000 65536"/>
              <a:gd name="T9" fmla="*/ 0 60000 65536"/>
              <a:gd name="T10" fmla="*/ 0 60000 65536"/>
              <a:gd name="T11" fmla="*/ 0 60000 65536"/>
              <a:gd name="T12" fmla="*/ 0 w 3200"/>
              <a:gd name="T13" fmla="*/ 0 h 490"/>
              <a:gd name="T14" fmla="*/ 3200 w 3200"/>
              <a:gd name="T15" fmla="*/ 490 h 490"/>
            </a:gdLst>
            <a:ahLst/>
            <a:cxnLst>
              <a:cxn ang="T8">
                <a:pos x="T0" y="T1"/>
              </a:cxn>
              <a:cxn ang="T9">
                <a:pos x="T2" y="T3"/>
              </a:cxn>
              <a:cxn ang="T10">
                <a:pos x="T4" y="T5"/>
              </a:cxn>
              <a:cxn ang="T11">
                <a:pos x="T6" y="T7"/>
              </a:cxn>
            </a:cxnLst>
            <a:rect l="T12" t="T13" r="T14" b="T15"/>
            <a:pathLst>
              <a:path w="3200" h="490">
                <a:moveTo>
                  <a:pt x="0" y="64"/>
                </a:moveTo>
                <a:lnTo>
                  <a:pt x="0" y="490"/>
                </a:lnTo>
                <a:lnTo>
                  <a:pt x="3200" y="490"/>
                </a:lnTo>
                <a:lnTo>
                  <a:pt x="3200"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29" name="Freeform 46"/>
          <p:cNvSpPr/>
          <p:nvPr/>
        </p:nvSpPr>
        <p:spPr bwMode="auto">
          <a:xfrm>
            <a:off x="3217863" y="2074863"/>
            <a:ext cx="5581650" cy="969962"/>
          </a:xfrm>
          <a:custGeom>
            <a:avLst/>
            <a:gdLst>
              <a:gd name="T0" fmla="*/ 0 w 3516"/>
              <a:gd name="T1" fmla="*/ 2147483646 h 611"/>
              <a:gd name="T2" fmla="*/ 2147483646 w 3516"/>
              <a:gd name="T3" fmla="*/ 2147483646 h 611"/>
              <a:gd name="T4" fmla="*/ 2147483646 w 3516"/>
              <a:gd name="T5" fmla="*/ 2147483646 h 611"/>
              <a:gd name="T6" fmla="*/ 2147483646 w 3516"/>
              <a:gd name="T7" fmla="*/ 0 h 611"/>
              <a:gd name="T8" fmla="*/ 0 60000 65536"/>
              <a:gd name="T9" fmla="*/ 0 60000 65536"/>
              <a:gd name="T10" fmla="*/ 0 60000 65536"/>
              <a:gd name="T11" fmla="*/ 0 60000 65536"/>
              <a:gd name="T12" fmla="*/ 0 w 3516"/>
              <a:gd name="T13" fmla="*/ 0 h 611"/>
              <a:gd name="T14" fmla="*/ 3516 w 3516"/>
              <a:gd name="T15" fmla="*/ 611 h 611"/>
            </a:gdLst>
            <a:ahLst/>
            <a:cxnLst>
              <a:cxn ang="T8">
                <a:pos x="T0" y="T1"/>
              </a:cxn>
              <a:cxn ang="T9">
                <a:pos x="T2" y="T3"/>
              </a:cxn>
              <a:cxn ang="T10">
                <a:pos x="T4" y="T5"/>
              </a:cxn>
              <a:cxn ang="T11">
                <a:pos x="T6" y="T7"/>
              </a:cxn>
            </a:cxnLst>
            <a:rect l="T12" t="T13" r="T14" b="T15"/>
            <a:pathLst>
              <a:path w="3516" h="611">
                <a:moveTo>
                  <a:pt x="0" y="2"/>
                </a:moveTo>
                <a:lnTo>
                  <a:pt x="3" y="611"/>
                </a:lnTo>
                <a:lnTo>
                  <a:pt x="3516" y="611"/>
                </a:lnTo>
                <a:lnTo>
                  <a:pt x="3516"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30" name="Rectangle 48"/>
          <p:cNvSpPr>
            <a:spLocks noChangeArrowheads="1"/>
          </p:cNvSpPr>
          <p:nvPr/>
        </p:nvSpPr>
        <p:spPr bwMode="auto">
          <a:xfrm>
            <a:off x="4175125"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1" name="Rectangle 49"/>
          <p:cNvSpPr>
            <a:spLocks noChangeArrowheads="1"/>
          </p:cNvSpPr>
          <p:nvPr/>
        </p:nvSpPr>
        <p:spPr bwMode="auto">
          <a:xfrm>
            <a:off x="4054475"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2" name="Rectangle 51"/>
          <p:cNvSpPr>
            <a:spLocks noChangeArrowheads="1"/>
          </p:cNvSpPr>
          <p:nvPr/>
        </p:nvSpPr>
        <p:spPr bwMode="auto">
          <a:xfrm>
            <a:off x="4554538"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3" name="Rectangle 52"/>
          <p:cNvSpPr>
            <a:spLocks noChangeArrowheads="1"/>
          </p:cNvSpPr>
          <p:nvPr/>
        </p:nvSpPr>
        <p:spPr bwMode="auto">
          <a:xfrm>
            <a:off x="4433888"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4" name="Rectangle 71"/>
          <p:cNvSpPr>
            <a:spLocks noChangeArrowheads="1"/>
          </p:cNvSpPr>
          <p:nvPr/>
        </p:nvSpPr>
        <p:spPr bwMode="auto">
          <a:xfrm>
            <a:off x="7848600" y="232410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5" name="Rectangle 72"/>
          <p:cNvSpPr>
            <a:spLocks noChangeArrowheads="1"/>
          </p:cNvSpPr>
          <p:nvPr/>
        </p:nvSpPr>
        <p:spPr bwMode="auto">
          <a:xfrm>
            <a:off x="7727950" y="232410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6" name="AutoShape 97"/>
          <p:cNvSpPr>
            <a:spLocks noChangeArrowheads="1"/>
          </p:cNvSpPr>
          <p:nvPr/>
        </p:nvSpPr>
        <p:spPr bwMode="auto">
          <a:xfrm rot="10800000">
            <a:off x="3482978" y="31321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37" name="AutoShape 98"/>
          <p:cNvSpPr>
            <a:spLocks noChangeArrowheads="1"/>
          </p:cNvSpPr>
          <p:nvPr/>
        </p:nvSpPr>
        <p:spPr bwMode="auto">
          <a:xfrm rot="10800000">
            <a:off x="5413378" y="31353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38" name="AutoShape 99"/>
          <p:cNvSpPr>
            <a:spLocks noChangeArrowheads="1"/>
          </p:cNvSpPr>
          <p:nvPr/>
        </p:nvSpPr>
        <p:spPr bwMode="auto">
          <a:xfrm rot="10800000">
            <a:off x="7610478" y="313848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nvGrpSpPr>
          <p:cNvPr id="86039" name="Group 113"/>
          <p:cNvGrpSpPr/>
          <p:nvPr/>
        </p:nvGrpSpPr>
        <p:grpSpPr bwMode="auto">
          <a:xfrm>
            <a:off x="2190750" y="2622550"/>
            <a:ext cx="687388" cy="636588"/>
            <a:chOff x="-44" y="1473"/>
            <a:chExt cx="981" cy="1105"/>
          </a:xfrm>
        </p:grpSpPr>
        <p:pic>
          <p:nvPicPr>
            <p:cNvPr id="86076" name="Picture 11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7" name="Freeform 115"/>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86040" name="Group 116"/>
          <p:cNvGrpSpPr/>
          <p:nvPr/>
        </p:nvGrpSpPr>
        <p:grpSpPr bwMode="auto">
          <a:xfrm flipH="1">
            <a:off x="9318625" y="2671766"/>
            <a:ext cx="642938" cy="636587"/>
            <a:chOff x="-44" y="1473"/>
            <a:chExt cx="981" cy="1105"/>
          </a:xfrm>
        </p:grpSpPr>
        <p:pic>
          <p:nvPicPr>
            <p:cNvPr id="86074" name="Picture 11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5" name="Freeform 118"/>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86041" name="Text Box 102"/>
          <p:cNvSpPr txBox="1">
            <a:spLocks noChangeArrowheads="1"/>
          </p:cNvSpPr>
          <p:nvPr/>
        </p:nvSpPr>
        <p:spPr bwMode="auto">
          <a:xfrm>
            <a:off x="7896225" y="3306766"/>
            <a:ext cx="552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6042" name="Rectangle 71"/>
          <p:cNvSpPr>
            <a:spLocks noChangeArrowheads="1"/>
          </p:cNvSpPr>
          <p:nvPr/>
        </p:nvSpPr>
        <p:spPr bwMode="auto">
          <a:xfrm>
            <a:off x="8161338" y="3092453"/>
            <a:ext cx="88900" cy="2143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3" name="Rectangle 72"/>
          <p:cNvSpPr>
            <a:spLocks noChangeArrowheads="1"/>
          </p:cNvSpPr>
          <p:nvPr/>
        </p:nvSpPr>
        <p:spPr bwMode="auto">
          <a:xfrm>
            <a:off x="8312150" y="3092453"/>
            <a:ext cx="88900" cy="2143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4" name="Rectangle 64"/>
          <p:cNvSpPr>
            <a:spLocks noChangeArrowheads="1"/>
          </p:cNvSpPr>
          <p:nvPr/>
        </p:nvSpPr>
        <p:spPr bwMode="auto">
          <a:xfrm>
            <a:off x="5946775"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5" name="Rectangle 65"/>
          <p:cNvSpPr>
            <a:spLocks noChangeArrowheads="1"/>
          </p:cNvSpPr>
          <p:nvPr/>
        </p:nvSpPr>
        <p:spPr bwMode="auto">
          <a:xfrm>
            <a:off x="6511925"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6" name="Rectangle 67"/>
          <p:cNvSpPr>
            <a:spLocks noChangeArrowheads="1"/>
          </p:cNvSpPr>
          <p:nvPr/>
        </p:nvSpPr>
        <p:spPr bwMode="auto">
          <a:xfrm>
            <a:off x="6367463"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7" name="Rectangle 68"/>
          <p:cNvSpPr>
            <a:spLocks noChangeArrowheads="1"/>
          </p:cNvSpPr>
          <p:nvPr/>
        </p:nvSpPr>
        <p:spPr bwMode="auto">
          <a:xfrm>
            <a:off x="6080125"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8" name="Text Box 102"/>
          <p:cNvSpPr txBox="1">
            <a:spLocks noChangeArrowheads="1"/>
          </p:cNvSpPr>
          <p:nvPr/>
        </p:nvSpPr>
        <p:spPr bwMode="auto">
          <a:xfrm>
            <a:off x="5880103" y="3306766"/>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6049" name="Text Box 102"/>
          <p:cNvSpPr txBox="1">
            <a:spLocks noChangeArrowheads="1"/>
          </p:cNvSpPr>
          <p:nvPr/>
        </p:nvSpPr>
        <p:spPr bwMode="auto">
          <a:xfrm>
            <a:off x="4079878" y="3357566"/>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6050" name="Rectangle 64"/>
          <p:cNvSpPr>
            <a:spLocks noChangeArrowheads="1"/>
          </p:cNvSpPr>
          <p:nvPr/>
        </p:nvSpPr>
        <p:spPr bwMode="auto">
          <a:xfrm>
            <a:off x="4146550"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51" name="Rectangle 65"/>
          <p:cNvSpPr>
            <a:spLocks noChangeArrowheads="1"/>
          </p:cNvSpPr>
          <p:nvPr/>
        </p:nvSpPr>
        <p:spPr bwMode="auto">
          <a:xfrm>
            <a:off x="4711700"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52" name="Rectangle 67"/>
          <p:cNvSpPr>
            <a:spLocks noChangeArrowheads="1"/>
          </p:cNvSpPr>
          <p:nvPr/>
        </p:nvSpPr>
        <p:spPr bwMode="auto">
          <a:xfrm>
            <a:off x="4567238"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pic>
        <p:nvPicPr>
          <p:cNvPr id="93" name="Picture 2" descr="f06-16-9780123850591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2041" y="3644900"/>
            <a:ext cx="28606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descr="f06-17-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8891" y="5157788"/>
            <a:ext cx="25161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127"/>
          <p:cNvGrpSpPr/>
          <p:nvPr/>
        </p:nvGrpSpPr>
        <p:grpSpPr bwMode="auto">
          <a:xfrm>
            <a:off x="4727578" y="1647825"/>
            <a:ext cx="2595563" cy="628650"/>
            <a:chOff x="3203848" y="1648222"/>
            <a:chExt cx="2595215" cy="628650"/>
          </a:xfrm>
        </p:grpSpPr>
        <p:sp>
          <p:nvSpPr>
            <p:cNvPr id="86059" name="AutoShape 77"/>
            <p:cNvSpPr>
              <a:spLocks noChangeArrowheads="1"/>
            </p:cNvSpPr>
            <p:nvPr/>
          </p:nvSpPr>
          <p:spPr bwMode="auto">
            <a:xfrm>
              <a:off x="3203848" y="1844824"/>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60" name="AutoShape 78"/>
            <p:cNvSpPr>
              <a:spLocks noChangeArrowheads="1"/>
            </p:cNvSpPr>
            <p:nvPr/>
          </p:nvSpPr>
          <p:spPr bwMode="auto">
            <a:xfrm>
              <a:off x="5364088" y="1844824"/>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nvGrpSpPr>
            <p:cNvPr id="86061" name="Group 25"/>
            <p:cNvGrpSpPr/>
            <p:nvPr/>
          </p:nvGrpSpPr>
          <p:grpSpPr bwMode="auto">
            <a:xfrm>
              <a:off x="3771900" y="1676797"/>
              <a:ext cx="939800" cy="565150"/>
              <a:chOff x="1670312" y="2562997"/>
              <a:chExt cx="940317" cy="565219"/>
            </a:xfrm>
          </p:grpSpPr>
          <p:grpSp>
            <p:nvGrpSpPr>
              <p:cNvPr id="86064" name="Group 28"/>
              <p:cNvGrpSpPr/>
              <p:nvPr/>
            </p:nvGrpSpPr>
            <p:grpSpPr bwMode="auto">
              <a:xfrm>
                <a:off x="1670312" y="2562997"/>
                <a:ext cx="929822" cy="565219"/>
                <a:chOff x="1670312" y="2562997"/>
                <a:chExt cx="929822" cy="565219"/>
              </a:xfrm>
            </p:grpSpPr>
            <p:sp>
              <p:nvSpPr>
                <p:cNvPr id="86066" name="Rectangle 30"/>
                <p:cNvSpPr>
                  <a:spLocks noChangeArrowheads="1"/>
                </p:cNvSpPr>
                <p:nvPr/>
              </p:nvSpPr>
              <p:spPr bwMode="auto">
                <a:xfrm>
                  <a:off x="1670312" y="2562997"/>
                  <a:ext cx="929822" cy="56315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cxnSp>
              <p:nvCxnSpPr>
                <p:cNvPr id="86067"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86068"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86069"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86070"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86071"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86072"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86073"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ln>
                <a:extLst>
                  <a:ext uri="{909E8E84-426E-40DD-AFC4-6F175D3DCCD1}">
                    <a14:hiddenFill xmlns:a14="http://schemas.microsoft.com/office/drawing/2010/main">
                      <a:noFill/>
                    </a14:hiddenFill>
                  </a:ext>
                </a:extLst>
              </p:spPr>
            </p:cxnSp>
          </p:grpSp>
          <p:sp>
            <p:nvSpPr>
              <p:cNvPr id="86065"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sp>
          <p:nvSpPr>
            <p:cNvPr id="86062" name="Oval 27"/>
            <p:cNvSpPr>
              <a:spLocks noChangeArrowheads="1"/>
            </p:cNvSpPr>
            <p:nvPr/>
          </p:nvSpPr>
          <p:spPr bwMode="auto">
            <a:xfrm>
              <a:off x="4799013" y="1648222"/>
              <a:ext cx="631825" cy="62865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cxnSp>
          <p:nvCxnSpPr>
            <p:cNvPr id="86063" name="Straight Arrow Connector 52"/>
            <p:cNvCxnSpPr>
              <a:cxnSpLocks noChangeShapeType="1"/>
              <a:stCxn id="86065" idx="3"/>
              <a:endCxn id="86062" idx="2"/>
            </p:cNvCxnSpPr>
            <p:nvPr/>
          </p:nvCxnSpPr>
          <p:spPr bwMode="auto">
            <a:xfrm>
              <a:off x="4711700" y="1959372"/>
              <a:ext cx="87313" cy="3175"/>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grpSp>
      <p:grpSp>
        <p:nvGrpSpPr>
          <p:cNvPr id="11" name="组合 128"/>
          <p:cNvGrpSpPr/>
          <p:nvPr/>
        </p:nvGrpSpPr>
        <p:grpSpPr bwMode="auto">
          <a:xfrm>
            <a:off x="5808666" y="2339975"/>
            <a:ext cx="1582737" cy="368300"/>
            <a:chOff x="4283968" y="2339588"/>
            <a:chExt cx="1584176" cy="369332"/>
          </a:xfrm>
        </p:grpSpPr>
        <p:cxnSp>
          <p:nvCxnSpPr>
            <p:cNvPr id="126" name="直接箭头连接符 125"/>
            <p:cNvCxnSpPr/>
            <p:nvPr/>
          </p:nvCxnSpPr>
          <p:spPr>
            <a:xfrm>
              <a:off x="4283968" y="2349140"/>
              <a:ext cx="0" cy="288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058" name="TextBox 126"/>
            <p:cNvSpPr txBox="1">
              <a:spLocks noChangeArrowheads="1"/>
            </p:cNvSpPr>
            <p:nvPr/>
          </p:nvSpPr>
          <p:spPr bwMode="auto">
            <a:xfrm>
              <a:off x="4298484" y="233958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随机早期检测</a:t>
              </a:r>
              <a:endParaRPr kumimoji="0" lang="zh-CN" altLang="en-US" sz="18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blinds(horizontal)">
                                      <p:cBhvr>
                                        <p:cTn id="2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a:xfrm>
            <a:off x="808038" y="459460"/>
            <a:ext cx="7991475" cy="950912"/>
          </a:xfrm>
        </p:spPr>
        <p:txBody>
          <a:bodyPr/>
          <a:lstStyle/>
          <a:p>
            <a:pPr>
              <a:defRPr/>
            </a:pPr>
            <a:r>
              <a:rPr lang="zh-CN" altLang="en-US" sz="3600" dirty="0">
                <a:latin typeface="+mj-ea"/>
              </a:rPr>
              <a:t>拥塞避免</a:t>
            </a:r>
            <a:r>
              <a:rPr lang="en-US" altLang="zh-CN" sz="3600" dirty="0">
                <a:latin typeface="+mj-ea"/>
              </a:rPr>
              <a:t>: </a:t>
            </a:r>
            <a:r>
              <a:rPr lang="zh-CN" altLang="en-US" sz="3600" dirty="0">
                <a:latin typeface="+mj-ea"/>
              </a:rPr>
              <a:t>基于源</a:t>
            </a:r>
            <a:endParaRPr lang="en-US" sz="3600" dirty="0">
              <a:latin typeface="+mj-ea"/>
            </a:endParaRPr>
          </a:p>
        </p:txBody>
      </p:sp>
      <p:sp>
        <p:nvSpPr>
          <p:cNvPr id="99334" name="Rectangle 3"/>
          <p:cNvSpPr>
            <a:spLocks noGrp="1" noChangeArrowheads="1"/>
          </p:cNvSpPr>
          <p:nvPr>
            <p:ph sz="half" idx="1"/>
          </p:nvPr>
        </p:nvSpPr>
        <p:spPr>
          <a:xfrm>
            <a:off x="1055441" y="3806958"/>
            <a:ext cx="6124822" cy="2792413"/>
          </a:xfrm>
        </p:spPr>
        <p:txBody>
          <a:bodyPr>
            <a:normAutofit/>
          </a:bodyPr>
          <a:lstStyle/>
          <a:p>
            <a:pPr>
              <a:defRPr/>
            </a:pPr>
            <a:r>
              <a:rPr lang="zh-CN" altLang="en-US" dirty="0" smtClean="0"/>
              <a:t>从终端主机上检测拥塞的初始阶段，即在丢失分组发生之前</a:t>
            </a:r>
            <a:endParaRPr lang="zh-CN" altLang="en-US" dirty="0" smtClean="0"/>
          </a:p>
          <a:p>
            <a:pPr>
              <a:defRPr/>
            </a:pPr>
            <a:r>
              <a:rPr lang="zh-CN" altLang="en-US" dirty="0" smtClean="0"/>
              <a:t>当路由器的队列正在增加，如果不采取措施很快就会发生拥塞</a:t>
            </a:r>
            <a:endParaRPr lang="en-US" altLang="zh-CN" dirty="0" smtClean="0"/>
          </a:p>
          <a:p>
            <a:pPr>
              <a:defRPr/>
            </a:pPr>
            <a:r>
              <a:rPr lang="en-US" altLang="zh-CN" dirty="0" smtClean="0"/>
              <a:t>e.g. (</a:t>
            </a:r>
            <a:r>
              <a:rPr lang="en-US" altLang="zh-CN" dirty="0" err="1" smtClean="0"/>
              <a:t>CurrentWindow</a:t>
            </a:r>
            <a:r>
              <a:rPr lang="en-US" altLang="zh-CN" dirty="0" smtClean="0"/>
              <a:t> − </a:t>
            </a:r>
            <a:r>
              <a:rPr lang="en-US" altLang="zh-CN" dirty="0" err="1" smtClean="0"/>
              <a:t>OldWindow</a:t>
            </a:r>
            <a:r>
              <a:rPr lang="en-US" altLang="zh-CN" dirty="0" smtClean="0"/>
              <a:t>)×(</a:t>
            </a:r>
            <a:r>
              <a:rPr lang="en-US" altLang="zh-CN" dirty="0" err="1" smtClean="0"/>
              <a:t>CurrentRTT</a:t>
            </a:r>
            <a:r>
              <a:rPr lang="en-US" altLang="zh-CN" dirty="0" smtClean="0"/>
              <a:t> − </a:t>
            </a:r>
            <a:r>
              <a:rPr lang="en-US" altLang="zh-CN" dirty="0" err="1" smtClean="0"/>
              <a:t>OldRTT</a:t>
            </a:r>
            <a:r>
              <a:rPr lang="en-US" altLang="zh-CN" dirty="0" smtClean="0"/>
              <a:t>)</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p:txBody>
      </p:sp>
      <p:grpSp>
        <p:nvGrpSpPr>
          <p:cNvPr id="88068" name="Group 11"/>
          <p:cNvGrpSpPr/>
          <p:nvPr/>
        </p:nvGrpSpPr>
        <p:grpSpPr bwMode="auto">
          <a:xfrm>
            <a:off x="6635753" y="2728916"/>
            <a:ext cx="950913" cy="365125"/>
            <a:chOff x="4410" y="1365"/>
            <a:chExt cx="663" cy="224"/>
          </a:xfrm>
        </p:grpSpPr>
        <p:sp>
          <p:nvSpPr>
            <p:cNvPr id="88122" name="Rectangle 1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23" name="AutoShape 1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24" name="Freeform 14"/>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ln>
          </p:spPr>
          <p:txBody>
            <a:bodyPr/>
            <a:lstStyle/>
            <a:p>
              <a:endParaRPr lang="zh-CN" altLang="en-US"/>
            </a:p>
          </p:txBody>
        </p:sp>
        <p:sp>
          <p:nvSpPr>
            <p:cNvPr id="88125" name="Freeform 15"/>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126" name="Freeform 16"/>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8069" name="Group 17"/>
          <p:cNvGrpSpPr/>
          <p:nvPr/>
        </p:nvGrpSpPr>
        <p:grpSpPr bwMode="auto">
          <a:xfrm>
            <a:off x="4778378" y="2755903"/>
            <a:ext cx="950913" cy="365125"/>
            <a:chOff x="4410" y="1365"/>
            <a:chExt cx="663" cy="224"/>
          </a:xfrm>
        </p:grpSpPr>
        <p:sp>
          <p:nvSpPr>
            <p:cNvPr id="88117" name="Rectangle 18"/>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18" name="AutoShape 19"/>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19" name="Freeform 20"/>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ln>
          </p:spPr>
          <p:txBody>
            <a:bodyPr/>
            <a:lstStyle/>
            <a:p>
              <a:endParaRPr lang="zh-CN" altLang="en-US"/>
            </a:p>
          </p:txBody>
        </p:sp>
        <p:sp>
          <p:nvSpPr>
            <p:cNvPr id="88120" name="Freeform 21"/>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121" name="Freeform 22"/>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8070" name="Freeform 24"/>
          <p:cNvSpPr/>
          <p:nvPr/>
        </p:nvSpPr>
        <p:spPr bwMode="auto">
          <a:xfrm>
            <a:off x="2652713" y="1658938"/>
            <a:ext cx="360362" cy="1403350"/>
          </a:xfrm>
          <a:custGeom>
            <a:avLst/>
            <a:gdLst>
              <a:gd name="T0" fmla="*/ 0 w 354"/>
              <a:gd name="T1" fmla="*/ 2147483646 h 1200"/>
              <a:gd name="T2" fmla="*/ 2147483646 w 354"/>
              <a:gd name="T3" fmla="*/ 0 h 1200"/>
              <a:gd name="T4" fmla="*/ 2147483646 w 354"/>
              <a:gd name="T5" fmla="*/ 2147483646 h 1200"/>
              <a:gd name="T6" fmla="*/ 2147483646 w 354"/>
              <a:gd name="T7" fmla="*/ 2147483646 h 1200"/>
              <a:gd name="T8" fmla="*/ 0 w 354"/>
              <a:gd name="T9" fmla="*/ 2147483646 h 1200"/>
              <a:gd name="T10" fmla="*/ 0 60000 65536"/>
              <a:gd name="T11" fmla="*/ 0 60000 65536"/>
              <a:gd name="T12" fmla="*/ 0 60000 65536"/>
              <a:gd name="T13" fmla="*/ 0 60000 65536"/>
              <a:gd name="T14" fmla="*/ 0 60000 65536"/>
              <a:gd name="T15" fmla="*/ 0 w 354"/>
              <a:gd name="T16" fmla="*/ 0 h 1200"/>
              <a:gd name="T17" fmla="*/ 354 w 354"/>
              <a:gd name="T18" fmla="*/ 1200 h 1200"/>
            </a:gdLst>
            <a:ahLst/>
            <a:cxnLst>
              <a:cxn ang="T10">
                <a:pos x="T0" y="T1"/>
              </a:cxn>
              <a:cxn ang="T11">
                <a:pos x="T2" y="T3"/>
              </a:cxn>
              <a:cxn ang="T12">
                <a:pos x="T4" y="T5"/>
              </a:cxn>
              <a:cxn ang="T13">
                <a:pos x="T6" y="T7"/>
              </a:cxn>
              <a:cxn ang="T14">
                <a:pos x="T8" y="T9"/>
              </a:cxn>
            </a:cxnLst>
            <a:rect l="T15" t="T16" r="T17" b="T18"/>
            <a:pathLst>
              <a:path w="354" h="1200">
                <a:moveTo>
                  <a:pt x="0" y="1194"/>
                </a:moveTo>
                <a:lnTo>
                  <a:pt x="354" y="0"/>
                </a:lnTo>
                <a:lnTo>
                  <a:pt x="342" y="1146"/>
                </a:lnTo>
                <a:lnTo>
                  <a:pt x="180" y="1200"/>
                </a:lnTo>
                <a:lnTo>
                  <a:pt x="0" y="1194"/>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071" name="Rectangle 23"/>
          <p:cNvSpPr>
            <a:spLocks noChangeArrowheads="1"/>
          </p:cNvSpPr>
          <p:nvPr/>
        </p:nvSpPr>
        <p:spPr bwMode="auto">
          <a:xfrm>
            <a:off x="3033716" y="1639891"/>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8072" name="Group 26"/>
          <p:cNvGrpSpPr/>
          <p:nvPr/>
        </p:nvGrpSpPr>
        <p:grpSpPr bwMode="auto">
          <a:xfrm>
            <a:off x="3001963" y="1700216"/>
            <a:ext cx="755650" cy="1285875"/>
            <a:chOff x="3681" y="2704"/>
            <a:chExt cx="807" cy="941"/>
          </a:xfrm>
        </p:grpSpPr>
        <p:sp>
          <p:nvSpPr>
            <p:cNvPr id="88112"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8113" name="Line 25"/>
            <p:cNvSpPr>
              <a:spLocks noChangeShapeType="1"/>
            </p:cNvSpPr>
            <p:nvPr/>
          </p:nvSpPr>
          <p:spPr bwMode="auto">
            <a:xfrm>
              <a:off x="3687" y="2877"/>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4" name="Line 27"/>
            <p:cNvSpPr>
              <a:spLocks noChangeShapeType="1"/>
            </p:cNvSpPr>
            <p:nvPr/>
          </p:nvSpPr>
          <p:spPr bwMode="auto">
            <a:xfrm>
              <a:off x="3692" y="3079"/>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5" name="Line 28"/>
            <p:cNvSpPr>
              <a:spLocks noChangeShapeType="1"/>
            </p:cNvSpPr>
            <p:nvPr/>
          </p:nvSpPr>
          <p:spPr bwMode="auto">
            <a:xfrm>
              <a:off x="3683" y="327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6" name="Line 29"/>
            <p:cNvSpPr>
              <a:spLocks noChangeShapeType="1"/>
            </p:cNvSpPr>
            <p:nvPr/>
          </p:nvSpPr>
          <p:spPr bwMode="auto">
            <a:xfrm>
              <a:off x="3683" y="345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8073" name="Freeform 34"/>
          <p:cNvSpPr/>
          <p:nvPr/>
        </p:nvSpPr>
        <p:spPr bwMode="auto">
          <a:xfrm>
            <a:off x="9123363" y="1590678"/>
            <a:ext cx="347662" cy="1514475"/>
          </a:xfrm>
          <a:custGeom>
            <a:avLst/>
            <a:gdLst>
              <a:gd name="T0" fmla="*/ 2147483646 w 219"/>
              <a:gd name="T1" fmla="*/ 2147483646 h 954"/>
              <a:gd name="T2" fmla="*/ 0 w 219"/>
              <a:gd name="T3" fmla="*/ 0 h 954"/>
              <a:gd name="T4" fmla="*/ 2147483646 w 219"/>
              <a:gd name="T5" fmla="*/ 2147483646 h 954"/>
              <a:gd name="T6" fmla="*/ 2147483646 w 219"/>
              <a:gd name="T7" fmla="*/ 2147483646 h 954"/>
              <a:gd name="T8" fmla="*/ 2147483646 w 219"/>
              <a:gd name="T9" fmla="*/ 2147483646 h 954"/>
              <a:gd name="T10" fmla="*/ 0 60000 65536"/>
              <a:gd name="T11" fmla="*/ 0 60000 65536"/>
              <a:gd name="T12" fmla="*/ 0 60000 65536"/>
              <a:gd name="T13" fmla="*/ 0 60000 65536"/>
              <a:gd name="T14" fmla="*/ 0 60000 65536"/>
              <a:gd name="T15" fmla="*/ 0 w 219"/>
              <a:gd name="T16" fmla="*/ 0 h 954"/>
              <a:gd name="T17" fmla="*/ 219 w 219"/>
              <a:gd name="T18" fmla="*/ 954 h 954"/>
            </a:gdLst>
            <a:ahLst/>
            <a:cxnLst>
              <a:cxn ang="T10">
                <a:pos x="T0" y="T1"/>
              </a:cxn>
              <a:cxn ang="T11">
                <a:pos x="T2" y="T3"/>
              </a:cxn>
              <a:cxn ang="T12">
                <a:pos x="T4" y="T5"/>
              </a:cxn>
              <a:cxn ang="T13">
                <a:pos x="T6" y="T7"/>
              </a:cxn>
              <a:cxn ang="T14">
                <a:pos x="T8" y="T9"/>
              </a:cxn>
            </a:cxnLst>
            <a:rect l="T15" t="T16" r="T17" b="T18"/>
            <a:pathLst>
              <a:path w="219" h="954">
                <a:moveTo>
                  <a:pt x="198" y="762"/>
                </a:moveTo>
                <a:lnTo>
                  <a:pt x="0" y="0"/>
                </a:lnTo>
                <a:lnTo>
                  <a:pt x="8" y="844"/>
                </a:lnTo>
                <a:lnTo>
                  <a:pt x="219" y="954"/>
                </a:lnTo>
                <a:lnTo>
                  <a:pt x="198" y="762"/>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074" name="Rectangle 23"/>
          <p:cNvSpPr>
            <a:spLocks noChangeArrowheads="1"/>
          </p:cNvSpPr>
          <p:nvPr/>
        </p:nvSpPr>
        <p:spPr bwMode="auto">
          <a:xfrm>
            <a:off x="8367716" y="1627191"/>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8075" name="Group 36"/>
          <p:cNvGrpSpPr/>
          <p:nvPr/>
        </p:nvGrpSpPr>
        <p:grpSpPr bwMode="auto">
          <a:xfrm>
            <a:off x="8335963" y="1687516"/>
            <a:ext cx="755650" cy="1285875"/>
            <a:chOff x="3681" y="2704"/>
            <a:chExt cx="807" cy="941"/>
          </a:xfrm>
        </p:grpSpPr>
        <p:sp>
          <p:nvSpPr>
            <p:cNvPr id="88107"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8108" name="Line 25"/>
            <p:cNvSpPr>
              <a:spLocks noChangeShapeType="1"/>
            </p:cNvSpPr>
            <p:nvPr/>
          </p:nvSpPr>
          <p:spPr bwMode="auto">
            <a:xfrm>
              <a:off x="3687" y="2877"/>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09" name="Line 27"/>
            <p:cNvSpPr>
              <a:spLocks noChangeShapeType="1"/>
            </p:cNvSpPr>
            <p:nvPr/>
          </p:nvSpPr>
          <p:spPr bwMode="auto">
            <a:xfrm>
              <a:off x="3692" y="3079"/>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0" name="Line 28"/>
            <p:cNvSpPr>
              <a:spLocks noChangeShapeType="1"/>
            </p:cNvSpPr>
            <p:nvPr/>
          </p:nvSpPr>
          <p:spPr bwMode="auto">
            <a:xfrm>
              <a:off x="3683" y="327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1" name="Line 29"/>
            <p:cNvSpPr>
              <a:spLocks noChangeShapeType="1"/>
            </p:cNvSpPr>
            <p:nvPr/>
          </p:nvSpPr>
          <p:spPr bwMode="auto">
            <a:xfrm>
              <a:off x="3683" y="3454"/>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8076" name="Freeform 45"/>
          <p:cNvSpPr/>
          <p:nvPr/>
        </p:nvSpPr>
        <p:spPr bwMode="auto">
          <a:xfrm>
            <a:off x="3498850" y="2022478"/>
            <a:ext cx="5080000" cy="777875"/>
          </a:xfrm>
          <a:custGeom>
            <a:avLst/>
            <a:gdLst>
              <a:gd name="T0" fmla="*/ 0 w 3200"/>
              <a:gd name="T1" fmla="*/ 2147483646 h 490"/>
              <a:gd name="T2" fmla="*/ 0 w 3200"/>
              <a:gd name="T3" fmla="*/ 2147483646 h 490"/>
              <a:gd name="T4" fmla="*/ 2147483646 w 3200"/>
              <a:gd name="T5" fmla="*/ 2147483646 h 490"/>
              <a:gd name="T6" fmla="*/ 2147483646 w 3200"/>
              <a:gd name="T7" fmla="*/ 0 h 490"/>
              <a:gd name="T8" fmla="*/ 0 60000 65536"/>
              <a:gd name="T9" fmla="*/ 0 60000 65536"/>
              <a:gd name="T10" fmla="*/ 0 60000 65536"/>
              <a:gd name="T11" fmla="*/ 0 60000 65536"/>
              <a:gd name="T12" fmla="*/ 0 w 3200"/>
              <a:gd name="T13" fmla="*/ 0 h 490"/>
              <a:gd name="T14" fmla="*/ 3200 w 3200"/>
              <a:gd name="T15" fmla="*/ 490 h 490"/>
            </a:gdLst>
            <a:ahLst/>
            <a:cxnLst>
              <a:cxn ang="T8">
                <a:pos x="T0" y="T1"/>
              </a:cxn>
              <a:cxn ang="T9">
                <a:pos x="T2" y="T3"/>
              </a:cxn>
              <a:cxn ang="T10">
                <a:pos x="T4" y="T5"/>
              </a:cxn>
              <a:cxn ang="T11">
                <a:pos x="T6" y="T7"/>
              </a:cxn>
            </a:cxnLst>
            <a:rect l="T12" t="T13" r="T14" b="T15"/>
            <a:pathLst>
              <a:path w="3200" h="490">
                <a:moveTo>
                  <a:pt x="0" y="64"/>
                </a:moveTo>
                <a:lnTo>
                  <a:pt x="0" y="490"/>
                </a:lnTo>
                <a:lnTo>
                  <a:pt x="3200" y="490"/>
                </a:lnTo>
                <a:lnTo>
                  <a:pt x="3200"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077" name="Freeform 46"/>
          <p:cNvSpPr/>
          <p:nvPr/>
        </p:nvSpPr>
        <p:spPr bwMode="auto">
          <a:xfrm>
            <a:off x="3217863" y="2074863"/>
            <a:ext cx="5581650" cy="969962"/>
          </a:xfrm>
          <a:custGeom>
            <a:avLst/>
            <a:gdLst>
              <a:gd name="T0" fmla="*/ 0 w 3516"/>
              <a:gd name="T1" fmla="*/ 2147483646 h 611"/>
              <a:gd name="T2" fmla="*/ 2147483646 w 3516"/>
              <a:gd name="T3" fmla="*/ 2147483646 h 611"/>
              <a:gd name="T4" fmla="*/ 2147483646 w 3516"/>
              <a:gd name="T5" fmla="*/ 2147483646 h 611"/>
              <a:gd name="T6" fmla="*/ 2147483646 w 3516"/>
              <a:gd name="T7" fmla="*/ 0 h 611"/>
              <a:gd name="T8" fmla="*/ 0 60000 65536"/>
              <a:gd name="T9" fmla="*/ 0 60000 65536"/>
              <a:gd name="T10" fmla="*/ 0 60000 65536"/>
              <a:gd name="T11" fmla="*/ 0 60000 65536"/>
              <a:gd name="T12" fmla="*/ 0 w 3516"/>
              <a:gd name="T13" fmla="*/ 0 h 611"/>
              <a:gd name="T14" fmla="*/ 3516 w 3516"/>
              <a:gd name="T15" fmla="*/ 611 h 611"/>
            </a:gdLst>
            <a:ahLst/>
            <a:cxnLst>
              <a:cxn ang="T8">
                <a:pos x="T0" y="T1"/>
              </a:cxn>
              <a:cxn ang="T9">
                <a:pos x="T2" y="T3"/>
              </a:cxn>
              <a:cxn ang="T10">
                <a:pos x="T4" y="T5"/>
              </a:cxn>
              <a:cxn ang="T11">
                <a:pos x="T6" y="T7"/>
              </a:cxn>
            </a:cxnLst>
            <a:rect l="T12" t="T13" r="T14" b="T15"/>
            <a:pathLst>
              <a:path w="3516" h="611">
                <a:moveTo>
                  <a:pt x="0" y="2"/>
                </a:moveTo>
                <a:lnTo>
                  <a:pt x="3" y="611"/>
                </a:lnTo>
                <a:lnTo>
                  <a:pt x="3516" y="611"/>
                </a:lnTo>
                <a:lnTo>
                  <a:pt x="3516"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078" name="Rectangle 48"/>
          <p:cNvSpPr>
            <a:spLocks noChangeArrowheads="1"/>
          </p:cNvSpPr>
          <p:nvPr/>
        </p:nvSpPr>
        <p:spPr bwMode="auto">
          <a:xfrm>
            <a:off x="4175125"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79" name="Rectangle 49"/>
          <p:cNvSpPr>
            <a:spLocks noChangeArrowheads="1"/>
          </p:cNvSpPr>
          <p:nvPr/>
        </p:nvSpPr>
        <p:spPr bwMode="auto">
          <a:xfrm>
            <a:off x="4054475"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0" name="Rectangle 51"/>
          <p:cNvSpPr>
            <a:spLocks noChangeArrowheads="1"/>
          </p:cNvSpPr>
          <p:nvPr/>
        </p:nvSpPr>
        <p:spPr bwMode="auto">
          <a:xfrm>
            <a:off x="4554538"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1" name="Rectangle 52"/>
          <p:cNvSpPr>
            <a:spLocks noChangeArrowheads="1"/>
          </p:cNvSpPr>
          <p:nvPr/>
        </p:nvSpPr>
        <p:spPr bwMode="auto">
          <a:xfrm>
            <a:off x="4433888" y="231775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2" name="Rectangle 71"/>
          <p:cNvSpPr>
            <a:spLocks noChangeArrowheads="1"/>
          </p:cNvSpPr>
          <p:nvPr/>
        </p:nvSpPr>
        <p:spPr bwMode="auto">
          <a:xfrm>
            <a:off x="7848600" y="232410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3" name="Rectangle 72"/>
          <p:cNvSpPr>
            <a:spLocks noChangeArrowheads="1"/>
          </p:cNvSpPr>
          <p:nvPr/>
        </p:nvSpPr>
        <p:spPr bwMode="auto">
          <a:xfrm>
            <a:off x="7727950" y="2324103"/>
            <a:ext cx="88900" cy="5318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4" name="AutoShape 97"/>
          <p:cNvSpPr>
            <a:spLocks noChangeArrowheads="1"/>
          </p:cNvSpPr>
          <p:nvPr/>
        </p:nvSpPr>
        <p:spPr bwMode="auto">
          <a:xfrm rot="10800000">
            <a:off x="3482978" y="31321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085" name="AutoShape 98"/>
          <p:cNvSpPr>
            <a:spLocks noChangeArrowheads="1"/>
          </p:cNvSpPr>
          <p:nvPr/>
        </p:nvSpPr>
        <p:spPr bwMode="auto">
          <a:xfrm rot="10800000">
            <a:off x="5413378" y="31353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086" name="AutoShape 99"/>
          <p:cNvSpPr>
            <a:spLocks noChangeArrowheads="1"/>
          </p:cNvSpPr>
          <p:nvPr/>
        </p:nvSpPr>
        <p:spPr bwMode="auto">
          <a:xfrm rot="10800000">
            <a:off x="7610478" y="313848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nvGrpSpPr>
          <p:cNvPr id="88087" name="Group 113"/>
          <p:cNvGrpSpPr/>
          <p:nvPr/>
        </p:nvGrpSpPr>
        <p:grpSpPr bwMode="auto">
          <a:xfrm>
            <a:off x="2190750" y="2622550"/>
            <a:ext cx="687388" cy="636588"/>
            <a:chOff x="-44" y="1473"/>
            <a:chExt cx="981" cy="1105"/>
          </a:xfrm>
        </p:grpSpPr>
        <p:pic>
          <p:nvPicPr>
            <p:cNvPr id="88105" name="Picture 11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6" name="Freeform 115"/>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88088" name="Group 116"/>
          <p:cNvGrpSpPr/>
          <p:nvPr/>
        </p:nvGrpSpPr>
        <p:grpSpPr bwMode="auto">
          <a:xfrm flipH="1">
            <a:off x="9318625" y="2671766"/>
            <a:ext cx="642938" cy="636587"/>
            <a:chOff x="-44" y="1473"/>
            <a:chExt cx="981" cy="1105"/>
          </a:xfrm>
        </p:grpSpPr>
        <p:pic>
          <p:nvPicPr>
            <p:cNvPr id="88103" name="Picture 11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4" name="Freeform 118"/>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88089" name="Text Box 102"/>
          <p:cNvSpPr txBox="1">
            <a:spLocks noChangeArrowheads="1"/>
          </p:cNvSpPr>
          <p:nvPr/>
        </p:nvSpPr>
        <p:spPr bwMode="auto">
          <a:xfrm>
            <a:off x="7896225" y="3306766"/>
            <a:ext cx="552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8090" name="Rectangle 71"/>
          <p:cNvSpPr>
            <a:spLocks noChangeArrowheads="1"/>
          </p:cNvSpPr>
          <p:nvPr/>
        </p:nvSpPr>
        <p:spPr bwMode="auto">
          <a:xfrm>
            <a:off x="8161338" y="3092453"/>
            <a:ext cx="88900" cy="2143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1" name="Rectangle 72"/>
          <p:cNvSpPr>
            <a:spLocks noChangeArrowheads="1"/>
          </p:cNvSpPr>
          <p:nvPr/>
        </p:nvSpPr>
        <p:spPr bwMode="auto">
          <a:xfrm>
            <a:off x="8312150" y="3092453"/>
            <a:ext cx="88900" cy="214313"/>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2" name="Rectangle 64"/>
          <p:cNvSpPr>
            <a:spLocks noChangeArrowheads="1"/>
          </p:cNvSpPr>
          <p:nvPr/>
        </p:nvSpPr>
        <p:spPr bwMode="auto">
          <a:xfrm>
            <a:off x="5946775"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3" name="Rectangle 65"/>
          <p:cNvSpPr>
            <a:spLocks noChangeArrowheads="1"/>
          </p:cNvSpPr>
          <p:nvPr/>
        </p:nvSpPr>
        <p:spPr bwMode="auto">
          <a:xfrm>
            <a:off x="6511925"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4" name="Rectangle 67"/>
          <p:cNvSpPr>
            <a:spLocks noChangeArrowheads="1"/>
          </p:cNvSpPr>
          <p:nvPr/>
        </p:nvSpPr>
        <p:spPr bwMode="auto">
          <a:xfrm>
            <a:off x="6367463"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5" name="Rectangle 68"/>
          <p:cNvSpPr>
            <a:spLocks noChangeArrowheads="1"/>
          </p:cNvSpPr>
          <p:nvPr/>
        </p:nvSpPr>
        <p:spPr bwMode="auto">
          <a:xfrm>
            <a:off x="6080125"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6" name="Text Box 102"/>
          <p:cNvSpPr txBox="1">
            <a:spLocks noChangeArrowheads="1"/>
          </p:cNvSpPr>
          <p:nvPr/>
        </p:nvSpPr>
        <p:spPr bwMode="auto">
          <a:xfrm>
            <a:off x="5880103" y="3306766"/>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8097" name="Text Box 102"/>
          <p:cNvSpPr txBox="1">
            <a:spLocks noChangeArrowheads="1"/>
          </p:cNvSpPr>
          <p:nvPr/>
        </p:nvSpPr>
        <p:spPr bwMode="auto">
          <a:xfrm>
            <a:off x="4079878" y="3357566"/>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endParaRPr kumimoji="0" lang="en-US" altLang="zh-CN" sz="1600">
              <a:latin typeface="Tahoma" panose="020B0604030504040204" pitchFamily="34" charset="0"/>
              <a:ea typeface="MS PGothic" panose="020B0600070205080204" pitchFamily="34" charset="-128"/>
            </a:endParaRPr>
          </a:p>
        </p:txBody>
      </p:sp>
      <p:sp>
        <p:nvSpPr>
          <p:cNvPr id="88098" name="Rectangle 64"/>
          <p:cNvSpPr>
            <a:spLocks noChangeArrowheads="1"/>
          </p:cNvSpPr>
          <p:nvPr/>
        </p:nvSpPr>
        <p:spPr bwMode="auto">
          <a:xfrm>
            <a:off x="4146550"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9" name="Rectangle 65"/>
          <p:cNvSpPr>
            <a:spLocks noChangeArrowheads="1"/>
          </p:cNvSpPr>
          <p:nvPr/>
        </p:nvSpPr>
        <p:spPr bwMode="auto">
          <a:xfrm>
            <a:off x="4711700"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100" name="Rectangle 67"/>
          <p:cNvSpPr>
            <a:spLocks noChangeArrowheads="1"/>
          </p:cNvSpPr>
          <p:nvPr/>
        </p:nvSpPr>
        <p:spPr bwMode="auto">
          <a:xfrm>
            <a:off x="4567238" y="3141663"/>
            <a:ext cx="88900" cy="215900"/>
          </a:xfrm>
          <a:prstGeom prst="rect">
            <a:avLst/>
          </a:prstGeom>
          <a:solidFill>
            <a:schemeClr val="bg1"/>
          </a:solidFill>
          <a:ln w="9525">
            <a:solidFill>
              <a:schemeClr val="tx1"/>
            </a:solidFill>
            <a:miter lim="800000"/>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pic>
        <p:nvPicPr>
          <p:cNvPr id="83" name="图片 82" descr="TCP-operating-point-multi-bi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5550" y="3937004"/>
            <a:ext cx="244792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7" descr="self-congestion-prob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3" y="1125541"/>
            <a:ext cx="29051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334">
                                            <p:txEl>
                                              <p:pRg st="0" end="0"/>
                                            </p:txEl>
                                          </p:spTgt>
                                        </p:tgtEl>
                                        <p:attrNameLst>
                                          <p:attrName>style.visibility</p:attrName>
                                        </p:attrNameLst>
                                      </p:cBhvr>
                                      <p:to>
                                        <p:strVal val="visible"/>
                                      </p:to>
                                    </p:set>
                                    <p:animEffect transition="in" filter="blinds(horizontal)">
                                      <p:cBhvr>
                                        <p:cTn id="12" dur="500"/>
                                        <p:tgtEl>
                                          <p:spTgt spid="993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334">
                                            <p:txEl>
                                              <p:pRg st="1" end="1"/>
                                            </p:txEl>
                                          </p:spTgt>
                                        </p:tgtEl>
                                        <p:attrNameLst>
                                          <p:attrName>style.visibility</p:attrName>
                                        </p:attrNameLst>
                                      </p:cBhvr>
                                      <p:to>
                                        <p:strVal val="visible"/>
                                      </p:to>
                                    </p:set>
                                    <p:animEffect transition="in" filter="blinds(horizontal)">
                                      <p:cBhvr>
                                        <p:cTn id="17" dur="500"/>
                                        <p:tgtEl>
                                          <p:spTgt spid="99334">
                                            <p:txEl>
                                              <p:pRg st="1" end="1"/>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blinds(horizontal)">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9334">
                                            <p:txEl>
                                              <p:pRg st="2" end="2"/>
                                            </p:txEl>
                                          </p:spTgt>
                                        </p:tgtEl>
                                        <p:attrNameLst>
                                          <p:attrName>style.visibility</p:attrName>
                                        </p:attrNameLst>
                                      </p:cBhvr>
                                      <p:to>
                                        <p:strVal val="visible"/>
                                      </p:to>
                                    </p:set>
                                    <p:animEffect transition="in" filter="blinds(horizontal)">
                                      <p:cBhvr>
                                        <p:cTn id="26" dur="500"/>
                                        <p:tgtEl>
                                          <p:spTgt spid="993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839416" y="476672"/>
            <a:ext cx="8610600" cy="882650"/>
          </a:xfrm>
        </p:spPr>
        <p:txBody>
          <a:bodyPr/>
          <a:lstStyle/>
          <a:p>
            <a:r>
              <a:rPr lang="zh-CN" altLang="en-US" sz="3600" dirty="0">
                <a:latin typeface="+mj-ea"/>
              </a:rPr>
              <a:t>高速</a:t>
            </a:r>
            <a:r>
              <a:rPr lang="en-US" altLang="zh-CN" sz="3600" dirty="0">
                <a:latin typeface="+mj-ea"/>
              </a:rPr>
              <a:t>TCP</a:t>
            </a:r>
            <a:r>
              <a:rPr lang="zh-CN" altLang="en-US" sz="3600" dirty="0">
                <a:latin typeface="+mj-ea"/>
              </a:rPr>
              <a:t>协议变型</a:t>
            </a:r>
            <a:endParaRPr lang="en-US" altLang="zh-CN" sz="3600" dirty="0">
              <a:latin typeface="+mj-ea"/>
            </a:endParaRPr>
          </a:p>
        </p:txBody>
      </p:sp>
      <p:sp>
        <p:nvSpPr>
          <p:cNvPr id="90115" name="Rectangle 3"/>
          <p:cNvSpPr>
            <a:spLocks noGrp="1" noChangeArrowheads="1"/>
          </p:cNvSpPr>
          <p:nvPr>
            <p:ph type="body" sz="half" idx="4294967295"/>
          </p:nvPr>
        </p:nvSpPr>
        <p:spPr>
          <a:xfrm>
            <a:off x="839416" y="1484784"/>
            <a:ext cx="9721080" cy="4648200"/>
          </a:xfrm>
        </p:spPr>
        <p:txBody>
          <a:bodyPr/>
          <a:lstStyle/>
          <a:p>
            <a:pPr>
              <a:lnSpc>
                <a:spcPct val="90000"/>
              </a:lnSpc>
            </a:pPr>
            <a:r>
              <a:rPr lang="zh-CN" altLang="en-US" sz="2200" dirty="0">
                <a:latin typeface="+mn-ea"/>
              </a:rPr>
              <a:t>基于丢包的拥塞避免</a:t>
            </a:r>
            <a:r>
              <a:rPr lang="en-US" altLang="zh-CN" sz="2200" dirty="0">
                <a:latin typeface="+mn-ea"/>
              </a:rPr>
              <a:t> (LCA):</a:t>
            </a:r>
            <a:endParaRPr lang="en-US" altLang="zh-CN" sz="2200" dirty="0">
              <a:latin typeface="+mn-ea"/>
            </a:endParaRPr>
          </a:p>
          <a:p>
            <a:pPr lvl="1">
              <a:lnSpc>
                <a:spcPct val="90000"/>
              </a:lnSpc>
            </a:pPr>
            <a:r>
              <a:rPr lang="en-US" altLang="zh-CN" sz="2200" dirty="0">
                <a:latin typeface="+mn-ea"/>
              </a:rPr>
              <a:t>HS-TCP [Flo03], S-TCP [Kel03], BIC-TCP [XHR04], CUBIC-TCP [RX05], H-TCP [SL04], and E-TCP (for small buffer) [GTHZ07]</a:t>
            </a:r>
            <a:endParaRPr lang="en-US" altLang="zh-CN" sz="2200" dirty="0">
              <a:latin typeface="+mn-ea"/>
            </a:endParaRPr>
          </a:p>
          <a:p>
            <a:pPr>
              <a:lnSpc>
                <a:spcPct val="90000"/>
              </a:lnSpc>
            </a:pPr>
            <a:r>
              <a:rPr lang="zh-CN" altLang="en-US" sz="2200" dirty="0">
                <a:latin typeface="+mn-ea"/>
              </a:rPr>
              <a:t>基于时延的拥塞避免</a:t>
            </a:r>
            <a:r>
              <a:rPr lang="en-US" altLang="zh-CN" sz="2200" dirty="0">
                <a:latin typeface="+mn-ea"/>
              </a:rPr>
              <a:t> (DCA):</a:t>
            </a:r>
            <a:endParaRPr lang="en-US" altLang="zh-CN" sz="2200" dirty="0">
              <a:latin typeface="+mn-ea"/>
            </a:endParaRPr>
          </a:p>
          <a:p>
            <a:pPr lvl="1">
              <a:lnSpc>
                <a:spcPct val="90000"/>
              </a:lnSpc>
            </a:pPr>
            <a:r>
              <a:rPr lang="en-US" altLang="zh-CN" sz="2200" dirty="0">
                <a:latin typeface="+mn-ea"/>
              </a:rPr>
              <a:t>FAST TCP [JWL04]</a:t>
            </a:r>
            <a:endParaRPr lang="en-US" altLang="zh-CN" sz="2200" dirty="0">
              <a:latin typeface="+mn-ea"/>
            </a:endParaRPr>
          </a:p>
          <a:p>
            <a:pPr>
              <a:lnSpc>
                <a:spcPct val="90000"/>
              </a:lnSpc>
            </a:pPr>
            <a:r>
              <a:rPr lang="zh-CN" altLang="en-US" sz="2200" dirty="0">
                <a:latin typeface="+mn-ea"/>
              </a:rPr>
              <a:t>混合式拥塞避免</a:t>
            </a:r>
            <a:r>
              <a:rPr lang="en-US" altLang="zh-CN" sz="2200" dirty="0">
                <a:latin typeface="+mn-ea"/>
              </a:rPr>
              <a:t> (HCA):</a:t>
            </a:r>
            <a:endParaRPr lang="en-US" altLang="zh-CN" sz="2200" dirty="0">
              <a:latin typeface="+mn-ea"/>
            </a:endParaRPr>
          </a:p>
          <a:p>
            <a:pPr lvl="1">
              <a:lnSpc>
                <a:spcPct val="90000"/>
              </a:lnSpc>
            </a:pPr>
            <a:r>
              <a:rPr lang="en-US" altLang="zh-CN" sz="2200" dirty="0">
                <a:latin typeface="+mn-ea"/>
              </a:rPr>
              <a:t>TCP-Africa [KBR05], Compound-TCP [TSZS06]</a:t>
            </a:r>
            <a:endParaRPr lang="en-US" altLang="zh-CN" sz="2200" dirty="0">
              <a:latin typeface="+mn-ea"/>
            </a:endParaRPr>
          </a:p>
          <a:p>
            <a:pPr>
              <a:lnSpc>
                <a:spcPct val="90000"/>
              </a:lnSpc>
            </a:pPr>
            <a:r>
              <a:rPr lang="en-US" altLang="zh-CN" sz="2200" dirty="0">
                <a:latin typeface="+mn-ea"/>
              </a:rPr>
              <a:t>DCA </a:t>
            </a:r>
            <a:r>
              <a:rPr lang="zh-CN" altLang="en-US" sz="2200" dirty="0">
                <a:latin typeface="+mn-ea"/>
              </a:rPr>
              <a:t>和</a:t>
            </a:r>
            <a:r>
              <a:rPr lang="en-US" altLang="zh-CN" sz="2200" dirty="0">
                <a:latin typeface="+mn-ea"/>
              </a:rPr>
              <a:t>HCA</a:t>
            </a:r>
            <a:r>
              <a:rPr lang="zh-CN" altLang="en-US" sz="2200" dirty="0">
                <a:latin typeface="+mn-ea"/>
              </a:rPr>
              <a:t>协议的基本思想是基于</a:t>
            </a:r>
            <a:r>
              <a:rPr lang="en-US" altLang="zh-CN" sz="2200" dirty="0">
                <a:latin typeface="+mn-ea"/>
              </a:rPr>
              <a:t>RTT</a:t>
            </a:r>
            <a:r>
              <a:rPr lang="zh-CN" altLang="en-US" sz="2200" dirty="0">
                <a:latin typeface="+mn-ea"/>
              </a:rPr>
              <a:t>的变化来检测早期拥塞，但可能存在下面的不利因素</a:t>
            </a:r>
            <a:endParaRPr lang="en-US" altLang="zh-CN" sz="2200" dirty="0">
              <a:latin typeface="+mn-ea"/>
            </a:endParaRPr>
          </a:p>
          <a:p>
            <a:pPr lvl="1">
              <a:lnSpc>
                <a:spcPct val="90000"/>
              </a:lnSpc>
            </a:pPr>
            <a:r>
              <a:rPr lang="zh-CN" altLang="en-US" sz="2200" dirty="0">
                <a:latin typeface="+mn-ea"/>
              </a:rPr>
              <a:t>反向路径的排队时延影响</a:t>
            </a:r>
            <a:endParaRPr lang="en-US" altLang="zh-CN" sz="2200" dirty="0">
              <a:latin typeface="+mn-ea"/>
            </a:endParaRPr>
          </a:p>
          <a:p>
            <a:pPr lvl="1">
              <a:lnSpc>
                <a:spcPct val="90000"/>
              </a:lnSpc>
            </a:pPr>
            <a:r>
              <a:rPr lang="zh-CN" altLang="en-US" sz="2200" dirty="0">
                <a:latin typeface="+mn-ea"/>
              </a:rPr>
              <a:t>由于路由变化带来的传播时延变化</a:t>
            </a:r>
            <a:endParaRPr lang="en-US" altLang="zh-CN" sz="2200" dirty="0">
              <a:latin typeface="+mn-ea"/>
            </a:endParaRPr>
          </a:p>
          <a:p>
            <a:pPr lvl="1">
              <a:lnSpc>
                <a:spcPct val="90000"/>
              </a:lnSpc>
            </a:pPr>
            <a:r>
              <a:rPr lang="zh-CN" altLang="en-US" sz="2200" dirty="0">
                <a:latin typeface="+mn-ea"/>
              </a:rPr>
              <a:t>由于数据链路层带来的时延变化：</a:t>
            </a:r>
            <a:r>
              <a:rPr lang="en-US" altLang="zh-CN" sz="2200" dirty="0">
                <a:latin typeface="+mn-ea"/>
              </a:rPr>
              <a:t>Automatic Repeat </a:t>
            </a:r>
            <a:r>
              <a:rPr lang="en-US" altLang="zh-CN" sz="2200" dirty="0" err="1">
                <a:latin typeface="+mn-ea"/>
              </a:rPr>
              <a:t>reQuest</a:t>
            </a:r>
            <a:r>
              <a:rPr lang="en-US" altLang="zh-CN" sz="2200" dirty="0">
                <a:latin typeface="+mn-ea"/>
              </a:rPr>
              <a:t> (ARQ)</a:t>
            </a:r>
            <a:endParaRPr lang="en-US" altLang="zh-CN" sz="2200" dirty="0">
              <a:latin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839416" y="404664"/>
            <a:ext cx="8610600" cy="1052513"/>
          </a:xfrm>
        </p:spPr>
        <p:txBody>
          <a:bodyPr/>
          <a:lstStyle/>
          <a:p>
            <a:r>
              <a:rPr lang="zh-CN" altLang="en-US" sz="3200" dirty="0">
                <a:latin typeface="+mj-ea"/>
              </a:rPr>
              <a:t>针对无线随机丢包的</a:t>
            </a:r>
            <a:r>
              <a:rPr lang="en-US" altLang="zh-CN" sz="3200" dirty="0">
                <a:latin typeface="+mj-ea"/>
              </a:rPr>
              <a:t>TCP</a:t>
            </a:r>
            <a:r>
              <a:rPr lang="zh-CN" altLang="en-US" sz="3200" dirty="0">
                <a:latin typeface="+mj-ea"/>
              </a:rPr>
              <a:t>协议变型</a:t>
            </a:r>
            <a:endParaRPr lang="en-US" altLang="zh-CN" sz="3200" dirty="0">
              <a:latin typeface="+mj-ea"/>
            </a:endParaRPr>
          </a:p>
        </p:txBody>
      </p:sp>
      <p:sp>
        <p:nvSpPr>
          <p:cNvPr id="91139" name="Rectangle 3"/>
          <p:cNvSpPr>
            <a:spLocks noGrp="1" noChangeArrowheads="1"/>
          </p:cNvSpPr>
          <p:nvPr>
            <p:ph type="body" sz="half" idx="4294967295"/>
          </p:nvPr>
        </p:nvSpPr>
        <p:spPr>
          <a:xfrm>
            <a:off x="839416" y="1556792"/>
            <a:ext cx="10081120" cy="4648200"/>
          </a:xfrm>
        </p:spPr>
        <p:txBody>
          <a:bodyPr/>
          <a:lstStyle/>
          <a:p>
            <a:pPr>
              <a:lnSpc>
                <a:spcPct val="90000"/>
              </a:lnSpc>
            </a:pPr>
            <a:r>
              <a:rPr lang="en-US" altLang="zh-CN" sz="2200" dirty="0">
                <a:latin typeface="+mn-ea"/>
              </a:rPr>
              <a:t>TCP Westwood [CGM+02, GM02]</a:t>
            </a:r>
            <a:endParaRPr lang="en-US" altLang="zh-CN" sz="2200" dirty="0">
              <a:latin typeface="+mn-ea"/>
            </a:endParaRPr>
          </a:p>
          <a:p>
            <a:pPr lvl="1">
              <a:lnSpc>
                <a:spcPct val="90000"/>
              </a:lnSpc>
            </a:pPr>
            <a:r>
              <a:rPr lang="zh-CN" altLang="en-US" sz="2200" dirty="0">
                <a:latin typeface="+mn-ea"/>
              </a:rPr>
              <a:t>基于带宽估计改进</a:t>
            </a:r>
            <a:r>
              <a:rPr lang="en-US" altLang="zh-CN" sz="2200" dirty="0">
                <a:latin typeface="+mn-ea"/>
              </a:rPr>
              <a:t>TCP</a:t>
            </a:r>
            <a:r>
              <a:rPr lang="zh-CN" altLang="en-US" sz="2200" dirty="0">
                <a:latin typeface="+mn-ea"/>
              </a:rPr>
              <a:t>拥塞控制</a:t>
            </a:r>
            <a:endParaRPr lang="en-US" altLang="zh-CN" sz="2200" dirty="0">
              <a:latin typeface="+mn-ea"/>
            </a:endParaRPr>
          </a:p>
          <a:p>
            <a:pPr lvl="1">
              <a:lnSpc>
                <a:spcPct val="90000"/>
              </a:lnSpc>
            </a:pPr>
            <a:r>
              <a:rPr lang="zh-CN" altLang="en-US" sz="2200" dirty="0">
                <a:latin typeface="+mn-ea"/>
              </a:rPr>
              <a:t>带宽估计方法</a:t>
            </a:r>
            <a:r>
              <a:rPr lang="en-US" altLang="zh-CN" sz="2200" dirty="0">
                <a:latin typeface="+mn-ea"/>
              </a:rPr>
              <a:t>: </a:t>
            </a:r>
            <a:r>
              <a:rPr lang="zh-CN" altLang="en-US" sz="2200" dirty="0">
                <a:latin typeface="+mn-ea"/>
              </a:rPr>
              <a:t>带宽估计</a:t>
            </a:r>
            <a:r>
              <a:rPr lang="en-US" altLang="zh-CN" sz="2200" dirty="0">
                <a:latin typeface="+mn-ea"/>
              </a:rPr>
              <a:t> (BE), </a:t>
            </a:r>
            <a:r>
              <a:rPr lang="zh-CN" altLang="en-US" sz="2200" dirty="0">
                <a:latin typeface="+mn-ea"/>
              </a:rPr>
              <a:t>速率估计</a:t>
            </a:r>
            <a:r>
              <a:rPr lang="en-US" altLang="zh-CN" sz="2200" dirty="0">
                <a:latin typeface="+mn-ea"/>
              </a:rPr>
              <a:t> (RE), </a:t>
            </a:r>
            <a:r>
              <a:rPr lang="zh-CN" altLang="en-US" sz="2200" dirty="0">
                <a:latin typeface="+mn-ea"/>
              </a:rPr>
              <a:t>带宽</a:t>
            </a:r>
            <a:r>
              <a:rPr lang="en-US" altLang="zh-CN" sz="2200" dirty="0">
                <a:latin typeface="+mn-ea"/>
              </a:rPr>
              <a:t>/</a:t>
            </a:r>
            <a:r>
              <a:rPr lang="zh-CN" altLang="en-US" sz="2200" dirty="0">
                <a:latin typeface="+mn-ea"/>
              </a:rPr>
              <a:t>速率联合估计</a:t>
            </a:r>
            <a:r>
              <a:rPr lang="en-US" altLang="zh-CN" sz="2200" dirty="0">
                <a:latin typeface="+mn-ea"/>
              </a:rPr>
              <a:t>(CRB)</a:t>
            </a:r>
            <a:endParaRPr lang="en-US" altLang="zh-CN" sz="2200" dirty="0">
              <a:latin typeface="+mn-ea"/>
            </a:endParaRPr>
          </a:p>
          <a:p>
            <a:pPr>
              <a:lnSpc>
                <a:spcPct val="90000"/>
              </a:lnSpc>
            </a:pPr>
            <a:r>
              <a:rPr lang="en-US" altLang="zh-CN" sz="2200" dirty="0">
                <a:latin typeface="+mn-ea"/>
              </a:rPr>
              <a:t>TCP </a:t>
            </a:r>
            <a:r>
              <a:rPr lang="en-US" altLang="zh-CN" sz="2200" dirty="0" err="1">
                <a:latin typeface="+mn-ea"/>
              </a:rPr>
              <a:t>Veno</a:t>
            </a:r>
            <a:r>
              <a:rPr lang="en-US" altLang="zh-CN" sz="2200" dirty="0">
                <a:latin typeface="+mn-ea"/>
              </a:rPr>
              <a:t> [FL03]: Vegas [BOP94] + Reno [Jac90]</a:t>
            </a:r>
            <a:endParaRPr lang="en-US" altLang="zh-CN" sz="2200" dirty="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839416" y="476672"/>
            <a:ext cx="7772400" cy="1031875"/>
          </a:xfrm>
        </p:spPr>
        <p:txBody>
          <a:bodyPr/>
          <a:lstStyle/>
          <a:p>
            <a:r>
              <a:rPr lang="zh-CN" altLang="en-US" sz="3600" dirty="0">
                <a:latin typeface="+mj-ea"/>
                <a:cs typeface="Arial" panose="020B0604020202020204" pitchFamily="34" charset="0"/>
              </a:rPr>
              <a:t>拥塞控制</a:t>
            </a:r>
            <a:endParaRPr lang="en-US" altLang="zh-CN" sz="3600" dirty="0">
              <a:latin typeface="+mj-ea"/>
              <a:cs typeface="Arial" panose="020B0604020202020204" pitchFamily="34" charset="0"/>
            </a:endParaRPr>
          </a:p>
        </p:txBody>
      </p:sp>
      <p:sp>
        <p:nvSpPr>
          <p:cNvPr id="11266"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1447AC-C2CA-49FC-A174-3B5312F6C1ED}"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pic>
        <p:nvPicPr>
          <p:cNvPr id="11268"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9416" y="2010463"/>
            <a:ext cx="759618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839416" y="1285662"/>
            <a:ext cx="822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mn-lt"/>
                <a:ea typeface="+mn-ea"/>
                <a:cs typeface="华文中宋" panose="02010600040101010101" pitchFamily="2" charset="-122"/>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kumimoji="1" sz="2400">
                <a:solidFill>
                  <a:schemeClr val="tx1"/>
                </a:solidFill>
                <a:latin typeface="+mn-lt"/>
                <a:ea typeface="+mn-ea"/>
                <a:cs typeface="华文中宋" panose="0201060004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kumimoji="1" sz="2000">
                <a:solidFill>
                  <a:schemeClr val="tx1"/>
                </a:solidFill>
                <a:latin typeface="+mn-lt"/>
                <a:ea typeface="+mn-ea"/>
                <a:cs typeface="华文中宋" panose="0201060004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1800">
                <a:solidFill>
                  <a:schemeClr val="tx1"/>
                </a:solidFill>
                <a:latin typeface="+mn-lt"/>
                <a:ea typeface="+mn-ea"/>
                <a:cs typeface="华文中宋" panose="0201060004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kumimoji="1" sz="1800">
                <a:solidFill>
                  <a:schemeClr val="tx1"/>
                </a:solidFill>
                <a:latin typeface="+mn-lt"/>
                <a:ea typeface="+mn-ea"/>
                <a:cs typeface="华文中宋" panose="0201060004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ea typeface="+mn-ea"/>
              </a:defRPr>
            </a:lvl9pPr>
          </a:lstStyle>
          <a:p>
            <a:pPr eaLnBrk="1" hangingPunct="1">
              <a:defRPr/>
            </a:pPr>
            <a:r>
              <a:rPr lang="en-US" altLang="zh-CN" sz="3200" kern="0" dirty="0">
                <a:solidFill>
                  <a:srgbClr val="FF0000"/>
                </a:solidFill>
              </a:rPr>
              <a:t>a top-10 problem!</a:t>
            </a:r>
            <a:endParaRPr lang="en-US" altLang="zh-CN" sz="3200" kern="0" dirty="0">
              <a:solidFill>
                <a:srgbClr val="FF0000"/>
              </a:solidFill>
            </a:endParaRPr>
          </a:p>
        </p:txBody>
      </p:sp>
      <p:pic>
        <p:nvPicPr>
          <p:cNvPr id="1127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416" y="3763796"/>
            <a:ext cx="800576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839416" y="548680"/>
            <a:ext cx="8610600" cy="1052513"/>
          </a:xfrm>
        </p:spPr>
        <p:txBody>
          <a:bodyPr/>
          <a:lstStyle/>
          <a:p>
            <a:r>
              <a:rPr lang="zh-CN" altLang="en-US" sz="3200" dirty="0">
                <a:latin typeface="+mj-ea"/>
              </a:rPr>
              <a:t>总结：端到端拥塞控制</a:t>
            </a:r>
            <a:r>
              <a:rPr lang="en-US" altLang="zh-CN" sz="3200" dirty="0">
                <a:latin typeface="+mj-ea"/>
              </a:rPr>
              <a:t>/</a:t>
            </a:r>
            <a:r>
              <a:rPr lang="zh-CN" altLang="en-US" sz="3200" dirty="0">
                <a:latin typeface="+mj-ea"/>
              </a:rPr>
              <a:t>避免</a:t>
            </a:r>
            <a:endParaRPr lang="en-US" altLang="zh-CN" sz="3200" dirty="0">
              <a:latin typeface="+mj-ea"/>
            </a:endParaRPr>
          </a:p>
        </p:txBody>
      </p:sp>
      <p:pic>
        <p:nvPicPr>
          <p:cNvPr id="9216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99456" y="2060848"/>
            <a:ext cx="1040475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839416" y="548680"/>
            <a:ext cx="6264275" cy="647700"/>
          </a:xfrm>
        </p:spPr>
        <p:txBody>
          <a:bodyPr/>
          <a:lstStyle/>
          <a:p>
            <a:pPr eaLnBrk="1" hangingPunct="1"/>
            <a:r>
              <a:rPr lang="zh-CN" altLang="en-US" sz="3200" dirty="0">
                <a:latin typeface="+mj-ea"/>
              </a:rPr>
              <a:t>提纲</a:t>
            </a:r>
            <a:endParaRPr lang="zh-CN" altLang="en-US" sz="3200" dirty="0">
              <a:latin typeface="+mj-ea"/>
            </a:endParaRPr>
          </a:p>
        </p:txBody>
      </p:sp>
      <p:sp>
        <p:nvSpPr>
          <p:cNvPr id="68612" name="Rectangle 3"/>
          <p:cNvSpPr>
            <a:spLocks noGrp="1" noChangeArrowheads="1"/>
          </p:cNvSpPr>
          <p:nvPr>
            <p:ph idx="1"/>
          </p:nvPr>
        </p:nvSpPr>
        <p:spPr>
          <a:xfrm>
            <a:off x="839416" y="1484784"/>
            <a:ext cx="10972800" cy="5113338"/>
          </a:xfrm>
        </p:spPr>
        <p:txBody>
          <a:bodyPr>
            <a:normAutofit/>
          </a:bodyPr>
          <a:lstStyle/>
          <a:p>
            <a:pPr eaLnBrk="1" hangingPunct="1">
              <a:defRPr/>
            </a:pPr>
            <a:r>
              <a:rPr lang="zh-CN" altLang="en-US" dirty="0">
                <a:latin typeface="+mn-ea"/>
              </a:rPr>
              <a:t>引言</a:t>
            </a:r>
            <a:endParaRPr lang="en-US" altLang="zh-CN" dirty="0">
              <a:latin typeface="+mn-ea"/>
            </a:endParaRPr>
          </a:p>
          <a:p>
            <a:pPr lvl="1" eaLnBrk="1" hangingPunct="1">
              <a:defRPr/>
            </a:pPr>
            <a:r>
              <a:rPr lang="zh-CN" altLang="en-US" sz="2400" dirty="0">
                <a:latin typeface="+mn-ea"/>
              </a:rPr>
              <a:t>核心问题</a:t>
            </a:r>
            <a:r>
              <a:rPr lang="en-US" altLang="zh-CN" sz="2400" dirty="0">
                <a:latin typeface="+mn-ea"/>
              </a:rPr>
              <a:t>: </a:t>
            </a:r>
            <a:r>
              <a:rPr lang="zh-CN" altLang="en-US" sz="2400" dirty="0">
                <a:latin typeface="+mn-ea"/>
              </a:rPr>
              <a:t>分配资源</a:t>
            </a:r>
            <a:endParaRPr lang="zh-CN" altLang="en-US" sz="2400" dirty="0">
              <a:latin typeface="+mn-ea"/>
            </a:endParaRPr>
          </a:p>
          <a:p>
            <a:pPr eaLnBrk="1" hangingPunct="1">
              <a:defRPr/>
            </a:pPr>
            <a:r>
              <a:rPr lang="zh-CN" altLang="en-US" dirty="0">
                <a:latin typeface="+mn-ea"/>
              </a:rPr>
              <a:t>资源分配</a:t>
            </a:r>
            <a:endParaRPr lang="en-US" altLang="zh-CN" dirty="0">
              <a:latin typeface="+mn-ea"/>
            </a:endParaRPr>
          </a:p>
          <a:p>
            <a:pPr eaLnBrk="1" hangingPunct="1">
              <a:defRPr/>
            </a:pPr>
            <a:r>
              <a:rPr lang="zh-CN" altLang="en-US" dirty="0">
                <a:latin typeface="+mn-ea"/>
              </a:rPr>
              <a:t>拥塞控制 </a:t>
            </a:r>
            <a:endParaRPr lang="zh-CN" altLang="en-US" dirty="0">
              <a:latin typeface="+mn-ea"/>
            </a:endParaRPr>
          </a:p>
          <a:p>
            <a:pPr eaLnBrk="1" hangingPunct="1">
              <a:defRPr/>
            </a:pPr>
            <a:r>
              <a:rPr lang="zh-CN" altLang="en-US" dirty="0">
                <a:latin typeface="+mn-ea"/>
              </a:rPr>
              <a:t>拥塞避免</a:t>
            </a:r>
            <a:endParaRPr lang="zh-CN" altLang="en-US" dirty="0">
              <a:latin typeface="+mn-ea"/>
            </a:endParaRPr>
          </a:p>
          <a:p>
            <a:pPr eaLnBrk="1" hangingPunct="1">
              <a:defRPr/>
            </a:pPr>
            <a:r>
              <a:rPr lang="zh-CN" altLang="en-US" dirty="0">
                <a:latin typeface="+mn-ea"/>
              </a:rPr>
              <a:t>总结</a:t>
            </a:r>
            <a:endParaRPr lang="en-US" altLang="zh-CN" dirty="0">
              <a:latin typeface="+mn-ea"/>
            </a:endParaRPr>
          </a:p>
        </p:txBody>
      </p:sp>
      <p:sp>
        <p:nvSpPr>
          <p:cNvPr id="93186"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0ADFF3CD-74E4-41A2-A79C-35EE0CE612BE}"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a:xfrm>
            <a:off x="839416" y="620544"/>
            <a:ext cx="8352367" cy="647700"/>
          </a:xfrm>
        </p:spPr>
        <p:txBody>
          <a:bodyPr/>
          <a:lstStyle/>
          <a:p>
            <a:pPr marL="342900" indent="-342900"/>
            <a:r>
              <a:rPr lang="zh-CN" altLang="en-US" sz="3200" dirty="0"/>
              <a:t>拥塞控制</a:t>
            </a:r>
            <a:endParaRPr lang="zh-CN" altLang="en-US" sz="3200" dirty="0"/>
          </a:p>
        </p:txBody>
      </p:sp>
      <p:sp>
        <p:nvSpPr>
          <p:cNvPr id="180227" name="内容占位符 2"/>
          <p:cNvSpPr>
            <a:spLocks noGrp="1"/>
          </p:cNvSpPr>
          <p:nvPr>
            <p:ph idx="1"/>
          </p:nvPr>
        </p:nvSpPr>
        <p:spPr>
          <a:xfrm>
            <a:off x="839416" y="1484784"/>
            <a:ext cx="10972800" cy="5113338"/>
          </a:xfrm>
        </p:spPr>
        <p:txBody>
          <a:bodyPr/>
          <a:lstStyle/>
          <a:p>
            <a:pPr eaLnBrk="1" hangingPunct="1">
              <a:lnSpc>
                <a:spcPct val="90000"/>
              </a:lnSpc>
            </a:pPr>
            <a:r>
              <a:rPr lang="zh-CN" altLang="en-US" dirty="0">
                <a:latin typeface="+mn-ea"/>
              </a:rPr>
              <a:t>拥塞是不可避免的</a:t>
            </a:r>
            <a:endParaRPr lang="en-US" altLang="zh-CN" dirty="0">
              <a:latin typeface="+mn-ea"/>
            </a:endParaRPr>
          </a:p>
          <a:p>
            <a:pPr lvl="1" eaLnBrk="1" hangingPunct="1">
              <a:lnSpc>
                <a:spcPct val="90000"/>
              </a:lnSpc>
            </a:pPr>
            <a:r>
              <a:rPr lang="en-US" altLang="zh-CN" sz="2400" dirty="0">
                <a:latin typeface="+mn-ea"/>
              </a:rPr>
              <a:t>Internet</a:t>
            </a:r>
            <a:r>
              <a:rPr lang="zh-CN" altLang="en-US" sz="2400" dirty="0">
                <a:latin typeface="+mn-ea"/>
              </a:rPr>
              <a:t>中不会预先进行资源分配</a:t>
            </a:r>
            <a:endParaRPr lang="en-US" altLang="zh-CN" sz="2400" dirty="0">
              <a:latin typeface="+mn-ea"/>
            </a:endParaRPr>
          </a:p>
          <a:p>
            <a:pPr lvl="1" eaLnBrk="1" hangingPunct="1">
              <a:lnSpc>
                <a:spcPct val="90000"/>
              </a:lnSpc>
            </a:pPr>
            <a:r>
              <a:rPr lang="zh-CN" altLang="en-US" sz="2400" dirty="0">
                <a:latin typeface="+mn-ea"/>
              </a:rPr>
              <a:t>基于主机</a:t>
            </a:r>
            <a:r>
              <a:rPr lang="en-US" altLang="zh-CN" sz="2400" dirty="0">
                <a:latin typeface="+mn-ea"/>
              </a:rPr>
              <a:t>vs.</a:t>
            </a:r>
            <a:r>
              <a:rPr lang="zh-CN" altLang="en-US" sz="2400" dirty="0">
                <a:latin typeface="+mn-ea"/>
              </a:rPr>
              <a:t>基于路由器的拥塞控制</a:t>
            </a:r>
            <a:r>
              <a:rPr lang="en-US" altLang="zh-CN" sz="2400" dirty="0">
                <a:latin typeface="+mn-ea"/>
              </a:rPr>
              <a:t> </a:t>
            </a:r>
            <a:endParaRPr lang="en-US" altLang="zh-CN" sz="2400" dirty="0">
              <a:latin typeface="+mn-ea"/>
            </a:endParaRPr>
          </a:p>
          <a:p>
            <a:pPr lvl="1" eaLnBrk="1" hangingPunct="1">
              <a:lnSpc>
                <a:spcPct val="90000"/>
              </a:lnSpc>
            </a:pPr>
            <a:endParaRPr lang="en-US" altLang="zh-CN" sz="2400" dirty="0">
              <a:latin typeface="+mn-ea"/>
            </a:endParaRPr>
          </a:p>
          <a:p>
            <a:pPr eaLnBrk="1" hangingPunct="1">
              <a:lnSpc>
                <a:spcPct val="90000"/>
              </a:lnSpc>
            </a:pPr>
            <a:r>
              <a:rPr lang="en-US" altLang="zh-CN" dirty="0">
                <a:latin typeface="+mn-ea"/>
              </a:rPr>
              <a:t>TCP </a:t>
            </a:r>
            <a:r>
              <a:rPr lang="zh-CN" altLang="en-US" dirty="0">
                <a:latin typeface="+mn-ea"/>
              </a:rPr>
              <a:t>拥塞控制</a:t>
            </a:r>
            <a:endParaRPr lang="en-US" altLang="zh-CN" dirty="0">
              <a:latin typeface="+mn-ea"/>
            </a:endParaRPr>
          </a:p>
          <a:p>
            <a:pPr lvl="1" eaLnBrk="1" hangingPunct="1">
              <a:lnSpc>
                <a:spcPct val="90000"/>
              </a:lnSpc>
            </a:pPr>
            <a:r>
              <a:rPr lang="zh-CN" altLang="en-US" sz="2400" dirty="0">
                <a:latin typeface="+mn-ea"/>
              </a:rPr>
              <a:t>采用分组丢失作为拥塞的判别标示</a:t>
            </a:r>
            <a:endParaRPr lang="en-US" altLang="zh-CN" sz="2400" dirty="0">
              <a:latin typeface="+mn-ea"/>
            </a:endParaRPr>
          </a:p>
          <a:p>
            <a:pPr lvl="1" eaLnBrk="1" hangingPunct="1">
              <a:lnSpc>
                <a:spcPct val="90000"/>
              </a:lnSpc>
            </a:pPr>
            <a:r>
              <a:rPr lang="zh-CN" altLang="en-US" sz="2400" dirty="0">
                <a:latin typeface="+mn-ea"/>
              </a:rPr>
              <a:t>发送方采用</a:t>
            </a:r>
            <a:r>
              <a:rPr lang="en-US" altLang="zh-CN" sz="2400" dirty="0" err="1">
                <a:solidFill>
                  <a:srgbClr val="0000FF"/>
                </a:solidFill>
                <a:latin typeface="+mn-ea"/>
              </a:rPr>
              <a:t>CongestionWindow</a:t>
            </a:r>
            <a:r>
              <a:rPr lang="en-US" altLang="zh-CN" sz="2400" dirty="0">
                <a:solidFill>
                  <a:srgbClr val="0000FF"/>
                </a:solidFill>
                <a:latin typeface="+mn-ea"/>
              </a:rPr>
              <a:t> </a:t>
            </a:r>
            <a:r>
              <a:rPr lang="zh-CN" altLang="en-US" sz="2400" dirty="0">
                <a:latin typeface="+mn-ea"/>
              </a:rPr>
              <a:t>适应网络</a:t>
            </a:r>
            <a:endParaRPr lang="en-US" altLang="zh-CN" sz="2400" dirty="0">
              <a:latin typeface="+mn-ea"/>
            </a:endParaRPr>
          </a:p>
          <a:p>
            <a:pPr lvl="1" eaLnBrk="1" hangingPunct="1">
              <a:lnSpc>
                <a:spcPct val="90000"/>
              </a:lnSpc>
            </a:pPr>
            <a:r>
              <a:rPr lang="zh-CN" altLang="en-US" sz="2400" dirty="0">
                <a:latin typeface="+mn-ea"/>
              </a:rPr>
              <a:t>累次增加</a:t>
            </a:r>
            <a:r>
              <a:rPr lang="en-US" altLang="zh-CN" sz="2400" dirty="0">
                <a:latin typeface="+mn-ea"/>
              </a:rPr>
              <a:t>, </a:t>
            </a:r>
            <a:r>
              <a:rPr lang="zh-CN" altLang="en-US" sz="2400" dirty="0">
                <a:latin typeface="+mn-ea"/>
              </a:rPr>
              <a:t>成倍减少</a:t>
            </a:r>
            <a:endParaRPr lang="en-US" altLang="zh-CN" sz="2400" dirty="0">
              <a:latin typeface="+mn-ea"/>
            </a:endParaRPr>
          </a:p>
          <a:p>
            <a:pPr lvl="1" eaLnBrk="1" hangingPunct="1">
              <a:lnSpc>
                <a:spcPct val="90000"/>
              </a:lnSpc>
            </a:pPr>
            <a:r>
              <a:rPr lang="zh-CN" altLang="en-US" sz="2400" dirty="0">
                <a:latin typeface="+mn-ea"/>
              </a:rPr>
              <a:t>慢启动</a:t>
            </a:r>
            <a:r>
              <a:rPr lang="en-US" altLang="zh-CN" sz="2400" dirty="0">
                <a:latin typeface="+mn-ea"/>
              </a:rPr>
              <a:t>, </a:t>
            </a:r>
            <a:r>
              <a:rPr lang="zh-CN" altLang="en-US" sz="2400" dirty="0">
                <a:latin typeface="+mn-ea"/>
              </a:rPr>
              <a:t>缓慢开始重启</a:t>
            </a:r>
            <a:endParaRPr lang="en-US" altLang="zh-CN" sz="2400" dirty="0">
              <a:latin typeface="+mn-ea"/>
            </a:endParaRPr>
          </a:p>
          <a:p>
            <a:pPr eaLnBrk="1" hangingPunct="1"/>
            <a:endParaRPr lang="zh-CN" altLang="en-US" sz="3200" dirty="0"/>
          </a:p>
        </p:txBody>
      </p:sp>
      <p:sp>
        <p:nvSpPr>
          <p:cNvPr id="18022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FB5AF42-E44D-4FE6-AFC8-CBDA394FF264}" type="slidenum">
              <a:rPr kumimoji="0" lang="en-US" altLang="zh-CN" sz="1400">
                <a:latin typeface="Arial" panose="020B0604020202020204" pitchFamily="34" charset="0"/>
                <a:ea typeface="宋体" panose="02010600030101010101" pitchFamily="2" charset="-122"/>
              </a:rPr>
            </a:fld>
            <a:r>
              <a:rPr kumimoji="0" lang="en-US" altLang="zh-CN" sz="1000">
                <a:latin typeface="Arial" panose="020B0604020202020204" pitchFamily="34" charset="0"/>
                <a:ea typeface="宋体" panose="02010600030101010101" pitchFamily="2" charset="-122"/>
              </a:rPr>
              <a:t>-</a:t>
            </a:r>
            <a:endParaRPr kumimoji="0" lang="en-US" altLang="zh-CN" sz="1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a:xfrm>
            <a:off x="839417" y="557214"/>
            <a:ext cx="4680520" cy="647700"/>
          </a:xfrm>
        </p:spPr>
        <p:txBody>
          <a:bodyPr/>
          <a:lstStyle/>
          <a:p>
            <a:pPr eaLnBrk="1" hangingPunct="1"/>
            <a:r>
              <a:rPr lang="en-US" altLang="zh-CN" dirty="0" smtClean="0">
                <a:latin typeface="+mj-ea"/>
              </a:rPr>
              <a:t>TCP </a:t>
            </a:r>
            <a:r>
              <a:rPr lang="zh-CN" altLang="en-US" dirty="0" smtClean="0">
                <a:latin typeface="+mj-ea"/>
              </a:rPr>
              <a:t>设计</a:t>
            </a:r>
            <a:r>
              <a:rPr lang="en-US" altLang="zh-CN" dirty="0" smtClean="0">
                <a:latin typeface="+mj-ea"/>
              </a:rPr>
              <a:t>: </a:t>
            </a:r>
            <a:r>
              <a:rPr lang="zh-CN" altLang="en-US" dirty="0" smtClean="0">
                <a:latin typeface="+mj-ea"/>
              </a:rPr>
              <a:t>问题及解决方案</a:t>
            </a:r>
            <a:endParaRPr lang="zh-CN" altLang="en-US" dirty="0" smtClean="0">
              <a:latin typeface="+mj-ea"/>
            </a:endParaRPr>
          </a:p>
        </p:txBody>
      </p:sp>
      <p:graphicFrame>
        <p:nvGraphicFramePr>
          <p:cNvPr id="5" name="表格 4"/>
          <p:cNvGraphicFramePr>
            <a:graphicFrameLocks noGrp="1"/>
          </p:cNvGraphicFramePr>
          <p:nvPr/>
        </p:nvGraphicFramePr>
        <p:xfrm>
          <a:off x="839416" y="1319215"/>
          <a:ext cx="10513168" cy="5053014"/>
        </p:xfrm>
        <a:graphic>
          <a:graphicData uri="http://schemas.openxmlformats.org/drawingml/2006/table">
            <a:tbl>
              <a:tblPr firstRow="1" bandRow="1">
                <a:tableStyleId>{8799B23B-EC83-4686-B30A-512413B5E67A}</a:tableStyleId>
              </a:tblPr>
              <a:tblGrid>
                <a:gridCol w="757707"/>
                <a:gridCol w="2430714"/>
                <a:gridCol w="6290664"/>
                <a:gridCol w="1034083"/>
              </a:tblGrid>
              <a:tr h="500021">
                <a:tc>
                  <a:txBody>
                    <a:bodyPr/>
                    <a:lstStyle/>
                    <a:p>
                      <a:pPr algn="ctr"/>
                      <a:r>
                        <a:rPr lang="en-US" altLang="zh-CN" sz="2000" dirty="0" smtClean="0">
                          <a:latin typeface="+mn-ea"/>
                          <a:ea typeface="+mn-ea"/>
                        </a:rPr>
                        <a:t>No.</a:t>
                      </a:r>
                      <a:endParaRPr lang="zh-CN" altLang="en-US" sz="2000" dirty="0">
                        <a:latin typeface="+mn-ea"/>
                        <a:ea typeface="+mn-ea"/>
                      </a:endParaRPr>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mn-ea"/>
                          <a:ea typeface="+mn-ea"/>
                        </a:rPr>
                        <a:t>问题及挑战</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解决方案</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章节</a:t>
                      </a:r>
                      <a:r>
                        <a:rPr lang="en-US" altLang="zh-CN" sz="2000" dirty="0" smtClean="0">
                          <a:latin typeface="+mn-ea"/>
                          <a:ea typeface="+mn-ea"/>
                        </a:rPr>
                        <a:t> </a:t>
                      </a:r>
                      <a:endParaRPr lang="zh-CN" altLang="en-US" sz="2000" dirty="0">
                        <a:latin typeface="+mn-ea"/>
                        <a:ea typeface="+mn-ea"/>
                      </a:endParaRPr>
                    </a:p>
                  </a:txBody>
                  <a:tcPr marL="91439" marR="91439" marT="45716" marB="45716" anchor="ctr"/>
                </a:tc>
              </a:tr>
              <a:tr h="725480">
                <a:tc>
                  <a:txBody>
                    <a:bodyPr/>
                    <a:lstStyle/>
                    <a:p>
                      <a:pPr algn="ctr"/>
                      <a:r>
                        <a:rPr lang="en-US" altLang="zh-CN" sz="2000" dirty="0" smtClean="0">
                          <a:latin typeface="+mn-ea"/>
                          <a:ea typeface="+mn-ea"/>
                        </a:rPr>
                        <a:t>1</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连接建立</a:t>
                      </a:r>
                      <a:endParaRPr lang="zh-CN" altLang="en-US" sz="2000" dirty="0">
                        <a:latin typeface="+mn-ea"/>
                        <a:ea typeface="+mn-ea"/>
                      </a:endParaRPr>
                    </a:p>
                  </a:txBody>
                  <a:tcPr marL="91439" marR="91439" marT="45716" marB="45716" anchor="ctr"/>
                </a:tc>
                <a:tc>
                  <a:txBody>
                    <a:bodyPr/>
                    <a:lstStyle/>
                    <a:p>
                      <a:r>
                        <a:rPr lang="zh-CN" altLang="en-US" sz="2000" dirty="0" smtClean="0">
                          <a:solidFill>
                            <a:schemeClr val="tx1"/>
                          </a:solidFill>
                          <a:latin typeface="+mn-ea"/>
                          <a:ea typeface="+mn-ea"/>
                        </a:rPr>
                        <a:t>建立</a:t>
                      </a:r>
                      <a:r>
                        <a:rPr lang="en-US" altLang="zh-CN" sz="2000" dirty="0" smtClean="0">
                          <a:solidFill>
                            <a:schemeClr val="tx1"/>
                          </a:solidFill>
                          <a:latin typeface="+mn-ea"/>
                          <a:ea typeface="+mn-ea"/>
                        </a:rPr>
                        <a:t>: </a:t>
                      </a:r>
                      <a:r>
                        <a:rPr lang="zh-CN" altLang="en-US" sz="2000" dirty="0" smtClean="0">
                          <a:solidFill>
                            <a:schemeClr val="tx1"/>
                          </a:solidFill>
                          <a:latin typeface="+mn-ea"/>
                          <a:ea typeface="+mn-ea"/>
                        </a:rPr>
                        <a:t>三次握手</a:t>
                      </a:r>
                      <a:endParaRPr lang="en-US" altLang="zh-CN" sz="2000" baseline="0" dirty="0" smtClean="0">
                        <a:solidFill>
                          <a:schemeClr val="tx1"/>
                        </a:solidFill>
                        <a:latin typeface="+mn-ea"/>
                        <a:ea typeface="+mn-ea"/>
                      </a:endParaRPr>
                    </a:p>
                    <a:p>
                      <a:r>
                        <a:rPr lang="zh-CN" altLang="en-US" sz="2000" baseline="0" dirty="0" smtClean="0">
                          <a:solidFill>
                            <a:schemeClr val="tx1"/>
                          </a:solidFill>
                          <a:latin typeface="+mn-ea"/>
                          <a:ea typeface="+mn-ea"/>
                        </a:rPr>
                        <a:t>终止</a:t>
                      </a:r>
                      <a:r>
                        <a:rPr lang="en-US" altLang="zh-CN" sz="2000" baseline="0" dirty="0" smtClean="0">
                          <a:solidFill>
                            <a:schemeClr val="tx1"/>
                          </a:solidFill>
                          <a:latin typeface="+mn-ea"/>
                          <a:ea typeface="+mn-ea"/>
                        </a:rPr>
                        <a:t>: </a:t>
                      </a:r>
                      <a:r>
                        <a:rPr lang="zh-CN" altLang="en-US" sz="2000" baseline="0" dirty="0" smtClean="0">
                          <a:solidFill>
                            <a:schemeClr val="tx1"/>
                          </a:solidFill>
                          <a:latin typeface="+mn-ea"/>
                          <a:ea typeface="+mn-ea"/>
                        </a:rPr>
                        <a:t>四次握手</a:t>
                      </a:r>
                      <a:endParaRPr lang="zh-CN" altLang="en-US" sz="2000" dirty="0">
                        <a:solidFill>
                          <a:schemeClr val="tx1"/>
                        </a:solidFill>
                        <a:latin typeface="+mn-ea"/>
                        <a:ea typeface="+mn-ea"/>
                      </a:endParaRPr>
                    </a:p>
                  </a:txBody>
                  <a:tcPr marL="91439" marR="91439" marT="45716" marB="45716" anchor="ctr"/>
                </a:tc>
                <a:tc>
                  <a:txBody>
                    <a:bodyPr/>
                    <a:lstStyle/>
                    <a:p>
                      <a:pPr marL="0" algn="ctr" defTabSz="914400" rtl="0" eaLnBrk="1" latinLnBrk="0" hangingPunct="1"/>
                      <a:r>
                        <a:rPr lang="en-US" altLang="zh-CN" sz="2000" kern="1200" dirty="0" smtClean="0">
                          <a:solidFill>
                            <a:schemeClr val="tx1"/>
                          </a:solidFill>
                          <a:latin typeface="+mn-ea"/>
                          <a:ea typeface="+mn-ea"/>
                          <a:cs typeface="+mn-cs"/>
                        </a:rPr>
                        <a:t>5.2.3</a:t>
                      </a:r>
                      <a:endParaRPr lang="zh-CN" altLang="en-US" sz="2000" kern="1200" dirty="0">
                        <a:solidFill>
                          <a:schemeClr val="tx1"/>
                        </a:solidFill>
                        <a:latin typeface="+mn-ea"/>
                        <a:ea typeface="+mn-ea"/>
                        <a:cs typeface="+mn-cs"/>
                      </a:endParaRPr>
                    </a:p>
                  </a:txBody>
                  <a:tcPr marL="91439" marR="91439" marT="45716" marB="45716" anchor="ctr"/>
                </a:tc>
              </a:tr>
              <a:tr h="631719">
                <a:tc>
                  <a:txBody>
                    <a:bodyPr/>
                    <a:lstStyle/>
                    <a:p>
                      <a:pPr algn="ctr"/>
                      <a:r>
                        <a:rPr lang="en-US" altLang="zh-CN" sz="2000" dirty="0" smtClean="0">
                          <a:latin typeface="+mn-ea"/>
                          <a:ea typeface="+mn-ea"/>
                        </a:rPr>
                        <a:t>2</a:t>
                      </a:r>
                      <a:endParaRPr lang="zh-CN" altLang="en-US" sz="2000" dirty="0">
                        <a:latin typeface="+mn-ea"/>
                        <a:ea typeface="+mn-ea"/>
                      </a:endParaRPr>
                    </a:p>
                  </a:txBody>
                  <a:tcPr marL="91439" marR="91439" marT="45716" marB="45716" anchor="ctr"/>
                </a:tc>
                <a:tc>
                  <a:txBody>
                    <a:bodyPr/>
                    <a:lstStyle/>
                    <a:p>
                      <a:pPr algn="ctr"/>
                      <a:r>
                        <a:rPr lang="zh-CN" altLang="en-US" sz="2000" baseline="0" dirty="0" smtClean="0">
                          <a:latin typeface="+mn-ea"/>
                          <a:ea typeface="+mn-ea"/>
                        </a:rPr>
                        <a:t>超时定时器问题</a:t>
                      </a:r>
                      <a:endParaRPr lang="zh-CN" altLang="en-US" sz="2000" dirty="0">
                        <a:latin typeface="+mn-ea"/>
                        <a:ea typeface="+mn-ea"/>
                      </a:endParaRPr>
                    </a:p>
                  </a:txBody>
                  <a:tcPr marL="91439" marR="91439" marT="45716" marB="45716" anchor="ctr"/>
                </a:tc>
                <a:tc>
                  <a:txBody>
                    <a:bodyPr/>
                    <a:lstStyle/>
                    <a:p>
                      <a:pPr marL="0" algn="l" defTabSz="914400" rtl="0" eaLnBrk="1" latinLnBrk="0" hangingPunct="1"/>
                      <a:r>
                        <a:rPr lang="zh-CN" altLang="en-US" sz="2000" kern="1200" dirty="0" smtClean="0">
                          <a:solidFill>
                            <a:schemeClr val="tx1"/>
                          </a:solidFill>
                          <a:latin typeface="+mn-ea"/>
                          <a:ea typeface="+mn-ea"/>
                          <a:cs typeface="+mn-cs"/>
                        </a:rPr>
                        <a:t>采用</a:t>
                      </a:r>
                      <a:r>
                        <a:rPr lang="en-US" altLang="zh-CN" sz="2000" kern="1200" dirty="0" smtClean="0">
                          <a:solidFill>
                            <a:schemeClr val="tx1"/>
                          </a:solidFill>
                          <a:latin typeface="+mn-ea"/>
                          <a:ea typeface="+mn-ea"/>
                          <a:cs typeface="+mn-cs"/>
                        </a:rPr>
                        <a:t>Jacobson/ </a:t>
                      </a:r>
                      <a:r>
                        <a:rPr lang="en-US" altLang="zh-CN" sz="2000" kern="1200" dirty="0" err="1" smtClean="0">
                          <a:solidFill>
                            <a:schemeClr val="tx1"/>
                          </a:solidFill>
                          <a:latin typeface="+mn-ea"/>
                          <a:ea typeface="+mn-ea"/>
                          <a:cs typeface="+mn-cs"/>
                        </a:rPr>
                        <a:t>Karels</a:t>
                      </a:r>
                      <a:r>
                        <a:rPr lang="zh-CN" altLang="en-US" sz="2000" kern="1200" dirty="0" smtClean="0">
                          <a:solidFill>
                            <a:schemeClr val="tx1"/>
                          </a:solidFill>
                          <a:latin typeface="+mn-ea"/>
                          <a:ea typeface="+mn-ea"/>
                          <a:cs typeface="+mn-cs"/>
                        </a:rPr>
                        <a:t>算法估计</a:t>
                      </a:r>
                      <a:r>
                        <a:rPr lang="en-US" altLang="zh-CN" sz="2000" kern="1200" dirty="0" smtClean="0">
                          <a:solidFill>
                            <a:schemeClr val="tx1"/>
                          </a:solidFill>
                          <a:latin typeface="+mn-ea"/>
                          <a:ea typeface="+mn-ea"/>
                          <a:cs typeface="+mn-cs"/>
                        </a:rPr>
                        <a:t>RTT</a:t>
                      </a:r>
                      <a:endParaRPr lang="zh-CN" altLang="en-US" sz="2000" kern="1200" dirty="0">
                        <a:solidFill>
                          <a:schemeClr val="tx1"/>
                        </a:solidFill>
                        <a:latin typeface="+mn-ea"/>
                        <a:ea typeface="+mn-ea"/>
                        <a:cs typeface="+mn-cs"/>
                      </a:endParaRPr>
                    </a:p>
                  </a:txBody>
                  <a:tcPr marL="91439" marR="91439" marT="45716" marB="45716" anchor="ctr"/>
                </a:tc>
                <a:tc>
                  <a:txBody>
                    <a:bodyPr/>
                    <a:lstStyle/>
                    <a:p>
                      <a:pPr marL="0" algn="ctr" defTabSz="914400" rtl="0" eaLnBrk="1" latinLnBrk="0" hangingPunct="1"/>
                      <a:r>
                        <a:rPr lang="en-US" altLang="zh-CN" sz="2000" kern="1200" dirty="0" smtClean="0">
                          <a:solidFill>
                            <a:schemeClr val="tx1"/>
                          </a:solidFill>
                          <a:latin typeface="+mn-ea"/>
                          <a:ea typeface="+mn-ea"/>
                          <a:cs typeface="+mn-cs"/>
                        </a:rPr>
                        <a:t>5.2.6</a:t>
                      </a:r>
                      <a:endParaRPr lang="zh-CN" altLang="en-US" sz="2000" kern="1200" dirty="0">
                        <a:solidFill>
                          <a:schemeClr val="tx1"/>
                        </a:solidFill>
                        <a:latin typeface="+mn-ea"/>
                        <a:ea typeface="+mn-ea"/>
                        <a:cs typeface="+mn-cs"/>
                      </a:endParaRPr>
                    </a:p>
                  </a:txBody>
                  <a:tcPr marL="91439" marR="91439" marT="45716" marB="45716" anchor="ctr"/>
                </a:tc>
              </a:tr>
              <a:tr h="571452">
                <a:tc>
                  <a:txBody>
                    <a:bodyPr/>
                    <a:lstStyle/>
                    <a:p>
                      <a:pPr algn="ctr"/>
                      <a:r>
                        <a:rPr lang="en-US" altLang="zh-CN" sz="2000" dirty="0" smtClean="0">
                          <a:latin typeface="+mn-ea"/>
                          <a:ea typeface="+mn-ea"/>
                        </a:rPr>
                        <a:t>3</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分组乱序到达</a:t>
                      </a:r>
                      <a:endParaRPr lang="zh-CN" altLang="en-US" sz="2000" dirty="0">
                        <a:latin typeface="+mn-ea"/>
                        <a:ea typeface="+mn-ea"/>
                      </a:endParaRPr>
                    </a:p>
                  </a:txBody>
                  <a:tcPr marL="91439" marR="91439" marT="45716" marB="45716" anchor="ctr"/>
                </a:tc>
                <a:tc>
                  <a:txBody>
                    <a:bodyPr/>
                    <a:lstStyle/>
                    <a:p>
                      <a:r>
                        <a:rPr lang="zh-CN" altLang="en-US" sz="2000" baseline="0" dirty="0" smtClean="0">
                          <a:solidFill>
                            <a:schemeClr val="tx1"/>
                          </a:solidFill>
                          <a:latin typeface="+mn-ea"/>
                          <a:ea typeface="+mn-ea"/>
                        </a:rPr>
                        <a:t>基于窗口的缓存管理</a:t>
                      </a:r>
                      <a:endParaRPr lang="zh-CN" altLang="en-US" sz="2000" dirty="0">
                        <a:solidFill>
                          <a:schemeClr val="tx1"/>
                        </a:solidFill>
                        <a:latin typeface="+mn-ea"/>
                        <a:ea typeface="+mn-ea"/>
                      </a:endParaRPr>
                    </a:p>
                  </a:txBody>
                  <a:tcPr marL="91439" marR="91439" marT="45716" marB="45716" anchor="ctr"/>
                </a:tc>
                <a:tc>
                  <a:txBody>
                    <a:bodyPr/>
                    <a:lstStyle/>
                    <a:p>
                      <a:pPr marL="0" algn="ctr" defTabSz="914400" rtl="0" eaLnBrk="1" latinLnBrk="0" hangingPunct="1"/>
                      <a:r>
                        <a:rPr lang="en-US" altLang="zh-CN" sz="2000" kern="1200" dirty="0" smtClean="0">
                          <a:solidFill>
                            <a:schemeClr val="tx1"/>
                          </a:solidFill>
                          <a:latin typeface="+mn-ea"/>
                          <a:ea typeface="+mn-ea"/>
                          <a:cs typeface="+mn-cs"/>
                        </a:rPr>
                        <a:t>5.2.4</a:t>
                      </a:r>
                      <a:endParaRPr lang="zh-CN" altLang="en-US" sz="2000" kern="1200" dirty="0">
                        <a:solidFill>
                          <a:schemeClr val="tx1"/>
                        </a:solidFill>
                        <a:latin typeface="+mn-ea"/>
                        <a:ea typeface="+mn-ea"/>
                        <a:cs typeface="+mn-cs"/>
                      </a:endParaRPr>
                    </a:p>
                  </a:txBody>
                  <a:tcPr marL="91439" marR="91439" marT="45716" marB="45716" anchor="ctr"/>
                </a:tc>
              </a:tr>
              <a:tr h="778286">
                <a:tc>
                  <a:txBody>
                    <a:bodyPr/>
                    <a:lstStyle/>
                    <a:p>
                      <a:pPr algn="ctr"/>
                      <a:r>
                        <a:rPr lang="en-US" altLang="zh-CN" sz="2000" dirty="0" smtClean="0">
                          <a:latin typeface="+mn-ea"/>
                          <a:ea typeface="+mn-ea"/>
                        </a:rPr>
                        <a:t>4</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流量控制</a:t>
                      </a:r>
                      <a:endParaRPr lang="zh-CN" altLang="en-US" sz="2000" dirty="0">
                        <a:latin typeface="+mn-ea"/>
                        <a:ea typeface="+mn-ea"/>
                      </a:endParaRP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chemeClr val="tx1"/>
                          </a:solidFill>
                          <a:latin typeface="+mn-ea"/>
                          <a:ea typeface="+mn-ea"/>
                        </a:rPr>
                        <a:t>通过</a:t>
                      </a:r>
                      <a:r>
                        <a:rPr lang="en-US" altLang="zh-CN" sz="2000" dirty="0" smtClean="0">
                          <a:solidFill>
                            <a:schemeClr val="tx1"/>
                          </a:solidFill>
                          <a:latin typeface="+mn-ea"/>
                          <a:ea typeface="+mn-ea"/>
                        </a:rPr>
                        <a:t>AdvertisedWindow</a:t>
                      </a:r>
                      <a:r>
                        <a:rPr lang="zh-CN" altLang="en-US" sz="2000" dirty="0" smtClean="0">
                          <a:solidFill>
                            <a:schemeClr val="tx1"/>
                          </a:solidFill>
                          <a:latin typeface="+mn-ea"/>
                          <a:ea typeface="+mn-ea"/>
                        </a:rPr>
                        <a:t>通告实现基于窗口的流量控制</a:t>
                      </a:r>
                      <a:endParaRPr lang="zh-CN" altLang="en-US" sz="2000" dirty="0">
                        <a:solidFill>
                          <a:schemeClr val="tx1"/>
                        </a:solidFill>
                        <a:latin typeface="+mn-ea"/>
                        <a:ea typeface="+mn-ea"/>
                      </a:endParaRPr>
                    </a:p>
                  </a:txBody>
                  <a:tcPr marL="91439" marR="91439" marT="45716" marB="45716" anchor="ctr"/>
                </a:tc>
                <a:tc>
                  <a:txBody>
                    <a:bodyPr/>
                    <a:lstStyle/>
                    <a:p>
                      <a:pPr algn="ctr"/>
                      <a:r>
                        <a:rPr lang="en-US" altLang="zh-CN" sz="2000" dirty="0" smtClean="0">
                          <a:solidFill>
                            <a:schemeClr val="tx1"/>
                          </a:solidFill>
                          <a:latin typeface="+mn-ea"/>
                          <a:ea typeface="+mn-ea"/>
                        </a:rPr>
                        <a:t>5.2.4</a:t>
                      </a:r>
                      <a:endParaRPr lang="zh-CN" altLang="en-US" sz="2000" dirty="0">
                        <a:solidFill>
                          <a:schemeClr val="tx1"/>
                        </a:solidFill>
                        <a:latin typeface="+mn-ea"/>
                        <a:ea typeface="+mn-ea"/>
                      </a:endParaRPr>
                    </a:p>
                  </a:txBody>
                  <a:tcPr marL="91439" marR="91439" marT="45716" marB="45716" anchor="ctr"/>
                </a:tc>
              </a:tr>
              <a:tr h="578914">
                <a:tc>
                  <a:txBody>
                    <a:bodyPr/>
                    <a:lstStyle/>
                    <a:p>
                      <a:pPr algn="ctr"/>
                      <a:r>
                        <a:rPr lang="en-US" altLang="zh-CN" sz="2000" dirty="0" smtClean="0">
                          <a:latin typeface="+mn-ea"/>
                          <a:ea typeface="+mn-ea"/>
                        </a:rPr>
                        <a:t>5</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拥塞控制</a:t>
                      </a:r>
                      <a:endParaRPr lang="zh-CN" altLang="en-US" sz="2000" dirty="0">
                        <a:latin typeface="+mn-ea"/>
                        <a:ea typeface="+mn-ea"/>
                      </a:endParaRP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rgbClr val="0000FF"/>
                          </a:solidFill>
                          <a:latin typeface="+mn-ea"/>
                          <a:ea typeface="+mn-ea"/>
                        </a:rPr>
                        <a:t>基于</a:t>
                      </a:r>
                      <a:r>
                        <a:rPr lang="en-US" altLang="zh-CN" sz="2000" dirty="0" err="1" smtClean="0">
                          <a:solidFill>
                            <a:srgbClr val="0000FF"/>
                          </a:solidFill>
                          <a:latin typeface="+mn-ea"/>
                          <a:ea typeface="+mn-ea"/>
                        </a:rPr>
                        <a:t>CongestionWindow</a:t>
                      </a:r>
                      <a:r>
                        <a:rPr lang="zh-CN" altLang="en-US" sz="2000" dirty="0" smtClean="0">
                          <a:solidFill>
                            <a:srgbClr val="0000FF"/>
                          </a:solidFill>
                          <a:latin typeface="+mn-ea"/>
                          <a:ea typeface="+mn-ea"/>
                        </a:rPr>
                        <a:t>实现拥塞控制</a:t>
                      </a:r>
                      <a:r>
                        <a:rPr lang="en-US" altLang="zh-CN" sz="2000" dirty="0" smtClean="0">
                          <a:solidFill>
                            <a:srgbClr val="0000FF"/>
                          </a:solidFill>
                          <a:latin typeface="+mn-ea"/>
                          <a:ea typeface="+mn-ea"/>
                        </a:rPr>
                        <a:t> </a:t>
                      </a:r>
                      <a:endParaRPr lang="zh-CN" altLang="en-US" sz="2000" dirty="0" smtClean="0">
                        <a:solidFill>
                          <a:srgbClr val="0000FF"/>
                        </a:solidFill>
                        <a:latin typeface="+mn-ea"/>
                        <a:ea typeface="+mn-ea"/>
                      </a:endParaRPr>
                    </a:p>
                  </a:txBody>
                  <a:tcPr marL="91439" marR="91439" marT="45716" marB="45716" anchor="ctr"/>
                </a:tc>
                <a:tc>
                  <a:txBody>
                    <a:bodyPr/>
                    <a:lstStyle/>
                    <a:p>
                      <a:pPr algn="ctr"/>
                      <a:r>
                        <a:rPr lang="en-US" altLang="zh-CN" sz="2000" kern="1200" dirty="0" smtClean="0">
                          <a:solidFill>
                            <a:srgbClr val="0000FF"/>
                          </a:solidFill>
                          <a:latin typeface="+mn-ea"/>
                          <a:ea typeface="+mn-ea"/>
                          <a:cs typeface="+mn-cs"/>
                        </a:rPr>
                        <a:t>6.3</a:t>
                      </a:r>
                      <a:endParaRPr lang="zh-CN" altLang="en-US" sz="2000" kern="1200" dirty="0">
                        <a:solidFill>
                          <a:srgbClr val="0000FF"/>
                        </a:solidFill>
                        <a:latin typeface="+mn-ea"/>
                        <a:ea typeface="+mn-ea"/>
                        <a:cs typeface="+mn-cs"/>
                      </a:endParaRPr>
                    </a:p>
                  </a:txBody>
                  <a:tcPr marL="91439" marR="91439" marT="45716" marB="45716" anchor="ctr"/>
                </a:tc>
              </a:tr>
              <a:tr h="631719">
                <a:tc>
                  <a:txBody>
                    <a:bodyPr/>
                    <a:lstStyle/>
                    <a:p>
                      <a:pPr algn="ctr"/>
                      <a:r>
                        <a:rPr lang="en-US" altLang="zh-CN" sz="2000" dirty="0" smtClean="0">
                          <a:latin typeface="+mn-ea"/>
                          <a:ea typeface="+mn-ea"/>
                        </a:rPr>
                        <a:t>6</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协议扩展</a:t>
                      </a:r>
                      <a:endParaRPr lang="zh-CN" altLang="en-US" sz="2000" dirty="0">
                        <a:latin typeface="+mn-ea"/>
                        <a:ea typeface="+mn-ea"/>
                      </a:endParaRPr>
                    </a:p>
                  </a:txBody>
                  <a:tcPr marL="91439" marR="91439" marT="45716" marB="45716" anchor="ctr"/>
                </a:tc>
                <a:tc>
                  <a:txBody>
                    <a:bodyPr/>
                    <a:lstStyle/>
                    <a:p>
                      <a:r>
                        <a:rPr lang="en-US" altLang="zh-CN" sz="2000" dirty="0" smtClean="0">
                          <a:solidFill>
                            <a:schemeClr val="tx1"/>
                          </a:solidFill>
                          <a:latin typeface="+mn-ea"/>
                          <a:ea typeface="+mn-ea"/>
                        </a:rPr>
                        <a:t>TCP</a:t>
                      </a:r>
                      <a:r>
                        <a:rPr lang="zh-CN" altLang="en-US" sz="2000" dirty="0" smtClean="0">
                          <a:solidFill>
                            <a:schemeClr val="tx1"/>
                          </a:solidFill>
                          <a:latin typeface="+mn-ea"/>
                          <a:ea typeface="+mn-ea"/>
                        </a:rPr>
                        <a:t>首部的</a:t>
                      </a:r>
                      <a:r>
                        <a:rPr lang="en-US" altLang="zh-CN" sz="2000" baseline="0" dirty="0" smtClean="0">
                          <a:solidFill>
                            <a:schemeClr val="tx1"/>
                          </a:solidFill>
                          <a:latin typeface="+mn-ea"/>
                          <a:ea typeface="+mn-ea"/>
                        </a:rPr>
                        <a:t>Seq</a:t>
                      </a:r>
                      <a:r>
                        <a:rPr lang="zh-CN" altLang="en-US" sz="2000" baseline="0" dirty="0" smtClean="0">
                          <a:solidFill>
                            <a:schemeClr val="tx1"/>
                          </a:solidFill>
                          <a:latin typeface="+mn-ea"/>
                          <a:ea typeface="+mn-ea"/>
                        </a:rPr>
                        <a:t>和</a:t>
                      </a:r>
                      <a:r>
                        <a:rPr lang="en-US" altLang="zh-CN" sz="2000" dirty="0" smtClean="0">
                          <a:solidFill>
                            <a:schemeClr val="tx1"/>
                          </a:solidFill>
                          <a:latin typeface="+mn-ea"/>
                          <a:ea typeface="+mn-ea"/>
                        </a:rPr>
                        <a:t>AdvertisedWindow</a:t>
                      </a:r>
                      <a:r>
                        <a:rPr lang="zh-CN" altLang="en-US" sz="2000" dirty="0" smtClean="0">
                          <a:solidFill>
                            <a:schemeClr val="tx1"/>
                          </a:solidFill>
                          <a:latin typeface="+mn-ea"/>
                          <a:ea typeface="+mn-ea"/>
                        </a:rPr>
                        <a:t>字段扩展</a:t>
                      </a:r>
                      <a:endParaRPr lang="zh-CN" altLang="en-US" sz="2000" dirty="0">
                        <a:solidFill>
                          <a:schemeClr val="tx1"/>
                        </a:solidFill>
                        <a:latin typeface="+mn-ea"/>
                        <a:ea typeface="+mn-ea"/>
                      </a:endParaRPr>
                    </a:p>
                  </a:txBody>
                  <a:tcPr marL="91439" marR="91439" marT="45716" marB="45716" anchor="ctr"/>
                </a:tc>
                <a:tc>
                  <a:txBody>
                    <a:bodyPr/>
                    <a:lstStyle/>
                    <a:p>
                      <a:pPr algn="ctr"/>
                      <a:r>
                        <a:rPr lang="en-US" altLang="zh-CN" sz="2000" dirty="0" smtClean="0">
                          <a:solidFill>
                            <a:schemeClr val="tx1"/>
                          </a:solidFill>
                          <a:latin typeface="+mn-ea"/>
                          <a:ea typeface="+mn-ea"/>
                        </a:rPr>
                        <a:t>5.2.4</a:t>
                      </a:r>
                      <a:endParaRPr lang="zh-CN" altLang="en-US" sz="2000" dirty="0">
                        <a:solidFill>
                          <a:schemeClr val="tx1"/>
                        </a:solidFill>
                        <a:latin typeface="+mn-ea"/>
                        <a:ea typeface="+mn-ea"/>
                      </a:endParaRPr>
                    </a:p>
                  </a:txBody>
                  <a:tcPr marL="91439" marR="91439" marT="45716" marB="45716" anchor="ctr"/>
                </a:tc>
              </a:tr>
              <a:tr h="635423">
                <a:tc>
                  <a:txBody>
                    <a:bodyPr/>
                    <a:lstStyle/>
                    <a:p>
                      <a:pPr algn="ctr"/>
                      <a:r>
                        <a:rPr lang="en-US" altLang="zh-CN" sz="2000" dirty="0" smtClean="0">
                          <a:latin typeface="+mn-ea"/>
                          <a:ea typeface="+mn-ea"/>
                        </a:rPr>
                        <a:t>7</a:t>
                      </a:r>
                      <a:endParaRPr lang="zh-CN" altLang="en-US" sz="2000" dirty="0">
                        <a:latin typeface="+mn-ea"/>
                        <a:ea typeface="+mn-ea"/>
                      </a:endParaRPr>
                    </a:p>
                  </a:txBody>
                  <a:tcPr marL="91439" marR="91439" marT="45716" marB="45716" anchor="ctr"/>
                </a:tc>
                <a:tc>
                  <a:txBody>
                    <a:bodyPr/>
                    <a:lstStyle/>
                    <a:p>
                      <a:pPr algn="ctr"/>
                      <a:r>
                        <a:rPr lang="zh-CN" altLang="en-US" sz="2000" dirty="0" smtClean="0">
                          <a:latin typeface="+mn-ea"/>
                          <a:ea typeface="+mn-ea"/>
                        </a:rPr>
                        <a:t>傻瓜窗口症状</a:t>
                      </a:r>
                      <a:endParaRPr lang="zh-CN" altLang="en-US" sz="2000" dirty="0">
                        <a:latin typeface="+mn-ea"/>
                        <a:ea typeface="+mn-ea"/>
                      </a:endParaRPr>
                    </a:p>
                  </a:txBody>
                  <a:tcPr marL="91439" marR="91439" marT="45716" marB="45716" anchor="ctr"/>
                </a:tc>
                <a:tc>
                  <a:txBody>
                    <a:bodyPr/>
                    <a:lstStyle/>
                    <a:p>
                      <a:r>
                        <a:rPr lang="en-US" altLang="zh-CN" sz="2000" dirty="0" smtClean="0">
                          <a:solidFill>
                            <a:schemeClr val="tx1"/>
                          </a:solidFill>
                          <a:latin typeface="+mn-ea"/>
                          <a:ea typeface="+mn-ea"/>
                        </a:rPr>
                        <a:t>Nagle </a:t>
                      </a:r>
                      <a:r>
                        <a:rPr lang="zh-CN" altLang="en-US" sz="2000" dirty="0" smtClean="0">
                          <a:solidFill>
                            <a:schemeClr val="tx1"/>
                          </a:solidFill>
                          <a:latin typeface="+mn-ea"/>
                          <a:ea typeface="+mn-ea"/>
                        </a:rPr>
                        <a:t>算法</a:t>
                      </a:r>
                      <a:r>
                        <a:rPr lang="en-US" altLang="zh-CN" sz="2000" dirty="0" smtClean="0">
                          <a:solidFill>
                            <a:schemeClr val="tx1"/>
                          </a:solidFill>
                          <a:latin typeface="+mn-ea"/>
                          <a:ea typeface="+mn-ea"/>
                        </a:rPr>
                        <a:t>: </a:t>
                      </a:r>
                      <a:r>
                        <a:rPr lang="zh-CN" altLang="en-US" sz="2000" dirty="0" smtClean="0">
                          <a:solidFill>
                            <a:schemeClr val="tx1"/>
                          </a:solidFill>
                          <a:latin typeface="+mn-ea"/>
                          <a:ea typeface="+mn-ea"/>
                        </a:rPr>
                        <a:t>基于</a:t>
                      </a:r>
                      <a:r>
                        <a:rPr lang="en-US" altLang="zh-CN" sz="2000" dirty="0" smtClean="0">
                          <a:solidFill>
                            <a:schemeClr val="tx1"/>
                          </a:solidFill>
                          <a:latin typeface="+mn-ea"/>
                          <a:ea typeface="+mn-ea"/>
                        </a:rPr>
                        <a:t>ACK</a:t>
                      </a:r>
                      <a:r>
                        <a:rPr lang="zh-CN" altLang="en-US" sz="2000" dirty="0" smtClean="0">
                          <a:solidFill>
                            <a:schemeClr val="tx1"/>
                          </a:solidFill>
                          <a:latin typeface="+mn-ea"/>
                          <a:ea typeface="+mn-ea"/>
                        </a:rPr>
                        <a:t>自计时</a:t>
                      </a:r>
                      <a:endParaRPr lang="zh-CN" altLang="en-US" sz="2000" dirty="0">
                        <a:solidFill>
                          <a:schemeClr val="tx1"/>
                        </a:solidFill>
                        <a:latin typeface="+mn-ea"/>
                        <a:ea typeface="+mn-ea"/>
                      </a:endParaRPr>
                    </a:p>
                  </a:txBody>
                  <a:tcPr marL="91439" marR="91439" marT="45716" marB="45716" anchor="ctr"/>
                </a:tc>
                <a:tc>
                  <a:txBody>
                    <a:bodyPr/>
                    <a:lstStyle/>
                    <a:p>
                      <a:pPr algn="ctr"/>
                      <a:r>
                        <a:rPr lang="en-US" altLang="zh-CN" sz="2000" dirty="0" smtClean="0">
                          <a:solidFill>
                            <a:schemeClr val="tx1"/>
                          </a:solidFill>
                          <a:latin typeface="+mn-ea"/>
                          <a:ea typeface="+mn-ea"/>
                        </a:rPr>
                        <a:t>5.2.5</a:t>
                      </a:r>
                      <a:endParaRPr lang="zh-CN" altLang="en-US" sz="2000" dirty="0">
                        <a:solidFill>
                          <a:schemeClr val="tx1"/>
                        </a:solidFill>
                        <a:latin typeface="+mn-ea"/>
                        <a:ea typeface="+mn-ea"/>
                      </a:endParaRPr>
                    </a:p>
                  </a:txBody>
                  <a:tcPr marL="91439" marR="91439" marT="45716" marB="45716" anchor="ct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2640016" y="1989138"/>
            <a:ext cx="7299325" cy="519112"/>
          </a:xfrm>
        </p:spPr>
        <p:txBody>
          <a:bodyPr/>
          <a:lstStyle/>
          <a:p>
            <a:pPr eaLnBrk="1" hangingPunct="1">
              <a:defRPr/>
            </a:pPr>
            <a:r>
              <a:rPr lang="zh-CN" altLang="en-US" smtClean="0"/>
              <a:t>谢谢！</a:t>
            </a:r>
            <a:endParaRPr lang="zh-CN" altLang="en-US" smtClean="0"/>
          </a:p>
        </p:txBody>
      </p:sp>
      <p:sp>
        <p:nvSpPr>
          <p:cNvPr id="184324" name="Text Box 4"/>
          <p:cNvSpPr txBox="1">
            <a:spLocks noChangeArrowheads="1"/>
          </p:cNvSpPr>
          <p:nvPr/>
        </p:nvSpPr>
        <p:spPr bwMode="auto">
          <a:xfrm>
            <a:off x="6710774" y="3078166"/>
            <a:ext cx="3404779"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endParaRPr kumimoji="0" lang="en-US" altLang="zh-CN" sz="3200" dirty="0">
              <a:latin typeface="Tahoma" panose="020B0604030504040204" pitchFamily="34" charset="0"/>
              <a:ea typeface="华文行楷" panose="0201080004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华中科技大学</a:t>
            </a:r>
            <a:endParaRPr lang="zh-CN" altLang="en-US" sz="2000" dirty="0">
              <a:latin typeface="Tahoma" panose="020B0604030504040204" pitchFamily="34" charset="0"/>
              <a:ea typeface="宋体" panose="0201060003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电子信息与通信学院</a:t>
            </a:r>
            <a:endParaRPr lang="zh-CN" altLang="en-US" sz="2000" dirty="0">
              <a:latin typeface="Tahoma" panose="020B0604030504040204" pitchFamily="34" charset="0"/>
              <a:ea typeface="宋体" panose="0201060003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网址：</a:t>
            </a:r>
            <a:r>
              <a:rPr lang="en-US" altLang="zh-CN" sz="2000" dirty="0">
                <a:latin typeface="Tahoma" panose="020B0604030504040204" pitchFamily="34" charset="0"/>
                <a:ea typeface="宋体" panose="02010600030101010101" pitchFamily="2" charset="-122"/>
              </a:rPr>
              <a:t>http://eic.hust.edu.cn</a:t>
            </a:r>
            <a:endParaRPr lang="en-US" altLang="zh-CN" sz="2000"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lstStyle/>
          <a:p>
            <a:pPr eaLnBrk="1" hangingPunct="1"/>
            <a:r>
              <a:rPr lang="zh-CN" altLang="en-US" sz="2800" dirty="0">
                <a:latin typeface="+mj-ea"/>
              </a:rPr>
              <a:t>参考资料</a:t>
            </a:r>
            <a:endParaRPr lang="en-US" altLang="zh-CN" sz="2800" dirty="0">
              <a:latin typeface="+mj-ea"/>
            </a:endParaRPr>
          </a:p>
        </p:txBody>
      </p:sp>
      <p:sp>
        <p:nvSpPr>
          <p:cNvPr id="186372" name="Rectangle 3"/>
          <p:cNvSpPr>
            <a:spLocks noGrp="1" noChangeArrowheads="1"/>
          </p:cNvSpPr>
          <p:nvPr>
            <p:ph idx="1"/>
          </p:nvPr>
        </p:nvSpPr>
        <p:spPr/>
        <p:txBody>
          <a:bodyPr/>
          <a:lstStyle/>
          <a:p>
            <a:pPr eaLnBrk="1" hangingPunct="1"/>
            <a:r>
              <a:rPr lang="en-US" altLang="zh-CN" dirty="0" smtClean="0">
                <a:latin typeface="+mn-ea"/>
              </a:rPr>
              <a:t>Chapter 6 in L. L. Peterson and B. S. Davie, Computer Networking: A System Approach (5th edition), Morgan Kaufmann, 2012</a:t>
            </a:r>
            <a:endParaRPr lang="en-US" altLang="zh-CN" dirty="0" smtClean="0">
              <a:latin typeface="+mn-ea"/>
            </a:endParaRPr>
          </a:p>
          <a:p>
            <a:pPr eaLnBrk="1" hangingPunct="1"/>
            <a:r>
              <a:rPr lang="en-US" altLang="zh-CN" dirty="0" smtClean="0">
                <a:latin typeface="+mn-ea"/>
              </a:rPr>
              <a:t>Chapter 3/7 in James F. Kurose and Keith W. Ross, Computer Networking: A Top-Down Approach (7th edition), Pearson Education Inc., 2017</a:t>
            </a:r>
            <a:endParaRPr lang="en-US" altLang="zh-CN" dirty="0" smtClean="0">
              <a:latin typeface="+mn-ea"/>
            </a:endParaRPr>
          </a:p>
          <a:p>
            <a:pPr eaLnBrk="1" hangingPunct="1"/>
            <a:r>
              <a:rPr lang="zh-CN" altLang="en-US" dirty="0" smtClean="0">
                <a:latin typeface="+mn-ea"/>
              </a:rPr>
              <a:t>吴功宜，计算机网络（第</a:t>
            </a:r>
            <a:r>
              <a:rPr lang="en-US" altLang="zh-CN" dirty="0">
                <a:latin typeface="+mn-ea"/>
              </a:rPr>
              <a:t>4</a:t>
            </a:r>
            <a:r>
              <a:rPr lang="zh-CN" altLang="en-US" dirty="0" smtClean="0">
                <a:latin typeface="+mn-ea"/>
              </a:rPr>
              <a:t>版）</a:t>
            </a:r>
            <a:r>
              <a:rPr lang="en-US" altLang="zh-CN" dirty="0" smtClean="0">
                <a:latin typeface="+mn-ea"/>
              </a:rPr>
              <a:t>,</a:t>
            </a:r>
            <a:r>
              <a:rPr lang="zh-CN" altLang="en-US" dirty="0" smtClean="0">
                <a:latin typeface="+mn-ea"/>
              </a:rPr>
              <a:t>清华大学出版社，</a:t>
            </a:r>
            <a:r>
              <a:rPr lang="en-US" altLang="zh-CN" dirty="0" smtClean="0">
                <a:latin typeface="+mn-ea"/>
              </a:rPr>
              <a:t>2017</a:t>
            </a:r>
            <a:endParaRPr lang="en-US" altLang="zh-CN" dirty="0" smtClean="0">
              <a:latin typeface="+mn-ea"/>
            </a:endParaRPr>
          </a:p>
        </p:txBody>
      </p:sp>
      <p:sp>
        <p:nvSpPr>
          <p:cNvPr id="186370" name="Slide Number Placeholder 5"/>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6617256F-93F6-40A9-957B-B03827B01242}" type="slidenum">
              <a:rPr kumimoji="0" lang="en-US" altLang="zh-CN" sz="1000">
                <a:latin typeface="Times New Roman" panose="02020603050405020304" pitchFamily="18" charset="0"/>
                <a:ea typeface="宋体" panose="02010600030101010101" pitchFamily="2" charset="-122"/>
                <a:cs typeface="Arial" panose="020B0604020202020204" pitchFamily="34" charset="0"/>
              </a:rPr>
            </a:fld>
            <a:endParaRPr kumimoji="0" lang="en-US" altLang="zh-CN" sz="1000">
              <a:latin typeface="Times New Roman" panose="02020603050405020304" pitchFamily="18"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1055440" y="1052736"/>
            <a:ext cx="7299325" cy="808037"/>
          </a:xfrm>
        </p:spPr>
        <p:txBody>
          <a:bodyPr/>
          <a:lstStyle/>
          <a:p>
            <a:pPr eaLnBrk="1" hangingPunct="1">
              <a:defRPr/>
            </a:pPr>
            <a:r>
              <a:rPr lang="zh-CN" altLang="en-US" dirty="0" smtClean="0"/>
              <a:t>附录</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14"/>
          <p:cNvSpPr>
            <a:spLocks noGrp="1" noChangeArrowheads="1"/>
          </p:cNvSpPr>
          <p:nvPr>
            <p:ph type="title"/>
          </p:nvPr>
        </p:nvSpPr>
        <p:spPr>
          <a:xfrm>
            <a:off x="808041" y="521562"/>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a:t>
            </a:r>
            <a:r>
              <a:rPr lang="zh-CN" altLang="en-US" sz="3600" dirty="0" smtClean="0">
                <a:latin typeface="+mj-ea"/>
              </a:rPr>
              <a:t>：</a:t>
            </a:r>
            <a:r>
              <a:rPr lang="zh-CN" altLang="en-US" sz="3600" dirty="0">
                <a:latin typeface="+mj-ea"/>
              </a:rPr>
              <a:t>场景</a:t>
            </a:r>
            <a:r>
              <a:rPr lang="en-US" altLang="zh-CN" sz="3600" dirty="0" smtClean="0">
                <a:latin typeface="+mj-ea"/>
              </a:rPr>
              <a:t>1</a:t>
            </a:r>
            <a:endParaRPr lang="en-US" altLang="zh-CN" sz="3600" dirty="0">
              <a:latin typeface="+mj-ea"/>
            </a:endParaRPr>
          </a:p>
        </p:txBody>
      </p:sp>
      <p:sp>
        <p:nvSpPr>
          <p:cNvPr id="12297" name="Rectangle 15"/>
          <p:cNvSpPr>
            <a:spLocks noGrp="1" noChangeArrowheads="1"/>
          </p:cNvSpPr>
          <p:nvPr>
            <p:ph sz="half" idx="1"/>
          </p:nvPr>
        </p:nvSpPr>
        <p:spPr>
          <a:xfrm>
            <a:off x="695400" y="1490662"/>
            <a:ext cx="3893506" cy="1938338"/>
          </a:xfrm>
        </p:spPr>
        <p:txBody>
          <a:bodyPr/>
          <a:lstStyle/>
          <a:p>
            <a:r>
              <a:rPr lang="zh-CN" altLang="en-US" sz="2400" dirty="0">
                <a:latin typeface="+mn-ea"/>
              </a:rPr>
              <a:t>两个发送方，两个接受方</a:t>
            </a:r>
            <a:endParaRPr lang="en-US" altLang="zh-CN" sz="2400" dirty="0">
              <a:latin typeface="+mn-ea"/>
            </a:endParaRPr>
          </a:p>
          <a:p>
            <a:r>
              <a:rPr lang="zh-CN" altLang="en-US" sz="2400" dirty="0">
                <a:latin typeface="+mn-ea"/>
              </a:rPr>
              <a:t>一个路由，无限缓存</a:t>
            </a:r>
            <a:endParaRPr lang="en-US" altLang="zh-CN" sz="2400" dirty="0">
              <a:latin typeface="+mn-ea"/>
            </a:endParaRPr>
          </a:p>
          <a:p>
            <a:r>
              <a:rPr lang="zh-CN" altLang="en-US" sz="2400" dirty="0">
                <a:latin typeface="+mn-ea"/>
              </a:rPr>
              <a:t>输出链路容量</a:t>
            </a:r>
            <a:r>
              <a:rPr lang="en-US" altLang="zh-CN" sz="2400" dirty="0">
                <a:latin typeface="+mn-ea"/>
              </a:rPr>
              <a:t>: R</a:t>
            </a:r>
            <a:endParaRPr lang="en-US" altLang="zh-CN" sz="2400" dirty="0">
              <a:latin typeface="+mn-ea"/>
            </a:endParaRPr>
          </a:p>
          <a:p>
            <a:r>
              <a:rPr lang="zh-CN" altLang="en-US" sz="2400" dirty="0">
                <a:latin typeface="+mn-ea"/>
              </a:rPr>
              <a:t>没有中继</a:t>
            </a:r>
            <a:endParaRPr lang="en-US" altLang="zh-CN" sz="2400" dirty="0">
              <a:latin typeface="+mn-ea"/>
            </a:endParaRPr>
          </a:p>
          <a:p>
            <a:endParaRPr lang="zh-CN" altLang="en-US" sz="2800" dirty="0">
              <a:ea typeface="MS PGothic" panose="020B0600070205080204" pitchFamily="34" charset="-128"/>
            </a:endParaRPr>
          </a:p>
        </p:txBody>
      </p:sp>
      <p:sp>
        <p:nvSpPr>
          <p:cNvPr id="88076" name="Rectangle 16"/>
          <p:cNvSpPr>
            <a:spLocks noGrp="1" noChangeArrowheads="1"/>
          </p:cNvSpPr>
          <p:nvPr>
            <p:ph sz="half" idx="2"/>
          </p:nvPr>
        </p:nvSpPr>
        <p:spPr>
          <a:xfrm>
            <a:off x="2226392" y="5774466"/>
            <a:ext cx="3297237" cy="784225"/>
          </a:xfrm>
        </p:spPr>
        <p:txBody>
          <a:bodyPr/>
          <a:lstStyle/>
          <a:p>
            <a:pPr>
              <a:buFont typeface="Wingdings" panose="05000000000000000000" charset="0"/>
              <a:buChar char="v"/>
              <a:defRPr/>
            </a:pPr>
            <a:r>
              <a:rPr lang="en-US" sz="2000" dirty="0"/>
              <a:t>maximum per-connection throughput: R/2</a:t>
            </a:r>
            <a:endParaRPr lang="en-US" sz="2000" dirty="0"/>
          </a:p>
        </p:txBody>
      </p:sp>
      <p:sp>
        <p:nvSpPr>
          <p:cNvPr id="12291" name="Freeform 9"/>
          <p:cNvSpPr/>
          <p:nvPr/>
        </p:nvSpPr>
        <p:spPr bwMode="auto">
          <a:xfrm flipH="1">
            <a:off x="6299894" y="1647828"/>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2292" name="Group 124"/>
          <p:cNvGrpSpPr/>
          <p:nvPr/>
        </p:nvGrpSpPr>
        <p:grpSpPr bwMode="auto">
          <a:xfrm>
            <a:off x="5966519" y="2344741"/>
            <a:ext cx="525463" cy="434975"/>
            <a:chOff x="-44" y="1473"/>
            <a:chExt cx="981" cy="1105"/>
          </a:xfrm>
        </p:grpSpPr>
        <p:pic>
          <p:nvPicPr>
            <p:cNvPr id="12463" name="Picture 12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64" name="Freeform 126"/>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12293" name="Freeform 3"/>
          <p:cNvSpPr/>
          <p:nvPr/>
        </p:nvSpPr>
        <p:spPr bwMode="auto">
          <a:xfrm>
            <a:off x="10284519" y="2840041"/>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2294" name="Freeform 6"/>
          <p:cNvSpPr/>
          <p:nvPr/>
        </p:nvSpPr>
        <p:spPr bwMode="auto">
          <a:xfrm>
            <a:off x="10660757" y="1858966"/>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2295" name="Freeform 12"/>
          <p:cNvSpPr/>
          <p:nvPr/>
        </p:nvSpPr>
        <p:spPr bwMode="auto">
          <a:xfrm flipH="1">
            <a:off x="5425182" y="2589216"/>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2299" name="Oval 18"/>
          <p:cNvSpPr>
            <a:spLocks noChangeArrowheads="1"/>
          </p:cNvSpPr>
          <p:nvPr/>
        </p:nvSpPr>
        <p:spPr bwMode="auto">
          <a:xfrm>
            <a:off x="7703244" y="3087688"/>
            <a:ext cx="1063625" cy="2349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00" name="Line 19"/>
          <p:cNvSpPr>
            <a:spLocks noChangeShapeType="1"/>
          </p:cNvSpPr>
          <p:nvPr/>
        </p:nvSpPr>
        <p:spPr bwMode="auto">
          <a:xfrm>
            <a:off x="7703241" y="3068638"/>
            <a:ext cx="0" cy="1460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20"/>
          <p:cNvSpPr>
            <a:spLocks noChangeShapeType="1"/>
          </p:cNvSpPr>
          <p:nvPr/>
        </p:nvSpPr>
        <p:spPr bwMode="auto">
          <a:xfrm>
            <a:off x="8766866" y="3068638"/>
            <a:ext cx="0" cy="146050"/>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Rectangle 21"/>
          <p:cNvSpPr>
            <a:spLocks noChangeArrowheads="1"/>
          </p:cNvSpPr>
          <p:nvPr/>
        </p:nvSpPr>
        <p:spPr bwMode="auto">
          <a:xfrm>
            <a:off x="7703244" y="3068641"/>
            <a:ext cx="252413"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2303" name="Rectangle 22"/>
          <p:cNvSpPr>
            <a:spLocks noChangeArrowheads="1"/>
          </p:cNvSpPr>
          <p:nvPr/>
        </p:nvSpPr>
        <p:spPr bwMode="auto">
          <a:xfrm>
            <a:off x="8444604" y="3059116"/>
            <a:ext cx="32226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2304" name="Oval 23"/>
          <p:cNvSpPr>
            <a:spLocks noChangeArrowheads="1"/>
          </p:cNvSpPr>
          <p:nvPr/>
        </p:nvSpPr>
        <p:spPr bwMode="auto">
          <a:xfrm>
            <a:off x="7692132" y="2900363"/>
            <a:ext cx="1063625" cy="273050"/>
          </a:xfrm>
          <a:prstGeom prst="ellipse">
            <a:avLst/>
          </a:prstGeom>
          <a:solidFill>
            <a:srgbClr val="C0C0C0"/>
          </a:solidFill>
          <a:ln w="127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05" name="Group 24"/>
          <p:cNvGrpSpPr/>
          <p:nvPr/>
        </p:nvGrpSpPr>
        <p:grpSpPr bwMode="auto">
          <a:xfrm>
            <a:off x="7949304" y="2959100"/>
            <a:ext cx="527050" cy="160338"/>
            <a:chOff x="2848" y="848"/>
            <a:chExt cx="140" cy="98"/>
          </a:xfrm>
        </p:grpSpPr>
        <p:sp>
          <p:nvSpPr>
            <p:cNvPr id="12460" name="Line 25"/>
            <p:cNvSpPr>
              <a:spLocks noChangeShapeType="1"/>
            </p:cNvSpPr>
            <p:nvPr/>
          </p:nvSpPr>
          <p:spPr bwMode="auto">
            <a:xfrm flipV="1">
              <a:off x="2848" y="848"/>
              <a:ext cx="50" cy="2"/>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61" name="Line 26"/>
            <p:cNvSpPr>
              <a:spLocks noChangeShapeType="1"/>
            </p:cNvSpPr>
            <p:nvPr/>
          </p:nvSpPr>
          <p:spPr bwMode="auto">
            <a:xfrm>
              <a:off x="2944" y="946"/>
              <a:ext cx="44" cy="0"/>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62" name="Line 27"/>
            <p:cNvSpPr>
              <a:spLocks noChangeShapeType="1"/>
            </p:cNvSpPr>
            <p:nvPr/>
          </p:nvSpPr>
          <p:spPr bwMode="auto">
            <a:xfrm>
              <a:off x="2894" y="850"/>
              <a:ext cx="52" cy="96"/>
            </a:xfrm>
            <a:prstGeom prst="line">
              <a:avLst/>
            </a:prstGeom>
            <a:noFill/>
            <a:ln w="28575">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306" name="Group 28"/>
          <p:cNvGrpSpPr/>
          <p:nvPr/>
        </p:nvGrpSpPr>
        <p:grpSpPr bwMode="auto">
          <a:xfrm flipV="1">
            <a:off x="7949304" y="2957513"/>
            <a:ext cx="527050" cy="158750"/>
            <a:chOff x="2848" y="848"/>
            <a:chExt cx="140" cy="98"/>
          </a:xfrm>
        </p:grpSpPr>
        <p:sp>
          <p:nvSpPr>
            <p:cNvPr id="12457" name="Line 29"/>
            <p:cNvSpPr>
              <a:spLocks noChangeShapeType="1"/>
            </p:cNvSpPr>
            <p:nvPr/>
          </p:nvSpPr>
          <p:spPr bwMode="auto">
            <a:xfrm flipV="1">
              <a:off x="2848" y="848"/>
              <a:ext cx="50" cy="2"/>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58" name="Line 30"/>
            <p:cNvSpPr>
              <a:spLocks noChangeShapeType="1"/>
            </p:cNvSpPr>
            <p:nvPr/>
          </p:nvSpPr>
          <p:spPr bwMode="auto">
            <a:xfrm>
              <a:off x="2944" y="946"/>
              <a:ext cx="44" cy="0"/>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59" name="Line 31"/>
            <p:cNvSpPr>
              <a:spLocks noChangeShapeType="1"/>
            </p:cNvSpPr>
            <p:nvPr/>
          </p:nvSpPr>
          <p:spPr bwMode="auto">
            <a:xfrm>
              <a:off x="2894" y="850"/>
              <a:ext cx="52" cy="96"/>
            </a:xfrm>
            <a:prstGeom prst="line">
              <a:avLst/>
            </a:prstGeom>
            <a:noFill/>
            <a:ln w="28575">
              <a:solidFill>
                <a:srgbClr val="969696"/>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07" name="Text Box 32"/>
          <p:cNvSpPr txBox="1">
            <a:spLocks noChangeArrowheads="1"/>
          </p:cNvSpPr>
          <p:nvPr/>
        </p:nvSpPr>
        <p:spPr bwMode="auto">
          <a:xfrm>
            <a:off x="7949307" y="2178050"/>
            <a:ext cx="14239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200">
                <a:solidFill>
                  <a:schemeClr val="tx2"/>
                </a:solidFill>
                <a:ea typeface="MS PGothic" panose="020B0600070205080204" pitchFamily="34" charset="-128"/>
              </a:rPr>
              <a:t>unlimited shared output link buffers</a:t>
            </a:r>
            <a:endParaRPr lang="en-US" altLang="zh-CN" sz="1200">
              <a:solidFill>
                <a:schemeClr val="tx2"/>
              </a:solidFill>
              <a:ea typeface="MS PGothic" panose="020B0600070205080204" pitchFamily="34" charset="-128"/>
            </a:endParaRPr>
          </a:p>
        </p:txBody>
      </p:sp>
      <p:sp>
        <p:nvSpPr>
          <p:cNvPr id="12308" name="Line 33"/>
          <p:cNvSpPr>
            <a:spLocks noChangeShapeType="1"/>
          </p:cNvSpPr>
          <p:nvPr/>
        </p:nvSpPr>
        <p:spPr bwMode="auto">
          <a:xfrm flipH="1">
            <a:off x="6587232" y="2722566"/>
            <a:ext cx="923925" cy="8667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9" name="Line 34"/>
          <p:cNvSpPr>
            <a:spLocks noChangeShapeType="1"/>
          </p:cNvSpPr>
          <p:nvPr/>
        </p:nvSpPr>
        <p:spPr bwMode="auto">
          <a:xfrm flipH="1">
            <a:off x="7073004" y="2722566"/>
            <a:ext cx="438150"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310" name="Group 35"/>
          <p:cNvGrpSpPr/>
          <p:nvPr/>
        </p:nvGrpSpPr>
        <p:grpSpPr bwMode="auto">
          <a:xfrm>
            <a:off x="6526907" y="1703391"/>
            <a:ext cx="650875" cy="904875"/>
            <a:chOff x="12762" y="10336"/>
            <a:chExt cx="1027" cy="1700"/>
          </a:xfrm>
        </p:grpSpPr>
        <p:sp>
          <p:nvSpPr>
            <p:cNvPr id="12451" name="Rectangle 36"/>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52" name="Rectangle 37"/>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53" name="Line 38"/>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54" name="Line 39"/>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55" name="Line 40"/>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56" name="Line 41"/>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311" name="Text Box 42"/>
          <p:cNvSpPr txBox="1">
            <a:spLocks noChangeArrowheads="1"/>
          </p:cNvSpPr>
          <p:nvPr/>
        </p:nvSpPr>
        <p:spPr bwMode="auto">
          <a:xfrm>
            <a:off x="5852219" y="1863725"/>
            <a:ext cx="6334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solidFill>
                  <a:schemeClr val="tx2"/>
                </a:solidFill>
                <a:ea typeface="MS PGothic" panose="020B0600070205080204" pitchFamily="34" charset="-128"/>
              </a:rPr>
              <a:t>Host A</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2312" name="Text Box 43"/>
          <p:cNvSpPr txBox="1">
            <a:spLocks noChangeArrowheads="1"/>
          </p:cNvSpPr>
          <p:nvPr/>
        </p:nvSpPr>
        <p:spPr bwMode="auto">
          <a:xfrm>
            <a:off x="5121969" y="1136653"/>
            <a:ext cx="2132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ea typeface="MS PGothic" panose="020B0600070205080204" pitchFamily="34" charset="-128"/>
              </a:rPr>
              <a:t>original data: </a:t>
            </a:r>
            <a:r>
              <a:rPr lang="en-US" altLang="zh-CN" sz="2400">
                <a:solidFill>
                  <a:srgbClr val="CC0000"/>
                </a:solidFill>
                <a:latin typeface="Symbol" panose="05050102010706020507" pitchFamily="18" charset="2"/>
                <a:ea typeface="MS PGothic" panose="020B0600070205080204" pitchFamily="34" charset="-128"/>
              </a:rPr>
              <a:t>l</a:t>
            </a:r>
            <a:r>
              <a:rPr lang="en-US" altLang="zh-CN" sz="2400" baseline="-25000">
                <a:solidFill>
                  <a:srgbClr val="CC0000"/>
                </a:solidFill>
                <a:ea typeface="MS PGothic" panose="020B0600070205080204" pitchFamily="34" charset="-128"/>
              </a:rPr>
              <a:t>in</a:t>
            </a:r>
            <a:r>
              <a:rPr lang="en-US" altLang="zh-CN" sz="1600" baseline="-25000">
                <a:solidFill>
                  <a:srgbClr val="CC0000"/>
                </a:solidFill>
                <a:ea typeface="MS PGothic" panose="020B0600070205080204" pitchFamily="34" charset="-128"/>
              </a:rPr>
              <a:t> </a:t>
            </a:r>
            <a:endParaRPr lang="en-US" altLang="zh-CN" sz="1600">
              <a:solidFill>
                <a:srgbClr val="CC0000"/>
              </a:solidFill>
              <a:ea typeface="MS PGothic" panose="020B0600070205080204" pitchFamily="34" charset="-128"/>
            </a:endParaRPr>
          </a:p>
        </p:txBody>
      </p:sp>
      <p:sp>
        <p:nvSpPr>
          <p:cNvPr id="12313" name="Line 44"/>
          <p:cNvSpPr>
            <a:spLocks noChangeShapeType="1"/>
          </p:cNvSpPr>
          <p:nvPr/>
        </p:nvSpPr>
        <p:spPr bwMode="auto">
          <a:xfrm flipH="1">
            <a:off x="6149079" y="3579816"/>
            <a:ext cx="438150"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314" name="Group 45"/>
          <p:cNvGrpSpPr/>
          <p:nvPr/>
        </p:nvGrpSpPr>
        <p:grpSpPr bwMode="auto">
          <a:xfrm>
            <a:off x="5669657" y="2598741"/>
            <a:ext cx="650875" cy="904875"/>
            <a:chOff x="12762" y="10336"/>
            <a:chExt cx="1027" cy="1700"/>
          </a:xfrm>
        </p:grpSpPr>
        <p:sp>
          <p:nvSpPr>
            <p:cNvPr id="12445" name="Rectangle 46"/>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6" name="Rectangle 47"/>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7" name="Line 48"/>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48" name="Line 49"/>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49" name="Line 50"/>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50" name="Line 51"/>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315" name="Text Box 52"/>
          <p:cNvSpPr txBox="1">
            <a:spLocks noChangeArrowheads="1"/>
          </p:cNvSpPr>
          <p:nvPr/>
        </p:nvSpPr>
        <p:spPr bwMode="auto">
          <a:xfrm>
            <a:off x="4769544" y="3413125"/>
            <a:ext cx="6334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solidFill>
                  <a:schemeClr val="tx2"/>
                </a:solidFill>
                <a:ea typeface="MS PGothic" panose="020B0600070205080204" pitchFamily="34" charset="-128"/>
              </a:rPr>
              <a:t>Host B</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2316" name="Line 53"/>
          <p:cNvSpPr>
            <a:spLocks noChangeShapeType="1"/>
          </p:cNvSpPr>
          <p:nvPr/>
        </p:nvSpPr>
        <p:spPr bwMode="auto">
          <a:xfrm flipH="1">
            <a:off x="7073004" y="3122613"/>
            <a:ext cx="609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7" name="Line 54"/>
          <p:cNvSpPr>
            <a:spLocks noChangeShapeType="1"/>
          </p:cNvSpPr>
          <p:nvPr/>
        </p:nvSpPr>
        <p:spPr bwMode="auto">
          <a:xfrm flipH="1">
            <a:off x="8692254" y="3122613"/>
            <a:ext cx="609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8" name="Line 55"/>
          <p:cNvSpPr>
            <a:spLocks noChangeShapeType="1"/>
          </p:cNvSpPr>
          <p:nvPr/>
        </p:nvSpPr>
        <p:spPr bwMode="auto">
          <a:xfrm flipH="1">
            <a:off x="8816082" y="2722566"/>
            <a:ext cx="923925" cy="8667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9" name="Line 57"/>
          <p:cNvSpPr>
            <a:spLocks noChangeShapeType="1"/>
          </p:cNvSpPr>
          <p:nvPr/>
        </p:nvSpPr>
        <p:spPr bwMode="auto">
          <a:xfrm flipH="1">
            <a:off x="9709841" y="2732088"/>
            <a:ext cx="43973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320" name="Group 58"/>
          <p:cNvGrpSpPr/>
          <p:nvPr/>
        </p:nvGrpSpPr>
        <p:grpSpPr bwMode="auto">
          <a:xfrm>
            <a:off x="10022582" y="1808166"/>
            <a:ext cx="650875" cy="904875"/>
            <a:chOff x="12762" y="10336"/>
            <a:chExt cx="1027" cy="1700"/>
          </a:xfrm>
        </p:grpSpPr>
        <p:sp>
          <p:nvSpPr>
            <p:cNvPr id="12439"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0"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1" name="Line 61"/>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42" name="Line 62"/>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43" name="Line 63"/>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44" name="Line 64"/>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321" name="Group 65"/>
          <p:cNvGrpSpPr/>
          <p:nvPr/>
        </p:nvGrpSpPr>
        <p:grpSpPr bwMode="auto">
          <a:xfrm>
            <a:off x="9641582" y="2825753"/>
            <a:ext cx="650875" cy="906463"/>
            <a:chOff x="12762" y="10336"/>
            <a:chExt cx="1027" cy="1700"/>
          </a:xfrm>
        </p:grpSpPr>
        <p:sp>
          <p:nvSpPr>
            <p:cNvPr id="12433"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34"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35" name="Line 68"/>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36" name="Line 69"/>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37" name="Line 70"/>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38" name="Line 71"/>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322" name="Oval 72"/>
          <p:cNvSpPr>
            <a:spLocks noChangeArrowheads="1"/>
          </p:cNvSpPr>
          <p:nvPr/>
        </p:nvSpPr>
        <p:spPr bwMode="auto">
          <a:xfrm>
            <a:off x="6863457" y="1760541"/>
            <a:ext cx="92075" cy="904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23" name="Oval 73"/>
          <p:cNvSpPr>
            <a:spLocks noChangeArrowheads="1"/>
          </p:cNvSpPr>
          <p:nvPr/>
        </p:nvSpPr>
        <p:spPr bwMode="auto">
          <a:xfrm>
            <a:off x="5920482" y="2636841"/>
            <a:ext cx="92075" cy="904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24" name="Line 74"/>
          <p:cNvSpPr>
            <a:spLocks noChangeShapeType="1"/>
          </p:cNvSpPr>
          <p:nvPr/>
        </p:nvSpPr>
        <p:spPr bwMode="auto">
          <a:xfrm>
            <a:off x="6438007" y="1539878"/>
            <a:ext cx="369887" cy="25241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5" name="Text Box 75"/>
          <p:cNvSpPr txBox="1">
            <a:spLocks noChangeArrowheads="1"/>
          </p:cNvSpPr>
          <p:nvPr/>
        </p:nvSpPr>
        <p:spPr bwMode="auto">
          <a:xfrm>
            <a:off x="8895454" y="1217613"/>
            <a:ext cx="179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ea typeface="MS PGothic" panose="020B0600070205080204" pitchFamily="34" charset="-128"/>
              </a:rPr>
              <a:t>throughput:</a:t>
            </a:r>
            <a:r>
              <a:rPr lang="en-US" altLang="zh-CN" sz="2400">
                <a:solidFill>
                  <a:srgbClr val="FF0000"/>
                </a:solidFill>
                <a:latin typeface="Symbol" panose="05050102010706020507" pitchFamily="18" charset="2"/>
                <a:ea typeface="MS PGothic" panose="020B0600070205080204" pitchFamily="34" charset="-128"/>
              </a:rPr>
              <a:t> </a:t>
            </a:r>
            <a:r>
              <a:rPr lang="en-US" altLang="zh-CN" sz="2400">
                <a:solidFill>
                  <a:srgbClr val="CC0000"/>
                </a:solidFill>
                <a:latin typeface="Symbol" panose="05050102010706020507" pitchFamily="18" charset="2"/>
                <a:ea typeface="MS PGothic" panose="020B0600070205080204" pitchFamily="34" charset="-128"/>
              </a:rPr>
              <a:t>l</a:t>
            </a:r>
            <a:r>
              <a:rPr lang="en-US" altLang="zh-CN" sz="2400" baseline="-25000">
                <a:solidFill>
                  <a:srgbClr val="CC0000"/>
                </a:solidFill>
                <a:ea typeface="MS PGothic" panose="020B0600070205080204" pitchFamily="34" charset="-128"/>
              </a:rPr>
              <a:t>out</a:t>
            </a:r>
            <a:endParaRPr lang="en-US" altLang="zh-CN" sz="2400">
              <a:solidFill>
                <a:srgbClr val="CC0000"/>
              </a:solidFill>
              <a:latin typeface="Comic Sans MS" panose="030F0702030302020204" pitchFamily="66" charset="0"/>
              <a:ea typeface="MS PGothic" panose="020B0600070205080204" pitchFamily="34" charset="-128"/>
            </a:endParaRPr>
          </a:p>
        </p:txBody>
      </p:sp>
      <p:sp>
        <p:nvSpPr>
          <p:cNvPr id="12326" name="Line 76"/>
          <p:cNvSpPr>
            <a:spLocks noChangeShapeType="1"/>
          </p:cNvSpPr>
          <p:nvPr/>
        </p:nvSpPr>
        <p:spPr bwMode="auto">
          <a:xfrm>
            <a:off x="9740007" y="1627188"/>
            <a:ext cx="528637" cy="2413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7" name="Line 77"/>
          <p:cNvSpPr>
            <a:spLocks noChangeShapeType="1"/>
          </p:cNvSpPr>
          <p:nvPr/>
        </p:nvSpPr>
        <p:spPr bwMode="auto">
          <a:xfrm flipH="1">
            <a:off x="8492232" y="2598738"/>
            <a:ext cx="333375" cy="3238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28" name="Group 78"/>
          <p:cNvGrpSpPr/>
          <p:nvPr/>
        </p:nvGrpSpPr>
        <p:grpSpPr bwMode="auto">
          <a:xfrm>
            <a:off x="8063604" y="2989263"/>
            <a:ext cx="673100" cy="266700"/>
            <a:chOff x="10808" y="10250"/>
            <a:chExt cx="1018" cy="403"/>
          </a:xfrm>
        </p:grpSpPr>
        <p:sp>
          <p:nvSpPr>
            <p:cNvPr id="12422" name="Rectangle 79"/>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23" name="Freeform 80"/>
            <p:cNvSpPr/>
            <p:nvPr/>
          </p:nvSpPr>
          <p:spPr bwMode="auto">
            <a:xfrm>
              <a:off x="11198" y="10272"/>
              <a:ext cx="610" cy="374"/>
            </a:xfrm>
            <a:custGeom>
              <a:avLst/>
              <a:gdLst>
                <a:gd name="T0" fmla="*/ 0 w 855"/>
                <a:gd name="T1" fmla="*/ 0 h 390"/>
                <a:gd name="T2" fmla="*/ 21 w 855"/>
                <a:gd name="T3" fmla="*/ 0 h 390"/>
                <a:gd name="T4" fmla="*/ 21 w 855"/>
                <a:gd name="T5" fmla="*/ 246 h 390"/>
                <a:gd name="T6" fmla="*/ 1 w 855"/>
                <a:gd name="T7" fmla="*/ 246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24" name="Line 81"/>
            <p:cNvSpPr>
              <a:spLocks noChangeShapeType="1"/>
            </p:cNvSpPr>
            <p:nvPr/>
          </p:nvSpPr>
          <p:spPr bwMode="auto">
            <a:xfrm>
              <a:off x="10808" y="10272"/>
              <a:ext cx="390" cy="1"/>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425" name="Line 82"/>
            <p:cNvSpPr>
              <a:spLocks noChangeShapeType="1"/>
            </p:cNvSpPr>
            <p:nvPr/>
          </p:nvSpPr>
          <p:spPr bwMode="auto">
            <a:xfrm>
              <a:off x="10830" y="10646"/>
              <a:ext cx="387" cy="2"/>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426" name="Line 83"/>
            <p:cNvSpPr>
              <a:spLocks noChangeShapeType="1"/>
            </p:cNvSpPr>
            <p:nvPr/>
          </p:nvSpPr>
          <p:spPr bwMode="auto">
            <a:xfrm>
              <a:off x="11744" y="10329"/>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27" name="Line 84"/>
            <p:cNvSpPr>
              <a:spLocks noChangeShapeType="1"/>
            </p:cNvSpPr>
            <p:nvPr/>
          </p:nvSpPr>
          <p:spPr bwMode="auto">
            <a:xfrm>
              <a:off x="11679" y="10329"/>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28" name="Line 85"/>
            <p:cNvSpPr>
              <a:spLocks noChangeShapeType="1"/>
            </p:cNvSpPr>
            <p:nvPr/>
          </p:nvSpPr>
          <p:spPr bwMode="auto">
            <a:xfrm>
              <a:off x="11614" y="10329"/>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29" name="Line 86"/>
            <p:cNvSpPr>
              <a:spLocks noChangeShapeType="1"/>
            </p:cNvSpPr>
            <p:nvPr/>
          </p:nvSpPr>
          <p:spPr bwMode="auto">
            <a:xfrm>
              <a:off x="11549" y="1032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30" name="Line 87"/>
            <p:cNvSpPr>
              <a:spLocks noChangeShapeType="1"/>
            </p:cNvSpPr>
            <p:nvPr/>
          </p:nvSpPr>
          <p:spPr bwMode="auto">
            <a:xfrm>
              <a:off x="11484" y="10322"/>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31" name="Line 88"/>
            <p:cNvSpPr>
              <a:spLocks noChangeShapeType="1"/>
            </p:cNvSpPr>
            <p:nvPr/>
          </p:nvSpPr>
          <p:spPr bwMode="auto">
            <a:xfrm>
              <a:off x="11418" y="10322"/>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32" name="Line 89"/>
            <p:cNvSpPr>
              <a:spLocks noChangeShapeType="1"/>
            </p:cNvSpPr>
            <p:nvPr/>
          </p:nvSpPr>
          <p:spPr bwMode="auto">
            <a:xfrm>
              <a:off x="10909" y="10452"/>
              <a:ext cx="417"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sp>
        <p:nvSpPr>
          <p:cNvPr id="12329" name="Freeform 90"/>
          <p:cNvSpPr/>
          <p:nvPr/>
        </p:nvSpPr>
        <p:spPr bwMode="auto">
          <a:xfrm>
            <a:off x="5968107" y="2713038"/>
            <a:ext cx="3952875" cy="952500"/>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0" name="Freeform 91"/>
          <p:cNvSpPr/>
          <p:nvPr/>
        </p:nvSpPr>
        <p:spPr bwMode="auto">
          <a:xfrm>
            <a:off x="6911079" y="1808163"/>
            <a:ext cx="3429000" cy="1276350"/>
          </a:xfrm>
          <a:custGeom>
            <a:avLst/>
            <a:gdLst>
              <a:gd name="T0" fmla="*/ 0 w 2160"/>
              <a:gd name="T1" fmla="*/ 0 h 804"/>
              <a:gd name="T2" fmla="*/ 0 w 2160"/>
              <a:gd name="T3" fmla="*/ 2147483646 h 804"/>
              <a:gd name="T4" fmla="*/ 2147483646 w 2160"/>
              <a:gd name="T5" fmla="*/ 2147483646 h 804"/>
              <a:gd name="T6" fmla="*/ 2147483646 w 2160"/>
              <a:gd name="T7" fmla="*/ 2147483646 h 804"/>
              <a:gd name="T8" fmla="*/ 2147483646 w 2160"/>
              <a:gd name="T9" fmla="*/ 2147483646 h 804"/>
              <a:gd name="T10" fmla="*/ 2147483646 w 2160"/>
              <a:gd name="T11" fmla="*/ 2147483646 h 804"/>
              <a:gd name="T12" fmla="*/ 2147483646 w 2160"/>
              <a:gd name="T13" fmla="*/ 2147483646 h 804"/>
              <a:gd name="T14" fmla="*/ 2147483646 w 2160"/>
              <a:gd name="T15" fmla="*/ 2147483646 h 804"/>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804"/>
              <a:gd name="T26" fmla="*/ 2160 w 2160"/>
              <a:gd name="T27" fmla="*/ 804 h 8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804">
                <a:moveTo>
                  <a:pt x="0" y="0"/>
                </a:moveTo>
                <a:lnTo>
                  <a:pt x="0" y="594"/>
                </a:lnTo>
                <a:lnTo>
                  <a:pt x="402" y="600"/>
                </a:lnTo>
                <a:lnTo>
                  <a:pt x="216" y="804"/>
                </a:lnTo>
                <a:lnTo>
                  <a:pt x="1446" y="804"/>
                </a:lnTo>
                <a:lnTo>
                  <a:pt x="1770" y="524"/>
                </a:lnTo>
                <a:lnTo>
                  <a:pt x="2160" y="516"/>
                </a:lnTo>
                <a:lnTo>
                  <a:pt x="2160" y="48"/>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31" name="Group 107"/>
          <p:cNvGrpSpPr/>
          <p:nvPr/>
        </p:nvGrpSpPr>
        <p:grpSpPr bwMode="auto">
          <a:xfrm>
            <a:off x="2535160" y="4041777"/>
            <a:ext cx="2333625" cy="1704975"/>
            <a:chOff x="837" y="2465"/>
            <a:chExt cx="1470" cy="1074"/>
          </a:xfrm>
        </p:grpSpPr>
        <p:sp>
          <p:nvSpPr>
            <p:cNvPr id="12411" name="Line 94"/>
            <p:cNvSpPr>
              <a:spLocks noChangeShapeType="1"/>
            </p:cNvSpPr>
            <p:nvPr/>
          </p:nvSpPr>
          <p:spPr bwMode="auto">
            <a:xfrm>
              <a:off x="1141" y="2507"/>
              <a:ext cx="0" cy="80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12" name="Line 95"/>
            <p:cNvSpPr>
              <a:spLocks noChangeShapeType="1"/>
            </p:cNvSpPr>
            <p:nvPr/>
          </p:nvSpPr>
          <p:spPr bwMode="auto">
            <a:xfrm flipV="1">
              <a:off x="1135" y="3307"/>
              <a:ext cx="922" cy="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13" name="Line 96"/>
            <p:cNvSpPr>
              <a:spLocks noChangeShapeType="1"/>
            </p:cNvSpPr>
            <p:nvPr/>
          </p:nvSpPr>
          <p:spPr bwMode="auto">
            <a:xfrm>
              <a:off x="1855" y="2595"/>
              <a:ext cx="0" cy="6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2414" name="Freeform 97"/>
            <p:cNvSpPr/>
            <p:nvPr/>
          </p:nvSpPr>
          <p:spPr bwMode="auto">
            <a:xfrm>
              <a:off x="1137" y="2573"/>
              <a:ext cx="1170" cy="732"/>
            </a:xfrm>
            <a:custGeom>
              <a:avLst/>
              <a:gdLst>
                <a:gd name="T0" fmla="*/ 0 w 1170"/>
                <a:gd name="T1" fmla="*/ 732 h 732"/>
                <a:gd name="T2" fmla="*/ 720 w 1170"/>
                <a:gd name="T3" fmla="*/ 0 h 732"/>
                <a:gd name="T4" fmla="*/ 1170 w 1170"/>
                <a:gd name="T5" fmla="*/ 0 h 732"/>
                <a:gd name="T6" fmla="*/ 0 60000 65536"/>
                <a:gd name="T7" fmla="*/ 0 60000 65536"/>
                <a:gd name="T8" fmla="*/ 0 60000 65536"/>
                <a:gd name="T9" fmla="*/ 0 w 1170"/>
                <a:gd name="T10" fmla="*/ 0 h 732"/>
                <a:gd name="T11" fmla="*/ 1170 w 1170"/>
                <a:gd name="T12" fmla="*/ 732 h 732"/>
              </a:gdLst>
              <a:ahLst/>
              <a:cxnLst>
                <a:cxn ang="T6">
                  <a:pos x="T0" y="T1"/>
                </a:cxn>
                <a:cxn ang="T7">
                  <a:pos x="T2" y="T3"/>
                </a:cxn>
                <a:cxn ang="T8">
                  <a:pos x="T4" y="T5"/>
                </a:cxn>
              </a:cxnLst>
              <a:rect l="T9" t="T10" r="T11" b="T12"/>
              <a:pathLst>
                <a:path w="1170" h="732">
                  <a:moveTo>
                    <a:pt x="0" y="732"/>
                  </a:moveTo>
                  <a:lnTo>
                    <a:pt x="720" y="0"/>
                  </a:lnTo>
                  <a:lnTo>
                    <a:pt x="1170" y="0"/>
                  </a:lnTo>
                </a:path>
              </a:pathLst>
            </a:custGeom>
            <a:noFill/>
            <a:ln w="2857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15" name="Line 98"/>
            <p:cNvSpPr>
              <a:spLocks noChangeShapeType="1"/>
            </p:cNvSpPr>
            <p:nvPr/>
          </p:nvSpPr>
          <p:spPr bwMode="auto">
            <a:xfrm>
              <a:off x="1089" y="2573"/>
              <a:ext cx="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16" name="Line 99"/>
            <p:cNvSpPr>
              <a:spLocks noChangeShapeType="1"/>
            </p:cNvSpPr>
            <p:nvPr/>
          </p:nvSpPr>
          <p:spPr bwMode="auto">
            <a:xfrm>
              <a:off x="1853" y="3311"/>
              <a:ext cx="0" cy="5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17" name="Text Box 100"/>
            <p:cNvSpPr txBox="1">
              <a:spLocks noChangeArrowheads="1"/>
            </p:cNvSpPr>
            <p:nvPr/>
          </p:nvSpPr>
          <p:spPr bwMode="auto">
            <a:xfrm>
              <a:off x="837" y="2465"/>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endParaRPr lang="en-US" altLang="zh-CN" sz="1400">
                <a:latin typeface="Tahoma" panose="020B0604030504040204" pitchFamily="34" charset="0"/>
                <a:ea typeface="MS PGothic" panose="020B0600070205080204" pitchFamily="34" charset="-128"/>
              </a:endParaRPr>
            </a:p>
          </p:txBody>
        </p:sp>
        <p:sp>
          <p:nvSpPr>
            <p:cNvPr id="12418" name="Text Box 101"/>
            <p:cNvSpPr txBox="1">
              <a:spLocks noChangeArrowheads="1"/>
            </p:cNvSpPr>
            <p:nvPr/>
          </p:nvSpPr>
          <p:spPr bwMode="auto">
            <a:xfrm>
              <a:off x="1721" y="3333"/>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endParaRPr lang="en-US" altLang="zh-CN" sz="1400">
                <a:latin typeface="Tahoma" panose="020B0604030504040204" pitchFamily="34" charset="0"/>
                <a:ea typeface="MS PGothic" panose="020B0600070205080204" pitchFamily="34" charset="-128"/>
              </a:endParaRPr>
            </a:p>
          </p:txBody>
        </p:sp>
        <p:sp>
          <p:nvSpPr>
            <p:cNvPr id="12419" name="Text Box 102"/>
            <p:cNvSpPr txBox="1">
              <a:spLocks noChangeArrowheads="1"/>
            </p:cNvSpPr>
            <p:nvPr/>
          </p:nvSpPr>
          <p:spPr bwMode="auto">
            <a:xfrm rot="16200000">
              <a:off x="825" y="2839"/>
              <a:ext cx="3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out</a:t>
              </a:r>
              <a:endParaRPr lang="en-US" altLang="zh-CN" sz="2000" baseline="-25000">
                <a:ea typeface="MS PGothic" panose="020B0600070205080204" pitchFamily="34" charset="-128"/>
              </a:endParaRPr>
            </a:p>
          </p:txBody>
        </p:sp>
        <p:sp>
          <p:nvSpPr>
            <p:cNvPr id="12420" name="Text Box 103"/>
            <p:cNvSpPr txBox="1">
              <a:spLocks noChangeArrowheads="1"/>
            </p:cNvSpPr>
            <p:nvPr/>
          </p:nvSpPr>
          <p:spPr bwMode="auto">
            <a:xfrm>
              <a:off x="1392" y="3287"/>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in</a:t>
              </a:r>
              <a:endParaRPr lang="en-US" altLang="zh-CN" sz="2000" baseline="-25000">
                <a:ea typeface="MS PGothic" panose="020B0600070205080204" pitchFamily="34" charset="-128"/>
              </a:endParaRPr>
            </a:p>
          </p:txBody>
        </p:sp>
        <p:sp>
          <p:nvSpPr>
            <p:cNvPr id="12421" name="Line 106"/>
            <p:cNvSpPr>
              <a:spLocks noChangeShapeType="1"/>
            </p:cNvSpPr>
            <p:nvPr/>
          </p:nvSpPr>
          <p:spPr bwMode="auto">
            <a:xfrm>
              <a:off x="1153" y="2574"/>
              <a:ext cx="655"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332" name="Group 120"/>
          <p:cNvGrpSpPr/>
          <p:nvPr/>
        </p:nvGrpSpPr>
        <p:grpSpPr bwMode="auto">
          <a:xfrm>
            <a:off x="7442896" y="4000503"/>
            <a:ext cx="1870075" cy="1808163"/>
            <a:chOff x="4189" y="2667"/>
            <a:chExt cx="1178" cy="1139"/>
          </a:xfrm>
        </p:grpSpPr>
        <p:sp>
          <p:nvSpPr>
            <p:cNvPr id="12403" name="Line 109"/>
            <p:cNvSpPr>
              <a:spLocks noChangeShapeType="1"/>
            </p:cNvSpPr>
            <p:nvPr/>
          </p:nvSpPr>
          <p:spPr bwMode="auto">
            <a:xfrm>
              <a:off x="4451" y="2774"/>
              <a:ext cx="0" cy="80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04" name="Line 110"/>
            <p:cNvSpPr>
              <a:spLocks noChangeShapeType="1"/>
            </p:cNvSpPr>
            <p:nvPr/>
          </p:nvSpPr>
          <p:spPr bwMode="auto">
            <a:xfrm flipV="1">
              <a:off x="4445" y="3574"/>
              <a:ext cx="922" cy="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05" name="Line 111"/>
            <p:cNvSpPr>
              <a:spLocks noChangeShapeType="1"/>
            </p:cNvSpPr>
            <p:nvPr/>
          </p:nvSpPr>
          <p:spPr bwMode="auto">
            <a:xfrm>
              <a:off x="5165" y="2862"/>
              <a:ext cx="0" cy="6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2406" name="Freeform 112"/>
            <p:cNvSpPr/>
            <p:nvPr/>
          </p:nvSpPr>
          <p:spPr bwMode="auto">
            <a:xfrm>
              <a:off x="4447" y="2667"/>
              <a:ext cx="723" cy="905"/>
            </a:xfrm>
            <a:custGeom>
              <a:avLst/>
              <a:gdLst>
                <a:gd name="T0" fmla="*/ 0 w 723"/>
                <a:gd name="T1" fmla="*/ 905 h 905"/>
                <a:gd name="T2" fmla="*/ 573 w 723"/>
                <a:gd name="T3" fmla="*/ 732 h 905"/>
                <a:gd name="T4" fmla="*/ 680 w 723"/>
                <a:gd name="T5" fmla="*/ 0 h 905"/>
                <a:gd name="T6" fmla="*/ 0 60000 65536"/>
                <a:gd name="T7" fmla="*/ 0 60000 65536"/>
                <a:gd name="T8" fmla="*/ 0 60000 65536"/>
                <a:gd name="T9" fmla="*/ 0 w 723"/>
                <a:gd name="T10" fmla="*/ 0 h 905"/>
                <a:gd name="T11" fmla="*/ 723 w 723"/>
                <a:gd name="T12" fmla="*/ 905 h 905"/>
              </a:gdLst>
              <a:ahLst/>
              <a:cxnLst>
                <a:cxn ang="T6">
                  <a:pos x="T0" y="T1"/>
                </a:cxn>
                <a:cxn ang="T7">
                  <a:pos x="T2" y="T3"/>
                </a:cxn>
                <a:cxn ang="T8">
                  <a:pos x="T4" y="T5"/>
                </a:cxn>
              </a:cxnLst>
              <a:rect l="T9" t="T10" r="T11" b="T12"/>
              <a:pathLst>
                <a:path w="723" h="905">
                  <a:moveTo>
                    <a:pt x="0" y="905"/>
                  </a:moveTo>
                  <a:cubicBezTo>
                    <a:pt x="95" y="876"/>
                    <a:pt x="460" y="883"/>
                    <a:pt x="573" y="732"/>
                  </a:cubicBezTo>
                  <a:cubicBezTo>
                    <a:pt x="723" y="490"/>
                    <a:pt x="658" y="152"/>
                    <a:pt x="680" y="0"/>
                  </a:cubicBezTo>
                </a:path>
              </a:pathLst>
            </a:custGeom>
            <a:noFill/>
            <a:ln w="2857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07" name="Line 114"/>
            <p:cNvSpPr>
              <a:spLocks noChangeShapeType="1"/>
            </p:cNvSpPr>
            <p:nvPr/>
          </p:nvSpPr>
          <p:spPr bwMode="auto">
            <a:xfrm>
              <a:off x="5163" y="3578"/>
              <a:ext cx="0" cy="5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08" name="Text Box 116"/>
            <p:cNvSpPr txBox="1">
              <a:spLocks noChangeArrowheads="1"/>
            </p:cNvSpPr>
            <p:nvPr/>
          </p:nvSpPr>
          <p:spPr bwMode="auto">
            <a:xfrm>
              <a:off x="5031" y="3600"/>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endParaRPr lang="en-US" altLang="zh-CN" sz="1400">
                <a:latin typeface="Tahoma" panose="020B0604030504040204" pitchFamily="34" charset="0"/>
                <a:ea typeface="MS PGothic" panose="020B0600070205080204" pitchFamily="34" charset="-128"/>
              </a:endParaRPr>
            </a:p>
          </p:txBody>
        </p:sp>
        <p:sp>
          <p:nvSpPr>
            <p:cNvPr id="12409" name="Text Box 117"/>
            <p:cNvSpPr txBox="1">
              <a:spLocks noChangeArrowheads="1"/>
            </p:cNvSpPr>
            <p:nvPr/>
          </p:nvSpPr>
          <p:spPr bwMode="auto">
            <a:xfrm rot="-5400000">
              <a:off x="4064" y="310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delay</a:t>
              </a:r>
              <a:endParaRPr lang="en-US" altLang="zh-CN" sz="2000" baseline="-25000">
                <a:ea typeface="MS PGothic" panose="020B0600070205080204" pitchFamily="34" charset="-128"/>
              </a:endParaRPr>
            </a:p>
          </p:txBody>
        </p:sp>
        <p:sp>
          <p:nvSpPr>
            <p:cNvPr id="12410" name="Text Box 118"/>
            <p:cNvSpPr txBox="1">
              <a:spLocks noChangeArrowheads="1"/>
            </p:cNvSpPr>
            <p:nvPr/>
          </p:nvSpPr>
          <p:spPr bwMode="auto">
            <a:xfrm>
              <a:off x="4702" y="3554"/>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in</a:t>
              </a:r>
              <a:endParaRPr lang="en-US" altLang="zh-CN" sz="2000" baseline="-25000">
                <a:ea typeface="MS PGothic" panose="020B0600070205080204" pitchFamily="34" charset="-128"/>
              </a:endParaRPr>
            </a:p>
          </p:txBody>
        </p:sp>
      </p:grpSp>
      <p:sp>
        <p:nvSpPr>
          <p:cNvPr id="12333" name="Rectangle 121"/>
          <p:cNvSpPr>
            <a:spLocks noChangeArrowheads="1"/>
          </p:cNvSpPr>
          <p:nvPr/>
        </p:nvSpPr>
        <p:spPr bwMode="auto">
          <a:xfrm>
            <a:off x="6882507" y="5786441"/>
            <a:ext cx="3603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r>
              <a:rPr lang="en-US" altLang="zh-CN" sz="2000" dirty="0">
                <a:latin typeface="Gill Sans MT" panose="020B0502020104020203" pitchFamily="34" charset="0"/>
                <a:ea typeface="MS PGothic" panose="020B0600070205080204" pitchFamily="34" charset="-128"/>
              </a:rPr>
              <a:t>large delays as arrival rate, </a:t>
            </a:r>
            <a:r>
              <a:rPr lang="en-US" altLang="zh-CN" sz="2000" dirty="0" err="1">
                <a:latin typeface="Symbol" panose="05050102010706020507" pitchFamily="18" charset="2"/>
                <a:ea typeface="MS PGothic" panose="020B0600070205080204" pitchFamily="34" charset="-128"/>
              </a:rPr>
              <a:t>l</a:t>
            </a:r>
            <a:r>
              <a:rPr lang="en-US" altLang="zh-CN" sz="2000" baseline="-25000" dirty="0" err="1">
                <a:latin typeface="Gill Sans MT" panose="020B0502020104020203" pitchFamily="34" charset="0"/>
                <a:ea typeface="MS PGothic" panose="020B0600070205080204" pitchFamily="34" charset="-128"/>
              </a:rPr>
              <a:t>in</a:t>
            </a:r>
            <a:r>
              <a:rPr lang="en-US" altLang="zh-CN" sz="2000" dirty="0">
                <a:latin typeface="Gill Sans MT" panose="020B0502020104020203" pitchFamily="34" charset="0"/>
                <a:ea typeface="MS PGothic" panose="020B0600070205080204" pitchFamily="34" charset="-128"/>
              </a:rPr>
              <a:t>, approaches capacity</a:t>
            </a:r>
            <a:endParaRPr lang="en-US" altLang="zh-CN" sz="2000" dirty="0">
              <a:latin typeface="Gill Sans MT" panose="020B0502020104020203" pitchFamily="34" charset="0"/>
              <a:ea typeface="MS PGothic" panose="020B0600070205080204" pitchFamily="34" charset="-128"/>
            </a:endParaRPr>
          </a:p>
        </p:txBody>
      </p:sp>
      <p:grpSp>
        <p:nvGrpSpPr>
          <p:cNvPr id="12334" name="Group 127"/>
          <p:cNvGrpSpPr/>
          <p:nvPr/>
        </p:nvGrpSpPr>
        <p:grpSpPr bwMode="auto">
          <a:xfrm>
            <a:off x="10760769" y="2430466"/>
            <a:ext cx="231775" cy="441325"/>
            <a:chOff x="4140" y="429"/>
            <a:chExt cx="1425" cy="2396"/>
          </a:xfrm>
        </p:grpSpPr>
        <p:sp>
          <p:nvSpPr>
            <p:cNvPr id="12371" name="Freeform 128"/>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Rectangle 129"/>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73" name="Freeform 130"/>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131"/>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5" name="Rectangle 132"/>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76" name="Group 133"/>
            <p:cNvGrpSpPr/>
            <p:nvPr/>
          </p:nvGrpSpPr>
          <p:grpSpPr bwMode="auto">
            <a:xfrm>
              <a:off x="4749" y="668"/>
              <a:ext cx="581" cy="145"/>
              <a:chOff x="614" y="2568"/>
              <a:chExt cx="725" cy="139"/>
            </a:xfrm>
          </p:grpSpPr>
          <p:sp>
            <p:nvSpPr>
              <p:cNvPr id="12401" name="AutoShape 134"/>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02" name="AutoShape 135"/>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77" name="Rectangle 136"/>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78" name="Group 137"/>
            <p:cNvGrpSpPr/>
            <p:nvPr/>
          </p:nvGrpSpPr>
          <p:grpSpPr bwMode="auto">
            <a:xfrm>
              <a:off x="4747" y="994"/>
              <a:ext cx="581" cy="134"/>
              <a:chOff x="614" y="2568"/>
              <a:chExt cx="725" cy="139"/>
            </a:xfrm>
          </p:grpSpPr>
          <p:sp>
            <p:nvSpPr>
              <p:cNvPr id="12399" name="AutoShape 138"/>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00" name="AutoShape 139"/>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79" name="Rectangle 140"/>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80" name="Rectangle 141"/>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81" name="Group 142"/>
            <p:cNvGrpSpPr/>
            <p:nvPr/>
          </p:nvGrpSpPr>
          <p:grpSpPr bwMode="auto">
            <a:xfrm>
              <a:off x="4735" y="1627"/>
              <a:ext cx="582" cy="151"/>
              <a:chOff x="614" y="2568"/>
              <a:chExt cx="725" cy="139"/>
            </a:xfrm>
          </p:grpSpPr>
          <p:sp>
            <p:nvSpPr>
              <p:cNvPr id="12397" name="AutoShape 143"/>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8" name="AutoShape 144"/>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82" name="Freeform 145"/>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2383" name="Group 146"/>
            <p:cNvGrpSpPr/>
            <p:nvPr/>
          </p:nvGrpSpPr>
          <p:grpSpPr bwMode="auto">
            <a:xfrm>
              <a:off x="4739" y="1327"/>
              <a:ext cx="582" cy="139"/>
              <a:chOff x="614" y="2568"/>
              <a:chExt cx="725" cy="139"/>
            </a:xfrm>
          </p:grpSpPr>
          <p:sp>
            <p:nvSpPr>
              <p:cNvPr id="12395" name="AutoShape 147"/>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6" name="AutoShape 148"/>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84" name="Rectangle 149"/>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85" name="Freeform 150"/>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86" name="Freeform 151"/>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87" name="Oval 152"/>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88" name="Freeform 153"/>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89" name="AutoShape 154"/>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0" name="AutoShape 155"/>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1" name="Oval 156"/>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2" name="Oval 157"/>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2393" name="Oval 158"/>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4" name="Rectangle 159"/>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2335" name="Group 160"/>
          <p:cNvGrpSpPr/>
          <p:nvPr/>
        </p:nvGrpSpPr>
        <p:grpSpPr bwMode="auto">
          <a:xfrm>
            <a:off x="5080694" y="3321053"/>
            <a:ext cx="525463" cy="434975"/>
            <a:chOff x="-44" y="1473"/>
            <a:chExt cx="981" cy="1105"/>
          </a:xfrm>
        </p:grpSpPr>
        <p:pic>
          <p:nvPicPr>
            <p:cNvPr id="12369" name="Picture 16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70" name="Freeform 162"/>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12336" name="Group 163"/>
          <p:cNvGrpSpPr/>
          <p:nvPr/>
        </p:nvGrpSpPr>
        <p:grpSpPr bwMode="auto">
          <a:xfrm>
            <a:off x="10443269" y="3395666"/>
            <a:ext cx="231775" cy="441325"/>
            <a:chOff x="4140" y="429"/>
            <a:chExt cx="1425" cy="2396"/>
          </a:xfrm>
        </p:grpSpPr>
        <p:sp>
          <p:nvSpPr>
            <p:cNvPr id="12337" name="Freeform 164"/>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8" name="Rectangle 165"/>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39" name="Freeform 166"/>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40" name="Freeform 167"/>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41" name="Rectangle 168"/>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42" name="Group 169"/>
            <p:cNvGrpSpPr/>
            <p:nvPr/>
          </p:nvGrpSpPr>
          <p:grpSpPr bwMode="auto">
            <a:xfrm>
              <a:off x="4749" y="668"/>
              <a:ext cx="581" cy="145"/>
              <a:chOff x="614" y="2568"/>
              <a:chExt cx="725" cy="139"/>
            </a:xfrm>
          </p:grpSpPr>
          <p:sp>
            <p:nvSpPr>
              <p:cNvPr id="12367" name="AutoShape 170"/>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8" name="AutoShape 171"/>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43" name="Rectangle 172"/>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44" name="Group 173"/>
            <p:cNvGrpSpPr/>
            <p:nvPr/>
          </p:nvGrpSpPr>
          <p:grpSpPr bwMode="auto">
            <a:xfrm>
              <a:off x="4747" y="994"/>
              <a:ext cx="581" cy="134"/>
              <a:chOff x="614" y="2568"/>
              <a:chExt cx="725" cy="139"/>
            </a:xfrm>
          </p:grpSpPr>
          <p:sp>
            <p:nvSpPr>
              <p:cNvPr id="12365" name="AutoShape 174"/>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6" name="AutoShape 175"/>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45" name="Rectangle 176"/>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46" name="Rectangle 177"/>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47" name="Group 178"/>
            <p:cNvGrpSpPr/>
            <p:nvPr/>
          </p:nvGrpSpPr>
          <p:grpSpPr bwMode="auto">
            <a:xfrm>
              <a:off x="4735" y="1627"/>
              <a:ext cx="582" cy="151"/>
              <a:chOff x="614" y="2568"/>
              <a:chExt cx="725" cy="139"/>
            </a:xfrm>
          </p:grpSpPr>
          <p:sp>
            <p:nvSpPr>
              <p:cNvPr id="12363" name="AutoShape 179"/>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4" name="AutoShape 180"/>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48" name="Freeform 181"/>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2349" name="Group 182"/>
            <p:cNvGrpSpPr/>
            <p:nvPr/>
          </p:nvGrpSpPr>
          <p:grpSpPr bwMode="auto">
            <a:xfrm>
              <a:off x="4739" y="1327"/>
              <a:ext cx="582" cy="139"/>
              <a:chOff x="614" y="2568"/>
              <a:chExt cx="725" cy="139"/>
            </a:xfrm>
          </p:grpSpPr>
          <p:sp>
            <p:nvSpPr>
              <p:cNvPr id="12361" name="AutoShape 183"/>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2" name="AutoShape 184"/>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50" name="Rectangle 185"/>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1" name="Freeform 186"/>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2" name="Freeform 187"/>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3" name="Oval 188"/>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4" name="Freeform 189"/>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5" name="AutoShape 190"/>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6" name="AutoShape 191"/>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7" name="Oval 192"/>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8" name="Oval 193"/>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2359" name="Oval 194"/>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0" name="Rectangle 195"/>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1" name="Rectangle 241"/>
          <p:cNvSpPr>
            <a:spLocks noGrp="1" noChangeArrowheads="1"/>
          </p:cNvSpPr>
          <p:nvPr>
            <p:ph type="title"/>
          </p:nvPr>
        </p:nvSpPr>
        <p:spPr>
          <a:xfrm>
            <a:off x="818647" y="507559"/>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2</a:t>
            </a:r>
            <a:endParaRPr lang="en-US" altLang="zh-CN" sz="3600" dirty="0">
              <a:ea typeface="MS PGothic" panose="020B0600070205080204" pitchFamily="34" charset="-128"/>
            </a:endParaRPr>
          </a:p>
        </p:txBody>
      </p:sp>
      <p:sp>
        <p:nvSpPr>
          <p:cNvPr id="13319" name="Rectangle 2"/>
          <p:cNvSpPr>
            <a:spLocks noGrp="1" noChangeArrowheads="1"/>
          </p:cNvSpPr>
          <p:nvPr>
            <p:ph sz="half" idx="1"/>
          </p:nvPr>
        </p:nvSpPr>
        <p:spPr>
          <a:xfrm>
            <a:off x="927103" y="1403581"/>
            <a:ext cx="8775700" cy="1905000"/>
          </a:xfrm>
        </p:spPr>
        <p:txBody>
          <a:bodyPr/>
          <a:lstStyle/>
          <a:p>
            <a:r>
              <a:rPr lang="zh-CN" altLang="en-US" sz="2200" dirty="0">
                <a:latin typeface="+mn-ea"/>
              </a:rPr>
              <a:t>一个路由器，有限缓存</a:t>
            </a:r>
            <a:endParaRPr lang="en-US" altLang="zh-CN" sz="2200" dirty="0">
              <a:latin typeface="+mn-ea"/>
            </a:endParaRPr>
          </a:p>
          <a:p>
            <a:r>
              <a:rPr lang="zh-CN" altLang="en-US" sz="2200" dirty="0">
                <a:latin typeface="+mn-ea"/>
              </a:rPr>
              <a:t>发送方重新传输超时包</a:t>
            </a:r>
            <a:endParaRPr lang="en-US" altLang="zh-CN" sz="2200" dirty="0">
              <a:latin typeface="+mn-ea"/>
            </a:endParaRPr>
          </a:p>
          <a:p>
            <a:pPr lvl="1"/>
            <a:r>
              <a:rPr lang="zh-CN" altLang="en-US" sz="2200" dirty="0">
                <a:latin typeface="+mn-ea"/>
              </a:rPr>
              <a:t>应用层输入 </a:t>
            </a:r>
            <a:r>
              <a:rPr lang="en-US" altLang="zh-CN" sz="2200" dirty="0">
                <a:latin typeface="+mn-ea"/>
              </a:rPr>
              <a:t>= </a:t>
            </a:r>
            <a:r>
              <a:rPr lang="zh-CN" altLang="en-US" sz="2200" dirty="0">
                <a:latin typeface="+mn-ea"/>
              </a:rPr>
              <a:t>应用层输出</a:t>
            </a:r>
            <a:r>
              <a:rPr lang="en-US" altLang="zh-CN" sz="2200" dirty="0">
                <a:latin typeface="+mn-ea"/>
              </a:rPr>
              <a:t>: </a:t>
            </a:r>
            <a:r>
              <a:rPr lang="en-US" altLang="zh-CN" sz="2400" dirty="0" err="1">
                <a:latin typeface="Symbol" panose="05050102010706020507" pitchFamily="18" charset="2"/>
                <a:ea typeface="MS PGothic" panose="020B0600070205080204" pitchFamily="34" charset="-128"/>
              </a:rPr>
              <a:t>l</a:t>
            </a:r>
            <a:r>
              <a:rPr lang="en-US" altLang="zh-CN" sz="2200" baseline="-25000" dirty="0" err="1">
                <a:latin typeface="+mn-ea"/>
              </a:rPr>
              <a:t>in</a:t>
            </a:r>
            <a:r>
              <a:rPr lang="en-US" altLang="zh-CN" sz="2200" baseline="-25000" dirty="0">
                <a:latin typeface="+mn-ea"/>
              </a:rPr>
              <a:t> </a:t>
            </a:r>
            <a:r>
              <a:rPr lang="en-US" altLang="zh-CN" sz="2200" dirty="0">
                <a:latin typeface="+mn-ea"/>
              </a:rPr>
              <a:t>= </a:t>
            </a:r>
            <a:r>
              <a:rPr lang="en-US" altLang="zh-CN" sz="2400" dirty="0">
                <a:latin typeface="Symbol" panose="05050102010706020507" pitchFamily="18" charset="2"/>
                <a:ea typeface="MS PGothic" panose="020B0600070205080204" pitchFamily="34" charset="-128"/>
              </a:rPr>
              <a:t>l</a:t>
            </a:r>
            <a:r>
              <a:rPr lang="en-US" altLang="zh-CN" sz="2200" baseline="-25000" dirty="0">
                <a:latin typeface="+mn-ea"/>
              </a:rPr>
              <a:t>out</a:t>
            </a:r>
            <a:endParaRPr lang="en-US" altLang="zh-CN" sz="2200" baseline="-25000" dirty="0">
              <a:latin typeface="+mn-ea"/>
            </a:endParaRPr>
          </a:p>
          <a:p>
            <a:pPr lvl="1"/>
            <a:r>
              <a:rPr lang="zh-CN" altLang="en-US" sz="2200" i="1" dirty="0">
                <a:latin typeface="+mn-ea"/>
              </a:rPr>
              <a:t>传输层输入包括重传</a:t>
            </a:r>
            <a:r>
              <a:rPr lang="en-US" altLang="zh-CN" sz="2200" i="1" dirty="0">
                <a:latin typeface="+mn-ea"/>
              </a:rPr>
              <a:t> </a:t>
            </a:r>
            <a:r>
              <a:rPr lang="en-US" altLang="zh-CN" sz="2200" dirty="0">
                <a:latin typeface="+mn-ea"/>
              </a:rPr>
              <a:t>: </a:t>
            </a:r>
            <a:r>
              <a:rPr lang="en-US" altLang="zh-CN" sz="2400" dirty="0" err="1">
                <a:latin typeface="Symbol" panose="05050102010706020507" pitchFamily="18" charset="2"/>
                <a:ea typeface="MS PGothic" panose="020B0600070205080204" pitchFamily="34" charset="-128"/>
              </a:rPr>
              <a:t>l</a:t>
            </a:r>
            <a:r>
              <a:rPr lang="en-US" altLang="zh-CN" sz="2200" baseline="-25000" dirty="0" err="1">
                <a:latin typeface="+mn-ea"/>
              </a:rPr>
              <a:t>in</a:t>
            </a:r>
            <a:r>
              <a:rPr lang="en-US" altLang="zh-CN" sz="2200" baseline="-25000" dirty="0">
                <a:latin typeface="+mn-ea"/>
              </a:rPr>
              <a:t> </a:t>
            </a:r>
            <a:r>
              <a:rPr lang="en-US" altLang="zh-CN" sz="2200" dirty="0">
                <a:latin typeface="+mn-ea"/>
              </a:rPr>
              <a:t>    </a:t>
            </a:r>
            <a:r>
              <a:rPr lang="en-US" altLang="zh-CN" sz="2400" dirty="0" err="1">
                <a:latin typeface="Symbol" panose="05050102010706020507" pitchFamily="18" charset="2"/>
                <a:ea typeface="MS PGothic" panose="020B0600070205080204" pitchFamily="34" charset="-128"/>
              </a:rPr>
              <a:t>l</a:t>
            </a:r>
            <a:r>
              <a:rPr lang="en-US" altLang="zh-CN" sz="2200" baseline="-25000" dirty="0" err="1">
                <a:latin typeface="+mn-ea"/>
              </a:rPr>
              <a:t>in</a:t>
            </a:r>
            <a:endParaRPr lang="en-US" altLang="zh-CN" sz="2200" i="1" dirty="0">
              <a:latin typeface="+mn-ea"/>
            </a:endParaRPr>
          </a:p>
          <a:p>
            <a:endParaRPr lang="en-US" altLang="zh-CN" sz="2400" dirty="0">
              <a:ea typeface="MS PGothic" panose="020B0600070205080204" pitchFamily="34" charset="-128"/>
            </a:endParaRPr>
          </a:p>
          <a:p>
            <a:endParaRPr lang="en-US" altLang="zh-CN" dirty="0" smtClean="0">
              <a:ea typeface="MS PGothic" panose="020B0600070205080204" pitchFamily="34" charset="-128"/>
            </a:endParaRPr>
          </a:p>
          <a:p>
            <a:endParaRPr lang="zh-CN" altLang="en-US" dirty="0" smtClean="0">
              <a:ea typeface="MS PGothic" panose="020B0600070205080204" pitchFamily="34" charset="-128"/>
            </a:endParaRPr>
          </a:p>
        </p:txBody>
      </p:sp>
      <p:sp>
        <p:nvSpPr>
          <p:cNvPr id="13314"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D572E8-38FA-4F3E-A916-3A786092A739}"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3315" name="Freeform 247"/>
          <p:cNvSpPr/>
          <p:nvPr/>
        </p:nvSpPr>
        <p:spPr bwMode="auto">
          <a:xfrm flipH="1">
            <a:off x="3635378" y="3465516"/>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13316" name="Group 322"/>
          <p:cNvGrpSpPr/>
          <p:nvPr/>
        </p:nvGrpSpPr>
        <p:grpSpPr bwMode="auto">
          <a:xfrm>
            <a:off x="3240088" y="4425953"/>
            <a:ext cx="525462" cy="434975"/>
            <a:chOff x="-44" y="1473"/>
            <a:chExt cx="981" cy="1105"/>
          </a:xfrm>
        </p:grpSpPr>
        <p:pic>
          <p:nvPicPr>
            <p:cNvPr id="13468" name="Picture 323"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69" name="Freeform 324"/>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13317" name="Freeform 254"/>
          <p:cNvSpPr/>
          <p:nvPr/>
        </p:nvSpPr>
        <p:spPr bwMode="auto">
          <a:xfrm>
            <a:off x="8483603" y="4970463"/>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3318" name="Freeform 243"/>
          <p:cNvSpPr/>
          <p:nvPr/>
        </p:nvSpPr>
        <p:spPr bwMode="auto">
          <a:xfrm flipH="1">
            <a:off x="2590803"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3320" name="Oval 3"/>
          <p:cNvSpPr>
            <a:spLocks noChangeArrowheads="1"/>
          </p:cNvSpPr>
          <p:nvPr/>
        </p:nvSpPr>
        <p:spPr bwMode="auto">
          <a:xfrm>
            <a:off x="5319716" y="5326063"/>
            <a:ext cx="1304925" cy="303212"/>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21" name="Line 4"/>
          <p:cNvSpPr>
            <a:spLocks noChangeShapeType="1"/>
          </p:cNvSpPr>
          <p:nvPr/>
        </p:nvSpPr>
        <p:spPr bwMode="auto">
          <a:xfrm>
            <a:off x="5319713" y="5302253"/>
            <a:ext cx="0" cy="1873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2" name="Line 5"/>
          <p:cNvSpPr>
            <a:spLocks noChangeShapeType="1"/>
          </p:cNvSpPr>
          <p:nvPr/>
        </p:nvSpPr>
        <p:spPr bwMode="auto">
          <a:xfrm>
            <a:off x="6624638" y="5302253"/>
            <a:ext cx="0" cy="187325"/>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Rectangle 6"/>
          <p:cNvSpPr>
            <a:spLocks noChangeArrowheads="1"/>
          </p:cNvSpPr>
          <p:nvPr/>
        </p:nvSpPr>
        <p:spPr bwMode="auto">
          <a:xfrm>
            <a:off x="5319713" y="5302250"/>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3324" name="Rectangle 7"/>
          <p:cNvSpPr>
            <a:spLocks noChangeArrowheads="1"/>
          </p:cNvSpPr>
          <p:nvPr/>
        </p:nvSpPr>
        <p:spPr bwMode="auto">
          <a:xfrm>
            <a:off x="6229350" y="5289550"/>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3325" name="Oval 8"/>
          <p:cNvSpPr>
            <a:spLocks noChangeArrowheads="1"/>
          </p:cNvSpPr>
          <p:nvPr/>
        </p:nvSpPr>
        <p:spPr bwMode="auto">
          <a:xfrm>
            <a:off x="5314953" y="5103816"/>
            <a:ext cx="1306513" cy="352425"/>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26" name="Group 9"/>
          <p:cNvGrpSpPr/>
          <p:nvPr/>
        </p:nvGrpSpPr>
        <p:grpSpPr bwMode="auto">
          <a:xfrm>
            <a:off x="5621338" y="5160966"/>
            <a:ext cx="647700" cy="206375"/>
            <a:chOff x="2848" y="848"/>
            <a:chExt cx="140" cy="98"/>
          </a:xfrm>
        </p:grpSpPr>
        <p:sp>
          <p:nvSpPr>
            <p:cNvPr id="13465" name="Line 10"/>
            <p:cNvSpPr>
              <a:spLocks noChangeShapeType="1"/>
            </p:cNvSpPr>
            <p:nvPr/>
          </p:nvSpPr>
          <p:spPr bwMode="auto">
            <a:xfrm flipV="1">
              <a:off x="2848" y="848"/>
              <a:ext cx="50" cy="2"/>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66" name="Line 11"/>
            <p:cNvSpPr>
              <a:spLocks noChangeShapeType="1"/>
            </p:cNvSpPr>
            <p:nvPr/>
          </p:nvSpPr>
          <p:spPr bwMode="auto">
            <a:xfrm>
              <a:off x="2944" y="946"/>
              <a:ext cx="44"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67" name="Line 12"/>
            <p:cNvSpPr>
              <a:spLocks noChangeShapeType="1"/>
            </p:cNvSpPr>
            <p:nvPr/>
          </p:nvSpPr>
          <p:spPr bwMode="auto">
            <a:xfrm>
              <a:off x="2894" y="850"/>
              <a:ext cx="52" cy="96"/>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27" name="Line 13"/>
          <p:cNvSpPr>
            <a:spLocks noChangeShapeType="1"/>
          </p:cNvSpPr>
          <p:nvPr/>
        </p:nvSpPr>
        <p:spPr bwMode="auto">
          <a:xfrm>
            <a:off x="5621341" y="5359403"/>
            <a:ext cx="231775" cy="4763"/>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4"/>
          <p:cNvSpPr>
            <a:spLocks noChangeShapeType="1"/>
          </p:cNvSpPr>
          <p:nvPr/>
        </p:nvSpPr>
        <p:spPr bwMode="auto">
          <a:xfrm flipV="1">
            <a:off x="6065838" y="5159375"/>
            <a:ext cx="203200"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5"/>
          <p:cNvSpPr>
            <a:spLocks noChangeShapeType="1"/>
          </p:cNvSpPr>
          <p:nvPr/>
        </p:nvSpPr>
        <p:spPr bwMode="auto">
          <a:xfrm flipV="1">
            <a:off x="5834063" y="5159378"/>
            <a:ext cx="241300" cy="200025"/>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Text Box 16"/>
          <p:cNvSpPr txBox="1">
            <a:spLocks noChangeArrowheads="1"/>
          </p:cNvSpPr>
          <p:nvPr/>
        </p:nvSpPr>
        <p:spPr bwMode="auto">
          <a:xfrm>
            <a:off x="4232278" y="5934075"/>
            <a:ext cx="21367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a:solidFill>
                  <a:schemeClr val="tx2"/>
                </a:solidFill>
                <a:ea typeface="MS PGothic" panose="020B0600070205080204" pitchFamily="34" charset="-128"/>
              </a:rPr>
              <a:t>finite shared output link buffers</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1" name="Line 17"/>
          <p:cNvSpPr>
            <a:spLocks noChangeShapeType="1"/>
          </p:cNvSpPr>
          <p:nvPr/>
        </p:nvSpPr>
        <p:spPr bwMode="auto">
          <a:xfrm flipH="1">
            <a:off x="3948113" y="4856163"/>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32" name="Line 18"/>
          <p:cNvSpPr>
            <a:spLocks noChangeShapeType="1"/>
          </p:cNvSpPr>
          <p:nvPr/>
        </p:nvSpPr>
        <p:spPr bwMode="auto">
          <a:xfrm flipH="1">
            <a:off x="4545013" y="4856166"/>
            <a:ext cx="5381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333" name="Group 59"/>
          <p:cNvGrpSpPr/>
          <p:nvPr/>
        </p:nvGrpSpPr>
        <p:grpSpPr bwMode="auto">
          <a:xfrm>
            <a:off x="3875088" y="3541713"/>
            <a:ext cx="798512" cy="1166812"/>
            <a:chOff x="12762" y="10336"/>
            <a:chExt cx="1027" cy="1700"/>
          </a:xfrm>
        </p:grpSpPr>
        <p:sp>
          <p:nvSpPr>
            <p:cNvPr id="13459" name="Rectangle 6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60" name="Rectangle 6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61" name="Line 6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62" name="Line 6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63" name="Line 6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64" name="Line 6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3334" name="Text Box 66"/>
          <p:cNvSpPr txBox="1">
            <a:spLocks noChangeArrowheads="1"/>
          </p:cNvSpPr>
          <p:nvPr/>
        </p:nvSpPr>
        <p:spPr bwMode="auto">
          <a:xfrm>
            <a:off x="3811591" y="4654550"/>
            <a:ext cx="8524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5" name="Text Box 67"/>
          <p:cNvSpPr txBox="1">
            <a:spLocks noChangeArrowheads="1"/>
          </p:cNvSpPr>
          <p:nvPr/>
        </p:nvSpPr>
        <p:spPr bwMode="auto">
          <a:xfrm>
            <a:off x="4892675" y="3427416"/>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6" name="Line 68"/>
          <p:cNvSpPr>
            <a:spLocks noChangeShapeType="1"/>
          </p:cNvSpPr>
          <p:nvPr/>
        </p:nvSpPr>
        <p:spPr bwMode="auto">
          <a:xfrm flipH="1">
            <a:off x="3409953" y="5961066"/>
            <a:ext cx="538163"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337" name="Group 109"/>
          <p:cNvGrpSpPr/>
          <p:nvPr/>
        </p:nvGrpSpPr>
        <p:grpSpPr bwMode="auto">
          <a:xfrm>
            <a:off x="2822578" y="4695828"/>
            <a:ext cx="798513" cy="1166813"/>
            <a:chOff x="12762" y="10336"/>
            <a:chExt cx="1027" cy="1700"/>
          </a:xfrm>
        </p:grpSpPr>
        <p:sp>
          <p:nvSpPr>
            <p:cNvPr id="13453"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54"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55" name="Line 11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6" name="Line 11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7" name="Line 11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8" name="Line 11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3338" name="Text Box 116"/>
          <p:cNvSpPr txBox="1">
            <a:spLocks noChangeArrowheads="1"/>
          </p:cNvSpPr>
          <p:nvPr/>
        </p:nvSpPr>
        <p:spPr bwMode="auto">
          <a:xfrm>
            <a:off x="2692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9" name="Line 117"/>
          <p:cNvSpPr>
            <a:spLocks noChangeShapeType="1"/>
          </p:cNvSpPr>
          <p:nvPr/>
        </p:nvSpPr>
        <p:spPr bwMode="auto">
          <a:xfrm flipH="1">
            <a:off x="4545013" y="5372100"/>
            <a:ext cx="7493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0" name="Line 118"/>
          <p:cNvSpPr>
            <a:spLocks noChangeShapeType="1"/>
          </p:cNvSpPr>
          <p:nvPr/>
        </p:nvSpPr>
        <p:spPr bwMode="auto">
          <a:xfrm flipH="1">
            <a:off x="6534153" y="5372100"/>
            <a:ext cx="7477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1" name="Line 119"/>
          <p:cNvSpPr>
            <a:spLocks noChangeShapeType="1"/>
          </p:cNvSpPr>
          <p:nvPr/>
        </p:nvSpPr>
        <p:spPr bwMode="auto">
          <a:xfrm flipH="1">
            <a:off x="6684963" y="4856163"/>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2" name="Line 120"/>
          <p:cNvSpPr>
            <a:spLocks noChangeShapeType="1"/>
          </p:cNvSpPr>
          <p:nvPr/>
        </p:nvSpPr>
        <p:spPr bwMode="auto">
          <a:xfrm flipH="1">
            <a:off x="6673853" y="5973763"/>
            <a:ext cx="6778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3" name="Line 121"/>
          <p:cNvSpPr>
            <a:spLocks noChangeShapeType="1"/>
          </p:cNvSpPr>
          <p:nvPr/>
        </p:nvSpPr>
        <p:spPr bwMode="auto">
          <a:xfrm flipH="1">
            <a:off x="7783513" y="4868863"/>
            <a:ext cx="5397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344" name="Group 162"/>
          <p:cNvGrpSpPr/>
          <p:nvPr/>
        </p:nvGrpSpPr>
        <p:grpSpPr bwMode="auto">
          <a:xfrm>
            <a:off x="8167688" y="3676653"/>
            <a:ext cx="798512" cy="1166813"/>
            <a:chOff x="12762" y="10336"/>
            <a:chExt cx="1027" cy="1700"/>
          </a:xfrm>
        </p:grpSpPr>
        <p:sp>
          <p:nvSpPr>
            <p:cNvPr id="13447" name="Rectangle 163"/>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8" name="Rectangle 164"/>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9" name="Line 165"/>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0" name="Line 166"/>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1" name="Line 167"/>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2" name="Line 168"/>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345" name="Group 209"/>
          <p:cNvGrpSpPr/>
          <p:nvPr/>
        </p:nvGrpSpPr>
        <p:grpSpPr bwMode="auto">
          <a:xfrm>
            <a:off x="7699378" y="4989513"/>
            <a:ext cx="798513" cy="1168400"/>
            <a:chOff x="12762" y="10336"/>
            <a:chExt cx="1027" cy="1700"/>
          </a:xfrm>
        </p:grpSpPr>
        <p:sp>
          <p:nvSpPr>
            <p:cNvPr id="13441" name="Rectangle 210"/>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2" name="Rectangle 211"/>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3" name="Line 212"/>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44" name="Line 213"/>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45" name="Line 214"/>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46" name="Line 215"/>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3346" name="Oval 216"/>
          <p:cNvSpPr>
            <a:spLocks noChangeArrowheads="1"/>
          </p:cNvSpPr>
          <p:nvPr/>
        </p:nvSpPr>
        <p:spPr bwMode="auto">
          <a:xfrm>
            <a:off x="4287838" y="3616325"/>
            <a:ext cx="112712" cy="11588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47" name="Oval 217"/>
          <p:cNvSpPr>
            <a:spLocks noChangeArrowheads="1"/>
          </p:cNvSpPr>
          <p:nvPr/>
        </p:nvSpPr>
        <p:spPr bwMode="auto">
          <a:xfrm>
            <a:off x="3128963" y="4745041"/>
            <a:ext cx="114300" cy="117475"/>
          </a:xfrm>
          <a:prstGeom prst="ellipse">
            <a:avLst/>
          </a:prstGeom>
          <a:solidFill>
            <a:srgbClr val="808080"/>
          </a:solidFill>
          <a:ln w="9525">
            <a:solidFill>
              <a:srgbClr val="80808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48" name="Text Box 218"/>
          <p:cNvSpPr txBox="1">
            <a:spLocks noChangeArrowheads="1"/>
          </p:cNvSpPr>
          <p:nvPr/>
        </p:nvSpPr>
        <p:spPr bwMode="auto">
          <a:xfrm>
            <a:off x="9107488" y="3629028"/>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3349" name="Line 219"/>
          <p:cNvSpPr>
            <a:spLocks noChangeShapeType="1"/>
          </p:cNvSpPr>
          <p:nvPr/>
        </p:nvSpPr>
        <p:spPr bwMode="auto">
          <a:xfrm flipH="1" flipV="1">
            <a:off x="6116641" y="5580066"/>
            <a:ext cx="7937" cy="4079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50" name="Group 220"/>
          <p:cNvGrpSpPr/>
          <p:nvPr/>
        </p:nvGrpSpPr>
        <p:grpSpPr bwMode="auto">
          <a:xfrm>
            <a:off x="6111878" y="5211766"/>
            <a:ext cx="385763" cy="319087"/>
            <a:chOff x="11283" y="10423"/>
            <a:chExt cx="475" cy="374"/>
          </a:xfrm>
        </p:grpSpPr>
        <p:sp>
          <p:nvSpPr>
            <p:cNvPr id="13434" name="Rectangle 221"/>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35" name="Line 222"/>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6" name="Line 223"/>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7" name="Line 224"/>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8" name="Line 225"/>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9" name="Line 226"/>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40" name="Line 227"/>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3351" name="Line 228"/>
          <p:cNvSpPr>
            <a:spLocks noChangeShapeType="1"/>
          </p:cNvSpPr>
          <p:nvPr/>
        </p:nvSpPr>
        <p:spPr bwMode="auto">
          <a:xfrm>
            <a:off x="6369053" y="3995738"/>
            <a:ext cx="339725"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3352" name="Freeform 229"/>
          <p:cNvSpPr/>
          <p:nvPr/>
        </p:nvSpPr>
        <p:spPr bwMode="auto">
          <a:xfrm>
            <a:off x="3187703" y="4843466"/>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3" name="Freeform 230"/>
          <p:cNvSpPr/>
          <p:nvPr/>
        </p:nvSpPr>
        <p:spPr bwMode="auto">
          <a:xfrm>
            <a:off x="4346575" y="3676650"/>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4" name="Oval 231"/>
          <p:cNvSpPr>
            <a:spLocks noChangeArrowheads="1"/>
          </p:cNvSpPr>
          <p:nvPr/>
        </p:nvSpPr>
        <p:spPr bwMode="auto">
          <a:xfrm>
            <a:off x="4287838" y="3849691"/>
            <a:ext cx="112712" cy="1158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55" name="Text Box 232"/>
          <p:cNvSpPr txBox="1">
            <a:spLocks noChangeArrowheads="1"/>
          </p:cNvSpPr>
          <p:nvPr/>
        </p:nvSpPr>
        <p:spPr bwMode="auto">
          <a:xfrm>
            <a:off x="4775200" y="3756025"/>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56" name="Line 233"/>
          <p:cNvSpPr>
            <a:spLocks noChangeShapeType="1"/>
          </p:cNvSpPr>
          <p:nvPr/>
        </p:nvSpPr>
        <p:spPr bwMode="auto">
          <a:xfrm>
            <a:off x="4433888" y="3916363"/>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57" name="Line 234"/>
          <p:cNvSpPr>
            <a:spLocks noChangeShapeType="1"/>
          </p:cNvSpPr>
          <p:nvPr/>
        </p:nvSpPr>
        <p:spPr bwMode="auto">
          <a:xfrm>
            <a:off x="4429125" y="3683000"/>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58" name="Line 235"/>
          <p:cNvSpPr>
            <a:spLocks noChangeShapeType="1"/>
          </p:cNvSpPr>
          <p:nvPr/>
        </p:nvSpPr>
        <p:spPr bwMode="auto">
          <a:xfrm>
            <a:off x="8640763" y="3835400"/>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59" name="Text Box 236"/>
          <p:cNvSpPr txBox="1">
            <a:spLocks noChangeArrowheads="1"/>
          </p:cNvSpPr>
          <p:nvPr/>
        </p:nvSpPr>
        <p:spPr bwMode="auto">
          <a:xfrm>
            <a:off x="4314212" y="2667657"/>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ja-JP" altLang="en-US" sz="2000" i="1">
                <a:latin typeface="Comic Sans MS" panose="030F0702030302020204" pitchFamily="66" charset="0"/>
                <a:ea typeface="MS PGothic" panose="020B0600070205080204" pitchFamily="34" charset="-128"/>
              </a:rPr>
              <a:t>‘</a:t>
            </a:r>
            <a:endParaRPr lang="zh-CN" altLang="en-US" sz="2000" i="1">
              <a:latin typeface="Comic Sans MS" panose="030F0702030302020204" pitchFamily="66" charset="0"/>
              <a:ea typeface="MS PGothic" panose="020B0600070205080204" pitchFamily="34" charset="-128"/>
            </a:endParaRPr>
          </a:p>
        </p:txBody>
      </p:sp>
      <p:grpSp>
        <p:nvGrpSpPr>
          <p:cNvPr id="13360" name="Group 237"/>
          <p:cNvGrpSpPr/>
          <p:nvPr/>
        </p:nvGrpSpPr>
        <p:grpSpPr bwMode="auto">
          <a:xfrm>
            <a:off x="4732337" y="2838515"/>
            <a:ext cx="160338" cy="142875"/>
            <a:chOff x="174" y="3986"/>
            <a:chExt cx="51" cy="62"/>
          </a:xfrm>
        </p:grpSpPr>
        <p:sp>
          <p:nvSpPr>
            <p:cNvPr id="13432" name="Freeform 238"/>
            <p:cNvSpPr/>
            <p:nvPr/>
          </p:nvSpPr>
          <p:spPr bwMode="auto">
            <a:xfrm>
              <a:off x="176" y="3986"/>
              <a:ext cx="49" cy="48"/>
            </a:xfrm>
            <a:custGeom>
              <a:avLst/>
              <a:gdLst>
                <a:gd name="T0" fmla="*/ 0 w 49"/>
                <a:gd name="T1" fmla="*/ 0 h 62"/>
                <a:gd name="T2" fmla="*/ 49 w 49"/>
                <a:gd name="T3" fmla="*/ 2 h 62"/>
                <a:gd name="T4" fmla="*/ 4 w 49"/>
                <a:gd name="T5" fmla="*/ 4 h 62"/>
                <a:gd name="T6" fmla="*/ 0 60000 65536"/>
                <a:gd name="T7" fmla="*/ 0 60000 65536"/>
                <a:gd name="T8" fmla="*/ 0 60000 65536"/>
                <a:gd name="T9" fmla="*/ 0 w 49"/>
                <a:gd name="T10" fmla="*/ 0 h 62"/>
                <a:gd name="T11" fmla="*/ 49 w 49"/>
                <a:gd name="T12" fmla="*/ 62 h 62"/>
              </a:gdLst>
              <a:ahLst/>
              <a:cxnLst>
                <a:cxn ang="T6">
                  <a:pos x="T0" y="T1"/>
                </a:cxn>
                <a:cxn ang="T7">
                  <a:pos x="T2" y="T3"/>
                </a:cxn>
                <a:cxn ang="T8">
                  <a:pos x="T4" y="T5"/>
                </a:cxn>
              </a:cxnLst>
              <a:rect l="T9" t="T10" r="T11" b="T12"/>
              <a:pathLst>
                <a:path w="49" h="62">
                  <a:moveTo>
                    <a:pt x="0" y="0"/>
                  </a:moveTo>
                  <a:lnTo>
                    <a:pt x="49" y="32"/>
                  </a:lnTo>
                  <a:lnTo>
                    <a:pt x="4" y="62"/>
                  </a:lnTo>
                </a:path>
              </a:pathLst>
            </a:custGeom>
            <a:solidFill>
              <a:schemeClr val="bg1"/>
            </a:solidFill>
            <a:ln w="19050" cap="flat" cmpd="sng">
              <a:solidFill>
                <a:schemeClr val="tx1"/>
              </a:solidFill>
              <a:prstDash val="solid"/>
              <a:round/>
            </a:ln>
          </p:spPr>
          <p:txBody>
            <a:bodyPr wrap="none"/>
            <a:lstStyle/>
            <a:p>
              <a:endParaRPr lang="zh-CN" altLang="en-US"/>
            </a:p>
          </p:txBody>
        </p:sp>
        <p:sp>
          <p:nvSpPr>
            <p:cNvPr id="13433" name="Line 239"/>
            <p:cNvSpPr>
              <a:spLocks noChangeShapeType="1"/>
            </p:cNvSpPr>
            <p:nvPr/>
          </p:nvSpPr>
          <p:spPr bwMode="auto">
            <a:xfrm>
              <a:off x="174" y="4048"/>
              <a:ext cx="4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62" name="Freeform 250"/>
          <p:cNvSpPr/>
          <p:nvPr/>
        </p:nvSpPr>
        <p:spPr bwMode="auto">
          <a:xfrm>
            <a:off x="8940803"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13363" name="Group 256"/>
          <p:cNvGrpSpPr/>
          <p:nvPr/>
        </p:nvGrpSpPr>
        <p:grpSpPr bwMode="auto">
          <a:xfrm>
            <a:off x="9077328" y="4564066"/>
            <a:ext cx="231775" cy="441325"/>
            <a:chOff x="4140" y="429"/>
            <a:chExt cx="1425" cy="2396"/>
          </a:xfrm>
        </p:grpSpPr>
        <p:sp>
          <p:nvSpPr>
            <p:cNvPr id="13400" name="Freeform 257"/>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01" name="Rectangle 258"/>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02" name="Freeform 259"/>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03" name="Freeform 260"/>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04" name="Rectangle 261"/>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405" name="Group 262"/>
            <p:cNvGrpSpPr/>
            <p:nvPr/>
          </p:nvGrpSpPr>
          <p:grpSpPr bwMode="auto">
            <a:xfrm>
              <a:off x="4749" y="668"/>
              <a:ext cx="581" cy="145"/>
              <a:chOff x="614" y="2568"/>
              <a:chExt cx="725" cy="139"/>
            </a:xfrm>
          </p:grpSpPr>
          <p:sp>
            <p:nvSpPr>
              <p:cNvPr id="13430" name="AutoShape 263"/>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31" name="AutoShape 264"/>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06" name="Rectangle 265"/>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407" name="Group 266"/>
            <p:cNvGrpSpPr/>
            <p:nvPr/>
          </p:nvGrpSpPr>
          <p:grpSpPr bwMode="auto">
            <a:xfrm>
              <a:off x="4747" y="994"/>
              <a:ext cx="581" cy="134"/>
              <a:chOff x="614" y="2568"/>
              <a:chExt cx="725" cy="139"/>
            </a:xfrm>
          </p:grpSpPr>
          <p:sp>
            <p:nvSpPr>
              <p:cNvPr id="13428" name="AutoShape 267"/>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9" name="AutoShape 268"/>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08" name="Rectangle 269"/>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09" name="Rectangle 270"/>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410" name="Group 271"/>
            <p:cNvGrpSpPr/>
            <p:nvPr/>
          </p:nvGrpSpPr>
          <p:grpSpPr bwMode="auto">
            <a:xfrm>
              <a:off x="4735" y="1627"/>
              <a:ext cx="582" cy="151"/>
              <a:chOff x="614" y="2568"/>
              <a:chExt cx="725" cy="139"/>
            </a:xfrm>
          </p:grpSpPr>
          <p:sp>
            <p:nvSpPr>
              <p:cNvPr id="13426" name="AutoShape 272"/>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7" name="AutoShape 273"/>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11" name="Freeform 274"/>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412" name="Group 275"/>
            <p:cNvGrpSpPr/>
            <p:nvPr/>
          </p:nvGrpSpPr>
          <p:grpSpPr bwMode="auto">
            <a:xfrm>
              <a:off x="4739" y="1327"/>
              <a:ext cx="582" cy="139"/>
              <a:chOff x="614" y="2568"/>
              <a:chExt cx="725" cy="139"/>
            </a:xfrm>
          </p:grpSpPr>
          <p:sp>
            <p:nvSpPr>
              <p:cNvPr id="13424" name="AutoShape 276"/>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5" name="AutoShape 277"/>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13" name="Rectangle 278"/>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14" name="Freeform 279"/>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15" name="Freeform 280"/>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16" name="Oval 281"/>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17" name="Freeform 282"/>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18" name="AutoShape 283"/>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19" name="AutoShape 284"/>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0" name="Oval 285"/>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1" name="Oval 286"/>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3422" name="Oval 287"/>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3" name="Rectangle 288"/>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3364" name="Group 289"/>
          <p:cNvGrpSpPr/>
          <p:nvPr/>
        </p:nvGrpSpPr>
        <p:grpSpPr bwMode="auto">
          <a:xfrm>
            <a:off x="8659816" y="5867403"/>
            <a:ext cx="231775" cy="441325"/>
            <a:chOff x="4140" y="429"/>
            <a:chExt cx="1425" cy="2396"/>
          </a:xfrm>
        </p:grpSpPr>
        <p:sp>
          <p:nvSpPr>
            <p:cNvPr id="13368" name="Freeform 290"/>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69" name="Rectangle 29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70" name="Freeform 292"/>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1" name="Freeform 293"/>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2" name="Rectangle 294"/>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73" name="Group 295"/>
            <p:cNvGrpSpPr/>
            <p:nvPr/>
          </p:nvGrpSpPr>
          <p:grpSpPr bwMode="auto">
            <a:xfrm>
              <a:off x="4749" y="668"/>
              <a:ext cx="581" cy="145"/>
              <a:chOff x="614" y="2568"/>
              <a:chExt cx="725" cy="139"/>
            </a:xfrm>
          </p:grpSpPr>
          <p:sp>
            <p:nvSpPr>
              <p:cNvPr id="13398" name="AutoShape 296"/>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9" name="AutoShape 297"/>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74" name="Rectangle 298"/>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75" name="Group 299"/>
            <p:cNvGrpSpPr/>
            <p:nvPr/>
          </p:nvGrpSpPr>
          <p:grpSpPr bwMode="auto">
            <a:xfrm>
              <a:off x="4747" y="994"/>
              <a:ext cx="581" cy="134"/>
              <a:chOff x="614" y="2568"/>
              <a:chExt cx="725" cy="139"/>
            </a:xfrm>
          </p:grpSpPr>
          <p:sp>
            <p:nvSpPr>
              <p:cNvPr id="13396" name="AutoShape 300"/>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7" name="AutoShape 301"/>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76" name="Rectangle 302"/>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77" name="Rectangle 303"/>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78" name="Group 304"/>
            <p:cNvGrpSpPr/>
            <p:nvPr/>
          </p:nvGrpSpPr>
          <p:grpSpPr bwMode="auto">
            <a:xfrm>
              <a:off x="4735" y="1627"/>
              <a:ext cx="582" cy="151"/>
              <a:chOff x="614" y="2568"/>
              <a:chExt cx="725" cy="139"/>
            </a:xfrm>
          </p:grpSpPr>
          <p:sp>
            <p:nvSpPr>
              <p:cNvPr id="13394" name="AutoShape 305"/>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5" name="AutoShape 306"/>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79" name="Freeform 307"/>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380" name="Group 308"/>
            <p:cNvGrpSpPr/>
            <p:nvPr/>
          </p:nvGrpSpPr>
          <p:grpSpPr bwMode="auto">
            <a:xfrm>
              <a:off x="4739" y="1327"/>
              <a:ext cx="582" cy="139"/>
              <a:chOff x="614" y="2568"/>
              <a:chExt cx="725" cy="139"/>
            </a:xfrm>
          </p:grpSpPr>
          <p:sp>
            <p:nvSpPr>
              <p:cNvPr id="13392" name="AutoShape 309"/>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3" name="AutoShape 310"/>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81" name="Rectangle 311"/>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2" name="Freeform 312"/>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83" name="Freeform 313"/>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84" name="Oval 314"/>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5" name="Freeform 315"/>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86" name="AutoShape 316"/>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7" name="AutoShape 317"/>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8" name="Oval 318"/>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9" name="Oval 319"/>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3390" name="Oval 320"/>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1" name="Rectangle 321"/>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3365" name="Group 325"/>
          <p:cNvGrpSpPr/>
          <p:nvPr/>
        </p:nvGrpSpPr>
        <p:grpSpPr bwMode="auto">
          <a:xfrm>
            <a:off x="2185988" y="5594353"/>
            <a:ext cx="525462" cy="434975"/>
            <a:chOff x="-44" y="1473"/>
            <a:chExt cx="981" cy="1105"/>
          </a:xfrm>
        </p:grpSpPr>
        <p:pic>
          <p:nvPicPr>
            <p:cNvPr id="13366" name="Picture 32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7" name="Freeform 327"/>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 name="Rectangle 294"/>
          <p:cNvSpPr>
            <a:spLocks noGrp="1" noChangeArrowheads="1"/>
          </p:cNvSpPr>
          <p:nvPr>
            <p:ph type="title"/>
          </p:nvPr>
        </p:nvSpPr>
        <p:spPr>
          <a:xfrm>
            <a:off x="868363" y="500493"/>
            <a:ext cx="7772400" cy="873125"/>
          </a:xfrm>
        </p:spPr>
        <p:txBody>
          <a:bodyPr/>
          <a:lstStyle/>
          <a:p>
            <a:r>
              <a:rPr lang="zh-CN" altLang="en-US" sz="3600" dirty="0">
                <a:latin typeface="+mj-ea"/>
              </a:rPr>
              <a:t>拥塞的原因</a:t>
            </a:r>
            <a:r>
              <a:rPr lang="en-US" altLang="zh-CN" sz="3600" dirty="0">
                <a:latin typeface="+mj-ea"/>
              </a:rPr>
              <a:t>/</a:t>
            </a:r>
            <a:r>
              <a:rPr lang="zh-CN" altLang="en-US" sz="3600" dirty="0">
                <a:latin typeface="+mj-ea"/>
              </a:rPr>
              <a:t>代价：情形</a:t>
            </a:r>
            <a:r>
              <a:rPr lang="en-US" altLang="zh-CN" sz="3600" dirty="0">
                <a:latin typeface="+mj-ea"/>
              </a:rPr>
              <a:t>2</a:t>
            </a:r>
            <a:endParaRPr lang="en-US" altLang="zh-CN" sz="3600" dirty="0">
              <a:ea typeface="MS PGothic" panose="020B0600070205080204" pitchFamily="34" charset="-128"/>
            </a:endParaRPr>
          </a:p>
        </p:txBody>
      </p:sp>
      <p:sp>
        <p:nvSpPr>
          <p:cNvPr id="14344" name="Rectangle 3"/>
          <p:cNvSpPr>
            <a:spLocks noGrp="1" noChangeArrowheads="1"/>
          </p:cNvSpPr>
          <p:nvPr>
            <p:ph sz="half" idx="1"/>
          </p:nvPr>
        </p:nvSpPr>
        <p:spPr>
          <a:xfrm>
            <a:off x="868363" y="1489074"/>
            <a:ext cx="3743325" cy="1430338"/>
          </a:xfrm>
        </p:spPr>
        <p:txBody>
          <a:bodyPr/>
          <a:lstStyle/>
          <a:p>
            <a:pPr>
              <a:lnSpc>
                <a:spcPct val="80000"/>
              </a:lnSpc>
              <a:buFont typeface="Wingdings" panose="05000000000000000000" pitchFamily="2" charset="2"/>
              <a:buNone/>
            </a:pPr>
            <a:r>
              <a:rPr lang="zh-CN" altLang="en-US" sz="2200" dirty="0">
                <a:solidFill>
                  <a:srgbClr val="000099"/>
                </a:solidFill>
                <a:latin typeface="+mn-ea"/>
              </a:rPr>
              <a:t>理想化</a:t>
            </a:r>
            <a:r>
              <a:rPr lang="en-US" altLang="zh-CN" sz="2200" dirty="0">
                <a:solidFill>
                  <a:srgbClr val="000099"/>
                </a:solidFill>
                <a:latin typeface="+mn-ea"/>
              </a:rPr>
              <a:t>: </a:t>
            </a:r>
            <a:r>
              <a:rPr lang="zh-CN" altLang="en-US" sz="2200" dirty="0">
                <a:solidFill>
                  <a:srgbClr val="000099"/>
                </a:solidFill>
                <a:latin typeface="+mn-ea"/>
              </a:rPr>
              <a:t>完备的知识</a:t>
            </a:r>
            <a:endParaRPr lang="en-US" altLang="zh-CN" sz="2200" dirty="0">
              <a:solidFill>
                <a:srgbClr val="000099"/>
              </a:solidFill>
              <a:latin typeface="+mn-ea"/>
            </a:endParaRPr>
          </a:p>
          <a:p>
            <a:pPr>
              <a:lnSpc>
                <a:spcPct val="80000"/>
              </a:lnSpc>
            </a:pPr>
            <a:r>
              <a:rPr lang="zh-CN" altLang="en-US" sz="2200" dirty="0">
                <a:latin typeface="+mn-ea"/>
              </a:rPr>
              <a:t>传送方只在路由器有缓存时传送</a:t>
            </a:r>
            <a:r>
              <a:rPr lang="en-US" altLang="zh-CN" sz="2200" dirty="0">
                <a:latin typeface="+mn-ea"/>
              </a:rPr>
              <a:t> </a:t>
            </a:r>
            <a:endParaRPr lang="en-US" altLang="zh-CN" sz="2200" dirty="0">
              <a:latin typeface="+mn-ea"/>
            </a:endParaRPr>
          </a:p>
          <a:p>
            <a:pPr>
              <a:lnSpc>
                <a:spcPct val="80000"/>
              </a:lnSpc>
            </a:pPr>
            <a:endParaRPr lang="en-US" altLang="zh-CN" sz="2400" dirty="0">
              <a:ea typeface="MS PGothic" panose="020B0600070205080204" pitchFamily="34" charset="-128"/>
            </a:endParaRPr>
          </a:p>
          <a:p>
            <a:endParaRPr lang="zh-CN" altLang="en-US" dirty="0" smtClean="0">
              <a:ea typeface="MS PGothic" panose="020B0600070205080204" pitchFamily="34" charset="-128"/>
            </a:endParaRPr>
          </a:p>
        </p:txBody>
      </p:sp>
      <p:sp>
        <p:nvSpPr>
          <p:cNvPr id="14338" name="Slide Number Placeholder 6"/>
          <p:cNvSpPr>
            <a:spLocks noGrp="1"/>
          </p:cNvSpPr>
          <p:nvPr>
            <p:ph type="sldNum" sz="quarter" idx="10"/>
          </p:nvPr>
        </p:nvSpPr>
        <p:spPr>
          <a:xfrm>
            <a:off x="9848853" y="6462716"/>
            <a:ext cx="676275"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2177AA-F9C5-4F0E-9FD6-08D6FDD582F1}" type="slidenum">
              <a:rPr lang="en-US" altLang="zh-CN" sz="1200">
                <a:latin typeface="Tahoma" panose="020B0604030504040204" pitchFamily="34" charset="0"/>
                <a:ea typeface="MS PGothic" panose="020B0600070205080204" pitchFamily="34" charset="-128"/>
              </a:rPr>
            </a:fld>
            <a:endParaRPr lang="en-US" altLang="zh-CN" sz="1200">
              <a:latin typeface="Tahoma" panose="020B0604030504040204" pitchFamily="34" charset="0"/>
              <a:ea typeface="MS PGothic" panose="020B0600070205080204" pitchFamily="34" charset="-128"/>
            </a:endParaRPr>
          </a:p>
        </p:txBody>
      </p:sp>
      <p:sp>
        <p:nvSpPr>
          <p:cNvPr id="14339" name="Freeform 305"/>
          <p:cNvSpPr/>
          <p:nvPr/>
        </p:nvSpPr>
        <p:spPr bwMode="auto">
          <a:xfrm flipH="1">
            <a:off x="3635378" y="3465516"/>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grpSp>
        <p:nvGrpSpPr>
          <p:cNvPr id="14340" name="Group 380"/>
          <p:cNvGrpSpPr/>
          <p:nvPr/>
        </p:nvGrpSpPr>
        <p:grpSpPr bwMode="auto">
          <a:xfrm>
            <a:off x="3240088" y="4425953"/>
            <a:ext cx="525462" cy="434975"/>
            <a:chOff x="-44" y="1473"/>
            <a:chExt cx="981" cy="1105"/>
          </a:xfrm>
        </p:grpSpPr>
        <p:pic>
          <p:nvPicPr>
            <p:cNvPr id="14504" name="Picture 38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5" name="Freeform 382"/>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
        <p:nvSpPr>
          <p:cNvPr id="14341" name="Freeform 376"/>
          <p:cNvSpPr/>
          <p:nvPr/>
        </p:nvSpPr>
        <p:spPr bwMode="auto">
          <a:xfrm>
            <a:off x="8483603" y="4970463"/>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4342" name="Freeform 302"/>
          <p:cNvSpPr/>
          <p:nvPr/>
        </p:nvSpPr>
        <p:spPr bwMode="auto">
          <a:xfrm flipH="1">
            <a:off x="2590803"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4343" name="Freeform 299"/>
          <p:cNvSpPr/>
          <p:nvPr/>
        </p:nvSpPr>
        <p:spPr bwMode="auto">
          <a:xfrm>
            <a:off x="8940803"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p:spPr>
        <p:txBody>
          <a:bodyPr/>
          <a:lstStyle/>
          <a:p>
            <a:endParaRPr lang="zh-CN" altLang="en-US"/>
          </a:p>
        </p:txBody>
      </p:sp>
      <p:sp>
        <p:nvSpPr>
          <p:cNvPr id="14345" name="Oval 4"/>
          <p:cNvSpPr>
            <a:spLocks noChangeArrowheads="1"/>
          </p:cNvSpPr>
          <p:nvPr/>
        </p:nvSpPr>
        <p:spPr bwMode="auto">
          <a:xfrm>
            <a:off x="5319716" y="5326063"/>
            <a:ext cx="1304925" cy="303212"/>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46" name="Line 5"/>
          <p:cNvSpPr>
            <a:spLocks noChangeShapeType="1"/>
          </p:cNvSpPr>
          <p:nvPr/>
        </p:nvSpPr>
        <p:spPr bwMode="auto">
          <a:xfrm>
            <a:off x="5319713" y="5302253"/>
            <a:ext cx="0" cy="1873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6"/>
          <p:cNvSpPr>
            <a:spLocks noChangeShapeType="1"/>
          </p:cNvSpPr>
          <p:nvPr/>
        </p:nvSpPr>
        <p:spPr bwMode="auto">
          <a:xfrm>
            <a:off x="6624638" y="5302253"/>
            <a:ext cx="0" cy="187325"/>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7"/>
          <p:cNvSpPr>
            <a:spLocks noChangeArrowheads="1"/>
          </p:cNvSpPr>
          <p:nvPr/>
        </p:nvSpPr>
        <p:spPr bwMode="auto">
          <a:xfrm>
            <a:off x="5319713" y="5302250"/>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4349" name="Rectangle 8"/>
          <p:cNvSpPr>
            <a:spLocks noChangeArrowheads="1"/>
          </p:cNvSpPr>
          <p:nvPr/>
        </p:nvSpPr>
        <p:spPr bwMode="auto">
          <a:xfrm>
            <a:off x="6229350" y="5289550"/>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4350" name="Oval 9"/>
          <p:cNvSpPr>
            <a:spLocks noChangeArrowheads="1"/>
          </p:cNvSpPr>
          <p:nvPr/>
        </p:nvSpPr>
        <p:spPr bwMode="auto">
          <a:xfrm>
            <a:off x="5314953" y="5103816"/>
            <a:ext cx="1306513" cy="352425"/>
          </a:xfrm>
          <a:prstGeom prst="ellipse">
            <a:avLst/>
          </a:prstGeom>
          <a:solidFill>
            <a:srgbClr val="808080"/>
          </a:solidFill>
          <a:ln w="12700">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351" name="Group 10"/>
          <p:cNvGrpSpPr/>
          <p:nvPr/>
        </p:nvGrpSpPr>
        <p:grpSpPr bwMode="auto">
          <a:xfrm>
            <a:off x="5621338" y="5160966"/>
            <a:ext cx="647700" cy="206375"/>
            <a:chOff x="2848" y="848"/>
            <a:chExt cx="140" cy="98"/>
          </a:xfrm>
        </p:grpSpPr>
        <p:sp>
          <p:nvSpPr>
            <p:cNvPr id="14501" name="Line 11"/>
            <p:cNvSpPr>
              <a:spLocks noChangeShapeType="1"/>
            </p:cNvSpPr>
            <p:nvPr/>
          </p:nvSpPr>
          <p:spPr bwMode="auto">
            <a:xfrm flipV="1">
              <a:off x="2848" y="848"/>
              <a:ext cx="50" cy="2"/>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02" name="Line 12"/>
            <p:cNvSpPr>
              <a:spLocks noChangeShapeType="1"/>
            </p:cNvSpPr>
            <p:nvPr/>
          </p:nvSpPr>
          <p:spPr bwMode="auto">
            <a:xfrm>
              <a:off x="2944" y="946"/>
              <a:ext cx="44"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03" name="Line 13"/>
            <p:cNvSpPr>
              <a:spLocks noChangeShapeType="1"/>
            </p:cNvSpPr>
            <p:nvPr/>
          </p:nvSpPr>
          <p:spPr bwMode="auto">
            <a:xfrm>
              <a:off x="2894" y="850"/>
              <a:ext cx="52" cy="96"/>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52" name="Line 14"/>
          <p:cNvSpPr>
            <a:spLocks noChangeShapeType="1"/>
          </p:cNvSpPr>
          <p:nvPr/>
        </p:nvSpPr>
        <p:spPr bwMode="auto">
          <a:xfrm>
            <a:off x="5621341" y="5359403"/>
            <a:ext cx="231775" cy="4763"/>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Line 15"/>
          <p:cNvSpPr>
            <a:spLocks noChangeShapeType="1"/>
          </p:cNvSpPr>
          <p:nvPr/>
        </p:nvSpPr>
        <p:spPr bwMode="auto">
          <a:xfrm flipV="1">
            <a:off x="6065838" y="5159375"/>
            <a:ext cx="203200"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16"/>
          <p:cNvSpPr>
            <a:spLocks noChangeShapeType="1"/>
          </p:cNvSpPr>
          <p:nvPr/>
        </p:nvSpPr>
        <p:spPr bwMode="auto">
          <a:xfrm flipV="1">
            <a:off x="5834063" y="5159378"/>
            <a:ext cx="241300" cy="200025"/>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Text Box 17"/>
          <p:cNvSpPr txBox="1">
            <a:spLocks noChangeArrowheads="1"/>
          </p:cNvSpPr>
          <p:nvPr/>
        </p:nvSpPr>
        <p:spPr bwMode="auto">
          <a:xfrm>
            <a:off x="4232278" y="5934075"/>
            <a:ext cx="21367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a:solidFill>
                  <a:schemeClr val="tx2"/>
                </a:solidFill>
                <a:ea typeface="MS PGothic" panose="020B0600070205080204" pitchFamily="34" charset="-128"/>
              </a:rPr>
              <a:t>finite shared output link buffers</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56" name="Line 18"/>
          <p:cNvSpPr>
            <a:spLocks noChangeShapeType="1"/>
          </p:cNvSpPr>
          <p:nvPr/>
        </p:nvSpPr>
        <p:spPr bwMode="auto">
          <a:xfrm flipH="1">
            <a:off x="3948113" y="4856163"/>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7" name="Line 19"/>
          <p:cNvSpPr>
            <a:spLocks noChangeShapeType="1"/>
          </p:cNvSpPr>
          <p:nvPr/>
        </p:nvSpPr>
        <p:spPr bwMode="auto">
          <a:xfrm flipH="1">
            <a:off x="4545013" y="4856166"/>
            <a:ext cx="5381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4358" name="Group 60"/>
          <p:cNvGrpSpPr/>
          <p:nvPr/>
        </p:nvGrpSpPr>
        <p:grpSpPr bwMode="auto">
          <a:xfrm>
            <a:off x="3875088" y="3541713"/>
            <a:ext cx="798512" cy="1166812"/>
            <a:chOff x="12762" y="10336"/>
            <a:chExt cx="1027" cy="1700"/>
          </a:xfrm>
        </p:grpSpPr>
        <p:sp>
          <p:nvSpPr>
            <p:cNvPr id="14495" name="Rectangle 61"/>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6" name="Rectangle 62"/>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7" name="Line 63"/>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98" name="Line 64"/>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99" name="Line 65"/>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00" name="Line 66"/>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359" name="Text Box 68"/>
          <p:cNvSpPr txBox="1">
            <a:spLocks noChangeArrowheads="1"/>
          </p:cNvSpPr>
          <p:nvPr/>
        </p:nvSpPr>
        <p:spPr bwMode="auto">
          <a:xfrm>
            <a:off x="4892675" y="3427416"/>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60" name="Line 69"/>
          <p:cNvSpPr>
            <a:spLocks noChangeShapeType="1"/>
          </p:cNvSpPr>
          <p:nvPr/>
        </p:nvSpPr>
        <p:spPr bwMode="auto">
          <a:xfrm flipH="1">
            <a:off x="3409953" y="5961066"/>
            <a:ext cx="538163"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4361" name="Group 110"/>
          <p:cNvGrpSpPr/>
          <p:nvPr/>
        </p:nvGrpSpPr>
        <p:grpSpPr bwMode="auto">
          <a:xfrm>
            <a:off x="2822578" y="4695828"/>
            <a:ext cx="798513" cy="1166813"/>
            <a:chOff x="12762" y="10336"/>
            <a:chExt cx="1027" cy="1700"/>
          </a:xfrm>
        </p:grpSpPr>
        <p:sp>
          <p:nvSpPr>
            <p:cNvPr id="14489" name="Rectangle 111"/>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0" name="Rectangle 112"/>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1" name="Line 113"/>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92" name="Line 114"/>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93" name="Line 115"/>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94" name="Line 116"/>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362" name="Line 118"/>
          <p:cNvSpPr>
            <a:spLocks noChangeShapeType="1"/>
          </p:cNvSpPr>
          <p:nvPr/>
        </p:nvSpPr>
        <p:spPr bwMode="auto">
          <a:xfrm flipH="1">
            <a:off x="4545013" y="5372100"/>
            <a:ext cx="7493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63" name="Line 119"/>
          <p:cNvSpPr>
            <a:spLocks noChangeShapeType="1"/>
          </p:cNvSpPr>
          <p:nvPr/>
        </p:nvSpPr>
        <p:spPr bwMode="auto">
          <a:xfrm flipH="1">
            <a:off x="6534153" y="5372100"/>
            <a:ext cx="7477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64" name="Line 120"/>
          <p:cNvSpPr>
            <a:spLocks noChangeShapeType="1"/>
          </p:cNvSpPr>
          <p:nvPr/>
        </p:nvSpPr>
        <p:spPr bwMode="auto">
          <a:xfrm flipH="1">
            <a:off x="6684963" y="4856163"/>
            <a:ext cx="1135062" cy="1117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65" name="Line 121"/>
          <p:cNvSpPr>
            <a:spLocks noChangeShapeType="1"/>
          </p:cNvSpPr>
          <p:nvPr/>
        </p:nvSpPr>
        <p:spPr bwMode="auto">
          <a:xfrm flipH="1">
            <a:off x="6673853" y="5973763"/>
            <a:ext cx="6778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66" name="Line 122"/>
          <p:cNvSpPr>
            <a:spLocks noChangeShapeType="1"/>
          </p:cNvSpPr>
          <p:nvPr/>
        </p:nvSpPr>
        <p:spPr bwMode="auto">
          <a:xfrm flipH="1">
            <a:off x="7783513" y="4868863"/>
            <a:ext cx="5397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4367" name="Group 163"/>
          <p:cNvGrpSpPr/>
          <p:nvPr/>
        </p:nvGrpSpPr>
        <p:grpSpPr bwMode="auto">
          <a:xfrm>
            <a:off x="8167688" y="3676653"/>
            <a:ext cx="798512" cy="1166813"/>
            <a:chOff x="12762" y="10336"/>
            <a:chExt cx="1027" cy="1700"/>
          </a:xfrm>
        </p:grpSpPr>
        <p:sp>
          <p:nvSpPr>
            <p:cNvPr id="14483" name="Rectangle 164"/>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84" name="Rectangle 165"/>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85" name="Line 166"/>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86" name="Line 167"/>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87" name="Line 168"/>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88" name="Line 169"/>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4368" name="Group 210"/>
          <p:cNvGrpSpPr/>
          <p:nvPr/>
        </p:nvGrpSpPr>
        <p:grpSpPr bwMode="auto">
          <a:xfrm>
            <a:off x="7699378" y="4989513"/>
            <a:ext cx="798513" cy="1168400"/>
            <a:chOff x="12762" y="10336"/>
            <a:chExt cx="1027" cy="1700"/>
          </a:xfrm>
        </p:grpSpPr>
        <p:sp>
          <p:nvSpPr>
            <p:cNvPr id="14477" name="Rectangle 211"/>
            <p:cNvSpPr>
              <a:spLocks noChangeArrowheads="1"/>
            </p:cNvSpPr>
            <p:nvPr/>
          </p:nvSpPr>
          <p:spPr bwMode="auto">
            <a:xfrm>
              <a:off x="12824" y="10394"/>
              <a:ext cx="965" cy="1642"/>
            </a:xfrm>
            <a:prstGeom prst="rect">
              <a:avLst/>
            </a:prstGeom>
            <a:solidFill>
              <a:srgbClr val="969696"/>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78" name="Rectangle 212"/>
            <p:cNvSpPr>
              <a:spLocks noChangeArrowheads="1"/>
            </p:cNvSpPr>
            <p:nvPr/>
          </p:nvSpPr>
          <p:spPr bwMode="auto">
            <a:xfrm>
              <a:off x="12766" y="10336"/>
              <a:ext cx="965" cy="1642"/>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79" name="Line 213"/>
            <p:cNvSpPr>
              <a:spLocks noChangeShapeType="1"/>
            </p:cNvSpPr>
            <p:nvPr/>
          </p:nvSpPr>
          <p:spPr bwMode="auto">
            <a:xfrm>
              <a:off x="12766" y="10682"/>
              <a:ext cx="96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80" name="Line 214"/>
            <p:cNvSpPr>
              <a:spLocks noChangeShapeType="1"/>
            </p:cNvSpPr>
            <p:nvPr/>
          </p:nvSpPr>
          <p:spPr bwMode="auto">
            <a:xfrm>
              <a:off x="12780" y="11042"/>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81" name="Line 215"/>
            <p:cNvSpPr>
              <a:spLocks noChangeShapeType="1"/>
            </p:cNvSpPr>
            <p:nvPr/>
          </p:nvSpPr>
          <p:spPr bwMode="auto">
            <a:xfrm>
              <a:off x="12764" y="11374"/>
              <a:ext cx="98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82" name="Line 216"/>
            <p:cNvSpPr>
              <a:spLocks noChangeShapeType="1"/>
            </p:cNvSpPr>
            <p:nvPr/>
          </p:nvSpPr>
          <p:spPr bwMode="auto">
            <a:xfrm>
              <a:off x="12762" y="11675"/>
              <a:ext cx="967"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369" name="Oval 217"/>
          <p:cNvSpPr>
            <a:spLocks noChangeArrowheads="1"/>
          </p:cNvSpPr>
          <p:nvPr/>
        </p:nvSpPr>
        <p:spPr bwMode="auto">
          <a:xfrm>
            <a:off x="4287838" y="3616325"/>
            <a:ext cx="112712" cy="115888"/>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70" name="Oval 218"/>
          <p:cNvSpPr>
            <a:spLocks noChangeArrowheads="1"/>
          </p:cNvSpPr>
          <p:nvPr/>
        </p:nvSpPr>
        <p:spPr bwMode="auto">
          <a:xfrm>
            <a:off x="3128963" y="4745041"/>
            <a:ext cx="114300" cy="117475"/>
          </a:xfrm>
          <a:prstGeom prst="ellipse">
            <a:avLst/>
          </a:prstGeom>
          <a:solidFill>
            <a:srgbClr val="808080"/>
          </a:solidFill>
          <a:ln w="9525">
            <a:solidFill>
              <a:srgbClr val="80808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71" name="Text Box 219"/>
          <p:cNvSpPr txBox="1">
            <a:spLocks noChangeArrowheads="1"/>
          </p:cNvSpPr>
          <p:nvPr/>
        </p:nvSpPr>
        <p:spPr bwMode="auto">
          <a:xfrm>
            <a:off x="9107488" y="3629028"/>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4372" name="Line 220"/>
          <p:cNvSpPr>
            <a:spLocks noChangeShapeType="1"/>
          </p:cNvSpPr>
          <p:nvPr/>
        </p:nvSpPr>
        <p:spPr bwMode="auto">
          <a:xfrm flipH="1" flipV="1">
            <a:off x="6116641" y="5580066"/>
            <a:ext cx="7937" cy="4079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73" name="Group 221"/>
          <p:cNvGrpSpPr/>
          <p:nvPr/>
        </p:nvGrpSpPr>
        <p:grpSpPr bwMode="auto">
          <a:xfrm>
            <a:off x="6111878" y="5211766"/>
            <a:ext cx="385763" cy="319087"/>
            <a:chOff x="11283" y="10423"/>
            <a:chExt cx="475" cy="374"/>
          </a:xfrm>
        </p:grpSpPr>
        <p:sp>
          <p:nvSpPr>
            <p:cNvPr id="14470" name="Rectangle 222"/>
            <p:cNvSpPr>
              <a:spLocks noChangeArrowheads="1"/>
            </p:cNvSpPr>
            <p:nvPr/>
          </p:nvSpPr>
          <p:spPr bwMode="auto">
            <a:xfrm>
              <a:off x="11283" y="10423"/>
              <a:ext cx="475" cy="374"/>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71" name="Line 223"/>
            <p:cNvSpPr>
              <a:spLocks noChangeShapeType="1"/>
            </p:cNvSpPr>
            <p:nvPr/>
          </p:nvSpPr>
          <p:spPr bwMode="auto">
            <a:xfrm>
              <a:off x="1168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72" name="Line 224"/>
            <p:cNvSpPr>
              <a:spLocks noChangeShapeType="1"/>
            </p:cNvSpPr>
            <p:nvPr/>
          </p:nvSpPr>
          <p:spPr bwMode="auto">
            <a:xfrm>
              <a:off x="11621"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73" name="Line 225"/>
            <p:cNvSpPr>
              <a:spLocks noChangeShapeType="1"/>
            </p:cNvSpPr>
            <p:nvPr/>
          </p:nvSpPr>
          <p:spPr bwMode="auto">
            <a:xfrm>
              <a:off x="11556" y="10502"/>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74" name="Line 226"/>
            <p:cNvSpPr>
              <a:spLocks noChangeShapeType="1"/>
            </p:cNvSpPr>
            <p:nvPr/>
          </p:nvSpPr>
          <p:spPr bwMode="auto">
            <a:xfrm>
              <a:off x="11491" y="10495"/>
              <a:ext cx="1"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75" name="Line 227"/>
            <p:cNvSpPr>
              <a:spLocks noChangeShapeType="1"/>
            </p:cNvSpPr>
            <p:nvPr/>
          </p:nvSpPr>
          <p:spPr bwMode="auto">
            <a:xfrm>
              <a:off x="11426" y="10495"/>
              <a:ext cx="2"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76" name="Line 228"/>
            <p:cNvSpPr>
              <a:spLocks noChangeShapeType="1"/>
            </p:cNvSpPr>
            <p:nvPr/>
          </p:nvSpPr>
          <p:spPr bwMode="auto">
            <a:xfrm>
              <a:off x="11360" y="10495"/>
              <a:ext cx="3" cy="2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374" name="Line 229"/>
          <p:cNvSpPr>
            <a:spLocks noChangeShapeType="1"/>
          </p:cNvSpPr>
          <p:nvPr/>
        </p:nvSpPr>
        <p:spPr bwMode="auto">
          <a:xfrm>
            <a:off x="6369053" y="3995738"/>
            <a:ext cx="339725" cy="0"/>
          </a:xfrm>
          <a:prstGeom prst="line">
            <a:avLst/>
          </a:prstGeom>
          <a:noFill/>
          <a:ln w="38100">
            <a:solidFill>
              <a:srgbClr val="FFFF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4375" name="Freeform 230"/>
          <p:cNvSpPr/>
          <p:nvPr/>
        </p:nvSpPr>
        <p:spPr bwMode="auto">
          <a:xfrm>
            <a:off x="3187703" y="4843466"/>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6" name="Freeform 231"/>
          <p:cNvSpPr/>
          <p:nvPr/>
        </p:nvSpPr>
        <p:spPr bwMode="auto">
          <a:xfrm>
            <a:off x="4346575" y="3676650"/>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7" name="Oval 232"/>
          <p:cNvSpPr>
            <a:spLocks noChangeArrowheads="1"/>
          </p:cNvSpPr>
          <p:nvPr/>
        </p:nvSpPr>
        <p:spPr bwMode="auto">
          <a:xfrm>
            <a:off x="4287838" y="3849691"/>
            <a:ext cx="112712" cy="11588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78" name="Text Box 233"/>
          <p:cNvSpPr txBox="1">
            <a:spLocks noChangeArrowheads="1"/>
          </p:cNvSpPr>
          <p:nvPr/>
        </p:nvSpPr>
        <p:spPr bwMode="auto">
          <a:xfrm>
            <a:off x="4775200" y="3756025"/>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dirty="0" err="1">
                <a:solidFill>
                  <a:srgbClr val="FF0000"/>
                </a:solidFill>
                <a:latin typeface="Symbol" panose="05050102010706020507" pitchFamily="18" charset="2"/>
                <a:ea typeface="MS PGothic" panose="020B0600070205080204" pitchFamily="34" charset="-128"/>
              </a:rPr>
              <a:t>l</a:t>
            </a:r>
            <a:r>
              <a:rPr lang="en-US" altLang="zh-CN" sz="2000" dirty="0" err="1">
                <a:solidFill>
                  <a:srgbClr val="FF0000"/>
                </a:solidFill>
                <a:ea typeface="MS PGothic" panose="020B0600070205080204" pitchFamily="34" charset="-128"/>
              </a:rPr>
              <a:t>'</a:t>
            </a:r>
            <a:r>
              <a:rPr lang="en-US" altLang="zh-CN" sz="2000" baseline="-25000" dirty="0" err="1">
                <a:solidFill>
                  <a:srgbClr val="FF0000"/>
                </a:solidFill>
                <a:ea typeface="MS PGothic" panose="020B0600070205080204" pitchFamily="34" charset="-128"/>
              </a:rPr>
              <a:t>in</a:t>
            </a:r>
            <a:r>
              <a:rPr lang="en-US" altLang="zh-CN" dirty="0">
                <a:solidFill>
                  <a:srgbClr val="FF0000"/>
                </a:solidFill>
                <a:ea typeface="MS PGothic" panose="020B0600070205080204" pitchFamily="34" charset="-128"/>
              </a:rPr>
              <a:t>:</a:t>
            </a:r>
            <a:r>
              <a:rPr lang="en-US" altLang="zh-CN" sz="1400" dirty="0">
                <a:solidFill>
                  <a:srgbClr val="FF0000"/>
                </a:solidFill>
                <a:ea typeface="MS PGothic" panose="020B0600070205080204" pitchFamily="34" charset="-128"/>
              </a:rPr>
              <a:t> </a:t>
            </a:r>
            <a:r>
              <a:rPr lang="en-US" altLang="zh-CN" sz="1600" dirty="0">
                <a:solidFill>
                  <a:srgbClr val="FF0000"/>
                </a:solidFill>
                <a:ea typeface="MS PGothic" panose="020B0600070205080204" pitchFamily="34" charset="-128"/>
              </a:rPr>
              <a:t>original data, </a:t>
            </a:r>
            <a:r>
              <a:rPr lang="en-US" altLang="zh-CN" sz="1600" i="1" dirty="0">
                <a:solidFill>
                  <a:srgbClr val="FF0000"/>
                </a:solidFill>
                <a:ea typeface="MS PGothic" panose="020B0600070205080204" pitchFamily="34" charset="-128"/>
              </a:rPr>
              <a:t>plus</a:t>
            </a:r>
            <a:r>
              <a:rPr lang="en-US" altLang="zh-CN" sz="1600" dirty="0">
                <a:solidFill>
                  <a:srgbClr val="FF0000"/>
                </a:solidFill>
                <a:ea typeface="MS PGothic" panose="020B0600070205080204" pitchFamily="34" charset="-128"/>
              </a:rPr>
              <a:t> retransmitted data</a:t>
            </a:r>
            <a:endParaRPr lang="en-US" altLang="zh-CN" sz="1600" dirty="0">
              <a:solidFill>
                <a:schemeClr val="tx2"/>
              </a:solidFill>
              <a:latin typeface="Comic Sans MS" panose="030F0702030302020204" pitchFamily="66" charset="0"/>
              <a:ea typeface="MS PGothic" panose="020B0600070205080204" pitchFamily="34" charset="-128"/>
            </a:endParaRPr>
          </a:p>
        </p:txBody>
      </p:sp>
      <p:sp>
        <p:nvSpPr>
          <p:cNvPr id="14379" name="Line 234"/>
          <p:cNvSpPr>
            <a:spLocks noChangeShapeType="1"/>
          </p:cNvSpPr>
          <p:nvPr/>
        </p:nvSpPr>
        <p:spPr bwMode="auto">
          <a:xfrm>
            <a:off x="4433888" y="3916363"/>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80" name="Line 235"/>
          <p:cNvSpPr>
            <a:spLocks noChangeShapeType="1"/>
          </p:cNvSpPr>
          <p:nvPr/>
        </p:nvSpPr>
        <p:spPr bwMode="auto">
          <a:xfrm>
            <a:off x="4429125" y="3683000"/>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81" name="Line 236"/>
          <p:cNvSpPr>
            <a:spLocks noChangeShapeType="1"/>
          </p:cNvSpPr>
          <p:nvPr/>
        </p:nvSpPr>
        <p:spPr bwMode="auto">
          <a:xfrm>
            <a:off x="8640763" y="3835400"/>
            <a:ext cx="51435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5569" name="Rectangle 241"/>
          <p:cNvSpPr>
            <a:spLocks noChangeArrowheads="1"/>
          </p:cNvSpPr>
          <p:nvPr/>
        </p:nvSpPr>
        <p:spPr bwMode="auto">
          <a:xfrm>
            <a:off x="4235453" y="3590928"/>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5570" name="Rectangle 242"/>
          <p:cNvSpPr>
            <a:spLocks noChangeArrowheads="1"/>
          </p:cNvSpPr>
          <p:nvPr/>
        </p:nvSpPr>
        <p:spPr bwMode="auto">
          <a:xfrm>
            <a:off x="3905253" y="3824291"/>
            <a:ext cx="244475" cy="155575"/>
          </a:xfrm>
          <a:prstGeom prst="rect">
            <a:avLst/>
          </a:prstGeom>
          <a:solidFill>
            <a:schemeClr val="accent1"/>
          </a:solidFill>
          <a:ln w="9525">
            <a:solidFill>
              <a:srgbClr val="0066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5571" name="Text Box 243"/>
          <p:cNvSpPr txBox="1">
            <a:spLocks noChangeArrowheads="1"/>
          </p:cNvSpPr>
          <p:nvPr/>
        </p:nvSpPr>
        <p:spPr bwMode="auto">
          <a:xfrm>
            <a:off x="3281366" y="3714750"/>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6600"/>
                </a:solidFill>
                <a:ea typeface="MS PGothic" panose="020B0600070205080204" pitchFamily="34" charset="-128"/>
              </a:rPr>
              <a:t>copy</a:t>
            </a:r>
            <a:endParaRPr lang="en-US" altLang="zh-CN" sz="1600">
              <a:solidFill>
                <a:srgbClr val="006600"/>
              </a:solidFill>
              <a:ea typeface="MS PGothic" panose="020B0600070205080204" pitchFamily="34" charset="-128"/>
            </a:endParaRPr>
          </a:p>
        </p:txBody>
      </p:sp>
      <p:sp>
        <p:nvSpPr>
          <p:cNvPr id="355587" name="Text Box 259"/>
          <p:cNvSpPr txBox="1">
            <a:spLocks noChangeArrowheads="1"/>
          </p:cNvSpPr>
          <p:nvPr/>
        </p:nvSpPr>
        <p:spPr bwMode="auto">
          <a:xfrm>
            <a:off x="5246691" y="4783138"/>
            <a:ext cx="176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free buffer space!</a:t>
            </a:r>
            <a:endParaRPr lang="en-US" altLang="zh-CN" sz="1600" i="1">
              <a:solidFill>
                <a:srgbClr val="006600"/>
              </a:solidFill>
              <a:ea typeface="MS PGothic" panose="020B0600070205080204" pitchFamily="34" charset="-128"/>
            </a:endParaRPr>
          </a:p>
        </p:txBody>
      </p:sp>
      <p:grpSp>
        <p:nvGrpSpPr>
          <p:cNvPr id="9" name="Group 289"/>
          <p:cNvGrpSpPr/>
          <p:nvPr/>
        </p:nvGrpSpPr>
        <p:grpSpPr bwMode="auto">
          <a:xfrm>
            <a:off x="4892675" y="1323086"/>
            <a:ext cx="1936750" cy="1704975"/>
            <a:chOff x="2974" y="778"/>
            <a:chExt cx="1220" cy="1074"/>
          </a:xfrm>
        </p:grpSpPr>
        <p:sp>
          <p:nvSpPr>
            <p:cNvPr id="14459" name="Line 278"/>
            <p:cNvSpPr>
              <a:spLocks noChangeShapeType="1"/>
            </p:cNvSpPr>
            <p:nvPr/>
          </p:nvSpPr>
          <p:spPr bwMode="auto">
            <a:xfrm>
              <a:off x="3278" y="820"/>
              <a:ext cx="0" cy="80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0" name="Line 279"/>
            <p:cNvSpPr>
              <a:spLocks noChangeShapeType="1"/>
            </p:cNvSpPr>
            <p:nvPr/>
          </p:nvSpPr>
          <p:spPr bwMode="auto">
            <a:xfrm flipV="1">
              <a:off x="3272" y="1620"/>
              <a:ext cx="922" cy="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1" name="Line 280"/>
            <p:cNvSpPr>
              <a:spLocks noChangeShapeType="1"/>
            </p:cNvSpPr>
            <p:nvPr/>
          </p:nvSpPr>
          <p:spPr bwMode="auto">
            <a:xfrm>
              <a:off x="3992" y="908"/>
              <a:ext cx="0" cy="69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2" name="Freeform 281"/>
            <p:cNvSpPr/>
            <p:nvPr/>
          </p:nvSpPr>
          <p:spPr bwMode="auto">
            <a:xfrm>
              <a:off x="3274" y="886"/>
              <a:ext cx="720" cy="732"/>
            </a:xfrm>
            <a:custGeom>
              <a:avLst/>
              <a:gdLst>
                <a:gd name="T0" fmla="*/ 0 w 720"/>
                <a:gd name="T1" fmla="*/ 732 h 732"/>
                <a:gd name="T2" fmla="*/ 720 w 720"/>
                <a:gd name="T3" fmla="*/ 0 h 732"/>
                <a:gd name="T4" fmla="*/ 0 60000 65536"/>
                <a:gd name="T5" fmla="*/ 0 60000 65536"/>
                <a:gd name="T6" fmla="*/ 0 w 720"/>
                <a:gd name="T7" fmla="*/ 0 h 732"/>
                <a:gd name="T8" fmla="*/ 720 w 720"/>
                <a:gd name="T9" fmla="*/ 732 h 732"/>
              </a:gdLst>
              <a:ahLst/>
              <a:cxnLst>
                <a:cxn ang="T4">
                  <a:pos x="T0" y="T1"/>
                </a:cxn>
                <a:cxn ang="T5">
                  <a:pos x="T2" y="T3"/>
                </a:cxn>
              </a:cxnLst>
              <a:rect l="T6" t="T7" r="T8" b="T9"/>
              <a:pathLst>
                <a:path w="720" h="732">
                  <a:moveTo>
                    <a:pt x="0" y="732"/>
                  </a:moveTo>
                  <a:lnTo>
                    <a:pt x="720" y="0"/>
                  </a:lnTo>
                </a:path>
              </a:pathLst>
            </a:custGeom>
            <a:noFill/>
            <a:ln w="28575" cap="flat" cmpd="sng">
              <a:solidFill>
                <a:srgbClr val="CC0000"/>
              </a:solidFill>
              <a:prstDash val="solid"/>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63" name="Line 282"/>
            <p:cNvSpPr>
              <a:spLocks noChangeShapeType="1"/>
            </p:cNvSpPr>
            <p:nvPr/>
          </p:nvSpPr>
          <p:spPr bwMode="auto">
            <a:xfrm>
              <a:off x="3226" y="886"/>
              <a:ext cx="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4" name="Line 283"/>
            <p:cNvSpPr>
              <a:spLocks noChangeShapeType="1"/>
            </p:cNvSpPr>
            <p:nvPr/>
          </p:nvSpPr>
          <p:spPr bwMode="auto">
            <a:xfrm>
              <a:off x="3990" y="1624"/>
              <a:ext cx="0" cy="5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5" name="Text Box 284"/>
            <p:cNvSpPr txBox="1">
              <a:spLocks noChangeArrowheads="1"/>
            </p:cNvSpPr>
            <p:nvPr/>
          </p:nvSpPr>
          <p:spPr bwMode="auto">
            <a:xfrm>
              <a:off x="2974" y="778"/>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endParaRPr lang="en-US" altLang="zh-CN" sz="1400">
                <a:latin typeface="Tahoma" panose="020B0604030504040204" pitchFamily="34" charset="0"/>
                <a:ea typeface="MS PGothic" panose="020B0600070205080204" pitchFamily="34" charset="-128"/>
              </a:endParaRPr>
            </a:p>
          </p:txBody>
        </p:sp>
        <p:sp>
          <p:nvSpPr>
            <p:cNvPr id="14466" name="Text Box 285"/>
            <p:cNvSpPr txBox="1">
              <a:spLocks noChangeArrowheads="1"/>
            </p:cNvSpPr>
            <p:nvPr/>
          </p:nvSpPr>
          <p:spPr bwMode="auto">
            <a:xfrm>
              <a:off x="3858" y="1646"/>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endParaRPr lang="en-US" altLang="zh-CN" sz="1400">
                <a:latin typeface="Tahoma" panose="020B0604030504040204" pitchFamily="34" charset="0"/>
                <a:ea typeface="MS PGothic" panose="020B0600070205080204" pitchFamily="34" charset="-128"/>
              </a:endParaRPr>
            </a:p>
          </p:txBody>
        </p:sp>
        <p:sp>
          <p:nvSpPr>
            <p:cNvPr id="14467" name="Text Box 286"/>
            <p:cNvSpPr txBox="1">
              <a:spLocks noChangeArrowheads="1"/>
            </p:cNvSpPr>
            <p:nvPr/>
          </p:nvSpPr>
          <p:spPr bwMode="auto">
            <a:xfrm rot="16200000">
              <a:off x="2960" y="1150"/>
              <a:ext cx="3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out</a:t>
              </a:r>
              <a:endParaRPr lang="en-US" altLang="zh-CN" sz="2000" baseline="-25000">
                <a:ea typeface="MS PGothic" panose="020B0600070205080204" pitchFamily="34" charset="-128"/>
              </a:endParaRPr>
            </a:p>
          </p:txBody>
        </p:sp>
        <p:sp>
          <p:nvSpPr>
            <p:cNvPr id="14468" name="Text Box 287"/>
            <p:cNvSpPr txBox="1">
              <a:spLocks noChangeArrowheads="1"/>
            </p:cNvSpPr>
            <p:nvPr/>
          </p:nvSpPr>
          <p:spPr bwMode="auto">
            <a:xfrm>
              <a:off x="3529" y="1600"/>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latin typeface="Symbol" panose="05050102010706020507" pitchFamily="18" charset="2"/>
                  <a:ea typeface="MS PGothic" panose="020B0600070205080204" pitchFamily="34" charset="-128"/>
                </a:rPr>
                <a:t>l</a:t>
              </a:r>
              <a:r>
                <a:rPr lang="en-US" altLang="zh-CN" sz="2000" baseline="-25000" dirty="0" err="1">
                  <a:ea typeface="MS PGothic" panose="020B0600070205080204" pitchFamily="34" charset="-128"/>
                </a:rPr>
                <a:t>in</a:t>
              </a:r>
              <a:endParaRPr lang="en-US" altLang="zh-CN" sz="2000" baseline="-25000" dirty="0">
                <a:ea typeface="MS PGothic" panose="020B0600070205080204" pitchFamily="34" charset="-128"/>
              </a:endParaRPr>
            </a:p>
          </p:txBody>
        </p:sp>
        <p:sp>
          <p:nvSpPr>
            <p:cNvPr id="14469" name="Line 288"/>
            <p:cNvSpPr>
              <a:spLocks noChangeShapeType="1"/>
            </p:cNvSpPr>
            <p:nvPr/>
          </p:nvSpPr>
          <p:spPr bwMode="auto">
            <a:xfrm>
              <a:off x="3290" y="887"/>
              <a:ext cx="655"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88" name="Text Box 308"/>
          <p:cNvSpPr txBox="1">
            <a:spLocks noChangeArrowheads="1"/>
          </p:cNvSpPr>
          <p:nvPr/>
        </p:nvSpPr>
        <p:spPr bwMode="auto">
          <a:xfrm>
            <a:off x="2692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89" name="Text Box 309"/>
          <p:cNvSpPr txBox="1">
            <a:spLocks noChangeArrowheads="1"/>
          </p:cNvSpPr>
          <p:nvPr/>
        </p:nvSpPr>
        <p:spPr bwMode="auto">
          <a:xfrm>
            <a:off x="3822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grpSp>
        <p:nvGrpSpPr>
          <p:cNvPr id="14390" name="Group 310"/>
          <p:cNvGrpSpPr/>
          <p:nvPr/>
        </p:nvGrpSpPr>
        <p:grpSpPr bwMode="auto">
          <a:xfrm>
            <a:off x="9077328" y="4564066"/>
            <a:ext cx="231775" cy="441325"/>
            <a:chOff x="4140" y="429"/>
            <a:chExt cx="1425" cy="2396"/>
          </a:xfrm>
        </p:grpSpPr>
        <p:sp>
          <p:nvSpPr>
            <p:cNvPr id="14427" name="Freeform 311"/>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28" name="Rectangle 312"/>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9" name="Freeform 313"/>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30" name="Freeform 314"/>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31" name="Rectangle 315"/>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32" name="Group 316"/>
            <p:cNvGrpSpPr/>
            <p:nvPr/>
          </p:nvGrpSpPr>
          <p:grpSpPr bwMode="auto">
            <a:xfrm>
              <a:off x="4749" y="668"/>
              <a:ext cx="581" cy="145"/>
              <a:chOff x="614" y="2568"/>
              <a:chExt cx="725" cy="139"/>
            </a:xfrm>
          </p:grpSpPr>
          <p:sp>
            <p:nvSpPr>
              <p:cNvPr id="14457" name="AutoShape 317"/>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8" name="AutoShape 318"/>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33" name="Rectangle 319"/>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34" name="Group 320"/>
            <p:cNvGrpSpPr/>
            <p:nvPr/>
          </p:nvGrpSpPr>
          <p:grpSpPr bwMode="auto">
            <a:xfrm>
              <a:off x="4747" y="994"/>
              <a:ext cx="581" cy="134"/>
              <a:chOff x="614" y="2568"/>
              <a:chExt cx="725" cy="139"/>
            </a:xfrm>
          </p:grpSpPr>
          <p:sp>
            <p:nvSpPr>
              <p:cNvPr id="14455" name="AutoShape 321"/>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6" name="AutoShape 322"/>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35" name="Rectangle 323"/>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36" name="Rectangle 324"/>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37" name="Group 325"/>
            <p:cNvGrpSpPr/>
            <p:nvPr/>
          </p:nvGrpSpPr>
          <p:grpSpPr bwMode="auto">
            <a:xfrm>
              <a:off x="4735" y="1627"/>
              <a:ext cx="582" cy="151"/>
              <a:chOff x="614" y="2568"/>
              <a:chExt cx="725" cy="139"/>
            </a:xfrm>
          </p:grpSpPr>
          <p:sp>
            <p:nvSpPr>
              <p:cNvPr id="14453" name="AutoShape 326"/>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4" name="AutoShape 327"/>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38" name="Freeform 328"/>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439" name="Group 329"/>
            <p:cNvGrpSpPr/>
            <p:nvPr/>
          </p:nvGrpSpPr>
          <p:grpSpPr bwMode="auto">
            <a:xfrm>
              <a:off x="4739" y="1327"/>
              <a:ext cx="582" cy="139"/>
              <a:chOff x="614" y="2568"/>
              <a:chExt cx="725" cy="139"/>
            </a:xfrm>
          </p:grpSpPr>
          <p:sp>
            <p:nvSpPr>
              <p:cNvPr id="14451" name="AutoShape 330"/>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2" name="AutoShape 331"/>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40" name="Rectangle 332"/>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1" name="Freeform 333"/>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42" name="Freeform 334"/>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43" name="Oval 335"/>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4" name="Freeform 336"/>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45" name="AutoShape 337"/>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6" name="AutoShape 338"/>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7" name="Oval 339"/>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8" name="Oval 340"/>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4449" name="Oval 341"/>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0" name="Rectangle 342"/>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4391" name="Group 343"/>
          <p:cNvGrpSpPr/>
          <p:nvPr/>
        </p:nvGrpSpPr>
        <p:grpSpPr bwMode="auto">
          <a:xfrm>
            <a:off x="8659816" y="5867403"/>
            <a:ext cx="231775" cy="441325"/>
            <a:chOff x="4140" y="429"/>
            <a:chExt cx="1425" cy="2396"/>
          </a:xfrm>
        </p:grpSpPr>
        <p:sp>
          <p:nvSpPr>
            <p:cNvPr id="14395" name="Freeform 344"/>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96" name="Rectangle 345"/>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97" name="Freeform 346"/>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98" name="Freeform 347"/>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99" name="Rectangle 348"/>
            <p:cNvSpPr>
              <a:spLocks noChangeArrowheads="1"/>
            </p:cNvSpPr>
            <p:nvPr/>
          </p:nvSpPr>
          <p:spPr bwMode="auto">
            <a:xfrm>
              <a:off x="4208" y="696"/>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00" name="Group 349"/>
            <p:cNvGrpSpPr/>
            <p:nvPr/>
          </p:nvGrpSpPr>
          <p:grpSpPr bwMode="auto">
            <a:xfrm>
              <a:off x="4749" y="668"/>
              <a:ext cx="581" cy="145"/>
              <a:chOff x="614" y="2568"/>
              <a:chExt cx="725" cy="139"/>
            </a:xfrm>
          </p:grpSpPr>
          <p:sp>
            <p:nvSpPr>
              <p:cNvPr id="14425" name="AutoShape 350"/>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6" name="AutoShape 351"/>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1" name="Rectangle 352"/>
            <p:cNvSpPr>
              <a:spLocks noChangeArrowheads="1"/>
            </p:cNvSpPr>
            <p:nvPr/>
          </p:nvSpPr>
          <p:spPr bwMode="auto">
            <a:xfrm>
              <a:off x="4228" y="1015"/>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02" name="Group 353"/>
            <p:cNvGrpSpPr/>
            <p:nvPr/>
          </p:nvGrpSpPr>
          <p:grpSpPr bwMode="auto">
            <a:xfrm>
              <a:off x="4747" y="994"/>
              <a:ext cx="581" cy="134"/>
              <a:chOff x="614" y="2568"/>
              <a:chExt cx="725" cy="139"/>
            </a:xfrm>
          </p:grpSpPr>
          <p:sp>
            <p:nvSpPr>
              <p:cNvPr id="14423" name="AutoShape 354"/>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4" name="AutoShape 355"/>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3" name="Rectangle 356"/>
            <p:cNvSpPr>
              <a:spLocks noChangeArrowheads="1"/>
            </p:cNvSpPr>
            <p:nvPr/>
          </p:nvSpPr>
          <p:spPr bwMode="auto">
            <a:xfrm>
              <a:off x="4218" y="1360"/>
              <a:ext cx="595" cy="43"/>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04" name="Rectangle 357"/>
            <p:cNvSpPr>
              <a:spLocks noChangeArrowheads="1"/>
            </p:cNvSpPr>
            <p:nvPr/>
          </p:nvSpPr>
          <p:spPr bwMode="auto">
            <a:xfrm>
              <a:off x="4228" y="1653"/>
              <a:ext cx="595" cy="52"/>
            </a:xfrm>
            <a:prstGeom prst="rect">
              <a:avLst/>
            </a:prstGeom>
            <a:solidFill>
              <a:schemeClr val="tx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05" name="Group 358"/>
            <p:cNvGrpSpPr/>
            <p:nvPr/>
          </p:nvGrpSpPr>
          <p:grpSpPr bwMode="auto">
            <a:xfrm>
              <a:off x="4735" y="1627"/>
              <a:ext cx="582" cy="151"/>
              <a:chOff x="614" y="2568"/>
              <a:chExt cx="725" cy="139"/>
            </a:xfrm>
          </p:grpSpPr>
          <p:sp>
            <p:nvSpPr>
              <p:cNvPr id="14421" name="AutoShape 359"/>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2" name="AutoShape 360"/>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6" name="Freeform 361"/>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407" name="Group 362"/>
            <p:cNvGrpSpPr/>
            <p:nvPr/>
          </p:nvGrpSpPr>
          <p:grpSpPr bwMode="auto">
            <a:xfrm>
              <a:off x="4739" y="1327"/>
              <a:ext cx="582" cy="139"/>
              <a:chOff x="614" y="2568"/>
              <a:chExt cx="725" cy="139"/>
            </a:xfrm>
          </p:grpSpPr>
          <p:sp>
            <p:nvSpPr>
              <p:cNvPr id="14419" name="AutoShape 363"/>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0" name="AutoShape 364"/>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8" name="Rectangle 365"/>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09" name="Freeform 366"/>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10" name="Freeform 367"/>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11" name="Oval 368"/>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2" name="Freeform 369"/>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13" name="AutoShape 370"/>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4" name="AutoShape 371"/>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5" name="Oval 372"/>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6" name="Oval 373"/>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4417" name="Oval 374"/>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8" name="Rectangle 375"/>
            <p:cNvSpPr>
              <a:spLocks noChangeArrowheads="1"/>
            </p:cNvSpPr>
            <p:nvPr/>
          </p:nvSpPr>
          <p:spPr bwMode="auto">
            <a:xfrm>
              <a:off x="5057" y="1834"/>
              <a:ext cx="88" cy="758"/>
            </a:xfrm>
            <a:prstGeom prst="rect">
              <a:avLst/>
            </a:prstGeom>
            <a:solidFill>
              <a:srgbClr val="292929"/>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4392" name="Group 377"/>
          <p:cNvGrpSpPr/>
          <p:nvPr/>
        </p:nvGrpSpPr>
        <p:grpSpPr bwMode="auto">
          <a:xfrm>
            <a:off x="2185988" y="5605466"/>
            <a:ext cx="525462" cy="434975"/>
            <a:chOff x="-44" y="1473"/>
            <a:chExt cx="981" cy="1105"/>
          </a:xfrm>
        </p:grpSpPr>
        <p:pic>
          <p:nvPicPr>
            <p:cNvPr id="14393" name="Picture 37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4" name="Freeform 379"/>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5569"/>
                                        </p:tgtEl>
                                        <p:attrNameLst>
                                          <p:attrName>style.visibility</p:attrName>
                                        </p:attrNameLst>
                                      </p:cBhvr>
                                      <p:to>
                                        <p:strVal val="visible"/>
                                      </p:to>
                                    </p:set>
                                    <p:animEffect transition="in" filter="dissolve">
                                      <p:cBhvr>
                                        <p:cTn id="7" dur="500"/>
                                        <p:tgtEl>
                                          <p:spTgt spid="355569"/>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0.00017 0.00255 L -5.55556E-7 0.03542 " pathEditMode="relative" rAng="0" ptsTypes="AA">
                                      <p:cBhvr>
                                        <p:cTn id="10" dur="2000" fill="hold"/>
                                        <p:tgtEl>
                                          <p:spTgt spid="355569"/>
                                        </p:tgtEl>
                                        <p:attrNameLst>
                                          <p:attrName>ppt_x</p:attrName>
                                          <p:attrName>ppt_y</p:attrName>
                                        </p:attrNameLst>
                                      </p:cBhvr>
                                      <p:rCtr x="0" y="1644"/>
                                    </p:animMotion>
                                  </p:childTnLst>
                                </p:cTn>
                              </p:par>
                            </p:childTnLst>
                          </p:cTn>
                        </p:par>
                        <p:par>
                          <p:cTn id="11" fill="hold">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355570"/>
                                        </p:tgtEl>
                                        <p:attrNameLst>
                                          <p:attrName>style.visibility</p:attrName>
                                        </p:attrNameLst>
                                      </p:cBhvr>
                                      <p:to>
                                        <p:strVal val="visible"/>
                                      </p:to>
                                    </p:set>
                                    <p:animEffect transition="in" filter="dissolve">
                                      <p:cBhvr>
                                        <p:cTn id="14" dur="500"/>
                                        <p:tgtEl>
                                          <p:spTgt spid="35557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55571"/>
                                        </p:tgtEl>
                                        <p:attrNameLst>
                                          <p:attrName>style.visibility</p:attrName>
                                        </p:attrNameLst>
                                      </p:cBhvr>
                                      <p:to>
                                        <p:strVal val="visible"/>
                                      </p:to>
                                    </p:set>
                                    <p:animEffect transition="in" filter="dissolve">
                                      <p:cBhvr>
                                        <p:cTn id="17" dur="500"/>
                                        <p:tgtEl>
                                          <p:spTgt spid="355571"/>
                                        </p:tgtEl>
                                      </p:cBhvr>
                                    </p:animEffect>
                                  </p:childTnLst>
                                </p:cTn>
                              </p:par>
                            </p:childTnLst>
                          </p:cTn>
                        </p:par>
                        <p:par>
                          <p:cTn id="18" fill="hold">
                            <p:stCondLst>
                              <p:cond delay="3000"/>
                            </p:stCondLst>
                            <p:childTnLst>
                              <p:par>
                                <p:cTn id="19" presetID="0" presetClass="path" presetSubtype="0" accel="50000" decel="50000" fill="hold" grpId="2" nodeType="afterEffect">
                                  <p:stCondLst>
                                    <p:cond delay="0"/>
                                  </p:stCondLst>
                                  <p:childTnLst>
                                    <p:animMotion origin="layout" path="M -1.94444E-6 0.03542 L 0.0007 0.17802 L 0.08681 0.17894 L 0.04723 0.24191 L 0.19584 0.24191 " pathEditMode="relative" ptsTypes="AAAAA">
                                      <p:cBhvr>
                                        <p:cTn id="20" dur="2000" fill="hold"/>
                                        <p:tgtEl>
                                          <p:spTgt spid="355569"/>
                                        </p:tgtEl>
                                        <p:attrNameLst>
                                          <p:attrName>ppt_x</p:attrName>
                                          <p:attrName>ppt_y</p:attrName>
                                        </p:attrNameLst>
                                      </p:cBhvr>
                                    </p:animMotion>
                                  </p:childTnLst>
                                </p:cTn>
                              </p:par>
                              <p:par>
                                <p:cTn id="21" presetID="9" presetClass="exit" presetSubtype="0" fill="hold" grpId="1" nodeType="withEffect">
                                  <p:stCondLst>
                                    <p:cond delay="0"/>
                                  </p:stCondLst>
                                  <p:childTnLst>
                                    <p:animEffect transition="out" filter="dissolve">
                                      <p:cBhvr>
                                        <p:cTn id="22" dur="500"/>
                                        <p:tgtEl>
                                          <p:spTgt spid="355571"/>
                                        </p:tgtEl>
                                      </p:cBhvr>
                                    </p:animEffect>
                                    <p:set>
                                      <p:cBhvr>
                                        <p:cTn id="23" dur="1" fill="hold">
                                          <p:stCondLst>
                                            <p:cond delay="499"/>
                                          </p:stCondLst>
                                        </p:cTn>
                                        <p:tgtEl>
                                          <p:spTgt spid="355571"/>
                                        </p:tgtEl>
                                        <p:attrNameLst>
                                          <p:attrName>style.visibility</p:attrName>
                                        </p:attrNameLst>
                                      </p:cBhvr>
                                      <p:to>
                                        <p:strVal val="hidden"/>
                                      </p:to>
                                    </p:se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355587"/>
                                        </p:tgtEl>
                                        <p:attrNameLst>
                                          <p:attrName>style.visibility</p:attrName>
                                        </p:attrNameLst>
                                      </p:cBhvr>
                                      <p:to>
                                        <p:strVal val="visible"/>
                                      </p:to>
                                    </p:set>
                                    <p:animEffect transition="in" filter="dissolve">
                                      <p:cBhvr>
                                        <p:cTn id="27" dur="500"/>
                                        <p:tgtEl>
                                          <p:spTgt spid="355587"/>
                                        </p:tgtEl>
                                      </p:cBhvr>
                                    </p:animEffect>
                                  </p:childTnLst>
                                </p:cTn>
                              </p:par>
                            </p:childTnLst>
                          </p:cTn>
                        </p:par>
                        <p:par>
                          <p:cTn id="28" fill="hold">
                            <p:stCondLst>
                              <p:cond delay="5500"/>
                            </p:stCondLst>
                            <p:childTnLst>
                              <p:par>
                                <p:cTn id="29" presetID="0" presetClass="path" presetSubtype="0" accel="50000" decel="50000" fill="hold" grpId="3" nodeType="afterEffect">
                                  <p:stCondLst>
                                    <p:cond delay="0"/>
                                  </p:stCondLst>
                                  <p:childTnLst>
                                    <p:animMotion origin="layout" path="M 0.19583 0.2419 L 0.23889 0.24214 " pathEditMode="relative" ptsTypes="AA">
                                      <p:cBhvr>
                                        <p:cTn id="30" dur="3000" fill="hold"/>
                                        <p:tgtEl>
                                          <p:spTgt spid="355569"/>
                                        </p:tgtEl>
                                        <p:attrNameLst>
                                          <p:attrName>ppt_x</p:attrName>
                                          <p:attrName>ppt_y</p:attrName>
                                        </p:attrNameLst>
                                      </p:cBhvr>
                                    </p:animMotion>
                                  </p:childTnLst>
                                </p:cTn>
                              </p:par>
                            </p:childTnLst>
                          </p:cTn>
                        </p:par>
                        <p:par>
                          <p:cTn id="31" fill="hold">
                            <p:stCondLst>
                              <p:cond delay="8500"/>
                            </p:stCondLst>
                            <p:childTnLst>
                              <p:par>
                                <p:cTn id="32" presetID="9" presetClass="exit" presetSubtype="0" fill="hold" grpId="1" nodeType="afterEffect">
                                  <p:stCondLst>
                                    <p:cond delay="0"/>
                                  </p:stCondLst>
                                  <p:childTnLst>
                                    <p:animEffect transition="out" filter="dissolve">
                                      <p:cBhvr>
                                        <p:cTn id="33" dur="500"/>
                                        <p:tgtEl>
                                          <p:spTgt spid="355587"/>
                                        </p:tgtEl>
                                      </p:cBhvr>
                                    </p:animEffect>
                                    <p:set>
                                      <p:cBhvr>
                                        <p:cTn id="34" dur="1" fill="hold">
                                          <p:stCondLst>
                                            <p:cond delay="499"/>
                                          </p:stCondLst>
                                        </p:cTn>
                                        <p:tgtEl>
                                          <p:spTgt spid="355587"/>
                                        </p:tgtEl>
                                        <p:attrNameLst>
                                          <p:attrName>style.visibility</p:attrName>
                                        </p:attrNameLst>
                                      </p:cBhvr>
                                      <p:to>
                                        <p:strVal val="hidden"/>
                                      </p:to>
                                    </p:set>
                                  </p:childTnLst>
                                </p:cTn>
                              </p:par>
                            </p:childTnLst>
                          </p:cTn>
                        </p:par>
                        <p:par>
                          <p:cTn id="35" fill="hold">
                            <p:stCondLst>
                              <p:cond delay="9000"/>
                            </p:stCondLst>
                            <p:childTnLst>
                              <p:par>
                                <p:cTn id="36" presetID="0" presetClass="path" presetSubtype="0" accel="50000" decel="50000" fill="hold" grpId="4" nodeType="afterEffect">
                                  <p:stCondLst>
                                    <p:cond delay="0"/>
                                  </p:stCondLst>
                                  <p:childTnLst>
                                    <p:animMotion origin="layout" path="M 0.23888 0.24213 L 0.30624 0.24213 L 0.37083 0.15324 L 0.46041 0.15324 L 0.45902 0.01343 " pathEditMode="relative" ptsTypes="AAAAA">
                                      <p:cBhvr>
                                        <p:cTn id="37" dur="2000" fill="hold"/>
                                        <p:tgtEl>
                                          <p:spTgt spid="355569"/>
                                        </p:tgtEl>
                                        <p:attrNameLst>
                                          <p:attrName>ppt_x</p:attrName>
                                          <p:attrName>ppt_y</p:attrName>
                                        </p:attrNameLst>
                                      </p:cBhvr>
                                    </p:animMotion>
                                  </p:childTnLst>
                                </p:cTn>
                              </p:par>
                            </p:childTnLst>
                          </p:cTn>
                        </p:par>
                        <p:par>
                          <p:cTn id="38" fill="hold">
                            <p:stCondLst>
                              <p:cond delay="11000"/>
                            </p:stCondLst>
                            <p:childTnLst>
                              <p:par>
                                <p:cTn id="39" presetID="9" presetClass="exit" presetSubtype="0" fill="hold" grpId="5" nodeType="afterEffect">
                                  <p:stCondLst>
                                    <p:cond delay="0"/>
                                  </p:stCondLst>
                                  <p:childTnLst>
                                    <p:animEffect transition="out" filter="dissolve">
                                      <p:cBhvr>
                                        <p:cTn id="40" dur="500"/>
                                        <p:tgtEl>
                                          <p:spTgt spid="355569"/>
                                        </p:tgtEl>
                                      </p:cBhvr>
                                    </p:animEffect>
                                    <p:set>
                                      <p:cBhvr>
                                        <p:cTn id="41" dur="1" fill="hold">
                                          <p:stCondLst>
                                            <p:cond delay="499"/>
                                          </p:stCondLst>
                                        </p:cTn>
                                        <p:tgtEl>
                                          <p:spTgt spid="355569"/>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355570"/>
                                        </p:tgtEl>
                                      </p:cBhvr>
                                    </p:animEffect>
                                    <p:set>
                                      <p:cBhvr>
                                        <p:cTn id="44" dur="1" fill="hold">
                                          <p:stCondLst>
                                            <p:cond delay="499"/>
                                          </p:stCondLst>
                                        </p:cTn>
                                        <p:tgtEl>
                                          <p:spTgt spid="35557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569" grpId="0" animBg="1"/>
      <p:bldP spid="355569" grpId="1" animBg="1"/>
      <p:bldP spid="355569" grpId="2" animBg="1"/>
      <p:bldP spid="355569" grpId="3" animBg="1"/>
      <p:bldP spid="355569" grpId="4" animBg="1"/>
      <p:bldP spid="355569" grpId="5" animBg="1"/>
      <p:bldP spid="355570" grpId="0" animBg="1"/>
      <p:bldP spid="355570" grpId="1" animBg="1"/>
      <p:bldP spid="355571" grpId="0"/>
      <p:bldP spid="355571" grpId="1"/>
      <p:bldP spid="355587" grpId="0"/>
      <p:bldP spid="355587" grpId="1"/>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COMMONDATA" val="eyJoZGlkIjoiOWFjNTFhMzE4NTk5YTQ3ZGFjZjQzYmExYTA5ZGFjODEifQ=="/>
</p:tagLst>
</file>

<file path=ppt/theme/theme1.xml><?xml version="1.0" encoding="utf-8"?>
<a:theme xmlns:a="http://schemas.openxmlformats.org/drawingml/2006/main" name="主题1">
  <a:themeElements>
    <a:clrScheme name="ITEC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ITEC">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ITEC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ITEC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ITEC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ITEC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ITEC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ITEC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ITEC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ITEC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ITEC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ITEC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ITEC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ITEC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8227</Words>
  <Application>WPS 演示</Application>
  <PresentationFormat>宽屏</PresentationFormat>
  <Paragraphs>1185</Paragraphs>
  <Slides>66</Slides>
  <Notes>19</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0</vt:i4>
      </vt:variant>
      <vt:variant>
        <vt:lpstr>幻灯片标题</vt:lpstr>
      </vt:variant>
      <vt:variant>
        <vt:i4>66</vt:i4>
      </vt:variant>
    </vt:vector>
  </HeadingPairs>
  <TitlesOfParts>
    <vt:vector size="85" baseType="lpstr">
      <vt:lpstr>Arial</vt:lpstr>
      <vt:lpstr>宋体</vt:lpstr>
      <vt:lpstr>Wingdings</vt:lpstr>
      <vt:lpstr>微软雅黑</vt:lpstr>
      <vt:lpstr>Times New Roman</vt:lpstr>
      <vt:lpstr>Calibri</vt:lpstr>
      <vt:lpstr>华文中宋</vt:lpstr>
      <vt:lpstr>Tahoma</vt:lpstr>
      <vt:lpstr>MS PGothic</vt:lpstr>
      <vt:lpstr>Wingdings</vt:lpstr>
      <vt:lpstr>Comic Sans MS</vt:lpstr>
      <vt:lpstr>Symbol</vt:lpstr>
      <vt:lpstr>Gill Sans MT</vt:lpstr>
      <vt:lpstr>Arial Unicode MS</vt:lpstr>
      <vt:lpstr>Wingdings 3</vt:lpstr>
      <vt:lpstr>Lucida Grande</vt:lpstr>
      <vt:lpstr>华文行楷</vt:lpstr>
      <vt:lpstr>主题1</vt:lpstr>
      <vt:lpstr>Pixel</vt:lpstr>
      <vt:lpstr>拥塞控制与资源分配</vt:lpstr>
      <vt:lpstr>学习目标</vt:lpstr>
      <vt:lpstr>提纲</vt:lpstr>
      <vt:lpstr>TCP可靠传输面临的新挑战</vt:lpstr>
      <vt:lpstr>拥塞</vt:lpstr>
      <vt:lpstr>拥塞控制</vt:lpstr>
      <vt:lpstr>拥塞的原因/代价：场景1</vt:lpstr>
      <vt:lpstr>拥塞的原因/代价：情形2</vt:lpstr>
      <vt:lpstr>拥塞的原因/代价：情形2</vt:lpstr>
      <vt:lpstr>拥塞的原因/代价：情形2</vt:lpstr>
      <vt:lpstr>拥塞的原因/代价：情形2</vt:lpstr>
      <vt:lpstr>拥塞的原因/代价：情形2</vt:lpstr>
      <vt:lpstr>拥塞的原因/代价：情形2</vt:lpstr>
      <vt:lpstr>拥塞的原因/代价：情形3</vt:lpstr>
      <vt:lpstr>拥塞的原因/代价：情形3</vt:lpstr>
      <vt:lpstr>拥塞控制和资源分配</vt:lpstr>
      <vt:lpstr>拥塞控制和资源分配</vt:lpstr>
      <vt:lpstr>PowerPoint 演示文稿</vt:lpstr>
      <vt:lpstr>提纲</vt:lpstr>
      <vt:lpstr>网络模型</vt:lpstr>
      <vt:lpstr>资源分配机制的分类</vt:lpstr>
      <vt:lpstr>资源分配性能评估指标</vt:lpstr>
      <vt:lpstr>资源分配性能评估指标</vt:lpstr>
      <vt:lpstr>资源分配性能评估指标</vt:lpstr>
      <vt:lpstr>资源分配性能评估指标</vt:lpstr>
      <vt:lpstr>资源分配性能评估指标</vt:lpstr>
      <vt:lpstr>拥塞控制的实现</vt:lpstr>
      <vt:lpstr>拥塞控制方法分类</vt:lpstr>
      <vt:lpstr>第6章 拥塞控制及资源分配</vt:lpstr>
      <vt:lpstr>提纲</vt:lpstr>
      <vt:lpstr>网络负载和拥塞</vt:lpstr>
      <vt:lpstr>拥塞控制和避免</vt:lpstr>
      <vt:lpstr>TCP 拥塞控制</vt:lpstr>
      <vt:lpstr>TCP拥塞窗口</vt:lpstr>
      <vt:lpstr>接收窗口 vs 拥塞窗口</vt:lpstr>
      <vt:lpstr>累次增加/成倍减少(AIMD)</vt:lpstr>
      <vt:lpstr>新的数据流如何启动?</vt:lpstr>
      <vt:lpstr>慢启动</vt:lpstr>
      <vt:lpstr>慢启动与TCP锯齿</vt:lpstr>
      <vt:lpstr>累次增加 vs 慢启动</vt:lpstr>
      <vt:lpstr>TCP的两种丢包</vt:lpstr>
      <vt:lpstr>快速重传与快速恢复</vt:lpstr>
      <vt:lpstr>快速重传</vt:lpstr>
      <vt:lpstr>快速恢复</vt:lpstr>
      <vt:lpstr>TCP拥塞控制示例</vt:lpstr>
      <vt:lpstr>TCP的发展</vt:lpstr>
      <vt:lpstr>TCP的发展</vt:lpstr>
      <vt:lpstr>TCP Reno及扩展</vt:lpstr>
      <vt:lpstr>TCP公平性</vt:lpstr>
      <vt:lpstr>为什么TCP公平?</vt:lpstr>
      <vt:lpstr>AIMD算法的公平性</vt:lpstr>
      <vt:lpstr>讨论：公平性</vt:lpstr>
      <vt:lpstr>提纲</vt:lpstr>
      <vt:lpstr>拥塞控制和避免</vt:lpstr>
      <vt:lpstr>拥塞避免: DECbit</vt:lpstr>
      <vt:lpstr>拥塞避免: RED</vt:lpstr>
      <vt:lpstr>拥塞避免: 基于源</vt:lpstr>
      <vt:lpstr>高速TCP协议变型</vt:lpstr>
      <vt:lpstr>针对无线随机丢包的TCP协议变型</vt:lpstr>
      <vt:lpstr>总结：端到端拥塞控制/避免</vt:lpstr>
      <vt:lpstr>提纲</vt:lpstr>
      <vt:lpstr>拥塞控制</vt:lpstr>
      <vt:lpstr>TCP 设计: 问题及解决方案</vt:lpstr>
      <vt:lpstr>谢谢！</vt:lpstr>
      <vt:lpstr>参考资料</vt:lpstr>
      <vt:lpstr>附录</vt:lpstr>
    </vt:vector>
  </TitlesOfParts>
  <Company>itec.hust.edu.cn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计算机网络：拥塞控制和资源分配</dc:title>
  <dc:creator>Xiaojun Hei</dc:creator>
  <cp:lastModifiedBy>曹洋</cp:lastModifiedBy>
  <cp:revision>439</cp:revision>
  <dcterms:created xsi:type="dcterms:W3CDTF">2006-11-19T08:50:00Z</dcterms:created>
  <dcterms:modified xsi:type="dcterms:W3CDTF">2022-09-27T03:40:10Z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E2205DC573BF4582894DF9C5307C9EDC</vt:lpwstr>
  </property>
  <property fmtid="{D5CDD505-2E9C-101B-9397-08002B2CF9AE}" pid="3" name="KSOProductBuildVer">
    <vt:lpwstr>2052-11.1.0.12358</vt:lpwstr>
  </property>
</Properties>
</file>