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320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52" r:id="rId11"/>
    <p:sldId id="553" r:id="rId12"/>
    <p:sldId id="554" r:id="rId13"/>
    <p:sldId id="551" r:id="rId14"/>
    <p:sldId id="545" r:id="rId15"/>
    <p:sldId id="546" r:id="rId16"/>
    <p:sldId id="547" r:id="rId17"/>
    <p:sldId id="548" r:id="rId18"/>
    <p:sldId id="549" r:id="rId19"/>
    <p:sldId id="550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949148"/>
            <a:ext cx="9144000" cy="2355575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400">
                <a:solidFill>
                  <a:srgbClr val="002060"/>
                </a:solidFill>
              </a:defRPr>
            </a:lvl1pPr>
            <a:lvl2pPr marL="0" indent="0" algn="ctr">
              <a:buClrTx/>
              <a:buSzTx/>
              <a:buFontTx/>
              <a:buNone/>
              <a:defRPr sz="2400">
                <a:solidFill>
                  <a:srgbClr val="002060"/>
                </a:solidFill>
              </a:defRPr>
            </a:lvl2pPr>
            <a:lvl3pPr marL="0" indent="0" algn="ctr">
              <a:buClrTx/>
              <a:buSzTx/>
              <a:buFontTx/>
              <a:buNone/>
              <a:defRPr sz="2400">
                <a:solidFill>
                  <a:srgbClr val="002060"/>
                </a:solidFill>
              </a:defRPr>
            </a:lvl3pPr>
            <a:lvl4pPr marL="0" indent="0" algn="ctr">
              <a:buClrTx/>
              <a:buSzTx/>
              <a:buFontTx/>
              <a:buNone/>
              <a:defRPr sz="2400">
                <a:solidFill>
                  <a:srgbClr val="002060"/>
                </a:solidFill>
              </a:defRPr>
            </a:lvl4pPr>
            <a:lvl5pPr marL="0" indent="0" algn="ctr">
              <a:buClrTx/>
              <a:buSzTx/>
              <a:buFontTx/>
              <a:buNone/>
              <a:defRPr sz="2400">
                <a:solidFill>
                  <a:srgbClr val="002060"/>
                </a:solidFill>
              </a:defRPr>
            </a:lvl5pPr>
          </a:lstStyle>
          <a:p>
            <a:r>
              <a:rPr dirty="0" err="1"/>
              <a:t>单击以编辑母版副标题样式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矩形 15"/>
          <p:cNvSpPr/>
          <p:nvPr/>
        </p:nvSpPr>
        <p:spPr>
          <a:xfrm>
            <a:off x="13855" y="2031101"/>
            <a:ext cx="12164291" cy="1454510"/>
          </a:xfrm>
          <a:prstGeom prst="rect">
            <a:avLst/>
          </a:prstGeom>
          <a:solidFill>
            <a:srgbClr val="FF9904"/>
          </a:solidFill>
          <a:ln w="12700">
            <a:solidFill>
              <a:srgbClr val="C55A1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pic>
        <p:nvPicPr>
          <p:cNvPr id="15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" y="170699"/>
            <a:ext cx="2671229" cy="532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图片 13" descr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831" y="197221"/>
            <a:ext cx="1469015" cy="497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图片 16" descr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74" y="170699"/>
            <a:ext cx="3513667" cy="550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959" y="121596"/>
            <a:ext cx="3629555" cy="63031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55888" y="6397943"/>
            <a:ext cx="297913" cy="281939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3854" y="2031100"/>
            <a:ext cx="12164290" cy="1454510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60000" indent="-360000">
              <a:lnSpc>
                <a:spcPct val="125000"/>
              </a:lnSpc>
              <a:buFont typeface="Wingdings" panose="05000000000000000000" pitchFamily="2" charset="2"/>
              <a:buChar char="q"/>
              <a:defRPr/>
            </a:lvl1pPr>
            <a:lvl2pPr marL="720000" indent="-360000">
              <a:lnSpc>
                <a:spcPct val="125000"/>
              </a:lnSpc>
              <a:buFont typeface="Wingdings" panose="05000000000000000000" pitchFamily="2" charset="2"/>
              <a:buChar char="q"/>
              <a:defRPr sz="2400"/>
            </a:lvl2pPr>
            <a:lvl3pPr marL="1080000" indent="-360000">
              <a:lnSpc>
                <a:spcPct val="125000"/>
              </a:lnSpc>
              <a:buFont typeface="Wingdings" panose="05000000000000000000" pitchFamily="2" charset="2"/>
              <a:buChar char="q"/>
              <a:defRPr sz="2000"/>
            </a:lvl3pPr>
            <a:lvl4pPr marL="1440000" indent="-360000">
              <a:lnSpc>
                <a:spcPct val="125000"/>
              </a:lnSpc>
              <a:buFont typeface="Wingdings" panose="05000000000000000000" pitchFamily="2" charset="2"/>
              <a:buChar char="q"/>
              <a:defRPr sz="1800"/>
            </a:lvl4pPr>
          </a:lstStyle>
          <a:p>
            <a:r>
              <a:rPr dirty="0" err="1"/>
              <a:t>编辑母版文本样式</a:t>
            </a:r>
            <a:endParaRPr dirty="0"/>
          </a:p>
          <a:p>
            <a:pPr lvl="1"/>
            <a:r>
              <a:rPr lang="zh-CN" altLang="en-US" dirty="0"/>
              <a:t>第二级标题</a:t>
            </a:r>
            <a:endParaRPr dirty="0"/>
          </a:p>
          <a:p>
            <a:pPr lvl="2"/>
            <a:r>
              <a:rPr lang="zh-CN" altLang="en-US" dirty="0"/>
              <a:t>第三级标题</a:t>
            </a:r>
            <a:endParaRPr dirty="0"/>
          </a:p>
          <a:p>
            <a:pPr lvl="3"/>
            <a:r>
              <a:rPr lang="zh-CN" altLang="en-US" dirty="0"/>
              <a:t>第四级标题</a:t>
            </a:r>
            <a:endParaRPr dirty="0"/>
          </a:p>
          <a:p>
            <a:pPr lvl="4"/>
            <a:endParaRPr dirty="0"/>
          </a:p>
        </p:txBody>
      </p:sp>
      <p:sp>
        <p:nvSpPr>
          <p:cNvPr id="27" name="标题文本"/>
          <p:cNvSpPr txBox="1">
            <a:spLocks noGrp="1"/>
          </p:cNvSpPr>
          <p:nvPr>
            <p:ph type="title"/>
          </p:nvPr>
        </p:nvSpPr>
        <p:spPr>
          <a:xfrm>
            <a:off x="101048" y="0"/>
            <a:ext cx="10426700" cy="87445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>
            <a:off x="13854" y="0"/>
            <a:ext cx="6082147" cy="6858000"/>
          </a:xfrm>
          <a:prstGeom prst="rect">
            <a:avLst/>
          </a:prstGeom>
          <a:solidFill>
            <a:srgbClr val="FF9904"/>
          </a:solidFill>
          <a:ln w="12700">
            <a:solidFill>
              <a:srgbClr val="C55A1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6" name="矩形 7"/>
          <p:cNvSpPr/>
          <p:nvPr/>
        </p:nvSpPr>
        <p:spPr>
          <a:xfrm>
            <a:off x="446809" y="1342520"/>
            <a:ext cx="914402" cy="914401"/>
          </a:xfrm>
          <a:prstGeom prst="rect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7" name="矩形 8"/>
          <p:cNvSpPr/>
          <p:nvPr/>
        </p:nvSpPr>
        <p:spPr>
          <a:xfrm>
            <a:off x="4613564" y="5675529"/>
            <a:ext cx="914402" cy="914402"/>
          </a:xfrm>
          <a:prstGeom prst="rect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8" name="文本框 9"/>
          <p:cNvSpPr txBox="1"/>
          <p:nvPr/>
        </p:nvSpPr>
        <p:spPr>
          <a:xfrm>
            <a:off x="2074593" y="348095"/>
            <a:ext cx="193293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汇报提纲</a:t>
            </a:r>
          </a:p>
        </p:txBody>
      </p: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39687" y="6215381"/>
            <a:ext cx="297913" cy="281939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"/>
          <p:cNvSpPr/>
          <p:nvPr/>
        </p:nvSpPr>
        <p:spPr>
          <a:xfrm>
            <a:off x="0" y="0"/>
            <a:ext cx="12192000" cy="897793"/>
          </a:xfrm>
          <a:prstGeom prst="rect">
            <a:avLst/>
          </a:prstGeom>
          <a:solidFill>
            <a:srgbClr val="FF9904"/>
          </a:solidFill>
          <a:ln w="12700">
            <a:solidFill>
              <a:srgbClr val="C55A1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300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0678" y="1016545"/>
            <a:ext cx="12032974" cy="544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360000" marR="0" lvl="0" indent="-3600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Verdana"/>
              <a:buChar char="❑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ea typeface="Verdana"/>
                <a:sym typeface="Verdana"/>
              </a:rPr>
              <a:t>编辑母版文本样式</a:t>
            </a:r>
          </a:p>
          <a:p>
            <a:pPr marL="723900" marR="0" lvl="1" indent="-266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Verdana"/>
              <a:buChar char="❑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第二级标题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Verdana"/>
              <a:ea typeface="Verdana"/>
              <a:sym typeface="Verdana"/>
            </a:endParaRPr>
          </a:p>
          <a:p>
            <a:pPr marL="1234438" marR="0" lvl="2" indent="-3200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Verdana"/>
              <a:buChar char="❑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第三级标题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Verdana"/>
              <a:ea typeface="Verdana"/>
              <a:sym typeface="Verdana"/>
            </a:endParaRPr>
          </a:p>
          <a:p>
            <a:pPr marL="1727200" marR="0" lvl="3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Verdana"/>
              <a:buChar char="❑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第四级标题</a:t>
            </a:r>
            <a:endParaRPr lang="zh-CN" altLang="en-US"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0678" y="11667"/>
            <a:ext cx="10426700" cy="87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05739" y="6524930"/>
            <a:ext cx="297913" cy="281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0000" marR="0" indent="-360000" algn="l" defTabSz="914400" rtl="0" eaLnBrk="1" fontAlgn="auto" latinLnBrk="0" hangingPunct="1">
        <a:lnSpc>
          <a:spcPct val="125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❑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1pPr>
      <a:lvl2pPr marL="720000" marR="0" indent="-360000" algn="l" defTabSz="914400" rtl="0" eaLnBrk="1" fontAlgn="auto" latinLnBrk="0" hangingPunct="1">
        <a:lnSpc>
          <a:spcPct val="125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None/>
        <a:tabLst/>
        <a:defRPr sz="2800" b="1" i="0" u="none" strike="noStrike" cap="none" spc="0" baseline="0" dirty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2pPr>
      <a:lvl3pPr marL="914400" marR="0" indent="0" algn="l" defTabSz="914400" rtl="0" eaLnBrk="1" fontAlgn="auto" latinLnBrk="0" hangingPunct="1">
        <a:lnSpc>
          <a:spcPct val="125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None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3pPr>
      <a:lvl4pPr marL="1727200" marR="0" indent="-355600" algn="l" defTabSz="914400" rtl="0" eaLnBrk="1" fontAlgn="auto" latinLnBrk="0" hangingPunct="1">
        <a:lnSpc>
          <a:spcPct val="125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❑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❑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•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•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•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C00000"/>
        </a:buClr>
        <a:buSzPct val="100000"/>
        <a:buFont typeface="Verdana"/>
        <a:buChar char="•"/>
        <a:tabLst/>
        <a:defRPr sz="2800" b="1" i="0" u="none" strike="noStrike" cap="none" spc="0" baseline="0">
          <a:solidFill>
            <a:srgbClr val="203864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039007"/>
            <a:ext cx="12192000" cy="1389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 err="1">
                <a:latin typeface="+mj-ea"/>
              </a:rPr>
              <a:t>dian</a:t>
            </a:r>
            <a:r>
              <a:rPr lang="zh-CN" altLang="en-US" sz="4400" dirty="0">
                <a:latin typeface="+mj-ea"/>
              </a:rPr>
              <a:t>随访助手卵巢癌病人随访功能设计与实现</a:t>
            </a:r>
            <a:endParaRPr lang="zh-CN" altLang="en-US" sz="4000" dirty="0">
              <a:latin typeface="+mj-ea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376450BF-F0FE-4D14-80BE-7463C00853B0}"/>
              </a:ext>
            </a:extLst>
          </p:cNvPr>
          <p:cNvSpPr txBox="1">
            <a:spLocks/>
          </p:cNvSpPr>
          <p:nvPr/>
        </p:nvSpPr>
        <p:spPr>
          <a:xfrm>
            <a:off x="1039986" y="1024943"/>
            <a:ext cx="10112027" cy="101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en-US" sz="4000" dirty="0">
                <a:solidFill>
                  <a:srgbClr val="20386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Verdana"/>
              </a:rPr>
              <a:t>种 子 班 工 程 训 练 开 题 答 辩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6BB14F-79DC-48CC-AF07-69594FBA1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21066"/>
              </p:ext>
            </p:extLst>
          </p:nvPr>
        </p:nvGraphicFramePr>
        <p:xfrm>
          <a:off x="3655070" y="3852969"/>
          <a:ext cx="6626576" cy="261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647">
                  <a:extLst>
                    <a:ext uri="{9D8B030D-6E8A-4147-A177-3AD203B41FA5}">
                      <a16:colId xmlns:a16="http://schemas.microsoft.com/office/drawing/2014/main" val="3239101511"/>
                    </a:ext>
                  </a:extLst>
                </a:gridCol>
                <a:gridCol w="4094929">
                  <a:extLst>
                    <a:ext uri="{9D8B030D-6E8A-4147-A177-3AD203B41FA5}">
                      <a16:colId xmlns:a16="http://schemas.microsoft.com/office/drawing/2014/main" val="235738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03864"/>
                          </a:solidFill>
                          <a:effectLst/>
                          <a:uLnTx/>
                          <a:uFillTx/>
                          <a:latin typeface="Verdana"/>
                          <a:cs typeface="+mn-cs"/>
                          <a:sym typeface="Verdana"/>
                        </a:rPr>
                        <a:t>汇 报 人 ：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0" lang="en-US" sz="28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203864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  <a:sym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185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03864"/>
                          </a:solidFill>
                          <a:effectLst/>
                          <a:uLnTx/>
                          <a:uFillTx/>
                          <a:latin typeface="Verdana"/>
                          <a:cs typeface="+mn-cs"/>
                          <a:sym typeface="Verdana"/>
                        </a:rPr>
                        <a:t>项 目 组 ：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62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03864"/>
                          </a:solidFill>
                          <a:effectLst/>
                          <a:uLnTx/>
                          <a:uFillTx/>
                          <a:latin typeface="Verdana"/>
                          <a:cs typeface="+mn-cs"/>
                          <a:sym typeface="Verdana"/>
                        </a:rPr>
                        <a:t>指导老师：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12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03864"/>
                          </a:solidFill>
                          <a:effectLst/>
                          <a:uLnTx/>
                          <a:uFillTx/>
                          <a:latin typeface="Verdana"/>
                          <a:cs typeface="+mn-cs"/>
                          <a:sym typeface="Verdana"/>
                        </a:rPr>
                        <a:t>汇报时间：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5151979"/>
                  </a:ext>
                </a:extLst>
              </a:tr>
            </a:tbl>
          </a:graphicData>
        </a:graphic>
      </p:graphicFrame>
      <p:sp>
        <p:nvSpPr>
          <p:cNvPr id="6" name="标题 4">
            <a:extLst>
              <a:ext uri="{FF2B5EF4-FFF2-40B4-BE49-F238E27FC236}">
                <a16:creationId xmlns:a16="http://schemas.microsoft.com/office/drawing/2014/main" id="{6B8469A5-538D-485C-9C8E-1B421D7C6368}"/>
              </a:ext>
            </a:extLst>
          </p:cNvPr>
          <p:cNvSpPr txBox="1">
            <a:spLocks/>
          </p:cNvSpPr>
          <p:nvPr/>
        </p:nvSpPr>
        <p:spPr>
          <a:xfrm>
            <a:off x="5362634" y="4038415"/>
            <a:ext cx="3211447" cy="40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en-US" sz="2800" dirty="0">
                <a:solidFill>
                  <a:srgbClr val="203864"/>
                </a:solidFill>
                <a:latin typeface="Verdana"/>
                <a:ea typeface="+mn-ea"/>
                <a:cs typeface="+mn-cs"/>
                <a:sym typeface="Verdana"/>
              </a:rPr>
              <a:t>赵展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5CF0AC8F-9657-6CC4-D898-5700A3B1C001}"/>
              </a:ext>
            </a:extLst>
          </p:cNvPr>
          <p:cNvSpPr txBox="1">
            <a:spLocks/>
          </p:cNvSpPr>
          <p:nvPr/>
        </p:nvSpPr>
        <p:spPr>
          <a:xfrm>
            <a:off x="5362634" y="4757817"/>
            <a:ext cx="3211447" cy="40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en-US" sz="2800" dirty="0">
                <a:solidFill>
                  <a:srgbClr val="203864"/>
                </a:solidFill>
                <a:latin typeface="Verdana"/>
                <a:ea typeface="+mn-ea"/>
                <a:cs typeface="+mn-cs"/>
                <a:sym typeface="Verdana"/>
              </a:rPr>
              <a:t>智慧医疗组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7D5B5C82-71BB-8BC9-956D-C1E056D4CF8D}"/>
              </a:ext>
            </a:extLst>
          </p:cNvPr>
          <p:cNvSpPr txBox="1">
            <a:spLocks/>
          </p:cNvSpPr>
          <p:nvPr/>
        </p:nvSpPr>
        <p:spPr>
          <a:xfrm>
            <a:off x="5362633" y="5384110"/>
            <a:ext cx="3211447" cy="40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en-US" sz="2800" dirty="0">
                <a:solidFill>
                  <a:srgbClr val="203864"/>
                </a:solidFill>
                <a:latin typeface="Verdana"/>
                <a:ea typeface="+mn-ea"/>
                <a:cs typeface="+mn-cs"/>
                <a:sym typeface="Verdana"/>
              </a:rPr>
              <a:t>黑晓军</a:t>
            </a: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5E9EBD7-0E50-F831-7009-FE5134865CB5}"/>
              </a:ext>
            </a:extLst>
          </p:cNvPr>
          <p:cNvSpPr txBox="1">
            <a:spLocks/>
          </p:cNvSpPr>
          <p:nvPr/>
        </p:nvSpPr>
        <p:spPr>
          <a:xfrm>
            <a:off x="5362632" y="5928036"/>
            <a:ext cx="3211447" cy="40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203864"/>
                </a:solidFill>
                <a:latin typeface="Verdana"/>
                <a:ea typeface="+mn-ea"/>
                <a:cs typeface="+mn-cs"/>
                <a:sym typeface="Verdana"/>
              </a:rPr>
              <a:t>2023.10.26</a:t>
            </a:r>
            <a:endParaRPr lang="zh-CN" altLang="en-US" sz="2800" dirty="0">
              <a:solidFill>
                <a:srgbClr val="203864"/>
              </a:solidFill>
              <a:latin typeface="Verdana"/>
              <a:ea typeface="+mn-ea"/>
              <a:cs typeface="+mn-cs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41B2C-18FA-413D-A37D-D9E6319B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298483"/>
            <a:ext cx="12032974" cy="49403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C00000"/>
                </a:solidFill>
              </a:rPr>
              <a:t>拟解决问题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为了鼓励卵巢癌复发的患者参加临床实验，提供搜索适合入组的临床试验接口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可以在</a:t>
            </a:r>
            <a:r>
              <a:rPr lang="zh-CN" altLang="en-US" u="sng" dirty="0"/>
              <a:t>中国临床试验注册中心</a:t>
            </a:r>
            <a:r>
              <a:rPr lang="zh-CN" altLang="en-US" dirty="0"/>
              <a:t>和</a:t>
            </a:r>
            <a:r>
              <a:rPr lang="en-US" altLang="zh-CN" u="sng" dirty="0"/>
              <a:t>ClinicalTrials.gov</a:t>
            </a:r>
            <a:r>
              <a:rPr lang="zh-CN" altLang="en-US" dirty="0"/>
              <a:t>（国外临床试验资源网站）中爬取数据进行搜索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C00000"/>
                </a:solidFill>
              </a:rPr>
              <a:t>拟使用方法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使用现有框架：</a:t>
            </a:r>
            <a:r>
              <a:rPr lang="en-US" altLang="zh-CN" dirty="0"/>
              <a:t>https://github.com/gocolly/colly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3. </a:t>
            </a:r>
            <a:r>
              <a:rPr lang="zh-CN" altLang="en-US" dirty="0">
                <a:solidFill>
                  <a:srgbClr val="C00000"/>
                </a:solidFill>
              </a:rPr>
              <a:t>如何评测结果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本地开发测试</a:t>
            </a:r>
            <a:r>
              <a:rPr lang="en-US" altLang="zh-CN" dirty="0"/>
              <a:t>+</a:t>
            </a:r>
            <a:r>
              <a:rPr lang="zh-CN" altLang="en-US" dirty="0"/>
              <a:t>部署测试版测试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患者或医生可以输入病人的情况，在临床医疗助手中获取适合入组的临床试验的链接进行深入的了解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本人拟完成工作</a:t>
            </a:r>
            <a:r>
              <a:rPr lang="en-US" altLang="zh-CN" dirty="0"/>
              <a:t>2</a:t>
            </a:r>
            <a:r>
              <a:rPr lang="zh-CN" altLang="en-US" dirty="0"/>
              <a:t>：合适临床试验搜索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5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41B2C-18FA-413D-A37D-D9E6319B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298483"/>
            <a:ext cx="12032974" cy="49403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C00000"/>
                </a:solidFill>
              </a:rPr>
              <a:t>拟解决问题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产品迭代需要和用户不断交流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用户一些需求尚未明确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卵巢癌后线治疗方案没有统一标准、需要进一步和用户交流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C00000"/>
                </a:solidFill>
              </a:rPr>
              <a:t>拟使用方法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定期与用户沟通，获得反馈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通过视频会议或相关调研明确开发方案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3. </a:t>
            </a:r>
            <a:r>
              <a:rPr lang="zh-CN" altLang="en-US" dirty="0">
                <a:solidFill>
                  <a:srgbClr val="C00000"/>
                </a:solidFill>
              </a:rPr>
              <a:t>如何评测结果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明确需求、迭代开发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8" y="0"/>
            <a:ext cx="12090952" cy="87445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本人拟完成工作</a:t>
            </a:r>
            <a:r>
              <a:rPr lang="en-US" altLang="zh-CN" sz="3200" dirty="0"/>
              <a:t>3</a:t>
            </a:r>
            <a:r>
              <a:rPr lang="zh-CN" altLang="en-US" sz="3200" dirty="0"/>
              <a:t>：继续推进深入了解和实现医生用户的需求</a:t>
            </a:r>
            <a:endParaRPr 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7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本人拟完成工作的时间规划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412DF4-4C10-4D03-0E09-BAF109707E2C}"/>
              </a:ext>
            </a:extLst>
          </p:cNvPr>
          <p:cNvSpPr txBox="1"/>
          <p:nvPr/>
        </p:nvSpPr>
        <p:spPr>
          <a:xfrm>
            <a:off x="1448134" y="4203573"/>
            <a:ext cx="6406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tx1"/>
                </a:solidFill>
              </a:rPr>
              <a:t>暑假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F05A1A-A3CA-AB2D-5F00-7F20EF9FF4D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2088783" y="4388237"/>
            <a:ext cx="1517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F518063-CB91-2A60-CCC9-9C98CE6DEE16}"/>
              </a:ext>
            </a:extLst>
          </p:cNvPr>
          <p:cNvSpPr txBox="1"/>
          <p:nvPr/>
        </p:nvSpPr>
        <p:spPr>
          <a:xfrm>
            <a:off x="3605835" y="4203573"/>
            <a:ext cx="3072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今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CE52130-DC05-7893-9200-75E627BBD48A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3913066" y="4388237"/>
            <a:ext cx="131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3AD83CC-1F64-8E63-2382-251473D5FF54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5930281" y="4388237"/>
            <a:ext cx="157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72C6E69-15D8-2000-0506-930FD33868D6}"/>
              </a:ext>
            </a:extLst>
          </p:cNvPr>
          <p:cNvSpPr txBox="1"/>
          <p:nvPr/>
        </p:nvSpPr>
        <p:spPr>
          <a:xfrm>
            <a:off x="5228011" y="4203573"/>
            <a:ext cx="70227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11.20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92335-1B34-CB04-4EFC-91610959D672}"/>
              </a:ext>
            </a:extLst>
          </p:cNvPr>
          <p:cNvCxnSpPr>
            <a:cxnSpLocks/>
          </p:cNvCxnSpPr>
          <p:nvPr/>
        </p:nvCxnSpPr>
        <p:spPr>
          <a:xfrm flipV="1">
            <a:off x="2683031" y="3725209"/>
            <a:ext cx="0" cy="66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E7AB5D-A40F-52B1-7B55-315128CBB67A}"/>
              </a:ext>
            </a:extLst>
          </p:cNvPr>
          <p:cNvSpPr/>
          <p:nvPr/>
        </p:nvSpPr>
        <p:spPr>
          <a:xfrm>
            <a:off x="1978327" y="2872758"/>
            <a:ext cx="1400039" cy="83798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F564E4-939D-F6CA-BBBB-8C438ED029FE}"/>
              </a:ext>
            </a:extLst>
          </p:cNvPr>
          <p:cNvSpPr txBox="1"/>
          <p:nvPr/>
        </p:nvSpPr>
        <p:spPr>
          <a:xfrm>
            <a:off x="2023582" y="2903382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赵展：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诊疗单相关功能和移交群主功能</a:t>
            </a:r>
            <a:endParaRPr kumimoji="0" lang="en-US" sz="1400" b="1" i="0" u="none" strike="noStrike" normalizeH="0" baseline="0" dirty="0">
              <a:solidFill>
                <a:schemeClr val="tx1"/>
              </a:solidFill>
              <a:uFillTx/>
              <a:sym typeface="Helvetic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BACA98-F33A-07DD-B346-88049728E38B}"/>
              </a:ext>
            </a:extLst>
          </p:cNvPr>
          <p:cNvSpPr/>
          <p:nvPr/>
        </p:nvSpPr>
        <p:spPr>
          <a:xfrm>
            <a:off x="8277839" y="2872758"/>
            <a:ext cx="1400039" cy="83798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4BEA06-D4F7-5CD5-7A1F-1C6617559DD2}"/>
              </a:ext>
            </a:extLst>
          </p:cNvPr>
          <p:cNvSpPr txBox="1"/>
          <p:nvPr/>
        </p:nvSpPr>
        <p:spPr>
          <a:xfrm>
            <a:off x="8323094" y="2903382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赵展：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跟进需求分析，迭代开发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123B6F-7453-7CED-A4BE-8F29211605E0}"/>
              </a:ext>
            </a:extLst>
          </p:cNvPr>
          <p:cNvSpPr txBox="1"/>
          <p:nvPr/>
        </p:nvSpPr>
        <p:spPr>
          <a:xfrm>
            <a:off x="7508568" y="4203573"/>
            <a:ext cx="70227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1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.20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1956794-5F90-757D-BB75-D93417F392D2}"/>
              </a:ext>
            </a:extLst>
          </p:cNvPr>
          <p:cNvCxnSpPr>
            <a:cxnSpLocks/>
          </p:cNvCxnSpPr>
          <p:nvPr/>
        </p:nvCxnSpPr>
        <p:spPr>
          <a:xfrm flipV="1">
            <a:off x="4522189" y="3725209"/>
            <a:ext cx="0" cy="66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6683049-5FD6-4169-BB38-C92705E1EFAB}"/>
              </a:ext>
            </a:extLst>
          </p:cNvPr>
          <p:cNvSpPr/>
          <p:nvPr/>
        </p:nvSpPr>
        <p:spPr>
          <a:xfrm>
            <a:off x="6013812" y="2872758"/>
            <a:ext cx="1400039" cy="83798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AB1FF39-BA0B-514E-BF2A-84277D996410}"/>
              </a:ext>
            </a:extLst>
          </p:cNvPr>
          <p:cNvSpPr txBox="1"/>
          <p:nvPr/>
        </p:nvSpPr>
        <p:spPr>
          <a:xfrm>
            <a:off x="6059067" y="2903382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赵展：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卵巢癌患者临床试验推荐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4224D3B-2129-A7FC-D274-39A4C5BEA366}"/>
              </a:ext>
            </a:extLst>
          </p:cNvPr>
          <p:cNvSpPr/>
          <p:nvPr/>
        </p:nvSpPr>
        <p:spPr>
          <a:xfrm>
            <a:off x="3823244" y="2872758"/>
            <a:ext cx="1400039" cy="83798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25D154-63D2-C5A9-03CB-95242E26F8B4}"/>
              </a:ext>
            </a:extLst>
          </p:cNvPr>
          <p:cNvSpPr txBox="1"/>
          <p:nvPr/>
        </p:nvSpPr>
        <p:spPr>
          <a:xfrm>
            <a:off x="3868499" y="2903382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赵展：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卵巢癌患者定期提醒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784A1F-C258-0BAD-12DB-DA298F92EE69}"/>
              </a:ext>
            </a:extLst>
          </p:cNvPr>
          <p:cNvCxnSpPr>
            <a:cxnSpLocks/>
          </p:cNvCxnSpPr>
          <p:nvPr/>
        </p:nvCxnSpPr>
        <p:spPr>
          <a:xfrm flipV="1">
            <a:off x="6689820" y="3725209"/>
            <a:ext cx="0" cy="66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2BAC9DE-1CC1-F002-FAE8-D13C6BBDF76C}"/>
              </a:ext>
            </a:extLst>
          </p:cNvPr>
          <p:cNvSpPr txBox="1"/>
          <p:nvPr/>
        </p:nvSpPr>
        <p:spPr>
          <a:xfrm>
            <a:off x="9863092" y="4203573"/>
            <a:ext cx="100653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tx1"/>
                </a:solidFill>
              </a:rPr>
              <a:t>学期结束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621885A-013B-0E21-10A0-1125335F1281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8210838" y="4388237"/>
            <a:ext cx="165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E6674AB-9454-5D47-2DA5-DAC4E2AA78C7}"/>
              </a:ext>
            </a:extLst>
          </p:cNvPr>
          <p:cNvCxnSpPr>
            <a:cxnSpLocks/>
          </p:cNvCxnSpPr>
          <p:nvPr/>
        </p:nvCxnSpPr>
        <p:spPr>
          <a:xfrm flipV="1">
            <a:off x="8990616" y="3725209"/>
            <a:ext cx="0" cy="66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88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41B2C-18FA-413D-A37D-D9E6319B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048" y="1593594"/>
            <a:ext cx="12032974" cy="5446098"/>
          </a:xfrm>
        </p:spPr>
        <p:txBody>
          <a:bodyPr/>
          <a:lstStyle/>
          <a:p>
            <a:r>
              <a:rPr lang="zh-CN" altLang="en-US" dirty="0"/>
              <a:t>本人选题工作的亮点</a:t>
            </a:r>
            <a:r>
              <a:rPr lang="en-US" altLang="zh-CN" dirty="0"/>
              <a:t>/</a:t>
            </a:r>
            <a:r>
              <a:rPr lang="zh-CN" altLang="en-US" dirty="0"/>
              <a:t>难点</a:t>
            </a:r>
            <a:r>
              <a:rPr lang="en-US" altLang="zh-CN" dirty="0"/>
              <a:t>/</a:t>
            </a:r>
            <a:r>
              <a:rPr lang="zh-CN" altLang="en-US" dirty="0"/>
              <a:t>创新点</a:t>
            </a:r>
            <a:endParaRPr lang="en-US" altLang="zh-CN" dirty="0"/>
          </a:p>
          <a:p>
            <a:pPr lvl="1"/>
            <a:r>
              <a:rPr lang="zh-CN" altLang="en-US" dirty="0"/>
              <a:t>亮点：</a:t>
            </a:r>
            <a:endParaRPr lang="en-US" altLang="zh-CN" dirty="0"/>
          </a:p>
          <a:p>
            <a:pPr lvl="2"/>
            <a:r>
              <a:rPr lang="zh-CN" altLang="en-US" dirty="0"/>
              <a:t>对比现有的随访助手</a:t>
            </a:r>
            <a:r>
              <a:rPr lang="en-US" altLang="zh-CN" dirty="0"/>
              <a:t>app</a:t>
            </a:r>
            <a:r>
              <a:rPr lang="zh-CN" altLang="en-US" dirty="0"/>
              <a:t>，我们在现有的功能上针对医生需求又开发了更为个性化的功能，这有利于增加了产品的核心竞争力</a:t>
            </a:r>
            <a:endParaRPr lang="en-US" altLang="zh-CN" dirty="0"/>
          </a:p>
          <a:p>
            <a:pPr lvl="1"/>
            <a:r>
              <a:rPr lang="zh-CN" altLang="en-US" dirty="0"/>
              <a:t>难点：</a:t>
            </a:r>
            <a:endParaRPr lang="en-US" altLang="zh-CN" dirty="0"/>
          </a:p>
          <a:p>
            <a:pPr lvl="2"/>
            <a:r>
              <a:rPr lang="zh-CN" altLang="en-US" dirty="0"/>
              <a:t>定时提醒的方案的多样化</a:t>
            </a:r>
            <a:endParaRPr lang="en-US" altLang="zh-CN" dirty="0"/>
          </a:p>
          <a:p>
            <a:pPr lvl="2"/>
            <a:r>
              <a:rPr lang="zh-CN" altLang="en-US" dirty="0"/>
              <a:t>爬取临床试验资源的速度和安全性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本人拟完成工作的亮点</a:t>
            </a:r>
            <a:r>
              <a:rPr lang="en-US" altLang="zh-CN" dirty="0"/>
              <a:t>/</a:t>
            </a:r>
            <a:r>
              <a:rPr lang="zh-CN" altLang="en-US" dirty="0"/>
              <a:t>难点</a:t>
            </a:r>
            <a:r>
              <a:rPr lang="en-US" altLang="zh-CN" dirty="0"/>
              <a:t>/</a:t>
            </a:r>
            <a:r>
              <a:rPr lang="zh-CN" altLang="en-US" dirty="0"/>
              <a:t>创新点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48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0573A-FF57-4E01-8290-39CED9C94F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anchor="t" anchorCtr="0"/>
          <a:lstStyle/>
          <a:p>
            <a:pPr algn="l"/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66B0B6-9DF7-4682-A6C5-381BF972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第三部分：本人队委会及种子班工作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16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BABE9B-3D57-481B-8135-D5625F93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360771"/>
            <a:ext cx="12032974" cy="5446098"/>
          </a:xfrm>
        </p:spPr>
        <p:txBody>
          <a:bodyPr/>
          <a:lstStyle/>
          <a:p>
            <a:r>
              <a:rPr lang="zh-CN" altLang="en-US" dirty="0"/>
              <a:t>队委会工作</a:t>
            </a:r>
            <a:endParaRPr lang="en-US" altLang="zh-CN" dirty="0"/>
          </a:p>
          <a:p>
            <a:pPr lvl="1"/>
            <a:r>
              <a:rPr lang="zh-CN" altLang="en-US" dirty="0"/>
              <a:t>人资部：人事组</a:t>
            </a:r>
            <a:endParaRPr lang="en-US" altLang="zh-CN" dirty="0"/>
          </a:p>
          <a:p>
            <a:pPr lvl="2"/>
            <a:r>
              <a:rPr lang="zh-CN" altLang="en-US" dirty="0"/>
              <a:t>轮流进行例会的签到情况统计与通报</a:t>
            </a:r>
            <a:endParaRPr lang="en-US" altLang="zh-CN" dirty="0"/>
          </a:p>
          <a:p>
            <a:pPr lvl="2"/>
            <a:r>
              <a:rPr lang="zh-CN" altLang="en-US" dirty="0"/>
              <a:t>负责微信</a:t>
            </a:r>
            <a:r>
              <a:rPr lang="en-US" altLang="zh-CN" dirty="0" err="1"/>
              <a:t>dian</a:t>
            </a:r>
            <a:r>
              <a:rPr lang="zh-CN" altLang="en-US" dirty="0"/>
              <a:t>团队成员数据库信息管理</a:t>
            </a:r>
            <a:endParaRPr lang="en-US" altLang="zh-CN" dirty="0"/>
          </a:p>
          <a:p>
            <a:pPr marL="360000" marR="0" lvl="0" indent="-36000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zh-CN" altLang="en-US" dirty="0">
                <a:ea typeface="Verdana"/>
              </a:rPr>
              <a:t>种子班工作</a:t>
            </a:r>
            <a:endParaRPr lang="en-US" altLang="zh-CN" dirty="0">
              <a:ea typeface="Verdana"/>
            </a:endParaRPr>
          </a:p>
          <a:p>
            <a:pPr lvl="1"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积极参与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dian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团队招新工作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Verdana"/>
              <a:sym typeface="Verdana"/>
            </a:endParaRPr>
          </a:p>
          <a:p>
            <a:pPr lvl="1"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203864"/>
                </a:solidFill>
                <a:effectLst/>
                <a:uLnTx/>
                <a:uFillTx/>
                <a:latin typeface="Verdana"/>
                <a:sym typeface="Verdana"/>
              </a:rPr>
              <a:t>…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203864"/>
              </a:solidFill>
              <a:effectLst/>
              <a:uLnTx/>
              <a:uFillTx/>
              <a:latin typeface="Verdana"/>
              <a:ea typeface="Verdana"/>
              <a:sym typeface="Verdana"/>
            </a:endParaRPr>
          </a:p>
          <a:p>
            <a:pPr marL="720000" lvl="2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A9FBF0-52AC-49F3-A6BE-328B85C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本人队委会及种子班工作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9326E4-72F8-4822-A32B-1BF8B413E7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79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381FB85-9365-4EA1-99E0-9CC7A7FDC04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92476-BAEB-405B-BFB8-580DDCFFCC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892EF35-F20C-4752-A92D-9116F8EE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第四部分：总结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507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924870-3F40-4F52-822A-CBC6A3C5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219801"/>
            <a:ext cx="12032974" cy="5446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项目情况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基于已有</a:t>
            </a:r>
            <a:r>
              <a:rPr lang="en-US" altLang="zh-CN" dirty="0" err="1"/>
              <a:t>dian</a:t>
            </a:r>
            <a:r>
              <a:rPr lang="zh-CN" altLang="en-US" dirty="0"/>
              <a:t>随访助手和用户需求，进行产品后端卵巢癌患者随访相关功能的设计和实现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本人拟完成的项目组工作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卵巢癌病人治疗及复查提醒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卵巢癌复发患者合适临床试验的推荐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跟进需求、迭代开发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本人拟完成的队委会及种子班工作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认真完成人资部人事组工作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积极参与</a:t>
            </a:r>
            <a:r>
              <a:rPr lang="en-US" altLang="zh-CN" dirty="0" err="1"/>
              <a:t>dian</a:t>
            </a:r>
            <a:r>
              <a:rPr lang="zh-CN" altLang="en-US" dirty="0"/>
              <a:t>团队团体活动等，为种子班及</a:t>
            </a:r>
            <a:r>
              <a:rPr lang="en-US" altLang="zh-CN" dirty="0" err="1"/>
              <a:t>dian</a:t>
            </a:r>
            <a:r>
              <a:rPr lang="zh-CN" altLang="en-US" dirty="0"/>
              <a:t>团队贡献自己的力量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6D8AF1-7EE2-4D0A-8045-2DC77793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4743B-1176-4DB6-ADC3-4831460AEB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48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C14622C-22E5-40DB-BC46-EAA1D17F6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对课程期望</a:t>
            </a:r>
            <a:endParaRPr lang="en-US" altLang="zh-CN" dirty="0"/>
          </a:p>
          <a:p>
            <a:pPr lvl="1"/>
            <a:r>
              <a:rPr lang="zh-CN" altLang="en-US" dirty="0"/>
              <a:t>工程训练顺利结题</a:t>
            </a:r>
            <a:endParaRPr lang="en-US" altLang="zh-CN" dirty="0"/>
          </a:p>
          <a:p>
            <a:pPr lvl="1"/>
            <a:r>
              <a:rPr lang="zh-CN" altLang="en-US" dirty="0"/>
              <a:t>能够通过工程训练培养自己的技术的同时培养自己答辩、计划评估等能力</a:t>
            </a:r>
            <a:endParaRPr lang="en-US" altLang="zh-CN" dirty="0"/>
          </a:p>
          <a:p>
            <a:r>
              <a:rPr lang="zh-CN" altLang="en-US" dirty="0"/>
              <a:t>对项目期望</a:t>
            </a:r>
            <a:endParaRPr lang="en-US" altLang="zh-CN" dirty="0"/>
          </a:p>
          <a:p>
            <a:pPr lvl="1"/>
            <a:r>
              <a:rPr lang="zh-CN" altLang="en-US" dirty="0"/>
              <a:t>在项目开发比较完善的时候能够讲</a:t>
            </a:r>
            <a:r>
              <a:rPr lang="en-US" altLang="zh-CN" dirty="0"/>
              <a:t>AI+</a:t>
            </a:r>
            <a:r>
              <a:rPr lang="zh-CN" altLang="en-US" dirty="0"/>
              <a:t>医疗很好地结合</a:t>
            </a:r>
            <a:endParaRPr lang="en-US" altLang="zh-CN" dirty="0"/>
          </a:p>
          <a:p>
            <a:r>
              <a:rPr lang="zh-CN" altLang="en-US" dirty="0"/>
              <a:t>对自己期望</a:t>
            </a:r>
            <a:endParaRPr lang="en-US" altLang="zh-CN" dirty="0"/>
          </a:p>
          <a:p>
            <a:pPr lvl="1"/>
            <a:r>
              <a:rPr lang="zh-CN" altLang="en-US" dirty="0"/>
              <a:t>在根据项目需要学习相应的技术</a:t>
            </a:r>
            <a:endParaRPr lang="en-US" altLang="zh-CN" dirty="0"/>
          </a:p>
          <a:p>
            <a:pPr lvl="1"/>
            <a:r>
              <a:rPr lang="zh-CN" altLang="en-US" dirty="0"/>
              <a:t>如果项目有算法方面的需要，我也应该提升自己相关的能力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5389CD-02DD-46CD-A7A4-BFD071DD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工作展望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8F4A3-EAE6-47C1-B4C0-D13C9D32A7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25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6D1A574-EFF2-4382-B949-6CB396B8936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756461-441B-420E-88AF-9949AE3CAE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EE39EA-CBFF-49BA-8101-A450D36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课程汇报结束！</a:t>
            </a:r>
            <a:r>
              <a:rPr lang="en-US" altLang="zh-CN" dirty="0"/>
              <a:t>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470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F84470-3601-4408-91F9-B0205F99B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项目总览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本人拟完成的项目组工作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本人拟参与的队委会</a:t>
            </a:r>
            <a:r>
              <a:rPr lang="en-US" altLang="zh-CN" dirty="0"/>
              <a:t>&amp;</a:t>
            </a:r>
            <a:r>
              <a:rPr lang="zh-CN" altLang="en-US" dirty="0"/>
              <a:t>种子班工作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EFAD4A-62D9-48FF-9846-84318CD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93661-D928-43F4-BDE8-9F7A20462C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37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0573A-FF57-4E01-8290-39CED9C94F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66B0B6-9DF7-4682-A6C5-381BF972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第一部分：项目总览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518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5AE1E6-3114-48B9-BCE9-050E13CA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016544"/>
            <a:ext cx="12121322" cy="5508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项目名称：智慧医疗</a:t>
            </a:r>
          </a:p>
          <a:p>
            <a:r>
              <a:rPr lang="zh-CN" altLang="en-US" dirty="0"/>
              <a:t>项目来源：同济医院</a:t>
            </a:r>
          </a:p>
          <a:p>
            <a:r>
              <a:rPr lang="zh-CN" altLang="en-US" dirty="0"/>
              <a:t>项目指导老师：黑晓军老师</a:t>
            </a:r>
          </a:p>
          <a:p>
            <a:r>
              <a:rPr lang="zh-CN" altLang="en-US" dirty="0"/>
              <a:t>组长：后端：凌晨，前端：许正达</a:t>
            </a:r>
          </a:p>
          <a:p>
            <a:r>
              <a:rPr lang="zh-CN" altLang="en-US" dirty="0"/>
              <a:t>组员信息：凌晨 许正达 任哲峰 房轩宇 郑祥赐 何其锴 张锦昊 汪嘉诚 赵展</a:t>
            </a:r>
          </a:p>
          <a:p>
            <a:r>
              <a:rPr lang="zh-CN" altLang="en-US" dirty="0"/>
              <a:t>本人项目组角色：后端开发人员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E0D31E-16B2-4E23-9D28-68C1735C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项目总览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415AD-F1ED-4A9F-86E4-C45DC7F9D7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2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AC3CF9-9FCC-4976-9FF4-16E7D63D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016545"/>
            <a:ext cx="12032974" cy="5443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本人所在项目组本学期拟完成的任务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1623E4-A41E-4BCC-8812-61BF29BB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选题与所在项目组的关系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CA973-DED4-45C0-B057-FD887DD374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74C1D-C975-4871-BBD5-8520762E73DA}"/>
              </a:ext>
            </a:extLst>
          </p:cNvPr>
          <p:cNvSpPr txBox="1"/>
          <p:nvPr/>
        </p:nvSpPr>
        <p:spPr>
          <a:xfrm>
            <a:off x="729042" y="4088163"/>
            <a:ext cx="90043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1.5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版本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454B6B-95CC-4315-B72D-429FA37C848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629472" y="4272827"/>
            <a:ext cx="2200288" cy="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F22872F-BBD5-92D7-765B-948CF8E5A099}"/>
              </a:ext>
            </a:extLst>
          </p:cNvPr>
          <p:cNvSpPr txBox="1"/>
          <p:nvPr/>
        </p:nvSpPr>
        <p:spPr>
          <a:xfrm>
            <a:off x="3829760" y="4097718"/>
            <a:ext cx="90043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1.6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版本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3859AE-DA76-0B30-CF3D-2675F8CDEA88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4730190" y="4272827"/>
            <a:ext cx="5213363" cy="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529C569-761C-DD43-AE36-3B7ECA55757B}"/>
              </a:ext>
            </a:extLst>
          </p:cNvPr>
          <p:cNvCxnSpPr>
            <a:cxnSpLocks/>
          </p:cNvCxnSpPr>
          <p:nvPr/>
        </p:nvCxnSpPr>
        <p:spPr>
          <a:xfrm flipV="1">
            <a:off x="5380892" y="3623325"/>
            <a:ext cx="499455" cy="64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05C060-564D-9E74-75D8-A1AC3DA138B3}"/>
              </a:ext>
            </a:extLst>
          </p:cNvPr>
          <p:cNvSpPr txBox="1"/>
          <p:nvPr/>
        </p:nvSpPr>
        <p:spPr>
          <a:xfrm>
            <a:off x="5970857" y="3024319"/>
            <a:ext cx="140003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凌晨：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全局搜索、</a:t>
            </a:r>
            <a:r>
              <a:rPr lang="en-US" altLang="zh-CN" sz="1400" b="1" dirty="0">
                <a:solidFill>
                  <a:schemeClr val="tx1"/>
                </a:solidFill>
              </a:rPr>
              <a:t>OCR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1830E5-D06D-05FC-ABB6-451D735A206C}"/>
              </a:ext>
            </a:extLst>
          </p:cNvPr>
          <p:cNvCxnSpPr>
            <a:cxnSpLocks/>
          </p:cNvCxnSpPr>
          <p:nvPr/>
        </p:nvCxnSpPr>
        <p:spPr>
          <a:xfrm>
            <a:off x="7666335" y="4288841"/>
            <a:ext cx="0" cy="126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42A038A-9F63-48B1-2058-C5CCC2ACB9C7}"/>
              </a:ext>
            </a:extLst>
          </p:cNvPr>
          <p:cNvSpPr txBox="1"/>
          <p:nvPr/>
        </p:nvSpPr>
        <p:spPr>
          <a:xfrm>
            <a:off x="6966315" y="5592752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郑祥赐：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可视化后端管理平台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4BE8C5-5472-3B8D-BCF0-C2C4DD6CB00F}"/>
              </a:ext>
            </a:extLst>
          </p:cNvPr>
          <p:cNvSpPr txBox="1"/>
          <p:nvPr/>
        </p:nvSpPr>
        <p:spPr>
          <a:xfrm>
            <a:off x="9943553" y="4088163"/>
            <a:ext cx="116839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1.7</a:t>
            </a: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版本</a:t>
            </a:r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7FBE246-F91B-63A7-97FA-103D30E7500C}"/>
              </a:ext>
            </a:extLst>
          </p:cNvPr>
          <p:cNvCxnSpPr>
            <a:cxnSpLocks/>
          </p:cNvCxnSpPr>
          <p:nvPr/>
        </p:nvCxnSpPr>
        <p:spPr>
          <a:xfrm flipV="1">
            <a:off x="8340416" y="3631945"/>
            <a:ext cx="499455" cy="64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7BC7D3E-BEAB-B664-C3F1-9E0AA1711CCB}"/>
              </a:ext>
            </a:extLst>
          </p:cNvPr>
          <p:cNvCxnSpPr>
            <a:cxnSpLocks/>
          </p:cNvCxnSpPr>
          <p:nvPr/>
        </p:nvCxnSpPr>
        <p:spPr>
          <a:xfrm flipV="1">
            <a:off x="1963939" y="3631945"/>
            <a:ext cx="499455" cy="64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22DAF3-5D8D-DACF-5E47-726F20D537AF}"/>
              </a:ext>
            </a:extLst>
          </p:cNvPr>
          <p:cNvSpPr/>
          <p:nvPr/>
        </p:nvSpPr>
        <p:spPr>
          <a:xfrm>
            <a:off x="2499476" y="2748413"/>
            <a:ext cx="1400039" cy="83798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21564C-3523-1167-DB65-F654999830A4}"/>
              </a:ext>
            </a:extLst>
          </p:cNvPr>
          <p:cNvSpPr txBox="1"/>
          <p:nvPr/>
        </p:nvSpPr>
        <p:spPr>
          <a:xfrm>
            <a:off x="2544731" y="2779037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赵展：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诊疗单相关功能和移交群主功能</a:t>
            </a:r>
            <a:endParaRPr kumimoji="0" lang="en-US" sz="1400" b="1" i="0" u="none" strike="noStrike" normalizeH="0" baseline="0" dirty="0">
              <a:solidFill>
                <a:schemeClr val="tx1"/>
              </a:solidFill>
              <a:uFillTx/>
              <a:sym typeface="Helvetic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8166E1-BD9C-C3ED-D82E-AB197EC297CD}"/>
              </a:ext>
            </a:extLst>
          </p:cNvPr>
          <p:cNvCxnSpPr>
            <a:cxnSpLocks/>
          </p:cNvCxnSpPr>
          <p:nvPr/>
        </p:nvCxnSpPr>
        <p:spPr>
          <a:xfrm>
            <a:off x="2315338" y="4272827"/>
            <a:ext cx="657712" cy="77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12DB738-D87D-7078-C208-8F9093F90AEF}"/>
              </a:ext>
            </a:extLst>
          </p:cNvPr>
          <p:cNvSpPr txBox="1"/>
          <p:nvPr/>
        </p:nvSpPr>
        <p:spPr>
          <a:xfrm>
            <a:off x="3115523" y="5139432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汪嘉诚：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上传和获取不良反应表单功能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2206B6-FB76-54FF-EAED-009CD2326DD7}"/>
              </a:ext>
            </a:extLst>
          </p:cNvPr>
          <p:cNvSpPr/>
          <p:nvPr/>
        </p:nvSpPr>
        <p:spPr>
          <a:xfrm>
            <a:off x="8901994" y="2732221"/>
            <a:ext cx="1400039" cy="83798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797907-C2C4-6FDB-4F58-1542F7BD8ECF}"/>
              </a:ext>
            </a:extLst>
          </p:cNvPr>
          <p:cNvSpPr txBox="1"/>
          <p:nvPr/>
        </p:nvSpPr>
        <p:spPr>
          <a:xfrm>
            <a:off x="8947249" y="2762845"/>
            <a:ext cx="140003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chemeClr val="tx1"/>
                </a:solidFill>
              </a:rPr>
              <a:t>赵展：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"/>
              </a:rPr>
              <a:t>卵巢癌患者的相关随访功能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10861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0573A-FF57-4E01-8290-39CED9C94F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anchor="t" anchorCtr="0"/>
          <a:lstStyle/>
          <a:p>
            <a:pPr algn="l"/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66B0B6-9DF7-4682-A6C5-381BF972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第二部分：本人拟完成的项目组工作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564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41B2C-18FA-413D-A37D-D9E6319B3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为什么</a:t>
            </a:r>
            <a:r>
              <a:rPr lang="zh-CN" altLang="en-US" dirty="0"/>
              <a:t>我想研究卵巢癌病人随访功能问题？</a:t>
            </a:r>
            <a:endParaRPr lang="en-US" altLang="zh-CN" dirty="0"/>
          </a:p>
          <a:p>
            <a:pPr lvl="1"/>
            <a:r>
              <a:rPr lang="zh-CN" altLang="en-US" dirty="0"/>
              <a:t>中国妇科肿瘤发病率排行榜中卵巢癌位列前三，发病率位列第一</a:t>
            </a:r>
            <a:endParaRPr lang="en-US" altLang="zh-CN" dirty="0"/>
          </a:p>
          <a:p>
            <a:pPr lvl="1"/>
            <a:r>
              <a:rPr lang="zh-CN" altLang="en-US" dirty="0"/>
              <a:t>信息化管理是实现卵巢癌病人全程管理、动态了解患者状况的有效方法</a:t>
            </a:r>
            <a:endParaRPr lang="en-US" altLang="zh-CN" dirty="0"/>
          </a:p>
          <a:p>
            <a:pPr lvl="1"/>
            <a:r>
              <a:rPr lang="zh-CN" altLang="en-US" dirty="0"/>
              <a:t>同济医院合作医生提出相关的项目需求</a:t>
            </a:r>
            <a:endParaRPr lang="en-US" altLang="zh-CN" dirty="0"/>
          </a:p>
          <a:p>
            <a:pPr lvl="2"/>
            <a:r>
              <a:rPr lang="zh-CN" altLang="en-US" dirty="0"/>
              <a:t>治疗复查提醒</a:t>
            </a:r>
            <a:endParaRPr lang="en-US" altLang="zh-CN" dirty="0"/>
          </a:p>
          <a:p>
            <a:pPr lvl="2"/>
            <a:r>
              <a:rPr lang="zh-CN" altLang="en-US" dirty="0"/>
              <a:t>生存随访</a:t>
            </a:r>
            <a:endParaRPr lang="en-US" altLang="zh-CN" dirty="0"/>
          </a:p>
          <a:p>
            <a:pPr lvl="2"/>
            <a:r>
              <a:rPr lang="zh-CN" altLang="en-US" dirty="0"/>
              <a:t>后线治疗方案</a:t>
            </a:r>
            <a:endParaRPr lang="en-US" altLang="zh-CN" dirty="0"/>
          </a:p>
          <a:p>
            <a:pPr lvl="2"/>
            <a:r>
              <a:rPr lang="zh-CN" altLang="en-US" dirty="0"/>
              <a:t>临床试验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选题背景与动机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8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41B2C-18FA-413D-A37D-D9E6319B3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当前的研究进展</a:t>
            </a:r>
            <a:endParaRPr lang="en-US" altLang="zh-CN" dirty="0"/>
          </a:p>
          <a:p>
            <a:pPr lvl="1"/>
            <a:r>
              <a:rPr lang="zh-CN" altLang="en-US" dirty="0"/>
              <a:t>当前临床医疗助手已实现功能：</a:t>
            </a:r>
            <a:endParaRPr lang="en-US" altLang="zh-CN" dirty="0"/>
          </a:p>
          <a:p>
            <a:pPr lvl="2"/>
            <a:r>
              <a:rPr lang="zh-CN" altLang="en-US" dirty="0"/>
              <a:t>实现群管理和对标微信的大部分聊天交流功能</a:t>
            </a:r>
            <a:endParaRPr lang="en-US" altLang="zh-CN" dirty="0"/>
          </a:p>
          <a:p>
            <a:pPr lvl="3"/>
            <a:r>
              <a:rPr lang="zh-CN" altLang="en-US" dirty="0"/>
              <a:t>消息发送（视频、消息撤回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群管理（成员邀请、群主管理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实现医生常用语功能</a:t>
            </a:r>
            <a:endParaRPr lang="en-US" altLang="zh-CN" dirty="0"/>
          </a:p>
          <a:p>
            <a:pPr lvl="2"/>
            <a:r>
              <a:rPr lang="zh-CN" altLang="en-US" dirty="0"/>
              <a:t>实现诊疗单手动提交、查询和删除的功能</a:t>
            </a:r>
            <a:endParaRPr lang="en-US" dirty="0"/>
          </a:p>
          <a:p>
            <a:pPr lvl="1"/>
            <a:r>
              <a:rPr lang="en-US" altLang="zh-CN" dirty="0"/>
              <a:t>TODO</a:t>
            </a:r>
            <a:r>
              <a:rPr lang="zh-CN" altLang="en-US" dirty="0"/>
              <a:t>：目标实现功能</a:t>
            </a:r>
            <a:endParaRPr lang="en-US" altLang="zh-CN" dirty="0"/>
          </a:p>
          <a:p>
            <a:pPr lvl="2"/>
            <a:r>
              <a:rPr lang="zh-CN" altLang="en-US" dirty="0"/>
              <a:t>对一些功能优化（全局搜索聊天记录，诊疗单识别</a:t>
            </a:r>
            <a:r>
              <a:rPr lang="en-US" altLang="zh-CN" dirty="0"/>
              <a:t>OCR</a:t>
            </a:r>
            <a:r>
              <a:rPr lang="zh-CN" altLang="en-US" dirty="0"/>
              <a:t>，可视化管理）</a:t>
            </a:r>
            <a:endParaRPr lang="en-US" altLang="zh-CN" dirty="0"/>
          </a:p>
          <a:p>
            <a:pPr lvl="2"/>
            <a:r>
              <a:rPr lang="zh-CN" altLang="en-US" dirty="0"/>
              <a:t>聚焦医生新的需求，针对卵巢癌患者的具体服务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37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41B2C-18FA-413D-A37D-D9E6319B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8" y="1016544"/>
            <a:ext cx="12032974" cy="58414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C00000"/>
                </a:solidFill>
              </a:rPr>
              <a:t>拟解决问题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卵巢癌患者需要按期治疗，规律随访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定期提醒患者返院治疗（</a:t>
            </a:r>
            <a:r>
              <a:rPr lang="en-US" altLang="zh-CN" dirty="0"/>
              <a:t>21</a:t>
            </a:r>
            <a:r>
              <a:rPr lang="zh-CN" altLang="en-US" dirty="0"/>
              <a:t>天、</a:t>
            </a:r>
            <a:r>
              <a:rPr lang="en-US" altLang="zh-CN" dirty="0"/>
              <a:t>28</a:t>
            </a:r>
            <a:r>
              <a:rPr lang="zh-CN" altLang="en-US" dirty="0"/>
              <a:t>天、</a:t>
            </a:r>
            <a:r>
              <a:rPr lang="en-US" altLang="zh-CN" dirty="0"/>
              <a:t>7</a:t>
            </a:r>
            <a:r>
              <a:rPr lang="zh-CN" altLang="en-US" dirty="0"/>
              <a:t>天）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治疗结束后定期提醒复查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第一年：每月一次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第二年：每三个月一次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…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C00000"/>
                </a:solidFill>
              </a:rPr>
              <a:t>拟使用方法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使用微信的公众号定期提醒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已完成模块：病人的消息提醒也是通过微信公众号进行提醒，可以适当复用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3. </a:t>
            </a:r>
            <a:r>
              <a:rPr lang="zh-CN" altLang="en-US" dirty="0">
                <a:solidFill>
                  <a:srgbClr val="C00000"/>
                </a:solidFill>
              </a:rPr>
              <a:t>如何评测结果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本地开发测试</a:t>
            </a:r>
            <a:r>
              <a:rPr lang="en-US" altLang="zh-CN" dirty="0"/>
              <a:t>+</a:t>
            </a:r>
            <a:r>
              <a:rPr lang="zh-CN" altLang="en-US" dirty="0"/>
              <a:t>部署测试版测试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通过后端修改时间戳进行时间的调试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医生可以给患者设置不同的提醒方案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4E3BB1-1C9F-4EE7-87EE-1BE5BD1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本人拟完成工作</a:t>
            </a:r>
            <a:r>
              <a:rPr lang="en-US" altLang="zh-CN" dirty="0"/>
              <a:t>1</a:t>
            </a:r>
            <a:r>
              <a:rPr lang="zh-CN" altLang="en-US" dirty="0"/>
              <a:t>：治疗复查提醒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DFF78-8FEC-4802-AB4F-B5F7888E85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395A1-E2CC-052E-5F67-EF1CBD67B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607" y="1527068"/>
            <a:ext cx="2049940" cy="45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88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1054</Words>
  <Application>Microsoft Office PowerPoint</Application>
  <PresentationFormat>宽屏</PresentationFormat>
  <Paragraphs>164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微软雅黑</vt:lpstr>
      <vt:lpstr>Arial</vt:lpstr>
      <vt:lpstr>Calibri</vt:lpstr>
      <vt:lpstr>Helvetica</vt:lpstr>
      <vt:lpstr>Verdana</vt:lpstr>
      <vt:lpstr>Wingdings</vt:lpstr>
      <vt:lpstr>Office 主题​​</vt:lpstr>
      <vt:lpstr>dian随访助手卵巢癌病人随访功能设计与实现</vt:lpstr>
      <vt:lpstr>汇报提纲</vt:lpstr>
      <vt:lpstr>第一部分：项目总览</vt:lpstr>
      <vt:lpstr>项目总览</vt:lpstr>
      <vt:lpstr>选题与所在项目组的关系</vt:lpstr>
      <vt:lpstr>第二部分：本人拟完成的项目组工作</vt:lpstr>
      <vt:lpstr>选题背景与动机</vt:lpstr>
      <vt:lpstr>相关工作</vt:lpstr>
      <vt:lpstr>本人拟完成工作1：治疗复查提醒</vt:lpstr>
      <vt:lpstr>本人拟完成工作2：合适临床试验搜索</vt:lpstr>
      <vt:lpstr>本人拟完成工作3：继续推进深入了解和实现医生用户的需求</vt:lpstr>
      <vt:lpstr>本人拟完成工作的时间规划</vt:lpstr>
      <vt:lpstr>本人拟完成工作的亮点/难点/创新点</vt:lpstr>
      <vt:lpstr>第三部分：本人队委会及种子班工作</vt:lpstr>
      <vt:lpstr>本人队委会及种子班工作</vt:lpstr>
      <vt:lpstr>第四部分：总结</vt:lpstr>
      <vt:lpstr>总结</vt:lpstr>
      <vt:lpstr>工作展望</vt:lpstr>
      <vt:lpstr>课程汇报结束！~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钐秾语音克隆项目组</dc:title>
  <dc:creator>chengwei.zhang</dc:creator>
  <cp:lastModifiedBy>展 赵</cp:lastModifiedBy>
  <cp:revision>51</cp:revision>
  <dcterms:modified xsi:type="dcterms:W3CDTF">2023-10-23T14:45:01Z</dcterms:modified>
</cp:coreProperties>
</file>