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83" r:id="rId5"/>
    <p:sldId id="262" r:id="rId6"/>
    <p:sldId id="28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C0EB"/>
    <a:srgbClr val="059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8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4.svg"/><Relationship Id="rId5" Type="http://schemas.openxmlformats.org/officeDocument/2006/relationships/image" Target="../media/image14.sv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27732-F9C3-49BC-B114-721792F83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CEA2EA-C7D9-4FFA-A376-4691D78BB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F426D-15B2-4A05-BF1D-E2DD0E13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B95A8-70F8-4315-8EAF-305DB350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44B4C-1CC3-44F7-9C67-DCE5DE6C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D52EE661-9742-4F40-AE3F-A52F64DE84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93162" y="-3737"/>
            <a:ext cx="6779624" cy="3866158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2EC325BE-D7B1-49F7-80E8-91D9FDB974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6050" y="4552950"/>
            <a:ext cx="5695950" cy="230505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2EFDC9E-2D7E-44E4-AA52-F0FE9BD40DB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2200" y="6061074"/>
            <a:ext cx="1943100" cy="295275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D4F26E9E-F0AA-4CE9-BBA8-0BB857ACD00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919" y="1122363"/>
            <a:ext cx="381000" cy="2505075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A02882C6-7F8F-4204-ABDF-FF732F0D11F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83529" y="319089"/>
            <a:ext cx="523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8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98EE1-A2A6-4414-A59E-72D59954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419D0D-5D68-4F8B-B7E5-70B924921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046F5-5F1A-44B4-9056-688D5673C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4F7C0-5EAE-4FCD-BA90-A2270418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20671-CD4D-431B-AD7F-7BA0DEB4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00FA7-A769-483F-A7F7-7DC0D1BD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8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1518-C9F7-4982-B26E-5ED2B682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0589A-3FDD-41D6-B765-3E7283EC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1BF6F-1A3F-4637-A437-B3F08596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40948-1FCA-4310-92AC-1535F2E5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40754-8169-44CF-B675-E84C24C6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5D119-EFF0-400D-95B9-519E5D036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61F16-6666-4924-8B5B-5703AB0F9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24063-5637-4EFB-90AB-A319133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0041C-EA5A-4524-AC82-394AF0F9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9BD85-79DB-42BC-9624-7EAF2AD7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2023/7/10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2023/7/10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6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53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D2B0A-3B46-4820-8A09-1201F1DA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93F00-1A14-45CF-B6C4-4E7810F8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4014E-DE8A-400A-9EFB-67716D01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9D59B-67AB-4F12-93B2-E54AC11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99660-BDA1-408C-BC31-24E1EBFB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B4BC0AE2-7041-4180-B6D4-B2EDA57367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306450" y="-306446"/>
            <a:ext cx="1112109" cy="1725003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99E1A97-5AA9-4B19-8622-96F20CA50F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748962" y="5014120"/>
            <a:ext cx="381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5513EC55-D777-44F1-91BA-7A70D4DC78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445729" y="2056512"/>
            <a:ext cx="381000" cy="25050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0D42CEB-22EB-4D53-8FC6-3B2E1EBD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F8783-855E-46DF-8FB9-591B7A6C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03C68-60E5-4175-87F8-5EA5E679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2D32F-4ACB-4D7E-A98E-A6A91079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84C94-833C-44A1-9C74-DE9DE8C5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02032E-D9A9-41AA-B746-1ABB84EC9564}"/>
              </a:ext>
            </a:extLst>
          </p:cNvPr>
          <p:cNvGrpSpPr/>
          <p:nvPr userDrawn="1"/>
        </p:nvGrpSpPr>
        <p:grpSpPr>
          <a:xfrm>
            <a:off x="1132014" y="2112773"/>
            <a:ext cx="2674460" cy="2882602"/>
            <a:chOff x="1855580" y="2128926"/>
            <a:chExt cx="2674460" cy="2882602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2D3F5306-19FC-4462-990B-E8B1A6F186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2209801" y="2269664"/>
              <a:ext cx="2392552" cy="2111075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0732CF6E-933B-4C12-9A81-4B6DE53E83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416052" y="2451650"/>
              <a:ext cx="1980050" cy="1747102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6FFFB1CF-F685-4738-98B6-1326124C2F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3995827" y="4477315"/>
              <a:ext cx="567601" cy="500825"/>
            </a:xfrm>
            <a:prstGeom prst="rect">
              <a:avLst/>
            </a:prstGeom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19C6830-2F54-45D7-950A-74FB9EC549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829763" y="2721621"/>
              <a:ext cx="438898" cy="387264"/>
            </a:xfrm>
            <a:prstGeom prst="rect">
              <a:avLst/>
            </a:prstGeom>
            <a:effectLst>
              <a:outerShdw blurRad="635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" name="图形 12">
            <a:extLst>
              <a:ext uri="{FF2B5EF4-FFF2-40B4-BE49-F238E27FC236}">
                <a16:creationId xmlns:a16="http://schemas.microsoft.com/office/drawing/2014/main" id="{75954E07-3DFB-419C-A47F-9E11683A928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7052" y="4582160"/>
            <a:ext cx="5695950" cy="230505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50E1C407-7A05-4B99-B3EC-46F2052A67C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 flipV="1">
            <a:off x="-1039015" y="-25163"/>
            <a:ext cx="56959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1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B6866-383F-4162-B526-E55AC09E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2B863-631B-4A49-91D4-7BD0968B2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7ADED-3C0A-4638-B4A7-10A3F2EE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A4FF5-7809-4033-BCD7-68B27F43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5BDB4-059F-4A98-87BC-A4BBA9B3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1B569-0FB3-4039-9227-2DB12B1D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D1EB12D3-0EB2-4E8F-8867-792EF994E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93162" y="-3737"/>
            <a:ext cx="6779624" cy="386615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41072D2F-8CEE-4D57-8C56-B0556E0A4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2200" y="6007644"/>
            <a:ext cx="1737360" cy="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4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429C-A203-416E-A16C-8827FB38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6374B-1E77-48E0-AB8B-EFD59307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BC309-C02D-406C-A7B7-AAA127E8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DE971-EF30-4ED9-AE18-63068357C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42B662-7BEA-40E0-A999-8F9372721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4CABA-BA1A-4B3B-BEC1-1E1DD4C4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8DB189-CDB9-4B17-BD12-3CF7F49A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480AD3-C4C1-4CFC-BFFD-80116C24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429C-A203-416E-A16C-8827FB38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6374B-1E77-48E0-AB8B-EFD59307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BC309-C02D-406C-A7B7-AAA127E8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DE971-EF30-4ED9-AE18-63068357C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42B662-7BEA-40E0-A999-8F9372721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4CABA-BA1A-4B3B-BEC1-1E1DD4C4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8DB189-CDB9-4B17-BD12-3CF7F49A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480AD3-C4C1-4CFC-BFFD-80116C24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95636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68325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08ED7-9D0E-47D2-B46B-4D652E48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B59D72-9837-48B6-97EC-31DB015D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EB755-C6D8-478A-89A9-7CF1A43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CB1AF1-BC2B-4AC6-A025-8627AD2B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2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C90473-9F04-403E-84A6-4AFCCF9E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8DD23-9103-46FB-B2E8-5EFCA491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B6731-D3AF-46AD-BBAD-3D44DA8B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7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5FDD-59DD-43BD-A8FA-113673B0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2C852-2AD8-4BC4-90B1-D17E7D83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6A52B-6BFD-49C3-BD7F-B4FACBD0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02D4B-EAE2-4FDD-BB46-838DCE49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33D30-F13B-469E-9CC5-4AA3E0EB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1F475-E035-4DD4-A3DA-22F50C85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CCEB32-AA69-4FF6-B8ED-90FA95A6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78F15-1DB3-42EE-9FC5-47C4F9DB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77844-6B71-4CD4-A324-5CC0FD3FC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E40A-BC53-405B-B961-7D5C67DF293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F6780-5E9D-4B12-9EA8-C67369B4B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46573-3788-47F7-9F3B-319F8BC02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7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1FAFA2-323C-4B5C-B298-1DEC4FDA6018}"/>
              </a:ext>
            </a:extLst>
          </p:cNvPr>
          <p:cNvSpPr txBox="1"/>
          <p:nvPr/>
        </p:nvSpPr>
        <p:spPr>
          <a:xfrm>
            <a:off x="2800825" y="2502325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微机原理实验二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3D22AC-0FAA-4DDD-B106-12BEB4880271}"/>
              </a:ext>
            </a:extLst>
          </p:cNvPr>
          <p:cNvSpPr txBox="1"/>
          <p:nvPr/>
        </p:nvSpPr>
        <p:spPr>
          <a:xfrm>
            <a:off x="4304639" y="2163771"/>
            <a:ext cx="364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0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Academic report PPT</a:t>
            </a:r>
            <a:endParaRPr lang="zh-CN" altLang="en-US" sz="1600" dirty="0">
              <a:gradFill>
                <a:gsLst>
                  <a:gs pos="59200">
                    <a:srgbClr val="0599D7">
                      <a:alpha val="80000"/>
                    </a:srgbClr>
                  </a:gs>
                  <a:gs pos="42000">
                    <a:srgbClr val="0599D7">
                      <a:alpha val="80000"/>
                    </a:srgbClr>
                  </a:gs>
                  <a:gs pos="0">
                    <a:srgbClr val="0599D7"/>
                  </a:gs>
                  <a:gs pos="100000">
                    <a:srgbClr val="0599D7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031B88-4BEA-402B-B464-933C3FE08931}"/>
              </a:ext>
            </a:extLst>
          </p:cNvPr>
          <p:cNvSpPr txBox="1"/>
          <p:nvPr/>
        </p:nvSpPr>
        <p:spPr>
          <a:xfrm>
            <a:off x="4567379" y="4041208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采用查询定时器的闪灯实验汇报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2ADD9E5-50A3-4415-BC74-979C07E497C3}"/>
              </a:ext>
            </a:extLst>
          </p:cNvPr>
          <p:cNvSpPr/>
          <p:nvPr/>
        </p:nvSpPr>
        <p:spPr>
          <a:xfrm>
            <a:off x="5095241" y="4846320"/>
            <a:ext cx="2001518" cy="379828"/>
          </a:xfrm>
          <a:prstGeom prst="roundRect">
            <a:avLst>
              <a:gd name="adj" fmla="val 50000"/>
            </a:avLst>
          </a:prstGeom>
          <a:gradFill>
            <a:gsLst>
              <a:gs pos="59200">
                <a:srgbClr val="0599D7">
                  <a:alpha val="80000"/>
                </a:srgbClr>
              </a:gs>
              <a:gs pos="42000">
                <a:srgbClr val="0599D7">
                  <a:alpha val="85000"/>
                </a:srgbClr>
              </a:gs>
              <a:gs pos="0">
                <a:srgbClr val="0599D7"/>
              </a:gs>
              <a:gs pos="100000">
                <a:srgbClr val="0599D7"/>
              </a:gs>
            </a:gsLst>
            <a:lin ang="2700000" scaled="0"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周睿科 赵展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87F195-781A-458F-9D10-DF296247C41A}"/>
              </a:ext>
            </a:extLst>
          </p:cNvPr>
          <p:cNvSpPr txBox="1"/>
          <p:nvPr/>
        </p:nvSpPr>
        <p:spPr>
          <a:xfrm>
            <a:off x="11094720" y="32004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599D7"/>
                </a:solidFill>
                <a:cs typeface="+mn-ea"/>
                <a:sym typeface="+mn-lt"/>
              </a:rPr>
              <a:t>LOGO</a:t>
            </a:r>
            <a:endParaRPr lang="zh-CN" altLang="en-US" dirty="0">
              <a:solidFill>
                <a:srgbClr val="0599D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697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86385F5-776E-42B8-B4F6-098E157C81DF}"/>
              </a:ext>
            </a:extLst>
          </p:cNvPr>
          <p:cNvSpPr txBox="1"/>
          <p:nvPr/>
        </p:nvSpPr>
        <p:spPr>
          <a:xfrm>
            <a:off x="1879781" y="2770830"/>
            <a:ext cx="39437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目录</a:t>
            </a:r>
            <a:r>
              <a:rPr lang="en-US" altLang="zh-CN" sz="6600" b="1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/</a:t>
            </a:r>
            <a:r>
              <a:rPr lang="en-US" altLang="zh-CN" sz="3200" b="1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Content</a:t>
            </a:r>
            <a:endParaRPr lang="zh-CN" altLang="en-US" sz="3200" b="1" dirty="0">
              <a:gradFill>
                <a:gsLst>
                  <a:gs pos="59200">
                    <a:srgbClr val="0599D7">
                      <a:alpha val="80000"/>
                    </a:srgbClr>
                  </a:gs>
                  <a:gs pos="42000">
                    <a:srgbClr val="0599D7">
                      <a:alpha val="85000"/>
                    </a:srgbClr>
                  </a:gs>
                  <a:gs pos="0">
                    <a:srgbClr val="0599D7"/>
                  </a:gs>
                  <a:gs pos="100000">
                    <a:srgbClr val="0599D7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747C01B-BCBA-48DD-802C-B5B2AD2E98E5}"/>
              </a:ext>
            </a:extLst>
          </p:cNvPr>
          <p:cNvGrpSpPr/>
          <p:nvPr/>
        </p:nvGrpSpPr>
        <p:grpSpPr>
          <a:xfrm>
            <a:off x="6504494" y="1861142"/>
            <a:ext cx="560065" cy="560065"/>
            <a:chOff x="6829063" y="2210765"/>
            <a:chExt cx="560065" cy="56006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ADA25C-9338-4DEB-88EC-044FE93116D8}"/>
                </a:ext>
              </a:extLst>
            </p:cNvPr>
            <p:cNvSpPr/>
            <p:nvPr/>
          </p:nvSpPr>
          <p:spPr>
            <a:xfrm>
              <a:off x="6829063" y="2210765"/>
              <a:ext cx="560065" cy="560065"/>
            </a:xfrm>
            <a:prstGeom prst="ellipse">
              <a:avLst/>
            </a:prstGeom>
            <a:gradFill>
              <a:gsLst>
                <a:gs pos="22000">
                  <a:srgbClr val="67C0EB"/>
                </a:gs>
                <a:gs pos="0">
                  <a:srgbClr val="0599D7"/>
                </a:gs>
                <a:gs pos="100000">
                  <a:srgbClr val="0599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3C6949-B7E3-4601-A3B4-603E30093CA6}"/>
                </a:ext>
              </a:extLst>
            </p:cNvPr>
            <p:cNvSpPr txBox="1"/>
            <p:nvPr/>
          </p:nvSpPr>
          <p:spPr>
            <a:xfrm>
              <a:off x="6883069" y="230613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D6FF59-4165-4D28-B566-D747BBA295E1}"/>
              </a:ext>
            </a:extLst>
          </p:cNvPr>
          <p:cNvGrpSpPr/>
          <p:nvPr/>
        </p:nvGrpSpPr>
        <p:grpSpPr>
          <a:xfrm>
            <a:off x="6504494" y="2724502"/>
            <a:ext cx="560065" cy="560065"/>
            <a:chOff x="6829063" y="2210765"/>
            <a:chExt cx="560065" cy="56006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B025723-8F40-47A6-8A4C-1FFED790DE1D}"/>
                </a:ext>
              </a:extLst>
            </p:cNvPr>
            <p:cNvSpPr/>
            <p:nvPr/>
          </p:nvSpPr>
          <p:spPr>
            <a:xfrm>
              <a:off x="6829063" y="2210765"/>
              <a:ext cx="560065" cy="560065"/>
            </a:xfrm>
            <a:prstGeom prst="ellipse">
              <a:avLst/>
            </a:prstGeom>
            <a:gradFill>
              <a:gsLst>
                <a:gs pos="22000">
                  <a:srgbClr val="67C0EB"/>
                </a:gs>
                <a:gs pos="0">
                  <a:srgbClr val="0599D7"/>
                </a:gs>
                <a:gs pos="100000">
                  <a:srgbClr val="0599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CA7B420-93EB-4F43-9B71-0B4E90FDB608}"/>
                </a:ext>
              </a:extLst>
            </p:cNvPr>
            <p:cNvSpPr txBox="1"/>
            <p:nvPr/>
          </p:nvSpPr>
          <p:spPr>
            <a:xfrm>
              <a:off x="6883069" y="230613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C5EF994-AAA1-4B32-B0B4-678FEE676810}"/>
              </a:ext>
            </a:extLst>
          </p:cNvPr>
          <p:cNvGrpSpPr/>
          <p:nvPr/>
        </p:nvGrpSpPr>
        <p:grpSpPr>
          <a:xfrm>
            <a:off x="6504494" y="3587862"/>
            <a:ext cx="560065" cy="560065"/>
            <a:chOff x="6829063" y="2210765"/>
            <a:chExt cx="560065" cy="56006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DEDD8FB-8C81-423F-B2FF-D42034AC29BF}"/>
                </a:ext>
              </a:extLst>
            </p:cNvPr>
            <p:cNvSpPr/>
            <p:nvPr/>
          </p:nvSpPr>
          <p:spPr>
            <a:xfrm>
              <a:off x="6829063" y="2210765"/>
              <a:ext cx="560065" cy="560065"/>
            </a:xfrm>
            <a:prstGeom prst="ellipse">
              <a:avLst/>
            </a:prstGeom>
            <a:gradFill>
              <a:gsLst>
                <a:gs pos="22000">
                  <a:srgbClr val="67C0EB"/>
                </a:gs>
                <a:gs pos="0">
                  <a:srgbClr val="0599D7"/>
                </a:gs>
                <a:gs pos="100000">
                  <a:srgbClr val="0599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F8111B-9B9C-4ABB-A1CE-D9F01E355115}"/>
                </a:ext>
              </a:extLst>
            </p:cNvPr>
            <p:cNvSpPr txBox="1"/>
            <p:nvPr/>
          </p:nvSpPr>
          <p:spPr>
            <a:xfrm>
              <a:off x="6883069" y="230613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5D5733-AA86-4563-BCB9-E822F548F754}"/>
              </a:ext>
            </a:extLst>
          </p:cNvPr>
          <p:cNvGrpSpPr/>
          <p:nvPr/>
        </p:nvGrpSpPr>
        <p:grpSpPr>
          <a:xfrm>
            <a:off x="6504494" y="4451223"/>
            <a:ext cx="560065" cy="560065"/>
            <a:chOff x="6829063" y="2210765"/>
            <a:chExt cx="560065" cy="56006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9C7B3BE-F052-4340-89CF-5DDF6A18F5DC}"/>
                </a:ext>
              </a:extLst>
            </p:cNvPr>
            <p:cNvSpPr/>
            <p:nvPr/>
          </p:nvSpPr>
          <p:spPr>
            <a:xfrm>
              <a:off x="6829063" y="2210765"/>
              <a:ext cx="560065" cy="560065"/>
            </a:xfrm>
            <a:prstGeom prst="ellipse">
              <a:avLst/>
            </a:prstGeom>
            <a:gradFill>
              <a:gsLst>
                <a:gs pos="22000">
                  <a:srgbClr val="67C0EB"/>
                </a:gs>
                <a:gs pos="0">
                  <a:srgbClr val="0599D7"/>
                </a:gs>
                <a:gs pos="100000">
                  <a:srgbClr val="0599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3C101CB-3336-4445-B073-6D031A56A18F}"/>
                </a:ext>
              </a:extLst>
            </p:cNvPr>
            <p:cNvSpPr txBox="1"/>
            <p:nvPr/>
          </p:nvSpPr>
          <p:spPr>
            <a:xfrm>
              <a:off x="6883069" y="230613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19AEF86-12C6-4879-BCB4-8B2B87322257}"/>
              </a:ext>
            </a:extLst>
          </p:cNvPr>
          <p:cNvSpPr txBox="1"/>
          <p:nvPr/>
        </p:nvSpPr>
        <p:spPr>
          <a:xfrm>
            <a:off x="7254972" y="187956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实验理论分析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EC159-D426-451E-A5C7-67A9DAB3EE6A}"/>
              </a:ext>
            </a:extLst>
          </p:cNvPr>
          <p:cNvSpPr txBox="1"/>
          <p:nvPr/>
        </p:nvSpPr>
        <p:spPr>
          <a:xfrm>
            <a:off x="7254972" y="2742924"/>
            <a:ext cx="1620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实际效果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A66EB0-A737-426A-8FAA-192B10A38AFC}"/>
              </a:ext>
            </a:extLst>
          </p:cNvPr>
          <p:cNvSpPr txBox="1"/>
          <p:nvPr/>
        </p:nvSpPr>
        <p:spPr>
          <a:xfrm>
            <a:off x="7254972" y="360628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配置计算过程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18600C-A690-4879-BC73-DF40692909B3}"/>
              </a:ext>
            </a:extLst>
          </p:cNvPr>
          <p:cNvSpPr txBox="1"/>
          <p:nvPr/>
        </p:nvSpPr>
        <p:spPr>
          <a:xfrm>
            <a:off x="7254972" y="446964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软件仿真展示</a:t>
            </a:r>
          </a:p>
        </p:txBody>
      </p:sp>
    </p:spTree>
    <p:extLst>
      <p:ext uri="{BB962C8B-B14F-4D97-AF65-F5344CB8AC3E}">
        <p14:creationId xmlns:p14="http://schemas.microsoft.com/office/powerpoint/2010/main" val="898190443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A6FFF20A-5F23-4BC2-A82B-B1C821B40113}"/>
              </a:ext>
            </a:extLst>
          </p:cNvPr>
          <p:cNvSpPr txBox="1"/>
          <p:nvPr/>
        </p:nvSpPr>
        <p:spPr>
          <a:xfrm>
            <a:off x="1214021" y="329922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实验理论分析</a:t>
            </a:r>
            <a:r>
              <a:rPr lang="en-US" altLang="zh-CN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:timer0</a:t>
            </a:r>
            <a:endParaRPr lang="zh-CN" altLang="en-US" sz="2800" dirty="0">
              <a:gradFill>
                <a:gsLst>
                  <a:gs pos="59200">
                    <a:srgbClr val="0599D7">
                      <a:alpha val="80000"/>
                    </a:srgbClr>
                  </a:gs>
                  <a:gs pos="42000">
                    <a:srgbClr val="0599D7">
                      <a:alpha val="85000"/>
                    </a:srgbClr>
                  </a:gs>
                  <a:gs pos="0">
                    <a:srgbClr val="0599D7"/>
                  </a:gs>
                  <a:gs pos="100000">
                    <a:srgbClr val="0599D7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D2C9AD-406C-3319-CD07-DB656851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8" y="1413148"/>
            <a:ext cx="8774884" cy="40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34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A6FFF20A-5F23-4BC2-A82B-B1C821B40113}"/>
              </a:ext>
            </a:extLst>
          </p:cNvPr>
          <p:cNvSpPr txBox="1"/>
          <p:nvPr/>
        </p:nvSpPr>
        <p:spPr>
          <a:xfrm>
            <a:off x="1214021" y="329922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实验理论分析：</a:t>
            </a:r>
            <a:r>
              <a:rPr lang="en-US" altLang="zh-CN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8bit</a:t>
            </a:r>
            <a:endParaRPr lang="zh-CN" altLang="en-US" sz="2800" dirty="0">
              <a:gradFill>
                <a:gsLst>
                  <a:gs pos="59200">
                    <a:srgbClr val="0599D7">
                      <a:alpha val="80000"/>
                    </a:srgbClr>
                  </a:gs>
                  <a:gs pos="42000">
                    <a:srgbClr val="0599D7">
                      <a:alpha val="85000"/>
                    </a:srgbClr>
                  </a:gs>
                  <a:gs pos="0">
                    <a:srgbClr val="0599D7"/>
                  </a:gs>
                  <a:gs pos="100000">
                    <a:srgbClr val="0599D7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BDB973-005C-9A4E-913B-0B6148CE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61" y="1591408"/>
            <a:ext cx="9296054" cy="3675184"/>
          </a:xfrm>
          <a:prstGeom prst="rect">
            <a:avLst/>
          </a:prstGeom>
        </p:spPr>
      </p:pic>
      <p:sp>
        <p:nvSpPr>
          <p:cNvPr id="90" name="矩形 89">
            <a:extLst>
              <a:ext uri="{FF2B5EF4-FFF2-40B4-BE49-F238E27FC236}">
                <a16:creationId xmlns:a16="http://schemas.microsoft.com/office/drawing/2014/main" id="{F8DCB447-AD22-A129-6838-4BC8C73191E8}"/>
              </a:ext>
            </a:extLst>
          </p:cNvPr>
          <p:cNvSpPr/>
          <p:nvPr/>
        </p:nvSpPr>
        <p:spPr>
          <a:xfrm>
            <a:off x="1840659" y="2843868"/>
            <a:ext cx="1040235" cy="3355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C62090-77AF-CCF2-2924-85C1D563D21F}"/>
              </a:ext>
            </a:extLst>
          </p:cNvPr>
          <p:cNvSpPr txBox="1"/>
          <p:nvPr/>
        </p:nvSpPr>
        <p:spPr>
          <a:xfrm>
            <a:off x="4065138" y="2156857"/>
            <a:ext cx="8256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64</a:t>
            </a:r>
            <a:endParaRPr lang="zh-CN" altLang="en-US" dirty="0"/>
          </a:p>
        </p:txBody>
      </p:sp>
      <p:sp>
        <p:nvSpPr>
          <p:cNvPr id="94" name="文本框 3">
            <a:extLst>
              <a:ext uri="{FF2B5EF4-FFF2-40B4-BE49-F238E27FC236}">
                <a16:creationId xmlns:a16="http://schemas.microsoft.com/office/drawing/2014/main" id="{AEF2654C-8005-2A9B-7291-5307A4084A60}"/>
              </a:ext>
            </a:extLst>
          </p:cNvPr>
          <p:cNvSpPr txBox="1"/>
          <p:nvPr/>
        </p:nvSpPr>
        <p:spPr>
          <a:xfrm>
            <a:off x="5424805" y="931394"/>
            <a:ext cx="3639352" cy="101566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选取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32KHz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时钟，预分频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1:64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8bit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计时器（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32K/64/256 = 2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25AC615-3FAF-374C-320A-91F02D507829}"/>
              </a:ext>
            </a:extLst>
          </p:cNvPr>
          <p:cNvSpPr txBox="1"/>
          <p:nvPr/>
        </p:nvSpPr>
        <p:spPr>
          <a:xfrm>
            <a:off x="7244482" y="3803950"/>
            <a:ext cx="774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136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A6FFF20A-5F23-4BC2-A82B-B1C821B40113}"/>
              </a:ext>
            </a:extLst>
          </p:cNvPr>
          <p:cNvSpPr txBox="1"/>
          <p:nvPr/>
        </p:nvSpPr>
        <p:spPr>
          <a:xfrm>
            <a:off x="1214021" y="329922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实验理论分析：</a:t>
            </a:r>
            <a:r>
              <a:rPr lang="en-US" altLang="zh-CN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16bit</a:t>
            </a:r>
            <a:endParaRPr lang="zh-CN" altLang="en-US" sz="2800" dirty="0">
              <a:gradFill>
                <a:gsLst>
                  <a:gs pos="59200">
                    <a:srgbClr val="0599D7">
                      <a:alpha val="80000"/>
                    </a:srgbClr>
                  </a:gs>
                  <a:gs pos="42000">
                    <a:srgbClr val="0599D7">
                      <a:alpha val="85000"/>
                    </a:srgbClr>
                  </a:gs>
                  <a:gs pos="0">
                    <a:srgbClr val="0599D7"/>
                  </a:gs>
                  <a:gs pos="100000">
                    <a:srgbClr val="0599D7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BDB973-005C-9A4E-913B-0B6148CE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61" y="1591408"/>
            <a:ext cx="9296054" cy="3675184"/>
          </a:xfrm>
          <a:prstGeom prst="rect">
            <a:avLst/>
          </a:prstGeom>
        </p:spPr>
      </p:pic>
      <p:sp>
        <p:nvSpPr>
          <p:cNvPr id="90" name="矩形 89">
            <a:extLst>
              <a:ext uri="{FF2B5EF4-FFF2-40B4-BE49-F238E27FC236}">
                <a16:creationId xmlns:a16="http://schemas.microsoft.com/office/drawing/2014/main" id="{F8DCB447-AD22-A129-6838-4BC8C73191E8}"/>
              </a:ext>
            </a:extLst>
          </p:cNvPr>
          <p:cNvSpPr/>
          <p:nvPr/>
        </p:nvSpPr>
        <p:spPr>
          <a:xfrm>
            <a:off x="1840659" y="2843868"/>
            <a:ext cx="1040235" cy="3355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4C62090-77AF-CCF2-2924-85C1D563D21F}"/>
              </a:ext>
            </a:extLst>
          </p:cNvPr>
          <p:cNvSpPr txBox="1"/>
          <p:nvPr/>
        </p:nvSpPr>
        <p:spPr>
          <a:xfrm>
            <a:off x="4065138" y="2156857"/>
            <a:ext cx="7255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258BAC-C51E-7FDD-9008-301FC2622C0D}"/>
              </a:ext>
            </a:extLst>
          </p:cNvPr>
          <p:cNvSpPr txBox="1"/>
          <p:nvPr/>
        </p:nvSpPr>
        <p:spPr>
          <a:xfrm>
            <a:off x="5718418" y="853142"/>
            <a:ext cx="3780029" cy="101566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选取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32KHz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时钟，预分频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1:1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16bit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计时器，使用置数功能（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32K/16384 = 2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7CB4B6-AC57-2553-63A6-2D505F8FF04B}"/>
              </a:ext>
            </a:extLst>
          </p:cNvPr>
          <p:cNvSpPr txBox="1"/>
          <p:nvPr/>
        </p:nvSpPr>
        <p:spPr>
          <a:xfrm>
            <a:off x="7245680" y="3610519"/>
            <a:ext cx="7255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346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5D25BA-4764-4283-881E-87D3BAB2B91E}"/>
              </a:ext>
            </a:extLst>
          </p:cNvPr>
          <p:cNvSpPr/>
          <p:nvPr/>
        </p:nvSpPr>
        <p:spPr>
          <a:xfrm rot="2700000">
            <a:off x="1695511" y="1697411"/>
            <a:ext cx="1313361" cy="1332722"/>
          </a:xfrm>
          <a:prstGeom prst="rect">
            <a:avLst/>
          </a:prstGeom>
          <a:gradFill>
            <a:gsLst>
              <a:gs pos="0">
                <a:srgbClr val="67C0EB"/>
              </a:gs>
              <a:gs pos="100000">
                <a:srgbClr val="0599D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262124"/>
              </a:solidFill>
              <a:cs typeface="+mn-ea"/>
              <a:sym typeface="+mn-lt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3CE1409C-199B-4164-84E6-0ADEABF3204E}"/>
              </a:ext>
            </a:extLst>
          </p:cNvPr>
          <p:cNvSpPr txBox="1"/>
          <p:nvPr/>
        </p:nvSpPr>
        <p:spPr>
          <a:xfrm>
            <a:off x="5603818" y="1394276"/>
            <a:ext cx="3639352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理论上可以采取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1:64 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预分频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+ 8bit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计时器实现二分频，不需要置数操作</a:t>
            </a:r>
            <a:endParaRPr lang="en-US" altLang="zh-CN" sz="2000" b="1" dirty="0">
              <a:solidFill>
                <a:srgbClr val="0599D7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但实际上由于软硬件原因会造成一定的延迟，不好微调，最后结果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528ms</a:t>
            </a:r>
            <a:endParaRPr lang="zh-CN" altLang="en-US" sz="2000" b="1" dirty="0">
              <a:solidFill>
                <a:srgbClr val="0599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C588F-70BC-4126-AC2A-F648A8BC1FFA}"/>
              </a:ext>
            </a:extLst>
          </p:cNvPr>
          <p:cNvSpPr/>
          <p:nvPr/>
        </p:nvSpPr>
        <p:spPr>
          <a:xfrm rot="2700000">
            <a:off x="1698779" y="4154057"/>
            <a:ext cx="1334328" cy="1311756"/>
          </a:xfrm>
          <a:prstGeom prst="rect">
            <a:avLst/>
          </a:prstGeom>
          <a:gradFill>
            <a:gsLst>
              <a:gs pos="0">
                <a:srgbClr val="67C0EB"/>
              </a:gs>
              <a:gs pos="100000">
                <a:srgbClr val="0599D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62124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F4CE32-029C-4E5D-9357-D0B3270C971F}"/>
              </a:ext>
            </a:extLst>
          </p:cNvPr>
          <p:cNvSpPr txBox="1"/>
          <p:nvPr/>
        </p:nvSpPr>
        <p:spPr>
          <a:xfrm>
            <a:off x="5603819" y="3532662"/>
            <a:ext cx="3639352" cy="2554545"/>
          </a:xfrm>
          <a:prstGeom prst="rect">
            <a:avLst/>
          </a:prstGeom>
          <a:noFill/>
          <a:ln>
            <a:solidFill>
              <a:srgbClr val="67C0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选取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32KHz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时钟，要实现二分频，则有：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32K/16384 = 2Hz,16384 = 0x40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，则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0xffff-num_set = 0x40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，则</a:t>
            </a:r>
            <a:r>
              <a:rPr lang="en-US" altLang="zh-CN" sz="2000" b="1" dirty="0" err="1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num_set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 = 0xbfff</a:t>
            </a:r>
          </a:p>
          <a:p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微调后，</a:t>
            </a:r>
            <a:r>
              <a:rPr lang="en-US" altLang="zh-CN" sz="2000" b="1" dirty="0" err="1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num_set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 = 0xc374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，计算可知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0x4000/0x3c8b ≈ 528/500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，此时为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500ms</a:t>
            </a:r>
          </a:p>
        </p:txBody>
      </p:sp>
      <p:sp>
        <p:nvSpPr>
          <p:cNvPr id="12" name="文本框 12">
            <a:extLst>
              <a:ext uri="{FF2B5EF4-FFF2-40B4-BE49-F238E27FC236}">
                <a16:creationId xmlns:a16="http://schemas.microsoft.com/office/drawing/2014/main" id="{3EF086BD-AD1D-4355-A1EB-285073FBAEAC}"/>
              </a:ext>
            </a:extLst>
          </p:cNvPr>
          <p:cNvSpPr txBox="1"/>
          <p:nvPr/>
        </p:nvSpPr>
        <p:spPr>
          <a:xfrm>
            <a:off x="1723293" y="4501662"/>
            <a:ext cx="1218446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16bit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A86281-4EE3-4A5C-AA5D-0B3DE904D16B}"/>
              </a:ext>
            </a:extLst>
          </p:cNvPr>
          <p:cNvSpPr txBox="1"/>
          <p:nvPr/>
        </p:nvSpPr>
        <p:spPr>
          <a:xfrm>
            <a:off x="1214021" y="3299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实际效果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7205" y="6584454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http://www.1ppt.com/xiazai/</a:t>
            </a: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1D39DBB-BD8E-0F93-B60E-B61E6B5E6BE1}"/>
              </a:ext>
            </a:extLst>
          </p:cNvPr>
          <p:cNvSpPr txBox="1"/>
          <p:nvPr/>
        </p:nvSpPr>
        <p:spPr>
          <a:xfrm>
            <a:off x="1093196" y="2102162"/>
            <a:ext cx="251799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8bit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873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9CB7AEAD-6BE5-494D-A11E-35225D53FF7E}"/>
              </a:ext>
            </a:extLst>
          </p:cNvPr>
          <p:cNvSpPr txBox="1"/>
          <p:nvPr/>
        </p:nvSpPr>
        <p:spPr>
          <a:xfrm>
            <a:off x="1214021" y="3299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设备配置</a:t>
            </a:r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1A02CE-3C95-9F5E-B878-B405F8D5112C}"/>
              </a:ext>
            </a:extLst>
          </p:cNvPr>
          <p:cNvSpPr txBox="1"/>
          <p:nvPr/>
        </p:nvSpPr>
        <p:spPr>
          <a:xfrm>
            <a:off x="999688" y="3785686"/>
            <a:ext cx="10192624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1)	PORTA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TRISA = 00000000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全端口输出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2)	TIMER0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A.	T0CON0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10010000B 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使能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Timer0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16bit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模式，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1:1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分频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B.	T0CON1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10010000B 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时钟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LFINTOSC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，数字输入不与</a:t>
            </a:r>
            <a:r>
              <a:rPr lang="en-US" altLang="zh-CN" b="1" dirty="0" err="1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focs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/4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同步，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1:1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分频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3)	TIMER0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置数：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A.	TMR0H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0xc3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B.	TMR0L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0x74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32F5B29-5E15-3C6C-CF52-A060D975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8" y="1161749"/>
            <a:ext cx="9391064" cy="24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5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1E356DC-A919-4D34-88F5-317AD57913D2}"/>
              </a:ext>
            </a:extLst>
          </p:cNvPr>
          <p:cNvSpPr txBox="1"/>
          <p:nvPr/>
        </p:nvSpPr>
        <p:spPr>
          <a:xfrm>
            <a:off x="1214021" y="32992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软件仿真展示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48E5B6-EE38-61AB-F89C-B0C545A2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55" y="1442632"/>
            <a:ext cx="5946219" cy="42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dmtryvr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286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学术汇报</dc:title>
  <dc:creator>第一PPT</dc:creator>
  <cp:keywords>www.1ppt.com</cp:keywords>
  <dc:description>www.1ppt.com</dc:description>
  <cp:lastModifiedBy>展 赵</cp:lastModifiedBy>
  <cp:revision>10</cp:revision>
  <dcterms:created xsi:type="dcterms:W3CDTF">2021-12-16T14:18:15Z</dcterms:created>
  <dcterms:modified xsi:type="dcterms:W3CDTF">2023-07-10T02:18:43Z</dcterms:modified>
</cp:coreProperties>
</file>