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85" r:id="rId5"/>
    <p:sldId id="284" r:id="rId6"/>
    <p:sldId id="283" r:id="rId7"/>
    <p:sldId id="262" r:id="rId8"/>
    <p:sldId id="26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C0EB"/>
    <a:srgbClr val="059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83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57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svg"/><Relationship Id="rId7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4.svg"/><Relationship Id="rId5" Type="http://schemas.openxmlformats.org/officeDocument/2006/relationships/image" Target="../media/image14.svg"/><Relationship Id="rId10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27732-F9C3-49BC-B114-721792F83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CEA2EA-C7D9-4FFA-A376-4691D78BB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F426D-15B2-4A05-BF1D-E2DD0E13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B95A8-70F8-4315-8EAF-305DB350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44B4C-1CC3-44F7-9C67-DCE5DE6C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D52EE661-9742-4F40-AE3F-A52F64DE84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93162" y="-3737"/>
            <a:ext cx="6779624" cy="3866158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2EC325BE-D7B1-49F7-80E8-91D9FDB974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6050" y="4552950"/>
            <a:ext cx="5695950" cy="230505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62EFDC9E-2D7E-44E4-AA52-F0FE9BD40DB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82200" y="6061074"/>
            <a:ext cx="1943100" cy="295275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D4F26E9E-F0AA-4CE9-BBA8-0BB857ACD00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919" y="1122363"/>
            <a:ext cx="381000" cy="2505075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A02882C6-7F8F-4204-ABDF-FF732F0D11F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83529" y="319089"/>
            <a:ext cx="5238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8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98EE1-A2A6-4414-A59E-72D59954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419D0D-5D68-4F8B-B7E5-70B924921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D046F5-5F1A-44B4-9056-688D5673C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64F7C0-5EAE-4FCD-BA90-A2270418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20671-CD4D-431B-AD7F-7BA0DEB4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600FA7-A769-483F-A7F7-7DC0D1BD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98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1518-C9F7-4982-B26E-5ED2B682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30589A-3FDD-41D6-B765-3E7283EC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1BF6F-1A3F-4637-A437-B3F08596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40948-1FCA-4310-92AC-1535F2E5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40754-8169-44CF-B675-E84C24C6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3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05D119-EFF0-400D-95B9-519E5D036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161F16-6666-4924-8B5B-5703AB0F9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24063-5637-4EFB-90AB-A319133A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0041C-EA5A-4524-AC82-394AF0F9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9BD85-79DB-42BC-9624-7EAF2AD7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1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2023/7/11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3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2023/7/11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6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53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D2B0A-3B46-4820-8A09-1201F1DA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93F00-1A14-45CF-B6C4-4E7810F8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4014E-DE8A-400A-9EFB-67716D01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9D59B-67AB-4F12-93B2-E54AC113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99660-BDA1-408C-BC31-24E1EBFB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B4BC0AE2-7041-4180-B6D4-B2EDA57367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306450" y="-306446"/>
            <a:ext cx="1112109" cy="1725003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B99E1A97-5AA9-4B19-8622-96F20CA50FD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0748962" y="5014120"/>
            <a:ext cx="3810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9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>
            <a:extLst>
              <a:ext uri="{FF2B5EF4-FFF2-40B4-BE49-F238E27FC236}">
                <a16:creationId xmlns:a16="http://schemas.microsoft.com/office/drawing/2014/main" id="{5513EC55-D777-44F1-91BA-7A70D4DC78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445729" y="2056512"/>
            <a:ext cx="381000" cy="25050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0D42CEB-22EB-4D53-8FC6-3B2E1EBD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FF8783-855E-46DF-8FB9-591B7A6C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03C68-60E5-4175-87F8-5EA5E679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2D32F-4ACB-4D7E-A98E-A6A91079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84C94-833C-44A1-9C74-DE9DE8C5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302032E-D9A9-41AA-B746-1ABB84EC9564}"/>
              </a:ext>
            </a:extLst>
          </p:cNvPr>
          <p:cNvGrpSpPr/>
          <p:nvPr userDrawn="1"/>
        </p:nvGrpSpPr>
        <p:grpSpPr>
          <a:xfrm>
            <a:off x="1132014" y="2112773"/>
            <a:ext cx="2674460" cy="2882602"/>
            <a:chOff x="1855580" y="2128926"/>
            <a:chExt cx="2674460" cy="2882602"/>
          </a:xfrm>
        </p:grpSpPr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2D3F5306-19FC-4462-990B-E8B1A6F186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2209801" y="2269664"/>
              <a:ext cx="2392552" cy="2111075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0732CF6E-933B-4C12-9A81-4B6DE53E83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2416052" y="2451650"/>
              <a:ext cx="1980050" cy="1747102"/>
            </a:xfrm>
            <a:prstGeom prst="rect">
              <a:avLst/>
            </a:prstGeom>
          </p:spPr>
        </p:pic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6FFFB1CF-F685-4738-98B6-1326124C2F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3995827" y="4477315"/>
              <a:ext cx="567601" cy="500825"/>
            </a:xfrm>
            <a:prstGeom prst="rect">
              <a:avLst/>
            </a:prstGeom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A19C6830-2F54-45D7-950A-74FB9EC549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829763" y="2721621"/>
              <a:ext cx="438898" cy="387264"/>
            </a:xfrm>
            <a:prstGeom prst="rect">
              <a:avLst/>
            </a:prstGeom>
            <a:effectLst>
              <a:outerShdw blurRad="635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3" name="图形 12">
            <a:extLst>
              <a:ext uri="{FF2B5EF4-FFF2-40B4-BE49-F238E27FC236}">
                <a16:creationId xmlns:a16="http://schemas.microsoft.com/office/drawing/2014/main" id="{75954E07-3DFB-419C-A47F-9E11683A928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17052" y="4582160"/>
            <a:ext cx="5695950" cy="230505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50E1C407-7A05-4B99-B3EC-46F2052A67C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 flipV="1">
            <a:off x="-1039015" y="-25163"/>
            <a:ext cx="56959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1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B6866-383F-4162-B526-E55AC09E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2B863-631B-4A49-91D4-7BD0968B2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7ADED-3C0A-4638-B4A7-10A3F2EEA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9A4FF5-7809-4033-BCD7-68B27F43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65BDB4-059F-4A98-87BC-A4BBA9B3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1B569-0FB3-4039-9227-2DB12B1D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D1EB12D3-0EB2-4E8F-8867-792EF994E2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93162" y="-3737"/>
            <a:ext cx="6779624" cy="3866158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41072D2F-8CEE-4D57-8C56-B0556E0A4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82200" y="6007644"/>
            <a:ext cx="1737360" cy="3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4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8429C-A203-416E-A16C-8827FB38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26374B-1E77-48E0-AB8B-EFD593070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FBC309-C02D-406C-A7B7-AAA127E89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BDE971-EF30-4ED9-AE18-63068357C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42B662-7BEA-40E0-A999-8F9372721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04CABA-BA1A-4B3B-BEC1-1E1DD4C4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8DB189-CDB9-4B17-BD12-3CF7F49A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480AD3-C4C1-4CFC-BFFD-80116C24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45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8429C-A203-416E-A16C-8827FB38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26374B-1E77-48E0-AB8B-EFD593070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FBC309-C02D-406C-A7B7-AAA127E89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BDE971-EF30-4ED9-AE18-63068357C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42B662-7BEA-40E0-A999-8F9372721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04CABA-BA1A-4B3B-BEC1-1E1DD4C4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8DB189-CDB9-4B17-BD12-3CF7F49A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480AD3-C4C1-4CFC-BFFD-80116C24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95636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68325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08ED7-9D0E-47D2-B46B-4D652E48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B59D72-9837-48B6-97EC-31DB015D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EEB755-C6D8-478A-89A9-7CF1A437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CB1AF1-BC2B-4AC6-A025-8627AD2B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2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C90473-9F04-403E-84A6-4AFCCF9E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18DD23-9103-46FB-B2E8-5EFCA491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0B6731-D3AF-46AD-BBAD-3D44DA8B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47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5FDD-59DD-43BD-A8FA-113673B0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2C852-2AD8-4BC4-90B1-D17E7D836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06A52B-6BFD-49C3-BD7F-B4FACBD00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402D4B-EAE2-4FDD-BB46-838DCE49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E40A-BC53-405B-B961-7D5C67DF293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133D30-F13B-469E-9CC5-4AA3E0EB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D1F475-E035-4DD4-A3DA-22F50C85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CCEB32-AA69-4FF6-B8ED-90FA95A6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478F15-1DB3-42EE-9FC5-47C4F9DB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77844-6B71-4CD4-A324-5CC0FD3FC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BE40A-BC53-405B-B961-7D5C67DF293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F6780-5E9D-4B12-9EA8-C67369B4B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46573-3788-47F7-9F3B-319F8BC02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AA4E-3AB3-41BE-A140-4757EDD24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70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1FAFA2-323C-4B5C-B298-1DEC4FDA6018}"/>
              </a:ext>
            </a:extLst>
          </p:cNvPr>
          <p:cNvSpPr txBox="1"/>
          <p:nvPr/>
        </p:nvSpPr>
        <p:spPr>
          <a:xfrm>
            <a:off x="2800825" y="2502325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微机原理实验四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3D22AC-0FAA-4DDD-B106-12BEB4880271}"/>
              </a:ext>
            </a:extLst>
          </p:cNvPr>
          <p:cNvSpPr txBox="1"/>
          <p:nvPr/>
        </p:nvSpPr>
        <p:spPr>
          <a:xfrm>
            <a:off x="4304639" y="2163771"/>
            <a:ext cx="3640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0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Academic report PPT</a:t>
            </a:r>
            <a:endParaRPr lang="zh-CN" altLang="en-US" sz="1600" dirty="0">
              <a:gradFill>
                <a:gsLst>
                  <a:gs pos="59200">
                    <a:srgbClr val="0599D7">
                      <a:alpha val="80000"/>
                    </a:srgbClr>
                  </a:gs>
                  <a:gs pos="42000">
                    <a:srgbClr val="0599D7">
                      <a:alpha val="80000"/>
                    </a:srgbClr>
                  </a:gs>
                  <a:gs pos="0">
                    <a:srgbClr val="0599D7"/>
                  </a:gs>
                  <a:gs pos="100000">
                    <a:srgbClr val="0599D7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031B88-4BEA-402B-B464-933C3FE08931}"/>
              </a:ext>
            </a:extLst>
          </p:cNvPr>
          <p:cNvSpPr txBox="1"/>
          <p:nvPr/>
        </p:nvSpPr>
        <p:spPr>
          <a:xfrm>
            <a:off x="5285526" y="404120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走马灯实验汇报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2ADD9E5-50A3-4415-BC74-979C07E497C3}"/>
              </a:ext>
            </a:extLst>
          </p:cNvPr>
          <p:cNvSpPr/>
          <p:nvPr/>
        </p:nvSpPr>
        <p:spPr>
          <a:xfrm>
            <a:off x="5095241" y="4846320"/>
            <a:ext cx="2001518" cy="379828"/>
          </a:xfrm>
          <a:prstGeom prst="roundRect">
            <a:avLst>
              <a:gd name="adj" fmla="val 50000"/>
            </a:avLst>
          </a:prstGeom>
          <a:gradFill>
            <a:gsLst>
              <a:gs pos="59200">
                <a:srgbClr val="0599D7">
                  <a:alpha val="80000"/>
                </a:srgbClr>
              </a:gs>
              <a:gs pos="42000">
                <a:srgbClr val="0599D7">
                  <a:alpha val="85000"/>
                </a:srgbClr>
              </a:gs>
              <a:gs pos="0">
                <a:srgbClr val="0599D7"/>
              </a:gs>
              <a:gs pos="100000">
                <a:srgbClr val="0599D7"/>
              </a:gs>
            </a:gsLst>
            <a:lin ang="2700000" scaled="0"/>
          </a:gra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周睿科 赵展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87F195-781A-458F-9D10-DF296247C41A}"/>
              </a:ext>
            </a:extLst>
          </p:cNvPr>
          <p:cNvSpPr txBox="1"/>
          <p:nvPr/>
        </p:nvSpPr>
        <p:spPr>
          <a:xfrm>
            <a:off x="11094720" y="32004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599D7"/>
                </a:solidFill>
                <a:cs typeface="+mn-ea"/>
                <a:sym typeface="+mn-lt"/>
              </a:rPr>
              <a:t>LOGO</a:t>
            </a:r>
            <a:endParaRPr lang="zh-CN" altLang="en-US" dirty="0">
              <a:solidFill>
                <a:srgbClr val="0599D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8697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86385F5-776E-42B8-B4F6-098E157C81DF}"/>
              </a:ext>
            </a:extLst>
          </p:cNvPr>
          <p:cNvSpPr txBox="1"/>
          <p:nvPr/>
        </p:nvSpPr>
        <p:spPr>
          <a:xfrm>
            <a:off x="1879781" y="2770830"/>
            <a:ext cx="39437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目录</a:t>
            </a:r>
            <a:r>
              <a:rPr lang="en-US" altLang="zh-CN" sz="6600" b="1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/</a:t>
            </a:r>
            <a:r>
              <a:rPr lang="en-US" altLang="zh-CN" sz="3200" b="1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Content</a:t>
            </a:r>
            <a:endParaRPr lang="zh-CN" altLang="en-US" sz="3200" b="1" dirty="0">
              <a:gradFill>
                <a:gsLst>
                  <a:gs pos="59200">
                    <a:srgbClr val="0599D7">
                      <a:alpha val="80000"/>
                    </a:srgbClr>
                  </a:gs>
                  <a:gs pos="42000">
                    <a:srgbClr val="0599D7">
                      <a:alpha val="85000"/>
                    </a:srgbClr>
                  </a:gs>
                  <a:gs pos="0">
                    <a:srgbClr val="0599D7"/>
                  </a:gs>
                  <a:gs pos="100000">
                    <a:srgbClr val="0599D7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747C01B-BCBA-48DD-802C-B5B2AD2E98E5}"/>
              </a:ext>
            </a:extLst>
          </p:cNvPr>
          <p:cNvGrpSpPr/>
          <p:nvPr/>
        </p:nvGrpSpPr>
        <p:grpSpPr>
          <a:xfrm>
            <a:off x="6504494" y="1861142"/>
            <a:ext cx="560065" cy="560065"/>
            <a:chOff x="6829063" y="2210765"/>
            <a:chExt cx="560065" cy="56006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1ADA25C-9338-4DEB-88EC-044FE93116D8}"/>
                </a:ext>
              </a:extLst>
            </p:cNvPr>
            <p:cNvSpPr/>
            <p:nvPr/>
          </p:nvSpPr>
          <p:spPr>
            <a:xfrm>
              <a:off x="6829063" y="2210765"/>
              <a:ext cx="560065" cy="560065"/>
            </a:xfrm>
            <a:prstGeom prst="ellipse">
              <a:avLst/>
            </a:prstGeom>
            <a:gradFill>
              <a:gsLst>
                <a:gs pos="22000">
                  <a:srgbClr val="67C0EB"/>
                </a:gs>
                <a:gs pos="0">
                  <a:srgbClr val="0599D7"/>
                </a:gs>
                <a:gs pos="100000">
                  <a:srgbClr val="0599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73C6949-B7E3-4601-A3B4-603E30093CA6}"/>
                </a:ext>
              </a:extLst>
            </p:cNvPr>
            <p:cNvSpPr txBox="1"/>
            <p:nvPr/>
          </p:nvSpPr>
          <p:spPr>
            <a:xfrm>
              <a:off x="6883069" y="2306131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2D6FF59-4165-4D28-B566-D747BBA295E1}"/>
              </a:ext>
            </a:extLst>
          </p:cNvPr>
          <p:cNvGrpSpPr/>
          <p:nvPr/>
        </p:nvGrpSpPr>
        <p:grpSpPr>
          <a:xfrm>
            <a:off x="6504494" y="2724502"/>
            <a:ext cx="560065" cy="560065"/>
            <a:chOff x="6829063" y="2210765"/>
            <a:chExt cx="560065" cy="56006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B025723-8F40-47A6-8A4C-1FFED790DE1D}"/>
                </a:ext>
              </a:extLst>
            </p:cNvPr>
            <p:cNvSpPr/>
            <p:nvPr/>
          </p:nvSpPr>
          <p:spPr>
            <a:xfrm>
              <a:off x="6829063" y="2210765"/>
              <a:ext cx="560065" cy="560065"/>
            </a:xfrm>
            <a:prstGeom prst="ellipse">
              <a:avLst/>
            </a:prstGeom>
            <a:gradFill>
              <a:gsLst>
                <a:gs pos="22000">
                  <a:srgbClr val="67C0EB"/>
                </a:gs>
                <a:gs pos="0">
                  <a:srgbClr val="0599D7"/>
                </a:gs>
                <a:gs pos="100000">
                  <a:srgbClr val="0599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CA7B420-93EB-4F43-9B71-0B4E90FDB608}"/>
                </a:ext>
              </a:extLst>
            </p:cNvPr>
            <p:cNvSpPr txBox="1"/>
            <p:nvPr/>
          </p:nvSpPr>
          <p:spPr>
            <a:xfrm>
              <a:off x="6883069" y="2306131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C5EF994-AAA1-4B32-B0B4-678FEE676810}"/>
              </a:ext>
            </a:extLst>
          </p:cNvPr>
          <p:cNvGrpSpPr/>
          <p:nvPr/>
        </p:nvGrpSpPr>
        <p:grpSpPr>
          <a:xfrm>
            <a:off x="6504494" y="3587862"/>
            <a:ext cx="560065" cy="560065"/>
            <a:chOff x="6829063" y="2210765"/>
            <a:chExt cx="560065" cy="560065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DEDD8FB-8C81-423F-B2FF-D42034AC29BF}"/>
                </a:ext>
              </a:extLst>
            </p:cNvPr>
            <p:cNvSpPr/>
            <p:nvPr/>
          </p:nvSpPr>
          <p:spPr>
            <a:xfrm>
              <a:off x="6829063" y="2210765"/>
              <a:ext cx="560065" cy="560065"/>
            </a:xfrm>
            <a:prstGeom prst="ellipse">
              <a:avLst/>
            </a:prstGeom>
            <a:gradFill>
              <a:gsLst>
                <a:gs pos="22000">
                  <a:srgbClr val="67C0EB"/>
                </a:gs>
                <a:gs pos="0">
                  <a:srgbClr val="0599D7"/>
                </a:gs>
                <a:gs pos="100000">
                  <a:srgbClr val="0599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AF8111B-9B9C-4ABB-A1CE-D9F01E355115}"/>
                </a:ext>
              </a:extLst>
            </p:cNvPr>
            <p:cNvSpPr txBox="1"/>
            <p:nvPr/>
          </p:nvSpPr>
          <p:spPr>
            <a:xfrm>
              <a:off x="6883069" y="2306131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75D5733-AA86-4563-BCB9-E822F548F754}"/>
              </a:ext>
            </a:extLst>
          </p:cNvPr>
          <p:cNvGrpSpPr/>
          <p:nvPr/>
        </p:nvGrpSpPr>
        <p:grpSpPr>
          <a:xfrm>
            <a:off x="6504494" y="4451223"/>
            <a:ext cx="560065" cy="560065"/>
            <a:chOff x="6829063" y="2210765"/>
            <a:chExt cx="560065" cy="56006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9C7B3BE-F052-4340-89CF-5DDF6A18F5DC}"/>
                </a:ext>
              </a:extLst>
            </p:cNvPr>
            <p:cNvSpPr/>
            <p:nvPr/>
          </p:nvSpPr>
          <p:spPr>
            <a:xfrm>
              <a:off x="6829063" y="2210765"/>
              <a:ext cx="560065" cy="560065"/>
            </a:xfrm>
            <a:prstGeom prst="ellipse">
              <a:avLst/>
            </a:prstGeom>
            <a:gradFill>
              <a:gsLst>
                <a:gs pos="22000">
                  <a:srgbClr val="67C0EB"/>
                </a:gs>
                <a:gs pos="0">
                  <a:srgbClr val="0599D7"/>
                </a:gs>
                <a:gs pos="100000">
                  <a:srgbClr val="0599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3C101CB-3336-4445-B073-6D031A56A18F}"/>
                </a:ext>
              </a:extLst>
            </p:cNvPr>
            <p:cNvSpPr txBox="1"/>
            <p:nvPr/>
          </p:nvSpPr>
          <p:spPr>
            <a:xfrm>
              <a:off x="6883069" y="2306131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F19AEF86-12C6-4879-BCB4-8B2B87322257}"/>
              </a:ext>
            </a:extLst>
          </p:cNvPr>
          <p:cNvSpPr txBox="1"/>
          <p:nvPr/>
        </p:nvSpPr>
        <p:spPr>
          <a:xfrm>
            <a:off x="7254972" y="18795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电路设置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3EC159-D426-451E-A5C7-67A9DAB3EE6A}"/>
              </a:ext>
            </a:extLst>
          </p:cNvPr>
          <p:cNvSpPr txBox="1"/>
          <p:nvPr/>
        </p:nvSpPr>
        <p:spPr>
          <a:xfrm>
            <a:off x="7254972" y="2742924"/>
            <a:ext cx="1620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实验思路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3A66EB0-A737-426A-8FAA-192B10A38AFC}"/>
              </a:ext>
            </a:extLst>
          </p:cNvPr>
          <p:cNvSpPr txBox="1"/>
          <p:nvPr/>
        </p:nvSpPr>
        <p:spPr>
          <a:xfrm>
            <a:off x="7254972" y="360628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流程图以及配置展示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18600C-A690-4879-BC73-DF40692909B3}"/>
              </a:ext>
            </a:extLst>
          </p:cNvPr>
          <p:cNvSpPr txBox="1"/>
          <p:nvPr/>
        </p:nvSpPr>
        <p:spPr>
          <a:xfrm>
            <a:off x="7254972" y="446964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效果展示</a:t>
            </a:r>
          </a:p>
        </p:txBody>
      </p:sp>
    </p:spTree>
    <p:extLst>
      <p:ext uri="{BB962C8B-B14F-4D97-AF65-F5344CB8AC3E}">
        <p14:creationId xmlns:p14="http://schemas.microsoft.com/office/powerpoint/2010/main" val="898190443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A6FFF20A-5F23-4BC2-A82B-B1C821B40113}"/>
              </a:ext>
            </a:extLst>
          </p:cNvPr>
          <p:cNvSpPr txBox="1"/>
          <p:nvPr/>
        </p:nvSpPr>
        <p:spPr>
          <a:xfrm>
            <a:off x="1214021" y="32992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电路设置</a:t>
            </a:r>
          </a:p>
        </p:txBody>
      </p:sp>
      <p:sp>
        <p:nvSpPr>
          <p:cNvPr id="94" name="文本框 3">
            <a:extLst>
              <a:ext uri="{FF2B5EF4-FFF2-40B4-BE49-F238E27FC236}">
                <a16:creationId xmlns:a16="http://schemas.microsoft.com/office/drawing/2014/main" id="{AEF2654C-8005-2A9B-7291-5307A4084A60}"/>
              </a:ext>
            </a:extLst>
          </p:cNvPr>
          <p:cNvSpPr txBox="1"/>
          <p:nvPr/>
        </p:nvSpPr>
        <p:spPr>
          <a:xfrm>
            <a:off x="4200011" y="5041999"/>
            <a:ext cx="3735973" cy="7078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PORTA0-7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位对应：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a b…g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dp</a:t>
            </a:r>
            <a:endParaRPr lang="en-US" altLang="zh-CN" sz="2000" b="1" dirty="0">
              <a:solidFill>
                <a:srgbClr val="0599D7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PORTC0-3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位对应：地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1-4</a:t>
            </a:r>
            <a:endParaRPr lang="zh-CN" altLang="en-US" sz="2000" b="1" dirty="0">
              <a:solidFill>
                <a:srgbClr val="0599D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06B3C1-E036-00ED-26BC-96ABBF80A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091" y="1203010"/>
            <a:ext cx="5327194" cy="350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61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A6FFF20A-5F23-4BC2-A82B-B1C821B40113}"/>
              </a:ext>
            </a:extLst>
          </p:cNvPr>
          <p:cNvSpPr txBox="1"/>
          <p:nvPr/>
        </p:nvSpPr>
        <p:spPr>
          <a:xfrm>
            <a:off x="1214021" y="32992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实验思路</a:t>
            </a:r>
          </a:p>
        </p:txBody>
      </p:sp>
      <p:sp>
        <p:nvSpPr>
          <p:cNvPr id="94" name="文本框 3">
            <a:extLst>
              <a:ext uri="{FF2B5EF4-FFF2-40B4-BE49-F238E27FC236}">
                <a16:creationId xmlns:a16="http://schemas.microsoft.com/office/drawing/2014/main" id="{AEF2654C-8005-2A9B-7291-5307A4084A60}"/>
              </a:ext>
            </a:extLst>
          </p:cNvPr>
          <p:cNvSpPr txBox="1"/>
          <p:nvPr/>
        </p:nvSpPr>
        <p:spPr>
          <a:xfrm>
            <a:off x="4200012" y="5041999"/>
            <a:ext cx="3639352" cy="101566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选取 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32KHz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时钟，预分频 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1:64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8bit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计时器（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32K/64/256 = 2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BDC55D-B988-2714-8B68-99B0C5100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733" y="2248123"/>
            <a:ext cx="2972058" cy="15850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D26299-34F9-2622-50FF-78F60B7B2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051" y="2316709"/>
            <a:ext cx="3010161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09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A6FFF20A-5F23-4BC2-A82B-B1C821B40113}"/>
              </a:ext>
            </a:extLst>
          </p:cNvPr>
          <p:cNvSpPr txBox="1"/>
          <p:nvPr/>
        </p:nvSpPr>
        <p:spPr>
          <a:xfrm>
            <a:off x="1214021" y="32992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流程图以及配置展示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B4F732-64A7-B4A6-8C27-C6C4F56DD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17" y="1498870"/>
            <a:ext cx="8984759" cy="2316681"/>
          </a:xfrm>
          <a:prstGeom prst="rect">
            <a:avLst/>
          </a:prstGeom>
        </p:spPr>
      </p:pic>
      <p:sp>
        <p:nvSpPr>
          <p:cNvPr id="5" name="文本框 3">
            <a:extLst>
              <a:ext uri="{FF2B5EF4-FFF2-40B4-BE49-F238E27FC236}">
                <a16:creationId xmlns:a16="http://schemas.microsoft.com/office/drawing/2014/main" id="{28B54B0D-A078-2A0A-4F19-4738E8ADA309}"/>
              </a:ext>
            </a:extLst>
          </p:cNvPr>
          <p:cNvSpPr txBox="1"/>
          <p:nvPr/>
        </p:nvSpPr>
        <p:spPr>
          <a:xfrm>
            <a:off x="999688" y="3785686"/>
            <a:ext cx="10192624" cy="25853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1)	PORTA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TRISA = 00000000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全端口输出</a:t>
            </a:r>
          </a:p>
          <a:p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2)	TIMER0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</a:p>
          <a:p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	A.	T0CON0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10000000B 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使能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Timer0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8bit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模式，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1:1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分频</a:t>
            </a:r>
          </a:p>
          <a:p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	B.	T0CON1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01010000B 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时钟</a:t>
            </a:r>
            <a:r>
              <a:rPr lang="en-US" altLang="zh-CN" b="1" dirty="0" err="1">
                <a:solidFill>
                  <a:srgbClr val="0599D7"/>
                </a:solidFill>
                <a:cs typeface="+mn-ea"/>
                <a:sym typeface="+mn-lt"/>
              </a:rPr>
              <a:t>focs</a:t>
            </a:r>
            <a:r>
              <a:rPr lang="en-US" altLang="zh-CN" b="1" dirty="0">
                <a:solidFill>
                  <a:srgbClr val="0599D7"/>
                </a:solidFill>
                <a:cs typeface="+mn-ea"/>
                <a:sym typeface="+mn-lt"/>
              </a:rPr>
              <a:t>/4 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，与</a:t>
            </a:r>
            <a:r>
              <a:rPr lang="en-US" altLang="zh-CN" b="1" dirty="0" err="1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focs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/4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同步，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1:1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分频</a:t>
            </a:r>
            <a:endParaRPr lang="en-US" altLang="zh-CN" b="1" dirty="0">
              <a:solidFill>
                <a:srgbClr val="0599D7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	C.	TMR0H: </a:t>
            </a:r>
            <a:r>
              <a:rPr lang="en-US" altLang="zh-CN" b="1" dirty="0">
                <a:solidFill>
                  <a:srgbClr val="0599D7"/>
                </a:solidFill>
                <a:cs typeface="+mn-ea"/>
                <a:sym typeface="+mn-lt"/>
              </a:rPr>
              <a:t>0xff</a:t>
            </a:r>
          </a:p>
          <a:p>
            <a:endParaRPr lang="en-US" altLang="zh-CN" b="1" dirty="0">
              <a:solidFill>
                <a:srgbClr val="0599D7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AutoNum type="arabicParenR" startAt="3"/>
            </a:pP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PIR0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：第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位 置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marL="342900" indent="-342900">
              <a:buAutoNum type="arabicParenR" startAt="3"/>
            </a:pP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INTCON: 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67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位 置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marL="342900" indent="-342900">
              <a:buAutoNum type="arabicParenR" startAt="3"/>
            </a:pP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PIE0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：第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位 置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01134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A6FFF20A-5F23-4BC2-A82B-B1C821B40113}"/>
              </a:ext>
            </a:extLst>
          </p:cNvPr>
          <p:cNvSpPr txBox="1"/>
          <p:nvPr/>
        </p:nvSpPr>
        <p:spPr>
          <a:xfrm>
            <a:off x="1214021" y="32992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流程图以及配置展示</a:t>
            </a:r>
          </a:p>
        </p:txBody>
      </p:sp>
      <p:sp>
        <p:nvSpPr>
          <p:cNvPr id="94" name="文本框 3">
            <a:extLst>
              <a:ext uri="{FF2B5EF4-FFF2-40B4-BE49-F238E27FC236}">
                <a16:creationId xmlns:a16="http://schemas.microsoft.com/office/drawing/2014/main" id="{AEF2654C-8005-2A9B-7291-5307A4084A60}"/>
              </a:ext>
            </a:extLst>
          </p:cNvPr>
          <p:cNvSpPr txBox="1"/>
          <p:nvPr/>
        </p:nvSpPr>
        <p:spPr>
          <a:xfrm>
            <a:off x="4141289" y="4899387"/>
            <a:ext cx="3639352" cy="101566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选取 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32KHz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时钟，预分频 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1:64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8bit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计时器（</a:t>
            </a:r>
            <a:r>
              <a:rPr lang="en-US" altLang="zh-CN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32K/64/256 = 2</a:t>
            </a:r>
            <a:r>
              <a:rPr lang="zh-CN" altLang="en-US" sz="2000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71136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9CB7AEAD-6BE5-494D-A11E-35225D53FF7E}"/>
              </a:ext>
            </a:extLst>
          </p:cNvPr>
          <p:cNvSpPr txBox="1"/>
          <p:nvPr/>
        </p:nvSpPr>
        <p:spPr>
          <a:xfrm>
            <a:off x="1214021" y="32992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实验配置设备</a:t>
            </a:r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DC1A02CE-3C95-9F5E-B878-B405F8D5112C}"/>
              </a:ext>
            </a:extLst>
          </p:cNvPr>
          <p:cNvSpPr txBox="1"/>
          <p:nvPr/>
        </p:nvSpPr>
        <p:spPr>
          <a:xfrm>
            <a:off x="999688" y="3785686"/>
            <a:ext cx="10192624" cy="20313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1)	PORTA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TRISA = 00000000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全端口输出</a:t>
            </a:r>
          </a:p>
          <a:p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2)	TIMER0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</a:p>
          <a:p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	A.	T0CON0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10010000B 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使能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Timer0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16bit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模式，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1:1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分频</a:t>
            </a:r>
          </a:p>
          <a:p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	B.	T0CON1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10010000B 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时钟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LFINTOSC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，数字输入不与</a:t>
            </a:r>
            <a:r>
              <a:rPr lang="en-US" altLang="zh-CN" b="1" dirty="0" err="1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focs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/4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同步，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1:1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分频</a:t>
            </a:r>
          </a:p>
          <a:p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3)	TIMER0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置数：</a:t>
            </a:r>
          </a:p>
          <a:p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	A.	TMR0H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0xc3</a:t>
            </a:r>
          </a:p>
          <a:p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	B.	TMR0L</a:t>
            </a:r>
            <a:r>
              <a:rPr lang="zh-CN" altLang="en-US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b="1" dirty="0">
                <a:solidFill>
                  <a:srgbClr val="0599D7"/>
                </a:solidFill>
                <a:latin typeface="+mn-lt"/>
                <a:ea typeface="+mn-ea"/>
                <a:cs typeface="+mn-ea"/>
                <a:sym typeface="+mn-lt"/>
              </a:rPr>
              <a:t>0x74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532F5B29-5E15-3C6C-CF52-A060D975F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68" y="1161749"/>
            <a:ext cx="9391064" cy="24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25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D1E356DC-A919-4D34-88F5-317AD57913D2}"/>
              </a:ext>
            </a:extLst>
          </p:cNvPr>
          <p:cNvSpPr txBox="1"/>
          <p:nvPr/>
        </p:nvSpPr>
        <p:spPr>
          <a:xfrm>
            <a:off x="1214021" y="32992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59200">
                      <a:srgbClr val="0599D7">
                        <a:alpha val="80000"/>
                      </a:srgbClr>
                    </a:gs>
                    <a:gs pos="42000">
                      <a:srgbClr val="0599D7">
                        <a:alpha val="85000"/>
                      </a:srgbClr>
                    </a:gs>
                    <a:gs pos="0">
                      <a:srgbClr val="0599D7"/>
                    </a:gs>
                    <a:gs pos="100000">
                      <a:srgbClr val="0599D7"/>
                    </a:gs>
                  </a:gsLst>
                  <a:lin ang="2700000" scaled="0"/>
                </a:gradFill>
                <a:cs typeface="+mn-ea"/>
                <a:sym typeface="+mn-lt"/>
              </a:rPr>
              <a:t>效果展示</a:t>
            </a:r>
          </a:p>
        </p:txBody>
      </p:sp>
    </p:spTree>
    <p:extLst>
      <p:ext uri="{BB962C8B-B14F-4D97-AF65-F5344CB8AC3E}">
        <p14:creationId xmlns:p14="http://schemas.microsoft.com/office/powerpoint/2010/main" val="162524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dmtryvr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249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学术汇报</dc:title>
  <dc:creator>第一PPT</dc:creator>
  <cp:keywords>www.1ppt.com</cp:keywords>
  <dc:description>www.1ppt.com</dc:description>
  <cp:lastModifiedBy>展 赵</cp:lastModifiedBy>
  <cp:revision>11</cp:revision>
  <dcterms:created xsi:type="dcterms:W3CDTF">2021-12-16T14:18:15Z</dcterms:created>
  <dcterms:modified xsi:type="dcterms:W3CDTF">2023-07-11T04:48:41Z</dcterms:modified>
</cp:coreProperties>
</file>