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56" r:id="rId2"/>
  </p:sldMasterIdLst>
  <p:notesMasterIdLst>
    <p:notesMasterId r:id="rId11"/>
  </p:notesMasterIdLst>
  <p:sldIdLst>
    <p:sldId id="256" r:id="rId3"/>
    <p:sldId id="257" r:id="rId4"/>
    <p:sldId id="259" r:id="rId5"/>
    <p:sldId id="280" r:id="rId6"/>
    <p:sldId id="281" r:id="rId7"/>
    <p:sldId id="282" r:id="rId8"/>
    <p:sldId id="28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A62"/>
    <a:srgbClr val="4370D5"/>
    <a:srgbClr val="DD6096"/>
    <a:srgbClr val="5C9EF2"/>
    <a:srgbClr val="358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67" y="8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18FA-C481-4D7B-86E2-01BD78A98C48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CBB6A-B306-4F63-BC8A-D2E52115F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79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3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1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7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2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2023/9/25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4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6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930361768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0206-B0E1-480A-9798-F77F0A3F467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556D-CE4E-49A8-89CC-D4C7B7C30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754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9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5462">
            <a:off x="-2314011" y="-1605780"/>
            <a:ext cx="16844795" cy="29690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139752" y="1532055"/>
            <a:ext cx="7839471" cy="3866913"/>
            <a:chOff x="2176264" y="1823757"/>
            <a:chExt cx="7839471" cy="3866913"/>
          </a:xfrm>
        </p:grpSpPr>
        <p:grpSp>
          <p:nvGrpSpPr>
            <p:cNvPr id="25" name="组合 24"/>
            <p:cNvGrpSpPr/>
            <p:nvPr/>
          </p:nvGrpSpPr>
          <p:grpSpPr>
            <a:xfrm>
              <a:off x="2176264" y="1823757"/>
              <a:ext cx="7839471" cy="3210486"/>
              <a:chOff x="2176263" y="1882744"/>
              <a:chExt cx="7839471" cy="3210486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176263" y="4485605"/>
                <a:ext cx="7839471" cy="607625"/>
                <a:chOff x="-143597" y="4118714"/>
                <a:chExt cx="7715253" cy="60762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1" name="等腰三角形 20"/>
                <p:cNvSpPr/>
                <p:nvPr/>
              </p:nvSpPr>
              <p:spPr>
                <a:xfrm rot="5400000">
                  <a:off x="1472277" y="2502841"/>
                  <a:ext cx="607624" cy="3839371"/>
                </a:xfrm>
                <a:prstGeom prst="triangle">
                  <a:avLst/>
                </a:prstGeom>
                <a:solidFill>
                  <a:schemeClr val="bg1">
                    <a:lumMod val="50000"/>
                    <a:alpha val="28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等腰三角形 21"/>
                <p:cNvSpPr/>
                <p:nvPr/>
              </p:nvSpPr>
              <p:spPr>
                <a:xfrm rot="16200000" flipH="1">
                  <a:off x="5348159" y="2502840"/>
                  <a:ext cx="607624" cy="3839371"/>
                </a:xfrm>
                <a:prstGeom prst="triangle">
                  <a:avLst/>
                </a:prstGeom>
                <a:solidFill>
                  <a:schemeClr val="bg1">
                    <a:lumMod val="50000"/>
                    <a:alpha val="28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2220119" y="1882744"/>
                <a:ext cx="7751762" cy="2931282"/>
              </a:xfrm>
              <a:prstGeom prst="rect">
                <a:avLst/>
              </a:prstGeom>
              <a:gradFill>
                <a:gsLst>
                  <a:gs pos="0">
                    <a:srgbClr val="4370D5"/>
                  </a:gs>
                  <a:gs pos="100000">
                    <a:srgbClr val="DA4A62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758010" y="2002164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9600" b="1" spc="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2734946" y="2831714"/>
                <a:ext cx="6819900" cy="1623120"/>
                <a:chOff x="4497071" y="2382839"/>
                <a:chExt cx="6819900" cy="1623120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4497071" y="2382839"/>
                  <a:ext cx="68199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44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校优干奖学金答辩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847524" y="3711327"/>
                  <a:ext cx="6021199" cy="2946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0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Photography Network is a free photo website for small and medium-sized enterprises, self-media,</a:t>
                  </a:r>
                  <a:r>
                    <a:rPr lang="en-US" altLang="zh-CN" sz="10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altLang="zh-CN" sz="1000" dirty="0" err="1">
                      <a:solidFill>
                        <a:schemeClr val="bg1"/>
                      </a:solidFill>
                      <a:cs typeface="+mn-ea"/>
                      <a:sym typeface="+mn-lt"/>
                    </a:rPr>
                    <a:t>desig</a:t>
                  </a:r>
                  <a:endParaRPr lang="zh-CN" altLang="en-US" sz="10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2963742" y="5347301"/>
              <a:ext cx="6458310" cy="343369"/>
              <a:chOff x="5467933" y="5077360"/>
              <a:chExt cx="6458310" cy="343369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844749" y="5112952"/>
                <a:ext cx="30814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600" dirty="0">
                    <a:cs typeface="+mn-ea"/>
                    <a:sym typeface="+mn-lt"/>
                  </a:rPr>
                  <a:t>汇报时间：</a:t>
                </a:r>
                <a:r>
                  <a:rPr lang="en-US" altLang="zh-CN" sz="1400" spc="600" dirty="0">
                    <a:cs typeface="+mn-ea"/>
                    <a:sym typeface="+mn-lt"/>
                  </a:rPr>
                  <a:t>2023.9.25</a:t>
                </a:r>
                <a:endParaRPr lang="zh-CN" altLang="en-US" sz="1400" spc="600" dirty="0">
                  <a:cs typeface="+mn-ea"/>
                  <a:sym typeface="+mn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467933" y="5077360"/>
                <a:ext cx="25340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600" dirty="0">
                    <a:cs typeface="+mn-ea"/>
                    <a:sym typeface="+mn-lt"/>
                  </a:rPr>
                  <a:t>答辩人：赵展</a:t>
                </a: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5462" flipH="1" flipV="1">
            <a:off x="-2314012" y="5516710"/>
            <a:ext cx="16844795" cy="2969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384">
            <a:off x="-2075916" y="1329816"/>
            <a:ext cx="8245980" cy="824598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346385" y="2044459"/>
            <a:ext cx="2521637" cy="1211707"/>
            <a:chOff x="2605838" y="2217293"/>
            <a:chExt cx="2521637" cy="1211707"/>
          </a:xfrm>
        </p:grpSpPr>
        <p:sp>
          <p:nvSpPr>
            <p:cNvPr id="6" name="文本框 5"/>
            <p:cNvSpPr txBox="1"/>
            <p:nvPr/>
          </p:nvSpPr>
          <p:spPr>
            <a:xfrm>
              <a:off x="2605838" y="2217293"/>
              <a:ext cx="25216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cs typeface="+mn-ea"/>
                  <a:sym typeface="+mn-lt"/>
                </a:rPr>
                <a:t>主要内容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90201" y="3059668"/>
              <a:ext cx="215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800" dirty="0">
                  <a:cs typeface="+mn-ea"/>
                  <a:sym typeface="+mn-lt"/>
                </a:rPr>
                <a:t>CONTENT</a:t>
              </a:r>
              <a:endParaRPr lang="zh-CN" altLang="en-US" b="1" spc="800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89679" y="2375011"/>
            <a:ext cx="5152868" cy="1847897"/>
            <a:chOff x="6001179" y="1114000"/>
            <a:chExt cx="5152868" cy="1847897"/>
          </a:xfrm>
        </p:grpSpPr>
        <p:sp>
          <p:nvSpPr>
            <p:cNvPr id="9" name="矩形: 圆角 8"/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08796" y="1114000"/>
              <a:ext cx="4445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600" dirty="0">
                  <a:cs typeface="+mn-ea"/>
                  <a:sym typeface="+mn-lt"/>
                </a:rPr>
                <a:t>学生工作汇报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08796" y="2438677"/>
              <a:ext cx="4445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600" dirty="0">
                  <a:cs typeface="+mn-ea"/>
                  <a:sym typeface="+mn-lt"/>
                </a:rPr>
                <a:t>对校优干的理解</a:t>
              </a:r>
            </a:p>
          </p:txBody>
        </p:sp>
      </p:grpSp>
      <p:sp>
        <p:nvSpPr>
          <p:cNvPr id="26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877" y="321754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身为团支书：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971F82A-59BF-F2BB-FE26-054616BD2C8E}"/>
              </a:ext>
            </a:extLst>
          </p:cNvPr>
          <p:cNvGrpSpPr/>
          <p:nvPr/>
        </p:nvGrpSpPr>
        <p:grpSpPr>
          <a:xfrm>
            <a:off x="1358886" y="1928029"/>
            <a:ext cx="3437401" cy="1337023"/>
            <a:chOff x="6001179" y="1114000"/>
            <a:chExt cx="5152868" cy="1890382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6D8E9BB-F4E8-113D-4D0C-1FF442838FB7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1ADD510-26AC-7A46-93B3-03DD1C206DFF}"/>
                </a:ext>
              </a:extLst>
            </p:cNvPr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8525D9F-69EA-6C48-8DFC-CD131C6B47C4}"/>
                </a:ext>
              </a:extLst>
            </p:cNvPr>
            <p:cNvSpPr txBox="1"/>
            <p:nvPr/>
          </p:nvSpPr>
          <p:spPr>
            <a:xfrm>
              <a:off x="6708797" y="1114000"/>
              <a:ext cx="4445250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团费、团会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D5F1CCF-5BC0-D99B-EE41-6587BCE25867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青年大学习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88896E3-3396-48DC-DEDA-CEBE1A4C15CD}"/>
              </a:ext>
            </a:extLst>
          </p:cNvPr>
          <p:cNvGrpSpPr/>
          <p:nvPr/>
        </p:nvGrpSpPr>
        <p:grpSpPr>
          <a:xfrm>
            <a:off x="1358886" y="3799611"/>
            <a:ext cx="3437401" cy="1337023"/>
            <a:chOff x="6001179" y="1114000"/>
            <a:chExt cx="5152868" cy="1890382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7752205-4A7A-2D9D-336B-CC1F818AE85A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C00174A-C2D6-546A-B7B9-163B1D05F409}"/>
                </a:ext>
              </a:extLst>
            </p:cNvPr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4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9B2D29A-3E10-EF40-37C0-C5553D59F801}"/>
                </a:ext>
              </a:extLst>
            </p:cNvPr>
            <p:cNvSpPr txBox="1"/>
            <p:nvPr/>
          </p:nvSpPr>
          <p:spPr>
            <a:xfrm>
              <a:off x="6708796" y="1114000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团员管理（评议等）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D94EF6-7195-0543-BE8F-1D177E21ADB5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组织志愿活动</a:t>
              </a: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FD7E5F12-9B57-14D0-5605-840E7DEAF3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22" y="733245"/>
            <a:ext cx="985427" cy="5391509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7B5EF6C-3000-1C83-FDD1-2F22CB9EA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381" y="848138"/>
            <a:ext cx="4555812" cy="2216859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F89AC35F-B822-739E-6F0C-E5AB0D6788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028" y="3270413"/>
            <a:ext cx="1922768" cy="2932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877" y="321754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身为组织部副部：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971F82A-59BF-F2BB-FE26-054616BD2C8E}"/>
              </a:ext>
            </a:extLst>
          </p:cNvPr>
          <p:cNvGrpSpPr/>
          <p:nvPr/>
        </p:nvGrpSpPr>
        <p:grpSpPr>
          <a:xfrm>
            <a:off x="1358886" y="1928029"/>
            <a:ext cx="3437401" cy="1337023"/>
            <a:chOff x="6001179" y="1114000"/>
            <a:chExt cx="5152868" cy="1890382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6D8E9BB-F4E8-113D-4D0C-1FF442838FB7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1ADD510-26AC-7A46-93B3-03DD1C206DFF}"/>
                </a:ext>
              </a:extLst>
            </p:cNvPr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8525D9F-69EA-6C48-8DFC-CD131C6B47C4}"/>
                </a:ext>
              </a:extLst>
            </p:cNvPr>
            <p:cNvSpPr txBox="1"/>
            <p:nvPr/>
          </p:nvSpPr>
          <p:spPr>
            <a:xfrm>
              <a:off x="6708796" y="1114001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青年大学习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D5F1CCF-5BC0-D99B-EE41-6587BCE25867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团总支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88896E3-3396-48DC-DEDA-CEBE1A4C15CD}"/>
              </a:ext>
            </a:extLst>
          </p:cNvPr>
          <p:cNvGrpSpPr/>
          <p:nvPr/>
        </p:nvGrpSpPr>
        <p:grpSpPr>
          <a:xfrm>
            <a:off x="1358886" y="3799611"/>
            <a:ext cx="3437401" cy="1952576"/>
            <a:chOff x="6001179" y="1114000"/>
            <a:chExt cx="5152868" cy="276069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7752205-4A7A-2D9D-336B-CC1F818AE85A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C00174A-C2D6-546A-B7B9-163B1D05F409}"/>
                </a:ext>
              </a:extLst>
            </p:cNvPr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4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9B2D29A-3E10-EF40-37C0-C5553D59F801}"/>
                </a:ext>
              </a:extLst>
            </p:cNvPr>
            <p:cNvSpPr txBox="1"/>
            <p:nvPr/>
          </p:nvSpPr>
          <p:spPr>
            <a:xfrm>
              <a:off x="6708796" y="1114000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团员管理（评议等）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D94EF6-7195-0543-BE8F-1D177E21ADB5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1436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组织活动</a:t>
              </a:r>
              <a:endParaRPr lang="en-US" altLang="zh-CN" sz="2000" b="1" spc="600" dirty="0">
                <a:cs typeface="+mn-ea"/>
                <a:sym typeface="+mn-lt"/>
              </a:endParaRPr>
            </a:p>
            <a:p>
              <a:r>
                <a:rPr lang="en-US" altLang="zh-CN" sz="2000" b="1" spc="600" dirty="0">
                  <a:cs typeface="+mn-ea"/>
                  <a:sym typeface="+mn-lt"/>
                </a:rPr>
                <a:t>- </a:t>
              </a:r>
              <a:r>
                <a:rPr lang="zh-CN" altLang="en-US" sz="2000" b="1" spc="600" dirty="0">
                  <a:cs typeface="+mn-ea"/>
                  <a:sym typeface="+mn-lt"/>
                </a:rPr>
                <a:t>五四评优</a:t>
              </a:r>
              <a:endParaRPr lang="en-US" altLang="zh-CN" sz="2000" b="1" spc="600" dirty="0">
                <a:cs typeface="+mn-ea"/>
                <a:sym typeface="+mn-lt"/>
              </a:endParaRPr>
            </a:p>
            <a:p>
              <a:r>
                <a:rPr lang="en-US" altLang="zh-CN" sz="2000" b="1" spc="600" dirty="0">
                  <a:cs typeface="+mn-ea"/>
                  <a:sym typeface="+mn-lt"/>
                </a:rPr>
                <a:t>- </a:t>
              </a:r>
              <a:r>
                <a:rPr lang="zh-CN" altLang="en-US" sz="2000" b="1" spc="600" dirty="0">
                  <a:cs typeface="+mn-ea"/>
                  <a:sym typeface="+mn-lt"/>
                </a:rPr>
                <a:t>趣味运动会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55914F5-48DC-BC77-0A1D-39DA6393C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913" y="714340"/>
            <a:ext cx="2508024" cy="34156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3A3776-131C-97D5-0D3D-C32AFA4F7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977" y="1283249"/>
            <a:ext cx="3319262" cy="21457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0286AD-463D-3E3C-C45C-3012F6C3A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4015" y="4811407"/>
            <a:ext cx="5739099" cy="15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877" y="321754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身为组织部副部：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971F82A-59BF-F2BB-FE26-054616BD2C8E}"/>
              </a:ext>
            </a:extLst>
          </p:cNvPr>
          <p:cNvGrpSpPr/>
          <p:nvPr/>
        </p:nvGrpSpPr>
        <p:grpSpPr>
          <a:xfrm>
            <a:off x="1358886" y="1928029"/>
            <a:ext cx="3437401" cy="1337023"/>
            <a:chOff x="6001179" y="1114000"/>
            <a:chExt cx="5152868" cy="1890382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6D8E9BB-F4E8-113D-4D0C-1FF442838FB7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1ADD510-26AC-7A46-93B3-03DD1C206DFF}"/>
                </a:ext>
              </a:extLst>
            </p:cNvPr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8525D9F-69EA-6C48-8DFC-CD131C6B47C4}"/>
                </a:ext>
              </a:extLst>
            </p:cNvPr>
            <p:cNvSpPr txBox="1"/>
            <p:nvPr/>
          </p:nvSpPr>
          <p:spPr>
            <a:xfrm>
              <a:off x="6708796" y="1114001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青年大学习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D5F1CCF-5BC0-D99B-EE41-6587BCE25867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团总支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88896E3-3396-48DC-DEDA-CEBE1A4C15CD}"/>
              </a:ext>
            </a:extLst>
          </p:cNvPr>
          <p:cNvGrpSpPr/>
          <p:nvPr/>
        </p:nvGrpSpPr>
        <p:grpSpPr>
          <a:xfrm>
            <a:off x="1358886" y="3799611"/>
            <a:ext cx="3437401" cy="1952576"/>
            <a:chOff x="6001179" y="1114000"/>
            <a:chExt cx="5152868" cy="2760697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7752205-4A7A-2D9D-336B-CC1F818AE85A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C00174A-C2D6-546A-B7B9-163B1D05F409}"/>
                </a:ext>
              </a:extLst>
            </p:cNvPr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4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9B2D29A-3E10-EF40-37C0-C5553D59F801}"/>
                </a:ext>
              </a:extLst>
            </p:cNvPr>
            <p:cNvSpPr txBox="1"/>
            <p:nvPr/>
          </p:nvSpPr>
          <p:spPr>
            <a:xfrm>
              <a:off x="6708796" y="1114000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团员管理（评议等）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D94EF6-7195-0543-BE8F-1D177E21ADB5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1436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组织活动</a:t>
              </a:r>
              <a:endParaRPr lang="en-US" altLang="zh-CN" sz="2000" b="1" spc="600" dirty="0">
                <a:cs typeface="+mn-ea"/>
                <a:sym typeface="+mn-lt"/>
              </a:endParaRPr>
            </a:p>
            <a:p>
              <a:r>
                <a:rPr lang="en-US" altLang="zh-CN" sz="2000" b="1" spc="600" dirty="0">
                  <a:cs typeface="+mn-ea"/>
                  <a:sym typeface="+mn-lt"/>
                </a:rPr>
                <a:t>- </a:t>
              </a:r>
              <a:r>
                <a:rPr lang="zh-CN" altLang="en-US" sz="2000" b="1" spc="600" dirty="0">
                  <a:cs typeface="+mn-ea"/>
                  <a:sym typeface="+mn-lt"/>
                </a:rPr>
                <a:t>五四评优</a:t>
              </a:r>
              <a:endParaRPr lang="en-US" altLang="zh-CN" sz="2000" b="1" spc="600" dirty="0">
                <a:cs typeface="+mn-ea"/>
                <a:sym typeface="+mn-lt"/>
              </a:endParaRPr>
            </a:p>
            <a:p>
              <a:r>
                <a:rPr lang="en-US" altLang="zh-CN" sz="2000" b="1" spc="600" dirty="0">
                  <a:cs typeface="+mn-ea"/>
                  <a:sym typeface="+mn-lt"/>
                </a:rPr>
                <a:t>- </a:t>
              </a:r>
              <a:r>
                <a:rPr lang="zh-CN" altLang="en-US" sz="2000" b="1" spc="600" dirty="0">
                  <a:cs typeface="+mn-ea"/>
                  <a:sym typeface="+mn-lt"/>
                </a:rPr>
                <a:t>趣味运动会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664F35C7-CA46-F848-C38E-463BAF649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15" y="612640"/>
            <a:ext cx="3103554" cy="30001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FED74D7-FA0B-E7CA-83F5-1E0F17C0D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55" y="4368935"/>
            <a:ext cx="6115050" cy="18764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F9BEDF-A2A4-E0C7-D74A-9E403AB0A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811" y="476856"/>
            <a:ext cx="2857765" cy="35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877" y="321754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身为入党积极分子：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971F82A-59BF-F2BB-FE26-054616BD2C8E}"/>
              </a:ext>
            </a:extLst>
          </p:cNvPr>
          <p:cNvGrpSpPr/>
          <p:nvPr/>
        </p:nvGrpSpPr>
        <p:grpSpPr>
          <a:xfrm>
            <a:off x="1358886" y="1928029"/>
            <a:ext cx="3437401" cy="1337023"/>
            <a:chOff x="6001179" y="1114000"/>
            <a:chExt cx="5152868" cy="1890382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6D8E9BB-F4E8-113D-4D0C-1FF442838FB7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1ADD510-26AC-7A46-93B3-03DD1C206DFF}"/>
                </a:ext>
              </a:extLst>
            </p:cNvPr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8525D9F-69EA-6C48-8DFC-CD131C6B47C4}"/>
                </a:ext>
              </a:extLst>
            </p:cNvPr>
            <p:cNvSpPr txBox="1"/>
            <p:nvPr/>
          </p:nvSpPr>
          <p:spPr>
            <a:xfrm>
              <a:off x="6708796" y="1114001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小组组长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D5F1CCF-5BC0-D99B-EE41-6587BCE25867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主题党日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88896E3-3396-48DC-DEDA-CEBE1A4C15CD}"/>
              </a:ext>
            </a:extLst>
          </p:cNvPr>
          <p:cNvGrpSpPr/>
          <p:nvPr/>
        </p:nvGrpSpPr>
        <p:grpSpPr>
          <a:xfrm>
            <a:off x="1358886" y="3799611"/>
            <a:ext cx="3437401" cy="1337023"/>
            <a:chOff x="6001179" y="1114000"/>
            <a:chExt cx="5152868" cy="1890382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7752205-4A7A-2D9D-336B-CC1F818AE85A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BC00174A-C2D6-546A-B7B9-163B1D05F409}"/>
                </a:ext>
              </a:extLst>
            </p:cNvPr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4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9B2D29A-3E10-EF40-37C0-C5553D59F801}"/>
                </a:ext>
              </a:extLst>
            </p:cNvPr>
            <p:cNvSpPr txBox="1"/>
            <p:nvPr/>
          </p:nvSpPr>
          <p:spPr>
            <a:xfrm>
              <a:off x="6708796" y="1114000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培训班顺利结业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D94EF6-7195-0543-BE8F-1D177E21ADB5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参与志愿活动</a:t>
              </a:r>
              <a:endParaRPr lang="en-US" altLang="zh-CN" sz="2000" b="1" spc="600" dirty="0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0BDB684-1E23-8A85-CA3E-EE2D7CE312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878" y="1607075"/>
            <a:ext cx="2850389" cy="37990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D50DD7-B720-BAE4-2798-43C57C260E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30" y="2048643"/>
            <a:ext cx="3682395" cy="27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877" y="321754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身为软件学子：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4D31160-0369-45F1-99D9-BF3404AE079D}"/>
              </a:ext>
            </a:extLst>
          </p:cNvPr>
          <p:cNvGrpSpPr/>
          <p:nvPr/>
        </p:nvGrpSpPr>
        <p:grpSpPr>
          <a:xfrm>
            <a:off x="3363279" y="2151948"/>
            <a:ext cx="5465441" cy="1952576"/>
            <a:chOff x="6001179" y="1114000"/>
            <a:chExt cx="5152868" cy="276069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E8D0A6B-8783-0556-BD38-FD866D9D183E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1DB08AA-3CF6-3ED1-C187-00D4C3EB427E}"/>
                </a:ext>
              </a:extLst>
            </p:cNvPr>
            <p:cNvSpPr/>
            <p:nvPr/>
          </p:nvSpPr>
          <p:spPr>
            <a:xfrm>
              <a:off x="6001179" y="2439719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94E6B2A-34D4-47E5-D8DA-F938A3CB0E32}"/>
                </a:ext>
              </a:extLst>
            </p:cNvPr>
            <p:cNvSpPr txBox="1"/>
            <p:nvPr/>
          </p:nvSpPr>
          <p:spPr>
            <a:xfrm>
              <a:off x="6708796" y="1114001"/>
              <a:ext cx="4445251" cy="1000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大二加权成绩：</a:t>
              </a:r>
              <a:r>
                <a:rPr lang="en-US" altLang="zh-CN" sz="2000" b="1" spc="600" dirty="0">
                  <a:cs typeface="+mn-ea"/>
                  <a:sym typeface="+mn-lt"/>
                </a:rPr>
                <a:t>21/77</a:t>
              </a:r>
              <a:endParaRPr lang="zh-CN" altLang="en-US" sz="2000" b="1" spc="600" dirty="0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1D8A3F9-C212-D7E0-9B9B-067C9F7F30C1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1436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加入软件学院足球队：作为首发参加华工杯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B34AFF-A8BA-AE9B-EB79-D0D080774A64}"/>
              </a:ext>
            </a:extLst>
          </p:cNvPr>
          <p:cNvGrpSpPr/>
          <p:nvPr/>
        </p:nvGrpSpPr>
        <p:grpSpPr>
          <a:xfrm>
            <a:off x="3363279" y="4030338"/>
            <a:ext cx="5896569" cy="1337023"/>
            <a:chOff x="6001179" y="1114000"/>
            <a:chExt cx="5152868" cy="1890382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BF0876F-648D-0287-508E-C1A6FDC5BF66}"/>
                </a:ext>
              </a:extLst>
            </p:cNvPr>
            <p:cNvSpPr/>
            <p:nvPr/>
          </p:nvSpPr>
          <p:spPr>
            <a:xfrm>
              <a:off x="6001179" y="1114000"/>
              <a:ext cx="522178" cy="522178"/>
            </a:xfrm>
            <a:prstGeom prst="roundRect">
              <a:avLst>
                <a:gd name="adj" fmla="val 9523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A1FC8A-51B8-F3A8-D022-39F4F3406178}"/>
                </a:ext>
              </a:extLst>
            </p:cNvPr>
            <p:cNvSpPr txBox="1"/>
            <p:nvPr/>
          </p:nvSpPr>
          <p:spPr>
            <a:xfrm>
              <a:off x="6708796" y="1114000"/>
              <a:ext cx="4445251" cy="143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600" dirty="0">
                  <a:cs typeface="+mn-ea"/>
                  <a:sym typeface="+mn-lt"/>
                </a:rPr>
                <a:t>加入</a:t>
              </a:r>
              <a:r>
                <a:rPr lang="en-US" altLang="zh-CN" sz="2000" b="1" spc="600" dirty="0" err="1">
                  <a:cs typeface="+mn-ea"/>
                  <a:sym typeface="+mn-lt"/>
                </a:rPr>
                <a:t>dian</a:t>
              </a:r>
              <a:r>
                <a:rPr lang="zh-CN" altLang="en-US" sz="2000" b="1" spc="600" dirty="0">
                  <a:cs typeface="+mn-ea"/>
                  <a:sym typeface="+mn-lt"/>
                </a:rPr>
                <a:t>团队：做</a:t>
              </a:r>
              <a:r>
                <a:rPr lang="en-US" altLang="zh-CN" sz="2000" b="1" spc="600" dirty="0">
                  <a:cs typeface="+mn-ea"/>
                  <a:sym typeface="+mn-lt"/>
                </a:rPr>
                <a:t>IM</a:t>
              </a:r>
              <a:r>
                <a:rPr lang="zh-CN" altLang="en-US" sz="2000" b="1" spc="600" dirty="0">
                  <a:cs typeface="+mn-ea"/>
                  <a:sym typeface="+mn-lt"/>
                </a:rPr>
                <a:t>交互，</a:t>
              </a:r>
              <a:r>
                <a:rPr lang="en-US" altLang="zh-CN" sz="2000" b="1" spc="600" dirty="0">
                  <a:cs typeface="+mn-ea"/>
                  <a:sym typeface="+mn-lt"/>
                </a:rPr>
                <a:t>serverless</a:t>
              </a:r>
              <a:r>
                <a:rPr lang="zh-CN" altLang="en-US" sz="2000" b="1" spc="600" dirty="0">
                  <a:cs typeface="+mn-ea"/>
                  <a:sym typeface="+mn-lt"/>
                </a:rPr>
                <a:t>开发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B846D3-E37F-BB87-AAE7-BE78D7D65D6A}"/>
                </a:ext>
              </a:extLst>
            </p:cNvPr>
            <p:cNvSpPr txBox="1"/>
            <p:nvPr/>
          </p:nvSpPr>
          <p:spPr>
            <a:xfrm>
              <a:off x="6708796" y="2438677"/>
              <a:ext cx="4445251" cy="565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b="1" spc="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88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33860" r="41062" b="22532"/>
          <a:stretch>
            <a:fillRect/>
          </a:stretch>
        </p:blipFill>
        <p:spPr>
          <a:xfrm rot="16865302" flipH="1" flipV="1">
            <a:off x="10833142" y="5540515"/>
            <a:ext cx="1901512" cy="1586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7" t="60010" r="8255" b="20601"/>
          <a:stretch>
            <a:fillRect/>
          </a:stretch>
        </p:blipFill>
        <p:spPr>
          <a:xfrm rot="8238041" flipH="1" flipV="1">
            <a:off x="-939638" y="-173538"/>
            <a:ext cx="2412671" cy="1737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4560" y="295875"/>
            <a:ext cx="589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spc="600"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对校优干的理解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38317" y="1796259"/>
            <a:ext cx="8515366" cy="5061741"/>
            <a:chOff x="1766147" y="1885909"/>
            <a:chExt cx="8515366" cy="5061741"/>
          </a:xfrm>
        </p:grpSpPr>
        <p:sp>
          <p:nvSpPr>
            <p:cNvPr id="10" name="Rounded Rectangle 49"/>
            <p:cNvSpPr/>
            <p:nvPr/>
          </p:nvSpPr>
          <p:spPr>
            <a:xfrm flipH="1">
              <a:off x="3440675" y="2360705"/>
              <a:ext cx="1831962" cy="770302"/>
            </a:xfrm>
            <a:prstGeom prst="roundRect">
              <a:avLst>
                <a:gd name="adj" fmla="val 10034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敢于担当、敢于领导</a:t>
              </a:r>
            </a:p>
          </p:txBody>
        </p:sp>
        <p:sp>
          <p:nvSpPr>
            <p:cNvPr id="11" name="Rounded Rectangle 50"/>
            <p:cNvSpPr/>
            <p:nvPr/>
          </p:nvSpPr>
          <p:spPr>
            <a:xfrm flipH="1">
              <a:off x="5106970" y="3839882"/>
              <a:ext cx="1831962" cy="770302"/>
            </a:xfrm>
            <a:prstGeom prst="roundRect">
              <a:avLst>
                <a:gd name="adj" fmla="val 10034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能力突出</a:t>
              </a:r>
            </a:p>
          </p:txBody>
        </p:sp>
        <p:sp>
          <p:nvSpPr>
            <p:cNvPr id="12" name="Rounded Rectangle 51"/>
            <p:cNvSpPr/>
            <p:nvPr/>
          </p:nvSpPr>
          <p:spPr>
            <a:xfrm flipH="1">
              <a:off x="6821172" y="1885909"/>
              <a:ext cx="1831962" cy="923033"/>
            </a:xfrm>
            <a:prstGeom prst="roundRect">
              <a:avLst>
                <a:gd name="adj" fmla="val 10034"/>
              </a:avLst>
            </a:prstGeom>
            <a:solidFill>
              <a:srgbClr val="437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积极做好学生工作</a:t>
              </a:r>
            </a:p>
          </p:txBody>
        </p:sp>
        <p:sp>
          <p:nvSpPr>
            <p:cNvPr id="13" name="Rounded Rectangle 52"/>
            <p:cNvSpPr/>
            <p:nvPr/>
          </p:nvSpPr>
          <p:spPr>
            <a:xfrm flipH="1">
              <a:off x="8449551" y="4225033"/>
              <a:ext cx="1831962" cy="770302"/>
            </a:xfrm>
            <a:prstGeom prst="roundRect">
              <a:avLst>
                <a:gd name="adj" fmla="val 10034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起到模范带头作用</a:t>
              </a:r>
            </a:p>
          </p:txBody>
        </p:sp>
        <p:sp>
          <p:nvSpPr>
            <p:cNvPr id="14" name="Rounded Rectangle 53"/>
            <p:cNvSpPr/>
            <p:nvPr/>
          </p:nvSpPr>
          <p:spPr>
            <a:xfrm flipH="1">
              <a:off x="1766147" y="4062343"/>
              <a:ext cx="1831962" cy="770302"/>
            </a:xfrm>
            <a:prstGeom prst="roundRect">
              <a:avLst>
                <a:gd name="adj" fmla="val 10034"/>
              </a:avLst>
            </a:prstGeom>
            <a:solidFill>
              <a:srgbClr val="DA4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乐于奉献，任劳任怨</a:t>
              </a:r>
            </a:p>
          </p:txBody>
        </p:sp>
        <p:grpSp>
          <p:nvGrpSpPr>
            <p:cNvPr id="15" name="Group 2"/>
            <p:cNvGrpSpPr/>
            <p:nvPr/>
          </p:nvGrpSpPr>
          <p:grpSpPr>
            <a:xfrm>
              <a:off x="4214164" y="3319565"/>
              <a:ext cx="284985" cy="3628085"/>
              <a:chOff x="4213918" y="3319563"/>
              <a:chExt cx="285022" cy="3628085"/>
            </a:xfrm>
          </p:grpSpPr>
          <p:cxnSp>
            <p:nvCxnSpPr>
              <p:cNvPr id="16" name="Straight Connector 54"/>
              <p:cNvCxnSpPr/>
              <p:nvPr/>
            </p:nvCxnSpPr>
            <p:spPr>
              <a:xfrm flipV="1">
                <a:off x="4356429" y="3462074"/>
                <a:ext cx="0" cy="3485574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5"/>
              <p:cNvSpPr/>
              <p:nvPr/>
            </p:nvSpPr>
            <p:spPr>
              <a:xfrm>
                <a:off x="4213918" y="3319563"/>
                <a:ext cx="285022" cy="2850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 cmpd="sng">
                    <a:solidFill>
                      <a:schemeClr val="tx1"/>
                    </a:solidFill>
                  </a:ln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9"/>
            <p:cNvGrpSpPr/>
            <p:nvPr/>
          </p:nvGrpSpPr>
          <p:grpSpPr>
            <a:xfrm>
              <a:off x="7600187" y="3034543"/>
              <a:ext cx="284985" cy="3913107"/>
              <a:chOff x="7600381" y="3034541"/>
              <a:chExt cx="285022" cy="3913107"/>
            </a:xfrm>
          </p:grpSpPr>
          <p:cxnSp>
            <p:nvCxnSpPr>
              <p:cNvPr id="19" name="Straight Connector 62"/>
              <p:cNvCxnSpPr/>
              <p:nvPr/>
            </p:nvCxnSpPr>
            <p:spPr>
              <a:xfrm flipV="1">
                <a:off x="7742893" y="3177052"/>
                <a:ext cx="0" cy="377059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63"/>
              <p:cNvSpPr/>
              <p:nvPr/>
            </p:nvSpPr>
            <p:spPr>
              <a:xfrm>
                <a:off x="7600381" y="3034541"/>
                <a:ext cx="285022" cy="2850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 cmpd="sng">
                    <a:solidFill>
                      <a:schemeClr val="tx1"/>
                    </a:solidFill>
                  </a:ln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5877985" y="4852824"/>
              <a:ext cx="284985" cy="2094824"/>
              <a:chOff x="5877955" y="4852824"/>
              <a:chExt cx="285022" cy="2094824"/>
            </a:xfrm>
          </p:grpSpPr>
          <p:cxnSp>
            <p:nvCxnSpPr>
              <p:cNvPr id="22" name="Straight Connector 64"/>
              <p:cNvCxnSpPr/>
              <p:nvPr/>
            </p:nvCxnSpPr>
            <p:spPr>
              <a:xfrm flipV="1">
                <a:off x="6020466" y="4995335"/>
                <a:ext cx="0" cy="1952313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65"/>
              <p:cNvSpPr/>
              <p:nvPr/>
            </p:nvSpPr>
            <p:spPr>
              <a:xfrm>
                <a:off x="5877955" y="4852824"/>
                <a:ext cx="285022" cy="2850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 cmpd="sng">
                    <a:solidFill>
                      <a:schemeClr val="tx1"/>
                    </a:solidFill>
                  </a:ln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10"/>
            <p:cNvGrpSpPr/>
            <p:nvPr/>
          </p:nvGrpSpPr>
          <p:grpSpPr>
            <a:xfrm>
              <a:off x="9220223" y="5210843"/>
              <a:ext cx="284985" cy="1736807"/>
              <a:chOff x="9220628" y="5210841"/>
              <a:chExt cx="285022" cy="1736807"/>
            </a:xfrm>
          </p:grpSpPr>
          <p:cxnSp>
            <p:nvCxnSpPr>
              <p:cNvPr id="25" name="Straight Connector 66"/>
              <p:cNvCxnSpPr/>
              <p:nvPr/>
            </p:nvCxnSpPr>
            <p:spPr>
              <a:xfrm flipV="1">
                <a:off x="9363139" y="5353352"/>
                <a:ext cx="0" cy="159429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67"/>
              <p:cNvSpPr/>
              <p:nvPr/>
            </p:nvSpPr>
            <p:spPr>
              <a:xfrm>
                <a:off x="9220628" y="5210841"/>
                <a:ext cx="285022" cy="2850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 cmpd="sng">
                    <a:solidFill>
                      <a:schemeClr val="tx1"/>
                    </a:solidFill>
                  </a:ln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1"/>
            <p:cNvGrpSpPr/>
            <p:nvPr/>
          </p:nvGrpSpPr>
          <p:grpSpPr>
            <a:xfrm>
              <a:off x="2535746" y="5082931"/>
              <a:ext cx="284985" cy="1864719"/>
              <a:chOff x="2535281" y="5082929"/>
              <a:chExt cx="285022" cy="1864719"/>
            </a:xfrm>
          </p:grpSpPr>
          <p:cxnSp>
            <p:nvCxnSpPr>
              <p:cNvPr id="28" name="Straight Connector 96"/>
              <p:cNvCxnSpPr/>
              <p:nvPr/>
            </p:nvCxnSpPr>
            <p:spPr>
              <a:xfrm flipV="1">
                <a:off x="2677793" y="5225440"/>
                <a:ext cx="0" cy="172220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107"/>
              <p:cNvSpPr/>
              <p:nvPr/>
            </p:nvSpPr>
            <p:spPr>
              <a:xfrm>
                <a:off x="2535281" y="5082929"/>
                <a:ext cx="285022" cy="285022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 cmpd="sng">
                    <a:solidFill>
                      <a:schemeClr val="tx1"/>
                    </a:solidFill>
                  </a:ln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aqids2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aqids2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220</Words>
  <Application>Microsoft Office PowerPoint</Application>
  <PresentationFormat>宽屏</PresentationFormat>
  <Paragraphs>64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>第一PPT</dc:creator>
  <cp:keywords>www.1ppt.com</cp:keywords>
  <dc:description>www.1ppt.com</dc:description>
  <cp:lastModifiedBy>展 赵</cp:lastModifiedBy>
  <cp:revision>46</cp:revision>
  <dcterms:created xsi:type="dcterms:W3CDTF">2019-05-25T04:02:00Z</dcterms:created>
  <dcterms:modified xsi:type="dcterms:W3CDTF">2023-09-25T06:04:49Z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BE215C68F807439990DDDD07B4441BF1_12</vt:lpwstr>
  </property>
  <property fmtid="{D5CDD505-2E9C-101B-9397-08002B2CF9AE}" pid="3" name="KSOProductBuildVer">
    <vt:lpwstr>2052-12.1.0.15120</vt:lpwstr>
  </property>
</Properties>
</file>