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Lst>
  <p:sldSz cy="10058400" cx="7772400"/>
  <p:notesSz cx="7102475" cy="9388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92">
          <p15:clr>
            <a:srgbClr val="A4A3A4"/>
          </p15:clr>
        </p15:guide>
        <p15:guide id="2" orient="horz" pos="768">
          <p15:clr>
            <a:srgbClr val="A4A3A4"/>
          </p15:clr>
        </p15:guide>
        <p15:guide id="3"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92" orient="horz"/>
        <p:guide pos="768" orient="horz"/>
        <p:guide pos="24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7739" cy="471054"/>
          </a:xfrm>
          <a:prstGeom prst="rect">
            <a:avLst/>
          </a:prstGeom>
          <a:noFill/>
          <a:ln>
            <a:noFill/>
          </a:ln>
        </p:spPr>
        <p:txBody>
          <a:bodyPr anchorCtr="0" anchor="t" bIns="47100" lIns="914400" spcFirstLastPara="1" rIns="94225" wrap="square" tIns="471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3092" y="0"/>
            <a:ext cx="3077739" cy="471054"/>
          </a:xfrm>
          <a:prstGeom prst="rect">
            <a:avLst/>
          </a:prstGeom>
          <a:noFill/>
          <a:ln>
            <a:noFill/>
          </a:ln>
        </p:spPr>
        <p:txBody>
          <a:bodyPr anchorCtr="0" anchor="t" bIns="47100" lIns="94225" spcFirstLastPara="1" rIns="914400" wrap="square" tIns="471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27275" y="563563"/>
            <a:ext cx="2447925" cy="3168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 name="Google Shape;6;n"/>
          <p:cNvSpPr txBox="1"/>
          <p:nvPr>
            <p:ph idx="11" type="ftr"/>
          </p:nvPr>
        </p:nvSpPr>
        <p:spPr>
          <a:xfrm>
            <a:off x="0" y="8917422"/>
            <a:ext cx="3077739" cy="471053"/>
          </a:xfrm>
          <a:prstGeom prst="rect">
            <a:avLst/>
          </a:prstGeom>
          <a:noFill/>
          <a:ln>
            <a:noFill/>
          </a:ln>
        </p:spPr>
        <p:txBody>
          <a:bodyPr anchorCtr="0" anchor="b" bIns="47100" lIns="914400" spcFirstLastPara="1" rIns="94225" wrap="square" tIns="471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2" type="sldNum"/>
          </p:nvPr>
        </p:nvSpPr>
        <p:spPr>
          <a:xfrm>
            <a:off x="4023092" y="8917422"/>
            <a:ext cx="3077739" cy="471053"/>
          </a:xfrm>
          <a:prstGeom prst="rect">
            <a:avLst/>
          </a:prstGeom>
          <a:noFill/>
          <a:ln>
            <a:noFill/>
          </a:ln>
        </p:spPr>
        <p:txBody>
          <a:bodyPr anchorCtr="0" anchor="b" bIns="47100" lIns="94225" spcFirstLastPara="1" rIns="914400" wrap="square" tIns="471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chemeClr val="dk1"/>
                </a:solidFill>
                <a:latin typeface="Arial"/>
                <a:ea typeface="Arial"/>
                <a:cs typeface="Arial"/>
                <a:sym typeface="Arial"/>
              </a:rPr>
              <a:t>‹#›</a:t>
            </a:fld>
            <a:endParaRPr b="0" i="0" sz="900" u="none" cap="none" strike="noStrike">
              <a:solidFill>
                <a:schemeClr val="dk1"/>
              </a:solidFill>
              <a:latin typeface="Arial"/>
              <a:ea typeface="Arial"/>
              <a:cs typeface="Arial"/>
              <a:sym typeface="Arial"/>
            </a:endParaRPr>
          </a:p>
        </p:txBody>
      </p:sp>
      <p:sp>
        <p:nvSpPr>
          <p:cNvPr id="8" name="Google Shape;8;n"/>
          <p:cNvSpPr txBox="1"/>
          <p:nvPr>
            <p:ph idx="1" type="body"/>
          </p:nvPr>
        </p:nvSpPr>
        <p:spPr>
          <a:xfrm>
            <a:off x="709613" y="4518025"/>
            <a:ext cx="5683250" cy="36972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98450" lvl="1" marL="914400" marR="0" rtl="0" algn="l">
              <a:lnSpc>
                <a:spcPct val="10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2pPr>
            <a:lvl3pPr indent="-298450" lvl="2" marL="1371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2" type="sldNum"/>
          </p:nvPr>
        </p:nvSpPr>
        <p:spPr>
          <a:xfrm>
            <a:off x="4998260" y="11404454"/>
            <a:ext cx="465306" cy="153888"/>
          </a:xfrm>
          <a:prstGeom prst="rect">
            <a:avLst/>
          </a:prstGeom>
          <a:noFill/>
          <a:ln>
            <a:noFill/>
          </a:ln>
        </p:spPr>
        <p:txBody>
          <a:bodyPr anchorCtr="0" anchor="b" bIns="47100" lIns="94225" spcFirstLastPara="1" rIns="914400" wrap="square" tIns="471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60" name="Google Shape;60;p1:notes"/>
          <p:cNvSpPr/>
          <p:nvPr>
            <p:ph idx="2" type="sldImg"/>
          </p:nvPr>
        </p:nvSpPr>
        <p:spPr>
          <a:xfrm>
            <a:off x="2327275" y="563563"/>
            <a:ext cx="2447925" cy="31686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p1:notes"/>
          <p:cNvSpPr txBox="1"/>
          <p:nvPr>
            <p:ph idx="1" type="body"/>
          </p:nvPr>
        </p:nvSpPr>
        <p:spPr>
          <a:xfrm>
            <a:off x="474975" y="6335651"/>
            <a:ext cx="4998252" cy="2462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2327275" y="563563"/>
            <a:ext cx="2447925" cy="3168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709613" y="4518025"/>
            <a:ext cx="5683250" cy="36972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txBox="1"/>
          <p:nvPr>
            <p:ph idx="10" type="dt"/>
          </p:nvPr>
        </p:nvSpPr>
        <p:spPr>
          <a:xfrm>
            <a:off x="4023092" y="0"/>
            <a:ext cx="3077739" cy="471054"/>
          </a:xfrm>
          <a:prstGeom prst="rect">
            <a:avLst/>
          </a:prstGeom>
          <a:noFill/>
          <a:ln>
            <a:noFill/>
          </a:ln>
        </p:spPr>
        <p:txBody>
          <a:bodyPr anchorCtr="0" anchor="t" bIns="47100" lIns="94225" spcFirstLastPara="1" rIns="914400" wrap="square" tIns="471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16 June 2021</a:t>
            </a:r>
            <a:endParaRPr b="0" i="0" sz="900" u="none" cap="none" strike="noStrike">
              <a:solidFill>
                <a:srgbClr val="000000"/>
              </a:solidFill>
              <a:latin typeface="Arial"/>
              <a:ea typeface="Arial"/>
              <a:cs typeface="Arial"/>
              <a:sym typeface="Arial"/>
            </a:endParaRPr>
          </a:p>
        </p:txBody>
      </p:sp>
      <p:sp>
        <p:nvSpPr>
          <p:cNvPr id="86" name="Google Shape;86;p2:notes"/>
          <p:cNvSpPr txBox="1"/>
          <p:nvPr>
            <p:ph idx="12" type="sldNum"/>
          </p:nvPr>
        </p:nvSpPr>
        <p:spPr>
          <a:xfrm>
            <a:off x="4023092" y="8917422"/>
            <a:ext cx="3077739" cy="471053"/>
          </a:xfrm>
          <a:prstGeom prst="rect">
            <a:avLst/>
          </a:prstGeom>
          <a:noFill/>
          <a:ln>
            <a:noFill/>
          </a:ln>
        </p:spPr>
        <p:txBody>
          <a:bodyPr anchorCtr="0" anchor="b" bIns="47100" lIns="94225" spcFirstLastPara="1" rIns="914400" wrap="square" tIns="471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2" type="sldNum"/>
          </p:nvPr>
        </p:nvSpPr>
        <p:spPr>
          <a:xfrm>
            <a:off x="5995151" y="9738077"/>
            <a:ext cx="533614" cy="184666"/>
          </a:xfrm>
          <a:prstGeom prst="rect">
            <a:avLst/>
          </a:prstGeom>
          <a:noFill/>
          <a:ln>
            <a:noFill/>
          </a:ln>
        </p:spPr>
        <p:txBody>
          <a:bodyPr anchorCtr="0" anchor="b" bIns="47100" lIns="94225" spcFirstLastPara="1" rIns="914400" wrap="square" tIns="471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
        <p:nvSpPr>
          <p:cNvPr id="120" name="Google Shape;120;p3:notes"/>
          <p:cNvSpPr txBox="1"/>
          <p:nvPr>
            <p:ph idx="11" type="ftr"/>
          </p:nvPr>
        </p:nvSpPr>
        <p:spPr>
          <a:xfrm>
            <a:off x="5369793" y="114542"/>
            <a:ext cx="1158972" cy="123111"/>
          </a:xfrm>
          <a:prstGeom prst="rect">
            <a:avLst/>
          </a:prstGeom>
          <a:noFill/>
          <a:ln>
            <a:noFill/>
          </a:ln>
        </p:spPr>
        <p:txBody>
          <a:bodyPr anchorCtr="0" anchor="b" bIns="47100" lIns="914400" spcFirstLastPara="1" rIns="94225" wrap="square" tIns="471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TOR-AAA123-20100608-</a:t>
            </a:r>
            <a:endParaRPr/>
          </a:p>
        </p:txBody>
      </p:sp>
      <p:sp>
        <p:nvSpPr>
          <p:cNvPr id="121" name="Google Shape;121;p3:notes"/>
          <p:cNvSpPr txBox="1"/>
          <p:nvPr/>
        </p:nvSpPr>
        <p:spPr>
          <a:xfrm>
            <a:off x="5995151" y="9738077"/>
            <a:ext cx="533614" cy="184666"/>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2" name="Google Shape;122;p3:notes"/>
          <p:cNvSpPr/>
          <p:nvPr>
            <p:ph idx="2" type="sldImg"/>
          </p:nvPr>
        </p:nvSpPr>
        <p:spPr>
          <a:xfrm>
            <a:off x="814388" y="2398713"/>
            <a:ext cx="5757862" cy="7454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3:notes"/>
          <p:cNvSpPr txBox="1"/>
          <p:nvPr>
            <p:ph idx="1" type="body"/>
          </p:nvPr>
        </p:nvSpPr>
        <p:spPr>
          <a:xfrm>
            <a:off x="1301963" y="676134"/>
            <a:ext cx="4072094" cy="2462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2327275" y="563563"/>
            <a:ext cx="2447925" cy="3168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709613" y="4518025"/>
            <a:ext cx="5683250" cy="36972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4:notes"/>
          <p:cNvSpPr txBox="1"/>
          <p:nvPr>
            <p:ph idx="10" type="dt"/>
          </p:nvPr>
        </p:nvSpPr>
        <p:spPr>
          <a:xfrm>
            <a:off x="4023092" y="0"/>
            <a:ext cx="3077739" cy="471054"/>
          </a:xfrm>
          <a:prstGeom prst="rect">
            <a:avLst/>
          </a:prstGeom>
          <a:noFill/>
          <a:ln>
            <a:noFill/>
          </a:ln>
        </p:spPr>
        <p:txBody>
          <a:bodyPr anchorCtr="0" anchor="t" bIns="47100" lIns="94225" spcFirstLastPara="1" rIns="914400" wrap="square" tIns="471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16 June 2021</a:t>
            </a:r>
            <a:endParaRPr b="0" i="0" sz="900" u="none" cap="none" strike="noStrike">
              <a:solidFill>
                <a:srgbClr val="000000"/>
              </a:solidFill>
              <a:latin typeface="Arial"/>
              <a:ea typeface="Arial"/>
              <a:cs typeface="Arial"/>
              <a:sym typeface="Arial"/>
            </a:endParaRPr>
          </a:p>
        </p:txBody>
      </p:sp>
      <p:sp>
        <p:nvSpPr>
          <p:cNvPr id="146" name="Google Shape;146;p4:notes"/>
          <p:cNvSpPr txBox="1"/>
          <p:nvPr>
            <p:ph idx="12" type="sldNum"/>
          </p:nvPr>
        </p:nvSpPr>
        <p:spPr>
          <a:xfrm>
            <a:off x="4023092" y="8917422"/>
            <a:ext cx="3077739" cy="471053"/>
          </a:xfrm>
          <a:prstGeom prst="rect">
            <a:avLst/>
          </a:prstGeom>
          <a:noFill/>
          <a:ln>
            <a:noFill/>
          </a:ln>
        </p:spPr>
        <p:txBody>
          <a:bodyPr anchorCtr="0" anchor="b" bIns="47100" lIns="94225" spcFirstLastPara="1" rIns="914400" wrap="square" tIns="471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basic" showMasterSp="0">
  <p:cSld name="3 column basic">
    <p:bg>
      <p:bgPr>
        <a:solidFill>
          <a:schemeClr val="lt1"/>
        </a:solidFill>
      </p:bgPr>
    </p:bg>
    <p:spTree>
      <p:nvGrpSpPr>
        <p:cNvPr id="13" name="Shape 13"/>
        <p:cNvGrpSpPr/>
        <p:nvPr/>
      </p:nvGrpSpPr>
      <p:grpSpPr>
        <a:xfrm>
          <a:off x="0" y="0"/>
          <a:ext cx="0" cy="0"/>
          <a:chOff x="0" y="0"/>
          <a:chExt cx="0" cy="0"/>
        </a:xfrm>
      </p:grpSpPr>
      <p:sp>
        <p:nvSpPr>
          <p:cNvPr id="14" name="Google Shape;14;p2"/>
          <p:cNvSpPr/>
          <p:nvPr/>
        </p:nvSpPr>
        <p:spPr>
          <a:xfrm>
            <a:off x="7055306" y="9701051"/>
            <a:ext cx="207600" cy="107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508000" y="495300"/>
            <a:ext cx="6756300" cy="67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Georgia"/>
              <a:buNone/>
              <a:defRPr sz="22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
          <p:cNvSpPr/>
          <p:nvPr/>
        </p:nvSpPr>
        <p:spPr>
          <a:xfrm>
            <a:off x="5643419" y="9701051"/>
            <a:ext cx="1342200" cy="107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McKinsey &amp; Company</a:t>
            </a:r>
            <a:endParaRPr b="0" i="0" sz="700" u="none" cap="none" strike="noStrike">
              <a:solidFill>
                <a:schemeClr val="dk1"/>
              </a:solidFill>
              <a:latin typeface="Arial"/>
              <a:ea typeface="Arial"/>
              <a:cs typeface="Arial"/>
              <a:sym typeface="Arial"/>
            </a:endParaRPr>
          </a:p>
        </p:txBody>
      </p:sp>
    </p:spTree>
  </p:cSld>
  <p:clrMapOvr>
    <a:masterClrMapping/>
  </p:clrMapOvr>
  <p:extLst>
    <p:ext uri="{DCECCB84-F9BA-43D5-87BE-67443E8EF086}">
      <p15:sldGuideLst>
        <p15:guide id="1" pos="318">
          <p15:clr>
            <a:srgbClr val="FBAE40"/>
          </p15:clr>
        </p15:guide>
        <p15:guide id="2" orient="horz" pos="312">
          <p15:clr>
            <a:srgbClr val="FBAE40"/>
          </p15:clr>
        </p15:guide>
        <p15:guide id="3" orient="horz" pos="5837">
          <p15:clr>
            <a:srgbClr val="FBAE40"/>
          </p15:clr>
        </p15:guide>
        <p15:guide id="4" pos="585">
          <p15:clr>
            <a:srgbClr val="FBAE40"/>
          </p15:clr>
        </p15:guide>
        <p15:guide id="5" pos="680">
          <p15:clr>
            <a:srgbClr val="FBAE40"/>
          </p15:clr>
        </p15:guide>
        <p15:guide id="6" pos="950">
          <p15:clr>
            <a:srgbClr val="FBAE40"/>
          </p15:clr>
        </p15:guide>
        <p15:guide id="7" pos="1043">
          <p15:clr>
            <a:srgbClr val="FBAE40"/>
          </p15:clr>
        </p15:guide>
        <p15:guide id="8" pos="1311">
          <p15:clr>
            <a:srgbClr val="FBAE40"/>
          </p15:clr>
        </p15:guide>
        <p15:guide id="9" pos="1403">
          <p15:clr>
            <a:srgbClr val="FBAE40"/>
          </p15:clr>
        </p15:guide>
        <p15:guide id="10" pos="1674">
          <p15:clr>
            <a:srgbClr val="FBAE40"/>
          </p15:clr>
        </p15:guide>
        <p15:guide id="11" pos="1766">
          <p15:clr>
            <a:srgbClr val="FBAE40"/>
          </p15:clr>
        </p15:guide>
        <p15:guide id="12" pos="2039">
          <p15:clr>
            <a:srgbClr val="FBAE40"/>
          </p15:clr>
        </p15:guide>
        <p15:guide id="13" pos="2130">
          <p15:clr>
            <a:srgbClr val="FBAE40"/>
          </p15:clr>
        </p15:guide>
        <p15:guide id="14" pos="2492">
          <p15:clr>
            <a:srgbClr val="FBAE40"/>
          </p15:clr>
        </p15:guide>
        <p15:guide id="15" pos="2763">
          <p15:clr>
            <a:srgbClr val="FBAE40"/>
          </p15:clr>
        </p15:guide>
        <p15:guide id="16" pos="2853">
          <p15:clr>
            <a:srgbClr val="FBAE40"/>
          </p15:clr>
        </p15:guide>
        <p15:guide id="17" pos="3123">
          <p15:clr>
            <a:srgbClr val="FBAE40"/>
          </p15:clr>
        </p15:guide>
        <p15:guide id="18" pos="3218">
          <p15:clr>
            <a:srgbClr val="FBAE40"/>
          </p15:clr>
        </p15:guide>
        <p15:guide id="19" pos="3488">
          <p15:clr>
            <a:srgbClr val="FBAE40"/>
          </p15:clr>
        </p15:guide>
        <p15:guide id="20" pos="3576">
          <p15:clr>
            <a:srgbClr val="FBAE40"/>
          </p15:clr>
        </p15:guide>
        <p15:guide id="21" pos="3851">
          <p15:clr>
            <a:srgbClr val="FBAE40"/>
          </p15:clr>
        </p15:guide>
        <p15:guide id="22" pos="3941">
          <p15:clr>
            <a:srgbClr val="FBAE40"/>
          </p15:clr>
        </p15:guide>
        <p15:guide id="23" pos="4212">
          <p15:clr>
            <a:srgbClr val="FBAE40"/>
          </p15:clr>
        </p15:guide>
        <p15:guide id="24" pos="4304">
          <p15:clr>
            <a:srgbClr val="FBAE40"/>
          </p15:clr>
        </p15:guide>
        <p15:guide id="25" pos="4575">
          <p15:clr>
            <a:srgbClr val="FBAE40"/>
          </p15:clr>
        </p15:guide>
        <p15:guide id="26" pos="2400">
          <p15:clr>
            <a:srgbClr val="FBAE40"/>
          </p15:clr>
        </p15:guide>
        <p15:guide id="27" orient="horz" pos="6108">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1"/>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1" name="Google Shape;51;p1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2"/>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12"/>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1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 name="Google Shape;23;p4"/>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 name="Google Shape;24;p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5"/>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8"/>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8"/>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9"/>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10"/>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0"/>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10"/>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10"/>
          <p:cNvSpPr txBox="1"/>
          <p:nvPr>
            <p:ph idx="2" type="body"/>
          </p:nvPr>
        </p:nvSpPr>
        <p:spPr>
          <a:xfrm>
            <a:off x="4198575" y="1415969"/>
            <a:ext cx="3261600" cy="7226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1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03671" y="4351089"/>
            <a:ext cx="2182200" cy="2288100"/>
          </a:xfrm>
          <a:prstGeom prst="rect">
            <a:avLst/>
          </a:prstGeom>
          <a:noFill/>
          <a:ln cap="flat" cmpd="sng" w="9525">
            <a:solidFill>
              <a:schemeClr val="dk1"/>
            </a:solidFill>
            <a:prstDash val="solid"/>
            <a:round/>
            <a:headEnd len="sm" w="sm" type="none"/>
            <a:tailEnd len="sm" w="sm" type="none"/>
          </a:ln>
        </p:spPr>
        <p:txBody>
          <a:bodyPr anchorCtr="0" anchor="t" bIns="26850" lIns="26850" spcFirstLastPara="1" rIns="26850" wrap="square" tIns="2685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Bookman Old Style"/>
                <a:ea typeface="Bookman Old Style"/>
                <a:cs typeface="Bookman Old Style"/>
                <a:sym typeface="Bookman Old Style"/>
              </a:rPr>
              <a:t>The City of London is faced with the challenges of increased traffic,increased number of registered cars,  a commute time of 60 minutes compared to the global time of 28 minutes, </a:t>
            </a:r>
            <a:endParaRPr b="0" i="0" sz="1500" u="none" cap="none" strike="noStrike">
              <a:solidFill>
                <a:schemeClr val="dk1"/>
              </a:solidFill>
              <a:latin typeface="Bookman Old Style"/>
              <a:ea typeface="Bookman Old Style"/>
              <a:cs typeface="Bookman Old Style"/>
              <a:sym typeface="Bookman Old Style"/>
            </a:endParaRPr>
          </a:p>
        </p:txBody>
      </p:sp>
      <p:sp>
        <p:nvSpPr>
          <p:cNvPr id="64" name="Google Shape;64;p14"/>
          <p:cNvSpPr txBox="1"/>
          <p:nvPr/>
        </p:nvSpPr>
        <p:spPr>
          <a:xfrm>
            <a:off x="2803551" y="4351089"/>
            <a:ext cx="2252700" cy="2288100"/>
          </a:xfrm>
          <a:prstGeom prst="rect">
            <a:avLst/>
          </a:prstGeom>
          <a:noFill/>
          <a:ln cap="flat" cmpd="sng" w="9525">
            <a:solidFill>
              <a:schemeClr val="dk1"/>
            </a:solidFill>
            <a:prstDash val="solid"/>
            <a:round/>
            <a:headEnd len="sm" w="sm" type="none"/>
            <a:tailEnd len="sm" w="sm" type="none"/>
          </a:ln>
        </p:spPr>
        <p:txBody>
          <a:bodyPr anchorCtr="0" anchor="t" bIns="26850" lIns="26850" spcFirstLastPara="1" rIns="26850" wrap="square" tIns="26850">
            <a:noAutofit/>
          </a:bodyPr>
          <a:lstStyle/>
          <a:p>
            <a:pPr indent="-323850" lvl="0" marL="457200" marR="0" rtl="0" algn="l">
              <a:lnSpc>
                <a:spcPct val="100000"/>
              </a:lnSpc>
              <a:spcBef>
                <a:spcPts val="0"/>
              </a:spcBef>
              <a:spcAft>
                <a:spcPts val="0"/>
              </a:spcAft>
              <a:buClr>
                <a:schemeClr val="dk1"/>
              </a:buClr>
              <a:buSzPts val="1500"/>
              <a:buFont typeface="Bookman Old Style"/>
              <a:buAutoNum type="arabicPeriod"/>
            </a:pPr>
            <a:r>
              <a:rPr b="0" i="0" lang="en-US" sz="1500" u="none" cap="none" strike="noStrike">
                <a:solidFill>
                  <a:schemeClr val="dk1"/>
                </a:solidFill>
                <a:latin typeface="Bookman Old Style"/>
                <a:ea typeface="Bookman Old Style"/>
                <a:cs typeface="Bookman Old Style"/>
                <a:sym typeface="Bookman Old Style"/>
              </a:rPr>
              <a:t>The health/hygiene of the residents in London and environs</a:t>
            </a:r>
            <a:r>
              <a:rPr lang="en-US" sz="1500">
                <a:solidFill>
                  <a:schemeClr val="dk1"/>
                </a:solidFill>
                <a:latin typeface="Bookman Old Style"/>
                <a:ea typeface="Bookman Old Style"/>
                <a:cs typeface="Bookman Old Style"/>
                <a:sym typeface="Bookman Old Style"/>
              </a:rPr>
              <a:t>.</a:t>
            </a:r>
            <a:endParaRPr sz="1500">
              <a:solidFill>
                <a:schemeClr val="dk1"/>
              </a:solidFill>
              <a:latin typeface="Bookman Old Style"/>
              <a:ea typeface="Bookman Old Style"/>
              <a:cs typeface="Bookman Old Style"/>
              <a:sym typeface="Bookman Old Style"/>
            </a:endParaRPr>
          </a:p>
          <a:p>
            <a:pPr indent="-323850" lvl="0" marL="457200" marR="0" rtl="0" algn="l">
              <a:lnSpc>
                <a:spcPct val="100000"/>
              </a:lnSpc>
              <a:spcBef>
                <a:spcPts val="0"/>
              </a:spcBef>
              <a:spcAft>
                <a:spcPts val="0"/>
              </a:spcAft>
              <a:buClr>
                <a:schemeClr val="dk1"/>
              </a:buClr>
              <a:buSzPts val="1500"/>
              <a:buFont typeface="Bookman Old Style"/>
              <a:buAutoNum type="arabicPeriod"/>
            </a:pPr>
            <a:r>
              <a:rPr lang="en-US" sz="1500">
                <a:solidFill>
                  <a:schemeClr val="dk1"/>
                </a:solidFill>
                <a:latin typeface="Bookman Old Style"/>
                <a:ea typeface="Bookman Old Style"/>
                <a:cs typeface="Bookman Old Style"/>
                <a:sym typeface="Bookman Old Style"/>
              </a:rPr>
              <a:t>Budget constraints of 10.3 Billion</a:t>
            </a:r>
            <a:endParaRPr sz="1500">
              <a:solidFill>
                <a:schemeClr val="dk1"/>
              </a:solidFill>
              <a:latin typeface="Bookman Old Style"/>
              <a:ea typeface="Bookman Old Style"/>
              <a:cs typeface="Bookman Old Style"/>
              <a:sym typeface="Bookman Old Style"/>
            </a:endParaRPr>
          </a:p>
          <a:p>
            <a:pPr indent="-323850" lvl="0" marL="457200" marR="0" rtl="0" algn="l">
              <a:lnSpc>
                <a:spcPct val="100000"/>
              </a:lnSpc>
              <a:spcBef>
                <a:spcPts val="0"/>
              </a:spcBef>
              <a:spcAft>
                <a:spcPts val="0"/>
              </a:spcAft>
              <a:buClr>
                <a:schemeClr val="dk1"/>
              </a:buClr>
              <a:buSzPts val="1500"/>
              <a:buFont typeface="Bookman Old Style"/>
              <a:buAutoNum type="arabicPeriod"/>
            </a:pPr>
            <a:r>
              <a:rPr lang="en-US" sz="1500">
                <a:solidFill>
                  <a:schemeClr val="dk1"/>
                </a:solidFill>
                <a:latin typeface="Bookman Old Style"/>
                <a:ea typeface="Bookman Old Style"/>
                <a:cs typeface="Bookman Old Style"/>
                <a:sym typeface="Bookman Old Style"/>
              </a:rPr>
              <a:t>Time constraint of 5 years.</a:t>
            </a:r>
            <a:endParaRPr sz="1500">
              <a:solidFill>
                <a:schemeClr val="dk1"/>
              </a:solidFill>
              <a:latin typeface="Bookman Old Style"/>
              <a:ea typeface="Bookman Old Style"/>
              <a:cs typeface="Bookman Old Style"/>
              <a:sym typeface="Bookman Old Style"/>
            </a:endParaRPr>
          </a:p>
        </p:txBody>
      </p:sp>
      <p:sp>
        <p:nvSpPr>
          <p:cNvPr id="65" name="Google Shape;65;p14"/>
          <p:cNvSpPr txBox="1"/>
          <p:nvPr/>
        </p:nvSpPr>
        <p:spPr>
          <a:xfrm>
            <a:off x="5173680" y="4351089"/>
            <a:ext cx="2080202" cy="2288165"/>
          </a:xfrm>
          <a:prstGeom prst="rect">
            <a:avLst/>
          </a:prstGeom>
          <a:noFill/>
          <a:ln cap="flat" cmpd="sng" w="9525">
            <a:solidFill>
              <a:schemeClr val="dk1"/>
            </a:solidFill>
            <a:prstDash val="solid"/>
            <a:round/>
            <a:headEnd len="sm" w="sm" type="none"/>
            <a:tailEnd len="sm" w="sm" type="none"/>
          </a:ln>
        </p:spPr>
        <p:txBody>
          <a:bodyPr anchorCtr="0" anchor="t" bIns="26850" lIns="26850" spcFirstLastPara="1" rIns="26850" wrap="square" tIns="26850">
            <a:noAutofit/>
          </a:bodyPr>
          <a:lstStyle/>
          <a:p>
            <a:pPr indent="-304800" lvl="0" marL="457200" marR="0" rtl="0" algn="l">
              <a:lnSpc>
                <a:spcPct val="100000"/>
              </a:lnSpc>
              <a:spcBef>
                <a:spcPts val="0"/>
              </a:spcBef>
              <a:spcAft>
                <a:spcPts val="0"/>
              </a:spcAft>
              <a:buClr>
                <a:schemeClr val="dk1"/>
              </a:buClr>
              <a:buSzPts val="1200"/>
              <a:buFont typeface="Bookman Old Style"/>
              <a:buAutoNum type="arabicPeriod"/>
            </a:pPr>
            <a:r>
              <a:rPr b="0" i="0" lang="en-US" sz="1200" u="none" cap="none" strike="noStrike">
                <a:solidFill>
                  <a:schemeClr val="dk1"/>
                </a:solidFill>
                <a:latin typeface="Bookman Old Style"/>
                <a:ea typeface="Bookman Old Style"/>
                <a:cs typeface="Bookman Old Style"/>
                <a:sym typeface="Bookman Old Style"/>
              </a:rPr>
              <a:t>Informing the residents of the importance of them using public transport to reduce the commute time in the city.</a:t>
            </a:r>
            <a:endParaRPr b="0" i="0" sz="1200" u="none" cap="none" strike="noStrike">
              <a:solidFill>
                <a:schemeClr val="dk1"/>
              </a:solidFill>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Clr>
                <a:schemeClr val="dk1"/>
              </a:buClr>
              <a:buSzPts val="1200"/>
              <a:buFont typeface="Bookman Old Style"/>
              <a:buAutoNum type="arabicPeriod"/>
            </a:pPr>
            <a:r>
              <a:rPr b="0" i="0" lang="en-US" sz="1200" u="none" cap="none" strike="noStrike">
                <a:solidFill>
                  <a:schemeClr val="dk1"/>
                </a:solidFill>
                <a:latin typeface="Bookman Old Style"/>
                <a:ea typeface="Bookman Old Style"/>
                <a:cs typeface="Bookman Old Style"/>
                <a:sym typeface="Bookman Old Style"/>
              </a:rPr>
              <a:t>Generating ideas to ensure the safety of the citizens as they ply public transport</a:t>
            </a:r>
            <a:endParaRPr b="0" i="0" sz="1200" u="none" cap="none" strike="noStrike">
              <a:solidFill>
                <a:schemeClr val="dk1"/>
              </a:solidFill>
              <a:latin typeface="Bookman Old Style"/>
              <a:ea typeface="Bookman Old Style"/>
              <a:cs typeface="Bookman Old Style"/>
              <a:sym typeface="Bookman Old Style"/>
            </a:endParaRPr>
          </a:p>
        </p:txBody>
      </p:sp>
      <p:sp>
        <p:nvSpPr>
          <p:cNvPr id="66" name="Google Shape;66;p14"/>
          <p:cNvSpPr txBox="1"/>
          <p:nvPr/>
        </p:nvSpPr>
        <p:spPr>
          <a:xfrm>
            <a:off x="503671" y="4112645"/>
            <a:ext cx="2182310"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Quattrocento Sans"/>
              <a:buChar char="​"/>
            </a:pPr>
            <a:r>
              <a:rPr b="1" i="0" lang="en-US" sz="1400"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67" name="Google Shape;67;p14"/>
          <p:cNvSpPr txBox="1"/>
          <p:nvPr/>
        </p:nvSpPr>
        <p:spPr>
          <a:xfrm>
            <a:off x="2803551" y="3897202"/>
            <a:ext cx="2252700" cy="431100"/>
          </a:xfrm>
          <a:prstGeom prst="rect">
            <a:avLst/>
          </a:prstGeom>
          <a:noFill/>
          <a:ln>
            <a:noFill/>
          </a:ln>
        </p:spPr>
        <p:txBody>
          <a:bodyPr anchorCtr="0" anchor="t" bIns="0" lIns="0" spcFirstLastPara="1" rIns="0" wrap="square" tIns="0">
            <a:spAutoFit/>
          </a:bodyPr>
          <a:lstStyle/>
          <a:p>
            <a:pPr indent="0" lvl="0" marL="45720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Constraints within</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solution space</a:t>
            </a:r>
            <a:endParaRPr b="0" i="0" sz="1400" u="none" cap="none" strike="noStrike">
              <a:solidFill>
                <a:srgbClr val="000000"/>
              </a:solidFill>
              <a:latin typeface="Arial"/>
              <a:ea typeface="Arial"/>
              <a:cs typeface="Arial"/>
              <a:sym typeface="Arial"/>
            </a:endParaRPr>
          </a:p>
        </p:txBody>
      </p:sp>
      <p:sp>
        <p:nvSpPr>
          <p:cNvPr id="68" name="Google Shape;68;p14"/>
          <p:cNvSpPr txBox="1"/>
          <p:nvPr/>
        </p:nvSpPr>
        <p:spPr>
          <a:xfrm>
            <a:off x="5173675" y="3835631"/>
            <a:ext cx="2080200" cy="431100"/>
          </a:xfrm>
          <a:prstGeom prst="rect">
            <a:avLst/>
          </a:prstGeom>
          <a:noFill/>
          <a:ln>
            <a:noFill/>
          </a:ln>
        </p:spPr>
        <p:txBody>
          <a:bodyPr anchorCtr="0" anchor="t" bIns="0" lIns="0" spcFirstLastPara="1" rIns="0" wrap="square" tIns="0">
            <a:spAutoFit/>
          </a:bodyPr>
          <a:lstStyle/>
          <a:p>
            <a:pPr indent="0" lvl="0" marL="45720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69" name="Google Shape;69;p14"/>
          <p:cNvSpPr txBox="1"/>
          <p:nvPr/>
        </p:nvSpPr>
        <p:spPr>
          <a:xfrm>
            <a:off x="503672" y="2338923"/>
            <a:ext cx="6750210"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Quattrocento Sans"/>
              <a:buChar char="​"/>
            </a:pPr>
            <a:r>
              <a:rPr b="1" i="0" lang="en-US" sz="1400" u="none" cap="none" strike="noStrike">
                <a:solidFill>
                  <a:schemeClr val="dk1"/>
                </a:solidFill>
                <a:latin typeface="Arial"/>
                <a:ea typeface="Arial"/>
                <a:cs typeface="Arial"/>
                <a:sym typeface="Arial"/>
              </a:rPr>
              <a:t>Basic question to be resolved</a:t>
            </a:r>
            <a:endParaRPr b="0" i="0" sz="1400" u="none" cap="none" strike="noStrike">
              <a:solidFill>
                <a:schemeClr val="dk1"/>
              </a:solidFill>
              <a:latin typeface="Arial"/>
              <a:ea typeface="Arial"/>
              <a:cs typeface="Arial"/>
              <a:sym typeface="Arial"/>
            </a:endParaRPr>
          </a:p>
        </p:txBody>
      </p:sp>
      <p:sp>
        <p:nvSpPr>
          <p:cNvPr id="70" name="Google Shape;70;p14"/>
          <p:cNvSpPr/>
          <p:nvPr/>
        </p:nvSpPr>
        <p:spPr>
          <a:xfrm>
            <a:off x="509861" y="2601788"/>
            <a:ext cx="6750210" cy="1150490"/>
          </a:xfrm>
          <a:prstGeom prst="rect">
            <a:avLst/>
          </a:prstGeom>
          <a:noFill/>
          <a:ln cap="sq" cmpd="sng" w="9525">
            <a:solidFill>
              <a:schemeClr val="dk1"/>
            </a:solidFill>
            <a:prstDash val="solid"/>
            <a:miter lim="800000"/>
            <a:headEnd len="sm" w="sm" type="none"/>
            <a:tailEnd len="sm" w="sm" type="none"/>
          </a:ln>
        </p:spPr>
        <p:txBody>
          <a:bodyPr anchorCtr="0" anchor="ctr" bIns="26850" lIns="53700" spcFirstLastPara="1" rIns="53700" wrap="square" tIns="2685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Bookman Old Style"/>
                <a:ea typeface="Bookman Old Style"/>
                <a:cs typeface="Bookman Old Style"/>
                <a:sym typeface="Bookman Old Style"/>
              </a:rPr>
              <a:t>What ideas can be introduced to reduce the commute time in the City of London from 60 to 28 minutes in 5-7 years time with the budget of 10.3 billion?</a:t>
            </a:r>
            <a:endParaRPr b="0" i="0" sz="1500" u="none" cap="none" strike="noStrike">
              <a:solidFill>
                <a:schemeClr val="dk1"/>
              </a:solidFill>
              <a:latin typeface="Bookman Old Style"/>
              <a:ea typeface="Bookman Old Style"/>
              <a:cs typeface="Bookman Old Style"/>
              <a:sym typeface="Bookman Old Style"/>
            </a:endParaRPr>
          </a:p>
        </p:txBody>
      </p:sp>
      <p:sp>
        <p:nvSpPr>
          <p:cNvPr id="71" name="Google Shape;71;p14"/>
          <p:cNvSpPr txBox="1"/>
          <p:nvPr/>
        </p:nvSpPr>
        <p:spPr>
          <a:xfrm>
            <a:off x="5173680" y="7048875"/>
            <a:ext cx="2080200" cy="2288100"/>
          </a:xfrm>
          <a:prstGeom prst="rect">
            <a:avLst/>
          </a:prstGeom>
          <a:noFill/>
          <a:ln cap="flat" cmpd="sng" w="9525">
            <a:solidFill>
              <a:schemeClr val="dk1"/>
            </a:solidFill>
            <a:prstDash val="solid"/>
            <a:round/>
            <a:headEnd len="sm" w="sm" type="none"/>
            <a:tailEnd len="sm" w="sm" type="none"/>
          </a:ln>
        </p:spPr>
        <p:txBody>
          <a:bodyPr anchorCtr="0" anchor="t" bIns="26850" lIns="26850" spcFirstLastPara="1" rIns="26850" wrap="square" tIns="26850">
            <a:noAutofit/>
          </a:bodyPr>
          <a:lstStyle/>
          <a:p>
            <a:pPr indent="-311150" lvl="0" marL="457200" marR="0" rtl="0" algn="l">
              <a:lnSpc>
                <a:spcPct val="100000"/>
              </a:lnSpc>
              <a:spcBef>
                <a:spcPts val="0"/>
              </a:spcBef>
              <a:spcAft>
                <a:spcPts val="0"/>
              </a:spcAft>
              <a:buClr>
                <a:schemeClr val="dk1"/>
              </a:buClr>
              <a:buSzPts val="1300"/>
              <a:buFont typeface="Bookman Old Style"/>
              <a:buAutoNum type="arabicPeriod"/>
            </a:pPr>
            <a:r>
              <a:rPr b="0" i="0" lang="en-US" sz="1300" u="none" cap="none" strike="noStrike">
                <a:solidFill>
                  <a:schemeClr val="dk1"/>
                </a:solidFill>
                <a:latin typeface="Bookman Old Style"/>
                <a:ea typeface="Bookman Old Style"/>
                <a:cs typeface="Bookman Old Style"/>
                <a:sym typeface="Bookman Old Style"/>
              </a:rPr>
              <a:t>User survey on the residents</a:t>
            </a:r>
            <a:endParaRPr b="0" i="0" sz="1300" u="none" cap="none" strike="noStrike">
              <a:solidFill>
                <a:schemeClr val="dk1"/>
              </a:solidFill>
              <a:latin typeface="Bookman Old Style"/>
              <a:ea typeface="Bookman Old Style"/>
              <a:cs typeface="Bookman Old Style"/>
              <a:sym typeface="Bookman Old Style"/>
            </a:endParaRPr>
          </a:p>
          <a:p>
            <a:pPr indent="-311150" lvl="0" marL="457200" marR="0" rtl="0" algn="l">
              <a:lnSpc>
                <a:spcPct val="100000"/>
              </a:lnSpc>
              <a:spcBef>
                <a:spcPts val="0"/>
              </a:spcBef>
              <a:spcAft>
                <a:spcPts val="0"/>
              </a:spcAft>
              <a:buClr>
                <a:schemeClr val="dk1"/>
              </a:buClr>
              <a:buSzPts val="1300"/>
              <a:buFont typeface="Bookman Old Style"/>
              <a:buAutoNum type="arabicPeriod"/>
            </a:pPr>
            <a:r>
              <a:rPr b="0" i="0" lang="en-US" sz="1300" u="none" cap="none" strike="noStrike">
                <a:solidFill>
                  <a:schemeClr val="dk1"/>
                </a:solidFill>
                <a:latin typeface="Bookman Old Style"/>
                <a:ea typeface="Bookman Old Style"/>
                <a:cs typeface="Bookman Old Style"/>
                <a:sym typeface="Bookman Old Style"/>
              </a:rPr>
              <a:t>The various transport system managements (railway, buses, taxi)</a:t>
            </a:r>
            <a:endParaRPr b="0" i="0" sz="1300" u="none" cap="none" strike="noStrike">
              <a:solidFill>
                <a:schemeClr val="dk1"/>
              </a:solidFill>
              <a:latin typeface="Bookman Old Style"/>
              <a:ea typeface="Bookman Old Style"/>
              <a:cs typeface="Bookman Old Style"/>
              <a:sym typeface="Bookman Old Style"/>
            </a:endParaRPr>
          </a:p>
          <a:p>
            <a:pPr indent="-311150" lvl="0" marL="457200" marR="0" rtl="0" algn="l">
              <a:lnSpc>
                <a:spcPct val="100000"/>
              </a:lnSpc>
              <a:spcBef>
                <a:spcPts val="0"/>
              </a:spcBef>
              <a:spcAft>
                <a:spcPts val="0"/>
              </a:spcAft>
              <a:buClr>
                <a:schemeClr val="dk1"/>
              </a:buClr>
              <a:buSzPts val="1300"/>
              <a:buFont typeface="Bookman Old Style"/>
              <a:buAutoNum type="arabicPeriod"/>
            </a:pPr>
            <a:r>
              <a:rPr b="0" i="0" lang="en-US" sz="1300" u="none" cap="none" strike="noStrike">
                <a:solidFill>
                  <a:schemeClr val="dk1"/>
                </a:solidFill>
                <a:latin typeface="Bookman Old Style"/>
                <a:ea typeface="Bookman Old Style"/>
                <a:cs typeface="Bookman Old Style"/>
                <a:sym typeface="Bookman Old Style"/>
              </a:rPr>
              <a:t>Healthcare professionals survey.</a:t>
            </a:r>
            <a:endParaRPr b="0" i="0" sz="1300" u="none" cap="none" strike="noStrike">
              <a:solidFill>
                <a:schemeClr val="dk1"/>
              </a:solidFill>
              <a:latin typeface="Bookman Old Style"/>
              <a:ea typeface="Bookman Old Style"/>
              <a:cs typeface="Bookman Old Style"/>
              <a:sym typeface="Bookman Old Style"/>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2" name="Google Shape;72;p14"/>
          <p:cNvSpPr txBox="1"/>
          <p:nvPr/>
        </p:nvSpPr>
        <p:spPr>
          <a:xfrm>
            <a:off x="2803550" y="7049026"/>
            <a:ext cx="2252700" cy="2288100"/>
          </a:xfrm>
          <a:prstGeom prst="rect">
            <a:avLst/>
          </a:prstGeom>
          <a:noFill/>
          <a:ln cap="flat" cmpd="sng" w="9525">
            <a:solidFill>
              <a:schemeClr val="dk1"/>
            </a:solidFill>
            <a:prstDash val="solid"/>
            <a:round/>
            <a:headEnd len="sm" w="sm" type="none"/>
            <a:tailEnd len="sm" w="sm" type="none"/>
          </a:ln>
        </p:spPr>
        <p:txBody>
          <a:bodyPr anchorCtr="0" anchor="t" bIns="26850" lIns="26850" spcFirstLastPara="1" rIns="26850" wrap="square" tIns="26850">
            <a:noAutofit/>
          </a:bodyPr>
          <a:lstStyle/>
          <a:p>
            <a:pPr indent="-311150" lvl="0" marL="457200" marR="0" rtl="0" algn="l">
              <a:lnSpc>
                <a:spcPct val="100000"/>
              </a:lnSpc>
              <a:spcBef>
                <a:spcPts val="0"/>
              </a:spcBef>
              <a:spcAft>
                <a:spcPts val="0"/>
              </a:spcAft>
              <a:buClr>
                <a:schemeClr val="dk1"/>
              </a:buClr>
              <a:buSzPts val="1300"/>
              <a:buFont typeface="Bookman Old Style"/>
              <a:buAutoNum type="arabicPeriod"/>
            </a:pPr>
            <a:r>
              <a:rPr b="0" i="0" lang="en-US" sz="1300" u="none" cap="none" strike="noStrike">
                <a:solidFill>
                  <a:schemeClr val="dk1"/>
                </a:solidFill>
                <a:latin typeface="Bookman Old Style"/>
                <a:ea typeface="Bookman Old Style"/>
                <a:cs typeface="Bookman Old Style"/>
                <a:sym typeface="Bookman Old Style"/>
              </a:rPr>
              <a:t>Traffic laws &amp; regulations to reduce personal cars on the road.</a:t>
            </a:r>
            <a:endParaRPr b="0" i="0" sz="1300" u="none" cap="none" strike="noStrike">
              <a:solidFill>
                <a:schemeClr val="dk1"/>
              </a:solidFill>
              <a:latin typeface="Bookman Old Style"/>
              <a:ea typeface="Bookman Old Style"/>
              <a:cs typeface="Bookman Old Style"/>
              <a:sym typeface="Bookman Old Style"/>
            </a:endParaRPr>
          </a:p>
          <a:p>
            <a:pPr indent="-323850" lvl="0" marL="457200" marR="0" rtl="0" algn="l">
              <a:lnSpc>
                <a:spcPct val="100000"/>
              </a:lnSpc>
              <a:spcBef>
                <a:spcPts val="0"/>
              </a:spcBef>
              <a:spcAft>
                <a:spcPts val="0"/>
              </a:spcAft>
              <a:buClr>
                <a:schemeClr val="dk1"/>
              </a:buClr>
              <a:buSzPts val="1500"/>
              <a:buFont typeface="Bookman Old Style"/>
              <a:buAutoNum type="arabicPeriod"/>
            </a:pPr>
            <a:r>
              <a:rPr b="0" i="0" lang="en-US" sz="1300" u="none" cap="none" strike="noStrike">
                <a:solidFill>
                  <a:schemeClr val="dk1"/>
                </a:solidFill>
                <a:latin typeface="Bookman Old Style"/>
                <a:ea typeface="Bookman Old Style"/>
                <a:cs typeface="Bookman Old Style"/>
                <a:sym typeface="Bookman Old Style"/>
              </a:rPr>
              <a:t>We would also need to conduct a survey on the commuters to find out which mode of transportation is most preferred</a:t>
            </a:r>
            <a:r>
              <a:rPr b="0" i="0" lang="en-US" sz="1500" u="none" cap="none" strike="noStrike">
                <a:solidFill>
                  <a:schemeClr val="dk1"/>
                </a:solidFill>
                <a:latin typeface="Bookman Old Style"/>
                <a:ea typeface="Bookman Old Style"/>
                <a:cs typeface="Bookman Old Style"/>
                <a:sym typeface="Bookman Old Style"/>
              </a:rPr>
              <a:t>.</a:t>
            </a:r>
            <a:endParaRPr b="0" i="0" sz="1500" u="none" cap="none" strike="noStrike">
              <a:solidFill>
                <a:schemeClr val="dk1"/>
              </a:solidFill>
              <a:latin typeface="Bookman Old Style"/>
              <a:ea typeface="Bookman Old Style"/>
              <a:cs typeface="Bookman Old Style"/>
              <a:sym typeface="Bookman Old Style"/>
            </a:endParaRPr>
          </a:p>
        </p:txBody>
      </p:sp>
      <p:sp>
        <p:nvSpPr>
          <p:cNvPr id="73" name="Google Shape;73;p14"/>
          <p:cNvSpPr txBox="1"/>
          <p:nvPr/>
        </p:nvSpPr>
        <p:spPr>
          <a:xfrm>
            <a:off x="503671" y="7048875"/>
            <a:ext cx="2182309" cy="2288165"/>
          </a:xfrm>
          <a:prstGeom prst="rect">
            <a:avLst/>
          </a:prstGeom>
          <a:noFill/>
          <a:ln cap="flat" cmpd="sng" w="9525">
            <a:solidFill>
              <a:schemeClr val="dk1"/>
            </a:solidFill>
            <a:prstDash val="solid"/>
            <a:round/>
            <a:headEnd len="sm" w="sm" type="none"/>
            <a:tailEnd len="sm" w="sm" type="none"/>
          </a:ln>
        </p:spPr>
        <p:txBody>
          <a:bodyPr anchorCtr="0" anchor="t" bIns="26850" lIns="26850" spcFirstLastPara="1" rIns="26850" wrap="square" tIns="26850">
            <a:noAutofit/>
          </a:bodyPr>
          <a:lstStyle/>
          <a:p>
            <a:pPr indent="-304800" lvl="0" marL="457200" marR="0" rtl="0" algn="l">
              <a:lnSpc>
                <a:spcPct val="100000"/>
              </a:lnSpc>
              <a:spcBef>
                <a:spcPts val="0"/>
              </a:spcBef>
              <a:spcAft>
                <a:spcPts val="0"/>
              </a:spcAft>
              <a:buClr>
                <a:schemeClr val="dk1"/>
              </a:buClr>
              <a:buSzPts val="1200"/>
              <a:buFont typeface="Bookman Old Style"/>
              <a:buAutoNum type="arabicPeriod"/>
            </a:pPr>
            <a:r>
              <a:rPr b="0" i="0" lang="en-US" sz="1200" u="none" cap="none" strike="noStrike">
                <a:solidFill>
                  <a:schemeClr val="dk1"/>
                </a:solidFill>
                <a:latin typeface="Bookman Old Style"/>
                <a:ea typeface="Bookman Old Style"/>
                <a:cs typeface="Bookman Old Style"/>
                <a:sym typeface="Bookman Old Style"/>
              </a:rPr>
              <a:t>The residents of the city of London</a:t>
            </a:r>
            <a:endParaRPr b="0" i="0" sz="1200" u="none" cap="none" strike="noStrike">
              <a:solidFill>
                <a:schemeClr val="dk1"/>
              </a:solidFill>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Clr>
                <a:schemeClr val="dk1"/>
              </a:buClr>
              <a:buSzPts val="1200"/>
              <a:buFont typeface="Bookman Old Style"/>
              <a:buAutoNum type="arabicPeriod"/>
            </a:pPr>
            <a:r>
              <a:rPr b="0" i="0" lang="en-US" sz="1200" u="none" cap="none" strike="noStrike">
                <a:solidFill>
                  <a:schemeClr val="dk1"/>
                </a:solidFill>
                <a:latin typeface="Bookman Old Style"/>
                <a:ea typeface="Bookman Old Style"/>
                <a:cs typeface="Bookman Old Style"/>
                <a:sym typeface="Bookman Old Style"/>
              </a:rPr>
              <a:t>The government of the city of London</a:t>
            </a:r>
            <a:endParaRPr b="0" i="0" sz="1200" u="none" cap="none" strike="noStrike">
              <a:solidFill>
                <a:schemeClr val="dk1"/>
              </a:solidFill>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Clr>
                <a:schemeClr val="dk1"/>
              </a:buClr>
              <a:buSzPts val="1200"/>
              <a:buFont typeface="Bookman Old Style"/>
              <a:buAutoNum type="arabicPeriod"/>
            </a:pPr>
            <a:r>
              <a:rPr b="0" i="0" lang="en-US" sz="1200" u="none" cap="none" strike="noStrike">
                <a:solidFill>
                  <a:schemeClr val="dk1"/>
                </a:solidFill>
                <a:latin typeface="Bookman Old Style"/>
                <a:ea typeface="Bookman Old Style"/>
                <a:cs typeface="Bookman Old Style"/>
                <a:sym typeface="Bookman Old Style"/>
              </a:rPr>
              <a:t>Privately owned organizations</a:t>
            </a:r>
            <a:endParaRPr b="0" i="0" sz="1200" u="none" cap="none" strike="noStrike">
              <a:solidFill>
                <a:schemeClr val="dk1"/>
              </a:solidFill>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Clr>
                <a:schemeClr val="dk1"/>
              </a:buClr>
              <a:buSzPts val="1200"/>
              <a:buFont typeface="Bookman Old Style"/>
              <a:buAutoNum type="arabicPeriod"/>
            </a:pPr>
            <a:r>
              <a:rPr b="0" i="0" lang="en-US" sz="1200" u="none" cap="none" strike="noStrike">
                <a:solidFill>
                  <a:schemeClr val="dk1"/>
                </a:solidFill>
                <a:latin typeface="Bookman Old Style"/>
                <a:ea typeface="Bookman Old Style"/>
                <a:cs typeface="Bookman Old Style"/>
                <a:sym typeface="Bookman Old Style"/>
              </a:rPr>
              <a:t>Health &amp; safety product producing organizations</a:t>
            </a:r>
            <a:endParaRPr b="0" i="0" sz="1200" u="none" cap="none" strike="noStrike">
              <a:solidFill>
                <a:schemeClr val="dk1"/>
              </a:solidFill>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Clr>
                <a:schemeClr val="dk1"/>
              </a:buClr>
              <a:buSzPts val="1200"/>
              <a:buFont typeface="Bookman Old Style"/>
              <a:buAutoNum type="arabicPeriod"/>
            </a:pPr>
            <a:r>
              <a:rPr b="0" i="0" lang="en-US" sz="1200" u="none" cap="none" strike="noStrike">
                <a:solidFill>
                  <a:schemeClr val="dk1"/>
                </a:solidFill>
                <a:latin typeface="Bookman Old Style"/>
                <a:ea typeface="Bookman Old Style"/>
                <a:cs typeface="Bookman Old Style"/>
                <a:sym typeface="Bookman Old Style"/>
              </a:rPr>
              <a:t>Health &amp; safety regulatory bodies</a:t>
            </a:r>
            <a:endParaRPr b="0" i="0" sz="1200" u="none" cap="none" strike="noStrike">
              <a:solidFill>
                <a:schemeClr val="dk1"/>
              </a:solidFill>
              <a:latin typeface="Bookman Old Style"/>
              <a:ea typeface="Bookman Old Style"/>
              <a:cs typeface="Bookman Old Style"/>
              <a:sym typeface="Bookman Old Style"/>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Bookman Old Style"/>
              <a:ea typeface="Bookman Old Style"/>
              <a:cs typeface="Bookman Old Style"/>
              <a:sym typeface="Bookman Old Style"/>
            </a:endParaRPr>
          </a:p>
        </p:txBody>
      </p:sp>
      <p:sp>
        <p:nvSpPr>
          <p:cNvPr id="74" name="Google Shape;74;p14"/>
          <p:cNvSpPr txBox="1"/>
          <p:nvPr/>
        </p:nvSpPr>
        <p:spPr>
          <a:xfrm>
            <a:off x="503671" y="6784179"/>
            <a:ext cx="2182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Quattrocento Sans"/>
              <a:buChar char="​"/>
            </a:pPr>
            <a:r>
              <a:rPr b="1" i="0" lang="en-US" sz="1400" u="none" cap="none" strike="noStrike">
                <a:solidFill>
                  <a:schemeClr val="dk1"/>
                </a:solidFill>
                <a:latin typeface="Arial"/>
                <a:ea typeface="Arial"/>
                <a:cs typeface="Arial"/>
                <a:sym typeface="Arial"/>
              </a:rPr>
              <a:t>Stakeholders</a:t>
            </a:r>
            <a:endParaRPr b="0" i="0" sz="1400" u="none" cap="none" strike="noStrike">
              <a:solidFill>
                <a:srgbClr val="000000"/>
              </a:solidFill>
              <a:latin typeface="Arial"/>
              <a:ea typeface="Arial"/>
              <a:cs typeface="Arial"/>
              <a:sym typeface="Arial"/>
            </a:endParaRPr>
          </a:p>
        </p:txBody>
      </p:sp>
      <p:sp>
        <p:nvSpPr>
          <p:cNvPr id="75" name="Google Shape;75;p14"/>
          <p:cNvSpPr txBox="1"/>
          <p:nvPr/>
        </p:nvSpPr>
        <p:spPr>
          <a:xfrm>
            <a:off x="2803550" y="6639249"/>
            <a:ext cx="2252700" cy="431100"/>
          </a:xfrm>
          <a:prstGeom prst="rect">
            <a:avLst/>
          </a:prstGeom>
          <a:noFill/>
          <a:ln>
            <a:noFill/>
          </a:ln>
        </p:spPr>
        <p:txBody>
          <a:bodyPr anchorCtr="0" anchor="t" bIns="0" lIns="0" spcFirstLastPara="1" rIns="0" wrap="square" tIns="0">
            <a:spAutoFit/>
          </a:bodyPr>
          <a:lstStyle/>
          <a:p>
            <a:pPr indent="0" lvl="0" marL="45720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Scope of solution space</a:t>
            </a:r>
            <a:endParaRPr b="0" i="0" sz="1400" u="none" cap="none" strike="noStrike">
              <a:solidFill>
                <a:srgbClr val="000000"/>
              </a:solidFill>
              <a:latin typeface="Arial"/>
              <a:ea typeface="Arial"/>
              <a:cs typeface="Arial"/>
              <a:sym typeface="Arial"/>
            </a:endParaRPr>
          </a:p>
        </p:txBody>
      </p:sp>
      <p:sp>
        <p:nvSpPr>
          <p:cNvPr id="76" name="Google Shape;76;p14"/>
          <p:cNvSpPr txBox="1"/>
          <p:nvPr/>
        </p:nvSpPr>
        <p:spPr>
          <a:xfrm>
            <a:off x="5173675" y="6639202"/>
            <a:ext cx="2080200" cy="431100"/>
          </a:xfrm>
          <a:prstGeom prst="rect">
            <a:avLst/>
          </a:prstGeom>
          <a:noFill/>
          <a:ln>
            <a:noFill/>
          </a:ln>
        </p:spPr>
        <p:txBody>
          <a:bodyPr anchorCtr="0" anchor="t" bIns="0" lIns="0" spcFirstLastPara="1" rIns="0" wrap="square" tIns="0">
            <a:spAutoFit/>
          </a:bodyPr>
          <a:lstStyle/>
          <a:p>
            <a:pPr indent="0" lvl="0" marL="45720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Key sources of insight</a:t>
            </a:r>
            <a:endParaRPr b="0" i="0" sz="1400" u="none" cap="none" strike="noStrike">
              <a:solidFill>
                <a:srgbClr val="000000"/>
              </a:solidFill>
              <a:latin typeface="Arial"/>
              <a:ea typeface="Arial"/>
              <a:cs typeface="Arial"/>
              <a:sym typeface="Arial"/>
            </a:endParaRPr>
          </a:p>
        </p:txBody>
      </p:sp>
      <p:sp>
        <p:nvSpPr>
          <p:cNvPr id="77" name="Google Shape;77;p14"/>
          <p:cNvSpPr txBox="1"/>
          <p:nvPr>
            <p:ph type="title"/>
          </p:nvPr>
        </p:nvSpPr>
        <p:spPr>
          <a:xfrm>
            <a:off x="508000" y="495300"/>
            <a:ext cx="6756400" cy="33855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200"/>
              <a:buFont typeface="Georgia"/>
              <a:buNone/>
            </a:pPr>
            <a:r>
              <a:rPr lang="en-US"/>
              <a:t>Case group assignment</a:t>
            </a:r>
            <a:endParaRPr/>
          </a:p>
        </p:txBody>
      </p:sp>
      <p:sp>
        <p:nvSpPr>
          <p:cNvPr id="78" name="Google Shape;78;p14"/>
          <p:cNvSpPr txBox="1"/>
          <p:nvPr/>
        </p:nvSpPr>
        <p:spPr>
          <a:xfrm>
            <a:off x="-5555365" y="1810828"/>
            <a:ext cx="6756400" cy="2769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Georgia"/>
              <a:buNone/>
            </a:pPr>
            <a:r>
              <a:t/>
            </a:r>
            <a:endParaRPr b="0" i="0" sz="1800" u="none" cap="none" strike="noStrike">
              <a:solidFill>
                <a:schemeClr val="dk1"/>
              </a:solidFill>
              <a:latin typeface="Arial"/>
              <a:ea typeface="Arial"/>
              <a:cs typeface="Arial"/>
              <a:sym typeface="Arial"/>
            </a:endParaRPr>
          </a:p>
        </p:txBody>
      </p:sp>
      <p:sp>
        <p:nvSpPr>
          <p:cNvPr id="79" name="Google Shape;79;p14"/>
          <p:cNvSpPr txBox="1"/>
          <p:nvPr/>
        </p:nvSpPr>
        <p:spPr>
          <a:xfrm>
            <a:off x="503671" y="1504015"/>
            <a:ext cx="6756400" cy="49244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600"/>
              <a:buFont typeface="Quattrocento Sans"/>
              <a:buChar char="​"/>
            </a:pPr>
            <a:r>
              <a:rPr b="0" i="0" lang="en-US" sz="1600" u="none" cap="none" strike="noStrike">
                <a:solidFill>
                  <a:schemeClr val="dk1"/>
                </a:solidFill>
                <a:latin typeface="Arial"/>
                <a:ea typeface="Arial"/>
                <a:cs typeface="Arial"/>
                <a:sym typeface="Arial"/>
              </a:rPr>
              <a:t>Please fill out the problem statement worksheet for «London’s Traffic Problem»</a:t>
            </a:r>
            <a:endParaRPr b="0" i="0" sz="1600" u="none" cap="none" strike="noStrike">
              <a:solidFill>
                <a:srgbClr val="E5546C"/>
              </a:solidFill>
              <a:latin typeface="Arial"/>
              <a:ea typeface="Arial"/>
              <a:cs typeface="Arial"/>
              <a:sym typeface="Arial"/>
            </a:endParaRPr>
          </a:p>
        </p:txBody>
      </p:sp>
      <p:sp>
        <p:nvSpPr>
          <p:cNvPr id="80" name="Google Shape;80;p14"/>
          <p:cNvSpPr txBox="1"/>
          <p:nvPr/>
        </p:nvSpPr>
        <p:spPr>
          <a:xfrm>
            <a:off x="508000" y="1013996"/>
            <a:ext cx="6756400" cy="2769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eorgia"/>
              <a:buNone/>
            </a:pPr>
            <a:r>
              <a:rPr b="0" i="1" lang="en-US" sz="1800" u="none" cap="none" strike="noStrike">
                <a:solidFill>
                  <a:schemeClr val="dk1"/>
                </a:solidFill>
                <a:latin typeface="Georgia"/>
                <a:ea typeface="Georgia"/>
                <a:cs typeface="Georgia"/>
                <a:sym typeface="Georgia"/>
              </a:rPr>
              <a:t>Template: Problem Statement Worksheet</a:t>
            </a:r>
            <a:endParaRPr b="0" i="0" sz="1400" u="none" cap="none" strike="noStrike">
              <a:solidFill>
                <a:srgbClr val="000000"/>
              </a:solidFill>
              <a:latin typeface="Arial"/>
              <a:ea typeface="Arial"/>
              <a:cs typeface="Arial"/>
              <a:sym typeface="Arial"/>
            </a:endParaRPr>
          </a:p>
        </p:txBody>
      </p:sp>
      <p:sp>
        <p:nvSpPr>
          <p:cNvPr id="81" name="Google Shape;81;p14"/>
          <p:cNvSpPr txBox="1"/>
          <p:nvPr/>
        </p:nvSpPr>
        <p:spPr>
          <a:xfrm>
            <a:off x="544242" y="9436348"/>
            <a:ext cx="6647674" cy="430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Quattrocento Sans"/>
              <a:buChar char="​"/>
            </a:pPr>
            <a:r>
              <a:rPr b="0" i="1" lang="en-US" sz="1400" u="none" cap="none" strike="noStrike">
                <a:solidFill>
                  <a:schemeClr val="dk1"/>
                </a:solidFill>
                <a:latin typeface="Arial"/>
                <a:ea typeface="Arial"/>
                <a:cs typeface="Arial"/>
                <a:sym typeface="Arial"/>
              </a:rPr>
              <a:t>*</a:t>
            </a:r>
            <a:r>
              <a:rPr b="0" i="1" lang="en-US" sz="1400" u="none" cap="none" strike="noStrike">
                <a:solidFill>
                  <a:srgbClr val="000000"/>
                </a:solidFill>
                <a:latin typeface="Arial"/>
                <a:ea typeface="Arial"/>
                <a:cs typeface="Arial"/>
                <a:sym typeface="Arial"/>
              </a:rPr>
              <a:t> A ppt version of this page can be downloaded from the ‘Urban Congestion Case Group Assignment section’ in your Learning Platform</a:t>
            </a:r>
            <a:endParaRPr b="0" i="1"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nvSpPr>
        <p:spPr>
          <a:xfrm>
            <a:off x="2160711" y="3086329"/>
            <a:ext cx="1564375" cy="1083451"/>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4750" lIns="44750" spcFirstLastPara="1" rIns="44750" wrap="square" tIns="4475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Bookman Old Style"/>
                <a:ea typeface="Bookman Old Style"/>
                <a:cs typeface="Bookman Old Style"/>
                <a:sym typeface="Bookman Old Style"/>
              </a:rPr>
              <a:t>How do we increase the use of public transport?</a:t>
            </a:r>
            <a:endParaRPr b="0" i="0" sz="1500" u="none" cap="none" strike="noStrike">
              <a:solidFill>
                <a:schemeClr val="dk1"/>
              </a:solidFill>
              <a:latin typeface="Bookman Old Style"/>
              <a:ea typeface="Bookman Old Style"/>
              <a:cs typeface="Bookman Old Style"/>
              <a:sym typeface="Bookman Old Style"/>
            </a:endParaRPr>
          </a:p>
        </p:txBody>
      </p:sp>
      <p:sp>
        <p:nvSpPr>
          <p:cNvPr id="89" name="Google Shape;89;p15"/>
          <p:cNvSpPr txBox="1"/>
          <p:nvPr/>
        </p:nvSpPr>
        <p:spPr>
          <a:xfrm>
            <a:off x="2160700" y="5331138"/>
            <a:ext cx="1564500" cy="1881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4750" lIns="44750" spcFirstLastPara="1" rIns="44750" wrap="square" tIns="44750">
            <a:noAutofit/>
          </a:bodyPr>
          <a:lstStyle/>
          <a:p>
            <a:pPr indent="0" lvl="0" marL="0" rtl="0" algn="l">
              <a:spcBef>
                <a:spcPts val="0"/>
              </a:spcBef>
              <a:spcAft>
                <a:spcPts val="0"/>
              </a:spcAft>
              <a:buClr>
                <a:schemeClr val="dk1"/>
              </a:buClr>
              <a:buSzPts val="1500"/>
              <a:buFont typeface="Arial"/>
              <a:buNone/>
            </a:pPr>
            <a:r>
              <a:rPr lang="en-US">
                <a:solidFill>
                  <a:schemeClr val="dk1"/>
                </a:solidFill>
                <a:latin typeface="Bookman Old Style"/>
                <a:ea typeface="Bookman Old Style"/>
                <a:cs typeface="Bookman Old Style"/>
                <a:sym typeface="Bookman Old Style"/>
              </a:rPr>
              <a:t>How do we reduce the commute time in the city of London in 5-7 years whilst maintaining the budget of 10.3billion </a:t>
            </a:r>
            <a:endParaRPr b="0" i="0" u="none" cap="none" strike="noStrike">
              <a:solidFill>
                <a:schemeClr val="dk1"/>
              </a:solidFill>
              <a:latin typeface="Bookman Old Style"/>
              <a:ea typeface="Bookman Old Style"/>
              <a:cs typeface="Bookman Old Style"/>
              <a:sym typeface="Bookman Old Style"/>
            </a:endParaRPr>
          </a:p>
        </p:txBody>
      </p:sp>
      <p:sp>
        <p:nvSpPr>
          <p:cNvPr id="90" name="Google Shape;90;p15"/>
          <p:cNvSpPr txBox="1"/>
          <p:nvPr/>
        </p:nvSpPr>
        <p:spPr>
          <a:xfrm>
            <a:off x="503671" y="3855965"/>
            <a:ext cx="1418959" cy="397417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4750" lIns="44750" spcFirstLastPara="1" rIns="44750" wrap="square" tIns="4475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Bookman Old Style"/>
                <a:ea typeface="Bookman Old Style"/>
                <a:cs typeface="Bookman Old Style"/>
                <a:sym typeface="Bookman Old Style"/>
              </a:rPr>
              <a:t>What ideas can be introduced   to reduce commute time in the City of London from 60-28 minutes in 5-7 years time with the budget of 10.3 billion?</a:t>
            </a:r>
            <a:endParaRPr b="1" i="0" sz="1500" u="none" cap="none" strike="noStrike">
              <a:solidFill>
                <a:schemeClr val="dk1"/>
              </a:solidFill>
              <a:latin typeface="Bookman Old Style"/>
              <a:ea typeface="Bookman Old Style"/>
              <a:cs typeface="Bookman Old Style"/>
              <a:sym typeface="Bookman Old Style"/>
            </a:endParaRPr>
          </a:p>
        </p:txBody>
      </p:sp>
      <p:sp>
        <p:nvSpPr>
          <p:cNvPr id="91" name="Google Shape;91;p15"/>
          <p:cNvSpPr txBox="1"/>
          <p:nvPr/>
        </p:nvSpPr>
        <p:spPr>
          <a:xfrm>
            <a:off x="3932625" y="4621000"/>
            <a:ext cx="3325800" cy="912900"/>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rtl="0" algn="l">
              <a:spcBef>
                <a:spcPts val="0"/>
              </a:spcBef>
              <a:spcAft>
                <a:spcPts val="0"/>
              </a:spcAft>
              <a:buClr>
                <a:schemeClr val="dk1"/>
              </a:buClr>
              <a:buSzPts val="1500"/>
              <a:buFont typeface="Arial"/>
              <a:buNone/>
            </a:pPr>
            <a:r>
              <a:rPr lang="en-US" sz="1500">
                <a:solidFill>
                  <a:schemeClr val="dk1"/>
                </a:solidFill>
                <a:latin typeface="Bookman Old Style"/>
                <a:ea typeface="Bookman Old Style"/>
                <a:cs typeface="Bookman Old Style"/>
                <a:sym typeface="Bookman Old Style"/>
              </a:rPr>
              <a:t>What ideas can we put in place to ensure that the budget of 10.3 billion is maximised to the fullest?</a:t>
            </a:r>
            <a:endParaRPr sz="1500">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Bookman Old Style"/>
              <a:ea typeface="Bookman Old Style"/>
              <a:cs typeface="Bookman Old Style"/>
              <a:sym typeface="Bookman Old Style"/>
            </a:endParaRPr>
          </a:p>
        </p:txBody>
      </p:sp>
      <p:sp>
        <p:nvSpPr>
          <p:cNvPr id="92" name="Google Shape;92;p15"/>
          <p:cNvSpPr txBox="1"/>
          <p:nvPr/>
        </p:nvSpPr>
        <p:spPr>
          <a:xfrm>
            <a:off x="3934125" y="5559350"/>
            <a:ext cx="3326100" cy="801300"/>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rtl="0" algn="l">
              <a:spcBef>
                <a:spcPts val="0"/>
              </a:spcBef>
              <a:spcAft>
                <a:spcPts val="0"/>
              </a:spcAft>
              <a:buClr>
                <a:schemeClr val="dk1"/>
              </a:buClr>
              <a:buSzPts val="1500"/>
              <a:buFont typeface="Arial"/>
              <a:buNone/>
            </a:pPr>
            <a:r>
              <a:rPr lang="en-US" sz="1500">
                <a:solidFill>
                  <a:schemeClr val="dk1"/>
                </a:solidFill>
                <a:latin typeface="Bookman Old Style"/>
                <a:ea typeface="Bookman Old Style"/>
                <a:cs typeface="Bookman Old Style"/>
                <a:sym typeface="Bookman Old Style"/>
              </a:rPr>
              <a:t>What time constraints are we like to face in our bid to achieving a commute time of 28 minutes?</a:t>
            </a:r>
            <a:endParaRPr sz="1500">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Bookman Old Style"/>
              <a:ea typeface="Bookman Old Style"/>
              <a:cs typeface="Bookman Old Style"/>
              <a:sym typeface="Bookman Old Style"/>
            </a:endParaRPr>
          </a:p>
        </p:txBody>
      </p:sp>
      <p:sp>
        <p:nvSpPr>
          <p:cNvPr id="93" name="Google Shape;93;p15"/>
          <p:cNvSpPr txBox="1"/>
          <p:nvPr/>
        </p:nvSpPr>
        <p:spPr>
          <a:xfrm>
            <a:off x="3932624" y="6472389"/>
            <a:ext cx="3325938" cy="618084"/>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chemeClr val="dk1"/>
                </a:solidFill>
                <a:latin typeface="Bookman Old Style"/>
                <a:ea typeface="Bookman Old Style"/>
                <a:cs typeface="Bookman Old Style"/>
                <a:sym typeface="Bookman Old Style"/>
              </a:rPr>
              <a:t>Government should partner with medical manufacturing companies to help provide sanitary products that can be used on public transport systems</a:t>
            </a:r>
            <a:endParaRPr i="0" sz="1000" u="none" cap="none" strike="noStrike">
              <a:solidFill>
                <a:schemeClr val="dk1"/>
              </a:solidFill>
              <a:latin typeface="Bookman Old Style"/>
              <a:ea typeface="Bookman Old Style"/>
              <a:cs typeface="Bookman Old Style"/>
              <a:sym typeface="Bookman Old Style"/>
            </a:endParaRPr>
          </a:p>
        </p:txBody>
      </p:sp>
      <p:cxnSp>
        <p:nvCxnSpPr>
          <p:cNvPr id="94" name="Google Shape;94;p15"/>
          <p:cNvCxnSpPr>
            <a:stCxn id="89" idx="3"/>
            <a:endCxn id="91" idx="1"/>
          </p:cNvCxnSpPr>
          <p:nvPr/>
        </p:nvCxnSpPr>
        <p:spPr>
          <a:xfrm flipH="1" rot="10800000">
            <a:off x="3725200" y="5077338"/>
            <a:ext cx="207300" cy="1194300"/>
          </a:xfrm>
          <a:prstGeom prst="bentConnector3">
            <a:avLst>
              <a:gd fmla="val 50030" name="adj1"/>
            </a:avLst>
          </a:prstGeom>
          <a:noFill/>
          <a:ln cap="sq" cmpd="sng" w="9525">
            <a:solidFill>
              <a:schemeClr val="dk1"/>
            </a:solidFill>
            <a:prstDash val="solid"/>
            <a:miter lim="800000"/>
            <a:headEnd len="sm" w="sm" type="none"/>
            <a:tailEnd len="sm" w="sm" type="none"/>
          </a:ln>
        </p:spPr>
      </p:cxnSp>
      <p:cxnSp>
        <p:nvCxnSpPr>
          <p:cNvPr id="95" name="Google Shape;95;p15"/>
          <p:cNvCxnSpPr>
            <a:stCxn id="89" idx="3"/>
            <a:endCxn id="92" idx="1"/>
          </p:cNvCxnSpPr>
          <p:nvPr/>
        </p:nvCxnSpPr>
        <p:spPr>
          <a:xfrm flipH="1" rot="10800000">
            <a:off x="3725200" y="5959938"/>
            <a:ext cx="208800" cy="311700"/>
          </a:xfrm>
          <a:prstGeom prst="bentConnector3">
            <a:avLst>
              <a:gd fmla="val 50030" name="adj1"/>
            </a:avLst>
          </a:prstGeom>
          <a:noFill/>
          <a:ln cap="sq" cmpd="sng" w="9525">
            <a:solidFill>
              <a:schemeClr val="dk1"/>
            </a:solidFill>
            <a:prstDash val="solid"/>
            <a:miter lim="800000"/>
            <a:headEnd len="sm" w="sm" type="none"/>
            <a:tailEnd len="sm" w="sm" type="none"/>
          </a:ln>
        </p:spPr>
      </p:cxnSp>
      <p:cxnSp>
        <p:nvCxnSpPr>
          <p:cNvPr id="96" name="Google Shape;96;p15"/>
          <p:cNvCxnSpPr>
            <a:stCxn id="89" idx="3"/>
            <a:endCxn id="93" idx="1"/>
          </p:cNvCxnSpPr>
          <p:nvPr/>
        </p:nvCxnSpPr>
        <p:spPr>
          <a:xfrm>
            <a:off x="3725200" y="6271638"/>
            <a:ext cx="207300" cy="509700"/>
          </a:xfrm>
          <a:prstGeom prst="bentConnector3">
            <a:avLst>
              <a:gd fmla="val 50030" name="adj1"/>
            </a:avLst>
          </a:prstGeom>
          <a:noFill/>
          <a:ln cap="sq" cmpd="sng" w="9525">
            <a:solidFill>
              <a:schemeClr val="dk1"/>
            </a:solidFill>
            <a:prstDash val="solid"/>
            <a:miter lim="800000"/>
            <a:headEnd len="sm" w="sm" type="none"/>
            <a:tailEnd len="sm" w="sm" type="none"/>
          </a:ln>
        </p:spPr>
      </p:cxnSp>
      <p:sp>
        <p:nvSpPr>
          <p:cNvPr id="97" name="Google Shape;97;p15"/>
          <p:cNvSpPr txBox="1"/>
          <p:nvPr/>
        </p:nvSpPr>
        <p:spPr>
          <a:xfrm>
            <a:off x="3932625" y="2553500"/>
            <a:ext cx="3699900" cy="618000"/>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Bookman Old Style"/>
                <a:ea typeface="Bookman Old Style"/>
                <a:cs typeface="Bookman Old Style"/>
                <a:sym typeface="Bookman Old Style"/>
              </a:rPr>
              <a:t>Reduction in the fares of the various modes of transportation.</a:t>
            </a:r>
            <a:endParaRPr b="0" i="0" sz="1500" u="none" cap="none" strike="noStrike">
              <a:solidFill>
                <a:schemeClr val="dk1"/>
              </a:solidFill>
              <a:latin typeface="Bookman Old Style"/>
              <a:ea typeface="Bookman Old Style"/>
              <a:cs typeface="Bookman Old Style"/>
              <a:sym typeface="Bookman Old Style"/>
            </a:endParaRPr>
          </a:p>
        </p:txBody>
      </p:sp>
      <p:sp>
        <p:nvSpPr>
          <p:cNvPr id="98" name="Google Shape;98;p15"/>
          <p:cNvSpPr txBox="1"/>
          <p:nvPr/>
        </p:nvSpPr>
        <p:spPr>
          <a:xfrm>
            <a:off x="3934125" y="3254525"/>
            <a:ext cx="3699900" cy="682500"/>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Bookman Old Style"/>
                <a:ea typeface="Bookman Old Style"/>
                <a:cs typeface="Bookman Old Style"/>
                <a:sym typeface="Bookman Old Style"/>
              </a:rPr>
              <a:t>Provision of more buses, trains, boats to reduce the tension during rush hours.</a:t>
            </a:r>
            <a:endParaRPr b="0" i="0" sz="1500" u="none" cap="none" strike="noStrike">
              <a:solidFill>
                <a:schemeClr val="dk1"/>
              </a:solidFill>
              <a:latin typeface="Bookman Old Style"/>
              <a:ea typeface="Bookman Old Style"/>
              <a:cs typeface="Bookman Old Style"/>
              <a:sym typeface="Bookman Old Style"/>
            </a:endParaRPr>
          </a:p>
        </p:txBody>
      </p:sp>
      <p:sp>
        <p:nvSpPr>
          <p:cNvPr id="99" name="Google Shape;99;p15"/>
          <p:cNvSpPr txBox="1"/>
          <p:nvPr/>
        </p:nvSpPr>
        <p:spPr>
          <a:xfrm>
            <a:off x="3932625" y="4005625"/>
            <a:ext cx="3608100" cy="509700"/>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Bookman Old Style"/>
                <a:ea typeface="Bookman Old Style"/>
                <a:cs typeface="Bookman Old Style"/>
                <a:sym typeface="Bookman Old Style"/>
              </a:rPr>
              <a:t>Reduction in the amount of stops to reduce commute time</a:t>
            </a:r>
            <a:endParaRPr b="0" i="0" sz="1500" u="none" cap="none" strike="noStrike">
              <a:solidFill>
                <a:schemeClr val="dk1"/>
              </a:solidFill>
              <a:latin typeface="Bookman Old Style"/>
              <a:ea typeface="Bookman Old Style"/>
              <a:cs typeface="Bookman Old Style"/>
              <a:sym typeface="Bookman Old Style"/>
            </a:endParaRPr>
          </a:p>
        </p:txBody>
      </p:sp>
      <p:cxnSp>
        <p:nvCxnSpPr>
          <p:cNvPr id="100" name="Google Shape;100;p15"/>
          <p:cNvCxnSpPr>
            <a:endCxn id="97" idx="1"/>
          </p:cNvCxnSpPr>
          <p:nvPr/>
        </p:nvCxnSpPr>
        <p:spPr>
          <a:xfrm rot="-5400000">
            <a:off x="3446025" y="3141500"/>
            <a:ext cx="765600" cy="207600"/>
          </a:xfrm>
          <a:prstGeom prst="bentConnector2">
            <a:avLst/>
          </a:prstGeom>
          <a:noFill/>
          <a:ln cap="sq" cmpd="sng" w="9525">
            <a:solidFill>
              <a:schemeClr val="dk1"/>
            </a:solidFill>
            <a:prstDash val="solid"/>
            <a:miter lim="800000"/>
            <a:headEnd len="sm" w="sm" type="none"/>
            <a:tailEnd len="sm" w="sm" type="none"/>
          </a:ln>
        </p:spPr>
      </p:cxnSp>
      <p:cxnSp>
        <p:nvCxnSpPr>
          <p:cNvPr id="101" name="Google Shape;101;p15"/>
          <p:cNvCxnSpPr>
            <a:endCxn id="98" idx="1"/>
          </p:cNvCxnSpPr>
          <p:nvPr/>
        </p:nvCxnSpPr>
        <p:spPr>
          <a:xfrm>
            <a:off x="3725025" y="3595175"/>
            <a:ext cx="209100" cy="600"/>
          </a:xfrm>
          <a:prstGeom prst="bentConnector3">
            <a:avLst>
              <a:gd fmla="val 50000" name="adj1"/>
            </a:avLst>
          </a:prstGeom>
          <a:noFill/>
          <a:ln cap="sq" cmpd="sng" w="9525">
            <a:solidFill>
              <a:schemeClr val="dk1"/>
            </a:solidFill>
            <a:prstDash val="solid"/>
            <a:miter lim="800000"/>
            <a:headEnd len="sm" w="sm" type="none"/>
            <a:tailEnd len="sm" w="sm" type="none"/>
          </a:ln>
        </p:spPr>
      </p:cxnSp>
      <p:cxnSp>
        <p:nvCxnSpPr>
          <p:cNvPr id="102" name="Google Shape;102;p15"/>
          <p:cNvCxnSpPr>
            <a:endCxn id="99" idx="1"/>
          </p:cNvCxnSpPr>
          <p:nvPr/>
        </p:nvCxnSpPr>
        <p:spPr>
          <a:xfrm flipH="1" rot="-5400000">
            <a:off x="3446025" y="3773875"/>
            <a:ext cx="765600" cy="207600"/>
          </a:xfrm>
          <a:prstGeom prst="bentConnector2">
            <a:avLst/>
          </a:prstGeom>
          <a:noFill/>
          <a:ln cap="sq" cmpd="sng" w="9525">
            <a:solidFill>
              <a:schemeClr val="dk1"/>
            </a:solidFill>
            <a:prstDash val="solid"/>
            <a:miter lim="800000"/>
            <a:headEnd len="sm" w="sm" type="none"/>
            <a:tailEnd len="sm" w="sm" type="none"/>
          </a:ln>
        </p:spPr>
      </p:cxnSp>
      <p:sp>
        <p:nvSpPr>
          <p:cNvPr id="103" name="Google Shape;103;p15"/>
          <p:cNvSpPr txBox="1"/>
          <p:nvPr/>
        </p:nvSpPr>
        <p:spPr>
          <a:xfrm>
            <a:off x="2160700" y="7378400"/>
            <a:ext cx="1564500" cy="19827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4750" lIns="44750" spcFirstLastPara="1" rIns="44750" wrap="square" tIns="4475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Bookman Old Style"/>
              <a:ea typeface="Bookman Old Style"/>
              <a:cs typeface="Bookman Old Style"/>
              <a:sym typeface="Bookman Old Style"/>
            </a:endParaRPr>
          </a:p>
        </p:txBody>
      </p:sp>
      <p:sp>
        <p:nvSpPr>
          <p:cNvPr id="104" name="Google Shape;104;p15"/>
          <p:cNvSpPr txBox="1"/>
          <p:nvPr/>
        </p:nvSpPr>
        <p:spPr>
          <a:xfrm>
            <a:off x="3932624" y="7212057"/>
            <a:ext cx="3325938" cy="618084"/>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Bookman Old Style"/>
              <a:ea typeface="Bookman Old Style"/>
              <a:cs typeface="Bookman Old Style"/>
              <a:sym typeface="Bookman Old Style"/>
            </a:endParaRPr>
          </a:p>
        </p:txBody>
      </p:sp>
      <p:sp>
        <p:nvSpPr>
          <p:cNvPr id="105" name="Google Shape;105;p15"/>
          <p:cNvSpPr txBox="1"/>
          <p:nvPr/>
        </p:nvSpPr>
        <p:spPr>
          <a:xfrm>
            <a:off x="3934133" y="7977572"/>
            <a:ext cx="3325938" cy="618084"/>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Bookman Old Style"/>
              <a:ea typeface="Bookman Old Style"/>
              <a:cs typeface="Bookman Old Style"/>
              <a:sym typeface="Bookman Old Style"/>
            </a:endParaRPr>
          </a:p>
        </p:txBody>
      </p:sp>
      <p:sp>
        <p:nvSpPr>
          <p:cNvPr id="106" name="Google Shape;106;p15"/>
          <p:cNvSpPr txBox="1"/>
          <p:nvPr/>
        </p:nvSpPr>
        <p:spPr>
          <a:xfrm>
            <a:off x="3932624" y="8743086"/>
            <a:ext cx="3325938" cy="618084"/>
          </a:xfrm>
          <a:prstGeom prst="rect">
            <a:avLst/>
          </a:prstGeom>
          <a:noFill/>
          <a:ln cap="flat" cmpd="sng" w="9525">
            <a:solidFill>
              <a:schemeClr val="accent2"/>
            </a:solidFill>
            <a:prstDash val="solid"/>
            <a:miter lim="800000"/>
            <a:headEnd len="sm" w="sm" type="none"/>
            <a:tailEnd len="sm" w="sm" type="none"/>
          </a:ln>
        </p:spPr>
        <p:txBody>
          <a:bodyPr anchorCtr="0" anchor="ctr" bIns="42275" lIns="42275" spcFirstLastPara="1" rIns="42275" wrap="square" tIns="4227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cxnSp>
        <p:nvCxnSpPr>
          <p:cNvPr id="107" name="Google Shape;107;p15"/>
          <p:cNvCxnSpPr>
            <a:stCxn id="103" idx="3"/>
            <a:endCxn id="104" idx="1"/>
          </p:cNvCxnSpPr>
          <p:nvPr/>
        </p:nvCxnSpPr>
        <p:spPr>
          <a:xfrm flipH="1" rot="10800000">
            <a:off x="3725200" y="7521050"/>
            <a:ext cx="207300" cy="848700"/>
          </a:xfrm>
          <a:prstGeom prst="bentConnector3">
            <a:avLst>
              <a:gd fmla="val 50030" name="adj1"/>
            </a:avLst>
          </a:prstGeom>
          <a:noFill/>
          <a:ln cap="sq" cmpd="sng" w="9525">
            <a:solidFill>
              <a:schemeClr val="dk1"/>
            </a:solidFill>
            <a:prstDash val="solid"/>
            <a:miter lim="800000"/>
            <a:headEnd len="sm" w="sm" type="none"/>
            <a:tailEnd len="sm" w="sm" type="none"/>
          </a:ln>
        </p:spPr>
      </p:cxnSp>
      <p:cxnSp>
        <p:nvCxnSpPr>
          <p:cNvPr id="108" name="Google Shape;108;p15"/>
          <p:cNvCxnSpPr>
            <a:stCxn id="103" idx="3"/>
            <a:endCxn id="105" idx="1"/>
          </p:cNvCxnSpPr>
          <p:nvPr/>
        </p:nvCxnSpPr>
        <p:spPr>
          <a:xfrm flipH="1" rot="10800000">
            <a:off x="3725200" y="8286650"/>
            <a:ext cx="208800" cy="83100"/>
          </a:xfrm>
          <a:prstGeom prst="bentConnector3">
            <a:avLst>
              <a:gd fmla="val 50032" name="adj1"/>
            </a:avLst>
          </a:prstGeom>
          <a:noFill/>
          <a:ln cap="sq" cmpd="sng" w="9525">
            <a:solidFill>
              <a:schemeClr val="dk1"/>
            </a:solidFill>
            <a:prstDash val="solid"/>
            <a:miter lim="800000"/>
            <a:headEnd len="sm" w="sm" type="none"/>
            <a:tailEnd len="sm" w="sm" type="none"/>
          </a:ln>
        </p:spPr>
      </p:cxnSp>
      <p:cxnSp>
        <p:nvCxnSpPr>
          <p:cNvPr id="109" name="Google Shape;109;p15"/>
          <p:cNvCxnSpPr>
            <a:stCxn id="103" idx="3"/>
            <a:endCxn id="106" idx="1"/>
          </p:cNvCxnSpPr>
          <p:nvPr/>
        </p:nvCxnSpPr>
        <p:spPr>
          <a:xfrm>
            <a:off x="3725200" y="8369750"/>
            <a:ext cx="207300" cy="682500"/>
          </a:xfrm>
          <a:prstGeom prst="bentConnector3">
            <a:avLst>
              <a:gd fmla="val 50030" name="adj1"/>
            </a:avLst>
          </a:prstGeom>
          <a:noFill/>
          <a:ln cap="sq" cmpd="sng" w="9525">
            <a:solidFill>
              <a:schemeClr val="dk1"/>
            </a:solidFill>
            <a:prstDash val="solid"/>
            <a:miter lim="800000"/>
            <a:headEnd len="sm" w="sm" type="none"/>
            <a:tailEnd len="sm" w="sm" type="none"/>
          </a:ln>
        </p:spPr>
      </p:cxnSp>
      <p:cxnSp>
        <p:nvCxnSpPr>
          <p:cNvPr id="110" name="Google Shape;110;p15"/>
          <p:cNvCxnSpPr>
            <a:stCxn id="90" idx="3"/>
            <a:endCxn id="88" idx="1"/>
          </p:cNvCxnSpPr>
          <p:nvPr/>
        </p:nvCxnSpPr>
        <p:spPr>
          <a:xfrm flipH="1" rot="10800000">
            <a:off x="1922630" y="3628151"/>
            <a:ext cx="238200" cy="2214900"/>
          </a:xfrm>
          <a:prstGeom prst="bentConnector3">
            <a:avLst>
              <a:gd fmla="val 50000" name="adj1"/>
            </a:avLst>
          </a:prstGeom>
          <a:noFill/>
          <a:ln cap="sq" cmpd="sng" w="9525">
            <a:solidFill>
              <a:schemeClr val="dk1"/>
            </a:solidFill>
            <a:prstDash val="solid"/>
            <a:miter lim="800000"/>
            <a:headEnd len="sm" w="sm" type="none"/>
            <a:tailEnd len="sm" w="sm" type="none"/>
          </a:ln>
        </p:spPr>
      </p:cxnSp>
      <p:cxnSp>
        <p:nvCxnSpPr>
          <p:cNvPr id="111" name="Google Shape;111;p15"/>
          <p:cNvCxnSpPr>
            <a:stCxn id="90" idx="3"/>
            <a:endCxn id="89" idx="1"/>
          </p:cNvCxnSpPr>
          <p:nvPr/>
        </p:nvCxnSpPr>
        <p:spPr>
          <a:xfrm>
            <a:off x="1922630" y="5843051"/>
            <a:ext cx="238200" cy="428700"/>
          </a:xfrm>
          <a:prstGeom prst="bentConnector3">
            <a:avLst>
              <a:gd fmla="val 49973" name="adj1"/>
            </a:avLst>
          </a:prstGeom>
          <a:noFill/>
          <a:ln cap="sq" cmpd="sng" w="9525">
            <a:solidFill>
              <a:schemeClr val="dk1"/>
            </a:solidFill>
            <a:prstDash val="solid"/>
            <a:miter lim="800000"/>
            <a:headEnd len="sm" w="sm" type="none"/>
            <a:tailEnd len="sm" w="sm" type="none"/>
          </a:ln>
        </p:spPr>
      </p:cxnSp>
      <p:cxnSp>
        <p:nvCxnSpPr>
          <p:cNvPr id="112" name="Google Shape;112;p15"/>
          <p:cNvCxnSpPr>
            <a:stCxn id="90" idx="3"/>
            <a:endCxn id="103" idx="1"/>
          </p:cNvCxnSpPr>
          <p:nvPr/>
        </p:nvCxnSpPr>
        <p:spPr>
          <a:xfrm>
            <a:off x="1922630" y="5843051"/>
            <a:ext cx="238200" cy="2526600"/>
          </a:xfrm>
          <a:prstGeom prst="bentConnector3">
            <a:avLst>
              <a:gd fmla="val 49973" name="adj1"/>
            </a:avLst>
          </a:prstGeom>
          <a:noFill/>
          <a:ln cap="sq" cmpd="sng" w="9525">
            <a:solidFill>
              <a:schemeClr val="dk1"/>
            </a:solidFill>
            <a:prstDash val="solid"/>
            <a:miter lim="800000"/>
            <a:headEnd len="sm" w="sm" type="none"/>
            <a:tailEnd len="sm" w="sm" type="none"/>
          </a:ln>
        </p:spPr>
      </p:cxnSp>
      <p:sp>
        <p:nvSpPr>
          <p:cNvPr id="113" name="Google Shape;113;p15"/>
          <p:cNvSpPr txBox="1"/>
          <p:nvPr>
            <p:ph type="title"/>
          </p:nvPr>
        </p:nvSpPr>
        <p:spPr>
          <a:xfrm>
            <a:off x="508000" y="495300"/>
            <a:ext cx="6756400" cy="33855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200"/>
              <a:buFont typeface="Georgia"/>
              <a:buNone/>
            </a:pPr>
            <a:r>
              <a:rPr lang="en-US"/>
              <a:t>Case group assignment</a:t>
            </a:r>
            <a:endParaRPr/>
          </a:p>
        </p:txBody>
      </p:sp>
      <p:sp>
        <p:nvSpPr>
          <p:cNvPr id="114" name="Google Shape;114;p15"/>
          <p:cNvSpPr txBox="1"/>
          <p:nvPr/>
        </p:nvSpPr>
        <p:spPr>
          <a:xfrm>
            <a:off x="-6870700" y="2276498"/>
            <a:ext cx="6756400" cy="2769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Georgia"/>
              <a:buNone/>
            </a:pPr>
            <a:r>
              <a:t/>
            </a:r>
            <a:endParaRPr b="0" i="0" sz="1800" u="none" cap="none" strike="noStrike">
              <a:solidFill>
                <a:schemeClr val="dk1"/>
              </a:solidFill>
              <a:latin typeface="Arial"/>
              <a:ea typeface="Arial"/>
              <a:cs typeface="Arial"/>
              <a:sym typeface="Arial"/>
            </a:endParaRPr>
          </a:p>
        </p:txBody>
      </p:sp>
      <p:sp>
        <p:nvSpPr>
          <p:cNvPr id="115" name="Google Shape;115;p15"/>
          <p:cNvSpPr txBox="1"/>
          <p:nvPr/>
        </p:nvSpPr>
        <p:spPr>
          <a:xfrm>
            <a:off x="507996" y="1378508"/>
            <a:ext cx="6756300" cy="108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Quattrocento Sans"/>
              <a:buChar char="​"/>
            </a:pPr>
            <a:r>
              <a:rPr b="0" i="0" lang="en-US" sz="1600" u="none" cap="none" strike="noStrike">
                <a:solidFill>
                  <a:schemeClr val="dk1"/>
                </a:solidFill>
                <a:latin typeface="Arial"/>
                <a:ea typeface="Arial"/>
                <a:cs typeface="Arial"/>
                <a:sym typeface="Arial"/>
              </a:rPr>
              <a:t>Please create an issue tree for «London’s Traffic Problem»</a:t>
            </a:r>
            <a:endParaRPr b="0" i="0" sz="1600" u="none" cap="none" strike="noStrike">
              <a:solidFill>
                <a:srgbClr val="E5546C"/>
              </a:solidFill>
              <a:latin typeface="Arial"/>
              <a:ea typeface="Arial"/>
              <a:cs typeface="Arial"/>
              <a:sym typeface="Arial"/>
            </a:endParaRPr>
          </a:p>
          <a:p>
            <a:pPr indent="0" lvl="0" marL="0" marR="0" rtl="0" algn="l">
              <a:lnSpc>
                <a:spcPct val="100000"/>
              </a:lnSpc>
              <a:spcBef>
                <a:spcPts val="382"/>
              </a:spcBef>
              <a:spcAft>
                <a:spcPts val="0"/>
              </a:spcAft>
              <a:buClr>
                <a:schemeClr val="dk1"/>
              </a:buClr>
              <a:buSzPts val="1600"/>
              <a:buFont typeface="Quattrocento Sans"/>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82"/>
              </a:spcBef>
              <a:spcAft>
                <a:spcPts val="0"/>
              </a:spcAft>
              <a:buClr>
                <a:schemeClr val="dk1"/>
              </a:buClr>
              <a:buSzPts val="1600"/>
              <a:buFont typeface="Quattrocento Sans"/>
              <a:buChar char="​"/>
            </a:pPr>
            <a:r>
              <a:rPr b="0" i="0" lang="en-US" sz="1600" u="none" cap="none" strike="noStrike">
                <a:solidFill>
                  <a:schemeClr val="dk1"/>
                </a:solidFill>
                <a:latin typeface="Arial"/>
                <a:ea typeface="Arial"/>
                <a:cs typeface="Arial"/>
                <a:sym typeface="Arial"/>
              </a:rPr>
              <a:t>Feel free to add/remove as many boxes as you need</a:t>
            </a:r>
            <a:endParaRPr b="0" i="0" sz="1400" u="none" cap="none" strike="noStrike">
              <a:solidFill>
                <a:srgbClr val="000000"/>
              </a:solidFill>
              <a:latin typeface="Arial"/>
              <a:ea typeface="Arial"/>
              <a:cs typeface="Arial"/>
              <a:sym typeface="Arial"/>
            </a:endParaRPr>
          </a:p>
        </p:txBody>
      </p:sp>
      <p:sp>
        <p:nvSpPr>
          <p:cNvPr id="116" name="Google Shape;116;p15"/>
          <p:cNvSpPr txBox="1"/>
          <p:nvPr/>
        </p:nvSpPr>
        <p:spPr>
          <a:xfrm>
            <a:off x="508000" y="1013996"/>
            <a:ext cx="6756400" cy="2769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eorgia"/>
              <a:buNone/>
            </a:pPr>
            <a:r>
              <a:rPr b="0" i="1" lang="en-US" sz="1800" u="none" cap="none" strike="noStrike">
                <a:solidFill>
                  <a:schemeClr val="dk1"/>
                </a:solidFill>
                <a:latin typeface="Georgia"/>
                <a:ea typeface="Georgia"/>
                <a:cs typeface="Georgia"/>
                <a:sym typeface="Georgia"/>
              </a:rPr>
              <a:t>Template: Issue Tree</a:t>
            </a:r>
            <a:endParaRPr b="0" i="0" sz="1400" u="none" cap="none" strike="noStrike">
              <a:solidFill>
                <a:srgbClr val="000000"/>
              </a:solidFill>
              <a:latin typeface="Arial"/>
              <a:ea typeface="Arial"/>
              <a:cs typeface="Arial"/>
              <a:sym typeface="Arial"/>
            </a:endParaRPr>
          </a:p>
        </p:txBody>
      </p:sp>
      <p:sp>
        <p:nvSpPr>
          <p:cNvPr id="117" name="Google Shape;117;p15"/>
          <p:cNvSpPr txBox="1"/>
          <p:nvPr/>
        </p:nvSpPr>
        <p:spPr>
          <a:xfrm>
            <a:off x="544242" y="9436348"/>
            <a:ext cx="6647674" cy="430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Quattrocento Sans"/>
              <a:buChar char="​"/>
            </a:pPr>
            <a:r>
              <a:rPr b="0" i="1" lang="en-US" sz="1400" u="none" cap="none" strike="noStrike">
                <a:solidFill>
                  <a:schemeClr val="dk1"/>
                </a:solidFill>
                <a:latin typeface="Arial"/>
                <a:ea typeface="Arial"/>
                <a:cs typeface="Arial"/>
                <a:sym typeface="Arial"/>
              </a:rPr>
              <a:t>*</a:t>
            </a:r>
            <a:r>
              <a:rPr b="0" i="1" lang="en-US" sz="1400" u="none" cap="none" strike="noStrike">
                <a:solidFill>
                  <a:srgbClr val="000000"/>
                </a:solidFill>
                <a:latin typeface="Arial"/>
                <a:ea typeface="Arial"/>
                <a:cs typeface="Arial"/>
                <a:sym typeface="Arial"/>
              </a:rPr>
              <a:t> A ppt version of this page can be downloaded from the ‘Urban Congestion Case Group Assignment section’ in your Learning Platform</a:t>
            </a:r>
            <a:endParaRPr b="0" i="1"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cxnSp>
        <p:nvCxnSpPr>
          <p:cNvPr id="125" name="Google Shape;125;p16"/>
          <p:cNvCxnSpPr/>
          <p:nvPr/>
        </p:nvCxnSpPr>
        <p:spPr>
          <a:xfrm rot="-5400000">
            <a:off x="-2269968" y="5250504"/>
            <a:ext cx="6200590" cy="0"/>
          </a:xfrm>
          <a:prstGeom prst="straightConnector1">
            <a:avLst/>
          </a:prstGeom>
          <a:noFill/>
          <a:ln cap="rnd" cmpd="sng" w="9525">
            <a:solidFill>
              <a:schemeClr val="dk1"/>
            </a:solidFill>
            <a:prstDash val="solid"/>
            <a:round/>
            <a:headEnd len="med" w="med" type="triangle"/>
            <a:tailEnd len="med" w="med" type="triangle"/>
          </a:ln>
        </p:spPr>
      </p:cxnSp>
      <p:sp>
        <p:nvSpPr>
          <p:cNvPr id="126" name="Google Shape;126;p16"/>
          <p:cNvSpPr txBox="1"/>
          <p:nvPr/>
        </p:nvSpPr>
        <p:spPr>
          <a:xfrm rot="-5400000">
            <a:off x="-2468837" y="5122721"/>
            <a:ext cx="6200593" cy="25557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Impact</a:t>
            </a:r>
            <a:endParaRPr b="0" i="0" sz="1400" u="none" cap="none" strike="noStrike">
              <a:solidFill>
                <a:srgbClr val="000000"/>
              </a:solidFill>
              <a:latin typeface="Arial"/>
              <a:ea typeface="Arial"/>
              <a:cs typeface="Arial"/>
              <a:sym typeface="Arial"/>
            </a:endParaRPr>
          </a:p>
        </p:txBody>
      </p:sp>
      <p:sp>
        <p:nvSpPr>
          <p:cNvPr id="127" name="Google Shape;127;p16"/>
          <p:cNvSpPr txBox="1"/>
          <p:nvPr/>
        </p:nvSpPr>
        <p:spPr>
          <a:xfrm rot="-5400000">
            <a:off x="-498313" y="6704592"/>
            <a:ext cx="3100294" cy="25557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Low Impact</a:t>
            </a:r>
            <a:endParaRPr b="0" i="0" sz="1400" u="none" cap="none" strike="noStrike">
              <a:solidFill>
                <a:srgbClr val="000000"/>
              </a:solidFill>
              <a:latin typeface="Arial"/>
              <a:ea typeface="Arial"/>
              <a:cs typeface="Arial"/>
              <a:sym typeface="Arial"/>
            </a:endParaRPr>
          </a:p>
        </p:txBody>
      </p:sp>
      <p:cxnSp>
        <p:nvCxnSpPr>
          <p:cNvPr id="128" name="Google Shape;128;p16"/>
          <p:cNvCxnSpPr/>
          <p:nvPr/>
        </p:nvCxnSpPr>
        <p:spPr>
          <a:xfrm>
            <a:off x="1266764" y="8833891"/>
            <a:ext cx="5993307" cy="0"/>
          </a:xfrm>
          <a:prstGeom prst="straightConnector1">
            <a:avLst/>
          </a:prstGeom>
          <a:noFill/>
          <a:ln cap="rnd" cmpd="sng" w="9525">
            <a:solidFill>
              <a:schemeClr val="dk1"/>
            </a:solidFill>
            <a:prstDash val="solid"/>
            <a:round/>
            <a:headEnd len="med" w="med" type="triangle"/>
            <a:tailEnd len="med" w="med" type="triangle"/>
          </a:ln>
        </p:spPr>
      </p:cxnSp>
      <p:sp>
        <p:nvSpPr>
          <p:cNvPr id="129" name="Google Shape;129;p16"/>
          <p:cNvSpPr txBox="1"/>
          <p:nvPr/>
        </p:nvSpPr>
        <p:spPr>
          <a:xfrm>
            <a:off x="1266764" y="8422153"/>
            <a:ext cx="2971073" cy="24622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Difficult to Implement</a:t>
            </a:r>
            <a:endParaRPr b="0" i="0" sz="1400" u="none" cap="none" strike="noStrike">
              <a:solidFill>
                <a:srgbClr val="000000"/>
              </a:solidFill>
              <a:latin typeface="Arial"/>
              <a:ea typeface="Arial"/>
              <a:cs typeface="Arial"/>
              <a:sym typeface="Arial"/>
            </a:endParaRPr>
          </a:p>
        </p:txBody>
      </p:sp>
      <p:sp>
        <p:nvSpPr>
          <p:cNvPr id="130" name="Google Shape;130;p16"/>
          <p:cNvSpPr txBox="1"/>
          <p:nvPr/>
        </p:nvSpPr>
        <p:spPr>
          <a:xfrm>
            <a:off x="4237840" y="8422153"/>
            <a:ext cx="2971073" cy="24622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Easier to Implement</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1266764" y="8999545"/>
            <a:ext cx="5942149" cy="24622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Ease of Implementation</a:t>
            </a:r>
            <a:endParaRPr b="0" i="0" sz="1400" u="none" cap="none" strike="noStrike">
              <a:solidFill>
                <a:srgbClr val="000000"/>
              </a:solidFill>
              <a:latin typeface="Arial"/>
              <a:ea typeface="Arial"/>
              <a:cs typeface="Arial"/>
              <a:sym typeface="Arial"/>
            </a:endParaRPr>
          </a:p>
        </p:txBody>
      </p:sp>
      <p:sp>
        <p:nvSpPr>
          <p:cNvPr id="132" name="Google Shape;132;p16"/>
          <p:cNvSpPr txBox="1"/>
          <p:nvPr/>
        </p:nvSpPr>
        <p:spPr>
          <a:xfrm rot="-5400000">
            <a:off x="-482448" y="3556702"/>
            <a:ext cx="3068569" cy="25557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High Impact</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1273339" y="2052021"/>
            <a:ext cx="2971200" cy="3100200"/>
          </a:xfrm>
          <a:prstGeom prst="rect">
            <a:avLst/>
          </a:prstGeom>
          <a:noFill/>
          <a:ln cap="flat" cmpd="sng" w="9525">
            <a:solidFill>
              <a:schemeClr val="dk1"/>
            </a:solidFill>
            <a:prstDash val="solid"/>
            <a:miter lim="800000"/>
            <a:headEnd len="sm" w="sm" type="none"/>
            <a:tailEnd len="sm" w="sm" type="none"/>
          </a:ln>
        </p:spPr>
        <p:txBody>
          <a:bodyPr anchorCtr="0" anchor="ctr" bIns="107400" lIns="107400" spcFirstLastPara="1" rIns="107400" wrap="square" tIns="107400">
            <a:noAutofit/>
          </a:bodyPr>
          <a:lstStyle/>
          <a:p>
            <a:pPr indent="-323850" lvl="0" marL="457200" marR="0" rtl="0" algn="l">
              <a:lnSpc>
                <a:spcPct val="100000"/>
              </a:lnSpc>
              <a:spcBef>
                <a:spcPts val="0"/>
              </a:spcBef>
              <a:spcAft>
                <a:spcPts val="0"/>
              </a:spcAft>
              <a:buClr>
                <a:srgbClr val="000000"/>
              </a:buClr>
              <a:buSzPts val="1500"/>
              <a:buFont typeface="Bookman Old Style"/>
              <a:buAutoNum type="arabicPeriod"/>
            </a:pPr>
            <a:r>
              <a:rPr b="0" i="0" lang="en-US" sz="1500" u="none" cap="none" strike="noStrike">
                <a:solidFill>
                  <a:srgbClr val="000000"/>
                </a:solidFill>
                <a:latin typeface="Bookman Old Style"/>
                <a:ea typeface="Bookman Old Style"/>
                <a:cs typeface="Bookman Old Style"/>
                <a:sym typeface="Bookman Old Style"/>
              </a:rPr>
              <a:t>The private sector can encourage their staff to ply public transport by giving them stipends or vouchers for the buses or trains.</a:t>
            </a:r>
            <a:endParaRPr b="0" i="0" sz="1500" u="none" cap="none" strike="noStrike">
              <a:solidFill>
                <a:srgbClr val="000000"/>
              </a:solidFill>
              <a:latin typeface="Bookman Old Style"/>
              <a:ea typeface="Bookman Old Style"/>
              <a:cs typeface="Bookman Old Style"/>
              <a:sym typeface="Bookman Old Style"/>
            </a:endParaRPr>
          </a:p>
        </p:txBody>
      </p:sp>
      <p:sp>
        <p:nvSpPr>
          <p:cNvPr id="134" name="Google Shape;134;p16"/>
          <p:cNvSpPr/>
          <p:nvPr/>
        </p:nvSpPr>
        <p:spPr>
          <a:xfrm>
            <a:off x="4237850" y="2052021"/>
            <a:ext cx="2971200" cy="31002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107400" lIns="107400" spcFirstLastPara="1" rIns="107400" wrap="square" tIns="107400">
            <a:noAutofit/>
          </a:bodyPr>
          <a:lstStyle/>
          <a:p>
            <a:pPr indent="-323850" lvl="0" marL="457200" marR="0" rtl="0" algn="l">
              <a:lnSpc>
                <a:spcPct val="100000"/>
              </a:lnSpc>
              <a:spcBef>
                <a:spcPts val="0"/>
              </a:spcBef>
              <a:spcAft>
                <a:spcPts val="0"/>
              </a:spcAft>
              <a:buClr>
                <a:schemeClr val="dk1"/>
              </a:buClr>
              <a:buSzPts val="1500"/>
              <a:buFont typeface="Bookman Old Style"/>
              <a:buAutoNum type="arabicPeriod"/>
            </a:pPr>
            <a:r>
              <a:rPr b="0" i="0" lang="en-US" sz="1500" u="none" cap="none" strike="noStrike">
                <a:solidFill>
                  <a:srgbClr val="000000"/>
                </a:solidFill>
                <a:highlight>
                  <a:schemeClr val="lt1"/>
                </a:highlight>
                <a:latin typeface="Bookman Old Style"/>
                <a:ea typeface="Bookman Old Style"/>
                <a:cs typeface="Bookman Old Style"/>
                <a:sym typeface="Bookman Old Style"/>
              </a:rPr>
              <a:t>An increase in taxes for privately owned cars will discourage commuters from  driving their personal cars.</a:t>
            </a:r>
            <a:endParaRPr b="0" i="0" sz="1500" u="none" cap="none" strike="noStrike">
              <a:solidFill>
                <a:srgbClr val="000000"/>
              </a:solidFill>
              <a:highlight>
                <a:schemeClr val="lt1"/>
              </a:highlight>
              <a:latin typeface="Bookman Old Style"/>
              <a:ea typeface="Bookman Old Style"/>
              <a:cs typeface="Bookman Old Style"/>
              <a:sym typeface="Bookman Old Style"/>
            </a:endParaRPr>
          </a:p>
          <a:p>
            <a:pPr indent="-323850" lvl="0" marL="457200" marR="0" rtl="0" algn="l">
              <a:lnSpc>
                <a:spcPct val="100000"/>
              </a:lnSpc>
              <a:spcBef>
                <a:spcPts val="0"/>
              </a:spcBef>
              <a:spcAft>
                <a:spcPts val="0"/>
              </a:spcAft>
              <a:buClr>
                <a:schemeClr val="dk1"/>
              </a:buClr>
              <a:buSzPts val="1500"/>
              <a:buFont typeface="Bookman Old Style"/>
              <a:buAutoNum type="arabicPeriod"/>
            </a:pPr>
            <a:r>
              <a:rPr b="0" i="0" lang="en-US" sz="1500" u="none" cap="none" strike="noStrike">
                <a:solidFill>
                  <a:srgbClr val="000000"/>
                </a:solidFill>
                <a:highlight>
                  <a:schemeClr val="lt1"/>
                </a:highlight>
                <a:latin typeface="Bookman Old Style"/>
                <a:ea typeface="Bookman Old Style"/>
                <a:cs typeface="Bookman Old Style"/>
                <a:sym typeface="Bookman Old Style"/>
              </a:rPr>
              <a:t>Introduction of a discount policy for  commuters that regularly  use the public transport system &amp; reduction in  transport fares.</a:t>
            </a:r>
            <a:endParaRPr b="0" i="0" sz="1500" u="none" cap="none" strike="noStrike">
              <a:solidFill>
                <a:srgbClr val="000000"/>
              </a:solidFill>
              <a:highlight>
                <a:schemeClr val="lt1"/>
              </a:highlight>
              <a:latin typeface="Bookman Old Style"/>
              <a:ea typeface="Bookman Old Style"/>
              <a:cs typeface="Bookman Old Style"/>
              <a:sym typeface="Bookman Old Style"/>
            </a:endParaRPr>
          </a:p>
        </p:txBody>
      </p:sp>
      <p:sp>
        <p:nvSpPr>
          <p:cNvPr id="135" name="Google Shape;135;p16"/>
          <p:cNvSpPr/>
          <p:nvPr/>
        </p:nvSpPr>
        <p:spPr>
          <a:xfrm>
            <a:off x="1266764" y="5250505"/>
            <a:ext cx="2971073" cy="3100296"/>
          </a:xfrm>
          <a:prstGeom prst="rect">
            <a:avLst/>
          </a:prstGeom>
          <a:noFill/>
          <a:ln cap="flat" cmpd="sng" w="9525">
            <a:solidFill>
              <a:schemeClr val="dk1"/>
            </a:solidFill>
            <a:prstDash val="solid"/>
            <a:miter lim="800000"/>
            <a:headEnd len="sm" w="sm" type="none"/>
            <a:tailEnd len="sm" w="sm" type="none"/>
          </a:ln>
        </p:spPr>
        <p:txBody>
          <a:bodyPr anchorCtr="0" anchor="ctr" bIns="107400" lIns="107400" spcFirstLastPara="1" rIns="107400" wrap="square" tIns="107400">
            <a:noAutofit/>
          </a:bodyPr>
          <a:lstStyle/>
          <a:p>
            <a:pPr indent="-323850" lvl="0" marL="457200" marR="0" rtl="0" algn="l">
              <a:lnSpc>
                <a:spcPct val="100000"/>
              </a:lnSpc>
              <a:spcBef>
                <a:spcPts val="0"/>
              </a:spcBef>
              <a:spcAft>
                <a:spcPts val="0"/>
              </a:spcAft>
              <a:buClr>
                <a:srgbClr val="000000"/>
              </a:buClr>
              <a:buSzPts val="1500"/>
              <a:buFont typeface="Bookman Old Style"/>
              <a:buAutoNum type="arabicPeriod"/>
            </a:pPr>
            <a:r>
              <a:rPr b="0" i="0" lang="en-US" sz="1500" u="none" cap="none" strike="noStrike">
                <a:solidFill>
                  <a:srgbClr val="000000"/>
                </a:solidFill>
                <a:latin typeface="Bookman Old Style"/>
                <a:ea typeface="Bookman Old Style"/>
                <a:cs typeface="Bookman Old Style"/>
                <a:sym typeface="Bookman Old Style"/>
              </a:rPr>
              <a:t>Construction of more roads, the budget may not be able to fit this. If this is also done with the without putting policies guiding the use of privately owned cars in place, the impact will be low.</a:t>
            </a:r>
            <a:endParaRPr b="0" i="0" sz="1500" u="none" cap="none" strike="noStrike">
              <a:solidFill>
                <a:srgbClr val="000000"/>
              </a:solidFill>
              <a:latin typeface="Bookman Old Style"/>
              <a:ea typeface="Bookman Old Style"/>
              <a:cs typeface="Bookman Old Style"/>
              <a:sym typeface="Bookman Old Style"/>
            </a:endParaRPr>
          </a:p>
        </p:txBody>
      </p:sp>
      <p:sp>
        <p:nvSpPr>
          <p:cNvPr id="136" name="Google Shape;136;p16"/>
          <p:cNvSpPr/>
          <p:nvPr/>
        </p:nvSpPr>
        <p:spPr>
          <a:xfrm>
            <a:off x="4237838" y="5250505"/>
            <a:ext cx="2971073" cy="3100296"/>
          </a:xfrm>
          <a:prstGeom prst="rect">
            <a:avLst/>
          </a:prstGeom>
          <a:noFill/>
          <a:ln cap="flat" cmpd="sng" w="9525">
            <a:solidFill>
              <a:schemeClr val="dk1"/>
            </a:solidFill>
            <a:prstDash val="solid"/>
            <a:miter lim="800000"/>
            <a:headEnd len="sm" w="sm" type="none"/>
            <a:tailEnd len="sm" w="sm" type="none"/>
          </a:ln>
        </p:spPr>
        <p:txBody>
          <a:bodyPr anchorCtr="0" anchor="ctr" bIns="107400" lIns="107400" spcFirstLastPara="1" rIns="107400" wrap="square" tIns="107400">
            <a:noAutofit/>
          </a:bodyPr>
          <a:lstStyle/>
          <a:p>
            <a:pPr indent="-323850" lvl="0" marL="457200" marR="0" rtl="0" algn="ctr">
              <a:lnSpc>
                <a:spcPct val="100000"/>
              </a:lnSpc>
              <a:spcBef>
                <a:spcPts val="0"/>
              </a:spcBef>
              <a:spcAft>
                <a:spcPts val="0"/>
              </a:spcAft>
              <a:buClr>
                <a:srgbClr val="000000"/>
              </a:buClr>
              <a:buSzPts val="1500"/>
              <a:buFont typeface="Bookman Old Style"/>
              <a:buAutoNum type="arabicPeriod"/>
            </a:pPr>
            <a:r>
              <a:rPr b="0" i="0" lang="en-US" sz="1500" u="none" cap="none" strike="noStrike">
                <a:solidFill>
                  <a:srgbClr val="000000"/>
                </a:solidFill>
                <a:latin typeface="Bookman Old Style"/>
                <a:ea typeface="Bookman Old Style"/>
                <a:cs typeface="Bookman Old Style"/>
                <a:sym typeface="Bookman Old Style"/>
              </a:rPr>
              <a:t>Taking safety measures on the buses &amp; trains without necessarily putting measures for privately owned cars on the road.</a:t>
            </a:r>
            <a:endParaRPr b="0" i="0" sz="1500" u="none" cap="none" strike="noStrike">
              <a:solidFill>
                <a:srgbClr val="000000"/>
              </a:solidFill>
              <a:latin typeface="Bookman Old Style"/>
              <a:ea typeface="Bookman Old Style"/>
              <a:cs typeface="Bookman Old Style"/>
              <a:sym typeface="Bookman Old Style"/>
            </a:endParaRPr>
          </a:p>
          <a:p>
            <a:pPr indent="-323850" lvl="0" marL="457200" marR="0" rtl="0" algn="ctr">
              <a:lnSpc>
                <a:spcPct val="100000"/>
              </a:lnSpc>
              <a:spcBef>
                <a:spcPts val="0"/>
              </a:spcBef>
              <a:spcAft>
                <a:spcPts val="0"/>
              </a:spcAft>
              <a:buClr>
                <a:srgbClr val="000000"/>
              </a:buClr>
              <a:buSzPts val="1500"/>
              <a:buFont typeface="Bookman Old Style"/>
              <a:buAutoNum type="arabicPeriod"/>
            </a:pPr>
            <a:r>
              <a:rPr b="0" i="0" lang="en-US" sz="1500" u="none" cap="none" strike="noStrike">
                <a:solidFill>
                  <a:srgbClr val="000000"/>
                </a:solidFill>
                <a:latin typeface="Bookman Old Style"/>
                <a:ea typeface="Bookman Old Style"/>
                <a:cs typeface="Bookman Old Style"/>
                <a:sym typeface="Bookman Old Style"/>
              </a:rPr>
              <a:t>Introducing policies that would encourage remote working for non-frontline staff.</a:t>
            </a:r>
            <a:endParaRPr b="0" i="0" sz="1500" u="none" cap="none" strike="noStrike">
              <a:solidFill>
                <a:srgbClr val="000000"/>
              </a:solidFill>
              <a:latin typeface="Bookman Old Style"/>
              <a:ea typeface="Bookman Old Style"/>
              <a:cs typeface="Bookman Old Style"/>
              <a:sym typeface="Bookman Old Style"/>
            </a:endParaRPr>
          </a:p>
        </p:txBody>
      </p:sp>
      <p:sp>
        <p:nvSpPr>
          <p:cNvPr id="137" name="Google Shape;137;p16"/>
          <p:cNvSpPr txBox="1"/>
          <p:nvPr>
            <p:ph type="title"/>
          </p:nvPr>
        </p:nvSpPr>
        <p:spPr>
          <a:xfrm>
            <a:off x="508000" y="495300"/>
            <a:ext cx="6756400" cy="33855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200"/>
              <a:buFont typeface="Georgia"/>
              <a:buNone/>
            </a:pPr>
            <a:r>
              <a:rPr lang="en-US"/>
              <a:t>Case group assignment</a:t>
            </a:r>
            <a:endParaRPr/>
          </a:p>
        </p:txBody>
      </p:sp>
      <p:sp>
        <p:nvSpPr>
          <p:cNvPr id="138" name="Google Shape;138;p16"/>
          <p:cNvSpPr txBox="1"/>
          <p:nvPr/>
        </p:nvSpPr>
        <p:spPr>
          <a:xfrm>
            <a:off x="-5832352" y="1702978"/>
            <a:ext cx="6756400" cy="2769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Georgia"/>
              <a:buNone/>
            </a:pPr>
            <a:r>
              <a:t/>
            </a:r>
            <a:endParaRPr b="0" i="0" sz="1800" u="none" cap="none" strike="noStrike">
              <a:solidFill>
                <a:schemeClr val="dk1"/>
              </a:solidFill>
              <a:latin typeface="Arial"/>
              <a:ea typeface="Arial"/>
              <a:cs typeface="Arial"/>
              <a:sym typeface="Arial"/>
            </a:endParaRPr>
          </a:p>
        </p:txBody>
      </p:sp>
      <p:sp>
        <p:nvSpPr>
          <p:cNvPr id="139" name="Google Shape;139;p16"/>
          <p:cNvSpPr txBox="1"/>
          <p:nvPr/>
        </p:nvSpPr>
        <p:spPr>
          <a:xfrm>
            <a:off x="503671" y="1461372"/>
            <a:ext cx="6756400" cy="4924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Quattrocento Sans"/>
              <a:buChar char="​"/>
            </a:pPr>
            <a:r>
              <a:rPr b="0" i="0" lang="en-US" sz="1600" u="none" cap="none" strike="noStrike">
                <a:solidFill>
                  <a:schemeClr val="dk1"/>
                </a:solidFill>
                <a:latin typeface="Arial"/>
                <a:ea typeface="Arial"/>
                <a:cs typeface="Arial"/>
                <a:sym typeface="Arial"/>
              </a:rPr>
              <a:t>Please create a prioritization matrix for «London’s Traffic Problem». </a:t>
            </a:r>
            <a:endParaRPr b="0" i="0" sz="1600" u="none" cap="none" strike="noStrike">
              <a:solidFill>
                <a:srgbClr val="E5546C"/>
              </a:solidFill>
              <a:latin typeface="Arial"/>
              <a:ea typeface="Arial"/>
              <a:cs typeface="Arial"/>
              <a:sym typeface="Arial"/>
            </a:endParaRPr>
          </a:p>
        </p:txBody>
      </p:sp>
      <p:sp>
        <p:nvSpPr>
          <p:cNvPr id="140" name="Google Shape;140;p16"/>
          <p:cNvSpPr txBox="1"/>
          <p:nvPr/>
        </p:nvSpPr>
        <p:spPr>
          <a:xfrm>
            <a:off x="508000" y="1013996"/>
            <a:ext cx="6756400" cy="2769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eorgia"/>
              <a:buNone/>
            </a:pPr>
            <a:r>
              <a:rPr b="0" i="1" lang="en-US" sz="1800" u="none" cap="none" strike="noStrike">
                <a:solidFill>
                  <a:schemeClr val="dk1"/>
                </a:solidFill>
                <a:latin typeface="Georgia"/>
                <a:ea typeface="Georgia"/>
                <a:cs typeface="Georgia"/>
                <a:sym typeface="Georgia"/>
              </a:rPr>
              <a:t>Template: Prioritization Matrix</a:t>
            </a:r>
            <a:endParaRPr b="0" i="0" sz="1400" u="none" cap="none" strike="noStrike">
              <a:solidFill>
                <a:srgbClr val="000000"/>
              </a:solidFill>
              <a:latin typeface="Arial"/>
              <a:ea typeface="Arial"/>
              <a:cs typeface="Arial"/>
              <a:sym typeface="Arial"/>
            </a:endParaRPr>
          </a:p>
        </p:txBody>
      </p:sp>
      <p:sp>
        <p:nvSpPr>
          <p:cNvPr id="141" name="Google Shape;141;p16"/>
          <p:cNvSpPr txBox="1"/>
          <p:nvPr/>
        </p:nvSpPr>
        <p:spPr>
          <a:xfrm>
            <a:off x="544242" y="9436348"/>
            <a:ext cx="6647674" cy="430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Quattrocento Sans"/>
              <a:buChar char="​"/>
            </a:pPr>
            <a:r>
              <a:rPr b="0" i="1" lang="en-US" sz="1400" u="none" cap="none" strike="noStrike">
                <a:solidFill>
                  <a:schemeClr val="dk1"/>
                </a:solidFill>
                <a:latin typeface="Arial"/>
                <a:ea typeface="Arial"/>
                <a:cs typeface="Arial"/>
                <a:sym typeface="Arial"/>
              </a:rPr>
              <a:t>*</a:t>
            </a:r>
            <a:r>
              <a:rPr b="0" i="1" lang="en-US" sz="1400" u="none" cap="none" strike="noStrike">
                <a:solidFill>
                  <a:srgbClr val="000000"/>
                </a:solidFill>
                <a:latin typeface="Arial"/>
                <a:ea typeface="Arial"/>
                <a:cs typeface="Arial"/>
                <a:sym typeface="Arial"/>
              </a:rPr>
              <a:t> A ppt version of this page can be downloaded from the ‘Urban Congestion Case Group Assignment section’ in your Learning Platform</a:t>
            </a:r>
            <a:endParaRPr b="0" i="1"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nvSpPr>
        <p:spPr>
          <a:xfrm>
            <a:off x="503671" y="1649072"/>
            <a:ext cx="3001429" cy="24622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Quattrocento Sans"/>
              <a:buChar char="​"/>
            </a:pPr>
            <a:r>
              <a:rPr b="1" i="0" lang="en-US" sz="1600" u="none" cap="none" strike="noStrike">
                <a:solidFill>
                  <a:srgbClr val="000000"/>
                </a:solidFill>
                <a:latin typeface="Arial"/>
                <a:ea typeface="Arial"/>
                <a:cs typeface="Arial"/>
                <a:sym typeface="Arial"/>
              </a:rPr>
              <a:t>Your recommendation</a:t>
            </a:r>
            <a:endParaRPr b="0" i="0" sz="1400" u="none" cap="none" strike="noStrike">
              <a:solidFill>
                <a:srgbClr val="000000"/>
              </a:solidFill>
              <a:latin typeface="Arial"/>
              <a:ea typeface="Arial"/>
              <a:cs typeface="Arial"/>
              <a:sym typeface="Arial"/>
            </a:endParaRPr>
          </a:p>
        </p:txBody>
      </p:sp>
      <p:sp>
        <p:nvSpPr>
          <p:cNvPr id="149" name="Google Shape;149;p17"/>
          <p:cNvSpPr txBox="1"/>
          <p:nvPr/>
        </p:nvSpPr>
        <p:spPr>
          <a:xfrm>
            <a:off x="4018673" y="1402850"/>
            <a:ext cx="3241398" cy="492443"/>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Quattrocento Sans"/>
              <a:buChar char="​"/>
            </a:pPr>
            <a:r>
              <a:rPr b="1" i="0" lang="en-US" sz="1600" u="none" cap="none" strike="noStrike">
                <a:solidFill>
                  <a:srgbClr val="000000"/>
                </a:solidFill>
                <a:latin typeface="Arial"/>
                <a:ea typeface="Arial"/>
                <a:cs typeface="Arial"/>
                <a:sym typeface="Arial"/>
              </a:rPr>
              <a:t>Reasoning behind your recommendation (Why)</a:t>
            </a:r>
            <a:endParaRPr b="0" i="0" sz="1400" u="none" cap="none" strike="noStrike">
              <a:solidFill>
                <a:srgbClr val="000000"/>
              </a:solidFill>
              <a:latin typeface="Arial"/>
              <a:ea typeface="Arial"/>
              <a:cs typeface="Arial"/>
              <a:sym typeface="Arial"/>
            </a:endParaRPr>
          </a:p>
        </p:txBody>
      </p:sp>
      <p:pic>
        <p:nvPicPr>
          <p:cNvPr id="150" name="Google Shape;150;p17"/>
          <p:cNvPicPr preferRelativeResize="0"/>
          <p:nvPr/>
        </p:nvPicPr>
        <p:blipFill rotWithShape="1">
          <a:blip r:embed="rId3">
            <a:alphaModFix/>
          </a:blip>
          <a:srcRect b="5744" l="5060" r="15302" t="15988"/>
          <a:stretch/>
        </p:blipFill>
        <p:spPr>
          <a:xfrm>
            <a:off x="0" y="4959000"/>
            <a:ext cx="7772400" cy="5099400"/>
          </a:xfrm>
          <a:prstGeom prst="rect">
            <a:avLst/>
          </a:prstGeom>
          <a:noFill/>
          <a:ln>
            <a:noFill/>
          </a:ln>
        </p:spPr>
      </p:pic>
      <p:sp>
        <p:nvSpPr>
          <p:cNvPr id="151" name="Google Shape;151;p17"/>
          <p:cNvSpPr txBox="1"/>
          <p:nvPr>
            <p:ph type="title"/>
          </p:nvPr>
        </p:nvSpPr>
        <p:spPr>
          <a:xfrm>
            <a:off x="264945" y="870271"/>
            <a:ext cx="7242600" cy="431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200"/>
              <a:buFont typeface="Georgia"/>
              <a:buNone/>
            </a:pPr>
            <a:r>
              <a:rPr lang="en-US"/>
              <a:t>Case group assignment</a:t>
            </a:r>
            <a:endParaRPr/>
          </a:p>
        </p:txBody>
      </p:sp>
      <p:sp>
        <p:nvSpPr>
          <p:cNvPr id="152" name="Google Shape;152;p17"/>
          <p:cNvSpPr txBox="1"/>
          <p:nvPr/>
        </p:nvSpPr>
        <p:spPr>
          <a:xfrm>
            <a:off x="-7162800" y="1510571"/>
            <a:ext cx="6756400" cy="2769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Georgia"/>
              <a:buNone/>
            </a:pPr>
            <a:r>
              <a:t/>
            </a:r>
            <a:endParaRPr b="0" i="0" sz="1800" u="none" cap="none" strike="noStrike">
              <a:solidFill>
                <a:schemeClr val="dk1"/>
              </a:solidFill>
              <a:latin typeface="Arial"/>
              <a:ea typeface="Arial"/>
              <a:cs typeface="Arial"/>
              <a:sym typeface="Arial"/>
            </a:endParaRPr>
          </a:p>
        </p:txBody>
      </p:sp>
      <p:cxnSp>
        <p:nvCxnSpPr>
          <p:cNvPr id="153" name="Google Shape;153;p17"/>
          <p:cNvCxnSpPr/>
          <p:nvPr/>
        </p:nvCxnSpPr>
        <p:spPr>
          <a:xfrm>
            <a:off x="503670" y="1931670"/>
            <a:ext cx="6756400" cy="0"/>
          </a:xfrm>
          <a:prstGeom prst="straightConnector1">
            <a:avLst/>
          </a:prstGeom>
          <a:noFill/>
          <a:ln cap="flat" cmpd="sng" w="12700">
            <a:solidFill>
              <a:srgbClr val="7F7F7F"/>
            </a:solidFill>
            <a:prstDash val="solid"/>
            <a:miter lim="800000"/>
            <a:headEnd len="sm" w="sm" type="none"/>
            <a:tailEnd len="sm" w="sm" type="none"/>
          </a:ln>
        </p:spPr>
      </p:cxnSp>
      <p:sp>
        <p:nvSpPr>
          <p:cNvPr id="154" name="Google Shape;154;p17"/>
          <p:cNvSpPr txBox="1"/>
          <p:nvPr/>
        </p:nvSpPr>
        <p:spPr>
          <a:xfrm>
            <a:off x="508050" y="593075"/>
            <a:ext cx="6756300" cy="277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eorgia"/>
              <a:buNone/>
            </a:pPr>
            <a:r>
              <a:rPr b="0" i="1" lang="en-US" sz="1800" u="none" cap="none" strike="noStrike">
                <a:solidFill>
                  <a:schemeClr val="dk1"/>
                </a:solidFill>
                <a:latin typeface="Georgia"/>
                <a:ea typeface="Georgia"/>
                <a:cs typeface="Georgia"/>
                <a:sym typeface="Georgia"/>
              </a:rPr>
              <a:t>Template: Recommendation</a:t>
            </a:r>
            <a:endParaRPr b="0" i="0" sz="1400" u="none" cap="none" strike="noStrike">
              <a:solidFill>
                <a:srgbClr val="000000"/>
              </a:solidFill>
              <a:latin typeface="Arial"/>
              <a:ea typeface="Arial"/>
              <a:cs typeface="Arial"/>
              <a:sym typeface="Arial"/>
            </a:endParaRPr>
          </a:p>
        </p:txBody>
      </p:sp>
      <p:sp>
        <p:nvSpPr>
          <p:cNvPr id="155" name="Google Shape;155;p17"/>
          <p:cNvSpPr txBox="1"/>
          <p:nvPr/>
        </p:nvSpPr>
        <p:spPr>
          <a:xfrm>
            <a:off x="544242" y="9436348"/>
            <a:ext cx="6647674" cy="430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Quattrocento Sans"/>
              <a:buChar char="​"/>
            </a:pPr>
            <a:r>
              <a:rPr b="0" i="1" lang="en-US" sz="1400" u="none" cap="none" strike="noStrike">
                <a:solidFill>
                  <a:schemeClr val="dk1"/>
                </a:solidFill>
                <a:latin typeface="Arial"/>
                <a:ea typeface="Arial"/>
                <a:cs typeface="Arial"/>
                <a:sym typeface="Arial"/>
              </a:rPr>
              <a:t>*</a:t>
            </a:r>
            <a:r>
              <a:rPr b="0" i="1" lang="en-US" sz="1400" u="none" cap="none" strike="noStrike">
                <a:solidFill>
                  <a:srgbClr val="000000"/>
                </a:solidFill>
                <a:latin typeface="Arial"/>
                <a:ea typeface="Arial"/>
                <a:cs typeface="Arial"/>
                <a:sym typeface="Arial"/>
              </a:rPr>
              <a:t> A ppt version of this page can be downloaded from the ‘Urban Congestion Case Group Assignment section’ in your Learning Platform</a:t>
            </a:r>
            <a:endParaRPr b="0" i="1" sz="1400" u="none" cap="none" strike="noStrike">
              <a:solidFill>
                <a:schemeClr val="dk1"/>
              </a:solidFill>
              <a:latin typeface="Arial"/>
              <a:ea typeface="Arial"/>
              <a:cs typeface="Arial"/>
              <a:sym typeface="Arial"/>
            </a:endParaRPr>
          </a:p>
        </p:txBody>
      </p:sp>
      <p:grpSp>
        <p:nvGrpSpPr>
          <p:cNvPr id="156" name="Google Shape;156;p17"/>
          <p:cNvGrpSpPr/>
          <p:nvPr/>
        </p:nvGrpSpPr>
        <p:grpSpPr>
          <a:xfrm>
            <a:off x="503671" y="2480293"/>
            <a:ext cx="6756285" cy="2057487"/>
            <a:chOff x="503671" y="2160211"/>
            <a:chExt cx="6756285" cy="2377498"/>
          </a:xfrm>
        </p:grpSpPr>
        <p:cxnSp>
          <p:nvCxnSpPr>
            <p:cNvPr id="157" name="Google Shape;157;p17"/>
            <p:cNvCxnSpPr/>
            <p:nvPr/>
          </p:nvCxnSpPr>
          <p:spPr>
            <a:xfrm>
              <a:off x="503671" y="2160270"/>
              <a:ext cx="3001500" cy="0"/>
            </a:xfrm>
            <a:prstGeom prst="straightConnector1">
              <a:avLst/>
            </a:prstGeom>
            <a:noFill/>
            <a:ln cap="flat" cmpd="sng" w="9525">
              <a:solidFill>
                <a:schemeClr val="dk1"/>
              </a:solidFill>
              <a:prstDash val="solid"/>
              <a:miter lim="800000"/>
              <a:headEnd len="sm" w="sm" type="none"/>
              <a:tailEnd len="sm" w="sm" type="none"/>
            </a:ln>
          </p:spPr>
        </p:cxnSp>
        <p:cxnSp>
          <p:nvCxnSpPr>
            <p:cNvPr id="158" name="Google Shape;158;p17"/>
            <p:cNvCxnSpPr/>
            <p:nvPr/>
          </p:nvCxnSpPr>
          <p:spPr>
            <a:xfrm>
              <a:off x="503671" y="3832146"/>
              <a:ext cx="3001500" cy="0"/>
            </a:xfrm>
            <a:prstGeom prst="straightConnector1">
              <a:avLst/>
            </a:prstGeom>
            <a:noFill/>
            <a:ln cap="flat" cmpd="sng" w="9525">
              <a:solidFill>
                <a:schemeClr val="dk1"/>
              </a:solidFill>
              <a:prstDash val="solid"/>
              <a:miter lim="800000"/>
              <a:headEnd len="sm" w="sm" type="none"/>
              <a:tailEnd len="sm" w="sm" type="none"/>
            </a:ln>
          </p:spPr>
        </p:cxnSp>
        <p:cxnSp>
          <p:nvCxnSpPr>
            <p:cNvPr id="159" name="Google Shape;159;p17"/>
            <p:cNvCxnSpPr/>
            <p:nvPr/>
          </p:nvCxnSpPr>
          <p:spPr>
            <a:xfrm>
              <a:off x="503671" y="4537709"/>
              <a:ext cx="3001500" cy="0"/>
            </a:xfrm>
            <a:prstGeom prst="straightConnector1">
              <a:avLst/>
            </a:prstGeom>
            <a:noFill/>
            <a:ln cap="flat" cmpd="sng" w="9525">
              <a:solidFill>
                <a:schemeClr val="dk1"/>
              </a:solidFill>
              <a:prstDash val="solid"/>
              <a:miter lim="800000"/>
              <a:headEnd len="sm" w="sm" type="none"/>
              <a:tailEnd len="sm" w="sm" type="none"/>
            </a:ln>
          </p:spPr>
        </p:cxnSp>
        <p:grpSp>
          <p:nvGrpSpPr>
            <p:cNvPr id="160" name="Google Shape;160;p17"/>
            <p:cNvGrpSpPr/>
            <p:nvPr/>
          </p:nvGrpSpPr>
          <p:grpSpPr>
            <a:xfrm>
              <a:off x="4018563" y="2160211"/>
              <a:ext cx="3241393" cy="2377407"/>
              <a:chOff x="3095626" y="2689771"/>
              <a:chExt cx="3264900" cy="1476375"/>
            </a:xfrm>
          </p:grpSpPr>
          <p:cxnSp>
            <p:nvCxnSpPr>
              <p:cNvPr id="161" name="Google Shape;161;p17"/>
              <p:cNvCxnSpPr/>
              <p:nvPr/>
            </p:nvCxnSpPr>
            <p:spPr>
              <a:xfrm>
                <a:off x="3095626" y="2689771"/>
                <a:ext cx="3264900" cy="0"/>
              </a:xfrm>
              <a:prstGeom prst="straightConnector1">
                <a:avLst/>
              </a:prstGeom>
              <a:noFill/>
              <a:ln cap="flat" cmpd="sng" w="9525">
                <a:solidFill>
                  <a:schemeClr val="dk1"/>
                </a:solidFill>
                <a:prstDash val="solid"/>
                <a:miter lim="800000"/>
                <a:headEnd len="sm" w="sm" type="none"/>
                <a:tailEnd len="sm" w="sm" type="none"/>
              </a:ln>
            </p:spPr>
          </p:cxnSp>
          <p:cxnSp>
            <p:nvCxnSpPr>
              <p:cNvPr id="162" name="Google Shape;162;p17"/>
              <p:cNvCxnSpPr/>
              <p:nvPr/>
            </p:nvCxnSpPr>
            <p:spPr>
              <a:xfrm>
                <a:off x="3095626" y="3204121"/>
                <a:ext cx="3264900" cy="0"/>
              </a:xfrm>
              <a:prstGeom prst="straightConnector1">
                <a:avLst/>
              </a:prstGeom>
              <a:noFill/>
              <a:ln cap="flat" cmpd="sng" w="9525">
                <a:solidFill>
                  <a:schemeClr val="dk1"/>
                </a:solidFill>
                <a:prstDash val="solid"/>
                <a:miter lim="800000"/>
                <a:headEnd len="sm" w="sm" type="none"/>
                <a:tailEnd len="sm" w="sm" type="none"/>
              </a:ln>
            </p:spPr>
          </p:cxnSp>
          <p:cxnSp>
            <p:nvCxnSpPr>
              <p:cNvPr id="163" name="Google Shape;163;p17"/>
              <p:cNvCxnSpPr/>
              <p:nvPr/>
            </p:nvCxnSpPr>
            <p:spPr>
              <a:xfrm>
                <a:off x="3095626" y="3727996"/>
                <a:ext cx="3264900" cy="0"/>
              </a:xfrm>
              <a:prstGeom prst="straightConnector1">
                <a:avLst/>
              </a:prstGeom>
              <a:noFill/>
              <a:ln cap="flat" cmpd="sng" w="9525">
                <a:solidFill>
                  <a:schemeClr val="dk1"/>
                </a:solidFill>
                <a:prstDash val="solid"/>
                <a:miter lim="800000"/>
                <a:headEnd len="sm" w="sm" type="none"/>
                <a:tailEnd len="sm" w="sm" type="none"/>
              </a:ln>
            </p:spPr>
          </p:cxnSp>
          <p:cxnSp>
            <p:nvCxnSpPr>
              <p:cNvPr id="164" name="Google Shape;164;p17"/>
              <p:cNvCxnSpPr/>
              <p:nvPr/>
            </p:nvCxnSpPr>
            <p:spPr>
              <a:xfrm>
                <a:off x="3095626" y="4166146"/>
                <a:ext cx="3264900" cy="0"/>
              </a:xfrm>
              <a:prstGeom prst="straightConnector1">
                <a:avLst/>
              </a:prstGeom>
              <a:noFill/>
              <a:ln cap="flat" cmpd="sng" w="9525">
                <a:solidFill>
                  <a:schemeClr val="dk1"/>
                </a:solidFill>
                <a:prstDash val="solid"/>
                <a:miter lim="800000"/>
                <a:headEnd len="sm" w="sm" type="none"/>
                <a:tailEnd len="sm" w="sm" type="none"/>
              </a:ln>
            </p:spPr>
          </p:cxnSp>
        </p:grpSp>
        <p:cxnSp>
          <p:nvCxnSpPr>
            <p:cNvPr id="165" name="Google Shape;165;p17"/>
            <p:cNvCxnSpPr/>
            <p:nvPr/>
          </p:nvCxnSpPr>
          <p:spPr>
            <a:xfrm>
              <a:off x="503671" y="2988539"/>
              <a:ext cx="3001500" cy="0"/>
            </a:xfrm>
            <a:prstGeom prst="straightConnector1">
              <a:avLst/>
            </a:prstGeom>
            <a:noFill/>
            <a:ln cap="flat" cmpd="sng" w="9525">
              <a:solidFill>
                <a:schemeClr val="dk1"/>
              </a:solidFill>
              <a:prstDash val="solid"/>
              <a:miter lim="800000"/>
              <a:headEnd len="sm" w="sm" type="none"/>
              <a:tailEnd len="sm" w="sm" type="none"/>
            </a:ln>
          </p:spPr>
        </p:cxnSp>
      </p:grpSp>
      <p:sp>
        <p:nvSpPr>
          <p:cNvPr id="166" name="Google Shape;166;p17"/>
          <p:cNvSpPr txBox="1"/>
          <p:nvPr/>
        </p:nvSpPr>
        <p:spPr>
          <a:xfrm>
            <a:off x="503638" y="2124625"/>
            <a:ext cx="30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We are recommending the </a:t>
            </a:r>
            <a:endParaRPr/>
          </a:p>
        </p:txBody>
      </p:sp>
      <p:sp>
        <p:nvSpPr>
          <p:cNvPr id="167" name="Google Shape;167;p17"/>
          <p:cNvSpPr txBox="1"/>
          <p:nvPr/>
        </p:nvSpPr>
        <p:spPr>
          <a:xfrm>
            <a:off x="503675" y="2890375"/>
            <a:ext cx="28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imposition of tariffs for citizens </a:t>
            </a:r>
            <a:endParaRPr/>
          </a:p>
        </p:txBody>
      </p:sp>
      <p:sp>
        <p:nvSpPr>
          <p:cNvPr id="168" name="Google Shape;168;p17"/>
          <p:cNvSpPr txBox="1"/>
          <p:nvPr/>
        </p:nvSpPr>
        <p:spPr>
          <a:xfrm>
            <a:off x="446525" y="3569825"/>
            <a:ext cx="28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who still insist on using their </a:t>
            </a:r>
            <a:endParaRPr/>
          </a:p>
        </p:txBody>
      </p:sp>
      <p:sp>
        <p:nvSpPr>
          <p:cNvPr id="169" name="Google Shape;169;p17"/>
          <p:cNvSpPr txBox="1"/>
          <p:nvPr/>
        </p:nvSpPr>
        <p:spPr>
          <a:xfrm>
            <a:off x="446525" y="4249275"/>
            <a:ext cx="28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private cars to work</a:t>
            </a:r>
            <a:endParaRPr/>
          </a:p>
        </p:txBody>
      </p:sp>
      <p:sp>
        <p:nvSpPr>
          <p:cNvPr id="170" name="Google Shape;170;p17"/>
          <p:cNvSpPr txBox="1"/>
          <p:nvPr/>
        </p:nvSpPr>
        <p:spPr>
          <a:xfrm>
            <a:off x="4034125" y="2124625"/>
            <a:ext cx="30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This would drastically reduce the </a:t>
            </a:r>
            <a:endParaRPr/>
          </a:p>
        </p:txBody>
      </p:sp>
      <p:sp>
        <p:nvSpPr>
          <p:cNvPr id="171" name="Google Shape;171;p17"/>
          <p:cNvSpPr txBox="1"/>
          <p:nvPr/>
        </p:nvSpPr>
        <p:spPr>
          <a:xfrm>
            <a:off x="3980325" y="2833225"/>
            <a:ext cx="30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rate at which citizens(workers) take</a:t>
            </a:r>
            <a:endParaRPr/>
          </a:p>
        </p:txBody>
      </p:sp>
      <p:sp>
        <p:nvSpPr>
          <p:cNvPr id="172" name="Google Shape;172;p17"/>
          <p:cNvSpPr txBox="1"/>
          <p:nvPr/>
        </p:nvSpPr>
        <p:spPr>
          <a:xfrm>
            <a:off x="3952475" y="3541813"/>
            <a:ext cx="33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their </a:t>
            </a:r>
            <a:r>
              <a:rPr lang="en-US"/>
              <a:t>private</a:t>
            </a:r>
            <a:r>
              <a:rPr lang="en-US"/>
              <a:t> vehicles to work due to the</a:t>
            </a:r>
            <a:endParaRPr/>
          </a:p>
        </p:txBody>
      </p:sp>
      <p:sp>
        <p:nvSpPr>
          <p:cNvPr id="173" name="Google Shape;173;p17"/>
          <p:cNvSpPr txBox="1"/>
          <p:nvPr/>
        </p:nvSpPr>
        <p:spPr>
          <a:xfrm>
            <a:off x="3980325" y="4168600"/>
            <a:ext cx="328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imposed taxation on their vehicles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