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888" r:id="rId2"/>
  </p:sldMasterIdLst>
  <p:notesMasterIdLst>
    <p:notesMasterId r:id="rId8"/>
  </p:notesMasterIdLst>
  <p:handoutMasterIdLst>
    <p:handoutMasterId r:id="rId9"/>
  </p:handoutMasterIdLst>
  <p:sldIdLst>
    <p:sldId id="3691" r:id="rId3"/>
    <p:sldId id="2134804112" r:id="rId4"/>
    <p:sldId id="2134804113" r:id="rId5"/>
    <p:sldId id="2134804115" r:id="rId6"/>
    <p:sldId id="2134804116" r:id="rId7"/>
  </p:sldIdLst>
  <p:sldSz cx="12192000" cy="6858000"/>
  <p:notesSz cx="7102475" cy="9388475"/>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32" userDrawn="1">
          <p15:clr>
            <a:srgbClr val="A4A3A4"/>
          </p15:clr>
        </p15:guide>
        <p15:guide id="2" pos="3528"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FB4A7-C758-4D52-9302-CA037DF4A5C8}" v="199" dt="2020-10-01T20:54:06.106"/>
    <p1510:client id="{59D8A375-9F54-4D20-8E0A-B028DFE0E58D}" v="37" dt="2020-10-01T18:53:51.779"/>
    <p1510:client id="{63EC6512-1F1A-4FFB-BE6D-765EF52E98DA}" v="5575" dt="2020-09-29T05:23:06.679"/>
    <p1510:client id="{7E529936-6962-44F2-BB05-194A918F2174}" v="130" dt="2020-09-29T12:01:50.164"/>
    <p1510:client id="{C78BFD05-4912-41AD-A86C-B9D5CB79CCFB}" v="588" dt="2020-10-01T14:57:3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8" autoAdjust="0"/>
    <p:restoredTop sz="94621" autoAdjust="0"/>
  </p:normalViewPr>
  <p:slideViewPr>
    <p:cSldViewPr snapToGrid="0" snapToObjects="1">
      <p:cViewPr varScale="1">
        <p:scale>
          <a:sx n="80" d="100"/>
          <a:sy n="80" d="100"/>
        </p:scale>
        <p:origin x="412" y="44"/>
      </p:cViewPr>
      <p:guideLst>
        <p:guide pos="2532"/>
        <p:guide pos="3528"/>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4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4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slideMaster" Target="../slideMasters/slideMaster2.xml"/><Relationship Id="rId4" Type="http://schemas.openxmlformats.org/officeDocument/2006/relationships/tags" Target="../tags/tag14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Master" Target="../slideMasters/slideMaster2.xml"/><Relationship Id="rId5" Type="http://schemas.openxmlformats.org/officeDocument/2006/relationships/tags" Target="../tags/tag146.xml"/><Relationship Id="rId4" Type="http://schemas.openxmlformats.org/officeDocument/2006/relationships/tags" Target="../tags/tag145.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18" Type="http://schemas.openxmlformats.org/officeDocument/2006/relationships/oleObject" Target="../embeddings/oleObject10.bin"/><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17" Type="http://schemas.openxmlformats.org/officeDocument/2006/relationships/slideMaster" Target="../slideMasters/slideMaster2.xml"/><Relationship Id="rId2" Type="http://schemas.openxmlformats.org/officeDocument/2006/relationships/tags" Target="../tags/tag147.xml"/><Relationship Id="rId16" Type="http://schemas.openxmlformats.org/officeDocument/2006/relationships/tags" Target="../tags/tag161.xml"/><Relationship Id="rId1" Type="http://schemas.openxmlformats.org/officeDocument/2006/relationships/vmlDrawing" Target="../drawings/vmlDrawing10.v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5" Type="http://schemas.openxmlformats.org/officeDocument/2006/relationships/tags" Target="../tags/tag160.xml"/><Relationship Id="rId10" Type="http://schemas.openxmlformats.org/officeDocument/2006/relationships/tags" Target="../tags/tag155.xml"/><Relationship Id="rId19" Type="http://schemas.openxmlformats.org/officeDocument/2006/relationships/image" Target="../media/image1.emf"/><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image" Target="../media/image1.emf"/><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oleObject" Target="../embeddings/oleObject11.bin"/><Relationship Id="rId2" Type="http://schemas.openxmlformats.org/officeDocument/2006/relationships/tags" Target="../tags/tag162.xml"/><Relationship Id="rId16" Type="http://schemas.openxmlformats.org/officeDocument/2006/relationships/slideMaster" Target="../slideMasters/slideMaster2.xml"/><Relationship Id="rId1" Type="http://schemas.openxmlformats.org/officeDocument/2006/relationships/vmlDrawing" Target="../drawings/vmlDrawing11.v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tags" Target="../tags/tag17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slideMaster" Target="../slideMasters/slideMaster2.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image" Target="../media/image1.emf"/><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oleObject" Target="../embeddings/oleObject12.bin"/><Relationship Id="rId2" Type="http://schemas.openxmlformats.org/officeDocument/2006/relationships/tags" Target="../tags/tag188.xml"/><Relationship Id="rId16" Type="http://schemas.openxmlformats.org/officeDocument/2006/relationships/slideMaster" Target="../slideMasters/slideMaster2.xml"/><Relationship Id="rId1" Type="http://schemas.openxmlformats.org/officeDocument/2006/relationships/vmlDrawing" Target="../drawings/vmlDrawing12.v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5" Type="http://schemas.openxmlformats.org/officeDocument/2006/relationships/tags" Target="../tags/tag20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image" Target="../media/image12.emf"/><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oleObject" Target="../embeddings/oleObject13.bin"/><Relationship Id="rId2" Type="http://schemas.openxmlformats.org/officeDocument/2006/relationships/tags" Target="../tags/tag202.xml"/><Relationship Id="rId16" Type="http://schemas.openxmlformats.org/officeDocument/2006/relationships/slideMaster" Target="../slideMasters/slideMaster2.xml"/><Relationship Id="rId1" Type="http://schemas.openxmlformats.org/officeDocument/2006/relationships/vmlDrawing" Target="../drawings/vmlDrawing13.v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5" Type="http://schemas.openxmlformats.org/officeDocument/2006/relationships/tags" Target="../tags/tag215.xml"/><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3" Type="http://schemas.openxmlformats.org/officeDocument/2006/relationships/tags" Target="../tags/tag217.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image" Target="../media/image1.emf"/><Relationship Id="rId2" Type="http://schemas.openxmlformats.org/officeDocument/2006/relationships/tags" Target="../tags/tag21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5" Type="http://schemas.openxmlformats.org/officeDocument/2006/relationships/slideMaster" Target="../slideMasters/slideMaster2.xml"/><Relationship Id="rId10" Type="http://schemas.openxmlformats.org/officeDocument/2006/relationships/tags" Target="../tags/tag224.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image" Target="../media/image1.emf"/><Relationship Id="rId2" Type="http://schemas.openxmlformats.org/officeDocument/2006/relationships/tags" Target="../tags/tag229.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slideMaster" Target="../slideMasters/slideMaster2.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image" Target="../media/image13.emf"/><Relationship Id="rId2" Type="http://schemas.openxmlformats.org/officeDocument/2006/relationships/tags" Target="../tags/tag242.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6.xml"/><Relationship Id="rId11" Type="http://schemas.openxmlformats.org/officeDocument/2006/relationships/tags" Target="../tags/tag251.xml"/><Relationship Id="rId5" Type="http://schemas.openxmlformats.org/officeDocument/2006/relationships/tags" Target="../tags/tag245.xml"/><Relationship Id="rId15" Type="http://schemas.openxmlformats.org/officeDocument/2006/relationships/slideMaster" Target="../slideMasters/slideMaster2.xml"/><Relationship Id="rId10" Type="http://schemas.openxmlformats.org/officeDocument/2006/relationships/tags" Target="../tags/tag25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3" Type="http://schemas.openxmlformats.org/officeDocument/2006/relationships/tags" Target="../tags/tag34.xml"/><Relationship Id="rId21" Type="http://schemas.openxmlformats.org/officeDocument/2006/relationships/image" Target="../media/image1.emf"/><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oleObject" Target="../embeddings/oleObject3.bin"/><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slideMaster" Target="../slideMasters/slideMaster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61.xml"/><Relationship Id="rId13" Type="http://schemas.openxmlformats.org/officeDocument/2006/relationships/tags" Target="../tags/tag266.xml"/><Relationship Id="rId3" Type="http://schemas.openxmlformats.org/officeDocument/2006/relationships/tags" Target="../tags/tag256.xml"/><Relationship Id="rId7" Type="http://schemas.openxmlformats.org/officeDocument/2006/relationships/tags" Target="../tags/tag260.xml"/><Relationship Id="rId12" Type="http://schemas.openxmlformats.org/officeDocument/2006/relationships/tags" Target="../tags/tag265.xml"/><Relationship Id="rId17" Type="http://schemas.openxmlformats.org/officeDocument/2006/relationships/image" Target="../media/image1.emf"/><Relationship Id="rId2" Type="http://schemas.openxmlformats.org/officeDocument/2006/relationships/tags" Target="../tags/tag255.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59.xml"/><Relationship Id="rId11" Type="http://schemas.openxmlformats.org/officeDocument/2006/relationships/tags" Target="../tags/tag264.xml"/><Relationship Id="rId5" Type="http://schemas.openxmlformats.org/officeDocument/2006/relationships/tags" Target="../tags/tag258.xml"/><Relationship Id="rId15" Type="http://schemas.openxmlformats.org/officeDocument/2006/relationships/slideMaster" Target="../slideMasters/slideMaster2.xml"/><Relationship Id="rId10" Type="http://schemas.openxmlformats.org/officeDocument/2006/relationships/tags" Target="../tags/tag263.xml"/><Relationship Id="rId4" Type="http://schemas.openxmlformats.org/officeDocument/2006/relationships/tags" Target="../tags/tag257.xml"/><Relationship Id="rId9" Type="http://schemas.openxmlformats.org/officeDocument/2006/relationships/tags" Target="../tags/tag262.xml"/><Relationship Id="rId14" Type="http://schemas.openxmlformats.org/officeDocument/2006/relationships/tags" Target="../tags/tag267.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74.xml"/><Relationship Id="rId13" Type="http://schemas.openxmlformats.org/officeDocument/2006/relationships/tags" Target="../tags/tag279.xml"/><Relationship Id="rId18" Type="http://schemas.openxmlformats.org/officeDocument/2006/relationships/image" Target="../media/image12.emf"/><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tags" Target="../tags/tag278.xml"/><Relationship Id="rId17" Type="http://schemas.openxmlformats.org/officeDocument/2006/relationships/oleObject" Target="../embeddings/oleObject18.bin"/><Relationship Id="rId2" Type="http://schemas.openxmlformats.org/officeDocument/2006/relationships/tags" Target="../tags/tag268.xml"/><Relationship Id="rId16" Type="http://schemas.openxmlformats.org/officeDocument/2006/relationships/slideMaster" Target="../slideMasters/slideMaster2.xml"/><Relationship Id="rId1" Type="http://schemas.openxmlformats.org/officeDocument/2006/relationships/vmlDrawing" Target="../drawings/vmlDrawing18.vml"/><Relationship Id="rId6" Type="http://schemas.openxmlformats.org/officeDocument/2006/relationships/tags" Target="../tags/tag272.xml"/><Relationship Id="rId11" Type="http://schemas.openxmlformats.org/officeDocument/2006/relationships/tags" Target="../tags/tag277.xml"/><Relationship Id="rId5" Type="http://schemas.openxmlformats.org/officeDocument/2006/relationships/tags" Target="../tags/tag271.xml"/><Relationship Id="rId15" Type="http://schemas.openxmlformats.org/officeDocument/2006/relationships/tags" Target="../tags/tag281.xml"/><Relationship Id="rId10" Type="http://schemas.openxmlformats.org/officeDocument/2006/relationships/tags" Target="../tags/tag276.xml"/><Relationship Id="rId4" Type="http://schemas.openxmlformats.org/officeDocument/2006/relationships/tags" Target="../tags/tag270.xml"/><Relationship Id="rId9" Type="http://schemas.openxmlformats.org/officeDocument/2006/relationships/tags" Target="../tags/tag275.xml"/><Relationship Id="rId14" Type="http://schemas.openxmlformats.org/officeDocument/2006/relationships/tags" Target="../tags/tag280.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89.xml"/><Relationship Id="rId3" Type="http://schemas.openxmlformats.org/officeDocument/2006/relationships/tags" Target="../tags/tag284.xml"/><Relationship Id="rId7" Type="http://schemas.openxmlformats.org/officeDocument/2006/relationships/tags" Target="../tags/tag288.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slideMaster" Target="../slideMasters/slideMaster2.xml"/><Relationship Id="rId5" Type="http://schemas.openxmlformats.org/officeDocument/2006/relationships/tags" Target="../tags/tag294.xml"/><Relationship Id="rId4" Type="http://schemas.openxmlformats.org/officeDocument/2006/relationships/tags" Target="../tags/tag293.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96.xml"/><Relationship Id="rId7" Type="http://schemas.openxmlformats.org/officeDocument/2006/relationships/slideMaster" Target="../slideMasters/slideMaster2.xml"/><Relationship Id="rId2" Type="http://schemas.openxmlformats.org/officeDocument/2006/relationships/tags" Target="../tags/tag295.xml"/><Relationship Id="rId1" Type="http://schemas.openxmlformats.org/officeDocument/2006/relationships/vmlDrawing" Target="../drawings/vmlDrawing19.vml"/><Relationship Id="rId6" Type="http://schemas.openxmlformats.org/officeDocument/2006/relationships/tags" Target="../tags/tag299.xml"/><Relationship Id="rId5" Type="http://schemas.openxmlformats.org/officeDocument/2006/relationships/tags" Target="../tags/tag298.xml"/><Relationship Id="rId10" Type="http://schemas.openxmlformats.org/officeDocument/2006/relationships/image" Target="../media/image2.emf"/><Relationship Id="rId4" Type="http://schemas.openxmlformats.org/officeDocument/2006/relationships/tags" Target="../tags/tag297.xml"/><Relationship Id="rId9" Type="http://schemas.openxmlformats.org/officeDocument/2006/relationships/oleObject" Target="../embeddings/oleObject19.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oleObject" Target="../embeddings/oleObject4.bin"/><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50.xml"/><Relationship Id="rId16" Type="http://schemas.openxmlformats.org/officeDocument/2006/relationships/image" Target="../media/image5.png"/><Relationship Id="rId1" Type="http://schemas.openxmlformats.org/officeDocument/2006/relationships/vmlDrawing" Target="../drawings/vmlDrawing4.v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4.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slideMaster" Target="../slideMasters/slideMaster1.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image" Target="../media/image1.emf"/><Relationship Id="rId1" Type="http://schemas.openxmlformats.org/officeDocument/2006/relationships/vmlDrawing" Target="../drawings/vmlDrawing5.v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5" Type="http://schemas.openxmlformats.org/officeDocument/2006/relationships/tags" Target="../tags/tag73.xml"/><Relationship Id="rId10" Type="http://schemas.openxmlformats.org/officeDocument/2006/relationships/tags" Target="../tags/tag68.xml"/><Relationship Id="rId19" Type="http://schemas.openxmlformats.org/officeDocument/2006/relationships/oleObject" Target="../embeddings/oleObject5.bin"/><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18" Type="http://schemas.openxmlformats.org/officeDocument/2006/relationships/slideMaster" Target="../slideMasters/slideMaster1.xml"/><Relationship Id="rId3" Type="http://schemas.openxmlformats.org/officeDocument/2006/relationships/tags" Target="../tags/tag77.xml"/><Relationship Id="rId21" Type="http://schemas.openxmlformats.org/officeDocument/2006/relationships/image" Target="../media/image7.png"/><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tags" Target="../tags/tag91.xml"/><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image" Target="../media/image1.emf"/><Relationship Id="rId1" Type="http://schemas.openxmlformats.org/officeDocument/2006/relationships/vmlDrawing" Target="../drawings/vmlDrawing6.v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tags" Target="../tags/tag89.xml"/><Relationship Id="rId10" Type="http://schemas.openxmlformats.org/officeDocument/2006/relationships/tags" Target="../tags/tag84.xml"/><Relationship Id="rId19" Type="http://schemas.openxmlformats.org/officeDocument/2006/relationships/oleObject" Target="../embeddings/oleObject6.bin"/><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 Id="rId22" Type="http://schemas.openxmlformats.org/officeDocument/2006/relationships/image" Target="../media/image8.svg"/></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image" Target="../media/image10.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media/image2.emf"/><Relationship Id="rId2" Type="http://schemas.openxmlformats.org/officeDocument/2006/relationships/tags" Target="../tags/tag116.xml"/><Relationship Id="rId1" Type="http://schemas.openxmlformats.org/officeDocument/2006/relationships/vmlDrawing" Target="../drawings/vmlDrawing8.vml"/><Relationship Id="rId6" Type="http://schemas.openxmlformats.org/officeDocument/2006/relationships/tags" Target="../tags/tag120.xml"/><Relationship Id="rId11" Type="http://schemas.openxmlformats.org/officeDocument/2006/relationships/oleObject" Target="../embeddings/oleObject8.bin"/><Relationship Id="rId5" Type="http://schemas.openxmlformats.org/officeDocument/2006/relationships/tags" Target="../tags/tag119.xml"/><Relationship Id="rId10" Type="http://schemas.openxmlformats.org/officeDocument/2006/relationships/image" Target="../media/image9.png"/><Relationship Id="rId4" Type="http://schemas.openxmlformats.org/officeDocument/2006/relationships/tags" Target="../tags/tag118.xml"/><Relationship Id="rId9" Type="http://schemas.openxmlformats.org/officeDocument/2006/relationships/slideMaster" Target="../slideMasters/slideMaster2.xml"/><Relationship Id="rId14" Type="http://schemas.openxmlformats.org/officeDocument/2006/relationships/image" Target="../media/image11.svg"/></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vmlDrawing" Target="../drawings/vmlDrawing9.vml"/><Relationship Id="rId6" Type="http://schemas.openxmlformats.org/officeDocument/2006/relationships/tags" Target="../tags/tag127.xml"/><Relationship Id="rId11" Type="http://schemas.openxmlformats.org/officeDocument/2006/relationships/image" Target="../media/image1.emf"/><Relationship Id="rId5" Type="http://schemas.openxmlformats.org/officeDocument/2006/relationships/tags" Target="../tags/tag126.xml"/><Relationship Id="rId10" Type="http://schemas.openxmlformats.org/officeDocument/2006/relationships/oleObject" Target="../embeddings/oleObject9.bin"/><Relationship Id="rId4" Type="http://schemas.openxmlformats.org/officeDocument/2006/relationships/tags" Target="../tags/tag125.xml"/><Relationship Id="rId9"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slideMaster" Target="../slideMasters/slideMaster2.xml"/><Relationship Id="rId4" Type="http://schemas.openxmlformats.org/officeDocument/2006/relationships/tags" Target="../tags/tag13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slideMaster" Target="../slideMasters/slideMaster2.xml"/><Relationship Id="rId4" Type="http://schemas.openxmlformats.org/officeDocument/2006/relationships/tags" Target="../tags/tag13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7816"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693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735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7909"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3814414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8933"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1975009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4878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995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46402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0981"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5827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0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2367188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29"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2994816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053"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87575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7419" name="think-cell Slide" r:id="rId20" imgW="413" imgH="416" progId="TCLayout.ActiveDocument.1">
                  <p:embed/>
                </p:oleObj>
              </mc:Choice>
              <mc:Fallback>
                <p:oleObj name="think-cell Slide" r:id="rId20" imgW="413" imgH="416" progId="TCLayout.ActiveDocument.1">
                  <p:embed/>
                  <p:pic>
                    <p:nvPicPr>
                      <p:cNvPr id="0" name=""/>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1" name="TextBox 10">
            <a:extLst>
              <a:ext uri="{FF2B5EF4-FFF2-40B4-BE49-F238E27FC236}">
                <a16:creationId xmlns:a16="http://schemas.microsoft.com/office/drawing/2014/main" id="{0CDC7F55-B497-459B-992D-CBFE2916A705}"/>
              </a:ext>
            </a:extLst>
          </p:cNvPr>
          <p:cNvSpPr txBox="1">
            <a:spLocks/>
          </p:cNvSpPr>
          <p:nvPr userDrawn="1">
            <p:custDataLst>
              <p:tags r:id="rId9"/>
            </p:custDataLst>
          </p:nvPr>
        </p:nvSpPr>
        <p:spPr>
          <a:xfrm>
            <a:off x="1599027" y="1700172"/>
            <a:ext cx="3042621" cy="184666"/>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Vocal emphasis</a:t>
            </a:r>
          </a:p>
        </p:txBody>
      </p:sp>
      <p:sp>
        <p:nvSpPr>
          <p:cNvPr id="12" name="TextBox 11">
            <a:extLst>
              <a:ext uri="{FF2B5EF4-FFF2-40B4-BE49-F238E27FC236}">
                <a16:creationId xmlns:a16="http://schemas.microsoft.com/office/drawing/2014/main" id="{7F118F56-30BF-4FE7-9D80-8EA78DF4115A}"/>
              </a:ext>
            </a:extLst>
          </p:cNvPr>
          <p:cNvSpPr txBox="1">
            <a:spLocks/>
          </p:cNvSpPr>
          <p:nvPr userDrawn="1">
            <p:custDataLst>
              <p:tags r:id="rId10"/>
            </p:custDataLst>
          </p:nvPr>
        </p:nvSpPr>
        <p:spPr>
          <a:xfrm>
            <a:off x="8594643" y="1700172"/>
            <a:ext cx="3042621" cy="184666"/>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Emotional connection</a:t>
            </a:r>
          </a:p>
        </p:txBody>
      </p:sp>
      <p:sp>
        <p:nvSpPr>
          <p:cNvPr id="13" name="TextBox 12">
            <a:extLst>
              <a:ext uri="{FF2B5EF4-FFF2-40B4-BE49-F238E27FC236}">
                <a16:creationId xmlns:a16="http://schemas.microsoft.com/office/drawing/2014/main" id="{AA1CEB9A-3930-4D16-86AD-1C77B3396667}"/>
              </a:ext>
            </a:extLst>
          </p:cNvPr>
          <p:cNvSpPr txBox="1">
            <a:spLocks/>
          </p:cNvSpPr>
          <p:nvPr userDrawn="1">
            <p:custDataLst>
              <p:tags r:id="rId11"/>
            </p:custDataLst>
          </p:nvPr>
        </p:nvSpPr>
        <p:spPr>
          <a:xfrm>
            <a:off x="1599027" y="1978504"/>
            <a:ext cx="3042621" cy="1523494"/>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Adjusts pitch, pace, and volume to match the occasion</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Uses the active voice</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Minimizes qualifiers and caveats</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Uses rhetorical techniques appropriately (e.g. repetition, alliteration, three-point lists, pauses for impact)</a:t>
            </a:r>
          </a:p>
        </p:txBody>
      </p:sp>
      <p:sp>
        <p:nvSpPr>
          <p:cNvPr id="16" name="TextBox 15">
            <a:extLst>
              <a:ext uri="{FF2B5EF4-FFF2-40B4-BE49-F238E27FC236}">
                <a16:creationId xmlns:a16="http://schemas.microsoft.com/office/drawing/2014/main" id="{744907D7-0920-44ED-845E-16A2231DCD86}"/>
              </a:ext>
            </a:extLst>
          </p:cNvPr>
          <p:cNvSpPr txBox="1">
            <a:spLocks/>
          </p:cNvSpPr>
          <p:nvPr userDrawn="1">
            <p:custDataLst>
              <p:tags r:id="rId12"/>
            </p:custDataLst>
          </p:nvPr>
        </p:nvSpPr>
        <p:spPr>
          <a:xfrm>
            <a:off x="5096834" y="1978504"/>
            <a:ext cx="3042621" cy="1415772"/>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Appears relaxed, confident, and in control of the room</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Has strong posture</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Moves with a purpose</a:t>
            </a:r>
          </a:p>
          <a:p>
            <a:pPr marR="0" lvl="1" algn="l" defTabSz="914400" rtl="0" eaLnBrk="1" fontAlgn="auto" latinLnBrk="0" hangingPunct="1">
              <a:lnSpc>
                <a:spcPct val="100000"/>
              </a:lnSpc>
              <a:spcBef>
                <a:spcPts val="300"/>
              </a:spcBef>
              <a:spcAft>
                <a:spcPts val="300"/>
              </a:spcAft>
              <a:buClrTx/>
              <a:buSzTx/>
              <a:buFont typeface="Wingdings" panose="05000000000000000000" pitchFamily="2" charset="2"/>
              <a:buChar char="q"/>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Uses appropriate gesture</a:t>
            </a:r>
          </a:p>
          <a:p>
            <a:pPr lvl="1">
              <a:spcBef>
                <a:spcPts val="300"/>
              </a:spcBef>
              <a:buFont typeface="Wingdings" panose="05000000000000000000" pitchFamily="2" charset="2"/>
              <a:buChar char="q"/>
              <a:defRPr/>
            </a:pPr>
            <a:r>
              <a:rPr lang="en-US" sz="1200" dirty="0">
                <a:solidFill>
                  <a:srgbClr val="000000"/>
                </a:solidFill>
              </a:rPr>
              <a:t>Optimizes physical environment</a:t>
            </a:r>
          </a:p>
        </p:txBody>
      </p:sp>
      <p:sp>
        <p:nvSpPr>
          <p:cNvPr id="17" name="TextBox 16">
            <a:extLst>
              <a:ext uri="{FF2B5EF4-FFF2-40B4-BE49-F238E27FC236}">
                <a16:creationId xmlns:a16="http://schemas.microsoft.com/office/drawing/2014/main" id="{0ED630F0-2D49-4392-AA90-6CD7FA17922C}"/>
              </a:ext>
            </a:extLst>
          </p:cNvPr>
          <p:cNvSpPr txBox="1">
            <a:spLocks/>
          </p:cNvSpPr>
          <p:nvPr userDrawn="1">
            <p:custDataLst>
              <p:tags r:id="rId13"/>
            </p:custDataLst>
          </p:nvPr>
        </p:nvSpPr>
        <p:spPr>
          <a:xfrm>
            <a:off x="8594644" y="1978504"/>
            <a:ext cx="2975316" cy="1708160"/>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spcBef>
                <a:spcPts val="300"/>
              </a:spcBef>
              <a:buFont typeface="Wingdings" panose="05000000000000000000" pitchFamily="2" charset="2"/>
              <a:buChar char="q"/>
              <a:defRPr/>
            </a:pPr>
            <a:r>
              <a:rPr lang="en-US" sz="1200" dirty="0">
                <a:solidFill>
                  <a:srgbClr val="000000"/>
                </a:solidFill>
              </a:rPr>
              <a:t>Gauges the mood and mindset of the audience, selects a tone appropriate to the occasion</a:t>
            </a:r>
          </a:p>
          <a:p>
            <a:pPr lvl="1">
              <a:spcBef>
                <a:spcPts val="300"/>
              </a:spcBef>
              <a:buFont typeface="Wingdings" panose="05000000000000000000" pitchFamily="2" charset="2"/>
              <a:buChar char="q"/>
              <a:defRPr/>
            </a:pPr>
            <a:r>
              <a:rPr lang="en-US" sz="1200" dirty="0">
                <a:solidFill>
                  <a:srgbClr val="000000"/>
                </a:solidFill>
              </a:rPr>
              <a:t>Has strong eye contact and uses appropriate facial expressions</a:t>
            </a:r>
          </a:p>
          <a:p>
            <a:pPr lvl="1">
              <a:spcBef>
                <a:spcPts val="300"/>
              </a:spcBef>
              <a:buFont typeface="Wingdings" panose="05000000000000000000" pitchFamily="2" charset="2"/>
              <a:buChar char="q"/>
              <a:defRPr/>
            </a:pPr>
            <a:r>
              <a:rPr lang="en-US" sz="1200" dirty="0">
                <a:solidFill>
                  <a:srgbClr val="000000"/>
                </a:solidFill>
              </a:rPr>
              <a:t>Asks open, closed, and probing questions appropriately</a:t>
            </a:r>
          </a:p>
          <a:p>
            <a:pPr lvl="1">
              <a:spcBef>
                <a:spcPts val="300"/>
              </a:spcBef>
              <a:buFont typeface="Wingdings" panose="05000000000000000000" pitchFamily="2" charset="2"/>
              <a:buChar char="q"/>
              <a:defRPr/>
            </a:pPr>
            <a:r>
              <a:rPr lang="en-US" sz="1200" dirty="0">
                <a:solidFill>
                  <a:srgbClr val="000000"/>
                </a:solidFill>
              </a:rPr>
              <a:t>Uses storytelling</a:t>
            </a:r>
          </a:p>
        </p:txBody>
      </p:sp>
      <p:sp>
        <p:nvSpPr>
          <p:cNvPr id="18" name="TextBox 17">
            <a:extLst>
              <a:ext uri="{FF2B5EF4-FFF2-40B4-BE49-F238E27FC236}">
                <a16:creationId xmlns:a16="http://schemas.microsoft.com/office/drawing/2014/main" id="{FAB2DC56-D971-448A-8F70-3464C3A282EE}"/>
              </a:ext>
            </a:extLst>
          </p:cNvPr>
          <p:cNvSpPr txBox="1">
            <a:spLocks/>
          </p:cNvSpPr>
          <p:nvPr userDrawn="1">
            <p:custDataLst>
              <p:tags r:id="rId14"/>
            </p:custDataLst>
          </p:nvPr>
        </p:nvSpPr>
        <p:spPr>
          <a:xfrm>
            <a:off x="5096834" y="1700172"/>
            <a:ext cx="3042621" cy="184666"/>
          </a:xfrm>
          <a:prstGeom prst="rect">
            <a:avLst/>
          </a:prstGeom>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Physical presence</a:t>
            </a:r>
          </a:p>
        </p:txBody>
      </p:sp>
      <p:cxnSp>
        <p:nvCxnSpPr>
          <p:cNvPr id="19" name="Straight Connector 18">
            <a:extLst>
              <a:ext uri="{FF2B5EF4-FFF2-40B4-BE49-F238E27FC236}">
                <a16:creationId xmlns:a16="http://schemas.microsoft.com/office/drawing/2014/main" id="{05D7841E-D68B-4EA5-9B83-528683C56242}"/>
              </a:ext>
            </a:extLst>
          </p:cNvPr>
          <p:cNvCxnSpPr>
            <a:cxnSpLocks/>
          </p:cNvCxnSpPr>
          <p:nvPr userDrawn="1">
            <p:custDataLst>
              <p:tags r:id="rId15"/>
            </p:custDataLst>
          </p:nvPr>
        </p:nvCxnSpPr>
        <p:spPr>
          <a:xfrm>
            <a:off x="554736" y="3739738"/>
            <a:ext cx="11082528" cy="0"/>
          </a:xfrm>
          <a:prstGeom prst="line">
            <a:avLst/>
          </a:prstGeom>
          <a:ln w="6350" cap="flat">
            <a:solidFill>
              <a:srgbClr val="7F7F7F"/>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50498D-928E-4194-A23F-41D7D7B5C304}"/>
              </a:ext>
            </a:extLst>
          </p:cNvPr>
          <p:cNvCxnSpPr>
            <a:cxnSpLocks/>
          </p:cNvCxnSpPr>
          <p:nvPr userDrawn="1">
            <p:custDataLst>
              <p:tags r:id="rId16"/>
            </p:custDataLst>
          </p:nvPr>
        </p:nvCxnSpPr>
        <p:spPr>
          <a:xfrm>
            <a:off x="4869241" y="1697306"/>
            <a:ext cx="0" cy="4512994"/>
          </a:xfrm>
          <a:prstGeom prst="line">
            <a:avLst/>
          </a:prstGeom>
          <a:ln w="6350" cap="flat">
            <a:solidFill>
              <a:srgbClr val="B3B3B3"/>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3C875A-00DA-467A-8898-893B9850B953}"/>
              </a:ext>
            </a:extLst>
          </p:cNvPr>
          <p:cNvCxnSpPr>
            <a:cxnSpLocks/>
          </p:cNvCxnSpPr>
          <p:nvPr userDrawn="1">
            <p:custDataLst>
              <p:tags r:id="rId17"/>
            </p:custDataLst>
          </p:nvPr>
        </p:nvCxnSpPr>
        <p:spPr>
          <a:xfrm>
            <a:off x="8367048" y="1692377"/>
            <a:ext cx="0" cy="4512994"/>
          </a:xfrm>
          <a:prstGeom prst="line">
            <a:avLst/>
          </a:prstGeom>
          <a:ln w="6350" cap="flat">
            <a:solidFill>
              <a:srgbClr val="B3B3B3"/>
            </a:solidFill>
            <a:prstDash val="solid"/>
            <a:miter lim="800000"/>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C2610F-719F-47AD-A65C-85EBE088FE67}"/>
              </a:ext>
            </a:extLst>
          </p:cNvPr>
          <p:cNvSpPr/>
          <p:nvPr userDrawn="1"/>
        </p:nvSpPr>
        <p:spPr>
          <a:xfrm>
            <a:off x="1599028" y="4148126"/>
            <a:ext cx="3178246" cy="206217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3" name="Rectangle 22">
            <a:extLst>
              <a:ext uri="{FF2B5EF4-FFF2-40B4-BE49-F238E27FC236}">
                <a16:creationId xmlns:a16="http://schemas.microsoft.com/office/drawing/2014/main" id="{F29FC945-2BF2-405A-9AF7-C6DBBAB724DC}"/>
              </a:ext>
            </a:extLst>
          </p:cNvPr>
          <p:cNvSpPr/>
          <p:nvPr userDrawn="1"/>
        </p:nvSpPr>
        <p:spPr>
          <a:xfrm>
            <a:off x="4961208" y="4148126"/>
            <a:ext cx="3313865" cy="206217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4" name="Rectangle 23">
            <a:extLst>
              <a:ext uri="{FF2B5EF4-FFF2-40B4-BE49-F238E27FC236}">
                <a16:creationId xmlns:a16="http://schemas.microsoft.com/office/drawing/2014/main" id="{51315CA0-EBC5-429A-B5E6-FEA1BA8098A2}"/>
              </a:ext>
            </a:extLst>
          </p:cNvPr>
          <p:cNvSpPr/>
          <p:nvPr userDrawn="1"/>
        </p:nvSpPr>
        <p:spPr>
          <a:xfrm>
            <a:off x="8502665" y="4148126"/>
            <a:ext cx="3134599" cy="2062173"/>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25" name="Rectangle 24">
            <a:extLst>
              <a:ext uri="{FF2B5EF4-FFF2-40B4-BE49-F238E27FC236}">
                <a16:creationId xmlns:a16="http://schemas.microsoft.com/office/drawing/2014/main" id="{95162EF0-233E-4819-9991-C6799957D09C}"/>
              </a:ext>
            </a:extLst>
          </p:cNvPr>
          <p:cNvSpPr/>
          <p:nvPr userDrawn="1"/>
        </p:nvSpPr>
        <p:spPr>
          <a:xfrm>
            <a:off x="9759820" y="1221736"/>
            <a:ext cx="1877444" cy="348377"/>
          </a:xfrm>
          <a:prstGeom prst="rect">
            <a:avLst/>
          </a:prstGeom>
          <a:solidFill>
            <a:schemeClr val="accent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CA" sz="1100" dirty="0">
                <a:solidFill>
                  <a:schemeClr val="tx1"/>
                </a:solidFill>
              </a:rPr>
              <a:t>MATERIALS TO SHARE</a:t>
            </a:r>
          </a:p>
        </p:txBody>
      </p:sp>
      <p:sp>
        <p:nvSpPr>
          <p:cNvPr id="26" name="TextBox 25">
            <a:extLst>
              <a:ext uri="{FF2B5EF4-FFF2-40B4-BE49-F238E27FC236}">
                <a16:creationId xmlns:a16="http://schemas.microsoft.com/office/drawing/2014/main" id="{E6B2865A-31F4-4E97-83EC-FCD29FE69689}"/>
              </a:ext>
            </a:extLst>
          </p:cNvPr>
          <p:cNvSpPr txBox="1">
            <a:spLocks/>
          </p:cNvSpPr>
          <p:nvPr userDrawn="1">
            <p:custDataLst>
              <p:tags r:id="rId18"/>
            </p:custDataLst>
          </p:nvPr>
        </p:nvSpPr>
        <p:spPr>
          <a:xfrm>
            <a:off x="554735" y="3792812"/>
            <a:ext cx="2165657" cy="215444"/>
          </a:xfrm>
          <a:prstGeom prst="rect">
            <a:avLst/>
          </a:prstGeom>
        </p:spPr>
        <p:txBody>
          <a:bodyPr vert="horz" wrap="non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None/>
              <a:tabLst/>
              <a:defRPr/>
            </a:pPr>
            <a:r>
              <a:rPr lang="en-US" sz="1400" b="1" dirty="0">
                <a:solidFill>
                  <a:srgbClr val="000000"/>
                </a:solidFill>
                <a:latin typeface="Arial"/>
              </a:rPr>
              <a:t>Space for notes/feedback</a:t>
            </a:r>
            <a:endPar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507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254991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101"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2692068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692354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805197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125"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344951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437794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794" name="think-cell Slide" r:id="rId13" imgW="413" imgH="416" progId="TCLayout.ActiveDocument.1">
                  <p:embed/>
                </p:oleObj>
              </mc:Choice>
              <mc:Fallback>
                <p:oleObj name="think-cell Slide" r:id="rId13"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27" name="Rectangle 26">
            <a:extLst>
              <a:ext uri="{FF2B5EF4-FFF2-40B4-BE49-F238E27FC236}">
                <a16:creationId xmlns:a16="http://schemas.microsoft.com/office/drawing/2014/main" id="{0C49EEAC-08A2-45BB-A5FD-B311D7AD9CAD}"/>
              </a:ext>
            </a:extLst>
          </p:cNvPr>
          <p:cNvSpPr/>
          <p:nvPr userDrawn="1"/>
        </p:nvSpPr>
        <p:spPr>
          <a:xfrm>
            <a:off x="9759820" y="1227650"/>
            <a:ext cx="1877444" cy="348377"/>
          </a:xfrm>
          <a:prstGeom prst="rect">
            <a:avLst/>
          </a:prstGeom>
          <a:solidFill>
            <a:schemeClr val="accent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CA" sz="1100" dirty="0">
                <a:solidFill>
                  <a:schemeClr val="tx1"/>
                </a:solidFill>
              </a:rPr>
              <a:t>MATERIALS TO SHARE</a:t>
            </a:r>
          </a:p>
        </p:txBody>
      </p:sp>
      <p:pic>
        <p:nvPicPr>
          <p:cNvPr id="28" name="Picture 27">
            <a:extLst>
              <a:ext uri="{FF2B5EF4-FFF2-40B4-BE49-F238E27FC236}">
                <a16:creationId xmlns:a16="http://schemas.microsoft.com/office/drawing/2014/main" id="{1D81FA24-2753-4F29-84F1-67A21EF20324}"/>
              </a:ext>
            </a:extLst>
          </p:cNvPr>
          <p:cNvPicPr>
            <a:picLocks noChangeAspect="1"/>
          </p:cNvPicPr>
          <p:nvPr userDrawn="1"/>
        </p:nvPicPr>
        <p:blipFill>
          <a:blip r:embed="rId15"/>
          <a:stretch>
            <a:fillRect/>
          </a:stretch>
        </p:blipFill>
        <p:spPr>
          <a:xfrm>
            <a:off x="5083857" y="1379464"/>
            <a:ext cx="1840818" cy="1840818"/>
          </a:xfrm>
          <a:prstGeom prst="rect">
            <a:avLst/>
          </a:prstGeom>
        </p:spPr>
      </p:pic>
      <p:pic>
        <p:nvPicPr>
          <p:cNvPr id="29" name="Picture 28">
            <a:extLst>
              <a:ext uri="{FF2B5EF4-FFF2-40B4-BE49-F238E27FC236}">
                <a16:creationId xmlns:a16="http://schemas.microsoft.com/office/drawing/2014/main" id="{F5C09DE8-1F91-44B6-BDA9-B5B366C276C2}"/>
              </a:ext>
            </a:extLst>
          </p:cNvPr>
          <p:cNvPicPr>
            <a:picLocks noChangeAspect="1"/>
          </p:cNvPicPr>
          <p:nvPr userDrawn="1"/>
        </p:nvPicPr>
        <p:blipFill>
          <a:blip r:embed="rId16"/>
          <a:stretch>
            <a:fillRect/>
          </a:stretch>
        </p:blipFill>
        <p:spPr>
          <a:xfrm>
            <a:off x="8935957" y="1562100"/>
            <a:ext cx="1760618" cy="1760618"/>
          </a:xfrm>
          <a:prstGeom prst="rect">
            <a:avLst/>
          </a:prstGeom>
        </p:spPr>
      </p:pic>
      <p:pic>
        <p:nvPicPr>
          <p:cNvPr id="30" name="Picture 29">
            <a:extLst>
              <a:ext uri="{FF2B5EF4-FFF2-40B4-BE49-F238E27FC236}">
                <a16:creationId xmlns:a16="http://schemas.microsoft.com/office/drawing/2014/main" id="{A775212B-6DB3-4DD1-9831-D79A61CC9712}"/>
              </a:ext>
            </a:extLst>
          </p:cNvPr>
          <p:cNvPicPr>
            <a:picLocks noChangeAspect="1"/>
          </p:cNvPicPr>
          <p:nvPr userDrawn="1"/>
        </p:nvPicPr>
        <p:blipFill rotWithShape="1">
          <a:blip r:embed="rId17"/>
          <a:srcRect t="15602"/>
          <a:stretch/>
        </p:blipFill>
        <p:spPr>
          <a:xfrm>
            <a:off x="1296706" y="1704505"/>
            <a:ext cx="1913220" cy="1619930"/>
          </a:xfrm>
          <a:prstGeom prst="rect">
            <a:avLst/>
          </a:prstGeom>
        </p:spPr>
      </p:pic>
      <p:cxnSp>
        <p:nvCxnSpPr>
          <p:cNvPr id="31" name="Straight Connector 30">
            <a:extLst>
              <a:ext uri="{FF2B5EF4-FFF2-40B4-BE49-F238E27FC236}">
                <a16:creationId xmlns:a16="http://schemas.microsoft.com/office/drawing/2014/main" id="{E7B92FF6-E887-43D1-90EC-070E560FD8AD}"/>
              </a:ext>
            </a:extLst>
          </p:cNvPr>
          <p:cNvCxnSpPr>
            <a:cxnSpLocks/>
          </p:cNvCxnSpPr>
          <p:nvPr userDrawn="1"/>
        </p:nvCxnSpPr>
        <p:spPr>
          <a:xfrm>
            <a:off x="554736" y="3021867"/>
            <a:ext cx="3465576"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CAB6CB6-7C49-4736-BE6C-CF77FB6BFB4A}"/>
              </a:ext>
            </a:extLst>
          </p:cNvPr>
          <p:cNvCxnSpPr>
            <a:cxnSpLocks/>
          </p:cNvCxnSpPr>
          <p:nvPr userDrawn="1"/>
        </p:nvCxnSpPr>
        <p:spPr>
          <a:xfrm>
            <a:off x="4209153" y="3021867"/>
            <a:ext cx="3597275"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BDC4ACC-27C3-4811-A878-F6FE72812F55}"/>
              </a:ext>
            </a:extLst>
          </p:cNvPr>
          <p:cNvCxnSpPr>
            <a:cxnSpLocks/>
          </p:cNvCxnSpPr>
          <p:nvPr userDrawn="1"/>
        </p:nvCxnSpPr>
        <p:spPr>
          <a:xfrm>
            <a:off x="7995269" y="3021867"/>
            <a:ext cx="3641995"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A2798A4-BF34-4372-8118-5123BBD848DA}"/>
              </a:ext>
            </a:extLst>
          </p:cNvPr>
          <p:cNvSpPr txBox="1">
            <a:spLocks/>
          </p:cNvSpPr>
          <p:nvPr userDrawn="1">
            <p:custDataLst>
              <p:tags r:id="rId9"/>
            </p:custDataLst>
          </p:nvPr>
        </p:nvSpPr>
        <p:spPr>
          <a:xfrm>
            <a:off x="554736" y="3124330"/>
            <a:ext cx="3465576" cy="205697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sz="1400" b="1" dirty="0">
                <a:latin typeface="Arial"/>
                <a:cs typeface="Arial"/>
              </a:rPr>
              <a:t>Physical presence:</a:t>
            </a:r>
          </a:p>
          <a:p>
            <a:pPr lvl="1">
              <a:spcBef>
                <a:spcPts val="1000"/>
              </a:spcBef>
            </a:pPr>
            <a:r>
              <a:rPr lang="en-US" sz="1400" dirty="0">
                <a:latin typeface="Arial"/>
                <a:cs typeface="Arial"/>
              </a:rPr>
              <a:t>This refers to the speaker’s ability to appear relaxed, confident, and in control of a room</a:t>
            </a:r>
          </a:p>
          <a:p>
            <a:pPr lvl="1">
              <a:spcBef>
                <a:spcPts val="1000"/>
              </a:spcBef>
            </a:pPr>
            <a:r>
              <a:rPr lang="en-US" sz="1400" dirty="0">
                <a:latin typeface="Arial"/>
                <a:cs typeface="Arial"/>
              </a:rPr>
              <a:t>Speakers with strong physical presence have good posture, make good eye contact, avoid fidgeting, use gestures appropriately, and move with confidence</a:t>
            </a:r>
          </a:p>
        </p:txBody>
      </p:sp>
      <p:sp>
        <p:nvSpPr>
          <p:cNvPr id="35" name="TextBox 34">
            <a:extLst>
              <a:ext uri="{FF2B5EF4-FFF2-40B4-BE49-F238E27FC236}">
                <a16:creationId xmlns:a16="http://schemas.microsoft.com/office/drawing/2014/main" id="{32AE134A-DB66-418F-9D89-3D8CF2F474A3}"/>
              </a:ext>
            </a:extLst>
          </p:cNvPr>
          <p:cNvSpPr txBox="1">
            <a:spLocks/>
          </p:cNvSpPr>
          <p:nvPr userDrawn="1">
            <p:custDataLst>
              <p:tags r:id="rId10"/>
            </p:custDataLst>
          </p:nvPr>
        </p:nvSpPr>
        <p:spPr>
          <a:xfrm>
            <a:off x="4209153" y="3124330"/>
            <a:ext cx="3597275" cy="184153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sz="1400" b="1" dirty="0">
                <a:latin typeface="Arial"/>
                <a:cs typeface="Arial"/>
              </a:rPr>
              <a:t>Vocal emphasis:</a:t>
            </a:r>
            <a:endParaRPr lang="en-US" sz="1400" dirty="0">
              <a:latin typeface="Arial"/>
              <a:cs typeface="Arial"/>
            </a:endParaRPr>
          </a:p>
          <a:p>
            <a:pPr lvl="1">
              <a:spcBef>
                <a:spcPts val="1000"/>
              </a:spcBef>
            </a:pPr>
            <a:r>
              <a:rPr lang="en-US" sz="1400" dirty="0">
                <a:latin typeface="Arial"/>
                <a:cs typeface="Arial"/>
              </a:rPr>
              <a:t>This primarily refers to the speaker’s ability to adjust his or her pitch, pace, and volume to match the occasion </a:t>
            </a:r>
          </a:p>
          <a:p>
            <a:pPr lvl="1">
              <a:spcBef>
                <a:spcPts val="1000"/>
              </a:spcBef>
            </a:pPr>
            <a:r>
              <a:rPr lang="en-US" sz="1400" dirty="0">
                <a:latin typeface="Arial"/>
                <a:cs typeface="Arial"/>
              </a:rPr>
              <a:t>In addition, speakers with good vocal emphasis typically speak in the active voice, and rarely use qualifiers or caveats</a:t>
            </a:r>
          </a:p>
        </p:txBody>
      </p:sp>
      <p:sp>
        <p:nvSpPr>
          <p:cNvPr id="36" name="TextBox 35">
            <a:extLst>
              <a:ext uri="{FF2B5EF4-FFF2-40B4-BE49-F238E27FC236}">
                <a16:creationId xmlns:a16="http://schemas.microsoft.com/office/drawing/2014/main" id="{CDBBA000-DE32-40C4-81E5-09C49240C635}"/>
              </a:ext>
            </a:extLst>
          </p:cNvPr>
          <p:cNvSpPr txBox="1">
            <a:spLocks/>
          </p:cNvSpPr>
          <p:nvPr userDrawn="1">
            <p:custDataLst>
              <p:tags r:id="rId11"/>
            </p:custDataLst>
          </p:nvPr>
        </p:nvSpPr>
        <p:spPr>
          <a:xfrm>
            <a:off x="7995269" y="3124330"/>
            <a:ext cx="3641995" cy="227241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sz="1400" b="1" dirty="0">
                <a:latin typeface="Arial"/>
                <a:cs typeface="Arial"/>
              </a:rPr>
              <a:t>Ability to make an emotional connection:</a:t>
            </a:r>
          </a:p>
          <a:p>
            <a:pPr lvl="1">
              <a:spcBef>
                <a:spcPts val="1000"/>
              </a:spcBef>
            </a:pPr>
            <a:r>
              <a:rPr lang="en-US" sz="1400" dirty="0">
                <a:latin typeface="Arial"/>
                <a:cs typeface="Arial"/>
              </a:rPr>
              <a:t>This refers to the speaker’s ability to gauge the mood of the audience and adjust his or her tone accordingly</a:t>
            </a:r>
          </a:p>
          <a:p>
            <a:pPr lvl="1">
              <a:spcBef>
                <a:spcPts val="1000"/>
              </a:spcBef>
            </a:pPr>
            <a:r>
              <a:rPr lang="en-US" sz="1400" dirty="0">
                <a:latin typeface="Arial"/>
                <a:cs typeface="Arial"/>
              </a:rPr>
              <a:t>Speakers who are able to make an emotional connection typically make strong eye contact with their audiences and communicate emotion via their facial expressions and tone of voice</a:t>
            </a:r>
          </a:p>
        </p:txBody>
      </p:sp>
    </p:spTree>
    <p:extLst>
      <p:ext uri="{BB962C8B-B14F-4D97-AF65-F5344CB8AC3E}">
        <p14:creationId xmlns:p14="http://schemas.microsoft.com/office/powerpoint/2010/main" val="394738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4183609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818" name="think-cell Slide" r:id="rId19" imgW="413" imgH="416" progId="TCLayout.ActiveDocument.1">
                  <p:embed/>
                </p:oleObj>
              </mc:Choice>
              <mc:Fallback>
                <p:oleObj name="think-cell Slide" r:id="rId1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Rectangle 18">
            <a:extLst>
              <a:ext uri="{FF2B5EF4-FFF2-40B4-BE49-F238E27FC236}">
                <a16:creationId xmlns:a16="http://schemas.microsoft.com/office/drawing/2014/main" id="{E8CC61DB-F343-40BC-84A0-72B1A2584EBA}"/>
              </a:ext>
            </a:extLst>
          </p:cNvPr>
          <p:cNvSpPr/>
          <p:nvPr userDrawn="1"/>
        </p:nvSpPr>
        <p:spPr>
          <a:xfrm>
            <a:off x="9759820" y="1227650"/>
            <a:ext cx="1877444" cy="348377"/>
          </a:xfrm>
          <a:prstGeom prst="rect">
            <a:avLst/>
          </a:prstGeom>
          <a:solidFill>
            <a:schemeClr val="accent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CA" sz="1100" dirty="0">
                <a:solidFill>
                  <a:schemeClr val="tx1"/>
                </a:solidFill>
              </a:rPr>
              <a:t>MATERIALS TO SHARE</a:t>
            </a:r>
          </a:p>
        </p:txBody>
      </p:sp>
      <p:sp>
        <p:nvSpPr>
          <p:cNvPr id="20" name="KeyTakeawayOF 13">
            <a:extLst>
              <a:ext uri="{FF2B5EF4-FFF2-40B4-BE49-F238E27FC236}">
                <a16:creationId xmlns:a16="http://schemas.microsoft.com/office/drawing/2014/main" id="{19850F84-6EF7-4B00-9BB6-1F96E5C9CE5F}"/>
              </a:ext>
            </a:extLst>
          </p:cNvPr>
          <p:cNvSpPr txBox="1"/>
          <p:nvPr userDrawn="1">
            <p:custDataLst>
              <p:tags r:id="rId9"/>
            </p:custDataLst>
          </p:nvPr>
        </p:nvSpPr>
        <p:spPr>
          <a:xfrm>
            <a:off x="554735" y="1694197"/>
            <a:ext cx="11015223" cy="892552"/>
          </a:xfrm>
          <a:prstGeom prst="rect">
            <a:avLst/>
          </a:prstGeom>
          <a:solidFill>
            <a:schemeClr val="accent1"/>
          </a:solidFill>
        </p:spPr>
        <p:txBody>
          <a:bodyPr vert="horz" wrap="square" lIns="76200" tIns="76200" rIns="76200" bIns="7620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fontAlgn="t">
              <a:buClr>
                <a:schemeClr val="bg1"/>
              </a:buClr>
            </a:pPr>
            <a:r>
              <a:rPr lang="en-CA" dirty="0">
                <a:solidFill>
                  <a:schemeClr val="bg1"/>
                </a:solidFill>
              </a:rPr>
              <a:t>The same delivery techniques that work in person still apply to virtual settings; however some techniques are emphasized more or less because of the medium. Nevertheless, it is still important to think about your audience and what will work best to connect with them and inspire them to action</a:t>
            </a:r>
          </a:p>
        </p:txBody>
      </p:sp>
      <p:sp>
        <p:nvSpPr>
          <p:cNvPr id="21" name="BigStat 9">
            <a:extLst>
              <a:ext uri="{FF2B5EF4-FFF2-40B4-BE49-F238E27FC236}">
                <a16:creationId xmlns:a16="http://schemas.microsoft.com/office/drawing/2014/main" id="{D64CC58B-B35C-4CE1-A188-C498DF0F83ED}"/>
              </a:ext>
            </a:extLst>
          </p:cNvPr>
          <p:cNvSpPr txBox="1"/>
          <p:nvPr userDrawn="1">
            <p:custDataLst>
              <p:tags r:id="rId10"/>
            </p:custDataLst>
          </p:nvPr>
        </p:nvSpPr>
        <p:spPr>
          <a:xfrm>
            <a:off x="554735" y="2844741"/>
            <a:ext cx="275717" cy="677108"/>
          </a:xfrm>
          <a:prstGeom prst="rect">
            <a:avLst/>
          </a:prstGeom>
        </p:spPr>
        <p:txBody>
          <a:bodyPr vert="horz" wrap="non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Aft>
                <a:spcPts val="600"/>
              </a:spcAft>
            </a:pPr>
            <a:r>
              <a:rPr lang="en-CA" sz="4400" b="1" dirty="0">
                <a:latin typeface="+mj-lt"/>
              </a:rPr>
              <a:t>1</a:t>
            </a:r>
          </a:p>
        </p:txBody>
      </p:sp>
      <p:sp>
        <p:nvSpPr>
          <p:cNvPr id="22" name="BigStat 9">
            <a:extLst>
              <a:ext uri="{FF2B5EF4-FFF2-40B4-BE49-F238E27FC236}">
                <a16:creationId xmlns:a16="http://schemas.microsoft.com/office/drawing/2014/main" id="{5D26EEAB-6DAB-49FC-9672-C15BDA3F6037}"/>
              </a:ext>
            </a:extLst>
          </p:cNvPr>
          <p:cNvSpPr txBox="1"/>
          <p:nvPr userDrawn="1">
            <p:custDataLst>
              <p:tags r:id="rId11"/>
            </p:custDataLst>
          </p:nvPr>
        </p:nvSpPr>
        <p:spPr>
          <a:xfrm>
            <a:off x="3348206" y="2844741"/>
            <a:ext cx="354264" cy="677108"/>
          </a:xfrm>
          <a:prstGeom prst="rect">
            <a:avLst/>
          </a:prstGeom>
        </p:spPr>
        <p:txBody>
          <a:bodyPr vert="horz" wrap="non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Aft>
                <a:spcPts val="600"/>
              </a:spcAft>
            </a:pPr>
            <a:r>
              <a:rPr lang="en-CA" sz="4400" b="1" dirty="0">
                <a:latin typeface="+mj-lt"/>
              </a:rPr>
              <a:t>2</a:t>
            </a:r>
            <a:endParaRPr lang="en-CA" dirty="0"/>
          </a:p>
        </p:txBody>
      </p:sp>
      <p:sp>
        <p:nvSpPr>
          <p:cNvPr id="23" name="BigStat 9">
            <a:extLst>
              <a:ext uri="{FF2B5EF4-FFF2-40B4-BE49-F238E27FC236}">
                <a16:creationId xmlns:a16="http://schemas.microsoft.com/office/drawing/2014/main" id="{AE184AC4-1D09-4915-8003-5DE596FD1CAA}"/>
              </a:ext>
            </a:extLst>
          </p:cNvPr>
          <p:cNvSpPr txBox="1">
            <a:spLocks/>
          </p:cNvSpPr>
          <p:nvPr userDrawn="1">
            <p:custDataLst>
              <p:tags r:id="rId12"/>
            </p:custDataLst>
          </p:nvPr>
        </p:nvSpPr>
        <p:spPr>
          <a:xfrm>
            <a:off x="6156978" y="2844742"/>
            <a:ext cx="352661" cy="677108"/>
          </a:xfrm>
          <a:prstGeom prst="rect">
            <a:avLst/>
          </a:prstGeom>
        </p:spPr>
        <p:txBody>
          <a:bodyPr vert="horz" wrap="none" lIns="0" tIns="0" rIns="0" bIns="0" rtlCol="0">
            <a:noAutofit/>
          </a:bodyPr>
          <a:lstStyle>
            <a:defPPr>
              <a:defRPr lang="en-US"/>
            </a:defPPr>
            <a:lvl1pPr lvl="0" indent="0">
              <a:lnSpc>
                <a:spcPct val="100000"/>
              </a:lnSpc>
              <a:spcBef>
                <a:spcPts val="300"/>
              </a:spcBef>
              <a:spcAft>
                <a:spcPts val="600"/>
              </a:spcAft>
              <a:buFont typeface="Segoe UI" panose="020B0502040204020203" pitchFamily="34" charset="0"/>
              <a:buChar char="​"/>
              <a:defRPr sz="4400" b="1">
                <a:solidFill>
                  <a:schemeClr val="accent3"/>
                </a:solidFill>
                <a:latin typeface="+mj-lt"/>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dirty="0">
                <a:solidFill>
                  <a:schemeClr val="tx1"/>
                </a:solidFill>
              </a:rPr>
              <a:t>3</a:t>
            </a:r>
            <a:endParaRPr lang="en-CA" sz="1600" b="0" dirty="0">
              <a:solidFill>
                <a:schemeClr val="tx1"/>
              </a:solidFill>
              <a:latin typeface="+mn-lt"/>
            </a:endParaRPr>
          </a:p>
        </p:txBody>
      </p:sp>
      <p:sp>
        <p:nvSpPr>
          <p:cNvPr id="24" name="BigStat 9">
            <a:extLst>
              <a:ext uri="{FF2B5EF4-FFF2-40B4-BE49-F238E27FC236}">
                <a16:creationId xmlns:a16="http://schemas.microsoft.com/office/drawing/2014/main" id="{158A9235-7CCB-4B7B-82D2-DCE3D62A495C}"/>
              </a:ext>
            </a:extLst>
          </p:cNvPr>
          <p:cNvSpPr txBox="1"/>
          <p:nvPr userDrawn="1">
            <p:custDataLst>
              <p:tags r:id="rId13"/>
            </p:custDataLst>
          </p:nvPr>
        </p:nvSpPr>
        <p:spPr>
          <a:xfrm>
            <a:off x="554736" y="3579816"/>
            <a:ext cx="2388490" cy="230832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fontAlgn="t"/>
            <a:r>
              <a:rPr lang="en-CA" sz="1400" b="1" dirty="0"/>
              <a:t>Limit your body language</a:t>
            </a:r>
          </a:p>
          <a:p>
            <a:pPr fontAlgn="t"/>
            <a:r>
              <a:rPr lang="en-CA" sz="1400" dirty="0"/>
              <a:t>Using body language in person can be quite effective; however on a camera it can exaggerate your movements and distract others</a:t>
            </a:r>
          </a:p>
          <a:p>
            <a:pPr fontAlgn="t"/>
            <a:r>
              <a:rPr lang="en-CA" sz="1400" dirty="0"/>
              <a:t>Use your movements intentionally and try to keep them more level, on the same physical plane</a:t>
            </a:r>
          </a:p>
        </p:txBody>
      </p:sp>
      <p:sp>
        <p:nvSpPr>
          <p:cNvPr id="25" name="BigStat 9">
            <a:extLst>
              <a:ext uri="{FF2B5EF4-FFF2-40B4-BE49-F238E27FC236}">
                <a16:creationId xmlns:a16="http://schemas.microsoft.com/office/drawing/2014/main" id="{1FADD34D-3D09-4FF8-825E-15350DF8625B}"/>
              </a:ext>
            </a:extLst>
          </p:cNvPr>
          <p:cNvSpPr txBox="1"/>
          <p:nvPr userDrawn="1">
            <p:custDataLst>
              <p:tags r:id="rId14"/>
            </p:custDataLst>
          </p:nvPr>
        </p:nvSpPr>
        <p:spPr>
          <a:xfrm>
            <a:off x="3348205" y="3579816"/>
            <a:ext cx="2388489" cy="2169825"/>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Aft>
                <a:spcPts val="600"/>
              </a:spcAft>
            </a:pPr>
            <a:r>
              <a:rPr lang="en-CA" sz="1400" b="1" dirty="0"/>
              <a:t>Find the right camera height</a:t>
            </a:r>
          </a:p>
          <a:p>
            <a:pPr>
              <a:spcAft>
                <a:spcPts val="600"/>
              </a:spcAft>
            </a:pPr>
            <a:r>
              <a:rPr lang="en-CA" sz="1400" dirty="0"/>
              <a:t>If you are on a video conference, your camera should be positioned roughly at eye level</a:t>
            </a:r>
          </a:p>
          <a:p>
            <a:pPr>
              <a:spcAft>
                <a:spcPts val="600"/>
              </a:spcAft>
            </a:pPr>
            <a:r>
              <a:rPr lang="en-CA" sz="1400" dirty="0"/>
              <a:t>Angles that are too high or too low can distract your audience and take away from your message</a:t>
            </a:r>
          </a:p>
        </p:txBody>
      </p:sp>
      <p:sp>
        <p:nvSpPr>
          <p:cNvPr id="26" name="BigStat 9">
            <a:extLst>
              <a:ext uri="{FF2B5EF4-FFF2-40B4-BE49-F238E27FC236}">
                <a16:creationId xmlns:a16="http://schemas.microsoft.com/office/drawing/2014/main" id="{E151E2D3-2E4D-4EB4-9C78-212F8E561539}"/>
              </a:ext>
            </a:extLst>
          </p:cNvPr>
          <p:cNvSpPr txBox="1">
            <a:spLocks/>
          </p:cNvSpPr>
          <p:nvPr userDrawn="1">
            <p:custDataLst>
              <p:tags r:id="rId15"/>
            </p:custDataLst>
          </p:nvPr>
        </p:nvSpPr>
        <p:spPr>
          <a:xfrm>
            <a:off x="6156978" y="3579816"/>
            <a:ext cx="2543173" cy="2446824"/>
          </a:xfrm>
          <a:prstGeom prst="rect">
            <a:avLst/>
          </a:prstGeom>
        </p:spPr>
        <p:txBody>
          <a:bodyPr vert="horz" wrap="square" lIns="0" tIns="0" rIns="0" bIns="0" rtlCol="0" anchor="t">
            <a:noAutofit/>
          </a:bodyPr>
          <a:lstStyle>
            <a:defPPr>
              <a:defRPr lang="en-US"/>
            </a:defPPr>
            <a:lvl1pPr lvl="0" indent="0">
              <a:lnSpc>
                <a:spcPct val="100000"/>
              </a:lnSpc>
              <a:spcBef>
                <a:spcPts val="300"/>
              </a:spcBef>
              <a:spcAft>
                <a:spcPts val="600"/>
              </a:spcAft>
              <a:buFont typeface="Segoe UI" panose="020B0502040204020203" pitchFamily="34" charset="0"/>
              <a:buChar char="​"/>
              <a:defRPr sz="4400" b="1">
                <a:solidFill>
                  <a:schemeClr val="accent3"/>
                </a:solidFill>
                <a:latin typeface="+mj-lt"/>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dirty="0">
                <a:solidFill>
                  <a:schemeClr val="tx1"/>
                </a:solidFill>
                <a:latin typeface="+mn-lt"/>
              </a:rPr>
              <a:t>Integrate moments of eye contact</a:t>
            </a:r>
          </a:p>
          <a:p>
            <a:r>
              <a:rPr lang="en-CA" sz="1400" b="0" dirty="0">
                <a:solidFill>
                  <a:schemeClr val="tx1"/>
                </a:solidFill>
                <a:latin typeface="+mn-lt"/>
              </a:rPr>
              <a:t>It can be difficult to maintain eye contact virtually due to the positioning of your camera and your audience’s videos</a:t>
            </a:r>
          </a:p>
          <a:p>
            <a:r>
              <a:rPr lang="en-CA" sz="1400" b="0" dirty="0">
                <a:solidFill>
                  <a:schemeClr val="tx1"/>
                </a:solidFill>
                <a:latin typeface="+mn-lt"/>
                <a:cs typeface="Arial"/>
              </a:rPr>
              <a:t>However for an important key message, it's worth looking directly at the camera to better emphasis your message</a:t>
            </a:r>
          </a:p>
        </p:txBody>
      </p:sp>
      <p:sp>
        <p:nvSpPr>
          <p:cNvPr id="37" name="BigStat 9">
            <a:extLst>
              <a:ext uri="{FF2B5EF4-FFF2-40B4-BE49-F238E27FC236}">
                <a16:creationId xmlns:a16="http://schemas.microsoft.com/office/drawing/2014/main" id="{DC3D08BC-70A2-4389-B5CC-B13967A1187B}"/>
              </a:ext>
            </a:extLst>
          </p:cNvPr>
          <p:cNvSpPr txBox="1">
            <a:spLocks/>
          </p:cNvSpPr>
          <p:nvPr userDrawn="1">
            <p:custDataLst>
              <p:tags r:id="rId16"/>
            </p:custDataLst>
          </p:nvPr>
        </p:nvSpPr>
        <p:spPr>
          <a:xfrm>
            <a:off x="9106617" y="2844742"/>
            <a:ext cx="352661" cy="677108"/>
          </a:xfrm>
          <a:prstGeom prst="rect">
            <a:avLst/>
          </a:prstGeom>
        </p:spPr>
        <p:txBody>
          <a:bodyPr vert="horz" wrap="none" lIns="0" tIns="0" rIns="0" bIns="0" rtlCol="0">
            <a:noAutofit/>
          </a:bodyPr>
          <a:lstStyle>
            <a:defPPr>
              <a:defRPr lang="en-US"/>
            </a:defPPr>
            <a:lvl1pPr lvl="0" indent="0">
              <a:lnSpc>
                <a:spcPct val="100000"/>
              </a:lnSpc>
              <a:spcBef>
                <a:spcPts val="300"/>
              </a:spcBef>
              <a:spcAft>
                <a:spcPts val="600"/>
              </a:spcAft>
              <a:buFont typeface="Segoe UI" panose="020B0502040204020203" pitchFamily="34" charset="0"/>
              <a:buChar char="​"/>
              <a:defRPr sz="4400" b="1">
                <a:solidFill>
                  <a:schemeClr val="accent3"/>
                </a:solidFill>
                <a:latin typeface="+mj-lt"/>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dirty="0">
                <a:solidFill>
                  <a:schemeClr val="tx1"/>
                </a:solidFill>
              </a:rPr>
              <a:t>4</a:t>
            </a:r>
            <a:endParaRPr lang="en-CA" sz="1600" b="0" dirty="0">
              <a:solidFill>
                <a:schemeClr val="tx1"/>
              </a:solidFill>
              <a:latin typeface="+mn-lt"/>
            </a:endParaRPr>
          </a:p>
        </p:txBody>
      </p:sp>
      <p:sp>
        <p:nvSpPr>
          <p:cNvPr id="38" name="BigStat 9">
            <a:extLst>
              <a:ext uri="{FF2B5EF4-FFF2-40B4-BE49-F238E27FC236}">
                <a16:creationId xmlns:a16="http://schemas.microsoft.com/office/drawing/2014/main" id="{A04C21FC-AE80-4CA1-A5C3-8438F595ADFC}"/>
              </a:ext>
            </a:extLst>
          </p:cNvPr>
          <p:cNvSpPr txBox="1">
            <a:spLocks/>
          </p:cNvSpPr>
          <p:nvPr userDrawn="1">
            <p:custDataLst>
              <p:tags r:id="rId17"/>
            </p:custDataLst>
          </p:nvPr>
        </p:nvSpPr>
        <p:spPr>
          <a:xfrm>
            <a:off x="9106617" y="3579816"/>
            <a:ext cx="2543173" cy="2446824"/>
          </a:xfrm>
          <a:prstGeom prst="rect">
            <a:avLst/>
          </a:prstGeom>
        </p:spPr>
        <p:txBody>
          <a:bodyPr vert="horz" wrap="square" lIns="0" tIns="0" rIns="0" bIns="0" rtlCol="0" anchor="t">
            <a:noAutofit/>
          </a:bodyPr>
          <a:lstStyle>
            <a:defPPr>
              <a:defRPr lang="en-US"/>
            </a:defPPr>
            <a:lvl1pPr lvl="0" indent="0">
              <a:lnSpc>
                <a:spcPct val="100000"/>
              </a:lnSpc>
              <a:spcBef>
                <a:spcPts val="300"/>
              </a:spcBef>
              <a:spcAft>
                <a:spcPts val="600"/>
              </a:spcAft>
              <a:buFont typeface="Segoe UI" panose="020B0502040204020203" pitchFamily="34" charset="0"/>
              <a:buChar char="​"/>
              <a:defRPr sz="4400" b="1">
                <a:solidFill>
                  <a:schemeClr val="accent3"/>
                </a:solidFill>
                <a:latin typeface="+mj-lt"/>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dirty="0">
                <a:solidFill>
                  <a:schemeClr val="tx1"/>
                </a:solidFill>
                <a:latin typeface="+mn-lt"/>
              </a:rPr>
              <a:t>Leverage your voice</a:t>
            </a:r>
          </a:p>
          <a:p>
            <a:r>
              <a:rPr lang="en-CA" sz="1400" b="0" dirty="0">
                <a:solidFill>
                  <a:schemeClr val="tx1"/>
                </a:solidFill>
                <a:latin typeface="+mn-lt"/>
              </a:rPr>
              <a:t>Infuse your vocal presentation with energy by varying your tone and pace to keep the audience’s ear engaged</a:t>
            </a:r>
          </a:p>
          <a:p>
            <a:r>
              <a:rPr lang="en-CA" sz="1400" b="0" dirty="0">
                <a:solidFill>
                  <a:schemeClr val="tx1"/>
                </a:solidFill>
                <a:latin typeface="+mn-lt"/>
                <a:cs typeface="Arial"/>
              </a:rPr>
              <a:t>Vocal emphasis is important whether the presentation is in person or virtual</a:t>
            </a:r>
          </a:p>
        </p:txBody>
      </p:sp>
    </p:spTree>
    <p:extLst>
      <p:ext uri="{BB962C8B-B14F-4D97-AF65-F5344CB8AC3E}">
        <p14:creationId xmlns:p14="http://schemas.microsoft.com/office/powerpoint/2010/main" val="284527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776" name="think-cell Slide" r:id="rId19" imgW="413" imgH="416" progId="TCLayout.ActiveDocument.1">
                  <p:embed/>
                </p:oleObj>
              </mc:Choice>
              <mc:Fallback>
                <p:oleObj name="think-cell Slide" r:id="rId1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pic>
        <p:nvPicPr>
          <p:cNvPr id="16" name="CustomIcon">
            <a:extLst>
              <a:ext uri="{FF2B5EF4-FFF2-40B4-BE49-F238E27FC236}">
                <a16:creationId xmlns:a16="http://schemas.microsoft.com/office/drawing/2014/main" id="{4788435B-3CB4-4563-819A-998B49752442}"/>
              </a:ext>
            </a:extLst>
          </p:cNvPr>
          <p:cNvPicPr>
            <a:picLocks noChangeAspect="1"/>
          </p:cNvPicPr>
          <p:nvPr userDrawn="1">
            <p:custDataLst>
              <p:tags r:id="rId15"/>
            </p:custDataLst>
          </p:nvPr>
        </p:nvPicPr>
        <p:blipFill>
          <a:blip r:embed="rId21">
            <a:extLst>
              <a:ext uri="{96DAC541-7B7A-43D3-8B79-37D633B846F1}">
                <asvg:svgBlip xmlns:asvg="http://schemas.microsoft.com/office/drawing/2016/SVG/main" r:embed="rId22"/>
              </a:ext>
            </a:extLst>
          </a:blip>
          <a:stretch>
            <a:fillRect/>
          </a:stretch>
        </p:blipFill>
        <p:spPr>
          <a:xfrm>
            <a:off x="9092184" y="423715"/>
            <a:ext cx="609600" cy="609600"/>
          </a:xfrm>
          <a:prstGeom prst="rect">
            <a:avLst/>
          </a:prstGeom>
        </p:spPr>
      </p:pic>
      <p:sp>
        <p:nvSpPr>
          <p:cNvPr id="21" name="Rectangle 20">
            <a:extLst>
              <a:ext uri="{FF2B5EF4-FFF2-40B4-BE49-F238E27FC236}">
                <a16:creationId xmlns:a16="http://schemas.microsoft.com/office/drawing/2014/main" id="{5AB9F3AF-DB45-40D1-AB65-48EDCA878258}"/>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30 minutes</a:t>
            </a:r>
          </a:p>
        </p:txBody>
      </p:sp>
      <p:sp>
        <p:nvSpPr>
          <p:cNvPr id="26" name="TextBox 25">
            <a:extLst>
              <a:ext uri="{FF2B5EF4-FFF2-40B4-BE49-F238E27FC236}">
                <a16:creationId xmlns:a16="http://schemas.microsoft.com/office/drawing/2014/main" id="{0F8CAADC-559F-45C8-B13A-C82F98CD97A4}"/>
              </a:ext>
            </a:extLst>
          </p:cNvPr>
          <p:cNvSpPr txBox="1"/>
          <p:nvPr userDrawn="1">
            <p:custDataLst>
              <p:tags r:id="rId16"/>
            </p:custDataLst>
          </p:nvPr>
        </p:nvSpPr>
        <p:spPr>
          <a:xfrm>
            <a:off x="554735" y="1706563"/>
            <a:ext cx="7918705" cy="454739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1800"/>
              </a:spcBef>
            </a:pPr>
            <a:r>
              <a:rPr lang="en-US" dirty="0">
                <a:cs typeface="Times New Roman" panose="02020603050405020304" pitchFamily="18" charset="0"/>
              </a:rPr>
              <a:t>Research shows that teaching others can strengthen your understanding and recall of a new concept or idea. You were just introduced to the Three Elements of Style. The three elements of style can be useful in any presentation—large or small. </a:t>
            </a:r>
          </a:p>
          <a:p>
            <a:pPr lvl="1">
              <a:spcBef>
                <a:spcPts val="1800"/>
              </a:spcBef>
            </a:pPr>
            <a:r>
              <a:rPr lang="en-US" b="1" dirty="0">
                <a:cs typeface="Times New Roman" panose="02020603050405020304" pitchFamily="18" charset="0"/>
              </a:rPr>
              <a:t>Goal: </a:t>
            </a:r>
            <a:r>
              <a:rPr lang="en-US" dirty="0">
                <a:cs typeface="Times New Roman" panose="02020603050405020304" pitchFamily="18" charset="0"/>
              </a:rPr>
              <a:t>Use an upcoming presentation to prepare and practice the Three Elements of Style with your team or a colleague</a:t>
            </a:r>
          </a:p>
          <a:p>
            <a:pPr lvl="1">
              <a:spcBef>
                <a:spcPts val="1800"/>
              </a:spcBef>
            </a:pPr>
            <a:r>
              <a:rPr lang="en-US" b="1" dirty="0">
                <a:cs typeface="Times New Roman" panose="02020603050405020304" pitchFamily="18" charset="0"/>
              </a:rPr>
              <a:t>Logistics: </a:t>
            </a:r>
            <a:r>
              <a:rPr lang="en-US" dirty="0">
                <a:cs typeface="Times New Roman" panose="02020603050405020304" pitchFamily="18" charset="0"/>
              </a:rPr>
              <a:t>This is a group exercise to be completed in the next week</a:t>
            </a:r>
          </a:p>
          <a:p>
            <a:pPr lvl="1">
              <a:spcBef>
                <a:spcPts val="1800"/>
              </a:spcBef>
            </a:pPr>
            <a:r>
              <a:rPr lang="en-US" b="1" dirty="0">
                <a:cs typeface="Times New Roman" panose="02020603050405020304" pitchFamily="18" charset="0"/>
              </a:rPr>
              <a:t>Estimated time: </a:t>
            </a:r>
            <a:r>
              <a:rPr lang="en-US" dirty="0">
                <a:cs typeface="Times New Roman" panose="02020603050405020304" pitchFamily="18" charset="0"/>
              </a:rPr>
              <a:t>30 minutes (10 minutes prep + 20 minutes group discussion)</a:t>
            </a:r>
          </a:p>
          <a:p>
            <a:pPr>
              <a:spcBef>
                <a:spcPts val="1800"/>
              </a:spcBef>
            </a:pPr>
            <a:r>
              <a:rPr lang="en-US" dirty="0">
                <a:cs typeface="Times New Roman" panose="02020603050405020304" pitchFamily="18" charset="0"/>
              </a:rPr>
              <a:t>Prior to the presentation, take 10 minutes to craft and circulate a structured email that synthesizes what you have learned on the Three Elements of Style. Schedule a 20 minute preparation session with your team members or colleagues to practice how you will incorporate these elements into your presentation.</a:t>
            </a:r>
          </a:p>
          <a:p>
            <a:pPr>
              <a:spcBef>
                <a:spcPts val="1800"/>
              </a:spcBef>
            </a:pPr>
            <a:r>
              <a:rPr lang="en-US" dirty="0">
                <a:cs typeface="Times New Roman" panose="02020603050405020304" pitchFamily="18" charset="0"/>
              </a:rPr>
              <a:t>This can be the same presentation that you chose for the Take it to your team activity in Section 5 – Develop a storyline.</a:t>
            </a:r>
          </a:p>
        </p:txBody>
      </p:sp>
      <p:sp>
        <p:nvSpPr>
          <p:cNvPr id="29" name="TextBox 28">
            <a:extLst>
              <a:ext uri="{FF2B5EF4-FFF2-40B4-BE49-F238E27FC236}">
                <a16:creationId xmlns:a16="http://schemas.microsoft.com/office/drawing/2014/main" id="{77CEF518-8516-4F0F-B5DF-2361340C7ED1}"/>
              </a:ext>
            </a:extLst>
          </p:cNvPr>
          <p:cNvSpPr txBox="1"/>
          <p:nvPr userDrawn="1">
            <p:custDataLst>
              <p:tags r:id="rId17"/>
            </p:custDataLst>
          </p:nvPr>
        </p:nvSpPr>
        <p:spPr>
          <a:xfrm>
            <a:off x="9092184" y="1706563"/>
            <a:ext cx="2542604" cy="345479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Questions to consider:</a:t>
            </a:r>
          </a:p>
          <a:p>
            <a:pPr lvl="1">
              <a:spcBef>
                <a:spcPts val="1000"/>
              </a:spcBef>
            </a:pPr>
            <a:r>
              <a:rPr lang="en-US" dirty="0">
                <a:cs typeface="Times New Roman" panose="02020603050405020304" pitchFamily="18" charset="0"/>
              </a:rPr>
              <a:t>Who is the audience? What tone and style would resonate with them to forge an emotional connection? </a:t>
            </a:r>
          </a:p>
          <a:p>
            <a:pPr lvl="1">
              <a:spcBef>
                <a:spcPts val="1000"/>
              </a:spcBef>
            </a:pPr>
            <a:r>
              <a:rPr lang="en-US" dirty="0">
                <a:cs typeface="Times New Roman" panose="02020603050405020304" pitchFamily="18" charset="0"/>
              </a:rPr>
              <a:t>How will you use body language to reinforce your message?</a:t>
            </a:r>
          </a:p>
          <a:p>
            <a:pPr lvl="1">
              <a:spcBef>
                <a:spcPts val="1000"/>
              </a:spcBef>
            </a:pPr>
            <a:r>
              <a:rPr lang="en-US" dirty="0">
                <a:cs typeface="Times New Roman" panose="02020603050405020304" pitchFamily="18" charset="0"/>
              </a:rPr>
              <a:t>Where will you apply vocal emphasis to punctuate your delivery?</a:t>
            </a:r>
          </a:p>
        </p:txBody>
      </p:sp>
    </p:spTree>
    <p:extLst>
      <p:ext uri="{BB962C8B-B14F-4D97-AF65-F5344CB8AC3E}">
        <p14:creationId xmlns:p14="http://schemas.microsoft.com/office/powerpoint/2010/main" val="147086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5861"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337414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688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749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98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42140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tags" Target="../tags/tag12.xml"/><Relationship Id="rId26" Type="http://schemas.openxmlformats.org/officeDocument/2006/relationships/tags" Target="../tags/tag20.xml"/><Relationship Id="rId3" Type="http://schemas.openxmlformats.org/officeDocument/2006/relationships/slideLayout" Target="../slideLayouts/slideLayout3.xml"/><Relationship Id="rId21" Type="http://schemas.openxmlformats.org/officeDocument/2006/relationships/tags" Target="../tags/tag15.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tags" Target="../tags/tag11.xml"/><Relationship Id="rId25" Type="http://schemas.openxmlformats.org/officeDocument/2006/relationships/tags" Target="../tags/tag19.xml"/><Relationship Id="rId2" Type="http://schemas.openxmlformats.org/officeDocument/2006/relationships/slideLayout" Target="../slideLayouts/slideLayout2.xml"/><Relationship Id="rId16" Type="http://schemas.openxmlformats.org/officeDocument/2006/relationships/tags" Target="../tags/tag10.xml"/><Relationship Id="rId20" Type="http://schemas.openxmlformats.org/officeDocument/2006/relationships/tags" Target="../tags/tag14.xml"/><Relationship Id="rId29" Type="http://schemas.openxmlformats.org/officeDocument/2006/relationships/tags" Target="../tags/tag23.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24" Type="http://schemas.openxmlformats.org/officeDocument/2006/relationships/tags" Target="../tags/tag18.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9.xml"/><Relationship Id="rId23" Type="http://schemas.openxmlformats.org/officeDocument/2006/relationships/tags" Target="../tags/tag17.xml"/><Relationship Id="rId28" Type="http://schemas.openxmlformats.org/officeDocument/2006/relationships/tags" Target="../tags/tag22.xml"/><Relationship Id="rId10" Type="http://schemas.openxmlformats.org/officeDocument/2006/relationships/tags" Target="../tags/tag4.xml"/><Relationship Id="rId19" Type="http://schemas.openxmlformats.org/officeDocument/2006/relationships/tags" Target="../tags/tag13.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 Id="rId22" Type="http://schemas.openxmlformats.org/officeDocument/2006/relationships/tags" Target="../tags/tag16.xml"/><Relationship Id="rId27" Type="http://schemas.openxmlformats.org/officeDocument/2006/relationships/tags" Target="../tags/tag21.xml"/><Relationship Id="rId30" Type="http://schemas.openxmlformats.org/officeDocument/2006/relationships/tags" Target="../tags/tag2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tags" Target="../tags/tag96.xml"/><Relationship Id="rId39" Type="http://schemas.openxmlformats.org/officeDocument/2006/relationships/tags" Target="../tags/tag109.xml"/><Relationship Id="rId21" Type="http://schemas.openxmlformats.org/officeDocument/2006/relationships/vmlDrawing" Target="../drawings/vmlDrawing7.vml"/><Relationship Id="rId34" Type="http://schemas.openxmlformats.org/officeDocument/2006/relationships/tags" Target="../tags/tag104.xml"/><Relationship Id="rId42" Type="http://schemas.openxmlformats.org/officeDocument/2006/relationships/tags" Target="../tags/tag112.xml"/><Relationship Id="rId47" Type="http://schemas.openxmlformats.org/officeDocument/2006/relationships/image" Target="../media/image2.emf"/><Relationship Id="rId7" Type="http://schemas.openxmlformats.org/officeDocument/2006/relationships/slideLayout" Target="../slideLayouts/slideLayout1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9" Type="http://schemas.openxmlformats.org/officeDocument/2006/relationships/tags" Target="../tags/tag99.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tags" Target="../tags/tag94.xml"/><Relationship Id="rId32" Type="http://schemas.openxmlformats.org/officeDocument/2006/relationships/tags" Target="../tags/tag102.xml"/><Relationship Id="rId37" Type="http://schemas.openxmlformats.org/officeDocument/2006/relationships/tags" Target="../tags/tag107.xml"/><Relationship Id="rId40" Type="http://schemas.openxmlformats.org/officeDocument/2006/relationships/tags" Target="../tags/tag110.xml"/><Relationship Id="rId45" Type="http://schemas.openxmlformats.org/officeDocument/2006/relationships/tags" Target="../tags/tag115.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ags" Target="../tags/tag93.xml"/><Relationship Id="rId28" Type="http://schemas.openxmlformats.org/officeDocument/2006/relationships/tags" Target="../tags/tag98.xml"/><Relationship Id="rId36" Type="http://schemas.openxmlformats.org/officeDocument/2006/relationships/tags" Target="../tags/tag106.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tags" Target="../tags/tag101.xml"/><Relationship Id="rId44" Type="http://schemas.openxmlformats.org/officeDocument/2006/relationships/tags" Target="../tags/tag11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ags" Target="../tags/tag92.xml"/><Relationship Id="rId27" Type="http://schemas.openxmlformats.org/officeDocument/2006/relationships/tags" Target="../tags/tag97.xml"/><Relationship Id="rId30" Type="http://schemas.openxmlformats.org/officeDocument/2006/relationships/tags" Target="../tags/tag100.xml"/><Relationship Id="rId35" Type="http://schemas.openxmlformats.org/officeDocument/2006/relationships/tags" Target="../tags/tag105.xml"/><Relationship Id="rId43" Type="http://schemas.openxmlformats.org/officeDocument/2006/relationships/tags" Target="../tags/tag113.xml"/><Relationship Id="rId8" Type="http://schemas.openxmlformats.org/officeDocument/2006/relationships/slideLayout" Target="../slideLayouts/slideLayout13.xml"/><Relationship Id="rId3" Type="http://schemas.openxmlformats.org/officeDocument/2006/relationships/slideLayout" Target="../slideLayouts/slideLayout8.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tags" Target="../tags/tag95.xml"/><Relationship Id="rId33" Type="http://schemas.openxmlformats.org/officeDocument/2006/relationships/tags" Target="../tags/tag103.xml"/><Relationship Id="rId38" Type="http://schemas.openxmlformats.org/officeDocument/2006/relationships/tags" Target="../tags/tag108.xml"/><Relationship Id="rId46" Type="http://schemas.openxmlformats.org/officeDocument/2006/relationships/oleObject" Target="../embeddings/oleObject7.bin"/><Relationship Id="rId20" Type="http://schemas.openxmlformats.org/officeDocument/2006/relationships/theme" Target="../theme/theme2.xml"/><Relationship Id="rId41" Type="http://schemas.openxmlformats.org/officeDocument/2006/relationships/tags" Target="../tags/tag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8"/>
            </p:custDataLst>
            <p:extLst>
              <p:ext uri="{D42A27DB-BD31-4B8C-83A1-F6EECF244321}">
                <p14:modId xmlns:p14="http://schemas.microsoft.com/office/powerpoint/2010/main" val="221311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304" name="think-cell Slide" r:id="rId31" imgW="413" imgH="416" progId="TCLayout.ActiveDocument.1">
                  <p:embed/>
                </p:oleObj>
              </mc:Choice>
              <mc:Fallback>
                <p:oleObj name="think-cell Slide" r:id="rId31" imgW="413" imgH="416" progId="TCLayout.ActiveDocument.1">
                  <p:embed/>
                  <p:pic>
                    <p:nvPicPr>
                      <p:cNvPr id="0" name=""/>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0"/>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1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1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14"/>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1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1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0"/>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1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2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28"/>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1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2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26"/>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1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2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24"/>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22"/>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367929" y="3301675"/>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86" r:id="rId3"/>
    <p:sldLayoutId id="2147483887" r:id="rId4"/>
    <p:sldLayoutId id="2147483882" r:id="rId5"/>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837"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21801317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01.xml"/><Relationship Id="rId7" Type="http://schemas.openxmlformats.org/officeDocument/2006/relationships/image" Target="../media/image13.emf"/><Relationship Id="rId2" Type="http://schemas.openxmlformats.org/officeDocument/2006/relationships/tags" Target="../tags/tag300.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Layout" Target="../slideLayouts/slideLayout6.xml"/><Relationship Id="rId4" Type="http://schemas.openxmlformats.org/officeDocument/2006/relationships/tags" Target="../tags/tag30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304.xml"/><Relationship Id="rId7" Type="http://schemas.openxmlformats.org/officeDocument/2006/relationships/slideLayout" Target="../slideLayouts/slideLayout5.xml"/><Relationship Id="rId2" Type="http://schemas.openxmlformats.org/officeDocument/2006/relationships/tags" Target="../tags/tag303.xml"/><Relationship Id="rId1" Type="http://schemas.openxmlformats.org/officeDocument/2006/relationships/vmlDrawing" Target="../drawings/vmlDrawing21.v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9" Type="http://schemas.openxmlformats.org/officeDocument/2006/relationships/image" Target="../media/image12.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309.xml"/><Relationship Id="rId7" Type="http://schemas.openxmlformats.org/officeDocument/2006/relationships/slideLayout" Target="../slideLayouts/slideLayout2.xml"/><Relationship Id="rId2" Type="http://schemas.openxmlformats.org/officeDocument/2006/relationships/tags" Target="../tags/tag308.xml"/><Relationship Id="rId1" Type="http://schemas.openxmlformats.org/officeDocument/2006/relationships/vmlDrawing" Target="../drawings/vmlDrawing22.v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9" Type="http://schemas.openxmlformats.org/officeDocument/2006/relationships/image" Target="../media/image15.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314.xml"/><Relationship Id="rId7" Type="http://schemas.openxmlformats.org/officeDocument/2006/relationships/slideLayout" Target="../slideLayouts/slideLayout3.xml"/><Relationship Id="rId2" Type="http://schemas.openxmlformats.org/officeDocument/2006/relationships/tags" Target="../tags/tag313.xml"/><Relationship Id="rId1" Type="http://schemas.openxmlformats.org/officeDocument/2006/relationships/vmlDrawing" Target="../drawings/vmlDrawing23.v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9" Type="http://schemas.openxmlformats.org/officeDocument/2006/relationships/image" Target="../media/image12.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319.xml"/><Relationship Id="rId7" Type="http://schemas.openxmlformats.org/officeDocument/2006/relationships/slideLayout" Target="../slideLayouts/slideLayout4.xml"/><Relationship Id="rId2" Type="http://schemas.openxmlformats.org/officeDocument/2006/relationships/tags" Target="../tags/tag318.xml"/><Relationship Id="rId1" Type="http://schemas.openxmlformats.org/officeDocument/2006/relationships/vmlDrawing" Target="../drawings/vmlDrawing24.v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104024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149"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092559"/>
            <a:ext cx="6016752" cy="307777"/>
          </a:xfrm>
        </p:spPr>
        <p:txBody>
          <a:bodyPr>
            <a:noAutofit/>
          </a:bodyPr>
          <a:lstStyle/>
          <a:p>
            <a:r>
              <a:rPr lang="en-US" dirty="0"/>
              <a:t>Communicating for Impact</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2617296"/>
            <a:ext cx="6016752" cy="1354217"/>
          </a:xfrm>
        </p:spPr>
        <p:txBody>
          <a:bodyPr>
            <a:spAutoFit/>
          </a:bodyPr>
          <a:lstStyle/>
          <a:p>
            <a:r>
              <a:rPr lang="en-US" dirty="0"/>
              <a:t>Deliver with style:</a:t>
            </a:r>
            <a:br>
              <a:rPr lang="en-US" dirty="0"/>
            </a:br>
            <a:r>
              <a:rPr lang="en-US" dirty="0"/>
              <a:t>Take it to your team</a:t>
            </a:r>
          </a:p>
        </p:txBody>
      </p:sp>
      <p:pic>
        <p:nvPicPr>
          <p:cNvPr id="15" name="Picture 14">
            <a:extLst>
              <a:ext uri="{FF2B5EF4-FFF2-40B4-BE49-F238E27FC236}">
                <a16:creationId xmlns:a16="http://schemas.microsoft.com/office/drawing/2014/main" id="{EB96D343-E9C9-1940-A5E7-D04E83B5F82E}"/>
              </a:ext>
            </a:extLst>
          </p:cNvPr>
          <p:cNvPicPr>
            <a:picLocks noChangeAspect="1"/>
          </p:cNvPicPr>
          <p:nvPr/>
        </p:nvPicPr>
        <p:blipFill rotWithShape="1">
          <a:blip r:embed="rId8"/>
          <a:srcRect r="7448"/>
          <a:stretch/>
        </p:blipFill>
        <p:spPr>
          <a:xfrm>
            <a:off x="6947452" y="2403894"/>
            <a:ext cx="5244548" cy="3549396"/>
          </a:xfrm>
          <a:prstGeom prst="rect">
            <a:avLst/>
          </a:prstGeom>
        </p:spPr>
      </p:pic>
    </p:spTree>
    <p:extLst>
      <p:ext uri="{BB962C8B-B14F-4D97-AF65-F5344CB8AC3E}">
        <p14:creationId xmlns:p14="http://schemas.microsoft.com/office/powerpoint/2010/main" val="31061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934F24D0-CBAA-4478-94C2-366294E42B4F}"/>
              </a:ext>
            </a:extLst>
          </p:cNvPr>
          <p:cNvGraphicFramePr>
            <a:graphicFrameLocks noChangeAspect="1"/>
          </p:cNvGraphicFramePr>
          <p:nvPr>
            <p:custDataLst>
              <p:tags r:id="rId2"/>
            </p:custDataLst>
            <p:extLst>
              <p:ext uri="{D42A27DB-BD31-4B8C-83A1-F6EECF244321}">
                <p14:modId xmlns:p14="http://schemas.microsoft.com/office/powerpoint/2010/main" val="13686212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963" name="think-cell Slide" r:id="rId8" imgW="473" imgH="473" progId="TCLayout.ActiveDocument.1">
                  <p:embed/>
                </p:oleObj>
              </mc:Choice>
              <mc:Fallback>
                <p:oleObj name="think-cell Slide" r:id="rId8" imgW="473" imgH="473" progId="TCLayout.ActiveDocument.1">
                  <p:embed/>
                  <p:pic>
                    <p:nvPicPr>
                      <p:cNvPr id="6" name="Object 2" hidden="1">
                        <a:extLst>
                          <a:ext uri="{FF2B5EF4-FFF2-40B4-BE49-F238E27FC236}">
                            <a16:creationId xmlns:a16="http://schemas.microsoft.com/office/drawing/2014/main" id="{934F24D0-CBAA-4478-94C2-366294E42B4F}"/>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D2527ED3-04F7-4891-8622-0CA6C20BFFA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84CAE0F-3FBB-4BBD-B4B4-3404F3C93F75}"/>
              </a:ext>
            </a:extLst>
          </p:cNvPr>
          <p:cNvSpPr>
            <a:spLocks noGrp="1"/>
          </p:cNvSpPr>
          <p:nvPr>
            <p:ph type="title"/>
            <p:custDataLst>
              <p:tags r:id="rId4"/>
            </p:custDataLst>
          </p:nvPr>
        </p:nvSpPr>
        <p:spPr>
          <a:xfrm>
            <a:off x="554736" y="519011"/>
            <a:ext cx="7918704"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Deliver with style – Take it to your team</a:t>
            </a:r>
          </a:p>
        </p:txBody>
      </p:sp>
      <p:sp>
        <p:nvSpPr>
          <p:cNvPr id="3" name="3. Subtitle">
            <a:extLst>
              <a:ext uri="{FF2B5EF4-FFF2-40B4-BE49-F238E27FC236}">
                <a16:creationId xmlns:a16="http://schemas.microsoft.com/office/drawing/2014/main" id="{9C3B97D8-E2DD-443E-8BFE-D0913810CE8A}"/>
              </a:ext>
            </a:extLst>
          </p:cNvPr>
          <p:cNvSpPr>
            <a:spLocks noGrp="1"/>
          </p:cNvSpPr>
          <p:nvPr>
            <p:ph type="subTitle" idx="1"/>
            <p:custDataLst>
              <p:tags r:id="rId5"/>
            </p:custDataLst>
          </p:nvPr>
        </p:nvSpPr>
        <p:spPr/>
        <p:txBody>
          <a:bodyPr/>
          <a:lstStyle/>
          <a:p>
            <a:r>
              <a:rPr lang="en-CA" dirty="0"/>
              <a:t>Instructions</a:t>
            </a:r>
          </a:p>
        </p:txBody>
      </p:sp>
      <p:sp>
        <p:nvSpPr>
          <p:cNvPr id="14" name="1. On-page tracker">
            <a:extLst>
              <a:ext uri="{FF2B5EF4-FFF2-40B4-BE49-F238E27FC236}">
                <a16:creationId xmlns:a16="http://schemas.microsoft.com/office/drawing/2014/main" id="{F752E222-3FB2-490D-B8A7-3548C9FAC4E3}"/>
              </a:ext>
            </a:extLst>
          </p:cNvPr>
          <p:cNvSpPr>
            <a:spLocks noGrp="1"/>
          </p:cNvSpPr>
          <p:nvPr>
            <p:ph type="body" sz="quarter" idx="17" hasCustomPrompt="1"/>
            <p:custDataLst>
              <p:tags r:id="rId6"/>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7 – Deliver with style</a:t>
            </a:r>
          </a:p>
        </p:txBody>
      </p:sp>
    </p:spTree>
    <p:extLst>
      <p:ext uri="{BB962C8B-B14F-4D97-AF65-F5344CB8AC3E}">
        <p14:creationId xmlns:p14="http://schemas.microsoft.com/office/powerpoint/2010/main" val="134695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ext uri="{D42A27DB-BD31-4B8C-83A1-F6EECF244321}">
                <p14:modId xmlns:p14="http://schemas.microsoft.com/office/powerpoint/2010/main" val="1528979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4984" name="think-cell Slide" r:id="rId8" imgW="572" imgH="588" progId="TCLayout.ActiveDocument.1">
                  <p:embed/>
                </p:oleObj>
              </mc:Choice>
              <mc:Fallback>
                <p:oleObj name="think-cell Slide" r:id="rId8"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kumimoji="0" lang="en-US" sz="2500" b="1" u="none" strike="noStrike" kern="1200" cap="none" spc="0" normalizeH="0" noProof="0" dirty="0">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4"/>
            </p:custDataLst>
          </p:nvPr>
        </p:nvSpPr>
        <p:spPr>
          <a:xfrm>
            <a:off x="554736" y="519011"/>
            <a:ext cx="11082528"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Take it to your team</a:t>
            </a:r>
            <a:r>
              <a:rPr lang="en-US" dirty="0"/>
              <a:t> Checklist</a:t>
            </a:r>
          </a:p>
        </p:txBody>
      </p:sp>
      <p:sp>
        <p:nvSpPr>
          <p:cNvPr id="18" name="3. Subtitle">
            <a:extLst>
              <a:ext uri="{FF2B5EF4-FFF2-40B4-BE49-F238E27FC236}">
                <a16:creationId xmlns:a16="http://schemas.microsoft.com/office/drawing/2014/main" id="{4F10EEE4-04B9-4F45-A1F0-7C13A44D025D}"/>
              </a:ext>
            </a:extLst>
          </p:cNvPr>
          <p:cNvSpPr>
            <a:spLocks noGrp="1"/>
          </p:cNvSpPr>
          <p:nvPr>
            <p:ph type="subTitle" idx="1"/>
            <p:custDataLst>
              <p:tags r:id="rId5"/>
            </p:custDataLst>
          </p:nvPr>
        </p:nvSpPr>
        <p:spPr>
          <a:xfrm>
            <a:off x="554736" y="884725"/>
            <a:ext cx="11082528" cy="276999"/>
          </a:xfrm>
        </p:spPr>
        <p:txBody>
          <a:bodyPr/>
          <a:lstStyle/>
          <a:p>
            <a:r>
              <a:rPr lang="en-CA" dirty="0"/>
              <a:t>Checklist</a:t>
            </a:r>
          </a:p>
        </p:txBody>
      </p:sp>
      <p:sp>
        <p:nvSpPr>
          <p:cNvPr id="19" name="1. On-page tracker">
            <a:extLst>
              <a:ext uri="{FF2B5EF4-FFF2-40B4-BE49-F238E27FC236}">
                <a16:creationId xmlns:a16="http://schemas.microsoft.com/office/drawing/2014/main" id="{9EDF49E3-451A-4595-B70F-CF74F14305BB}"/>
              </a:ext>
            </a:extLst>
          </p:cNvPr>
          <p:cNvSpPr>
            <a:spLocks noGrp="1"/>
          </p:cNvSpPr>
          <p:nvPr>
            <p:ph type="body" sz="quarter" idx="17" hasCustomPrompt="1"/>
            <p:custDataLst>
              <p:tags r:id="rId6"/>
            </p:custDataLst>
          </p:nvPr>
        </p:nvSpPr>
        <p:spPr>
          <a:xfrm>
            <a:off x="7156704" y="89319"/>
            <a:ext cx="4480560" cy="123111"/>
          </a:xfrm>
        </p:spPr>
        <p:txBody>
          <a:bodyPr anchor="ctr" anchorCtr="0">
            <a:spAutoFit/>
          </a:bodyPr>
          <a:lstStyle>
            <a:lvl1pPr algn="r">
              <a:defRPr sz="800">
                <a:latin typeface="+mn-lt"/>
              </a:defRPr>
            </a:lvl1pPr>
          </a:lstStyle>
          <a:p>
            <a:pPr lvl="0"/>
            <a:r>
              <a:rPr lang="en-US" dirty="0"/>
              <a:t>Section 7 – Deliver with style</a:t>
            </a:r>
          </a:p>
        </p:txBody>
      </p:sp>
      <p:sp>
        <p:nvSpPr>
          <p:cNvPr id="4" name="TextBox 3">
            <a:extLst>
              <a:ext uri="{FF2B5EF4-FFF2-40B4-BE49-F238E27FC236}">
                <a16:creationId xmlns:a16="http://schemas.microsoft.com/office/drawing/2014/main" id="{DD7D0A15-2372-4408-B8FF-709E639B4442}"/>
              </a:ext>
            </a:extLst>
          </p:cNvPr>
          <p:cNvSpPr txBox="1"/>
          <p:nvPr/>
        </p:nvSpPr>
        <p:spPr>
          <a:xfrm>
            <a:off x="1674410" y="4194630"/>
            <a:ext cx="2953574" cy="191692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
        <p:nvSpPr>
          <p:cNvPr id="22" name="TextBox 21">
            <a:extLst>
              <a:ext uri="{FF2B5EF4-FFF2-40B4-BE49-F238E27FC236}">
                <a16:creationId xmlns:a16="http://schemas.microsoft.com/office/drawing/2014/main" id="{A2F4F55B-B876-461A-BBCF-C4BEB723CF0B}"/>
              </a:ext>
            </a:extLst>
          </p:cNvPr>
          <p:cNvSpPr txBox="1"/>
          <p:nvPr/>
        </p:nvSpPr>
        <p:spPr>
          <a:xfrm>
            <a:off x="5052091" y="4194630"/>
            <a:ext cx="3130855" cy="191692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
        <p:nvSpPr>
          <p:cNvPr id="23" name="TextBox 22">
            <a:extLst>
              <a:ext uri="{FF2B5EF4-FFF2-40B4-BE49-F238E27FC236}">
                <a16:creationId xmlns:a16="http://schemas.microsoft.com/office/drawing/2014/main" id="{125F2EB2-1C9B-4DB9-822A-D0DC9971DBBE}"/>
              </a:ext>
            </a:extLst>
          </p:cNvPr>
          <p:cNvSpPr txBox="1"/>
          <p:nvPr/>
        </p:nvSpPr>
        <p:spPr>
          <a:xfrm>
            <a:off x="8506409" y="4194630"/>
            <a:ext cx="3130855" cy="1916921"/>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sz="1400" i="1" dirty="0"/>
              <a:t>Enter text here…</a:t>
            </a:r>
          </a:p>
        </p:txBody>
      </p:sp>
    </p:spTree>
    <p:extLst>
      <p:ext uri="{BB962C8B-B14F-4D97-AF65-F5344CB8AC3E}">
        <p14:creationId xmlns:p14="http://schemas.microsoft.com/office/powerpoint/2010/main" val="317413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hidden="1">
            <a:extLst>
              <a:ext uri="{FF2B5EF4-FFF2-40B4-BE49-F238E27FC236}">
                <a16:creationId xmlns:a16="http://schemas.microsoft.com/office/drawing/2014/main" id="{A87355CF-0F5C-4713-9FC2-89C1B1EB9DB7}"/>
              </a:ext>
            </a:extLst>
          </p:cNvPr>
          <p:cNvGraphicFramePr>
            <a:graphicFrameLocks noChangeAspect="1"/>
          </p:cNvGraphicFramePr>
          <p:nvPr>
            <p:custDataLst>
              <p:tags r:id="rId2"/>
            </p:custDataLst>
            <p:extLst>
              <p:ext uri="{D42A27DB-BD31-4B8C-83A1-F6EECF244321}">
                <p14:modId xmlns:p14="http://schemas.microsoft.com/office/powerpoint/2010/main" val="393128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028" name="think-cell Slide" r:id="rId8" imgW="473" imgH="473" progId="TCLayout.ActiveDocument.1">
                  <p:embed/>
                </p:oleObj>
              </mc:Choice>
              <mc:Fallback>
                <p:oleObj name="think-cell Slide" r:id="rId8" imgW="473" imgH="473" progId="TCLayout.ActiveDocument.1">
                  <p:embed/>
                  <p:pic>
                    <p:nvPicPr>
                      <p:cNvPr id="7" name="Object 6" hidden="1">
                        <a:extLst>
                          <a:ext uri="{FF2B5EF4-FFF2-40B4-BE49-F238E27FC236}">
                            <a16:creationId xmlns:a16="http://schemas.microsoft.com/office/drawing/2014/main" id="{A87355CF-0F5C-4713-9FC2-89C1B1EB9DB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C14D5611-1C6C-4F59-93BB-78D06AE9637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52DC9F96-28D6-4F08-BCF5-6BB379E61F41}"/>
              </a:ext>
            </a:extLst>
          </p:cNvPr>
          <p:cNvSpPr>
            <a:spLocks noGrp="1"/>
          </p:cNvSpPr>
          <p:nvPr>
            <p:ph type="title"/>
            <p:custDataLst>
              <p:tags r:id="rId4"/>
            </p:custDataLst>
          </p:nvPr>
        </p:nvSpPr>
        <p:spPr/>
        <p:txBody>
          <a:bodyPr/>
          <a:lstStyle/>
          <a:p>
            <a:r>
              <a:rPr lang="en-CA" dirty="0"/>
              <a:t>Three Elements of Style for delivery</a:t>
            </a:r>
          </a:p>
        </p:txBody>
      </p:sp>
      <p:sp>
        <p:nvSpPr>
          <p:cNvPr id="3" name="3. Subtitle">
            <a:extLst>
              <a:ext uri="{FF2B5EF4-FFF2-40B4-BE49-F238E27FC236}">
                <a16:creationId xmlns:a16="http://schemas.microsoft.com/office/drawing/2014/main" id="{074F1DAF-D572-4CEA-8A0C-D1D53277B0E8}"/>
              </a:ext>
            </a:extLst>
          </p:cNvPr>
          <p:cNvSpPr>
            <a:spLocks noGrp="1"/>
          </p:cNvSpPr>
          <p:nvPr>
            <p:ph type="subTitle" idx="1"/>
            <p:custDataLst>
              <p:tags r:id="rId5"/>
            </p:custDataLst>
          </p:nvPr>
        </p:nvSpPr>
        <p:spPr/>
        <p:txBody>
          <a:bodyPr/>
          <a:lstStyle/>
          <a:p>
            <a:r>
              <a:rPr lang="en-CA" dirty="0"/>
              <a:t>Framework</a:t>
            </a:r>
          </a:p>
        </p:txBody>
      </p:sp>
      <p:sp>
        <p:nvSpPr>
          <p:cNvPr id="14" name="1. On-page tracker">
            <a:extLst>
              <a:ext uri="{FF2B5EF4-FFF2-40B4-BE49-F238E27FC236}">
                <a16:creationId xmlns:a16="http://schemas.microsoft.com/office/drawing/2014/main" id="{66B7D618-DFF4-4112-9926-9B2290195B35}"/>
              </a:ext>
            </a:extLst>
          </p:cNvPr>
          <p:cNvSpPr>
            <a:spLocks noGrp="1"/>
          </p:cNvSpPr>
          <p:nvPr>
            <p:ph type="body" sz="quarter" idx="17"/>
            <p:custDataLst>
              <p:tags r:id="rId6"/>
            </p:custDataLst>
          </p:nvPr>
        </p:nvSpPr>
        <p:spPr/>
        <p:txBody>
          <a:bodyPr anchor="ctr" anchorCtr="0">
            <a:spAutoFit/>
          </a:bodyPr>
          <a:lstStyle>
            <a:lvl1pPr algn="r">
              <a:defRPr sz="800">
                <a:latin typeface="+mn-lt"/>
              </a:defRPr>
            </a:lvl1pPr>
          </a:lstStyle>
          <a:p>
            <a:pPr lvl="0"/>
            <a:r>
              <a:rPr lang="en-US" dirty="0"/>
              <a:t>Section 7 – Deliver with style</a:t>
            </a:r>
          </a:p>
        </p:txBody>
      </p:sp>
    </p:spTree>
    <p:extLst>
      <p:ext uri="{BB962C8B-B14F-4D97-AF65-F5344CB8AC3E}">
        <p14:creationId xmlns:p14="http://schemas.microsoft.com/office/powerpoint/2010/main" val="320264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2" hidden="1">
            <a:extLst>
              <a:ext uri="{FF2B5EF4-FFF2-40B4-BE49-F238E27FC236}">
                <a16:creationId xmlns:a16="http://schemas.microsoft.com/office/drawing/2014/main" id="{53EF95AA-3F50-474A-AE43-82BA61DD2AD5}"/>
              </a:ext>
            </a:extLst>
          </p:cNvPr>
          <p:cNvGraphicFramePr>
            <a:graphicFrameLocks noChangeAspect="1"/>
          </p:cNvGraphicFramePr>
          <p:nvPr>
            <p:custDataLst>
              <p:tags r:id="rId2"/>
            </p:custDataLst>
            <p:extLst>
              <p:ext uri="{D42A27DB-BD31-4B8C-83A1-F6EECF244321}">
                <p14:modId xmlns:p14="http://schemas.microsoft.com/office/powerpoint/2010/main" val="189923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8055" name="think-cell Slide" r:id="rId8" imgW="473" imgH="473" progId="TCLayout.ActiveDocument.1">
                  <p:embed/>
                </p:oleObj>
              </mc:Choice>
              <mc:Fallback>
                <p:oleObj name="think-cell Slide" r:id="rId8" imgW="473" imgH="473" progId="TCLayout.ActiveDocument.1">
                  <p:embed/>
                  <p:pic>
                    <p:nvPicPr>
                      <p:cNvPr id="8" name="Object 2" hidden="1">
                        <a:extLst>
                          <a:ext uri="{FF2B5EF4-FFF2-40B4-BE49-F238E27FC236}">
                            <a16:creationId xmlns:a16="http://schemas.microsoft.com/office/drawing/2014/main" id="{53EF95AA-3F50-474A-AE43-82BA61DD2AD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52CF4469-540C-48E4-B1A3-75607A318C6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641D9450-8C78-4BBF-A8B9-C967B6E7DF64}"/>
              </a:ext>
            </a:extLst>
          </p:cNvPr>
          <p:cNvSpPr>
            <a:spLocks noGrp="1"/>
          </p:cNvSpPr>
          <p:nvPr>
            <p:ph type="title"/>
            <p:custDataLst>
              <p:tags r:id="rId4"/>
            </p:custDataLst>
          </p:nvPr>
        </p:nvSpPr>
        <p:spPr>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Virtual tips</a:t>
            </a:r>
          </a:p>
        </p:txBody>
      </p:sp>
      <p:sp>
        <p:nvSpPr>
          <p:cNvPr id="3" name="3. Subtitle">
            <a:extLst>
              <a:ext uri="{FF2B5EF4-FFF2-40B4-BE49-F238E27FC236}">
                <a16:creationId xmlns:a16="http://schemas.microsoft.com/office/drawing/2014/main" id="{554C70C4-E345-41B9-964A-2145FEB43979}"/>
              </a:ext>
            </a:extLst>
          </p:cNvPr>
          <p:cNvSpPr>
            <a:spLocks noGrp="1"/>
          </p:cNvSpPr>
          <p:nvPr>
            <p:ph type="subTitle" idx="1"/>
            <p:custDataLst>
              <p:tags r:id="rId5"/>
            </p:custDataLst>
          </p:nvPr>
        </p:nvSpPr>
        <p:spPr/>
        <p:txBody>
          <a:bodyPr/>
          <a:lstStyle/>
          <a:p>
            <a:r>
              <a:rPr lang="en-CA" dirty="0"/>
              <a:t>Tips/techniques</a:t>
            </a:r>
          </a:p>
        </p:txBody>
      </p:sp>
      <p:sp>
        <p:nvSpPr>
          <p:cNvPr id="10" name="1. On-page tracker">
            <a:extLst>
              <a:ext uri="{FF2B5EF4-FFF2-40B4-BE49-F238E27FC236}">
                <a16:creationId xmlns:a16="http://schemas.microsoft.com/office/drawing/2014/main" id="{69472FEF-A633-4388-B1F8-1A908591091A}"/>
              </a:ext>
            </a:extLst>
          </p:cNvPr>
          <p:cNvSpPr>
            <a:spLocks noGrp="1"/>
          </p:cNvSpPr>
          <p:nvPr>
            <p:ph type="body" sz="quarter" idx="17"/>
            <p:custDataLst>
              <p:tags r:id="rId6"/>
            </p:custDataLst>
          </p:nvPr>
        </p:nvSpPr>
        <p:spPr/>
        <p:txBody>
          <a:bodyPr anchor="ctr" anchorCtr="0">
            <a:spAutoFit/>
          </a:bodyPr>
          <a:lstStyle>
            <a:lvl1pPr algn="r">
              <a:defRPr sz="800">
                <a:latin typeface="+mn-lt"/>
              </a:defRPr>
            </a:lvl1pPr>
          </a:lstStyle>
          <a:p>
            <a:pPr lvl="0"/>
            <a:r>
              <a:rPr lang="en-US" dirty="0"/>
              <a:t>Section 7 – Deliver with style</a:t>
            </a:r>
          </a:p>
        </p:txBody>
      </p:sp>
    </p:spTree>
    <p:extLst>
      <p:ext uri="{BB962C8B-B14F-4D97-AF65-F5344CB8AC3E}">
        <p14:creationId xmlns:p14="http://schemas.microsoft.com/office/powerpoint/2010/main" val="1146855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3-21 02:5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5. Source"/>
</p:tagLst>
</file>

<file path=ppt/tags/tag101.xml><?xml version="1.0" encoding="utf-8"?>
<p:tagLst xmlns:a="http://schemas.openxmlformats.org/drawingml/2006/main" xmlns:r="http://schemas.openxmlformats.org/officeDocument/2006/relationships" xmlns:p="http://schemas.openxmlformats.org/presentationml/2006/main">
  <p:tag name="NAME" val="Moon"/>
</p:tagLst>
</file>

<file path=ppt/tags/tag102.xml><?xml version="1.0" encoding="utf-8"?>
<p:tagLst xmlns:a="http://schemas.openxmlformats.org/drawingml/2006/main" xmlns:r="http://schemas.openxmlformats.org/officeDocument/2006/relationships" xmlns:p="http://schemas.openxmlformats.org/presentationml/2006/main">
  <p:tag name="NAME" val="Moon"/>
</p:tagLst>
</file>

<file path=ppt/tags/tag103.xml><?xml version="1.0" encoding="utf-8"?>
<p:tagLst xmlns:a="http://schemas.openxmlformats.org/drawingml/2006/main" xmlns:r="http://schemas.openxmlformats.org/officeDocument/2006/relationships" xmlns:p="http://schemas.openxmlformats.org/presentationml/2006/main">
  <p:tag name="NAME" val="Moon"/>
</p:tagLst>
</file>

<file path=ppt/tags/tag104.xml><?xml version="1.0" encoding="utf-8"?>
<p:tagLst xmlns:a="http://schemas.openxmlformats.org/drawingml/2006/main" xmlns:r="http://schemas.openxmlformats.org/officeDocument/2006/relationships" xmlns:p="http://schemas.openxmlformats.org/presentationml/2006/main">
  <p:tag name="NAME" val="Moon"/>
</p:tagLst>
</file>

<file path=ppt/tags/tag105.xml><?xml version="1.0" encoding="utf-8"?>
<p:tagLst xmlns:a="http://schemas.openxmlformats.org/drawingml/2006/main" xmlns:r="http://schemas.openxmlformats.org/officeDocument/2006/relationships" xmlns:p="http://schemas.openxmlformats.org/presentationml/2006/main">
  <p:tag name="NAME" val="Moon"/>
</p:tagLst>
</file>

<file path=ppt/tags/tag106.xml><?xml version="1.0" encoding="utf-8"?>
<p:tagLst xmlns:a="http://schemas.openxmlformats.org/drawingml/2006/main" xmlns:r="http://schemas.openxmlformats.org/officeDocument/2006/relationships" xmlns:p="http://schemas.openxmlformats.org/presentationml/2006/main">
  <p:tag name="ANGLE" val="5"/>
</p:tagLst>
</file>

<file path=ppt/tags/tag107.xml><?xml version="1.0" encoding="utf-8"?>
<p:tagLst xmlns:a="http://schemas.openxmlformats.org/drawingml/2006/main" xmlns:r="http://schemas.openxmlformats.org/officeDocument/2006/relationships" xmlns:p="http://schemas.openxmlformats.org/presentationml/2006/main">
  <p:tag name="ANGLE" val="5"/>
</p:tagLst>
</file>

<file path=ppt/tags/tag108.xml><?xml version="1.0" encoding="utf-8"?>
<p:tagLst xmlns:a="http://schemas.openxmlformats.org/drawingml/2006/main" xmlns:r="http://schemas.openxmlformats.org/officeDocument/2006/relationships" xmlns:p="http://schemas.openxmlformats.org/presentationml/2006/main">
  <p:tag name="ANGLE" val="4"/>
</p:tagLst>
</file>

<file path=ppt/tags/tag109.xml><?xml version="1.0" encoding="utf-8"?>
<p:tagLst xmlns:a="http://schemas.openxmlformats.org/drawingml/2006/main" xmlns:r="http://schemas.openxmlformats.org/officeDocument/2006/relationships" xmlns:p="http://schemas.openxmlformats.org/presentationml/2006/main">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ANGLE" val="3"/>
</p:tagLst>
</file>

<file path=ppt/tags/tag111.xml><?xml version="1.0" encoding="utf-8"?>
<p:tagLst xmlns:a="http://schemas.openxmlformats.org/drawingml/2006/main" xmlns:r="http://schemas.openxmlformats.org/officeDocument/2006/relationships" xmlns:p="http://schemas.openxmlformats.org/presentationml/2006/main">
  <p:tag name="ANGLE" val="3"/>
</p:tagLst>
</file>

<file path=ppt/tags/tag112.xml><?xml version="1.0" encoding="utf-8"?>
<p:tagLst xmlns:a="http://schemas.openxmlformats.org/drawingml/2006/main" xmlns:r="http://schemas.openxmlformats.org/officeDocument/2006/relationships" xmlns:p="http://schemas.openxmlformats.org/presentationml/2006/main">
  <p:tag name="ANGLE" val="2"/>
</p:tagLst>
</file>

<file path=ppt/tags/tag113.xml><?xml version="1.0" encoding="utf-8"?>
<p:tagLst xmlns:a="http://schemas.openxmlformats.org/drawingml/2006/main" xmlns:r="http://schemas.openxmlformats.org/officeDocument/2006/relationships" xmlns:p="http://schemas.openxmlformats.org/presentationml/2006/main">
  <p:tag name="ANGLE" val="2"/>
</p:tagLst>
</file>

<file path=ppt/tags/tag114.xml><?xml version="1.0" encoding="utf-8"?>
<p:tagLst xmlns:a="http://schemas.openxmlformats.org/drawingml/2006/main" xmlns:r="http://schemas.openxmlformats.org/officeDocument/2006/relationships" xmlns:p="http://schemas.openxmlformats.org/presentationml/2006/main">
  <p:tag name="ANGLE" val="1"/>
</p:tagLst>
</file>

<file path=ppt/tags/tag115.xml><?xml version="1.0" encoding="utf-8"?>
<p:tagLst xmlns:a="http://schemas.openxmlformats.org/drawingml/2006/main" xmlns:r="http://schemas.openxmlformats.org/officeDocument/2006/relationships" xmlns:p="http://schemas.openxmlformats.org/presentationml/2006/main">
  <p:tag name="ANGLE" val="1"/>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1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1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Subtitle"/>
</p:tagLst>
</file>

<file path=ppt/tags/tag121.xml><?xml version="1.0" encoding="utf-8"?>
<p:tagLst xmlns:a="http://schemas.openxmlformats.org/drawingml/2006/main" xmlns:r="http://schemas.openxmlformats.org/officeDocument/2006/relationships" xmlns:p="http://schemas.openxmlformats.org/presentationml/2006/main">
  <p:tag name="SHAPENAME" val="Title"/>
</p:tagLst>
</file>

<file path=ppt/tags/tag12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5. Source"/>
</p:tagLst>
</file>

<file path=ppt/tags/tag1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5. Source"/>
</p:tagLst>
</file>

<file path=ppt/tags/tag1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6.xml><?xml version="1.0" encoding="utf-8"?>
<p:tagLst xmlns:a="http://schemas.openxmlformats.org/drawingml/2006/main" xmlns:r="http://schemas.openxmlformats.org/officeDocument/2006/relationships" xmlns:p="http://schemas.openxmlformats.org/presentationml/2006/main">
  <p:tag name="SHAPENAME" val="5. Source"/>
</p:tagLst>
</file>

<file path=ppt/tags/tag1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5. Source"/>
</p:tagLst>
</file>

<file path=ppt/tags/tag1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5.xml><?xml version="1.0" encoding="utf-8"?>
<p:tagLst xmlns:a="http://schemas.openxmlformats.org/drawingml/2006/main" xmlns:r="http://schemas.openxmlformats.org/officeDocument/2006/relationships" xmlns:p="http://schemas.openxmlformats.org/presentationml/2006/main">
  <p:tag name="SHAPENAME" val="5. Source"/>
</p:tagLst>
</file>

<file path=ppt/tags/tag1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4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5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5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5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6.xml><?xml version="1.0" encoding="utf-8"?>
<p:tagLst xmlns:a="http://schemas.openxmlformats.org/drawingml/2006/main" xmlns:r="http://schemas.openxmlformats.org/officeDocument/2006/relationships" xmlns:p="http://schemas.openxmlformats.org/presentationml/2006/main">
  <p:tag name="SHAPENAME" val="5. Source"/>
</p:tagLst>
</file>

<file path=ppt/tags/tag1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8.xml><?xml version="1.0" encoding="utf-8"?>
<p:tagLst xmlns:a="http://schemas.openxmlformats.org/drawingml/2006/main" xmlns:r="http://schemas.openxmlformats.org/officeDocument/2006/relationships" xmlns:p="http://schemas.openxmlformats.org/presentationml/2006/main">
  <p:tag name="SHAPENAME" val="5. Source"/>
</p:tagLst>
</file>

<file path=ppt/tags/tag15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16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6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6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6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71.xml><?xml version="1.0" encoding="utf-8"?>
<p:tagLst xmlns:a="http://schemas.openxmlformats.org/drawingml/2006/main" xmlns:r="http://schemas.openxmlformats.org/officeDocument/2006/relationships" xmlns:p="http://schemas.openxmlformats.org/presentationml/2006/main">
  <p:tag name="SHAPENAME" val="5. Source"/>
</p:tagLst>
</file>

<file path=ppt/tags/tag1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3.xml><?xml version="1.0" encoding="utf-8"?>
<p:tagLst xmlns:a="http://schemas.openxmlformats.org/drawingml/2006/main" xmlns:r="http://schemas.openxmlformats.org/officeDocument/2006/relationships" xmlns:p="http://schemas.openxmlformats.org/presentationml/2006/main">
  <p:tag name="SHAPENAME" val="5. Source"/>
</p:tagLst>
</file>

<file path=ppt/tags/tag17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5.xml><?xml version="1.0" encoding="utf-8"?>
<p:tagLst xmlns:a="http://schemas.openxmlformats.org/drawingml/2006/main" xmlns:r="http://schemas.openxmlformats.org/officeDocument/2006/relationships" xmlns:p="http://schemas.openxmlformats.org/presentationml/2006/main">
  <p:tag name="SHAPENAME" val="5. Source"/>
</p:tagLst>
</file>

<file path=ppt/tags/tag1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7.xml><?xml version="1.0" encoding="utf-8"?>
<p:tagLst xmlns:a="http://schemas.openxmlformats.org/drawingml/2006/main" xmlns:r="http://schemas.openxmlformats.org/officeDocument/2006/relationships" xmlns:p="http://schemas.openxmlformats.org/presentationml/2006/main">
  <p:tag name="SHAPENAME" val="5. Sourc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9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9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SHAPENAME" val="5. Sourc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0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0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3.xml><?xml version="1.0" encoding="utf-8"?>
<p:tagLst xmlns:a="http://schemas.openxmlformats.org/drawingml/2006/main" xmlns:r="http://schemas.openxmlformats.org/officeDocument/2006/relationships" xmlns:p="http://schemas.openxmlformats.org/presentationml/2006/main">
  <p:tag name="SHAPENAME" val="5. Source"/>
</p:tagLst>
</file>

<file path=ppt/tags/tag2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5.xml><?xml version="1.0" encoding="utf-8"?>
<p:tagLst xmlns:a="http://schemas.openxmlformats.org/drawingml/2006/main" xmlns:r="http://schemas.openxmlformats.org/officeDocument/2006/relationships" xmlns:p="http://schemas.openxmlformats.org/presentationml/2006/main">
  <p:tag name="SHAPENAME" val="5. Sourc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5. Source"/>
</p:tagLst>
</file>

<file path=ppt/tags/tag2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7.xml><?xml version="1.0" encoding="utf-8"?>
<p:tagLst xmlns:a="http://schemas.openxmlformats.org/drawingml/2006/main" xmlns:r="http://schemas.openxmlformats.org/officeDocument/2006/relationships" xmlns:p="http://schemas.openxmlformats.org/presentationml/2006/main">
  <p:tag name="SHAPENAME" val="5. Source"/>
</p:tagLst>
</file>

<file path=ppt/tags/tag2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9.xml><?xml version="1.0" encoding="utf-8"?>
<p:tagLst xmlns:a="http://schemas.openxmlformats.org/drawingml/2006/main" xmlns:r="http://schemas.openxmlformats.org/officeDocument/2006/relationships" xmlns:p="http://schemas.openxmlformats.org/presentationml/2006/main">
  <p:tag name="SHAPENAME" val="5. Source"/>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24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5. Source"/>
</p:tagLst>
</file>

<file path=ppt/tags/tag2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SHAPENAME" val="5. Source"/>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7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7.xml><?xml version="1.0" encoding="utf-8"?>
<p:tagLst xmlns:a="http://schemas.openxmlformats.org/drawingml/2006/main" xmlns:r="http://schemas.openxmlformats.org/officeDocument/2006/relationships" xmlns:p="http://schemas.openxmlformats.org/presentationml/2006/main">
  <p:tag name="SHAPENAME" val="5. Sourc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1.xml><?xml version="1.0" encoding="utf-8"?>
<p:tagLst xmlns:a="http://schemas.openxmlformats.org/drawingml/2006/main" xmlns:r="http://schemas.openxmlformats.org/officeDocument/2006/relationships" xmlns:p="http://schemas.openxmlformats.org/presentationml/2006/main">
  <p:tag name="SHAPENAME" val="5. Source"/>
</p:tagLst>
</file>

<file path=ppt/tags/tag28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83.xml><?xml version="1.0" encoding="utf-8"?>
<p:tagLst xmlns:a="http://schemas.openxmlformats.org/drawingml/2006/main" xmlns:r="http://schemas.openxmlformats.org/officeDocument/2006/relationships" xmlns:p="http://schemas.openxmlformats.org/presentationml/2006/main">
  <p:tag name="SHAPENAME" val="TopLine"/>
</p:tagLst>
</file>

<file path=ppt/tags/tag28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7.xml><?xml version="1.0" encoding="utf-8"?>
<p:tagLst xmlns:a="http://schemas.openxmlformats.org/drawingml/2006/main" xmlns:r="http://schemas.openxmlformats.org/officeDocument/2006/relationships" xmlns:p="http://schemas.openxmlformats.org/presentationml/2006/main">
  <p:tag name="SHAPENAME" val="5. Source"/>
</p:tagLst>
</file>

<file path=ppt/tags/tag2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9.xml><?xml version="1.0" encoding="utf-8"?>
<p:tagLst xmlns:a="http://schemas.openxmlformats.org/drawingml/2006/main" xmlns:r="http://schemas.openxmlformats.org/officeDocument/2006/relationships" xmlns:p="http://schemas.openxmlformats.org/presentationml/2006/main">
  <p:tag name="SHAPENAME" val="5. Sourc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2.xml><?xml version="1.0" encoding="utf-8"?>
<p:tagLst xmlns:a="http://schemas.openxmlformats.org/drawingml/2006/main" xmlns:r="http://schemas.openxmlformats.org/officeDocument/2006/relationships" xmlns:p="http://schemas.openxmlformats.org/presentationml/2006/main">
  <p:tag name="SHAPENAME" val="5. Source"/>
</p:tagLst>
</file>

<file path=ppt/tags/tag2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4.xml><?xml version="1.0" encoding="utf-8"?>
<p:tagLst xmlns:a="http://schemas.openxmlformats.org/drawingml/2006/main" xmlns:r="http://schemas.openxmlformats.org/officeDocument/2006/relationships" xmlns:p="http://schemas.openxmlformats.org/presentationml/2006/main">
  <p:tag name="SHAPENAME" val="5. Sourc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297.xml><?xml version="1.0" encoding="utf-8"?>
<p:tagLst xmlns:a="http://schemas.openxmlformats.org/drawingml/2006/main" xmlns:r="http://schemas.openxmlformats.org/officeDocument/2006/relationships" xmlns:p="http://schemas.openxmlformats.org/presentationml/2006/main">
  <p:tag name="SHAPENAME" val="5. Source"/>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
</p:tagLst>
</file>

<file path=ppt/tags/tag299.xml><?xml version="1.0" encoding="utf-8"?>
<p:tagLst xmlns:a="http://schemas.openxmlformats.org/drawingml/2006/main" xmlns:r="http://schemas.openxmlformats.org/officeDocument/2006/relationships" xmlns:p="http://schemas.openxmlformats.org/presentationml/2006/main">
  <p:tag name="SHAPENAME" val="TopLin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302.xml><?xml version="1.0" encoding="utf-8"?>
<p:tagLst xmlns:a="http://schemas.openxmlformats.org/drawingml/2006/main" xmlns:r="http://schemas.openxmlformats.org/officeDocument/2006/relationships" xmlns:p="http://schemas.openxmlformats.org/presentationml/2006/main">
  <p:tag name="SHAPENAME" val="Subtitl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nXxF6g0iV_aYwT9wjn6fZA"/>
</p:tagLst>
</file>

<file path=ppt/tags/tag3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gFqZYyCCA3JeefO92l_ow"/>
</p:tagLst>
</file>

<file path=ppt/tags/tag3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ygdIuwZBHfOEKqoWN76QQQ"/>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32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45"/>
  <p:tag name="WIDTH" val="276.6667"/>
  <p:tag name="TOP" val="139.3875"/>
  <p:tag name="HEIGHT" val="100.2042"/>
</p:tagLst>
</file>

<file path=ppt/tags/tag41.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45"/>
  <p:tag name="WIDTH" val="276.6667"/>
  <p:tag name="TOP" val="249.5917"/>
  <p:tag name="HEIGHT" val="100.2042"/>
</p:tagLst>
</file>

<file path=ppt/tags/tag42.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341.6667"/>
  <p:tag name="WIDTH" val="276.6667"/>
  <p:tag name="TOP" val="139.3875"/>
  <p:tag name="HEIGHT" val="100.2042"/>
</p:tagLst>
</file>

<file path=ppt/tags/tag43.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341.6667"/>
  <p:tag name="WIDTH" val="276.6667"/>
  <p:tag name="TOP" val="139.3875"/>
  <p:tag name="HEIGHT" val="100.2042"/>
</p:tagLst>
</file>

<file path=ppt/tags/tag44.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341.6667"/>
  <p:tag name="WIDTH" val="276.6667"/>
  <p:tag name="TOP" val="139.3875"/>
  <p:tag name="HEIGHT" val="100.2042"/>
</p:tagLst>
</file>

<file path=ppt/tags/tag45.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45"/>
  <p:tag name="WIDTH" val="276.6667"/>
  <p:tag name="TOP" val="359.7958"/>
  <p:tag name="HEIGHT" val="100.2042"/>
</p:tagLst>
</file>

<file path=ppt/tags/tag46.xml><?xml version="1.0" encoding="utf-8"?>
<p:tagLst xmlns:a="http://schemas.openxmlformats.org/drawingml/2006/main" xmlns:r="http://schemas.openxmlformats.org/officeDocument/2006/relationships" xmlns:p="http://schemas.openxmlformats.org/presentationml/2006/main">
  <p:tag name="MTTABLE" val="HDiv"/>
  <p:tag name="MTNUMBER" val="0.672856934216273"/>
</p:tagLst>
</file>

<file path=ppt/tags/tag47.xml><?xml version="1.0" encoding="utf-8"?>
<p:tagLst xmlns:a="http://schemas.openxmlformats.org/drawingml/2006/main" xmlns:r="http://schemas.openxmlformats.org/officeDocument/2006/relationships" xmlns:p="http://schemas.openxmlformats.org/presentationml/2006/main">
  <p:tag name="MTTABLE" val="VDiv"/>
  <p:tag name="MTNUMBER" val="0.672856934216273"/>
</p:tagLst>
</file>

<file path=ppt/tags/tag48.xml><?xml version="1.0" encoding="utf-8"?>
<p:tagLst xmlns:a="http://schemas.openxmlformats.org/drawingml/2006/main" xmlns:r="http://schemas.openxmlformats.org/officeDocument/2006/relationships" xmlns:p="http://schemas.openxmlformats.org/presentationml/2006/main">
  <p:tag name="MTTABLE" val="VDiv"/>
  <p:tag name="MTNUMBER" val="0.672856934216273"/>
</p:tagLst>
</file>

<file path=ppt/tags/tag49.xml><?xml version="1.0" encoding="utf-8"?>
<p:tagLst xmlns:a="http://schemas.openxmlformats.org/drawingml/2006/main" xmlns:r="http://schemas.openxmlformats.org/officeDocument/2006/relationships" xmlns:p="http://schemas.openxmlformats.org/presentationml/2006/main">
  <p:tag name="MTTABLE" val="Cell"/>
  <p:tag name="MTNUMBER" val="0.672856934216273"/>
  <p:tag name="LEFT" val="341.6667"/>
  <p:tag name="WIDTH" val="276.6667"/>
  <p:tag name="HEIGHT" val="19.38748"/>
  <p:tag name="TOP" val="110"/>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58.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59.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xml><?xml version="1.0" encoding="utf-8"?>
<p:tagLst xmlns:a="http://schemas.openxmlformats.org/drawingml/2006/main" xmlns:r="http://schemas.openxmlformats.org/officeDocument/2006/relationships" xmlns:p="http://schemas.openxmlformats.org/presentationml/2006/main">
  <p:tag name="SHAPENAME" val="5. Source"/>
</p:tagLst>
</file>

<file path=ppt/tags/tag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xml><?xml version="1.0" encoding="utf-8"?>
<p:tagLst xmlns:a="http://schemas.openxmlformats.org/drawingml/2006/main" xmlns:r="http://schemas.openxmlformats.org/officeDocument/2006/relationships" xmlns:p="http://schemas.openxmlformats.org/presentationml/2006/main">
  <p:tag name="NAME" val="KeyTakeawayOF"/>
</p:tagLst>
</file>

<file path=ppt/tags/tag68.xml><?xml version="1.0" encoding="utf-8"?>
<p:tagLst xmlns:a="http://schemas.openxmlformats.org/drawingml/2006/main" xmlns:r="http://schemas.openxmlformats.org/officeDocument/2006/relationships" xmlns:p="http://schemas.openxmlformats.org/presentationml/2006/main">
  <p:tag name="NAME" val="BigStat"/>
</p:tagLst>
</file>

<file path=ppt/tags/tag69.xml><?xml version="1.0" encoding="utf-8"?>
<p:tagLst xmlns:a="http://schemas.openxmlformats.org/drawingml/2006/main" xmlns:r="http://schemas.openxmlformats.org/officeDocument/2006/relationships" xmlns:p="http://schemas.openxmlformats.org/presentationml/2006/main">
  <p:tag name="NAME" val="BigSta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NAME" val="BigStat"/>
</p:tagLst>
</file>

<file path=ppt/tags/tag71.xml><?xml version="1.0" encoding="utf-8"?>
<p:tagLst xmlns:a="http://schemas.openxmlformats.org/drawingml/2006/main" xmlns:r="http://schemas.openxmlformats.org/officeDocument/2006/relationships" xmlns:p="http://schemas.openxmlformats.org/presentationml/2006/main">
  <p:tag name="NAME" val="BigStat"/>
</p:tagLst>
</file>

<file path=ppt/tags/tag72.xml><?xml version="1.0" encoding="utf-8"?>
<p:tagLst xmlns:a="http://schemas.openxmlformats.org/drawingml/2006/main" xmlns:r="http://schemas.openxmlformats.org/officeDocument/2006/relationships" xmlns:p="http://schemas.openxmlformats.org/presentationml/2006/main">
  <p:tag name="NAME" val="BigStat"/>
</p:tagLst>
</file>

<file path=ppt/tags/tag73.xml><?xml version="1.0" encoding="utf-8"?>
<p:tagLst xmlns:a="http://schemas.openxmlformats.org/drawingml/2006/main" xmlns:r="http://schemas.openxmlformats.org/officeDocument/2006/relationships" xmlns:p="http://schemas.openxmlformats.org/presentationml/2006/main">
  <p:tag name="NAME" val="BigStat"/>
</p:tagLst>
</file>

<file path=ppt/tags/tag74.xml><?xml version="1.0" encoding="utf-8"?>
<p:tagLst xmlns:a="http://schemas.openxmlformats.org/drawingml/2006/main" xmlns:r="http://schemas.openxmlformats.org/officeDocument/2006/relationships" xmlns:p="http://schemas.openxmlformats.org/presentationml/2006/main">
  <p:tag name="NAME" val="BigStat"/>
</p:tagLst>
</file>

<file path=ppt/tags/tag75.xml><?xml version="1.0" encoding="utf-8"?>
<p:tagLst xmlns:a="http://schemas.openxmlformats.org/drawingml/2006/main" xmlns:r="http://schemas.openxmlformats.org/officeDocument/2006/relationships" xmlns:p="http://schemas.openxmlformats.org/presentationml/2006/main">
  <p:tag name="NAME" val="BigStat"/>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7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NAME" val="CustomIcon"/>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1LEVEL" val="18"/>
  <p:tag name="2LEVEL" val="9"/>
  <p:tag name="3LEVEL" val="4.5"/>
  <p:tag name="4LEVEL" val="2.25"/>
  <p:tag name="5LEVEL" val="1.12"/>
</p:tagLst>
</file>

<file path=ppt/tags/tag91.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9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5.xml><?xml version="1.0" encoding="utf-8"?>
<p:tagLst xmlns:a="http://schemas.openxmlformats.org/drawingml/2006/main" xmlns:r="http://schemas.openxmlformats.org/officeDocument/2006/relationships" xmlns:p="http://schemas.openxmlformats.org/presentationml/2006/main">
  <p:tag name="SHAPENAME" val="BottomLine"/>
</p:tagLst>
</file>

<file path=ppt/tags/tag96.xml><?xml version="1.0" encoding="utf-8"?>
<p:tagLst xmlns:a="http://schemas.openxmlformats.org/drawingml/2006/main" xmlns:r="http://schemas.openxmlformats.org/officeDocument/2006/relationships" xmlns:p="http://schemas.openxmlformats.org/presentationml/2006/main">
  <p:tag name="SHAPENAME" val="TopLine"/>
</p:tagLst>
</file>

<file path=ppt/tags/tag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8.xml><?xml version="1.0" encoding="utf-8"?>
<p:tagLst xmlns:a="http://schemas.openxmlformats.org/drawingml/2006/main" xmlns:r="http://schemas.openxmlformats.org/officeDocument/2006/relationships" xmlns:p="http://schemas.openxmlformats.org/presentationml/2006/main">
  <p:tag name="SHAPENAME" val="Grid"/>
</p:tagLst>
</file>

<file path=ppt/tags/tag99.xml><?xml version="1.0" encoding="utf-8"?>
<p:tagLst xmlns:a="http://schemas.openxmlformats.org/drawingml/2006/main" xmlns:r="http://schemas.openxmlformats.org/officeDocument/2006/relationships" xmlns:p="http://schemas.openxmlformats.org/presentationml/2006/main">
  <p:tag name="SHAPENAME" val="4. Footnote"/>
</p:tagLst>
</file>

<file path=ppt/theme/theme1.xml><?xml version="1.0" encoding="utf-8"?>
<a:theme xmlns:a="http://schemas.openxmlformats.org/drawingml/2006/main" name="White">
  <a:themeElements>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E311C4B8-74AD-441A-9B7D-88C6246213BF}" vid="{6F42E404-E13C-48AC-A170-1D4DC8937465}"/>
    </a:ext>
  </a:extLst>
</a:theme>
</file>

<file path=ppt/theme/theme2.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78</Words>
  <Application>Microsoft Office PowerPoint</Application>
  <PresentationFormat>Widescreen</PresentationFormat>
  <Paragraphs>17</Paragraphs>
  <Slides>5</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3" baseType="lpstr">
      <vt:lpstr>Arial</vt:lpstr>
      <vt:lpstr>Arial (Body)</vt:lpstr>
      <vt:lpstr>Georgia</vt:lpstr>
      <vt:lpstr>Segoe UI</vt:lpstr>
      <vt:lpstr>Wingdings</vt:lpstr>
      <vt:lpstr>White</vt:lpstr>
      <vt:lpstr>1_Contrast</vt:lpstr>
      <vt:lpstr>think-cell Slide</vt:lpstr>
      <vt:lpstr>Deliver with style: Take it to your team</vt:lpstr>
      <vt:lpstr>Deliver with style – Take it to your team</vt:lpstr>
      <vt:lpstr>Take it to your team Checklist</vt:lpstr>
      <vt:lpstr>Three Elements of Style for delivery</vt:lpstr>
      <vt:lpstr>Virtual tips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2020-10-02T01:36:05Z</dcterms:created>
  <dcterms:modified xsi:type="dcterms:W3CDTF">2020-11-05T03:14:39Z</dcterms:modified>
  <cp:category/>
  <cp:contentStatus/>
</cp:coreProperties>
</file>