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1.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notesSlides/notesSlide2.xml" ContentType="application/vnd.openxmlformats-officedocument.presentationml.notesSlide+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3.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4.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889" r:id="rId2"/>
  </p:sldMasterIdLst>
  <p:notesMasterIdLst>
    <p:notesMasterId r:id="rId9"/>
  </p:notesMasterIdLst>
  <p:handoutMasterIdLst>
    <p:handoutMasterId r:id="rId10"/>
  </p:handoutMasterIdLst>
  <p:sldIdLst>
    <p:sldId id="3691" r:id="rId3"/>
    <p:sldId id="2134804106" r:id="rId4"/>
    <p:sldId id="2134804119" r:id="rId5"/>
    <p:sldId id="2134804125" r:id="rId6"/>
    <p:sldId id="2134804122" r:id="rId7"/>
    <p:sldId id="2134804124" r:id="rId8"/>
  </p:sldIdLst>
  <p:sldSz cx="12192000" cy="6858000"/>
  <p:notesSz cx="7102475" cy="9388475"/>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32" userDrawn="1">
          <p15:clr>
            <a:srgbClr val="A4A3A4"/>
          </p15:clr>
        </p15:guide>
        <p15:guide id="2" pos="3528"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FB4A7-C758-4D52-9302-CA037DF4A5C8}" v="199" dt="2020-10-01T20:54:06.106"/>
    <p1510:client id="{59D8A375-9F54-4D20-8E0A-B028DFE0E58D}" v="37" dt="2020-10-01T18:53:51.779"/>
    <p1510:client id="{63EC6512-1F1A-4FFB-BE6D-765EF52E98DA}" v="5575" dt="2020-09-29T05:23:06.679"/>
    <p1510:client id="{7E529936-6962-44F2-BB05-194A918F2174}" v="130" dt="2020-09-29T12:01:50.164"/>
    <p1510:client id="{C78BFD05-4912-41AD-A86C-B9D5CB79CCFB}" v="588" dt="2020-10-01T14:57:35.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8" autoAdjust="0"/>
    <p:restoredTop sz="94621" autoAdjust="0"/>
  </p:normalViewPr>
  <p:slideViewPr>
    <p:cSldViewPr snapToGrid="0" snapToObjects="1">
      <p:cViewPr varScale="1">
        <p:scale>
          <a:sx n="80" d="100"/>
          <a:sy n="80" d="100"/>
        </p:scale>
        <p:origin x="412" y="44"/>
      </p:cViewPr>
      <p:guideLst>
        <p:guide pos="2532"/>
        <p:guide pos="3528"/>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4 November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4 November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2</a:t>
            </a:fld>
            <a:endParaRPr lang="en-US"/>
          </a:p>
        </p:txBody>
      </p:sp>
    </p:spTree>
    <p:extLst>
      <p:ext uri="{BB962C8B-B14F-4D97-AF65-F5344CB8AC3E}">
        <p14:creationId xmlns:p14="http://schemas.microsoft.com/office/powerpoint/2010/main" val="398834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3</a:t>
            </a:fld>
            <a:endParaRPr lang="en-US"/>
          </a:p>
        </p:txBody>
      </p:sp>
    </p:spTree>
    <p:extLst>
      <p:ext uri="{BB962C8B-B14F-4D97-AF65-F5344CB8AC3E}">
        <p14:creationId xmlns:p14="http://schemas.microsoft.com/office/powerpoint/2010/main" val="392413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4</a:t>
            </a:fld>
            <a:endParaRPr lang="en-US"/>
          </a:p>
        </p:txBody>
      </p:sp>
    </p:spTree>
    <p:extLst>
      <p:ext uri="{BB962C8B-B14F-4D97-AF65-F5344CB8AC3E}">
        <p14:creationId xmlns:p14="http://schemas.microsoft.com/office/powerpoint/2010/main" val="948920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5</a:t>
            </a:fld>
            <a:endParaRPr lang="en-US"/>
          </a:p>
        </p:txBody>
      </p:sp>
    </p:spTree>
    <p:extLst>
      <p:ext uri="{BB962C8B-B14F-4D97-AF65-F5344CB8AC3E}">
        <p14:creationId xmlns:p14="http://schemas.microsoft.com/office/powerpoint/2010/main" val="940328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Date Placeholder 3"/>
          <p:cNvSpPr>
            <a:spLocks noGrp="1"/>
          </p:cNvSpPr>
          <p:nvPr>
            <p:ph type="dt" idx="1"/>
          </p:nvPr>
        </p:nvSpPr>
        <p:spPr/>
        <p:txBody>
          <a:bodyPr/>
          <a:lstStyle/>
          <a:p>
            <a:fld id="{1DF34805-1F01-4BDA-A8CA-FCEA2B4BC8D0}" type="datetime3">
              <a:rPr lang="en-US" smtClean="0"/>
              <a:pPr/>
              <a:t>4 November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6</a:t>
            </a:fld>
            <a:endParaRPr lang="en-US"/>
          </a:p>
        </p:txBody>
      </p:sp>
    </p:spTree>
    <p:extLst>
      <p:ext uri="{BB962C8B-B14F-4D97-AF65-F5344CB8AC3E}">
        <p14:creationId xmlns:p14="http://schemas.microsoft.com/office/powerpoint/2010/main" val="3790293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slideMaster" Target="../slideMasters/slideMaster2.xml"/><Relationship Id="rId4" Type="http://schemas.openxmlformats.org/officeDocument/2006/relationships/tags" Target="../tags/tag13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slideMaster" Target="../slideMasters/slideMaster2.xml"/><Relationship Id="rId4" Type="http://schemas.openxmlformats.org/officeDocument/2006/relationships/tags" Target="../tags/tag137.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Master" Target="../slideMasters/slideMaster2.xml"/><Relationship Id="rId5" Type="http://schemas.openxmlformats.org/officeDocument/2006/relationships/tags" Target="../tags/tag142.xml"/><Relationship Id="rId4" Type="http://schemas.openxmlformats.org/officeDocument/2006/relationships/tags" Target="../tags/tag14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oleObject" Target="../embeddings/oleObject11.bin"/><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slideMaster" Target="../slideMasters/slideMaster2.xml"/><Relationship Id="rId2" Type="http://schemas.openxmlformats.org/officeDocument/2006/relationships/tags" Target="../tags/tag143.xml"/><Relationship Id="rId16" Type="http://schemas.openxmlformats.org/officeDocument/2006/relationships/tags" Target="../tags/tag157.xml"/><Relationship Id="rId1" Type="http://schemas.openxmlformats.org/officeDocument/2006/relationships/vmlDrawing" Target="../drawings/vmlDrawing11.v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19" Type="http://schemas.openxmlformats.org/officeDocument/2006/relationships/image" Target="../media/image1.emf"/><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64.xml"/><Relationship Id="rId13" Type="http://schemas.openxmlformats.org/officeDocument/2006/relationships/tags" Target="../tags/tag169.xml"/><Relationship Id="rId18" Type="http://schemas.openxmlformats.org/officeDocument/2006/relationships/image" Target="../media/image1.emf"/><Relationship Id="rId3" Type="http://schemas.openxmlformats.org/officeDocument/2006/relationships/tags" Target="../tags/tag159.xml"/><Relationship Id="rId7" Type="http://schemas.openxmlformats.org/officeDocument/2006/relationships/tags" Target="../tags/tag163.xml"/><Relationship Id="rId12" Type="http://schemas.openxmlformats.org/officeDocument/2006/relationships/tags" Target="../tags/tag168.xml"/><Relationship Id="rId17" Type="http://schemas.openxmlformats.org/officeDocument/2006/relationships/oleObject" Target="../embeddings/oleObject12.bin"/><Relationship Id="rId2" Type="http://schemas.openxmlformats.org/officeDocument/2006/relationships/tags" Target="../tags/tag158.xml"/><Relationship Id="rId16" Type="http://schemas.openxmlformats.org/officeDocument/2006/relationships/slideMaster" Target="../slideMasters/slideMaster2.xml"/><Relationship Id="rId1" Type="http://schemas.openxmlformats.org/officeDocument/2006/relationships/vmlDrawing" Target="../drawings/vmlDrawing12.vml"/><Relationship Id="rId6" Type="http://schemas.openxmlformats.org/officeDocument/2006/relationships/tags" Target="../tags/tag162.xml"/><Relationship Id="rId11" Type="http://schemas.openxmlformats.org/officeDocument/2006/relationships/tags" Target="../tags/tag167.xml"/><Relationship Id="rId5" Type="http://schemas.openxmlformats.org/officeDocument/2006/relationships/tags" Target="../tags/tag161.xml"/><Relationship Id="rId15" Type="http://schemas.openxmlformats.org/officeDocument/2006/relationships/tags" Target="../tags/tag171.xml"/><Relationship Id="rId10" Type="http://schemas.openxmlformats.org/officeDocument/2006/relationships/tags" Target="../tags/tag166.xml"/><Relationship Id="rId4" Type="http://schemas.openxmlformats.org/officeDocument/2006/relationships/tags" Target="../tags/tag160.xml"/><Relationship Id="rId9" Type="http://schemas.openxmlformats.org/officeDocument/2006/relationships/tags" Target="../tags/tag165.xml"/><Relationship Id="rId14" Type="http://schemas.openxmlformats.org/officeDocument/2006/relationships/tags" Target="../tags/tag170.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90.xml"/><Relationship Id="rId13" Type="http://schemas.openxmlformats.org/officeDocument/2006/relationships/tags" Target="../tags/tag195.xml"/><Relationship Id="rId18" Type="http://schemas.openxmlformats.org/officeDocument/2006/relationships/image" Target="../media/image1.emf"/><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tags" Target="../tags/tag194.xml"/><Relationship Id="rId17" Type="http://schemas.openxmlformats.org/officeDocument/2006/relationships/oleObject" Target="../embeddings/oleObject13.bin"/><Relationship Id="rId2" Type="http://schemas.openxmlformats.org/officeDocument/2006/relationships/tags" Target="../tags/tag184.xml"/><Relationship Id="rId16" Type="http://schemas.openxmlformats.org/officeDocument/2006/relationships/slideMaster" Target="../slideMasters/slideMaster2.xml"/><Relationship Id="rId1" Type="http://schemas.openxmlformats.org/officeDocument/2006/relationships/vmlDrawing" Target="../drawings/vmlDrawing13.vml"/><Relationship Id="rId6" Type="http://schemas.openxmlformats.org/officeDocument/2006/relationships/tags" Target="../tags/tag188.xml"/><Relationship Id="rId11" Type="http://schemas.openxmlformats.org/officeDocument/2006/relationships/tags" Target="../tags/tag193.xml"/><Relationship Id="rId5" Type="http://schemas.openxmlformats.org/officeDocument/2006/relationships/tags" Target="../tags/tag187.xml"/><Relationship Id="rId15" Type="http://schemas.openxmlformats.org/officeDocument/2006/relationships/tags" Target="../tags/tag197.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 Id="rId14" Type="http://schemas.openxmlformats.org/officeDocument/2006/relationships/tags" Target="../tags/tag196.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tags" Target="../tags/tag209.xml"/><Relationship Id="rId18" Type="http://schemas.openxmlformats.org/officeDocument/2006/relationships/image" Target="../media/image9.emf"/><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tags" Target="../tags/tag208.xml"/><Relationship Id="rId17" Type="http://schemas.openxmlformats.org/officeDocument/2006/relationships/oleObject" Target="../embeddings/oleObject14.bin"/><Relationship Id="rId2" Type="http://schemas.openxmlformats.org/officeDocument/2006/relationships/tags" Target="../tags/tag198.xml"/><Relationship Id="rId16" Type="http://schemas.openxmlformats.org/officeDocument/2006/relationships/slideMaster" Target="../slideMasters/slideMaster2.xml"/><Relationship Id="rId1" Type="http://schemas.openxmlformats.org/officeDocument/2006/relationships/vmlDrawing" Target="../drawings/vmlDrawing14.vml"/><Relationship Id="rId6" Type="http://schemas.openxmlformats.org/officeDocument/2006/relationships/tags" Target="../tags/tag202.xml"/><Relationship Id="rId11" Type="http://schemas.openxmlformats.org/officeDocument/2006/relationships/tags" Target="../tags/tag207.xml"/><Relationship Id="rId5" Type="http://schemas.openxmlformats.org/officeDocument/2006/relationships/tags" Target="../tags/tag201.xml"/><Relationship Id="rId15" Type="http://schemas.openxmlformats.org/officeDocument/2006/relationships/tags" Target="../tags/tag211.xml"/><Relationship Id="rId10" Type="http://schemas.openxmlformats.org/officeDocument/2006/relationships/tags" Target="../tags/tag206.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tags" Target="../tags/tag210.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tags" Target="../tags/tag223.xml"/><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tags" Target="../tags/tag222.xml"/><Relationship Id="rId17" Type="http://schemas.openxmlformats.org/officeDocument/2006/relationships/image" Target="../media/image1.emf"/><Relationship Id="rId2" Type="http://schemas.openxmlformats.org/officeDocument/2006/relationships/tags" Target="../tags/tag212.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16.xml"/><Relationship Id="rId11" Type="http://schemas.openxmlformats.org/officeDocument/2006/relationships/tags" Target="../tags/tag221.xml"/><Relationship Id="rId5" Type="http://schemas.openxmlformats.org/officeDocument/2006/relationships/tags" Target="../tags/tag215.xml"/><Relationship Id="rId15" Type="http://schemas.openxmlformats.org/officeDocument/2006/relationships/slideMaster" Target="../slideMasters/slideMaster2.xml"/><Relationship Id="rId10" Type="http://schemas.openxmlformats.org/officeDocument/2006/relationships/tags" Target="../tags/tag220.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tags" Target="../tags/tag224.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tags" Target="../tags/tag236.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tags" Target="../tags/tag235.xml"/><Relationship Id="rId17" Type="http://schemas.openxmlformats.org/officeDocument/2006/relationships/image" Target="../media/image1.emf"/><Relationship Id="rId2" Type="http://schemas.openxmlformats.org/officeDocument/2006/relationships/tags" Target="../tags/tag225.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29.xml"/><Relationship Id="rId11" Type="http://schemas.openxmlformats.org/officeDocument/2006/relationships/tags" Target="../tags/tag234.xml"/><Relationship Id="rId5" Type="http://schemas.openxmlformats.org/officeDocument/2006/relationships/tags" Target="../tags/tag228.xml"/><Relationship Id="rId15" Type="http://schemas.openxmlformats.org/officeDocument/2006/relationships/slideMaster" Target="../slideMasters/slideMaster2.xml"/><Relationship Id="rId10" Type="http://schemas.openxmlformats.org/officeDocument/2006/relationships/tags" Target="../tags/tag233.xml"/><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tags" Target="../tags/tag23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slideMaster" Target="../slideMasters/slideMaster1.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image" Target="../media/image1.emf"/><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tags" Target="../tags/tag248.xml"/><Relationship Id="rId17" Type="http://schemas.openxmlformats.org/officeDocument/2006/relationships/image" Target="../media/image10.emf"/><Relationship Id="rId2" Type="http://schemas.openxmlformats.org/officeDocument/2006/relationships/tags" Target="../tags/tag238.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42.xml"/><Relationship Id="rId11" Type="http://schemas.openxmlformats.org/officeDocument/2006/relationships/tags" Target="../tags/tag247.xml"/><Relationship Id="rId5" Type="http://schemas.openxmlformats.org/officeDocument/2006/relationships/tags" Target="../tags/tag241.xml"/><Relationship Id="rId15" Type="http://schemas.openxmlformats.org/officeDocument/2006/relationships/slideMaster" Target="../slideMasters/slideMaster2.xml"/><Relationship Id="rId10" Type="http://schemas.openxmlformats.org/officeDocument/2006/relationships/tags" Target="../tags/tag246.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tags" Target="../tags/tag262.xml"/><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tags" Target="../tags/tag261.xml"/><Relationship Id="rId17" Type="http://schemas.openxmlformats.org/officeDocument/2006/relationships/image" Target="../media/image1.emf"/><Relationship Id="rId2" Type="http://schemas.openxmlformats.org/officeDocument/2006/relationships/tags" Target="../tags/tag251.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55.xml"/><Relationship Id="rId11" Type="http://schemas.openxmlformats.org/officeDocument/2006/relationships/tags" Target="../tags/tag260.xml"/><Relationship Id="rId5" Type="http://schemas.openxmlformats.org/officeDocument/2006/relationships/tags" Target="../tags/tag254.xml"/><Relationship Id="rId15" Type="http://schemas.openxmlformats.org/officeDocument/2006/relationships/slideMaster" Target="../slideMasters/slideMaster2.xml"/><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tags" Target="../tags/tag26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70.xml"/><Relationship Id="rId13" Type="http://schemas.openxmlformats.org/officeDocument/2006/relationships/tags" Target="../tags/tag275.xml"/><Relationship Id="rId18" Type="http://schemas.openxmlformats.org/officeDocument/2006/relationships/image" Target="../media/image9.emf"/><Relationship Id="rId3" Type="http://schemas.openxmlformats.org/officeDocument/2006/relationships/tags" Target="../tags/tag265.xml"/><Relationship Id="rId7" Type="http://schemas.openxmlformats.org/officeDocument/2006/relationships/tags" Target="../tags/tag269.xml"/><Relationship Id="rId12" Type="http://schemas.openxmlformats.org/officeDocument/2006/relationships/tags" Target="../tags/tag274.xml"/><Relationship Id="rId17" Type="http://schemas.openxmlformats.org/officeDocument/2006/relationships/oleObject" Target="../embeddings/oleObject19.bin"/><Relationship Id="rId2" Type="http://schemas.openxmlformats.org/officeDocument/2006/relationships/tags" Target="../tags/tag264.xml"/><Relationship Id="rId16" Type="http://schemas.openxmlformats.org/officeDocument/2006/relationships/slideMaster" Target="../slideMasters/slideMaster2.xml"/><Relationship Id="rId1" Type="http://schemas.openxmlformats.org/officeDocument/2006/relationships/vmlDrawing" Target="../drawings/vmlDrawing19.vml"/><Relationship Id="rId6" Type="http://schemas.openxmlformats.org/officeDocument/2006/relationships/tags" Target="../tags/tag268.xml"/><Relationship Id="rId11" Type="http://schemas.openxmlformats.org/officeDocument/2006/relationships/tags" Target="../tags/tag273.xml"/><Relationship Id="rId5" Type="http://schemas.openxmlformats.org/officeDocument/2006/relationships/tags" Target="../tags/tag267.xml"/><Relationship Id="rId15" Type="http://schemas.openxmlformats.org/officeDocument/2006/relationships/tags" Target="../tags/tag277.xml"/><Relationship Id="rId10" Type="http://schemas.openxmlformats.org/officeDocument/2006/relationships/tags" Target="../tags/tag272.xml"/><Relationship Id="rId4" Type="http://schemas.openxmlformats.org/officeDocument/2006/relationships/tags" Target="../tags/tag266.xml"/><Relationship Id="rId9" Type="http://schemas.openxmlformats.org/officeDocument/2006/relationships/tags" Target="../tags/tag271.xml"/><Relationship Id="rId14" Type="http://schemas.openxmlformats.org/officeDocument/2006/relationships/tags" Target="../tags/tag27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85.xml"/><Relationship Id="rId3" Type="http://schemas.openxmlformats.org/officeDocument/2006/relationships/tags" Target="../tags/tag280.xml"/><Relationship Id="rId7" Type="http://schemas.openxmlformats.org/officeDocument/2006/relationships/tags" Target="../tags/tag284.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slideMaster" Target="../slideMasters/slideMaster2.xml"/><Relationship Id="rId5" Type="http://schemas.openxmlformats.org/officeDocument/2006/relationships/tags" Target="../tags/tag290.xml"/><Relationship Id="rId4" Type="http://schemas.openxmlformats.org/officeDocument/2006/relationships/tags" Target="../tags/tag289.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92.xml"/><Relationship Id="rId7" Type="http://schemas.openxmlformats.org/officeDocument/2006/relationships/slideMaster" Target="../slideMasters/slideMaster2.xml"/><Relationship Id="rId2" Type="http://schemas.openxmlformats.org/officeDocument/2006/relationships/tags" Target="../tags/tag291.xml"/><Relationship Id="rId1" Type="http://schemas.openxmlformats.org/officeDocument/2006/relationships/vmlDrawing" Target="../drawings/vmlDrawing20.vml"/><Relationship Id="rId6" Type="http://schemas.openxmlformats.org/officeDocument/2006/relationships/tags" Target="../tags/tag295.xml"/><Relationship Id="rId5" Type="http://schemas.openxmlformats.org/officeDocument/2006/relationships/tags" Target="../tags/tag294.xml"/><Relationship Id="rId10" Type="http://schemas.openxmlformats.org/officeDocument/2006/relationships/image" Target="../media/image2.emf"/><Relationship Id="rId4" Type="http://schemas.openxmlformats.org/officeDocument/2006/relationships/tags" Target="../tags/tag293.xml"/><Relationship Id="rId9" Type="http://schemas.openxmlformats.org/officeDocument/2006/relationships/oleObject" Target="../embeddings/oleObject20.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vmlDrawing" Target="../drawings/vmlDrawing4.vml"/><Relationship Id="rId6" Type="http://schemas.openxmlformats.org/officeDocument/2006/relationships/tags" Target="../tags/tag48.xml"/><Relationship Id="rId11" Type="http://schemas.openxmlformats.org/officeDocument/2006/relationships/image" Target="../media/image1.emf"/><Relationship Id="rId5" Type="http://schemas.openxmlformats.org/officeDocument/2006/relationships/tags" Target="../tags/tag47.xml"/><Relationship Id="rId10" Type="http://schemas.openxmlformats.org/officeDocument/2006/relationships/oleObject" Target="../embeddings/oleObject4.bin"/><Relationship Id="rId4" Type="http://schemas.openxmlformats.org/officeDocument/2006/relationships/tags" Target="../tags/tag46.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slideMaster" Target="../slideMasters/slideMaster1.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image" Target="../media/image1.emf"/><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oleObject" Target="../embeddings/oleObject6.bin"/><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6.v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slideMaster" Target="../slideMasters/slideMaster1.xml"/><Relationship Id="rId3" Type="http://schemas.openxmlformats.org/officeDocument/2006/relationships/tags" Target="../tags/tag73.xml"/><Relationship Id="rId21" Type="http://schemas.openxmlformats.org/officeDocument/2006/relationships/image" Target="../media/image4.png"/><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tags" Target="../tags/tag87.xml"/><Relationship Id="rId2" Type="http://schemas.openxmlformats.org/officeDocument/2006/relationships/tags" Target="../tags/tag72.xml"/><Relationship Id="rId16" Type="http://schemas.openxmlformats.org/officeDocument/2006/relationships/tags" Target="../tags/tag86.xml"/><Relationship Id="rId20" Type="http://schemas.openxmlformats.org/officeDocument/2006/relationships/image" Target="../media/image1.emf"/><Relationship Id="rId1" Type="http://schemas.openxmlformats.org/officeDocument/2006/relationships/vmlDrawing" Target="../drawings/vmlDrawing7.v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tags" Target="../tags/tag85.xml"/><Relationship Id="rId10" Type="http://schemas.openxmlformats.org/officeDocument/2006/relationships/tags" Target="../tags/tag80.xml"/><Relationship Id="rId19" Type="http://schemas.openxmlformats.org/officeDocument/2006/relationships/oleObject" Target="../embeddings/oleObject7.bin"/><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 Id="rId22"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7.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2.emf"/><Relationship Id="rId2" Type="http://schemas.openxmlformats.org/officeDocument/2006/relationships/tags" Target="../tags/tag112.xml"/><Relationship Id="rId1" Type="http://schemas.openxmlformats.org/officeDocument/2006/relationships/vmlDrawing" Target="../drawings/vmlDrawing9.vml"/><Relationship Id="rId6" Type="http://schemas.openxmlformats.org/officeDocument/2006/relationships/tags" Target="../tags/tag116.xml"/><Relationship Id="rId11" Type="http://schemas.openxmlformats.org/officeDocument/2006/relationships/oleObject" Target="../embeddings/oleObject9.bin"/><Relationship Id="rId5" Type="http://schemas.openxmlformats.org/officeDocument/2006/relationships/tags" Target="../tags/tag115.xml"/><Relationship Id="rId10" Type="http://schemas.openxmlformats.org/officeDocument/2006/relationships/image" Target="../media/image6.png"/><Relationship Id="rId4" Type="http://schemas.openxmlformats.org/officeDocument/2006/relationships/tags" Target="../tags/tag114.xml"/><Relationship Id="rId9" Type="http://schemas.openxmlformats.org/officeDocument/2006/relationships/slideMaster" Target="../slideMasters/slideMaster2.xml"/><Relationship Id="rId1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vmlDrawing" Target="../drawings/vmlDrawing10.vml"/><Relationship Id="rId6" Type="http://schemas.openxmlformats.org/officeDocument/2006/relationships/tags" Target="../tags/tag123.xml"/><Relationship Id="rId11" Type="http://schemas.openxmlformats.org/officeDocument/2006/relationships/image" Target="../media/image1.emf"/><Relationship Id="rId5" Type="http://schemas.openxmlformats.org/officeDocument/2006/relationships/tags" Target="../tags/tag122.xml"/><Relationship Id="rId10" Type="http://schemas.openxmlformats.org/officeDocument/2006/relationships/oleObject" Target="../embeddings/oleObject10.bin"/><Relationship Id="rId4" Type="http://schemas.openxmlformats.org/officeDocument/2006/relationships/tags" Target="../tags/tag121.xml"/><Relationship Id="rId9"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slideMaster" Target="../slideMasters/slideMaster2.xml"/><Relationship Id="rId4" Type="http://schemas.openxmlformats.org/officeDocument/2006/relationships/tags" Target="../tags/tag12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7812"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6301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20184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85355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8931"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368465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9955"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125873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889274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0979"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113046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03"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733393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2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66560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051"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43139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7416" name="think-cell Slide" r:id="rId14" imgW="413" imgH="416" progId="TCLayout.ActiveDocument.1">
                  <p:embed/>
                </p:oleObj>
              </mc:Choice>
              <mc:Fallback>
                <p:oleObj name="think-cell Slide" r:id="rId14" imgW="413" imgH="416"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1" name="Rectangle 10">
            <a:extLst>
              <a:ext uri="{FF2B5EF4-FFF2-40B4-BE49-F238E27FC236}">
                <a16:creationId xmlns:a16="http://schemas.microsoft.com/office/drawing/2014/main" id="{D62355F2-469B-4965-9C9C-A71395E6250A}"/>
              </a:ext>
            </a:extLst>
          </p:cNvPr>
          <p:cNvSpPr/>
          <p:nvPr userDrawn="1"/>
        </p:nvSpPr>
        <p:spPr>
          <a:xfrm>
            <a:off x="554736" y="1822097"/>
            <a:ext cx="4791962" cy="800219"/>
          </a:xfrm>
          <a:prstGeom prst="rect">
            <a:avLst/>
          </a:prstGeom>
        </p:spPr>
        <p:txBody>
          <a:bodyPr wrap="square">
            <a:spAutoFit/>
          </a:bodyPr>
          <a:lstStyle/>
          <a:p>
            <a:pPr>
              <a:spcAft>
                <a:spcPts val="600"/>
              </a:spcAft>
            </a:pPr>
            <a:r>
              <a:rPr lang="en-US" sz="1200" b="1" dirty="0">
                <a:latin typeface="Arial" panose="020B0604020202020204" pitchFamily="34" charset="0"/>
                <a:ea typeface="Times New Roman" panose="02020603050405020304" pitchFamily="18" charset="0"/>
              </a:rPr>
              <a:t>To: </a:t>
            </a:r>
            <a:r>
              <a:rPr lang="en-US" sz="1200" dirty="0">
                <a:latin typeface="Arial" panose="020B0604020202020204" pitchFamily="34" charset="0"/>
                <a:ea typeface="Times New Roman" panose="02020603050405020304" pitchFamily="18" charset="0"/>
              </a:rPr>
              <a:t>Entire company</a:t>
            </a:r>
          </a:p>
          <a:p>
            <a:pPr>
              <a:spcAft>
                <a:spcPts val="600"/>
              </a:spcAft>
            </a:pPr>
            <a:r>
              <a:rPr lang="en-US" sz="1200" b="1" dirty="0">
                <a:latin typeface="Arial" panose="020B0604020202020204" pitchFamily="34" charset="0"/>
                <a:ea typeface="Times New Roman" panose="02020603050405020304" pitchFamily="18" charset="0"/>
              </a:rPr>
              <a:t>From: </a:t>
            </a:r>
            <a:r>
              <a:rPr lang="en-US" sz="1200" dirty="0">
                <a:latin typeface="Arial" panose="020B0604020202020204" pitchFamily="34" charset="0"/>
                <a:ea typeface="Times New Roman" panose="02020603050405020304" pitchFamily="18" charset="0"/>
              </a:rPr>
              <a:t>Leader</a:t>
            </a:r>
            <a:endParaRPr lang="en-CA" sz="2000" dirty="0">
              <a:latin typeface="Times New Roman" panose="02020603050405020304" pitchFamily="18" charset="0"/>
              <a:ea typeface="Times New Roman" panose="02020603050405020304" pitchFamily="18" charset="0"/>
            </a:endParaRPr>
          </a:p>
          <a:p>
            <a:pPr>
              <a:spcAft>
                <a:spcPts val="600"/>
              </a:spcAft>
            </a:pPr>
            <a:r>
              <a:rPr lang="en-US" sz="1200" b="1" dirty="0">
                <a:latin typeface="Arial" panose="020B0604020202020204" pitchFamily="34" charset="0"/>
                <a:ea typeface="Times New Roman" panose="02020603050405020304" pitchFamily="18" charset="0"/>
              </a:rPr>
              <a:t>Subject: </a:t>
            </a:r>
            <a:r>
              <a:rPr lang="en-US" sz="1200" dirty="0">
                <a:latin typeface="Arial" panose="020B0604020202020204" pitchFamily="34" charset="0"/>
                <a:ea typeface="Times New Roman" panose="02020603050405020304" pitchFamily="18" charset="0"/>
              </a:rPr>
              <a:t>Modest revision to pricing structure </a:t>
            </a:r>
            <a:r>
              <a:rPr lang="en-US" sz="1050" dirty="0">
                <a:latin typeface="Times New Roman" panose="02020603050405020304" pitchFamily="18" charset="0"/>
                <a:ea typeface="Times New Roman" panose="02020603050405020304" pitchFamily="18" charset="0"/>
              </a:rPr>
              <a:t> </a:t>
            </a:r>
            <a:endParaRPr lang="en-CA" sz="2000" dirty="0">
              <a:latin typeface="Times New Roman" panose="02020603050405020304" pitchFamily="18" charset="0"/>
              <a:ea typeface="Times New Roman" panose="02020603050405020304" pitchFamily="18" charset="0"/>
            </a:endParaRPr>
          </a:p>
        </p:txBody>
      </p:sp>
      <p:cxnSp>
        <p:nvCxnSpPr>
          <p:cNvPr id="12" name="LineBasicVerticalDefault 7">
            <a:extLst>
              <a:ext uri="{FF2B5EF4-FFF2-40B4-BE49-F238E27FC236}">
                <a16:creationId xmlns:a16="http://schemas.microsoft.com/office/drawing/2014/main" id="{83AD653A-174D-4F9B-AEE4-FE1939214B2C}"/>
              </a:ext>
            </a:extLst>
          </p:cNvPr>
          <p:cNvCxnSpPr>
            <a:cxnSpLocks/>
          </p:cNvCxnSpPr>
          <p:nvPr userDrawn="1">
            <p:custDataLst>
              <p:tags r:id="rId9"/>
            </p:custDataLst>
          </p:nvPr>
        </p:nvCxnSpPr>
        <p:spPr>
          <a:xfrm>
            <a:off x="5585668" y="1511559"/>
            <a:ext cx="0" cy="4671449"/>
          </a:xfrm>
          <a:prstGeom prst="straightConnector1">
            <a:avLst/>
          </a:prstGeom>
          <a:ln w="1270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7500A9C-14DD-4414-992E-264A6F56FAC0}"/>
              </a:ext>
            </a:extLst>
          </p:cNvPr>
          <p:cNvSpPr/>
          <p:nvPr userDrawn="1"/>
        </p:nvSpPr>
        <p:spPr>
          <a:xfrm>
            <a:off x="631373" y="2735910"/>
            <a:ext cx="4791961" cy="2569934"/>
          </a:xfrm>
          <a:prstGeom prst="rect">
            <a:avLst/>
          </a:prstGeom>
          <a:ln>
            <a:solidFill>
              <a:schemeClr val="accent1"/>
            </a:solidFill>
          </a:ln>
        </p:spPr>
        <p:txBody>
          <a:bodyPr wrap="square">
            <a:spAutoFit/>
          </a:bodyPr>
          <a:lstStyle/>
          <a:p>
            <a:pPr>
              <a:spcAft>
                <a:spcPts val="600"/>
              </a:spcAft>
            </a:pPr>
            <a:r>
              <a:rPr lang="en-US" sz="1200" dirty="0">
                <a:latin typeface="Arial" panose="020B0604020202020204" pitchFamily="34" charset="0"/>
                <a:ea typeface="Times New Roman" panose="02020603050405020304" pitchFamily="18" charset="0"/>
              </a:rPr>
              <a:t>All: I hope everyone had a great weekend and that you’re ready to go on this Monday morning! I wanted to let you know about a small change to our pricing structure. We have given the topic careful consideration and the change will take effect immediately. Please keep this in mind as you communicate to our clients and vendors. Beginning immediately, the usual 5% discount only applies to orders of $150K and over; all orders under $150K will be charged at full price. Orders over $500K will be eligible for a 10% discount, but this is subject to review by me, or, in my absence, Stephanie. There are a few other minor details that we are ironing out, and I will schedule a meeting for the middle of next month to discuss. In the meantime, contact any of us with questions.</a:t>
            </a:r>
            <a:endParaRPr lang="en-CA" sz="2000" dirty="0">
              <a:latin typeface="Times New Roman" panose="02020603050405020304" pitchFamily="18" charset="0"/>
              <a:ea typeface="Times New Roman" panose="02020603050405020304" pitchFamily="18" charset="0"/>
            </a:endParaRPr>
          </a:p>
          <a:p>
            <a:pPr>
              <a:spcAft>
                <a:spcPts val="600"/>
              </a:spcAft>
            </a:pPr>
            <a:r>
              <a:rPr lang="en-US" sz="1200" dirty="0">
                <a:latin typeface="Arial" panose="020B0604020202020204" pitchFamily="34" charset="0"/>
                <a:ea typeface="Times New Roman" panose="02020603050405020304" pitchFamily="18" charset="0"/>
              </a:rPr>
              <a:t>Thanks, and have a great week!</a:t>
            </a:r>
            <a:endParaRPr lang="en-CA" sz="2000" dirty="0">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65FC0C67-0642-4BBE-BD13-4374D183BB17}"/>
              </a:ext>
            </a:extLst>
          </p:cNvPr>
          <p:cNvSpPr/>
          <p:nvPr userDrawn="1"/>
        </p:nvSpPr>
        <p:spPr>
          <a:xfrm>
            <a:off x="5662304" y="1822097"/>
            <a:ext cx="5159568" cy="800219"/>
          </a:xfrm>
          <a:prstGeom prst="rect">
            <a:avLst/>
          </a:prstGeom>
        </p:spPr>
        <p:txBody>
          <a:bodyPr wrap="square">
            <a:spAutoFit/>
          </a:bodyPr>
          <a:lstStyle/>
          <a:p>
            <a:pPr>
              <a:spcAft>
                <a:spcPts val="600"/>
              </a:spcAft>
            </a:pPr>
            <a:r>
              <a:rPr lang="en-US" sz="1200" b="1" dirty="0">
                <a:latin typeface="Arial" panose="020B0604020202020204" pitchFamily="34" charset="0"/>
                <a:ea typeface="Times New Roman" panose="02020603050405020304" pitchFamily="18" charset="0"/>
              </a:rPr>
              <a:t>To: </a:t>
            </a:r>
            <a:r>
              <a:rPr lang="en-US" sz="1200" dirty="0">
                <a:latin typeface="Arial" panose="020B0604020202020204" pitchFamily="34" charset="0"/>
                <a:ea typeface="Times New Roman" panose="02020603050405020304" pitchFamily="18" charset="0"/>
              </a:rPr>
              <a:t>Entire company</a:t>
            </a:r>
          </a:p>
          <a:p>
            <a:pPr>
              <a:spcAft>
                <a:spcPts val="600"/>
              </a:spcAft>
            </a:pPr>
            <a:r>
              <a:rPr lang="en-US" sz="1200" b="1" dirty="0">
                <a:latin typeface="Arial" panose="020B0604020202020204" pitchFamily="34" charset="0"/>
                <a:ea typeface="Times New Roman" panose="02020603050405020304" pitchFamily="18" charset="0"/>
              </a:rPr>
              <a:t>From: </a:t>
            </a:r>
            <a:r>
              <a:rPr lang="en-US" sz="1200" dirty="0">
                <a:latin typeface="Arial" panose="020B0604020202020204" pitchFamily="34" charset="0"/>
                <a:ea typeface="Times New Roman" panose="02020603050405020304" pitchFamily="18" charset="0"/>
              </a:rPr>
              <a:t>Leader</a:t>
            </a:r>
            <a:endParaRPr lang="en-CA" sz="2000" dirty="0">
              <a:latin typeface="Times New Roman" panose="02020603050405020304" pitchFamily="18" charset="0"/>
              <a:ea typeface="Times New Roman" panose="02020603050405020304" pitchFamily="18" charset="0"/>
            </a:endParaRPr>
          </a:p>
          <a:p>
            <a:pPr>
              <a:spcAft>
                <a:spcPts val="600"/>
              </a:spcAft>
            </a:pPr>
            <a:r>
              <a:rPr lang="en-US" sz="1200" b="1" dirty="0">
                <a:latin typeface="Arial" panose="020B0604020202020204" pitchFamily="34" charset="0"/>
                <a:ea typeface="Times New Roman" panose="02020603050405020304" pitchFamily="18" charset="0"/>
              </a:rPr>
              <a:t>Subject: </a:t>
            </a:r>
            <a:r>
              <a:rPr lang="en-US" sz="1200" dirty="0">
                <a:latin typeface="Arial" panose="020B0604020202020204" pitchFamily="34" charset="0"/>
                <a:ea typeface="Times New Roman" panose="02020603050405020304" pitchFamily="18" charset="0"/>
              </a:rPr>
              <a:t>[Important] Client implications for new pricing structure</a:t>
            </a:r>
            <a:endParaRPr lang="en-CA" sz="2000" dirty="0">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F181BB61-7F95-447B-9A7E-9D51E0BB3172}"/>
              </a:ext>
            </a:extLst>
          </p:cNvPr>
          <p:cNvSpPr/>
          <p:nvPr userDrawn="1"/>
        </p:nvSpPr>
        <p:spPr>
          <a:xfrm>
            <a:off x="5776539" y="2735910"/>
            <a:ext cx="5860721" cy="3262432"/>
          </a:xfrm>
          <a:prstGeom prst="rect">
            <a:avLst/>
          </a:prstGeom>
          <a:ln>
            <a:solidFill>
              <a:schemeClr val="accent1"/>
            </a:solidFill>
          </a:ln>
        </p:spPr>
        <p:txBody>
          <a:bodyPr wrap="square">
            <a:spAutoFit/>
          </a:bodyPr>
          <a:lstStyle/>
          <a:p>
            <a:pPr>
              <a:spcAft>
                <a:spcPts val="600"/>
              </a:spcAft>
            </a:pPr>
            <a:r>
              <a:rPr lang="en-US" sz="1200" dirty="0">
                <a:latin typeface="Arial" panose="020B0604020202020204" pitchFamily="34" charset="0"/>
                <a:ea typeface="Times New Roman" panose="02020603050405020304" pitchFamily="18" charset="0"/>
              </a:rPr>
              <a:t>All - I hope everyone had a great weekend. </a:t>
            </a:r>
          </a:p>
          <a:p>
            <a:pPr>
              <a:spcAft>
                <a:spcPts val="600"/>
              </a:spcAft>
            </a:pPr>
            <a:r>
              <a:rPr lang="en-US" sz="1200" dirty="0">
                <a:latin typeface="Arial" panose="020B0604020202020204" pitchFamily="34" charset="0"/>
                <a:ea typeface="Times New Roman" panose="02020603050405020304" pitchFamily="18" charset="0"/>
              </a:rPr>
              <a:t>I want to share a change taking effect immediately on our pricing structure that will affect how you communicate to our clients and vendors. </a:t>
            </a:r>
          </a:p>
          <a:p>
            <a:pPr>
              <a:spcAft>
                <a:spcPts val="600"/>
              </a:spcAft>
            </a:pPr>
            <a:r>
              <a:rPr lang="en-US" sz="1200" dirty="0">
                <a:latin typeface="Arial" panose="020B0604020202020204" pitchFamily="34" charset="0"/>
                <a:ea typeface="Times New Roman" panose="02020603050405020304" pitchFamily="18" charset="0"/>
              </a:rPr>
              <a:t>There are </a:t>
            </a:r>
            <a:r>
              <a:rPr lang="en-US" sz="1200" b="1" dirty="0">
                <a:latin typeface="Arial" panose="020B0604020202020204" pitchFamily="34" charset="0"/>
                <a:ea typeface="Times New Roman" panose="02020603050405020304" pitchFamily="18" charset="0"/>
              </a:rPr>
              <a:t>2 major changes </a:t>
            </a:r>
            <a:r>
              <a:rPr lang="en-US" sz="1200" dirty="0">
                <a:latin typeface="Arial" panose="020B0604020202020204" pitchFamily="34" charset="0"/>
                <a:ea typeface="Times New Roman" panose="02020603050405020304" pitchFamily="18" charset="0"/>
              </a:rPr>
              <a:t>to be aware of:</a:t>
            </a:r>
          </a:p>
          <a:p>
            <a:pPr marL="171450" indent="-171450">
              <a:spcAft>
                <a:spcPts val="600"/>
              </a:spcAft>
              <a:buFont typeface="Arial" panose="020B0604020202020204" pitchFamily="34" charset="0"/>
              <a:buChar char="•"/>
            </a:pPr>
            <a:r>
              <a:rPr lang="en-US" sz="1200" dirty="0">
                <a:latin typeface="Arial" panose="020B0604020202020204" pitchFamily="34" charset="0"/>
                <a:ea typeface="Times New Roman" panose="02020603050405020304" pitchFamily="18" charset="0"/>
              </a:rPr>
              <a:t>Our small-medium clients have a new threshold for a 5% discount</a:t>
            </a:r>
          </a:p>
          <a:p>
            <a:pPr marL="628650" lvl="1" indent="-171450">
              <a:spcAft>
                <a:spcPts val="600"/>
              </a:spcAft>
              <a:buFont typeface="Courier New" panose="02070309020205020404" pitchFamily="49" charset="0"/>
              <a:buChar char="­"/>
            </a:pPr>
            <a:r>
              <a:rPr lang="en-US" sz="1200" dirty="0">
                <a:latin typeface="Arial" panose="020B0604020202020204" pitchFamily="34" charset="0"/>
                <a:ea typeface="Times New Roman" panose="02020603050405020304" pitchFamily="18" charset="0"/>
              </a:rPr>
              <a:t>The usual 5% discount will only apply to orders of $150K and over</a:t>
            </a:r>
          </a:p>
          <a:p>
            <a:pPr marL="628650" lvl="1" indent="-171450">
              <a:spcAft>
                <a:spcPts val="600"/>
              </a:spcAft>
              <a:buFont typeface="Courier New" panose="02070309020205020404" pitchFamily="49" charset="0"/>
              <a:buChar char="­"/>
            </a:pPr>
            <a:r>
              <a:rPr lang="en-US" sz="1200" dirty="0">
                <a:latin typeface="Arial" panose="020B0604020202020204" pitchFamily="34" charset="0"/>
                <a:ea typeface="Times New Roman" panose="02020603050405020304" pitchFamily="18" charset="0"/>
              </a:rPr>
              <a:t>All orders under $150K will be charged at full price</a:t>
            </a:r>
          </a:p>
          <a:p>
            <a:pPr marL="171450" indent="-171450">
              <a:spcAft>
                <a:spcPts val="600"/>
              </a:spcAft>
              <a:buFont typeface="Arial" panose="020B0604020202020204" pitchFamily="34" charset="0"/>
              <a:buChar char="•"/>
            </a:pPr>
            <a:r>
              <a:rPr lang="en-US" sz="1200" dirty="0">
                <a:latin typeface="Arial" panose="020B0604020202020204" pitchFamily="34" charset="0"/>
                <a:ea typeface="Times New Roman" panose="02020603050405020304" pitchFamily="18" charset="0"/>
              </a:rPr>
              <a:t>Our large clients may be eligible for a more favorable discount</a:t>
            </a:r>
          </a:p>
          <a:p>
            <a:pPr marL="628650" lvl="1" indent="-171450">
              <a:spcAft>
                <a:spcPts val="600"/>
              </a:spcAft>
              <a:buFont typeface="Arial" panose="020B0604020202020204" pitchFamily="34" charset="0"/>
              <a:buChar char="•"/>
            </a:pPr>
            <a:r>
              <a:rPr lang="en-US" sz="1200" dirty="0">
                <a:latin typeface="Arial" panose="020B0604020202020204" pitchFamily="34" charset="0"/>
                <a:ea typeface="Times New Roman" panose="02020603050405020304" pitchFamily="18" charset="0"/>
              </a:rPr>
              <a:t>Orders over $500K may be eligible for a 10% discount</a:t>
            </a:r>
          </a:p>
          <a:p>
            <a:pPr marL="628650" lvl="1" indent="-171450">
              <a:spcAft>
                <a:spcPts val="600"/>
              </a:spcAft>
              <a:buFont typeface="Arial" panose="020B0604020202020204" pitchFamily="34" charset="0"/>
              <a:buChar char="•"/>
            </a:pPr>
            <a:r>
              <a:rPr lang="en-US" sz="1200" dirty="0">
                <a:latin typeface="Arial" panose="020B0604020202020204" pitchFamily="34" charset="0"/>
                <a:ea typeface="Times New Roman" panose="02020603050405020304" pitchFamily="18" charset="0"/>
              </a:rPr>
              <a:t>The 10% discount is subject to review by me, or in my absence, Stephanie</a:t>
            </a:r>
          </a:p>
          <a:p>
            <a:pPr>
              <a:spcAft>
                <a:spcPts val="600"/>
              </a:spcAft>
            </a:pPr>
            <a:r>
              <a:rPr lang="en-US" sz="1200" dirty="0">
                <a:latin typeface="Arial" panose="020B0604020202020204" pitchFamily="34" charset="0"/>
                <a:ea typeface="Times New Roman" panose="02020603050405020304" pitchFamily="18" charset="0"/>
              </a:rPr>
              <a:t>We will loop back with more details, and I will schedule a meeting for the middle of next month to discuss. In the meantime, contact any of us with questions.</a:t>
            </a:r>
            <a:endParaRPr lang="en-CA" sz="2000" dirty="0">
              <a:latin typeface="Times New Roman" panose="02020603050405020304" pitchFamily="18" charset="0"/>
              <a:ea typeface="Times New Roman" panose="02020603050405020304" pitchFamily="18" charset="0"/>
            </a:endParaRPr>
          </a:p>
          <a:p>
            <a:pPr>
              <a:spcAft>
                <a:spcPts val="600"/>
              </a:spcAft>
            </a:pPr>
            <a:r>
              <a:rPr lang="en-US" sz="1200" dirty="0">
                <a:latin typeface="Arial" panose="020B0604020202020204" pitchFamily="34" charset="0"/>
                <a:ea typeface="Times New Roman" panose="02020603050405020304" pitchFamily="18" charset="0"/>
              </a:rPr>
              <a:t>Thanks and have a great week!</a:t>
            </a:r>
            <a:endParaRPr lang="en-CA" sz="2000" dirty="0">
              <a:latin typeface="Times New Roman" panose="02020603050405020304" pitchFamily="18" charset="0"/>
              <a:ea typeface="Times New Roman" panose="02020603050405020304" pitchFamily="18" charset="0"/>
            </a:endParaRPr>
          </a:p>
        </p:txBody>
      </p:sp>
      <p:sp>
        <p:nvSpPr>
          <p:cNvPr id="18" name="KeyTakeawayOF 12">
            <a:extLst>
              <a:ext uri="{FF2B5EF4-FFF2-40B4-BE49-F238E27FC236}">
                <a16:creationId xmlns:a16="http://schemas.microsoft.com/office/drawing/2014/main" id="{3A9C096D-66C9-40D4-82B4-6B1A2BB996C0}"/>
              </a:ext>
            </a:extLst>
          </p:cNvPr>
          <p:cNvSpPr txBox="1"/>
          <p:nvPr userDrawn="1">
            <p:custDataLst>
              <p:tags r:id="rId10"/>
            </p:custDataLst>
          </p:nvPr>
        </p:nvSpPr>
        <p:spPr>
          <a:xfrm>
            <a:off x="631373" y="5559760"/>
            <a:ext cx="4715324" cy="623248"/>
          </a:xfrm>
          <a:prstGeom prst="rect">
            <a:avLst/>
          </a:prstGeom>
          <a:solidFill>
            <a:schemeClr val="accent1"/>
          </a:solidFill>
        </p:spPr>
        <p:txBody>
          <a:bodyPr vert="horz" wrap="square" lIns="68580" tIns="68580" rIns="68580" bIns="6858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050" b="1" dirty="0">
                <a:solidFill>
                  <a:schemeClr val="bg1"/>
                </a:solidFill>
              </a:rPr>
              <a:t>This email does not follow a structured approach. There is no “so what” to support the key facts that are listed. The governing thought is unclear and leaves the reader with a limited sense of implications.</a:t>
            </a:r>
            <a:endParaRPr lang="en-CA" sz="900" dirty="0">
              <a:solidFill>
                <a:schemeClr val="bg1"/>
              </a:solidFill>
            </a:endParaRPr>
          </a:p>
        </p:txBody>
      </p:sp>
      <p:sp>
        <p:nvSpPr>
          <p:cNvPr id="19" name="KeyTakeawayOF 12">
            <a:extLst>
              <a:ext uri="{FF2B5EF4-FFF2-40B4-BE49-F238E27FC236}">
                <a16:creationId xmlns:a16="http://schemas.microsoft.com/office/drawing/2014/main" id="{4A82D309-A130-40A7-A807-67868811FCFF}"/>
              </a:ext>
            </a:extLst>
          </p:cNvPr>
          <p:cNvSpPr txBox="1"/>
          <p:nvPr userDrawn="1">
            <p:custDataLst>
              <p:tags r:id="rId11"/>
            </p:custDataLst>
          </p:nvPr>
        </p:nvSpPr>
        <p:spPr>
          <a:xfrm>
            <a:off x="554734" y="1390743"/>
            <a:ext cx="4868599" cy="384721"/>
          </a:xfrm>
          <a:prstGeom prst="rect">
            <a:avLst/>
          </a:prstGeom>
          <a:solidFill>
            <a:schemeClr val="bg1"/>
          </a:solidFill>
        </p:spPr>
        <p:txBody>
          <a:bodyPr vert="horz" wrap="square" lIns="68580" tIns="68580" rIns="68580" bIns="6858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b="1" dirty="0"/>
              <a:t>Example of a common unstructured email</a:t>
            </a:r>
          </a:p>
        </p:txBody>
      </p:sp>
      <p:sp>
        <p:nvSpPr>
          <p:cNvPr id="20" name="KeyTakeawayOF 12">
            <a:extLst>
              <a:ext uri="{FF2B5EF4-FFF2-40B4-BE49-F238E27FC236}">
                <a16:creationId xmlns:a16="http://schemas.microsoft.com/office/drawing/2014/main" id="{B56C1D34-5246-4703-819E-6BBF9EEAD33F}"/>
              </a:ext>
            </a:extLst>
          </p:cNvPr>
          <p:cNvSpPr txBox="1"/>
          <p:nvPr userDrawn="1">
            <p:custDataLst>
              <p:tags r:id="rId12"/>
            </p:custDataLst>
          </p:nvPr>
        </p:nvSpPr>
        <p:spPr>
          <a:xfrm>
            <a:off x="5662304" y="1390743"/>
            <a:ext cx="5860720" cy="384721"/>
          </a:xfrm>
          <a:prstGeom prst="rect">
            <a:avLst/>
          </a:prstGeom>
          <a:solidFill>
            <a:schemeClr val="bg1"/>
          </a:solidFill>
        </p:spPr>
        <p:txBody>
          <a:bodyPr vert="horz" wrap="square" lIns="68580" tIns="68580" rIns="68580" bIns="6858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b="1" dirty="0"/>
              <a:t>Example of a well structured email</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5075"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037065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09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011698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7123"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323869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8775789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849107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147"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66771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530143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79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cxnSp>
        <p:nvCxnSpPr>
          <p:cNvPr id="21" name="Connector: Elbow 20">
            <a:extLst>
              <a:ext uri="{FF2B5EF4-FFF2-40B4-BE49-F238E27FC236}">
                <a16:creationId xmlns:a16="http://schemas.microsoft.com/office/drawing/2014/main" id="{D1C94A08-FCB7-487A-987A-AD8B822DB7DE}"/>
              </a:ext>
            </a:extLst>
          </p:cNvPr>
          <p:cNvCxnSpPr>
            <a:cxnSpLocks/>
            <a:stCxn id="30" idx="3"/>
          </p:cNvCxnSpPr>
          <p:nvPr userDrawn="1"/>
        </p:nvCxnSpPr>
        <p:spPr>
          <a:xfrm flipV="1">
            <a:off x="5235878" y="2285659"/>
            <a:ext cx="2596719" cy="409386"/>
          </a:xfrm>
          <a:prstGeom prst="bentConnector3">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9A7A81A-BD27-4EE8-8B62-85A3D0A85DCD}"/>
              </a:ext>
            </a:extLst>
          </p:cNvPr>
          <p:cNvCxnSpPr>
            <a:cxnSpLocks/>
            <a:stCxn id="32" idx="3"/>
            <a:endCxn id="46" idx="1"/>
          </p:cNvCxnSpPr>
          <p:nvPr userDrawn="1"/>
        </p:nvCxnSpPr>
        <p:spPr>
          <a:xfrm flipV="1">
            <a:off x="6573806" y="3909180"/>
            <a:ext cx="1258791" cy="161226"/>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61EB480-2C78-44B8-927F-D75389F25CCD}"/>
              </a:ext>
            </a:extLst>
          </p:cNvPr>
          <p:cNvCxnSpPr>
            <a:cxnSpLocks/>
            <a:stCxn id="44" idx="3"/>
            <a:endCxn id="45" idx="1"/>
          </p:cNvCxnSpPr>
          <p:nvPr userDrawn="1"/>
        </p:nvCxnSpPr>
        <p:spPr>
          <a:xfrm flipV="1">
            <a:off x="7467452" y="5459604"/>
            <a:ext cx="365145" cy="247282"/>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6E721EBB-DD48-40D8-9533-BB7967DD4833}"/>
              </a:ext>
            </a:extLst>
          </p:cNvPr>
          <p:cNvGrpSpPr>
            <a:grpSpLocks/>
          </p:cNvGrpSpPr>
          <p:nvPr userDrawn="1"/>
        </p:nvGrpSpPr>
        <p:grpSpPr>
          <a:xfrm>
            <a:off x="547688" y="2220686"/>
            <a:ext cx="6919764" cy="3960558"/>
            <a:chOff x="8912725" y="2024469"/>
            <a:chExt cx="2409325" cy="1705856"/>
          </a:xfrm>
        </p:grpSpPr>
        <p:sp>
          <p:nvSpPr>
            <p:cNvPr id="25" name="Rectangle 24">
              <a:extLst>
                <a:ext uri="{FF2B5EF4-FFF2-40B4-BE49-F238E27FC236}">
                  <a16:creationId xmlns:a16="http://schemas.microsoft.com/office/drawing/2014/main" id="{00E07C80-58DB-4072-8087-B0B1962113AB}"/>
                </a:ext>
              </a:extLst>
            </p:cNvPr>
            <p:cNvSpPr/>
            <p:nvPr/>
          </p:nvSpPr>
          <p:spPr>
            <a:xfrm>
              <a:off x="932166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6" name="Rectangle 25">
              <a:extLst>
                <a:ext uri="{FF2B5EF4-FFF2-40B4-BE49-F238E27FC236}">
                  <a16:creationId xmlns:a16="http://schemas.microsoft.com/office/drawing/2014/main" id="{8C67280A-0577-42D3-A14A-13A03659ADAF}"/>
                </a:ext>
              </a:extLst>
            </p:cNvPr>
            <p:cNvSpPr/>
            <p:nvPr/>
          </p:nvSpPr>
          <p:spPr>
            <a:xfrm>
              <a:off x="973060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7" name="Rectangle 26">
              <a:extLst>
                <a:ext uri="{FF2B5EF4-FFF2-40B4-BE49-F238E27FC236}">
                  <a16:creationId xmlns:a16="http://schemas.microsoft.com/office/drawing/2014/main" id="{81532971-8D8F-42C9-9DBD-438794ABAD55}"/>
                </a:ext>
              </a:extLst>
            </p:cNvPr>
            <p:cNvSpPr/>
            <p:nvPr/>
          </p:nvSpPr>
          <p:spPr>
            <a:xfrm>
              <a:off x="1013954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8" name="Rectangle 27">
              <a:extLst>
                <a:ext uri="{FF2B5EF4-FFF2-40B4-BE49-F238E27FC236}">
                  <a16:creationId xmlns:a16="http://schemas.microsoft.com/office/drawing/2014/main" id="{2F5FA738-2BAA-4100-ABC7-736B372C456A}"/>
                </a:ext>
              </a:extLst>
            </p:cNvPr>
            <p:cNvSpPr/>
            <p:nvPr/>
          </p:nvSpPr>
          <p:spPr>
            <a:xfrm>
              <a:off x="1054848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nvGrpSpPr>
            <p:cNvPr id="29" name="Group 28">
              <a:extLst>
                <a:ext uri="{FF2B5EF4-FFF2-40B4-BE49-F238E27FC236}">
                  <a16:creationId xmlns:a16="http://schemas.microsoft.com/office/drawing/2014/main" id="{CF880902-AC92-481C-B544-5564DF8394DE}"/>
                </a:ext>
              </a:extLst>
            </p:cNvPr>
            <p:cNvGrpSpPr/>
            <p:nvPr/>
          </p:nvGrpSpPr>
          <p:grpSpPr>
            <a:xfrm>
              <a:off x="8912725" y="3321702"/>
              <a:ext cx="2409325" cy="408623"/>
              <a:chOff x="8912725" y="3321702"/>
              <a:chExt cx="2409325" cy="408623"/>
            </a:xfrm>
          </p:grpSpPr>
          <p:sp>
            <p:nvSpPr>
              <p:cNvPr id="43" name="Rectangle 42">
                <a:extLst>
                  <a:ext uri="{FF2B5EF4-FFF2-40B4-BE49-F238E27FC236}">
                    <a16:creationId xmlns:a16="http://schemas.microsoft.com/office/drawing/2014/main" id="{729C79CF-DF4E-4CF5-B2CD-2975BFC4A625}"/>
                  </a:ext>
                </a:extLst>
              </p:cNvPr>
              <p:cNvSpPr/>
              <p:nvPr/>
            </p:nvSpPr>
            <p:spPr>
              <a:xfrm>
                <a:off x="891272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4" name="Rectangle 43">
                <a:extLst>
                  <a:ext uri="{FF2B5EF4-FFF2-40B4-BE49-F238E27FC236}">
                    <a16:creationId xmlns:a16="http://schemas.microsoft.com/office/drawing/2014/main" id="{7ABB7BA1-E099-48D6-BB69-764531C9B9C6}"/>
                  </a:ext>
                </a:extLst>
              </p:cNvPr>
              <p:cNvSpPr/>
              <p:nvPr/>
            </p:nvSpPr>
            <p:spPr>
              <a:xfrm>
                <a:off x="1095742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sp>
          <p:nvSpPr>
            <p:cNvPr id="30" name="Rectangle 29">
              <a:extLst>
                <a:ext uri="{FF2B5EF4-FFF2-40B4-BE49-F238E27FC236}">
                  <a16:creationId xmlns:a16="http://schemas.microsoft.com/office/drawing/2014/main" id="{AC78C8A2-C92A-416E-A921-15C7D2971880}"/>
                </a:ext>
              </a:extLst>
            </p:cNvPr>
            <p:cNvSpPr/>
            <p:nvPr/>
          </p:nvSpPr>
          <p:spPr>
            <a:xfrm>
              <a:off x="9687810" y="2024469"/>
              <a:ext cx="857250" cy="40862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8A7795B8-1237-4B68-B093-1A0A49EDCFFD}"/>
                </a:ext>
              </a:extLst>
            </p:cNvPr>
            <p:cNvSpPr>
              <a:spLocks/>
            </p:cNvSpPr>
            <p:nvPr/>
          </p:nvSpPr>
          <p:spPr>
            <a:xfrm>
              <a:off x="9838238" y="2616852"/>
              <a:ext cx="556395" cy="408623"/>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5BE2301-8CB2-480C-A257-B17097CAD94C}"/>
                </a:ext>
              </a:extLst>
            </p:cNvPr>
            <p:cNvSpPr>
              <a:spLocks/>
            </p:cNvSpPr>
            <p:nvPr/>
          </p:nvSpPr>
          <p:spPr>
            <a:xfrm>
              <a:off x="10454505" y="2616852"/>
              <a:ext cx="556395" cy="408623"/>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33" name="Connector: Elbow 32">
              <a:extLst>
                <a:ext uri="{FF2B5EF4-FFF2-40B4-BE49-F238E27FC236}">
                  <a16:creationId xmlns:a16="http://schemas.microsoft.com/office/drawing/2014/main" id="{CD27988D-B878-40A5-84EA-870213948791}"/>
                </a:ext>
              </a:extLst>
            </p:cNvPr>
            <p:cNvCxnSpPr>
              <a:cxnSpLocks/>
              <a:stCxn id="30" idx="2"/>
              <a:endCxn id="36" idx="0"/>
            </p:cNvCxnSpPr>
            <p:nvPr/>
          </p:nvCxnSpPr>
          <p:spPr>
            <a:xfrm rot="5400000">
              <a:off x="9716422" y="2216839"/>
              <a:ext cx="183760" cy="616266"/>
            </a:xfrm>
            <a:prstGeom prst="bentConnector3">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D49696E1-23C9-4D46-A854-56FDA45E8F99}"/>
                </a:ext>
              </a:extLst>
            </p:cNvPr>
            <p:cNvCxnSpPr>
              <a:cxnSpLocks/>
              <a:stCxn id="30" idx="2"/>
              <a:endCxn id="32" idx="0"/>
            </p:cNvCxnSpPr>
            <p:nvPr/>
          </p:nvCxnSpPr>
          <p:spPr>
            <a:xfrm rot="16200000" flipH="1">
              <a:off x="10332689" y="2216838"/>
              <a:ext cx="183760" cy="616268"/>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5" name="Connector: Elbow 50">
              <a:extLst>
                <a:ext uri="{FF2B5EF4-FFF2-40B4-BE49-F238E27FC236}">
                  <a16:creationId xmlns:a16="http://schemas.microsoft.com/office/drawing/2014/main" id="{38F6CA9C-760E-4739-AC66-84301E643974}"/>
                </a:ext>
              </a:extLst>
            </p:cNvPr>
            <p:cNvCxnSpPr>
              <a:cxnSpLocks/>
              <a:stCxn id="30" idx="2"/>
              <a:endCxn id="31" idx="0"/>
            </p:cNvCxnSpPr>
            <p:nvPr/>
          </p:nvCxnSpPr>
          <p:spPr>
            <a:xfrm>
              <a:off x="10116435" y="2433092"/>
              <a:ext cx="1" cy="183760"/>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90BD5DC-E309-4FE9-B3D3-CBBEB11982D4}"/>
                </a:ext>
              </a:extLst>
            </p:cNvPr>
            <p:cNvSpPr>
              <a:spLocks/>
            </p:cNvSpPr>
            <p:nvPr/>
          </p:nvSpPr>
          <p:spPr>
            <a:xfrm>
              <a:off x="9221971" y="2616852"/>
              <a:ext cx="556395" cy="408623"/>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37" name="Connector: Elbow 36">
              <a:extLst>
                <a:ext uri="{FF2B5EF4-FFF2-40B4-BE49-F238E27FC236}">
                  <a16:creationId xmlns:a16="http://schemas.microsoft.com/office/drawing/2014/main" id="{7A227805-621E-4B60-A137-266E8DE3E9A1}"/>
                </a:ext>
              </a:extLst>
            </p:cNvPr>
            <p:cNvCxnSpPr>
              <a:cxnSpLocks/>
              <a:stCxn id="32" idx="2"/>
              <a:endCxn id="44" idx="0"/>
            </p:cNvCxnSpPr>
            <p:nvPr/>
          </p:nvCxnSpPr>
          <p:spPr>
            <a:xfrm rot="16200000" flipH="1">
              <a:off x="10788107" y="2970070"/>
              <a:ext cx="296227" cy="407035"/>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C2E6781-7FC1-4927-B334-3C2164AECD1E}"/>
                </a:ext>
              </a:extLst>
            </p:cNvPr>
            <p:cNvCxnSpPr>
              <a:cxnSpLocks/>
              <a:stCxn id="31" idx="2"/>
              <a:endCxn id="27" idx="0"/>
            </p:cNvCxnSpPr>
            <p:nvPr/>
          </p:nvCxnSpPr>
          <p:spPr>
            <a:xfrm rot="16200000" flipH="1">
              <a:off x="10071034" y="3070877"/>
              <a:ext cx="296227" cy="205422"/>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7A76827-A11D-427D-8580-D833BDFF925C}"/>
                </a:ext>
              </a:extLst>
            </p:cNvPr>
            <p:cNvCxnSpPr>
              <a:cxnSpLocks/>
              <a:stCxn id="31" idx="2"/>
              <a:endCxn id="26" idx="0"/>
            </p:cNvCxnSpPr>
            <p:nvPr/>
          </p:nvCxnSpPr>
          <p:spPr>
            <a:xfrm rot="5400000">
              <a:off x="9866564" y="3071829"/>
              <a:ext cx="296227" cy="203518"/>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6E729DCF-DD9A-4141-9299-806631BD4839}"/>
                </a:ext>
              </a:extLst>
            </p:cNvPr>
            <p:cNvCxnSpPr>
              <a:cxnSpLocks/>
              <a:stCxn id="36" idx="2"/>
              <a:endCxn id="43" idx="0"/>
            </p:cNvCxnSpPr>
            <p:nvPr/>
          </p:nvCxnSpPr>
          <p:spPr>
            <a:xfrm rot="5400000">
              <a:off x="9149491" y="2971023"/>
              <a:ext cx="296227" cy="405131"/>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9E187DD-B6E6-4623-964D-8CB8C14E2665}"/>
                </a:ext>
              </a:extLst>
            </p:cNvPr>
            <p:cNvCxnSpPr>
              <a:cxnSpLocks/>
              <a:stCxn id="36" idx="2"/>
              <a:endCxn id="25" idx="0"/>
            </p:cNvCxnSpPr>
            <p:nvPr/>
          </p:nvCxnSpPr>
          <p:spPr>
            <a:xfrm rot="16200000" flipH="1">
              <a:off x="9353960" y="3171683"/>
              <a:ext cx="296227" cy="3809"/>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A1152C6-BF6E-4B94-A23D-BA9BB95BF78D}"/>
                </a:ext>
              </a:extLst>
            </p:cNvPr>
            <p:cNvCxnSpPr>
              <a:cxnSpLocks/>
              <a:stCxn id="32" idx="2"/>
              <a:endCxn id="28" idx="0"/>
            </p:cNvCxnSpPr>
            <p:nvPr/>
          </p:nvCxnSpPr>
          <p:spPr>
            <a:xfrm rot="5400000">
              <a:off x="10583638" y="3172636"/>
              <a:ext cx="296227" cy="1905"/>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665D0592-A795-4053-BAFC-34878B1E7A16}"/>
              </a:ext>
            </a:extLst>
          </p:cNvPr>
          <p:cNvSpPr txBox="1"/>
          <p:nvPr userDrawn="1"/>
        </p:nvSpPr>
        <p:spPr>
          <a:xfrm>
            <a:off x="7832597" y="4901759"/>
            <a:ext cx="3804668" cy="1115690"/>
          </a:xfrm>
          <a:prstGeom prst="rect">
            <a:avLst/>
          </a:prstGeom>
        </p:spPr>
        <p:txBody>
          <a:bodyPr vert="horz" wrap="square" lIns="38100" tIns="38100" rIns="38100" bIns="3810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cs typeface="+mn-cs"/>
              </a:rPr>
              <a:t>Supporting data</a:t>
            </a:r>
          </a:p>
          <a:p>
            <a:pPr lvl="1"/>
            <a:r>
              <a:rPr lang="en-US" sz="1200" dirty="0">
                <a:cs typeface="+mn-cs"/>
              </a:rPr>
              <a:t>All data is relevant, sufficient, and fact-based</a:t>
            </a:r>
          </a:p>
          <a:p>
            <a:pPr lvl="1"/>
            <a:r>
              <a:rPr lang="en-US" sz="1200" dirty="0">
                <a:cs typeface="+mn-cs"/>
              </a:rPr>
              <a:t>Says enough about implications to enable decision making</a:t>
            </a:r>
          </a:p>
          <a:p>
            <a:pPr lvl="1"/>
            <a:r>
              <a:rPr lang="en-US" sz="1200" dirty="0">
                <a:cs typeface="+mn-cs"/>
              </a:rPr>
              <a:t>Items in each set are MECE</a:t>
            </a:r>
          </a:p>
        </p:txBody>
      </p:sp>
      <p:sp>
        <p:nvSpPr>
          <p:cNvPr id="46" name="TextBox 45">
            <a:extLst>
              <a:ext uri="{FF2B5EF4-FFF2-40B4-BE49-F238E27FC236}">
                <a16:creationId xmlns:a16="http://schemas.microsoft.com/office/drawing/2014/main" id="{4B637ED9-328D-4703-9C7D-4C9B9A5AF014}"/>
              </a:ext>
            </a:extLst>
          </p:cNvPr>
          <p:cNvSpPr txBox="1"/>
          <p:nvPr userDrawn="1"/>
        </p:nvSpPr>
        <p:spPr>
          <a:xfrm>
            <a:off x="7832597" y="3055100"/>
            <a:ext cx="3804668" cy="1708160"/>
          </a:xfrm>
          <a:prstGeom prst="rect">
            <a:avLst/>
          </a:prstGeom>
        </p:spPr>
        <p:txBody>
          <a:bodyPr vert="horz" wrap="square" lIns="38100" tIns="38100" rIns="38100" bIns="3810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cs typeface="+mn-cs"/>
              </a:rPr>
              <a:t>Key line statements</a:t>
            </a:r>
          </a:p>
          <a:p>
            <a:pPr lvl="1"/>
            <a:r>
              <a:rPr lang="en-US" sz="1200" dirty="0">
                <a:cs typeface="+mn-cs"/>
              </a:rPr>
              <a:t>Underpins the governing thought with no gaps, no overlaps (MECE)</a:t>
            </a:r>
          </a:p>
          <a:p>
            <a:pPr lvl="1"/>
            <a:r>
              <a:rPr lang="en-US" sz="1200" dirty="0">
                <a:cs typeface="+mn-cs"/>
              </a:rPr>
              <a:t>Each point synthesizes the points beneath it</a:t>
            </a:r>
          </a:p>
          <a:p>
            <a:pPr lvl="1"/>
            <a:r>
              <a:rPr lang="en-US" sz="1200" dirty="0">
                <a:cs typeface="+mn-cs"/>
              </a:rPr>
              <a:t>Points are at the same level of abstraction and in a logical order</a:t>
            </a:r>
          </a:p>
          <a:p>
            <a:pPr lvl="1"/>
            <a:r>
              <a:rPr lang="en-US" sz="1200" dirty="0">
                <a:cs typeface="+mn-cs"/>
              </a:rPr>
              <a:t>In a grouping, ideas are of the same logical kind (e.g., reasons, causes, steps, parts)</a:t>
            </a:r>
          </a:p>
        </p:txBody>
      </p:sp>
      <p:sp>
        <p:nvSpPr>
          <p:cNvPr id="47" name="TextBox 46">
            <a:extLst>
              <a:ext uri="{FF2B5EF4-FFF2-40B4-BE49-F238E27FC236}">
                <a16:creationId xmlns:a16="http://schemas.microsoft.com/office/drawing/2014/main" id="{2F50130A-CC6A-4C1C-A628-D6F546BA8EAF}"/>
              </a:ext>
            </a:extLst>
          </p:cNvPr>
          <p:cNvSpPr txBox="1"/>
          <p:nvPr userDrawn="1"/>
        </p:nvSpPr>
        <p:spPr>
          <a:xfrm>
            <a:off x="7832597" y="1616245"/>
            <a:ext cx="3804668" cy="1300356"/>
          </a:xfrm>
          <a:prstGeom prst="rect">
            <a:avLst/>
          </a:prstGeom>
        </p:spPr>
        <p:txBody>
          <a:bodyPr vert="horz" wrap="square" lIns="38100" tIns="38100" rIns="38100" bIns="3810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cs typeface="+mn-cs"/>
              </a:rPr>
              <a:t>Governing thought</a:t>
            </a:r>
          </a:p>
          <a:p>
            <a:pPr lvl="1"/>
            <a:r>
              <a:rPr lang="en-US" sz="1200" dirty="0">
                <a:cs typeface="+mn-cs"/>
              </a:rPr>
              <a:t>Answers the central question, providing direction for a decision or action</a:t>
            </a:r>
          </a:p>
          <a:p>
            <a:pPr lvl="1"/>
            <a:r>
              <a:rPr lang="en-US" sz="1200" dirty="0">
                <a:cs typeface="+mn-cs"/>
              </a:rPr>
              <a:t>Makes an overarching point that is a synthesis, not a summary</a:t>
            </a:r>
          </a:p>
          <a:p>
            <a:pPr lvl="1"/>
            <a:r>
              <a:rPr lang="en-US" sz="1200" dirty="0">
                <a:cs typeface="+mn-cs"/>
              </a:rPr>
              <a:t>Is stated powerfully in short, sharp, plain language</a:t>
            </a:r>
          </a:p>
        </p:txBody>
      </p:sp>
      <p:sp>
        <p:nvSpPr>
          <p:cNvPr id="48" name="Rectangle 47">
            <a:extLst>
              <a:ext uri="{FF2B5EF4-FFF2-40B4-BE49-F238E27FC236}">
                <a16:creationId xmlns:a16="http://schemas.microsoft.com/office/drawing/2014/main" id="{2E6606BA-6D13-4292-8404-4C81376DE1A4}"/>
              </a:ext>
            </a:extLst>
          </p:cNvPr>
          <p:cNvSpPr/>
          <p:nvPr userDrawn="1"/>
        </p:nvSpPr>
        <p:spPr>
          <a:xfrm>
            <a:off x="9227976" y="1259955"/>
            <a:ext cx="2409288" cy="348377"/>
          </a:xfrm>
          <a:prstGeom prst="rect">
            <a:avLst/>
          </a:prstGeom>
          <a:solidFill>
            <a:schemeClr val="accent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CA" sz="1100" dirty="0">
                <a:solidFill>
                  <a:schemeClr val="tx1"/>
                </a:solidFill>
              </a:rPr>
              <a:t>COURSE CONTENT REFRESHER</a:t>
            </a:r>
          </a:p>
        </p:txBody>
      </p:sp>
    </p:spTree>
    <p:extLst>
      <p:ext uri="{BB962C8B-B14F-4D97-AF65-F5344CB8AC3E}">
        <p14:creationId xmlns:p14="http://schemas.microsoft.com/office/powerpoint/2010/main" val="374425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27962121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3815" name="think-cell Slide" r:id="rId14" imgW="413" imgH="416" progId="TCLayout.ActiveDocument.1">
                  <p:embed/>
                </p:oleObj>
              </mc:Choice>
              <mc:Fallback>
                <p:oleObj name="think-cell Slide" r:id="rId14"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49" name="RectangleLegend1">
            <a:extLst>
              <a:ext uri="{FF2B5EF4-FFF2-40B4-BE49-F238E27FC236}">
                <a16:creationId xmlns:a16="http://schemas.microsoft.com/office/drawing/2014/main" id="{67B4F0AC-1264-4E3B-9A25-B96A855CB8D1}"/>
              </a:ext>
            </a:extLst>
          </p:cNvPr>
          <p:cNvSpPr/>
          <p:nvPr userDrawn="1"/>
        </p:nvSpPr>
        <p:spPr>
          <a:xfrm>
            <a:off x="8185913" y="4110907"/>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50" name="RectangleLegend2">
            <a:extLst>
              <a:ext uri="{FF2B5EF4-FFF2-40B4-BE49-F238E27FC236}">
                <a16:creationId xmlns:a16="http://schemas.microsoft.com/office/drawing/2014/main" id="{B0B25F5E-DA99-4FD6-8A8E-BD59E1377157}"/>
              </a:ext>
            </a:extLst>
          </p:cNvPr>
          <p:cNvSpPr/>
          <p:nvPr userDrawn="1"/>
        </p:nvSpPr>
        <p:spPr>
          <a:xfrm>
            <a:off x="8185913" y="472097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51" name="RectangleLegend3">
            <a:extLst>
              <a:ext uri="{FF2B5EF4-FFF2-40B4-BE49-F238E27FC236}">
                <a16:creationId xmlns:a16="http://schemas.microsoft.com/office/drawing/2014/main" id="{78B2AFC6-B7EF-4710-A2F8-3F9CA6F12D96}"/>
              </a:ext>
            </a:extLst>
          </p:cNvPr>
          <p:cNvSpPr/>
          <p:nvPr userDrawn="1"/>
        </p:nvSpPr>
        <p:spPr>
          <a:xfrm>
            <a:off x="8185913" y="5331035"/>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52" name="Legend1">
            <a:extLst>
              <a:ext uri="{FF2B5EF4-FFF2-40B4-BE49-F238E27FC236}">
                <a16:creationId xmlns:a16="http://schemas.microsoft.com/office/drawing/2014/main" id="{2060BAA7-0BD5-455F-994B-A12DE53BF4B1}"/>
              </a:ext>
            </a:extLst>
          </p:cNvPr>
          <p:cNvSpPr txBox="1"/>
          <p:nvPr userDrawn="1"/>
        </p:nvSpPr>
        <p:spPr>
          <a:xfrm>
            <a:off x="8474186" y="4110907"/>
            <a:ext cx="3163078" cy="430887"/>
          </a:xfrm>
          <a:prstGeom prst="rect">
            <a:avLst/>
          </a:prstGeom>
          <a:noFill/>
          <a:ln>
            <a:noFill/>
            <a:miter lim="800000"/>
          </a:ln>
        </p:spPr>
        <p:txBody>
          <a:bodyPr wrap="square" lIns="0" tIns="0" rIns="0" bIns="0" rtlCol="0" anchor="t" anchorCtr="0">
            <a:spAutoFit/>
          </a:bodyPr>
          <a:lstStyle/>
          <a:p>
            <a:pPr>
              <a:spcAft>
                <a:spcPts val="600"/>
              </a:spcAft>
            </a:pPr>
            <a:r>
              <a:rPr lang="en-US" sz="1400" b="1" dirty="0"/>
              <a:t>Governing thought: </a:t>
            </a:r>
            <a:r>
              <a:rPr lang="en-US" sz="1400" dirty="0"/>
              <a:t>The one-sentence answer or solution to a problem</a:t>
            </a:r>
          </a:p>
        </p:txBody>
      </p:sp>
      <p:sp>
        <p:nvSpPr>
          <p:cNvPr id="53" name="Legend2">
            <a:extLst>
              <a:ext uri="{FF2B5EF4-FFF2-40B4-BE49-F238E27FC236}">
                <a16:creationId xmlns:a16="http://schemas.microsoft.com/office/drawing/2014/main" id="{F8757A31-AE93-47B9-A098-059C7FD915B0}"/>
              </a:ext>
            </a:extLst>
          </p:cNvPr>
          <p:cNvSpPr txBox="1"/>
          <p:nvPr userDrawn="1"/>
        </p:nvSpPr>
        <p:spPr>
          <a:xfrm>
            <a:off x="8474186" y="4720971"/>
            <a:ext cx="2977886" cy="430887"/>
          </a:xfrm>
          <a:prstGeom prst="rect">
            <a:avLst/>
          </a:prstGeom>
          <a:noFill/>
          <a:ln>
            <a:noFill/>
            <a:miter lim="800000"/>
          </a:ln>
        </p:spPr>
        <p:txBody>
          <a:bodyPr wrap="square" lIns="0" tIns="0" rIns="0" bIns="0" rtlCol="0" anchor="t" anchorCtr="0">
            <a:spAutoFit/>
          </a:bodyPr>
          <a:lstStyle/>
          <a:p>
            <a:pPr>
              <a:spcAft>
                <a:spcPts val="600"/>
              </a:spcAft>
            </a:pPr>
            <a:r>
              <a:rPr lang="en-US" sz="1400" b="1" dirty="0"/>
              <a:t>Key line statements: </a:t>
            </a:r>
            <a:r>
              <a:rPr lang="en-US" sz="1400" dirty="0"/>
              <a:t>The why and how to implement the solution</a:t>
            </a:r>
          </a:p>
        </p:txBody>
      </p:sp>
      <p:sp>
        <p:nvSpPr>
          <p:cNvPr id="54" name="Legend3">
            <a:extLst>
              <a:ext uri="{FF2B5EF4-FFF2-40B4-BE49-F238E27FC236}">
                <a16:creationId xmlns:a16="http://schemas.microsoft.com/office/drawing/2014/main" id="{C28DD945-BBE9-4995-9087-F77E1E36669B}"/>
              </a:ext>
            </a:extLst>
          </p:cNvPr>
          <p:cNvSpPr txBox="1"/>
          <p:nvPr userDrawn="1"/>
        </p:nvSpPr>
        <p:spPr>
          <a:xfrm>
            <a:off x="8474187" y="5331035"/>
            <a:ext cx="2977886" cy="430887"/>
          </a:xfrm>
          <a:prstGeom prst="rect">
            <a:avLst/>
          </a:prstGeom>
          <a:noFill/>
          <a:ln>
            <a:noFill/>
            <a:miter lim="800000"/>
          </a:ln>
        </p:spPr>
        <p:txBody>
          <a:bodyPr wrap="square" lIns="0" tIns="0" rIns="0" bIns="0" rtlCol="0" anchor="t" anchorCtr="0">
            <a:spAutoFit/>
          </a:bodyPr>
          <a:lstStyle/>
          <a:p>
            <a:pPr>
              <a:spcAft>
                <a:spcPts val="600"/>
              </a:spcAft>
            </a:pPr>
            <a:r>
              <a:rPr lang="en-US" sz="1400" b="1" dirty="0"/>
              <a:t>Supporting data: </a:t>
            </a:r>
            <a:r>
              <a:rPr lang="en-US" sz="1400" dirty="0"/>
              <a:t>The supporting evidence</a:t>
            </a:r>
          </a:p>
        </p:txBody>
      </p:sp>
      <p:cxnSp>
        <p:nvCxnSpPr>
          <p:cNvPr id="55" name="LineBasicVerticalDefault 28">
            <a:extLst>
              <a:ext uri="{FF2B5EF4-FFF2-40B4-BE49-F238E27FC236}">
                <a16:creationId xmlns:a16="http://schemas.microsoft.com/office/drawing/2014/main" id="{D01AA9E5-B1DD-4259-8E29-3A0DEE4842DF}"/>
              </a:ext>
            </a:extLst>
          </p:cNvPr>
          <p:cNvCxnSpPr>
            <a:cxnSpLocks/>
          </p:cNvCxnSpPr>
          <p:nvPr userDrawn="1">
            <p:custDataLst>
              <p:tags r:id="rId9"/>
            </p:custDataLst>
          </p:nvPr>
        </p:nvCxnSpPr>
        <p:spPr>
          <a:xfrm>
            <a:off x="7902957" y="1706563"/>
            <a:ext cx="0" cy="4503737"/>
          </a:xfrm>
          <a:prstGeom prst="straightConnector1">
            <a:avLst/>
          </a:prstGeom>
          <a:ln w="1270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56" name="ChevronBlue 10">
            <a:extLst>
              <a:ext uri="{FF2B5EF4-FFF2-40B4-BE49-F238E27FC236}">
                <a16:creationId xmlns:a16="http://schemas.microsoft.com/office/drawing/2014/main" id="{56106C2D-4585-4C0E-B4BE-295FD07D5B6A}"/>
              </a:ext>
            </a:extLst>
          </p:cNvPr>
          <p:cNvGrpSpPr>
            <a:grpSpLocks noChangeAspect="1"/>
          </p:cNvGrpSpPr>
          <p:nvPr userDrawn="1">
            <p:custDataLst>
              <p:tags r:id="rId10"/>
            </p:custDataLst>
          </p:nvPr>
        </p:nvGrpSpPr>
        <p:grpSpPr>
          <a:xfrm>
            <a:off x="7704843" y="3673572"/>
            <a:ext cx="396228" cy="396228"/>
            <a:chOff x="1016000" y="1016000"/>
            <a:chExt cx="396228" cy="396228"/>
          </a:xfrm>
        </p:grpSpPr>
        <p:sp>
          <p:nvSpPr>
            <p:cNvPr id="57" name="Oval 56">
              <a:extLst>
                <a:ext uri="{FF2B5EF4-FFF2-40B4-BE49-F238E27FC236}">
                  <a16:creationId xmlns:a16="http://schemas.microsoft.com/office/drawing/2014/main" id="{B96F9C23-C3FA-4B12-A3C2-59272ED905DB}"/>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8" name="Freeform: Shape 57">
              <a:extLst>
                <a:ext uri="{FF2B5EF4-FFF2-40B4-BE49-F238E27FC236}">
                  <a16:creationId xmlns:a16="http://schemas.microsoft.com/office/drawing/2014/main" id="{FFC0D874-2D60-4969-B1E7-67B4E69D928B}"/>
                </a:ext>
              </a:extLst>
            </p:cNvPr>
            <p:cNvSpPr>
              <a:spLocks noChangeAspect="1"/>
            </p:cNvSpPr>
            <p:nvPr/>
          </p:nvSpPr>
          <p:spPr>
            <a:xfrm>
              <a:off x="1167567" y="1118521"/>
              <a:ext cx="103571" cy="195256"/>
            </a:xfrm>
            <a:custGeom>
              <a:avLst/>
              <a:gdLst/>
              <a:ahLst/>
              <a:cxnLst/>
              <a:rect l="0" t="0" r="0" b="0"/>
              <a:pathLst>
                <a:path w="103601" h="195312">
                  <a:moveTo>
                    <a:pt x="9358" y="193790"/>
                  </a:moveTo>
                  <a:lnTo>
                    <a:pt x="101575" y="101574"/>
                  </a:lnTo>
                  <a:lnTo>
                    <a:pt x="103600" y="99549"/>
                  </a:lnTo>
                  <a:lnTo>
                    <a:pt x="103600" y="96266"/>
                  </a:lnTo>
                  <a:lnTo>
                    <a:pt x="101575" y="94241"/>
                  </a:lnTo>
                  <a:lnTo>
                    <a:pt x="9358" y="2025"/>
                  </a:lnTo>
                  <a:lnTo>
                    <a:pt x="7332" y="0"/>
                  </a:lnTo>
                  <a:lnTo>
                    <a:pt x="4049" y="0"/>
                  </a:lnTo>
                  <a:lnTo>
                    <a:pt x="2026" y="2025"/>
                  </a:lnTo>
                  <a:lnTo>
                    <a:pt x="0" y="4048"/>
                  </a:lnTo>
                  <a:lnTo>
                    <a:pt x="0" y="7331"/>
                  </a:lnTo>
                  <a:lnTo>
                    <a:pt x="2026" y="9357"/>
                  </a:lnTo>
                  <a:lnTo>
                    <a:pt x="90576" y="97907"/>
                  </a:lnTo>
                  <a:lnTo>
                    <a:pt x="2026" y="186459"/>
                  </a:lnTo>
                  <a:lnTo>
                    <a:pt x="0" y="188483"/>
                  </a:lnTo>
                  <a:lnTo>
                    <a:pt x="0" y="191766"/>
                  </a:lnTo>
                  <a:lnTo>
                    <a:pt x="2026" y="193790"/>
                  </a:lnTo>
                  <a:lnTo>
                    <a:pt x="3040" y="194805"/>
                  </a:lnTo>
                  <a:lnTo>
                    <a:pt x="4366" y="195311"/>
                  </a:lnTo>
                  <a:lnTo>
                    <a:pt x="5692" y="195311"/>
                  </a:lnTo>
                  <a:lnTo>
                    <a:pt x="7017" y="195311"/>
                  </a:lnTo>
                  <a:lnTo>
                    <a:pt x="8348" y="194805"/>
                  </a:lnTo>
                  <a:close/>
                </a:path>
              </a:pathLst>
            </a:cu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sp>
        <p:nvSpPr>
          <p:cNvPr id="59" name="TextBox 58">
            <a:extLst>
              <a:ext uri="{FF2B5EF4-FFF2-40B4-BE49-F238E27FC236}">
                <a16:creationId xmlns:a16="http://schemas.microsoft.com/office/drawing/2014/main" id="{B035F439-A078-4DC1-ACE7-57ECBB3B71DA}"/>
              </a:ext>
            </a:extLst>
          </p:cNvPr>
          <p:cNvSpPr txBox="1">
            <a:spLocks/>
          </p:cNvSpPr>
          <p:nvPr userDrawn="1">
            <p:custDataLst>
              <p:tags r:id="rId11"/>
            </p:custDataLst>
          </p:nvPr>
        </p:nvSpPr>
        <p:spPr>
          <a:xfrm>
            <a:off x="554737" y="1744663"/>
            <a:ext cx="7065264" cy="176971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600"/>
              </a:spcBef>
            </a:pPr>
            <a:r>
              <a:rPr lang="en-US" b="1" dirty="0">
                <a:cs typeface="+mn-cs"/>
              </a:rPr>
              <a:t>What should the pyramid contain?</a:t>
            </a:r>
          </a:p>
          <a:p>
            <a:pPr lvl="1">
              <a:spcBef>
                <a:spcPts val="300"/>
              </a:spcBef>
            </a:pPr>
            <a:r>
              <a:rPr lang="en-US" sz="1400" dirty="0">
                <a:cs typeface="+mn-cs"/>
              </a:rPr>
              <a:t>A single governing thought which is the key takeaway the audience must hear during the first 2 minutes of your communication event</a:t>
            </a:r>
          </a:p>
          <a:p>
            <a:pPr lvl="1">
              <a:spcBef>
                <a:spcPts val="300"/>
              </a:spcBef>
            </a:pPr>
            <a:r>
              <a:rPr lang="en-US" sz="1400" dirty="0">
                <a:cs typeface="+mn-cs"/>
              </a:rPr>
              <a:t>3-5 key line statements that act as the underlying arguments that support the governing thought</a:t>
            </a:r>
          </a:p>
          <a:p>
            <a:pPr lvl="1">
              <a:spcBef>
                <a:spcPts val="300"/>
              </a:spcBef>
            </a:pPr>
            <a:r>
              <a:rPr lang="en-US" sz="1400" dirty="0">
                <a:cs typeface="+mn-cs"/>
              </a:rPr>
              <a:t>3-5 supporting facts per key line statement which build the foundation of your pyramid and support both the key line statements and the governing thought</a:t>
            </a:r>
          </a:p>
        </p:txBody>
      </p:sp>
      <p:sp>
        <p:nvSpPr>
          <p:cNvPr id="60" name="TextBox 59">
            <a:extLst>
              <a:ext uri="{FF2B5EF4-FFF2-40B4-BE49-F238E27FC236}">
                <a16:creationId xmlns:a16="http://schemas.microsoft.com/office/drawing/2014/main" id="{C21E5744-A9D6-40B7-8BB0-0DD4B199EF60}"/>
              </a:ext>
            </a:extLst>
          </p:cNvPr>
          <p:cNvSpPr txBox="1">
            <a:spLocks/>
          </p:cNvSpPr>
          <p:nvPr userDrawn="1">
            <p:custDataLst>
              <p:tags r:id="rId12"/>
            </p:custDataLst>
          </p:nvPr>
        </p:nvSpPr>
        <p:spPr>
          <a:xfrm>
            <a:off x="554737" y="3761930"/>
            <a:ext cx="7065264" cy="236988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600"/>
              </a:spcBef>
            </a:pPr>
            <a:r>
              <a:rPr lang="en-US" b="1" dirty="0">
                <a:cs typeface="+mn-cs"/>
              </a:rPr>
              <a:t>How to get started with building your pyramid</a:t>
            </a:r>
          </a:p>
          <a:p>
            <a:pPr>
              <a:spcBef>
                <a:spcPts val="600"/>
              </a:spcBef>
            </a:pPr>
            <a:r>
              <a:rPr lang="en-US" sz="1400" b="1" dirty="0">
                <a:cs typeface="+mn-cs"/>
              </a:rPr>
              <a:t>Step 1</a:t>
            </a:r>
            <a:r>
              <a:rPr lang="en-US" sz="1400" dirty="0">
                <a:cs typeface="+mn-cs"/>
              </a:rPr>
              <a:t>: Begin by reviewing the facts you have collected and create logical fact groupings</a:t>
            </a:r>
          </a:p>
          <a:p>
            <a:pPr>
              <a:spcBef>
                <a:spcPts val="600"/>
              </a:spcBef>
            </a:pPr>
            <a:r>
              <a:rPr lang="en-US" sz="1400" b="1" dirty="0">
                <a:cs typeface="+mn-cs"/>
              </a:rPr>
              <a:t>Step 2: </a:t>
            </a:r>
            <a:r>
              <a:rPr lang="en-US" sz="1400" dirty="0">
                <a:cs typeface="+mn-cs"/>
              </a:rPr>
              <a:t>Strive to create groupings that have no gaps or overlaps. That is, they are </a:t>
            </a:r>
          </a:p>
          <a:p>
            <a:pPr lvl="1">
              <a:spcBef>
                <a:spcPts val="300"/>
              </a:spcBef>
            </a:pPr>
            <a:r>
              <a:rPr lang="en-US" sz="1400" dirty="0">
                <a:cs typeface="+mn-cs"/>
              </a:rPr>
              <a:t>Mutually exclusive: The groups address unique issues with no overlap</a:t>
            </a:r>
          </a:p>
          <a:p>
            <a:pPr lvl="1">
              <a:spcBef>
                <a:spcPts val="300"/>
              </a:spcBef>
            </a:pPr>
            <a:r>
              <a:rPr lang="en-US" sz="1400" dirty="0">
                <a:cs typeface="+mn-cs"/>
              </a:rPr>
              <a:t>Collectively exhaustive: As a set, the groups represent the spectrum of issues at play, leaving no gaps</a:t>
            </a:r>
          </a:p>
          <a:p>
            <a:pPr>
              <a:spcBef>
                <a:spcPts val="600"/>
              </a:spcBef>
            </a:pPr>
            <a:r>
              <a:rPr lang="en-US" sz="1400" b="1" dirty="0">
                <a:cs typeface="+mn-cs"/>
              </a:rPr>
              <a:t>Step 3: </a:t>
            </a:r>
            <a:r>
              <a:rPr lang="en-US" sz="1400" dirty="0">
                <a:cs typeface="+mn-cs"/>
              </a:rPr>
              <a:t>Write a key line statement to synthesize each logical fact grouping</a:t>
            </a:r>
          </a:p>
          <a:p>
            <a:pPr>
              <a:spcBef>
                <a:spcPts val="600"/>
              </a:spcBef>
            </a:pPr>
            <a:r>
              <a:rPr lang="en-US" sz="1400" b="1" dirty="0">
                <a:cs typeface="+mn-cs"/>
              </a:rPr>
              <a:t>Step 4: </a:t>
            </a:r>
            <a:r>
              <a:rPr lang="en-US" sz="1400" dirty="0">
                <a:cs typeface="+mn-cs"/>
              </a:rPr>
              <a:t>Write a governing thought to synthesize the key line statements</a:t>
            </a:r>
          </a:p>
        </p:txBody>
      </p:sp>
      <p:grpSp>
        <p:nvGrpSpPr>
          <p:cNvPr id="61" name="Group 60">
            <a:extLst>
              <a:ext uri="{FF2B5EF4-FFF2-40B4-BE49-F238E27FC236}">
                <a16:creationId xmlns:a16="http://schemas.microsoft.com/office/drawing/2014/main" id="{2662E277-8D56-472E-A3E0-6918C18DE19C}"/>
              </a:ext>
            </a:extLst>
          </p:cNvPr>
          <p:cNvGrpSpPr/>
          <p:nvPr userDrawn="1"/>
        </p:nvGrpSpPr>
        <p:grpSpPr>
          <a:xfrm>
            <a:off x="8912725" y="2143898"/>
            <a:ext cx="2409325" cy="1705856"/>
            <a:chOff x="8912725" y="2024469"/>
            <a:chExt cx="2409325" cy="1705856"/>
          </a:xfrm>
        </p:grpSpPr>
        <p:sp>
          <p:nvSpPr>
            <p:cNvPr id="62" name="Rectangle 61">
              <a:extLst>
                <a:ext uri="{FF2B5EF4-FFF2-40B4-BE49-F238E27FC236}">
                  <a16:creationId xmlns:a16="http://schemas.microsoft.com/office/drawing/2014/main" id="{3C07E034-5364-4691-B605-5461DC613203}"/>
                </a:ext>
              </a:extLst>
            </p:cNvPr>
            <p:cNvSpPr/>
            <p:nvPr/>
          </p:nvSpPr>
          <p:spPr>
            <a:xfrm>
              <a:off x="932166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3" name="Rectangle 62">
              <a:extLst>
                <a:ext uri="{FF2B5EF4-FFF2-40B4-BE49-F238E27FC236}">
                  <a16:creationId xmlns:a16="http://schemas.microsoft.com/office/drawing/2014/main" id="{C3CD74E2-FE9F-4517-B9AD-4304C34D75E9}"/>
                </a:ext>
              </a:extLst>
            </p:cNvPr>
            <p:cNvSpPr/>
            <p:nvPr/>
          </p:nvSpPr>
          <p:spPr>
            <a:xfrm>
              <a:off x="973060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4" name="Rectangle 63">
              <a:extLst>
                <a:ext uri="{FF2B5EF4-FFF2-40B4-BE49-F238E27FC236}">
                  <a16:creationId xmlns:a16="http://schemas.microsoft.com/office/drawing/2014/main" id="{0D168210-3F74-4A60-8BB2-138AD1EA816A}"/>
                </a:ext>
              </a:extLst>
            </p:cNvPr>
            <p:cNvSpPr/>
            <p:nvPr/>
          </p:nvSpPr>
          <p:spPr>
            <a:xfrm>
              <a:off x="1013954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5" name="Rectangle 64">
              <a:extLst>
                <a:ext uri="{FF2B5EF4-FFF2-40B4-BE49-F238E27FC236}">
                  <a16:creationId xmlns:a16="http://schemas.microsoft.com/office/drawing/2014/main" id="{29813E0C-04EA-4DC8-8718-9FF4933DA8AD}"/>
                </a:ext>
              </a:extLst>
            </p:cNvPr>
            <p:cNvSpPr/>
            <p:nvPr/>
          </p:nvSpPr>
          <p:spPr>
            <a:xfrm>
              <a:off x="1054848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nvGrpSpPr>
            <p:cNvPr id="66" name="Group 65">
              <a:extLst>
                <a:ext uri="{FF2B5EF4-FFF2-40B4-BE49-F238E27FC236}">
                  <a16:creationId xmlns:a16="http://schemas.microsoft.com/office/drawing/2014/main" id="{BFABACC6-2DA3-4093-9692-35CDA3609F24}"/>
                </a:ext>
              </a:extLst>
            </p:cNvPr>
            <p:cNvGrpSpPr/>
            <p:nvPr/>
          </p:nvGrpSpPr>
          <p:grpSpPr>
            <a:xfrm>
              <a:off x="8912725" y="3321702"/>
              <a:ext cx="2409325" cy="408623"/>
              <a:chOff x="8912725" y="3321702"/>
              <a:chExt cx="2409325" cy="408623"/>
            </a:xfrm>
          </p:grpSpPr>
          <p:sp>
            <p:nvSpPr>
              <p:cNvPr id="80" name="Rectangle 79">
                <a:extLst>
                  <a:ext uri="{FF2B5EF4-FFF2-40B4-BE49-F238E27FC236}">
                    <a16:creationId xmlns:a16="http://schemas.microsoft.com/office/drawing/2014/main" id="{5876D63C-5131-47B4-90FB-19AD0BFC9320}"/>
                  </a:ext>
                </a:extLst>
              </p:cNvPr>
              <p:cNvSpPr/>
              <p:nvPr/>
            </p:nvSpPr>
            <p:spPr>
              <a:xfrm>
                <a:off x="891272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1" name="Rectangle 80">
                <a:extLst>
                  <a:ext uri="{FF2B5EF4-FFF2-40B4-BE49-F238E27FC236}">
                    <a16:creationId xmlns:a16="http://schemas.microsoft.com/office/drawing/2014/main" id="{52F32FD4-4D10-4581-ACCC-CEC7F8F4AC51}"/>
                  </a:ext>
                </a:extLst>
              </p:cNvPr>
              <p:cNvSpPr/>
              <p:nvPr/>
            </p:nvSpPr>
            <p:spPr>
              <a:xfrm>
                <a:off x="1095742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sp>
          <p:nvSpPr>
            <p:cNvPr id="67" name="Rectangle 66">
              <a:extLst>
                <a:ext uri="{FF2B5EF4-FFF2-40B4-BE49-F238E27FC236}">
                  <a16:creationId xmlns:a16="http://schemas.microsoft.com/office/drawing/2014/main" id="{0442A49F-3687-47EA-854B-FC4A008C5128}"/>
                </a:ext>
              </a:extLst>
            </p:cNvPr>
            <p:cNvSpPr/>
            <p:nvPr/>
          </p:nvSpPr>
          <p:spPr>
            <a:xfrm>
              <a:off x="9687810" y="2024469"/>
              <a:ext cx="857250" cy="40862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8" name="Rectangle 67">
              <a:extLst>
                <a:ext uri="{FF2B5EF4-FFF2-40B4-BE49-F238E27FC236}">
                  <a16:creationId xmlns:a16="http://schemas.microsoft.com/office/drawing/2014/main" id="{840B392B-EE33-4E3B-84A9-4833B13D0024}"/>
                </a:ext>
              </a:extLst>
            </p:cNvPr>
            <p:cNvSpPr>
              <a:spLocks/>
            </p:cNvSpPr>
            <p:nvPr/>
          </p:nvSpPr>
          <p:spPr>
            <a:xfrm>
              <a:off x="9838238" y="2616852"/>
              <a:ext cx="556395" cy="408623"/>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9" name="Rectangle 68">
              <a:extLst>
                <a:ext uri="{FF2B5EF4-FFF2-40B4-BE49-F238E27FC236}">
                  <a16:creationId xmlns:a16="http://schemas.microsoft.com/office/drawing/2014/main" id="{B9B3AAEA-DCDD-455D-82FE-65C564587B50}"/>
                </a:ext>
              </a:extLst>
            </p:cNvPr>
            <p:cNvSpPr>
              <a:spLocks/>
            </p:cNvSpPr>
            <p:nvPr/>
          </p:nvSpPr>
          <p:spPr>
            <a:xfrm>
              <a:off x="10454505" y="2616852"/>
              <a:ext cx="556395" cy="408623"/>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70" name="Connector: Elbow 69">
              <a:extLst>
                <a:ext uri="{FF2B5EF4-FFF2-40B4-BE49-F238E27FC236}">
                  <a16:creationId xmlns:a16="http://schemas.microsoft.com/office/drawing/2014/main" id="{EA0454B5-8BEC-401E-B707-822BB41BB54C}"/>
                </a:ext>
              </a:extLst>
            </p:cNvPr>
            <p:cNvCxnSpPr>
              <a:cxnSpLocks/>
              <a:stCxn id="67" idx="2"/>
              <a:endCxn id="73" idx="0"/>
            </p:cNvCxnSpPr>
            <p:nvPr/>
          </p:nvCxnSpPr>
          <p:spPr>
            <a:xfrm rot="5400000">
              <a:off x="9716422" y="2216839"/>
              <a:ext cx="183760" cy="616266"/>
            </a:xfrm>
            <a:prstGeom prst="bentConnector3">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91AE7A08-1B6F-45EE-B005-DBDA2BC12632}"/>
                </a:ext>
              </a:extLst>
            </p:cNvPr>
            <p:cNvCxnSpPr>
              <a:cxnSpLocks/>
              <a:stCxn id="67" idx="2"/>
              <a:endCxn id="69" idx="0"/>
            </p:cNvCxnSpPr>
            <p:nvPr/>
          </p:nvCxnSpPr>
          <p:spPr>
            <a:xfrm rot="16200000" flipH="1">
              <a:off x="10332689" y="2216838"/>
              <a:ext cx="183760" cy="616268"/>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2" name="Connector: Elbow 50">
              <a:extLst>
                <a:ext uri="{FF2B5EF4-FFF2-40B4-BE49-F238E27FC236}">
                  <a16:creationId xmlns:a16="http://schemas.microsoft.com/office/drawing/2014/main" id="{6CE44E7B-82F8-47D5-A35C-6F2860677A9D}"/>
                </a:ext>
              </a:extLst>
            </p:cNvPr>
            <p:cNvCxnSpPr>
              <a:cxnSpLocks/>
              <a:stCxn id="67" idx="2"/>
              <a:endCxn id="68" idx="0"/>
            </p:cNvCxnSpPr>
            <p:nvPr/>
          </p:nvCxnSpPr>
          <p:spPr>
            <a:xfrm>
              <a:off x="10116435" y="2433092"/>
              <a:ext cx="1" cy="183760"/>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82DDE524-402E-4C78-9553-EF84E8B4D427}"/>
                </a:ext>
              </a:extLst>
            </p:cNvPr>
            <p:cNvSpPr>
              <a:spLocks/>
            </p:cNvSpPr>
            <p:nvPr/>
          </p:nvSpPr>
          <p:spPr>
            <a:xfrm>
              <a:off x="9221971" y="2616852"/>
              <a:ext cx="556395" cy="408623"/>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74" name="Connector: Elbow 73">
              <a:extLst>
                <a:ext uri="{FF2B5EF4-FFF2-40B4-BE49-F238E27FC236}">
                  <a16:creationId xmlns:a16="http://schemas.microsoft.com/office/drawing/2014/main" id="{634F93AD-6B53-4088-A9B1-9C1462D03716}"/>
                </a:ext>
              </a:extLst>
            </p:cNvPr>
            <p:cNvCxnSpPr>
              <a:cxnSpLocks/>
              <a:stCxn id="69" idx="2"/>
              <a:endCxn id="81" idx="0"/>
            </p:cNvCxnSpPr>
            <p:nvPr/>
          </p:nvCxnSpPr>
          <p:spPr>
            <a:xfrm rot="16200000" flipH="1">
              <a:off x="10788107" y="2970070"/>
              <a:ext cx="296227" cy="407035"/>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D08C622-52A2-405A-9B9E-28906F84738B}"/>
                </a:ext>
              </a:extLst>
            </p:cNvPr>
            <p:cNvCxnSpPr>
              <a:cxnSpLocks/>
              <a:stCxn id="68" idx="2"/>
              <a:endCxn id="64" idx="0"/>
            </p:cNvCxnSpPr>
            <p:nvPr/>
          </p:nvCxnSpPr>
          <p:spPr>
            <a:xfrm rot="16200000" flipH="1">
              <a:off x="10071034" y="3070877"/>
              <a:ext cx="296227" cy="205422"/>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FDC50AC9-5132-4514-8F74-DD5087CF73E0}"/>
                </a:ext>
              </a:extLst>
            </p:cNvPr>
            <p:cNvCxnSpPr>
              <a:cxnSpLocks/>
              <a:stCxn id="68" idx="2"/>
              <a:endCxn id="63" idx="0"/>
            </p:cNvCxnSpPr>
            <p:nvPr/>
          </p:nvCxnSpPr>
          <p:spPr>
            <a:xfrm rot="5400000">
              <a:off x="9866564" y="3071829"/>
              <a:ext cx="296227" cy="203518"/>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C0DE54B0-A4BE-4FDE-8A09-4B2B92F98133}"/>
                </a:ext>
              </a:extLst>
            </p:cNvPr>
            <p:cNvCxnSpPr>
              <a:cxnSpLocks/>
              <a:stCxn id="73" idx="2"/>
              <a:endCxn id="80" idx="0"/>
            </p:cNvCxnSpPr>
            <p:nvPr/>
          </p:nvCxnSpPr>
          <p:spPr>
            <a:xfrm rot="5400000">
              <a:off x="9149491" y="2971023"/>
              <a:ext cx="296227" cy="405131"/>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6D055996-83C3-4183-A1CF-5AD5E71C6083}"/>
                </a:ext>
              </a:extLst>
            </p:cNvPr>
            <p:cNvCxnSpPr>
              <a:cxnSpLocks/>
              <a:stCxn id="73" idx="2"/>
              <a:endCxn id="62" idx="0"/>
            </p:cNvCxnSpPr>
            <p:nvPr/>
          </p:nvCxnSpPr>
          <p:spPr>
            <a:xfrm rot="16200000" flipH="1">
              <a:off x="9353960" y="3171683"/>
              <a:ext cx="296227" cy="3809"/>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31F1260-F1D7-4839-8E9E-B2D880FD188D}"/>
                </a:ext>
              </a:extLst>
            </p:cNvPr>
            <p:cNvCxnSpPr>
              <a:cxnSpLocks/>
              <a:stCxn id="69" idx="2"/>
              <a:endCxn id="65" idx="0"/>
            </p:cNvCxnSpPr>
            <p:nvPr/>
          </p:nvCxnSpPr>
          <p:spPr>
            <a:xfrm rot="5400000">
              <a:off x="10583638" y="3172636"/>
              <a:ext cx="296227" cy="1905"/>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82" name="Rectangle 81">
            <a:extLst>
              <a:ext uri="{FF2B5EF4-FFF2-40B4-BE49-F238E27FC236}">
                <a16:creationId xmlns:a16="http://schemas.microsoft.com/office/drawing/2014/main" id="{15DC8B11-87B6-453D-B900-CC040F68B5B7}"/>
              </a:ext>
            </a:extLst>
          </p:cNvPr>
          <p:cNvSpPr/>
          <p:nvPr userDrawn="1"/>
        </p:nvSpPr>
        <p:spPr>
          <a:xfrm>
            <a:off x="9227976" y="1259955"/>
            <a:ext cx="2409288" cy="348377"/>
          </a:xfrm>
          <a:prstGeom prst="rect">
            <a:avLst/>
          </a:prstGeom>
          <a:solidFill>
            <a:schemeClr val="accent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CA" sz="1100" dirty="0">
                <a:solidFill>
                  <a:schemeClr val="tx1"/>
                </a:solidFill>
              </a:rPr>
              <a:t>COURSE CONTENT REFRESHER</a:t>
            </a:r>
          </a:p>
        </p:txBody>
      </p:sp>
    </p:spTree>
    <p:extLst>
      <p:ext uri="{BB962C8B-B14F-4D97-AF65-F5344CB8AC3E}">
        <p14:creationId xmlns:p14="http://schemas.microsoft.com/office/powerpoint/2010/main" val="62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7354392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838" name="think-cell Slide" r:id="rId13" imgW="413" imgH="416" progId="TCLayout.ActiveDocument.1">
                  <p:embed/>
                </p:oleObj>
              </mc:Choice>
              <mc:Fallback>
                <p:oleObj name="think-cell Slide" r:id="rId13"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43" name="AutoShape 50">
            <a:extLst>
              <a:ext uri="{FF2B5EF4-FFF2-40B4-BE49-F238E27FC236}">
                <a16:creationId xmlns:a16="http://schemas.microsoft.com/office/drawing/2014/main" id="{7E6DECAF-156F-46E7-A90F-3DFBC8A9CE26}"/>
              </a:ext>
            </a:extLst>
          </p:cNvPr>
          <p:cNvSpPr>
            <a:spLocks noChangeArrowheads="1"/>
          </p:cNvSpPr>
          <p:nvPr userDrawn="1">
            <p:custDataLst>
              <p:tags r:id="rId9"/>
            </p:custDataLst>
          </p:nvPr>
        </p:nvSpPr>
        <p:spPr bwMode="gray">
          <a:xfrm flipH="1" flipV="1">
            <a:off x="3110661" y="1706563"/>
            <a:ext cx="462879" cy="3017838"/>
          </a:xfrm>
          <a:prstGeom prst="upArrow">
            <a:avLst>
              <a:gd name="adj1" fmla="val 41779"/>
              <a:gd name="adj2" fmla="val 59854"/>
            </a:avLst>
          </a:prstGeom>
          <a:solidFill>
            <a:srgbClr val="E6E6E6"/>
          </a:solidFill>
          <a:ln w="9525">
            <a:solidFill>
              <a:srgbClr val="E6E6E6"/>
            </a:solidFill>
            <a:miter lim="800000"/>
            <a:headEnd/>
            <a:tailEnd/>
          </a:ln>
          <a:effectLst/>
        </p:spPr>
        <p:txBody>
          <a:bodyPr rot="10800000" lIns="0" tIns="0" rIns="0" bIns="0" anchor="ctr"/>
          <a:lstStyle/>
          <a:p>
            <a:pPr algn="ctr" defTabSz="895350">
              <a:buClr>
                <a:schemeClr val="folHlink"/>
              </a:buClr>
            </a:pPr>
            <a:endParaRPr lang="en-US" b="1" dirty="0">
              <a:ea typeface="MS PGothic" pitchFamily="34" charset="-128"/>
            </a:endParaRPr>
          </a:p>
        </p:txBody>
      </p:sp>
      <p:sp>
        <p:nvSpPr>
          <p:cNvPr id="44" name="TextBox 43">
            <a:extLst>
              <a:ext uri="{FF2B5EF4-FFF2-40B4-BE49-F238E27FC236}">
                <a16:creationId xmlns:a16="http://schemas.microsoft.com/office/drawing/2014/main" id="{24CB7F4F-2578-44CC-854B-ECC85AE3D0DD}"/>
              </a:ext>
            </a:extLst>
          </p:cNvPr>
          <p:cNvSpPr txBox="1"/>
          <p:nvPr userDrawn="1"/>
        </p:nvSpPr>
        <p:spPr>
          <a:xfrm>
            <a:off x="554736" y="2846150"/>
            <a:ext cx="2319093" cy="73866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dirty="0"/>
              <a:t>Building a pyramid </a:t>
            </a:r>
            <a:r>
              <a:rPr lang="en-CA" b="1" dirty="0"/>
              <a:t>top down</a:t>
            </a:r>
            <a:r>
              <a:rPr lang="en-CA" dirty="0"/>
              <a:t> answers how, what, or why</a:t>
            </a:r>
          </a:p>
        </p:txBody>
      </p:sp>
      <p:sp>
        <p:nvSpPr>
          <p:cNvPr id="45" name="AutoShape 50">
            <a:extLst>
              <a:ext uri="{FF2B5EF4-FFF2-40B4-BE49-F238E27FC236}">
                <a16:creationId xmlns:a16="http://schemas.microsoft.com/office/drawing/2014/main" id="{730863F3-9C7F-4C16-B135-2D11D4E70DB2}"/>
              </a:ext>
            </a:extLst>
          </p:cNvPr>
          <p:cNvSpPr>
            <a:spLocks noChangeArrowheads="1"/>
          </p:cNvSpPr>
          <p:nvPr userDrawn="1">
            <p:custDataLst>
              <p:tags r:id="rId10"/>
            </p:custDataLst>
          </p:nvPr>
        </p:nvSpPr>
        <p:spPr bwMode="gray">
          <a:xfrm flipH="1">
            <a:off x="8506160" y="1706563"/>
            <a:ext cx="462879" cy="3017838"/>
          </a:xfrm>
          <a:prstGeom prst="upArrow">
            <a:avLst>
              <a:gd name="adj1" fmla="val 41779"/>
              <a:gd name="adj2" fmla="val 59854"/>
            </a:avLst>
          </a:prstGeom>
          <a:solidFill>
            <a:srgbClr val="E6E6E6"/>
          </a:solidFill>
          <a:ln w="9525">
            <a:solidFill>
              <a:srgbClr val="E6E6E6"/>
            </a:solidFill>
            <a:miter lim="800000"/>
            <a:headEnd/>
            <a:tailEnd/>
          </a:ln>
          <a:effectLst/>
        </p:spPr>
        <p:txBody>
          <a:bodyPr rot="10800000" lIns="0" tIns="0" rIns="0" bIns="0" anchor="ctr"/>
          <a:lstStyle/>
          <a:p>
            <a:pPr algn="ctr" defTabSz="895350">
              <a:buClr>
                <a:schemeClr val="folHlink"/>
              </a:buClr>
            </a:pPr>
            <a:endParaRPr lang="en-US" b="1" dirty="0">
              <a:ea typeface="MS PGothic" pitchFamily="34" charset="-128"/>
            </a:endParaRPr>
          </a:p>
        </p:txBody>
      </p:sp>
      <p:sp>
        <p:nvSpPr>
          <p:cNvPr id="46" name="TextBox 45">
            <a:extLst>
              <a:ext uri="{FF2B5EF4-FFF2-40B4-BE49-F238E27FC236}">
                <a16:creationId xmlns:a16="http://schemas.microsoft.com/office/drawing/2014/main" id="{F6456534-103B-46B7-A353-CEBE426FC8BC}"/>
              </a:ext>
            </a:extLst>
          </p:cNvPr>
          <p:cNvSpPr txBox="1"/>
          <p:nvPr userDrawn="1"/>
        </p:nvSpPr>
        <p:spPr>
          <a:xfrm>
            <a:off x="9318171" y="2846150"/>
            <a:ext cx="2055845" cy="73866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CA" dirty="0"/>
              <a:t>Building a pyramid </a:t>
            </a:r>
            <a:r>
              <a:rPr lang="en-CA" b="1" dirty="0"/>
              <a:t>bottom up</a:t>
            </a:r>
            <a:r>
              <a:rPr lang="en-CA" dirty="0"/>
              <a:t> answers “so what”</a:t>
            </a:r>
          </a:p>
        </p:txBody>
      </p:sp>
      <p:sp>
        <p:nvSpPr>
          <p:cNvPr id="47" name="AutoShape 50">
            <a:extLst>
              <a:ext uri="{FF2B5EF4-FFF2-40B4-BE49-F238E27FC236}">
                <a16:creationId xmlns:a16="http://schemas.microsoft.com/office/drawing/2014/main" id="{DBACAD9B-6078-4E2D-804A-6955B42EFE35}"/>
              </a:ext>
            </a:extLst>
          </p:cNvPr>
          <p:cNvSpPr>
            <a:spLocks noChangeArrowheads="1"/>
          </p:cNvSpPr>
          <p:nvPr userDrawn="1">
            <p:custDataLst>
              <p:tags r:id="rId11"/>
            </p:custDataLst>
          </p:nvPr>
        </p:nvSpPr>
        <p:spPr bwMode="gray">
          <a:xfrm rot="16200000" flipH="1" flipV="1">
            <a:off x="5808411" y="3213352"/>
            <a:ext cx="462879" cy="3951798"/>
          </a:xfrm>
          <a:prstGeom prst="upArrow">
            <a:avLst>
              <a:gd name="adj1" fmla="val 41779"/>
              <a:gd name="adj2" fmla="val 59854"/>
            </a:avLst>
          </a:prstGeom>
          <a:solidFill>
            <a:srgbClr val="E6E6E6"/>
          </a:solidFill>
          <a:ln w="9525">
            <a:solidFill>
              <a:srgbClr val="E6E6E6"/>
            </a:solidFill>
            <a:miter lim="800000"/>
            <a:headEnd/>
            <a:tailEnd/>
          </a:ln>
          <a:effectLst/>
        </p:spPr>
        <p:txBody>
          <a:bodyPr rot="10800000" lIns="0" tIns="0" rIns="0" bIns="0" anchor="ctr"/>
          <a:lstStyle/>
          <a:p>
            <a:pPr algn="ctr" defTabSz="895350">
              <a:buClr>
                <a:schemeClr val="folHlink"/>
              </a:buClr>
            </a:pPr>
            <a:endParaRPr lang="en-US" b="1" dirty="0">
              <a:ea typeface="MS PGothic" pitchFamily="34" charset="-128"/>
            </a:endParaRPr>
          </a:p>
        </p:txBody>
      </p:sp>
      <p:sp>
        <p:nvSpPr>
          <p:cNvPr id="48" name="TextBox 47">
            <a:extLst>
              <a:ext uri="{FF2B5EF4-FFF2-40B4-BE49-F238E27FC236}">
                <a16:creationId xmlns:a16="http://schemas.microsoft.com/office/drawing/2014/main" id="{936CB277-FD3B-4A77-BBCB-99EE98F6A48F}"/>
              </a:ext>
            </a:extLst>
          </p:cNvPr>
          <p:cNvSpPr txBox="1"/>
          <p:nvPr userDrawn="1"/>
        </p:nvSpPr>
        <p:spPr>
          <a:xfrm>
            <a:off x="3703693" y="5420691"/>
            <a:ext cx="4672313" cy="49244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CA" dirty="0"/>
              <a:t>Groupings should follow a </a:t>
            </a:r>
            <a:r>
              <a:rPr lang="en-CA" b="1" dirty="0"/>
              <a:t>logical order</a:t>
            </a:r>
            <a:r>
              <a:rPr lang="en-CA" dirty="0"/>
              <a:t>, have no </a:t>
            </a:r>
            <a:r>
              <a:rPr lang="en-CA" b="1" dirty="0"/>
              <a:t>gaps or overlaps</a:t>
            </a:r>
            <a:r>
              <a:rPr lang="en-CA" dirty="0"/>
              <a:t>, and </a:t>
            </a:r>
            <a:r>
              <a:rPr lang="en-CA" b="1" dirty="0"/>
              <a:t>synthesize</a:t>
            </a:r>
            <a:r>
              <a:rPr lang="en-CA" dirty="0"/>
              <a:t> the level below</a:t>
            </a:r>
          </a:p>
        </p:txBody>
      </p:sp>
      <p:grpSp>
        <p:nvGrpSpPr>
          <p:cNvPr id="83" name="Group 82">
            <a:extLst>
              <a:ext uri="{FF2B5EF4-FFF2-40B4-BE49-F238E27FC236}">
                <a16:creationId xmlns:a16="http://schemas.microsoft.com/office/drawing/2014/main" id="{2B594920-A32E-4114-8EA8-D9F3F70B5751}"/>
              </a:ext>
            </a:extLst>
          </p:cNvPr>
          <p:cNvGrpSpPr>
            <a:grpSpLocks/>
          </p:cNvGrpSpPr>
          <p:nvPr userDrawn="1"/>
        </p:nvGrpSpPr>
        <p:grpSpPr>
          <a:xfrm>
            <a:off x="3991728" y="1710087"/>
            <a:ext cx="4096244" cy="3119088"/>
            <a:chOff x="8912725" y="2024469"/>
            <a:chExt cx="2409325" cy="1705856"/>
          </a:xfrm>
        </p:grpSpPr>
        <p:sp>
          <p:nvSpPr>
            <p:cNvPr id="84" name="Rectangle 83">
              <a:extLst>
                <a:ext uri="{FF2B5EF4-FFF2-40B4-BE49-F238E27FC236}">
                  <a16:creationId xmlns:a16="http://schemas.microsoft.com/office/drawing/2014/main" id="{2DBDFFC8-A867-42B4-9130-E50FF126BF32}"/>
                </a:ext>
              </a:extLst>
            </p:cNvPr>
            <p:cNvSpPr/>
            <p:nvPr/>
          </p:nvSpPr>
          <p:spPr>
            <a:xfrm>
              <a:off x="932166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5" name="Rectangle 84">
              <a:extLst>
                <a:ext uri="{FF2B5EF4-FFF2-40B4-BE49-F238E27FC236}">
                  <a16:creationId xmlns:a16="http://schemas.microsoft.com/office/drawing/2014/main" id="{92886D27-72C6-4D44-A836-F05B64974BB7}"/>
                </a:ext>
              </a:extLst>
            </p:cNvPr>
            <p:cNvSpPr/>
            <p:nvPr/>
          </p:nvSpPr>
          <p:spPr>
            <a:xfrm>
              <a:off x="973060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6" name="Rectangle 85">
              <a:extLst>
                <a:ext uri="{FF2B5EF4-FFF2-40B4-BE49-F238E27FC236}">
                  <a16:creationId xmlns:a16="http://schemas.microsoft.com/office/drawing/2014/main" id="{0C163922-7488-4849-B2FE-E6B671DCEC0F}"/>
                </a:ext>
              </a:extLst>
            </p:cNvPr>
            <p:cNvSpPr/>
            <p:nvPr/>
          </p:nvSpPr>
          <p:spPr>
            <a:xfrm>
              <a:off x="1013954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7" name="Rectangle 86">
              <a:extLst>
                <a:ext uri="{FF2B5EF4-FFF2-40B4-BE49-F238E27FC236}">
                  <a16:creationId xmlns:a16="http://schemas.microsoft.com/office/drawing/2014/main" id="{783A93F1-0C43-4D06-AD62-BE53A20DFEBD}"/>
                </a:ext>
              </a:extLst>
            </p:cNvPr>
            <p:cNvSpPr/>
            <p:nvPr/>
          </p:nvSpPr>
          <p:spPr>
            <a:xfrm>
              <a:off x="1054848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nvGrpSpPr>
            <p:cNvPr id="88" name="Group 87">
              <a:extLst>
                <a:ext uri="{FF2B5EF4-FFF2-40B4-BE49-F238E27FC236}">
                  <a16:creationId xmlns:a16="http://schemas.microsoft.com/office/drawing/2014/main" id="{983BAFFE-2258-4A20-82F8-CB12827677B3}"/>
                </a:ext>
              </a:extLst>
            </p:cNvPr>
            <p:cNvGrpSpPr/>
            <p:nvPr/>
          </p:nvGrpSpPr>
          <p:grpSpPr>
            <a:xfrm>
              <a:off x="8912725" y="3321702"/>
              <a:ext cx="2409325" cy="408623"/>
              <a:chOff x="8912725" y="3321702"/>
              <a:chExt cx="2409325" cy="408623"/>
            </a:xfrm>
          </p:grpSpPr>
          <p:sp>
            <p:nvSpPr>
              <p:cNvPr id="102" name="Rectangle 101">
                <a:extLst>
                  <a:ext uri="{FF2B5EF4-FFF2-40B4-BE49-F238E27FC236}">
                    <a16:creationId xmlns:a16="http://schemas.microsoft.com/office/drawing/2014/main" id="{D0841233-7588-4EBF-A7A2-E2404203EB6A}"/>
                  </a:ext>
                </a:extLst>
              </p:cNvPr>
              <p:cNvSpPr/>
              <p:nvPr/>
            </p:nvSpPr>
            <p:spPr>
              <a:xfrm>
                <a:off x="891272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03" name="Rectangle 102">
                <a:extLst>
                  <a:ext uri="{FF2B5EF4-FFF2-40B4-BE49-F238E27FC236}">
                    <a16:creationId xmlns:a16="http://schemas.microsoft.com/office/drawing/2014/main" id="{7C11FBD1-FCE5-467D-BF4F-9629B1750C08}"/>
                  </a:ext>
                </a:extLst>
              </p:cNvPr>
              <p:cNvSpPr/>
              <p:nvPr/>
            </p:nvSpPr>
            <p:spPr>
              <a:xfrm>
                <a:off x="10957425" y="3321702"/>
                <a:ext cx="364625" cy="408623"/>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sp>
          <p:nvSpPr>
            <p:cNvPr id="89" name="Rectangle 88">
              <a:extLst>
                <a:ext uri="{FF2B5EF4-FFF2-40B4-BE49-F238E27FC236}">
                  <a16:creationId xmlns:a16="http://schemas.microsoft.com/office/drawing/2014/main" id="{4F9ED8C5-23A0-4572-B8C5-D43D6EA28878}"/>
                </a:ext>
              </a:extLst>
            </p:cNvPr>
            <p:cNvSpPr/>
            <p:nvPr/>
          </p:nvSpPr>
          <p:spPr>
            <a:xfrm>
              <a:off x="9687810" y="2024469"/>
              <a:ext cx="857250" cy="40862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90" name="Rectangle 89">
              <a:extLst>
                <a:ext uri="{FF2B5EF4-FFF2-40B4-BE49-F238E27FC236}">
                  <a16:creationId xmlns:a16="http://schemas.microsoft.com/office/drawing/2014/main" id="{224888DB-0360-40FC-9847-EC44D34E4996}"/>
                </a:ext>
              </a:extLst>
            </p:cNvPr>
            <p:cNvSpPr>
              <a:spLocks/>
            </p:cNvSpPr>
            <p:nvPr/>
          </p:nvSpPr>
          <p:spPr>
            <a:xfrm>
              <a:off x="9838238" y="2616852"/>
              <a:ext cx="556395" cy="408623"/>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91" name="Rectangle 90">
              <a:extLst>
                <a:ext uri="{FF2B5EF4-FFF2-40B4-BE49-F238E27FC236}">
                  <a16:creationId xmlns:a16="http://schemas.microsoft.com/office/drawing/2014/main" id="{C3B4D7D6-A850-431C-9BB7-A724B3E86AE0}"/>
                </a:ext>
              </a:extLst>
            </p:cNvPr>
            <p:cNvSpPr>
              <a:spLocks/>
            </p:cNvSpPr>
            <p:nvPr/>
          </p:nvSpPr>
          <p:spPr>
            <a:xfrm>
              <a:off x="10454505" y="2616852"/>
              <a:ext cx="556395" cy="408623"/>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92" name="Connector: Elbow 91">
              <a:extLst>
                <a:ext uri="{FF2B5EF4-FFF2-40B4-BE49-F238E27FC236}">
                  <a16:creationId xmlns:a16="http://schemas.microsoft.com/office/drawing/2014/main" id="{F000AA77-1716-42C6-9F6F-608139EEC871}"/>
                </a:ext>
              </a:extLst>
            </p:cNvPr>
            <p:cNvCxnSpPr>
              <a:cxnSpLocks/>
              <a:stCxn id="89" idx="2"/>
              <a:endCxn id="95" idx="0"/>
            </p:cNvCxnSpPr>
            <p:nvPr/>
          </p:nvCxnSpPr>
          <p:spPr>
            <a:xfrm rot="5400000">
              <a:off x="9716422" y="2216839"/>
              <a:ext cx="183760" cy="616266"/>
            </a:xfrm>
            <a:prstGeom prst="bentConnector3">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70877A1-E0CF-4B88-A0C1-811D3D96696A}"/>
                </a:ext>
              </a:extLst>
            </p:cNvPr>
            <p:cNvCxnSpPr>
              <a:cxnSpLocks/>
              <a:stCxn id="89" idx="2"/>
              <a:endCxn id="91" idx="0"/>
            </p:cNvCxnSpPr>
            <p:nvPr/>
          </p:nvCxnSpPr>
          <p:spPr>
            <a:xfrm rot="16200000" flipH="1">
              <a:off x="10332689" y="2216838"/>
              <a:ext cx="183760" cy="616268"/>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4" name="Connector: Elbow 50">
              <a:extLst>
                <a:ext uri="{FF2B5EF4-FFF2-40B4-BE49-F238E27FC236}">
                  <a16:creationId xmlns:a16="http://schemas.microsoft.com/office/drawing/2014/main" id="{BEC76FB9-7BDA-4351-BAB9-565DC0E1A5C5}"/>
                </a:ext>
              </a:extLst>
            </p:cNvPr>
            <p:cNvCxnSpPr>
              <a:cxnSpLocks/>
              <a:stCxn id="89" idx="2"/>
              <a:endCxn id="90" idx="0"/>
            </p:cNvCxnSpPr>
            <p:nvPr/>
          </p:nvCxnSpPr>
          <p:spPr>
            <a:xfrm>
              <a:off x="10116435" y="2433092"/>
              <a:ext cx="1" cy="183760"/>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0CF48B9-B6D3-4D8E-B327-975CAFBECBAE}"/>
                </a:ext>
              </a:extLst>
            </p:cNvPr>
            <p:cNvSpPr>
              <a:spLocks/>
            </p:cNvSpPr>
            <p:nvPr/>
          </p:nvSpPr>
          <p:spPr>
            <a:xfrm>
              <a:off x="9221971" y="2616852"/>
              <a:ext cx="556395" cy="408623"/>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96" name="Connector: Elbow 95">
              <a:extLst>
                <a:ext uri="{FF2B5EF4-FFF2-40B4-BE49-F238E27FC236}">
                  <a16:creationId xmlns:a16="http://schemas.microsoft.com/office/drawing/2014/main" id="{61B1008C-B1F4-4BAD-BA99-8BCDF066BE4E}"/>
                </a:ext>
              </a:extLst>
            </p:cNvPr>
            <p:cNvCxnSpPr>
              <a:cxnSpLocks/>
              <a:stCxn id="91" idx="2"/>
              <a:endCxn id="103" idx="0"/>
            </p:cNvCxnSpPr>
            <p:nvPr/>
          </p:nvCxnSpPr>
          <p:spPr>
            <a:xfrm rot="16200000" flipH="1">
              <a:off x="10788107" y="2970070"/>
              <a:ext cx="296227" cy="407035"/>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FAEDCF36-6423-42E2-B2D8-A37B79653809}"/>
                </a:ext>
              </a:extLst>
            </p:cNvPr>
            <p:cNvCxnSpPr>
              <a:cxnSpLocks/>
              <a:stCxn id="90" idx="2"/>
              <a:endCxn id="86" idx="0"/>
            </p:cNvCxnSpPr>
            <p:nvPr/>
          </p:nvCxnSpPr>
          <p:spPr>
            <a:xfrm rot="16200000" flipH="1">
              <a:off x="10071034" y="3070877"/>
              <a:ext cx="296227" cy="205422"/>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4B609D77-4E4B-4F38-8151-BCAD4ED07F63}"/>
                </a:ext>
              </a:extLst>
            </p:cNvPr>
            <p:cNvCxnSpPr>
              <a:cxnSpLocks/>
              <a:stCxn id="90" idx="2"/>
              <a:endCxn id="85" idx="0"/>
            </p:cNvCxnSpPr>
            <p:nvPr/>
          </p:nvCxnSpPr>
          <p:spPr>
            <a:xfrm rot="5400000">
              <a:off x="9866564" y="3071829"/>
              <a:ext cx="296227" cy="203518"/>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F48A11B3-5927-402B-BD5B-5B9BF1E0BD2E}"/>
                </a:ext>
              </a:extLst>
            </p:cNvPr>
            <p:cNvCxnSpPr>
              <a:cxnSpLocks/>
              <a:stCxn id="95" idx="2"/>
              <a:endCxn id="102" idx="0"/>
            </p:cNvCxnSpPr>
            <p:nvPr/>
          </p:nvCxnSpPr>
          <p:spPr>
            <a:xfrm rot="5400000">
              <a:off x="9149491" y="2971023"/>
              <a:ext cx="296227" cy="405131"/>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40314BE7-B097-4116-81FA-A0D5363BDF45}"/>
                </a:ext>
              </a:extLst>
            </p:cNvPr>
            <p:cNvCxnSpPr>
              <a:cxnSpLocks/>
              <a:stCxn id="95" idx="2"/>
              <a:endCxn id="84" idx="0"/>
            </p:cNvCxnSpPr>
            <p:nvPr/>
          </p:nvCxnSpPr>
          <p:spPr>
            <a:xfrm rot="16200000" flipH="1">
              <a:off x="9353960" y="3171683"/>
              <a:ext cx="296227" cy="3809"/>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627C2785-2BA2-4D92-A661-C93F1A00AB80}"/>
                </a:ext>
              </a:extLst>
            </p:cNvPr>
            <p:cNvCxnSpPr>
              <a:cxnSpLocks/>
              <a:stCxn id="91" idx="2"/>
              <a:endCxn id="87" idx="0"/>
            </p:cNvCxnSpPr>
            <p:nvPr/>
          </p:nvCxnSpPr>
          <p:spPr>
            <a:xfrm rot="5400000">
              <a:off x="10583638" y="3172636"/>
              <a:ext cx="296227" cy="1905"/>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104" name="Rectangle 103">
            <a:extLst>
              <a:ext uri="{FF2B5EF4-FFF2-40B4-BE49-F238E27FC236}">
                <a16:creationId xmlns:a16="http://schemas.microsoft.com/office/drawing/2014/main" id="{FD855AE1-985B-4C89-87C0-58642059F7F7}"/>
              </a:ext>
            </a:extLst>
          </p:cNvPr>
          <p:cNvSpPr/>
          <p:nvPr userDrawn="1"/>
        </p:nvSpPr>
        <p:spPr>
          <a:xfrm>
            <a:off x="9227976" y="1259955"/>
            <a:ext cx="2409288" cy="348377"/>
          </a:xfrm>
          <a:prstGeom prst="rect">
            <a:avLst/>
          </a:prstGeom>
          <a:solidFill>
            <a:schemeClr val="accent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CA" sz="1100" dirty="0">
                <a:solidFill>
                  <a:schemeClr val="tx1"/>
                </a:solidFill>
              </a:rPr>
              <a:t>COURSE CONTENT REFRESHER</a:t>
            </a:r>
          </a:p>
        </p:txBody>
      </p:sp>
    </p:spTree>
    <p:extLst>
      <p:ext uri="{BB962C8B-B14F-4D97-AF65-F5344CB8AC3E}">
        <p14:creationId xmlns:p14="http://schemas.microsoft.com/office/powerpoint/2010/main" val="376752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4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772" name="think-cell Slide" r:id="rId19" imgW="413" imgH="416" progId="TCLayout.ActiveDocument.1">
                  <p:embed/>
                </p:oleObj>
              </mc:Choice>
              <mc:Fallback>
                <p:oleObj name="think-cell Slide" r:id="rId19"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pic>
        <p:nvPicPr>
          <p:cNvPr id="16" name="CustomIcon">
            <a:extLst>
              <a:ext uri="{FF2B5EF4-FFF2-40B4-BE49-F238E27FC236}">
                <a16:creationId xmlns:a16="http://schemas.microsoft.com/office/drawing/2014/main" id="{B2268DEC-B751-4704-82CC-1F94092AAD22}"/>
              </a:ext>
            </a:extLst>
          </p:cNvPr>
          <p:cNvPicPr>
            <a:picLocks noChangeAspect="1"/>
          </p:cNvPicPr>
          <p:nvPr userDrawn="1">
            <p:custDataLst>
              <p:tags r:id="rId15"/>
            </p:custDataLst>
          </p:nvPr>
        </p:nvPicPr>
        <p:blipFill>
          <a:blip r:embed="rId21">
            <a:extLst>
              <a:ext uri="{96DAC541-7B7A-43D3-8B79-37D633B846F1}">
                <asvg:svgBlip xmlns:asvg="http://schemas.microsoft.com/office/drawing/2016/SVG/main" r:embed="rId22"/>
              </a:ext>
            </a:extLst>
          </a:blip>
          <a:stretch>
            <a:fillRect/>
          </a:stretch>
        </p:blipFill>
        <p:spPr>
          <a:xfrm>
            <a:off x="9092184" y="423715"/>
            <a:ext cx="609600" cy="609600"/>
          </a:xfrm>
          <a:prstGeom prst="rect">
            <a:avLst/>
          </a:prstGeom>
        </p:spPr>
      </p:pic>
      <p:sp>
        <p:nvSpPr>
          <p:cNvPr id="21" name="Rectangle 20">
            <a:extLst>
              <a:ext uri="{FF2B5EF4-FFF2-40B4-BE49-F238E27FC236}">
                <a16:creationId xmlns:a16="http://schemas.microsoft.com/office/drawing/2014/main" id="{BAC91240-F707-4008-BC60-4254D4C37C0C}"/>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10 minutes</a:t>
            </a:r>
          </a:p>
        </p:txBody>
      </p:sp>
      <p:sp>
        <p:nvSpPr>
          <p:cNvPr id="26" name="TextBox 25">
            <a:extLst>
              <a:ext uri="{FF2B5EF4-FFF2-40B4-BE49-F238E27FC236}">
                <a16:creationId xmlns:a16="http://schemas.microsoft.com/office/drawing/2014/main" id="{DFA1E085-5A3C-4E40-8A50-99CF63C34E2D}"/>
              </a:ext>
            </a:extLst>
          </p:cNvPr>
          <p:cNvSpPr txBox="1">
            <a:spLocks/>
          </p:cNvSpPr>
          <p:nvPr userDrawn="1">
            <p:custDataLst>
              <p:tags r:id="rId16"/>
            </p:custDataLst>
          </p:nvPr>
        </p:nvSpPr>
        <p:spPr>
          <a:xfrm>
            <a:off x="554736" y="1687513"/>
            <a:ext cx="7918704" cy="388824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dirty="0">
                <a:cs typeface="Times New Roman" panose="02020603050405020304" pitchFamily="18" charset="0"/>
              </a:rPr>
              <a:t>You were just introduced to the Pyramid Principle, which can be applied to everyday communications as much as it can to complex presentations. The pyramid can help you communicate in a quick and easy manner.</a:t>
            </a:r>
          </a:p>
          <a:p>
            <a:pPr lvl="1">
              <a:spcBef>
                <a:spcPts val="2000"/>
              </a:spcBef>
            </a:pPr>
            <a:r>
              <a:rPr lang="en-US" b="1" dirty="0">
                <a:cs typeface="Times New Roman" panose="02020603050405020304" pitchFamily="18" charset="0"/>
              </a:rPr>
              <a:t>Goal: </a:t>
            </a:r>
            <a:r>
              <a:rPr lang="en-US" dirty="0">
                <a:cs typeface="Times New Roman" panose="02020603050405020304" pitchFamily="18" charset="0"/>
              </a:rPr>
              <a:t>Use the Pyramid Principle framework to structure an email that you recently sent to a colleague (longer than two paragraphs)</a:t>
            </a:r>
          </a:p>
          <a:p>
            <a:pPr lvl="1">
              <a:spcBef>
                <a:spcPts val="2000"/>
              </a:spcBef>
            </a:pPr>
            <a:r>
              <a:rPr lang="en-US" b="1" dirty="0">
                <a:cs typeface="Times New Roman" panose="02020603050405020304" pitchFamily="18" charset="0"/>
              </a:rPr>
              <a:t>Logistics: </a:t>
            </a:r>
            <a:r>
              <a:rPr lang="en-US" dirty="0">
                <a:cs typeface="Times New Roman" panose="02020603050405020304" pitchFamily="18" charset="0"/>
              </a:rPr>
              <a:t>This is an individual exercise to be completed as soon as possible</a:t>
            </a:r>
          </a:p>
          <a:p>
            <a:pPr lvl="1">
              <a:spcBef>
                <a:spcPts val="2000"/>
              </a:spcBef>
            </a:pPr>
            <a:r>
              <a:rPr lang="en-US" b="1" dirty="0">
                <a:cs typeface="Times New Roman" panose="02020603050405020304" pitchFamily="18" charset="0"/>
              </a:rPr>
              <a:t>Estimated time: </a:t>
            </a:r>
            <a:r>
              <a:rPr lang="en-US" dirty="0">
                <a:cs typeface="Times New Roman" panose="02020603050405020304" pitchFamily="18" charset="0"/>
              </a:rPr>
              <a:t>10 minutes</a:t>
            </a:r>
          </a:p>
          <a:p>
            <a:pPr>
              <a:spcBef>
                <a:spcPts val="2000"/>
              </a:spcBef>
            </a:pPr>
            <a:r>
              <a:rPr lang="en-US" dirty="0">
                <a:cs typeface="Times New Roman" panose="02020603050405020304" pitchFamily="18" charset="0"/>
              </a:rPr>
              <a:t>Identify an email that you sent to a colleague in the last week which covered a substantial amount of information (i.e., longer than two paragraphs). Take 10 minutes to re-write your email using the Pyramid Principle worksheet to structure your email in a more compelling way.</a:t>
            </a:r>
          </a:p>
        </p:txBody>
      </p:sp>
      <p:sp>
        <p:nvSpPr>
          <p:cNvPr id="29" name="TextBox 28">
            <a:extLst>
              <a:ext uri="{FF2B5EF4-FFF2-40B4-BE49-F238E27FC236}">
                <a16:creationId xmlns:a16="http://schemas.microsoft.com/office/drawing/2014/main" id="{B429D058-DC1A-4A54-B3A5-158EC28EF004}"/>
              </a:ext>
            </a:extLst>
          </p:cNvPr>
          <p:cNvSpPr txBox="1"/>
          <p:nvPr userDrawn="1">
            <p:custDataLst>
              <p:tags r:id="rId17"/>
            </p:custDataLst>
          </p:nvPr>
        </p:nvSpPr>
        <p:spPr>
          <a:xfrm>
            <a:off x="9092184" y="1687513"/>
            <a:ext cx="2542604" cy="3208571"/>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Questions to consider:</a:t>
            </a:r>
          </a:p>
          <a:p>
            <a:pPr lvl="1">
              <a:spcBef>
                <a:spcPts val="1000"/>
              </a:spcBef>
            </a:pPr>
            <a:r>
              <a:rPr lang="en-US" dirty="0">
                <a:cs typeface="Times New Roman" panose="02020603050405020304" pitchFamily="18" charset="0"/>
              </a:rPr>
              <a:t>What is your governing thought (which you lead with)?</a:t>
            </a:r>
          </a:p>
          <a:p>
            <a:pPr lvl="1">
              <a:spcBef>
                <a:spcPts val="1000"/>
              </a:spcBef>
            </a:pPr>
            <a:r>
              <a:rPr lang="en-US" dirty="0">
                <a:cs typeface="Times New Roman" panose="02020603050405020304" pitchFamily="18" charset="0"/>
              </a:rPr>
              <a:t>What are your few supporting arguments below the governing thought?</a:t>
            </a:r>
          </a:p>
          <a:p>
            <a:pPr lvl="1">
              <a:spcBef>
                <a:spcPts val="1000"/>
              </a:spcBef>
            </a:pPr>
            <a:r>
              <a:rPr lang="en-US" dirty="0">
                <a:cs typeface="Times New Roman" panose="02020603050405020304" pitchFamily="18" charset="0"/>
              </a:rPr>
              <a:t>What is your call to action (which you close with)?</a:t>
            </a:r>
          </a:p>
        </p:txBody>
      </p:sp>
    </p:spTree>
    <p:extLst>
      <p:ext uri="{BB962C8B-B14F-4D97-AF65-F5344CB8AC3E}">
        <p14:creationId xmlns:p14="http://schemas.microsoft.com/office/powerpoint/2010/main" val="147086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6883"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273051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790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24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402822690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tags" Target="../tags/tag6.xml"/><Relationship Id="rId18" Type="http://schemas.openxmlformats.org/officeDocument/2006/relationships/tags" Target="../tags/tag11.xml"/><Relationship Id="rId26" Type="http://schemas.openxmlformats.org/officeDocument/2006/relationships/tags" Target="../tags/tag19.xml"/><Relationship Id="rId3" Type="http://schemas.openxmlformats.org/officeDocument/2006/relationships/slideLayout" Target="../slideLayouts/slideLayout3.xml"/><Relationship Id="rId21" Type="http://schemas.openxmlformats.org/officeDocument/2006/relationships/tags" Target="../tags/tag14.xml"/><Relationship Id="rId7" Type="http://schemas.openxmlformats.org/officeDocument/2006/relationships/theme" Target="../theme/theme1.xml"/><Relationship Id="rId12" Type="http://schemas.openxmlformats.org/officeDocument/2006/relationships/tags" Target="../tags/tag5.xml"/><Relationship Id="rId17" Type="http://schemas.openxmlformats.org/officeDocument/2006/relationships/tags" Target="../tags/tag10.xml"/><Relationship Id="rId25" Type="http://schemas.openxmlformats.org/officeDocument/2006/relationships/tags" Target="../tags/tag18.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9.xml"/><Relationship Id="rId20" Type="http://schemas.openxmlformats.org/officeDocument/2006/relationships/tags" Target="../tags/tag13.xml"/><Relationship Id="rId29" Type="http://schemas.openxmlformats.org/officeDocument/2006/relationships/tags" Target="../tags/tag2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24" Type="http://schemas.openxmlformats.org/officeDocument/2006/relationships/tags" Target="../tags/tag17.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8.xml"/><Relationship Id="rId23" Type="http://schemas.openxmlformats.org/officeDocument/2006/relationships/tags" Target="../tags/tag16.xml"/><Relationship Id="rId28" Type="http://schemas.openxmlformats.org/officeDocument/2006/relationships/tags" Target="../tags/tag21.xml"/><Relationship Id="rId10" Type="http://schemas.openxmlformats.org/officeDocument/2006/relationships/tags" Target="../tags/tag3.xml"/><Relationship Id="rId19" Type="http://schemas.openxmlformats.org/officeDocument/2006/relationships/tags" Target="../tags/tag12.xml"/><Relationship Id="rId31" Type="http://schemas.openxmlformats.org/officeDocument/2006/relationships/tags" Target="../tags/tag24.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tags" Target="../tags/tag7.xml"/><Relationship Id="rId22" Type="http://schemas.openxmlformats.org/officeDocument/2006/relationships/tags" Target="../tags/tag15.xml"/><Relationship Id="rId27" Type="http://schemas.openxmlformats.org/officeDocument/2006/relationships/tags" Target="../tags/tag20.xml"/><Relationship Id="rId30" Type="http://schemas.openxmlformats.org/officeDocument/2006/relationships/tags" Target="../tags/tag23.xml"/><Relationship Id="rId8"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tags" Target="../tags/tag92.xml"/><Relationship Id="rId39" Type="http://schemas.openxmlformats.org/officeDocument/2006/relationships/tags" Target="../tags/tag105.xml"/><Relationship Id="rId21" Type="http://schemas.openxmlformats.org/officeDocument/2006/relationships/vmlDrawing" Target="../drawings/vmlDrawing8.vml"/><Relationship Id="rId34" Type="http://schemas.openxmlformats.org/officeDocument/2006/relationships/tags" Target="../tags/tag100.xml"/><Relationship Id="rId42" Type="http://schemas.openxmlformats.org/officeDocument/2006/relationships/tags" Target="../tags/tag108.xml"/><Relationship Id="rId47" Type="http://schemas.openxmlformats.org/officeDocument/2006/relationships/image" Target="../media/image2.emf"/><Relationship Id="rId7" Type="http://schemas.openxmlformats.org/officeDocument/2006/relationships/slideLayout" Target="../slideLayouts/slideLayout1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9" Type="http://schemas.openxmlformats.org/officeDocument/2006/relationships/tags" Target="../tags/tag95.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tags" Target="../tags/tag90.xml"/><Relationship Id="rId32" Type="http://schemas.openxmlformats.org/officeDocument/2006/relationships/tags" Target="../tags/tag98.xml"/><Relationship Id="rId37" Type="http://schemas.openxmlformats.org/officeDocument/2006/relationships/tags" Target="../tags/tag103.xml"/><Relationship Id="rId40" Type="http://schemas.openxmlformats.org/officeDocument/2006/relationships/tags" Target="../tags/tag106.xml"/><Relationship Id="rId45" Type="http://schemas.openxmlformats.org/officeDocument/2006/relationships/tags" Target="../tags/tag111.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tags" Target="../tags/tag89.xml"/><Relationship Id="rId28" Type="http://schemas.openxmlformats.org/officeDocument/2006/relationships/tags" Target="../tags/tag94.xml"/><Relationship Id="rId36" Type="http://schemas.openxmlformats.org/officeDocument/2006/relationships/tags" Target="../tags/tag102.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tags" Target="../tags/tag97.xml"/><Relationship Id="rId44" Type="http://schemas.openxmlformats.org/officeDocument/2006/relationships/tags" Target="../tags/tag110.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tags" Target="../tags/tag88.xml"/><Relationship Id="rId27" Type="http://schemas.openxmlformats.org/officeDocument/2006/relationships/tags" Target="../tags/tag93.xml"/><Relationship Id="rId30" Type="http://schemas.openxmlformats.org/officeDocument/2006/relationships/tags" Target="../tags/tag96.xml"/><Relationship Id="rId35" Type="http://schemas.openxmlformats.org/officeDocument/2006/relationships/tags" Target="../tags/tag101.xml"/><Relationship Id="rId43" Type="http://schemas.openxmlformats.org/officeDocument/2006/relationships/tags" Target="../tags/tag109.xml"/><Relationship Id="rId8" Type="http://schemas.openxmlformats.org/officeDocument/2006/relationships/slideLayout" Target="../slideLayouts/slideLayout14.xml"/><Relationship Id="rId3" Type="http://schemas.openxmlformats.org/officeDocument/2006/relationships/slideLayout" Target="../slideLayouts/slideLayout9.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ags" Target="../tags/tag91.xml"/><Relationship Id="rId33" Type="http://schemas.openxmlformats.org/officeDocument/2006/relationships/tags" Target="../tags/tag99.xml"/><Relationship Id="rId38" Type="http://schemas.openxmlformats.org/officeDocument/2006/relationships/tags" Target="../tags/tag104.xml"/><Relationship Id="rId46" Type="http://schemas.openxmlformats.org/officeDocument/2006/relationships/oleObject" Target="../embeddings/oleObject8.bin"/><Relationship Id="rId20" Type="http://schemas.openxmlformats.org/officeDocument/2006/relationships/theme" Target="../theme/theme2.xml"/><Relationship Id="rId41" Type="http://schemas.openxmlformats.org/officeDocument/2006/relationships/tags" Target="../tags/tag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9"/>
            </p:custDataLst>
            <p:extLst>
              <p:ext uri="{D42A27DB-BD31-4B8C-83A1-F6EECF244321}">
                <p14:modId xmlns:p14="http://schemas.microsoft.com/office/powerpoint/2010/main" val="221311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0301" name="think-cell Slide" r:id="rId32" imgW="413" imgH="416" progId="TCLayout.ActiveDocument.1">
                  <p:embed/>
                </p:oleObj>
              </mc:Choice>
              <mc:Fallback>
                <p:oleObj name="think-cell Slide" r:id="rId32" imgW="413" imgH="416" progId="TCLayout.ActiveDocument.1">
                  <p:embed/>
                  <p:pic>
                    <p:nvPicPr>
                      <p:cNvPr id="0" name=""/>
                      <p:cNvPicPr/>
                      <p:nvPr/>
                    </p:nvPicPr>
                    <p:blipFill>
                      <a:blip r:embed="rId3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0"/>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1"/>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12"/>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13"/>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1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15"/>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16"/>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17"/>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1"/>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18"/>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2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29"/>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19"/>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2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27"/>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0"/>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2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25"/>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1"/>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23"/>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367929" y="3301675"/>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86" r:id="rId3"/>
    <p:sldLayoutId id="2147483887" r:id="rId4"/>
    <p:sldLayoutId id="2147483888" r:id="rId5"/>
    <p:sldLayoutId id="2147483882" r:id="rId6"/>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5859"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4011656236"/>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 id="2147483907" r:id="rId18"/>
    <p:sldLayoutId id="2147483908"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97.xml"/><Relationship Id="rId7" Type="http://schemas.openxmlformats.org/officeDocument/2006/relationships/image" Target="../media/image10.emf"/><Relationship Id="rId2" Type="http://schemas.openxmlformats.org/officeDocument/2006/relationships/tags" Target="../tags/tag296.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Layout" Target="../slideLayouts/slideLayout7.xml"/><Relationship Id="rId4" Type="http://schemas.openxmlformats.org/officeDocument/2006/relationships/tags" Target="../tags/tag298.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300.xml"/><Relationship Id="rId7" Type="http://schemas.openxmlformats.org/officeDocument/2006/relationships/notesSlide" Target="../notesSlides/notesSlide1.xml"/><Relationship Id="rId2" Type="http://schemas.openxmlformats.org/officeDocument/2006/relationships/tags" Target="../tags/tag299.xml"/><Relationship Id="rId1" Type="http://schemas.openxmlformats.org/officeDocument/2006/relationships/vmlDrawing" Target="../drawings/vmlDrawing22.vml"/><Relationship Id="rId6" Type="http://schemas.openxmlformats.org/officeDocument/2006/relationships/slideLayout" Target="../slideLayouts/slideLayout6.xml"/><Relationship Id="rId5" Type="http://schemas.openxmlformats.org/officeDocument/2006/relationships/tags" Target="../tags/tag302.xml"/><Relationship Id="rId4" Type="http://schemas.openxmlformats.org/officeDocument/2006/relationships/tags" Target="../tags/tag301.xml"/><Relationship Id="rId9" Type="http://schemas.openxmlformats.org/officeDocument/2006/relationships/image" Target="../media/image9.emf"/></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04.xml"/><Relationship Id="rId7" Type="http://schemas.openxmlformats.org/officeDocument/2006/relationships/slideLayout" Target="../slideLayouts/slideLayout2.xml"/><Relationship Id="rId2" Type="http://schemas.openxmlformats.org/officeDocument/2006/relationships/tags" Target="../tags/tag303.xml"/><Relationship Id="rId1" Type="http://schemas.openxmlformats.org/officeDocument/2006/relationships/vmlDrawing" Target="../drawings/vmlDrawing23.vml"/><Relationship Id="rId6" Type="http://schemas.openxmlformats.org/officeDocument/2006/relationships/tags" Target="../tags/tag307.xml"/><Relationship Id="rId5" Type="http://schemas.openxmlformats.org/officeDocument/2006/relationships/tags" Target="../tags/tag306.xml"/><Relationship Id="rId10" Type="http://schemas.openxmlformats.org/officeDocument/2006/relationships/image" Target="../media/image9.emf"/><Relationship Id="rId4" Type="http://schemas.openxmlformats.org/officeDocument/2006/relationships/tags" Target="../tags/tag305.xml"/><Relationship Id="rId9"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09.xml"/><Relationship Id="rId7" Type="http://schemas.openxmlformats.org/officeDocument/2006/relationships/slideLayout" Target="../slideLayouts/slideLayout3.xml"/><Relationship Id="rId2" Type="http://schemas.openxmlformats.org/officeDocument/2006/relationships/tags" Target="../tags/tag308.xml"/><Relationship Id="rId1" Type="http://schemas.openxmlformats.org/officeDocument/2006/relationships/vmlDrawing" Target="../drawings/vmlDrawing24.vml"/><Relationship Id="rId6" Type="http://schemas.openxmlformats.org/officeDocument/2006/relationships/tags" Target="../tags/tag312.xml"/><Relationship Id="rId5" Type="http://schemas.openxmlformats.org/officeDocument/2006/relationships/tags" Target="../tags/tag311.xml"/><Relationship Id="rId10" Type="http://schemas.openxmlformats.org/officeDocument/2006/relationships/image" Target="../media/image9.emf"/><Relationship Id="rId4" Type="http://schemas.openxmlformats.org/officeDocument/2006/relationships/tags" Target="../tags/tag310.xml"/><Relationship Id="rId9" Type="http://schemas.openxmlformats.org/officeDocument/2006/relationships/oleObject" Target="../embeddings/oleObject24.bin"/></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314.xml"/><Relationship Id="rId7" Type="http://schemas.openxmlformats.org/officeDocument/2006/relationships/slideLayout" Target="../slideLayouts/slideLayout4.xml"/><Relationship Id="rId2" Type="http://schemas.openxmlformats.org/officeDocument/2006/relationships/tags" Target="../tags/tag313.xml"/><Relationship Id="rId1" Type="http://schemas.openxmlformats.org/officeDocument/2006/relationships/vmlDrawing" Target="../drawings/vmlDrawing25.vml"/><Relationship Id="rId6" Type="http://schemas.openxmlformats.org/officeDocument/2006/relationships/tags" Target="../tags/tag317.xml"/><Relationship Id="rId5" Type="http://schemas.openxmlformats.org/officeDocument/2006/relationships/tags" Target="../tags/tag316.xml"/><Relationship Id="rId10" Type="http://schemas.openxmlformats.org/officeDocument/2006/relationships/image" Target="../media/image9.emf"/><Relationship Id="rId4" Type="http://schemas.openxmlformats.org/officeDocument/2006/relationships/tags" Target="../tags/tag315.xml"/><Relationship Id="rId9"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319.xml"/><Relationship Id="rId7" Type="http://schemas.openxmlformats.org/officeDocument/2006/relationships/slideLayout" Target="../slideLayouts/slideLayout5.xml"/><Relationship Id="rId2" Type="http://schemas.openxmlformats.org/officeDocument/2006/relationships/tags" Target="../tags/tag318.xml"/><Relationship Id="rId1" Type="http://schemas.openxmlformats.org/officeDocument/2006/relationships/vmlDrawing" Target="../drawings/vmlDrawing26.vml"/><Relationship Id="rId6" Type="http://schemas.openxmlformats.org/officeDocument/2006/relationships/tags" Target="../tags/tag322.xml"/><Relationship Id="rId5" Type="http://schemas.openxmlformats.org/officeDocument/2006/relationships/tags" Target="../tags/tag321.xml"/><Relationship Id="rId10" Type="http://schemas.openxmlformats.org/officeDocument/2006/relationships/image" Target="../media/image9.emf"/><Relationship Id="rId4" Type="http://schemas.openxmlformats.org/officeDocument/2006/relationships/tags" Target="../tags/tag320.xml"/><Relationship Id="rId9"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38282219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171"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2" y="4092559"/>
            <a:ext cx="6016752" cy="307777"/>
          </a:xfrm>
        </p:spPr>
        <p:txBody>
          <a:bodyPr>
            <a:noAutofit/>
          </a:bodyPr>
          <a:lstStyle/>
          <a:p>
            <a:r>
              <a:rPr lang="en-US" dirty="0"/>
              <a:t>Communicating for Impact</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2" y="1940188"/>
            <a:ext cx="6016752" cy="2031325"/>
          </a:xfrm>
        </p:spPr>
        <p:txBody>
          <a:bodyPr wrap="square">
            <a:spAutoFit/>
          </a:bodyPr>
          <a:lstStyle/>
          <a:p>
            <a:r>
              <a:rPr lang="en-US" dirty="0"/>
              <a:t>Structure your argument:</a:t>
            </a:r>
            <a:br>
              <a:rPr lang="en-US" dirty="0"/>
            </a:br>
            <a:r>
              <a:rPr lang="en-US" dirty="0"/>
              <a:t>Try it now</a:t>
            </a:r>
          </a:p>
        </p:txBody>
      </p:sp>
      <p:pic>
        <p:nvPicPr>
          <p:cNvPr id="15" name="Picture 14">
            <a:extLst>
              <a:ext uri="{FF2B5EF4-FFF2-40B4-BE49-F238E27FC236}">
                <a16:creationId xmlns:a16="http://schemas.microsoft.com/office/drawing/2014/main" id="{EB96D343-E9C9-1940-A5E7-D04E83B5F82E}"/>
              </a:ext>
            </a:extLst>
          </p:cNvPr>
          <p:cNvPicPr>
            <a:picLocks noChangeAspect="1"/>
          </p:cNvPicPr>
          <p:nvPr/>
        </p:nvPicPr>
        <p:blipFill rotWithShape="1">
          <a:blip r:embed="rId8"/>
          <a:srcRect r="7448"/>
          <a:stretch/>
        </p:blipFill>
        <p:spPr>
          <a:xfrm>
            <a:off x="6947452" y="2403894"/>
            <a:ext cx="5244548" cy="3549396"/>
          </a:xfrm>
          <a:prstGeom prst="rect">
            <a:avLst/>
          </a:prstGeom>
        </p:spPr>
      </p:pic>
    </p:spTree>
    <p:extLst>
      <p:ext uri="{BB962C8B-B14F-4D97-AF65-F5344CB8AC3E}">
        <p14:creationId xmlns:p14="http://schemas.microsoft.com/office/powerpoint/2010/main" val="310616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934F24D0-CBAA-4478-94C2-366294E42B4F}"/>
              </a:ext>
            </a:extLst>
          </p:cNvPr>
          <p:cNvGraphicFramePr>
            <a:graphicFrameLocks noChangeAspect="1"/>
          </p:cNvGraphicFramePr>
          <p:nvPr>
            <p:custDataLst>
              <p:tags r:id="rId2"/>
            </p:custDataLst>
            <p:extLst>
              <p:ext uri="{D42A27DB-BD31-4B8C-83A1-F6EECF244321}">
                <p14:modId xmlns:p14="http://schemas.microsoft.com/office/powerpoint/2010/main" val="1690588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819" name="think-cell Slide" r:id="rId8" imgW="473" imgH="473" progId="TCLayout.ActiveDocument.1">
                  <p:embed/>
                </p:oleObj>
              </mc:Choice>
              <mc:Fallback>
                <p:oleObj name="think-cell Slide" r:id="rId8" imgW="473" imgH="473" progId="TCLayout.ActiveDocument.1">
                  <p:embed/>
                  <p:pic>
                    <p:nvPicPr>
                      <p:cNvPr id="6" name="Object 5" hidden="1">
                        <a:extLst>
                          <a:ext uri="{FF2B5EF4-FFF2-40B4-BE49-F238E27FC236}">
                            <a16:creationId xmlns:a16="http://schemas.microsoft.com/office/drawing/2014/main" id="{934F24D0-CBAA-4478-94C2-366294E42B4F}"/>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D2527ED3-04F7-4891-8622-0CA6C20BFFA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CA"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784CAE0F-3FBB-4BBD-B4B4-3404F3C93F75}"/>
              </a:ext>
            </a:extLst>
          </p:cNvPr>
          <p:cNvSpPr>
            <a:spLocks noGrp="1"/>
          </p:cNvSpPr>
          <p:nvPr>
            <p:ph type="title"/>
            <p:custDataLst>
              <p:tags r:id="rId4"/>
            </p:custDataLst>
          </p:nvPr>
        </p:nvSpPr>
        <p:spPr>
          <a:xfrm>
            <a:off x="554736" y="519011"/>
            <a:ext cx="7918704"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CA" dirty="0"/>
              <a:t>Structure your argument – Try it now</a:t>
            </a:r>
          </a:p>
        </p:txBody>
      </p:sp>
      <p:sp>
        <p:nvSpPr>
          <p:cNvPr id="3" name="3. Subtitle">
            <a:extLst>
              <a:ext uri="{FF2B5EF4-FFF2-40B4-BE49-F238E27FC236}">
                <a16:creationId xmlns:a16="http://schemas.microsoft.com/office/drawing/2014/main" id="{9C3B97D8-E2DD-443E-8BFE-D0913810CE8A}"/>
              </a:ext>
            </a:extLst>
          </p:cNvPr>
          <p:cNvSpPr>
            <a:spLocks noGrp="1"/>
          </p:cNvSpPr>
          <p:nvPr>
            <p:ph type="subTitle" idx="1"/>
            <p:custDataLst>
              <p:tags r:id="rId5"/>
            </p:custDataLst>
          </p:nvPr>
        </p:nvSpPr>
        <p:spPr/>
        <p:txBody>
          <a:bodyPr/>
          <a:lstStyle/>
          <a:p>
            <a:r>
              <a:rPr lang="en-CA" dirty="0"/>
              <a:t>Instructions</a:t>
            </a:r>
          </a:p>
        </p:txBody>
      </p:sp>
      <p:sp>
        <p:nvSpPr>
          <p:cNvPr id="10" name="Text Placeholder 9">
            <a:extLst>
              <a:ext uri="{FF2B5EF4-FFF2-40B4-BE49-F238E27FC236}">
                <a16:creationId xmlns:a16="http://schemas.microsoft.com/office/drawing/2014/main" id="{15F981D7-1807-45A0-82D6-D1F4E639D027}"/>
              </a:ext>
            </a:extLst>
          </p:cNvPr>
          <p:cNvSpPr>
            <a:spLocks noGrp="1"/>
          </p:cNvSpPr>
          <p:nvPr>
            <p:ph type="body" sz="quarter" idx="17"/>
          </p:nvPr>
        </p:nvSpPr>
        <p:spPr>
          <a:noFill/>
          <a:ln/>
          <a:extLst>
            <a:ext uri="{909E8E84-426E-40DD-AFC4-6F175D3DCCD1}">
              <a14:hiddenFill xmlns:a14="http://schemas.microsoft.com/office/drawing/2010/main">
                <a:solidFill>
                  <a:srgbClr val="FFFFFF"/>
                </a:solidFill>
              </a14:hiddenFill>
            </a:ext>
          </a:extLst>
        </p:spPr>
        <p:txBody>
          <a:bodyPr wrap="square" anchor="ctr" anchorCtr="0">
            <a:spAutoFit/>
          </a:bodyPr>
          <a:lstStyle/>
          <a:p>
            <a:r>
              <a:rPr lang="en-US" dirty="0"/>
              <a:t>Section 4 – Structure your argument</a:t>
            </a:r>
          </a:p>
        </p:txBody>
      </p:sp>
    </p:spTree>
    <p:extLst>
      <p:ext uri="{BB962C8B-B14F-4D97-AF65-F5344CB8AC3E}">
        <p14:creationId xmlns:p14="http://schemas.microsoft.com/office/powerpoint/2010/main" val="146473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08103A88-62D7-4FEB-BADD-92518C7174B5}"/>
              </a:ext>
            </a:extLst>
          </p:cNvPr>
          <p:cNvGraphicFramePr>
            <a:graphicFrameLocks noChangeAspect="1"/>
          </p:cNvGraphicFramePr>
          <p:nvPr>
            <p:custDataLst>
              <p:tags r:id="rId2"/>
            </p:custDataLst>
            <p:extLst>
              <p:ext uri="{D42A27DB-BD31-4B8C-83A1-F6EECF244321}">
                <p14:modId xmlns:p14="http://schemas.microsoft.com/office/powerpoint/2010/main" val="4051475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267" name="think-cell Slide" r:id="rId9" imgW="473" imgH="473" progId="TCLayout.ActiveDocument.1">
                  <p:embed/>
                </p:oleObj>
              </mc:Choice>
              <mc:Fallback>
                <p:oleObj name="think-cell Slide" r:id="rId9" imgW="473" imgH="473" progId="TCLayout.ActiveDocument.1">
                  <p:embed/>
                  <p:pic>
                    <p:nvPicPr>
                      <p:cNvPr id="6" name="Object 2" hidden="1">
                        <a:extLst>
                          <a:ext uri="{FF2B5EF4-FFF2-40B4-BE49-F238E27FC236}">
                            <a16:creationId xmlns:a16="http://schemas.microsoft.com/office/drawing/2014/main" id="{08103A88-62D7-4FEB-BADD-92518C7174B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1D4DD697-04D4-4113-93F9-AC65DB0EE56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BCF333EA-4C6B-48C3-AE5E-57002C5A138C}"/>
              </a:ext>
            </a:extLst>
          </p:cNvPr>
          <p:cNvSpPr>
            <a:spLocks noGrp="1"/>
          </p:cNvSpPr>
          <p:nvPr>
            <p:ph type="title"/>
            <p:custDataLst>
              <p:tags r:id="rId4"/>
            </p:custDataLst>
          </p:nvPr>
        </p:nvSpPr>
        <p:spPr>
          <a:xfrm>
            <a:off x="554736" y="519011"/>
            <a:ext cx="11082528" cy="384721"/>
          </a:xfrm>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US" dirty="0"/>
              <a:t>Pyramid Principle for emails</a:t>
            </a:r>
            <a:endParaRPr lang="en-CA" dirty="0"/>
          </a:p>
        </p:txBody>
      </p:sp>
      <p:sp>
        <p:nvSpPr>
          <p:cNvPr id="3" name="3. Subtitle">
            <a:extLst>
              <a:ext uri="{FF2B5EF4-FFF2-40B4-BE49-F238E27FC236}">
                <a16:creationId xmlns:a16="http://schemas.microsoft.com/office/drawing/2014/main" id="{AB9ADC36-2730-41A6-8B35-1A002F1EB5E1}"/>
              </a:ext>
            </a:extLst>
          </p:cNvPr>
          <p:cNvSpPr>
            <a:spLocks noGrp="1"/>
          </p:cNvSpPr>
          <p:nvPr>
            <p:ph type="subTitle" idx="1"/>
            <p:custDataLst>
              <p:tags r:id="rId5"/>
            </p:custDataLst>
          </p:nvPr>
        </p:nvSpPr>
        <p:spPr/>
        <p:txBody>
          <a:bodyPr/>
          <a:lstStyle/>
          <a:p>
            <a:r>
              <a:rPr lang="en-CA" dirty="0"/>
              <a:t>Illustrative example</a:t>
            </a:r>
          </a:p>
        </p:txBody>
      </p:sp>
      <p:sp>
        <p:nvSpPr>
          <p:cNvPr id="74" name="1. On-page tracker">
            <a:extLst>
              <a:ext uri="{FF2B5EF4-FFF2-40B4-BE49-F238E27FC236}">
                <a16:creationId xmlns:a16="http://schemas.microsoft.com/office/drawing/2014/main" id="{7A8D5737-4F89-4825-9FDF-C64CBCFBA880}"/>
              </a:ext>
            </a:extLst>
          </p:cNvPr>
          <p:cNvSpPr>
            <a:spLocks noGrp="1"/>
          </p:cNvSpPr>
          <p:nvPr>
            <p:ph type="body" sz="quarter" idx="17"/>
            <p:custDataLst>
              <p:tags r:id="rId6"/>
            </p:custDataLst>
          </p:nvPr>
        </p:nvSpPr>
        <p:spPr/>
        <p:txBody>
          <a:bodyPr/>
          <a:lstStyle/>
          <a:p>
            <a:r>
              <a:rPr lang="en-US" dirty="0"/>
              <a:t>Section 4 – Structure your argument</a:t>
            </a:r>
          </a:p>
        </p:txBody>
      </p:sp>
    </p:spTree>
    <p:extLst>
      <p:ext uri="{BB962C8B-B14F-4D97-AF65-F5344CB8AC3E}">
        <p14:creationId xmlns:p14="http://schemas.microsoft.com/office/powerpoint/2010/main" val="387823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08103A88-62D7-4FEB-BADD-92518C7174B5}"/>
              </a:ext>
            </a:extLst>
          </p:cNvPr>
          <p:cNvGraphicFramePr>
            <a:graphicFrameLocks noChangeAspect="1"/>
          </p:cNvGraphicFramePr>
          <p:nvPr>
            <p:custDataLst>
              <p:tags r:id="rId2"/>
            </p:custDataLst>
            <p:extLst>
              <p:ext uri="{D42A27DB-BD31-4B8C-83A1-F6EECF244321}">
                <p14:modId xmlns:p14="http://schemas.microsoft.com/office/powerpoint/2010/main" val="900410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1310" name="think-cell Slide" r:id="rId9" imgW="473" imgH="473" progId="TCLayout.ActiveDocument.1">
                  <p:embed/>
                </p:oleObj>
              </mc:Choice>
              <mc:Fallback>
                <p:oleObj name="think-cell Slide" r:id="rId9" imgW="473" imgH="473" progId="TCLayout.ActiveDocument.1">
                  <p:embed/>
                  <p:pic>
                    <p:nvPicPr>
                      <p:cNvPr id="6" name="Object 2" hidden="1">
                        <a:extLst>
                          <a:ext uri="{FF2B5EF4-FFF2-40B4-BE49-F238E27FC236}">
                            <a16:creationId xmlns:a16="http://schemas.microsoft.com/office/drawing/2014/main" id="{08103A88-62D7-4FEB-BADD-92518C7174B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1D4DD697-04D4-4113-93F9-AC65DB0EE56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BCF333EA-4C6B-48C3-AE5E-57002C5A138C}"/>
              </a:ext>
            </a:extLst>
          </p:cNvPr>
          <p:cNvSpPr>
            <a:spLocks noGrp="1"/>
          </p:cNvSpPr>
          <p:nvPr>
            <p:ph type="title"/>
            <p:custDataLst>
              <p:tags r:id="rId4"/>
            </p:custDataLst>
          </p:nvPr>
        </p:nvSpPr>
        <p:spPr>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US" dirty="0"/>
              <a:t>Pyramid Principle worksheet</a:t>
            </a:r>
            <a:endParaRPr lang="en-CA" dirty="0"/>
          </a:p>
        </p:txBody>
      </p:sp>
      <p:sp>
        <p:nvSpPr>
          <p:cNvPr id="3" name="3. Subtitle">
            <a:extLst>
              <a:ext uri="{FF2B5EF4-FFF2-40B4-BE49-F238E27FC236}">
                <a16:creationId xmlns:a16="http://schemas.microsoft.com/office/drawing/2014/main" id="{AB9ADC36-2730-41A6-8B35-1A002F1EB5E1}"/>
              </a:ext>
            </a:extLst>
          </p:cNvPr>
          <p:cNvSpPr>
            <a:spLocks noGrp="1"/>
          </p:cNvSpPr>
          <p:nvPr>
            <p:ph type="subTitle" idx="1"/>
            <p:custDataLst>
              <p:tags r:id="rId5"/>
            </p:custDataLst>
          </p:nvPr>
        </p:nvSpPr>
        <p:spPr/>
        <p:txBody>
          <a:bodyPr/>
          <a:lstStyle/>
          <a:p>
            <a:r>
              <a:rPr lang="en-CA" dirty="0"/>
              <a:t>Worksheet</a:t>
            </a:r>
          </a:p>
        </p:txBody>
      </p:sp>
      <p:sp>
        <p:nvSpPr>
          <p:cNvPr id="74" name="1. On-page tracker">
            <a:extLst>
              <a:ext uri="{FF2B5EF4-FFF2-40B4-BE49-F238E27FC236}">
                <a16:creationId xmlns:a16="http://schemas.microsoft.com/office/drawing/2014/main" id="{7A8D5737-4F89-4825-9FDF-C64CBCFBA880}"/>
              </a:ext>
            </a:extLst>
          </p:cNvPr>
          <p:cNvSpPr>
            <a:spLocks noGrp="1"/>
          </p:cNvSpPr>
          <p:nvPr>
            <p:ph type="body" sz="quarter" idx="17"/>
            <p:custDataLst>
              <p:tags r:id="rId6"/>
            </p:custDataLst>
          </p:nvPr>
        </p:nvSpPr>
        <p:spPr/>
        <p:txBody>
          <a:bodyPr/>
          <a:lstStyle/>
          <a:p>
            <a:r>
              <a:rPr lang="en-US" dirty="0"/>
              <a:t>Section 4 – Structure your argument</a:t>
            </a:r>
          </a:p>
        </p:txBody>
      </p:sp>
      <p:sp>
        <p:nvSpPr>
          <p:cNvPr id="4" name="TextBox 3">
            <a:extLst>
              <a:ext uri="{FF2B5EF4-FFF2-40B4-BE49-F238E27FC236}">
                <a16:creationId xmlns:a16="http://schemas.microsoft.com/office/drawing/2014/main" id="{6E21792D-20C8-42ED-A350-7C7EE45B96CA}"/>
              </a:ext>
            </a:extLst>
          </p:cNvPr>
          <p:cNvSpPr txBox="1"/>
          <p:nvPr/>
        </p:nvSpPr>
        <p:spPr>
          <a:xfrm>
            <a:off x="2924712" y="2294810"/>
            <a:ext cx="2151141"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400" i="1" dirty="0">
                <a:solidFill>
                  <a:schemeClr val="bg1"/>
                </a:solidFill>
              </a:rPr>
              <a:t>Enter text here…</a:t>
            </a:r>
          </a:p>
        </p:txBody>
      </p:sp>
      <p:sp>
        <p:nvSpPr>
          <p:cNvPr id="49" name="TextBox 48">
            <a:extLst>
              <a:ext uri="{FF2B5EF4-FFF2-40B4-BE49-F238E27FC236}">
                <a16:creationId xmlns:a16="http://schemas.microsoft.com/office/drawing/2014/main" id="{144019C6-4A06-4D20-A8D6-7E0F719C2980}"/>
              </a:ext>
            </a:extLst>
          </p:cNvPr>
          <p:cNvSpPr txBox="1"/>
          <p:nvPr/>
        </p:nvSpPr>
        <p:spPr>
          <a:xfrm>
            <a:off x="1571773" y="3685071"/>
            <a:ext cx="1352939"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400" i="1" dirty="0">
                <a:solidFill>
                  <a:schemeClr val="bg1"/>
                </a:solidFill>
              </a:rPr>
              <a:t>Enter text here…</a:t>
            </a:r>
          </a:p>
        </p:txBody>
      </p:sp>
      <p:sp>
        <p:nvSpPr>
          <p:cNvPr id="50" name="TextBox 49">
            <a:extLst>
              <a:ext uri="{FF2B5EF4-FFF2-40B4-BE49-F238E27FC236}">
                <a16:creationId xmlns:a16="http://schemas.microsoft.com/office/drawing/2014/main" id="{D3D7F2A5-9831-4173-A279-56EDCD3105C4}"/>
              </a:ext>
            </a:extLst>
          </p:cNvPr>
          <p:cNvSpPr txBox="1"/>
          <p:nvPr/>
        </p:nvSpPr>
        <p:spPr>
          <a:xfrm>
            <a:off x="3323812" y="3685071"/>
            <a:ext cx="1352939"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400" i="1" dirty="0">
                <a:solidFill>
                  <a:schemeClr val="bg1"/>
                </a:solidFill>
              </a:rPr>
              <a:t>Enter text here…</a:t>
            </a:r>
          </a:p>
        </p:txBody>
      </p:sp>
      <p:sp>
        <p:nvSpPr>
          <p:cNvPr id="51" name="TextBox 50">
            <a:extLst>
              <a:ext uri="{FF2B5EF4-FFF2-40B4-BE49-F238E27FC236}">
                <a16:creationId xmlns:a16="http://schemas.microsoft.com/office/drawing/2014/main" id="{E26BE8B9-A90B-4F77-8B38-70AC83E5DA00}"/>
              </a:ext>
            </a:extLst>
          </p:cNvPr>
          <p:cNvSpPr txBox="1"/>
          <p:nvPr/>
        </p:nvSpPr>
        <p:spPr>
          <a:xfrm>
            <a:off x="5075853" y="3685071"/>
            <a:ext cx="1352939"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400" i="1" dirty="0">
                <a:solidFill>
                  <a:schemeClr val="bg1"/>
                </a:solidFill>
              </a:rPr>
              <a:t>Enter text here…</a:t>
            </a:r>
          </a:p>
        </p:txBody>
      </p:sp>
      <p:sp>
        <p:nvSpPr>
          <p:cNvPr id="52" name="TextBox 51">
            <a:extLst>
              <a:ext uri="{FF2B5EF4-FFF2-40B4-BE49-F238E27FC236}">
                <a16:creationId xmlns:a16="http://schemas.microsoft.com/office/drawing/2014/main" id="{B9C96FCF-C0E6-4B73-8C53-326A91562B96}"/>
              </a:ext>
            </a:extLst>
          </p:cNvPr>
          <p:cNvSpPr txBox="1"/>
          <p:nvPr/>
        </p:nvSpPr>
        <p:spPr>
          <a:xfrm>
            <a:off x="657374" y="5308597"/>
            <a:ext cx="844856"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200" i="1" dirty="0">
                <a:solidFill>
                  <a:schemeClr val="bg1"/>
                </a:solidFill>
              </a:rPr>
              <a:t>Enter text here…</a:t>
            </a:r>
          </a:p>
        </p:txBody>
      </p:sp>
      <p:sp>
        <p:nvSpPr>
          <p:cNvPr id="53" name="TextBox 52">
            <a:extLst>
              <a:ext uri="{FF2B5EF4-FFF2-40B4-BE49-F238E27FC236}">
                <a16:creationId xmlns:a16="http://schemas.microsoft.com/office/drawing/2014/main" id="{A714C38F-85C8-4203-84AB-015A0314BAFA}"/>
              </a:ext>
            </a:extLst>
          </p:cNvPr>
          <p:cNvSpPr txBox="1"/>
          <p:nvPr/>
        </p:nvSpPr>
        <p:spPr>
          <a:xfrm>
            <a:off x="1825814" y="5308597"/>
            <a:ext cx="844856"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200" i="1" dirty="0">
                <a:solidFill>
                  <a:schemeClr val="bg1"/>
                </a:solidFill>
              </a:rPr>
              <a:t>Enter text here…</a:t>
            </a:r>
          </a:p>
        </p:txBody>
      </p:sp>
      <p:sp>
        <p:nvSpPr>
          <p:cNvPr id="54" name="TextBox 53">
            <a:extLst>
              <a:ext uri="{FF2B5EF4-FFF2-40B4-BE49-F238E27FC236}">
                <a16:creationId xmlns:a16="http://schemas.microsoft.com/office/drawing/2014/main" id="{5D20E7EC-900D-4F97-8E75-3942A188391A}"/>
              </a:ext>
            </a:extLst>
          </p:cNvPr>
          <p:cNvSpPr txBox="1"/>
          <p:nvPr/>
        </p:nvSpPr>
        <p:spPr>
          <a:xfrm>
            <a:off x="2994254" y="5308597"/>
            <a:ext cx="844856"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200" i="1" dirty="0">
                <a:solidFill>
                  <a:schemeClr val="bg1"/>
                </a:solidFill>
              </a:rPr>
              <a:t>Enter text here…</a:t>
            </a:r>
          </a:p>
        </p:txBody>
      </p:sp>
      <p:sp>
        <p:nvSpPr>
          <p:cNvPr id="55" name="TextBox 54">
            <a:extLst>
              <a:ext uri="{FF2B5EF4-FFF2-40B4-BE49-F238E27FC236}">
                <a16:creationId xmlns:a16="http://schemas.microsoft.com/office/drawing/2014/main" id="{1DFB5DB7-148D-4B2E-8BD6-1FB7EEFB83D0}"/>
              </a:ext>
            </a:extLst>
          </p:cNvPr>
          <p:cNvSpPr txBox="1"/>
          <p:nvPr/>
        </p:nvSpPr>
        <p:spPr>
          <a:xfrm>
            <a:off x="4162694" y="5308597"/>
            <a:ext cx="844856"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200" i="1" dirty="0">
                <a:solidFill>
                  <a:schemeClr val="bg1"/>
                </a:solidFill>
              </a:rPr>
              <a:t>Enter text here…</a:t>
            </a:r>
          </a:p>
        </p:txBody>
      </p:sp>
      <p:sp>
        <p:nvSpPr>
          <p:cNvPr id="56" name="TextBox 55">
            <a:extLst>
              <a:ext uri="{FF2B5EF4-FFF2-40B4-BE49-F238E27FC236}">
                <a16:creationId xmlns:a16="http://schemas.microsoft.com/office/drawing/2014/main" id="{83513E60-CF28-4555-9022-084AA8217229}"/>
              </a:ext>
            </a:extLst>
          </p:cNvPr>
          <p:cNvSpPr txBox="1"/>
          <p:nvPr/>
        </p:nvSpPr>
        <p:spPr>
          <a:xfrm>
            <a:off x="5331134" y="5308597"/>
            <a:ext cx="844856"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200" i="1" dirty="0">
                <a:solidFill>
                  <a:schemeClr val="bg1"/>
                </a:solidFill>
              </a:rPr>
              <a:t>Enter text here…</a:t>
            </a:r>
          </a:p>
        </p:txBody>
      </p:sp>
      <p:sp>
        <p:nvSpPr>
          <p:cNvPr id="57" name="TextBox 56">
            <a:extLst>
              <a:ext uri="{FF2B5EF4-FFF2-40B4-BE49-F238E27FC236}">
                <a16:creationId xmlns:a16="http://schemas.microsoft.com/office/drawing/2014/main" id="{E7A14F28-6B4E-4AA0-AC6E-BEAB99C6E910}"/>
              </a:ext>
            </a:extLst>
          </p:cNvPr>
          <p:cNvSpPr txBox="1"/>
          <p:nvPr/>
        </p:nvSpPr>
        <p:spPr>
          <a:xfrm>
            <a:off x="6499574" y="5308597"/>
            <a:ext cx="844856" cy="793623"/>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bg1"/>
              </a:buClr>
            </a:pPr>
            <a:r>
              <a:rPr lang="en-CA" sz="1200" i="1" dirty="0">
                <a:solidFill>
                  <a:schemeClr val="bg1"/>
                </a:solidFill>
              </a:rPr>
              <a:t>Enter text here…</a:t>
            </a:r>
          </a:p>
        </p:txBody>
      </p:sp>
    </p:spTree>
    <p:extLst>
      <p:ext uri="{BB962C8B-B14F-4D97-AF65-F5344CB8AC3E}">
        <p14:creationId xmlns:p14="http://schemas.microsoft.com/office/powerpoint/2010/main" val="116755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08103A88-62D7-4FEB-BADD-92518C7174B5}"/>
              </a:ext>
            </a:extLst>
          </p:cNvPr>
          <p:cNvGraphicFramePr>
            <a:graphicFrameLocks noChangeAspect="1"/>
          </p:cNvGraphicFramePr>
          <p:nvPr>
            <p:custDataLst>
              <p:tags r:id="rId2"/>
            </p:custDataLst>
            <p:extLst>
              <p:ext uri="{D42A27DB-BD31-4B8C-83A1-F6EECF244321}">
                <p14:modId xmlns:p14="http://schemas.microsoft.com/office/powerpoint/2010/main" val="1226416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8280" name="think-cell Slide" r:id="rId9" imgW="473" imgH="473" progId="TCLayout.ActiveDocument.1">
                  <p:embed/>
                </p:oleObj>
              </mc:Choice>
              <mc:Fallback>
                <p:oleObj name="think-cell Slide" r:id="rId9" imgW="473" imgH="473" progId="TCLayout.ActiveDocument.1">
                  <p:embed/>
                  <p:pic>
                    <p:nvPicPr>
                      <p:cNvPr id="6" name="Object 5" hidden="1">
                        <a:extLst>
                          <a:ext uri="{FF2B5EF4-FFF2-40B4-BE49-F238E27FC236}">
                            <a16:creationId xmlns:a16="http://schemas.microsoft.com/office/drawing/2014/main" id="{08103A88-62D7-4FEB-BADD-92518C7174B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1D4DD697-04D4-4113-93F9-AC65DB0EE56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BCF333EA-4C6B-48C3-AE5E-57002C5A138C}"/>
              </a:ext>
            </a:extLst>
          </p:cNvPr>
          <p:cNvSpPr>
            <a:spLocks noGrp="1"/>
          </p:cNvSpPr>
          <p:nvPr>
            <p:ph type="title"/>
            <p:custDataLst>
              <p:tags r:id="rId4"/>
            </p:custDataLst>
          </p:nvPr>
        </p:nvSpPr>
        <p:spPr>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US" dirty="0"/>
              <a:t>Pyramid Principle</a:t>
            </a:r>
            <a:endParaRPr lang="en-CA" dirty="0"/>
          </a:p>
        </p:txBody>
      </p:sp>
      <p:sp>
        <p:nvSpPr>
          <p:cNvPr id="3" name="3. Subtitle">
            <a:extLst>
              <a:ext uri="{FF2B5EF4-FFF2-40B4-BE49-F238E27FC236}">
                <a16:creationId xmlns:a16="http://schemas.microsoft.com/office/drawing/2014/main" id="{DC6AE1E4-DD4E-4B06-9500-4EF5891FE4D4}"/>
              </a:ext>
            </a:extLst>
          </p:cNvPr>
          <p:cNvSpPr>
            <a:spLocks noGrp="1"/>
          </p:cNvSpPr>
          <p:nvPr>
            <p:ph type="subTitle" idx="1"/>
            <p:custDataLst>
              <p:tags r:id="rId5"/>
            </p:custDataLst>
          </p:nvPr>
        </p:nvSpPr>
        <p:spPr>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Framework</a:t>
            </a:r>
          </a:p>
        </p:txBody>
      </p:sp>
      <p:sp>
        <p:nvSpPr>
          <p:cNvPr id="22" name="1. On-page tracker">
            <a:extLst>
              <a:ext uri="{FF2B5EF4-FFF2-40B4-BE49-F238E27FC236}">
                <a16:creationId xmlns:a16="http://schemas.microsoft.com/office/drawing/2014/main" id="{D0FB2BE4-EBDC-4076-BA79-2EA8AD33D272}"/>
              </a:ext>
            </a:extLst>
          </p:cNvPr>
          <p:cNvSpPr>
            <a:spLocks noGrp="1"/>
          </p:cNvSpPr>
          <p:nvPr>
            <p:ph type="body" sz="quarter" idx="17"/>
            <p:custDataLst>
              <p:tags r:id="rId6"/>
            </p:custDataLst>
          </p:nvPr>
        </p:nvSpPr>
        <p:spPr/>
        <p:txBody>
          <a:bodyPr anchor="ctr" anchorCtr="0">
            <a:spAutoFit/>
          </a:bodyPr>
          <a:lstStyle>
            <a:lvl1pPr algn="r">
              <a:defRPr sz="800">
                <a:latin typeface="+mn-lt"/>
              </a:defRPr>
            </a:lvl1pPr>
          </a:lstStyle>
          <a:p>
            <a:pPr lvl="0"/>
            <a:r>
              <a:rPr lang="en-US" dirty="0"/>
              <a:t>Section 4 – Structure your argument</a:t>
            </a:r>
          </a:p>
        </p:txBody>
      </p:sp>
    </p:spTree>
    <p:extLst>
      <p:ext uri="{BB962C8B-B14F-4D97-AF65-F5344CB8AC3E}">
        <p14:creationId xmlns:p14="http://schemas.microsoft.com/office/powerpoint/2010/main" val="377562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08103A88-62D7-4FEB-BADD-92518C7174B5}"/>
              </a:ext>
            </a:extLst>
          </p:cNvPr>
          <p:cNvGraphicFramePr>
            <a:graphicFrameLocks noChangeAspect="1"/>
          </p:cNvGraphicFramePr>
          <p:nvPr>
            <p:custDataLst>
              <p:tags r:id="rId2"/>
            </p:custDataLst>
            <p:extLst>
              <p:ext uri="{D42A27DB-BD31-4B8C-83A1-F6EECF244321}">
                <p14:modId xmlns:p14="http://schemas.microsoft.com/office/powerpoint/2010/main" val="137327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0324" name="think-cell Slide" r:id="rId9" imgW="473" imgH="473" progId="TCLayout.ActiveDocument.1">
                  <p:embed/>
                </p:oleObj>
              </mc:Choice>
              <mc:Fallback>
                <p:oleObj name="think-cell Slide" r:id="rId9" imgW="473" imgH="473" progId="TCLayout.ActiveDocument.1">
                  <p:embed/>
                  <p:pic>
                    <p:nvPicPr>
                      <p:cNvPr id="6" name="Object 2" hidden="1">
                        <a:extLst>
                          <a:ext uri="{FF2B5EF4-FFF2-40B4-BE49-F238E27FC236}">
                            <a16:creationId xmlns:a16="http://schemas.microsoft.com/office/drawing/2014/main" id="{08103A88-62D7-4FEB-BADD-92518C7174B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1D4DD697-04D4-4113-93F9-AC65DB0EE56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BCF333EA-4C6B-48C3-AE5E-57002C5A138C}"/>
              </a:ext>
            </a:extLst>
          </p:cNvPr>
          <p:cNvSpPr>
            <a:spLocks noGrp="1"/>
          </p:cNvSpPr>
          <p:nvPr>
            <p:ph type="title"/>
            <p:custDataLst>
              <p:tags r:id="rId4"/>
            </p:custDataLst>
          </p:nvPr>
        </p:nvSpPr>
        <p:spPr>
          <a:noFill/>
          <a:ln/>
          <a:extLst>
            <a:ext uri="{909E8E84-426E-40DD-AFC4-6F175D3DCCD1}">
              <a14:hiddenFill xmlns:a14="http://schemas.microsoft.com/office/drawing/2010/main">
                <a:solidFill>
                  <a:srgbClr val="FFFFFF"/>
                </a:solidFill>
              </a14:hiddenFill>
            </a:ext>
          </a:extLst>
        </p:spPr>
        <p:txBody>
          <a:bodyPr wrap="square" anchor="b" anchorCtr="0">
            <a:spAutoFit/>
          </a:bodyPr>
          <a:lstStyle/>
          <a:p>
            <a:r>
              <a:rPr lang="en-US" dirty="0"/>
              <a:t>Pyramid Principle diagram</a:t>
            </a:r>
            <a:endParaRPr lang="en-CA" dirty="0"/>
          </a:p>
        </p:txBody>
      </p:sp>
      <p:sp>
        <p:nvSpPr>
          <p:cNvPr id="3" name="3. Subtitle">
            <a:extLst>
              <a:ext uri="{FF2B5EF4-FFF2-40B4-BE49-F238E27FC236}">
                <a16:creationId xmlns:a16="http://schemas.microsoft.com/office/drawing/2014/main" id="{90A9F011-6ABC-47B4-9863-ED9156F749DC}"/>
              </a:ext>
            </a:extLst>
          </p:cNvPr>
          <p:cNvSpPr>
            <a:spLocks noGrp="1"/>
          </p:cNvSpPr>
          <p:nvPr>
            <p:ph type="subTitle" idx="1"/>
            <p:custDataLst>
              <p:tags r:id="rId5"/>
            </p:custDataLst>
          </p:nvPr>
        </p:nvSpPr>
        <p:spPr>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Framework</a:t>
            </a:r>
          </a:p>
        </p:txBody>
      </p:sp>
      <p:sp>
        <p:nvSpPr>
          <p:cNvPr id="7" name="1. On-page tracker">
            <a:extLst>
              <a:ext uri="{FF2B5EF4-FFF2-40B4-BE49-F238E27FC236}">
                <a16:creationId xmlns:a16="http://schemas.microsoft.com/office/drawing/2014/main" id="{C3CA6730-548A-4066-8E33-229D2DC00CC9}"/>
              </a:ext>
            </a:extLst>
          </p:cNvPr>
          <p:cNvSpPr>
            <a:spLocks noGrp="1"/>
          </p:cNvSpPr>
          <p:nvPr>
            <p:ph type="body" sz="quarter" idx="17"/>
            <p:custDataLst>
              <p:tags r:id="rId6"/>
            </p:custDataLst>
          </p:nvPr>
        </p:nvSpPr>
        <p:spPr/>
        <p:txBody>
          <a:bodyPr/>
          <a:lstStyle/>
          <a:p>
            <a:r>
              <a:rPr lang="en-US" dirty="0"/>
              <a:t>Section 4 – Structure your argument</a:t>
            </a:r>
          </a:p>
        </p:txBody>
      </p:sp>
    </p:spTree>
    <p:extLst>
      <p:ext uri="{BB962C8B-B14F-4D97-AF65-F5344CB8AC3E}">
        <p14:creationId xmlns:p14="http://schemas.microsoft.com/office/powerpoint/2010/main" val="16301943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3-21 02:5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NAME" val="Moon"/>
</p:tagLst>
</file>

<file path=ppt/tags/tag101.xml><?xml version="1.0" encoding="utf-8"?>
<p:tagLst xmlns:a="http://schemas.openxmlformats.org/drawingml/2006/main" xmlns:r="http://schemas.openxmlformats.org/officeDocument/2006/relationships" xmlns:p="http://schemas.openxmlformats.org/presentationml/2006/main">
  <p:tag name="NAME" val="Moon"/>
</p:tagLst>
</file>

<file path=ppt/tags/tag102.xml><?xml version="1.0" encoding="utf-8"?>
<p:tagLst xmlns:a="http://schemas.openxmlformats.org/drawingml/2006/main" xmlns:r="http://schemas.openxmlformats.org/officeDocument/2006/relationships" xmlns:p="http://schemas.openxmlformats.org/presentationml/2006/main">
  <p:tag name="ANGLE" val="5"/>
</p:tagLst>
</file>

<file path=ppt/tags/tag103.xml><?xml version="1.0" encoding="utf-8"?>
<p:tagLst xmlns:a="http://schemas.openxmlformats.org/drawingml/2006/main" xmlns:r="http://schemas.openxmlformats.org/officeDocument/2006/relationships" xmlns:p="http://schemas.openxmlformats.org/presentationml/2006/main">
  <p:tag name="ANGLE" val="5"/>
</p:tagLst>
</file>

<file path=ppt/tags/tag104.xml><?xml version="1.0" encoding="utf-8"?>
<p:tagLst xmlns:a="http://schemas.openxmlformats.org/drawingml/2006/main" xmlns:r="http://schemas.openxmlformats.org/officeDocument/2006/relationships" xmlns:p="http://schemas.openxmlformats.org/presentationml/2006/main">
  <p:tag name="ANGLE" val="4"/>
</p:tagLst>
</file>

<file path=ppt/tags/tag105.xml><?xml version="1.0" encoding="utf-8"?>
<p:tagLst xmlns:a="http://schemas.openxmlformats.org/drawingml/2006/main" xmlns:r="http://schemas.openxmlformats.org/officeDocument/2006/relationships" xmlns:p="http://schemas.openxmlformats.org/presentationml/2006/main">
  <p:tag name="ANGLE" val="4"/>
</p:tagLst>
</file>

<file path=ppt/tags/tag106.xml><?xml version="1.0" encoding="utf-8"?>
<p:tagLst xmlns:a="http://schemas.openxmlformats.org/drawingml/2006/main" xmlns:r="http://schemas.openxmlformats.org/officeDocument/2006/relationships" xmlns:p="http://schemas.openxmlformats.org/presentationml/2006/main">
  <p:tag name="ANGLE" val="3"/>
</p:tagLst>
</file>

<file path=ppt/tags/tag107.xml><?xml version="1.0" encoding="utf-8"?>
<p:tagLst xmlns:a="http://schemas.openxmlformats.org/drawingml/2006/main" xmlns:r="http://schemas.openxmlformats.org/officeDocument/2006/relationships" xmlns:p="http://schemas.openxmlformats.org/presentationml/2006/main">
  <p:tag name="ANGLE" val="3"/>
</p:tagLst>
</file>

<file path=ppt/tags/tag108.xml><?xml version="1.0" encoding="utf-8"?>
<p:tagLst xmlns:a="http://schemas.openxmlformats.org/drawingml/2006/main" xmlns:r="http://schemas.openxmlformats.org/officeDocument/2006/relationships" xmlns:p="http://schemas.openxmlformats.org/presentationml/2006/main">
  <p:tag name="ANGLE" val="2"/>
</p:tagLst>
</file>

<file path=ppt/tags/tag109.xml><?xml version="1.0" encoding="utf-8"?>
<p:tagLst xmlns:a="http://schemas.openxmlformats.org/drawingml/2006/main" xmlns:r="http://schemas.openxmlformats.org/officeDocument/2006/relationships" xmlns:p="http://schemas.openxmlformats.org/presentationml/2006/main">
  <p:tag name="ANGLE" val="2"/>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ANGLE" val="1"/>
</p:tagLst>
</file>

<file path=ppt/tags/tag111.xml><?xml version="1.0" encoding="utf-8"?>
<p:tagLst xmlns:a="http://schemas.openxmlformats.org/drawingml/2006/main" xmlns:r="http://schemas.openxmlformats.org/officeDocument/2006/relationships" xmlns:p="http://schemas.openxmlformats.org/presentationml/2006/main">
  <p:tag name="ANGLE" val="1"/>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1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1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16.xml><?xml version="1.0" encoding="utf-8"?>
<p:tagLst xmlns:a="http://schemas.openxmlformats.org/drawingml/2006/main" xmlns:r="http://schemas.openxmlformats.org/officeDocument/2006/relationships" xmlns:p="http://schemas.openxmlformats.org/presentationml/2006/main">
  <p:tag name="SHAPENAME" val="Subtitle"/>
</p:tagLst>
</file>

<file path=ppt/tags/tag117.xml><?xml version="1.0" encoding="utf-8"?>
<p:tagLst xmlns:a="http://schemas.openxmlformats.org/drawingml/2006/main" xmlns:r="http://schemas.openxmlformats.org/officeDocument/2006/relationships" xmlns:p="http://schemas.openxmlformats.org/presentationml/2006/main">
  <p:tag name="SHAPENAME" val="Title"/>
</p:tagLst>
</file>

<file path=ppt/tags/tag11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2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5. Source"/>
</p:tagLst>
</file>

<file path=ppt/tags/tag1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5. Source"/>
</p:tagLst>
</file>

<file path=ppt/tags/tag1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6.xml><?xml version="1.0" encoding="utf-8"?>
<p:tagLst xmlns:a="http://schemas.openxmlformats.org/drawingml/2006/main" xmlns:r="http://schemas.openxmlformats.org/officeDocument/2006/relationships" xmlns:p="http://schemas.openxmlformats.org/presentationml/2006/main">
  <p:tag name="SHAPENAME" val="5. Source"/>
</p:tagLst>
</file>

<file path=ppt/tags/tag1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4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4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5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2.xml><?xml version="1.0" encoding="utf-8"?>
<p:tagLst xmlns:a="http://schemas.openxmlformats.org/drawingml/2006/main" xmlns:r="http://schemas.openxmlformats.org/officeDocument/2006/relationships" xmlns:p="http://schemas.openxmlformats.org/presentationml/2006/main">
  <p:tag name="SHAPENAME" val="5. Source"/>
</p:tagLst>
</file>

<file path=ppt/tags/tag1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4.xml><?xml version="1.0" encoding="utf-8"?>
<p:tagLst xmlns:a="http://schemas.openxmlformats.org/drawingml/2006/main" xmlns:r="http://schemas.openxmlformats.org/officeDocument/2006/relationships" xmlns:p="http://schemas.openxmlformats.org/presentationml/2006/main">
  <p:tag name="SHAPENAME" val="5. Source"/>
</p:tagLst>
</file>

<file path=ppt/tags/tag15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6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6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6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6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67.xml><?xml version="1.0" encoding="utf-8"?>
<p:tagLst xmlns:a="http://schemas.openxmlformats.org/drawingml/2006/main" xmlns:r="http://schemas.openxmlformats.org/officeDocument/2006/relationships" xmlns:p="http://schemas.openxmlformats.org/presentationml/2006/main">
  <p:tag name="SHAPENAME" val="5. Source"/>
</p:tagLst>
</file>

<file path=ppt/tags/tag1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9.xml><?xml version="1.0" encoding="utf-8"?>
<p:tagLst xmlns:a="http://schemas.openxmlformats.org/drawingml/2006/main" xmlns:r="http://schemas.openxmlformats.org/officeDocument/2006/relationships" xmlns:p="http://schemas.openxmlformats.org/presentationml/2006/main">
  <p:tag name="SHAPENAME" val="5. Sourc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1.xml><?xml version="1.0" encoding="utf-8"?>
<p:tagLst xmlns:a="http://schemas.openxmlformats.org/drawingml/2006/main" xmlns:r="http://schemas.openxmlformats.org/officeDocument/2006/relationships" xmlns:p="http://schemas.openxmlformats.org/presentationml/2006/main">
  <p:tag name="SHAPENAME" val="5. Source"/>
</p:tagLst>
</file>

<file path=ppt/tags/tag1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3.xml><?xml version="1.0" encoding="utf-8"?>
<p:tagLst xmlns:a="http://schemas.openxmlformats.org/drawingml/2006/main" xmlns:r="http://schemas.openxmlformats.org/officeDocument/2006/relationships" xmlns:p="http://schemas.openxmlformats.org/presentationml/2006/main">
  <p:tag name="SHAPENAME" val="5. Sourc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18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8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9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9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5.xml><?xml version="1.0" encoding="utf-8"?>
<p:tagLst xmlns:a="http://schemas.openxmlformats.org/drawingml/2006/main" xmlns:r="http://schemas.openxmlformats.org/officeDocument/2006/relationships" xmlns:p="http://schemas.openxmlformats.org/presentationml/2006/main">
  <p:tag name="SHAPENAME" val="5. Source"/>
</p:tagLst>
</file>

<file path=ppt/tags/tag1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7.xml><?xml version="1.0" encoding="utf-8"?>
<p:tagLst xmlns:a="http://schemas.openxmlformats.org/drawingml/2006/main" xmlns:r="http://schemas.openxmlformats.org/officeDocument/2006/relationships" xmlns:p="http://schemas.openxmlformats.org/presentationml/2006/main">
  <p:tag name="SHAPENAME" val="5. Sourc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9.xml><?xml version="1.0" encoding="utf-8"?>
<p:tagLst xmlns:a="http://schemas.openxmlformats.org/drawingml/2006/main" xmlns:r="http://schemas.openxmlformats.org/officeDocument/2006/relationships" xmlns:p="http://schemas.openxmlformats.org/presentationml/2006/main">
  <p:tag name="SHAPENAME" val="5. Source"/>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1.xml><?xml version="1.0" encoding="utf-8"?>
<p:tagLst xmlns:a="http://schemas.openxmlformats.org/drawingml/2006/main" xmlns:r="http://schemas.openxmlformats.org/officeDocument/2006/relationships" xmlns:p="http://schemas.openxmlformats.org/presentationml/2006/main">
  <p:tag name="SHAPENAME" val="5. Sourc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8.xml><?xml version="1.0" encoding="utf-8"?>
<p:tagLst xmlns:a="http://schemas.openxmlformats.org/drawingml/2006/main" xmlns:r="http://schemas.openxmlformats.org/officeDocument/2006/relationships" xmlns:p="http://schemas.openxmlformats.org/presentationml/2006/main">
  <p:tag name="SHAPENAME" val="5. Source"/>
</p:tagLst>
</file>

<file path=ppt/tags/tag2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5. Source"/>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3.xml><?xml version="1.0" encoding="utf-8"?>
<p:tagLst xmlns:a="http://schemas.openxmlformats.org/drawingml/2006/main" xmlns:r="http://schemas.openxmlformats.org/officeDocument/2006/relationships" xmlns:p="http://schemas.openxmlformats.org/presentationml/2006/main">
  <p:tag name="SHAPENAME" val="5. Source"/>
</p:tagLst>
</file>

<file path=ppt/tags/tag2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5.xml><?xml version="1.0" encoding="utf-8"?>
<p:tagLst xmlns:a="http://schemas.openxmlformats.org/drawingml/2006/main" xmlns:r="http://schemas.openxmlformats.org/officeDocument/2006/relationships" xmlns:p="http://schemas.openxmlformats.org/presentationml/2006/main">
  <p:tag name="SHAPENAME" val="5. Source"/>
</p:tagLst>
</file>

<file path=ppt/tags/tag2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8.xml><?xml version="1.0" encoding="utf-8"?>
<p:tagLst xmlns:a="http://schemas.openxmlformats.org/drawingml/2006/main" xmlns:r="http://schemas.openxmlformats.org/officeDocument/2006/relationships" xmlns:p="http://schemas.openxmlformats.org/presentationml/2006/main">
  <p:tag name="SHAPENAME" val="5. Source"/>
</p:tagLst>
</file>

<file path=ppt/tags/tag2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5. Source"/>
</p:tagLst>
</file>

<file path=ppt/tags/tag25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5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5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5. Source"/>
</p:tagLst>
</file>

<file path=ppt/tags/tag26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6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3.xml><?xml version="1.0" encoding="utf-8"?>
<p:tagLst xmlns:a="http://schemas.openxmlformats.org/drawingml/2006/main" xmlns:r="http://schemas.openxmlformats.org/officeDocument/2006/relationships" xmlns:p="http://schemas.openxmlformats.org/presentationml/2006/main">
  <p:tag name="SHAPENAME" val="5. Source"/>
</p:tagLst>
</file>

<file path=ppt/tags/tag27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7.xml><?xml version="1.0" encoding="utf-8"?>
<p:tagLst xmlns:a="http://schemas.openxmlformats.org/drawingml/2006/main" xmlns:r="http://schemas.openxmlformats.org/officeDocument/2006/relationships" xmlns:p="http://schemas.openxmlformats.org/presentationml/2006/main">
  <p:tag name="SHAPENAME" val="5. Source"/>
</p:tagLst>
</file>

<file path=ppt/tags/tag278.xml><?xml version="1.0" encoding="utf-8"?>
<p:tagLst xmlns:a="http://schemas.openxmlformats.org/drawingml/2006/main" xmlns:r="http://schemas.openxmlformats.org/officeDocument/2006/relationships" xmlns:p="http://schemas.openxmlformats.org/presentationml/2006/main">
  <p:tag name="SHAPENAME" val="BottomLine"/>
</p:tagLst>
</file>

<file path=ppt/tags/tag279.xml><?xml version="1.0" encoding="utf-8"?>
<p:tagLst xmlns:a="http://schemas.openxmlformats.org/drawingml/2006/main" xmlns:r="http://schemas.openxmlformats.org/officeDocument/2006/relationships" xmlns:p="http://schemas.openxmlformats.org/presentationml/2006/main">
  <p:tag name="SHAPENAME" val="TopLin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3.xml><?xml version="1.0" encoding="utf-8"?>
<p:tagLst xmlns:a="http://schemas.openxmlformats.org/drawingml/2006/main" xmlns:r="http://schemas.openxmlformats.org/officeDocument/2006/relationships" xmlns:p="http://schemas.openxmlformats.org/presentationml/2006/main">
  <p:tag name="SHAPENAME" val="5. Source"/>
</p:tagLst>
</file>

<file path=ppt/tags/tag28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5.xml><?xml version="1.0" encoding="utf-8"?>
<p:tagLst xmlns:a="http://schemas.openxmlformats.org/drawingml/2006/main" xmlns:r="http://schemas.openxmlformats.org/officeDocument/2006/relationships" xmlns:p="http://schemas.openxmlformats.org/presentationml/2006/main">
  <p:tag name="SHAPENAME" val="5. Source"/>
</p:tagLst>
</file>

<file path=ppt/tags/tag2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5. Sourc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293.xml><?xml version="1.0" encoding="utf-8"?>
<p:tagLst xmlns:a="http://schemas.openxmlformats.org/drawingml/2006/main" xmlns:r="http://schemas.openxmlformats.org/officeDocument/2006/relationships" xmlns:p="http://schemas.openxmlformats.org/presentationml/2006/main">
  <p:tag name="SHAPENAME" val="5. Source"/>
</p:tagLst>
</file>

<file path=ppt/tags/tag294.xml><?xml version="1.0" encoding="utf-8"?>
<p:tagLst xmlns:a="http://schemas.openxmlformats.org/drawingml/2006/main" xmlns:r="http://schemas.openxmlformats.org/officeDocument/2006/relationships" xmlns:p="http://schemas.openxmlformats.org/presentationml/2006/main">
  <p:tag name="SHAPENAME" val="BottomLine"/>
</p:tagLst>
</file>

<file path=ppt/tags/tag295.xml><?xml version="1.0" encoding="utf-8"?>
<p:tagLst xmlns:a="http://schemas.openxmlformats.org/drawingml/2006/main" xmlns:r="http://schemas.openxmlformats.org/officeDocument/2006/relationships" xmlns:p="http://schemas.openxmlformats.org/presentationml/2006/main">
  <p:tag name="SHAPENAME" val="TopLine"/>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298.xml><?xml version="1.0" encoding="utf-8"?>
<p:tagLst xmlns:a="http://schemas.openxmlformats.org/drawingml/2006/main" xmlns:r="http://schemas.openxmlformats.org/officeDocument/2006/relationships" xmlns:p="http://schemas.openxmlformats.org/presentationml/2006/main">
  <p:tag name="SHAPENAME" val="Subtitl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nXxF6g0iV_aYwT9wjn6fZA"/>
</p:tagLst>
</file>

<file path=ppt/tags/tag3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2.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Ca.ThqI5cvph7uiRG9gJFg"/>
</p:tagLst>
</file>

<file path=ppt/tags/tag30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Ca.ThqI5cvph7uiRG9gJFg"/>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3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Ca.ThqI5cvph7uiRG9gJFg"/>
</p:tagLst>
</file>

<file path=ppt/tags/tag3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1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Ca.ThqI5cvph7uiRG9gJFg"/>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32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NAME" val="LineBasicVerticalDefault"/>
</p:tagLst>
</file>

<file path=ppt/tags/tag41.xml><?xml version="1.0" encoding="utf-8"?>
<p:tagLst xmlns:a="http://schemas.openxmlformats.org/drawingml/2006/main" xmlns:r="http://schemas.openxmlformats.org/officeDocument/2006/relationships" xmlns:p="http://schemas.openxmlformats.org/presentationml/2006/main">
  <p:tag name="NAME" val="KeyTakeawayOF"/>
</p:tagLst>
</file>

<file path=ppt/tags/tag42.xml><?xml version="1.0" encoding="utf-8"?>
<p:tagLst xmlns:a="http://schemas.openxmlformats.org/drawingml/2006/main" xmlns:r="http://schemas.openxmlformats.org/officeDocument/2006/relationships" xmlns:p="http://schemas.openxmlformats.org/presentationml/2006/main">
  <p:tag name="NAME" val="KeyTakeawayOF"/>
</p:tagLst>
</file>

<file path=ppt/tags/tag43.xml><?xml version="1.0" encoding="utf-8"?>
<p:tagLst xmlns:a="http://schemas.openxmlformats.org/drawingml/2006/main" xmlns:r="http://schemas.openxmlformats.org/officeDocument/2006/relationships" xmlns:p="http://schemas.openxmlformats.org/presentationml/2006/main">
  <p:tag name="NAME" val="KeyTakeawayOF"/>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4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7.xml><?xml version="1.0" encoding="utf-8"?>
<p:tagLst xmlns:a="http://schemas.openxmlformats.org/drawingml/2006/main" xmlns:r="http://schemas.openxmlformats.org/officeDocument/2006/relationships" xmlns:p="http://schemas.openxmlformats.org/presentationml/2006/main">
  <p:tag name="SHAPENAME" val="3. Subtitle"/>
</p:tagLst>
</file>

<file path=ppt/tags/tag4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xml><?xml version="1.0" encoding="utf-8"?>
<p:tagLst xmlns:a="http://schemas.openxmlformats.org/drawingml/2006/main" xmlns:r="http://schemas.openxmlformats.org/officeDocument/2006/relationships" xmlns:p="http://schemas.openxmlformats.org/presentationml/2006/main">
  <p:tag name="SHAPENAME" val="5. Source"/>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6.xml><?xml version="1.0" encoding="utf-8"?>
<p:tagLst xmlns:a="http://schemas.openxmlformats.org/drawingml/2006/main" xmlns:r="http://schemas.openxmlformats.org/officeDocument/2006/relationships" xmlns:p="http://schemas.openxmlformats.org/presentationml/2006/main">
  <p:tag name="SHAPENAME" val="5. Source"/>
</p:tagLst>
</file>

<file path=ppt/tags/tag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8.xml><?xml version="1.0" encoding="utf-8"?>
<p:tagLst xmlns:a="http://schemas.openxmlformats.org/drawingml/2006/main" xmlns:r="http://schemas.openxmlformats.org/officeDocument/2006/relationships" xmlns:p="http://schemas.openxmlformats.org/presentationml/2006/main">
  <p:tag name="NAME" val="LineBasicVerticalDefault"/>
</p:tagLst>
</file>

<file path=ppt/tags/tag59.xml><?xml version="1.0" encoding="utf-8"?>
<p:tagLst xmlns:a="http://schemas.openxmlformats.org/drawingml/2006/main" xmlns:r="http://schemas.openxmlformats.org/officeDocument/2006/relationships" xmlns:p="http://schemas.openxmlformats.org/presentationml/2006/main">
  <p:tag name="SYMBOLNAME" val="Chevron"/>
  <p:tag name="CIRCLESTATUS" val="Blue"/>
  <p:tag name="NAME" val="ChevronBlu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1LEVEL" val="6"/>
  <p:tag name="2LEVEL" val="3"/>
  <p:tag name="3LEVEL" val="1.5"/>
  <p:tag name="4LEVEL" val="0.75"/>
  <p:tag name="5LEVEL" val="0.38"/>
</p:tagLst>
</file>

<file path=ppt/tags/tag61.xml><?xml version="1.0" encoding="utf-8"?>
<p:tagLst xmlns:a="http://schemas.openxmlformats.org/drawingml/2006/main" xmlns:r="http://schemas.openxmlformats.org/officeDocument/2006/relationships" xmlns:p="http://schemas.openxmlformats.org/presentationml/2006/main">
  <p:tag name="1LEVEL" val="6"/>
  <p:tag name="2LEVEL" val="3"/>
  <p:tag name="3LEVEL" val="1.5"/>
  <p:tag name="4LEVEL" val="0.75"/>
  <p:tag name="5LEVEL" val="0.38"/>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5.xml><?xml version="1.0" encoding="utf-8"?>
<p:tagLst xmlns:a="http://schemas.openxmlformats.org/drawingml/2006/main" xmlns:r="http://schemas.openxmlformats.org/officeDocument/2006/relationships" xmlns:p="http://schemas.openxmlformats.org/presentationml/2006/main">
  <p:tag name="SHAPENAME" val="3. Subtitle"/>
</p:tagLst>
</file>

<file path=ppt/tags/tag6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7.xml><?xml version="1.0" encoding="utf-8"?>
<p:tagLst xmlns:a="http://schemas.openxmlformats.org/drawingml/2006/main" xmlns:r="http://schemas.openxmlformats.org/officeDocument/2006/relationships" xmlns:p="http://schemas.openxmlformats.org/presentationml/2006/main">
  <p:tag name="SHAPENAME" val="5. Source"/>
</p:tagLst>
</file>

<file path=ppt/tags/tag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GoPXoJPJZEy9voqfRqr8IA"/>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oPXoJPJZEy9voqfRqr8I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oPXoJPJZEy9voqfRqr8I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7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2.xml><?xml version="1.0" encoding="utf-8"?>
<p:tagLst xmlns:a="http://schemas.openxmlformats.org/drawingml/2006/main" xmlns:r="http://schemas.openxmlformats.org/officeDocument/2006/relationships" xmlns:p="http://schemas.openxmlformats.org/presentationml/2006/main">
  <p:tag name="SHAPENAME" val="3. Subtitle"/>
</p:tagLst>
</file>

<file path=ppt/tags/tag83.xml><?xml version="1.0" encoding="utf-8"?>
<p:tagLst xmlns:a="http://schemas.openxmlformats.org/drawingml/2006/main" xmlns:r="http://schemas.openxmlformats.org/officeDocument/2006/relationships" xmlns:p="http://schemas.openxmlformats.org/presentationml/2006/main">
  <p:tag name="SHAPENAME" val="5. Source"/>
</p:tagLst>
</file>

<file path=ppt/tags/tag8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5.xml><?xml version="1.0" encoding="utf-8"?>
<p:tagLst xmlns:a="http://schemas.openxmlformats.org/drawingml/2006/main" xmlns:r="http://schemas.openxmlformats.org/officeDocument/2006/relationships" xmlns:p="http://schemas.openxmlformats.org/presentationml/2006/main">
  <p:tag name="NAME" val="CustomIcon"/>
</p:tagLst>
</file>

<file path=ppt/tags/tag86.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87.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BottomLine"/>
</p:tagLst>
</file>

<file path=ppt/tags/tag92.xml><?xml version="1.0" encoding="utf-8"?>
<p:tagLst xmlns:a="http://schemas.openxmlformats.org/drawingml/2006/main" xmlns:r="http://schemas.openxmlformats.org/officeDocument/2006/relationships" xmlns:p="http://schemas.openxmlformats.org/presentationml/2006/main">
  <p:tag name="SHAPENAME" val="TopLine"/>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Grid"/>
</p:tagLst>
</file>

<file path=ppt/tags/tag95.xml><?xml version="1.0" encoding="utf-8"?>
<p:tagLst xmlns:a="http://schemas.openxmlformats.org/drawingml/2006/main" xmlns:r="http://schemas.openxmlformats.org/officeDocument/2006/relationships" xmlns:p="http://schemas.openxmlformats.org/presentationml/2006/main">
  <p:tag name="SHAPENAME" val="4. Footnote"/>
</p:tagLst>
</file>

<file path=ppt/tags/tag96.xml><?xml version="1.0" encoding="utf-8"?>
<p:tagLst xmlns:a="http://schemas.openxmlformats.org/drawingml/2006/main" xmlns:r="http://schemas.openxmlformats.org/officeDocument/2006/relationships" xmlns:p="http://schemas.openxmlformats.org/presentationml/2006/main">
  <p:tag name="SHAPENAME" val="5. Source"/>
</p:tagLst>
</file>

<file path=ppt/tags/tag97.xml><?xml version="1.0" encoding="utf-8"?>
<p:tagLst xmlns:a="http://schemas.openxmlformats.org/drawingml/2006/main" xmlns:r="http://schemas.openxmlformats.org/officeDocument/2006/relationships" xmlns:p="http://schemas.openxmlformats.org/presentationml/2006/main">
  <p:tag name="NAME" val="Moon"/>
</p:tagLst>
</file>

<file path=ppt/tags/tag98.xml><?xml version="1.0" encoding="utf-8"?>
<p:tagLst xmlns:a="http://schemas.openxmlformats.org/drawingml/2006/main" xmlns:r="http://schemas.openxmlformats.org/officeDocument/2006/relationships" xmlns:p="http://schemas.openxmlformats.org/presentationml/2006/main">
  <p:tag name="NAME" val="Moon"/>
</p:tagLst>
</file>

<file path=ppt/tags/tag9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White">
  <a:themeElements>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E311C4B8-74AD-441A-9B7D-88C6246213BF}" vid="{6F42E404-E13C-48AC-A170-1D4DC8937465}"/>
    </a:ext>
  </a:extLst>
</a:theme>
</file>

<file path=ppt/theme/theme2.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116</Words>
  <Application>Microsoft Office PowerPoint</Application>
  <PresentationFormat>Widescreen</PresentationFormat>
  <Paragraphs>37</Paragraphs>
  <Slides>6</Slides>
  <Notes>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6" baseType="lpstr">
      <vt:lpstr>Arial</vt:lpstr>
      <vt:lpstr>Arial (Body)</vt:lpstr>
      <vt:lpstr>Courier New</vt:lpstr>
      <vt:lpstr>Georgia</vt:lpstr>
      <vt:lpstr>Segoe UI</vt:lpstr>
      <vt:lpstr>Times New Roman</vt:lpstr>
      <vt:lpstr>Wingdings</vt:lpstr>
      <vt:lpstr>White</vt:lpstr>
      <vt:lpstr>1_Contrast</vt:lpstr>
      <vt:lpstr>think-cell Slide</vt:lpstr>
      <vt:lpstr>Structure your argument: Try it now</vt:lpstr>
      <vt:lpstr>Structure your argument – Try it now</vt:lpstr>
      <vt:lpstr>Pyramid Principle for emails</vt:lpstr>
      <vt:lpstr>Pyramid Principle worksheet</vt:lpstr>
      <vt:lpstr>Pyramid Principle</vt:lpstr>
      <vt:lpstr>Pyramid Principle diagram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2020-10-02T01:21:23Z</dcterms:created>
  <dcterms:modified xsi:type="dcterms:W3CDTF">2020-11-05T02:56:14Z</dcterms:modified>
  <cp:category/>
  <cp:contentStatus/>
</cp:coreProperties>
</file>