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4.xml" ContentType="application/vnd.openxmlformats-officedocument.presentationml.tags+xml"/>
  <Override PartName="/ppt/notesSlides/notesSlide26.xml" ContentType="application/vnd.openxmlformats-officedocument.presentationml.notesSlide+xml"/>
  <Override PartName="/ppt/tags/tag5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6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7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6"/>
  </p:notesMasterIdLst>
  <p:sldIdLst>
    <p:sldId id="305" r:id="rId2"/>
    <p:sldId id="1073" r:id="rId3"/>
    <p:sldId id="259" r:id="rId4"/>
    <p:sldId id="1186" r:id="rId5"/>
    <p:sldId id="1361" r:id="rId6"/>
    <p:sldId id="1362" r:id="rId7"/>
    <p:sldId id="1180" r:id="rId8"/>
    <p:sldId id="288" r:id="rId9"/>
    <p:sldId id="1187" r:id="rId10"/>
    <p:sldId id="1076" r:id="rId11"/>
    <p:sldId id="349" r:id="rId12"/>
    <p:sldId id="295" r:id="rId13"/>
    <p:sldId id="361" r:id="rId14"/>
    <p:sldId id="362" r:id="rId15"/>
    <p:sldId id="293" r:id="rId16"/>
    <p:sldId id="1077" r:id="rId17"/>
    <p:sldId id="1078" r:id="rId18"/>
    <p:sldId id="279" r:id="rId19"/>
    <p:sldId id="280" r:id="rId20"/>
    <p:sldId id="1254" r:id="rId21"/>
    <p:sldId id="274" r:id="rId22"/>
    <p:sldId id="550" r:id="rId23"/>
    <p:sldId id="1183" r:id="rId24"/>
    <p:sldId id="1184" r:id="rId25"/>
    <p:sldId id="1027" r:id="rId26"/>
    <p:sldId id="648" r:id="rId27"/>
    <p:sldId id="1019" r:id="rId28"/>
    <p:sldId id="1018" r:id="rId29"/>
    <p:sldId id="1028" r:id="rId30"/>
    <p:sldId id="1029" r:id="rId31"/>
    <p:sldId id="1030" r:id="rId32"/>
    <p:sldId id="1185" r:id="rId33"/>
    <p:sldId id="825" r:id="rId34"/>
    <p:sldId id="1250" r:id="rId35"/>
    <p:sldId id="1251" r:id="rId36"/>
    <p:sldId id="1252" r:id="rId37"/>
    <p:sldId id="1253" r:id="rId38"/>
    <p:sldId id="1143" r:id="rId39"/>
    <p:sldId id="1144" r:id="rId40"/>
    <p:sldId id="914" r:id="rId41"/>
    <p:sldId id="1053" r:id="rId42"/>
    <p:sldId id="1034" r:id="rId43"/>
    <p:sldId id="1255" r:id="rId44"/>
    <p:sldId id="1256" r:id="rId45"/>
    <p:sldId id="1257" r:id="rId46"/>
    <p:sldId id="1054" r:id="rId47"/>
    <p:sldId id="1057" r:id="rId48"/>
    <p:sldId id="1058" r:id="rId49"/>
    <p:sldId id="1021" r:id="rId50"/>
    <p:sldId id="1007" r:id="rId51"/>
    <p:sldId id="1037" r:id="rId52"/>
    <p:sldId id="1038" r:id="rId53"/>
    <p:sldId id="1041" r:id="rId54"/>
    <p:sldId id="1022" r:id="rId55"/>
    <p:sldId id="1039" r:id="rId56"/>
    <p:sldId id="1042" r:id="rId57"/>
    <p:sldId id="1075" r:id="rId58"/>
    <p:sldId id="1049" r:id="rId59"/>
    <p:sldId id="1260" r:id="rId60"/>
    <p:sldId id="1181" r:id="rId61"/>
    <p:sldId id="1060" r:id="rId62"/>
    <p:sldId id="1261" r:id="rId63"/>
    <p:sldId id="1068" r:id="rId64"/>
    <p:sldId id="1305" r:id="rId65"/>
    <p:sldId id="1304" r:id="rId66"/>
    <p:sldId id="1046" r:id="rId67"/>
    <p:sldId id="1430" r:id="rId68"/>
    <p:sldId id="1431" r:id="rId69"/>
    <p:sldId id="1432" r:id="rId70"/>
    <p:sldId id="1436" r:id="rId71"/>
    <p:sldId id="1433" r:id="rId72"/>
    <p:sldId id="1434" r:id="rId73"/>
    <p:sldId id="1435" r:id="rId74"/>
    <p:sldId id="1072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2CC"/>
    <a:srgbClr val="FFE699"/>
    <a:srgbClr val="C00000"/>
    <a:srgbClr val="FFD966"/>
    <a:srgbClr val="D03D16"/>
    <a:srgbClr val="0000FF"/>
    <a:srgbClr val="515195"/>
    <a:srgbClr val="000080"/>
    <a:srgbClr val="41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0" autoAdjust="0"/>
    <p:restoredTop sz="79483" autoAdjust="0"/>
  </p:normalViewPr>
  <p:slideViewPr>
    <p:cSldViewPr snapToGrid="0">
      <p:cViewPr varScale="1">
        <p:scale>
          <a:sx n="90" d="100"/>
          <a:sy n="90" d="100"/>
        </p:scale>
        <p:origin x="540" y="90"/>
      </p:cViewPr>
      <p:guideLst/>
    </p:cSldViewPr>
  </p:slideViewPr>
  <p:outlineViewPr>
    <p:cViewPr>
      <p:scale>
        <a:sx n="33" d="100"/>
        <a:sy n="33" d="100"/>
      </p:scale>
      <p:origin x="0" y="-25899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0B48D-317A-4C2C-AB16-125CFCD86BC1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0BC35-7348-4330-9CB0-51A5571416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614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P1</a:t>
            </a:r>
            <a:r>
              <a:rPr lang="zh-CN" altLang="en-US" dirty="0">
                <a:sym typeface="+mn-ea"/>
              </a:rPr>
              <a:t>：同学们好，今天我们接着讲指针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141A5D4-BC98-4B98-B2FD-2410CB3451DE}" type="slidenum">
              <a:rPr altLang="en-US" sz="1300" smtClean="0"/>
              <a:t>1</a:t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P8</a:t>
            </a:r>
            <a:r>
              <a:rPr lang="zh-CN" altLang="en-US" dirty="0"/>
              <a:t>：二维数组有行地址和列地址，指向二维数组的指针也可以分为行指针和列指针。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比如定义整型数组</a:t>
            </a:r>
            <a:r>
              <a:rPr lang="en-US" altLang="zh-CN" dirty="0"/>
              <a:t>a[2][3]</a:t>
            </a:r>
            <a:r>
              <a:rPr lang="zh-CN" altLang="en-US" dirty="0"/>
              <a:t>，我们先看列指针的例子。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对于数组</a:t>
            </a:r>
            <a:r>
              <a:rPr lang="en-US" altLang="zh-CN" dirty="0"/>
              <a:t>a</a:t>
            </a:r>
            <a:r>
              <a:rPr lang="zh-CN" altLang="en-US" dirty="0"/>
              <a:t>，它的列地址指向的就是一个整型数据，所以一个指向整型数据的指针</a:t>
            </a:r>
            <a:r>
              <a:rPr lang="en-US" altLang="zh-CN" dirty="0"/>
              <a:t>p1</a:t>
            </a:r>
            <a:r>
              <a:rPr lang="zh-CN" altLang="en-US" dirty="0"/>
              <a:t>，就是一个列指针。将*</a:t>
            </a:r>
            <a:r>
              <a:rPr lang="en-US" altLang="zh-CN" dirty="0"/>
              <a:t>a</a:t>
            </a:r>
            <a:r>
              <a:rPr lang="zh-CN" altLang="en-US" dirty="0"/>
              <a:t>赋值给</a:t>
            </a:r>
            <a:r>
              <a:rPr lang="en-US" altLang="zh-CN" dirty="0"/>
              <a:t>p1</a:t>
            </a:r>
            <a:r>
              <a:rPr lang="zh-CN" altLang="en-US" dirty="0"/>
              <a:t>，就让</a:t>
            </a:r>
            <a:r>
              <a:rPr lang="en-US" altLang="zh-CN" dirty="0"/>
              <a:t>p1</a:t>
            </a:r>
            <a:r>
              <a:rPr lang="zh-CN" altLang="en-US" dirty="0"/>
              <a:t>指向了数组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/>
              <a:t>0</a:t>
            </a:r>
            <a:r>
              <a:rPr lang="zh-CN" altLang="en-US" dirty="0"/>
              <a:t>行第</a:t>
            </a:r>
            <a:r>
              <a:rPr lang="en-US" altLang="zh-CN" dirty="0"/>
              <a:t>0</a:t>
            </a:r>
            <a:r>
              <a:rPr lang="zh-CN" altLang="en-US" dirty="0"/>
              <a:t>列元素，给这个指针加一个列地址偏移，通过二重循环就可以遍历数组中元素。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r>
              <a:rPr lang="zh-CN" altLang="en-US" dirty="0"/>
              <a:t>我们再来看行指针的例子，在讲这个例子前，我们先说明如何定义一个行指针。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行指针的定义为</a:t>
            </a:r>
            <a:r>
              <a:rPr lang="en-US" altLang="zh-CN" dirty="0"/>
              <a:t>:  </a:t>
            </a:r>
            <a:r>
              <a:rPr lang="zh-CN" altLang="en-US" dirty="0"/>
              <a:t>类型  </a:t>
            </a:r>
            <a:r>
              <a:rPr lang="en-US" altLang="zh-CN" dirty="0"/>
              <a:t>(* </a:t>
            </a:r>
            <a:r>
              <a:rPr lang="zh-CN" altLang="en-US" dirty="0"/>
              <a:t>标识符</a:t>
            </a:r>
            <a:r>
              <a:rPr lang="en-US" altLang="zh-CN" dirty="0"/>
              <a:t>) [</a:t>
            </a:r>
            <a:r>
              <a:rPr lang="zh-CN" altLang="en-US" dirty="0"/>
              <a:t>常量表达式</a:t>
            </a:r>
            <a:r>
              <a:rPr lang="en-US" altLang="zh-CN" dirty="0"/>
              <a:t>],  </a:t>
            </a:r>
            <a:r>
              <a:rPr lang="zh-CN" altLang="en-US" dirty="0"/>
              <a:t>这里的类型是数组元素的类型，标识符是指针变量的名称。 它所定义的就是名为标识符的变量是一个指针，它指向一维数组。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比如，这条语句就定义了一个指针变量，它可以指向</a:t>
            </a:r>
            <a:r>
              <a:rPr lang="zh-CN" altLang="en-US" sz="12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</a:t>
            </a:r>
            <a:r>
              <a:rPr lang="en-US" altLang="zh-CN" sz="12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2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个整数组成的一维数组。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对于二维数组</a:t>
            </a:r>
            <a:r>
              <a:rPr lang="en-US" altLang="zh-CN" dirty="0"/>
              <a:t>a</a:t>
            </a:r>
            <a:r>
              <a:rPr lang="zh-CN" altLang="en-US" dirty="0"/>
              <a:t>，其每一行都是一个包含</a:t>
            </a:r>
            <a:r>
              <a:rPr lang="en-US" altLang="zh-CN" dirty="0"/>
              <a:t>3</a:t>
            </a:r>
            <a:r>
              <a:rPr lang="zh-CN" altLang="en-US" dirty="0"/>
              <a:t>个整型数据的一维数组，所以我们可以在这里定义一个指向包含</a:t>
            </a:r>
            <a:r>
              <a:rPr lang="en-US" altLang="zh-CN" dirty="0"/>
              <a:t>3</a:t>
            </a:r>
            <a:r>
              <a:rPr lang="zh-CN" altLang="en-US" dirty="0"/>
              <a:t>个整型数据的行指针</a:t>
            </a:r>
            <a:r>
              <a:rPr lang="en-US" altLang="zh-CN" dirty="0"/>
              <a:t>p2</a:t>
            </a:r>
            <a:r>
              <a:rPr lang="zh-CN" altLang="en-US" dirty="0"/>
              <a:t>。然后再将</a:t>
            </a:r>
            <a:r>
              <a:rPr lang="en-US" altLang="zh-CN" dirty="0"/>
              <a:t>a</a:t>
            </a:r>
            <a:r>
              <a:rPr lang="zh-CN" altLang="en-US" dirty="0"/>
              <a:t>赋值给</a:t>
            </a:r>
            <a:r>
              <a:rPr lang="en-US" altLang="zh-CN" dirty="0"/>
              <a:t>p2</a:t>
            </a:r>
            <a:r>
              <a:rPr lang="zh-CN" altLang="en-US" dirty="0"/>
              <a:t>，就让</a:t>
            </a:r>
            <a:r>
              <a:rPr lang="en-US" altLang="zh-CN" dirty="0"/>
              <a:t>p2</a:t>
            </a:r>
            <a:r>
              <a:rPr lang="zh-CN" altLang="en-US" dirty="0"/>
              <a:t>指向了二位数组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/>
              <a:t>0</a:t>
            </a:r>
            <a:r>
              <a:rPr lang="zh-CN" altLang="en-US" dirty="0"/>
              <a:t>行，如果要想遍历二维数组的元素，就需要在这个指针上加行地址偏移和列偏移地址获得元素地址，再进行间接寻址运算。</a:t>
            </a:r>
            <a:endParaRPr kumimoji="1" lang="en-US" altLang="zh-CN" dirty="0">
              <a:latin typeface="Garamond" panose="02020404030301010803" pitchFamily="18" charset="0"/>
              <a:ea typeface="楷体_GB2312" pitchFamily="49" charset="-122"/>
              <a:sym typeface="+mn-ea"/>
            </a:endParaRPr>
          </a:p>
          <a:p>
            <a:endParaRPr kumimoji="1" lang="en-US" altLang="zh-CN" dirty="0">
              <a:latin typeface="Garamond" panose="02020404030301010803" pitchFamily="18" charset="0"/>
              <a:ea typeface="楷体_GB2312" pitchFamily="49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0BC35-7348-4330-9CB0-51A55714169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P9</a:t>
            </a:r>
            <a:r>
              <a:rPr lang="zh-CN" altLang="en-US" dirty="0"/>
              <a:t>：同上节课讲到指针与一维数组一样，</a:t>
            </a:r>
            <a:r>
              <a:rPr lang="en-US" altLang="zh-CN" dirty="0"/>
              <a:t>C</a:t>
            </a:r>
            <a:r>
              <a:rPr lang="zh-CN" altLang="en-US" dirty="0"/>
              <a:t>语言编译器对行指针的越界与否也不做检查。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语法合理，但语义是否合理，需要设计者自己保证！</a:t>
            </a:r>
          </a:p>
          <a:p>
            <a:endParaRPr lang="en-US" altLang="zh-CN" dirty="0"/>
          </a:p>
          <a:p>
            <a:r>
              <a:rPr lang="zh-CN" altLang="en-US" dirty="0"/>
              <a:t>我们看一段程序。定义了二维数组</a:t>
            </a:r>
            <a:r>
              <a:rPr lang="en-US" altLang="zh-CN" dirty="0"/>
              <a:t>a[3][4],</a:t>
            </a:r>
            <a:r>
              <a:rPr lang="zh-CN" altLang="en-US" dirty="0"/>
              <a:t>以及行指针</a:t>
            </a:r>
            <a:r>
              <a:rPr lang="en-US" altLang="zh-CN" dirty="0"/>
              <a:t>p, </a:t>
            </a:r>
            <a:r>
              <a:rPr lang="zh-CN" altLang="en-US" dirty="0"/>
              <a:t>先让</a:t>
            </a:r>
            <a:r>
              <a:rPr lang="en-US" altLang="zh-CN" dirty="0"/>
              <a:t>p</a:t>
            </a:r>
            <a:r>
              <a:rPr lang="zh-CN" altLang="en-US" dirty="0"/>
              <a:t>指向数组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/>
              <a:t>1</a:t>
            </a:r>
            <a:r>
              <a:rPr lang="zh-CN" altLang="en-US" dirty="0"/>
              <a:t>行，也就是从</a:t>
            </a:r>
            <a:r>
              <a:rPr lang="en-US" altLang="zh-CN" dirty="0"/>
              <a:t>5</a:t>
            </a:r>
            <a:r>
              <a:rPr lang="zh-CN" altLang="en-US" dirty="0"/>
              <a:t>开始的这一行，然后打印这一行的元素，是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。然后在让</a:t>
            </a:r>
            <a:r>
              <a:rPr lang="en-US" altLang="zh-CN" dirty="0"/>
              <a:t>p</a:t>
            </a:r>
            <a:r>
              <a:rPr lang="zh-CN" altLang="en-US" dirty="0"/>
              <a:t>指向第</a:t>
            </a:r>
            <a:r>
              <a:rPr lang="en-US" altLang="zh-CN" dirty="0"/>
              <a:t>0</a:t>
            </a:r>
            <a:r>
              <a:rPr lang="zh-CN" altLang="en-US" dirty="0"/>
              <a:t>行第</a:t>
            </a:r>
            <a:r>
              <a:rPr lang="en-US" altLang="zh-CN" dirty="0"/>
              <a:t>2</a:t>
            </a:r>
            <a:r>
              <a:rPr lang="zh-CN" altLang="en-US" dirty="0"/>
              <a:t>列这个地址，打印</a:t>
            </a:r>
            <a:r>
              <a:rPr lang="en-US" altLang="zh-CN" dirty="0"/>
              <a:t>p</a:t>
            </a:r>
            <a:r>
              <a:rPr lang="zh-CN" altLang="en-US" dirty="0"/>
              <a:t>指向那一行的元素，我们发现是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可以看到，编译器会报警，但并不强制要求行指针</a:t>
            </a:r>
            <a:r>
              <a:rPr lang="en-US" altLang="zh-CN" dirty="0"/>
              <a:t>p</a:t>
            </a:r>
            <a:r>
              <a:rPr lang="zh-CN" altLang="en-US" dirty="0"/>
              <a:t>与数组</a:t>
            </a:r>
            <a:r>
              <a:rPr lang="en-US" altLang="zh-CN" dirty="0"/>
              <a:t>a</a:t>
            </a:r>
            <a:r>
              <a:rPr lang="zh-CN" altLang="en-US" dirty="0"/>
              <a:t>的行对齐！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所以同学们在编程时，结果正确与否需要自己保证！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0BC35-7348-4330-9CB0-51A55714169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P10</a:t>
            </a:r>
            <a:r>
              <a:rPr lang="zh-CN" altLang="en-US" dirty="0"/>
              <a:t>：我们来看书中的两个例子，第一个例子，</a:t>
            </a:r>
            <a:r>
              <a:rPr lang="zh-CN" altLang="en-US" sz="12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任意给定某年某月某日，要求转换为这一年的第几天，并打印出来；比如，</a:t>
            </a:r>
            <a:r>
              <a:rPr lang="en-US" altLang="zh-CN" sz="1200" i="1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2019.4.1</a:t>
            </a:r>
            <a:r>
              <a:rPr lang="zh-CN" altLang="en-US" sz="1200" i="1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是</a:t>
            </a:r>
            <a:r>
              <a:rPr lang="en-US" altLang="zh-CN" sz="1200" i="1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2019</a:t>
            </a:r>
            <a:r>
              <a:rPr lang="zh-CN" altLang="en-US" sz="1200" i="1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年的第</a:t>
            </a:r>
            <a:r>
              <a:rPr lang="en-US" altLang="zh-CN" sz="1200" i="1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91</a:t>
            </a:r>
            <a:r>
              <a:rPr lang="en-US" altLang="zh-CN" sz="1200" i="1" baseline="300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st</a:t>
            </a:r>
            <a:r>
              <a:rPr lang="en-US" altLang="zh-CN" sz="1200" i="1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200" i="1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天 。</a:t>
            </a:r>
            <a:r>
              <a:rPr lang="zh-CN" altLang="en-US" sz="12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1200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endParaRPr lang="zh-CN" altLang="en-US" dirty="0"/>
          </a:p>
          <a:p>
            <a:r>
              <a:rPr lang="zh-CN" altLang="en-US" dirty="0"/>
              <a:t>我们知道每年</a:t>
            </a:r>
            <a:r>
              <a:rPr lang="en-US" altLang="zh-CN" dirty="0"/>
              <a:t>365</a:t>
            </a:r>
            <a:r>
              <a:rPr lang="zh-CN" altLang="en-US" dirty="0"/>
              <a:t>天，但</a:t>
            </a:r>
            <a:r>
              <a:rPr lang="en-US" altLang="zh-CN" dirty="0"/>
              <a:t>4</a:t>
            </a:r>
            <a:r>
              <a:rPr lang="zh-CN" altLang="en-US" dirty="0"/>
              <a:t>年一润，有</a:t>
            </a:r>
            <a:r>
              <a:rPr lang="en-US" altLang="zh-CN" dirty="0"/>
              <a:t>366</a:t>
            </a:r>
            <a:r>
              <a:rPr lang="zh-CN" altLang="en-US" dirty="0"/>
              <a:t>天，多出的一天放在第</a:t>
            </a:r>
            <a:r>
              <a:rPr lang="en-US" altLang="zh-CN" dirty="0"/>
              <a:t>2</a:t>
            </a:r>
            <a:r>
              <a:rPr lang="zh-CN" altLang="en-US" dirty="0"/>
              <a:t>月中。所以，要想计算第几天，首先得确认是否是闰年，判断是闰年的方法我们在前面的课上已经介绍过了，这里我们不再详细讨论。然后再根据输入的月份把这个月份之前每个月的天数相加，最后再加上输入的日期数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现在看看程序代码。先申明两个函数</a:t>
            </a:r>
            <a:endParaRPr lang="en-US" altLang="zh-CN" dirty="0"/>
          </a:p>
          <a:p>
            <a:r>
              <a:rPr lang="en-US" altLang="zh-CN" dirty="0" err="1">
                <a:sym typeface="+mn-ea"/>
              </a:rPr>
              <a:t>dayofYear</a:t>
            </a:r>
            <a:r>
              <a:rPr lang="en-US" altLang="zh-CN" dirty="0">
                <a:sym typeface="+mn-ea"/>
              </a:rPr>
              <a:t>( int, int *, int *);  </a:t>
            </a:r>
            <a:r>
              <a:rPr lang="zh-CN" altLang="en-US" dirty="0">
                <a:sym typeface="+mn-ea"/>
              </a:rPr>
              <a:t>这是计算第几天的函数。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第二个函数</a:t>
            </a:r>
            <a:r>
              <a:rPr lang="en-US" altLang="zh-CN" dirty="0">
                <a:sym typeface="+mn-ea"/>
              </a:rPr>
              <a:t>int </a:t>
            </a:r>
            <a:r>
              <a:rPr lang="en-US" altLang="zh-CN" dirty="0" err="1">
                <a:sym typeface="+mn-ea"/>
              </a:rPr>
              <a:t>isLeap</a:t>
            </a:r>
            <a:r>
              <a:rPr lang="en-US" altLang="zh-CN" dirty="0">
                <a:sym typeface="+mn-ea"/>
              </a:rPr>
              <a:t>(int);</a:t>
            </a:r>
            <a:r>
              <a:rPr lang="zh-CN" altLang="en-US" dirty="0">
                <a:sym typeface="+mn-ea"/>
              </a:rPr>
              <a:t>是计算是否是闰年的函数。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接着定义了一个二维数组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dayTab</a:t>
            </a:r>
            <a:r>
              <a:rPr lang="en-US" altLang="zh-CN" dirty="0">
                <a:sym typeface="+mn-ea"/>
              </a:rPr>
              <a:t>[2][13]</a:t>
            </a:r>
            <a:r>
              <a:rPr lang="zh-CN" altLang="en-US" dirty="0">
                <a:sym typeface="+mn-ea"/>
              </a:rPr>
              <a:t>，这个数组包含两行数据，第一行是平年每个月的天数，第二行是闰年情况下每个月的天数。</a:t>
            </a:r>
            <a:endParaRPr lang="en-US" altLang="zh-CN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+mn-ea"/>
              </a:rPr>
              <a:t>注意为了后面的计算方便，数组的第一列都设为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+mn-ea"/>
              </a:rPr>
              <a:t>主函数中，先输入年月日三个整型数，然后调用</a:t>
            </a:r>
            <a:r>
              <a:rPr lang="en-US" altLang="zh-CN" dirty="0" err="1">
                <a:sym typeface="+mn-ea"/>
              </a:rPr>
              <a:t>dayofYear</a:t>
            </a:r>
            <a:r>
              <a:rPr lang="zh-CN" altLang="en-US" dirty="0">
                <a:sym typeface="+mn-ea"/>
              </a:rPr>
              <a:t>这个函数。再</a:t>
            </a:r>
            <a:r>
              <a:rPr lang="en-US" altLang="zh-CN" dirty="0" err="1">
                <a:sym typeface="+mn-ea"/>
              </a:rPr>
              <a:t>dayofYear</a:t>
            </a:r>
            <a:r>
              <a:rPr lang="zh-CN" altLang="en-US" dirty="0">
                <a:sym typeface="+mn-ea"/>
              </a:rPr>
              <a:t>中，首先调用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isLeap</a:t>
            </a:r>
            <a:r>
              <a:rPr lang="en-US" altLang="zh-CN" dirty="0">
                <a:sym typeface="+mn-ea"/>
              </a:rPr>
              <a:t>(year)</a:t>
            </a:r>
            <a:r>
              <a:rPr lang="zh-CN" altLang="en-US" dirty="0">
                <a:sym typeface="+mn-ea"/>
              </a:rPr>
              <a:t>函数判断是否是闰年。如果是闰年</a:t>
            </a:r>
            <a:r>
              <a:rPr lang="en-US" altLang="zh-CN" dirty="0" err="1">
                <a:sym typeface="+mn-ea"/>
              </a:rPr>
              <a:t>isLeap</a:t>
            </a:r>
            <a:r>
              <a:rPr lang="zh-CN" altLang="en-US" dirty="0">
                <a:sym typeface="+mn-ea"/>
              </a:rPr>
              <a:t>返回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，否者返回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。将输入的月份数作为循环终止条件，将之前的个月下的天数相加，最后再加上输入的天数，就可以得到是这一年的第几天。</a:t>
            </a:r>
            <a:endParaRPr lang="en-US" altLang="zh-CN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0BC35-7348-4330-9CB0-51A55714169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P11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sz="12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这个例子是已知某一年的第几天，计算它是该年的第几月第几日。这个</a:t>
            </a:r>
            <a:r>
              <a:rPr lang="zh-CN" altLang="en-US" dirty="0"/>
              <a:t>是上一例的反向计算过程，就不讲了。同学们下去自己分析。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0BC35-7348-4330-9CB0-51A55714169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P12</a:t>
            </a:r>
            <a:r>
              <a:rPr lang="zh-CN" altLang="en-US" dirty="0"/>
              <a:t>，这是上面两道例题的核心代码，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两段代码功能上互逆，同学们课后认真对比，</a:t>
            </a:r>
            <a:r>
              <a:rPr lang="zh-CN" altLang="en-US" dirty="0"/>
              <a:t>自行去体会算法的含义。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0BC35-7348-4330-9CB0-51A55714169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sym typeface="+mn-ea"/>
              </a:rPr>
              <a:t>P13: </a:t>
            </a:r>
            <a:r>
              <a:rPr lang="zh-CN" altLang="en-US" dirty="0">
                <a:sym typeface="+mn-ea"/>
              </a:rPr>
              <a:t>这个例子中，主函数对二维数组</a:t>
            </a:r>
            <a:r>
              <a:rPr lang="en-US" altLang="zh-CN" dirty="0">
                <a:sym typeface="+mn-ea"/>
              </a:rPr>
              <a:t>c[0][0]</a:t>
            </a:r>
            <a:r>
              <a:rPr lang="zh-CN" altLang="en-US" dirty="0">
                <a:sym typeface="+mn-ea"/>
              </a:rPr>
              <a:t>赋了值</a:t>
            </a:r>
            <a:r>
              <a:rPr lang="en-US" altLang="zh-CN" dirty="0">
                <a:sym typeface="+mn-ea"/>
              </a:rPr>
              <a:t>’a’</a:t>
            </a:r>
            <a:r>
              <a:rPr lang="zh-CN" altLang="en-US" dirty="0">
                <a:sym typeface="+mn-ea"/>
              </a:rPr>
              <a:t>，并试图通过调用函数</a:t>
            </a:r>
            <a:r>
              <a:rPr lang="en-US" altLang="zh-CN" dirty="0" err="1">
                <a:sym typeface="+mn-ea"/>
              </a:rPr>
              <a:t>set_char</a:t>
            </a:r>
            <a:r>
              <a:rPr lang="zh-CN" altLang="en-US" dirty="0">
                <a:sym typeface="+mn-ea"/>
              </a:rPr>
              <a:t>改变二维数组中的值，最后打印数据结果。</a:t>
            </a:r>
            <a:endParaRPr lang="en-US" altLang="zh-CN" dirty="0"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+mn-ea"/>
              </a:rPr>
              <a:t>大家想一下，应该打印</a:t>
            </a:r>
            <a:r>
              <a:rPr lang="en-US" altLang="zh-CN" dirty="0">
                <a:sym typeface="+mn-ea"/>
              </a:rPr>
              <a:t>'a'</a:t>
            </a:r>
            <a:r>
              <a:rPr lang="zh-CN" altLang="en-US" dirty="0">
                <a:sym typeface="+mn-ea"/>
              </a:rPr>
              <a:t>还是</a:t>
            </a:r>
            <a:r>
              <a:rPr lang="en-US" altLang="zh-CN" dirty="0">
                <a:sym typeface="+mn-ea"/>
              </a:rPr>
              <a:t>'b’</a:t>
            </a:r>
            <a:r>
              <a:rPr lang="zh-CN" altLang="en-US" dirty="0">
                <a:sym typeface="+mn-ea"/>
              </a:rPr>
              <a:t>呢？</a:t>
            </a:r>
          </a:p>
          <a:p>
            <a:pPr>
              <a:lnSpc>
                <a:spcPct val="120000"/>
              </a:lnSpc>
            </a:pPr>
            <a:endParaRPr lang="en-US" altLang="zh-CN" dirty="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+mn-ea"/>
              </a:rPr>
              <a:t>实际上，这个函数在编译的时候会提示报警信息：数据类型不匹配！</a:t>
            </a:r>
          </a:p>
          <a:p>
            <a:pPr>
              <a:lnSpc>
                <a:spcPct val="120000"/>
              </a:lnSpc>
            </a:pPr>
            <a:endParaRPr lang="en-US" altLang="zh-CN" dirty="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+mn-ea"/>
              </a:rPr>
              <a:t>在前面学习数组时，我们说过，二维数组作为形参时必须指定第二维的长度，我们尝试把它改成右边这个样子，编译一下，编译器还是很提示数据类型不匹配，问题出在哪里呢？</a:t>
            </a:r>
            <a:endParaRPr lang="en-US" altLang="zh-CN" dirty="0"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0BC35-7348-4330-9CB0-51A55714169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sym typeface="+mn-ea"/>
              </a:rPr>
              <a:t>P14: </a:t>
            </a:r>
            <a:r>
              <a:rPr lang="zh-CN" altLang="en-US" dirty="0">
                <a:sym typeface="+mn-ea"/>
              </a:rPr>
              <a:t>把程序再次修改，</a:t>
            </a:r>
            <a:r>
              <a:rPr lang="en-US" altLang="zh-CN" dirty="0" err="1">
                <a:sym typeface="+mn-ea"/>
              </a:rPr>
              <a:t>set_char</a:t>
            </a:r>
            <a:r>
              <a:rPr lang="zh-CN" altLang="en-US" dirty="0">
                <a:sym typeface="+mn-ea"/>
              </a:rPr>
              <a:t>中数据类型改成二维数组样子，并将列的维数指定。</a:t>
            </a:r>
            <a:endParaRPr lang="en-US" altLang="zh-CN" dirty="0"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+mn-ea"/>
              </a:rPr>
              <a:t>这样结果就出来了，我们看到结果正确了！</a:t>
            </a:r>
            <a:endParaRPr lang="en-US" altLang="zh-CN" dirty="0"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dirty="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+mn-ea"/>
              </a:rPr>
              <a:t>再改一下，把</a:t>
            </a:r>
            <a:r>
              <a:rPr lang="en-US" altLang="zh-CN" dirty="0" err="1">
                <a:sym typeface="+mn-ea"/>
              </a:rPr>
              <a:t>set_char</a:t>
            </a:r>
            <a:r>
              <a:rPr lang="zh-CN" altLang="en-US" dirty="0">
                <a:sym typeface="+mn-ea"/>
              </a:rPr>
              <a:t>函数中的形参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改成行指针，结果怎么样？通过，运算结果正确！</a:t>
            </a:r>
            <a:endParaRPr lang="en-US" altLang="zh-CN" dirty="0"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+mn-ea"/>
              </a:rPr>
              <a:t>通过这两个列子 ，同学们对如何使用二维数组作为函数的参数有了一个初步的认识。</a:t>
            </a:r>
          </a:p>
          <a:p>
            <a:pPr>
              <a:lnSpc>
                <a:spcPct val="120000"/>
              </a:lnSpc>
            </a:pPr>
            <a:endParaRPr lang="zh-CN" altLang="en-US" dirty="0"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dirty="0"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0BC35-7348-4330-9CB0-51A55714169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P15</a:t>
            </a:r>
            <a:r>
              <a:rPr lang="zh-CN" altLang="en-US" dirty="0"/>
              <a:t>：总结一下：</a:t>
            </a:r>
            <a:r>
              <a:rPr lang="zh-CN" altLang="en-US" b="1" dirty="0">
                <a:sym typeface="+mn-ea"/>
              </a:rPr>
              <a:t>在</a:t>
            </a:r>
            <a:r>
              <a:rPr lang="en-US" altLang="zh-CN" b="1" dirty="0">
                <a:sym typeface="+mn-ea"/>
              </a:rPr>
              <a:t>C</a:t>
            </a:r>
            <a:r>
              <a:rPr lang="zh-CN" altLang="en-US" b="1" dirty="0">
                <a:sym typeface="+mn-ea"/>
              </a:rPr>
              <a:t>语言中，二维数组实际上是一种特殊的一维数组，它的元素也是一维数组，并按行进行存储。</a:t>
            </a:r>
          </a:p>
          <a:p>
            <a:r>
              <a:rPr lang="zh-CN" altLang="en-US" dirty="0"/>
              <a:t>         </a:t>
            </a:r>
            <a:endParaRPr lang="en-US" altLang="zh-CN" dirty="0"/>
          </a:p>
          <a:p>
            <a:r>
              <a:rPr lang="zh-CN" altLang="en-US" b="1" dirty="0">
                <a:sym typeface="+mn-ea"/>
              </a:rPr>
              <a:t>如果要将二维数组作为参数传递给函数，那么函数的参数说明中应该指明相应数组的列数，数组的行数不必指定。</a:t>
            </a:r>
            <a:endParaRPr lang="en-US" altLang="zh-CN" b="1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在函数参数声明中，数组和指针等价，一般我们多用指针。</a:t>
            </a:r>
            <a:endParaRPr lang="zh-CN" altLang="en-US" sz="1200" b="1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/>
              <a:t>比如，  前一个例子中，这两个形参的描述是完全等价的。一个是数组、一个是指针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当然，你也可以指定二维数组的行数，直接写为</a:t>
            </a:r>
            <a:r>
              <a:rPr lang="zh-CN" altLang="en-US" dirty="0">
                <a:sym typeface="+mn-ea"/>
              </a:rPr>
              <a:t>void set_char(char c[</a:t>
            </a:r>
            <a:r>
              <a:rPr lang="en-US" altLang="zh-CN" dirty="0">
                <a:sym typeface="+mn-ea"/>
              </a:rPr>
              <a:t>10</a:t>
            </a:r>
            <a:r>
              <a:rPr lang="zh-CN" altLang="en-US" dirty="0">
                <a:sym typeface="+mn-ea"/>
              </a:rPr>
              <a:t>]</a:t>
            </a:r>
            <a:r>
              <a:rPr lang="en-US" altLang="zh-CN" dirty="0">
                <a:sym typeface="+mn-ea"/>
              </a:rPr>
              <a:t>[10]</a:t>
            </a:r>
            <a:r>
              <a:rPr lang="zh-CN" altLang="en-US" dirty="0">
                <a:sym typeface="+mn-ea"/>
              </a:rPr>
              <a:t>)，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但写为void set_char(char c[]</a:t>
            </a:r>
            <a:r>
              <a:rPr lang="en-US" altLang="zh-CN" dirty="0">
                <a:sym typeface="+mn-ea"/>
              </a:rPr>
              <a:t>[]</a:t>
            </a:r>
            <a:r>
              <a:rPr lang="zh-CN" altLang="en-US" dirty="0">
                <a:sym typeface="+mn-ea"/>
              </a:rPr>
              <a:t>)，void set_char(char </a:t>
            </a:r>
            <a:r>
              <a:rPr lang="en-US" altLang="zh-CN" dirty="0">
                <a:sym typeface="+mn-ea"/>
              </a:rPr>
              <a:t>*</a:t>
            </a:r>
            <a:r>
              <a:rPr lang="zh-CN" altLang="en-US" dirty="0">
                <a:sym typeface="+mn-ea"/>
              </a:rPr>
              <a:t>c[])或者void set_char(char </a:t>
            </a:r>
            <a:r>
              <a:rPr lang="en-US" altLang="zh-CN" dirty="0">
                <a:sym typeface="+mn-ea"/>
              </a:rPr>
              <a:t>*</a:t>
            </a:r>
            <a:r>
              <a:rPr lang="zh-CN" altLang="en-US" dirty="0">
                <a:sym typeface="+mn-ea"/>
              </a:rPr>
              <a:t>c[</a:t>
            </a:r>
            <a:r>
              <a:rPr lang="en-US" altLang="zh-CN" dirty="0">
                <a:sym typeface="+mn-ea"/>
              </a:rPr>
              <a:t>10</a:t>
            </a:r>
            <a:r>
              <a:rPr lang="zh-CN" altLang="en-US" dirty="0">
                <a:sym typeface="+mn-ea"/>
              </a:rPr>
              <a:t>])都不行！</a:t>
            </a: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既然数组和指针在传递函数参数时是等价的，那为什么还要指针呢？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数组名是常量指针。指针是变量，能方便地根据需要指向需要去的地方，很灵活。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0BC35-7348-4330-9CB0-51A55714169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P16:  </a:t>
            </a:r>
            <a:r>
              <a:rPr lang="zh-CN" alt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数组名作为函数参数传递时，实际上传递的是数组的首地址。</a:t>
            </a:r>
            <a:endParaRPr lang="en-US" altLang="zh-CN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我们也可以用指针将数组的一部分传递下去！</a:t>
            </a:r>
            <a:endParaRPr lang="en-US" altLang="zh-CN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比如这个例子，可以将数组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a[2]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开始传递给函数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！</a:t>
            </a:r>
          </a:p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0BC35-7348-4330-9CB0-51A55714169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P17</a:t>
            </a:r>
            <a:r>
              <a:rPr lang="zh-CN" altLang="en-US" dirty="0"/>
              <a:t>：我们在处理字符串时，一般都使用字符指针作为函数的参数，比如这里列出函数，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在使用这些字符串处理函数时，也有一些要注意的地方；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比如对于字符串拷贝函数，</a:t>
            </a:r>
            <a:r>
              <a:rPr lang="en-US" altLang="zh-CN" dirty="0" err="1"/>
              <a:t>strcpy</a:t>
            </a:r>
            <a:endParaRPr lang="en-US" altLang="zh-CN" dirty="0"/>
          </a:p>
          <a:p>
            <a:pPr marL="179705" indent="-179705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</a:pPr>
            <a:r>
              <a:rPr kumimoji="0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它的第一个参数应当是一个足够大的数组，才能确保放下第二个参数中的字符串。</a:t>
            </a:r>
          </a:p>
          <a:p>
            <a:pPr marL="179705" indent="-179705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</a:pPr>
            <a:r>
              <a:rPr kumimoji="0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另外，函数第二个参数的声明中有一个关键字 </a:t>
            </a:r>
            <a:r>
              <a:rPr kumimoji="0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kumimoji="0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，这表明源字符串</a:t>
            </a:r>
            <a:r>
              <a:rPr lang="zh-CN" altLang="en-US" dirty="0"/>
              <a:t>不能被改变，如果误改了，编译会报警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实际使用时，不管时在函数定义或调用时，这些参数也可以是数组。使用数组与指针是完全等价的。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0BC35-7348-4330-9CB0-51A55714169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614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P2</a:t>
            </a:r>
            <a:r>
              <a:rPr lang="zh-CN" altLang="en-US" dirty="0"/>
              <a:t>：这一讲，我们主要学习</a:t>
            </a:r>
            <a:endParaRPr lang="en-US" altLang="zh-CN" dirty="0"/>
          </a:p>
          <a:p>
            <a:pPr marL="0" inden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100000"/>
            </a:pPr>
            <a:r>
              <a:rPr kumimoji="1" lang="zh-CN" altLang="en-US" sz="12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指向数组的指针、</a:t>
            </a:r>
            <a:r>
              <a:rPr kumimoji="1" lang="zh-CN" altLang="en-US" sz="12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多重指针、指针数组和函数指针</a:t>
            </a:r>
            <a:endParaRPr lang="zh-CN" altLang="en-US" dirty="0">
              <a:solidFill>
                <a:srgbClr val="41418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4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141A5D4-BC98-4B98-B2FD-2410CB3451DE}" type="slidenum">
              <a:rPr altLang="en-US" sz="1300" smtClean="0"/>
              <a:t>2</a:t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P18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sym typeface="+mn-ea"/>
              </a:rPr>
              <a:t>接下来我们来学习多重指针。</a:t>
            </a:r>
            <a:endParaRPr lang="en-US" altLang="zh-CN" dirty="0">
              <a:latin typeface="Arial" panose="020B0604020202020204" pitchFamily="34" charset="0"/>
              <a:sym typeface="+mn-ea"/>
            </a:endParaRPr>
          </a:p>
          <a:p>
            <a:endParaRPr lang="en-US" altLang="zh-CN" dirty="0">
              <a:latin typeface="Arial" panose="020B0604020202020204" pitchFamily="34" charset="0"/>
              <a:sym typeface="+mn-ea"/>
            </a:endParaRPr>
          </a:p>
          <a:p>
            <a:r>
              <a:rPr lang="zh-CN" altLang="en-US" dirty="0">
                <a:latin typeface="Arial" panose="020B0604020202020204" pitchFamily="34" charset="0"/>
                <a:sym typeface="+mn-ea"/>
              </a:rPr>
              <a:t>什么是多重指针呢？</a:t>
            </a:r>
            <a:endParaRPr lang="en-US" altLang="zh-CN" dirty="0">
              <a:latin typeface="Arial" panose="020B0604020202020204" pitchFamily="34" charset="0"/>
              <a:sym typeface="+mn-ea"/>
            </a:endParaRPr>
          </a:p>
          <a:p>
            <a:endParaRPr lang="en-US" altLang="zh-CN" dirty="0">
              <a:latin typeface="Arial" panose="020B0604020202020204" pitchFamily="34" charset="0"/>
              <a:sym typeface="+mn-ea"/>
            </a:endParaRPr>
          </a:p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如果一个指针变量保存的是另一个指针变量的地址，那么这个指针就叫做多重指针，或者叫做指向指针的指针。</a:t>
            </a:r>
            <a:endParaRPr lang="en-US" altLang="zh-CN" dirty="0">
              <a:latin typeface="Times New Roman" panose="02020603050405020304" pitchFamily="18" charset="0"/>
              <a:sym typeface="+mn-ea"/>
            </a:endParaRPr>
          </a:p>
          <a:p>
            <a:endParaRPr lang="en-US" altLang="zh-CN" dirty="0">
              <a:latin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Arial" panose="020B0604020202020204" pitchFamily="34" charset="0"/>
              </a:rPr>
              <a:t>理论上，可以定义很多重的指针，比如三重、四重等等，但一般来说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2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重以上的指针很少用到。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如何定义一个多重指针呢？ 多重指针的定义为：类型 </a:t>
            </a:r>
            <a:r>
              <a:rPr lang="en-US" altLang="zh-CN" dirty="0">
                <a:latin typeface="Arial" panose="020B0604020202020204" pitchFamily="34" charset="0"/>
              </a:rPr>
              <a:t>**</a:t>
            </a:r>
            <a:r>
              <a:rPr lang="zh-CN" altLang="en-US" dirty="0">
                <a:latin typeface="Arial" panose="020B0604020202020204" pitchFamily="34" charset="0"/>
              </a:rPr>
              <a:t>变量名；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我们来看一个简单的例子，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首先，定义了一个整型变量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zh-CN" altLang="en-US" dirty="0">
                <a:latin typeface="Arial" panose="020B0604020202020204" pitchFamily="34" charset="0"/>
              </a:rPr>
              <a:t>，并给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zh-CN" altLang="en-US" dirty="0">
                <a:latin typeface="Arial" panose="020B0604020202020204" pitchFamily="34" charset="0"/>
              </a:rPr>
              <a:t>赋值</a:t>
            </a:r>
            <a:r>
              <a:rPr lang="en-US" altLang="zh-CN" dirty="0">
                <a:latin typeface="Arial" panose="020B0604020202020204" pitchFamily="34" charset="0"/>
              </a:rPr>
              <a:t>5</a:t>
            </a:r>
            <a:r>
              <a:rPr lang="zh-CN" altLang="en-US" dirty="0">
                <a:latin typeface="Arial" panose="020B0604020202020204" pitchFamily="34" charset="0"/>
              </a:rPr>
              <a:t>；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然后定义了一个整型指针变量</a:t>
            </a:r>
            <a:r>
              <a:rPr lang="en-US" altLang="zh-CN" dirty="0" err="1">
                <a:latin typeface="Arial" panose="020B0604020202020204" pitchFamily="34" charset="0"/>
              </a:rPr>
              <a:t>ip</a:t>
            </a:r>
            <a:r>
              <a:rPr lang="zh-CN" altLang="en-US" dirty="0">
                <a:latin typeface="Arial" panose="020B0604020202020204" pitchFamily="34" charset="0"/>
              </a:rPr>
              <a:t>，使它指向变量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zh-CN" altLang="en-US" dirty="0">
                <a:latin typeface="Arial" panose="020B0604020202020204" pitchFamily="34" charset="0"/>
              </a:rPr>
              <a:t>；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再定义一个多重指针变量</a:t>
            </a:r>
            <a:r>
              <a:rPr lang="en-US" altLang="zh-CN" dirty="0" err="1">
                <a:latin typeface="Arial" panose="020B0604020202020204" pitchFamily="34" charset="0"/>
              </a:rPr>
              <a:t>ipp</a:t>
            </a:r>
            <a:r>
              <a:rPr lang="zh-CN" altLang="en-US" dirty="0">
                <a:latin typeface="Arial" panose="020B0604020202020204" pitchFamily="34" charset="0"/>
              </a:rPr>
              <a:t>，并使它指向变量</a:t>
            </a:r>
            <a:r>
              <a:rPr lang="en-US" altLang="zh-CN" dirty="0" err="1">
                <a:latin typeface="Arial" panose="020B0604020202020204" pitchFamily="34" charset="0"/>
              </a:rPr>
              <a:t>ip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通过这些操作，</a:t>
            </a:r>
            <a:r>
              <a:rPr lang="en-US" altLang="zh-CN" dirty="0" err="1">
                <a:latin typeface="Arial" panose="020B0604020202020204" pitchFamily="34" charset="0"/>
              </a:rPr>
              <a:t>ipp</a:t>
            </a:r>
            <a:r>
              <a:rPr lang="zh-CN" altLang="en-US" dirty="0">
                <a:latin typeface="Arial" panose="020B0604020202020204" pitchFamily="34" charset="0"/>
              </a:rPr>
              <a:t>指向的内容*</a:t>
            </a:r>
            <a:r>
              <a:rPr lang="en-US" altLang="zh-CN" dirty="0" err="1">
                <a:latin typeface="Arial" panose="020B0604020202020204" pitchFamily="34" charset="0"/>
              </a:rPr>
              <a:t>ipp</a:t>
            </a:r>
            <a:r>
              <a:rPr lang="zh-CN" altLang="en-US" dirty="0">
                <a:latin typeface="Arial" panose="020B0604020202020204" pitchFamily="34" charset="0"/>
              </a:rPr>
              <a:t>就是变量</a:t>
            </a:r>
            <a:r>
              <a:rPr lang="en-US" altLang="zh-CN" dirty="0" err="1">
                <a:latin typeface="Arial" panose="020B0604020202020204" pitchFamily="34" charset="0"/>
              </a:rPr>
              <a:t>ip</a:t>
            </a:r>
            <a:r>
              <a:rPr lang="zh-CN" altLang="en-US" dirty="0">
                <a:latin typeface="Arial" panose="020B0604020202020204" pitchFamily="34" charset="0"/>
              </a:rPr>
              <a:t>，而*</a:t>
            </a:r>
            <a:r>
              <a:rPr lang="en-US" altLang="zh-CN" dirty="0" err="1">
                <a:latin typeface="Arial" panose="020B0604020202020204" pitchFamily="34" charset="0"/>
              </a:rPr>
              <a:t>ipp</a:t>
            </a:r>
            <a:r>
              <a:rPr lang="zh-CN" altLang="en-US" dirty="0">
                <a:latin typeface="Arial" panose="020B0604020202020204" pitchFamily="34" charset="0"/>
              </a:rPr>
              <a:t>指向的内容**</a:t>
            </a:r>
            <a:r>
              <a:rPr lang="en-US" altLang="zh-CN" dirty="0" err="1">
                <a:latin typeface="Arial" panose="020B0604020202020204" pitchFamily="34" charset="0"/>
              </a:rPr>
              <a:t>ipp</a:t>
            </a:r>
            <a:r>
              <a:rPr lang="zh-CN" altLang="en-US" dirty="0">
                <a:latin typeface="Arial" panose="020B0604020202020204" pitchFamily="34" charset="0"/>
              </a:rPr>
              <a:t>就是变量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zh-CN" altLang="en-US" dirty="0">
                <a:latin typeface="Arial" panose="020B0604020202020204" pitchFamily="34" charset="0"/>
              </a:rPr>
              <a:t>；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那么，对</a:t>
            </a:r>
            <a:r>
              <a:rPr lang="en-US" altLang="zh-CN" dirty="0">
                <a:latin typeface="Arial" panose="020B0604020202020204" pitchFamily="34" charset="0"/>
              </a:rPr>
              <a:t>**</a:t>
            </a:r>
            <a:r>
              <a:rPr lang="en-US" altLang="zh-CN" dirty="0" err="1">
                <a:latin typeface="Arial" panose="020B0604020202020204" pitchFamily="34" charset="0"/>
              </a:rPr>
              <a:t>ipp</a:t>
            </a:r>
            <a:r>
              <a:rPr lang="zh-CN" altLang="en-US" dirty="0">
                <a:latin typeface="Arial" panose="020B0604020202020204" pitchFamily="34" charset="0"/>
              </a:rPr>
              <a:t>的操作其实就是对变量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zh-CN" altLang="en-US" dirty="0">
                <a:latin typeface="Arial" panose="020B0604020202020204" pitchFamily="34" charset="0"/>
              </a:rPr>
              <a:t>的操作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了解这个之后，很容易得出，这个程序输出的结果就是。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9C9EF5-46A3-46A6-A341-C38B461FC3B2}" type="slidenum">
              <a:rPr lang="zh-CN" altLang="en-US" sz="1300" smtClean="0">
                <a:solidFill>
                  <a:srgbClr val="000000"/>
                </a:solidFill>
              </a:rPr>
              <a:t>20</a:t>
            </a:fld>
            <a:endParaRPr lang="en-US" altLang="zh-CN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91F6FB-56D0-4DE7-84C5-D08331CEFBAD}" type="slidenum">
              <a:rPr lang="zh-CN" altLang="en-US"/>
              <a:t>21</a:t>
            </a:fld>
            <a:endParaRPr lang="en-US" altLang="zh-CN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3400"/>
            <a:ext cx="5485772" cy="4114800"/>
          </a:xfrm>
        </p:spPr>
        <p:txBody>
          <a:bodyPr/>
          <a:lstStyle/>
          <a:p>
            <a:r>
              <a:rPr lang="en-US" altLang="zh-CN" dirty="0"/>
              <a:t>P19</a:t>
            </a:r>
            <a:r>
              <a:rPr lang="zh-CN" altLang="en-US" dirty="0"/>
              <a:t>：多重指针 最主要的应用 就是指向指针数组的元素。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例如，这里定义了一个指针数组</a:t>
            </a:r>
            <a:r>
              <a:rPr lang="en-US" altLang="zh-CN" dirty="0" err="1"/>
              <a:t>ptr</a:t>
            </a:r>
            <a:r>
              <a:rPr lang="en-US" altLang="zh-CN" dirty="0"/>
              <a:t>, </a:t>
            </a:r>
            <a:r>
              <a:rPr lang="zh-CN" altLang="en-US" dirty="0"/>
              <a:t>它的每个元素都指向一个字符串常量。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另外，定义了一个</a:t>
            </a:r>
            <a:r>
              <a:rPr lang="en-US" altLang="zh-CN" dirty="0"/>
              <a:t>2</a:t>
            </a:r>
            <a:r>
              <a:rPr lang="zh-CN" altLang="en-US" dirty="0"/>
              <a:t>重指针</a:t>
            </a:r>
            <a:r>
              <a:rPr lang="en-US" altLang="zh-CN" dirty="0"/>
              <a:t>p</a:t>
            </a:r>
            <a:r>
              <a:rPr lang="zh-CN" altLang="en-US" dirty="0"/>
              <a:t>，它指向</a:t>
            </a:r>
            <a:r>
              <a:rPr lang="zh-CN" altLang="en-US" dirty="0">
                <a:sym typeface="+mn-ea"/>
              </a:rPr>
              <a:t>指针数组</a:t>
            </a:r>
            <a:r>
              <a:rPr lang="en-US" altLang="zh-CN" dirty="0" err="1">
                <a:sym typeface="+mn-ea"/>
              </a:rPr>
              <a:t>ptr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这样，</a:t>
            </a:r>
            <a:r>
              <a:rPr lang="zh-CN" altLang="en-US" dirty="0"/>
              <a:t>对指针数组的操作就可以二重指针</a:t>
            </a:r>
            <a:r>
              <a:rPr lang="en-US" altLang="zh-CN" dirty="0"/>
              <a:t>p</a:t>
            </a:r>
            <a:r>
              <a:rPr lang="zh-CN" altLang="en-US" dirty="0"/>
              <a:t>来实现。</a:t>
            </a:r>
            <a:r>
              <a:rPr lang="en-US" altLang="zh-CN" dirty="0"/>
              <a:t>p</a:t>
            </a:r>
            <a:r>
              <a:rPr lang="zh-CN" altLang="en-US" dirty="0"/>
              <a:t>每次循环</a:t>
            </a:r>
            <a:r>
              <a:rPr lang="en-US" altLang="zh-CN" dirty="0"/>
              <a:t>+1</a:t>
            </a:r>
            <a:r>
              <a:rPr lang="zh-CN" altLang="en-US" dirty="0"/>
              <a:t>，就可以指向下一个字符串常量的地址。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819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P20</a:t>
            </a:r>
            <a:r>
              <a:rPr lang="zh-CN" altLang="en-US" dirty="0"/>
              <a:t>：下面我们学习指针数组的内容。</a:t>
            </a: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介绍多重指针时，已经简单介绍了一维指针数组的案例。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指针数组是 元素类型 为指针的数组。常用于管理各种数据的索引，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通过使用指针数组，可以简化程序的设计，提高检索效率。</a:t>
            </a:r>
          </a:p>
          <a:p>
            <a:endParaRPr lang="zh-CN" altLang="en-US" dirty="0"/>
          </a:p>
        </p:txBody>
      </p:sp>
      <p:sp>
        <p:nvSpPr>
          <p:cNvPr id="819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217E5F24-396E-42BF-80C1-09B0D332050E}" type="slidenum">
              <a:rPr kumimoji="0" lang="zh-CN" altLang="en-US" sz="1300" smtClean="0">
                <a:latin typeface="Arial" panose="020B0604020202020204" pitchFamily="34" charset="0"/>
              </a:rPr>
              <a:t>22</a:t>
            </a:fld>
            <a:endParaRPr kumimoji="0"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P21</a:t>
            </a:r>
            <a:r>
              <a:rPr lang="zh-CN" altLang="en-US" dirty="0"/>
              <a:t>：指针数组的定义为：数据类型 </a:t>
            </a:r>
            <a:r>
              <a:rPr lang="en-US" altLang="zh-CN" dirty="0"/>
              <a:t>*</a:t>
            </a:r>
            <a:r>
              <a:rPr lang="zh-CN" altLang="en-US" dirty="0"/>
              <a:t>标识符</a:t>
            </a:r>
            <a:r>
              <a:rPr lang="en-US" altLang="zh-CN" dirty="0"/>
              <a:t>[</a:t>
            </a:r>
            <a:r>
              <a:rPr lang="zh-CN" altLang="en-US" dirty="0"/>
              <a:t>常量表达式</a:t>
            </a:r>
            <a:r>
              <a:rPr lang="en-US" altLang="zh-CN" dirty="0"/>
              <a:t>]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举例，</a:t>
            </a:r>
            <a:r>
              <a:rPr lang="en-US" altLang="zh-CN" dirty="0"/>
              <a:t>int *</a:t>
            </a:r>
            <a:r>
              <a:rPr lang="en-US" altLang="zh-CN" dirty="0" err="1"/>
              <a:t>p_arr</a:t>
            </a:r>
            <a:r>
              <a:rPr lang="en-US" altLang="zh-CN" dirty="0"/>
              <a:t>[N]</a:t>
            </a:r>
            <a:r>
              <a:rPr lang="zh-CN" altLang="en-US" dirty="0"/>
              <a:t>；定义了一个具有</a:t>
            </a:r>
            <a:r>
              <a:rPr lang="en-US" altLang="zh-CN" dirty="0"/>
              <a:t>N</a:t>
            </a:r>
            <a:r>
              <a:rPr lang="zh-CN" altLang="en-US" dirty="0"/>
              <a:t>个指针元素的一维数组，它在内存中的情况如图所示，每个元素都是一个指针变量，占四个字节长度。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要注意，指针数组在这样定义后，其元素没有赋初值，指向的是随机位置，并不能直接使用！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0BC35-7348-4330-9CB0-51A55714169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P22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指针数组的初始化可以在定义时进行，但初始化表中只能包含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变量的地址</a:t>
            </a:r>
            <a:r>
              <a:rPr lang="zh-CN" altLang="en-US" sz="12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zh-CN" altLang="en-US" sz="12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，以及表示无效指针的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r>
              <a:rPr lang="zh-CN" altLang="en-US" sz="12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我们来看一个示例，这是指针数组</a:t>
            </a:r>
            <a:r>
              <a:rPr lang="en-US" altLang="zh-CN" dirty="0" err="1"/>
              <a:t>dp_arr</a:t>
            </a:r>
            <a:r>
              <a:rPr lang="zh-CN" altLang="en-US" dirty="0"/>
              <a:t>的初始化表。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其中，</a:t>
            </a:r>
            <a:r>
              <a:rPr lang="en-US" altLang="zh-CN" dirty="0"/>
              <a:t>d1</a:t>
            </a:r>
            <a:r>
              <a:rPr lang="zh-CN" altLang="en-US" dirty="0"/>
              <a:t>、</a:t>
            </a:r>
            <a:r>
              <a:rPr lang="en-US" altLang="zh-CN" dirty="0"/>
              <a:t>d2</a:t>
            </a:r>
            <a:r>
              <a:rPr lang="zh-CN" altLang="en-US" dirty="0"/>
              <a:t>、</a:t>
            </a:r>
            <a:r>
              <a:rPr lang="en-US" altLang="zh-CN" dirty="0"/>
              <a:t>d3</a:t>
            </a:r>
            <a:r>
              <a:rPr lang="zh-CN" altLang="en-US" dirty="0"/>
              <a:t>是数组名</a:t>
            </a:r>
            <a:r>
              <a:rPr lang="en-US" altLang="zh-CN" dirty="0"/>
              <a:t>, </a:t>
            </a:r>
            <a:r>
              <a:rPr lang="zh-CN" altLang="en-US" dirty="0"/>
              <a:t>是变量地址。在定义</a:t>
            </a:r>
            <a:r>
              <a:rPr lang="en-US" altLang="zh-CN" dirty="0" err="1"/>
              <a:t>dp_arr</a:t>
            </a:r>
            <a:r>
              <a:rPr lang="zh-CN" altLang="en-US" dirty="0"/>
              <a:t>时可直接把这些变量的地址赋给指针元素，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要注意，我们只有通过适当的赋值或初始化，才能使各个元素指向确定的存储空间，否则数组的各个元素只是没有任何含义的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无效指针</a:t>
            </a:r>
            <a:r>
              <a:rPr lang="zh-CN" altLang="en-US" sz="12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对于全局变量来说，它在定义时会自动赋初值</a:t>
            </a:r>
            <a:r>
              <a:rPr lang="en-US" altLang="zh-CN" dirty="0"/>
              <a:t>0</a:t>
            </a:r>
            <a:r>
              <a:rPr lang="zh-CN" altLang="en-US" dirty="0"/>
              <a:t>，初值</a:t>
            </a:r>
            <a:r>
              <a:rPr lang="en-US" altLang="zh-CN" dirty="0"/>
              <a:t>0</a:t>
            </a:r>
            <a:r>
              <a:rPr lang="zh-CN" altLang="en-US" dirty="0"/>
              <a:t>就是指针指向</a:t>
            </a:r>
            <a:r>
              <a:rPr lang="en-US" altLang="zh-CN" dirty="0"/>
              <a:t>NULL</a:t>
            </a:r>
            <a:r>
              <a:rPr lang="zh-CN" altLang="en-US" dirty="0"/>
              <a:t>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0BC35-7348-4330-9CB0-51A55714169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14339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P23</a:t>
            </a:r>
            <a:r>
              <a:rPr lang="zh-CN" altLang="en-US" dirty="0"/>
              <a:t>：下面通过一个例子讲解一维指针数组的应用。这个例子是第</a:t>
            </a:r>
            <a:r>
              <a:rPr lang="en-US" altLang="zh-CN" dirty="0"/>
              <a:t>5</a:t>
            </a:r>
            <a:r>
              <a:rPr lang="zh-CN" altLang="en-US" dirty="0"/>
              <a:t>章星期几例子的改写，</a:t>
            </a:r>
            <a:r>
              <a:rPr lang="zh-CN" altLang="en-US" dirty="0">
                <a:sym typeface="+mn-ea"/>
              </a:rPr>
              <a:t>已知某月 </a:t>
            </a:r>
            <a:r>
              <a:rPr lang="en-US" altLang="zh-CN" dirty="0">
                <a:sym typeface="+mn-ea"/>
              </a:rPr>
              <a:t>x </a:t>
            </a:r>
            <a:r>
              <a:rPr lang="zh-CN" altLang="en-US" dirty="0">
                <a:sym typeface="+mn-ea"/>
              </a:rPr>
              <a:t>日是星期 </a:t>
            </a:r>
            <a:r>
              <a:rPr lang="en-US" altLang="zh-CN" dirty="0">
                <a:sym typeface="+mn-ea"/>
              </a:rPr>
              <a:t>y </a:t>
            </a:r>
            <a:r>
              <a:rPr lang="zh-CN" altLang="en-US" dirty="0">
                <a:sym typeface="+mn-ea"/>
              </a:rPr>
              <a:t>，该月总共有 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天，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设计一个函数，在标准输出上以文字方式输出下一个月的 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日 是星期几。</a:t>
            </a:r>
            <a:endParaRPr lang="en-US" altLang="zh-CN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为了解决这个问题，我们先定义一个一维指针数组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week_days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[]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，并使各元素指向星期日到星期六这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7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个字符串常量。在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week_day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()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函数中，利用指针数组直接打印字符串。</a:t>
            </a:r>
          </a:p>
          <a:p>
            <a:endParaRPr lang="zh-CN" altLang="en-US" dirty="0"/>
          </a:p>
        </p:txBody>
      </p:sp>
      <p:sp>
        <p:nvSpPr>
          <p:cNvPr id="1434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4E92DC01-000C-4D85-93F3-01DCAC6ED2C2}" type="slidenum">
              <a:rPr kumimoji="0" lang="zh-CN" altLang="en-US" sz="1300" smtClean="0">
                <a:latin typeface="Arial" panose="020B0604020202020204" pitchFamily="34" charset="0"/>
              </a:rPr>
              <a:t>25</a:t>
            </a:fld>
            <a:endParaRPr kumimoji="0"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P24</a:t>
            </a:r>
            <a:r>
              <a:rPr lang="zh-CN" altLang="en-US" dirty="0"/>
              <a:t>：我们与原来定义二维数组的方式进行一下对比，重点看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day_name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[][LEN]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这个变量。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右边的图是它在内存中的示意。同学们看出区别了吗？</a:t>
            </a:r>
          </a:p>
          <a:p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55AAF621-B036-4439-8B73-92B9EF82394A}" type="slidenum">
              <a:rPr kumimoji="0" lang="zh-CN" altLang="en-US" sz="1300" smtClean="0">
                <a:latin typeface="Arial" panose="020B0604020202020204" pitchFamily="34" charset="0"/>
              </a:rPr>
              <a:t>26</a:t>
            </a:fld>
            <a:endParaRPr kumimoji="0"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18435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P25</a:t>
            </a:r>
            <a:r>
              <a:rPr lang="zh-CN" altLang="en-US" dirty="0"/>
              <a:t>：把二维数组与指针数组放到一起比较，显然，两种方法占用的内容空间有极大的不同。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二维数组的每一行长度必须一致，浪费了很多空间，而指针数组占空间要少的多，只是增加了</a:t>
            </a:r>
            <a:r>
              <a:rPr lang="en-US" altLang="zh-CN" dirty="0"/>
              <a:t>28</a:t>
            </a:r>
            <a:r>
              <a:rPr lang="zh-CN" altLang="en-US" dirty="0"/>
              <a:t>个字节用于存储指针。</a:t>
            </a:r>
          </a:p>
          <a:p>
            <a:endParaRPr lang="zh-CN" altLang="en-US" dirty="0"/>
          </a:p>
        </p:txBody>
      </p:sp>
      <p:sp>
        <p:nvSpPr>
          <p:cNvPr id="1843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1A979E82-9942-4D6A-BD0D-9B22A3E06916}" type="slidenum">
              <a:rPr kumimoji="0" lang="zh-CN" altLang="en-US" sz="1300" smtClean="0">
                <a:latin typeface="Arial" panose="020B0604020202020204" pitchFamily="34" charset="0"/>
              </a:rPr>
              <a:t>27</a:t>
            </a:fld>
            <a:endParaRPr kumimoji="0"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P26</a:t>
            </a:r>
            <a:r>
              <a:rPr lang="zh-CN" altLang="en-US" sz="1200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：我们总结一下，指针数组与二维数组的区别主要有</a:t>
            </a:r>
            <a:r>
              <a:rPr lang="en-US" altLang="zh-CN" sz="1200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3</a:t>
            </a:r>
            <a:r>
              <a:rPr lang="zh-CN" altLang="en-US" sz="1200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点。后面分成三页来仔细介绍。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0BC35-7348-4330-9CB0-51A55714169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P27: </a:t>
            </a:r>
            <a:r>
              <a:rPr lang="zh-CN" altLang="en-US" dirty="0"/>
              <a:t>首先，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指针数组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只为各指针元素 分配存储空间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，而其所指向数据实体 所需要的存储空间  是通过其他方式另行分配的。我们来看，在定义完 指针数组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week_days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后，我们把它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7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个元素的地址和内容都打印出来。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  <a:p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  <a:p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这是程序段的输出结果：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  <a:p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左侧一列是指针变量的地址，右侧这一列是这个变量的内容，也就是它所指向数据的地址；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  <a:p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由于地址是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4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字节整数，值比较大，这里用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16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进制格式打印。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  <a:p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  <a:p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可以看到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week_days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数组的元素占用了一段连续的存储空间，而它们指向的字符串常量的存储空间则由编译器另行分配。</a:t>
            </a:r>
            <a:endParaRPr lang="zh-CN" altLang="en-US" b="1" dirty="0">
              <a:solidFill>
                <a:srgbClr val="41418C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0BC35-7348-4330-9CB0-51A55714169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sym typeface="+mn-ea"/>
              </a:rPr>
              <a:t>P3</a:t>
            </a:r>
            <a:r>
              <a:rPr lang="zh-CN" altLang="en-US" dirty="0">
                <a:sym typeface="+mn-ea"/>
              </a:rPr>
              <a:t>：在上一节课中，我们学习了：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+mn-ea"/>
              </a:rPr>
              <a:t>指针是数据实体的地址，它是从其它类型派生出来的。需要强调的是，指针是有数据类型的，它只能指向某种特定类型的对象。</a:t>
            </a:r>
            <a:endParaRPr lang="en-US" altLang="zh-CN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>
              <a:sym typeface="+mn-ea"/>
            </a:endParaRPr>
          </a:p>
          <a:p>
            <a:r>
              <a:rPr lang="zh-CN" altLang="en-US" dirty="0"/>
              <a:t>指针变量是保存指针的变量，我们可以通过“</a:t>
            </a:r>
            <a:r>
              <a:rPr lang="en-US" altLang="zh-CN" dirty="0"/>
              <a:t>&amp;</a:t>
            </a:r>
            <a:r>
              <a:rPr lang="zh-CN" altLang="en-US" dirty="0"/>
              <a:t>”获得</a:t>
            </a:r>
            <a:r>
              <a:rPr lang="zh-CN" altLang="en-US" dirty="0">
                <a:sym typeface="+mn-ea"/>
              </a:rPr>
              <a:t>变量的地址，通过“*”访问变量，并且通过将指针作为函数参数，或作为函数的返回值，在函数间实现灵活的数据传递。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指针可以做加减整数，比较大小和相减运算。为方便对不同类型的的数据进行操作，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语言还提供了指针的强制类型转换和通用类型指针。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我们还学习了，指向一维数组的指针，它所指向的数据实体是一维数组中的元素。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9C9EF5-46A3-46A6-A341-C38B461FC3B2}" type="slidenum">
              <a:rPr lang="zh-CN" altLang="en-US" sz="1300" smtClean="0">
                <a:solidFill>
                  <a:srgbClr val="000000"/>
                </a:solidFill>
              </a:rPr>
              <a:t>3</a:t>
            </a:fld>
            <a:endParaRPr lang="en-US" altLang="zh-CN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P28</a:t>
            </a:r>
            <a:r>
              <a:rPr lang="zh-CN" altLang="en-US" dirty="0"/>
              <a:t>：第</a:t>
            </a:r>
            <a:r>
              <a:rPr lang="en-US" altLang="zh-CN" dirty="0"/>
              <a:t>2</a:t>
            </a:r>
            <a:r>
              <a:rPr lang="zh-CN" altLang="en-US" dirty="0"/>
              <a:t>点，二维数组中，每一行的长度必须一致；而指针数组中只保存地址，每个地址指向的数据实体长度可以不一样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+mn-ea"/>
              </a:rPr>
              <a:t>这点在前面已经讲过了，我们不再详细做说明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0BC35-7348-4330-9CB0-51A55714169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P29</a:t>
            </a:r>
            <a:r>
              <a:rPr lang="zh-CN" altLang="en-US" dirty="0"/>
              <a:t>：第</a:t>
            </a:r>
            <a:r>
              <a:rPr lang="en-US" altLang="zh-CN" dirty="0"/>
              <a:t>3</a:t>
            </a:r>
            <a:r>
              <a:rPr lang="zh-CN" altLang="en-US" dirty="0"/>
              <a:t>，二维数组的元素在内存中是按行连续排列的；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而指针数组只有其元素在内存中是连续排列的，而这些元素指向的地址可以是不连续的。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这点特别重要，是我们数据索引中常用的方法。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0BC35-7348-4330-9CB0-51A55714169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P30</a:t>
            </a:r>
            <a:r>
              <a:rPr lang="zh-CN" altLang="en-US" dirty="0"/>
              <a:t>：我们再来对比书中  有关二维数组和一维指针数组的两个列子。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在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6-23】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中，定义了一个二维字符数组，这是内存中这个二维数组的存储情况。对于这个二维数组，我们可以通过行地址和列地址找到它的元素并进行赋值，这是合法的操作。</a:t>
            </a:r>
            <a:endParaRPr lang="en-US" altLang="zh-CN" dirty="0">
              <a:solidFill>
                <a:srgbClr val="41418C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>
              <a:solidFill>
                <a:srgbClr val="41418C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在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7-10】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中，定义了一个一维指针数组，这个指针数组的元素指向了星期日到星期六这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7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个字符串常量。那我们是否可以通过这个指针数组找到字符串中的某个字符，然后对这个元素进行修改呢？  </a:t>
            </a:r>
            <a:endParaRPr lang="en-US" altLang="zh-CN" dirty="0">
              <a:solidFill>
                <a:srgbClr val="41418C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>
              <a:solidFill>
                <a:srgbClr val="41418C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这是不行的，因为一维指针数组的元素  虽然是变量，但是它所指向的对象是常量，是不能进行赋值操作的。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0BC35-7348-4330-9CB0-51A55714169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P31</a:t>
            </a:r>
            <a:r>
              <a:rPr lang="zh-CN" altLang="en-US" dirty="0"/>
              <a:t>：一维指针数组还常用作数据索引，用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以加快数据的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定位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查找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交换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等操作。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在一些文字处理程序中，数据一般以“行”为单位保存在二维数组中。如果经常要对其进行排序，删除和添加等操作，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计算代价非常大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。</a:t>
            </a:r>
            <a:endParaRPr lang="en-US" altLang="zh-CN" dirty="0">
              <a:solidFill>
                <a:srgbClr val="41418C"/>
              </a:solidFill>
              <a:latin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>
              <a:solidFill>
                <a:srgbClr val="41418C"/>
              </a:solidFill>
              <a:latin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为提高程序的运行速度，往往使用指针数组作为实际数据的索引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。</a:t>
            </a:r>
            <a:endParaRPr lang="en-US" altLang="zh-CN" dirty="0">
              <a:solidFill>
                <a:srgbClr val="41418C"/>
              </a:solidFill>
              <a:latin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>
              <a:solidFill>
                <a:srgbClr val="41418C"/>
              </a:solidFill>
              <a:latin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比如我们要对下面三行字符串进行排序操作，如果采用二维数组来操作，需要执行若干次字符串的交换</a:t>
            </a:r>
            <a:r>
              <a:rPr lang="zh-CN" altLang="en-US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操作；而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如果采用指针数组，只需将指针指向不同的位置，而不需要实际地去移动这些数据，可以极大提高效率。</a:t>
            </a:r>
            <a:endParaRPr lang="en-US" altLang="zh-CN" dirty="0">
              <a:solidFill>
                <a:srgbClr val="41418C"/>
              </a:solidFill>
              <a:latin typeface="Times New Roman" panose="02020603050405020304" pitchFamily="18" charset="0"/>
              <a:sym typeface="+mn-ea"/>
            </a:endParaRPr>
          </a:p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5CC8E705-6B2D-47FB-90C3-E56B2321541F}" type="slidenum">
              <a:rPr kumimoji="0" lang="zh-CN" altLang="en-US" sz="1300" smtClean="0">
                <a:latin typeface="Arial" panose="020B0604020202020204" pitchFamily="34" charset="0"/>
              </a:rPr>
              <a:t>33</a:t>
            </a:fld>
            <a:endParaRPr kumimoji="0"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2867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P32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windows</a:t>
            </a:r>
            <a:r>
              <a:rPr lang="zh-CN" altLang="en-US" dirty="0">
                <a:sym typeface="+mn-ea"/>
              </a:rPr>
              <a:t>通过点击鼠标来界面或按钮执行命令不同，</a:t>
            </a:r>
            <a:r>
              <a:rPr lang="zh-CN" altLang="en-US" dirty="0"/>
              <a:t>命令行可以通过输入指令来控制计算机运行。在</a:t>
            </a:r>
            <a:r>
              <a:rPr lang="en-US" altLang="zh-CN" dirty="0"/>
              <a:t>Windows10</a:t>
            </a:r>
            <a:r>
              <a:rPr lang="zh-CN" altLang="en-US" dirty="0"/>
              <a:t>环境下启动命令行的方法如下：在</a:t>
            </a:r>
            <a:r>
              <a:rPr lang="en-US" altLang="zh-CN" dirty="0"/>
              <a:t>win10</a:t>
            </a:r>
            <a:r>
              <a:rPr lang="zh-CN" altLang="en-US" dirty="0"/>
              <a:t>搜索框中输入</a:t>
            </a:r>
            <a:r>
              <a:rPr lang="en-US" altLang="zh-CN" dirty="0" err="1"/>
              <a:t>cmd</a:t>
            </a:r>
            <a:r>
              <a:rPr lang="zh-CN" altLang="en-US" dirty="0"/>
              <a:t>，双击</a:t>
            </a:r>
            <a:r>
              <a:rPr lang="en-US" altLang="zh-CN" dirty="0"/>
              <a:t>“</a:t>
            </a:r>
            <a:r>
              <a:rPr lang="zh-CN" altLang="en-US" dirty="0"/>
              <a:t>命令提示符</a:t>
            </a:r>
            <a:r>
              <a:rPr lang="en-US" altLang="zh-CN" dirty="0"/>
              <a:t>”</a:t>
            </a:r>
            <a:r>
              <a:rPr lang="zh-CN" altLang="en-US" dirty="0"/>
              <a:t>启动应用，出现了命令行窗口。大家看这个窗口是不是跟我们程序执行的窗口一样呢？对，我们的编写的程序也是控制台（也就是命令行）类型的程序，</a:t>
            </a:r>
            <a:r>
              <a:rPr lang="en-US" altLang="zh-CN" dirty="0"/>
              <a:t>Windows</a:t>
            </a:r>
            <a:r>
              <a:rPr lang="zh-CN" altLang="en-US" dirty="0"/>
              <a:t>程序需要另外的配置步骤来编写。</a:t>
            </a:r>
          </a:p>
          <a:p>
            <a:r>
              <a:rPr lang="zh-CN" altLang="en-US" dirty="0"/>
              <a:t>在命令行控制台上，你可以输入很多命令，比如</a:t>
            </a:r>
            <a:r>
              <a:rPr lang="en-US" altLang="zh-CN" dirty="0"/>
              <a:t>copy</a:t>
            </a:r>
            <a:r>
              <a:rPr lang="zh-CN" altLang="en-US" dirty="0"/>
              <a:t>命令，就是拷贝文件，比如</a:t>
            </a:r>
            <a:r>
              <a:rPr lang="en-US" altLang="zh-CN" dirty="0"/>
              <a:t>del</a:t>
            </a:r>
            <a:r>
              <a:rPr lang="zh-CN" altLang="en-US" dirty="0"/>
              <a:t>是删除文件命令。不知道这些命令怎么办，可以在这个界面上输入</a:t>
            </a:r>
            <a:r>
              <a:rPr lang="en-US" altLang="zh-CN" dirty="0"/>
              <a:t>help</a:t>
            </a:r>
            <a:r>
              <a:rPr lang="zh-CN" altLang="en-US" dirty="0"/>
              <a:t>，也就是喊救命，我们看到，系统会把所有的命令都列出来，还有简要的使用说明，怎么样，是不是很有成就感。</a:t>
            </a:r>
            <a:endParaRPr lang="en-US" altLang="zh-CN" dirty="0"/>
          </a:p>
        </p:txBody>
      </p:sp>
      <p:sp>
        <p:nvSpPr>
          <p:cNvPr id="2867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67BFA69-E206-4F5C-9B92-8C74D5FFD633}" type="slidenum">
              <a:rPr kumimoji="0" lang="zh-CN" altLang="en-US" sz="1300" smtClean="0">
                <a:latin typeface="Arial" panose="020B0604020202020204" pitchFamily="34" charset="0"/>
              </a:rPr>
              <a:t>34</a:t>
            </a:fld>
            <a:endParaRPr kumimoji="0"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2867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P33</a:t>
            </a:r>
            <a:r>
              <a:rPr lang="zh-CN" altLang="en-US" dirty="0"/>
              <a:t>：这是</a:t>
            </a:r>
            <a:r>
              <a:rPr lang="en-US" altLang="zh-CN" dirty="0"/>
              <a:t>windows</a:t>
            </a:r>
            <a:r>
              <a:rPr lang="zh-CN" altLang="en-US" dirty="0"/>
              <a:t>下的一个命令示例，</a:t>
            </a:r>
            <a:r>
              <a:rPr lang="en-US" altLang="zh-CN" dirty="0"/>
              <a:t>ping</a:t>
            </a:r>
            <a:r>
              <a:rPr lang="zh-CN" altLang="en-US" dirty="0"/>
              <a:t>是连接网络，地址</a:t>
            </a:r>
            <a:r>
              <a:rPr lang="en-US" altLang="zh-CN" dirty="0"/>
              <a:t>192.168.0.1</a:t>
            </a:r>
            <a:r>
              <a:rPr lang="zh-CN" altLang="en-US" dirty="0"/>
              <a:t>是本机的</a:t>
            </a:r>
            <a:r>
              <a:rPr lang="en-US" altLang="zh-CN" dirty="0" err="1"/>
              <a:t>ip</a:t>
            </a:r>
            <a:r>
              <a:rPr lang="zh-CN" altLang="en-US" dirty="0"/>
              <a:t>地址，所以</a:t>
            </a:r>
            <a:r>
              <a:rPr lang="en-US" altLang="zh-CN" dirty="0"/>
              <a:t>ping 192.168.0.1</a:t>
            </a:r>
            <a:r>
              <a:rPr lang="zh-CN" altLang="en-US" dirty="0"/>
              <a:t>就是通过网络连接本机。</a:t>
            </a:r>
            <a:r>
              <a:rPr lang="en-US" altLang="zh-CN" dirty="0"/>
              <a:t>ipconfig</a:t>
            </a:r>
            <a:r>
              <a:rPr lang="zh-CN" altLang="en-US" dirty="0"/>
              <a:t>我们经常会用，用以查看我们的网络硬件配置，</a:t>
            </a:r>
            <a:r>
              <a:rPr lang="en-US" altLang="zh-CN" dirty="0"/>
              <a:t>/all</a:t>
            </a:r>
            <a:r>
              <a:rPr lang="zh-CN" altLang="en-US" dirty="0"/>
              <a:t>是列出所有的网络硬件参数。</a:t>
            </a:r>
            <a:r>
              <a:rPr lang="en-US" altLang="zh-CN" dirty="0"/>
              <a:t>shutdown</a:t>
            </a:r>
            <a:r>
              <a:rPr lang="zh-CN" altLang="en-US" dirty="0"/>
              <a:t>是关机，就是关闭电脑的意思。如果我们熟悉这些命令行指令，比</a:t>
            </a:r>
            <a:r>
              <a:rPr lang="en-US" altLang="zh-CN" dirty="0"/>
              <a:t>windows</a:t>
            </a:r>
            <a:r>
              <a:rPr lang="zh-CN" altLang="en-US" dirty="0"/>
              <a:t>点击鼠标乱转效率高多了。</a:t>
            </a:r>
          </a:p>
          <a:p>
            <a:r>
              <a:rPr lang="zh-CN" altLang="en-US" dirty="0"/>
              <a:t>下面是一些</a:t>
            </a:r>
            <a:r>
              <a:rPr lang="en-US" altLang="zh-CN" dirty="0" err="1"/>
              <a:t>linux</a:t>
            </a:r>
            <a:r>
              <a:rPr lang="zh-CN" altLang="en-US" dirty="0"/>
              <a:t>下的操作，就不赘述了。</a:t>
            </a:r>
          </a:p>
        </p:txBody>
      </p:sp>
      <p:sp>
        <p:nvSpPr>
          <p:cNvPr id="2867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67BFA69-E206-4F5C-9B92-8C74D5FFD633}" type="slidenum">
              <a:rPr kumimoji="0" lang="zh-CN" altLang="en-US" sz="1300" smtClean="0">
                <a:latin typeface="Arial" panose="020B0604020202020204" pitchFamily="34" charset="0"/>
              </a:rPr>
              <a:t>35</a:t>
            </a:fld>
            <a:endParaRPr kumimoji="0"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P34</a:t>
            </a:r>
            <a:r>
              <a:rPr lang="zh-CN" altLang="en-US" dirty="0"/>
              <a:t>：下面我们看看如何用</a:t>
            </a:r>
            <a:r>
              <a:rPr lang="en-US" altLang="zh-CN" dirty="0"/>
              <a:t>c</a:t>
            </a:r>
            <a:r>
              <a:rPr lang="zh-CN" altLang="en-US" dirty="0"/>
              <a:t>语言编写命令行参数。实际上，</a:t>
            </a:r>
            <a:r>
              <a:rPr lang="en-US" altLang="zh-CN" dirty="0" err="1"/>
              <a:t>mian</a:t>
            </a:r>
            <a:r>
              <a:rPr lang="en-US" altLang="zh-CN" dirty="0"/>
              <a:t>()</a:t>
            </a:r>
            <a:r>
              <a:rPr lang="zh-CN" altLang="en-US" dirty="0"/>
              <a:t>函数是可以带形参的，它的函数原型为：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int main(int 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argc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, char *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argv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[]); 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这里第一形参是整数，说明命令行中输入了多少各参数，参数间用空格隔开，比如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% program f1 6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这是在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linux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下输入的命令行，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%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是系统给出的提示符不是我们输入的。我们输入了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"program", "f1"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和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"6"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这三个参数，所以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argc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的值等于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。而这三个参数都记录在第二个指针数组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argv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中，</a:t>
            </a:r>
            <a:r>
              <a:rPr lang="en-US" altLang="zh-CN" dirty="0" err="1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argv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[0], </a:t>
            </a:r>
            <a:r>
              <a:rPr lang="en-US" altLang="zh-CN" dirty="0" err="1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argv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[1]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和</a:t>
            </a:r>
            <a:r>
              <a:rPr lang="en-US" altLang="zh-CN" dirty="0" err="1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argv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[2]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的内容分别是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"program", "f1"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和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"6"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。这样我们的程序就能获得这些参数，并可以执行各种操作。</a:t>
            </a:r>
          </a:p>
          <a:p>
            <a:endParaRPr lang="zh-CN" altLang="en-US" dirty="0"/>
          </a:p>
        </p:txBody>
      </p:sp>
      <p:sp>
        <p:nvSpPr>
          <p:cNvPr id="3072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E677C0B-F950-48F1-A9CC-2A27EB835482}" type="slidenum">
              <a:rPr kumimoji="0" lang="zh-CN" altLang="en-US" sz="1300" smtClean="0">
                <a:latin typeface="Arial" panose="020B0604020202020204" pitchFamily="34" charset="0"/>
              </a:rPr>
              <a:t>36</a:t>
            </a:fld>
            <a:endParaRPr kumimoji="0"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34819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sym typeface="+mn-ea"/>
              </a:rPr>
              <a:t>P35</a:t>
            </a:r>
            <a:r>
              <a:rPr lang="zh-CN" altLang="en-US" dirty="0">
                <a:sym typeface="+mn-ea"/>
              </a:rPr>
              <a:t>：我们给出一个完整的实际例子：对命令行中数量未知的整数求和，在标准输出上输出结果。程序如下，</a:t>
            </a:r>
            <a:r>
              <a:rPr lang="en-US" altLang="zh-CN" dirty="0">
                <a:sym typeface="+mn-ea"/>
              </a:rPr>
              <a:t>main</a:t>
            </a:r>
            <a:r>
              <a:rPr lang="zh-CN" altLang="en-US" dirty="0">
                <a:sym typeface="+mn-ea"/>
              </a:rPr>
              <a:t>函数中形参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记录有几个命令参数，指针数组</a:t>
            </a:r>
            <a:r>
              <a:rPr lang="en-US" altLang="zh-CN" dirty="0">
                <a:sym typeface="+mn-ea"/>
              </a:rPr>
              <a:t>v</a:t>
            </a:r>
            <a:r>
              <a:rPr lang="zh-CN" altLang="en-US" dirty="0">
                <a:sym typeface="+mn-ea"/>
              </a:rPr>
              <a:t>保存这些命令。数组</a:t>
            </a:r>
            <a:r>
              <a:rPr lang="en-US" altLang="zh-CN" dirty="0">
                <a:sym typeface="+mn-ea"/>
              </a:rPr>
              <a:t>v</a:t>
            </a:r>
            <a:r>
              <a:rPr lang="zh-CN" altLang="en-US" dirty="0">
                <a:sym typeface="+mn-ea"/>
              </a:rPr>
              <a:t>中保存的第一个元素是程序名，后面才是输入的整数。注意，这些数据都是用字符形式读入的，需要转成数字后才能计算。所以要用到</a:t>
            </a:r>
            <a:r>
              <a:rPr kumimoji="1" lang="nn-NO" altLang="zh-CN" dirty="0">
                <a:latin typeface="Times New Roman" panose="02020603050405020304" pitchFamily="18" charset="0"/>
                <a:sym typeface="+mn-ea"/>
              </a:rPr>
              <a:t>atoi</a:t>
            </a:r>
            <a:r>
              <a:rPr kumimoji="1" lang="zh-CN" altLang="nn-NO" dirty="0">
                <a:latin typeface="Times New Roman" panose="02020603050405020304" pitchFamily="18" charset="0"/>
                <a:sym typeface="+mn-ea"/>
              </a:rPr>
              <a:t>函数，这个函数是定义在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stdlib.h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头文件中的，需要包含进来。</a:t>
            </a:r>
          </a:p>
          <a:p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在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devc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环境下执行命令行还是需要设置一下。</a:t>
            </a:r>
          </a:p>
          <a:p>
            <a:endParaRPr lang="zh-CN" altLang="en-US" dirty="0"/>
          </a:p>
        </p:txBody>
      </p:sp>
      <p:sp>
        <p:nvSpPr>
          <p:cNvPr id="348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B13AD562-0F28-4625-91A1-A7AE4905010B}" type="slidenum">
              <a:rPr kumimoji="0" lang="zh-CN" altLang="en-US" sz="1300" smtClean="0">
                <a:latin typeface="Arial" panose="020B0604020202020204" pitchFamily="34" charset="0"/>
              </a:rPr>
              <a:t>37</a:t>
            </a:fld>
            <a:endParaRPr kumimoji="0"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P36</a:t>
            </a:r>
            <a:r>
              <a:rPr lang="zh-CN" altLang="en-US" dirty="0"/>
              <a:t>：在</a:t>
            </a:r>
            <a:r>
              <a:rPr lang="en-US" altLang="zh-CN" dirty="0" err="1"/>
              <a:t>devcIDE</a:t>
            </a:r>
            <a:r>
              <a:rPr lang="zh-CN" altLang="en-US" dirty="0"/>
              <a:t>环境下，选择</a:t>
            </a:r>
            <a:r>
              <a:rPr lang="en-US" altLang="zh-CN" dirty="0"/>
              <a:t>“</a:t>
            </a:r>
            <a:r>
              <a:rPr lang="zh-CN" altLang="en-US" dirty="0"/>
              <a:t>运行</a:t>
            </a:r>
            <a:r>
              <a:rPr lang="en-US" altLang="zh-CN" dirty="0"/>
              <a:t>”</a:t>
            </a:r>
            <a:r>
              <a:rPr lang="zh-CN" altLang="en-US" dirty="0"/>
              <a:t>查单，点击</a:t>
            </a:r>
            <a:r>
              <a:rPr lang="en-US" altLang="zh-CN" dirty="0"/>
              <a:t>“</a:t>
            </a:r>
            <a:r>
              <a:rPr lang="zh-CN" altLang="en-US" dirty="0"/>
              <a:t>参数</a:t>
            </a:r>
            <a:r>
              <a:rPr lang="en-US" altLang="zh-CN" dirty="0"/>
              <a:t>”</a:t>
            </a:r>
            <a:r>
              <a:rPr lang="zh-CN" altLang="en-US" dirty="0"/>
              <a:t>，就会弹出参数界面，在传递给主程序的参数中输入</a:t>
            </a:r>
            <a:r>
              <a:rPr lang="en-US" altLang="zh-CN" dirty="0"/>
              <a:t>10 5 6</a:t>
            </a:r>
            <a:r>
              <a:rPr lang="zh-CN" altLang="en-US" dirty="0"/>
              <a:t>这三个整数，用空格分开，点击确定。就又回到了</a:t>
            </a:r>
            <a:r>
              <a:rPr lang="en-US" altLang="zh-CN" dirty="0"/>
              <a:t>IDE</a:t>
            </a:r>
            <a:r>
              <a:rPr lang="zh-CN" altLang="en-US" dirty="0"/>
              <a:t>界面。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P37</a:t>
            </a:r>
            <a:r>
              <a:rPr lang="zh-CN" altLang="en-US" dirty="0"/>
              <a:t>：然后再点击执行按钮，就得到结果。</a:t>
            </a:r>
            <a:r>
              <a:rPr lang="en-US" altLang="zh-CN" dirty="0"/>
              <a:t>10 5 6</a:t>
            </a:r>
            <a:r>
              <a:rPr lang="zh-CN" altLang="en-US" dirty="0"/>
              <a:t>三者的和是</a:t>
            </a:r>
            <a:r>
              <a:rPr lang="en-US" altLang="zh-CN" dirty="0"/>
              <a:t>21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</a:t>
            </a:r>
            <a:r>
              <a:rPr lang="zh-CN" altLang="en-US" dirty="0"/>
              <a:t>：我们接下来学习指向二维数组的指针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      在</a:t>
            </a:r>
            <a:r>
              <a:rPr lang="en-US" altLang="zh-CN" dirty="0"/>
              <a:t>C</a:t>
            </a:r>
            <a:r>
              <a:rPr lang="zh-CN" altLang="en-US" dirty="0"/>
              <a:t>语言中，二维数组可以看成一维数组的嵌套，这个一维数组中的每一个元素又是一个一维数组。比如，我们定义了一个二维数组</a:t>
            </a:r>
            <a:r>
              <a:rPr lang="en-US" altLang="zh-CN" dirty="0"/>
              <a:t>a[2][3]</a:t>
            </a:r>
            <a:r>
              <a:rPr lang="zh-CN" altLang="en-US" dirty="0"/>
              <a:t>，它包含两个元素，</a:t>
            </a:r>
            <a:r>
              <a:rPr lang="en-US" altLang="zh-CN" dirty="0"/>
              <a:t>a[0]</a:t>
            </a:r>
            <a:r>
              <a:rPr lang="zh-CN" altLang="en-US" dirty="0"/>
              <a:t>和</a:t>
            </a:r>
            <a:r>
              <a:rPr lang="en-US" altLang="zh-CN" dirty="0"/>
              <a:t>a[1]</a:t>
            </a:r>
            <a:r>
              <a:rPr lang="zh-CN" altLang="en-US" dirty="0"/>
              <a:t>，而这两个元素又都是包含</a:t>
            </a:r>
            <a:r>
              <a:rPr lang="en-US" altLang="zh-CN" dirty="0"/>
              <a:t>3</a:t>
            </a:r>
            <a:r>
              <a:rPr lang="zh-CN" altLang="en-US" dirty="0"/>
              <a:t>个元素的一维数组，</a:t>
            </a:r>
            <a:r>
              <a:rPr lang="en-US" altLang="zh-CN" dirty="0"/>
              <a:t>a[0]</a:t>
            </a:r>
            <a:r>
              <a:rPr lang="zh-CN" altLang="en-US" dirty="0"/>
              <a:t>中包括</a:t>
            </a:r>
            <a:r>
              <a:rPr lang="en-US" altLang="zh-CN" dirty="0"/>
              <a:t>a[0][0],a[0][1]</a:t>
            </a:r>
            <a:r>
              <a:rPr lang="zh-CN" altLang="en-US" dirty="0"/>
              <a:t>和</a:t>
            </a:r>
            <a:r>
              <a:rPr lang="en-US" altLang="zh-CN" dirty="0"/>
              <a:t>a[0][2]</a:t>
            </a:r>
            <a:r>
              <a:rPr lang="zh-CN" altLang="en-US" dirty="0"/>
              <a:t>这三个元素，</a:t>
            </a:r>
            <a:r>
              <a:rPr lang="en-US" altLang="zh-CN" dirty="0">
                <a:sym typeface="+mn-ea"/>
              </a:rPr>
              <a:t>a[1]</a:t>
            </a:r>
            <a:r>
              <a:rPr lang="zh-CN" altLang="en-US" dirty="0">
                <a:sym typeface="+mn-ea"/>
              </a:rPr>
              <a:t>中包括</a:t>
            </a:r>
            <a:r>
              <a:rPr lang="en-US" altLang="zh-CN" dirty="0">
                <a:sym typeface="+mn-ea"/>
              </a:rPr>
              <a:t>a[1][0],a[1][1]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a[1][2]</a:t>
            </a:r>
            <a:r>
              <a:rPr lang="zh-CN" altLang="en-US" dirty="0">
                <a:sym typeface="+mn-ea"/>
              </a:rPr>
              <a:t>这三个元素。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从一维数组的角度来看，</a:t>
            </a:r>
            <a:r>
              <a:rPr lang="en-US" altLang="zh-CN" dirty="0"/>
              <a:t>a</a:t>
            </a:r>
            <a:r>
              <a:rPr lang="zh-CN" altLang="en-US" dirty="0"/>
              <a:t>代表一维数组首元素的地址，</a:t>
            </a:r>
            <a:r>
              <a:rPr lang="en-US" altLang="zh-CN" dirty="0"/>
              <a:t>a+0</a:t>
            </a:r>
            <a:r>
              <a:rPr lang="zh-CN" altLang="en-US" dirty="0"/>
              <a:t>代表的就是下标为</a:t>
            </a:r>
            <a:r>
              <a:rPr lang="en-US" altLang="zh-CN" dirty="0"/>
              <a:t>0</a:t>
            </a:r>
            <a:r>
              <a:rPr lang="zh-CN" altLang="en-US" dirty="0"/>
              <a:t>的这个元素的首地址，</a:t>
            </a:r>
            <a:r>
              <a:rPr lang="en-US" altLang="zh-CN" dirty="0"/>
              <a:t> </a:t>
            </a:r>
            <a:r>
              <a:rPr lang="zh-CN" altLang="en-US" dirty="0"/>
              <a:t>而</a:t>
            </a:r>
            <a:r>
              <a:rPr lang="en-US" altLang="zh-CN" dirty="0"/>
              <a:t>a+1</a:t>
            </a:r>
            <a:r>
              <a:rPr lang="zh-CN" altLang="en-US" dirty="0"/>
              <a:t>代表的就是下标为</a:t>
            </a:r>
            <a:r>
              <a:rPr lang="en-US" altLang="zh-CN" dirty="0"/>
              <a:t>1</a:t>
            </a:r>
            <a:r>
              <a:rPr lang="zh-CN" altLang="en-US" dirty="0"/>
              <a:t>这个元素的首地址。当然，这里的元素并不是一个简单的整数，而是由</a:t>
            </a:r>
            <a:r>
              <a:rPr lang="en-US" altLang="zh-CN" dirty="0"/>
              <a:t>3</a:t>
            </a:r>
            <a:r>
              <a:rPr lang="zh-CN" altLang="en-US" dirty="0"/>
              <a:t>个整数所组成的一维数组。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我们可以把二维数组</a:t>
            </a:r>
            <a:r>
              <a:rPr lang="en-US" altLang="zh-CN" dirty="0"/>
              <a:t>a</a:t>
            </a:r>
            <a:r>
              <a:rPr lang="zh-CN" altLang="en-US" dirty="0"/>
              <a:t>中各元素在内存中的一些地址关系用图来表示，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是二维数组的首地址，</a:t>
            </a:r>
            <a:r>
              <a:rPr lang="en-US" altLang="zh-CN" dirty="0">
                <a:sym typeface="+mn-ea"/>
              </a:rPr>
              <a:t>a+0</a:t>
            </a:r>
            <a:r>
              <a:rPr lang="zh-CN" altLang="en-US" dirty="0">
                <a:sym typeface="+mn-ea"/>
              </a:rPr>
              <a:t>指向</a:t>
            </a:r>
            <a:r>
              <a:rPr lang="en-US" altLang="zh-CN" dirty="0">
                <a:sym typeface="+mn-ea"/>
              </a:rPr>
              <a:t>a[0]</a:t>
            </a:r>
            <a:r>
              <a:rPr lang="zh-CN" altLang="en-US" dirty="0">
                <a:sym typeface="+mn-ea"/>
              </a:rPr>
              <a:t>这一行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也是</a:t>
            </a:r>
            <a:r>
              <a:rPr lang="en-US" altLang="zh-CN" dirty="0">
                <a:sym typeface="+mn-ea"/>
              </a:rPr>
              <a:t>a[0]</a:t>
            </a:r>
            <a:r>
              <a:rPr lang="zh-CN" altLang="en-US" dirty="0">
                <a:sym typeface="+mn-ea"/>
              </a:rPr>
              <a:t> 的地址；</a:t>
            </a:r>
            <a:r>
              <a:rPr lang="en-US" altLang="zh-CN" dirty="0">
                <a:sym typeface="+mn-ea"/>
              </a:rPr>
              <a:t>a+1</a:t>
            </a:r>
            <a:r>
              <a:rPr lang="zh-CN" altLang="en-US" dirty="0">
                <a:sym typeface="+mn-ea"/>
              </a:rPr>
              <a:t>指向</a:t>
            </a:r>
            <a:r>
              <a:rPr lang="en-US" altLang="zh-CN" dirty="0">
                <a:sym typeface="+mn-ea"/>
              </a:rPr>
              <a:t>a[1]</a:t>
            </a:r>
            <a:r>
              <a:rPr lang="zh-CN" altLang="en-US" dirty="0">
                <a:sym typeface="+mn-ea"/>
              </a:rPr>
              <a:t>这一行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也就是第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行的首地址。如要访问某一行某一列元素时，比如访问</a:t>
            </a:r>
            <a:r>
              <a:rPr lang="en-US" altLang="zh-CN" dirty="0">
                <a:sym typeface="+mn-ea"/>
              </a:rPr>
              <a:t>a[0][0]</a:t>
            </a:r>
            <a:r>
              <a:rPr lang="zh-CN" altLang="en-US" dirty="0">
                <a:sym typeface="+mn-ea"/>
              </a:rPr>
              <a:t>这个元素，需要获得这个元素的地址，这个地址就是</a:t>
            </a:r>
            <a:r>
              <a:rPr lang="en-US" altLang="zh-CN" dirty="0">
                <a:sym typeface="+mn-ea"/>
              </a:rPr>
              <a:t>a[0]+0,</a:t>
            </a:r>
            <a:r>
              <a:rPr lang="zh-CN" altLang="en-US" dirty="0">
                <a:sym typeface="+mn-ea"/>
              </a:rPr>
              <a:t>也就是</a:t>
            </a:r>
            <a:r>
              <a:rPr lang="en-US" altLang="zh-CN" dirty="0">
                <a:sym typeface="+mn-ea"/>
              </a:rPr>
              <a:t>&amp;a[0][0]</a:t>
            </a:r>
            <a:r>
              <a:rPr lang="zh-CN" altLang="en-US" dirty="0">
                <a:sym typeface="+mn-ea"/>
              </a:rPr>
              <a:t>。同理，我们也可以得到其他元素的地址。</a:t>
            </a:r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0BC35-7348-4330-9CB0-51A55714169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368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P38</a:t>
            </a:r>
            <a:r>
              <a:rPr lang="zh-CN" altLang="en-US" dirty="0"/>
              <a:t>：下面我们介绍指针初步最后一节的内容，函数指针，内容虽然较难，还是讲一讲，通过学习要会调用</a:t>
            </a:r>
            <a:r>
              <a:rPr lang="en-US" altLang="zh-CN" dirty="0" err="1"/>
              <a:t>qsort</a:t>
            </a:r>
            <a:r>
              <a:rPr lang="zh-CN" altLang="en-US" dirty="0"/>
              <a:t>。教材上的用法有些错误。</a:t>
            </a:r>
            <a:endParaRPr lang="en-US" altLang="zh-CN" dirty="0"/>
          </a:p>
          <a:p>
            <a:r>
              <a:rPr lang="zh-CN" altLang="en-US" dirty="0"/>
              <a:t>      函数指针不是“函数”，是一个变量（指针变量），该变量指向一个函数。</a:t>
            </a:r>
          </a:p>
          <a:p>
            <a:r>
              <a:rPr lang="zh-CN" altLang="en-US" dirty="0"/>
              <a:t>      比较两个定义：第一个是指针函数，主语是函数，该函数返回一个指针。第二个是函数指针，主语是指针，指向一个返回</a:t>
            </a:r>
            <a:r>
              <a:rPr lang="en-US" altLang="zh-CN" dirty="0"/>
              <a:t>int</a:t>
            </a:r>
            <a:r>
              <a:rPr lang="zh-CN" altLang="en-US" dirty="0"/>
              <a:t>类型的函数。</a:t>
            </a:r>
          </a:p>
          <a:p>
            <a:r>
              <a:rPr lang="zh-CN" altLang="en-US" dirty="0"/>
              <a:t>      类似的定义还有指针数组与数组指针（行指针），一个是包含指针的数组，一个是指向数组的指针（行指针）。</a:t>
            </a:r>
            <a:endParaRPr lang="en-US" altLang="zh-CN" dirty="0"/>
          </a:p>
        </p:txBody>
      </p:sp>
      <p:sp>
        <p:nvSpPr>
          <p:cNvPr id="3686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2EAD8A8C-79D3-4F6D-9707-E1F7D8A5A7A4}" type="slidenum">
              <a:rPr kumimoji="0" lang="zh-CN" altLang="en-US" sz="1300" smtClean="0">
                <a:latin typeface="Arial" panose="020B0604020202020204" pitchFamily="34" charset="0"/>
              </a:rPr>
              <a:t>40</a:t>
            </a:fld>
            <a:endParaRPr kumimoji="0"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389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P39</a:t>
            </a:r>
            <a:r>
              <a:rPr lang="zh-CN" altLang="en-US" dirty="0"/>
              <a:t>：对函数的说明：函数名是函数可执行代码的入口地址，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也就是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指向该函数可执行代码的指针。</a:t>
            </a:r>
            <a:endParaRPr lang="en-US" altLang="zh-CN" dirty="0"/>
          </a:p>
        </p:txBody>
      </p:sp>
      <p:sp>
        <p:nvSpPr>
          <p:cNvPr id="3891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BDB5949F-7193-4000-BBFB-A72969D43223}" type="slidenum">
              <a:rPr kumimoji="0" lang="zh-CN" altLang="en-US" sz="1300" smtClean="0">
                <a:latin typeface="Arial" panose="020B0604020202020204" pitchFamily="34" charset="0"/>
              </a:rPr>
              <a:t>41</a:t>
            </a:fld>
            <a:endParaRPr kumimoji="0"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40963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P40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定义一个函数指针类型的变量需要按顺序说明，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变量名、这个变量指向一个函数，还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包括参数表和函数的返回值类型的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函数原型，以及返回值等等。</a:t>
            </a:r>
          </a:p>
          <a:p>
            <a:endParaRPr lang="zh-CN" altLang="en-US" dirty="0"/>
          </a:p>
        </p:txBody>
      </p:sp>
      <p:sp>
        <p:nvSpPr>
          <p:cNvPr id="4096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44250F8E-C6EA-4466-ABD5-035514370883}" type="slidenum">
              <a:rPr kumimoji="0" lang="zh-CN" altLang="en-US" sz="1300" smtClean="0">
                <a:latin typeface="Arial" panose="020B0604020202020204" pitchFamily="34" charset="0"/>
              </a:rPr>
              <a:t>42</a:t>
            </a:fld>
            <a:endParaRPr kumimoji="0"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P41</a:t>
            </a:r>
            <a:r>
              <a:rPr lang="zh-CN" altLang="en-US" dirty="0"/>
              <a:t>：看几个函数指针定义的例子。第一个</a:t>
            </a:r>
            <a:r>
              <a:rPr lang="en-US" altLang="zh-CN" dirty="0" err="1"/>
              <a:t>func</a:t>
            </a:r>
            <a:r>
              <a:rPr lang="zh-CN" altLang="en-US" dirty="0"/>
              <a:t>是指向返回一个</a:t>
            </a:r>
            <a:r>
              <a:rPr lang="en-US" altLang="zh-CN" dirty="0"/>
              <a:t>double</a:t>
            </a:r>
            <a:r>
              <a:rPr lang="zh-CN" altLang="en-US" dirty="0"/>
              <a:t>数据类型函数的指针，这个函数有两个</a:t>
            </a:r>
            <a:r>
              <a:rPr lang="en-US" altLang="zh-CN" dirty="0"/>
              <a:t>double</a:t>
            </a:r>
            <a:r>
              <a:rPr lang="zh-CN" altLang="en-US" dirty="0"/>
              <a:t>类型形参。</a:t>
            </a:r>
          </a:p>
          <a:p>
            <a:r>
              <a:rPr lang="zh-CN" altLang="en-US" dirty="0"/>
              <a:t>下面定义了四个函数指针，第一个是返回整型数的函数指针，该函数包括两个整型参数。第二个函数指针没有返回值，含</a:t>
            </a:r>
            <a:r>
              <a:rPr lang="en-US" altLang="zh-CN" dirty="0"/>
              <a:t>3</a:t>
            </a:r>
            <a:r>
              <a:rPr lang="zh-CN" altLang="en-US" dirty="0"/>
              <a:t>个整型参数。第三个也是返回一个整型数的函数指针，包含一个</a:t>
            </a:r>
            <a:r>
              <a:rPr lang="en-US" altLang="zh-CN" dirty="0"/>
              <a:t>double</a:t>
            </a:r>
            <a:r>
              <a:rPr lang="zh-CN" altLang="en-US" dirty="0"/>
              <a:t>参数和一个字符指针参数。</a:t>
            </a:r>
            <a:r>
              <a:rPr lang="en-US" altLang="zh-CN" dirty="0"/>
              <a:t>fan'hui'yi</a:t>
            </a:r>
            <a:r>
              <a:rPr lang="zh-CN" altLang="en-US" dirty="0"/>
              <a:t>最后一个例子，</a:t>
            </a:r>
            <a:r>
              <a:rPr lang="en-US" altLang="zh-CN" dirty="0" err="1"/>
              <a:t>funPtr</a:t>
            </a:r>
            <a:r>
              <a:rPr lang="zh-CN" altLang="en-US" dirty="0"/>
              <a:t>是指向返回指针类型参数的一个函数，该函数没有形参。</a:t>
            </a:r>
          </a:p>
          <a:p>
            <a:endParaRPr lang="zh-CN" altLang="en-US" dirty="0"/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D6E612B9-97EB-40B4-AB1F-FB6D033CE0E1}" type="slidenum">
              <a:rPr kumimoji="0" lang="zh-CN" altLang="en-US" sz="1300" smtClean="0">
                <a:latin typeface="Arial" panose="020B0604020202020204" pitchFamily="34" charset="0"/>
              </a:rPr>
              <a:t>43</a:t>
            </a:fld>
            <a:endParaRPr kumimoji="0"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P42</a:t>
            </a:r>
            <a:r>
              <a:rPr lang="zh-CN" altLang="en-US"/>
              <a:t>：我们看看函数指针如何使用。先定义一个函数指针</a:t>
            </a:r>
            <a:r>
              <a:rPr lang="en-US" altLang="zh-CN"/>
              <a:t>func</a:t>
            </a:r>
            <a:r>
              <a:rPr lang="zh-CN" altLang="en-US"/>
              <a:t>，它可以指向包括两个</a:t>
            </a:r>
            <a:r>
              <a:rPr lang="en-US" altLang="zh-CN"/>
              <a:t>double</a:t>
            </a:r>
            <a:r>
              <a:rPr lang="zh-CN" altLang="en-US"/>
              <a:t>类型的参数，返回</a:t>
            </a:r>
            <a:r>
              <a:rPr lang="en-US" altLang="zh-CN"/>
              <a:t>double</a:t>
            </a:r>
            <a:r>
              <a:rPr lang="zh-CN" altLang="en-US"/>
              <a:t>值的函数。同时定义了一个计算两个</a:t>
            </a:r>
            <a:r>
              <a:rPr lang="en-US" altLang="zh-CN"/>
              <a:t>double</a:t>
            </a:r>
            <a:r>
              <a:rPr lang="zh-CN" altLang="en-US"/>
              <a:t>参数的和的返回</a:t>
            </a:r>
            <a:r>
              <a:rPr lang="en-US" altLang="zh-CN"/>
              <a:t>double</a:t>
            </a:r>
            <a:r>
              <a:rPr lang="zh-CN" altLang="en-US"/>
              <a:t>数据的函数</a:t>
            </a:r>
            <a:r>
              <a:rPr lang="en-US" altLang="zh-CN"/>
              <a:t>sum</a:t>
            </a:r>
            <a:r>
              <a:rPr lang="zh-CN" altLang="en-US"/>
              <a:t>。注意，上面框中是</a:t>
            </a:r>
            <a:r>
              <a:rPr lang="en-US" altLang="zh-CN"/>
              <a:t>sum</a:t>
            </a:r>
            <a:r>
              <a:rPr lang="zh-CN" altLang="en-US"/>
              <a:t>的申明，下面才是</a:t>
            </a:r>
            <a:r>
              <a:rPr lang="en-US" altLang="zh-CN"/>
              <a:t>sum</a:t>
            </a:r>
            <a:r>
              <a:rPr lang="zh-CN" altLang="en-US"/>
              <a:t>的定义。</a:t>
            </a:r>
          </a:p>
          <a:p>
            <a:r>
              <a:rPr lang="zh-CN" altLang="en-US"/>
              <a:t>在下面的程序片段中把</a:t>
            </a:r>
            <a:r>
              <a:rPr lang="en-US" altLang="zh-CN"/>
              <a:t>sum</a:t>
            </a:r>
            <a:r>
              <a:rPr lang="zh-CN" altLang="en-US"/>
              <a:t>赋值给</a:t>
            </a:r>
            <a:r>
              <a:rPr lang="en-US" altLang="zh-CN"/>
              <a:t>func</a:t>
            </a:r>
            <a:r>
              <a:rPr lang="zh-CN" altLang="en-US"/>
              <a:t>，前说过，函数的名字代表了函数代码的入口地址，就是让函数指针</a:t>
            </a:r>
            <a:r>
              <a:rPr lang="en-US" altLang="zh-CN">
                <a:sym typeface="+mn-ea"/>
              </a:rPr>
              <a:t>func</a:t>
            </a:r>
            <a:r>
              <a:rPr lang="zh-CN" altLang="en-US">
                <a:sym typeface="+mn-ea"/>
              </a:rPr>
              <a:t>指向了</a:t>
            </a:r>
            <a:r>
              <a:rPr lang="en-US" altLang="zh-CN">
                <a:sym typeface="+mn-ea"/>
              </a:rPr>
              <a:t>sum</a:t>
            </a:r>
            <a:r>
              <a:rPr lang="zh-CN" altLang="en-US">
                <a:sym typeface="+mn-ea"/>
              </a:rPr>
              <a:t>，这样操作</a:t>
            </a:r>
            <a:r>
              <a:rPr lang="en-US" altLang="zh-CN">
                <a:sym typeface="+mn-ea"/>
              </a:rPr>
              <a:t>func</a:t>
            </a:r>
            <a:r>
              <a:rPr lang="zh-CN" altLang="en-US">
                <a:sym typeface="+mn-ea"/>
              </a:rPr>
              <a:t>就是操作</a:t>
            </a:r>
            <a:r>
              <a:rPr lang="en-US" altLang="zh-CN">
                <a:sym typeface="+mn-ea"/>
              </a:rPr>
              <a:t>sum</a:t>
            </a:r>
            <a:r>
              <a:rPr lang="zh-CN" altLang="en-US">
                <a:sym typeface="+mn-ea"/>
              </a:rPr>
              <a:t>！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(*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func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)(u, v);  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就是调用函数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sum(u,v); 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注意，直接写成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func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(u, v);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也可以。</a:t>
            </a:r>
            <a:r>
              <a:rPr lang="zh-CN" altLang="en-US" b="1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在</a:t>
            </a:r>
            <a:r>
              <a:rPr lang="en-US" altLang="zh-CN" b="1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C</a:t>
            </a:r>
            <a:r>
              <a:rPr lang="zh-CN" altLang="en-US" b="1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语言中也允许将函数指针变量直接按函数调用的方式使用：</a:t>
            </a:r>
            <a:r>
              <a:rPr lang="en-US" altLang="zh-CN" b="1" dirty="0" err="1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func</a:t>
            </a:r>
            <a:r>
              <a:rPr lang="en-US" altLang="zh-CN" b="1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(u, v) </a:t>
            </a:r>
            <a:r>
              <a:rPr lang="zh-CN" altLang="en-US" b="1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与 </a:t>
            </a:r>
            <a:r>
              <a:rPr lang="en-US" altLang="zh-CN" b="1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(*</a:t>
            </a:r>
            <a:r>
              <a:rPr lang="en-US" altLang="zh-CN" b="1" dirty="0" err="1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func</a:t>
            </a:r>
            <a:r>
              <a:rPr lang="en-US" altLang="zh-CN" b="1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)(u, v) </a:t>
            </a:r>
            <a:r>
              <a:rPr lang="zh-CN" altLang="en-US" b="1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完全等价！</a:t>
            </a:r>
            <a:endParaRPr kumimoji="1" lang="en-US" altLang="zh-CN" dirty="0">
              <a:latin typeface="Times New Roman" panose="02020603050405020304" pitchFamily="18" charset="0"/>
              <a:sym typeface="+mn-ea"/>
            </a:endParaRPr>
          </a:p>
          <a:p>
            <a:endParaRPr kumimoji="1" lang="zh-CN" altLang="en-US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506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477B25C8-39CE-4AB2-9726-0332E350C1AA}" type="slidenum">
              <a:rPr kumimoji="0" lang="zh-CN" altLang="en-US" sz="1300" smtClean="0">
                <a:latin typeface="Arial" panose="020B0604020202020204" pitchFamily="34" charset="0"/>
              </a:rPr>
              <a:t>44</a:t>
            </a:fld>
            <a:endParaRPr kumimoji="0"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47107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P43: </a:t>
            </a:r>
            <a:r>
              <a:rPr lang="zh-CN" altLang="en-US"/>
              <a:t>下面我们讲解具有函数指针参数的库函数及应用方法！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zh-CN" altLang="en-US"/>
              <a:t>一般情况下，函数的参数都是普通的数值和指针，函数内部算法是执行前就定好了的固定算法。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zh-CN" altLang="en-US"/>
              <a:t>如果函数的参数中包括一个函数指针，就可以在执行时根据不同的条件动态改变计算过程和方法。也就是实现了动态绑定！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zh-CN" altLang="en-US"/>
              <a:t>所谓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sym typeface="+mn-ea"/>
              </a:rPr>
              <a:t>静态绑定：函数声明（编译）时就已经确定了；而动态绑定：函数运行时才能确定，且运行时可以变！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sym typeface="+mn-ea"/>
              </a:rPr>
              <a:t>下面看一个例子。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710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367B139B-7940-4229-BA0D-240C854E2DBA}" type="slidenum">
              <a:rPr kumimoji="0" lang="zh-CN" altLang="en-US" sz="1300" smtClean="0">
                <a:latin typeface="Arial" panose="020B0604020202020204" pitchFamily="34" charset="0"/>
              </a:rPr>
              <a:t>45</a:t>
            </a:fld>
            <a:endParaRPr kumimoji="0"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49155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P44: </a:t>
            </a:r>
            <a:r>
              <a:rPr lang="zh-CN" altLang="en-US"/>
              <a:t>这个例子的功能是：数组</a:t>
            </a:r>
            <a:r>
              <a:rPr lang="en-US" altLang="zh-CN"/>
              <a:t>a</a:t>
            </a:r>
            <a:r>
              <a:rPr lang="zh-CN" altLang="en-US"/>
              <a:t>中保存了</a:t>
            </a:r>
            <a:r>
              <a:rPr lang="en-US" altLang="zh-CN"/>
              <a:t>N</a:t>
            </a:r>
            <a:r>
              <a:rPr lang="zh-CN" altLang="en-US"/>
              <a:t>个整数，请用户输入一个数，如果用户输入</a:t>
            </a:r>
            <a:r>
              <a:rPr lang="en-US" altLang="zh-CN"/>
              <a:t>1</a:t>
            </a:r>
            <a:r>
              <a:rPr lang="zh-CN" altLang="en-US"/>
              <a:t>就按照升序打印数组</a:t>
            </a:r>
            <a:r>
              <a:rPr lang="en-US" altLang="zh-CN"/>
              <a:t>a</a:t>
            </a:r>
            <a:r>
              <a:rPr lang="zh-CN" altLang="en-US"/>
              <a:t>中的值，输入其它的就按照降序打印出来。</a:t>
            </a:r>
          </a:p>
          <a:p>
            <a:r>
              <a:rPr lang="zh-CN" altLang="en-US"/>
              <a:t>       这段程序只是片段，缺了</a:t>
            </a:r>
            <a:r>
              <a:rPr lang="en-US" altLang="zh-CN"/>
              <a:t>N</a:t>
            </a:r>
            <a:r>
              <a:rPr lang="zh-CN" altLang="en-US"/>
              <a:t>的定义，以及没有包含</a:t>
            </a:r>
            <a:r>
              <a:rPr lang="en-US" altLang="zh-CN"/>
              <a:t>stdio.h</a:t>
            </a:r>
            <a:r>
              <a:rPr lang="zh-CN" altLang="en-US"/>
              <a:t>头文件。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selectionSort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和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 swap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函数在下一页上。</a:t>
            </a:r>
          </a:p>
          <a:p>
            <a:r>
              <a:rPr lang="zh-CN" altLang="en-US"/>
              <a:t>       我们读一下这段程序，</a:t>
            </a:r>
            <a:r>
              <a:rPr lang="en-US" altLang="zh-CN"/>
              <a:t>a</a:t>
            </a:r>
            <a:r>
              <a:rPr lang="zh-CN" altLang="en-US"/>
              <a:t>赋初值。打印输入</a:t>
            </a:r>
            <a:r>
              <a:rPr lang="en-US" altLang="zh-CN"/>
              <a:t>1</a:t>
            </a:r>
            <a:r>
              <a:rPr lang="zh-CN" altLang="en-US"/>
              <a:t>按升序排序，输入</a:t>
            </a:r>
            <a:r>
              <a:rPr lang="en-US" altLang="zh-CN"/>
              <a:t>2</a:t>
            </a:r>
            <a:r>
              <a:rPr lang="zh-CN" altLang="en-US"/>
              <a:t>按降序排序。等待输入</a:t>
            </a:r>
            <a:r>
              <a:rPr lang="en-US" altLang="zh-CN"/>
              <a:t>order</a:t>
            </a:r>
            <a:r>
              <a:rPr lang="zh-CN" altLang="en-US"/>
              <a:t>后，先把原序列打印出来。然后判断，如果</a:t>
            </a:r>
            <a:r>
              <a:rPr lang="en-US" altLang="zh-CN"/>
              <a:t>order</a:t>
            </a:r>
            <a:r>
              <a:rPr lang="zh-CN" altLang="en-US"/>
              <a:t>是</a:t>
            </a:r>
            <a:r>
              <a:rPr lang="en-US" altLang="zh-CN"/>
              <a:t>1</a:t>
            </a:r>
            <a:r>
              <a:rPr lang="zh-CN" altLang="en-US"/>
              <a:t>，就将数组元素按升序排序，然后打印数据元素按升序排列，否则就</a:t>
            </a:r>
            <a:r>
              <a:rPr lang="zh-CN" altLang="en-US">
                <a:sym typeface="+mn-ea"/>
              </a:rPr>
              <a:t>将数组元素按降序排序，然后打印数据元素按降序排列。最后打印排序后的数组元素。</a:t>
            </a:r>
          </a:p>
          <a:p>
            <a:r>
              <a:rPr lang="zh-CN" altLang="en-US">
                <a:sym typeface="+mn-ea"/>
              </a:rPr>
              <a:t>注意，这里</a:t>
            </a:r>
            <a:r>
              <a:rPr lang="en-US" altLang="zh-CN">
                <a:sym typeface="+mn-ea"/>
              </a:rPr>
              <a:t>selectionSort</a:t>
            </a:r>
            <a:r>
              <a:rPr lang="zh-CN" altLang="en-US">
                <a:sym typeface="+mn-ea"/>
              </a:rPr>
              <a:t>函数有一个参数是函数指针，根据用户的输入，改变调用的函数，实现了动态绑定！</a:t>
            </a:r>
          </a:p>
          <a:p>
            <a:r>
              <a:rPr lang="en-US" altLang="zh-CN">
                <a:sym typeface="+mn-ea"/>
              </a:rPr>
              <a:t>selectionSort</a:t>
            </a:r>
            <a:r>
              <a:rPr lang="zh-CN" altLang="en-US">
                <a:sym typeface="+mn-ea"/>
              </a:rPr>
              <a:t>函数的申明是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void 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selectionSort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( int [], int,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int (*compare)( int, int ) 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);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也可以省略函数指针的名称，简化成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void 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selectionSort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( int [], int,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int (*)( int, int ) 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);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它的第一个参数是整型数组，第二个参数是数组中元素个数，第三个参数是一个返回整型数且包含两个整型参数的函数指针！在函数申明时，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compare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这个函数指针的具体名称可以省略，但函数指针的返回值类型，包含的参数个数和类型不能省略。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endParaRPr kumimoji="1" lang="zh-CN" altLang="en-US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915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4972C8A6-A4BC-41EB-93FD-A94EED4754B9}" type="slidenum">
              <a:rPr kumimoji="0" lang="zh-CN" altLang="en-US" sz="1300" smtClean="0">
                <a:latin typeface="Arial" panose="020B0604020202020204" pitchFamily="34" charset="0"/>
              </a:rPr>
              <a:t>46</a:t>
            </a:fld>
            <a:endParaRPr kumimoji="0"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5325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P45: </a:t>
            </a:r>
            <a:r>
              <a:rPr lang="zh-CN" altLang="en-US" dirty="0"/>
              <a:t>下面看一下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selectionSort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函数的具体定义。</a:t>
            </a:r>
          </a:p>
          <a:p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       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左边是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selectionSort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函数的定义，它行为跟运行时传入的函数指针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compare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有关，这个函数是动态绑定的典型框架。</a:t>
            </a:r>
          </a:p>
          <a:p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      而右边框中的三个函数都是普通的静态绑定参数，编译时其行为就确定了。</a:t>
            </a:r>
          </a:p>
          <a:p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      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selectionSort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函数具有一个函数指针作为其参数，这个函数指针可以指向，具有两个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int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参数且返回一个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int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值的函数。</a:t>
            </a:r>
          </a:p>
          <a:p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       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selectionSort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函数的具体实现为：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先定义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smallestOrLargest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变量用于存放元素的最小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/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最大元素的索引。这段程序包括两个嵌套的循环，外循环的循环变量是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，内循环的循环变量是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index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。</a:t>
            </a:r>
          </a:p>
          <a:p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      看看循环排序过程。外循环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从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0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到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size-1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，因为内循环会向后错位比较到第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size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个元素，所以，外循环最大值只能到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size-1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。先假设第一个元素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是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smallestOrLargest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（最大或最小值），内循环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index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从第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i+1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开始的将数组元素依次与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smallestOrLargest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对应的元素进行判断比较，直到最后一个元素比较结束。</a:t>
            </a:r>
          </a:p>
          <a:p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       这里重点解读一下这个判断表达式中调用了函数指针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compare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，程序执行时到底要调用哪个函数，是通过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调用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selectionSort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时传入的函数名决定的。在上一页的程序中，如果用户输入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1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时传入的是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ascending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函数，如左边，这个函数比较简单，就是比较两个整数，如果两个参数是升序排列则返回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，反之返回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0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。而如果用户输入其它的数，则传入是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descending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函数，这个函数的计算结果与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ascending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函数正好相反，只有两个参数是降序时才返回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1.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     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那么这个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if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判断语句的功能是什么呢？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smallestOrLargest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中保存较小的元素的下标（升序）或保留最大元素的下标（降序）！当内循环结束后，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smallestOrLargest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变量中保存的就是从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个元素开始到数组结束的所有元素中最小（或最大）元素的下标。然后将这个最大最小值与内循环开始前的元素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交换，就把最大最小值排列到了第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个位置。当外循环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遍历完所有的元素，排序结束了。</a:t>
            </a:r>
          </a:p>
          <a:p>
            <a:endParaRPr kumimoji="1" lang="zh-CN" altLang="en-US" dirty="0" err="1">
              <a:latin typeface="Times New Roman" panose="02020603050405020304" pitchFamily="18" charset="0"/>
              <a:sym typeface="+mn-ea"/>
            </a:endParaRPr>
          </a:p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       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我们用降序说明一下具体过程，假如选择降序排列（输入了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），先看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中的值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 a[N] = { 2, 6, 4, 8, 10, 12, 89, 68, 45, 37 }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，第一次外循环时，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i=0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smallestOrLargest=0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，开始内循环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index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从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i+1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（也就是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1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）开始，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index=1, a[smallestOrLargest]=2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a[index]=6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，调用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descending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函数由于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2&gt;6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不成立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,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返回值为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0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!(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*compare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)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就是真，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smallestOrLargest=1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，然后，内循环变量加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1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index=2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，继续循环，此时，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a[smallestOrLargest]=6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a[index]=4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，调用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descending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函数由于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6&gt;4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成立，返回值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1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，  </a:t>
            </a:r>
          </a:p>
          <a:p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!(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*compare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)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就是真为假，不改变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smallestOrLargest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的值，还是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1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。再内循环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index=3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a[3]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是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8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，比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6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大，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!(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*compare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)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就是真，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smallestOrLargest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变为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3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，就这样，直到内循环结束。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smallestOrLargest=6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。然后交换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a[i=0]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与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a[6]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的值，把最大值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89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放到了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i=0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的位置。然后外循环变量加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1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i=1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，开始第二次外循环，最后把次大的值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68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交换到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i=1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的位置。外循环变量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加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1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，继续循环，直到外循环结束，降序排列完成。</a:t>
            </a:r>
          </a:p>
          <a:p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       升序过程类似，先</a:t>
            </a:r>
            <a:r>
              <a:rPr lang="zh-CN" altLang="en-US" dirty="0">
                <a:sym typeface="+mn-ea"/>
              </a:rPr>
              <a:t>把最小的选出来，放第一个；接着选次小的，放第二个；以此类推。</a:t>
            </a:r>
            <a:endParaRPr kumimoji="1" lang="zh-CN" altLang="en-US" dirty="0" err="1">
              <a:latin typeface="Times New Roman" panose="02020603050405020304" pitchFamily="18" charset="0"/>
              <a:sym typeface="+mn-ea"/>
            </a:endParaRPr>
          </a:p>
          <a:p>
            <a:r>
              <a:rPr lang="zh-CN" altLang="en-US" dirty="0">
                <a:sym typeface="+mn-ea"/>
              </a:rPr>
              <a:t>       </a:t>
            </a:r>
            <a:endParaRPr kumimoji="1" lang="en-US" altLang="zh-CN" dirty="0" err="1">
              <a:latin typeface="Times New Roman" panose="02020603050405020304" pitchFamily="18" charset="0"/>
              <a:sym typeface="+mn-ea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      </a:t>
            </a:r>
            <a:endParaRPr lang="zh-CN" altLang="en-US" dirty="0"/>
          </a:p>
        </p:txBody>
      </p:sp>
      <p:sp>
        <p:nvSpPr>
          <p:cNvPr id="5325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2FA4F62-4386-4C46-95D9-49EFC6E51B6A}" type="slidenum">
              <a:rPr kumimoji="0" lang="zh-CN" altLang="en-US" sz="1300" smtClean="0">
                <a:latin typeface="Arial" panose="020B0604020202020204" pitchFamily="34" charset="0"/>
              </a:rPr>
              <a:t>47</a:t>
            </a:fld>
            <a:endParaRPr kumimoji="0"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55299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P46</a:t>
            </a:r>
            <a:r>
              <a:rPr lang="zh-CN" altLang="en-US" dirty="0"/>
              <a:t>：我们回过头来总结一下动态绑定的程序框架：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selectionSort</a:t>
            </a:r>
            <a:r>
              <a:rPr lang="zh-CN" altLang="en-US" dirty="0"/>
              <a:t>函数中，有一个函数指针的形参。申明两个函数</a:t>
            </a:r>
            <a:r>
              <a:rPr lang="en-US" altLang="zh-CN" dirty="0"/>
              <a:t>ascending</a:t>
            </a:r>
            <a:r>
              <a:rPr lang="zh-CN" altLang="en-US" dirty="0"/>
              <a:t>和</a:t>
            </a:r>
            <a:r>
              <a:rPr lang="en-US" altLang="zh-CN" dirty="0"/>
              <a:t>descending</a:t>
            </a:r>
            <a:r>
              <a:rPr lang="zh-CN" altLang="en-US" dirty="0"/>
              <a:t>，这两个函数与函数指针的类型相同，都是具有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int</a:t>
            </a:r>
            <a:r>
              <a:rPr lang="zh-CN" altLang="en-US" dirty="0"/>
              <a:t>参数，返回</a:t>
            </a:r>
            <a:r>
              <a:rPr lang="en-US" altLang="zh-CN" dirty="0"/>
              <a:t>int</a:t>
            </a:r>
            <a:r>
              <a:rPr lang="zh-CN" altLang="en-US" dirty="0"/>
              <a:t>类型的函数！</a:t>
            </a:r>
          </a:p>
          <a:p>
            <a:r>
              <a:rPr lang="zh-CN" altLang="en-US" dirty="0"/>
              <a:t>在程序执行过程中，根据输入值选用不同的</a:t>
            </a:r>
            <a:r>
              <a:rPr lang="zh-CN" altLang="en-US" dirty="0">
                <a:sym typeface="+mn-ea"/>
              </a:rPr>
              <a:t>调用参数，通过函数指针将</a:t>
            </a:r>
            <a:r>
              <a:rPr lang="en-US" altLang="zh-CN" dirty="0">
                <a:sym typeface="+mn-ea"/>
              </a:rPr>
              <a:t>ascending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descending</a:t>
            </a:r>
            <a:r>
              <a:rPr lang="zh-CN" altLang="en-US" dirty="0">
                <a:sym typeface="+mn-ea"/>
              </a:rPr>
              <a:t>分别传入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selectionSort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函数中。</a:t>
            </a:r>
          </a:p>
          <a:p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在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selectionSort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函数中，直接调用函数指针指向的函数，实现在运行时动态绑定的功能。</a:t>
            </a:r>
          </a:p>
          <a:p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本例的其它函数如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swap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ascending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和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desending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函数，他们的参数都是一般的变量和指针，属于在编译时就确定的静态绑定实现。</a:t>
            </a:r>
          </a:p>
          <a:p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这个例子需要同学们下去仔细研究！</a:t>
            </a:r>
            <a:endParaRPr kumimoji="1" lang="en-US" altLang="zh-CN" dirty="0" err="1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530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6B5B72B7-CE36-4576-9E8B-37FF4283CFCB}" type="slidenum">
              <a:rPr kumimoji="0" lang="zh-CN" altLang="en-US" sz="1300" smtClean="0">
                <a:latin typeface="Arial" panose="020B0604020202020204" pitchFamily="34" charset="0"/>
              </a:rPr>
              <a:t>48</a:t>
            </a:fld>
            <a:endParaRPr kumimoji="0"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57347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P47: </a:t>
            </a:r>
            <a:r>
              <a:rPr lang="zh-CN" altLang="en-US"/>
              <a:t>下面看两个具有函数指针参数的库函数</a:t>
            </a:r>
            <a:r>
              <a:rPr lang="en-US" altLang="zh-CN"/>
              <a:t>qsort</a:t>
            </a:r>
            <a:r>
              <a:rPr lang="zh-CN" altLang="en-US"/>
              <a:t>和</a:t>
            </a:r>
            <a:r>
              <a:rPr lang="en-US" altLang="zh-CN"/>
              <a:t>besearch</a:t>
            </a:r>
            <a:r>
              <a:rPr lang="zh-CN" altLang="en-US"/>
              <a:t>，我们将重点讲解</a:t>
            </a:r>
            <a:r>
              <a:rPr lang="en-US" altLang="zh-CN"/>
              <a:t>qsort</a:t>
            </a:r>
            <a:r>
              <a:rPr lang="zh-CN" altLang="en-US"/>
              <a:t>快速排序函数。</a:t>
            </a:r>
            <a:r>
              <a:rPr lang="en-US" altLang="zh-CN"/>
              <a:t>qsort</a:t>
            </a:r>
            <a:r>
              <a:rPr lang="zh-CN" altLang="en-US"/>
              <a:t>函数在</a:t>
            </a:r>
            <a:r>
              <a:rPr lang="en-US" altLang="zh-CN"/>
              <a:t>stdlib.h</a:t>
            </a:r>
            <a:r>
              <a:rPr lang="zh-CN" altLang="en-US"/>
              <a:t>头文件中申明。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zh-CN" altLang="en-US"/>
              <a:t>         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qsort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函数的申明为：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void 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qsort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( void *base, 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size_t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 num, 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size_t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wid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, 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int (*comp)(const void *e1, const void *e2)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 );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这里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base: 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是指向所要排序的数组的指针（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void*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指向任意类型的数组）；</a:t>
            </a:r>
            <a:endParaRPr lang="en-US" altLang="zh-CN" dirty="0">
              <a:solidFill>
                <a:srgbClr val="41418C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num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: 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是数组中元素的个数；</a:t>
            </a:r>
            <a:endParaRPr lang="en-US" altLang="zh-CN" dirty="0">
              <a:solidFill>
                <a:srgbClr val="41418C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wid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: 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是每个元素所占用的字节数；</a:t>
            </a:r>
            <a:endParaRPr lang="en-US" altLang="zh-CN" dirty="0">
              <a:solidFill>
                <a:srgbClr val="41418C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comp: 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是一个指向数组元素比较函数的指针，该比较函数的两个参数是类型位置的指针，</a:t>
            </a:r>
            <a:r>
              <a:rPr lang="en-US" altLang="zh-CN" dirty="0" err="1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const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表示指针指向的内容是只读的，在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comp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所指向的函数中不可被修改。</a:t>
            </a:r>
          </a:p>
          <a:p>
            <a:pPr lvl="1">
              <a:lnSpc>
                <a:spcPct val="150000"/>
              </a:lnSpc>
            </a:pPr>
            <a:endParaRPr lang="zh-CN" altLang="en-US" dirty="0">
              <a:solidFill>
                <a:srgbClr val="41418C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   </a:t>
            </a:r>
            <a:r>
              <a:rPr lang="en-US" altLang="zh-CN" dirty="0" err="1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  qsort</a:t>
            </a:r>
            <a:r>
              <a:rPr lang="zh-CN" altLang="en-US" dirty="0" err="1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是快速排序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框架函数，负责调用和给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(*comp)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传递所需参数，根据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*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comp)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的返回值决定如何移动数组；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(*comp)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需要由编程者自己设计，该函数</a:t>
            </a:r>
            <a:r>
              <a:rPr lang="zh-CN" altLang="en-US" b="1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返回</a:t>
            </a:r>
            <a:r>
              <a:rPr lang="en-US" altLang="zh-CN" b="1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xu'y</a:t>
            </a:r>
            <a:r>
              <a:rPr lang="zh-CN" altLang="en-US" b="1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负数、正数和</a:t>
            </a:r>
            <a:r>
              <a:rPr lang="en-US" altLang="zh-CN" b="1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0</a:t>
            </a:r>
            <a:r>
              <a:rPr lang="zh-CN" altLang="en-US" b="1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，分别表示第一个参数排序时先于、后于和等于第二个参数。</a:t>
            </a:r>
            <a:endParaRPr lang="zh-CN" altLang="en-US" dirty="0">
              <a:solidFill>
                <a:srgbClr val="41418C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7477F53D-FC1F-4AC4-A301-576D908A41DF}" type="slidenum">
              <a:rPr kumimoji="0" lang="zh-CN" altLang="en-US" sz="1300" smtClean="0">
                <a:latin typeface="Arial" panose="020B0604020202020204" pitchFamily="34" charset="0"/>
              </a:rPr>
              <a:t>49</a:t>
            </a:fld>
            <a:endParaRPr kumimoji="0"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</a:t>
            </a:r>
            <a:r>
              <a:rPr lang="zh-CN" altLang="en-US" dirty="0"/>
              <a:t>：我们接下来学习指向二维数组的指针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      在</a:t>
            </a:r>
            <a:r>
              <a:rPr lang="en-US" altLang="zh-CN" dirty="0"/>
              <a:t>C</a:t>
            </a:r>
            <a:r>
              <a:rPr lang="zh-CN" altLang="en-US" dirty="0"/>
              <a:t>语言中，二维数组可以看成一维数组的嵌套，这个一维数组中的每一个元素又是一个一维数组。比如，我们定义了一个二维数组</a:t>
            </a:r>
            <a:r>
              <a:rPr lang="en-US" altLang="zh-CN" dirty="0"/>
              <a:t>a[2][3]</a:t>
            </a:r>
            <a:r>
              <a:rPr lang="zh-CN" altLang="en-US" dirty="0"/>
              <a:t>，它包含两个元素，</a:t>
            </a:r>
            <a:r>
              <a:rPr lang="en-US" altLang="zh-CN" dirty="0"/>
              <a:t>a[0]</a:t>
            </a:r>
            <a:r>
              <a:rPr lang="zh-CN" altLang="en-US" dirty="0"/>
              <a:t>和</a:t>
            </a:r>
            <a:r>
              <a:rPr lang="en-US" altLang="zh-CN" dirty="0"/>
              <a:t>a[1]</a:t>
            </a:r>
            <a:r>
              <a:rPr lang="zh-CN" altLang="en-US" dirty="0"/>
              <a:t>，而这两个元素又都是包含</a:t>
            </a:r>
            <a:r>
              <a:rPr lang="en-US" altLang="zh-CN" dirty="0"/>
              <a:t>3</a:t>
            </a:r>
            <a:r>
              <a:rPr lang="zh-CN" altLang="en-US" dirty="0"/>
              <a:t>个元素的一维数组，</a:t>
            </a:r>
            <a:r>
              <a:rPr lang="en-US" altLang="zh-CN" dirty="0"/>
              <a:t>a[0]</a:t>
            </a:r>
            <a:r>
              <a:rPr lang="zh-CN" altLang="en-US" dirty="0"/>
              <a:t>中包括</a:t>
            </a:r>
            <a:r>
              <a:rPr lang="en-US" altLang="zh-CN" dirty="0"/>
              <a:t>a[0][0],a[0][1]</a:t>
            </a:r>
            <a:r>
              <a:rPr lang="zh-CN" altLang="en-US" dirty="0"/>
              <a:t>和</a:t>
            </a:r>
            <a:r>
              <a:rPr lang="en-US" altLang="zh-CN" dirty="0"/>
              <a:t>a[0][2]</a:t>
            </a:r>
            <a:r>
              <a:rPr lang="zh-CN" altLang="en-US" dirty="0"/>
              <a:t>这三个元素，</a:t>
            </a:r>
            <a:r>
              <a:rPr lang="en-US" altLang="zh-CN" dirty="0">
                <a:sym typeface="+mn-ea"/>
              </a:rPr>
              <a:t>a[1]</a:t>
            </a:r>
            <a:r>
              <a:rPr lang="zh-CN" altLang="en-US" dirty="0">
                <a:sym typeface="+mn-ea"/>
              </a:rPr>
              <a:t>中包括</a:t>
            </a:r>
            <a:r>
              <a:rPr lang="en-US" altLang="zh-CN" dirty="0">
                <a:sym typeface="+mn-ea"/>
              </a:rPr>
              <a:t>a[1][0],a[1][1]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a[1][2]</a:t>
            </a:r>
            <a:r>
              <a:rPr lang="zh-CN" altLang="en-US" dirty="0">
                <a:sym typeface="+mn-ea"/>
              </a:rPr>
              <a:t>这三个元素。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从一维数组的角度来看，</a:t>
            </a:r>
            <a:r>
              <a:rPr lang="en-US" altLang="zh-CN" dirty="0"/>
              <a:t>a</a:t>
            </a:r>
            <a:r>
              <a:rPr lang="zh-CN" altLang="en-US" dirty="0"/>
              <a:t>代表一维数组首元素的地址，</a:t>
            </a:r>
            <a:r>
              <a:rPr lang="en-US" altLang="zh-CN" dirty="0"/>
              <a:t>a+0</a:t>
            </a:r>
            <a:r>
              <a:rPr lang="zh-CN" altLang="en-US" dirty="0"/>
              <a:t>代表的就是下标为</a:t>
            </a:r>
            <a:r>
              <a:rPr lang="en-US" altLang="zh-CN" dirty="0"/>
              <a:t>0</a:t>
            </a:r>
            <a:r>
              <a:rPr lang="zh-CN" altLang="en-US" dirty="0"/>
              <a:t>的这个元素的首地址，</a:t>
            </a:r>
            <a:r>
              <a:rPr lang="en-US" altLang="zh-CN" dirty="0"/>
              <a:t> </a:t>
            </a:r>
            <a:r>
              <a:rPr lang="zh-CN" altLang="en-US" dirty="0"/>
              <a:t>而</a:t>
            </a:r>
            <a:r>
              <a:rPr lang="en-US" altLang="zh-CN" dirty="0"/>
              <a:t>a+1</a:t>
            </a:r>
            <a:r>
              <a:rPr lang="zh-CN" altLang="en-US" dirty="0"/>
              <a:t>代表的就是下标为</a:t>
            </a:r>
            <a:r>
              <a:rPr lang="en-US" altLang="zh-CN" dirty="0"/>
              <a:t>1</a:t>
            </a:r>
            <a:r>
              <a:rPr lang="zh-CN" altLang="en-US" dirty="0"/>
              <a:t>这个元素的首地址。当然，这里的元素并不是一个简单的整数，而是由</a:t>
            </a:r>
            <a:r>
              <a:rPr lang="en-US" altLang="zh-CN" dirty="0"/>
              <a:t>3</a:t>
            </a:r>
            <a:r>
              <a:rPr lang="zh-CN" altLang="en-US" dirty="0"/>
              <a:t>个整数所组成的一维数组。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我们可以把二维数组</a:t>
            </a:r>
            <a:r>
              <a:rPr lang="en-US" altLang="zh-CN" dirty="0"/>
              <a:t>a</a:t>
            </a:r>
            <a:r>
              <a:rPr lang="zh-CN" altLang="en-US" dirty="0"/>
              <a:t>中各元素在内存中的一些地址关系用图来表示，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是二维数组的首地址，</a:t>
            </a:r>
            <a:r>
              <a:rPr lang="en-US" altLang="zh-CN" dirty="0">
                <a:sym typeface="+mn-ea"/>
              </a:rPr>
              <a:t>a+0</a:t>
            </a:r>
            <a:r>
              <a:rPr lang="zh-CN" altLang="en-US" dirty="0">
                <a:sym typeface="+mn-ea"/>
              </a:rPr>
              <a:t>指向</a:t>
            </a:r>
            <a:r>
              <a:rPr lang="en-US" altLang="zh-CN" dirty="0">
                <a:sym typeface="+mn-ea"/>
              </a:rPr>
              <a:t>a[0]</a:t>
            </a:r>
            <a:r>
              <a:rPr lang="zh-CN" altLang="en-US" dirty="0">
                <a:sym typeface="+mn-ea"/>
              </a:rPr>
              <a:t>这一行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也是</a:t>
            </a:r>
            <a:r>
              <a:rPr lang="en-US" altLang="zh-CN" dirty="0">
                <a:sym typeface="+mn-ea"/>
              </a:rPr>
              <a:t>a[0]</a:t>
            </a:r>
            <a:r>
              <a:rPr lang="zh-CN" altLang="en-US" dirty="0">
                <a:sym typeface="+mn-ea"/>
              </a:rPr>
              <a:t> 的地址；</a:t>
            </a:r>
            <a:r>
              <a:rPr lang="en-US" altLang="zh-CN" dirty="0">
                <a:sym typeface="+mn-ea"/>
              </a:rPr>
              <a:t>a+1</a:t>
            </a:r>
            <a:r>
              <a:rPr lang="zh-CN" altLang="en-US" dirty="0">
                <a:sym typeface="+mn-ea"/>
              </a:rPr>
              <a:t>指向</a:t>
            </a:r>
            <a:r>
              <a:rPr lang="en-US" altLang="zh-CN" dirty="0">
                <a:sym typeface="+mn-ea"/>
              </a:rPr>
              <a:t>a[1]</a:t>
            </a:r>
            <a:r>
              <a:rPr lang="zh-CN" altLang="en-US" dirty="0">
                <a:sym typeface="+mn-ea"/>
              </a:rPr>
              <a:t>这一行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也就是第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行的首地址。如要访问某一行某一列元素时，比如访问</a:t>
            </a:r>
            <a:r>
              <a:rPr lang="en-US" altLang="zh-CN" dirty="0">
                <a:sym typeface="+mn-ea"/>
              </a:rPr>
              <a:t>a[0][0]</a:t>
            </a:r>
            <a:r>
              <a:rPr lang="zh-CN" altLang="en-US" dirty="0">
                <a:sym typeface="+mn-ea"/>
              </a:rPr>
              <a:t>这个元素，需要获得这个元素的地址，这个地址就是</a:t>
            </a:r>
            <a:r>
              <a:rPr lang="en-US" altLang="zh-CN" dirty="0">
                <a:sym typeface="+mn-ea"/>
              </a:rPr>
              <a:t>a[0]+0,</a:t>
            </a:r>
            <a:r>
              <a:rPr lang="zh-CN" altLang="en-US" dirty="0">
                <a:sym typeface="+mn-ea"/>
              </a:rPr>
              <a:t>也就是</a:t>
            </a:r>
            <a:r>
              <a:rPr lang="en-US" altLang="zh-CN" dirty="0">
                <a:sym typeface="+mn-ea"/>
              </a:rPr>
              <a:t>&amp;a[0][0]</a:t>
            </a:r>
            <a:r>
              <a:rPr lang="zh-CN" altLang="en-US" dirty="0">
                <a:sym typeface="+mn-ea"/>
              </a:rPr>
              <a:t>。同理，我们也可以得到其他元素的地址。</a:t>
            </a:r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0BC35-7348-4330-9CB0-51A55714169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6144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P48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：我们看一个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qshort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函数的例子。</a:t>
            </a:r>
            <a:r>
              <a:rPr lang="zh-CN" altLang="en-US" dirty="0">
                <a:sym typeface="+mn-ea"/>
              </a:rPr>
              <a:t>给定一个所有元素均已被赋值的</a:t>
            </a:r>
            <a:r>
              <a:rPr lang="en-US" altLang="zh-CN" dirty="0">
                <a:sym typeface="+mn-ea"/>
              </a:rPr>
              <a:t>double</a:t>
            </a:r>
            <a:r>
              <a:rPr lang="zh-CN" altLang="en-US" dirty="0">
                <a:sym typeface="+mn-ea"/>
              </a:rPr>
              <a:t>型数组，使用</a:t>
            </a:r>
            <a:r>
              <a:rPr lang="en-US" altLang="zh-CN" dirty="0" err="1">
                <a:sym typeface="+mn-ea"/>
              </a:rPr>
              <a:t>qsort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对数组元素按升序和降序排序。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ym typeface="+mn-ea"/>
              </a:rPr>
              <a:t>（打开</a:t>
            </a:r>
            <a:r>
              <a:rPr lang="en-US" altLang="zh-CN" dirty="0">
                <a:sym typeface="+mn-ea"/>
              </a:rPr>
              <a:t>devC</a:t>
            </a:r>
            <a:r>
              <a:rPr lang="zh-CN" altLang="en-US" dirty="0">
                <a:sym typeface="+mn-ea"/>
              </a:rPr>
              <a:t>，加载例</a:t>
            </a:r>
            <a:r>
              <a:rPr lang="en-US" altLang="zh-CN" dirty="0">
                <a:sym typeface="+mn-ea"/>
              </a:rPr>
              <a:t>8-14</a:t>
            </a:r>
            <a:r>
              <a:rPr lang="zh-CN" altLang="en-US" dirty="0">
                <a:sym typeface="+mn-ea"/>
              </a:rPr>
              <a:t>）。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ym typeface="+mn-ea"/>
              </a:rPr>
              <a:t>          我们需要自己设计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rising_double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和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falling_double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两个函数，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rising_double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函数在第一数小于第二个数时返回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-1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，第一数大于第二个数时返回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1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，两个数相等时返回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0,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实现升序排序。而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falling_double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刚好相反，在第一数小于第二个数时返回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1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，第一数大于第二个数时返回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-1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，实现降序排列。</a:t>
            </a:r>
            <a:endParaRPr lang="zh-CN" altLang="en-US" dirty="0"/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       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然后调用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qsort,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采用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rising_double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函数作为</a:t>
            </a:r>
            <a:r>
              <a:rPr lang="en-US" altLang="zh-CN" b="1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(*comp)</a:t>
            </a:r>
            <a:r>
              <a:rPr lang="zh-CN" altLang="en-US" b="1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的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实参时，就会升序排序，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采用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falling_double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函数作为</a:t>
            </a:r>
            <a:r>
              <a:rPr lang="en-US" altLang="zh-CN" b="1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(*comp)</a:t>
            </a:r>
            <a:r>
              <a:rPr lang="zh-CN" altLang="en-US" b="1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的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实参时，就会降序排序。</a:t>
            </a:r>
          </a:p>
          <a:p>
            <a:pPr lvl="0">
              <a:lnSpc>
                <a:spcPct val="150000"/>
              </a:lnSpc>
            </a:pP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      至于</a:t>
            </a:r>
            <a:r>
              <a:rPr lang="en-US" altLang="zh-CN" dirty="0" err="1">
                <a:solidFill>
                  <a:srgbClr val="FFFF00"/>
                </a:solidFill>
                <a:sym typeface="+mn-ea"/>
              </a:rPr>
              <a:t>qsort</a:t>
            </a:r>
            <a:r>
              <a:rPr lang="en-US" altLang="zh-CN" dirty="0">
                <a:solidFill>
                  <a:srgbClr val="FFFF00"/>
                </a:solidFill>
                <a:sym typeface="+mn-ea"/>
              </a:rPr>
              <a:t> </a:t>
            </a:r>
            <a:r>
              <a:rPr lang="zh-CN" altLang="en-US" dirty="0">
                <a:solidFill>
                  <a:srgbClr val="FFFF00"/>
                </a:solidFill>
                <a:sym typeface="+mn-ea"/>
              </a:rPr>
              <a:t>怎么实现的？用户看不到（不透明），是用快速排序实现。上一个选择排序</a:t>
            </a:r>
            <a:r>
              <a:rPr lang="en-US" altLang="zh-CN" dirty="0" err="1">
                <a:solidFill>
                  <a:srgbClr val="FFFF00"/>
                </a:solidFill>
                <a:sym typeface="+mn-ea"/>
              </a:rPr>
              <a:t>selectionSort</a:t>
            </a:r>
            <a:r>
              <a:rPr lang="zh-CN" altLang="en-US" dirty="0">
                <a:solidFill>
                  <a:srgbClr val="FFFF00"/>
                </a:solidFill>
                <a:sym typeface="+mn-ea"/>
              </a:rPr>
              <a:t>的框架跟这个原理相似，但上一个选择排序大家能看见，这个看不见而已。原理是一样的。</a:t>
            </a:r>
            <a:endParaRPr lang="zh-CN" altLang="en-US" b="1" dirty="0">
              <a:solidFill>
                <a:srgbClr val="FFFF00"/>
              </a:solidFill>
            </a:endParaRPr>
          </a:p>
          <a:p>
            <a:endParaRPr lang="zh-CN" altLang="en-US" dirty="0"/>
          </a:p>
        </p:txBody>
      </p:sp>
      <p:sp>
        <p:nvSpPr>
          <p:cNvPr id="6144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E44A2A4F-3348-4A45-A817-D5F1E9586476}" type="slidenum">
              <a:rPr kumimoji="0" lang="zh-CN" altLang="en-US" sz="1300" smtClean="0">
                <a:latin typeface="Arial" panose="020B0604020202020204" pitchFamily="34" charset="0"/>
              </a:rPr>
              <a:t>50</a:t>
            </a:fld>
            <a:endParaRPr kumimoji="0"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6349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P49:  </a:t>
            </a:r>
            <a:r>
              <a:rPr lang="zh-CN" altLang="en-US"/>
              <a:t>这个例子中我们将书上的算法做了修改，书上给出的代码在对浮点数排序时会出问题，大家可以下去自己试一下！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rising_double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() 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的参数为通用类型指针</a:t>
            </a:r>
            <a:r>
              <a:rPr lang="en-US" altLang="zh-CN" dirty="0" err="1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 void*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，在函数内部需要进行强制类型转换。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=&gt;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可匹配任意类型指针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falling_double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() 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的参数直接定义为</a:t>
            </a:r>
            <a:r>
              <a:rPr lang="en-US" altLang="zh-CN" dirty="0" err="1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 double*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，在函数内部的避免参数类型转换。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=&gt;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描述上更加简洁 （更“严格”的编译器会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warning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）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在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C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语言中，两种方法都是可以的。</a:t>
            </a:r>
            <a:endParaRPr lang="en-US" altLang="zh-CN" dirty="0">
              <a:solidFill>
                <a:srgbClr val="41418C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6349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2424ED8C-82AE-4D0D-8516-A5C7BD9A7146}" type="slidenum">
              <a:rPr kumimoji="0" lang="zh-CN" altLang="en-US" sz="1300" smtClean="0">
                <a:latin typeface="Arial" panose="020B0604020202020204" pitchFamily="34" charset="0"/>
              </a:rPr>
              <a:t>51</a:t>
            </a:fld>
            <a:endParaRPr kumimoji="0"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65539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P50</a:t>
            </a:r>
            <a:r>
              <a:rPr lang="zh-CN" altLang="en-US" dirty="0"/>
              <a:t>：这是一个非常好的例子，大家熟知的</a:t>
            </a:r>
            <a:r>
              <a:rPr lang="en-US" altLang="zh-CN" dirty="0"/>
              <a:t>excel</a:t>
            </a:r>
            <a:r>
              <a:rPr lang="zh-CN" altLang="en-US" dirty="0"/>
              <a:t>里的第一级排序，第二级、。。。、</a:t>
            </a:r>
            <a:r>
              <a:rPr lang="en-US" altLang="zh-CN" dirty="0"/>
              <a:t>n</a:t>
            </a:r>
            <a:r>
              <a:rPr lang="zh-CN" altLang="en-US" dirty="0"/>
              <a:t>级，咱们每次上</a:t>
            </a:r>
            <a:r>
              <a:rPr lang="en-US" altLang="zh-CN" dirty="0"/>
              <a:t>OJ</a:t>
            </a:r>
            <a:r>
              <a:rPr lang="zh-CN" altLang="en-US" dirty="0"/>
              <a:t>的排名等等都可以用类似的代码实现。需要同学们认真阅读体会！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输入数据的编号（顺序统计量）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：从标准输入上读入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1&lt;n&lt;200000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）个整数，将其按数值从小到大连续编号（</a:t>
            </a:r>
            <a:r>
              <a:rPr lang="zh-CN" alt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第几小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），相同的数值具有相同的编号。在标准输出上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按输入顺序以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编号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&gt;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数值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的格式输出这些数据，各数据之间以空格符分隔，以换行符结束。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如输入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5 3 4 7 3 5 6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，则输出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3:5 1:3 2:4 5:7 1:3 3:5 4:6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。输入中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是最小的，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其次，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排老三。所以输出是，第一个是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，序号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，所以是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的序号是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，所以是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，以此类推。具体实现需要：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1. 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读入数据并记录读入顺序；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2. 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对数据按大小排序后编号；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3. 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再对数据按输入顺序排序；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4. 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按顺序输出数据及其编号。</a:t>
            </a:r>
            <a:endParaRPr lang="en-US" altLang="zh-CN" dirty="0">
              <a:solidFill>
                <a:srgbClr val="41418C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6554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E58C0B03-85B6-4AF6-A18F-317B07F85445}" type="slidenum">
              <a:rPr kumimoji="0" lang="zh-CN" altLang="en-US" sz="1300" smtClean="0">
                <a:latin typeface="Arial" panose="020B0604020202020204" pitchFamily="34" charset="0"/>
              </a:rPr>
              <a:t>52</a:t>
            </a:fld>
            <a:endParaRPr kumimoji="0"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67587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P51</a:t>
            </a:r>
            <a:r>
              <a:rPr lang="zh-CN" altLang="en-US" dirty="0"/>
              <a:t>：这是详细的过程：第一步记录输入次序，第二步按照数值那一列排序，黄色的那一列是排序列，然后填入编号，数值相同的编号相同。然后第三步再按照输入次序排序。最后是第四步，输出编号和原输入的数据即可！黄色一列是排序的关键字。</a:t>
            </a:r>
          </a:p>
        </p:txBody>
      </p:sp>
      <p:sp>
        <p:nvSpPr>
          <p:cNvPr id="675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3372A971-EB69-44E6-9A21-9496B31E0FFE}" type="slidenum">
              <a:rPr kumimoji="0" lang="zh-CN" altLang="en-US" sz="1300" smtClean="0">
                <a:latin typeface="Arial" panose="020B0604020202020204" pitchFamily="34" charset="0"/>
              </a:rPr>
              <a:t>53</a:t>
            </a:fld>
            <a:endParaRPr kumimoji="0"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69635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/>
              <a:t>P52</a:t>
            </a:r>
            <a:r>
              <a:rPr lang="zh-CN" altLang="en-US" dirty="0" err="1"/>
              <a:t>：我们来看看具体实现过程：定义一个两维的全局数组</a:t>
            </a:r>
            <a:r>
              <a:rPr lang="en-US" altLang="zh-CN" dirty="0" err="1"/>
              <a:t>data[][3]</a:t>
            </a:r>
            <a:r>
              <a:rPr lang="zh-CN" altLang="en-US" dirty="0" err="1"/>
              <a:t>，有</a:t>
            </a:r>
            <a:r>
              <a:rPr lang="en-US" altLang="zh-CN" dirty="0" err="1"/>
              <a:t>3</a:t>
            </a:r>
            <a:r>
              <a:rPr lang="zh-CN" altLang="en-US" dirty="0" err="1"/>
              <a:t>列。第一列保存输入的数据，第二列保存输入次序，这两个动作由第一个</a:t>
            </a:r>
            <a:r>
              <a:rPr lang="en-US" altLang="zh-CN" dirty="0" err="1"/>
              <a:t>for</a:t>
            </a:r>
            <a:r>
              <a:rPr lang="zh-CN" altLang="en-US" dirty="0" err="1"/>
              <a:t>语句完成。通过</a:t>
            </a:r>
            <a:r>
              <a:rPr lang="en-US" altLang="zh-CN" dirty="0" err="1"/>
              <a:t>scanf</a:t>
            </a:r>
            <a:r>
              <a:rPr lang="zh-CN" altLang="en-US" dirty="0" err="1"/>
              <a:t>是否正确读入数据作为循环结束标志，即，直到输入错误的整型数据为止，将整型数读入第</a:t>
            </a:r>
            <a:r>
              <a:rPr lang="en-US" altLang="zh-CN" dirty="0" err="1"/>
              <a:t>0</a:t>
            </a:r>
            <a:r>
              <a:rPr lang="zh-CN" altLang="en-US" dirty="0" err="1"/>
              <a:t>列，序号存入第</a:t>
            </a:r>
            <a:r>
              <a:rPr lang="en-US" altLang="zh-CN" dirty="0" err="1"/>
              <a:t>1</a:t>
            </a:r>
            <a:r>
              <a:rPr lang="zh-CN" altLang="en-US" dirty="0" err="1"/>
              <a:t>列。</a:t>
            </a:r>
          </a:p>
          <a:p>
            <a:r>
              <a:rPr lang="zh-CN" altLang="en-US" dirty="0" err="1"/>
              <a:t>      调用</a:t>
            </a:r>
            <a:r>
              <a:rPr lang="en-US" altLang="zh-CN" dirty="0" err="1"/>
              <a:t>qsort</a:t>
            </a:r>
            <a:r>
              <a:rPr lang="zh-CN" altLang="en-US" dirty="0" err="1"/>
              <a:t>排序，先按照</a:t>
            </a:r>
            <a:r>
              <a:rPr lang="en-US" altLang="zh-CN" dirty="0" err="1"/>
              <a:t>s_rank</a:t>
            </a:r>
            <a:r>
              <a:rPr lang="zh-CN" altLang="en-US" dirty="0" err="1"/>
              <a:t>函数进行排序。</a:t>
            </a:r>
            <a:r>
              <a:rPr lang="en-US" altLang="zh-CN" dirty="0" err="1"/>
              <a:t>data</a:t>
            </a:r>
            <a:r>
              <a:rPr lang="zh-CN" altLang="en-US" dirty="0" err="1"/>
              <a:t>数组的每一行有</a:t>
            </a:r>
            <a:r>
              <a:rPr lang="en-US" altLang="zh-CN" dirty="0" err="1"/>
              <a:t>3</a:t>
            </a:r>
            <a:r>
              <a:rPr lang="zh-CN" altLang="en-US" dirty="0" err="1"/>
              <a:t>个整型数，</a:t>
            </a:r>
            <a:r>
              <a:rPr lang="en-US" altLang="zh-CN" dirty="0" err="1"/>
              <a:t>s_rank</a:t>
            </a:r>
            <a:r>
              <a:rPr lang="zh-CN" altLang="en-US" dirty="0" err="1"/>
              <a:t>用了第</a:t>
            </a:r>
            <a:r>
              <a:rPr lang="en-US" altLang="zh-CN" dirty="0" err="1"/>
              <a:t>0</a:t>
            </a:r>
            <a:r>
              <a:rPr lang="zh-CN" altLang="en-US" dirty="0" err="1"/>
              <a:t>列的数，就是原始读入数据那一列，进行排序</a:t>
            </a:r>
            <a:r>
              <a:rPr lang="en-US" altLang="zh-CN" dirty="0" err="1"/>
              <a:t>data</a:t>
            </a:r>
            <a:r>
              <a:rPr lang="zh-CN" altLang="en-US" dirty="0" err="1"/>
              <a:t>数组。</a:t>
            </a:r>
          </a:p>
          <a:p>
            <a:r>
              <a:rPr lang="zh-CN" altLang="en-US" dirty="0" err="1"/>
              <a:t>     排序后调用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gen_rank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进行编号。</a:t>
            </a:r>
          </a:p>
          <a:p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     然后再</a:t>
            </a:r>
            <a:r>
              <a:rPr lang="zh-CN" altLang="en-US" dirty="0" err="1">
                <a:sym typeface="+mn-ea"/>
              </a:rPr>
              <a:t>调用</a:t>
            </a:r>
            <a:r>
              <a:rPr lang="en-US" altLang="zh-CN" dirty="0" err="1">
                <a:sym typeface="+mn-ea"/>
              </a:rPr>
              <a:t>qsort</a:t>
            </a:r>
            <a:r>
              <a:rPr lang="zh-CN" altLang="en-US" dirty="0" err="1">
                <a:sym typeface="+mn-ea"/>
              </a:rPr>
              <a:t>，按照</a:t>
            </a:r>
            <a:r>
              <a:rPr lang="en-US" altLang="zh-CN" dirty="0" err="1">
                <a:sym typeface="+mn-ea"/>
              </a:rPr>
              <a:t>s_order</a:t>
            </a:r>
            <a:r>
              <a:rPr lang="zh-CN" altLang="en-US" dirty="0" err="1">
                <a:sym typeface="+mn-ea"/>
              </a:rPr>
              <a:t>函数进行排序。</a:t>
            </a:r>
            <a:r>
              <a:rPr lang="en-US" altLang="zh-CN" dirty="0" err="1">
                <a:sym typeface="+mn-ea"/>
              </a:rPr>
              <a:t>s_order</a:t>
            </a:r>
            <a:r>
              <a:rPr lang="zh-CN" altLang="en-US" dirty="0" err="1">
                <a:sym typeface="+mn-ea"/>
              </a:rPr>
              <a:t>采用</a:t>
            </a:r>
            <a:r>
              <a:rPr lang="en-US" altLang="zh-CN" dirty="0" err="1">
                <a:sym typeface="+mn-ea"/>
              </a:rPr>
              <a:t>data</a:t>
            </a:r>
            <a:r>
              <a:rPr lang="zh-CN" altLang="en-US" dirty="0" err="1">
                <a:sym typeface="+mn-ea"/>
              </a:rPr>
              <a:t>数据行中的第</a:t>
            </a:r>
            <a:r>
              <a:rPr lang="en-US" altLang="zh-CN" dirty="0" err="1">
                <a:sym typeface="+mn-ea"/>
              </a:rPr>
              <a:t>1</a:t>
            </a:r>
            <a:r>
              <a:rPr lang="zh-CN" altLang="en-US" dirty="0" err="1">
                <a:sym typeface="+mn-ea"/>
              </a:rPr>
              <a:t>列的数，也就是用输入次序排序</a:t>
            </a:r>
            <a:r>
              <a:rPr lang="en-US" altLang="zh-CN" dirty="0" err="1">
                <a:sym typeface="+mn-ea"/>
              </a:rPr>
              <a:t>data</a:t>
            </a:r>
            <a:r>
              <a:rPr lang="zh-CN" altLang="en-US" dirty="0" err="1">
                <a:sym typeface="+mn-ea"/>
              </a:rPr>
              <a:t>数组。</a:t>
            </a:r>
          </a:p>
          <a:p>
            <a:r>
              <a:rPr lang="zh-CN" altLang="en-US" dirty="0" err="1">
                <a:sym typeface="+mn-ea"/>
              </a:rPr>
              <a:t>     最后按照格式打印输出。</a:t>
            </a:r>
          </a:p>
          <a:p>
            <a:r>
              <a:rPr lang="zh-CN" altLang="en-US" dirty="0" err="1"/>
              <a:t>     注意：直接采用这样书写的</a:t>
            </a:r>
            <a:r>
              <a:rPr lang="en-US" altLang="zh-CN" dirty="0" err="1">
                <a:sym typeface="+mn-ea"/>
              </a:rPr>
              <a:t>s_rank</a:t>
            </a:r>
            <a:r>
              <a:rPr lang="zh-CN" altLang="en-US" dirty="0" err="1">
                <a:sym typeface="+mn-ea"/>
              </a:rPr>
              <a:t>和</a:t>
            </a:r>
            <a:r>
              <a:rPr lang="en-US" altLang="zh-CN" dirty="0" err="1">
                <a:sym typeface="+mn-ea"/>
              </a:rPr>
              <a:t>s_order</a:t>
            </a:r>
            <a:r>
              <a:rPr lang="zh-CN" altLang="en-US" dirty="0" err="1">
                <a:sym typeface="+mn-ea"/>
              </a:rPr>
              <a:t>函数，在编译时会报警，原因是</a:t>
            </a:r>
            <a:r>
              <a:rPr lang="en-US" altLang="zh-CN" b="1" dirty="0" err="1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qsort</a:t>
            </a:r>
            <a:r>
              <a:rPr lang="zh-CN" altLang="en-US" b="1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要求参数为</a:t>
            </a:r>
            <a:r>
              <a:rPr lang="en-US" altLang="zh-CN" b="1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void</a:t>
            </a:r>
            <a:r>
              <a:rPr lang="zh-CN" altLang="en-US" b="1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；数据可能越界。</a:t>
            </a:r>
            <a:endParaRPr lang="zh-CN" altLang="en-US" dirty="0"/>
          </a:p>
        </p:txBody>
      </p:sp>
      <p:sp>
        <p:nvSpPr>
          <p:cNvPr id="6963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BE8C487-FAD6-4B6C-9F10-2BF106272FDE}" type="slidenum">
              <a:rPr kumimoji="0" lang="zh-CN" altLang="en-US" sz="1300" smtClean="0">
                <a:latin typeface="Arial" panose="020B0604020202020204" pitchFamily="34" charset="0"/>
              </a:rPr>
              <a:t>54</a:t>
            </a:fld>
            <a:endParaRPr kumimoji="0"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71683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P53</a:t>
            </a:r>
            <a:r>
              <a:rPr lang="zh-CN" altLang="en-US"/>
              <a:t>：再看看</a:t>
            </a:r>
            <a:r>
              <a:rPr kumimoji="1" lang="nn-NO" altLang="zh-CN" dirty="0">
                <a:latin typeface="Times New Roman" panose="02020603050405020304" pitchFamily="18" charset="0"/>
                <a:sym typeface="+mn-ea"/>
              </a:rPr>
              <a:t> gen_rank</a:t>
            </a:r>
            <a:r>
              <a:rPr kumimoji="1" lang="zh-CN" altLang="nn-NO" dirty="0">
                <a:latin typeface="Times New Roman" panose="02020603050405020304" pitchFamily="18" charset="0"/>
                <a:sym typeface="+mn-ea"/>
              </a:rPr>
              <a:t>函数的定义。最小的第一数编号为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。然后从第二个数开始循环，如果这个数与前面的数相同，直接用前面的编号，否则编号增加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。</a:t>
            </a:r>
          </a:p>
          <a:p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         过程示例如图：第一个直接给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，然后后面的数开始跟前一个数比较，若相等，编号不变，连续排，若不等，则加一。直到排完。</a:t>
            </a:r>
          </a:p>
        </p:txBody>
      </p:sp>
      <p:sp>
        <p:nvSpPr>
          <p:cNvPr id="7168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F222F80C-DC71-434F-AF1E-D0602CD16872}" type="slidenum">
              <a:rPr kumimoji="0" lang="zh-CN" altLang="en-US" sz="1300" smtClean="0">
                <a:latin typeface="Arial" panose="020B0604020202020204" pitchFamily="34" charset="0"/>
              </a:rPr>
              <a:t>55</a:t>
            </a:fld>
            <a:endParaRPr kumimoji="0"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7373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P54</a:t>
            </a:r>
            <a:r>
              <a:rPr lang="zh-CN" altLang="en-US"/>
              <a:t>：看完了</a:t>
            </a:r>
            <a:r>
              <a:rPr lang="en-US" altLang="zh-CN"/>
              <a:t>qsort</a:t>
            </a:r>
            <a:r>
              <a:rPr lang="zh-CN" altLang="en-US"/>
              <a:t>函数后，再看看</a:t>
            </a:r>
            <a:r>
              <a:rPr lang="en-US" altLang="zh-CN" dirty="0" err="1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bsearch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()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二分查找函数。它的原型定义为：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void *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bsearch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 (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const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 void *key, 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const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 void *base, 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size_t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num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, 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size_t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wid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, 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 (*comp) (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const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 void *e1, 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const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 void *e2));</a:t>
            </a:r>
          </a:p>
          <a:p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其中</a:t>
            </a:r>
          </a:p>
          <a:p>
            <a:pPr lvl="1"/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key: 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指向待查数据的指针；也就是要找到那个数据。</a:t>
            </a:r>
            <a:endParaRPr lang="en-US" altLang="zh-CN" dirty="0">
              <a:solidFill>
                <a:srgbClr val="41418C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base: 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指向所要查找的数组的指针；在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base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数组中找。</a:t>
            </a:r>
            <a:endParaRPr lang="en-US" altLang="zh-CN" dirty="0">
              <a:solidFill>
                <a:srgbClr val="41418C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lvl="1"/>
            <a:r>
              <a:rPr lang="en-US" altLang="zh-CN" dirty="0" err="1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num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: 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数组中元素的个数；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base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数组的大小。</a:t>
            </a:r>
            <a:endParaRPr lang="en-US" altLang="zh-CN" dirty="0">
              <a:solidFill>
                <a:srgbClr val="41418C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lvl="1"/>
            <a:r>
              <a:rPr lang="en-US" altLang="zh-CN" dirty="0" err="1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wid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: 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每一个元素所占用的字节数；每个元素也允许是数组或其它复合数据结构。</a:t>
            </a:r>
            <a:endParaRPr lang="en-US" altLang="zh-CN" dirty="0">
              <a:solidFill>
                <a:srgbClr val="41418C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comp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：一个指向比较函数的指针；指针函数。有两个参数，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e1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e2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。</a:t>
            </a:r>
            <a:endParaRPr lang="en-US" altLang="zh-CN" dirty="0">
              <a:solidFill>
                <a:srgbClr val="41418C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lvl="2"/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e1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：指向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key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；</a:t>
            </a:r>
            <a:endParaRPr lang="en-US" altLang="zh-CN" dirty="0">
              <a:solidFill>
                <a:srgbClr val="41418C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lvl="2"/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e2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：指向当前正在检查的数组元素。</a:t>
            </a:r>
            <a:endParaRPr lang="en-US" altLang="zh-CN" dirty="0">
              <a:solidFill>
                <a:srgbClr val="41418C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当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base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所指向的数组中有与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key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所指向的数据的属性一致的元素时，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bsearch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()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返回该元素的地址，否则返回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NULL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。就是说找到了，则返回对应的地址，否则返回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0(NULL)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。</a:t>
            </a:r>
          </a:p>
          <a:p>
            <a:pPr lvl="0"/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41418C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7373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B03883A9-E77A-46EF-860F-F276EA5E1FEC}" type="slidenum">
              <a:rPr kumimoji="0" lang="zh-CN" altLang="en-US" sz="1300" smtClean="0">
                <a:latin typeface="Arial" panose="020B0604020202020204" pitchFamily="34" charset="0"/>
              </a:rPr>
              <a:t>56</a:t>
            </a:fld>
            <a:endParaRPr kumimoji="0"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75779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P55</a:t>
            </a:r>
            <a:r>
              <a:rPr lang="zh-CN" altLang="en-US"/>
              <a:t>：我们通过一个实例来说明bsearch函数的用法。</a:t>
            </a:r>
          </a:p>
          <a:p>
            <a:r>
              <a:rPr lang="zh-CN" altLang="en-US"/>
              <a:t>假如已经有了一个质数表，那么就可以通过查表来判断一个数是否是质数。实现起来很简单，先将已知的质数存在数组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primes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中，这个过程可以用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init_primes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(primes, N)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函数实现。然后就可以输入一个数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n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n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要小于质数表中最大的一个质数。调用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besearch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函数来查找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n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是否在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primes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这个数组中，如果在就是质数，不在就不是质数。</a:t>
            </a:r>
          </a:p>
          <a:p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看一下调用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besearch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时的参数：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&amp;n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待查元素指针，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primes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查找的数组，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N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是数组大小，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sizeof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(int)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是数组元素的大小，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comp_init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是比较函数。</a:t>
            </a:r>
          </a:p>
          <a:p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comp_init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函数比较简单，就一句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return *p1 - *p2; 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需要注意的是，为了书写简单，将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comp_init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函数的两个参数类型直接定义为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 int * </a:t>
            </a: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类型，不是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bsearch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要求的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void*</a:t>
            </a: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类型，编译时系统会警告！</a:t>
            </a:r>
          </a:p>
          <a:p>
            <a:endParaRPr kumimoji="1" lang="zh-CN" altLang="en-US" b="1" dirty="0">
              <a:solidFill>
                <a:srgbClr val="C00000"/>
              </a:solidFill>
              <a:latin typeface="Times New Roman" panose="02020603050405020304" pitchFamily="18" charset="0"/>
              <a:sym typeface="+mn-ea"/>
            </a:endParaRPr>
          </a:p>
          <a:p>
            <a:r>
              <a:rPr kumimoji="1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    </a:t>
            </a: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  这段程序最复杂的是如何构建质数表？这个问题我们下面需要认真讨论一下。</a:t>
            </a:r>
          </a:p>
        </p:txBody>
      </p:sp>
      <p:sp>
        <p:nvSpPr>
          <p:cNvPr id="7578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A1FBF7F5-10D9-4EC6-9020-9EE3F2A30B0A}" type="slidenum">
              <a:rPr kumimoji="0" lang="zh-CN" altLang="en-US" sz="1300" smtClean="0">
                <a:latin typeface="Arial" panose="020B0604020202020204" pitchFamily="34" charset="0"/>
              </a:rPr>
              <a:t>57</a:t>
            </a:fld>
            <a:endParaRPr kumimoji="0"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79875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P56</a:t>
            </a:r>
            <a:r>
              <a:rPr lang="zh-CN" altLang="en-US" dirty="0"/>
              <a:t>：最简单的计算质数的方法是遍历比</a:t>
            </a:r>
            <a:r>
              <a:rPr lang="en-US" altLang="zh-CN" dirty="0"/>
              <a:t>n</a:t>
            </a:r>
            <a:r>
              <a:rPr lang="zh-CN" altLang="en-US" dirty="0"/>
              <a:t>小的数，看看能否被</a:t>
            </a:r>
            <a:r>
              <a:rPr lang="en-US" altLang="zh-CN" dirty="0"/>
              <a:t>n</a:t>
            </a:r>
            <a:r>
              <a:rPr lang="zh-CN" altLang="en-US" dirty="0"/>
              <a:t>整除，如果能就不是，否则就是质数。数学上已经证明，不需要遍历到</a:t>
            </a:r>
            <a:r>
              <a:rPr lang="en-US" altLang="zh-CN" dirty="0"/>
              <a:t>n-1</a:t>
            </a:r>
            <a:r>
              <a:rPr lang="zh-CN" altLang="en-US" dirty="0"/>
              <a:t>，只需要遍历到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sqrt(n)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就行了。</a:t>
            </a:r>
          </a:p>
          <a:p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       这个程序执行效率不高，数据大时就计算耗时很大了。</a:t>
            </a:r>
          </a:p>
          <a:p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      可以从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3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开始执行，跳过偶数，就能提高一倍速度！但依然效率很低。</a:t>
            </a:r>
          </a:p>
          <a:p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      另外，这里</a:t>
            </a:r>
            <a:r>
              <a:rPr kumimoji="1" lang="en-US" altLang="zh-CN" b="1" dirty="0">
                <a:latin typeface="Times New Roman" panose="02020603050405020304" pitchFamily="18" charset="0"/>
                <a:sym typeface="+mn-ea"/>
              </a:rPr>
              <a:t>sqrt(n)</a:t>
            </a:r>
            <a:r>
              <a:rPr kumimoji="1" lang="zh-CN" altLang="en-US" b="1" dirty="0">
                <a:latin typeface="Times New Roman" panose="02020603050405020304" pitchFamily="18" charset="0"/>
                <a:sym typeface="+mn-ea"/>
              </a:rPr>
              <a:t>写法也不好！</a:t>
            </a:r>
            <a:endParaRPr kumimoji="1" lang="en-US" altLang="zh-CN" dirty="0">
              <a:latin typeface="Times New Roman" panose="02020603050405020304" pitchFamily="18" charset="0"/>
              <a:sym typeface="+mn-ea"/>
            </a:endParaRPr>
          </a:p>
          <a:p>
            <a:endParaRPr kumimoji="1" lang="en-US" altLang="zh-CN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7987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14123972-DF34-4660-A7BB-82F1BC49C501}" type="slidenum">
              <a:rPr kumimoji="0" lang="zh-CN" altLang="en-US" sz="1300" smtClean="0">
                <a:latin typeface="Arial" panose="020B0604020202020204" pitchFamily="34" charset="0"/>
              </a:rPr>
              <a:t>58</a:t>
            </a:fld>
            <a:endParaRPr kumimoji="0"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81923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P57</a:t>
            </a:r>
            <a:r>
              <a:rPr lang="zh-CN" altLang="en-US" dirty="0"/>
              <a:t>：把上面的算法改进一下，可以只判断小于</a:t>
            </a:r>
            <a:r>
              <a:rPr lang="en-US" altLang="zh-CN" dirty="0"/>
              <a:t>sqrt(n)</a:t>
            </a:r>
            <a:r>
              <a:rPr lang="zh-CN" altLang="en-US" dirty="0"/>
              <a:t>的所有质数即可，极大地减少了计算量。这里把数学定理给大家在复习一遍，如果忘了，可以下去自己证明一下。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    有了判断是否是质数的函数</a:t>
            </a:r>
            <a:r>
              <a:rPr lang="en-US" altLang="zh-CN" dirty="0"/>
              <a:t>isPrime</a:t>
            </a:r>
            <a:r>
              <a:rPr lang="zh-CN" altLang="en-US" dirty="0"/>
              <a:t>后，为了构造质数表，我们可以构造一个循环，从</a:t>
            </a:r>
            <a:r>
              <a:rPr lang="en-US" altLang="zh-CN" dirty="0"/>
              <a:t>3</a:t>
            </a:r>
            <a:r>
              <a:rPr lang="zh-CN" altLang="en-US" dirty="0"/>
              <a:t>开始，一步一步地判断是否是质数！</a:t>
            </a:r>
          </a:p>
          <a:p>
            <a:endParaRPr lang="zh-CN" altLang="en-US" dirty="0"/>
          </a:p>
        </p:txBody>
      </p:sp>
      <p:sp>
        <p:nvSpPr>
          <p:cNvPr id="8192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F75C9C3-2035-45F6-A67C-10E18E8A06CE}" type="slidenum">
              <a:rPr kumimoji="0" lang="zh-CN" altLang="en-US" sz="1300" smtClean="0">
                <a:latin typeface="Arial" panose="020B0604020202020204" pitchFamily="34" charset="0"/>
              </a:rPr>
              <a:t>59</a:t>
            </a:fld>
            <a:endParaRPr kumimoji="0"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</a:t>
            </a:r>
            <a:r>
              <a:rPr lang="zh-CN" altLang="en-US" dirty="0"/>
              <a:t>：我们接下来学习指向二维数组的指针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      在</a:t>
            </a:r>
            <a:r>
              <a:rPr lang="en-US" altLang="zh-CN" dirty="0"/>
              <a:t>C</a:t>
            </a:r>
            <a:r>
              <a:rPr lang="zh-CN" altLang="en-US" dirty="0"/>
              <a:t>语言中，二维数组可以看成一维数组的嵌套，这个一维数组中的每一个元素又是一个一维数组。比如，我们定义了一个二维数组</a:t>
            </a:r>
            <a:r>
              <a:rPr lang="en-US" altLang="zh-CN" dirty="0"/>
              <a:t>a[2][3]</a:t>
            </a:r>
            <a:r>
              <a:rPr lang="zh-CN" altLang="en-US" dirty="0"/>
              <a:t>，它包含两个元素，</a:t>
            </a:r>
            <a:r>
              <a:rPr lang="en-US" altLang="zh-CN" dirty="0"/>
              <a:t>a[0]</a:t>
            </a:r>
            <a:r>
              <a:rPr lang="zh-CN" altLang="en-US" dirty="0"/>
              <a:t>和</a:t>
            </a:r>
            <a:r>
              <a:rPr lang="en-US" altLang="zh-CN" dirty="0"/>
              <a:t>a[1]</a:t>
            </a:r>
            <a:r>
              <a:rPr lang="zh-CN" altLang="en-US" dirty="0"/>
              <a:t>，而这两个元素又都是包含</a:t>
            </a:r>
            <a:r>
              <a:rPr lang="en-US" altLang="zh-CN" dirty="0"/>
              <a:t>3</a:t>
            </a:r>
            <a:r>
              <a:rPr lang="zh-CN" altLang="en-US" dirty="0"/>
              <a:t>个元素的一维数组，</a:t>
            </a:r>
            <a:r>
              <a:rPr lang="en-US" altLang="zh-CN" dirty="0"/>
              <a:t>a[0]</a:t>
            </a:r>
            <a:r>
              <a:rPr lang="zh-CN" altLang="en-US" dirty="0"/>
              <a:t>中包括</a:t>
            </a:r>
            <a:r>
              <a:rPr lang="en-US" altLang="zh-CN" dirty="0"/>
              <a:t>a[0][0],a[0][1]</a:t>
            </a:r>
            <a:r>
              <a:rPr lang="zh-CN" altLang="en-US" dirty="0"/>
              <a:t>和</a:t>
            </a:r>
            <a:r>
              <a:rPr lang="en-US" altLang="zh-CN" dirty="0"/>
              <a:t>a[0][2]</a:t>
            </a:r>
            <a:r>
              <a:rPr lang="zh-CN" altLang="en-US" dirty="0"/>
              <a:t>这三个元素，</a:t>
            </a:r>
            <a:r>
              <a:rPr lang="en-US" altLang="zh-CN" dirty="0">
                <a:sym typeface="+mn-ea"/>
              </a:rPr>
              <a:t>a[1]</a:t>
            </a:r>
            <a:r>
              <a:rPr lang="zh-CN" altLang="en-US" dirty="0">
                <a:sym typeface="+mn-ea"/>
              </a:rPr>
              <a:t>中包括</a:t>
            </a:r>
            <a:r>
              <a:rPr lang="en-US" altLang="zh-CN" dirty="0">
                <a:sym typeface="+mn-ea"/>
              </a:rPr>
              <a:t>a[1][0],a[1][1]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a[1][2]</a:t>
            </a:r>
            <a:r>
              <a:rPr lang="zh-CN" altLang="en-US" dirty="0">
                <a:sym typeface="+mn-ea"/>
              </a:rPr>
              <a:t>这三个元素。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从一维数组的角度来看，</a:t>
            </a:r>
            <a:r>
              <a:rPr lang="en-US" altLang="zh-CN" dirty="0"/>
              <a:t>a</a:t>
            </a:r>
            <a:r>
              <a:rPr lang="zh-CN" altLang="en-US" dirty="0"/>
              <a:t>代表一维数组首元素的地址，</a:t>
            </a:r>
            <a:r>
              <a:rPr lang="en-US" altLang="zh-CN" dirty="0"/>
              <a:t>a+0</a:t>
            </a:r>
            <a:r>
              <a:rPr lang="zh-CN" altLang="en-US" dirty="0"/>
              <a:t>代表的就是下标为</a:t>
            </a:r>
            <a:r>
              <a:rPr lang="en-US" altLang="zh-CN" dirty="0"/>
              <a:t>0</a:t>
            </a:r>
            <a:r>
              <a:rPr lang="zh-CN" altLang="en-US" dirty="0"/>
              <a:t>的这个元素的首地址，</a:t>
            </a:r>
            <a:r>
              <a:rPr lang="en-US" altLang="zh-CN" dirty="0"/>
              <a:t> </a:t>
            </a:r>
            <a:r>
              <a:rPr lang="zh-CN" altLang="en-US" dirty="0"/>
              <a:t>而</a:t>
            </a:r>
            <a:r>
              <a:rPr lang="en-US" altLang="zh-CN" dirty="0"/>
              <a:t>a+1</a:t>
            </a:r>
            <a:r>
              <a:rPr lang="zh-CN" altLang="en-US" dirty="0"/>
              <a:t>代表的就是下标为</a:t>
            </a:r>
            <a:r>
              <a:rPr lang="en-US" altLang="zh-CN" dirty="0"/>
              <a:t>1</a:t>
            </a:r>
            <a:r>
              <a:rPr lang="zh-CN" altLang="en-US" dirty="0"/>
              <a:t>这个元素的首地址。当然，这里的元素并不是一个简单的整数，而是由</a:t>
            </a:r>
            <a:r>
              <a:rPr lang="en-US" altLang="zh-CN" dirty="0"/>
              <a:t>3</a:t>
            </a:r>
            <a:r>
              <a:rPr lang="zh-CN" altLang="en-US" dirty="0"/>
              <a:t>个整数所组成的一维数组。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我们可以把二维数组</a:t>
            </a:r>
            <a:r>
              <a:rPr lang="en-US" altLang="zh-CN" dirty="0"/>
              <a:t>a</a:t>
            </a:r>
            <a:r>
              <a:rPr lang="zh-CN" altLang="en-US" dirty="0"/>
              <a:t>中各元素在内存中的一些地址关系用图来表示，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是二维数组的首地址，</a:t>
            </a:r>
            <a:r>
              <a:rPr lang="en-US" altLang="zh-CN" dirty="0">
                <a:sym typeface="+mn-ea"/>
              </a:rPr>
              <a:t>a+0</a:t>
            </a:r>
            <a:r>
              <a:rPr lang="zh-CN" altLang="en-US" dirty="0">
                <a:sym typeface="+mn-ea"/>
              </a:rPr>
              <a:t>指向</a:t>
            </a:r>
            <a:r>
              <a:rPr lang="en-US" altLang="zh-CN" dirty="0">
                <a:sym typeface="+mn-ea"/>
              </a:rPr>
              <a:t>a[0]</a:t>
            </a:r>
            <a:r>
              <a:rPr lang="zh-CN" altLang="en-US" dirty="0">
                <a:sym typeface="+mn-ea"/>
              </a:rPr>
              <a:t>这一行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也是</a:t>
            </a:r>
            <a:r>
              <a:rPr lang="en-US" altLang="zh-CN" dirty="0">
                <a:sym typeface="+mn-ea"/>
              </a:rPr>
              <a:t>a[0]</a:t>
            </a:r>
            <a:r>
              <a:rPr lang="zh-CN" altLang="en-US" dirty="0">
                <a:sym typeface="+mn-ea"/>
              </a:rPr>
              <a:t> 的地址；</a:t>
            </a:r>
            <a:r>
              <a:rPr lang="en-US" altLang="zh-CN" dirty="0">
                <a:sym typeface="+mn-ea"/>
              </a:rPr>
              <a:t>a+1</a:t>
            </a:r>
            <a:r>
              <a:rPr lang="zh-CN" altLang="en-US" dirty="0">
                <a:sym typeface="+mn-ea"/>
              </a:rPr>
              <a:t>指向</a:t>
            </a:r>
            <a:r>
              <a:rPr lang="en-US" altLang="zh-CN" dirty="0">
                <a:sym typeface="+mn-ea"/>
              </a:rPr>
              <a:t>a[1]</a:t>
            </a:r>
            <a:r>
              <a:rPr lang="zh-CN" altLang="en-US" dirty="0">
                <a:sym typeface="+mn-ea"/>
              </a:rPr>
              <a:t>这一行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也就是第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行的首地址。如要访问某一行某一列元素时，比如访问</a:t>
            </a:r>
            <a:r>
              <a:rPr lang="en-US" altLang="zh-CN" dirty="0">
                <a:sym typeface="+mn-ea"/>
              </a:rPr>
              <a:t>a[0][0]</a:t>
            </a:r>
            <a:r>
              <a:rPr lang="zh-CN" altLang="en-US" dirty="0">
                <a:sym typeface="+mn-ea"/>
              </a:rPr>
              <a:t>这个元素，需要获得这个元素的地址，这个地址就是</a:t>
            </a:r>
            <a:r>
              <a:rPr lang="en-US" altLang="zh-CN" dirty="0">
                <a:sym typeface="+mn-ea"/>
              </a:rPr>
              <a:t>a[0]+0,</a:t>
            </a:r>
            <a:r>
              <a:rPr lang="zh-CN" altLang="en-US" dirty="0">
                <a:sym typeface="+mn-ea"/>
              </a:rPr>
              <a:t>也就是</a:t>
            </a:r>
            <a:r>
              <a:rPr lang="en-US" altLang="zh-CN" dirty="0">
                <a:sym typeface="+mn-ea"/>
              </a:rPr>
              <a:t>&amp;a[0][0]</a:t>
            </a:r>
            <a:r>
              <a:rPr lang="zh-CN" altLang="en-US" dirty="0">
                <a:sym typeface="+mn-ea"/>
              </a:rPr>
              <a:t>。同理，我们也可以得到其他元素的地址。</a:t>
            </a:r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0BC35-7348-4330-9CB0-51A55714169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P58</a:t>
            </a:r>
            <a:r>
              <a:rPr lang="zh-CN" altLang="en-US"/>
              <a:t>：这段程序用于构</a:t>
            </a:r>
            <a:r>
              <a:rPr lang="en-US" altLang="zh-CN"/>
              <a:t>zhi'shu'le</a:t>
            </a:r>
            <a:r>
              <a:rPr lang="zh-CN" altLang="en-US"/>
              <a:t>建初始得质数表，函数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init_primes,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它返回质数表中保存的最大的质数。注意质数表的值不要溢出！</a:t>
            </a:r>
          </a:p>
          <a:p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         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primes[]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数组用于存储质数，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Q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是需要计算的质数个数。为防止计算的质数过大溢出，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Q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不易取得过大！！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         count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变量用于存储当前质数表中有多少个质数了！最后返回最大的质数！</a:t>
            </a:r>
            <a:endParaRPr kumimoji="1" lang="zh-CN" altLang="en-US" dirty="0" err="1">
              <a:latin typeface="Times New Roman" panose="02020603050405020304" pitchFamily="18" charset="0"/>
              <a:sym typeface="+mn-ea"/>
            </a:endParaRPr>
          </a:p>
          <a:p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         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n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从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2</a:t>
            </a:r>
            <a:r>
              <a:rPr kumimoji="1" lang="zh-CN" altLang="en-US" dirty="0" err="1">
                <a:latin typeface="Times New Roman" panose="02020603050405020304" pitchFamily="18" charset="0"/>
                <a:sym typeface="+mn-ea"/>
              </a:rPr>
              <a:t>开始判断，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n++, </a:t>
            </a:r>
            <a:r>
              <a:rPr lang="zh-CN" altLang="en-US" dirty="0">
                <a:sym typeface="+mn-ea"/>
              </a:rPr>
              <a:t>查所有数；这样效率不高！</a:t>
            </a:r>
            <a:endParaRPr kumimoji="1" lang="zh-CN" altLang="en-US" dirty="0" err="1">
              <a:solidFill>
                <a:srgbClr val="41418C"/>
              </a:solidFill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1418C"/>
                </a:solidFill>
                <a:latin typeface="Calibri" panose="020F0502020204030204" charset="0"/>
                <a:sym typeface="+mn-ea"/>
              </a:rPr>
              <a:t>         实际上在连续</a:t>
            </a:r>
            <a:r>
              <a:rPr lang="en-US" altLang="zh-CN" dirty="0">
                <a:solidFill>
                  <a:srgbClr val="41418C"/>
                </a:solidFill>
                <a:latin typeface="Calibri" panose="020F0502020204030204" charset="0"/>
                <a:sym typeface="+mn-ea"/>
              </a:rPr>
              <a:t>6</a:t>
            </a:r>
            <a:r>
              <a:rPr lang="zh-CN" altLang="en-US" dirty="0">
                <a:solidFill>
                  <a:srgbClr val="41418C"/>
                </a:solidFill>
                <a:latin typeface="Calibri" panose="020F0502020204030204" charset="0"/>
                <a:sym typeface="+mn-ea"/>
              </a:rPr>
              <a:t>个数中，只需判断 </a:t>
            </a:r>
            <a:r>
              <a:rPr lang="en-US" altLang="zh-CN" dirty="0">
                <a:solidFill>
                  <a:srgbClr val="41418C"/>
                </a:solidFill>
                <a:latin typeface="Calibri" panose="020F0502020204030204" charset="0"/>
                <a:sym typeface="+mn-ea"/>
              </a:rPr>
              <a:t>6*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dirty="0">
                <a:solidFill>
                  <a:srgbClr val="41418C"/>
                </a:solidFill>
                <a:latin typeface="Calibri" panose="020F0502020204030204" charset="0"/>
                <a:sym typeface="+mn-ea"/>
              </a:rPr>
              <a:t>+ 1 </a:t>
            </a:r>
            <a:r>
              <a:rPr lang="zh-CN" altLang="en-US" dirty="0">
                <a:solidFill>
                  <a:srgbClr val="41418C"/>
                </a:solidFill>
                <a:latin typeface="Calibri" panose="020F0502020204030204" charset="0"/>
                <a:sym typeface="+mn-ea"/>
              </a:rPr>
              <a:t>和 </a:t>
            </a:r>
            <a:r>
              <a:rPr lang="en-US" altLang="zh-CN" dirty="0">
                <a:solidFill>
                  <a:srgbClr val="41418C"/>
                </a:solidFill>
                <a:latin typeface="Calibri" panose="020F0502020204030204" charset="0"/>
                <a:sym typeface="+mn-ea"/>
              </a:rPr>
              <a:t>6*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dirty="0">
                <a:solidFill>
                  <a:srgbClr val="41418C"/>
                </a:solidFill>
                <a:latin typeface="Calibri" panose="020F0502020204030204" charset="0"/>
                <a:sym typeface="+mn-ea"/>
              </a:rPr>
              <a:t> + 5</a:t>
            </a:r>
            <a:r>
              <a:rPr lang="zh-CN" altLang="en-US" dirty="0">
                <a:solidFill>
                  <a:srgbClr val="41418C"/>
                </a:solidFill>
                <a:latin typeface="Calibri" panose="020F0502020204030204" charset="0"/>
                <a:sym typeface="+mn-ea"/>
              </a:rPr>
              <a:t>这两个数即可！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1418C"/>
                </a:solidFill>
                <a:latin typeface="Calibri" panose="020F0502020204030204" charset="0"/>
                <a:sym typeface="+mn-ea"/>
              </a:rPr>
              <a:t>        下面仔细分析一下。</a:t>
            </a:r>
            <a:endParaRPr lang="zh-CN" altLang="en-US" dirty="0">
              <a:solidFill>
                <a:srgbClr val="41418C"/>
              </a:solidFill>
              <a:latin typeface="Calibri" panose="020F0502020204030204" charset="0"/>
            </a:endParaRPr>
          </a:p>
          <a:p>
            <a:endParaRPr kumimoji="1" lang="en-US" altLang="zh-CN" dirty="0" err="1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8397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P59</a:t>
            </a:r>
            <a:r>
              <a:rPr lang="zh-CN" altLang="en-US" dirty="0"/>
              <a:t>： 我们看一下，在连续六个数中，</a:t>
            </a:r>
            <a:r>
              <a:rPr lang="en-US" altLang="zh-CN" dirty="0"/>
              <a:t>6n</a:t>
            </a:r>
            <a:r>
              <a:rPr lang="zh-CN" altLang="en-US" dirty="0"/>
              <a:t>是</a:t>
            </a:r>
            <a:r>
              <a:rPr lang="en-US" altLang="zh-CN" dirty="0"/>
              <a:t>6n+2</a:t>
            </a:r>
            <a:r>
              <a:rPr lang="zh-CN" altLang="en-US" dirty="0"/>
              <a:t>和</a:t>
            </a:r>
            <a:r>
              <a:rPr lang="en-US" altLang="zh-CN" dirty="0"/>
              <a:t>6n+4</a:t>
            </a:r>
            <a:r>
              <a:rPr lang="zh-CN" altLang="en-US" dirty="0"/>
              <a:t>是偶数，可以排除，</a:t>
            </a:r>
            <a:r>
              <a:rPr lang="en-US" altLang="zh-CN" dirty="0"/>
              <a:t>6n+3</a:t>
            </a:r>
            <a:r>
              <a:rPr lang="zh-CN" altLang="en-US" dirty="0"/>
              <a:t>是</a:t>
            </a:r>
            <a:r>
              <a:rPr lang="en-US" altLang="zh-CN" dirty="0"/>
              <a:t>3</a:t>
            </a:r>
            <a:r>
              <a:rPr lang="zh-CN" altLang="en-US" dirty="0"/>
              <a:t>得倍数，也可以排除！只剩</a:t>
            </a:r>
            <a:r>
              <a:rPr lang="en-US" altLang="zh-CN" dirty="0"/>
              <a:t>6n+1</a:t>
            </a:r>
            <a:r>
              <a:rPr lang="zh-CN" altLang="en-US" dirty="0"/>
              <a:t>和</a:t>
            </a:r>
            <a:r>
              <a:rPr lang="en-US" altLang="zh-CN" dirty="0"/>
              <a:t>6n+5</a:t>
            </a:r>
            <a:r>
              <a:rPr lang="zh-CN" altLang="en-US" dirty="0"/>
              <a:t>需要判断！</a:t>
            </a:r>
          </a:p>
          <a:p>
            <a:r>
              <a:rPr lang="zh-CN" altLang="en-US" dirty="0"/>
              <a:t>     把</a:t>
            </a:r>
            <a:r>
              <a:rPr lang="en-US" altLang="zh-CN" dirty="0"/>
              <a:t>6n+1</a:t>
            </a:r>
            <a:r>
              <a:rPr lang="zh-CN" altLang="en-US" dirty="0"/>
              <a:t>和</a:t>
            </a:r>
            <a:r>
              <a:rPr lang="en-US" altLang="zh-CN" dirty="0"/>
              <a:t>6n+5</a:t>
            </a:r>
            <a:r>
              <a:rPr lang="zh-CN" altLang="en-US" dirty="0"/>
              <a:t>写出来，我们看到，步长是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循环。所以可以采用</a:t>
            </a:r>
            <a:r>
              <a:rPr lang="en-US" altLang="zh-CN" dirty="0"/>
              <a:t>4/2</a:t>
            </a:r>
            <a:r>
              <a:rPr lang="zh-CN" altLang="en-US" dirty="0"/>
              <a:t>步长，减少对其它数的判断！</a:t>
            </a:r>
          </a:p>
          <a:p>
            <a:r>
              <a:rPr lang="zh-CN" altLang="en-US" dirty="0"/>
              <a:t>     所以，首先将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放到质数表中，从</a:t>
            </a:r>
            <a:r>
              <a:rPr lang="en-US" altLang="zh-CN" dirty="0"/>
              <a:t>7</a:t>
            </a:r>
            <a:r>
              <a:rPr lang="zh-CN" altLang="en-US" dirty="0"/>
              <a:t>开始判断，每次按</a:t>
            </a:r>
            <a:r>
              <a:rPr lang="en-US" altLang="zh-CN" dirty="0"/>
              <a:t>4/2</a:t>
            </a:r>
            <a:r>
              <a:rPr lang="zh-CN" altLang="en-US" dirty="0"/>
              <a:t>步长增加，可以极大地加快判断速度。</a:t>
            </a:r>
          </a:p>
        </p:txBody>
      </p:sp>
      <p:sp>
        <p:nvSpPr>
          <p:cNvPr id="8397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42DE8C7D-068E-4A22-8C9A-A92C0AC97DB0}" type="slidenum">
              <a:rPr kumimoji="0" lang="zh-CN" altLang="en-US" sz="1300" smtClean="0">
                <a:latin typeface="Arial" panose="020B0604020202020204" pitchFamily="34" charset="0"/>
              </a:rPr>
              <a:t>61</a:t>
            </a:fld>
            <a:endParaRPr kumimoji="0"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88067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P60: </a:t>
            </a:r>
            <a:r>
              <a:rPr lang="zh-CN" altLang="en-US" dirty="0"/>
              <a:t>改进的算法是这样的，</a:t>
            </a:r>
            <a:r>
              <a:rPr lang="en-US" dirty="0"/>
              <a:t>primes[]</a:t>
            </a:r>
            <a:r>
              <a:rPr lang="zh-CN" altLang="en-US" dirty="0"/>
              <a:t>是质数表，</a:t>
            </a:r>
            <a:r>
              <a:rPr lang="en-US" altLang="zh-CN" dirty="0"/>
              <a:t>Q</a:t>
            </a:r>
            <a:r>
              <a:rPr lang="zh-CN" altLang="en-US" dirty="0"/>
              <a:t>需要计算的质数个数，要求</a:t>
            </a:r>
            <a:r>
              <a:rPr lang="en-US" altLang="zh-CN" dirty="0"/>
              <a:t>Q</a:t>
            </a:r>
            <a:r>
              <a:rPr lang="zh-CN" altLang="en-US" dirty="0"/>
              <a:t>大于</a:t>
            </a:r>
            <a:r>
              <a:rPr lang="en-US" altLang="zh-CN" dirty="0"/>
              <a:t>3</a:t>
            </a:r>
            <a:r>
              <a:rPr lang="zh-CN" altLang="en-US" dirty="0"/>
              <a:t>个！</a:t>
            </a:r>
            <a:r>
              <a:rPr lang="en-US" altLang="zh-CN" dirty="0"/>
              <a:t>count</a:t>
            </a:r>
            <a:r>
              <a:rPr lang="zh-CN" altLang="en-US" dirty="0"/>
              <a:t>还是记录已经存了几个质数了。初始时</a:t>
            </a:r>
            <a:r>
              <a:rPr lang="en-US" altLang="zh-CN" dirty="0"/>
              <a:t>count=3</a:t>
            </a:r>
            <a:r>
              <a:rPr lang="zh-CN" altLang="en-US" dirty="0"/>
              <a:t>，表示已经存储了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这</a:t>
            </a:r>
            <a:r>
              <a:rPr lang="en-US" altLang="zh-CN" dirty="0"/>
              <a:t>3</a:t>
            </a:r>
            <a:r>
              <a:rPr lang="zh-CN" altLang="en-US" dirty="0"/>
              <a:t>个质数了。下一个数应该从</a:t>
            </a:r>
            <a:r>
              <a:rPr lang="en-US" altLang="zh-CN" dirty="0"/>
              <a:t>7</a:t>
            </a:r>
            <a:r>
              <a:rPr lang="zh-CN" altLang="en-US" dirty="0"/>
              <a:t>开始判断，让</a:t>
            </a:r>
            <a:r>
              <a:rPr lang="en-US" altLang="zh-CN" dirty="0"/>
              <a:t>num=7</a:t>
            </a:r>
            <a:r>
              <a:rPr lang="zh-CN" altLang="en-US" dirty="0"/>
              <a:t>，</a:t>
            </a:r>
            <a:r>
              <a:rPr lang="en-US" altLang="zh-CN" dirty="0"/>
              <a:t>step</a:t>
            </a:r>
            <a:r>
              <a:rPr lang="zh-CN" altLang="en-US" dirty="0"/>
              <a:t>就是迭代步长，它是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序列，初始时取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       循环计算质数表，直到存够</a:t>
            </a:r>
            <a:r>
              <a:rPr lang="en-US" altLang="zh-CN" dirty="0"/>
              <a:t>Q</a:t>
            </a:r>
            <a:r>
              <a:rPr lang="zh-CN" altLang="en-US" dirty="0"/>
              <a:t>个为止！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step</a:t>
            </a:r>
            <a:r>
              <a:rPr lang="zh-CN" altLang="en-US" dirty="0"/>
              <a:t>初始为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step=6-step</a:t>
            </a:r>
            <a:r>
              <a:rPr lang="zh-CN" altLang="en-US" dirty="0"/>
              <a:t>可以实现，</a:t>
            </a:r>
            <a:r>
              <a:rPr lang="en-US" altLang="zh-CN" dirty="0"/>
              <a:t>4-2-4-2</a:t>
            </a:r>
            <a:r>
              <a:rPr lang="zh-CN" altLang="en-US" dirty="0"/>
              <a:t>序列，减少遍历！</a:t>
            </a:r>
            <a:endParaRPr lang="en-US" dirty="0"/>
          </a:p>
          <a:p>
            <a:r>
              <a:rPr lang="en-US" dirty="0"/>
              <a:t>        </a:t>
            </a:r>
            <a:r>
              <a:rPr lang="zh-CN" altLang="en-US" dirty="0"/>
              <a:t>调用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isPrime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(primes, </a:t>
            </a:r>
            <a:r>
              <a:rPr kumimoji="1" lang="en-US" altLang="zh-CN" dirty="0" err="1">
                <a:latin typeface="Times New Roman" panose="02020603050405020304" pitchFamily="18" charset="0"/>
                <a:sym typeface="+mn-ea"/>
              </a:rPr>
              <a:t>num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)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函数判断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num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是否是质数，如果是就加入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primes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中，同时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count++</a:t>
            </a:r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。</a:t>
            </a:r>
          </a:p>
          <a:p>
            <a:r>
              <a:rPr kumimoji="1" lang="zh-CN" altLang="en-US" dirty="0">
                <a:latin typeface="Times New Roman" panose="02020603050405020304" pitchFamily="18" charset="0"/>
                <a:sym typeface="+mn-ea"/>
              </a:rPr>
              <a:t>        下一个需要判断的数要跳到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num += step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上，只检查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6n+1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和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6n+5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，不用判断中间的数据！</a:t>
            </a:r>
          </a:p>
          <a:p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       最后得到质数表！</a:t>
            </a:r>
          </a:p>
          <a:p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关于质数的快速高效算法还有很多，感兴趣的同学可以到网上搜一下，自己研究！</a:t>
            </a:r>
          </a:p>
        </p:txBody>
      </p:sp>
      <p:sp>
        <p:nvSpPr>
          <p:cNvPr id="8806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A7F3F126-8EE4-4290-8DD6-199ECAE23602}" type="slidenum">
              <a:rPr kumimoji="0" lang="zh-CN" altLang="en-US" sz="1300" smtClean="0">
                <a:latin typeface="Arial" panose="020B0604020202020204" pitchFamily="34" charset="0"/>
              </a:rPr>
              <a:t>62</a:t>
            </a:fld>
            <a:endParaRPr kumimoji="0"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P61</a:t>
            </a:r>
            <a:r>
              <a:rPr lang="zh-CN" altLang="en-US" dirty="0"/>
              <a:t>：本次课程的组后一个例子是书上【例</a:t>
            </a:r>
            <a:r>
              <a:rPr lang="en-US" altLang="zh-CN" dirty="0"/>
              <a:t>7-9</a:t>
            </a:r>
            <a:r>
              <a:rPr lang="zh-CN" altLang="en-US" dirty="0"/>
              <a:t>】是指针这一章比较有趣的一个例子。它的算法理解起来有些复杂，需要同学们认真思考。我们这里简单分析一下书上的思路，在本学期最后一次课中，还会再给大家提供一些其它的解题方案，并会比较不同方案的有缺点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       大家先认真读一下题目：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+mn-ea"/>
              </a:rPr>
              <a:t>       一头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年出生的母牛从</a:t>
            </a:r>
            <a:r>
              <a:rPr lang="en-US" altLang="zh-CN" dirty="0" err="1">
                <a:sym typeface="+mn-ea"/>
              </a:rPr>
              <a:t>x+m</a:t>
            </a:r>
            <a:r>
              <a:rPr lang="zh-CN" altLang="en-US" dirty="0">
                <a:sym typeface="+mn-ea"/>
              </a:rPr>
              <a:t>年到</a:t>
            </a:r>
            <a:r>
              <a:rPr lang="en-US" altLang="zh-CN" dirty="0" err="1">
                <a:sym typeface="+mn-ea"/>
              </a:rPr>
              <a:t>x+n</a:t>
            </a:r>
            <a:r>
              <a:rPr lang="zh-CN" altLang="en-US" dirty="0">
                <a:sym typeface="+mn-ea"/>
              </a:rPr>
              <a:t>年间每年生出一头母牛，并在</a:t>
            </a:r>
            <a:r>
              <a:rPr lang="en-US" altLang="zh-CN" dirty="0" err="1">
                <a:sym typeface="+mn-ea"/>
              </a:rPr>
              <a:t>x+p</a:t>
            </a:r>
            <a:r>
              <a:rPr lang="zh-CN" altLang="en-US" dirty="0">
                <a:sym typeface="+mn-ea"/>
              </a:rPr>
              <a:t>年被淘汰。写一个程序，从标准输入上按顺序读入整数</a:t>
            </a:r>
            <a:r>
              <a:rPr lang="en-US" altLang="zh-CN" dirty="0">
                <a:sym typeface="+mn-ea"/>
              </a:rPr>
              <a:t>m, n, p,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k(3&lt;m&lt;n&lt;p&lt;60, 0&lt;k&lt;60)</a:t>
            </a:r>
            <a:r>
              <a:rPr lang="zh-CN" altLang="en-US" dirty="0">
                <a:sym typeface="+mn-ea"/>
              </a:rPr>
              <a:t>，设第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年有一头刚出生的母牛，计算第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年时共存有多少头未被淘汰的母牛。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+mn-ea"/>
              </a:rPr>
              <a:t>     分析一下：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ym typeface="+mn-ea"/>
              </a:rPr>
              <a:t>       第 k </a:t>
            </a:r>
            <a:r>
              <a:rPr lang="en-US" altLang="zh-CN" dirty="0" err="1">
                <a:sym typeface="+mn-ea"/>
              </a:rPr>
              <a:t>年母牛的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总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数量T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(k)</a:t>
            </a:r>
            <a:r>
              <a:rPr lang="zh-CN" altLang="en-US" dirty="0">
                <a:sym typeface="+mn-ea"/>
              </a:rPr>
              <a:t>为</a:t>
            </a:r>
            <a:r>
              <a:rPr lang="en-US" altLang="zh-CN" dirty="0">
                <a:sym typeface="+mn-ea"/>
              </a:rPr>
              <a:t>第 k-(p-1) </a:t>
            </a:r>
            <a:r>
              <a:rPr lang="en-US" altLang="zh-CN" dirty="0" err="1">
                <a:sym typeface="+mn-ea"/>
              </a:rPr>
              <a:t>年到第</a:t>
            </a:r>
            <a:r>
              <a:rPr lang="en-US" altLang="zh-CN" dirty="0">
                <a:sym typeface="+mn-ea"/>
              </a:rPr>
              <a:t> k 年</a:t>
            </a:r>
            <a:r>
              <a:rPr lang="zh-CN" altLang="en-US" dirty="0">
                <a:sym typeface="+mn-ea"/>
              </a:rPr>
              <a:t>新</a:t>
            </a:r>
            <a:r>
              <a:rPr lang="en-US" altLang="zh-CN" dirty="0" err="1">
                <a:sym typeface="+mn-ea"/>
              </a:rPr>
              <a:t>出生母牛数量之和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 err="1">
                <a:sym typeface="+mn-ea"/>
              </a:rPr>
              <a:t>不超过p</a:t>
            </a:r>
            <a:r>
              <a:rPr lang="zh-CN" altLang="en-US" dirty="0">
                <a:sym typeface="+mn-ea"/>
              </a:rPr>
              <a:t>岁）（超过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岁的，即</a:t>
            </a:r>
            <a:r>
              <a:rPr lang="en-US" altLang="zh-CN" dirty="0">
                <a:sym typeface="+mn-ea"/>
              </a:rPr>
              <a:t>k-p</a:t>
            </a:r>
            <a:r>
              <a:rPr lang="zh-CN" altLang="en-US" dirty="0">
                <a:sym typeface="+mn-ea"/>
              </a:rPr>
              <a:t>年及以前出生的在第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年时都死了）。可以得到（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）式：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T(k) = N(k-p+1) + N(k-p) + … + N(k-0)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我们画一个示意图。图中：</a:t>
            </a:r>
            <a:endParaRPr lang="zh-CN" altLang="en-US" dirty="0">
              <a:sym typeface="+mn-ea"/>
            </a:endParaRPr>
          </a:p>
          <a:p>
            <a:pPr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     第 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k 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年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新生母牛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N(k) 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等于 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k-m 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年到 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k-n 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年出生母牛数量之和（即这期间出生的母牛在第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年有生产能力）（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k-n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年前出生的牛太老了，不能再生产，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k-m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年后出生的牛太小，还不能生产）。</a:t>
            </a:r>
          </a:p>
          <a:p>
            <a:pPr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    得到公式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(2)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	N(k) = N(k-n) + N(k-n+1) + … + N(k-m) </a:t>
            </a:r>
          </a:p>
          <a:p>
            <a:pPr indent="0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r>
              <a:rPr lang="zh-CN" altLang="en-US" dirty="0"/>
              <a:t>   自此，就可以用递归的方式解决这个问题。递归的初始条件如下：</a:t>
            </a:r>
          </a:p>
          <a:p>
            <a:r>
              <a:rPr lang="en-US" altLang="zh-CN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      T(x)=1 (x&lt;m); </a:t>
            </a:r>
          </a:p>
          <a:p>
            <a:r>
              <a:rPr lang="en-US" altLang="zh-CN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     N(m) = 1, N(x)=0, </a:t>
            </a:r>
            <a:r>
              <a:rPr lang="zh-CN" altLang="en-US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当</a:t>
            </a:r>
            <a:r>
              <a:rPr lang="en-US" altLang="zh-CN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0 &lt;= x &lt; m.</a:t>
            </a:r>
          </a:p>
          <a:p>
            <a:endParaRPr lang="zh-CN" altLang="en-US" dirty="0"/>
          </a:p>
          <a:p>
            <a:r>
              <a:rPr lang="zh-CN" altLang="en-US" dirty="0"/>
              <a:t>书上例程中，用到负数下标解决这个问题。大家可以自己下去试一下用递归方法计算这个例子！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0BC35-7348-4330-9CB0-51A557141693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P62</a:t>
            </a:r>
            <a:r>
              <a:rPr lang="zh-CN" altLang="en-US"/>
              <a:t>：这是递归程序的代码，在数据较小时（书上的数据要求），这段代码执行效果还不错。但如果数据过大，超出书上的范围，计算效率还需要提高！</a:t>
            </a: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P63</a:t>
            </a:r>
            <a:r>
              <a:rPr lang="zh-CN" altLang="en-US"/>
              <a:t>：这是书上的代码，代码量和计算效率都不错，就是采用负下标进行数组运算不容易想到。</a:t>
            </a:r>
          </a:p>
          <a:p>
            <a:r>
              <a:rPr lang="zh-CN" altLang="en-US"/>
              <a:t>同学们下去自行对比研究一下为什么书上代码的计算效率会高很多？</a:t>
            </a: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8350"/>
            <a:ext cx="6819900" cy="3836988"/>
          </a:xfrm>
        </p:spPr>
      </p:sp>
      <p:sp>
        <p:nvSpPr>
          <p:cNvPr id="90115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P64</a:t>
            </a:r>
            <a:r>
              <a:rPr lang="zh-CN" altLang="en-US"/>
              <a:t>：总结一下，今天我们讲解了二维数组的行地址和列地址，对应的，形象化地分析了二维数组的行指针和列指针。</a:t>
            </a:r>
          </a:p>
          <a:p>
            <a:r>
              <a:rPr lang="zh-CN" altLang="en-US"/>
              <a:t>         介绍了数组作为函数参数时，实际上传递的就是数组的指针。</a:t>
            </a:r>
          </a:p>
          <a:p>
            <a:r>
              <a:rPr lang="zh-CN" altLang="en-US"/>
              <a:t>         接着介绍了多重指针，以及指针数组的概念和用法。重点讲解了一维指针数组与二维数组在使用时的区别。</a:t>
            </a:r>
          </a:p>
          <a:p>
            <a:r>
              <a:rPr lang="zh-CN" altLang="en-US"/>
              <a:t>         最后介绍了函数指针的定义和应用方法，并通过几个例子，讲述了包含函数指针的</a:t>
            </a:r>
            <a:r>
              <a:rPr lang="en-US" altLang="zh-CN" dirty="0" err="1">
                <a:solidFill>
                  <a:srgbClr val="41418C"/>
                </a:solidFill>
                <a:sym typeface="+mn-ea"/>
              </a:rPr>
              <a:t>qsort</a:t>
            </a:r>
            <a:r>
              <a:rPr lang="en-US" altLang="zh-CN" dirty="0">
                <a:solidFill>
                  <a:srgbClr val="41418C"/>
                </a:solidFill>
                <a:sym typeface="+mn-ea"/>
              </a:rPr>
              <a:t>()</a:t>
            </a:r>
            <a:r>
              <a:rPr lang="zh-CN" altLang="en-US" dirty="0">
                <a:solidFill>
                  <a:srgbClr val="41418C"/>
                </a:solidFill>
                <a:sym typeface="+mn-ea"/>
              </a:rPr>
              <a:t>和</a:t>
            </a:r>
            <a:r>
              <a:rPr lang="en-US" altLang="zh-CN" dirty="0" err="1">
                <a:solidFill>
                  <a:srgbClr val="41418C"/>
                </a:solidFill>
                <a:sym typeface="+mn-ea"/>
              </a:rPr>
              <a:t>bsearch</a:t>
            </a:r>
            <a:r>
              <a:rPr lang="en-US" altLang="zh-CN" dirty="0">
                <a:solidFill>
                  <a:srgbClr val="41418C"/>
                </a:solidFill>
                <a:sym typeface="+mn-ea"/>
              </a:rPr>
              <a:t>()</a:t>
            </a:r>
            <a:r>
              <a:rPr lang="zh-CN" altLang="en-US" dirty="0">
                <a:solidFill>
                  <a:srgbClr val="41418C"/>
                </a:solidFill>
                <a:sym typeface="+mn-ea"/>
              </a:rPr>
              <a:t>函数的使用方法。</a:t>
            </a:r>
          </a:p>
          <a:p>
            <a:r>
              <a:rPr lang="zh-CN" altLang="en-US" dirty="0">
                <a:solidFill>
                  <a:srgbClr val="41418C"/>
                </a:solidFill>
                <a:sym typeface="+mn-ea"/>
              </a:rPr>
              <a:t>         指针是</a:t>
            </a:r>
            <a:r>
              <a:rPr lang="en-US" altLang="zh-CN" dirty="0">
                <a:solidFill>
                  <a:srgbClr val="41418C"/>
                </a:solidFill>
                <a:sym typeface="+mn-ea"/>
              </a:rPr>
              <a:t>C</a:t>
            </a:r>
            <a:r>
              <a:rPr lang="zh-CN" altLang="en-US" dirty="0">
                <a:solidFill>
                  <a:srgbClr val="41418C"/>
                </a:solidFill>
                <a:sym typeface="+mn-ea"/>
              </a:rPr>
              <a:t>语言中重要的一个复合数据构造类型，使用起来非常灵活，也极容易出现错误，大家需要通过多练习，认真掌握基本概念，灵活使用它！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011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8D036D2-8BF8-4BEC-8282-4FFE00FD3B8C}" type="slidenum">
              <a:rPr lang="en-US" altLang="zh-CN" sz="1300" smtClean="0"/>
              <a:t>66</a:t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P65</a:t>
            </a:r>
            <a:r>
              <a:rPr lang="zh-CN" altLang="en-US" dirty="0"/>
              <a:t>： 我们出几个简单例子，说明指针与数组使用时的密切关系！</a:t>
            </a:r>
          </a:p>
          <a:p>
            <a:r>
              <a:rPr lang="zh-CN" altLang="en-US" dirty="0"/>
              <a:t>大家看一下，这个程序输出的值是什么呢？</a:t>
            </a:r>
          </a:p>
          <a:p>
            <a:r>
              <a:rPr lang="zh-CN" altLang="en-US" dirty="0"/>
              <a:t>开始时</a:t>
            </a:r>
            <a:r>
              <a:rPr lang="en-US" altLang="zh-CN" dirty="0"/>
              <a:t>p</a:t>
            </a:r>
            <a:r>
              <a:rPr lang="zh-CN" altLang="en-US" dirty="0"/>
              <a:t>指向</a:t>
            </a:r>
            <a:r>
              <a:rPr lang="en-US" altLang="zh-CN" dirty="0"/>
              <a:t>a[0],q</a:t>
            </a:r>
            <a:r>
              <a:rPr lang="zh-CN" altLang="en-US" dirty="0"/>
              <a:t>指向</a:t>
            </a:r>
            <a:r>
              <a:rPr lang="en-US" altLang="zh-CN" dirty="0"/>
              <a:t>a[4],r</a:t>
            </a:r>
            <a:r>
              <a:rPr lang="zh-CN" altLang="en-US" dirty="0"/>
              <a:t>指向</a:t>
            </a:r>
            <a:r>
              <a:rPr lang="en-US" altLang="zh-CN" dirty="0"/>
              <a:t>a[7]</a:t>
            </a:r>
            <a:r>
              <a:rPr lang="zh-CN" altLang="en-US" dirty="0"/>
              <a:t>。打印时，要打印</a:t>
            </a:r>
            <a:r>
              <a:rPr lang="en-US" altLang="zh-CN" dirty="0"/>
              <a:t>p[4],</a:t>
            </a:r>
            <a:r>
              <a:rPr lang="zh-CN" altLang="en-US" dirty="0"/>
              <a:t>就是从</a:t>
            </a:r>
            <a:r>
              <a:rPr lang="en-US" altLang="zh-CN" dirty="0"/>
              <a:t>a[0]</a:t>
            </a:r>
            <a:r>
              <a:rPr lang="zh-CN" altLang="en-US" dirty="0"/>
              <a:t>开始向后数</a:t>
            </a:r>
            <a:r>
              <a:rPr lang="en-US" altLang="zh-CN" dirty="0"/>
              <a:t>4</a:t>
            </a:r>
            <a:r>
              <a:rPr lang="zh-CN" altLang="en-US" dirty="0"/>
              <a:t>个元素，就是</a:t>
            </a:r>
            <a:r>
              <a:rPr lang="en-US" altLang="zh-CN" dirty="0"/>
              <a:t>a[4]=5;q[0]</a:t>
            </a:r>
            <a:r>
              <a:rPr lang="zh-CN" altLang="en-US" dirty="0"/>
              <a:t>也是</a:t>
            </a:r>
            <a:r>
              <a:rPr lang="en-US" altLang="zh-CN" dirty="0"/>
              <a:t>a[4]=5;</a:t>
            </a:r>
          </a:p>
          <a:p>
            <a:r>
              <a:rPr lang="en-US" altLang="zh-CN" dirty="0"/>
              <a:t>r[2]</a:t>
            </a:r>
            <a:r>
              <a:rPr lang="zh-CN" altLang="en-US" dirty="0"/>
              <a:t>需要从</a:t>
            </a:r>
            <a:r>
              <a:rPr lang="en-US" altLang="zh-CN" dirty="0"/>
              <a:t>a[7]</a:t>
            </a:r>
            <a:r>
              <a:rPr lang="zh-CN" altLang="en-US" dirty="0"/>
              <a:t>再向后走</a:t>
            </a:r>
            <a:r>
              <a:rPr lang="en-US" altLang="zh-CN" dirty="0"/>
              <a:t>2</a:t>
            </a:r>
            <a:r>
              <a:rPr lang="zh-CN" altLang="en-US" dirty="0"/>
              <a:t>个数，就是</a:t>
            </a:r>
            <a:r>
              <a:rPr lang="en-US" altLang="zh-CN" dirty="0"/>
              <a:t>a[9]=10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所以打印：</a:t>
            </a:r>
            <a:r>
              <a:rPr lang="en-US" altLang="zh-CN" dirty="0"/>
              <a:t>5, 5, 10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0BC35-7348-4330-9CB0-51A557141693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P66</a:t>
            </a:r>
            <a:r>
              <a:rPr lang="zh-CN" altLang="en-US" dirty="0"/>
              <a:t>：最后，再给大家扩展一些，讨论一下数组与指针变量的区别。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 首先</a:t>
            </a:r>
            <a:r>
              <a:rPr lang="zh-CN" altLang="en-US" dirty="0">
                <a:sym typeface="+mn-ea"/>
              </a:rPr>
              <a:t>数组名是指针常量，不是变量！</a:t>
            </a:r>
            <a:endParaRPr lang="zh-CN" altLang="en-US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数组分配完成后，数组名就是固定的，地址也是固定的</a:t>
            </a:r>
            <a:endParaRPr lang="zh-CN" altLang="en-US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绝对不能把数组名当作变量来进行处理（对数组名赋值等） </a:t>
            </a:r>
            <a:endParaRPr lang="zh-CN" alt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数组是开辟一块连续的内存空间，数组名代表整个数组</a:t>
            </a:r>
            <a:endParaRPr lang="zh-CN" alt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指针变量（无论指向任何类型）通常是一个占</a:t>
            </a:r>
            <a:r>
              <a:rPr lang="zh-CN" altLang="zh-CN" dirty="0">
                <a:sym typeface="+mn-ea"/>
              </a:rPr>
              <a:t>4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的整数（</a:t>
            </a:r>
            <a:r>
              <a:rPr lang="en-US" altLang="zh-CN" dirty="0">
                <a:sym typeface="+mn-ea"/>
              </a:rPr>
              <a:t>or 8B</a:t>
            </a:r>
            <a:r>
              <a:rPr lang="zh-CN" altLang="en-US" dirty="0">
                <a:sym typeface="+mn-ea"/>
              </a:rPr>
              <a:t>，实际大小取决于计算环境，如操作系统、编译器的仿真环境等）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r>
              <a:rPr lang="zh-CN" altLang="en-US" dirty="0"/>
              <a:t>我们看这个例子，第一个要打印指针</a:t>
            </a:r>
            <a:r>
              <a:rPr lang="en-US" altLang="zh-CN" dirty="0"/>
              <a:t>p</a:t>
            </a:r>
            <a:r>
              <a:rPr lang="zh-CN" altLang="en-US" dirty="0"/>
              <a:t>占用的内存空间，</a:t>
            </a:r>
            <a:r>
              <a:rPr lang="en-US" altLang="zh-CN" dirty="0"/>
              <a:t>win10</a:t>
            </a:r>
            <a:r>
              <a:rPr lang="zh-CN" altLang="en-US" dirty="0"/>
              <a:t>下是</a:t>
            </a:r>
            <a:r>
              <a:rPr lang="en-US" altLang="zh-CN" dirty="0"/>
              <a:t>8</a:t>
            </a:r>
            <a:r>
              <a:rPr lang="zh-CN" altLang="en-US" dirty="0"/>
              <a:t>个字节。第二个要输出</a:t>
            </a:r>
            <a:r>
              <a:rPr lang="en-US" altLang="zh-CN" dirty="0"/>
              <a:t>p</a:t>
            </a:r>
            <a:r>
              <a:rPr lang="zh-CN" altLang="en-US" dirty="0"/>
              <a:t>指向的单元所占的内存空间，一个</a:t>
            </a:r>
            <a:r>
              <a:rPr lang="en-US" altLang="zh-CN" dirty="0"/>
              <a:t>char</a:t>
            </a:r>
            <a:r>
              <a:rPr lang="zh-CN" altLang="en-US" dirty="0"/>
              <a:t>就是</a:t>
            </a:r>
            <a:r>
              <a:rPr lang="en-US" altLang="zh-CN" dirty="0"/>
              <a:t>1</a:t>
            </a:r>
            <a:r>
              <a:rPr lang="zh-CN" altLang="en-US" dirty="0"/>
              <a:t>个字节了。</a:t>
            </a:r>
          </a:p>
          <a:p>
            <a:endParaRPr lang="zh-CN" altLang="en-US" dirty="0"/>
          </a:p>
          <a:p>
            <a:r>
              <a:rPr lang="zh-CN" altLang="en-US" dirty="0"/>
              <a:t>再深入讨论一下，对字符数组</a:t>
            </a:r>
            <a:r>
              <a:rPr lang="en-US" altLang="zh-CN" dirty="0"/>
              <a:t>ch[10],</a:t>
            </a:r>
            <a:r>
              <a:rPr lang="zh-CN" altLang="en-US" dirty="0"/>
              <a:t>进行</a:t>
            </a:r>
            <a:r>
              <a:rPr lang="en-US" altLang="zh-CN" dirty="0"/>
              <a:t>&amp;ch</a:t>
            </a:r>
            <a:r>
              <a:rPr lang="zh-CN" altLang="en-US" dirty="0"/>
              <a:t>是否合法？</a:t>
            </a:r>
          </a:p>
          <a:p>
            <a:r>
              <a:rPr lang="zh-CN" altLang="en-US" dirty="0"/>
              <a:t>将这段代码改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 = &amp;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ch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dirty="0"/>
              <a:t>，在</a:t>
            </a:r>
            <a:r>
              <a:rPr lang="en-US" altLang="zh-CN" dirty="0"/>
              <a:t>devc</a:t>
            </a:r>
            <a:r>
              <a:rPr lang="zh-CN" altLang="en-US" dirty="0"/>
              <a:t>中编译，发现提示的错误是</a:t>
            </a:r>
            <a:r>
              <a:rPr lang="en-US" altLang="zh-CN" dirty="0"/>
              <a:t>p</a:t>
            </a:r>
            <a:r>
              <a:rPr lang="zh-CN" altLang="en-US" dirty="0"/>
              <a:t>的类型不是</a:t>
            </a:r>
            <a:r>
              <a:rPr lang="en-US" altLang="zh-CN" dirty="0"/>
              <a:t> char (*)[10]</a:t>
            </a:r>
            <a:r>
              <a:rPr lang="zh-CN" altLang="en-US" dirty="0"/>
              <a:t>，那么将程序继续改写为：</a:t>
            </a:r>
          </a:p>
          <a:p>
            <a:pPr>
              <a:spcBef>
                <a:spcPct val="50000"/>
              </a:spcBef>
            </a:pPr>
            <a:r>
              <a:rPr lang="sv-SE" altLang="zh-CN" dirty="0">
                <a:latin typeface="Times New Roman" panose="02020603050405020304" pitchFamily="18" charset="0"/>
                <a:sym typeface="+mn-ea"/>
              </a:rPr>
              <a:t>char (*q) [10];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char </a:t>
            </a:r>
            <a:r>
              <a:rPr lang="en-US" altLang="zh-CN" dirty="0" err="1">
                <a:latin typeface="Times New Roman" panose="02020603050405020304" pitchFamily="18" charset="0"/>
                <a:sym typeface="+mn-ea"/>
              </a:rPr>
              <a:t>ch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[10];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sv-SE" altLang="zh-CN" dirty="0">
                <a:latin typeface="Times New Roman" panose="02020603050405020304" pitchFamily="18" charset="0"/>
                <a:sym typeface="+mn-ea"/>
              </a:rPr>
              <a:t>q = &amp;ch;</a:t>
            </a:r>
          </a:p>
          <a:p>
            <a:pPr>
              <a:spcBef>
                <a:spcPct val="50000"/>
              </a:spcBef>
            </a:pPr>
            <a:r>
              <a:rPr lang="zh-CN" altLang="sv-SE" dirty="0">
                <a:latin typeface="Times New Roman" panose="02020603050405020304" pitchFamily="18" charset="0"/>
                <a:sym typeface="+mn-ea"/>
              </a:rPr>
              <a:t>编译通过！语句合法。</a:t>
            </a:r>
          </a:p>
          <a:p>
            <a:pPr>
              <a:spcBef>
                <a:spcPct val="50000"/>
              </a:spcBef>
            </a:pPr>
            <a:r>
              <a:rPr lang="zh-CN" altLang="sv-SE" dirty="0">
                <a:latin typeface="Times New Roman" panose="02020603050405020304" pitchFamily="18" charset="0"/>
                <a:sym typeface="+mn-ea"/>
              </a:rPr>
              <a:t>进一步思考，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p+1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是第二个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ch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的元素</a:t>
            </a:r>
            <a:r>
              <a:rPr lang="zh-CN" altLang="sv-SE" dirty="0">
                <a:latin typeface="Times New Roman" panose="02020603050405020304" pitchFamily="18" charset="0"/>
                <a:sym typeface="+mn-ea"/>
              </a:rPr>
              <a:t>，而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q+1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就不是合法的地址了！要想利用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输出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ch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中的元素，需要写成：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(*q)[0]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对应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ch[0], (*q)[1]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对应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ch[1]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！！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0BC35-7348-4330-9CB0-51A557141693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P67</a:t>
            </a:r>
            <a:r>
              <a:rPr lang="zh-CN" altLang="en-US"/>
              <a:t>：在C中， 在几乎所有使用数组的表达式中，数组名的值是个指针常量，也就是数组第一个元素的地址。 它的类型取决于数组元素的类型： 如果它们是int类型，那么数组名的类型就是“指向int的常量指针“。所以，</a:t>
            </a:r>
            <a:r>
              <a:rPr lang="en-US" altLang="zh-CN"/>
              <a:t>x</a:t>
            </a:r>
            <a:r>
              <a:rPr lang="zh-CN" altLang="en-US"/>
              <a:t>中保存的是</a:t>
            </a:r>
            <a:r>
              <a:rPr lang="en-US" altLang="zh-CN"/>
              <a:t>a</a:t>
            </a:r>
            <a:r>
              <a:rPr lang="zh-CN" altLang="en-US"/>
              <a:t>的首地址，它是</a:t>
            </a:r>
            <a:r>
              <a:rPr lang="en-US" altLang="zh-CN"/>
              <a:t>int</a:t>
            </a:r>
            <a:r>
              <a:rPr lang="zh-CN" altLang="en-US"/>
              <a:t>型的，</a:t>
            </a:r>
            <a:r>
              <a:rPr lang="en-US" altLang="zh-CN"/>
              <a:t>y=a+1</a:t>
            </a:r>
            <a:r>
              <a:rPr lang="zh-CN" altLang="en-US"/>
              <a:t>的值就是加了一个</a:t>
            </a:r>
            <a:r>
              <a:rPr lang="en-US" altLang="zh-CN"/>
              <a:t>int</a:t>
            </a:r>
            <a:r>
              <a:rPr lang="zh-CN" altLang="en-US"/>
              <a:t>型数据的内存大小，也就是加了</a:t>
            </a:r>
            <a:r>
              <a:rPr lang="en-US" altLang="zh-CN"/>
              <a:t>4</a:t>
            </a:r>
            <a:r>
              <a:rPr lang="zh-CN" altLang="en-US"/>
              <a:t>个字节。</a:t>
            </a:r>
          </a:p>
          <a:p>
            <a:r>
              <a:rPr lang="zh-CN" altLang="en-US"/>
              <a:t>   但在以下两中场合下，数组名并不是用指针常量来表示，就是当数组名作为sizeof操作符和单目操作符&amp;的操作数时。 sizeof返回整个数组的长度，而不是指向数组的指针的长度。 取一个数组名的地址所产生的是一个指向数组的指针，而不是一个指向某个指针常量的指针。所以&amp;a后返回的指针便是指向数组的指针，跟a（一个指向a[0]的指针）在指针的类型上是有区别的。</a:t>
            </a:r>
            <a:r>
              <a:rPr lang="zh-CN" altLang="en-US">
                <a:sym typeface="+mn-ea"/>
              </a:rPr>
              <a:t>&amp;a</a:t>
            </a:r>
            <a:r>
              <a:rPr lang="zh-CN" altLang="en-US"/>
              <a:t>指向数组的指针，</a:t>
            </a:r>
            <a:r>
              <a:rPr lang="en-US" altLang="zh-CN"/>
              <a:t>yp=</a:t>
            </a:r>
            <a:r>
              <a:rPr lang="zh-CN" altLang="en-US">
                <a:sym typeface="+mn-ea"/>
              </a:rPr>
              <a:t>&amp;a</a:t>
            </a:r>
            <a:r>
              <a:rPr lang="en-US" altLang="zh-CN">
                <a:sym typeface="+mn-ea"/>
              </a:rPr>
              <a:t>+1</a:t>
            </a:r>
            <a:r>
              <a:rPr lang="zh-CN" altLang="en-US">
                <a:sym typeface="+mn-ea"/>
              </a:rPr>
              <a:t>就会增加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int</a:t>
            </a:r>
            <a:r>
              <a:rPr lang="zh-CN" altLang="en-US">
                <a:sym typeface="+mn-ea"/>
              </a:rPr>
              <a:t>型数据所占的字节数，就是增加了</a:t>
            </a:r>
            <a:r>
              <a:rPr lang="en-US" altLang="zh-CN">
                <a:sym typeface="+mn-ea"/>
              </a:rPr>
              <a:t>40</a:t>
            </a:r>
            <a:r>
              <a:rPr lang="zh-CN" altLang="en-US">
                <a:sym typeface="+mn-ea"/>
              </a:rPr>
              <a:t>个字节！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P5: </a:t>
            </a:r>
            <a:r>
              <a:rPr lang="zh-CN" altLang="en-US" dirty="0"/>
              <a:t>我们来看一个例子，强化一下刚才的概念</a:t>
            </a:r>
            <a:r>
              <a:rPr lang="en-US" altLang="zh-CN" dirty="0"/>
              <a:t>, </a:t>
            </a:r>
            <a:r>
              <a:rPr lang="zh-CN" altLang="en-US" dirty="0"/>
              <a:t>我们定义一个有</a:t>
            </a:r>
            <a:r>
              <a:rPr lang="en-US" altLang="zh-CN" dirty="0"/>
              <a:t>3</a:t>
            </a:r>
            <a:r>
              <a:rPr lang="zh-CN" altLang="en-US" dirty="0"/>
              <a:t>行</a:t>
            </a:r>
            <a:r>
              <a:rPr lang="en-US" altLang="zh-CN" dirty="0"/>
              <a:t>4</a:t>
            </a:r>
            <a:r>
              <a:rPr lang="zh-CN" altLang="en-US" dirty="0"/>
              <a:t>列元素的二维数组</a:t>
            </a:r>
            <a:r>
              <a:rPr lang="en-US" altLang="zh-CN" dirty="0"/>
              <a:t>a[3][4]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如果我们把二维数组</a:t>
            </a:r>
            <a:r>
              <a:rPr lang="en-US" altLang="zh-CN" dirty="0"/>
              <a:t>a</a:t>
            </a:r>
            <a:r>
              <a:rPr lang="zh-CN" altLang="en-US" dirty="0"/>
              <a:t>看作是一个一维数组，这个一维数组包含有三个元素</a:t>
            </a:r>
            <a:r>
              <a:rPr lang="en-US" altLang="zh-CN" dirty="0"/>
              <a:t>a[0]</a:t>
            </a:r>
            <a:r>
              <a:rPr lang="zh-CN" altLang="en-US" dirty="0"/>
              <a:t>、</a:t>
            </a:r>
            <a:r>
              <a:rPr lang="en-US" altLang="zh-CN" dirty="0"/>
              <a:t>a[1]</a:t>
            </a:r>
            <a:r>
              <a:rPr lang="zh-CN" altLang="en-US" dirty="0"/>
              <a:t>和</a:t>
            </a:r>
            <a:r>
              <a:rPr lang="en-US" altLang="zh-CN" dirty="0"/>
              <a:t>a[2]</a:t>
            </a:r>
            <a:r>
              <a:rPr lang="zh-CN" altLang="en-US" dirty="0"/>
              <a:t>。 根据我们前面所学，</a:t>
            </a:r>
            <a:r>
              <a:rPr lang="en-US" altLang="zh-CN" dirty="0"/>
              <a:t>a</a:t>
            </a:r>
            <a:r>
              <a:rPr lang="zh-CN" altLang="en-US" dirty="0"/>
              <a:t>是这个一维数组的首地址，</a:t>
            </a:r>
            <a:r>
              <a:rPr lang="en-US" altLang="zh-CN" dirty="0"/>
              <a:t>a+0</a:t>
            </a:r>
            <a:r>
              <a:rPr lang="zh-CN" altLang="en-US" dirty="0"/>
              <a:t>是</a:t>
            </a:r>
            <a:r>
              <a:rPr lang="en-US" altLang="zh-CN" dirty="0"/>
              <a:t>a[0]</a:t>
            </a:r>
            <a:r>
              <a:rPr lang="zh-CN" altLang="en-US" dirty="0"/>
              <a:t>的地址，指向</a:t>
            </a:r>
            <a:r>
              <a:rPr lang="en-US" altLang="zh-CN" dirty="0"/>
              <a:t>a[0]</a:t>
            </a:r>
            <a:r>
              <a:rPr lang="zh-CN" altLang="en-US" dirty="0"/>
              <a:t>这一行；</a:t>
            </a:r>
            <a:r>
              <a:rPr lang="en-US" altLang="zh-CN" dirty="0"/>
              <a:t> a+1</a:t>
            </a:r>
            <a:r>
              <a:rPr lang="zh-CN" altLang="en-US" dirty="0"/>
              <a:t>是</a:t>
            </a:r>
            <a:r>
              <a:rPr lang="en-US" altLang="zh-CN" dirty="0"/>
              <a:t>a[1]</a:t>
            </a:r>
            <a:r>
              <a:rPr lang="zh-CN" altLang="en-US" dirty="0"/>
              <a:t>的地址，指向</a:t>
            </a:r>
            <a:r>
              <a:rPr lang="en-US" altLang="zh-CN" dirty="0"/>
              <a:t>a[1] </a:t>
            </a:r>
            <a:r>
              <a:rPr lang="zh-CN" altLang="en-US" dirty="0"/>
              <a:t>这一行； </a:t>
            </a:r>
            <a:r>
              <a:rPr lang="en-US" altLang="zh-CN" dirty="0"/>
              <a:t>a+2</a:t>
            </a:r>
            <a:r>
              <a:rPr lang="zh-CN" altLang="en-US" dirty="0"/>
              <a:t>是</a:t>
            </a:r>
            <a:r>
              <a:rPr lang="en-US" altLang="zh-CN" dirty="0"/>
              <a:t>a[2]</a:t>
            </a:r>
            <a:r>
              <a:rPr lang="zh-CN" altLang="en-US" dirty="0"/>
              <a:t>的地址指向</a:t>
            </a:r>
            <a:r>
              <a:rPr lang="en-US" altLang="zh-CN" dirty="0"/>
              <a:t>a[2]</a:t>
            </a:r>
            <a:r>
              <a:rPr lang="zh-CN" altLang="en-US" dirty="0"/>
              <a:t>；其中， 数组名</a:t>
            </a:r>
            <a:r>
              <a:rPr lang="en-US" altLang="zh-CN" dirty="0"/>
              <a:t>a</a:t>
            </a:r>
            <a:r>
              <a:rPr lang="zh-CN" altLang="en-US" dirty="0"/>
              <a:t>后面加的这个数值，表示的是哪一行，我们把它叫做行地址偏移；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注意，</a:t>
            </a:r>
            <a:r>
              <a:rPr lang="en-US" altLang="zh-CN" dirty="0"/>
              <a:t>a[0]</a:t>
            </a:r>
            <a:r>
              <a:rPr lang="zh-CN" altLang="en-US" dirty="0"/>
              <a:t> 代表的是包括</a:t>
            </a:r>
            <a:r>
              <a:rPr lang="en-US" altLang="zh-CN" dirty="0"/>
              <a:t>4</a:t>
            </a:r>
            <a:r>
              <a:rPr lang="zh-CN" altLang="en-US" dirty="0"/>
              <a:t>个整型元素的一维数组。对于这个一维数组</a:t>
            </a:r>
            <a:r>
              <a:rPr lang="en-US" altLang="zh-CN" dirty="0"/>
              <a:t>a[0]</a:t>
            </a:r>
            <a:r>
              <a:rPr lang="zh-CN" altLang="en-US" dirty="0"/>
              <a:t>， 数组名</a:t>
            </a:r>
            <a:r>
              <a:rPr lang="en-US" altLang="zh-CN" dirty="0"/>
              <a:t>a[0]</a:t>
            </a:r>
            <a:r>
              <a:rPr lang="zh-CN" altLang="en-US" dirty="0"/>
              <a:t>就这个数组的首地址，</a:t>
            </a:r>
            <a:r>
              <a:rPr lang="en-US" altLang="zh-CN" dirty="0"/>
              <a:t>a[0]+0</a:t>
            </a:r>
            <a:r>
              <a:rPr lang="zh-CN" altLang="en-US" dirty="0"/>
              <a:t>是第</a:t>
            </a:r>
            <a:r>
              <a:rPr lang="en-US" altLang="zh-CN" dirty="0"/>
              <a:t>0</a:t>
            </a:r>
            <a:r>
              <a:rPr lang="zh-CN" altLang="en-US" dirty="0"/>
              <a:t>行第</a:t>
            </a:r>
            <a:r>
              <a:rPr lang="en-US" altLang="zh-CN" dirty="0"/>
              <a:t>0</a:t>
            </a:r>
            <a:r>
              <a:rPr lang="zh-CN" altLang="en-US" dirty="0"/>
              <a:t>列元素的地址</a:t>
            </a:r>
            <a:r>
              <a:rPr lang="en-US" altLang="zh-CN" dirty="0"/>
              <a:t>, a[0]+1</a:t>
            </a:r>
            <a:r>
              <a:rPr lang="zh-CN" altLang="en-US" dirty="0"/>
              <a:t>是第</a:t>
            </a:r>
            <a:r>
              <a:rPr lang="en-US" altLang="zh-CN" dirty="0"/>
              <a:t>0</a:t>
            </a:r>
            <a:r>
              <a:rPr lang="zh-CN" altLang="en-US" dirty="0"/>
              <a:t>行第</a:t>
            </a:r>
            <a:r>
              <a:rPr lang="en-US" altLang="zh-CN" dirty="0"/>
              <a:t>1</a:t>
            </a:r>
            <a:r>
              <a:rPr lang="zh-CN" altLang="en-US" dirty="0"/>
              <a:t>列元素的地址，同样，</a:t>
            </a:r>
            <a:r>
              <a:rPr lang="en-US" altLang="zh-CN" dirty="0"/>
              <a:t>a[0]+2,a[0]+3</a:t>
            </a:r>
            <a:r>
              <a:rPr lang="zh-CN" altLang="en-US" dirty="0"/>
              <a:t>分别是第</a:t>
            </a:r>
            <a:r>
              <a:rPr lang="en-US" altLang="zh-CN" dirty="0"/>
              <a:t>0</a:t>
            </a:r>
            <a:r>
              <a:rPr lang="zh-CN" altLang="en-US" dirty="0"/>
              <a:t>行第</a:t>
            </a:r>
            <a:r>
              <a:rPr lang="en-US" altLang="zh-CN" dirty="0"/>
              <a:t>2</a:t>
            </a:r>
            <a:r>
              <a:rPr lang="zh-CN" altLang="en-US" dirty="0"/>
              <a:t>列和第</a:t>
            </a:r>
            <a:r>
              <a:rPr lang="en-US" altLang="zh-CN" dirty="0"/>
              <a:t>3</a:t>
            </a:r>
            <a:r>
              <a:rPr lang="zh-CN" altLang="en-US" dirty="0"/>
              <a:t>列元素的地址。</a:t>
            </a:r>
            <a:r>
              <a:rPr lang="en-US" altLang="zh-CN" dirty="0"/>
              <a:t>A[0]</a:t>
            </a:r>
            <a:r>
              <a:rPr lang="zh-CN" altLang="en-US" dirty="0"/>
              <a:t>后面加的这个数值表示的是哪一列，我们把它叫做列地址偏移。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同理，对于一维数组</a:t>
            </a:r>
            <a:r>
              <a:rPr lang="en-US" altLang="zh-CN" dirty="0"/>
              <a:t>a[1]</a:t>
            </a:r>
            <a:r>
              <a:rPr lang="zh-CN" altLang="en-US" dirty="0"/>
              <a:t>和</a:t>
            </a:r>
            <a:r>
              <a:rPr lang="en-US" altLang="zh-CN" dirty="0"/>
              <a:t>a[2]</a:t>
            </a:r>
            <a:r>
              <a:rPr lang="zh-CN" altLang="en-US" dirty="0"/>
              <a:t>， 也可以用同样的方法进行分析。</a:t>
            </a:r>
            <a:endParaRPr lang="en-US" altLang="zh-CN" dirty="0"/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      如果定义一个</a:t>
            </a:r>
            <a:r>
              <a:rPr lang="en-US" altLang="zh-CN" dirty="0">
                <a:sym typeface="+mn-ea"/>
              </a:rPr>
              <a:t>int</a:t>
            </a:r>
            <a:r>
              <a:rPr lang="zh-CN" altLang="en-US" dirty="0">
                <a:sym typeface="+mn-ea"/>
              </a:rPr>
              <a:t>型指针变量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；使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指向</a:t>
            </a:r>
            <a:r>
              <a:rPr lang="en-US" altLang="zh-CN" dirty="0">
                <a:sym typeface="+mn-ea"/>
              </a:rPr>
              <a:t>a[1]</a:t>
            </a:r>
            <a:r>
              <a:rPr lang="zh-CN" altLang="en-US" dirty="0">
                <a:sym typeface="+mn-ea"/>
              </a:rPr>
              <a:t>的首元素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那么就能得到，</a:t>
            </a:r>
            <a:r>
              <a:rPr lang="en-US" altLang="zh-CN" dirty="0">
                <a:sym typeface="+mn-ea"/>
              </a:rPr>
              <a:t>b+0</a:t>
            </a:r>
            <a:r>
              <a:rPr lang="zh-CN" altLang="en-US" dirty="0">
                <a:sym typeface="+mn-ea"/>
              </a:rPr>
              <a:t>就是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这个数组第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行第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列元素的地址，改变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的偏移量，我们就能遍历</a:t>
            </a:r>
            <a:r>
              <a:rPr lang="en-US" altLang="zh-CN" dirty="0">
                <a:sym typeface="+mn-ea"/>
              </a:rPr>
              <a:t>a[1]</a:t>
            </a:r>
            <a:r>
              <a:rPr lang="zh-CN" altLang="en-US" dirty="0">
                <a:sym typeface="+mn-ea"/>
              </a:rPr>
              <a:t>这一行的元素！</a:t>
            </a:r>
            <a:endParaRPr lang="zh-CN" altLang="en-US" dirty="0"/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0BC35-7348-4330-9CB0-51A55714169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P65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我们再来看看指针数组和数组指针的关系</a:t>
            </a:r>
            <a:endParaRPr lang="en-US" altLang="zh-CN" dirty="0"/>
          </a:p>
          <a:p>
            <a:r>
              <a:rPr lang="zh-CN" altLang="en-US" dirty="0"/>
              <a:t>在这个程序段中，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这里定义了一个数组</a:t>
            </a:r>
            <a:r>
              <a:rPr lang="en-US" altLang="zh-CN" dirty="0" err="1"/>
              <a:t>aPtr</a:t>
            </a:r>
            <a:r>
              <a:rPr lang="zh-CN" altLang="en-US" dirty="0"/>
              <a:t>，这个</a:t>
            </a:r>
            <a:r>
              <a:rPr lang="en-US" altLang="zh-CN" dirty="0" err="1"/>
              <a:t>aPtr</a:t>
            </a:r>
            <a:r>
              <a:rPr lang="zh-CN" altLang="en-US" dirty="0"/>
              <a:t>是一个包含了</a:t>
            </a:r>
            <a:r>
              <a:rPr lang="en-US" altLang="zh-CN" dirty="0"/>
              <a:t>5</a:t>
            </a:r>
            <a:r>
              <a:rPr lang="zh-CN" altLang="en-US" dirty="0"/>
              <a:t>个指针变量</a:t>
            </a:r>
            <a:r>
              <a:rPr lang="en-US" altLang="zh-CN" dirty="0" err="1"/>
              <a:t>aPtr</a:t>
            </a:r>
            <a:r>
              <a:rPr lang="en-US" altLang="zh-CN" dirty="0"/>
              <a:t>[0], </a:t>
            </a:r>
            <a:r>
              <a:rPr lang="zh-CN" altLang="en-US" dirty="0"/>
              <a:t>到</a:t>
            </a:r>
            <a:r>
              <a:rPr lang="en-US" altLang="zh-CN" dirty="0" err="1"/>
              <a:t>aPtr</a:t>
            </a:r>
            <a:r>
              <a:rPr lang="en-US" altLang="zh-CN" dirty="0"/>
              <a:t>[4]</a:t>
            </a:r>
            <a:r>
              <a:rPr lang="zh-CN" altLang="en-US" dirty="0"/>
              <a:t>的指针数组。 </a:t>
            </a:r>
            <a:r>
              <a:rPr lang="en-US" altLang="zh-CN" dirty="0" err="1"/>
              <a:t>aPtr</a:t>
            </a:r>
            <a:r>
              <a:rPr lang="en-US" altLang="zh-CN" dirty="0"/>
              <a:t>[0]</a:t>
            </a:r>
            <a:r>
              <a:rPr lang="zh-CN" altLang="en-US" dirty="0"/>
              <a:t>指向字符串</a:t>
            </a:r>
            <a:r>
              <a:rPr lang="en-US" altLang="zh-CN" dirty="0"/>
              <a:t>”123”, </a:t>
            </a:r>
            <a:r>
              <a:rPr lang="en-US" altLang="zh-CN" dirty="0" err="1"/>
              <a:t>aPtr</a:t>
            </a:r>
            <a:r>
              <a:rPr lang="en-US" altLang="zh-CN" dirty="0"/>
              <a:t>[1]</a:t>
            </a:r>
            <a:r>
              <a:rPr lang="zh-CN" altLang="en-US" dirty="0"/>
              <a:t>指向字符串“</a:t>
            </a:r>
            <a:r>
              <a:rPr lang="en-US" altLang="zh-CN" dirty="0"/>
              <a:t>1234</a:t>
            </a:r>
            <a:r>
              <a:rPr lang="zh-CN" altLang="en-US" dirty="0"/>
              <a:t>”， </a:t>
            </a:r>
            <a:r>
              <a:rPr lang="en-US" altLang="zh-CN" dirty="0" err="1"/>
              <a:t>aPtr</a:t>
            </a:r>
            <a:r>
              <a:rPr lang="en-US" altLang="zh-CN" dirty="0"/>
              <a:t>[2]</a:t>
            </a:r>
            <a:r>
              <a:rPr lang="zh-CN" altLang="en-US" dirty="0"/>
              <a:t>指向字符串“</a:t>
            </a:r>
            <a:r>
              <a:rPr lang="en-US" altLang="zh-CN" dirty="0"/>
              <a:t>12345</a:t>
            </a:r>
            <a:r>
              <a:rPr lang="zh-CN" altLang="en-US" dirty="0"/>
              <a:t>”；</a:t>
            </a:r>
            <a:endParaRPr lang="en-US" altLang="zh-CN" dirty="0"/>
          </a:p>
          <a:p>
            <a:r>
              <a:rPr lang="zh-CN" altLang="en-US" dirty="0"/>
              <a:t>我们还定义了一个 </a:t>
            </a:r>
            <a:r>
              <a:rPr lang="en-US" altLang="zh-CN" dirty="0" err="1"/>
              <a:t>cPtr</a:t>
            </a:r>
            <a:r>
              <a:rPr lang="en-US" altLang="zh-CN" dirty="0"/>
              <a:t>, </a:t>
            </a:r>
            <a:r>
              <a:rPr lang="zh-CN" altLang="en-US" dirty="0"/>
              <a:t>注意，这个</a:t>
            </a:r>
            <a:r>
              <a:rPr lang="en-US" altLang="zh-CN" dirty="0" err="1"/>
              <a:t>cPrt</a:t>
            </a:r>
            <a:r>
              <a:rPr lang="zh-CN" altLang="en-US" dirty="0"/>
              <a:t>是一个指针变量，而不是指针数组</a:t>
            </a:r>
            <a:r>
              <a:rPr lang="en-US" altLang="zh-CN" dirty="0"/>
              <a:t>.    </a:t>
            </a:r>
            <a:r>
              <a:rPr lang="en-US" altLang="zh-CN" dirty="0" err="1"/>
              <a:t>cPtr</a:t>
            </a:r>
            <a:r>
              <a:rPr lang="en-US" altLang="zh-CN" dirty="0"/>
              <a:t> </a:t>
            </a:r>
            <a:r>
              <a:rPr lang="zh-CN" altLang="en-US" dirty="0"/>
              <a:t>后面接的</a:t>
            </a:r>
            <a:r>
              <a:rPr lang="en-US" altLang="zh-CN" dirty="0"/>
              <a:t>[10], </a:t>
            </a:r>
            <a:r>
              <a:rPr lang="zh-CN" altLang="en-US" dirty="0"/>
              <a:t>不是表明</a:t>
            </a:r>
            <a:r>
              <a:rPr lang="en-US" altLang="zh-CN" dirty="0" err="1"/>
              <a:t>cptr</a:t>
            </a:r>
            <a:r>
              <a:rPr lang="zh-CN" altLang="en-US" dirty="0"/>
              <a:t>是数组，而是表明，</a:t>
            </a:r>
            <a:r>
              <a:rPr lang="en-US" altLang="zh-CN" dirty="0" err="1"/>
              <a:t>cPtr</a:t>
            </a:r>
            <a:r>
              <a:rPr lang="zh-CN" altLang="en-US" dirty="0"/>
              <a:t>指向的这个数组包含</a:t>
            </a:r>
            <a:r>
              <a:rPr lang="en-US" altLang="zh-CN" dirty="0"/>
              <a:t>10</a:t>
            </a:r>
            <a:r>
              <a:rPr lang="zh-CN" altLang="en-US" dirty="0"/>
              <a:t>个元素。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zh-CN" altLang="en-US" dirty="0"/>
              <a:t>这行语句，是把指针数组</a:t>
            </a:r>
            <a:r>
              <a:rPr lang="en-US" altLang="zh-CN" dirty="0" err="1"/>
              <a:t>aPtr</a:t>
            </a:r>
            <a:r>
              <a:rPr lang="zh-CN" altLang="en-US" dirty="0"/>
              <a:t>中，</a:t>
            </a:r>
            <a:r>
              <a:rPr lang="en-US" altLang="zh-CN" dirty="0" err="1"/>
              <a:t>aPtr</a:t>
            </a:r>
            <a:r>
              <a:rPr lang="en-US" altLang="zh-CN" dirty="0"/>
              <a:t>[0]</a:t>
            </a:r>
            <a:r>
              <a:rPr lang="zh-CN" altLang="en-US" dirty="0"/>
              <a:t>到</a:t>
            </a:r>
            <a:r>
              <a:rPr lang="en-US" altLang="zh-CN" dirty="0" err="1"/>
              <a:t>aPtr</a:t>
            </a:r>
            <a:r>
              <a:rPr lang="en-US" altLang="zh-CN" dirty="0"/>
              <a:t>[3]</a:t>
            </a:r>
            <a:r>
              <a:rPr lang="zh-CN" altLang="en-US" dirty="0"/>
              <a:t>的值打印出来，他们的值分别是字符串</a:t>
            </a:r>
            <a:r>
              <a:rPr lang="en-US" altLang="zh-CN" dirty="0"/>
              <a:t>“123” , “1234” , “12345” </a:t>
            </a:r>
            <a:r>
              <a:rPr lang="zh-CN" altLang="en-US" dirty="0"/>
              <a:t>的首地址，以及一个空指针。</a:t>
            </a:r>
            <a:endParaRPr lang="en-US" altLang="zh-CN" dirty="0"/>
          </a:p>
          <a:p>
            <a:r>
              <a:rPr lang="zh-CN" altLang="en-US" dirty="0"/>
              <a:t>这行语句，是把数组指针</a:t>
            </a:r>
            <a:r>
              <a:rPr lang="pt-BR" altLang="zh-CN" sz="12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cPtr[0],</a:t>
            </a:r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到</a:t>
            </a:r>
            <a:r>
              <a:rPr lang="pt-BR" altLang="zh-CN" sz="12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cPtr[2]</a:t>
            </a:r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的值打印出来。由于，对数组名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ch</a:t>
            </a:r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取地址得到了</a:t>
            </a:r>
            <a:r>
              <a:rPr lang="zh-CN" altLang="en-US" sz="1200" b="0" dirty="0">
                <a:sym typeface="+mn-ea"/>
              </a:rPr>
              <a:t>一个指向</a:t>
            </a:r>
            <a:r>
              <a:rPr lang="en-US" altLang="zh-CN" sz="1200" b="0" dirty="0" err="1">
                <a:sym typeface="+mn-ea"/>
              </a:rPr>
              <a:t>ch</a:t>
            </a:r>
            <a:r>
              <a:rPr lang="zh-CN" altLang="en-US" sz="1200" b="0" dirty="0">
                <a:sym typeface="+mn-ea"/>
              </a:rPr>
              <a:t>这个数组的指针，将这个指针赋给</a:t>
            </a:r>
            <a:r>
              <a:rPr lang="en-US" altLang="zh-CN" sz="1200" b="0" dirty="0" err="1">
                <a:sym typeface="+mn-ea"/>
              </a:rPr>
              <a:t>cPtr</a:t>
            </a:r>
            <a:r>
              <a:rPr lang="zh-CN" altLang="en-US" sz="1200" b="0" dirty="0">
                <a:sym typeface="+mn-ea"/>
              </a:rPr>
              <a:t>，那</a:t>
            </a:r>
            <a:r>
              <a:rPr lang="en-US" altLang="zh-CN" sz="1200" b="0" dirty="0" err="1">
                <a:sym typeface="+mn-ea"/>
              </a:rPr>
              <a:t>cPtr</a:t>
            </a:r>
            <a:r>
              <a:rPr lang="en-US" altLang="zh-CN" sz="1200" b="0" dirty="0">
                <a:sym typeface="+mn-ea"/>
              </a:rPr>
              <a:t>[0]</a:t>
            </a:r>
            <a:r>
              <a:rPr lang="zh-CN" altLang="en-US" sz="1200" b="0" dirty="0">
                <a:sym typeface="+mn-ea"/>
              </a:rPr>
              <a:t>就指向数组</a:t>
            </a:r>
            <a:r>
              <a:rPr lang="en-US" altLang="zh-CN" sz="1200" b="0" dirty="0" err="1">
                <a:sym typeface="+mn-ea"/>
              </a:rPr>
              <a:t>ch</a:t>
            </a:r>
            <a:r>
              <a:rPr lang="zh-CN" altLang="en-US" sz="1200" b="0" dirty="0">
                <a:sym typeface="+mn-ea"/>
              </a:rPr>
              <a:t>， </a:t>
            </a:r>
            <a:r>
              <a:rPr lang="en-US" altLang="zh-CN" sz="1200" b="0" dirty="0" err="1">
                <a:sym typeface="+mn-ea"/>
              </a:rPr>
              <a:t>cPtr</a:t>
            </a:r>
            <a:r>
              <a:rPr lang="en-US" altLang="zh-CN" sz="1200" b="0" dirty="0">
                <a:sym typeface="+mn-ea"/>
              </a:rPr>
              <a:t>[1]</a:t>
            </a:r>
            <a:r>
              <a:rPr lang="zh-CN" altLang="en-US" dirty="0"/>
              <a:t>的值比</a:t>
            </a:r>
            <a:r>
              <a:rPr lang="en-US" altLang="zh-CN" dirty="0" err="1"/>
              <a:t>cPtr</a:t>
            </a:r>
            <a:r>
              <a:rPr lang="en-US" altLang="zh-CN" dirty="0"/>
              <a:t>[0]</a:t>
            </a:r>
            <a:r>
              <a:rPr lang="zh-CN" altLang="en-US" dirty="0"/>
              <a:t>的值要多</a:t>
            </a:r>
            <a:r>
              <a:rPr lang="en-US" altLang="zh-CN" dirty="0"/>
              <a:t>10</a:t>
            </a:r>
            <a:r>
              <a:rPr lang="zh-CN" altLang="en-US" dirty="0"/>
              <a:t>个字符型数据长度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程序段最后的输出结果为：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我们可以看到， </a:t>
            </a:r>
            <a:r>
              <a:rPr lang="en-US" altLang="zh-CN" dirty="0" err="1"/>
              <a:t>aPtr</a:t>
            </a:r>
            <a:r>
              <a:rPr lang="en-US" altLang="zh-CN" dirty="0"/>
              <a:t>[0]~</a:t>
            </a:r>
            <a:r>
              <a:rPr lang="en-US" altLang="zh-CN" dirty="0" err="1"/>
              <a:t>aPtr</a:t>
            </a:r>
            <a:r>
              <a:rPr lang="en-US" altLang="zh-CN" dirty="0"/>
              <a:t>[3]</a:t>
            </a:r>
            <a:r>
              <a:rPr lang="zh-CN" altLang="en-US" dirty="0"/>
              <a:t>之间的地址并没有固定的间隔，他们可以指向任意的位置；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 err="1"/>
              <a:t>cPtr</a:t>
            </a:r>
            <a:r>
              <a:rPr lang="zh-CN" altLang="en-US" dirty="0"/>
              <a:t>的各相邻元素的首地址相差一个数组空间的字节数。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0BC35-7348-4330-9CB0-51A557141693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6138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P68</a:t>
            </a:r>
            <a:r>
              <a:rPr lang="zh-CN" altLang="en-US"/>
              <a:t>：《</a:t>
            </a:r>
            <a:r>
              <a:rPr lang="en-US" altLang="zh-CN"/>
              <a:t>C</a:t>
            </a:r>
            <a:r>
              <a:rPr lang="zh-CN" altLang="en-US"/>
              <a:t>专家编程》</a:t>
            </a:r>
            <a:r>
              <a:rPr lang="en-US" altLang="zh-CN"/>
              <a:t>Peter Van der Linden  </a:t>
            </a:r>
            <a:r>
              <a:rPr lang="zh-CN" altLang="en-US"/>
              <a:t>著，徐波 译，</a:t>
            </a:r>
            <a:r>
              <a:rPr lang="en-US" altLang="zh-CN"/>
              <a:t>2002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月第一版人民邮电出版社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P69</a:t>
            </a:r>
            <a:r>
              <a:rPr lang="zh-CN" altLang="en-US"/>
              <a:t>：一个简单的程序，判断输入的字符串是否为回文字符串。供大家参考。</a:t>
            </a: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P70: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这个例子也很有意思，很简单的几句话，打印结果呢？很意外！第一个打印的是字符串常量的地址，第二句打印的是字符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ASCII</a:t>
            </a:r>
            <a:r>
              <a:rPr lang="zh-CN" altLang="en-US" dirty="0"/>
              <a:t>码值。</a:t>
            </a:r>
            <a:r>
              <a:rPr lang="zh-CN" altLang="en-US" dirty="0">
                <a:sym typeface="+mn-ea"/>
              </a:rPr>
              <a:t>字符是小整数，字符串是大整数（地址）</a:t>
            </a:r>
            <a:endParaRPr lang="zh-CN" altLang="en-US" dirty="0"/>
          </a:p>
          <a:p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0BC35-7348-4330-9CB0-51A557141693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P69</a:t>
            </a:r>
            <a:r>
              <a:rPr lang="zh-CN" altLang="en-US" dirty="0"/>
              <a:t>：课程中心上还有一些关于指针和数组进一步讨论的资料</a:t>
            </a:r>
          </a:p>
          <a:p>
            <a:r>
              <a:rPr lang="zh-CN" altLang="en-US" dirty="0"/>
              <a:t>本次课程到此结束，感谢大家聆听！</a:t>
            </a:r>
          </a:p>
          <a:p>
            <a:r>
              <a:rPr lang="zh-CN" altLang="en-US" dirty="0"/>
              <a:t>同学们再见！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0BC35-7348-4330-9CB0-51A557141693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P6: </a:t>
            </a:r>
            <a:r>
              <a:rPr lang="zh-CN" altLang="en-US" dirty="0"/>
              <a:t>这是一个二维数组的应用实例。</a:t>
            </a:r>
            <a:r>
              <a:rPr lang="zh-CN" altLang="en-US" b="1" dirty="0">
                <a:sym typeface="+mn-ea"/>
              </a:rPr>
              <a:t>题目要求，通过终端任意输入英文的星期几，然后查找星期表后输出对应的索引数字。</a:t>
            </a:r>
            <a:endParaRPr lang="en-US" altLang="zh-CN" b="1" dirty="0">
              <a:sym typeface="+mn-ea"/>
            </a:endParaRPr>
          </a:p>
          <a:p>
            <a:endParaRPr lang="en-US" altLang="zh-CN" b="1" dirty="0">
              <a:sym typeface="+mn-ea"/>
            </a:endParaRPr>
          </a:p>
          <a:p>
            <a:r>
              <a:rPr lang="zh-CN" altLang="en-US" b="0" dirty="0">
                <a:sym typeface="+mn-ea"/>
              </a:rPr>
              <a:t>       我们来看这个程序，首先定义一个字符数组用于存储输入字符串；再定义</a:t>
            </a:r>
            <a:r>
              <a:rPr lang="en-US" altLang="zh-CN" dirty="0" err="1"/>
              <a:t>weekDay</a:t>
            </a:r>
            <a:r>
              <a:rPr lang="zh-CN" altLang="en-US" dirty="0"/>
              <a:t>这个二维数组，其中第一维缺省，编译器根据赋初值情况自动定义行数！定义完之后，内存中就有了这么一个</a:t>
            </a:r>
            <a:r>
              <a:rPr lang="en-US" altLang="zh-CN" dirty="0"/>
              <a:t>7</a:t>
            </a:r>
            <a:r>
              <a:rPr lang="zh-CN" altLang="en-US" dirty="0"/>
              <a:t>维</a:t>
            </a:r>
            <a:r>
              <a:rPr lang="en-US" altLang="zh-CN" dirty="0"/>
              <a:t>10</a:t>
            </a:r>
            <a:r>
              <a:rPr lang="zh-CN" altLang="en-US" dirty="0"/>
              <a:t>列的数组。</a:t>
            </a:r>
          </a:p>
          <a:p>
            <a:endParaRPr lang="en-US" altLang="zh-CN" dirty="0"/>
          </a:p>
          <a:p>
            <a:r>
              <a:rPr lang="zh-CN" altLang="en-US" dirty="0"/>
              <a:t>      程序执行时，先读入一个字符串，存放到变量</a:t>
            </a:r>
            <a:r>
              <a:rPr lang="en-US" altLang="zh-CN" dirty="0"/>
              <a:t>x</a:t>
            </a:r>
            <a:r>
              <a:rPr lang="zh-CN" altLang="en-US" dirty="0"/>
              <a:t>中。然后，循环比较输入字符串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 err="1"/>
              <a:t>weekDay</a:t>
            </a:r>
            <a:r>
              <a:rPr lang="zh-CN" altLang="en-US" dirty="0"/>
              <a:t>中的字符串是否相同。这里字符串比较用到了</a:t>
            </a:r>
            <a:r>
              <a:rPr lang="en-US" altLang="zh-CN" dirty="0" err="1"/>
              <a:t>strcmp</a:t>
            </a:r>
            <a:r>
              <a:rPr lang="zh-CN" altLang="en-US" dirty="0"/>
              <a:t>函数，如果两个字符串相同，这个函数就返回</a:t>
            </a:r>
            <a:r>
              <a:rPr lang="en-US" altLang="zh-CN" dirty="0"/>
              <a:t>0</a:t>
            </a:r>
            <a:r>
              <a:rPr lang="zh-CN" altLang="en-US" dirty="0"/>
              <a:t>。找到后就打印输出对应的索引，然后</a:t>
            </a:r>
            <a:r>
              <a:rPr lang="en-US" altLang="zh-CN" dirty="0"/>
              <a:t>return</a:t>
            </a:r>
            <a:r>
              <a:rPr lang="zh-CN" altLang="en-US" dirty="0"/>
              <a:t>结束程序。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0BC35-7348-4330-9CB0-51A55714169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P7</a:t>
            </a:r>
            <a:r>
              <a:rPr lang="zh-CN" altLang="en-US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：我们再来看看二维数组中行地址和列地址的概念。</a:t>
            </a:r>
            <a:endParaRPr lang="en-US" altLang="zh-CN" sz="12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en-US" altLang="zh-CN" sz="12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对于三行四列二维数组</a:t>
            </a:r>
            <a:r>
              <a:rPr lang="en-US" altLang="zh-CN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的值是这个二维数组的首地址，也是第</a:t>
            </a:r>
            <a:r>
              <a:rPr lang="en-US" altLang="zh-CN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行的行地址。</a:t>
            </a:r>
            <a:r>
              <a:rPr lang="en-US" altLang="zh-CN" sz="1200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a+i</a:t>
            </a:r>
            <a:r>
              <a:rPr lang="zh-CN" altLang="en-US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指向</a:t>
            </a:r>
            <a:r>
              <a:rPr lang="en-US" altLang="zh-CN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1200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，代表第</a:t>
            </a:r>
            <a:r>
              <a:rPr lang="en-US" altLang="zh-CN" sz="1200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行的地址； 我们把这一类型的地址叫做行地址</a:t>
            </a:r>
            <a:endParaRPr lang="en-US" altLang="zh-CN" sz="12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en-US" altLang="zh-CN" sz="12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200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a+i</a:t>
            </a:r>
            <a:r>
              <a:rPr lang="zh-CN" altLang="en-US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指向的内容是</a:t>
            </a:r>
            <a:r>
              <a:rPr lang="en-US" altLang="zh-CN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1200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这个一维数组，*</a:t>
            </a:r>
            <a:r>
              <a:rPr lang="en-US" altLang="zh-CN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a+i</a:t>
            </a:r>
            <a:r>
              <a:rPr lang="zh-CN" altLang="en-US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）和</a:t>
            </a:r>
            <a:r>
              <a:rPr lang="en-US" altLang="zh-CN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1200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等价，而</a:t>
            </a:r>
            <a:r>
              <a:rPr lang="en-US" altLang="zh-CN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1200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相当于是第</a:t>
            </a:r>
            <a:r>
              <a:rPr lang="en-US" altLang="zh-CN" sz="1200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行这个一维数组的数组名，数组名代表这个数组的首地址，也就是数组</a:t>
            </a:r>
            <a:r>
              <a:rPr lang="en-US" altLang="zh-CN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1200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行第</a:t>
            </a:r>
            <a:r>
              <a:rPr lang="en-US" altLang="zh-CN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列的地址，因此我们把这一类地址称列地址；这里要注意，第</a:t>
            </a:r>
            <a:r>
              <a:rPr lang="en-US" altLang="zh-CN" sz="1200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行的首地址和第</a:t>
            </a:r>
            <a:r>
              <a:rPr lang="en-US" altLang="zh-CN" sz="1200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行第</a:t>
            </a:r>
            <a:r>
              <a:rPr lang="en-US" altLang="zh-CN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列元素的值相同，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第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行行地址的类型是一个一维数组，而</a:t>
            </a:r>
            <a:r>
              <a:rPr lang="zh-CN" altLang="en-US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200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行第</a:t>
            </a:r>
            <a:r>
              <a:rPr lang="en-US" altLang="zh-CN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列元素地址的类型是一个整型数据。</a:t>
            </a:r>
            <a:endParaRPr lang="en-US" altLang="zh-CN" sz="12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en-US" altLang="zh-CN" sz="12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41418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我们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行第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200" dirty="0">
                <a:solidFill>
                  <a:srgbClr val="99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</a:t>
            </a: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的地址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再增加列地址偏移量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，就得到了第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行第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</a:t>
            </a: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1200" dirty="0">
                <a:solidFill>
                  <a:srgbClr val="99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</a:t>
            </a:r>
            <a:r>
              <a:rPr lang="zh-CN" altLang="en-US" sz="1200" dirty="0">
                <a:solidFill>
                  <a:srgbClr val="99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；如果想要获得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这个元素的值，就在这个地址上做一个间接寻址运算，也就是前加一个*。</a:t>
            </a:r>
            <a:endParaRPr lang="en-US" altLang="zh-CN" sz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endParaRPr kumimoji="1" lang="zh-CN" altLang="en-US" dirty="0">
              <a:solidFill>
                <a:srgbClr val="9933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从刚才的推导过程，可以看出，在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指向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行的指针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前面加一个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，可将其转换为指向列的指针</a:t>
            </a:r>
            <a:endParaRPr lang="zh-CN" altLang="en-US" dirty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9C9EF5-46A3-46A6-A341-C38B461FC3B2}" type="slidenum">
              <a:rPr lang="zh-CN" altLang="en-US" sz="1300" smtClean="0">
                <a:solidFill>
                  <a:srgbClr val="000000"/>
                </a:solidFill>
              </a:rPr>
              <a:t>9</a:t>
            </a:fld>
            <a:endParaRPr lang="en-US" altLang="zh-CN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67A411B4-49A4-4E93-9B12-6D93DE5B90C8}" type="slidenum">
              <a:rPr lang="zh-CN" altLang="en-US" smtClean="0">
                <a:solidFill>
                  <a:srgbClr val="FFCF01"/>
                </a:solidFill>
              </a:rPr>
              <a:t>‹#›</a:t>
            </a:fld>
            <a:endParaRPr lang="en-US" altLang="zh-CN">
              <a:solidFill>
                <a:srgbClr val="FFCF0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0" y="6540500"/>
            <a:ext cx="1219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E96F5932-D8CC-41C9-BFCA-DACB56ADA1A3}" type="slidenum">
              <a:rPr lang="zh-CN" altLang="en-US" smtClean="0">
                <a:solidFill>
                  <a:srgbClr val="FFCF01"/>
                </a:solidFill>
              </a:rPr>
              <a:t>‹#›</a:t>
            </a:fld>
            <a:endParaRPr lang="en-US" altLang="zh-CN">
              <a:solidFill>
                <a:srgbClr val="FFCF0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485934-BA4F-41E4-84E5-8A8B48340095}" type="slidenum">
              <a:rPr lang="zh-CN" altLang="en-US" smtClean="0">
                <a:solidFill>
                  <a:srgbClr val="FFCF01"/>
                </a:solidFill>
              </a:rPr>
              <a:t>‹#›</a:t>
            </a:fld>
            <a:endParaRPr lang="en-US" altLang="zh-CN">
              <a:solidFill>
                <a:srgbClr val="FFCF0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49302" y="542925"/>
            <a:ext cx="11010900" cy="5881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3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B9140-CA5F-4481-817F-36F610685110}" type="slidenum">
              <a:rPr lang="zh-CN" altLang="en-US">
                <a:solidFill>
                  <a:srgbClr val="FFCF01"/>
                </a:solidFill>
              </a:rPr>
              <a:t>‹#›</a:t>
            </a:fld>
            <a:endParaRPr lang="en-US" altLang="zh-CN">
              <a:solidFill>
                <a:srgbClr val="FFCF0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62A902B-33BD-4FC7-BB4D-092AA9131B32}" type="slidenum">
              <a:rPr lang="zh-CN" altLang="en-US" smtClean="0">
                <a:solidFill>
                  <a:srgbClr val="FFCF01"/>
                </a:solidFill>
              </a:rPr>
              <a:t>‹#›</a:t>
            </a:fld>
            <a:endParaRPr lang="en-US" altLang="zh-CN">
              <a:solidFill>
                <a:srgbClr val="FFCF0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61317445-363E-4731-A308-F70738E52065}" type="slidenum">
              <a:rPr lang="zh-CN" altLang="en-US" smtClean="0">
                <a:solidFill>
                  <a:srgbClr val="FFCF01"/>
                </a:solidFill>
              </a:rPr>
              <a:t>‹#›</a:t>
            </a:fld>
            <a:endParaRPr lang="en-US" altLang="zh-CN">
              <a:solidFill>
                <a:srgbClr val="FFCF0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6031A40C-C233-473A-A19D-8FB1153F1EBB}" type="slidenum">
              <a:rPr lang="zh-CN" altLang="en-US" smtClean="0">
                <a:solidFill>
                  <a:srgbClr val="FFCF01"/>
                </a:solidFill>
              </a:rPr>
              <a:t>‹#›</a:t>
            </a:fld>
            <a:endParaRPr lang="en-US" altLang="zh-CN">
              <a:solidFill>
                <a:srgbClr val="FFCF0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723060DA-B53C-4B60-BAE9-453137B2E2FD}" type="slidenum">
              <a:rPr lang="zh-CN" altLang="en-US" smtClean="0">
                <a:solidFill>
                  <a:srgbClr val="FFCF01"/>
                </a:solidFill>
              </a:rPr>
              <a:t>‹#›</a:t>
            </a:fld>
            <a:endParaRPr lang="en-US" altLang="zh-CN">
              <a:solidFill>
                <a:srgbClr val="FFCF0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416DCE0B-089C-4C9E-B7D2-C6CDA08C7486}" type="slidenum">
              <a:rPr lang="zh-CN" altLang="en-US" smtClean="0">
                <a:solidFill>
                  <a:srgbClr val="FFCF01"/>
                </a:solidFill>
              </a:rPr>
              <a:t>‹#›</a:t>
            </a:fld>
            <a:endParaRPr lang="en-US" altLang="zh-CN">
              <a:solidFill>
                <a:srgbClr val="FFCF0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CC80770-D019-4928-AA52-45F386AE6154}" type="slidenum">
              <a:rPr lang="zh-CN" altLang="en-US" smtClean="0">
                <a:solidFill>
                  <a:srgbClr val="FFCF01"/>
                </a:solidFill>
              </a:rPr>
              <a:t>‹#›</a:t>
            </a:fld>
            <a:endParaRPr lang="en-US" altLang="zh-CN">
              <a:solidFill>
                <a:srgbClr val="FFCF0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587E6C4A-09F8-4C37-82EB-9F04C7A8092B}" type="slidenum">
              <a:rPr lang="zh-CN" altLang="en-US" smtClean="0">
                <a:solidFill>
                  <a:srgbClr val="FFCF01"/>
                </a:solidFill>
              </a:rPr>
              <a:t>‹#›</a:t>
            </a:fld>
            <a:endParaRPr lang="en-US" altLang="zh-CN">
              <a:solidFill>
                <a:srgbClr val="FFCF0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8211DA1-A62F-4391-AD20-2098065D016D}" type="slidenum">
              <a:rPr lang="zh-CN" altLang="en-US" smtClean="0">
                <a:solidFill>
                  <a:srgbClr val="FFCF01"/>
                </a:solidFill>
              </a:rPr>
              <a:t>‹#›</a:t>
            </a:fld>
            <a:endParaRPr lang="en-US" altLang="zh-CN">
              <a:solidFill>
                <a:srgbClr val="FFCF0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485934-BA4F-41E4-84E5-8A8B48340095}" type="slidenum">
              <a:rPr lang="zh-CN" altLang="en-US" smtClean="0">
                <a:solidFill>
                  <a:srgbClr val="FFCF01"/>
                </a:solidFill>
              </a:rPr>
              <a:t>‹#›</a:t>
            </a:fld>
            <a:endParaRPr lang="en-US" altLang="zh-CN">
              <a:solidFill>
                <a:srgbClr val="FFCF0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 Box 53"/>
          <p:cNvSpPr txBox="1">
            <a:spLocks noChangeArrowheads="1"/>
          </p:cNvSpPr>
          <p:nvPr userDrawn="1"/>
        </p:nvSpPr>
        <p:spPr bwMode="auto">
          <a:xfrm>
            <a:off x="706967" y="38100"/>
            <a:ext cx="2362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0" rIns="1350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500">
                <a:solidFill>
                  <a:srgbClr val="FFFFFF"/>
                </a:solidFill>
                <a:latin typeface="Times New Roman" panose="02020603050405020304" pitchFamily="18" charset="0"/>
                <a:ea typeface="华文彩云" panose="02010800040101010101" pitchFamily="2" charset="-122"/>
              </a:rPr>
              <a:t>BeihangSoft.cn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-16933" y="982663"/>
            <a:ext cx="1220893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-14816" y="952500"/>
            <a:ext cx="1220893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example/c7-11_sum_com.c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example/c7-12-0_f_pointer.c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example/c7-13_num_code.c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image" Target="../media/image2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c11-&#34917;&#20805;-&#27597;&#29275;&#38382;&#39064;.pptx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&#25351;&#38024;&#19982;&#25968;&#32452;-&#32918;-&#23435;.pdf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82090" y="231140"/>
            <a:ext cx="9656445" cy="2636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语言高级篇</a:t>
            </a:r>
            <a:endParaRPr lang="en-US" altLang="zh-CN" sz="3200" b="1" dirty="0">
              <a:solidFill>
                <a:srgbClr val="D32D17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1600" b="1" dirty="0">
              <a:solidFill>
                <a:srgbClr val="D32D17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54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第八讲 </a:t>
            </a:r>
            <a:r>
              <a:rPr lang="zh-CN" altLang="en-US" sz="60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指针初步</a:t>
            </a:r>
            <a:r>
              <a:rPr lang="en-US" altLang="zh-CN" sz="60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(2)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introduction to pointer</a:t>
            </a:r>
            <a:endParaRPr lang="en-US" altLang="zh-CN" sz="3600" b="1" dirty="0">
              <a:solidFill>
                <a:srgbClr val="D32D17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" name="矩形 8"/>
          <p:cNvSpPr>
            <a:spLocks noChangeArrowheads="1"/>
          </p:cNvSpPr>
          <p:nvPr/>
        </p:nvSpPr>
        <p:spPr bwMode="auto">
          <a:xfrm>
            <a:off x="5824987" y="5750775"/>
            <a:ext cx="19114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指针数组示例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361" y="3393337"/>
            <a:ext cx="844531" cy="84172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776" y="3937056"/>
            <a:ext cx="844531" cy="84172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191" y="4480775"/>
            <a:ext cx="844531" cy="84172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8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762" y="3958073"/>
            <a:ext cx="2150407" cy="161333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7628" y="4449582"/>
            <a:ext cx="1248581" cy="126981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7627" y="3248726"/>
            <a:ext cx="799726" cy="88503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cxnSp>
        <p:nvCxnSpPr>
          <p:cNvPr id="11" name="直接箭头连接符 10"/>
          <p:cNvCxnSpPr>
            <a:stCxn id="7" idx="3"/>
            <a:endCxn id="10" idx="1"/>
          </p:cNvCxnSpPr>
          <p:nvPr/>
        </p:nvCxnSpPr>
        <p:spPr bwMode="auto">
          <a:xfrm flipV="1">
            <a:off x="7390721" y="3691327"/>
            <a:ext cx="1106805" cy="12103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2" name="直接箭头连接符 11"/>
          <p:cNvCxnSpPr>
            <a:stCxn id="4" idx="3"/>
            <a:endCxn id="9" idx="1"/>
          </p:cNvCxnSpPr>
          <p:nvPr/>
        </p:nvCxnSpPr>
        <p:spPr bwMode="auto">
          <a:xfrm>
            <a:off x="6483891" y="3814199"/>
            <a:ext cx="2013585" cy="127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3" name="直接箭头连接符 12"/>
          <p:cNvCxnSpPr>
            <a:stCxn id="6" idx="1"/>
            <a:endCxn id="8" idx="3"/>
          </p:cNvCxnSpPr>
          <p:nvPr/>
        </p:nvCxnSpPr>
        <p:spPr bwMode="auto">
          <a:xfrm flipH="1">
            <a:off x="4858971" y="4357918"/>
            <a:ext cx="1233805" cy="407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1992225" y="2254370"/>
            <a:ext cx="2621280" cy="1172210"/>
            <a:chOff x="11451" y="4081"/>
            <a:chExt cx="4128" cy="1846"/>
          </a:xfrm>
        </p:grpSpPr>
        <p:grpSp>
          <p:nvGrpSpPr>
            <p:cNvPr id="12" name="组合 11"/>
            <p:cNvGrpSpPr/>
            <p:nvPr/>
          </p:nvGrpSpPr>
          <p:grpSpPr>
            <a:xfrm>
              <a:off x="11451" y="5001"/>
              <a:ext cx="4128" cy="926"/>
              <a:chOff x="11260" y="4988"/>
              <a:chExt cx="4128" cy="926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1260" y="4988"/>
                <a:ext cx="1376" cy="9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2636" y="4988"/>
                <a:ext cx="1376" cy="9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4012" y="4988"/>
                <a:ext cx="1376" cy="9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1451" y="4081"/>
              <a:ext cx="4128" cy="926"/>
              <a:chOff x="11260" y="4988"/>
              <a:chExt cx="4128" cy="926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1260" y="4988"/>
                <a:ext cx="1376" cy="92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2636" y="4988"/>
                <a:ext cx="1376" cy="92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4012" y="4988"/>
                <a:ext cx="1376" cy="92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12818" y="4271"/>
              <a:ext cx="1384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kumimoji="1" lang="en-US" altLang="zh-CN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ea typeface="等线" panose="02010600030101010101" charset="-122"/>
                </a:rPr>
                <a:t>a[0][1]</a:t>
              </a:r>
            </a:p>
          </p:txBody>
        </p:sp>
        <p:sp>
          <p:nvSpPr>
            <p:cNvPr id="80" name="Text Box 5"/>
            <p:cNvSpPr txBox="1">
              <a:spLocks noChangeArrowheads="1"/>
            </p:cNvSpPr>
            <p:nvPr/>
          </p:nvSpPr>
          <p:spPr bwMode="auto">
            <a:xfrm>
              <a:off x="11591" y="4271"/>
              <a:ext cx="1236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kumimoji="1" lang="en-US" altLang="zh-CN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ea typeface="等线" panose="02010600030101010101" charset="-122"/>
                </a:rPr>
                <a:t>a[0][0]</a:t>
              </a:r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14203" y="4300"/>
              <a:ext cx="1376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kumimoji="1" lang="en-US" altLang="zh-CN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ea typeface="等线" panose="02010600030101010101" charset="-122"/>
                </a:rPr>
                <a:t>a[0][2]</a:t>
              </a: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12818" y="5235"/>
              <a:ext cx="1384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kumimoji="1" lang="en-US" altLang="zh-CN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ea typeface="等线" panose="02010600030101010101" charset="-122"/>
                </a:rPr>
                <a:t>a[1][1]</a:t>
              </a: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11591" y="5235"/>
              <a:ext cx="1236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kumimoji="1" lang="en-US" altLang="zh-CN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ea typeface="等线" panose="02010600030101010101" charset="-122"/>
                </a:rPr>
                <a:t>a[1][0]</a:t>
              </a:r>
            </a:p>
          </p:txBody>
        </p:sp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14203" y="5264"/>
              <a:ext cx="1376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kumimoji="1" lang="en-US" altLang="zh-CN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ea typeface="等线" panose="02010600030101010101" charset="-122"/>
                </a:rPr>
                <a:t>a[1][2]</a:t>
              </a:r>
            </a:p>
          </p:txBody>
        </p:sp>
      </p:grpSp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89735" y="300355"/>
            <a:ext cx="10304780" cy="457200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*指针与二维数组</a:t>
            </a:r>
            <a:r>
              <a:rPr lang="en-US" altLang="zh-CN" sz="36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3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列指针与行指针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（形象描述）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idx="1"/>
          </p:nvPr>
        </p:nvSpPr>
        <p:spPr>
          <a:xfrm>
            <a:off x="2251940" y="1112919"/>
            <a:ext cx="1924685" cy="631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Garamond" panose="02020404030301010803" pitchFamily="18" charset="0"/>
                <a:ea typeface="楷体_GB2312" pitchFamily="49" charset="-122"/>
              </a:rPr>
              <a:t>int a[2][3]</a:t>
            </a:r>
            <a:r>
              <a:rPr lang="zh-CN" altLang="en-US" sz="2400" b="1" dirty="0">
                <a:latin typeface="Garamond" panose="02020404030301010803" pitchFamily="18" charset="0"/>
                <a:ea typeface="楷体_GB2312" pitchFamily="49" charset="-122"/>
              </a:rPr>
              <a:t>；</a:t>
            </a:r>
            <a:endParaRPr lang="en-US" altLang="zh-CN" sz="2400" b="1" dirty="0"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36701" y="1458542"/>
            <a:ext cx="2121832" cy="36840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列指针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136779" y="4045774"/>
            <a:ext cx="572984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行指针定义</a:t>
            </a:r>
            <a:r>
              <a:rPr lang="en-US" altLang="zh-CN" sz="20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 sz="2000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Aft>
                <a:spcPts val="1200"/>
              </a:spcAft>
              <a:buFontTx/>
              <a:buNone/>
            </a:pPr>
            <a:r>
              <a:rPr lang="en-US" altLang="zh-CN" sz="20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(*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标识符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常量表达式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428714" y="5631918"/>
            <a:ext cx="4173220" cy="740410"/>
            <a:chOff x="2863" y="5729"/>
            <a:chExt cx="6572" cy="1166"/>
          </a:xfrm>
        </p:grpSpPr>
        <p:sp>
          <p:nvSpPr>
            <p:cNvPr id="20" name="Text Box 4"/>
            <p:cNvSpPr txBox="1">
              <a:spLocks noChangeArrowheads="1"/>
            </p:cNvSpPr>
            <p:nvPr/>
          </p:nvSpPr>
          <p:spPr bwMode="auto">
            <a:xfrm>
              <a:off x="3433" y="5895"/>
              <a:ext cx="1490" cy="5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/>
                <a:t>integer</a:t>
              </a:r>
            </a:p>
          </p:txBody>
        </p:sp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2863" y="5729"/>
              <a:ext cx="547" cy="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66"/>
                  </a:solidFill>
                </a:rPr>
                <a:t>p</a:t>
              </a: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3518" y="6362"/>
              <a:ext cx="1319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006600"/>
                  </a:solidFill>
                </a:rPr>
                <a:t>(*p) [0]</a:t>
              </a:r>
            </a:p>
          </p:txBody>
        </p:sp>
        <p:sp>
          <p:nvSpPr>
            <p:cNvPr id="23" name="Text Box 4"/>
            <p:cNvSpPr txBox="1">
              <a:spLocks noChangeArrowheads="1"/>
            </p:cNvSpPr>
            <p:nvPr/>
          </p:nvSpPr>
          <p:spPr bwMode="auto">
            <a:xfrm>
              <a:off x="4945" y="5887"/>
              <a:ext cx="1490" cy="5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/>
                <a:t>integer</a:t>
              </a:r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5030" y="6354"/>
              <a:ext cx="1319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006600"/>
                  </a:solidFill>
                </a:rPr>
                <a:t>(*p) [1]</a:t>
              </a:r>
            </a:p>
          </p:txBody>
        </p:sp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6433" y="5887"/>
              <a:ext cx="1490" cy="5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/>
                <a:t>integer</a:t>
              </a:r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6518" y="6354"/>
              <a:ext cx="1319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006600"/>
                  </a:solidFill>
                </a:rPr>
                <a:t>(*p) [2]</a:t>
              </a:r>
            </a:p>
          </p:txBody>
        </p:sp>
        <p:sp>
          <p:nvSpPr>
            <p:cNvPr id="27" name="Text Box 4"/>
            <p:cNvSpPr txBox="1">
              <a:spLocks noChangeArrowheads="1"/>
            </p:cNvSpPr>
            <p:nvPr/>
          </p:nvSpPr>
          <p:spPr bwMode="auto">
            <a:xfrm>
              <a:off x="7945" y="5879"/>
              <a:ext cx="1490" cy="5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/>
                <a:t>integer</a:t>
              </a: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8030" y="6346"/>
              <a:ext cx="1319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006600"/>
                  </a:solidFill>
                </a:rPr>
                <a:t>(*p) [3]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73050" y="2900041"/>
            <a:ext cx="1013460" cy="302260"/>
            <a:chOff x="7914" y="3861"/>
            <a:chExt cx="1596" cy="476"/>
          </a:xfrm>
        </p:grpSpPr>
        <p:sp>
          <p:nvSpPr>
            <p:cNvPr id="90" name="Text Box 34"/>
            <p:cNvSpPr txBox="1">
              <a:spLocks noChangeArrowheads="1"/>
            </p:cNvSpPr>
            <p:nvPr/>
          </p:nvSpPr>
          <p:spPr bwMode="auto">
            <a:xfrm>
              <a:off x="7914" y="3861"/>
              <a:ext cx="1088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p2+1</a:t>
              </a:r>
            </a:p>
          </p:txBody>
        </p:sp>
        <p:sp>
          <p:nvSpPr>
            <p:cNvPr id="91" name="Line 35"/>
            <p:cNvSpPr>
              <a:spLocks noChangeShapeType="1"/>
            </p:cNvSpPr>
            <p:nvPr/>
          </p:nvSpPr>
          <p:spPr bwMode="auto">
            <a:xfrm>
              <a:off x="8970" y="4100"/>
              <a:ext cx="5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857868" y="2246147"/>
            <a:ext cx="1097915" cy="302260"/>
            <a:chOff x="7914" y="3861"/>
            <a:chExt cx="1729" cy="476"/>
          </a:xfrm>
        </p:grpSpPr>
        <p:sp>
          <p:nvSpPr>
            <p:cNvPr id="94" name="Text Box 34"/>
            <p:cNvSpPr txBox="1">
              <a:spLocks noChangeArrowheads="1"/>
            </p:cNvSpPr>
            <p:nvPr/>
          </p:nvSpPr>
          <p:spPr bwMode="auto">
            <a:xfrm>
              <a:off x="7914" y="3861"/>
              <a:ext cx="1088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p2</a:t>
              </a:r>
            </a:p>
          </p:txBody>
        </p:sp>
        <p:sp>
          <p:nvSpPr>
            <p:cNvPr id="95" name="Line 35"/>
            <p:cNvSpPr>
              <a:spLocks noChangeShapeType="1"/>
            </p:cNvSpPr>
            <p:nvPr/>
          </p:nvSpPr>
          <p:spPr bwMode="auto">
            <a:xfrm>
              <a:off x="9103" y="4100"/>
              <a:ext cx="5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2005610" y="1614147"/>
            <a:ext cx="670560" cy="626936"/>
            <a:chOff x="6017900" y="1597936"/>
            <a:chExt cx="670560" cy="626936"/>
          </a:xfrm>
        </p:grpSpPr>
        <p:sp>
          <p:nvSpPr>
            <p:cNvPr id="97" name="Text Box 33"/>
            <p:cNvSpPr txBox="1">
              <a:spLocks noChangeArrowheads="1"/>
            </p:cNvSpPr>
            <p:nvPr/>
          </p:nvSpPr>
          <p:spPr bwMode="auto">
            <a:xfrm>
              <a:off x="6017900" y="1597936"/>
              <a:ext cx="670560" cy="369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 rot="5400000">
              <a:off x="5985922" y="2053422"/>
              <a:ext cx="342900" cy="0"/>
            </a:xfrm>
            <a:prstGeom prst="line">
              <a:avLst/>
            </a:prstGeom>
            <a:noFill/>
            <a:ln w="38100" cap="sq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2946247" y="1655409"/>
            <a:ext cx="690880" cy="585675"/>
            <a:chOff x="6958537" y="1639197"/>
            <a:chExt cx="690880" cy="585675"/>
          </a:xfrm>
        </p:grpSpPr>
        <p:sp>
          <p:nvSpPr>
            <p:cNvPr id="100" name="Text Box 34"/>
            <p:cNvSpPr txBox="1">
              <a:spLocks noChangeArrowheads="1"/>
            </p:cNvSpPr>
            <p:nvPr/>
          </p:nvSpPr>
          <p:spPr bwMode="auto">
            <a:xfrm>
              <a:off x="6958537" y="1639197"/>
              <a:ext cx="690880" cy="302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p1+1</a:t>
              </a:r>
            </a:p>
          </p:txBody>
        </p:sp>
        <p:sp>
          <p:nvSpPr>
            <p:cNvPr id="101" name="Line 30"/>
            <p:cNvSpPr>
              <a:spLocks noChangeShapeType="1"/>
            </p:cNvSpPr>
            <p:nvPr/>
          </p:nvSpPr>
          <p:spPr bwMode="auto">
            <a:xfrm rot="5400000">
              <a:off x="6816415" y="2053422"/>
              <a:ext cx="342900" cy="0"/>
            </a:xfrm>
            <a:prstGeom prst="line">
              <a:avLst/>
            </a:prstGeom>
            <a:noFill/>
            <a:ln w="38100" cap="sq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136765" y="1837055"/>
            <a:ext cx="4142740" cy="1812925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* p1;</a:t>
            </a:r>
          </a:p>
          <a:p>
            <a:pPr>
              <a:lnSpc>
                <a:spcPct val="140000"/>
              </a:lnSpc>
            </a:pP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p1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= *a;</a:t>
            </a:r>
          </a:p>
          <a:p>
            <a:pPr>
              <a:lnSpc>
                <a:spcPct val="140000"/>
              </a:lnSpc>
            </a:pP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(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&lt;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2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++ )</a:t>
            </a:r>
          </a:p>
          <a:p>
            <a:pPr>
              <a:lnSpc>
                <a:spcPct val="14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(j =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 j&lt;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3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j++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)</a:t>
            </a:r>
          </a:p>
          <a:p>
            <a:pPr>
              <a:lnSpc>
                <a:spcPct val="14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"%d"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*(p1 +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*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3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+ j );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136701" y="3989652"/>
            <a:ext cx="2121832" cy="3683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行指针（数组指针）</a:t>
            </a: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7136765" y="4368165"/>
            <a:ext cx="4142740" cy="1812925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(*p2)[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3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];</a:t>
            </a:r>
          </a:p>
          <a:p>
            <a:pPr>
              <a:lnSpc>
                <a:spcPct val="140000"/>
              </a:lnSpc>
            </a:pP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p2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= a;</a:t>
            </a:r>
          </a:p>
          <a:p>
            <a:pPr>
              <a:lnSpc>
                <a:spcPct val="140000"/>
              </a:lnSpc>
            </a:pP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(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&lt;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2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++ )</a:t>
            </a:r>
          </a:p>
          <a:p>
            <a:pPr>
              <a:lnSpc>
                <a:spcPct val="14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(j =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 j&lt;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3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j++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)</a:t>
            </a:r>
          </a:p>
          <a:p>
            <a:pPr>
              <a:lnSpc>
                <a:spcPct val="14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  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"%d"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*(*(p2+i)+j );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130659" y="4513639"/>
            <a:ext cx="5729845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</a:t>
            </a:r>
            <a:r>
              <a:rPr lang="en-US" altLang="zh-CN" sz="20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 *p) [4] 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sz="20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指向由</a:t>
            </a:r>
            <a:r>
              <a:rPr lang="en-US" altLang="zh-CN" sz="20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0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个整数组成的一维数组的指针变量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build="p"/>
      <p:bldP spid="4" grpId="0" bldLvl="0" animBg="1"/>
      <p:bldP spid="17" grpId="0"/>
      <p:bldP spid="8" grpId="0" bldLvl="0" animBg="1"/>
      <p:bldP spid="31" grpId="0" animBg="1"/>
      <p:bldP spid="32" grpId="0" bldLvl="0" animBg="1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29513" y="1009034"/>
            <a:ext cx="3229397" cy="12811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8614" y="255667"/>
            <a:ext cx="5523865" cy="609600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行指针同样不做越界检查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8159738" y="2610580"/>
            <a:ext cx="1924685" cy="631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Garamond" panose="02020404030301010803" pitchFamily="18" charset="0"/>
                <a:ea typeface="楷体_GB2312" pitchFamily="49" charset="-122"/>
              </a:rPr>
              <a:t>a[3][4]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130152" y="3057241"/>
          <a:ext cx="3228760" cy="1371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7289527" y="3591911"/>
            <a:ext cx="806450" cy="302260"/>
            <a:chOff x="3984071" y="3188161"/>
            <a:chExt cx="806450" cy="302260"/>
          </a:xfrm>
        </p:grpSpPr>
        <p:sp>
          <p:nvSpPr>
            <p:cNvPr id="10" name="Text Box 34"/>
            <p:cNvSpPr txBox="1">
              <a:spLocks noChangeArrowheads="1"/>
            </p:cNvSpPr>
            <p:nvPr/>
          </p:nvSpPr>
          <p:spPr bwMode="auto">
            <a:xfrm>
              <a:off x="3984071" y="3188161"/>
              <a:ext cx="690880" cy="302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1" name="Line 35"/>
            <p:cNvSpPr>
              <a:spLocks noChangeShapeType="1"/>
            </p:cNvSpPr>
            <p:nvPr/>
          </p:nvSpPr>
          <p:spPr bwMode="auto">
            <a:xfrm>
              <a:off x="4447621" y="3339926"/>
              <a:ext cx="34290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8129513" y="5179514"/>
          <a:ext cx="3229400" cy="1371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122080" y="4557966"/>
            <a:ext cx="916868" cy="595871"/>
            <a:chOff x="5240504" y="1629002"/>
            <a:chExt cx="916868" cy="595871"/>
          </a:xfrm>
        </p:grpSpPr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5240504" y="1629002"/>
              <a:ext cx="670560" cy="36957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 rot="5400000" flipV="1">
              <a:off x="5795671" y="1863173"/>
              <a:ext cx="318479" cy="404922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B050"/>
                </a:solidFill>
              </a:endParaRPr>
            </a:p>
          </p:txBody>
        </p:sp>
      </p:grpSp>
      <p:sp>
        <p:nvSpPr>
          <p:cNvPr id="14" name="Text Box 33"/>
          <p:cNvSpPr txBox="1">
            <a:spLocks noChangeArrowheads="1"/>
          </p:cNvSpPr>
          <p:nvPr/>
        </p:nvSpPr>
        <p:spPr bwMode="auto">
          <a:xfrm>
            <a:off x="8021270" y="668291"/>
            <a:ext cx="6705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endParaRPr kumimoji="1"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4529" y="1009015"/>
            <a:ext cx="6358690" cy="5463162"/>
          </a:xfrm>
          <a:prstGeom prst="rect">
            <a:avLst/>
          </a:prstGeom>
          <a:solidFill>
            <a:schemeClr val="tx1"/>
          </a:solidFill>
          <a:ln>
            <a:solidFill>
              <a:srgbClr val="FF9900"/>
            </a:solidFill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]= {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(*p)[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i,j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30000"/>
              </a:lnSpc>
            </a:pP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The 2nd line::"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p=a+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(j=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 j&lt;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j++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"%d 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,(*p)[j]);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The half line::"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p=&amp;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]; //</a:t>
            </a:r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指向虽正确，但类型不匹配，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warning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(j=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 j&lt;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j++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"%d 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,(*p)[j]);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60023" y="1058545"/>
            <a:ext cx="3101975" cy="4603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+mj-lt"/>
                <a:cs typeface="+mj-lt"/>
              </a:rPr>
              <a:t>The 2nd line :: 5  6  7  8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191773" y="1656080"/>
            <a:ext cx="3096260" cy="4603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+mj-lt"/>
                <a:cs typeface="+mj-lt"/>
              </a:rPr>
              <a:t>The half line :: 3  4  5 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7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133" y="216442"/>
            <a:ext cx="4990494" cy="457200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32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</a:t>
            </a:r>
            <a:r>
              <a:rPr lang="zh-CN" altLang="en-US" sz="32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32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7-7]</a:t>
            </a:r>
            <a:r>
              <a:rPr lang="zh-CN" altLang="en-US" sz="32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日期转换问题</a:t>
            </a:r>
            <a:r>
              <a:rPr lang="en-US" altLang="zh-CN" sz="32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r>
              <a:rPr lang="zh-CN" altLang="en-US" sz="32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9395" y="569595"/>
            <a:ext cx="109156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任意给定某年某月某日，打印出它是这一年的第几天。 </a:t>
            </a:r>
            <a:r>
              <a:rPr lang="zh-CN" altLang="en-US" sz="2000" i="1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例：</a:t>
            </a:r>
            <a:r>
              <a:rPr lang="en-US" altLang="zh-CN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2019.4.1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是</a:t>
            </a:r>
            <a:r>
              <a:rPr lang="en-US" altLang="zh-CN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2019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年的第</a:t>
            </a:r>
            <a:r>
              <a:rPr lang="en-US" altLang="zh-CN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91</a:t>
            </a:r>
            <a:r>
              <a:rPr lang="en-US" altLang="zh-CN" baseline="300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st</a:t>
            </a:r>
            <a:r>
              <a:rPr lang="en-US" altLang="zh-CN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天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4627" y="1681670"/>
            <a:ext cx="2305685" cy="793150"/>
            <a:chOff x="397124" y="3842280"/>
            <a:chExt cx="2305685" cy="793150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397124" y="3890328"/>
              <a:ext cx="2232837" cy="745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输入样例：                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输出样例：</a:t>
              </a:r>
            </a:p>
          </p:txBody>
        </p:sp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1709600" y="4290512"/>
              <a:ext cx="556305" cy="3449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8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91</a:t>
              </a:r>
            </a:p>
          </p:txBody>
        </p:sp>
        <p:sp>
          <p:nvSpPr>
            <p:cNvPr id="17" name="Rectangle 3"/>
            <p:cNvSpPr txBox="1">
              <a:spLocks noChangeArrowheads="1"/>
            </p:cNvSpPr>
            <p:nvPr/>
          </p:nvSpPr>
          <p:spPr bwMode="auto">
            <a:xfrm>
              <a:off x="1709669" y="3842280"/>
              <a:ext cx="993140" cy="3448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8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2019 4 1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63207" y="2984855"/>
            <a:ext cx="2306955" cy="968791"/>
            <a:chOff x="413518" y="5112915"/>
            <a:chExt cx="2306955" cy="968791"/>
          </a:xfrm>
        </p:grpSpPr>
        <p:sp>
          <p:nvSpPr>
            <p:cNvPr id="15" name="Rectangle 3"/>
            <p:cNvSpPr txBox="1">
              <a:spLocks noChangeArrowheads="1"/>
            </p:cNvSpPr>
            <p:nvPr/>
          </p:nvSpPr>
          <p:spPr bwMode="auto">
            <a:xfrm>
              <a:off x="1713256" y="5736788"/>
              <a:ext cx="556305" cy="3449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8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92</a:t>
              </a:r>
            </a:p>
          </p:txBody>
        </p:sp>
        <p:sp>
          <p:nvSpPr>
            <p:cNvPr id="18" name="Rectangle 3"/>
            <p:cNvSpPr txBox="1">
              <a:spLocks noChangeArrowheads="1"/>
            </p:cNvSpPr>
            <p:nvPr/>
          </p:nvSpPr>
          <p:spPr bwMode="auto">
            <a:xfrm>
              <a:off x="1727333" y="5257695"/>
              <a:ext cx="993140" cy="3448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8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2020 4 1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413518" y="5112915"/>
              <a:ext cx="2169891" cy="9687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输入样例： 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输出样例：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2649855" y="1152525"/>
            <a:ext cx="4897755" cy="55308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dayofYear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*);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isLeap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dayTab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] ={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28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29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30000"/>
              </a:lnSpc>
            </a:pPr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yearday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year, month, day;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"input year month day: 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d%d%d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&amp;year, &amp;month, &amp;day);</a:t>
            </a:r>
          </a:p>
          <a:p>
            <a:pPr>
              <a:lnSpc>
                <a:spcPct val="130000"/>
              </a:lnSpc>
            </a:pPr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yearday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dayofYear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(year, &amp;month, &amp;day);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yearday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矩形 11"/>
          <p:cNvSpPr/>
          <p:nvPr/>
        </p:nvSpPr>
        <p:spPr>
          <a:xfrm>
            <a:off x="7695565" y="1152525"/>
            <a:ext cx="4253865" cy="33381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dayofYear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year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pMonth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						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pDay 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leap, day=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leap =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isLeap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(year);</a:t>
            </a:r>
          </a:p>
          <a:p>
            <a:pPr>
              <a:lnSpc>
                <a:spcPct val="110000"/>
              </a:lnSpc>
            </a:pPr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&lt;*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pMonth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day += *(*(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dayTab+leap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)+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day += *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pDay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day;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685405" y="4670425"/>
            <a:ext cx="4253230" cy="1985010"/>
          </a:xfrm>
          <a:prstGeom prst="rect">
            <a:avLst/>
          </a:prstGeom>
          <a:solidFill>
            <a:schemeClr val="tx1"/>
          </a:solidFill>
          <a:ln>
            <a:solidFill>
              <a:srgbClr val="FF9900"/>
            </a:solidFill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isLeap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year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{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(( (year % 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    &amp;&amp; 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  (year % 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)) || 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             (year % 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 );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3878" y="388527"/>
            <a:ext cx="4990494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32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</a:t>
            </a:r>
            <a:r>
              <a:rPr lang="zh-CN" altLang="en-US" sz="32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32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7-8]</a:t>
            </a:r>
            <a:r>
              <a:rPr lang="zh-CN" altLang="en-US" sz="32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日期转换问题</a:t>
            </a:r>
            <a:r>
              <a:rPr lang="en-US" altLang="zh-CN" sz="32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r>
              <a:rPr lang="zh-CN" altLang="en-US" sz="32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72745" y="845820"/>
            <a:ext cx="7719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 已知某一年的第几天，计算它是该年的第几月第几日。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5355" y="1480185"/>
            <a:ext cx="4725035" cy="4911725"/>
          </a:xfrm>
          <a:prstGeom prst="rect">
            <a:avLst/>
          </a:prstGeom>
          <a:solidFill>
            <a:schemeClr val="tx1"/>
          </a:solidFill>
          <a:ln>
            <a:solidFill>
              <a:srgbClr val="FF9900"/>
            </a:solidFill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MonthDay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*, 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*);</a:t>
            </a:r>
          </a:p>
          <a:p>
            <a:pPr>
              <a:lnSpc>
                <a:spcPct val="140000"/>
              </a:lnSpc>
            </a:pP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isLeap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dayTab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] ={</a:t>
            </a:r>
          </a:p>
          <a:p>
            <a:pPr>
              <a:lnSpc>
                <a:spcPct val="140000"/>
              </a:lnSpc>
            </a:pP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28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140000"/>
              </a:lnSpc>
            </a:pP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29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40000"/>
              </a:lnSpc>
            </a:pP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40000"/>
              </a:lnSpc>
            </a:pP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>
              <a:lnSpc>
                <a:spcPct val="140000"/>
              </a:lnSpc>
            </a:pP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yearday, year, month=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 day=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"input year and yeardays:"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"%d%d"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 &amp;year, &amp;yearday);</a:t>
            </a:r>
          </a:p>
          <a:p>
            <a:pPr>
              <a:lnSpc>
                <a:spcPct val="140000"/>
              </a:lnSpc>
            </a:pP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MonthDay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(year, yearday, &amp;month, &amp;day);</a:t>
            </a:r>
          </a:p>
          <a:p>
            <a:pPr>
              <a:lnSpc>
                <a:spcPct val="140000"/>
              </a:lnSpc>
            </a:pP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"Mon: %d, Day: %d"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 month, day);</a:t>
            </a:r>
          </a:p>
          <a:p>
            <a:pPr>
              <a:lnSpc>
                <a:spcPct val="140000"/>
              </a:lnSpc>
            </a:pP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93740" y="1480185"/>
            <a:ext cx="5869940" cy="2830830"/>
          </a:xfrm>
          <a:prstGeom prst="rect">
            <a:avLst/>
          </a:prstGeom>
          <a:solidFill>
            <a:schemeClr val="tx1"/>
          </a:solidFill>
          <a:ln>
            <a:solidFill>
              <a:srgbClr val="FF9900"/>
            </a:solidFill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MonthDay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year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yearday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pMonth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									  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pDay 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  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 i, leap;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  leap = 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isLeap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(year);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  </a:t>
            </a:r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(i=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; yearday&gt;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dayTab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[leap][i]; i++)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      yearday -=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*(*(dayTab+leap)+i)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  *pMonth = i;          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月*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*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pDay = yearday;   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日*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793740" y="4361815"/>
            <a:ext cx="5869305" cy="2028825"/>
          </a:xfrm>
          <a:prstGeom prst="rect">
            <a:avLst/>
          </a:prstGeom>
          <a:solidFill>
            <a:schemeClr val="tx1"/>
          </a:solidFill>
          <a:ln>
            <a:solidFill>
              <a:srgbClr val="FF9900"/>
            </a:solidFill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isLeap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year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(((year%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)&amp;&amp;(year%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       ||(year%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 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95265" y="262890"/>
            <a:ext cx="65747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任意给定某年某月某日，打印出它是这一年的第几天，</a:t>
            </a:r>
            <a:endParaRPr lang="en-US" altLang="zh-CN" sz="2000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例如：</a:t>
            </a:r>
            <a:r>
              <a:rPr lang="en-US" altLang="zh-CN" sz="20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2019.4.1</a:t>
            </a:r>
            <a:r>
              <a:rPr lang="zh-CN" altLang="en-US" sz="20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</a:t>
            </a:r>
            <a:r>
              <a:rPr lang="en-US" altLang="zh-CN" sz="20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2019</a:t>
            </a:r>
            <a:r>
              <a:rPr lang="zh-CN" altLang="en-US" sz="20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年的第</a:t>
            </a:r>
            <a:r>
              <a:rPr lang="en-US" altLang="zh-CN" sz="20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91</a:t>
            </a:r>
            <a:r>
              <a:rPr lang="en-US" altLang="zh-CN" sz="2000" baseline="300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</a:t>
            </a:r>
            <a:r>
              <a:rPr lang="en-US" altLang="zh-CN" sz="20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已知某一年的第几天，计算它是该年的第几月第几日</a:t>
            </a:r>
            <a:endParaRPr lang="zh-CN" altLang="en-US" sz="2000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95013" y="4481337"/>
            <a:ext cx="51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VS</a:t>
            </a:r>
            <a:endParaRPr lang="zh-CN" altLang="en-US" dirty="0"/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927090" y="1557020"/>
            <a:ext cx="5819775" cy="1198245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algn="ctr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45000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两段代码功能互逆，请认真对比分析，</a:t>
            </a:r>
          </a:p>
          <a:p>
            <a:pPr marL="0" lvl="1" algn="ctr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45000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仔细阅读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0497" y="388722"/>
            <a:ext cx="3567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日期转换问题对比</a:t>
            </a:r>
            <a:r>
              <a:rPr lang="zh-CN" altLang="en-US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281940" y="1546860"/>
            <a:ext cx="5448935" cy="1198880"/>
          </a:xfrm>
          <a:prstGeom prst="rect">
            <a:avLst/>
          </a:prstGeom>
          <a:solidFill>
            <a:schemeClr val="tx1"/>
          </a:solidFill>
          <a:ln>
            <a:solidFill>
              <a:srgbClr val="FF9900"/>
            </a:solidFill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dayTab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] ={</a:t>
            </a:r>
          </a:p>
          <a:p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28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29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1940" y="2959735"/>
            <a:ext cx="5449570" cy="3449955"/>
          </a:xfrm>
          <a:prstGeom prst="rect">
            <a:avLst/>
          </a:prstGeom>
          <a:solidFill>
            <a:schemeClr val="tx1"/>
          </a:solidFill>
          <a:ln>
            <a:solidFill>
              <a:srgbClr val="FF9900"/>
            </a:solidFill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DCDCAA"/>
                </a:solidFill>
                <a:latin typeface="Consolas" panose="020B0609020204030204" pitchFamily="49" charset="0"/>
              </a:rPr>
              <a:t>dayofYear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year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pMonth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							 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pDay 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 i, leap, day=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leap = </a:t>
            </a:r>
            <a:r>
              <a:rPr lang="en-US" altLang="zh-CN">
                <a:solidFill>
                  <a:srgbClr val="DCDCAA"/>
                </a:solidFill>
                <a:latin typeface="Consolas" panose="020B0609020204030204" pitchFamily="49" charset="0"/>
              </a:rPr>
              <a:t>isLeap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(year);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(i=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; i&lt;*pMonth; i++)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    day += </a:t>
            </a:r>
            <a:r>
              <a:rPr lang="en-US" altLang="zh-CN" sz="2000" b="1">
                <a:solidFill>
                  <a:srgbClr val="FF0000"/>
                </a:solidFill>
                <a:latin typeface="Consolas" panose="020B0609020204030204" pitchFamily="49" charset="0"/>
              </a:rPr>
              <a:t>*(*(dayTab+leap)+i)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day += *pDay;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day;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27090" y="2941320"/>
            <a:ext cx="5819775" cy="3449955"/>
          </a:xfrm>
          <a:prstGeom prst="rect">
            <a:avLst/>
          </a:prstGeom>
          <a:solidFill>
            <a:schemeClr val="tx1"/>
          </a:solidFill>
          <a:ln>
            <a:solidFill>
              <a:srgbClr val="FF9900"/>
            </a:solidFill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DCDCAA"/>
                </a:solidFill>
                <a:latin typeface="Consolas" panose="020B0609020204030204" pitchFamily="49" charset="0"/>
              </a:rPr>
              <a:t>MonthDay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year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yearday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					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pMonth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pDay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 i, leap;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leap = </a:t>
            </a:r>
            <a:r>
              <a:rPr lang="en-US" altLang="zh-CN">
                <a:solidFill>
                  <a:srgbClr val="DCDCAA"/>
                </a:solidFill>
                <a:latin typeface="Consolas" panose="020B0609020204030204" pitchFamily="49" charset="0"/>
              </a:rPr>
              <a:t>isLeap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(year);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(i=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; yearday&gt;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dayTab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[leap][i]; i++)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    yearday -= </a:t>
            </a:r>
            <a:r>
              <a:rPr lang="en-US" altLang="zh-CN" sz="2000" b="1">
                <a:solidFill>
                  <a:srgbClr val="FF0000"/>
                </a:solidFill>
                <a:latin typeface="Consolas" panose="020B0609020204030204" pitchFamily="49" charset="0"/>
              </a:rPr>
              <a:t>*(*(dayTab+leap)+i)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*pMonth = i;          </a:t>
            </a:r>
            <a:r>
              <a:rPr lang="en-US" altLang="zh-CN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r>
              <a:rPr lang="zh-CN" altLang="en-US">
                <a:solidFill>
                  <a:srgbClr val="6A9955"/>
                </a:solidFill>
                <a:latin typeface="Consolas" panose="020B0609020204030204" pitchFamily="49" charset="0"/>
              </a:rPr>
              <a:t>月*</a:t>
            </a:r>
            <a:r>
              <a:rPr lang="en-US" altLang="zh-CN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zh-CN" alt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D4D4D4"/>
                </a:solidFill>
                <a:latin typeface="Consolas" panose="020B0609020204030204" pitchFamily="49" charset="0"/>
              </a:rPr>
              <a:t>    *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pDay = yearday;   </a:t>
            </a:r>
            <a:r>
              <a:rPr lang="en-US" altLang="zh-CN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r>
              <a:rPr lang="zh-CN" altLang="en-US">
                <a:solidFill>
                  <a:srgbClr val="6A9955"/>
                </a:solidFill>
                <a:latin typeface="Consolas" panose="020B0609020204030204" pitchFamily="49" charset="0"/>
              </a:rPr>
              <a:t>日*</a:t>
            </a:r>
            <a:r>
              <a:rPr lang="en-US" altLang="zh-CN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zh-CN" alt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039567" y="1170902"/>
            <a:ext cx="4746534" cy="438785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zh-CN" altLang="en-US" sz="96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二维数组作为函数的形参：</a:t>
            </a:r>
            <a:r>
              <a:rPr lang="en-US" altLang="zh-CN" sz="96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9600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buNone/>
            </a:pPr>
            <a:endParaRPr lang="zh-CN" altLang="en-US" sz="1800" b="1" dirty="0">
              <a:solidFill>
                <a:srgbClr val="41418C"/>
              </a:solidFill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zh-CN" altLang="en-US" sz="1800" b="1" dirty="0">
                <a:solidFill>
                  <a:srgbClr val="41418C"/>
                </a:solidFill>
                <a:sym typeface="+mn-ea"/>
              </a:rPr>
              <a:t>  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62697" y="1609725"/>
            <a:ext cx="4286250" cy="4092575"/>
          </a:xfrm>
          <a:prstGeom prst="rect">
            <a:avLst/>
          </a:prstGeom>
          <a:solidFill>
            <a:schemeClr val="tx1"/>
          </a:solidFill>
          <a:ln>
            <a:solidFill>
              <a:srgbClr val="FF9900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#include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&lt;</a:t>
            </a:r>
            <a:r>
              <a:rPr lang="en-US" altLang="zh-CN" sz="2000" dirty="0" err="1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stdio.h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&gt;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void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set_char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char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*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c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[]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{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c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]=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'b'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</a:t>
            </a:r>
          </a:p>
          <a:p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main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()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{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char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c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c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 = 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'a'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set_char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(c);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"%c</a:t>
            </a:r>
            <a:r>
              <a:rPr lang="en-US" altLang="zh-CN" sz="2000" dirty="0">
                <a:solidFill>
                  <a:srgbClr val="D7BA7D"/>
                </a:solidFill>
                <a:latin typeface="Consolas" panose="020B0609020204030204" pitchFamily="49" charset="0"/>
                <a:sym typeface="+mn-ea"/>
              </a:rPr>
              <a:t>\n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c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]);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411595" y="1609725"/>
            <a:ext cx="4231640" cy="4092575"/>
          </a:xfrm>
          <a:prstGeom prst="rect">
            <a:avLst/>
          </a:prstGeom>
          <a:solidFill>
            <a:schemeClr val="tx1"/>
          </a:solidFill>
          <a:ln>
            <a:solidFill>
              <a:srgbClr val="FF9900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#include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&lt;</a:t>
            </a:r>
            <a:r>
              <a:rPr lang="en-US" altLang="zh-CN" sz="2000" dirty="0" err="1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stdio.h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&gt;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void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set_char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char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*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c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])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{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c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]=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'b'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</a:t>
            </a:r>
          </a:p>
          <a:p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main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()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{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char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c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c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 = 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'a'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set_char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(c);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"%c</a:t>
            </a:r>
            <a:r>
              <a:rPr lang="en-US" altLang="zh-CN" sz="2000" dirty="0">
                <a:solidFill>
                  <a:srgbClr val="D7BA7D"/>
                </a:solidFill>
                <a:latin typeface="Consolas" panose="020B0609020204030204" pitchFamily="49" charset="0"/>
                <a:sym typeface="+mn-ea"/>
              </a:rPr>
              <a:t>\n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c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]);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</a:t>
            </a:r>
            <a:endParaRPr lang="zh-CN" altLang="en-US" sz="2000" dirty="0"/>
          </a:p>
        </p:txBody>
      </p:sp>
      <p:sp>
        <p:nvSpPr>
          <p:cNvPr id="2" name="矩形标注 1"/>
          <p:cNvSpPr/>
          <p:nvPr/>
        </p:nvSpPr>
        <p:spPr>
          <a:xfrm>
            <a:off x="4866422" y="2558415"/>
            <a:ext cx="1289050" cy="870585"/>
          </a:xfrm>
          <a:prstGeom prst="wedgeRectCallout">
            <a:avLst>
              <a:gd name="adj1" fmla="val -143940"/>
              <a:gd name="adj2" fmla="val -67359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c[10][10]</a:t>
            </a:r>
            <a:r>
              <a:rPr lang="zh-CN" altLang="en-US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*c[]</a:t>
            </a:r>
            <a:r>
              <a:rPr lang="zh-CN" altLang="en-US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不匹配</a:t>
            </a:r>
            <a:r>
              <a:rPr lang="en-US" altLang="zh-CN" sz="1600" dirty="0">
                <a:sym typeface="+mn-ea"/>
              </a:rPr>
              <a:t>!</a:t>
            </a:r>
            <a:endParaRPr lang="zh-CN" altLang="en-US" sz="1600" dirty="0"/>
          </a:p>
        </p:txBody>
      </p:sp>
      <p:sp>
        <p:nvSpPr>
          <p:cNvPr id="3" name="矩形标注 2"/>
          <p:cNvSpPr/>
          <p:nvPr/>
        </p:nvSpPr>
        <p:spPr>
          <a:xfrm>
            <a:off x="10738485" y="2332355"/>
            <a:ext cx="1354455" cy="1067435"/>
          </a:xfrm>
          <a:prstGeom prst="wedgeRectCallout">
            <a:avLst>
              <a:gd name="adj1" fmla="val -116039"/>
              <a:gd name="adj2" fmla="val -51249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*c[10]</a:t>
            </a:r>
            <a:r>
              <a:rPr lang="zh-CN" altLang="en-US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是指针数组，</a:t>
            </a:r>
            <a:r>
              <a:rPr lang="zh-CN" altLang="en-US" dirty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不是行指针！</a:t>
            </a:r>
          </a:p>
        </p:txBody>
      </p:sp>
      <p:sp>
        <p:nvSpPr>
          <p:cNvPr id="10" name="矩形 9"/>
          <p:cNvSpPr/>
          <p:nvPr/>
        </p:nvSpPr>
        <p:spPr>
          <a:xfrm>
            <a:off x="1080957" y="251460"/>
            <a:ext cx="7927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7.5.2 </a:t>
            </a:r>
            <a:r>
              <a:rPr lang="zh-CN" altLang="en-US" sz="36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二维数组和指针作为函数的参数 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97" y="5736590"/>
            <a:ext cx="5048250" cy="949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 animBg="1"/>
      <p:bldP spid="15" grpId="0" bldLvl="0" animBg="1"/>
      <p:bldP spid="15" grpId="1" animBg="1"/>
      <p:bldP spid="2" grpId="0" bldLvl="0" animBg="1"/>
      <p:bldP spid="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19176"/>
          <a:stretch>
            <a:fillRect/>
          </a:stretch>
        </p:blipFill>
        <p:spPr>
          <a:xfrm>
            <a:off x="1316553" y="5513743"/>
            <a:ext cx="6540500" cy="117015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80957" y="251460"/>
            <a:ext cx="7927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7.5.2 </a:t>
            </a:r>
            <a:r>
              <a:rPr lang="zh-CN" altLang="en-US" sz="36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二维数组和指针作为函数的参数 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16355" y="1652905"/>
            <a:ext cx="3987800" cy="3784600"/>
          </a:xfrm>
          <a:prstGeom prst="rect">
            <a:avLst/>
          </a:prstGeom>
          <a:solidFill>
            <a:schemeClr val="tx1"/>
          </a:solidFill>
          <a:ln>
            <a:solidFill>
              <a:srgbClr val="FF9900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#include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&lt;</a:t>
            </a:r>
            <a:r>
              <a:rPr lang="en-US" altLang="zh-CN" sz="2000" dirty="0" err="1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stdio.h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&gt;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void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set_char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char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c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[]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])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{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c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]=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'b'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</a:t>
            </a:r>
          </a:p>
          <a:p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main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(){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char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c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c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 = 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'a'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set_char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(c);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"%c</a:t>
            </a:r>
            <a:r>
              <a:rPr lang="en-US" altLang="zh-CN" sz="2000" dirty="0">
                <a:solidFill>
                  <a:srgbClr val="D7BA7D"/>
                </a:solidFill>
                <a:latin typeface="Consolas" panose="020B0609020204030204" pitchFamily="49" charset="0"/>
                <a:sym typeface="+mn-ea"/>
              </a:rPr>
              <a:t>\n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c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]);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532755" y="1652905"/>
            <a:ext cx="4166870" cy="3784600"/>
          </a:xfrm>
          <a:prstGeom prst="rect">
            <a:avLst/>
          </a:prstGeom>
          <a:solidFill>
            <a:schemeClr val="tx1"/>
          </a:solidFill>
          <a:ln>
            <a:solidFill>
              <a:srgbClr val="FF9900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#include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&lt;</a:t>
            </a:r>
            <a:r>
              <a:rPr lang="en-US" altLang="zh-CN" sz="2000" dirty="0" err="1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stdio.h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&gt;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void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set_char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char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(*c)[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])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{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c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]=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'b'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</a:t>
            </a:r>
          </a:p>
          <a:p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main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(){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char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c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c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 = 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'a'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set_char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(c);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"%c</a:t>
            </a:r>
            <a:r>
              <a:rPr lang="en-US" altLang="zh-CN" sz="2000" dirty="0">
                <a:solidFill>
                  <a:srgbClr val="D7BA7D"/>
                </a:solidFill>
                <a:latin typeface="Consolas" panose="020B0609020204030204" pitchFamily="49" charset="0"/>
                <a:sym typeface="+mn-ea"/>
              </a:rPr>
              <a:t>\n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c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]);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9733280" y="1609725"/>
            <a:ext cx="20758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ea typeface="微软雅黑" panose="020B0503020204020204" pitchFamily="34" charset="-122"/>
              </a:rPr>
              <a:t>(*c)[10]</a:t>
            </a:r>
            <a:r>
              <a:rPr lang="zh-CN" altLang="en-US" sz="2000" dirty="0">
                <a:solidFill>
                  <a:schemeClr val="tx1"/>
                </a:solidFill>
                <a:ea typeface="微软雅黑" panose="020B0503020204020204" pitchFamily="34" charset="-122"/>
              </a:rPr>
              <a:t>才是指向含有</a:t>
            </a:r>
            <a:r>
              <a:rPr lang="en-US" altLang="zh-CN" sz="2000" dirty="0">
                <a:solidFill>
                  <a:schemeClr val="tx1"/>
                </a:solidFill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chemeClr val="tx1"/>
                </a:solidFill>
                <a:ea typeface="微软雅黑" panose="020B0503020204020204" pitchFamily="34" charset="-122"/>
              </a:rPr>
              <a:t>个元素的行指针</a:t>
            </a:r>
            <a:r>
              <a:rPr lang="zh-CN" altLang="en-US" sz="2000" dirty="0">
                <a:solidFill>
                  <a:srgbClr val="C00000"/>
                </a:solidFill>
                <a:ea typeface="微软雅黑" panose="020B0503020204020204" pitchFamily="34" charset="-122"/>
              </a:rPr>
              <a:t>（</a:t>
            </a:r>
            <a:r>
              <a:rPr lang="zh-CN" altLang="en-US" sz="2000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数组指针）！！</a:t>
            </a:r>
            <a:endParaRPr lang="zh-CN" altLang="en-US" sz="2000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1316010" y="1170902"/>
            <a:ext cx="4746534" cy="438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960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二维数组作为函数的形参：</a:t>
            </a:r>
            <a:r>
              <a:rPr lang="en-US" altLang="zh-CN" sz="960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960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800" b="1">
              <a:solidFill>
                <a:srgbClr val="41418C"/>
              </a:solidFill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rgbClr val="41418C"/>
                </a:solidFill>
                <a:sym typeface="+mn-ea"/>
              </a:rPr>
              <a:t> 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 animBg="1"/>
      <p:bldP spid="15" grpId="0" bldLvl="0" animBg="1"/>
      <p:bldP spid="15" grpId="1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758250" y="4677162"/>
            <a:ext cx="295375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sym typeface="+mn-ea"/>
              </a:rPr>
              <a:t>void set_char(char </a:t>
            </a:r>
            <a:r>
              <a:rPr lang="en-US" altLang="zh-CN" sz="2000" b="1">
                <a:sym typeface="+mn-ea"/>
              </a:rPr>
              <a:t>*</a:t>
            </a:r>
            <a:r>
              <a:rPr lang="zh-CN" altLang="en-US" sz="2000" b="1">
                <a:sym typeface="+mn-ea"/>
              </a:rPr>
              <a:t>c</a:t>
            </a:r>
            <a:r>
              <a:rPr lang="en-US" altLang="zh-CN" sz="2000" b="1">
                <a:sym typeface="+mn-ea"/>
              </a:rPr>
              <a:t>[10]</a:t>
            </a:r>
            <a:r>
              <a:rPr lang="zh-CN" altLang="en-US" sz="2000" b="1">
                <a:sym typeface="+mn-ea"/>
              </a:rPr>
              <a:t>)</a:t>
            </a:r>
            <a:endParaRPr lang="zh-CN" altLang="en-US" sz="2000" b="1"/>
          </a:p>
        </p:txBody>
      </p:sp>
      <p:sp>
        <p:nvSpPr>
          <p:cNvPr id="16" name="文本框 15"/>
          <p:cNvSpPr txBox="1"/>
          <p:nvPr/>
        </p:nvSpPr>
        <p:spPr>
          <a:xfrm>
            <a:off x="2451175" y="3413503"/>
            <a:ext cx="2992229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b="1" dirty="0">
                <a:sym typeface="+mn-ea"/>
              </a:rPr>
              <a:t>void set_char(char c[]</a:t>
            </a:r>
            <a:r>
              <a:rPr lang="en-US" altLang="zh-CN" sz="2000" b="1" dirty="0">
                <a:sym typeface="+mn-ea"/>
              </a:rPr>
              <a:t>[10]</a:t>
            </a:r>
            <a:r>
              <a:rPr lang="zh-CN" altLang="en-US" sz="2000" b="1" dirty="0">
                <a:sym typeface="+mn-ea"/>
              </a:rPr>
              <a:t>)</a:t>
            </a:r>
            <a:endParaRPr lang="zh-CN" altLang="en-US" sz="20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6844881" y="3388051"/>
            <a:ext cx="311405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b="1" dirty="0">
                <a:sym typeface="+mn-ea"/>
              </a:rPr>
              <a:t>void set_char(char </a:t>
            </a:r>
            <a:r>
              <a:rPr lang="en-US" altLang="zh-CN" sz="2000" b="1" dirty="0">
                <a:sym typeface="+mn-ea"/>
              </a:rPr>
              <a:t>(*c)[10]</a:t>
            </a:r>
            <a:r>
              <a:rPr lang="zh-CN" altLang="en-US" sz="2000" b="1" dirty="0">
                <a:sym typeface="+mn-ea"/>
              </a:rPr>
              <a:t>)</a:t>
            </a:r>
            <a:endParaRPr lang="zh-CN" altLang="en-US" sz="2000" b="1" dirty="0"/>
          </a:p>
        </p:txBody>
      </p:sp>
      <p:sp>
        <p:nvSpPr>
          <p:cNvPr id="19" name="左右箭头 9"/>
          <p:cNvSpPr/>
          <p:nvPr/>
        </p:nvSpPr>
        <p:spPr>
          <a:xfrm>
            <a:off x="5774527" y="3477541"/>
            <a:ext cx="861060" cy="294005"/>
          </a:xfrm>
          <a:prstGeom prst="leftRightArrow">
            <a:avLst/>
          </a:prstGeom>
          <a:noFill/>
          <a:ln w="25400">
            <a:solidFill>
              <a:srgbClr val="FFC000"/>
            </a:solidFill>
            <a:round/>
            <a:tailEnd type="triangl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501437" y="4677162"/>
            <a:ext cx="273254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sym typeface="+mn-ea"/>
              </a:rPr>
              <a:t>void set_char(char c[]</a:t>
            </a:r>
            <a:r>
              <a:rPr lang="en-US" altLang="zh-CN" sz="2000" b="1">
                <a:sym typeface="+mn-ea"/>
              </a:rPr>
              <a:t>[]</a:t>
            </a:r>
            <a:r>
              <a:rPr lang="zh-CN" altLang="en-US" sz="2000" b="1">
                <a:sym typeface="+mn-ea"/>
              </a:rPr>
              <a:t>)</a:t>
            </a:r>
            <a:endParaRPr lang="zh-CN" altLang="en-US" sz="2000" b="1"/>
          </a:p>
        </p:txBody>
      </p:sp>
      <p:sp>
        <p:nvSpPr>
          <p:cNvPr id="21" name="文本框 20"/>
          <p:cNvSpPr txBox="1"/>
          <p:nvPr/>
        </p:nvSpPr>
        <p:spPr>
          <a:xfrm>
            <a:off x="1299071" y="3930758"/>
            <a:ext cx="121058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可写为：</a:t>
            </a:r>
          </a:p>
        </p:txBody>
      </p:sp>
      <p:sp>
        <p:nvSpPr>
          <p:cNvPr id="22" name="乘号 21"/>
          <p:cNvSpPr/>
          <p:nvPr/>
        </p:nvSpPr>
        <p:spPr>
          <a:xfrm>
            <a:off x="4037173" y="4453672"/>
            <a:ext cx="361315" cy="847090"/>
          </a:xfrm>
          <a:prstGeom prst="mathMultiply">
            <a:avLst/>
          </a:prstGeom>
          <a:solidFill>
            <a:srgbClr val="FF0000"/>
          </a:solidFill>
          <a:ln w="25400">
            <a:solidFill>
              <a:srgbClr val="FFC000"/>
            </a:solidFill>
            <a:round/>
            <a:tailEnd type="triangl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718161" y="4677162"/>
            <a:ext cx="269407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sym typeface="+mn-ea"/>
              </a:rPr>
              <a:t>void set_char(char </a:t>
            </a:r>
            <a:r>
              <a:rPr lang="en-US" altLang="zh-CN" sz="2000" b="1">
                <a:sym typeface="+mn-ea"/>
              </a:rPr>
              <a:t>*</a:t>
            </a:r>
            <a:r>
              <a:rPr lang="zh-CN" altLang="en-US" sz="2000" b="1">
                <a:sym typeface="+mn-ea"/>
              </a:rPr>
              <a:t>c</a:t>
            </a:r>
            <a:r>
              <a:rPr lang="en-US" altLang="zh-CN" sz="2000" b="1">
                <a:sym typeface="+mn-ea"/>
              </a:rPr>
              <a:t>[]</a:t>
            </a:r>
            <a:r>
              <a:rPr lang="zh-CN" altLang="en-US" sz="2000" b="1">
                <a:sym typeface="+mn-ea"/>
              </a:rPr>
              <a:t>)</a:t>
            </a:r>
            <a:endParaRPr lang="zh-CN" altLang="en-US" sz="2000" b="1"/>
          </a:p>
        </p:txBody>
      </p:sp>
      <p:sp>
        <p:nvSpPr>
          <p:cNvPr id="24" name="乘号 23"/>
          <p:cNvSpPr/>
          <p:nvPr/>
        </p:nvSpPr>
        <p:spPr>
          <a:xfrm>
            <a:off x="10531349" y="4453672"/>
            <a:ext cx="361315" cy="847090"/>
          </a:xfrm>
          <a:prstGeom prst="mathMultiply">
            <a:avLst/>
          </a:prstGeom>
          <a:solidFill>
            <a:srgbClr val="FF0000"/>
          </a:solidFill>
          <a:ln w="25400">
            <a:solidFill>
              <a:srgbClr val="FFC000"/>
            </a:solidFill>
            <a:round/>
            <a:tailEnd type="triangl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乘号 24"/>
          <p:cNvSpPr/>
          <p:nvPr/>
        </p:nvSpPr>
        <p:spPr>
          <a:xfrm>
            <a:off x="7221096" y="4453672"/>
            <a:ext cx="361315" cy="847090"/>
          </a:xfrm>
          <a:prstGeom prst="mathMultiply">
            <a:avLst/>
          </a:prstGeom>
          <a:solidFill>
            <a:srgbClr val="FF0000"/>
          </a:solidFill>
          <a:ln w="25400">
            <a:solidFill>
              <a:srgbClr val="FFC000"/>
            </a:solidFill>
            <a:round/>
            <a:tailEnd type="triangl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437205" y="3943702"/>
            <a:ext cx="325191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b="1" dirty="0">
                <a:sym typeface="+mn-ea"/>
              </a:rPr>
              <a:t>void set_char(char c[</a:t>
            </a:r>
            <a:r>
              <a:rPr lang="en-US" altLang="zh-CN" sz="2000" b="1" dirty="0">
                <a:sym typeface="+mn-ea"/>
              </a:rPr>
              <a:t>10</a:t>
            </a:r>
            <a:r>
              <a:rPr lang="zh-CN" altLang="en-US" sz="2000" b="1" dirty="0">
                <a:sym typeface="+mn-ea"/>
              </a:rPr>
              <a:t>]</a:t>
            </a:r>
            <a:r>
              <a:rPr lang="en-US" altLang="zh-CN" sz="2000" b="1" dirty="0">
                <a:sym typeface="+mn-ea"/>
              </a:rPr>
              <a:t>[10]</a:t>
            </a:r>
            <a:r>
              <a:rPr lang="zh-CN" altLang="en-US" sz="2000" b="1" dirty="0">
                <a:sym typeface="+mn-ea"/>
              </a:rPr>
              <a:t>)</a:t>
            </a:r>
            <a:endParaRPr lang="zh-CN" altLang="en-US" sz="20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992872" y="5997448"/>
            <a:ext cx="9838055" cy="4979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数组名是常量。指针是变量，能方便地指向需要去的地方，很灵活。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92241" y="5356257"/>
            <a:ext cx="4493538" cy="497957"/>
          </a:xfrm>
          <a:prstGeom prst="rect">
            <a:avLst/>
          </a:prstGeom>
          <a:solidFill>
            <a:srgbClr val="C00000"/>
          </a:solidFill>
        </p:spPr>
        <p:txBody>
          <a:bodyPr wrap="non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既然有数组，为什么要用指针？</a:t>
            </a:r>
          </a:p>
        </p:txBody>
      </p:sp>
      <p:sp>
        <p:nvSpPr>
          <p:cNvPr id="6" name="矩形 5"/>
          <p:cNvSpPr/>
          <p:nvPr/>
        </p:nvSpPr>
        <p:spPr>
          <a:xfrm>
            <a:off x="657860" y="1025932"/>
            <a:ext cx="10984411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二维数组是特殊的一维数组，其元素也是一维数组，并按行存储。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二维数组作为</a:t>
            </a:r>
            <a:r>
              <a:rPr lang="zh-CN" altLang="en-US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函数的</a:t>
            </a:r>
            <a:r>
              <a:rPr lang="zh-CN" altLang="en-US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参数，参数说明中应指明数组的列数，而行数可省略。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在函数参数声明中，数组和指针等价，函数参数一般多用指针。</a:t>
            </a:r>
            <a:endParaRPr lang="zh-CN" altLang="en-US" sz="2400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80957" y="251460"/>
            <a:ext cx="7927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7.5.2 </a:t>
            </a:r>
            <a:r>
              <a:rPr lang="zh-CN" altLang="en-US" sz="36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二维数组和指针作为函数的参数 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0034" y="2891543"/>
            <a:ext cx="2738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如前一个例子中：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8" grpId="0"/>
      <p:bldP spid="19" grpId="0" animBg="1"/>
      <p:bldP spid="20" grpId="0"/>
      <p:bldP spid="21" grpId="0"/>
      <p:bldP spid="22" grpId="0" bldLvl="0" animBg="1"/>
      <p:bldP spid="23" grpId="0"/>
      <p:bldP spid="24" grpId="0" bldLvl="0" animBg="1"/>
      <p:bldP spid="25" grpId="0" bldLvl="0" animBg="1"/>
      <p:bldP spid="26" grpId="0"/>
      <p:bldP spid="28" grpId="0"/>
      <p:bldP spid="29" grpId="0" bldLvl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8710" y="1244944"/>
            <a:ext cx="10734580" cy="1765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数组名可作为参数进行传递。当将数组名传给函数时，实际上所传递的是数组的首地址（即数组第一个元素的地址） 。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可以利用指针将数组的一部分传给函数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48392" y="3219570"/>
            <a:ext cx="9232732" cy="2273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41418C"/>
                </a:solidFill>
                <a:latin typeface="Calibri (正文)"/>
              </a:rPr>
              <a:t>	</a:t>
            </a:r>
            <a:r>
              <a:rPr lang="en-US" altLang="zh-CN" sz="2400" dirty="0">
                <a:latin typeface="Calibri (正文)"/>
              </a:rPr>
              <a:t>void f(char *);   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alibri (正文)"/>
              </a:rPr>
              <a:t>// void f(char [])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Calibri (正文)"/>
              </a:rPr>
              <a:t>	char a[N];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Calibri (正文)"/>
              </a:rPr>
              <a:t>	…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Calibri (正文)"/>
              </a:rPr>
              <a:t>	</a:t>
            </a:r>
            <a:r>
              <a:rPr lang="en-US" altLang="zh-CN" sz="2400" dirty="0">
                <a:latin typeface="Calibri (正文)"/>
                <a:sym typeface="+mn-ea"/>
              </a:rPr>
              <a:t>f(&amp;a[2]);          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alibri (正文)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alibri (正文)"/>
                <a:ea typeface="微软雅黑" panose="020B0503020204020204" pitchFamily="34" charset="-122"/>
              </a:rPr>
              <a:t>数组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alibri (正文)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alibri (正文)"/>
                <a:ea typeface="微软雅黑" panose="020B0503020204020204" pitchFamily="34" charset="-122"/>
              </a:rPr>
              <a:t>从第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alibri (正文)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alibri (正文)"/>
                <a:ea typeface="微软雅黑" panose="020B0503020204020204" pitchFamily="34" charset="-122"/>
              </a:rPr>
              <a:t>个元素后的部分传递给函数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alibri (正文)"/>
                <a:ea typeface="微软雅黑" panose="020B0503020204020204" pitchFamily="34" charset="-122"/>
              </a:rPr>
              <a:t>f()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Calibri (正文)"/>
                <a:ea typeface="微软雅黑" panose="020B0503020204020204" pitchFamily="34" charset="-122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latin typeface="Calibri (正文)"/>
                <a:ea typeface="微软雅黑" panose="020B0503020204020204" pitchFamily="34" charset="-122"/>
                <a:sym typeface="+mn-ea"/>
              </a:rPr>
              <a:t>f(a+2)</a:t>
            </a:r>
            <a:r>
              <a:rPr lang="zh-CN" altLang="en-US" sz="2400" dirty="0">
                <a:solidFill>
                  <a:srgbClr val="C00000"/>
                </a:solidFill>
                <a:latin typeface="Calibri (正文)"/>
                <a:ea typeface="微软雅黑" panose="020B0503020204020204" pitchFamily="34" charset="-122"/>
                <a:sym typeface="+mn-ea"/>
              </a:rPr>
              <a:t>；</a:t>
            </a:r>
            <a:r>
              <a:rPr lang="en-US" altLang="zh-CN" sz="2400" dirty="0">
                <a:latin typeface="Calibri (正文)"/>
                <a:ea typeface="微软雅黑" panose="020B0503020204020204" pitchFamily="34" charset="-122"/>
              </a:rPr>
              <a:t>          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alibri (正文)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alibri (正文)"/>
                <a:ea typeface="微软雅黑" panose="020B0503020204020204" pitchFamily="34" charset="-122"/>
              </a:rPr>
              <a:t>或者这样写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Calibri (正文)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0957" y="251460"/>
            <a:ext cx="7927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7.5.2 </a:t>
            </a:r>
            <a:r>
              <a:rPr lang="zh-CN" altLang="en-US" sz="36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二维数组和指针作为函数的参数 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2632" y="1030642"/>
            <a:ext cx="8385544" cy="5680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string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标准函数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char *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 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(const char *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str1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str2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 *s, 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*t)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…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实际使用时，任何一个参数都可以是数组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*str = "This is a string.",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[BUFSIZ];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str);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函数定义时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f(int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          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f(int *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{... ...}    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      {... ...}</a:t>
            </a:r>
          </a:p>
          <a:p>
            <a:pPr lvl="1">
              <a:lnSpc>
                <a:spcPct val="120000"/>
              </a:lnSpc>
            </a:pPr>
            <a:endParaRPr lang="en-US" altLang="zh-CN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调用时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f(&amp;a[2]);            f(a + 2);</a:t>
            </a: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871312" y="201226"/>
            <a:ext cx="4659691" cy="63884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数组类型参数的举例</a:t>
            </a:r>
          </a:p>
        </p:txBody>
      </p:sp>
      <p:sp>
        <p:nvSpPr>
          <p:cNvPr id="5" name="线形标注 1 14"/>
          <p:cNvSpPr/>
          <p:nvPr/>
        </p:nvSpPr>
        <p:spPr bwMode="auto">
          <a:xfrm>
            <a:off x="7966737" y="1829637"/>
            <a:ext cx="3663647" cy="3198726"/>
          </a:xfrm>
          <a:prstGeom prst="borderCallout1">
            <a:avLst>
              <a:gd name="adj1" fmla="val 49424"/>
              <a:gd name="adj2" fmla="val 2495"/>
              <a:gd name="adj3" fmla="val 35978"/>
              <a:gd name="adj4" fmla="val -63077"/>
            </a:avLst>
          </a:prstGeom>
          <a:solidFill>
            <a:schemeClr val="tx1"/>
          </a:solidFill>
          <a:ln w="12700">
            <a:solidFill>
              <a:srgbClr val="C00000"/>
            </a:solidFill>
            <a:round/>
            <a:tailEnd type="triangle" w="lg" len="lg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45000"/>
            </a:pPr>
            <a:r>
              <a:rPr kumimoji="0" lang="zh-CN" alt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kumimoji="0" lang="en-US" altLang="zh-CN" sz="18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9705" indent="-179705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</a:pPr>
            <a:r>
              <a:rPr kumimoji="0" lang="en-US" altLang="zh-CN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strcpy</a:t>
            </a:r>
            <a:r>
              <a:rPr kumimoji="0" lang="zh-CN" alt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的第一个参数应当是足够大的数组，应能放下第二个参数中的字符串。</a:t>
            </a:r>
          </a:p>
          <a:p>
            <a:pPr marL="179705" indent="-179705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</a:pPr>
            <a:r>
              <a:rPr kumimoji="0" lang="zh-CN" alt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函数中将第二个参数声明为 const char *t，因为复制过程中不对源字符串作任何数据修改。</a:t>
            </a:r>
            <a:endParaRPr kumimoji="0" lang="zh-CN" altLang="en-US" sz="18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3032376" y="1791654"/>
            <a:ext cx="5469255" cy="421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学习要点</a:t>
            </a:r>
            <a:endParaRPr lang="en-US" altLang="zh-CN" sz="28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100000"/>
            </a:pPr>
            <a:endParaRPr kumimoji="1" lang="en-US" altLang="zh-CN" sz="1600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100000"/>
            </a:pPr>
            <a:r>
              <a:rPr kumimoji="1"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1.  </a:t>
            </a:r>
            <a:r>
              <a:rPr kumimoji="1" lang="zh-CN" altLang="en-US" sz="32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指向数组的指针</a:t>
            </a:r>
            <a:endParaRPr kumimoji="1" lang="en-US" altLang="zh-CN" sz="3200" dirty="0">
              <a:solidFill>
                <a:srgbClr val="41418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100000"/>
            </a:pPr>
            <a:r>
              <a:rPr kumimoji="1"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 </a:t>
            </a:r>
            <a:r>
              <a:rPr kumimoji="1" lang="zh-CN" altLang="en-US" sz="32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多重指针</a:t>
            </a:r>
            <a:endParaRPr kumimoji="1" lang="en-US" altLang="zh-CN" sz="3200" dirty="0">
              <a:solidFill>
                <a:srgbClr val="41418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100000"/>
            </a:pPr>
            <a:r>
              <a:rPr kumimoji="1"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 </a:t>
            </a:r>
            <a:r>
              <a:rPr kumimoji="1" lang="zh-CN" altLang="en-US" sz="32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指针数组</a:t>
            </a:r>
            <a:endParaRPr kumimoji="1" lang="en-US" altLang="zh-CN" sz="3200" dirty="0">
              <a:solidFill>
                <a:srgbClr val="41418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100000"/>
            </a:pPr>
            <a:r>
              <a:rPr kumimoji="1"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 </a:t>
            </a:r>
            <a:r>
              <a:rPr kumimoji="1" lang="zh-CN" altLang="en-US" sz="32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函数指针</a:t>
            </a:r>
            <a:endParaRPr lang="zh-CN" altLang="en-US" sz="2800" dirty="0">
              <a:solidFill>
                <a:srgbClr val="41418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774537" y="262142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/>
            <a:r>
              <a:rPr lang="en-US" altLang="zh-CN" sz="36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第7章  </a:t>
            </a:r>
            <a:r>
              <a:rPr lang="en-US" altLang="zh-CN" sz="3600" b="1" dirty="0" err="1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指针初步</a:t>
            </a:r>
            <a:r>
              <a:rPr lang="en-US" altLang="zh-CN" sz="36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(2)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605010" y="2295525"/>
            <a:ext cx="3022879" cy="2698122"/>
            <a:chOff x="11256" y="2441"/>
            <a:chExt cx="5711" cy="4201"/>
          </a:xfrm>
        </p:grpSpPr>
        <p:pic>
          <p:nvPicPr>
            <p:cNvPr id="3" name="图片 2" descr="u=2671412324,3553912822&amp;fm=26&amp;gp=0[1]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/>
            <a:srcRect l="64953" t="41933"/>
            <a:stretch>
              <a:fillRect/>
            </a:stretch>
          </p:blipFill>
          <p:spPr>
            <a:xfrm>
              <a:off x="12293" y="2441"/>
              <a:ext cx="4674" cy="4201"/>
            </a:xfrm>
            <a:prstGeom prst="rect">
              <a:avLst/>
            </a:prstGeom>
          </p:spPr>
        </p:pic>
        <p:sp>
          <p:nvSpPr>
            <p:cNvPr id="4" name="右箭头 3"/>
            <p:cNvSpPr/>
            <p:nvPr/>
          </p:nvSpPr>
          <p:spPr>
            <a:xfrm>
              <a:off x="11256" y="4146"/>
              <a:ext cx="1037" cy="12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右箭头 4"/>
            <p:cNvSpPr/>
            <p:nvPr/>
          </p:nvSpPr>
          <p:spPr>
            <a:xfrm rot="13560000">
              <a:off x="14224" y="4567"/>
              <a:ext cx="701" cy="148"/>
            </a:xfrm>
            <a:prstGeom prst="rightArrow">
              <a:avLst>
                <a:gd name="adj1" fmla="val 45317"/>
                <a:gd name="adj2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849360" y="4338320"/>
            <a:ext cx="1329690" cy="525780"/>
            <a:chOff x="11537" y="7786"/>
            <a:chExt cx="2094" cy="828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11537" y="7786"/>
              <a:ext cx="17" cy="6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12053" y="7968"/>
              <a:ext cx="17" cy="6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12755" y="7968"/>
              <a:ext cx="17" cy="6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13614" y="7968"/>
              <a:ext cx="17" cy="6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3"/>
          <p:cNvSpPr>
            <a:spLocks noGrp="1"/>
          </p:cNvSpPr>
          <p:nvPr>
            <p:ph/>
          </p:nvPr>
        </p:nvSpPr>
        <p:spPr>
          <a:xfrm>
            <a:off x="820420" y="2863850"/>
            <a:ext cx="5356225" cy="3665220"/>
          </a:xfrm>
          <a:prstGeom prst="rect">
            <a:avLst/>
          </a:prstGeom>
          <a:solidFill>
            <a:schemeClr val="tx1"/>
          </a:solidFill>
          <a:ln>
            <a:solidFill>
              <a:srgbClr val="FF99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7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b="1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700" b="1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17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altLang="zh-C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700" b="1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17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7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  <a:endParaRPr lang="en-US" altLang="zh-C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7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b="1" dirty="0">
                <a:solidFill>
                  <a:srgbClr val="D4D4D4"/>
                </a:solidFill>
                <a:latin typeface="Consolas" panose="020B0609020204030204" pitchFamily="49" charset="0"/>
              </a:rPr>
              <a:t>*ip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b="1" dirty="0">
                <a:solidFill>
                  <a:srgbClr val="D4D4D4"/>
                </a:solidFill>
                <a:latin typeface="Consolas" panose="020B0609020204030204" pitchFamily="49" charset="0"/>
              </a:rPr>
              <a:t>&amp;i</a:t>
            </a:r>
            <a:r>
              <a:rPr lang="en-US" altLang="zh-CN" sz="17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  <a:endParaRPr lang="en-US" altLang="zh-C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7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b="1" dirty="0">
                <a:solidFill>
                  <a:srgbClr val="D4D4D4"/>
                </a:solidFill>
                <a:latin typeface="Consolas" panose="020B0609020204030204" pitchFamily="49" charset="0"/>
              </a:rPr>
              <a:t>**ipp = &amp;ip</a:t>
            </a:r>
            <a:r>
              <a:rPr lang="en-US" altLang="zh-CN" sz="17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  <a:endParaRPr lang="en-US" altLang="zh-C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700" b="1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sz="17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1700" b="1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sz="1700" b="1" dirty="0" err="1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1700" b="1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 = %d, **</a:t>
            </a:r>
            <a:r>
              <a:rPr lang="en-US" altLang="zh-CN" sz="1700" b="1" dirty="0" err="1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ipp</a:t>
            </a:r>
            <a:r>
              <a:rPr lang="en-US" altLang="zh-CN" sz="1700" b="1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 = %d</a:t>
            </a:r>
            <a:r>
              <a:rPr lang="en-US" altLang="zh-CN" sz="1700" b="1" dirty="0">
                <a:solidFill>
                  <a:srgbClr val="D7BA7D"/>
                </a:solidFill>
                <a:latin typeface="Consolas" panose="020B0609020204030204" pitchFamily="49" charset="0"/>
                <a:sym typeface="+mn-ea"/>
              </a:rPr>
              <a:t>\n</a:t>
            </a:r>
            <a:r>
              <a:rPr lang="en-US" altLang="zh-CN" sz="1700" b="1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sz="17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1700" b="1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17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**</a:t>
            </a:r>
            <a:r>
              <a:rPr lang="en-US" altLang="zh-CN" sz="1700" b="1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ipp</a:t>
            </a:r>
            <a:r>
              <a:rPr lang="en-US" altLang="zh-CN" sz="17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);</a:t>
            </a:r>
          </a:p>
          <a:p>
            <a:pPr marL="0" indent="0">
              <a:buNone/>
            </a:pP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7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**</a:t>
            </a:r>
            <a:r>
              <a:rPr lang="en-US" altLang="zh-CN" sz="1700" b="1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ipp</a:t>
            </a:r>
            <a:r>
              <a:rPr lang="en-US" altLang="zh-CN" sz="17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= </a:t>
            </a:r>
            <a:r>
              <a:rPr lang="en-US" altLang="zh-CN" sz="1700" b="1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10</a:t>
            </a:r>
            <a:r>
              <a:rPr lang="en-US" altLang="zh-CN" sz="17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  <a:endParaRPr lang="en-US" altLang="zh-C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700" b="1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sz="17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1700" b="1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sz="1700" b="1" dirty="0" err="1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1700" b="1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 = %d, **</a:t>
            </a:r>
            <a:r>
              <a:rPr lang="en-US" altLang="zh-CN" sz="1700" b="1" dirty="0" err="1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ipp</a:t>
            </a:r>
            <a:r>
              <a:rPr lang="en-US" altLang="zh-CN" sz="1700" b="1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 = %d</a:t>
            </a:r>
            <a:r>
              <a:rPr lang="en-US" altLang="zh-CN" sz="1700" b="1" dirty="0">
                <a:solidFill>
                  <a:srgbClr val="D7BA7D"/>
                </a:solidFill>
                <a:latin typeface="Consolas" panose="020B0609020204030204" pitchFamily="49" charset="0"/>
                <a:sym typeface="+mn-ea"/>
              </a:rPr>
              <a:t>\n</a:t>
            </a:r>
            <a:r>
              <a:rPr lang="en-US" altLang="zh-CN" sz="1700" b="1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sz="17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1700" b="1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17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**</a:t>
            </a:r>
            <a:r>
              <a:rPr lang="en-US" altLang="zh-CN" sz="1700" b="1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ipp</a:t>
            </a:r>
            <a:r>
              <a:rPr lang="en-US" altLang="zh-CN" sz="17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);</a:t>
            </a:r>
          </a:p>
          <a:p>
            <a:pPr marL="0" indent="0">
              <a:buNone/>
            </a:pPr>
            <a:r>
              <a:rPr lang="en-US" altLang="zh-CN" sz="17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  </a:t>
            </a:r>
            <a:r>
              <a:rPr lang="en-US" altLang="zh-CN" sz="1700" b="1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en-US" altLang="zh-CN" sz="17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700" b="1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17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  <a:endParaRPr lang="en-US" altLang="zh-C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7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3915048" y="256686"/>
            <a:ext cx="4007485" cy="62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* 7.6 </a:t>
            </a:r>
            <a:r>
              <a:rPr lang="zh-CN" altLang="en-US" sz="36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多重指针</a:t>
            </a:r>
            <a:endParaRPr lang="en-US" altLang="zh-CN" sz="3600" b="1" dirty="0">
              <a:solidFill>
                <a:srgbClr val="D32D17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296545" y="1078865"/>
            <a:ext cx="11598275" cy="178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如果指针变量中保存的是另一指针变量的地址，该指针变量就称为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指向指针的指针。</a:t>
            </a:r>
          </a:p>
          <a:p>
            <a:pPr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多级指针：即多级间接寻址（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Multiple Indirection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</a:p>
          <a:p>
            <a:pPr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多重指针的定义： 类型   **标识符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921262" y="4999848"/>
            <a:ext cx="2828529" cy="1200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en-US" altLang="zh-CN" sz="2400" dirty="0">
              <a:solidFill>
                <a:schemeClr val="accent4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nn-NO" altLang="zh-CN" sz="2400" dirty="0">
                <a:solidFill>
                  <a:srgbClr val="FF0000"/>
                </a:solidFill>
              </a:rPr>
              <a:t>i = 5, **ipp = 5</a:t>
            </a:r>
          </a:p>
          <a:p>
            <a:r>
              <a:rPr lang="nn-NO" altLang="zh-CN" sz="2400" dirty="0">
                <a:solidFill>
                  <a:srgbClr val="FF0000"/>
                </a:solidFill>
              </a:rPr>
              <a:t>i = 10, **ipp = 10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6921693" y="3522081"/>
            <a:ext cx="720727" cy="471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5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30773" y="3150862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851531" y="4003414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ipp</a:t>
            </a:r>
            <a:endParaRPr lang="en-US" altLang="zh-CN" sz="2400" dirty="0"/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8643740" y="3518331"/>
            <a:ext cx="798629" cy="474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&amp;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606328" y="313979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600464" y="4017743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400" dirty="0"/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10430451" y="3519919"/>
            <a:ext cx="798631" cy="47400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</a:p>
        </p:txBody>
      </p:sp>
      <p:sp>
        <p:nvSpPr>
          <p:cNvPr id="32" name="矩形 31"/>
          <p:cNvSpPr/>
          <p:nvPr/>
        </p:nvSpPr>
        <p:spPr>
          <a:xfrm>
            <a:off x="10349231" y="3105973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ipp</a:t>
            </a:r>
            <a:endParaRPr lang="zh-CN" altLang="en-US" dirty="0"/>
          </a:p>
        </p:txBody>
      </p:sp>
      <p:sp>
        <p:nvSpPr>
          <p:cNvPr id="33" name="左弧形箭头 16"/>
          <p:cNvSpPr/>
          <p:nvPr/>
        </p:nvSpPr>
        <p:spPr bwMode="auto">
          <a:xfrm rot="16910041" flipH="1">
            <a:off x="8203572" y="2949659"/>
            <a:ext cx="264794" cy="940380"/>
          </a:xfrm>
          <a:prstGeom prst="curvedRightArrow">
            <a:avLst>
              <a:gd name="adj1" fmla="val 0"/>
              <a:gd name="adj2" fmla="val 27458"/>
              <a:gd name="adj3" fmla="val 25000"/>
            </a:avLst>
          </a:prstGeom>
          <a:solidFill>
            <a:srgbClr val="FF0000"/>
          </a:solidFill>
          <a:ln w="25400">
            <a:solidFill>
              <a:srgbClr val="FF0000"/>
            </a:solidFill>
            <a:round/>
            <a:tailEnd type="triangl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28" idx="1"/>
            <a:endCxn id="25" idx="3"/>
          </p:cNvCxnSpPr>
          <p:nvPr/>
        </p:nvCxnSpPr>
        <p:spPr bwMode="auto">
          <a:xfrm flipH="1">
            <a:off x="7642345" y="3755336"/>
            <a:ext cx="1001395" cy="25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38" name="直接箭头连接符 37"/>
          <p:cNvCxnSpPr/>
          <p:nvPr/>
        </p:nvCxnSpPr>
        <p:spPr bwMode="auto">
          <a:xfrm flipH="1">
            <a:off x="9442369" y="3762021"/>
            <a:ext cx="989255" cy="31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39" name="矩形 38"/>
          <p:cNvSpPr/>
          <p:nvPr/>
        </p:nvSpPr>
        <p:spPr>
          <a:xfrm>
            <a:off x="9407548" y="3361611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7589322" y="3352704"/>
            <a:ext cx="4539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左弧形箭头 16"/>
          <p:cNvSpPr/>
          <p:nvPr/>
        </p:nvSpPr>
        <p:spPr bwMode="auto">
          <a:xfrm rot="16910041" flipH="1">
            <a:off x="10022528" y="2954576"/>
            <a:ext cx="264794" cy="940380"/>
          </a:xfrm>
          <a:prstGeom prst="curvedRightArrow">
            <a:avLst>
              <a:gd name="adj1" fmla="val 0"/>
              <a:gd name="adj2" fmla="val 27458"/>
              <a:gd name="adj3" fmla="val 25000"/>
            </a:avLst>
          </a:prstGeom>
          <a:solidFill>
            <a:srgbClr val="FF0000"/>
          </a:solidFill>
          <a:ln w="25400">
            <a:solidFill>
              <a:srgbClr val="FF0000"/>
            </a:solidFill>
            <a:round/>
            <a:tailEnd type="triangl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bldLvl="0" animBg="1"/>
      <p:bldP spid="25" grpId="0" bldLvl="0" animBg="1"/>
      <p:bldP spid="26" grpId="0"/>
      <p:bldP spid="27" grpId="0"/>
      <p:bldP spid="28" grpId="0" bldLvl="0" animBg="1"/>
      <p:bldP spid="29" grpId="0"/>
      <p:bldP spid="30" grpId="0"/>
      <p:bldP spid="31" grpId="0" bldLvl="0" animBg="1"/>
      <p:bldP spid="32" grpId="0"/>
      <p:bldP spid="33" grpId="0" bldLvl="0" animBg="1"/>
      <p:bldP spid="39" grpId="0"/>
      <p:bldP spid="40" grpId="0"/>
      <p:bldP spid="4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idx="1"/>
          </p:nvPr>
        </p:nvSpPr>
        <p:spPr>
          <a:xfrm>
            <a:off x="768350" y="1021715"/>
            <a:ext cx="6348730" cy="5380355"/>
          </a:xfrm>
          <a:solidFill>
            <a:schemeClr val="tx1"/>
          </a:solidFill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indent="0" algn="l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800" b="1" dirty="0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main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()</a:t>
            </a:r>
          </a:p>
          <a:p>
            <a:pPr marL="0" indent="0" algn="l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{</a:t>
            </a:r>
          </a:p>
          <a:p>
            <a:pPr marL="0" indent="0" algn="l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800" b="1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pPr marL="0" indent="0" algn="l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char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*</a:t>
            </a:r>
            <a:r>
              <a:rPr lang="en-US" altLang="zh-CN" sz="1800" b="1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ptr</a:t>
            </a:r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[]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= {</a:t>
            </a:r>
            <a:r>
              <a:rPr lang="en-US" altLang="zh-CN" sz="1800" b="1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"Pascal"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1800" b="1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"Basic"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1800" b="1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"Fortran"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</a:p>
          <a:p>
            <a:pPr marL="0" indent="0" algn="l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                     </a:t>
            </a:r>
            <a:r>
              <a:rPr lang="en-US" altLang="zh-CN" sz="1800" b="1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"Java"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1800" b="1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"C language"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};</a:t>
            </a:r>
          </a:p>
          <a:p>
            <a:pPr marL="0" indent="0" algn="l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char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**p;       </a:t>
            </a:r>
            <a:r>
              <a:rPr lang="en-US" altLang="zh-CN" sz="1800" b="1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//</a:t>
            </a:r>
            <a:r>
              <a:rPr lang="zh-CN" altLang="en-US" sz="1800" b="1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声明指向指针的指针</a:t>
            </a:r>
            <a:r>
              <a:rPr lang="en-US" altLang="zh-CN" sz="1800" b="1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p</a:t>
            </a:r>
            <a:endParaRPr lang="en-US" altLang="zh-CN" sz="18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80000"/>
              </a:lnSpc>
              <a:spcBef>
                <a:spcPts val="1000"/>
              </a:spcBef>
              <a:buNone/>
            </a:pPr>
            <a:b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</a:b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p = </a:t>
            </a:r>
            <a:r>
              <a:rPr lang="en-US" altLang="zh-CN" sz="1800" b="1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ptr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           </a:t>
            </a:r>
            <a:r>
              <a:rPr lang="en-US" altLang="zh-CN" sz="1800" b="1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//</a:t>
            </a:r>
            <a:r>
              <a:rPr lang="zh-CN" altLang="en-US" sz="1800" b="1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用</a:t>
            </a:r>
            <a:r>
              <a:rPr lang="en-US" altLang="zh-CN" sz="1800" b="1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p</a:t>
            </a:r>
            <a:r>
              <a:rPr lang="zh-CN" altLang="en-US" sz="1800" b="1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指向指针数组首地址</a:t>
            </a:r>
            <a:endParaRPr lang="zh-CN" altLang="en-US" sz="18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80000"/>
              </a:lnSpc>
              <a:spcBef>
                <a:spcPts val="1000"/>
              </a:spcBef>
              <a:buNone/>
            </a:pPr>
            <a:br>
              <a:rPr lang="zh-CN" altLang="en-US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</a:br>
            <a:r>
              <a:rPr lang="zh-CN" altLang="en-US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1800" b="1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for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(</a:t>
            </a:r>
            <a:r>
              <a:rPr lang="en-US" altLang="zh-CN" sz="1800" b="1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=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 </a:t>
            </a:r>
            <a:r>
              <a:rPr lang="en-US" altLang="zh-CN" sz="1800" b="1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&lt;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5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 </a:t>
            </a:r>
            <a:r>
              <a:rPr lang="en-US" altLang="zh-CN" sz="1800" b="1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++)</a:t>
            </a:r>
          </a:p>
          <a:p>
            <a:pPr marL="0" indent="0" algn="l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{</a:t>
            </a:r>
          </a:p>
          <a:p>
            <a:pPr marL="0" indent="0" algn="l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  </a:t>
            </a:r>
            <a:r>
              <a:rPr lang="en-US" altLang="zh-CN" sz="1800" b="1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1800" b="1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"%s</a:t>
            </a:r>
            <a:r>
              <a:rPr lang="en-US" altLang="zh-CN" sz="1800" b="1" dirty="0">
                <a:solidFill>
                  <a:srgbClr val="D7BA7D"/>
                </a:solidFill>
                <a:latin typeface="Consolas" panose="020B0609020204030204" pitchFamily="49" charset="0"/>
                <a:sym typeface="+mn-ea"/>
              </a:rPr>
              <a:t>\n</a:t>
            </a:r>
            <a:r>
              <a:rPr lang="en-US" altLang="zh-CN" sz="1800" b="1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*p);</a:t>
            </a:r>
          </a:p>
          <a:p>
            <a:pPr marL="0" indent="0" algn="l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  p++;</a:t>
            </a:r>
          </a:p>
          <a:p>
            <a:pPr marL="0" indent="0" algn="l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}</a:t>
            </a:r>
          </a:p>
          <a:p>
            <a:pPr marL="0" indent="0" algn="l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1800" b="1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pPr marL="0" indent="0" algn="l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8350" y="277051"/>
            <a:ext cx="6456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</a:t>
            </a:r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7-9] </a:t>
            </a:r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多重指针与指针数组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7440295" y="2356485"/>
            <a:ext cx="3643630" cy="2252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8082754" y="2761828"/>
            <a:ext cx="1143080" cy="2702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dirty="0" err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kumimoji="1"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9656495" y="2761829"/>
            <a:ext cx="819208" cy="2309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8082754" y="3099965"/>
            <a:ext cx="1143080" cy="2702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dirty="0" err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kumimoji="1"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8082754" y="3464297"/>
            <a:ext cx="1143080" cy="2702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ptr[2]</a:t>
            </a: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8082754" y="3811959"/>
            <a:ext cx="1143080" cy="2702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dirty="0" err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kumimoji="1"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9656496" y="3113955"/>
            <a:ext cx="657271" cy="2321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9656496" y="3467273"/>
            <a:ext cx="926371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Fortran</a:t>
            </a: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9656496" y="3817019"/>
            <a:ext cx="602499" cy="2321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8106820" y="2402220"/>
            <a:ext cx="12618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kumimoji="1" lang="zh-CN" altLang="zh-CN" sz="15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指针数组</a:t>
            </a:r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9935805" y="2396208"/>
            <a:ext cx="762054" cy="32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15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</a:t>
            </a:r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7446815" y="2675388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>
            <a:off x="7724806" y="2917879"/>
            <a:ext cx="369378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20"/>
          <p:cNvSpPr>
            <a:spLocks noChangeArrowheads="1"/>
          </p:cNvSpPr>
          <p:nvPr/>
        </p:nvSpPr>
        <p:spPr bwMode="auto">
          <a:xfrm>
            <a:off x="9656495" y="4170337"/>
            <a:ext cx="1259770" cy="3281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language</a:t>
            </a:r>
          </a:p>
        </p:txBody>
      </p:sp>
      <p:sp>
        <p:nvSpPr>
          <p:cNvPr id="42" name="Rectangle 21"/>
          <p:cNvSpPr>
            <a:spLocks noChangeArrowheads="1"/>
          </p:cNvSpPr>
          <p:nvPr/>
        </p:nvSpPr>
        <p:spPr bwMode="auto">
          <a:xfrm>
            <a:off x="8083946" y="4166765"/>
            <a:ext cx="1141889" cy="2702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ptr[4]</a:t>
            </a:r>
          </a:p>
        </p:txBody>
      </p:sp>
      <p:sp>
        <p:nvSpPr>
          <p:cNvPr id="43" name="Line 19"/>
          <p:cNvSpPr>
            <a:spLocks noChangeShapeType="1"/>
          </p:cNvSpPr>
          <p:nvPr/>
        </p:nvSpPr>
        <p:spPr bwMode="auto">
          <a:xfrm>
            <a:off x="9287141" y="2879184"/>
            <a:ext cx="369378" cy="0"/>
          </a:xfrm>
          <a:prstGeom prst="line">
            <a:avLst/>
          </a:prstGeom>
          <a:solidFill>
            <a:schemeClr val="tx1">
              <a:lumMod val="75000"/>
              <a:lumOff val="25000"/>
            </a:schemeClr>
          </a:solidFill>
          <a:ln w="38100" cap="sq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9287141" y="4284121"/>
            <a:ext cx="369378" cy="0"/>
          </a:xfrm>
          <a:prstGeom prst="line">
            <a:avLst/>
          </a:prstGeom>
          <a:solidFill>
            <a:schemeClr val="tx1">
              <a:lumMod val="75000"/>
              <a:lumOff val="25000"/>
            </a:schemeClr>
          </a:solidFill>
          <a:ln w="38100" cap="sq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Line 19"/>
          <p:cNvSpPr>
            <a:spLocks noChangeShapeType="1"/>
          </p:cNvSpPr>
          <p:nvPr/>
        </p:nvSpPr>
        <p:spPr bwMode="auto">
          <a:xfrm>
            <a:off x="9287141" y="3230418"/>
            <a:ext cx="369378" cy="0"/>
          </a:xfrm>
          <a:prstGeom prst="line">
            <a:avLst/>
          </a:prstGeom>
          <a:solidFill>
            <a:schemeClr val="tx1">
              <a:lumMod val="75000"/>
              <a:lumOff val="25000"/>
            </a:schemeClr>
          </a:solidFill>
          <a:ln w="38100" cap="sq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Line 19"/>
          <p:cNvSpPr>
            <a:spLocks noChangeShapeType="1"/>
          </p:cNvSpPr>
          <p:nvPr/>
        </p:nvSpPr>
        <p:spPr bwMode="auto">
          <a:xfrm>
            <a:off x="9287141" y="3932886"/>
            <a:ext cx="369378" cy="0"/>
          </a:xfrm>
          <a:prstGeom prst="line">
            <a:avLst/>
          </a:prstGeom>
          <a:solidFill>
            <a:schemeClr val="tx1">
              <a:lumMod val="75000"/>
              <a:lumOff val="25000"/>
            </a:schemeClr>
          </a:solidFill>
          <a:ln w="38100" cap="sq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Line 19"/>
          <p:cNvSpPr>
            <a:spLocks noChangeShapeType="1"/>
          </p:cNvSpPr>
          <p:nvPr/>
        </p:nvSpPr>
        <p:spPr bwMode="auto">
          <a:xfrm>
            <a:off x="9287141" y="3581652"/>
            <a:ext cx="369378" cy="0"/>
          </a:xfrm>
          <a:prstGeom prst="line">
            <a:avLst/>
          </a:prstGeom>
          <a:solidFill>
            <a:schemeClr val="tx1">
              <a:lumMod val="75000"/>
              <a:lumOff val="25000"/>
            </a:schemeClr>
          </a:solidFill>
          <a:ln w="38100" cap="sq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483981" y="1911801"/>
            <a:ext cx="670560" cy="787792"/>
            <a:chOff x="5851160" y="1437080"/>
            <a:chExt cx="670560" cy="787792"/>
          </a:xfrm>
        </p:grpSpPr>
        <p:sp>
          <p:nvSpPr>
            <p:cNvPr id="25" name="Text Box 33"/>
            <p:cNvSpPr txBox="1">
              <a:spLocks noChangeArrowheads="1"/>
            </p:cNvSpPr>
            <p:nvPr/>
          </p:nvSpPr>
          <p:spPr bwMode="auto">
            <a:xfrm>
              <a:off x="5851160" y="1437080"/>
              <a:ext cx="670560" cy="369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 rot="5400000">
              <a:off x="5985922" y="2053422"/>
              <a:ext cx="34290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8094184" y="2779608"/>
            <a:ext cx="1143080" cy="2702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dirty="0" err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kumimoji="1"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094184" y="3117745"/>
            <a:ext cx="1143080" cy="2702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dirty="0" err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kumimoji="1"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094184" y="3470012"/>
            <a:ext cx="1143080" cy="2702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ptr[2]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094184" y="3817674"/>
            <a:ext cx="1143080" cy="2702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dirty="0" err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kumimoji="1"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2044701" y="285751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7.7 </a:t>
            </a:r>
            <a:r>
              <a:rPr lang="zh-CN" altLang="en-US" sz="3600" b="1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指针数组</a:t>
            </a: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1247680" y="1245152"/>
            <a:ext cx="7397976" cy="167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"/>
              <a:defRPr/>
            </a:pP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元素类型为指针的数组称为指针数组。</a:t>
            </a:r>
            <a:endParaRPr lang="en-US" altLang="zh-CN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"/>
              <a:defRPr/>
            </a:pP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常用于管理各类数据的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索引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en-US" altLang="zh-CN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"/>
              <a:defRPr/>
            </a:pP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组织数据、简化程序、提高程序的运行速度。 </a:t>
            </a:r>
            <a:endParaRPr lang="en-US" altLang="zh-CN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457200" lvl="1" inden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b="1" dirty="0">
              <a:solidFill>
                <a:srgbClr val="41418C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2899373" y="5790740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元素数组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矩形 8"/>
          <p:cNvSpPr>
            <a:spLocks noChangeArrowheads="1"/>
          </p:cNvSpPr>
          <p:nvPr/>
        </p:nvSpPr>
        <p:spPr bwMode="auto">
          <a:xfrm>
            <a:off x="6684569" y="5695347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指针数组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5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297" y="3264129"/>
            <a:ext cx="3240553" cy="243121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166" y="3322487"/>
            <a:ext cx="1136388" cy="113261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581" y="3866206"/>
            <a:ext cx="1136388" cy="113261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996" y="4409925"/>
            <a:ext cx="1136388" cy="113261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2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822" y="5336720"/>
            <a:ext cx="1826066" cy="137000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2823" y="1644047"/>
            <a:ext cx="1233607" cy="125458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2822" y="3382440"/>
            <a:ext cx="1350680" cy="149475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cxnSp>
        <p:nvCxnSpPr>
          <p:cNvPr id="6" name="直接箭头连接符 5"/>
          <p:cNvCxnSpPr>
            <a:endCxn id="4" idx="1"/>
          </p:cNvCxnSpPr>
          <p:nvPr/>
        </p:nvCxnSpPr>
        <p:spPr bwMode="auto">
          <a:xfrm>
            <a:off x="7712528" y="3562660"/>
            <a:ext cx="1600294" cy="5671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9" name="直接箭头连接符 8"/>
          <p:cNvCxnSpPr>
            <a:endCxn id="3" idx="1"/>
          </p:cNvCxnSpPr>
          <p:nvPr/>
        </p:nvCxnSpPr>
        <p:spPr bwMode="auto">
          <a:xfrm flipV="1">
            <a:off x="8175172" y="2271340"/>
            <a:ext cx="1137651" cy="1911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4" name="直接箭头连接符 13"/>
          <p:cNvCxnSpPr>
            <a:endCxn id="12" idx="1"/>
          </p:cNvCxnSpPr>
          <p:nvPr/>
        </p:nvCxnSpPr>
        <p:spPr bwMode="auto">
          <a:xfrm>
            <a:off x="8626928" y="5119319"/>
            <a:ext cx="685894" cy="9024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10833" y="6280237"/>
            <a:ext cx="4114800" cy="365125"/>
          </a:xfrm>
        </p:spPr>
        <p:txBody>
          <a:bodyPr/>
          <a:lstStyle/>
          <a:p>
            <a:pPr>
              <a:defRPr/>
            </a:pPr>
            <a:fld id="{BCC80770-D019-4928-AA52-45F386AE6154}" type="slidenum">
              <a:rPr lang="zh-CN" altLang="en-US" smtClean="0">
                <a:solidFill>
                  <a:srgbClr val="FFCF01"/>
                </a:solidFill>
              </a:rPr>
              <a:t>23</a:t>
            </a:fld>
            <a:endParaRPr lang="en-US" altLang="zh-CN">
              <a:solidFill>
                <a:srgbClr val="FFCF01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90575" y="2197735"/>
            <a:ext cx="6517005" cy="429895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2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zh-CN" altLang="en-US" sz="22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*</a:t>
            </a:r>
            <a:r>
              <a:rPr lang="en-US" altLang="zh-CN" sz="2200" dirty="0" err="1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p_arr</a:t>
            </a:r>
            <a:r>
              <a:rPr lang="en-US" altLang="zh-CN" sz="22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[N];     </a:t>
            </a:r>
            <a:r>
              <a:rPr lang="en-US" altLang="zh-CN" sz="2200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// </a:t>
            </a:r>
            <a:r>
              <a:rPr lang="zh-CN" altLang="en-US" sz="2200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一维指针数组的声明</a:t>
            </a:r>
            <a:endParaRPr kumimoji="1" lang="zh-CN" altLang="en-US" sz="22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87288" y="1146916"/>
            <a:ext cx="11161889" cy="5237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指针数组类似于普通数组，为说明元素是指针，需在类型与数组名之间加上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表示指针的*</a:t>
            </a:r>
            <a:r>
              <a:rPr lang="zh-CN" altLang="en-US" sz="22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876845" y="2873090"/>
            <a:ext cx="8826500" cy="2369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sz="1800" dirty="0"/>
              <a:t>（</a:t>
            </a:r>
            <a:r>
              <a:rPr lang="en-US" altLang="zh-CN" sz="1800" dirty="0"/>
              <a:t>Memory</a:t>
            </a:r>
            <a:r>
              <a:rPr lang="zh-CN" altLang="en-US" sz="1800" dirty="0"/>
              <a:t>）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999084" y="3547303"/>
          <a:ext cx="8604440" cy="85384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86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70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9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53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6007">
                <a:tc>
                  <a:txBody>
                    <a:bodyPr/>
                    <a:lstStyle/>
                    <a:p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28FF04</a:t>
                      </a:r>
                    </a:p>
                  </a:txBody>
                  <a:tcPr marL="91451" marR="91451" marT="45799" marB="45799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..05</a:t>
                      </a:r>
                      <a:endParaRPr lang="zh-CN" alt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99" marB="45799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..06</a:t>
                      </a:r>
                      <a:endParaRPr lang="zh-CN" alt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99" marB="45799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..07</a:t>
                      </a:r>
                      <a:endParaRPr lang="zh-CN" alt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99" marB="45799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..08</a:t>
                      </a:r>
                    </a:p>
                  </a:txBody>
                  <a:tcPr marL="91451" marR="91451" marT="45799" marB="4579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91451" marR="91451" marT="45799" marB="4579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91451" marR="91451" marT="45799" marB="4579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91451" marR="91451" marT="45799" marB="4579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..0C</a:t>
                      </a:r>
                    </a:p>
                  </a:txBody>
                  <a:tcPr marL="91451" marR="91451" marT="45799" marB="45799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99" marB="45799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99" marB="45799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99" marB="45799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..10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99" marB="4579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99" marB="4579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99" marB="4579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99" marB="4579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28FEF0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此数是</a:t>
                      </a:r>
                      <a:r>
                        <a:rPr lang="en-US" altLang="zh-CN" sz="12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14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未初始化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时，值不确定，内容无效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51" marR="91451" marT="45799" marB="457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451" marR="91451" marT="45784" marB="4578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451" marR="91451" marT="45784" marB="4578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451" marR="91451" marT="45784" marB="4578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28FF28 (</a:t>
                      </a:r>
                      <a:r>
                        <a:rPr lang="en-US" altLang="zh-CN" sz="12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99" marB="457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451" marR="91451" marT="45784" marB="4578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451" marR="91451" marT="45784" marB="4578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451" marR="91451" marT="45784" marB="4578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28FFC4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99" marB="45799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451" marR="91451" marT="45784" marB="45784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451" marR="91451" marT="45784" marB="45784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451" marR="91451" marT="45784" marB="45784"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76928CD5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99" marB="45799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451" marR="91451" marT="45784" marB="45784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451" marR="91451" marT="45784" marB="45784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451" marR="91451" marT="45784" marB="4578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99084" y="4434715"/>
          <a:ext cx="8604441" cy="7318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4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99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6008">
                <a:tc>
                  <a:txBody>
                    <a:bodyPr/>
                    <a:lstStyle/>
                    <a:p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..14</a:t>
                      </a:r>
                    </a:p>
                  </a:txBody>
                  <a:tcPr marL="91451" marR="91451" marT="45799" marB="45799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99" marB="45799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99" marB="45799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99" marB="45799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..18</a:t>
                      </a:r>
                    </a:p>
                  </a:txBody>
                  <a:tcPr marL="91451" marR="91451" marT="45799" marB="4579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91451" marR="91451" marT="45799" marB="4579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91451" marR="91451" marT="45799" marB="4579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91451" marR="91451" marT="45799" marB="4579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..1C</a:t>
                      </a:r>
                    </a:p>
                  </a:txBody>
                  <a:tcPr marL="91451" marR="91451" marT="45799" marB="45799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99" marB="45799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99" marB="45799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99" marB="45799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..20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99" marB="4579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99" marB="4579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99" marB="4579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99" marB="4579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AD8A0215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99" marB="457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451" marR="91451" marT="45784" marB="4578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451" marR="91451" marT="45784" marB="4578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451" marR="91451" marT="45784" marB="4578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FFFFFFFE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99" marB="457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451" marR="91451" marT="45784" marB="4578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451" marR="91451" marT="45784" marB="4578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451" marR="91451" marT="45784" marB="4578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76911162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99" marB="45799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451" marR="91451" marT="45784" marB="45784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451" marR="91451" marT="45784" marB="45784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451" marR="91451" marT="45784" marB="45784"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76965BC4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99" marB="45799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451" marR="91451" marT="45784" marB="45784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451" marR="91451" marT="45784" marB="45784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451" marR="91451" marT="45784" marB="4578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圆角矩形 15"/>
          <p:cNvSpPr/>
          <p:nvPr/>
        </p:nvSpPr>
        <p:spPr bwMode="auto">
          <a:xfrm>
            <a:off x="581294" y="3154979"/>
            <a:ext cx="2195730" cy="1674421"/>
          </a:xfrm>
          <a:prstGeom prst="roundRect">
            <a:avLst/>
          </a:prstGeom>
          <a:solidFill>
            <a:srgbClr val="FFFF00"/>
          </a:solidFill>
          <a:ln w="25400">
            <a:solidFill>
              <a:srgbClr val="FFC000"/>
            </a:solidFill>
            <a:round/>
            <a:tailEnd type="triangle" w="med" len="med"/>
          </a:ln>
        </p:spPr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未初始化的指针内容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(value)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是无效的！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30926" y="5348605"/>
            <a:ext cx="9049929" cy="1241425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p_arr</a:t>
            </a:r>
            <a:r>
              <a:rPr lang="en-US" altLang="zh-CN" sz="2200" dirty="0">
                <a:solidFill>
                  <a:srgbClr val="D4D4D4"/>
                </a:solidFill>
                <a:latin typeface="Consolas" panose="020B0609020204030204" pitchFamily="49" charset="0"/>
              </a:rPr>
              <a:t>[0] 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是一个指针变量，其指向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int   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p_arr</a:t>
            </a:r>
            <a:r>
              <a:rPr lang="en-US" altLang="zh-CN" sz="2200" dirty="0">
                <a:solidFill>
                  <a:srgbClr val="D4D4D4"/>
                </a:solidFill>
                <a:latin typeface="Consolas" panose="020B0609020204030204" pitchFamily="49" charset="0"/>
              </a:rPr>
              <a:t>[0] 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其首地址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&amp;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p_arr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)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是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28FF04 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p_arr</a:t>
            </a:r>
            <a:r>
              <a:rPr lang="en-US" altLang="zh-CN" sz="2200" dirty="0">
                <a:solidFill>
                  <a:srgbClr val="D4D4D4"/>
                </a:solidFill>
                <a:latin typeface="Consolas" panose="020B0609020204030204" pitchFamily="49" charset="0"/>
              </a:rPr>
              <a:t>[0] 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未初始化时，其值是不确定的，无意义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表中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0028FEF0 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是确定值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480417" y="2825054"/>
            <a:ext cx="1685608" cy="681448"/>
            <a:chOff x="724220" y="2749614"/>
            <a:chExt cx="1685608" cy="681448"/>
          </a:xfrm>
        </p:grpSpPr>
        <p:sp>
          <p:nvSpPr>
            <p:cNvPr id="15" name="右大括号 14"/>
            <p:cNvSpPr/>
            <p:nvPr/>
          </p:nvSpPr>
          <p:spPr bwMode="auto">
            <a:xfrm rot="16200000">
              <a:off x="1466219" y="2487453"/>
              <a:ext cx="201610" cy="1685608"/>
            </a:xfrm>
            <a:prstGeom prst="rightBrace">
              <a:avLst>
                <a:gd name="adj1" fmla="val 76644"/>
                <a:gd name="adj2" fmla="val 50000"/>
              </a:avLst>
            </a:prstGeom>
            <a:noFill/>
            <a:ln w="1905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1106015" y="2749614"/>
              <a:ext cx="922017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20000"/>
                </a:spcBef>
                <a:buClr>
                  <a:schemeClr val="folHlink"/>
                </a:buClr>
                <a:buSzPct val="45000"/>
                <a:defRPr/>
              </a:pPr>
              <a:r>
                <a:rPr kumimoji="1" lang="en-US" altLang="zh-CN" sz="1400" b="1" dirty="0" err="1">
                  <a:latin typeface="Times New Roman" panose="02020603050405020304" pitchFamily="18" charset="0"/>
                </a:rPr>
                <a:t>p_arr</a:t>
              </a:r>
              <a:r>
                <a:rPr kumimoji="1" lang="en-US" altLang="zh-CN" sz="1400" b="1" dirty="0">
                  <a:latin typeface="Times New Roman" panose="02020603050405020304" pitchFamily="18" charset="0"/>
                </a:rPr>
                <a:t>[0]</a:t>
              </a:r>
            </a:p>
          </p:txBody>
        </p:sp>
      </p:grp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9380855" y="5348605"/>
            <a:ext cx="2322195" cy="1241425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p_arr</a:t>
            </a:r>
            <a:r>
              <a:rPr lang="en-US" altLang="zh-CN" sz="2200" dirty="0">
                <a:solidFill>
                  <a:srgbClr val="D4D4D4"/>
                </a:solidFill>
                <a:latin typeface="Consolas" panose="020B0609020204030204" pitchFamily="49" charset="0"/>
              </a:rPr>
              <a:t>[1], 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p_arr</a:t>
            </a:r>
            <a:r>
              <a:rPr lang="en-US" altLang="zh-CN" sz="2200" dirty="0">
                <a:solidFill>
                  <a:srgbClr val="D4D4D4"/>
                </a:solidFill>
                <a:latin typeface="Consolas" panose="020B0609020204030204" pitchFamily="49" charset="0"/>
              </a:rPr>
              <a:t>[2], ..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kumimoji="1"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同理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933684" y="260674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7.7.1 </a:t>
            </a: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一维指针数组</a:t>
            </a:r>
          </a:p>
        </p:txBody>
      </p:sp>
      <p:sp>
        <p:nvSpPr>
          <p:cNvPr id="2" name="矩形 1"/>
          <p:cNvSpPr/>
          <p:nvPr/>
        </p:nvSpPr>
        <p:spPr>
          <a:xfrm>
            <a:off x="581294" y="1645874"/>
            <a:ext cx="62279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515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指针数组定义：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lang="zh-CN" altLang="en-US" sz="2200" dirty="0">
                <a:solidFill>
                  <a:srgbClr val="515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200" dirty="0">
                <a:solidFill>
                  <a:srgbClr val="515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r>
              <a:rPr lang="en-US" altLang="zh-CN" sz="2200" dirty="0">
                <a:solidFill>
                  <a:srgbClr val="515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lang="en-US" altLang="zh-CN" sz="2200" dirty="0">
                <a:solidFill>
                  <a:srgbClr val="515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200" dirty="0">
                <a:solidFill>
                  <a:srgbClr val="515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200" dirty="0">
              <a:solidFill>
                <a:srgbClr val="515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ldLvl="0" animBg="1"/>
      <p:bldP spid="9" grpId="0" animBg="1"/>
      <p:bldP spid="12" grpId="0" animBg="1"/>
      <p:bldP spid="13" grpId="0" bldLvl="0" animBg="1"/>
      <p:bldP spid="1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33684" y="260674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7.7.1 </a:t>
            </a: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一维指针数组</a:t>
            </a:r>
          </a:p>
        </p:txBody>
      </p:sp>
      <p:graphicFrame>
        <p:nvGraphicFramePr>
          <p:cNvPr id="18" name="表格 17"/>
          <p:cNvGraphicFramePr/>
          <p:nvPr/>
        </p:nvGraphicFramePr>
        <p:xfrm>
          <a:off x="1720851" y="1222375"/>
          <a:ext cx="126841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20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17" marR="91417"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9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600">
                        <a:latin typeface="Times New Roman" panose="02020603050405020304" pitchFamily="18" charset="0"/>
                      </a:endParaRPr>
                    </a:p>
                  </a:txBody>
                  <a:tcPr marL="91417" marR="91417"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21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600">
                        <a:latin typeface="Times New Roman" panose="02020603050405020304" pitchFamily="18" charset="0"/>
                      </a:endParaRPr>
                    </a:p>
                  </a:txBody>
                  <a:tcPr marL="91417" marR="91417"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89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600">
                        <a:latin typeface="Times New Roman" panose="02020603050405020304" pitchFamily="18" charset="0"/>
                      </a:endParaRPr>
                    </a:p>
                  </a:txBody>
                  <a:tcPr marL="91417" marR="91417"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89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600">
                        <a:latin typeface="Times New Roman" panose="02020603050405020304" pitchFamily="18" charset="0"/>
                      </a:endParaRPr>
                    </a:p>
                  </a:txBody>
                  <a:tcPr marL="91417" marR="91417"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89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00" dirty="0">
                        <a:latin typeface="Times New Roman" panose="02020603050405020304" pitchFamily="18" charset="0"/>
                      </a:endParaRPr>
                    </a:p>
                  </a:txBody>
                  <a:tcPr marL="91417" marR="91417"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786322" y="1054100"/>
            <a:ext cx="86248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70000"/>
              <a:buFont typeface="Wingdings" panose="05000000000000000000" pitchFamily="2" charset="2"/>
              <a:buChar char=""/>
            </a:pPr>
            <a:r>
              <a:rPr lang="zh-CN" altLang="en-US" sz="22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一维指针数组的初始化。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47374" y="1528860"/>
            <a:ext cx="10763819" cy="8588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指针数组可以在定义时初始化，但指针数组的初始化表中只能包含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变量的地址</a:t>
            </a:r>
            <a:r>
              <a:rPr lang="zh-CN" altLang="en-US" sz="22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zh-CN" altLang="en-US" sz="22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，以及表示无效指针的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2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968500" y="2387600"/>
            <a:ext cx="8459470" cy="903605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double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d1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[N],  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d2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* N],  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d3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* N],  avg,  sum;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double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*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dp_arr</a:t>
            </a:r>
            <a:r>
              <a:rPr lang="en-US" altLang="zh-CN" sz="2400" b="1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[]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= {d1, d2, d3, &amp;avg, &amp;sum, 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NULL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};</a:t>
            </a:r>
            <a:endParaRPr kumimoji="1" lang="en-US" altLang="zh-CN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2" name="组合 2"/>
          <p:cNvGrpSpPr/>
          <p:nvPr/>
        </p:nvGrpSpPr>
        <p:grpSpPr bwMode="auto">
          <a:xfrm>
            <a:off x="3360179" y="3900040"/>
            <a:ext cx="2611437" cy="312738"/>
            <a:chOff x="1465263" y="3363913"/>
            <a:chExt cx="2611437" cy="312737"/>
          </a:xfrm>
        </p:grpSpPr>
        <p:sp>
          <p:nvSpPr>
            <p:cNvPr id="23" name="文本框 22"/>
            <p:cNvSpPr txBox="1"/>
            <p:nvPr/>
          </p:nvSpPr>
          <p:spPr>
            <a:xfrm>
              <a:off x="1465263" y="3367088"/>
              <a:ext cx="785812" cy="30797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400" dirty="0"/>
                <a:t>d1[0]</a:t>
              </a:r>
              <a:endParaRPr lang="zh-CN" altLang="en-US" sz="1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251075" y="3367088"/>
              <a:ext cx="785813" cy="30797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400" dirty="0"/>
                <a:t>d1[1]</a:t>
              </a:r>
              <a:endParaRPr lang="zh-CN" altLang="en-US" sz="14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273425" y="3367088"/>
              <a:ext cx="803275" cy="30797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400" dirty="0"/>
                <a:t>d1[N-1]</a:t>
              </a:r>
              <a:endParaRPr lang="zh-CN" altLang="en-US" sz="1400" dirty="0"/>
            </a:p>
          </p:txBody>
        </p:sp>
        <p:cxnSp>
          <p:nvCxnSpPr>
            <p:cNvPr id="26" name="直接连接符 14"/>
            <p:cNvCxnSpPr>
              <a:cxnSpLocks noChangeShapeType="1"/>
            </p:cNvCxnSpPr>
            <p:nvPr/>
          </p:nvCxnSpPr>
          <p:spPr bwMode="auto">
            <a:xfrm>
              <a:off x="3038475" y="3363913"/>
              <a:ext cx="236538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直接连接符 29"/>
            <p:cNvCxnSpPr>
              <a:cxnSpLocks noChangeShapeType="1"/>
            </p:cNvCxnSpPr>
            <p:nvPr/>
          </p:nvCxnSpPr>
          <p:spPr bwMode="auto">
            <a:xfrm>
              <a:off x="3036888" y="3676650"/>
              <a:ext cx="23653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" name="组合 1"/>
          <p:cNvGrpSpPr/>
          <p:nvPr/>
        </p:nvGrpSpPr>
        <p:grpSpPr bwMode="auto">
          <a:xfrm>
            <a:off x="3360179" y="4200078"/>
            <a:ext cx="4719637" cy="311150"/>
            <a:chOff x="1465263" y="3829050"/>
            <a:chExt cx="4719637" cy="311150"/>
          </a:xfrm>
        </p:grpSpPr>
        <p:sp>
          <p:nvSpPr>
            <p:cNvPr id="29" name="文本框 28"/>
            <p:cNvSpPr txBox="1"/>
            <p:nvPr/>
          </p:nvSpPr>
          <p:spPr>
            <a:xfrm>
              <a:off x="1465263" y="3830637"/>
              <a:ext cx="785812" cy="3079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400" dirty="0"/>
                <a:t>d2[0]</a:t>
              </a:r>
              <a:endParaRPr lang="zh-CN" altLang="en-US" sz="14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51075" y="3830637"/>
              <a:ext cx="785813" cy="3079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400" dirty="0"/>
                <a:t>d2[1]</a:t>
              </a:r>
              <a:endParaRPr lang="zh-CN" altLang="en-US" sz="14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273425" y="3830637"/>
              <a:ext cx="803275" cy="3079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400" dirty="0"/>
                <a:t>d2[N-1]</a:t>
              </a:r>
              <a:endParaRPr lang="zh-CN" altLang="en-US" sz="1400" dirty="0"/>
            </a:p>
          </p:txBody>
        </p:sp>
        <p:cxnSp>
          <p:nvCxnSpPr>
            <p:cNvPr id="32" name="直接连接符 33"/>
            <p:cNvCxnSpPr>
              <a:cxnSpLocks noChangeShapeType="1"/>
            </p:cNvCxnSpPr>
            <p:nvPr/>
          </p:nvCxnSpPr>
          <p:spPr bwMode="auto">
            <a:xfrm>
              <a:off x="3038475" y="3829050"/>
              <a:ext cx="236538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直接连接符 34"/>
            <p:cNvCxnSpPr>
              <a:cxnSpLocks noChangeShapeType="1"/>
            </p:cNvCxnSpPr>
            <p:nvPr/>
          </p:nvCxnSpPr>
          <p:spPr bwMode="auto">
            <a:xfrm>
              <a:off x="3036888" y="4140200"/>
              <a:ext cx="23653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文本框 33"/>
            <p:cNvSpPr txBox="1"/>
            <p:nvPr/>
          </p:nvSpPr>
          <p:spPr>
            <a:xfrm>
              <a:off x="5060950" y="3830637"/>
              <a:ext cx="1123950" cy="3079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400" dirty="0"/>
                <a:t>d2[2*N-1]</a:t>
              </a:r>
              <a:endParaRPr lang="zh-CN" altLang="en-US" sz="1400" dirty="0"/>
            </a:p>
          </p:txBody>
        </p:sp>
        <p:cxnSp>
          <p:nvCxnSpPr>
            <p:cNvPr id="35" name="直接连接符 36"/>
            <p:cNvCxnSpPr>
              <a:cxnSpLocks noChangeShapeType="1"/>
            </p:cNvCxnSpPr>
            <p:nvPr/>
          </p:nvCxnSpPr>
          <p:spPr bwMode="auto">
            <a:xfrm>
              <a:off x="4076700" y="3829050"/>
              <a:ext cx="98425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直接连接符 38"/>
            <p:cNvCxnSpPr>
              <a:cxnSpLocks noChangeShapeType="1"/>
            </p:cNvCxnSpPr>
            <p:nvPr/>
          </p:nvCxnSpPr>
          <p:spPr bwMode="auto">
            <a:xfrm>
              <a:off x="4076700" y="4140200"/>
              <a:ext cx="98425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" name="组合 4"/>
          <p:cNvGrpSpPr/>
          <p:nvPr/>
        </p:nvGrpSpPr>
        <p:grpSpPr bwMode="auto">
          <a:xfrm>
            <a:off x="3360179" y="4511229"/>
            <a:ext cx="6827837" cy="312737"/>
            <a:chOff x="1465263" y="4279900"/>
            <a:chExt cx="6827837" cy="312738"/>
          </a:xfrm>
        </p:grpSpPr>
        <p:sp>
          <p:nvSpPr>
            <p:cNvPr id="38" name="文本框 37"/>
            <p:cNvSpPr txBox="1"/>
            <p:nvPr/>
          </p:nvSpPr>
          <p:spPr>
            <a:xfrm>
              <a:off x="1465263" y="4283075"/>
              <a:ext cx="785812" cy="30797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400" dirty="0"/>
                <a:t>d3[0]</a:t>
              </a:r>
              <a:endParaRPr lang="zh-CN" altLang="en-US" sz="14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251075" y="4283075"/>
              <a:ext cx="785813" cy="30797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400" dirty="0"/>
                <a:t>d3[1]</a:t>
              </a:r>
              <a:endParaRPr lang="zh-CN" altLang="en-US" sz="14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273425" y="4283075"/>
              <a:ext cx="803275" cy="30797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400" dirty="0"/>
                <a:t>d3[N-1]</a:t>
              </a:r>
              <a:endParaRPr lang="zh-CN" altLang="en-US" sz="1400" dirty="0"/>
            </a:p>
          </p:txBody>
        </p:sp>
        <p:cxnSp>
          <p:nvCxnSpPr>
            <p:cNvPr id="41" name="直接连接符 43"/>
            <p:cNvCxnSpPr>
              <a:cxnSpLocks noChangeShapeType="1"/>
            </p:cNvCxnSpPr>
            <p:nvPr/>
          </p:nvCxnSpPr>
          <p:spPr bwMode="auto">
            <a:xfrm>
              <a:off x="3038475" y="4279900"/>
              <a:ext cx="236538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直接连接符 44"/>
            <p:cNvCxnSpPr>
              <a:cxnSpLocks noChangeShapeType="1"/>
            </p:cNvCxnSpPr>
            <p:nvPr/>
          </p:nvCxnSpPr>
          <p:spPr bwMode="auto">
            <a:xfrm>
              <a:off x="3036888" y="4592638"/>
              <a:ext cx="23653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文本框 42"/>
            <p:cNvSpPr txBox="1"/>
            <p:nvPr/>
          </p:nvSpPr>
          <p:spPr>
            <a:xfrm>
              <a:off x="5060950" y="4283075"/>
              <a:ext cx="1123950" cy="30797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400" dirty="0"/>
                <a:t>d3[2*N-1]</a:t>
              </a:r>
              <a:endParaRPr lang="zh-CN" altLang="en-US" sz="1400" dirty="0"/>
            </a:p>
          </p:txBody>
        </p:sp>
        <p:cxnSp>
          <p:nvCxnSpPr>
            <p:cNvPr id="44" name="直接连接符 46"/>
            <p:cNvCxnSpPr>
              <a:cxnSpLocks noChangeShapeType="1"/>
            </p:cNvCxnSpPr>
            <p:nvPr/>
          </p:nvCxnSpPr>
          <p:spPr bwMode="auto">
            <a:xfrm>
              <a:off x="4076700" y="4279900"/>
              <a:ext cx="98425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直接连接符 47"/>
            <p:cNvCxnSpPr>
              <a:cxnSpLocks noChangeShapeType="1"/>
            </p:cNvCxnSpPr>
            <p:nvPr/>
          </p:nvCxnSpPr>
          <p:spPr bwMode="auto">
            <a:xfrm>
              <a:off x="4076700" y="4592638"/>
              <a:ext cx="98425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文本框 45"/>
            <p:cNvSpPr txBox="1"/>
            <p:nvPr/>
          </p:nvSpPr>
          <p:spPr>
            <a:xfrm>
              <a:off x="7169150" y="4283075"/>
              <a:ext cx="1123950" cy="30797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400" dirty="0"/>
                <a:t>d3[3*N-1]</a:t>
              </a:r>
              <a:endParaRPr lang="zh-CN" altLang="en-US" sz="1400" dirty="0"/>
            </a:p>
          </p:txBody>
        </p:sp>
        <p:cxnSp>
          <p:nvCxnSpPr>
            <p:cNvPr id="47" name="直接连接符 49"/>
            <p:cNvCxnSpPr>
              <a:cxnSpLocks noChangeShapeType="1"/>
            </p:cNvCxnSpPr>
            <p:nvPr/>
          </p:nvCxnSpPr>
          <p:spPr bwMode="auto">
            <a:xfrm>
              <a:off x="6184900" y="4279900"/>
              <a:ext cx="98425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直接连接符 50"/>
            <p:cNvCxnSpPr>
              <a:cxnSpLocks noChangeShapeType="1"/>
            </p:cNvCxnSpPr>
            <p:nvPr/>
          </p:nvCxnSpPr>
          <p:spPr bwMode="auto">
            <a:xfrm>
              <a:off x="6184900" y="4592638"/>
              <a:ext cx="98425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9" name="文本框 48"/>
          <p:cNvSpPr txBox="1"/>
          <p:nvPr/>
        </p:nvSpPr>
        <p:spPr>
          <a:xfrm>
            <a:off x="3360178" y="4823966"/>
            <a:ext cx="785812" cy="307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400" dirty="0" err="1"/>
              <a:t>avg</a:t>
            </a:r>
            <a:endParaRPr lang="zh-CN" altLang="en-US" sz="1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3360178" y="5136704"/>
            <a:ext cx="785812" cy="307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400" dirty="0"/>
              <a:t>sum</a:t>
            </a:r>
            <a:endParaRPr lang="zh-CN" altLang="en-US" sz="1400" dirty="0"/>
          </a:p>
        </p:txBody>
      </p:sp>
      <p:cxnSp>
        <p:nvCxnSpPr>
          <p:cNvPr id="58" name="直接箭头连接符 7"/>
          <p:cNvCxnSpPr>
            <a:cxnSpLocks noChangeShapeType="1"/>
            <a:endCxn id="23" idx="1"/>
          </p:cNvCxnSpPr>
          <p:nvPr/>
        </p:nvCxnSpPr>
        <p:spPr bwMode="auto">
          <a:xfrm>
            <a:off x="2993466" y="4057105"/>
            <a:ext cx="366713" cy="99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直接箭头连接符 49"/>
          <p:cNvCxnSpPr>
            <a:cxnSpLocks noChangeShapeType="1"/>
          </p:cNvCxnSpPr>
          <p:nvPr/>
        </p:nvCxnSpPr>
        <p:spPr bwMode="auto">
          <a:xfrm>
            <a:off x="2993466" y="4362003"/>
            <a:ext cx="366713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直接箭头连接符 50"/>
          <p:cNvCxnSpPr>
            <a:cxnSpLocks noChangeShapeType="1"/>
          </p:cNvCxnSpPr>
          <p:nvPr/>
        </p:nvCxnSpPr>
        <p:spPr bwMode="auto">
          <a:xfrm>
            <a:off x="2993466" y="4679503"/>
            <a:ext cx="366713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直接箭头连接符 53"/>
          <p:cNvCxnSpPr>
            <a:cxnSpLocks noChangeShapeType="1"/>
          </p:cNvCxnSpPr>
          <p:nvPr/>
        </p:nvCxnSpPr>
        <p:spPr bwMode="auto">
          <a:xfrm>
            <a:off x="2993466" y="4977953"/>
            <a:ext cx="366713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直接箭头连接符 54"/>
          <p:cNvCxnSpPr>
            <a:cxnSpLocks noChangeShapeType="1"/>
          </p:cNvCxnSpPr>
          <p:nvPr/>
        </p:nvCxnSpPr>
        <p:spPr bwMode="auto">
          <a:xfrm>
            <a:off x="2993466" y="5276403"/>
            <a:ext cx="366713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直接箭头连接符 55"/>
          <p:cNvCxnSpPr>
            <a:cxnSpLocks noChangeShapeType="1"/>
          </p:cNvCxnSpPr>
          <p:nvPr/>
        </p:nvCxnSpPr>
        <p:spPr bwMode="auto">
          <a:xfrm>
            <a:off x="2993466" y="5593903"/>
            <a:ext cx="366713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矩形 1"/>
          <p:cNvSpPr>
            <a:spLocks noChangeArrowheads="1"/>
          </p:cNvSpPr>
          <p:nvPr/>
        </p:nvSpPr>
        <p:spPr bwMode="auto">
          <a:xfrm>
            <a:off x="3358591" y="5443090"/>
            <a:ext cx="752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600" b="1">
                <a:latin typeface="Times New Roman" panose="02020603050405020304" pitchFamily="18" charset="0"/>
              </a:rPr>
              <a:t>NULL</a:t>
            </a:r>
            <a:endParaRPr lang="zh-CN" altLang="en-US" sz="1600" b="1"/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1454150" y="6115685"/>
            <a:ext cx="9488170" cy="460375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SzPct val="45000"/>
              <a:defRPr/>
            </a:pP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double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* 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dp_arr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[N];   </a:t>
            </a:r>
            <a:r>
              <a:rPr lang="en-US" altLang="zh-CN" sz="2400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// </a:t>
            </a:r>
            <a:r>
              <a:rPr lang="zh-CN" altLang="en-US" sz="2400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若在函数内定义，未初始化，无效指针</a:t>
            </a:r>
            <a:endParaRPr lang="en-US" altLang="zh-CN" sz="2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4392318" y="4922409"/>
            <a:ext cx="7105021" cy="1107996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folHlink"/>
              </a:buClr>
              <a:buSzPct val="45000"/>
            </a:pPr>
            <a:r>
              <a:rPr lang="zh-CN" altLang="en-US" sz="22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只有通过适当的赋值或初始化才能使各个元素指向确定的存储空间，否则数组的各个元素只是没有任何含义的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无效指针</a:t>
            </a:r>
            <a:r>
              <a:rPr lang="zh-CN" altLang="en-US" sz="22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。（全局指针数组除外！为什么？）</a:t>
            </a:r>
            <a:endParaRPr lang="en-US" altLang="zh-CN" sz="2200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"/>
          <p:cNvSpPr>
            <a:spLocks noChangeArrowheads="1"/>
          </p:cNvSpPr>
          <p:nvPr/>
        </p:nvSpPr>
        <p:spPr bwMode="auto">
          <a:xfrm>
            <a:off x="1248569" y="3365848"/>
            <a:ext cx="11064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dp_arr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375729" y="3807966"/>
            <a:ext cx="1695561" cy="1939925"/>
            <a:chOff x="1375729" y="3807966"/>
            <a:chExt cx="1695561" cy="1939925"/>
          </a:xfrm>
        </p:grpSpPr>
        <p:sp>
          <p:nvSpPr>
            <p:cNvPr id="51" name="文本框 50"/>
            <p:cNvSpPr txBox="1"/>
            <p:nvPr/>
          </p:nvSpPr>
          <p:spPr>
            <a:xfrm>
              <a:off x="2287065" y="3903216"/>
              <a:ext cx="784225" cy="30777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endParaRPr lang="zh-CN" altLang="en-US" sz="1400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288653" y="4209604"/>
              <a:ext cx="782637" cy="30777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endParaRPr lang="zh-CN" altLang="en-US" sz="140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290239" y="4517579"/>
              <a:ext cx="781050" cy="30777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endParaRPr lang="zh-CN" altLang="en-US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290239" y="4820791"/>
              <a:ext cx="781050" cy="30777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endParaRPr lang="zh-CN" altLang="en-US" sz="14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290239" y="5130354"/>
              <a:ext cx="781050" cy="30777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endParaRPr lang="zh-CN" altLang="en-US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290239" y="5439916"/>
              <a:ext cx="781050" cy="30797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endParaRPr lang="zh-CN" altLang="en-US" sz="1400" dirty="0"/>
            </a:p>
          </p:txBody>
        </p:sp>
        <p:sp>
          <p:nvSpPr>
            <p:cNvPr id="67" name="矩形 1"/>
            <p:cNvSpPr>
              <a:spLocks noChangeArrowheads="1"/>
            </p:cNvSpPr>
            <p:nvPr/>
          </p:nvSpPr>
          <p:spPr bwMode="auto">
            <a:xfrm>
              <a:off x="1382126" y="3807966"/>
              <a:ext cx="9653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dirty="0"/>
                <a:t>00</a:t>
              </a:r>
              <a:r>
                <a:rPr lang="zh-CN" altLang="en-US" sz="1400" dirty="0"/>
                <a:t>28</a:t>
              </a:r>
              <a:r>
                <a:rPr lang="en-US" altLang="zh-CN" sz="1400" dirty="0"/>
                <a:t>FE20</a:t>
              </a:r>
              <a:endParaRPr lang="zh-CN" altLang="en-US" sz="1400" dirty="0"/>
            </a:p>
          </p:txBody>
        </p:sp>
        <p:sp>
          <p:nvSpPr>
            <p:cNvPr id="68" name="矩形 62"/>
            <p:cNvSpPr>
              <a:spLocks noChangeArrowheads="1"/>
            </p:cNvSpPr>
            <p:nvPr/>
          </p:nvSpPr>
          <p:spPr bwMode="auto">
            <a:xfrm>
              <a:off x="1382126" y="4119116"/>
              <a:ext cx="9653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dirty="0"/>
                <a:t>00</a:t>
              </a:r>
              <a:r>
                <a:rPr lang="zh-CN" altLang="en-US" sz="1400" dirty="0"/>
                <a:t>28</a:t>
              </a:r>
              <a:r>
                <a:rPr lang="en-US" altLang="zh-CN" sz="1400" dirty="0"/>
                <a:t>FE24</a:t>
              </a:r>
              <a:endParaRPr lang="zh-CN" altLang="en-US" sz="1400" dirty="0"/>
            </a:p>
          </p:txBody>
        </p:sp>
        <p:sp>
          <p:nvSpPr>
            <p:cNvPr id="69" name="矩形 63"/>
            <p:cNvSpPr>
              <a:spLocks noChangeArrowheads="1"/>
            </p:cNvSpPr>
            <p:nvPr/>
          </p:nvSpPr>
          <p:spPr bwMode="auto">
            <a:xfrm>
              <a:off x="1380539" y="4430266"/>
              <a:ext cx="9653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/>
                <a:t>00</a:t>
              </a:r>
              <a:r>
                <a:rPr lang="zh-CN" altLang="en-US" sz="1400"/>
                <a:t>28</a:t>
              </a:r>
              <a:r>
                <a:rPr lang="en-US" altLang="zh-CN" sz="1400"/>
                <a:t>FE28</a:t>
              </a:r>
              <a:endParaRPr lang="zh-CN" altLang="en-US" sz="1400"/>
            </a:p>
          </p:txBody>
        </p:sp>
        <p:sp>
          <p:nvSpPr>
            <p:cNvPr id="70" name="矩形 64"/>
            <p:cNvSpPr>
              <a:spLocks noChangeArrowheads="1"/>
            </p:cNvSpPr>
            <p:nvPr/>
          </p:nvSpPr>
          <p:spPr bwMode="auto">
            <a:xfrm>
              <a:off x="1375729" y="4741416"/>
              <a:ext cx="97494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/>
                <a:t>00</a:t>
              </a:r>
              <a:r>
                <a:rPr lang="zh-CN" altLang="en-US" sz="1400"/>
                <a:t>28</a:t>
              </a:r>
              <a:r>
                <a:rPr lang="en-US" altLang="zh-CN" sz="1400"/>
                <a:t>FE2C</a:t>
              </a:r>
              <a:endParaRPr lang="zh-CN" altLang="en-US" sz="1400"/>
            </a:p>
          </p:txBody>
        </p:sp>
        <p:sp>
          <p:nvSpPr>
            <p:cNvPr id="71" name="矩形 65"/>
            <p:cNvSpPr>
              <a:spLocks noChangeArrowheads="1"/>
            </p:cNvSpPr>
            <p:nvPr/>
          </p:nvSpPr>
          <p:spPr bwMode="auto">
            <a:xfrm>
              <a:off x="1380539" y="5052566"/>
              <a:ext cx="9653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/>
                <a:t>00</a:t>
              </a:r>
              <a:r>
                <a:rPr lang="zh-CN" altLang="en-US" sz="1400"/>
                <a:t>28</a:t>
              </a:r>
              <a:r>
                <a:rPr lang="en-US" altLang="zh-CN" sz="1400"/>
                <a:t>FE30</a:t>
              </a:r>
              <a:endParaRPr lang="zh-CN" altLang="en-US" sz="1400"/>
            </a:p>
          </p:txBody>
        </p:sp>
        <p:sp>
          <p:nvSpPr>
            <p:cNvPr id="72" name="矩形 66"/>
            <p:cNvSpPr>
              <a:spLocks noChangeArrowheads="1"/>
            </p:cNvSpPr>
            <p:nvPr/>
          </p:nvSpPr>
          <p:spPr bwMode="auto">
            <a:xfrm>
              <a:off x="1380539" y="5363716"/>
              <a:ext cx="9653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dirty="0"/>
                <a:t>00</a:t>
              </a:r>
              <a:r>
                <a:rPr lang="zh-CN" altLang="en-US" sz="1400" dirty="0"/>
                <a:t>28</a:t>
              </a:r>
              <a:r>
                <a:rPr lang="en-US" altLang="zh-CN" sz="1400" dirty="0"/>
                <a:t>FE34</a:t>
              </a:r>
              <a:endParaRPr lang="zh-CN" altLang="en-US" sz="14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291158" y="3900642"/>
            <a:ext cx="766634" cy="1819765"/>
            <a:chOff x="292486" y="3899685"/>
            <a:chExt cx="766634" cy="1819765"/>
          </a:xfrm>
        </p:grpSpPr>
        <p:sp>
          <p:nvSpPr>
            <p:cNvPr id="4" name="矩形 3"/>
            <p:cNvSpPr/>
            <p:nvPr/>
          </p:nvSpPr>
          <p:spPr>
            <a:xfrm>
              <a:off x="313403" y="3899685"/>
              <a:ext cx="7457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/>
                <a:t>562A10</a:t>
              </a:r>
              <a:endParaRPr lang="zh-CN" altLang="en-US" sz="14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98446" y="4209604"/>
              <a:ext cx="7227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/>
                <a:t>36FEC2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13403" y="4490481"/>
              <a:ext cx="7457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/>
                <a:t>48A118</a:t>
              </a:r>
              <a:endParaRPr lang="zh-CN" altLang="en-US" sz="14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92486" y="4784469"/>
              <a:ext cx="73609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/>
                <a:t>32BE40</a:t>
              </a:r>
              <a:endParaRPr lang="zh-CN" altLang="en-US" sz="1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13403" y="5110491"/>
              <a:ext cx="7296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/>
                <a:t>682E30</a:t>
              </a:r>
              <a:endParaRPr lang="zh-CN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91633" y="5411673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/>
                <a:t>0</a:t>
              </a:r>
              <a:endParaRPr lang="zh-CN" alt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49" grpId="0" animBg="1"/>
      <p:bldP spid="50" grpId="0" animBg="1"/>
      <p:bldP spid="64" grpId="0"/>
      <p:bldP spid="65" grpId="0" bldLvl="0" animBg="1"/>
      <p:bldP spid="66" grpId="0" animBg="1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文本框 2"/>
          <p:cNvSpPr txBox="1">
            <a:spLocks noChangeArrowheads="1"/>
          </p:cNvSpPr>
          <p:nvPr/>
        </p:nvSpPr>
        <p:spPr bwMode="auto">
          <a:xfrm>
            <a:off x="832884" y="520425"/>
            <a:ext cx="1052623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[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7-10] 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星期几。</a:t>
            </a:r>
            <a:r>
              <a:rPr lang="zh-CN" altLang="en-US" dirty="0">
                <a:solidFill>
                  <a:srgbClr val="41418C"/>
                </a:solidFill>
                <a:ea typeface="微软雅黑" panose="020B0503020204020204" pitchFamily="34" charset="-122"/>
              </a:rPr>
              <a:t>使用字符指针改进</a:t>
            </a:r>
            <a:r>
              <a:rPr lang="en-US" altLang="zh-CN" dirty="0">
                <a:solidFill>
                  <a:srgbClr val="41418C"/>
                </a:solidFill>
                <a:ea typeface="微软雅黑" panose="020B0503020204020204" pitchFamily="34" charset="-122"/>
              </a:rPr>
              <a:t>【</a:t>
            </a:r>
            <a:r>
              <a:rPr lang="zh-CN" altLang="en-US" dirty="0">
                <a:solidFill>
                  <a:srgbClr val="41418C"/>
                </a:solidFill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rgbClr val="41418C"/>
                </a:solidFill>
                <a:ea typeface="微软雅黑" panose="020B0503020204020204" pitchFamily="34" charset="-122"/>
              </a:rPr>
              <a:t>5-2】</a:t>
            </a:r>
            <a:r>
              <a:rPr lang="zh-CN" altLang="en-US" dirty="0">
                <a:solidFill>
                  <a:srgbClr val="41418C"/>
                </a:solidFill>
                <a:ea typeface="微软雅黑" panose="020B0503020204020204" pitchFamily="34" charset="-122"/>
              </a:rPr>
              <a:t>中的函数</a:t>
            </a:r>
            <a:r>
              <a:rPr lang="en-US" altLang="zh-CN" dirty="0" err="1">
                <a:solidFill>
                  <a:srgbClr val="41418C"/>
                </a:solidFill>
                <a:ea typeface="微软雅黑" panose="020B0503020204020204" pitchFamily="34" charset="-122"/>
              </a:rPr>
              <a:t>week_day</a:t>
            </a:r>
            <a:r>
              <a:rPr lang="en-US" altLang="zh-CN" dirty="0">
                <a:solidFill>
                  <a:srgbClr val="41418C"/>
                </a:solidFill>
                <a:ea typeface="微软雅黑" panose="020B0503020204020204" pitchFamily="34" charset="-122"/>
              </a:rPr>
              <a:t>(), </a:t>
            </a:r>
            <a:r>
              <a:rPr lang="zh-CN" altLang="en-US" dirty="0">
                <a:solidFill>
                  <a:srgbClr val="41418C"/>
                </a:solidFill>
                <a:ea typeface="微软雅黑" panose="020B0503020204020204" pitchFamily="34" charset="-122"/>
              </a:rPr>
              <a:t>已知某月</a:t>
            </a:r>
            <a:r>
              <a:rPr lang="en-US" altLang="zh-CN" dirty="0">
                <a:solidFill>
                  <a:srgbClr val="41418C"/>
                </a:solidFill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srgbClr val="41418C"/>
                </a:solidFill>
                <a:ea typeface="微软雅黑" panose="020B0503020204020204" pitchFamily="34" charset="-122"/>
              </a:rPr>
              <a:t>日是星期</a:t>
            </a:r>
            <a:r>
              <a:rPr lang="en-US" altLang="zh-CN" dirty="0">
                <a:solidFill>
                  <a:srgbClr val="41418C"/>
                </a:solidFill>
                <a:ea typeface="微软雅黑" panose="020B0503020204020204" pitchFamily="34" charset="-122"/>
              </a:rPr>
              <a:t>y</a:t>
            </a:r>
            <a:r>
              <a:rPr lang="zh-CN" altLang="en-US" dirty="0">
                <a:solidFill>
                  <a:srgbClr val="41418C"/>
                </a:solidFill>
                <a:ea typeface="微软雅黑" panose="020B0503020204020204" pitchFamily="34" charset="-122"/>
              </a:rPr>
              <a:t>，该月有</a:t>
            </a:r>
            <a:r>
              <a:rPr lang="en-US" altLang="zh-CN" dirty="0">
                <a:solidFill>
                  <a:srgbClr val="41418C"/>
                </a:solidFill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41418C"/>
                </a:solidFill>
                <a:ea typeface="微软雅黑" panose="020B0503020204020204" pitchFamily="34" charset="-122"/>
              </a:rPr>
              <a:t>天，设计一个函数，在标准输出上以文字方式输出下一个月的</a:t>
            </a:r>
            <a:r>
              <a:rPr lang="en-US" altLang="zh-CN" dirty="0">
                <a:solidFill>
                  <a:srgbClr val="41418C"/>
                </a:solidFill>
                <a:ea typeface="微软雅黑" panose="020B0503020204020204" pitchFamily="34" charset="-122"/>
              </a:rPr>
              <a:t>k</a:t>
            </a:r>
            <a:r>
              <a:rPr lang="zh-CN" altLang="en-US" dirty="0">
                <a:solidFill>
                  <a:srgbClr val="41418C"/>
                </a:solidFill>
                <a:ea typeface="微软雅黑" panose="020B0503020204020204" pitchFamily="34" charset="-122"/>
              </a:rPr>
              <a:t>日是星期几。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56945" y="2084705"/>
            <a:ext cx="3578225" cy="4374515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char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*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week_days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[]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= {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"Sunday"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"Monday"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"Tuesday"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"Wednesday"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"Thursday"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"Friday"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"Saturday"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};</a:t>
            </a:r>
            <a:endParaRPr kumimoji="1" lang="en-US" altLang="zh-CN" sz="2400" dirty="0"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086242" y="1574139"/>
          <a:ext cx="1311275" cy="2644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03" marB="457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03" marB="457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03" marB="457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Wednsday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03" marB="457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03" marB="457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03" marB="457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03" marB="457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801830" y="1545563"/>
            <a:ext cx="1665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week_days[0]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801830" y="1928151"/>
            <a:ext cx="1665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week_days[1]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801830" y="2328201"/>
            <a:ext cx="1665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week_days[2]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801830" y="2682213"/>
            <a:ext cx="1665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week_days[3]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801830" y="3034638"/>
            <a:ext cx="1665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week_days[4]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801830" y="3426751"/>
            <a:ext cx="1665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week_days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[5]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801830" y="3809338"/>
            <a:ext cx="1665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week_days[6]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4" name="线形标注 1 13"/>
          <p:cNvSpPr/>
          <p:nvPr/>
        </p:nvSpPr>
        <p:spPr bwMode="auto">
          <a:xfrm>
            <a:off x="4757552" y="2709888"/>
            <a:ext cx="1265237" cy="561975"/>
          </a:xfrm>
          <a:prstGeom prst="borderCallout1">
            <a:avLst>
              <a:gd name="adj1" fmla="val 46346"/>
              <a:gd name="adj2" fmla="val -617"/>
              <a:gd name="adj3" fmla="val -35009"/>
              <a:gd name="adj4" fmla="val -101466"/>
            </a:avLst>
          </a:prstGeom>
          <a:solidFill>
            <a:schemeClr val="bg1">
              <a:lumMod val="95000"/>
            </a:schemeClr>
          </a:solidFill>
          <a:ln w="31750">
            <a:solidFill>
              <a:srgbClr val="00B0F0"/>
            </a:solidFill>
            <a:round/>
            <a:tailEnd type="triangle" w="lg" len="lg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指针数组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4" name="直接箭头连接符 3"/>
          <p:cNvCxnSpPr>
            <a:stCxn id="2" idx="3"/>
          </p:cNvCxnSpPr>
          <p:nvPr/>
        </p:nvCxnSpPr>
        <p:spPr bwMode="auto">
          <a:xfrm>
            <a:off x="8467117" y="1745588"/>
            <a:ext cx="6191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6" name="直接箭头连接符 15"/>
          <p:cNvCxnSpPr>
            <a:stCxn id="12" idx="3"/>
          </p:cNvCxnSpPr>
          <p:nvPr/>
        </p:nvCxnSpPr>
        <p:spPr bwMode="auto">
          <a:xfrm>
            <a:off x="8467117" y="4009363"/>
            <a:ext cx="6191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5" name="文本框 14"/>
          <p:cNvSpPr txBox="1"/>
          <p:nvPr/>
        </p:nvSpPr>
        <p:spPr>
          <a:xfrm>
            <a:off x="8500454" y="25045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4923785" y="4393025"/>
            <a:ext cx="5473824" cy="2066290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void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week_day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x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 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{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m;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 m = (n - x + y + k) %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7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"%s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  <a:sym typeface="+mn-ea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week_days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[m]);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</a:t>
            </a:r>
            <a:endParaRPr kumimoji="1" lang="en-US" altLang="zh-CN" sz="2400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文本框 2"/>
          <p:cNvSpPr txBox="1">
            <a:spLocks noChangeArrowheads="1"/>
          </p:cNvSpPr>
          <p:nvPr/>
        </p:nvSpPr>
        <p:spPr bwMode="auto">
          <a:xfrm>
            <a:off x="1327151" y="307830"/>
            <a:ext cx="82280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[</a:t>
            </a: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6-23] vs [</a:t>
            </a: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7-10] </a:t>
            </a: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（二维数组的星期几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）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213485" y="1214120"/>
            <a:ext cx="4112260" cy="4814570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400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// </a:t>
            </a:r>
            <a:r>
              <a:rPr lang="zh-CN" altLang="en-US" sz="2400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例</a:t>
            </a:r>
            <a:r>
              <a:rPr lang="en-US" altLang="zh-CN" sz="2400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6-23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#define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 LEN 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char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day_name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[]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[LEN] = {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"Sunday"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 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"Monday"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 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"Tuesday"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 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"Wednesday"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 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"Thursday"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 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"Friday"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 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"Saturday"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};  </a:t>
            </a:r>
            <a:endParaRPr kumimoji="1" lang="en-US" altLang="zh-CN" sz="240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268597" y="1316524"/>
            <a:ext cx="13260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6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day_name[0]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268597" y="1699111"/>
            <a:ext cx="13260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day_name</a:t>
            </a:r>
            <a:r>
              <a:rPr kumimoji="1"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[1]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268597" y="2099161"/>
            <a:ext cx="13260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6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day_name[2]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268597" y="2453174"/>
            <a:ext cx="13260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6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day_name[3]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268597" y="2805599"/>
            <a:ext cx="13260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6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day_name[4]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268597" y="3197711"/>
            <a:ext cx="13260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6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day_name[5]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268597" y="3580299"/>
            <a:ext cx="13260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6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day_name[6]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14" name="矩形 5"/>
          <p:cNvSpPr>
            <a:spLocks noChangeArrowheads="1"/>
          </p:cNvSpPr>
          <p:nvPr/>
        </p:nvSpPr>
        <p:spPr bwMode="auto">
          <a:xfrm>
            <a:off x="1496309" y="6133416"/>
            <a:ext cx="3333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与指针数组有什么不同？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线形标注 1 14"/>
          <p:cNvSpPr/>
          <p:nvPr/>
        </p:nvSpPr>
        <p:spPr bwMode="auto">
          <a:xfrm>
            <a:off x="4830059" y="1071566"/>
            <a:ext cx="1265237" cy="561975"/>
          </a:xfrm>
          <a:prstGeom prst="borderCallout1">
            <a:avLst>
              <a:gd name="adj1" fmla="val 102247"/>
              <a:gd name="adj2" fmla="val 10467"/>
              <a:gd name="adj3" fmla="val 182755"/>
              <a:gd name="adj4" fmla="val -46411"/>
            </a:avLst>
          </a:prstGeom>
          <a:solidFill>
            <a:schemeClr val="bg1">
              <a:lumMod val="95000"/>
            </a:schemeClr>
          </a:solidFill>
          <a:ln w="31750">
            <a:solidFill>
              <a:srgbClr val="FF0000"/>
            </a:solidFill>
            <a:round/>
            <a:tailEnd type="triangle" w="lg" len="lg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二维数组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434330" y="4081780"/>
            <a:ext cx="6159500" cy="2245360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void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week_day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x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y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n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k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 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{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 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m;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 m = (n - x + y + k) %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7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 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"%s</a:t>
            </a:r>
            <a:r>
              <a:rPr lang="en-US" altLang="zh-CN" sz="2000" dirty="0">
                <a:solidFill>
                  <a:srgbClr val="D7BA7D"/>
                </a:solidFill>
                <a:latin typeface="Consolas" panose="020B0609020204030204" pitchFamily="49" charset="0"/>
                <a:sym typeface="+mn-ea"/>
              </a:rPr>
              <a:t>\n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day_name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[m]);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   </a:t>
            </a:r>
            <a:endParaRPr kumimoji="1" lang="en-US" altLang="zh-CN" sz="2000" dirty="0"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563998" y="1356105"/>
          <a:ext cx="3413114" cy="25975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5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1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19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6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6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6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S</a:t>
                      </a:r>
                      <a:endParaRPr lang="en-US" sz="1400" b="0" i="0" u="none" strike="noStrike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u</a:t>
                      </a:r>
                      <a:endParaRPr lang="en-US" sz="1400" b="0" i="0" u="none" strike="noStrike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n</a:t>
                      </a:r>
                      <a:endParaRPr lang="en-US" sz="1400" b="0" i="0" u="none" strike="noStrike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d</a:t>
                      </a:r>
                      <a:endParaRPr lang="en-US" sz="1400" b="0" i="0" u="none" strike="noStrike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u="none" strike="noStrike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\0</a:t>
                      </a:r>
                      <a:endParaRPr lang="en-US" altLang="zh-CN" sz="1400" b="0" i="0" u="none" strike="noStrike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n</a:t>
                      </a:r>
                      <a:endParaRPr lang="en-US" sz="1400" b="0" i="0" u="none" strike="noStrike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d</a:t>
                      </a:r>
                      <a:endParaRPr lang="en-US" sz="1400" b="0" i="0" u="none" strike="noStrike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u="none" strike="noStrike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\0</a:t>
                      </a:r>
                      <a:endParaRPr lang="en-US" altLang="zh-CN" sz="1400" b="0" i="0" u="none" strike="noStrike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T</a:t>
                      </a:r>
                      <a:endParaRPr lang="en-US" sz="1400" b="0" i="0" u="none" strike="noStrike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u</a:t>
                      </a:r>
                      <a:endParaRPr lang="en-US" sz="1400" b="0" i="0" u="none" strike="noStrike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e</a:t>
                      </a:r>
                      <a:endParaRPr lang="en-US" sz="1400" b="0" i="0" u="none" strike="noStrike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s</a:t>
                      </a:r>
                      <a:endParaRPr lang="en-US" sz="1400" b="0" i="0" u="none" strike="noStrike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d</a:t>
                      </a:r>
                      <a:endParaRPr lang="en-US" sz="1400" b="0" i="0" u="none" strike="noStrike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y</a:t>
                      </a:r>
                      <a:endParaRPr lang="en-US" sz="1400" b="0" i="0" u="none" strike="noStrike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u="none" strike="noStrike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\0</a:t>
                      </a:r>
                      <a:endParaRPr lang="en-US" altLang="zh-CN" sz="1400" b="0" i="0" u="none" strike="noStrike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u="none" strike="noStrike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W</a:t>
                      </a:r>
                      <a:endParaRPr lang="en-US" altLang="zh-CN" sz="1400" b="0" i="0" u="none" strike="noStrike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u="none" strike="noStrike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e</a:t>
                      </a:r>
                      <a:endParaRPr lang="en-US" altLang="zh-CN" sz="1400" b="0" i="0" u="none" strike="noStrike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d</a:t>
                      </a:r>
                      <a:endParaRPr lang="en-US" sz="1400" b="0" i="0" u="none" strike="noStrike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n</a:t>
                      </a:r>
                      <a:endParaRPr lang="en-US" sz="1400" b="0" i="0" u="none" strike="noStrike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e</a:t>
                      </a:r>
                      <a:endParaRPr lang="en-US" sz="1400" b="0" i="0" u="none" strike="noStrike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s</a:t>
                      </a:r>
                      <a:endParaRPr lang="en-US" sz="1400" b="0" i="0" u="none" strike="noStrike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d</a:t>
                      </a:r>
                      <a:endParaRPr lang="en-US" sz="1400" b="0" i="0" u="none" strike="noStrike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y</a:t>
                      </a:r>
                      <a:endParaRPr lang="en-US" sz="1400" b="0" i="0" u="none" strike="noStrike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u="none" strike="noStrike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\0</a:t>
                      </a:r>
                      <a:endParaRPr lang="en-US" altLang="zh-CN" sz="1400" b="0" i="0" u="none" strike="noStrike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 dirty="0">
                          <a:effectLst/>
                        </a:rPr>
                        <a:t>　</a:t>
                      </a:r>
                      <a:r>
                        <a:rPr lang="en-US" altLang="zh-CN" sz="1400" b="0" u="none" strike="noStrike" dirty="0">
                          <a:effectLst/>
                        </a:rPr>
                        <a:t>.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 dirty="0">
                          <a:effectLst/>
                        </a:rPr>
                        <a:t>　</a:t>
                      </a:r>
                      <a:r>
                        <a:rPr lang="en-US" altLang="zh-CN" sz="1400" b="0" u="none" strike="noStrike" dirty="0">
                          <a:effectLst/>
                        </a:rPr>
                        <a:t>.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 dirty="0">
                          <a:effectLst/>
                        </a:rPr>
                        <a:t>　</a:t>
                      </a:r>
                      <a:r>
                        <a:rPr lang="en-US" altLang="zh-CN" sz="1400" b="0" u="none" strike="noStrike" dirty="0">
                          <a:effectLst/>
                        </a:rPr>
                        <a:t>.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65080" y="2201862"/>
          <a:ext cx="4618017" cy="2595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8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4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48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48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S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u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n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d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y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M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o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n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d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y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T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u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e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s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d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y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W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e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d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n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e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s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d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y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T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h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u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r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s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d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y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F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r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i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d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y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S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t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u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r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d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y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505700" y="1775617"/>
          <a:ext cx="608965" cy="34480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5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76" marR="91476"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76" marR="91476"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76" marR="91476"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76" marR="91476"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76" marR="91476"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5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76" marR="91476" marT="45703" marB="4570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5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76" marR="91476" marT="45703" marB="4570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7535" name="直接箭头连接符 4"/>
          <p:cNvCxnSpPr>
            <a:cxnSpLocks noChangeShapeType="1"/>
          </p:cNvCxnSpPr>
          <p:nvPr/>
        </p:nvCxnSpPr>
        <p:spPr bwMode="auto">
          <a:xfrm>
            <a:off x="8114510" y="2010566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36" name="直接箭头连接符 8"/>
          <p:cNvCxnSpPr>
            <a:cxnSpLocks noChangeShapeType="1"/>
          </p:cNvCxnSpPr>
          <p:nvPr/>
        </p:nvCxnSpPr>
        <p:spPr bwMode="auto">
          <a:xfrm>
            <a:off x="8114510" y="2505866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37" name="直接箭头连接符 9"/>
          <p:cNvCxnSpPr>
            <a:cxnSpLocks noChangeShapeType="1"/>
          </p:cNvCxnSpPr>
          <p:nvPr/>
        </p:nvCxnSpPr>
        <p:spPr bwMode="auto">
          <a:xfrm>
            <a:off x="8114510" y="3010691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38" name="直接箭头连接符 10"/>
          <p:cNvCxnSpPr>
            <a:cxnSpLocks noChangeShapeType="1"/>
          </p:cNvCxnSpPr>
          <p:nvPr/>
        </p:nvCxnSpPr>
        <p:spPr bwMode="auto">
          <a:xfrm>
            <a:off x="8114510" y="3501228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39" name="直接箭头连接符 11"/>
          <p:cNvCxnSpPr>
            <a:cxnSpLocks noChangeShapeType="1"/>
          </p:cNvCxnSpPr>
          <p:nvPr/>
        </p:nvCxnSpPr>
        <p:spPr bwMode="auto">
          <a:xfrm>
            <a:off x="8114510" y="4001291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40" name="直接箭头连接符 13"/>
          <p:cNvCxnSpPr>
            <a:cxnSpLocks noChangeShapeType="1"/>
          </p:cNvCxnSpPr>
          <p:nvPr/>
        </p:nvCxnSpPr>
        <p:spPr bwMode="auto">
          <a:xfrm>
            <a:off x="8114510" y="4487066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41" name="直接箭头连接符 14"/>
          <p:cNvCxnSpPr>
            <a:cxnSpLocks noChangeShapeType="1"/>
          </p:cNvCxnSpPr>
          <p:nvPr/>
        </p:nvCxnSpPr>
        <p:spPr bwMode="auto">
          <a:xfrm>
            <a:off x="8114510" y="4977603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42" name="文本框 5"/>
          <p:cNvSpPr txBox="1">
            <a:spLocks noChangeArrowheads="1"/>
          </p:cNvSpPr>
          <p:nvPr/>
        </p:nvSpPr>
        <p:spPr bwMode="auto">
          <a:xfrm>
            <a:off x="8724111" y="1810541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/>
              <a:t>"Sunday"</a:t>
            </a:r>
            <a:endParaRPr lang="zh-CN" altLang="en-US" sz="2000" dirty="0"/>
          </a:p>
        </p:txBody>
      </p:sp>
      <p:sp>
        <p:nvSpPr>
          <p:cNvPr id="17543" name="文本框 15"/>
          <p:cNvSpPr txBox="1">
            <a:spLocks noChangeArrowheads="1"/>
          </p:cNvSpPr>
          <p:nvPr/>
        </p:nvSpPr>
        <p:spPr bwMode="auto">
          <a:xfrm>
            <a:off x="8724111" y="2320128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"Monday"</a:t>
            </a:r>
            <a:endParaRPr lang="zh-CN" altLang="en-US" sz="2000"/>
          </a:p>
        </p:txBody>
      </p:sp>
      <p:sp>
        <p:nvSpPr>
          <p:cNvPr id="17544" name="文本框 16"/>
          <p:cNvSpPr txBox="1">
            <a:spLocks noChangeArrowheads="1"/>
          </p:cNvSpPr>
          <p:nvPr/>
        </p:nvSpPr>
        <p:spPr bwMode="auto">
          <a:xfrm>
            <a:off x="8724111" y="2810666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"Tuesday"</a:t>
            </a:r>
            <a:endParaRPr lang="zh-CN" altLang="en-US" sz="2000"/>
          </a:p>
        </p:txBody>
      </p:sp>
      <p:sp>
        <p:nvSpPr>
          <p:cNvPr id="17545" name="文本框 17"/>
          <p:cNvSpPr txBox="1">
            <a:spLocks noChangeArrowheads="1"/>
          </p:cNvSpPr>
          <p:nvPr/>
        </p:nvSpPr>
        <p:spPr bwMode="auto">
          <a:xfrm>
            <a:off x="8724110" y="3299616"/>
            <a:ext cx="1782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"Wednesday"</a:t>
            </a:r>
            <a:endParaRPr lang="zh-CN" altLang="en-US" sz="2000"/>
          </a:p>
        </p:txBody>
      </p:sp>
      <p:sp>
        <p:nvSpPr>
          <p:cNvPr id="17546" name="文本框 18"/>
          <p:cNvSpPr txBox="1">
            <a:spLocks noChangeArrowheads="1"/>
          </p:cNvSpPr>
          <p:nvPr/>
        </p:nvSpPr>
        <p:spPr bwMode="auto">
          <a:xfrm>
            <a:off x="8724110" y="3788566"/>
            <a:ext cx="1693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"Thursday"</a:t>
            </a:r>
            <a:endParaRPr lang="zh-CN" altLang="en-US" sz="2000"/>
          </a:p>
        </p:txBody>
      </p:sp>
      <p:sp>
        <p:nvSpPr>
          <p:cNvPr id="17547" name="文本框 19"/>
          <p:cNvSpPr txBox="1">
            <a:spLocks noChangeArrowheads="1"/>
          </p:cNvSpPr>
          <p:nvPr/>
        </p:nvSpPr>
        <p:spPr bwMode="auto">
          <a:xfrm>
            <a:off x="8724111" y="4287041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"Friday"</a:t>
            </a:r>
            <a:endParaRPr lang="zh-CN" altLang="en-US" sz="2000"/>
          </a:p>
        </p:txBody>
      </p:sp>
      <p:sp>
        <p:nvSpPr>
          <p:cNvPr id="17548" name="文本框 20"/>
          <p:cNvSpPr txBox="1">
            <a:spLocks noChangeArrowheads="1"/>
          </p:cNvSpPr>
          <p:nvPr/>
        </p:nvSpPr>
        <p:spPr bwMode="auto">
          <a:xfrm>
            <a:off x="8724110" y="4731541"/>
            <a:ext cx="1782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"Saturday"</a:t>
            </a:r>
            <a:endParaRPr lang="zh-CN" altLang="en-US" sz="2000"/>
          </a:p>
        </p:txBody>
      </p:sp>
      <p:sp>
        <p:nvSpPr>
          <p:cNvPr id="17549" name="矩形 22"/>
          <p:cNvSpPr>
            <a:spLocks noChangeArrowheads="1"/>
          </p:cNvSpPr>
          <p:nvPr/>
        </p:nvSpPr>
        <p:spPr bwMode="auto">
          <a:xfrm>
            <a:off x="1051722" y="1365251"/>
            <a:ext cx="5753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二维字符数组与字符指针数组的不同结构</a:t>
            </a:r>
            <a:endParaRPr lang="zh-CN" altLang="en-US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50" name="矩形 5"/>
          <p:cNvSpPr>
            <a:spLocks noChangeArrowheads="1"/>
          </p:cNvSpPr>
          <p:nvPr/>
        </p:nvSpPr>
        <p:spPr bwMode="auto">
          <a:xfrm>
            <a:off x="2035913" y="5145827"/>
            <a:ext cx="3672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6-23</a:t>
            </a:r>
            <a:r>
              <a:rPr kumimoji="1"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中的二维字符数组</a:t>
            </a:r>
            <a:endParaRPr kumimoji="1" lang="en-US" altLang="zh-CN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char </a:t>
            </a:r>
            <a:r>
              <a:rPr kumimoji="1" lang="en-US" altLang="zh-CN" dirty="0" err="1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day_name</a:t>
            </a:r>
            <a:r>
              <a:rPr kumimoji="1" lang="en-US" altLang="zh-CN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[][LEN];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space is 7*12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51" name="矩形 5"/>
          <p:cNvSpPr>
            <a:spLocks noChangeArrowheads="1"/>
          </p:cNvSpPr>
          <p:nvPr/>
        </p:nvSpPr>
        <p:spPr bwMode="auto">
          <a:xfrm>
            <a:off x="6804822" y="5287167"/>
            <a:ext cx="365356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7-10</a:t>
            </a:r>
            <a:r>
              <a:rPr kumimoji="1"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中的字符指针数组</a:t>
            </a:r>
            <a:endParaRPr kumimoji="1" lang="en-US" altLang="zh-CN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b="1" dirty="0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char *</a:t>
            </a:r>
            <a:r>
              <a:rPr kumimoji="1" lang="en-US" altLang="zh-CN" b="1" dirty="0" err="1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week_days</a:t>
            </a:r>
            <a:r>
              <a:rPr kumimoji="1" lang="en-US" altLang="zh-CN" b="1" dirty="0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[];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space is 7*4+x1+x2+…+x7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933684" y="260674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7.7.1 </a:t>
            </a: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一维指针数组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19" y="1732564"/>
            <a:ext cx="5133834" cy="286956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48092" y="5090969"/>
            <a:ext cx="11362661" cy="129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(3) </a:t>
            </a:r>
            <a:r>
              <a:rPr lang="zh-CN" altLang="en-US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二维数组中全部元素的存储空间是连续排列的；而在指针数组中，只有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各个指针的存储空间是连续排列的</a:t>
            </a:r>
            <a:r>
              <a:rPr lang="zh-CN" altLang="en-US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，其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所指的数据元素</a:t>
            </a:r>
            <a:r>
              <a:rPr lang="zh-CN" altLang="en-US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的存储顺序取决于存储空间的分配方法，并且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常常是不连续的</a:t>
            </a:r>
            <a:r>
              <a:rPr lang="zh-CN" altLang="en-US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8577" y="1179542"/>
            <a:ext cx="578235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指针数组与二维数组的区别有以下三点：</a:t>
            </a:r>
            <a:endParaRPr lang="en-US" altLang="zh-CN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7485" y="1732564"/>
            <a:ext cx="6058255" cy="128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指针数组中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只为指针分配了存储空间</a:t>
            </a:r>
            <a:r>
              <a:rPr lang="zh-CN" altLang="en-US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，其所指向的数据元素所需要的存储空间是通过其他方式另行分配的。</a:t>
            </a:r>
            <a:endParaRPr lang="en-US" altLang="zh-CN" sz="2400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8092" y="3208634"/>
            <a:ext cx="6190629" cy="1695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二维数组每一行中元素的个数是在数组定义时明确规定的，并且是完全相同的；而指针数组中各个指针所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指向的存储空间的长度不一定相同</a:t>
            </a:r>
            <a:r>
              <a:rPr lang="zh-CN" altLang="en-US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33684" y="260674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7.7.1 </a:t>
            </a: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一维指针数组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483373" y="427229"/>
            <a:ext cx="10972784" cy="96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00100" indent="-3429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指针数组中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只为指针分配了存储空间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，其所指向的数据元素所需要的存储空间是通过其他方式另行分配的。</a:t>
            </a: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9449447" y="2109716"/>
            <a:ext cx="1593850" cy="3371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"Sunday"</a:t>
            </a:r>
          </a:p>
        </p:txBody>
      </p:sp>
      <p:sp>
        <p:nvSpPr>
          <p:cNvPr id="26" name="文本框 25"/>
          <p:cNvSpPr txBox="1"/>
          <p:nvPr/>
        </p:nvSpPr>
        <p:spPr bwMode="auto">
          <a:xfrm>
            <a:off x="9449447" y="2408166"/>
            <a:ext cx="1593850" cy="3371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"Monday"</a:t>
            </a:r>
          </a:p>
        </p:txBody>
      </p:sp>
      <p:sp>
        <p:nvSpPr>
          <p:cNvPr id="35" name="文本框 34"/>
          <p:cNvSpPr txBox="1"/>
          <p:nvPr/>
        </p:nvSpPr>
        <p:spPr bwMode="auto">
          <a:xfrm>
            <a:off x="9449447" y="2720904"/>
            <a:ext cx="1593850" cy="3371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"Tuesday"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449447" y="3030466"/>
            <a:ext cx="1593850" cy="3371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Wednsday</a:t>
            </a:r>
            <a:r>
              <a:rPr lang="en-US" altLang="zh-C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9449447" y="3343204"/>
            <a:ext cx="1593850" cy="3371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"Thursday"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7712723" y="2123687"/>
            <a:ext cx="1370013" cy="3371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40302f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7712723" y="2430075"/>
            <a:ext cx="1370013" cy="3371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403036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712723" y="2738050"/>
            <a:ext cx="1370013" cy="3079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endParaRPr lang="zh-CN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712723" y="3041262"/>
            <a:ext cx="1370013" cy="3079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endParaRPr lang="zh-CN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712723" y="3350825"/>
            <a:ext cx="1370013" cy="3079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endParaRPr lang="zh-CN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712723" y="3660387"/>
            <a:ext cx="1370013" cy="3079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endParaRPr lang="zh-CN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495" name="矩形 5"/>
          <p:cNvSpPr>
            <a:spLocks noChangeArrowheads="1"/>
          </p:cNvSpPr>
          <p:nvPr/>
        </p:nvSpPr>
        <p:spPr bwMode="auto">
          <a:xfrm>
            <a:off x="7611123" y="1584254"/>
            <a:ext cx="1604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week_days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20496" name="直接箭头连接符 7"/>
          <p:cNvCxnSpPr>
            <a:cxnSpLocks noChangeShapeType="1"/>
            <a:stCxn id="48" idx="3"/>
            <a:endCxn id="20" idx="1"/>
          </p:cNvCxnSpPr>
          <p:nvPr/>
        </p:nvCxnSpPr>
        <p:spPr bwMode="auto">
          <a:xfrm flipV="1">
            <a:off x="9082736" y="2278359"/>
            <a:ext cx="366395" cy="13970"/>
          </a:xfrm>
          <a:prstGeom prst="straightConnector1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tailEnd type="triangle" w="med" len="med"/>
          </a:ln>
        </p:spPr>
      </p:cxnSp>
      <p:cxnSp>
        <p:nvCxnSpPr>
          <p:cNvPr id="20497" name="直接箭头连接符 49"/>
          <p:cNvCxnSpPr>
            <a:cxnSpLocks noChangeShapeType="1"/>
          </p:cNvCxnSpPr>
          <p:nvPr/>
        </p:nvCxnSpPr>
        <p:spPr bwMode="auto">
          <a:xfrm>
            <a:off x="9082735" y="2571679"/>
            <a:ext cx="366712" cy="0"/>
          </a:xfrm>
          <a:prstGeom prst="straightConnector1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tailEnd type="triangle" w="med" len="med"/>
          </a:ln>
        </p:spPr>
      </p:cxnSp>
      <p:cxnSp>
        <p:nvCxnSpPr>
          <p:cNvPr id="20498" name="直接箭头连接符 50"/>
          <p:cNvCxnSpPr>
            <a:cxnSpLocks noChangeShapeType="1"/>
          </p:cNvCxnSpPr>
          <p:nvPr/>
        </p:nvCxnSpPr>
        <p:spPr bwMode="auto">
          <a:xfrm>
            <a:off x="9082735" y="2889179"/>
            <a:ext cx="366712" cy="0"/>
          </a:xfrm>
          <a:prstGeom prst="straightConnector1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tailEnd type="triangle" w="med" len="med"/>
          </a:ln>
        </p:spPr>
      </p:cxnSp>
      <p:cxnSp>
        <p:nvCxnSpPr>
          <p:cNvPr id="20499" name="直接箭头连接符 53"/>
          <p:cNvCxnSpPr>
            <a:cxnSpLocks noChangeShapeType="1"/>
          </p:cNvCxnSpPr>
          <p:nvPr/>
        </p:nvCxnSpPr>
        <p:spPr bwMode="auto">
          <a:xfrm>
            <a:off x="9082735" y="3187629"/>
            <a:ext cx="366712" cy="0"/>
          </a:xfrm>
          <a:prstGeom prst="straightConnector1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tailEnd type="triangle" w="med" len="med"/>
          </a:ln>
        </p:spPr>
      </p:cxnSp>
      <p:cxnSp>
        <p:nvCxnSpPr>
          <p:cNvPr id="20500" name="直接箭头连接符 54"/>
          <p:cNvCxnSpPr>
            <a:cxnSpLocks noChangeShapeType="1"/>
          </p:cNvCxnSpPr>
          <p:nvPr/>
        </p:nvCxnSpPr>
        <p:spPr bwMode="auto">
          <a:xfrm>
            <a:off x="9082735" y="3486079"/>
            <a:ext cx="366712" cy="0"/>
          </a:xfrm>
          <a:prstGeom prst="straightConnector1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tailEnd type="triangle" w="med" len="med"/>
          </a:ln>
        </p:spPr>
      </p:cxnSp>
      <p:cxnSp>
        <p:nvCxnSpPr>
          <p:cNvPr id="20501" name="直接箭头连接符 55"/>
          <p:cNvCxnSpPr>
            <a:cxnSpLocks noChangeShapeType="1"/>
          </p:cNvCxnSpPr>
          <p:nvPr/>
        </p:nvCxnSpPr>
        <p:spPr bwMode="auto">
          <a:xfrm>
            <a:off x="9082735" y="3803579"/>
            <a:ext cx="366712" cy="0"/>
          </a:xfrm>
          <a:prstGeom prst="straightConnector1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tailEnd type="triangle" w="med" len="med"/>
          </a:ln>
        </p:spPr>
      </p:cxnSp>
      <p:sp>
        <p:nvSpPr>
          <p:cNvPr id="62" name="文本框 61"/>
          <p:cNvSpPr txBox="1"/>
          <p:nvPr/>
        </p:nvSpPr>
        <p:spPr>
          <a:xfrm>
            <a:off x="7712723" y="3959155"/>
            <a:ext cx="1370013" cy="3079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endParaRPr lang="zh-CN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503" name="直接箭头连接符 55"/>
          <p:cNvCxnSpPr>
            <a:cxnSpLocks noChangeShapeType="1"/>
          </p:cNvCxnSpPr>
          <p:nvPr/>
        </p:nvCxnSpPr>
        <p:spPr bwMode="auto">
          <a:xfrm>
            <a:off x="9082735" y="4113141"/>
            <a:ext cx="366712" cy="0"/>
          </a:xfrm>
          <a:prstGeom prst="straightConnector1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tailEnd type="triangle" w="med" len="med"/>
          </a:ln>
        </p:spPr>
      </p:cxnSp>
      <p:sp>
        <p:nvSpPr>
          <p:cNvPr id="64" name="文本框 63"/>
          <p:cNvSpPr txBox="1"/>
          <p:nvPr/>
        </p:nvSpPr>
        <p:spPr>
          <a:xfrm>
            <a:off x="9449447" y="3652766"/>
            <a:ext cx="1593850" cy="3371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"Friday"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9449447" y="3948041"/>
            <a:ext cx="1593850" cy="3371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"Saturday"</a:t>
            </a:r>
          </a:p>
        </p:txBody>
      </p:sp>
      <p:cxnSp>
        <p:nvCxnSpPr>
          <p:cNvPr id="20506" name="直接连接符 65"/>
          <p:cNvCxnSpPr>
            <a:cxnSpLocks noChangeShapeType="1"/>
          </p:cNvCxnSpPr>
          <p:nvPr/>
        </p:nvCxnSpPr>
        <p:spPr bwMode="auto">
          <a:xfrm>
            <a:off x="7712722" y="4414767"/>
            <a:ext cx="0" cy="576263"/>
          </a:xfrm>
          <a:prstGeom prst="line">
            <a:avLst/>
          </a:prstGeom>
          <a:noFill/>
          <a:ln w="2857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直接连接符 68"/>
          <p:cNvCxnSpPr>
            <a:cxnSpLocks noChangeShapeType="1"/>
          </p:cNvCxnSpPr>
          <p:nvPr/>
        </p:nvCxnSpPr>
        <p:spPr bwMode="auto">
          <a:xfrm>
            <a:off x="9114485" y="4414767"/>
            <a:ext cx="0" cy="576263"/>
          </a:xfrm>
          <a:prstGeom prst="line">
            <a:avLst/>
          </a:prstGeom>
          <a:noFill/>
          <a:ln w="2857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8" name="直接连接符 69"/>
          <p:cNvCxnSpPr>
            <a:cxnSpLocks noChangeShapeType="1"/>
          </p:cNvCxnSpPr>
          <p:nvPr/>
        </p:nvCxnSpPr>
        <p:spPr bwMode="auto">
          <a:xfrm>
            <a:off x="9449447" y="4414767"/>
            <a:ext cx="0" cy="576263"/>
          </a:xfrm>
          <a:prstGeom prst="line">
            <a:avLst/>
          </a:prstGeom>
          <a:noFill/>
          <a:ln w="2857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9" name="直接连接符 70"/>
          <p:cNvCxnSpPr>
            <a:cxnSpLocks noChangeShapeType="1"/>
          </p:cNvCxnSpPr>
          <p:nvPr/>
        </p:nvCxnSpPr>
        <p:spPr bwMode="auto">
          <a:xfrm>
            <a:off x="11067110" y="4414767"/>
            <a:ext cx="0" cy="576263"/>
          </a:xfrm>
          <a:prstGeom prst="line">
            <a:avLst/>
          </a:prstGeom>
          <a:noFill/>
          <a:ln w="2857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0" name="直接连接符 71"/>
          <p:cNvCxnSpPr>
            <a:cxnSpLocks noChangeShapeType="1"/>
          </p:cNvCxnSpPr>
          <p:nvPr/>
        </p:nvCxnSpPr>
        <p:spPr bwMode="auto">
          <a:xfrm>
            <a:off x="7712723" y="4667179"/>
            <a:ext cx="140176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1" name="直接连接符 75"/>
          <p:cNvCxnSpPr>
            <a:cxnSpLocks noChangeShapeType="1"/>
          </p:cNvCxnSpPr>
          <p:nvPr/>
        </p:nvCxnSpPr>
        <p:spPr bwMode="auto">
          <a:xfrm>
            <a:off x="9449448" y="4667179"/>
            <a:ext cx="161766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2" name="矩形 5"/>
          <p:cNvSpPr>
            <a:spLocks noChangeArrowheads="1"/>
          </p:cNvSpPr>
          <p:nvPr/>
        </p:nvSpPr>
        <p:spPr bwMode="auto">
          <a:xfrm>
            <a:off x="7409511" y="5000555"/>
            <a:ext cx="19764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指针数组只为指针分配的存储空间。如</a:t>
            </a:r>
            <a:r>
              <a:rPr kumimoji="1"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60fee0, …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3" name="矩形 5"/>
          <p:cNvSpPr>
            <a:spLocks noChangeArrowheads="1"/>
          </p:cNvSpPr>
          <p:nvPr/>
        </p:nvSpPr>
        <p:spPr bwMode="auto">
          <a:xfrm>
            <a:off x="9378011" y="5000555"/>
            <a:ext cx="19573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指向数据元素的存储空间另行分配。如</a:t>
            </a:r>
            <a:r>
              <a:rPr kumimoji="1"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40302f, …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4" name="矩形 82"/>
          <p:cNvSpPr>
            <a:spLocks noChangeArrowheads="1"/>
          </p:cNvSpPr>
          <p:nvPr/>
        </p:nvSpPr>
        <p:spPr bwMode="auto">
          <a:xfrm>
            <a:off x="7488885" y="1657280"/>
            <a:ext cx="1739900" cy="275748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1002665" y="1392555"/>
            <a:ext cx="5052695" cy="4686300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*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week_days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[]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= {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"Sunday"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"Monday"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"Tuesday"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"Wednesday"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"Thursday"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"Friday"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"Saturday"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};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for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&lt;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7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++)    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{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"%x -&gt; 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&amp;(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week_days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]));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"%x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  <a:sym typeface="+mn-ea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week_days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]);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</a:t>
            </a:r>
            <a:endParaRPr kumimoji="1" lang="en-US" altLang="zh-CN" dirty="0"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41800" y="2112759"/>
            <a:ext cx="2562576" cy="2685680"/>
            <a:chOff x="14357" y="4077"/>
            <a:chExt cx="4036" cy="422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57" y="4625"/>
              <a:ext cx="4035" cy="3682"/>
            </a:xfrm>
            <a:prstGeom prst="rect">
              <a:avLst/>
            </a:prstGeom>
          </p:spPr>
        </p:pic>
        <p:sp>
          <p:nvSpPr>
            <p:cNvPr id="38" name="矩形 5"/>
            <p:cNvSpPr>
              <a:spLocks noChangeArrowheads="1"/>
            </p:cNvSpPr>
            <p:nvPr/>
          </p:nvSpPr>
          <p:spPr bwMode="auto">
            <a:xfrm>
              <a:off x="14357" y="4077"/>
              <a:ext cx="4035" cy="53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程序输出为：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2980690" y="286661"/>
            <a:ext cx="6174740" cy="56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简单回顾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44420" y="1570897"/>
            <a:ext cx="5041900" cy="1925003"/>
          </a:xfrm>
          <a:prstGeom prst="rect">
            <a:avLst/>
          </a:prstGeom>
          <a:solidFill>
            <a:schemeClr val="tx1"/>
          </a:solidFill>
          <a:ln>
            <a:solidFill>
              <a:srgbClr val="FF6600"/>
            </a:solidFill>
          </a:ln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指针是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数据实体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的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地址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</a:p>
          <a:p>
            <a:pPr marL="800100" lvl="1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指针是一种数据类型，是从其它类型派生的类型</a:t>
            </a:r>
          </a:p>
          <a:p>
            <a:pPr marL="800100" lvl="1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××</a:t>
            </a:r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类型的指针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24600" y="1570897"/>
            <a:ext cx="5041900" cy="1856727"/>
          </a:xfrm>
          <a:prstGeom prst="rect">
            <a:avLst/>
          </a:prstGeom>
          <a:solidFill>
            <a:schemeClr val="tx1"/>
          </a:solidFill>
          <a:ln>
            <a:solidFill>
              <a:srgbClr val="FF6600"/>
            </a:solidFill>
          </a:ln>
        </p:spPr>
        <p:txBody>
          <a:bodyPr wrap="square" rtlCol="0" anchor="t">
            <a:spAutoFit/>
          </a:bodyPr>
          <a:lstStyle/>
          <a:p>
            <a:pPr marL="342900" lvl="1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指针的运算</a:t>
            </a:r>
            <a:endParaRPr lang="zh-CN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800100" lvl="1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指针的加减整数，指针比较，指针相减</a:t>
            </a:r>
            <a:endParaRPr kumimoji="1" lang="zh-CN" alt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800100" lvl="1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强制类型转换和通用类型void *</a:t>
            </a:r>
            <a:endParaRPr kumimoji="1" lang="zh-CN" alt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44420" y="4150838"/>
            <a:ext cx="5041900" cy="1955800"/>
          </a:xfrm>
          <a:prstGeom prst="rect">
            <a:avLst/>
          </a:prstGeom>
          <a:solidFill>
            <a:schemeClr val="tx1"/>
          </a:solidFill>
          <a:ln>
            <a:solidFill>
              <a:srgbClr val="FF6600"/>
            </a:solidFill>
          </a:ln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lvl="1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指针变量</a:t>
            </a:r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是保存指针的变量</a:t>
            </a:r>
            <a:endParaRPr lang="zh-CN" alt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800100" lvl="1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&amp;是取数据实体地址的运算</a:t>
            </a:r>
          </a:p>
          <a:p>
            <a:pPr marL="800100" lvl="1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* 是进行间接寻址的运算</a:t>
            </a:r>
          </a:p>
          <a:p>
            <a:pPr marL="800100" lvl="1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函数参数的指针和返回指针的函数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324600" y="4150838"/>
            <a:ext cx="5041900" cy="1955800"/>
          </a:xfrm>
          <a:prstGeom prst="rect">
            <a:avLst/>
          </a:prstGeom>
          <a:solidFill>
            <a:schemeClr val="tx1"/>
          </a:solidFill>
          <a:ln>
            <a:solidFill>
              <a:srgbClr val="FF6600"/>
            </a:solidFill>
          </a:ln>
        </p:spPr>
        <p:txBody>
          <a:bodyPr wrap="square" rtlCol="0" anchor="t">
            <a:spAutoFit/>
          </a:bodyPr>
          <a:lstStyle/>
          <a:p>
            <a:pPr marL="342900" lvl="1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指针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与数组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800100" lvl="1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指向一维数组的指针</a:t>
            </a:r>
            <a:endParaRPr kumimoji="1" lang="zh-CN" alt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800100" lvl="1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指向字符数组和字符串的指针</a:t>
            </a:r>
          </a:p>
          <a:p>
            <a:pPr marL="800100" lvl="1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u"/>
            </a:pPr>
            <a:endParaRPr kumimoji="1" lang="zh-CN" alt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ldLvl="0" animBg="1"/>
      <p:bldP spid="2" grpId="0" bldLvl="0" animBg="1"/>
      <p:bldP spid="6" grpId="0" bldLvl="0" animBg="1"/>
      <p:bldP spid="7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74921" y="605702"/>
            <a:ext cx="10823944" cy="9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二维数组每一行中元素的个数是在数组定义时明确规定的，并且是完全相同的；而指针数组中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各个指针所指向的存储空间的长度不一定相同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80" name="表格 7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36023" y="1927635"/>
          <a:ext cx="4618017" cy="2595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8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4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48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48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u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n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y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M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o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n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y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T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u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y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W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n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y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T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h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u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r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y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F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r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y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t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u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r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y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/>
        </p:nvGraphicFramePr>
        <p:xfrm>
          <a:off x="7370881" y="1704973"/>
          <a:ext cx="808038" cy="34480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5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76" marR="91476"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76" marR="91476"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76" marR="91476"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76" marR="91476"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76" marR="91476"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5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76" marR="91476" marT="45703" marB="4570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5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76" marR="91476" marT="45703" marB="4570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82" name="直接箭头连接符 4"/>
          <p:cNvCxnSpPr>
            <a:cxnSpLocks noChangeShapeType="1"/>
          </p:cNvCxnSpPr>
          <p:nvPr/>
        </p:nvCxnSpPr>
        <p:spPr bwMode="auto">
          <a:xfrm>
            <a:off x="8178919" y="1939922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直接箭头连接符 8"/>
          <p:cNvCxnSpPr>
            <a:cxnSpLocks noChangeShapeType="1"/>
          </p:cNvCxnSpPr>
          <p:nvPr/>
        </p:nvCxnSpPr>
        <p:spPr bwMode="auto">
          <a:xfrm>
            <a:off x="8178919" y="2435222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直接箭头连接符 9"/>
          <p:cNvCxnSpPr>
            <a:cxnSpLocks noChangeShapeType="1"/>
          </p:cNvCxnSpPr>
          <p:nvPr/>
        </p:nvCxnSpPr>
        <p:spPr bwMode="auto">
          <a:xfrm>
            <a:off x="8178919" y="2940047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直接箭头连接符 10"/>
          <p:cNvCxnSpPr>
            <a:cxnSpLocks noChangeShapeType="1"/>
          </p:cNvCxnSpPr>
          <p:nvPr/>
        </p:nvCxnSpPr>
        <p:spPr bwMode="auto">
          <a:xfrm>
            <a:off x="8178919" y="3430584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直接箭头连接符 11"/>
          <p:cNvCxnSpPr>
            <a:cxnSpLocks noChangeShapeType="1"/>
          </p:cNvCxnSpPr>
          <p:nvPr/>
        </p:nvCxnSpPr>
        <p:spPr bwMode="auto">
          <a:xfrm>
            <a:off x="8178919" y="3930647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直接箭头连接符 13"/>
          <p:cNvCxnSpPr>
            <a:cxnSpLocks noChangeShapeType="1"/>
          </p:cNvCxnSpPr>
          <p:nvPr/>
        </p:nvCxnSpPr>
        <p:spPr bwMode="auto">
          <a:xfrm>
            <a:off x="8178919" y="4416422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直接箭头连接符 14"/>
          <p:cNvCxnSpPr>
            <a:cxnSpLocks noChangeShapeType="1"/>
          </p:cNvCxnSpPr>
          <p:nvPr/>
        </p:nvCxnSpPr>
        <p:spPr bwMode="auto">
          <a:xfrm>
            <a:off x="8178919" y="4906959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文本框 5"/>
          <p:cNvSpPr txBox="1">
            <a:spLocks noChangeArrowheads="1"/>
          </p:cNvSpPr>
          <p:nvPr/>
        </p:nvSpPr>
        <p:spPr bwMode="auto">
          <a:xfrm>
            <a:off x="8788520" y="1739897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/>
              <a:t>"Sunday"</a:t>
            </a:r>
            <a:endParaRPr lang="zh-CN" altLang="en-US" sz="2000" dirty="0"/>
          </a:p>
        </p:txBody>
      </p:sp>
      <p:sp>
        <p:nvSpPr>
          <p:cNvPr id="90" name="文本框 15"/>
          <p:cNvSpPr txBox="1">
            <a:spLocks noChangeArrowheads="1"/>
          </p:cNvSpPr>
          <p:nvPr/>
        </p:nvSpPr>
        <p:spPr bwMode="auto">
          <a:xfrm>
            <a:off x="8788520" y="2249484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"Monday"</a:t>
            </a:r>
            <a:endParaRPr lang="zh-CN" altLang="en-US" sz="2000"/>
          </a:p>
        </p:txBody>
      </p:sp>
      <p:sp>
        <p:nvSpPr>
          <p:cNvPr id="91" name="文本框 16"/>
          <p:cNvSpPr txBox="1">
            <a:spLocks noChangeArrowheads="1"/>
          </p:cNvSpPr>
          <p:nvPr/>
        </p:nvSpPr>
        <p:spPr bwMode="auto">
          <a:xfrm>
            <a:off x="8788520" y="2740022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"Tuesday"</a:t>
            </a:r>
            <a:endParaRPr lang="zh-CN" altLang="en-US" sz="2000"/>
          </a:p>
        </p:txBody>
      </p:sp>
      <p:sp>
        <p:nvSpPr>
          <p:cNvPr id="92" name="文本框 17"/>
          <p:cNvSpPr txBox="1">
            <a:spLocks noChangeArrowheads="1"/>
          </p:cNvSpPr>
          <p:nvPr/>
        </p:nvSpPr>
        <p:spPr bwMode="auto">
          <a:xfrm>
            <a:off x="8788519" y="3228972"/>
            <a:ext cx="1782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"Wednesday"</a:t>
            </a:r>
            <a:endParaRPr lang="zh-CN" altLang="en-US" sz="2000"/>
          </a:p>
        </p:txBody>
      </p:sp>
      <p:sp>
        <p:nvSpPr>
          <p:cNvPr id="93" name="文本框 18"/>
          <p:cNvSpPr txBox="1">
            <a:spLocks noChangeArrowheads="1"/>
          </p:cNvSpPr>
          <p:nvPr/>
        </p:nvSpPr>
        <p:spPr bwMode="auto">
          <a:xfrm>
            <a:off x="8788519" y="3717922"/>
            <a:ext cx="1693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"Thursday"</a:t>
            </a:r>
            <a:endParaRPr lang="zh-CN" altLang="en-US" sz="2000"/>
          </a:p>
        </p:txBody>
      </p:sp>
      <p:sp>
        <p:nvSpPr>
          <p:cNvPr id="94" name="文本框 19"/>
          <p:cNvSpPr txBox="1">
            <a:spLocks noChangeArrowheads="1"/>
          </p:cNvSpPr>
          <p:nvPr/>
        </p:nvSpPr>
        <p:spPr bwMode="auto">
          <a:xfrm>
            <a:off x="8788520" y="4216397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"Friday"</a:t>
            </a:r>
            <a:endParaRPr lang="zh-CN" altLang="en-US" sz="2000"/>
          </a:p>
        </p:txBody>
      </p:sp>
      <p:sp>
        <p:nvSpPr>
          <p:cNvPr id="95" name="文本框 20"/>
          <p:cNvSpPr txBox="1">
            <a:spLocks noChangeArrowheads="1"/>
          </p:cNvSpPr>
          <p:nvPr/>
        </p:nvSpPr>
        <p:spPr bwMode="auto">
          <a:xfrm>
            <a:off x="8788519" y="4660897"/>
            <a:ext cx="1782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"Saturday"</a:t>
            </a:r>
            <a:endParaRPr lang="zh-CN" altLang="en-US" sz="2000"/>
          </a:p>
        </p:txBody>
      </p:sp>
      <p:sp>
        <p:nvSpPr>
          <p:cNvPr id="21" name="矩形 5"/>
          <p:cNvSpPr>
            <a:spLocks noChangeArrowheads="1"/>
          </p:cNvSpPr>
          <p:nvPr/>
        </p:nvSpPr>
        <p:spPr bwMode="auto">
          <a:xfrm>
            <a:off x="2128767" y="4945856"/>
            <a:ext cx="35333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6-23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中的二维字符数组</a:t>
            </a: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char </a:t>
            </a:r>
            <a:r>
              <a:rPr kumimoji="1"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day_name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[][LEN];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space is 7*12</a:t>
            </a:r>
            <a:endParaRPr lang="zh-CN" altLang="en-US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6828465" y="5197061"/>
            <a:ext cx="365356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7-10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中的字符指针数组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b="1" dirty="0">
                <a:latin typeface="Times New Roman" panose="02020603050405020304" pitchFamily="18" charset="0"/>
                <a:sym typeface="+mn-ea"/>
              </a:rPr>
              <a:t>char *</a:t>
            </a:r>
            <a:r>
              <a:rPr kumimoji="1" lang="en-US" altLang="zh-CN" b="1" dirty="0" err="1">
                <a:latin typeface="Times New Roman" panose="02020603050405020304" pitchFamily="18" charset="0"/>
                <a:sym typeface="+mn-ea"/>
              </a:rPr>
              <a:t>week_days</a:t>
            </a:r>
            <a:r>
              <a:rPr kumimoji="1" lang="en-US" altLang="zh-CN" b="1" dirty="0">
                <a:latin typeface="Times New Roman" panose="02020603050405020304" pitchFamily="18" charset="0"/>
                <a:sym typeface="+mn-ea"/>
              </a:rPr>
              <a:t>[];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space is 7*4+x1+x2+…+x7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89"/>
          <p:cNvSpPr>
            <a:spLocks noChangeArrowheads="1"/>
          </p:cNvSpPr>
          <p:nvPr/>
        </p:nvSpPr>
        <p:spPr bwMode="auto">
          <a:xfrm>
            <a:off x="1716538" y="3925644"/>
            <a:ext cx="3725862" cy="812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531" name="矩形 89"/>
          <p:cNvSpPr>
            <a:spLocks noChangeArrowheads="1"/>
          </p:cNvSpPr>
          <p:nvPr/>
        </p:nvSpPr>
        <p:spPr bwMode="auto">
          <a:xfrm>
            <a:off x="6798812" y="3543300"/>
            <a:ext cx="2660650" cy="16541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439478" y="704479"/>
            <a:ext cx="10760149" cy="1408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(3) 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二维数组中全部元素的存储空间是连续排列的；而在指针数组中，只有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各个指针的存储空间是连续排列的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，其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所指的数据元素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的存储顺序取决于存储空间的分配方法，并且元素之间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常常是不连续的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</a:p>
        </p:txBody>
      </p:sp>
      <p:sp>
        <p:nvSpPr>
          <p:cNvPr id="22534" name="矩形 3"/>
          <p:cNvSpPr>
            <a:spLocks noChangeArrowheads="1"/>
          </p:cNvSpPr>
          <p:nvPr/>
        </p:nvSpPr>
        <p:spPr bwMode="auto">
          <a:xfrm>
            <a:off x="2829375" y="2608144"/>
            <a:ext cx="349250" cy="290513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22535" name="矩形 4"/>
          <p:cNvSpPr>
            <a:spLocks noChangeArrowheads="1"/>
          </p:cNvSpPr>
          <p:nvPr/>
        </p:nvSpPr>
        <p:spPr bwMode="auto">
          <a:xfrm>
            <a:off x="3178626" y="2608144"/>
            <a:ext cx="347663" cy="290513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22536" name="矩形 5"/>
          <p:cNvSpPr>
            <a:spLocks noChangeArrowheads="1"/>
          </p:cNvSpPr>
          <p:nvPr/>
        </p:nvSpPr>
        <p:spPr bwMode="auto">
          <a:xfrm>
            <a:off x="3526288" y="2608144"/>
            <a:ext cx="349250" cy="290513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22537" name="矩形 9"/>
          <p:cNvSpPr>
            <a:spLocks noChangeArrowheads="1"/>
          </p:cNvSpPr>
          <p:nvPr/>
        </p:nvSpPr>
        <p:spPr bwMode="auto">
          <a:xfrm>
            <a:off x="2829375" y="2892306"/>
            <a:ext cx="349250" cy="290512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22538" name="矩形 10"/>
          <p:cNvSpPr>
            <a:spLocks noChangeArrowheads="1"/>
          </p:cNvSpPr>
          <p:nvPr/>
        </p:nvSpPr>
        <p:spPr bwMode="auto">
          <a:xfrm>
            <a:off x="3178626" y="2892306"/>
            <a:ext cx="347663" cy="290512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22539" name="矩形 11"/>
          <p:cNvSpPr>
            <a:spLocks noChangeArrowheads="1"/>
          </p:cNvSpPr>
          <p:nvPr/>
        </p:nvSpPr>
        <p:spPr bwMode="auto">
          <a:xfrm>
            <a:off x="3526288" y="2892306"/>
            <a:ext cx="349250" cy="290512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6</a:t>
            </a:r>
            <a:endParaRPr lang="zh-CN" altLang="en-US" sz="2000"/>
          </a:p>
        </p:txBody>
      </p:sp>
      <p:sp>
        <p:nvSpPr>
          <p:cNvPr id="22540" name="矩形 15"/>
          <p:cNvSpPr>
            <a:spLocks noChangeArrowheads="1"/>
          </p:cNvSpPr>
          <p:nvPr/>
        </p:nvSpPr>
        <p:spPr bwMode="auto">
          <a:xfrm>
            <a:off x="2829375" y="3182818"/>
            <a:ext cx="349250" cy="2921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7</a:t>
            </a:r>
            <a:endParaRPr lang="zh-CN" altLang="en-US" sz="2000"/>
          </a:p>
        </p:txBody>
      </p:sp>
      <p:sp>
        <p:nvSpPr>
          <p:cNvPr id="22541" name="矩形 16"/>
          <p:cNvSpPr>
            <a:spLocks noChangeArrowheads="1"/>
          </p:cNvSpPr>
          <p:nvPr/>
        </p:nvSpPr>
        <p:spPr bwMode="auto">
          <a:xfrm>
            <a:off x="3178626" y="3182818"/>
            <a:ext cx="347663" cy="2921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8</a:t>
            </a:r>
            <a:endParaRPr lang="zh-CN" altLang="en-US" sz="2000"/>
          </a:p>
        </p:txBody>
      </p:sp>
      <p:sp>
        <p:nvSpPr>
          <p:cNvPr id="22542" name="矩形 17"/>
          <p:cNvSpPr>
            <a:spLocks noChangeArrowheads="1"/>
          </p:cNvSpPr>
          <p:nvPr/>
        </p:nvSpPr>
        <p:spPr bwMode="auto">
          <a:xfrm>
            <a:off x="3526288" y="3182818"/>
            <a:ext cx="349250" cy="2921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9</a:t>
            </a:r>
            <a:endParaRPr lang="zh-CN" altLang="en-US" sz="2000"/>
          </a:p>
        </p:txBody>
      </p:sp>
      <p:sp>
        <p:nvSpPr>
          <p:cNvPr id="22543" name="矩形 27"/>
          <p:cNvSpPr>
            <a:spLocks noChangeArrowheads="1"/>
          </p:cNvSpPr>
          <p:nvPr/>
        </p:nvSpPr>
        <p:spPr bwMode="auto">
          <a:xfrm>
            <a:off x="1948313" y="4178057"/>
            <a:ext cx="347662" cy="290513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22544" name="矩形 28"/>
          <p:cNvSpPr>
            <a:spLocks noChangeArrowheads="1"/>
          </p:cNvSpPr>
          <p:nvPr/>
        </p:nvSpPr>
        <p:spPr bwMode="auto">
          <a:xfrm>
            <a:off x="2295975" y="4178057"/>
            <a:ext cx="349250" cy="290513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2</a:t>
            </a:r>
            <a:endParaRPr lang="zh-CN" altLang="en-US" sz="2000"/>
          </a:p>
        </p:txBody>
      </p:sp>
      <p:sp>
        <p:nvSpPr>
          <p:cNvPr id="22545" name="矩形 29"/>
          <p:cNvSpPr>
            <a:spLocks noChangeArrowheads="1"/>
          </p:cNvSpPr>
          <p:nvPr/>
        </p:nvSpPr>
        <p:spPr bwMode="auto">
          <a:xfrm>
            <a:off x="2645226" y="4178057"/>
            <a:ext cx="347663" cy="290513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22546" name="矩形 33"/>
          <p:cNvSpPr>
            <a:spLocks noChangeArrowheads="1"/>
          </p:cNvSpPr>
          <p:nvPr/>
        </p:nvSpPr>
        <p:spPr bwMode="auto">
          <a:xfrm>
            <a:off x="2992888" y="4178057"/>
            <a:ext cx="347662" cy="290513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22547" name="矩形 34"/>
          <p:cNvSpPr>
            <a:spLocks noChangeArrowheads="1"/>
          </p:cNvSpPr>
          <p:nvPr/>
        </p:nvSpPr>
        <p:spPr bwMode="auto">
          <a:xfrm>
            <a:off x="3340550" y="4178057"/>
            <a:ext cx="349250" cy="290513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22548" name="矩形 35"/>
          <p:cNvSpPr>
            <a:spLocks noChangeArrowheads="1"/>
          </p:cNvSpPr>
          <p:nvPr/>
        </p:nvSpPr>
        <p:spPr bwMode="auto">
          <a:xfrm>
            <a:off x="3689801" y="4178057"/>
            <a:ext cx="347663" cy="290513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6</a:t>
            </a:r>
            <a:endParaRPr lang="zh-CN" altLang="en-US" sz="2000" dirty="0"/>
          </a:p>
        </p:txBody>
      </p:sp>
      <p:sp>
        <p:nvSpPr>
          <p:cNvPr id="22549" name="矩形 36"/>
          <p:cNvSpPr>
            <a:spLocks noChangeArrowheads="1"/>
          </p:cNvSpPr>
          <p:nvPr/>
        </p:nvSpPr>
        <p:spPr bwMode="auto">
          <a:xfrm>
            <a:off x="4037463" y="4178057"/>
            <a:ext cx="349250" cy="290513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7</a:t>
            </a:r>
            <a:endParaRPr lang="zh-CN" altLang="en-US" sz="2000"/>
          </a:p>
        </p:txBody>
      </p:sp>
      <p:sp>
        <p:nvSpPr>
          <p:cNvPr id="22550" name="矩形 37"/>
          <p:cNvSpPr>
            <a:spLocks noChangeArrowheads="1"/>
          </p:cNvSpPr>
          <p:nvPr/>
        </p:nvSpPr>
        <p:spPr bwMode="auto">
          <a:xfrm>
            <a:off x="4386713" y="4178057"/>
            <a:ext cx="347662" cy="290513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8</a:t>
            </a:r>
            <a:endParaRPr lang="zh-CN" altLang="en-US" sz="2000"/>
          </a:p>
        </p:txBody>
      </p:sp>
      <p:sp>
        <p:nvSpPr>
          <p:cNvPr id="22551" name="矩形 38"/>
          <p:cNvSpPr>
            <a:spLocks noChangeArrowheads="1"/>
          </p:cNvSpPr>
          <p:nvPr/>
        </p:nvSpPr>
        <p:spPr bwMode="auto">
          <a:xfrm>
            <a:off x="4734375" y="4178057"/>
            <a:ext cx="349250" cy="290513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9</a:t>
            </a:r>
            <a:endParaRPr lang="zh-CN" altLang="en-US" sz="2000" dirty="0"/>
          </a:p>
        </p:txBody>
      </p:sp>
      <p:sp>
        <p:nvSpPr>
          <p:cNvPr id="22552" name="矩形 1"/>
          <p:cNvSpPr>
            <a:spLocks noChangeArrowheads="1"/>
          </p:cNvSpPr>
          <p:nvPr/>
        </p:nvSpPr>
        <p:spPr bwMode="auto">
          <a:xfrm>
            <a:off x="1433169" y="5450071"/>
            <a:ext cx="4186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二维数组的存储空间连续排列</a:t>
            </a:r>
            <a:endParaRPr lang="zh-CN" altLang="en-US" sz="2000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53" name="矩形 40"/>
          <p:cNvSpPr>
            <a:spLocks noChangeArrowheads="1"/>
          </p:cNvSpPr>
          <p:nvPr/>
        </p:nvSpPr>
        <p:spPr bwMode="auto">
          <a:xfrm>
            <a:off x="7998473" y="2399079"/>
            <a:ext cx="366712" cy="306387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554" name="矩形 41"/>
          <p:cNvSpPr>
            <a:spLocks noChangeArrowheads="1"/>
          </p:cNvSpPr>
          <p:nvPr/>
        </p:nvSpPr>
        <p:spPr bwMode="auto">
          <a:xfrm>
            <a:off x="8365185" y="2399079"/>
            <a:ext cx="349250" cy="306387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555" name="矩形 42"/>
          <p:cNvSpPr>
            <a:spLocks noChangeArrowheads="1"/>
          </p:cNvSpPr>
          <p:nvPr/>
        </p:nvSpPr>
        <p:spPr bwMode="auto">
          <a:xfrm>
            <a:off x="8714436" y="2399079"/>
            <a:ext cx="347663" cy="306387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556" name="矩形 46"/>
          <p:cNvSpPr>
            <a:spLocks noChangeArrowheads="1"/>
          </p:cNvSpPr>
          <p:nvPr/>
        </p:nvSpPr>
        <p:spPr bwMode="auto">
          <a:xfrm>
            <a:off x="7998473" y="2697529"/>
            <a:ext cx="366712" cy="293687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557" name="矩形 47"/>
          <p:cNvSpPr>
            <a:spLocks noChangeArrowheads="1"/>
          </p:cNvSpPr>
          <p:nvPr/>
        </p:nvSpPr>
        <p:spPr bwMode="auto">
          <a:xfrm>
            <a:off x="8365185" y="2697529"/>
            <a:ext cx="349250" cy="293687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558" name="矩形 50"/>
          <p:cNvSpPr>
            <a:spLocks noChangeArrowheads="1"/>
          </p:cNvSpPr>
          <p:nvPr/>
        </p:nvSpPr>
        <p:spPr bwMode="auto">
          <a:xfrm>
            <a:off x="7998473" y="2994391"/>
            <a:ext cx="366712" cy="29527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559" name="矩形 65"/>
          <p:cNvSpPr>
            <a:spLocks noChangeArrowheads="1"/>
          </p:cNvSpPr>
          <p:nvPr/>
        </p:nvSpPr>
        <p:spPr bwMode="auto">
          <a:xfrm>
            <a:off x="7476186" y="2399079"/>
            <a:ext cx="366713" cy="306387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solidFill>
                  <a:schemeClr val="bg1"/>
                </a:solidFill>
              </a:rPr>
              <a:t>1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2560" name="矩形 66"/>
          <p:cNvSpPr>
            <a:spLocks noChangeArrowheads="1"/>
          </p:cNvSpPr>
          <p:nvPr/>
        </p:nvSpPr>
        <p:spPr bwMode="auto">
          <a:xfrm>
            <a:off x="7476186" y="2683241"/>
            <a:ext cx="366713" cy="307975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solidFill>
                  <a:schemeClr val="bg1"/>
                </a:solidFill>
              </a:rPr>
              <a:t>2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2561" name="矩形 67"/>
          <p:cNvSpPr>
            <a:spLocks noChangeArrowheads="1"/>
          </p:cNvSpPr>
          <p:nvPr/>
        </p:nvSpPr>
        <p:spPr bwMode="auto">
          <a:xfrm>
            <a:off x="7476186" y="2975340"/>
            <a:ext cx="366713" cy="306388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solidFill>
                  <a:schemeClr val="bg1"/>
                </a:solidFill>
              </a:rPr>
              <a:t>3</a:t>
            </a:r>
            <a:endParaRPr lang="zh-CN" altLang="en-US" sz="2000">
              <a:solidFill>
                <a:schemeClr val="bg1"/>
              </a:solidFill>
            </a:endParaRPr>
          </a:p>
        </p:txBody>
      </p:sp>
      <p:cxnSp>
        <p:nvCxnSpPr>
          <p:cNvPr id="22562" name="直接箭头连接符 70"/>
          <p:cNvCxnSpPr>
            <a:cxnSpLocks noChangeShapeType="1"/>
            <a:stCxn id="22559" idx="3"/>
          </p:cNvCxnSpPr>
          <p:nvPr/>
        </p:nvCxnSpPr>
        <p:spPr bwMode="auto">
          <a:xfrm flipV="1">
            <a:off x="7842899" y="2545129"/>
            <a:ext cx="174625" cy="7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3" name="直接箭头连接符 71"/>
          <p:cNvCxnSpPr>
            <a:cxnSpLocks noChangeShapeType="1"/>
          </p:cNvCxnSpPr>
          <p:nvPr/>
        </p:nvCxnSpPr>
        <p:spPr bwMode="auto">
          <a:xfrm flipV="1">
            <a:off x="7846073" y="2829290"/>
            <a:ext cx="171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4" name="直接箭头连接符 72"/>
          <p:cNvCxnSpPr>
            <a:cxnSpLocks noChangeShapeType="1"/>
          </p:cNvCxnSpPr>
          <p:nvPr/>
        </p:nvCxnSpPr>
        <p:spPr bwMode="auto">
          <a:xfrm flipV="1">
            <a:off x="7846073" y="3119803"/>
            <a:ext cx="171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5" name="矩形 79"/>
          <p:cNvSpPr>
            <a:spLocks noChangeArrowheads="1"/>
          </p:cNvSpPr>
          <p:nvPr/>
        </p:nvSpPr>
        <p:spPr bwMode="auto">
          <a:xfrm>
            <a:off x="6873424" y="4044949"/>
            <a:ext cx="349250" cy="290512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solidFill>
                  <a:schemeClr val="bg1"/>
                </a:solidFill>
              </a:rPr>
              <a:t>1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2566" name="矩形 80"/>
          <p:cNvSpPr>
            <a:spLocks noChangeArrowheads="1"/>
          </p:cNvSpPr>
          <p:nvPr/>
        </p:nvSpPr>
        <p:spPr bwMode="auto">
          <a:xfrm>
            <a:off x="7222675" y="4044949"/>
            <a:ext cx="347663" cy="290512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solidFill>
                  <a:schemeClr val="bg1"/>
                </a:solidFill>
              </a:rPr>
              <a:t>2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2567" name="矩形 81"/>
          <p:cNvSpPr>
            <a:spLocks noChangeArrowheads="1"/>
          </p:cNvSpPr>
          <p:nvPr/>
        </p:nvSpPr>
        <p:spPr bwMode="auto">
          <a:xfrm>
            <a:off x="7570337" y="4044949"/>
            <a:ext cx="347662" cy="290512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solidFill>
                  <a:schemeClr val="bg1"/>
                </a:solidFill>
              </a:rPr>
              <a:t>3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2568" name="矩形 82"/>
          <p:cNvSpPr>
            <a:spLocks noChangeArrowheads="1"/>
          </p:cNvSpPr>
          <p:nvPr/>
        </p:nvSpPr>
        <p:spPr bwMode="auto">
          <a:xfrm>
            <a:off x="8252962" y="3673475"/>
            <a:ext cx="368300" cy="3063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569" name="矩形 83"/>
          <p:cNvSpPr>
            <a:spLocks noChangeArrowheads="1"/>
          </p:cNvSpPr>
          <p:nvPr/>
        </p:nvSpPr>
        <p:spPr bwMode="auto">
          <a:xfrm>
            <a:off x="8621262" y="3673475"/>
            <a:ext cx="347662" cy="3063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570" name="矩形 84"/>
          <p:cNvSpPr>
            <a:spLocks noChangeArrowheads="1"/>
          </p:cNvSpPr>
          <p:nvPr/>
        </p:nvSpPr>
        <p:spPr bwMode="auto">
          <a:xfrm>
            <a:off x="8968924" y="3673475"/>
            <a:ext cx="349250" cy="3063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571" name="矩形 85"/>
          <p:cNvSpPr>
            <a:spLocks noChangeArrowheads="1"/>
          </p:cNvSpPr>
          <p:nvPr/>
        </p:nvSpPr>
        <p:spPr bwMode="auto">
          <a:xfrm>
            <a:off x="8248200" y="4211636"/>
            <a:ext cx="366713" cy="2936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572" name="矩形 86"/>
          <p:cNvSpPr>
            <a:spLocks noChangeArrowheads="1"/>
          </p:cNvSpPr>
          <p:nvPr/>
        </p:nvSpPr>
        <p:spPr bwMode="auto">
          <a:xfrm>
            <a:off x="8614912" y="4668836"/>
            <a:ext cx="349250" cy="2936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573" name="矩形 87"/>
          <p:cNvSpPr>
            <a:spLocks noChangeArrowheads="1"/>
          </p:cNvSpPr>
          <p:nvPr/>
        </p:nvSpPr>
        <p:spPr bwMode="auto">
          <a:xfrm>
            <a:off x="8248200" y="4667249"/>
            <a:ext cx="366713" cy="2968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574" name="任意多边形 77"/>
          <p:cNvSpPr/>
          <p:nvPr/>
        </p:nvSpPr>
        <p:spPr bwMode="auto">
          <a:xfrm>
            <a:off x="7057574" y="3751261"/>
            <a:ext cx="1200150" cy="287338"/>
          </a:xfrm>
          <a:custGeom>
            <a:avLst/>
            <a:gdLst>
              <a:gd name="T0" fmla="*/ 0 w 1200150"/>
              <a:gd name="T1" fmla="*/ 293208 h 287085"/>
              <a:gd name="T2" fmla="*/ 857250 w 1200150"/>
              <a:gd name="T3" fmla="*/ 30548 h 287085"/>
              <a:gd name="T4" fmla="*/ 1200150 w 1200150"/>
              <a:gd name="T5" fmla="*/ 50006 h 2870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00150" h="287085">
                <a:moveTo>
                  <a:pt x="0" y="287085"/>
                </a:moveTo>
                <a:cubicBezTo>
                  <a:pt x="328612" y="178341"/>
                  <a:pt x="657225" y="69597"/>
                  <a:pt x="857250" y="29910"/>
                </a:cubicBezTo>
                <a:cubicBezTo>
                  <a:pt x="1057275" y="-9777"/>
                  <a:pt x="1050925" y="-16127"/>
                  <a:pt x="1200150" y="4896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75" name="任意多边形 78"/>
          <p:cNvSpPr/>
          <p:nvPr/>
        </p:nvSpPr>
        <p:spPr bwMode="auto">
          <a:xfrm rot="1922668">
            <a:off x="7398784" y="4580463"/>
            <a:ext cx="912057" cy="170174"/>
          </a:xfrm>
          <a:custGeom>
            <a:avLst/>
            <a:gdLst>
              <a:gd name="T0" fmla="*/ 0 w 838200"/>
              <a:gd name="T1" fmla="*/ 0 h 152569"/>
              <a:gd name="T2" fmla="*/ 590550 w 838200"/>
              <a:gd name="T3" fmla="*/ 148399 h 152569"/>
              <a:gd name="T4" fmla="*/ 838200 w 838200"/>
              <a:gd name="T5" fmla="*/ 37100 h 15256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38200" h="152569">
                <a:moveTo>
                  <a:pt x="0" y="0"/>
                </a:moveTo>
                <a:cubicBezTo>
                  <a:pt x="225425" y="73025"/>
                  <a:pt x="450850" y="146050"/>
                  <a:pt x="590550" y="152400"/>
                </a:cubicBezTo>
                <a:cubicBezTo>
                  <a:pt x="730250" y="158750"/>
                  <a:pt x="828675" y="-15875"/>
                  <a:pt x="838200" y="3810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76" name="任意多边形 88"/>
          <p:cNvSpPr/>
          <p:nvPr/>
        </p:nvSpPr>
        <p:spPr bwMode="auto">
          <a:xfrm rot="19681790">
            <a:off x="7715159" y="4199216"/>
            <a:ext cx="469104" cy="405104"/>
          </a:xfrm>
          <a:custGeom>
            <a:avLst/>
            <a:gdLst>
              <a:gd name="T0" fmla="*/ 0 w 514350"/>
              <a:gd name="T1" fmla="*/ 0 h 523875"/>
              <a:gd name="T2" fmla="*/ 238125 w 514350"/>
              <a:gd name="T3" fmla="*/ 438150 h 523875"/>
              <a:gd name="T4" fmla="*/ 514350 w 514350"/>
              <a:gd name="T5" fmla="*/ 523875 h 5238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14350" h="523875">
                <a:moveTo>
                  <a:pt x="0" y="0"/>
                </a:moveTo>
                <a:cubicBezTo>
                  <a:pt x="76200" y="175419"/>
                  <a:pt x="152400" y="350838"/>
                  <a:pt x="238125" y="438150"/>
                </a:cubicBezTo>
                <a:cubicBezTo>
                  <a:pt x="323850" y="525462"/>
                  <a:pt x="363537" y="514350"/>
                  <a:pt x="514350" y="52387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77" name="下箭头 90"/>
          <p:cNvSpPr>
            <a:spLocks noChangeArrowheads="1"/>
          </p:cNvSpPr>
          <p:nvPr/>
        </p:nvSpPr>
        <p:spPr bwMode="auto">
          <a:xfrm>
            <a:off x="9576937" y="3563936"/>
            <a:ext cx="209550" cy="1581150"/>
          </a:xfrm>
          <a:prstGeom prst="downArrow">
            <a:avLst>
              <a:gd name="adj1" fmla="val 50000"/>
              <a:gd name="adj2" fmla="val 49989"/>
            </a:avLst>
          </a:prstGeom>
          <a:noFill/>
          <a:ln w="25400">
            <a:solidFill>
              <a:srgbClr val="FFC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578" name="矩形 93"/>
          <p:cNvSpPr>
            <a:spLocks noChangeArrowheads="1"/>
          </p:cNvSpPr>
          <p:nvPr/>
        </p:nvSpPr>
        <p:spPr bwMode="auto">
          <a:xfrm>
            <a:off x="6340817" y="5423694"/>
            <a:ext cx="42021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指针数组的存储空间连续排列</a:t>
            </a:r>
            <a:endParaRPr lang="en-US" altLang="zh-CN" sz="2000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algn="ctr"/>
            <a:r>
              <a:rPr lang="zh-CN" altLang="en-US" sz="20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指向的数据元素之间通常不连续</a:t>
            </a:r>
            <a:endParaRPr lang="en-US" altLang="zh-CN" sz="2000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2579" name="矩形 94"/>
          <p:cNvSpPr>
            <a:spLocks noChangeArrowheads="1"/>
          </p:cNvSpPr>
          <p:nvPr/>
        </p:nvSpPr>
        <p:spPr bwMode="auto">
          <a:xfrm>
            <a:off x="2732538" y="4957519"/>
            <a:ext cx="1587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存储空间</a:t>
            </a:r>
            <a:endParaRPr kumimoji="1"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80" name="矩形 95"/>
          <p:cNvSpPr>
            <a:spLocks noChangeArrowheads="1"/>
          </p:cNvSpPr>
          <p:nvPr/>
        </p:nvSpPr>
        <p:spPr bwMode="auto">
          <a:xfrm rot="5400000">
            <a:off x="9186412" y="4170362"/>
            <a:ext cx="1590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存储空间</a:t>
            </a:r>
            <a:endParaRPr kumimoji="1"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81" name="下箭头 90"/>
          <p:cNvSpPr>
            <a:spLocks noChangeArrowheads="1"/>
          </p:cNvSpPr>
          <p:nvPr/>
        </p:nvSpPr>
        <p:spPr bwMode="auto">
          <a:xfrm rot="-5400000">
            <a:off x="3331025" y="4097094"/>
            <a:ext cx="209550" cy="1581150"/>
          </a:xfrm>
          <a:prstGeom prst="downArrow">
            <a:avLst>
              <a:gd name="adj1" fmla="val 50000"/>
              <a:gd name="adj2" fmla="val 49989"/>
            </a:avLst>
          </a:prstGeom>
          <a:noFill/>
          <a:ln w="25400">
            <a:solidFill>
              <a:srgbClr val="FFC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582" name="文本框 1"/>
          <p:cNvSpPr txBox="1">
            <a:spLocks noChangeArrowheads="1"/>
          </p:cNvSpPr>
          <p:nvPr/>
        </p:nvSpPr>
        <p:spPr bwMode="auto">
          <a:xfrm>
            <a:off x="8232325" y="3838575"/>
            <a:ext cx="715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/>
              <a:t>…</a:t>
            </a:r>
            <a:endParaRPr lang="zh-CN" altLang="en-US" sz="1800" b="1"/>
          </a:p>
        </p:txBody>
      </p:sp>
      <p:sp>
        <p:nvSpPr>
          <p:cNvPr id="22583" name="文本框 54"/>
          <p:cNvSpPr txBox="1">
            <a:spLocks noChangeArrowheads="1"/>
          </p:cNvSpPr>
          <p:nvPr/>
        </p:nvSpPr>
        <p:spPr bwMode="auto">
          <a:xfrm>
            <a:off x="8248200" y="4364038"/>
            <a:ext cx="715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 dirty="0"/>
              <a:t>…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2"/>
          <p:cNvSpPr>
            <a:spLocks noChangeArrowheads="1"/>
          </p:cNvSpPr>
          <p:nvPr/>
        </p:nvSpPr>
        <p:spPr bwMode="auto">
          <a:xfrm>
            <a:off x="497840" y="6049010"/>
            <a:ext cx="523049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6-23】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二维字符数组可以读写</a:t>
            </a:r>
            <a:r>
              <a:rPr lang="zh-CN" altLang="en-US" dirty="0">
                <a:ea typeface="微软雅黑" panose="020B0503020204020204" pitchFamily="34" charset="-122"/>
                <a:sym typeface="宋体" panose="02010600030101010101" pitchFamily="2" charset="-122"/>
              </a:rPr>
              <a:t>；</a:t>
            </a:r>
            <a:endParaRPr lang="en-US" altLang="zh-CN" dirty="0"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08679" y="2381593"/>
          <a:ext cx="4618044" cy="2595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8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48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48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S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u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n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d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y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M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o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n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d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y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T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u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e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s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d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y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W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e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d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n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e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s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d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y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T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h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u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r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s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d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y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F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r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i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d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y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S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t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u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r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d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y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\0</a:t>
                      </a:r>
                    </a:p>
                  </a:txBody>
                  <a:tcPr marL="91446" marR="91446" marT="45714" marB="45714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61910" y="2268220"/>
          <a:ext cx="808355" cy="280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76" marR="91476"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76" marR="91476"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76" marR="91476"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76" marR="91476"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76" marR="91476"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76" marR="91476" marT="45703" marB="4570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76" marR="91476" marT="45703" marB="4570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7" name="直接箭头连接符 4"/>
          <p:cNvCxnSpPr>
            <a:cxnSpLocks noChangeShapeType="1"/>
          </p:cNvCxnSpPr>
          <p:nvPr/>
        </p:nvCxnSpPr>
        <p:spPr bwMode="auto">
          <a:xfrm>
            <a:off x="8469838" y="2467763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箭头连接符 8"/>
          <p:cNvCxnSpPr>
            <a:cxnSpLocks noChangeShapeType="1"/>
          </p:cNvCxnSpPr>
          <p:nvPr/>
        </p:nvCxnSpPr>
        <p:spPr bwMode="auto">
          <a:xfrm>
            <a:off x="8469838" y="2883453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箭头连接符 9"/>
          <p:cNvCxnSpPr>
            <a:cxnSpLocks noChangeShapeType="1"/>
          </p:cNvCxnSpPr>
          <p:nvPr/>
        </p:nvCxnSpPr>
        <p:spPr bwMode="auto">
          <a:xfrm>
            <a:off x="8470473" y="3308668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箭头连接符 10"/>
          <p:cNvCxnSpPr>
            <a:cxnSpLocks noChangeShapeType="1"/>
          </p:cNvCxnSpPr>
          <p:nvPr/>
        </p:nvCxnSpPr>
        <p:spPr bwMode="auto">
          <a:xfrm>
            <a:off x="8470473" y="3672606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箭头连接符 11"/>
          <p:cNvCxnSpPr>
            <a:cxnSpLocks noChangeShapeType="1"/>
          </p:cNvCxnSpPr>
          <p:nvPr/>
        </p:nvCxnSpPr>
        <p:spPr bwMode="auto">
          <a:xfrm>
            <a:off x="8470473" y="4079233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箭头连接符 13"/>
          <p:cNvCxnSpPr>
            <a:cxnSpLocks noChangeShapeType="1"/>
          </p:cNvCxnSpPr>
          <p:nvPr/>
        </p:nvCxnSpPr>
        <p:spPr bwMode="auto">
          <a:xfrm>
            <a:off x="8469838" y="4510943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箭头连接符 14"/>
          <p:cNvCxnSpPr>
            <a:cxnSpLocks noChangeShapeType="1"/>
          </p:cNvCxnSpPr>
          <p:nvPr/>
        </p:nvCxnSpPr>
        <p:spPr bwMode="auto">
          <a:xfrm>
            <a:off x="8470473" y="4829596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文本框 5"/>
          <p:cNvSpPr txBox="1">
            <a:spLocks noChangeArrowheads="1"/>
          </p:cNvSpPr>
          <p:nvPr/>
        </p:nvSpPr>
        <p:spPr bwMode="auto">
          <a:xfrm>
            <a:off x="9079439" y="2267738"/>
            <a:ext cx="1311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/>
              <a:t>"Sunday"</a:t>
            </a:r>
          </a:p>
        </p:txBody>
      </p:sp>
      <p:sp>
        <p:nvSpPr>
          <p:cNvPr id="15" name="文本框 15"/>
          <p:cNvSpPr txBox="1">
            <a:spLocks noChangeArrowheads="1"/>
          </p:cNvSpPr>
          <p:nvPr/>
        </p:nvSpPr>
        <p:spPr bwMode="auto">
          <a:xfrm>
            <a:off x="9079439" y="2687556"/>
            <a:ext cx="1311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/>
              <a:t>"Monday"</a:t>
            </a:r>
          </a:p>
        </p:txBody>
      </p:sp>
      <p:sp>
        <p:nvSpPr>
          <p:cNvPr id="16" name="文本框 16"/>
          <p:cNvSpPr txBox="1">
            <a:spLocks noChangeArrowheads="1"/>
          </p:cNvSpPr>
          <p:nvPr/>
        </p:nvSpPr>
        <p:spPr bwMode="auto">
          <a:xfrm>
            <a:off x="9079439" y="3088323"/>
            <a:ext cx="1311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/>
              <a:t>"Tuesday"</a:t>
            </a:r>
          </a:p>
        </p:txBody>
      </p:sp>
      <p:sp>
        <p:nvSpPr>
          <p:cNvPr id="17" name="文本框 17"/>
          <p:cNvSpPr txBox="1">
            <a:spLocks noChangeArrowheads="1"/>
          </p:cNvSpPr>
          <p:nvPr/>
        </p:nvSpPr>
        <p:spPr bwMode="auto">
          <a:xfrm>
            <a:off x="9079438" y="3487503"/>
            <a:ext cx="1782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/>
              <a:t>"Wednesday"</a:t>
            </a:r>
          </a:p>
        </p:txBody>
      </p:sp>
      <p:sp>
        <p:nvSpPr>
          <p:cNvPr id="18" name="文本框 18"/>
          <p:cNvSpPr txBox="1">
            <a:spLocks noChangeArrowheads="1"/>
          </p:cNvSpPr>
          <p:nvPr/>
        </p:nvSpPr>
        <p:spPr bwMode="auto">
          <a:xfrm>
            <a:off x="9079438" y="3908418"/>
            <a:ext cx="1693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/>
              <a:t>"Thursday"</a:t>
            </a:r>
          </a:p>
        </p:txBody>
      </p:sp>
      <p:sp>
        <p:nvSpPr>
          <p:cNvPr id="19" name="文本框 19"/>
          <p:cNvSpPr txBox="1">
            <a:spLocks noChangeArrowheads="1"/>
          </p:cNvSpPr>
          <p:nvPr/>
        </p:nvSpPr>
        <p:spPr bwMode="auto">
          <a:xfrm>
            <a:off x="9079439" y="4338858"/>
            <a:ext cx="1311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/>
              <a:t>"Friday"</a:t>
            </a:r>
          </a:p>
        </p:txBody>
      </p:sp>
      <p:sp>
        <p:nvSpPr>
          <p:cNvPr id="20" name="文本框 20"/>
          <p:cNvSpPr txBox="1">
            <a:spLocks noChangeArrowheads="1"/>
          </p:cNvSpPr>
          <p:nvPr/>
        </p:nvSpPr>
        <p:spPr bwMode="auto">
          <a:xfrm>
            <a:off x="9079438" y="4748633"/>
            <a:ext cx="1782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/>
              <a:t>"Saturday"</a:t>
            </a:r>
          </a:p>
        </p:txBody>
      </p:sp>
      <p:sp>
        <p:nvSpPr>
          <p:cNvPr id="21" name="矩形 5"/>
          <p:cNvSpPr>
            <a:spLocks noChangeArrowheads="1"/>
          </p:cNvSpPr>
          <p:nvPr/>
        </p:nvSpPr>
        <p:spPr bwMode="auto">
          <a:xfrm>
            <a:off x="497942" y="1166991"/>
            <a:ext cx="29770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6-23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中的二维字符数组</a:t>
            </a:r>
            <a:endParaRPr lang="zh-CN" altLang="en-US" sz="200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6352197" y="1165146"/>
            <a:ext cx="29770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7-10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中的字符指针数组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546735" y="5222875"/>
            <a:ext cx="5271135" cy="700405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day_name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 =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's'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 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// 'S' =&gt; 's',  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                      //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改变元素值，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OK</a:t>
            </a:r>
            <a:endParaRPr kumimoji="1" lang="en-US" altLang="zh-CN" b="1" dirty="0">
              <a:solidFill>
                <a:srgbClr val="FF0000"/>
              </a:solidFill>
              <a:latin typeface="Consolas" panose="020B0609020204030204" pitchFamily="49" charset="0"/>
              <a:sym typeface="+mn-ea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6434455" y="5222875"/>
            <a:ext cx="5314315" cy="700405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*(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week_day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]) =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's'; 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运行错误！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sym typeface="+mn-ea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                     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常量数据不能改</a:t>
            </a:r>
            <a:endParaRPr kumimoji="1" lang="zh-CN" altLang="en-US" b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6433858" y="1736456"/>
            <a:ext cx="5315223" cy="398780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char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*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week_day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[]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= {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"Sunday"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…}</a:t>
            </a:r>
            <a:endParaRPr kumimoji="1" lang="en-US" altLang="zh-CN" sz="200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933684" y="260674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7.7.1 </a:t>
            </a: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一维指针数组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546735" y="1736725"/>
            <a:ext cx="5271135" cy="398780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char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day_name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[]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[LEN] = { 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"Sunday"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,…}</a:t>
            </a:r>
            <a:endParaRPr lang="en-US" sz="2000" dirty="0"/>
          </a:p>
        </p:txBody>
      </p:sp>
      <p:sp>
        <p:nvSpPr>
          <p:cNvPr id="28" name="矩形 22"/>
          <p:cNvSpPr>
            <a:spLocks noChangeArrowheads="1"/>
          </p:cNvSpPr>
          <p:nvPr/>
        </p:nvSpPr>
        <p:spPr bwMode="auto">
          <a:xfrm>
            <a:off x="6209376" y="5945987"/>
            <a:ext cx="62398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7-10】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指针数组所指向的字符串是常量，指针数组元素是变量，可以指向不同位置。</a:t>
            </a:r>
            <a:endParaRPr lang="en-US" altLang="zh-CN" dirty="0">
              <a:solidFill>
                <a:srgbClr val="41418C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bldLvl="0" animBg="1"/>
      <p:bldP spid="24" grpId="0" bldLvl="0" animBg="1"/>
      <p:bldP spid="25" grpId="0" bldLvl="0" animBg="1"/>
      <p:bldP spid="27" grpId="0" bldLvl="0" animBg="1"/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文本框 9"/>
          <p:cNvSpPr txBox="1">
            <a:spLocks noChangeArrowheads="1"/>
          </p:cNvSpPr>
          <p:nvPr/>
        </p:nvSpPr>
        <p:spPr bwMode="auto">
          <a:xfrm>
            <a:off x="791334" y="1070907"/>
            <a:ext cx="10738883" cy="260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程序中，指针数组常常被用作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数据的索引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，以加快数据的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定位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查找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交换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排序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等操作的速度。例如：</a:t>
            </a:r>
            <a:endParaRPr lang="en-US" altLang="zh-CN" dirty="0">
              <a:solidFill>
                <a:srgbClr val="41418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在一些文字处理程序中，数据一般以“行”为单位保存在二维数组中，在数据处理的过程中，对各行位置的交换，以及整行内容的删除和新行的添加是频繁进行的操作（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计算代价很大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）。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为提高程序的运行速度，往往使用指针数组作为实际数据的索引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308163" y="3671953"/>
          <a:ext cx="1922463" cy="10302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4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hijklmnop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8" marR="91408"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qrstuvwxyz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8" marR="91408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4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abcdefg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8" marR="91408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308163" y="5145153"/>
          <a:ext cx="1922463" cy="10302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4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abcdefg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8" marR="91408"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hijklmnop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8" marR="91408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4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qrstuvwxyz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8" marR="91408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24" name="文本框 13"/>
          <p:cNvSpPr txBox="1">
            <a:spLocks noChangeArrowheads="1"/>
          </p:cNvSpPr>
          <p:nvPr/>
        </p:nvSpPr>
        <p:spPr bwMode="auto">
          <a:xfrm>
            <a:off x="4378013" y="3211577"/>
            <a:ext cx="1782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ea typeface="微软雅黑" panose="020B0503020204020204" pitchFamily="34" charset="-122"/>
              </a:rPr>
              <a:t>排序前</a:t>
            </a:r>
          </a:p>
        </p:txBody>
      </p:sp>
      <p:sp>
        <p:nvSpPr>
          <p:cNvPr id="25625" name="文本框 14"/>
          <p:cNvSpPr txBox="1">
            <a:spLocks noChangeArrowheads="1"/>
          </p:cNvSpPr>
          <p:nvPr/>
        </p:nvSpPr>
        <p:spPr bwMode="auto">
          <a:xfrm>
            <a:off x="4378013" y="4724465"/>
            <a:ext cx="1782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ea typeface="微软雅黑" panose="020B0503020204020204" pitchFamily="34" charset="-122"/>
              </a:rPr>
              <a:t>排序后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8669819" y="3671953"/>
          <a:ext cx="1922463" cy="10223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3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hijklmnop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8" marR="91408" marT="45735" marB="457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qrstuvwxyz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8" marR="91408" marT="45735" marB="457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4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abcdefg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8" marR="91408" marT="45735" marB="4573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36" name="文本框 16"/>
          <p:cNvSpPr txBox="1">
            <a:spLocks noChangeArrowheads="1"/>
          </p:cNvSpPr>
          <p:nvPr/>
        </p:nvSpPr>
        <p:spPr bwMode="auto">
          <a:xfrm>
            <a:off x="8049106" y="3211577"/>
            <a:ext cx="1782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ea typeface="微软雅黑" panose="020B0503020204020204" pitchFamily="34" charset="-122"/>
              </a:rPr>
              <a:t>排序前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7445856" y="3671953"/>
          <a:ext cx="603250" cy="10223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3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43" marR="91543" marT="45735" marB="457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43" marR="91543" marT="45735" marB="457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4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43" marR="91543" marT="45735" marB="4573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5647" name="直接箭头连接符 2"/>
          <p:cNvCxnSpPr>
            <a:cxnSpLocks noChangeShapeType="1"/>
          </p:cNvCxnSpPr>
          <p:nvPr/>
        </p:nvCxnSpPr>
        <p:spPr bwMode="auto">
          <a:xfrm>
            <a:off x="7747482" y="3840227"/>
            <a:ext cx="92233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8" name="直接箭头连接符 23"/>
          <p:cNvCxnSpPr>
            <a:cxnSpLocks noChangeShapeType="1"/>
          </p:cNvCxnSpPr>
          <p:nvPr/>
        </p:nvCxnSpPr>
        <p:spPr bwMode="auto">
          <a:xfrm>
            <a:off x="7747482" y="4172015"/>
            <a:ext cx="92233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9" name="直接箭头连接符 24"/>
          <p:cNvCxnSpPr>
            <a:cxnSpLocks noChangeShapeType="1"/>
          </p:cNvCxnSpPr>
          <p:nvPr/>
        </p:nvCxnSpPr>
        <p:spPr bwMode="auto">
          <a:xfrm>
            <a:off x="7747482" y="4514915"/>
            <a:ext cx="92233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8669819" y="5195953"/>
          <a:ext cx="1922463" cy="10223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3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hijklmnop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8" marR="91408" marT="45735" marB="457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qrstuvwxyz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8" marR="91408" marT="45735" marB="457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4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abcdefg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8" marR="91408" marT="45735" marB="4573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60" name="文本框 26"/>
          <p:cNvSpPr txBox="1">
            <a:spLocks noChangeArrowheads="1"/>
          </p:cNvSpPr>
          <p:nvPr/>
        </p:nvSpPr>
        <p:spPr bwMode="auto">
          <a:xfrm>
            <a:off x="8049106" y="4733990"/>
            <a:ext cx="1782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ea typeface="微软雅黑" panose="020B0503020204020204" pitchFamily="34" charset="-122"/>
              </a:rPr>
              <a:t>排序后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7445856" y="5195953"/>
          <a:ext cx="603250" cy="10223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3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43" marR="91543" marT="45735" marB="457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43" marR="91543" marT="45735" marB="457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4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43" marR="91543" marT="45735" marB="4573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5671" name="直接箭头连接符 28"/>
          <p:cNvCxnSpPr>
            <a:cxnSpLocks noChangeShapeType="1"/>
          </p:cNvCxnSpPr>
          <p:nvPr/>
        </p:nvCxnSpPr>
        <p:spPr bwMode="auto">
          <a:xfrm>
            <a:off x="7747482" y="5362641"/>
            <a:ext cx="922337" cy="6762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72" name="直接箭头连接符 29"/>
          <p:cNvCxnSpPr>
            <a:cxnSpLocks noChangeShapeType="1"/>
          </p:cNvCxnSpPr>
          <p:nvPr/>
        </p:nvCxnSpPr>
        <p:spPr bwMode="auto">
          <a:xfrm flipV="1">
            <a:off x="7747482" y="5362641"/>
            <a:ext cx="922337" cy="3333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73" name="直接箭头连接符 30"/>
          <p:cNvCxnSpPr>
            <a:cxnSpLocks noChangeShapeType="1"/>
          </p:cNvCxnSpPr>
          <p:nvPr/>
        </p:nvCxnSpPr>
        <p:spPr bwMode="auto">
          <a:xfrm flipV="1">
            <a:off x="7747482" y="5707127"/>
            <a:ext cx="922337" cy="3317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74" name="矩形 34"/>
          <p:cNvSpPr>
            <a:spLocks noChangeArrowheads="1"/>
          </p:cNvSpPr>
          <p:nvPr/>
        </p:nvSpPr>
        <p:spPr bwMode="auto">
          <a:xfrm>
            <a:off x="4470882" y="6384748"/>
            <a:ext cx="612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直接对二维字符数组排序与通过指针数组排序的比较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75" name="任意多边形 3"/>
          <p:cNvSpPr/>
          <p:nvPr/>
        </p:nvSpPr>
        <p:spPr bwMode="auto">
          <a:xfrm>
            <a:off x="6211575" y="3819590"/>
            <a:ext cx="303212" cy="311150"/>
          </a:xfrm>
          <a:custGeom>
            <a:avLst/>
            <a:gdLst>
              <a:gd name="T0" fmla="*/ 20897 w 302777"/>
              <a:gd name="T1" fmla="*/ 0 h 752571"/>
              <a:gd name="T2" fmla="*/ 313378 w 302777"/>
              <a:gd name="T3" fmla="*/ 0 h 752571"/>
              <a:gd name="T4" fmla="*/ 11039 w 302777"/>
              <a:gd name="T5" fmla="*/ 0 h 7525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2777" h="752571">
                <a:moveTo>
                  <a:pt x="20189" y="0"/>
                </a:moveTo>
                <a:cubicBezTo>
                  <a:pt x="162270" y="184944"/>
                  <a:pt x="304351" y="369888"/>
                  <a:pt x="302764" y="495300"/>
                </a:cubicBezTo>
                <a:cubicBezTo>
                  <a:pt x="301177" y="620712"/>
                  <a:pt x="-66594" y="756708"/>
                  <a:pt x="10664" y="75247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76" name="任意多边形 24"/>
          <p:cNvSpPr/>
          <p:nvPr/>
        </p:nvSpPr>
        <p:spPr bwMode="auto">
          <a:xfrm>
            <a:off x="6211575" y="4278378"/>
            <a:ext cx="303212" cy="333375"/>
          </a:xfrm>
          <a:custGeom>
            <a:avLst/>
            <a:gdLst>
              <a:gd name="T0" fmla="*/ 20897 w 302777"/>
              <a:gd name="T1" fmla="*/ 0 h 752571"/>
              <a:gd name="T2" fmla="*/ 313378 w 302777"/>
              <a:gd name="T3" fmla="*/ 0 h 752571"/>
              <a:gd name="T4" fmla="*/ 11039 w 302777"/>
              <a:gd name="T5" fmla="*/ 0 h 7525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2777" h="752571">
                <a:moveTo>
                  <a:pt x="20189" y="0"/>
                </a:moveTo>
                <a:cubicBezTo>
                  <a:pt x="162270" y="184944"/>
                  <a:pt x="304351" y="369888"/>
                  <a:pt x="302764" y="495300"/>
                </a:cubicBezTo>
                <a:cubicBezTo>
                  <a:pt x="301177" y="620712"/>
                  <a:pt x="-66594" y="756708"/>
                  <a:pt x="10664" y="75247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77" name="任意多边形 4"/>
          <p:cNvSpPr/>
          <p:nvPr/>
        </p:nvSpPr>
        <p:spPr bwMode="auto">
          <a:xfrm>
            <a:off x="4066862" y="3851340"/>
            <a:ext cx="228600" cy="685800"/>
          </a:xfrm>
          <a:custGeom>
            <a:avLst/>
            <a:gdLst>
              <a:gd name="T0" fmla="*/ 218731 w 228616"/>
              <a:gd name="T1" fmla="*/ 685800 h 685800"/>
              <a:gd name="T2" fmla="*/ 16 w 228616"/>
              <a:gd name="T3" fmla="*/ 257175 h 685800"/>
              <a:gd name="T4" fmla="*/ 228232 w 228616"/>
              <a:gd name="T5" fmla="*/ 0 h 6858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8616" h="685800">
                <a:moveTo>
                  <a:pt x="219091" y="685800"/>
                </a:moveTo>
                <a:cubicBezTo>
                  <a:pt x="108759" y="528637"/>
                  <a:pt x="-1572" y="371475"/>
                  <a:pt x="16" y="257175"/>
                </a:cubicBezTo>
                <a:cubicBezTo>
                  <a:pt x="1603" y="142875"/>
                  <a:pt x="82566" y="20637"/>
                  <a:pt x="228616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933684" y="260674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7.7.1 </a:t>
            </a: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一维指针数组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93" y="6003552"/>
            <a:ext cx="4019550" cy="819150"/>
          </a:xfrm>
          <a:prstGeom prst="rect">
            <a:avLst/>
          </a:prstGeom>
        </p:spPr>
      </p:pic>
      <p:sp>
        <p:nvSpPr>
          <p:cNvPr id="17" name="线形标注 1 3"/>
          <p:cNvSpPr/>
          <p:nvPr/>
        </p:nvSpPr>
        <p:spPr>
          <a:xfrm>
            <a:off x="5960136" y="4972871"/>
            <a:ext cx="3220720" cy="518160"/>
          </a:xfrm>
          <a:prstGeom prst="borderCallout1">
            <a:avLst>
              <a:gd name="adj1" fmla="val 99877"/>
              <a:gd name="adj2" fmla="val 2975"/>
              <a:gd name="adj3" fmla="val 259890"/>
              <a:gd name="adj4" fmla="val -111869"/>
            </a:avLst>
          </a:prstGeom>
          <a:noFill/>
          <a:ln w="38100" cmpd="sng">
            <a:solidFill>
              <a:srgbClr val="FF0000"/>
            </a:solidFill>
            <a:prstDash val="solid"/>
            <a:round/>
            <a:tailEnd type="triangle" w="med" len="med"/>
          </a:ln>
        </p:spPr>
        <p:txBody>
          <a:bodyPr rtlCol="0" anchor="ctr"/>
          <a:lstStyle/>
          <a:p>
            <a:pPr algn="ctr"/>
            <a:r>
              <a:rPr lang="en-US" altLang="zh-CN"/>
              <a:t>1. </a:t>
            </a:r>
            <a:r>
              <a:rPr lang="zh-CN" altLang="en-US"/>
              <a:t>在</a:t>
            </a:r>
            <a:r>
              <a:rPr lang="en-US" altLang="zh-CN"/>
              <a:t>win10</a:t>
            </a:r>
            <a:r>
              <a:rPr lang="zh-CN" altLang="en-US"/>
              <a:t>的搜索框输入</a:t>
            </a:r>
            <a:r>
              <a:rPr lang="en-US" altLang="zh-CN"/>
              <a:t>cmd</a:t>
            </a:r>
          </a:p>
        </p:txBody>
      </p:sp>
      <p:pic>
        <p:nvPicPr>
          <p:cNvPr id="19" name="图片 18">
            <a:hlinkClick r:id="" action="ppaction://noaction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596" y="3208338"/>
            <a:ext cx="6686550" cy="3276600"/>
          </a:xfrm>
          <a:prstGeom prst="rect">
            <a:avLst/>
          </a:prstGeom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60019" y="1119196"/>
            <a:ext cx="10512056" cy="96883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实际应用程序一般都需要处理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命令行参数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，以便用户指定操作的对象或说明命令选项。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009505" y="309563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** 7.7.2 </a:t>
            </a: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命令行参数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27660" y="1893570"/>
            <a:ext cx="3171190" cy="4180840"/>
            <a:chOff x="516" y="2982"/>
            <a:chExt cx="4994" cy="658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6" y="2982"/>
              <a:ext cx="4995" cy="6585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103" y="9020"/>
              <a:ext cx="1377" cy="4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sz="1400">
                <a:solidFill>
                  <a:schemeClr val="tx1"/>
                </a:solidFill>
                <a:uFillTx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838450" y="6485255"/>
            <a:ext cx="874395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400">
              <a:solidFill>
                <a:schemeClr val="tx1"/>
              </a:solidFill>
              <a:uFillTx/>
            </a:endParaRPr>
          </a:p>
        </p:txBody>
      </p:sp>
      <p:sp>
        <p:nvSpPr>
          <p:cNvPr id="18" name="线形标注 1 4"/>
          <p:cNvSpPr/>
          <p:nvPr/>
        </p:nvSpPr>
        <p:spPr>
          <a:xfrm>
            <a:off x="6021803" y="2417128"/>
            <a:ext cx="3220720" cy="518160"/>
          </a:xfrm>
          <a:prstGeom prst="borderCallout1">
            <a:avLst>
              <a:gd name="adj1" fmla="val 37745"/>
              <a:gd name="adj2" fmla="val -1380"/>
              <a:gd name="adj3" fmla="val 369056"/>
              <a:gd name="adj4" fmla="val -122834"/>
            </a:avLst>
          </a:prstGeom>
          <a:noFill/>
          <a:ln w="38100" cmpd="sng">
            <a:solidFill>
              <a:srgbClr val="FF0000"/>
            </a:solidFill>
            <a:prstDash val="solid"/>
            <a:round/>
            <a:tailEnd type="triangle" w="med" len="med"/>
          </a:ln>
        </p:spPr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1418C"/>
                </a:solidFill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rgbClr val="41418C"/>
                </a:solidFill>
                <a:ea typeface="微软雅黑" panose="020B0503020204020204" pitchFamily="34" charset="-122"/>
              </a:rPr>
              <a:t>双击</a:t>
            </a:r>
            <a:r>
              <a:rPr lang="en-US" altLang="zh-CN" dirty="0">
                <a:solidFill>
                  <a:srgbClr val="41418C"/>
                </a:solidFill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solidFill>
                  <a:srgbClr val="41418C"/>
                </a:solidFill>
                <a:ea typeface="微软雅黑" panose="020B0503020204020204" pitchFamily="34" charset="-122"/>
              </a:rPr>
              <a:t>命令提示符</a:t>
            </a:r>
            <a:r>
              <a:rPr lang="en-US" altLang="zh-CN" dirty="0">
                <a:solidFill>
                  <a:srgbClr val="41418C"/>
                </a:solidFill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solidFill>
                  <a:srgbClr val="41418C"/>
                </a:solidFill>
                <a:ea typeface="微软雅黑" panose="020B0503020204020204" pitchFamily="34" charset="-122"/>
              </a:rPr>
              <a:t>应用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741643" y="1797288"/>
            <a:ext cx="6686550" cy="3263900"/>
            <a:chOff x="3255" y="3365"/>
            <a:chExt cx="10530" cy="5140"/>
          </a:xfrm>
        </p:grpSpPr>
        <p:sp>
          <p:nvSpPr>
            <p:cNvPr id="24" name="圆角矩形 7"/>
            <p:cNvSpPr/>
            <p:nvPr/>
          </p:nvSpPr>
          <p:spPr>
            <a:xfrm>
              <a:off x="5685" y="4914"/>
              <a:ext cx="1676" cy="441"/>
            </a:xfrm>
            <a:prstGeom prst="roundRect">
              <a:avLst/>
            </a:prstGeom>
            <a:noFill/>
            <a:ln w="34925">
              <a:solidFill>
                <a:srgbClr val="FF0000"/>
              </a:solidFill>
              <a:round/>
              <a:tailEnd type="triangl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55" y="3365"/>
              <a:ext cx="10530" cy="514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009505" y="309563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** 7.7.2 </a:t>
            </a: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命令行参数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822251" y="1176338"/>
            <a:ext cx="10512056" cy="96883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实际应用程序一般都需要处理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命令行参数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，以便用户指定操作的对象或说明命令选项。</a:t>
            </a:r>
          </a:p>
        </p:txBody>
      </p:sp>
      <p:sp>
        <p:nvSpPr>
          <p:cNvPr id="27656" name="矩形 16"/>
          <p:cNvSpPr>
            <a:spLocks noChangeArrowheads="1"/>
          </p:cNvSpPr>
          <p:nvPr/>
        </p:nvSpPr>
        <p:spPr bwMode="auto">
          <a:xfrm>
            <a:off x="1757589" y="1949602"/>
            <a:ext cx="457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1418C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Windows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命令行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7657" name="Text Box 4"/>
          <p:cNvSpPr txBox="1">
            <a:spLocks noChangeArrowheads="1"/>
          </p:cNvSpPr>
          <p:nvPr/>
        </p:nvSpPr>
        <p:spPr bwMode="auto">
          <a:xfrm>
            <a:off x="1757591" y="2421090"/>
            <a:ext cx="8594724" cy="1508105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PING</a:t>
            </a:r>
            <a:r>
              <a:rPr kumimoji="1"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指定</a:t>
            </a: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IP</a:t>
            </a:r>
            <a:r>
              <a:rPr kumimoji="1"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主机：</a:t>
            </a: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ping 192.168.0.1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None/>
            </a:pPr>
            <a:r>
              <a:rPr kumimoji="1"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删除文件： </a:t>
            </a: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del D:\my.txt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None/>
            </a:pPr>
            <a:r>
              <a:rPr kumimoji="1"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查看网卡配置： </a:t>
            </a: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ipconfig /all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None/>
            </a:pPr>
            <a:r>
              <a:rPr kumimoji="1"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关闭计算机：</a:t>
            </a: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shutdown /s /t 10</a:t>
            </a:r>
          </a:p>
        </p:txBody>
      </p:sp>
      <p:sp>
        <p:nvSpPr>
          <p:cNvPr id="20" name="圆角矩形 19"/>
          <p:cNvSpPr/>
          <p:nvPr/>
        </p:nvSpPr>
        <p:spPr bwMode="auto">
          <a:xfrm>
            <a:off x="5191207" y="2835407"/>
            <a:ext cx="3782580" cy="3397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  <a:round/>
            <a:tailEnd type="triangle" w="med" len="med"/>
          </a:ln>
        </p:spPr>
        <p:txBody>
          <a:bodyPr anchor="ctr"/>
          <a:lstStyle/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使用反斜杠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'\'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，不要使用正斜杠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'/'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5751739" y="3529175"/>
            <a:ext cx="1085674" cy="3397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  <a:round/>
            <a:tailEnd type="triangle" w="med" len="med"/>
          </a:ln>
        </p:spPr>
        <p:txBody>
          <a:bodyPr anchor="ctr"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延时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757591" y="4714158"/>
            <a:ext cx="8594724" cy="1508105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None/>
            </a:pPr>
            <a:r>
              <a:rPr kumimoji="1"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文件拷贝：</a:t>
            </a: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cp </a:t>
            </a:r>
            <a:r>
              <a:rPr kumimoji="1"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src_file</a:t>
            </a: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dest_file</a:t>
            </a:r>
            <a:endParaRPr kumimoji="1"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None/>
            </a:pPr>
            <a:r>
              <a:rPr kumimoji="1"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列出当前目录： </a:t>
            </a: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ls –l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None/>
            </a:pPr>
            <a:r>
              <a:rPr kumimoji="1"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切换目录： </a:t>
            </a: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cd ~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None/>
            </a:pPr>
            <a:r>
              <a:rPr kumimoji="1"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查找文件：</a:t>
            </a: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find . -name "*.c" </a:t>
            </a:r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757589" y="4169645"/>
            <a:ext cx="457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UNIX/Linux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命令行</a:t>
            </a:r>
            <a:endParaRPr lang="en-US" altLang="zh-CN" dirty="0"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5083426" y="5152297"/>
            <a:ext cx="3890361" cy="3159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  <a:round/>
            <a:tailEnd type="triangle" w="med" len="med"/>
          </a:ln>
        </p:spPr>
        <p:txBody>
          <a:bodyPr anchor="ctr"/>
          <a:lstStyle/>
          <a:p>
            <a:pPr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-l: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列出当前目录下所有文件的详细信息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3487783" y="6230937"/>
            <a:ext cx="6699260" cy="3175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  <a:round/>
            <a:tailEnd type="triangle" w="med" len="med"/>
          </a:ln>
        </p:spPr>
        <p:txBody>
          <a:bodyPr anchor="ctr"/>
          <a:lstStyle/>
          <a:p>
            <a:pPr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-name "*.c":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将目前目录及其子目录下所有延伸档名是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的文件列出来</a:t>
            </a:r>
          </a:p>
        </p:txBody>
      </p:sp>
      <p:pic>
        <p:nvPicPr>
          <p:cNvPr id="16" name="图片 15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rcRect t="70221"/>
          <a:stretch>
            <a:fillRect/>
          </a:stretch>
        </p:blipFill>
        <p:spPr>
          <a:xfrm>
            <a:off x="5390227" y="1807309"/>
            <a:ext cx="4483100" cy="427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14" grpId="0" bldLvl="0" animBg="1"/>
      <p:bldP spid="15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文本框 9"/>
          <p:cNvSpPr txBox="1">
            <a:spLocks noChangeArrowheads="1"/>
          </p:cNvSpPr>
          <p:nvPr/>
        </p:nvSpPr>
        <p:spPr bwMode="auto">
          <a:xfrm>
            <a:off x="1009505" y="1260476"/>
            <a:ext cx="1006253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当需要处理命令行参数时，程序中的</a:t>
            </a:r>
            <a:r>
              <a:rPr lang="en-US" altLang="zh-CN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main()</a:t>
            </a:r>
            <a:r>
              <a:rPr lang="zh-CN" altLang="en-US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函数需要使用如下的函数原型：</a:t>
            </a:r>
            <a:endParaRPr lang="en-US" altLang="zh-CN" sz="2800" dirty="0">
              <a:solidFill>
                <a:srgbClr val="41418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None/>
            </a:pPr>
            <a:endParaRPr lang="en-US" altLang="zh-CN" sz="2800" b="1" dirty="0">
              <a:solidFill>
                <a:srgbClr val="41418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None/>
            </a:pPr>
            <a:endParaRPr lang="zh-CN" altLang="en-US" sz="2800" b="1" dirty="0">
              <a:solidFill>
                <a:srgbClr val="4141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2" name="文本框 9"/>
          <p:cNvSpPr txBox="1">
            <a:spLocks noChangeArrowheads="1"/>
          </p:cNvSpPr>
          <p:nvPr/>
        </p:nvSpPr>
        <p:spPr bwMode="auto">
          <a:xfrm>
            <a:off x="1009505" y="3293496"/>
            <a:ext cx="85963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假设运行程序</a:t>
            </a:r>
            <a:r>
              <a:rPr lang="en-US" altLang="zh-CN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program</a:t>
            </a:r>
            <a:r>
              <a:rPr lang="zh-CN" altLang="en-US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时在终端键盘上输入下列命令：</a:t>
            </a:r>
            <a:endParaRPr lang="en-US" altLang="zh-CN" sz="2800" dirty="0">
              <a:solidFill>
                <a:srgbClr val="41418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9703" name="文本框 9"/>
          <p:cNvSpPr txBox="1">
            <a:spLocks noChangeArrowheads="1"/>
          </p:cNvSpPr>
          <p:nvPr/>
        </p:nvSpPr>
        <p:spPr bwMode="auto">
          <a:xfrm>
            <a:off x="1009504" y="4844339"/>
            <a:ext cx="10062531" cy="110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在程序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program</a:t>
            </a:r>
            <a:r>
              <a:rPr lang="zh-CN" altLang="en-US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中，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argc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的值等于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800" dirty="0" err="1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argv</a:t>
            </a:r>
            <a:r>
              <a:rPr lang="en-US" altLang="zh-CN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[0], </a:t>
            </a:r>
            <a:r>
              <a:rPr lang="en-US" altLang="zh-CN" sz="2800" dirty="0" err="1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argv</a:t>
            </a:r>
            <a:r>
              <a:rPr lang="en-US" altLang="zh-CN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[1]</a:t>
            </a:r>
            <a:r>
              <a:rPr lang="zh-CN" altLang="en-US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altLang="zh-CN" sz="2800" dirty="0" err="1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argv</a:t>
            </a:r>
            <a:r>
              <a:rPr lang="en-US" altLang="zh-CN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[2]</a:t>
            </a:r>
            <a:r>
              <a:rPr lang="zh-CN" altLang="en-US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的内容分别是</a:t>
            </a:r>
            <a:r>
              <a:rPr lang="en-US" altLang="zh-CN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"program", "f1"</a:t>
            </a:r>
            <a:r>
              <a:rPr lang="zh-CN" altLang="en-US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"6"</a:t>
            </a:r>
            <a:r>
              <a:rPr lang="zh-CN" altLang="en-US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09505" y="309563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** 7.7.2 </a:t>
            </a: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命令行参数</a:t>
            </a:r>
          </a:p>
        </p:txBody>
      </p:sp>
      <p:sp>
        <p:nvSpPr>
          <p:cNvPr id="9" name="矩形 8"/>
          <p:cNvSpPr/>
          <p:nvPr/>
        </p:nvSpPr>
        <p:spPr>
          <a:xfrm>
            <a:off x="1172733" y="2549709"/>
            <a:ext cx="10062531" cy="523220"/>
          </a:xfrm>
          <a:prstGeom prst="rect">
            <a:avLst/>
          </a:prstGeom>
          <a:solidFill>
            <a:srgbClr val="1E1E1E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8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2800" dirty="0">
                <a:solidFill>
                  <a:srgbClr val="569CD6"/>
                </a:solidFill>
                <a:latin typeface="Consolas" panose="020B0609020204030204" pitchFamily="49" charset="0"/>
              </a:rPr>
              <a:t>[]); </a:t>
            </a:r>
            <a:r>
              <a:rPr lang="en-US" altLang="zh-CN" sz="2800" dirty="0">
                <a:solidFill>
                  <a:schemeClr val="accent6"/>
                </a:solidFill>
                <a:latin typeface="Consolas" panose="020B0609020204030204" pitchFamily="49" charset="0"/>
              </a:rPr>
              <a:t>// =&gt; char **</a:t>
            </a:r>
            <a:r>
              <a:rPr lang="en-US" altLang="zh-CN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argv</a:t>
            </a:r>
            <a:endParaRPr lang="en-US" altLang="zh-CN" sz="28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72733" y="4063114"/>
            <a:ext cx="10062531" cy="523220"/>
          </a:xfrm>
          <a:prstGeom prst="rect">
            <a:avLst/>
          </a:prstGeom>
          <a:solidFill>
            <a:srgbClr val="1E1E1E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spcBef>
                <a:spcPct val="20000"/>
              </a:spcBef>
              <a:buClr>
                <a:srgbClr val="954F72"/>
              </a:buClr>
              <a:buSzPct val="45000"/>
              <a:defRPr/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% 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program</a:t>
            </a: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f1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646256" y="1942683"/>
            <a:ext cx="4147006" cy="4399915"/>
          </a:xfrm>
          <a:prstGeom prst="rect">
            <a:avLst/>
          </a:prstGeom>
          <a:solidFill>
            <a:srgbClr val="1E1E1E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stdlib.h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 sum=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&lt;c; 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     sum+=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atoi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altLang="zh-CN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 sum);</a:t>
            </a:r>
          </a:p>
          <a:p>
            <a:b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804410" y="4023360"/>
            <a:ext cx="6656406" cy="449580"/>
            <a:chOff x="7476" y="6421"/>
            <a:chExt cx="10687" cy="708"/>
          </a:xfrm>
        </p:grpSpPr>
        <p:cxnSp>
          <p:nvCxnSpPr>
            <p:cNvPr id="33797" name="直接连接符 2"/>
            <p:cNvCxnSpPr>
              <a:cxnSpLocks noChangeShapeType="1"/>
            </p:cNvCxnSpPr>
            <p:nvPr/>
          </p:nvCxnSpPr>
          <p:spPr bwMode="auto">
            <a:xfrm>
              <a:off x="7476" y="6586"/>
              <a:ext cx="1000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798" name="任意多边形 5"/>
            <p:cNvSpPr/>
            <p:nvPr/>
          </p:nvSpPr>
          <p:spPr bwMode="auto">
            <a:xfrm>
              <a:off x="8058" y="6676"/>
              <a:ext cx="4558" cy="198"/>
            </a:xfrm>
            <a:custGeom>
              <a:avLst/>
              <a:gdLst>
                <a:gd name="T0" fmla="*/ 0 w 4194628"/>
                <a:gd name="T1" fmla="*/ 0 h 363214"/>
                <a:gd name="T2" fmla="*/ 2237 w 4194628"/>
                <a:gd name="T3" fmla="*/ 0 h 363214"/>
                <a:gd name="T4" fmla="*/ 3476 w 4194628"/>
                <a:gd name="T5" fmla="*/ 0 h 3632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94628" h="363214">
                  <a:moveTo>
                    <a:pt x="0" y="0"/>
                  </a:moveTo>
                  <a:cubicBezTo>
                    <a:pt x="1000276" y="176590"/>
                    <a:pt x="2000552" y="353181"/>
                    <a:pt x="2699657" y="362857"/>
                  </a:cubicBezTo>
                  <a:cubicBezTo>
                    <a:pt x="3398762" y="372533"/>
                    <a:pt x="3655180" y="183848"/>
                    <a:pt x="4194628" y="5805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2617" y="6421"/>
              <a:ext cx="5546" cy="708"/>
            </a:xfrm>
            <a:prstGeom prst="rect">
              <a:avLst/>
            </a:prstGeom>
            <a:ln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41418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对</a:t>
              </a:r>
              <a:r>
                <a:rPr lang="en-US" altLang="zh-CN" sz="2000" dirty="0">
                  <a:solidFill>
                    <a:srgbClr val="41418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v</a:t>
              </a:r>
              <a:r>
                <a:rPr lang="zh-CN" altLang="en-US" sz="2000" dirty="0">
                  <a:solidFill>
                    <a:srgbClr val="41418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的下标遍历是从</a:t>
              </a:r>
              <a:r>
                <a:rPr lang="en-US" altLang="zh-CN" sz="2000" dirty="0">
                  <a:solidFill>
                    <a:srgbClr val="41418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rgbClr val="41418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开始的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10644" y="4587604"/>
            <a:ext cx="5750560" cy="449580"/>
            <a:chOff x="9396" y="7278"/>
            <a:chExt cx="9056" cy="708"/>
          </a:xfrm>
        </p:grpSpPr>
        <p:cxnSp>
          <p:nvCxnSpPr>
            <p:cNvPr id="33800" name="直接连接符 11"/>
            <p:cNvCxnSpPr>
              <a:cxnSpLocks noChangeShapeType="1"/>
            </p:cNvCxnSpPr>
            <p:nvPr/>
          </p:nvCxnSpPr>
          <p:spPr bwMode="auto">
            <a:xfrm>
              <a:off x="9396" y="7501"/>
              <a:ext cx="2058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矩形 12"/>
            <p:cNvSpPr/>
            <p:nvPr/>
          </p:nvSpPr>
          <p:spPr bwMode="auto">
            <a:xfrm>
              <a:off x="13012" y="7278"/>
              <a:ext cx="5440" cy="708"/>
            </a:xfrm>
            <a:prstGeom prst="rect">
              <a:avLst/>
            </a:prstGeom>
            <a:ln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41418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通过</a:t>
              </a:r>
              <a:r>
                <a:rPr lang="en-US" altLang="zh-CN" sz="2000" dirty="0" err="1">
                  <a:solidFill>
                    <a:srgbClr val="41418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atoi</a:t>
              </a:r>
              <a:r>
                <a:rPr lang="zh-CN" altLang="en-US" sz="2000" dirty="0">
                  <a:solidFill>
                    <a:srgbClr val="41418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将命令行参数转</a:t>
              </a:r>
              <a:r>
                <a:rPr lang="en-US" altLang="zh-CN" sz="2000" dirty="0" err="1">
                  <a:solidFill>
                    <a:srgbClr val="41418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int</a:t>
              </a:r>
              <a:endPara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3802" name="任意多边形 13"/>
            <p:cNvSpPr/>
            <p:nvPr/>
          </p:nvSpPr>
          <p:spPr bwMode="auto">
            <a:xfrm>
              <a:off x="10666" y="7507"/>
              <a:ext cx="2308" cy="212"/>
            </a:xfrm>
            <a:custGeom>
              <a:avLst/>
              <a:gdLst>
                <a:gd name="T0" fmla="*/ 0 w 1857829"/>
                <a:gd name="T1" fmla="*/ 0 h 424113"/>
                <a:gd name="T2" fmla="*/ 3996 w 1857829"/>
                <a:gd name="T3" fmla="*/ 0 h 424113"/>
                <a:gd name="T4" fmla="*/ 6238 w 1857829"/>
                <a:gd name="T5" fmla="*/ 0 h 4241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57829" h="424113">
                  <a:moveTo>
                    <a:pt x="0" y="159657"/>
                  </a:moveTo>
                  <a:cubicBezTo>
                    <a:pt x="440267" y="303590"/>
                    <a:pt x="880534" y="447523"/>
                    <a:pt x="1190172" y="420914"/>
                  </a:cubicBezTo>
                  <a:cubicBezTo>
                    <a:pt x="1499810" y="394305"/>
                    <a:pt x="1620762" y="200781"/>
                    <a:pt x="1857829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 bwMode="auto">
          <a:xfrm>
            <a:off x="8016964" y="5188043"/>
            <a:ext cx="3454400" cy="677862"/>
          </a:xfrm>
          <a:prstGeom prst="rect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没有错误检查，</a:t>
            </a:r>
            <a:r>
              <a:rPr lang="en-US" altLang="zh-CN" sz="2000" dirty="0" err="1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atoi</a:t>
            </a: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对非数值参数返回</a:t>
            </a:r>
            <a:r>
              <a:rPr lang="en-US" altLang="zh-CN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  <a:endParaRPr lang="zh-CN" altLang="en-US" sz="2000" dirty="0">
              <a:solidFill>
                <a:srgbClr val="41418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351155" y="1151255"/>
            <a:ext cx="3295015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【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7-11】 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计算命令行参数的代数和</a:t>
            </a:r>
          </a:p>
          <a:p>
            <a:pPr marL="0" indent="0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  <a:hlinkClick r:id="rId3" action="ppaction://hlinkfile"/>
              </a:rPr>
              <a:t>c7-11_sum_com</a:t>
            </a: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)</a:t>
            </a:r>
          </a:p>
          <a:p>
            <a:pPr marL="0" indent="0">
              <a:lnSpc>
                <a:spcPct val="150000"/>
              </a:lnSpc>
            </a:pPr>
            <a:r>
              <a:rPr lang="zh-CN" altLang="en-US" dirty="0">
                <a:solidFill>
                  <a:srgbClr val="41418C"/>
                </a:solidFill>
                <a:ea typeface="微软雅黑" panose="020B0503020204020204" pitchFamily="34" charset="-122"/>
              </a:rPr>
              <a:t>对命令行中数量未知的整数求和，在标准输出上输出结果</a:t>
            </a:r>
            <a:r>
              <a:rPr lang="zh-CN" altLang="en-US" sz="1800" dirty="0">
                <a:solidFill>
                  <a:srgbClr val="41418C"/>
                </a:solidFill>
                <a:ea typeface="微软雅黑" panose="020B0503020204020204" pitchFamily="34" charset="-122"/>
              </a:rPr>
              <a:t> </a:t>
            </a:r>
            <a:endParaRPr lang="zh-CN" altLang="en-US" sz="1800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09505" y="309563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** 7.7.2 </a:t>
            </a: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命令行参数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5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5B9140-CA5F-4481-817F-36F610685110}" type="slidenum">
              <a:rPr lang="zh-CN" altLang="en-US">
                <a:solidFill>
                  <a:srgbClr val="FFCF01"/>
                </a:solidFill>
              </a:rPr>
              <a:t>38</a:t>
            </a:fld>
            <a:endParaRPr lang="en-US" altLang="zh-CN">
              <a:solidFill>
                <a:srgbClr val="FFCF0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379" y="1500990"/>
            <a:ext cx="7746452" cy="504744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线形标注 1 4"/>
          <p:cNvSpPr/>
          <p:nvPr/>
        </p:nvSpPr>
        <p:spPr>
          <a:xfrm>
            <a:off x="6405902" y="1207139"/>
            <a:ext cx="3220720" cy="518160"/>
          </a:xfrm>
          <a:prstGeom prst="borderCallout1">
            <a:avLst>
              <a:gd name="adj1" fmla="val 37745"/>
              <a:gd name="adj2" fmla="val -1380"/>
              <a:gd name="adj3" fmla="val 395343"/>
              <a:gd name="adj4" fmla="val -35272"/>
            </a:avLst>
          </a:prstGeom>
          <a:solidFill>
            <a:schemeClr val="bg1"/>
          </a:solidFill>
          <a:ln w="38100" cmpd="sng">
            <a:solidFill>
              <a:srgbClr val="FF0000"/>
            </a:solidFill>
            <a:prstDash val="solid"/>
            <a:round/>
            <a:tailEnd type="triangle" w="med" len="med"/>
          </a:ln>
        </p:spPr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6" name="线形标注 1 5"/>
          <p:cNvSpPr/>
          <p:nvPr/>
        </p:nvSpPr>
        <p:spPr>
          <a:xfrm>
            <a:off x="2387515" y="1127812"/>
            <a:ext cx="2535555" cy="518160"/>
          </a:xfrm>
          <a:prstGeom prst="borderCallout1">
            <a:avLst>
              <a:gd name="adj1" fmla="val 99877"/>
              <a:gd name="adj2" fmla="val 49467"/>
              <a:gd name="adj3" fmla="val 153161"/>
              <a:gd name="adj4" fmla="val 82095"/>
            </a:avLst>
          </a:prstGeom>
          <a:solidFill>
            <a:schemeClr val="bg1"/>
          </a:solidFill>
          <a:ln w="38100" cmpd="sng">
            <a:solidFill>
              <a:srgbClr val="FF0000"/>
            </a:solidFill>
            <a:prstDash val="solid"/>
            <a:round/>
            <a:tailEnd type="triangle" w="med" len="med"/>
          </a:ln>
        </p:spPr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020" y="3484290"/>
            <a:ext cx="3816200" cy="2488204"/>
          </a:xfrm>
          <a:prstGeom prst="rect">
            <a:avLst/>
          </a:prstGeom>
        </p:spPr>
      </p:pic>
      <p:sp>
        <p:nvSpPr>
          <p:cNvPr id="9" name="线形标注 1 8"/>
          <p:cNvSpPr/>
          <p:nvPr/>
        </p:nvSpPr>
        <p:spPr>
          <a:xfrm>
            <a:off x="6952501" y="2993434"/>
            <a:ext cx="3220720" cy="518160"/>
          </a:xfrm>
          <a:prstGeom prst="borderCallout1">
            <a:avLst>
              <a:gd name="adj1" fmla="val 37745"/>
              <a:gd name="adj2" fmla="val -1380"/>
              <a:gd name="adj3" fmla="val 233210"/>
              <a:gd name="adj4" fmla="val -85686"/>
            </a:avLst>
          </a:prstGeom>
          <a:solidFill>
            <a:schemeClr val="bg1"/>
          </a:solidFill>
          <a:ln w="38100" cmpd="sng">
            <a:solidFill>
              <a:srgbClr val="FF0000"/>
            </a:solidFill>
            <a:prstDash val="solid"/>
            <a:round/>
            <a:tailEnd type="triangle" w="med" len="med"/>
          </a:ln>
        </p:spPr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10 5 6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三个数</a:t>
            </a:r>
          </a:p>
        </p:txBody>
      </p:sp>
      <p:sp>
        <p:nvSpPr>
          <p:cNvPr id="10" name="线形标注 1 9"/>
          <p:cNvSpPr/>
          <p:nvPr/>
        </p:nvSpPr>
        <p:spPr>
          <a:xfrm>
            <a:off x="7007390" y="4997029"/>
            <a:ext cx="2899410" cy="518160"/>
          </a:xfrm>
          <a:prstGeom prst="borderCallout1">
            <a:avLst>
              <a:gd name="adj1" fmla="val 37745"/>
              <a:gd name="adj2" fmla="val -1380"/>
              <a:gd name="adj3" fmla="val 111884"/>
              <a:gd name="adj4" fmla="val -38687"/>
            </a:avLst>
          </a:prstGeom>
          <a:solidFill>
            <a:schemeClr val="bg1"/>
          </a:solidFill>
          <a:ln w="38100" cmpd="sng">
            <a:solidFill>
              <a:srgbClr val="FF0000"/>
            </a:solidFill>
            <a:prstDash val="solid"/>
            <a:round/>
            <a:tailEnd type="triangle" w="med" len="med"/>
          </a:ln>
        </p:spPr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点击确定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09505" y="309563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** 7.7.2 </a:t>
            </a: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命令行参数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9" grpId="0" bldLvl="0" animBg="1"/>
      <p:bldP spid="10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477" y="1620055"/>
            <a:ext cx="8442896" cy="4617871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6096000" y="1101895"/>
            <a:ext cx="2535555" cy="518160"/>
          </a:xfrm>
          <a:prstGeom prst="borderCallout1">
            <a:avLst>
              <a:gd name="adj1" fmla="val 99877"/>
              <a:gd name="adj2" fmla="val 49467"/>
              <a:gd name="adj3" fmla="val 198271"/>
              <a:gd name="adj4" fmla="val 16560"/>
            </a:avLst>
          </a:prstGeom>
          <a:solidFill>
            <a:schemeClr val="bg1"/>
          </a:solidFill>
          <a:ln w="38100" cmpd="sng">
            <a:solidFill>
              <a:srgbClr val="FF0000"/>
            </a:solidFill>
            <a:prstDash val="solid"/>
            <a:round/>
            <a:tailEnd type="triangle" w="med" len="med"/>
          </a:ln>
        </p:spPr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编译执行</a:t>
            </a:r>
            <a:r>
              <a:rPr lang="en-US" altLang="zh-CN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960" y="2920365"/>
            <a:ext cx="7567930" cy="178562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09505" y="309563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** 7.7.2 </a:t>
            </a: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命令行参数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/>
          <p:cNvSpPr/>
          <p:nvPr/>
        </p:nvSpPr>
        <p:spPr bwMode="auto">
          <a:xfrm>
            <a:off x="963329" y="1675743"/>
            <a:ext cx="3395489" cy="2768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noFill/>
            <a:round/>
            <a:tailEnd type="triangle" w="med" len="med"/>
          </a:ln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870594" y="1136024"/>
            <a:ext cx="11094300" cy="484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语言将二维数组看作一维数组的嵌套，每个一维数组的元素又是一个一维数组。</a:t>
            </a:r>
          </a:p>
        </p:txBody>
      </p:sp>
      <p:sp>
        <p:nvSpPr>
          <p:cNvPr id="685111" name="Rectangle 55"/>
          <p:cNvSpPr>
            <a:spLocks noChangeArrowheads="1"/>
          </p:cNvSpPr>
          <p:nvPr/>
        </p:nvSpPr>
        <p:spPr bwMode="auto">
          <a:xfrm>
            <a:off x="1085698" y="1683036"/>
            <a:ext cx="21836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int</a:t>
            </a:r>
            <a:r>
              <a:rPr kumimoji="1" lang="en-US" altLang="zh-CN" sz="2800" b="1" dirty="0">
                <a:solidFill>
                  <a:srgbClr val="44546A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a[2][3];</a:t>
            </a: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2722803" y="377657"/>
            <a:ext cx="6174581" cy="43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7.5 </a:t>
            </a:r>
            <a:r>
              <a:rPr lang="zh-CN" altLang="en-US" sz="36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指向二维数组的指针</a:t>
            </a:r>
            <a:endParaRPr lang="en-US" altLang="zh-CN" sz="3600" b="1" dirty="0">
              <a:solidFill>
                <a:srgbClr val="D32D17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3330" y="3084642"/>
            <a:ext cx="79438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4" name="AutoShape 51"/>
          <p:cNvSpPr/>
          <p:nvPr/>
        </p:nvSpPr>
        <p:spPr bwMode="auto">
          <a:xfrm>
            <a:off x="1626128" y="2891829"/>
            <a:ext cx="224790" cy="944574"/>
          </a:xfrm>
          <a:prstGeom prst="leftBrace">
            <a:avLst>
              <a:gd name="adj1" fmla="val 32499"/>
              <a:gd name="adj2" fmla="val 50000"/>
            </a:avLst>
          </a:prstGeom>
          <a:noFill/>
          <a:ln w="25400">
            <a:solidFill>
              <a:srgbClr val="00B05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1757714" y="2648397"/>
            <a:ext cx="963232" cy="1386840"/>
            <a:chOff x="3575" y="3536"/>
            <a:chExt cx="1683" cy="2184"/>
          </a:xfrm>
        </p:grpSpPr>
        <p:sp>
          <p:nvSpPr>
            <p:cNvPr id="59" name="矩形 58"/>
            <p:cNvSpPr/>
            <p:nvPr/>
          </p:nvSpPr>
          <p:spPr>
            <a:xfrm>
              <a:off x="3575" y="3536"/>
              <a:ext cx="1683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a[0]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3575" y="4985"/>
              <a:ext cx="1683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a[1]</a:t>
              </a:r>
            </a:p>
          </p:txBody>
        </p:sp>
      </p:grpSp>
      <p:sp>
        <p:nvSpPr>
          <p:cNvPr id="62" name="AutoShape 51"/>
          <p:cNvSpPr/>
          <p:nvPr/>
        </p:nvSpPr>
        <p:spPr bwMode="auto">
          <a:xfrm>
            <a:off x="2648703" y="2457145"/>
            <a:ext cx="238878" cy="753227"/>
          </a:xfrm>
          <a:prstGeom prst="leftBrace">
            <a:avLst>
              <a:gd name="adj1" fmla="val 32499"/>
              <a:gd name="adj2" fmla="val 50000"/>
            </a:avLst>
          </a:prstGeom>
          <a:noFill/>
          <a:ln w="25400">
            <a:solidFill>
              <a:srgbClr val="00B05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2850550" y="2171512"/>
            <a:ext cx="1271905" cy="1124585"/>
            <a:chOff x="5216" y="3308"/>
            <a:chExt cx="2003" cy="1771"/>
          </a:xfrm>
        </p:grpSpPr>
        <p:sp>
          <p:nvSpPr>
            <p:cNvPr id="63" name="矩形 62"/>
            <p:cNvSpPr/>
            <p:nvPr/>
          </p:nvSpPr>
          <p:spPr>
            <a:xfrm>
              <a:off x="5217" y="3308"/>
              <a:ext cx="2002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a[0][0]</a:t>
              </a:r>
              <a:endPara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216" y="3834"/>
              <a:ext cx="2002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a[0][1]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217" y="4344"/>
              <a:ext cx="2002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a[0][2]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7" name="AutoShape 51"/>
          <p:cNvSpPr/>
          <p:nvPr/>
        </p:nvSpPr>
        <p:spPr bwMode="auto">
          <a:xfrm>
            <a:off x="2648703" y="3468700"/>
            <a:ext cx="238878" cy="753227"/>
          </a:xfrm>
          <a:prstGeom prst="leftBrace">
            <a:avLst>
              <a:gd name="adj1" fmla="val 32499"/>
              <a:gd name="adj2" fmla="val 50000"/>
            </a:avLst>
          </a:prstGeom>
          <a:noFill/>
          <a:ln w="25400">
            <a:solidFill>
              <a:srgbClr val="00B05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856265" y="3290382"/>
            <a:ext cx="1271905" cy="1124585"/>
            <a:chOff x="5216" y="3308"/>
            <a:chExt cx="2003" cy="1771"/>
          </a:xfrm>
        </p:grpSpPr>
        <p:sp>
          <p:nvSpPr>
            <p:cNvPr id="69" name="矩形 68"/>
            <p:cNvSpPr/>
            <p:nvPr/>
          </p:nvSpPr>
          <p:spPr>
            <a:xfrm>
              <a:off x="5217" y="3308"/>
              <a:ext cx="2002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a[1][0]</a:t>
              </a:r>
              <a:endPara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216" y="3834"/>
              <a:ext cx="2002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a[1][1]</a:t>
              </a:r>
              <a:endPara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217" y="4344"/>
              <a:ext cx="2002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a[1][2]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93" name="矩形 92"/>
          <p:cNvSpPr/>
          <p:nvPr/>
        </p:nvSpPr>
        <p:spPr>
          <a:xfrm>
            <a:off x="6010362" y="2685076"/>
            <a:ext cx="79438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6297316" y="3260806"/>
            <a:ext cx="4002987" cy="1172985"/>
            <a:chOff x="12367895" y="2054752"/>
            <a:chExt cx="2620010" cy="1172985"/>
          </a:xfrm>
        </p:grpSpPr>
        <p:grpSp>
          <p:nvGrpSpPr>
            <p:cNvPr id="685056" name="组合 685055"/>
            <p:cNvGrpSpPr/>
            <p:nvPr/>
          </p:nvGrpSpPr>
          <p:grpSpPr>
            <a:xfrm>
              <a:off x="12367895" y="2054752"/>
              <a:ext cx="2620010" cy="588645"/>
              <a:chOff x="12192000" y="1673069"/>
              <a:chExt cx="3240336" cy="588645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12192000" y="1673069"/>
                <a:ext cx="3240336" cy="58864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Text Box 31"/>
              <p:cNvSpPr txBox="1">
                <a:spLocks noChangeArrowheads="1"/>
              </p:cNvSpPr>
              <p:nvPr/>
            </p:nvSpPr>
            <p:spPr bwMode="auto">
              <a:xfrm>
                <a:off x="13441265" y="1818526"/>
                <a:ext cx="741806" cy="3258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0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</a:rPr>
                  <a:t>a[0]</a:t>
                </a:r>
              </a:p>
            </p:txBody>
          </p:sp>
        </p:grpSp>
        <p:grpSp>
          <p:nvGrpSpPr>
            <p:cNvPr id="685057" name="组合 685056"/>
            <p:cNvGrpSpPr/>
            <p:nvPr/>
          </p:nvGrpSpPr>
          <p:grpSpPr>
            <a:xfrm>
              <a:off x="12367895" y="2639092"/>
              <a:ext cx="2620010" cy="588645"/>
              <a:chOff x="12192000" y="2257409"/>
              <a:chExt cx="3240336" cy="588645"/>
            </a:xfrm>
          </p:grpSpPr>
          <p:sp>
            <p:nvSpPr>
              <p:cNvPr id="122" name="矩形 121"/>
              <p:cNvSpPr/>
              <p:nvPr/>
            </p:nvSpPr>
            <p:spPr>
              <a:xfrm>
                <a:off x="12192000" y="2257409"/>
                <a:ext cx="3240336" cy="588645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Text Box 31"/>
              <p:cNvSpPr txBox="1">
                <a:spLocks noChangeArrowheads="1"/>
              </p:cNvSpPr>
              <p:nvPr/>
            </p:nvSpPr>
            <p:spPr bwMode="auto">
              <a:xfrm>
                <a:off x="13441265" y="2379335"/>
                <a:ext cx="741806" cy="3258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0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</a:rPr>
                  <a:t>a[1]</a:t>
                </a:r>
              </a:p>
            </p:txBody>
          </p:sp>
        </p:grpSp>
      </p:grpSp>
      <p:grpSp>
        <p:nvGrpSpPr>
          <p:cNvPr id="143" name="组合 142"/>
          <p:cNvGrpSpPr/>
          <p:nvPr/>
        </p:nvGrpSpPr>
        <p:grpSpPr>
          <a:xfrm>
            <a:off x="5548356" y="3448844"/>
            <a:ext cx="749019" cy="932952"/>
            <a:chOff x="11381" y="4296"/>
            <a:chExt cx="1350" cy="1469"/>
          </a:xfrm>
        </p:grpSpPr>
        <p:sp>
          <p:nvSpPr>
            <p:cNvPr id="144" name="Text Box 31"/>
            <p:cNvSpPr txBox="1">
              <a:spLocks noChangeArrowheads="1"/>
            </p:cNvSpPr>
            <p:nvPr/>
          </p:nvSpPr>
          <p:spPr bwMode="auto">
            <a:xfrm>
              <a:off x="11381" y="4296"/>
              <a:ext cx="1337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&amp;a[0]</a:t>
              </a:r>
            </a:p>
          </p:txBody>
        </p:sp>
        <p:sp>
          <p:nvSpPr>
            <p:cNvPr id="145" name="Text Box 31"/>
            <p:cNvSpPr txBox="1">
              <a:spLocks noChangeArrowheads="1"/>
            </p:cNvSpPr>
            <p:nvPr/>
          </p:nvSpPr>
          <p:spPr bwMode="auto">
            <a:xfrm>
              <a:off x="11394" y="5289"/>
              <a:ext cx="1337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&amp;a[1]</a:t>
              </a: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5095092" y="3118327"/>
            <a:ext cx="1102995" cy="372110"/>
            <a:chOff x="9689" y="4242"/>
            <a:chExt cx="1737" cy="586"/>
          </a:xfrm>
        </p:grpSpPr>
        <p:sp>
          <p:nvSpPr>
            <p:cNvPr id="147" name="Text Box 31"/>
            <p:cNvSpPr txBox="1">
              <a:spLocks noChangeArrowheads="1"/>
            </p:cNvSpPr>
            <p:nvPr/>
          </p:nvSpPr>
          <p:spPr bwMode="auto">
            <a:xfrm>
              <a:off x="9689" y="4242"/>
              <a:ext cx="1337" cy="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a+0</a:t>
              </a:r>
            </a:p>
          </p:txBody>
        </p:sp>
        <p:sp>
          <p:nvSpPr>
            <p:cNvPr id="148" name="Line 35"/>
            <p:cNvSpPr>
              <a:spLocks noChangeShapeType="1"/>
            </p:cNvSpPr>
            <p:nvPr/>
          </p:nvSpPr>
          <p:spPr bwMode="auto">
            <a:xfrm>
              <a:off x="10854" y="4545"/>
              <a:ext cx="572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5091891" y="3735230"/>
            <a:ext cx="1102995" cy="372110"/>
            <a:chOff x="9537" y="5191"/>
            <a:chExt cx="1737" cy="586"/>
          </a:xfrm>
        </p:grpSpPr>
        <p:sp>
          <p:nvSpPr>
            <p:cNvPr id="150" name="Text Box 31"/>
            <p:cNvSpPr txBox="1">
              <a:spLocks noChangeArrowheads="1"/>
            </p:cNvSpPr>
            <p:nvPr/>
          </p:nvSpPr>
          <p:spPr bwMode="auto">
            <a:xfrm>
              <a:off x="9537" y="5191"/>
              <a:ext cx="1337" cy="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a+1</a:t>
              </a:r>
            </a:p>
          </p:txBody>
        </p:sp>
        <p:sp>
          <p:nvSpPr>
            <p:cNvPr id="151" name="Line 35"/>
            <p:cNvSpPr>
              <a:spLocks noChangeShapeType="1"/>
            </p:cNvSpPr>
            <p:nvPr/>
          </p:nvSpPr>
          <p:spPr bwMode="auto">
            <a:xfrm>
              <a:off x="10702" y="5484"/>
              <a:ext cx="572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685111" grpId="0"/>
      <p:bldP spid="4" grpId="0"/>
      <p:bldP spid="24" grpId="0" animBg="1"/>
      <p:bldP spid="62" grpId="0" animBg="1"/>
      <p:bldP spid="67" grpId="0" animBg="1"/>
      <p:bldP spid="9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"/>
          <p:cNvSpPr txBox="1">
            <a:spLocks noChangeArrowheads="1"/>
          </p:cNvSpPr>
          <p:nvPr/>
        </p:nvSpPr>
        <p:spPr bwMode="auto">
          <a:xfrm>
            <a:off x="1225271" y="1409167"/>
            <a:ext cx="8839200" cy="207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指针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函数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: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	</a:t>
            </a:r>
            <a:r>
              <a:rPr kumimoji="1" lang="en-US" altLang="zh-CN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char  *</a:t>
            </a:r>
            <a:r>
              <a:rPr kumimoji="1" lang="en-US" altLang="zh-CN" sz="2800" dirty="0" err="1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strstr</a:t>
            </a:r>
            <a:r>
              <a:rPr kumimoji="1" lang="en-US" altLang="zh-CN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(char *s, char *s1); 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endParaRPr kumimoji="1" lang="en-US" altLang="zh-CN" sz="2800" dirty="0">
              <a:solidFill>
                <a:srgbClr val="41418C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endParaRPr kumimoji="1"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函数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指针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:	</a:t>
            </a:r>
            <a:r>
              <a:rPr kumimoji="1" lang="en-US" altLang="zh-CN" sz="2800" dirty="0" err="1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int</a:t>
            </a:r>
            <a:r>
              <a:rPr kumimoji="1" lang="en-US" altLang="zh-CN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(*</a:t>
            </a:r>
            <a:r>
              <a:rPr kumimoji="1" lang="en-US" altLang="zh-CN" sz="2800" dirty="0" err="1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f_name</a:t>
            </a:r>
            <a:r>
              <a:rPr kumimoji="1" lang="en-US" altLang="zh-CN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) (…);</a:t>
            </a:r>
            <a:endParaRPr lang="zh-CN" altLang="en-US" sz="2800" dirty="0">
              <a:solidFill>
                <a:srgbClr val="41418C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592221" y="133755"/>
            <a:ext cx="3923868" cy="6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宋体" panose="02010600030101010101" pitchFamily="2" charset="-122"/>
              </a:rPr>
              <a:t>* 7.8 </a:t>
            </a:r>
            <a:r>
              <a:rPr lang="zh-CN" altLang="en-US" sz="36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宋体" panose="02010600030101010101" pitchFamily="2" charset="-122"/>
              </a:rPr>
              <a:t>函数指针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911072" y="2050518"/>
            <a:ext cx="8364678" cy="523220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kumimoji="1" lang="zh-CN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主语是函数，该函数返回一个指针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911072" y="3647878"/>
            <a:ext cx="8364678" cy="954107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None/>
              <a:defRPr/>
            </a:pPr>
            <a:r>
              <a:rPr kumimoji="1" lang="zh-CN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主语是指针，</a:t>
            </a:r>
            <a:r>
              <a:rPr kumimoji="1"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f_name</a:t>
            </a:r>
            <a:r>
              <a:rPr kumimoji="1" lang="zh-CN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是一个变量，指向一个返回</a:t>
            </a:r>
            <a:r>
              <a:rPr kumimoji="1"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kumimoji="1" lang="zh-CN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类型的函数</a:t>
            </a:r>
          </a:p>
        </p:txBody>
      </p:sp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1225270" y="4515905"/>
            <a:ext cx="9761707" cy="159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endParaRPr kumimoji="1"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同样，“指针数组”</a:t>
            </a:r>
            <a:r>
              <a:rPr kumimoji="1" lang="en-US" altLang="zh-CN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kumimoji="1" lang="zh-CN" altLang="en-US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如，</a:t>
            </a:r>
            <a:r>
              <a:rPr kumimoji="1" lang="en-US" altLang="zh-CN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char </a:t>
            </a:r>
            <a:r>
              <a:rPr kumimoji="1" lang="zh-CN" altLang="en-US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*</a:t>
            </a:r>
            <a:r>
              <a:rPr kumimoji="1" lang="en-US" altLang="zh-CN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a[N]】</a:t>
            </a:r>
            <a:r>
              <a:rPr kumimoji="1" lang="zh-CN" altLang="en-US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与</a:t>
            </a:r>
            <a:br>
              <a:rPr kumimoji="1" lang="en-US" altLang="zh-CN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kumimoji="1" lang="zh-CN" altLang="en-US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　　　“数组指针”</a:t>
            </a:r>
            <a:r>
              <a:rPr kumimoji="1" lang="en-US" altLang="zh-CN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kumimoji="1" lang="zh-CN" altLang="en-US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如，</a:t>
            </a:r>
            <a:r>
              <a:rPr kumimoji="1" lang="en-US" altLang="zh-CN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char (*a)[N]】</a:t>
            </a:r>
            <a:r>
              <a:rPr kumimoji="1" lang="zh-CN" altLang="en-US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是同一个道理。</a:t>
            </a:r>
            <a:endParaRPr lang="zh-CN" altLang="en-US" sz="2800" dirty="0">
              <a:solidFill>
                <a:srgbClr val="41418C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3" grpId="0" bldLvl="0" animBg="1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文本框 1"/>
          <p:cNvSpPr txBox="1">
            <a:spLocks noChangeArrowheads="1"/>
          </p:cNvSpPr>
          <p:nvPr/>
        </p:nvSpPr>
        <p:spPr bwMode="auto">
          <a:xfrm>
            <a:off x="1103645" y="2638031"/>
            <a:ext cx="1014345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函数名表示的是一个函数的可执行代码的入口地址，也就是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指向该函数可执行代码的指针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。函数指针类型为提高程序描述的能力提供了有力的手段，是实际编程中一种不可或缺的工具。</a:t>
            </a:r>
          </a:p>
        </p:txBody>
      </p:sp>
      <p:sp>
        <p:nvSpPr>
          <p:cNvPr id="37892" name="矩形 1"/>
          <p:cNvSpPr>
            <a:spLocks noChangeArrowheads="1"/>
          </p:cNvSpPr>
          <p:nvPr/>
        </p:nvSpPr>
        <p:spPr bwMode="auto">
          <a:xfrm>
            <a:off x="2895600" y="4296939"/>
            <a:ext cx="1752600" cy="427038"/>
          </a:xfrm>
          <a:prstGeom prst="rect">
            <a:avLst/>
          </a:prstGeom>
          <a:noFill/>
          <a:ln w="25400">
            <a:solidFill>
              <a:srgbClr val="FFC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37893" name="矩形 4"/>
          <p:cNvSpPr>
            <a:spLocks noChangeArrowheads="1"/>
          </p:cNvSpPr>
          <p:nvPr/>
        </p:nvSpPr>
        <p:spPr bwMode="auto">
          <a:xfrm>
            <a:off x="2895600" y="4723978"/>
            <a:ext cx="1752600" cy="427037"/>
          </a:xfrm>
          <a:prstGeom prst="rect">
            <a:avLst/>
          </a:prstGeom>
          <a:noFill/>
          <a:ln w="25400">
            <a:solidFill>
              <a:srgbClr val="FFC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37894" name="矩形 5"/>
          <p:cNvSpPr>
            <a:spLocks noChangeArrowheads="1"/>
          </p:cNvSpPr>
          <p:nvPr/>
        </p:nvSpPr>
        <p:spPr bwMode="auto">
          <a:xfrm>
            <a:off x="2895600" y="5151014"/>
            <a:ext cx="1752600" cy="425450"/>
          </a:xfrm>
          <a:prstGeom prst="rect">
            <a:avLst/>
          </a:prstGeom>
          <a:noFill/>
          <a:ln w="25400">
            <a:solidFill>
              <a:srgbClr val="FFC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37895" name="矩形 6"/>
          <p:cNvSpPr>
            <a:spLocks noChangeArrowheads="1"/>
          </p:cNvSpPr>
          <p:nvPr/>
        </p:nvSpPr>
        <p:spPr bwMode="auto">
          <a:xfrm>
            <a:off x="2895600" y="5576464"/>
            <a:ext cx="1752600" cy="427038"/>
          </a:xfrm>
          <a:prstGeom prst="rect">
            <a:avLst/>
          </a:prstGeom>
          <a:noFill/>
          <a:ln w="25400">
            <a:solidFill>
              <a:srgbClr val="FFC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cxnSp>
        <p:nvCxnSpPr>
          <p:cNvPr id="37896" name="直接箭头连接符 2"/>
          <p:cNvCxnSpPr>
            <a:cxnSpLocks noChangeShapeType="1"/>
          </p:cNvCxnSpPr>
          <p:nvPr/>
        </p:nvCxnSpPr>
        <p:spPr bwMode="auto">
          <a:xfrm flipH="1">
            <a:off x="4648200" y="4506489"/>
            <a:ext cx="700088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7" name="矩形 17"/>
          <p:cNvSpPr>
            <a:spLocks noChangeArrowheads="1"/>
          </p:cNvSpPr>
          <p:nvPr/>
        </p:nvSpPr>
        <p:spPr bwMode="auto">
          <a:xfrm>
            <a:off x="5119688" y="4296939"/>
            <a:ext cx="457200" cy="427038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898" name="文本框 15"/>
          <p:cNvSpPr txBox="1">
            <a:spLocks noChangeArrowheads="1"/>
          </p:cNvSpPr>
          <p:nvPr/>
        </p:nvSpPr>
        <p:spPr bwMode="auto">
          <a:xfrm>
            <a:off x="6175376" y="4296939"/>
            <a:ext cx="38131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41418C"/>
                </a:solidFill>
                <a:ea typeface="微软雅黑" panose="020B0503020204020204" pitchFamily="34" charset="-122"/>
              </a:rPr>
              <a:t>函数存储在内存里；</a:t>
            </a:r>
            <a:endParaRPr lang="en-US" altLang="zh-CN" sz="2800" dirty="0">
              <a:solidFill>
                <a:srgbClr val="41418C"/>
              </a:solidFill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41418C"/>
                </a:solidFill>
                <a:ea typeface="微软雅黑" panose="020B0503020204020204" pitchFamily="34" charset="-122"/>
              </a:rPr>
              <a:t>内存有地址；</a:t>
            </a:r>
            <a:endParaRPr lang="en-US" altLang="zh-CN" sz="2800" dirty="0">
              <a:solidFill>
                <a:srgbClr val="41418C"/>
              </a:solidFill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41418C"/>
                </a:solidFill>
                <a:ea typeface="微软雅黑" panose="020B0503020204020204" pitchFamily="34" charset="-122"/>
              </a:rPr>
              <a:t>函数有指针。</a:t>
            </a:r>
            <a:endParaRPr lang="en-US" altLang="zh-CN" sz="2800" dirty="0">
              <a:solidFill>
                <a:srgbClr val="41418C"/>
              </a:solidFill>
              <a:ea typeface="微软雅黑" panose="020B0503020204020204" pitchFamily="34" charset="-122"/>
            </a:endParaRPr>
          </a:p>
        </p:txBody>
      </p:sp>
      <p:sp>
        <p:nvSpPr>
          <p:cNvPr id="37899" name="文本框 1"/>
          <p:cNvSpPr txBox="1">
            <a:spLocks noChangeArrowheads="1"/>
          </p:cNvSpPr>
          <p:nvPr/>
        </p:nvSpPr>
        <p:spPr bwMode="auto">
          <a:xfrm>
            <a:off x="1176670" y="1254947"/>
            <a:ext cx="9215899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l"/>
            </a:pPr>
            <a:r>
              <a:rPr kumimoji="1" lang="zh-CN" altLang="en-US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指针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函数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:    </a:t>
            </a:r>
            <a:r>
              <a:rPr kumimoji="1" lang="en-US" altLang="zh-CN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char  *</a:t>
            </a:r>
            <a:r>
              <a:rPr kumimoji="1" lang="en-US" altLang="zh-CN" sz="2800" dirty="0" err="1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strstr</a:t>
            </a:r>
            <a:r>
              <a:rPr kumimoji="1" lang="en-US" altLang="zh-CN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(char *s, char *s1);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l"/>
            </a:pPr>
            <a:r>
              <a:rPr kumimoji="1" lang="zh-CN" altLang="en-US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函数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指针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:    </a:t>
            </a:r>
            <a:r>
              <a:rPr kumimoji="1" lang="en-US" altLang="zh-CN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int  (*</a:t>
            </a:r>
            <a:r>
              <a:rPr kumimoji="1" lang="en-US" altLang="zh-CN" sz="2800" dirty="0" err="1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f_name</a:t>
            </a:r>
            <a:r>
              <a:rPr kumimoji="1" lang="en-US" altLang="zh-CN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) (…);</a:t>
            </a:r>
            <a:endParaRPr lang="zh-CN" altLang="en-US" sz="2800" dirty="0">
              <a:solidFill>
                <a:srgbClr val="41418C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592221" y="133755"/>
            <a:ext cx="3923868" cy="6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宋体" panose="02010600030101010101" pitchFamily="2" charset="-122"/>
              </a:rPr>
              <a:t>* 7.8 </a:t>
            </a:r>
            <a:r>
              <a:rPr lang="zh-CN" altLang="en-US" sz="36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宋体" panose="02010600030101010101" pitchFamily="2" charset="-122"/>
              </a:rPr>
              <a:t>函数指针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045240" y="227129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7.8.1 </a:t>
            </a: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函数指针变量的定义</a:t>
            </a: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850900" y="1918970"/>
            <a:ext cx="10199370" cy="4527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函数指针类型是一种泛称，其具体类型由函数原型确定。（参数个数、参数类型、返回值类型）</a:t>
            </a:r>
            <a:endParaRPr lang="en-US" altLang="zh-CN" sz="2800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定义一个函数指针类型的变量需要按顺序说明下面这几件事：</a:t>
            </a:r>
            <a:endParaRPr lang="en-US" altLang="zh-CN" sz="2800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defRPr/>
            </a:pPr>
            <a:r>
              <a:rPr lang="en-US" altLang="zh-CN" sz="2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说明指针变量的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  <a:r>
              <a:rPr lang="zh-CN" altLang="en-US" sz="2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defRPr/>
            </a:pPr>
            <a:r>
              <a:rPr lang="en-US" altLang="zh-CN" sz="2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说明这个变量是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zh-CN" altLang="en-US" sz="2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defRPr/>
            </a:pPr>
            <a:r>
              <a:rPr lang="en-US" altLang="zh-CN" sz="2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2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说明这个指针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指向一个函数</a:t>
            </a:r>
            <a:r>
              <a:rPr lang="zh-CN" altLang="en-US" sz="2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defRPr/>
            </a:pPr>
            <a:r>
              <a:rPr lang="en-US" altLang="zh-CN" sz="2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zh-CN" altLang="en-US" sz="2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说明这个变量所指向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函数的原型</a:t>
            </a:r>
            <a:r>
              <a:rPr lang="zh-CN" altLang="en-US" sz="2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，包括参数表和函数的返回值类型。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2800" b="1" dirty="0">
              <a:solidFill>
                <a:srgbClr val="4141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0" name="文本框 1"/>
          <p:cNvSpPr txBox="1">
            <a:spLocks noChangeArrowheads="1"/>
          </p:cNvSpPr>
          <p:nvPr/>
        </p:nvSpPr>
        <p:spPr bwMode="auto">
          <a:xfrm>
            <a:off x="1045240" y="1131101"/>
            <a:ext cx="57292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45000"/>
            </a:pPr>
            <a:r>
              <a:rPr kumimoji="1" lang="zh-CN" altLang="en-US" sz="2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函数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指针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: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	</a:t>
            </a:r>
            <a:r>
              <a:rPr kumimoji="1" lang="en-US" altLang="zh-CN" sz="2800" b="1" dirty="0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int  (*</a:t>
            </a:r>
            <a:r>
              <a:rPr kumimoji="1" lang="en-US" altLang="zh-CN" sz="2800" b="1" dirty="0" err="1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f_name</a:t>
            </a:r>
            <a:r>
              <a:rPr kumimoji="1" lang="en-US" altLang="zh-CN" sz="2800" b="1" dirty="0">
                <a:solidFill>
                  <a:srgbClr val="41418C"/>
                </a:solidFill>
                <a:latin typeface="Times New Roman" panose="02020603050405020304" pitchFamily="18" charset="0"/>
                <a:sym typeface="+mn-ea"/>
              </a:rPr>
              <a:t>) (…);</a:t>
            </a:r>
            <a:endParaRPr lang="zh-CN" altLang="en-US" sz="2800" b="1" dirty="0">
              <a:solidFill>
                <a:srgbClr val="41418C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293575" y="3575115"/>
            <a:ext cx="9197217" cy="2246769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定义一个函数指针变量：</a:t>
            </a:r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zh-CN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返回类型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 (*&lt;</a:t>
            </a:r>
            <a:r>
              <a:rPr lang="zh-CN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标识符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&gt;) (&lt;</a:t>
            </a:r>
            <a:r>
              <a:rPr lang="zh-CN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参数表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&gt;); </a:t>
            </a:r>
            <a:r>
              <a:rPr lang="en-US" altLang="zh-CN" sz="2000" dirty="0">
                <a:solidFill>
                  <a:srgbClr val="6A9955"/>
                </a:solidFill>
                <a:latin typeface="Consolas" panose="020B0609020204030204" pitchFamily="49" charset="0"/>
              </a:rPr>
              <a:t>// &lt;</a:t>
            </a:r>
            <a:r>
              <a:rPr lang="zh-CN" alt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标识符</a:t>
            </a:r>
            <a:r>
              <a:rPr lang="en-US" altLang="zh-CN" sz="2000" dirty="0">
                <a:solidFill>
                  <a:srgbClr val="6A9955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应为一个合法的变量名</a:t>
            </a:r>
            <a:endParaRPr lang="zh-CN" alt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例如：</a:t>
            </a:r>
          </a:p>
          <a:p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(* 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funPtr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 (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(* 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funPtr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 (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(* 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funPtr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 (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*);</a:t>
            </a:r>
          </a:p>
          <a:p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* (* 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funPtr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 ();</a:t>
            </a:r>
          </a:p>
        </p:txBody>
      </p:sp>
      <p:sp>
        <p:nvSpPr>
          <p:cNvPr id="41989" name="矩形 2"/>
          <p:cNvSpPr>
            <a:spLocks noChangeArrowheads="1"/>
          </p:cNvSpPr>
          <p:nvPr/>
        </p:nvSpPr>
        <p:spPr bwMode="auto">
          <a:xfrm>
            <a:off x="1461386" y="1349709"/>
            <a:ext cx="6580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keywords: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变量名、指针、指向函数、函数类型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293575" y="1883794"/>
            <a:ext cx="9197216" cy="1384995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fr-FR" altLang="zh-CN" sz="28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fr-FR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 (*func) (</a:t>
            </a:r>
            <a:r>
              <a:rPr lang="fr-FR" altLang="zh-CN" sz="28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fr-FR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 x, </a:t>
            </a:r>
            <a:r>
              <a:rPr lang="fr-FR" altLang="zh-CN" sz="28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fr-FR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 y);</a:t>
            </a:r>
          </a:p>
          <a:p>
            <a:r>
              <a:rPr lang="fr-FR" altLang="zh-CN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fr-FR" sz="2800" dirty="0">
                <a:solidFill>
                  <a:srgbClr val="6A9955"/>
                </a:solidFill>
                <a:latin typeface="Consolas" panose="020B0609020204030204" pitchFamily="49" charset="0"/>
              </a:rPr>
              <a:t>等价于</a:t>
            </a:r>
            <a:endParaRPr lang="fr-FR" altLang="zh-CN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zh-CN" sz="28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fr-FR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 (*func) (</a:t>
            </a:r>
            <a:r>
              <a:rPr lang="fr-FR" altLang="zh-CN" sz="28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fr-FR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zh-CN" sz="28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fr-FR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45240" y="227129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7.8.1 </a:t>
            </a: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函数指针变量的定义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1119505" y="5342255"/>
            <a:ext cx="9952355" cy="100203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为了方便起见，在</a:t>
            </a:r>
            <a:r>
              <a:rPr lang="en-US" altLang="zh-CN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语言中也允许将函数指针变量直接按函数调用的方式使用：</a:t>
            </a:r>
            <a:r>
              <a:rPr lang="en-US" altLang="zh-CN" dirty="0" err="1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func</a:t>
            </a:r>
            <a:r>
              <a:rPr lang="en-US" altLang="zh-CN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(u, v) 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与 </a:t>
            </a:r>
            <a:r>
              <a:rPr lang="en-US" altLang="zh-CN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(*</a:t>
            </a:r>
            <a:r>
              <a:rPr lang="en-US" altLang="zh-CN" dirty="0" err="1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func</a:t>
            </a:r>
            <a:r>
              <a:rPr lang="en-US" altLang="zh-CN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)(u, v) 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完全等价！</a:t>
            </a:r>
            <a:endParaRPr lang="en-US" altLang="zh-CN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20140" y="2609215"/>
            <a:ext cx="9951720" cy="246126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 {  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x + y; 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}                                   </a:t>
            </a:r>
            <a:r>
              <a:rPr lang="en-US" altLang="zh-CN" sz="20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sum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函数定义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 = sum; 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把函数</a:t>
            </a:r>
            <a:r>
              <a:rPr lang="en-US" altLang="zh-CN" sz="2000" dirty="0">
                <a:solidFill>
                  <a:srgbClr val="6A9955"/>
                </a:solidFill>
                <a:latin typeface="Consolas" panose="020B0609020204030204" pitchFamily="49" charset="0"/>
              </a:rPr>
              <a:t>sum</a:t>
            </a:r>
            <a:r>
              <a:rPr lang="zh-CN" alt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赋值给</a:t>
            </a:r>
            <a:r>
              <a:rPr lang="en-US" altLang="zh-CN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func</a:t>
            </a:r>
            <a:r>
              <a:rPr lang="zh-CN" alt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func</a:t>
            </a:r>
            <a:r>
              <a:rPr lang="zh-CN" alt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指向</a:t>
            </a:r>
            <a:r>
              <a:rPr lang="en-US" altLang="zh-CN" sz="2000" dirty="0">
                <a:solidFill>
                  <a:srgbClr val="6A9955"/>
                </a:solidFill>
                <a:latin typeface="Consolas" panose="020B0609020204030204" pitchFamily="49" charset="0"/>
              </a:rPr>
              <a:t>sum</a:t>
            </a:r>
            <a:r>
              <a:rPr lang="zh-CN" alt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，操作</a:t>
            </a:r>
            <a:r>
              <a:rPr lang="en-US" altLang="zh-CN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func</a:t>
            </a:r>
            <a:r>
              <a:rPr lang="zh-CN" alt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即操作</a:t>
            </a:r>
            <a:r>
              <a:rPr lang="en-US" altLang="zh-CN" sz="2000" dirty="0">
                <a:solidFill>
                  <a:srgbClr val="6A9955"/>
                </a:solidFill>
                <a:latin typeface="Consolas" panose="020B0609020204030204" pitchFamily="49" charset="0"/>
              </a:rPr>
              <a:t>sum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(*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)(u, v);      </a:t>
            </a:r>
            <a:r>
              <a:rPr lang="en-US" altLang="zh-CN" sz="20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调用，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与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sum(u, v)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所调用的是同一个函数</a:t>
            </a:r>
          </a:p>
          <a:p>
            <a:pPr>
              <a:lnSpc>
                <a:spcPct val="110000"/>
              </a:lnSpc>
            </a:pP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(u, v);     </a:t>
            </a:r>
            <a:r>
              <a:rPr lang="en-US" altLang="zh-CN" sz="20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等价于</a:t>
            </a:r>
            <a:r>
              <a:rPr lang="en-US" altLang="zh-CN" sz="2000" dirty="0">
                <a:solidFill>
                  <a:srgbClr val="6A9955"/>
                </a:solidFill>
                <a:latin typeface="Consolas" panose="020B0609020204030204" pitchFamily="49" charset="0"/>
              </a:rPr>
              <a:t>(*</a:t>
            </a:r>
            <a:r>
              <a:rPr lang="en-US" altLang="zh-CN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000" dirty="0">
                <a:solidFill>
                  <a:srgbClr val="6A9955"/>
                </a:solidFill>
                <a:latin typeface="Consolas" panose="020B0609020204030204" pitchFamily="49" charset="0"/>
              </a:rPr>
              <a:t>)(u, v)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20140" y="1342390"/>
            <a:ext cx="9951720" cy="1106805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(*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x, 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y);  </a:t>
            </a:r>
            <a:r>
              <a:rPr lang="en-US" altLang="zh-CN" sz="20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定义一个函数指针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                               </a:t>
            </a:r>
            <a:r>
              <a:rPr lang="en-US" altLang="zh-CN" sz="2000" dirty="0">
                <a:solidFill>
                  <a:srgbClr val="6A9955"/>
                </a:solidFill>
                <a:latin typeface="Consolas" panose="020B0609020204030204" pitchFamily="49" charset="0"/>
              </a:rPr>
              <a:t>// vs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);       </a:t>
            </a:r>
            <a:r>
              <a:rPr lang="en-US" altLang="zh-CN" sz="20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函数声明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45240" y="227129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7.8.1 </a:t>
            </a: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函数指针变量的定义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1087770" y="242760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7.8.2 </a:t>
            </a: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具有函数指针参数的库函数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317625" y="1286510"/>
            <a:ext cx="9771380" cy="104013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一般函数的参数采用普通数值或指针，函数内部执行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与参数类型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相关的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固定计算方法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，对参数进行计算。</a:t>
            </a:r>
            <a:endParaRPr lang="en-US" altLang="zh-CN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altLang="zh-CN" b="1" dirty="0">
              <a:solidFill>
                <a:srgbClr val="41418C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317625" y="2641600"/>
            <a:ext cx="9770745" cy="829945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altLang="zh-CN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普通数值</a:t>
            </a:r>
            <a:endParaRPr lang="zh-CN" alt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toupper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dst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altLang="zh-CN" sz="2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指向变量或数组的指针</a:t>
            </a:r>
            <a:endParaRPr lang="zh-CN" alt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1317625" y="3982021"/>
            <a:ext cx="9770745" cy="104377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如何设计“动态”绑定的计算函数，实现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动态计算方法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？</a:t>
            </a:r>
            <a:endParaRPr lang="en-US" altLang="zh-CN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将“动态”绑定的函数以参数形式传递给计算框架函数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en-US" altLang="zh-CN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317625" y="5240370"/>
            <a:ext cx="9770744" cy="1040285"/>
          </a:xfrm>
          <a:prstGeom prst="rect">
            <a:avLst/>
          </a:prstGeom>
          <a:solidFill>
            <a:srgbClr val="C00000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kumimoji="1"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“静态”绑定：函数声明（编译）时就已经确定了；</a:t>
            </a:r>
            <a:endParaRPr kumimoji="1" lang="en-US" altLang="zh-CN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kumimoji="1"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“动态”绑定：函数运行时才能确定，且运行时可以变！</a:t>
            </a:r>
            <a:endParaRPr kumimoji="1" lang="en-US" altLang="zh-CN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430645" y="1995170"/>
            <a:ext cx="5507990" cy="403098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 order ==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)   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selectionSort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 a, N, 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ascending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1600" dirty="0" err="1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 items in ascending order</a:t>
            </a:r>
            <a:r>
              <a:rPr lang="en-US" altLang="zh-CN" sz="16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selectionSort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 a, N, 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descending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1600" dirty="0" err="1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 items in descending order</a:t>
            </a:r>
            <a:r>
              <a:rPr lang="en-US" altLang="zh-CN" sz="16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output sorted array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 counter =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 counter &lt; N; counter++ 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"%4d"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[ counter ]);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kumimoji="1" lang="en-US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1155" y="920750"/>
            <a:ext cx="5941060" cy="51054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selectionSort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int (*)(int,int )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 );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implements ascending order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ascending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implements descending order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descending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order; 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1 = ascending, 2 = descending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counter; 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array index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[N] = {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89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68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45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37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"Enter 1 to sort in ascending order,</a:t>
            </a:r>
            <a:r>
              <a:rPr lang="en-US" altLang="zh-CN" sz="16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"Enter 2 to sort in descending order:</a:t>
            </a:r>
            <a:r>
              <a:rPr lang="en-US" altLang="zh-CN" sz="16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&amp;order);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"Data items in original order</a:t>
            </a:r>
            <a:r>
              <a:rPr lang="en-US" altLang="zh-CN" sz="16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 counter =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 counter &lt; N; counter++ 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"%4d"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[ counter ]);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544830" y="385445"/>
            <a:ext cx="5798185" cy="48450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  <a:hlinkClick r:id="rId3" action="ppaction://hlinkfile"/>
              </a:rPr>
              <a:t>举例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：使用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函数指针作为参数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的排序函数</a:t>
            </a:r>
            <a:endParaRPr lang="en-US" altLang="zh-CN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>
            <a:off x="3437890" y="2133600"/>
            <a:ext cx="3345180" cy="49657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prstDash val="sysDash"/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>
            <a:off x="3437890" y="2630170"/>
            <a:ext cx="3334385" cy="122999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prstDash val="sysDash"/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圆角矩形 11"/>
          <p:cNvSpPr/>
          <p:nvPr/>
        </p:nvSpPr>
        <p:spPr bwMode="auto">
          <a:xfrm>
            <a:off x="6893560" y="1355090"/>
            <a:ext cx="4112260" cy="419100"/>
          </a:xfrm>
          <a:prstGeom prst="roundRect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函数的声明和作为参数使用</a:t>
            </a:r>
          </a:p>
        </p:txBody>
      </p:sp>
      <p:sp>
        <p:nvSpPr>
          <p:cNvPr id="14" name="圆角矩形 11"/>
          <p:cNvSpPr/>
          <p:nvPr/>
        </p:nvSpPr>
        <p:spPr bwMode="auto">
          <a:xfrm>
            <a:off x="6894195" y="547370"/>
            <a:ext cx="4111625" cy="662940"/>
          </a:xfrm>
          <a:prstGeom prst="roundRect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函数原型中变量名（包括函数指针名）可以省略。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4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76860" y="1303020"/>
            <a:ext cx="7235825" cy="415036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selectionSort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int (*compare)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smallestOrLargest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//index of smallest(or largest) element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index;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size -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++ )q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first index of remaining vector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smallestOrLargest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loop to find index of smallest (or largest) element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 index =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 index &lt; size; index++ )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!(*compare)(a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smallestOrLargest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, a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)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smallestOrLargest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index;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 &amp;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[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smallestOrLargest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], &amp;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[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] );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kumimoji="1"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566564" y="188373"/>
            <a:ext cx="6627033" cy="58660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举例：使用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函数指针作为参数</a:t>
            </a:r>
            <a:r>
              <a:rPr lang="zh-CN" altLang="en-US" sz="2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的排序函数</a:t>
            </a:r>
            <a:endParaRPr lang="en-US" altLang="zh-CN" sz="2800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609074" y="860357"/>
            <a:ext cx="4301011" cy="369887"/>
          </a:xfrm>
          <a:prstGeom prst="roundRect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“函数框架”，动态绑定（运行时绑定）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8268821" y="1045300"/>
            <a:ext cx="3644900" cy="369887"/>
          </a:xfrm>
          <a:prstGeom prst="roundRect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ea typeface="微软雅黑" panose="020B0503020204020204" pitchFamily="34" charset="-122"/>
              </a:rPr>
              <a:t>静态绑定的函数，编译就确定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2026313" y="4315502"/>
            <a:ext cx="46438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" name="线形标注 1 14"/>
          <p:cNvSpPr/>
          <p:nvPr/>
        </p:nvSpPr>
        <p:spPr bwMode="auto">
          <a:xfrm>
            <a:off x="8247231" y="224087"/>
            <a:ext cx="3645535" cy="636270"/>
          </a:xfrm>
          <a:prstGeom prst="borderCallout1">
            <a:avLst>
              <a:gd name="adj1" fmla="val 52338"/>
              <a:gd name="adj2" fmla="val -83"/>
              <a:gd name="adj3" fmla="val 169005"/>
              <a:gd name="adj4" fmla="val -25162"/>
            </a:avLst>
          </a:prstGeom>
          <a:solidFill>
            <a:schemeClr val="tx1"/>
          </a:solidFill>
          <a:ln w="31750">
            <a:solidFill>
              <a:srgbClr val="FF0000"/>
            </a:solidFill>
            <a:round/>
            <a:tailEnd type="triangle" w="lg" len="lg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形参为带两个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参数，返回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的函数指针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线形标注 1 14"/>
          <p:cNvSpPr/>
          <p:nvPr/>
        </p:nvSpPr>
        <p:spPr bwMode="auto">
          <a:xfrm>
            <a:off x="3983059" y="5622017"/>
            <a:ext cx="2973705" cy="827405"/>
          </a:xfrm>
          <a:prstGeom prst="borderCallout1">
            <a:avLst>
              <a:gd name="adj1" fmla="val -957"/>
              <a:gd name="adj2" fmla="val 85792"/>
              <a:gd name="adj3" fmla="val -153792"/>
              <a:gd name="adj4" fmla="val 63995"/>
            </a:avLst>
          </a:prstGeom>
          <a:solidFill>
            <a:schemeClr val="tx1"/>
          </a:solidFill>
          <a:ln w="31750">
            <a:solidFill>
              <a:srgbClr val="FF0000"/>
            </a:solidFill>
            <a:round/>
            <a:tailEnd type="triangle" w="lg" len="lg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函数指针的调用，即调用传进来的函数体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812891" y="1495425"/>
            <a:ext cx="4079875" cy="4276725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element1Ptr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element2Ptr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hold = *element1Ptr;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*element1Ptr = *element2Ptr;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*element2Ptr = hold;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ascending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a &lt; b; 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//returns true if a is less than b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descending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{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a &gt; b;   }</a:t>
            </a: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圆角矩形 9">
            <a:hlinkClick r:id="" action="ppaction://noaction"/>
          </p:cNvPr>
          <p:cNvSpPr/>
          <p:nvPr/>
        </p:nvSpPr>
        <p:spPr bwMode="auto">
          <a:xfrm>
            <a:off x="7790666" y="5843270"/>
            <a:ext cx="4123055" cy="915035"/>
          </a:xfrm>
          <a:prstGeom prst="roundRect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dirty="0">
                <a:ea typeface="微软雅黑" panose="020B0503020204020204" pitchFamily="34" charset="-122"/>
              </a:rPr>
              <a:t>选择排序：升序时，把最小的选出来，放第一个；次小的，放第二个；以此类推。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ldLvl="0" animBg="1"/>
      <p:bldP spid="12" grpId="0" bldLvl="0" animBg="1"/>
      <p:bldP spid="14" grpId="0" bldLvl="0" animBg="1"/>
      <p:bldP spid="5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40030" y="883285"/>
            <a:ext cx="5903595" cy="3879215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selectionSort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					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int (*)( int, int ) 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 );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 ascending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descending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 order ==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)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selectionSort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 a, N, 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ascending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运行时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1600" dirty="0" err="1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 items in ascending order</a:t>
            </a:r>
            <a:r>
              <a:rPr lang="en-US" altLang="zh-CN" sz="16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0030" y="4976495"/>
            <a:ext cx="5903595" cy="1642110"/>
          </a:xfrm>
          <a:prstGeom prst="rect">
            <a:avLst/>
          </a:prstGeom>
          <a:solidFill>
            <a:srgbClr val="C00000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55600" indent="-355600">
              <a:spcBef>
                <a:spcPct val="20000"/>
              </a:spcBef>
              <a:buClr>
                <a:schemeClr val="accent2"/>
              </a:buClr>
              <a:buSzPct val="45000"/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“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静态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”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绑定：函数声明（编译）时就已经确定了；</a:t>
            </a:r>
            <a:endParaRPr kumimoji="1" lang="en-US" altLang="zh-CN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marL="355600" indent="-355600">
              <a:spcBef>
                <a:spcPct val="20000"/>
              </a:spcBef>
              <a:buClr>
                <a:schemeClr val="accent2"/>
              </a:buClr>
              <a:buSzPct val="45000"/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“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动态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”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绑定：函数运行时才能确定，且运行时可以变！</a:t>
            </a:r>
            <a:endParaRPr kumimoji="1" lang="en-US" altLang="zh-CN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037951" y="2223115"/>
            <a:ext cx="1982912" cy="584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285750" indent="-285750" algn="ctr"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kumimoji="1" lang="zh-CN" altLang="en-US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“运行时：程序执行到这里的时候”</a:t>
            </a:r>
          </a:p>
        </p:txBody>
      </p:sp>
      <p:cxnSp>
        <p:nvCxnSpPr>
          <p:cNvPr id="3" name="直接箭头连接符 2"/>
          <p:cNvCxnSpPr>
            <a:stCxn id="8" idx="1"/>
          </p:cNvCxnSpPr>
          <p:nvPr/>
        </p:nvCxnSpPr>
        <p:spPr bwMode="auto">
          <a:xfrm flipH="1">
            <a:off x="2608521" y="2515503"/>
            <a:ext cx="1429430" cy="105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66564" y="188373"/>
            <a:ext cx="6627033" cy="58660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举例：使用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函数指针作为参数</a:t>
            </a:r>
            <a:r>
              <a:rPr lang="zh-CN" altLang="en-US" sz="2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的排序函数</a:t>
            </a:r>
            <a:endParaRPr lang="en-US" altLang="zh-CN" sz="2800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262370" y="883285"/>
            <a:ext cx="5702300" cy="2799715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selectionSort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					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(*compare)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) 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 index =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 index &lt; size; index++ 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!(*compare)(a[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smallestOrLargest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 ], 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								  a[ index ] ) 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smallestOrLargest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index;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 &amp;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[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smallestOrLargest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], &amp;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[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] 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283325" y="3862705"/>
            <a:ext cx="5680710" cy="2799715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element1Ptr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element2Ptr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{ … }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ascending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// returns true if a is less than b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a &lt; b;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descending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51205" y="1720850"/>
            <a:ext cx="10911840" cy="410845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45000"/>
              <a:defRPr/>
            </a:pP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qsort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*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base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size_t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size_t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wid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 (*comp)(const void *e1, const void *e2) 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);</a:t>
            </a:r>
            <a:endParaRPr kumimoji="1" lang="en-US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761365" y="2336800"/>
            <a:ext cx="10901680" cy="2461260"/>
          </a:xfrm>
          <a:prstGeom prst="rect">
            <a:avLst/>
          </a:prstGeom>
          <a:solidFill>
            <a:schemeClr val="tx1"/>
          </a:solidFill>
          <a:ln w="9525">
            <a:solidFill>
              <a:srgbClr val="FF9900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base:</a:t>
            </a:r>
            <a:r>
              <a:rPr lang="en-US" altLang="zh-CN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是指向所要排序的数组的指针（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void*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指向任意类型的数组）；</a:t>
            </a:r>
            <a:endParaRPr lang="en-US" altLang="zh-CN" sz="20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num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:</a:t>
            </a:r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是数组中元素的个数；</a:t>
            </a:r>
            <a:endParaRPr lang="en-US" altLang="zh-CN" sz="20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wid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: 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是每个元素所占用的字节数；</a:t>
            </a:r>
            <a:endParaRPr lang="en-US" altLang="zh-CN" sz="20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comp:</a:t>
            </a:r>
            <a:r>
              <a:rPr lang="en-US" altLang="zh-CN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是一个指向数组元素比较函数的指针，该比较函数的两个参数是类型位置的指针，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const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表示指针指向的内容是只读的，在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comp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所指向的函数中不可被修改。</a:t>
            </a:r>
            <a:endParaRPr lang="zh-CN" alt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761365" y="1151255"/>
            <a:ext cx="10901680" cy="451485"/>
          </a:xfrm>
          <a:prstGeom prst="rect">
            <a:avLst/>
          </a:prstGeom>
          <a:solidFill>
            <a:schemeClr val="tx1"/>
          </a:solidFill>
          <a:ln w="9525">
            <a:solidFill>
              <a:srgbClr val="FF9900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举例： qsort() 快速排序函数（标准库函数）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762000" y="4956810"/>
            <a:ext cx="10901045" cy="1460500"/>
          </a:xfrm>
          <a:prstGeom prst="rect">
            <a:avLst/>
          </a:prstGeom>
          <a:solidFill>
            <a:schemeClr val="tx1"/>
          </a:solidFill>
          <a:ln w="9525">
            <a:solidFill>
              <a:srgbClr val="FF9900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qsort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负责框架调用和给(*comp)传递所需参数，根据(*comp)的返回值决定如何移动数组</a:t>
            </a:r>
            <a:r>
              <a:rPr lang="zh-CN" alt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；</a:t>
            </a:r>
            <a:endParaRPr lang="en-US" altLang="zh-CN" sz="20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(*comp)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负责比较两个元素，返回负数、正数和0，分别表示第一个参数先于、后于和等于第二个参数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87770" y="242760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7.8.2 </a:t>
            </a: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具有函数指针参数的库函数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 bwMode="auto">
          <a:xfrm>
            <a:off x="4817131" y="1777677"/>
            <a:ext cx="7006450" cy="6744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noFill/>
            <a:round/>
            <a:tailEnd type="triangle" w="med" len="med"/>
          </a:ln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963329" y="1675743"/>
            <a:ext cx="3395489" cy="2768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noFill/>
            <a:round/>
            <a:tailEnd type="triangle" w="med" len="med"/>
          </a:ln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5111" name="Rectangle 55"/>
          <p:cNvSpPr>
            <a:spLocks noChangeArrowheads="1"/>
          </p:cNvSpPr>
          <p:nvPr/>
        </p:nvSpPr>
        <p:spPr bwMode="auto">
          <a:xfrm>
            <a:off x="1085698" y="1683036"/>
            <a:ext cx="21836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int</a:t>
            </a:r>
            <a:r>
              <a:rPr kumimoji="1" lang="en-US" altLang="zh-CN" sz="2800" b="1" dirty="0">
                <a:solidFill>
                  <a:srgbClr val="44546A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a[2][3];</a:t>
            </a: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2722803" y="377657"/>
            <a:ext cx="6174581" cy="43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7.5 </a:t>
            </a:r>
            <a:r>
              <a:rPr lang="zh-CN" altLang="en-US" sz="36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指向二维数组的指针</a:t>
            </a:r>
            <a:endParaRPr lang="en-US" altLang="zh-CN" sz="3600" b="1" dirty="0">
              <a:solidFill>
                <a:srgbClr val="D32D17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3330" y="3084642"/>
            <a:ext cx="79438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4" name="AutoShape 51"/>
          <p:cNvSpPr/>
          <p:nvPr/>
        </p:nvSpPr>
        <p:spPr bwMode="auto">
          <a:xfrm>
            <a:off x="1626128" y="2891829"/>
            <a:ext cx="224790" cy="944574"/>
          </a:xfrm>
          <a:prstGeom prst="leftBrace">
            <a:avLst>
              <a:gd name="adj1" fmla="val 32499"/>
              <a:gd name="adj2" fmla="val 50000"/>
            </a:avLst>
          </a:prstGeom>
          <a:noFill/>
          <a:ln w="25400">
            <a:solidFill>
              <a:srgbClr val="00B05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1757715" y="2648397"/>
            <a:ext cx="962660" cy="1386205"/>
            <a:chOff x="3575" y="3536"/>
            <a:chExt cx="1682" cy="2183"/>
          </a:xfrm>
        </p:grpSpPr>
        <p:sp>
          <p:nvSpPr>
            <p:cNvPr id="59" name="矩形 58"/>
            <p:cNvSpPr/>
            <p:nvPr/>
          </p:nvSpPr>
          <p:spPr>
            <a:xfrm>
              <a:off x="3575" y="3536"/>
              <a:ext cx="1683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a[0]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3575" y="4985"/>
              <a:ext cx="1683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a[1]</a:t>
              </a:r>
            </a:p>
          </p:txBody>
        </p:sp>
      </p:grpSp>
      <p:sp>
        <p:nvSpPr>
          <p:cNvPr id="62" name="AutoShape 51"/>
          <p:cNvSpPr/>
          <p:nvPr/>
        </p:nvSpPr>
        <p:spPr bwMode="auto">
          <a:xfrm>
            <a:off x="2648703" y="2457145"/>
            <a:ext cx="238878" cy="753227"/>
          </a:xfrm>
          <a:prstGeom prst="leftBrace">
            <a:avLst>
              <a:gd name="adj1" fmla="val 32499"/>
              <a:gd name="adj2" fmla="val 50000"/>
            </a:avLst>
          </a:prstGeom>
          <a:noFill/>
          <a:ln w="25400">
            <a:solidFill>
              <a:srgbClr val="00B05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2850550" y="2171512"/>
            <a:ext cx="1271905" cy="1124585"/>
            <a:chOff x="5216" y="3308"/>
            <a:chExt cx="2003" cy="1771"/>
          </a:xfrm>
        </p:grpSpPr>
        <p:sp>
          <p:nvSpPr>
            <p:cNvPr id="63" name="矩形 62"/>
            <p:cNvSpPr/>
            <p:nvPr/>
          </p:nvSpPr>
          <p:spPr>
            <a:xfrm>
              <a:off x="5217" y="3308"/>
              <a:ext cx="2002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a[0][0]</a:t>
              </a:r>
              <a:endPara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216" y="3834"/>
              <a:ext cx="2002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a[0][1]</a:t>
              </a:r>
              <a:endPara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217" y="4344"/>
              <a:ext cx="2002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a[0][2]</a:t>
              </a:r>
              <a:endPara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7" name="AutoShape 51"/>
          <p:cNvSpPr/>
          <p:nvPr/>
        </p:nvSpPr>
        <p:spPr bwMode="auto">
          <a:xfrm>
            <a:off x="2648703" y="3468700"/>
            <a:ext cx="238878" cy="753227"/>
          </a:xfrm>
          <a:prstGeom prst="leftBrace">
            <a:avLst>
              <a:gd name="adj1" fmla="val 32499"/>
              <a:gd name="adj2" fmla="val 50000"/>
            </a:avLst>
          </a:prstGeom>
          <a:noFill/>
          <a:ln w="25400">
            <a:solidFill>
              <a:srgbClr val="00B05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856265" y="3290382"/>
            <a:ext cx="1271905" cy="1124585"/>
            <a:chOff x="5216" y="3308"/>
            <a:chExt cx="2003" cy="1771"/>
          </a:xfrm>
        </p:grpSpPr>
        <p:sp>
          <p:nvSpPr>
            <p:cNvPr id="69" name="矩形 68"/>
            <p:cNvSpPr/>
            <p:nvPr/>
          </p:nvSpPr>
          <p:spPr>
            <a:xfrm>
              <a:off x="5217" y="3308"/>
              <a:ext cx="2002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a[1][0]</a:t>
              </a:r>
              <a:endPara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216" y="3834"/>
              <a:ext cx="2002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a[1][1]</a:t>
              </a:r>
              <a:endPara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217" y="4344"/>
              <a:ext cx="2002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a[1][2]</a:t>
              </a:r>
              <a:endPara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93" name="矩形 92"/>
          <p:cNvSpPr/>
          <p:nvPr/>
        </p:nvSpPr>
        <p:spPr>
          <a:xfrm>
            <a:off x="6010362" y="2685076"/>
            <a:ext cx="79438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</a:p>
        </p:txBody>
      </p:sp>
      <p:grpSp>
        <p:nvGrpSpPr>
          <p:cNvPr id="85" name="组合 84"/>
          <p:cNvGrpSpPr/>
          <p:nvPr/>
        </p:nvGrpSpPr>
        <p:grpSpPr>
          <a:xfrm>
            <a:off x="6290161" y="3246121"/>
            <a:ext cx="4010141" cy="1173798"/>
            <a:chOff x="8521937" y="4165596"/>
            <a:chExt cx="2621280" cy="1173798"/>
          </a:xfrm>
        </p:grpSpPr>
        <p:sp>
          <p:nvSpPr>
            <p:cNvPr id="121" name="矩形 120"/>
            <p:cNvSpPr/>
            <p:nvPr/>
          </p:nvSpPr>
          <p:spPr>
            <a:xfrm>
              <a:off x="8521937" y="4757258"/>
              <a:ext cx="2621280" cy="58118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8521937" y="4165596"/>
              <a:ext cx="2621280" cy="5886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8521937" y="4167184"/>
              <a:ext cx="2621280" cy="1172210"/>
              <a:chOff x="11451" y="4081"/>
              <a:chExt cx="4128" cy="1846"/>
            </a:xfrm>
          </p:grpSpPr>
          <p:grpSp>
            <p:nvGrpSpPr>
              <p:cNvPr id="129" name="组合 128"/>
              <p:cNvGrpSpPr/>
              <p:nvPr/>
            </p:nvGrpSpPr>
            <p:grpSpPr>
              <a:xfrm>
                <a:off x="11451" y="5001"/>
                <a:ext cx="4128" cy="926"/>
                <a:chOff x="11260" y="4988"/>
                <a:chExt cx="4128" cy="926"/>
              </a:xfrm>
            </p:grpSpPr>
            <p:sp>
              <p:nvSpPr>
                <p:cNvPr id="140" name="矩形 139"/>
                <p:cNvSpPr/>
                <p:nvPr/>
              </p:nvSpPr>
              <p:spPr>
                <a:xfrm>
                  <a:off x="11260" y="4988"/>
                  <a:ext cx="1376" cy="92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2636" y="4988"/>
                  <a:ext cx="1376" cy="92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14012" y="4988"/>
                  <a:ext cx="1376" cy="92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0" name="组合 129"/>
              <p:cNvGrpSpPr/>
              <p:nvPr/>
            </p:nvGrpSpPr>
            <p:grpSpPr>
              <a:xfrm>
                <a:off x="11451" y="4081"/>
                <a:ext cx="4128" cy="927"/>
                <a:chOff x="11260" y="4988"/>
                <a:chExt cx="4128" cy="927"/>
              </a:xfrm>
            </p:grpSpPr>
            <p:sp>
              <p:nvSpPr>
                <p:cNvPr id="137" name="矩形 136"/>
                <p:cNvSpPr/>
                <p:nvPr/>
              </p:nvSpPr>
              <p:spPr>
                <a:xfrm>
                  <a:off x="11260" y="4988"/>
                  <a:ext cx="1376" cy="927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12636" y="4988"/>
                  <a:ext cx="1376" cy="927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矩形 138"/>
                <p:cNvSpPr/>
                <p:nvPr/>
              </p:nvSpPr>
              <p:spPr>
                <a:xfrm>
                  <a:off x="14012" y="4988"/>
                  <a:ext cx="1376" cy="927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1" name="Text Box 5"/>
              <p:cNvSpPr txBox="1">
                <a:spLocks noChangeArrowheads="1"/>
              </p:cNvSpPr>
              <p:nvPr/>
            </p:nvSpPr>
            <p:spPr bwMode="auto">
              <a:xfrm>
                <a:off x="12818" y="4223"/>
                <a:ext cx="1384" cy="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kumimoji="1" lang="en-US" altLang="zh-CN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等线" panose="02010600030101010101" charset="-122"/>
                  </a:rPr>
                  <a:t>a[0][1]</a:t>
                </a:r>
              </a:p>
            </p:txBody>
          </p:sp>
          <p:sp>
            <p:nvSpPr>
              <p:cNvPr id="132" name="Text Box 5"/>
              <p:cNvSpPr txBox="1">
                <a:spLocks noChangeArrowheads="1"/>
              </p:cNvSpPr>
              <p:nvPr/>
            </p:nvSpPr>
            <p:spPr bwMode="auto">
              <a:xfrm>
                <a:off x="11591" y="4223"/>
                <a:ext cx="1236" cy="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kumimoji="1" lang="en-US" altLang="zh-CN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等线" panose="02010600030101010101" charset="-122"/>
                  </a:rPr>
                  <a:t>a[0][0]</a:t>
                </a:r>
              </a:p>
            </p:txBody>
          </p:sp>
          <p:sp>
            <p:nvSpPr>
              <p:cNvPr id="133" name="Text Box 5"/>
              <p:cNvSpPr txBox="1">
                <a:spLocks noChangeArrowheads="1"/>
              </p:cNvSpPr>
              <p:nvPr/>
            </p:nvSpPr>
            <p:spPr bwMode="auto">
              <a:xfrm>
                <a:off x="14203" y="4252"/>
                <a:ext cx="1376" cy="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kumimoji="1" lang="en-US" altLang="zh-CN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等线" panose="02010600030101010101" charset="-122"/>
                  </a:rPr>
                  <a:t>a[0][2]</a:t>
                </a:r>
              </a:p>
            </p:txBody>
          </p:sp>
          <p:sp>
            <p:nvSpPr>
              <p:cNvPr id="134" name="Text Box 5"/>
              <p:cNvSpPr txBox="1">
                <a:spLocks noChangeArrowheads="1"/>
              </p:cNvSpPr>
              <p:nvPr/>
            </p:nvSpPr>
            <p:spPr bwMode="auto">
              <a:xfrm>
                <a:off x="12818" y="5139"/>
                <a:ext cx="1384" cy="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kumimoji="1" lang="en-US" altLang="zh-CN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等线" panose="02010600030101010101" charset="-122"/>
                  </a:rPr>
                  <a:t>a[1][1]</a:t>
                </a:r>
              </a:p>
            </p:txBody>
          </p:sp>
          <p:sp>
            <p:nvSpPr>
              <p:cNvPr id="135" name="Text Box 5"/>
              <p:cNvSpPr txBox="1">
                <a:spLocks noChangeArrowheads="1"/>
              </p:cNvSpPr>
              <p:nvPr/>
            </p:nvSpPr>
            <p:spPr bwMode="auto">
              <a:xfrm>
                <a:off x="11591" y="5139"/>
                <a:ext cx="1236" cy="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kumimoji="1" lang="en-US" altLang="zh-CN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等线" panose="02010600030101010101" charset="-122"/>
                  </a:rPr>
                  <a:t>a[1][0]</a:t>
                </a:r>
              </a:p>
            </p:txBody>
          </p:sp>
          <p:sp>
            <p:nvSpPr>
              <p:cNvPr id="136" name="Text Box 5"/>
              <p:cNvSpPr txBox="1">
                <a:spLocks noChangeArrowheads="1"/>
              </p:cNvSpPr>
              <p:nvPr/>
            </p:nvSpPr>
            <p:spPr bwMode="auto">
              <a:xfrm>
                <a:off x="14203" y="5168"/>
                <a:ext cx="1376" cy="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kumimoji="1" lang="en-US" altLang="zh-CN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等线" panose="02010600030101010101" charset="-122"/>
                  </a:rPr>
                  <a:t>a[1][2]</a:t>
                </a:r>
              </a:p>
            </p:txBody>
          </p:sp>
        </p:grpSp>
      </p:grpSp>
      <p:grpSp>
        <p:nvGrpSpPr>
          <p:cNvPr id="143" name="组合 142"/>
          <p:cNvGrpSpPr/>
          <p:nvPr/>
        </p:nvGrpSpPr>
        <p:grpSpPr>
          <a:xfrm>
            <a:off x="5548356" y="3448844"/>
            <a:ext cx="749019" cy="932952"/>
            <a:chOff x="11381" y="4296"/>
            <a:chExt cx="1350" cy="1469"/>
          </a:xfrm>
        </p:grpSpPr>
        <p:sp>
          <p:nvSpPr>
            <p:cNvPr id="144" name="Text Box 31"/>
            <p:cNvSpPr txBox="1">
              <a:spLocks noChangeArrowheads="1"/>
            </p:cNvSpPr>
            <p:nvPr/>
          </p:nvSpPr>
          <p:spPr bwMode="auto">
            <a:xfrm>
              <a:off x="11381" y="4296"/>
              <a:ext cx="1337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&amp;a[0]</a:t>
              </a:r>
            </a:p>
          </p:txBody>
        </p:sp>
        <p:sp>
          <p:nvSpPr>
            <p:cNvPr id="145" name="Text Box 31"/>
            <p:cNvSpPr txBox="1">
              <a:spLocks noChangeArrowheads="1"/>
            </p:cNvSpPr>
            <p:nvPr/>
          </p:nvSpPr>
          <p:spPr bwMode="auto">
            <a:xfrm>
              <a:off x="11394" y="5289"/>
              <a:ext cx="1337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&amp;a[1]</a:t>
              </a: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5095092" y="3118327"/>
            <a:ext cx="1102995" cy="372110"/>
            <a:chOff x="9689" y="4242"/>
            <a:chExt cx="1737" cy="586"/>
          </a:xfrm>
        </p:grpSpPr>
        <p:sp>
          <p:nvSpPr>
            <p:cNvPr id="147" name="Text Box 31"/>
            <p:cNvSpPr txBox="1">
              <a:spLocks noChangeArrowheads="1"/>
            </p:cNvSpPr>
            <p:nvPr/>
          </p:nvSpPr>
          <p:spPr bwMode="auto">
            <a:xfrm>
              <a:off x="9689" y="4242"/>
              <a:ext cx="1337" cy="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a+0</a:t>
              </a:r>
            </a:p>
          </p:txBody>
        </p:sp>
        <p:sp>
          <p:nvSpPr>
            <p:cNvPr id="148" name="Line 35"/>
            <p:cNvSpPr>
              <a:spLocks noChangeShapeType="1"/>
            </p:cNvSpPr>
            <p:nvPr/>
          </p:nvSpPr>
          <p:spPr bwMode="auto">
            <a:xfrm>
              <a:off x="10854" y="4545"/>
              <a:ext cx="572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5091891" y="3735230"/>
            <a:ext cx="1102995" cy="372110"/>
            <a:chOff x="9537" y="5191"/>
            <a:chExt cx="1737" cy="586"/>
          </a:xfrm>
        </p:grpSpPr>
        <p:sp>
          <p:nvSpPr>
            <p:cNvPr id="150" name="Text Box 31"/>
            <p:cNvSpPr txBox="1">
              <a:spLocks noChangeArrowheads="1"/>
            </p:cNvSpPr>
            <p:nvPr/>
          </p:nvSpPr>
          <p:spPr bwMode="auto">
            <a:xfrm>
              <a:off x="9537" y="5191"/>
              <a:ext cx="1337" cy="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a+1</a:t>
              </a:r>
            </a:p>
          </p:txBody>
        </p:sp>
        <p:sp>
          <p:nvSpPr>
            <p:cNvPr id="151" name="Line 35"/>
            <p:cNvSpPr>
              <a:spLocks noChangeShapeType="1"/>
            </p:cNvSpPr>
            <p:nvPr/>
          </p:nvSpPr>
          <p:spPr bwMode="auto">
            <a:xfrm>
              <a:off x="10702" y="5484"/>
              <a:ext cx="572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09" name="Rectangle 3"/>
          <p:cNvSpPr txBox="1">
            <a:spLocks noChangeArrowheads="1"/>
          </p:cNvSpPr>
          <p:nvPr/>
        </p:nvSpPr>
        <p:spPr>
          <a:xfrm>
            <a:off x="4817132" y="1781046"/>
            <a:ext cx="6940174" cy="7723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数学上，可以把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看成一个集合：有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个元素，每个元素是一个子集合，每个子集合有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个数值（原子元素）；有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个元素，每个元素是一个数值（原子元素）。</a:t>
            </a:r>
          </a:p>
        </p:txBody>
      </p:sp>
      <p:sp>
        <p:nvSpPr>
          <p:cNvPr id="111" name="Rectangle 3"/>
          <p:cNvSpPr>
            <a:spLocks noGrp="1" noChangeArrowheads="1"/>
          </p:cNvSpPr>
          <p:nvPr>
            <p:ph idx="1"/>
          </p:nvPr>
        </p:nvSpPr>
        <p:spPr>
          <a:xfrm>
            <a:off x="870594" y="1136024"/>
            <a:ext cx="11094300" cy="484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语言将二维数组看作一维数组的嵌套，每个一维数组的元素又是一个一维数组。</a:t>
            </a:r>
          </a:p>
        </p:txBody>
      </p:sp>
      <p:sp>
        <p:nvSpPr>
          <p:cNvPr id="112" name="Rectangle 3"/>
          <p:cNvSpPr txBox="1">
            <a:spLocks noChangeArrowheads="1"/>
          </p:cNvSpPr>
          <p:nvPr/>
        </p:nvSpPr>
        <p:spPr>
          <a:xfrm>
            <a:off x="10366007" y="3280095"/>
            <a:ext cx="1391299" cy="1138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逻辑上，可看成</a:t>
            </a:r>
            <a:r>
              <a:rPr lang="en-US" altLang="zh-CN" sz="1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1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列，共</a:t>
            </a:r>
            <a:r>
              <a:rPr lang="en-US" altLang="zh-CN" sz="1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文本框 2"/>
          <p:cNvSpPr txBox="1">
            <a:spLocks noChangeArrowheads="1"/>
          </p:cNvSpPr>
          <p:nvPr/>
        </p:nvSpPr>
        <p:spPr bwMode="auto">
          <a:xfrm>
            <a:off x="267970" y="1146175"/>
            <a:ext cx="538988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7-12]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qsort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对一维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数组排序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。给定一个所有元素均已被赋值的</a:t>
            </a:r>
            <a:r>
              <a:rPr lang="en-US" altLang="zh-CN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型数组，使用</a:t>
            </a:r>
            <a:r>
              <a:rPr lang="en-US" altLang="zh-CN" dirty="0" err="1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qsort</a:t>
            </a:r>
            <a:r>
              <a:rPr lang="en-US" altLang="zh-CN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对数组元素按升序和降序排序。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18770" y="3253740"/>
            <a:ext cx="5168900" cy="1863725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chemeClr val="accent2">
                    <a:lumMod val="40000"/>
                    <a:lumOff val="60000"/>
                  </a:schemeClr>
                </a:solidFill>
                <a:ea typeface="微软雅黑" panose="020B0503020204020204" pitchFamily="34" charset="-122"/>
              </a:rPr>
              <a:t>qsort</a:t>
            </a:r>
            <a:r>
              <a:rPr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ea typeface="微软雅黑" panose="020B0503020204020204" pitchFamily="34" charset="-122"/>
              </a:rPr>
              <a:t>怎么实现的？用户看不到（不透明），是用快速排序实现。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ea typeface="微软雅黑" panose="020B0503020204020204" pitchFamily="34" charset="-122"/>
              </a:rPr>
              <a:t>前面选择排序</a:t>
            </a:r>
            <a:r>
              <a:rPr lang="en-US" altLang="zh-CN" sz="2400" dirty="0" err="1">
                <a:solidFill>
                  <a:schemeClr val="accent2">
                    <a:lumMod val="40000"/>
                    <a:lumOff val="60000"/>
                  </a:schemeClr>
                </a:solidFill>
                <a:ea typeface="微软雅黑" panose="020B0503020204020204" pitchFamily="34" charset="-122"/>
              </a:rPr>
              <a:t>selectionSort</a:t>
            </a:r>
            <a:r>
              <a:rPr lang="zh-CN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ea typeface="微软雅黑" panose="020B0503020204020204" pitchFamily="34" charset="-122"/>
              </a:rPr>
              <a:t>的框架跟这个原理相似，但选择排序“透明”。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87770" y="242760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7.8.2 </a:t>
            </a: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具有函数指针参数的库函数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657850" y="1254125"/>
            <a:ext cx="6235700" cy="5015865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rising_double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p2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 *(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*)p1 &lt;  *(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*)p2 )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 *(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*)p1 &gt;  *(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*)p2 )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 *(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*)p1 == *(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*)p2 )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falling_double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p2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 *p1 &gt;  *p2 )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 *p1 &lt;  *p2 )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 *p1 == *p2 )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[N_ITEMS];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按升序排序</a:t>
            </a:r>
          </a:p>
          <a:p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qsort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(a, N_ITEMS, 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rising_double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按降序排序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qsort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(a, N_ITEMS, 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falling_double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58115" y="5022850"/>
            <a:ext cx="11875770" cy="1584960"/>
          </a:xfrm>
          <a:prstGeom prst="rect">
            <a:avLst/>
          </a:prstGeom>
          <a:solidFill>
            <a:schemeClr val="tx1"/>
          </a:solidFill>
          <a:ln w="9525">
            <a:solidFill>
              <a:srgbClr val="FF9900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rising_double</a:t>
            </a:r>
            <a:r>
              <a:rPr lang="en-US" altLang="zh-CN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() </a:t>
            </a:r>
            <a:r>
              <a:rPr lang="zh-CN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的参数为通用类型指针</a:t>
            </a:r>
            <a:r>
              <a:rPr lang="en-US" altLang="zh-CN" sz="1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 void*</a:t>
            </a:r>
            <a:r>
              <a:rPr lang="zh-CN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，在函数内部需要进行强制类型转换。</a:t>
            </a:r>
            <a:r>
              <a:rPr lang="en-US" altLang="zh-CN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=&gt; 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可匹配任意类型指针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falling_double</a:t>
            </a:r>
            <a:r>
              <a:rPr lang="en-US" altLang="zh-CN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() </a:t>
            </a:r>
            <a:r>
              <a:rPr lang="zh-CN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的参数直接定义为</a:t>
            </a:r>
            <a:r>
              <a:rPr lang="en-US" altLang="zh-CN" sz="1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 double*</a:t>
            </a:r>
            <a:r>
              <a:rPr lang="zh-CN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，在函数内部的避免参数类型转换。</a:t>
            </a:r>
            <a:r>
              <a:rPr lang="en-US" altLang="zh-CN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=&gt;</a:t>
            </a:r>
            <a:r>
              <a:rPr lang="en-US" altLang="zh-CN" sz="1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描述上更加简洁 （更“严格”的编译器会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warning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在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C</a:t>
            </a:r>
            <a:r>
              <a:rPr lang="zh-CN" altLang="en-US" sz="18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语言中，两种方法都是可以的。</a:t>
            </a:r>
          </a:p>
        </p:txBody>
      </p:sp>
      <p:sp>
        <p:nvSpPr>
          <p:cNvPr id="62469" name="文本框 2"/>
          <p:cNvSpPr txBox="1">
            <a:spLocks noChangeArrowheads="1"/>
          </p:cNvSpPr>
          <p:nvPr/>
        </p:nvSpPr>
        <p:spPr bwMode="auto">
          <a:xfrm>
            <a:off x="250751" y="960429"/>
            <a:ext cx="108522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[</a:t>
            </a: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7-12] </a:t>
            </a: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使用</a:t>
            </a:r>
            <a:r>
              <a:rPr lang="en-US" altLang="zh-CN" sz="28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qsort</a:t>
            </a: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对一维</a:t>
            </a: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double</a:t>
            </a: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数组排序</a:t>
            </a:r>
            <a:r>
              <a:rPr lang="zh-CN" altLang="en-US" sz="2000" dirty="0">
                <a:solidFill>
                  <a:srgbClr val="41418C"/>
                </a:solidFill>
                <a:ea typeface="微软雅黑" panose="020B0503020204020204" pitchFamily="34" charset="-122"/>
              </a:rPr>
              <a:t>。给定一个所有元素均已被赋值的</a:t>
            </a:r>
            <a:r>
              <a:rPr lang="en-US" altLang="zh-CN" sz="2000" dirty="0">
                <a:solidFill>
                  <a:srgbClr val="41418C"/>
                </a:solidFill>
                <a:ea typeface="微软雅黑" panose="020B0503020204020204" pitchFamily="34" charset="-122"/>
              </a:rPr>
              <a:t>double</a:t>
            </a:r>
            <a:r>
              <a:rPr lang="zh-CN" altLang="en-US" sz="2000" dirty="0">
                <a:solidFill>
                  <a:srgbClr val="41418C"/>
                </a:solidFill>
                <a:ea typeface="微软雅黑" panose="020B0503020204020204" pitchFamily="34" charset="-122"/>
              </a:rPr>
              <a:t>型数组，使用</a:t>
            </a:r>
            <a:r>
              <a:rPr lang="en-US" altLang="zh-CN" sz="2000" dirty="0" err="1">
                <a:solidFill>
                  <a:srgbClr val="41418C"/>
                </a:solidFill>
                <a:ea typeface="微软雅黑" panose="020B0503020204020204" pitchFamily="34" charset="-122"/>
              </a:rPr>
              <a:t>qsort</a:t>
            </a:r>
            <a:r>
              <a:rPr lang="en-US" altLang="zh-CN" sz="2000" dirty="0">
                <a:solidFill>
                  <a:srgbClr val="41418C"/>
                </a:solidFill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41418C"/>
                </a:solidFill>
                <a:ea typeface="微软雅黑" panose="020B0503020204020204" pitchFamily="34" charset="-122"/>
              </a:rPr>
              <a:t>对数组元素按升序和降序排序。</a:t>
            </a:r>
            <a:endParaRPr lang="zh-CN" altLang="en-US" sz="2800" dirty="0">
              <a:solidFill>
                <a:srgbClr val="41418C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317615" y="1861820"/>
            <a:ext cx="5701665" cy="1322070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defRPr/>
            </a:pP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rising_double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*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p1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*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p2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 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{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    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 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)(*(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double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*)p1 - *(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double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*)p);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</a:t>
            </a:r>
            <a:endParaRPr kumimoji="1" lang="en-US" altLang="zh-CN" sz="160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317615" y="3427095"/>
            <a:ext cx="5701030" cy="1480185"/>
          </a:xfrm>
          <a:prstGeom prst="rect">
            <a:avLst/>
          </a:prstGeom>
          <a:solidFill>
            <a:schemeClr val="tx1"/>
          </a:solidFill>
          <a:ln w="9525">
            <a:solidFill>
              <a:srgbClr val="FF9900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书上的代码，若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*p1 - *p2</a:t>
            </a:r>
            <a:r>
              <a:rPr lang="zh-CN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的</a:t>
            </a:r>
            <a:r>
              <a:rPr lang="en-US" altLang="zh-CN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结果为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0.5</a:t>
            </a:r>
            <a:r>
              <a:rPr lang="zh-CN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或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-0.5</a:t>
            </a:r>
            <a:r>
              <a:rPr lang="zh-CN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时，都返回</a:t>
            </a:r>
            <a:r>
              <a:rPr lang="en-US" altLang="zh-CN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0</a:t>
            </a:r>
            <a:r>
              <a:rPr lang="zh-CN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，跟希望的结果不同。会出问题。</a:t>
            </a:r>
            <a:endParaRPr lang="en-US" altLang="zh-CN" sz="18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falling_double</a:t>
            </a:r>
            <a:r>
              <a:rPr lang="zh-CN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函数的参数，这种用法有的编译器可能会</a:t>
            </a:r>
            <a:r>
              <a:rPr lang="en-US" altLang="zh-CN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warning</a:t>
            </a:r>
            <a:r>
              <a:rPr lang="zh-CN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，最好都按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rising_double</a:t>
            </a:r>
            <a:r>
              <a:rPr lang="zh-CN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函数那样，用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const void </a:t>
            </a:r>
            <a:r>
              <a:rPr lang="zh-CN" altLang="en-US" sz="18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*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87770" y="242760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7.8.2 </a:t>
            </a: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具有函数指针参数的库函数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42875" y="1861820"/>
            <a:ext cx="6104890" cy="3046095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rising_double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const void *p1, const void *p2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 *(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*)p1 &lt;  *(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*)p2 )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 *(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*)p1 &gt;  *(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*)p2 )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 *(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*)p1 == *(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*)p2 )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falling_double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const double *p1,const double *p2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 *p1 &gt;  *p2 )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 *p1 &lt;  *p2 )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 *p1 == *p2 )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   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51" name="矩形 11"/>
          <p:cNvSpPr>
            <a:spLocks noChangeArrowheads="1"/>
          </p:cNvSpPr>
          <p:nvPr/>
        </p:nvSpPr>
        <p:spPr bwMode="auto">
          <a:xfrm>
            <a:off x="1791440" y="6288616"/>
            <a:ext cx="6624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</a:p>
        </p:txBody>
      </p:sp>
      <p:sp>
        <p:nvSpPr>
          <p:cNvPr id="64554" name="文本框 2"/>
          <p:cNvSpPr txBox="1">
            <a:spLocks noChangeArrowheads="1"/>
          </p:cNvSpPr>
          <p:nvPr/>
        </p:nvSpPr>
        <p:spPr bwMode="auto">
          <a:xfrm>
            <a:off x="705292" y="1692658"/>
            <a:ext cx="10781415" cy="1445260"/>
          </a:xfrm>
          <a:prstGeom prst="rect">
            <a:avLst/>
          </a:prstGeom>
          <a:solidFill>
            <a:schemeClr val="tx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7-13] 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输入数据的编号（顺序统计量）</a:t>
            </a:r>
            <a:r>
              <a:rPr lang="zh-CN" altLang="en-US" sz="2200" dirty="0">
                <a:solidFill>
                  <a:srgbClr val="FFC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。从标准输入上读入</a:t>
            </a:r>
            <a:r>
              <a:rPr lang="en-US" altLang="zh-CN" sz="2200" dirty="0">
                <a:solidFill>
                  <a:srgbClr val="FFC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solidFill>
                  <a:srgbClr val="FFC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200" dirty="0">
                <a:solidFill>
                  <a:srgbClr val="FFC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1&lt;n&lt;200 000</a:t>
            </a:r>
            <a:r>
              <a:rPr lang="zh-CN" altLang="en-US" sz="2200" dirty="0">
                <a:solidFill>
                  <a:srgbClr val="FFC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）个整数，将其按数值从小到大连续编号（</a:t>
            </a:r>
            <a:r>
              <a:rPr lang="zh-CN" altLang="en-US" sz="22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第几小</a:t>
            </a:r>
            <a:r>
              <a:rPr lang="zh-CN" altLang="en-US" sz="2200" dirty="0">
                <a:solidFill>
                  <a:srgbClr val="FFC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），相同的数值具有相同的编号。在标准输出上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按输入顺序以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编号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数值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200" dirty="0">
                <a:solidFill>
                  <a:srgbClr val="FFC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的格式输出这些数据，各数据之间以空格符分隔，以换行符结束。</a:t>
            </a:r>
          </a:p>
        </p:txBody>
      </p:sp>
      <p:sp>
        <p:nvSpPr>
          <p:cNvPr id="64555" name="Rectangle 4"/>
          <p:cNvSpPr>
            <a:spLocks noChangeArrowheads="1"/>
          </p:cNvSpPr>
          <p:nvPr/>
        </p:nvSpPr>
        <p:spPr bwMode="auto">
          <a:xfrm>
            <a:off x="705292" y="1063294"/>
            <a:ext cx="10781414" cy="488950"/>
          </a:xfrm>
          <a:prstGeom prst="rect">
            <a:avLst/>
          </a:prstGeom>
          <a:solidFill>
            <a:schemeClr val="bg1"/>
          </a:solidFill>
          <a:ln w="9525">
            <a:solidFill>
              <a:srgbClr val="FF9900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应用：</a:t>
            </a:r>
            <a:r>
              <a:rPr lang="en-US" altLang="zh-CN" dirty="0" err="1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qsort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()</a:t>
            </a: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对二维数组按行排序，即，把二维数组看成按行组成的一维数组</a:t>
            </a:r>
            <a:endParaRPr lang="en-US" altLang="zh-CN" dirty="0">
              <a:solidFill>
                <a:srgbClr val="41418C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817023" y="3288954"/>
            <a:ext cx="2937657" cy="34491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3:5 1:3 2:4 5:7 1:3 3:5 4:6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56911" y="3329899"/>
            <a:ext cx="4960311" cy="34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输入样例                            输出样例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685971" y="3298889"/>
            <a:ext cx="1606572" cy="34491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5 3 4 7 3 5 6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892794" y="3913193"/>
          <a:ext cx="331210" cy="2346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749367" y="3911667"/>
          <a:ext cx="662420" cy="2346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矩形 11"/>
          <p:cNvSpPr>
            <a:spLocks noChangeArrowheads="1"/>
          </p:cNvSpPr>
          <p:nvPr/>
        </p:nvSpPr>
        <p:spPr bwMode="auto">
          <a:xfrm>
            <a:off x="2856591" y="6282438"/>
            <a:ext cx="6624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3" name="箭头: 右 2"/>
          <p:cNvSpPr/>
          <p:nvPr/>
        </p:nvSpPr>
        <p:spPr bwMode="auto">
          <a:xfrm>
            <a:off x="2308636" y="4919113"/>
            <a:ext cx="331210" cy="311922"/>
          </a:xfrm>
          <a:prstGeom prst="rightArrow">
            <a:avLst/>
          </a:prstGeom>
          <a:solidFill>
            <a:schemeClr val="bg2">
              <a:lumMod val="25000"/>
              <a:lumOff val="75000"/>
            </a:schemeClr>
          </a:solidFill>
          <a:ln w="12700">
            <a:solidFill>
              <a:srgbClr val="FF0000"/>
            </a:solidFill>
            <a:round/>
            <a:tailEnd type="triangl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4051347" y="4255081"/>
            <a:ext cx="3703333" cy="1484224"/>
          </a:xfrm>
          <a:prstGeom prst="rect">
            <a:avLst/>
          </a:prstGeom>
          <a:solidFill>
            <a:schemeClr val="bg1"/>
          </a:solidFill>
          <a:ln w="9525">
            <a:solidFill>
              <a:srgbClr val="FF9900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 </a:t>
            </a:r>
            <a:r>
              <a:rPr lang="zh-CN" altLang="en-US" sz="22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读入数据并记录读入顺序；</a:t>
            </a:r>
            <a:endParaRPr lang="en-US" altLang="zh-CN" sz="2200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 </a:t>
            </a:r>
            <a:r>
              <a:rPr lang="zh-CN" altLang="en-US" sz="22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对数据按大小排序后编号；</a:t>
            </a:r>
            <a:endParaRPr lang="en-US" altLang="zh-CN" sz="2200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 </a:t>
            </a:r>
            <a:r>
              <a:rPr lang="zh-CN" altLang="en-US" sz="22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再对数据按输入顺序排序；</a:t>
            </a:r>
            <a:endParaRPr lang="en-US" altLang="zh-CN" sz="2200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 </a:t>
            </a:r>
            <a:r>
              <a:rPr lang="zh-CN" altLang="en-US" sz="22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按顺序输出数据及其编号。</a:t>
            </a:r>
            <a:endParaRPr lang="en-US" altLang="zh-CN" sz="2200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365237" y="3744480"/>
          <a:ext cx="2430354" cy="2346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4550" name="矩形 2"/>
          <p:cNvSpPr>
            <a:spLocks noChangeArrowheads="1"/>
          </p:cNvSpPr>
          <p:nvPr/>
        </p:nvSpPr>
        <p:spPr bwMode="auto">
          <a:xfrm>
            <a:off x="8671258" y="3334322"/>
            <a:ext cx="1631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列数组</a:t>
            </a:r>
          </a:p>
        </p:txBody>
      </p:sp>
      <p:sp>
        <p:nvSpPr>
          <p:cNvPr id="64552" name="矩形 13"/>
          <p:cNvSpPr>
            <a:spLocks noChangeArrowheads="1"/>
          </p:cNvSpPr>
          <p:nvPr/>
        </p:nvSpPr>
        <p:spPr bwMode="auto">
          <a:xfrm>
            <a:off x="9115996" y="6142064"/>
            <a:ext cx="10625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输入顺序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输出顺序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553" name="矩形 14"/>
          <p:cNvSpPr>
            <a:spLocks noChangeArrowheads="1"/>
          </p:cNvSpPr>
          <p:nvPr/>
        </p:nvSpPr>
        <p:spPr bwMode="auto">
          <a:xfrm>
            <a:off x="9877144" y="6103950"/>
            <a:ext cx="11339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数据编号（即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第几小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8" name="矩形 11"/>
          <p:cNvSpPr>
            <a:spLocks noChangeArrowheads="1"/>
          </p:cNvSpPr>
          <p:nvPr/>
        </p:nvSpPr>
        <p:spPr bwMode="auto">
          <a:xfrm>
            <a:off x="8554930" y="6187328"/>
            <a:ext cx="6624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087770" y="242760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7.8.2 </a:t>
            </a: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具有函数指针参数的库函数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nimBg="1"/>
      <p:bldP spid="64550" grpId="0"/>
      <p:bldP spid="64552" grpId="0"/>
      <p:bldP spid="64553" grpId="0"/>
      <p:bldP spid="1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文本框 2"/>
          <p:cNvSpPr txBox="1">
            <a:spLocks noChangeArrowheads="1"/>
          </p:cNvSpPr>
          <p:nvPr/>
        </p:nvSpPr>
        <p:spPr bwMode="auto">
          <a:xfrm>
            <a:off x="591879" y="1640343"/>
            <a:ext cx="1087710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[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  <a:hlinkClick r:id="rId3" action="ppaction://hlinkfile"/>
              </a:rPr>
              <a:t>例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  <a:hlinkClick r:id="rId3" action="ppaction://hlinkfile"/>
              </a:rPr>
              <a:t>7-13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] 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输入数据的编号（顺序统计量）</a:t>
            </a:r>
            <a:r>
              <a:rPr lang="zh-CN" altLang="en-US" sz="2000" dirty="0">
                <a:solidFill>
                  <a:srgbClr val="41418C"/>
                </a:solidFill>
                <a:ea typeface="微软雅黑" panose="020B0503020204020204" pitchFamily="34" charset="-122"/>
              </a:rPr>
              <a:t>。从标准输入上读入</a:t>
            </a:r>
            <a:r>
              <a:rPr lang="en-US" altLang="zh-CN" sz="2000" dirty="0">
                <a:solidFill>
                  <a:srgbClr val="41418C"/>
                </a:solidFill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41418C"/>
                </a:solidFill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1418C"/>
                </a:solidFill>
                <a:ea typeface="微软雅黑" panose="020B0503020204020204" pitchFamily="34" charset="-122"/>
              </a:rPr>
              <a:t>1&lt;n&lt;200 000</a:t>
            </a:r>
            <a:r>
              <a:rPr lang="zh-CN" altLang="en-US" sz="2000" dirty="0">
                <a:solidFill>
                  <a:srgbClr val="41418C"/>
                </a:solidFill>
                <a:ea typeface="微软雅黑" panose="020B0503020204020204" pitchFamily="34" charset="-122"/>
              </a:rPr>
              <a:t>）个整数，将其按数值从小到大连续编号，相同的数值具有相同的编号。在标准输出上按输入顺序以</a:t>
            </a:r>
            <a:r>
              <a:rPr lang="en-US" altLang="zh-CN" sz="2000" dirty="0">
                <a:solidFill>
                  <a:srgbClr val="41418C"/>
                </a:solidFill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rgbClr val="41418C"/>
                </a:solidFill>
                <a:ea typeface="微软雅黑" panose="020B0503020204020204" pitchFamily="34" charset="-122"/>
              </a:rPr>
              <a:t>编号</a:t>
            </a:r>
            <a:r>
              <a:rPr lang="en-US" altLang="zh-CN" sz="2000" dirty="0">
                <a:solidFill>
                  <a:srgbClr val="41418C"/>
                </a:solidFill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41418C"/>
                </a:solidFill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41418C"/>
                </a:solidFill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rgbClr val="41418C"/>
                </a:solidFill>
                <a:ea typeface="微软雅黑" panose="020B0503020204020204" pitchFamily="34" charset="-122"/>
              </a:rPr>
              <a:t>数值</a:t>
            </a:r>
            <a:r>
              <a:rPr lang="en-US" altLang="zh-CN" sz="2000" dirty="0">
                <a:solidFill>
                  <a:srgbClr val="41418C"/>
                </a:solidFill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41418C"/>
                </a:solidFill>
                <a:ea typeface="微软雅黑" panose="020B0503020204020204" pitchFamily="34" charset="-122"/>
              </a:rPr>
              <a:t>的格式输出这些数据，各数据之间以空格符分隔，以换行符结束。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例如，设输入数据为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5 3 4 7 3 5 6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，则输出为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3:5 1:3 2:4 5:7 1:3 3:5 4:6</a:t>
            </a:r>
            <a:endParaRPr lang="zh-CN" altLang="en-US" sz="280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657446" y="1118689"/>
            <a:ext cx="10877107" cy="430530"/>
          </a:xfrm>
          <a:prstGeom prst="rect">
            <a:avLst/>
          </a:prstGeom>
          <a:solidFill>
            <a:schemeClr val="tx1"/>
          </a:solidFill>
          <a:ln w="9525">
            <a:solidFill>
              <a:srgbClr val="FF9900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应用：</a:t>
            </a:r>
            <a:r>
              <a:rPr lang="en-US" altLang="zh-CN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qsort</a:t>
            </a:r>
            <a:r>
              <a:rPr lang="en-US" altLang="zh-CN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()</a:t>
            </a: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对二维数组按行排序，即，把二维数组看成按行组成的一维数组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916593" y="3355895"/>
          <a:ext cx="2060127" cy="2595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4311" name="矩形 11"/>
          <p:cNvSpPr>
            <a:spLocks noChangeArrowheads="1"/>
          </p:cNvSpPr>
          <p:nvPr/>
        </p:nvSpPr>
        <p:spPr bwMode="auto">
          <a:xfrm>
            <a:off x="1901658" y="6016544"/>
            <a:ext cx="803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</a:p>
        </p:txBody>
      </p:sp>
      <p:sp>
        <p:nvSpPr>
          <p:cNvPr id="54312" name="矩形 13"/>
          <p:cNvSpPr>
            <a:spLocks noChangeArrowheads="1"/>
          </p:cNvSpPr>
          <p:nvPr/>
        </p:nvSpPr>
        <p:spPr bwMode="auto">
          <a:xfrm>
            <a:off x="2524718" y="6014958"/>
            <a:ext cx="8143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输入顺序</a:t>
            </a:r>
          </a:p>
        </p:txBody>
      </p:sp>
      <p:sp>
        <p:nvSpPr>
          <p:cNvPr id="54313" name="矩形 14"/>
          <p:cNvSpPr>
            <a:spLocks noChangeArrowheads="1"/>
          </p:cNvSpPr>
          <p:nvPr/>
        </p:nvSpPr>
        <p:spPr bwMode="auto">
          <a:xfrm>
            <a:off x="3298935" y="6014958"/>
            <a:ext cx="8270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数据编号</a:t>
            </a:r>
          </a:p>
        </p:txBody>
      </p:sp>
      <p:sp>
        <p:nvSpPr>
          <p:cNvPr id="54314" name="矩形 3"/>
          <p:cNvSpPr>
            <a:spLocks noChangeArrowheads="1"/>
          </p:cNvSpPr>
          <p:nvPr/>
        </p:nvSpPr>
        <p:spPr bwMode="auto">
          <a:xfrm>
            <a:off x="1705350" y="2963782"/>
            <a:ext cx="2732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(1) </a:t>
            </a:r>
            <a:r>
              <a:rPr lang="zh-CN" altLang="en-US" sz="1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读入数据并记录顺序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591425" y="3355895"/>
          <a:ext cx="2060127" cy="2595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4349" name="矩形 15"/>
          <p:cNvSpPr>
            <a:spLocks noChangeArrowheads="1"/>
          </p:cNvSpPr>
          <p:nvPr/>
        </p:nvSpPr>
        <p:spPr bwMode="auto">
          <a:xfrm>
            <a:off x="4560429" y="6016544"/>
            <a:ext cx="803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</a:p>
        </p:txBody>
      </p:sp>
      <p:sp>
        <p:nvSpPr>
          <p:cNvPr id="54350" name="矩形 16"/>
          <p:cNvSpPr>
            <a:spLocks noChangeArrowheads="1"/>
          </p:cNvSpPr>
          <p:nvPr/>
        </p:nvSpPr>
        <p:spPr bwMode="auto">
          <a:xfrm>
            <a:off x="5251208" y="6014958"/>
            <a:ext cx="81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输入顺序</a:t>
            </a:r>
          </a:p>
        </p:txBody>
      </p:sp>
      <p:sp>
        <p:nvSpPr>
          <p:cNvPr id="54351" name="矩形 17"/>
          <p:cNvSpPr>
            <a:spLocks noChangeArrowheads="1"/>
          </p:cNvSpPr>
          <p:nvPr/>
        </p:nvSpPr>
        <p:spPr bwMode="auto">
          <a:xfrm>
            <a:off x="5947935" y="6014958"/>
            <a:ext cx="8270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数据编号</a:t>
            </a:r>
          </a:p>
        </p:txBody>
      </p:sp>
      <p:sp>
        <p:nvSpPr>
          <p:cNvPr id="54352" name="矩形 18"/>
          <p:cNvSpPr>
            <a:spLocks noChangeArrowheads="1"/>
          </p:cNvSpPr>
          <p:nvPr/>
        </p:nvSpPr>
        <p:spPr bwMode="auto">
          <a:xfrm>
            <a:off x="4462837" y="2963782"/>
            <a:ext cx="2627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(2) </a:t>
            </a:r>
            <a:r>
              <a:rPr lang="zh-CN" altLang="en-US" sz="1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按大小排序后编号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7250381" y="3355895"/>
          <a:ext cx="2060127" cy="2595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T="45714" marB="4571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T="45714" marB="4571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T="45714" marB="4571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T="45714" marB="4571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T="45714" marB="4571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T="45714" marB="4571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T="45714" marB="4571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4387" name="矩形 20"/>
          <p:cNvSpPr>
            <a:spLocks noChangeArrowheads="1"/>
          </p:cNvSpPr>
          <p:nvPr/>
        </p:nvSpPr>
        <p:spPr bwMode="auto">
          <a:xfrm>
            <a:off x="7209053" y="6016544"/>
            <a:ext cx="803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</a:p>
        </p:txBody>
      </p:sp>
      <p:sp>
        <p:nvSpPr>
          <p:cNvPr id="54388" name="矩形 21"/>
          <p:cNvSpPr>
            <a:spLocks noChangeArrowheads="1"/>
          </p:cNvSpPr>
          <p:nvPr/>
        </p:nvSpPr>
        <p:spPr bwMode="auto">
          <a:xfrm>
            <a:off x="7889502" y="6014958"/>
            <a:ext cx="8143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输入顺序</a:t>
            </a:r>
          </a:p>
        </p:txBody>
      </p:sp>
      <p:sp>
        <p:nvSpPr>
          <p:cNvPr id="54389" name="矩形 22"/>
          <p:cNvSpPr>
            <a:spLocks noChangeArrowheads="1"/>
          </p:cNvSpPr>
          <p:nvPr/>
        </p:nvSpPr>
        <p:spPr bwMode="auto">
          <a:xfrm>
            <a:off x="8643055" y="6014958"/>
            <a:ext cx="8270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数据编号</a:t>
            </a:r>
          </a:p>
        </p:txBody>
      </p:sp>
      <p:sp>
        <p:nvSpPr>
          <p:cNvPr id="54390" name="矩形 23"/>
          <p:cNvSpPr>
            <a:spLocks noChangeArrowheads="1"/>
          </p:cNvSpPr>
          <p:nvPr/>
        </p:nvSpPr>
        <p:spPr bwMode="auto">
          <a:xfrm>
            <a:off x="7121793" y="2963782"/>
            <a:ext cx="2627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(3) </a:t>
            </a:r>
            <a:r>
              <a:rPr lang="zh-CN" altLang="en-US" sz="1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按输入顺序再排序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391" name="右箭头 4"/>
          <p:cNvSpPr>
            <a:spLocks noChangeArrowheads="1"/>
          </p:cNvSpPr>
          <p:nvPr/>
        </p:nvSpPr>
        <p:spPr bwMode="auto">
          <a:xfrm>
            <a:off x="9428814" y="4489836"/>
            <a:ext cx="187325" cy="266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>
            <a:solidFill>
              <a:srgbClr val="FF0000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392" name="矩形 24"/>
          <p:cNvSpPr>
            <a:spLocks noChangeArrowheads="1"/>
          </p:cNvSpPr>
          <p:nvPr/>
        </p:nvSpPr>
        <p:spPr bwMode="auto">
          <a:xfrm rot="-5400000">
            <a:off x="9708919" y="4067025"/>
            <a:ext cx="1015663" cy="111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(4) </a:t>
            </a:r>
            <a:r>
              <a:rPr lang="zh-CN" altLang="en-US" sz="1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按顺序输出编号及其数据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1087770" y="242760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7.8.2 </a:t>
            </a: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具有函数指针参数的库函数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11" grpId="0"/>
      <p:bldP spid="54312" grpId="0"/>
      <p:bldP spid="54313" grpId="0"/>
      <p:bldP spid="54314" grpId="0"/>
      <p:bldP spid="54349" grpId="0"/>
      <p:bldP spid="54350" grpId="0"/>
      <p:bldP spid="54351" grpId="0"/>
      <p:bldP spid="54352" grpId="0"/>
      <p:bldP spid="54387" grpId="0"/>
      <p:bldP spid="54388" grpId="0"/>
      <p:bldP spid="54389" grpId="0"/>
      <p:bldP spid="54390" grpId="0"/>
      <p:bldP spid="54391" grpId="0" animBg="1"/>
      <p:bldP spid="5439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536690" y="423545"/>
            <a:ext cx="5400675" cy="2584450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s_rank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p2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1800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] - </a:t>
            </a:r>
            <a:r>
              <a:rPr lang="en-US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p2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];  </a:t>
            </a:r>
            <a:r>
              <a:rPr lang="en-US" altLang="zh-CN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第一列元素比较</a:t>
            </a:r>
            <a:endParaRPr lang="zh-CN" altLang="en-US" sz="18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s_order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p2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1800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] - </a:t>
            </a:r>
            <a:r>
              <a:rPr lang="en-US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p2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]; </a:t>
            </a:r>
            <a:r>
              <a:rPr lang="en-US" altLang="zh-CN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第二列元素比较</a:t>
            </a:r>
            <a:endParaRPr lang="zh-CN" altLang="en-US" sz="18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74955" y="423545"/>
            <a:ext cx="6116320" cy="620649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[MAX_N][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, n;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800" b="1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(n = 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8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,&amp;</a:t>
            </a:r>
            <a:r>
              <a:rPr lang="en-US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[n][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]) == 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; n++)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[n][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] = n;  </a:t>
            </a:r>
            <a:r>
              <a:rPr lang="en-US" altLang="zh-CN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存数据的输入顺序</a:t>
            </a:r>
            <a:endParaRPr lang="zh-CN" altLang="en-US" sz="18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qsort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(data, n, </a:t>
            </a:r>
            <a:r>
              <a:rPr lang="en-US" altLang="zh-CN" sz="18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]), </a:t>
            </a:r>
            <a:r>
              <a:rPr lang="en-US" altLang="zh-CN" sz="18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s_rank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8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gen_rank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(data, n);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qsort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(data, n, </a:t>
            </a:r>
            <a:r>
              <a:rPr lang="en-US" altLang="zh-CN" sz="18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]), </a:t>
            </a:r>
            <a:r>
              <a:rPr lang="en-US" altLang="zh-CN" sz="18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s_order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800" b="1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8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8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&lt; n; </a:t>
            </a:r>
            <a:r>
              <a:rPr lang="en-US" altLang="zh-CN" sz="18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800" b="1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8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)  </a:t>
            </a:r>
            <a:r>
              <a:rPr lang="en-US" altLang="zh-CN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首个输出数值前没有空格</a:t>
            </a:r>
            <a:endParaRPr lang="zh-CN" altLang="en-US" sz="18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zh-CN" sz="18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putchar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CE9178"/>
                </a:solidFill>
                <a:latin typeface="Consolas" panose="020B0609020204030204" pitchFamily="49" charset="0"/>
              </a:rPr>
              <a:t>' '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8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CE9178"/>
                </a:solidFill>
                <a:latin typeface="Consolas" panose="020B0609020204030204" pitchFamily="49" charset="0"/>
              </a:rPr>
              <a:t>"%d:%d"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800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6535420" y="3816350"/>
            <a:ext cx="5401945" cy="417195"/>
          </a:xfrm>
          <a:prstGeom prst="rect">
            <a:avLst/>
          </a:prstGeom>
          <a:solidFill>
            <a:schemeClr val="bg1"/>
          </a:solidFill>
          <a:ln w="9525">
            <a:solidFill>
              <a:srgbClr val="FF9900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第一个</a:t>
            </a:r>
            <a:r>
              <a:rPr lang="en-US" altLang="zh-CN" sz="1800" dirty="0" err="1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qsort</a:t>
            </a:r>
            <a:r>
              <a:rPr lang="en-US" altLang="zh-CN" sz="1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()</a:t>
            </a:r>
            <a:r>
              <a:rPr lang="zh-CN" altLang="en-US" sz="1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对</a:t>
            </a:r>
            <a:r>
              <a:rPr lang="en-US" altLang="zh-CN" sz="1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data</a:t>
            </a:r>
            <a:r>
              <a:rPr lang="zh-CN" altLang="en-US" sz="1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中的数据按值大小排序</a:t>
            </a:r>
            <a:endParaRPr lang="en-US" altLang="zh-CN" sz="1800" dirty="0">
              <a:solidFill>
                <a:srgbClr val="41418C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8614" name="Rectangle 4"/>
          <p:cNvSpPr>
            <a:spLocks noChangeArrowheads="1"/>
          </p:cNvSpPr>
          <p:nvPr/>
        </p:nvSpPr>
        <p:spPr bwMode="auto">
          <a:xfrm>
            <a:off x="6535420" y="4378960"/>
            <a:ext cx="5400675" cy="401320"/>
          </a:xfrm>
          <a:prstGeom prst="rect">
            <a:avLst/>
          </a:prstGeom>
          <a:solidFill>
            <a:schemeClr val="bg1"/>
          </a:solidFill>
          <a:ln w="9525">
            <a:solidFill>
              <a:srgbClr val="FF9900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第二个</a:t>
            </a:r>
            <a:r>
              <a:rPr lang="en-US" altLang="zh-CN" sz="1800" dirty="0" err="1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qsort</a:t>
            </a:r>
            <a:r>
              <a:rPr lang="en-US" altLang="zh-CN" sz="1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()</a:t>
            </a:r>
            <a:r>
              <a:rPr lang="zh-CN" altLang="en-US" sz="1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对</a:t>
            </a:r>
            <a:r>
              <a:rPr lang="en-US" altLang="zh-CN" sz="1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data</a:t>
            </a:r>
            <a:r>
              <a:rPr lang="zh-CN" altLang="en-US" sz="18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中的数据按输入顺序排序</a:t>
            </a:r>
            <a:endParaRPr lang="en-US" altLang="zh-CN" sz="1800" dirty="0">
              <a:solidFill>
                <a:srgbClr val="41418C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68615" name="直接箭头连接符 3"/>
          <p:cNvCxnSpPr>
            <a:cxnSpLocks noChangeShapeType="1"/>
            <a:endCxn id="68613" idx="1"/>
          </p:cNvCxnSpPr>
          <p:nvPr/>
        </p:nvCxnSpPr>
        <p:spPr bwMode="auto">
          <a:xfrm>
            <a:off x="5351145" y="2951480"/>
            <a:ext cx="1184275" cy="107378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16" name="直接箭头连接符 15"/>
          <p:cNvCxnSpPr>
            <a:cxnSpLocks noChangeShapeType="1"/>
            <a:endCxn id="68614" idx="1"/>
          </p:cNvCxnSpPr>
          <p:nvPr/>
        </p:nvCxnSpPr>
        <p:spPr bwMode="auto">
          <a:xfrm>
            <a:off x="5210810" y="3684905"/>
            <a:ext cx="1324610" cy="89471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标注 8"/>
          <p:cNvSpPr/>
          <p:nvPr/>
        </p:nvSpPr>
        <p:spPr bwMode="auto">
          <a:xfrm>
            <a:off x="4030926" y="1179989"/>
            <a:ext cx="1443122" cy="454501"/>
          </a:xfrm>
          <a:prstGeom prst="wedgeRoundRectCallout">
            <a:avLst>
              <a:gd name="adj1" fmla="val -42293"/>
              <a:gd name="adj2" fmla="val 94080"/>
              <a:gd name="adj3" fmla="val 16667"/>
            </a:avLst>
          </a:prstGeom>
          <a:ln>
            <a:solidFill>
              <a:srgbClr val="FF0000"/>
            </a:solidFill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存输入数据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535420" y="5021580"/>
            <a:ext cx="5402580" cy="1608455"/>
          </a:xfrm>
          <a:prstGeom prst="rect">
            <a:avLst/>
          </a:prstGeom>
          <a:solidFill>
            <a:schemeClr val="bg1"/>
          </a:solidFill>
          <a:ln w="9525">
            <a:solidFill>
              <a:srgbClr val="FF9900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err="1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qsort</a:t>
            </a: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执行过程种，</a:t>
            </a:r>
            <a:r>
              <a:rPr lang="en-US" altLang="zh-CN" sz="2000" dirty="0" err="1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s_rank</a:t>
            </a:r>
            <a:r>
              <a:rPr lang="en-US" altLang="zh-CN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中的两个参数</a:t>
            </a:r>
            <a:r>
              <a:rPr lang="en-US" altLang="zh-CN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p1</a:t>
            </a: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p2</a:t>
            </a: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分别指向</a:t>
            </a:r>
            <a:r>
              <a:rPr lang="en-US" altLang="zh-CN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data</a:t>
            </a: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的两组相邻元素（每组数据是一行，</a:t>
            </a:r>
            <a:r>
              <a:rPr lang="en-US" altLang="zh-CN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个数），根据两组数据中对应位置（这里是第一列）的两个元素的大小关系决定如何排序。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41418C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536690" y="3157855"/>
            <a:ext cx="5400675" cy="541655"/>
          </a:xfrm>
          <a:prstGeom prst="rect">
            <a:avLst/>
          </a:prstGeom>
          <a:solidFill>
            <a:schemeClr val="bg1"/>
          </a:solidFill>
          <a:ln w="9525">
            <a:solidFill>
              <a:srgbClr val="FF9900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直接用书上的这两个函数会报错！为什么？</a:t>
            </a:r>
            <a:r>
              <a:rPr lang="en-US" altLang="zh-CN" sz="1600" dirty="0" err="1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qsort</a:t>
            </a:r>
            <a:r>
              <a:rPr lang="zh-CN" altLang="en-US" sz="16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要求参数为</a:t>
            </a:r>
            <a:r>
              <a:rPr lang="en-US" altLang="zh-CN" sz="16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void</a:t>
            </a:r>
            <a:r>
              <a:rPr lang="zh-CN" altLang="en-US" sz="16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；数据可能越界。</a:t>
            </a:r>
            <a:endParaRPr lang="en-US" altLang="zh-CN" sz="1600" dirty="0">
              <a:solidFill>
                <a:srgbClr val="41418C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826135" y="1251585"/>
            <a:ext cx="9635490" cy="543560"/>
          </a:xfrm>
          <a:prstGeom prst="rect">
            <a:avLst/>
          </a:prstGeom>
          <a:solidFill>
            <a:schemeClr val="tx1"/>
          </a:solidFill>
          <a:ln w="9525">
            <a:solidFill>
              <a:srgbClr val="FF9900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gen_rank</a:t>
            </a:r>
            <a:r>
              <a:rPr lang="en-US" altLang="zh-CN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()</a:t>
            </a: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的功能是给</a:t>
            </a:r>
            <a:r>
              <a:rPr lang="en-US" altLang="zh-CN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data</a:t>
            </a: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中的数据按大小编号（填第三列）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248735" y="2314894"/>
          <a:ext cx="2474913" cy="2595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T="45714" marB="4571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T="45714" marB="4571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T="45714" marB="4571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T="45714" marB="4571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T="45714" marB="4571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T="45714" marB="4571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T="45714" marB="4571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6248735" y="4975543"/>
            <a:ext cx="803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</a:p>
        </p:txBody>
      </p:sp>
      <p:sp>
        <p:nvSpPr>
          <p:cNvPr id="8" name="矩形 16"/>
          <p:cNvSpPr>
            <a:spLocks noChangeArrowheads="1"/>
          </p:cNvSpPr>
          <p:nvPr/>
        </p:nvSpPr>
        <p:spPr bwMode="auto">
          <a:xfrm>
            <a:off x="7078998" y="4973956"/>
            <a:ext cx="8143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输入顺序</a:t>
            </a: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7920373" y="4973956"/>
            <a:ext cx="8270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数据编号</a:t>
            </a:r>
          </a:p>
        </p:txBody>
      </p:sp>
      <p:sp>
        <p:nvSpPr>
          <p:cNvPr id="10" name="矩形 15"/>
          <p:cNvSpPr>
            <a:spLocks noChangeArrowheads="1"/>
          </p:cNvSpPr>
          <p:nvPr/>
        </p:nvSpPr>
        <p:spPr bwMode="auto">
          <a:xfrm>
            <a:off x="6502735" y="1914843"/>
            <a:ext cx="1965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FF0000"/>
                </a:solidFill>
              </a:rPr>
              <a:t>int data[][3]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" name="矩形标注 1"/>
          <p:cNvSpPr/>
          <p:nvPr/>
        </p:nvSpPr>
        <p:spPr bwMode="auto">
          <a:xfrm>
            <a:off x="8768098" y="2314893"/>
            <a:ext cx="1787525" cy="373062"/>
          </a:xfrm>
          <a:prstGeom prst="wedgeRectCallout">
            <a:avLst>
              <a:gd name="adj1" fmla="val -67291"/>
              <a:gd name="adj2" fmla="val 7810"/>
            </a:avLst>
          </a:prstGeom>
          <a:ln>
            <a:solidFill>
              <a:srgbClr val="FF0000"/>
            </a:solidFill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ea typeface="微软雅黑" panose="020B0503020204020204" pitchFamily="34" charset="-122"/>
              </a:rPr>
              <a:t>直接给</a:t>
            </a:r>
            <a:r>
              <a:rPr lang="en-US" altLang="zh-CN" dirty="0">
                <a:ea typeface="微软雅黑" panose="020B0503020204020204" pitchFamily="34" charset="-122"/>
              </a:rPr>
              <a:t>1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8768098" y="2705418"/>
            <a:ext cx="1787525" cy="373062"/>
          </a:xfrm>
          <a:prstGeom prst="wedgeRectCallout">
            <a:avLst>
              <a:gd name="adj1" fmla="val -67291"/>
              <a:gd name="adj2" fmla="val -7772"/>
            </a:avLst>
          </a:prstGeom>
          <a:ln>
            <a:solidFill>
              <a:srgbClr val="FF0000"/>
            </a:solidFill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ea typeface="微软雅黑" panose="020B0503020204020204" pitchFamily="34" charset="-122"/>
              </a:rPr>
              <a:t>若相等，连续排</a:t>
            </a:r>
          </a:p>
        </p:txBody>
      </p:sp>
      <p:sp>
        <p:nvSpPr>
          <p:cNvPr id="12" name="矩形标注 11"/>
          <p:cNvSpPr/>
          <p:nvPr/>
        </p:nvSpPr>
        <p:spPr bwMode="auto">
          <a:xfrm>
            <a:off x="8768098" y="3108644"/>
            <a:ext cx="1787525" cy="377825"/>
          </a:xfrm>
          <a:prstGeom prst="wedgeRectCallout">
            <a:avLst>
              <a:gd name="adj1" fmla="val -65666"/>
              <a:gd name="adj2" fmla="val -11372"/>
            </a:avLst>
          </a:prstGeom>
          <a:ln>
            <a:solidFill>
              <a:srgbClr val="FF0000"/>
            </a:solidFill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ea typeface="微软雅黑" panose="020B0503020204020204" pitchFamily="34" charset="-122"/>
              </a:rPr>
              <a:t>若不等，则加一</a:t>
            </a:r>
          </a:p>
        </p:txBody>
      </p:sp>
      <p:sp>
        <p:nvSpPr>
          <p:cNvPr id="3" name="下箭头 2"/>
          <p:cNvSpPr/>
          <p:nvPr/>
        </p:nvSpPr>
        <p:spPr bwMode="auto">
          <a:xfrm>
            <a:off x="9423734" y="3630930"/>
            <a:ext cx="319088" cy="1131888"/>
          </a:xfrm>
          <a:prstGeom prst="downArrow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87770" y="242760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7.8.2 </a:t>
            </a: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具有函数指针参数的库函数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26135" y="2269490"/>
            <a:ext cx="5088890" cy="341249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nn-NO" altLang="zh-CN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n-NO" altLang="zh-CN" sz="1800" b="1" dirty="0">
                <a:solidFill>
                  <a:srgbClr val="DCDCAA"/>
                </a:solidFill>
                <a:latin typeface="Consolas" panose="020B0609020204030204" pitchFamily="49" charset="0"/>
              </a:rPr>
              <a:t>gen_rank</a:t>
            </a: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n-NO" altLang="zh-CN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data</a:t>
            </a:r>
            <a:r>
              <a:rPr lang="nn-NO" altLang="zh-CN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nn-NO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nn-NO" altLang="zh-CN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n-NO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n-NO" altLang="zh-CN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i;</a:t>
            </a:r>
          </a:p>
          <a:p>
            <a:pPr>
              <a:lnSpc>
                <a:spcPct val="120000"/>
              </a:lnSpc>
            </a:pP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n-NO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nn-NO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nn-NO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nn-NO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n-NO" altLang="zh-CN" sz="1800" b="1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(i = </a:t>
            </a:r>
            <a:r>
              <a:rPr lang="nn-NO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; i &lt; n; i++)</a:t>
            </a:r>
          </a:p>
          <a:p>
            <a:pPr>
              <a:lnSpc>
                <a:spcPct val="120000"/>
              </a:lnSpc>
            </a:pP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n-NO" altLang="zh-CN" sz="1800" b="1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nn-NO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[i][</a:t>
            </a:r>
            <a:r>
              <a:rPr lang="nn-NO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] == </a:t>
            </a:r>
            <a:r>
              <a:rPr lang="nn-NO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[i - </a:t>
            </a:r>
            <a:r>
              <a:rPr lang="nn-NO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nn-NO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20000"/>
              </a:lnSpc>
            </a:pP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nn-NO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[i][</a:t>
            </a:r>
            <a:r>
              <a:rPr lang="nn-NO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nn-NO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[i - </a:t>
            </a:r>
            <a:r>
              <a:rPr lang="nn-NO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nn-NO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20000"/>
              </a:lnSpc>
            </a:pP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n-NO" altLang="zh-CN" sz="1800" b="1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nn-NO" altLang="zh-CN" sz="18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nn-NO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[i][</a:t>
            </a:r>
            <a:r>
              <a:rPr lang="nn-NO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nn-NO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[i - </a:t>
            </a:r>
            <a:r>
              <a:rPr lang="nn-NO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nn-NO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nn-NO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nn-NO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2" grpId="0" animBg="1"/>
      <p:bldP spid="11" grpId="0" animBg="1"/>
      <p:bldP spid="12" grpId="0" animBg="1"/>
      <p:bldP spid="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795655" y="1174960"/>
            <a:ext cx="937749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*** 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举例： </a:t>
            </a:r>
            <a:r>
              <a:rPr lang="en-US" altLang="zh-CN" dirty="0" err="1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bsearch</a:t>
            </a:r>
            <a:r>
              <a:rPr lang="en-US" altLang="zh-CN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()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二分查找函数（标准库函数）</a:t>
            </a:r>
            <a:endParaRPr lang="en-US" altLang="zh-CN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2710" name="Rectangle 4"/>
          <p:cNvSpPr>
            <a:spLocks noChangeArrowheads="1"/>
          </p:cNvSpPr>
          <p:nvPr/>
        </p:nvSpPr>
        <p:spPr bwMode="auto">
          <a:xfrm>
            <a:off x="795655" y="2759075"/>
            <a:ext cx="10601325" cy="3719830"/>
          </a:xfrm>
          <a:prstGeom prst="rect">
            <a:avLst/>
          </a:prstGeom>
          <a:solidFill>
            <a:schemeClr val="tx1"/>
          </a:solidFill>
          <a:ln w="9525">
            <a:solidFill>
              <a:srgbClr val="FF9900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   key: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指向待查数据的指针；</a:t>
            </a:r>
            <a:endParaRPr lang="en-US" altLang="zh-CN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  base: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指向所要查找的数组的指针；</a:t>
            </a:r>
          </a:p>
          <a:p>
            <a:pPr>
              <a:lnSpc>
                <a:spcPct val="110000"/>
              </a:lnSpc>
            </a:pPr>
            <a:r>
              <a:rPr lang="en-US" altLang="zh-CN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  num</a:t>
            </a:r>
            <a:r>
              <a:rPr lang="en-US" altLang="zh-CN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: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数组中元素的个数；</a:t>
            </a:r>
            <a:endParaRPr lang="en-US" altLang="zh-CN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   wid</a:t>
            </a:r>
            <a:r>
              <a:rPr lang="en-US" altLang="zh-CN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: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每一个元素所占用的字节数；</a:t>
            </a:r>
            <a:endParaRPr lang="en-US" altLang="zh-CN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comp: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一个指向比较函数的指针；</a:t>
            </a:r>
            <a:endParaRPr lang="en-US" altLang="zh-CN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     e1: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指向key；</a:t>
            </a:r>
            <a:endParaRPr lang="en-US" altLang="zh-CN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     e2: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指向当前正在检查的数组元素。</a:t>
            </a:r>
            <a:endParaRPr lang="en-US" altLang="zh-CN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C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当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base</a:t>
            </a:r>
            <a:r>
              <a:rPr lang="zh-CN" altLang="en-US" dirty="0">
                <a:solidFill>
                  <a:srgbClr val="FFC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所指向的数组中有与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key</a:t>
            </a:r>
            <a:r>
              <a:rPr lang="zh-CN" altLang="en-US" dirty="0">
                <a:solidFill>
                  <a:srgbClr val="FFC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所指向的数据的属性一致的元素时，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bsearch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()</a:t>
            </a:r>
            <a:r>
              <a:rPr lang="zh-CN" altLang="en-US" dirty="0">
                <a:solidFill>
                  <a:srgbClr val="FFC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返回该元素的地址，否则返回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NULL</a:t>
            </a:r>
            <a:r>
              <a:rPr lang="zh-CN" altLang="en-US" dirty="0">
                <a:solidFill>
                  <a:srgbClr val="FFC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87770" y="242760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7.8.2 </a:t>
            </a: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具有函数指针参数的库函数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95655" y="1751330"/>
            <a:ext cx="10601325" cy="707886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bsearch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wid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(*comp) (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*e1, 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*e2));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46710" y="2192020"/>
            <a:ext cx="7674610" cy="3302635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buFontTx/>
              <a:buNone/>
              <a:defRPr/>
            </a:pPr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n;</a:t>
            </a:r>
            <a:endParaRPr lang="en-US" altLang="zh-CN" sz="18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45000"/>
              </a:lnSpc>
              <a:buFontTx/>
              <a:buNone/>
              <a:defRPr/>
            </a:pPr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800" b="1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primes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[N]; </a:t>
            </a:r>
            <a:r>
              <a:rPr lang="en-US" altLang="zh-CN" sz="1800" b="1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//</a:t>
            </a:r>
            <a:r>
              <a:rPr lang="zh-CN" altLang="en-US" sz="1800" b="1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质数表</a:t>
            </a:r>
            <a:endParaRPr lang="zh-CN" altLang="en-US" sz="18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45000"/>
              </a:lnSpc>
              <a:buFontTx/>
              <a:buNone/>
              <a:defRPr/>
            </a:pPr>
            <a:r>
              <a:rPr lang="en-US" altLang="zh-CN" sz="1800" b="1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init_primes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(primes, N); </a:t>
            </a:r>
            <a:r>
              <a:rPr lang="en-US" altLang="zh-CN" sz="1800" b="1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//</a:t>
            </a:r>
            <a:r>
              <a:rPr lang="zh-CN" altLang="en-US" sz="1800" b="1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质数表初始化，自行定义</a:t>
            </a:r>
            <a:endParaRPr lang="zh-CN" altLang="en-US" sz="18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45000"/>
              </a:lnSpc>
              <a:buFontTx/>
              <a:buNone/>
              <a:defRPr/>
            </a:pPr>
            <a:r>
              <a:rPr lang="en-US" altLang="zh-CN" sz="1800" b="1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scanf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1800" b="1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"%d"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&amp;</a:t>
            </a:r>
            <a:r>
              <a:rPr lang="en-US" altLang="zh-CN" sz="1800" b="1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n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);</a:t>
            </a:r>
            <a:endParaRPr lang="en-US" altLang="zh-CN" sz="18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45000"/>
              </a:lnSpc>
              <a:buFontTx/>
              <a:buNone/>
              <a:defRPr/>
            </a:pPr>
            <a:r>
              <a:rPr lang="en-US" altLang="zh-CN" sz="1800" b="1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if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(</a:t>
            </a:r>
            <a:r>
              <a:rPr lang="en-US" altLang="zh-CN" sz="1800" b="1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bsearch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(&amp;</a:t>
            </a:r>
            <a:r>
              <a:rPr lang="en-US" altLang="zh-CN" sz="1800" b="1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n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primes, N, </a:t>
            </a:r>
            <a:r>
              <a:rPr lang="en-US" altLang="zh-CN" sz="1800" b="1" dirty="0" err="1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sizeof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), </a:t>
            </a:r>
            <a:r>
              <a:rPr lang="en-US" altLang="zh-CN" sz="1800" b="1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comp_init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 != </a:t>
            </a:r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NULL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</a:t>
            </a:r>
            <a:endParaRPr lang="en-US" altLang="zh-CN" sz="18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45000"/>
              </a:lnSpc>
              <a:buFontTx/>
              <a:buNone/>
              <a:defRPr/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1800" b="1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1800" b="1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"%d is a prime</a:t>
            </a:r>
            <a:r>
              <a:rPr lang="en-US" altLang="zh-CN" sz="1800" b="1" dirty="0">
                <a:solidFill>
                  <a:srgbClr val="D7BA7D"/>
                </a:solidFill>
                <a:latin typeface="Consolas" panose="020B0609020204030204" pitchFamily="49" charset="0"/>
                <a:sym typeface="+mn-ea"/>
              </a:rPr>
              <a:t>\n</a:t>
            </a:r>
            <a:r>
              <a:rPr lang="en-US" altLang="zh-CN" sz="1800" b="1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n);</a:t>
            </a:r>
          </a:p>
          <a:p>
            <a:pPr eaLnBrk="1" hangingPunct="1">
              <a:lnSpc>
                <a:spcPct val="145000"/>
              </a:lnSpc>
              <a:buFontTx/>
              <a:buNone/>
              <a:defRPr/>
            </a:pPr>
            <a:r>
              <a:rPr lang="en-US" altLang="zh-CN" sz="1800" b="1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else</a:t>
            </a:r>
            <a:endParaRPr lang="en-US" altLang="zh-CN" sz="18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45000"/>
              </a:lnSpc>
              <a:buFontTx/>
              <a:buNone/>
              <a:defRPr/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1800" b="1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1800" b="1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"%d is not a prime</a:t>
            </a:r>
            <a:r>
              <a:rPr lang="en-US" altLang="zh-CN" sz="1800" b="1" dirty="0">
                <a:solidFill>
                  <a:srgbClr val="D7BA7D"/>
                </a:solidFill>
                <a:latin typeface="Consolas" panose="020B0609020204030204" pitchFamily="49" charset="0"/>
                <a:sym typeface="+mn-ea"/>
              </a:rPr>
              <a:t>\n</a:t>
            </a:r>
            <a:r>
              <a:rPr lang="en-US" altLang="zh-CN" sz="1800" b="1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n);</a:t>
            </a:r>
            <a:endParaRPr kumimoji="1" lang="en-US" altLang="zh-CN" sz="1800" b="1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91903" y="3943505"/>
            <a:ext cx="15696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注意溢出问题</a:t>
            </a:r>
          </a:p>
        </p:txBody>
      </p: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flipH="1" flipV="1">
            <a:off x="2096327" y="4220622"/>
            <a:ext cx="251460" cy="15113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887814" y="5731998"/>
            <a:ext cx="9538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待查元素指针</a:t>
            </a:r>
          </a:p>
        </p:txBody>
      </p: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flipH="1" flipV="1">
            <a:off x="2948497" y="4242212"/>
            <a:ext cx="171450" cy="148971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2936645" y="5731998"/>
            <a:ext cx="8413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查找数组</a:t>
            </a:r>
          </a:p>
        </p:txBody>
      </p:sp>
      <p:cxnSp>
        <p:nvCxnSpPr>
          <p:cNvPr id="14" name="直接箭头连接符 13"/>
          <p:cNvCxnSpPr>
            <a:cxnSpLocks noChangeShapeType="1"/>
          </p:cNvCxnSpPr>
          <p:nvPr/>
        </p:nvCxnSpPr>
        <p:spPr bwMode="auto">
          <a:xfrm flipH="1" flipV="1">
            <a:off x="3633027" y="4220622"/>
            <a:ext cx="675641" cy="1449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3957249" y="5735640"/>
            <a:ext cx="8429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数组大小</a:t>
            </a:r>
          </a:p>
        </p:txBody>
      </p:sp>
      <p:cxnSp>
        <p:nvCxnSpPr>
          <p:cNvPr id="16" name="直接箭头连接符 15"/>
          <p:cNvCxnSpPr>
            <a:cxnSpLocks noChangeShapeType="1"/>
          </p:cNvCxnSpPr>
          <p:nvPr/>
        </p:nvCxnSpPr>
        <p:spPr bwMode="auto">
          <a:xfrm flipH="1" flipV="1">
            <a:off x="4517804" y="4242212"/>
            <a:ext cx="1039909" cy="142748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5221281" y="5731998"/>
            <a:ext cx="8413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元素大小</a:t>
            </a:r>
          </a:p>
        </p:txBody>
      </p:sp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 flipH="1" flipV="1">
            <a:off x="6033962" y="4253007"/>
            <a:ext cx="416560" cy="141859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242242" y="5733557"/>
            <a:ext cx="8413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比较函数</a:t>
            </a: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1259341" y="244614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实例分析：判断质数</a:t>
            </a:r>
          </a:p>
        </p:txBody>
      </p:sp>
      <p:sp>
        <p:nvSpPr>
          <p:cNvPr id="23" name="文本框 2"/>
          <p:cNvSpPr txBox="1">
            <a:spLocks noChangeArrowheads="1"/>
          </p:cNvSpPr>
          <p:nvPr/>
        </p:nvSpPr>
        <p:spPr bwMode="auto">
          <a:xfrm>
            <a:off x="247015" y="1086485"/>
            <a:ext cx="11594465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** </a:t>
            </a: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[</a:t>
            </a: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7-14] </a:t>
            </a: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查质数表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solidFill>
                  <a:srgbClr val="41418C"/>
                </a:solidFill>
                <a:ea typeface="微软雅黑" panose="020B0503020204020204" pitchFamily="34" charset="-122"/>
              </a:rPr>
              <a:t>给定一个按升序排列的包含</a:t>
            </a:r>
            <a:r>
              <a:rPr lang="en-US" altLang="zh-CN" dirty="0">
                <a:solidFill>
                  <a:srgbClr val="41418C"/>
                </a:solidFill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41418C"/>
                </a:solidFill>
                <a:ea typeface="微软雅黑" panose="020B0503020204020204" pitchFamily="34" charset="-122"/>
              </a:rPr>
              <a:t>个质数的指数表，通过查表判断一个正整数是否是质数。</a:t>
            </a:r>
            <a:endParaRPr lang="zh-CN" altLang="en-US" sz="3200" dirty="0">
              <a:solidFill>
                <a:srgbClr val="41418C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408420" y="1782445"/>
            <a:ext cx="5433695" cy="1198880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comp_int</a:t>
            </a:r>
            <a:r>
              <a:rPr lang="en-US" altLang="zh-C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const int </a:t>
            </a:r>
            <a:r>
              <a:rPr lang="en-US" altLang="zh-CN" sz="1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US" altLang="zh-CN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const int</a:t>
            </a:r>
            <a:r>
              <a:rPr lang="en-US" altLang="zh-CN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800" dirty="0">
                <a:solidFill>
                  <a:srgbClr val="9CDCFE"/>
                </a:solidFill>
                <a:latin typeface="Consolas" panose="020B0609020204030204" pitchFamily="49" charset="0"/>
              </a:rPr>
              <a:t>p2</a:t>
            </a:r>
            <a:r>
              <a:rPr lang="en-US" altLang="zh-CN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*p1 - *p2</a:t>
            </a:r>
            <a:r>
              <a:rPr lang="en-US" altLang="zh-CN" sz="1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altLang="zh-CN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4" name="直接箭头连接符 3"/>
          <p:cNvCxnSpPr/>
          <p:nvPr/>
        </p:nvCxnSpPr>
        <p:spPr bwMode="auto">
          <a:xfrm flipH="1" flipV="1">
            <a:off x="9037248" y="2765564"/>
            <a:ext cx="1116965" cy="11779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文本框 2"/>
          <p:cNvSpPr txBox="1">
            <a:spLocks noChangeArrowheads="1"/>
          </p:cNvSpPr>
          <p:nvPr/>
        </p:nvSpPr>
        <p:spPr bwMode="auto">
          <a:xfrm>
            <a:off x="281940" y="1618615"/>
            <a:ext cx="141922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最容易想到的求质数算法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776730" y="1360805"/>
            <a:ext cx="5260975" cy="4323080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isPrime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(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  </a:t>
            </a:r>
            <a:r>
              <a:rPr lang="en-US" altLang="zh-CN" sz="2000" b="1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// n</a:t>
            </a:r>
            <a:r>
              <a:rPr lang="zh-CN" altLang="en-US" sz="2000" b="1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为正整数</a:t>
            </a:r>
            <a:endParaRPr lang="zh-CN" alt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{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if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(n == 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for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= 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 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&lt;= 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sqrt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(n); 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++) 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{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if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(n % 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== 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       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}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</a:t>
            </a:r>
            <a:endParaRPr kumimoji="1" lang="en-US" altLang="zh-CN" sz="2000" b="1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7456616" y="1296020"/>
            <a:ext cx="3346527" cy="615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存在的问题：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456805" y="1911985"/>
            <a:ext cx="3624580" cy="1225550"/>
          </a:xfrm>
          <a:prstGeom prst="rect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1.  </a:t>
            </a: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大量的遍历</a:t>
            </a:r>
            <a:endParaRPr lang="en-US" altLang="zh-CN" sz="2000" dirty="0">
              <a:solidFill>
                <a:srgbClr val="41418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2.  sqrt</a:t>
            </a: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函数计算慢且不精确</a:t>
            </a:r>
          </a:p>
        </p:txBody>
      </p:sp>
      <p:cxnSp>
        <p:nvCxnSpPr>
          <p:cNvPr id="78855" name="直接箭头连接符 2"/>
          <p:cNvCxnSpPr>
            <a:cxnSpLocks noChangeShapeType="1"/>
            <a:endCxn id="22" idx="1"/>
          </p:cNvCxnSpPr>
          <p:nvPr/>
        </p:nvCxnSpPr>
        <p:spPr bwMode="auto">
          <a:xfrm flipV="1">
            <a:off x="5312410" y="2524760"/>
            <a:ext cx="2144395" cy="45085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456615" y="3669134"/>
            <a:ext cx="3624715" cy="2014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ea typeface="微软雅黑" panose="020B0503020204020204" pitchFamily="34" charset="-122"/>
              </a:rPr>
              <a:t>从</a:t>
            </a:r>
            <a:r>
              <a:rPr lang="en-US" altLang="zh-CN" sz="2000" dirty="0"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ea typeface="微软雅黑" panose="020B0503020204020204" pitchFamily="34" charset="-122"/>
              </a:rPr>
              <a:t>到</a:t>
            </a:r>
            <a:r>
              <a:rPr lang="en-US" altLang="zh-CN" sz="2000" dirty="0">
                <a:ea typeface="微软雅黑" panose="020B0503020204020204" pitchFamily="34" charset="-122"/>
              </a:rPr>
              <a:t>sqrt(n)</a:t>
            </a:r>
            <a:r>
              <a:rPr lang="zh-CN" altLang="en-US" sz="2000" dirty="0">
                <a:ea typeface="微软雅黑" panose="020B0503020204020204" pitchFamily="34" charset="-122"/>
              </a:rPr>
              <a:t>遍历，</a:t>
            </a:r>
            <a:r>
              <a:rPr lang="en-US" altLang="zh-CN" sz="2000" dirty="0">
                <a:ea typeface="微软雅黑" panose="020B0503020204020204" pitchFamily="34" charset="-122"/>
              </a:rPr>
              <a:t>step </a:t>
            </a:r>
            <a:r>
              <a:rPr lang="zh-CN" altLang="en-US" sz="2000" dirty="0">
                <a:ea typeface="微软雅黑" panose="020B0503020204020204" pitchFamily="34" charset="-122"/>
              </a:rPr>
              <a:t>为 </a:t>
            </a:r>
            <a:r>
              <a:rPr lang="en-US" altLang="zh-CN" sz="2000" dirty="0"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ea typeface="微软雅黑" panose="020B0503020204020204" pitchFamily="34" charset="-122"/>
              </a:rPr>
              <a:t>，查所有数。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ea typeface="微软雅黑" panose="020B0503020204020204" pitchFamily="34" charset="-122"/>
              </a:rPr>
              <a:t>可以从</a:t>
            </a:r>
            <a:r>
              <a:rPr lang="en-US" altLang="zh-CN" sz="2000" dirty="0"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ea typeface="微软雅黑" panose="020B0503020204020204" pitchFamily="34" charset="-122"/>
              </a:rPr>
              <a:t>开始，</a:t>
            </a:r>
            <a:r>
              <a:rPr lang="en-US" altLang="zh-CN" sz="2000" dirty="0">
                <a:ea typeface="微软雅黑" panose="020B0503020204020204" pitchFamily="34" charset="-122"/>
              </a:rPr>
              <a:t>step </a:t>
            </a:r>
            <a:r>
              <a:rPr lang="zh-CN" altLang="en-US" sz="2000" dirty="0">
                <a:ea typeface="微软雅黑" panose="020B0503020204020204" pitchFamily="34" charset="-122"/>
              </a:rPr>
              <a:t>为 </a:t>
            </a:r>
            <a:r>
              <a:rPr lang="en-US" altLang="zh-CN" sz="2000" dirty="0"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ea typeface="微软雅黑" panose="020B0503020204020204" pitchFamily="34" charset="-122"/>
              </a:rPr>
              <a:t>时，不查偶数，则会快一倍！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ea typeface="微软雅黑" panose="020B0503020204020204" pitchFamily="34" charset="-122"/>
              </a:rPr>
              <a:t>还可以再快些？</a:t>
            </a:r>
            <a:endParaRPr lang="en-US" altLang="zh-CN" sz="2000" dirty="0"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59341" y="244614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实例分析：判断质数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文本框 2"/>
          <p:cNvSpPr txBox="1">
            <a:spLocks noChangeArrowheads="1"/>
          </p:cNvSpPr>
          <p:nvPr/>
        </p:nvSpPr>
        <p:spPr bwMode="auto">
          <a:xfrm>
            <a:off x="378475" y="1175016"/>
            <a:ext cx="63093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改进的质数判断函数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和高效质数表初始化方法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57215" y="1747151"/>
            <a:ext cx="6230620" cy="3170099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primes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=0; 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primes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]*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primes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 &lt;= n; 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(n % 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primes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 == 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kumimoji="1" lang="en-US" altLang="zh-CN" sz="1800" b="1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889077" y="1982920"/>
            <a:ext cx="4490164" cy="355600"/>
          </a:xfrm>
          <a:prstGeom prst="rect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用</a:t>
            </a:r>
            <a:r>
              <a:rPr lang="en-US" altLang="zh-CN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int*int</a:t>
            </a: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对比</a:t>
            </a:r>
            <a:r>
              <a:rPr lang="en-US" altLang="zh-CN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sqrt</a:t>
            </a: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，快且准！</a:t>
            </a:r>
          </a:p>
        </p:txBody>
      </p:sp>
      <p:cxnSp>
        <p:nvCxnSpPr>
          <p:cNvPr id="80902" name="直接箭头连接符 2"/>
          <p:cNvCxnSpPr>
            <a:cxnSpLocks noChangeShapeType="1"/>
            <a:endCxn id="22" idx="1"/>
          </p:cNvCxnSpPr>
          <p:nvPr/>
        </p:nvCxnSpPr>
        <p:spPr bwMode="auto">
          <a:xfrm flipV="1">
            <a:off x="5217106" y="2160720"/>
            <a:ext cx="1671971" cy="538634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矩形 10"/>
          <p:cNvSpPr/>
          <p:nvPr/>
        </p:nvSpPr>
        <p:spPr bwMode="auto">
          <a:xfrm>
            <a:off x="6889060" y="2707202"/>
            <a:ext cx="4490165" cy="340360"/>
          </a:xfrm>
          <a:prstGeom prst="rect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利用已生成的质数表，减少大量遍历</a:t>
            </a:r>
          </a:p>
        </p:txBody>
      </p:sp>
      <p:cxnSp>
        <p:nvCxnSpPr>
          <p:cNvPr id="80904" name="直接箭头连接符 11"/>
          <p:cNvCxnSpPr>
            <a:cxnSpLocks noChangeShapeType="1"/>
            <a:endCxn id="11" idx="1"/>
          </p:cNvCxnSpPr>
          <p:nvPr/>
        </p:nvCxnSpPr>
        <p:spPr bwMode="auto">
          <a:xfrm flipV="1">
            <a:off x="5012998" y="2877382"/>
            <a:ext cx="1876062" cy="578916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05" name="直接箭头连接符 14"/>
          <p:cNvCxnSpPr>
            <a:cxnSpLocks noChangeShapeType="1"/>
          </p:cNvCxnSpPr>
          <p:nvPr/>
        </p:nvCxnSpPr>
        <p:spPr bwMode="auto">
          <a:xfrm flipV="1">
            <a:off x="5177079" y="1539398"/>
            <a:ext cx="1692910" cy="3556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矩形 11"/>
          <p:cNvSpPr/>
          <p:nvPr/>
        </p:nvSpPr>
        <p:spPr bwMode="auto">
          <a:xfrm>
            <a:off x="6889077" y="1396881"/>
            <a:ext cx="4490164" cy="353695"/>
          </a:xfrm>
          <a:prstGeom prst="rect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判断 </a:t>
            </a:r>
            <a:r>
              <a:rPr lang="en-US" altLang="zh-CN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 </a:t>
            </a: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是否为质数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1259341" y="244614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实例分析：判断质数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CF1D62-6E09-4C08-9B6A-E9F60C2D5499}"/>
              </a:ext>
            </a:extLst>
          </p:cNvPr>
          <p:cNvSpPr/>
          <p:nvPr/>
        </p:nvSpPr>
        <p:spPr bwMode="auto">
          <a:xfrm>
            <a:off x="5192611" y="3648578"/>
            <a:ext cx="6787101" cy="3029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noFill/>
            <a:round/>
            <a:tailEnd type="triangle" w="med" len="med"/>
          </a:ln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圆角矩形 1">
            <a:extLst>
              <a:ext uri="{FF2B5EF4-FFF2-40B4-BE49-F238E27FC236}">
                <a16:creationId xmlns:a16="http://schemas.microsoft.com/office/drawing/2014/main" id="{197894D4-5B2A-4DDE-870C-67E5DDC996F8}"/>
              </a:ext>
            </a:extLst>
          </p:cNvPr>
          <p:cNvSpPr/>
          <p:nvPr/>
        </p:nvSpPr>
        <p:spPr>
          <a:xfrm>
            <a:off x="5151792" y="3361537"/>
            <a:ext cx="6854594" cy="3552190"/>
          </a:xfrm>
          <a:prstGeom prst="roundRect">
            <a:avLst>
              <a:gd name="adj" fmla="val 73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定理：数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若不能被≤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sqrt(n)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的所有质数整除，则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必为质数。</a:t>
            </a:r>
          </a:p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证明：用反证法</a:t>
            </a:r>
          </a:p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① 先假设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不能被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≤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sqrt(n)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的质数整除，且为合数，</a:t>
            </a:r>
          </a:p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它必能分解为一个质数与另一个数相乘。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② 故，假设 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n = </a:t>
            </a:r>
            <a:r>
              <a:rPr lang="en-US" altLang="zh-CN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a×p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p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为质数，且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p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必须大于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sqrt(n) 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。</a:t>
            </a:r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那么 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a &lt; sqrt(n),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并且 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a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不能是质数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，否则就跟①矛盾。</a:t>
            </a:r>
          </a:p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是合数可分解：令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a= </a:t>
            </a:r>
            <a:r>
              <a:rPr lang="en-US" altLang="zh-CN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b×q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，这里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q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是质数，且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q&lt;sqrt(n) 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。</a:t>
            </a:r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③ 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所以：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n 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能被小于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sqrt(n)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的质数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q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整除！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与① 假设矛盾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！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所以，若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n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不能被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sqrt(n)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的质数整除的话，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n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必为质数！ 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证毕！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BE70F58D-C686-472A-9353-3580DD520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14" y="5433044"/>
            <a:ext cx="4033143" cy="511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质数表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primes[]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如何生成？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 bwMode="auto">
          <a:xfrm>
            <a:off x="4817131" y="1777677"/>
            <a:ext cx="7006450" cy="6744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noFill/>
            <a:round/>
            <a:tailEnd type="triangle" w="med" len="med"/>
          </a:ln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963329" y="1675743"/>
            <a:ext cx="3395489" cy="2768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noFill/>
            <a:round/>
            <a:tailEnd type="triangle" w="med" len="med"/>
          </a:ln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2" name="表格 151"/>
          <p:cNvGraphicFramePr>
            <a:graphicFrameLocks noGrp="1"/>
          </p:cNvGraphicFramePr>
          <p:nvPr/>
        </p:nvGraphicFramePr>
        <p:xfrm>
          <a:off x="2314592" y="5225600"/>
          <a:ext cx="7953408" cy="679595"/>
        </p:xfrm>
        <a:graphic>
          <a:graphicData uri="http://schemas.openxmlformats.org/drawingml/2006/table">
            <a:tbl>
              <a:tblPr firstRow="1" bandRow="1"/>
              <a:tblGrid>
                <a:gridCol w="331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3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13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3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13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13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13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13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13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13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13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13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139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139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139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139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139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139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3139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3139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67959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5111" name="Rectangle 55"/>
          <p:cNvSpPr>
            <a:spLocks noChangeArrowheads="1"/>
          </p:cNvSpPr>
          <p:nvPr/>
        </p:nvSpPr>
        <p:spPr bwMode="auto">
          <a:xfrm>
            <a:off x="1085698" y="1683036"/>
            <a:ext cx="21836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int</a:t>
            </a:r>
            <a:r>
              <a:rPr kumimoji="1" lang="en-US" altLang="zh-CN" sz="2800" b="1" dirty="0">
                <a:solidFill>
                  <a:srgbClr val="44546A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a[2][3];</a:t>
            </a: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2722803" y="377657"/>
            <a:ext cx="6174581" cy="43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7.5 </a:t>
            </a:r>
            <a:r>
              <a:rPr lang="zh-CN" altLang="en-US" sz="36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指向二维数组的指针</a:t>
            </a:r>
            <a:endParaRPr lang="en-US" altLang="zh-CN" sz="3600" b="1" dirty="0">
              <a:solidFill>
                <a:srgbClr val="D32D17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726111" y="5128667"/>
            <a:ext cx="626110" cy="46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kumimoji="1" lang="en-US" altLang="zh-CN" sz="320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a</a:t>
            </a:r>
            <a:endParaRPr kumimoji="1" lang="en-US" altLang="zh-CN" sz="28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2361725" y="4662825"/>
            <a:ext cx="626110" cy="487045"/>
            <a:chOff x="6790" y="7002"/>
            <a:chExt cx="986" cy="767"/>
          </a:xfrm>
        </p:grpSpPr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6790" y="7002"/>
              <a:ext cx="986" cy="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000" b="1" dirty="0">
                  <a:solidFill>
                    <a:srgbClr val="993300"/>
                  </a:solidFill>
                  <a:latin typeface="Times New Roman" panose="02020603050405020304" pitchFamily="18" charset="0"/>
                </a:rPr>
                <a:t>a+0</a:t>
              </a:r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 rot="5400000">
              <a:off x="6539" y="7483"/>
              <a:ext cx="572" cy="0"/>
            </a:xfrm>
            <a:prstGeom prst="line">
              <a:avLst/>
            </a:prstGeom>
            <a:noFill/>
            <a:ln w="38100" cap="sq">
              <a:solidFill>
                <a:srgbClr val="00B0F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354902" y="4678064"/>
            <a:ext cx="638175" cy="480060"/>
            <a:chOff x="11038" y="6943"/>
            <a:chExt cx="1005" cy="756"/>
          </a:xfrm>
        </p:grpSpPr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11038" y="6943"/>
              <a:ext cx="1005" cy="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000" b="1" dirty="0">
                  <a:solidFill>
                    <a:srgbClr val="993300"/>
                  </a:solidFill>
                  <a:latin typeface="Times New Roman" panose="02020603050405020304" pitchFamily="18" charset="0"/>
                </a:rPr>
                <a:t>a+1</a:t>
              </a: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 rot="5400000" flipV="1">
              <a:off x="10764" y="7389"/>
              <a:ext cx="621" cy="0"/>
            </a:xfrm>
            <a:prstGeom prst="line">
              <a:avLst/>
            </a:prstGeom>
            <a:noFill/>
            <a:ln w="38100" cap="sq">
              <a:solidFill>
                <a:srgbClr val="00B0F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2215553" y="6048096"/>
            <a:ext cx="952500" cy="495935"/>
            <a:chOff x="7037" y="9103"/>
            <a:chExt cx="1500" cy="781"/>
          </a:xfrm>
        </p:grpSpPr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7037" y="9450"/>
              <a:ext cx="1500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a[0]+0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 rot="16200000" flipV="1">
              <a:off x="6925" y="9445"/>
              <a:ext cx="684" cy="0"/>
            </a:xfrm>
            <a:prstGeom prst="line">
              <a:avLst/>
            </a:prstGeom>
            <a:noFill/>
            <a:ln w="38100" cap="sq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3568951" y="6043519"/>
            <a:ext cx="952500" cy="500380"/>
            <a:chOff x="8483" y="9102"/>
            <a:chExt cx="1500" cy="788"/>
          </a:xfrm>
        </p:grpSpPr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8483" y="9456"/>
              <a:ext cx="1500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a[0]+1</a:t>
              </a:r>
            </a:p>
          </p:txBody>
        </p:sp>
        <p:sp>
          <p:nvSpPr>
            <p:cNvPr id="42" name="Line 35"/>
            <p:cNvSpPr>
              <a:spLocks noChangeShapeType="1"/>
            </p:cNvSpPr>
            <p:nvPr/>
          </p:nvSpPr>
          <p:spPr bwMode="auto">
            <a:xfrm rot="16200000" flipV="1">
              <a:off x="8367" y="9427"/>
              <a:ext cx="651" cy="1"/>
            </a:xfrm>
            <a:prstGeom prst="line">
              <a:avLst/>
            </a:prstGeom>
            <a:noFill/>
            <a:ln w="38100" cap="sq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4933991" y="6048105"/>
            <a:ext cx="952500" cy="480060"/>
            <a:chOff x="9884" y="9127"/>
            <a:chExt cx="1500" cy="756"/>
          </a:xfrm>
        </p:grpSpPr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9884" y="9449"/>
              <a:ext cx="1500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a[0]+2</a:t>
              </a:r>
            </a:p>
          </p:txBody>
        </p:sp>
        <p:sp>
          <p:nvSpPr>
            <p:cNvPr id="43" name="Line 35"/>
            <p:cNvSpPr>
              <a:spLocks noChangeShapeType="1"/>
            </p:cNvSpPr>
            <p:nvPr/>
          </p:nvSpPr>
          <p:spPr bwMode="auto">
            <a:xfrm rot="16200000">
              <a:off x="9766" y="9439"/>
              <a:ext cx="624" cy="0"/>
            </a:xfrm>
            <a:prstGeom prst="line">
              <a:avLst/>
            </a:prstGeom>
            <a:noFill/>
            <a:ln w="38100" cap="sq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279632" y="6056672"/>
            <a:ext cx="952500" cy="450215"/>
            <a:chOff x="11330" y="9189"/>
            <a:chExt cx="1500" cy="709"/>
          </a:xfrm>
        </p:grpSpPr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11330" y="9464"/>
              <a:ext cx="1500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a[1]+0</a:t>
              </a:r>
            </a:p>
          </p:txBody>
        </p:sp>
        <p:sp>
          <p:nvSpPr>
            <p:cNvPr id="47" name="Line 35"/>
            <p:cNvSpPr>
              <a:spLocks noChangeShapeType="1"/>
            </p:cNvSpPr>
            <p:nvPr/>
          </p:nvSpPr>
          <p:spPr bwMode="auto">
            <a:xfrm rot="16200000" flipV="1">
              <a:off x="11197" y="9483"/>
              <a:ext cx="587" cy="0"/>
            </a:xfrm>
            <a:prstGeom prst="line">
              <a:avLst/>
            </a:prstGeom>
            <a:noFill/>
            <a:ln w="38100" cap="sq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7602019" y="6037502"/>
            <a:ext cx="952500" cy="461645"/>
            <a:chOff x="12745" y="9186"/>
            <a:chExt cx="1500" cy="727"/>
          </a:xfrm>
        </p:grpSpPr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>
              <a:off x="12745" y="9479"/>
              <a:ext cx="1500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a[1]+1</a:t>
              </a:r>
            </a:p>
          </p:txBody>
        </p:sp>
        <p:sp>
          <p:nvSpPr>
            <p:cNvPr id="48" name="Line 35"/>
            <p:cNvSpPr>
              <a:spLocks noChangeShapeType="1"/>
            </p:cNvSpPr>
            <p:nvPr/>
          </p:nvSpPr>
          <p:spPr bwMode="auto">
            <a:xfrm rot="16200000">
              <a:off x="12581" y="9496"/>
              <a:ext cx="622" cy="1"/>
            </a:xfrm>
            <a:prstGeom prst="line">
              <a:avLst/>
            </a:prstGeom>
            <a:noFill/>
            <a:ln w="38100" cap="sq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8884794" y="6048105"/>
            <a:ext cx="952500" cy="457835"/>
            <a:chOff x="14092" y="9187"/>
            <a:chExt cx="1500" cy="721"/>
          </a:xfrm>
        </p:grpSpPr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14092" y="9474"/>
              <a:ext cx="1500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a[1]+2</a:t>
              </a:r>
            </a:p>
          </p:txBody>
        </p:sp>
        <p:sp>
          <p:nvSpPr>
            <p:cNvPr id="49" name="Line 35"/>
            <p:cNvSpPr>
              <a:spLocks noChangeShapeType="1"/>
            </p:cNvSpPr>
            <p:nvPr/>
          </p:nvSpPr>
          <p:spPr bwMode="auto">
            <a:xfrm rot="16200000">
              <a:off x="13979" y="9496"/>
              <a:ext cx="624" cy="6"/>
            </a:xfrm>
            <a:prstGeom prst="line">
              <a:avLst/>
            </a:prstGeom>
            <a:noFill/>
            <a:ln w="38100" cap="sq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105405" y="5207042"/>
            <a:ext cx="8262235" cy="1049852"/>
            <a:chOff x="5629" y="8125"/>
            <a:chExt cx="8714" cy="1383"/>
          </a:xfrm>
        </p:grpSpPr>
        <p:grpSp>
          <p:nvGrpSpPr>
            <p:cNvPr id="32" name="组合 31"/>
            <p:cNvGrpSpPr/>
            <p:nvPr/>
          </p:nvGrpSpPr>
          <p:grpSpPr>
            <a:xfrm>
              <a:off x="5817" y="8125"/>
              <a:ext cx="8526" cy="940"/>
              <a:chOff x="4768" y="8298"/>
              <a:chExt cx="8333" cy="940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4768" y="8298"/>
                <a:ext cx="8246" cy="940"/>
                <a:chOff x="4768" y="8298"/>
                <a:chExt cx="8246" cy="940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4768" y="8298"/>
                  <a:ext cx="4128" cy="926"/>
                  <a:chOff x="11260" y="4988"/>
                  <a:chExt cx="4128" cy="926"/>
                </a:xfrm>
              </p:grpSpPr>
              <p:sp>
                <p:nvSpPr>
                  <p:cNvPr id="17" name="矩形 16"/>
                  <p:cNvSpPr/>
                  <p:nvPr/>
                </p:nvSpPr>
                <p:spPr>
                  <a:xfrm>
                    <a:off x="11260" y="4988"/>
                    <a:ext cx="1376" cy="927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12636" y="4988"/>
                    <a:ext cx="1376" cy="927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14012" y="4988"/>
                    <a:ext cx="1376" cy="927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0" name="组合 19"/>
                <p:cNvGrpSpPr/>
                <p:nvPr/>
              </p:nvGrpSpPr>
              <p:grpSpPr>
                <a:xfrm>
                  <a:off x="8886" y="8298"/>
                  <a:ext cx="4128" cy="940"/>
                  <a:chOff x="11260" y="4988"/>
                  <a:chExt cx="4128" cy="940"/>
                </a:xfrm>
              </p:grpSpPr>
              <p:sp>
                <p:nvSpPr>
                  <p:cNvPr id="21" name="矩形 20"/>
                  <p:cNvSpPr/>
                  <p:nvPr/>
                </p:nvSpPr>
                <p:spPr>
                  <a:xfrm>
                    <a:off x="11260" y="4988"/>
                    <a:ext cx="1376" cy="9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矩形 21"/>
                  <p:cNvSpPr/>
                  <p:nvPr/>
                </p:nvSpPr>
                <p:spPr>
                  <a:xfrm>
                    <a:off x="12636" y="5001"/>
                    <a:ext cx="1376" cy="9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14012" y="4988"/>
                    <a:ext cx="1376" cy="9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5" name="Text Box 5"/>
              <p:cNvSpPr txBox="1">
                <a:spLocks noChangeArrowheads="1"/>
              </p:cNvSpPr>
              <p:nvPr/>
            </p:nvSpPr>
            <p:spPr bwMode="auto">
              <a:xfrm>
                <a:off x="5040" y="8484"/>
                <a:ext cx="1236" cy="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kumimoji="1" lang="en-US" altLang="zh-CN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等线" panose="02010600030101010101" charset="-122"/>
                  </a:rPr>
                  <a:t>a[0][0]</a:t>
                </a:r>
              </a:p>
            </p:txBody>
          </p:sp>
          <p:sp>
            <p:nvSpPr>
              <p:cNvPr id="26" name="Text Box 5"/>
              <p:cNvSpPr txBox="1">
                <a:spLocks noChangeArrowheads="1"/>
              </p:cNvSpPr>
              <p:nvPr/>
            </p:nvSpPr>
            <p:spPr bwMode="auto">
              <a:xfrm>
                <a:off x="6416" y="8496"/>
                <a:ext cx="1236" cy="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kumimoji="1" lang="en-US" altLang="zh-CN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等线" panose="02010600030101010101" charset="-122"/>
                  </a:rPr>
                  <a:t>a[0][1]</a:t>
                </a:r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7772" y="8493"/>
                <a:ext cx="1236" cy="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kumimoji="1" lang="en-US" altLang="zh-CN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等线" panose="02010600030101010101" charset="-122"/>
                  </a:rPr>
                  <a:t>a[0][2]</a:t>
                </a:r>
              </a:p>
            </p:txBody>
          </p:sp>
          <p:sp>
            <p:nvSpPr>
              <p:cNvPr id="29" name="Text Box 5"/>
              <p:cNvSpPr txBox="1">
                <a:spLocks noChangeArrowheads="1"/>
              </p:cNvSpPr>
              <p:nvPr/>
            </p:nvSpPr>
            <p:spPr bwMode="auto">
              <a:xfrm>
                <a:off x="9120" y="8484"/>
                <a:ext cx="1236" cy="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kumimoji="1" lang="en-US" altLang="zh-CN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等线" panose="02010600030101010101" charset="-122"/>
                  </a:rPr>
                  <a:t>a[1][0]</a:t>
                </a:r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0510" y="8479"/>
                <a:ext cx="1236" cy="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kumimoji="1" lang="en-US" altLang="zh-CN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等线" panose="02010600030101010101" charset="-122"/>
                  </a:rPr>
                  <a:t>a[1][1]</a:t>
                </a:r>
              </a:p>
            </p:txBody>
          </p:sp>
          <p:sp>
            <p:nvSpPr>
              <p:cNvPr id="31" name="Text Box 5"/>
              <p:cNvSpPr txBox="1">
                <a:spLocks noChangeArrowheads="1"/>
              </p:cNvSpPr>
              <p:nvPr/>
            </p:nvSpPr>
            <p:spPr bwMode="auto">
              <a:xfrm>
                <a:off x="11865" y="8493"/>
                <a:ext cx="1236" cy="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kumimoji="1" lang="en-US" altLang="zh-CN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等线" panose="02010600030101010101" charset="-122"/>
                  </a:rPr>
                  <a:t>a[1][2]</a:t>
                </a:r>
              </a:p>
            </p:txBody>
          </p:sp>
        </p:grpSp>
        <p:sp>
          <p:nvSpPr>
            <p:cNvPr id="50" name="Text Box 31"/>
            <p:cNvSpPr txBox="1">
              <a:spLocks noChangeArrowheads="1"/>
            </p:cNvSpPr>
            <p:nvPr/>
          </p:nvSpPr>
          <p:spPr bwMode="auto">
            <a:xfrm>
              <a:off x="5629" y="9050"/>
              <a:ext cx="1500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&amp;a[0][0]</a:t>
              </a:r>
            </a:p>
          </p:txBody>
        </p:sp>
        <p:sp>
          <p:nvSpPr>
            <p:cNvPr id="51" name="Text Box 31"/>
            <p:cNvSpPr txBox="1">
              <a:spLocks noChangeArrowheads="1"/>
            </p:cNvSpPr>
            <p:nvPr/>
          </p:nvSpPr>
          <p:spPr bwMode="auto">
            <a:xfrm>
              <a:off x="7072" y="9074"/>
              <a:ext cx="1500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&amp;a[0][1]</a:t>
              </a:r>
            </a:p>
          </p:txBody>
        </p:sp>
        <p:sp>
          <p:nvSpPr>
            <p:cNvPr id="52" name="Text Box 31"/>
            <p:cNvSpPr txBox="1">
              <a:spLocks noChangeArrowheads="1"/>
            </p:cNvSpPr>
            <p:nvPr/>
          </p:nvSpPr>
          <p:spPr bwMode="auto">
            <a:xfrm>
              <a:off x="8489" y="9074"/>
              <a:ext cx="1500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&amp;a[0][2]</a:t>
              </a:r>
            </a:p>
          </p:txBody>
        </p:sp>
        <p:sp>
          <p:nvSpPr>
            <p:cNvPr id="53" name="Text Box 31"/>
            <p:cNvSpPr txBox="1">
              <a:spLocks noChangeArrowheads="1"/>
            </p:cNvSpPr>
            <p:nvPr/>
          </p:nvSpPr>
          <p:spPr bwMode="auto">
            <a:xfrm>
              <a:off x="9888" y="9065"/>
              <a:ext cx="1500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&amp;a[1][0]</a:t>
              </a:r>
            </a:p>
          </p:txBody>
        </p:sp>
        <p:sp>
          <p:nvSpPr>
            <p:cNvPr id="54" name="Text Box 31"/>
            <p:cNvSpPr txBox="1">
              <a:spLocks noChangeArrowheads="1"/>
            </p:cNvSpPr>
            <p:nvPr/>
          </p:nvSpPr>
          <p:spPr bwMode="auto">
            <a:xfrm>
              <a:off x="11325" y="9072"/>
              <a:ext cx="1500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&amp;a[1][1]</a:t>
              </a:r>
            </a:p>
          </p:txBody>
        </p:sp>
        <p:sp>
          <p:nvSpPr>
            <p:cNvPr id="55" name="Text Box 31"/>
            <p:cNvSpPr txBox="1">
              <a:spLocks noChangeArrowheads="1"/>
            </p:cNvSpPr>
            <p:nvPr/>
          </p:nvSpPr>
          <p:spPr bwMode="auto">
            <a:xfrm>
              <a:off x="12694" y="9055"/>
              <a:ext cx="1500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&amp;a[1][2]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963330" y="3084642"/>
            <a:ext cx="79438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4" name="AutoShape 51"/>
          <p:cNvSpPr/>
          <p:nvPr/>
        </p:nvSpPr>
        <p:spPr bwMode="auto">
          <a:xfrm>
            <a:off x="1626128" y="2891829"/>
            <a:ext cx="224790" cy="944574"/>
          </a:xfrm>
          <a:prstGeom prst="leftBrace">
            <a:avLst>
              <a:gd name="adj1" fmla="val 32499"/>
              <a:gd name="adj2" fmla="val 50000"/>
            </a:avLst>
          </a:prstGeom>
          <a:noFill/>
          <a:ln w="25400">
            <a:solidFill>
              <a:srgbClr val="00B05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1757715" y="2648397"/>
            <a:ext cx="962660" cy="1386205"/>
            <a:chOff x="3575" y="3536"/>
            <a:chExt cx="1682" cy="2183"/>
          </a:xfrm>
        </p:grpSpPr>
        <p:sp>
          <p:nvSpPr>
            <p:cNvPr id="59" name="矩形 58"/>
            <p:cNvSpPr/>
            <p:nvPr/>
          </p:nvSpPr>
          <p:spPr>
            <a:xfrm>
              <a:off x="3575" y="3536"/>
              <a:ext cx="1683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a[0]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3575" y="4985"/>
              <a:ext cx="1683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a[1]</a:t>
              </a:r>
            </a:p>
          </p:txBody>
        </p:sp>
      </p:grpSp>
      <p:sp>
        <p:nvSpPr>
          <p:cNvPr id="62" name="AutoShape 51"/>
          <p:cNvSpPr/>
          <p:nvPr/>
        </p:nvSpPr>
        <p:spPr bwMode="auto">
          <a:xfrm>
            <a:off x="2648703" y="2457145"/>
            <a:ext cx="238878" cy="753227"/>
          </a:xfrm>
          <a:prstGeom prst="leftBrace">
            <a:avLst>
              <a:gd name="adj1" fmla="val 32499"/>
              <a:gd name="adj2" fmla="val 50000"/>
            </a:avLst>
          </a:prstGeom>
          <a:noFill/>
          <a:ln w="25400">
            <a:solidFill>
              <a:srgbClr val="00B05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2850550" y="2171512"/>
            <a:ext cx="1271905" cy="1124585"/>
            <a:chOff x="5216" y="3308"/>
            <a:chExt cx="2003" cy="1771"/>
          </a:xfrm>
        </p:grpSpPr>
        <p:sp>
          <p:nvSpPr>
            <p:cNvPr id="63" name="矩形 62"/>
            <p:cNvSpPr/>
            <p:nvPr/>
          </p:nvSpPr>
          <p:spPr>
            <a:xfrm>
              <a:off x="5217" y="3308"/>
              <a:ext cx="2002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a[0][0]</a:t>
              </a:r>
              <a:endPara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216" y="3834"/>
              <a:ext cx="2002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a[0][1]</a:t>
              </a:r>
              <a:endPara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217" y="4344"/>
              <a:ext cx="2002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a[0][2]</a:t>
              </a:r>
              <a:endPara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7" name="AutoShape 51"/>
          <p:cNvSpPr/>
          <p:nvPr/>
        </p:nvSpPr>
        <p:spPr bwMode="auto">
          <a:xfrm>
            <a:off x="2648703" y="3468700"/>
            <a:ext cx="238878" cy="753227"/>
          </a:xfrm>
          <a:prstGeom prst="leftBrace">
            <a:avLst>
              <a:gd name="adj1" fmla="val 32499"/>
              <a:gd name="adj2" fmla="val 50000"/>
            </a:avLst>
          </a:prstGeom>
          <a:noFill/>
          <a:ln w="25400">
            <a:solidFill>
              <a:srgbClr val="00B05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856265" y="3290382"/>
            <a:ext cx="1271905" cy="1124585"/>
            <a:chOff x="5216" y="3308"/>
            <a:chExt cx="2003" cy="1771"/>
          </a:xfrm>
        </p:grpSpPr>
        <p:sp>
          <p:nvSpPr>
            <p:cNvPr id="69" name="矩形 68"/>
            <p:cNvSpPr/>
            <p:nvPr/>
          </p:nvSpPr>
          <p:spPr>
            <a:xfrm>
              <a:off x="5217" y="3308"/>
              <a:ext cx="2002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a[1][0]</a:t>
              </a:r>
              <a:endPara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216" y="3834"/>
              <a:ext cx="2002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a[1][1]</a:t>
              </a:r>
              <a:endPara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217" y="4344"/>
              <a:ext cx="2002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a[1][2]</a:t>
              </a:r>
              <a:endPara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93" name="矩形 92"/>
          <p:cNvSpPr/>
          <p:nvPr/>
        </p:nvSpPr>
        <p:spPr>
          <a:xfrm>
            <a:off x="6010362" y="2685076"/>
            <a:ext cx="79438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</a:p>
        </p:txBody>
      </p:sp>
      <p:grpSp>
        <p:nvGrpSpPr>
          <p:cNvPr id="85" name="组合 84"/>
          <p:cNvGrpSpPr/>
          <p:nvPr/>
        </p:nvGrpSpPr>
        <p:grpSpPr>
          <a:xfrm>
            <a:off x="6290161" y="3246121"/>
            <a:ext cx="4010141" cy="1173798"/>
            <a:chOff x="8521937" y="4165596"/>
            <a:chExt cx="2621280" cy="1173798"/>
          </a:xfrm>
        </p:grpSpPr>
        <p:sp>
          <p:nvSpPr>
            <p:cNvPr id="121" name="矩形 120"/>
            <p:cNvSpPr/>
            <p:nvPr/>
          </p:nvSpPr>
          <p:spPr>
            <a:xfrm>
              <a:off x="8521937" y="4757258"/>
              <a:ext cx="2621280" cy="58118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8521937" y="4165596"/>
              <a:ext cx="2621280" cy="5886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8521937" y="4167184"/>
              <a:ext cx="2621280" cy="1172210"/>
              <a:chOff x="11451" y="4081"/>
              <a:chExt cx="4128" cy="1846"/>
            </a:xfrm>
          </p:grpSpPr>
          <p:grpSp>
            <p:nvGrpSpPr>
              <p:cNvPr id="129" name="组合 128"/>
              <p:cNvGrpSpPr/>
              <p:nvPr/>
            </p:nvGrpSpPr>
            <p:grpSpPr>
              <a:xfrm>
                <a:off x="11451" y="5001"/>
                <a:ext cx="4128" cy="926"/>
                <a:chOff x="11260" y="4988"/>
                <a:chExt cx="4128" cy="926"/>
              </a:xfrm>
            </p:grpSpPr>
            <p:sp>
              <p:nvSpPr>
                <p:cNvPr id="140" name="矩形 139"/>
                <p:cNvSpPr/>
                <p:nvPr/>
              </p:nvSpPr>
              <p:spPr>
                <a:xfrm>
                  <a:off x="11260" y="4988"/>
                  <a:ext cx="1376" cy="92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2636" y="4988"/>
                  <a:ext cx="1376" cy="92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14012" y="4988"/>
                  <a:ext cx="1376" cy="92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0" name="组合 129"/>
              <p:cNvGrpSpPr/>
              <p:nvPr/>
            </p:nvGrpSpPr>
            <p:grpSpPr>
              <a:xfrm>
                <a:off x="11451" y="4081"/>
                <a:ext cx="4128" cy="927"/>
                <a:chOff x="11260" y="4988"/>
                <a:chExt cx="4128" cy="927"/>
              </a:xfrm>
            </p:grpSpPr>
            <p:sp>
              <p:nvSpPr>
                <p:cNvPr id="137" name="矩形 136"/>
                <p:cNvSpPr/>
                <p:nvPr/>
              </p:nvSpPr>
              <p:spPr>
                <a:xfrm>
                  <a:off x="11260" y="4988"/>
                  <a:ext cx="1376" cy="927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12636" y="4988"/>
                  <a:ext cx="1376" cy="927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矩形 138"/>
                <p:cNvSpPr/>
                <p:nvPr/>
              </p:nvSpPr>
              <p:spPr>
                <a:xfrm>
                  <a:off x="14012" y="4988"/>
                  <a:ext cx="1376" cy="927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1" name="Text Box 5"/>
              <p:cNvSpPr txBox="1">
                <a:spLocks noChangeArrowheads="1"/>
              </p:cNvSpPr>
              <p:nvPr/>
            </p:nvSpPr>
            <p:spPr bwMode="auto">
              <a:xfrm>
                <a:off x="12818" y="4223"/>
                <a:ext cx="1384" cy="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kumimoji="1" lang="en-US" altLang="zh-CN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等线" panose="02010600030101010101" charset="-122"/>
                  </a:rPr>
                  <a:t>a[0][1]</a:t>
                </a:r>
              </a:p>
            </p:txBody>
          </p:sp>
          <p:sp>
            <p:nvSpPr>
              <p:cNvPr id="132" name="Text Box 5"/>
              <p:cNvSpPr txBox="1">
                <a:spLocks noChangeArrowheads="1"/>
              </p:cNvSpPr>
              <p:nvPr/>
            </p:nvSpPr>
            <p:spPr bwMode="auto">
              <a:xfrm>
                <a:off x="11591" y="4223"/>
                <a:ext cx="1236" cy="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kumimoji="1" lang="en-US" altLang="zh-CN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等线" panose="02010600030101010101" charset="-122"/>
                  </a:rPr>
                  <a:t>a[0][0]</a:t>
                </a:r>
              </a:p>
            </p:txBody>
          </p:sp>
          <p:sp>
            <p:nvSpPr>
              <p:cNvPr id="133" name="Text Box 5"/>
              <p:cNvSpPr txBox="1">
                <a:spLocks noChangeArrowheads="1"/>
              </p:cNvSpPr>
              <p:nvPr/>
            </p:nvSpPr>
            <p:spPr bwMode="auto">
              <a:xfrm>
                <a:off x="14203" y="4252"/>
                <a:ext cx="1376" cy="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kumimoji="1" lang="en-US" altLang="zh-CN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等线" panose="02010600030101010101" charset="-122"/>
                  </a:rPr>
                  <a:t>a[0][2]</a:t>
                </a:r>
              </a:p>
            </p:txBody>
          </p:sp>
          <p:sp>
            <p:nvSpPr>
              <p:cNvPr id="134" name="Text Box 5"/>
              <p:cNvSpPr txBox="1">
                <a:spLocks noChangeArrowheads="1"/>
              </p:cNvSpPr>
              <p:nvPr/>
            </p:nvSpPr>
            <p:spPr bwMode="auto">
              <a:xfrm>
                <a:off x="12818" y="5139"/>
                <a:ext cx="1384" cy="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kumimoji="1" lang="en-US" altLang="zh-CN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等线" panose="02010600030101010101" charset="-122"/>
                  </a:rPr>
                  <a:t>a[1][1]</a:t>
                </a:r>
              </a:p>
            </p:txBody>
          </p:sp>
          <p:sp>
            <p:nvSpPr>
              <p:cNvPr id="135" name="Text Box 5"/>
              <p:cNvSpPr txBox="1">
                <a:spLocks noChangeArrowheads="1"/>
              </p:cNvSpPr>
              <p:nvPr/>
            </p:nvSpPr>
            <p:spPr bwMode="auto">
              <a:xfrm>
                <a:off x="11591" y="5139"/>
                <a:ext cx="1236" cy="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kumimoji="1" lang="en-US" altLang="zh-CN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等线" panose="02010600030101010101" charset="-122"/>
                  </a:rPr>
                  <a:t>a[1][0]</a:t>
                </a:r>
              </a:p>
            </p:txBody>
          </p:sp>
          <p:sp>
            <p:nvSpPr>
              <p:cNvPr id="136" name="Text Box 5"/>
              <p:cNvSpPr txBox="1">
                <a:spLocks noChangeArrowheads="1"/>
              </p:cNvSpPr>
              <p:nvPr/>
            </p:nvSpPr>
            <p:spPr bwMode="auto">
              <a:xfrm>
                <a:off x="14203" y="5168"/>
                <a:ext cx="1376" cy="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kumimoji="1" lang="en-US" altLang="zh-CN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等线" panose="02010600030101010101" charset="-122"/>
                  </a:rPr>
                  <a:t>a[1][2]</a:t>
                </a:r>
              </a:p>
            </p:txBody>
          </p:sp>
        </p:grpSp>
      </p:grpSp>
      <p:grpSp>
        <p:nvGrpSpPr>
          <p:cNvPr id="143" name="组合 142"/>
          <p:cNvGrpSpPr/>
          <p:nvPr/>
        </p:nvGrpSpPr>
        <p:grpSpPr>
          <a:xfrm>
            <a:off x="5548356" y="3448844"/>
            <a:ext cx="749019" cy="932952"/>
            <a:chOff x="11381" y="4296"/>
            <a:chExt cx="1350" cy="1469"/>
          </a:xfrm>
        </p:grpSpPr>
        <p:sp>
          <p:nvSpPr>
            <p:cNvPr id="144" name="Text Box 31"/>
            <p:cNvSpPr txBox="1">
              <a:spLocks noChangeArrowheads="1"/>
            </p:cNvSpPr>
            <p:nvPr/>
          </p:nvSpPr>
          <p:spPr bwMode="auto">
            <a:xfrm>
              <a:off x="11381" y="4296"/>
              <a:ext cx="1337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&amp;a[0]</a:t>
              </a:r>
            </a:p>
          </p:txBody>
        </p:sp>
        <p:sp>
          <p:nvSpPr>
            <p:cNvPr id="145" name="Text Box 31"/>
            <p:cNvSpPr txBox="1">
              <a:spLocks noChangeArrowheads="1"/>
            </p:cNvSpPr>
            <p:nvPr/>
          </p:nvSpPr>
          <p:spPr bwMode="auto">
            <a:xfrm>
              <a:off x="11394" y="5289"/>
              <a:ext cx="1337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&amp;a[1]</a:t>
              </a: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5095092" y="3118327"/>
            <a:ext cx="1102995" cy="372110"/>
            <a:chOff x="9689" y="4242"/>
            <a:chExt cx="1737" cy="586"/>
          </a:xfrm>
        </p:grpSpPr>
        <p:sp>
          <p:nvSpPr>
            <p:cNvPr id="147" name="Text Box 31"/>
            <p:cNvSpPr txBox="1">
              <a:spLocks noChangeArrowheads="1"/>
            </p:cNvSpPr>
            <p:nvPr/>
          </p:nvSpPr>
          <p:spPr bwMode="auto">
            <a:xfrm>
              <a:off x="9689" y="4242"/>
              <a:ext cx="1337" cy="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a+0</a:t>
              </a:r>
            </a:p>
          </p:txBody>
        </p:sp>
        <p:sp>
          <p:nvSpPr>
            <p:cNvPr id="148" name="Line 35"/>
            <p:cNvSpPr>
              <a:spLocks noChangeShapeType="1"/>
            </p:cNvSpPr>
            <p:nvPr/>
          </p:nvSpPr>
          <p:spPr bwMode="auto">
            <a:xfrm>
              <a:off x="10854" y="4545"/>
              <a:ext cx="572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5091891" y="3735230"/>
            <a:ext cx="1102995" cy="372110"/>
            <a:chOff x="9537" y="5191"/>
            <a:chExt cx="1737" cy="586"/>
          </a:xfrm>
        </p:grpSpPr>
        <p:sp>
          <p:nvSpPr>
            <p:cNvPr id="150" name="Text Box 31"/>
            <p:cNvSpPr txBox="1">
              <a:spLocks noChangeArrowheads="1"/>
            </p:cNvSpPr>
            <p:nvPr/>
          </p:nvSpPr>
          <p:spPr bwMode="auto">
            <a:xfrm>
              <a:off x="9537" y="5191"/>
              <a:ext cx="1337" cy="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a+1</a:t>
              </a:r>
            </a:p>
          </p:txBody>
        </p:sp>
        <p:sp>
          <p:nvSpPr>
            <p:cNvPr id="151" name="Line 35"/>
            <p:cNvSpPr>
              <a:spLocks noChangeShapeType="1"/>
            </p:cNvSpPr>
            <p:nvPr/>
          </p:nvSpPr>
          <p:spPr bwMode="auto">
            <a:xfrm>
              <a:off x="10702" y="5484"/>
              <a:ext cx="572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94" name="矩形 93"/>
          <p:cNvSpPr/>
          <p:nvPr/>
        </p:nvSpPr>
        <p:spPr>
          <a:xfrm>
            <a:off x="2431954" y="4918094"/>
            <a:ext cx="736099" cy="3022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</a:pP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&amp;a[0]</a:t>
            </a:r>
          </a:p>
        </p:txBody>
      </p:sp>
      <p:sp>
        <p:nvSpPr>
          <p:cNvPr id="95" name="矩形 94"/>
          <p:cNvSpPr/>
          <p:nvPr/>
        </p:nvSpPr>
        <p:spPr>
          <a:xfrm>
            <a:off x="6396952" y="4918094"/>
            <a:ext cx="736099" cy="3022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</a:pP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&amp;a[1]</a:t>
            </a:r>
          </a:p>
        </p:txBody>
      </p:sp>
      <p:sp>
        <p:nvSpPr>
          <p:cNvPr id="107" name="Rectangle 3"/>
          <p:cNvSpPr txBox="1">
            <a:spLocks noChangeArrowheads="1"/>
          </p:cNvSpPr>
          <p:nvPr/>
        </p:nvSpPr>
        <p:spPr>
          <a:xfrm>
            <a:off x="10366007" y="3280095"/>
            <a:ext cx="1391299" cy="1138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逻辑上，可看成</a:t>
            </a:r>
            <a:r>
              <a:rPr lang="en-US" altLang="zh-CN" sz="1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1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列，共</a:t>
            </a:r>
            <a:r>
              <a:rPr lang="en-US" altLang="zh-CN" sz="1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个元素。</a:t>
            </a:r>
          </a:p>
        </p:txBody>
      </p:sp>
      <p:sp>
        <p:nvSpPr>
          <p:cNvPr id="108" name="Rectangle 3"/>
          <p:cNvSpPr txBox="1">
            <a:spLocks noChangeArrowheads="1"/>
          </p:cNvSpPr>
          <p:nvPr/>
        </p:nvSpPr>
        <p:spPr>
          <a:xfrm>
            <a:off x="10374139" y="4948670"/>
            <a:ext cx="1632590" cy="1546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物理上，其实是仍然在内存中连续存放的</a:t>
            </a:r>
            <a:r>
              <a:rPr lang="en-US" altLang="zh-CN" sz="1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个元素。</a:t>
            </a:r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>
          <a:xfrm>
            <a:off x="4817132" y="1781046"/>
            <a:ext cx="6940174" cy="7723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数学上，可以把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看成一个集合：有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个元素，每个元素是一个子集合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，每个子集合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个数值（原子元素）；有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个元素，每个元素是一个数值（原子元素）。</a:t>
            </a:r>
          </a:p>
        </p:txBody>
      </p:sp>
      <p:sp>
        <p:nvSpPr>
          <p:cNvPr id="111" name="Rectangle 3"/>
          <p:cNvSpPr>
            <a:spLocks noGrp="1" noChangeArrowheads="1"/>
          </p:cNvSpPr>
          <p:nvPr>
            <p:ph idx="1"/>
          </p:nvPr>
        </p:nvSpPr>
        <p:spPr>
          <a:xfrm>
            <a:off x="870594" y="1136024"/>
            <a:ext cx="11094300" cy="484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语言将二维数组看作一维数组的嵌套，每个一维数组的元素又是一个一维数组。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94" grpId="0"/>
      <p:bldP spid="95" grpId="0"/>
      <p:bldP spid="10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83615" y="1744980"/>
            <a:ext cx="5405120" cy="3797771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init_primes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primes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Q 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构建含有</a:t>
            </a:r>
            <a:r>
              <a:rPr lang="en-US" altLang="zh-CN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Q</a:t>
            </a:r>
            <a:r>
              <a:rPr lang="zh-CN" alt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个质数得质数表</a:t>
            </a:r>
            <a:r>
              <a:rPr lang="en-US" altLang="zh-CN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primes[]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n, count=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 n=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  count &lt; Q ;  n++ )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isprime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 primes,  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) )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primes [  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count++ 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 = n;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}  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5B9140-CA5F-4481-817F-36F610685110}" type="slidenum">
              <a:rPr lang="zh-CN" altLang="en-US">
                <a:solidFill>
                  <a:srgbClr val="FFCF01"/>
                </a:solidFill>
              </a:rPr>
              <a:t>60</a:t>
            </a:fld>
            <a:endParaRPr lang="en-US" altLang="zh-CN" dirty="0">
              <a:solidFill>
                <a:srgbClr val="FFCF01"/>
              </a:solidFill>
            </a:endParaRPr>
          </a:p>
        </p:txBody>
      </p:sp>
      <p:sp>
        <p:nvSpPr>
          <p:cNvPr id="80898" name="文本框 2"/>
          <p:cNvSpPr txBox="1">
            <a:spLocks noChangeArrowheads="1"/>
          </p:cNvSpPr>
          <p:nvPr/>
        </p:nvSpPr>
        <p:spPr bwMode="auto">
          <a:xfrm>
            <a:off x="983751" y="1102115"/>
            <a:ext cx="26155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质数表</a:t>
            </a:r>
          </a:p>
        </p:txBody>
      </p:sp>
      <p:sp>
        <p:nvSpPr>
          <p:cNvPr id="5" name="矩形标注 4"/>
          <p:cNvSpPr/>
          <p:nvPr/>
        </p:nvSpPr>
        <p:spPr>
          <a:xfrm>
            <a:off x="7083107" y="2327785"/>
            <a:ext cx="4306072" cy="752475"/>
          </a:xfrm>
          <a:prstGeom prst="wedgeRectCallout">
            <a:avLst>
              <a:gd name="adj1" fmla="val -49637"/>
              <a:gd name="adj2" fmla="val 24594"/>
            </a:avLst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步长取得太小！判断次数过多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7082472" y="3395428"/>
            <a:ext cx="4306707" cy="2147323"/>
          </a:xfrm>
          <a:prstGeom prst="rect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① 可以不判断 </a:t>
            </a:r>
            <a:r>
              <a:rPr lang="en-US" altLang="zh-CN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的倍数！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② 也可以跳过</a:t>
            </a:r>
            <a:r>
              <a:rPr lang="en-US" altLang="zh-CN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的倍数！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③ 实际上每</a:t>
            </a:r>
            <a:r>
              <a:rPr lang="en-US" altLang="zh-CN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个连续的数中只需判断 </a:t>
            </a:r>
            <a:r>
              <a:rPr lang="en-US" altLang="zh-CN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6*n + 1 </a:t>
            </a: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 </a:t>
            </a:r>
            <a:r>
              <a:rPr lang="en-US" altLang="zh-CN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6*n + 5</a:t>
            </a: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这两个数即可</a:t>
            </a:r>
            <a:r>
              <a:rPr lang="zh-CN" altLang="en-US" sz="2000" b="1" dirty="0">
                <a:solidFill>
                  <a:srgbClr val="41418C"/>
                </a:solidFill>
                <a:latin typeface="Calibri" panose="020F0502020204030204" charset="0"/>
              </a:rPr>
              <a:t>！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83751" y="244614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实例分析：判断质数</a:t>
            </a:r>
          </a:p>
        </p:txBody>
      </p:sp>
      <p:cxnSp>
        <p:nvCxnSpPr>
          <p:cNvPr id="8" name="直接箭头连接符 2"/>
          <p:cNvCxnSpPr>
            <a:cxnSpLocks noChangeShapeType="1"/>
            <a:stCxn id="5" idx="1"/>
          </p:cNvCxnSpPr>
          <p:nvPr/>
        </p:nvCxnSpPr>
        <p:spPr bwMode="auto">
          <a:xfrm flipH="1">
            <a:off x="5217043" y="2704023"/>
            <a:ext cx="1866064" cy="72497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2" grpId="0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779783" y="2392181"/>
          <a:ext cx="66960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3"/>
                      <a:stretch>
                        <a:fillRect l="-637" t="-8197" r="-601911" b="-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3"/>
                      <a:stretch>
                        <a:fillRect l="-100637" t="-8197" r="-501911" b="-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3"/>
                      <a:stretch>
                        <a:fillRect l="-200637" t="-8197" r="-401911" b="-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3"/>
                      <a:stretch>
                        <a:fillRect l="-298734" t="-8197" r="-299367" b="-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3"/>
                      <a:stretch>
                        <a:fillRect l="-401274" t="-8197" r="-201274" b="-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3"/>
                      <a:stretch>
                        <a:fillRect l="-501274" t="-8197" r="-101274" b="-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780505" y="2918722"/>
            <a:ext cx="10572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倍数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4009230" y="2918722"/>
            <a:ext cx="35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876380" y="2918722"/>
            <a:ext cx="35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4656930" y="2918722"/>
            <a:ext cx="10572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倍数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5595142" y="2918722"/>
            <a:ext cx="10572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倍数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6590505" y="2918722"/>
            <a:ext cx="10572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倍数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399599" y="4011001"/>
          <a:ext cx="53928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2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2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4"/>
                      <a:stretch>
                        <a:fillRect l="-645" t="-1639" r="-472903" b="-327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4"/>
                      <a:stretch>
                        <a:fillRect l="-100645" t="-1639" r="-372903" b="-327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4"/>
                      <a:stretch>
                        <a:fillRect l="-122925" t="-1639" r="-128458" b="-327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4"/>
                      <a:stretch>
                        <a:fillRect l="-222047" t="-1639" r="-27953" b="-327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4"/>
                      <a:stretch>
                        <a:fillRect l="-1185507" t="-1639" r="-2899" b="-3279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接箭头连接符 12"/>
          <p:cNvCxnSpPr>
            <a:cxnSpLocks noChangeShapeType="1"/>
          </p:cNvCxnSpPr>
          <p:nvPr/>
        </p:nvCxnSpPr>
        <p:spPr bwMode="auto">
          <a:xfrm>
            <a:off x="3898105" y="4628459"/>
            <a:ext cx="909637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接连接符 29"/>
          <p:cNvCxnSpPr>
            <a:cxnSpLocks noChangeShapeType="1"/>
          </p:cNvCxnSpPr>
          <p:nvPr/>
        </p:nvCxnSpPr>
        <p:spPr bwMode="auto">
          <a:xfrm>
            <a:off x="3898104" y="4368109"/>
            <a:ext cx="0" cy="465138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38"/>
          <p:cNvCxnSpPr>
            <a:cxnSpLocks noChangeShapeType="1"/>
          </p:cNvCxnSpPr>
          <p:nvPr/>
        </p:nvCxnSpPr>
        <p:spPr bwMode="auto">
          <a:xfrm>
            <a:off x="4807741" y="4368109"/>
            <a:ext cx="0" cy="465138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箭头连接符 40"/>
          <p:cNvCxnSpPr>
            <a:cxnSpLocks noChangeShapeType="1"/>
          </p:cNvCxnSpPr>
          <p:nvPr/>
        </p:nvCxnSpPr>
        <p:spPr bwMode="auto">
          <a:xfrm>
            <a:off x="4806155" y="4628459"/>
            <a:ext cx="1290637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41"/>
          <p:cNvCxnSpPr>
            <a:cxnSpLocks noChangeShapeType="1"/>
          </p:cNvCxnSpPr>
          <p:nvPr/>
        </p:nvCxnSpPr>
        <p:spPr bwMode="auto">
          <a:xfrm>
            <a:off x="4806154" y="4368109"/>
            <a:ext cx="0" cy="465138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接连接符 42"/>
          <p:cNvCxnSpPr>
            <a:cxnSpLocks noChangeShapeType="1"/>
          </p:cNvCxnSpPr>
          <p:nvPr/>
        </p:nvCxnSpPr>
        <p:spPr bwMode="auto">
          <a:xfrm>
            <a:off x="6096791" y="4368109"/>
            <a:ext cx="0" cy="465138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接连接符 44"/>
          <p:cNvCxnSpPr>
            <a:cxnSpLocks noChangeShapeType="1"/>
          </p:cNvCxnSpPr>
          <p:nvPr/>
        </p:nvCxnSpPr>
        <p:spPr bwMode="auto">
          <a:xfrm>
            <a:off x="7643016" y="4368109"/>
            <a:ext cx="0" cy="465138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直接箭头连接符 45"/>
          <p:cNvCxnSpPr>
            <a:cxnSpLocks noChangeShapeType="1"/>
          </p:cNvCxnSpPr>
          <p:nvPr/>
        </p:nvCxnSpPr>
        <p:spPr bwMode="auto">
          <a:xfrm>
            <a:off x="6096792" y="4628459"/>
            <a:ext cx="1546225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下箭头 53"/>
          <p:cNvSpPr>
            <a:spLocks noChangeArrowheads="1"/>
          </p:cNvSpPr>
          <p:nvPr/>
        </p:nvSpPr>
        <p:spPr bwMode="auto">
          <a:xfrm rot="-5400000">
            <a:off x="2770979" y="5458221"/>
            <a:ext cx="314325" cy="450850"/>
          </a:xfrm>
          <a:prstGeom prst="downArrow">
            <a:avLst>
              <a:gd name="adj1" fmla="val 50000"/>
              <a:gd name="adj2" fmla="val 49930"/>
            </a:avLst>
          </a:prstGeom>
          <a:solidFill>
            <a:srgbClr val="FF0000"/>
          </a:solidFill>
          <a:ln w="25400">
            <a:solidFill>
              <a:srgbClr val="FF0000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下箭头 54"/>
          <p:cNvSpPr>
            <a:spLocks noChangeArrowheads="1"/>
          </p:cNvSpPr>
          <p:nvPr/>
        </p:nvSpPr>
        <p:spPr bwMode="auto">
          <a:xfrm rot="-5400000">
            <a:off x="2785267" y="4115697"/>
            <a:ext cx="314325" cy="450850"/>
          </a:xfrm>
          <a:prstGeom prst="downArrow">
            <a:avLst>
              <a:gd name="adj1" fmla="val 50000"/>
              <a:gd name="adj2" fmla="val 49930"/>
            </a:avLst>
          </a:prstGeom>
          <a:solidFill>
            <a:srgbClr val="FF0000"/>
          </a:solidFill>
          <a:ln w="25400">
            <a:solidFill>
              <a:srgbClr val="FF0000"/>
            </a:solidFill>
            <a:round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70707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430" y="5377258"/>
            <a:ext cx="3913187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306776" y="4960371"/>
            <a:ext cx="293122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采用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4/2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步长，不需要</a:t>
            </a:r>
            <a:b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在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isPrime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里模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2, 3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！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/>
            <a:b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快多少？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2952" y="1185064"/>
            <a:ext cx="8560453" cy="10876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4141" y="2392181"/>
            <a:ext cx="1378240" cy="37870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0383" y="3989403"/>
            <a:ext cx="1378240" cy="3787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1623" y="4860680"/>
            <a:ext cx="4024310" cy="448530"/>
          </a:xfrm>
          <a:prstGeom prst="rect">
            <a:avLst/>
          </a:prstGeom>
        </p:spPr>
      </p:pic>
      <p:sp>
        <p:nvSpPr>
          <p:cNvPr id="27" name="文本框 2"/>
          <p:cNvSpPr txBox="1">
            <a:spLocks noChangeArrowheads="1"/>
          </p:cNvSpPr>
          <p:nvPr/>
        </p:nvSpPr>
        <p:spPr bwMode="auto">
          <a:xfrm>
            <a:off x="482561" y="2133892"/>
            <a:ext cx="190445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改进的质数判断函数和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高效质数表初始化方法</a:t>
            </a: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259341" y="244614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实例分析：判断质数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7" grpId="0"/>
      <p:bldP spid="22" grpId="0"/>
      <p:bldP spid="23" grpId="0"/>
      <p:bldP spid="24" grpId="0"/>
      <p:bldP spid="54" grpId="0" animBg="1"/>
      <p:bldP spid="55" grpId="0" animBg="1"/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-9499970" y="2554333"/>
            <a:ext cx="8415819" cy="4036618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init_primes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primes</a:t>
            </a:r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构造含有</a:t>
            </a:r>
            <a:r>
              <a:rPr lang="en-US" altLang="zh-CN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Q</a:t>
            </a:r>
            <a:r>
              <a:rPr lang="zh-CN" altLang="en-US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个质数的表（</a:t>
            </a:r>
            <a:r>
              <a:rPr lang="en-US" altLang="zh-CN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Q&gt;=3</a:t>
            </a:r>
            <a:r>
              <a:rPr lang="zh-CN" altLang="en-US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）</a:t>
            </a:r>
            <a:endParaRPr lang="en-US" altLang="zh-CN" sz="18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count=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, num, 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primes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primes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primes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头</a:t>
            </a:r>
            <a:r>
              <a:rPr lang="en-US" altLang="zh-CN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3</a:t>
            </a:r>
            <a:r>
              <a:rPr lang="zh-CN" altLang="en-US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个质数</a:t>
            </a:r>
            <a:endParaRPr lang="zh-CN" altLang="en-US" sz="18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num = 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step = 2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初始为</a:t>
            </a:r>
            <a:r>
              <a:rPr lang="en-US" altLang="zh-CN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2</a:t>
            </a:r>
            <a:endParaRPr lang="zh-CN" altLang="en-US" sz="18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(count &lt; Q)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step =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- step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构造 </a:t>
            </a:r>
            <a:r>
              <a:rPr lang="en-US" altLang="zh-CN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4-2-4-2-...</a:t>
            </a:r>
            <a:r>
              <a:rPr lang="zh-CN" altLang="en-US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序列，减少遍历</a:t>
            </a:r>
            <a:endParaRPr lang="zh-CN" altLang="en-US" sz="18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isPrime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(primes, num))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US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primes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[count++] = num;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 num += step; // </a:t>
            </a:r>
            <a:r>
              <a:rPr lang="zh-CN" alt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下一个可能的质数</a:t>
            </a:r>
          </a:p>
          <a:p>
            <a:pPr>
              <a:lnSpc>
                <a:spcPct val="110000"/>
              </a:lnSpc>
            </a:pPr>
            <a:r>
              <a:rPr lang="zh-CN" altLang="en-US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884790" y="6067545"/>
            <a:ext cx="8415819" cy="446087"/>
          </a:xfrm>
          <a:prstGeom prst="rect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0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质数表：</a:t>
            </a:r>
            <a:r>
              <a:rPr lang="en-US" altLang="zh-CN" sz="2000" b="1" dirty="0">
                <a:solidFill>
                  <a:srgbClr val="41418C"/>
                </a:solidFill>
                <a:latin typeface="Times New Roman" panose="02020603050405020304" pitchFamily="18" charset="0"/>
              </a:rPr>
              <a:t>2 3 5 7 11 13 17 19 23 </a:t>
            </a:r>
            <a:r>
              <a:rPr lang="en-US" altLang="zh-CN" sz="2000" b="1" i="1" u="sng" dirty="0">
                <a:solidFill>
                  <a:srgbClr val="41418C"/>
                </a:solidFill>
                <a:latin typeface="Times New Roman" panose="02020603050405020304" pitchFamily="18" charset="0"/>
              </a:rPr>
              <a:t>25</a:t>
            </a:r>
            <a:r>
              <a:rPr lang="en-US" altLang="zh-CN" sz="2000" b="1" dirty="0">
                <a:solidFill>
                  <a:srgbClr val="41418C"/>
                </a:solidFill>
                <a:latin typeface="Times New Roman" panose="02020603050405020304" pitchFamily="18" charset="0"/>
              </a:rPr>
              <a:t> 29 31 </a:t>
            </a:r>
            <a:r>
              <a:rPr lang="en-US" altLang="zh-CN" sz="2000" b="1" i="1" u="sng" dirty="0">
                <a:solidFill>
                  <a:srgbClr val="41418C"/>
                </a:solidFill>
                <a:latin typeface="Times New Roman" panose="02020603050405020304" pitchFamily="18" charset="0"/>
              </a:rPr>
              <a:t>35</a:t>
            </a:r>
            <a:r>
              <a:rPr lang="en-US" altLang="zh-CN" sz="2000" b="1" dirty="0">
                <a:solidFill>
                  <a:srgbClr val="41418C"/>
                </a:solidFill>
                <a:latin typeface="Times New Roman" panose="02020603050405020304" pitchFamily="18" charset="0"/>
              </a:rPr>
              <a:t> 37 41 43 47 </a:t>
            </a:r>
            <a:r>
              <a:rPr lang="en-US" altLang="zh-CN" sz="2000" b="1" i="1" u="sng" dirty="0">
                <a:solidFill>
                  <a:srgbClr val="41418C"/>
                </a:solidFill>
                <a:latin typeface="Times New Roman" panose="02020603050405020304" pitchFamily="18" charset="0"/>
              </a:rPr>
              <a:t>49</a:t>
            </a:r>
            <a:r>
              <a:rPr lang="en-US" altLang="zh-CN" sz="2000" b="1" u="sng" dirty="0">
                <a:solidFill>
                  <a:srgbClr val="41418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u="sng" dirty="0">
                <a:solidFill>
                  <a:srgbClr val="41418C"/>
                </a:solidFill>
                <a:latin typeface="Times New Roman" panose="02020603050405020304" pitchFamily="18" charset="0"/>
              </a:rPr>
              <a:t>51 55 57</a:t>
            </a:r>
            <a:r>
              <a:rPr lang="en-US" altLang="zh-CN" sz="2000" b="1" dirty="0">
                <a:solidFill>
                  <a:srgbClr val="41418C"/>
                </a:solidFill>
                <a:latin typeface="Times New Roman" panose="02020603050405020304" pitchFamily="18" charset="0"/>
              </a:rPr>
              <a:t> 61 …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259341" y="244614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实例分析：判断质数</a:t>
            </a:r>
          </a:p>
        </p:txBody>
      </p:sp>
      <p:sp>
        <p:nvSpPr>
          <p:cNvPr id="21" name="文本框 2"/>
          <p:cNvSpPr txBox="1">
            <a:spLocks noChangeArrowheads="1"/>
          </p:cNvSpPr>
          <p:nvPr/>
        </p:nvSpPr>
        <p:spPr bwMode="auto">
          <a:xfrm>
            <a:off x="840105" y="1018197"/>
            <a:ext cx="8651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改进的质数判断函数和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高效质数表初始化方法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BE383B11-807E-4110-A046-F869ACC0A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790" y="1621282"/>
            <a:ext cx="7819370" cy="4036618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init_primes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primes</a:t>
            </a:r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构造≤</a:t>
            </a:r>
            <a:r>
              <a:rPr lang="en-US" altLang="zh-CN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Q</a:t>
            </a:r>
            <a:r>
              <a:rPr lang="zh-CN" altLang="en-US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的质数表（</a:t>
            </a:r>
            <a:r>
              <a:rPr lang="en-US" altLang="zh-CN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Q&gt;=3</a:t>
            </a:r>
            <a:r>
              <a:rPr lang="zh-CN" altLang="en-US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）</a:t>
            </a:r>
            <a:endParaRPr lang="en-US" altLang="zh-CN" sz="18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count=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, num, 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primes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primes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primes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头</a:t>
            </a:r>
            <a:r>
              <a:rPr lang="en-US" altLang="zh-CN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3</a:t>
            </a:r>
            <a:r>
              <a:rPr lang="zh-CN" altLang="en-US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个质数</a:t>
            </a:r>
            <a:endParaRPr lang="zh-CN" altLang="en-US" sz="18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num = 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step = 2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初始为</a:t>
            </a:r>
            <a:r>
              <a:rPr lang="en-US" altLang="zh-CN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2</a:t>
            </a:r>
            <a:endParaRPr lang="zh-CN" altLang="en-US" sz="18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(num &lt;= Q)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step =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- step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构造 </a:t>
            </a:r>
            <a:r>
              <a:rPr lang="en-US" altLang="zh-CN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4-2-4-2-...</a:t>
            </a:r>
            <a:r>
              <a:rPr lang="zh-CN" altLang="en-US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序列，减少遍历</a:t>
            </a:r>
            <a:endParaRPr lang="zh-CN" altLang="en-US" sz="18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isPrime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(primes, num))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US" altLang="zh-CN" sz="1800" b="1" dirty="0">
                <a:solidFill>
                  <a:srgbClr val="9CDCFE"/>
                </a:solidFill>
                <a:latin typeface="Consolas" panose="020B0609020204030204" pitchFamily="49" charset="0"/>
              </a:rPr>
              <a:t>primes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[count++] = num;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 num += step; // </a:t>
            </a:r>
            <a:r>
              <a:rPr lang="zh-CN" alt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下一个可能的质数</a:t>
            </a:r>
          </a:p>
          <a:p>
            <a:pPr>
              <a:lnSpc>
                <a:spcPct val="110000"/>
              </a:lnSpc>
            </a:pPr>
            <a:r>
              <a:rPr lang="zh-CN" altLang="en-US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F8A1F1-07C9-48FE-958C-8F270F824972}"/>
              </a:ext>
            </a:extLst>
          </p:cNvPr>
          <p:cNvSpPr/>
          <p:nvPr/>
        </p:nvSpPr>
        <p:spPr bwMode="auto">
          <a:xfrm>
            <a:off x="8897620" y="2945767"/>
            <a:ext cx="2909414" cy="574674"/>
          </a:xfrm>
          <a:prstGeom prst="rect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头</a:t>
            </a:r>
            <a:r>
              <a:rPr lang="en-US" altLang="zh-CN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个质数直接给</a:t>
            </a:r>
            <a:endParaRPr lang="en-US" altLang="zh-CN" sz="2000" dirty="0">
              <a:solidFill>
                <a:srgbClr val="41418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0">
            <a:extLst>
              <a:ext uri="{FF2B5EF4-FFF2-40B4-BE49-F238E27FC236}">
                <a16:creationId xmlns:a16="http://schemas.microsoft.com/office/drawing/2014/main" id="{7E1F95C2-EF5C-4513-AA06-214FDDC58F8E}"/>
              </a:ext>
            </a:extLst>
          </p:cNvPr>
          <p:cNvCxnSpPr>
            <a:cxnSpLocks noChangeShapeType="1"/>
            <a:stCxn id="14" idx="1"/>
          </p:cNvCxnSpPr>
          <p:nvPr/>
        </p:nvCxnSpPr>
        <p:spPr bwMode="auto">
          <a:xfrm flipH="1" flipV="1">
            <a:off x="5749926" y="2917190"/>
            <a:ext cx="3147694" cy="315914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箭头连接符 13">
            <a:extLst>
              <a:ext uri="{FF2B5EF4-FFF2-40B4-BE49-F238E27FC236}">
                <a16:creationId xmlns:a16="http://schemas.microsoft.com/office/drawing/2014/main" id="{380B7653-205A-4A61-8C26-E673B045B6E0}"/>
              </a:ext>
            </a:extLst>
          </p:cNvPr>
          <p:cNvCxnSpPr>
            <a:cxnSpLocks noChangeShapeType="1"/>
            <a:stCxn id="20" idx="1"/>
          </p:cNvCxnSpPr>
          <p:nvPr/>
        </p:nvCxnSpPr>
        <p:spPr bwMode="auto">
          <a:xfrm flipH="1" flipV="1">
            <a:off x="5677786" y="4075814"/>
            <a:ext cx="3219636" cy="727411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173CEBCB-543C-46B2-8FEB-571B47CD8C61}"/>
              </a:ext>
            </a:extLst>
          </p:cNvPr>
          <p:cNvSpPr/>
          <p:nvPr/>
        </p:nvSpPr>
        <p:spPr bwMode="auto">
          <a:xfrm>
            <a:off x="8897422" y="3978518"/>
            <a:ext cx="2909612" cy="1649413"/>
          </a:xfrm>
          <a:prstGeom prst="rect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25000"/>
              </a:lnSpc>
              <a:defRPr/>
            </a:pP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只需要检查</a:t>
            </a:r>
            <a:r>
              <a:rPr lang="en-US" altLang="zh-CN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6n+1</a:t>
            </a: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6n+5</a:t>
            </a: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；</a:t>
            </a:r>
            <a:endParaRPr lang="en-US" altLang="zh-CN" sz="2000" dirty="0">
              <a:solidFill>
                <a:srgbClr val="41418C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num=7, 11,</a:t>
            </a: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13, 17, 19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…</a:t>
            </a:r>
          </a:p>
          <a:p>
            <a:pPr>
              <a:lnSpc>
                <a:spcPct val="125000"/>
              </a:lnSpc>
              <a:defRPr/>
            </a:pP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即</a:t>
            </a:r>
            <a:r>
              <a:rPr lang="en-US" altLang="zh-CN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4-2-4-2…</a:t>
            </a: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序列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3773" y="2160448"/>
            <a:ext cx="10834093" cy="3791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en-US" altLang="zh-CN" sz="2000" dirty="0" err="1">
                <a:solidFill>
                  <a:srgbClr val="C00000"/>
                </a:solidFill>
                <a:ea typeface="微软雅黑" panose="020B0503020204020204" pitchFamily="34" charset="-122"/>
              </a:rPr>
              <a:t>解分析</a:t>
            </a:r>
            <a:r>
              <a:rPr lang="en-US" altLang="zh-CN" sz="2000" dirty="0">
                <a:ea typeface="微软雅黑" panose="020B0503020204020204" pitchFamily="34" charset="-122"/>
              </a:rPr>
              <a:t>：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41418C"/>
                </a:solidFill>
                <a:ea typeface="微软雅黑" panose="020B0503020204020204" pitchFamily="34" charset="-122"/>
              </a:rPr>
              <a:t>第 k </a:t>
            </a:r>
            <a:r>
              <a:rPr lang="en-US" altLang="zh-CN" sz="2000" dirty="0" err="1">
                <a:solidFill>
                  <a:srgbClr val="41418C"/>
                </a:solidFill>
                <a:ea typeface="微软雅黑" panose="020B0503020204020204" pitchFamily="34" charset="-122"/>
              </a:rPr>
              <a:t>年母牛的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总</a:t>
            </a:r>
            <a:r>
              <a:rPr lang="en-US" altLang="zh-CN" sz="20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数量T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(k)</a:t>
            </a:r>
            <a:r>
              <a:rPr lang="zh-CN" altLang="en-US" sz="2000" dirty="0">
                <a:solidFill>
                  <a:srgbClr val="41418C"/>
                </a:solidFill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rgbClr val="41418C"/>
                </a:solidFill>
                <a:ea typeface="微软雅黑" panose="020B0503020204020204" pitchFamily="34" charset="-122"/>
              </a:rPr>
              <a:t>第 k-(p-1) </a:t>
            </a:r>
            <a:r>
              <a:rPr lang="en-US" altLang="zh-CN" sz="2000" dirty="0" err="1">
                <a:solidFill>
                  <a:srgbClr val="41418C"/>
                </a:solidFill>
                <a:ea typeface="微软雅黑" panose="020B0503020204020204" pitchFamily="34" charset="-122"/>
              </a:rPr>
              <a:t>年到第</a:t>
            </a:r>
            <a:r>
              <a:rPr lang="en-US" altLang="zh-CN" sz="2000" dirty="0">
                <a:solidFill>
                  <a:srgbClr val="41418C"/>
                </a:solidFill>
                <a:ea typeface="微软雅黑" panose="020B0503020204020204" pitchFamily="34" charset="-122"/>
              </a:rPr>
              <a:t> k 年</a:t>
            </a:r>
            <a:r>
              <a:rPr lang="zh-CN" altLang="en-US" sz="2000" dirty="0">
                <a:solidFill>
                  <a:srgbClr val="41418C"/>
                </a:solidFill>
                <a:ea typeface="微软雅黑" panose="020B0503020204020204" pitchFamily="34" charset="-122"/>
              </a:rPr>
              <a:t>新</a:t>
            </a:r>
            <a:r>
              <a:rPr lang="en-US" altLang="zh-CN" sz="2000" dirty="0" err="1">
                <a:solidFill>
                  <a:srgbClr val="41418C"/>
                </a:solidFill>
                <a:ea typeface="微软雅黑" panose="020B0503020204020204" pitchFamily="34" charset="-122"/>
              </a:rPr>
              <a:t>出生母牛数量之和</a:t>
            </a:r>
            <a:r>
              <a:rPr lang="zh-CN" altLang="en-US" sz="2000" dirty="0">
                <a:solidFill>
                  <a:srgbClr val="41418C"/>
                </a:solidFill>
                <a:ea typeface="微软雅黑" panose="020B0503020204020204" pitchFamily="34" charset="-122"/>
              </a:rPr>
              <a:t>（</a:t>
            </a:r>
            <a:r>
              <a:rPr lang="en-US" altLang="zh-CN" sz="2000" dirty="0" err="1">
                <a:solidFill>
                  <a:srgbClr val="41418C"/>
                </a:solidFill>
                <a:ea typeface="微软雅黑" panose="020B0503020204020204" pitchFamily="34" charset="-122"/>
              </a:rPr>
              <a:t>不超过p</a:t>
            </a:r>
            <a:r>
              <a:rPr lang="zh-CN" altLang="en-US" sz="2000" dirty="0">
                <a:solidFill>
                  <a:srgbClr val="41418C"/>
                </a:solidFill>
                <a:ea typeface="微软雅黑" panose="020B0503020204020204" pitchFamily="34" charset="-122"/>
              </a:rPr>
              <a:t>岁）（超过</a:t>
            </a:r>
            <a:r>
              <a:rPr lang="en-US" altLang="zh-CN" sz="2000" dirty="0">
                <a:solidFill>
                  <a:srgbClr val="41418C"/>
                </a:solidFill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solidFill>
                  <a:srgbClr val="41418C"/>
                </a:solidFill>
                <a:ea typeface="微软雅黑" panose="020B0503020204020204" pitchFamily="34" charset="-122"/>
              </a:rPr>
              <a:t>岁的，即</a:t>
            </a:r>
            <a:r>
              <a:rPr lang="en-US" altLang="zh-CN" sz="2000" dirty="0">
                <a:solidFill>
                  <a:srgbClr val="41418C"/>
                </a:solidFill>
                <a:ea typeface="微软雅黑" panose="020B0503020204020204" pitchFamily="34" charset="-122"/>
              </a:rPr>
              <a:t>k-p</a:t>
            </a:r>
            <a:r>
              <a:rPr lang="zh-CN" altLang="en-US" sz="2000" dirty="0">
                <a:solidFill>
                  <a:srgbClr val="41418C"/>
                </a:solidFill>
                <a:ea typeface="微软雅黑" panose="020B0503020204020204" pitchFamily="34" charset="-122"/>
              </a:rPr>
              <a:t>年及以前出生的在第</a:t>
            </a:r>
            <a:r>
              <a:rPr lang="en-US" altLang="zh-CN" sz="2000" dirty="0">
                <a:solidFill>
                  <a:srgbClr val="41418C"/>
                </a:solidFill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solidFill>
                  <a:srgbClr val="41418C"/>
                </a:solidFill>
                <a:ea typeface="微软雅黑" panose="020B0503020204020204" pitchFamily="34" charset="-122"/>
              </a:rPr>
              <a:t>年时都死了）。</a:t>
            </a:r>
            <a:endParaRPr lang="en-US" altLang="zh-CN" sz="2000" dirty="0">
              <a:solidFill>
                <a:srgbClr val="41418C"/>
              </a:solidFill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	T(k) = N(k-p+1) + N(k-p) + … + N(k-0)   -----------  (1)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2000" dirty="0"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2000" dirty="0"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2000" dirty="0"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第 </a:t>
            </a:r>
            <a:r>
              <a:rPr lang="en-US" altLang="zh-CN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k </a:t>
            </a: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年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新生母牛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N(k) </a:t>
            </a: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等于 </a:t>
            </a:r>
            <a:r>
              <a:rPr lang="en-US" altLang="zh-CN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k-m </a:t>
            </a: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年到 </a:t>
            </a:r>
            <a:r>
              <a:rPr lang="en-US" altLang="zh-CN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k-n </a:t>
            </a: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年出生母牛数量之和（即这期间出生的母牛在第</a:t>
            </a:r>
            <a:r>
              <a:rPr lang="en-US" altLang="zh-CN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k</a:t>
            </a: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年有生产能力）（</a:t>
            </a:r>
            <a:r>
              <a:rPr lang="en-US" altLang="zh-CN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k-n</a:t>
            </a: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年前出生的牛太老了，不能再生产，</a:t>
            </a:r>
            <a:r>
              <a:rPr lang="en-US" altLang="zh-CN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k-m</a:t>
            </a:r>
            <a:r>
              <a:rPr lang="zh-CN" altLang="en-US" sz="2000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年后出生的牛太小，还不能生产）</a:t>
            </a:r>
            <a:endParaRPr lang="en-US" altLang="zh-CN" sz="2000" dirty="0">
              <a:solidFill>
                <a:srgbClr val="41418C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	N(k) = N(k-n) + N(k-n+1) + … + N(k-m) -----------  (2)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76082" y="280489"/>
            <a:ext cx="8560118" cy="55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** </a:t>
            </a:r>
            <a:r>
              <a:rPr lang="en-US" altLang="zh-CN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最后一个有趣的例子</a:t>
            </a:r>
            <a:r>
              <a:rPr lang="en-US" altLang="zh-CN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母牛的数量（</a:t>
            </a: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3" action="ppaction://hlinkpres?slideindex=1&amp;slidetitle="/>
              </a:rPr>
              <a:t>方法</a:t>
            </a:r>
            <a:r>
              <a:rPr lang="en-US" altLang="zh-CN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3" action="ppaction://hlinkpres?slideindex=1&amp;slidetitle="/>
              </a:rPr>
              <a:t>1~8</a:t>
            </a: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）</a:t>
            </a:r>
            <a:endParaRPr lang="en-US" altLang="zh-CN" sz="3200" b="1" dirty="0">
              <a:solidFill>
                <a:srgbClr val="D32D17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1219" y="1068739"/>
            <a:ext cx="10753060" cy="10917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rgbClr val="41418C"/>
                </a:solidFill>
                <a:ea typeface="微软雅黑" panose="020B0503020204020204" pitchFamily="34" charset="-122"/>
                <a:sym typeface="+mn-ea"/>
              </a:rPr>
              <a:t>一头</a:t>
            </a:r>
            <a:r>
              <a:rPr lang="en-US" altLang="zh-CN" sz="2000" dirty="0">
                <a:solidFill>
                  <a:srgbClr val="41418C"/>
                </a:solidFill>
                <a:ea typeface="微软雅黑" panose="020B0503020204020204" pitchFamily="34" charset="-122"/>
                <a:sym typeface="+mn-ea"/>
              </a:rPr>
              <a:t>x</a:t>
            </a:r>
            <a:r>
              <a:rPr lang="zh-CN" altLang="en-US" sz="2000" dirty="0">
                <a:solidFill>
                  <a:srgbClr val="41418C"/>
                </a:solidFill>
                <a:ea typeface="微软雅黑" panose="020B0503020204020204" pitchFamily="34" charset="-122"/>
                <a:sym typeface="+mn-ea"/>
              </a:rPr>
              <a:t>年出生的母牛从</a:t>
            </a:r>
            <a:r>
              <a:rPr lang="en-US" altLang="zh-CN" sz="2000" dirty="0" err="1">
                <a:solidFill>
                  <a:srgbClr val="41418C"/>
                </a:solidFill>
                <a:ea typeface="微软雅黑" panose="020B0503020204020204" pitchFamily="34" charset="-122"/>
                <a:sym typeface="+mn-ea"/>
              </a:rPr>
              <a:t>x+m</a:t>
            </a:r>
            <a:r>
              <a:rPr lang="zh-CN" altLang="en-US" sz="2000" dirty="0">
                <a:solidFill>
                  <a:srgbClr val="41418C"/>
                </a:solidFill>
                <a:ea typeface="微软雅黑" panose="020B0503020204020204" pitchFamily="34" charset="-122"/>
                <a:sym typeface="+mn-ea"/>
              </a:rPr>
              <a:t>年到</a:t>
            </a:r>
            <a:r>
              <a:rPr lang="en-US" altLang="zh-CN" sz="2000" dirty="0" err="1">
                <a:solidFill>
                  <a:srgbClr val="41418C"/>
                </a:solidFill>
                <a:ea typeface="微软雅黑" panose="020B0503020204020204" pitchFamily="34" charset="-122"/>
                <a:sym typeface="+mn-ea"/>
              </a:rPr>
              <a:t>x+n</a:t>
            </a:r>
            <a:r>
              <a:rPr lang="zh-CN" altLang="en-US" sz="2000" dirty="0">
                <a:solidFill>
                  <a:srgbClr val="41418C"/>
                </a:solidFill>
                <a:ea typeface="微软雅黑" panose="020B0503020204020204" pitchFamily="34" charset="-122"/>
                <a:sym typeface="+mn-ea"/>
              </a:rPr>
              <a:t>年间每年生出一头母牛，并在</a:t>
            </a:r>
            <a:r>
              <a:rPr lang="en-US" altLang="zh-CN" sz="2000" dirty="0" err="1">
                <a:solidFill>
                  <a:srgbClr val="41418C"/>
                </a:solidFill>
                <a:ea typeface="微软雅黑" panose="020B0503020204020204" pitchFamily="34" charset="-122"/>
                <a:sym typeface="+mn-ea"/>
              </a:rPr>
              <a:t>x+p</a:t>
            </a:r>
            <a:r>
              <a:rPr lang="zh-CN" altLang="en-US" sz="2000" dirty="0">
                <a:solidFill>
                  <a:srgbClr val="41418C"/>
                </a:solidFill>
                <a:ea typeface="微软雅黑" panose="020B0503020204020204" pitchFamily="34" charset="-122"/>
                <a:sym typeface="+mn-ea"/>
              </a:rPr>
              <a:t>年被淘汰。写一个程序，从标准输入上按顺序读入整数</a:t>
            </a:r>
            <a:r>
              <a:rPr lang="en-US" altLang="zh-CN" sz="2000" dirty="0">
                <a:solidFill>
                  <a:srgbClr val="41418C"/>
                </a:solidFill>
                <a:ea typeface="微软雅黑" panose="020B0503020204020204" pitchFamily="34" charset="-122"/>
                <a:sym typeface="+mn-ea"/>
              </a:rPr>
              <a:t>m, n, p,</a:t>
            </a:r>
            <a:r>
              <a:rPr lang="zh-CN" altLang="en-US" sz="2000" dirty="0">
                <a:solidFill>
                  <a:srgbClr val="41418C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solidFill>
                  <a:srgbClr val="41418C"/>
                </a:solidFill>
                <a:ea typeface="微软雅黑" panose="020B0503020204020204" pitchFamily="34" charset="-122"/>
                <a:sym typeface="+mn-ea"/>
              </a:rPr>
              <a:t>k(3&lt;m&lt;n&lt;p&lt;60, 0&lt;k&lt;60)</a:t>
            </a:r>
            <a:r>
              <a:rPr lang="zh-CN" altLang="en-US" sz="2000" dirty="0">
                <a:solidFill>
                  <a:srgbClr val="41418C"/>
                </a:solidFill>
                <a:ea typeface="微软雅黑" panose="020B0503020204020204" pitchFamily="34" charset="-122"/>
                <a:sym typeface="+mn-ea"/>
              </a:rPr>
              <a:t>，设第</a:t>
            </a:r>
            <a:r>
              <a:rPr lang="en-US" altLang="zh-CN" sz="2000" dirty="0">
                <a:solidFill>
                  <a:srgbClr val="41418C"/>
                </a:solidFill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2000" dirty="0">
                <a:solidFill>
                  <a:srgbClr val="41418C"/>
                </a:solidFill>
                <a:ea typeface="微软雅黑" panose="020B0503020204020204" pitchFamily="34" charset="-122"/>
                <a:sym typeface="+mn-ea"/>
              </a:rPr>
              <a:t>年有一头刚出生的母牛，计算第</a:t>
            </a:r>
            <a:r>
              <a:rPr lang="en-US" altLang="zh-CN" sz="2000" dirty="0">
                <a:solidFill>
                  <a:srgbClr val="41418C"/>
                </a:solidFill>
                <a:ea typeface="微软雅黑" panose="020B0503020204020204" pitchFamily="34" charset="-122"/>
                <a:sym typeface="+mn-ea"/>
              </a:rPr>
              <a:t>k</a:t>
            </a:r>
            <a:r>
              <a:rPr lang="zh-CN" altLang="en-US" sz="2000" dirty="0">
                <a:solidFill>
                  <a:srgbClr val="41418C"/>
                </a:solidFill>
                <a:ea typeface="微软雅黑" panose="020B0503020204020204" pitchFamily="34" charset="-122"/>
                <a:sym typeface="+mn-ea"/>
              </a:rPr>
              <a:t>年时共存有多少头未被淘汰的母牛。</a:t>
            </a:r>
            <a:endParaRPr lang="zh-CN" altLang="en-US" sz="2000" dirty="0">
              <a:solidFill>
                <a:srgbClr val="41418C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2348692" y="3714935"/>
            <a:ext cx="7783450" cy="982618"/>
            <a:chOff x="726193" y="3291148"/>
            <a:chExt cx="7783450" cy="982618"/>
          </a:xfrm>
        </p:grpSpPr>
        <p:grpSp>
          <p:nvGrpSpPr>
            <p:cNvPr id="81" name="组合 80"/>
            <p:cNvGrpSpPr/>
            <p:nvPr/>
          </p:nvGrpSpPr>
          <p:grpSpPr>
            <a:xfrm>
              <a:off x="726193" y="3615409"/>
              <a:ext cx="7783450" cy="278170"/>
              <a:chOff x="726193" y="3615409"/>
              <a:chExt cx="7783450" cy="278170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726193" y="3615409"/>
                <a:ext cx="3895277" cy="278168"/>
                <a:chOff x="544957" y="6217254"/>
                <a:chExt cx="5193703" cy="370890"/>
              </a:xfrm>
            </p:grpSpPr>
            <p:grpSp>
              <p:nvGrpSpPr>
                <p:cNvPr id="21" name="组合 20"/>
                <p:cNvGrpSpPr/>
                <p:nvPr/>
              </p:nvGrpSpPr>
              <p:grpSpPr>
                <a:xfrm>
                  <a:off x="544957" y="6217266"/>
                  <a:ext cx="1729146" cy="370878"/>
                  <a:chOff x="544957" y="6200937"/>
                  <a:chExt cx="1729146" cy="370878"/>
                </a:xfrm>
              </p:grpSpPr>
              <p:grpSp>
                <p:nvGrpSpPr>
                  <p:cNvPr id="15" name="组合 14"/>
                  <p:cNvGrpSpPr/>
                  <p:nvPr/>
                </p:nvGrpSpPr>
                <p:grpSpPr>
                  <a:xfrm>
                    <a:off x="544957" y="6200937"/>
                    <a:ext cx="874599" cy="365439"/>
                    <a:chOff x="969511" y="6119292"/>
                    <a:chExt cx="874599" cy="365439"/>
                  </a:xfrm>
                </p:grpSpPr>
                <p:sp>
                  <p:nvSpPr>
                    <p:cNvPr id="11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69511" y="6119292"/>
                      <a:ext cx="216000" cy="3600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endParaRPr lang="en-US" altLang="zh-CN" sz="1500" b="1" dirty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98117" y="6119292"/>
                      <a:ext cx="216000" cy="3600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endParaRPr lang="en-US" altLang="zh-CN" sz="1500" b="1" dirty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15833" y="6124731"/>
                      <a:ext cx="216000" cy="3600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endParaRPr lang="en-US" altLang="zh-CN" sz="1500" b="1" dirty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28110" y="6124731"/>
                      <a:ext cx="216000" cy="3600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endParaRPr lang="en-US" altLang="zh-CN" sz="1500" b="1" dirty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5833" y="6206376"/>
                    <a:ext cx="216000" cy="3600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en-US" altLang="zh-CN" sz="15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28110" y="6206376"/>
                    <a:ext cx="216000" cy="3600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en-US" altLang="zh-CN" sz="15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5826" y="6211815"/>
                    <a:ext cx="216000" cy="3600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en-US" altLang="zh-CN" sz="15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8103" y="6211815"/>
                    <a:ext cx="216000" cy="3600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en-US" altLang="zh-CN" sz="15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264941" y="6222705"/>
                  <a:ext cx="216000" cy="3600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lang="en-US" altLang="zh-CN" sz="15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477218" y="6222705"/>
                  <a:ext cx="216000" cy="360000"/>
                </a:xfrm>
                <a:prstGeom prst="rect">
                  <a:avLst/>
                </a:prstGeom>
                <a:solidFill>
                  <a:srgbClr val="FF33CC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lang="en-US" altLang="zh-CN" sz="15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694934" y="6228144"/>
                  <a:ext cx="216000" cy="3600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lang="en-US" altLang="zh-CN" sz="15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907211" y="6228144"/>
                  <a:ext cx="216000" cy="3600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lang="en-US" altLang="zh-CN" sz="15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119488" y="6228144"/>
                  <a:ext cx="216000" cy="3600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lang="en-US" altLang="zh-CN" sz="15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331765" y="6228144"/>
                  <a:ext cx="216000" cy="360000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lang="en-US" altLang="zh-CN" sz="15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549481" y="6217254"/>
                  <a:ext cx="216000" cy="3600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lang="en-US" altLang="zh-CN" sz="15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778087" y="6217254"/>
                  <a:ext cx="216000" cy="3600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lang="en-US" altLang="zh-CN" sz="15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995815" y="6222705"/>
                  <a:ext cx="216000" cy="3600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lang="en-US" altLang="zh-CN" sz="15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208093" y="6220407"/>
                  <a:ext cx="216000" cy="3600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lang="en-US" altLang="zh-CN" sz="15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425808" y="6228144"/>
                  <a:ext cx="216000" cy="360000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lang="en-US" altLang="zh-CN" sz="15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638085" y="6228144"/>
                  <a:ext cx="216000" cy="3600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lang="en-US" altLang="zh-CN" sz="15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850362" y="6228144"/>
                  <a:ext cx="216000" cy="3600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lang="en-US" altLang="zh-CN" sz="15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062639" y="6228144"/>
                  <a:ext cx="216000" cy="3600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lang="en-US" altLang="zh-CN" sz="15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294053" y="6217254"/>
                  <a:ext cx="216000" cy="35999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lang="en-US" altLang="zh-CN" sz="15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522660" y="6217254"/>
                  <a:ext cx="216000" cy="35999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lang="en-US" altLang="zh-CN" sz="15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4796094" y="3615411"/>
                <a:ext cx="3713549" cy="278168"/>
                <a:chOff x="5971491" y="6217257"/>
                <a:chExt cx="4951398" cy="370890"/>
              </a:xfrm>
            </p:grpSpPr>
            <p:grpSp>
              <p:nvGrpSpPr>
                <p:cNvPr id="70" name="组合 69"/>
                <p:cNvGrpSpPr/>
                <p:nvPr/>
              </p:nvGrpSpPr>
              <p:grpSpPr>
                <a:xfrm>
                  <a:off x="5971491" y="6222708"/>
                  <a:ext cx="645993" cy="365439"/>
                  <a:chOff x="5971491" y="6222708"/>
                  <a:chExt cx="645993" cy="365439"/>
                </a:xfrm>
              </p:grpSpPr>
              <p:sp>
                <p:nvSpPr>
                  <p:cNvPr id="6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71491" y="6222708"/>
                    <a:ext cx="216000" cy="3600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en-US" altLang="zh-CN" sz="15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89207" y="6228147"/>
                    <a:ext cx="216000" cy="3600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en-US" altLang="zh-CN" sz="15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01484" y="6228147"/>
                    <a:ext cx="216000" cy="3600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en-US" altLang="zh-CN" sz="15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1" name="组合 70"/>
                <p:cNvGrpSpPr/>
                <p:nvPr/>
              </p:nvGrpSpPr>
              <p:grpSpPr>
                <a:xfrm>
                  <a:off x="6613761" y="6217257"/>
                  <a:ext cx="858270" cy="370890"/>
                  <a:chOff x="6613761" y="6217257"/>
                  <a:chExt cx="858270" cy="370890"/>
                </a:xfrm>
              </p:grpSpPr>
              <p:sp>
                <p:nvSpPr>
                  <p:cNvPr id="6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13761" y="6228148"/>
                    <a:ext cx="216000" cy="359999"/>
                  </a:xfrm>
                  <a:prstGeom prst="rect">
                    <a:avLst/>
                  </a:prstGeom>
                  <a:solidFill>
                    <a:srgbClr val="FF33CC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 eaLnBrk="0" hangingPunct="0"/>
                    <a:r>
                      <a:rPr lang="en-US" altLang="zh-CN" sz="1500" b="1" dirty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Segoe Script" panose="030B0504020000000003" pitchFamily="34" charset="0"/>
                      </a:rPr>
                      <a:t>k</a:t>
                    </a:r>
                  </a:p>
                </p:txBody>
              </p:sp>
              <p:sp>
                <p:nvSpPr>
                  <p:cNvPr id="63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26038" y="6228147"/>
                    <a:ext cx="216000" cy="3600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en-US" altLang="zh-CN" sz="15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43754" y="6217257"/>
                    <a:ext cx="216000" cy="3600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en-US" altLang="zh-CN" sz="15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56031" y="6217257"/>
                    <a:ext cx="216000" cy="3600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en-US" altLang="zh-CN" sz="15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" name="组合 71"/>
                <p:cNvGrpSpPr/>
                <p:nvPr/>
              </p:nvGrpSpPr>
              <p:grpSpPr>
                <a:xfrm>
                  <a:off x="7462869" y="6217257"/>
                  <a:ext cx="3460020" cy="370890"/>
                  <a:chOff x="7462869" y="6217257"/>
                  <a:chExt cx="3460020" cy="370890"/>
                </a:xfrm>
              </p:grpSpPr>
              <p:sp>
                <p:nvSpPr>
                  <p:cNvPr id="45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62869" y="6228147"/>
                    <a:ext cx="216000" cy="3600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en-US" altLang="zh-CN" sz="15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6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75146" y="6228147"/>
                    <a:ext cx="216000" cy="3600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en-US" altLang="zh-CN" sz="15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92862" y="6217257"/>
                    <a:ext cx="216000" cy="3600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en-US" altLang="zh-CN" sz="15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05139" y="6217257"/>
                    <a:ext cx="216000" cy="3600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en-US" altLang="zh-CN" sz="15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17416" y="6217257"/>
                    <a:ext cx="216000" cy="3600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en-US" altLang="zh-CN" sz="15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29693" y="6217257"/>
                    <a:ext cx="216000" cy="3600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en-US" altLang="zh-CN" sz="15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7409" y="6222696"/>
                    <a:ext cx="216000" cy="3600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en-US" altLang="zh-CN" sz="15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76015" y="6222696"/>
                    <a:ext cx="216000" cy="3600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en-US" altLang="zh-CN" sz="15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93743" y="6228147"/>
                    <a:ext cx="216000" cy="3600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en-US" altLang="zh-CN" sz="15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06021" y="6225849"/>
                    <a:ext cx="216000" cy="3600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en-US" altLang="zh-CN" sz="15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23736" y="6217257"/>
                    <a:ext cx="216000" cy="3600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en-US" altLang="zh-CN" sz="15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36013" y="6217257"/>
                    <a:ext cx="216000" cy="3600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en-US" altLang="zh-CN" sz="15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48290" y="6217257"/>
                    <a:ext cx="216000" cy="3600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en-US" altLang="zh-CN" sz="15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8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260567" y="6217257"/>
                    <a:ext cx="216000" cy="3600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en-US" altLang="zh-CN" sz="15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478283" y="6222696"/>
                    <a:ext cx="216000" cy="3600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en-US" altLang="zh-CN" sz="15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706889" y="6222696"/>
                    <a:ext cx="216000" cy="3600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en-US" altLang="zh-CN" sz="15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  <p:sp>
          <p:nvSpPr>
            <p:cNvPr id="74" name="TextBox 73"/>
            <p:cNvSpPr txBox="1"/>
            <p:nvPr/>
          </p:nvSpPr>
          <p:spPr>
            <a:xfrm>
              <a:off x="2720768" y="3965791"/>
              <a:ext cx="702310" cy="299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k-n</a:t>
              </a:r>
              <a:endParaRPr lang="zh-CN" altLang="en-US" sz="135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567040" y="3291148"/>
              <a:ext cx="10819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egoe Script" panose="030B0504020000000003" pitchFamily="34" charset="0"/>
                </a:rPr>
                <a:t>k</a:t>
              </a:r>
              <a:r>
                <a:rPr lang="en-US" altLang="zh-CN" sz="15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-(p-1)</a:t>
              </a:r>
              <a:endParaRPr lang="zh-CN" altLang="en-US" sz="15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069279" y="3331335"/>
              <a:ext cx="787856" cy="321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egoe Script" panose="030B0504020000000003" pitchFamily="34" charset="0"/>
                </a:rPr>
                <a:t>k</a:t>
              </a:r>
              <a:r>
                <a:rPr lang="en-US" altLang="zh-CN" sz="15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-0</a:t>
              </a:r>
              <a:endParaRPr lang="zh-CN" altLang="en-US" sz="15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V="1">
              <a:off x="3054143" y="4129279"/>
              <a:ext cx="581025" cy="444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  <a:headEnd type="arrow" w="med" len="med"/>
              <a:tailEnd type="arrow" w="med" len="med"/>
            </a:ln>
          </p:spPr>
        </p:cxnSp>
        <p:sp>
          <p:nvSpPr>
            <p:cNvPr id="7" name="TextBox 73"/>
            <p:cNvSpPr txBox="1"/>
            <p:nvPr/>
          </p:nvSpPr>
          <p:spPr>
            <a:xfrm>
              <a:off x="3575478" y="3974681"/>
              <a:ext cx="626110" cy="299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k</a:t>
              </a:r>
              <a:r>
                <a:rPr lang="en-US" sz="1350" dirty="0"/>
                <a:t>-m</a:t>
              </a: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2563288" y="3446996"/>
              <a:ext cx="2505710" cy="107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miter lim="800000"/>
              <a:headEnd type="arrow" w="med" len="med"/>
              <a:tailEnd type="arrow" w="med" len="med"/>
            </a:ln>
          </p:spPr>
        </p:cxnSp>
        <p:sp>
          <p:nvSpPr>
            <p:cNvPr id="80" name="Text Box 12"/>
            <p:cNvSpPr txBox="1">
              <a:spLocks noChangeArrowheads="1"/>
            </p:cNvSpPr>
            <p:nvPr/>
          </p:nvSpPr>
          <p:spPr bwMode="auto">
            <a:xfrm>
              <a:off x="4630691" y="3627469"/>
              <a:ext cx="162000" cy="2700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endParaRPr lang="en-US" altLang="zh-CN" sz="15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75" name="Rectangle 2"/>
          <p:cNvSpPr>
            <a:spLocks noChangeArrowheads="1"/>
          </p:cNvSpPr>
          <p:nvPr/>
        </p:nvSpPr>
        <p:spPr bwMode="auto">
          <a:xfrm>
            <a:off x="2764433" y="5952320"/>
            <a:ext cx="7504112" cy="72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D32D1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2000" dirty="0">
                <a:solidFill>
                  <a:srgbClr val="D32D1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2000" dirty="0">
                <a:solidFill>
                  <a:srgbClr val="D32D1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solidFill>
                  <a:srgbClr val="D32D1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zh-CN" altLang="en-US" sz="2000" dirty="0">
                <a:solidFill>
                  <a:srgbClr val="D32D1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，可写递归程序。</a:t>
            </a:r>
            <a:endParaRPr lang="en-US" altLang="zh-CN" sz="2000" dirty="0">
              <a:solidFill>
                <a:srgbClr val="D32D1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D32D1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基本情况：</a:t>
            </a:r>
            <a:r>
              <a:rPr lang="en-US" altLang="zh-CN" sz="2000" dirty="0">
                <a:solidFill>
                  <a:srgbClr val="D32D1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T(x)=1 (x&lt;m); N(m) = 1, N(x)=0, </a:t>
            </a:r>
            <a:r>
              <a:rPr lang="zh-CN" altLang="en-US" sz="2000" dirty="0">
                <a:solidFill>
                  <a:srgbClr val="D32D1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000" dirty="0">
                <a:solidFill>
                  <a:srgbClr val="D32D1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&lt;= x &lt; 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603240" y="1233331"/>
            <a:ext cx="6206490" cy="535432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Tcows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 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(k &lt;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else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(k &lt; m)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else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Tcows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(k-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 +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Ncows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(k) -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Dcows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(k);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</a:t>
            </a:r>
          </a:p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</a:b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Ncows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cows;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 k ==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)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else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 k &lt; m )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else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cows =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for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= m;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&lt;= n;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++) cows +=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Ncows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(k-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cows;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1945" y="1233331"/>
            <a:ext cx="4932680" cy="535432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#include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&lt;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stdio.h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&gt;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</a:b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m, n, p, k;</a:t>
            </a:r>
          </a:p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</a:b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Tcows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);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Ncows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);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Dcows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);</a:t>
            </a:r>
          </a:p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</a:b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void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main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scanf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"%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d%d%d%d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&amp;m, &amp;n, &amp;p, &amp;k);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"%d"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Tcows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(k));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</a:t>
            </a:r>
          </a:p>
          <a:p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Dcows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 k &lt; p )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else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Ncows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(k - p);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</a:t>
            </a:r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03580" y="261620"/>
            <a:ext cx="4815205" cy="55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**</a:t>
            </a: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母牛的数量</a:t>
            </a:r>
            <a:endParaRPr lang="en-US" altLang="zh-CN" sz="3200" b="1" dirty="0">
              <a:solidFill>
                <a:srgbClr val="D32D17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41985" y="1175385"/>
            <a:ext cx="5059045" cy="360870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//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例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7-9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母牛数量计算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#include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&lt;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stdio.h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&gt;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 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#define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 N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64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sum_prev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*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cows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m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cows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m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k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);</a:t>
            </a:r>
          </a:p>
          <a:p>
            <a:pPr>
              <a:lnSpc>
                <a:spcPct val="110000"/>
              </a:lnSpc>
            </a:pPr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</a:b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main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()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m, n, p, k; 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scanf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"%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d%d%d%d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,&amp;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m,&amp;n,&amp;p,&amp;k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"%d 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cows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(m, n, p, k));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5961380" y="1175385"/>
            <a:ext cx="5953760" cy="52622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sum_prev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*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cows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m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s =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= m;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&lt;= n;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++)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    s +=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cows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[-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s;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</a:b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cows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m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k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cow_buf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[N *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2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 = {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},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*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new_cow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new_cow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= &amp;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cow_buf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[N];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new_cow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 =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&lt;= k;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++)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 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new_cow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 =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sum_prev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(&amp;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new_cow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], m, n);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 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"%d:%d</a:t>
            </a:r>
            <a:r>
              <a:rPr lang="en-US" altLang="zh-CN" sz="1600" dirty="0">
                <a:solidFill>
                  <a:srgbClr val="D7BA7D"/>
                </a:solidFill>
                <a:latin typeface="Consolas" panose="020B0609020204030204" pitchFamily="49" charset="0"/>
                <a:sym typeface="+mn-ea"/>
              </a:rPr>
              <a:t>\n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i,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new_cow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]);        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}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sum_prev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(&amp;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new_cow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[k],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p -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</a:t>
            </a:r>
            <a:endParaRPr lang="zh-CN" altLang="en-US" sz="160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03580" y="261620"/>
            <a:ext cx="4815205" cy="55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**</a:t>
            </a: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母牛的数量</a:t>
            </a:r>
            <a:endParaRPr lang="en-US" altLang="zh-CN" sz="3200" b="1" dirty="0">
              <a:solidFill>
                <a:srgbClr val="D32D17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1860551" y="1255714"/>
            <a:ext cx="8418513" cy="409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endParaRPr lang="zh-CN" altLang="en-US" b="1">
              <a:solidFill>
                <a:srgbClr val="41418C"/>
              </a:solidFill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2044701" y="285751"/>
            <a:ext cx="8232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小结</a:t>
            </a:r>
            <a:endParaRPr lang="en-US" altLang="zh-CN" sz="3600" b="1" dirty="0">
              <a:solidFill>
                <a:srgbClr val="D32D17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9092" name="Rectangle 2"/>
          <p:cNvSpPr>
            <a:spLocks noChangeArrowheads="1"/>
          </p:cNvSpPr>
          <p:nvPr/>
        </p:nvSpPr>
        <p:spPr bwMode="auto">
          <a:xfrm>
            <a:off x="1858963" y="1255714"/>
            <a:ext cx="8418512" cy="52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1418C"/>
                </a:solidFill>
                <a:ea typeface="微软雅黑" panose="020B0503020204020204" pitchFamily="34" charset="-122"/>
              </a:rPr>
              <a:t>掌握二维数组在内存中的存放方式</a:t>
            </a:r>
            <a:endParaRPr lang="en-US" altLang="zh-CN" dirty="0">
              <a:solidFill>
                <a:srgbClr val="41418C"/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1418C"/>
                </a:solidFill>
                <a:ea typeface="微软雅黑" panose="020B0503020204020204" pitchFamily="34" charset="-122"/>
              </a:rPr>
              <a:t>理解二维数组的行指针和列指针</a:t>
            </a:r>
            <a:endParaRPr lang="en-US" altLang="zh-CN" dirty="0">
              <a:solidFill>
                <a:srgbClr val="41418C"/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1418C"/>
                </a:solidFill>
                <a:ea typeface="微软雅黑" panose="020B0503020204020204" pitchFamily="34" charset="-122"/>
              </a:rPr>
              <a:t>理解数组作为函数参数其实就是指针做参数</a:t>
            </a:r>
            <a:endParaRPr lang="en-US" altLang="zh-CN" dirty="0">
              <a:solidFill>
                <a:srgbClr val="41418C"/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1418C"/>
                </a:solidFill>
                <a:ea typeface="微软雅黑" panose="020B0503020204020204" pitchFamily="34" charset="-122"/>
              </a:rPr>
              <a:t>多重指针的概念与应用</a:t>
            </a:r>
            <a:endParaRPr lang="en-US" altLang="zh-CN" dirty="0">
              <a:solidFill>
                <a:srgbClr val="41418C"/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1418C"/>
                </a:solidFill>
                <a:ea typeface="微软雅黑" panose="020B0503020204020204" pitchFamily="34" charset="-122"/>
              </a:rPr>
              <a:t>掌握指针数组的概念和用法</a:t>
            </a:r>
            <a:endParaRPr lang="en-US" altLang="zh-CN" dirty="0">
              <a:solidFill>
                <a:srgbClr val="41418C"/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1418C"/>
                </a:solidFill>
                <a:ea typeface="微软雅黑" panose="020B0503020204020204" pitchFamily="34" charset="-122"/>
              </a:rPr>
              <a:t>理解一维指针数组与二维数组的区别</a:t>
            </a:r>
            <a:endParaRPr lang="en-US" altLang="zh-CN" dirty="0">
              <a:solidFill>
                <a:srgbClr val="41418C"/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1418C"/>
                </a:solidFill>
                <a:ea typeface="微软雅黑" panose="020B0503020204020204" pitchFamily="34" charset="-122"/>
              </a:rPr>
              <a:t>理解函数指针的定义与使用方法</a:t>
            </a:r>
            <a:endParaRPr lang="en-US" altLang="zh-CN" dirty="0">
              <a:solidFill>
                <a:srgbClr val="41418C"/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1418C"/>
                </a:solidFill>
                <a:ea typeface="微软雅黑" panose="020B0503020204020204" pitchFamily="34" charset="-122"/>
              </a:rPr>
              <a:t>掌握</a:t>
            </a:r>
            <a:r>
              <a:rPr lang="en-US" altLang="zh-CN" dirty="0" err="1">
                <a:solidFill>
                  <a:srgbClr val="41418C"/>
                </a:solidFill>
                <a:ea typeface="微软雅黑" panose="020B0503020204020204" pitchFamily="34" charset="-122"/>
              </a:rPr>
              <a:t>qsort</a:t>
            </a:r>
            <a:r>
              <a:rPr lang="en-US" altLang="zh-CN" dirty="0">
                <a:solidFill>
                  <a:srgbClr val="41418C"/>
                </a:solidFill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solidFill>
                  <a:srgbClr val="41418C"/>
                </a:solidFill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41418C"/>
                </a:solidFill>
                <a:ea typeface="微软雅黑" panose="020B0503020204020204" pitchFamily="34" charset="-122"/>
              </a:rPr>
              <a:t>bsearch</a:t>
            </a:r>
            <a:r>
              <a:rPr lang="en-US" altLang="zh-CN" dirty="0">
                <a:solidFill>
                  <a:srgbClr val="41418C"/>
                </a:solidFill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solidFill>
                  <a:srgbClr val="41418C"/>
                </a:solidFill>
                <a:ea typeface="微软雅黑" panose="020B0503020204020204" pitchFamily="34" charset="-122"/>
              </a:rPr>
              <a:t>函数的使用方法</a:t>
            </a:r>
            <a:endParaRPr lang="en-US" altLang="zh-CN" dirty="0">
              <a:solidFill>
                <a:srgbClr val="41418C"/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endParaRPr lang="zh-CN" altLang="en-US" b="1" dirty="0">
              <a:solidFill>
                <a:srgbClr val="41418C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/>
          <p:nvPr/>
        </p:nvSpPr>
        <p:spPr>
          <a:xfrm>
            <a:off x="1022985" y="1169035"/>
            <a:ext cx="10650220" cy="529272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程序输出结果？</a:t>
            </a:r>
            <a:endParaRPr lang="zh-CN" altLang="zh-CN" sz="2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600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#include</a:t>
            </a:r>
            <a:r>
              <a:rPr lang="pt-BR" altLang="zh-CN" sz="2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pt-BR" altLang="zh-CN" sz="26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&lt;stdio.h&gt;</a:t>
            </a:r>
            <a:endParaRPr lang="pt-BR" altLang="zh-CN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altLang="zh-CN" sz="2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pt-BR" altLang="zh-CN" sz="2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pt-BR" altLang="zh-CN" sz="2600" dirty="0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main</a:t>
            </a:r>
            <a:r>
              <a:rPr lang="pt-BR" altLang="zh-CN" sz="2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()</a:t>
            </a:r>
          </a:p>
          <a:p>
            <a:r>
              <a:rPr lang="pt-BR" altLang="zh-CN" sz="2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{</a:t>
            </a:r>
          </a:p>
          <a:p>
            <a:r>
              <a:rPr lang="pt-BR" altLang="zh-CN" sz="2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</a:t>
            </a:r>
            <a:r>
              <a:rPr lang="pt-BR" altLang="zh-CN" sz="2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pt-BR" altLang="zh-CN" sz="2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pt-BR" altLang="zh-CN" sz="26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a</a:t>
            </a:r>
            <a:r>
              <a:rPr lang="pt-BR" altLang="zh-CN" sz="2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pt-BR" altLang="zh-CN" sz="26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16</a:t>
            </a:r>
            <a:r>
              <a:rPr lang="pt-BR" altLang="zh-CN" sz="2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]= {</a:t>
            </a:r>
            <a:r>
              <a:rPr lang="pt-BR" altLang="zh-CN" sz="2600" dirty="0">
                <a:solidFill>
                  <a:srgbClr val="B5CEA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pt-BR" altLang="zh-CN" sz="26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 </a:t>
            </a:r>
            <a:r>
              <a:rPr lang="pt-BR" altLang="zh-CN" sz="2600" dirty="0">
                <a:solidFill>
                  <a:srgbClr val="B5CEA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pt-BR" altLang="zh-CN" sz="26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 </a:t>
            </a:r>
            <a:r>
              <a:rPr lang="pt-BR" altLang="zh-CN" sz="2600" dirty="0">
                <a:solidFill>
                  <a:srgbClr val="B5CEA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pt-BR" altLang="zh-CN" sz="26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 </a:t>
            </a:r>
            <a:r>
              <a:rPr lang="pt-BR" altLang="zh-CN" sz="2600" dirty="0">
                <a:solidFill>
                  <a:srgbClr val="B5CEA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pt-BR" altLang="zh-CN" sz="26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 </a:t>
            </a:r>
            <a:r>
              <a:rPr lang="pt-BR" altLang="zh-CN" sz="2600" dirty="0">
                <a:solidFill>
                  <a:srgbClr val="B5CEA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pt-BR" altLang="zh-CN" sz="26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 </a:t>
            </a:r>
            <a:r>
              <a:rPr lang="pt-BR" altLang="zh-CN" sz="2600" dirty="0">
                <a:solidFill>
                  <a:srgbClr val="B5CEA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r>
              <a:rPr lang="pt-BR" altLang="zh-CN" sz="26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 </a:t>
            </a:r>
            <a:r>
              <a:rPr lang="pt-BR" altLang="zh-CN" sz="2600" dirty="0">
                <a:solidFill>
                  <a:srgbClr val="B5CEA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</a:t>
            </a:r>
            <a:r>
              <a:rPr lang="pt-BR" altLang="zh-CN" sz="26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 </a:t>
            </a:r>
            <a:r>
              <a:rPr lang="pt-BR" altLang="zh-CN" sz="2600" dirty="0">
                <a:solidFill>
                  <a:srgbClr val="B5CEA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</a:t>
            </a:r>
            <a:r>
              <a:rPr lang="pt-BR" altLang="zh-CN" sz="26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 </a:t>
            </a:r>
            <a:r>
              <a:rPr lang="pt-BR" altLang="zh-CN" sz="2600" dirty="0">
                <a:solidFill>
                  <a:srgbClr val="B5CEA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</a:t>
            </a:r>
            <a:r>
              <a:rPr lang="pt-BR" altLang="zh-CN" sz="26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 </a:t>
            </a:r>
            <a:r>
              <a:rPr lang="pt-BR" altLang="zh-CN" sz="2600" dirty="0">
                <a:solidFill>
                  <a:srgbClr val="B5CEA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</a:t>
            </a:r>
            <a:r>
              <a:rPr lang="pt-BR" altLang="zh-CN" sz="26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 </a:t>
            </a:r>
            <a:r>
              <a:rPr lang="pt-BR" altLang="zh-CN" sz="2600" dirty="0">
                <a:solidFill>
                  <a:srgbClr val="B5CEA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11</a:t>
            </a:r>
            <a:r>
              <a:rPr lang="pt-BR" altLang="zh-CN" sz="26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 </a:t>
            </a:r>
            <a:r>
              <a:rPr lang="pt-BR" altLang="zh-CN" sz="2600" dirty="0">
                <a:solidFill>
                  <a:srgbClr val="B5CEA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12</a:t>
            </a:r>
            <a:r>
              <a:rPr lang="pt-BR" altLang="zh-CN" sz="26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 </a:t>
            </a:r>
            <a:r>
              <a:rPr lang="pt-BR" altLang="zh-CN" sz="2600" dirty="0">
                <a:solidFill>
                  <a:srgbClr val="B5CEA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13</a:t>
            </a:r>
            <a:r>
              <a:rPr lang="pt-BR" altLang="zh-CN" sz="26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 </a:t>
            </a:r>
            <a:r>
              <a:rPr lang="pt-BR" altLang="zh-CN" sz="2600" dirty="0">
                <a:solidFill>
                  <a:srgbClr val="B5CEA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14</a:t>
            </a:r>
            <a:r>
              <a:rPr lang="pt-BR" altLang="zh-CN" sz="26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 </a:t>
            </a:r>
            <a:r>
              <a:rPr lang="pt-BR" altLang="zh-CN" sz="2600" dirty="0">
                <a:solidFill>
                  <a:srgbClr val="B5CEA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15</a:t>
            </a:r>
            <a:r>
              <a:rPr lang="pt-BR" altLang="zh-CN" sz="26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 </a:t>
            </a:r>
            <a:r>
              <a:rPr lang="pt-BR" altLang="zh-CN" sz="2600" dirty="0">
                <a:solidFill>
                  <a:srgbClr val="B5CEA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16</a:t>
            </a:r>
            <a:r>
              <a:rPr lang="pt-BR" altLang="zh-CN" sz="2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};</a:t>
            </a:r>
          </a:p>
          <a:p>
            <a:r>
              <a:rPr lang="pt-BR" altLang="zh-CN" sz="2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</a:t>
            </a:r>
            <a:r>
              <a:rPr lang="pt-BR" altLang="zh-CN" sz="2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pt-BR" altLang="zh-CN" sz="2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*p, *q, *r;</a:t>
            </a:r>
          </a:p>
          <a:p>
            <a:r>
              <a:rPr lang="pt-BR" altLang="zh-CN" sz="2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p = a;</a:t>
            </a:r>
          </a:p>
          <a:p>
            <a:r>
              <a:rPr lang="pt-BR" altLang="zh-CN" sz="2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q = &amp;</a:t>
            </a:r>
            <a:r>
              <a:rPr lang="pt-BR" altLang="zh-CN" sz="26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a</a:t>
            </a:r>
            <a:r>
              <a:rPr lang="pt-BR" altLang="zh-CN" sz="2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pt-BR" altLang="zh-CN" sz="26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4</a:t>
            </a:r>
            <a:r>
              <a:rPr lang="pt-BR" altLang="zh-CN" sz="2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];</a:t>
            </a:r>
          </a:p>
          <a:p>
            <a:r>
              <a:rPr lang="pt-BR" altLang="zh-CN" sz="2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r = &amp;</a:t>
            </a:r>
            <a:r>
              <a:rPr lang="pt-BR" altLang="zh-CN" sz="26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a</a:t>
            </a:r>
            <a:r>
              <a:rPr lang="pt-BR" altLang="zh-CN" sz="2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pt-BR" altLang="zh-CN" sz="26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7</a:t>
            </a:r>
            <a:r>
              <a:rPr lang="pt-BR" altLang="zh-CN" sz="2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];</a:t>
            </a:r>
          </a:p>
          <a:p>
            <a:r>
              <a:rPr lang="pt-BR" altLang="zh-CN" sz="2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</a:t>
            </a:r>
            <a:r>
              <a:rPr lang="pt-BR" altLang="zh-CN" sz="2600" dirty="0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printf</a:t>
            </a:r>
            <a:r>
              <a:rPr lang="pt-BR" altLang="zh-CN" sz="2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pt-BR" altLang="zh-CN" sz="26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"%d, %d, %d </a:t>
            </a:r>
            <a:r>
              <a:rPr lang="pt-BR" altLang="zh-CN" sz="2600" dirty="0">
                <a:solidFill>
                  <a:srgbClr val="D7BA7D"/>
                </a:solidFill>
                <a:latin typeface="Consolas" panose="020B0609020204030204" pitchFamily="49" charset="0"/>
                <a:sym typeface="+mn-ea"/>
              </a:rPr>
              <a:t>\n</a:t>
            </a:r>
            <a:r>
              <a:rPr lang="pt-BR" altLang="zh-CN" sz="26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pt-BR" altLang="zh-CN" sz="2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  <a:r>
              <a:rPr lang="pt-BR" altLang="zh-CN" sz="26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p</a:t>
            </a:r>
            <a:r>
              <a:rPr lang="pt-BR" altLang="zh-CN" sz="2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pt-BR" altLang="zh-CN" sz="26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4</a:t>
            </a:r>
            <a:r>
              <a:rPr lang="pt-BR" altLang="zh-CN" sz="2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], </a:t>
            </a:r>
            <a:r>
              <a:rPr lang="pt-BR" altLang="zh-CN" sz="26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q</a:t>
            </a:r>
            <a:r>
              <a:rPr lang="pt-BR" altLang="zh-CN" sz="2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pt-BR" altLang="zh-CN" sz="26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pt-BR" altLang="zh-CN" sz="2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], </a:t>
            </a:r>
            <a:r>
              <a:rPr lang="pt-BR" altLang="zh-CN" sz="26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r</a:t>
            </a:r>
            <a:r>
              <a:rPr lang="pt-BR" altLang="zh-CN" sz="2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pt-BR" altLang="zh-CN" sz="26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2</a:t>
            </a:r>
            <a:r>
              <a:rPr lang="pt-BR" altLang="zh-CN" sz="2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]);</a:t>
            </a:r>
          </a:p>
          <a:p>
            <a:r>
              <a:rPr lang="pt-BR" altLang="zh-CN" sz="2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</a:t>
            </a:r>
            <a:r>
              <a:rPr lang="pt-BR" altLang="zh-CN" sz="2600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pt-BR" altLang="zh-CN" sz="2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pt-BR" altLang="zh-CN" sz="26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pt-BR" altLang="zh-CN" sz="2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r>
              <a:rPr lang="pt-BR" altLang="zh-CN" sz="2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</a:t>
            </a:r>
          </a:p>
          <a:p>
            <a:endParaRPr lang="pt-BR" altLang="zh-CN" sz="2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962250" y="5418506"/>
            <a:ext cx="2070224" cy="8054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noFill/>
            <a:round/>
            <a:tailEnd type="triangle" w="med" len="med"/>
          </a:ln>
        </p:spPr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</a:rPr>
              <a:t>5, 5, 10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22986" y="224198"/>
            <a:ext cx="7928075" cy="62865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kumimoji="1" lang="zh-CN" altLang="en-US" sz="3600" kern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再论指针与数组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98870" y="1219835"/>
            <a:ext cx="5470525" cy="11988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</a:rPr>
              <a:t>当指针指向一个数组时，他们在很多行为和操作上表现得都是相同和一致的。经常会被混用！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1265555" y="210820"/>
            <a:ext cx="6207760" cy="690245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 eaLnBrk="1" hangingPunct="1"/>
            <a:r>
              <a:rPr kumimoji="1" lang="zh-CN" altLang="en-US" sz="3600" kern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指针变量与数组的区别！</a:t>
            </a:r>
            <a:endParaRPr lang="zh-CN" altLang="en-US" sz="36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508" name="Text Box 4"/>
          <p:cNvSpPr txBox="1"/>
          <p:nvPr/>
        </p:nvSpPr>
        <p:spPr>
          <a:xfrm>
            <a:off x="708660" y="3441065"/>
            <a:ext cx="5645150" cy="2707005"/>
          </a:xfrm>
          <a:prstGeom prst="rect">
            <a:avLst/>
          </a:prstGeom>
          <a:solidFill>
            <a:schemeClr val="tx1"/>
          </a:solidFill>
          <a:ln w="9525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char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*p;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char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ch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];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p = 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ch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  </a:t>
            </a:r>
            <a:r>
              <a:rPr lang="en-US" altLang="zh-CN" sz="2000" b="1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// </a:t>
            </a:r>
            <a:r>
              <a:rPr lang="zh-CN" altLang="en-US" sz="2000" b="1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不能写成 </a:t>
            </a:r>
            <a:r>
              <a:rPr lang="en-US" altLang="zh-CN" sz="2000" b="1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p = &amp;</a:t>
            </a:r>
            <a:r>
              <a:rPr lang="en-US" altLang="zh-CN" sz="2000" b="1" dirty="0" err="1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ch</a:t>
            </a:r>
            <a:r>
              <a:rPr lang="en-US" altLang="zh-CN" sz="2000" b="1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zh-CN" altLang="en-US" sz="2000" b="1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这样的操作？</a:t>
            </a:r>
            <a:endParaRPr lang="zh-CN" alt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"%d</a:t>
            </a:r>
            <a:r>
              <a:rPr lang="en-US" altLang="zh-CN" sz="2000" b="1" dirty="0">
                <a:solidFill>
                  <a:srgbClr val="D7BA7D"/>
                </a:solidFill>
                <a:latin typeface="Consolas" panose="020B0609020204030204" pitchFamily="49" charset="0"/>
                <a:sym typeface="+mn-ea"/>
              </a:rPr>
              <a:t>\n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2000" b="1" dirty="0" err="1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sizeof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(p));   </a:t>
            </a:r>
            <a:r>
              <a:rPr lang="en-US" altLang="zh-CN" sz="2000" b="1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//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输出</a:t>
            </a:r>
            <a:r>
              <a:rPr lang="zh-CN" altLang="en-US" sz="2000" b="1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？</a:t>
            </a:r>
            <a:endParaRPr lang="zh-CN" alt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"%d</a:t>
            </a:r>
            <a:r>
              <a:rPr lang="en-US" altLang="zh-CN" sz="2000" b="1" dirty="0">
                <a:solidFill>
                  <a:srgbClr val="D7BA7D"/>
                </a:solidFill>
                <a:latin typeface="Consolas" panose="020B0609020204030204" pitchFamily="49" charset="0"/>
                <a:sym typeface="+mn-ea"/>
              </a:rPr>
              <a:t>\n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2000" b="1" dirty="0" err="1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sizeof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(*p)); </a:t>
            </a:r>
            <a:r>
              <a:rPr lang="en-US" altLang="zh-CN" sz="2000" b="1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// 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输出</a:t>
            </a:r>
            <a:r>
              <a:rPr lang="zh-CN" altLang="en-US" sz="2000" b="1" dirty="0">
                <a:solidFill>
                  <a:srgbClr val="6A9955"/>
                </a:solidFill>
                <a:latin typeface="Consolas" panose="020B0609020204030204" pitchFamily="49" charset="0"/>
                <a:sym typeface="+mn-ea"/>
              </a:rPr>
              <a:t>？</a:t>
            </a:r>
            <a:endParaRPr lang="zh-CN" alt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02625" y="3429000"/>
            <a:ext cx="3067050" cy="39878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表示是否合法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6" name="Text Box 4"/>
          <p:cNvSpPr txBox="1"/>
          <p:nvPr/>
        </p:nvSpPr>
        <p:spPr>
          <a:xfrm>
            <a:off x="8302625" y="3891915"/>
            <a:ext cx="3067685" cy="1322070"/>
          </a:xfrm>
          <a:prstGeom prst="rect">
            <a:avLst/>
          </a:prstGeom>
          <a:solidFill>
            <a:schemeClr val="tx1"/>
          </a:solidFill>
          <a:ln w="9525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char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(*q) 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]; 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char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ch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];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q = &amp;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ch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759165" y="5381140"/>
          <a:ext cx="2535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35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35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35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35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8752954" y="5336068"/>
            <a:ext cx="2618104" cy="460984"/>
          </a:xfrm>
          <a:prstGeom prst="rect">
            <a:avLst/>
          </a:prstGeom>
          <a:noFill/>
          <a:ln w="25400">
            <a:solidFill>
              <a:srgbClr val="FFC000"/>
            </a:solidFill>
            <a:round/>
            <a:tailEnd type="triangl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4"/>
          <p:cNvSpPr txBox="1"/>
          <p:nvPr/>
        </p:nvSpPr>
        <p:spPr>
          <a:xfrm>
            <a:off x="7842935" y="5351870"/>
            <a:ext cx="492784" cy="40011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</a:p>
        </p:txBody>
      </p:sp>
      <p:cxnSp>
        <p:nvCxnSpPr>
          <p:cNvPr id="7" name="直接箭头连接符 6"/>
          <p:cNvCxnSpPr>
            <a:stCxn id="9" idx="3"/>
            <a:endCxn id="2" idx="1"/>
          </p:cNvCxnSpPr>
          <p:nvPr/>
        </p:nvCxnSpPr>
        <p:spPr bwMode="auto">
          <a:xfrm>
            <a:off x="8345879" y="5551926"/>
            <a:ext cx="423545" cy="146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5" name="Text Box 4"/>
          <p:cNvSpPr txBox="1"/>
          <p:nvPr/>
        </p:nvSpPr>
        <p:spPr>
          <a:xfrm>
            <a:off x="1792231" y="6024104"/>
            <a:ext cx="144845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更多思考：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4"/>
          <p:cNvSpPr txBox="1"/>
          <p:nvPr/>
        </p:nvSpPr>
        <p:spPr>
          <a:xfrm>
            <a:off x="3315405" y="6026787"/>
            <a:ext cx="111041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</a:rPr>
              <a:t>p+1  is ?</a:t>
            </a:r>
          </a:p>
        </p:txBody>
      </p:sp>
      <p:sp>
        <p:nvSpPr>
          <p:cNvPr id="17" name="Text Box 4"/>
          <p:cNvSpPr txBox="1"/>
          <p:nvPr/>
        </p:nvSpPr>
        <p:spPr>
          <a:xfrm>
            <a:off x="8335773" y="6147756"/>
            <a:ext cx="111041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</a:rPr>
              <a:t>q+1  is ?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6120671" y="4960348"/>
            <a:ext cx="1722020" cy="1724482"/>
          </a:xfrm>
          <a:prstGeom prst="rect">
            <a:avLst/>
          </a:prstGeom>
          <a:solidFill>
            <a:srgbClr val="002060"/>
          </a:solidFill>
          <a:ln w="25400">
            <a:noFill/>
            <a:round/>
            <a:tailEnd type="triangle" w="med" len="med"/>
          </a:ln>
        </p:spPr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前者是它本身占多少字节，后者是指向的单元占多少字节</a:t>
            </a:r>
          </a:p>
        </p:txBody>
      </p:sp>
      <p:cxnSp>
        <p:nvCxnSpPr>
          <p:cNvPr id="8" name="直接箭头连接符 7"/>
          <p:cNvCxnSpPr>
            <a:endCxn id="5" idx="1"/>
          </p:cNvCxnSpPr>
          <p:nvPr/>
        </p:nvCxnSpPr>
        <p:spPr bwMode="auto">
          <a:xfrm flipV="1">
            <a:off x="4455160" y="3628390"/>
            <a:ext cx="3847465" cy="8458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4" name="矩形 3"/>
          <p:cNvSpPr/>
          <p:nvPr/>
        </p:nvSpPr>
        <p:spPr>
          <a:xfrm>
            <a:off x="708838" y="1133102"/>
            <a:ext cx="10816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数组名不是变量！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数组分配完成后，数组名就是固定的，地址也是固定的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绝对不能把数组名当作变量来进行处理（对数组名赋值等）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数组是开辟一块连续的内存空间，数组名代表整个数组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指针变量（无论指向任何类型）通常是一个占</a:t>
            </a:r>
            <a:r>
              <a:rPr lang="zh-CN" altLang="zh-CN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的整数（</a:t>
            </a:r>
            <a:r>
              <a:rPr lang="en-US" altLang="zh-CN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 8B</a:t>
            </a:r>
            <a:r>
              <a:rPr lang="zh-CN" altLang="en-US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，实际大小取决于计算环境，如操作系统、编译器的仿真环境等）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3" grpId="0" bldLvl="0" animBg="1"/>
      <p:bldP spid="9" grpId="0" bldLvl="0" animBg="1"/>
      <p:bldP spid="15" grpId="0" bldLvl="0" animBg="1"/>
      <p:bldP spid="16" grpId="0" bldLvl="0" animBg="1"/>
      <p:bldP spid="17" grpId="0" bldLvl="0" animBg="1"/>
      <p:bldP spid="14" grpId="0" bldLvl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1970" y="1127760"/>
            <a:ext cx="5561330" cy="507746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#include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&lt;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stdio.h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&gt;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main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{ 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]={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x,y,xp,yp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x  = 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)(a);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y  = 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)(a +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xp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= 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)(&amp;a);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yp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= 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)((&amp;a) +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  <a:sym typeface="+mn-ea"/>
              </a:rPr>
              <a:t>\n\n\n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"a = %d, &amp;a = %d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  <a:sym typeface="+mn-ea"/>
              </a:rPr>
              <a:t>\</a:t>
            </a:r>
            <a:r>
              <a:rPr lang="en-US" altLang="zh-CN" dirty="0" err="1">
                <a:solidFill>
                  <a:srgbClr val="D7BA7D"/>
                </a:solidFill>
                <a:latin typeface="Consolas" panose="020B0609020204030204" pitchFamily="49" charset="0"/>
                <a:sym typeface="+mn-ea"/>
              </a:rPr>
              <a:t>n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,a,&amp;a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"%d + 1 = %d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  <a:sym typeface="+mn-ea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x,y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"%d + 1 = %d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  <a:sym typeface="+mn-ea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xp,yp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 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350" y="4098925"/>
            <a:ext cx="4847590" cy="2106295"/>
          </a:xfrm>
          <a:prstGeom prst="rect">
            <a:avLst/>
          </a:prstGeom>
        </p:spPr>
      </p:pic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21970" y="271780"/>
            <a:ext cx="51498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关于数组名在应用时的说明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61760" y="1323975"/>
            <a:ext cx="510222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sym typeface="+mn-ea"/>
              </a:rPr>
              <a:t>a 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是数组名是个指针常量，是数组第一个元素的地址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61760" y="2123440"/>
            <a:ext cx="495490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000" b="1">
                <a:solidFill>
                  <a:srgbClr val="FF0000"/>
                </a:solidFill>
                <a:sym typeface="+mn-ea"/>
              </a:rPr>
              <a:t>&amp;a </a:t>
            </a:r>
            <a:r>
              <a:rPr lang="zh-CN" altLang="en-US" sz="2000" b="1">
                <a:sym typeface="+mn-ea"/>
              </a:rPr>
              <a:t>产生的是一个指向数组的指针，而不是一个指向某个指针常量的指针！</a:t>
            </a:r>
            <a:endParaRPr lang="zh-CN" altLang="en-US" sz="20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61760" y="2894965"/>
            <a:ext cx="51015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000" b="1">
                <a:solidFill>
                  <a:srgbClr val="FF0000"/>
                </a:solidFill>
                <a:sym typeface="+mn-ea"/>
              </a:rPr>
              <a:t>sizeof(a) 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返回</a:t>
            </a:r>
            <a:r>
              <a:rPr lang="zh-CN" altLang="en-US" sz="2000" b="1">
                <a:sym typeface="+mn-ea"/>
              </a:rPr>
              <a:t>的是整个数组的长度，而不是一个指向数组的指针的长度！</a:t>
            </a:r>
            <a:endParaRPr lang="zh-CN" altLang="en-US" sz="2000" b="1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505200" y="3320415"/>
            <a:ext cx="2875915" cy="12369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787775" y="3862705"/>
            <a:ext cx="2636520" cy="9982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8" name="Line 8"/>
          <p:cNvSpPr>
            <a:spLocks noChangeShapeType="1"/>
          </p:cNvSpPr>
          <p:nvPr/>
        </p:nvSpPr>
        <p:spPr bwMode="auto">
          <a:xfrm>
            <a:off x="873682" y="2882465"/>
            <a:ext cx="397514" cy="0"/>
          </a:xfrm>
          <a:prstGeom prst="line">
            <a:avLst/>
          </a:prstGeom>
          <a:ln w="28575">
            <a:solidFill>
              <a:srgbClr val="C00000"/>
            </a:solidFill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686089" name="Line 9"/>
          <p:cNvSpPr>
            <a:spLocks noChangeShapeType="1"/>
          </p:cNvSpPr>
          <p:nvPr/>
        </p:nvSpPr>
        <p:spPr bwMode="auto">
          <a:xfrm>
            <a:off x="873682" y="3803934"/>
            <a:ext cx="397514" cy="0"/>
          </a:xfrm>
          <a:prstGeom prst="line">
            <a:avLst/>
          </a:prstGeom>
          <a:ln w="28575">
            <a:solidFill>
              <a:srgbClr val="C00000"/>
            </a:solidFill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686090" name="Line 10"/>
          <p:cNvSpPr>
            <a:spLocks noChangeShapeType="1"/>
          </p:cNvSpPr>
          <p:nvPr/>
        </p:nvSpPr>
        <p:spPr bwMode="auto">
          <a:xfrm>
            <a:off x="873682" y="4675072"/>
            <a:ext cx="397514" cy="0"/>
          </a:xfrm>
          <a:prstGeom prst="line">
            <a:avLst/>
          </a:prstGeom>
          <a:ln w="28575">
            <a:solidFill>
              <a:srgbClr val="C00000"/>
            </a:solidFill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894605" y="2848958"/>
            <a:ext cx="3426960" cy="500152"/>
            <a:chOff x="3894605" y="2848958"/>
            <a:chExt cx="3426960" cy="500152"/>
          </a:xfrm>
        </p:grpSpPr>
        <p:sp>
          <p:nvSpPr>
            <p:cNvPr id="67" name="矩形 66"/>
            <p:cNvSpPr/>
            <p:nvPr/>
          </p:nvSpPr>
          <p:spPr>
            <a:xfrm>
              <a:off x="3894605" y="2853966"/>
              <a:ext cx="3416400" cy="478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092" name="Text Box 12"/>
            <p:cNvSpPr txBox="1">
              <a:spLocks noChangeArrowheads="1"/>
            </p:cNvSpPr>
            <p:nvPr/>
          </p:nvSpPr>
          <p:spPr bwMode="auto">
            <a:xfrm>
              <a:off x="3899487" y="2848958"/>
              <a:ext cx="3422078" cy="5001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50000"/>
                </a:lnSpc>
              </a:pPr>
              <a:r>
                <a:rPr lang="zh-CN" altLang="en-US" sz="15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15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a[0][0]     a[0][1]        a[0][2]       a[0][3]</a:t>
              </a:r>
              <a:endParaRPr lang="en-US" altLang="zh-CN" sz="15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686093" name="Line 13"/>
            <p:cNvSpPr>
              <a:spLocks noChangeShapeType="1"/>
            </p:cNvSpPr>
            <p:nvPr/>
          </p:nvSpPr>
          <p:spPr bwMode="auto">
            <a:xfrm>
              <a:off x="5610526" y="2848958"/>
              <a:ext cx="0" cy="500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6094" name="Line 14"/>
            <p:cNvSpPr>
              <a:spLocks noChangeShapeType="1"/>
            </p:cNvSpPr>
            <p:nvPr/>
          </p:nvSpPr>
          <p:spPr bwMode="auto">
            <a:xfrm>
              <a:off x="4755007" y="2848958"/>
              <a:ext cx="0" cy="500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350">
                  <a:solidFill>
                    <a:prstClr val="black"/>
                  </a:solidFill>
                </a:rPr>
                <a:t>   </a:t>
              </a:r>
            </a:p>
          </p:txBody>
        </p:sp>
        <p:sp>
          <p:nvSpPr>
            <p:cNvPr id="686095" name="Line 15"/>
            <p:cNvSpPr>
              <a:spLocks noChangeShapeType="1"/>
            </p:cNvSpPr>
            <p:nvPr/>
          </p:nvSpPr>
          <p:spPr bwMode="auto">
            <a:xfrm>
              <a:off x="6466046" y="2848958"/>
              <a:ext cx="0" cy="500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899487" y="4199689"/>
            <a:ext cx="3422078" cy="500152"/>
            <a:chOff x="3899487" y="4199689"/>
            <a:chExt cx="3422078" cy="500152"/>
          </a:xfrm>
        </p:grpSpPr>
        <p:sp>
          <p:nvSpPr>
            <p:cNvPr id="68" name="矩形 67"/>
            <p:cNvSpPr/>
            <p:nvPr/>
          </p:nvSpPr>
          <p:spPr>
            <a:xfrm>
              <a:off x="3905165" y="4202568"/>
              <a:ext cx="3416400" cy="478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6096" name="Group 16"/>
            <p:cNvGrpSpPr/>
            <p:nvPr/>
          </p:nvGrpSpPr>
          <p:grpSpPr bwMode="auto">
            <a:xfrm>
              <a:off x="3899487" y="4199689"/>
              <a:ext cx="3422078" cy="500152"/>
              <a:chOff x="4860" y="2220"/>
              <a:chExt cx="4320" cy="624"/>
            </a:xfrm>
          </p:grpSpPr>
          <p:sp>
            <p:nvSpPr>
              <p:cNvPr id="686097" name="Text Box 17"/>
              <p:cNvSpPr txBox="1">
                <a:spLocks noChangeArrowheads="1"/>
              </p:cNvSpPr>
              <p:nvPr/>
            </p:nvSpPr>
            <p:spPr bwMode="auto">
              <a:xfrm>
                <a:off x="4860" y="2220"/>
                <a:ext cx="4320" cy="62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>
                  <a:lnSpc>
                    <a:spcPct val="150000"/>
                  </a:lnSpc>
                </a:pPr>
                <a:r>
                  <a:rPr lang="zh-CN" altLang="en-US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a[1][0]     a[1][1]        a[1][2]       a[1][3]</a:t>
                </a:r>
                <a:endParaRPr lang="en-US" altLang="zh-CN" sz="15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098" name="Line 18"/>
              <p:cNvSpPr>
                <a:spLocks noChangeShapeType="1"/>
              </p:cNvSpPr>
              <p:nvPr/>
            </p:nvSpPr>
            <p:spPr bwMode="auto">
              <a:xfrm>
                <a:off x="7020" y="2220"/>
                <a:ext cx="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86099" name="Line 19"/>
              <p:cNvSpPr>
                <a:spLocks noChangeShapeType="1"/>
              </p:cNvSpPr>
              <p:nvPr/>
            </p:nvSpPr>
            <p:spPr bwMode="auto">
              <a:xfrm>
                <a:off x="5940" y="2220"/>
                <a:ext cx="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86100" name="Line 20"/>
              <p:cNvSpPr>
                <a:spLocks noChangeShapeType="1"/>
              </p:cNvSpPr>
              <p:nvPr/>
            </p:nvSpPr>
            <p:spPr bwMode="auto">
              <a:xfrm>
                <a:off x="8100" y="2220"/>
                <a:ext cx="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3899487" y="5531911"/>
            <a:ext cx="3422078" cy="500152"/>
            <a:chOff x="3899487" y="5531911"/>
            <a:chExt cx="3422078" cy="500152"/>
          </a:xfrm>
        </p:grpSpPr>
        <p:sp>
          <p:nvSpPr>
            <p:cNvPr id="69" name="矩形 68"/>
            <p:cNvSpPr/>
            <p:nvPr/>
          </p:nvSpPr>
          <p:spPr>
            <a:xfrm>
              <a:off x="3902326" y="5538760"/>
              <a:ext cx="3416400" cy="4788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6101" name="Group 21"/>
            <p:cNvGrpSpPr/>
            <p:nvPr/>
          </p:nvGrpSpPr>
          <p:grpSpPr bwMode="auto">
            <a:xfrm>
              <a:off x="3899487" y="5531911"/>
              <a:ext cx="3422078" cy="500152"/>
              <a:chOff x="4860" y="2220"/>
              <a:chExt cx="4320" cy="624"/>
            </a:xfrm>
          </p:grpSpPr>
          <p:sp>
            <p:nvSpPr>
              <p:cNvPr id="686102" name="Text Box 22"/>
              <p:cNvSpPr txBox="1">
                <a:spLocks noChangeArrowheads="1"/>
              </p:cNvSpPr>
              <p:nvPr/>
            </p:nvSpPr>
            <p:spPr bwMode="auto">
              <a:xfrm>
                <a:off x="4860" y="2220"/>
                <a:ext cx="4320" cy="6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>
                  <a:lnSpc>
                    <a:spcPct val="150000"/>
                  </a:lnSpc>
                </a:pPr>
                <a:r>
                  <a:rPr lang="zh-CN" altLang="en-US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lang="en-US" altLang="zh-CN" sz="15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</a:rPr>
                  <a:t>a[2][0]     a[2][1]        a[2][2]       a[2][3]</a:t>
                </a:r>
                <a:endParaRPr lang="en-US" altLang="zh-CN" sz="15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103" name="Line 23"/>
              <p:cNvSpPr>
                <a:spLocks noChangeShapeType="1"/>
              </p:cNvSpPr>
              <p:nvPr/>
            </p:nvSpPr>
            <p:spPr bwMode="auto">
              <a:xfrm>
                <a:off x="7020" y="2220"/>
                <a:ext cx="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86104" name="Line 24"/>
              <p:cNvSpPr>
                <a:spLocks noChangeShapeType="1"/>
              </p:cNvSpPr>
              <p:nvPr/>
            </p:nvSpPr>
            <p:spPr bwMode="auto">
              <a:xfrm>
                <a:off x="5940" y="2220"/>
                <a:ext cx="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86105" name="Line 25"/>
              <p:cNvSpPr>
                <a:spLocks noChangeShapeType="1"/>
              </p:cNvSpPr>
              <p:nvPr/>
            </p:nvSpPr>
            <p:spPr bwMode="auto">
              <a:xfrm>
                <a:off x="8100" y="2220"/>
                <a:ext cx="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86106" name="Group 26"/>
          <p:cNvGrpSpPr/>
          <p:nvPr/>
        </p:nvGrpSpPr>
        <p:grpSpPr bwMode="auto">
          <a:xfrm>
            <a:off x="1911918" y="2455247"/>
            <a:ext cx="2077746" cy="775994"/>
            <a:chOff x="3420" y="2100"/>
            <a:chExt cx="2160" cy="900"/>
          </a:xfrm>
        </p:grpSpPr>
        <p:sp>
          <p:nvSpPr>
            <p:cNvPr id="686107" name="Line 27"/>
            <p:cNvSpPr>
              <a:spLocks noChangeShapeType="1"/>
            </p:cNvSpPr>
            <p:nvPr/>
          </p:nvSpPr>
          <p:spPr bwMode="auto">
            <a:xfrm>
              <a:off x="3420" y="3000"/>
              <a:ext cx="36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6108" name="Line 28"/>
            <p:cNvSpPr>
              <a:spLocks noChangeShapeType="1"/>
            </p:cNvSpPr>
            <p:nvPr/>
          </p:nvSpPr>
          <p:spPr bwMode="auto">
            <a:xfrm flipV="1">
              <a:off x="3780" y="2124"/>
              <a:ext cx="5" cy="8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6109" name="Line 29"/>
            <p:cNvSpPr>
              <a:spLocks noChangeShapeType="1"/>
            </p:cNvSpPr>
            <p:nvPr/>
          </p:nvSpPr>
          <p:spPr bwMode="auto">
            <a:xfrm>
              <a:off x="3780" y="2118"/>
              <a:ext cx="18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6110" name="Line 30"/>
            <p:cNvSpPr>
              <a:spLocks noChangeShapeType="1"/>
            </p:cNvSpPr>
            <p:nvPr/>
          </p:nvSpPr>
          <p:spPr bwMode="auto">
            <a:xfrm>
              <a:off x="5580" y="2100"/>
              <a:ext cx="0" cy="43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686111" name="Group 31"/>
          <p:cNvGrpSpPr/>
          <p:nvPr/>
        </p:nvGrpSpPr>
        <p:grpSpPr bwMode="auto">
          <a:xfrm>
            <a:off x="1911918" y="3821056"/>
            <a:ext cx="2063144" cy="344820"/>
            <a:chOff x="3420" y="3603"/>
            <a:chExt cx="2160" cy="415"/>
          </a:xfrm>
        </p:grpSpPr>
        <p:sp>
          <p:nvSpPr>
            <p:cNvPr id="686112" name="Line 32"/>
            <p:cNvSpPr>
              <a:spLocks noChangeShapeType="1"/>
            </p:cNvSpPr>
            <p:nvPr/>
          </p:nvSpPr>
          <p:spPr bwMode="auto">
            <a:xfrm>
              <a:off x="3420" y="3936"/>
              <a:ext cx="36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6113" name="Line 33"/>
            <p:cNvSpPr>
              <a:spLocks noChangeShapeType="1"/>
            </p:cNvSpPr>
            <p:nvPr/>
          </p:nvSpPr>
          <p:spPr bwMode="auto">
            <a:xfrm flipV="1">
              <a:off x="3780" y="3603"/>
              <a:ext cx="0" cy="33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6114" name="Line 34"/>
            <p:cNvSpPr>
              <a:spLocks noChangeShapeType="1"/>
            </p:cNvSpPr>
            <p:nvPr/>
          </p:nvSpPr>
          <p:spPr bwMode="auto">
            <a:xfrm>
              <a:off x="3780" y="3603"/>
              <a:ext cx="18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6115" name="Line 35"/>
            <p:cNvSpPr>
              <a:spLocks noChangeShapeType="1"/>
            </p:cNvSpPr>
            <p:nvPr/>
          </p:nvSpPr>
          <p:spPr bwMode="auto">
            <a:xfrm>
              <a:off x="5580" y="3603"/>
              <a:ext cx="0" cy="41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686116" name="Group 36"/>
          <p:cNvGrpSpPr/>
          <p:nvPr/>
        </p:nvGrpSpPr>
        <p:grpSpPr bwMode="auto">
          <a:xfrm>
            <a:off x="1911918" y="4945143"/>
            <a:ext cx="2063144" cy="586166"/>
            <a:chOff x="3420" y="4872"/>
            <a:chExt cx="2160" cy="552"/>
          </a:xfrm>
        </p:grpSpPr>
        <p:sp>
          <p:nvSpPr>
            <p:cNvPr id="686117" name="Line 37"/>
            <p:cNvSpPr>
              <a:spLocks noChangeShapeType="1"/>
            </p:cNvSpPr>
            <p:nvPr/>
          </p:nvSpPr>
          <p:spPr bwMode="auto">
            <a:xfrm>
              <a:off x="3420" y="4872"/>
              <a:ext cx="216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6118" name="Line 38"/>
            <p:cNvSpPr>
              <a:spLocks noChangeShapeType="1"/>
            </p:cNvSpPr>
            <p:nvPr/>
          </p:nvSpPr>
          <p:spPr bwMode="auto">
            <a:xfrm>
              <a:off x="5580" y="4872"/>
              <a:ext cx="0" cy="5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686119" name="AutoShape 39"/>
          <p:cNvSpPr>
            <a:spLocks noChangeArrowheads="1"/>
          </p:cNvSpPr>
          <p:nvPr/>
        </p:nvSpPr>
        <p:spPr bwMode="auto">
          <a:xfrm>
            <a:off x="1099999" y="1844625"/>
            <a:ext cx="1139902" cy="404495"/>
          </a:xfrm>
          <a:prstGeom prst="wedgeRoundRectCallout">
            <a:avLst>
              <a:gd name="adj1" fmla="val -63248"/>
              <a:gd name="adj2" fmla="val 149529"/>
              <a:gd name="adj3" fmla="val 16667"/>
            </a:avLst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just" eaLnBrk="0" hangingPunct="0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行地址偏移</a:t>
            </a:r>
            <a:endParaRPr lang="zh-CN" altLang="en-US" sz="1400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6120" name="AutoShape 40"/>
          <p:cNvSpPr>
            <a:spLocks noChangeArrowheads="1"/>
          </p:cNvSpPr>
          <p:nvPr/>
        </p:nvSpPr>
        <p:spPr bwMode="auto">
          <a:xfrm>
            <a:off x="4786695" y="1701278"/>
            <a:ext cx="1216383" cy="404812"/>
          </a:xfrm>
          <a:prstGeom prst="wedgeRoundRectCallout">
            <a:avLst>
              <a:gd name="adj1" fmla="val -61116"/>
              <a:gd name="adj2" fmla="val 141902"/>
              <a:gd name="adj3" fmla="val 16667"/>
            </a:avLst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just" eaLnBrk="0" hangingPunct="0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列地址偏移</a:t>
            </a:r>
            <a:endParaRPr lang="zh-CN" altLang="en-US" sz="1400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6123" name="Text Box 43"/>
          <p:cNvSpPr txBox="1">
            <a:spLocks noChangeArrowheads="1"/>
          </p:cNvSpPr>
          <p:nvPr/>
        </p:nvSpPr>
        <p:spPr bwMode="auto">
          <a:xfrm>
            <a:off x="3951189" y="2479489"/>
            <a:ext cx="3292115" cy="30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a[0]+0       a[0]+1      a[0]+2       a[0]+3</a:t>
            </a:r>
            <a:endParaRPr lang="en-US" altLang="zh-CN" sz="15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86124" name="Text Box 44"/>
          <p:cNvSpPr txBox="1">
            <a:spLocks noChangeArrowheads="1"/>
          </p:cNvSpPr>
          <p:nvPr/>
        </p:nvSpPr>
        <p:spPr bwMode="auto">
          <a:xfrm>
            <a:off x="3883343" y="5206562"/>
            <a:ext cx="3409012" cy="32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 a[2]+0     a[2]+1        a[2]+2        a[2]+3</a:t>
            </a:r>
            <a:endParaRPr lang="zh-CN" altLang="en-US" sz="15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86125" name="Text Box 45"/>
          <p:cNvSpPr txBox="1">
            <a:spLocks noChangeArrowheads="1"/>
          </p:cNvSpPr>
          <p:nvPr/>
        </p:nvSpPr>
        <p:spPr bwMode="auto">
          <a:xfrm>
            <a:off x="3883426" y="3820795"/>
            <a:ext cx="3438759" cy="34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 a[1]+0       a[1]+1        a[1]+2       a[1]+3</a:t>
            </a:r>
            <a:endParaRPr lang="zh-CN" altLang="en-US" sz="15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86126" name="Text Box 46"/>
          <p:cNvSpPr txBox="1">
            <a:spLocks noChangeArrowheads="1"/>
          </p:cNvSpPr>
          <p:nvPr/>
        </p:nvSpPr>
        <p:spPr bwMode="auto">
          <a:xfrm>
            <a:off x="2614083" y="5617211"/>
            <a:ext cx="1360979" cy="3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a[2]</a:t>
            </a:r>
          </a:p>
          <a:p>
            <a:pPr eaLnBrk="0" hangingPunct="0"/>
            <a:endParaRPr lang="zh-CN" altLang="en-US" sz="15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86127" name="Text Box 47"/>
          <p:cNvSpPr txBox="1">
            <a:spLocks noChangeArrowheads="1"/>
          </p:cNvSpPr>
          <p:nvPr/>
        </p:nvSpPr>
        <p:spPr bwMode="auto">
          <a:xfrm>
            <a:off x="2614084" y="4277823"/>
            <a:ext cx="1360979" cy="3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</a:p>
          <a:p>
            <a:pPr eaLnBrk="0" hangingPunct="0"/>
            <a:endParaRPr lang="zh-CN" altLang="en-US" sz="135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86128" name="Text Box 48"/>
          <p:cNvSpPr txBox="1">
            <a:spLocks noChangeArrowheads="1"/>
          </p:cNvSpPr>
          <p:nvPr/>
        </p:nvSpPr>
        <p:spPr bwMode="auto">
          <a:xfrm>
            <a:off x="2614085" y="2920585"/>
            <a:ext cx="1360979" cy="40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endParaRPr lang="en-US" altLang="zh-CN" sz="15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39329" y="2764892"/>
            <a:ext cx="1528553" cy="3310383"/>
            <a:chOff x="905674" y="2670912"/>
            <a:chExt cx="1528553" cy="3310383"/>
          </a:xfrm>
        </p:grpSpPr>
        <p:grpSp>
          <p:nvGrpSpPr>
            <p:cNvPr id="6" name="组合 5"/>
            <p:cNvGrpSpPr/>
            <p:nvPr/>
          </p:nvGrpSpPr>
          <p:grpSpPr>
            <a:xfrm>
              <a:off x="1311935" y="2671399"/>
              <a:ext cx="759852" cy="2650491"/>
              <a:chOff x="-616101" y="2749952"/>
              <a:chExt cx="792000" cy="2594270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-616101" y="2749952"/>
                <a:ext cx="792000" cy="86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-616101" y="3619728"/>
                <a:ext cx="792000" cy="864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-616101" y="4480222"/>
                <a:ext cx="792000" cy="864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6084" name="Text Box 4"/>
            <p:cNvSpPr txBox="1">
              <a:spLocks noChangeArrowheads="1"/>
            </p:cNvSpPr>
            <p:nvPr/>
          </p:nvSpPr>
          <p:spPr bwMode="auto">
            <a:xfrm>
              <a:off x="905674" y="5484328"/>
              <a:ext cx="1528553" cy="4969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5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“一维”数组</a:t>
              </a:r>
              <a:r>
                <a:rPr lang="en-US" altLang="zh-CN" sz="15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                                   </a:t>
              </a:r>
            </a:p>
            <a:p>
              <a:pPr algn="just" eaLnBrk="0" hangingPunct="0"/>
              <a:r>
                <a:rPr lang="en-US" altLang="zh-CN" sz="15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                              </a:t>
              </a:r>
            </a:p>
            <a:p>
              <a:pPr algn="just" eaLnBrk="0" hangingPunct="0"/>
              <a:r>
                <a:rPr lang="en-US" altLang="zh-CN" sz="15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                       </a:t>
              </a:r>
              <a:endParaRPr lang="en-US" altLang="zh-CN" sz="15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686085" name="Text Box 5"/>
            <p:cNvSpPr txBox="1">
              <a:spLocks noChangeArrowheads="1"/>
            </p:cNvSpPr>
            <p:nvPr/>
          </p:nvSpPr>
          <p:spPr bwMode="auto">
            <a:xfrm>
              <a:off x="1393354" y="3741522"/>
              <a:ext cx="568960" cy="45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a[1]</a:t>
              </a:r>
            </a:p>
            <a:p>
              <a:pPr algn="just" eaLnBrk="0" hangingPunct="0"/>
              <a:endPara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sz="75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            </a:t>
              </a:r>
              <a:endParaRPr lang="en-US" altLang="zh-CN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686086" name="Line 6"/>
            <p:cNvSpPr>
              <a:spLocks noChangeShapeType="1"/>
            </p:cNvSpPr>
            <p:nvPr/>
          </p:nvSpPr>
          <p:spPr bwMode="auto">
            <a:xfrm>
              <a:off x="1315646" y="3541666"/>
              <a:ext cx="734537" cy="1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6087" name="Line 7"/>
            <p:cNvSpPr>
              <a:spLocks noChangeShapeType="1"/>
            </p:cNvSpPr>
            <p:nvPr/>
          </p:nvSpPr>
          <p:spPr bwMode="auto">
            <a:xfrm>
              <a:off x="1302683" y="4450649"/>
              <a:ext cx="734537" cy="1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6129" name="Rectangle 49"/>
            <p:cNvSpPr>
              <a:spLocks noChangeArrowheads="1"/>
            </p:cNvSpPr>
            <p:nvPr/>
          </p:nvSpPr>
          <p:spPr bwMode="auto">
            <a:xfrm>
              <a:off x="1294042" y="2670912"/>
              <a:ext cx="777745" cy="265049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6130" name="Text Box 50"/>
            <p:cNvSpPr txBox="1">
              <a:spLocks noChangeArrowheads="1"/>
            </p:cNvSpPr>
            <p:nvPr/>
          </p:nvSpPr>
          <p:spPr bwMode="auto">
            <a:xfrm>
              <a:off x="1371764" y="2862047"/>
              <a:ext cx="665480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lumMod val="75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a[0]</a:t>
              </a:r>
            </a:p>
            <a:p>
              <a:pPr algn="just" eaLnBrk="0" hangingPunct="0"/>
              <a:endParaRPr lang="en-US" altLang="zh-CN" sz="525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 algn="just" eaLnBrk="0" hangingPunct="0"/>
              <a:endParaRPr lang="en-US" altLang="zh-CN" sz="525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sz="75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            </a:t>
              </a:r>
              <a:endParaRPr lang="en-US" altLang="zh-CN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686131" name="Text Box 51"/>
            <p:cNvSpPr txBox="1">
              <a:spLocks noChangeArrowheads="1"/>
            </p:cNvSpPr>
            <p:nvPr/>
          </p:nvSpPr>
          <p:spPr bwMode="auto">
            <a:xfrm>
              <a:off x="1410499" y="4607662"/>
              <a:ext cx="626110" cy="436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b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a[2]</a:t>
              </a:r>
              <a:endParaRPr lang="en-US" altLang="zh-CN" b="1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endParaRPr>
            </a:p>
            <a:p>
              <a:pPr algn="just" eaLnBrk="0" hangingPunct="0"/>
              <a:endParaRPr lang="en-US" altLang="zh-CN" b="1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sz="750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            </a:t>
              </a:r>
              <a:endParaRPr lang="en-US" altLang="zh-CN" b="1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796052" y="163152"/>
            <a:ext cx="6174581" cy="70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7.5.1 </a:t>
            </a:r>
            <a:r>
              <a:rPr lang="zh-CN" altLang="en-US" sz="36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指针与二维数组</a:t>
            </a:r>
            <a:endParaRPr lang="en-US" altLang="zh-CN" sz="3600" b="1" dirty="0">
              <a:solidFill>
                <a:srgbClr val="D32D17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516957" y="1134544"/>
            <a:ext cx="3414713" cy="56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US" altLang="zh-CN" b="1" dirty="0">
                <a:solidFill>
                  <a:srgbClr val="41418C"/>
                </a:solidFill>
                <a:latin typeface="Times New Roman" panose="02020603050405020304" pitchFamily="18" charset="0"/>
              </a:rPr>
              <a:t>int  a[3][4];</a:t>
            </a:r>
            <a:endParaRPr lang="zh-CN" altLang="en-US" b="1" dirty="0">
              <a:solidFill>
                <a:srgbClr val="41418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367941" y="3861259"/>
            <a:ext cx="3347093" cy="839246"/>
            <a:chOff x="8233717" y="3861259"/>
            <a:chExt cx="3347093" cy="839246"/>
          </a:xfrm>
        </p:grpSpPr>
        <p:sp>
          <p:nvSpPr>
            <p:cNvPr id="79" name="矩形 78"/>
            <p:cNvSpPr/>
            <p:nvPr/>
          </p:nvSpPr>
          <p:spPr>
            <a:xfrm>
              <a:off x="8233717" y="4221041"/>
              <a:ext cx="3347093" cy="478800"/>
            </a:xfrm>
            <a:prstGeom prst="rect">
              <a:avLst/>
            </a:prstGeom>
            <a:solidFill>
              <a:srgbClr val="FFD96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8236275" y="3861259"/>
              <a:ext cx="3327165" cy="839246"/>
              <a:chOff x="12710" y="4904"/>
              <a:chExt cx="5616" cy="1263"/>
            </a:xfrm>
            <a:noFill/>
          </p:grpSpPr>
          <p:grpSp>
            <p:nvGrpSpPr>
              <p:cNvPr id="2" name="组合 1"/>
              <p:cNvGrpSpPr/>
              <p:nvPr/>
            </p:nvGrpSpPr>
            <p:grpSpPr>
              <a:xfrm>
                <a:off x="12710" y="5472"/>
                <a:ext cx="5616" cy="695"/>
                <a:chOff x="12728" y="5284"/>
                <a:chExt cx="5616" cy="534"/>
              </a:xfrm>
              <a:grpFill/>
            </p:grpSpPr>
            <p:sp>
              <p:nvSpPr>
                <p:cNvPr id="5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2728" y="5284"/>
                  <a:ext cx="5617" cy="53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>
                    <a:lnSpc>
                      <a:spcPct val="150000"/>
                    </a:lnSpc>
                  </a:pPr>
                  <a:r>
                    <a:rPr lang="zh-CN" altLang="en-US" sz="15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  </a:t>
                  </a:r>
                  <a:r>
                    <a:rPr lang="en-US" altLang="zh-CN" sz="15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</a:rPr>
                    <a:t>b[0]          b[1]          b[2]            b[3]</a:t>
                  </a:r>
                  <a:endParaRPr lang="en-US" altLang="zh-CN" sz="15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6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5518" y="5284"/>
                  <a:ext cx="18" cy="52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Line 14"/>
                <p:cNvSpPr>
                  <a:spLocks noChangeShapeType="1"/>
                </p:cNvSpPr>
                <p:nvPr/>
              </p:nvSpPr>
              <p:spPr bwMode="auto">
                <a:xfrm>
                  <a:off x="14132" y="5284"/>
                  <a:ext cx="1" cy="52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1350">
                      <a:solidFill>
                        <a:prstClr val="black"/>
                      </a:solidFill>
                    </a:rPr>
                    <a:t>   </a:t>
                  </a:r>
                </a:p>
              </p:txBody>
            </p:sp>
            <p:sp>
              <p:nvSpPr>
                <p:cNvPr id="58" name="Line 15"/>
                <p:cNvSpPr>
                  <a:spLocks noChangeShapeType="1"/>
                </p:cNvSpPr>
                <p:nvPr/>
              </p:nvSpPr>
              <p:spPr bwMode="auto">
                <a:xfrm>
                  <a:off x="16940" y="5284"/>
                  <a:ext cx="1" cy="52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Text Box 43"/>
              <p:cNvSpPr txBox="1">
                <a:spLocks noChangeArrowheads="1"/>
              </p:cNvSpPr>
              <p:nvPr/>
            </p:nvSpPr>
            <p:spPr bwMode="auto">
              <a:xfrm>
                <a:off x="12868" y="4904"/>
                <a:ext cx="5426" cy="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500" b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b+0         b+1            b+2           b+3</a:t>
                </a:r>
                <a:endParaRPr lang="en-US" altLang="zh-CN" sz="15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8511768" y="2785911"/>
            <a:ext cx="306003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a[1];  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让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指向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a[1]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的首元素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algn="just" eaLnBrk="0" hangingPunct="0">
              <a:lnSpc>
                <a:spcPct val="120000"/>
              </a:lnSpc>
            </a:pPr>
            <a:endParaRPr lang="en-US" altLang="zh-CN" sz="2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05398" y="2571696"/>
            <a:ext cx="1112745" cy="644563"/>
            <a:chOff x="405398" y="2571696"/>
            <a:chExt cx="1112745" cy="644563"/>
          </a:xfrm>
        </p:grpSpPr>
        <p:sp>
          <p:nvSpPr>
            <p:cNvPr id="686132" name="Text Box 52"/>
            <p:cNvSpPr txBox="1">
              <a:spLocks noChangeArrowheads="1"/>
            </p:cNvSpPr>
            <p:nvPr/>
          </p:nvSpPr>
          <p:spPr bwMode="auto">
            <a:xfrm>
              <a:off x="442262" y="2571696"/>
              <a:ext cx="1075881" cy="403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a+0                        </a:t>
              </a:r>
            </a:p>
            <a:p>
              <a:pPr algn="just" eaLnBrk="0" hangingPunct="0"/>
              <a:r>
                <a: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                               </a:t>
              </a:r>
            </a:p>
            <a:p>
              <a:pPr algn="just" eaLnBrk="0" hangingPunct="0"/>
              <a:r>
                <a: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                       </a:t>
              </a:r>
              <a:endParaRPr lang="en-US" altLang="zh-CN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05398" y="2846927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eaLnBrk="0" hangingPunct="0"/>
              <a:r>
                <a: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&amp;a[0]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29360" y="3492691"/>
            <a:ext cx="1091067" cy="663872"/>
            <a:chOff x="429360" y="3492691"/>
            <a:chExt cx="1091067" cy="663872"/>
          </a:xfrm>
        </p:grpSpPr>
        <p:sp>
          <p:nvSpPr>
            <p:cNvPr id="686133" name="Text Box 53"/>
            <p:cNvSpPr txBox="1">
              <a:spLocks noChangeArrowheads="1"/>
            </p:cNvSpPr>
            <p:nvPr/>
          </p:nvSpPr>
          <p:spPr bwMode="auto">
            <a:xfrm>
              <a:off x="444546" y="3492691"/>
              <a:ext cx="1075881" cy="388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a+1                                         </a:t>
              </a:r>
            </a:p>
            <a:p>
              <a:pPr algn="just" eaLnBrk="0" hangingPunct="0"/>
              <a:r>
                <a: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               </a:t>
              </a:r>
              <a:endParaRPr lang="en-US" altLang="zh-CN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9360" y="3787231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eaLnBrk="0" hangingPunct="0"/>
              <a:r>
                <a: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&amp;a[1]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48229" y="4371941"/>
            <a:ext cx="1097030" cy="671761"/>
            <a:chOff x="448229" y="4371941"/>
            <a:chExt cx="1097030" cy="671761"/>
          </a:xfrm>
        </p:grpSpPr>
        <p:sp>
          <p:nvSpPr>
            <p:cNvPr id="686134" name="Text Box 54"/>
            <p:cNvSpPr txBox="1">
              <a:spLocks noChangeArrowheads="1"/>
            </p:cNvSpPr>
            <p:nvPr/>
          </p:nvSpPr>
          <p:spPr bwMode="auto">
            <a:xfrm>
              <a:off x="469378" y="4371941"/>
              <a:ext cx="1075881" cy="399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a+2</a:t>
              </a:r>
            </a:p>
            <a:p>
              <a:pPr algn="just" eaLnBrk="0" hangingPunct="0"/>
              <a:r>
                <a: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                                        </a:t>
              </a:r>
            </a:p>
            <a:p>
              <a:pPr algn="just" eaLnBrk="0" hangingPunct="0"/>
              <a:r>
                <a: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                       </a:t>
              </a:r>
              <a:endParaRPr lang="en-US" altLang="zh-CN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48229" y="4674370"/>
              <a:ext cx="7950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0" hangingPunct="0"/>
              <a:r>
                <a: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&amp;a[2]                              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1277891" y="2415597"/>
            <a:ext cx="332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40998" y="2573345"/>
            <a:ext cx="185827" cy="37394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4461472" y="2458669"/>
            <a:ext cx="185827" cy="37394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Rectangle 3"/>
          <p:cNvSpPr>
            <a:spLocks noChangeArrowheads="1"/>
          </p:cNvSpPr>
          <p:nvPr/>
        </p:nvSpPr>
        <p:spPr bwMode="auto">
          <a:xfrm>
            <a:off x="8036625" y="2263064"/>
            <a:ext cx="2167581" cy="56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US" altLang="zh-CN" b="1" dirty="0">
                <a:solidFill>
                  <a:srgbClr val="41418C"/>
                </a:solidFill>
                <a:latin typeface="Times New Roman" panose="02020603050405020304" pitchFamily="18" charset="0"/>
              </a:rPr>
              <a:t>int  </a:t>
            </a:r>
            <a:r>
              <a:rPr kumimoji="0" lang="zh-CN" altLang="en-US" b="1" dirty="0">
                <a:solidFill>
                  <a:srgbClr val="41418C"/>
                </a:solidFill>
                <a:latin typeface="Times New Roman" panose="02020603050405020304" pitchFamily="18" charset="0"/>
              </a:rPr>
              <a:t>*</a:t>
            </a:r>
            <a:r>
              <a:rPr kumimoji="0" lang="en-US" altLang="zh-CN" b="1" dirty="0">
                <a:solidFill>
                  <a:srgbClr val="41418C"/>
                </a:solidFill>
                <a:latin typeface="Times New Roman" panose="02020603050405020304" pitchFamily="18" charset="0"/>
              </a:rPr>
              <a:t>b;</a:t>
            </a:r>
            <a:endParaRPr lang="zh-CN" altLang="en-US" b="1" dirty="0">
              <a:solidFill>
                <a:srgbClr val="4141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箭头: 左右 21"/>
          <p:cNvSpPr/>
          <p:nvPr/>
        </p:nvSpPr>
        <p:spPr>
          <a:xfrm>
            <a:off x="7546761" y="4289492"/>
            <a:ext cx="660539" cy="3251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68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68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68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68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68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8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68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8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8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8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8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8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8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8" grpId="0" animBg="1"/>
      <p:bldP spid="686089" grpId="0" animBg="1"/>
      <p:bldP spid="686090" grpId="0" animBg="1"/>
      <p:bldP spid="686119" grpId="0" animBg="1"/>
      <p:bldP spid="686120" grpId="0" animBg="1"/>
      <p:bldP spid="686123" grpId="0"/>
      <p:bldP spid="686124" grpId="0"/>
      <p:bldP spid="686125" grpId="0"/>
      <p:bldP spid="686126" grpId="0"/>
      <p:bldP spid="686127" grpId="0"/>
      <p:bldP spid="686128" grpId="0"/>
      <p:bldP spid="60" grpId="0"/>
      <p:bldP spid="15" grpId="0"/>
      <p:bldP spid="16" grpId="0" animBg="1"/>
      <p:bldP spid="91" grpId="0" animBg="1"/>
      <p:bldP spid="95" grpId="0"/>
      <p:bldP spid="2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/>
          <p:nvPr/>
        </p:nvSpPr>
        <p:spPr>
          <a:xfrm>
            <a:off x="1022985" y="1169035"/>
            <a:ext cx="10650220" cy="5262979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输出结果？</a:t>
            </a:r>
            <a:endParaRPr lang="zh-CN" altLang="zh-CN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指针数组</a:t>
            </a:r>
            <a:endParaRPr lang="zh-CN" altLang="zh-CN" sz="24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char</a:t>
            </a:r>
            <a:r>
              <a:rPr lang="pt-BR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zh-CN" altLang="en-US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*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aPtr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[5]={</a:t>
            </a:r>
            <a:r>
              <a:rPr lang="pt-BR" altLang="zh-CN" sz="24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"123"</a:t>
            </a:r>
            <a:r>
              <a:rPr lang="pt-BR" altLang="zh-CN" sz="24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,</a:t>
            </a:r>
            <a:r>
              <a:rPr lang="pt-BR" altLang="zh-CN" sz="24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 "1234"</a:t>
            </a:r>
            <a:r>
              <a:rPr lang="pt-BR" altLang="zh-CN" sz="24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,</a:t>
            </a:r>
            <a:r>
              <a:rPr lang="pt-BR" altLang="zh-CN" sz="24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 "12345"</a:t>
            </a:r>
            <a:r>
              <a:rPr lang="pt-BR" altLang="zh-CN" sz="24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}; </a:t>
            </a:r>
          </a:p>
          <a:p>
            <a:endParaRPr lang="pt-BR" altLang="zh-CN" sz="2400" dirty="0">
              <a:solidFill>
                <a:srgbClr val="C586C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数组指针</a:t>
            </a:r>
            <a:endParaRPr lang="zh-CN" altLang="zh-CN" sz="24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char</a:t>
            </a:r>
            <a:r>
              <a:rPr lang="pt-BR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ch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[10];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char</a:t>
            </a:r>
            <a:r>
              <a:rPr lang="pt-BR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(*cPtr)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[10]; </a:t>
            </a:r>
            <a:endParaRPr lang="zh-CN" altLang="zh-CN" sz="24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cPtr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&amp;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ch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endParaRPr lang="pt-BR" altLang="zh-CN" sz="2400" dirty="0">
              <a:solidFill>
                <a:srgbClr val="C586C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pt-BR" altLang="zh-CN" sz="2400" dirty="0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printf</a:t>
            </a:r>
            <a:r>
              <a:rPr lang="pt-BR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pt-BR" altLang="zh-CN" sz="24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"%d, %d, %d, %d</a:t>
            </a:r>
            <a:r>
              <a:rPr lang="pt-BR" altLang="zh-CN" sz="2400" dirty="0">
                <a:solidFill>
                  <a:srgbClr val="D7BA7D"/>
                </a:solidFill>
                <a:latin typeface="Consolas" panose="020B0609020204030204" pitchFamily="49" charset="0"/>
                <a:sym typeface="+mn-ea"/>
              </a:rPr>
              <a:t>\n</a:t>
            </a:r>
            <a:r>
              <a:rPr lang="pt-BR" altLang="zh-CN" sz="24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pt-BR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,aPtr[0], aPtr[1], aPtr[2], aPtr[3]);</a:t>
            </a:r>
          </a:p>
          <a:p>
            <a:r>
              <a:rPr lang="pt-BR" altLang="zh-CN" sz="2400" dirty="0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printf</a:t>
            </a:r>
            <a:r>
              <a:rPr lang="pt-BR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pt-BR" altLang="zh-CN" sz="24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"%d, %d, %d</a:t>
            </a:r>
            <a:r>
              <a:rPr lang="pt-BR" altLang="zh-CN" sz="2400" dirty="0">
                <a:solidFill>
                  <a:srgbClr val="D7BA7D"/>
                </a:solidFill>
                <a:latin typeface="Consolas" panose="020B0609020204030204" pitchFamily="49" charset="0"/>
                <a:sym typeface="+mn-ea"/>
              </a:rPr>
              <a:t>\n</a:t>
            </a:r>
            <a:r>
              <a:rPr lang="pt-BR" altLang="zh-CN" sz="24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pt-BR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,cPtr[0], cPtr[1], cPtr[2]);</a:t>
            </a:r>
          </a:p>
          <a:p>
            <a:endParaRPr lang="pt-BR" altLang="zh-CN" sz="2400" dirty="0">
              <a:solidFill>
                <a:srgbClr val="D4D4D4"/>
              </a:solidFill>
              <a:latin typeface="Consolas" panose="020B0609020204030204" pitchFamily="49" charset="0"/>
              <a:sym typeface="+mn-ea"/>
            </a:endParaRPr>
          </a:p>
          <a:p>
            <a:endParaRPr lang="pt-BR" altLang="zh-CN" sz="2400" dirty="0">
              <a:solidFill>
                <a:srgbClr val="D4D4D4"/>
              </a:solidFill>
              <a:latin typeface="Consolas" panose="020B0609020204030204" pitchFamily="49" charset="0"/>
              <a:sym typeface="+mn-ea"/>
            </a:endParaRPr>
          </a:p>
          <a:p>
            <a:endParaRPr lang="pt-BR" altLang="zh-CN" sz="24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691155" y="5421958"/>
            <a:ext cx="7776595" cy="13262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noFill/>
            <a:round/>
            <a:tailEnd type="triangle" w="med" len="med"/>
          </a:ln>
        </p:spPr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</a:rPr>
              <a:t>4227108, 4227112, 4227117, 0</a:t>
            </a:r>
          </a:p>
          <a:p>
            <a:r>
              <a:rPr lang="en-US" altLang="zh-CN" sz="4000" dirty="0">
                <a:solidFill>
                  <a:schemeClr val="bg1"/>
                </a:solidFill>
              </a:rPr>
              <a:t>6422238, 6422248, 6422258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22986" y="224198"/>
            <a:ext cx="7928075" cy="62865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kumimoji="1" lang="zh-CN" altLang="en-US" sz="3600" kern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再论指针数组与数组指针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C4C0FF-DE24-4CF0-BB63-B9BD172C5676}"/>
              </a:ext>
            </a:extLst>
          </p:cNvPr>
          <p:cNvSpPr txBox="1"/>
          <p:nvPr/>
        </p:nvSpPr>
        <p:spPr>
          <a:xfrm>
            <a:off x="8090513" y="1539296"/>
            <a:ext cx="3582692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FF00"/>
                </a:solidFill>
              </a:rPr>
              <a:t>aPtr</a:t>
            </a:r>
            <a:r>
              <a:rPr lang="zh-CN" altLang="en-US" sz="2400" dirty="0">
                <a:solidFill>
                  <a:srgbClr val="FFFF00"/>
                </a:solidFill>
              </a:rPr>
              <a:t>是数组名，是数组 </a:t>
            </a:r>
            <a:r>
              <a:rPr lang="en-US" altLang="zh-CN" sz="2400" dirty="0">
                <a:solidFill>
                  <a:srgbClr val="FFFF00"/>
                </a:solidFill>
              </a:rPr>
              <a:t>{</a:t>
            </a:r>
            <a:r>
              <a:rPr lang="en-US" altLang="zh-CN" sz="2400" dirty="0" err="1">
                <a:solidFill>
                  <a:srgbClr val="FFFF00"/>
                </a:solidFill>
              </a:rPr>
              <a:t>aPtr</a:t>
            </a:r>
            <a:r>
              <a:rPr lang="en-US" altLang="zh-CN" sz="2400" dirty="0">
                <a:solidFill>
                  <a:srgbClr val="FFFF00"/>
                </a:solidFill>
              </a:rPr>
              <a:t>[0], </a:t>
            </a:r>
            <a:r>
              <a:rPr lang="en-US" altLang="zh-CN" sz="2400" dirty="0" err="1">
                <a:solidFill>
                  <a:srgbClr val="FFFF00"/>
                </a:solidFill>
              </a:rPr>
              <a:t>aPtr</a:t>
            </a:r>
            <a:r>
              <a:rPr lang="en-US" altLang="zh-CN" sz="2400" dirty="0">
                <a:solidFill>
                  <a:srgbClr val="FFFF00"/>
                </a:solidFill>
              </a:rPr>
              <a:t>[1], </a:t>
            </a:r>
            <a:r>
              <a:rPr lang="en-US" altLang="zh-CN" sz="2400" dirty="0" err="1">
                <a:solidFill>
                  <a:srgbClr val="FFFF00"/>
                </a:solidFill>
              </a:rPr>
              <a:t>aPtr</a:t>
            </a:r>
            <a:r>
              <a:rPr lang="en-US" altLang="zh-CN" sz="2400" dirty="0">
                <a:solidFill>
                  <a:srgbClr val="FFFF00"/>
                </a:solidFill>
              </a:rPr>
              <a:t>[2]… }</a:t>
            </a:r>
            <a:r>
              <a:rPr lang="zh-CN" altLang="en-US" sz="2400" dirty="0">
                <a:solidFill>
                  <a:srgbClr val="FFFF00"/>
                </a:solidFill>
              </a:rPr>
              <a:t>的首地址。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84763A-D010-4AD2-A3CD-CAD4B133887E}"/>
              </a:ext>
            </a:extLst>
          </p:cNvPr>
          <p:cNvSpPr txBox="1"/>
          <p:nvPr/>
        </p:nvSpPr>
        <p:spPr>
          <a:xfrm>
            <a:off x="4322633" y="3104953"/>
            <a:ext cx="3873411" cy="83099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FF00"/>
                </a:solidFill>
              </a:rPr>
              <a:t>cPtr</a:t>
            </a:r>
            <a:r>
              <a:rPr lang="zh-CN" altLang="en-US" sz="2400" dirty="0">
                <a:solidFill>
                  <a:srgbClr val="FFFF00"/>
                </a:solidFill>
              </a:rPr>
              <a:t>是指针变量，指向一个包含</a:t>
            </a:r>
            <a:r>
              <a:rPr lang="en-US" altLang="zh-CN" sz="2400" dirty="0">
                <a:solidFill>
                  <a:srgbClr val="FFFF00"/>
                </a:solidFill>
              </a:rPr>
              <a:t>10</a:t>
            </a:r>
            <a:r>
              <a:rPr lang="zh-CN" altLang="en-US" sz="2400" dirty="0">
                <a:solidFill>
                  <a:srgbClr val="FFFF00"/>
                </a:solidFill>
              </a:rPr>
              <a:t>个字符元素的数组。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33751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0875" y="1059180"/>
            <a:ext cx="9358630" cy="496443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569CD6"/>
                </a:solidFill>
                <a:effectLst/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DCDCAA"/>
                </a:solidFill>
                <a:effectLst/>
                <a:latin typeface="Consolas" panose="020B0609020204030204" pitchFamily="49" charset="0"/>
                <a:sym typeface="+mn-ea"/>
              </a:rPr>
              <a:t>main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()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{ 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effectLst/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9CDCFE"/>
                </a:solidFill>
                <a:effectLst/>
                <a:latin typeface="Consolas" panose="020B0609020204030204" pitchFamily="49" charset="0"/>
                <a:sym typeface="+mn-ea"/>
              </a:rPr>
              <a:t>a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dirty="0">
                <a:solidFill>
                  <a:srgbClr val="B5CEA8"/>
                </a:solidFill>
                <a:effectLst/>
                <a:latin typeface="Consolas" panose="020B0609020204030204" pitchFamily="49" charset="0"/>
                <a:sym typeface="+mn-ea"/>
              </a:rPr>
              <a:t>10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]={</a:t>
            </a:r>
            <a:r>
              <a:rPr lang="en-US" altLang="zh-CN" dirty="0">
                <a:solidFill>
                  <a:srgbClr val="B5CEA8"/>
                </a:solidFill>
                <a:effectLst/>
                <a:latin typeface="Consolas" panose="020B0609020204030204" pitchFamily="49" charset="0"/>
                <a:sym typeface="+mn-ea"/>
              </a:rPr>
              <a:t>1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};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    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dirty="0">
                <a:solidFill>
                  <a:srgbClr val="CE91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dirty="0">
                <a:solidFill>
                  <a:srgbClr val="D7BA7D"/>
                </a:solidFill>
                <a:effectLst/>
                <a:latin typeface="Consolas" panose="020B0609020204030204" pitchFamily="49" charset="0"/>
                <a:sym typeface="+mn-ea"/>
              </a:rPr>
              <a:t>\n</a:t>
            </a:r>
            <a:r>
              <a:rPr lang="en-US" altLang="zh-CN" dirty="0">
                <a:solidFill>
                  <a:srgbClr val="CE9178"/>
                </a:solidFill>
                <a:effectLst/>
                <a:latin typeface="Consolas" panose="020B0609020204030204" pitchFamily="49" charset="0"/>
                <a:sym typeface="+mn-ea"/>
              </a:rPr>
              <a:t> Array a[10]::"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);  </a:t>
            </a:r>
            <a:r>
              <a:rPr lang="en-US" altLang="zh-CN" dirty="0">
                <a:solidFill>
                  <a:srgbClr val="6A9955"/>
                </a:solidFill>
                <a:effectLst/>
                <a:latin typeface="Consolas" panose="020B0609020204030204" pitchFamily="49" charset="0"/>
                <a:sym typeface="+mn-ea"/>
              </a:rPr>
              <a:t>//</a:t>
            </a:r>
            <a:r>
              <a:rPr lang="zh-CN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  <a:sym typeface="+mn-ea"/>
              </a:rPr>
              <a:t>打印实参数组</a:t>
            </a:r>
            <a:r>
              <a:rPr lang="en-US" altLang="zh-CN" dirty="0">
                <a:solidFill>
                  <a:srgbClr val="6A9955"/>
                </a:solidFill>
                <a:effectLst/>
                <a:latin typeface="Consolas" panose="020B0609020204030204" pitchFamily="49" charset="0"/>
                <a:sym typeface="+mn-ea"/>
              </a:rPr>
              <a:t>a</a:t>
            </a:r>
            <a:r>
              <a:rPr lang="zh-CN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  <a:sym typeface="+mn-ea"/>
              </a:rPr>
              <a:t>的地址，首元素的地址 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dirty="0">
                <a:solidFill>
                  <a:srgbClr val="CE9178"/>
                </a:solidFill>
                <a:effectLst/>
                <a:latin typeface="Consolas" panose="020B0609020204030204" pitchFamily="49" charset="0"/>
                <a:sym typeface="+mn-ea"/>
              </a:rPr>
              <a:t>" a=%#</a:t>
            </a:r>
            <a:r>
              <a:rPr lang="en-US" altLang="zh-CN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sym typeface="+mn-ea"/>
              </a:rPr>
              <a:t>x,&amp;a</a:t>
            </a:r>
            <a:r>
              <a:rPr lang="en-US" altLang="zh-CN" dirty="0">
                <a:solidFill>
                  <a:srgbClr val="CE9178"/>
                </a:solidFill>
                <a:effectLst/>
                <a:latin typeface="Consolas" panose="020B0609020204030204" pitchFamily="49" charset="0"/>
                <a:sym typeface="+mn-ea"/>
              </a:rPr>
              <a:t>=%#</a:t>
            </a:r>
            <a:r>
              <a:rPr lang="en-US" altLang="zh-CN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sym typeface="+mn-ea"/>
              </a:rPr>
              <a:t>x,&amp;a</a:t>
            </a:r>
            <a:r>
              <a:rPr lang="en-US" altLang="zh-CN" dirty="0">
                <a:solidFill>
                  <a:srgbClr val="CE9178"/>
                </a:solidFill>
                <a:effectLst/>
                <a:latin typeface="Consolas" panose="020B0609020204030204" pitchFamily="49" charset="0"/>
                <a:sym typeface="+mn-ea"/>
              </a:rPr>
              <a:t>[0]=%#x</a:t>
            </a:r>
            <a:r>
              <a:rPr lang="en-US" altLang="zh-CN" dirty="0">
                <a:solidFill>
                  <a:srgbClr val="D7BA7D"/>
                </a:solidFill>
                <a:effectLst/>
                <a:latin typeface="Consolas" panose="020B0609020204030204" pitchFamily="49" charset="0"/>
                <a:sym typeface="+mn-ea"/>
              </a:rPr>
              <a:t>\n</a:t>
            </a:r>
            <a:r>
              <a:rPr lang="en-US" altLang="zh-CN" dirty="0">
                <a:solidFill>
                  <a:srgbClr val="CE91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,(</a:t>
            </a:r>
            <a:r>
              <a:rPr lang="en-US" altLang="zh-CN" dirty="0">
                <a:solidFill>
                  <a:srgbClr val="569CD6"/>
                </a:solidFill>
                <a:effectLst/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)a,(</a:t>
            </a:r>
            <a:r>
              <a:rPr lang="en-US" altLang="zh-CN" dirty="0">
                <a:solidFill>
                  <a:srgbClr val="569CD6"/>
                </a:solidFill>
                <a:effectLst/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)(&amp;</a:t>
            </a:r>
            <a:r>
              <a:rPr lang="en-US" altLang="zh-CN" dirty="0">
                <a:solidFill>
                  <a:srgbClr val="9CDCFE"/>
                </a:solidFill>
                <a:effectLst/>
                <a:latin typeface="Consolas" panose="020B0609020204030204" pitchFamily="49" charset="0"/>
                <a:sym typeface="+mn-ea"/>
              </a:rPr>
              <a:t>a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),(</a:t>
            </a:r>
            <a:r>
              <a:rPr lang="en-US" altLang="zh-CN" dirty="0">
                <a:solidFill>
                  <a:srgbClr val="569CD6"/>
                </a:solidFill>
                <a:effectLst/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)(&amp;</a:t>
            </a:r>
            <a:r>
              <a:rPr lang="en-US" altLang="zh-CN" dirty="0">
                <a:solidFill>
                  <a:srgbClr val="9CDCFE"/>
                </a:solidFill>
                <a:effectLst/>
                <a:latin typeface="Consolas" panose="020B0609020204030204" pitchFamily="49" charset="0"/>
                <a:sym typeface="+mn-ea"/>
              </a:rPr>
              <a:t>a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dirty="0">
                <a:solidFill>
                  <a:srgbClr val="B5CEA8"/>
                </a:solidFill>
                <a:effectLst/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]));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    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sym typeface="+mn-ea"/>
              </a:rPr>
              <a:t>tpoint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(a);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effectLst/>
                <a:latin typeface="Consolas" panose="020B0609020204030204" pitchFamily="49" charset="0"/>
                <a:sym typeface="+mn-ea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B5CEA8"/>
                </a:solidFill>
                <a:effectLst/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} </a:t>
            </a:r>
          </a:p>
          <a:p>
            <a:pPr>
              <a:lnSpc>
                <a:spcPct val="110000"/>
              </a:lnSpc>
            </a:pPr>
            <a:b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</a:br>
            <a:r>
              <a:rPr lang="en-US" altLang="zh-CN" dirty="0">
                <a:solidFill>
                  <a:srgbClr val="569CD6"/>
                </a:solidFill>
                <a:effectLst/>
                <a:latin typeface="Consolas" panose="020B0609020204030204" pitchFamily="49" charset="0"/>
                <a:sym typeface="+mn-ea"/>
              </a:rPr>
              <a:t>void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sym typeface="+mn-ea"/>
              </a:rPr>
              <a:t>tpoint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dirty="0">
                <a:solidFill>
                  <a:srgbClr val="569CD6"/>
                </a:solidFill>
                <a:effectLst/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9CDCFE"/>
                </a:solidFill>
                <a:effectLst/>
                <a:latin typeface="Consolas" panose="020B0609020204030204" pitchFamily="49" charset="0"/>
                <a:sym typeface="+mn-ea"/>
              </a:rPr>
              <a:t>b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dirty="0">
                <a:solidFill>
                  <a:srgbClr val="B5CEA8"/>
                </a:solidFill>
                <a:effectLst/>
                <a:latin typeface="Consolas" panose="020B0609020204030204" pitchFamily="49" charset="0"/>
                <a:sym typeface="+mn-ea"/>
              </a:rPr>
              <a:t>10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])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dirty="0">
                <a:solidFill>
                  <a:srgbClr val="CE91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dirty="0">
                <a:solidFill>
                  <a:srgbClr val="D7BA7D"/>
                </a:solidFill>
                <a:effectLst/>
                <a:latin typeface="Consolas" panose="020B0609020204030204" pitchFamily="49" charset="0"/>
                <a:sym typeface="+mn-ea"/>
              </a:rPr>
              <a:t>\n</a:t>
            </a:r>
            <a:r>
              <a:rPr lang="en-US" altLang="zh-CN" dirty="0">
                <a:solidFill>
                  <a:srgbClr val="CE9178"/>
                </a:solidFill>
                <a:effectLst/>
                <a:latin typeface="Consolas" panose="020B0609020204030204" pitchFamily="49" charset="0"/>
                <a:sym typeface="+mn-ea"/>
              </a:rPr>
              <a:t> Array b[10]::"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);  </a:t>
            </a:r>
            <a:r>
              <a:rPr lang="en-US" altLang="zh-CN" dirty="0">
                <a:solidFill>
                  <a:srgbClr val="6A9955"/>
                </a:solidFill>
                <a:effectLst/>
                <a:latin typeface="Consolas" panose="020B0609020204030204" pitchFamily="49" charset="0"/>
                <a:sym typeface="+mn-ea"/>
              </a:rPr>
              <a:t>//</a:t>
            </a:r>
            <a:r>
              <a:rPr lang="zh-CN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  <a:sym typeface="+mn-ea"/>
              </a:rPr>
              <a:t>打印形参数组</a:t>
            </a:r>
            <a:r>
              <a:rPr lang="en-US" altLang="zh-CN" dirty="0">
                <a:solidFill>
                  <a:srgbClr val="6A9955"/>
                </a:solidFill>
                <a:effectLst/>
                <a:latin typeface="Consolas" panose="020B0609020204030204" pitchFamily="49" charset="0"/>
                <a:sym typeface="+mn-ea"/>
              </a:rPr>
              <a:t>b</a:t>
            </a:r>
            <a:r>
              <a:rPr lang="zh-CN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  <a:sym typeface="+mn-ea"/>
              </a:rPr>
              <a:t>的地址，首元素的地址 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dirty="0">
                <a:solidFill>
                  <a:srgbClr val="CE9178"/>
                </a:solidFill>
                <a:effectLst/>
                <a:latin typeface="Consolas" panose="020B0609020204030204" pitchFamily="49" charset="0"/>
                <a:sym typeface="+mn-ea"/>
              </a:rPr>
              <a:t>" b=%#</a:t>
            </a:r>
            <a:r>
              <a:rPr lang="en-US" altLang="zh-CN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sym typeface="+mn-ea"/>
              </a:rPr>
              <a:t>x,&amp;b</a:t>
            </a:r>
            <a:r>
              <a:rPr lang="en-US" altLang="zh-CN" dirty="0">
                <a:solidFill>
                  <a:srgbClr val="CE9178"/>
                </a:solidFill>
                <a:effectLst/>
                <a:latin typeface="Consolas" panose="020B0609020204030204" pitchFamily="49" charset="0"/>
                <a:sym typeface="+mn-ea"/>
              </a:rPr>
              <a:t>=%#</a:t>
            </a:r>
            <a:r>
              <a:rPr lang="en-US" altLang="zh-CN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sym typeface="+mn-ea"/>
              </a:rPr>
              <a:t>x,&amp;b</a:t>
            </a:r>
            <a:r>
              <a:rPr lang="en-US" altLang="zh-CN" dirty="0">
                <a:solidFill>
                  <a:srgbClr val="CE9178"/>
                </a:solidFill>
                <a:effectLst/>
                <a:latin typeface="Consolas" panose="020B0609020204030204" pitchFamily="49" charset="0"/>
                <a:sym typeface="+mn-ea"/>
              </a:rPr>
              <a:t>[1]=%#x</a:t>
            </a:r>
            <a:r>
              <a:rPr lang="en-US" altLang="zh-CN" dirty="0">
                <a:solidFill>
                  <a:srgbClr val="D7BA7D"/>
                </a:solidFill>
                <a:effectLst/>
                <a:latin typeface="Consolas" panose="020B0609020204030204" pitchFamily="49" charset="0"/>
                <a:sym typeface="+mn-ea"/>
              </a:rPr>
              <a:t>\n</a:t>
            </a:r>
            <a:r>
              <a:rPr lang="en-US" altLang="zh-CN" dirty="0">
                <a:solidFill>
                  <a:srgbClr val="CE91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,(</a:t>
            </a:r>
            <a:r>
              <a:rPr lang="en-US" altLang="zh-CN" dirty="0">
                <a:solidFill>
                  <a:srgbClr val="569CD6"/>
                </a:solidFill>
                <a:effectLst/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)b,(</a:t>
            </a:r>
            <a:r>
              <a:rPr lang="en-US" altLang="zh-CN" dirty="0">
                <a:solidFill>
                  <a:srgbClr val="569CD6"/>
                </a:solidFill>
                <a:effectLst/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)(&amp;</a:t>
            </a:r>
            <a:r>
              <a:rPr lang="en-US" altLang="zh-CN" dirty="0">
                <a:solidFill>
                  <a:srgbClr val="9CDCFE"/>
                </a:solidFill>
                <a:effectLst/>
                <a:latin typeface="Consolas" panose="020B0609020204030204" pitchFamily="49" charset="0"/>
                <a:sym typeface="+mn-ea"/>
              </a:rPr>
              <a:t>b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),(</a:t>
            </a:r>
            <a:r>
              <a:rPr lang="en-US" altLang="zh-CN" dirty="0">
                <a:solidFill>
                  <a:srgbClr val="569CD6"/>
                </a:solidFill>
                <a:effectLst/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)(&amp;</a:t>
            </a:r>
            <a:r>
              <a:rPr lang="en-US" altLang="zh-CN" dirty="0">
                <a:solidFill>
                  <a:srgbClr val="9CDCFE"/>
                </a:solidFill>
                <a:effectLst/>
                <a:latin typeface="Consolas" panose="020B0609020204030204" pitchFamily="49" charset="0"/>
                <a:sym typeface="+mn-ea"/>
              </a:rPr>
              <a:t>b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dirty="0">
                <a:solidFill>
                  <a:srgbClr val="B5CEA8"/>
                </a:solidFill>
                <a:effectLst/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]));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+mn-ea"/>
              </a:rPr>
              <a:t>}</a:t>
            </a:r>
            <a:endParaRPr lang="zh-CN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21970" y="271780"/>
            <a:ext cx="51498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当数组作为函数的形参时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0875" y="6128385"/>
            <a:ext cx="9358630" cy="52197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rgbClr val="FFFF00"/>
                </a:solidFill>
              </a:rPr>
              <a:t>作为函数参数的数组名等同于指针！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820" y="3129280"/>
            <a:ext cx="6126480" cy="1817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62A902B-33BD-4FC7-BB4D-092AA9131B32}" type="slidenum">
              <a:rPr lang="zh-CN" altLang="en-US" smtClean="0">
                <a:solidFill>
                  <a:srgbClr val="FFCF01"/>
                </a:solidFill>
              </a:rPr>
              <a:t>72</a:t>
            </a:fld>
            <a:endParaRPr lang="en-US" altLang="zh-CN">
              <a:solidFill>
                <a:srgbClr val="FFCF0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64020" y="3078480"/>
            <a:ext cx="4772660" cy="341503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</a:b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isPalindrome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*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p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i,nhalf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nhalf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=n&gt;&gt;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for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;i&lt;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nhalf;i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++)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(*(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p+i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)!=*(p+n-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-i)) 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      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2295" y="1139190"/>
            <a:ext cx="5842635" cy="535432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#include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&lt;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stdio.h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&gt;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#include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&lt;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string.h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&gt;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isPalindrome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*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p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);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aLine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2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&lt;&lt;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29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]; 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main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() 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n;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*p=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aLine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fgets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(p,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2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&lt;&lt;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29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,stdin); 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n=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strlen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(p);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字符串长度，包括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'\n'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'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  <a:sym typeface="+mn-ea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==*(p+n-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)) n--;    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isPalindrome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p,n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"A palindrome!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  <a:sym typeface="+mn-ea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else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"It's not a palindrome.!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  <a:sym typeface="+mn-ea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 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64020" y="1139190"/>
            <a:ext cx="4773295" cy="11988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回文串就是一个正读和反读都一样的字符串,比如“level”或者“noon”等等就是回文串。</a:t>
            </a:r>
            <a:endParaRPr lang="en-US" altLang="zh-CN" sz="240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21970" y="271780"/>
            <a:ext cx="51498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D32D17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回文字符串的一个例子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51585" y="213403"/>
            <a:ext cx="8313086" cy="62865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kumimoji="1" lang="zh-CN" altLang="en-US" sz="3600" b="1" kern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字符与字符串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251585" y="1639570"/>
            <a:ext cx="6170295" cy="357886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#include &lt;stdio.h&gt;</a:t>
            </a:r>
          </a:p>
          <a:p>
            <a:pPr>
              <a:lnSpc>
                <a:spcPct val="135000"/>
              </a:lnSpc>
            </a:pP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main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()</a:t>
            </a:r>
          </a:p>
          <a:p>
            <a:pPr>
              <a:lnSpc>
                <a:spcPct val="135000"/>
              </a:lnSpc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{</a:t>
            </a:r>
          </a:p>
          <a:p>
            <a:pPr>
              <a:lnSpc>
                <a:spcPct val="135000"/>
              </a:lnSpc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"%d</a:t>
            </a:r>
            <a:r>
              <a:rPr lang="en-US" altLang="zh-CN" sz="2400" dirty="0">
                <a:solidFill>
                  <a:srgbClr val="D7BA7D"/>
                </a:solidFill>
                <a:latin typeface="Consolas" panose="020B0609020204030204" pitchFamily="49" charset="0"/>
                <a:sym typeface="+mn-ea"/>
              </a:rPr>
              <a:t>\n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"a"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);</a:t>
            </a:r>
          </a:p>
          <a:p>
            <a:pPr>
              <a:lnSpc>
                <a:spcPct val="135000"/>
              </a:lnSpc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"%d</a:t>
            </a:r>
            <a:r>
              <a:rPr lang="en-US" altLang="zh-CN" sz="2400" dirty="0">
                <a:solidFill>
                  <a:srgbClr val="D7BA7D"/>
                </a:solidFill>
                <a:latin typeface="Consolas" panose="020B0609020204030204" pitchFamily="49" charset="0"/>
                <a:sym typeface="+mn-ea"/>
              </a:rPr>
              <a:t>\n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'a'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);</a:t>
            </a:r>
          </a:p>
          <a:p>
            <a:pPr>
              <a:lnSpc>
                <a:spcPct val="135000"/>
              </a:lnSpc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pPr>
              <a:lnSpc>
                <a:spcPct val="135000"/>
              </a:lnSpc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595870" y="3912235"/>
            <a:ext cx="3114040" cy="1306195"/>
          </a:xfrm>
          <a:prstGeom prst="rect">
            <a:avLst/>
          </a:prstGeom>
          <a:solidFill>
            <a:srgbClr val="002060"/>
          </a:solidFill>
          <a:ln w="25400">
            <a:noFill/>
            <a:round/>
            <a:tailEnd type="triangle" w="med" len="med"/>
          </a:ln>
        </p:spPr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4206628</a:t>
            </a:r>
          </a:p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97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579360" y="1639570"/>
            <a:ext cx="3113405" cy="1012825"/>
          </a:xfrm>
          <a:prstGeom prst="rect">
            <a:avLst/>
          </a:prstGeom>
          <a:solidFill>
            <a:srgbClr val="C00000"/>
          </a:solidFill>
          <a:ln w="25400">
            <a:noFill/>
            <a:round/>
            <a:tailEnd type="triangle" w="med" len="med"/>
          </a:ln>
        </p:spPr>
        <p:txBody>
          <a:bodyPr rtlCol="0" anchor="ctr"/>
          <a:lstStyle/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FFFF00"/>
                </a:solidFill>
                <a:latin typeface="Consolas" panose="020B0609020204030204" pitchFamily="49" charset="0"/>
                <a:sym typeface="+mn-ea"/>
              </a:rPr>
              <a:t>"a"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返回的是分配的地址，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FFFF00"/>
                </a:solidFill>
                <a:latin typeface="Consolas" panose="020B0609020204030204" pitchFamily="49" charset="0"/>
                <a:sym typeface="+mn-ea"/>
              </a:rPr>
              <a:t>'a'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返回的是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码值。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79360" y="2880995"/>
            <a:ext cx="3113405" cy="706755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字符是小整数，字符串是大整数（地址）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6" grpId="0" bldLvl="0" animBg="1"/>
      <p:bldP spid="3" grpId="0" bldLvl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1956263" y="260207"/>
            <a:ext cx="8024351" cy="580333"/>
          </a:xfrm>
        </p:spPr>
        <p:txBody>
          <a:bodyPr vert="horz" wrap="square" lIns="91440" tIns="45720" rIns="91440" bIns="45720" anchor="ctr">
            <a:noAutofit/>
          </a:bodyPr>
          <a:lstStyle/>
          <a:p>
            <a:pPr eaLnBrk="1" hangingPunct="1"/>
            <a:r>
              <a:rPr lang="zh-CN" altLang="en-US" sz="36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补充读物：指针与数组的进一步认识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05499" y="1189925"/>
            <a:ext cx="4228407" cy="1145028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44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指针本质探寻</a:t>
            </a:r>
            <a:endParaRPr lang="zh-CN" altLang="en-US" sz="4400" b="1" kern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068" y="2554689"/>
            <a:ext cx="4143326" cy="389826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263" y="3290237"/>
            <a:ext cx="1669126" cy="1776545"/>
          </a:xfrm>
          <a:prstGeom prst="rect">
            <a:avLst/>
          </a:prstGeom>
        </p:spPr>
      </p:pic>
      <p:sp>
        <p:nvSpPr>
          <p:cNvPr id="6" name="任意多边形: 形状 5"/>
          <p:cNvSpPr/>
          <p:nvPr/>
        </p:nvSpPr>
        <p:spPr bwMode="auto">
          <a:xfrm rot="18712414">
            <a:off x="3478332" y="2694207"/>
            <a:ext cx="2728153" cy="1192061"/>
          </a:xfrm>
          <a:custGeom>
            <a:avLst/>
            <a:gdLst>
              <a:gd name="connsiteX0" fmla="*/ 0 w 3545404"/>
              <a:gd name="connsiteY0" fmla="*/ 138380 h 1254733"/>
              <a:gd name="connsiteX1" fmla="*/ 2782469 w 3545404"/>
              <a:gd name="connsiteY1" fmla="*/ 99111 h 1254733"/>
              <a:gd name="connsiteX2" fmla="*/ 3545404 w 3545404"/>
              <a:gd name="connsiteY2" fmla="*/ 1254733 h 125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5404" h="1254733">
                <a:moveTo>
                  <a:pt x="0" y="138380"/>
                </a:moveTo>
                <a:cubicBezTo>
                  <a:pt x="1095784" y="25716"/>
                  <a:pt x="2191568" y="-86948"/>
                  <a:pt x="2782469" y="99111"/>
                </a:cubicBezTo>
                <a:cubicBezTo>
                  <a:pt x="3373370" y="285170"/>
                  <a:pt x="3459387" y="769951"/>
                  <a:pt x="3545404" y="1254733"/>
                </a:cubicBezTo>
              </a:path>
            </a:pathLst>
          </a:custGeom>
          <a:noFill/>
          <a:ln w="25400">
            <a:solidFill>
              <a:srgbClr val="FFC000"/>
            </a:solidFill>
            <a:round/>
            <a:tailEnd type="triangl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3847682" y="3639825"/>
            <a:ext cx="2462462" cy="6479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triangle"/>
          </a:ln>
        </p:spPr>
      </p:cxn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96776" y="1286510"/>
            <a:ext cx="5272405" cy="481076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"Please enter a string of week:"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 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scanf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"%s"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x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);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(i =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 i&lt;7;i++ 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{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   if 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(strcmp(x, weekDay[i]) == 0)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   {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	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printf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"%s is %d\n"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x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);</a:t>
            </a:r>
          </a:p>
          <a:p>
            <a:pPr algn="l">
              <a:lnSpc>
                <a:spcPct val="12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	 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return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0;	</a:t>
            </a:r>
            <a:endParaRPr lang="en-US" altLang="zh-CN" sz="1600" dirty="0">
              <a:solidFill>
                <a:srgbClr val="C586C0"/>
              </a:solidFill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   }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    }</a:t>
            </a: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 printf(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"Not found!\n"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);</a:t>
            </a: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 return 0;</a:t>
            </a: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}</a:t>
            </a:r>
          </a:p>
          <a:p>
            <a:pPr algn="l">
              <a:lnSpc>
                <a:spcPct val="120000"/>
              </a:lnSpc>
              <a:buClrTx/>
              <a:buSzTx/>
              <a:buNone/>
            </a:pP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25863" y="1286510"/>
            <a:ext cx="4142740" cy="481076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#include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&lt;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stdio.h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&gt;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  <a:sym typeface="+mn-ea"/>
              </a:rPr>
              <a:t>#include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&lt;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string.h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&gt;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</a:b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main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char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  <a:sym typeface="+mn-ea"/>
              </a:rPr>
              <a:t>x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],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char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weekDay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  <a:sym typeface="+mn-ea"/>
              </a:rPr>
              <a:t>[]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  <a:sym typeface="+mn-ea"/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] =    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{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 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"Sunday"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 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"Monday"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 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"Tuesday"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 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"Wednesday"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 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"Thursday"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 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"Friday"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   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  <a:sym typeface="+mn-ea"/>
              </a:rPr>
              <a:t>"Saturday"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    };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4917" y="193410"/>
            <a:ext cx="555953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7-6] </a:t>
            </a:r>
            <a:r>
              <a:rPr lang="zh-CN" altLang="en-US" sz="28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英文星期几对应的数字。</a:t>
            </a:r>
            <a:endParaRPr lang="zh-CN" altLang="en-US" sz="2800" dirty="0">
              <a:solidFill>
                <a:srgbClr val="4141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8860" y="716630"/>
            <a:ext cx="8208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141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任意输入英文的星期几，在查找星期表后输出其对应的数字。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335119" y="4571908"/>
          <a:ext cx="2997693" cy="19991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6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u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569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569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u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569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569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…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569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…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569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…</a:t>
                      </a:r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0370" y="5132070"/>
            <a:ext cx="5573395" cy="15792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688568" y="1330546"/>
            <a:ext cx="5450313" cy="366741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1200"/>
              </a:spcAft>
              <a:buFontTx/>
              <a:buNone/>
            </a:pPr>
            <a:r>
              <a:rPr lang="en-US" altLang="zh-CN" b="1" dirty="0">
                <a:solidFill>
                  <a:srgbClr val="41418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代表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维数组的首地址，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的地址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 err="1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a+i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&amp;a[</a:t>
            </a:r>
            <a:r>
              <a:rPr lang="en-US" altLang="zh-CN" dirty="0" err="1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代表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99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的地址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a+i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 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a[</a:t>
            </a:r>
            <a:r>
              <a:rPr lang="en-US" altLang="zh-CN" dirty="0" err="1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代表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行第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rgbClr val="99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</a:t>
            </a: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的地址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FontTx/>
              <a:buNone/>
            </a:pP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a+i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)+j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 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a[</a:t>
            </a:r>
            <a:r>
              <a:rPr lang="en-US" altLang="zh-CN" dirty="0" err="1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]+j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代表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行第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</a:t>
            </a: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800" dirty="0">
                <a:solidFill>
                  <a:srgbClr val="99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</a:t>
            </a:r>
            <a:endParaRPr lang="zh-CN" altLang="en-US" sz="2800" dirty="0">
              <a:solidFill>
                <a:srgbClr val="9933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(*(</a:t>
            </a:r>
            <a:r>
              <a:rPr lang="en-US" altLang="zh-CN" dirty="0" err="1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a+i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)+j )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 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a[</a:t>
            </a:r>
            <a:r>
              <a:rPr lang="en-US" altLang="zh-CN" dirty="0" err="1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4141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][j]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代表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行第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</a:t>
            </a: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99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</a:t>
            </a:r>
            <a:endParaRPr lang="zh-CN" altLang="en-US" sz="2000" dirty="0">
              <a:solidFill>
                <a:srgbClr val="9933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0796568" y="1930174"/>
            <a:ext cx="917698" cy="64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行地址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endParaRPr lang="zh-CN" altLang="en-US" sz="6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11161089" y="2467172"/>
            <a:ext cx="161877" cy="269081"/>
          </a:xfrm>
          <a:prstGeom prst="downArrow">
            <a:avLst>
              <a:gd name="adj1" fmla="val 50000"/>
              <a:gd name="adj2" fmla="val 41544"/>
            </a:avLst>
          </a:prstGeom>
          <a:solidFill>
            <a:schemeClr val="accent1"/>
          </a:solidFill>
          <a:ln w="9525">
            <a:solidFill>
              <a:srgbClr val="99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0783178" y="3653790"/>
            <a:ext cx="917698" cy="64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列地址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endParaRPr lang="zh-CN" altLang="en-US" sz="6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11161089" y="4160772"/>
            <a:ext cx="161877" cy="269081"/>
          </a:xfrm>
          <a:prstGeom prst="downArrow">
            <a:avLst>
              <a:gd name="adj1" fmla="val 50000"/>
              <a:gd name="adj2" fmla="val 41544"/>
            </a:avLst>
          </a:prstGeom>
          <a:solidFill>
            <a:schemeClr val="accent1"/>
          </a:solidFill>
          <a:ln w="9525">
            <a:solidFill>
              <a:srgbClr val="99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62417" y="5435971"/>
            <a:ext cx="5443835" cy="113794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在指向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行的指针</a:t>
            </a:r>
            <a:r>
              <a:rPr lang="zh-CN" alt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前面加一个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alt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，就转换为指向列的指针。</a:t>
            </a:r>
            <a:endParaRPr lang="en-US" altLang="zh-CN" sz="3200" dirty="0">
              <a:solidFill>
                <a:schemeClr val="accent4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149350" y="989965"/>
            <a:ext cx="326771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US" altLang="zh-CN" b="1" dirty="0" err="1">
                <a:solidFill>
                  <a:srgbClr val="4141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zh-CN" b="1" dirty="0">
                <a:solidFill>
                  <a:srgbClr val="4141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a[3][4];</a:t>
            </a:r>
            <a:endParaRPr lang="zh-CN" altLang="en-US" b="1" dirty="0">
              <a:solidFill>
                <a:srgbClr val="4141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54660" y="5278755"/>
            <a:ext cx="2836545" cy="1309159"/>
            <a:chOff x="9211" y="2895"/>
            <a:chExt cx="4500" cy="1798"/>
          </a:xfrm>
        </p:grpSpPr>
        <p:sp>
          <p:nvSpPr>
            <p:cNvPr id="19" name="文本框 18"/>
            <p:cNvSpPr txBox="1"/>
            <p:nvPr/>
          </p:nvSpPr>
          <p:spPr>
            <a:xfrm>
              <a:off x="9477" y="2895"/>
              <a:ext cx="1179" cy="50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a[</a:t>
              </a:r>
              <a:r>
                <a:rPr lang="en-US" altLang="zh-CN" b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][j]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1748" y="2916"/>
              <a:ext cx="1587" cy="50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pl-PL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*(a[i]+j)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716" y="4187"/>
              <a:ext cx="1995" cy="50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pl-PL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*(*(a+i)+j)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211" y="4174"/>
              <a:ext cx="1841" cy="50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(*(</a:t>
              </a:r>
              <a:r>
                <a:rPr lang="en-US" altLang="zh-CN" b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a+i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))[j]</a:t>
              </a:r>
            </a:p>
          </p:txBody>
        </p:sp>
        <p:sp>
          <p:nvSpPr>
            <p:cNvPr id="23" name="左右箭头 8"/>
            <p:cNvSpPr/>
            <p:nvPr/>
          </p:nvSpPr>
          <p:spPr>
            <a:xfrm>
              <a:off x="10949" y="3122"/>
              <a:ext cx="707" cy="234"/>
            </a:xfrm>
            <a:prstGeom prst="leftRightArrow">
              <a:avLst/>
            </a:prstGeom>
            <a:noFill/>
            <a:ln w="25400">
              <a:solidFill>
                <a:srgbClr val="FFC000"/>
              </a:solidFill>
              <a:round/>
              <a:tailEnd type="triangle" w="med" len="med"/>
            </a:ln>
          </p:spPr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左右箭头 9"/>
            <p:cNvSpPr/>
            <p:nvPr/>
          </p:nvSpPr>
          <p:spPr>
            <a:xfrm>
              <a:off x="10945" y="4360"/>
              <a:ext cx="707" cy="234"/>
            </a:xfrm>
            <a:prstGeom prst="leftRightArrow">
              <a:avLst/>
            </a:prstGeom>
            <a:noFill/>
            <a:ln w="25400">
              <a:solidFill>
                <a:srgbClr val="FFC000"/>
              </a:solidFill>
              <a:round/>
              <a:tailEnd type="triangle" w="med" len="med"/>
            </a:ln>
          </p:spPr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上下箭头 10"/>
            <p:cNvSpPr/>
            <p:nvPr/>
          </p:nvSpPr>
          <p:spPr>
            <a:xfrm>
              <a:off x="9964" y="3607"/>
              <a:ext cx="168" cy="536"/>
            </a:xfrm>
            <a:prstGeom prst="upDownArrow">
              <a:avLst/>
            </a:prstGeom>
            <a:noFill/>
            <a:ln w="25400">
              <a:solidFill>
                <a:srgbClr val="FFC000"/>
              </a:solidFill>
              <a:round/>
              <a:tailEnd type="triangle" w="med" len="med"/>
            </a:ln>
          </p:spPr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上下箭头 12"/>
            <p:cNvSpPr/>
            <p:nvPr/>
          </p:nvSpPr>
          <p:spPr>
            <a:xfrm>
              <a:off x="12458" y="3551"/>
              <a:ext cx="168" cy="536"/>
            </a:xfrm>
            <a:prstGeom prst="upDownArrow">
              <a:avLst/>
            </a:prstGeom>
            <a:noFill/>
            <a:ln w="25400">
              <a:solidFill>
                <a:srgbClr val="FFC000"/>
              </a:solidFill>
              <a:round/>
              <a:tailEnd type="triangle" w="med" len="med"/>
            </a:ln>
          </p:spPr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534410" y="5278755"/>
            <a:ext cx="2360295" cy="1237475"/>
            <a:chOff x="9697" y="2916"/>
            <a:chExt cx="3717" cy="1847"/>
          </a:xfrm>
        </p:grpSpPr>
        <p:sp>
          <p:nvSpPr>
            <p:cNvPr id="28" name="文本框 27"/>
            <p:cNvSpPr txBox="1"/>
            <p:nvPr/>
          </p:nvSpPr>
          <p:spPr>
            <a:xfrm>
              <a:off x="9697" y="2916"/>
              <a:ext cx="1468" cy="55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&amp;a[</a:t>
              </a:r>
              <a:r>
                <a:rPr lang="en-US" altLang="zh-CN" b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][j]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1876" y="2916"/>
              <a:ext cx="1157" cy="55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pl-PL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a[i]+j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669" y="4213"/>
              <a:ext cx="1745" cy="55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pl-PL" b="1" dirty="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lang="pl-PL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*(a+i)+j</a:t>
              </a:r>
            </a:p>
          </p:txBody>
        </p:sp>
        <p:sp>
          <p:nvSpPr>
            <p:cNvPr id="31" name="左右箭头 20"/>
            <p:cNvSpPr/>
            <p:nvPr/>
          </p:nvSpPr>
          <p:spPr>
            <a:xfrm>
              <a:off x="11185" y="3122"/>
              <a:ext cx="691" cy="211"/>
            </a:xfrm>
            <a:prstGeom prst="leftRightArrow">
              <a:avLst/>
            </a:prstGeom>
            <a:noFill/>
            <a:ln w="25400">
              <a:solidFill>
                <a:srgbClr val="FFC000"/>
              </a:solidFill>
              <a:round/>
              <a:tailEnd type="triangle" w="med" len="med"/>
            </a:ln>
          </p:spPr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上下箭头 23"/>
            <p:cNvSpPr/>
            <p:nvPr/>
          </p:nvSpPr>
          <p:spPr>
            <a:xfrm>
              <a:off x="12458" y="3551"/>
              <a:ext cx="168" cy="536"/>
            </a:xfrm>
            <a:prstGeom prst="upDownArrow">
              <a:avLst/>
            </a:prstGeom>
            <a:noFill/>
            <a:ln w="25400">
              <a:solidFill>
                <a:srgbClr val="FFC000"/>
              </a:solidFill>
              <a:round/>
              <a:tailEnd type="triangle" w="med" len="med"/>
            </a:ln>
          </p:spPr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510059" y="285211"/>
            <a:ext cx="7348962" cy="743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*指针与二维数组的行地址与列地址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1543050"/>
            <a:ext cx="5544820" cy="34848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0796568" y="2777642"/>
            <a:ext cx="877163" cy="438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列地址</a:t>
            </a:r>
          </a:p>
        </p:txBody>
      </p:sp>
      <p:sp>
        <p:nvSpPr>
          <p:cNvPr id="35" name="矩形 34"/>
          <p:cNvSpPr/>
          <p:nvPr/>
        </p:nvSpPr>
        <p:spPr>
          <a:xfrm>
            <a:off x="10875464" y="4577051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元素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bldLvl="0" animBg="1"/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64539420"/>
  <p:tag name="KSO_WM_UNIT_PLACING_PICTURE_USER_VIEWPORT" val="{&quot;height&quot;:3000,&quot;width&quot;:531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3a884a6-e8d6-4542-93fa-7cf0803f23da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dcec394-c0a9-4dd5-9ec2-b69136388119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49d9a2e-9a78-44ae-823c-cf354aa9d87b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75acff7-608a-4f7f-ba0d-bbed8ef183d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5328660-e8ac-4e33-bf24-82f96613f961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e512fd0-8bb7-459e-bf15-e59380223334}"/>
</p:tagLst>
</file>

<file path=ppt/theme/theme1.xml><?xml version="1.0" encoding="utf-8"?>
<a:theme xmlns:a="http://schemas.openxmlformats.org/drawingml/2006/main" name="csppt02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</TotalTime>
  <Words>25868</Words>
  <Application>Microsoft Office PowerPoint</Application>
  <PresentationFormat>宽屏</PresentationFormat>
  <Paragraphs>2540</Paragraphs>
  <Slides>74</Slides>
  <Notes>74</Notes>
  <HiddenSlides>1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90" baseType="lpstr">
      <vt:lpstr>Calibri (正文)</vt:lpstr>
      <vt:lpstr>等线</vt:lpstr>
      <vt:lpstr>华文新魏</vt:lpstr>
      <vt:lpstr>宋体</vt:lpstr>
      <vt:lpstr>微软雅黑</vt:lpstr>
      <vt:lpstr>Arial</vt:lpstr>
      <vt:lpstr>Calibri</vt:lpstr>
      <vt:lpstr>Calibri Light</vt:lpstr>
      <vt:lpstr>Consolas</vt:lpstr>
      <vt:lpstr>Courier New</vt:lpstr>
      <vt:lpstr>Garamond</vt:lpstr>
      <vt:lpstr>Segoe Script</vt:lpstr>
      <vt:lpstr>Tahoma</vt:lpstr>
      <vt:lpstr>Times New Roman</vt:lpstr>
      <vt:lpstr>Wingdings</vt:lpstr>
      <vt:lpstr>csppt02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*指针与二维数组——列指针与行指针（形象描述）</vt:lpstr>
      <vt:lpstr>行指针同样不做越界检查</vt:lpstr>
      <vt:lpstr>*[例7-7]日期转换问题(1)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数组类型参数的举例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指针变量与数组的区别！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补充读物：指针与数组的进一步认识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Rong</dc:creator>
  <cp:lastModifiedBy>樊 江</cp:lastModifiedBy>
  <cp:revision>868</cp:revision>
  <dcterms:created xsi:type="dcterms:W3CDTF">2018-01-21T03:53:00Z</dcterms:created>
  <dcterms:modified xsi:type="dcterms:W3CDTF">2020-04-23T07:46:57Z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