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notesMasterIdLst>
    <p:notesMasterId r:id="rId12"/>
  </p:notesMasterIdLst>
  <p:handoutMasterIdLst>
    <p:handoutMasterId r:id="rId13"/>
  </p:handoutMasterIdLst>
  <p:sldIdLst>
    <p:sldId id="527" r:id="rId2"/>
    <p:sldId id="528" r:id="rId3"/>
    <p:sldId id="530" r:id="rId4"/>
    <p:sldId id="534" r:id="rId5"/>
    <p:sldId id="540" r:id="rId6"/>
    <p:sldId id="535" r:id="rId7"/>
    <p:sldId id="536" r:id="rId8"/>
    <p:sldId id="537" r:id="rId9"/>
    <p:sldId id="539" r:id="rId10"/>
    <p:sldId id="538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3C"/>
    <a:srgbClr val="E18300"/>
    <a:srgbClr val="FFDA70"/>
    <a:srgbClr val="FFC800"/>
    <a:srgbClr val="FFAA00"/>
    <a:srgbClr val="0A7832"/>
    <a:srgbClr val="0A7828"/>
    <a:srgbClr val="0A7228"/>
    <a:srgbClr val="9B9B9B"/>
    <a:srgbClr val="FFE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>
      <p:cViewPr varScale="1">
        <p:scale>
          <a:sx n="113" d="100"/>
          <a:sy n="113" d="100"/>
        </p:scale>
        <p:origin x="222" y="108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F11-6036-4EBE-A7C2-2DB110FB99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46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1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12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8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5948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9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12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95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3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F11-6036-4EBE-A7C2-2DB110FB99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8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8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9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E754-65B1-4BF8-A031-1369D23224EF}" type="datetimeFigureOut">
              <a:rPr lang="en-NZ" smtClean="0"/>
              <a:t>22/10/2024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Infographics Sampler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051" y="122565"/>
            <a:ext cx="529133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New Zealand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Lotto 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Result Analysis</a:t>
            </a:r>
          </a:p>
          <a:p>
            <a:endParaRPr lang="en-US" sz="28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STATISTICS</a:t>
            </a:r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2051" y="1555792"/>
            <a:ext cx="228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Frame Lines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7242" cy="6858000"/>
            <a:chOff x="0" y="0"/>
            <a:chExt cx="12197242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cxnSp>
            <p:nvCxnSpPr>
              <p:cNvPr id="12" name="Straight Connector 11" descr="White horizontal divider line."/>
              <p:cNvCxnSpPr/>
              <p:nvPr/>
            </p:nvCxnSpPr>
            <p:spPr>
              <a:xfrm>
                <a:off x="0" y="3454399"/>
                <a:ext cx="1218882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 descr="White vertical divider line."/>
              <p:cNvCxnSpPr/>
              <p:nvPr/>
            </p:nvCxnSpPr>
            <p:spPr>
              <a:xfrm>
                <a:off x="6099495" y="0"/>
                <a:ext cx="0" cy="6858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White Boarder" descr="White boarder line."/>
            <p:cNvSpPr/>
            <p:nvPr/>
          </p:nvSpPr>
          <p:spPr>
            <a:xfrm>
              <a:off x="8417" y="0"/>
              <a:ext cx="12188825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A sign with colorful triangles&#10;&#10;Description automatically generated">
            <a:extLst>
              <a:ext uri="{FF2B5EF4-FFF2-40B4-BE49-F238E27FC236}">
                <a16:creationId xmlns:a16="http://schemas.microsoft.com/office/drawing/2014/main" id="{636D2F9C-3AE1-4506-13B2-10047F42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780" y="5013176"/>
            <a:ext cx="2628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8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B79-7A6E-0F47-FECE-33401A672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955" y="-675456"/>
            <a:ext cx="7764913" cy="1646302"/>
          </a:xfrm>
        </p:spPr>
        <p:txBody>
          <a:bodyPr/>
          <a:lstStyle/>
          <a:p>
            <a:pPr algn="ctr"/>
            <a:r>
              <a:rPr lang="en-NZ" dirty="0"/>
              <a:t>Q &amp; A</a:t>
            </a:r>
          </a:p>
        </p:txBody>
      </p:sp>
      <p:pic>
        <p:nvPicPr>
          <p:cNvPr id="10" name="videoplayback">
            <a:hlinkClick r:id="" action="ppaction://media"/>
            <a:extLst>
              <a:ext uri="{FF2B5EF4-FFF2-40B4-BE49-F238E27FC236}">
                <a16:creationId xmlns:a16="http://schemas.microsoft.com/office/drawing/2014/main" id="{15EEF315-6693-791A-4FF8-2922E0775F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86298" y="2020887"/>
            <a:ext cx="2816225" cy="28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2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5E29-9D53-D22D-C6D6-3C89259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889586"/>
            <a:ext cx="8594429" cy="1320800"/>
          </a:xfrm>
        </p:spPr>
        <p:txBody>
          <a:bodyPr/>
          <a:lstStyle/>
          <a:p>
            <a:r>
              <a:rPr lang="en-NZ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51B4-8AC4-E79F-315F-323E327B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488" y="1889586"/>
            <a:ext cx="8594429" cy="38807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NZ" dirty="0"/>
              <a:t>Lotto New Zealand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Data Set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Lotto Result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Q&amp;A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458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6FF6-6F96-19EF-5C77-708D17D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Lotto New Zealand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20BA-8CD6-3FE6-BF31-893F0980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b="1" dirty="0"/>
              <a:t>	</a:t>
            </a:r>
            <a:r>
              <a:rPr lang="en-NZ" sz="2400" b="1" dirty="0"/>
              <a:t>Lotto Overview</a:t>
            </a:r>
          </a:p>
          <a:p>
            <a:pPr marL="0" indent="0">
              <a:buNone/>
            </a:pPr>
            <a:r>
              <a:rPr lang="en-NZ" dirty="0"/>
              <a:t>	Lotto New Zealand is a popular lottery game established in 1987, offering 	players the chance to win substantial amount of money through a simple 	number selection process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sz="2400" b="1" dirty="0"/>
              <a:t>Game Structure</a:t>
            </a:r>
          </a:p>
          <a:p>
            <a:pPr marL="0" indent="0">
              <a:buNone/>
            </a:pPr>
            <a:r>
              <a:rPr lang="en-NZ" dirty="0"/>
              <a:t>	Players select 6 numbers from a pool of 40. </a:t>
            </a:r>
          </a:p>
          <a:p>
            <a:pPr marL="0" indent="0">
              <a:buNone/>
            </a:pPr>
            <a:r>
              <a:rPr lang="en-NZ" dirty="0"/>
              <a:t>	Draws are held weekly on Wednesdays and Saturdays.</a:t>
            </a:r>
          </a:p>
        </p:txBody>
      </p:sp>
    </p:spTree>
    <p:extLst>
      <p:ext uri="{BB962C8B-B14F-4D97-AF65-F5344CB8AC3E}">
        <p14:creationId xmlns:p14="http://schemas.microsoft.com/office/powerpoint/2010/main" val="110077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0A60-0159-4DB9-0944-5C299352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Lotto New Zealand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5549-0658-3BFB-2F16-A705A480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2132856"/>
            <a:ext cx="8594429" cy="3880773"/>
          </a:xfrm>
        </p:spPr>
        <p:txBody>
          <a:bodyPr/>
          <a:lstStyle/>
          <a:p>
            <a:pPr marL="0" indent="0">
              <a:buNone/>
            </a:pPr>
            <a:r>
              <a:rPr lang="en-NZ" sz="2400" b="1" dirty="0"/>
              <a:t>What are the optimal numbers to pick?</a:t>
            </a:r>
          </a:p>
          <a:p>
            <a:pPr marL="0" indent="0">
              <a:buNone/>
            </a:pPr>
            <a:endParaRPr lang="en-NZ" sz="2400" b="1" dirty="0"/>
          </a:p>
          <a:p>
            <a:r>
              <a:rPr lang="en-NZ" dirty="0"/>
              <a:t>Which numbers are drawn most frequently?</a:t>
            </a:r>
          </a:p>
          <a:p>
            <a:endParaRPr lang="en-NZ" dirty="0"/>
          </a:p>
          <a:p>
            <a:r>
              <a:rPr lang="en-NZ" dirty="0"/>
              <a:t>Are there any patterns to these numbers?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826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0391-01EC-41A6-62E8-B37F2766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D5F7-86DB-EFF9-0479-9C94CAE5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 Set used is created by </a:t>
            </a:r>
            <a:r>
              <a:rPr lang="en-NZ" dirty="0" err="1"/>
              <a:t>Lottolyzer</a:t>
            </a:r>
            <a:r>
              <a:rPr lang="en-NZ" dirty="0"/>
              <a:t>.</a:t>
            </a:r>
          </a:p>
          <a:p>
            <a:endParaRPr lang="en-NZ" dirty="0"/>
          </a:p>
          <a:p>
            <a:r>
              <a:rPr lang="en-NZ" dirty="0"/>
              <a:t>Data provided is from 2008 when they implemented new drafting methods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Some old data contained empty cells and were cleaned up.</a:t>
            </a:r>
          </a:p>
          <a:p>
            <a:endParaRPr lang="en-NZ" dirty="0"/>
          </a:p>
          <a:p>
            <a:r>
              <a:rPr lang="en-NZ" dirty="0"/>
              <a:t>Data was transformed and converted to make sure only relevant information are shown.</a:t>
            </a:r>
          </a:p>
        </p:txBody>
      </p:sp>
    </p:spTree>
    <p:extLst>
      <p:ext uri="{BB962C8B-B14F-4D97-AF65-F5344CB8AC3E}">
        <p14:creationId xmlns:p14="http://schemas.microsoft.com/office/powerpoint/2010/main" val="30180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84CF-6F5E-25A1-E8FF-86A5E10F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35751"/>
          </a:xfrm>
        </p:spPr>
        <p:txBody>
          <a:bodyPr>
            <a:normAutofit/>
          </a:bodyPr>
          <a:lstStyle/>
          <a:p>
            <a:r>
              <a:rPr lang="en-NZ" dirty="0"/>
              <a:t>Lotto Result Analysis</a:t>
            </a:r>
            <a:br>
              <a:rPr lang="en-NZ" dirty="0"/>
            </a:b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8CE774-2527-E2A9-8254-3750702E8F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5780" y="2160982"/>
            <a:ext cx="5476935" cy="330411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C78AA-5655-6711-EF0F-622FAF0CE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62364" y="2376613"/>
            <a:ext cx="4184527" cy="3304117"/>
          </a:xfrm>
        </p:spPr>
        <p:txBody>
          <a:bodyPr/>
          <a:lstStyle/>
          <a:p>
            <a:r>
              <a:rPr lang="en-NZ" dirty="0"/>
              <a:t>Most Frequently Drawn Numbers</a:t>
            </a:r>
          </a:p>
          <a:p>
            <a:pPr marL="0" indent="0">
              <a:buNone/>
            </a:pPr>
            <a:r>
              <a:rPr lang="en-NZ" dirty="0"/>
              <a:t>	19: drawn 233 times</a:t>
            </a:r>
          </a:p>
          <a:p>
            <a:pPr marL="0" indent="0">
              <a:buNone/>
            </a:pPr>
            <a:r>
              <a:rPr lang="en-NZ" dirty="0"/>
              <a:t>	15: drawn 226 times</a:t>
            </a:r>
          </a:p>
          <a:p>
            <a:pPr marL="0" indent="0">
              <a:buNone/>
            </a:pPr>
            <a:r>
              <a:rPr lang="en-NZ" dirty="0"/>
              <a:t>	23: drawn 224 times</a:t>
            </a:r>
          </a:p>
          <a:p>
            <a:pPr marL="0" indent="0">
              <a:buNone/>
            </a:pPr>
            <a:r>
              <a:rPr lang="en-NZ" dirty="0"/>
              <a:t>	22: drawn 221 times</a:t>
            </a:r>
          </a:p>
          <a:p>
            <a:pPr marL="0" indent="0">
              <a:buNone/>
            </a:pPr>
            <a:r>
              <a:rPr lang="en-NZ" dirty="0"/>
              <a:t>	17: drawn 219 times</a:t>
            </a:r>
          </a:p>
          <a:p>
            <a:pPr marL="0" indent="0">
              <a:buNone/>
            </a:pPr>
            <a:r>
              <a:rPr lang="en-NZ" dirty="0"/>
              <a:t>	10: drawn 218 times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7E5F01-B747-70B0-2D55-783E27BBE4D1}"/>
              </a:ext>
            </a:extLst>
          </p:cNvPr>
          <p:cNvSpPr txBox="1">
            <a:spLocks/>
          </p:cNvSpPr>
          <p:nvPr/>
        </p:nvSpPr>
        <p:spPr>
          <a:xfrm>
            <a:off x="677158" y="1385290"/>
            <a:ext cx="8594429" cy="1335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N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74195-51D0-E4DF-3173-42CAF03677BC}"/>
              </a:ext>
            </a:extLst>
          </p:cNvPr>
          <p:cNvSpPr txBox="1"/>
          <p:nvPr/>
        </p:nvSpPr>
        <p:spPr>
          <a:xfrm>
            <a:off x="5643033" y="297603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EF3B3-F725-9368-2AC2-2172E6B84306}"/>
              </a:ext>
            </a:extLst>
          </p:cNvPr>
          <p:cNvSpPr txBox="1"/>
          <p:nvPr/>
        </p:nvSpPr>
        <p:spPr>
          <a:xfrm>
            <a:off x="677158" y="1511620"/>
            <a:ext cx="859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Which numbers are drawn most frequently?</a:t>
            </a:r>
          </a:p>
        </p:txBody>
      </p:sp>
    </p:spTree>
    <p:extLst>
      <p:ext uri="{BB962C8B-B14F-4D97-AF65-F5344CB8AC3E}">
        <p14:creationId xmlns:p14="http://schemas.microsoft.com/office/powerpoint/2010/main" val="262872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3006-C8D2-5954-FF27-D4BE8253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Lotto Result Analysis</a:t>
            </a:r>
            <a:br>
              <a:rPr lang="en-NZ" dirty="0"/>
            </a:br>
            <a:endParaRPr lang="en-N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2826AC-8714-D836-5244-41FB8C263D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4188" y="2348880"/>
            <a:ext cx="4426253" cy="27645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B8D3D2-1832-B3B5-83B1-4D19645562DA}"/>
              </a:ext>
            </a:extLst>
          </p:cNvPr>
          <p:cNvSpPr txBox="1"/>
          <p:nvPr/>
        </p:nvSpPr>
        <p:spPr>
          <a:xfrm>
            <a:off x="677158" y="1511620"/>
            <a:ext cx="859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Are there any patterns to these numbers?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B0300C-1AC6-1671-8108-B4D4726F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874" y="2348880"/>
            <a:ext cx="3703712" cy="27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E48A-ED22-4FE6-3C70-C7BB777F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Lotto Result Analysis</a:t>
            </a:r>
            <a:br>
              <a:rPr lang="en-NZ" dirty="0"/>
            </a:b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A3EDD1-F890-32FE-7E5E-08446A440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797" y="2204864"/>
            <a:ext cx="4545990" cy="284060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BC11FA-9BCE-BEAA-2A75-676ADCC0F5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5593" y="2312042"/>
            <a:ext cx="4183062" cy="262624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A59886-E121-0F61-7546-4246459D1343}"/>
              </a:ext>
            </a:extLst>
          </p:cNvPr>
          <p:cNvSpPr txBox="1"/>
          <p:nvPr/>
        </p:nvSpPr>
        <p:spPr>
          <a:xfrm>
            <a:off x="677158" y="1511620"/>
            <a:ext cx="859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Are there any patterns to these numbers?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3E66D-488A-456C-4532-70908308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03" y="4938285"/>
            <a:ext cx="833553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3D93-B5D5-062B-43AF-413919C8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5454-EA3F-B090-7171-A4261093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are no optimal numbers to increase your odds of winning.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We can use historic data as evidence to distribute the lottery numbers evenly from 1 to 40.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We are also able to use historic data as evidence to find the most frequently drawn numbers.</a:t>
            </a:r>
          </a:p>
          <a:p>
            <a:endParaRPr lang="en-NZ" dirty="0"/>
          </a:p>
          <a:p>
            <a:r>
              <a:rPr lang="en-NZ" dirty="0"/>
              <a:t>Numbers chosen based on educated guess using historic data as evidence are 6, 11, 17, 23, 29, 35</a:t>
            </a:r>
          </a:p>
        </p:txBody>
      </p:sp>
    </p:spTree>
    <p:extLst>
      <p:ext uri="{BB962C8B-B14F-4D97-AF65-F5344CB8AC3E}">
        <p14:creationId xmlns:p14="http://schemas.microsoft.com/office/powerpoint/2010/main" val="1899360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</TotalTime>
  <Words>310</Words>
  <Application>Microsoft Office PowerPoint</Application>
  <PresentationFormat>Custom</PresentationFormat>
  <Paragraphs>56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Trebuchet MS</vt:lpstr>
      <vt:lpstr>Wingdings 3</vt:lpstr>
      <vt:lpstr>Facet</vt:lpstr>
      <vt:lpstr>PowerPoint Infographics Sampler</vt:lpstr>
      <vt:lpstr>Content</vt:lpstr>
      <vt:lpstr>Lotto New Zealand - Introduction</vt:lpstr>
      <vt:lpstr>Lotto New Zealand - Purpose</vt:lpstr>
      <vt:lpstr>Data Set</vt:lpstr>
      <vt:lpstr>Lotto Result Analysis </vt:lpstr>
      <vt:lpstr>Lotto Result Analysis </vt:lpstr>
      <vt:lpstr>Lotto Result Analysis </vt:lpstr>
      <vt:lpstr>Conclusion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Dollarking Fiji</dc:creator>
  <cp:keywords/>
  <dc:description/>
  <cp:lastModifiedBy>Dollarking Fiji</cp:lastModifiedBy>
  <cp:revision>1</cp:revision>
  <dcterms:created xsi:type="dcterms:W3CDTF">2024-10-22T10:04:12Z</dcterms:created>
  <dcterms:modified xsi:type="dcterms:W3CDTF">2024-10-22T20:35:16Z</dcterms:modified>
  <cp:category/>
</cp:coreProperties>
</file>