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embeddedFontLst>
    <p:embeddedFont>
      <p:font typeface="Economica"/>
      <p:regular r:id="rId31"/>
      <p:bold r:id="rId32"/>
      <p:italic r:id="rId33"/>
      <p:boldItalic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9" roundtripDataSignature="AMtx7miHrhhdhkzp1rJXsrYWeGDouxTk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Economica-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Economica-italic.fntdata"/><Relationship Id="rId10" Type="http://schemas.openxmlformats.org/officeDocument/2006/relationships/slide" Target="slides/slide6.xml"/><Relationship Id="rId32" Type="http://schemas.openxmlformats.org/officeDocument/2006/relationships/font" Target="fonts/Economica-bold.fntdata"/><Relationship Id="rId13" Type="http://schemas.openxmlformats.org/officeDocument/2006/relationships/slide" Target="slides/slide9.xml"/><Relationship Id="rId35" Type="http://schemas.openxmlformats.org/officeDocument/2006/relationships/font" Target="fonts/OpenSans-regular.fntdata"/><Relationship Id="rId12" Type="http://schemas.openxmlformats.org/officeDocument/2006/relationships/slide" Target="slides/slide8.xml"/><Relationship Id="rId34" Type="http://schemas.openxmlformats.org/officeDocument/2006/relationships/font" Target="fonts/Economica-boldItalic.fntdata"/><Relationship Id="rId15" Type="http://schemas.openxmlformats.org/officeDocument/2006/relationships/slide" Target="slides/slide11.xml"/><Relationship Id="rId37" Type="http://schemas.openxmlformats.org/officeDocument/2006/relationships/font" Target="fonts/OpenSans-italic.fntdata"/><Relationship Id="rId14" Type="http://schemas.openxmlformats.org/officeDocument/2006/relationships/slide" Target="slides/slide10.xml"/><Relationship Id="rId36" Type="http://schemas.openxmlformats.org/officeDocument/2006/relationships/font" Target="fonts/OpenSans-bold.fntdata"/><Relationship Id="rId17" Type="http://schemas.openxmlformats.org/officeDocument/2006/relationships/slide" Target="slides/slide13.xml"/><Relationship Id="rId39" Type="http://customschemas.google.com/relationships/presentationmetadata" Target="metadata"/><Relationship Id="rId16" Type="http://schemas.openxmlformats.org/officeDocument/2006/relationships/slide" Target="slides/slide12.xml"/><Relationship Id="rId38" Type="http://schemas.openxmlformats.org/officeDocument/2006/relationships/font" Target="fonts/OpenSans-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8"/>
          <p:cNvSpPr/>
          <p:nvPr/>
        </p:nvSpPr>
        <p:spPr>
          <a:xfrm>
            <a:off x="3658685" y="1008934"/>
            <a:ext cx="1442167" cy="1499933"/>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8"/>
          <p:cNvSpPr/>
          <p:nvPr/>
        </p:nvSpPr>
        <p:spPr>
          <a:xfrm rot="10800000">
            <a:off x="7091134" y="4355634"/>
            <a:ext cx="1442167" cy="1499933"/>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8"/>
          <p:cNvSpPr txBox="1"/>
          <p:nvPr>
            <p:ph type="ctrTitle"/>
          </p:nvPr>
        </p:nvSpPr>
        <p:spPr>
          <a:xfrm>
            <a:off x="4059600" y="1925673"/>
            <a:ext cx="4072800" cy="2049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3" name="Google Shape;13;p28"/>
          <p:cNvSpPr txBox="1"/>
          <p:nvPr>
            <p:ph idx="1" type="subTitle"/>
          </p:nvPr>
        </p:nvSpPr>
        <p:spPr>
          <a:xfrm>
            <a:off x="4059600" y="4155440"/>
            <a:ext cx="4072800" cy="9352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8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8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8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8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8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8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8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8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800">
                <a:latin typeface="Economica"/>
                <a:ea typeface="Economica"/>
                <a:cs typeface="Economica"/>
                <a:sym typeface="Economica"/>
              </a:defRPr>
            </a:lvl9pPr>
          </a:lstStyle>
          <a:p/>
        </p:txBody>
      </p:sp>
      <p:sp>
        <p:nvSpPr>
          <p:cNvPr id="14" name="Google Shape;14;p28"/>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51" name="Shape 51"/>
        <p:cNvGrpSpPr/>
        <p:nvPr/>
      </p:nvGrpSpPr>
      <p:grpSpPr>
        <a:xfrm>
          <a:off x="0" y="0"/>
          <a:ext cx="0" cy="0"/>
          <a:chOff x="0" y="0"/>
          <a:chExt cx="0" cy="0"/>
        </a:xfrm>
      </p:grpSpPr>
      <p:sp>
        <p:nvSpPr>
          <p:cNvPr id="52" name="Google Shape;52;p37"/>
          <p:cNvSpPr/>
          <p:nvPr/>
        </p:nvSpPr>
        <p:spPr>
          <a:xfrm>
            <a:off x="0" y="6727600"/>
            <a:ext cx="12192000" cy="13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53" name="Google Shape;53;p37"/>
          <p:cNvSpPr txBox="1"/>
          <p:nvPr>
            <p:ph type="title"/>
          </p:nvPr>
        </p:nvSpPr>
        <p:spPr>
          <a:xfrm>
            <a:off x="415600" y="1276167"/>
            <a:ext cx="11360800" cy="28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2"/>
              </a:buClr>
              <a:buSzPts val="16000"/>
              <a:buNone/>
              <a:defRPr sz="21333">
                <a:solidFill>
                  <a:schemeClr val="lt2"/>
                </a:solidFill>
              </a:defRPr>
            </a:lvl1pPr>
            <a:lvl2pPr lvl="1" algn="ctr">
              <a:lnSpc>
                <a:spcPct val="100000"/>
              </a:lnSpc>
              <a:spcBef>
                <a:spcPts val="0"/>
              </a:spcBef>
              <a:spcAft>
                <a:spcPts val="0"/>
              </a:spcAft>
              <a:buClr>
                <a:schemeClr val="lt2"/>
              </a:buClr>
              <a:buSzPts val="16000"/>
              <a:buNone/>
              <a:defRPr sz="21333">
                <a:solidFill>
                  <a:schemeClr val="lt2"/>
                </a:solidFill>
              </a:defRPr>
            </a:lvl2pPr>
            <a:lvl3pPr lvl="2" algn="ctr">
              <a:lnSpc>
                <a:spcPct val="100000"/>
              </a:lnSpc>
              <a:spcBef>
                <a:spcPts val="0"/>
              </a:spcBef>
              <a:spcAft>
                <a:spcPts val="0"/>
              </a:spcAft>
              <a:buClr>
                <a:schemeClr val="lt2"/>
              </a:buClr>
              <a:buSzPts val="16000"/>
              <a:buNone/>
              <a:defRPr sz="21333">
                <a:solidFill>
                  <a:schemeClr val="lt2"/>
                </a:solidFill>
              </a:defRPr>
            </a:lvl3pPr>
            <a:lvl4pPr lvl="3" algn="ctr">
              <a:lnSpc>
                <a:spcPct val="100000"/>
              </a:lnSpc>
              <a:spcBef>
                <a:spcPts val="0"/>
              </a:spcBef>
              <a:spcAft>
                <a:spcPts val="0"/>
              </a:spcAft>
              <a:buClr>
                <a:schemeClr val="lt2"/>
              </a:buClr>
              <a:buSzPts val="16000"/>
              <a:buNone/>
              <a:defRPr sz="21333">
                <a:solidFill>
                  <a:schemeClr val="lt2"/>
                </a:solidFill>
              </a:defRPr>
            </a:lvl4pPr>
            <a:lvl5pPr lvl="4" algn="ctr">
              <a:lnSpc>
                <a:spcPct val="100000"/>
              </a:lnSpc>
              <a:spcBef>
                <a:spcPts val="0"/>
              </a:spcBef>
              <a:spcAft>
                <a:spcPts val="0"/>
              </a:spcAft>
              <a:buClr>
                <a:schemeClr val="lt2"/>
              </a:buClr>
              <a:buSzPts val="16000"/>
              <a:buNone/>
              <a:defRPr sz="21333">
                <a:solidFill>
                  <a:schemeClr val="lt2"/>
                </a:solidFill>
              </a:defRPr>
            </a:lvl5pPr>
            <a:lvl6pPr lvl="5" algn="ctr">
              <a:lnSpc>
                <a:spcPct val="100000"/>
              </a:lnSpc>
              <a:spcBef>
                <a:spcPts val="0"/>
              </a:spcBef>
              <a:spcAft>
                <a:spcPts val="0"/>
              </a:spcAft>
              <a:buClr>
                <a:schemeClr val="lt2"/>
              </a:buClr>
              <a:buSzPts val="16000"/>
              <a:buNone/>
              <a:defRPr sz="21333">
                <a:solidFill>
                  <a:schemeClr val="lt2"/>
                </a:solidFill>
              </a:defRPr>
            </a:lvl6pPr>
            <a:lvl7pPr lvl="6" algn="ctr">
              <a:lnSpc>
                <a:spcPct val="100000"/>
              </a:lnSpc>
              <a:spcBef>
                <a:spcPts val="0"/>
              </a:spcBef>
              <a:spcAft>
                <a:spcPts val="0"/>
              </a:spcAft>
              <a:buClr>
                <a:schemeClr val="lt2"/>
              </a:buClr>
              <a:buSzPts val="16000"/>
              <a:buNone/>
              <a:defRPr sz="21333">
                <a:solidFill>
                  <a:schemeClr val="lt2"/>
                </a:solidFill>
              </a:defRPr>
            </a:lvl7pPr>
            <a:lvl8pPr lvl="7" algn="ctr">
              <a:lnSpc>
                <a:spcPct val="100000"/>
              </a:lnSpc>
              <a:spcBef>
                <a:spcPts val="0"/>
              </a:spcBef>
              <a:spcAft>
                <a:spcPts val="0"/>
              </a:spcAft>
              <a:buClr>
                <a:schemeClr val="lt2"/>
              </a:buClr>
              <a:buSzPts val="16000"/>
              <a:buNone/>
              <a:defRPr sz="21333">
                <a:solidFill>
                  <a:schemeClr val="lt2"/>
                </a:solidFill>
              </a:defRPr>
            </a:lvl8pPr>
            <a:lvl9pPr lvl="8" algn="ctr">
              <a:lnSpc>
                <a:spcPct val="100000"/>
              </a:lnSpc>
              <a:spcBef>
                <a:spcPts val="0"/>
              </a:spcBef>
              <a:spcAft>
                <a:spcPts val="0"/>
              </a:spcAft>
              <a:buClr>
                <a:schemeClr val="lt2"/>
              </a:buClr>
              <a:buSzPts val="16000"/>
              <a:buNone/>
              <a:defRPr sz="21333">
                <a:solidFill>
                  <a:schemeClr val="lt2"/>
                </a:solidFill>
              </a:defRPr>
            </a:lvl9pPr>
          </a:lstStyle>
          <a:p/>
        </p:txBody>
      </p:sp>
      <p:sp>
        <p:nvSpPr>
          <p:cNvPr id="54" name="Google Shape;54;p37"/>
          <p:cNvSpPr txBox="1"/>
          <p:nvPr>
            <p:ph idx="1" type="body"/>
          </p:nvPr>
        </p:nvSpPr>
        <p:spPr>
          <a:xfrm>
            <a:off x="415600" y="4216000"/>
            <a:ext cx="11360800" cy="1428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p37"/>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38"/>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29"/>
          <p:cNvSpPr/>
          <p:nvPr/>
        </p:nvSpPr>
        <p:spPr>
          <a:xfrm>
            <a:off x="0" y="6727600"/>
            <a:ext cx="12192000" cy="13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17" name="Google Shape;17;p29"/>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8" name="Google Shape;18;p29"/>
          <p:cNvSpPr txBox="1"/>
          <p:nvPr>
            <p:ph idx="1" type="body"/>
          </p:nvPr>
        </p:nvSpPr>
        <p:spPr>
          <a:xfrm>
            <a:off x="415600" y="1633633"/>
            <a:ext cx="11360800" cy="4472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29"/>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0"/>
          <p:cNvSpPr/>
          <p:nvPr/>
        </p:nvSpPr>
        <p:spPr>
          <a:xfrm flipH="1">
            <a:off x="10127918" y="613634"/>
            <a:ext cx="1442167" cy="1499933"/>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2" name="Google Shape;22;p30"/>
          <p:cNvSpPr/>
          <p:nvPr/>
        </p:nvSpPr>
        <p:spPr>
          <a:xfrm flipH="1" rot="10800000">
            <a:off x="621901" y="4744434"/>
            <a:ext cx="1442167" cy="1499933"/>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3" name="Google Shape;23;p30"/>
          <p:cNvSpPr txBox="1"/>
          <p:nvPr>
            <p:ph type="title"/>
          </p:nvPr>
        </p:nvSpPr>
        <p:spPr>
          <a:xfrm>
            <a:off x="1031600" y="2408600"/>
            <a:ext cx="10128800" cy="2040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4" name="Google Shape;24;p30"/>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31"/>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7" name="Google Shape;27;p31"/>
          <p:cNvSpPr txBox="1"/>
          <p:nvPr>
            <p:ph idx="1" type="body"/>
          </p:nvPr>
        </p:nvSpPr>
        <p:spPr>
          <a:xfrm>
            <a:off x="415600" y="1633633"/>
            <a:ext cx="5333200" cy="4472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28" name="Google Shape;28;p31"/>
          <p:cNvSpPr txBox="1"/>
          <p:nvPr>
            <p:ph idx="2" type="body"/>
          </p:nvPr>
        </p:nvSpPr>
        <p:spPr>
          <a:xfrm>
            <a:off x="6443200" y="1633633"/>
            <a:ext cx="5333200" cy="4472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29" name="Google Shape;29;p31"/>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32"/>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2" name="Google Shape;32;p32"/>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3" name="Shape 33"/>
        <p:cNvGrpSpPr/>
        <p:nvPr/>
      </p:nvGrpSpPr>
      <p:grpSpPr>
        <a:xfrm>
          <a:off x="0" y="0"/>
          <a:ext cx="0" cy="0"/>
          <a:chOff x="0" y="0"/>
          <a:chExt cx="0" cy="0"/>
        </a:xfrm>
      </p:grpSpPr>
      <p:sp>
        <p:nvSpPr>
          <p:cNvPr id="34" name="Google Shape;34;p33"/>
          <p:cNvSpPr txBox="1"/>
          <p:nvPr>
            <p:ph type="title"/>
          </p:nvPr>
        </p:nvSpPr>
        <p:spPr>
          <a:xfrm>
            <a:off x="415600" y="740800"/>
            <a:ext cx="3744000" cy="10076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4000"/>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p:txBody>
      </p:sp>
      <p:sp>
        <p:nvSpPr>
          <p:cNvPr id="35" name="Google Shape;35;p33"/>
          <p:cNvSpPr txBox="1"/>
          <p:nvPr>
            <p:ph idx="1" type="body"/>
          </p:nvPr>
        </p:nvSpPr>
        <p:spPr>
          <a:xfrm>
            <a:off x="415600" y="1865867"/>
            <a:ext cx="3744000" cy="37132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600"/>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36" name="Google Shape;36;p33"/>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37" name="Shape 37"/>
        <p:cNvGrpSpPr/>
        <p:nvPr/>
      </p:nvGrpSpPr>
      <p:grpSpPr>
        <a:xfrm>
          <a:off x="0" y="0"/>
          <a:ext cx="0" cy="0"/>
          <a:chOff x="0" y="0"/>
          <a:chExt cx="0" cy="0"/>
        </a:xfrm>
      </p:grpSpPr>
      <p:sp>
        <p:nvSpPr>
          <p:cNvPr id="38" name="Google Shape;38;p34"/>
          <p:cNvSpPr/>
          <p:nvPr/>
        </p:nvSpPr>
        <p:spPr>
          <a:xfrm>
            <a:off x="0" y="6727600"/>
            <a:ext cx="12192000" cy="13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39" name="Google Shape;39;p34"/>
          <p:cNvSpPr txBox="1"/>
          <p:nvPr>
            <p:ph type="title"/>
          </p:nvPr>
        </p:nvSpPr>
        <p:spPr>
          <a:xfrm>
            <a:off x="653667" y="600200"/>
            <a:ext cx="7838400" cy="54544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p:txBody>
      </p:sp>
      <p:sp>
        <p:nvSpPr>
          <p:cNvPr id="40" name="Google Shape;40;p34"/>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41" name="Shape 41"/>
        <p:cNvGrpSpPr/>
        <p:nvPr/>
      </p:nvGrpSpPr>
      <p:grpSpPr>
        <a:xfrm>
          <a:off x="0" y="0"/>
          <a:ext cx="0" cy="0"/>
          <a:chOff x="0" y="0"/>
          <a:chExt cx="0" cy="0"/>
        </a:xfrm>
      </p:grpSpPr>
      <p:sp>
        <p:nvSpPr>
          <p:cNvPr id="42" name="Google Shape;42;p35"/>
          <p:cNvSpPr/>
          <p:nvPr/>
        </p:nvSpPr>
        <p:spPr>
          <a:xfrm>
            <a:off x="6096000" y="-33"/>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cxnSp>
        <p:nvCxnSpPr>
          <p:cNvPr id="43" name="Google Shape;43;p35"/>
          <p:cNvCxnSpPr/>
          <p:nvPr/>
        </p:nvCxnSpPr>
        <p:spPr>
          <a:xfrm>
            <a:off x="6706233" y="5994000"/>
            <a:ext cx="6244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35"/>
          <p:cNvSpPr txBox="1"/>
          <p:nvPr>
            <p:ph type="title"/>
          </p:nvPr>
        </p:nvSpPr>
        <p:spPr>
          <a:xfrm>
            <a:off x="354000" y="1239033"/>
            <a:ext cx="5393600" cy="2381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45" name="Google Shape;45;p35"/>
          <p:cNvSpPr txBox="1"/>
          <p:nvPr>
            <p:ph idx="1" type="subTitle"/>
          </p:nvPr>
        </p:nvSpPr>
        <p:spPr>
          <a:xfrm>
            <a:off x="354000" y="3692001"/>
            <a:ext cx="5393600" cy="20988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32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32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32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32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32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32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32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32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3200">
                <a:latin typeface="Economica"/>
                <a:ea typeface="Economica"/>
                <a:cs typeface="Economica"/>
                <a:sym typeface="Economica"/>
              </a:defRPr>
            </a:lvl9pPr>
          </a:lstStyle>
          <a:p/>
        </p:txBody>
      </p:sp>
      <p:sp>
        <p:nvSpPr>
          <p:cNvPr id="46" name="Google Shape;46;p35"/>
          <p:cNvSpPr txBox="1"/>
          <p:nvPr>
            <p:ph idx="2" type="body"/>
          </p:nvPr>
        </p:nvSpPr>
        <p:spPr>
          <a:xfrm>
            <a:off x="6586000" y="965600"/>
            <a:ext cx="5116000" cy="49268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7" name="Google Shape;47;p3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8" name="Shape 48"/>
        <p:cNvGrpSpPr/>
        <p:nvPr/>
      </p:nvGrpSpPr>
      <p:grpSpPr>
        <a:xfrm>
          <a:off x="0" y="0"/>
          <a:ext cx="0" cy="0"/>
          <a:chOff x="0" y="0"/>
          <a:chExt cx="0" cy="0"/>
        </a:xfrm>
      </p:grpSpPr>
      <p:sp>
        <p:nvSpPr>
          <p:cNvPr id="49" name="Google Shape;49;p36"/>
          <p:cNvSpPr txBox="1"/>
          <p:nvPr>
            <p:ph idx="1" type="body"/>
          </p:nvPr>
        </p:nvSpPr>
        <p:spPr>
          <a:xfrm>
            <a:off x="426000" y="5625233"/>
            <a:ext cx="7998400" cy="7984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Economica"/>
              <a:buNone/>
              <a:defRPr sz="3200">
                <a:latin typeface="Economica"/>
                <a:ea typeface="Economica"/>
                <a:cs typeface="Economica"/>
                <a:sym typeface="Economica"/>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0" name="Google Shape;50;p36"/>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27"/>
          <p:cNvSpPr txBox="1"/>
          <p:nvPr>
            <p:ph idx="1" type="body"/>
          </p:nvPr>
        </p:nvSpPr>
        <p:spPr>
          <a:xfrm>
            <a:off x="415600" y="1633633"/>
            <a:ext cx="11360800" cy="4472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27"/>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ctrTitle"/>
          </p:nvPr>
        </p:nvSpPr>
        <p:spPr>
          <a:xfrm>
            <a:off x="4059600" y="1925673"/>
            <a:ext cx="4072800" cy="2049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US" sz="4800">
                <a:solidFill>
                  <a:srgbClr val="00B050"/>
                </a:solidFill>
                <a:latin typeface="Economica"/>
                <a:ea typeface="Economica"/>
                <a:cs typeface="Economica"/>
                <a:sym typeface="Economica"/>
              </a:rPr>
              <a:t>File Systems</a:t>
            </a:r>
            <a:endParaRPr/>
          </a:p>
        </p:txBody>
      </p:sp>
      <p:sp>
        <p:nvSpPr>
          <p:cNvPr id="63" name="Google Shape;63;p1"/>
          <p:cNvSpPr txBox="1"/>
          <p:nvPr>
            <p:ph idx="1" type="subTitle"/>
          </p:nvPr>
        </p:nvSpPr>
        <p:spPr>
          <a:xfrm>
            <a:off x="4059600" y="2739595"/>
            <a:ext cx="4072800" cy="9352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100"/>
              <a:buFont typeface="Economica"/>
              <a:buNone/>
            </a:pPr>
            <a:r>
              <a:rPr lang="en-US" sz="2400"/>
              <a:t>OPERATING SYSTEMS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0"/>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File Attributes</a:t>
            </a:r>
            <a:endParaRPr/>
          </a:p>
        </p:txBody>
      </p:sp>
      <p:sp>
        <p:nvSpPr>
          <p:cNvPr id="125" name="Google Shape;125;p10"/>
          <p:cNvSpPr txBox="1"/>
          <p:nvPr>
            <p:ph idx="1" type="body"/>
          </p:nvPr>
        </p:nvSpPr>
        <p:spPr>
          <a:xfrm>
            <a:off x="415600" y="1633633"/>
            <a:ext cx="11360800" cy="5091632"/>
          </a:xfrm>
          <a:prstGeom prst="rect">
            <a:avLst/>
          </a:prstGeom>
          <a:noFill/>
          <a:ln>
            <a:noFill/>
          </a:ln>
        </p:spPr>
        <p:txBody>
          <a:bodyPr anchorCtr="0" anchor="t" bIns="91425" lIns="91425" spcFirstLastPara="1" rIns="91425" wrap="square" tIns="91425">
            <a:normAutofit/>
          </a:bodyPr>
          <a:lstStyle/>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Every file in the disk has a name and its data. In addition, all operating systems associate other information with each file, for example, the date and time the file was last modified and the file’s size. These information about the file is known as attributes of the file or metadata. The list of attributes varies considerably from system to system.</a:t>
            </a:r>
            <a:endParaRPr/>
          </a:p>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Information about files are kept in the directory structure, which is maintained on the disk.</a:t>
            </a:r>
            <a:endParaRPr/>
          </a:p>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Some of common attributes of files maintained by almost every OS are discussed below:</a:t>
            </a:r>
            <a:endParaRPr/>
          </a:p>
          <a:p>
            <a:pPr indent="-423323" lvl="1" marL="1219170" rtl="0" algn="just">
              <a:lnSpc>
                <a:spcPct val="115000"/>
              </a:lnSpc>
              <a:spcBef>
                <a:spcPts val="0"/>
              </a:spcBef>
              <a:spcAft>
                <a:spcPts val="0"/>
              </a:spcAft>
              <a:buSzPts val="1400"/>
              <a:buFont typeface="Noto Sans Symbols"/>
              <a:buChar char="▪"/>
            </a:pPr>
            <a:r>
              <a:rPr b="1" lang="en-US">
                <a:latin typeface="Economica"/>
                <a:ea typeface="Economica"/>
                <a:cs typeface="Economica"/>
                <a:sym typeface="Economica"/>
              </a:rPr>
              <a:t>Name: </a:t>
            </a:r>
            <a:r>
              <a:rPr lang="en-US">
                <a:latin typeface="Economica"/>
                <a:ea typeface="Economica"/>
                <a:cs typeface="Economica"/>
                <a:sym typeface="Economica"/>
              </a:rPr>
              <a:t>The symbolic file name is the only information kept in human readable form.</a:t>
            </a:r>
            <a:endParaRPr/>
          </a:p>
          <a:p>
            <a:pPr indent="-423323" lvl="1" marL="1219170" rtl="0" algn="just">
              <a:lnSpc>
                <a:spcPct val="115000"/>
              </a:lnSpc>
              <a:spcBef>
                <a:spcPts val="0"/>
              </a:spcBef>
              <a:spcAft>
                <a:spcPts val="0"/>
              </a:spcAft>
              <a:buSzPts val="1400"/>
              <a:buFont typeface="Noto Sans Symbols"/>
              <a:buChar char="▪"/>
            </a:pPr>
            <a:r>
              <a:rPr b="1" lang="en-US">
                <a:latin typeface="Economica"/>
                <a:ea typeface="Economica"/>
                <a:cs typeface="Economica"/>
                <a:sym typeface="Economica"/>
              </a:rPr>
              <a:t>Identifier: </a:t>
            </a:r>
            <a:r>
              <a:rPr lang="en-US">
                <a:latin typeface="Economica"/>
                <a:ea typeface="Economica"/>
                <a:cs typeface="Economica"/>
                <a:sym typeface="Economica"/>
              </a:rPr>
              <a:t>This unique tag, usually a number, identifies the file within the file system; it is the non-human-readable name for the file.</a:t>
            </a:r>
            <a:endParaRPr/>
          </a:p>
          <a:p>
            <a:pPr indent="-423323" lvl="1" marL="1219170" rtl="0" algn="just">
              <a:lnSpc>
                <a:spcPct val="115000"/>
              </a:lnSpc>
              <a:spcBef>
                <a:spcPts val="0"/>
              </a:spcBef>
              <a:spcAft>
                <a:spcPts val="0"/>
              </a:spcAft>
              <a:buSzPts val="1400"/>
              <a:buFont typeface="Noto Sans Symbols"/>
              <a:buChar char="▪"/>
            </a:pPr>
            <a:r>
              <a:rPr b="1" lang="en-US">
                <a:latin typeface="Economica"/>
                <a:ea typeface="Economica"/>
                <a:cs typeface="Economica"/>
                <a:sym typeface="Economica"/>
              </a:rPr>
              <a:t>Type or Extensions: </a:t>
            </a:r>
            <a:r>
              <a:rPr lang="en-US">
                <a:latin typeface="Economica"/>
                <a:ea typeface="Economica"/>
                <a:cs typeface="Economica"/>
                <a:sym typeface="Economica"/>
              </a:rPr>
              <a:t>This information is needed for systems that support different types of files.</a:t>
            </a:r>
            <a:endParaRPr/>
          </a:p>
          <a:p>
            <a:pPr indent="-423323" lvl="1" marL="1219170" rtl="0" algn="just">
              <a:lnSpc>
                <a:spcPct val="115000"/>
              </a:lnSpc>
              <a:spcBef>
                <a:spcPts val="0"/>
              </a:spcBef>
              <a:spcAft>
                <a:spcPts val="0"/>
              </a:spcAft>
              <a:buSzPts val="1400"/>
              <a:buFont typeface="Noto Sans Symbols"/>
              <a:buChar char="▪"/>
            </a:pPr>
            <a:r>
              <a:rPr b="1" lang="en-US">
                <a:latin typeface="Economica"/>
                <a:ea typeface="Economica"/>
                <a:cs typeface="Economica"/>
                <a:sym typeface="Economica"/>
              </a:rPr>
              <a:t>Location: </a:t>
            </a:r>
            <a:r>
              <a:rPr lang="en-US">
                <a:latin typeface="Economica"/>
                <a:ea typeface="Economica"/>
                <a:cs typeface="Economica"/>
                <a:sym typeface="Economica"/>
              </a:rPr>
              <a:t>This information is a pointer to a device and to the location of the file on that device.</a:t>
            </a:r>
            <a:endParaRPr/>
          </a:p>
          <a:p>
            <a:pPr indent="-423323" lvl="1" marL="1219170" rtl="0" algn="just">
              <a:lnSpc>
                <a:spcPct val="115000"/>
              </a:lnSpc>
              <a:spcBef>
                <a:spcPts val="0"/>
              </a:spcBef>
              <a:spcAft>
                <a:spcPts val="0"/>
              </a:spcAft>
              <a:buSzPts val="1400"/>
              <a:buFont typeface="Noto Sans Symbols"/>
              <a:buChar char="▪"/>
            </a:pPr>
            <a:r>
              <a:rPr b="1" lang="en-US">
                <a:latin typeface="Economica"/>
                <a:ea typeface="Economica"/>
                <a:cs typeface="Economica"/>
                <a:sym typeface="Economica"/>
              </a:rPr>
              <a:t>Size: </a:t>
            </a:r>
            <a:r>
              <a:rPr lang="en-US">
                <a:latin typeface="Economica"/>
                <a:ea typeface="Economica"/>
                <a:cs typeface="Economica"/>
                <a:sym typeface="Economica"/>
              </a:rPr>
              <a:t>The current size of the file (in bytes, words, or blocks) and possibly the maximum allowed size are included in this attribute.</a:t>
            </a:r>
            <a:endParaRPr/>
          </a:p>
          <a:p>
            <a:pPr indent="-423323" lvl="1" marL="1219170" rtl="0" algn="just">
              <a:lnSpc>
                <a:spcPct val="115000"/>
              </a:lnSpc>
              <a:spcBef>
                <a:spcPts val="0"/>
              </a:spcBef>
              <a:spcAft>
                <a:spcPts val="0"/>
              </a:spcAft>
              <a:buSzPts val="1400"/>
              <a:buFont typeface="Noto Sans Symbols"/>
              <a:buChar char="▪"/>
            </a:pPr>
            <a:r>
              <a:rPr b="1" lang="en-US">
                <a:latin typeface="Economica"/>
                <a:ea typeface="Economica"/>
                <a:cs typeface="Economica"/>
                <a:sym typeface="Economica"/>
              </a:rPr>
              <a:t>Protection: </a:t>
            </a:r>
            <a:r>
              <a:rPr lang="en-US">
                <a:latin typeface="Economica"/>
                <a:ea typeface="Economica"/>
                <a:cs typeface="Economica"/>
                <a:sym typeface="Economica"/>
              </a:rPr>
              <a:t>Access-control information determines who can do reading, writing, executing, and so on.</a:t>
            </a:r>
            <a:endParaRPr/>
          </a:p>
          <a:p>
            <a:pPr indent="-423323" lvl="1" marL="1219170" rtl="0" algn="just">
              <a:lnSpc>
                <a:spcPct val="115000"/>
              </a:lnSpc>
              <a:spcBef>
                <a:spcPts val="0"/>
              </a:spcBef>
              <a:spcAft>
                <a:spcPts val="0"/>
              </a:spcAft>
              <a:buSzPts val="1400"/>
              <a:buFont typeface="Noto Sans Symbols"/>
              <a:buChar char="▪"/>
            </a:pPr>
            <a:r>
              <a:rPr b="1" lang="en-US">
                <a:latin typeface="Economica"/>
                <a:ea typeface="Economica"/>
                <a:cs typeface="Economica"/>
                <a:sym typeface="Economica"/>
              </a:rPr>
              <a:t>Time, date, and user identification: </a:t>
            </a:r>
            <a:r>
              <a:rPr lang="en-US">
                <a:latin typeface="Economica"/>
                <a:ea typeface="Economica"/>
                <a:cs typeface="Economica"/>
                <a:sym typeface="Economica"/>
              </a:rPr>
              <a:t>This information may be kept for creation, last modification, and last use. These data can be useful for protection, security, and usage monitoring.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1"/>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File Attributes</a:t>
            </a:r>
            <a:endParaRPr/>
          </a:p>
        </p:txBody>
      </p:sp>
      <p:pic>
        <p:nvPicPr>
          <p:cNvPr descr="A screenshot of a computer&#10;&#10;Description automatically generated" id="131" name="Google Shape;131;p11"/>
          <p:cNvPicPr preferRelativeResize="0"/>
          <p:nvPr/>
        </p:nvPicPr>
        <p:blipFill rotWithShape="1">
          <a:blip r:embed="rId3">
            <a:alphaModFix/>
          </a:blip>
          <a:srcRect b="0" l="0" r="0" t="0"/>
          <a:stretch/>
        </p:blipFill>
        <p:spPr>
          <a:xfrm>
            <a:off x="4429432" y="1529633"/>
            <a:ext cx="3333135" cy="520546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2"/>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File Operations</a:t>
            </a:r>
            <a:endParaRPr/>
          </a:p>
        </p:txBody>
      </p:sp>
      <p:sp>
        <p:nvSpPr>
          <p:cNvPr id="137" name="Google Shape;137;p12"/>
          <p:cNvSpPr txBox="1"/>
          <p:nvPr>
            <p:ph idx="1" type="body"/>
          </p:nvPr>
        </p:nvSpPr>
        <p:spPr>
          <a:xfrm>
            <a:off x="415600" y="1633633"/>
            <a:ext cx="11360800" cy="5091632"/>
          </a:xfrm>
          <a:prstGeom prst="rect">
            <a:avLst/>
          </a:prstGeom>
          <a:noFill/>
          <a:ln>
            <a:noFill/>
          </a:ln>
        </p:spPr>
        <p:txBody>
          <a:bodyPr anchorCtr="0" anchor="t" bIns="91425" lIns="91425" spcFirstLastPara="1" rIns="91425" wrap="square" tIns="91425">
            <a:normAutofit/>
          </a:bodyPr>
          <a:lstStyle/>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Creating: </a:t>
            </a:r>
            <a:r>
              <a:rPr lang="en-US" sz="1600">
                <a:latin typeface="Economica"/>
                <a:ea typeface="Economica"/>
                <a:cs typeface="Economica"/>
                <a:sym typeface="Economica"/>
              </a:rPr>
              <a:t>Creates a file with all of its attributes or metadata.</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Reading: </a:t>
            </a:r>
            <a:r>
              <a:rPr lang="en-US" sz="1600">
                <a:latin typeface="Economica"/>
                <a:ea typeface="Economica"/>
                <a:cs typeface="Economica"/>
                <a:sym typeface="Economica"/>
              </a:rPr>
              <a:t>Reads data from a file.</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Writing: </a:t>
            </a:r>
            <a:r>
              <a:rPr lang="en-US" sz="1600">
                <a:latin typeface="Economica"/>
                <a:ea typeface="Economica"/>
                <a:cs typeface="Economica"/>
                <a:sym typeface="Economica"/>
              </a:rPr>
              <a:t>Edits or modifies a file.</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Deleting: </a:t>
            </a:r>
            <a:r>
              <a:rPr lang="en-US" sz="1600">
                <a:latin typeface="Economica"/>
                <a:ea typeface="Economica"/>
                <a:cs typeface="Economica"/>
                <a:sym typeface="Economica"/>
              </a:rPr>
              <a:t>Removes a file alongside its all attributes.</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Truncating: </a:t>
            </a:r>
            <a:r>
              <a:rPr lang="en-US" sz="1600">
                <a:latin typeface="Economica"/>
                <a:ea typeface="Economica"/>
                <a:cs typeface="Economica"/>
                <a:sym typeface="Economica"/>
              </a:rPr>
              <a:t>Removes information from a file. It does not remove attribute of the file.</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Repositioning: </a:t>
            </a:r>
            <a:r>
              <a:rPr lang="en-US" sz="1600">
                <a:latin typeface="Economica"/>
                <a:ea typeface="Economica"/>
                <a:cs typeface="Economica"/>
                <a:sym typeface="Economica"/>
              </a:rPr>
              <a:t>Changes the position of the pointer within a file during IO operations.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3"/>
          <p:cNvSpPr txBox="1"/>
          <p:nvPr>
            <p:ph type="ctrTitle"/>
          </p:nvPr>
        </p:nvSpPr>
        <p:spPr>
          <a:xfrm>
            <a:off x="4059600" y="2404200"/>
            <a:ext cx="4072800" cy="2049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US" sz="4800">
                <a:solidFill>
                  <a:srgbClr val="00B050"/>
                </a:solidFill>
              </a:rPr>
              <a:t>File Allocation Methods</a:t>
            </a:r>
            <a:endParaRPr/>
          </a:p>
        </p:txBody>
      </p:sp>
      <p:sp>
        <p:nvSpPr>
          <p:cNvPr id="143" name="Google Shape;143;p13"/>
          <p:cNvSpPr txBox="1"/>
          <p:nvPr>
            <p:ph idx="1" type="subTitle"/>
          </p:nvPr>
        </p:nvSpPr>
        <p:spPr>
          <a:xfrm>
            <a:off x="4059600" y="2404200"/>
            <a:ext cx="4072800" cy="9352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100"/>
              <a:buFont typeface="Economica"/>
              <a:buNone/>
            </a:pPr>
            <a:r>
              <a:rPr lang="en-US" sz="2400"/>
              <a:t>OPERATING SYSTEMS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4"/>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File Allocation Methods</a:t>
            </a:r>
            <a:endParaRPr/>
          </a:p>
        </p:txBody>
      </p:sp>
      <p:sp>
        <p:nvSpPr>
          <p:cNvPr id="149" name="Google Shape;149;p14"/>
          <p:cNvSpPr txBox="1"/>
          <p:nvPr>
            <p:ph idx="1" type="body"/>
          </p:nvPr>
        </p:nvSpPr>
        <p:spPr>
          <a:xfrm>
            <a:off x="415600" y="1633633"/>
            <a:ext cx="11360800" cy="5091632"/>
          </a:xfrm>
          <a:prstGeom prst="rect">
            <a:avLst/>
          </a:prstGeom>
          <a:blipFill rotWithShape="1">
            <a:blip r:embed="rId3">
              <a:alphaModFix/>
            </a:blip>
            <a:stretch>
              <a:fillRect b="0" l="0" r="-321" t="0"/>
            </a:stretch>
          </a:blipFill>
          <a:ln>
            <a:noFill/>
          </a:ln>
        </p:spPr>
        <p:txBody>
          <a:bodyPr anchorCtr="0" anchor="t" bIns="91425" lIns="91425" spcFirstLastPara="1" rIns="91425" wrap="square" tIns="91425">
            <a:normAutofit/>
          </a:bodyPr>
          <a:lstStyle/>
          <a:p>
            <a:pPr indent="-457188" lvl="0" marL="609585" rtl="0" algn="l">
              <a:lnSpc>
                <a:spcPct val="115000"/>
              </a:lnSpc>
              <a:spcBef>
                <a:spcPts val="0"/>
              </a:spcBef>
              <a:spcAft>
                <a:spcPts val="0"/>
              </a:spcAft>
              <a:buSzPts val="1800"/>
              <a:buChar char="●"/>
            </a:pPr>
            <a:r>
              <a:rPr lang="en-US"/>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5"/>
          <p:cNvSpPr txBox="1"/>
          <p:nvPr>
            <p:ph type="ctrTitle"/>
          </p:nvPr>
        </p:nvSpPr>
        <p:spPr>
          <a:xfrm>
            <a:off x="4059600" y="2404200"/>
            <a:ext cx="4072800" cy="2049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US" sz="4800">
                <a:solidFill>
                  <a:srgbClr val="00B050"/>
                </a:solidFill>
              </a:rPr>
              <a:t>Contiguous Allocation</a:t>
            </a:r>
            <a:endParaRPr/>
          </a:p>
        </p:txBody>
      </p:sp>
      <p:sp>
        <p:nvSpPr>
          <p:cNvPr id="155" name="Google Shape;155;p15"/>
          <p:cNvSpPr txBox="1"/>
          <p:nvPr>
            <p:ph idx="1" type="subTitle"/>
          </p:nvPr>
        </p:nvSpPr>
        <p:spPr>
          <a:xfrm>
            <a:off x="4059600" y="2404200"/>
            <a:ext cx="4072800" cy="9352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100"/>
              <a:buFont typeface="Economica"/>
              <a:buNone/>
            </a:pPr>
            <a:r>
              <a:rPr lang="en-US" sz="2400"/>
              <a:t>OPERATING SYSTEMS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Contiguous Allocation</a:t>
            </a:r>
            <a:endParaRPr/>
          </a:p>
        </p:txBody>
      </p:sp>
      <p:sp>
        <p:nvSpPr>
          <p:cNvPr id="161" name="Google Shape;161;p16"/>
          <p:cNvSpPr txBox="1"/>
          <p:nvPr>
            <p:ph idx="1" type="body"/>
          </p:nvPr>
        </p:nvSpPr>
        <p:spPr>
          <a:xfrm>
            <a:off x="415600" y="1633633"/>
            <a:ext cx="11360800" cy="5091632"/>
          </a:xfrm>
          <a:prstGeom prst="rect">
            <a:avLst/>
          </a:prstGeom>
          <a:noFill/>
          <a:ln>
            <a:noFill/>
          </a:ln>
        </p:spPr>
        <p:txBody>
          <a:bodyPr anchorCtr="0" anchor="t" bIns="91425" lIns="91425" spcFirstLastPara="1" rIns="91425" wrap="square" tIns="91425">
            <a:normAutofit/>
          </a:bodyPr>
          <a:lstStyle/>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The simplest allocation scheme is to store each file as a contiguous run of disk blocks. Thus, on a disk with 1 KB blocks, a 50 KB file would be allocated 50 consecutive blocks. With 2 KB blocks, it would be allocated 25 consecutive blocks.</a:t>
            </a:r>
            <a:endParaRPr/>
          </a:p>
          <a:p>
            <a:pPr indent="0" lvl="0" marL="152396" rtl="0" algn="just">
              <a:lnSpc>
                <a:spcPct val="115000"/>
              </a:lnSpc>
              <a:spcBef>
                <a:spcPts val="0"/>
              </a:spcBef>
              <a:spcAft>
                <a:spcPts val="0"/>
              </a:spcAft>
              <a:buSzPts val="1800"/>
              <a:buNone/>
            </a:pPr>
            <a:r>
              <a:t/>
            </a:r>
            <a:endParaRPr sz="1600">
              <a:latin typeface="Economica"/>
              <a:ea typeface="Economica"/>
              <a:cs typeface="Economica"/>
              <a:sym typeface="Economica"/>
            </a:endParaRPr>
          </a:p>
        </p:txBody>
      </p:sp>
      <p:pic>
        <p:nvPicPr>
          <p:cNvPr descr="A cylinder with numbers and a list&#10;&#10;Description automatically generated" id="162" name="Google Shape;162;p16"/>
          <p:cNvPicPr preferRelativeResize="0"/>
          <p:nvPr/>
        </p:nvPicPr>
        <p:blipFill rotWithShape="1">
          <a:blip r:embed="rId3">
            <a:alphaModFix/>
          </a:blip>
          <a:srcRect b="0" l="0" r="0" t="0"/>
          <a:stretch/>
        </p:blipFill>
        <p:spPr>
          <a:xfrm>
            <a:off x="1209367" y="2634422"/>
            <a:ext cx="4355691" cy="3802345"/>
          </a:xfrm>
          <a:prstGeom prst="rect">
            <a:avLst/>
          </a:prstGeom>
          <a:noFill/>
          <a:ln>
            <a:noFill/>
          </a:ln>
        </p:spPr>
      </p:pic>
      <p:pic>
        <p:nvPicPr>
          <p:cNvPr descr="A circular grid with numbers&#10;&#10;Description automatically generated" id="163" name="Google Shape;163;p16"/>
          <p:cNvPicPr preferRelativeResize="0"/>
          <p:nvPr/>
        </p:nvPicPr>
        <p:blipFill rotWithShape="1">
          <a:blip r:embed="rId4">
            <a:alphaModFix/>
          </a:blip>
          <a:srcRect b="0" l="0" r="0" t="0"/>
          <a:stretch/>
        </p:blipFill>
        <p:spPr>
          <a:xfrm>
            <a:off x="6882580" y="2634422"/>
            <a:ext cx="3853351" cy="3104948"/>
          </a:xfrm>
          <a:prstGeom prst="rect">
            <a:avLst/>
          </a:prstGeom>
          <a:noFill/>
          <a:ln>
            <a:noFill/>
          </a:ln>
        </p:spPr>
      </p:pic>
      <p:sp>
        <p:nvSpPr>
          <p:cNvPr id="164" name="Google Shape;164;p16"/>
          <p:cNvSpPr txBox="1"/>
          <p:nvPr/>
        </p:nvSpPr>
        <p:spPr>
          <a:xfrm>
            <a:off x="1651820" y="6386878"/>
            <a:ext cx="391323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Economica"/>
                <a:ea typeface="Economica"/>
                <a:cs typeface="Economica"/>
                <a:sym typeface="Economica"/>
              </a:rPr>
              <a:t>Figure 1: </a:t>
            </a:r>
            <a:r>
              <a:rPr b="0" i="0" lang="en-US" sz="1400" u="none" cap="none" strike="noStrike">
                <a:solidFill>
                  <a:srgbClr val="000000"/>
                </a:solidFill>
                <a:latin typeface="Economica"/>
                <a:ea typeface="Economica"/>
                <a:cs typeface="Economica"/>
                <a:sym typeface="Economica"/>
              </a:rPr>
              <a:t>Contiguous allocation of disk space. </a:t>
            </a:r>
            <a:endParaRPr/>
          </a:p>
        </p:txBody>
      </p:sp>
      <p:sp>
        <p:nvSpPr>
          <p:cNvPr id="165" name="Google Shape;165;p16"/>
          <p:cNvSpPr txBox="1"/>
          <p:nvPr/>
        </p:nvSpPr>
        <p:spPr>
          <a:xfrm>
            <a:off x="6626944" y="5924540"/>
            <a:ext cx="450808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Economica"/>
                <a:ea typeface="Economica"/>
                <a:cs typeface="Economica"/>
                <a:sym typeface="Economica"/>
              </a:rPr>
              <a:t>Figure 2: </a:t>
            </a:r>
            <a:r>
              <a:rPr b="0" i="0" lang="en-US" sz="1400" u="none" cap="none" strike="noStrike">
                <a:solidFill>
                  <a:srgbClr val="000000"/>
                </a:solidFill>
                <a:latin typeface="Economica"/>
                <a:ea typeface="Economica"/>
                <a:cs typeface="Economica"/>
                <a:sym typeface="Economica"/>
              </a:rPr>
              <a:t>An illustration of platter, tracks and sectors</a:t>
            </a:r>
            <a:r>
              <a:rPr b="1" i="0" lang="en-US" sz="1400" u="none" cap="none" strike="noStrike">
                <a:solidFill>
                  <a:srgbClr val="000000"/>
                </a:solidFill>
                <a:latin typeface="Economica"/>
                <a:ea typeface="Economica"/>
                <a:cs typeface="Economica"/>
                <a:sym typeface="Economica"/>
              </a:rPr>
              <a:t>.</a:t>
            </a:r>
            <a:endParaRPr b="0" i="0" sz="1400" u="none" cap="none" strike="noStrike">
              <a:solidFill>
                <a:srgbClr val="000000"/>
              </a:solidFill>
              <a:latin typeface="Economica"/>
              <a:ea typeface="Economica"/>
              <a:cs typeface="Economica"/>
              <a:sym typeface="Economic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7"/>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Contiguous Allocation</a:t>
            </a:r>
            <a:endParaRPr/>
          </a:p>
        </p:txBody>
      </p:sp>
      <p:sp>
        <p:nvSpPr>
          <p:cNvPr id="171" name="Google Shape;171;p17"/>
          <p:cNvSpPr txBox="1"/>
          <p:nvPr>
            <p:ph idx="1" type="body"/>
          </p:nvPr>
        </p:nvSpPr>
        <p:spPr>
          <a:xfrm>
            <a:off x="415600" y="1633633"/>
            <a:ext cx="11360800" cy="5091632"/>
          </a:xfrm>
          <a:prstGeom prst="rect">
            <a:avLst/>
          </a:prstGeom>
          <a:noFill/>
          <a:ln>
            <a:noFill/>
          </a:ln>
        </p:spPr>
        <p:txBody>
          <a:bodyPr anchorCtr="0" anchor="t" bIns="91425" lIns="91425" spcFirstLastPara="1" rIns="91425" wrap="square" tIns="91425">
            <a:normAutofit/>
          </a:bodyPr>
          <a:lstStyle/>
          <a:p>
            <a:pPr indent="0" lvl="0" marL="152396" rtl="0" algn="just">
              <a:lnSpc>
                <a:spcPct val="115000"/>
              </a:lnSpc>
              <a:spcBef>
                <a:spcPts val="0"/>
              </a:spcBef>
              <a:spcAft>
                <a:spcPts val="0"/>
              </a:spcAft>
              <a:buSzPts val="1800"/>
              <a:buNone/>
            </a:pPr>
            <a:r>
              <a:rPr b="1" lang="en-US" sz="1600">
                <a:latin typeface="Economica"/>
                <a:ea typeface="Economica"/>
                <a:cs typeface="Economica"/>
                <a:sym typeface="Economica"/>
              </a:rPr>
              <a:t>Benefits:</a:t>
            </a:r>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Easy to implement.</a:t>
            </a:r>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Due to sequential and direct or random access seek time is better and read performance is excellent.</a:t>
            </a:r>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Faster access time due to random access.</a:t>
            </a:r>
            <a:endParaRPr/>
          </a:p>
          <a:p>
            <a:pPr indent="0" lvl="0" marL="152396" rtl="0" algn="just">
              <a:lnSpc>
                <a:spcPct val="115000"/>
              </a:lnSpc>
              <a:spcBef>
                <a:spcPts val="0"/>
              </a:spcBef>
              <a:spcAft>
                <a:spcPts val="0"/>
              </a:spcAft>
              <a:buSzPts val="1800"/>
              <a:buNone/>
            </a:pPr>
            <a:r>
              <a:t/>
            </a:r>
            <a:endParaRPr sz="1600">
              <a:latin typeface="Economica"/>
              <a:ea typeface="Economica"/>
              <a:cs typeface="Economica"/>
              <a:sym typeface="Economica"/>
            </a:endParaRPr>
          </a:p>
          <a:p>
            <a:pPr indent="0" lvl="0" marL="152396" rtl="0" algn="just">
              <a:lnSpc>
                <a:spcPct val="115000"/>
              </a:lnSpc>
              <a:spcBef>
                <a:spcPts val="0"/>
              </a:spcBef>
              <a:spcAft>
                <a:spcPts val="0"/>
              </a:spcAft>
              <a:buSzPts val="1800"/>
              <a:buNone/>
            </a:pPr>
            <a:r>
              <a:rPr b="1" lang="en-US" sz="1600">
                <a:latin typeface="Economica"/>
                <a:ea typeface="Economica"/>
                <a:cs typeface="Economica"/>
                <a:sym typeface="Economica"/>
              </a:rPr>
              <a:t>Drawbacks:</a:t>
            </a:r>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Internal and external fragmentations.</a:t>
            </a:r>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Difficult to extend a file.</a:t>
            </a:r>
            <a:endParaRPr/>
          </a:p>
          <a:p>
            <a:pPr indent="0" lvl="0" marL="152396" rtl="0" algn="just">
              <a:lnSpc>
                <a:spcPct val="115000"/>
              </a:lnSpc>
              <a:spcBef>
                <a:spcPts val="0"/>
              </a:spcBef>
              <a:spcAft>
                <a:spcPts val="0"/>
              </a:spcAft>
              <a:buSzPts val="1800"/>
              <a:buNone/>
            </a:pPr>
            <a:r>
              <a:t/>
            </a:r>
            <a:endParaRPr sz="1600">
              <a:latin typeface="Economica"/>
              <a:ea typeface="Economica"/>
              <a:cs typeface="Economica"/>
              <a:sym typeface="Economic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txBox="1"/>
          <p:nvPr>
            <p:ph type="ctrTitle"/>
          </p:nvPr>
        </p:nvSpPr>
        <p:spPr>
          <a:xfrm>
            <a:off x="4059600" y="2749108"/>
            <a:ext cx="4072800" cy="15820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97222"/>
              <a:buNone/>
            </a:pPr>
            <a:r>
              <a:rPr lang="en-US" sz="4800">
                <a:solidFill>
                  <a:srgbClr val="00B050"/>
                </a:solidFill>
              </a:rPr>
              <a:t>Non-Contiguous Allocation</a:t>
            </a:r>
            <a:endParaRPr/>
          </a:p>
        </p:txBody>
      </p:sp>
      <p:sp>
        <p:nvSpPr>
          <p:cNvPr id="177" name="Google Shape;177;p18"/>
          <p:cNvSpPr txBox="1"/>
          <p:nvPr>
            <p:ph idx="1" type="subTitle"/>
          </p:nvPr>
        </p:nvSpPr>
        <p:spPr>
          <a:xfrm>
            <a:off x="4059600" y="2270896"/>
            <a:ext cx="4072800" cy="9352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100"/>
              <a:buFont typeface="Economica"/>
              <a:buNone/>
            </a:pPr>
            <a:r>
              <a:rPr lang="en-US" sz="2400"/>
              <a:t>OPERATING SYSTEMS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Linked Allocation</a:t>
            </a:r>
            <a:endParaRPr/>
          </a:p>
        </p:txBody>
      </p:sp>
      <p:sp>
        <p:nvSpPr>
          <p:cNvPr id="183" name="Google Shape;183;p19"/>
          <p:cNvSpPr txBox="1"/>
          <p:nvPr>
            <p:ph idx="1" type="body"/>
          </p:nvPr>
        </p:nvSpPr>
        <p:spPr>
          <a:xfrm>
            <a:off x="415600" y="1633633"/>
            <a:ext cx="11360800" cy="5091632"/>
          </a:xfrm>
          <a:prstGeom prst="rect">
            <a:avLst/>
          </a:prstGeom>
          <a:noFill/>
          <a:ln>
            <a:noFill/>
          </a:ln>
        </p:spPr>
        <p:txBody>
          <a:bodyPr anchorCtr="0" anchor="t" bIns="91425" lIns="91425" spcFirstLastPara="1" rIns="91425" wrap="square" tIns="91425">
            <a:normAutofit/>
          </a:bodyPr>
          <a:lstStyle/>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Non-contiguous allocation.</a:t>
            </a:r>
            <a:endParaRPr/>
          </a:p>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Each block consists of 2 fields. One for storing data and another for storing the pointer which indicates address to the next physical block. It follows same mechanism as a linked list.</a:t>
            </a:r>
            <a:endParaRPr/>
          </a:p>
          <a:p>
            <a:pPr indent="0" lvl="0" marL="152396" rtl="0" algn="just">
              <a:lnSpc>
                <a:spcPct val="115000"/>
              </a:lnSpc>
              <a:spcBef>
                <a:spcPts val="0"/>
              </a:spcBef>
              <a:spcAft>
                <a:spcPts val="0"/>
              </a:spcAft>
              <a:buSzPts val="1800"/>
              <a:buNone/>
            </a:pPr>
            <a:r>
              <a:t/>
            </a:r>
            <a:endParaRPr sz="1600">
              <a:latin typeface="Economica"/>
              <a:ea typeface="Economica"/>
              <a:cs typeface="Economica"/>
              <a:sym typeface="Economica"/>
            </a:endParaRPr>
          </a:p>
        </p:txBody>
      </p:sp>
      <p:pic>
        <p:nvPicPr>
          <p:cNvPr descr="A diagram of a file block&#10;&#10;Description automatically generated" id="184" name="Google Shape;184;p19"/>
          <p:cNvPicPr preferRelativeResize="0"/>
          <p:nvPr/>
        </p:nvPicPr>
        <p:blipFill rotWithShape="1">
          <a:blip r:embed="rId3">
            <a:alphaModFix/>
          </a:blip>
          <a:srcRect b="0" l="0" r="0" t="0"/>
          <a:stretch/>
        </p:blipFill>
        <p:spPr>
          <a:xfrm>
            <a:off x="808512" y="2640701"/>
            <a:ext cx="3517682" cy="2334421"/>
          </a:xfrm>
          <a:prstGeom prst="rect">
            <a:avLst/>
          </a:prstGeom>
          <a:noFill/>
          <a:ln>
            <a:noFill/>
          </a:ln>
        </p:spPr>
      </p:pic>
      <p:pic>
        <p:nvPicPr>
          <p:cNvPr descr="A diagram of a server&#10;&#10;Description automatically generated" id="185" name="Google Shape;185;p19"/>
          <p:cNvPicPr preferRelativeResize="0"/>
          <p:nvPr/>
        </p:nvPicPr>
        <p:blipFill rotWithShape="1">
          <a:blip r:embed="rId4">
            <a:alphaModFix/>
          </a:blip>
          <a:srcRect b="0" l="0" r="0" t="0"/>
          <a:stretch/>
        </p:blipFill>
        <p:spPr>
          <a:xfrm>
            <a:off x="5869885" y="2640701"/>
            <a:ext cx="4896437" cy="3543789"/>
          </a:xfrm>
          <a:prstGeom prst="rect">
            <a:avLst/>
          </a:prstGeom>
          <a:noFill/>
          <a:ln>
            <a:noFill/>
          </a:ln>
        </p:spPr>
      </p:pic>
      <p:sp>
        <p:nvSpPr>
          <p:cNvPr id="186" name="Google Shape;186;p19"/>
          <p:cNvSpPr txBox="1"/>
          <p:nvPr/>
        </p:nvSpPr>
        <p:spPr>
          <a:xfrm>
            <a:off x="6832097" y="2562791"/>
            <a:ext cx="122903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Economica"/>
                <a:ea typeface="Economica"/>
                <a:cs typeface="Economica"/>
                <a:sym typeface="Economica"/>
              </a:rPr>
              <a:t>Disk</a:t>
            </a:r>
            <a:endParaRPr/>
          </a:p>
        </p:txBody>
      </p:sp>
      <p:sp>
        <p:nvSpPr>
          <p:cNvPr id="187" name="Google Shape;187;p19"/>
          <p:cNvSpPr txBox="1"/>
          <p:nvPr/>
        </p:nvSpPr>
        <p:spPr>
          <a:xfrm>
            <a:off x="763198" y="4916590"/>
            <a:ext cx="39068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Economica"/>
                <a:ea typeface="Economica"/>
                <a:cs typeface="Economica"/>
                <a:sym typeface="Economica"/>
              </a:rPr>
              <a:t>Figure 1: </a:t>
            </a:r>
            <a:r>
              <a:rPr b="0" i="0" lang="en-US" sz="1400" u="none" cap="none" strike="noStrike">
                <a:solidFill>
                  <a:srgbClr val="000000"/>
                </a:solidFill>
                <a:latin typeface="Economica"/>
                <a:ea typeface="Economica"/>
                <a:cs typeface="Economica"/>
                <a:sym typeface="Economica"/>
              </a:rPr>
              <a:t>Storing a file as a linked list of disk blocks.</a:t>
            </a:r>
            <a:endParaRPr/>
          </a:p>
        </p:txBody>
      </p:sp>
      <p:sp>
        <p:nvSpPr>
          <p:cNvPr id="188" name="Google Shape;188;p19"/>
          <p:cNvSpPr txBox="1"/>
          <p:nvPr/>
        </p:nvSpPr>
        <p:spPr>
          <a:xfrm>
            <a:off x="6327321" y="5876713"/>
            <a:ext cx="312297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Economica"/>
                <a:ea typeface="Economica"/>
                <a:cs typeface="Economica"/>
                <a:sym typeface="Economica"/>
              </a:rPr>
              <a:t>Figure 2: </a:t>
            </a:r>
            <a:r>
              <a:rPr b="0" i="0" lang="en-US" sz="1400" u="none" cap="none" strike="noStrike">
                <a:solidFill>
                  <a:srgbClr val="000000"/>
                </a:solidFill>
                <a:latin typeface="Economica"/>
                <a:ea typeface="Economica"/>
                <a:cs typeface="Economica"/>
                <a:sym typeface="Economica"/>
              </a:rPr>
              <a:t>Linked allocation of disk space.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Magnetic Disks/Hard Disks Structure Overview</a:t>
            </a:r>
            <a:endParaRPr/>
          </a:p>
        </p:txBody>
      </p:sp>
      <p:sp>
        <p:nvSpPr>
          <p:cNvPr id="69" name="Google Shape;69;p2"/>
          <p:cNvSpPr txBox="1"/>
          <p:nvPr>
            <p:ph idx="1" type="body"/>
          </p:nvPr>
        </p:nvSpPr>
        <p:spPr>
          <a:xfrm>
            <a:off x="415600" y="1633633"/>
            <a:ext cx="11360800" cy="4472000"/>
          </a:xfrm>
          <a:prstGeom prst="rect">
            <a:avLst/>
          </a:prstGeom>
          <a:noFill/>
          <a:ln>
            <a:noFill/>
          </a:ln>
        </p:spPr>
        <p:txBody>
          <a:bodyPr anchorCtr="0" anchor="t" bIns="91425" lIns="91425" spcFirstLastPara="1" rIns="91425" wrap="square" tIns="91425">
            <a:normAutofit/>
          </a:bodyPr>
          <a:lstStyle/>
          <a:p>
            <a:pPr indent="-457188" lvl="0" marL="609585" rtl="0" algn="l">
              <a:lnSpc>
                <a:spcPct val="115000"/>
              </a:lnSpc>
              <a:spcBef>
                <a:spcPts val="0"/>
              </a:spcBef>
              <a:spcAft>
                <a:spcPts val="0"/>
              </a:spcAft>
              <a:buSzPts val="1800"/>
              <a:buFont typeface="Noto Sans Symbols"/>
              <a:buChar char="▪"/>
            </a:pPr>
            <a:r>
              <a:rPr lang="en-US" sz="1600">
                <a:solidFill>
                  <a:srgbClr val="231F20"/>
                </a:solidFill>
                <a:latin typeface="Economica"/>
                <a:ea typeface="Economica"/>
                <a:cs typeface="Economica"/>
                <a:sym typeface="Economica"/>
              </a:rPr>
              <a:t>P</a:t>
            </a:r>
            <a:r>
              <a:rPr b="0" i="0" lang="en-US" sz="1600" u="none" strike="noStrike">
                <a:solidFill>
                  <a:srgbClr val="231F20"/>
                </a:solidFill>
                <a:latin typeface="Economica"/>
                <a:ea typeface="Economica"/>
                <a:cs typeface="Economica"/>
                <a:sym typeface="Economica"/>
              </a:rPr>
              <a:t>rovide the bulk of secondary storage for modern computer systems.</a:t>
            </a:r>
            <a:endParaRPr/>
          </a:p>
          <a:p>
            <a:pPr indent="-457188" lvl="0" marL="609585" rtl="0" algn="l">
              <a:lnSpc>
                <a:spcPct val="115000"/>
              </a:lnSpc>
              <a:spcBef>
                <a:spcPts val="0"/>
              </a:spcBef>
              <a:spcAft>
                <a:spcPts val="0"/>
              </a:spcAft>
              <a:buSzPts val="1800"/>
              <a:buFont typeface="Noto Sans Symbols"/>
              <a:buChar char="▪"/>
            </a:pPr>
            <a:r>
              <a:rPr lang="en-US" sz="1600">
                <a:solidFill>
                  <a:srgbClr val="231F20"/>
                </a:solidFill>
                <a:latin typeface="Economica"/>
                <a:ea typeface="Economica"/>
                <a:cs typeface="Economica"/>
                <a:sym typeface="Economica"/>
              </a:rPr>
              <a:t>Store data permanently.</a:t>
            </a:r>
            <a:endParaRPr/>
          </a:p>
          <a:p>
            <a:pPr indent="-457188" lvl="0" marL="609585" rtl="0" algn="l">
              <a:lnSpc>
                <a:spcPct val="115000"/>
              </a:lnSpc>
              <a:spcBef>
                <a:spcPts val="0"/>
              </a:spcBef>
              <a:spcAft>
                <a:spcPts val="0"/>
              </a:spcAft>
              <a:buSzPts val="1800"/>
              <a:buFont typeface="Noto Sans Symbols"/>
              <a:buChar char="▪"/>
            </a:pPr>
            <a:r>
              <a:rPr lang="en-US" sz="1600">
                <a:solidFill>
                  <a:srgbClr val="231F20"/>
                </a:solidFill>
                <a:latin typeface="Economica"/>
                <a:ea typeface="Economica"/>
                <a:cs typeface="Economica"/>
                <a:sym typeface="Economica"/>
              </a:rPr>
              <a:t>Hard disk architecture consists of:</a:t>
            </a:r>
            <a:endParaRPr/>
          </a:p>
          <a:p>
            <a:pPr indent="-423323" lvl="1" marL="1219170" rtl="0" algn="l">
              <a:lnSpc>
                <a:spcPct val="115000"/>
              </a:lnSpc>
              <a:spcBef>
                <a:spcPts val="0"/>
              </a:spcBef>
              <a:spcAft>
                <a:spcPts val="0"/>
              </a:spcAft>
              <a:buSzPts val="1400"/>
              <a:buFont typeface="Noto Sans Symbols"/>
              <a:buChar char="▪"/>
            </a:pPr>
            <a:r>
              <a:rPr b="1" lang="en-US" sz="1200">
                <a:solidFill>
                  <a:srgbClr val="231F20"/>
                </a:solidFill>
                <a:latin typeface="Economica"/>
                <a:ea typeface="Economica"/>
                <a:cs typeface="Economica"/>
                <a:sym typeface="Economica"/>
              </a:rPr>
              <a:t>Platter</a:t>
            </a:r>
            <a:endParaRPr/>
          </a:p>
          <a:p>
            <a:pPr indent="-423323" lvl="1" marL="1219170" rtl="0" algn="l">
              <a:lnSpc>
                <a:spcPct val="115000"/>
              </a:lnSpc>
              <a:spcBef>
                <a:spcPts val="0"/>
              </a:spcBef>
              <a:spcAft>
                <a:spcPts val="0"/>
              </a:spcAft>
              <a:buSzPts val="1400"/>
              <a:buFont typeface="Noto Sans Symbols"/>
              <a:buChar char="▪"/>
            </a:pPr>
            <a:r>
              <a:rPr b="1" lang="en-US" sz="1200">
                <a:solidFill>
                  <a:srgbClr val="231F20"/>
                </a:solidFill>
                <a:latin typeface="Economica"/>
                <a:ea typeface="Economica"/>
                <a:cs typeface="Economica"/>
                <a:sym typeface="Economica"/>
              </a:rPr>
              <a:t>Spindle</a:t>
            </a:r>
            <a:endParaRPr/>
          </a:p>
          <a:p>
            <a:pPr indent="-423323" lvl="1" marL="1219170" rtl="0" algn="l">
              <a:lnSpc>
                <a:spcPct val="115000"/>
              </a:lnSpc>
              <a:spcBef>
                <a:spcPts val="0"/>
              </a:spcBef>
              <a:spcAft>
                <a:spcPts val="0"/>
              </a:spcAft>
              <a:buSzPts val="1400"/>
              <a:buFont typeface="Noto Sans Symbols"/>
              <a:buChar char="▪"/>
            </a:pPr>
            <a:r>
              <a:rPr b="1" lang="en-US" sz="1200">
                <a:solidFill>
                  <a:srgbClr val="231F20"/>
                </a:solidFill>
                <a:latin typeface="Economica"/>
                <a:ea typeface="Economica"/>
                <a:cs typeface="Economica"/>
                <a:sym typeface="Economica"/>
              </a:rPr>
              <a:t>Read-write head</a:t>
            </a:r>
            <a:endParaRPr/>
          </a:p>
          <a:p>
            <a:pPr indent="-423323" lvl="1" marL="1219170" rtl="0" algn="l">
              <a:lnSpc>
                <a:spcPct val="115000"/>
              </a:lnSpc>
              <a:spcBef>
                <a:spcPts val="0"/>
              </a:spcBef>
              <a:spcAft>
                <a:spcPts val="0"/>
              </a:spcAft>
              <a:buSzPts val="1400"/>
              <a:buFont typeface="Noto Sans Symbols"/>
              <a:buChar char="▪"/>
            </a:pPr>
            <a:r>
              <a:rPr b="1" lang="en-US" sz="1200">
                <a:solidFill>
                  <a:srgbClr val="231F20"/>
                </a:solidFill>
                <a:latin typeface="Economica"/>
                <a:ea typeface="Economica"/>
                <a:cs typeface="Economica"/>
                <a:sym typeface="Economica"/>
              </a:rPr>
              <a:t>Track</a:t>
            </a:r>
            <a:endParaRPr/>
          </a:p>
          <a:p>
            <a:pPr indent="-423323" lvl="1" marL="1219170" rtl="0" algn="l">
              <a:lnSpc>
                <a:spcPct val="115000"/>
              </a:lnSpc>
              <a:spcBef>
                <a:spcPts val="0"/>
              </a:spcBef>
              <a:spcAft>
                <a:spcPts val="0"/>
              </a:spcAft>
              <a:buSzPts val="1400"/>
              <a:buFont typeface="Noto Sans Symbols"/>
              <a:buChar char="▪"/>
            </a:pPr>
            <a:r>
              <a:rPr b="1" lang="en-US" sz="1200">
                <a:solidFill>
                  <a:srgbClr val="231F20"/>
                </a:solidFill>
                <a:latin typeface="Economica"/>
                <a:ea typeface="Economica"/>
                <a:cs typeface="Economica"/>
                <a:sym typeface="Economica"/>
              </a:rPr>
              <a:t>Sector</a:t>
            </a:r>
            <a:endParaRPr b="1" sz="1200">
              <a:latin typeface="Economica"/>
              <a:ea typeface="Economica"/>
              <a:cs typeface="Economica"/>
              <a:sym typeface="Economica"/>
            </a:endParaRPr>
          </a:p>
          <a:p>
            <a:pPr indent="0" lvl="0" marL="152396" rtl="0" algn="just">
              <a:lnSpc>
                <a:spcPct val="115000"/>
              </a:lnSpc>
              <a:spcBef>
                <a:spcPts val="0"/>
              </a:spcBef>
              <a:spcAft>
                <a:spcPts val="0"/>
              </a:spcAft>
              <a:buSzPts val="1800"/>
              <a:buNone/>
            </a:pPr>
            <a:r>
              <a:t/>
            </a:r>
            <a:endParaRPr/>
          </a:p>
          <a:p>
            <a:pPr indent="0" lvl="0" marL="152396" rtl="0" algn="just">
              <a:lnSpc>
                <a:spcPct val="115000"/>
              </a:lnSpc>
              <a:spcBef>
                <a:spcPts val="0"/>
              </a:spcBef>
              <a:spcAft>
                <a:spcPts val="0"/>
              </a:spcAft>
              <a:buSzPts val="1800"/>
              <a:buNone/>
            </a:pPr>
            <a:r>
              <a:t/>
            </a:r>
            <a:endParaRPr/>
          </a:p>
          <a:p>
            <a:pPr indent="0" lvl="0" marL="152396" rtl="0" algn="just">
              <a:lnSpc>
                <a:spcPct val="115000"/>
              </a:lnSpc>
              <a:spcBef>
                <a:spcPts val="0"/>
              </a:spcBef>
              <a:spcAft>
                <a:spcPts val="0"/>
              </a:spcAft>
              <a:buSzPts val="1800"/>
              <a:buNone/>
            </a:pPr>
            <a:r>
              <a:t/>
            </a:r>
            <a:endParaRPr/>
          </a:p>
          <a:p>
            <a:pPr indent="0" lvl="0" marL="152396" rtl="0" algn="just">
              <a:lnSpc>
                <a:spcPct val="115000"/>
              </a:lnSpc>
              <a:spcBef>
                <a:spcPts val="0"/>
              </a:spcBef>
              <a:spcAft>
                <a:spcPts val="0"/>
              </a:spcAft>
              <a:buSzPts val="1800"/>
              <a:buNone/>
            </a:pPr>
            <a:r>
              <a:t/>
            </a:r>
            <a:endParaRPr/>
          </a:p>
          <a:p>
            <a:pPr indent="0" lvl="0" marL="152396" rtl="0" algn="just">
              <a:lnSpc>
                <a:spcPct val="115000"/>
              </a:lnSpc>
              <a:spcBef>
                <a:spcPts val="0"/>
              </a:spcBef>
              <a:spcAft>
                <a:spcPts val="0"/>
              </a:spcAft>
              <a:buSzPts val="1800"/>
              <a:buNone/>
            </a:pPr>
            <a:r>
              <a:t/>
            </a:r>
            <a:endParaRPr/>
          </a:p>
          <a:p>
            <a:pPr indent="0" lvl="0" marL="152396" rtl="0" algn="just">
              <a:lnSpc>
                <a:spcPct val="115000"/>
              </a:lnSpc>
              <a:spcBef>
                <a:spcPts val="0"/>
              </a:spcBef>
              <a:spcAft>
                <a:spcPts val="0"/>
              </a:spcAft>
              <a:buSzPts val="1800"/>
              <a:buNone/>
            </a:pPr>
            <a:r>
              <a:t/>
            </a:r>
            <a:endParaRPr/>
          </a:p>
          <a:p>
            <a:pPr indent="0" lvl="0" marL="152396" rtl="0" algn="just">
              <a:lnSpc>
                <a:spcPct val="115000"/>
              </a:lnSpc>
              <a:spcBef>
                <a:spcPts val="0"/>
              </a:spcBef>
              <a:spcAft>
                <a:spcPts val="0"/>
              </a:spcAft>
              <a:buSzPts val="1800"/>
              <a:buNone/>
            </a:pPr>
            <a:r>
              <a:t/>
            </a:r>
            <a:endParaRPr/>
          </a:p>
          <a:p>
            <a:pPr indent="0" lvl="0" marL="152396" rtl="0" algn="just">
              <a:lnSpc>
                <a:spcPct val="115000"/>
              </a:lnSpc>
              <a:spcBef>
                <a:spcPts val="0"/>
              </a:spcBef>
              <a:spcAft>
                <a:spcPts val="0"/>
              </a:spcAft>
              <a:buSzPts val="1800"/>
              <a:buNone/>
            </a:pPr>
            <a:r>
              <a:t/>
            </a:r>
            <a:endParaRPr/>
          </a:p>
          <a:p>
            <a:pPr indent="0" lvl="0" marL="152396" rtl="0" algn="just">
              <a:lnSpc>
                <a:spcPct val="115000"/>
              </a:lnSpc>
              <a:spcBef>
                <a:spcPts val="0"/>
              </a:spcBef>
              <a:spcAft>
                <a:spcPts val="0"/>
              </a:spcAft>
              <a:buSzPts val="1800"/>
              <a:buNone/>
            </a:pPr>
            <a:r>
              <a:t/>
            </a:r>
            <a:endParaRPr/>
          </a:p>
        </p:txBody>
      </p:sp>
      <p:pic>
        <p:nvPicPr>
          <p:cNvPr descr="Diagram of a machine with text&#10;&#10;Description automatically generated" id="70" name="Google Shape;70;p2"/>
          <p:cNvPicPr preferRelativeResize="0"/>
          <p:nvPr/>
        </p:nvPicPr>
        <p:blipFill rotWithShape="1">
          <a:blip r:embed="rId3">
            <a:alphaModFix/>
          </a:blip>
          <a:srcRect b="0" l="0" r="0" t="0"/>
          <a:stretch/>
        </p:blipFill>
        <p:spPr>
          <a:xfrm>
            <a:off x="4411834" y="2132637"/>
            <a:ext cx="3368332" cy="2933563"/>
          </a:xfrm>
          <a:prstGeom prst="rect">
            <a:avLst/>
          </a:prstGeom>
          <a:noFill/>
          <a:ln>
            <a:noFill/>
          </a:ln>
        </p:spPr>
      </p:pic>
      <p:pic>
        <p:nvPicPr>
          <p:cNvPr descr="A circular grid with numbers&#10;&#10;Description automatically generated" id="71" name="Google Shape;71;p2"/>
          <p:cNvPicPr preferRelativeResize="0"/>
          <p:nvPr/>
        </p:nvPicPr>
        <p:blipFill rotWithShape="1">
          <a:blip r:embed="rId4">
            <a:alphaModFix/>
          </a:blip>
          <a:srcRect b="0" l="0" r="0" t="0"/>
          <a:stretch/>
        </p:blipFill>
        <p:spPr>
          <a:xfrm>
            <a:off x="8305704" y="1892968"/>
            <a:ext cx="3397460" cy="2737601"/>
          </a:xfrm>
          <a:prstGeom prst="rect">
            <a:avLst/>
          </a:prstGeom>
          <a:noFill/>
          <a:ln>
            <a:noFill/>
          </a:ln>
        </p:spPr>
      </p:pic>
      <p:sp>
        <p:nvSpPr>
          <p:cNvPr id="72" name="Google Shape;72;p2"/>
          <p:cNvSpPr txBox="1"/>
          <p:nvPr/>
        </p:nvSpPr>
        <p:spPr>
          <a:xfrm>
            <a:off x="8079553" y="4889904"/>
            <a:ext cx="384976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Economica"/>
                <a:ea typeface="Economica"/>
                <a:cs typeface="Economica"/>
                <a:sym typeface="Economica"/>
              </a:rPr>
              <a:t>Figure 2: </a:t>
            </a:r>
            <a:r>
              <a:rPr b="0" i="0" lang="en-US" sz="1200" u="none" cap="none" strike="noStrike">
                <a:solidFill>
                  <a:srgbClr val="000000"/>
                </a:solidFill>
                <a:latin typeface="Economica"/>
                <a:ea typeface="Economica"/>
                <a:cs typeface="Economica"/>
                <a:sym typeface="Economica"/>
              </a:rPr>
              <a:t>An illustration of platter, tracks and sectors</a:t>
            </a:r>
            <a:r>
              <a:rPr b="1" i="0" lang="en-US" sz="1200" u="none" cap="none" strike="noStrike">
                <a:solidFill>
                  <a:srgbClr val="000000"/>
                </a:solidFill>
                <a:latin typeface="Economica"/>
                <a:ea typeface="Economica"/>
                <a:cs typeface="Economica"/>
                <a:sym typeface="Economica"/>
              </a:rPr>
              <a:t>.</a:t>
            </a:r>
            <a:endParaRPr b="0" i="0" sz="1200" u="none" cap="none" strike="noStrike">
              <a:solidFill>
                <a:srgbClr val="000000"/>
              </a:solidFill>
              <a:latin typeface="Economica"/>
              <a:ea typeface="Economica"/>
              <a:cs typeface="Economica"/>
              <a:sym typeface="Economica"/>
            </a:endParaRPr>
          </a:p>
        </p:txBody>
      </p:sp>
      <p:sp>
        <p:nvSpPr>
          <p:cNvPr id="73" name="Google Shape;73;p2"/>
          <p:cNvSpPr txBox="1"/>
          <p:nvPr/>
        </p:nvSpPr>
        <p:spPr>
          <a:xfrm>
            <a:off x="4324446" y="5166903"/>
            <a:ext cx="354310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Economica"/>
                <a:ea typeface="Economica"/>
                <a:cs typeface="Economica"/>
                <a:sym typeface="Economica"/>
              </a:rPr>
              <a:t>Figure 1: </a:t>
            </a:r>
            <a:r>
              <a:rPr b="0" i="0" lang="en-US" sz="1200" u="none" cap="none" strike="noStrike">
                <a:solidFill>
                  <a:srgbClr val="000000"/>
                </a:solidFill>
                <a:latin typeface="Economica"/>
                <a:ea typeface="Economica"/>
                <a:cs typeface="Economica"/>
                <a:sym typeface="Economica"/>
              </a:rPr>
              <a:t>Moving-head disk mechanism.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Linked Allocation</a:t>
            </a:r>
            <a:endParaRPr/>
          </a:p>
        </p:txBody>
      </p:sp>
      <p:sp>
        <p:nvSpPr>
          <p:cNvPr id="194" name="Google Shape;194;p20"/>
          <p:cNvSpPr txBox="1"/>
          <p:nvPr>
            <p:ph idx="1" type="body"/>
          </p:nvPr>
        </p:nvSpPr>
        <p:spPr>
          <a:xfrm>
            <a:off x="415600" y="1633633"/>
            <a:ext cx="11360800" cy="5091632"/>
          </a:xfrm>
          <a:prstGeom prst="rect">
            <a:avLst/>
          </a:prstGeom>
          <a:noFill/>
          <a:ln>
            <a:noFill/>
          </a:ln>
        </p:spPr>
        <p:txBody>
          <a:bodyPr anchorCtr="0" anchor="t" bIns="91425" lIns="91425" spcFirstLastPara="1" rIns="91425" wrap="square" tIns="91425">
            <a:normAutofit/>
          </a:bodyPr>
          <a:lstStyle/>
          <a:p>
            <a:pPr indent="0" lvl="0" marL="152396" rtl="0" algn="just">
              <a:lnSpc>
                <a:spcPct val="115000"/>
              </a:lnSpc>
              <a:spcBef>
                <a:spcPts val="0"/>
              </a:spcBef>
              <a:spcAft>
                <a:spcPts val="0"/>
              </a:spcAft>
              <a:buSzPts val="1800"/>
              <a:buNone/>
            </a:pPr>
            <a:r>
              <a:rPr b="1" lang="en-US" sz="1600">
                <a:latin typeface="Economica"/>
                <a:ea typeface="Economica"/>
                <a:cs typeface="Economica"/>
                <a:sym typeface="Economica"/>
              </a:rPr>
              <a:t>Benefits:</a:t>
            </a:r>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No external fragmentations.</a:t>
            </a:r>
            <a:endParaRPr sz="1800">
              <a:latin typeface="Economica"/>
              <a:ea typeface="Economica"/>
              <a:cs typeface="Economica"/>
              <a:sym typeface="Economica"/>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File size can be easily extended.</a:t>
            </a:r>
            <a:endParaRPr/>
          </a:p>
          <a:p>
            <a:pPr indent="-334423" lvl="1" marL="1219170" rtl="0" algn="just">
              <a:lnSpc>
                <a:spcPct val="115000"/>
              </a:lnSpc>
              <a:spcBef>
                <a:spcPts val="0"/>
              </a:spcBef>
              <a:spcAft>
                <a:spcPts val="0"/>
              </a:spcAft>
              <a:buSzPts val="1400"/>
              <a:buFont typeface="Noto Sans Symbols"/>
              <a:buNone/>
            </a:pPr>
            <a:r>
              <a:t/>
            </a:r>
            <a:endParaRPr>
              <a:latin typeface="Economica"/>
              <a:ea typeface="Economica"/>
              <a:cs typeface="Economica"/>
              <a:sym typeface="Economica"/>
            </a:endParaRPr>
          </a:p>
          <a:p>
            <a:pPr indent="0" lvl="0" marL="152396" rtl="0" algn="just">
              <a:lnSpc>
                <a:spcPct val="115000"/>
              </a:lnSpc>
              <a:spcBef>
                <a:spcPts val="0"/>
              </a:spcBef>
              <a:spcAft>
                <a:spcPts val="0"/>
              </a:spcAft>
              <a:buSzPts val="1800"/>
              <a:buNone/>
            </a:pPr>
            <a:r>
              <a:rPr b="1" lang="en-US" sz="1600">
                <a:latin typeface="Economica"/>
                <a:ea typeface="Economica"/>
                <a:cs typeface="Economica"/>
                <a:sym typeface="Economica"/>
              </a:rPr>
              <a:t>Drawbacks:</a:t>
            </a:r>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No random or direct access.</a:t>
            </a:r>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Large seek time.</a:t>
            </a:r>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Overhead of pointers.</a:t>
            </a:r>
            <a:endParaRPr/>
          </a:p>
          <a:p>
            <a:pPr indent="0" lvl="0" marL="152396" rtl="0" algn="just">
              <a:lnSpc>
                <a:spcPct val="115000"/>
              </a:lnSpc>
              <a:spcBef>
                <a:spcPts val="0"/>
              </a:spcBef>
              <a:spcAft>
                <a:spcPts val="0"/>
              </a:spcAft>
              <a:buSzPts val="1800"/>
              <a:buNone/>
            </a:pPr>
            <a:r>
              <a:t/>
            </a:r>
            <a:endParaRPr sz="1600">
              <a:latin typeface="Economica"/>
              <a:ea typeface="Economica"/>
              <a:cs typeface="Economica"/>
              <a:sym typeface="Economic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1"/>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Indexed Allocation</a:t>
            </a:r>
            <a:endParaRPr/>
          </a:p>
        </p:txBody>
      </p:sp>
      <p:sp>
        <p:nvSpPr>
          <p:cNvPr id="200" name="Google Shape;200;p21"/>
          <p:cNvSpPr txBox="1"/>
          <p:nvPr>
            <p:ph idx="1" type="body"/>
          </p:nvPr>
        </p:nvSpPr>
        <p:spPr>
          <a:xfrm>
            <a:off x="415600" y="1633633"/>
            <a:ext cx="11360800" cy="5091632"/>
          </a:xfrm>
          <a:prstGeom prst="rect">
            <a:avLst/>
          </a:prstGeom>
          <a:noFill/>
          <a:ln>
            <a:noFill/>
          </a:ln>
        </p:spPr>
        <p:txBody>
          <a:bodyPr anchorCtr="0" anchor="t" bIns="91425" lIns="91425" spcFirstLastPara="1" rIns="91425" wrap="square" tIns="91425">
            <a:normAutofit/>
          </a:bodyPr>
          <a:lstStyle/>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Non-contiguous allocation.</a:t>
            </a:r>
            <a:endParaRPr/>
          </a:p>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Name of a file alongside its attributes and index block number can be found from the directory where the file is stored.</a:t>
            </a:r>
            <a:endParaRPr/>
          </a:p>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By accessing the index block number of a file information about its blocks and information pointers to their corresponding sectors or physical blocks are found.</a:t>
            </a:r>
            <a:endParaRPr/>
          </a:p>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Each file has one or multiple index block/s in the directory.</a:t>
            </a:r>
            <a:endParaRPr/>
          </a:p>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Multiple index blocks are maintained by a file when the file is of a very large size.</a:t>
            </a:r>
            <a:endParaRPr/>
          </a:p>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Information of all index blocks of all files is managed by file-allocation table which is stored in the main memory.</a:t>
            </a:r>
            <a:endParaRPr/>
          </a:p>
        </p:txBody>
      </p:sp>
      <p:pic>
        <p:nvPicPr>
          <p:cNvPr descr="A diagram of a block&#10;&#10;Description automatically generated" id="201" name="Google Shape;201;p21"/>
          <p:cNvPicPr preferRelativeResize="0"/>
          <p:nvPr/>
        </p:nvPicPr>
        <p:blipFill rotWithShape="1">
          <a:blip r:embed="rId3">
            <a:alphaModFix/>
          </a:blip>
          <a:srcRect b="0" l="0" r="0" t="0"/>
          <a:stretch/>
        </p:blipFill>
        <p:spPr>
          <a:xfrm>
            <a:off x="4060723" y="3641102"/>
            <a:ext cx="3153355" cy="2795665"/>
          </a:xfrm>
          <a:prstGeom prst="rect">
            <a:avLst/>
          </a:prstGeom>
          <a:noFill/>
          <a:ln>
            <a:noFill/>
          </a:ln>
        </p:spPr>
      </p:pic>
      <p:sp>
        <p:nvSpPr>
          <p:cNvPr id="202" name="Google Shape;202;p21"/>
          <p:cNvSpPr txBox="1"/>
          <p:nvPr/>
        </p:nvSpPr>
        <p:spPr>
          <a:xfrm>
            <a:off x="4286864" y="6282878"/>
            <a:ext cx="222208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Economica"/>
                <a:ea typeface="Economica"/>
                <a:cs typeface="Economica"/>
                <a:sym typeface="Economica"/>
              </a:rPr>
              <a:t>Figure: </a:t>
            </a:r>
            <a:r>
              <a:rPr b="0" i="0" lang="en-US" sz="1400" u="none" cap="none" strike="noStrike">
                <a:solidFill>
                  <a:srgbClr val="000000"/>
                </a:solidFill>
                <a:latin typeface="Economica"/>
                <a:ea typeface="Economica"/>
                <a:cs typeface="Economica"/>
                <a:sym typeface="Economica"/>
              </a:rPr>
              <a:t>File-allocation table.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2"/>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Indexed Allocation</a:t>
            </a:r>
            <a:endParaRPr/>
          </a:p>
        </p:txBody>
      </p:sp>
      <p:pic>
        <p:nvPicPr>
          <p:cNvPr descr="A diagram of a cylinder with numbers and a diagram&#10;&#10;Description automatically generated" id="208" name="Google Shape;208;p22"/>
          <p:cNvPicPr preferRelativeResize="0"/>
          <p:nvPr/>
        </p:nvPicPr>
        <p:blipFill rotWithShape="1">
          <a:blip r:embed="rId3">
            <a:alphaModFix/>
          </a:blip>
          <a:srcRect b="0" l="0" r="0" t="0"/>
          <a:stretch/>
        </p:blipFill>
        <p:spPr>
          <a:xfrm>
            <a:off x="3522427" y="1682750"/>
            <a:ext cx="5711991" cy="4187108"/>
          </a:xfrm>
          <a:prstGeom prst="rect">
            <a:avLst/>
          </a:prstGeom>
          <a:noFill/>
          <a:ln>
            <a:noFill/>
          </a:ln>
        </p:spPr>
      </p:pic>
      <p:sp>
        <p:nvSpPr>
          <p:cNvPr id="209" name="Google Shape;209;p22"/>
          <p:cNvSpPr txBox="1"/>
          <p:nvPr/>
        </p:nvSpPr>
        <p:spPr>
          <a:xfrm>
            <a:off x="4661454" y="5869858"/>
            <a:ext cx="343393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Economica"/>
                <a:ea typeface="Economica"/>
                <a:cs typeface="Economica"/>
                <a:sym typeface="Economica"/>
              </a:rPr>
              <a:t>Figure: </a:t>
            </a:r>
            <a:r>
              <a:rPr b="0" i="0" lang="en-US" sz="1400" u="none" cap="none" strike="noStrike">
                <a:solidFill>
                  <a:srgbClr val="000000"/>
                </a:solidFill>
                <a:latin typeface="Economica"/>
                <a:ea typeface="Economica"/>
                <a:cs typeface="Economica"/>
                <a:sym typeface="Economica"/>
              </a:rPr>
              <a:t>Indexed allocation of disk space.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3"/>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Indexed Allocation</a:t>
            </a:r>
            <a:endParaRPr/>
          </a:p>
        </p:txBody>
      </p:sp>
      <p:sp>
        <p:nvSpPr>
          <p:cNvPr id="215" name="Google Shape;215;p23"/>
          <p:cNvSpPr txBox="1"/>
          <p:nvPr>
            <p:ph idx="1" type="body"/>
          </p:nvPr>
        </p:nvSpPr>
        <p:spPr>
          <a:xfrm>
            <a:off x="415600" y="1633633"/>
            <a:ext cx="11360800" cy="5091632"/>
          </a:xfrm>
          <a:prstGeom prst="rect">
            <a:avLst/>
          </a:prstGeom>
          <a:noFill/>
          <a:ln>
            <a:noFill/>
          </a:ln>
        </p:spPr>
        <p:txBody>
          <a:bodyPr anchorCtr="0" anchor="t" bIns="91425" lIns="91425" spcFirstLastPara="1" rIns="91425" wrap="square" tIns="91425">
            <a:normAutofit/>
          </a:bodyPr>
          <a:lstStyle/>
          <a:p>
            <a:pPr indent="0" lvl="0" marL="152396" rtl="0" algn="just">
              <a:lnSpc>
                <a:spcPct val="115000"/>
              </a:lnSpc>
              <a:spcBef>
                <a:spcPts val="0"/>
              </a:spcBef>
              <a:spcAft>
                <a:spcPts val="0"/>
              </a:spcAft>
              <a:buSzPts val="1800"/>
              <a:buNone/>
            </a:pPr>
            <a:r>
              <a:rPr b="1" lang="en-US" sz="1600">
                <a:latin typeface="Economica"/>
                <a:ea typeface="Economica"/>
                <a:cs typeface="Economica"/>
                <a:sym typeface="Economica"/>
              </a:rPr>
              <a:t>Benefits:</a:t>
            </a:r>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Supports random or direct access.</a:t>
            </a:r>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No external fragmentations.</a:t>
            </a:r>
            <a:endParaRPr/>
          </a:p>
          <a:p>
            <a:pPr indent="0" lvl="0" marL="152396" rtl="0" algn="just">
              <a:lnSpc>
                <a:spcPct val="115000"/>
              </a:lnSpc>
              <a:spcBef>
                <a:spcPts val="0"/>
              </a:spcBef>
              <a:spcAft>
                <a:spcPts val="0"/>
              </a:spcAft>
              <a:buSzPts val="1800"/>
              <a:buNone/>
            </a:pPr>
            <a:r>
              <a:t/>
            </a:r>
            <a:endParaRPr sz="1600">
              <a:latin typeface="Economica"/>
              <a:ea typeface="Economica"/>
              <a:cs typeface="Economica"/>
              <a:sym typeface="Economica"/>
            </a:endParaRPr>
          </a:p>
          <a:p>
            <a:pPr indent="0" lvl="0" marL="152396" rtl="0" algn="just">
              <a:lnSpc>
                <a:spcPct val="115000"/>
              </a:lnSpc>
              <a:spcBef>
                <a:spcPts val="0"/>
              </a:spcBef>
              <a:spcAft>
                <a:spcPts val="0"/>
              </a:spcAft>
              <a:buSzPts val="1800"/>
              <a:buNone/>
            </a:pPr>
            <a:r>
              <a:rPr b="1" lang="en-US" sz="1600">
                <a:latin typeface="Economica"/>
                <a:ea typeface="Economica"/>
                <a:cs typeface="Economica"/>
                <a:sym typeface="Economica"/>
              </a:rPr>
              <a:t>Drawbacks:</a:t>
            </a:r>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Pointer overhead.</a:t>
            </a:r>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Multilevel index when file is too large.</a:t>
            </a:r>
            <a:endParaRPr/>
          </a:p>
          <a:p>
            <a:pPr indent="0" lvl="0" marL="152396" rtl="0" algn="just">
              <a:lnSpc>
                <a:spcPct val="115000"/>
              </a:lnSpc>
              <a:spcBef>
                <a:spcPts val="0"/>
              </a:spcBef>
              <a:spcAft>
                <a:spcPts val="0"/>
              </a:spcAft>
              <a:buSzPts val="1800"/>
              <a:buNone/>
            </a:pPr>
            <a:r>
              <a:t/>
            </a:r>
            <a:endParaRPr sz="1600">
              <a:latin typeface="Economica"/>
              <a:ea typeface="Economica"/>
              <a:cs typeface="Economica"/>
              <a:sym typeface="Economic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ph type="title"/>
          </p:nvPr>
        </p:nvSpPr>
        <p:spPr>
          <a:xfrm>
            <a:off x="415600" y="421233"/>
            <a:ext cx="11156968"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UNIX Inode</a:t>
            </a:r>
            <a:endParaRPr>
              <a:solidFill>
                <a:srgbClr val="00B050"/>
              </a:solidFill>
            </a:endParaRPr>
          </a:p>
        </p:txBody>
      </p:sp>
      <p:sp>
        <p:nvSpPr>
          <p:cNvPr id="221" name="Google Shape;221;p24"/>
          <p:cNvSpPr txBox="1"/>
          <p:nvPr>
            <p:ph idx="1" type="body"/>
          </p:nvPr>
        </p:nvSpPr>
        <p:spPr>
          <a:xfrm>
            <a:off x="415600" y="1633633"/>
            <a:ext cx="7410877" cy="5091632"/>
          </a:xfrm>
          <a:prstGeom prst="rect">
            <a:avLst/>
          </a:prstGeom>
          <a:noFill/>
          <a:ln>
            <a:noFill/>
          </a:ln>
        </p:spPr>
        <p:txBody>
          <a:bodyPr anchorCtr="0" anchor="t" bIns="91425" lIns="91425" spcFirstLastPara="1" rIns="91425" wrap="square" tIns="91425">
            <a:normAutofit/>
          </a:bodyPr>
          <a:lstStyle/>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Variant of indexed allocation.</a:t>
            </a:r>
            <a:endParaRPr/>
          </a:p>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I means indexed and node means block.</a:t>
            </a:r>
            <a:endParaRPr/>
          </a:p>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It maintains multilevel index.</a:t>
            </a:r>
            <a:endParaRPr/>
          </a:p>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UNIX inode is a custom data structure consists of file attributes, direct blocks, single indirect, double indirect and triple indirect fields.</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Direct blocks: </a:t>
            </a:r>
            <a:r>
              <a:rPr lang="en-US" sz="1600">
                <a:latin typeface="Economica"/>
                <a:ea typeface="Economica"/>
                <a:cs typeface="Economica"/>
                <a:sym typeface="Economica"/>
              </a:rPr>
              <a:t>Stores such data blocks where each block stores pointer to a block where data is stored. </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Single indirect: </a:t>
            </a:r>
            <a:r>
              <a:rPr lang="en-US" sz="1600">
                <a:latin typeface="Economica"/>
                <a:ea typeface="Economica"/>
                <a:cs typeface="Economica"/>
                <a:sym typeface="Economica"/>
              </a:rPr>
              <a:t>Stores such data blocks where each block stores pointer to a direct block.</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Double indirect: </a:t>
            </a:r>
            <a:r>
              <a:rPr lang="en-US" sz="1600">
                <a:latin typeface="Economica"/>
                <a:ea typeface="Economica"/>
                <a:cs typeface="Economica"/>
                <a:sym typeface="Economica"/>
              </a:rPr>
              <a:t>Stores such data blocks where each block stores pointer to a single indirect.</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Triple indirect: </a:t>
            </a:r>
            <a:r>
              <a:rPr lang="en-US" sz="1600">
                <a:latin typeface="Economica"/>
                <a:ea typeface="Economica"/>
                <a:cs typeface="Economica"/>
                <a:sym typeface="Economica"/>
              </a:rPr>
              <a:t>Stores such data blocks where each block stores pointer to a double indirect.</a:t>
            </a:r>
            <a:endParaRPr/>
          </a:p>
          <a:p>
            <a:pPr indent="0" lvl="0" marL="152396" rtl="0" algn="just">
              <a:lnSpc>
                <a:spcPct val="115000"/>
              </a:lnSpc>
              <a:spcBef>
                <a:spcPts val="0"/>
              </a:spcBef>
              <a:spcAft>
                <a:spcPts val="0"/>
              </a:spcAft>
              <a:buSzPts val="1800"/>
              <a:buNone/>
            </a:pPr>
            <a:r>
              <a:t/>
            </a:r>
            <a:endParaRPr sz="1600">
              <a:latin typeface="Economica"/>
              <a:ea typeface="Economica"/>
              <a:cs typeface="Economica"/>
              <a:sym typeface="Economica"/>
            </a:endParaRPr>
          </a:p>
          <a:p>
            <a:pPr indent="-342888" lvl="0" marL="609585" rtl="0" algn="just">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342888" lvl="0" marL="609585" rtl="0" algn="just">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0" lvl="0" marL="152396" rtl="0" algn="just">
              <a:lnSpc>
                <a:spcPct val="115000"/>
              </a:lnSpc>
              <a:spcBef>
                <a:spcPts val="0"/>
              </a:spcBef>
              <a:spcAft>
                <a:spcPts val="0"/>
              </a:spcAft>
              <a:buSzPts val="1800"/>
              <a:buNone/>
            </a:pPr>
            <a:r>
              <a:t/>
            </a:r>
            <a:endParaRPr sz="1600">
              <a:latin typeface="Economica"/>
              <a:ea typeface="Economica"/>
              <a:cs typeface="Economica"/>
              <a:sym typeface="Economica"/>
            </a:endParaRPr>
          </a:p>
          <a:p>
            <a:pPr indent="-342888" lvl="0" marL="609585" rtl="0" algn="just">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p:txBody>
      </p:sp>
      <p:pic>
        <p:nvPicPr>
          <p:cNvPr descr="A diagram of a data flow&#10;&#10;Description automatically generated" id="222" name="Google Shape;222;p24"/>
          <p:cNvPicPr preferRelativeResize="0"/>
          <p:nvPr/>
        </p:nvPicPr>
        <p:blipFill rotWithShape="1">
          <a:blip r:embed="rId3">
            <a:alphaModFix/>
          </a:blip>
          <a:srcRect b="0" l="0" r="0" t="0"/>
          <a:stretch/>
        </p:blipFill>
        <p:spPr>
          <a:xfrm>
            <a:off x="7914968" y="1627596"/>
            <a:ext cx="4277032" cy="4084946"/>
          </a:xfrm>
          <a:prstGeom prst="rect">
            <a:avLst/>
          </a:prstGeom>
          <a:noFill/>
          <a:ln>
            <a:noFill/>
          </a:ln>
        </p:spPr>
      </p:pic>
      <p:sp>
        <p:nvSpPr>
          <p:cNvPr id="223" name="Google Shape;223;p24"/>
          <p:cNvSpPr txBox="1"/>
          <p:nvPr/>
        </p:nvSpPr>
        <p:spPr>
          <a:xfrm>
            <a:off x="8758064" y="5919106"/>
            <a:ext cx="343393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Economica"/>
                <a:ea typeface="Economica"/>
                <a:cs typeface="Economica"/>
                <a:sym typeface="Economica"/>
              </a:rPr>
              <a:t>Figure: </a:t>
            </a:r>
            <a:r>
              <a:rPr b="0" i="0" lang="en-US" sz="1400" u="none" cap="none" strike="noStrike">
                <a:solidFill>
                  <a:srgbClr val="000000"/>
                </a:solidFill>
                <a:latin typeface="Economica"/>
                <a:ea typeface="Economica"/>
                <a:cs typeface="Economica"/>
                <a:sym typeface="Economica"/>
              </a:rPr>
              <a:t>The UNIX inode</a:t>
            </a:r>
            <a:r>
              <a:rPr b="1" i="0" lang="en-US" sz="1400" u="none" cap="none" strike="noStrike">
                <a:solidFill>
                  <a:srgbClr val="000000"/>
                </a:solidFill>
                <a:latin typeface="Economica"/>
                <a:ea typeface="Economica"/>
                <a:cs typeface="Economica"/>
                <a:sym typeface="Economica"/>
              </a:rPr>
              <a:t>. </a:t>
            </a:r>
            <a:endParaRPr b="0" i="0" sz="1400" u="none" cap="none" strike="noStrike">
              <a:solidFill>
                <a:srgbClr val="000000"/>
              </a:solidFill>
              <a:latin typeface="Economica"/>
              <a:ea typeface="Economica"/>
              <a:cs typeface="Economica"/>
              <a:sym typeface="Economic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UNIX Inode</a:t>
            </a:r>
            <a:endParaRPr>
              <a:solidFill>
                <a:srgbClr val="00B050"/>
              </a:solidFill>
            </a:endParaRPr>
          </a:p>
        </p:txBody>
      </p:sp>
      <p:pic>
        <p:nvPicPr>
          <p:cNvPr descr="A diagram of a network&#10;&#10;Description automatically generated" id="229" name="Google Shape;229;p25"/>
          <p:cNvPicPr preferRelativeResize="0"/>
          <p:nvPr/>
        </p:nvPicPr>
        <p:blipFill rotWithShape="1">
          <a:blip r:embed="rId3">
            <a:alphaModFix/>
          </a:blip>
          <a:srcRect b="0" l="0" r="0" t="0"/>
          <a:stretch/>
        </p:blipFill>
        <p:spPr>
          <a:xfrm>
            <a:off x="1407972" y="1529633"/>
            <a:ext cx="9376056" cy="4241902"/>
          </a:xfrm>
          <a:prstGeom prst="rect">
            <a:avLst/>
          </a:prstGeom>
          <a:noFill/>
          <a:ln>
            <a:noFill/>
          </a:ln>
        </p:spPr>
      </p:pic>
      <p:sp>
        <p:nvSpPr>
          <p:cNvPr id="230" name="Google Shape;230;p25"/>
          <p:cNvSpPr txBox="1"/>
          <p:nvPr/>
        </p:nvSpPr>
        <p:spPr>
          <a:xfrm>
            <a:off x="3969154" y="5991338"/>
            <a:ext cx="425369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Economica"/>
                <a:ea typeface="Economica"/>
                <a:cs typeface="Economica"/>
                <a:sym typeface="Economica"/>
              </a:rPr>
              <a:t>Figure: </a:t>
            </a:r>
            <a:r>
              <a:rPr b="0" i="0" lang="en-US" sz="1400" u="none" cap="none" strike="noStrike">
                <a:solidFill>
                  <a:srgbClr val="000000"/>
                </a:solidFill>
                <a:latin typeface="Economica"/>
                <a:ea typeface="Economica"/>
                <a:cs typeface="Economica"/>
                <a:sym typeface="Economica"/>
              </a:rPr>
              <a:t>The UNIX inode</a:t>
            </a:r>
            <a:r>
              <a:rPr b="1" i="0" lang="en-US" sz="1400" u="none" cap="none" strike="noStrike">
                <a:solidFill>
                  <a:srgbClr val="000000"/>
                </a:solidFill>
                <a:latin typeface="Economica"/>
                <a:ea typeface="Economica"/>
                <a:cs typeface="Economica"/>
                <a:sym typeface="Economica"/>
              </a:rPr>
              <a:t> </a:t>
            </a:r>
            <a:r>
              <a:rPr b="0" i="0" lang="en-US" sz="1400" u="none" cap="none" strike="noStrike">
                <a:solidFill>
                  <a:srgbClr val="000000"/>
                </a:solidFill>
                <a:latin typeface="Economica"/>
                <a:ea typeface="Economica"/>
                <a:cs typeface="Economica"/>
                <a:sym typeface="Economica"/>
              </a:rPr>
              <a:t>with detailed triple indirect.</a:t>
            </a:r>
            <a:r>
              <a:rPr b="1" i="0" lang="en-US" sz="1400" u="none" cap="none" strike="noStrike">
                <a:solidFill>
                  <a:srgbClr val="000000"/>
                </a:solidFill>
                <a:latin typeface="Economica"/>
                <a:ea typeface="Economica"/>
                <a:cs typeface="Economica"/>
                <a:sym typeface="Economica"/>
              </a:rPr>
              <a:t> </a:t>
            </a:r>
            <a:endParaRPr b="0" i="0" sz="1400" u="none" cap="none" strike="noStrike">
              <a:solidFill>
                <a:srgbClr val="000000"/>
              </a:solidFill>
              <a:latin typeface="Economica"/>
              <a:ea typeface="Economica"/>
              <a:cs typeface="Economica"/>
              <a:sym typeface="Economic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UNIX Inode</a:t>
            </a:r>
            <a:endParaRPr>
              <a:solidFill>
                <a:srgbClr val="00B050"/>
              </a:solidFill>
            </a:endParaRPr>
          </a:p>
        </p:txBody>
      </p:sp>
      <p:sp>
        <p:nvSpPr>
          <p:cNvPr id="236" name="Google Shape;236;p26"/>
          <p:cNvSpPr txBox="1"/>
          <p:nvPr>
            <p:ph idx="1" type="body"/>
          </p:nvPr>
        </p:nvSpPr>
        <p:spPr>
          <a:xfrm>
            <a:off x="415600" y="1633633"/>
            <a:ext cx="11360800" cy="4803134"/>
          </a:xfrm>
          <a:prstGeom prst="rect">
            <a:avLst/>
          </a:prstGeom>
          <a:noFill/>
          <a:ln>
            <a:noFill/>
          </a:ln>
        </p:spPr>
        <p:txBody>
          <a:bodyPr anchorCtr="0" anchor="t" bIns="91425" lIns="91425" spcFirstLastPara="1" rIns="91425" wrap="square" tIns="91425">
            <a:normAutofit/>
          </a:bodyPr>
          <a:lstStyle/>
          <a:p>
            <a:pPr indent="0" lvl="0" marL="152396" rtl="0" algn="just">
              <a:lnSpc>
                <a:spcPct val="115000"/>
              </a:lnSpc>
              <a:spcBef>
                <a:spcPts val="0"/>
              </a:spcBef>
              <a:spcAft>
                <a:spcPts val="0"/>
              </a:spcAft>
              <a:buSzPts val="1800"/>
              <a:buNone/>
            </a:pPr>
            <a:r>
              <a:rPr b="1" lang="en-US" sz="1600">
                <a:solidFill>
                  <a:srgbClr val="00B050"/>
                </a:solidFill>
                <a:latin typeface="Economica"/>
                <a:ea typeface="Economica"/>
                <a:cs typeface="Economica"/>
                <a:sym typeface="Economica"/>
              </a:rPr>
              <a:t>Problem: </a:t>
            </a:r>
            <a:endParaRPr/>
          </a:p>
          <a:p>
            <a:pPr indent="0" lvl="0" marL="152396" rtl="0" algn="just">
              <a:lnSpc>
                <a:spcPct val="115000"/>
              </a:lnSpc>
              <a:spcBef>
                <a:spcPts val="0"/>
              </a:spcBef>
              <a:spcAft>
                <a:spcPts val="0"/>
              </a:spcAft>
              <a:buSzPts val="1800"/>
              <a:buNone/>
            </a:pPr>
            <a:r>
              <a:rPr lang="en-US" sz="1600">
                <a:latin typeface="Economica"/>
                <a:ea typeface="Economica"/>
                <a:cs typeface="Economica"/>
                <a:sym typeface="Economica"/>
              </a:rPr>
              <a:t>A file system uses UNIX inode data structure which contains 4 direct block addresses, 1 single indirect block, 1 double indirect block and 1 triple indirect block. Size of each block is 64 Bytes and size of each block address is 4 Bytes. Find the maximum possible file size?</a:t>
            </a:r>
            <a:endParaRPr/>
          </a:p>
          <a:p>
            <a:pPr indent="0" lvl="0" marL="152396" rtl="0" algn="just">
              <a:lnSpc>
                <a:spcPct val="115000"/>
              </a:lnSpc>
              <a:spcBef>
                <a:spcPts val="0"/>
              </a:spcBef>
              <a:spcAft>
                <a:spcPts val="0"/>
              </a:spcAft>
              <a:buSzPts val="1800"/>
              <a:buNone/>
            </a:pPr>
            <a:r>
              <a:rPr b="1" lang="en-US" sz="1600">
                <a:solidFill>
                  <a:srgbClr val="00B050"/>
                </a:solidFill>
                <a:latin typeface="Economica"/>
                <a:ea typeface="Economica"/>
                <a:cs typeface="Economica"/>
                <a:sym typeface="Economica"/>
              </a:rPr>
              <a:t>Solution:</a:t>
            </a:r>
            <a:endParaRPr/>
          </a:p>
        </p:txBody>
      </p:sp>
      <p:sp>
        <p:nvSpPr>
          <p:cNvPr id="237" name="Google Shape;237;p26"/>
          <p:cNvSpPr txBox="1"/>
          <p:nvPr/>
        </p:nvSpPr>
        <p:spPr>
          <a:xfrm>
            <a:off x="570271" y="3193026"/>
            <a:ext cx="11360800" cy="2186496"/>
          </a:xfrm>
          <a:prstGeom prst="rect">
            <a:avLst/>
          </a:prstGeom>
          <a:blipFill rotWithShape="1">
            <a:blip r:embed="rId3">
              <a:alphaModFix/>
            </a:blip>
            <a:stretch>
              <a:fillRect b="-2233" l="-159"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Magnetic Disks/Hard Disks Structure Overview</a:t>
            </a:r>
            <a:endParaRPr/>
          </a:p>
        </p:txBody>
      </p:sp>
      <p:sp>
        <p:nvSpPr>
          <p:cNvPr id="79" name="Google Shape;79;p3"/>
          <p:cNvSpPr txBox="1"/>
          <p:nvPr>
            <p:ph idx="1" type="body"/>
          </p:nvPr>
        </p:nvSpPr>
        <p:spPr>
          <a:xfrm>
            <a:off x="415600" y="1633632"/>
            <a:ext cx="11360800" cy="4803135"/>
          </a:xfrm>
          <a:prstGeom prst="rect">
            <a:avLst/>
          </a:prstGeom>
          <a:noFill/>
          <a:ln>
            <a:noFill/>
          </a:ln>
        </p:spPr>
        <p:txBody>
          <a:bodyPr anchorCtr="0" anchor="t" bIns="91425" lIns="91425" spcFirstLastPara="1" rIns="91425" wrap="square" tIns="91425">
            <a:normAutofit/>
          </a:bodyPr>
          <a:lstStyle/>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Disk has multiple platters having circular shape like a CD.</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Platters have 2 surfaces upper and lower. Both surfaces are being used.</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All the platters are connected with a spindle. </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Spindle rotates all platters together unidirectionally in a centric way either clockwise or anti clockwise.</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When spindle moves all platters move together.</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Actuator arms named read-write heads are connected with every platter.</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Read-write heads are connected with both surfaces of platters. Which means a platter having upper and lower surfaces consists of two separate heads for two surfaces.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Magnetic Disks/Hard Disks Structure Overview (cont.)</a:t>
            </a:r>
            <a:endParaRPr/>
          </a:p>
        </p:txBody>
      </p:sp>
      <p:sp>
        <p:nvSpPr>
          <p:cNvPr id="85" name="Google Shape;85;p4"/>
          <p:cNvSpPr txBox="1"/>
          <p:nvPr>
            <p:ph idx="1" type="body"/>
          </p:nvPr>
        </p:nvSpPr>
        <p:spPr>
          <a:xfrm>
            <a:off x="415600" y="1633633"/>
            <a:ext cx="11360800" cy="4472000"/>
          </a:xfrm>
          <a:prstGeom prst="rect">
            <a:avLst/>
          </a:prstGeom>
          <a:noFill/>
          <a:ln>
            <a:noFill/>
          </a:ln>
        </p:spPr>
        <p:txBody>
          <a:bodyPr anchorCtr="0" anchor="t" bIns="91425" lIns="91425" spcFirstLastPara="1" rIns="91425" wrap="square" tIns="91425">
            <a:normAutofit/>
          </a:bodyPr>
          <a:lstStyle/>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Purpose of read-write heads is fetching data.</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It moves back and forth (backward and forward) in order to read data. As separate heads are connected to every surfaces of a platter that means heads can read data from both surfaces.</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Upper and lower both surfaces of a platters consist of same number of multiple tracks. </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The outer most track is known as external track and the inner most is known as internal track.</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If the heads requires to fetch data from an inner track from its current position, then it needs to move forward.</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If the heads requires to fetch data from an inner track from its current position, then it needs to move forward.</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If the heads requires to fetch data from an outer track from its current position, then it needs to move backward.</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Each track (both upper and lower surface) is divided into fixed number of multiple sectors.</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Data is being stored in sectors.</a:t>
            </a:r>
            <a:endParaRPr/>
          </a:p>
          <a:p>
            <a:pPr indent="0" lvl="0" marL="152396" rtl="0" algn="l">
              <a:lnSpc>
                <a:spcPct val="115000"/>
              </a:lnSpc>
              <a:spcBef>
                <a:spcPts val="0"/>
              </a:spcBef>
              <a:spcAft>
                <a:spcPts val="0"/>
              </a:spcAft>
              <a:buSzPts val="1800"/>
              <a:buNone/>
            </a:pPr>
            <a:r>
              <a:t/>
            </a:r>
            <a:endParaRPr sz="1600">
              <a:latin typeface="Economica"/>
              <a:ea typeface="Economica"/>
              <a:cs typeface="Economica"/>
              <a:sym typeface="Economi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Magnetic Disks/Hard Disks Structure Overview</a:t>
            </a:r>
            <a:endParaRPr/>
          </a:p>
        </p:txBody>
      </p:sp>
      <p:sp>
        <p:nvSpPr>
          <p:cNvPr id="91" name="Google Shape;91;p5"/>
          <p:cNvSpPr txBox="1"/>
          <p:nvPr>
            <p:ph idx="1" type="body"/>
          </p:nvPr>
        </p:nvSpPr>
        <p:spPr>
          <a:xfrm>
            <a:off x="415600" y="1633632"/>
            <a:ext cx="11360800" cy="4803135"/>
          </a:xfrm>
          <a:prstGeom prst="rect">
            <a:avLst/>
          </a:prstGeom>
          <a:noFill/>
          <a:ln>
            <a:noFill/>
          </a:ln>
        </p:spPr>
        <p:txBody>
          <a:bodyPr anchorCtr="0" anchor="t" bIns="91425" lIns="91425" spcFirstLastPara="1" rIns="91425" wrap="square" tIns="91425">
            <a:normAutofit/>
          </a:bodyPr>
          <a:lstStyle/>
          <a:p>
            <a:pPr indent="0" lvl="0" marL="152396" rtl="0" algn="l">
              <a:lnSpc>
                <a:spcPct val="115000"/>
              </a:lnSpc>
              <a:spcBef>
                <a:spcPts val="0"/>
              </a:spcBef>
              <a:spcAft>
                <a:spcPts val="0"/>
              </a:spcAft>
              <a:buSzPts val="1800"/>
              <a:buNone/>
            </a:pPr>
            <a:r>
              <a:rPr b="1" lang="en-US" sz="1600">
                <a:solidFill>
                  <a:srgbClr val="00B050"/>
                </a:solidFill>
                <a:latin typeface="Economica"/>
                <a:ea typeface="Economica"/>
                <a:cs typeface="Economica"/>
                <a:sym typeface="Economica"/>
              </a:rPr>
              <a:t>Problem:</a:t>
            </a:r>
            <a:endParaRPr/>
          </a:p>
          <a:p>
            <a:pPr indent="0" lvl="0" marL="152396" rtl="0" algn="l">
              <a:lnSpc>
                <a:spcPct val="115000"/>
              </a:lnSpc>
              <a:spcBef>
                <a:spcPts val="0"/>
              </a:spcBef>
              <a:spcAft>
                <a:spcPts val="0"/>
              </a:spcAft>
              <a:buSzPts val="1800"/>
              <a:buNone/>
            </a:pPr>
            <a:r>
              <a:rPr lang="en-US" sz="1600">
                <a:latin typeface="Economica"/>
                <a:ea typeface="Economica"/>
                <a:cs typeface="Economica"/>
                <a:sym typeface="Economica"/>
              </a:rPr>
              <a:t>In a disk, there are 8 platters where both upper and lower surfaces are being used. On each surface there are 256 tracks, and 512 sectors are within each track. Each sector can store 512 kb data. What is the total size of disk?</a:t>
            </a:r>
            <a:endParaRPr/>
          </a:p>
          <a:p>
            <a:pPr indent="0" lvl="0" marL="152396" rtl="0" algn="l">
              <a:lnSpc>
                <a:spcPct val="115000"/>
              </a:lnSpc>
              <a:spcBef>
                <a:spcPts val="0"/>
              </a:spcBef>
              <a:spcAft>
                <a:spcPts val="0"/>
              </a:spcAft>
              <a:buSzPts val="1800"/>
              <a:buNone/>
            </a:pPr>
            <a:r>
              <a:rPr lang="en-US" sz="1600">
                <a:latin typeface="Economica"/>
                <a:ea typeface="Economica"/>
                <a:cs typeface="Economica"/>
                <a:sym typeface="Economica"/>
              </a:rPr>
              <a:t>How many number of bits are required to represent the size of the disk?</a:t>
            </a:r>
            <a:endParaRPr/>
          </a:p>
          <a:p>
            <a:pPr indent="0" lvl="0" marL="152396" rtl="0" algn="l">
              <a:lnSpc>
                <a:spcPct val="115000"/>
              </a:lnSpc>
              <a:spcBef>
                <a:spcPts val="0"/>
              </a:spcBef>
              <a:spcAft>
                <a:spcPts val="0"/>
              </a:spcAft>
              <a:buSzPts val="1800"/>
              <a:buNone/>
            </a:pPr>
            <a:r>
              <a:t/>
            </a:r>
            <a:endParaRPr sz="1600">
              <a:latin typeface="Economica"/>
              <a:ea typeface="Economica"/>
              <a:cs typeface="Economica"/>
              <a:sym typeface="Economica"/>
            </a:endParaRPr>
          </a:p>
          <a:p>
            <a:pPr indent="0" lvl="0" marL="152396" rtl="0" algn="l">
              <a:lnSpc>
                <a:spcPct val="115000"/>
              </a:lnSpc>
              <a:spcBef>
                <a:spcPts val="0"/>
              </a:spcBef>
              <a:spcAft>
                <a:spcPts val="0"/>
              </a:spcAft>
              <a:buSzPts val="1800"/>
              <a:buNone/>
            </a:pPr>
            <a:r>
              <a:rPr b="1" lang="en-US" sz="1600">
                <a:solidFill>
                  <a:srgbClr val="00B050"/>
                </a:solidFill>
                <a:latin typeface="Economica"/>
                <a:ea typeface="Economica"/>
                <a:cs typeface="Economica"/>
                <a:sym typeface="Economica"/>
              </a:rPr>
              <a:t>Solution:</a:t>
            </a:r>
            <a:endParaRPr/>
          </a:p>
          <a:p>
            <a:pPr indent="0" lvl="0" marL="152396" rtl="0" algn="l">
              <a:lnSpc>
                <a:spcPct val="115000"/>
              </a:lnSpc>
              <a:spcBef>
                <a:spcPts val="0"/>
              </a:spcBef>
              <a:spcAft>
                <a:spcPts val="0"/>
              </a:spcAft>
              <a:buSzPts val="1800"/>
              <a:buNone/>
            </a:pPr>
            <a:r>
              <a:rPr lang="en-US" sz="1600">
                <a:latin typeface="Economica"/>
                <a:ea typeface="Economica"/>
                <a:cs typeface="Economica"/>
                <a:sym typeface="Economica"/>
              </a:rPr>
              <a:t>Disk size = # of platters * # of surfaces * # of tracks * # of sectors * size of data a sector can store</a:t>
            </a:r>
            <a:endParaRPr/>
          </a:p>
          <a:p>
            <a:pPr indent="0" lvl="0" marL="152396" rtl="0" algn="l">
              <a:lnSpc>
                <a:spcPct val="115000"/>
              </a:lnSpc>
              <a:spcBef>
                <a:spcPts val="0"/>
              </a:spcBef>
              <a:spcAft>
                <a:spcPts val="0"/>
              </a:spcAft>
              <a:buSzPts val="1800"/>
              <a:buNone/>
            </a:pPr>
            <a:r>
              <a:rPr lang="en-US" sz="1600">
                <a:latin typeface="Economica"/>
                <a:ea typeface="Economica"/>
                <a:cs typeface="Economica"/>
                <a:sym typeface="Economica"/>
              </a:rPr>
              <a:t>               = 8 * 2 * 256 * 512 * (512 kb) = 2^3 * 2^1 * 2^8 * 2^9 * (2^9 * 2^10 b) = 2^40 b = 1 tb</a:t>
            </a:r>
            <a:endParaRPr/>
          </a:p>
          <a:p>
            <a:pPr indent="0" lvl="0" marL="152396" rtl="0" algn="l">
              <a:lnSpc>
                <a:spcPct val="115000"/>
              </a:lnSpc>
              <a:spcBef>
                <a:spcPts val="0"/>
              </a:spcBef>
              <a:spcAft>
                <a:spcPts val="0"/>
              </a:spcAft>
              <a:buSzPts val="1800"/>
              <a:buNone/>
            </a:pPr>
            <a:r>
              <a:rPr lang="en-US" sz="1600">
                <a:latin typeface="Economica"/>
                <a:ea typeface="Economica"/>
                <a:cs typeface="Economica"/>
                <a:sym typeface="Economica"/>
              </a:rPr>
              <a:t>Number of bits required = 2^40 b = 40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Disk Access Time</a:t>
            </a:r>
            <a:endParaRPr/>
          </a:p>
        </p:txBody>
      </p:sp>
      <p:sp>
        <p:nvSpPr>
          <p:cNvPr id="97" name="Google Shape;97;p6"/>
          <p:cNvSpPr txBox="1"/>
          <p:nvPr>
            <p:ph idx="1" type="body"/>
          </p:nvPr>
        </p:nvSpPr>
        <p:spPr>
          <a:xfrm>
            <a:off x="415600" y="1633632"/>
            <a:ext cx="11360800" cy="4803135"/>
          </a:xfrm>
          <a:prstGeom prst="rect">
            <a:avLst/>
          </a:prstGeom>
          <a:blipFill rotWithShape="1">
            <a:blip r:embed="rId3">
              <a:alphaModFix/>
            </a:blip>
            <a:stretch>
              <a:fillRect b="0" l="0" r="0" t="0"/>
            </a:stretch>
          </a:blipFill>
          <a:ln>
            <a:noFill/>
          </a:ln>
        </p:spPr>
        <p:txBody>
          <a:bodyPr anchorCtr="0" anchor="t" bIns="91425" lIns="91425" spcFirstLastPara="1" rIns="91425" wrap="square" tIns="91425">
            <a:normAutofit/>
          </a:bodyPr>
          <a:lstStyle/>
          <a:p>
            <a:pPr indent="-457188" lvl="0" marL="609585" rtl="0" algn="l">
              <a:lnSpc>
                <a:spcPct val="115000"/>
              </a:lnSpc>
              <a:spcBef>
                <a:spcPts val="0"/>
              </a:spcBef>
              <a:spcAft>
                <a:spcPts val="0"/>
              </a:spcAft>
              <a:buSzPts val="1800"/>
              <a:buChar char="●"/>
            </a:pPr>
            <a:r>
              <a:rPr lang="en-US"/>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7"/>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Disk Access Time</a:t>
            </a:r>
            <a:endParaRPr/>
          </a:p>
        </p:txBody>
      </p:sp>
      <p:sp>
        <p:nvSpPr>
          <p:cNvPr id="103" name="Google Shape;103;p7"/>
          <p:cNvSpPr txBox="1"/>
          <p:nvPr>
            <p:ph idx="1" type="body"/>
          </p:nvPr>
        </p:nvSpPr>
        <p:spPr>
          <a:xfrm>
            <a:off x="415600" y="1633632"/>
            <a:ext cx="11360800" cy="5062136"/>
          </a:xfrm>
          <a:prstGeom prst="rect">
            <a:avLst/>
          </a:prstGeom>
          <a:noFill/>
          <a:ln>
            <a:noFill/>
          </a:ln>
        </p:spPr>
        <p:txBody>
          <a:bodyPr anchorCtr="0" anchor="t" bIns="91425" lIns="91425" spcFirstLastPara="1" rIns="91425" wrap="square" tIns="91425">
            <a:normAutofit/>
          </a:bodyPr>
          <a:lstStyle/>
          <a:p>
            <a:pPr indent="0" lvl="0" marL="152396" rtl="0" algn="l">
              <a:lnSpc>
                <a:spcPct val="115000"/>
              </a:lnSpc>
              <a:spcBef>
                <a:spcPts val="0"/>
              </a:spcBef>
              <a:spcAft>
                <a:spcPts val="0"/>
              </a:spcAft>
              <a:buSzPts val="1800"/>
              <a:buNone/>
            </a:pPr>
            <a:r>
              <a:rPr b="1" lang="en-US" sz="1600">
                <a:solidFill>
                  <a:srgbClr val="00B050"/>
                </a:solidFill>
                <a:latin typeface="Economica"/>
                <a:ea typeface="Economica"/>
                <a:cs typeface="Economica"/>
                <a:sym typeface="Economica"/>
              </a:rPr>
              <a:t>Problem:</a:t>
            </a:r>
            <a:endParaRPr/>
          </a:p>
          <a:p>
            <a:pPr indent="0" lvl="0" marL="152396" rtl="0" algn="l">
              <a:lnSpc>
                <a:spcPct val="115000"/>
              </a:lnSpc>
              <a:spcBef>
                <a:spcPts val="0"/>
              </a:spcBef>
              <a:spcAft>
                <a:spcPts val="0"/>
              </a:spcAft>
              <a:buSzPts val="1800"/>
              <a:buNone/>
            </a:pPr>
            <a:r>
              <a:rPr lang="en-US" sz="1600">
                <a:latin typeface="Economica"/>
                <a:ea typeface="Economica"/>
                <a:cs typeface="Economica"/>
                <a:sym typeface="Economica"/>
              </a:rPr>
              <a:t>Consider, in a disk average seek time is 5 ms, disk rotation 6000 rpm. There are 4 platters in the disk and both surfaces are being used. Platters have 128 tracks in each surface and 256 sectors in each track. Each sector can store 256 kb data. Find out average access time for transferring 512 bytes data.</a:t>
            </a:r>
            <a:endParaRPr/>
          </a:p>
          <a:p>
            <a:pPr indent="0" lvl="0" marL="152396" rtl="0" algn="l">
              <a:lnSpc>
                <a:spcPct val="115000"/>
              </a:lnSpc>
              <a:spcBef>
                <a:spcPts val="0"/>
              </a:spcBef>
              <a:spcAft>
                <a:spcPts val="0"/>
              </a:spcAft>
              <a:buSzPts val="1800"/>
              <a:buNone/>
            </a:pPr>
            <a:r>
              <a:rPr b="1" lang="en-US" sz="1600">
                <a:solidFill>
                  <a:srgbClr val="00B050"/>
                </a:solidFill>
                <a:latin typeface="Economica"/>
                <a:ea typeface="Economica"/>
                <a:cs typeface="Economica"/>
                <a:sym typeface="Economica"/>
              </a:rPr>
              <a:t>Solution:</a:t>
            </a:r>
            <a:endParaRPr/>
          </a:p>
          <a:p>
            <a:pPr indent="0" lvl="0" marL="152396" rtl="0" algn="l">
              <a:lnSpc>
                <a:spcPct val="115000"/>
              </a:lnSpc>
              <a:spcBef>
                <a:spcPts val="0"/>
              </a:spcBef>
              <a:spcAft>
                <a:spcPts val="0"/>
              </a:spcAft>
              <a:buSzPts val="1800"/>
              <a:buNone/>
            </a:pPr>
            <a:r>
              <a:t/>
            </a:r>
            <a:endParaRPr sz="1600">
              <a:latin typeface="Economica"/>
              <a:ea typeface="Economica"/>
              <a:cs typeface="Economica"/>
              <a:sym typeface="Economica"/>
            </a:endParaRPr>
          </a:p>
        </p:txBody>
      </p:sp>
      <p:sp>
        <p:nvSpPr>
          <p:cNvPr id="104" name="Google Shape;104;p7"/>
          <p:cNvSpPr txBox="1"/>
          <p:nvPr/>
        </p:nvSpPr>
        <p:spPr>
          <a:xfrm>
            <a:off x="589935" y="3008913"/>
            <a:ext cx="4011562" cy="3876126"/>
          </a:xfrm>
          <a:prstGeom prst="rect">
            <a:avLst/>
          </a:prstGeom>
          <a:blipFill rotWithShape="1">
            <a:blip r:embed="rId3">
              <a:alphaModFix/>
            </a:blip>
            <a:stretch>
              <a:fillRect b="0" l="-455" r="0" t="-314"/>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105" name="Google Shape;105;p7"/>
          <p:cNvSpPr txBox="1"/>
          <p:nvPr/>
        </p:nvSpPr>
        <p:spPr>
          <a:xfrm>
            <a:off x="5624052" y="3176998"/>
            <a:ext cx="6152348" cy="3152145"/>
          </a:xfrm>
          <a:prstGeom prst="rect">
            <a:avLst/>
          </a:prstGeom>
          <a:blipFill rotWithShape="1">
            <a:blip r:embed="rId4">
              <a:alphaModFix/>
            </a:blip>
            <a:stretch>
              <a:fillRect b="0" l="-296" r="0" t="-386"/>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8"/>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File System Concept</a:t>
            </a:r>
            <a:endParaRPr/>
          </a:p>
        </p:txBody>
      </p:sp>
      <p:sp>
        <p:nvSpPr>
          <p:cNvPr id="111" name="Google Shape;111;p8"/>
          <p:cNvSpPr txBox="1"/>
          <p:nvPr>
            <p:ph idx="1" type="body"/>
          </p:nvPr>
        </p:nvSpPr>
        <p:spPr>
          <a:xfrm>
            <a:off x="415600" y="1529633"/>
            <a:ext cx="11360800" cy="5057980"/>
          </a:xfrm>
          <a:prstGeom prst="rect">
            <a:avLst/>
          </a:prstGeom>
          <a:noFill/>
          <a:ln>
            <a:noFill/>
          </a:ln>
        </p:spPr>
        <p:txBody>
          <a:bodyPr anchorCtr="0" anchor="t" bIns="91425" lIns="91425" spcFirstLastPara="1" rIns="91425" wrap="square" tIns="91425">
            <a:normAutofit/>
          </a:bodyPr>
          <a:lstStyle/>
          <a:p>
            <a:pPr indent="-342888" lvl="0" marL="609585" rtl="0" algn="l">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342888" lvl="0" marL="609585" rtl="0" algn="l">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342888" lvl="0" marL="609585" rtl="0" algn="l">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342888" lvl="0" marL="609585" rtl="0" algn="l">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342888" lvl="0" marL="609585" rtl="0" algn="l">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342888" lvl="0" marL="609585" rtl="0" algn="l">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342888" lvl="0" marL="609585" rtl="0" algn="l">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342888" lvl="0" marL="609585" rtl="0" algn="l">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0" lvl="0" marL="152396" rtl="0" algn="l">
              <a:lnSpc>
                <a:spcPct val="115000"/>
              </a:lnSpc>
              <a:spcBef>
                <a:spcPts val="0"/>
              </a:spcBef>
              <a:spcAft>
                <a:spcPts val="0"/>
              </a:spcAft>
              <a:buSzPts val="1800"/>
              <a:buNone/>
            </a:pPr>
            <a:r>
              <a:t/>
            </a:r>
            <a:endParaRPr sz="1600">
              <a:latin typeface="Economica"/>
              <a:ea typeface="Economica"/>
              <a:cs typeface="Economica"/>
              <a:sym typeface="Economica"/>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One of the major functionalities of OS.</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It is a software component of OS which manages all files.</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Different OS has different file systems.</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Windows has NTFS, FAT32 etc. file systems, Mac OS has apple file system (APFS), Unix has unix file system (UFS), Linux has extended file systems etc.</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It determines how user data in form of files gets stores in the secondary memory or disk permanently and how these data can be fetched from the disk.</a:t>
            </a:r>
            <a:endParaRPr/>
          </a:p>
        </p:txBody>
      </p:sp>
      <p:pic>
        <p:nvPicPr>
          <p:cNvPr descr="A diagram of a computer component&#10;&#10;Description automatically generated" id="112" name="Google Shape;112;p8"/>
          <p:cNvPicPr preferRelativeResize="0"/>
          <p:nvPr/>
        </p:nvPicPr>
        <p:blipFill rotWithShape="1">
          <a:blip r:embed="rId3">
            <a:alphaModFix/>
          </a:blip>
          <a:srcRect b="0" l="0" r="0" t="0"/>
          <a:stretch/>
        </p:blipFill>
        <p:spPr>
          <a:xfrm>
            <a:off x="2246670" y="1620675"/>
            <a:ext cx="7698659" cy="2034716"/>
          </a:xfrm>
          <a:prstGeom prst="rect">
            <a:avLst/>
          </a:prstGeom>
          <a:noFill/>
          <a:ln>
            <a:noFill/>
          </a:ln>
        </p:spPr>
      </p:pic>
      <p:sp>
        <p:nvSpPr>
          <p:cNvPr id="113" name="Google Shape;113;p8"/>
          <p:cNvSpPr txBox="1"/>
          <p:nvPr/>
        </p:nvSpPr>
        <p:spPr>
          <a:xfrm>
            <a:off x="4664177" y="3746433"/>
            <a:ext cx="286364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Economica"/>
                <a:ea typeface="Economica"/>
                <a:cs typeface="Economica"/>
                <a:sym typeface="Economica"/>
              </a:rPr>
              <a:t>Figure: </a:t>
            </a:r>
            <a:r>
              <a:rPr b="0" i="0" lang="en-US" sz="1400" u="none" cap="none" strike="noStrike">
                <a:solidFill>
                  <a:srgbClr val="000000"/>
                </a:solidFill>
                <a:latin typeface="Economica"/>
                <a:ea typeface="Economica"/>
                <a:cs typeface="Economica"/>
                <a:sym typeface="Economica"/>
              </a:rPr>
              <a:t>A possible file-system layout.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9"/>
          <p:cNvSpPr txBox="1"/>
          <p:nvPr>
            <p:ph type="title"/>
          </p:nvPr>
        </p:nvSpPr>
        <p:spPr>
          <a:xfrm>
            <a:off x="415600" y="421233"/>
            <a:ext cx="11360800"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File System Concept (cont.)</a:t>
            </a:r>
            <a:endParaRPr/>
          </a:p>
        </p:txBody>
      </p:sp>
      <p:sp>
        <p:nvSpPr>
          <p:cNvPr id="119" name="Google Shape;119;p9"/>
          <p:cNvSpPr txBox="1"/>
          <p:nvPr>
            <p:ph idx="1" type="body"/>
          </p:nvPr>
        </p:nvSpPr>
        <p:spPr>
          <a:xfrm>
            <a:off x="415600" y="1633633"/>
            <a:ext cx="11360800" cy="4472000"/>
          </a:xfrm>
          <a:prstGeom prst="rect">
            <a:avLst/>
          </a:prstGeom>
          <a:blipFill rotWithShape="1">
            <a:blip r:embed="rId3">
              <a:alphaModFix/>
            </a:blip>
            <a:stretch>
              <a:fillRect b="0" l="0" r="0" t="0"/>
            </a:stretch>
          </a:blipFill>
          <a:ln>
            <a:noFill/>
          </a:ln>
        </p:spPr>
        <p:txBody>
          <a:bodyPr anchorCtr="0" anchor="t" bIns="91425" lIns="91425" spcFirstLastPara="1" rIns="91425" wrap="square" tIns="91425">
            <a:normAutofit/>
          </a:bodyPr>
          <a:lstStyle/>
          <a:p>
            <a:pPr indent="-457188" lvl="0" marL="609585" rtl="0" algn="l">
              <a:lnSpc>
                <a:spcPct val="115000"/>
              </a:lnSpc>
              <a:spcBef>
                <a:spcPts val="0"/>
              </a:spcBef>
              <a:spcAft>
                <a:spcPts val="0"/>
              </a:spcAft>
              <a:buSzPts val="1800"/>
              <a:buChar char="●"/>
            </a:pPr>
            <a:r>
              <a:rPr lang="en-US"/>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2024-03-16T13:59:37Z</dcterms:created>
  <dc:creator>Badrul Hossain</dc:creator>
</cp:coreProperties>
</file>