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OJ6Lr8hm2nwq3Ql9V6qsBz4K9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99024D-DAFB-4789-9CE2-9BA00B2E2E4F}">
  <a:tblStyle styleId="{B899024D-DAFB-4789-9CE2-9BA00B2E2E4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F0EC"/>
          </a:solidFill>
        </a:fill>
      </a:tcStyle>
    </a:wholeTbl>
    <a:band1H>
      <a:tcTxStyle b="off" i="off"/>
      <a:tcStyle>
        <a:fill>
          <a:solidFill>
            <a:srgbClr val="E1E0D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1E0D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A9A61614-4D80-4758-8C97-5DC4A7B2CD4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1d5a1c24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8b1d5a1c24_0_5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1d5a1c24_0_5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8b1d5a1c24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b1d5a1c24_0_50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" name="Google Shape;11;g8b1d5a1c24_0_50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g8b1d5a1c24_0_500"/>
          <p:cNvSpPr txBox="1"/>
          <p:nvPr>
            <p:ph idx="10" type="dt"/>
          </p:nvPr>
        </p:nvSpPr>
        <p:spPr>
          <a:xfrm rot="-5400000">
            <a:off x="7551320" y="1645949"/>
            <a:ext cx="2438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8b1d5a1c24_0_500"/>
          <p:cNvSpPr txBox="1"/>
          <p:nvPr>
            <p:ph idx="11" type="ftr"/>
          </p:nvPr>
        </p:nvSpPr>
        <p:spPr>
          <a:xfrm rot="-5400000">
            <a:off x="7586870" y="4048780"/>
            <a:ext cx="2367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8b1d5a1c24_0_500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g8b1d5a1c24_0_5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9750" y="6045200"/>
            <a:ext cx="741575" cy="7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g8b1d5a1c24_0_487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g8b1d5a1c24_0_487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g8b1d5a1c24_0_487"/>
          <p:cNvSpPr txBox="1"/>
          <p:nvPr>
            <p:ph idx="1" type="body"/>
          </p:nvPr>
        </p:nvSpPr>
        <p:spPr>
          <a:xfrm>
            <a:off x="328017" y="5634700"/>
            <a:ext cx="8388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6" name="Google Shape;66;g8b1d5a1c24_0_48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g8b1d5a1c24_0_492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g8b1d5a1c24_0_492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g8b1d5a1c24_0_492"/>
          <p:cNvSpPr txBox="1"/>
          <p:nvPr>
            <p:ph hasCustomPrompt="1" type="title"/>
          </p:nvPr>
        </p:nvSpPr>
        <p:spPr>
          <a:xfrm>
            <a:off x="853950" y="1739800"/>
            <a:ext cx="74361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g8b1d5a1c24_0_492"/>
          <p:cNvSpPr txBox="1"/>
          <p:nvPr>
            <p:ph idx="1" type="body"/>
          </p:nvPr>
        </p:nvSpPr>
        <p:spPr>
          <a:xfrm>
            <a:off x="853950" y="3892600"/>
            <a:ext cx="74361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g8b1d5a1c24_0_49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1d5a1c24_0_49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8b1d5a1c24_0_441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8b1d5a1c24_0_441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g8b1d5a1c24_0_441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g8b1d5a1c24_0_441"/>
          <p:cNvSpPr txBox="1"/>
          <p:nvPr>
            <p:ph type="ctrTitle"/>
          </p:nvPr>
        </p:nvSpPr>
        <p:spPr>
          <a:xfrm>
            <a:off x="2371725" y="840300"/>
            <a:ext cx="63315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g8b1d5a1c24_0_441"/>
          <p:cNvSpPr txBox="1"/>
          <p:nvPr>
            <p:ph idx="1" type="subTitle"/>
          </p:nvPr>
        </p:nvSpPr>
        <p:spPr>
          <a:xfrm>
            <a:off x="2390267" y="4317933"/>
            <a:ext cx="633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8b1d5a1c24_0_44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g8b1d5a1c24_0_448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g8b1d5a1c24_0_448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8b1d5a1c24_0_448"/>
          <p:cNvSpPr txBox="1"/>
          <p:nvPr>
            <p:ph type="title"/>
          </p:nvPr>
        </p:nvSpPr>
        <p:spPr>
          <a:xfrm>
            <a:off x="406425" y="2409100"/>
            <a:ext cx="82968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8b1d5a1c24_0_44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g8b1d5a1c24_0_453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g8b1d5a1c24_0_453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g8b1d5a1c24_0_453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g8b1d5a1c24_0_453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8b1d5a1c24_0_453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g8b1d5a1c24_0_45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g8b1d5a1c24_0_460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g8b1d5a1c24_0_460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g8b1d5a1c24_0_460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8b1d5a1c24_0_460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g8b1d5a1c24_0_460"/>
          <p:cNvSpPr txBox="1"/>
          <p:nvPr>
            <p:ph idx="1" type="body"/>
          </p:nvPr>
        </p:nvSpPr>
        <p:spPr>
          <a:xfrm>
            <a:off x="2400303" y="2136900"/>
            <a:ext cx="30714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8b1d5a1c24_0_460"/>
          <p:cNvSpPr txBox="1"/>
          <p:nvPr>
            <p:ph idx="2" type="body"/>
          </p:nvPr>
        </p:nvSpPr>
        <p:spPr>
          <a:xfrm>
            <a:off x="5650572" y="2136900"/>
            <a:ext cx="30714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g8b1d5a1c24_0_46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b1d5a1c24_0_468"/>
          <p:cNvSpPr txBox="1"/>
          <p:nvPr>
            <p:ph type="title"/>
          </p:nvPr>
        </p:nvSpPr>
        <p:spPr>
          <a:xfrm>
            <a:off x="303300" y="548767"/>
            <a:ext cx="85206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g8b1d5a1c24_0_46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g8b1d5a1c24_0_471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8b1d5a1c24_0_471"/>
          <p:cNvSpPr txBox="1"/>
          <p:nvPr>
            <p:ph type="title"/>
          </p:nvPr>
        </p:nvSpPr>
        <p:spPr>
          <a:xfrm>
            <a:off x="319500" y="1248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g8b1d5a1c24_0_471"/>
          <p:cNvSpPr txBox="1"/>
          <p:nvPr>
            <p:ph idx="1" type="body"/>
          </p:nvPr>
        </p:nvSpPr>
        <p:spPr>
          <a:xfrm>
            <a:off x="319500" y="2462405"/>
            <a:ext cx="28080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g8b1d5a1c24_0_47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g8b1d5a1c24_0_476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g8b1d5a1c24_0_476"/>
          <p:cNvSpPr txBox="1"/>
          <p:nvPr>
            <p:ph type="title"/>
          </p:nvPr>
        </p:nvSpPr>
        <p:spPr>
          <a:xfrm>
            <a:off x="283103" y="949521"/>
            <a:ext cx="6244200" cy="51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g8b1d5a1c24_0_47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b1d5a1c24_0_480"/>
          <p:cNvSpPr/>
          <p:nvPr/>
        </p:nvSpPr>
        <p:spPr>
          <a:xfrm>
            <a:off x="4572000" y="167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8b1d5a1c24_0_48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8b1d5a1c24_0_480"/>
          <p:cNvSpPr txBox="1"/>
          <p:nvPr>
            <p:ph type="title"/>
          </p:nvPr>
        </p:nvSpPr>
        <p:spPr>
          <a:xfrm>
            <a:off x="265500" y="1863133"/>
            <a:ext cx="40452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g8b1d5a1c24_0_480"/>
          <p:cNvSpPr txBox="1"/>
          <p:nvPr>
            <p:ph idx="1" type="subTitle"/>
          </p:nvPr>
        </p:nvSpPr>
        <p:spPr>
          <a:xfrm>
            <a:off x="265500" y="364716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g8b1d5a1c24_0_48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g8b1d5a1c24_0_48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b1d5a1c24_0_437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8b1d5a1c24_0_437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8b1d5a1c24_0_43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hyperlink" Target="mailto:Jannatun.noor@bracu.ac.bd" TargetMode="External"/><Relationship Id="rId5" Type="http://schemas.openxmlformats.org/officeDocument/2006/relationships/hyperlink" Target="https://sites.google.com/site/jannatun0abigzero/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ites.google.com/site/jannatun0abigzero/teaching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 b="0" l="5594" r="5602" t="0"/>
          <a:stretch/>
        </p:blipFill>
        <p:spPr>
          <a:xfrm>
            <a:off x="424000" y="2447963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 txBox="1"/>
          <p:nvPr/>
        </p:nvSpPr>
        <p:spPr>
          <a:xfrm>
            <a:off x="152400" y="152400"/>
            <a:ext cx="8305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CSE 491:CLOUD COMPUTING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Course Overview</a:t>
            </a:r>
            <a:endParaRPr b="0" i="0" sz="46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5138125" y="2447975"/>
            <a:ext cx="36546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Jannatun Noor</a:t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Lecturer, </a:t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 University</a:t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Jannatun.noor@bracu.ac.bd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about me: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https://sites.google.com/site/jannatun0abigzero/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457200" y="365475"/>
            <a:ext cx="8099100" cy="60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“</a:t>
            </a:r>
            <a:r>
              <a:rPr b="1" lang="en-US" sz="3000">
                <a:solidFill>
                  <a:srgbClr val="1155CC"/>
                </a:solidFill>
              </a:rPr>
              <a:t>Cloud is about how you do computing, not where you do computing.</a:t>
            </a:r>
            <a:r>
              <a:rPr lang="en-US" sz="3000"/>
              <a:t>”</a:t>
            </a:r>
            <a:endParaRPr sz="30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~ </a:t>
            </a:r>
            <a:r>
              <a:rPr lang="en-US" sz="3000">
                <a:solidFill>
                  <a:srgbClr val="B45F06"/>
                </a:solidFill>
              </a:rPr>
              <a:t>Paul Maritz, CEO of VMware</a:t>
            </a:r>
            <a:endParaRPr sz="3000">
              <a:solidFill>
                <a:srgbClr val="B45F06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/>
              <a:t>“</a:t>
            </a:r>
            <a:r>
              <a:rPr b="1" lang="en-US" sz="3000">
                <a:solidFill>
                  <a:srgbClr val="1155CC"/>
                </a:solidFill>
              </a:rPr>
              <a:t>If someone asks me what cloud computing is, I try not to get bogged down with definitions. I tell them that, simply put, cloud computing is a better way to run your business.</a:t>
            </a:r>
            <a:r>
              <a:rPr lang="en-US" sz="3000"/>
              <a:t>” </a:t>
            </a:r>
            <a:endParaRPr sz="3000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000"/>
              <a:t>~ </a:t>
            </a:r>
            <a:r>
              <a:rPr lang="en-US" sz="3000">
                <a:solidFill>
                  <a:srgbClr val="B45F06"/>
                </a:solidFill>
              </a:rPr>
              <a:t>Marc Benioff, Founder, CEO and Chairman of Salesforce</a:t>
            </a:r>
            <a:endParaRPr sz="3000">
              <a:solidFill>
                <a:srgbClr val="B45F06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-38100" lvl="0" marL="34290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SzPts val="3000"/>
              <a:buNone/>
            </a:pPr>
            <a:r>
              <a:t/>
            </a:r>
            <a:endParaRPr sz="3000"/>
          </a:p>
        </p:txBody>
      </p:sp>
      <p:sp>
        <p:nvSpPr>
          <p:cNvPr id="152" name="Google Shape;152;p6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Necessary Information</a:t>
            </a:r>
            <a:endParaRPr/>
          </a:p>
        </p:txBody>
      </p:sp>
      <p:sp>
        <p:nvSpPr>
          <p:cNvPr id="89" name="Google Shape;89;p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From TSR [in BRACU] [Not reachable in Online Semester]</a:t>
            </a:r>
            <a:endParaRPr sz="3000"/>
          </a:p>
          <a:p>
            <a:pPr indent="-279400" lvl="0" marL="342900" rtl="0" algn="l">
              <a:lnSpc>
                <a:spcPct val="105000"/>
              </a:lnSpc>
              <a:spcBef>
                <a:spcPts val="44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From BUX [You can access it outside BRACU also]</a:t>
            </a:r>
            <a:endParaRPr sz="3000"/>
          </a:p>
          <a:p>
            <a:pPr indent="-279400" lvl="0" marL="342900" rtl="0" algn="l">
              <a:lnSpc>
                <a:spcPct val="105000"/>
              </a:lnSpc>
              <a:spcBef>
                <a:spcPts val="44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From my site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https://sites.google.com/site/jannatun0abigzero/teaching</a:t>
            </a:r>
            <a:endParaRPr sz="3000"/>
          </a:p>
          <a:p>
            <a:pPr indent="-260350" lvl="1" marL="64008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Marks will be updated on this site.</a:t>
            </a:r>
            <a:endParaRPr sz="2500"/>
          </a:p>
          <a:p>
            <a:pPr indent="-260350" lvl="1" marL="64008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Slides are also available there</a:t>
            </a:r>
            <a:endParaRPr sz="2500"/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-101600" lvl="1" marL="640080" rtl="0" algn="l">
              <a:lnSpc>
                <a:spcPct val="105000"/>
              </a:lnSpc>
              <a:spcBef>
                <a:spcPts val="4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Tentative Mark Distribution</a:t>
            </a:r>
            <a:endParaRPr/>
          </a:p>
        </p:txBody>
      </p:sp>
      <p:graphicFrame>
        <p:nvGraphicFramePr>
          <p:cNvPr id="97" name="Google Shape;97;p3"/>
          <p:cNvGraphicFramePr/>
          <p:nvPr/>
        </p:nvGraphicFramePr>
        <p:xfrm>
          <a:off x="609600" y="13715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{B899024D-DAFB-4789-9CE2-9BA00B2E2E4F}</a:tableStyleId>
              </a:tblPr>
              <a:tblGrid>
                <a:gridCol w="5252900"/>
                <a:gridCol w="2367100"/>
              </a:tblGrid>
              <a:tr h="65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Section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Marks (%)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121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solidFill>
                            <a:srgbClr val="FFFFFF"/>
                          </a:solidFill>
                        </a:rPr>
                        <a:t>Quizzes/Class Tests/Assignments/Projects</a:t>
                      </a:r>
                      <a:endParaRPr sz="2500" u="none" cap="none" strike="noStrike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50% - 60%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65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Mid Term Examination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10 %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65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Lab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20 -30%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65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Final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10 %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69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Total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100 %</a:t>
                      </a:r>
                      <a:endParaRPr sz="25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98" name="Google Shape;98;p3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57200" y="382050"/>
            <a:ext cx="76200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ambria"/>
              <a:buNone/>
            </a:pPr>
            <a:r>
              <a:rPr b="1" lang="en-US" sz="4000">
                <a:solidFill>
                  <a:srgbClr val="FF0000"/>
                </a:solidFill>
              </a:rPr>
              <a:t>Assignments</a:t>
            </a:r>
            <a:r>
              <a:rPr lang="en-US" sz="4000">
                <a:solidFill>
                  <a:srgbClr val="FF0000"/>
                </a:solidFill>
              </a:rPr>
              <a:t> &amp; Projects</a:t>
            </a:r>
            <a:r>
              <a:rPr b="1" lang="en-US" sz="4000">
                <a:solidFill>
                  <a:srgbClr val="FF0000"/>
                </a:solidFill>
              </a:rPr>
              <a:t> !!! 50~60 marks</a:t>
            </a:r>
            <a:endParaRPr b="1" sz="4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ambria"/>
              <a:buNone/>
            </a:pPr>
            <a:r>
              <a:t/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457200" y="2063850"/>
            <a:ext cx="7620000" cy="4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Will be given BUX platform</a:t>
            </a:r>
            <a:endParaRPr sz="2800"/>
          </a:p>
          <a:p>
            <a:pPr indent="-2286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 sz="2800">
                <a:solidFill>
                  <a:srgbClr val="00B050"/>
                </a:solidFill>
              </a:rPr>
              <a:t>Submit the assignments at due time. </a:t>
            </a:r>
            <a:endParaRPr b="1" sz="2800">
              <a:solidFill>
                <a:srgbClr val="00B050"/>
              </a:solidFill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 sz="2800">
                <a:solidFill>
                  <a:srgbClr val="FF0000"/>
                </a:solidFill>
              </a:rPr>
              <a:t>No assignment will be allowed after the deadline. [Strictly]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SzPts val="2800"/>
              <a:buChar char="●"/>
            </a:pPr>
            <a:r>
              <a:rPr lang="en-US" sz="2800"/>
              <a:t>Never ignore assignments. That will lower your grade.</a:t>
            </a:r>
            <a:endParaRPr sz="2800"/>
          </a:p>
        </p:txBody>
      </p:sp>
      <p:sp>
        <p:nvSpPr>
          <p:cNvPr id="106" name="Google Shape;106;p4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1d5a1c24_0_50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Books and Resources</a:t>
            </a:r>
            <a:endParaRPr/>
          </a:p>
        </p:txBody>
      </p:sp>
      <p:sp>
        <p:nvSpPr>
          <p:cNvPr id="113" name="Google Shape;113;g8b1d5a1c24_0_507"/>
          <p:cNvSpPr txBox="1"/>
          <p:nvPr>
            <p:ph idx="1" type="body"/>
          </p:nvPr>
        </p:nvSpPr>
        <p:spPr>
          <a:xfrm>
            <a:off x="457200" y="1182425"/>
            <a:ext cx="7620000" cy="5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47650" lvl="0" marL="3429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No need to follow any exact book.</a:t>
            </a:r>
            <a:endParaRPr b="1" sz="2500"/>
          </a:p>
          <a:p>
            <a:pPr indent="-247650" lvl="0" marL="3429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For gaining knowledge you can follow any book related to Cloud Computing.</a:t>
            </a:r>
            <a:endParaRPr b="1" sz="2500"/>
          </a:p>
          <a:p>
            <a:pPr indent="-247650" lvl="0" marL="3429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 Will cover topic based on practical requirements on recent industries.</a:t>
            </a:r>
            <a:endParaRPr b="1" sz="2500"/>
          </a:p>
          <a:p>
            <a:pPr indent="-247650" lvl="0" marL="3429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Mainly focus on DEV-OPs Concept [Development and operation]</a:t>
            </a:r>
            <a:endParaRPr b="1" sz="2500"/>
          </a:p>
          <a:p>
            <a:pPr indent="-88900" lvl="0" marL="3429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/>
          </a:p>
          <a:p>
            <a:pPr indent="-88900" lvl="0" marL="342900" rtl="0" algn="l">
              <a:lnSpc>
                <a:spcPct val="115000"/>
              </a:lnSpc>
              <a:spcBef>
                <a:spcPts val="44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14" name="Google Shape;114;g8b1d5a1c24_0_507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g8b1d5a1c24_0_5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Books and Resources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182425"/>
            <a:ext cx="7620000" cy="5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7305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>
                <a:solidFill>
                  <a:srgbClr val="000000"/>
                </a:solidFill>
              </a:rPr>
              <a:t>CloudComputingTheoryAndPractice by Dan C.. Marinescu.</a:t>
            </a:r>
            <a:endParaRPr b="1" sz="2500">
              <a:solidFill>
                <a:srgbClr val="000000"/>
              </a:solidFill>
            </a:endParaRPr>
          </a:p>
          <a:p>
            <a:pPr indent="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-27305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 sz="2500"/>
              <a:t>Cloud Computing: from beginning to end by Ray J. Rafals</a:t>
            </a:r>
            <a:endParaRPr b="1" sz="2500"/>
          </a:p>
          <a:p>
            <a:pPr indent="-88900" lvl="0" marL="3429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500"/>
          </a:p>
          <a:p>
            <a:pPr indent="-88900" lvl="0" marL="342900" rtl="0" algn="l">
              <a:lnSpc>
                <a:spcPct val="115000"/>
              </a:lnSpc>
              <a:spcBef>
                <a:spcPts val="44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2500"/>
          </a:p>
        </p:txBody>
      </p:sp>
      <p:sp>
        <p:nvSpPr>
          <p:cNvPr id="122" name="Google Shape;122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1d5a1c24_0_516"/>
          <p:cNvSpPr txBox="1"/>
          <p:nvPr>
            <p:ph type="title"/>
          </p:nvPr>
        </p:nvSpPr>
        <p:spPr>
          <a:xfrm>
            <a:off x="365475" y="102663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 ready to work with LINUX operating system</a:t>
            </a:r>
            <a:endParaRPr/>
          </a:p>
        </p:txBody>
      </p:sp>
      <p:sp>
        <p:nvSpPr>
          <p:cNvPr id="129" name="Google Shape;129;g8b1d5a1c24_0_516"/>
          <p:cNvSpPr txBox="1"/>
          <p:nvPr>
            <p:ph idx="1" type="body"/>
          </p:nvPr>
        </p:nvSpPr>
        <p:spPr>
          <a:xfrm>
            <a:off x="365475" y="1417650"/>
            <a:ext cx="84489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b="1" lang="en-US" sz="2400">
                <a:solidFill>
                  <a:srgbClr val="0000FF"/>
                </a:solidFill>
              </a:rPr>
              <a:t>Don't be afraid, learning a new operating system is always fun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b="1" lang="en-US" sz="2400">
                <a:solidFill>
                  <a:srgbClr val="FF0000"/>
                </a:solidFill>
              </a:rPr>
              <a:t>You must need to setup Linux operating system in your PC. I will suggest you to setup Ubuntu operating system in dual boot mode.</a:t>
            </a:r>
            <a:endParaRPr b="1"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Without Ubuntu, you can’t complete any of your tasks!!!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You can also install VMware/virtualBox, and inside the software install a Ubuntu virtual machine. 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  That will need a two level virtualization to complete the assignments hence I always suggest to install ubuntu in your HOST machine.</a:t>
            </a:r>
            <a:endParaRPr sz="2400"/>
          </a:p>
        </p:txBody>
      </p:sp>
      <p:sp>
        <p:nvSpPr>
          <p:cNvPr id="130" name="Google Shape;130;g8b1d5a1c24_0_516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g8b1d5a1c24_0_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97300" y="0"/>
            <a:ext cx="7879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Topics to cover</a:t>
            </a:r>
            <a:endParaRPr/>
          </a:p>
        </p:txBody>
      </p:sp>
      <p:sp>
        <p:nvSpPr>
          <p:cNvPr id="137" name="Google Shape;137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8" name="Google Shape;138;p7"/>
          <p:cNvGraphicFramePr/>
          <p:nvPr/>
        </p:nvGraphicFramePr>
        <p:xfrm>
          <a:off x="197300" y="77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{A9A61614-4D80-4758-8C97-5DC4A7B2CD45}</a:tableStyleId>
              </a:tblPr>
              <a:tblGrid>
                <a:gridCol w="664550"/>
                <a:gridCol w="5698550"/>
                <a:gridCol w="1874650"/>
              </a:tblGrid>
              <a:tr h="40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No.</a:t>
                      </a:r>
                      <a:endParaRPr b="1" sz="2200" u="none" cap="none" strike="noStrik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Topic details</a:t>
                      </a:r>
                      <a:endParaRPr b="1" sz="2200" u="none" cap="none" strike="noStrik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allocation</a:t>
                      </a:r>
                      <a:endParaRPr b="1" sz="2200" u="none" cap="none" strike="noStrike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51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 computing basic; Virtualization in cloud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1,2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101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Containerization; 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 systems - File storage, Block Storage, Object Storage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3,4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72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Message Broker - RabbitMQ/ ZeroMQ/Qpid; 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Cache - Memcached/Redis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5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51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and midterm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6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72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SDS, Object storage system OpenStack Swift installation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7-9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68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RDBMS - MySql, MariaDB, Postgresql; 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Components of a cloud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10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68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defined networking;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Openstack PackStack installation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11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737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 Review/Discussion</a:t>
                      </a:r>
                      <a:endParaRPr b="1" sz="2200" u="none" cap="none" strike="noStrike">
                        <a:solidFill>
                          <a:srgbClr val="07376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12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/>
                </a:tc>
              </a:tr>
            </a:tbl>
          </a:graphicData>
        </a:graphic>
      </p:graphicFrame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975" y="292725"/>
            <a:ext cx="8087001" cy="59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Jannatun Noor Mukta</dc:creator>
</cp:coreProperties>
</file>