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87" r:id="rId3"/>
  </p:sldMasterIdLst>
  <p:sldIdLst>
    <p:sldId id="256" r:id="rId4"/>
    <p:sldId id="257" r:id="rId5"/>
    <p:sldId id="280" r:id="rId6"/>
    <p:sldId id="281" r:id="rId7"/>
    <p:sldId id="283" r:id="rId8"/>
    <p:sldId id="282" r:id="rId9"/>
    <p:sldId id="284" r:id="rId10"/>
    <p:sldId id="285" r:id="rId11"/>
    <p:sldId id="286" r:id="rId12"/>
    <p:sldId id="289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278" r:id="rId24"/>
    <p:sldId id="296" r:id="rId25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54" y="-12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2" name="Picture 141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3" name="Picture 142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oqPyJQHR_s" TargetMode="External"/><Relationship Id="rId7" Type="http://schemas.openxmlformats.org/officeDocument/2006/relationships/hyperlink" Target="http://sebastianraschka.com/Articles/2014_python_lda.html" TargetMode="External"/><Relationship Id="rId2" Type="http://schemas.openxmlformats.org/officeDocument/2006/relationships/hyperlink" Target="https://www.youtube.com/watch?v=T26-kN54gJY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en.wikipedia.org/wiki/Linear_discriminant_analysis" TargetMode="External"/><Relationship Id="rId5" Type="http://schemas.openxmlformats.org/officeDocument/2006/relationships/hyperlink" Target="https://medium.com/journey-2-artificial-intelligence/lda-linear-discriminant-analysis-using-python-2155cf5b6398" TargetMode="External"/><Relationship Id="rId4" Type="http://schemas.openxmlformats.org/officeDocument/2006/relationships/hyperlink" Target="http://www.saedsayad.com/lda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3640" y="2569320"/>
            <a:ext cx="9066600" cy="1257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3600" dirty="0">
                <a:latin typeface="Arial"/>
              </a:rPr>
              <a:t>Lecture </a:t>
            </a:r>
            <a:r>
              <a:rPr lang="en-AU" sz="3600" dirty="0" smtClean="0">
                <a:latin typeface="Arial"/>
              </a:rPr>
              <a:t>06</a:t>
            </a:r>
            <a:endParaRPr lang="en-US" sz="4400" dirty="0">
              <a:latin typeface="Arial"/>
            </a:endParaRPr>
          </a:p>
          <a:p>
            <a:pPr algn="ctr"/>
            <a:r>
              <a:rPr lang="en-US" sz="4400" dirty="0" smtClean="0"/>
              <a:t>Linear </a:t>
            </a:r>
            <a:r>
              <a:rPr lang="en-US" sz="4400" dirty="0" err="1" smtClean="0"/>
              <a:t>Discriminant</a:t>
            </a:r>
            <a:r>
              <a:rPr lang="en-US" sz="4400" dirty="0" smtClean="0"/>
              <a:t> Analysis (LDA)</a:t>
            </a:r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46" name="CustomShape 3"/>
          <p:cNvSpPr/>
          <p:nvPr/>
        </p:nvSpPr>
        <p:spPr>
          <a:xfrm>
            <a:off x="488160" y="6080040"/>
            <a:ext cx="9066600" cy="12578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Comparing LDA to PCA</a:t>
            </a:r>
            <a:endParaRPr lang="en-US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" y="2248996"/>
            <a:ext cx="8353767" cy="2993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19" y="301320"/>
            <a:ext cx="9882505" cy="1262160"/>
          </a:xfrm>
        </p:spPr>
        <p:txBody>
          <a:bodyPr/>
          <a:lstStyle/>
          <a:p>
            <a:r>
              <a:rPr lang="en-US" sz="2800" dirty="0" smtClean="0"/>
              <a:t>Summarizing the LDA approach in 5 steps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328" y="1996440"/>
            <a:ext cx="933001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with Example</a:t>
            </a:r>
            <a:endParaRPr lang="en-US" dirty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" y="1547482"/>
            <a:ext cx="4375468" cy="439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0393" y="1741488"/>
            <a:ext cx="38100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with Example</a:t>
            </a:r>
            <a:endParaRPr lang="en-US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035" y="1554480"/>
            <a:ext cx="9803859" cy="448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5825" y="6259195"/>
            <a:ext cx="24669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576625" cy="1262160"/>
          </a:xfrm>
        </p:spPr>
        <p:txBody>
          <a:bodyPr/>
          <a:lstStyle/>
          <a:p>
            <a:r>
              <a:rPr lang="en-US" sz="2800" b="1" dirty="0" smtClean="0"/>
              <a:t>Step 1: Computing the d-dimensional mean vectors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4732" y="1402081"/>
            <a:ext cx="5536936" cy="189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9353" y="3764280"/>
            <a:ext cx="7899538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Step 2: Computing the Scatter Matrices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" y="1403651"/>
            <a:ext cx="6392863" cy="3978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4720" y="4735182"/>
            <a:ext cx="6370320" cy="251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Step 2: Computing the Scatter Matrices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359" y="1395107"/>
            <a:ext cx="9886266" cy="2317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3079" y="4249092"/>
            <a:ext cx="6026305" cy="2227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81000"/>
            <a:ext cx="8763000" cy="99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6041" y="1605065"/>
            <a:ext cx="2197100" cy="153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3369382"/>
            <a:ext cx="2307799" cy="367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35663" y="3472180"/>
            <a:ext cx="2354898" cy="365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Step 4: Selecting linear </a:t>
            </a:r>
            <a:r>
              <a:rPr lang="en-US" sz="2800" b="1" dirty="0" err="1" smtClean="0"/>
              <a:t>discriminants</a:t>
            </a:r>
            <a:r>
              <a:rPr lang="en-US" sz="2800" b="1" dirty="0" smtClean="0"/>
              <a:t> for the new feature subspace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88760" y="2526360"/>
            <a:ext cx="9072000" cy="1262160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4.1. Sorting the eigenvectors by decreasing </a:t>
            </a:r>
            <a:r>
              <a:rPr lang="en-US" sz="1800" dirty="0" err="1" smtClean="0"/>
              <a:t>eigenvalues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Sorted </a:t>
            </a:r>
            <a:r>
              <a:rPr lang="en-US" sz="1800" dirty="0" err="1" smtClean="0"/>
              <a:t>eigenvalues</a:t>
            </a:r>
            <a:r>
              <a:rPr lang="en-US" sz="1800" dirty="0" smtClean="0"/>
              <a:t>: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32.2719577997, 0.27756686384, -4.02e-17, -4.02e-17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4.2. Choosing </a:t>
            </a:r>
            <a:r>
              <a:rPr lang="en-US" sz="1800" i="1" dirty="0" smtClean="0"/>
              <a:t>k</a:t>
            </a:r>
            <a:r>
              <a:rPr lang="en-US" sz="1800" dirty="0" smtClean="0"/>
              <a:t> eigenvectors (usually c-1) with the largest </a:t>
            </a:r>
            <a:r>
              <a:rPr lang="en-US" sz="1800" dirty="0" err="1" smtClean="0"/>
              <a:t>eigenvalues</a:t>
            </a:r>
            <a:endParaRPr lang="en-US" sz="1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832" y="4209414"/>
            <a:ext cx="3079069" cy="232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2185" y="4404359"/>
            <a:ext cx="2758440" cy="2951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Step 5: Transforming the samples onto the new subspace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49720" y="1143840"/>
            <a:ext cx="9072000" cy="486072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  We will use the 4×2-dimensional matrix </a:t>
            </a:r>
            <a:r>
              <a:rPr lang="en-US" sz="2800" b="1" dirty="0" smtClean="0"/>
              <a:t>W</a:t>
            </a:r>
            <a:r>
              <a:rPr lang="en-US" sz="2800" dirty="0" smtClean="0"/>
              <a:t> that we just computed to transform our samples onto the new subspace via the following equation.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where X is a </a:t>
            </a:r>
            <a:r>
              <a:rPr lang="en-US" sz="2800" dirty="0" err="1" smtClean="0"/>
              <a:t>n×d</a:t>
            </a:r>
            <a:r>
              <a:rPr lang="en-US" sz="2800" dirty="0" smtClean="0"/>
              <a:t>-dimensional matrix representing the n samples, and Y are the transformed </a:t>
            </a:r>
            <a:r>
              <a:rPr lang="en-US" sz="2800" dirty="0" err="1" smtClean="0"/>
              <a:t>n×k</a:t>
            </a:r>
            <a:r>
              <a:rPr lang="en-US" sz="2800" dirty="0" smtClean="0"/>
              <a:t>-dimensional samples in the new subspace</a:t>
            </a:r>
            <a:endParaRPr lang="en-US" sz="2800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1515" y="3323590"/>
            <a:ext cx="2025940" cy="638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dirty="0" smtClean="0"/>
              <a:t>Linear </a:t>
            </a:r>
            <a:r>
              <a:rPr lang="en-US" sz="4400" dirty="0" err="1" smtClean="0"/>
              <a:t>Discriminant</a:t>
            </a:r>
            <a:r>
              <a:rPr lang="en-US" sz="4400" dirty="0" smtClean="0"/>
              <a:t> Analysis (LDA)</a:t>
            </a:r>
            <a:endParaRPr lang="en-US" sz="4400" dirty="0"/>
          </a:p>
        </p:txBody>
      </p:sp>
      <p:sp>
        <p:nvSpPr>
          <p:cNvPr id="148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" y="1127760"/>
            <a:ext cx="8366759" cy="355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22960" y="4610894"/>
            <a:ext cx="8244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In addition to finding the component axes that maximize the variance of our data (PCA), we are additionally interested in the axes that maximize the separation between multiple classes (LDA).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and PCA Projections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" y="1861089"/>
            <a:ext cx="5335019" cy="3610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8320" y="1847215"/>
            <a:ext cx="4213225" cy="353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eigenvector and </a:t>
            </a:r>
            <a:r>
              <a:rPr lang="en-US" dirty="0" err="1" smtClean="0"/>
              <a:t>eigenvalue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3640" y="1383247"/>
            <a:ext cx="4099243" cy="340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6655" y="4747578"/>
            <a:ext cx="18954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143635"/>
            <a:ext cx="9072000" cy="5668645"/>
          </a:xfrm>
        </p:spPr>
        <p:txBody>
          <a:bodyPr/>
          <a:lstStyle/>
          <a:p>
            <a:r>
              <a:rPr lang="en-US" sz="2000" dirty="0" smtClean="0"/>
              <a:t>1. https://www.youtube.com/watch?v=azXCzI57Yfc</a:t>
            </a:r>
          </a:p>
          <a:p>
            <a:r>
              <a:rPr lang="en-US" sz="2000" dirty="0" smtClean="0"/>
              <a:t>2. </a:t>
            </a:r>
            <a:r>
              <a:rPr lang="en-US" sz="2000" dirty="0" smtClean="0">
                <a:hlinkClick r:id="rId2"/>
              </a:rPr>
              <a:t>https://www.youtube.com/watch?v=T26-kN54gJY</a:t>
            </a:r>
            <a:endParaRPr lang="en-US" sz="2000" dirty="0" smtClean="0"/>
          </a:p>
          <a:p>
            <a:r>
              <a:rPr lang="en-US" sz="2000" dirty="0" smtClean="0"/>
              <a:t>3. </a:t>
            </a:r>
            <a:r>
              <a:rPr lang="en-US" sz="2000" dirty="0" smtClean="0">
                <a:hlinkClick r:id="rId3"/>
              </a:rPr>
              <a:t>https://www.youtube.com/watch?v=moqPyJQHR_s</a:t>
            </a:r>
            <a:endParaRPr lang="en-US" sz="2000" dirty="0" smtClean="0"/>
          </a:p>
          <a:p>
            <a:r>
              <a:rPr lang="en-US" sz="2000" dirty="0" smtClean="0"/>
              <a:t>4. </a:t>
            </a:r>
            <a:r>
              <a:rPr lang="en-US" sz="2000" dirty="0" smtClean="0">
                <a:hlinkClick r:id="rId4"/>
              </a:rPr>
              <a:t>http://www.saedsayad.com/lda.htm</a:t>
            </a:r>
            <a:endParaRPr lang="en-US" sz="2000" dirty="0" smtClean="0"/>
          </a:p>
          <a:p>
            <a:r>
              <a:rPr lang="en-US" sz="2000" dirty="0" smtClean="0"/>
              <a:t>5. </a:t>
            </a:r>
            <a:r>
              <a:rPr lang="en-US" sz="2000" dirty="0" smtClean="0">
                <a:hlinkClick r:id="rId5"/>
              </a:rPr>
              <a:t>https://medium.com/journey-2-artificial-intelligence/lda-linear-discriminant-analysis-using-python-2155cf5b6398</a:t>
            </a:r>
            <a:endParaRPr lang="en-US" sz="2000" dirty="0" smtClean="0"/>
          </a:p>
          <a:p>
            <a:r>
              <a:rPr lang="en-US" sz="2000" dirty="0" smtClean="0"/>
              <a:t>6. </a:t>
            </a:r>
            <a:r>
              <a:rPr lang="en-US" sz="2000" dirty="0" smtClean="0">
                <a:hlinkClick r:id="rId6"/>
              </a:rPr>
              <a:t>https://en.wikipedia.org/wiki/Linear_discriminant_analysis</a:t>
            </a:r>
            <a:endParaRPr lang="en-US" sz="2000" dirty="0" smtClean="0"/>
          </a:p>
          <a:p>
            <a:r>
              <a:rPr lang="en-US" sz="2000" dirty="0" smtClean="0"/>
              <a:t>7. </a:t>
            </a:r>
            <a:r>
              <a:rPr lang="en-US" sz="2000" dirty="0" smtClean="0">
                <a:hlinkClick r:id="rId7"/>
              </a:rPr>
              <a:t>http://sebastianraschka.com/Articles/2014_python_lda.html</a:t>
            </a:r>
            <a:endParaRPr lang="en-US" sz="2000" dirty="0" smtClean="0"/>
          </a:p>
          <a:p>
            <a:r>
              <a:rPr lang="en-US" sz="2000" dirty="0" smtClean="0"/>
              <a:t>8. https://scikit-learn.org/stable/modules/generated/sklearn.discriminant_analysis.LinearDiscriminantAnalysis.html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dirty="0" smtClean="0"/>
              <a:t>Linear </a:t>
            </a:r>
            <a:r>
              <a:rPr lang="en-US" sz="4400" dirty="0" err="1" smtClean="0"/>
              <a:t>Discriminant</a:t>
            </a:r>
            <a:r>
              <a:rPr lang="en-US" sz="4400" dirty="0" smtClean="0"/>
              <a:t> Analysis (LDA)</a:t>
            </a:r>
            <a:endParaRPr lang="en-US" sz="4400" dirty="0"/>
          </a:p>
        </p:txBody>
      </p:sp>
      <p:sp>
        <p:nvSpPr>
          <p:cNvPr id="148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0717" y="1249680"/>
            <a:ext cx="6741864" cy="2974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638993"/>
            <a:ext cx="38766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8745" y="4438015"/>
            <a:ext cx="35337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72132" y="4736148"/>
            <a:ext cx="2708493" cy="1908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LDA creates new axis?</a:t>
            </a:r>
            <a:endParaRPr 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" y="1688977"/>
            <a:ext cx="8392508" cy="4772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LDA with 3 Genes</a:t>
            </a:r>
            <a:endParaRPr 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49903"/>
            <a:ext cx="5227320" cy="3582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1" y="1977709"/>
            <a:ext cx="4587240" cy="306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LDA for 3 Category</a:t>
            </a:r>
            <a:endParaRPr 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" y="1996695"/>
            <a:ext cx="7376160" cy="3878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LDA for 3 Category</a:t>
            </a:r>
            <a:endParaRPr 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5960" y="1336121"/>
            <a:ext cx="7101839" cy="306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0680" y="4323080"/>
            <a:ext cx="775716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LDA for 3 Category</a:t>
            </a:r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" y="2000404"/>
            <a:ext cx="8003007" cy="3546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LDA for 3 Category and 10000 Genes</a:t>
            </a:r>
            <a:endParaRPr 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73486"/>
            <a:ext cx="4426903" cy="4006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7915" y="5642928"/>
            <a:ext cx="3093085" cy="1698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2260599"/>
            <a:ext cx="5280025" cy="3143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220</Words>
  <Application>Microsoft Office PowerPoint</Application>
  <PresentationFormat>Custom</PresentationFormat>
  <Paragraphs>43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Office Theme</vt:lpstr>
      <vt:lpstr>Office Theme</vt:lpstr>
      <vt:lpstr>Office Theme</vt:lpstr>
      <vt:lpstr>Slide 1</vt:lpstr>
      <vt:lpstr>Slide 2</vt:lpstr>
      <vt:lpstr>Slide 3</vt:lpstr>
      <vt:lpstr>How LDA creates new axis?</vt:lpstr>
      <vt:lpstr>LDA with 3 Genes</vt:lpstr>
      <vt:lpstr>LDA for 3 Category</vt:lpstr>
      <vt:lpstr>LDA for 3 Category</vt:lpstr>
      <vt:lpstr>LDA for 3 Category</vt:lpstr>
      <vt:lpstr>LDA for 3 Category and 10000 Genes</vt:lpstr>
      <vt:lpstr>Comparing LDA to PCA</vt:lpstr>
      <vt:lpstr>Summarizing the LDA approach in 5 steps </vt:lpstr>
      <vt:lpstr>LDA with Example</vt:lpstr>
      <vt:lpstr>LDA with Example</vt:lpstr>
      <vt:lpstr>Step 1: Computing the d-dimensional mean vectors </vt:lpstr>
      <vt:lpstr>Step 2: Computing the Scatter Matrices </vt:lpstr>
      <vt:lpstr>Step 2: Computing the Scatter Matrices </vt:lpstr>
      <vt:lpstr>Slide 17</vt:lpstr>
      <vt:lpstr>Step 4: Selecting linear discriminants for the new feature subspace </vt:lpstr>
      <vt:lpstr>Step 5: Transforming the samples onto the new subspace </vt:lpstr>
      <vt:lpstr>LDA and PCA Projections</vt:lpstr>
      <vt:lpstr>Finding eigenvector and eigenvalue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Rezwan Huq</dc:creator>
  <cp:lastModifiedBy>rabiul.alam</cp:lastModifiedBy>
  <cp:revision>65</cp:revision>
  <dcterms:modified xsi:type="dcterms:W3CDTF">2019-06-23T10:03:42Z</dcterms:modified>
</cp:coreProperties>
</file>