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2" r:id="rId3"/>
    <p:sldId id="302" r:id="rId4"/>
    <p:sldId id="307" r:id="rId5"/>
    <p:sldId id="319" r:id="rId6"/>
    <p:sldId id="355" r:id="rId7"/>
    <p:sldId id="356" r:id="rId8"/>
    <p:sldId id="352" r:id="rId9"/>
    <p:sldId id="353" r:id="rId10"/>
    <p:sldId id="328" r:id="rId11"/>
    <p:sldId id="350" r:id="rId12"/>
    <p:sldId id="345" r:id="rId13"/>
    <p:sldId id="351" r:id="rId14"/>
    <p:sldId id="346" r:id="rId15"/>
    <p:sldId id="354" r:id="rId16"/>
    <p:sldId id="349" r:id="rId17"/>
    <p:sldId id="327" r:id="rId18"/>
    <p:sldId id="322" r:id="rId19"/>
    <p:sldId id="338" r:id="rId20"/>
  </p:sldIdLst>
  <p:sldSz cx="9144000" cy="6858000" type="screen4x3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575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910" autoAdjust="0"/>
    <p:restoredTop sz="88235" autoAdjust="0"/>
  </p:normalViewPr>
  <p:slideViewPr>
    <p:cSldViewPr>
      <p:cViewPr varScale="1">
        <p:scale>
          <a:sx n="66" d="100"/>
          <a:sy n="66" d="100"/>
        </p:scale>
        <p:origin x="-12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54" y="-102"/>
      </p:cViewPr>
      <p:guideLst>
        <p:guide orient="horz" pos="2141"/>
        <p:guide pos="311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7625" cy="339646"/>
          </a:xfrm>
          <a:prstGeom prst="rect">
            <a:avLst/>
          </a:prstGeom>
        </p:spPr>
        <p:txBody>
          <a:bodyPr vert="horz" lIns="91404" tIns="45703" rIns="91404" bIns="4570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5038" y="0"/>
            <a:ext cx="4277624" cy="339646"/>
          </a:xfrm>
          <a:prstGeom prst="rect">
            <a:avLst/>
          </a:prstGeom>
        </p:spPr>
        <p:txBody>
          <a:bodyPr vert="horz" lIns="91404" tIns="45703" rIns="91404" bIns="4570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78832B-940D-44D3-B303-43D15AF626BE}" type="datetimeFigureOut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8030"/>
            <a:ext cx="4277625" cy="338058"/>
          </a:xfrm>
          <a:prstGeom prst="rect">
            <a:avLst/>
          </a:prstGeom>
        </p:spPr>
        <p:txBody>
          <a:bodyPr vert="horz" lIns="91404" tIns="45703" rIns="91404" bIns="4570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5038" y="6458030"/>
            <a:ext cx="4277624" cy="338058"/>
          </a:xfrm>
          <a:prstGeom prst="rect">
            <a:avLst/>
          </a:prstGeom>
        </p:spPr>
        <p:txBody>
          <a:bodyPr vert="horz" lIns="91404" tIns="45703" rIns="91404" bIns="4570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DE1AA1-F467-4DD0-9EBD-BBECDADA89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049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7625" cy="339646"/>
          </a:xfrm>
          <a:prstGeom prst="rect">
            <a:avLst/>
          </a:prstGeom>
        </p:spPr>
        <p:txBody>
          <a:bodyPr vert="horz" lIns="91404" tIns="45703" rIns="91404" bIns="4570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5038" y="0"/>
            <a:ext cx="4277624" cy="339646"/>
          </a:xfrm>
          <a:prstGeom prst="rect">
            <a:avLst/>
          </a:prstGeom>
        </p:spPr>
        <p:txBody>
          <a:bodyPr vert="horz" lIns="91404" tIns="45703" rIns="91404" bIns="4570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C2DB11-B3A1-4812-8330-53CE38789AA3}" type="datetimeFigureOut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4" tIns="45703" rIns="91404" bIns="45703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266" y="3228221"/>
            <a:ext cx="7899718" cy="3059985"/>
          </a:xfrm>
          <a:prstGeom prst="rect">
            <a:avLst/>
          </a:prstGeom>
        </p:spPr>
        <p:txBody>
          <a:bodyPr vert="horz" lIns="91404" tIns="45703" rIns="91404" bIns="45703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8030"/>
            <a:ext cx="4277625" cy="338058"/>
          </a:xfrm>
          <a:prstGeom prst="rect">
            <a:avLst/>
          </a:prstGeom>
        </p:spPr>
        <p:txBody>
          <a:bodyPr vert="horz" lIns="91404" tIns="45703" rIns="91404" bIns="4570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5038" y="6458030"/>
            <a:ext cx="4277624" cy="338058"/>
          </a:xfrm>
          <a:prstGeom prst="rect">
            <a:avLst/>
          </a:prstGeom>
        </p:spPr>
        <p:txBody>
          <a:bodyPr vert="horz" lIns="91404" tIns="45703" rIns="91404" bIns="4570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696706-BB38-4059-B1AE-4673CF7D6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28888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ko-KR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2E65AC-14D7-4BCA-B0ED-EFC4AADA073C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21089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696706-BB38-4059-B1AE-4673CF7D689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6707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696706-BB38-4059-B1AE-4673CF7D689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190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5" name="직사각형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7" name="직사각형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10" name="직사각형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 useBgFill="1">
        <p:nvSpPr>
          <p:cNvPr id="11" name="모서리가 둥근 직사각형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 useBgFill="1">
        <p:nvSpPr>
          <p:cNvPr id="12" name="모서리가 둥근 직사각형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13" name="직사각형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14" name="직사각형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15" name="직사각형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16" name="직사각형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pic>
        <p:nvPicPr>
          <p:cNvPr id="17" name="Picture 1" descr="D:\■ LAB\기타\네트워킹랩 로고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5900" y="6192838"/>
            <a:ext cx="12366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6357938"/>
            <a:ext cx="16097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9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39633-1C32-4CE8-8F74-507519BA12B8}" type="datetime1">
              <a:rPr lang="ko-KR" altLang="en-US"/>
              <a:pPr>
                <a:defRPr/>
              </a:pPr>
              <a:t>2019-07-09</a:t>
            </a:fld>
            <a:endParaRPr lang="ko-KR" altLang="en-US" dirty="0"/>
          </a:p>
        </p:txBody>
      </p:sp>
      <p:sp>
        <p:nvSpPr>
          <p:cNvPr id="20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1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(</a:t>
            </a:r>
            <a:fld id="{2CC70F05-3268-4A0E-9CDF-7ABBA37552FB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6EE2-D7E4-404F-AAB6-A3E1554A0346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0AC6E705-59C2-451C-A7CF-3C64534D8B67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895AF-4A8A-449D-9C1C-43243BE602B8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9F4757DD-C721-4890-99CB-06D923F55796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:\■ LAB\기타\네트워킹랩 로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5900" y="6192838"/>
            <a:ext cx="12366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8" y="6357938"/>
            <a:ext cx="16097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D:\■ LAB\기타\네트워킹랩 로고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5900" y="6192838"/>
            <a:ext cx="12366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1936"/>
            <a:ext cx="8229600" cy="1066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47094"/>
            <a:ext cx="8229600" cy="43251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A4EF-76C7-45E5-9C4F-9C318326F835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F60F37C4-144E-4823-88CE-C43DC5C9B975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/21)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BB15B-7C66-4E91-B325-A822217F66E5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74AE8B65-DF05-47B2-BC2F-DF1854B1B932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A5BB-2A73-4E9D-8BC0-4C87C146904D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925BD670-E474-4A41-8480-A59BA4A36881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525D430-80DF-4CBE-B664-77B5C264BE36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6FBA3710-0F11-4D0B-9FD6-87DCCED093C0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BB68-0CBC-4149-BAE0-C3869BBDB92D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7E3D67D7-FAB8-4E03-996E-F775C932FE8E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04A0D-6FA9-414D-A0D6-5DE19F115A17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59092FD1-4D29-43B3-87DF-8D13D87E0683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68A95-F80E-478B-9437-CFFCDD6777E4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715D1967-EF2E-456C-9846-69E44901126E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78545-27BB-436A-82F8-851F8DD34BD8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(</a:t>
            </a:r>
            <a:fld id="{3A7D5971-733E-403D-8293-AD4A69BD1C0F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dirty="0"/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2BD2296-80AF-44B5-BF18-EAEFBFF850A6}" type="datetime1">
              <a:rPr lang="ko-KR" altLang="en-US"/>
              <a:pPr>
                <a:defRPr/>
              </a:pPr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(</a:t>
            </a:r>
            <a:fld id="{1983F33A-C7AC-44F7-AE78-6F4679A57FF3}" type="slidenum">
              <a:rPr lang="ko-KR" altLang="en-US"/>
              <a:pPr>
                <a:defRPr/>
              </a:pPr>
              <a:t>‹#›</a:t>
            </a:fld>
            <a:r>
              <a:rPr lang="en-US" altLang="ko-KR"/>
              <a:t>/20)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891" r:id="rId3"/>
    <p:sldLayoutId id="2147483892" r:id="rId4"/>
    <p:sldLayoutId id="2147483900" r:id="rId5"/>
    <p:sldLayoutId id="2147483901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  <a:ea typeface="맑은 고딕" pitchFamily="50" charset="-127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.xml"/><Relationship Id="rId7" Type="http://schemas.openxmlformats.org/officeDocument/2006/relationships/image" Target="../media/image29.png"/><Relationship Id="rId12" Type="http://schemas.openxmlformats.org/officeDocument/2006/relationships/oleObject" Target="../embeddings/oleObject10.bin"/><Relationship Id="rId2" Type="http://schemas.openxmlformats.org/officeDocument/2006/relationships/tags" Target="../tags/tag1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9.bin"/><Relationship Id="rId5" Type="http://schemas.openxmlformats.org/officeDocument/2006/relationships/tags" Target="../tags/tag4.xml"/><Relationship Id="rId10" Type="http://schemas.openxmlformats.org/officeDocument/2006/relationships/image" Target="../media/image32.png"/><Relationship Id="rId4" Type="http://schemas.openxmlformats.org/officeDocument/2006/relationships/tags" Target="../tags/tag3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Cdxqn0fc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D3MyAm3JF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ctrTitle"/>
          </p:nvPr>
        </p:nvSpPr>
        <p:spPr>
          <a:xfrm>
            <a:off x="0" y="1268760"/>
            <a:ext cx="9036496" cy="3240360"/>
          </a:xfrm>
        </p:spPr>
        <p:txBody>
          <a:bodyPr/>
          <a:lstStyle/>
          <a:p>
            <a:pPr algn="ctr"/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>                                                                                   </a:t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2800" dirty="0" smtClean="0"/>
              <a:t> </a:t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r>
              <a:rPr lang="en-US" altLang="ko-KR" sz="3100" dirty="0"/>
              <a:t/>
            </a:r>
            <a:br>
              <a:rPr lang="en-US" altLang="ko-KR" sz="3100" dirty="0"/>
            </a:br>
            <a:r>
              <a:rPr lang="en-US" altLang="ko-KR" sz="3100" dirty="0" smtClean="0"/>
              <a:t>Reinforcement Learning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altLang="ko-KR" sz="3100" dirty="0" smtClean="0"/>
              <a:t/>
            </a:r>
            <a:br>
              <a:rPr lang="en-US" altLang="ko-KR" sz="3100" dirty="0" smtClean="0"/>
            </a:br>
            <a:endParaRPr lang="ko-KR" altLang="en-US" sz="2400" dirty="0" smtClean="0"/>
          </a:p>
        </p:txBody>
      </p:sp>
      <p:sp>
        <p:nvSpPr>
          <p:cNvPr id="6147" name="부제목 2"/>
          <p:cNvSpPr>
            <a:spLocks noGrp="1"/>
          </p:cNvSpPr>
          <p:nvPr>
            <p:ph type="subTitle" idx="1"/>
          </p:nvPr>
        </p:nvSpPr>
        <p:spPr>
          <a:xfrm>
            <a:off x="1214438" y="4429124"/>
            <a:ext cx="6858000" cy="1448147"/>
          </a:xfrm>
        </p:spPr>
        <p:txBody>
          <a:bodyPr/>
          <a:lstStyle/>
          <a:p>
            <a:pPr marL="63500" eaLnBrk="1" hangingPunct="1"/>
            <a:r>
              <a:rPr lang="en-US" altLang="ko-KR" dirty="0" smtClean="0"/>
              <a:t>Md</a:t>
            </a:r>
            <a:r>
              <a:rPr lang="en-US" altLang="ko-KR" dirty="0"/>
              <a:t>. </a:t>
            </a:r>
            <a:r>
              <a:rPr lang="en-US" altLang="ko-KR" dirty="0" err="1"/>
              <a:t>Golam</a:t>
            </a:r>
            <a:r>
              <a:rPr lang="en-US" altLang="ko-KR" dirty="0"/>
              <a:t> </a:t>
            </a:r>
            <a:r>
              <a:rPr lang="en-US" altLang="ko-KR" dirty="0" err="1"/>
              <a:t>Rabiul</a:t>
            </a:r>
            <a:r>
              <a:rPr lang="en-US" altLang="ko-KR" dirty="0"/>
              <a:t> </a:t>
            </a:r>
            <a:r>
              <a:rPr lang="en-US" altLang="ko-KR" dirty="0" err="1" smtClean="0"/>
              <a:t>Alam</a:t>
            </a:r>
            <a:endParaRPr lang="ko-KR" altLang="en-US" dirty="0"/>
          </a:p>
          <a:p>
            <a:pPr marL="63500" eaLnBrk="1" hangingPunct="1">
              <a:buFont typeface="Wingdings 3" pitchFamily="18" charset="2"/>
              <a:buNone/>
            </a:pPr>
            <a:r>
              <a:rPr lang="en-US" altLang="ko-KR" sz="1600" dirty="0" smtClean="0"/>
              <a:t>Associate Professor, Department of Computer Engineering</a:t>
            </a:r>
          </a:p>
          <a:p>
            <a:pPr marL="63500" eaLnBrk="1" hangingPunct="1">
              <a:buFont typeface="Wingdings 3" pitchFamily="18" charset="2"/>
              <a:buNone/>
            </a:pPr>
            <a:r>
              <a:rPr lang="en-US" altLang="ko-KR" sz="1600" dirty="0" smtClean="0"/>
              <a:t>BRAC University</a:t>
            </a:r>
          </a:p>
          <a:p>
            <a:pPr marL="63500" eaLnBrk="1" hangingPunct="1">
              <a:buFont typeface="Wingdings 3" pitchFamily="18" charset="2"/>
              <a:buNone/>
            </a:pPr>
            <a:endParaRPr lang="en-US" altLang="ko-KR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10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720080"/>
          </a:xfrm>
        </p:spPr>
        <p:txBody>
          <a:bodyPr/>
          <a:lstStyle/>
          <a:p>
            <a:pPr algn="ctr" latinLnBrk="0"/>
            <a:r>
              <a:rPr lang="en-US" sz="3600" dirty="0" smtClean="0"/>
              <a:t>Q-Function</a:t>
            </a:r>
            <a:endParaRPr lang="en-US" sz="36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1338" y="1404938"/>
            <a:ext cx="790793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One approach to RL is </a:t>
            </a:r>
            <a:r>
              <a:rPr lang="en-US" sz="1800" dirty="0" smtClean="0"/>
              <a:t>to </a:t>
            </a:r>
            <a:r>
              <a:rPr lang="en-US" sz="1800" dirty="0"/>
              <a:t>try to estimate V*(s). </a:t>
            </a:r>
            <a:endParaRPr lang="en-US" sz="1800" dirty="0" smtClean="0"/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However, this approach requires you to know r(</a:t>
            </a:r>
            <a:r>
              <a:rPr lang="en-US" sz="1800" dirty="0" err="1"/>
              <a:t>s,a</a:t>
            </a:r>
            <a:r>
              <a:rPr lang="en-US" sz="1800" dirty="0"/>
              <a:t>) and delta(</a:t>
            </a:r>
            <a:r>
              <a:rPr lang="en-US" sz="1800" dirty="0" err="1"/>
              <a:t>s,a</a:t>
            </a:r>
            <a:r>
              <a:rPr lang="en-US" sz="1800" dirty="0"/>
              <a:t>).</a:t>
            </a:r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This is unrealistic in many real problems. What is the reward if a robot </a:t>
            </a:r>
          </a:p>
          <a:p>
            <a:pPr eaLnBrk="1" hangingPunct="1"/>
            <a:r>
              <a:rPr lang="en-US" sz="1800" dirty="0"/>
              <a:t>   is exploring mars and decides to take a right turn? </a:t>
            </a:r>
          </a:p>
          <a:p>
            <a:pPr eaLnBrk="1" hangingPunct="1"/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Fortunately we can circumvent this problem by exploring and experiencing</a:t>
            </a:r>
          </a:p>
          <a:p>
            <a:pPr eaLnBrk="1" hangingPunct="1"/>
            <a:r>
              <a:rPr lang="en-US" sz="1800" dirty="0"/>
              <a:t>  how the world reacts to our actions. We need to </a:t>
            </a:r>
            <a:r>
              <a:rPr lang="en-US" sz="1800" i="1" dirty="0"/>
              <a:t>learn</a:t>
            </a:r>
            <a:r>
              <a:rPr lang="en-US" sz="1800" dirty="0"/>
              <a:t> r &amp; delta.</a:t>
            </a:r>
          </a:p>
          <a:p>
            <a:pPr eaLnBrk="1" hangingPunct="1"/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We want a function that directly learns good state-action pairs, i.e.</a:t>
            </a:r>
          </a:p>
          <a:p>
            <a:pPr eaLnBrk="1" hangingPunct="1"/>
            <a:r>
              <a:rPr lang="en-US" sz="1800" dirty="0"/>
              <a:t>  what action should I take in this state. We call this Q(</a:t>
            </a:r>
            <a:r>
              <a:rPr lang="en-US" sz="1800" dirty="0" err="1"/>
              <a:t>s,a</a:t>
            </a:r>
            <a:r>
              <a:rPr lang="en-US" sz="1800" dirty="0"/>
              <a:t>).</a:t>
            </a:r>
          </a:p>
          <a:p>
            <a:pPr eaLnBrk="1" hangingPunct="1"/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Given Q(</a:t>
            </a:r>
            <a:r>
              <a:rPr lang="en-US" sz="1800" dirty="0" err="1"/>
              <a:t>s,a</a:t>
            </a:r>
            <a:r>
              <a:rPr lang="en-US" sz="1800" dirty="0"/>
              <a:t>) it is now trivial to execute the optimal policy, </a:t>
            </a:r>
            <a:r>
              <a:rPr lang="en-US" sz="1800" i="1" dirty="0"/>
              <a:t>without knowing</a:t>
            </a:r>
          </a:p>
          <a:p>
            <a:pPr eaLnBrk="1" hangingPunct="1"/>
            <a:r>
              <a:rPr lang="en-US" sz="1800" i="1" dirty="0"/>
              <a:t>  r(</a:t>
            </a:r>
            <a:r>
              <a:rPr lang="en-US" sz="1800" i="1" dirty="0" err="1"/>
              <a:t>s,a</a:t>
            </a:r>
            <a:r>
              <a:rPr lang="en-US" sz="1800" i="1" dirty="0"/>
              <a:t>) and delta(</a:t>
            </a:r>
            <a:r>
              <a:rPr lang="en-US" sz="1800" i="1" dirty="0" err="1"/>
              <a:t>s,a</a:t>
            </a:r>
            <a:r>
              <a:rPr lang="en-US" sz="1800" i="1" dirty="0"/>
              <a:t>).</a:t>
            </a:r>
            <a:r>
              <a:rPr lang="en-US" sz="1800" dirty="0"/>
              <a:t> We have: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6006976"/>
              </p:ext>
            </p:extLst>
          </p:nvPr>
        </p:nvGraphicFramePr>
        <p:xfrm>
          <a:off x="2339752" y="1844824"/>
          <a:ext cx="2940050" cy="374650"/>
        </p:xfrm>
        <a:graphic>
          <a:graphicData uri="http://schemas.openxmlformats.org/presentationml/2006/ole">
            <p:oleObj spid="_x0000_s3095" name="Equation" r:id="rId3" imgW="2084400" imgH="255960" progId="Equation.3">
              <p:embed/>
            </p:oleObj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456387" y="1844824"/>
            <a:ext cx="1684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400" i="1" dirty="0"/>
              <a:t>Bellman Equation: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06073243"/>
              </p:ext>
            </p:extLst>
          </p:nvPr>
        </p:nvGraphicFramePr>
        <p:xfrm>
          <a:off x="5711329" y="5850334"/>
          <a:ext cx="2605087" cy="1035050"/>
        </p:xfrm>
        <a:graphic>
          <a:graphicData uri="http://schemas.openxmlformats.org/presentationml/2006/ole">
            <p:oleObj spid="_x0000_s3096" name="Equation" r:id="rId4" imgW="1663700" imgH="66040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96582576"/>
              </p:ext>
            </p:extLst>
          </p:nvPr>
        </p:nvGraphicFramePr>
        <p:xfrm>
          <a:off x="1619672" y="5877272"/>
          <a:ext cx="3744416" cy="1022349"/>
        </p:xfrm>
        <a:graphic>
          <a:graphicData uri="http://schemas.openxmlformats.org/presentationml/2006/ole">
            <p:oleObj spid="_x0000_s3097" name="Equation" r:id="rId5" imgW="2532240" imgH="6123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008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11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720080"/>
          </a:xfrm>
        </p:spPr>
        <p:txBody>
          <a:bodyPr/>
          <a:lstStyle/>
          <a:p>
            <a:pPr algn="ctr" latinLnBrk="0"/>
            <a:r>
              <a:rPr lang="en-US" sz="3600" dirty="0" smtClean="0"/>
              <a:t>Path Finding using RL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540" y="1700808"/>
            <a:ext cx="8496944" cy="4104456"/>
          </a:xfrm>
        </p:spPr>
        <p:txBody>
          <a:bodyPr/>
          <a:lstStyle/>
          <a:p>
            <a:pPr marL="109537" indent="0">
              <a:buNone/>
            </a:pPr>
            <a:endParaRPr lang="en-US" sz="2400" dirty="0" smtClean="0"/>
          </a:p>
          <a:p>
            <a:pPr algn="just" latinLnBrk="0"/>
            <a:endParaRPr lang="en-US" sz="2400" dirty="0"/>
          </a:p>
          <a:p>
            <a:pPr algn="just" latinLnBrk="0"/>
            <a:endParaRPr lang="en-US" sz="2400" dirty="0"/>
          </a:p>
        </p:txBody>
      </p:sp>
      <p:pic>
        <p:nvPicPr>
          <p:cNvPr id="5122" name="Picture 2" descr="http://www.mnemstudio.org/ai/path/images/modeling_environment_clip_image002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5112568" cy="3240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mnemstudio.org/ai/path/images/map1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17032"/>
            <a:ext cx="5100450" cy="3024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266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9036496" cy="618791"/>
          </a:xfrm>
        </p:spPr>
        <p:txBody>
          <a:bodyPr/>
          <a:lstStyle/>
          <a:p>
            <a:pPr algn="ctr"/>
            <a:r>
              <a:rPr lang="en-US" dirty="0" smtClean="0"/>
              <a:t>Path Finding using 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6376" y="1588"/>
            <a:ext cx="979662" cy="36671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12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pic>
        <p:nvPicPr>
          <p:cNvPr id="10242" name="Picture 2" descr="http://www.mnemstudio.org/ai/path/images/map2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6120680" cy="3816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mnemstudio.org/ai/path/images/r_matrix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39" y="3573016"/>
            <a:ext cx="4039417" cy="2664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522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6376" y="1588"/>
            <a:ext cx="979662" cy="36671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13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764704"/>
            <a:ext cx="9144000" cy="720080"/>
          </a:xfrm>
        </p:spPr>
        <p:txBody>
          <a:bodyPr/>
          <a:lstStyle/>
          <a:p>
            <a:pPr algn="ctr" latinLnBrk="0"/>
            <a:r>
              <a:rPr lang="en-US" sz="3600" dirty="0" smtClean="0"/>
              <a:t>Path Finding using RL (</a:t>
            </a:r>
            <a:r>
              <a:rPr lang="en-US" sz="3600" dirty="0"/>
              <a:t>L</a:t>
            </a:r>
            <a:r>
              <a:rPr lang="en-US" sz="3600" dirty="0" smtClean="0"/>
              <a:t>earning stage)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540" y="1700808"/>
            <a:ext cx="8496944" cy="4536504"/>
          </a:xfrm>
        </p:spPr>
        <p:txBody>
          <a:bodyPr/>
          <a:lstStyle/>
          <a:p>
            <a:pPr algn="just" latinLnBrk="0"/>
            <a:endParaRPr lang="en-US" sz="2400" dirty="0"/>
          </a:p>
          <a:p>
            <a:pPr algn="just" latinLnBrk="0"/>
            <a:endParaRPr lang="en-US" sz="2400" dirty="0"/>
          </a:p>
        </p:txBody>
      </p:sp>
      <p:pic>
        <p:nvPicPr>
          <p:cNvPr id="9220" name="Picture 4" descr="http://www.mnemstudio.org/ai/path/images/q_matrix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12776"/>
            <a:ext cx="2308730" cy="18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mnemstudio.org/ai/path/images/r_matrix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88925"/>
            <a:ext cx="2895600" cy="1924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3284984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Q(state, action) = R(state, action) + Gamma * Max[Q(next state, all actions)]</a:t>
            </a:r>
          </a:p>
          <a:p>
            <a:r>
              <a:rPr lang="en-US" dirty="0"/>
              <a:t>Q(1, 5) = R(1, 5) + 0.8 * Max[Q(5, 1), Q(5, 4), Q(5, 5)] = 100 + 0.8 * </a:t>
            </a:r>
            <a:r>
              <a:rPr lang="en-US" dirty="0" smtClean="0"/>
              <a:t>0 =100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940152" y="1503199"/>
                <a:ext cx="2989921" cy="1597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0   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503199"/>
                <a:ext cx="2989921" cy="15972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00" y="5733256"/>
            <a:ext cx="435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Q(3, 1) </a:t>
            </a:r>
            <a:r>
              <a:rPr lang="en-US" dirty="0"/>
              <a:t>= </a:t>
            </a:r>
            <a:r>
              <a:rPr lang="en-US" dirty="0" smtClean="0"/>
              <a:t>R(3, 1) </a:t>
            </a:r>
            <a:r>
              <a:rPr lang="en-US" dirty="0"/>
              <a:t>+ 0.8 * </a:t>
            </a:r>
            <a:r>
              <a:rPr lang="en-US" dirty="0" smtClean="0"/>
              <a:t>Max[Q(1, 3),Q(1, </a:t>
            </a:r>
            <a:r>
              <a:rPr lang="en-US" dirty="0"/>
              <a:t>5)] = </a:t>
            </a:r>
            <a:r>
              <a:rPr lang="en-US" dirty="0" smtClean="0"/>
              <a:t>0 </a:t>
            </a:r>
            <a:r>
              <a:rPr lang="en-US" dirty="0"/>
              <a:t>+ 0.8 * </a:t>
            </a:r>
            <a:r>
              <a:rPr lang="en-US" dirty="0" smtClean="0"/>
              <a:t>100 =80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5496" y="4063951"/>
                <a:ext cx="3118161" cy="1597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80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0   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063951"/>
                <a:ext cx="3118161" cy="15972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915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9036496" cy="618791"/>
          </a:xfrm>
        </p:spPr>
        <p:txBody>
          <a:bodyPr/>
          <a:lstStyle/>
          <a:p>
            <a:pPr algn="ctr"/>
            <a:r>
              <a:rPr lang="en-US" dirty="0" smtClean="0"/>
              <a:t>Path Finding using RL (Testing Stage)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6376" y="1588"/>
            <a:ext cx="979662" cy="36671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14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pic>
        <p:nvPicPr>
          <p:cNvPr id="11268" name="Picture 4" descr="http://www.mnemstudio.org/ai/path/images/q_matrix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30077"/>
            <a:ext cx="3305175" cy="1666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www.mnemstudio.org/ai/path/images/q_matrix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3" y="3501008"/>
            <a:ext cx="3190875" cy="1676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www.mnemstudio.org/ai/path/images/map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600575" cy="3038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932040" y="4458320"/>
            <a:ext cx="115212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134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9036496" cy="618791"/>
          </a:xfrm>
        </p:spPr>
        <p:txBody>
          <a:bodyPr/>
          <a:lstStyle/>
          <a:p>
            <a:pPr algn="ctr"/>
            <a:r>
              <a:rPr lang="en-US" dirty="0" smtClean="0"/>
              <a:t>Path Finding using RL (Contd.)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6376" y="1588"/>
            <a:ext cx="979662" cy="36671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15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80728"/>
            <a:ext cx="861060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 descr="http://www.mnemstudio.org/ai/path/images/map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23758"/>
            <a:ext cx="5112568" cy="28015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94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1588"/>
            <a:ext cx="907654" cy="36671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16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-17140" y="404664"/>
            <a:ext cx="9144000" cy="720080"/>
          </a:xfrm>
        </p:spPr>
        <p:txBody>
          <a:bodyPr/>
          <a:lstStyle/>
          <a:p>
            <a:pPr algn="ctr" latinLnBrk="0"/>
            <a:r>
              <a:rPr lang="en-US" sz="3600" dirty="0" smtClean="0"/>
              <a:t>Variations and Extensions</a:t>
            </a:r>
            <a:endParaRPr lang="en-US" sz="360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9607" y="1828129"/>
            <a:ext cx="37575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Temporal difference learning (TD)</a:t>
            </a:r>
          </a:p>
          <a:p>
            <a:pPr eaLnBrk="1" hangingPunct="1"/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83072" y="2720032"/>
            <a:ext cx="86609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Q-learning (off policy)</a:t>
            </a:r>
          </a:p>
          <a:p>
            <a:pPr eaLnBrk="1" hangingPunct="1"/>
            <a:r>
              <a:rPr lang="en-US" sz="1800" dirty="0" smtClean="0"/>
              <a:t>                    </a:t>
            </a:r>
            <a:endParaRPr lang="en-US" sz="2800" dirty="0"/>
          </a:p>
        </p:txBody>
      </p:sp>
      <p:pic>
        <p:nvPicPr>
          <p:cNvPr id="1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763688" y="1350312"/>
            <a:ext cx="5472608" cy="38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7544" y="970682"/>
            <a:ext cx="21627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Monte Carlo (MC)</a:t>
            </a:r>
          </a:p>
          <a:p>
            <a:pPr eaLnBrk="1" hangingPunct="1"/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3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763688" y="2277609"/>
            <a:ext cx="6912768" cy="44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560638" y="3150339"/>
            <a:ext cx="72598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97856" y="3707495"/>
            <a:ext cx="22782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SARSA (On policy)</a:t>
            </a:r>
          </a:p>
          <a:p>
            <a:pPr eaLnBrk="1" hangingPunct="1"/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6" name="Picture 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79872" y="4066662"/>
            <a:ext cx="73406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3072" y="4515114"/>
            <a:ext cx="8458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>
              <a:buFontTx/>
              <a:buChar char="•"/>
            </a:pP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deal with stochastic environments, we need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expected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future discounted reward: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31217722"/>
              </p:ext>
            </p:extLst>
          </p:nvPr>
        </p:nvGraphicFramePr>
        <p:xfrm>
          <a:off x="1767136" y="4881624"/>
          <a:ext cx="5276850" cy="660400"/>
        </p:xfrm>
        <a:graphic>
          <a:graphicData uri="http://schemas.openxmlformats.org/presentationml/2006/ole">
            <p:oleObj spid="_x0000_s4123" name="Equation" r:id="rId11" imgW="3336840" imgH="411120" progId="Equation.3">
              <p:embed/>
            </p:oleObj>
          </a:graphicData>
        </a:graphic>
      </p:graphicFrame>
      <p:sp>
        <p:nvSpPr>
          <p:cNvPr id="18" name="Rectangle 17"/>
          <p:cNvSpPr/>
          <p:nvPr/>
        </p:nvSpPr>
        <p:spPr>
          <a:xfrm>
            <a:off x="251520" y="5445224"/>
            <a:ext cx="9073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Often the state space is too large to deal with all states. In this case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learn a function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1226981"/>
              </p:ext>
            </p:extLst>
          </p:nvPr>
        </p:nvGraphicFramePr>
        <p:xfrm>
          <a:off x="3016647" y="5832936"/>
          <a:ext cx="2320925" cy="454025"/>
        </p:xfrm>
        <a:graphic>
          <a:graphicData uri="http://schemas.openxmlformats.org/presentationml/2006/ole">
            <p:oleObj spid="_x0000_s4124" name="Equation" r:id="rId12" imgW="1168400" imgH="2286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7489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48" y="361937"/>
            <a:ext cx="9036496" cy="618791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6376" y="1588"/>
            <a:ext cx="979662" cy="36671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17</a:t>
            </a:fld>
            <a:r>
              <a:rPr lang="en-US" altLang="ko-KR" dirty="0" smtClean="0"/>
              <a:t>/16)</a:t>
            </a: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3944" y="1556792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 smtClean="0"/>
              <a:t>Reinforcement learning</a:t>
            </a:r>
          </a:p>
          <a:p>
            <a:pPr lvl="1" eaLnBrk="1" hangingPunct="1"/>
            <a:r>
              <a:rPr lang="en-US" sz="2000" dirty="0" smtClean="0"/>
              <a:t>use when need to make decisions in uncertain environment</a:t>
            </a:r>
          </a:p>
          <a:p>
            <a:pPr lvl="1" eaLnBrk="1" hangingPunct="1"/>
            <a:r>
              <a:rPr lang="en-US" sz="2000" dirty="0" smtClean="0"/>
              <a:t>actions have delayed effect</a:t>
            </a:r>
          </a:p>
          <a:p>
            <a:pPr eaLnBrk="1" hangingPunct="1"/>
            <a:r>
              <a:rPr lang="en-US" sz="2000" dirty="0"/>
              <a:t>S</a:t>
            </a:r>
            <a:r>
              <a:rPr lang="en-US" sz="2000" dirty="0" smtClean="0"/>
              <a:t>olution methods</a:t>
            </a:r>
          </a:p>
          <a:p>
            <a:pPr lvl="1" eaLnBrk="1" hangingPunct="1"/>
            <a:r>
              <a:rPr lang="en-US" sz="2000" dirty="0" smtClean="0"/>
              <a:t>dynamic programming</a:t>
            </a:r>
          </a:p>
          <a:p>
            <a:pPr lvl="2" eaLnBrk="1" hangingPunct="1"/>
            <a:r>
              <a:rPr lang="en-US" sz="2000" dirty="0" smtClean="0"/>
              <a:t>need complete model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 you don’t have complete </a:t>
            </a:r>
            <a:r>
              <a:rPr lang="en-US" sz="2000" dirty="0" smtClean="0">
                <a:solidFill>
                  <a:schemeClr val="tx1"/>
                </a:solidFill>
              </a:rPr>
              <a:t>model( </a:t>
            </a:r>
            <a:r>
              <a:rPr lang="en-US" sz="2000" dirty="0" smtClean="0"/>
              <a:t>simple algorithms)</a:t>
            </a:r>
            <a:endParaRPr lang="en-US" sz="2000" dirty="0">
              <a:solidFill>
                <a:schemeClr val="tx1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dirty="0" smtClean="0"/>
              <a:t>Monte Carlo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dirty="0" smtClean="0"/>
              <a:t>time difference learning 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000" dirty="0" err="1" smtClean="0"/>
              <a:t>Sarsa</a:t>
            </a:r>
            <a:r>
              <a:rPr lang="en-US" sz="2000" dirty="0" smtClean="0"/>
              <a:t>, Q-learning</a:t>
            </a:r>
          </a:p>
          <a:p>
            <a:pPr eaLnBrk="1" hangingPunct="1"/>
            <a:r>
              <a:rPr lang="en-US" sz="2000" dirty="0"/>
              <a:t>M</a:t>
            </a:r>
            <a:r>
              <a:rPr lang="en-US" sz="2000" dirty="0" smtClean="0"/>
              <a:t>ost works</a:t>
            </a:r>
          </a:p>
          <a:p>
            <a:pPr lvl="1" eaLnBrk="1" hangingPunct="1"/>
            <a:r>
              <a:rPr lang="en-US" sz="2000" dirty="0" smtClean="0"/>
              <a:t>designing features, state representation, rewards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51004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229600" cy="1066800"/>
          </a:xfrm>
        </p:spPr>
        <p:txBody>
          <a:bodyPr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IF You Have Any Question?</a:t>
            </a:r>
            <a:endParaRPr 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5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284984"/>
            <a:ext cx="8229600" cy="1066800"/>
          </a:xfrm>
        </p:spPr>
        <p:txBody>
          <a:bodyPr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THANK    YOU</a:t>
            </a:r>
            <a:endParaRPr lang="en-US" b="1" dirty="0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88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r>
              <a:rPr lang="en-US" altLang="ko-KR" dirty="0" smtClean="0"/>
              <a:t>Presentation Outline</a:t>
            </a:r>
            <a:endParaRPr lang="ko-KR" altLang="en-US" dirty="0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611560" y="1988840"/>
            <a:ext cx="8363272" cy="3528392"/>
          </a:xfrm>
        </p:spPr>
        <p:txBody>
          <a:bodyPr/>
          <a:lstStyle/>
          <a:p>
            <a:pPr latinLnBrk="0"/>
            <a:r>
              <a:rPr lang="en-US" altLang="ko-KR" dirty="0" smtClean="0"/>
              <a:t>Introduction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dirty="0" smtClean="0"/>
              <a:t>RL Basics</a:t>
            </a:r>
          </a:p>
          <a:p>
            <a:pPr latinLnBrk="0"/>
            <a:endParaRPr lang="en-US" dirty="0" smtClean="0"/>
          </a:p>
          <a:p>
            <a:pPr latinLnBrk="0"/>
            <a:r>
              <a:rPr lang="en-US" dirty="0"/>
              <a:t>A</a:t>
            </a:r>
            <a:r>
              <a:rPr lang="en-US" dirty="0" smtClean="0"/>
              <a:t>n Example of RL</a:t>
            </a:r>
          </a:p>
          <a:p>
            <a:pPr latinLnBrk="0"/>
            <a:endParaRPr lang="en-US" dirty="0" smtClean="0"/>
          </a:p>
          <a:p>
            <a:pPr latinLnBrk="0"/>
            <a:r>
              <a:rPr lang="en-US" dirty="0" smtClean="0"/>
              <a:t>Conclusion</a:t>
            </a:r>
            <a:endParaRPr lang="en-US" altLang="ko-KR" dirty="0" smtClean="0"/>
          </a:p>
          <a:p>
            <a:pPr marL="109537" indent="0">
              <a:buNone/>
            </a:pPr>
            <a:endParaRPr lang="ko-KR" altLang="en-US" dirty="0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(</a:t>
            </a:r>
            <a:fld id="{97591D52-2A87-4B5B-AFFC-78D1B3028ECB}" type="slidenum">
              <a:rPr lang="ko-KR" altLang="en-US" smtClean="0"/>
              <a:pPr/>
              <a:t>2</a:t>
            </a:fld>
            <a:r>
              <a:rPr lang="en-US" altLang="ko-KR" dirty="0"/>
              <a:t>/16)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476" y="404664"/>
            <a:ext cx="8229600" cy="864096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1588"/>
            <a:ext cx="907654" cy="36671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3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46112" y="1268760"/>
            <a:ext cx="8138766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Supervised Learning: Immediate feedback (labels provided for every input).</a:t>
            </a:r>
          </a:p>
          <a:p>
            <a:pPr marL="0" lvl="1" eaLnBrk="1" hangingPunct="1"/>
            <a:r>
              <a:rPr lang="en-US" sz="1800" dirty="0" smtClean="0"/>
              <a:t>(classification and </a:t>
            </a:r>
            <a:r>
              <a:rPr lang="en-US" sz="1800" dirty="0"/>
              <a:t>regression)</a:t>
            </a:r>
          </a:p>
          <a:p>
            <a:pPr eaLnBrk="1" hangingPunct="1"/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Unsupervised Learning: No feedback (no labels provided).</a:t>
            </a:r>
          </a:p>
          <a:p>
            <a:pPr marL="0" lvl="1" eaLnBrk="1" hangingPunct="1"/>
            <a:r>
              <a:rPr lang="en-US" sz="1800" dirty="0" smtClean="0"/>
              <a:t>(clustering</a:t>
            </a:r>
            <a:r>
              <a:rPr lang="en-US" sz="1800" dirty="0"/>
              <a:t>, dimensionality </a:t>
            </a:r>
            <a:r>
              <a:rPr lang="en-US" sz="1800" dirty="0" smtClean="0"/>
              <a:t>reduction)</a:t>
            </a:r>
            <a:endParaRPr lang="en-US" sz="1800" dirty="0"/>
          </a:p>
          <a:p>
            <a:pPr eaLnBrk="1" hangingPunct="1"/>
            <a:endParaRPr lang="en-US" sz="1800" dirty="0" smtClean="0"/>
          </a:p>
          <a:p>
            <a:pPr eaLnBrk="1" hangingPunct="1">
              <a:buFontTx/>
              <a:buChar char="•"/>
            </a:pPr>
            <a:r>
              <a:rPr lang="en-US" sz="1800" dirty="0" smtClean="0"/>
              <a:t> </a:t>
            </a:r>
            <a:r>
              <a:rPr lang="en-US" sz="1800" dirty="0"/>
              <a:t>Reinforcement Learning: Delayed scalar feedback (a number called reward).</a:t>
            </a:r>
          </a:p>
          <a:p>
            <a:pPr eaLnBrk="1" hangingPunct="1"/>
            <a:r>
              <a:rPr lang="en-US" sz="1800" dirty="0" smtClean="0"/>
              <a:t>(Autonomic management and control)</a:t>
            </a:r>
          </a:p>
          <a:p>
            <a:pPr eaLnBrk="1" hangingPunct="1"/>
            <a:r>
              <a:rPr lang="en-US" sz="1800" dirty="0" smtClean="0"/>
              <a:t> </a:t>
            </a: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RL deals with agents that must sense &amp; act upon their environment. </a:t>
            </a:r>
          </a:p>
          <a:p>
            <a:pPr eaLnBrk="1" hangingPunct="1"/>
            <a:r>
              <a:rPr lang="en-US" sz="1800" dirty="0"/>
              <a:t>  This </a:t>
            </a:r>
            <a:r>
              <a:rPr lang="en-US" sz="1800" dirty="0" smtClean="0"/>
              <a:t>combines </a:t>
            </a:r>
            <a:r>
              <a:rPr lang="en-US" sz="1800" dirty="0"/>
              <a:t>classical AI and machine learning techniques.</a:t>
            </a:r>
          </a:p>
          <a:p>
            <a:pPr eaLnBrk="1" hangingPunct="1"/>
            <a:r>
              <a:rPr lang="en-US" sz="1800" dirty="0"/>
              <a:t>  </a:t>
            </a:r>
          </a:p>
          <a:p>
            <a:pPr eaLnBrk="1" hangingPunct="1">
              <a:buFontTx/>
              <a:buChar char="•"/>
            </a:pPr>
            <a:r>
              <a:rPr lang="en-US" sz="1800" dirty="0"/>
              <a:t> Examples:</a:t>
            </a:r>
          </a:p>
          <a:p>
            <a:pPr lvl="1" eaLnBrk="1" hangingPunct="1">
              <a:buFontTx/>
              <a:buChar char="•"/>
            </a:pPr>
            <a:r>
              <a:rPr lang="en-US" sz="1800" dirty="0" smtClean="0"/>
              <a:t>Robot-soccer</a:t>
            </a:r>
            <a:endParaRPr lang="en-US" sz="1800" dirty="0"/>
          </a:p>
          <a:p>
            <a:pPr lvl="1" eaLnBrk="1" hangingPunct="1">
              <a:buFontTx/>
              <a:buChar char="•"/>
            </a:pPr>
            <a:r>
              <a:rPr lang="en-US" sz="1800" dirty="0"/>
              <a:t> How to invest in shares</a:t>
            </a:r>
          </a:p>
          <a:p>
            <a:pPr lvl="1" eaLnBrk="1" hangingPunct="1">
              <a:buFontTx/>
              <a:buChar char="•"/>
            </a:pPr>
            <a:r>
              <a:rPr lang="en-US" sz="1800" dirty="0"/>
              <a:t> Modeling the economy through rational agents</a:t>
            </a:r>
          </a:p>
          <a:p>
            <a:pPr lvl="1" eaLnBrk="1" hangingPunct="1">
              <a:buFontTx/>
              <a:buChar char="•"/>
            </a:pPr>
            <a:r>
              <a:rPr lang="en-US" sz="1800" dirty="0"/>
              <a:t> Learning how to fly a </a:t>
            </a:r>
            <a:r>
              <a:rPr lang="en-US" sz="1800" dirty="0" smtClean="0"/>
              <a:t>helicopter</a:t>
            </a:r>
          </a:p>
          <a:p>
            <a:pPr lvl="1" eaLnBrk="1" hangingPunct="1"/>
            <a:r>
              <a:rPr lang="en-US" sz="1800" dirty="0" smtClean="0">
                <a:hlinkClick r:id="rId3"/>
              </a:rPr>
              <a:t>https://www.youtube.com/watch?v=VCdxqn0fcnE</a:t>
            </a:r>
            <a:endParaRPr lang="en-US" sz="1800" dirty="0" smtClean="0"/>
          </a:p>
          <a:p>
            <a:pPr lvl="1" eaLnBrk="1" hangingPunct="1">
              <a:buFontTx/>
              <a:buChar char="•"/>
            </a:pPr>
            <a:r>
              <a:rPr lang="en-US" sz="1800" dirty="0" smtClean="0"/>
              <a:t> </a:t>
            </a:r>
            <a:r>
              <a:rPr lang="en-US" sz="1800" dirty="0" err="1" smtClean="0"/>
              <a:t>AlphaGo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4"/>
              </a:rPr>
              <a:t>https://www.youtube.com/watch?v=-D3MyAm3JFo</a:t>
            </a:r>
            <a:endParaRPr lang="en-US" sz="1800" dirty="0" smtClean="0"/>
          </a:p>
          <a:p>
            <a:pPr lvl="1" eaLnBrk="1" hangingPunct="1">
              <a:buFontTx/>
              <a:buChar char="•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0" y="404664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Big </a:t>
            </a: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4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pic>
        <p:nvPicPr>
          <p:cNvPr id="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9" y="1772816"/>
            <a:ext cx="6430963" cy="371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862805" y="5589240"/>
            <a:ext cx="751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/>
              <a:t>Your action influences the state of the world which determines its reward</a:t>
            </a:r>
          </a:p>
        </p:txBody>
      </p:sp>
    </p:spTree>
    <p:extLst>
      <p:ext uri="{BB962C8B-B14F-4D97-AF65-F5344CB8AC3E}">
        <p14:creationId xmlns="" xmlns:p14="http://schemas.microsoft.com/office/powerpoint/2010/main" val="5256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0080"/>
          </a:xfrm>
        </p:spPr>
        <p:txBody>
          <a:bodyPr/>
          <a:lstStyle/>
          <a:p>
            <a:pPr algn="ctr"/>
            <a:r>
              <a:rPr lang="en-US" dirty="0" smtClean="0"/>
              <a:t>Complications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08912" cy="4608512"/>
          </a:xfrm>
        </p:spPr>
        <p:txBody>
          <a:bodyPr/>
          <a:lstStyle/>
          <a:p>
            <a:pPr marL="109537" indent="0">
              <a:buNone/>
            </a:pPr>
            <a:r>
              <a:rPr lang="en-US" b="1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5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552" y="1318320"/>
            <a:ext cx="8150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The outcome of your actions may be uncertain</a:t>
            </a:r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You may not be able to perfectly sense the state of the world</a:t>
            </a:r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The reward may be stochastic. </a:t>
            </a:r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Reward is delayed (i.e. finding food in a maze)</a:t>
            </a:r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You may have no clue (model) about how the world responds to your actions.</a:t>
            </a:r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You may have no clue (model) of how rewards are being paid off.</a:t>
            </a:r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The world may change while you try to learn it </a:t>
            </a:r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How much time do you need to explore uncharted territory before you </a:t>
            </a:r>
          </a:p>
          <a:p>
            <a:pPr eaLnBrk="1" hangingPunct="1"/>
            <a:r>
              <a:rPr lang="en-US" sz="1800" dirty="0"/>
              <a:t>  exploit </a:t>
            </a:r>
            <a:r>
              <a:rPr lang="en-US" sz="1800" dirty="0" smtClean="0"/>
              <a:t>(what </a:t>
            </a:r>
            <a:r>
              <a:rPr lang="en-US" sz="1800" dirty="0"/>
              <a:t>you have </a:t>
            </a:r>
            <a:r>
              <a:rPr lang="en-US" sz="1800" dirty="0" smtClean="0"/>
              <a:t>learned)?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5220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763000" cy="4325112"/>
          </a:xfrm>
        </p:spPr>
        <p:txBody>
          <a:bodyPr wrap="square"/>
          <a:lstStyle/>
          <a:p>
            <a:pPr>
              <a:buNone/>
            </a:pPr>
            <a:r>
              <a:rPr lang="en-US" dirty="0" smtClean="0"/>
              <a:t>A </a:t>
            </a:r>
            <a:r>
              <a:rPr lang="en-US" b="1" dirty="0" smtClean="0"/>
              <a:t>Markov decision process</a:t>
            </a:r>
            <a:r>
              <a:rPr lang="en-US" dirty="0" smtClean="0"/>
              <a:t> (</a:t>
            </a:r>
            <a:r>
              <a:rPr lang="en-US" b="1" dirty="0" smtClean="0"/>
              <a:t>MDP</a:t>
            </a:r>
            <a:r>
              <a:rPr lang="en-US" dirty="0" smtClean="0"/>
              <a:t>) is a discrete </a:t>
            </a:r>
            <a:r>
              <a:rPr lang="en-US" dirty="0" smtClean="0"/>
              <a:t>  time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stochastic</a:t>
            </a:r>
            <a:r>
              <a:rPr lang="en-US" dirty="0" smtClean="0"/>
              <a:t> control process.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provides a mathematical framework for modeling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decision </a:t>
            </a:r>
            <a:r>
              <a:rPr lang="en-US" dirty="0" smtClean="0"/>
              <a:t>making in situations where outcomes are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partly</a:t>
            </a:r>
            <a:r>
              <a:rPr lang="en-US" dirty="0" smtClean="0"/>
              <a:t> random and partly under the control of a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decision </a:t>
            </a:r>
            <a:r>
              <a:rPr lang="en-US" dirty="0" smtClean="0"/>
              <a:t>maker.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MDPs are useful for studying optimization problems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solved </a:t>
            </a:r>
            <a:r>
              <a:rPr lang="en-US" dirty="0" smtClean="0"/>
              <a:t>via dynamic programming and </a:t>
            </a:r>
            <a:r>
              <a:rPr lang="en-US" dirty="0" smtClean="0"/>
              <a:t>reinforcement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6</a:t>
            </a:fld>
            <a:r>
              <a:rPr lang="en-US" altLang="ko-KR" smtClean="0"/>
              <a:t>/21)</a:t>
            </a: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7</a:t>
            </a:fld>
            <a:r>
              <a:rPr lang="en-US" altLang="ko-KR" smtClean="0"/>
              <a:t>/21)</a:t>
            </a:r>
            <a:endParaRPr lang="ko-KR" alt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886200"/>
            <a:ext cx="35433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8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728" y="620688"/>
            <a:ext cx="9144000" cy="720080"/>
          </a:xfrm>
        </p:spPr>
        <p:txBody>
          <a:bodyPr/>
          <a:lstStyle/>
          <a:p>
            <a:pPr algn="ctr"/>
            <a:r>
              <a:rPr lang="en-US" sz="3600" dirty="0" smtClean="0"/>
              <a:t>The Objective</a:t>
            </a:r>
            <a:endParaRPr lang="en-US" sz="36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5536" y="1700808"/>
            <a:ext cx="82899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To learn an optimal </a:t>
            </a:r>
            <a:r>
              <a:rPr lang="en-US" sz="1800" i="1" dirty="0">
                <a:solidFill>
                  <a:srgbClr val="FF0000"/>
                </a:solidFill>
              </a:rPr>
              <a:t>policy</a:t>
            </a:r>
            <a:r>
              <a:rPr lang="en-US" sz="1800" dirty="0"/>
              <a:t> that maps states of the world to actions of the agent.</a:t>
            </a:r>
          </a:p>
          <a:p>
            <a:pPr eaLnBrk="1" hangingPunct="1"/>
            <a:r>
              <a:rPr lang="en-US" sz="1800" dirty="0"/>
              <a:t>   I.e., if this patch of room is dirty, I clean it. If my battery is empty, I recharge it.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 </a:t>
            </a:r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What is it that the agent tries to optimize?</a:t>
            </a:r>
          </a:p>
          <a:p>
            <a:pPr eaLnBrk="1" hangingPunct="1"/>
            <a:r>
              <a:rPr lang="en-US" sz="1800" dirty="0"/>
              <a:t>  Answer: the </a:t>
            </a:r>
            <a:r>
              <a:rPr lang="en-US" sz="1800" dirty="0">
                <a:solidFill>
                  <a:srgbClr val="FF0000"/>
                </a:solidFill>
              </a:rPr>
              <a:t>total future discounted reward: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787775" y="2805113"/>
          <a:ext cx="1387475" cy="341312"/>
        </p:xfrm>
        <a:graphic>
          <a:graphicData uri="http://schemas.openxmlformats.org/presentationml/2006/ole">
            <p:oleObj spid="_x0000_s1040" name="Equation" r:id="rId3" imgW="723272" imgH="177646" progId="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01900" y="4294188"/>
          <a:ext cx="3790950" cy="1263650"/>
        </p:xfrm>
        <a:graphic>
          <a:graphicData uri="http://schemas.openxmlformats.org/presentationml/2006/ole">
            <p:oleObj spid="_x0000_s1041" name="Equation" r:id="rId4" imgW="2057400" imgH="685800" progId="">
              <p:embed/>
            </p:oleObj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331640" y="5696743"/>
            <a:ext cx="602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800" dirty="0"/>
              <a:t>Note: immediate reward is worth more than future reward.</a:t>
            </a:r>
          </a:p>
        </p:txBody>
      </p:sp>
    </p:spTree>
    <p:extLst>
      <p:ext uri="{BB962C8B-B14F-4D97-AF65-F5344CB8AC3E}">
        <p14:creationId xmlns="" xmlns:p14="http://schemas.microsoft.com/office/powerpoint/2010/main" val="40300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(</a:t>
            </a:r>
            <a:fld id="{F60F37C4-144E-4823-88CE-C43DC5C9B975}" type="slidenum">
              <a:rPr lang="ko-KR" altLang="en-US" smtClean="0"/>
              <a:pPr>
                <a:defRPr/>
              </a:pPr>
              <a:t>9</a:t>
            </a:fld>
            <a:r>
              <a:rPr lang="en-US" altLang="ko-KR" dirty="0"/>
              <a:t>/16)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7728" y="620688"/>
            <a:ext cx="9144000" cy="720080"/>
          </a:xfrm>
        </p:spPr>
        <p:txBody>
          <a:bodyPr/>
          <a:lstStyle/>
          <a:p>
            <a:pPr algn="ctr"/>
            <a:r>
              <a:rPr lang="en-US" sz="3600" dirty="0" smtClean="0"/>
              <a:t>Policy from Value Function</a:t>
            </a:r>
            <a:endParaRPr lang="en-US" sz="3600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57188" y="1336675"/>
            <a:ext cx="82534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Let</a:t>
            </a:r>
            <a:r>
              <a:rPr lang="ja-JP" altLang="en-US" sz="1800" dirty="0"/>
              <a:t>’</a:t>
            </a:r>
            <a:r>
              <a:rPr lang="en-US" altLang="ja-JP" sz="1800" dirty="0"/>
              <a:t>s say we have access to the optimal value function that computes the</a:t>
            </a:r>
          </a:p>
          <a:p>
            <a:pPr eaLnBrk="1" hangingPunct="1"/>
            <a:r>
              <a:rPr lang="en-US" sz="1800" dirty="0"/>
              <a:t>  total future discounted </a:t>
            </a:r>
            <a:r>
              <a:rPr lang="en-US" sz="1800" dirty="0" smtClean="0"/>
              <a:t>reward               </a:t>
            </a:r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>
              <a:buFont typeface="Arial" pitchFamily="34" charset="0"/>
              <a:buChar char="•"/>
            </a:pPr>
            <a:r>
              <a:rPr lang="en-US" sz="1800" dirty="0"/>
              <a:t> What would be the optimal policy            ?</a:t>
            </a:r>
          </a:p>
          <a:p>
            <a:pPr eaLnBrk="1" hangingPunct="1"/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Answer: we choose the action that maximizes: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25850" y="1631950"/>
          <a:ext cx="641350" cy="350838"/>
        </p:xfrm>
        <a:graphic>
          <a:graphicData uri="http://schemas.openxmlformats.org/presentationml/2006/ole">
            <p:oleObj spid="_x0000_s2068" name="Equation" r:id="rId3" imgW="419100" imgH="228600" progId="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48572108"/>
              </p:ext>
            </p:extLst>
          </p:nvPr>
        </p:nvGraphicFramePr>
        <p:xfrm>
          <a:off x="3976688" y="2184400"/>
          <a:ext cx="704850" cy="384175"/>
        </p:xfrm>
        <a:graphic>
          <a:graphicData uri="http://schemas.openxmlformats.org/presentationml/2006/ole">
            <p:oleObj spid="_x0000_s2069" name="Equation" r:id="rId4" imgW="419100" imgH="228600" progId="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84375" y="3368675"/>
          <a:ext cx="4554538" cy="738188"/>
        </p:xfrm>
        <a:graphic>
          <a:graphicData uri="http://schemas.openxmlformats.org/presentationml/2006/ole">
            <p:oleObj spid="_x0000_s2070" name="Equation" r:id="rId5" imgW="2568960" imgH="411120" progId="Equation.3">
              <p:embed/>
            </p:oleObj>
          </a:graphicData>
        </a:graphic>
      </p:graphicFrame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43186" y="4293096"/>
            <a:ext cx="83407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1800" dirty="0"/>
              <a:t>  We assume that we know what the reward will be if we perform action </a:t>
            </a:r>
            <a:r>
              <a:rPr lang="ja-JP" altLang="en-US" sz="1800" dirty="0"/>
              <a:t>“</a:t>
            </a:r>
            <a:r>
              <a:rPr lang="en-US" altLang="ja-JP" sz="1800" dirty="0"/>
              <a:t>a</a:t>
            </a:r>
            <a:r>
              <a:rPr lang="ja-JP" altLang="en-US" sz="1800" dirty="0"/>
              <a:t>”</a:t>
            </a:r>
            <a:r>
              <a:rPr lang="en-US" altLang="ja-JP" sz="1800" dirty="0"/>
              <a:t> in</a:t>
            </a:r>
          </a:p>
          <a:p>
            <a:pPr eaLnBrk="1" hangingPunct="1"/>
            <a:r>
              <a:rPr lang="en-US" sz="1800" dirty="0"/>
              <a:t>  state </a:t>
            </a:r>
            <a:r>
              <a:rPr lang="ja-JP" altLang="en-US" sz="1800" dirty="0"/>
              <a:t>“</a:t>
            </a:r>
            <a:r>
              <a:rPr lang="en-US" altLang="ja-JP" sz="1800" dirty="0"/>
              <a:t>s</a:t>
            </a:r>
            <a:r>
              <a:rPr lang="ja-JP" altLang="en-US" sz="1800" dirty="0"/>
              <a:t>”</a:t>
            </a:r>
            <a:r>
              <a:rPr lang="en-US" altLang="ja-JP" sz="1800" dirty="0"/>
              <a:t>: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>
              <a:buFontTx/>
              <a:buChar char="•"/>
            </a:pPr>
            <a:r>
              <a:rPr lang="en-US" sz="1800" dirty="0"/>
              <a:t> We also assume we know what the next state of the world will be if we perform </a:t>
            </a:r>
          </a:p>
          <a:p>
            <a:pPr eaLnBrk="1" hangingPunct="1"/>
            <a:r>
              <a:rPr lang="en-US" sz="1800" dirty="0"/>
              <a:t>  action </a:t>
            </a:r>
            <a:r>
              <a:rPr lang="ja-JP" altLang="en-US" sz="1800" dirty="0"/>
              <a:t>“</a:t>
            </a:r>
            <a:r>
              <a:rPr lang="en-US" altLang="ja-JP" sz="1800" dirty="0"/>
              <a:t>a</a:t>
            </a:r>
            <a:r>
              <a:rPr lang="ja-JP" altLang="en-US" sz="1800" dirty="0"/>
              <a:t>”</a:t>
            </a:r>
            <a:r>
              <a:rPr lang="en-US" altLang="ja-JP" sz="1800" dirty="0"/>
              <a:t> in state </a:t>
            </a:r>
            <a:r>
              <a:rPr lang="ja-JP" altLang="en-US" sz="1800" dirty="0"/>
              <a:t>“</a:t>
            </a:r>
            <a:r>
              <a:rPr lang="en-US" altLang="ja-JP" sz="1800" dirty="0"/>
              <a:t>s</a:t>
            </a:r>
            <a:r>
              <a:rPr lang="ja-JP" altLang="en-US" sz="1800" dirty="0"/>
              <a:t>”</a:t>
            </a:r>
            <a:r>
              <a:rPr lang="en-US" altLang="ja-JP" sz="1800" dirty="0"/>
              <a:t>:  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521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(s_t) \leftarrow V(s_t) + \alpha \left[ R_t - V(s_t) \right] 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97"/>
  <p:tag name="PICTUREFILESIZE" val="145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(s_t) \leftarrow V(s_t) + \alpha \left[ r_{t+1} + \gamma V(s_{t+1}) - V(s_t) \right] 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437"/>
  <p:tag name="PICTUREFILESIZE" val="175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Q(s_t,a_t) \leftarrow Q(s_t,a_t) + \alpha \left[&#10;r_{t} + \gamma Q(s_{t+1},a_{t+1}) - Q(s_t,a_t)&#10;\right]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36"/>
  <p:tag name="PICTUREFILESIZE" val="288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Q(s_t,a_t) \leftarrow Q(s_t,a_t) + \alpha \left[&#10;r_{t+1} + \gamma \max_a Q(s_{t+1},a) - Q(s_t,a_t)&#10;\right]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78"/>
  <p:tag name="PICTUREFILESIZE" val="3125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황테마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550831</TotalTime>
  <Words>875</Words>
  <Application>Microsoft Office PowerPoint</Application>
  <PresentationFormat>On-screen Show (4:3)</PresentationFormat>
  <Paragraphs>162</Paragraphs>
  <Slides>19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황테마</vt:lpstr>
      <vt:lpstr>Equation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Reinforcement Learning   </vt:lpstr>
      <vt:lpstr>Presentation Outline</vt:lpstr>
      <vt:lpstr>Introduction</vt:lpstr>
      <vt:lpstr>The Big Picture</vt:lpstr>
      <vt:lpstr>Complications </vt:lpstr>
      <vt:lpstr>Markov Decision Process</vt:lpstr>
      <vt:lpstr>MDP</vt:lpstr>
      <vt:lpstr>The Objective</vt:lpstr>
      <vt:lpstr>Policy from Value Function</vt:lpstr>
      <vt:lpstr>Q-Function</vt:lpstr>
      <vt:lpstr>Path Finding using RL</vt:lpstr>
      <vt:lpstr>Path Finding using RL</vt:lpstr>
      <vt:lpstr>Path Finding using RL (Learning stage)</vt:lpstr>
      <vt:lpstr>Path Finding using RL (Testing Stage)</vt:lpstr>
      <vt:lpstr>Path Finding using RL (Contd.)</vt:lpstr>
      <vt:lpstr>Variations and Extensions</vt:lpstr>
      <vt:lpstr>Conclusion</vt:lpstr>
      <vt:lpstr>IF You Have Any Question?</vt:lpstr>
      <vt:lpstr>THANK    YOU</vt:lpstr>
    </vt:vector>
  </TitlesOfParts>
  <Company>Networking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Router Authentication Scheme to Protect from Malicious Node  in Wireless Mesh Network</dc:title>
  <dc:creator>Kwang Hyun Lee</dc:creator>
  <cp:lastModifiedBy>rabiul.alam</cp:lastModifiedBy>
  <cp:revision>1349</cp:revision>
  <dcterms:created xsi:type="dcterms:W3CDTF">2009-03-05T03:40:47Z</dcterms:created>
  <dcterms:modified xsi:type="dcterms:W3CDTF">2019-07-09T09:35:56Z</dcterms:modified>
</cp:coreProperties>
</file>