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2"/>
  </p:notesMasterIdLst>
  <p:sldIdLst>
    <p:sldId id="397" r:id="rId2"/>
    <p:sldId id="398" r:id="rId3"/>
    <p:sldId id="368" r:id="rId4"/>
    <p:sldId id="370" r:id="rId5"/>
    <p:sldId id="371" r:id="rId6"/>
    <p:sldId id="395" r:id="rId7"/>
    <p:sldId id="400" r:id="rId8"/>
    <p:sldId id="372" r:id="rId9"/>
    <p:sldId id="373" r:id="rId10"/>
    <p:sldId id="374" r:id="rId11"/>
    <p:sldId id="375" r:id="rId12"/>
    <p:sldId id="376" r:id="rId13"/>
    <p:sldId id="377" r:id="rId14"/>
    <p:sldId id="378" r:id="rId15"/>
    <p:sldId id="379" r:id="rId16"/>
    <p:sldId id="380" r:id="rId17"/>
    <p:sldId id="409" r:id="rId18"/>
    <p:sldId id="410" r:id="rId19"/>
    <p:sldId id="411" r:id="rId20"/>
    <p:sldId id="412" r:id="rId21"/>
    <p:sldId id="407" r:id="rId22"/>
    <p:sldId id="401" r:id="rId23"/>
    <p:sldId id="381" r:id="rId24"/>
    <p:sldId id="382" r:id="rId25"/>
    <p:sldId id="394" r:id="rId26"/>
    <p:sldId id="396" r:id="rId27"/>
    <p:sldId id="383" r:id="rId28"/>
    <p:sldId id="408" r:id="rId29"/>
    <p:sldId id="406" r:id="rId30"/>
    <p:sldId id="384" r:id="rId31"/>
    <p:sldId id="385" r:id="rId32"/>
    <p:sldId id="386" r:id="rId33"/>
    <p:sldId id="387" r:id="rId34"/>
    <p:sldId id="388" r:id="rId35"/>
    <p:sldId id="389" r:id="rId36"/>
    <p:sldId id="390" r:id="rId37"/>
    <p:sldId id="391" r:id="rId38"/>
    <p:sldId id="392" r:id="rId39"/>
    <p:sldId id="393" r:id="rId40"/>
    <p:sldId id="405" r:id="rId4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224" y="-102"/>
      </p:cViewPr>
      <p:guideLst>
        <p:guide orient="horz" pos="2160"/>
        <p:guide pos="2880"/>
      </p:guideLst>
    </p:cSldViewPr>
  </p:slideViewPr>
  <p:outlineViewPr>
    <p:cViewPr>
      <p:scale>
        <a:sx n="33" d="100"/>
        <a:sy n="33" d="100"/>
      </p:scale>
      <p:origin x="42" y="15924"/>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5E139BF0-FBAF-4BE3-9926-9C3B204F67ED}" type="datetime1">
              <a:rPr lang="en-US" altLang="en-US"/>
              <a:pPr>
                <a:defRPr/>
              </a:pPr>
              <a:t>7/21/2019</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5997BCD-5C17-4946-A506-42380C441E9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a:noFill/>
            </a:ln>
            <a:extLst>
              <a:ext uri="{91240B29-F687-4F45-9708-019B960494DF}"/>
            </a:extLst>
          </p:spPr>
          <p:txBody>
            <a:bodyPr wrap="none" anchor="ctr"/>
            <a:lstStyle/>
            <a:p>
              <a:pPr algn="ctr" eaLnBrk="1" hangingPunct="1">
                <a:defRPr/>
              </a:pPr>
              <a:endParaRPr lang="en-US" altLang="en-US" sz="2400">
                <a:latin typeface="Times New Roman" pitchFamily="18"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a:noFill/>
            </a:ln>
            <a:extLst>
              <a:ext uri="{91240B29-F687-4F45-9708-019B960494DF}"/>
            </a:extLst>
          </p:spPr>
          <p:txBody>
            <a:bodyPr wrap="none" anchor="ctr"/>
            <a:lstStyle/>
            <a:p>
              <a:pPr algn="ctr" eaLnBrk="1" hangingPunct="1">
                <a:defRPr/>
              </a:pPr>
              <a:endParaRPr lang="en-US" altLang="en-US" sz="2400">
                <a:latin typeface="Times New Roman" pitchFamily="18"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headEnd/>
              <a:tailEnd/>
            </a:ln>
            <a:extLst>
              <a:ext uri="{909E8E84-426E-40DD-AFC4-6F175D3DCCD1}"/>
            </a:extLst>
          </p:spPr>
          <p:txBody>
            <a:bodyPr wrap="none" anchor="ctr"/>
            <a:lstStyle/>
            <a:p>
              <a:pPr algn="ctr" eaLnBrk="1" hangingPunct="1">
                <a:defRPr/>
              </a:pPr>
              <a:endParaRPr lang="en-US" altLang="en-US" sz="2400">
                <a:latin typeface="Times New Roman" pitchFamily="18"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a:noFill/>
            </a:ln>
            <a:extLst>
              <a:ext uri="{91240B29-F687-4F45-9708-019B960494DF}"/>
            </a:extLst>
          </p:spPr>
          <p:txBody>
            <a:bodyPr wrap="none" anchor="ctr"/>
            <a:lstStyle/>
            <a:p>
              <a:pPr algn="ctr" eaLnBrk="1" hangingPunct="1">
                <a:defRPr/>
              </a:pPr>
              <a:endParaRPr lang="en-US" altLang="en-US" sz="2400">
                <a:latin typeface="Times New Roman" pitchFamily="18"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a:noFill/>
            </a:ln>
            <a:extLst>
              <a:ext uri="{91240B29-F687-4F45-9708-019B960494DF}"/>
            </a:extLst>
          </p:spPr>
          <p:txBody>
            <a:bodyPr wrap="none" anchor="ctr"/>
            <a:lstStyle/>
            <a:p>
              <a:pPr algn="ctr" eaLnBrk="1" hangingPunct="1">
                <a:defRPr/>
              </a:pPr>
              <a:endParaRPr lang="en-US" altLang="en-US" sz="2400">
                <a:latin typeface="Times New Roman" pitchFamily="18"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headEnd/>
              <a:tailEnd/>
            </a:ln>
            <a:extLst>
              <a:ext uri="{909E8E84-426E-40DD-AFC4-6F175D3DCCD1}"/>
            </a:extLst>
          </p:spPr>
          <p:txBody>
            <a:bodyPr wrap="none" anchor="ctr"/>
            <a:lstStyle/>
            <a:p>
              <a:pPr algn="ctr" eaLnBrk="1" hangingPunct="1">
                <a:defRPr/>
              </a:pPr>
              <a:endParaRPr lang="en-US" altLang="en-US" sz="2400">
                <a:latin typeface="Times New Roman" pitchFamily="18" charset="0"/>
              </a:endParaRPr>
            </a:p>
          </p:txBody>
        </p:sp>
      </p:grpSp>
      <p:sp>
        <p:nvSpPr>
          <p:cNvPr id="12300" name="Rectangle 12"/>
          <p:cNvSpPr>
            <a:spLocks noGrp="1" noChangeArrowheads="1"/>
          </p:cNvSpPr>
          <p:nvPr>
            <p:ph type="ctrTitle"/>
          </p:nvPr>
        </p:nvSpPr>
        <p:spPr>
          <a:xfrm>
            <a:off x="685800" y="1219200"/>
            <a:ext cx="7772400" cy="1933575"/>
          </a:xfrm>
        </p:spPr>
        <p:txBody>
          <a:bodyPr anchor="b"/>
          <a:lstStyle>
            <a:lvl1pPr algn="r">
              <a:defRPr sz="4400"/>
            </a:lvl1pPr>
          </a:lstStyle>
          <a:p>
            <a:r>
              <a:rPr lang="en-US"/>
              <a:t>Click to edit Master title style</a:t>
            </a:r>
          </a:p>
        </p:txBody>
      </p:sp>
      <p:sp>
        <p:nvSpPr>
          <p:cNvPr id="12301"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r>
              <a:rPr lang="en-US"/>
              <a:t>Click to edit Master subtitle style</a:t>
            </a:r>
          </a:p>
        </p:txBody>
      </p:sp>
      <p:sp>
        <p:nvSpPr>
          <p:cNvPr id="11" name="Rectangle 9"/>
          <p:cNvSpPr>
            <a:spLocks noGrp="1" noChangeArrowheads="1"/>
          </p:cNvSpPr>
          <p:nvPr>
            <p:ph type="dt" sz="half" idx="10"/>
          </p:nvPr>
        </p:nvSpPr>
        <p:spPr/>
        <p:txBody>
          <a:bodyPr/>
          <a:lstStyle>
            <a:lvl1pPr>
              <a:defRPr/>
            </a:lvl1pPr>
          </a:lstStyle>
          <a:p>
            <a:pPr>
              <a:defRPr/>
            </a:pPr>
            <a:endParaRPr lang="en-US"/>
          </a:p>
        </p:txBody>
      </p:sp>
      <p:sp>
        <p:nvSpPr>
          <p:cNvPr id="12" name="Rectangle 10"/>
          <p:cNvSpPr>
            <a:spLocks noGrp="1" noChangeArrowheads="1"/>
          </p:cNvSpPr>
          <p:nvPr>
            <p:ph type="ftr" sz="quarter" idx="11"/>
          </p:nvPr>
        </p:nvSpPr>
        <p:spPr/>
        <p:txBody>
          <a:bodyPr/>
          <a:lstStyle>
            <a:lvl1pPr>
              <a:defRPr/>
            </a:lvl1pPr>
          </a:lstStyle>
          <a:p>
            <a:pPr>
              <a:defRPr/>
            </a:pPr>
            <a:endParaRPr lang="en-US"/>
          </a:p>
        </p:txBody>
      </p:sp>
      <p:sp>
        <p:nvSpPr>
          <p:cNvPr id="13" name="Rectangle 11"/>
          <p:cNvSpPr>
            <a:spLocks noGrp="1" noChangeArrowheads="1"/>
          </p:cNvSpPr>
          <p:nvPr>
            <p:ph type="sldNum" sz="quarter" idx="12"/>
          </p:nvPr>
        </p:nvSpPr>
        <p:spPr/>
        <p:txBody>
          <a:bodyPr/>
          <a:lstStyle>
            <a:lvl1pPr>
              <a:defRPr/>
            </a:lvl1pPr>
          </a:lstStyle>
          <a:p>
            <a:pPr>
              <a:defRPr/>
            </a:pPr>
            <a:fld id="{3D6601C2-69A1-4814-BFE2-10D6FF831977}"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B482E76C-7F4A-475D-B636-9D8E104ED1CA}"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62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62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E7EF0DC7-1CCA-4092-8219-68B84125D087}"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B1C22F6A-5CE0-431F-8603-FF42BE8AC368}"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57073C12-49A8-4D65-8F22-58177CC98127}"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82C52C73-6E1D-4444-BB13-FE43EDFD2922}"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dt" sz="half" idx="10"/>
          </p:nvPr>
        </p:nvSpPr>
        <p:spPr>
          <a:ln/>
        </p:spPr>
        <p:txBody>
          <a:bodyPr/>
          <a:lstStyle>
            <a:lvl1pPr>
              <a:defRPr/>
            </a:lvl1pPr>
          </a:lstStyle>
          <a:p>
            <a:pPr>
              <a:defRPr/>
            </a:pPr>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sldNum" sz="quarter" idx="12"/>
          </p:nvPr>
        </p:nvSpPr>
        <p:spPr>
          <a:ln/>
        </p:spPr>
        <p:txBody>
          <a:bodyPr/>
          <a:lstStyle>
            <a:lvl1pPr>
              <a:defRPr/>
            </a:lvl1pPr>
          </a:lstStyle>
          <a:p>
            <a:pPr>
              <a:defRPr/>
            </a:pPr>
            <a:fld id="{5A7F599B-5FE9-4FC5-BEDC-5D73909B34A2}"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dt" sz="half" idx="10"/>
          </p:nvPr>
        </p:nvSpPr>
        <p:spPr>
          <a:ln/>
        </p:spPr>
        <p:txBody>
          <a:bodyPr/>
          <a:lstStyle>
            <a:lvl1pPr>
              <a:defRPr/>
            </a:lvl1pPr>
          </a:lstStyle>
          <a:p>
            <a:pPr>
              <a:defRPr/>
            </a:pPr>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p>
        </p:txBody>
      </p:sp>
      <p:sp>
        <p:nvSpPr>
          <p:cNvPr id="5" name="Rectangle 11"/>
          <p:cNvSpPr>
            <a:spLocks noGrp="1" noChangeArrowheads="1"/>
          </p:cNvSpPr>
          <p:nvPr>
            <p:ph type="sldNum" sz="quarter" idx="12"/>
          </p:nvPr>
        </p:nvSpPr>
        <p:spPr>
          <a:ln/>
        </p:spPr>
        <p:txBody>
          <a:bodyPr/>
          <a:lstStyle>
            <a:lvl1pPr>
              <a:defRPr/>
            </a:lvl1pPr>
          </a:lstStyle>
          <a:p>
            <a:pPr>
              <a:defRPr/>
            </a:pPr>
            <a:fld id="{DDA8B4A0-BADA-4C13-9BC2-7194C466D7F5}"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en-US"/>
          </a:p>
        </p:txBody>
      </p:sp>
      <p:sp>
        <p:nvSpPr>
          <p:cNvPr id="4" name="Rectangle 11"/>
          <p:cNvSpPr>
            <a:spLocks noGrp="1" noChangeArrowheads="1"/>
          </p:cNvSpPr>
          <p:nvPr>
            <p:ph type="sldNum" sz="quarter" idx="12"/>
          </p:nvPr>
        </p:nvSpPr>
        <p:spPr>
          <a:ln/>
        </p:spPr>
        <p:txBody>
          <a:bodyPr/>
          <a:lstStyle>
            <a:lvl1pPr>
              <a:defRPr/>
            </a:lvl1pPr>
          </a:lstStyle>
          <a:p>
            <a:pPr>
              <a:defRPr/>
            </a:pPr>
            <a:fld id="{2FECE8BB-B32F-43A3-B28E-CFBE0C7259B1}"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B55FA6C5-172D-4771-A0B1-2D1FE8D22654}"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B3803CAC-69AC-458F-8670-71E6DE05320A}"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1071563" y="304800"/>
            <a:ext cx="7615237" cy="1106488"/>
            <a:chOff x="675" y="192"/>
            <a:chExt cx="4797" cy="697"/>
          </a:xfrm>
        </p:grpSpPr>
        <p:sp>
          <p:nvSpPr>
            <p:cNvPr id="1032" name="Oval 3"/>
            <p:cNvSpPr>
              <a:spLocks noChangeArrowheads="1"/>
            </p:cNvSpPr>
            <p:nvPr/>
          </p:nvSpPr>
          <p:spPr bwMode="hidden">
            <a:xfrm flipH="1">
              <a:off x="3067" y="192"/>
              <a:ext cx="696" cy="696"/>
            </a:xfrm>
            <a:prstGeom prst="ellipse">
              <a:avLst/>
            </a:prstGeom>
            <a:solidFill>
              <a:schemeClr val="accent2"/>
            </a:solidFill>
            <a:ln>
              <a:noFill/>
            </a:ln>
            <a:extLst>
              <a:ext uri="{91240B29-F687-4F45-9708-019B960494DF}"/>
            </a:extLst>
          </p:spPr>
          <p:txBody>
            <a:bodyPr wrap="none" anchor="ctr"/>
            <a:lstStyle/>
            <a:p>
              <a:pPr algn="ctr" eaLnBrk="1" hangingPunct="1">
                <a:defRPr/>
              </a:pPr>
              <a:endParaRPr lang="en-US" altLang="en-US" sz="2400">
                <a:latin typeface="Times New Roman" pitchFamily="18" charset="0"/>
              </a:endParaRPr>
            </a:p>
          </p:txBody>
        </p:sp>
        <p:sp>
          <p:nvSpPr>
            <p:cNvPr id="1033" name="Oval 4"/>
            <p:cNvSpPr>
              <a:spLocks noChangeArrowheads="1"/>
            </p:cNvSpPr>
            <p:nvPr/>
          </p:nvSpPr>
          <p:spPr bwMode="hidden">
            <a:xfrm flipH="1">
              <a:off x="4777" y="192"/>
              <a:ext cx="695" cy="696"/>
            </a:xfrm>
            <a:prstGeom prst="ellipse">
              <a:avLst/>
            </a:prstGeom>
            <a:solidFill>
              <a:schemeClr val="accent2"/>
            </a:solidFill>
            <a:ln>
              <a:noFill/>
            </a:ln>
            <a:extLst>
              <a:ext uri="{91240B29-F687-4F45-9708-019B960494DF}"/>
            </a:extLst>
          </p:spPr>
          <p:txBody>
            <a:bodyPr wrap="none" anchor="ctr"/>
            <a:lstStyle/>
            <a:p>
              <a:pPr algn="ctr" eaLnBrk="1" hangingPunct="1">
                <a:defRPr/>
              </a:pPr>
              <a:endParaRPr lang="en-US" altLang="en-US" sz="2400">
                <a:latin typeface="Times New Roman" pitchFamily="18" charset="0"/>
              </a:endParaRPr>
            </a:p>
          </p:txBody>
        </p:sp>
        <p:sp>
          <p:nvSpPr>
            <p:cNvPr id="1034" name="Oval 5"/>
            <p:cNvSpPr>
              <a:spLocks noChangeArrowheads="1"/>
            </p:cNvSpPr>
            <p:nvPr/>
          </p:nvSpPr>
          <p:spPr bwMode="hidden">
            <a:xfrm flipH="1">
              <a:off x="675" y="193"/>
              <a:ext cx="695" cy="696"/>
            </a:xfrm>
            <a:prstGeom prst="ellipse">
              <a:avLst/>
            </a:prstGeom>
            <a:solidFill>
              <a:schemeClr val="accent2"/>
            </a:solidFill>
            <a:ln>
              <a:noFill/>
            </a:ln>
            <a:extLst>
              <a:ext uri="{91240B29-F687-4F45-9708-019B960494DF}"/>
            </a:extLst>
          </p:spPr>
          <p:txBody>
            <a:bodyPr wrap="none" anchor="ctr"/>
            <a:lstStyle/>
            <a:p>
              <a:pPr algn="ctr" eaLnBrk="1" hangingPunct="1">
                <a:defRPr/>
              </a:pPr>
              <a:endParaRPr lang="en-US" altLang="en-US" sz="2400">
                <a:latin typeface="Times New Roman" pitchFamily="18" charset="0"/>
              </a:endParaRPr>
            </a:p>
          </p:txBody>
        </p:sp>
        <p:sp>
          <p:nvSpPr>
            <p:cNvPr id="1035" name="Oval 6"/>
            <p:cNvSpPr>
              <a:spLocks noChangeArrowheads="1"/>
            </p:cNvSpPr>
            <p:nvPr/>
          </p:nvSpPr>
          <p:spPr bwMode="hidden">
            <a:xfrm flipH="1">
              <a:off x="3984" y="192"/>
              <a:ext cx="695" cy="696"/>
            </a:xfrm>
            <a:prstGeom prst="ellipse">
              <a:avLst/>
            </a:prstGeom>
            <a:noFill/>
            <a:ln w="28575">
              <a:solidFill>
                <a:schemeClr val="accent2"/>
              </a:solidFill>
              <a:round/>
              <a:headEnd/>
              <a:tailEnd/>
            </a:ln>
            <a:extLst>
              <a:ext uri="{909E8E84-426E-40DD-AFC4-6F175D3DCCD1}"/>
            </a:extLst>
          </p:spPr>
          <p:txBody>
            <a:bodyPr wrap="none" anchor="ctr"/>
            <a:lstStyle/>
            <a:p>
              <a:pPr algn="ctr" eaLnBrk="1" hangingPunct="1">
                <a:defRPr/>
              </a:pPr>
              <a:endParaRPr lang="en-US" altLang="en-US" sz="2400">
                <a:latin typeface="Times New Roman" pitchFamily="18" charset="0"/>
              </a:endParaRPr>
            </a:p>
          </p:txBody>
        </p:sp>
        <p:sp>
          <p:nvSpPr>
            <p:cNvPr id="1036" name="Oval 7"/>
            <p:cNvSpPr>
              <a:spLocks noChangeArrowheads="1"/>
            </p:cNvSpPr>
            <p:nvPr/>
          </p:nvSpPr>
          <p:spPr bwMode="hidden">
            <a:xfrm flipH="1">
              <a:off x="1486" y="192"/>
              <a:ext cx="695" cy="696"/>
            </a:xfrm>
            <a:prstGeom prst="ellipse">
              <a:avLst/>
            </a:prstGeom>
            <a:noFill/>
            <a:ln w="28575">
              <a:solidFill>
                <a:schemeClr val="accent2"/>
              </a:solidFill>
              <a:round/>
              <a:headEnd/>
              <a:tailEnd/>
            </a:ln>
            <a:extLst>
              <a:ext uri="{909E8E84-426E-40DD-AFC4-6F175D3DCCD1}"/>
            </a:extLst>
          </p:spPr>
          <p:txBody>
            <a:bodyPr wrap="none" anchor="ctr"/>
            <a:lstStyle/>
            <a:p>
              <a:pPr algn="ctr" eaLnBrk="1" hangingPunct="1">
                <a:defRPr/>
              </a:pPr>
              <a:endParaRPr lang="en-US" altLang="en-US" sz="2400">
                <a:latin typeface="Times New Roman" pitchFamily="18" charset="0"/>
              </a:endParaRPr>
            </a:p>
          </p:txBody>
        </p:sp>
      </p:grpSp>
      <p:sp>
        <p:nvSpPr>
          <p:cNvPr id="2051" name="Rectangle 8"/>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273" name="Rectangle 9"/>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vl1pPr>
          </a:lstStyle>
          <a:p>
            <a:pPr>
              <a:defRPr/>
            </a:pPr>
            <a:endParaRPr lang="en-US"/>
          </a:p>
        </p:txBody>
      </p:sp>
      <p:sp>
        <p:nvSpPr>
          <p:cNvPr id="11274" name="Rectangle 1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pPr>
              <a:defRPr/>
            </a:pPr>
            <a:endParaRPr lang="en-US"/>
          </a:p>
        </p:txBody>
      </p:sp>
      <p:sp>
        <p:nvSpPr>
          <p:cNvPr id="11275" name="Rectangle 11"/>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8EBBB3D6-99EF-4FF3-A99D-4976C6ECC804}" type="slidenum">
              <a:rPr lang="en-US" altLang="en-US"/>
              <a:pPr>
                <a:defRPr/>
              </a:pPr>
              <a:t>‹#›</a:t>
            </a:fld>
            <a:endParaRPr lang="en-US" altLang="en-US"/>
          </a:p>
        </p:txBody>
      </p:sp>
      <p:sp>
        <p:nvSpPr>
          <p:cNvPr id="2055" name="Rectangle 1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928"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S PGothic" panose="020B0600070205080204" pitchFamily="34" charset="-128"/>
          <a:cs typeface="+mj-cs"/>
        </a:defRPr>
      </a:lvl1pPr>
      <a:lvl2pPr algn="l" rtl="0" eaLnBrk="0" fontAlgn="base" hangingPunct="0">
        <a:spcBef>
          <a:spcPct val="0"/>
        </a:spcBef>
        <a:spcAft>
          <a:spcPct val="0"/>
        </a:spcAft>
        <a:defRPr sz="3800">
          <a:solidFill>
            <a:schemeClr val="tx2"/>
          </a:solidFill>
          <a:latin typeface="Arial" charset="0"/>
          <a:ea typeface="MS PGothic" panose="020B0600070205080204" pitchFamily="34" charset="-128"/>
          <a:cs typeface="Arial" charset="0"/>
        </a:defRPr>
      </a:lvl2pPr>
      <a:lvl3pPr algn="l" rtl="0" eaLnBrk="0" fontAlgn="base" hangingPunct="0">
        <a:spcBef>
          <a:spcPct val="0"/>
        </a:spcBef>
        <a:spcAft>
          <a:spcPct val="0"/>
        </a:spcAft>
        <a:defRPr sz="3800">
          <a:solidFill>
            <a:schemeClr val="tx2"/>
          </a:solidFill>
          <a:latin typeface="Arial" charset="0"/>
          <a:ea typeface="MS PGothic" panose="020B0600070205080204" pitchFamily="34" charset="-128"/>
          <a:cs typeface="Arial" charset="0"/>
        </a:defRPr>
      </a:lvl3pPr>
      <a:lvl4pPr algn="l" rtl="0" eaLnBrk="0" fontAlgn="base" hangingPunct="0">
        <a:spcBef>
          <a:spcPct val="0"/>
        </a:spcBef>
        <a:spcAft>
          <a:spcPct val="0"/>
        </a:spcAft>
        <a:defRPr sz="3800">
          <a:solidFill>
            <a:schemeClr val="tx2"/>
          </a:solidFill>
          <a:latin typeface="Arial" charset="0"/>
          <a:ea typeface="MS PGothic" panose="020B0600070205080204" pitchFamily="34" charset="-128"/>
          <a:cs typeface="Arial" charset="0"/>
        </a:defRPr>
      </a:lvl4pPr>
      <a:lvl5pPr algn="l" rtl="0" eaLnBrk="0" fontAlgn="base" hangingPunct="0">
        <a:spcBef>
          <a:spcPct val="0"/>
        </a:spcBef>
        <a:spcAft>
          <a:spcPct val="0"/>
        </a:spcAft>
        <a:defRPr sz="3800">
          <a:solidFill>
            <a:schemeClr val="tx2"/>
          </a:solidFill>
          <a:latin typeface="Arial" charset="0"/>
          <a:ea typeface="MS PGothic" panose="020B0600070205080204" pitchFamily="34" charset="-128"/>
          <a:cs typeface="Arial" charset="0"/>
        </a:defRPr>
      </a:lvl5pPr>
      <a:lvl6pPr marL="457200" algn="l" rtl="0" fontAlgn="base">
        <a:spcBef>
          <a:spcPct val="0"/>
        </a:spcBef>
        <a:spcAft>
          <a:spcPct val="0"/>
        </a:spcAft>
        <a:defRPr sz="3800">
          <a:solidFill>
            <a:schemeClr val="tx2"/>
          </a:solidFill>
          <a:latin typeface="Arial" charset="0"/>
          <a:cs typeface="Arial" charset="0"/>
        </a:defRPr>
      </a:lvl6pPr>
      <a:lvl7pPr marL="914400" algn="l" rtl="0" fontAlgn="base">
        <a:spcBef>
          <a:spcPct val="0"/>
        </a:spcBef>
        <a:spcAft>
          <a:spcPct val="0"/>
        </a:spcAft>
        <a:defRPr sz="3800">
          <a:solidFill>
            <a:schemeClr val="tx2"/>
          </a:solidFill>
          <a:latin typeface="Arial" charset="0"/>
          <a:cs typeface="Arial" charset="0"/>
        </a:defRPr>
      </a:lvl7pPr>
      <a:lvl8pPr marL="1371600" algn="l" rtl="0" fontAlgn="base">
        <a:spcBef>
          <a:spcPct val="0"/>
        </a:spcBef>
        <a:spcAft>
          <a:spcPct val="0"/>
        </a:spcAft>
        <a:defRPr sz="3800">
          <a:solidFill>
            <a:schemeClr val="tx2"/>
          </a:solidFill>
          <a:latin typeface="Arial" charset="0"/>
          <a:cs typeface="Arial" charset="0"/>
        </a:defRPr>
      </a:lvl8pPr>
      <a:lvl9pPr marL="1828800" algn="l" rtl="0" fontAlgn="base">
        <a:spcBef>
          <a:spcPct val="0"/>
        </a:spcBef>
        <a:spcAft>
          <a:spcPct val="0"/>
        </a:spcAft>
        <a:defRPr sz="38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Arial" charset="0"/>
          <a:cs typeface="+mn-cs"/>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Arial" charset="0"/>
          <a:cs typeface="+mn-cs"/>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Arial" charset="0"/>
          <a:cs typeface="+mn-cs"/>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30.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hyperlink" Target="http://cs231n.github.io/convolutional-networks/" TargetMode="External"/><Relationship Id="rId2" Type="http://schemas.openxmlformats.org/officeDocument/2006/relationships/hyperlink" Target="https://medium.com/deep-math-machine-learning-ai/chapter-8-0-convolutional-neural-networks-for-deep-learning-364971e34ab2" TargetMode="External"/><Relationship Id="rId1" Type="http://schemas.openxmlformats.org/officeDocument/2006/relationships/slideLayout" Target="../slideLayouts/slideLayout2.xml"/><Relationship Id="rId4" Type="http://schemas.openxmlformats.org/officeDocument/2006/relationships/hyperlink" Target="https://towardsdatascience.com/understanding-and-calculating-the-number-of-parameters-in-convolution-neural-networks-cnns-fc88790d530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2438400"/>
            <a:ext cx="9144000" cy="1219200"/>
          </a:xfrm>
        </p:spPr>
        <p:txBody>
          <a:bodyPr/>
          <a:lstStyle/>
          <a:p>
            <a:r>
              <a:rPr lang="en-US" sz="1800" smtClean="0"/>
              <a:t>   [A Part of this presentation is adopted from CS898, University of Waterloo, Canada]</a:t>
            </a:r>
          </a:p>
        </p:txBody>
      </p:sp>
      <p:sp>
        <p:nvSpPr>
          <p:cNvPr id="4099" name="Content Placeholder 2"/>
          <p:cNvSpPr>
            <a:spLocks noGrp="1"/>
          </p:cNvSpPr>
          <p:nvPr>
            <p:ph idx="1"/>
          </p:nvPr>
        </p:nvSpPr>
        <p:spPr>
          <a:xfrm>
            <a:off x="457200" y="4648200"/>
            <a:ext cx="8229600" cy="1330325"/>
          </a:xfrm>
        </p:spPr>
        <p:txBody>
          <a:bodyPr/>
          <a:lstStyle/>
          <a:p>
            <a:pPr>
              <a:buFont typeface="Wingdings" pitchFamily="2" charset="2"/>
              <a:buNone/>
            </a:pPr>
            <a:r>
              <a:rPr lang="en-US" smtClean="0"/>
              <a:t>Md. Golam Rabiul Alam</a:t>
            </a:r>
          </a:p>
          <a:p>
            <a:pPr>
              <a:buFont typeface="Wingdings" pitchFamily="2" charset="2"/>
              <a:buNone/>
            </a:pPr>
            <a:r>
              <a:rPr lang="en-US" smtClean="0"/>
              <a:t>Associate Professor, BRAC University</a:t>
            </a:r>
          </a:p>
        </p:txBody>
      </p:sp>
      <p:sp>
        <p:nvSpPr>
          <p:cNvPr id="4" name="Title 1"/>
          <p:cNvSpPr txBox="1">
            <a:spLocks/>
          </p:cNvSpPr>
          <p:nvPr/>
        </p:nvSpPr>
        <p:spPr bwMode="auto">
          <a:xfrm>
            <a:off x="457200" y="1371600"/>
            <a:ext cx="8229600" cy="1066800"/>
          </a:xfrm>
          <a:prstGeom prst="rect">
            <a:avLst/>
          </a:prstGeom>
          <a:noFill/>
          <a:ln w="9525">
            <a:noFill/>
            <a:miter lim="800000"/>
            <a:headEnd/>
            <a:tailEnd/>
          </a:ln>
        </p:spPr>
        <p:txBody>
          <a:bodyPr anchor="ctr"/>
          <a:lstStyle/>
          <a:p>
            <a:pPr algn="ctr">
              <a:defRPr/>
            </a:pPr>
            <a:r>
              <a:rPr lang="en-US" sz="3800" kern="0" dirty="0" err="1">
                <a:solidFill>
                  <a:schemeClr val="tx2"/>
                </a:solidFill>
                <a:latin typeface="+mj-lt"/>
                <a:cs typeface="+mj-cs"/>
              </a:rPr>
              <a:t>Convolutional</a:t>
            </a:r>
            <a:r>
              <a:rPr lang="en-US" sz="3800" kern="0" dirty="0">
                <a:solidFill>
                  <a:schemeClr val="tx2"/>
                </a:solidFill>
                <a:latin typeface="+mj-lt"/>
                <a:cs typeface="+mj-cs"/>
              </a:rPr>
              <a:t> Neural Network (CNN)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p:cNvSpPr>
            <a:spLocks noGrp="1"/>
          </p:cNvSpPr>
          <p:nvPr>
            <p:ph type="title"/>
          </p:nvPr>
        </p:nvSpPr>
        <p:spPr>
          <a:xfrm>
            <a:off x="628650" y="365125"/>
            <a:ext cx="7886700" cy="1325563"/>
          </a:xfrm>
        </p:spPr>
        <p:txBody>
          <a:bodyPr/>
          <a:lstStyle/>
          <a:p>
            <a:r>
              <a:rPr lang="en-US" altLang="zh-TW" smtClean="0"/>
              <a:t>Convolution</a:t>
            </a:r>
            <a:endParaRPr lang="zh-TW" altLang="en-US" smtClean="0"/>
          </a:p>
        </p:txBody>
      </p:sp>
      <p:graphicFrame>
        <p:nvGraphicFramePr>
          <p:cNvPr id="5" name="內容版面配置區 3"/>
          <p:cNvGraphicFramePr>
            <a:graphicFrameLocks noGrp="1"/>
          </p:cNvGraphicFramePr>
          <p:nvPr>
            <p:ph idx="1"/>
          </p:nvPr>
        </p:nvGraphicFramePr>
        <p:xfrm>
          <a:off x="985838" y="2398713"/>
          <a:ext cx="2873375" cy="2743200"/>
        </p:xfrm>
        <a:graphic>
          <a:graphicData uri="http://schemas.openxmlformats.org/drawingml/2006/table">
            <a:tbl>
              <a:tblPr/>
              <a:tblGrid>
                <a:gridCol w="479425"/>
                <a:gridCol w="477837"/>
                <a:gridCol w="479425"/>
                <a:gridCol w="479425"/>
                <a:gridCol w="477838"/>
                <a:gridCol w="4794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486" name="文字方塊 4"/>
          <p:cNvSpPr txBox="1">
            <a:spLocks noChangeArrowheads="1"/>
          </p:cNvSpPr>
          <p:nvPr/>
        </p:nvSpPr>
        <p:spPr bwMode="auto">
          <a:xfrm>
            <a:off x="1249363" y="5389563"/>
            <a:ext cx="2346325" cy="460375"/>
          </a:xfrm>
          <a:prstGeom prst="rect">
            <a:avLst/>
          </a:prstGeom>
          <a:noFill/>
          <a:ln w="9525">
            <a:noFill/>
            <a:miter lim="800000"/>
            <a:headEnd/>
            <a:tailEnd/>
          </a:ln>
        </p:spPr>
        <p:txBody>
          <a:bodyPr>
            <a:spAutoFit/>
          </a:bodyPr>
          <a:lstStyle/>
          <a:p>
            <a:pPr algn="ctr" eaLnBrk="1" hangingPunct="1"/>
            <a:r>
              <a:rPr lang="en-US" altLang="zh-TW" sz="2400"/>
              <a:t>6 x 6 image</a:t>
            </a:r>
            <a:endParaRPr lang="zh-TW" altLang="en-US" sz="2400"/>
          </a:p>
        </p:txBody>
      </p:sp>
      <p:graphicFrame>
        <p:nvGraphicFramePr>
          <p:cNvPr id="7" name="表格 5"/>
          <p:cNvGraphicFramePr>
            <a:graphicFrameLocks noGrp="1"/>
          </p:cNvGraphicFramePr>
          <p:nvPr/>
        </p:nvGraphicFramePr>
        <p:xfrm>
          <a:off x="5564188" y="477838"/>
          <a:ext cx="1622425" cy="1371600"/>
        </p:xfrm>
        <a:graphic>
          <a:graphicData uri="http://schemas.openxmlformats.org/drawingml/2006/table">
            <a:tbl>
              <a:tblPr/>
              <a:tblGrid>
                <a:gridCol w="541337"/>
                <a:gridCol w="539750"/>
                <a:gridCol w="541338"/>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bl>
          </a:graphicData>
        </a:graphic>
      </p:graphicFrame>
      <p:sp>
        <p:nvSpPr>
          <p:cNvPr id="18505" name="文字方塊 6"/>
          <p:cNvSpPr txBox="1">
            <a:spLocks noChangeArrowheads="1"/>
          </p:cNvSpPr>
          <p:nvPr/>
        </p:nvSpPr>
        <p:spPr bwMode="auto">
          <a:xfrm>
            <a:off x="7186613" y="933450"/>
            <a:ext cx="1447800" cy="461963"/>
          </a:xfrm>
          <a:prstGeom prst="rect">
            <a:avLst/>
          </a:prstGeom>
          <a:noFill/>
          <a:ln w="9525">
            <a:noFill/>
            <a:miter lim="800000"/>
            <a:headEnd/>
            <a:tailEnd/>
          </a:ln>
        </p:spPr>
        <p:txBody>
          <a:bodyPr>
            <a:spAutoFit/>
          </a:bodyPr>
          <a:lstStyle/>
          <a:p>
            <a:pPr algn="ctr" eaLnBrk="1" hangingPunct="1"/>
            <a:r>
              <a:rPr lang="en-US" altLang="zh-TW" sz="2400"/>
              <a:t>Filter 1</a:t>
            </a:r>
            <a:endParaRPr lang="zh-TW" altLang="en-US" sz="2400"/>
          </a:p>
        </p:txBody>
      </p:sp>
      <p:sp>
        <p:nvSpPr>
          <p:cNvPr id="9" name="矩形 2"/>
          <p:cNvSpPr/>
          <p:nvPr/>
        </p:nvSpPr>
        <p:spPr>
          <a:xfrm>
            <a:off x="985838" y="2398713"/>
            <a:ext cx="1416050"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0" name="橢圓 11"/>
          <p:cNvSpPr>
            <a:spLocks noChangeArrowheads="1"/>
          </p:cNvSpPr>
          <p:nvPr/>
        </p:nvSpPr>
        <p:spPr bwMode="auto">
          <a:xfrm>
            <a:off x="4722813" y="2787650"/>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sp>
        <p:nvSpPr>
          <p:cNvPr id="11" name="橢圓 12"/>
          <p:cNvSpPr>
            <a:spLocks noChangeArrowheads="1"/>
          </p:cNvSpPr>
          <p:nvPr/>
        </p:nvSpPr>
        <p:spPr bwMode="auto">
          <a:xfrm>
            <a:off x="5564188" y="2787650"/>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sp>
        <p:nvSpPr>
          <p:cNvPr id="12" name="矩形 27"/>
          <p:cNvSpPr/>
          <p:nvPr/>
        </p:nvSpPr>
        <p:spPr>
          <a:xfrm>
            <a:off x="1963738" y="2398713"/>
            <a:ext cx="1416050"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8510" name="矩形 33"/>
          <p:cNvSpPr>
            <a:spLocks noChangeArrowheads="1"/>
          </p:cNvSpPr>
          <p:nvPr/>
        </p:nvSpPr>
        <p:spPr bwMode="auto">
          <a:xfrm>
            <a:off x="1166813" y="1731963"/>
            <a:ext cx="1447800" cy="461962"/>
          </a:xfrm>
          <a:prstGeom prst="rect">
            <a:avLst/>
          </a:prstGeom>
          <a:noFill/>
          <a:ln w="9525">
            <a:noFill/>
            <a:miter lim="800000"/>
            <a:headEnd/>
            <a:tailEnd/>
          </a:ln>
        </p:spPr>
        <p:txBody>
          <a:bodyPr wrap="none">
            <a:spAutoFit/>
          </a:bodyPr>
          <a:lstStyle/>
          <a:p>
            <a:pPr eaLnBrk="1" hangingPunct="1"/>
            <a:r>
              <a:rPr lang="en-US" altLang="zh-TW" sz="2400"/>
              <a:t>If s</a:t>
            </a:r>
            <a:r>
              <a:rPr lang="zh-TW" altLang="en-US" sz="2400"/>
              <a:t>tride</a:t>
            </a:r>
            <a:r>
              <a:rPr lang="en-US" altLang="zh-TW" sz="2400"/>
              <a:t>=2</a:t>
            </a:r>
            <a:endParaRPr lang="zh-TW"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p:cNvSpPr>
            <a:spLocks noGrp="1"/>
          </p:cNvSpPr>
          <p:nvPr>
            <p:ph type="title"/>
          </p:nvPr>
        </p:nvSpPr>
        <p:spPr>
          <a:xfrm>
            <a:off x="628650" y="365125"/>
            <a:ext cx="7886700" cy="1325563"/>
          </a:xfrm>
        </p:spPr>
        <p:txBody>
          <a:bodyPr/>
          <a:lstStyle/>
          <a:p>
            <a:r>
              <a:rPr lang="en-US" altLang="zh-TW" smtClean="0"/>
              <a:t>Convolution</a:t>
            </a:r>
            <a:endParaRPr lang="zh-TW" altLang="en-US" smtClean="0"/>
          </a:p>
        </p:txBody>
      </p:sp>
      <p:graphicFrame>
        <p:nvGraphicFramePr>
          <p:cNvPr id="5" name="內容版面配置區 3"/>
          <p:cNvGraphicFramePr>
            <a:graphicFrameLocks noGrp="1"/>
          </p:cNvGraphicFramePr>
          <p:nvPr>
            <p:ph idx="1"/>
          </p:nvPr>
        </p:nvGraphicFramePr>
        <p:xfrm>
          <a:off x="985838" y="2398713"/>
          <a:ext cx="2873375" cy="2743200"/>
        </p:xfrm>
        <a:graphic>
          <a:graphicData uri="http://schemas.openxmlformats.org/drawingml/2006/table">
            <a:tbl>
              <a:tblPr/>
              <a:tblGrid>
                <a:gridCol w="479425"/>
                <a:gridCol w="477837"/>
                <a:gridCol w="479425"/>
                <a:gridCol w="479425"/>
                <a:gridCol w="477838"/>
                <a:gridCol w="4794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510" name="文字方塊 4"/>
          <p:cNvSpPr txBox="1">
            <a:spLocks noChangeArrowheads="1"/>
          </p:cNvSpPr>
          <p:nvPr/>
        </p:nvSpPr>
        <p:spPr bwMode="auto">
          <a:xfrm>
            <a:off x="1249363" y="5389563"/>
            <a:ext cx="2346325" cy="460375"/>
          </a:xfrm>
          <a:prstGeom prst="rect">
            <a:avLst/>
          </a:prstGeom>
          <a:noFill/>
          <a:ln w="9525">
            <a:noFill/>
            <a:miter lim="800000"/>
            <a:headEnd/>
            <a:tailEnd/>
          </a:ln>
        </p:spPr>
        <p:txBody>
          <a:bodyPr>
            <a:spAutoFit/>
          </a:bodyPr>
          <a:lstStyle/>
          <a:p>
            <a:pPr algn="ctr" eaLnBrk="1" hangingPunct="1"/>
            <a:r>
              <a:rPr lang="en-US" altLang="zh-TW" sz="2400"/>
              <a:t>6 x 6 image</a:t>
            </a:r>
            <a:endParaRPr lang="zh-TW" altLang="en-US" sz="2400"/>
          </a:p>
        </p:txBody>
      </p:sp>
      <p:graphicFrame>
        <p:nvGraphicFramePr>
          <p:cNvPr id="7" name="表格 5"/>
          <p:cNvGraphicFramePr>
            <a:graphicFrameLocks noGrp="1"/>
          </p:cNvGraphicFramePr>
          <p:nvPr/>
        </p:nvGraphicFramePr>
        <p:xfrm>
          <a:off x="5564188" y="477838"/>
          <a:ext cx="1622425" cy="1371600"/>
        </p:xfrm>
        <a:graphic>
          <a:graphicData uri="http://schemas.openxmlformats.org/drawingml/2006/table">
            <a:tbl>
              <a:tblPr/>
              <a:tblGrid>
                <a:gridCol w="541337"/>
                <a:gridCol w="539750"/>
                <a:gridCol w="541338"/>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bl>
          </a:graphicData>
        </a:graphic>
      </p:graphicFrame>
      <p:sp>
        <p:nvSpPr>
          <p:cNvPr id="19529" name="文字方塊 6"/>
          <p:cNvSpPr txBox="1">
            <a:spLocks noChangeArrowheads="1"/>
          </p:cNvSpPr>
          <p:nvPr/>
        </p:nvSpPr>
        <p:spPr bwMode="auto">
          <a:xfrm>
            <a:off x="7186613" y="933450"/>
            <a:ext cx="1447800" cy="461963"/>
          </a:xfrm>
          <a:prstGeom prst="rect">
            <a:avLst/>
          </a:prstGeom>
          <a:noFill/>
          <a:ln w="9525">
            <a:noFill/>
            <a:miter lim="800000"/>
            <a:headEnd/>
            <a:tailEnd/>
          </a:ln>
        </p:spPr>
        <p:txBody>
          <a:bodyPr>
            <a:spAutoFit/>
          </a:bodyPr>
          <a:lstStyle/>
          <a:p>
            <a:pPr algn="ctr" eaLnBrk="1" hangingPunct="1"/>
            <a:r>
              <a:rPr lang="en-US" altLang="zh-TW" sz="2400"/>
              <a:t>Filter 1</a:t>
            </a:r>
            <a:endParaRPr lang="zh-TW" altLang="en-US" sz="2400"/>
          </a:p>
        </p:txBody>
      </p:sp>
      <p:sp>
        <p:nvSpPr>
          <p:cNvPr id="9" name="矩形 2"/>
          <p:cNvSpPr/>
          <p:nvPr/>
        </p:nvSpPr>
        <p:spPr>
          <a:xfrm>
            <a:off x="985838" y="2398713"/>
            <a:ext cx="1416050"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0" name="橢圓 11"/>
          <p:cNvSpPr>
            <a:spLocks noChangeArrowheads="1"/>
          </p:cNvSpPr>
          <p:nvPr/>
        </p:nvSpPr>
        <p:spPr bwMode="auto">
          <a:xfrm>
            <a:off x="4722813" y="2787650"/>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sp>
        <p:nvSpPr>
          <p:cNvPr id="11" name="橢圓 12"/>
          <p:cNvSpPr>
            <a:spLocks noChangeArrowheads="1"/>
          </p:cNvSpPr>
          <p:nvPr/>
        </p:nvSpPr>
        <p:spPr bwMode="auto">
          <a:xfrm>
            <a:off x="5564188" y="2787650"/>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12" name="橢圓 13"/>
          <p:cNvSpPr>
            <a:spLocks noChangeArrowheads="1"/>
          </p:cNvSpPr>
          <p:nvPr/>
        </p:nvSpPr>
        <p:spPr bwMode="auto">
          <a:xfrm>
            <a:off x="6405563" y="2787650"/>
            <a:ext cx="720725"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sp>
        <p:nvSpPr>
          <p:cNvPr id="13" name="橢圓 14"/>
          <p:cNvSpPr>
            <a:spLocks noChangeArrowheads="1"/>
          </p:cNvSpPr>
          <p:nvPr/>
        </p:nvSpPr>
        <p:spPr bwMode="auto">
          <a:xfrm>
            <a:off x="7246938" y="2787650"/>
            <a:ext cx="720725"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14" name="橢圓 15"/>
          <p:cNvSpPr>
            <a:spLocks noChangeArrowheads="1"/>
          </p:cNvSpPr>
          <p:nvPr/>
        </p:nvSpPr>
        <p:spPr bwMode="auto">
          <a:xfrm>
            <a:off x="4722813" y="3587750"/>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sp>
        <p:nvSpPr>
          <p:cNvPr id="15" name="橢圓 16"/>
          <p:cNvSpPr>
            <a:spLocks noChangeArrowheads="1"/>
          </p:cNvSpPr>
          <p:nvPr/>
        </p:nvSpPr>
        <p:spPr bwMode="auto">
          <a:xfrm>
            <a:off x="5564188" y="3587750"/>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16" name="橢圓 17"/>
          <p:cNvSpPr>
            <a:spLocks noChangeArrowheads="1"/>
          </p:cNvSpPr>
          <p:nvPr/>
        </p:nvSpPr>
        <p:spPr bwMode="auto">
          <a:xfrm>
            <a:off x="6405563" y="3587750"/>
            <a:ext cx="720725"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0</a:t>
            </a:r>
            <a:endParaRPr lang="zh-TW" altLang="en-US" sz="2400">
              <a:solidFill>
                <a:srgbClr val="000000"/>
              </a:solidFill>
            </a:endParaRPr>
          </a:p>
        </p:txBody>
      </p:sp>
      <p:sp>
        <p:nvSpPr>
          <p:cNvPr id="17" name="橢圓 18"/>
          <p:cNvSpPr>
            <a:spLocks noChangeArrowheads="1"/>
          </p:cNvSpPr>
          <p:nvPr/>
        </p:nvSpPr>
        <p:spPr bwMode="auto">
          <a:xfrm>
            <a:off x="7246938" y="3587750"/>
            <a:ext cx="720725"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sp>
        <p:nvSpPr>
          <p:cNvPr id="18" name="橢圓 19"/>
          <p:cNvSpPr>
            <a:spLocks noChangeArrowheads="1"/>
          </p:cNvSpPr>
          <p:nvPr/>
        </p:nvSpPr>
        <p:spPr bwMode="auto">
          <a:xfrm>
            <a:off x="4722813" y="4446588"/>
            <a:ext cx="719137"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sp>
        <p:nvSpPr>
          <p:cNvPr id="19" name="橢圓 20"/>
          <p:cNvSpPr>
            <a:spLocks noChangeArrowheads="1"/>
          </p:cNvSpPr>
          <p:nvPr/>
        </p:nvSpPr>
        <p:spPr bwMode="auto">
          <a:xfrm>
            <a:off x="5564188" y="4446588"/>
            <a:ext cx="719137"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sp>
        <p:nvSpPr>
          <p:cNvPr id="20" name="橢圓 21"/>
          <p:cNvSpPr>
            <a:spLocks noChangeArrowheads="1"/>
          </p:cNvSpPr>
          <p:nvPr/>
        </p:nvSpPr>
        <p:spPr bwMode="auto">
          <a:xfrm>
            <a:off x="6405563" y="4446588"/>
            <a:ext cx="720725"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0</a:t>
            </a:r>
            <a:endParaRPr lang="zh-TW" altLang="en-US" sz="2400">
              <a:solidFill>
                <a:srgbClr val="000000"/>
              </a:solidFill>
            </a:endParaRPr>
          </a:p>
        </p:txBody>
      </p:sp>
      <p:sp>
        <p:nvSpPr>
          <p:cNvPr id="21" name="橢圓 22"/>
          <p:cNvSpPr>
            <a:spLocks noChangeArrowheads="1"/>
          </p:cNvSpPr>
          <p:nvPr/>
        </p:nvSpPr>
        <p:spPr bwMode="auto">
          <a:xfrm>
            <a:off x="7246938" y="4446588"/>
            <a:ext cx="720725"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22" name="橢圓 23"/>
          <p:cNvSpPr>
            <a:spLocks noChangeArrowheads="1"/>
          </p:cNvSpPr>
          <p:nvPr/>
        </p:nvSpPr>
        <p:spPr bwMode="auto">
          <a:xfrm>
            <a:off x="4732338" y="5259388"/>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sp>
        <p:nvSpPr>
          <p:cNvPr id="23" name="橢圓 24"/>
          <p:cNvSpPr>
            <a:spLocks noChangeArrowheads="1"/>
          </p:cNvSpPr>
          <p:nvPr/>
        </p:nvSpPr>
        <p:spPr bwMode="auto">
          <a:xfrm>
            <a:off x="5564188" y="5246688"/>
            <a:ext cx="719137"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-2</a:t>
            </a:r>
            <a:endParaRPr lang="zh-TW" altLang="en-US" sz="2400">
              <a:solidFill>
                <a:srgbClr val="000000"/>
              </a:solidFill>
            </a:endParaRPr>
          </a:p>
        </p:txBody>
      </p:sp>
      <p:sp>
        <p:nvSpPr>
          <p:cNvPr id="24" name="橢圓 25"/>
          <p:cNvSpPr>
            <a:spLocks noChangeArrowheads="1"/>
          </p:cNvSpPr>
          <p:nvPr/>
        </p:nvSpPr>
        <p:spPr bwMode="auto">
          <a:xfrm>
            <a:off x="6405563" y="5246688"/>
            <a:ext cx="720725"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-2</a:t>
            </a:r>
            <a:endParaRPr lang="zh-TW" altLang="en-US" sz="2400">
              <a:solidFill>
                <a:srgbClr val="000000"/>
              </a:solidFill>
            </a:endParaRPr>
          </a:p>
        </p:txBody>
      </p:sp>
      <p:sp>
        <p:nvSpPr>
          <p:cNvPr id="25" name="橢圓 26"/>
          <p:cNvSpPr>
            <a:spLocks noChangeArrowheads="1"/>
          </p:cNvSpPr>
          <p:nvPr/>
        </p:nvSpPr>
        <p:spPr bwMode="auto">
          <a:xfrm>
            <a:off x="7246938" y="5246688"/>
            <a:ext cx="720725"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26" name="矩形 27"/>
          <p:cNvSpPr/>
          <p:nvPr/>
        </p:nvSpPr>
        <p:spPr>
          <a:xfrm>
            <a:off x="1484313" y="2398713"/>
            <a:ext cx="1417637"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27" name="矩形 28"/>
          <p:cNvSpPr/>
          <p:nvPr/>
        </p:nvSpPr>
        <p:spPr>
          <a:xfrm>
            <a:off x="1930400" y="2401888"/>
            <a:ext cx="1417638"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28" name="矩形 29"/>
          <p:cNvSpPr/>
          <p:nvPr/>
        </p:nvSpPr>
        <p:spPr>
          <a:xfrm>
            <a:off x="2433638" y="2405063"/>
            <a:ext cx="1416050"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29" name="矩形 30"/>
          <p:cNvSpPr/>
          <p:nvPr/>
        </p:nvSpPr>
        <p:spPr>
          <a:xfrm>
            <a:off x="985838" y="2809875"/>
            <a:ext cx="1416050" cy="13827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9551" name="矩形 33"/>
          <p:cNvSpPr>
            <a:spLocks noChangeArrowheads="1"/>
          </p:cNvSpPr>
          <p:nvPr/>
        </p:nvSpPr>
        <p:spPr bwMode="auto">
          <a:xfrm>
            <a:off x="1166813" y="1731963"/>
            <a:ext cx="1208087" cy="461962"/>
          </a:xfrm>
          <a:prstGeom prst="rect">
            <a:avLst/>
          </a:prstGeom>
          <a:noFill/>
          <a:ln w="9525">
            <a:noFill/>
            <a:miter lim="800000"/>
            <a:headEnd/>
            <a:tailEnd/>
          </a:ln>
        </p:spPr>
        <p:txBody>
          <a:bodyPr wrap="none">
            <a:spAutoFit/>
          </a:bodyPr>
          <a:lstStyle/>
          <a:p>
            <a:pPr eaLnBrk="1" hangingPunct="1"/>
            <a:r>
              <a:rPr lang="en-US" altLang="zh-TW" sz="2400"/>
              <a:t>s</a:t>
            </a:r>
            <a:r>
              <a:rPr lang="zh-TW" altLang="en-US" sz="2400"/>
              <a:t>tride</a:t>
            </a:r>
            <a:r>
              <a:rPr lang="en-US" altLang="zh-TW" sz="2400"/>
              <a:t>=1</a:t>
            </a:r>
            <a:endParaRPr lang="zh-TW" altLang="en-US" sz="2400"/>
          </a:p>
        </p:txBody>
      </p:sp>
      <p:sp>
        <p:nvSpPr>
          <p:cNvPr id="31" name="矩形 31"/>
          <p:cNvSpPr/>
          <p:nvPr/>
        </p:nvSpPr>
        <p:spPr>
          <a:xfrm>
            <a:off x="2433638" y="3767138"/>
            <a:ext cx="1416050"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32" name="矩形 7"/>
          <p:cNvSpPr/>
          <p:nvPr/>
        </p:nvSpPr>
        <p:spPr>
          <a:xfrm>
            <a:off x="5564188" y="477838"/>
            <a:ext cx="523875" cy="455612"/>
          </a:xfrm>
          <a:prstGeom prst="rect">
            <a:avLst/>
          </a:prstGeom>
          <a:noFill/>
          <a:ln w="762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33" name="矩形 35"/>
          <p:cNvSpPr/>
          <p:nvPr/>
        </p:nvSpPr>
        <p:spPr>
          <a:xfrm>
            <a:off x="6119813" y="936625"/>
            <a:ext cx="525462" cy="455613"/>
          </a:xfrm>
          <a:prstGeom prst="rect">
            <a:avLst/>
          </a:prstGeom>
          <a:noFill/>
          <a:ln w="762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34" name="矩形 36"/>
          <p:cNvSpPr/>
          <p:nvPr/>
        </p:nvSpPr>
        <p:spPr>
          <a:xfrm>
            <a:off x="6645275" y="1404938"/>
            <a:ext cx="523875" cy="455612"/>
          </a:xfrm>
          <a:prstGeom prst="rect">
            <a:avLst/>
          </a:prstGeom>
          <a:noFill/>
          <a:ln w="762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cxnSp>
        <p:nvCxnSpPr>
          <p:cNvPr id="35" name="直線接點 9"/>
          <p:cNvCxnSpPr/>
          <p:nvPr/>
        </p:nvCxnSpPr>
        <p:spPr>
          <a:xfrm>
            <a:off x="5564188" y="477838"/>
            <a:ext cx="1604962" cy="1382712"/>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sp>
        <p:nvSpPr>
          <p:cNvPr id="36" name="矩形 37"/>
          <p:cNvSpPr/>
          <p:nvPr/>
        </p:nvSpPr>
        <p:spPr>
          <a:xfrm>
            <a:off x="4713288" y="2786063"/>
            <a:ext cx="728662" cy="708025"/>
          </a:xfrm>
          <a:prstGeom prst="rect">
            <a:avLst/>
          </a:prstGeom>
          <a:noFill/>
          <a:ln w="762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37" name="矩形 38"/>
          <p:cNvSpPr/>
          <p:nvPr/>
        </p:nvSpPr>
        <p:spPr>
          <a:xfrm>
            <a:off x="4732338" y="5262563"/>
            <a:ext cx="728662" cy="708025"/>
          </a:xfrm>
          <a:prstGeom prst="rect">
            <a:avLst/>
          </a:prstGeom>
          <a:noFill/>
          <a:ln w="762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cxnSp>
        <p:nvCxnSpPr>
          <p:cNvPr id="39" name="直線接點 40"/>
          <p:cNvCxnSpPr/>
          <p:nvPr/>
        </p:nvCxnSpPr>
        <p:spPr>
          <a:xfrm>
            <a:off x="928688" y="2425700"/>
            <a:ext cx="1606550" cy="1382713"/>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 name="直線接點 41"/>
          <p:cNvCxnSpPr/>
          <p:nvPr/>
        </p:nvCxnSpPr>
        <p:spPr>
          <a:xfrm>
            <a:off x="881063" y="3760788"/>
            <a:ext cx="1604962" cy="1382712"/>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26"/>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27"/>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28"/>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29"/>
                                        </p:tgtEl>
                                        <p:attrNameLst>
                                          <p:attrName>style.visibility</p:attrName>
                                        </p:attrNameLst>
                                      </p:cBhvr>
                                      <p:to>
                                        <p:strVal val="hidden"/>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childTnLst>
                                </p:cTn>
                              </p:par>
                            </p:childTnLst>
                          </p:cTn>
                        </p:par>
                        <p:par>
                          <p:cTn id="91" fill="hold" nodeType="afterGroup">
                            <p:stCondLst>
                              <p:cond delay="0"/>
                            </p:stCondLst>
                            <p:childTnLst>
                              <p:par>
                                <p:cTn id="92" presetID="1" presetClass="exit" presetSubtype="0" fill="hold" grpId="1" nodeType="afterEffect">
                                  <p:stCondLst>
                                    <p:cond delay="0"/>
                                  </p:stCondLst>
                                  <p:childTnLst>
                                    <p:set>
                                      <p:cBhvr>
                                        <p:cTn id="93" dur="1" fill="hold">
                                          <p:stCondLst>
                                            <p:cond delay="0"/>
                                          </p:stCondLst>
                                        </p:cTn>
                                        <p:tgtEl>
                                          <p:spTgt spid="31"/>
                                        </p:tgtEl>
                                        <p:attrNameLst>
                                          <p:attrName>style.visibility</p:attrName>
                                        </p:attrNameLst>
                                      </p:cBhvr>
                                      <p:to>
                                        <p:strVal val="hidden"/>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nodeType="clickEffect">
                                  <p:stCondLst>
                                    <p:cond delay="0"/>
                                  </p:stCondLst>
                                  <p:childTnLst>
                                    <p:set>
                                      <p:cBhvr>
                                        <p:cTn id="97" dur="1" fill="hold">
                                          <p:stCondLst>
                                            <p:cond delay="0"/>
                                          </p:stCondLst>
                                        </p:cTn>
                                        <p:tgtEl>
                                          <p:spTgt spid="35"/>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nodeType="clickEffect">
                                  <p:stCondLst>
                                    <p:cond delay="0"/>
                                  </p:stCondLst>
                                  <p:childTnLst>
                                    <p:set>
                                      <p:cBhvr>
                                        <p:cTn id="101" dur="1" fill="hold">
                                          <p:stCondLst>
                                            <p:cond delay="0"/>
                                          </p:stCondLst>
                                        </p:cTn>
                                        <p:tgtEl>
                                          <p:spTgt spid="39"/>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nodeType="clickEffect">
                                  <p:stCondLst>
                                    <p:cond delay="0"/>
                                  </p:stCondLst>
                                  <p:childTnLst>
                                    <p:set>
                                      <p:cBhvr>
                                        <p:cTn id="105" dur="1" fill="hold">
                                          <p:stCondLst>
                                            <p:cond delay="0"/>
                                          </p:stCondLst>
                                        </p:cTn>
                                        <p:tgtEl>
                                          <p:spTgt spid="40"/>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6"/>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6" grpId="1" animBg="1"/>
      <p:bldP spid="27" grpId="0" animBg="1"/>
      <p:bldP spid="27" grpId="1" animBg="1"/>
      <p:bldP spid="28" grpId="0" animBg="1"/>
      <p:bldP spid="28" grpId="1" animBg="1"/>
      <p:bldP spid="29" grpId="0" animBg="1"/>
      <p:bldP spid="29" grpId="1" animBg="1"/>
      <p:bldP spid="31" grpId="0" animBg="1"/>
      <p:bldP spid="31" grpId="1" animBg="1"/>
      <p:bldP spid="32" grpId="0" animBg="1"/>
      <p:bldP spid="33" grpId="0" animBg="1"/>
      <p:bldP spid="34" grpId="0" animBg="1"/>
      <p:bldP spid="36" grpId="0" animBg="1"/>
      <p:bldP spid="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標題 1"/>
          <p:cNvSpPr>
            <a:spLocks noGrp="1"/>
          </p:cNvSpPr>
          <p:nvPr>
            <p:ph type="title"/>
          </p:nvPr>
        </p:nvSpPr>
        <p:spPr>
          <a:xfrm>
            <a:off x="628650" y="365125"/>
            <a:ext cx="7886700" cy="1325563"/>
          </a:xfrm>
        </p:spPr>
        <p:txBody>
          <a:bodyPr/>
          <a:lstStyle/>
          <a:p>
            <a:r>
              <a:rPr lang="en-US" altLang="zh-TW" smtClean="0"/>
              <a:t>Convolution</a:t>
            </a:r>
            <a:endParaRPr lang="zh-TW" altLang="en-US" smtClean="0"/>
          </a:p>
        </p:txBody>
      </p:sp>
      <p:graphicFrame>
        <p:nvGraphicFramePr>
          <p:cNvPr id="5" name="內容版面配置區 3"/>
          <p:cNvGraphicFramePr>
            <a:graphicFrameLocks noGrp="1"/>
          </p:cNvGraphicFramePr>
          <p:nvPr>
            <p:ph idx="1"/>
          </p:nvPr>
        </p:nvGraphicFramePr>
        <p:xfrm>
          <a:off x="985838" y="2398713"/>
          <a:ext cx="2873375" cy="2743200"/>
        </p:xfrm>
        <a:graphic>
          <a:graphicData uri="http://schemas.openxmlformats.org/drawingml/2006/table">
            <a:tbl>
              <a:tblPr/>
              <a:tblGrid>
                <a:gridCol w="479425"/>
                <a:gridCol w="477837"/>
                <a:gridCol w="479425"/>
                <a:gridCol w="479425"/>
                <a:gridCol w="477838"/>
                <a:gridCol w="4794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534" name="文字方塊 4"/>
          <p:cNvSpPr txBox="1">
            <a:spLocks noChangeArrowheads="1"/>
          </p:cNvSpPr>
          <p:nvPr/>
        </p:nvSpPr>
        <p:spPr bwMode="auto">
          <a:xfrm>
            <a:off x="1249363" y="5389563"/>
            <a:ext cx="2346325" cy="460375"/>
          </a:xfrm>
          <a:prstGeom prst="rect">
            <a:avLst/>
          </a:prstGeom>
          <a:noFill/>
          <a:ln w="9525">
            <a:noFill/>
            <a:miter lim="800000"/>
            <a:headEnd/>
            <a:tailEnd/>
          </a:ln>
        </p:spPr>
        <p:txBody>
          <a:bodyPr>
            <a:spAutoFit/>
          </a:bodyPr>
          <a:lstStyle/>
          <a:p>
            <a:pPr algn="ctr" eaLnBrk="1" hangingPunct="1"/>
            <a:r>
              <a:rPr lang="en-US" altLang="zh-TW" sz="2400"/>
              <a:t>6 x 6 image</a:t>
            </a:r>
            <a:endParaRPr lang="zh-TW" altLang="en-US" sz="2400"/>
          </a:p>
        </p:txBody>
      </p:sp>
      <p:sp>
        <p:nvSpPr>
          <p:cNvPr id="7" name="橢圓 11"/>
          <p:cNvSpPr>
            <a:spLocks noChangeArrowheads="1"/>
          </p:cNvSpPr>
          <p:nvPr/>
        </p:nvSpPr>
        <p:spPr bwMode="auto">
          <a:xfrm>
            <a:off x="4722813" y="2787650"/>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sp>
        <p:nvSpPr>
          <p:cNvPr id="8" name="橢圓 12"/>
          <p:cNvSpPr>
            <a:spLocks noChangeArrowheads="1"/>
          </p:cNvSpPr>
          <p:nvPr/>
        </p:nvSpPr>
        <p:spPr bwMode="auto">
          <a:xfrm>
            <a:off x="5564188" y="2787650"/>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9" name="橢圓 13"/>
          <p:cNvSpPr>
            <a:spLocks noChangeArrowheads="1"/>
          </p:cNvSpPr>
          <p:nvPr/>
        </p:nvSpPr>
        <p:spPr bwMode="auto">
          <a:xfrm>
            <a:off x="6405563" y="2787650"/>
            <a:ext cx="720725"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sp>
        <p:nvSpPr>
          <p:cNvPr id="10" name="橢圓 14"/>
          <p:cNvSpPr>
            <a:spLocks noChangeArrowheads="1"/>
          </p:cNvSpPr>
          <p:nvPr/>
        </p:nvSpPr>
        <p:spPr bwMode="auto">
          <a:xfrm>
            <a:off x="7246938" y="2787650"/>
            <a:ext cx="720725"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11" name="橢圓 15"/>
          <p:cNvSpPr>
            <a:spLocks noChangeArrowheads="1"/>
          </p:cNvSpPr>
          <p:nvPr/>
        </p:nvSpPr>
        <p:spPr bwMode="auto">
          <a:xfrm>
            <a:off x="4722813" y="3587750"/>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sp>
        <p:nvSpPr>
          <p:cNvPr id="12" name="橢圓 16"/>
          <p:cNvSpPr>
            <a:spLocks noChangeArrowheads="1"/>
          </p:cNvSpPr>
          <p:nvPr/>
        </p:nvSpPr>
        <p:spPr bwMode="auto">
          <a:xfrm>
            <a:off x="5564188" y="3587750"/>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13" name="橢圓 17"/>
          <p:cNvSpPr>
            <a:spLocks noChangeArrowheads="1"/>
          </p:cNvSpPr>
          <p:nvPr/>
        </p:nvSpPr>
        <p:spPr bwMode="auto">
          <a:xfrm>
            <a:off x="6405563" y="3587750"/>
            <a:ext cx="720725"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0</a:t>
            </a:r>
            <a:endParaRPr lang="zh-TW" altLang="en-US" sz="2400">
              <a:solidFill>
                <a:srgbClr val="000000"/>
              </a:solidFill>
            </a:endParaRPr>
          </a:p>
        </p:txBody>
      </p:sp>
      <p:sp>
        <p:nvSpPr>
          <p:cNvPr id="14" name="橢圓 18"/>
          <p:cNvSpPr>
            <a:spLocks noChangeArrowheads="1"/>
          </p:cNvSpPr>
          <p:nvPr/>
        </p:nvSpPr>
        <p:spPr bwMode="auto">
          <a:xfrm>
            <a:off x="7246938" y="3587750"/>
            <a:ext cx="720725"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sp>
        <p:nvSpPr>
          <p:cNvPr id="15" name="橢圓 19"/>
          <p:cNvSpPr>
            <a:spLocks noChangeArrowheads="1"/>
          </p:cNvSpPr>
          <p:nvPr/>
        </p:nvSpPr>
        <p:spPr bwMode="auto">
          <a:xfrm>
            <a:off x="4722813" y="4446588"/>
            <a:ext cx="719137"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sp>
        <p:nvSpPr>
          <p:cNvPr id="16" name="橢圓 20"/>
          <p:cNvSpPr>
            <a:spLocks noChangeArrowheads="1"/>
          </p:cNvSpPr>
          <p:nvPr/>
        </p:nvSpPr>
        <p:spPr bwMode="auto">
          <a:xfrm>
            <a:off x="5564188" y="4446588"/>
            <a:ext cx="719137"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sp>
        <p:nvSpPr>
          <p:cNvPr id="17" name="橢圓 21"/>
          <p:cNvSpPr>
            <a:spLocks noChangeArrowheads="1"/>
          </p:cNvSpPr>
          <p:nvPr/>
        </p:nvSpPr>
        <p:spPr bwMode="auto">
          <a:xfrm>
            <a:off x="6405563" y="4446588"/>
            <a:ext cx="720725"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0</a:t>
            </a:r>
            <a:endParaRPr lang="zh-TW" altLang="en-US" sz="2400">
              <a:solidFill>
                <a:srgbClr val="000000"/>
              </a:solidFill>
            </a:endParaRPr>
          </a:p>
        </p:txBody>
      </p:sp>
      <p:sp>
        <p:nvSpPr>
          <p:cNvPr id="18" name="橢圓 22"/>
          <p:cNvSpPr>
            <a:spLocks noChangeArrowheads="1"/>
          </p:cNvSpPr>
          <p:nvPr/>
        </p:nvSpPr>
        <p:spPr bwMode="auto">
          <a:xfrm>
            <a:off x="7246938" y="4446588"/>
            <a:ext cx="720725"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19" name="橢圓 23"/>
          <p:cNvSpPr>
            <a:spLocks noChangeArrowheads="1"/>
          </p:cNvSpPr>
          <p:nvPr/>
        </p:nvSpPr>
        <p:spPr bwMode="auto">
          <a:xfrm>
            <a:off x="4722813" y="5246688"/>
            <a:ext cx="719137"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sp>
        <p:nvSpPr>
          <p:cNvPr id="20" name="橢圓 24"/>
          <p:cNvSpPr>
            <a:spLocks noChangeArrowheads="1"/>
          </p:cNvSpPr>
          <p:nvPr/>
        </p:nvSpPr>
        <p:spPr bwMode="auto">
          <a:xfrm>
            <a:off x="5564188" y="5246688"/>
            <a:ext cx="719137"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-2</a:t>
            </a:r>
            <a:endParaRPr lang="zh-TW" altLang="en-US" sz="2400">
              <a:solidFill>
                <a:srgbClr val="000000"/>
              </a:solidFill>
            </a:endParaRPr>
          </a:p>
        </p:txBody>
      </p:sp>
      <p:sp>
        <p:nvSpPr>
          <p:cNvPr id="21" name="橢圓 25"/>
          <p:cNvSpPr>
            <a:spLocks noChangeArrowheads="1"/>
          </p:cNvSpPr>
          <p:nvPr/>
        </p:nvSpPr>
        <p:spPr bwMode="auto">
          <a:xfrm>
            <a:off x="6405563" y="5246688"/>
            <a:ext cx="720725"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-2</a:t>
            </a:r>
            <a:endParaRPr lang="zh-TW" altLang="en-US" sz="2400">
              <a:solidFill>
                <a:srgbClr val="000000"/>
              </a:solidFill>
            </a:endParaRPr>
          </a:p>
        </p:txBody>
      </p:sp>
      <p:sp>
        <p:nvSpPr>
          <p:cNvPr id="22" name="橢圓 26"/>
          <p:cNvSpPr>
            <a:spLocks noChangeArrowheads="1"/>
          </p:cNvSpPr>
          <p:nvPr/>
        </p:nvSpPr>
        <p:spPr bwMode="auto">
          <a:xfrm>
            <a:off x="7246938" y="5246688"/>
            <a:ext cx="720725"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graphicFrame>
        <p:nvGraphicFramePr>
          <p:cNvPr id="23" name="表格 34"/>
          <p:cNvGraphicFramePr>
            <a:graphicFrameLocks noGrp="1"/>
          </p:cNvGraphicFramePr>
          <p:nvPr/>
        </p:nvGraphicFramePr>
        <p:xfrm>
          <a:off x="5686425" y="365125"/>
          <a:ext cx="1622425" cy="1371600"/>
        </p:xfrm>
        <a:graphic>
          <a:graphicData uri="http://schemas.openxmlformats.org/drawingml/2006/table">
            <a:tbl>
              <a:tblPr/>
              <a:tblGrid>
                <a:gridCol w="541338"/>
                <a:gridCol w="539750"/>
                <a:gridCol w="5413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r>
            </a:tbl>
          </a:graphicData>
        </a:graphic>
      </p:graphicFrame>
      <p:sp>
        <p:nvSpPr>
          <p:cNvPr id="20569" name="文字方塊 35"/>
          <p:cNvSpPr txBox="1">
            <a:spLocks noChangeArrowheads="1"/>
          </p:cNvSpPr>
          <p:nvPr/>
        </p:nvSpPr>
        <p:spPr bwMode="auto">
          <a:xfrm>
            <a:off x="7308850" y="820738"/>
            <a:ext cx="1447800" cy="460375"/>
          </a:xfrm>
          <a:prstGeom prst="rect">
            <a:avLst/>
          </a:prstGeom>
          <a:noFill/>
          <a:ln w="9525">
            <a:noFill/>
            <a:miter lim="800000"/>
            <a:headEnd/>
            <a:tailEnd/>
          </a:ln>
        </p:spPr>
        <p:txBody>
          <a:bodyPr>
            <a:spAutoFit/>
          </a:bodyPr>
          <a:lstStyle/>
          <a:p>
            <a:pPr algn="ctr" eaLnBrk="1" hangingPunct="1"/>
            <a:r>
              <a:rPr lang="en-US" altLang="zh-TW" sz="2400">
                <a:solidFill>
                  <a:srgbClr val="FF0000"/>
                </a:solidFill>
              </a:rPr>
              <a:t>Filter 2</a:t>
            </a:r>
            <a:endParaRPr lang="zh-TW" altLang="en-US" sz="2400">
              <a:solidFill>
                <a:srgbClr val="FF0000"/>
              </a:solidFill>
            </a:endParaRPr>
          </a:p>
        </p:txBody>
      </p:sp>
      <p:sp>
        <p:nvSpPr>
          <p:cNvPr id="25" name="矩形 36"/>
          <p:cNvSpPr/>
          <p:nvPr/>
        </p:nvSpPr>
        <p:spPr>
          <a:xfrm>
            <a:off x="985838" y="2398713"/>
            <a:ext cx="1416050" cy="1382712"/>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26" name="矩形 37"/>
          <p:cNvSpPr/>
          <p:nvPr/>
        </p:nvSpPr>
        <p:spPr>
          <a:xfrm>
            <a:off x="1489075" y="2398713"/>
            <a:ext cx="1417638" cy="1382712"/>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27" name="矩形 38"/>
          <p:cNvSpPr/>
          <p:nvPr/>
        </p:nvSpPr>
        <p:spPr>
          <a:xfrm>
            <a:off x="1930400" y="2400300"/>
            <a:ext cx="1417638" cy="1382713"/>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28" name="矩形 39"/>
          <p:cNvSpPr/>
          <p:nvPr/>
        </p:nvSpPr>
        <p:spPr>
          <a:xfrm>
            <a:off x="2406650" y="2398713"/>
            <a:ext cx="1417638" cy="1382712"/>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29" name="矩形 40"/>
          <p:cNvSpPr/>
          <p:nvPr/>
        </p:nvSpPr>
        <p:spPr>
          <a:xfrm>
            <a:off x="985838" y="2809875"/>
            <a:ext cx="1416050" cy="1382713"/>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30" name="橢圓 41"/>
          <p:cNvSpPr>
            <a:spLocks noChangeArrowheads="1"/>
          </p:cNvSpPr>
          <p:nvPr/>
        </p:nvSpPr>
        <p:spPr bwMode="auto">
          <a:xfrm>
            <a:off x="4905375" y="2995613"/>
            <a:ext cx="720725"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31" name="橢圓 42"/>
          <p:cNvSpPr>
            <a:spLocks noChangeArrowheads="1"/>
          </p:cNvSpPr>
          <p:nvPr/>
        </p:nvSpPr>
        <p:spPr bwMode="auto">
          <a:xfrm>
            <a:off x="5746750" y="2995613"/>
            <a:ext cx="720725"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32" name="橢圓 43"/>
          <p:cNvSpPr>
            <a:spLocks noChangeArrowheads="1"/>
          </p:cNvSpPr>
          <p:nvPr/>
        </p:nvSpPr>
        <p:spPr bwMode="auto">
          <a:xfrm>
            <a:off x="6589713" y="2995613"/>
            <a:ext cx="719137"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33" name="橢圓 44"/>
          <p:cNvSpPr>
            <a:spLocks noChangeArrowheads="1"/>
          </p:cNvSpPr>
          <p:nvPr/>
        </p:nvSpPr>
        <p:spPr bwMode="auto">
          <a:xfrm>
            <a:off x="7431088" y="2995613"/>
            <a:ext cx="720725"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34" name="橢圓 45"/>
          <p:cNvSpPr>
            <a:spLocks noChangeArrowheads="1"/>
          </p:cNvSpPr>
          <p:nvPr/>
        </p:nvSpPr>
        <p:spPr bwMode="auto">
          <a:xfrm>
            <a:off x="4905375" y="3795713"/>
            <a:ext cx="720725"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35" name="橢圓 46"/>
          <p:cNvSpPr>
            <a:spLocks noChangeArrowheads="1"/>
          </p:cNvSpPr>
          <p:nvPr/>
        </p:nvSpPr>
        <p:spPr bwMode="auto">
          <a:xfrm>
            <a:off x="5746750" y="3795713"/>
            <a:ext cx="720725"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36" name="橢圓 47"/>
          <p:cNvSpPr>
            <a:spLocks noChangeArrowheads="1"/>
          </p:cNvSpPr>
          <p:nvPr/>
        </p:nvSpPr>
        <p:spPr bwMode="auto">
          <a:xfrm>
            <a:off x="6589713" y="3795713"/>
            <a:ext cx="719137"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-2</a:t>
            </a:r>
            <a:endParaRPr lang="zh-TW" altLang="en-US" sz="2400">
              <a:solidFill>
                <a:srgbClr val="000000"/>
              </a:solidFill>
            </a:endParaRPr>
          </a:p>
        </p:txBody>
      </p:sp>
      <p:sp>
        <p:nvSpPr>
          <p:cNvPr id="37" name="橢圓 48"/>
          <p:cNvSpPr>
            <a:spLocks noChangeArrowheads="1"/>
          </p:cNvSpPr>
          <p:nvPr/>
        </p:nvSpPr>
        <p:spPr bwMode="auto">
          <a:xfrm>
            <a:off x="7431088" y="3795713"/>
            <a:ext cx="720725"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38" name="橢圓 49"/>
          <p:cNvSpPr>
            <a:spLocks noChangeArrowheads="1"/>
          </p:cNvSpPr>
          <p:nvPr/>
        </p:nvSpPr>
        <p:spPr bwMode="auto">
          <a:xfrm>
            <a:off x="4905375" y="4654550"/>
            <a:ext cx="720725" cy="719138"/>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39" name="橢圓 50"/>
          <p:cNvSpPr>
            <a:spLocks noChangeArrowheads="1"/>
          </p:cNvSpPr>
          <p:nvPr/>
        </p:nvSpPr>
        <p:spPr bwMode="auto">
          <a:xfrm>
            <a:off x="5746750" y="4654550"/>
            <a:ext cx="720725" cy="719138"/>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40" name="橢圓 51"/>
          <p:cNvSpPr>
            <a:spLocks noChangeArrowheads="1"/>
          </p:cNvSpPr>
          <p:nvPr/>
        </p:nvSpPr>
        <p:spPr bwMode="auto">
          <a:xfrm>
            <a:off x="6589713" y="4654550"/>
            <a:ext cx="719137" cy="719138"/>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-2</a:t>
            </a:r>
            <a:endParaRPr lang="zh-TW" altLang="en-US" sz="2400">
              <a:solidFill>
                <a:srgbClr val="000000"/>
              </a:solidFill>
            </a:endParaRPr>
          </a:p>
        </p:txBody>
      </p:sp>
      <p:sp>
        <p:nvSpPr>
          <p:cNvPr id="41" name="橢圓 52"/>
          <p:cNvSpPr>
            <a:spLocks noChangeArrowheads="1"/>
          </p:cNvSpPr>
          <p:nvPr/>
        </p:nvSpPr>
        <p:spPr bwMode="auto">
          <a:xfrm>
            <a:off x="7431088" y="4654550"/>
            <a:ext cx="720725" cy="719138"/>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42" name="橢圓 53"/>
          <p:cNvSpPr>
            <a:spLocks noChangeArrowheads="1"/>
          </p:cNvSpPr>
          <p:nvPr/>
        </p:nvSpPr>
        <p:spPr bwMode="auto">
          <a:xfrm>
            <a:off x="4905375" y="5454650"/>
            <a:ext cx="720725" cy="719138"/>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43" name="橢圓 54"/>
          <p:cNvSpPr>
            <a:spLocks noChangeArrowheads="1"/>
          </p:cNvSpPr>
          <p:nvPr/>
        </p:nvSpPr>
        <p:spPr bwMode="auto">
          <a:xfrm>
            <a:off x="5746750" y="5454650"/>
            <a:ext cx="720725" cy="719138"/>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0</a:t>
            </a:r>
            <a:endParaRPr lang="zh-TW" altLang="en-US" sz="2400">
              <a:solidFill>
                <a:srgbClr val="000000"/>
              </a:solidFill>
            </a:endParaRPr>
          </a:p>
        </p:txBody>
      </p:sp>
      <p:sp>
        <p:nvSpPr>
          <p:cNvPr id="44" name="橢圓 55"/>
          <p:cNvSpPr>
            <a:spLocks noChangeArrowheads="1"/>
          </p:cNvSpPr>
          <p:nvPr/>
        </p:nvSpPr>
        <p:spPr bwMode="auto">
          <a:xfrm>
            <a:off x="6589713" y="5454650"/>
            <a:ext cx="719137" cy="719138"/>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-4</a:t>
            </a:r>
            <a:endParaRPr lang="zh-TW" altLang="en-US" sz="2400">
              <a:solidFill>
                <a:srgbClr val="000000"/>
              </a:solidFill>
            </a:endParaRPr>
          </a:p>
        </p:txBody>
      </p:sp>
      <p:sp>
        <p:nvSpPr>
          <p:cNvPr id="45" name="橢圓 56"/>
          <p:cNvSpPr>
            <a:spLocks noChangeArrowheads="1"/>
          </p:cNvSpPr>
          <p:nvPr/>
        </p:nvSpPr>
        <p:spPr bwMode="auto">
          <a:xfrm>
            <a:off x="7431088" y="5454650"/>
            <a:ext cx="720725" cy="719138"/>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sp>
        <p:nvSpPr>
          <p:cNvPr id="46" name="文字方塊 2"/>
          <p:cNvSpPr txBox="1">
            <a:spLocks noChangeArrowheads="1"/>
          </p:cNvSpPr>
          <p:nvPr/>
        </p:nvSpPr>
        <p:spPr bwMode="auto">
          <a:xfrm>
            <a:off x="4419600" y="2057400"/>
            <a:ext cx="4572000" cy="523875"/>
          </a:xfrm>
          <a:prstGeom prst="rect">
            <a:avLst/>
          </a:prstGeom>
          <a:noFill/>
          <a:ln w="9525">
            <a:noFill/>
            <a:miter lim="800000"/>
            <a:headEnd/>
            <a:tailEnd/>
          </a:ln>
        </p:spPr>
        <p:txBody>
          <a:bodyPr>
            <a:spAutoFit/>
          </a:bodyPr>
          <a:lstStyle/>
          <a:p>
            <a:pPr eaLnBrk="1" hangingPunct="1"/>
            <a:r>
              <a:rPr lang="en-US" altLang="zh-TW" sz="2800">
                <a:solidFill>
                  <a:srgbClr val="0000FF"/>
                </a:solidFill>
              </a:rPr>
              <a:t>Repeat this for each filter</a:t>
            </a:r>
            <a:endParaRPr lang="zh-TW" altLang="en-US" sz="2800">
              <a:solidFill>
                <a:srgbClr val="0000FF"/>
              </a:solidFill>
            </a:endParaRPr>
          </a:p>
        </p:txBody>
      </p:sp>
      <p:sp>
        <p:nvSpPr>
          <p:cNvPr id="47" name="矩形 57"/>
          <p:cNvSpPr/>
          <p:nvPr/>
        </p:nvSpPr>
        <p:spPr>
          <a:xfrm>
            <a:off x="2416175" y="3783013"/>
            <a:ext cx="1416050" cy="1382712"/>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20593" name="矩形 58"/>
          <p:cNvSpPr>
            <a:spLocks noChangeArrowheads="1"/>
          </p:cNvSpPr>
          <p:nvPr/>
        </p:nvSpPr>
        <p:spPr bwMode="auto">
          <a:xfrm>
            <a:off x="1166813" y="1731963"/>
            <a:ext cx="1208087" cy="461962"/>
          </a:xfrm>
          <a:prstGeom prst="rect">
            <a:avLst/>
          </a:prstGeom>
          <a:noFill/>
          <a:ln w="9525">
            <a:noFill/>
            <a:miter lim="800000"/>
            <a:headEnd/>
            <a:tailEnd/>
          </a:ln>
        </p:spPr>
        <p:txBody>
          <a:bodyPr wrap="none">
            <a:spAutoFit/>
          </a:bodyPr>
          <a:lstStyle/>
          <a:p>
            <a:pPr eaLnBrk="1" hangingPunct="1"/>
            <a:r>
              <a:rPr lang="en-US" altLang="zh-TW" sz="2400"/>
              <a:t>s</a:t>
            </a:r>
            <a:r>
              <a:rPr lang="zh-TW" altLang="en-US" sz="2400"/>
              <a:t>tride</a:t>
            </a:r>
            <a:r>
              <a:rPr lang="en-US" altLang="zh-TW" sz="2400"/>
              <a:t>=1</a:t>
            </a:r>
            <a:endParaRPr lang="zh-TW" altLang="en-US" sz="2400"/>
          </a:p>
        </p:txBody>
      </p:sp>
      <p:sp>
        <p:nvSpPr>
          <p:cNvPr id="49" name="文字方塊 59"/>
          <p:cNvSpPr txBox="1">
            <a:spLocks noChangeArrowheads="1"/>
          </p:cNvSpPr>
          <p:nvPr/>
        </p:nvSpPr>
        <p:spPr bwMode="auto">
          <a:xfrm>
            <a:off x="4953000" y="6172200"/>
            <a:ext cx="3657600" cy="708025"/>
          </a:xfrm>
          <a:prstGeom prst="rect">
            <a:avLst/>
          </a:prstGeom>
          <a:noFill/>
          <a:ln w="9525">
            <a:noFill/>
            <a:miter lim="800000"/>
            <a:headEnd/>
            <a:tailEnd/>
          </a:ln>
        </p:spPr>
        <p:txBody>
          <a:bodyPr>
            <a:spAutoFit/>
          </a:bodyPr>
          <a:lstStyle/>
          <a:p>
            <a:pPr algn="ctr" eaLnBrk="1" hangingPunct="1"/>
            <a:r>
              <a:rPr lang="en-US" altLang="zh-TW" sz="2000">
                <a:solidFill>
                  <a:srgbClr val="FF0000"/>
                </a:solidFill>
              </a:rPr>
              <a:t>Two 4 x 4 images</a:t>
            </a:r>
          </a:p>
          <a:p>
            <a:pPr algn="ctr" eaLnBrk="1" hangingPunct="1"/>
            <a:r>
              <a:rPr lang="en-US" altLang="zh-TW" sz="2000">
                <a:solidFill>
                  <a:srgbClr val="FF0000"/>
                </a:solidFill>
              </a:rPr>
              <a:t>Forming 2 x 4 x 4 matrix</a:t>
            </a:r>
            <a:endParaRPr lang="zh-TW" altLang="en-US" sz="2000">
              <a:solidFill>
                <a:srgbClr val="FF0000"/>
              </a:solidFill>
            </a:endParaRPr>
          </a:p>
        </p:txBody>
      </p:sp>
      <p:sp>
        <p:nvSpPr>
          <p:cNvPr id="50" name="矩形 5"/>
          <p:cNvSpPr/>
          <p:nvPr/>
        </p:nvSpPr>
        <p:spPr>
          <a:xfrm>
            <a:off x="5334000" y="4038600"/>
            <a:ext cx="2320925" cy="97313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hangingPunct="1">
              <a:defRPr/>
            </a:pPr>
            <a:r>
              <a:rPr lang="en-US" altLang="zh-TW" sz="2800">
                <a:solidFill>
                  <a:srgbClr val="000000"/>
                </a:solidFill>
                <a:ea typeface="MS PGothic" pitchFamily="34" charset="-128"/>
              </a:rPr>
              <a:t>Feature</a:t>
            </a:r>
          </a:p>
          <a:p>
            <a:pPr algn="ctr" eaLnBrk="1" hangingPunct="1">
              <a:defRPr/>
            </a:pPr>
            <a:r>
              <a:rPr lang="en-US" altLang="zh-TW" sz="2800">
                <a:solidFill>
                  <a:srgbClr val="000000"/>
                </a:solidFill>
                <a:ea typeface="MS PGothic" pitchFamily="34" charset="-128"/>
              </a:rPr>
              <a:t>Map</a:t>
            </a:r>
            <a:endParaRPr lang="zh-TW" altLang="en-US" sz="2800">
              <a:solidFill>
                <a:srgbClr val="000000"/>
              </a:solidFill>
              <a:ea typeface="MS PGothic"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25"/>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26"/>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27"/>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29"/>
                                        </p:tgtEl>
                                        <p:attrNameLst>
                                          <p:attrName>style.visibility</p:attrName>
                                        </p:attrNameLst>
                                      </p:cBhvr>
                                      <p:to>
                                        <p:strVal val="hidden"/>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p:bldP spid="47" grpId="0" animBg="1"/>
      <p:bldP spid="49" grpId="0"/>
      <p:bldP spid="5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1"/>
          <p:cNvSpPr>
            <a:spLocks noGrp="1"/>
          </p:cNvSpPr>
          <p:nvPr>
            <p:ph type="title"/>
          </p:nvPr>
        </p:nvSpPr>
        <p:spPr>
          <a:xfrm>
            <a:off x="628650" y="365125"/>
            <a:ext cx="7886700" cy="1325563"/>
          </a:xfrm>
        </p:spPr>
        <p:txBody>
          <a:bodyPr/>
          <a:lstStyle/>
          <a:p>
            <a:r>
              <a:rPr lang="en-US" altLang="zh-TW" smtClean="0"/>
              <a:t>Color image: RGB 3 channels</a:t>
            </a:r>
            <a:endParaRPr lang="zh-TW" altLang="en-US" smtClean="0"/>
          </a:p>
        </p:txBody>
      </p:sp>
      <p:graphicFrame>
        <p:nvGraphicFramePr>
          <p:cNvPr id="6" name="內容版面配置區 3"/>
          <p:cNvGraphicFramePr>
            <a:graphicFrameLocks noGrp="1"/>
          </p:cNvGraphicFramePr>
          <p:nvPr/>
        </p:nvGraphicFramePr>
        <p:xfrm>
          <a:off x="4954588" y="3441700"/>
          <a:ext cx="2873375" cy="2743200"/>
        </p:xfrm>
        <a:graphic>
          <a:graphicData uri="http://schemas.openxmlformats.org/drawingml/2006/table">
            <a:tbl>
              <a:tblPr/>
              <a:tblGrid>
                <a:gridCol w="479425"/>
                <a:gridCol w="477837"/>
                <a:gridCol w="479425"/>
                <a:gridCol w="479425"/>
                <a:gridCol w="477838"/>
                <a:gridCol w="4794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7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7" name="內容版面配置區 3"/>
          <p:cNvGraphicFramePr>
            <a:graphicFrameLocks noGrp="1"/>
          </p:cNvGraphicFramePr>
          <p:nvPr/>
        </p:nvGraphicFramePr>
        <p:xfrm>
          <a:off x="5118100" y="3648075"/>
          <a:ext cx="2873375" cy="2743200"/>
        </p:xfrm>
        <a:graphic>
          <a:graphicData uri="http://schemas.openxmlformats.org/drawingml/2006/table">
            <a:tbl>
              <a:tblPr/>
              <a:tblGrid>
                <a:gridCol w="479425"/>
                <a:gridCol w="477838"/>
                <a:gridCol w="479425"/>
                <a:gridCol w="479425"/>
                <a:gridCol w="477837"/>
                <a:gridCol w="4794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8" name="內容版面配置區 3"/>
          <p:cNvGraphicFramePr>
            <a:graphicFrameLocks noGrp="1"/>
          </p:cNvGraphicFramePr>
          <p:nvPr/>
        </p:nvGraphicFramePr>
        <p:xfrm>
          <a:off x="5324475" y="3849688"/>
          <a:ext cx="2873375" cy="2743200"/>
        </p:xfrm>
        <a:graphic>
          <a:graphicData uri="http://schemas.openxmlformats.org/drawingml/2006/table">
            <a:tbl>
              <a:tblPr/>
              <a:tblGrid>
                <a:gridCol w="479425"/>
                <a:gridCol w="477838"/>
                <a:gridCol w="479425"/>
                <a:gridCol w="479425"/>
                <a:gridCol w="508000"/>
                <a:gridCol w="449262"/>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9" name="表格 8"/>
          <p:cNvGraphicFramePr>
            <a:graphicFrameLocks noGrp="1"/>
          </p:cNvGraphicFramePr>
          <p:nvPr/>
        </p:nvGraphicFramePr>
        <p:xfrm>
          <a:off x="2967038" y="1614488"/>
          <a:ext cx="1622425" cy="1371600"/>
        </p:xfrm>
        <a:graphic>
          <a:graphicData uri="http://schemas.openxmlformats.org/drawingml/2006/table">
            <a:tbl>
              <a:tblPr/>
              <a:tblGrid>
                <a:gridCol w="541337"/>
                <a:gridCol w="539750"/>
                <a:gridCol w="541338"/>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bl>
          </a:graphicData>
        </a:graphic>
      </p:graphicFrame>
      <p:sp>
        <p:nvSpPr>
          <p:cNvPr id="10" name="文字方塊 9"/>
          <p:cNvSpPr txBox="1">
            <a:spLocks noChangeArrowheads="1"/>
          </p:cNvSpPr>
          <p:nvPr/>
        </p:nvSpPr>
        <p:spPr bwMode="auto">
          <a:xfrm>
            <a:off x="4676775" y="2341563"/>
            <a:ext cx="1447800" cy="461962"/>
          </a:xfrm>
          <a:prstGeom prst="rect">
            <a:avLst/>
          </a:prstGeom>
          <a:noFill/>
          <a:ln w="9525">
            <a:noFill/>
            <a:miter lim="800000"/>
            <a:headEnd/>
            <a:tailEnd/>
          </a:ln>
        </p:spPr>
        <p:txBody>
          <a:bodyPr>
            <a:spAutoFit/>
          </a:bodyPr>
          <a:lstStyle/>
          <a:p>
            <a:pPr algn="ctr" eaLnBrk="1" hangingPunct="1"/>
            <a:r>
              <a:rPr lang="en-US" altLang="zh-TW" sz="2400"/>
              <a:t>Filter 1</a:t>
            </a:r>
            <a:endParaRPr lang="zh-TW" altLang="en-US" sz="2400"/>
          </a:p>
        </p:txBody>
      </p:sp>
      <p:graphicFrame>
        <p:nvGraphicFramePr>
          <p:cNvPr id="11" name="表格 10"/>
          <p:cNvGraphicFramePr>
            <a:graphicFrameLocks noGrp="1"/>
          </p:cNvGraphicFramePr>
          <p:nvPr/>
        </p:nvGraphicFramePr>
        <p:xfrm>
          <a:off x="5972175" y="1573213"/>
          <a:ext cx="1622425" cy="1371600"/>
        </p:xfrm>
        <a:graphic>
          <a:graphicData uri="http://schemas.openxmlformats.org/drawingml/2006/table">
            <a:tbl>
              <a:tblPr/>
              <a:tblGrid>
                <a:gridCol w="541338"/>
                <a:gridCol w="539750"/>
                <a:gridCol w="5413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r>
            </a:tbl>
          </a:graphicData>
        </a:graphic>
      </p:graphicFrame>
      <p:sp>
        <p:nvSpPr>
          <p:cNvPr id="12" name="文字方塊 11"/>
          <p:cNvSpPr txBox="1">
            <a:spLocks noChangeArrowheads="1"/>
          </p:cNvSpPr>
          <p:nvPr/>
        </p:nvSpPr>
        <p:spPr bwMode="auto">
          <a:xfrm>
            <a:off x="7680325" y="2301875"/>
            <a:ext cx="1449388" cy="460375"/>
          </a:xfrm>
          <a:prstGeom prst="rect">
            <a:avLst/>
          </a:prstGeom>
          <a:noFill/>
          <a:ln w="9525">
            <a:noFill/>
            <a:miter lim="800000"/>
            <a:headEnd/>
            <a:tailEnd/>
          </a:ln>
        </p:spPr>
        <p:txBody>
          <a:bodyPr>
            <a:spAutoFit/>
          </a:bodyPr>
          <a:lstStyle/>
          <a:p>
            <a:pPr algn="ctr" eaLnBrk="1" hangingPunct="1"/>
            <a:r>
              <a:rPr lang="en-US" altLang="zh-TW" sz="2400"/>
              <a:t>Filter 2</a:t>
            </a:r>
            <a:endParaRPr lang="zh-TW" altLang="en-US" sz="2400"/>
          </a:p>
        </p:txBody>
      </p:sp>
      <p:graphicFrame>
        <p:nvGraphicFramePr>
          <p:cNvPr id="13" name="表格 12"/>
          <p:cNvGraphicFramePr>
            <a:graphicFrameLocks noGrp="1"/>
          </p:cNvGraphicFramePr>
          <p:nvPr/>
        </p:nvGraphicFramePr>
        <p:xfrm>
          <a:off x="3119438" y="1766888"/>
          <a:ext cx="1622425" cy="1371600"/>
        </p:xfrm>
        <a:graphic>
          <a:graphicData uri="http://schemas.openxmlformats.org/drawingml/2006/table">
            <a:tbl>
              <a:tblPr/>
              <a:tblGrid>
                <a:gridCol w="541337"/>
                <a:gridCol w="539750"/>
                <a:gridCol w="541338"/>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bl>
          </a:graphicData>
        </a:graphic>
      </p:graphicFrame>
      <p:graphicFrame>
        <p:nvGraphicFramePr>
          <p:cNvPr id="14" name="表格 13"/>
          <p:cNvGraphicFramePr>
            <a:graphicFrameLocks noGrp="1"/>
          </p:cNvGraphicFramePr>
          <p:nvPr/>
        </p:nvGraphicFramePr>
        <p:xfrm>
          <a:off x="3271838" y="1882775"/>
          <a:ext cx="1622425" cy="1371600"/>
        </p:xfrm>
        <a:graphic>
          <a:graphicData uri="http://schemas.openxmlformats.org/drawingml/2006/table">
            <a:tbl>
              <a:tblPr/>
              <a:tblGrid>
                <a:gridCol w="541337"/>
                <a:gridCol w="539750"/>
                <a:gridCol w="541338"/>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bl>
          </a:graphicData>
        </a:graphic>
      </p:graphicFrame>
      <p:graphicFrame>
        <p:nvGraphicFramePr>
          <p:cNvPr id="15" name="表格 14"/>
          <p:cNvGraphicFramePr>
            <a:graphicFrameLocks noGrp="1"/>
          </p:cNvGraphicFramePr>
          <p:nvPr/>
        </p:nvGraphicFramePr>
        <p:xfrm>
          <a:off x="6124575" y="1708150"/>
          <a:ext cx="1622425" cy="1371600"/>
        </p:xfrm>
        <a:graphic>
          <a:graphicData uri="http://schemas.openxmlformats.org/drawingml/2006/table">
            <a:tbl>
              <a:tblPr/>
              <a:tblGrid>
                <a:gridCol w="541338"/>
                <a:gridCol w="539750"/>
                <a:gridCol w="5413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r>
            </a:tbl>
          </a:graphicData>
        </a:graphic>
      </p:graphicFrame>
      <p:graphicFrame>
        <p:nvGraphicFramePr>
          <p:cNvPr id="16" name="表格 15"/>
          <p:cNvGraphicFramePr>
            <a:graphicFrameLocks noGrp="1"/>
          </p:cNvGraphicFramePr>
          <p:nvPr/>
        </p:nvGraphicFramePr>
        <p:xfrm>
          <a:off x="6276975" y="1860550"/>
          <a:ext cx="1622425" cy="1371600"/>
        </p:xfrm>
        <a:graphic>
          <a:graphicData uri="http://schemas.openxmlformats.org/drawingml/2006/table">
            <a:tbl>
              <a:tblPr/>
              <a:tblGrid>
                <a:gridCol w="541338"/>
                <a:gridCol w="539750"/>
                <a:gridCol w="5413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r>
            </a:tbl>
          </a:graphicData>
        </a:graphic>
      </p:graphicFrame>
      <p:sp>
        <p:nvSpPr>
          <p:cNvPr id="17" name="向右箭號 4"/>
          <p:cNvSpPr/>
          <p:nvPr/>
        </p:nvSpPr>
        <p:spPr>
          <a:xfrm>
            <a:off x="4295775" y="4379913"/>
            <a:ext cx="508000" cy="868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grpSp>
        <p:nvGrpSpPr>
          <p:cNvPr id="2" name="群組 17"/>
          <p:cNvGrpSpPr>
            <a:grpSpLocks/>
          </p:cNvGrpSpPr>
          <p:nvPr/>
        </p:nvGrpSpPr>
        <p:grpSpPr bwMode="auto">
          <a:xfrm>
            <a:off x="354013" y="3059113"/>
            <a:ext cx="3927475" cy="3630612"/>
            <a:chOff x="353684" y="3059766"/>
            <a:chExt cx="3927508" cy="3629534"/>
          </a:xfrm>
        </p:grpSpPr>
        <p:pic>
          <p:nvPicPr>
            <p:cNvPr id="21772" name="圖片 3"/>
            <p:cNvPicPr>
              <a:picLocks noChangeAspect="1"/>
            </p:cNvPicPr>
            <p:nvPr/>
          </p:nvPicPr>
          <p:blipFill>
            <a:blip r:embed="rId2"/>
            <a:srcRect/>
            <a:stretch>
              <a:fillRect/>
            </a:stretch>
          </p:blipFill>
          <p:spPr bwMode="auto">
            <a:xfrm>
              <a:off x="374122" y="3442427"/>
              <a:ext cx="3907070" cy="3246873"/>
            </a:xfrm>
            <a:prstGeom prst="rect">
              <a:avLst/>
            </a:prstGeom>
            <a:noFill/>
            <a:ln w="9525">
              <a:noFill/>
              <a:miter lim="800000"/>
              <a:headEnd/>
              <a:tailEnd/>
            </a:ln>
          </p:spPr>
        </p:pic>
        <p:sp>
          <p:nvSpPr>
            <p:cNvPr id="21773" name="文字方塊 16"/>
            <p:cNvSpPr txBox="1">
              <a:spLocks noChangeArrowheads="1"/>
            </p:cNvSpPr>
            <p:nvPr/>
          </p:nvSpPr>
          <p:spPr bwMode="auto">
            <a:xfrm>
              <a:off x="353684" y="3059766"/>
              <a:ext cx="1997613" cy="461665"/>
            </a:xfrm>
            <a:prstGeom prst="rect">
              <a:avLst/>
            </a:prstGeom>
            <a:noFill/>
            <a:ln w="9525">
              <a:noFill/>
              <a:miter lim="800000"/>
              <a:headEnd/>
              <a:tailEnd/>
            </a:ln>
          </p:spPr>
          <p:txBody>
            <a:bodyPr>
              <a:spAutoFit/>
            </a:bodyPr>
            <a:lstStyle/>
            <a:p>
              <a:pPr eaLnBrk="1" hangingPunct="1"/>
              <a:r>
                <a:rPr lang="en-US" altLang="zh-TW" sz="2400"/>
                <a:t>Color image</a:t>
              </a:r>
              <a:endParaRPr lang="zh-TW"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nvGraphicFramePr>
        <p:xfrm>
          <a:off x="1450975" y="1289050"/>
          <a:ext cx="1804988" cy="1724028"/>
        </p:xfrm>
        <a:graphic>
          <a:graphicData uri="http://schemas.openxmlformats.org/drawingml/2006/table">
            <a:tbl>
              <a:tblPr/>
              <a:tblGrid>
                <a:gridCol w="300038"/>
                <a:gridCol w="301625"/>
                <a:gridCol w="300037"/>
                <a:gridCol w="301625"/>
                <a:gridCol w="300038"/>
                <a:gridCol w="301625"/>
              </a:tblGrid>
              <a:tr h="287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rgbClr val="0000FF"/>
                          </a:solidFill>
                          <a:effectLst/>
                          <a:latin typeface="Arial" charset="0"/>
                          <a:ea typeface="MS PGothic" pitchFamily="34" charset="-128"/>
                        </a:rPr>
                        <a:t>1</a:t>
                      </a: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rgbClr val="0000FF"/>
                          </a:solidFill>
                          <a:effectLst/>
                          <a:latin typeface="Arial" charset="0"/>
                          <a:ea typeface="MS PGothic" pitchFamily="34" charset="-128"/>
                        </a:rPr>
                        <a:t>1</a:t>
                      </a:r>
                      <a:endParaRPr kumimoji="0" lang="zh-TW" altLang="en-US" sz="1500" b="0" i="0" u="none" strike="noStrike" cap="none" normalizeH="0" baseline="0" smtClean="0">
                        <a:ln>
                          <a:noFill/>
                        </a:ln>
                        <a:solidFill>
                          <a:srgbClr val="0000FF"/>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rgbClr val="0000FF"/>
                          </a:solidFill>
                          <a:effectLst/>
                          <a:latin typeface="Arial" charset="0"/>
                          <a:ea typeface="MS PGothic" pitchFamily="34" charset="-128"/>
                        </a:rPr>
                        <a:t>1</a:t>
                      </a:r>
                      <a:endParaRPr kumimoji="0" lang="zh-TW" altLang="en-US" sz="1500" b="0" i="0" u="none" strike="noStrike" cap="none" normalizeH="0" baseline="0" smtClean="0">
                        <a:ln>
                          <a:noFill/>
                        </a:ln>
                        <a:solidFill>
                          <a:srgbClr val="0000FF"/>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rgbClr val="0000FF"/>
                          </a:solidFill>
                          <a:effectLst/>
                          <a:latin typeface="Arial" charset="0"/>
                          <a:ea typeface="MS PGothic" pitchFamily="34" charset="-128"/>
                        </a:rPr>
                        <a:t>1</a:t>
                      </a:r>
                      <a:endParaRPr kumimoji="0" lang="zh-TW" altLang="en-US" sz="1500" b="0" i="0" u="none" strike="noStrike" cap="none" normalizeH="0" baseline="0" smtClean="0">
                        <a:ln>
                          <a:noFill/>
                        </a:ln>
                        <a:solidFill>
                          <a:srgbClr val="0000FF"/>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rgbClr val="0000FF"/>
                          </a:solidFill>
                          <a:effectLst/>
                          <a:latin typeface="Arial" charset="0"/>
                          <a:ea typeface="MS PGothic" pitchFamily="34" charset="-128"/>
                        </a:rPr>
                        <a:t>1</a:t>
                      </a:r>
                      <a:endParaRPr kumimoji="0" lang="zh-TW" altLang="en-US" sz="1500" b="0" i="0" u="none" strike="noStrike" cap="none" normalizeH="0" baseline="0" smtClean="0">
                        <a:ln>
                          <a:noFill/>
                        </a:ln>
                        <a:solidFill>
                          <a:srgbClr val="0000FF"/>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rgbClr val="0000FF"/>
                          </a:solidFill>
                          <a:effectLst/>
                          <a:latin typeface="Arial" charset="0"/>
                          <a:ea typeface="MS PGothic" pitchFamily="34" charset="-128"/>
                        </a:rPr>
                        <a:t>1</a:t>
                      </a:r>
                      <a:endParaRPr kumimoji="0" lang="zh-TW" altLang="en-US" sz="1500" b="0" i="0" u="none" strike="noStrike" cap="none" normalizeH="0" baseline="0" smtClean="0">
                        <a:ln>
                          <a:noFill/>
                        </a:ln>
                        <a:solidFill>
                          <a:srgbClr val="0000FF"/>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rgbClr val="0000FF"/>
                          </a:solidFill>
                          <a:effectLst/>
                          <a:latin typeface="Arial" charset="0"/>
                          <a:ea typeface="MS PGothic" pitchFamily="34" charset="-128"/>
                        </a:rPr>
                        <a:t>1</a:t>
                      </a:r>
                      <a:endParaRPr kumimoji="0" lang="zh-TW" altLang="en-US" sz="1500" b="0" i="0" u="none" strike="noStrike" cap="none" normalizeH="0" baseline="0" smtClean="0">
                        <a:ln>
                          <a:noFill/>
                        </a:ln>
                        <a:solidFill>
                          <a:srgbClr val="0000FF"/>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rgbClr val="0000FF"/>
                          </a:solidFill>
                          <a:effectLst/>
                          <a:latin typeface="Arial" charset="0"/>
                          <a:ea typeface="MS PGothic" pitchFamily="34" charset="-128"/>
                        </a:rPr>
                        <a:t>1</a:t>
                      </a:r>
                      <a:endParaRPr kumimoji="0" lang="zh-TW" altLang="en-US" sz="1500" b="0" i="0" u="none" strike="noStrike" cap="none" normalizeH="0" baseline="0" smtClean="0">
                        <a:ln>
                          <a:noFill/>
                        </a:ln>
                        <a:solidFill>
                          <a:srgbClr val="0000FF"/>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rgbClr val="0000FF"/>
                          </a:solidFill>
                          <a:effectLst/>
                          <a:latin typeface="Arial" charset="0"/>
                          <a:ea typeface="MS PGothic" pitchFamily="34" charset="-128"/>
                        </a:rPr>
                        <a:t>1</a:t>
                      </a:r>
                      <a:endParaRPr kumimoji="0" lang="zh-TW" altLang="en-US" sz="1500" b="0" i="0" u="none" strike="noStrike" cap="none" normalizeH="0" baseline="0" smtClean="0">
                        <a:ln>
                          <a:noFill/>
                        </a:ln>
                        <a:solidFill>
                          <a:srgbClr val="0000FF"/>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rgbClr val="0000FF"/>
                          </a:solidFill>
                          <a:effectLst/>
                          <a:latin typeface="Arial" charset="0"/>
                          <a:ea typeface="MS PGothic" pitchFamily="34" charset="-128"/>
                        </a:rPr>
                        <a:t>1</a:t>
                      </a:r>
                      <a:endParaRPr kumimoji="0" lang="zh-TW" altLang="en-US" sz="1500" b="0" i="0" u="none" strike="noStrike" cap="none" normalizeH="0" baseline="0" smtClean="0">
                        <a:ln>
                          <a:noFill/>
                        </a:ln>
                        <a:solidFill>
                          <a:srgbClr val="0000FF"/>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rgbClr val="0000FF"/>
                          </a:solidFill>
                          <a:effectLst/>
                          <a:latin typeface="Arial" charset="0"/>
                          <a:ea typeface="MS PGothic" pitchFamily="34" charset="-128"/>
                        </a:rPr>
                        <a:t>1</a:t>
                      </a:r>
                      <a:endParaRPr kumimoji="0" lang="zh-TW" altLang="en-US" sz="1500" b="0" i="0" u="none" strike="noStrike" cap="none" normalizeH="0" baseline="0" smtClean="0">
                        <a:ln>
                          <a:noFill/>
                        </a:ln>
                        <a:solidFill>
                          <a:srgbClr val="0000FF"/>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rgbClr val="0000FF"/>
                          </a:solidFill>
                          <a:effectLst/>
                          <a:latin typeface="Arial" charset="0"/>
                          <a:ea typeface="MS PGothic" pitchFamily="34" charset="-128"/>
                        </a:rPr>
                        <a:t>1</a:t>
                      </a:r>
                      <a:endParaRPr kumimoji="0" lang="zh-TW" altLang="en-US" sz="1500" b="0" i="0" u="none" strike="noStrike" cap="none" normalizeH="0" baseline="0" smtClean="0">
                        <a:ln>
                          <a:noFill/>
                        </a:ln>
                        <a:solidFill>
                          <a:srgbClr val="0000FF"/>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34" marB="28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80" name="文字方塊 4"/>
          <p:cNvSpPr txBox="1">
            <a:spLocks noChangeArrowheads="1"/>
          </p:cNvSpPr>
          <p:nvPr/>
        </p:nvSpPr>
        <p:spPr bwMode="auto">
          <a:xfrm>
            <a:off x="1730375" y="3013075"/>
            <a:ext cx="1246188" cy="461963"/>
          </a:xfrm>
          <a:prstGeom prst="rect">
            <a:avLst/>
          </a:prstGeom>
          <a:noFill/>
          <a:ln w="9525">
            <a:noFill/>
            <a:miter lim="800000"/>
            <a:headEnd/>
            <a:tailEnd/>
          </a:ln>
        </p:spPr>
        <p:txBody>
          <a:bodyPr>
            <a:spAutoFit/>
          </a:bodyPr>
          <a:lstStyle/>
          <a:p>
            <a:pPr algn="ctr" eaLnBrk="1" hangingPunct="1"/>
            <a:r>
              <a:rPr lang="en-US" altLang="zh-TW" sz="2400"/>
              <a:t>image</a:t>
            </a:r>
            <a:endParaRPr lang="zh-TW" altLang="en-US" sz="2400"/>
          </a:p>
        </p:txBody>
      </p:sp>
      <p:pic>
        <p:nvPicPr>
          <p:cNvPr id="1081" name="圖片 5"/>
          <p:cNvPicPr>
            <a:picLocks noChangeAspect="1"/>
          </p:cNvPicPr>
          <p:nvPr/>
        </p:nvPicPr>
        <p:blipFill>
          <a:blip r:embed="rId3"/>
          <a:srcRect/>
          <a:stretch>
            <a:fillRect/>
          </a:stretch>
        </p:blipFill>
        <p:spPr bwMode="auto">
          <a:xfrm>
            <a:off x="5732463" y="1312863"/>
            <a:ext cx="1916112" cy="1873250"/>
          </a:xfrm>
          <a:prstGeom prst="rect">
            <a:avLst/>
          </a:prstGeom>
          <a:noFill/>
          <a:ln w="9525">
            <a:noFill/>
            <a:miter lim="800000"/>
            <a:headEnd/>
            <a:tailEnd/>
          </a:ln>
        </p:spPr>
      </p:pic>
      <p:sp>
        <p:nvSpPr>
          <p:cNvPr id="7" name="向右箭號 62"/>
          <p:cNvSpPr/>
          <p:nvPr/>
        </p:nvSpPr>
        <p:spPr>
          <a:xfrm>
            <a:off x="3673475" y="2151063"/>
            <a:ext cx="1881188" cy="666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083" name="文字方塊 7"/>
          <p:cNvSpPr txBox="1">
            <a:spLocks noChangeArrowheads="1"/>
          </p:cNvSpPr>
          <p:nvPr/>
        </p:nvSpPr>
        <p:spPr bwMode="auto">
          <a:xfrm>
            <a:off x="3657600" y="2743200"/>
            <a:ext cx="2005013" cy="461963"/>
          </a:xfrm>
          <a:prstGeom prst="rect">
            <a:avLst/>
          </a:prstGeom>
          <a:noFill/>
          <a:ln w="9525">
            <a:noFill/>
            <a:miter lim="800000"/>
            <a:headEnd/>
            <a:tailEnd/>
          </a:ln>
        </p:spPr>
        <p:txBody>
          <a:bodyPr>
            <a:spAutoFit/>
          </a:bodyPr>
          <a:lstStyle/>
          <a:p>
            <a:pPr eaLnBrk="1" hangingPunct="1"/>
            <a:r>
              <a:rPr lang="en-US" altLang="zh-TW" sz="2400"/>
              <a:t>convolution</a:t>
            </a:r>
            <a:endParaRPr lang="zh-TW" altLang="en-US" sz="2400"/>
          </a:p>
        </p:txBody>
      </p:sp>
      <p:graphicFrame>
        <p:nvGraphicFramePr>
          <p:cNvPr id="9" name="表格 8"/>
          <p:cNvGraphicFramePr>
            <a:graphicFrameLocks noGrp="1"/>
          </p:cNvGraphicFramePr>
          <p:nvPr/>
        </p:nvGraphicFramePr>
        <p:xfrm>
          <a:off x="4586288" y="1268413"/>
          <a:ext cx="963612" cy="814389"/>
        </p:xfrm>
        <a:graphic>
          <a:graphicData uri="http://schemas.openxmlformats.org/drawingml/2006/table">
            <a:tbl>
              <a:tblPr/>
              <a:tblGrid>
                <a:gridCol w="320675"/>
                <a:gridCol w="322262"/>
                <a:gridCol w="320675"/>
              </a:tblGrid>
              <a:tr h="2714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MS PGothic" pitchFamily="34" charset="-128"/>
                        </a:rPr>
                        <a:t>-1</a:t>
                      </a:r>
                      <a:endParaRPr kumimoji="0" lang="zh-TW" altLang="en-US" sz="1400" b="0" i="0" u="none" strike="noStrike" cap="none" normalizeH="0" baseline="0" smtClean="0">
                        <a:ln>
                          <a:noFill/>
                        </a:ln>
                        <a:solidFill>
                          <a:schemeClr val="tx1"/>
                        </a:solidFill>
                        <a:effectLst/>
                        <a:latin typeface="Arial" charset="0"/>
                        <a:ea typeface="MS PGothic" pitchFamily="34" charset="-128"/>
                      </a:endParaRPr>
                    </a:p>
                  </a:txBody>
                  <a:tcPr marL="54319" marR="54319" marT="27146" marB="271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MS PGothic" pitchFamily="34" charset="-128"/>
                        </a:rPr>
                        <a:t>1</a:t>
                      </a:r>
                      <a:endParaRPr kumimoji="0" lang="zh-TW" altLang="en-US" sz="1400" b="0" i="0" u="none" strike="noStrike" cap="none" normalizeH="0" baseline="0" smtClean="0">
                        <a:ln>
                          <a:noFill/>
                        </a:ln>
                        <a:solidFill>
                          <a:schemeClr val="tx1"/>
                        </a:solidFill>
                        <a:effectLst/>
                        <a:latin typeface="Arial" charset="0"/>
                        <a:ea typeface="MS PGothic" pitchFamily="34" charset="-128"/>
                      </a:endParaRPr>
                    </a:p>
                  </a:txBody>
                  <a:tcPr marL="54319" marR="54319" marT="27146" marB="271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MS PGothic" pitchFamily="34" charset="-128"/>
                        </a:rPr>
                        <a:t>-1</a:t>
                      </a:r>
                      <a:endParaRPr kumimoji="0" lang="zh-TW" altLang="en-US" sz="1400" b="0" i="0" u="none" strike="noStrike" cap="none" normalizeH="0" baseline="0" smtClean="0">
                        <a:ln>
                          <a:noFill/>
                        </a:ln>
                        <a:solidFill>
                          <a:schemeClr val="tx1"/>
                        </a:solidFill>
                        <a:effectLst/>
                        <a:latin typeface="Arial" charset="0"/>
                        <a:ea typeface="MS PGothic" pitchFamily="34" charset="-128"/>
                      </a:endParaRPr>
                    </a:p>
                  </a:txBody>
                  <a:tcPr marL="54319" marR="54319" marT="27146" marB="271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r>
              <a:tr h="2714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MS PGothic" pitchFamily="34" charset="-128"/>
                        </a:rPr>
                        <a:t>-1</a:t>
                      </a:r>
                      <a:endParaRPr kumimoji="0" lang="zh-TW" altLang="en-US" sz="1400" b="0" i="0" u="none" strike="noStrike" cap="none" normalizeH="0" baseline="0" smtClean="0">
                        <a:ln>
                          <a:noFill/>
                        </a:ln>
                        <a:solidFill>
                          <a:schemeClr val="tx1"/>
                        </a:solidFill>
                        <a:effectLst/>
                        <a:latin typeface="Arial" charset="0"/>
                        <a:ea typeface="MS PGothic" pitchFamily="34" charset="-128"/>
                      </a:endParaRPr>
                    </a:p>
                  </a:txBody>
                  <a:tcPr marL="54319" marR="54319" marT="27146" marB="271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MS PGothic" pitchFamily="34" charset="-128"/>
                        </a:rPr>
                        <a:t>1</a:t>
                      </a:r>
                      <a:endParaRPr kumimoji="0" lang="zh-TW" altLang="en-US" sz="1400" b="0" i="0" u="none" strike="noStrike" cap="none" normalizeH="0" baseline="0" smtClean="0">
                        <a:ln>
                          <a:noFill/>
                        </a:ln>
                        <a:solidFill>
                          <a:schemeClr val="tx1"/>
                        </a:solidFill>
                        <a:effectLst/>
                        <a:latin typeface="Arial" charset="0"/>
                        <a:ea typeface="MS PGothic" pitchFamily="34" charset="-128"/>
                      </a:endParaRPr>
                    </a:p>
                  </a:txBody>
                  <a:tcPr marL="54319" marR="54319" marT="27146" marB="271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MS PGothic" pitchFamily="34" charset="-128"/>
                        </a:rPr>
                        <a:t>-1</a:t>
                      </a:r>
                      <a:endParaRPr kumimoji="0" lang="zh-TW" altLang="en-US" sz="1400" b="0" i="0" u="none" strike="noStrike" cap="none" normalizeH="0" baseline="0" smtClean="0">
                        <a:ln>
                          <a:noFill/>
                        </a:ln>
                        <a:solidFill>
                          <a:schemeClr val="tx1"/>
                        </a:solidFill>
                        <a:effectLst/>
                        <a:latin typeface="Arial" charset="0"/>
                        <a:ea typeface="MS PGothic" pitchFamily="34" charset="-128"/>
                      </a:endParaRPr>
                    </a:p>
                  </a:txBody>
                  <a:tcPr marL="54319" marR="54319" marT="27146" marB="271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r>
              <a:tr h="2714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MS PGothic" pitchFamily="34" charset="-128"/>
                        </a:rPr>
                        <a:t>-1</a:t>
                      </a:r>
                      <a:endParaRPr kumimoji="0" lang="zh-TW" altLang="en-US" sz="1400" b="0" i="0" u="none" strike="noStrike" cap="none" normalizeH="0" baseline="0" smtClean="0">
                        <a:ln>
                          <a:noFill/>
                        </a:ln>
                        <a:solidFill>
                          <a:schemeClr val="tx1"/>
                        </a:solidFill>
                        <a:effectLst/>
                        <a:latin typeface="Arial" charset="0"/>
                        <a:ea typeface="MS PGothic" pitchFamily="34" charset="-128"/>
                      </a:endParaRPr>
                    </a:p>
                  </a:txBody>
                  <a:tcPr marL="54319" marR="54319" marT="27146" marB="271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MS PGothic" pitchFamily="34" charset="-128"/>
                        </a:rPr>
                        <a:t>1</a:t>
                      </a:r>
                      <a:endParaRPr kumimoji="0" lang="zh-TW" altLang="en-US" sz="1400" b="0" i="0" u="none" strike="noStrike" cap="none" normalizeH="0" baseline="0" smtClean="0">
                        <a:ln>
                          <a:noFill/>
                        </a:ln>
                        <a:solidFill>
                          <a:schemeClr val="tx1"/>
                        </a:solidFill>
                        <a:effectLst/>
                        <a:latin typeface="Arial" charset="0"/>
                        <a:ea typeface="MS PGothic" pitchFamily="34" charset="-128"/>
                      </a:endParaRPr>
                    </a:p>
                  </a:txBody>
                  <a:tcPr marL="54319" marR="54319" marT="27146" marB="271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MS PGothic" pitchFamily="34" charset="-128"/>
                        </a:rPr>
                        <a:t>-1</a:t>
                      </a:r>
                      <a:endParaRPr kumimoji="0" lang="zh-TW" altLang="en-US" sz="1400" b="0" i="0" u="none" strike="noStrike" cap="none" normalizeH="0" baseline="0" smtClean="0">
                        <a:ln>
                          <a:noFill/>
                        </a:ln>
                        <a:solidFill>
                          <a:schemeClr val="tx1"/>
                        </a:solidFill>
                        <a:effectLst/>
                        <a:latin typeface="Arial" charset="0"/>
                        <a:ea typeface="MS PGothic" pitchFamily="34" charset="-128"/>
                      </a:endParaRPr>
                    </a:p>
                  </a:txBody>
                  <a:tcPr marL="54319" marR="54319" marT="27146" marB="271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r>
            </a:tbl>
          </a:graphicData>
        </a:graphic>
      </p:graphicFrame>
      <p:graphicFrame>
        <p:nvGraphicFramePr>
          <p:cNvPr id="10" name="表格 9"/>
          <p:cNvGraphicFramePr>
            <a:graphicFrameLocks noGrp="1"/>
          </p:cNvGraphicFramePr>
          <p:nvPr/>
        </p:nvGraphicFramePr>
        <p:xfrm>
          <a:off x="3503613" y="1273175"/>
          <a:ext cx="947737" cy="800286"/>
        </p:xfrm>
        <a:graphic>
          <a:graphicData uri="http://schemas.openxmlformats.org/drawingml/2006/table">
            <a:tbl>
              <a:tblPr/>
              <a:tblGrid>
                <a:gridCol w="315912"/>
                <a:gridCol w="315913"/>
                <a:gridCol w="315912"/>
              </a:tblGrid>
              <a:tr h="266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MS PGothic" pitchFamily="34" charset="-128"/>
                        </a:rPr>
                        <a:t>1</a:t>
                      </a:r>
                      <a:endParaRPr kumimoji="0" lang="zh-TW" altLang="en-US" sz="1400" b="0" i="0" u="none" strike="noStrike" cap="none" normalizeH="0" baseline="0" smtClean="0">
                        <a:ln>
                          <a:noFill/>
                        </a:ln>
                        <a:solidFill>
                          <a:schemeClr val="tx1"/>
                        </a:solidFill>
                        <a:effectLst/>
                        <a:latin typeface="Arial" charset="0"/>
                        <a:ea typeface="MS PGothic" pitchFamily="34" charset="-128"/>
                      </a:endParaRPr>
                    </a:p>
                  </a:txBody>
                  <a:tcPr marL="53424" marR="53424" marT="26701" marB="26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MS PGothic" pitchFamily="34" charset="-128"/>
                        </a:rPr>
                        <a:t>-1</a:t>
                      </a:r>
                      <a:endParaRPr kumimoji="0" lang="zh-TW" altLang="en-US" sz="1400" b="0" i="0" u="none" strike="noStrike" cap="none" normalizeH="0" baseline="0" smtClean="0">
                        <a:ln>
                          <a:noFill/>
                        </a:ln>
                        <a:solidFill>
                          <a:schemeClr val="tx1"/>
                        </a:solidFill>
                        <a:effectLst/>
                        <a:latin typeface="Arial" charset="0"/>
                        <a:ea typeface="MS PGothic" pitchFamily="34" charset="-128"/>
                      </a:endParaRPr>
                    </a:p>
                  </a:txBody>
                  <a:tcPr marL="53424" marR="53424" marT="26701" marB="26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MS PGothic" pitchFamily="34" charset="-128"/>
                        </a:rPr>
                        <a:t>-1</a:t>
                      </a:r>
                      <a:endParaRPr kumimoji="0" lang="zh-TW" altLang="en-US" sz="1400" b="0" i="0" u="none" strike="noStrike" cap="none" normalizeH="0" baseline="0" smtClean="0">
                        <a:ln>
                          <a:noFill/>
                        </a:ln>
                        <a:solidFill>
                          <a:schemeClr val="tx1"/>
                        </a:solidFill>
                        <a:effectLst/>
                        <a:latin typeface="Arial" charset="0"/>
                        <a:ea typeface="MS PGothic" pitchFamily="34" charset="-128"/>
                      </a:endParaRPr>
                    </a:p>
                  </a:txBody>
                  <a:tcPr marL="53424" marR="53424" marT="26701" marB="26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r h="266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MS PGothic" pitchFamily="34" charset="-128"/>
                        </a:rPr>
                        <a:t>-1</a:t>
                      </a:r>
                      <a:endParaRPr kumimoji="0" lang="zh-TW" altLang="en-US" sz="1400" b="0" i="0" u="none" strike="noStrike" cap="none" normalizeH="0" baseline="0" smtClean="0">
                        <a:ln>
                          <a:noFill/>
                        </a:ln>
                        <a:solidFill>
                          <a:schemeClr val="tx1"/>
                        </a:solidFill>
                        <a:effectLst/>
                        <a:latin typeface="Arial" charset="0"/>
                        <a:ea typeface="MS PGothic" pitchFamily="34" charset="-128"/>
                      </a:endParaRPr>
                    </a:p>
                  </a:txBody>
                  <a:tcPr marL="53424" marR="53424" marT="26701" marB="26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MS PGothic" pitchFamily="34" charset="-128"/>
                        </a:rPr>
                        <a:t>1</a:t>
                      </a:r>
                      <a:endParaRPr kumimoji="0" lang="zh-TW" altLang="en-US" sz="1400" b="0" i="0" u="none" strike="noStrike" cap="none" normalizeH="0" baseline="0" smtClean="0">
                        <a:ln>
                          <a:noFill/>
                        </a:ln>
                        <a:solidFill>
                          <a:schemeClr val="tx1"/>
                        </a:solidFill>
                        <a:effectLst/>
                        <a:latin typeface="Arial" charset="0"/>
                        <a:ea typeface="MS PGothic" pitchFamily="34" charset="-128"/>
                      </a:endParaRPr>
                    </a:p>
                  </a:txBody>
                  <a:tcPr marL="53424" marR="53424" marT="26701" marB="26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MS PGothic" pitchFamily="34" charset="-128"/>
                        </a:rPr>
                        <a:t>-1</a:t>
                      </a:r>
                      <a:endParaRPr kumimoji="0" lang="zh-TW" altLang="en-US" sz="1400" b="0" i="0" u="none" strike="noStrike" cap="none" normalizeH="0" baseline="0" smtClean="0">
                        <a:ln>
                          <a:noFill/>
                        </a:ln>
                        <a:solidFill>
                          <a:schemeClr val="tx1"/>
                        </a:solidFill>
                        <a:effectLst/>
                        <a:latin typeface="Arial" charset="0"/>
                        <a:ea typeface="MS PGothic" pitchFamily="34" charset="-128"/>
                      </a:endParaRPr>
                    </a:p>
                  </a:txBody>
                  <a:tcPr marL="53424" marR="53424" marT="26701" marB="26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r h="266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MS PGothic" pitchFamily="34" charset="-128"/>
                        </a:rPr>
                        <a:t>-1</a:t>
                      </a:r>
                      <a:endParaRPr kumimoji="0" lang="zh-TW" altLang="en-US" sz="1400" b="0" i="0" u="none" strike="noStrike" cap="none" normalizeH="0" baseline="0" smtClean="0">
                        <a:ln>
                          <a:noFill/>
                        </a:ln>
                        <a:solidFill>
                          <a:schemeClr val="tx1"/>
                        </a:solidFill>
                        <a:effectLst/>
                        <a:latin typeface="Arial" charset="0"/>
                        <a:ea typeface="MS PGothic" pitchFamily="34" charset="-128"/>
                      </a:endParaRPr>
                    </a:p>
                  </a:txBody>
                  <a:tcPr marL="53424" marR="53424" marT="26701" marB="26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MS PGothic" pitchFamily="34" charset="-128"/>
                        </a:rPr>
                        <a:t>-1</a:t>
                      </a:r>
                      <a:endParaRPr kumimoji="0" lang="zh-TW" altLang="en-US" sz="1400" b="0" i="0" u="none" strike="noStrike" cap="none" normalizeH="0" baseline="0" smtClean="0">
                        <a:ln>
                          <a:noFill/>
                        </a:ln>
                        <a:solidFill>
                          <a:schemeClr val="tx1"/>
                        </a:solidFill>
                        <a:effectLst/>
                        <a:latin typeface="Arial" charset="0"/>
                        <a:ea typeface="MS PGothic" pitchFamily="34" charset="-128"/>
                      </a:endParaRPr>
                    </a:p>
                  </a:txBody>
                  <a:tcPr marL="53424" marR="53424" marT="26701" marB="26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charset="0"/>
                          <a:ea typeface="MS PGothic" pitchFamily="34" charset="-128"/>
                        </a:rPr>
                        <a:t>1</a:t>
                      </a:r>
                      <a:endParaRPr kumimoji="0" lang="zh-TW" altLang="en-US" sz="1400" b="0" i="0" u="none" strike="noStrike" cap="none" normalizeH="0" baseline="0" smtClean="0">
                        <a:ln>
                          <a:noFill/>
                        </a:ln>
                        <a:solidFill>
                          <a:schemeClr val="tx1"/>
                        </a:solidFill>
                        <a:effectLst/>
                        <a:latin typeface="Arial" charset="0"/>
                        <a:ea typeface="MS PGothic" pitchFamily="34" charset="-128"/>
                      </a:endParaRPr>
                    </a:p>
                  </a:txBody>
                  <a:tcPr marL="53424" marR="53424" marT="26701" marB="26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bl>
          </a:graphicData>
        </a:graphic>
      </p:graphicFrame>
      <p:sp>
        <p:nvSpPr>
          <p:cNvPr id="11" name="矩形 11"/>
          <p:cNvSpPr/>
          <p:nvPr/>
        </p:nvSpPr>
        <p:spPr>
          <a:xfrm>
            <a:off x="1041400" y="1046163"/>
            <a:ext cx="7089775" cy="26035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2" name="矩形 39"/>
          <p:cNvSpPr>
            <a:spLocks noChangeArrowheads="1"/>
          </p:cNvSpPr>
          <p:nvPr/>
        </p:nvSpPr>
        <p:spPr bwMode="auto">
          <a:xfrm>
            <a:off x="5272088" y="3898900"/>
            <a:ext cx="498475" cy="2624138"/>
          </a:xfrm>
          <a:prstGeom prst="rect">
            <a:avLst/>
          </a:prstGeom>
          <a:solidFill>
            <a:srgbClr val="D9D9D9"/>
          </a:solidFill>
          <a:ln>
            <a:noFill/>
          </a:ln>
          <a:effectLst>
            <a:outerShdw blurRad="40000" dist="20000" dir="5400000" rotWithShape="0">
              <a:srgbClr val="808080">
                <a:alpha val="37999"/>
              </a:srgbClr>
            </a:outerShdw>
          </a:effectLst>
          <a:extLst>
            <a:ext uri="{91240B29-F687-4F45-9708-019B960494DF}"/>
          </a:extLst>
        </p:spPr>
        <p:txBody>
          <a:bodyPr anchor="ctr"/>
          <a:lstStyle/>
          <a:p>
            <a:pPr algn="ctr" eaLnBrk="1" hangingPunct="1">
              <a:defRPr/>
            </a:pPr>
            <a:endParaRPr lang="zh-TW" altLang="en-US">
              <a:solidFill>
                <a:srgbClr val="000000"/>
              </a:solidFill>
            </a:endParaRPr>
          </a:p>
        </p:txBody>
      </p:sp>
      <p:sp>
        <p:nvSpPr>
          <p:cNvPr id="13" name="矩形 40"/>
          <p:cNvSpPr>
            <a:spLocks noChangeArrowheads="1"/>
          </p:cNvSpPr>
          <p:nvPr/>
        </p:nvSpPr>
        <p:spPr bwMode="auto">
          <a:xfrm>
            <a:off x="5340350" y="4616450"/>
            <a:ext cx="342900" cy="3429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nchor="ctr"/>
          <a:lstStyle/>
          <a:p>
            <a:pPr algn="ctr" eaLnBrk="1" hangingPunct="1">
              <a:defRPr/>
            </a:pPr>
            <a:endParaRPr lang="zh-TW" altLang="en-US">
              <a:solidFill>
                <a:srgbClr val="000000"/>
              </a:solidFill>
            </a:endParaRPr>
          </a:p>
        </p:txBody>
      </p:sp>
      <p:sp>
        <p:nvSpPr>
          <p:cNvPr id="14" name="矩形 41"/>
          <p:cNvSpPr>
            <a:spLocks noChangeArrowheads="1"/>
          </p:cNvSpPr>
          <p:nvPr/>
        </p:nvSpPr>
        <p:spPr bwMode="auto">
          <a:xfrm>
            <a:off x="5346700" y="4044950"/>
            <a:ext cx="342900" cy="3429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nchor="ctr"/>
          <a:lstStyle/>
          <a:p>
            <a:pPr algn="ctr" eaLnBrk="1" hangingPunct="1">
              <a:defRPr/>
            </a:pPr>
            <a:endParaRPr lang="zh-TW" altLang="en-US">
              <a:solidFill>
                <a:srgbClr val="000000"/>
              </a:solidFill>
            </a:endParaRPr>
          </a:p>
        </p:txBody>
      </p:sp>
      <p:graphicFrame>
        <p:nvGraphicFramePr>
          <p:cNvPr id="1026" name="Object 12"/>
          <p:cNvGraphicFramePr>
            <a:graphicFrameLocks noChangeAspect="1"/>
          </p:cNvGraphicFramePr>
          <p:nvPr/>
        </p:nvGraphicFramePr>
        <p:xfrm>
          <a:off x="5359400" y="3949700"/>
          <a:ext cx="325438" cy="461963"/>
        </p:xfrm>
        <a:graphic>
          <a:graphicData uri="http://schemas.openxmlformats.org/presentationml/2006/ole">
            <p:oleObj spid="_x0000_s1026" name="方程式" r:id="rId4" imgW="3505200" imgH="4978400" progId="Equation.3">
              <p:embed/>
            </p:oleObj>
          </a:graphicData>
        </a:graphic>
      </p:graphicFrame>
      <p:graphicFrame>
        <p:nvGraphicFramePr>
          <p:cNvPr id="1027" name="Object 98"/>
          <p:cNvGraphicFramePr>
            <a:graphicFrameLocks noChangeAspect="1"/>
          </p:cNvGraphicFramePr>
          <p:nvPr/>
        </p:nvGraphicFramePr>
        <p:xfrm>
          <a:off x="5364163" y="4533900"/>
          <a:ext cx="352425" cy="461963"/>
        </p:xfrm>
        <a:graphic>
          <a:graphicData uri="http://schemas.openxmlformats.org/presentationml/2006/ole">
            <p:oleObj spid="_x0000_s1027" name="方程式" r:id="rId5" imgW="3797300" imgH="4978400" progId="Equation.3">
              <p:embed/>
            </p:oleObj>
          </a:graphicData>
        </a:graphic>
      </p:graphicFrame>
      <p:sp>
        <p:nvSpPr>
          <p:cNvPr id="17" name="矩形 44"/>
          <p:cNvSpPr>
            <a:spLocks noChangeArrowheads="1"/>
          </p:cNvSpPr>
          <p:nvPr/>
        </p:nvSpPr>
        <p:spPr bwMode="auto">
          <a:xfrm>
            <a:off x="6826250" y="3870325"/>
            <a:ext cx="746125" cy="2676525"/>
          </a:xfrm>
          <a:prstGeom prst="rect">
            <a:avLst/>
          </a:prstGeom>
          <a:solidFill>
            <a:srgbClr val="D9D9D9"/>
          </a:solidFill>
          <a:ln>
            <a:noFill/>
          </a:ln>
          <a:effectLst>
            <a:outerShdw blurRad="40000" dist="20000" dir="5400000" rotWithShape="0">
              <a:srgbClr val="808080">
                <a:alpha val="37999"/>
              </a:srgbClr>
            </a:outerShdw>
          </a:effectLst>
          <a:extLst>
            <a:ext uri="{91240B29-F687-4F45-9708-019B960494DF}"/>
          </a:extLst>
        </p:spPr>
        <p:txBody>
          <a:bodyPr anchor="ctr"/>
          <a:lstStyle/>
          <a:p>
            <a:pPr algn="ctr" eaLnBrk="1" hangingPunct="1">
              <a:defRPr/>
            </a:pPr>
            <a:endParaRPr lang="zh-TW" altLang="en-US">
              <a:solidFill>
                <a:srgbClr val="000000"/>
              </a:solidFill>
            </a:endParaRPr>
          </a:p>
        </p:txBody>
      </p:sp>
      <p:sp>
        <p:nvSpPr>
          <p:cNvPr id="18" name="橢圓 45"/>
          <p:cNvSpPr>
            <a:spLocks noChangeArrowheads="1"/>
          </p:cNvSpPr>
          <p:nvPr/>
        </p:nvSpPr>
        <p:spPr bwMode="auto">
          <a:xfrm>
            <a:off x="6934200" y="3886200"/>
            <a:ext cx="574675" cy="57467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endParaRPr lang="zh-TW" altLang="en-US">
              <a:solidFill>
                <a:srgbClr val="000000"/>
              </a:solidFill>
            </a:endParaRPr>
          </a:p>
        </p:txBody>
      </p:sp>
      <p:sp>
        <p:nvSpPr>
          <p:cNvPr id="19" name="橢圓 46"/>
          <p:cNvSpPr>
            <a:spLocks noChangeArrowheads="1"/>
          </p:cNvSpPr>
          <p:nvPr/>
        </p:nvSpPr>
        <p:spPr bwMode="auto">
          <a:xfrm>
            <a:off x="6926263" y="4660900"/>
            <a:ext cx="573087" cy="573088"/>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endParaRPr lang="zh-TW" altLang="en-US">
              <a:solidFill>
                <a:srgbClr val="000000"/>
              </a:solidFill>
            </a:endParaRPr>
          </a:p>
        </p:txBody>
      </p:sp>
      <p:sp>
        <p:nvSpPr>
          <p:cNvPr id="20" name="橢圓 47"/>
          <p:cNvSpPr>
            <a:spLocks noChangeArrowheads="1"/>
          </p:cNvSpPr>
          <p:nvPr/>
        </p:nvSpPr>
        <p:spPr bwMode="auto">
          <a:xfrm>
            <a:off x="6913563" y="5888038"/>
            <a:ext cx="574675" cy="57467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endParaRPr lang="zh-TW" altLang="en-US">
              <a:solidFill>
                <a:srgbClr val="000000"/>
              </a:solidFill>
            </a:endParaRPr>
          </a:p>
        </p:txBody>
      </p:sp>
      <p:sp>
        <p:nvSpPr>
          <p:cNvPr id="1128" name="文字方塊 48"/>
          <p:cNvSpPr txBox="1">
            <a:spLocks noChangeArrowheads="1"/>
          </p:cNvSpPr>
          <p:nvPr/>
        </p:nvSpPr>
        <p:spPr bwMode="auto">
          <a:xfrm rot="5400000">
            <a:off x="6911976" y="5310187"/>
            <a:ext cx="768350" cy="523875"/>
          </a:xfrm>
          <a:prstGeom prst="rect">
            <a:avLst/>
          </a:prstGeom>
          <a:noFill/>
          <a:ln w="9525">
            <a:noFill/>
            <a:miter lim="800000"/>
            <a:headEnd/>
            <a:tailEnd/>
          </a:ln>
        </p:spPr>
        <p:txBody>
          <a:bodyPr>
            <a:spAutoFit/>
          </a:bodyPr>
          <a:lstStyle/>
          <a:p>
            <a:pPr algn="ctr" eaLnBrk="1" hangingPunct="1"/>
            <a:r>
              <a:rPr lang="en-US" altLang="zh-TW" sz="2800"/>
              <a:t>……</a:t>
            </a:r>
            <a:endParaRPr lang="zh-TW" altLang="en-US" sz="2800"/>
          </a:p>
        </p:txBody>
      </p:sp>
      <p:sp>
        <p:nvSpPr>
          <p:cNvPr id="22" name="矩形 49"/>
          <p:cNvSpPr>
            <a:spLocks noChangeArrowheads="1"/>
          </p:cNvSpPr>
          <p:nvPr/>
        </p:nvSpPr>
        <p:spPr bwMode="auto">
          <a:xfrm>
            <a:off x="5349875" y="6013450"/>
            <a:ext cx="342900" cy="3429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nchor="ctr"/>
          <a:lstStyle/>
          <a:p>
            <a:pPr algn="ctr" eaLnBrk="1" hangingPunct="1">
              <a:defRPr/>
            </a:pPr>
            <a:endParaRPr lang="zh-TW" altLang="en-US">
              <a:solidFill>
                <a:srgbClr val="000000"/>
              </a:solidFill>
            </a:endParaRPr>
          </a:p>
        </p:txBody>
      </p:sp>
      <p:graphicFrame>
        <p:nvGraphicFramePr>
          <p:cNvPr id="1028" name="Object 105"/>
          <p:cNvGraphicFramePr>
            <a:graphicFrameLocks noChangeAspect="1"/>
          </p:cNvGraphicFramePr>
          <p:nvPr/>
        </p:nvGraphicFramePr>
        <p:xfrm>
          <a:off x="5319713" y="5918200"/>
          <a:ext cx="461962" cy="488950"/>
        </p:xfrm>
        <a:graphic>
          <a:graphicData uri="http://schemas.openxmlformats.org/presentationml/2006/ole">
            <p:oleObj spid="_x0000_s1028" name="方程式" r:id="rId6" imgW="4978400" imgH="5270500" progId="Equation.3">
              <p:embed/>
            </p:oleObj>
          </a:graphicData>
        </a:graphic>
      </p:graphicFrame>
      <p:sp>
        <p:nvSpPr>
          <p:cNvPr id="1130" name="文字方塊 51"/>
          <p:cNvSpPr txBox="1">
            <a:spLocks noChangeArrowheads="1"/>
          </p:cNvSpPr>
          <p:nvPr/>
        </p:nvSpPr>
        <p:spPr bwMode="auto">
          <a:xfrm rot="5400000">
            <a:off x="5241132" y="5260181"/>
            <a:ext cx="768350" cy="522287"/>
          </a:xfrm>
          <a:prstGeom prst="rect">
            <a:avLst/>
          </a:prstGeom>
          <a:noFill/>
          <a:ln w="9525">
            <a:noFill/>
            <a:miter lim="800000"/>
            <a:headEnd/>
            <a:tailEnd/>
          </a:ln>
        </p:spPr>
        <p:txBody>
          <a:bodyPr>
            <a:spAutoFit/>
          </a:bodyPr>
          <a:lstStyle/>
          <a:p>
            <a:pPr algn="ctr" eaLnBrk="1" hangingPunct="1"/>
            <a:r>
              <a:rPr lang="en-US" altLang="zh-TW" sz="2800"/>
              <a:t>……</a:t>
            </a:r>
            <a:endParaRPr lang="zh-TW" altLang="en-US" sz="2800"/>
          </a:p>
        </p:txBody>
      </p:sp>
      <p:cxnSp>
        <p:nvCxnSpPr>
          <p:cNvPr id="25" name="直線單箭頭接點 52"/>
          <p:cNvCxnSpPr>
            <a:endCxn id="18" idx="2"/>
          </p:cNvCxnSpPr>
          <p:nvPr/>
        </p:nvCxnSpPr>
        <p:spPr>
          <a:xfrm flipV="1">
            <a:off x="5695950" y="4173538"/>
            <a:ext cx="1238250" cy="127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53"/>
          <p:cNvCxnSpPr>
            <a:stCxn id="14" idx="3"/>
            <a:endCxn id="19" idx="2"/>
          </p:cNvCxnSpPr>
          <p:nvPr/>
        </p:nvCxnSpPr>
        <p:spPr>
          <a:xfrm>
            <a:off x="5689600" y="4216400"/>
            <a:ext cx="1236663" cy="7302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54"/>
          <p:cNvCxnSpPr>
            <a:stCxn id="14" idx="3"/>
            <a:endCxn id="20" idx="2"/>
          </p:cNvCxnSpPr>
          <p:nvPr/>
        </p:nvCxnSpPr>
        <p:spPr>
          <a:xfrm>
            <a:off x="5689600" y="4216400"/>
            <a:ext cx="1223963" cy="1958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55"/>
          <p:cNvCxnSpPr>
            <a:endCxn id="18" idx="2"/>
          </p:cNvCxnSpPr>
          <p:nvPr/>
        </p:nvCxnSpPr>
        <p:spPr>
          <a:xfrm flipV="1">
            <a:off x="5727700" y="4173538"/>
            <a:ext cx="1206500" cy="5953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56"/>
          <p:cNvCxnSpPr>
            <a:stCxn id="13" idx="3"/>
            <a:endCxn id="19" idx="2"/>
          </p:cNvCxnSpPr>
          <p:nvPr/>
        </p:nvCxnSpPr>
        <p:spPr>
          <a:xfrm>
            <a:off x="5683250" y="4787900"/>
            <a:ext cx="1243013" cy="1587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57"/>
          <p:cNvCxnSpPr>
            <a:stCxn id="13" idx="3"/>
            <a:endCxn id="20" idx="2"/>
          </p:cNvCxnSpPr>
          <p:nvPr/>
        </p:nvCxnSpPr>
        <p:spPr>
          <a:xfrm>
            <a:off x="5683250" y="4787900"/>
            <a:ext cx="1230313" cy="13874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58"/>
          <p:cNvCxnSpPr>
            <a:endCxn id="18" idx="2"/>
          </p:cNvCxnSpPr>
          <p:nvPr/>
        </p:nvCxnSpPr>
        <p:spPr>
          <a:xfrm flipV="1">
            <a:off x="5792788" y="4173538"/>
            <a:ext cx="1141412" cy="19939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59"/>
          <p:cNvCxnSpPr>
            <a:endCxn id="19" idx="2"/>
          </p:cNvCxnSpPr>
          <p:nvPr/>
        </p:nvCxnSpPr>
        <p:spPr>
          <a:xfrm flipV="1">
            <a:off x="5781675" y="4946650"/>
            <a:ext cx="1144588" cy="12160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60"/>
          <p:cNvCxnSpPr>
            <a:endCxn id="20" idx="2"/>
          </p:cNvCxnSpPr>
          <p:nvPr/>
        </p:nvCxnSpPr>
        <p:spPr>
          <a:xfrm>
            <a:off x="5781675" y="6162675"/>
            <a:ext cx="1131888" cy="127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內容版面配置區 3"/>
          <p:cNvGraphicFramePr>
            <a:graphicFrameLocks noGrp="1"/>
          </p:cNvGraphicFramePr>
          <p:nvPr/>
        </p:nvGraphicFramePr>
        <p:xfrm>
          <a:off x="3332163" y="4275138"/>
          <a:ext cx="1804987" cy="1724028"/>
        </p:xfrm>
        <a:graphic>
          <a:graphicData uri="http://schemas.openxmlformats.org/drawingml/2006/table">
            <a:tbl>
              <a:tblPr/>
              <a:tblGrid>
                <a:gridCol w="301625"/>
                <a:gridCol w="300037"/>
                <a:gridCol w="300038"/>
                <a:gridCol w="301625"/>
                <a:gridCol w="300037"/>
                <a:gridCol w="301625"/>
              </a:tblGrid>
              <a:tr h="287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rgbClr val="0000FF"/>
                          </a:solidFill>
                          <a:effectLst/>
                          <a:latin typeface="Arial" charset="0"/>
                          <a:ea typeface="MS PGothic" pitchFamily="34" charset="-128"/>
                        </a:rPr>
                        <a:t>1</a:t>
                      </a: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rgbClr val="0000FF"/>
                          </a:solidFill>
                          <a:effectLst/>
                          <a:latin typeface="Arial" charset="0"/>
                          <a:ea typeface="MS PGothic" pitchFamily="34" charset="-128"/>
                        </a:rPr>
                        <a:t>1</a:t>
                      </a:r>
                      <a:endParaRPr kumimoji="0" lang="zh-TW" altLang="en-US" sz="1500" b="0" i="0" u="none" strike="noStrike" cap="none" normalizeH="0" baseline="0" smtClean="0">
                        <a:ln>
                          <a:noFill/>
                        </a:ln>
                        <a:solidFill>
                          <a:srgbClr val="0000FF"/>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rgbClr val="0000FF"/>
                          </a:solidFill>
                          <a:effectLst/>
                          <a:latin typeface="Arial" charset="0"/>
                          <a:ea typeface="MS PGothic" pitchFamily="34" charset="-128"/>
                        </a:rPr>
                        <a:t>1</a:t>
                      </a:r>
                      <a:endParaRPr kumimoji="0" lang="zh-TW" altLang="en-US" sz="1500" b="0" i="0" u="none" strike="noStrike" cap="none" normalizeH="0" baseline="0" smtClean="0">
                        <a:ln>
                          <a:noFill/>
                        </a:ln>
                        <a:solidFill>
                          <a:srgbClr val="0000FF"/>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rgbClr val="0000FF"/>
                          </a:solidFill>
                          <a:effectLst/>
                          <a:latin typeface="Arial" charset="0"/>
                          <a:ea typeface="MS PGothic" pitchFamily="34" charset="-128"/>
                        </a:rPr>
                        <a:t>1</a:t>
                      </a:r>
                      <a:endParaRPr kumimoji="0" lang="zh-TW" altLang="en-US" sz="1500" b="0" i="0" u="none" strike="noStrike" cap="none" normalizeH="0" baseline="0" smtClean="0">
                        <a:ln>
                          <a:noFill/>
                        </a:ln>
                        <a:solidFill>
                          <a:srgbClr val="0000FF"/>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rgbClr val="0000FF"/>
                          </a:solidFill>
                          <a:effectLst/>
                          <a:latin typeface="Arial" charset="0"/>
                          <a:ea typeface="MS PGothic" pitchFamily="34" charset="-128"/>
                        </a:rPr>
                        <a:t>1</a:t>
                      </a:r>
                      <a:endParaRPr kumimoji="0" lang="zh-TW" altLang="en-US" sz="1500" b="0" i="0" u="none" strike="noStrike" cap="none" normalizeH="0" baseline="0" smtClean="0">
                        <a:ln>
                          <a:noFill/>
                        </a:ln>
                        <a:solidFill>
                          <a:srgbClr val="0000FF"/>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rgbClr val="0000FF"/>
                          </a:solidFill>
                          <a:effectLst/>
                          <a:latin typeface="Arial" charset="0"/>
                          <a:ea typeface="MS PGothic" pitchFamily="34" charset="-128"/>
                        </a:rPr>
                        <a:t>1</a:t>
                      </a:r>
                      <a:endParaRPr kumimoji="0" lang="zh-TW" altLang="en-US" sz="1500" b="0" i="0" u="none" strike="noStrike" cap="none" normalizeH="0" baseline="0" smtClean="0">
                        <a:ln>
                          <a:noFill/>
                        </a:ln>
                        <a:solidFill>
                          <a:srgbClr val="0000FF"/>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rgbClr val="0000FF"/>
                          </a:solidFill>
                          <a:effectLst/>
                          <a:latin typeface="Arial" charset="0"/>
                          <a:ea typeface="MS PGothic" pitchFamily="34" charset="-128"/>
                        </a:rPr>
                        <a:t>1</a:t>
                      </a:r>
                      <a:endParaRPr kumimoji="0" lang="zh-TW" altLang="en-US" sz="1500" b="0" i="0" u="none" strike="noStrike" cap="none" normalizeH="0" baseline="0" smtClean="0">
                        <a:ln>
                          <a:noFill/>
                        </a:ln>
                        <a:solidFill>
                          <a:srgbClr val="0000FF"/>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rgbClr val="0000FF"/>
                          </a:solidFill>
                          <a:effectLst/>
                          <a:latin typeface="Arial" charset="0"/>
                          <a:ea typeface="MS PGothic" pitchFamily="34" charset="-128"/>
                        </a:rPr>
                        <a:t>1</a:t>
                      </a:r>
                      <a:endParaRPr kumimoji="0" lang="zh-TW" altLang="en-US" sz="1500" b="0" i="0" u="none" strike="noStrike" cap="none" normalizeH="0" baseline="0" smtClean="0">
                        <a:ln>
                          <a:noFill/>
                        </a:ln>
                        <a:solidFill>
                          <a:srgbClr val="0000FF"/>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rgbClr val="0000FF"/>
                          </a:solidFill>
                          <a:effectLst/>
                          <a:latin typeface="Arial" charset="0"/>
                          <a:ea typeface="MS PGothic" pitchFamily="34" charset="-128"/>
                        </a:rPr>
                        <a:t>1</a:t>
                      </a:r>
                      <a:endParaRPr kumimoji="0" lang="zh-TW" altLang="en-US" sz="1500" b="0" i="0" u="none" strike="noStrike" cap="none" normalizeH="0" baseline="0" smtClean="0">
                        <a:ln>
                          <a:noFill/>
                        </a:ln>
                        <a:solidFill>
                          <a:srgbClr val="0000FF"/>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rgbClr val="0000FF"/>
                          </a:solidFill>
                          <a:effectLst/>
                          <a:latin typeface="Arial" charset="0"/>
                          <a:ea typeface="MS PGothic" pitchFamily="34" charset="-128"/>
                        </a:rPr>
                        <a:t>1</a:t>
                      </a:r>
                      <a:endParaRPr kumimoji="0" lang="zh-TW" altLang="en-US" sz="1500" b="0" i="0" u="none" strike="noStrike" cap="none" normalizeH="0" baseline="0" smtClean="0">
                        <a:ln>
                          <a:noFill/>
                        </a:ln>
                        <a:solidFill>
                          <a:srgbClr val="0000FF"/>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rgbClr val="0000FF"/>
                          </a:solidFill>
                          <a:effectLst/>
                          <a:latin typeface="Arial" charset="0"/>
                          <a:ea typeface="MS PGothic" pitchFamily="34" charset="-128"/>
                        </a:rPr>
                        <a:t>1</a:t>
                      </a:r>
                      <a:endParaRPr kumimoji="0" lang="zh-TW" altLang="en-US" sz="1500" b="0" i="0" u="none" strike="noStrike" cap="none" normalizeH="0" baseline="0" smtClean="0">
                        <a:ln>
                          <a:noFill/>
                        </a:ln>
                        <a:solidFill>
                          <a:srgbClr val="0000FF"/>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rgbClr val="0000FF"/>
                          </a:solidFill>
                          <a:effectLst/>
                          <a:latin typeface="Arial" charset="0"/>
                          <a:ea typeface="MS PGothic" pitchFamily="34" charset="-128"/>
                        </a:rPr>
                        <a:t>1</a:t>
                      </a:r>
                      <a:endParaRPr kumimoji="0" lang="zh-TW" altLang="en-US" sz="1500" b="0" i="0" u="none" strike="noStrike" cap="none" normalizeH="0" baseline="0" smtClean="0">
                        <a:ln>
                          <a:noFill/>
                        </a:ln>
                        <a:solidFill>
                          <a:srgbClr val="0000FF"/>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0" i="0" u="none" strike="noStrike" cap="none" normalizeH="0" baseline="0" smtClean="0">
                          <a:ln>
                            <a:noFill/>
                          </a:ln>
                          <a:solidFill>
                            <a:schemeClr val="tx1"/>
                          </a:solidFill>
                          <a:effectLst/>
                          <a:latin typeface="Arial" charset="0"/>
                          <a:ea typeface="MS PGothic" pitchFamily="34" charset="-128"/>
                        </a:rPr>
                        <a:t>0</a:t>
                      </a:r>
                      <a:endParaRPr kumimoji="0" lang="zh-TW" altLang="en-US" sz="1500" b="0" i="0" u="none" strike="noStrike" cap="none" normalizeH="0" baseline="0" smtClean="0">
                        <a:ln>
                          <a:noFill/>
                        </a:ln>
                        <a:solidFill>
                          <a:schemeClr val="tx1"/>
                        </a:solidFill>
                        <a:effectLst/>
                        <a:latin typeface="Arial" charset="0"/>
                        <a:ea typeface="MS PGothic" pitchFamily="34" charset="-128"/>
                      </a:endParaRPr>
                    </a:p>
                  </a:txBody>
                  <a:tcPr marL="57429" marR="57429" marT="28707" marB="28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91" name="矩形 68"/>
          <p:cNvSpPr>
            <a:spLocks noChangeArrowheads="1"/>
          </p:cNvSpPr>
          <p:nvPr/>
        </p:nvSpPr>
        <p:spPr bwMode="auto">
          <a:xfrm>
            <a:off x="319088" y="150813"/>
            <a:ext cx="5638800" cy="584200"/>
          </a:xfrm>
          <a:prstGeom prst="rect">
            <a:avLst/>
          </a:prstGeom>
          <a:noFill/>
          <a:ln w="9525">
            <a:noFill/>
            <a:miter lim="800000"/>
            <a:headEnd/>
            <a:tailEnd/>
          </a:ln>
        </p:spPr>
        <p:txBody>
          <a:bodyPr wrap="none">
            <a:spAutoFit/>
          </a:bodyPr>
          <a:lstStyle/>
          <a:p>
            <a:pPr eaLnBrk="1" hangingPunct="1"/>
            <a:r>
              <a:rPr lang="en-US" altLang="zh-TW" sz="3200" b="1" i="1" u="sng"/>
              <a:t>Convolution v.s. Fully Connected</a:t>
            </a:r>
            <a:endParaRPr lang="zh-TW" altLang="en-US" sz="3200" b="1" i="1" u="sng"/>
          </a:p>
        </p:txBody>
      </p:sp>
      <p:sp>
        <p:nvSpPr>
          <p:cNvPr id="1192" name="文字方塊 69"/>
          <p:cNvSpPr txBox="1">
            <a:spLocks noChangeArrowheads="1"/>
          </p:cNvSpPr>
          <p:nvPr/>
        </p:nvSpPr>
        <p:spPr bwMode="auto">
          <a:xfrm>
            <a:off x="1476375" y="4687888"/>
            <a:ext cx="1936750" cy="955675"/>
          </a:xfrm>
          <a:prstGeom prst="rect">
            <a:avLst/>
          </a:prstGeom>
          <a:noFill/>
          <a:ln w="9525">
            <a:noFill/>
            <a:miter lim="800000"/>
            <a:headEnd/>
            <a:tailEnd/>
          </a:ln>
        </p:spPr>
        <p:txBody>
          <a:bodyPr>
            <a:spAutoFit/>
          </a:bodyPr>
          <a:lstStyle/>
          <a:p>
            <a:pPr eaLnBrk="1" hangingPunct="1"/>
            <a:r>
              <a:rPr lang="en-US" altLang="zh-TW" sz="2800"/>
              <a:t>Fully-connected</a:t>
            </a:r>
            <a:endParaRPr lang="zh-TW" altLang="en-US" sz="2800"/>
          </a:p>
        </p:txBody>
      </p:sp>
      <p:sp>
        <p:nvSpPr>
          <p:cNvPr id="37" name="矩形 71"/>
          <p:cNvSpPr/>
          <p:nvPr/>
        </p:nvSpPr>
        <p:spPr>
          <a:xfrm>
            <a:off x="6732588" y="3797300"/>
            <a:ext cx="915987" cy="274955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38" name="矩形 72"/>
          <p:cNvSpPr/>
          <p:nvPr/>
        </p:nvSpPr>
        <p:spPr>
          <a:xfrm>
            <a:off x="5667375" y="1233488"/>
            <a:ext cx="2084388" cy="205740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nvGraphicFramePr>
        <p:xfrm>
          <a:off x="400050" y="1849438"/>
          <a:ext cx="2873375" cy="2743200"/>
        </p:xfrm>
        <a:graphic>
          <a:graphicData uri="http://schemas.openxmlformats.org/drawingml/2006/table">
            <a:tbl>
              <a:tblPr/>
              <a:tblGrid>
                <a:gridCol w="479425"/>
                <a:gridCol w="477838"/>
                <a:gridCol w="479425"/>
                <a:gridCol w="479425"/>
                <a:gridCol w="477837"/>
                <a:gridCol w="4794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581" name="文字方塊 4"/>
          <p:cNvSpPr txBox="1">
            <a:spLocks noChangeArrowheads="1"/>
          </p:cNvSpPr>
          <p:nvPr/>
        </p:nvSpPr>
        <p:spPr bwMode="auto">
          <a:xfrm>
            <a:off x="708025" y="4640263"/>
            <a:ext cx="2347913" cy="461962"/>
          </a:xfrm>
          <a:prstGeom prst="rect">
            <a:avLst/>
          </a:prstGeom>
          <a:noFill/>
          <a:ln w="9525">
            <a:noFill/>
            <a:miter lim="800000"/>
            <a:headEnd/>
            <a:tailEnd/>
          </a:ln>
        </p:spPr>
        <p:txBody>
          <a:bodyPr>
            <a:spAutoFit/>
          </a:bodyPr>
          <a:lstStyle/>
          <a:p>
            <a:pPr algn="ctr" eaLnBrk="1" hangingPunct="1"/>
            <a:r>
              <a:rPr lang="en-US" altLang="zh-TW" sz="2400"/>
              <a:t>6 x 6 image</a:t>
            </a:r>
            <a:endParaRPr lang="zh-TW" altLang="en-US" sz="2400"/>
          </a:p>
        </p:txBody>
      </p:sp>
      <p:graphicFrame>
        <p:nvGraphicFramePr>
          <p:cNvPr id="6" name="表格 5"/>
          <p:cNvGraphicFramePr>
            <a:graphicFrameLocks noGrp="1"/>
          </p:cNvGraphicFramePr>
          <p:nvPr/>
        </p:nvGraphicFramePr>
        <p:xfrm>
          <a:off x="400050" y="152400"/>
          <a:ext cx="1622425" cy="1371600"/>
        </p:xfrm>
        <a:graphic>
          <a:graphicData uri="http://schemas.openxmlformats.org/drawingml/2006/table">
            <a:tbl>
              <a:tblPr/>
              <a:tblGrid>
                <a:gridCol w="541338"/>
                <a:gridCol w="539750"/>
                <a:gridCol w="5413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bl>
          </a:graphicData>
        </a:graphic>
      </p:graphicFrame>
      <p:sp>
        <p:nvSpPr>
          <p:cNvPr id="7" name="文字方塊 6"/>
          <p:cNvSpPr txBox="1">
            <a:spLocks noChangeArrowheads="1"/>
          </p:cNvSpPr>
          <p:nvPr/>
        </p:nvSpPr>
        <p:spPr bwMode="auto">
          <a:xfrm>
            <a:off x="1846263" y="236538"/>
            <a:ext cx="1447800" cy="461962"/>
          </a:xfrm>
          <a:prstGeom prst="rect">
            <a:avLst/>
          </a:prstGeom>
          <a:noFill/>
          <a:ln w="9525">
            <a:noFill/>
            <a:miter lim="800000"/>
            <a:headEnd/>
            <a:tailEnd/>
          </a:ln>
        </p:spPr>
        <p:txBody>
          <a:bodyPr>
            <a:spAutoFit/>
          </a:bodyPr>
          <a:lstStyle/>
          <a:p>
            <a:pPr algn="ctr" eaLnBrk="1" hangingPunct="1"/>
            <a:r>
              <a:rPr lang="en-US" altLang="zh-TW" sz="2400"/>
              <a:t>Filter 1</a:t>
            </a:r>
            <a:endParaRPr lang="zh-TW" altLang="en-US" sz="2400"/>
          </a:p>
        </p:txBody>
      </p:sp>
      <p:sp>
        <p:nvSpPr>
          <p:cNvPr id="8" name="矩形 7"/>
          <p:cNvSpPr/>
          <p:nvPr/>
        </p:nvSpPr>
        <p:spPr>
          <a:xfrm>
            <a:off x="400050" y="1849438"/>
            <a:ext cx="1417638"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pic>
        <p:nvPicPr>
          <p:cNvPr id="9" name="圖片 31"/>
          <p:cNvPicPr>
            <a:picLocks noChangeAspect="1"/>
          </p:cNvPicPr>
          <p:nvPr/>
        </p:nvPicPr>
        <p:blipFill>
          <a:blip r:embed="rId2"/>
          <a:srcRect/>
          <a:stretch>
            <a:fillRect/>
          </a:stretch>
        </p:blipFill>
        <p:spPr bwMode="auto">
          <a:xfrm>
            <a:off x="2746375" y="1196975"/>
            <a:ext cx="2239963" cy="2227263"/>
          </a:xfrm>
          <a:prstGeom prst="rect">
            <a:avLst/>
          </a:prstGeom>
          <a:noFill/>
          <a:ln w="38100" cap="sq">
            <a:solidFill>
              <a:srgbClr val="000000"/>
            </a:solidFill>
            <a:miter lim="800000"/>
            <a:headEnd/>
            <a:tailEnd/>
          </a:ln>
          <a:effectLst>
            <a:outerShdw blurRad="50800" dist="38100" dir="2700000" algn="tl" rotWithShape="0">
              <a:srgbClr val="808080">
                <a:alpha val="42999"/>
              </a:srgbClr>
            </a:outerShdw>
          </a:effectLst>
          <a:extLst>
            <a:ext uri="{909E8E84-426E-40DD-AFC4-6F175D3DCCD1}"/>
          </a:extLst>
        </p:spPr>
      </p:pic>
      <p:cxnSp>
        <p:nvCxnSpPr>
          <p:cNvPr id="10" name="直線單箭頭接點 33"/>
          <p:cNvCxnSpPr/>
          <p:nvPr/>
        </p:nvCxnSpPr>
        <p:spPr>
          <a:xfrm>
            <a:off x="2022475" y="838200"/>
            <a:ext cx="860425" cy="5699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34"/>
          <p:cNvCxnSpPr/>
          <p:nvPr/>
        </p:nvCxnSpPr>
        <p:spPr>
          <a:xfrm flipV="1">
            <a:off x="1839913" y="1571625"/>
            <a:ext cx="1042987" cy="9652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字方塊 37"/>
          <p:cNvSpPr txBox="1">
            <a:spLocks noChangeArrowheads="1"/>
          </p:cNvSpPr>
          <p:nvPr/>
        </p:nvSpPr>
        <p:spPr bwMode="auto">
          <a:xfrm>
            <a:off x="5445125" y="49213"/>
            <a:ext cx="387350" cy="461962"/>
          </a:xfrm>
          <a:prstGeom prst="rect">
            <a:avLst/>
          </a:prstGeom>
          <a:noFill/>
          <a:ln w="9525">
            <a:noFill/>
            <a:miter lim="800000"/>
            <a:headEnd/>
            <a:tailEnd/>
          </a:ln>
        </p:spPr>
        <p:txBody>
          <a:bodyPr>
            <a:spAutoFit/>
          </a:bodyPr>
          <a:lstStyle/>
          <a:p>
            <a:pPr eaLnBrk="1" hangingPunct="1"/>
            <a:r>
              <a:rPr lang="en-US" altLang="zh-TW" sz="2400"/>
              <a:t>1</a:t>
            </a:r>
            <a:endParaRPr lang="zh-TW" altLang="en-US" sz="2400"/>
          </a:p>
        </p:txBody>
      </p:sp>
      <p:sp>
        <p:nvSpPr>
          <p:cNvPr id="13" name="文字方塊 38"/>
          <p:cNvSpPr txBox="1">
            <a:spLocks noChangeArrowheads="1"/>
          </p:cNvSpPr>
          <p:nvPr/>
        </p:nvSpPr>
        <p:spPr bwMode="auto">
          <a:xfrm>
            <a:off x="5445125" y="511175"/>
            <a:ext cx="387350" cy="461963"/>
          </a:xfrm>
          <a:prstGeom prst="rect">
            <a:avLst/>
          </a:prstGeom>
          <a:noFill/>
          <a:ln w="9525">
            <a:noFill/>
            <a:miter lim="800000"/>
            <a:headEnd/>
            <a:tailEnd/>
          </a:ln>
        </p:spPr>
        <p:txBody>
          <a:bodyPr>
            <a:spAutoFit/>
          </a:bodyPr>
          <a:lstStyle/>
          <a:p>
            <a:pPr eaLnBrk="1" hangingPunct="1"/>
            <a:r>
              <a:rPr lang="en-US" altLang="zh-TW" sz="2400"/>
              <a:t>2</a:t>
            </a:r>
            <a:endParaRPr lang="zh-TW" altLang="en-US" sz="2400"/>
          </a:p>
        </p:txBody>
      </p:sp>
      <p:sp>
        <p:nvSpPr>
          <p:cNvPr id="14" name="文字方塊 39"/>
          <p:cNvSpPr txBox="1">
            <a:spLocks noChangeArrowheads="1"/>
          </p:cNvSpPr>
          <p:nvPr/>
        </p:nvSpPr>
        <p:spPr bwMode="auto">
          <a:xfrm>
            <a:off x="5445125" y="960438"/>
            <a:ext cx="387350" cy="461962"/>
          </a:xfrm>
          <a:prstGeom prst="rect">
            <a:avLst/>
          </a:prstGeom>
          <a:noFill/>
          <a:ln w="9525">
            <a:noFill/>
            <a:miter lim="800000"/>
            <a:headEnd/>
            <a:tailEnd/>
          </a:ln>
        </p:spPr>
        <p:txBody>
          <a:bodyPr>
            <a:spAutoFit/>
          </a:bodyPr>
          <a:lstStyle/>
          <a:p>
            <a:pPr eaLnBrk="1" hangingPunct="1"/>
            <a:r>
              <a:rPr lang="en-US" altLang="zh-TW" sz="2400"/>
              <a:t>3</a:t>
            </a:r>
            <a:endParaRPr lang="zh-TW" altLang="en-US" sz="2400"/>
          </a:p>
        </p:txBody>
      </p:sp>
      <p:sp>
        <p:nvSpPr>
          <p:cNvPr id="15" name="文字方塊 40"/>
          <p:cNvSpPr txBox="1">
            <a:spLocks noChangeArrowheads="1"/>
          </p:cNvSpPr>
          <p:nvPr/>
        </p:nvSpPr>
        <p:spPr bwMode="auto">
          <a:xfrm rot="5400000">
            <a:off x="5308600" y="1811338"/>
            <a:ext cx="820737" cy="522288"/>
          </a:xfrm>
          <a:prstGeom prst="rect">
            <a:avLst/>
          </a:prstGeom>
          <a:noFill/>
          <a:ln w="9525">
            <a:noFill/>
            <a:miter lim="800000"/>
            <a:headEnd/>
            <a:tailEnd/>
          </a:ln>
        </p:spPr>
        <p:txBody>
          <a:bodyPr>
            <a:spAutoFit/>
          </a:bodyPr>
          <a:lstStyle/>
          <a:p>
            <a:pPr algn="ctr" eaLnBrk="1" hangingPunct="1"/>
            <a:r>
              <a:rPr lang="en-US" altLang="zh-TW" sz="2800" b="1"/>
              <a:t>…</a:t>
            </a:r>
            <a:endParaRPr lang="zh-TW" altLang="en-US" sz="2800" b="1"/>
          </a:p>
        </p:txBody>
      </p:sp>
      <p:sp>
        <p:nvSpPr>
          <p:cNvPr id="17" name="文字方塊 42"/>
          <p:cNvSpPr txBox="1">
            <a:spLocks noChangeArrowheads="1"/>
          </p:cNvSpPr>
          <p:nvPr/>
        </p:nvSpPr>
        <p:spPr bwMode="auto">
          <a:xfrm>
            <a:off x="5461000" y="2701925"/>
            <a:ext cx="387350" cy="460375"/>
          </a:xfrm>
          <a:prstGeom prst="rect">
            <a:avLst/>
          </a:prstGeom>
          <a:noFill/>
          <a:ln w="9525">
            <a:noFill/>
            <a:miter lim="800000"/>
            <a:headEnd/>
            <a:tailEnd/>
          </a:ln>
        </p:spPr>
        <p:txBody>
          <a:bodyPr>
            <a:spAutoFit/>
          </a:bodyPr>
          <a:lstStyle/>
          <a:p>
            <a:pPr eaLnBrk="1" hangingPunct="1"/>
            <a:r>
              <a:rPr lang="en-US" altLang="zh-TW" sz="2400"/>
              <a:t>8</a:t>
            </a:r>
            <a:endParaRPr lang="zh-TW" altLang="en-US" sz="2400"/>
          </a:p>
        </p:txBody>
      </p:sp>
      <p:sp>
        <p:nvSpPr>
          <p:cNvPr id="18" name="文字方塊 43"/>
          <p:cNvSpPr txBox="1">
            <a:spLocks noChangeArrowheads="1"/>
          </p:cNvSpPr>
          <p:nvPr/>
        </p:nvSpPr>
        <p:spPr bwMode="auto">
          <a:xfrm>
            <a:off x="5461000" y="3151188"/>
            <a:ext cx="387350" cy="461962"/>
          </a:xfrm>
          <a:prstGeom prst="rect">
            <a:avLst/>
          </a:prstGeom>
          <a:noFill/>
          <a:ln w="9525">
            <a:noFill/>
            <a:miter lim="800000"/>
            <a:headEnd/>
            <a:tailEnd/>
          </a:ln>
        </p:spPr>
        <p:txBody>
          <a:bodyPr>
            <a:spAutoFit/>
          </a:bodyPr>
          <a:lstStyle/>
          <a:p>
            <a:pPr eaLnBrk="1" hangingPunct="1"/>
            <a:r>
              <a:rPr lang="en-US" altLang="zh-TW" sz="2400"/>
              <a:t>9</a:t>
            </a:r>
            <a:endParaRPr lang="zh-TW" altLang="en-US" sz="2400"/>
          </a:p>
        </p:txBody>
      </p:sp>
      <p:sp>
        <p:nvSpPr>
          <p:cNvPr id="19" name="文字方塊 44"/>
          <p:cNvSpPr txBox="1">
            <a:spLocks noChangeArrowheads="1"/>
          </p:cNvSpPr>
          <p:nvPr/>
        </p:nvSpPr>
        <p:spPr bwMode="auto">
          <a:xfrm rot="5400000">
            <a:off x="5446713" y="3987800"/>
            <a:ext cx="539750" cy="523875"/>
          </a:xfrm>
          <a:prstGeom prst="rect">
            <a:avLst/>
          </a:prstGeom>
          <a:noFill/>
          <a:ln w="9525">
            <a:noFill/>
            <a:miter lim="800000"/>
            <a:headEnd/>
            <a:tailEnd/>
          </a:ln>
        </p:spPr>
        <p:txBody>
          <a:bodyPr>
            <a:spAutoFit/>
          </a:bodyPr>
          <a:lstStyle/>
          <a:p>
            <a:pPr algn="ctr" eaLnBrk="1" hangingPunct="1"/>
            <a:r>
              <a:rPr lang="en-US" altLang="zh-TW" sz="2800" b="1"/>
              <a:t>…</a:t>
            </a:r>
            <a:endParaRPr lang="zh-TW" altLang="en-US" sz="2800" b="1"/>
          </a:p>
        </p:txBody>
      </p:sp>
      <p:sp>
        <p:nvSpPr>
          <p:cNvPr id="20" name="文字方塊 45"/>
          <p:cNvSpPr txBox="1">
            <a:spLocks noChangeArrowheads="1"/>
          </p:cNvSpPr>
          <p:nvPr/>
        </p:nvSpPr>
        <p:spPr bwMode="auto">
          <a:xfrm>
            <a:off x="5302250" y="4438650"/>
            <a:ext cx="522288" cy="461963"/>
          </a:xfrm>
          <a:prstGeom prst="rect">
            <a:avLst/>
          </a:prstGeom>
          <a:noFill/>
          <a:ln w="9525">
            <a:noFill/>
            <a:miter lim="800000"/>
            <a:headEnd/>
            <a:tailEnd/>
          </a:ln>
        </p:spPr>
        <p:txBody>
          <a:bodyPr>
            <a:spAutoFit/>
          </a:bodyPr>
          <a:lstStyle/>
          <a:p>
            <a:pPr eaLnBrk="1" hangingPunct="1"/>
            <a:r>
              <a:rPr lang="en-US" altLang="zh-TW" sz="2400"/>
              <a:t>13</a:t>
            </a:r>
            <a:endParaRPr lang="zh-TW" altLang="en-US" sz="2400"/>
          </a:p>
        </p:txBody>
      </p:sp>
      <p:sp>
        <p:nvSpPr>
          <p:cNvPr id="21" name="文字方塊 46"/>
          <p:cNvSpPr txBox="1">
            <a:spLocks noChangeArrowheads="1"/>
          </p:cNvSpPr>
          <p:nvPr/>
        </p:nvSpPr>
        <p:spPr bwMode="auto">
          <a:xfrm>
            <a:off x="5295900" y="4902200"/>
            <a:ext cx="523875" cy="461963"/>
          </a:xfrm>
          <a:prstGeom prst="rect">
            <a:avLst/>
          </a:prstGeom>
          <a:noFill/>
          <a:ln w="9525">
            <a:noFill/>
            <a:miter lim="800000"/>
            <a:headEnd/>
            <a:tailEnd/>
          </a:ln>
        </p:spPr>
        <p:txBody>
          <a:bodyPr>
            <a:spAutoFit/>
          </a:bodyPr>
          <a:lstStyle/>
          <a:p>
            <a:pPr eaLnBrk="1" hangingPunct="1"/>
            <a:r>
              <a:rPr lang="en-US" altLang="zh-TW" sz="2400"/>
              <a:t>14</a:t>
            </a:r>
            <a:endParaRPr lang="zh-TW" altLang="en-US" sz="2400"/>
          </a:p>
        </p:txBody>
      </p:sp>
      <p:sp>
        <p:nvSpPr>
          <p:cNvPr id="22" name="文字方塊 47"/>
          <p:cNvSpPr txBox="1">
            <a:spLocks noChangeArrowheads="1"/>
          </p:cNvSpPr>
          <p:nvPr/>
        </p:nvSpPr>
        <p:spPr bwMode="auto">
          <a:xfrm>
            <a:off x="5295900" y="5380038"/>
            <a:ext cx="596900" cy="461962"/>
          </a:xfrm>
          <a:prstGeom prst="rect">
            <a:avLst/>
          </a:prstGeom>
          <a:noFill/>
          <a:ln w="9525">
            <a:noFill/>
            <a:miter lim="800000"/>
            <a:headEnd/>
            <a:tailEnd/>
          </a:ln>
        </p:spPr>
        <p:txBody>
          <a:bodyPr>
            <a:spAutoFit/>
          </a:bodyPr>
          <a:lstStyle/>
          <a:p>
            <a:pPr eaLnBrk="1" hangingPunct="1"/>
            <a:r>
              <a:rPr lang="en-US" altLang="zh-TW" sz="2400"/>
              <a:t>15</a:t>
            </a:r>
            <a:endParaRPr lang="zh-TW" altLang="en-US" sz="2400"/>
          </a:p>
        </p:txBody>
      </p:sp>
      <p:sp>
        <p:nvSpPr>
          <p:cNvPr id="23" name="文字方塊 48"/>
          <p:cNvSpPr txBox="1">
            <a:spLocks noChangeArrowheads="1"/>
          </p:cNvSpPr>
          <p:nvPr/>
        </p:nvSpPr>
        <p:spPr bwMode="auto">
          <a:xfrm rot="5400000">
            <a:off x="5495131" y="6217444"/>
            <a:ext cx="423863" cy="523875"/>
          </a:xfrm>
          <a:prstGeom prst="rect">
            <a:avLst/>
          </a:prstGeom>
          <a:noFill/>
          <a:ln w="9525">
            <a:noFill/>
            <a:miter lim="800000"/>
            <a:headEnd/>
            <a:tailEnd/>
          </a:ln>
        </p:spPr>
        <p:txBody>
          <a:bodyPr>
            <a:spAutoFit/>
          </a:bodyPr>
          <a:lstStyle/>
          <a:p>
            <a:pPr algn="ctr" eaLnBrk="1" hangingPunct="1"/>
            <a:r>
              <a:rPr lang="en-US" altLang="zh-TW" sz="2800" b="1"/>
              <a:t>…</a:t>
            </a:r>
            <a:endParaRPr lang="zh-TW" altLang="en-US" sz="2800" b="1"/>
          </a:p>
        </p:txBody>
      </p:sp>
      <p:sp>
        <p:nvSpPr>
          <p:cNvPr id="24" name="文字方塊 49"/>
          <p:cNvSpPr txBox="1">
            <a:spLocks noChangeArrowheads="1"/>
          </p:cNvSpPr>
          <p:nvPr/>
        </p:nvSpPr>
        <p:spPr bwMode="auto">
          <a:xfrm>
            <a:off x="6496050" y="5303838"/>
            <a:ext cx="2370138" cy="1200150"/>
          </a:xfrm>
          <a:prstGeom prst="rect">
            <a:avLst/>
          </a:prstGeom>
          <a:gradFill rotWithShape="1">
            <a:gsLst>
              <a:gs pos="0">
                <a:srgbClr val="F7F6FF"/>
              </a:gs>
              <a:gs pos="64999">
                <a:srgbClr val="ECEBFF"/>
              </a:gs>
              <a:gs pos="100000">
                <a:srgbClr val="E5E3FF"/>
              </a:gs>
            </a:gsLst>
            <a:lin ang="5400000" scaled="1"/>
          </a:gradFill>
          <a:ln w="9525">
            <a:solidFill>
              <a:srgbClr val="D4D3E7"/>
            </a:solidFill>
            <a:miter lim="800000"/>
            <a:headEnd/>
            <a:tailEnd/>
          </a:ln>
          <a:effectLst>
            <a:outerShdw blurRad="40000" dist="20000" dir="5400000" rotWithShape="0">
              <a:srgbClr val="808080">
                <a:alpha val="37999"/>
              </a:srgbClr>
            </a:outerShdw>
          </a:effectLst>
        </p:spPr>
        <p:txBody>
          <a:bodyPr>
            <a:spAutoFit/>
          </a:bodyPr>
          <a:lstStyle/>
          <a:p>
            <a:pPr eaLnBrk="1" hangingPunct="1">
              <a:defRPr/>
            </a:pPr>
            <a:r>
              <a:rPr lang="en-US" altLang="zh-TW" sz="2400">
                <a:solidFill>
                  <a:srgbClr val="000000"/>
                </a:solidFill>
              </a:rPr>
              <a:t>Only connect to 9 inputs, not fully connected</a:t>
            </a:r>
            <a:endParaRPr lang="zh-TW" altLang="en-US" sz="2400">
              <a:solidFill>
                <a:srgbClr val="000000"/>
              </a:solidFill>
            </a:endParaRPr>
          </a:p>
        </p:txBody>
      </p:sp>
      <p:sp>
        <p:nvSpPr>
          <p:cNvPr id="25" name="文字方塊 50"/>
          <p:cNvSpPr txBox="1">
            <a:spLocks noChangeArrowheads="1"/>
          </p:cNvSpPr>
          <p:nvPr/>
        </p:nvSpPr>
        <p:spPr bwMode="auto">
          <a:xfrm>
            <a:off x="5454650" y="1408113"/>
            <a:ext cx="388938" cy="461962"/>
          </a:xfrm>
          <a:prstGeom prst="rect">
            <a:avLst/>
          </a:prstGeom>
          <a:noFill/>
          <a:ln w="9525">
            <a:noFill/>
            <a:miter lim="800000"/>
            <a:headEnd/>
            <a:tailEnd/>
          </a:ln>
        </p:spPr>
        <p:txBody>
          <a:bodyPr>
            <a:spAutoFit/>
          </a:bodyPr>
          <a:lstStyle/>
          <a:p>
            <a:pPr eaLnBrk="1" hangingPunct="1"/>
            <a:r>
              <a:rPr lang="en-US" altLang="zh-TW" sz="2400"/>
              <a:t>4:</a:t>
            </a:r>
            <a:endParaRPr lang="zh-TW" altLang="en-US" sz="2400"/>
          </a:p>
        </p:txBody>
      </p:sp>
      <p:sp>
        <p:nvSpPr>
          <p:cNvPr id="26" name="文字方塊 51"/>
          <p:cNvSpPr txBox="1">
            <a:spLocks noChangeArrowheads="1"/>
          </p:cNvSpPr>
          <p:nvPr/>
        </p:nvSpPr>
        <p:spPr bwMode="auto">
          <a:xfrm>
            <a:off x="5229225" y="3562350"/>
            <a:ext cx="639763" cy="461963"/>
          </a:xfrm>
          <a:prstGeom prst="rect">
            <a:avLst/>
          </a:prstGeom>
          <a:noFill/>
          <a:ln w="9525">
            <a:noFill/>
            <a:miter lim="800000"/>
            <a:headEnd/>
            <a:tailEnd/>
          </a:ln>
        </p:spPr>
        <p:txBody>
          <a:bodyPr>
            <a:spAutoFit/>
          </a:bodyPr>
          <a:lstStyle/>
          <a:p>
            <a:pPr algn="r" eaLnBrk="1" hangingPunct="1"/>
            <a:r>
              <a:rPr lang="en-US" altLang="zh-TW" sz="2400"/>
              <a:t>10:</a:t>
            </a:r>
            <a:endParaRPr lang="zh-TW" altLang="en-US" sz="2400"/>
          </a:p>
        </p:txBody>
      </p:sp>
      <p:sp>
        <p:nvSpPr>
          <p:cNvPr id="27" name="文字方塊 52"/>
          <p:cNvSpPr txBox="1">
            <a:spLocks noChangeArrowheads="1"/>
          </p:cNvSpPr>
          <p:nvPr/>
        </p:nvSpPr>
        <p:spPr bwMode="auto">
          <a:xfrm>
            <a:off x="5291138" y="5789613"/>
            <a:ext cx="596900" cy="461962"/>
          </a:xfrm>
          <a:prstGeom prst="rect">
            <a:avLst/>
          </a:prstGeom>
          <a:noFill/>
          <a:ln w="9525">
            <a:noFill/>
            <a:miter lim="800000"/>
            <a:headEnd/>
            <a:tailEnd/>
          </a:ln>
        </p:spPr>
        <p:txBody>
          <a:bodyPr>
            <a:spAutoFit/>
          </a:bodyPr>
          <a:lstStyle/>
          <a:p>
            <a:pPr eaLnBrk="1" hangingPunct="1"/>
            <a:r>
              <a:rPr lang="en-US" altLang="zh-TW" sz="2400"/>
              <a:t>16</a:t>
            </a:r>
            <a:endParaRPr lang="zh-TW" altLang="en-US" sz="2400"/>
          </a:p>
        </p:txBody>
      </p:sp>
      <p:sp>
        <p:nvSpPr>
          <p:cNvPr id="28" name="矩形 54"/>
          <p:cNvSpPr/>
          <p:nvPr/>
        </p:nvSpPr>
        <p:spPr>
          <a:xfrm>
            <a:off x="5888038" y="146050"/>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2400">
                <a:solidFill>
                  <a:srgbClr val="FFFFFF"/>
                </a:solidFill>
                <a:ea typeface="MS PGothic" pitchFamily="34" charset="-128"/>
              </a:rPr>
              <a:t>1</a:t>
            </a:r>
            <a:endParaRPr lang="zh-TW" altLang="en-US" sz="2400">
              <a:solidFill>
                <a:srgbClr val="FFFFFF"/>
              </a:solidFill>
              <a:ea typeface="MS PGothic" pitchFamily="34" charset="-128"/>
            </a:endParaRPr>
          </a:p>
        </p:txBody>
      </p:sp>
      <p:sp>
        <p:nvSpPr>
          <p:cNvPr id="29" name="矩形 55"/>
          <p:cNvSpPr/>
          <p:nvPr/>
        </p:nvSpPr>
        <p:spPr>
          <a:xfrm>
            <a:off x="5888038" y="614363"/>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2400">
                <a:solidFill>
                  <a:srgbClr val="FFFFFF"/>
                </a:solidFill>
                <a:ea typeface="MS PGothic" pitchFamily="34" charset="-128"/>
              </a:rPr>
              <a:t>0</a:t>
            </a:r>
            <a:endParaRPr lang="zh-TW" altLang="en-US" sz="2400">
              <a:solidFill>
                <a:srgbClr val="FFFFFF"/>
              </a:solidFill>
              <a:ea typeface="MS PGothic" pitchFamily="34" charset="-128"/>
            </a:endParaRPr>
          </a:p>
        </p:txBody>
      </p:sp>
      <p:sp>
        <p:nvSpPr>
          <p:cNvPr id="30" name="矩形 56"/>
          <p:cNvSpPr/>
          <p:nvPr/>
        </p:nvSpPr>
        <p:spPr>
          <a:xfrm>
            <a:off x="5888038" y="1057275"/>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2400">
                <a:solidFill>
                  <a:srgbClr val="FFFFFF"/>
                </a:solidFill>
                <a:ea typeface="MS PGothic" pitchFamily="34" charset="-128"/>
              </a:rPr>
              <a:t>0</a:t>
            </a:r>
            <a:endParaRPr lang="zh-TW" altLang="en-US" sz="2400">
              <a:solidFill>
                <a:srgbClr val="FFFFFF"/>
              </a:solidFill>
              <a:ea typeface="MS PGothic" pitchFamily="34" charset="-128"/>
            </a:endParaRPr>
          </a:p>
        </p:txBody>
      </p:sp>
      <p:sp>
        <p:nvSpPr>
          <p:cNvPr id="31" name="矩形 57"/>
          <p:cNvSpPr/>
          <p:nvPr/>
        </p:nvSpPr>
        <p:spPr>
          <a:xfrm>
            <a:off x="5888038" y="1517650"/>
            <a:ext cx="269875" cy="271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2400">
                <a:solidFill>
                  <a:srgbClr val="FFFFFF"/>
                </a:solidFill>
                <a:ea typeface="MS PGothic" pitchFamily="34" charset="-128"/>
              </a:rPr>
              <a:t>0</a:t>
            </a:r>
            <a:endParaRPr lang="zh-TW" altLang="en-US" sz="2400">
              <a:solidFill>
                <a:srgbClr val="FFFFFF"/>
              </a:solidFill>
              <a:ea typeface="MS PGothic" pitchFamily="34" charset="-128"/>
            </a:endParaRPr>
          </a:p>
        </p:txBody>
      </p:sp>
      <p:sp>
        <p:nvSpPr>
          <p:cNvPr id="32" name="矩形 58"/>
          <p:cNvSpPr/>
          <p:nvPr/>
        </p:nvSpPr>
        <p:spPr>
          <a:xfrm>
            <a:off x="5888038" y="2355850"/>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2400">
                <a:solidFill>
                  <a:srgbClr val="FFFFFF"/>
                </a:solidFill>
                <a:ea typeface="MS PGothic" pitchFamily="34" charset="-128"/>
              </a:rPr>
              <a:t>0</a:t>
            </a:r>
            <a:endParaRPr lang="zh-TW" altLang="en-US" sz="2400">
              <a:solidFill>
                <a:srgbClr val="FFFFFF"/>
              </a:solidFill>
              <a:ea typeface="MS PGothic" pitchFamily="34" charset="-128"/>
            </a:endParaRPr>
          </a:p>
        </p:txBody>
      </p:sp>
      <p:sp>
        <p:nvSpPr>
          <p:cNvPr id="33" name="矩形 59"/>
          <p:cNvSpPr/>
          <p:nvPr/>
        </p:nvSpPr>
        <p:spPr>
          <a:xfrm>
            <a:off x="5888038" y="2825750"/>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2400">
                <a:solidFill>
                  <a:srgbClr val="FFFFFF"/>
                </a:solidFill>
                <a:ea typeface="MS PGothic" pitchFamily="34" charset="-128"/>
              </a:rPr>
              <a:t>1</a:t>
            </a:r>
            <a:endParaRPr lang="zh-TW" altLang="en-US" sz="2400">
              <a:solidFill>
                <a:srgbClr val="FFFFFF"/>
              </a:solidFill>
              <a:ea typeface="MS PGothic" pitchFamily="34" charset="-128"/>
            </a:endParaRPr>
          </a:p>
        </p:txBody>
      </p:sp>
      <p:sp>
        <p:nvSpPr>
          <p:cNvPr id="34" name="矩形 60"/>
          <p:cNvSpPr/>
          <p:nvPr/>
        </p:nvSpPr>
        <p:spPr>
          <a:xfrm>
            <a:off x="5888038" y="3267075"/>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2400">
                <a:solidFill>
                  <a:srgbClr val="FFFFFF"/>
                </a:solidFill>
                <a:ea typeface="MS PGothic" pitchFamily="34" charset="-128"/>
              </a:rPr>
              <a:t>0</a:t>
            </a:r>
            <a:endParaRPr lang="zh-TW" altLang="en-US" sz="2400">
              <a:solidFill>
                <a:srgbClr val="FFFFFF"/>
              </a:solidFill>
              <a:ea typeface="MS PGothic" pitchFamily="34" charset="-128"/>
            </a:endParaRPr>
          </a:p>
        </p:txBody>
      </p:sp>
      <p:sp>
        <p:nvSpPr>
          <p:cNvPr id="35" name="矩形 61"/>
          <p:cNvSpPr/>
          <p:nvPr/>
        </p:nvSpPr>
        <p:spPr>
          <a:xfrm>
            <a:off x="5888038" y="3729038"/>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2400">
                <a:solidFill>
                  <a:srgbClr val="FFFFFF"/>
                </a:solidFill>
                <a:ea typeface="MS PGothic" pitchFamily="34" charset="-128"/>
              </a:rPr>
              <a:t>0</a:t>
            </a:r>
            <a:endParaRPr lang="zh-TW" altLang="en-US" sz="2400">
              <a:solidFill>
                <a:srgbClr val="FFFFFF"/>
              </a:solidFill>
              <a:ea typeface="MS PGothic" pitchFamily="34" charset="-128"/>
            </a:endParaRPr>
          </a:p>
        </p:txBody>
      </p:sp>
      <p:sp>
        <p:nvSpPr>
          <p:cNvPr id="36" name="矩形 62"/>
          <p:cNvSpPr/>
          <p:nvPr/>
        </p:nvSpPr>
        <p:spPr>
          <a:xfrm>
            <a:off x="5888038" y="4519613"/>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2400">
                <a:solidFill>
                  <a:srgbClr val="FFFFFF"/>
                </a:solidFill>
                <a:ea typeface="MS PGothic" pitchFamily="34" charset="-128"/>
              </a:rPr>
              <a:t>0</a:t>
            </a:r>
            <a:endParaRPr lang="zh-TW" altLang="en-US" sz="2400">
              <a:solidFill>
                <a:srgbClr val="FFFFFF"/>
              </a:solidFill>
              <a:ea typeface="MS PGothic" pitchFamily="34" charset="-128"/>
            </a:endParaRPr>
          </a:p>
        </p:txBody>
      </p:sp>
      <p:sp>
        <p:nvSpPr>
          <p:cNvPr id="37" name="矩形 63"/>
          <p:cNvSpPr/>
          <p:nvPr/>
        </p:nvSpPr>
        <p:spPr>
          <a:xfrm>
            <a:off x="5888038" y="4987925"/>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2400">
                <a:solidFill>
                  <a:srgbClr val="FFFFFF"/>
                </a:solidFill>
                <a:ea typeface="MS PGothic" pitchFamily="34" charset="-128"/>
              </a:rPr>
              <a:t>0</a:t>
            </a:r>
            <a:endParaRPr lang="zh-TW" altLang="en-US" sz="2400">
              <a:solidFill>
                <a:srgbClr val="FFFFFF"/>
              </a:solidFill>
              <a:ea typeface="MS PGothic" pitchFamily="34" charset="-128"/>
            </a:endParaRPr>
          </a:p>
        </p:txBody>
      </p:sp>
      <p:sp>
        <p:nvSpPr>
          <p:cNvPr id="38" name="矩形 64"/>
          <p:cNvSpPr/>
          <p:nvPr/>
        </p:nvSpPr>
        <p:spPr>
          <a:xfrm>
            <a:off x="5888038" y="5430838"/>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2400">
                <a:solidFill>
                  <a:srgbClr val="FFFFFF"/>
                </a:solidFill>
                <a:ea typeface="MS PGothic" pitchFamily="34" charset="-128"/>
              </a:rPr>
              <a:t>1</a:t>
            </a:r>
            <a:endParaRPr lang="zh-TW" altLang="en-US" sz="2400">
              <a:solidFill>
                <a:srgbClr val="FFFFFF"/>
              </a:solidFill>
              <a:ea typeface="MS PGothic" pitchFamily="34" charset="-128"/>
            </a:endParaRPr>
          </a:p>
        </p:txBody>
      </p:sp>
      <p:sp>
        <p:nvSpPr>
          <p:cNvPr id="39" name="矩形 65"/>
          <p:cNvSpPr/>
          <p:nvPr/>
        </p:nvSpPr>
        <p:spPr>
          <a:xfrm>
            <a:off x="5888038" y="5892800"/>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2400">
                <a:solidFill>
                  <a:srgbClr val="FFFFFF"/>
                </a:solidFill>
                <a:ea typeface="MS PGothic" pitchFamily="34" charset="-128"/>
              </a:rPr>
              <a:t>1</a:t>
            </a:r>
            <a:endParaRPr lang="zh-TW" altLang="en-US" sz="2400">
              <a:solidFill>
                <a:srgbClr val="FFFFFF"/>
              </a:solidFill>
              <a:ea typeface="MS PGothic" pitchFamily="34" charset="-128"/>
            </a:endParaRPr>
          </a:p>
        </p:txBody>
      </p:sp>
      <p:cxnSp>
        <p:nvCxnSpPr>
          <p:cNvPr id="40" name="直線單箭頭接點 67"/>
          <p:cNvCxnSpPr>
            <a:stCxn id="28" idx="3"/>
          </p:cNvCxnSpPr>
          <p:nvPr/>
        </p:nvCxnSpPr>
        <p:spPr>
          <a:xfrm>
            <a:off x="6157913" y="280988"/>
            <a:ext cx="1420812" cy="127635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68"/>
          <p:cNvCxnSpPr>
            <a:stCxn id="29" idx="3"/>
          </p:cNvCxnSpPr>
          <p:nvPr/>
        </p:nvCxnSpPr>
        <p:spPr>
          <a:xfrm>
            <a:off x="6157913" y="749300"/>
            <a:ext cx="1420812" cy="8080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70"/>
          <p:cNvCxnSpPr>
            <a:stCxn id="30" idx="3"/>
          </p:cNvCxnSpPr>
          <p:nvPr/>
        </p:nvCxnSpPr>
        <p:spPr>
          <a:xfrm>
            <a:off x="6157913" y="1192213"/>
            <a:ext cx="1420812" cy="365125"/>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78"/>
          <p:cNvCxnSpPr/>
          <p:nvPr/>
        </p:nvCxnSpPr>
        <p:spPr>
          <a:xfrm flipV="1">
            <a:off x="6176963" y="1597025"/>
            <a:ext cx="1350962" cy="89376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79"/>
          <p:cNvCxnSpPr>
            <a:endCxn id="49" idx="2"/>
          </p:cNvCxnSpPr>
          <p:nvPr/>
        </p:nvCxnSpPr>
        <p:spPr>
          <a:xfrm flipV="1">
            <a:off x="6176963" y="1536700"/>
            <a:ext cx="1371600" cy="141605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80"/>
          <p:cNvCxnSpPr>
            <a:endCxn id="49" idx="2"/>
          </p:cNvCxnSpPr>
          <p:nvPr/>
        </p:nvCxnSpPr>
        <p:spPr>
          <a:xfrm flipV="1">
            <a:off x="6176963" y="1536700"/>
            <a:ext cx="1371600" cy="186372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81"/>
          <p:cNvCxnSpPr>
            <a:stCxn id="36" idx="3"/>
          </p:cNvCxnSpPr>
          <p:nvPr/>
        </p:nvCxnSpPr>
        <p:spPr>
          <a:xfrm flipV="1">
            <a:off x="6157913" y="1644650"/>
            <a:ext cx="1350962" cy="30099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82"/>
          <p:cNvCxnSpPr>
            <a:endCxn id="49" idx="2"/>
          </p:cNvCxnSpPr>
          <p:nvPr/>
        </p:nvCxnSpPr>
        <p:spPr>
          <a:xfrm flipV="1">
            <a:off x="6157913" y="1536700"/>
            <a:ext cx="1390650" cy="356552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83"/>
          <p:cNvCxnSpPr>
            <a:endCxn id="49" idx="2"/>
          </p:cNvCxnSpPr>
          <p:nvPr/>
        </p:nvCxnSpPr>
        <p:spPr>
          <a:xfrm flipV="1">
            <a:off x="6157913" y="1536700"/>
            <a:ext cx="1390650" cy="401320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9" name="橢圓 108"/>
          <p:cNvSpPr>
            <a:spLocks noChangeArrowheads="1"/>
          </p:cNvSpPr>
          <p:nvPr/>
        </p:nvSpPr>
        <p:spPr bwMode="auto">
          <a:xfrm>
            <a:off x="7548563" y="1177925"/>
            <a:ext cx="720725" cy="7191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sp>
        <p:nvSpPr>
          <p:cNvPr id="50" name="橢圓 116"/>
          <p:cNvSpPr/>
          <p:nvPr/>
        </p:nvSpPr>
        <p:spPr>
          <a:xfrm>
            <a:off x="446088" y="160338"/>
            <a:ext cx="455612" cy="455612"/>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51" name="橢圓 117"/>
          <p:cNvSpPr/>
          <p:nvPr/>
        </p:nvSpPr>
        <p:spPr>
          <a:xfrm>
            <a:off x="998538" y="131763"/>
            <a:ext cx="455612" cy="45561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52" name="橢圓 118"/>
          <p:cNvSpPr/>
          <p:nvPr/>
        </p:nvSpPr>
        <p:spPr>
          <a:xfrm>
            <a:off x="1509713" y="146050"/>
            <a:ext cx="455612" cy="454025"/>
          </a:xfrm>
          <a:prstGeom prst="ellipse">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53" name="橢圓 119"/>
          <p:cNvSpPr/>
          <p:nvPr/>
        </p:nvSpPr>
        <p:spPr>
          <a:xfrm>
            <a:off x="446088" y="619125"/>
            <a:ext cx="455612" cy="455613"/>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54" name="橢圓 120"/>
          <p:cNvSpPr/>
          <p:nvPr/>
        </p:nvSpPr>
        <p:spPr>
          <a:xfrm>
            <a:off x="998538" y="590550"/>
            <a:ext cx="455612" cy="455613"/>
          </a:xfrm>
          <a:prstGeom prst="ellipse">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55" name="橢圓 121"/>
          <p:cNvSpPr/>
          <p:nvPr/>
        </p:nvSpPr>
        <p:spPr>
          <a:xfrm>
            <a:off x="1509713" y="603250"/>
            <a:ext cx="455612" cy="455613"/>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56" name="橢圓 122"/>
          <p:cNvSpPr/>
          <p:nvPr/>
        </p:nvSpPr>
        <p:spPr>
          <a:xfrm>
            <a:off x="458788" y="1074738"/>
            <a:ext cx="455612" cy="455612"/>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57" name="橢圓 123"/>
          <p:cNvSpPr/>
          <p:nvPr/>
        </p:nvSpPr>
        <p:spPr>
          <a:xfrm>
            <a:off x="1011238" y="1046163"/>
            <a:ext cx="455612" cy="455612"/>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58" name="橢圓 124"/>
          <p:cNvSpPr/>
          <p:nvPr/>
        </p:nvSpPr>
        <p:spPr>
          <a:xfrm>
            <a:off x="1522413" y="1058863"/>
            <a:ext cx="455612" cy="455612"/>
          </a:xfrm>
          <a:prstGeom prst="ellipse">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59" name="文字方塊 66"/>
          <p:cNvSpPr txBox="1"/>
          <p:nvPr/>
        </p:nvSpPr>
        <p:spPr>
          <a:xfrm>
            <a:off x="381000" y="5258561"/>
            <a:ext cx="3276600" cy="523220"/>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p>
            <a:pPr eaLnBrk="1" hangingPunct="1">
              <a:defRPr/>
            </a:pPr>
            <a:r>
              <a:rPr lang="en-US" altLang="zh-TW" sz="2800">
                <a:solidFill>
                  <a:srgbClr val="000000"/>
                </a:solidFill>
                <a:ea typeface="MS PGothic" pitchFamily="34" charset="-128"/>
              </a:rPr>
              <a:t>fewer parameters!</a:t>
            </a:r>
            <a:endParaRPr lang="zh-TW" altLang="en-US" sz="2800">
              <a:solidFill>
                <a:srgbClr val="000000"/>
              </a:solidFill>
              <a:ea typeface="MS PGothic"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9"/>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8"/>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0"/>
                                          </p:stCondLst>
                                        </p:cTn>
                                        <p:tgtEl>
                                          <p:spTgt spid="4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5"/>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7"/>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8"/>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4"/>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nodeType="clickEffect">
                                  <p:stCondLst>
                                    <p:cond delay="0"/>
                                  </p:stCondLst>
                                  <p:childTnLst>
                                    <p:set>
                                      <p:cBhvr>
                                        <p:cTn id="12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2" grpId="0"/>
      <p:bldP spid="13" grpId="0"/>
      <p:bldP spid="14" grpId="0"/>
      <p:bldP spid="15" grpId="0"/>
      <p:bldP spid="17" grpId="0"/>
      <p:bldP spid="18" grpId="0"/>
      <p:bldP spid="19" grpId="0"/>
      <p:bldP spid="20" grpId="0"/>
      <p:bldP spid="21" grpId="0"/>
      <p:bldP spid="22" grpId="0"/>
      <p:bldP spid="23" grpId="0"/>
      <p:bldP spid="24" grpId="0" animBg="1"/>
      <p:bldP spid="25" grpId="0"/>
      <p:bldP spid="26" grpId="0"/>
      <p:bldP spid="27"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nvGraphicFramePr>
        <p:xfrm>
          <a:off x="400050" y="1849438"/>
          <a:ext cx="2873375" cy="2743200"/>
        </p:xfrm>
        <a:graphic>
          <a:graphicData uri="http://schemas.openxmlformats.org/drawingml/2006/table">
            <a:tbl>
              <a:tblPr/>
              <a:tblGrid>
                <a:gridCol w="479425"/>
                <a:gridCol w="477838"/>
                <a:gridCol w="479425"/>
                <a:gridCol w="479425"/>
                <a:gridCol w="477837"/>
                <a:gridCol w="4794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 name="表格 5"/>
          <p:cNvGraphicFramePr>
            <a:graphicFrameLocks noGrp="1"/>
          </p:cNvGraphicFramePr>
          <p:nvPr/>
        </p:nvGraphicFramePr>
        <p:xfrm>
          <a:off x="400050" y="152400"/>
          <a:ext cx="1622425" cy="1371600"/>
        </p:xfrm>
        <a:graphic>
          <a:graphicData uri="http://schemas.openxmlformats.org/drawingml/2006/table">
            <a:tbl>
              <a:tblPr/>
              <a:tblGrid>
                <a:gridCol w="541338"/>
                <a:gridCol w="539750"/>
                <a:gridCol w="5413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bl>
          </a:graphicData>
        </a:graphic>
      </p:graphicFrame>
      <p:sp>
        <p:nvSpPr>
          <p:cNvPr id="23623" name="文字方塊 6"/>
          <p:cNvSpPr txBox="1">
            <a:spLocks noChangeArrowheads="1"/>
          </p:cNvSpPr>
          <p:nvPr/>
        </p:nvSpPr>
        <p:spPr bwMode="auto">
          <a:xfrm>
            <a:off x="2022475" y="606425"/>
            <a:ext cx="1447800" cy="461963"/>
          </a:xfrm>
          <a:prstGeom prst="rect">
            <a:avLst/>
          </a:prstGeom>
          <a:noFill/>
          <a:ln w="9525">
            <a:noFill/>
            <a:miter lim="800000"/>
            <a:headEnd/>
            <a:tailEnd/>
          </a:ln>
        </p:spPr>
        <p:txBody>
          <a:bodyPr>
            <a:spAutoFit/>
          </a:bodyPr>
          <a:lstStyle/>
          <a:p>
            <a:pPr algn="ctr" eaLnBrk="1" hangingPunct="1"/>
            <a:r>
              <a:rPr lang="en-US" altLang="zh-TW" sz="2400"/>
              <a:t>Filter 1</a:t>
            </a:r>
            <a:endParaRPr lang="zh-TW" altLang="en-US" sz="2400"/>
          </a:p>
        </p:txBody>
      </p:sp>
      <p:sp>
        <p:nvSpPr>
          <p:cNvPr id="7" name="矩形 7"/>
          <p:cNvSpPr/>
          <p:nvPr/>
        </p:nvSpPr>
        <p:spPr>
          <a:xfrm>
            <a:off x="911225" y="1835150"/>
            <a:ext cx="1417638" cy="13811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23625" name="文字方塊 37"/>
          <p:cNvSpPr txBox="1">
            <a:spLocks noChangeArrowheads="1"/>
          </p:cNvSpPr>
          <p:nvPr/>
        </p:nvSpPr>
        <p:spPr bwMode="auto">
          <a:xfrm>
            <a:off x="5445125" y="49213"/>
            <a:ext cx="387350" cy="461962"/>
          </a:xfrm>
          <a:prstGeom prst="rect">
            <a:avLst/>
          </a:prstGeom>
          <a:noFill/>
          <a:ln w="9525">
            <a:noFill/>
            <a:miter lim="800000"/>
            <a:headEnd/>
            <a:tailEnd/>
          </a:ln>
        </p:spPr>
        <p:txBody>
          <a:bodyPr>
            <a:spAutoFit/>
          </a:bodyPr>
          <a:lstStyle/>
          <a:p>
            <a:pPr eaLnBrk="1" hangingPunct="1"/>
            <a:r>
              <a:rPr lang="en-US" altLang="zh-TW" sz="2400"/>
              <a:t>1:</a:t>
            </a:r>
            <a:endParaRPr lang="zh-TW" altLang="en-US" sz="2400"/>
          </a:p>
        </p:txBody>
      </p:sp>
      <p:sp>
        <p:nvSpPr>
          <p:cNvPr id="23626" name="文字方塊 38"/>
          <p:cNvSpPr txBox="1">
            <a:spLocks noChangeArrowheads="1"/>
          </p:cNvSpPr>
          <p:nvPr/>
        </p:nvSpPr>
        <p:spPr bwMode="auto">
          <a:xfrm>
            <a:off x="5445125" y="511175"/>
            <a:ext cx="387350" cy="461963"/>
          </a:xfrm>
          <a:prstGeom prst="rect">
            <a:avLst/>
          </a:prstGeom>
          <a:noFill/>
          <a:ln w="9525">
            <a:noFill/>
            <a:miter lim="800000"/>
            <a:headEnd/>
            <a:tailEnd/>
          </a:ln>
        </p:spPr>
        <p:txBody>
          <a:bodyPr>
            <a:spAutoFit/>
          </a:bodyPr>
          <a:lstStyle/>
          <a:p>
            <a:pPr eaLnBrk="1" hangingPunct="1"/>
            <a:r>
              <a:rPr lang="en-US" altLang="zh-TW" sz="2400"/>
              <a:t>2:</a:t>
            </a:r>
            <a:endParaRPr lang="zh-TW" altLang="en-US" sz="2400"/>
          </a:p>
        </p:txBody>
      </p:sp>
      <p:sp>
        <p:nvSpPr>
          <p:cNvPr id="23627" name="文字方塊 39"/>
          <p:cNvSpPr txBox="1">
            <a:spLocks noChangeArrowheads="1"/>
          </p:cNvSpPr>
          <p:nvPr/>
        </p:nvSpPr>
        <p:spPr bwMode="auto">
          <a:xfrm>
            <a:off x="5445125" y="960438"/>
            <a:ext cx="387350" cy="461962"/>
          </a:xfrm>
          <a:prstGeom prst="rect">
            <a:avLst/>
          </a:prstGeom>
          <a:noFill/>
          <a:ln w="9525">
            <a:noFill/>
            <a:miter lim="800000"/>
            <a:headEnd/>
            <a:tailEnd/>
          </a:ln>
        </p:spPr>
        <p:txBody>
          <a:bodyPr>
            <a:spAutoFit/>
          </a:bodyPr>
          <a:lstStyle/>
          <a:p>
            <a:pPr eaLnBrk="1" hangingPunct="1"/>
            <a:r>
              <a:rPr lang="en-US" altLang="zh-TW" sz="2400"/>
              <a:t>3:</a:t>
            </a:r>
            <a:endParaRPr lang="zh-TW" altLang="en-US" sz="2400"/>
          </a:p>
        </p:txBody>
      </p:sp>
      <p:sp>
        <p:nvSpPr>
          <p:cNvPr id="23628" name="文字方塊 40"/>
          <p:cNvSpPr txBox="1">
            <a:spLocks noChangeArrowheads="1"/>
          </p:cNvSpPr>
          <p:nvPr/>
        </p:nvSpPr>
        <p:spPr bwMode="auto">
          <a:xfrm rot="5400000">
            <a:off x="5308600" y="1811338"/>
            <a:ext cx="820737" cy="522288"/>
          </a:xfrm>
          <a:prstGeom prst="rect">
            <a:avLst/>
          </a:prstGeom>
          <a:noFill/>
          <a:ln w="9525">
            <a:noFill/>
            <a:miter lim="800000"/>
            <a:headEnd/>
            <a:tailEnd/>
          </a:ln>
        </p:spPr>
        <p:txBody>
          <a:bodyPr>
            <a:spAutoFit/>
          </a:bodyPr>
          <a:lstStyle/>
          <a:p>
            <a:pPr algn="ctr" eaLnBrk="1" hangingPunct="1"/>
            <a:r>
              <a:rPr lang="en-US" altLang="zh-TW" sz="2800" b="1"/>
              <a:t>…</a:t>
            </a:r>
            <a:endParaRPr lang="zh-TW" altLang="en-US" sz="2800" b="1"/>
          </a:p>
        </p:txBody>
      </p:sp>
      <p:sp>
        <p:nvSpPr>
          <p:cNvPr id="23629" name="文字方塊 41"/>
          <p:cNvSpPr txBox="1">
            <a:spLocks noChangeArrowheads="1"/>
          </p:cNvSpPr>
          <p:nvPr/>
        </p:nvSpPr>
        <p:spPr bwMode="auto">
          <a:xfrm>
            <a:off x="5461000" y="2239963"/>
            <a:ext cx="387350" cy="461962"/>
          </a:xfrm>
          <a:prstGeom prst="rect">
            <a:avLst/>
          </a:prstGeom>
          <a:noFill/>
          <a:ln w="9525">
            <a:noFill/>
            <a:miter lim="800000"/>
            <a:headEnd/>
            <a:tailEnd/>
          </a:ln>
        </p:spPr>
        <p:txBody>
          <a:bodyPr>
            <a:spAutoFit/>
          </a:bodyPr>
          <a:lstStyle/>
          <a:p>
            <a:pPr eaLnBrk="1" hangingPunct="1"/>
            <a:r>
              <a:rPr lang="en-US" altLang="zh-TW" sz="2400"/>
              <a:t>7:</a:t>
            </a:r>
            <a:endParaRPr lang="zh-TW" altLang="en-US" sz="2400"/>
          </a:p>
        </p:txBody>
      </p:sp>
      <p:sp>
        <p:nvSpPr>
          <p:cNvPr id="23630" name="文字方塊 42"/>
          <p:cNvSpPr txBox="1">
            <a:spLocks noChangeArrowheads="1"/>
          </p:cNvSpPr>
          <p:nvPr/>
        </p:nvSpPr>
        <p:spPr bwMode="auto">
          <a:xfrm>
            <a:off x="5461000" y="2701925"/>
            <a:ext cx="387350" cy="460375"/>
          </a:xfrm>
          <a:prstGeom prst="rect">
            <a:avLst/>
          </a:prstGeom>
          <a:noFill/>
          <a:ln w="9525">
            <a:noFill/>
            <a:miter lim="800000"/>
            <a:headEnd/>
            <a:tailEnd/>
          </a:ln>
        </p:spPr>
        <p:txBody>
          <a:bodyPr>
            <a:spAutoFit/>
          </a:bodyPr>
          <a:lstStyle/>
          <a:p>
            <a:pPr eaLnBrk="1" hangingPunct="1"/>
            <a:r>
              <a:rPr lang="en-US" altLang="zh-TW" sz="2400"/>
              <a:t>8:</a:t>
            </a:r>
            <a:endParaRPr lang="zh-TW" altLang="en-US" sz="2400"/>
          </a:p>
        </p:txBody>
      </p:sp>
      <p:sp>
        <p:nvSpPr>
          <p:cNvPr id="23631" name="文字方塊 43"/>
          <p:cNvSpPr txBox="1">
            <a:spLocks noChangeArrowheads="1"/>
          </p:cNvSpPr>
          <p:nvPr/>
        </p:nvSpPr>
        <p:spPr bwMode="auto">
          <a:xfrm>
            <a:off x="5461000" y="3151188"/>
            <a:ext cx="387350" cy="461962"/>
          </a:xfrm>
          <a:prstGeom prst="rect">
            <a:avLst/>
          </a:prstGeom>
          <a:noFill/>
          <a:ln w="9525">
            <a:noFill/>
            <a:miter lim="800000"/>
            <a:headEnd/>
            <a:tailEnd/>
          </a:ln>
        </p:spPr>
        <p:txBody>
          <a:bodyPr>
            <a:spAutoFit/>
          </a:bodyPr>
          <a:lstStyle/>
          <a:p>
            <a:pPr eaLnBrk="1" hangingPunct="1"/>
            <a:r>
              <a:rPr lang="en-US" altLang="zh-TW" sz="2400"/>
              <a:t>9:</a:t>
            </a:r>
            <a:endParaRPr lang="zh-TW" altLang="en-US" sz="2400"/>
          </a:p>
        </p:txBody>
      </p:sp>
      <p:sp>
        <p:nvSpPr>
          <p:cNvPr id="23632" name="文字方塊 44"/>
          <p:cNvSpPr txBox="1">
            <a:spLocks noChangeArrowheads="1"/>
          </p:cNvSpPr>
          <p:nvPr/>
        </p:nvSpPr>
        <p:spPr bwMode="auto">
          <a:xfrm rot="5400000">
            <a:off x="5446713" y="3987800"/>
            <a:ext cx="539750" cy="523875"/>
          </a:xfrm>
          <a:prstGeom prst="rect">
            <a:avLst/>
          </a:prstGeom>
          <a:noFill/>
          <a:ln w="9525">
            <a:noFill/>
            <a:miter lim="800000"/>
            <a:headEnd/>
            <a:tailEnd/>
          </a:ln>
        </p:spPr>
        <p:txBody>
          <a:bodyPr>
            <a:spAutoFit/>
          </a:bodyPr>
          <a:lstStyle/>
          <a:p>
            <a:pPr algn="ctr" eaLnBrk="1" hangingPunct="1"/>
            <a:r>
              <a:rPr lang="en-US" altLang="zh-TW" sz="2800" b="1"/>
              <a:t>…</a:t>
            </a:r>
            <a:endParaRPr lang="zh-TW" altLang="en-US" sz="2800" b="1"/>
          </a:p>
        </p:txBody>
      </p:sp>
      <p:sp>
        <p:nvSpPr>
          <p:cNvPr id="23633" name="文字方塊 45"/>
          <p:cNvSpPr txBox="1">
            <a:spLocks noChangeArrowheads="1"/>
          </p:cNvSpPr>
          <p:nvPr/>
        </p:nvSpPr>
        <p:spPr bwMode="auto">
          <a:xfrm>
            <a:off x="5302250" y="4438650"/>
            <a:ext cx="522288" cy="461963"/>
          </a:xfrm>
          <a:prstGeom prst="rect">
            <a:avLst/>
          </a:prstGeom>
          <a:noFill/>
          <a:ln w="9525">
            <a:noFill/>
            <a:miter lim="800000"/>
            <a:headEnd/>
            <a:tailEnd/>
          </a:ln>
        </p:spPr>
        <p:txBody>
          <a:bodyPr>
            <a:spAutoFit/>
          </a:bodyPr>
          <a:lstStyle/>
          <a:p>
            <a:pPr eaLnBrk="1" hangingPunct="1"/>
            <a:r>
              <a:rPr lang="en-US" altLang="zh-TW" sz="2400"/>
              <a:t>13:</a:t>
            </a:r>
            <a:endParaRPr lang="zh-TW" altLang="en-US" sz="2400"/>
          </a:p>
        </p:txBody>
      </p:sp>
      <p:sp>
        <p:nvSpPr>
          <p:cNvPr id="23634" name="文字方塊 46"/>
          <p:cNvSpPr txBox="1">
            <a:spLocks noChangeArrowheads="1"/>
          </p:cNvSpPr>
          <p:nvPr/>
        </p:nvSpPr>
        <p:spPr bwMode="auto">
          <a:xfrm>
            <a:off x="5295900" y="4902200"/>
            <a:ext cx="523875" cy="461963"/>
          </a:xfrm>
          <a:prstGeom prst="rect">
            <a:avLst/>
          </a:prstGeom>
          <a:noFill/>
          <a:ln w="9525">
            <a:noFill/>
            <a:miter lim="800000"/>
            <a:headEnd/>
            <a:tailEnd/>
          </a:ln>
        </p:spPr>
        <p:txBody>
          <a:bodyPr>
            <a:spAutoFit/>
          </a:bodyPr>
          <a:lstStyle/>
          <a:p>
            <a:pPr eaLnBrk="1" hangingPunct="1"/>
            <a:r>
              <a:rPr lang="en-US" altLang="zh-TW" sz="2400"/>
              <a:t>14:</a:t>
            </a:r>
            <a:endParaRPr lang="zh-TW" altLang="en-US" sz="2400"/>
          </a:p>
        </p:txBody>
      </p:sp>
      <p:sp>
        <p:nvSpPr>
          <p:cNvPr id="23635" name="文字方塊 47"/>
          <p:cNvSpPr txBox="1">
            <a:spLocks noChangeArrowheads="1"/>
          </p:cNvSpPr>
          <p:nvPr/>
        </p:nvSpPr>
        <p:spPr bwMode="auto">
          <a:xfrm>
            <a:off x="5295900" y="5380038"/>
            <a:ext cx="596900" cy="461962"/>
          </a:xfrm>
          <a:prstGeom prst="rect">
            <a:avLst/>
          </a:prstGeom>
          <a:noFill/>
          <a:ln w="9525">
            <a:noFill/>
            <a:miter lim="800000"/>
            <a:headEnd/>
            <a:tailEnd/>
          </a:ln>
        </p:spPr>
        <p:txBody>
          <a:bodyPr>
            <a:spAutoFit/>
          </a:bodyPr>
          <a:lstStyle/>
          <a:p>
            <a:pPr eaLnBrk="1" hangingPunct="1"/>
            <a:r>
              <a:rPr lang="en-US" altLang="zh-TW" sz="2400"/>
              <a:t>15:</a:t>
            </a:r>
            <a:endParaRPr lang="zh-TW" altLang="en-US" sz="2400"/>
          </a:p>
        </p:txBody>
      </p:sp>
      <p:sp>
        <p:nvSpPr>
          <p:cNvPr id="23636" name="文字方塊 48"/>
          <p:cNvSpPr txBox="1">
            <a:spLocks noChangeArrowheads="1"/>
          </p:cNvSpPr>
          <p:nvPr/>
        </p:nvSpPr>
        <p:spPr bwMode="auto">
          <a:xfrm rot="5400000">
            <a:off x="5495131" y="6217444"/>
            <a:ext cx="423863" cy="523875"/>
          </a:xfrm>
          <a:prstGeom prst="rect">
            <a:avLst/>
          </a:prstGeom>
          <a:noFill/>
          <a:ln w="9525">
            <a:noFill/>
            <a:miter lim="800000"/>
            <a:headEnd/>
            <a:tailEnd/>
          </a:ln>
        </p:spPr>
        <p:txBody>
          <a:bodyPr>
            <a:spAutoFit/>
          </a:bodyPr>
          <a:lstStyle/>
          <a:p>
            <a:pPr algn="ctr" eaLnBrk="1" hangingPunct="1"/>
            <a:r>
              <a:rPr lang="en-US" altLang="zh-TW" sz="2800" b="1"/>
              <a:t>…</a:t>
            </a:r>
            <a:endParaRPr lang="zh-TW" altLang="en-US" sz="2800" b="1"/>
          </a:p>
        </p:txBody>
      </p:sp>
      <p:sp>
        <p:nvSpPr>
          <p:cNvPr id="23637" name="文字方塊 50"/>
          <p:cNvSpPr txBox="1">
            <a:spLocks noChangeArrowheads="1"/>
          </p:cNvSpPr>
          <p:nvPr/>
        </p:nvSpPr>
        <p:spPr bwMode="auto">
          <a:xfrm>
            <a:off x="5454650" y="1408113"/>
            <a:ext cx="388938" cy="461962"/>
          </a:xfrm>
          <a:prstGeom prst="rect">
            <a:avLst/>
          </a:prstGeom>
          <a:noFill/>
          <a:ln w="9525">
            <a:noFill/>
            <a:miter lim="800000"/>
            <a:headEnd/>
            <a:tailEnd/>
          </a:ln>
        </p:spPr>
        <p:txBody>
          <a:bodyPr>
            <a:spAutoFit/>
          </a:bodyPr>
          <a:lstStyle/>
          <a:p>
            <a:pPr eaLnBrk="1" hangingPunct="1"/>
            <a:r>
              <a:rPr lang="en-US" altLang="zh-TW" sz="2400"/>
              <a:t>4:</a:t>
            </a:r>
            <a:endParaRPr lang="zh-TW" altLang="en-US" sz="2400"/>
          </a:p>
        </p:txBody>
      </p:sp>
      <p:sp>
        <p:nvSpPr>
          <p:cNvPr id="23638" name="文字方塊 51"/>
          <p:cNvSpPr txBox="1">
            <a:spLocks noChangeArrowheads="1"/>
          </p:cNvSpPr>
          <p:nvPr/>
        </p:nvSpPr>
        <p:spPr bwMode="auto">
          <a:xfrm>
            <a:off x="5229225" y="3562350"/>
            <a:ext cx="639763" cy="461963"/>
          </a:xfrm>
          <a:prstGeom prst="rect">
            <a:avLst/>
          </a:prstGeom>
          <a:noFill/>
          <a:ln w="9525">
            <a:noFill/>
            <a:miter lim="800000"/>
            <a:headEnd/>
            <a:tailEnd/>
          </a:ln>
        </p:spPr>
        <p:txBody>
          <a:bodyPr>
            <a:spAutoFit/>
          </a:bodyPr>
          <a:lstStyle/>
          <a:p>
            <a:pPr algn="r" eaLnBrk="1" hangingPunct="1"/>
            <a:r>
              <a:rPr lang="en-US" altLang="zh-TW" sz="2400"/>
              <a:t>10:</a:t>
            </a:r>
            <a:endParaRPr lang="zh-TW" altLang="en-US" sz="2400"/>
          </a:p>
        </p:txBody>
      </p:sp>
      <p:sp>
        <p:nvSpPr>
          <p:cNvPr id="23639" name="文字方塊 52"/>
          <p:cNvSpPr txBox="1">
            <a:spLocks noChangeArrowheads="1"/>
          </p:cNvSpPr>
          <p:nvPr/>
        </p:nvSpPr>
        <p:spPr bwMode="auto">
          <a:xfrm>
            <a:off x="5291138" y="5789613"/>
            <a:ext cx="596900" cy="461962"/>
          </a:xfrm>
          <a:prstGeom prst="rect">
            <a:avLst/>
          </a:prstGeom>
          <a:noFill/>
          <a:ln w="9525">
            <a:noFill/>
            <a:miter lim="800000"/>
            <a:headEnd/>
            <a:tailEnd/>
          </a:ln>
        </p:spPr>
        <p:txBody>
          <a:bodyPr>
            <a:spAutoFit/>
          </a:bodyPr>
          <a:lstStyle/>
          <a:p>
            <a:pPr eaLnBrk="1" hangingPunct="1"/>
            <a:r>
              <a:rPr lang="en-US" altLang="zh-TW" sz="2400"/>
              <a:t>16:</a:t>
            </a:r>
            <a:endParaRPr lang="zh-TW" altLang="en-US" sz="2400"/>
          </a:p>
        </p:txBody>
      </p:sp>
      <p:sp>
        <p:nvSpPr>
          <p:cNvPr id="23" name="矩形 54"/>
          <p:cNvSpPr/>
          <p:nvPr/>
        </p:nvSpPr>
        <p:spPr>
          <a:xfrm>
            <a:off x="5888038" y="146050"/>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2400">
                <a:solidFill>
                  <a:srgbClr val="FFFFFF"/>
                </a:solidFill>
                <a:ea typeface="MS PGothic" pitchFamily="34" charset="-128"/>
              </a:rPr>
              <a:t>1</a:t>
            </a:r>
            <a:endParaRPr lang="zh-TW" altLang="en-US" sz="2400">
              <a:solidFill>
                <a:srgbClr val="FFFFFF"/>
              </a:solidFill>
              <a:ea typeface="MS PGothic" pitchFamily="34" charset="-128"/>
            </a:endParaRPr>
          </a:p>
        </p:txBody>
      </p:sp>
      <p:sp>
        <p:nvSpPr>
          <p:cNvPr id="24" name="矩形 55"/>
          <p:cNvSpPr/>
          <p:nvPr/>
        </p:nvSpPr>
        <p:spPr>
          <a:xfrm>
            <a:off x="5888038" y="614363"/>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2400">
                <a:solidFill>
                  <a:srgbClr val="FFFFFF"/>
                </a:solidFill>
                <a:ea typeface="MS PGothic" pitchFamily="34" charset="-128"/>
              </a:rPr>
              <a:t>0</a:t>
            </a:r>
            <a:endParaRPr lang="zh-TW" altLang="en-US" sz="2400">
              <a:solidFill>
                <a:srgbClr val="FFFFFF"/>
              </a:solidFill>
              <a:ea typeface="MS PGothic" pitchFamily="34" charset="-128"/>
            </a:endParaRPr>
          </a:p>
        </p:txBody>
      </p:sp>
      <p:sp>
        <p:nvSpPr>
          <p:cNvPr id="25" name="矩形 56"/>
          <p:cNvSpPr/>
          <p:nvPr/>
        </p:nvSpPr>
        <p:spPr>
          <a:xfrm>
            <a:off x="5888038" y="1057275"/>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2400">
                <a:solidFill>
                  <a:srgbClr val="FFFFFF"/>
                </a:solidFill>
                <a:ea typeface="MS PGothic" pitchFamily="34" charset="-128"/>
              </a:rPr>
              <a:t>0</a:t>
            </a:r>
            <a:endParaRPr lang="zh-TW" altLang="en-US" sz="2400">
              <a:solidFill>
                <a:srgbClr val="FFFFFF"/>
              </a:solidFill>
              <a:ea typeface="MS PGothic" pitchFamily="34" charset="-128"/>
            </a:endParaRPr>
          </a:p>
        </p:txBody>
      </p:sp>
      <p:sp>
        <p:nvSpPr>
          <p:cNvPr id="26" name="矩形 57"/>
          <p:cNvSpPr/>
          <p:nvPr/>
        </p:nvSpPr>
        <p:spPr>
          <a:xfrm>
            <a:off x="5888038" y="1517650"/>
            <a:ext cx="269875" cy="271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2400">
                <a:solidFill>
                  <a:srgbClr val="FFFFFF"/>
                </a:solidFill>
                <a:ea typeface="MS PGothic" pitchFamily="34" charset="-128"/>
              </a:rPr>
              <a:t>0</a:t>
            </a:r>
            <a:endParaRPr lang="zh-TW" altLang="en-US" sz="2400">
              <a:solidFill>
                <a:srgbClr val="FFFFFF"/>
              </a:solidFill>
              <a:ea typeface="MS PGothic" pitchFamily="34" charset="-128"/>
            </a:endParaRPr>
          </a:p>
        </p:txBody>
      </p:sp>
      <p:sp>
        <p:nvSpPr>
          <p:cNvPr id="27" name="矩形 58"/>
          <p:cNvSpPr/>
          <p:nvPr/>
        </p:nvSpPr>
        <p:spPr>
          <a:xfrm>
            <a:off x="5888038" y="2355850"/>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2400">
                <a:solidFill>
                  <a:srgbClr val="FFFFFF"/>
                </a:solidFill>
                <a:ea typeface="MS PGothic" pitchFamily="34" charset="-128"/>
              </a:rPr>
              <a:t>0</a:t>
            </a:r>
            <a:endParaRPr lang="zh-TW" altLang="en-US" sz="2400">
              <a:solidFill>
                <a:srgbClr val="FFFFFF"/>
              </a:solidFill>
              <a:ea typeface="MS PGothic" pitchFamily="34" charset="-128"/>
            </a:endParaRPr>
          </a:p>
        </p:txBody>
      </p:sp>
      <p:sp>
        <p:nvSpPr>
          <p:cNvPr id="28" name="矩形 59"/>
          <p:cNvSpPr/>
          <p:nvPr/>
        </p:nvSpPr>
        <p:spPr>
          <a:xfrm>
            <a:off x="5888038" y="2825750"/>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2400">
                <a:solidFill>
                  <a:srgbClr val="FFFFFF"/>
                </a:solidFill>
                <a:ea typeface="MS PGothic" pitchFamily="34" charset="-128"/>
              </a:rPr>
              <a:t>1</a:t>
            </a:r>
            <a:endParaRPr lang="zh-TW" altLang="en-US" sz="2400">
              <a:solidFill>
                <a:srgbClr val="FFFFFF"/>
              </a:solidFill>
              <a:ea typeface="MS PGothic" pitchFamily="34" charset="-128"/>
            </a:endParaRPr>
          </a:p>
        </p:txBody>
      </p:sp>
      <p:sp>
        <p:nvSpPr>
          <p:cNvPr id="29" name="矩形 60"/>
          <p:cNvSpPr/>
          <p:nvPr/>
        </p:nvSpPr>
        <p:spPr>
          <a:xfrm>
            <a:off x="5888038" y="3267075"/>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2400">
                <a:solidFill>
                  <a:srgbClr val="FFFFFF"/>
                </a:solidFill>
                <a:ea typeface="MS PGothic" pitchFamily="34" charset="-128"/>
              </a:rPr>
              <a:t>0</a:t>
            </a:r>
            <a:endParaRPr lang="zh-TW" altLang="en-US" sz="2400">
              <a:solidFill>
                <a:srgbClr val="FFFFFF"/>
              </a:solidFill>
              <a:ea typeface="MS PGothic" pitchFamily="34" charset="-128"/>
            </a:endParaRPr>
          </a:p>
        </p:txBody>
      </p:sp>
      <p:sp>
        <p:nvSpPr>
          <p:cNvPr id="30" name="矩形 61"/>
          <p:cNvSpPr/>
          <p:nvPr/>
        </p:nvSpPr>
        <p:spPr>
          <a:xfrm>
            <a:off x="5888038" y="3729038"/>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2400">
                <a:solidFill>
                  <a:srgbClr val="FFFFFF"/>
                </a:solidFill>
                <a:ea typeface="MS PGothic" pitchFamily="34" charset="-128"/>
              </a:rPr>
              <a:t>0</a:t>
            </a:r>
            <a:endParaRPr lang="zh-TW" altLang="en-US" sz="2400">
              <a:solidFill>
                <a:srgbClr val="FFFFFF"/>
              </a:solidFill>
              <a:ea typeface="MS PGothic" pitchFamily="34" charset="-128"/>
            </a:endParaRPr>
          </a:p>
        </p:txBody>
      </p:sp>
      <p:sp>
        <p:nvSpPr>
          <p:cNvPr id="31" name="矩形 62"/>
          <p:cNvSpPr/>
          <p:nvPr/>
        </p:nvSpPr>
        <p:spPr>
          <a:xfrm>
            <a:off x="5888038" y="4519613"/>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2400">
                <a:solidFill>
                  <a:srgbClr val="FFFFFF"/>
                </a:solidFill>
                <a:ea typeface="MS PGothic" pitchFamily="34" charset="-128"/>
              </a:rPr>
              <a:t>0</a:t>
            </a:r>
            <a:endParaRPr lang="zh-TW" altLang="en-US" sz="2400">
              <a:solidFill>
                <a:srgbClr val="FFFFFF"/>
              </a:solidFill>
              <a:ea typeface="MS PGothic" pitchFamily="34" charset="-128"/>
            </a:endParaRPr>
          </a:p>
        </p:txBody>
      </p:sp>
      <p:sp>
        <p:nvSpPr>
          <p:cNvPr id="32" name="矩形 63"/>
          <p:cNvSpPr/>
          <p:nvPr/>
        </p:nvSpPr>
        <p:spPr>
          <a:xfrm>
            <a:off x="5888038" y="4987925"/>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2400">
                <a:solidFill>
                  <a:srgbClr val="FFFFFF"/>
                </a:solidFill>
                <a:ea typeface="MS PGothic" pitchFamily="34" charset="-128"/>
              </a:rPr>
              <a:t>0</a:t>
            </a:r>
            <a:endParaRPr lang="zh-TW" altLang="en-US" sz="2400">
              <a:solidFill>
                <a:srgbClr val="FFFFFF"/>
              </a:solidFill>
              <a:ea typeface="MS PGothic" pitchFamily="34" charset="-128"/>
            </a:endParaRPr>
          </a:p>
        </p:txBody>
      </p:sp>
      <p:sp>
        <p:nvSpPr>
          <p:cNvPr id="33" name="矩形 64"/>
          <p:cNvSpPr/>
          <p:nvPr/>
        </p:nvSpPr>
        <p:spPr>
          <a:xfrm>
            <a:off x="5888038" y="5430838"/>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2400">
                <a:solidFill>
                  <a:srgbClr val="FFFFFF"/>
                </a:solidFill>
                <a:ea typeface="MS PGothic" pitchFamily="34" charset="-128"/>
              </a:rPr>
              <a:t>1</a:t>
            </a:r>
            <a:endParaRPr lang="zh-TW" altLang="en-US" sz="2400">
              <a:solidFill>
                <a:srgbClr val="FFFFFF"/>
              </a:solidFill>
              <a:ea typeface="MS PGothic" pitchFamily="34" charset="-128"/>
            </a:endParaRPr>
          </a:p>
        </p:txBody>
      </p:sp>
      <p:sp>
        <p:nvSpPr>
          <p:cNvPr id="34" name="矩形 65"/>
          <p:cNvSpPr/>
          <p:nvPr/>
        </p:nvSpPr>
        <p:spPr>
          <a:xfrm>
            <a:off x="5888038" y="5892800"/>
            <a:ext cx="269875" cy="269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2400">
                <a:solidFill>
                  <a:srgbClr val="FFFFFF"/>
                </a:solidFill>
                <a:ea typeface="MS PGothic" pitchFamily="34" charset="-128"/>
              </a:rPr>
              <a:t>1</a:t>
            </a:r>
            <a:endParaRPr lang="zh-TW" altLang="en-US" sz="2400">
              <a:solidFill>
                <a:srgbClr val="FFFFFF"/>
              </a:solidFill>
              <a:ea typeface="MS PGothic" pitchFamily="34" charset="-128"/>
            </a:endParaRPr>
          </a:p>
        </p:txBody>
      </p:sp>
      <p:cxnSp>
        <p:nvCxnSpPr>
          <p:cNvPr id="35" name="直線單箭頭接點 67"/>
          <p:cNvCxnSpPr>
            <a:stCxn id="23" idx="3"/>
          </p:cNvCxnSpPr>
          <p:nvPr/>
        </p:nvCxnSpPr>
        <p:spPr>
          <a:xfrm>
            <a:off x="6157913" y="280988"/>
            <a:ext cx="1420812" cy="127635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68"/>
          <p:cNvCxnSpPr>
            <a:stCxn id="24" idx="3"/>
          </p:cNvCxnSpPr>
          <p:nvPr/>
        </p:nvCxnSpPr>
        <p:spPr>
          <a:xfrm>
            <a:off x="6157913" y="749300"/>
            <a:ext cx="1420812" cy="8080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70"/>
          <p:cNvCxnSpPr>
            <a:stCxn id="25" idx="3"/>
          </p:cNvCxnSpPr>
          <p:nvPr/>
        </p:nvCxnSpPr>
        <p:spPr>
          <a:xfrm>
            <a:off x="6157913" y="1192213"/>
            <a:ext cx="1420812" cy="365125"/>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78"/>
          <p:cNvCxnSpPr/>
          <p:nvPr/>
        </p:nvCxnSpPr>
        <p:spPr>
          <a:xfrm flipV="1">
            <a:off x="6176963" y="1597025"/>
            <a:ext cx="1350962" cy="89376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79"/>
          <p:cNvCxnSpPr>
            <a:endCxn id="44" idx="2"/>
          </p:cNvCxnSpPr>
          <p:nvPr/>
        </p:nvCxnSpPr>
        <p:spPr>
          <a:xfrm flipV="1">
            <a:off x="6176963" y="1536700"/>
            <a:ext cx="1371600" cy="141605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80"/>
          <p:cNvCxnSpPr>
            <a:endCxn id="44" idx="2"/>
          </p:cNvCxnSpPr>
          <p:nvPr/>
        </p:nvCxnSpPr>
        <p:spPr>
          <a:xfrm flipV="1">
            <a:off x="6176963" y="1536700"/>
            <a:ext cx="1371600" cy="186372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81"/>
          <p:cNvCxnSpPr>
            <a:stCxn id="31" idx="3"/>
          </p:cNvCxnSpPr>
          <p:nvPr/>
        </p:nvCxnSpPr>
        <p:spPr>
          <a:xfrm flipV="1">
            <a:off x="6157913" y="1644650"/>
            <a:ext cx="1350962" cy="30099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82"/>
          <p:cNvCxnSpPr>
            <a:endCxn id="44" idx="2"/>
          </p:cNvCxnSpPr>
          <p:nvPr/>
        </p:nvCxnSpPr>
        <p:spPr>
          <a:xfrm flipV="1">
            <a:off x="6157913" y="1536700"/>
            <a:ext cx="1390650" cy="356552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83"/>
          <p:cNvCxnSpPr>
            <a:endCxn id="44" idx="2"/>
          </p:cNvCxnSpPr>
          <p:nvPr/>
        </p:nvCxnSpPr>
        <p:spPr>
          <a:xfrm flipV="1">
            <a:off x="6157913" y="1536700"/>
            <a:ext cx="1390650" cy="401320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4" name="橢圓 108"/>
          <p:cNvSpPr>
            <a:spLocks noChangeArrowheads="1"/>
          </p:cNvSpPr>
          <p:nvPr/>
        </p:nvSpPr>
        <p:spPr bwMode="auto">
          <a:xfrm>
            <a:off x="7548563" y="1177925"/>
            <a:ext cx="720725" cy="7191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sp>
        <p:nvSpPr>
          <p:cNvPr id="45" name="橢圓 109"/>
          <p:cNvSpPr>
            <a:spLocks noChangeArrowheads="1"/>
          </p:cNvSpPr>
          <p:nvPr/>
        </p:nvSpPr>
        <p:spPr bwMode="auto">
          <a:xfrm>
            <a:off x="7527925" y="2973388"/>
            <a:ext cx="720725"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46" name="橢圓 116"/>
          <p:cNvSpPr/>
          <p:nvPr/>
        </p:nvSpPr>
        <p:spPr>
          <a:xfrm>
            <a:off x="446088" y="160338"/>
            <a:ext cx="455612" cy="455612"/>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47" name="橢圓 117"/>
          <p:cNvSpPr/>
          <p:nvPr/>
        </p:nvSpPr>
        <p:spPr>
          <a:xfrm>
            <a:off x="998538" y="131763"/>
            <a:ext cx="455612" cy="45561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48" name="橢圓 118"/>
          <p:cNvSpPr/>
          <p:nvPr/>
        </p:nvSpPr>
        <p:spPr>
          <a:xfrm>
            <a:off x="1509713" y="146050"/>
            <a:ext cx="455612" cy="454025"/>
          </a:xfrm>
          <a:prstGeom prst="ellipse">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49" name="橢圓 119"/>
          <p:cNvSpPr/>
          <p:nvPr/>
        </p:nvSpPr>
        <p:spPr>
          <a:xfrm>
            <a:off x="446088" y="619125"/>
            <a:ext cx="455612" cy="455613"/>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50" name="橢圓 120"/>
          <p:cNvSpPr/>
          <p:nvPr/>
        </p:nvSpPr>
        <p:spPr>
          <a:xfrm>
            <a:off x="998538" y="590550"/>
            <a:ext cx="455612" cy="455613"/>
          </a:xfrm>
          <a:prstGeom prst="ellipse">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51" name="橢圓 121"/>
          <p:cNvSpPr/>
          <p:nvPr/>
        </p:nvSpPr>
        <p:spPr>
          <a:xfrm>
            <a:off x="1509713" y="603250"/>
            <a:ext cx="455612" cy="455613"/>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52" name="橢圓 122"/>
          <p:cNvSpPr/>
          <p:nvPr/>
        </p:nvSpPr>
        <p:spPr>
          <a:xfrm>
            <a:off x="458788" y="1074738"/>
            <a:ext cx="455612" cy="455612"/>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53" name="橢圓 123"/>
          <p:cNvSpPr/>
          <p:nvPr/>
        </p:nvSpPr>
        <p:spPr>
          <a:xfrm>
            <a:off x="1011238" y="1046163"/>
            <a:ext cx="455612" cy="455612"/>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54" name="橢圓 124"/>
          <p:cNvSpPr/>
          <p:nvPr/>
        </p:nvSpPr>
        <p:spPr>
          <a:xfrm>
            <a:off x="1522413" y="1058863"/>
            <a:ext cx="455612" cy="455612"/>
          </a:xfrm>
          <a:prstGeom prst="ellipse">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55" name="文字方塊 66"/>
          <p:cNvSpPr txBox="1">
            <a:spLocks noChangeArrowheads="1"/>
          </p:cNvSpPr>
          <p:nvPr/>
        </p:nvSpPr>
        <p:spPr bwMode="auto">
          <a:xfrm>
            <a:off x="6515100" y="5761038"/>
            <a:ext cx="2628900" cy="460375"/>
          </a:xfrm>
          <a:prstGeom prst="rect">
            <a:avLst/>
          </a:prstGeom>
          <a:gradFill rotWithShape="1">
            <a:gsLst>
              <a:gs pos="0">
                <a:srgbClr val="F7F6FF"/>
              </a:gs>
              <a:gs pos="64999">
                <a:srgbClr val="ECEBFF"/>
              </a:gs>
              <a:gs pos="100000">
                <a:srgbClr val="E5E3FF"/>
              </a:gs>
            </a:gsLst>
            <a:lin ang="5400000" scaled="1"/>
          </a:gradFill>
          <a:ln w="9525">
            <a:solidFill>
              <a:srgbClr val="D4D3E7"/>
            </a:solidFill>
            <a:miter lim="800000"/>
            <a:headEnd/>
            <a:tailEnd/>
          </a:ln>
          <a:effectLst>
            <a:outerShdw blurRad="40000" dist="20000" dir="5400000" rotWithShape="0">
              <a:srgbClr val="808080">
                <a:alpha val="37999"/>
              </a:srgbClr>
            </a:outerShdw>
          </a:effectLst>
        </p:spPr>
        <p:txBody>
          <a:bodyPr>
            <a:spAutoFit/>
          </a:bodyPr>
          <a:lstStyle/>
          <a:p>
            <a:pPr eaLnBrk="1" hangingPunct="1">
              <a:defRPr/>
            </a:pPr>
            <a:r>
              <a:rPr lang="en-US" altLang="zh-TW" sz="2400">
                <a:solidFill>
                  <a:srgbClr val="000000"/>
                </a:solidFill>
              </a:rPr>
              <a:t>Shared weights</a:t>
            </a:r>
            <a:endParaRPr lang="zh-TW" altLang="en-US" sz="2400">
              <a:solidFill>
                <a:srgbClr val="000000"/>
              </a:solidFill>
            </a:endParaRPr>
          </a:p>
        </p:txBody>
      </p:sp>
      <p:cxnSp>
        <p:nvCxnSpPr>
          <p:cNvPr id="56" name="直線單箭頭接點 71"/>
          <p:cNvCxnSpPr>
            <a:stCxn id="24" idx="3"/>
            <a:endCxn id="45" idx="2"/>
          </p:cNvCxnSpPr>
          <p:nvPr/>
        </p:nvCxnSpPr>
        <p:spPr>
          <a:xfrm>
            <a:off x="6157913" y="749300"/>
            <a:ext cx="1370012" cy="258445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72"/>
          <p:cNvCxnSpPr>
            <a:stCxn id="25" idx="3"/>
            <a:endCxn id="45" idx="2"/>
          </p:cNvCxnSpPr>
          <p:nvPr/>
        </p:nvCxnSpPr>
        <p:spPr>
          <a:xfrm>
            <a:off x="6157913" y="1192213"/>
            <a:ext cx="1370012" cy="21415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73"/>
          <p:cNvCxnSpPr>
            <a:stCxn id="26" idx="3"/>
            <a:endCxn id="45" idx="2"/>
          </p:cNvCxnSpPr>
          <p:nvPr/>
        </p:nvCxnSpPr>
        <p:spPr>
          <a:xfrm>
            <a:off x="6157913" y="1654175"/>
            <a:ext cx="1370012" cy="1679575"/>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74"/>
          <p:cNvCxnSpPr>
            <a:endCxn id="45" idx="2"/>
          </p:cNvCxnSpPr>
          <p:nvPr/>
        </p:nvCxnSpPr>
        <p:spPr>
          <a:xfrm>
            <a:off x="6186488" y="2981325"/>
            <a:ext cx="1341437" cy="35242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75"/>
          <p:cNvCxnSpPr>
            <a:endCxn id="45" idx="2"/>
          </p:cNvCxnSpPr>
          <p:nvPr/>
        </p:nvCxnSpPr>
        <p:spPr>
          <a:xfrm flipV="1">
            <a:off x="6173788" y="3333750"/>
            <a:ext cx="1354137" cy="125413"/>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76"/>
          <p:cNvCxnSpPr>
            <a:endCxn id="45" idx="2"/>
          </p:cNvCxnSpPr>
          <p:nvPr/>
        </p:nvCxnSpPr>
        <p:spPr>
          <a:xfrm flipV="1">
            <a:off x="6173788" y="3333750"/>
            <a:ext cx="1354137" cy="5699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77"/>
          <p:cNvCxnSpPr>
            <a:stCxn id="32" idx="3"/>
          </p:cNvCxnSpPr>
          <p:nvPr/>
        </p:nvCxnSpPr>
        <p:spPr>
          <a:xfrm flipV="1">
            <a:off x="6157913" y="3360738"/>
            <a:ext cx="1336675" cy="176212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84"/>
          <p:cNvCxnSpPr>
            <a:stCxn id="33" idx="3"/>
          </p:cNvCxnSpPr>
          <p:nvPr/>
        </p:nvCxnSpPr>
        <p:spPr>
          <a:xfrm flipV="1">
            <a:off x="6157913" y="3327400"/>
            <a:ext cx="1358900" cy="223837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85"/>
          <p:cNvCxnSpPr>
            <a:stCxn id="34" idx="3"/>
          </p:cNvCxnSpPr>
          <p:nvPr/>
        </p:nvCxnSpPr>
        <p:spPr>
          <a:xfrm flipV="1">
            <a:off x="6157913" y="3389313"/>
            <a:ext cx="1343025" cy="2638425"/>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3682" name="文字方塊 87"/>
          <p:cNvSpPr txBox="1">
            <a:spLocks noChangeArrowheads="1"/>
          </p:cNvSpPr>
          <p:nvPr/>
        </p:nvSpPr>
        <p:spPr bwMode="auto">
          <a:xfrm>
            <a:off x="708025" y="4640263"/>
            <a:ext cx="2347913" cy="461962"/>
          </a:xfrm>
          <a:prstGeom prst="rect">
            <a:avLst/>
          </a:prstGeom>
          <a:noFill/>
          <a:ln w="9525">
            <a:noFill/>
            <a:miter lim="800000"/>
            <a:headEnd/>
            <a:tailEnd/>
          </a:ln>
        </p:spPr>
        <p:txBody>
          <a:bodyPr>
            <a:spAutoFit/>
          </a:bodyPr>
          <a:lstStyle/>
          <a:p>
            <a:pPr algn="ctr" eaLnBrk="1" hangingPunct="1"/>
            <a:r>
              <a:rPr lang="en-US" altLang="zh-TW" sz="2400"/>
              <a:t>6 x 6 image</a:t>
            </a:r>
            <a:endParaRPr lang="zh-TW" altLang="en-US" sz="2400"/>
          </a:p>
        </p:txBody>
      </p:sp>
      <p:pic>
        <p:nvPicPr>
          <p:cNvPr id="66" name="圖片 86"/>
          <p:cNvPicPr>
            <a:picLocks noChangeAspect="1"/>
          </p:cNvPicPr>
          <p:nvPr/>
        </p:nvPicPr>
        <p:blipFill>
          <a:blip r:embed="rId2"/>
          <a:srcRect/>
          <a:stretch>
            <a:fillRect/>
          </a:stretch>
        </p:blipFill>
        <p:spPr bwMode="auto">
          <a:xfrm>
            <a:off x="2714625" y="1216025"/>
            <a:ext cx="2230438" cy="2243138"/>
          </a:xfrm>
          <a:prstGeom prst="rect">
            <a:avLst/>
          </a:prstGeom>
          <a:noFill/>
          <a:ln w="38100" cap="sq">
            <a:solidFill>
              <a:srgbClr val="000000"/>
            </a:solidFill>
            <a:miter lim="800000"/>
            <a:headEnd/>
            <a:tailEnd/>
          </a:ln>
          <a:effectLst>
            <a:outerShdw blurRad="50800" dist="38100" dir="2700000" algn="tl" rotWithShape="0">
              <a:srgbClr val="808080">
                <a:alpha val="42999"/>
              </a:srgbClr>
            </a:outerShdw>
          </a:effectLst>
          <a:extLst>
            <a:ext uri="{909E8E84-426E-40DD-AFC4-6F175D3DCCD1}"/>
          </a:extLst>
        </p:spPr>
      </p:pic>
      <p:cxnSp>
        <p:nvCxnSpPr>
          <p:cNvPr id="67" name="直線單箭頭接點 34"/>
          <p:cNvCxnSpPr/>
          <p:nvPr/>
        </p:nvCxnSpPr>
        <p:spPr>
          <a:xfrm flipV="1">
            <a:off x="2328863" y="1557338"/>
            <a:ext cx="944562" cy="9334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33"/>
          <p:cNvCxnSpPr/>
          <p:nvPr/>
        </p:nvCxnSpPr>
        <p:spPr>
          <a:xfrm>
            <a:off x="2022475" y="838200"/>
            <a:ext cx="1250950" cy="685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文字方塊 91"/>
          <p:cNvSpPr txBox="1"/>
          <p:nvPr/>
        </p:nvSpPr>
        <p:spPr>
          <a:xfrm>
            <a:off x="609600" y="5257800"/>
            <a:ext cx="3483048" cy="461665"/>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p>
            <a:pPr eaLnBrk="1" hangingPunct="1">
              <a:defRPr/>
            </a:pPr>
            <a:r>
              <a:rPr lang="en-US" altLang="zh-TW" sz="2400">
                <a:solidFill>
                  <a:srgbClr val="000000"/>
                </a:solidFill>
                <a:ea typeface="MS PGothic" pitchFamily="34" charset="-128"/>
              </a:rPr>
              <a:t>Fewer parameters</a:t>
            </a:r>
            <a:endParaRPr lang="zh-TW" altLang="en-US" sz="2400">
              <a:solidFill>
                <a:srgbClr val="000000"/>
              </a:solidFill>
              <a:ea typeface="MS PGothic" pitchFamily="34" charset="-128"/>
            </a:endParaRPr>
          </a:p>
        </p:txBody>
      </p:sp>
      <p:sp>
        <p:nvSpPr>
          <p:cNvPr id="70" name="文字方塊 92"/>
          <p:cNvSpPr txBox="1"/>
          <p:nvPr/>
        </p:nvSpPr>
        <p:spPr>
          <a:xfrm>
            <a:off x="629478" y="5937959"/>
            <a:ext cx="3485322" cy="461665"/>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p>
            <a:pPr eaLnBrk="1" hangingPunct="1">
              <a:defRPr/>
            </a:pPr>
            <a:r>
              <a:rPr lang="en-US" altLang="zh-TW" sz="2400">
                <a:solidFill>
                  <a:srgbClr val="000000"/>
                </a:solidFill>
                <a:ea typeface="MS PGothic" pitchFamily="34" charset="-128"/>
              </a:rPr>
              <a:t>Even fewer parameters</a:t>
            </a:r>
            <a:endParaRPr lang="zh-TW" altLang="en-US" sz="2400">
              <a:solidFill>
                <a:srgbClr val="000000"/>
              </a:solidFill>
              <a:ea typeface="MS PGothic"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Content Placeholder 3"/>
          <p:cNvPicPr>
            <a:picLocks noGrp="1" noChangeAspect="1"/>
          </p:cNvPicPr>
          <p:nvPr>
            <p:ph idx="1"/>
          </p:nvPr>
        </p:nvPicPr>
        <p:blipFill>
          <a:blip r:embed="rId2"/>
          <a:srcRect/>
          <a:stretch>
            <a:fillRect/>
          </a:stretch>
        </p:blipFill>
        <p:spPr>
          <a:xfrm>
            <a:off x="1489075" y="1131888"/>
            <a:ext cx="6076950" cy="4562475"/>
          </a:xfrm>
        </p:spPr>
      </p:pic>
      <p:sp>
        <p:nvSpPr>
          <p:cNvPr id="13315" name="Title 2"/>
          <p:cNvSpPr>
            <a:spLocks noGrp="1"/>
          </p:cNvSpPr>
          <p:nvPr>
            <p:ph type="title"/>
          </p:nvPr>
        </p:nvSpPr>
        <p:spPr/>
        <p:txBody>
          <a:bodyPr/>
          <a:lstStyle/>
          <a:p>
            <a:r>
              <a:rPr lang="en-US" smtClean="0"/>
              <a:t>Results of convolution phase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title"/>
          </p:nvPr>
        </p:nvSpPr>
        <p:spPr>
          <a:xfrm>
            <a:off x="457200" y="274638"/>
            <a:ext cx="8229600" cy="715962"/>
          </a:xfrm>
        </p:spPr>
        <p:txBody>
          <a:bodyPr/>
          <a:lstStyle/>
          <a:p>
            <a:r>
              <a:rPr lang="en-US" smtClean="0"/>
              <a:t>CNN Steps</a:t>
            </a:r>
          </a:p>
        </p:txBody>
      </p:sp>
      <p:pic>
        <p:nvPicPr>
          <p:cNvPr id="14339" name="Picture 3"/>
          <p:cNvPicPr>
            <a:picLocks noChangeAspect="1"/>
          </p:cNvPicPr>
          <p:nvPr/>
        </p:nvPicPr>
        <p:blipFill>
          <a:blip r:embed="rId2"/>
          <a:srcRect/>
          <a:stretch>
            <a:fillRect/>
          </a:stretch>
        </p:blipFill>
        <p:spPr bwMode="auto">
          <a:xfrm>
            <a:off x="1533525" y="890588"/>
            <a:ext cx="6076950" cy="4562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457200" y="274638"/>
            <a:ext cx="8229600" cy="487362"/>
          </a:xfrm>
        </p:spPr>
        <p:txBody>
          <a:bodyPr/>
          <a:lstStyle/>
          <a:p>
            <a:r>
              <a:rPr lang="en-US" smtClean="0"/>
              <a:t>CNN Steps</a:t>
            </a:r>
          </a:p>
        </p:txBody>
      </p:sp>
      <p:pic>
        <p:nvPicPr>
          <p:cNvPr id="15363" name="Picture 5"/>
          <p:cNvPicPr>
            <a:picLocks noChangeAspect="1" noChangeArrowheads="1"/>
          </p:cNvPicPr>
          <p:nvPr/>
        </p:nvPicPr>
        <p:blipFill>
          <a:blip r:embed="rId2"/>
          <a:srcRect/>
          <a:stretch>
            <a:fillRect/>
          </a:stretch>
        </p:blipFill>
        <p:spPr bwMode="auto">
          <a:xfrm>
            <a:off x="762000" y="990600"/>
            <a:ext cx="7829550" cy="4471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2"/>
          <p:cNvSpPr>
            <a:spLocks noGrp="1"/>
          </p:cNvSpPr>
          <p:nvPr>
            <p:ph type="title"/>
          </p:nvPr>
        </p:nvSpPr>
        <p:spPr>
          <a:xfrm>
            <a:off x="457200" y="0"/>
            <a:ext cx="8229600" cy="715963"/>
          </a:xfrm>
        </p:spPr>
        <p:txBody>
          <a:bodyPr/>
          <a:lstStyle/>
          <a:p>
            <a:r>
              <a:rPr lang="en-US" sz="2400" smtClean="0"/>
              <a:t>Deep Learning</a:t>
            </a:r>
          </a:p>
        </p:txBody>
      </p:sp>
      <p:pic>
        <p:nvPicPr>
          <p:cNvPr id="5123" name="Picture 2"/>
          <p:cNvPicPr>
            <a:picLocks noChangeAspect="1" noChangeArrowheads="1"/>
          </p:cNvPicPr>
          <p:nvPr/>
        </p:nvPicPr>
        <p:blipFill>
          <a:blip r:embed="rId2"/>
          <a:srcRect/>
          <a:stretch>
            <a:fillRect/>
          </a:stretch>
        </p:blipFill>
        <p:spPr bwMode="auto">
          <a:xfrm>
            <a:off x="828675" y="722313"/>
            <a:ext cx="7419975" cy="5578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2"/>
          <p:cNvSpPr>
            <a:spLocks noGrp="1"/>
          </p:cNvSpPr>
          <p:nvPr>
            <p:ph type="title"/>
          </p:nvPr>
        </p:nvSpPr>
        <p:spPr/>
        <p:txBody>
          <a:bodyPr/>
          <a:lstStyle/>
          <a:p>
            <a:r>
              <a:rPr lang="en-US" sz="2400" smtClean="0"/>
              <a:t>Convolutional Neural Network (CNN : convnet)</a:t>
            </a:r>
          </a:p>
        </p:txBody>
      </p:sp>
      <p:sp>
        <p:nvSpPr>
          <p:cNvPr id="10243" name="Rectangle 3"/>
          <p:cNvSpPr>
            <a:spLocks noChangeArrowheads="1"/>
          </p:cNvSpPr>
          <p:nvPr/>
        </p:nvSpPr>
        <p:spPr bwMode="auto">
          <a:xfrm>
            <a:off x="423863" y="1165225"/>
            <a:ext cx="8720137" cy="955675"/>
          </a:xfrm>
          <a:prstGeom prst="rect">
            <a:avLst/>
          </a:prstGeom>
          <a:solidFill>
            <a:srgbClr val="F9F9F9"/>
          </a:solidFill>
          <a:ln w="9525">
            <a:noFill/>
            <a:miter lim="800000"/>
            <a:headEnd/>
            <a:tailEnd/>
          </a:ln>
        </p:spPr>
        <p:txBody>
          <a:bodyPr wrap="none" bIns="15870" anchor="ctr">
            <a:spAutoFit/>
          </a:bodyPr>
          <a:lstStyle/>
          <a:p>
            <a:pPr>
              <a:buFontTx/>
              <a:buChar char="•"/>
            </a:pPr>
            <a:r>
              <a:rPr lang="en-US" altLang="en-US" sz="1200">
                <a:solidFill>
                  <a:srgbClr val="000000"/>
                </a:solidFill>
                <a:latin typeface="Arial Unicode MS" pitchFamily="34" charset="-128"/>
                <a:cs typeface="Courier New" pitchFamily="49" charset="0"/>
              </a:rPr>
              <a:t>INPUT -&gt; FC</a:t>
            </a:r>
            <a:r>
              <a:rPr lang="en-US" altLang="en-US" sz="1200">
                <a:solidFill>
                  <a:srgbClr val="252525"/>
                </a:solidFill>
              </a:rPr>
              <a:t> [a linear classifier]</a:t>
            </a:r>
          </a:p>
          <a:p>
            <a:pPr>
              <a:buFontTx/>
              <a:buChar char="•"/>
            </a:pPr>
            <a:r>
              <a:rPr lang="en-US" altLang="en-US" sz="1200">
                <a:solidFill>
                  <a:srgbClr val="000000"/>
                </a:solidFill>
                <a:latin typeface="Arial Unicode MS" pitchFamily="34" charset="-128"/>
                <a:cs typeface="Courier New" pitchFamily="49" charset="0"/>
              </a:rPr>
              <a:t>INPUT -&gt; CONV -&gt; RELU -&gt; FC</a:t>
            </a:r>
            <a:endParaRPr lang="en-US" altLang="en-US" sz="1200">
              <a:solidFill>
                <a:srgbClr val="252525"/>
              </a:solidFill>
            </a:endParaRPr>
          </a:p>
          <a:p>
            <a:pPr>
              <a:buFontTx/>
              <a:buChar char="•"/>
            </a:pPr>
            <a:r>
              <a:rPr lang="en-US" altLang="en-US" sz="1200">
                <a:solidFill>
                  <a:srgbClr val="000000"/>
                </a:solidFill>
                <a:latin typeface="Arial Unicode MS" pitchFamily="34" charset="-128"/>
                <a:cs typeface="Courier New" pitchFamily="49" charset="0"/>
              </a:rPr>
              <a:t>INPUT -&gt; [CONV -&gt; RELU -&gt; POOL]*2 -&gt; FC -&gt; RELU -&gt; FC</a:t>
            </a:r>
            <a:r>
              <a:rPr lang="en-US" altLang="en-US" sz="1200">
                <a:solidFill>
                  <a:srgbClr val="252525"/>
                </a:solidFill>
              </a:rPr>
              <a:t> [Here there is a single CONV layer between every POOL layer]</a:t>
            </a:r>
          </a:p>
          <a:p>
            <a:pPr>
              <a:buFontTx/>
              <a:buChar char="•"/>
            </a:pPr>
            <a:r>
              <a:rPr lang="en-US" altLang="en-US" sz="1200">
                <a:solidFill>
                  <a:srgbClr val="000000"/>
                </a:solidFill>
                <a:latin typeface="Arial Unicode MS" pitchFamily="34" charset="-128"/>
                <a:cs typeface="Courier New" pitchFamily="49" charset="0"/>
              </a:rPr>
              <a:t>INPUT -&gt; [CONV -&gt; RELU -&gt; CONV -&gt; RELU -&gt; POOL]*3 -&gt; [FC -&gt; RELU]*2 -&gt; FC</a:t>
            </a:r>
            <a:r>
              <a:rPr lang="en-US" altLang="en-US" sz="1200"/>
              <a:t> </a:t>
            </a:r>
            <a:r>
              <a:rPr lang="en-US" altLang="en-US" sz="1000">
                <a:solidFill>
                  <a:srgbClr val="000000"/>
                </a:solidFill>
                <a:latin typeface="Arial Unicode MS" pitchFamily="34" charset="-128"/>
                <a:cs typeface="Courier New" pitchFamily="49" charset="0"/>
              </a:rPr>
              <a:t/>
            </a:r>
            <a:br>
              <a:rPr lang="en-US" altLang="en-US" sz="1000">
                <a:solidFill>
                  <a:srgbClr val="000000"/>
                </a:solidFill>
                <a:latin typeface="Arial Unicode MS" pitchFamily="34" charset="-128"/>
                <a:cs typeface="Courier New" pitchFamily="49" charset="0"/>
              </a:rPr>
            </a:br>
            <a:endParaRPr lang="en-US" altLang="en-US" sz="1000">
              <a:solidFill>
                <a:srgbClr val="252525"/>
              </a:solidFill>
            </a:endParaRPr>
          </a:p>
        </p:txBody>
      </p:sp>
      <p:pic>
        <p:nvPicPr>
          <p:cNvPr id="10244" name="Picture 1"/>
          <p:cNvPicPr>
            <a:picLocks noChangeAspect="1"/>
          </p:cNvPicPr>
          <p:nvPr/>
        </p:nvPicPr>
        <p:blipFill>
          <a:blip r:embed="rId2"/>
          <a:srcRect/>
          <a:stretch>
            <a:fillRect/>
          </a:stretch>
        </p:blipFill>
        <p:spPr bwMode="auto">
          <a:xfrm>
            <a:off x="1462088" y="2600325"/>
            <a:ext cx="6176962" cy="1781175"/>
          </a:xfrm>
          <a:prstGeom prst="rect">
            <a:avLst/>
          </a:prstGeom>
          <a:noFill/>
          <a:ln w="9525">
            <a:noFill/>
            <a:miter lim="800000"/>
            <a:headEnd/>
            <a:tailEnd/>
          </a:ln>
        </p:spPr>
      </p:pic>
      <p:sp>
        <p:nvSpPr>
          <p:cNvPr id="10245" name="Rectangle 3"/>
          <p:cNvSpPr>
            <a:spLocks noChangeArrowheads="1"/>
          </p:cNvSpPr>
          <p:nvPr/>
        </p:nvSpPr>
        <p:spPr bwMode="auto">
          <a:xfrm>
            <a:off x="1076325" y="4922838"/>
            <a:ext cx="7416800" cy="923925"/>
          </a:xfrm>
          <a:prstGeom prst="rect">
            <a:avLst/>
          </a:prstGeom>
          <a:noFill/>
          <a:ln w="9525">
            <a:noFill/>
            <a:miter lim="800000"/>
            <a:headEnd/>
            <a:tailEnd/>
          </a:ln>
        </p:spPr>
        <p:txBody>
          <a:bodyPr>
            <a:spAutoFit/>
          </a:bodyPr>
          <a:lstStyle/>
          <a:p>
            <a:r>
              <a:rPr lang="en-US"/>
              <a:t> First layers of a convnet contains generic features (i.e. edge detectors, etc.) that should be helpful in many tasks. Deeper layers becomes progressively speciﬁc to the details of the classes of the original problem.</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 Layer summery</a:t>
            </a:r>
            <a:endParaRPr lang="en-US" dirty="0"/>
          </a:p>
        </p:txBody>
      </p:sp>
      <p:sp>
        <p:nvSpPr>
          <p:cNvPr id="3" name="Content Placeholder 2"/>
          <p:cNvSpPr>
            <a:spLocks noGrp="1"/>
          </p:cNvSpPr>
          <p:nvPr>
            <p:ph idx="1"/>
          </p:nvPr>
        </p:nvSpPr>
        <p:spPr/>
        <p:txBody>
          <a:bodyPr/>
          <a:lstStyle/>
          <a:p>
            <a:r>
              <a:rPr lang="en-US" sz="1400" dirty="0" smtClean="0"/>
              <a:t>Accepts a volume of size W1×H1×D1W1×H1×D1</a:t>
            </a:r>
          </a:p>
          <a:p>
            <a:r>
              <a:rPr lang="en-US" sz="1400" dirty="0" smtClean="0"/>
              <a:t>Requires four </a:t>
            </a:r>
            <a:r>
              <a:rPr lang="en-US" sz="1400" dirty="0" err="1" smtClean="0"/>
              <a:t>hyperparameters</a:t>
            </a:r>
            <a:r>
              <a:rPr lang="en-US" sz="1400" dirty="0" smtClean="0"/>
              <a:t>:</a:t>
            </a:r>
          </a:p>
          <a:p>
            <a:pPr lvl="1"/>
            <a:r>
              <a:rPr lang="en-US" sz="1400" dirty="0" smtClean="0"/>
              <a:t>Number of filters KK,</a:t>
            </a:r>
          </a:p>
          <a:p>
            <a:pPr lvl="1"/>
            <a:r>
              <a:rPr lang="en-US" sz="1400" dirty="0" smtClean="0"/>
              <a:t>their spatial extent FF,</a:t>
            </a:r>
          </a:p>
          <a:p>
            <a:pPr lvl="1"/>
            <a:r>
              <a:rPr lang="en-US" sz="1400" dirty="0" smtClean="0"/>
              <a:t>the stride SS,</a:t>
            </a:r>
          </a:p>
          <a:p>
            <a:pPr lvl="1"/>
            <a:r>
              <a:rPr lang="en-US" sz="1400" dirty="0" smtClean="0"/>
              <a:t>the amount of zero padding PP.</a:t>
            </a:r>
          </a:p>
          <a:p>
            <a:r>
              <a:rPr lang="en-US" sz="1400" dirty="0" smtClean="0"/>
              <a:t>Produces a volume of size W2×H2×D2W2×H2×D2 where:</a:t>
            </a:r>
          </a:p>
          <a:p>
            <a:pPr lvl="1"/>
            <a:r>
              <a:rPr lang="en-US" sz="1400" dirty="0" smtClean="0"/>
              <a:t>W2=(W1−F+2P)/S+1W2=(W1−F+2P)/S+1</a:t>
            </a:r>
          </a:p>
          <a:p>
            <a:pPr lvl="1"/>
            <a:r>
              <a:rPr lang="en-US" sz="1400" dirty="0" smtClean="0"/>
              <a:t>H2=(H1−F+2P)/S+1H2=(H1−F+2P)/S+1 (i.e. width and height are computed equally by symmetry)</a:t>
            </a:r>
          </a:p>
          <a:p>
            <a:pPr lvl="1"/>
            <a:r>
              <a:rPr lang="en-US" sz="1400" dirty="0" smtClean="0"/>
              <a:t>D2=KD2=K</a:t>
            </a:r>
          </a:p>
          <a:p>
            <a:r>
              <a:rPr lang="en-US" sz="1400" dirty="0" smtClean="0"/>
              <a:t>With parameter sharing, it introduces F⋅F⋅D1F⋅F⋅D1 weights per filter, for a total of (F⋅F⋅D1)⋅K(F⋅F⋅D1)⋅K weights and KK biases.</a:t>
            </a:r>
          </a:p>
          <a:p>
            <a:r>
              <a:rPr lang="en-US" sz="1400" dirty="0" smtClean="0"/>
              <a:t>In the output volume, the </a:t>
            </a:r>
            <a:r>
              <a:rPr lang="en-US" sz="1400" dirty="0" err="1" smtClean="0"/>
              <a:t>dd-th</a:t>
            </a:r>
            <a:r>
              <a:rPr lang="en-US" sz="1400" dirty="0" smtClean="0"/>
              <a:t> depth slice (of size W2×H2W2×H2) is the result of performing a valid convolution of the </a:t>
            </a:r>
            <a:r>
              <a:rPr lang="en-US" sz="1400" dirty="0" err="1" smtClean="0"/>
              <a:t>dd-th</a:t>
            </a:r>
            <a:r>
              <a:rPr lang="en-US" sz="1400" dirty="0" smtClean="0"/>
              <a:t> filter over the input volume with a stride of SS, and then offset by </a:t>
            </a:r>
            <a:r>
              <a:rPr lang="en-US" sz="1400" dirty="0" err="1" smtClean="0"/>
              <a:t>dd-th</a:t>
            </a:r>
            <a:r>
              <a:rPr lang="en-US" sz="1400" dirty="0" smtClean="0"/>
              <a:t> bias.</a:t>
            </a:r>
          </a:p>
          <a:p>
            <a:r>
              <a:rPr lang="en-US" sz="1400" dirty="0" smtClean="0"/>
              <a:t>A common setting of the </a:t>
            </a:r>
            <a:r>
              <a:rPr lang="en-US" sz="1400" dirty="0" err="1" smtClean="0"/>
              <a:t>hyperparameters</a:t>
            </a:r>
            <a:r>
              <a:rPr lang="en-US" sz="1400" dirty="0" smtClean="0"/>
              <a:t> is F=3,S=1,P=1F=3,S=1,P=1</a:t>
            </a:r>
          </a:p>
          <a:p>
            <a:r>
              <a:rPr lang="en-US" dirty="0" smtClean="0"/>
              <a:t/>
            </a:r>
            <a:br>
              <a:rPr lang="en-US" dirty="0" smtClean="0"/>
            </a:b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p:cNvSpPr>
          <p:nvPr>
            <p:ph type="title"/>
          </p:nvPr>
        </p:nvSpPr>
        <p:spPr>
          <a:xfrm>
            <a:off x="457200" y="274638"/>
            <a:ext cx="8229600" cy="639762"/>
          </a:xfrm>
        </p:spPr>
        <p:txBody>
          <a:bodyPr/>
          <a:lstStyle/>
          <a:p>
            <a:r>
              <a:rPr lang="en-US" smtClean="0"/>
              <a:t>How convolution works?</a:t>
            </a:r>
          </a:p>
        </p:txBody>
      </p:sp>
      <p:sp>
        <p:nvSpPr>
          <p:cNvPr id="12291" name="Rectangle 4"/>
          <p:cNvSpPr>
            <a:spLocks noChangeArrowheads="1"/>
          </p:cNvSpPr>
          <p:nvPr/>
        </p:nvSpPr>
        <p:spPr bwMode="auto">
          <a:xfrm>
            <a:off x="762000" y="990600"/>
            <a:ext cx="3948113" cy="338138"/>
          </a:xfrm>
          <a:prstGeom prst="rect">
            <a:avLst/>
          </a:prstGeom>
          <a:noFill/>
          <a:ln w="9525">
            <a:noFill/>
            <a:miter lim="800000"/>
            <a:headEnd/>
            <a:tailEnd/>
          </a:ln>
        </p:spPr>
        <p:txBody>
          <a:bodyPr>
            <a:spAutoFit/>
          </a:bodyPr>
          <a:lstStyle/>
          <a:p>
            <a:pPr algn="ctr"/>
            <a:r>
              <a:rPr lang="en-US" sz="1600" b="1"/>
              <a:t>Variations in Convolution:</a:t>
            </a:r>
          </a:p>
        </p:txBody>
      </p:sp>
      <p:sp>
        <p:nvSpPr>
          <p:cNvPr id="7" name="Rectangle 6"/>
          <p:cNvSpPr/>
          <p:nvPr/>
        </p:nvSpPr>
        <p:spPr>
          <a:xfrm>
            <a:off x="1171575" y="1398588"/>
            <a:ext cx="7324725" cy="3970337"/>
          </a:xfrm>
          <a:prstGeom prst="rect">
            <a:avLst/>
          </a:prstGeom>
        </p:spPr>
        <p:txBody>
          <a:bodyPr>
            <a:spAutoFit/>
          </a:bodyPr>
          <a:lstStyle/>
          <a:p>
            <a:pPr>
              <a:defRPr/>
            </a:pPr>
            <a:r>
              <a:rPr lang="en-US" dirty="0"/>
              <a:t>Padding :</a:t>
            </a:r>
          </a:p>
          <a:p>
            <a:pPr marL="285750" indent="-285750">
              <a:buFont typeface="Wingdings" panose="05000000000000000000" pitchFamily="2" charset="2"/>
              <a:buChar char="v"/>
              <a:defRPr/>
            </a:pPr>
            <a:endParaRPr lang="en-US" dirty="0"/>
          </a:p>
          <a:p>
            <a:pPr marL="285750" indent="-285750">
              <a:buFont typeface="Wingdings" panose="05000000000000000000" pitchFamily="2" charset="2"/>
              <a:buChar char="v"/>
              <a:defRPr/>
            </a:pPr>
            <a:r>
              <a:rPr lang="en-US" dirty="0"/>
              <a:t>Same: Add zero-padding to the image to have the output of the same size as the image, i.e., m x m</a:t>
            </a:r>
          </a:p>
          <a:p>
            <a:pPr marL="285750" indent="-285750">
              <a:buFont typeface="Wingdings" panose="05000000000000000000" pitchFamily="2" charset="2"/>
              <a:buChar char="v"/>
              <a:defRPr/>
            </a:pPr>
            <a:r>
              <a:rPr lang="en-US" dirty="0"/>
              <a:t>Valid: With no zero-padding, kernel is restricted to traverse only within the image, with output size: (m - k + 1) x (m - k + 1)</a:t>
            </a:r>
          </a:p>
          <a:p>
            <a:pPr marL="285750" indent="-285750">
              <a:buFont typeface="Wingdings" panose="05000000000000000000" pitchFamily="2" charset="2"/>
              <a:buChar char="v"/>
              <a:defRPr/>
            </a:pPr>
            <a:r>
              <a:rPr lang="en-US" dirty="0"/>
              <a:t>Full: Add zero-padding to the image enough for every pixel to be visited </a:t>
            </a:r>
            <a:r>
              <a:rPr lang="en-US" i="1" dirty="0"/>
              <a:t>k</a:t>
            </a:r>
            <a:r>
              <a:rPr lang="en-US" dirty="0"/>
              <a:t> times in each direction, with output size: (m + k - 1) x (m + k - 1)</a:t>
            </a:r>
          </a:p>
          <a:p>
            <a:pPr>
              <a:defRPr/>
            </a:pPr>
            <a:endParaRPr lang="en-US" dirty="0"/>
          </a:p>
          <a:p>
            <a:pPr>
              <a:defRPr/>
            </a:pPr>
            <a:r>
              <a:rPr lang="en-US" dirty="0"/>
              <a:t>Stride s :</a:t>
            </a:r>
          </a:p>
          <a:p>
            <a:pPr>
              <a:defRPr/>
            </a:pPr>
            <a:r>
              <a:rPr lang="en-US" dirty="0"/>
              <a:t>• Down-sampling the output of convolution by sampling only every </a:t>
            </a:r>
            <a:r>
              <a:rPr lang="en-US" i="1" dirty="0"/>
              <a:t>s</a:t>
            </a:r>
            <a:r>
              <a:rPr lang="en-US" dirty="0"/>
              <a:t> pixels in each direction. </a:t>
            </a:r>
          </a:p>
          <a:p>
            <a:pPr>
              <a:defRPr/>
            </a:pPr>
            <a:r>
              <a:rPr lang="en-US" dirty="0"/>
              <a:t>• For instance, the output of 'valid' convolution with stride </a:t>
            </a:r>
            <a:r>
              <a:rPr lang="en-US" i="1" dirty="0"/>
              <a:t>s</a:t>
            </a:r>
            <a:r>
              <a:rPr lang="en-US" dirty="0"/>
              <a:t> results in an output of size (m − k + s)/s x (m − k + s)/s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標題 1"/>
          <p:cNvSpPr>
            <a:spLocks noGrp="1"/>
          </p:cNvSpPr>
          <p:nvPr>
            <p:ph type="title"/>
          </p:nvPr>
        </p:nvSpPr>
        <p:spPr>
          <a:xfrm>
            <a:off x="628650" y="365125"/>
            <a:ext cx="7886700" cy="1325563"/>
          </a:xfrm>
        </p:spPr>
        <p:txBody>
          <a:bodyPr/>
          <a:lstStyle/>
          <a:p>
            <a:r>
              <a:rPr lang="en-US" altLang="zh-TW" smtClean="0"/>
              <a:t>The whole CNN</a:t>
            </a:r>
            <a:endParaRPr lang="zh-TW" altLang="en-US" smtClean="0"/>
          </a:p>
        </p:txBody>
      </p:sp>
      <p:grpSp>
        <p:nvGrpSpPr>
          <p:cNvPr id="24579" name="群組 3"/>
          <p:cNvGrpSpPr>
            <a:grpSpLocks/>
          </p:cNvGrpSpPr>
          <p:nvPr/>
        </p:nvGrpSpPr>
        <p:grpSpPr bwMode="auto">
          <a:xfrm>
            <a:off x="749300" y="2274888"/>
            <a:ext cx="2906713" cy="3200400"/>
            <a:chOff x="-1626455" y="3999117"/>
            <a:chExt cx="2906568" cy="3201477"/>
          </a:xfrm>
        </p:grpSpPr>
        <p:pic>
          <p:nvPicPr>
            <p:cNvPr id="24607" name="圖片 4"/>
            <p:cNvPicPr>
              <a:picLocks noChangeAspect="1"/>
            </p:cNvPicPr>
            <p:nvPr/>
          </p:nvPicPr>
          <p:blipFill>
            <a:blip r:embed="rId2"/>
            <a:srcRect/>
            <a:stretch>
              <a:fillRect/>
            </a:stretch>
          </p:blipFill>
          <p:spPr bwMode="auto">
            <a:xfrm rot="5400000" flipH="1">
              <a:off x="-1736746" y="4748962"/>
              <a:ext cx="3201477" cy="1701788"/>
            </a:xfrm>
            <a:prstGeom prst="rect">
              <a:avLst/>
            </a:prstGeom>
            <a:noFill/>
            <a:ln w="9525">
              <a:noFill/>
              <a:miter lim="800000"/>
              <a:headEnd/>
              <a:tailEnd/>
            </a:ln>
          </p:spPr>
        </p:pic>
        <p:sp>
          <p:nvSpPr>
            <p:cNvPr id="7" name="文字方塊 5"/>
            <p:cNvSpPr txBox="1"/>
            <p:nvPr/>
          </p:nvSpPr>
          <p:spPr>
            <a:xfrm>
              <a:off x="-1626455" y="5442856"/>
              <a:ext cx="2906568" cy="707886"/>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p>
              <a:pPr algn="ctr" eaLnBrk="1" hangingPunct="1">
                <a:defRPr/>
              </a:pPr>
              <a:r>
                <a:rPr lang="en-US" altLang="zh-TW" sz="2000">
                  <a:solidFill>
                    <a:srgbClr val="000000"/>
                  </a:solidFill>
                  <a:ea typeface="MS PGothic" pitchFamily="34" charset="-128"/>
                </a:rPr>
                <a:t>Fully Connected Feedforward network</a:t>
              </a:r>
              <a:endParaRPr lang="zh-TW" altLang="en-US" sz="2000">
                <a:solidFill>
                  <a:srgbClr val="000000"/>
                </a:solidFill>
                <a:ea typeface="MS PGothic" pitchFamily="34" charset="-128"/>
              </a:endParaRPr>
            </a:p>
          </p:txBody>
        </p:sp>
      </p:grpSp>
      <p:pic>
        <p:nvPicPr>
          <p:cNvPr id="24580" name="Picture 2" descr="http://s.hswstatic.com/gif/whiskers-sam.jpg"/>
          <p:cNvPicPr>
            <a:picLocks noChangeAspect="1" noChangeArrowheads="1"/>
          </p:cNvPicPr>
          <p:nvPr/>
        </p:nvPicPr>
        <p:blipFill>
          <a:blip r:embed="rId3"/>
          <a:srcRect/>
          <a:stretch>
            <a:fillRect/>
          </a:stretch>
        </p:blipFill>
        <p:spPr bwMode="auto">
          <a:xfrm>
            <a:off x="5214938" y="192088"/>
            <a:ext cx="1771650" cy="1203325"/>
          </a:xfrm>
          <a:prstGeom prst="rect">
            <a:avLst/>
          </a:prstGeom>
          <a:noFill/>
          <a:ln w="9525">
            <a:noFill/>
            <a:miter lim="800000"/>
            <a:headEnd/>
            <a:tailEnd/>
          </a:ln>
        </p:spPr>
      </p:pic>
      <p:sp>
        <p:nvSpPr>
          <p:cNvPr id="24581" name="文字方塊 8"/>
          <p:cNvSpPr txBox="1">
            <a:spLocks noChangeArrowheads="1"/>
          </p:cNvSpPr>
          <p:nvPr/>
        </p:nvSpPr>
        <p:spPr bwMode="auto">
          <a:xfrm>
            <a:off x="1277938" y="1706563"/>
            <a:ext cx="2046287" cy="460375"/>
          </a:xfrm>
          <a:prstGeom prst="rect">
            <a:avLst/>
          </a:prstGeom>
          <a:noFill/>
          <a:ln w="9525">
            <a:noFill/>
            <a:miter lim="800000"/>
            <a:headEnd/>
            <a:tailEnd/>
          </a:ln>
        </p:spPr>
        <p:txBody>
          <a:bodyPr>
            <a:spAutoFit/>
          </a:bodyPr>
          <a:lstStyle/>
          <a:p>
            <a:pPr algn="ctr" eaLnBrk="1" hangingPunct="1"/>
            <a:r>
              <a:rPr lang="en-US" altLang="zh-TW" sz="2400"/>
              <a:t>cat dog ……</a:t>
            </a:r>
            <a:endParaRPr lang="zh-TW" altLang="en-US" sz="2400"/>
          </a:p>
        </p:txBody>
      </p:sp>
      <p:sp>
        <p:nvSpPr>
          <p:cNvPr id="10" name="矩形 10"/>
          <p:cNvSpPr/>
          <p:nvPr/>
        </p:nvSpPr>
        <p:spPr>
          <a:xfrm>
            <a:off x="5249923" y="1929505"/>
            <a:ext cx="1736724" cy="556488"/>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lang="en-US" altLang="zh-TW" sz="2000">
                <a:solidFill>
                  <a:schemeClr val="tx1"/>
                </a:solidFill>
                <a:ea typeface="MS PGothic" pitchFamily="34" charset="-128"/>
              </a:rPr>
              <a:t>Convolution</a:t>
            </a:r>
            <a:endParaRPr lang="zh-TW" altLang="en-US" sz="2000">
              <a:solidFill>
                <a:schemeClr val="tx1"/>
              </a:solidFill>
              <a:ea typeface="MS PGothic" pitchFamily="34" charset="-128"/>
            </a:endParaRPr>
          </a:p>
        </p:txBody>
      </p:sp>
      <p:sp>
        <p:nvSpPr>
          <p:cNvPr id="11" name="矩形 12"/>
          <p:cNvSpPr/>
          <p:nvPr/>
        </p:nvSpPr>
        <p:spPr>
          <a:xfrm>
            <a:off x="5249923" y="3029517"/>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lang="en-US" altLang="zh-TW" sz="2000">
                <a:solidFill>
                  <a:srgbClr val="000000"/>
                </a:solidFill>
                <a:ea typeface="MS PGothic" pitchFamily="34" charset="-128"/>
              </a:rPr>
              <a:t>Max Pooling</a:t>
            </a:r>
            <a:endParaRPr lang="zh-TW" altLang="en-US" sz="2000">
              <a:solidFill>
                <a:srgbClr val="000000"/>
              </a:solidFill>
              <a:ea typeface="MS PGothic" pitchFamily="34" charset="-128"/>
            </a:endParaRPr>
          </a:p>
        </p:txBody>
      </p:sp>
      <p:sp>
        <p:nvSpPr>
          <p:cNvPr id="12" name="矩形 13"/>
          <p:cNvSpPr/>
          <p:nvPr/>
        </p:nvSpPr>
        <p:spPr>
          <a:xfrm>
            <a:off x="5249923" y="4097730"/>
            <a:ext cx="1736724" cy="556488"/>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lang="en-US" altLang="zh-TW" sz="2000">
                <a:solidFill>
                  <a:srgbClr val="000000"/>
                </a:solidFill>
                <a:ea typeface="MS PGothic" pitchFamily="34" charset="-128"/>
              </a:rPr>
              <a:t>Convolution</a:t>
            </a:r>
            <a:endParaRPr lang="zh-TW" altLang="en-US" sz="2000">
              <a:solidFill>
                <a:srgbClr val="000000"/>
              </a:solidFill>
              <a:ea typeface="MS PGothic" pitchFamily="34" charset="-128"/>
            </a:endParaRPr>
          </a:p>
        </p:txBody>
      </p:sp>
      <p:sp>
        <p:nvSpPr>
          <p:cNvPr id="13" name="矩形 14"/>
          <p:cNvSpPr/>
          <p:nvPr/>
        </p:nvSpPr>
        <p:spPr>
          <a:xfrm>
            <a:off x="5249923" y="5130982"/>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lang="en-US" altLang="zh-TW" sz="2000">
                <a:solidFill>
                  <a:srgbClr val="000000"/>
                </a:solidFill>
                <a:ea typeface="MS PGothic" pitchFamily="34" charset="-128"/>
              </a:rPr>
              <a:t>Max Pooling</a:t>
            </a:r>
            <a:endParaRPr lang="zh-TW" altLang="en-US" sz="2000">
              <a:solidFill>
                <a:srgbClr val="000000"/>
              </a:solidFill>
              <a:ea typeface="MS PGothic" pitchFamily="34" charset="-128"/>
            </a:endParaRPr>
          </a:p>
        </p:txBody>
      </p:sp>
      <p:sp>
        <p:nvSpPr>
          <p:cNvPr id="14" name="文字方塊 15"/>
          <p:cNvSpPr txBox="1"/>
          <p:nvPr/>
        </p:nvSpPr>
        <p:spPr>
          <a:xfrm>
            <a:off x="3324218" y="6055666"/>
            <a:ext cx="1556991" cy="400110"/>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lgn="ctr" eaLnBrk="1" hangingPunct="1">
              <a:defRPr/>
            </a:pPr>
            <a:r>
              <a:rPr lang="en-US" altLang="zh-TW" sz="2000">
                <a:solidFill>
                  <a:srgbClr val="000000"/>
                </a:solidFill>
                <a:ea typeface="MS PGothic" pitchFamily="34" charset="-128"/>
              </a:rPr>
              <a:t>Flattened</a:t>
            </a:r>
            <a:endParaRPr lang="zh-TW" altLang="en-US" sz="2000">
              <a:solidFill>
                <a:srgbClr val="000000"/>
              </a:solidFill>
              <a:ea typeface="MS PGothic" pitchFamily="34" charset="-128"/>
            </a:endParaRPr>
          </a:p>
        </p:txBody>
      </p:sp>
      <p:sp>
        <p:nvSpPr>
          <p:cNvPr id="15" name="向下箭號 11"/>
          <p:cNvSpPr/>
          <p:nvPr/>
        </p:nvSpPr>
        <p:spPr>
          <a:xfrm>
            <a:off x="5868988" y="1450975"/>
            <a:ext cx="546100" cy="44291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6" name="向下箭號 17"/>
          <p:cNvSpPr/>
          <p:nvPr/>
        </p:nvSpPr>
        <p:spPr>
          <a:xfrm>
            <a:off x="5868988" y="2562225"/>
            <a:ext cx="546100" cy="44291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7" name="向下箭號 18"/>
          <p:cNvSpPr/>
          <p:nvPr/>
        </p:nvSpPr>
        <p:spPr>
          <a:xfrm>
            <a:off x="5868988" y="3654425"/>
            <a:ext cx="546100" cy="4413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8" name="向下箭號 19"/>
          <p:cNvSpPr/>
          <p:nvPr/>
        </p:nvSpPr>
        <p:spPr>
          <a:xfrm>
            <a:off x="5868988" y="4689475"/>
            <a:ext cx="546100" cy="4413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9" name="右彎箭號 16"/>
          <p:cNvSpPr/>
          <p:nvPr/>
        </p:nvSpPr>
        <p:spPr>
          <a:xfrm rot="10800000">
            <a:off x="4881563" y="5753100"/>
            <a:ext cx="1377950" cy="752475"/>
          </a:xfrm>
          <a:prstGeom prst="bentArrow">
            <a:avLst>
              <a:gd name="adj1" fmla="val 36585"/>
              <a:gd name="adj2" fmla="val 25000"/>
              <a:gd name="adj3" fmla="val 25000"/>
              <a:gd name="adj4" fmla="val 43750"/>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chemeClr val="tx1"/>
              </a:solidFill>
            </a:endParaRPr>
          </a:p>
        </p:txBody>
      </p:sp>
      <p:sp>
        <p:nvSpPr>
          <p:cNvPr id="20" name="右彎箭號 21"/>
          <p:cNvSpPr/>
          <p:nvPr/>
        </p:nvSpPr>
        <p:spPr>
          <a:xfrm rot="16200000">
            <a:off x="2154237" y="5340351"/>
            <a:ext cx="968375" cy="1238250"/>
          </a:xfrm>
          <a:prstGeom prst="bentArrow">
            <a:avLst>
              <a:gd name="adj1" fmla="val 28061"/>
              <a:gd name="adj2" fmla="val 25000"/>
              <a:gd name="adj3" fmla="val 25000"/>
              <a:gd name="adj4" fmla="val 43750"/>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chemeClr val="tx1"/>
              </a:solidFill>
            </a:endParaRPr>
          </a:p>
        </p:txBody>
      </p:sp>
      <p:sp>
        <p:nvSpPr>
          <p:cNvPr id="24603" name="文字方塊 20"/>
          <p:cNvSpPr txBox="1">
            <a:spLocks noChangeArrowheads="1"/>
          </p:cNvSpPr>
          <p:nvPr/>
        </p:nvSpPr>
        <p:spPr bwMode="auto">
          <a:xfrm>
            <a:off x="7424738" y="3414713"/>
            <a:ext cx="1690687" cy="830262"/>
          </a:xfrm>
          <a:prstGeom prst="rect">
            <a:avLst/>
          </a:prstGeom>
          <a:noFill/>
          <a:ln w="9525">
            <a:noFill/>
            <a:miter lim="800000"/>
            <a:headEnd/>
            <a:tailEnd/>
          </a:ln>
        </p:spPr>
        <p:txBody>
          <a:bodyPr>
            <a:spAutoFit/>
          </a:bodyPr>
          <a:lstStyle/>
          <a:p>
            <a:pPr eaLnBrk="1" hangingPunct="1"/>
            <a:r>
              <a:rPr lang="en-US" altLang="zh-TW" sz="2400"/>
              <a:t>Can repeat many times</a:t>
            </a:r>
            <a:endParaRPr lang="zh-TW" altLang="en-US" sz="2400"/>
          </a:p>
        </p:txBody>
      </p:sp>
      <p:sp>
        <p:nvSpPr>
          <p:cNvPr id="22" name="左大括弧 22"/>
          <p:cNvSpPr/>
          <p:nvPr/>
        </p:nvSpPr>
        <p:spPr>
          <a:xfrm flipH="1">
            <a:off x="7026275" y="1806575"/>
            <a:ext cx="334963" cy="4048125"/>
          </a:xfrm>
          <a:prstGeom prst="leftBrace">
            <a:avLst>
              <a:gd name="adj1" fmla="val 72890"/>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TW" altLang="en-US">
              <a:ea typeface="MS PGothic" pitchFamily="34" charset="-128"/>
            </a:endParaRPr>
          </a:p>
        </p:txBody>
      </p:sp>
      <p:sp>
        <p:nvSpPr>
          <p:cNvPr id="23" name="矩形 23"/>
          <p:cNvSpPr/>
          <p:nvPr/>
        </p:nvSpPr>
        <p:spPr>
          <a:xfrm>
            <a:off x="5168900" y="2976563"/>
            <a:ext cx="1857375" cy="6969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24" name="矩形 25"/>
          <p:cNvSpPr/>
          <p:nvPr/>
        </p:nvSpPr>
        <p:spPr>
          <a:xfrm>
            <a:off x="5168900" y="5080000"/>
            <a:ext cx="1857375" cy="6969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p:cNvSpPr>
            <a:spLocks noGrp="1"/>
          </p:cNvSpPr>
          <p:nvPr>
            <p:ph type="title"/>
          </p:nvPr>
        </p:nvSpPr>
        <p:spPr>
          <a:xfrm>
            <a:off x="628650" y="365125"/>
            <a:ext cx="7886700" cy="1325563"/>
          </a:xfrm>
        </p:spPr>
        <p:txBody>
          <a:bodyPr/>
          <a:lstStyle/>
          <a:p>
            <a:r>
              <a:rPr lang="en-US" altLang="zh-TW" smtClean="0"/>
              <a:t>Max Pooling</a:t>
            </a:r>
            <a:endParaRPr lang="zh-TW" altLang="en-US" smtClean="0"/>
          </a:p>
        </p:txBody>
      </p:sp>
      <p:sp>
        <p:nvSpPr>
          <p:cNvPr id="5" name="橢圓 11"/>
          <p:cNvSpPr>
            <a:spLocks noChangeArrowheads="1"/>
          </p:cNvSpPr>
          <p:nvPr/>
        </p:nvSpPr>
        <p:spPr bwMode="auto">
          <a:xfrm>
            <a:off x="895350" y="3284538"/>
            <a:ext cx="719138"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sp>
        <p:nvSpPr>
          <p:cNvPr id="6" name="橢圓 12"/>
          <p:cNvSpPr>
            <a:spLocks noChangeArrowheads="1"/>
          </p:cNvSpPr>
          <p:nvPr/>
        </p:nvSpPr>
        <p:spPr bwMode="auto">
          <a:xfrm>
            <a:off x="1736725" y="3284538"/>
            <a:ext cx="720725"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7" name="橢圓 13"/>
          <p:cNvSpPr>
            <a:spLocks noChangeArrowheads="1"/>
          </p:cNvSpPr>
          <p:nvPr/>
        </p:nvSpPr>
        <p:spPr bwMode="auto">
          <a:xfrm>
            <a:off x="2579688" y="3284538"/>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sp>
        <p:nvSpPr>
          <p:cNvPr id="8" name="橢圓 14"/>
          <p:cNvSpPr>
            <a:spLocks noChangeArrowheads="1"/>
          </p:cNvSpPr>
          <p:nvPr/>
        </p:nvSpPr>
        <p:spPr bwMode="auto">
          <a:xfrm>
            <a:off x="3421063" y="3284538"/>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9" name="橢圓 15"/>
          <p:cNvSpPr>
            <a:spLocks noChangeArrowheads="1"/>
          </p:cNvSpPr>
          <p:nvPr/>
        </p:nvSpPr>
        <p:spPr bwMode="auto">
          <a:xfrm>
            <a:off x="895350" y="4084638"/>
            <a:ext cx="719138"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sp>
        <p:nvSpPr>
          <p:cNvPr id="10" name="橢圓 16"/>
          <p:cNvSpPr>
            <a:spLocks noChangeArrowheads="1"/>
          </p:cNvSpPr>
          <p:nvPr/>
        </p:nvSpPr>
        <p:spPr bwMode="auto">
          <a:xfrm>
            <a:off x="1736725" y="4084638"/>
            <a:ext cx="720725"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11" name="橢圓 17"/>
          <p:cNvSpPr>
            <a:spLocks noChangeArrowheads="1"/>
          </p:cNvSpPr>
          <p:nvPr/>
        </p:nvSpPr>
        <p:spPr bwMode="auto">
          <a:xfrm>
            <a:off x="2579688" y="4084638"/>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0</a:t>
            </a:r>
            <a:endParaRPr lang="zh-TW" altLang="en-US" sz="2400">
              <a:solidFill>
                <a:srgbClr val="000000"/>
              </a:solidFill>
            </a:endParaRPr>
          </a:p>
        </p:txBody>
      </p:sp>
      <p:sp>
        <p:nvSpPr>
          <p:cNvPr id="12" name="橢圓 18"/>
          <p:cNvSpPr>
            <a:spLocks noChangeArrowheads="1"/>
          </p:cNvSpPr>
          <p:nvPr/>
        </p:nvSpPr>
        <p:spPr bwMode="auto">
          <a:xfrm>
            <a:off x="3421063" y="4084638"/>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sp>
        <p:nvSpPr>
          <p:cNvPr id="13" name="橢圓 19"/>
          <p:cNvSpPr>
            <a:spLocks noChangeArrowheads="1"/>
          </p:cNvSpPr>
          <p:nvPr/>
        </p:nvSpPr>
        <p:spPr bwMode="auto">
          <a:xfrm>
            <a:off x="895350" y="4943475"/>
            <a:ext cx="719138" cy="7191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sp>
        <p:nvSpPr>
          <p:cNvPr id="14" name="橢圓 20"/>
          <p:cNvSpPr>
            <a:spLocks noChangeArrowheads="1"/>
          </p:cNvSpPr>
          <p:nvPr/>
        </p:nvSpPr>
        <p:spPr bwMode="auto">
          <a:xfrm>
            <a:off x="1736725" y="4943475"/>
            <a:ext cx="720725" cy="7191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sp>
        <p:nvSpPr>
          <p:cNvPr id="15" name="橢圓 21"/>
          <p:cNvSpPr>
            <a:spLocks noChangeArrowheads="1"/>
          </p:cNvSpPr>
          <p:nvPr/>
        </p:nvSpPr>
        <p:spPr bwMode="auto">
          <a:xfrm>
            <a:off x="2579688" y="4943475"/>
            <a:ext cx="719137" cy="7191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0</a:t>
            </a:r>
            <a:endParaRPr lang="zh-TW" altLang="en-US" sz="2400">
              <a:solidFill>
                <a:srgbClr val="000000"/>
              </a:solidFill>
            </a:endParaRPr>
          </a:p>
        </p:txBody>
      </p:sp>
      <p:sp>
        <p:nvSpPr>
          <p:cNvPr id="16" name="橢圓 22"/>
          <p:cNvSpPr>
            <a:spLocks noChangeArrowheads="1"/>
          </p:cNvSpPr>
          <p:nvPr/>
        </p:nvSpPr>
        <p:spPr bwMode="auto">
          <a:xfrm>
            <a:off x="3421063" y="4943475"/>
            <a:ext cx="719137" cy="7191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17" name="橢圓 23"/>
          <p:cNvSpPr>
            <a:spLocks noChangeArrowheads="1"/>
          </p:cNvSpPr>
          <p:nvPr/>
        </p:nvSpPr>
        <p:spPr bwMode="auto">
          <a:xfrm>
            <a:off x="895350" y="5743575"/>
            <a:ext cx="719138" cy="7191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sp>
        <p:nvSpPr>
          <p:cNvPr id="18" name="橢圓 24"/>
          <p:cNvSpPr>
            <a:spLocks noChangeArrowheads="1"/>
          </p:cNvSpPr>
          <p:nvPr/>
        </p:nvSpPr>
        <p:spPr bwMode="auto">
          <a:xfrm>
            <a:off x="1736725" y="5743575"/>
            <a:ext cx="720725" cy="7191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-2</a:t>
            </a:r>
            <a:endParaRPr lang="zh-TW" altLang="en-US" sz="2400">
              <a:solidFill>
                <a:srgbClr val="000000"/>
              </a:solidFill>
            </a:endParaRPr>
          </a:p>
        </p:txBody>
      </p:sp>
      <p:sp>
        <p:nvSpPr>
          <p:cNvPr id="19" name="橢圓 25"/>
          <p:cNvSpPr>
            <a:spLocks noChangeArrowheads="1"/>
          </p:cNvSpPr>
          <p:nvPr/>
        </p:nvSpPr>
        <p:spPr bwMode="auto">
          <a:xfrm>
            <a:off x="2579688" y="5743575"/>
            <a:ext cx="719137" cy="7191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-2</a:t>
            </a:r>
            <a:endParaRPr lang="zh-TW" altLang="en-US" sz="2400">
              <a:solidFill>
                <a:srgbClr val="000000"/>
              </a:solidFill>
            </a:endParaRPr>
          </a:p>
        </p:txBody>
      </p:sp>
      <p:sp>
        <p:nvSpPr>
          <p:cNvPr id="20" name="橢圓 26"/>
          <p:cNvSpPr>
            <a:spLocks noChangeArrowheads="1"/>
          </p:cNvSpPr>
          <p:nvPr/>
        </p:nvSpPr>
        <p:spPr bwMode="auto">
          <a:xfrm>
            <a:off x="3421063" y="5743575"/>
            <a:ext cx="719137" cy="7191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graphicFrame>
        <p:nvGraphicFramePr>
          <p:cNvPr id="21" name="表格 34"/>
          <p:cNvGraphicFramePr>
            <a:graphicFrameLocks noGrp="1"/>
          </p:cNvGraphicFramePr>
          <p:nvPr/>
        </p:nvGraphicFramePr>
        <p:xfrm>
          <a:off x="5711825" y="1617663"/>
          <a:ext cx="1622425" cy="1371600"/>
        </p:xfrm>
        <a:graphic>
          <a:graphicData uri="http://schemas.openxmlformats.org/drawingml/2006/table">
            <a:tbl>
              <a:tblPr/>
              <a:tblGrid>
                <a:gridCol w="541338"/>
                <a:gridCol w="539750"/>
                <a:gridCol w="5413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r>
            </a:tbl>
          </a:graphicData>
        </a:graphic>
      </p:graphicFrame>
      <p:sp>
        <p:nvSpPr>
          <p:cNvPr id="22" name="文字方塊 35"/>
          <p:cNvSpPr txBox="1">
            <a:spLocks noChangeArrowheads="1"/>
          </p:cNvSpPr>
          <p:nvPr/>
        </p:nvSpPr>
        <p:spPr bwMode="auto">
          <a:xfrm>
            <a:off x="7200900" y="2085975"/>
            <a:ext cx="1447800" cy="461963"/>
          </a:xfrm>
          <a:prstGeom prst="rect">
            <a:avLst/>
          </a:prstGeom>
          <a:noFill/>
          <a:ln w="9525">
            <a:noFill/>
            <a:miter lim="800000"/>
            <a:headEnd/>
            <a:tailEnd/>
          </a:ln>
        </p:spPr>
        <p:txBody>
          <a:bodyPr>
            <a:spAutoFit/>
          </a:bodyPr>
          <a:lstStyle/>
          <a:p>
            <a:pPr algn="ctr" eaLnBrk="1" hangingPunct="1"/>
            <a:r>
              <a:rPr lang="en-US" altLang="zh-TW" sz="2400"/>
              <a:t>Filter 2</a:t>
            </a:r>
            <a:endParaRPr lang="zh-TW" altLang="en-US" sz="2400"/>
          </a:p>
        </p:txBody>
      </p:sp>
      <p:sp>
        <p:nvSpPr>
          <p:cNvPr id="23" name="橢圓 41"/>
          <p:cNvSpPr>
            <a:spLocks noChangeArrowheads="1"/>
          </p:cNvSpPr>
          <p:nvPr/>
        </p:nvSpPr>
        <p:spPr bwMode="auto">
          <a:xfrm>
            <a:off x="5064125" y="3354388"/>
            <a:ext cx="720725" cy="719137"/>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24" name="橢圓 42"/>
          <p:cNvSpPr>
            <a:spLocks noChangeArrowheads="1"/>
          </p:cNvSpPr>
          <p:nvPr/>
        </p:nvSpPr>
        <p:spPr bwMode="auto">
          <a:xfrm>
            <a:off x="5905500" y="3354388"/>
            <a:ext cx="720725" cy="719137"/>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25" name="橢圓 43"/>
          <p:cNvSpPr>
            <a:spLocks noChangeArrowheads="1"/>
          </p:cNvSpPr>
          <p:nvPr/>
        </p:nvSpPr>
        <p:spPr bwMode="auto">
          <a:xfrm>
            <a:off x="6748463" y="3354388"/>
            <a:ext cx="719137" cy="719137"/>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26" name="橢圓 44"/>
          <p:cNvSpPr>
            <a:spLocks noChangeArrowheads="1"/>
          </p:cNvSpPr>
          <p:nvPr/>
        </p:nvSpPr>
        <p:spPr bwMode="auto">
          <a:xfrm>
            <a:off x="7589838" y="3354388"/>
            <a:ext cx="719137" cy="719137"/>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27" name="橢圓 45"/>
          <p:cNvSpPr>
            <a:spLocks noChangeArrowheads="1"/>
          </p:cNvSpPr>
          <p:nvPr/>
        </p:nvSpPr>
        <p:spPr bwMode="auto">
          <a:xfrm>
            <a:off x="5064125" y="4154488"/>
            <a:ext cx="720725" cy="719137"/>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28" name="橢圓 46"/>
          <p:cNvSpPr>
            <a:spLocks noChangeArrowheads="1"/>
          </p:cNvSpPr>
          <p:nvPr/>
        </p:nvSpPr>
        <p:spPr bwMode="auto">
          <a:xfrm>
            <a:off x="5905500" y="4154488"/>
            <a:ext cx="720725" cy="719137"/>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29" name="橢圓 47"/>
          <p:cNvSpPr>
            <a:spLocks noChangeArrowheads="1"/>
          </p:cNvSpPr>
          <p:nvPr/>
        </p:nvSpPr>
        <p:spPr bwMode="auto">
          <a:xfrm>
            <a:off x="6748463" y="4154488"/>
            <a:ext cx="719137" cy="719137"/>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-2</a:t>
            </a:r>
            <a:endParaRPr lang="zh-TW" altLang="en-US" sz="2400">
              <a:solidFill>
                <a:srgbClr val="000000"/>
              </a:solidFill>
            </a:endParaRPr>
          </a:p>
        </p:txBody>
      </p:sp>
      <p:sp>
        <p:nvSpPr>
          <p:cNvPr id="30" name="橢圓 48"/>
          <p:cNvSpPr>
            <a:spLocks noChangeArrowheads="1"/>
          </p:cNvSpPr>
          <p:nvPr/>
        </p:nvSpPr>
        <p:spPr bwMode="auto">
          <a:xfrm>
            <a:off x="7589838" y="4154488"/>
            <a:ext cx="719137" cy="719137"/>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31" name="橢圓 49"/>
          <p:cNvSpPr>
            <a:spLocks noChangeArrowheads="1"/>
          </p:cNvSpPr>
          <p:nvPr/>
        </p:nvSpPr>
        <p:spPr bwMode="auto">
          <a:xfrm>
            <a:off x="5064125" y="5011738"/>
            <a:ext cx="720725"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32" name="橢圓 50"/>
          <p:cNvSpPr>
            <a:spLocks noChangeArrowheads="1"/>
          </p:cNvSpPr>
          <p:nvPr/>
        </p:nvSpPr>
        <p:spPr bwMode="auto">
          <a:xfrm>
            <a:off x="5905500" y="5011738"/>
            <a:ext cx="720725"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33" name="橢圓 51"/>
          <p:cNvSpPr>
            <a:spLocks noChangeArrowheads="1"/>
          </p:cNvSpPr>
          <p:nvPr/>
        </p:nvSpPr>
        <p:spPr bwMode="auto">
          <a:xfrm>
            <a:off x="6748463" y="5011738"/>
            <a:ext cx="719137"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-2</a:t>
            </a:r>
            <a:endParaRPr lang="zh-TW" altLang="en-US" sz="2400">
              <a:solidFill>
                <a:srgbClr val="000000"/>
              </a:solidFill>
            </a:endParaRPr>
          </a:p>
        </p:txBody>
      </p:sp>
      <p:sp>
        <p:nvSpPr>
          <p:cNvPr id="34" name="橢圓 52"/>
          <p:cNvSpPr>
            <a:spLocks noChangeArrowheads="1"/>
          </p:cNvSpPr>
          <p:nvPr/>
        </p:nvSpPr>
        <p:spPr bwMode="auto">
          <a:xfrm>
            <a:off x="7589838" y="5011738"/>
            <a:ext cx="719137"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35" name="橢圓 53"/>
          <p:cNvSpPr>
            <a:spLocks noChangeArrowheads="1"/>
          </p:cNvSpPr>
          <p:nvPr/>
        </p:nvSpPr>
        <p:spPr bwMode="auto">
          <a:xfrm>
            <a:off x="5064125" y="5811838"/>
            <a:ext cx="720725"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36" name="橢圓 54"/>
          <p:cNvSpPr>
            <a:spLocks noChangeArrowheads="1"/>
          </p:cNvSpPr>
          <p:nvPr/>
        </p:nvSpPr>
        <p:spPr bwMode="auto">
          <a:xfrm>
            <a:off x="5905500" y="5811838"/>
            <a:ext cx="720725"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0</a:t>
            </a:r>
            <a:endParaRPr lang="zh-TW" altLang="en-US" sz="2400">
              <a:solidFill>
                <a:srgbClr val="000000"/>
              </a:solidFill>
            </a:endParaRPr>
          </a:p>
        </p:txBody>
      </p:sp>
      <p:sp>
        <p:nvSpPr>
          <p:cNvPr id="37" name="橢圓 55"/>
          <p:cNvSpPr>
            <a:spLocks noChangeArrowheads="1"/>
          </p:cNvSpPr>
          <p:nvPr/>
        </p:nvSpPr>
        <p:spPr bwMode="auto">
          <a:xfrm>
            <a:off x="6748463" y="5811838"/>
            <a:ext cx="719137"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-4</a:t>
            </a:r>
            <a:endParaRPr lang="zh-TW" altLang="en-US" sz="2400">
              <a:solidFill>
                <a:srgbClr val="000000"/>
              </a:solidFill>
            </a:endParaRPr>
          </a:p>
        </p:txBody>
      </p:sp>
      <p:sp>
        <p:nvSpPr>
          <p:cNvPr id="38" name="橢圓 56"/>
          <p:cNvSpPr>
            <a:spLocks noChangeArrowheads="1"/>
          </p:cNvSpPr>
          <p:nvPr/>
        </p:nvSpPr>
        <p:spPr bwMode="auto">
          <a:xfrm>
            <a:off x="7589838" y="5811838"/>
            <a:ext cx="719137" cy="720725"/>
          </a:xfrm>
          <a:prstGeom prst="ellipse">
            <a:avLst/>
          </a:prstGeom>
          <a:gradFill rotWithShape="1">
            <a:gsLst>
              <a:gs pos="0">
                <a:srgbClr val="F0F0FF"/>
              </a:gs>
              <a:gs pos="64999">
                <a:srgbClr val="DDDDFF"/>
              </a:gs>
              <a:gs pos="100000">
                <a:srgbClr val="D0D0FF"/>
              </a:gs>
            </a:gsLst>
            <a:lin ang="5400000" scaled="1"/>
          </a:gradFill>
          <a:ln w="9525">
            <a:solidFill>
              <a:srgbClr val="C6C6FB"/>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graphicFrame>
        <p:nvGraphicFramePr>
          <p:cNvPr id="39" name="表格 57"/>
          <p:cNvGraphicFramePr>
            <a:graphicFrameLocks noGrp="1"/>
          </p:cNvGraphicFramePr>
          <p:nvPr/>
        </p:nvGraphicFramePr>
        <p:xfrm>
          <a:off x="1706563" y="1617663"/>
          <a:ext cx="1622425" cy="1371600"/>
        </p:xfrm>
        <a:graphic>
          <a:graphicData uri="http://schemas.openxmlformats.org/drawingml/2006/table">
            <a:tbl>
              <a:tblPr/>
              <a:tblGrid>
                <a:gridCol w="541337"/>
                <a:gridCol w="539750"/>
                <a:gridCol w="541338"/>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bl>
          </a:graphicData>
        </a:graphic>
      </p:graphicFrame>
      <p:sp>
        <p:nvSpPr>
          <p:cNvPr id="40" name="文字方塊 58"/>
          <p:cNvSpPr txBox="1">
            <a:spLocks noChangeArrowheads="1"/>
          </p:cNvSpPr>
          <p:nvPr/>
        </p:nvSpPr>
        <p:spPr bwMode="auto">
          <a:xfrm>
            <a:off x="3328988" y="2071688"/>
            <a:ext cx="1447800" cy="461962"/>
          </a:xfrm>
          <a:prstGeom prst="rect">
            <a:avLst/>
          </a:prstGeom>
          <a:noFill/>
          <a:ln w="9525">
            <a:noFill/>
            <a:miter lim="800000"/>
            <a:headEnd/>
            <a:tailEnd/>
          </a:ln>
        </p:spPr>
        <p:txBody>
          <a:bodyPr>
            <a:spAutoFit/>
          </a:bodyPr>
          <a:lstStyle/>
          <a:p>
            <a:pPr algn="ctr" eaLnBrk="1" hangingPunct="1"/>
            <a:r>
              <a:rPr lang="en-US" altLang="zh-TW" sz="2400"/>
              <a:t>Filter 1</a:t>
            </a:r>
            <a:endParaRPr lang="zh-TW" altLang="en-US" sz="2400"/>
          </a:p>
        </p:txBody>
      </p:sp>
      <p:sp>
        <p:nvSpPr>
          <p:cNvPr id="41" name="矩形 2"/>
          <p:cNvSpPr/>
          <p:nvPr/>
        </p:nvSpPr>
        <p:spPr>
          <a:xfrm>
            <a:off x="895350" y="3284538"/>
            <a:ext cx="1562100" cy="15208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42" name="矩形 67"/>
          <p:cNvSpPr/>
          <p:nvPr/>
        </p:nvSpPr>
        <p:spPr>
          <a:xfrm>
            <a:off x="2579688" y="3284538"/>
            <a:ext cx="1560512" cy="15208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43" name="矩形 68"/>
          <p:cNvSpPr/>
          <p:nvPr/>
        </p:nvSpPr>
        <p:spPr>
          <a:xfrm>
            <a:off x="895350" y="4940300"/>
            <a:ext cx="1562100" cy="15208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44" name="矩形 69"/>
          <p:cNvSpPr/>
          <p:nvPr/>
        </p:nvSpPr>
        <p:spPr>
          <a:xfrm>
            <a:off x="2579688" y="4940300"/>
            <a:ext cx="1560512" cy="15208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45" name="矩形 70"/>
          <p:cNvSpPr/>
          <p:nvPr/>
        </p:nvSpPr>
        <p:spPr>
          <a:xfrm>
            <a:off x="5064125" y="3325813"/>
            <a:ext cx="1562100" cy="1519237"/>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46" name="矩形 71"/>
          <p:cNvSpPr/>
          <p:nvPr/>
        </p:nvSpPr>
        <p:spPr>
          <a:xfrm>
            <a:off x="6748463" y="3325813"/>
            <a:ext cx="1560512" cy="1519237"/>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47" name="矩形 72"/>
          <p:cNvSpPr/>
          <p:nvPr/>
        </p:nvSpPr>
        <p:spPr>
          <a:xfrm>
            <a:off x="5064125" y="4981575"/>
            <a:ext cx="1562100" cy="1519238"/>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48" name="矩形 73"/>
          <p:cNvSpPr/>
          <p:nvPr/>
        </p:nvSpPr>
        <p:spPr>
          <a:xfrm>
            <a:off x="6748463" y="4981575"/>
            <a:ext cx="1560512" cy="1519238"/>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5"/>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4"/>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7"/>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6"/>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10"/>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9"/>
                                        </p:tgtEl>
                                        <p:attrNameLst>
                                          <p:attrName>style.visibility</p:attrName>
                                        </p:attrNameLst>
                                      </p:cBhvr>
                                      <p:to>
                                        <p:strVal val="hidden"/>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7"/>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8"/>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12"/>
                                        </p:tgtEl>
                                        <p:attrNameLst>
                                          <p:attrName>style.visibility</p:attrName>
                                        </p:attrNameLst>
                                      </p:cBhvr>
                                      <p:to>
                                        <p:strVal val="hidden"/>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13"/>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14"/>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18"/>
                                        </p:tgtEl>
                                        <p:attrNameLst>
                                          <p:attrName>style.visibility</p:attrName>
                                        </p:attrNameLst>
                                      </p:cBhvr>
                                      <p:to>
                                        <p:strVal val="hidden"/>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xit" presetSubtype="0" fill="hold" grpId="1" nodeType="clickEffect">
                                  <p:stCondLst>
                                    <p:cond delay="0"/>
                                  </p:stCondLst>
                                  <p:childTnLst>
                                    <p:set>
                                      <p:cBhvr>
                                        <p:cTn id="130" dur="1" fill="hold">
                                          <p:stCondLst>
                                            <p:cond delay="0"/>
                                          </p:stCondLst>
                                        </p:cTn>
                                        <p:tgtEl>
                                          <p:spTgt spid="15"/>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20"/>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19"/>
                                        </p:tgtEl>
                                        <p:attrNameLst>
                                          <p:attrName>style.visibility</p:attrName>
                                        </p:attrNameLst>
                                      </p:cBhvr>
                                      <p:to>
                                        <p:strVal val="hidden"/>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23"/>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24"/>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27"/>
                                        </p:tgtEl>
                                        <p:attrNameLst>
                                          <p:attrName>style.visibility</p:attrName>
                                        </p:attrNameLst>
                                      </p:cBhvr>
                                      <p:to>
                                        <p:strVal val="hidden"/>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xit" presetSubtype="0" fill="hold" grpId="1" nodeType="clickEffect">
                                  <p:stCondLst>
                                    <p:cond delay="0"/>
                                  </p:stCondLst>
                                  <p:childTnLst>
                                    <p:set>
                                      <p:cBhvr>
                                        <p:cTn id="146" dur="1" fill="hold">
                                          <p:stCondLst>
                                            <p:cond delay="0"/>
                                          </p:stCondLst>
                                        </p:cTn>
                                        <p:tgtEl>
                                          <p:spTgt spid="25"/>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26"/>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29"/>
                                        </p:tgtEl>
                                        <p:attrNameLst>
                                          <p:attrName>style.visibility</p:attrName>
                                        </p:attrNameLst>
                                      </p:cBhvr>
                                      <p:to>
                                        <p:strVal val="hidden"/>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xit" presetSubtype="0" fill="hold" grpId="1" nodeType="clickEffect">
                                  <p:stCondLst>
                                    <p:cond delay="0"/>
                                  </p:stCondLst>
                                  <p:childTnLst>
                                    <p:set>
                                      <p:cBhvr>
                                        <p:cTn id="154" dur="1" fill="hold">
                                          <p:stCondLst>
                                            <p:cond delay="0"/>
                                          </p:stCondLst>
                                        </p:cTn>
                                        <p:tgtEl>
                                          <p:spTgt spid="31"/>
                                        </p:tgtEl>
                                        <p:attrNameLst>
                                          <p:attrName>style.visibility</p:attrName>
                                        </p:attrNameLst>
                                      </p:cBhvr>
                                      <p:to>
                                        <p:strVal val="hidden"/>
                                      </p:to>
                                    </p:set>
                                  </p:childTnLst>
                                </p:cTn>
                              </p:par>
                              <p:par>
                                <p:cTn id="155" presetID="1" presetClass="exit" presetSubtype="0" fill="hold" grpId="1" nodeType="withEffect">
                                  <p:stCondLst>
                                    <p:cond delay="0"/>
                                  </p:stCondLst>
                                  <p:childTnLst>
                                    <p:set>
                                      <p:cBhvr>
                                        <p:cTn id="156" dur="1" fill="hold">
                                          <p:stCondLst>
                                            <p:cond delay="0"/>
                                          </p:stCondLst>
                                        </p:cTn>
                                        <p:tgtEl>
                                          <p:spTgt spid="32"/>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35"/>
                                        </p:tgtEl>
                                        <p:attrNameLst>
                                          <p:attrName>style.visibility</p:attrName>
                                        </p:attrNameLst>
                                      </p:cBhvr>
                                      <p:to>
                                        <p:strVal val="hidden"/>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33"/>
                                        </p:tgtEl>
                                        <p:attrNameLst>
                                          <p:attrName>style.visibility</p:attrName>
                                        </p:attrNameLst>
                                      </p:cBhvr>
                                      <p:to>
                                        <p:strVal val="hidden"/>
                                      </p:to>
                                    </p:set>
                                  </p:childTnLst>
                                </p:cTn>
                              </p:par>
                              <p:par>
                                <p:cTn id="163" presetID="1" presetClass="exit" presetSubtype="0" fill="hold" grpId="1" nodeType="withEffect">
                                  <p:stCondLst>
                                    <p:cond delay="0"/>
                                  </p:stCondLst>
                                  <p:childTnLst>
                                    <p:set>
                                      <p:cBhvr>
                                        <p:cTn id="164" dur="1" fill="hold">
                                          <p:stCondLst>
                                            <p:cond delay="0"/>
                                          </p:stCondLst>
                                        </p:cTn>
                                        <p:tgtEl>
                                          <p:spTgt spid="34"/>
                                        </p:tgtEl>
                                        <p:attrNameLst>
                                          <p:attrName>style.visibility</p:attrName>
                                        </p:attrNameLst>
                                      </p:cBhvr>
                                      <p:to>
                                        <p:strVal val="hidden"/>
                                      </p:to>
                                    </p:set>
                                  </p:childTnLst>
                                </p:cTn>
                              </p:par>
                              <p:par>
                                <p:cTn id="165" presetID="1" presetClass="exit" presetSubtype="0" fill="hold" grpId="1" nodeType="withEffect">
                                  <p:stCondLst>
                                    <p:cond delay="0"/>
                                  </p:stCondLst>
                                  <p:childTnLst>
                                    <p:set>
                                      <p:cBhvr>
                                        <p:cTn id="166"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2" grpId="0" animBg="1"/>
      <p:bldP spid="12" grpId="1" animBg="1"/>
      <p:bldP spid="13" grpId="0" animBg="1"/>
      <p:bldP spid="13" grpId="1" animBg="1"/>
      <p:bldP spid="14" grpId="0" animBg="1"/>
      <p:bldP spid="14" grpId="1" animBg="1"/>
      <p:bldP spid="15" grpId="0" animBg="1"/>
      <p:bldP spid="15" grpId="1" animBg="1"/>
      <p:bldP spid="16" grpId="0" animBg="1"/>
      <p:bldP spid="17" grpId="0" animBg="1"/>
      <p:bldP spid="18" grpId="0" animBg="1"/>
      <p:bldP spid="18" grpId="1" animBg="1"/>
      <p:bldP spid="19" grpId="0" animBg="1"/>
      <p:bldP spid="19" grpId="1" animBg="1"/>
      <p:bldP spid="20" grpId="0" animBg="1"/>
      <p:bldP spid="20" grpId="1" animBg="1"/>
      <p:bldP spid="22" grpId="0"/>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9" grpId="0" animBg="1"/>
      <p:bldP spid="29" grpId="1" animBg="1"/>
      <p:bldP spid="30" grpId="0"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7" grpId="0" animBg="1"/>
      <p:bldP spid="37" grpId="1" animBg="1"/>
      <p:bldP spid="38" grpId="0" animBg="1"/>
      <p:bldP spid="40" grpId="0"/>
      <p:bldP spid="41" grpId="0" animBg="1"/>
      <p:bldP spid="42" grpId="0" animBg="1"/>
      <p:bldP spid="43" grpId="0" animBg="1"/>
      <p:bldP spid="44" grpId="0" animBg="1"/>
      <p:bldP spid="45" grpId="0" animBg="1"/>
      <p:bldP spid="46" grpId="0" animBg="1"/>
      <p:bldP spid="47" grpId="0" animBg="1"/>
      <p:bldP spid="4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p:cNvSpPr>
            <a:spLocks noGrp="1"/>
          </p:cNvSpPr>
          <p:nvPr>
            <p:ph type="title"/>
          </p:nvPr>
        </p:nvSpPr>
        <p:spPr>
          <a:xfrm>
            <a:off x="628650" y="365125"/>
            <a:ext cx="7886700" cy="1325563"/>
          </a:xfrm>
        </p:spPr>
        <p:txBody>
          <a:bodyPr/>
          <a:lstStyle/>
          <a:p>
            <a:r>
              <a:rPr lang="en-US" altLang="zh-TW" smtClean="0"/>
              <a:t>Why Pooling</a:t>
            </a:r>
            <a:endParaRPr lang="zh-TW" altLang="en-US" smtClean="0"/>
          </a:p>
        </p:txBody>
      </p:sp>
      <p:sp>
        <p:nvSpPr>
          <p:cNvPr id="26627" name="內容版面配置區 2"/>
          <p:cNvSpPr>
            <a:spLocks noGrp="1"/>
          </p:cNvSpPr>
          <p:nvPr>
            <p:ph idx="1"/>
          </p:nvPr>
        </p:nvSpPr>
        <p:spPr>
          <a:xfrm>
            <a:off x="628650" y="1825625"/>
            <a:ext cx="7886700" cy="4351338"/>
          </a:xfrm>
        </p:spPr>
        <p:txBody>
          <a:bodyPr/>
          <a:lstStyle/>
          <a:p>
            <a:r>
              <a:rPr lang="en-US" altLang="zh-TW" sz="2800" smtClean="0"/>
              <a:t>Subsampling pixels will not change the object</a:t>
            </a:r>
            <a:endParaRPr lang="zh-TW" altLang="en-US" sz="2800" smtClean="0"/>
          </a:p>
        </p:txBody>
      </p:sp>
      <p:pic>
        <p:nvPicPr>
          <p:cNvPr id="6" name="Picture 2" descr="http://insider.si.edu/wordpress/wp-content/uploads/2016/04/Mountain_Bluebird.jpg"/>
          <p:cNvPicPr>
            <a:picLocks noChangeAspect="1" noChangeArrowheads="1"/>
          </p:cNvPicPr>
          <p:nvPr/>
        </p:nvPicPr>
        <p:blipFill>
          <a:blip r:embed="rId2"/>
          <a:srcRect/>
          <a:stretch>
            <a:fillRect/>
          </a:stretch>
        </p:blipFill>
        <p:spPr bwMode="auto">
          <a:xfrm>
            <a:off x="955675" y="2924175"/>
            <a:ext cx="3335338" cy="2260600"/>
          </a:xfrm>
          <a:prstGeom prst="rect">
            <a:avLst/>
          </a:prstGeom>
          <a:noFill/>
          <a:ln w="9525">
            <a:noFill/>
            <a:miter lim="800000"/>
            <a:headEnd/>
            <a:tailEnd/>
          </a:ln>
        </p:spPr>
      </p:pic>
      <p:pic>
        <p:nvPicPr>
          <p:cNvPr id="7" name="Picture 2" descr="http://insider.si.edu/wordpress/wp-content/uploads/2016/04/Mountain_Bluebird.jpg"/>
          <p:cNvPicPr>
            <a:picLocks noChangeAspect="1" noChangeArrowheads="1"/>
          </p:cNvPicPr>
          <p:nvPr/>
        </p:nvPicPr>
        <p:blipFill>
          <a:blip r:embed="rId3"/>
          <a:srcRect/>
          <a:stretch>
            <a:fillRect/>
          </a:stretch>
        </p:blipFill>
        <p:spPr bwMode="auto">
          <a:xfrm>
            <a:off x="6472238" y="3433763"/>
            <a:ext cx="1757362" cy="1190625"/>
          </a:xfrm>
          <a:prstGeom prst="rect">
            <a:avLst/>
          </a:prstGeom>
          <a:noFill/>
          <a:ln w="9525">
            <a:noFill/>
            <a:miter lim="800000"/>
            <a:headEnd/>
            <a:tailEnd/>
          </a:ln>
        </p:spPr>
      </p:pic>
      <p:sp>
        <p:nvSpPr>
          <p:cNvPr id="8" name="向右箭號 3"/>
          <p:cNvSpPr/>
          <p:nvPr/>
        </p:nvSpPr>
        <p:spPr>
          <a:xfrm>
            <a:off x="4397375" y="3627438"/>
            <a:ext cx="1860550" cy="8032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9" name="文字方塊 5"/>
          <p:cNvSpPr txBox="1">
            <a:spLocks noChangeArrowheads="1"/>
          </p:cNvSpPr>
          <p:nvPr/>
        </p:nvSpPr>
        <p:spPr bwMode="auto">
          <a:xfrm>
            <a:off x="4291013" y="4424363"/>
            <a:ext cx="2076450" cy="461962"/>
          </a:xfrm>
          <a:prstGeom prst="rect">
            <a:avLst/>
          </a:prstGeom>
          <a:noFill/>
          <a:ln w="9525">
            <a:noFill/>
            <a:miter lim="800000"/>
            <a:headEnd/>
            <a:tailEnd/>
          </a:ln>
        </p:spPr>
        <p:txBody>
          <a:bodyPr>
            <a:spAutoFit/>
          </a:bodyPr>
          <a:lstStyle/>
          <a:p>
            <a:pPr eaLnBrk="1" hangingPunct="1"/>
            <a:r>
              <a:rPr lang="en-US" altLang="zh-TW" sz="2400">
                <a:solidFill>
                  <a:srgbClr val="FF0000"/>
                </a:solidFill>
              </a:rPr>
              <a:t>Subsampling</a:t>
            </a:r>
            <a:endParaRPr lang="zh-TW" altLang="en-US" sz="2400">
              <a:solidFill>
                <a:srgbClr val="FF0000"/>
              </a:solidFill>
            </a:endParaRPr>
          </a:p>
        </p:txBody>
      </p:sp>
      <p:sp>
        <p:nvSpPr>
          <p:cNvPr id="10" name="文字方塊 6"/>
          <p:cNvSpPr txBox="1">
            <a:spLocks noChangeArrowheads="1"/>
          </p:cNvSpPr>
          <p:nvPr/>
        </p:nvSpPr>
        <p:spPr bwMode="auto">
          <a:xfrm>
            <a:off x="1876425" y="2408238"/>
            <a:ext cx="1495425" cy="523875"/>
          </a:xfrm>
          <a:prstGeom prst="rect">
            <a:avLst/>
          </a:prstGeom>
          <a:noFill/>
          <a:ln w="9525">
            <a:noFill/>
            <a:miter lim="800000"/>
            <a:headEnd/>
            <a:tailEnd/>
          </a:ln>
        </p:spPr>
        <p:txBody>
          <a:bodyPr>
            <a:spAutoFit/>
          </a:bodyPr>
          <a:lstStyle/>
          <a:p>
            <a:pPr algn="ctr" eaLnBrk="1" hangingPunct="1"/>
            <a:r>
              <a:rPr lang="en-US" altLang="zh-TW" sz="2800"/>
              <a:t>bird</a:t>
            </a:r>
            <a:endParaRPr lang="zh-TW" altLang="en-US" sz="2800"/>
          </a:p>
        </p:txBody>
      </p:sp>
      <p:sp>
        <p:nvSpPr>
          <p:cNvPr id="11" name="文字方塊 8"/>
          <p:cNvSpPr txBox="1">
            <a:spLocks noChangeArrowheads="1"/>
          </p:cNvSpPr>
          <p:nvPr/>
        </p:nvSpPr>
        <p:spPr bwMode="auto">
          <a:xfrm>
            <a:off x="6604000" y="2900363"/>
            <a:ext cx="1493838" cy="522287"/>
          </a:xfrm>
          <a:prstGeom prst="rect">
            <a:avLst/>
          </a:prstGeom>
          <a:noFill/>
          <a:ln w="9525">
            <a:noFill/>
            <a:miter lim="800000"/>
            <a:headEnd/>
            <a:tailEnd/>
          </a:ln>
        </p:spPr>
        <p:txBody>
          <a:bodyPr>
            <a:spAutoFit/>
          </a:bodyPr>
          <a:lstStyle/>
          <a:p>
            <a:pPr algn="ctr" eaLnBrk="1" hangingPunct="1"/>
            <a:r>
              <a:rPr lang="en-US" altLang="zh-TW" sz="2800"/>
              <a:t>bird</a:t>
            </a:r>
            <a:endParaRPr lang="zh-TW" altLang="en-US" sz="2800"/>
          </a:p>
        </p:txBody>
      </p:sp>
      <p:sp>
        <p:nvSpPr>
          <p:cNvPr id="12" name="文字方塊 7"/>
          <p:cNvSpPr txBox="1">
            <a:spLocks noChangeArrowheads="1"/>
          </p:cNvSpPr>
          <p:nvPr/>
        </p:nvSpPr>
        <p:spPr bwMode="auto">
          <a:xfrm>
            <a:off x="779463" y="5511800"/>
            <a:ext cx="7297737" cy="461963"/>
          </a:xfrm>
          <a:prstGeom prst="rect">
            <a:avLst/>
          </a:prstGeom>
          <a:noFill/>
          <a:ln w="9525">
            <a:noFill/>
            <a:miter lim="800000"/>
            <a:headEnd/>
            <a:tailEnd/>
          </a:ln>
        </p:spPr>
        <p:txBody>
          <a:bodyPr>
            <a:spAutoFit/>
          </a:bodyPr>
          <a:lstStyle/>
          <a:p>
            <a:pPr eaLnBrk="1" hangingPunct="1"/>
            <a:r>
              <a:rPr lang="en-US" altLang="zh-TW" sz="2400"/>
              <a:t>We can subsample the pixels to make image smaller</a:t>
            </a:r>
            <a:endParaRPr lang="zh-TW" altLang="en-US" sz="2400"/>
          </a:p>
        </p:txBody>
      </p:sp>
      <p:sp>
        <p:nvSpPr>
          <p:cNvPr id="13" name="文字方塊 12"/>
          <p:cNvSpPr txBox="1">
            <a:spLocks noChangeArrowheads="1"/>
          </p:cNvSpPr>
          <p:nvPr/>
        </p:nvSpPr>
        <p:spPr bwMode="auto">
          <a:xfrm>
            <a:off x="1876425" y="6021388"/>
            <a:ext cx="7267575" cy="461962"/>
          </a:xfrm>
          <a:prstGeom prst="rect">
            <a:avLst/>
          </a:prstGeom>
          <a:noFill/>
          <a:ln w="9525">
            <a:noFill/>
            <a:miter lim="800000"/>
            <a:headEnd/>
            <a:tailEnd/>
          </a:ln>
        </p:spPr>
        <p:txBody>
          <a:bodyPr>
            <a:spAutoFit/>
          </a:bodyPr>
          <a:lstStyle/>
          <a:p>
            <a:pPr eaLnBrk="1" hangingPunct="1"/>
            <a:r>
              <a:rPr lang="en-US" altLang="zh-TW" sz="2400"/>
              <a:t>fewer parameters to characterize the image</a:t>
            </a:r>
            <a:endParaRPr lang="zh-TW" altLang="en-US" sz="2400"/>
          </a:p>
        </p:txBody>
      </p:sp>
      <p:sp>
        <p:nvSpPr>
          <p:cNvPr id="14" name="向右箭號 11"/>
          <p:cNvSpPr/>
          <p:nvPr/>
        </p:nvSpPr>
        <p:spPr>
          <a:xfrm>
            <a:off x="955675" y="6021388"/>
            <a:ext cx="920750" cy="482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p:bldP spid="12" grpId="0"/>
      <p:bldP spid="13" grpId="0"/>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t>A CNN compresses a fully connected network in two ways:</a:t>
            </a:r>
          </a:p>
        </p:txBody>
      </p:sp>
      <p:sp>
        <p:nvSpPr>
          <p:cNvPr id="3" name="Content Placeholder 2"/>
          <p:cNvSpPr>
            <a:spLocks noGrp="1"/>
          </p:cNvSpPr>
          <p:nvPr>
            <p:ph idx="1"/>
          </p:nvPr>
        </p:nvSpPr>
        <p:spPr>
          <a:xfrm>
            <a:off x="457200" y="1828800"/>
            <a:ext cx="8458200" cy="4302125"/>
          </a:xfrm>
        </p:spPr>
        <p:txBody>
          <a:bodyPr/>
          <a:lstStyle/>
          <a:p>
            <a:r>
              <a:rPr lang="en-US" altLang="en-US" smtClean="0"/>
              <a:t>Reducing number of connections</a:t>
            </a:r>
          </a:p>
          <a:p>
            <a:r>
              <a:rPr lang="en-US" altLang="en-US" smtClean="0"/>
              <a:t>Shared weights on the edges</a:t>
            </a:r>
          </a:p>
          <a:p>
            <a:r>
              <a:rPr lang="en-US" altLang="en-US" smtClean="0"/>
              <a:t>Max pooling further reduces the complexity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p:cNvSpPr>
            <a:spLocks noGrp="1"/>
          </p:cNvSpPr>
          <p:nvPr>
            <p:ph type="title"/>
          </p:nvPr>
        </p:nvSpPr>
        <p:spPr>
          <a:xfrm>
            <a:off x="628650" y="365125"/>
            <a:ext cx="7886700" cy="1325563"/>
          </a:xfrm>
        </p:spPr>
        <p:txBody>
          <a:bodyPr/>
          <a:lstStyle/>
          <a:p>
            <a:r>
              <a:rPr lang="en-US" altLang="zh-TW" smtClean="0"/>
              <a:t>Max Pooling</a:t>
            </a:r>
            <a:endParaRPr lang="zh-TW" altLang="en-US" smtClean="0"/>
          </a:p>
        </p:txBody>
      </p:sp>
      <p:graphicFrame>
        <p:nvGraphicFramePr>
          <p:cNvPr id="5" name="內容版面配置區 3"/>
          <p:cNvGraphicFramePr>
            <a:graphicFrameLocks noGrp="1"/>
          </p:cNvGraphicFramePr>
          <p:nvPr/>
        </p:nvGraphicFramePr>
        <p:xfrm>
          <a:off x="338138" y="2503488"/>
          <a:ext cx="2874962" cy="2743200"/>
        </p:xfrm>
        <a:graphic>
          <a:graphicData uri="http://schemas.openxmlformats.org/drawingml/2006/table">
            <a:tbl>
              <a:tblPr/>
              <a:tblGrid>
                <a:gridCol w="479425"/>
                <a:gridCol w="479425"/>
                <a:gridCol w="477837"/>
                <a:gridCol w="479425"/>
                <a:gridCol w="479425"/>
                <a:gridCol w="4794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726" name="文字方塊 4"/>
          <p:cNvSpPr txBox="1">
            <a:spLocks noChangeArrowheads="1"/>
          </p:cNvSpPr>
          <p:nvPr/>
        </p:nvSpPr>
        <p:spPr bwMode="auto">
          <a:xfrm>
            <a:off x="601663" y="5492750"/>
            <a:ext cx="2347912" cy="461963"/>
          </a:xfrm>
          <a:prstGeom prst="rect">
            <a:avLst/>
          </a:prstGeom>
          <a:noFill/>
          <a:ln w="9525">
            <a:noFill/>
            <a:miter lim="800000"/>
            <a:headEnd/>
            <a:tailEnd/>
          </a:ln>
        </p:spPr>
        <p:txBody>
          <a:bodyPr>
            <a:spAutoFit/>
          </a:bodyPr>
          <a:lstStyle/>
          <a:p>
            <a:pPr algn="ctr" eaLnBrk="1" hangingPunct="1"/>
            <a:r>
              <a:rPr lang="en-US" altLang="zh-TW" sz="2400"/>
              <a:t>6 x 6 image</a:t>
            </a:r>
            <a:endParaRPr lang="zh-TW" altLang="en-US" sz="2400"/>
          </a:p>
        </p:txBody>
      </p:sp>
      <p:sp>
        <p:nvSpPr>
          <p:cNvPr id="7" name="橢圓 5"/>
          <p:cNvSpPr>
            <a:spLocks noChangeArrowheads="1"/>
          </p:cNvSpPr>
          <p:nvPr/>
        </p:nvSpPr>
        <p:spPr bwMode="auto">
          <a:xfrm>
            <a:off x="6599238" y="3086100"/>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sp>
        <p:nvSpPr>
          <p:cNvPr id="8" name="橢圓 6"/>
          <p:cNvSpPr>
            <a:spLocks noChangeArrowheads="1"/>
          </p:cNvSpPr>
          <p:nvPr/>
        </p:nvSpPr>
        <p:spPr bwMode="auto">
          <a:xfrm>
            <a:off x="7570788" y="3086100"/>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0</a:t>
            </a:r>
            <a:endParaRPr lang="zh-TW" altLang="en-US" sz="2400">
              <a:solidFill>
                <a:srgbClr val="000000"/>
              </a:solidFill>
            </a:endParaRPr>
          </a:p>
        </p:txBody>
      </p:sp>
      <p:sp>
        <p:nvSpPr>
          <p:cNvPr id="9" name="橢圓 7"/>
          <p:cNvSpPr>
            <a:spLocks noChangeArrowheads="1"/>
          </p:cNvSpPr>
          <p:nvPr/>
        </p:nvSpPr>
        <p:spPr bwMode="auto">
          <a:xfrm>
            <a:off x="7570788" y="4195763"/>
            <a:ext cx="719137"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10" name="橢圓 8"/>
          <p:cNvSpPr>
            <a:spLocks noChangeArrowheads="1"/>
          </p:cNvSpPr>
          <p:nvPr/>
        </p:nvSpPr>
        <p:spPr bwMode="auto">
          <a:xfrm>
            <a:off x="6599238" y="4195763"/>
            <a:ext cx="719137" cy="719137"/>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sp>
        <p:nvSpPr>
          <p:cNvPr id="11" name="橢圓 9"/>
          <p:cNvSpPr>
            <a:spLocks noChangeArrowheads="1"/>
          </p:cNvSpPr>
          <p:nvPr/>
        </p:nvSpPr>
        <p:spPr bwMode="auto">
          <a:xfrm>
            <a:off x="6788150" y="3303588"/>
            <a:ext cx="720725" cy="720725"/>
          </a:xfrm>
          <a:prstGeom prst="ellipse">
            <a:avLst/>
          </a:prstGeom>
          <a:gradFill rotWithShape="1">
            <a:gsLst>
              <a:gs pos="0">
                <a:srgbClr val="F6F6FF"/>
              </a:gs>
              <a:gs pos="64999">
                <a:srgbClr val="EBEBFF"/>
              </a:gs>
              <a:gs pos="100000">
                <a:srgbClr val="E3E3FF"/>
              </a:gs>
            </a:gsLst>
            <a:lin ang="5400000" scaled="1"/>
          </a:gradFill>
          <a:ln w="9525">
            <a:solidFill>
              <a:srgbClr val="DCDCFA"/>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12" name="橢圓 10"/>
          <p:cNvSpPr>
            <a:spLocks noChangeArrowheads="1"/>
          </p:cNvSpPr>
          <p:nvPr/>
        </p:nvSpPr>
        <p:spPr bwMode="auto">
          <a:xfrm>
            <a:off x="7794625" y="3281363"/>
            <a:ext cx="720725" cy="720725"/>
          </a:xfrm>
          <a:prstGeom prst="ellipse">
            <a:avLst/>
          </a:prstGeom>
          <a:gradFill rotWithShape="1">
            <a:gsLst>
              <a:gs pos="0">
                <a:srgbClr val="F6F6FF"/>
              </a:gs>
              <a:gs pos="64999">
                <a:srgbClr val="EBEBFF"/>
              </a:gs>
              <a:gs pos="100000">
                <a:srgbClr val="E3E3FF"/>
              </a:gs>
            </a:gsLst>
            <a:lin ang="5400000" scaled="1"/>
          </a:gradFill>
          <a:ln w="9525">
            <a:solidFill>
              <a:srgbClr val="DCDCFA"/>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13" name="橢圓 11"/>
          <p:cNvSpPr>
            <a:spLocks noChangeArrowheads="1"/>
          </p:cNvSpPr>
          <p:nvPr/>
        </p:nvSpPr>
        <p:spPr bwMode="auto">
          <a:xfrm>
            <a:off x="7794625" y="4352925"/>
            <a:ext cx="720725" cy="719138"/>
          </a:xfrm>
          <a:prstGeom prst="ellipse">
            <a:avLst/>
          </a:prstGeom>
          <a:gradFill rotWithShape="1">
            <a:gsLst>
              <a:gs pos="0">
                <a:srgbClr val="F6F6FF"/>
              </a:gs>
              <a:gs pos="64999">
                <a:srgbClr val="EBEBFF"/>
              </a:gs>
              <a:gs pos="100000">
                <a:srgbClr val="E3E3FF"/>
              </a:gs>
            </a:gsLst>
            <a:lin ang="5400000" scaled="1"/>
          </a:gradFill>
          <a:ln w="9525">
            <a:solidFill>
              <a:srgbClr val="DCDCFA"/>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sp>
        <p:nvSpPr>
          <p:cNvPr id="14" name="橢圓 12"/>
          <p:cNvSpPr>
            <a:spLocks noChangeArrowheads="1"/>
          </p:cNvSpPr>
          <p:nvPr/>
        </p:nvSpPr>
        <p:spPr bwMode="auto">
          <a:xfrm>
            <a:off x="6802438" y="4354513"/>
            <a:ext cx="720725" cy="720725"/>
          </a:xfrm>
          <a:prstGeom prst="ellipse">
            <a:avLst/>
          </a:prstGeom>
          <a:gradFill rotWithShape="1">
            <a:gsLst>
              <a:gs pos="0">
                <a:srgbClr val="F6F6FF"/>
              </a:gs>
              <a:gs pos="64999">
                <a:srgbClr val="EBEBFF"/>
              </a:gs>
              <a:gs pos="100000">
                <a:srgbClr val="E3E3FF"/>
              </a:gs>
            </a:gsLst>
            <a:lin ang="5400000" scaled="1"/>
          </a:gradFill>
          <a:ln w="9525">
            <a:solidFill>
              <a:srgbClr val="DCDCFA"/>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0</a:t>
            </a:r>
            <a:endParaRPr lang="zh-TW" altLang="en-US" sz="2400">
              <a:solidFill>
                <a:srgbClr val="000000"/>
              </a:solidFill>
            </a:endParaRPr>
          </a:p>
        </p:txBody>
      </p:sp>
      <p:sp>
        <p:nvSpPr>
          <p:cNvPr id="28735" name="文字方塊 13"/>
          <p:cNvSpPr txBox="1">
            <a:spLocks noChangeArrowheads="1"/>
          </p:cNvSpPr>
          <p:nvPr/>
        </p:nvSpPr>
        <p:spPr bwMode="auto">
          <a:xfrm>
            <a:off x="6426200" y="5186363"/>
            <a:ext cx="2346325" cy="461962"/>
          </a:xfrm>
          <a:prstGeom prst="rect">
            <a:avLst/>
          </a:prstGeom>
          <a:noFill/>
          <a:ln w="9525">
            <a:noFill/>
            <a:miter lim="800000"/>
            <a:headEnd/>
            <a:tailEnd/>
          </a:ln>
        </p:spPr>
        <p:txBody>
          <a:bodyPr>
            <a:spAutoFit/>
          </a:bodyPr>
          <a:lstStyle/>
          <a:p>
            <a:pPr algn="ctr" eaLnBrk="1" hangingPunct="1"/>
            <a:r>
              <a:rPr lang="en-US" altLang="zh-TW" sz="2400"/>
              <a:t>2 x 2 image</a:t>
            </a:r>
            <a:endParaRPr lang="zh-TW" altLang="en-US" sz="2400"/>
          </a:p>
        </p:txBody>
      </p:sp>
      <p:sp>
        <p:nvSpPr>
          <p:cNvPr id="16" name="文字方塊 14"/>
          <p:cNvSpPr txBox="1">
            <a:spLocks noChangeArrowheads="1"/>
          </p:cNvSpPr>
          <p:nvPr/>
        </p:nvSpPr>
        <p:spPr bwMode="auto">
          <a:xfrm>
            <a:off x="6437313" y="5699125"/>
            <a:ext cx="2266950" cy="955675"/>
          </a:xfrm>
          <a:prstGeom prst="rect">
            <a:avLst/>
          </a:prstGeom>
          <a:noFill/>
          <a:ln w="9525">
            <a:noFill/>
            <a:miter lim="800000"/>
            <a:headEnd/>
            <a:tailEnd/>
          </a:ln>
        </p:spPr>
        <p:txBody>
          <a:bodyPr>
            <a:spAutoFit/>
          </a:bodyPr>
          <a:lstStyle/>
          <a:p>
            <a:pPr algn="ctr" eaLnBrk="1" hangingPunct="1"/>
            <a:r>
              <a:rPr lang="en-US" altLang="zh-TW" sz="2800">
                <a:solidFill>
                  <a:srgbClr val="0000FF"/>
                </a:solidFill>
              </a:rPr>
              <a:t>Each filter </a:t>
            </a:r>
          </a:p>
          <a:p>
            <a:pPr algn="ctr" eaLnBrk="1" hangingPunct="1"/>
            <a:r>
              <a:rPr lang="en-US" altLang="zh-TW" sz="2800">
                <a:solidFill>
                  <a:srgbClr val="0000FF"/>
                </a:solidFill>
              </a:rPr>
              <a:t>is a channel</a:t>
            </a:r>
            <a:endParaRPr lang="zh-TW" altLang="en-US" sz="2800">
              <a:solidFill>
                <a:srgbClr val="0000FF"/>
              </a:solidFill>
            </a:endParaRPr>
          </a:p>
        </p:txBody>
      </p:sp>
      <p:sp>
        <p:nvSpPr>
          <p:cNvPr id="17" name="向右箭號 15"/>
          <p:cNvSpPr/>
          <p:nvPr/>
        </p:nvSpPr>
        <p:spPr>
          <a:xfrm>
            <a:off x="3152775" y="2728913"/>
            <a:ext cx="858838" cy="84772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8" name="文字方塊 17"/>
          <p:cNvSpPr txBox="1">
            <a:spLocks noChangeArrowheads="1"/>
          </p:cNvSpPr>
          <p:nvPr/>
        </p:nvSpPr>
        <p:spPr bwMode="auto">
          <a:xfrm>
            <a:off x="6437313" y="1957388"/>
            <a:ext cx="2279650" cy="954087"/>
          </a:xfrm>
          <a:prstGeom prst="rect">
            <a:avLst/>
          </a:prstGeom>
          <a:noFill/>
          <a:ln w="9525">
            <a:noFill/>
            <a:miter lim="800000"/>
            <a:headEnd/>
            <a:tailEnd/>
          </a:ln>
        </p:spPr>
        <p:txBody>
          <a:bodyPr>
            <a:spAutoFit/>
          </a:bodyPr>
          <a:lstStyle/>
          <a:p>
            <a:pPr algn="ctr" eaLnBrk="1" hangingPunct="1"/>
            <a:r>
              <a:rPr lang="en-US" altLang="zh-TW" sz="2800"/>
              <a:t>New image </a:t>
            </a:r>
          </a:p>
          <a:p>
            <a:pPr algn="ctr" eaLnBrk="1" hangingPunct="1"/>
            <a:r>
              <a:rPr lang="en-US" altLang="zh-TW" sz="2800"/>
              <a:t>but smaller</a:t>
            </a:r>
            <a:endParaRPr lang="zh-TW" altLang="en-US" sz="2800"/>
          </a:p>
        </p:txBody>
      </p:sp>
      <p:sp>
        <p:nvSpPr>
          <p:cNvPr id="19" name="矩形 18"/>
          <p:cNvSpPr/>
          <p:nvPr/>
        </p:nvSpPr>
        <p:spPr>
          <a:xfrm>
            <a:off x="4014788" y="2609850"/>
            <a:ext cx="1374775" cy="106838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hangingPunct="1">
              <a:defRPr/>
            </a:pPr>
            <a:r>
              <a:rPr lang="en-US" altLang="zh-TW" sz="2800">
                <a:solidFill>
                  <a:srgbClr val="000000"/>
                </a:solidFill>
                <a:ea typeface="MS PGothic" pitchFamily="34" charset="-128"/>
              </a:rPr>
              <a:t>Conv</a:t>
            </a:r>
            <a:endParaRPr lang="zh-TW" altLang="en-US" sz="2800">
              <a:solidFill>
                <a:srgbClr val="000000"/>
              </a:solidFill>
              <a:ea typeface="MS PGothic" pitchFamily="34" charset="-128"/>
            </a:endParaRPr>
          </a:p>
        </p:txBody>
      </p:sp>
      <p:sp>
        <p:nvSpPr>
          <p:cNvPr id="20" name="矩形 19"/>
          <p:cNvSpPr/>
          <p:nvPr/>
        </p:nvSpPr>
        <p:spPr>
          <a:xfrm>
            <a:off x="4011613" y="4187825"/>
            <a:ext cx="1377950" cy="1066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altLang="zh-TW" sz="2800">
                <a:solidFill>
                  <a:srgbClr val="000000"/>
                </a:solidFill>
                <a:ea typeface="MS PGothic" pitchFamily="34" charset="-128"/>
              </a:rPr>
              <a:t>Max</a:t>
            </a:r>
          </a:p>
          <a:p>
            <a:pPr algn="ctr" eaLnBrk="1" hangingPunct="1">
              <a:defRPr/>
            </a:pPr>
            <a:r>
              <a:rPr lang="en-US" altLang="zh-TW" sz="2800">
                <a:solidFill>
                  <a:srgbClr val="000000"/>
                </a:solidFill>
                <a:ea typeface="MS PGothic" pitchFamily="34" charset="-128"/>
              </a:rPr>
              <a:t>Pooling</a:t>
            </a:r>
            <a:endParaRPr lang="zh-TW" altLang="en-US" sz="2800">
              <a:solidFill>
                <a:srgbClr val="000000"/>
              </a:solidFill>
              <a:ea typeface="MS PGothic" pitchFamily="34" charset="-128"/>
            </a:endParaRPr>
          </a:p>
        </p:txBody>
      </p:sp>
      <p:sp>
        <p:nvSpPr>
          <p:cNvPr id="21" name="向右箭號 20"/>
          <p:cNvSpPr/>
          <p:nvPr/>
        </p:nvSpPr>
        <p:spPr>
          <a:xfrm>
            <a:off x="5378450" y="4289425"/>
            <a:ext cx="858838" cy="8461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22" name="向右箭號 21"/>
          <p:cNvSpPr/>
          <p:nvPr/>
        </p:nvSpPr>
        <p:spPr>
          <a:xfrm rot="5400000">
            <a:off x="4454525" y="3517900"/>
            <a:ext cx="492125" cy="84772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Pooling Layer Summery</a:t>
            </a:r>
            <a:endParaRPr lang="en-US" dirty="0"/>
          </a:p>
        </p:txBody>
      </p:sp>
      <p:sp>
        <p:nvSpPr>
          <p:cNvPr id="3" name="Content Placeholder 2"/>
          <p:cNvSpPr>
            <a:spLocks noGrp="1"/>
          </p:cNvSpPr>
          <p:nvPr>
            <p:ph idx="1"/>
          </p:nvPr>
        </p:nvSpPr>
        <p:spPr/>
        <p:txBody>
          <a:bodyPr/>
          <a:lstStyle/>
          <a:p>
            <a:r>
              <a:rPr lang="en-US" sz="1600" dirty="0" smtClean="0"/>
              <a:t>Accepts a volume of size W1×H1×D1W1×H1×D1</a:t>
            </a:r>
          </a:p>
          <a:p>
            <a:r>
              <a:rPr lang="en-US" sz="1600" dirty="0" smtClean="0"/>
              <a:t>Requires two </a:t>
            </a:r>
            <a:r>
              <a:rPr lang="en-US" sz="1600" dirty="0" err="1" smtClean="0"/>
              <a:t>hyperparameters</a:t>
            </a:r>
            <a:r>
              <a:rPr lang="en-US" sz="1600" dirty="0" smtClean="0"/>
              <a:t>:</a:t>
            </a:r>
          </a:p>
          <a:p>
            <a:pPr lvl="1"/>
            <a:r>
              <a:rPr lang="en-US" sz="1600" dirty="0" smtClean="0"/>
              <a:t>their spatial extent FF,</a:t>
            </a:r>
          </a:p>
          <a:p>
            <a:pPr lvl="1"/>
            <a:r>
              <a:rPr lang="en-US" sz="1600" dirty="0" smtClean="0"/>
              <a:t>the stride SS,</a:t>
            </a:r>
          </a:p>
          <a:p>
            <a:r>
              <a:rPr lang="en-US" sz="1600" dirty="0" smtClean="0"/>
              <a:t>Produces a volume of size W2×H2×D2W2×H2×D2 where:</a:t>
            </a:r>
          </a:p>
          <a:p>
            <a:pPr lvl="1"/>
            <a:r>
              <a:rPr lang="en-US" sz="1600" dirty="0" smtClean="0"/>
              <a:t>W2=(W1−F)/S+1W2=(W1−F)/S+1</a:t>
            </a:r>
          </a:p>
          <a:p>
            <a:pPr lvl="1"/>
            <a:r>
              <a:rPr lang="en-US" sz="1600" dirty="0" smtClean="0"/>
              <a:t>H2=(H1−F)/S+1H2=(H1−F)/S+1</a:t>
            </a:r>
          </a:p>
          <a:p>
            <a:pPr lvl="1"/>
            <a:r>
              <a:rPr lang="en-US" sz="1600" dirty="0" smtClean="0"/>
              <a:t>D2=D1D2=D1</a:t>
            </a:r>
          </a:p>
          <a:p>
            <a:r>
              <a:rPr lang="en-US" sz="1600" dirty="0" smtClean="0"/>
              <a:t>Introduces zero parameters since it computes a fixed function of the input</a:t>
            </a:r>
          </a:p>
          <a:p>
            <a:r>
              <a:rPr lang="en-US" sz="1600" dirty="0" smtClean="0"/>
              <a:t>For Pooling layers, it is not common to pad the input using zero-padding.</a:t>
            </a:r>
          </a:p>
          <a:p>
            <a:r>
              <a:rPr lang="en-US" sz="1600" dirty="0" smtClean="0"/>
              <a:t>It is worth noting that there are only two commonly seen variations of the max pooling layer found in practice: A pooling layer with F=3,S=2F=3,S=2 (also called overlapping pooling), and more commonly F=2,S=2F=2,S=2. Pooling sizes with larger receptive fields are too destructive.</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Pooling layer output size</a:t>
            </a:r>
            <a:endParaRPr lang="en-US" dirty="0"/>
          </a:p>
        </p:txBody>
      </p:sp>
      <p:sp>
        <p:nvSpPr>
          <p:cNvPr id="3" name="Content Placeholder 2"/>
          <p:cNvSpPr>
            <a:spLocks noGrp="1"/>
          </p:cNvSpPr>
          <p:nvPr>
            <p:ph idx="1"/>
          </p:nvPr>
        </p:nvSpPr>
        <p:spPr/>
        <p:txBody>
          <a:bodyPr/>
          <a:lstStyle/>
          <a:p>
            <a:pPr algn="just"/>
            <a:r>
              <a:rPr lang="en-US" dirty="0" smtClean="0"/>
              <a:t> Depends on your filter size(f) and stride(s), the pooling layer output size will be changed. For example for an input of size W1xH1xC, where W1 is width and H1 is height of the input and C is number of input channel then the output shape would be W2xH2xC,Where:</a:t>
            </a:r>
          </a:p>
          <a:p>
            <a:pPr algn="just"/>
            <a:r>
              <a:rPr lang="en-US" dirty="0" smtClean="0"/>
              <a:t>W2=(W1-f)/s +1</a:t>
            </a:r>
          </a:p>
          <a:p>
            <a:pPr algn="just"/>
            <a:r>
              <a:rPr lang="en-US" dirty="0" smtClean="0"/>
              <a:t>H2=(H1-f)/s+1</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algn="ctr"/>
            <a:r>
              <a:rPr lang="en-US" altLang="en-US" smtClean="0"/>
              <a:t>CNN</a:t>
            </a:r>
          </a:p>
        </p:txBody>
      </p:sp>
      <p:sp>
        <p:nvSpPr>
          <p:cNvPr id="3" name="Content Placeholder 2"/>
          <p:cNvSpPr>
            <a:spLocks noGrp="1"/>
          </p:cNvSpPr>
          <p:nvPr>
            <p:ph idx="1"/>
          </p:nvPr>
        </p:nvSpPr>
        <p:spPr/>
        <p:txBody>
          <a:bodyPr/>
          <a:lstStyle/>
          <a:p>
            <a:r>
              <a:rPr lang="en-US" altLang="en-US" sz="2400" smtClean="0"/>
              <a:t>We know it is good to learn a small model.</a:t>
            </a:r>
          </a:p>
          <a:p>
            <a:r>
              <a:rPr lang="en-US" altLang="en-US" sz="2400" smtClean="0"/>
              <a:t>From this fully connected model, do we really need all the edges? </a:t>
            </a:r>
          </a:p>
          <a:p>
            <a:r>
              <a:rPr lang="en-US" altLang="en-US" sz="2400" smtClean="0"/>
              <a:t>Can some of these be shared?</a:t>
            </a:r>
          </a:p>
        </p:txBody>
      </p:sp>
      <p:pic>
        <p:nvPicPr>
          <p:cNvPr id="6148" name="Picture 3"/>
          <p:cNvPicPr>
            <a:picLocks noChangeAspect="1"/>
          </p:cNvPicPr>
          <p:nvPr/>
        </p:nvPicPr>
        <p:blipFill>
          <a:blip r:embed="rId2"/>
          <a:srcRect/>
          <a:stretch>
            <a:fillRect/>
          </a:stretch>
        </p:blipFill>
        <p:spPr bwMode="auto">
          <a:xfrm>
            <a:off x="1447800" y="3429000"/>
            <a:ext cx="6705600" cy="3340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p:cNvSpPr>
            <a:spLocks noGrp="1"/>
          </p:cNvSpPr>
          <p:nvPr>
            <p:ph type="title"/>
          </p:nvPr>
        </p:nvSpPr>
        <p:spPr>
          <a:xfrm>
            <a:off x="628650" y="365125"/>
            <a:ext cx="7886700" cy="1325563"/>
          </a:xfrm>
        </p:spPr>
        <p:txBody>
          <a:bodyPr/>
          <a:lstStyle/>
          <a:p>
            <a:r>
              <a:rPr lang="en-US" altLang="zh-TW" smtClean="0"/>
              <a:t>The whole CNN</a:t>
            </a:r>
            <a:endParaRPr lang="zh-TW" altLang="en-US" smtClean="0"/>
          </a:p>
        </p:txBody>
      </p:sp>
      <p:pic>
        <p:nvPicPr>
          <p:cNvPr id="29699" name="Picture 2" descr="http://s.hswstatic.com/gif/whiskers-sam.jpg"/>
          <p:cNvPicPr>
            <a:picLocks noChangeAspect="1" noChangeArrowheads="1"/>
          </p:cNvPicPr>
          <p:nvPr/>
        </p:nvPicPr>
        <p:blipFill>
          <a:blip r:embed="rId2"/>
          <a:srcRect/>
          <a:stretch>
            <a:fillRect/>
          </a:stretch>
        </p:blipFill>
        <p:spPr bwMode="auto">
          <a:xfrm>
            <a:off x="5214938" y="192088"/>
            <a:ext cx="1771650" cy="1203325"/>
          </a:xfrm>
          <a:prstGeom prst="rect">
            <a:avLst/>
          </a:prstGeom>
          <a:noFill/>
          <a:ln w="9525">
            <a:noFill/>
            <a:miter lim="800000"/>
            <a:headEnd/>
            <a:tailEnd/>
          </a:ln>
        </p:spPr>
      </p:pic>
      <p:sp>
        <p:nvSpPr>
          <p:cNvPr id="6" name="矩形 10"/>
          <p:cNvSpPr/>
          <p:nvPr/>
        </p:nvSpPr>
        <p:spPr>
          <a:xfrm>
            <a:off x="5249923" y="1929505"/>
            <a:ext cx="1736724" cy="556488"/>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lang="en-US" altLang="zh-TW" sz="2000">
                <a:solidFill>
                  <a:srgbClr val="000000"/>
                </a:solidFill>
                <a:ea typeface="MS PGothic" pitchFamily="34" charset="-128"/>
              </a:rPr>
              <a:t>Convolution</a:t>
            </a:r>
            <a:endParaRPr lang="zh-TW" altLang="en-US" sz="2000">
              <a:solidFill>
                <a:srgbClr val="000000"/>
              </a:solidFill>
              <a:ea typeface="MS PGothic" pitchFamily="34" charset="-128"/>
            </a:endParaRPr>
          </a:p>
        </p:txBody>
      </p:sp>
      <p:sp>
        <p:nvSpPr>
          <p:cNvPr id="7" name="矩形 12"/>
          <p:cNvSpPr/>
          <p:nvPr/>
        </p:nvSpPr>
        <p:spPr>
          <a:xfrm>
            <a:off x="5249923" y="3029517"/>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lang="en-US" altLang="zh-TW" sz="2000">
                <a:solidFill>
                  <a:srgbClr val="000000"/>
                </a:solidFill>
                <a:ea typeface="MS PGothic" pitchFamily="34" charset="-128"/>
              </a:rPr>
              <a:t>Max Pooling</a:t>
            </a:r>
            <a:endParaRPr lang="zh-TW" altLang="en-US" sz="2000">
              <a:solidFill>
                <a:srgbClr val="000000"/>
              </a:solidFill>
              <a:ea typeface="MS PGothic" pitchFamily="34" charset="-128"/>
            </a:endParaRPr>
          </a:p>
        </p:txBody>
      </p:sp>
      <p:sp>
        <p:nvSpPr>
          <p:cNvPr id="8" name="矩形 13"/>
          <p:cNvSpPr/>
          <p:nvPr/>
        </p:nvSpPr>
        <p:spPr>
          <a:xfrm>
            <a:off x="5249923" y="4097730"/>
            <a:ext cx="1736724" cy="556488"/>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lang="en-US" altLang="zh-TW" sz="2000">
                <a:solidFill>
                  <a:srgbClr val="000000"/>
                </a:solidFill>
                <a:ea typeface="MS PGothic" pitchFamily="34" charset="-128"/>
              </a:rPr>
              <a:t>Convolution</a:t>
            </a:r>
            <a:endParaRPr lang="zh-TW" altLang="en-US" sz="2000">
              <a:solidFill>
                <a:srgbClr val="000000"/>
              </a:solidFill>
              <a:ea typeface="MS PGothic" pitchFamily="34" charset="-128"/>
            </a:endParaRPr>
          </a:p>
        </p:txBody>
      </p:sp>
      <p:sp>
        <p:nvSpPr>
          <p:cNvPr id="9" name="矩形 14"/>
          <p:cNvSpPr/>
          <p:nvPr/>
        </p:nvSpPr>
        <p:spPr>
          <a:xfrm>
            <a:off x="5249923" y="5130982"/>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lang="en-US" altLang="zh-TW" sz="2000">
                <a:solidFill>
                  <a:srgbClr val="000000"/>
                </a:solidFill>
                <a:ea typeface="MS PGothic" pitchFamily="34" charset="-128"/>
              </a:rPr>
              <a:t>Max Pooling</a:t>
            </a:r>
            <a:endParaRPr lang="zh-TW" altLang="en-US" sz="2000">
              <a:solidFill>
                <a:srgbClr val="000000"/>
              </a:solidFill>
              <a:ea typeface="MS PGothic" pitchFamily="34" charset="-128"/>
            </a:endParaRPr>
          </a:p>
        </p:txBody>
      </p:sp>
      <p:sp>
        <p:nvSpPr>
          <p:cNvPr id="10" name="向下箭號 11"/>
          <p:cNvSpPr/>
          <p:nvPr/>
        </p:nvSpPr>
        <p:spPr>
          <a:xfrm>
            <a:off x="5868988" y="1450975"/>
            <a:ext cx="546100" cy="44291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1" name="向下箭號 17"/>
          <p:cNvSpPr/>
          <p:nvPr/>
        </p:nvSpPr>
        <p:spPr>
          <a:xfrm>
            <a:off x="5868988" y="2562225"/>
            <a:ext cx="546100" cy="44291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2" name="向下箭號 18"/>
          <p:cNvSpPr/>
          <p:nvPr/>
        </p:nvSpPr>
        <p:spPr>
          <a:xfrm>
            <a:off x="5868988" y="3654425"/>
            <a:ext cx="546100" cy="4413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3" name="向下箭號 19"/>
          <p:cNvSpPr/>
          <p:nvPr/>
        </p:nvSpPr>
        <p:spPr>
          <a:xfrm>
            <a:off x="5868988" y="4689475"/>
            <a:ext cx="546100" cy="4413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29716" name="文字方塊 20"/>
          <p:cNvSpPr txBox="1">
            <a:spLocks noChangeArrowheads="1"/>
          </p:cNvSpPr>
          <p:nvPr/>
        </p:nvSpPr>
        <p:spPr bwMode="auto">
          <a:xfrm>
            <a:off x="7424738" y="3414713"/>
            <a:ext cx="1690687" cy="1200150"/>
          </a:xfrm>
          <a:prstGeom prst="rect">
            <a:avLst/>
          </a:prstGeom>
          <a:noFill/>
          <a:ln w="9525">
            <a:noFill/>
            <a:miter lim="800000"/>
            <a:headEnd/>
            <a:tailEnd/>
          </a:ln>
        </p:spPr>
        <p:txBody>
          <a:bodyPr>
            <a:spAutoFit/>
          </a:bodyPr>
          <a:lstStyle/>
          <a:p>
            <a:pPr eaLnBrk="1" hangingPunct="1"/>
            <a:r>
              <a:rPr lang="en-US" altLang="zh-TW" sz="2400"/>
              <a:t>Can repeat many times</a:t>
            </a:r>
            <a:endParaRPr lang="zh-TW" altLang="en-US" sz="2400"/>
          </a:p>
        </p:txBody>
      </p:sp>
      <p:sp>
        <p:nvSpPr>
          <p:cNvPr id="15" name="左大括弧 22"/>
          <p:cNvSpPr/>
          <p:nvPr/>
        </p:nvSpPr>
        <p:spPr>
          <a:xfrm flipH="1">
            <a:off x="7026275" y="1806575"/>
            <a:ext cx="334963" cy="4048125"/>
          </a:xfrm>
          <a:prstGeom prst="leftBrace">
            <a:avLst>
              <a:gd name="adj1" fmla="val 72890"/>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TW" altLang="en-US">
              <a:ea typeface="MS PGothic" pitchFamily="34" charset="-128"/>
            </a:endParaRPr>
          </a:p>
        </p:txBody>
      </p:sp>
      <p:sp>
        <p:nvSpPr>
          <p:cNvPr id="16" name="矩形 25"/>
          <p:cNvSpPr/>
          <p:nvPr/>
        </p:nvSpPr>
        <p:spPr>
          <a:xfrm>
            <a:off x="5189538" y="1847850"/>
            <a:ext cx="1857375" cy="19002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7" name="文字方塊 24"/>
          <p:cNvSpPr txBox="1"/>
          <p:nvPr/>
        </p:nvSpPr>
        <p:spPr>
          <a:xfrm>
            <a:off x="1381456" y="3568646"/>
            <a:ext cx="2097183" cy="461665"/>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eaLnBrk="1" hangingPunct="1">
              <a:defRPr/>
            </a:pPr>
            <a:r>
              <a:rPr lang="en-US" altLang="zh-TW" sz="2400">
                <a:solidFill>
                  <a:srgbClr val="FFFFFF"/>
                </a:solidFill>
                <a:ea typeface="MS PGothic" pitchFamily="34" charset="-128"/>
              </a:rPr>
              <a:t>A new image</a:t>
            </a:r>
            <a:endParaRPr lang="zh-TW" altLang="en-US" sz="2400">
              <a:solidFill>
                <a:srgbClr val="FFFFFF"/>
              </a:solidFill>
              <a:ea typeface="MS PGothic" pitchFamily="34" charset="-128"/>
            </a:endParaRPr>
          </a:p>
        </p:txBody>
      </p:sp>
      <p:sp>
        <p:nvSpPr>
          <p:cNvPr id="18" name="文字方塊 26"/>
          <p:cNvSpPr txBox="1">
            <a:spLocks noChangeArrowheads="1"/>
          </p:cNvSpPr>
          <p:nvPr/>
        </p:nvSpPr>
        <p:spPr bwMode="auto">
          <a:xfrm>
            <a:off x="574675" y="5210175"/>
            <a:ext cx="4289425" cy="954088"/>
          </a:xfrm>
          <a:prstGeom prst="rect">
            <a:avLst/>
          </a:prstGeom>
          <a:noFill/>
          <a:ln w="9525">
            <a:noFill/>
            <a:miter lim="800000"/>
            <a:headEnd/>
            <a:tailEnd/>
          </a:ln>
        </p:spPr>
        <p:txBody>
          <a:bodyPr>
            <a:spAutoFit/>
          </a:bodyPr>
          <a:lstStyle/>
          <a:p>
            <a:pPr eaLnBrk="1" hangingPunct="1"/>
            <a:r>
              <a:rPr lang="en-US" altLang="zh-TW" sz="2800"/>
              <a:t>The number of channels is the number of filters</a:t>
            </a:r>
            <a:endParaRPr lang="zh-TW" altLang="en-US" sz="2800"/>
          </a:p>
        </p:txBody>
      </p:sp>
      <p:sp>
        <p:nvSpPr>
          <p:cNvPr id="19" name="文字方塊 27"/>
          <p:cNvSpPr txBox="1">
            <a:spLocks noChangeArrowheads="1"/>
          </p:cNvSpPr>
          <p:nvPr/>
        </p:nvSpPr>
        <p:spPr bwMode="auto">
          <a:xfrm>
            <a:off x="574675" y="4251325"/>
            <a:ext cx="4249738" cy="954088"/>
          </a:xfrm>
          <a:prstGeom prst="rect">
            <a:avLst/>
          </a:prstGeom>
          <a:noFill/>
          <a:ln w="9525">
            <a:noFill/>
            <a:miter lim="800000"/>
            <a:headEnd/>
            <a:tailEnd/>
          </a:ln>
        </p:spPr>
        <p:txBody>
          <a:bodyPr>
            <a:spAutoFit/>
          </a:bodyPr>
          <a:lstStyle/>
          <a:p>
            <a:pPr eaLnBrk="1" hangingPunct="1"/>
            <a:r>
              <a:rPr lang="en-US" altLang="zh-TW" sz="2800"/>
              <a:t>Smaller than the original image</a:t>
            </a:r>
            <a:endParaRPr lang="zh-TW" altLang="en-US" sz="2800"/>
          </a:p>
        </p:txBody>
      </p:sp>
      <p:cxnSp>
        <p:nvCxnSpPr>
          <p:cNvPr id="20" name="直線單箭頭接點 6"/>
          <p:cNvCxnSpPr/>
          <p:nvPr/>
        </p:nvCxnSpPr>
        <p:spPr>
          <a:xfrm flipH="1">
            <a:off x="3535363" y="3875088"/>
            <a:ext cx="2270125"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8"/>
          <p:cNvSpPr/>
          <p:nvPr/>
        </p:nvSpPr>
        <p:spPr>
          <a:xfrm>
            <a:off x="5189538" y="4002088"/>
            <a:ext cx="1857375" cy="19002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grpSp>
        <p:nvGrpSpPr>
          <p:cNvPr id="2" name="群組 7"/>
          <p:cNvGrpSpPr>
            <a:grpSpLocks/>
          </p:cNvGrpSpPr>
          <p:nvPr/>
        </p:nvGrpSpPr>
        <p:grpSpPr bwMode="auto">
          <a:xfrm>
            <a:off x="1562100" y="1611313"/>
            <a:ext cx="1947863" cy="1771650"/>
            <a:chOff x="1561968" y="1612084"/>
            <a:chExt cx="1947915" cy="1771562"/>
          </a:xfrm>
        </p:grpSpPr>
        <p:sp>
          <p:nvSpPr>
            <p:cNvPr id="23" name="橢圓 29"/>
            <p:cNvSpPr>
              <a:spLocks noChangeArrowheads="1"/>
            </p:cNvSpPr>
            <p:nvPr/>
          </p:nvSpPr>
          <p:spPr bwMode="auto">
            <a:xfrm>
              <a:off x="1593719" y="1612084"/>
              <a:ext cx="719157" cy="720689"/>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sp>
          <p:nvSpPr>
            <p:cNvPr id="24" name="橢圓 30"/>
            <p:cNvSpPr>
              <a:spLocks noChangeArrowheads="1"/>
            </p:cNvSpPr>
            <p:nvPr/>
          </p:nvSpPr>
          <p:spPr bwMode="auto">
            <a:xfrm>
              <a:off x="2565295" y="1612084"/>
              <a:ext cx="719157" cy="720689"/>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0</a:t>
              </a:r>
              <a:endParaRPr lang="zh-TW" altLang="en-US" sz="2400">
                <a:solidFill>
                  <a:srgbClr val="000000"/>
                </a:solidFill>
              </a:endParaRPr>
            </a:p>
          </p:txBody>
        </p:sp>
        <p:sp>
          <p:nvSpPr>
            <p:cNvPr id="25" name="橢圓 31"/>
            <p:cNvSpPr>
              <a:spLocks noChangeArrowheads="1"/>
            </p:cNvSpPr>
            <p:nvPr/>
          </p:nvSpPr>
          <p:spPr bwMode="auto">
            <a:xfrm>
              <a:off x="2533544" y="2504215"/>
              <a:ext cx="720744" cy="720689"/>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26" name="橢圓 32"/>
            <p:cNvSpPr>
              <a:spLocks noChangeArrowheads="1"/>
            </p:cNvSpPr>
            <p:nvPr/>
          </p:nvSpPr>
          <p:spPr bwMode="auto">
            <a:xfrm>
              <a:off x="1561968" y="2504215"/>
              <a:ext cx="720744" cy="720689"/>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sp>
          <p:nvSpPr>
            <p:cNvPr id="27" name="橢圓 33"/>
            <p:cNvSpPr>
              <a:spLocks noChangeArrowheads="1"/>
            </p:cNvSpPr>
            <p:nvPr/>
          </p:nvSpPr>
          <p:spPr bwMode="auto">
            <a:xfrm>
              <a:off x="1782637" y="1829560"/>
              <a:ext cx="720744" cy="719102"/>
            </a:xfrm>
            <a:prstGeom prst="ellipse">
              <a:avLst/>
            </a:prstGeom>
            <a:gradFill rotWithShape="1">
              <a:gsLst>
                <a:gs pos="0">
                  <a:srgbClr val="F6F6FF"/>
                </a:gs>
                <a:gs pos="64999">
                  <a:srgbClr val="EBEBFF"/>
                </a:gs>
                <a:gs pos="100000">
                  <a:srgbClr val="E3E3FF"/>
                </a:gs>
              </a:gsLst>
              <a:lin ang="5400000" scaled="1"/>
            </a:gradFill>
            <a:ln w="9525">
              <a:solidFill>
                <a:srgbClr val="DCDCFA"/>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28" name="橢圓 34"/>
            <p:cNvSpPr>
              <a:spLocks noChangeArrowheads="1"/>
            </p:cNvSpPr>
            <p:nvPr/>
          </p:nvSpPr>
          <p:spPr bwMode="auto">
            <a:xfrm>
              <a:off x="2789139" y="1805749"/>
              <a:ext cx="720744" cy="720689"/>
            </a:xfrm>
            <a:prstGeom prst="ellipse">
              <a:avLst/>
            </a:prstGeom>
            <a:gradFill rotWithShape="1">
              <a:gsLst>
                <a:gs pos="0">
                  <a:srgbClr val="F6F6FF"/>
                </a:gs>
                <a:gs pos="64999">
                  <a:srgbClr val="EBEBFF"/>
                </a:gs>
                <a:gs pos="100000">
                  <a:srgbClr val="E3E3FF"/>
                </a:gs>
              </a:gsLst>
              <a:lin ang="5400000" scaled="1"/>
            </a:gradFill>
            <a:ln w="9525">
              <a:solidFill>
                <a:srgbClr val="DCDCFA"/>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29" name="橢圓 35"/>
            <p:cNvSpPr>
              <a:spLocks noChangeArrowheads="1"/>
            </p:cNvSpPr>
            <p:nvPr/>
          </p:nvSpPr>
          <p:spPr bwMode="auto">
            <a:xfrm>
              <a:off x="2758975" y="2661369"/>
              <a:ext cx="719157" cy="719102"/>
            </a:xfrm>
            <a:prstGeom prst="ellipse">
              <a:avLst/>
            </a:prstGeom>
            <a:gradFill rotWithShape="1">
              <a:gsLst>
                <a:gs pos="0">
                  <a:srgbClr val="F6F6FF"/>
                </a:gs>
                <a:gs pos="64999">
                  <a:srgbClr val="EBEBFF"/>
                </a:gs>
                <a:gs pos="100000">
                  <a:srgbClr val="E3E3FF"/>
                </a:gs>
              </a:gsLst>
              <a:lin ang="5400000" scaled="1"/>
            </a:gradFill>
            <a:ln w="9525">
              <a:solidFill>
                <a:srgbClr val="DCDCFA"/>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sp>
          <p:nvSpPr>
            <p:cNvPr id="30" name="橢圓 36"/>
            <p:cNvSpPr>
              <a:spLocks noChangeArrowheads="1"/>
            </p:cNvSpPr>
            <p:nvPr/>
          </p:nvSpPr>
          <p:spPr bwMode="auto">
            <a:xfrm>
              <a:off x="1766761" y="2662957"/>
              <a:ext cx="719156" cy="720689"/>
            </a:xfrm>
            <a:prstGeom prst="ellipse">
              <a:avLst/>
            </a:prstGeom>
            <a:gradFill rotWithShape="1">
              <a:gsLst>
                <a:gs pos="0">
                  <a:srgbClr val="F6F6FF"/>
                </a:gs>
                <a:gs pos="64999">
                  <a:srgbClr val="EBEBFF"/>
                </a:gs>
                <a:gs pos="100000">
                  <a:srgbClr val="E3E3FF"/>
                </a:gs>
              </a:gsLst>
              <a:lin ang="5400000" scaled="1"/>
            </a:gradFill>
            <a:ln w="9525">
              <a:solidFill>
                <a:srgbClr val="DCDCFA"/>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0</a:t>
              </a:r>
              <a:endParaRPr lang="zh-TW" altLang="en-US" sz="2400">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p:bldP spid="19" grpId="0"/>
      <p:bldP spid="2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標題 1"/>
          <p:cNvSpPr>
            <a:spLocks noGrp="1"/>
          </p:cNvSpPr>
          <p:nvPr>
            <p:ph type="title"/>
          </p:nvPr>
        </p:nvSpPr>
        <p:spPr>
          <a:xfrm>
            <a:off x="628650" y="365125"/>
            <a:ext cx="7886700" cy="1325563"/>
          </a:xfrm>
        </p:spPr>
        <p:txBody>
          <a:bodyPr/>
          <a:lstStyle/>
          <a:p>
            <a:r>
              <a:rPr lang="en-US" altLang="zh-TW" smtClean="0"/>
              <a:t>The whole CNN</a:t>
            </a:r>
            <a:endParaRPr lang="zh-TW" altLang="en-US" smtClean="0"/>
          </a:p>
        </p:txBody>
      </p:sp>
      <p:grpSp>
        <p:nvGrpSpPr>
          <p:cNvPr id="30723" name="群組 3"/>
          <p:cNvGrpSpPr>
            <a:grpSpLocks/>
          </p:cNvGrpSpPr>
          <p:nvPr/>
        </p:nvGrpSpPr>
        <p:grpSpPr bwMode="auto">
          <a:xfrm>
            <a:off x="749300" y="2274888"/>
            <a:ext cx="2906713" cy="3200400"/>
            <a:chOff x="-1626455" y="3999117"/>
            <a:chExt cx="2906568" cy="3201477"/>
          </a:xfrm>
        </p:grpSpPr>
        <p:pic>
          <p:nvPicPr>
            <p:cNvPr id="30754" name="圖片 4"/>
            <p:cNvPicPr>
              <a:picLocks noChangeAspect="1"/>
            </p:cNvPicPr>
            <p:nvPr/>
          </p:nvPicPr>
          <p:blipFill>
            <a:blip r:embed="rId2"/>
            <a:srcRect/>
            <a:stretch>
              <a:fillRect/>
            </a:stretch>
          </p:blipFill>
          <p:spPr bwMode="auto">
            <a:xfrm rot="5400000" flipH="1">
              <a:off x="-1736746" y="4748962"/>
              <a:ext cx="3201477" cy="1701788"/>
            </a:xfrm>
            <a:prstGeom prst="rect">
              <a:avLst/>
            </a:prstGeom>
            <a:noFill/>
            <a:ln w="9525">
              <a:noFill/>
              <a:miter lim="800000"/>
              <a:headEnd/>
              <a:tailEnd/>
            </a:ln>
          </p:spPr>
        </p:pic>
        <p:sp>
          <p:nvSpPr>
            <p:cNvPr id="7" name="文字方塊 5"/>
            <p:cNvSpPr txBox="1"/>
            <p:nvPr/>
          </p:nvSpPr>
          <p:spPr>
            <a:xfrm>
              <a:off x="-1626455" y="5442856"/>
              <a:ext cx="2906568" cy="707886"/>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p>
              <a:pPr algn="ctr" eaLnBrk="1" hangingPunct="1">
                <a:defRPr/>
              </a:pPr>
              <a:r>
                <a:rPr lang="en-US" altLang="zh-TW" sz="2000">
                  <a:solidFill>
                    <a:srgbClr val="000000"/>
                  </a:solidFill>
                  <a:ea typeface="MS PGothic" pitchFamily="34" charset="-128"/>
                </a:rPr>
                <a:t>Fully Connected Feedforward network</a:t>
              </a:r>
              <a:endParaRPr lang="zh-TW" altLang="en-US" sz="2000">
                <a:solidFill>
                  <a:srgbClr val="000000"/>
                </a:solidFill>
                <a:ea typeface="MS PGothic" pitchFamily="34" charset="-128"/>
              </a:endParaRPr>
            </a:p>
          </p:txBody>
        </p:sp>
      </p:grpSp>
      <p:pic>
        <p:nvPicPr>
          <p:cNvPr id="30724" name="Picture 2" descr="http://s.hswstatic.com/gif/whiskers-sam.jpg"/>
          <p:cNvPicPr>
            <a:picLocks noChangeAspect="1" noChangeArrowheads="1"/>
          </p:cNvPicPr>
          <p:nvPr/>
        </p:nvPicPr>
        <p:blipFill>
          <a:blip r:embed="rId3"/>
          <a:srcRect/>
          <a:stretch>
            <a:fillRect/>
          </a:stretch>
        </p:blipFill>
        <p:spPr bwMode="auto">
          <a:xfrm>
            <a:off x="5214938" y="192088"/>
            <a:ext cx="1771650" cy="1203325"/>
          </a:xfrm>
          <a:prstGeom prst="rect">
            <a:avLst/>
          </a:prstGeom>
          <a:noFill/>
          <a:ln w="9525">
            <a:noFill/>
            <a:miter lim="800000"/>
            <a:headEnd/>
            <a:tailEnd/>
          </a:ln>
        </p:spPr>
      </p:pic>
      <p:sp>
        <p:nvSpPr>
          <p:cNvPr id="30725" name="文字方塊 8"/>
          <p:cNvSpPr txBox="1">
            <a:spLocks noChangeArrowheads="1"/>
          </p:cNvSpPr>
          <p:nvPr/>
        </p:nvSpPr>
        <p:spPr bwMode="auto">
          <a:xfrm>
            <a:off x="1277938" y="1706563"/>
            <a:ext cx="2046287" cy="460375"/>
          </a:xfrm>
          <a:prstGeom prst="rect">
            <a:avLst/>
          </a:prstGeom>
          <a:noFill/>
          <a:ln w="9525">
            <a:noFill/>
            <a:miter lim="800000"/>
            <a:headEnd/>
            <a:tailEnd/>
          </a:ln>
        </p:spPr>
        <p:txBody>
          <a:bodyPr>
            <a:spAutoFit/>
          </a:bodyPr>
          <a:lstStyle/>
          <a:p>
            <a:pPr algn="ctr" eaLnBrk="1" hangingPunct="1"/>
            <a:r>
              <a:rPr lang="en-US" altLang="zh-TW" sz="2400"/>
              <a:t>cat dog ……</a:t>
            </a:r>
            <a:endParaRPr lang="zh-TW" altLang="en-US" sz="2400"/>
          </a:p>
        </p:txBody>
      </p:sp>
      <p:sp>
        <p:nvSpPr>
          <p:cNvPr id="10" name="矩形 10"/>
          <p:cNvSpPr/>
          <p:nvPr/>
        </p:nvSpPr>
        <p:spPr>
          <a:xfrm>
            <a:off x="5249923" y="1929505"/>
            <a:ext cx="1736724" cy="556488"/>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lang="en-US" altLang="zh-TW" sz="2000">
                <a:solidFill>
                  <a:srgbClr val="000000"/>
                </a:solidFill>
                <a:ea typeface="MS PGothic" pitchFamily="34" charset="-128"/>
              </a:rPr>
              <a:t>Convolution</a:t>
            </a:r>
            <a:endParaRPr lang="zh-TW" altLang="en-US" sz="2000">
              <a:solidFill>
                <a:srgbClr val="000000"/>
              </a:solidFill>
              <a:ea typeface="MS PGothic" pitchFamily="34" charset="-128"/>
            </a:endParaRPr>
          </a:p>
        </p:txBody>
      </p:sp>
      <p:sp>
        <p:nvSpPr>
          <p:cNvPr id="11" name="矩形 12"/>
          <p:cNvSpPr/>
          <p:nvPr/>
        </p:nvSpPr>
        <p:spPr>
          <a:xfrm>
            <a:off x="5249923" y="3029517"/>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lang="en-US" altLang="zh-TW" sz="2000">
                <a:solidFill>
                  <a:srgbClr val="000000"/>
                </a:solidFill>
                <a:ea typeface="MS PGothic" pitchFamily="34" charset="-128"/>
              </a:rPr>
              <a:t>Max Pooling</a:t>
            </a:r>
            <a:endParaRPr lang="zh-TW" altLang="en-US" sz="2000">
              <a:solidFill>
                <a:srgbClr val="000000"/>
              </a:solidFill>
              <a:ea typeface="MS PGothic" pitchFamily="34" charset="-128"/>
            </a:endParaRPr>
          </a:p>
        </p:txBody>
      </p:sp>
      <p:sp>
        <p:nvSpPr>
          <p:cNvPr id="12" name="矩形 13"/>
          <p:cNvSpPr/>
          <p:nvPr/>
        </p:nvSpPr>
        <p:spPr>
          <a:xfrm>
            <a:off x="5249923" y="4097730"/>
            <a:ext cx="1736724" cy="556488"/>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lang="en-US" altLang="zh-TW" sz="2000">
                <a:solidFill>
                  <a:srgbClr val="000000"/>
                </a:solidFill>
                <a:ea typeface="MS PGothic" pitchFamily="34" charset="-128"/>
              </a:rPr>
              <a:t>Convolution</a:t>
            </a:r>
            <a:endParaRPr lang="zh-TW" altLang="en-US" sz="2000">
              <a:solidFill>
                <a:srgbClr val="000000"/>
              </a:solidFill>
              <a:ea typeface="MS PGothic" pitchFamily="34" charset="-128"/>
            </a:endParaRPr>
          </a:p>
        </p:txBody>
      </p:sp>
      <p:sp>
        <p:nvSpPr>
          <p:cNvPr id="13" name="矩形 14"/>
          <p:cNvSpPr/>
          <p:nvPr/>
        </p:nvSpPr>
        <p:spPr>
          <a:xfrm>
            <a:off x="5249923" y="5130982"/>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lang="en-US" altLang="zh-TW" sz="2000">
                <a:solidFill>
                  <a:srgbClr val="000000"/>
                </a:solidFill>
                <a:ea typeface="MS PGothic" pitchFamily="34" charset="-128"/>
              </a:rPr>
              <a:t>Max Pooling</a:t>
            </a:r>
            <a:endParaRPr lang="zh-TW" altLang="en-US" sz="2000">
              <a:solidFill>
                <a:srgbClr val="000000"/>
              </a:solidFill>
              <a:ea typeface="MS PGothic" pitchFamily="34" charset="-128"/>
            </a:endParaRPr>
          </a:p>
        </p:txBody>
      </p:sp>
      <p:sp>
        <p:nvSpPr>
          <p:cNvPr id="14" name="文字方塊 15"/>
          <p:cNvSpPr txBox="1"/>
          <p:nvPr/>
        </p:nvSpPr>
        <p:spPr>
          <a:xfrm>
            <a:off x="3324218" y="6055666"/>
            <a:ext cx="1556991" cy="461665"/>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lgn="ctr" eaLnBrk="1" hangingPunct="1">
              <a:defRPr/>
            </a:pPr>
            <a:r>
              <a:rPr lang="en-US" altLang="zh-TW" sz="2400">
                <a:solidFill>
                  <a:srgbClr val="000000"/>
                </a:solidFill>
                <a:ea typeface="MS PGothic" pitchFamily="34" charset="-128"/>
              </a:rPr>
              <a:t>Flattened</a:t>
            </a:r>
            <a:endParaRPr lang="zh-TW" altLang="en-US" sz="2400">
              <a:solidFill>
                <a:srgbClr val="000000"/>
              </a:solidFill>
              <a:ea typeface="MS PGothic" pitchFamily="34" charset="-128"/>
            </a:endParaRPr>
          </a:p>
        </p:txBody>
      </p:sp>
      <p:sp>
        <p:nvSpPr>
          <p:cNvPr id="15" name="向下箭號 11"/>
          <p:cNvSpPr/>
          <p:nvPr/>
        </p:nvSpPr>
        <p:spPr>
          <a:xfrm>
            <a:off x="5868988" y="1450975"/>
            <a:ext cx="546100" cy="44291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6" name="向下箭號 17"/>
          <p:cNvSpPr/>
          <p:nvPr/>
        </p:nvSpPr>
        <p:spPr>
          <a:xfrm>
            <a:off x="5868988" y="2562225"/>
            <a:ext cx="546100" cy="44291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7" name="向下箭號 18"/>
          <p:cNvSpPr/>
          <p:nvPr/>
        </p:nvSpPr>
        <p:spPr>
          <a:xfrm>
            <a:off x="5868988" y="3654425"/>
            <a:ext cx="546100" cy="4413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8" name="向下箭號 19"/>
          <p:cNvSpPr/>
          <p:nvPr/>
        </p:nvSpPr>
        <p:spPr>
          <a:xfrm>
            <a:off x="5868988" y="4689475"/>
            <a:ext cx="546100" cy="4413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9" name="右彎箭號 16"/>
          <p:cNvSpPr/>
          <p:nvPr/>
        </p:nvSpPr>
        <p:spPr>
          <a:xfrm rot="10800000">
            <a:off x="4881563" y="5753100"/>
            <a:ext cx="1377950" cy="752475"/>
          </a:xfrm>
          <a:prstGeom prst="bentArrow">
            <a:avLst>
              <a:gd name="adj1" fmla="val 36585"/>
              <a:gd name="adj2" fmla="val 25000"/>
              <a:gd name="adj3" fmla="val 25000"/>
              <a:gd name="adj4" fmla="val 43750"/>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chemeClr val="tx1"/>
              </a:solidFill>
            </a:endParaRPr>
          </a:p>
        </p:txBody>
      </p:sp>
      <p:sp>
        <p:nvSpPr>
          <p:cNvPr id="20" name="右彎箭號 21"/>
          <p:cNvSpPr/>
          <p:nvPr/>
        </p:nvSpPr>
        <p:spPr>
          <a:xfrm rot="16200000">
            <a:off x="2154237" y="5340351"/>
            <a:ext cx="968375" cy="1238250"/>
          </a:xfrm>
          <a:prstGeom prst="bentArrow">
            <a:avLst>
              <a:gd name="adj1" fmla="val 28061"/>
              <a:gd name="adj2" fmla="val 25000"/>
              <a:gd name="adj3" fmla="val 25000"/>
              <a:gd name="adj4" fmla="val 43750"/>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chemeClr val="tx1"/>
              </a:solidFill>
            </a:endParaRPr>
          </a:p>
        </p:txBody>
      </p:sp>
      <p:sp>
        <p:nvSpPr>
          <p:cNvPr id="21" name="矩形 23"/>
          <p:cNvSpPr/>
          <p:nvPr/>
        </p:nvSpPr>
        <p:spPr>
          <a:xfrm>
            <a:off x="628650" y="2562225"/>
            <a:ext cx="4368800" cy="4071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22" name="文字方塊 24"/>
          <p:cNvSpPr txBox="1"/>
          <p:nvPr/>
        </p:nvSpPr>
        <p:spPr>
          <a:xfrm>
            <a:off x="6705600" y="3657600"/>
            <a:ext cx="2097183" cy="461665"/>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eaLnBrk="1" hangingPunct="1">
              <a:defRPr/>
            </a:pPr>
            <a:r>
              <a:rPr lang="en-US" altLang="zh-TW" sz="2400">
                <a:solidFill>
                  <a:srgbClr val="FFFFFF"/>
                </a:solidFill>
                <a:ea typeface="MS PGothic" pitchFamily="34" charset="-128"/>
              </a:rPr>
              <a:t>A new image</a:t>
            </a:r>
            <a:endParaRPr lang="zh-TW" altLang="en-US" sz="2400">
              <a:solidFill>
                <a:srgbClr val="FFFFFF"/>
              </a:solidFill>
              <a:ea typeface="MS PGothic" pitchFamily="34" charset="-128"/>
            </a:endParaRPr>
          </a:p>
        </p:txBody>
      </p:sp>
      <p:sp>
        <p:nvSpPr>
          <p:cNvPr id="23" name="文字方塊 26"/>
          <p:cNvSpPr txBox="1"/>
          <p:nvPr/>
        </p:nvSpPr>
        <p:spPr>
          <a:xfrm>
            <a:off x="6477000" y="5943600"/>
            <a:ext cx="2097183" cy="461665"/>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eaLnBrk="1" hangingPunct="1">
              <a:defRPr/>
            </a:pPr>
            <a:r>
              <a:rPr lang="en-US" altLang="zh-TW" sz="2400">
                <a:solidFill>
                  <a:srgbClr val="FFFFFF"/>
                </a:solidFill>
                <a:ea typeface="MS PGothic" pitchFamily="34" charset="-128"/>
              </a:rPr>
              <a:t>A new image</a:t>
            </a:r>
            <a:endParaRPr lang="zh-TW" altLang="en-US" sz="2400">
              <a:solidFill>
                <a:srgbClr val="FFFFFF"/>
              </a:solidFill>
              <a:ea typeface="MS PGothic" pitchFamily="34" charset="-12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標題 1"/>
          <p:cNvSpPr>
            <a:spLocks noGrp="1"/>
          </p:cNvSpPr>
          <p:nvPr>
            <p:ph type="title"/>
          </p:nvPr>
        </p:nvSpPr>
        <p:spPr>
          <a:xfrm>
            <a:off x="628650" y="365125"/>
            <a:ext cx="7886700" cy="1325563"/>
          </a:xfrm>
        </p:spPr>
        <p:txBody>
          <a:bodyPr/>
          <a:lstStyle/>
          <a:p>
            <a:r>
              <a:rPr lang="en-US" altLang="zh-TW" smtClean="0"/>
              <a:t>Flattening</a:t>
            </a:r>
            <a:endParaRPr lang="zh-TW" altLang="en-US" smtClean="0"/>
          </a:p>
        </p:txBody>
      </p:sp>
      <p:grpSp>
        <p:nvGrpSpPr>
          <p:cNvPr id="31747" name="群組 13"/>
          <p:cNvGrpSpPr>
            <a:grpSpLocks/>
          </p:cNvGrpSpPr>
          <p:nvPr/>
        </p:nvGrpSpPr>
        <p:grpSpPr bwMode="auto">
          <a:xfrm>
            <a:off x="266700" y="2473325"/>
            <a:ext cx="1943100" cy="2049463"/>
            <a:chOff x="758373" y="2759289"/>
            <a:chExt cx="1943214" cy="2049364"/>
          </a:xfrm>
        </p:grpSpPr>
        <p:sp>
          <p:nvSpPr>
            <p:cNvPr id="6" name="橢圓 5"/>
            <p:cNvSpPr/>
            <p:nvPr/>
          </p:nvSpPr>
          <p:spPr>
            <a:xfrm>
              <a:off x="758373" y="2759289"/>
              <a:ext cx="720000" cy="720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eaLnBrk="1" hangingPunct="1">
                <a:defRPr/>
              </a:pPr>
              <a:r>
                <a:rPr lang="en-US" altLang="zh-TW" sz="2400">
                  <a:solidFill>
                    <a:srgbClr val="FFFFFF"/>
                  </a:solidFill>
                  <a:ea typeface="MS PGothic" pitchFamily="34" charset="-128"/>
                </a:rPr>
                <a:t>3</a:t>
              </a:r>
              <a:endParaRPr lang="zh-TW" altLang="en-US" sz="2400">
                <a:solidFill>
                  <a:srgbClr val="FFFFFF"/>
                </a:solidFill>
                <a:ea typeface="MS PGothic" pitchFamily="34" charset="-128"/>
              </a:endParaRPr>
            </a:p>
          </p:txBody>
        </p:sp>
        <p:sp>
          <p:nvSpPr>
            <p:cNvPr id="7" name="橢圓 6"/>
            <p:cNvSpPr/>
            <p:nvPr/>
          </p:nvSpPr>
          <p:spPr>
            <a:xfrm>
              <a:off x="1729980" y="2759289"/>
              <a:ext cx="720000" cy="720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eaLnBrk="1" hangingPunct="1">
                <a:defRPr/>
              </a:pPr>
              <a:r>
                <a:rPr lang="en-US" altLang="zh-TW" sz="2400">
                  <a:solidFill>
                    <a:srgbClr val="FFFFFF"/>
                  </a:solidFill>
                  <a:ea typeface="MS PGothic" pitchFamily="34" charset="-128"/>
                </a:rPr>
                <a:t>0</a:t>
              </a:r>
              <a:endParaRPr lang="zh-TW" altLang="en-US" sz="2400">
                <a:solidFill>
                  <a:srgbClr val="FFFFFF"/>
                </a:solidFill>
                <a:ea typeface="MS PGothic" pitchFamily="34" charset="-128"/>
              </a:endParaRPr>
            </a:p>
          </p:txBody>
        </p:sp>
        <p:sp>
          <p:nvSpPr>
            <p:cNvPr id="8" name="橢圓 7"/>
            <p:cNvSpPr/>
            <p:nvPr/>
          </p:nvSpPr>
          <p:spPr>
            <a:xfrm>
              <a:off x="1729980" y="3867588"/>
              <a:ext cx="720000" cy="720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eaLnBrk="1" hangingPunct="1">
                <a:defRPr/>
              </a:pPr>
              <a:r>
                <a:rPr lang="en-US" altLang="zh-TW" sz="2400">
                  <a:solidFill>
                    <a:srgbClr val="FFFFFF"/>
                  </a:solidFill>
                  <a:ea typeface="MS PGothic" pitchFamily="34" charset="-128"/>
                </a:rPr>
                <a:t>1</a:t>
              </a:r>
              <a:endParaRPr lang="zh-TW" altLang="en-US" sz="2400">
                <a:solidFill>
                  <a:srgbClr val="FFFFFF"/>
                </a:solidFill>
                <a:ea typeface="MS PGothic" pitchFamily="34" charset="-128"/>
              </a:endParaRPr>
            </a:p>
          </p:txBody>
        </p:sp>
        <p:sp>
          <p:nvSpPr>
            <p:cNvPr id="9" name="橢圓 8"/>
            <p:cNvSpPr/>
            <p:nvPr/>
          </p:nvSpPr>
          <p:spPr>
            <a:xfrm>
              <a:off x="758373" y="3867588"/>
              <a:ext cx="720000" cy="720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eaLnBrk="1" hangingPunct="1">
                <a:defRPr/>
              </a:pPr>
              <a:r>
                <a:rPr lang="en-US" altLang="zh-TW" sz="2400">
                  <a:solidFill>
                    <a:srgbClr val="FFFFFF"/>
                  </a:solidFill>
                  <a:ea typeface="MS PGothic" pitchFamily="34" charset="-128"/>
                </a:rPr>
                <a:t>3</a:t>
              </a:r>
              <a:endParaRPr lang="zh-TW" altLang="en-US" sz="2400">
                <a:solidFill>
                  <a:srgbClr val="FFFFFF"/>
                </a:solidFill>
                <a:ea typeface="MS PGothic" pitchFamily="34" charset="-128"/>
              </a:endParaRPr>
            </a:p>
          </p:txBody>
        </p:sp>
        <p:sp>
          <p:nvSpPr>
            <p:cNvPr id="10" name="橢圓 9"/>
            <p:cNvSpPr/>
            <p:nvPr/>
          </p:nvSpPr>
          <p:spPr>
            <a:xfrm>
              <a:off x="936506" y="2999566"/>
              <a:ext cx="720000" cy="720000"/>
            </a:xfrm>
            <a:prstGeom prst="ellipse">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lang="en-US" altLang="zh-TW" sz="2400">
                  <a:solidFill>
                    <a:srgbClr val="000000"/>
                  </a:solidFill>
                  <a:ea typeface="MS PGothic" pitchFamily="34" charset="-128"/>
                </a:rPr>
                <a:t>-1</a:t>
              </a:r>
              <a:endParaRPr lang="zh-TW" altLang="en-US" sz="2400">
                <a:solidFill>
                  <a:srgbClr val="000000"/>
                </a:solidFill>
                <a:ea typeface="MS PGothic" pitchFamily="34" charset="-128"/>
              </a:endParaRPr>
            </a:p>
          </p:txBody>
        </p:sp>
        <p:sp>
          <p:nvSpPr>
            <p:cNvPr id="11" name="橢圓 10"/>
            <p:cNvSpPr/>
            <p:nvPr/>
          </p:nvSpPr>
          <p:spPr>
            <a:xfrm>
              <a:off x="1981587" y="2999566"/>
              <a:ext cx="720000" cy="720000"/>
            </a:xfrm>
            <a:prstGeom prst="ellipse">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lang="en-US" altLang="zh-TW" sz="2400">
                  <a:solidFill>
                    <a:srgbClr val="000000"/>
                  </a:solidFill>
                  <a:ea typeface="MS PGothic" pitchFamily="34" charset="-128"/>
                </a:rPr>
                <a:t>1</a:t>
              </a:r>
              <a:endParaRPr lang="zh-TW" altLang="en-US" sz="2400">
                <a:solidFill>
                  <a:srgbClr val="000000"/>
                </a:solidFill>
                <a:ea typeface="MS PGothic" pitchFamily="34" charset="-128"/>
              </a:endParaRPr>
            </a:p>
          </p:txBody>
        </p:sp>
        <p:sp>
          <p:nvSpPr>
            <p:cNvPr id="12" name="橢圓 11"/>
            <p:cNvSpPr/>
            <p:nvPr/>
          </p:nvSpPr>
          <p:spPr>
            <a:xfrm>
              <a:off x="1981587" y="4088653"/>
              <a:ext cx="720000" cy="720000"/>
            </a:xfrm>
            <a:prstGeom prst="ellipse">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lang="en-US" altLang="zh-TW" sz="2400">
                  <a:solidFill>
                    <a:srgbClr val="000000"/>
                  </a:solidFill>
                  <a:ea typeface="MS PGothic" pitchFamily="34" charset="-128"/>
                </a:rPr>
                <a:t>3</a:t>
              </a:r>
              <a:endParaRPr lang="zh-TW" altLang="en-US" sz="2400">
                <a:solidFill>
                  <a:srgbClr val="000000"/>
                </a:solidFill>
                <a:ea typeface="MS PGothic" pitchFamily="34" charset="-128"/>
              </a:endParaRPr>
            </a:p>
          </p:txBody>
        </p:sp>
        <p:sp>
          <p:nvSpPr>
            <p:cNvPr id="13" name="橢圓 12"/>
            <p:cNvSpPr/>
            <p:nvPr/>
          </p:nvSpPr>
          <p:spPr>
            <a:xfrm>
              <a:off x="962806" y="4027123"/>
              <a:ext cx="720000" cy="720000"/>
            </a:xfrm>
            <a:prstGeom prst="ellipse">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lang="en-US" altLang="zh-TW" sz="2400">
                  <a:solidFill>
                    <a:srgbClr val="000000"/>
                  </a:solidFill>
                  <a:ea typeface="MS PGothic" pitchFamily="34" charset="-128"/>
                </a:rPr>
                <a:t>0</a:t>
              </a:r>
              <a:endParaRPr lang="zh-TW" altLang="en-US" sz="2400">
                <a:solidFill>
                  <a:srgbClr val="000000"/>
                </a:solidFill>
                <a:ea typeface="MS PGothic" pitchFamily="34" charset="-128"/>
              </a:endParaRPr>
            </a:p>
          </p:txBody>
        </p:sp>
      </p:grpSp>
      <p:sp>
        <p:nvSpPr>
          <p:cNvPr id="14" name="文字方塊 16"/>
          <p:cNvSpPr txBox="1">
            <a:spLocks noChangeArrowheads="1"/>
          </p:cNvSpPr>
          <p:nvPr/>
        </p:nvSpPr>
        <p:spPr bwMode="auto">
          <a:xfrm>
            <a:off x="2362200" y="3886200"/>
            <a:ext cx="1524000" cy="461963"/>
          </a:xfrm>
          <a:prstGeom prst="rect">
            <a:avLst/>
          </a:prstGeom>
          <a:noFill/>
          <a:ln w="9525">
            <a:noFill/>
            <a:miter lim="800000"/>
            <a:headEnd/>
            <a:tailEnd/>
          </a:ln>
        </p:spPr>
        <p:txBody>
          <a:bodyPr>
            <a:spAutoFit/>
          </a:bodyPr>
          <a:lstStyle/>
          <a:p>
            <a:pPr algn="ctr" eaLnBrk="1" hangingPunct="1"/>
            <a:r>
              <a:rPr lang="en-US" altLang="zh-TW" sz="2400"/>
              <a:t>Flattened</a:t>
            </a:r>
            <a:endParaRPr lang="zh-TW" altLang="en-US" sz="2400"/>
          </a:p>
        </p:txBody>
      </p:sp>
      <p:sp>
        <p:nvSpPr>
          <p:cNvPr id="15" name="橢圓 20"/>
          <p:cNvSpPr/>
          <p:nvPr/>
        </p:nvSpPr>
        <p:spPr>
          <a:xfrm>
            <a:off x="4212000" y="194885"/>
            <a:ext cx="720000" cy="720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eaLnBrk="1" hangingPunct="1">
              <a:defRPr/>
            </a:pPr>
            <a:r>
              <a:rPr lang="en-US" altLang="zh-TW" sz="2400">
                <a:solidFill>
                  <a:srgbClr val="000000"/>
                </a:solidFill>
                <a:ea typeface="MS PGothic" pitchFamily="34" charset="-128"/>
              </a:rPr>
              <a:t>3</a:t>
            </a:r>
            <a:endParaRPr lang="zh-TW" altLang="en-US" sz="2400">
              <a:solidFill>
                <a:srgbClr val="000000"/>
              </a:solidFill>
              <a:ea typeface="MS PGothic" pitchFamily="34" charset="-128"/>
            </a:endParaRPr>
          </a:p>
        </p:txBody>
      </p:sp>
      <p:sp>
        <p:nvSpPr>
          <p:cNvPr id="16" name="橢圓 21"/>
          <p:cNvSpPr/>
          <p:nvPr/>
        </p:nvSpPr>
        <p:spPr>
          <a:xfrm>
            <a:off x="4212000" y="1084384"/>
            <a:ext cx="720000" cy="720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eaLnBrk="1" hangingPunct="1">
              <a:defRPr/>
            </a:pPr>
            <a:r>
              <a:rPr lang="en-US" altLang="zh-TW" sz="2400">
                <a:solidFill>
                  <a:srgbClr val="000000"/>
                </a:solidFill>
                <a:ea typeface="MS PGothic" pitchFamily="34" charset="-128"/>
              </a:rPr>
              <a:t>0</a:t>
            </a:r>
            <a:endParaRPr lang="zh-TW" altLang="en-US" sz="2400">
              <a:solidFill>
                <a:srgbClr val="000000"/>
              </a:solidFill>
              <a:ea typeface="MS PGothic" pitchFamily="34" charset="-128"/>
            </a:endParaRPr>
          </a:p>
        </p:txBody>
      </p:sp>
      <p:sp>
        <p:nvSpPr>
          <p:cNvPr id="17" name="橢圓 22"/>
          <p:cNvSpPr/>
          <p:nvPr/>
        </p:nvSpPr>
        <p:spPr>
          <a:xfrm>
            <a:off x="4212000" y="1923284"/>
            <a:ext cx="720000" cy="720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eaLnBrk="1" hangingPunct="1">
              <a:defRPr/>
            </a:pPr>
            <a:r>
              <a:rPr lang="en-US" altLang="zh-TW" sz="2400">
                <a:solidFill>
                  <a:srgbClr val="000000"/>
                </a:solidFill>
                <a:ea typeface="MS PGothic" pitchFamily="34" charset="-128"/>
              </a:rPr>
              <a:t>1</a:t>
            </a:r>
            <a:endParaRPr lang="zh-TW" altLang="en-US" sz="2400">
              <a:solidFill>
                <a:srgbClr val="000000"/>
              </a:solidFill>
              <a:ea typeface="MS PGothic" pitchFamily="34" charset="-128"/>
            </a:endParaRPr>
          </a:p>
        </p:txBody>
      </p:sp>
      <p:sp>
        <p:nvSpPr>
          <p:cNvPr id="18" name="橢圓 23"/>
          <p:cNvSpPr/>
          <p:nvPr/>
        </p:nvSpPr>
        <p:spPr>
          <a:xfrm>
            <a:off x="4212000" y="2778220"/>
            <a:ext cx="720000" cy="7200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eaLnBrk="1" hangingPunct="1">
              <a:defRPr/>
            </a:pPr>
            <a:r>
              <a:rPr lang="en-US" altLang="zh-TW" sz="2400">
                <a:solidFill>
                  <a:srgbClr val="000000"/>
                </a:solidFill>
                <a:ea typeface="MS PGothic" pitchFamily="34" charset="-128"/>
              </a:rPr>
              <a:t>3</a:t>
            </a:r>
            <a:endParaRPr lang="zh-TW" altLang="en-US" sz="2400">
              <a:solidFill>
                <a:srgbClr val="000000"/>
              </a:solidFill>
              <a:ea typeface="MS PGothic" pitchFamily="34" charset="-128"/>
            </a:endParaRPr>
          </a:p>
        </p:txBody>
      </p:sp>
      <p:sp>
        <p:nvSpPr>
          <p:cNvPr id="19" name="橢圓 24"/>
          <p:cNvSpPr/>
          <p:nvPr/>
        </p:nvSpPr>
        <p:spPr>
          <a:xfrm>
            <a:off x="4212000" y="3615067"/>
            <a:ext cx="720000" cy="720000"/>
          </a:xfrm>
          <a:prstGeom prst="ellipse">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lang="en-US" altLang="zh-TW" sz="2400">
                <a:solidFill>
                  <a:srgbClr val="000000"/>
                </a:solidFill>
                <a:ea typeface="MS PGothic" pitchFamily="34" charset="-128"/>
              </a:rPr>
              <a:t>-1</a:t>
            </a:r>
            <a:endParaRPr lang="zh-TW" altLang="en-US" sz="2400">
              <a:solidFill>
                <a:srgbClr val="000000"/>
              </a:solidFill>
              <a:ea typeface="MS PGothic" pitchFamily="34" charset="-128"/>
            </a:endParaRPr>
          </a:p>
        </p:txBody>
      </p:sp>
      <p:sp>
        <p:nvSpPr>
          <p:cNvPr id="20" name="橢圓 25"/>
          <p:cNvSpPr/>
          <p:nvPr/>
        </p:nvSpPr>
        <p:spPr>
          <a:xfrm>
            <a:off x="4212000" y="4402756"/>
            <a:ext cx="720000" cy="720000"/>
          </a:xfrm>
          <a:prstGeom prst="ellipse">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lang="en-US" altLang="zh-TW" sz="2400">
                <a:solidFill>
                  <a:srgbClr val="000000"/>
                </a:solidFill>
                <a:ea typeface="MS PGothic" pitchFamily="34" charset="-128"/>
              </a:rPr>
              <a:t>1</a:t>
            </a:r>
            <a:endParaRPr lang="zh-TW" altLang="en-US" sz="2400">
              <a:solidFill>
                <a:srgbClr val="000000"/>
              </a:solidFill>
              <a:ea typeface="MS PGothic" pitchFamily="34" charset="-128"/>
            </a:endParaRPr>
          </a:p>
        </p:txBody>
      </p:sp>
      <p:sp>
        <p:nvSpPr>
          <p:cNvPr id="21" name="橢圓 26"/>
          <p:cNvSpPr/>
          <p:nvPr/>
        </p:nvSpPr>
        <p:spPr>
          <a:xfrm>
            <a:off x="4212000" y="5204579"/>
            <a:ext cx="720000" cy="720000"/>
          </a:xfrm>
          <a:prstGeom prst="ellipse">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lang="en-US" altLang="zh-TW" sz="2400">
                <a:solidFill>
                  <a:srgbClr val="000000"/>
                </a:solidFill>
                <a:ea typeface="MS PGothic" pitchFamily="34" charset="-128"/>
              </a:rPr>
              <a:t>0</a:t>
            </a:r>
            <a:endParaRPr lang="zh-TW" altLang="en-US" sz="2400">
              <a:solidFill>
                <a:srgbClr val="000000"/>
              </a:solidFill>
              <a:ea typeface="MS PGothic" pitchFamily="34" charset="-128"/>
            </a:endParaRPr>
          </a:p>
        </p:txBody>
      </p:sp>
      <p:sp>
        <p:nvSpPr>
          <p:cNvPr id="22" name="橢圓 27"/>
          <p:cNvSpPr/>
          <p:nvPr/>
        </p:nvSpPr>
        <p:spPr>
          <a:xfrm>
            <a:off x="4212000" y="6029276"/>
            <a:ext cx="720000" cy="720000"/>
          </a:xfrm>
          <a:prstGeom prst="ellipse">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lang="en-US" altLang="zh-TW" sz="2400">
                <a:solidFill>
                  <a:srgbClr val="000000"/>
                </a:solidFill>
                <a:ea typeface="MS PGothic" pitchFamily="34" charset="-128"/>
              </a:rPr>
              <a:t>3</a:t>
            </a:r>
            <a:endParaRPr lang="zh-TW" altLang="en-US" sz="2400">
              <a:solidFill>
                <a:srgbClr val="000000"/>
              </a:solidFill>
              <a:ea typeface="MS PGothic" pitchFamily="34" charset="-128"/>
            </a:endParaRPr>
          </a:p>
        </p:txBody>
      </p:sp>
      <p:sp>
        <p:nvSpPr>
          <p:cNvPr id="23" name="向右箭號 4"/>
          <p:cNvSpPr/>
          <p:nvPr/>
        </p:nvSpPr>
        <p:spPr>
          <a:xfrm>
            <a:off x="4987925" y="3190875"/>
            <a:ext cx="557213" cy="72866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24" name="向右箭號 32"/>
          <p:cNvSpPr/>
          <p:nvPr/>
        </p:nvSpPr>
        <p:spPr>
          <a:xfrm>
            <a:off x="7473950" y="3419475"/>
            <a:ext cx="557213" cy="72866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grpSp>
        <p:nvGrpSpPr>
          <p:cNvPr id="3" name="群組 28"/>
          <p:cNvGrpSpPr>
            <a:grpSpLocks/>
          </p:cNvGrpSpPr>
          <p:nvPr/>
        </p:nvGrpSpPr>
        <p:grpSpPr bwMode="auto">
          <a:xfrm>
            <a:off x="5602288" y="2724150"/>
            <a:ext cx="3200400" cy="2506663"/>
            <a:chOff x="-2630921" y="4440114"/>
            <a:chExt cx="3201477" cy="2506507"/>
          </a:xfrm>
        </p:grpSpPr>
        <p:pic>
          <p:nvPicPr>
            <p:cNvPr id="31777" name="圖片 29"/>
            <p:cNvPicPr>
              <a:picLocks noChangeAspect="1"/>
            </p:cNvPicPr>
            <p:nvPr/>
          </p:nvPicPr>
          <p:blipFill>
            <a:blip r:embed="rId2"/>
            <a:srcRect/>
            <a:stretch>
              <a:fillRect/>
            </a:stretch>
          </p:blipFill>
          <p:spPr bwMode="auto">
            <a:xfrm rot="10800000" flipH="1">
              <a:off x="-2630921" y="4440114"/>
              <a:ext cx="3201477" cy="1701788"/>
            </a:xfrm>
            <a:prstGeom prst="rect">
              <a:avLst/>
            </a:prstGeom>
            <a:noFill/>
            <a:ln w="9525">
              <a:noFill/>
              <a:miter lim="800000"/>
              <a:headEnd/>
              <a:tailEnd/>
            </a:ln>
          </p:spPr>
        </p:pic>
        <p:sp>
          <p:nvSpPr>
            <p:cNvPr id="27" name="文字方塊 30"/>
            <p:cNvSpPr txBox="1"/>
            <p:nvPr/>
          </p:nvSpPr>
          <p:spPr>
            <a:xfrm>
              <a:off x="-2630921" y="6238735"/>
              <a:ext cx="2906568" cy="707886"/>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p>
              <a:pPr algn="ctr" eaLnBrk="1" hangingPunct="1">
                <a:defRPr/>
              </a:pPr>
              <a:r>
                <a:rPr lang="en-US" altLang="zh-TW" sz="2000">
                  <a:solidFill>
                    <a:srgbClr val="000000"/>
                  </a:solidFill>
                  <a:ea typeface="MS PGothic" pitchFamily="34" charset="-128"/>
                </a:rPr>
                <a:t>Fully Connected Feedforward network</a:t>
              </a:r>
              <a:endParaRPr lang="zh-TW" altLang="en-US" sz="2000">
                <a:solidFill>
                  <a:srgbClr val="000000"/>
                </a:solidFill>
                <a:ea typeface="MS PGothic" pitchFamily="34" charset="-128"/>
              </a:endParaRPr>
            </a:p>
          </p:txBody>
        </p:sp>
      </p:grpSp>
      <p:sp>
        <p:nvSpPr>
          <p:cNvPr id="28" name="向右箭號 33"/>
          <p:cNvSpPr/>
          <p:nvPr/>
        </p:nvSpPr>
        <p:spPr>
          <a:xfrm>
            <a:off x="2325688" y="3201988"/>
            <a:ext cx="1831975" cy="72866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3" grpId="0" animBg="1"/>
      <p:bldP spid="24" grpId="0" animBg="1"/>
      <p:bldP spid="2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4"/>
          <p:cNvSpPr txBox="1"/>
          <p:nvPr/>
        </p:nvSpPr>
        <p:spPr>
          <a:xfrm>
            <a:off x="3091045" y="141751"/>
            <a:ext cx="5540375" cy="707886"/>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p>
            <a:pPr eaLnBrk="1" hangingPunct="1">
              <a:defRPr/>
            </a:pPr>
            <a:r>
              <a:rPr lang="en-US" altLang="zh-TW" sz="2000">
                <a:solidFill>
                  <a:srgbClr val="000000"/>
                </a:solidFill>
                <a:ea typeface="MS PGothic" pitchFamily="34" charset="-128"/>
              </a:rPr>
              <a:t>Only modified the </a:t>
            </a:r>
            <a:r>
              <a:rPr lang="en-US" altLang="zh-TW" sz="2000" b="1" i="1">
                <a:solidFill>
                  <a:srgbClr val="000000"/>
                </a:solidFill>
                <a:ea typeface="MS PGothic" pitchFamily="34" charset="-128"/>
              </a:rPr>
              <a:t>network structure </a:t>
            </a:r>
            <a:r>
              <a:rPr lang="en-US" altLang="zh-TW" sz="2000">
                <a:solidFill>
                  <a:srgbClr val="000000"/>
                </a:solidFill>
                <a:ea typeface="MS PGothic" pitchFamily="34" charset="-128"/>
              </a:rPr>
              <a:t>and </a:t>
            </a:r>
            <a:r>
              <a:rPr lang="en-US" altLang="zh-TW" sz="2000" b="1" i="1">
                <a:solidFill>
                  <a:srgbClr val="000000"/>
                </a:solidFill>
                <a:ea typeface="MS PGothic" pitchFamily="34" charset="-128"/>
              </a:rPr>
              <a:t>input format (vector -&gt; 3-D tensor)</a:t>
            </a:r>
            <a:endParaRPr lang="zh-TW" altLang="en-US" sz="2000" b="1" i="1">
              <a:solidFill>
                <a:srgbClr val="000000"/>
              </a:solidFill>
              <a:ea typeface="MS PGothic" pitchFamily="34" charset="-128"/>
            </a:endParaRPr>
          </a:p>
        </p:txBody>
      </p:sp>
      <p:sp>
        <p:nvSpPr>
          <p:cNvPr id="32773" name="矩形 9"/>
          <p:cNvSpPr>
            <a:spLocks noChangeArrowheads="1"/>
          </p:cNvSpPr>
          <p:nvPr/>
        </p:nvSpPr>
        <p:spPr bwMode="auto">
          <a:xfrm>
            <a:off x="533400" y="265113"/>
            <a:ext cx="2108200" cy="523875"/>
          </a:xfrm>
          <a:prstGeom prst="rect">
            <a:avLst/>
          </a:prstGeom>
          <a:noFill/>
          <a:ln w="9525">
            <a:noFill/>
            <a:miter lim="800000"/>
            <a:headEnd/>
            <a:tailEnd/>
          </a:ln>
        </p:spPr>
        <p:txBody>
          <a:bodyPr wrap="none">
            <a:spAutoFit/>
          </a:bodyPr>
          <a:lstStyle/>
          <a:p>
            <a:pPr eaLnBrk="1" hangingPunct="1"/>
            <a:r>
              <a:rPr lang="en-US" altLang="zh-TW" sz="2800" b="1" i="1" u="sng"/>
              <a:t>CNN in Keras</a:t>
            </a:r>
            <a:endParaRPr lang="zh-TW" altLang="en-US" sz="2800" b="1" i="1" u="sng"/>
          </a:p>
        </p:txBody>
      </p:sp>
      <p:sp>
        <p:nvSpPr>
          <p:cNvPr id="6" name="矩形 28"/>
          <p:cNvSpPr/>
          <p:nvPr/>
        </p:nvSpPr>
        <p:spPr>
          <a:xfrm>
            <a:off x="6308508" y="1874056"/>
            <a:ext cx="1736724" cy="556488"/>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lang="en-US" altLang="zh-TW" sz="2000">
                <a:solidFill>
                  <a:srgbClr val="000000"/>
                </a:solidFill>
                <a:ea typeface="MS PGothic" pitchFamily="34" charset="-128"/>
              </a:rPr>
              <a:t>Convolution</a:t>
            </a:r>
            <a:endParaRPr lang="zh-TW" altLang="en-US" sz="2000">
              <a:solidFill>
                <a:srgbClr val="000000"/>
              </a:solidFill>
              <a:ea typeface="MS PGothic" pitchFamily="34" charset="-128"/>
            </a:endParaRPr>
          </a:p>
        </p:txBody>
      </p:sp>
      <p:sp>
        <p:nvSpPr>
          <p:cNvPr id="7" name="矩形 29"/>
          <p:cNvSpPr/>
          <p:nvPr/>
        </p:nvSpPr>
        <p:spPr>
          <a:xfrm>
            <a:off x="6308508" y="2974068"/>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lang="en-US" altLang="zh-TW" sz="2000">
                <a:solidFill>
                  <a:srgbClr val="000000"/>
                </a:solidFill>
                <a:ea typeface="MS PGothic" pitchFamily="34" charset="-128"/>
              </a:rPr>
              <a:t>Max Pooling</a:t>
            </a:r>
            <a:endParaRPr lang="zh-TW" altLang="en-US" sz="2000">
              <a:solidFill>
                <a:srgbClr val="000000"/>
              </a:solidFill>
              <a:ea typeface="MS PGothic" pitchFamily="34" charset="-128"/>
            </a:endParaRPr>
          </a:p>
        </p:txBody>
      </p:sp>
      <p:sp>
        <p:nvSpPr>
          <p:cNvPr id="8" name="矩形 30"/>
          <p:cNvSpPr/>
          <p:nvPr/>
        </p:nvSpPr>
        <p:spPr>
          <a:xfrm>
            <a:off x="6308508" y="4042281"/>
            <a:ext cx="1736724" cy="556488"/>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lang="en-US" altLang="zh-TW" sz="2000">
                <a:solidFill>
                  <a:srgbClr val="000000"/>
                </a:solidFill>
                <a:ea typeface="MS PGothic" pitchFamily="34" charset="-128"/>
              </a:rPr>
              <a:t>Convolution</a:t>
            </a:r>
            <a:endParaRPr lang="zh-TW" altLang="en-US" sz="2000">
              <a:solidFill>
                <a:srgbClr val="000000"/>
              </a:solidFill>
              <a:ea typeface="MS PGothic" pitchFamily="34" charset="-128"/>
            </a:endParaRPr>
          </a:p>
        </p:txBody>
      </p:sp>
      <p:sp>
        <p:nvSpPr>
          <p:cNvPr id="9" name="矩形 31"/>
          <p:cNvSpPr/>
          <p:nvPr/>
        </p:nvSpPr>
        <p:spPr>
          <a:xfrm>
            <a:off x="6308508" y="5075533"/>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lang="en-US" altLang="zh-TW" sz="2000">
                <a:solidFill>
                  <a:srgbClr val="000000"/>
                </a:solidFill>
                <a:ea typeface="MS PGothic" pitchFamily="34" charset="-128"/>
              </a:rPr>
              <a:t>Max Pooling</a:t>
            </a:r>
            <a:endParaRPr lang="zh-TW" altLang="en-US" sz="2000">
              <a:solidFill>
                <a:srgbClr val="000000"/>
              </a:solidFill>
              <a:ea typeface="MS PGothic" pitchFamily="34" charset="-128"/>
            </a:endParaRPr>
          </a:p>
        </p:txBody>
      </p:sp>
      <p:sp>
        <p:nvSpPr>
          <p:cNvPr id="10" name="向下箭號 11"/>
          <p:cNvSpPr/>
          <p:nvPr/>
        </p:nvSpPr>
        <p:spPr>
          <a:xfrm>
            <a:off x="6927850" y="1397000"/>
            <a:ext cx="546100" cy="4413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1" name="向下箭號 17"/>
          <p:cNvSpPr/>
          <p:nvPr/>
        </p:nvSpPr>
        <p:spPr>
          <a:xfrm>
            <a:off x="6927850" y="2506663"/>
            <a:ext cx="546100" cy="44291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2" name="向下箭號 18"/>
          <p:cNvSpPr/>
          <p:nvPr/>
        </p:nvSpPr>
        <p:spPr>
          <a:xfrm>
            <a:off x="6927850" y="3598863"/>
            <a:ext cx="546100" cy="4413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3" name="向下箭號 19"/>
          <p:cNvSpPr/>
          <p:nvPr/>
        </p:nvSpPr>
        <p:spPr>
          <a:xfrm>
            <a:off x="6927850" y="4633913"/>
            <a:ext cx="546100" cy="4413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32790" name="文字方塊 41"/>
          <p:cNvSpPr txBox="1">
            <a:spLocks noChangeArrowheads="1"/>
          </p:cNvSpPr>
          <p:nvPr/>
        </p:nvSpPr>
        <p:spPr bwMode="auto">
          <a:xfrm>
            <a:off x="6191250" y="973138"/>
            <a:ext cx="2046288" cy="461962"/>
          </a:xfrm>
          <a:prstGeom prst="rect">
            <a:avLst/>
          </a:prstGeom>
          <a:noFill/>
          <a:ln w="9525">
            <a:noFill/>
            <a:miter lim="800000"/>
            <a:headEnd/>
            <a:tailEnd/>
          </a:ln>
        </p:spPr>
        <p:txBody>
          <a:bodyPr>
            <a:spAutoFit/>
          </a:bodyPr>
          <a:lstStyle/>
          <a:p>
            <a:pPr algn="ctr" eaLnBrk="1" hangingPunct="1"/>
            <a:r>
              <a:rPr lang="en-US" altLang="zh-TW" sz="2400"/>
              <a:t>input</a:t>
            </a:r>
            <a:endParaRPr lang="zh-TW" altLang="en-US" sz="2400"/>
          </a:p>
        </p:txBody>
      </p:sp>
      <p:pic>
        <p:nvPicPr>
          <p:cNvPr id="15" name="圖片 1"/>
          <p:cNvPicPr>
            <a:picLocks noChangeAspect="1"/>
          </p:cNvPicPr>
          <p:nvPr/>
        </p:nvPicPr>
        <p:blipFill>
          <a:blip r:embed="rId2"/>
          <a:srcRect/>
          <a:stretch>
            <a:fillRect/>
          </a:stretch>
        </p:blipFill>
        <p:spPr bwMode="auto">
          <a:xfrm>
            <a:off x="576263" y="1450975"/>
            <a:ext cx="4867275" cy="552450"/>
          </a:xfrm>
          <a:prstGeom prst="rect">
            <a:avLst/>
          </a:prstGeom>
          <a:noFill/>
          <a:ln w="9525">
            <a:noFill/>
            <a:miter lim="800000"/>
            <a:headEnd/>
            <a:tailEnd/>
          </a:ln>
        </p:spPr>
      </p:pic>
      <p:pic>
        <p:nvPicPr>
          <p:cNvPr id="16" name="圖片 12"/>
          <p:cNvPicPr>
            <a:picLocks noChangeAspect="1"/>
          </p:cNvPicPr>
          <p:nvPr/>
        </p:nvPicPr>
        <p:blipFill>
          <a:blip r:embed="rId3"/>
          <a:srcRect/>
          <a:stretch>
            <a:fillRect/>
          </a:stretch>
        </p:blipFill>
        <p:spPr bwMode="auto">
          <a:xfrm>
            <a:off x="1374775" y="4697413"/>
            <a:ext cx="4171950" cy="266700"/>
          </a:xfrm>
          <a:prstGeom prst="rect">
            <a:avLst/>
          </a:prstGeom>
          <a:noFill/>
          <a:ln w="9525">
            <a:noFill/>
            <a:miter lim="800000"/>
            <a:headEnd/>
            <a:tailEnd/>
          </a:ln>
        </p:spPr>
      </p:pic>
      <p:cxnSp>
        <p:nvCxnSpPr>
          <p:cNvPr id="17" name="直線接點 45"/>
          <p:cNvCxnSpPr/>
          <p:nvPr/>
        </p:nvCxnSpPr>
        <p:spPr>
          <a:xfrm>
            <a:off x="2201863" y="1671638"/>
            <a:ext cx="1709737"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直線接點 46"/>
          <p:cNvCxnSpPr/>
          <p:nvPr/>
        </p:nvCxnSpPr>
        <p:spPr>
          <a:xfrm>
            <a:off x="4129088" y="1671638"/>
            <a:ext cx="33496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 name="直線接點 48"/>
          <p:cNvCxnSpPr/>
          <p:nvPr/>
        </p:nvCxnSpPr>
        <p:spPr>
          <a:xfrm>
            <a:off x="4559300" y="1671638"/>
            <a:ext cx="168275"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 name="直線接點 51"/>
          <p:cNvCxnSpPr/>
          <p:nvPr/>
        </p:nvCxnSpPr>
        <p:spPr>
          <a:xfrm>
            <a:off x="4816475" y="1673225"/>
            <a:ext cx="166688"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graphicFrame>
        <p:nvGraphicFramePr>
          <p:cNvPr id="21" name="表格 54"/>
          <p:cNvGraphicFramePr>
            <a:graphicFrameLocks noGrp="1"/>
          </p:cNvGraphicFramePr>
          <p:nvPr/>
        </p:nvGraphicFramePr>
        <p:xfrm>
          <a:off x="723900" y="2203450"/>
          <a:ext cx="1382713" cy="1114425"/>
        </p:xfrm>
        <a:graphic>
          <a:graphicData uri="http://schemas.openxmlformats.org/drawingml/2006/table">
            <a:tbl>
              <a:tblPr/>
              <a:tblGrid>
                <a:gridCol w="460375"/>
                <a:gridCol w="461963"/>
                <a:gridCol w="46037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FF"/>
                          </a:solidFill>
                          <a:effectLst/>
                          <a:latin typeface="Arial" charset="0"/>
                          <a:ea typeface="MS PGothic" pitchFamily="34" charset="-128"/>
                        </a:rPr>
                        <a:t>1</a:t>
                      </a:r>
                      <a:endParaRPr kumimoji="0" lang="zh-TW" altLang="en-US" sz="1800" b="0" i="0" u="none" strike="noStrike" cap="none" normalizeH="0" baseline="0" smtClean="0">
                        <a:ln>
                          <a:noFill/>
                        </a:ln>
                        <a:solidFill>
                          <a:srgbClr val="0000FF"/>
                        </a:solidFill>
                        <a:effectLst/>
                        <a:latin typeface="Arial" charset="0"/>
                        <a:ea typeface="MS PGothic" pitchFamily="34" charset="-128"/>
                      </a:endParaRPr>
                    </a:p>
                  </a:txBody>
                  <a:tcPr marL="91447" marR="91447"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Arial" charset="0"/>
                          <a:ea typeface="MS PGothic" pitchFamily="34" charset="-128"/>
                        </a:rPr>
                        <a:t>-1</a:t>
                      </a:r>
                      <a:endParaRPr kumimoji="0" lang="zh-TW" altLang="en-US" sz="1800" b="0" i="0" u="none" strike="noStrike" cap="none" normalizeH="0" baseline="0" smtClean="0">
                        <a:ln>
                          <a:noFill/>
                        </a:ln>
                        <a:solidFill>
                          <a:schemeClr val="tx1"/>
                        </a:solidFill>
                        <a:effectLst/>
                        <a:latin typeface="Arial" charset="0"/>
                        <a:ea typeface="MS PGothic" pitchFamily="34" charset="-128"/>
                      </a:endParaRPr>
                    </a:p>
                  </a:txBody>
                  <a:tcPr marL="91447" marR="91447"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Arial" charset="0"/>
                          <a:ea typeface="MS PGothic" pitchFamily="34" charset="-128"/>
                        </a:rPr>
                        <a:t>-1</a:t>
                      </a:r>
                      <a:endParaRPr kumimoji="0" lang="zh-TW" altLang="en-US" sz="1800" b="0" i="0" u="none" strike="noStrike" cap="none" normalizeH="0" baseline="0" smtClean="0">
                        <a:ln>
                          <a:noFill/>
                        </a:ln>
                        <a:solidFill>
                          <a:schemeClr val="tx1"/>
                        </a:solidFill>
                        <a:effectLst/>
                        <a:latin typeface="Arial" charset="0"/>
                        <a:ea typeface="MS PGothic" pitchFamily="34" charset="-128"/>
                      </a:endParaRPr>
                    </a:p>
                  </a:txBody>
                  <a:tcPr marL="91447" marR="91447"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Arial" charset="0"/>
                          <a:ea typeface="MS PGothic" pitchFamily="34" charset="-128"/>
                        </a:rPr>
                        <a:t>-1</a:t>
                      </a:r>
                      <a:endParaRPr kumimoji="0" lang="zh-TW" altLang="en-US" sz="1800" b="0" i="0" u="none" strike="noStrike" cap="none" normalizeH="0" baseline="0" smtClean="0">
                        <a:ln>
                          <a:noFill/>
                        </a:ln>
                        <a:solidFill>
                          <a:schemeClr val="tx1"/>
                        </a:solidFill>
                        <a:effectLst/>
                        <a:latin typeface="Arial" charset="0"/>
                        <a:ea typeface="MS PGothic" pitchFamily="34" charset="-128"/>
                      </a:endParaRPr>
                    </a:p>
                  </a:txBody>
                  <a:tcPr marL="91447" marR="91447"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FF"/>
                          </a:solidFill>
                          <a:effectLst/>
                          <a:latin typeface="Arial" charset="0"/>
                          <a:ea typeface="MS PGothic" pitchFamily="34" charset="-128"/>
                        </a:rPr>
                        <a:t>1</a:t>
                      </a:r>
                      <a:endParaRPr kumimoji="0" lang="zh-TW" altLang="en-US" sz="1800" b="0" i="0" u="none" strike="noStrike" cap="none" normalizeH="0" baseline="0" smtClean="0">
                        <a:ln>
                          <a:noFill/>
                        </a:ln>
                        <a:solidFill>
                          <a:srgbClr val="0000FF"/>
                        </a:solidFill>
                        <a:effectLst/>
                        <a:latin typeface="Arial" charset="0"/>
                        <a:ea typeface="MS PGothic" pitchFamily="34" charset="-128"/>
                      </a:endParaRPr>
                    </a:p>
                  </a:txBody>
                  <a:tcPr marL="91447" marR="91447"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Arial" charset="0"/>
                          <a:ea typeface="MS PGothic" pitchFamily="34" charset="-128"/>
                        </a:rPr>
                        <a:t>-1</a:t>
                      </a:r>
                      <a:endParaRPr kumimoji="0" lang="zh-TW" altLang="en-US" sz="1800" b="0" i="0" u="none" strike="noStrike" cap="none" normalizeH="0" baseline="0" smtClean="0">
                        <a:ln>
                          <a:noFill/>
                        </a:ln>
                        <a:solidFill>
                          <a:schemeClr val="tx1"/>
                        </a:solidFill>
                        <a:effectLst/>
                        <a:latin typeface="Arial" charset="0"/>
                        <a:ea typeface="MS PGothic" pitchFamily="34" charset="-128"/>
                      </a:endParaRPr>
                    </a:p>
                  </a:txBody>
                  <a:tcPr marL="91447" marR="91447"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Arial" charset="0"/>
                          <a:ea typeface="MS PGothic" pitchFamily="34" charset="-128"/>
                        </a:rPr>
                        <a:t>-1</a:t>
                      </a:r>
                      <a:endParaRPr kumimoji="0" lang="zh-TW" altLang="en-US" sz="1800" b="0" i="0" u="none" strike="noStrike" cap="none" normalizeH="0" baseline="0" smtClean="0">
                        <a:ln>
                          <a:noFill/>
                        </a:ln>
                        <a:solidFill>
                          <a:schemeClr val="tx1"/>
                        </a:solidFill>
                        <a:effectLst/>
                        <a:latin typeface="Arial" charset="0"/>
                        <a:ea typeface="MS PGothic" pitchFamily="34" charset="-128"/>
                      </a:endParaRPr>
                    </a:p>
                  </a:txBody>
                  <a:tcPr marL="91447" marR="91447"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Arial" charset="0"/>
                          <a:ea typeface="MS PGothic" pitchFamily="34" charset="-128"/>
                        </a:rPr>
                        <a:t>-1</a:t>
                      </a:r>
                      <a:endParaRPr kumimoji="0" lang="zh-TW" altLang="en-US" sz="1800" b="0" i="0" u="none" strike="noStrike" cap="none" normalizeH="0" baseline="0" smtClean="0">
                        <a:ln>
                          <a:noFill/>
                        </a:ln>
                        <a:solidFill>
                          <a:schemeClr val="tx1"/>
                        </a:solidFill>
                        <a:effectLst/>
                        <a:latin typeface="Arial" charset="0"/>
                        <a:ea typeface="MS PGothic" pitchFamily="34" charset="-128"/>
                      </a:endParaRPr>
                    </a:p>
                  </a:txBody>
                  <a:tcPr marL="91447" marR="91447"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FF"/>
                          </a:solidFill>
                          <a:effectLst/>
                          <a:latin typeface="Arial" charset="0"/>
                          <a:ea typeface="MS PGothic" pitchFamily="34" charset="-128"/>
                        </a:rPr>
                        <a:t>1</a:t>
                      </a:r>
                      <a:endParaRPr kumimoji="0" lang="zh-TW" altLang="en-US" sz="1800" b="0" i="0" u="none" strike="noStrike" cap="none" normalizeH="0" baseline="0" smtClean="0">
                        <a:ln>
                          <a:noFill/>
                        </a:ln>
                        <a:solidFill>
                          <a:srgbClr val="0000FF"/>
                        </a:solidFill>
                        <a:effectLst/>
                        <a:latin typeface="Arial" charset="0"/>
                        <a:ea typeface="MS PGothic" pitchFamily="34" charset="-128"/>
                      </a:endParaRPr>
                    </a:p>
                  </a:txBody>
                  <a:tcPr marL="91447" marR="91447"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bl>
          </a:graphicData>
        </a:graphic>
      </p:graphicFrame>
      <p:graphicFrame>
        <p:nvGraphicFramePr>
          <p:cNvPr id="22" name="表格 55"/>
          <p:cNvGraphicFramePr>
            <a:graphicFrameLocks noGrp="1"/>
          </p:cNvGraphicFramePr>
          <p:nvPr/>
        </p:nvGraphicFramePr>
        <p:xfrm>
          <a:off x="1492250" y="2368550"/>
          <a:ext cx="1398588" cy="1109664"/>
        </p:xfrm>
        <a:graphic>
          <a:graphicData uri="http://schemas.openxmlformats.org/drawingml/2006/table">
            <a:tbl>
              <a:tblPr/>
              <a:tblGrid>
                <a:gridCol w="466725"/>
                <a:gridCol w="465138"/>
                <a:gridCol w="466725"/>
              </a:tblGrid>
              <a:tr h="369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Arial" charset="0"/>
                          <a:ea typeface="MS PGothic" pitchFamily="34" charset="-128"/>
                        </a:rPr>
                        <a:t>-1</a:t>
                      </a:r>
                      <a:endParaRPr kumimoji="0" lang="zh-TW" altLang="en-US" sz="1800" b="0" i="0" u="none" strike="noStrike" cap="none" normalizeH="0" baseline="0" smtClean="0">
                        <a:ln>
                          <a:noFill/>
                        </a:ln>
                        <a:solidFill>
                          <a:schemeClr val="tx1"/>
                        </a:solidFill>
                        <a:effectLst/>
                        <a:latin typeface="Arial" charset="0"/>
                        <a:ea typeface="MS PGothic" pitchFamily="34" charset="-128"/>
                      </a:endParaRPr>
                    </a:p>
                  </a:txBody>
                  <a:tcPr marL="91431" marR="91431" marT="45668" marB="456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FF"/>
                          </a:solidFill>
                          <a:effectLst/>
                          <a:latin typeface="Arial" charset="0"/>
                          <a:ea typeface="MS PGothic" pitchFamily="34" charset="-128"/>
                        </a:rPr>
                        <a:t>1</a:t>
                      </a:r>
                      <a:endParaRPr kumimoji="0" lang="zh-TW" altLang="en-US" sz="1800" b="0" i="0" u="none" strike="noStrike" cap="none" normalizeH="0" baseline="0" smtClean="0">
                        <a:ln>
                          <a:noFill/>
                        </a:ln>
                        <a:solidFill>
                          <a:srgbClr val="0000FF"/>
                        </a:solidFill>
                        <a:effectLst/>
                        <a:latin typeface="Arial" charset="0"/>
                        <a:ea typeface="MS PGothic" pitchFamily="34" charset="-128"/>
                      </a:endParaRPr>
                    </a:p>
                  </a:txBody>
                  <a:tcPr marL="91431" marR="91431" marT="45668" marB="456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Arial" charset="0"/>
                          <a:ea typeface="MS PGothic" pitchFamily="34" charset="-128"/>
                        </a:rPr>
                        <a:t>-1</a:t>
                      </a:r>
                      <a:endParaRPr kumimoji="0" lang="zh-TW" altLang="en-US" sz="1800" b="0" i="0" u="none" strike="noStrike" cap="none" normalizeH="0" baseline="0" smtClean="0">
                        <a:ln>
                          <a:noFill/>
                        </a:ln>
                        <a:solidFill>
                          <a:schemeClr val="tx1"/>
                        </a:solidFill>
                        <a:effectLst/>
                        <a:latin typeface="Arial" charset="0"/>
                        <a:ea typeface="MS PGothic" pitchFamily="34" charset="-128"/>
                      </a:endParaRPr>
                    </a:p>
                  </a:txBody>
                  <a:tcPr marL="91431" marR="91431" marT="45668" marB="456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r>
              <a:tr h="369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Arial" charset="0"/>
                          <a:ea typeface="MS PGothic" pitchFamily="34" charset="-128"/>
                        </a:rPr>
                        <a:t>-1</a:t>
                      </a:r>
                      <a:endParaRPr kumimoji="0" lang="zh-TW" altLang="en-US" sz="1800" b="0" i="0" u="none" strike="noStrike" cap="none" normalizeH="0" baseline="0" smtClean="0">
                        <a:ln>
                          <a:noFill/>
                        </a:ln>
                        <a:solidFill>
                          <a:schemeClr val="tx1"/>
                        </a:solidFill>
                        <a:effectLst/>
                        <a:latin typeface="Arial" charset="0"/>
                        <a:ea typeface="MS PGothic" pitchFamily="34" charset="-128"/>
                      </a:endParaRPr>
                    </a:p>
                  </a:txBody>
                  <a:tcPr marL="91431" marR="91431" marT="45668" marB="456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FF"/>
                          </a:solidFill>
                          <a:effectLst/>
                          <a:latin typeface="Arial" charset="0"/>
                          <a:ea typeface="MS PGothic" pitchFamily="34" charset="-128"/>
                        </a:rPr>
                        <a:t>1</a:t>
                      </a:r>
                      <a:endParaRPr kumimoji="0" lang="zh-TW" altLang="en-US" sz="1800" b="0" i="0" u="none" strike="noStrike" cap="none" normalizeH="0" baseline="0" smtClean="0">
                        <a:ln>
                          <a:noFill/>
                        </a:ln>
                        <a:solidFill>
                          <a:srgbClr val="0000FF"/>
                        </a:solidFill>
                        <a:effectLst/>
                        <a:latin typeface="Arial" charset="0"/>
                        <a:ea typeface="MS PGothic" pitchFamily="34" charset="-128"/>
                      </a:endParaRPr>
                    </a:p>
                  </a:txBody>
                  <a:tcPr marL="91431" marR="91431" marT="45668" marB="456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Arial" charset="0"/>
                          <a:ea typeface="MS PGothic" pitchFamily="34" charset="-128"/>
                        </a:rPr>
                        <a:t>-1</a:t>
                      </a:r>
                      <a:endParaRPr kumimoji="0" lang="zh-TW" altLang="en-US" sz="1800" b="0" i="0" u="none" strike="noStrike" cap="none" normalizeH="0" baseline="0" smtClean="0">
                        <a:ln>
                          <a:noFill/>
                        </a:ln>
                        <a:solidFill>
                          <a:schemeClr val="tx1"/>
                        </a:solidFill>
                        <a:effectLst/>
                        <a:latin typeface="Arial" charset="0"/>
                        <a:ea typeface="MS PGothic" pitchFamily="34" charset="-128"/>
                      </a:endParaRPr>
                    </a:p>
                  </a:txBody>
                  <a:tcPr marL="91431" marR="91431" marT="45668" marB="456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r>
              <a:tr h="369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Arial" charset="0"/>
                          <a:ea typeface="MS PGothic" pitchFamily="34" charset="-128"/>
                        </a:rPr>
                        <a:t>-1</a:t>
                      </a:r>
                      <a:endParaRPr kumimoji="0" lang="zh-TW" altLang="en-US" sz="1800" b="0" i="0" u="none" strike="noStrike" cap="none" normalizeH="0" baseline="0" smtClean="0">
                        <a:ln>
                          <a:noFill/>
                        </a:ln>
                        <a:solidFill>
                          <a:schemeClr val="tx1"/>
                        </a:solidFill>
                        <a:effectLst/>
                        <a:latin typeface="Arial" charset="0"/>
                        <a:ea typeface="MS PGothic" pitchFamily="34" charset="-128"/>
                      </a:endParaRPr>
                    </a:p>
                  </a:txBody>
                  <a:tcPr marL="91431" marR="91431" marT="45668" marB="456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FF"/>
                          </a:solidFill>
                          <a:effectLst/>
                          <a:latin typeface="Arial" charset="0"/>
                          <a:ea typeface="MS PGothic" pitchFamily="34" charset="-128"/>
                        </a:rPr>
                        <a:t>1</a:t>
                      </a:r>
                      <a:endParaRPr kumimoji="0" lang="zh-TW" altLang="en-US" sz="1800" b="0" i="0" u="none" strike="noStrike" cap="none" normalizeH="0" baseline="0" smtClean="0">
                        <a:ln>
                          <a:noFill/>
                        </a:ln>
                        <a:solidFill>
                          <a:srgbClr val="0000FF"/>
                        </a:solidFill>
                        <a:effectLst/>
                        <a:latin typeface="Arial" charset="0"/>
                        <a:ea typeface="MS PGothic" pitchFamily="34" charset="-128"/>
                      </a:endParaRPr>
                    </a:p>
                  </a:txBody>
                  <a:tcPr marL="91431" marR="91431" marT="45668" marB="456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Arial" charset="0"/>
                          <a:ea typeface="MS PGothic" pitchFamily="34" charset="-128"/>
                        </a:rPr>
                        <a:t>-1</a:t>
                      </a:r>
                      <a:endParaRPr kumimoji="0" lang="zh-TW" altLang="en-US" sz="1800" b="0" i="0" u="none" strike="noStrike" cap="none" normalizeH="0" baseline="0" smtClean="0">
                        <a:ln>
                          <a:noFill/>
                        </a:ln>
                        <a:solidFill>
                          <a:schemeClr val="tx1"/>
                        </a:solidFill>
                        <a:effectLst/>
                        <a:latin typeface="Arial" charset="0"/>
                        <a:ea typeface="MS PGothic" pitchFamily="34" charset="-128"/>
                      </a:endParaRPr>
                    </a:p>
                  </a:txBody>
                  <a:tcPr marL="91431" marR="91431" marT="45668" marB="456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r>
            </a:tbl>
          </a:graphicData>
        </a:graphic>
      </p:graphicFrame>
      <p:sp>
        <p:nvSpPr>
          <p:cNvPr id="23" name="文字方塊 56"/>
          <p:cNvSpPr txBox="1">
            <a:spLocks noChangeArrowheads="1"/>
          </p:cNvSpPr>
          <p:nvPr/>
        </p:nvSpPr>
        <p:spPr bwMode="auto">
          <a:xfrm>
            <a:off x="3621088" y="2452688"/>
            <a:ext cx="1801812" cy="831850"/>
          </a:xfrm>
          <a:prstGeom prst="rect">
            <a:avLst/>
          </a:prstGeom>
          <a:noFill/>
          <a:ln w="9525">
            <a:noFill/>
            <a:miter lim="800000"/>
            <a:headEnd/>
            <a:tailEnd/>
          </a:ln>
        </p:spPr>
        <p:txBody>
          <a:bodyPr>
            <a:spAutoFit/>
          </a:bodyPr>
          <a:lstStyle/>
          <a:p>
            <a:pPr eaLnBrk="1" hangingPunct="1"/>
            <a:r>
              <a:rPr lang="en-US" altLang="zh-TW" sz="2400"/>
              <a:t>There are </a:t>
            </a:r>
            <a:r>
              <a:rPr lang="en-US" altLang="zh-TW" sz="2400">
                <a:solidFill>
                  <a:srgbClr val="FF0000"/>
                </a:solidFill>
              </a:rPr>
              <a:t>25</a:t>
            </a:r>
            <a:r>
              <a:rPr lang="en-US" altLang="zh-TW" sz="2400"/>
              <a:t> </a:t>
            </a:r>
            <a:r>
              <a:rPr lang="en-US" altLang="zh-TW" sz="2400">
                <a:solidFill>
                  <a:srgbClr val="FF0000"/>
                </a:solidFill>
              </a:rPr>
              <a:t>3x3</a:t>
            </a:r>
            <a:r>
              <a:rPr lang="en-US" altLang="zh-TW" sz="2400"/>
              <a:t> filters.</a:t>
            </a:r>
            <a:endParaRPr lang="zh-TW" altLang="en-US" sz="2400"/>
          </a:p>
        </p:txBody>
      </p:sp>
      <p:sp>
        <p:nvSpPr>
          <p:cNvPr id="24" name="文字方塊 57"/>
          <p:cNvSpPr txBox="1">
            <a:spLocks noChangeArrowheads="1"/>
          </p:cNvSpPr>
          <p:nvPr/>
        </p:nvSpPr>
        <p:spPr bwMode="auto">
          <a:xfrm>
            <a:off x="2927350" y="2522538"/>
            <a:ext cx="692150" cy="522287"/>
          </a:xfrm>
          <a:prstGeom prst="rect">
            <a:avLst/>
          </a:prstGeom>
          <a:noFill/>
          <a:ln w="9525">
            <a:noFill/>
            <a:miter lim="800000"/>
            <a:headEnd/>
            <a:tailEnd/>
          </a:ln>
        </p:spPr>
        <p:txBody>
          <a:bodyPr>
            <a:spAutoFit/>
          </a:bodyPr>
          <a:lstStyle/>
          <a:p>
            <a:pPr eaLnBrk="1" hangingPunct="1"/>
            <a:r>
              <a:rPr lang="en-US" altLang="zh-TW" sz="2800"/>
              <a:t>……</a:t>
            </a:r>
            <a:endParaRPr lang="zh-TW" altLang="en-US" sz="2800"/>
          </a:p>
        </p:txBody>
      </p:sp>
      <p:sp>
        <p:nvSpPr>
          <p:cNvPr id="25" name="文字方塊 58"/>
          <p:cNvSpPr txBox="1">
            <a:spLocks noChangeArrowheads="1"/>
          </p:cNvSpPr>
          <p:nvPr/>
        </p:nvSpPr>
        <p:spPr bwMode="auto">
          <a:xfrm>
            <a:off x="1230313" y="3489325"/>
            <a:ext cx="3951287" cy="400050"/>
          </a:xfrm>
          <a:prstGeom prst="rect">
            <a:avLst/>
          </a:prstGeom>
          <a:noFill/>
          <a:ln w="9525">
            <a:noFill/>
            <a:miter lim="800000"/>
            <a:headEnd/>
            <a:tailEnd/>
          </a:ln>
        </p:spPr>
        <p:txBody>
          <a:bodyPr>
            <a:spAutoFit/>
          </a:bodyPr>
          <a:lstStyle/>
          <a:p>
            <a:pPr eaLnBrk="1" hangingPunct="1"/>
            <a:r>
              <a:rPr lang="en-US" altLang="zh-TW" sz="2000"/>
              <a:t>Input_shape = ( 28 , 28 , 1)</a:t>
            </a:r>
            <a:endParaRPr lang="zh-TW" altLang="en-US" sz="2000"/>
          </a:p>
        </p:txBody>
      </p:sp>
      <p:sp>
        <p:nvSpPr>
          <p:cNvPr id="26" name="文字方塊 59"/>
          <p:cNvSpPr txBox="1">
            <a:spLocks noChangeArrowheads="1"/>
          </p:cNvSpPr>
          <p:nvPr/>
        </p:nvSpPr>
        <p:spPr bwMode="auto">
          <a:xfrm>
            <a:off x="2895600" y="4114800"/>
            <a:ext cx="2646363" cy="369888"/>
          </a:xfrm>
          <a:prstGeom prst="rect">
            <a:avLst/>
          </a:prstGeom>
          <a:noFill/>
          <a:ln w="9525">
            <a:noFill/>
            <a:miter lim="800000"/>
            <a:headEnd/>
            <a:tailEnd/>
          </a:ln>
        </p:spPr>
        <p:txBody>
          <a:bodyPr>
            <a:spAutoFit/>
          </a:bodyPr>
          <a:lstStyle/>
          <a:p>
            <a:pPr eaLnBrk="1" hangingPunct="1"/>
            <a:r>
              <a:rPr lang="en-US" altLang="zh-TW"/>
              <a:t>1: black/white, 3: RGB</a:t>
            </a:r>
            <a:endParaRPr lang="zh-TW" altLang="en-US"/>
          </a:p>
        </p:txBody>
      </p:sp>
      <p:sp>
        <p:nvSpPr>
          <p:cNvPr id="27" name="文字方塊 60"/>
          <p:cNvSpPr txBox="1">
            <a:spLocks noChangeArrowheads="1"/>
          </p:cNvSpPr>
          <p:nvPr/>
        </p:nvSpPr>
        <p:spPr bwMode="auto">
          <a:xfrm>
            <a:off x="990600" y="4038600"/>
            <a:ext cx="2024063" cy="369888"/>
          </a:xfrm>
          <a:prstGeom prst="rect">
            <a:avLst/>
          </a:prstGeom>
          <a:noFill/>
          <a:ln w="9525">
            <a:noFill/>
            <a:miter lim="800000"/>
            <a:headEnd/>
            <a:tailEnd/>
          </a:ln>
        </p:spPr>
        <p:txBody>
          <a:bodyPr>
            <a:spAutoFit/>
          </a:bodyPr>
          <a:lstStyle/>
          <a:p>
            <a:pPr eaLnBrk="1" hangingPunct="1"/>
            <a:r>
              <a:rPr lang="en-US" altLang="zh-TW"/>
              <a:t>28 x 28 pixels</a:t>
            </a:r>
            <a:endParaRPr lang="zh-TW" altLang="en-US"/>
          </a:p>
        </p:txBody>
      </p:sp>
      <p:sp>
        <p:nvSpPr>
          <p:cNvPr id="28" name="橢圓 61"/>
          <p:cNvSpPr>
            <a:spLocks noChangeArrowheads="1"/>
          </p:cNvSpPr>
          <p:nvPr/>
        </p:nvSpPr>
        <p:spPr bwMode="auto">
          <a:xfrm>
            <a:off x="1652588" y="5118100"/>
            <a:ext cx="630237" cy="6302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000">
                <a:solidFill>
                  <a:srgbClr val="000000"/>
                </a:solidFill>
              </a:rPr>
              <a:t>3</a:t>
            </a:r>
            <a:endParaRPr lang="zh-TW" altLang="en-US" sz="2000">
              <a:solidFill>
                <a:srgbClr val="000000"/>
              </a:solidFill>
            </a:endParaRPr>
          </a:p>
        </p:txBody>
      </p:sp>
      <p:sp>
        <p:nvSpPr>
          <p:cNvPr id="29" name="橢圓 62"/>
          <p:cNvSpPr>
            <a:spLocks noChangeArrowheads="1"/>
          </p:cNvSpPr>
          <p:nvPr/>
        </p:nvSpPr>
        <p:spPr bwMode="auto">
          <a:xfrm>
            <a:off x="2354263" y="5118100"/>
            <a:ext cx="630237" cy="6302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000">
                <a:solidFill>
                  <a:srgbClr val="000000"/>
                </a:solidFill>
              </a:rPr>
              <a:t>-1</a:t>
            </a:r>
            <a:endParaRPr lang="zh-TW" altLang="en-US" sz="2000">
              <a:solidFill>
                <a:srgbClr val="000000"/>
              </a:solidFill>
            </a:endParaRPr>
          </a:p>
        </p:txBody>
      </p:sp>
      <p:sp>
        <p:nvSpPr>
          <p:cNvPr id="30" name="橢圓 63"/>
          <p:cNvSpPr>
            <a:spLocks noChangeArrowheads="1"/>
          </p:cNvSpPr>
          <p:nvPr/>
        </p:nvSpPr>
        <p:spPr bwMode="auto">
          <a:xfrm>
            <a:off x="1646238" y="5838825"/>
            <a:ext cx="630237" cy="6302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000">
                <a:solidFill>
                  <a:srgbClr val="000000"/>
                </a:solidFill>
              </a:rPr>
              <a:t>-3</a:t>
            </a:r>
            <a:endParaRPr lang="zh-TW" altLang="en-US" sz="2000">
              <a:solidFill>
                <a:srgbClr val="000000"/>
              </a:solidFill>
            </a:endParaRPr>
          </a:p>
        </p:txBody>
      </p:sp>
      <p:sp>
        <p:nvSpPr>
          <p:cNvPr id="31" name="橢圓 64"/>
          <p:cNvSpPr>
            <a:spLocks noChangeArrowheads="1"/>
          </p:cNvSpPr>
          <p:nvPr/>
        </p:nvSpPr>
        <p:spPr bwMode="auto">
          <a:xfrm>
            <a:off x="2346325" y="5838825"/>
            <a:ext cx="630238" cy="6302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000">
                <a:solidFill>
                  <a:srgbClr val="000000"/>
                </a:solidFill>
              </a:rPr>
              <a:t>1</a:t>
            </a:r>
            <a:endParaRPr lang="zh-TW" altLang="en-US" sz="2000">
              <a:solidFill>
                <a:srgbClr val="000000"/>
              </a:solidFill>
            </a:endParaRPr>
          </a:p>
        </p:txBody>
      </p:sp>
      <p:sp>
        <p:nvSpPr>
          <p:cNvPr id="32" name="矩形 65"/>
          <p:cNvSpPr/>
          <p:nvPr/>
        </p:nvSpPr>
        <p:spPr>
          <a:xfrm>
            <a:off x="1652588" y="5092700"/>
            <a:ext cx="1331912" cy="13763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33" name="橢圓 66"/>
          <p:cNvSpPr>
            <a:spLocks noChangeArrowheads="1"/>
          </p:cNvSpPr>
          <p:nvPr/>
        </p:nvSpPr>
        <p:spPr bwMode="auto">
          <a:xfrm>
            <a:off x="3940175" y="5130800"/>
            <a:ext cx="630238" cy="630238"/>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000">
                <a:solidFill>
                  <a:srgbClr val="000000"/>
                </a:solidFill>
              </a:rPr>
              <a:t>3</a:t>
            </a:r>
            <a:endParaRPr lang="zh-TW" altLang="en-US" sz="2000">
              <a:solidFill>
                <a:srgbClr val="000000"/>
              </a:solidFill>
            </a:endParaRPr>
          </a:p>
        </p:txBody>
      </p:sp>
      <p:sp>
        <p:nvSpPr>
          <p:cNvPr id="34" name="矩形 70"/>
          <p:cNvSpPr/>
          <p:nvPr/>
        </p:nvSpPr>
        <p:spPr>
          <a:xfrm>
            <a:off x="3940175" y="5105400"/>
            <a:ext cx="1331913" cy="13763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35" name="箭號: 向右 71"/>
          <p:cNvSpPr/>
          <p:nvPr/>
        </p:nvSpPr>
        <p:spPr>
          <a:xfrm>
            <a:off x="3082925" y="5583238"/>
            <a:ext cx="782638" cy="47783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36" name="矩形 72"/>
          <p:cNvSpPr/>
          <p:nvPr/>
        </p:nvSpPr>
        <p:spPr>
          <a:xfrm>
            <a:off x="374650" y="1258888"/>
            <a:ext cx="5365750" cy="32131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37" name="矩形 73"/>
          <p:cNvSpPr/>
          <p:nvPr/>
        </p:nvSpPr>
        <p:spPr>
          <a:xfrm>
            <a:off x="1222375" y="4598988"/>
            <a:ext cx="4525963" cy="205422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cxnSp>
        <p:nvCxnSpPr>
          <p:cNvPr id="38" name="直線單箭頭接點 75"/>
          <p:cNvCxnSpPr/>
          <p:nvPr/>
        </p:nvCxnSpPr>
        <p:spPr>
          <a:xfrm flipH="1">
            <a:off x="5748338" y="2152650"/>
            <a:ext cx="560387" cy="820738"/>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77"/>
          <p:cNvCxnSpPr>
            <a:endCxn id="37" idx="3"/>
          </p:cNvCxnSpPr>
          <p:nvPr/>
        </p:nvCxnSpPr>
        <p:spPr>
          <a:xfrm flipH="1">
            <a:off x="5748338" y="3252788"/>
            <a:ext cx="560387" cy="2373312"/>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接點 81"/>
          <p:cNvCxnSpPr/>
          <p:nvPr/>
        </p:nvCxnSpPr>
        <p:spPr>
          <a:xfrm>
            <a:off x="4114800" y="3886200"/>
            <a:ext cx="2746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接點 82"/>
          <p:cNvCxnSpPr/>
          <p:nvPr/>
        </p:nvCxnSpPr>
        <p:spPr>
          <a:xfrm>
            <a:off x="3124200" y="3886200"/>
            <a:ext cx="8445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接點 84"/>
          <p:cNvCxnSpPr>
            <a:cxnSpLocks/>
          </p:cNvCxnSpPr>
          <p:nvPr/>
        </p:nvCxnSpPr>
        <p:spPr>
          <a:xfrm flipH="1">
            <a:off x="3962400" y="3886200"/>
            <a:ext cx="292100" cy="24765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線接點 86"/>
          <p:cNvCxnSpPr>
            <a:cxnSpLocks/>
          </p:cNvCxnSpPr>
          <p:nvPr/>
        </p:nvCxnSpPr>
        <p:spPr>
          <a:xfrm flipH="1">
            <a:off x="2286000" y="3886200"/>
            <a:ext cx="1241425" cy="211138"/>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44" name="圖片 2"/>
          <p:cNvPicPr>
            <a:picLocks noChangeAspect="1"/>
          </p:cNvPicPr>
          <p:nvPr/>
        </p:nvPicPr>
        <p:blipFill>
          <a:blip r:embed="rId4"/>
          <a:srcRect/>
          <a:stretch>
            <a:fillRect/>
          </a:stretch>
        </p:blipFill>
        <p:spPr bwMode="auto">
          <a:xfrm>
            <a:off x="3708400" y="1708150"/>
            <a:ext cx="1274763" cy="279400"/>
          </a:xfrm>
          <a:prstGeom prst="rect">
            <a:avLst/>
          </a:prstGeom>
          <a:noFill/>
          <a:ln w="9525">
            <a:noFill/>
            <a:miter lim="800000"/>
            <a:headEnd/>
            <a:tailEnd/>
          </a:ln>
        </p:spPr>
      </p:pic>
      <p:cxnSp>
        <p:nvCxnSpPr>
          <p:cNvPr id="45" name="直線接點 52"/>
          <p:cNvCxnSpPr/>
          <p:nvPr/>
        </p:nvCxnSpPr>
        <p:spPr>
          <a:xfrm>
            <a:off x="2046288" y="1908175"/>
            <a:ext cx="2781300"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4"/>
          <p:cNvSpPr txBox="1"/>
          <p:nvPr/>
        </p:nvSpPr>
        <p:spPr>
          <a:xfrm>
            <a:off x="3091045" y="141751"/>
            <a:ext cx="5540375" cy="707886"/>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p>
            <a:pPr eaLnBrk="1" hangingPunct="1">
              <a:defRPr/>
            </a:pPr>
            <a:r>
              <a:rPr lang="en-US" altLang="zh-TW" sz="2000">
                <a:solidFill>
                  <a:srgbClr val="000000"/>
                </a:solidFill>
                <a:ea typeface="MS PGothic" pitchFamily="34" charset="-128"/>
              </a:rPr>
              <a:t>Only modified the </a:t>
            </a:r>
            <a:r>
              <a:rPr lang="en-US" altLang="zh-TW" sz="2000" b="1" i="1">
                <a:solidFill>
                  <a:srgbClr val="000000"/>
                </a:solidFill>
                <a:ea typeface="MS PGothic" pitchFamily="34" charset="-128"/>
              </a:rPr>
              <a:t>network structure </a:t>
            </a:r>
            <a:r>
              <a:rPr lang="en-US" altLang="zh-TW" sz="2000">
                <a:solidFill>
                  <a:srgbClr val="000000"/>
                </a:solidFill>
                <a:ea typeface="MS PGothic" pitchFamily="34" charset="-128"/>
              </a:rPr>
              <a:t>and </a:t>
            </a:r>
            <a:r>
              <a:rPr lang="en-US" altLang="zh-TW" sz="2000" b="1" i="1">
                <a:solidFill>
                  <a:srgbClr val="000000"/>
                </a:solidFill>
                <a:ea typeface="MS PGothic" pitchFamily="34" charset="-128"/>
              </a:rPr>
              <a:t>input format (vector -&gt; 3-D array)</a:t>
            </a:r>
            <a:endParaRPr lang="zh-TW" altLang="en-US" sz="2000" b="1" i="1">
              <a:solidFill>
                <a:srgbClr val="000000"/>
              </a:solidFill>
              <a:ea typeface="MS PGothic" pitchFamily="34" charset="-128"/>
            </a:endParaRPr>
          </a:p>
        </p:txBody>
      </p:sp>
      <p:sp>
        <p:nvSpPr>
          <p:cNvPr id="33797" name="矩形 9"/>
          <p:cNvSpPr>
            <a:spLocks noChangeArrowheads="1"/>
          </p:cNvSpPr>
          <p:nvPr/>
        </p:nvSpPr>
        <p:spPr bwMode="auto">
          <a:xfrm>
            <a:off x="533400" y="265113"/>
            <a:ext cx="2108200" cy="523875"/>
          </a:xfrm>
          <a:prstGeom prst="rect">
            <a:avLst/>
          </a:prstGeom>
          <a:noFill/>
          <a:ln w="9525">
            <a:noFill/>
            <a:miter lim="800000"/>
            <a:headEnd/>
            <a:tailEnd/>
          </a:ln>
        </p:spPr>
        <p:txBody>
          <a:bodyPr wrap="none">
            <a:spAutoFit/>
          </a:bodyPr>
          <a:lstStyle/>
          <a:p>
            <a:pPr eaLnBrk="1" hangingPunct="1"/>
            <a:r>
              <a:rPr lang="en-US" altLang="zh-TW" sz="2800" b="1" i="1" u="sng"/>
              <a:t>CNN in Keras</a:t>
            </a:r>
            <a:endParaRPr lang="zh-TW" altLang="en-US" sz="2800" b="1" i="1" u="sng"/>
          </a:p>
        </p:txBody>
      </p:sp>
      <p:sp>
        <p:nvSpPr>
          <p:cNvPr id="6" name="矩形 28"/>
          <p:cNvSpPr/>
          <p:nvPr/>
        </p:nvSpPr>
        <p:spPr>
          <a:xfrm>
            <a:off x="6308508" y="1874056"/>
            <a:ext cx="1736724" cy="556488"/>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lang="en-US" altLang="zh-TW" sz="2000">
                <a:solidFill>
                  <a:srgbClr val="000000"/>
                </a:solidFill>
                <a:ea typeface="MS PGothic" pitchFamily="34" charset="-128"/>
              </a:rPr>
              <a:t>Convolution</a:t>
            </a:r>
            <a:endParaRPr lang="zh-TW" altLang="en-US" sz="2000">
              <a:solidFill>
                <a:srgbClr val="000000"/>
              </a:solidFill>
              <a:ea typeface="MS PGothic" pitchFamily="34" charset="-128"/>
            </a:endParaRPr>
          </a:p>
        </p:txBody>
      </p:sp>
      <p:sp>
        <p:nvSpPr>
          <p:cNvPr id="7" name="矩形 29"/>
          <p:cNvSpPr/>
          <p:nvPr/>
        </p:nvSpPr>
        <p:spPr>
          <a:xfrm>
            <a:off x="6308508" y="2974068"/>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lang="en-US" altLang="zh-TW" sz="2000">
                <a:solidFill>
                  <a:srgbClr val="000000"/>
                </a:solidFill>
                <a:ea typeface="MS PGothic" pitchFamily="34" charset="-128"/>
              </a:rPr>
              <a:t>Max Pooling</a:t>
            </a:r>
            <a:endParaRPr lang="zh-TW" altLang="en-US" sz="2000">
              <a:solidFill>
                <a:srgbClr val="000000"/>
              </a:solidFill>
              <a:ea typeface="MS PGothic" pitchFamily="34" charset="-128"/>
            </a:endParaRPr>
          </a:p>
        </p:txBody>
      </p:sp>
      <p:sp>
        <p:nvSpPr>
          <p:cNvPr id="8" name="矩形 30"/>
          <p:cNvSpPr/>
          <p:nvPr/>
        </p:nvSpPr>
        <p:spPr>
          <a:xfrm>
            <a:off x="6308508" y="4042281"/>
            <a:ext cx="1736724" cy="556488"/>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lang="en-US" altLang="zh-TW" sz="2000">
                <a:solidFill>
                  <a:srgbClr val="000000"/>
                </a:solidFill>
                <a:ea typeface="MS PGothic" pitchFamily="34" charset="-128"/>
              </a:rPr>
              <a:t>Convolution</a:t>
            </a:r>
            <a:endParaRPr lang="zh-TW" altLang="en-US" sz="2000">
              <a:solidFill>
                <a:srgbClr val="000000"/>
              </a:solidFill>
              <a:ea typeface="MS PGothic" pitchFamily="34" charset="-128"/>
            </a:endParaRPr>
          </a:p>
        </p:txBody>
      </p:sp>
      <p:sp>
        <p:nvSpPr>
          <p:cNvPr id="9" name="矩形 31"/>
          <p:cNvSpPr/>
          <p:nvPr/>
        </p:nvSpPr>
        <p:spPr>
          <a:xfrm>
            <a:off x="6308508" y="5075533"/>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lang="en-US" altLang="zh-TW" sz="2000">
                <a:solidFill>
                  <a:srgbClr val="000000"/>
                </a:solidFill>
                <a:ea typeface="MS PGothic" pitchFamily="34" charset="-128"/>
              </a:rPr>
              <a:t>Max Pooling</a:t>
            </a:r>
            <a:endParaRPr lang="zh-TW" altLang="en-US" sz="2000">
              <a:solidFill>
                <a:srgbClr val="000000"/>
              </a:solidFill>
              <a:ea typeface="MS PGothic" pitchFamily="34" charset="-128"/>
            </a:endParaRPr>
          </a:p>
        </p:txBody>
      </p:sp>
      <p:sp>
        <p:nvSpPr>
          <p:cNvPr id="10" name="向下箭號 11"/>
          <p:cNvSpPr/>
          <p:nvPr/>
        </p:nvSpPr>
        <p:spPr>
          <a:xfrm>
            <a:off x="6927850" y="1397000"/>
            <a:ext cx="546100" cy="4413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1" name="向下箭號 17"/>
          <p:cNvSpPr/>
          <p:nvPr/>
        </p:nvSpPr>
        <p:spPr>
          <a:xfrm>
            <a:off x="6927850" y="2506663"/>
            <a:ext cx="546100" cy="44291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2" name="向下箭號 18"/>
          <p:cNvSpPr/>
          <p:nvPr/>
        </p:nvSpPr>
        <p:spPr>
          <a:xfrm>
            <a:off x="6927850" y="3598863"/>
            <a:ext cx="546100" cy="4413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3" name="向下箭號 19"/>
          <p:cNvSpPr/>
          <p:nvPr/>
        </p:nvSpPr>
        <p:spPr>
          <a:xfrm>
            <a:off x="6927850" y="4633913"/>
            <a:ext cx="546100" cy="4413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33814" name="文字方塊 41"/>
          <p:cNvSpPr txBox="1">
            <a:spLocks noChangeArrowheads="1"/>
          </p:cNvSpPr>
          <p:nvPr/>
        </p:nvSpPr>
        <p:spPr bwMode="auto">
          <a:xfrm>
            <a:off x="6191250" y="973138"/>
            <a:ext cx="2046288" cy="400050"/>
          </a:xfrm>
          <a:prstGeom prst="rect">
            <a:avLst/>
          </a:prstGeom>
          <a:noFill/>
          <a:ln w="9525">
            <a:noFill/>
            <a:miter lim="800000"/>
            <a:headEnd/>
            <a:tailEnd/>
          </a:ln>
        </p:spPr>
        <p:txBody>
          <a:bodyPr>
            <a:spAutoFit/>
          </a:bodyPr>
          <a:lstStyle/>
          <a:p>
            <a:pPr algn="ctr" eaLnBrk="1" hangingPunct="1"/>
            <a:r>
              <a:rPr lang="en-US" altLang="zh-TW" sz="2000"/>
              <a:t>Input</a:t>
            </a:r>
            <a:endParaRPr lang="zh-TW" altLang="en-US" sz="2000"/>
          </a:p>
        </p:txBody>
      </p:sp>
      <p:pic>
        <p:nvPicPr>
          <p:cNvPr id="15" name="圖片 1"/>
          <p:cNvPicPr>
            <a:picLocks noChangeAspect="1"/>
          </p:cNvPicPr>
          <p:nvPr/>
        </p:nvPicPr>
        <p:blipFill>
          <a:blip r:embed="rId2"/>
          <a:srcRect/>
          <a:stretch>
            <a:fillRect/>
          </a:stretch>
        </p:blipFill>
        <p:spPr bwMode="auto">
          <a:xfrm>
            <a:off x="704850" y="1874838"/>
            <a:ext cx="4867275" cy="552450"/>
          </a:xfrm>
          <a:prstGeom prst="rect">
            <a:avLst/>
          </a:prstGeom>
          <a:noFill/>
          <a:ln w="9525">
            <a:noFill/>
            <a:miter lim="800000"/>
            <a:headEnd/>
            <a:tailEnd/>
          </a:ln>
        </p:spPr>
      </p:pic>
      <p:pic>
        <p:nvPicPr>
          <p:cNvPr id="16" name="圖片 12"/>
          <p:cNvPicPr>
            <a:picLocks noChangeAspect="1"/>
          </p:cNvPicPr>
          <p:nvPr/>
        </p:nvPicPr>
        <p:blipFill>
          <a:blip r:embed="rId3"/>
          <a:srcRect/>
          <a:stretch>
            <a:fillRect/>
          </a:stretch>
        </p:blipFill>
        <p:spPr bwMode="auto">
          <a:xfrm>
            <a:off x="1400175" y="3119438"/>
            <a:ext cx="4171950" cy="266700"/>
          </a:xfrm>
          <a:prstGeom prst="rect">
            <a:avLst/>
          </a:prstGeom>
          <a:noFill/>
          <a:ln w="9525">
            <a:noFill/>
            <a:miter lim="800000"/>
            <a:headEnd/>
            <a:tailEnd/>
          </a:ln>
        </p:spPr>
      </p:pic>
      <p:pic>
        <p:nvPicPr>
          <p:cNvPr id="17" name="圖片 42"/>
          <p:cNvPicPr>
            <a:picLocks noChangeAspect="1"/>
          </p:cNvPicPr>
          <p:nvPr/>
        </p:nvPicPr>
        <p:blipFill>
          <a:blip r:embed="rId4"/>
          <a:srcRect/>
          <a:stretch>
            <a:fillRect/>
          </a:stretch>
        </p:blipFill>
        <p:spPr bwMode="auto">
          <a:xfrm>
            <a:off x="1152525" y="4197350"/>
            <a:ext cx="4419600" cy="304800"/>
          </a:xfrm>
          <a:prstGeom prst="rect">
            <a:avLst/>
          </a:prstGeom>
          <a:noFill/>
          <a:ln w="9525">
            <a:noFill/>
            <a:miter lim="800000"/>
            <a:headEnd/>
            <a:tailEnd/>
          </a:ln>
        </p:spPr>
      </p:pic>
      <p:pic>
        <p:nvPicPr>
          <p:cNvPr id="18" name="圖片 43"/>
          <p:cNvPicPr>
            <a:picLocks noChangeAspect="1"/>
          </p:cNvPicPr>
          <p:nvPr/>
        </p:nvPicPr>
        <p:blipFill>
          <a:blip r:embed="rId5"/>
          <a:srcRect/>
          <a:stretch>
            <a:fillRect/>
          </a:stretch>
        </p:blipFill>
        <p:spPr bwMode="auto">
          <a:xfrm>
            <a:off x="1352550" y="5238750"/>
            <a:ext cx="4219575" cy="257175"/>
          </a:xfrm>
          <a:prstGeom prst="rect">
            <a:avLst/>
          </a:prstGeom>
          <a:noFill/>
          <a:ln w="9525">
            <a:noFill/>
            <a:miter lim="800000"/>
            <a:headEnd/>
            <a:tailEnd/>
          </a:ln>
        </p:spPr>
      </p:pic>
      <p:sp>
        <p:nvSpPr>
          <p:cNvPr id="19" name="文字方塊 22"/>
          <p:cNvSpPr txBox="1">
            <a:spLocks noChangeArrowheads="1"/>
          </p:cNvSpPr>
          <p:nvPr/>
        </p:nvSpPr>
        <p:spPr bwMode="auto">
          <a:xfrm>
            <a:off x="3889375" y="1333500"/>
            <a:ext cx="1674813" cy="40005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spAutoFit/>
          </a:bodyPr>
          <a:lstStyle/>
          <a:p>
            <a:pPr algn="ctr" eaLnBrk="1" hangingPunct="1">
              <a:defRPr/>
            </a:pPr>
            <a:r>
              <a:rPr lang="en-US" altLang="zh-TW" sz="2000">
                <a:solidFill>
                  <a:srgbClr val="000000"/>
                </a:solidFill>
              </a:rPr>
              <a:t>1 x 28 x 28</a:t>
            </a:r>
            <a:endParaRPr lang="zh-TW" altLang="en-US" sz="2000">
              <a:solidFill>
                <a:srgbClr val="000000"/>
              </a:solidFill>
            </a:endParaRPr>
          </a:p>
        </p:txBody>
      </p:sp>
      <p:sp>
        <p:nvSpPr>
          <p:cNvPr id="20" name="文字方塊 23"/>
          <p:cNvSpPr txBox="1">
            <a:spLocks noChangeArrowheads="1"/>
          </p:cNvSpPr>
          <p:nvPr/>
        </p:nvSpPr>
        <p:spPr bwMode="auto">
          <a:xfrm>
            <a:off x="3886200" y="2514600"/>
            <a:ext cx="1674813" cy="40005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spAutoFit/>
          </a:bodyPr>
          <a:lstStyle/>
          <a:p>
            <a:pPr algn="ctr" eaLnBrk="1" hangingPunct="1">
              <a:defRPr/>
            </a:pPr>
            <a:r>
              <a:rPr lang="en-US" altLang="zh-TW" sz="2000">
                <a:solidFill>
                  <a:srgbClr val="000000"/>
                </a:solidFill>
              </a:rPr>
              <a:t>25 x 26 x 26</a:t>
            </a:r>
            <a:endParaRPr lang="zh-TW" altLang="en-US" sz="2000">
              <a:solidFill>
                <a:srgbClr val="000000"/>
              </a:solidFill>
            </a:endParaRPr>
          </a:p>
        </p:txBody>
      </p:sp>
      <p:sp>
        <p:nvSpPr>
          <p:cNvPr id="21" name="文字方塊 24"/>
          <p:cNvSpPr txBox="1">
            <a:spLocks noChangeArrowheads="1"/>
          </p:cNvSpPr>
          <p:nvPr/>
        </p:nvSpPr>
        <p:spPr bwMode="auto">
          <a:xfrm>
            <a:off x="3889375" y="3513138"/>
            <a:ext cx="1674813" cy="40005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spAutoFit/>
          </a:bodyPr>
          <a:lstStyle/>
          <a:p>
            <a:pPr algn="ctr" eaLnBrk="1" hangingPunct="1">
              <a:defRPr/>
            </a:pPr>
            <a:r>
              <a:rPr lang="en-US" altLang="zh-TW" sz="2000">
                <a:solidFill>
                  <a:srgbClr val="000000"/>
                </a:solidFill>
              </a:rPr>
              <a:t>25 x 13 x 13</a:t>
            </a:r>
            <a:endParaRPr lang="zh-TW" altLang="en-US" sz="2000">
              <a:solidFill>
                <a:srgbClr val="000000"/>
              </a:solidFill>
            </a:endParaRPr>
          </a:p>
        </p:txBody>
      </p:sp>
      <p:sp>
        <p:nvSpPr>
          <p:cNvPr id="22" name="文字方塊 25"/>
          <p:cNvSpPr txBox="1">
            <a:spLocks noChangeArrowheads="1"/>
          </p:cNvSpPr>
          <p:nvPr/>
        </p:nvSpPr>
        <p:spPr bwMode="auto">
          <a:xfrm>
            <a:off x="3889375" y="4595813"/>
            <a:ext cx="1674813" cy="40005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spAutoFit/>
          </a:bodyPr>
          <a:lstStyle/>
          <a:p>
            <a:pPr algn="ctr" eaLnBrk="1" hangingPunct="1">
              <a:defRPr/>
            </a:pPr>
            <a:r>
              <a:rPr lang="en-US" altLang="zh-TW" sz="2000">
                <a:solidFill>
                  <a:srgbClr val="000000"/>
                </a:solidFill>
              </a:rPr>
              <a:t>50 x 11 x 11</a:t>
            </a:r>
            <a:endParaRPr lang="zh-TW" altLang="en-US" sz="2000">
              <a:solidFill>
                <a:srgbClr val="000000"/>
              </a:solidFill>
            </a:endParaRPr>
          </a:p>
        </p:txBody>
      </p:sp>
      <p:sp>
        <p:nvSpPr>
          <p:cNvPr id="23" name="文字方塊 26"/>
          <p:cNvSpPr txBox="1">
            <a:spLocks noChangeArrowheads="1"/>
          </p:cNvSpPr>
          <p:nvPr/>
        </p:nvSpPr>
        <p:spPr bwMode="auto">
          <a:xfrm>
            <a:off x="3889375" y="5624513"/>
            <a:ext cx="1674813" cy="40005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spAutoFit/>
          </a:bodyPr>
          <a:lstStyle/>
          <a:p>
            <a:pPr algn="ctr" eaLnBrk="1" hangingPunct="1">
              <a:defRPr/>
            </a:pPr>
            <a:r>
              <a:rPr lang="en-US" altLang="zh-TW" sz="2000">
                <a:solidFill>
                  <a:srgbClr val="000000"/>
                </a:solidFill>
              </a:rPr>
              <a:t>50 x 5 x 5</a:t>
            </a:r>
            <a:endParaRPr lang="zh-TW" altLang="en-US" sz="2000">
              <a:solidFill>
                <a:srgbClr val="000000"/>
              </a:solidFill>
            </a:endParaRPr>
          </a:p>
        </p:txBody>
      </p:sp>
      <p:cxnSp>
        <p:nvCxnSpPr>
          <p:cNvPr id="24" name="直線單箭頭接點 32"/>
          <p:cNvCxnSpPr>
            <a:endCxn id="0" idx="3"/>
          </p:cNvCxnSpPr>
          <p:nvPr/>
        </p:nvCxnSpPr>
        <p:spPr>
          <a:xfrm flipH="1" flipV="1">
            <a:off x="5572125" y="2151063"/>
            <a:ext cx="736600" cy="158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37"/>
          <p:cNvCxnSpPr/>
          <p:nvPr/>
        </p:nvCxnSpPr>
        <p:spPr>
          <a:xfrm flipH="1" flipV="1">
            <a:off x="5572125" y="3249613"/>
            <a:ext cx="736600" cy="3175"/>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38"/>
          <p:cNvCxnSpPr/>
          <p:nvPr/>
        </p:nvCxnSpPr>
        <p:spPr>
          <a:xfrm flipH="1" flipV="1">
            <a:off x="5572125" y="4352925"/>
            <a:ext cx="736600" cy="1588"/>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39"/>
          <p:cNvCxnSpPr/>
          <p:nvPr/>
        </p:nvCxnSpPr>
        <p:spPr>
          <a:xfrm flipH="1" flipV="1">
            <a:off x="5580063" y="5400675"/>
            <a:ext cx="736600" cy="1588"/>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 name="文字方塊 2"/>
          <p:cNvSpPr txBox="1">
            <a:spLocks noChangeArrowheads="1"/>
          </p:cNvSpPr>
          <p:nvPr/>
        </p:nvSpPr>
        <p:spPr bwMode="auto">
          <a:xfrm>
            <a:off x="71438" y="2309813"/>
            <a:ext cx="3157537" cy="708025"/>
          </a:xfrm>
          <a:prstGeom prst="rect">
            <a:avLst/>
          </a:prstGeom>
          <a:noFill/>
          <a:ln w="9525">
            <a:noFill/>
            <a:miter lim="800000"/>
            <a:headEnd/>
            <a:tailEnd/>
          </a:ln>
        </p:spPr>
        <p:txBody>
          <a:bodyPr>
            <a:spAutoFit/>
          </a:bodyPr>
          <a:lstStyle/>
          <a:p>
            <a:pPr eaLnBrk="1" hangingPunct="1"/>
            <a:r>
              <a:rPr lang="en-US" altLang="zh-TW" sz="2000"/>
              <a:t>How many parameters for each filter?</a:t>
            </a:r>
            <a:endParaRPr lang="zh-TW" altLang="en-US" sz="2000"/>
          </a:p>
        </p:txBody>
      </p:sp>
      <p:sp>
        <p:nvSpPr>
          <p:cNvPr id="29" name="文字方塊 27"/>
          <p:cNvSpPr txBox="1">
            <a:spLocks noChangeArrowheads="1"/>
          </p:cNvSpPr>
          <p:nvPr/>
        </p:nvSpPr>
        <p:spPr bwMode="auto">
          <a:xfrm>
            <a:off x="47625" y="4406900"/>
            <a:ext cx="3159125" cy="708025"/>
          </a:xfrm>
          <a:prstGeom prst="rect">
            <a:avLst/>
          </a:prstGeom>
          <a:noFill/>
          <a:ln w="9525">
            <a:noFill/>
            <a:miter lim="800000"/>
            <a:headEnd/>
            <a:tailEnd/>
          </a:ln>
        </p:spPr>
        <p:txBody>
          <a:bodyPr>
            <a:spAutoFit/>
          </a:bodyPr>
          <a:lstStyle/>
          <a:p>
            <a:pPr eaLnBrk="1" hangingPunct="1"/>
            <a:r>
              <a:rPr lang="en-US" altLang="zh-TW" sz="2000"/>
              <a:t>How many parameters</a:t>
            </a:r>
          </a:p>
          <a:p>
            <a:pPr eaLnBrk="1" hangingPunct="1"/>
            <a:r>
              <a:rPr lang="en-US" altLang="zh-TW" sz="2000"/>
              <a:t>for each filter?</a:t>
            </a:r>
            <a:endParaRPr lang="zh-TW" altLang="en-US" sz="2400"/>
          </a:p>
        </p:txBody>
      </p:sp>
      <p:sp>
        <p:nvSpPr>
          <p:cNvPr id="30" name="文字方塊 3"/>
          <p:cNvSpPr txBox="1"/>
          <p:nvPr/>
        </p:nvSpPr>
        <p:spPr>
          <a:xfrm>
            <a:off x="3173529" y="2507093"/>
            <a:ext cx="487810" cy="400110"/>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algn="ctr" eaLnBrk="1" hangingPunct="1">
              <a:defRPr/>
            </a:pPr>
            <a:r>
              <a:rPr lang="en-US" altLang="zh-TW" sz="2000">
                <a:solidFill>
                  <a:srgbClr val="FFFFFF"/>
                </a:solidFill>
                <a:ea typeface="MS PGothic" pitchFamily="34" charset="-128"/>
              </a:rPr>
              <a:t>9</a:t>
            </a:r>
            <a:endParaRPr lang="zh-TW" altLang="en-US" sz="2000">
              <a:solidFill>
                <a:srgbClr val="FFFFFF"/>
              </a:solidFill>
              <a:ea typeface="MS PGothic" pitchFamily="34" charset="-128"/>
            </a:endParaRPr>
          </a:p>
        </p:txBody>
      </p:sp>
      <p:sp>
        <p:nvSpPr>
          <p:cNvPr id="31" name="文字方塊 40"/>
          <p:cNvSpPr txBox="1"/>
          <p:nvPr/>
        </p:nvSpPr>
        <p:spPr>
          <a:xfrm>
            <a:off x="2819400" y="4495800"/>
            <a:ext cx="951851" cy="707886"/>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lgn="ctr" eaLnBrk="1" hangingPunct="1">
              <a:defRPr/>
            </a:pPr>
            <a:r>
              <a:rPr lang="en-US" altLang="zh-TW" sz="2000">
                <a:solidFill>
                  <a:srgbClr val="000000"/>
                </a:solidFill>
                <a:ea typeface="MS PGothic" pitchFamily="34" charset="-128"/>
              </a:rPr>
              <a:t>225=</a:t>
            </a:r>
          </a:p>
          <a:p>
            <a:pPr algn="ctr" eaLnBrk="1" hangingPunct="1">
              <a:defRPr/>
            </a:pPr>
            <a:r>
              <a:rPr lang="en-US" altLang="zh-TW" sz="2000">
                <a:solidFill>
                  <a:srgbClr val="000000"/>
                </a:solidFill>
                <a:ea typeface="MS PGothic" pitchFamily="34" charset="-128"/>
              </a:rPr>
              <a:t>25x9</a:t>
            </a:r>
            <a:endParaRPr lang="zh-TW" altLang="en-US" sz="2000">
              <a:solidFill>
                <a:srgbClr val="000000"/>
              </a:solidFill>
              <a:ea typeface="MS PGothic" pitchFamily="34" charset="-128"/>
            </a:endParaRPr>
          </a:p>
        </p:txBody>
      </p:sp>
      <p:pic>
        <p:nvPicPr>
          <p:cNvPr id="32" name="圖片 46"/>
          <p:cNvPicPr>
            <a:picLocks noChangeAspect="1"/>
          </p:cNvPicPr>
          <p:nvPr/>
        </p:nvPicPr>
        <p:blipFill>
          <a:blip r:embed="rId6"/>
          <a:srcRect/>
          <a:stretch>
            <a:fillRect/>
          </a:stretch>
        </p:blipFill>
        <p:spPr bwMode="auto">
          <a:xfrm>
            <a:off x="3835400" y="2132013"/>
            <a:ext cx="1274763" cy="279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8" grpId="0"/>
      <p:bldP spid="2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4"/>
          <p:cNvSpPr txBox="1"/>
          <p:nvPr/>
        </p:nvSpPr>
        <p:spPr>
          <a:xfrm>
            <a:off x="3091045" y="141751"/>
            <a:ext cx="5540375" cy="707886"/>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p>
            <a:pPr eaLnBrk="1" hangingPunct="1">
              <a:defRPr/>
            </a:pPr>
            <a:r>
              <a:rPr lang="en-US" altLang="zh-TW" sz="2000">
                <a:solidFill>
                  <a:srgbClr val="000000"/>
                </a:solidFill>
                <a:ea typeface="MS PGothic" pitchFamily="34" charset="-128"/>
              </a:rPr>
              <a:t>Only modified the </a:t>
            </a:r>
            <a:r>
              <a:rPr lang="en-US" altLang="zh-TW" sz="2000" b="1" i="1">
                <a:solidFill>
                  <a:srgbClr val="000000"/>
                </a:solidFill>
                <a:ea typeface="MS PGothic" pitchFamily="34" charset="-128"/>
              </a:rPr>
              <a:t>network structure </a:t>
            </a:r>
            <a:r>
              <a:rPr lang="en-US" altLang="zh-TW" sz="2000">
                <a:solidFill>
                  <a:srgbClr val="000000"/>
                </a:solidFill>
                <a:ea typeface="MS PGothic" pitchFamily="34" charset="-128"/>
              </a:rPr>
              <a:t>and </a:t>
            </a:r>
            <a:r>
              <a:rPr lang="en-US" altLang="zh-TW" sz="2000" b="1" i="1">
                <a:solidFill>
                  <a:srgbClr val="000000"/>
                </a:solidFill>
                <a:ea typeface="MS PGothic" pitchFamily="34" charset="-128"/>
              </a:rPr>
              <a:t>input format (vector -&gt; 3-D array)</a:t>
            </a:r>
            <a:endParaRPr lang="zh-TW" altLang="en-US" sz="2000" b="1" i="1">
              <a:solidFill>
                <a:srgbClr val="000000"/>
              </a:solidFill>
              <a:ea typeface="MS PGothic" pitchFamily="34" charset="-128"/>
            </a:endParaRPr>
          </a:p>
        </p:txBody>
      </p:sp>
      <p:sp>
        <p:nvSpPr>
          <p:cNvPr id="34821" name="矩形 9"/>
          <p:cNvSpPr>
            <a:spLocks noChangeArrowheads="1"/>
          </p:cNvSpPr>
          <p:nvPr/>
        </p:nvSpPr>
        <p:spPr bwMode="auto">
          <a:xfrm>
            <a:off x="533400" y="265113"/>
            <a:ext cx="2108200" cy="523875"/>
          </a:xfrm>
          <a:prstGeom prst="rect">
            <a:avLst/>
          </a:prstGeom>
          <a:noFill/>
          <a:ln w="9525">
            <a:noFill/>
            <a:miter lim="800000"/>
            <a:headEnd/>
            <a:tailEnd/>
          </a:ln>
        </p:spPr>
        <p:txBody>
          <a:bodyPr wrap="none">
            <a:spAutoFit/>
          </a:bodyPr>
          <a:lstStyle/>
          <a:p>
            <a:pPr eaLnBrk="1" hangingPunct="1"/>
            <a:r>
              <a:rPr lang="en-US" altLang="zh-TW" sz="2800" b="1" i="1" u="sng"/>
              <a:t>CNN in Keras</a:t>
            </a:r>
            <a:endParaRPr lang="zh-TW" altLang="en-US" sz="2800" b="1" i="1" u="sng"/>
          </a:p>
        </p:txBody>
      </p:sp>
      <p:sp>
        <p:nvSpPr>
          <p:cNvPr id="6" name="矩形 28"/>
          <p:cNvSpPr/>
          <p:nvPr/>
        </p:nvSpPr>
        <p:spPr>
          <a:xfrm>
            <a:off x="6308508" y="1874056"/>
            <a:ext cx="1736724" cy="556488"/>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lang="en-US" altLang="zh-TW" sz="2000">
                <a:solidFill>
                  <a:srgbClr val="000000"/>
                </a:solidFill>
                <a:ea typeface="MS PGothic" pitchFamily="34" charset="-128"/>
              </a:rPr>
              <a:t>Convolution</a:t>
            </a:r>
            <a:endParaRPr lang="zh-TW" altLang="en-US" sz="2000">
              <a:solidFill>
                <a:srgbClr val="000000"/>
              </a:solidFill>
              <a:ea typeface="MS PGothic" pitchFamily="34" charset="-128"/>
            </a:endParaRPr>
          </a:p>
        </p:txBody>
      </p:sp>
      <p:sp>
        <p:nvSpPr>
          <p:cNvPr id="7" name="矩形 29"/>
          <p:cNvSpPr/>
          <p:nvPr/>
        </p:nvSpPr>
        <p:spPr>
          <a:xfrm>
            <a:off x="6308508" y="2974068"/>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lang="en-US" altLang="zh-TW" sz="2000">
                <a:solidFill>
                  <a:srgbClr val="000000"/>
                </a:solidFill>
                <a:ea typeface="MS PGothic" pitchFamily="34" charset="-128"/>
              </a:rPr>
              <a:t>Max Pooling</a:t>
            </a:r>
            <a:endParaRPr lang="zh-TW" altLang="en-US" sz="2000">
              <a:solidFill>
                <a:srgbClr val="000000"/>
              </a:solidFill>
              <a:ea typeface="MS PGothic" pitchFamily="34" charset="-128"/>
            </a:endParaRPr>
          </a:p>
        </p:txBody>
      </p:sp>
      <p:sp>
        <p:nvSpPr>
          <p:cNvPr id="8" name="矩形 30"/>
          <p:cNvSpPr/>
          <p:nvPr/>
        </p:nvSpPr>
        <p:spPr>
          <a:xfrm>
            <a:off x="6308508" y="4042281"/>
            <a:ext cx="1736724" cy="556488"/>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lang="en-US" altLang="zh-TW" sz="2000">
                <a:solidFill>
                  <a:srgbClr val="000000"/>
                </a:solidFill>
                <a:ea typeface="MS PGothic" pitchFamily="34" charset="-128"/>
              </a:rPr>
              <a:t>Convolution</a:t>
            </a:r>
            <a:endParaRPr lang="zh-TW" altLang="en-US" sz="2000">
              <a:solidFill>
                <a:srgbClr val="000000"/>
              </a:solidFill>
              <a:ea typeface="MS PGothic" pitchFamily="34" charset="-128"/>
            </a:endParaRPr>
          </a:p>
        </p:txBody>
      </p:sp>
      <p:sp>
        <p:nvSpPr>
          <p:cNvPr id="9" name="矩形 31"/>
          <p:cNvSpPr/>
          <p:nvPr/>
        </p:nvSpPr>
        <p:spPr>
          <a:xfrm>
            <a:off x="6308508" y="5075533"/>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lang="en-US" altLang="zh-TW" sz="2000">
                <a:solidFill>
                  <a:srgbClr val="000000"/>
                </a:solidFill>
                <a:ea typeface="MS PGothic" pitchFamily="34" charset="-128"/>
              </a:rPr>
              <a:t>Max Pooling</a:t>
            </a:r>
            <a:endParaRPr lang="zh-TW" altLang="en-US" sz="2000">
              <a:solidFill>
                <a:srgbClr val="000000"/>
              </a:solidFill>
              <a:ea typeface="MS PGothic" pitchFamily="34" charset="-128"/>
            </a:endParaRPr>
          </a:p>
        </p:txBody>
      </p:sp>
      <p:sp>
        <p:nvSpPr>
          <p:cNvPr id="10" name="向下箭號 11"/>
          <p:cNvSpPr/>
          <p:nvPr/>
        </p:nvSpPr>
        <p:spPr>
          <a:xfrm>
            <a:off x="6927850" y="1397000"/>
            <a:ext cx="546100" cy="4413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1" name="向下箭號 17"/>
          <p:cNvSpPr/>
          <p:nvPr/>
        </p:nvSpPr>
        <p:spPr>
          <a:xfrm>
            <a:off x="6927850" y="2506663"/>
            <a:ext cx="546100" cy="44291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2" name="向下箭號 18"/>
          <p:cNvSpPr/>
          <p:nvPr/>
        </p:nvSpPr>
        <p:spPr>
          <a:xfrm>
            <a:off x="6927850" y="3598863"/>
            <a:ext cx="546100" cy="4413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3" name="向下箭號 19"/>
          <p:cNvSpPr/>
          <p:nvPr/>
        </p:nvSpPr>
        <p:spPr>
          <a:xfrm>
            <a:off x="6927850" y="4633913"/>
            <a:ext cx="546100" cy="44132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34838" name="文字方塊 41"/>
          <p:cNvSpPr txBox="1">
            <a:spLocks noChangeArrowheads="1"/>
          </p:cNvSpPr>
          <p:nvPr/>
        </p:nvSpPr>
        <p:spPr bwMode="auto">
          <a:xfrm>
            <a:off x="6248400" y="914400"/>
            <a:ext cx="2046288" cy="461963"/>
          </a:xfrm>
          <a:prstGeom prst="rect">
            <a:avLst/>
          </a:prstGeom>
          <a:noFill/>
          <a:ln w="9525">
            <a:noFill/>
            <a:miter lim="800000"/>
            <a:headEnd/>
            <a:tailEnd/>
          </a:ln>
        </p:spPr>
        <p:txBody>
          <a:bodyPr>
            <a:spAutoFit/>
          </a:bodyPr>
          <a:lstStyle/>
          <a:p>
            <a:pPr algn="ctr" eaLnBrk="1" hangingPunct="1"/>
            <a:r>
              <a:rPr lang="en-US" altLang="zh-TW" sz="2400"/>
              <a:t>Input</a:t>
            </a:r>
            <a:endParaRPr lang="zh-TW" altLang="en-US" sz="2400"/>
          </a:p>
        </p:txBody>
      </p:sp>
      <p:sp>
        <p:nvSpPr>
          <p:cNvPr id="15" name="文字方塊 22"/>
          <p:cNvSpPr txBox="1">
            <a:spLocks noChangeArrowheads="1"/>
          </p:cNvSpPr>
          <p:nvPr/>
        </p:nvSpPr>
        <p:spPr bwMode="auto">
          <a:xfrm>
            <a:off x="5253038" y="1365250"/>
            <a:ext cx="1674812" cy="40005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spAutoFit/>
          </a:bodyPr>
          <a:lstStyle/>
          <a:p>
            <a:pPr algn="ctr" eaLnBrk="1" hangingPunct="1">
              <a:defRPr/>
            </a:pPr>
            <a:r>
              <a:rPr lang="en-US" altLang="zh-TW" sz="2000">
                <a:solidFill>
                  <a:srgbClr val="000000"/>
                </a:solidFill>
              </a:rPr>
              <a:t>1 x 28 x 28</a:t>
            </a:r>
            <a:endParaRPr lang="zh-TW" altLang="en-US" sz="2000">
              <a:solidFill>
                <a:srgbClr val="000000"/>
              </a:solidFill>
            </a:endParaRPr>
          </a:p>
        </p:txBody>
      </p:sp>
      <p:sp>
        <p:nvSpPr>
          <p:cNvPr id="16" name="文字方塊 23"/>
          <p:cNvSpPr txBox="1">
            <a:spLocks noChangeArrowheads="1"/>
          </p:cNvSpPr>
          <p:nvPr/>
        </p:nvSpPr>
        <p:spPr bwMode="auto">
          <a:xfrm>
            <a:off x="5253038" y="2479675"/>
            <a:ext cx="1674812" cy="401638"/>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spAutoFit/>
          </a:bodyPr>
          <a:lstStyle/>
          <a:p>
            <a:pPr algn="ctr" eaLnBrk="1" hangingPunct="1">
              <a:defRPr/>
            </a:pPr>
            <a:r>
              <a:rPr lang="en-US" altLang="zh-TW" sz="2000">
                <a:solidFill>
                  <a:srgbClr val="000000"/>
                </a:solidFill>
              </a:rPr>
              <a:t>25 x 26 x 26</a:t>
            </a:r>
            <a:endParaRPr lang="zh-TW" altLang="en-US" sz="2000">
              <a:solidFill>
                <a:srgbClr val="000000"/>
              </a:solidFill>
            </a:endParaRPr>
          </a:p>
        </p:txBody>
      </p:sp>
      <p:sp>
        <p:nvSpPr>
          <p:cNvPr id="17" name="文字方塊 24"/>
          <p:cNvSpPr txBox="1">
            <a:spLocks noChangeArrowheads="1"/>
          </p:cNvSpPr>
          <p:nvPr/>
        </p:nvSpPr>
        <p:spPr bwMode="auto">
          <a:xfrm>
            <a:off x="5253038" y="3556000"/>
            <a:ext cx="1674812" cy="40005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spAutoFit/>
          </a:bodyPr>
          <a:lstStyle/>
          <a:p>
            <a:pPr algn="ctr" eaLnBrk="1" hangingPunct="1">
              <a:defRPr/>
            </a:pPr>
            <a:r>
              <a:rPr lang="en-US" altLang="zh-TW" sz="2000">
                <a:solidFill>
                  <a:srgbClr val="000000"/>
                </a:solidFill>
              </a:rPr>
              <a:t>25 x 13 x 13</a:t>
            </a:r>
            <a:endParaRPr lang="zh-TW" altLang="en-US" sz="2000">
              <a:solidFill>
                <a:srgbClr val="000000"/>
              </a:solidFill>
            </a:endParaRPr>
          </a:p>
        </p:txBody>
      </p:sp>
      <p:sp>
        <p:nvSpPr>
          <p:cNvPr id="18" name="文字方塊 25"/>
          <p:cNvSpPr txBox="1">
            <a:spLocks noChangeArrowheads="1"/>
          </p:cNvSpPr>
          <p:nvPr/>
        </p:nvSpPr>
        <p:spPr bwMode="auto">
          <a:xfrm>
            <a:off x="5253038" y="4613275"/>
            <a:ext cx="1674812" cy="40005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spAutoFit/>
          </a:bodyPr>
          <a:lstStyle/>
          <a:p>
            <a:pPr algn="ctr" eaLnBrk="1" hangingPunct="1">
              <a:defRPr/>
            </a:pPr>
            <a:r>
              <a:rPr lang="en-US" altLang="zh-TW" sz="2000">
                <a:solidFill>
                  <a:srgbClr val="000000"/>
                </a:solidFill>
              </a:rPr>
              <a:t>50 x 11 x 11</a:t>
            </a:r>
            <a:endParaRPr lang="zh-TW" altLang="en-US" sz="2000">
              <a:solidFill>
                <a:srgbClr val="000000"/>
              </a:solidFill>
            </a:endParaRPr>
          </a:p>
        </p:txBody>
      </p:sp>
      <p:sp>
        <p:nvSpPr>
          <p:cNvPr id="19" name="文字方塊 26"/>
          <p:cNvSpPr txBox="1">
            <a:spLocks noChangeArrowheads="1"/>
          </p:cNvSpPr>
          <p:nvPr/>
        </p:nvSpPr>
        <p:spPr bwMode="auto">
          <a:xfrm>
            <a:off x="5253038" y="5553075"/>
            <a:ext cx="1674812" cy="40005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spAutoFit/>
          </a:bodyPr>
          <a:lstStyle/>
          <a:p>
            <a:pPr algn="ctr" eaLnBrk="1" hangingPunct="1">
              <a:defRPr/>
            </a:pPr>
            <a:r>
              <a:rPr lang="en-US" altLang="zh-TW" sz="2000">
                <a:solidFill>
                  <a:srgbClr val="000000"/>
                </a:solidFill>
              </a:rPr>
              <a:t>50 x 5 x 5</a:t>
            </a:r>
            <a:endParaRPr lang="zh-TW" altLang="en-US" sz="2000">
              <a:solidFill>
                <a:srgbClr val="000000"/>
              </a:solidFill>
            </a:endParaRPr>
          </a:p>
        </p:txBody>
      </p:sp>
      <p:sp>
        <p:nvSpPr>
          <p:cNvPr id="20" name="文字方塊 32"/>
          <p:cNvSpPr txBox="1"/>
          <p:nvPr/>
        </p:nvSpPr>
        <p:spPr>
          <a:xfrm>
            <a:off x="3267596" y="5851258"/>
            <a:ext cx="1556991" cy="400110"/>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lgn="ctr" eaLnBrk="1" hangingPunct="1">
              <a:defRPr/>
            </a:pPr>
            <a:r>
              <a:rPr lang="en-US" altLang="zh-TW" sz="2000">
                <a:solidFill>
                  <a:srgbClr val="000000"/>
                </a:solidFill>
                <a:ea typeface="MS PGothic" pitchFamily="34" charset="-128"/>
              </a:rPr>
              <a:t>Flattened</a:t>
            </a:r>
            <a:endParaRPr lang="zh-TW" altLang="en-US" sz="2000">
              <a:solidFill>
                <a:srgbClr val="000000"/>
              </a:solidFill>
              <a:ea typeface="MS PGothic" pitchFamily="34" charset="-128"/>
            </a:endParaRPr>
          </a:p>
        </p:txBody>
      </p:sp>
      <p:sp>
        <p:nvSpPr>
          <p:cNvPr id="21" name="右彎箭號 16"/>
          <p:cNvSpPr/>
          <p:nvPr/>
        </p:nvSpPr>
        <p:spPr>
          <a:xfrm rot="10800000">
            <a:off x="4864100" y="5651500"/>
            <a:ext cx="2452688" cy="631825"/>
          </a:xfrm>
          <a:prstGeom prst="bentArrow">
            <a:avLst>
              <a:gd name="adj1" fmla="val 36585"/>
              <a:gd name="adj2" fmla="val 25000"/>
              <a:gd name="adj3" fmla="val 25000"/>
              <a:gd name="adj4" fmla="val 43750"/>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chemeClr val="tx1"/>
              </a:solidFill>
            </a:endParaRPr>
          </a:p>
        </p:txBody>
      </p:sp>
      <p:sp>
        <p:nvSpPr>
          <p:cNvPr id="22" name="右彎箭號 21"/>
          <p:cNvSpPr/>
          <p:nvPr/>
        </p:nvSpPr>
        <p:spPr>
          <a:xfrm rot="16200000">
            <a:off x="2151856" y="5126832"/>
            <a:ext cx="727075" cy="1398588"/>
          </a:xfrm>
          <a:prstGeom prst="bentArrow">
            <a:avLst>
              <a:gd name="adj1" fmla="val 28061"/>
              <a:gd name="adj2" fmla="val 25000"/>
              <a:gd name="adj3" fmla="val 25000"/>
              <a:gd name="adj4" fmla="val 43750"/>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chemeClr val="tx1"/>
              </a:solidFill>
            </a:endParaRPr>
          </a:p>
        </p:txBody>
      </p:sp>
      <p:pic>
        <p:nvPicPr>
          <p:cNvPr id="23" name="圖片 2"/>
          <p:cNvPicPr>
            <a:picLocks noChangeAspect="1"/>
          </p:cNvPicPr>
          <p:nvPr/>
        </p:nvPicPr>
        <p:blipFill>
          <a:blip r:embed="rId2"/>
          <a:srcRect/>
          <a:stretch>
            <a:fillRect/>
          </a:stretch>
        </p:blipFill>
        <p:spPr bwMode="auto">
          <a:xfrm>
            <a:off x="2622550" y="6329363"/>
            <a:ext cx="2847975" cy="266700"/>
          </a:xfrm>
          <a:prstGeom prst="rect">
            <a:avLst/>
          </a:prstGeom>
          <a:noFill/>
          <a:ln w="9525">
            <a:noFill/>
            <a:miter lim="800000"/>
            <a:headEnd/>
            <a:tailEnd/>
          </a:ln>
        </p:spPr>
      </p:pic>
      <p:sp>
        <p:nvSpPr>
          <p:cNvPr id="24" name="文字方塊 39"/>
          <p:cNvSpPr txBox="1">
            <a:spLocks noChangeArrowheads="1"/>
          </p:cNvSpPr>
          <p:nvPr/>
        </p:nvSpPr>
        <p:spPr bwMode="auto">
          <a:xfrm>
            <a:off x="2178050" y="5483225"/>
            <a:ext cx="1006475" cy="40005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spAutoFit/>
          </a:bodyPr>
          <a:lstStyle/>
          <a:p>
            <a:pPr algn="ctr" eaLnBrk="1" hangingPunct="1">
              <a:defRPr/>
            </a:pPr>
            <a:r>
              <a:rPr lang="en-US" altLang="zh-TW" sz="2000">
                <a:solidFill>
                  <a:srgbClr val="000000"/>
                </a:solidFill>
              </a:rPr>
              <a:t>1250</a:t>
            </a:r>
            <a:endParaRPr lang="zh-TW" altLang="en-US" sz="2000">
              <a:solidFill>
                <a:srgbClr val="000000"/>
              </a:solidFill>
            </a:endParaRPr>
          </a:p>
        </p:txBody>
      </p:sp>
      <p:grpSp>
        <p:nvGrpSpPr>
          <p:cNvPr id="2" name="群組 40"/>
          <p:cNvGrpSpPr>
            <a:grpSpLocks/>
          </p:cNvGrpSpPr>
          <p:nvPr/>
        </p:nvGrpSpPr>
        <p:grpSpPr bwMode="auto">
          <a:xfrm>
            <a:off x="514350" y="2208213"/>
            <a:ext cx="2906713" cy="3201987"/>
            <a:chOff x="-1595803" y="3999117"/>
            <a:chExt cx="2906568" cy="3201477"/>
          </a:xfrm>
        </p:grpSpPr>
        <p:pic>
          <p:nvPicPr>
            <p:cNvPr id="34854" name="圖片 44"/>
            <p:cNvPicPr>
              <a:picLocks noChangeAspect="1"/>
            </p:cNvPicPr>
            <p:nvPr/>
          </p:nvPicPr>
          <p:blipFill>
            <a:blip r:embed="rId3"/>
            <a:srcRect/>
            <a:stretch>
              <a:fillRect/>
            </a:stretch>
          </p:blipFill>
          <p:spPr bwMode="auto">
            <a:xfrm rot="5400000" flipH="1">
              <a:off x="-1736746" y="4748962"/>
              <a:ext cx="3201477" cy="1701788"/>
            </a:xfrm>
            <a:prstGeom prst="rect">
              <a:avLst/>
            </a:prstGeom>
            <a:noFill/>
            <a:ln w="9525">
              <a:noFill/>
              <a:miter lim="800000"/>
              <a:headEnd/>
              <a:tailEnd/>
            </a:ln>
          </p:spPr>
        </p:pic>
        <p:sp>
          <p:nvSpPr>
            <p:cNvPr id="27" name="文字方塊 45"/>
            <p:cNvSpPr txBox="1"/>
            <p:nvPr/>
          </p:nvSpPr>
          <p:spPr>
            <a:xfrm>
              <a:off x="-1595803" y="4773762"/>
              <a:ext cx="2906568" cy="707886"/>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p>
              <a:pPr algn="ctr" eaLnBrk="1" hangingPunct="1">
                <a:defRPr/>
              </a:pPr>
              <a:r>
                <a:rPr lang="en-US" altLang="zh-TW" sz="2000">
                  <a:solidFill>
                    <a:srgbClr val="000000"/>
                  </a:solidFill>
                  <a:ea typeface="MS PGothic" pitchFamily="34" charset="-128"/>
                </a:rPr>
                <a:t>Fully connected feedforward network</a:t>
              </a:r>
              <a:endParaRPr lang="zh-TW" altLang="en-US" sz="2000">
                <a:solidFill>
                  <a:srgbClr val="000000"/>
                </a:solidFill>
                <a:ea typeface="MS PGothic" pitchFamily="34" charset="-128"/>
              </a:endParaRPr>
            </a:p>
          </p:txBody>
        </p:sp>
      </p:grpSp>
      <p:sp>
        <p:nvSpPr>
          <p:cNvPr id="28" name="文字方塊 46"/>
          <p:cNvSpPr txBox="1">
            <a:spLocks noChangeArrowheads="1"/>
          </p:cNvSpPr>
          <p:nvPr/>
        </p:nvSpPr>
        <p:spPr bwMode="auto">
          <a:xfrm>
            <a:off x="950913" y="1827213"/>
            <a:ext cx="2046287" cy="461962"/>
          </a:xfrm>
          <a:prstGeom prst="rect">
            <a:avLst/>
          </a:prstGeom>
          <a:noFill/>
          <a:ln w="9525">
            <a:noFill/>
            <a:miter lim="800000"/>
            <a:headEnd/>
            <a:tailEnd/>
          </a:ln>
        </p:spPr>
        <p:txBody>
          <a:bodyPr>
            <a:spAutoFit/>
          </a:bodyPr>
          <a:lstStyle/>
          <a:p>
            <a:pPr algn="ctr" eaLnBrk="1" hangingPunct="1"/>
            <a:r>
              <a:rPr lang="en-US" altLang="zh-TW" sz="2400"/>
              <a:t>Output</a:t>
            </a:r>
            <a:endParaRPr lang="zh-TW" altLang="en-US" sz="2400"/>
          </a:p>
        </p:txBody>
      </p:sp>
      <p:pic>
        <p:nvPicPr>
          <p:cNvPr id="29" name="圖片 3"/>
          <p:cNvPicPr>
            <a:picLocks noChangeAspect="1"/>
          </p:cNvPicPr>
          <p:nvPr/>
        </p:nvPicPr>
        <p:blipFill>
          <a:blip r:embed="rId4"/>
          <a:srcRect/>
          <a:stretch>
            <a:fillRect/>
          </a:stretch>
        </p:blipFill>
        <p:spPr bwMode="auto">
          <a:xfrm>
            <a:off x="323850" y="3932238"/>
            <a:ext cx="4552950" cy="1028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http://lgs.tw/img/xp1.png.pagespeed.ic.NzL0vritbc.jpg"/>
          <p:cNvPicPr>
            <a:picLocks noChangeAspect="1" noChangeArrowheads="1"/>
          </p:cNvPicPr>
          <p:nvPr/>
        </p:nvPicPr>
        <p:blipFill>
          <a:blip r:embed="rId2"/>
          <a:srcRect/>
          <a:stretch>
            <a:fillRect/>
          </a:stretch>
        </p:blipFill>
        <p:spPr bwMode="auto">
          <a:xfrm>
            <a:off x="979488" y="1531938"/>
            <a:ext cx="2566987" cy="2765425"/>
          </a:xfrm>
          <a:prstGeom prst="rect">
            <a:avLst/>
          </a:prstGeom>
          <a:noFill/>
          <a:ln w="9525">
            <a:noFill/>
            <a:miter lim="800000"/>
            <a:headEnd/>
            <a:tailEnd/>
          </a:ln>
        </p:spPr>
      </p:pic>
      <p:sp>
        <p:nvSpPr>
          <p:cNvPr id="35843" name="標題 1"/>
          <p:cNvSpPr>
            <a:spLocks noGrp="1"/>
          </p:cNvSpPr>
          <p:nvPr>
            <p:ph type="title"/>
          </p:nvPr>
        </p:nvSpPr>
        <p:spPr>
          <a:xfrm>
            <a:off x="628650" y="365125"/>
            <a:ext cx="7886700" cy="1325563"/>
          </a:xfrm>
        </p:spPr>
        <p:txBody>
          <a:bodyPr/>
          <a:lstStyle/>
          <a:p>
            <a:r>
              <a:rPr lang="en-US" altLang="zh-TW" smtClean="0"/>
              <a:t>AlphaGo</a:t>
            </a:r>
            <a:endParaRPr lang="zh-TW" altLang="en-US" smtClean="0"/>
          </a:p>
        </p:txBody>
      </p:sp>
      <p:sp>
        <p:nvSpPr>
          <p:cNvPr id="6" name="矩形 5"/>
          <p:cNvSpPr/>
          <p:nvPr/>
        </p:nvSpPr>
        <p:spPr>
          <a:xfrm>
            <a:off x="4067175" y="2255838"/>
            <a:ext cx="1719263" cy="1244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hangingPunct="1">
              <a:defRPr/>
            </a:pPr>
            <a:r>
              <a:rPr lang="en-US" altLang="zh-TW" sz="2400">
                <a:solidFill>
                  <a:srgbClr val="000000"/>
                </a:solidFill>
                <a:ea typeface="MS PGothic" pitchFamily="34" charset="-128"/>
              </a:rPr>
              <a:t>Neural</a:t>
            </a:r>
          </a:p>
          <a:p>
            <a:pPr algn="ctr" eaLnBrk="1" hangingPunct="1">
              <a:defRPr/>
            </a:pPr>
            <a:r>
              <a:rPr lang="en-US" altLang="zh-TW" sz="2400">
                <a:solidFill>
                  <a:srgbClr val="000000"/>
                </a:solidFill>
                <a:ea typeface="MS PGothic" pitchFamily="34" charset="-128"/>
              </a:rPr>
              <a:t>Network</a:t>
            </a:r>
            <a:endParaRPr lang="zh-TW" altLang="en-US" sz="2400">
              <a:solidFill>
                <a:srgbClr val="000000"/>
              </a:solidFill>
              <a:ea typeface="MS PGothic" pitchFamily="34" charset="-128"/>
            </a:endParaRPr>
          </a:p>
        </p:txBody>
      </p:sp>
      <p:sp>
        <p:nvSpPr>
          <p:cNvPr id="7" name="向右箭號 6"/>
          <p:cNvSpPr/>
          <p:nvPr/>
        </p:nvSpPr>
        <p:spPr>
          <a:xfrm>
            <a:off x="3524250" y="2598738"/>
            <a:ext cx="423863" cy="56038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8" name="向右箭號 7"/>
          <p:cNvSpPr/>
          <p:nvPr/>
        </p:nvSpPr>
        <p:spPr>
          <a:xfrm>
            <a:off x="5956300" y="2598738"/>
            <a:ext cx="423863" cy="56038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grpSp>
        <p:nvGrpSpPr>
          <p:cNvPr id="2" name="群組 10"/>
          <p:cNvGrpSpPr>
            <a:grpSpLocks/>
          </p:cNvGrpSpPr>
          <p:nvPr/>
        </p:nvGrpSpPr>
        <p:grpSpPr bwMode="auto">
          <a:xfrm>
            <a:off x="6488113" y="2274888"/>
            <a:ext cx="1597025" cy="1111250"/>
            <a:chOff x="6737868" y="2183226"/>
            <a:chExt cx="1596788" cy="1111653"/>
          </a:xfrm>
        </p:grpSpPr>
        <p:sp>
          <p:nvSpPr>
            <p:cNvPr id="35858" name="文字方塊 8"/>
            <p:cNvSpPr txBox="1">
              <a:spLocks noChangeArrowheads="1"/>
            </p:cNvSpPr>
            <p:nvPr/>
          </p:nvSpPr>
          <p:spPr bwMode="auto">
            <a:xfrm>
              <a:off x="6824399" y="2586993"/>
              <a:ext cx="1409700" cy="707886"/>
            </a:xfrm>
            <a:prstGeom prst="rect">
              <a:avLst/>
            </a:prstGeom>
            <a:noFill/>
            <a:ln w="9525">
              <a:noFill/>
              <a:miter lim="800000"/>
              <a:headEnd/>
              <a:tailEnd/>
            </a:ln>
          </p:spPr>
          <p:txBody>
            <a:bodyPr>
              <a:spAutoFit/>
            </a:bodyPr>
            <a:lstStyle/>
            <a:p>
              <a:pPr eaLnBrk="1" hangingPunct="1"/>
              <a:r>
                <a:rPr lang="en-US" altLang="zh-TW" sz="2000"/>
                <a:t>(19 x 19 positions)</a:t>
              </a:r>
              <a:endParaRPr lang="zh-TW" altLang="en-US" sz="2000"/>
            </a:p>
          </p:txBody>
        </p:sp>
        <p:sp>
          <p:nvSpPr>
            <p:cNvPr id="35859" name="文字方塊 9"/>
            <p:cNvSpPr txBox="1">
              <a:spLocks noChangeArrowheads="1"/>
            </p:cNvSpPr>
            <p:nvPr/>
          </p:nvSpPr>
          <p:spPr bwMode="auto">
            <a:xfrm>
              <a:off x="6737868" y="2183226"/>
              <a:ext cx="1596788" cy="400110"/>
            </a:xfrm>
            <a:prstGeom prst="rect">
              <a:avLst/>
            </a:prstGeom>
            <a:noFill/>
            <a:ln w="9525">
              <a:noFill/>
              <a:miter lim="800000"/>
              <a:headEnd/>
              <a:tailEnd/>
            </a:ln>
          </p:spPr>
          <p:txBody>
            <a:bodyPr>
              <a:spAutoFit/>
            </a:bodyPr>
            <a:lstStyle/>
            <a:p>
              <a:pPr algn="ctr" eaLnBrk="1" hangingPunct="1"/>
              <a:r>
                <a:rPr lang="en-US" altLang="zh-TW" sz="2000"/>
                <a:t>Next move</a:t>
              </a:r>
              <a:endParaRPr lang="zh-TW" altLang="en-US" sz="2000"/>
            </a:p>
          </p:txBody>
        </p:sp>
      </p:grpSp>
      <p:sp>
        <p:nvSpPr>
          <p:cNvPr id="12" name="文字方塊 12"/>
          <p:cNvSpPr txBox="1">
            <a:spLocks noChangeArrowheads="1"/>
          </p:cNvSpPr>
          <p:nvPr/>
        </p:nvSpPr>
        <p:spPr bwMode="auto">
          <a:xfrm>
            <a:off x="1079500" y="4179888"/>
            <a:ext cx="2716213" cy="460375"/>
          </a:xfrm>
          <a:prstGeom prst="rect">
            <a:avLst/>
          </a:prstGeom>
          <a:noFill/>
          <a:ln w="9525">
            <a:noFill/>
            <a:miter lim="800000"/>
            <a:headEnd/>
            <a:tailEnd/>
          </a:ln>
        </p:spPr>
        <p:txBody>
          <a:bodyPr>
            <a:spAutoFit/>
          </a:bodyPr>
          <a:lstStyle/>
          <a:p>
            <a:pPr algn="ctr" eaLnBrk="1" hangingPunct="1"/>
            <a:r>
              <a:rPr lang="en-US" altLang="zh-TW" sz="2400"/>
              <a:t>19 x 19 matrix</a:t>
            </a:r>
            <a:endParaRPr lang="zh-TW" altLang="en-US" sz="2400"/>
          </a:p>
        </p:txBody>
      </p:sp>
      <p:sp>
        <p:nvSpPr>
          <p:cNvPr id="13" name="文字方塊 13"/>
          <p:cNvSpPr txBox="1">
            <a:spLocks noChangeArrowheads="1"/>
          </p:cNvSpPr>
          <p:nvPr/>
        </p:nvSpPr>
        <p:spPr bwMode="auto">
          <a:xfrm>
            <a:off x="1576388" y="4775200"/>
            <a:ext cx="1722437" cy="461963"/>
          </a:xfrm>
          <a:prstGeom prst="rect">
            <a:avLst/>
          </a:prstGeom>
          <a:noFill/>
          <a:ln w="9525">
            <a:noFill/>
            <a:miter lim="800000"/>
            <a:headEnd/>
            <a:tailEnd/>
          </a:ln>
        </p:spPr>
        <p:txBody>
          <a:bodyPr>
            <a:spAutoFit/>
          </a:bodyPr>
          <a:lstStyle/>
          <a:p>
            <a:pPr algn="ctr" eaLnBrk="1" hangingPunct="1"/>
            <a:r>
              <a:rPr lang="en-US" altLang="zh-TW" sz="2400"/>
              <a:t>Black: 1</a:t>
            </a:r>
            <a:endParaRPr lang="zh-TW" altLang="en-US" sz="2400"/>
          </a:p>
        </p:txBody>
      </p:sp>
      <p:sp>
        <p:nvSpPr>
          <p:cNvPr id="14" name="文字方塊 14"/>
          <p:cNvSpPr txBox="1">
            <a:spLocks noChangeArrowheads="1"/>
          </p:cNvSpPr>
          <p:nvPr/>
        </p:nvSpPr>
        <p:spPr bwMode="auto">
          <a:xfrm>
            <a:off x="1576388" y="5224463"/>
            <a:ext cx="1722437" cy="461962"/>
          </a:xfrm>
          <a:prstGeom prst="rect">
            <a:avLst/>
          </a:prstGeom>
          <a:noFill/>
          <a:ln w="9525">
            <a:noFill/>
            <a:miter lim="800000"/>
            <a:headEnd/>
            <a:tailEnd/>
          </a:ln>
        </p:spPr>
        <p:txBody>
          <a:bodyPr>
            <a:spAutoFit/>
          </a:bodyPr>
          <a:lstStyle/>
          <a:p>
            <a:pPr algn="ctr" eaLnBrk="1" hangingPunct="1"/>
            <a:r>
              <a:rPr lang="en-US" altLang="zh-TW" sz="2400"/>
              <a:t>white: -1</a:t>
            </a:r>
            <a:endParaRPr lang="zh-TW" altLang="en-US" sz="2400"/>
          </a:p>
        </p:txBody>
      </p:sp>
      <p:sp>
        <p:nvSpPr>
          <p:cNvPr id="15" name="文字方塊 15"/>
          <p:cNvSpPr txBox="1">
            <a:spLocks noChangeArrowheads="1"/>
          </p:cNvSpPr>
          <p:nvPr/>
        </p:nvSpPr>
        <p:spPr bwMode="auto">
          <a:xfrm>
            <a:off x="1576388" y="5673725"/>
            <a:ext cx="1722437" cy="461963"/>
          </a:xfrm>
          <a:prstGeom prst="rect">
            <a:avLst/>
          </a:prstGeom>
          <a:noFill/>
          <a:ln w="9525">
            <a:noFill/>
            <a:miter lim="800000"/>
            <a:headEnd/>
            <a:tailEnd/>
          </a:ln>
        </p:spPr>
        <p:txBody>
          <a:bodyPr>
            <a:spAutoFit/>
          </a:bodyPr>
          <a:lstStyle/>
          <a:p>
            <a:pPr algn="ctr" eaLnBrk="1" hangingPunct="1"/>
            <a:r>
              <a:rPr lang="en-US" altLang="zh-TW" sz="2400"/>
              <a:t>none: 0</a:t>
            </a:r>
            <a:endParaRPr lang="zh-TW" altLang="en-US" sz="2400"/>
          </a:p>
        </p:txBody>
      </p:sp>
      <p:sp>
        <p:nvSpPr>
          <p:cNvPr id="17" name="文字方塊 17"/>
          <p:cNvSpPr txBox="1"/>
          <p:nvPr/>
        </p:nvSpPr>
        <p:spPr>
          <a:xfrm>
            <a:off x="3680602" y="4623211"/>
            <a:ext cx="4929997" cy="830997"/>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lgn="ctr" eaLnBrk="1" hangingPunct="1">
              <a:defRPr/>
            </a:pPr>
            <a:r>
              <a:rPr lang="en-US" altLang="zh-TW" sz="2400">
                <a:solidFill>
                  <a:srgbClr val="000000"/>
                </a:solidFill>
                <a:ea typeface="MS PGothic" pitchFamily="34" charset="-128"/>
              </a:rPr>
              <a:t>Fully-connected feedforward network can be used</a:t>
            </a:r>
            <a:endParaRPr lang="zh-TW" altLang="en-US" sz="2400">
              <a:solidFill>
                <a:srgbClr val="000000"/>
              </a:solidFill>
              <a:ea typeface="MS PGothic" pitchFamily="34" charset="-128"/>
            </a:endParaRPr>
          </a:p>
        </p:txBody>
      </p:sp>
      <p:sp>
        <p:nvSpPr>
          <p:cNvPr id="18" name="文字方塊 18"/>
          <p:cNvSpPr txBox="1"/>
          <p:nvPr/>
        </p:nvSpPr>
        <p:spPr>
          <a:xfrm>
            <a:off x="3680603" y="5669311"/>
            <a:ext cx="4929996" cy="461665"/>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lgn="ctr" eaLnBrk="1" hangingPunct="1">
              <a:defRPr/>
            </a:pPr>
            <a:r>
              <a:rPr lang="en-US" altLang="zh-TW" sz="2400">
                <a:solidFill>
                  <a:srgbClr val="000000"/>
                </a:solidFill>
                <a:ea typeface="MS PGothic" pitchFamily="34" charset="-128"/>
              </a:rPr>
              <a:t>But CNN performs much better</a:t>
            </a:r>
            <a:endParaRPr lang="zh-TW" altLang="en-US" sz="2400">
              <a:solidFill>
                <a:srgbClr val="000000"/>
              </a:solidFill>
              <a:ea typeface="MS PGothic"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2" grpId="0"/>
      <p:bldP spid="13" grpId="0"/>
      <p:bldP spid="14"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標題 1"/>
          <p:cNvSpPr>
            <a:spLocks noGrp="1"/>
          </p:cNvSpPr>
          <p:nvPr>
            <p:ph type="title"/>
          </p:nvPr>
        </p:nvSpPr>
        <p:spPr>
          <a:xfrm>
            <a:off x="628650" y="365125"/>
            <a:ext cx="7886700" cy="1325563"/>
          </a:xfrm>
        </p:spPr>
        <p:txBody>
          <a:bodyPr/>
          <a:lstStyle/>
          <a:p>
            <a:r>
              <a:rPr lang="en-US" altLang="zh-TW" smtClean="0"/>
              <a:t>AlphaGo’s policy network</a:t>
            </a:r>
            <a:endParaRPr lang="zh-TW" altLang="en-US" smtClean="0"/>
          </a:p>
        </p:txBody>
      </p:sp>
      <p:pic>
        <p:nvPicPr>
          <p:cNvPr id="6" name="圖片 3"/>
          <p:cNvPicPr>
            <a:picLocks noChangeAspect="1"/>
          </p:cNvPicPr>
          <p:nvPr/>
        </p:nvPicPr>
        <p:blipFill>
          <a:blip r:embed="rId2"/>
          <a:srcRect/>
          <a:stretch>
            <a:fillRect/>
          </a:stretch>
        </p:blipFill>
        <p:spPr bwMode="auto">
          <a:xfrm>
            <a:off x="76200" y="2965450"/>
            <a:ext cx="8955088" cy="3684588"/>
          </a:xfrm>
          <a:prstGeom prst="rect">
            <a:avLst/>
          </a:prstGeom>
          <a:noFill/>
          <a:ln w="38100" cap="sq">
            <a:solidFill>
              <a:srgbClr val="000000"/>
            </a:solidFill>
            <a:miter lim="800000"/>
            <a:headEnd/>
            <a:tailEnd/>
          </a:ln>
          <a:effectLst>
            <a:outerShdw blurRad="50800" dist="38100" dir="2700000" algn="tl" rotWithShape="0">
              <a:srgbClr val="808080">
                <a:alpha val="42999"/>
              </a:srgbClr>
            </a:outerShdw>
          </a:effectLst>
          <a:extLst>
            <a:ext uri="{909E8E84-426E-40DD-AFC4-6F175D3DCCD1}"/>
          </a:extLst>
        </p:spPr>
      </p:pic>
      <p:sp>
        <p:nvSpPr>
          <p:cNvPr id="7" name="文字方塊 4"/>
          <p:cNvSpPr txBox="1"/>
          <p:nvPr/>
        </p:nvSpPr>
        <p:spPr>
          <a:xfrm>
            <a:off x="152400" y="2362200"/>
            <a:ext cx="6657521" cy="461665"/>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p>
            <a:pPr algn="ctr" eaLnBrk="1" hangingPunct="1">
              <a:defRPr/>
            </a:pPr>
            <a:r>
              <a:rPr lang="en-US" altLang="zh-TW" sz="2400">
                <a:solidFill>
                  <a:srgbClr val="000000"/>
                </a:solidFill>
                <a:ea typeface="MS PGothic" pitchFamily="34" charset="-128"/>
              </a:rPr>
              <a:t>Note: AlphaGo does not use Max Pooling.</a:t>
            </a:r>
            <a:endParaRPr lang="zh-TW" altLang="en-US" sz="2400">
              <a:solidFill>
                <a:srgbClr val="000000"/>
              </a:solidFill>
              <a:ea typeface="MS PGothic" pitchFamily="34" charset="-128"/>
            </a:endParaRPr>
          </a:p>
        </p:txBody>
      </p:sp>
      <p:cxnSp>
        <p:nvCxnSpPr>
          <p:cNvPr id="10" name="直線接點 9"/>
          <p:cNvCxnSpPr/>
          <p:nvPr/>
        </p:nvCxnSpPr>
        <p:spPr>
          <a:xfrm>
            <a:off x="7566025" y="3305175"/>
            <a:ext cx="13255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接點 11"/>
          <p:cNvCxnSpPr/>
          <p:nvPr/>
        </p:nvCxnSpPr>
        <p:spPr>
          <a:xfrm>
            <a:off x="146050" y="3629025"/>
            <a:ext cx="6921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接點 13"/>
          <p:cNvCxnSpPr/>
          <p:nvPr/>
        </p:nvCxnSpPr>
        <p:spPr>
          <a:xfrm>
            <a:off x="7489825" y="3629025"/>
            <a:ext cx="14732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接點 15"/>
          <p:cNvCxnSpPr/>
          <p:nvPr/>
        </p:nvCxnSpPr>
        <p:spPr>
          <a:xfrm>
            <a:off x="146050" y="3933825"/>
            <a:ext cx="28829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7"/>
          <p:cNvCxnSpPr/>
          <p:nvPr/>
        </p:nvCxnSpPr>
        <p:spPr>
          <a:xfrm>
            <a:off x="4749800" y="3944938"/>
            <a:ext cx="29559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接點 19"/>
          <p:cNvCxnSpPr/>
          <p:nvPr/>
        </p:nvCxnSpPr>
        <p:spPr>
          <a:xfrm>
            <a:off x="8353425" y="3933825"/>
            <a:ext cx="6016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接點 21"/>
          <p:cNvCxnSpPr/>
          <p:nvPr/>
        </p:nvCxnSpPr>
        <p:spPr>
          <a:xfrm>
            <a:off x="146050" y="4276725"/>
            <a:ext cx="1682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接點 24"/>
          <p:cNvCxnSpPr/>
          <p:nvPr/>
        </p:nvCxnSpPr>
        <p:spPr>
          <a:xfrm>
            <a:off x="4044950" y="4276725"/>
            <a:ext cx="23082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接點 26"/>
          <p:cNvCxnSpPr/>
          <p:nvPr/>
        </p:nvCxnSpPr>
        <p:spPr>
          <a:xfrm>
            <a:off x="88900" y="4610100"/>
            <a:ext cx="23082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接點 27"/>
          <p:cNvCxnSpPr/>
          <p:nvPr/>
        </p:nvCxnSpPr>
        <p:spPr>
          <a:xfrm>
            <a:off x="2441575" y="4610100"/>
            <a:ext cx="645001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接點 29"/>
          <p:cNvCxnSpPr/>
          <p:nvPr/>
        </p:nvCxnSpPr>
        <p:spPr>
          <a:xfrm>
            <a:off x="2582863" y="4933950"/>
            <a:ext cx="30829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31"/>
          <p:cNvCxnSpPr/>
          <p:nvPr/>
        </p:nvCxnSpPr>
        <p:spPr>
          <a:xfrm>
            <a:off x="5788025" y="4933950"/>
            <a:ext cx="13652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6883" name="TextBox 22"/>
          <p:cNvSpPr txBox="1">
            <a:spLocks noChangeArrowheads="1"/>
          </p:cNvSpPr>
          <p:nvPr/>
        </p:nvSpPr>
        <p:spPr bwMode="auto">
          <a:xfrm>
            <a:off x="25400" y="1828800"/>
            <a:ext cx="7043738" cy="461963"/>
          </a:xfrm>
          <a:prstGeom prst="rect">
            <a:avLst/>
          </a:prstGeom>
          <a:noFill/>
          <a:ln w="9525">
            <a:noFill/>
            <a:miter lim="800000"/>
            <a:headEnd/>
            <a:tailEnd/>
          </a:ln>
        </p:spPr>
        <p:txBody>
          <a:bodyPr wrap="none">
            <a:spAutoFit/>
          </a:bodyPr>
          <a:lstStyle/>
          <a:p>
            <a:pPr eaLnBrk="1" hangingPunct="1"/>
            <a:r>
              <a:rPr lang="en-US" altLang="en-US" sz="2400"/>
              <a:t>The following is quotation from their Nature article: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圖片 24"/>
          <p:cNvPicPr>
            <a:picLocks noChangeAspect="1"/>
          </p:cNvPicPr>
          <p:nvPr/>
        </p:nvPicPr>
        <p:blipFill>
          <a:blip r:embed="rId2"/>
          <a:srcRect/>
          <a:stretch>
            <a:fillRect/>
          </a:stretch>
        </p:blipFill>
        <p:spPr bwMode="auto">
          <a:xfrm>
            <a:off x="1390650" y="3113088"/>
            <a:ext cx="6545263" cy="2657475"/>
          </a:xfrm>
          <a:prstGeom prst="rect">
            <a:avLst/>
          </a:prstGeom>
          <a:noFill/>
          <a:ln w="9525">
            <a:noFill/>
            <a:miter lim="800000"/>
            <a:headEnd/>
            <a:tailEnd/>
          </a:ln>
        </p:spPr>
      </p:pic>
      <p:sp>
        <p:nvSpPr>
          <p:cNvPr id="37891" name="標題 1"/>
          <p:cNvSpPr>
            <a:spLocks noGrp="1"/>
          </p:cNvSpPr>
          <p:nvPr>
            <p:ph type="title"/>
          </p:nvPr>
        </p:nvSpPr>
        <p:spPr>
          <a:xfrm>
            <a:off x="628650" y="295275"/>
            <a:ext cx="7886700" cy="1325563"/>
          </a:xfrm>
        </p:spPr>
        <p:txBody>
          <a:bodyPr/>
          <a:lstStyle/>
          <a:p>
            <a:r>
              <a:rPr lang="en-US" altLang="zh-TW" smtClean="0"/>
              <a:t>CNN in speech recognition</a:t>
            </a:r>
            <a:endParaRPr lang="zh-TW" altLang="en-US" smtClean="0"/>
          </a:p>
        </p:txBody>
      </p:sp>
      <p:cxnSp>
        <p:nvCxnSpPr>
          <p:cNvPr id="6" name="直線單箭頭接點 4"/>
          <p:cNvCxnSpPr/>
          <p:nvPr/>
        </p:nvCxnSpPr>
        <p:spPr>
          <a:xfrm>
            <a:off x="1390650" y="5778500"/>
            <a:ext cx="6662738" cy="0"/>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7" name="直線單箭頭接點 5"/>
          <p:cNvCxnSpPr/>
          <p:nvPr/>
        </p:nvCxnSpPr>
        <p:spPr>
          <a:xfrm flipV="1">
            <a:off x="1390650" y="3100388"/>
            <a:ext cx="0" cy="2674937"/>
          </a:xfrm>
          <a:prstGeom prst="straightConnector1">
            <a:avLst/>
          </a:prstGeom>
          <a:ln w="38100">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37894" name="文字方塊 6"/>
          <p:cNvSpPr txBox="1">
            <a:spLocks noChangeArrowheads="1"/>
          </p:cNvSpPr>
          <p:nvPr/>
        </p:nvSpPr>
        <p:spPr bwMode="auto">
          <a:xfrm>
            <a:off x="3587750" y="5802313"/>
            <a:ext cx="2189163" cy="460375"/>
          </a:xfrm>
          <a:prstGeom prst="rect">
            <a:avLst/>
          </a:prstGeom>
          <a:noFill/>
          <a:ln w="9525">
            <a:noFill/>
            <a:miter lim="800000"/>
            <a:headEnd/>
            <a:tailEnd/>
          </a:ln>
        </p:spPr>
        <p:txBody>
          <a:bodyPr>
            <a:spAutoFit/>
          </a:bodyPr>
          <a:lstStyle/>
          <a:p>
            <a:pPr algn="ctr" eaLnBrk="1" hangingPunct="1"/>
            <a:r>
              <a:rPr lang="en-US" altLang="zh-TW" sz="2400"/>
              <a:t>Time</a:t>
            </a:r>
            <a:endParaRPr lang="zh-TW" altLang="en-US" sz="2400"/>
          </a:p>
        </p:txBody>
      </p:sp>
      <p:sp>
        <p:nvSpPr>
          <p:cNvPr id="37895" name="文字方塊 7"/>
          <p:cNvSpPr txBox="1">
            <a:spLocks noChangeArrowheads="1"/>
          </p:cNvSpPr>
          <p:nvPr/>
        </p:nvSpPr>
        <p:spPr bwMode="auto">
          <a:xfrm rot="-5400000">
            <a:off x="-30163" y="4203701"/>
            <a:ext cx="2189163" cy="461962"/>
          </a:xfrm>
          <a:prstGeom prst="rect">
            <a:avLst/>
          </a:prstGeom>
          <a:noFill/>
          <a:ln w="9525">
            <a:noFill/>
            <a:miter lim="800000"/>
            <a:headEnd/>
            <a:tailEnd/>
          </a:ln>
        </p:spPr>
        <p:txBody>
          <a:bodyPr>
            <a:spAutoFit/>
          </a:bodyPr>
          <a:lstStyle/>
          <a:p>
            <a:pPr algn="ctr" eaLnBrk="1" hangingPunct="1"/>
            <a:r>
              <a:rPr lang="en-US" altLang="zh-TW" sz="2400"/>
              <a:t>Frequency</a:t>
            </a:r>
            <a:endParaRPr lang="zh-TW" altLang="en-US" sz="2400"/>
          </a:p>
        </p:txBody>
      </p:sp>
      <p:sp>
        <p:nvSpPr>
          <p:cNvPr id="37896" name="矩形 8"/>
          <p:cNvSpPr>
            <a:spLocks noChangeArrowheads="1"/>
          </p:cNvSpPr>
          <p:nvPr/>
        </p:nvSpPr>
        <p:spPr bwMode="auto">
          <a:xfrm>
            <a:off x="3659188" y="6113463"/>
            <a:ext cx="2079625" cy="523875"/>
          </a:xfrm>
          <a:prstGeom prst="rect">
            <a:avLst/>
          </a:prstGeom>
          <a:noFill/>
          <a:ln w="9525">
            <a:noFill/>
            <a:miter lim="800000"/>
            <a:headEnd/>
            <a:tailEnd/>
          </a:ln>
        </p:spPr>
        <p:txBody>
          <a:bodyPr wrap="none">
            <a:spAutoFit/>
          </a:bodyPr>
          <a:lstStyle/>
          <a:p>
            <a:pPr eaLnBrk="1" hangingPunct="1"/>
            <a:r>
              <a:rPr lang="en-US" altLang="zh-TW" sz="2800" b="1">
                <a:solidFill>
                  <a:srgbClr val="FF0000"/>
                </a:solidFill>
              </a:rPr>
              <a:t>Spectrogram</a:t>
            </a:r>
            <a:endParaRPr lang="zh-TW" altLang="en-US" sz="2800" b="1">
              <a:solidFill>
                <a:srgbClr val="FF0000"/>
              </a:solidFill>
            </a:endParaRPr>
          </a:p>
        </p:txBody>
      </p:sp>
      <p:sp>
        <p:nvSpPr>
          <p:cNvPr id="11" name="矩形 11"/>
          <p:cNvSpPr/>
          <p:nvPr/>
        </p:nvSpPr>
        <p:spPr>
          <a:xfrm>
            <a:off x="2300288" y="3101975"/>
            <a:ext cx="1509712" cy="2667000"/>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2" name="矩形 12"/>
          <p:cNvSpPr>
            <a:spLocks noChangeArrowheads="1"/>
          </p:cNvSpPr>
          <p:nvPr/>
        </p:nvSpPr>
        <p:spPr bwMode="auto">
          <a:xfrm>
            <a:off x="2192338" y="2127250"/>
            <a:ext cx="1681162" cy="582613"/>
          </a:xfrm>
          <a:prstGeom prst="rect">
            <a:avLst/>
          </a:prstGeom>
          <a:gradFill rotWithShape="1">
            <a:gsLst>
              <a:gs pos="0">
                <a:srgbClr val="F0F0FF"/>
              </a:gs>
              <a:gs pos="64999">
                <a:srgbClr val="DDDDFF"/>
              </a:gs>
              <a:gs pos="100000">
                <a:srgbClr val="D0D0FF"/>
              </a:gs>
            </a:gsLst>
            <a:lin ang="5400000" scaled="1"/>
          </a:gradFill>
          <a:ln w="9525">
            <a:solidFill>
              <a:srgbClr val="C6C6FB"/>
            </a:solidFill>
            <a:miter lim="800000"/>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800">
                <a:solidFill>
                  <a:srgbClr val="000000"/>
                </a:solidFill>
              </a:rPr>
              <a:t>CNN</a:t>
            </a:r>
            <a:endParaRPr lang="zh-TW" altLang="en-US" sz="2800">
              <a:solidFill>
                <a:srgbClr val="000000"/>
              </a:solidFill>
            </a:endParaRPr>
          </a:p>
        </p:txBody>
      </p:sp>
      <p:cxnSp>
        <p:nvCxnSpPr>
          <p:cNvPr id="13" name="直線單箭頭接點 13"/>
          <p:cNvCxnSpPr/>
          <p:nvPr/>
        </p:nvCxnSpPr>
        <p:spPr>
          <a:xfrm flipV="1">
            <a:off x="3051175" y="1690688"/>
            <a:ext cx="0" cy="436562"/>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4"/>
          <p:cNvCxnSpPr>
            <a:endCxn id="12" idx="2"/>
          </p:cNvCxnSpPr>
          <p:nvPr/>
        </p:nvCxnSpPr>
        <p:spPr>
          <a:xfrm flipV="1">
            <a:off x="3033713" y="2709863"/>
            <a:ext cx="0" cy="39052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5"/>
          <p:cNvSpPr txBox="1">
            <a:spLocks noChangeArrowheads="1"/>
          </p:cNvSpPr>
          <p:nvPr/>
        </p:nvSpPr>
        <p:spPr bwMode="auto">
          <a:xfrm>
            <a:off x="2236788" y="5697538"/>
            <a:ext cx="1592262" cy="461962"/>
          </a:xfrm>
          <a:prstGeom prst="rect">
            <a:avLst/>
          </a:prstGeom>
          <a:noFill/>
          <a:ln w="9525">
            <a:noFill/>
            <a:miter lim="800000"/>
            <a:headEnd/>
            <a:tailEnd/>
          </a:ln>
        </p:spPr>
        <p:txBody>
          <a:bodyPr>
            <a:spAutoFit/>
          </a:bodyPr>
          <a:lstStyle/>
          <a:p>
            <a:pPr algn="ctr" eaLnBrk="1" hangingPunct="1"/>
            <a:r>
              <a:rPr lang="en-US" altLang="zh-TW" sz="2400" b="1"/>
              <a:t>Image</a:t>
            </a:r>
            <a:endParaRPr lang="zh-TW" altLang="en-US" sz="2400" b="1"/>
          </a:p>
        </p:txBody>
      </p:sp>
      <p:sp>
        <p:nvSpPr>
          <p:cNvPr id="16" name="矩形 18"/>
          <p:cNvSpPr/>
          <p:nvPr/>
        </p:nvSpPr>
        <p:spPr>
          <a:xfrm>
            <a:off x="2354263" y="3146425"/>
            <a:ext cx="1393825" cy="838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7" name="矩形 19"/>
          <p:cNvSpPr/>
          <p:nvPr/>
        </p:nvSpPr>
        <p:spPr>
          <a:xfrm>
            <a:off x="2349500" y="3425825"/>
            <a:ext cx="1393825" cy="8366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8" name="矩形 20"/>
          <p:cNvSpPr/>
          <p:nvPr/>
        </p:nvSpPr>
        <p:spPr>
          <a:xfrm>
            <a:off x="2349500" y="3705225"/>
            <a:ext cx="1393825" cy="83661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cxnSp>
        <p:nvCxnSpPr>
          <p:cNvPr id="19" name="直線單箭頭接點 22"/>
          <p:cNvCxnSpPr/>
          <p:nvPr/>
        </p:nvCxnSpPr>
        <p:spPr>
          <a:xfrm>
            <a:off x="3044825" y="4686300"/>
            <a:ext cx="0" cy="55562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字方塊 23"/>
          <p:cNvSpPr txBox="1">
            <a:spLocks noChangeArrowheads="1"/>
          </p:cNvSpPr>
          <p:nvPr/>
        </p:nvSpPr>
        <p:spPr bwMode="auto">
          <a:xfrm>
            <a:off x="4572000" y="1944688"/>
            <a:ext cx="3184525" cy="830262"/>
          </a:xfrm>
          <a:prstGeom prst="rect">
            <a:avLst/>
          </a:prstGeom>
          <a:noFill/>
          <a:ln w="9525">
            <a:noFill/>
            <a:miter lim="800000"/>
            <a:headEnd/>
            <a:tailEnd/>
          </a:ln>
        </p:spPr>
        <p:txBody>
          <a:bodyPr>
            <a:spAutoFit/>
          </a:bodyPr>
          <a:lstStyle/>
          <a:p>
            <a:pPr eaLnBrk="1" hangingPunct="1"/>
            <a:r>
              <a:rPr lang="en-US" altLang="zh-TW" sz="2400"/>
              <a:t>The filters move in the frequency direction.</a:t>
            </a:r>
            <a:endParaRPr lang="zh-TW"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p:bldP spid="16" grpId="0" animBg="1"/>
      <p:bldP spid="17" grpId="0" animBg="1"/>
      <p:bldP spid="18" grpId="0" animBg="1"/>
      <p:bldP spid="2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標題 1"/>
          <p:cNvSpPr>
            <a:spLocks noGrp="1"/>
          </p:cNvSpPr>
          <p:nvPr>
            <p:ph type="title"/>
          </p:nvPr>
        </p:nvSpPr>
        <p:spPr>
          <a:xfrm>
            <a:off x="628650" y="365125"/>
            <a:ext cx="7886700" cy="1325563"/>
          </a:xfrm>
        </p:spPr>
        <p:txBody>
          <a:bodyPr/>
          <a:lstStyle/>
          <a:p>
            <a:r>
              <a:rPr lang="en-US" altLang="zh-TW" smtClean="0"/>
              <a:t>CNN in text classification</a:t>
            </a:r>
            <a:endParaRPr lang="zh-TW" altLang="en-US" smtClean="0"/>
          </a:p>
        </p:txBody>
      </p:sp>
      <p:sp>
        <p:nvSpPr>
          <p:cNvPr id="38915" name="內容版面配置區 2"/>
          <p:cNvSpPr>
            <a:spLocks noGrp="1"/>
          </p:cNvSpPr>
          <p:nvPr>
            <p:ph idx="1"/>
          </p:nvPr>
        </p:nvSpPr>
        <p:spPr>
          <a:xfrm>
            <a:off x="628650" y="1825625"/>
            <a:ext cx="7886700" cy="4351338"/>
          </a:xfrm>
        </p:spPr>
        <p:txBody>
          <a:bodyPr/>
          <a:lstStyle/>
          <a:p>
            <a:endParaRPr lang="zh-TW" altLang="en-US" smtClean="0"/>
          </a:p>
        </p:txBody>
      </p:sp>
      <p:pic>
        <p:nvPicPr>
          <p:cNvPr id="38916" name="圖片 4"/>
          <p:cNvPicPr>
            <a:picLocks noChangeAspect="1"/>
          </p:cNvPicPr>
          <p:nvPr/>
        </p:nvPicPr>
        <p:blipFill>
          <a:blip r:embed="rId2"/>
          <a:srcRect/>
          <a:stretch>
            <a:fillRect/>
          </a:stretch>
        </p:blipFill>
        <p:spPr bwMode="auto">
          <a:xfrm>
            <a:off x="238125" y="1957388"/>
            <a:ext cx="8277225" cy="4219575"/>
          </a:xfrm>
          <a:prstGeom prst="rect">
            <a:avLst/>
          </a:prstGeom>
          <a:noFill/>
          <a:ln w="9525">
            <a:noFill/>
            <a:miter lim="800000"/>
            <a:headEnd/>
            <a:tailEnd/>
          </a:ln>
        </p:spPr>
      </p:pic>
      <p:sp>
        <p:nvSpPr>
          <p:cNvPr id="38917" name="矩形 5"/>
          <p:cNvSpPr>
            <a:spLocks noChangeArrowheads="1"/>
          </p:cNvSpPr>
          <p:nvPr/>
        </p:nvSpPr>
        <p:spPr bwMode="auto">
          <a:xfrm>
            <a:off x="3943350" y="5519738"/>
            <a:ext cx="4572000" cy="923925"/>
          </a:xfrm>
          <a:prstGeom prst="rect">
            <a:avLst/>
          </a:prstGeom>
          <a:noFill/>
          <a:ln w="9525">
            <a:noFill/>
            <a:miter lim="800000"/>
            <a:headEnd/>
            <a:tailEnd/>
          </a:ln>
        </p:spPr>
        <p:txBody>
          <a:bodyPr>
            <a:spAutoFit/>
          </a:bodyPr>
          <a:lstStyle/>
          <a:p>
            <a:pPr eaLnBrk="1" hangingPunct="1"/>
            <a:r>
              <a:rPr lang="en-US" altLang="zh-TW"/>
              <a:t>Source of image: </a:t>
            </a:r>
            <a:r>
              <a:rPr lang="zh-TW" altLang="en-US"/>
              <a:t>http://citeseerx.ist.psu.edu/viewdoc/download?doi=10.1.1.703.6858&amp;rep=rep1&amp;type=pdf</a:t>
            </a:r>
          </a:p>
        </p:txBody>
      </p:sp>
      <p:grpSp>
        <p:nvGrpSpPr>
          <p:cNvPr id="2" name="群組 10"/>
          <p:cNvGrpSpPr>
            <a:grpSpLocks/>
          </p:cNvGrpSpPr>
          <p:nvPr/>
        </p:nvGrpSpPr>
        <p:grpSpPr bwMode="auto">
          <a:xfrm>
            <a:off x="939800" y="3233738"/>
            <a:ext cx="1927225" cy="962025"/>
            <a:chOff x="940253" y="3233058"/>
            <a:chExt cx="1926771" cy="963385"/>
          </a:xfrm>
        </p:grpSpPr>
        <p:sp>
          <p:nvSpPr>
            <p:cNvPr id="9" name="矩形 6"/>
            <p:cNvSpPr/>
            <p:nvPr/>
          </p:nvSpPr>
          <p:spPr>
            <a:xfrm>
              <a:off x="940253" y="3233058"/>
              <a:ext cx="1926771" cy="9633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cxnSp>
          <p:nvCxnSpPr>
            <p:cNvPr id="10" name="直線單箭頭接點 8"/>
            <p:cNvCxnSpPr/>
            <p:nvPr/>
          </p:nvCxnSpPr>
          <p:spPr>
            <a:xfrm>
              <a:off x="1110076" y="3430186"/>
              <a:ext cx="0" cy="6374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921" name="文字方塊 9"/>
            <p:cNvSpPr txBox="1">
              <a:spLocks noChangeArrowheads="1"/>
            </p:cNvSpPr>
            <p:nvPr/>
          </p:nvSpPr>
          <p:spPr bwMode="auto">
            <a:xfrm>
              <a:off x="1146403" y="3517935"/>
              <a:ext cx="342900" cy="461665"/>
            </a:xfrm>
            <a:prstGeom prst="rect">
              <a:avLst/>
            </a:prstGeom>
            <a:noFill/>
            <a:ln w="9525">
              <a:noFill/>
              <a:miter lim="800000"/>
              <a:headEnd/>
              <a:tailEnd/>
            </a:ln>
          </p:spPr>
          <p:txBody>
            <a:bodyPr>
              <a:spAutoFit/>
            </a:bodyPr>
            <a:lstStyle/>
            <a:p>
              <a:pPr eaLnBrk="1" hangingPunct="1"/>
              <a:r>
                <a:rPr lang="en-US" altLang="zh-TW" sz="2400" b="1">
                  <a:solidFill>
                    <a:srgbClr val="FF0000"/>
                  </a:solidFill>
                </a:rPr>
                <a:t>?</a:t>
              </a:r>
              <a:endParaRPr lang="zh-TW" altLang="en-US" sz="2400" b="1">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p:cNvSpPr>
            <a:spLocks noGrp="1"/>
          </p:cNvSpPr>
          <p:nvPr>
            <p:ph type="title"/>
          </p:nvPr>
        </p:nvSpPr>
        <p:spPr>
          <a:xfrm>
            <a:off x="628650" y="365125"/>
            <a:ext cx="7886700" cy="1325563"/>
          </a:xfrm>
        </p:spPr>
        <p:txBody>
          <a:bodyPr/>
          <a:lstStyle/>
          <a:p>
            <a:r>
              <a:rPr lang="en-US" altLang="zh-TW" smtClean="0"/>
              <a:t>Consider learning an image:</a:t>
            </a:r>
            <a:endParaRPr lang="zh-TW" altLang="en-US" smtClean="0"/>
          </a:p>
        </p:txBody>
      </p:sp>
      <p:sp>
        <p:nvSpPr>
          <p:cNvPr id="7171" name="內容版面配置區 2"/>
          <p:cNvSpPr>
            <a:spLocks noGrp="1"/>
          </p:cNvSpPr>
          <p:nvPr>
            <p:ph idx="1"/>
          </p:nvPr>
        </p:nvSpPr>
        <p:spPr>
          <a:xfrm>
            <a:off x="628650" y="1825625"/>
            <a:ext cx="7886700" cy="4351338"/>
          </a:xfrm>
        </p:spPr>
        <p:txBody>
          <a:bodyPr/>
          <a:lstStyle/>
          <a:p>
            <a:r>
              <a:rPr lang="en-US" altLang="zh-TW" smtClean="0"/>
              <a:t>Some patterns are much smaller than the whole image</a:t>
            </a:r>
            <a:endParaRPr lang="zh-TW" altLang="en-US" smtClean="0"/>
          </a:p>
        </p:txBody>
      </p:sp>
      <p:pic>
        <p:nvPicPr>
          <p:cNvPr id="7172" name="Picture 4" descr="https://upload.wikimedia.org/wikipedia/commons/5/5e/Silverbird_in_Murchison_Falls_National_Park,_Uganda.JPG"/>
          <p:cNvPicPr>
            <a:picLocks noChangeAspect="1" noChangeArrowheads="1"/>
          </p:cNvPicPr>
          <p:nvPr/>
        </p:nvPicPr>
        <p:blipFill>
          <a:blip r:embed="rId2"/>
          <a:srcRect/>
          <a:stretch>
            <a:fillRect/>
          </a:stretch>
        </p:blipFill>
        <p:spPr bwMode="auto">
          <a:xfrm>
            <a:off x="1104900" y="4692650"/>
            <a:ext cx="2486025" cy="1657350"/>
          </a:xfrm>
          <a:prstGeom prst="rect">
            <a:avLst/>
          </a:prstGeom>
          <a:noFill/>
          <a:ln w="9525">
            <a:noFill/>
            <a:miter lim="800000"/>
            <a:headEnd/>
            <a:tailEnd/>
          </a:ln>
        </p:spPr>
      </p:pic>
      <p:sp>
        <p:nvSpPr>
          <p:cNvPr id="7173" name="AutoShape 8" descr="data:image/jpeg;base64,/9j/4AAQSkZJRgABAQAAAQABAAD/2wCEAAkGBxASEhAQDxIQDxAPDxAPEA8VFQ8QEBAQFRUWFhUVFRUYHSggGBomGxUVIjEhJSkrLi4uGB8zODMtNygtLisBCgoKDg0OFxAQGCseHx0tLS0tLSstLS0tKy0tLS0tLS0tLS0tLS0tLS0tLS0tKystLS0tKy0rLSstKystLTctLf/AABEIALUBFgMBIgACEQEDEQH/xAAbAAACAwEBAQAAAAAAAAAAAAADBAECBQAGB//EAEAQAAIBAgMFBQQHBgUFAAAAAAECAAMRBBIhBTFBUWETInGRoQYyQoEjUnKxwdHwQ2KSouHxFDNTgrIVY4PC0v/EABoBAAMBAQEBAAAAAAAAAAAAAAECAwAEBQb/xAAiEQEBAAICAgMBAQEBAAAAAAAAAQIRAxIhMQQTQVEykSL/2gAMAwEAAhEDEQA/APmaw1JIBDHsMsejBqNKaOHpwNJJoYZZy8iuMO4anNGisVoCPURFxPozSWMLAJO7Zb5bi/LjL4gYvBu8gtBO8tC2KO8ETId5TNE5KMi0uBKCXUThzp5F1EKolFEOiyWzSLoJe0lVkkR5R0GZWEInBY/bwCBLgSVWEVYlraQJxvCBZxWJR0FOAMKEk5ZPTaAIMi0PllSs0jaCMqSYS0qRKSFsVF4QEyqiXMa4lVJlCTLmDMX69sqXtIlGkyn1M+OUWmphZj0TNXCtPSrmjWoxjDYune2YA7rHT74pQaWr4EN3l38RznPlJ+qzevD0OHYHdqPkY7RqDmPC4nikpsh0zIfEiN0sZUHvBag5OAfVbH1gnH/KP2a/Hsw0yts4E1LMu8cJm0NpgcKtPorioh/21BcfxTQo7XQ7y1+qEH+VmjXGj3lmnYTEVVUX79tGUnvDwMINpITa5U8jOp42je4ZPmch/mtBY3CK/ep2PG28fIr+cMysJuz0OWl1Mx6LZTlZjTPPePnYflHalR0sW0W1+0GtMjqN4+6LlbVMco0FhkERw+IBOU6HhxB8DNBBOLO2Xytjq+l1EOglaaw6LJbNpKiSRLgTrRpR0FaSBL5ZIWHsGkAQiiQBCKJuzacBJtLBZYLFtbSgWTlhQknJAwGSVZIzkkMkLEykGyxtkgmWUxpLAgJxhCsG8culTBMJcmUJlcShkSZJMiWgPidLfNPDNM1DG6DS9c8bCVcoBtm562tGKe0bfAD/ALv6RPDtf5zRwuAznQMOtjaRuv2KefwVdpKfepsR9pT96Sy18Md9KqDzDpbyKytTZrLxUeLUk/5MJeng13tVpL4XqH+S49ZpIG6l3oG2TOv2ireoEgpS4uQOQCmV7Onf3gBzyg39ZDNRH+o/8KiEqxpUeFZh/wCNvwlP8JSJB7RW5HJVv5lZRaqa5aRPixY/dGaDMfdpovXvHz1M2zaR2VM91nqN4io5+WcETZw+zaYCk06h0uCFCgj95GI81iefj2jZh8NNcx9J6OjWFWmtr5lH7S2cnoFInPyWz0fFirh8Kaopmi6927HvIR1Ug6esJUwWJWplw1ZHUjSlWBRvlUF1OnQT0+GoJVTKbKw0KmwJ8dxlF2CxuvaZl4ad5eitykpNz3/0/bV8MLCbUYP2OIpPRqBc17ZqZHMMLi360m0h/vwgMR7Lgm7VSMt7G/e16xGlh61Mt2L9ooa5R1K3HGxvv8JLLHV8LY5y+2yJMyqO2aege9Ing26/Rv7R9KwOoII5ggjzEXRtwacYlW2hTU5bhm+qCLjx5SlQVKg17o35b28zxjTC3yXLkkEq7URSQAzW323D5yn/AFflTPn/AEiTYcDh/eHojdaNOO30S8mjI2q/+kD8zfwhKO3af7RWp9dHX01labDc9j5CXrYOnVGWwJPEb431WTyE5Gph6yOLoytbfbh4jhD5J4xsHVoH6LeCLam9uOXkf1aeh2Ftpa/cfu1bXGlg4HLr+vCPi/5qvme2lknZIfLOKwbak2pwTU46ywbLCWkmWLVBHqoidURpSUq5g2aXqCBYS2GRKhnnSjTp0TIHxlWh6LRVTD0zOhBs4WtoADlI4jS/zjOZuJY+JJmXg7k2HX0m1gcQiENdmO6wsoPS5/KTptRCL09Ix2VrZgRxAOlx0vCNth9yhKfEWAdv4nv6WizVHZszFmY7yblvOEBwo6feZYhBwLeOUD8funU0Nrnhv3WHiToJU10BsL1DyW4X5sRc/IDxi+xWGY6KoHIWLt4gG/nYCWKqD32LN9TV28gbDzMopd+4Ot6aaAdXP4m5kjIg1K1Nd+oog8h8VQ+kFMew9Y27tkS/vaeRPu36AExnDOKbdpTyhhqzsC7ep7vpMyriMuVqpYXAyUhYVXHgNKa+vjCUy7mzBbjXsxcU6Xj9ZvXwks/R49Ls3a9EjK4AJNy92TOemUi4+U2BWY/5YOUm1yco+U8lgCiVNbs1gSxF7fgPCezNE5AzEiwvYbyOg4SOPvQ5M1sMcxz3AvfRmt5XjFTFpYWFgLAAC5t1PKZWLxzFgFp5ad7Fibm/hxjCgkZVAGbQk8BKWePBJfJ/FbPSuo3hj7qgk2HM33TzGJ9matOrl7mIRsoICsQjb9W09DaelwJKgqCQl7Fvib8pqUnAUWI/dGhyg6X8Y+E/sC15nC4N0HuooU6ZVUMovuJA70NXYqN+Zt5PcBQdTNPGkLc5SfDfPPY1iQXBIN7rdrH9dDaQ+dy3i4//AD+r/E45yZ+RWqtuYWPoRBGsQRfW+7rM/EjEMFIZcm9rjvKb7gb2sfCcXIKhtGAt03+E8vj+ZyYY63LXrZfBwzy3PDQbF6kPcX4X8pn7R2viaVGuuEY9oyXpsBd1IILWuORbWEqYog3JzHdc6AeUDUrAFWuG48j1tx87SePyeTtLT34fHqwp7K7Q2jiXc11cUAoymoDmDCwIDEXbidd01cbmp5aiWVk7y8rg3t+ucDi/aW+WnTVmfLqti5sONl38OEBX2h3clZSpbQF1emrH6t7fq48I9nLny/Zjj13+I6w48Omd3H03CVu0RKgFs6K9uVwDCMJgexu2Eq0qdFl7GsqmyE5g4G8q19SBvXh4T0bLO242Xy4Ny+i7QTRhhBMIAK1FitVI84i1URoWzZCokXqCO1BFqglMaW4lWEiWedKdw0+JrCpBKIZZ3uc1QaxBGhHGP0qx0vYzNQw9N4tGPQbPo0z36xy0weHvueSj8ZWri1B+iWy7rtZmPXpEcPiiBlIDLyO8eB4R2v2aqjLmJZQzWtZWPw3tv+USGsDdzpnY9F3t8hwhlpW989kD+zXWs46/V+dvnF6VRhcgBL/HqWt4n8LS6WXvOTTU7231W+yOHjDaEhvMW+iRQBvNIHugc6r8fDSLVccFbLQtVrHu9ra6p0pL+MXas9X6KipSmfgB1bq54wq00pDfcNpnX363NafJP3+NzbqoiYekbswYs97VcQe8c/1KZPvNzbcLac4+tXIFRAM7aheCg/Ex4mJ1q/ZqpYLnYWo0R7qLzI5f8obAIQGqVCWOhcnUkncnz+6Jf6aNvAgKV4/EWO/q56ncBPR4TEZmyqCwHvNqflrPL4N7KznViw05udw8AJv7MxBQBBvY2zDefrGQvs/4Yx2HBOa1td3FQeNuG6UpkKDf4fXoJoYEqb5gCxYHnbl6Sa2HVn4AL3j0/V5THJPKM3H4ao4SkmjN3nO7KvEX4TVwgJa40SmMq9SNCzcz/WXygjMD7wuOekZpUlRLNbXUjn+ry3aRPW2fiK2YkaHpoQB1nlvafDOoJpLlUDUkqoLE2v8Aoaz2NLKb6anXlaZm3sF2iE086VdStRWZSoAte/K14vLjOXHSnFyXjz7R5KntBsvZhDxu27NbiOko1fTvMb7vAePOZ+z2FIlDVFUj3quoJJBNiTfXfxO68HXqOSrC4GoANyTcmeDn8frncdafScfNMsJk0cTiLZQoz3sO7e5J0A03nkBNnZPsXWqkPi3NFD+yXKaxH7zahNOAufAxn2F2MBfE1Vu+YrRDAXQDRn+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s17Hw5nwj+F2zWVRTvnRRZVPAcADy6GBxFUnvK3ZMSFBVe+xPDMST5Wgg2r4qsKQ7NVysR31axY8u0HDonzPKQh7P6at36j600O9uTHkohMRhKWGtdu2rMocJayqza3fXX8YlQoPUbMdebH7v6TWRjezqL1HNVznY8Tz4DoI+9f6uqobL/3Kp+Lw5dBB1jkHYpq7Czn6qnh4kS+FsDmI7lAWUfXrHd5Sdu/J41qC2KoNezAv1qt+V5sbOGZnb4aaimp6k2vMTBtkphj7zEkdWPH5C81cGpVLDfqfSw++JINrTwdfL3zrd2CjcBbQTRxTkJWy27tJSb7t1yJkpT7tFeQv5maOKzJSqnUZ3RR4TWSNPIWCxLM4DkZVAAsLWsNfKbGHp5zmYEgbh0Eztk4Mgi/xC5Y7vAevmZ6/D4bKFFgeJ6Rddsg3qMhMCT3msO96covidlByQXKrZsyg2D6HeOImrj6tgQFJ1Nh+MSxBcIGIu1i1tyj7XpOrGaiNr5ft7ZrJXNO1kZ6YFNNS2bMzMzG5LHLv6CGxOA7JlqH3adNbAa97MBbzM6u5q11yghVObPmzEsW1/IDheejXB53ZKlrGqlkHBKf0oHmFnP8ngxzly/Y6OH5GXH4/G7syjkponEKL/a3t6kzRpmKIYwhnB6mlN7MKYS8ArS4aLthCYJjOLwbtNsLVXMA5lnaBdodjKHUMWqGEqtFajQbbalRorUMK7QLQbDak6TadMO3xREjC04SnSjdLDz17k5piUFOWFGaVPCRmngon2H6MdaBhqeHM2UwMMmC6Qfa3RlU8PGUobuhuOh5zTp4SFGFk8uQehVdlduKlTKpcEF2zZGYG+vK+g4ScUiUAq0AzlhpVbcpO/d8QmlhlZDdTYkWOgII5EGM0nQG7Uhe4uUOS/ipBB8oZzTWsmuFnp5RARcLvOrVD8PMkxjA0u0ZadO5QGy34k+8xnqtpez1OrYq7FTYgJlVNdxy2tDbM9nzRz5QTemAjmxNzv8ACPvfoGQE7SqqKO4ndX8TPQJhtw36+gjOydjdnZnFySRoL2mrQwYIDDQ8jvHyjaDaMDs+5ubALaJ+0dUFlpJYga+LGN7SxJVgifVAPjzmFUftKtIAE/TAE8NOXPjJcuWsT4Ty9mtBFCLe5UWJ6zYo7hvmHgWu2ZvdAAA3kma9OuCdBa0Tiy/WzkVq0gAWPHcOUyNrZihU7zvHC022qC9zY3HpMHaWMGZ2uLIDr13D5D8J3Y3w5rPPh5KlshqVVayEWVbZSD3SbXIA375nv7U0qNSoX75Z2AYsq8r6W/dEb9pdt5mSjRBvUfs14XY8+mhmd7V7OwlClQdkWpVTEU6uYm7sqnM91O9dLW3C4kM85b197dEw1N32c2D7f0qzslZDQuyLSIu+YscutupGo01PKe3Rp8V2ht7BYis3YYd8O9UG57mUuobs2UJ7jEsb776dZ9M9icfUr4Sk9Zg9VcyMwILHKSFLjgxAHjv4zm5+LrO0mhwy34ejDS2aDE4zkUWLQbNOMG0JKh2i9R5dzF6hmDYbtF6hl3aLu0Jbkq7Sl5VjK3m0HcSdKZp03UO75pQoR+hh5fD0Zp4ehOvLJWQCjho7Swsao0I5ToSW9mZ64WEXDdJpLQhFoTeQZy4eEGHmiKEsKM2mjN7CVNCahoyppRbDxnohG4kR2njagAF7kaZunWW7GXWjFxyynqt1gmHx9QfVN9+/X1hDj3ZiMpFrEHXK3hY+kqlGM06UtjyZFuEJsahJFjc6Zza3yF4RKIphSN6bj1IIv6x9KUtVwuYW5zW3IJ4P4NhbMeAjL1tLj+klNmoEUM1rC7HS9/znn8VjiGqgupSlkuQCcrEnf/J8zOnHDrIlb2p3ae1sik336LzJ/ITHpUquIF/8ulwudT16wOKrq5NWopCJYJTIAZrDS/JRqeevjNOgjuoU91TZmO4m+uUfr7obl/fEGax9e3ka+ysS+KDYILSSkjU/8XVAcBm3mim5mA0udNTA7Z9j++v07VahWpWq16+o7KmFOUKvMkHw08foa0gAANANAJl+0WENVEoglO3qdg9Ue9TpOjZ7dSAFHVhOf7bcv4eTw8n7E+zeFxWzqRq0lDvUrVFqrdaiNmsMrAg2FhodNIH2YYYLHtQqswNS9Gr7opZswahUUAe6ynXk1+G73ewdkJhaFPDU2ZlpAgM1sxuSTe2nGE2lsqlWsaihyivkB3BmFr3GvD1MW8m7d+ZWk8HQJxEijTIVVJLFVUFjvYgWJljOfR6EYNoVoJ5tJUBzFajRmpFKgmkTtLVGi7tDVYsxj44oZcmkEyJ0mU6JfYi86WtOm6h3eXw1KalClF8Kk0qCTWvUFo0o7SpStFI5TSCCEtKEFOHCSwSM2gBTndnGckgpNWLFJHZxkpK5YlOCKcutOFCwirFZRacOiSUWHRY0BCJCqssqwgWPAeX27UxNNAytpYDjZG/tpMfB1XWkWAzOShK6d4u4BBv9seV57naeDNWjVpje6EL9revqBPE7NqXYBu6GBQ8bWuPusYe97S2tMZqvV4DDKyrmUB1AzLvCsfeHmDH8kV2dUu7D64Z+ujW/9ppZY/L/AKT4/QGScad9CLjkdRD5ZOWS0oBklskLknZIOrBZZUiHyyjCDTFmEC4jLiBcQaTyKVBFaojlSKVRDpHIjVizRqqIuwlccXHyB2kiSBJyyvVJBnSSJMPVmPhRNSgkzsKJrYcTmr2TdJY3TWBoiOUxMZwWWCy4EsBDGDIkWhisqRNRgJWVKwxEqREsFRRCKJAEuogFdRDoINIdBGBZRCqshFhlEYEAT57tWn2OKqr8Jqll6BgCB6gT6OFnjPbvB3dWHx07qeGekbt/I38sNm40aOxWLVg3D/DW8DmH6+U37TzfsS+dWbiqKpHizf8Az909RaNnd1PGaUtOtL5ZNopg7TrQmWdlmYMiDdYwVg2WBijiAcRtxF3EBKTqCKVBHqgi1RYYjmz6qxdljtURVhLYuTOBhJJWWEmWkR0HaRCETptAxcJNfDiZGEmvhhOJ7TQoxymIrREbQQCIJYSAJaYXSpEtOh2ylpUiXMrBaMRaWAnAS6iKK6RimIFBDoI0CipDLBJCrGgCCY3tXh81DOBdsPUWsBzUd1x/AzH5TZEh1BBU6hgVI5g6Qg8X7JOKWI7Me5Wptl5Z13jyW/8Auntp87w9Xsaovf6CuGU8Sl+zqj5Xp+c+hq17Eagi4PMHjNQ/U2kyLzrwbZM6dOm2LiJRhCXg2magOIvUEZeK1DBSUs4itWNPFKsMSyKVYrUjVWKvK4ubkUEsJUS4EvEHESZxnQgxMJNfDzp04HsNGjG0kzoDCCTJnQiidOnTArInTooxYCXWTOgERYVZ06NAoqwizp0YFwZM6dMzx3tvhQmWquhctmHM91b/ADDC/wBkT0Hs7XL4aix35beRInTofwK0hOkzoGdJkTpmWg3kzoWpZ4vUnToCUtUitWROhieRSpFqk6dLYObkUEus6dLxzrGdOnTFf//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zh-TW" altLang="en-US"/>
          </a:p>
        </p:txBody>
      </p:sp>
      <p:pic>
        <p:nvPicPr>
          <p:cNvPr id="8" name="圖片 15"/>
          <p:cNvPicPr>
            <a:picLocks noChangeAspect="1"/>
          </p:cNvPicPr>
          <p:nvPr/>
        </p:nvPicPr>
        <p:blipFill>
          <a:blip r:embed="rId3"/>
          <a:srcRect/>
          <a:stretch>
            <a:fillRect/>
          </a:stretch>
        </p:blipFill>
        <p:spPr bwMode="auto">
          <a:xfrm>
            <a:off x="4094163" y="4738688"/>
            <a:ext cx="1296987" cy="1139825"/>
          </a:xfrm>
          <a:prstGeom prst="rect">
            <a:avLst/>
          </a:prstGeom>
          <a:noFill/>
          <a:ln w="57150">
            <a:solidFill>
              <a:srgbClr val="FF0000"/>
            </a:solidFill>
            <a:miter lim="800000"/>
            <a:headEnd/>
            <a:tailEnd/>
          </a:ln>
        </p:spPr>
      </p:pic>
      <p:pic>
        <p:nvPicPr>
          <p:cNvPr id="9" name="圖片 18"/>
          <p:cNvPicPr>
            <a:picLocks noChangeAspect="1"/>
          </p:cNvPicPr>
          <p:nvPr/>
        </p:nvPicPr>
        <p:blipFill>
          <a:blip r:embed="rId4"/>
          <a:srcRect/>
          <a:stretch>
            <a:fillRect/>
          </a:stretch>
        </p:blipFill>
        <p:spPr bwMode="auto">
          <a:xfrm>
            <a:off x="5497513" y="4656138"/>
            <a:ext cx="2151062" cy="1279525"/>
          </a:xfrm>
          <a:prstGeom prst="rect">
            <a:avLst/>
          </a:prstGeom>
          <a:noFill/>
          <a:ln w="9525">
            <a:noFill/>
            <a:miter lim="800000"/>
            <a:headEnd/>
            <a:tailEnd/>
          </a:ln>
        </p:spPr>
      </p:pic>
      <p:sp>
        <p:nvSpPr>
          <p:cNvPr id="11" name="圓角矩形圖說文字 42"/>
          <p:cNvSpPr/>
          <p:nvPr/>
        </p:nvSpPr>
        <p:spPr>
          <a:xfrm>
            <a:off x="6172200" y="5867400"/>
            <a:ext cx="2422525" cy="601663"/>
          </a:xfrm>
          <a:prstGeom prst="wedgeRoundRectCallout">
            <a:avLst>
              <a:gd name="adj1" fmla="val -16286"/>
              <a:gd name="adj2" fmla="val -92191"/>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r>
              <a:rPr lang="en-US" altLang="zh-TW" sz="2400">
                <a:solidFill>
                  <a:srgbClr val="000000"/>
                </a:solidFill>
                <a:ea typeface="MS PGothic" pitchFamily="34" charset="-128"/>
              </a:rPr>
              <a:t>“</a:t>
            </a:r>
            <a:r>
              <a:rPr lang="en-US" altLang="zh-TW" sz="2400">
                <a:solidFill>
                  <a:srgbClr val="FF0000"/>
                </a:solidFill>
                <a:ea typeface="MS PGothic" pitchFamily="34" charset="-128"/>
              </a:rPr>
              <a:t>beak</a:t>
            </a:r>
            <a:r>
              <a:rPr lang="en-US" altLang="zh-TW" sz="2400">
                <a:solidFill>
                  <a:srgbClr val="000000"/>
                </a:solidFill>
                <a:ea typeface="MS PGothic" pitchFamily="34" charset="-128"/>
              </a:rPr>
              <a:t>”</a:t>
            </a:r>
            <a:r>
              <a:rPr lang="zh-TW" altLang="en-US" sz="2400">
                <a:solidFill>
                  <a:srgbClr val="000000"/>
                </a:solidFill>
                <a:ea typeface="MS PGothic" pitchFamily="34" charset="-128"/>
              </a:rPr>
              <a:t> </a:t>
            </a:r>
            <a:r>
              <a:rPr lang="en-US" altLang="zh-TW" sz="2400">
                <a:solidFill>
                  <a:srgbClr val="000000"/>
                </a:solidFill>
                <a:ea typeface="MS PGothic" pitchFamily="34" charset="-128"/>
              </a:rPr>
              <a:t>detector</a:t>
            </a:r>
            <a:endParaRPr lang="zh-TW" altLang="en-US" sz="2400">
              <a:solidFill>
                <a:srgbClr val="000000"/>
              </a:solidFill>
              <a:ea typeface="MS PGothic" pitchFamily="34" charset="-128"/>
            </a:endParaRPr>
          </a:p>
        </p:txBody>
      </p:sp>
      <p:sp>
        <p:nvSpPr>
          <p:cNvPr id="12" name="矩形 43"/>
          <p:cNvSpPr/>
          <p:nvPr/>
        </p:nvSpPr>
        <p:spPr>
          <a:xfrm>
            <a:off x="1473200" y="4738688"/>
            <a:ext cx="406400" cy="3794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cxnSp>
        <p:nvCxnSpPr>
          <p:cNvPr id="13" name="直線單箭頭接點 45"/>
          <p:cNvCxnSpPr>
            <a:stCxn id="12" idx="3"/>
            <a:endCxn id="0" idx="1"/>
          </p:cNvCxnSpPr>
          <p:nvPr/>
        </p:nvCxnSpPr>
        <p:spPr>
          <a:xfrm>
            <a:off x="1879600" y="4927600"/>
            <a:ext cx="2214563" cy="3810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48"/>
          <p:cNvSpPr txBox="1"/>
          <p:nvPr/>
        </p:nvSpPr>
        <p:spPr>
          <a:xfrm>
            <a:off x="1143000" y="3636678"/>
            <a:ext cx="7391400" cy="461665"/>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eaLnBrk="1" hangingPunct="1">
              <a:defRPr/>
            </a:pPr>
            <a:r>
              <a:rPr lang="en-US" altLang="zh-TW" sz="2400">
                <a:solidFill>
                  <a:srgbClr val="FF0000"/>
                </a:solidFill>
                <a:ea typeface="MS PGothic" pitchFamily="34" charset="-128"/>
              </a:rPr>
              <a:t>Can represent a small region with fewer parameters</a:t>
            </a:r>
            <a:endParaRPr lang="zh-TW" altLang="en-US" sz="2400">
              <a:solidFill>
                <a:srgbClr val="FF0000"/>
              </a:solidFill>
              <a:ea typeface="MS PGothic"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References</a:t>
            </a:r>
          </a:p>
        </p:txBody>
      </p:sp>
      <p:sp>
        <p:nvSpPr>
          <p:cNvPr id="39939" name="Content Placeholder 2"/>
          <p:cNvSpPr>
            <a:spLocks noGrp="1"/>
          </p:cNvSpPr>
          <p:nvPr>
            <p:ph idx="1"/>
          </p:nvPr>
        </p:nvSpPr>
        <p:spPr/>
        <p:txBody>
          <a:bodyPr/>
          <a:lstStyle/>
          <a:p>
            <a:r>
              <a:rPr lang="en-US" dirty="0" smtClean="0">
                <a:hlinkClick r:id="rId2"/>
              </a:rPr>
              <a:t>https://medium.com/deep-math-machine-learning-ai/chapter-8-0-convolutional-neural-networks-for-deep-learning-364971e34ab2</a:t>
            </a:r>
            <a:endParaRPr lang="en-US" dirty="0" smtClean="0"/>
          </a:p>
          <a:p>
            <a:r>
              <a:rPr lang="en-US" dirty="0" smtClean="0">
                <a:hlinkClick r:id="rId3"/>
              </a:rPr>
              <a:t>http://cs231n.github.io/convolutional-networks/#</a:t>
            </a:r>
            <a:r>
              <a:rPr lang="en-US" dirty="0" smtClean="0">
                <a:hlinkClick r:id="rId3"/>
              </a:rPr>
              <a:t>architectures</a:t>
            </a:r>
            <a:endParaRPr lang="en-US" dirty="0" smtClean="0"/>
          </a:p>
          <a:p>
            <a:r>
              <a:rPr lang="en-US" smtClean="0">
                <a:hlinkClick r:id="rId4"/>
              </a:rPr>
              <a:t>https://towardsdatascience.com/understanding-and-calculating-the-number-of-parameters-in-convolution-neural-networks-cnns-fc88790d530d</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all4desktop.com/data_images/original/4244361-bird.jpg"/>
          <p:cNvPicPr>
            <a:picLocks noChangeAspect="1" noChangeArrowheads="1"/>
          </p:cNvPicPr>
          <p:nvPr/>
        </p:nvPicPr>
        <p:blipFill>
          <a:blip r:embed="rId2"/>
          <a:srcRect/>
          <a:stretch>
            <a:fillRect/>
          </a:stretch>
        </p:blipFill>
        <p:spPr bwMode="auto">
          <a:xfrm>
            <a:off x="919163" y="4476750"/>
            <a:ext cx="2486025" cy="1792288"/>
          </a:xfrm>
          <a:prstGeom prst="rect">
            <a:avLst/>
          </a:prstGeom>
          <a:noFill/>
          <a:ln w="9525">
            <a:noFill/>
            <a:miter lim="800000"/>
            <a:headEnd/>
            <a:tailEnd/>
          </a:ln>
        </p:spPr>
      </p:pic>
      <p:sp>
        <p:nvSpPr>
          <p:cNvPr id="8195" name="標題 1"/>
          <p:cNvSpPr>
            <a:spLocks noGrp="1"/>
          </p:cNvSpPr>
          <p:nvPr>
            <p:ph type="title"/>
          </p:nvPr>
        </p:nvSpPr>
        <p:spPr>
          <a:xfrm>
            <a:off x="628650" y="365125"/>
            <a:ext cx="8210550" cy="1325563"/>
          </a:xfrm>
        </p:spPr>
        <p:txBody>
          <a:bodyPr/>
          <a:lstStyle/>
          <a:p>
            <a:r>
              <a:rPr lang="en-US" altLang="zh-TW" sz="2800" smtClean="0"/>
              <a:t>Same pattern appears in different places:</a:t>
            </a:r>
            <a:br>
              <a:rPr lang="en-US" altLang="zh-TW" sz="2800" smtClean="0"/>
            </a:br>
            <a:r>
              <a:rPr lang="en-US" altLang="zh-TW" sz="2800" smtClean="0"/>
              <a:t>They can be compressed!</a:t>
            </a:r>
            <a:br>
              <a:rPr lang="en-US" altLang="zh-TW" sz="2800" smtClean="0"/>
            </a:br>
            <a:r>
              <a:rPr lang="en-US" altLang="zh-TW" sz="2800" smtClean="0">
                <a:solidFill>
                  <a:srgbClr val="FF0000"/>
                </a:solidFill>
              </a:rPr>
              <a:t>What about training a lot of such “small” detectors</a:t>
            </a:r>
            <a:br>
              <a:rPr lang="en-US" altLang="zh-TW" sz="2800" smtClean="0">
                <a:solidFill>
                  <a:srgbClr val="FF0000"/>
                </a:solidFill>
              </a:rPr>
            </a:br>
            <a:r>
              <a:rPr lang="en-US" altLang="zh-TW" sz="2800" smtClean="0">
                <a:solidFill>
                  <a:srgbClr val="FF0000"/>
                </a:solidFill>
              </a:rPr>
              <a:t>and each detector must “move around”.</a:t>
            </a:r>
            <a:endParaRPr lang="zh-TW" altLang="en-US" sz="3600" smtClean="0">
              <a:solidFill>
                <a:srgbClr val="FF0000"/>
              </a:solidFill>
            </a:endParaRPr>
          </a:p>
        </p:txBody>
      </p:sp>
      <p:pic>
        <p:nvPicPr>
          <p:cNvPr id="7" name="Picture 4" descr="https://upload.wikimedia.org/wikipedia/commons/5/5e/Silverbird_in_Murchison_Falls_National_Park,_Uganda.JPG"/>
          <p:cNvPicPr>
            <a:picLocks noChangeAspect="1" noChangeArrowheads="1"/>
          </p:cNvPicPr>
          <p:nvPr/>
        </p:nvPicPr>
        <p:blipFill>
          <a:blip r:embed="rId3"/>
          <a:srcRect/>
          <a:stretch>
            <a:fillRect/>
          </a:stretch>
        </p:blipFill>
        <p:spPr bwMode="auto">
          <a:xfrm>
            <a:off x="919163" y="2578100"/>
            <a:ext cx="2486025" cy="1657350"/>
          </a:xfrm>
          <a:prstGeom prst="rect">
            <a:avLst/>
          </a:prstGeom>
          <a:noFill/>
          <a:ln w="9525">
            <a:noFill/>
            <a:miter lim="800000"/>
            <a:headEnd/>
            <a:tailEnd/>
          </a:ln>
        </p:spPr>
      </p:pic>
      <p:sp>
        <p:nvSpPr>
          <p:cNvPr id="8197" name="AutoShape 8" descr="data:image/jpeg;base64,/9j/4AAQSkZJRgABAQAAAQABAAD/2wCEAAkGBxASEhAQDxIQDxAPDxAPEA8VFQ8QEBAQFRUWFhUVFRUYHSggGBomGxUVIjEhJSkrLi4uGB8zODMtNygtLisBCgoKDg0OFxAQGCseHx0tLS0tLSstLS0tKy0tLS0tLS0tLS0tLS0tLS0tLS0tKystLS0tKy0rLSstKystLTctLf/AABEIALUBFgMBIgACEQEDEQH/xAAbAAACAwEBAQAAAAAAAAAAAAADBAECBQAGB//EAEAQAAIBAgMFBQQHBgUFAAAAAAECAAMRBBIhBTFBUWETInGRoQYyQoEjUnKxwdHwQ2KSouHxFDNTgrIVY4PC0v/EABoBAAMBAQEBAAAAAAAAAAAAAAECAwAEBQb/xAAiEQEBAAICAgMBAQEBAAAAAAAAAQIRAxIhMQQTQVEykSL/2gAMAwEAAhEDEQA/APmaw1JIBDHsMsejBqNKaOHpwNJJoYZZy8iuMO4anNGisVoCPURFxPozSWMLAJO7Zb5bi/LjL4gYvBu8gtBO8tC2KO8ETId5TNE5KMi0uBKCXUThzp5F1EKolFEOiyWzSLoJe0lVkkR5R0GZWEInBY/bwCBLgSVWEVYlraQJxvCBZxWJR0FOAMKEk5ZPTaAIMi0PllSs0jaCMqSYS0qRKSFsVF4QEyqiXMa4lVJlCTLmDMX69sqXtIlGkyn1M+OUWmphZj0TNXCtPSrmjWoxjDYune2YA7rHT74pQaWr4EN3l38RznPlJ+qzevD0OHYHdqPkY7RqDmPC4nikpsh0zIfEiN0sZUHvBag5OAfVbH1gnH/KP2a/Hsw0yts4E1LMu8cJm0NpgcKtPorioh/21BcfxTQo7XQ7y1+qEH+VmjXGj3lmnYTEVVUX79tGUnvDwMINpITa5U8jOp42je4ZPmch/mtBY3CK/ep2PG28fIr+cMysJuz0OWl1Mx6LZTlZjTPPePnYflHalR0sW0W1+0GtMjqN4+6LlbVMco0FhkERw+IBOU6HhxB8DNBBOLO2Xytjq+l1EOglaaw6LJbNpKiSRLgTrRpR0FaSBL5ZIWHsGkAQiiQBCKJuzacBJtLBZYLFtbSgWTlhQknJAwGSVZIzkkMkLEykGyxtkgmWUxpLAgJxhCsG8culTBMJcmUJlcShkSZJMiWgPidLfNPDNM1DG6DS9c8bCVcoBtm562tGKe0bfAD/ALv6RPDtf5zRwuAznQMOtjaRuv2KefwVdpKfepsR9pT96Sy18Md9KqDzDpbyKytTZrLxUeLUk/5MJeng13tVpL4XqH+S49ZpIG6l3oG2TOv2ireoEgpS4uQOQCmV7Onf3gBzyg39ZDNRH+o/8KiEqxpUeFZh/wCNvwlP8JSJB7RW5HJVv5lZRaqa5aRPixY/dGaDMfdpovXvHz1M2zaR2VM91nqN4io5+WcETZw+zaYCk06h0uCFCgj95GI81iefj2jZh8NNcx9J6OjWFWmtr5lH7S2cnoFInPyWz0fFirh8Kaopmi6927HvIR1Ug6esJUwWJWplw1ZHUjSlWBRvlUF1OnQT0+GoJVTKbKw0KmwJ8dxlF2CxuvaZl4ad5eitykpNz3/0/bV8MLCbUYP2OIpPRqBc17ZqZHMMLi360m0h/vwgMR7Lgm7VSMt7G/e16xGlh61Mt2L9ooa5R1K3HGxvv8JLLHV8LY5y+2yJMyqO2aege9Ing26/Rv7R9KwOoII5ggjzEXRtwacYlW2hTU5bhm+qCLjx5SlQVKg17o35b28zxjTC3yXLkkEq7URSQAzW323D5yn/AFflTPn/AEiTYcDh/eHojdaNOO30S8mjI2q/+kD8zfwhKO3af7RWp9dHX01labDc9j5CXrYOnVGWwJPEb431WTyE5Gph6yOLoytbfbh4jhD5J4xsHVoH6LeCLam9uOXkf1aeh2Ftpa/cfu1bXGlg4HLr+vCPi/5qvme2lknZIfLOKwbak2pwTU46ywbLCWkmWLVBHqoidURpSUq5g2aXqCBYS2GRKhnnSjTp0TIHxlWh6LRVTD0zOhBs4WtoADlI4jS/zjOZuJY+JJmXg7k2HX0m1gcQiENdmO6wsoPS5/KTptRCL09Ix2VrZgRxAOlx0vCNth9yhKfEWAdv4nv6WizVHZszFmY7yblvOEBwo6feZYhBwLeOUD8funU0Nrnhv3WHiToJU10BsL1DyW4X5sRc/IDxi+xWGY6KoHIWLt4gG/nYCWKqD32LN9TV28gbDzMopd+4Ot6aaAdXP4m5kjIg1K1Nd+oog8h8VQ+kFMew9Y27tkS/vaeRPu36AExnDOKbdpTyhhqzsC7ep7vpMyriMuVqpYXAyUhYVXHgNKa+vjCUy7mzBbjXsxcU6Xj9ZvXwks/R49Ls3a9EjK4AJNy92TOemUi4+U2BWY/5YOUm1yco+U8lgCiVNbs1gSxF7fgPCezNE5AzEiwvYbyOg4SOPvQ5M1sMcxz3AvfRmt5XjFTFpYWFgLAAC5t1PKZWLxzFgFp5ad7Fibm/hxjCgkZVAGbQk8BKWePBJfJ/FbPSuo3hj7qgk2HM33TzGJ9matOrl7mIRsoICsQjb9W09DaelwJKgqCQl7Fvib8pqUnAUWI/dGhyg6X8Y+E/sC15nC4N0HuooU6ZVUMovuJA70NXYqN+Zt5PcBQdTNPGkLc5SfDfPPY1iQXBIN7rdrH9dDaQ+dy3i4//AD+r/E45yZ+RWqtuYWPoRBGsQRfW+7rM/EjEMFIZcm9rjvKb7gb2sfCcXIKhtGAt03+E8vj+ZyYY63LXrZfBwzy3PDQbF6kPcX4X8pn7R2viaVGuuEY9oyXpsBd1IILWuORbWEqYog3JzHdc6AeUDUrAFWuG48j1tx87SePyeTtLT34fHqwp7K7Q2jiXc11cUAoymoDmDCwIDEXbidd01cbmp5aiWVk7y8rg3t+ucDi/aW+WnTVmfLqti5sONl38OEBX2h3clZSpbQF1emrH6t7fq48I9nLny/Zjj13+I6w48Omd3H03CVu0RKgFs6K9uVwDCMJgexu2Eq0qdFl7GsqmyE5g4G8q19SBvXh4T0bLO242Xy4Ny+i7QTRhhBMIAK1FitVI84i1URoWzZCokXqCO1BFqglMaW4lWEiWedKdw0+JrCpBKIZZ3uc1QaxBGhHGP0qx0vYzNQw9N4tGPQbPo0z36xy0weHvueSj8ZWri1B+iWy7rtZmPXpEcPiiBlIDLyO8eB4R2v2aqjLmJZQzWtZWPw3tv+USGsDdzpnY9F3t8hwhlpW989kD+zXWs46/V+dvnF6VRhcgBL/HqWt4n8LS6WXvOTTU7231W+yOHjDaEhvMW+iRQBvNIHugc6r8fDSLVccFbLQtVrHu9ra6p0pL+MXas9X6KipSmfgB1bq54wq00pDfcNpnX363NafJP3+NzbqoiYekbswYs97VcQe8c/1KZPvNzbcLac4+tXIFRAM7aheCg/Ex4mJ1q/ZqpYLnYWo0R7qLzI5f8obAIQGqVCWOhcnUkncnz+6Jf6aNvAgKV4/EWO/q56ncBPR4TEZmyqCwHvNqflrPL4N7KznViw05udw8AJv7MxBQBBvY2zDefrGQvs/4Yx2HBOa1td3FQeNuG6UpkKDf4fXoJoYEqb5gCxYHnbl6Sa2HVn4AL3j0/V5THJPKM3H4ao4SkmjN3nO7KvEX4TVwgJa40SmMq9SNCzcz/WXygjMD7wuOekZpUlRLNbXUjn+ry3aRPW2fiK2YkaHpoQB1nlvafDOoJpLlUDUkqoLE2v8Aoaz2NLKb6anXlaZm3sF2iE086VdStRWZSoAte/K14vLjOXHSnFyXjz7R5KntBsvZhDxu27NbiOko1fTvMb7vAePOZ+z2FIlDVFUj3quoJJBNiTfXfxO68HXqOSrC4GoANyTcmeDn8frncdafScfNMsJk0cTiLZQoz3sO7e5J0A03nkBNnZPsXWqkPi3NFD+yXKaxH7zahNOAufAxn2F2MBfE1Vu+YrRDAXQDRn+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s17Hw5nwj+F2zWVRTvnRRZVPAcADy6GBxFUnvK3ZMSFBVe+xPDMST5Wgg2r4qsKQ7NVysR31axY8u0HDonzPKQh7P6at36j600O9uTHkohMRhKWGtdu2rMocJayqza3fXX8YlQoPUbMdebH7v6TWRjezqL1HNVznY8Tz4DoI+9f6uqobL/3Kp+Lw5dBB1jkHYpq7Czn6qnh4kS+FsDmI7lAWUfXrHd5Sdu/J41qC2KoNezAv1qt+V5sbOGZnb4aaimp6k2vMTBtkphj7zEkdWPH5C81cGpVLDfqfSw++JINrTwdfL3zrd2CjcBbQTRxTkJWy27tJSb7t1yJkpT7tFeQv5maOKzJSqnUZ3RR4TWSNPIWCxLM4DkZVAAsLWsNfKbGHp5zmYEgbh0Eztk4Mgi/xC5Y7vAevmZ6/D4bKFFgeJ6Rddsg3qMhMCT3msO96covidlByQXKrZsyg2D6HeOImrj6tgQFJ1Nh+MSxBcIGIu1i1tyj7XpOrGaiNr5ft7ZrJXNO1kZ6YFNNS2bMzMzG5LHLv6CGxOA7JlqH3adNbAa97MBbzM6u5q11yghVObPmzEsW1/IDheejXB53ZKlrGqlkHBKf0oHmFnP8ngxzly/Y6OH5GXH4/G7syjkponEKL/a3t6kzRpmKIYwhnB6mlN7MKYS8ArS4aLthCYJjOLwbtNsLVXMA5lnaBdodjKHUMWqGEqtFajQbbalRorUMK7QLQbDak6TadMO3xREjC04SnSjdLDz17k5piUFOWFGaVPCRmngon2H6MdaBhqeHM2UwMMmC6Qfa3RlU8PGUobuhuOh5zTp4SFGFk8uQehVdlduKlTKpcEF2zZGYG+vK+g4ScUiUAq0AzlhpVbcpO/d8QmlhlZDdTYkWOgII5EGM0nQG7Uhe4uUOS/ipBB8oZzTWsmuFnp5RARcLvOrVD8PMkxjA0u0ZadO5QGy34k+8xnqtpez1OrYq7FTYgJlVNdxy2tDbM9nzRz5QTemAjmxNzv8ACPvfoGQE7SqqKO4ndX8TPQJhtw36+gjOydjdnZnFySRoL2mrQwYIDDQ8jvHyjaDaMDs+5ubALaJ+0dUFlpJYga+LGN7SxJVgifVAPjzmFUftKtIAE/TAE8NOXPjJcuWsT4Ty9mtBFCLe5UWJ6zYo7hvmHgWu2ZvdAAA3kma9OuCdBa0Tiy/WzkVq0gAWPHcOUyNrZihU7zvHC022qC9zY3HpMHaWMGZ2uLIDr13D5D8J3Y3w5rPPh5KlshqVVayEWVbZSD3SbXIA375nv7U0qNSoX75Z2AYsq8r6W/dEb9pdt5mSjRBvUfs14XY8+mhmd7V7OwlClQdkWpVTEU6uYm7sqnM91O9dLW3C4kM85b197dEw1N32c2D7f0qzslZDQuyLSIu+YscutupGo01PKe3Rp8V2ht7BYis3YYd8O9UG57mUuobs2UJ7jEsb776dZ9M9icfUr4Sk9Zg9VcyMwILHKSFLjgxAHjv4zm5+LrO0mhwy34ejDS2aDE4zkUWLQbNOMG0JKh2i9R5dzF6hmDYbtF6hl3aLu0Jbkq7Sl5VjK3m0HcSdKZp03UO75pQoR+hh5fD0Zp4ehOvLJWQCjho7Swsao0I5ToSW9mZ64WEXDdJpLQhFoTeQZy4eEGHmiKEsKM2mjN7CVNCahoyppRbDxnohG4kR2njagAF7kaZunWW7GXWjFxyynqt1gmHx9QfVN9+/X1hDj3ZiMpFrEHXK3hY+kqlGM06UtjyZFuEJsahJFjc6Zza3yF4RKIphSN6bj1IIv6x9KUtVwuYW5zW3IJ4P4NhbMeAjL1tLj+klNmoEUM1rC7HS9/znn8VjiGqgupSlkuQCcrEnf/J8zOnHDrIlb2p3ae1sik336LzJ/ITHpUquIF/8ulwudT16wOKrq5NWopCJYJTIAZrDS/JRqeevjNOgjuoU91TZmO4m+uUfr7obl/fEGax9e3ka+ysS+KDYILSSkjU/8XVAcBm3mim5mA0udNTA7Z9j++v07VahWpWq16+o7KmFOUKvMkHw08foa0gAANANAJl+0WENVEoglO3qdg9Ue9TpOjZ7dSAFHVhOf7bcv4eTw8n7E+zeFxWzqRq0lDvUrVFqrdaiNmsMrAg2FhodNIH2YYYLHtQqswNS9Gr7opZswahUUAe6ynXk1+G73ewdkJhaFPDU2ZlpAgM1sxuSTe2nGE2lsqlWsaihyivkB3BmFr3GvD1MW8m7d+ZWk8HQJxEijTIVVJLFVUFjvYgWJljOfR6EYNoVoJ5tJUBzFajRmpFKgmkTtLVGi7tDVYsxj44oZcmkEyJ0mU6JfYi86WtOm6h3eXw1KalClF8Kk0qCTWvUFo0o7SpStFI5TSCCEtKEFOHCSwSM2gBTndnGckgpNWLFJHZxkpK5YlOCKcutOFCwirFZRacOiSUWHRY0BCJCqssqwgWPAeX27UxNNAytpYDjZG/tpMfB1XWkWAzOShK6d4u4BBv9seV57naeDNWjVpje6EL9revqBPE7NqXYBu6GBQ8bWuPusYe97S2tMZqvV4DDKyrmUB1AzLvCsfeHmDH8kV2dUu7D64Z+ujW/9ppZY/L/AKT4/QGScad9CLjkdRD5ZOWS0oBklskLknZIOrBZZUiHyyjCDTFmEC4jLiBcQaTyKVBFaojlSKVRDpHIjVizRqqIuwlccXHyB2kiSBJyyvVJBnSSJMPVmPhRNSgkzsKJrYcTmr2TdJY3TWBoiOUxMZwWWCy4EsBDGDIkWhisqRNRgJWVKwxEqREsFRRCKJAEuogFdRDoINIdBGBZRCqshFhlEYEAT57tWn2OKqr8Jqll6BgCB6gT6OFnjPbvB3dWHx07qeGekbt/I38sNm40aOxWLVg3D/DW8DmH6+U37TzfsS+dWbiqKpHizf8Az909RaNnd1PGaUtOtL5ZNopg7TrQmWdlmYMiDdYwVg2WBijiAcRtxF3EBKTqCKVBHqgi1RYYjmz6qxdljtURVhLYuTOBhJJWWEmWkR0HaRCETptAxcJNfDiZGEmvhhOJ7TQoxymIrREbQQCIJYSAJaYXSpEtOh2ylpUiXMrBaMRaWAnAS6iKK6RimIFBDoI0CipDLBJCrGgCCY3tXh81DOBdsPUWsBzUd1x/AzH5TZEh1BBU6hgVI5g6Qg8X7JOKWI7Me5Wptl5Z13jyW/8Auntp87w9Xsaovf6CuGU8Sl+zqj5Xp+c+hq17Eagi4PMHjNQ/U2kyLzrwbZM6dOm2LiJRhCXg2magOIvUEZeK1DBSUs4itWNPFKsMSyKVYrUjVWKvK4ubkUEsJUS4EvEHESZxnQgxMJNfDzp04HsNGjG0kzoDCCTJnQiidOnTArInTooxYCXWTOgERYVZ06NAoqwizp0YFwZM6dMzx3tvhQmWquhctmHM91b/ADDC/wBkT0Hs7XL4aix35beRInTofwK0hOkzoGdJkTpmWg3kzoWpZ4vUnToCUtUitWROhieRSpFqk6dLYObkUEus6dLxzrGdOnTFf//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pPr eaLnBrk="1" hangingPunct="1"/>
            <a:endParaRPr lang="zh-TW" altLang="en-US"/>
          </a:p>
        </p:txBody>
      </p:sp>
      <p:pic>
        <p:nvPicPr>
          <p:cNvPr id="9" name="圖片 8"/>
          <p:cNvPicPr>
            <a:picLocks noChangeAspect="1"/>
          </p:cNvPicPr>
          <p:nvPr/>
        </p:nvPicPr>
        <p:blipFill>
          <a:blip r:embed="rId4"/>
          <a:srcRect/>
          <a:stretch>
            <a:fillRect/>
          </a:stretch>
        </p:blipFill>
        <p:spPr bwMode="auto">
          <a:xfrm>
            <a:off x="3746500" y="2868613"/>
            <a:ext cx="2151063" cy="1279525"/>
          </a:xfrm>
          <a:prstGeom prst="rect">
            <a:avLst/>
          </a:prstGeom>
          <a:noFill/>
          <a:ln w="9525">
            <a:noFill/>
            <a:miter lim="800000"/>
            <a:headEnd/>
            <a:tailEnd/>
          </a:ln>
        </p:spPr>
      </p:pic>
      <p:sp>
        <p:nvSpPr>
          <p:cNvPr id="10" name="雲朵形圖說文字 9"/>
          <p:cNvSpPr/>
          <p:nvPr/>
        </p:nvSpPr>
        <p:spPr>
          <a:xfrm>
            <a:off x="5075238" y="2425700"/>
            <a:ext cx="3303587" cy="952500"/>
          </a:xfrm>
          <a:prstGeom prst="cloudCallout">
            <a:avLst>
              <a:gd name="adj1" fmla="val -48303"/>
              <a:gd name="adj2" fmla="val 5589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sz="2400">
                <a:solidFill>
                  <a:schemeClr val="tx1"/>
                </a:solidFill>
                <a:ea typeface="MS PGothic" pitchFamily="34" charset="-128"/>
              </a:rPr>
              <a:t>“upper-left beak”</a:t>
            </a:r>
            <a:r>
              <a:rPr lang="zh-TW" altLang="en-US" sz="2400">
                <a:solidFill>
                  <a:schemeClr val="tx1"/>
                </a:solidFill>
                <a:ea typeface="MS PGothic" pitchFamily="34" charset="-128"/>
              </a:rPr>
              <a:t> </a:t>
            </a:r>
            <a:r>
              <a:rPr lang="en-US" altLang="zh-TW" sz="2400">
                <a:solidFill>
                  <a:schemeClr val="tx1"/>
                </a:solidFill>
                <a:ea typeface="MS PGothic" pitchFamily="34" charset="-128"/>
              </a:rPr>
              <a:t>detector</a:t>
            </a:r>
            <a:endParaRPr lang="zh-TW" altLang="en-US" sz="2400">
              <a:solidFill>
                <a:schemeClr val="tx1"/>
              </a:solidFill>
              <a:ea typeface="MS PGothic" pitchFamily="34" charset="-128"/>
            </a:endParaRPr>
          </a:p>
        </p:txBody>
      </p:sp>
      <p:sp>
        <p:nvSpPr>
          <p:cNvPr id="11" name="矩形 11"/>
          <p:cNvSpPr/>
          <p:nvPr/>
        </p:nvSpPr>
        <p:spPr>
          <a:xfrm>
            <a:off x="1289050" y="2628900"/>
            <a:ext cx="406400" cy="3794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2" name="矩形 12"/>
          <p:cNvSpPr/>
          <p:nvPr/>
        </p:nvSpPr>
        <p:spPr>
          <a:xfrm>
            <a:off x="1803400" y="4994275"/>
            <a:ext cx="406400" cy="3794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pic>
        <p:nvPicPr>
          <p:cNvPr id="13" name="圖片 4"/>
          <p:cNvPicPr>
            <a:picLocks noChangeAspect="1"/>
          </p:cNvPicPr>
          <p:nvPr/>
        </p:nvPicPr>
        <p:blipFill>
          <a:blip r:embed="rId5"/>
          <a:srcRect/>
          <a:stretch>
            <a:fillRect/>
          </a:stretch>
        </p:blipFill>
        <p:spPr bwMode="auto">
          <a:xfrm>
            <a:off x="3673475" y="4652963"/>
            <a:ext cx="2295525" cy="1590675"/>
          </a:xfrm>
          <a:prstGeom prst="rect">
            <a:avLst/>
          </a:prstGeom>
          <a:noFill/>
          <a:ln w="9525">
            <a:noFill/>
            <a:miter lim="800000"/>
            <a:headEnd/>
            <a:tailEnd/>
          </a:ln>
        </p:spPr>
      </p:pic>
      <p:sp>
        <p:nvSpPr>
          <p:cNvPr id="14" name="雲朵形圖說文字 30"/>
          <p:cNvSpPr/>
          <p:nvPr/>
        </p:nvSpPr>
        <p:spPr>
          <a:xfrm>
            <a:off x="5075306" y="5513706"/>
            <a:ext cx="3303662" cy="951706"/>
          </a:xfrm>
          <a:prstGeom prst="cloudCallout">
            <a:avLst>
              <a:gd name="adj1" fmla="val -40531"/>
              <a:gd name="adj2" fmla="val -60650"/>
            </a:avLst>
          </a:prstGeom>
        </p:spPr>
        <p:style>
          <a:lnRef idx="0">
            <a:schemeClr val="accent2"/>
          </a:lnRef>
          <a:fillRef idx="3">
            <a:schemeClr val="accent2"/>
          </a:fillRef>
          <a:effectRef idx="3">
            <a:schemeClr val="accent2"/>
          </a:effectRef>
          <a:fontRef idx="minor">
            <a:schemeClr val="lt1"/>
          </a:fontRef>
        </p:style>
        <p:txBody>
          <a:bodyPr anchor="ctr"/>
          <a:lstStyle/>
          <a:p>
            <a:pPr algn="ctr" eaLnBrk="1" hangingPunct="1">
              <a:defRPr/>
            </a:pPr>
            <a:r>
              <a:rPr lang="en-US" altLang="zh-TW" sz="2400">
                <a:solidFill>
                  <a:srgbClr val="000000"/>
                </a:solidFill>
                <a:ea typeface="MS PGothic" pitchFamily="34" charset="-128"/>
              </a:rPr>
              <a:t>“middle beak”</a:t>
            </a:r>
            <a:r>
              <a:rPr lang="zh-TW" altLang="en-US" sz="2400">
                <a:solidFill>
                  <a:srgbClr val="000000"/>
                </a:solidFill>
                <a:ea typeface="MS PGothic" pitchFamily="34" charset="-128"/>
              </a:rPr>
              <a:t> </a:t>
            </a:r>
            <a:r>
              <a:rPr lang="en-US" altLang="zh-TW" sz="2400">
                <a:solidFill>
                  <a:srgbClr val="000000"/>
                </a:solidFill>
                <a:ea typeface="MS PGothic" pitchFamily="34" charset="-128"/>
              </a:rPr>
              <a:t>detector</a:t>
            </a:r>
            <a:endParaRPr lang="zh-TW" altLang="en-US" sz="2400">
              <a:solidFill>
                <a:srgbClr val="000000"/>
              </a:solidFill>
              <a:ea typeface="MS PGothic" pitchFamily="34" charset="-128"/>
            </a:endParaRPr>
          </a:p>
        </p:txBody>
      </p:sp>
      <p:sp>
        <p:nvSpPr>
          <p:cNvPr id="15" name="矩形 5"/>
          <p:cNvSpPr>
            <a:spLocks noChangeArrowheads="1"/>
          </p:cNvSpPr>
          <p:nvPr/>
        </p:nvSpPr>
        <p:spPr bwMode="auto">
          <a:xfrm>
            <a:off x="4648200" y="4038600"/>
            <a:ext cx="3657600" cy="830263"/>
          </a:xfrm>
          <a:prstGeom prst="rect">
            <a:avLst/>
          </a:prstGeom>
          <a:noFill/>
          <a:ln w="9525">
            <a:noFill/>
            <a:miter lim="800000"/>
            <a:headEnd/>
            <a:tailEnd/>
          </a:ln>
        </p:spPr>
        <p:txBody>
          <a:bodyPr>
            <a:spAutoFit/>
          </a:bodyPr>
          <a:lstStyle/>
          <a:p>
            <a:pPr eaLnBrk="1" hangingPunct="1"/>
            <a:r>
              <a:rPr lang="en-US" altLang="zh-TW" sz="2400"/>
              <a:t>They can be compressed</a:t>
            </a:r>
          </a:p>
          <a:p>
            <a:pPr eaLnBrk="1" hangingPunct="1"/>
            <a:r>
              <a:rPr lang="en-US" altLang="zh-TW" sz="2400"/>
              <a:t> to the same parameters.</a:t>
            </a:r>
            <a:endParaRPr lang="zh-TW" altLang="en-US" sz="2400"/>
          </a:p>
        </p:txBody>
      </p:sp>
      <p:cxnSp>
        <p:nvCxnSpPr>
          <p:cNvPr id="17" name="直線單箭頭接點 7"/>
          <p:cNvCxnSpPr/>
          <p:nvPr/>
        </p:nvCxnSpPr>
        <p:spPr>
          <a:xfrm>
            <a:off x="4445000" y="3768725"/>
            <a:ext cx="0" cy="1339850"/>
          </a:xfrm>
          <a:prstGeom prst="straightConnector1">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mtClean="0"/>
              <a:t>A convolutional layer</a:t>
            </a:r>
          </a:p>
        </p:txBody>
      </p:sp>
      <p:pic>
        <p:nvPicPr>
          <p:cNvPr id="9219" name="Picture 3"/>
          <p:cNvPicPr>
            <a:picLocks noChangeAspect="1"/>
          </p:cNvPicPr>
          <p:nvPr/>
        </p:nvPicPr>
        <p:blipFill>
          <a:blip r:embed="rId2"/>
          <a:srcRect/>
          <a:stretch>
            <a:fillRect/>
          </a:stretch>
        </p:blipFill>
        <p:spPr bwMode="auto">
          <a:xfrm>
            <a:off x="2743200" y="3124200"/>
            <a:ext cx="3848100" cy="3162300"/>
          </a:xfrm>
          <a:prstGeom prst="rect">
            <a:avLst/>
          </a:prstGeom>
          <a:noFill/>
          <a:ln w="9525">
            <a:noFill/>
            <a:miter lim="800000"/>
            <a:headEnd/>
            <a:tailEnd/>
          </a:ln>
        </p:spPr>
      </p:pic>
      <p:sp>
        <p:nvSpPr>
          <p:cNvPr id="9220" name="TextBox 4"/>
          <p:cNvSpPr txBox="1">
            <a:spLocks noChangeArrowheads="1"/>
          </p:cNvSpPr>
          <p:nvPr/>
        </p:nvSpPr>
        <p:spPr bwMode="auto">
          <a:xfrm>
            <a:off x="4419600" y="5486400"/>
            <a:ext cx="838200" cy="369888"/>
          </a:xfrm>
          <a:prstGeom prst="rect">
            <a:avLst/>
          </a:prstGeom>
          <a:solidFill>
            <a:srgbClr val="FFFF00"/>
          </a:solidFill>
          <a:ln w="9525">
            <a:noFill/>
            <a:miter lim="800000"/>
            <a:headEnd/>
            <a:tailEnd/>
          </a:ln>
        </p:spPr>
        <p:txBody>
          <a:bodyPr wrap="none">
            <a:spAutoFit/>
          </a:bodyPr>
          <a:lstStyle/>
          <a:p>
            <a:pPr eaLnBrk="1" hangingPunct="1"/>
            <a:r>
              <a:rPr lang="en-US" altLang="en-US"/>
              <a:t>A filter</a:t>
            </a:r>
          </a:p>
        </p:txBody>
      </p:sp>
      <p:sp>
        <p:nvSpPr>
          <p:cNvPr id="9221" name="TextBox 5"/>
          <p:cNvSpPr txBox="1">
            <a:spLocks noChangeArrowheads="1"/>
          </p:cNvSpPr>
          <p:nvPr/>
        </p:nvSpPr>
        <p:spPr bwMode="auto">
          <a:xfrm>
            <a:off x="304800" y="1447800"/>
            <a:ext cx="8482013" cy="1200150"/>
          </a:xfrm>
          <a:prstGeom prst="rect">
            <a:avLst/>
          </a:prstGeom>
          <a:noFill/>
          <a:ln w="9525">
            <a:noFill/>
            <a:miter lim="800000"/>
            <a:headEnd/>
            <a:tailEnd/>
          </a:ln>
        </p:spPr>
        <p:txBody>
          <a:bodyPr wrap="none">
            <a:spAutoFit/>
          </a:bodyPr>
          <a:lstStyle/>
          <a:p>
            <a:pPr eaLnBrk="1" hangingPunct="1"/>
            <a:r>
              <a:rPr lang="en-US" altLang="en-US" sz="2400"/>
              <a:t>A CNN is a neural network with some convolutional layers </a:t>
            </a:r>
          </a:p>
          <a:p>
            <a:pPr eaLnBrk="1" hangingPunct="1"/>
            <a:r>
              <a:rPr lang="en-US" altLang="en-US" sz="2400"/>
              <a:t>(and some other layers).  A convolutional layer has a number </a:t>
            </a:r>
          </a:p>
          <a:p>
            <a:pPr eaLnBrk="1" hangingPunct="1"/>
            <a:r>
              <a:rPr lang="en-US" altLang="en-US" sz="2400"/>
              <a:t>of filters that does convolutional operation. </a:t>
            </a:r>
          </a:p>
        </p:txBody>
      </p:sp>
      <p:sp>
        <p:nvSpPr>
          <p:cNvPr id="9222" name="TextBox 6"/>
          <p:cNvSpPr txBox="1">
            <a:spLocks noChangeArrowheads="1"/>
          </p:cNvSpPr>
          <p:nvPr/>
        </p:nvSpPr>
        <p:spPr bwMode="auto">
          <a:xfrm>
            <a:off x="3810000" y="3429000"/>
            <a:ext cx="1609725" cy="369888"/>
          </a:xfrm>
          <a:prstGeom prst="rect">
            <a:avLst/>
          </a:prstGeom>
          <a:noFill/>
          <a:ln w="9525">
            <a:noFill/>
            <a:miter lim="800000"/>
            <a:headEnd/>
            <a:tailEnd/>
          </a:ln>
        </p:spPr>
        <p:txBody>
          <a:bodyPr wrap="none">
            <a:spAutoFit/>
          </a:bodyPr>
          <a:lstStyle/>
          <a:p>
            <a:pPr eaLnBrk="1" hangingPunct="1"/>
            <a:r>
              <a:rPr lang="en-US" altLang="en-US"/>
              <a:t>Beak detector</a:t>
            </a:r>
          </a:p>
        </p:txBody>
      </p:sp>
      <p:cxnSp>
        <p:nvCxnSpPr>
          <p:cNvPr id="9" name="Straight Arrow Connector 8"/>
          <p:cNvCxnSpPr>
            <a:cxnSpLocks noChangeShapeType="1"/>
          </p:cNvCxnSpPr>
          <p:nvPr/>
        </p:nvCxnSpPr>
        <p:spPr bwMode="auto">
          <a:xfrm>
            <a:off x="4495800" y="3810000"/>
            <a:ext cx="0" cy="304800"/>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extLst>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Content Placeholder 3"/>
          <p:cNvPicPr>
            <a:picLocks noGrp="1" noChangeAspect="1"/>
          </p:cNvPicPr>
          <p:nvPr>
            <p:ph idx="1"/>
          </p:nvPr>
        </p:nvPicPr>
        <p:blipFill>
          <a:blip r:embed="rId2"/>
          <a:srcRect/>
          <a:stretch>
            <a:fillRect/>
          </a:stretch>
        </p:blipFill>
        <p:spPr>
          <a:xfrm>
            <a:off x="1643063" y="2257425"/>
            <a:ext cx="5421312" cy="3446463"/>
          </a:xfrm>
        </p:spPr>
      </p:pic>
      <p:sp>
        <p:nvSpPr>
          <p:cNvPr id="11267" name="Title 2"/>
          <p:cNvSpPr>
            <a:spLocks noGrp="1"/>
          </p:cNvSpPr>
          <p:nvPr>
            <p:ph type="title"/>
          </p:nvPr>
        </p:nvSpPr>
        <p:spPr>
          <a:xfrm>
            <a:off x="457200" y="274638"/>
            <a:ext cx="8229600" cy="563562"/>
          </a:xfrm>
        </p:spPr>
        <p:txBody>
          <a:bodyPr/>
          <a:lstStyle/>
          <a:p>
            <a:r>
              <a:rPr lang="en-US" smtClean="0"/>
              <a:t>Convolution</a:t>
            </a:r>
          </a:p>
        </p:txBody>
      </p:sp>
      <p:sp>
        <p:nvSpPr>
          <p:cNvPr id="11268" name="Rectangle 4"/>
          <p:cNvSpPr>
            <a:spLocks noChangeArrowheads="1"/>
          </p:cNvSpPr>
          <p:nvPr/>
        </p:nvSpPr>
        <p:spPr bwMode="auto">
          <a:xfrm>
            <a:off x="1085850" y="728663"/>
            <a:ext cx="7105650" cy="923925"/>
          </a:xfrm>
          <a:prstGeom prst="rect">
            <a:avLst/>
          </a:prstGeom>
          <a:noFill/>
          <a:ln w="9525">
            <a:noFill/>
            <a:miter lim="800000"/>
            <a:headEnd/>
            <a:tailEnd/>
          </a:ln>
        </p:spPr>
        <p:txBody>
          <a:bodyPr>
            <a:spAutoFit/>
          </a:bodyPr>
          <a:lstStyle/>
          <a:p>
            <a:r>
              <a:rPr lang="en-US"/>
              <a:t>The convolution of </a:t>
            </a:r>
            <a:r>
              <a:rPr lang="en-US" i="1"/>
              <a:t>f</a:t>
            </a:r>
            <a:r>
              <a:rPr lang="en-US"/>
              <a:t> and </a:t>
            </a:r>
            <a:r>
              <a:rPr lang="en-US" i="1"/>
              <a:t>g</a:t>
            </a:r>
            <a:r>
              <a:rPr lang="en-US"/>
              <a:t>, written as </a:t>
            </a:r>
            <a:r>
              <a:rPr lang="en-US" i="1"/>
              <a:t>f </a:t>
            </a:r>
            <a:r>
              <a:rPr lang="en-US"/>
              <a:t>∗ </a:t>
            </a:r>
            <a:r>
              <a:rPr lang="en-US" i="1"/>
              <a:t>g or f </a:t>
            </a:r>
            <a:r>
              <a:rPr lang="en-US" sz="1100" i="1">
                <a:sym typeface="Symbol" pitchFamily="18" charset="2"/>
              </a:rPr>
              <a:t></a:t>
            </a:r>
            <a:r>
              <a:rPr lang="en-US" i="1">
                <a:sym typeface="Symbol" pitchFamily="18" charset="2"/>
              </a:rPr>
              <a:t> g</a:t>
            </a:r>
            <a:r>
              <a:rPr lang="en-US"/>
              <a:t>, is defined as the integral of the product of the two functions after one is reversed and shifted</a:t>
            </a:r>
          </a:p>
        </p:txBody>
      </p:sp>
      <p:pic>
        <p:nvPicPr>
          <p:cNvPr id="11269" name="Picture 2"/>
          <p:cNvPicPr>
            <a:picLocks noChangeAspect="1" noChangeArrowheads="1"/>
          </p:cNvPicPr>
          <p:nvPr/>
        </p:nvPicPr>
        <p:blipFill>
          <a:blip r:embed="rId3"/>
          <a:srcRect/>
          <a:stretch>
            <a:fillRect/>
          </a:stretch>
        </p:blipFill>
        <p:spPr bwMode="auto">
          <a:xfrm>
            <a:off x="2862263" y="1374775"/>
            <a:ext cx="2790825" cy="59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p:cNvSpPr>
            <a:spLocks noGrp="1"/>
          </p:cNvSpPr>
          <p:nvPr>
            <p:ph type="title"/>
          </p:nvPr>
        </p:nvSpPr>
        <p:spPr>
          <a:xfrm>
            <a:off x="628650" y="365125"/>
            <a:ext cx="7886700" cy="1325563"/>
          </a:xfrm>
        </p:spPr>
        <p:txBody>
          <a:bodyPr/>
          <a:lstStyle/>
          <a:p>
            <a:r>
              <a:rPr lang="en-US" altLang="zh-TW" smtClean="0"/>
              <a:t>Convolution</a:t>
            </a:r>
            <a:endParaRPr lang="zh-TW" altLang="en-US" smtClean="0"/>
          </a:p>
        </p:txBody>
      </p:sp>
      <p:graphicFrame>
        <p:nvGraphicFramePr>
          <p:cNvPr id="5" name="內容版面配置區 3"/>
          <p:cNvGraphicFramePr>
            <a:graphicFrameLocks noGrp="1"/>
          </p:cNvGraphicFramePr>
          <p:nvPr>
            <p:ph idx="1"/>
          </p:nvPr>
        </p:nvGraphicFramePr>
        <p:xfrm>
          <a:off x="985838" y="2398713"/>
          <a:ext cx="2873375" cy="2743200"/>
        </p:xfrm>
        <a:graphic>
          <a:graphicData uri="http://schemas.openxmlformats.org/drawingml/2006/table">
            <a:tbl>
              <a:tblPr/>
              <a:tblGrid>
                <a:gridCol w="479425"/>
                <a:gridCol w="477837"/>
                <a:gridCol w="479425"/>
                <a:gridCol w="479425"/>
                <a:gridCol w="477838"/>
                <a:gridCol w="4794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文字方塊 4"/>
          <p:cNvSpPr txBox="1">
            <a:spLocks noChangeArrowheads="1"/>
          </p:cNvSpPr>
          <p:nvPr/>
        </p:nvSpPr>
        <p:spPr bwMode="auto">
          <a:xfrm>
            <a:off x="1249363" y="5389563"/>
            <a:ext cx="2346325" cy="460375"/>
          </a:xfrm>
          <a:prstGeom prst="rect">
            <a:avLst/>
          </a:prstGeom>
          <a:noFill/>
          <a:ln w="9525">
            <a:noFill/>
            <a:miter lim="800000"/>
            <a:headEnd/>
            <a:tailEnd/>
          </a:ln>
        </p:spPr>
        <p:txBody>
          <a:bodyPr>
            <a:spAutoFit/>
          </a:bodyPr>
          <a:lstStyle/>
          <a:p>
            <a:pPr algn="ctr" eaLnBrk="1" hangingPunct="1"/>
            <a:r>
              <a:rPr lang="en-US" altLang="zh-TW" sz="2400"/>
              <a:t>6 x 6 image</a:t>
            </a:r>
            <a:endParaRPr lang="zh-TW" altLang="en-US" sz="2400"/>
          </a:p>
        </p:txBody>
      </p:sp>
      <p:graphicFrame>
        <p:nvGraphicFramePr>
          <p:cNvPr id="7" name="表格 5"/>
          <p:cNvGraphicFramePr>
            <a:graphicFrameLocks noGrp="1"/>
          </p:cNvGraphicFramePr>
          <p:nvPr/>
        </p:nvGraphicFramePr>
        <p:xfrm>
          <a:off x="5259388" y="2068513"/>
          <a:ext cx="1622425" cy="1371600"/>
        </p:xfrm>
        <a:graphic>
          <a:graphicData uri="http://schemas.openxmlformats.org/drawingml/2006/table">
            <a:tbl>
              <a:tblPr/>
              <a:tblGrid>
                <a:gridCol w="541337"/>
                <a:gridCol w="539750"/>
                <a:gridCol w="541338"/>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bl>
          </a:graphicData>
        </a:graphic>
      </p:graphicFrame>
      <p:sp>
        <p:nvSpPr>
          <p:cNvPr id="8" name="文字方塊 6"/>
          <p:cNvSpPr txBox="1">
            <a:spLocks noChangeArrowheads="1"/>
          </p:cNvSpPr>
          <p:nvPr/>
        </p:nvSpPr>
        <p:spPr bwMode="auto">
          <a:xfrm>
            <a:off x="6791325" y="2420938"/>
            <a:ext cx="1447800" cy="461962"/>
          </a:xfrm>
          <a:prstGeom prst="rect">
            <a:avLst/>
          </a:prstGeom>
          <a:noFill/>
          <a:ln w="9525">
            <a:noFill/>
            <a:miter lim="800000"/>
            <a:headEnd/>
            <a:tailEnd/>
          </a:ln>
        </p:spPr>
        <p:txBody>
          <a:bodyPr>
            <a:spAutoFit/>
          </a:bodyPr>
          <a:lstStyle/>
          <a:p>
            <a:pPr algn="ctr" eaLnBrk="1" hangingPunct="1"/>
            <a:r>
              <a:rPr lang="en-US" altLang="zh-TW" sz="2400"/>
              <a:t>Filter 1</a:t>
            </a:r>
            <a:endParaRPr lang="zh-TW" altLang="en-US" sz="2400"/>
          </a:p>
        </p:txBody>
      </p:sp>
      <p:graphicFrame>
        <p:nvGraphicFramePr>
          <p:cNvPr id="9" name="表格 7"/>
          <p:cNvGraphicFramePr>
            <a:graphicFrameLocks noGrp="1"/>
          </p:cNvGraphicFramePr>
          <p:nvPr/>
        </p:nvGraphicFramePr>
        <p:xfrm>
          <a:off x="5259388" y="3694113"/>
          <a:ext cx="1622425" cy="1371600"/>
        </p:xfrm>
        <a:graphic>
          <a:graphicData uri="http://schemas.openxmlformats.org/drawingml/2006/table">
            <a:tbl>
              <a:tblPr/>
              <a:tblGrid>
                <a:gridCol w="541337"/>
                <a:gridCol w="539750"/>
                <a:gridCol w="541338"/>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F"/>
                    </a:solidFill>
                  </a:tcPr>
                </a:tc>
              </a:tr>
            </a:tbl>
          </a:graphicData>
        </a:graphic>
      </p:graphicFrame>
      <p:sp>
        <p:nvSpPr>
          <p:cNvPr id="10" name="文字方塊 8"/>
          <p:cNvSpPr txBox="1">
            <a:spLocks noChangeArrowheads="1"/>
          </p:cNvSpPr>
          <p:nvPr/>
        </p:nvSpPr>
        <p:spPr bwMode="auto">
          <a:xfrm>
            <a:off x="6791325" y="4032250"/>
            <a:ext cx="1447800" cy="461963"/>
          </a:xfrm>
          <a:prstGeom prst="rect">
            <a:avLst/>
          </a:prstGeom>
          <a:noFill/>
          <a:ln w="9525">
            <a:noFill/>
            <a:miter lim="800000"/>
            <a:headEnd/>
            <a:tailEnd/>
          </a:ln>
        </p:spPr>
        <p:txBody>
          <a:bodyPr>
            <a:spAutoFit/>
          </a:bodyPr>
          <a:lstStyle/>
          <a:p>
            <a:pPr algn="ctr" eaLnBrk="1" hangingPunct="1"/>
            <a:r>
              <a:rPr lang="en-US" altLang="zh-TW" sz="2400"/>
              <a:t>Filter 2</a:t>
            </a:r>
            <a:endParaRPr lang="zh-TW" altLang="en-US" sz="2400"/>
          </a:p>
        </p:txBody>
      </p:sp>
      <p:sp>
        <p:nvSpPr>
          <p:cNvPr id="11" name="文字方塊 9"/>
          <p:cNvSpPr txBox="1">
            <a:spLocks noChangeArrowheads="1"/>
          </p:cNvSpPr>
          <p:nvPr/>
        </p:nvSpPr>
        <p:spPr bwMode="auto">
          <a:xfrm rot="5400000">
            <a:off x="5830094" y="5234782"/>
            <a:ext cx="708025" cy="522287"/>
          </a:xfrm>
          <a:prstGeom prst="rect">
            <a:avLst/>
          </a:prstGeom>
          <a:noFill/>
          <a:ln w="9525">
            <a:noFill/>
            <a:miter lim="800000"/>
            <a:headEnd/>
            <a:tailEnd/>
          </a:ln>
        </p:spPr>
        <p:txBody>
          <a:bodyPr>
            <a:spAutoFit/>
          </a:bodyPr>
          <a:lstStyle/>
          <a:p>
            <a:pPr eaLnBrk="1" hangingPunct="1"/>
            <a:r>
              <a:rPr lang="en-US" altLang="zh-TW" sz="2800" b="1"/>
              <a:t>……</a:t>
            </a:r>
            <a:endParaRPr lang="zh-TW" altLang="en-US" sz="2800" b="1"/>
          </a:p>
        </p:txBody>
      </p:sp>
      <p:sp>
        <p:nvSpPr>
          <p:cNvPr id="12" name="文字方塊 10"/>
          <p:cNvSpPr txBox="1">
            <a:spLocks noChangeArrowheads="1"/>
          </p:cNvSpPr>
          <p:nvPr/>
        </p:nvSpPr>
        <p:spPr bwMode="auto">
          <a:xfrm>
            <a:off x="5029200" y="1004888"/>
            <a:ext cx="3962400" cy="831850"/>
          </a:xfrm>
          <a:prstGeom prst="rect">
            <a:avLst/>
          </a:prstGeom>
          <a:noFill/>
          <a:ln w="9525">
            <a:noFill/>
            <a:miter lim="800000"/>
            <a:headEnd/>
            <a:tailEnd/>
          </a:ln>
        </p:spPr>
        <p:txBody>
          <a:bodyPr>
            <a:spAutoFit/>
          </a:bodyPr>
          <a:lstStyle/>
          <a:p>
            <a:pPr eaLnBrk="1" hangingPunct="1"/>
            <a:r>
              <a:rPr lang="en-US" altLang="zh-TW" sz="2400" b="1">
                <a:solidFill>
                  <a:srgbClr val="FF0000"/>
                </a:solidFill>
              </a:rPr>
              <a:t>These are the network parameters to be learned.</a:t>
            </a:r>
            <a:endParaRPr lang="zh-TW" altLang="en-US" sz="2400" b="1">
              <a:solidFill>
                <a:srgbClr val="FF0000"/>
              </a:solidFill>
            </a:endParaRPr>
          </a:p>
        </p:txBody>
      </p:sp>
      <p:sp>
        <p:nvSpPr>
          <p:cNvPr id="15" name="文字方塊 12"/>
          <p:cNvSpPr txBox="1">
            <a:spLocks noChangeArrowheads="1"/>
          </p:cNvSpPr>
          <p:nvPr/>
        </p:nvSpPr>
        <p:spPr bwMode="auto">
          <a:xfrm>
            <a:off x="5213350" y="5849938"/>
            <a:ext cx="3556000" cy="831850"/>
          </a:xfrm>
          <a:prstGeom prst="rect">
            <a:avLst/>
          </a:prstGeom>
          <a:noFill/>
          <a:ln w="9525">
            <a:noFill/>
            <a:miter lim="800000"/>
            <a:headEnd/>
            <a:tailEnd/>
          </a:ln>
        </p:spPr>
        <p:txBody>
          <a:bodyPr>
            <a:spAutoFit/>
          </a:bodyPr>
          <a:lstStyle/>
          <a:p>
            <a:pPr eaLnBrk="1" hangingPunct="1"/>
            <a:r>
              <a:rPr lang="en-US" altLang="zh-TW" sz="2400"/>
              <a:t>Each filter detects a small pattern (3 x 3). </a:t>
            </a:r>
            <a:endParaRPr lang="zh-TW"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p:bldP spid="12"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標題 1"/>
          <p:cNvSpPr>
            <a:spLocks noGrp="1"/>
          </p:cNvSpPr>
          <p:nvPr>
            <p:ph type="title"/>
          </p:nvPr>
        </p:nvSpPr>
        <p:spPr>
          <a:xfrm>
            <a:off x="628650" y="365125"/>
            <a:ext cx="7886700" cy="1325563"/>
          </a:xfrm>
        </p:spPr>
        <p:txBody>
          <a:bodyPr/>
          <a:lstStyle/>
          <a:p>
            <a:r>
              <a:rPr lang="en-US" altLang="zh-TW" smtClean="0"/>
              <a:t>Convolution</a:t>
            </a:r>
            <a:endParaRPr lang="zh-TW" altLang="en-US" smtClean="0"/>
          </a:p>
        </p:txBody>
      </p:sp>
      <p:graphicFrame>
        <p:nvGraphicFramePr>
          <p:cNvPr id="5" name="內容版面配置區 3"/>
          <p:cNvGraphicFramePr>
            <a:graphicFrameLocks noGrp="1"/>
          </p:cNvGraphicFramePr>
          <p:nvPr>
            <p:ph idx="1"/>
          </p:nvPr>
        </p:nvGraphicFramePr>
        <p:xfrm>
          <a:off x="985838" y="2398713"/>
          <a:ext cx="2873375" cy="2743200"/>
        </p:xfrm>
        <a:graphic>
          <a:graphicData uri="http://schemas.openxmlformats.org/drawingml/2006/table">
            <a:tbl>
              <a:tblPr/>
              <a:tblGrid>
                <a:gridCol w="479425"/>
                <a:gridCol w="477837"/>
                <a:gridCol w="479425"/>
                <a:gridCol w="479425"/>
                <a:gridCol w="477838"/>
                <a:gridCol w="4794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FF"/>
                          </a:solidFill>
                          <a:effectLst/>
                          <a:latin typeface="Arial" charset="0"/>
                          <a:ea typeface="MS PGothic" pitchFamily="34" charset="-128"/>
                        </a:rPr>
                        <a:t>1</a:t>
                      </a:r>
                      <a:endParaRPr kumimoji="0" lang="zh-TW" altLang="en-US" sz="2400" b="0" i="0" u="none" strike="noStrike" cap="none" normalizeH="0" baseline="0" smtClean="0">
                        <a:ln>
                          <a:noFill/>
                        </a:ln>
                        <a:solidFill>
                          <a:srgbClr val="0000FF"/>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0</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21" marR="914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62" name="文字方塊 4"/>
          <p:cNvSpPr txBox="1">
            <a:spLocks noChangeArrowheads="1"/>
          </p:cNvSpPr>
          <p:nvPr/>
        </p:nvSpPr>
        <p:spPr bwMode="auto">
          <a:xfrm>
            <a:off x="1249363" y="5389563"/>
            <a:ext cx="2346325" cy="460375"/>
          </a:xfrm>
          <a:prstGeom prst="rect">
            <a:avLst/>
          </a:prstGeom>
          <a:noFill/>
          <a:ln w="9525">
            <a:noFill/>
            <a:miter lim="800000"/>
            <a:headEnd/>
            <a:tailEnd/>
          </a:ln>
        </p:spPr>
        <p:txBody>
          <a:bodyPr>
            <a:spAutoFit/>
          </a:bodyPr>
          <a:lstStyle/>
          <a:p>
            <a:pPr algn="ctr" eaLnBrk="1" hangingPunct="1"/>
            <a:r>
              <a:rPr lang="en-US" altLang="zh-TW" sz="2400"/>
              <a:t>6 x 6 image</a:t>
            </a:r>
            <a:endParaRPr lang="zh-TW" altLang="en-US" sz="2400"/>
          </a:p>
        </p:txBody>
      </p:sp>
      <p:graphicFrame>
        <p:nvGraphicFramePr>
          <p:cNvPr id="7" name="表格 5"/>
          <p:cNvGraphicFramePr>
            <a:graphicFrameLocks noGrp="1"/>
          </p:cNvGraphicFramePr>
          <p:nvPr/>
        </p:nvGraphicFramePr>
        <p:xfrm>
          <a:off x="5564188" y="477838"/>
          <a:ext cx="1622425" cy="1371600"/>
        </p:xfrm>
        <a:graphic>
          <a:graphicData uri="http://schemas.openxmlformats.org/drawingml/2006/table">
            <a:tbl>
              <a:tblPr/>
              <a:tblGrid>
                <a:gridCol w="541337"/>
                <a:gridCol w="539750"/>
                <a:gridCol w="541338"/>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charset="0"/>
                          <a:ea typeface="MS PGothic" pitchFamily="34" charset="-128"/>
                        </a:rPr>
                        <a:t>1</a:t>
                      </a:r>
                      <a:endParaRPr kumimoji="0" lang="zh-TW" altLang="en-US" sz="2400" b="0" i="0" u="none" strike="noStrike" cap="none" normalizeH="0" baseline="0" smtClean="0">
                        <a:ln>
                          <a:noFill/>
                        </a:ln>
                        <a:solidFill>
                          <a:schemeClr val="tx1"/>
                        </a:solidFill>
                        <a:effectLst/>
                        <a:latin typeface="Arial" charset="0"/>
                        <a:ea typeface="MS PGothic" pitchFamily="34" charset="-128"/>
                      </a:endParaRPr>
                    </a:p>
                  </a:txBody>
                  <a:tcPr marL="91455" marR="914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7FB"/>
                    </a:solidFill>
                  </a:tcPr>
                </a:tc>
              </a:tr>
            </a:tbl>
          </a:graphicData>
        </a:graphic>
      </p:graphicFrame>
      <p:sp>
        <p:nvSpPr>
          <p:cNvPr id="17481" name="文字方塊 6"/>
          <p:cNvSpPr txBox="1">
            <a:spLocks noChangeArrowheads="1"/>
          </p:cNvSpPr>
          <p:nvPr/>
        </p:nvSpPr>
        <p:spPr bwMode="auto">
          <a:xfrm>
            <a:off x="7186613" y="933450"/>
            <a:ext cx="1447800" cy="461963"/>
          </a:xfrm>
          <a:prstGeom prst="rect">
            <a:avLst/>
          </a:prstGeom>
          <a:noFill/>
          <a:ln w="9525">
            <a:noFill/>
            <a:miter lim="800000"/>
            <a:headEnd/>
            <a:tailEnd/>
          </a:ln>
        </p:spPr>
        <p:txBody>
          <a:bodyPr>
            <a:spAutoFit/>
          </a:bodyPr>
          <a:lstStyle/>
          <a:p>
            <a:pPr algn="ctr" eaLnBrk="1" hangingPunct="1"/>
            <a:r>
              <a:rPr lang="en-US" altLang="zh-TW" sz="2400"/>
              <a:t>Filter 1</a:t>
            </a:r>
            <a:endParaRPr lang="zh-TW" altLang="en-US" sz="2400"/>
          </a:p>
        </p:txBody>
      </p:sp>
      <p:sp>
        <p:nvSpPr>
          <p:cNvPr id="9" name="矩形 2"/>
          <p:cNvSpPr/>
          <p:nvPr/>
        </p:nvSpPr>
        <p:spPr>
          <a:xfrm>
            <a:off x="985838" y="2398713"/>
            <a:ext cx="1416050"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0" name="橢圓 11"/>
          <p:cNvSpPr>
            <a:spLocks noChangeArrowheads="1"/>
          </p:cNvSpPr>
          <p:nvPr/>
        </p:nvSpPr>
        <p:spPr bwMode="auto">
          <a:xfrm>
            <a:off x="4722813" y="2787650"/>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3</a:t>
            </a:r>
            <a:endParaRPr lang="zh-TW" altLang="en-US" sz="2400">
              <a:solidFill>
                <a:srgbClr val="000000"/>
              </a:solidFill>
            </a:endParaRPr>
          </a:p>
        </p:txBody>
      </p:sp>
      <p:sp>
        <p:nvSpPr>
          <p:cNvPr id="11" name="橢圓 12"/>
          <p:cNvSpPr>
            <a:spLocks noChangeArrowheads="1"/>
          </p:cNvSpPr>
          <p:nvPr/>
        </p:nvSpPr>
        <p:spPr bwMode="auto">
          <a:xfrm>
            <a:off x="5564188" y="2787650"/>
            <a:ext cx="719137" cy="720725"/>
          </a:xfrm>
          <a:prstGeom prst="ellipse">
            <a:avLst/>
          </a:prstGeom>
          <a:gradFill rotWithShape="1">
            <a:gsLst>
              <a:gs pos="0">
                <a:srgbClr val="F7F6FF"/>
              </a:gs>
              <a:gs pos="64999">
                <a:srgbClr val="ECEBFF"/>
              </a:gs>
              <a:gs pos="100000">
                <a:srgbClr val="E5E3FF"/>
              </a:gs>
            </a:gsLst>
            <a:lin ang="5400000" scaled="1"/>
          </a:gradFill>
          <a:ln w="9525">
            <a:solidFill>
              <a:srgbClr val="D4D3E7"/>
            </a:solidFill>
            <a:round/>
            <a:headEnd/>
            <a:tailEnd/>
          </a:ln>
          <a:effectLst>
            <a:outerShdw blurRad="40000" dist="20000" dir="5400000" rotWithShape="0">
              <a:srgbClr val="808080">
                <a:alpha val="37999"/>
              </a:srgbClr>
            </a:outerShdw>
          </a:effectLst>
        </p:spPr>
        <p:txBody>
          <a:bodyPr anchor="ctr"/>
          <a:lstStyle/>
          <a:p>
            <a:pPr algn="ctr" eaLnBrk="1" hangingPunct="1">
              <a:defRPr/>
            </a:pPr>
            <a:r>
              <a:rPr lang="en-US" altLang="zh-TW" sz="2400">
                <a:solidFill>
                  <a:srgbClr val="000000"/>
                </a:solidFill>
              </a:rPr>
              <a:t>-1</a:t>
            </a:r>
            <a:endParaRPr lang="zh-TW" altLang="en-US" sz="2400">
              <a:solidFill>
                <a:srgbClr val="000000"/>
              </a:solidFill>
            </a:endParaRPr>
          </a:p>
        </p:txBody>
      </p:sp>
      <p:sp>
        <p:nvSpPr>
          <p:cNvPr id="12" name="矩形 27"/>
          <p:cNvSpPr/>
          <p:nvPr/>
        </p:nvSpPr>
        <p:spPr>
          <a:xfrm>
            <a:off x="1484313" y="2398713"/>
            <a:ext cx="1417637" cy="13827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FFFF"/>
              </a:solidFill>
              <a:ea typeface="MS PGothic" pitchFamily="34" charset="-128"/>
            </a:endParaRPr>
          </a:p>
        </p:txBody>
      </p:sp>
      <p:sp>
        <p:nvSpPr>
          <p:cNvPr id="13" name="矩形 33"/>
          <p:cNvSpPr>
            <a:spLocks noChangeArrowheads="1"/>
          </p:cNvSpPr>
          <p:nvPr/>
        </p:nvSpPr>
        <p:spPr bwMode="auto">
          <a:xfrm>
            <a:off x="1166813" y="1731963"/>
            <a:ext cx="1208087" cy="461962"/>
          </a:xfrm>
          <a:prstGeom prst="rect">
            <a:avLst/>
          </a:prstGeom>
          <a:noFill/>
          <a:ln w="9525">
            <a:noFill/>
            <a:miter lim="800000"/>
            <a:headEnd/>
            <a:tailEnd/>
          </a:ln>
        </p:spPr>
        <p:txBody>
          <a:bodyPr wrap="none">
            <a:spAutoFit/>
          </a:bodyPr>
          <a:lstStyle/>
          <a:p>
            <a:pPr eaLnBrk="1" hangingPunct="1"/>
            <a:r>
              <a:rPr lang="en-US" altLang="zh-TW" sz="2400"/>
              <a:t>s</a:t>
            </a:r>
            <a:r>
              <a:rPr lang="zh-TW" altLang="en-US" sz="2400"/>
              <a:t>tride</a:t>
            </a:r>
            <a:r>
              <a:rPr lang="en-US" altLang="zh-TW" sz="2400"/>
              <a:t>=1</a:t>
            </a:r>
            <a:endParaRPr lang="zh-TW" altLang="en-US" sz="2400"/>
          </a:p>
        </p:txBody>
      </p:sp>
      <p:cxnSp>
        <p:nvCxnSpPr>
          <p:cNvPr id="15" name="Straight Arrow Connector 14"/>
          <p:cNvCxnSpPr>
            <a:cxnSpLocks noChangeShapeType="1"/>
          </p:cNvCxnSpPr>
          <p:nvPr/>
        </p:nvCxnSpPr>
        <p:spPr bwMode="auto">
          <a:xfrm>
            <a:off x="3962400" y="3124200"/>
            <a:ext cx="685800" cy="0"/>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extLst>
        </p:spPr>
      </p:cxnSp>
      <p:sp>
        <p:nvSpPr>
          <p:cNvPr id="16" name="TextBox 15"/>
          <p:cNvSpPr txBox="1">
            <a:spLocks noChangeArrowheads="1"/>
          </p:cNvSpPr>
          <p:nvPr/>
        </p:nvSpPr>
        <p:spPr bwMode="auto">
          <a:xfrm>
            <a:off x="3886200" y="2438400"/>
            <a:ext cx="954088" cy="646113"/>
          </a:xfrm>
          <a:prstGeom prst="rect">
            <a:avLst/>
          </a:prstGeom>
          <a:noFill/>
          <a:ln w="9525">
            <a:noFill/>
            <a:miter lim="800000"/>
            <a:headEnd/>
            <a:tailEnd/>
          </a:ln>
        </p:spPr>
        <p:txBody>
          <a:bodyPr wrap="none">
            <a:spAutoFit/>
          </a:bodyPr>
          <a:lstStyle/>
          <a:p>
            <a:pPr eaLnBrk="1" hangingPunct="1"/>
            <a:r>
              <a:rPr lang="en-US" altLang="en-US"/>
              <a:t>Dot </a:t>
            </a:r>
          </a:p>
          <a:p>
            <a:pPr eaLnBrk="1" hangingPunct="1"/>
            <a:r>
              <a:rPr lang="en-US" altLang="en-US"/>
              <a:t>product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1" grpId="0" animBg="1"/>
      <p:bldP spid="12" grpId="0" animBg="1"/>
      <p:bldP spid="13" grpId="0"/>
      <p:bldP spid="16" grpId="0"/>
    </p:bldLst>
  </p:timing>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22878</TotalTime>
  <Words>1996</Words>
  <Application>Microsoft Macintosh PowerPoint</Application>
  <PresentationFormat>On-screen Show (4:3)</PresentationFormat>
  <Paragraphs>1080</Paragraphs>
  <Slides>40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Watermark</vt:lpstr>
      <vt:lpstr>方程式</vt:lpstr>
      <vt:lpstr>   [A Part of this presentation is adopted from CS898, University of Waterloo, Canada]</vt:lpstr>
      <vt:lpstr>Deep Learning</vt:lpstr>
      <vt:lpstr>CNN</vt:lpstr>
      <vt:lpstr>Consider learning an image:</vt:lpstr>
      <vt:lpstr>Same pattern appears in different places: They can be compressed! What about training a lot of such “small” detectors and each detector must “move around”.</vt:lpstr>
      <vt:lpstr>A convolutional layer</vt:lpstr>
      <vt:lpstr>Convolution</vt:lpstr>
      <vt:lpstr>Convolution</vt:lpstr>
      <vt:lpstr>Convolution</vt:lpstr>
      <vt:lpstr>Convolution</vt:lpstr>
      <vt:lpstr>Convolution</vt:lpstr>
      <vt:lpstr>Convolution</vt:lpstr>
      <vt:lpstr>Color image: RGB 3 channels</vt:lpstr>
      <vt:lpstr>Slide 14</vt:lpstr>
      <vt:lpstr>Slide 15</vt:lpstr>
      <vt:lpstr>Slide 16</vt:lpstr>
      <vt:lpstr>Results of convolution phase</vt:lpstr>
      <vt:lpstr>CNN Steps</vt:lpstr>
      <vt:lpstr>CNN Steps</vt:lpstr>
      <vt:lpstr>Convolutional Neural Network (CNN : convnet)</vt:lpstr>
      <vt:lpstr>Convolution Layer summery</vt:lpstr>
      <vt:lpstr>How convolution works?</vt:lpstr>
      <vt:lpstr>The whole CNN</vt:lpstr>
      <vt:lpstr>Max Pooling</vt:lpstr>
      <vt:lpstr>Why Pooling</vt:lpstr>
      <vt:lpstr>A CNN compresses a fully connected network in two ways:</vt:lpstr>
      <vt:lpstr>Max Pooling</vt:lpstr>
      <vt:lpstr>Pooling Layer Summery</vt:lpstr>
      <vt:lpstr>Pooling layer output size</vt:lpstr>
      <vt:lpstr>The whole CNN</vt:lpstr>
      <vt:lpstr>The whole CNN</vt:lpstr>
      <vt:lpstr>Flattening</vt:lpstr>
      <vt:lpstr>Slide 33</vt:lpstr>
      <vt:lpstr>Slide 34</vt:lpstr>
      <vt:lpstr>Slide 35</vt:lpstr>
      <vt:lpstr>AlphaGo</vt:lpstr>
      <vt:lpstr>AlphaGo’s policy network</vt:lpstr>
      <vt:lpstr>CNN in speech recognition</vt:lpstr>
      <vt:lpstr>CNN in text classification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Rabiul</dc:creator>
  <cp:lastModifiedBy>rabiul.alam</cp:lastModifiedBy>
  <cp:revision>273</cp:revision>
  <dcterms:created xsi:type="dcterms:W3CDTF">2017-04-15T17:01:01Z</dcterms:created>
  <dcterms:modified xsi:type="dcterms:W3CDTF">2019-07-21T09:29:30Z</dcterms:modified>
</cp:coreProperties>
</file>