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1"/>
  </p:notesMasterIdLst>
  <p:sldIdLst>
    <p:sldId id="439" r:id="rId2"/>
    <p:sldId id="440" r:id="rId3"/>
    <p:sldId id="407" r:id="rId4"/>
    <p:sldId id="456" r:id="rId5"/>
    <p:sldId id="457" r:id="rId6"/>
    <p:sldId id="438" r:id="rId7"/>
    <p:sldId id="417" r:id="rId8"/>
    <p:sldId id="441" r:id="rId9"/>
    <p:sldId id="442" r:id="rId10"/>
    <p:sldId id="443" r:id="rId11"/>
    <p:sldId id="444" r:id="rId12"/>
    <p:sldId id="445" r:id="rId13"/>
    <p:sldId id="446" r:id="rId14"/>
    <p:sldId id="425" r:id="rId15"/>
    <p:sldId id="419" r:id="rId16"/>
    <p:sldId id="418" r:id="rId17"/>
    <p:sldId id="420" r:id="rId18"/>
    <p:sldId id="458" r:id="rId19"/>
    <p:sldId id="460" r:id="rId20"/>
    <p:sldId id="421" r:id="rId21"/>
    <p:sldId id="447" r:id="rId22"/>
    <p:sldId id="448" r:id="rId23"/>
    <p:sldId id="449" r:id="rId24"/>
    <p:sldId id="422" r:id="rId25"/>
    <p:sldId id="423" r:id="rId26"/>
    <p:sldId id="450" r:id="rId27"/>
    <p:sldId id="451" r:id="rId28"/>
    <p:sldId id="461" r:id="rId29"/>
    <p:sldId id="462" r:id="rId30"/>
    <p:sldId id="463" r:id="rId31"/>
    <p:sldId id="464" r:id="rId32"/>
    <p:sldId id="452" r:id="rId33"/>
    <p:sldId id="453" r:id="rId34"/>
    <p:sldId id="454" r:id="rId35"/>
    <p:sldId id="455" r:id="rId36"/>
    <p:sldId id="465" r:id="rId37"/>
    <p:sldId id="466" r:id="rId38"/>
    <p:sldId id="467" r:id="rId39"/>
    <p:sldId id="43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outlineViewPr>
    <p:cViewPr>
      <p:scale>
        <a:sx n="33" d="100"/>
        <a:sy n="33" d="100"/>
      </p:scale>
      <p:origin x="42" y="1592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4079E0B-CE7F-4ADE-B470-42CC5C4FD9C8}" type="datetime1">
              <a:rPr lang="en-US" altLang="en-US"/>
              <a:pPr>
                <a:defRPr/>
              </a:pPr>
              <a:t>4/1/2019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C0BD4B-3B87-4333-8DA8-81BC14284852}" type="slidenum">
              <a:rPr lang="en-US" altLang="en-US"/>
              <a:pPr>
                <a:defRPr/>
              </a:pPr>
              <a:t>‹#›</a:t>
            </a:fld>
            <a:endParaRPr lang="en-US" altLang="en-US"/>
          </a:p>
        </p:txBody>
      </p:sp>
    </p:spTree>
    <p:extLst>
      <p:ext uri="{BB962C8B-B14F-4D97-AF65-F5344CB8AC3E}">
        <p14:creationId xmlns="" xmlns:p14="http://schemas.microsoft.com/office/powerpoint/2010/main" val="37301872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1" y="4343400"/>
            <a:ext cx="5486399" cy="4114800"/>
          </a:xfrm>
          <a:prstGeom prst="rect">
            <a:avLst/>
          </a:prstGeom>
        </p:spPr>
        <p:txBody>
          <a:bodyPr lIns="91420" tIns="91420" rIns="91420" bIns="91420"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p:spPr>
          <p:txBody>
            <a:bodyPr wrap="none" anchor="ctr"/>
            <a:lstStyle/>
            <a:p>
              <a:pPr algn="ctr" eaLnBrk="1" hangingPunct="1">
                <a:defRPr/>
              </a:pPr>
              <a:endParaRPr lang="en-US" alt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p:spPr>
          <p:txBody>
            <a:bodyPr wrap="none" anchor="ctr"/>
            <a:lstStyle/>
            <a:p>
              <a:pPr algn="ctr" eaLnBrk="1" hangingPunct="1">
                <a:defRPr/>
              </a:pPr>
              <a:endParaRPr lang="en-US" altLang="en-US"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pPr>
              <a:defRPr/>
            </a:pPr>
            <a:fld id="{69C56C91-8659-402C-B795-25AB216FA00F}"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63EDDBE-F463-4D3D-A375-BEBD0B87B73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4BE3DBB8-1DE8-441F-8955-A8D0919BFF8F}"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2"/>
        <p:cNvGrpSpPr/>
        <p:nvPr/>
      </p:nvGrpSpPr>
      <p:grpSpPr>
        <a:xfrm>
          <a:off x="0" y="0"/>
          <a:ext cx="0" cy="0"/>
          <a:chOff x="0" y="0"/>
          <a:chExt cx="0" cy="0"/>
        </a:xfrm>
      </p:grpSpPr>
      <p:sp>
        <p:nvSpPr>
          <p:cNvPr id="13" name="Shape 13"/>
          <p:cNvSpPr/>
          <p:nvPr/>
        </p:nvSpPr>
        <p:spPr>
          <a:xfrm>
            <a:off x="0" y="6165500"/>
            <a:ext cx="9144000" cy="705600"/>
          </a:xfrm>
          <a:prstGeom prst="rect">
            <a:avLst/>
          </a:prstGeom>
          <a:solidFill>
            <a:srgbClr val="8C1515"/>
          </a:solidFill>
          <a:ln>
            <a:noFill/>
          </a:ln>
        </p:spPr>
        <p:txBody>
          <a:bodyPr lIns="91425" tIns="91425" rIns="91425" bIns="91425" anchor="ctr" anchorCtr="0">
            <a:noAutofit/>
          </a:bodyPr>
          <a:lstStyle/>
          <a:p>
            <a:pPr lvl="0">
              <a:spcBef>
                <a:spcPts val="0"/>
              </a:spcBef>
              <a:buNone/>
            </a:pPr>
            <a:endParaRPr/>
          </a:p>
        </p:txBody>
      </p:sp>
      <p:sp>
        <p:nvSpPr>
          <p:cNvPr id="14" name="Shape 14"/>
          <p:cNvSpPr txBox="1"/>
          <p:nvPr/>
        </p:nvSpPr>
        <p:spPr>
          <a:xfrm>
            <a:off x="72200" y="6165500"/>
            <a:ext cx="9071800" cy="722000"/>
          </a:xfrm>
          <a:prstGeom prst="rect">
            <a:avLst/>
          </a:prstGeom>
          <a:noFill/>
          <a:ln>
            <a:noFill/>
          </a:ln>
        </p:spPr>
        <p:txBody>
          <a:bodyPr lIns="91425" tIns="91425" rIns="91425" bIns="91425" anchor="t" anchorCtr="0">
            <a:noAutofit/>
          </a:bodyPr>
          <a:lstStyle/>
          <a:p>
            <a:pPr lvl="0">
              <a:spcBef>
                <a:spcPts val="0"/>
              </a:spcBef>
              <a:buNone/>
            </a:pPr>
            <a:r>
              <a:rPr lang="en" sz="1800" dirty="0" smtClean="0">
                <a:solidFill>
                  <a:srgbClr val="FFFFFF"/>
                </a:solidFill>
              </a:rPr>
              <a:t>Based on cs231n by Fei-Fei </a:t>
            </a:r>
            <a:r>
              <a:rPr lang="en" sz="1800" dirty="0">
                <a:solidFill>
                  <a:srgbClr val="FFFFFF"/>
                </a:solidFill>
              </a:rPr>
              <a:t>Li &amp; Andrej Karpathy &amp; Justin Johnson</a:t>
            </a:r>
          </a:p>
        </p:txBody>
      </p:sp>
    </p:spTree>
    <p:extLst>
      <p:ext uri="{BB962C8B-B14F-4D97-AF65-F5344CB8AC3E}">
        <p14:creationId xmlns:p14="http://schemas.microsoft.com/office/powerpoint/2010/main" xmlns="" val="31543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EBD1FA33-D2FC-4891-B0CD-145C224F064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7AE6E005-9B8A-4BBA-948D-FED30A29196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04DA7F5-7CAB-465F-9E47-BA3AD222C82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E8485D49-5ED0-4A2E-88DD-1E6B403D1E0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B2A7E210-B948-4CC5-81A9-1DE6322E528A}"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C4FACA0B-8534-40E5-996C-529C0ADE3C9F}"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8E5C211-ACEB-4330-9056-AE97D82E9F6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9EBD282-8030-4558-BCB7-4004D3FC6AE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p:spPr>
          <p:txBody>
            <a:bodyPr wrap="none" anchor="ctr"/>
            <a:lstStyle/>
            <a:p>
              <a:pPr algn="ctr" eaLnBrk="1" hangingPunct="1">
                <a:defRPr/>
              </a:pPr>
              <a:endParaRPr lang="en-US" altLang="en-US"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p:spPr>
          <p:txBody>
            <a:bodyPr wrap="none" anchor="ctr"/>
            <a:lstStyle/>
            <a:p>
              <a:pPr algn="ctr" eaLnBrk="1" hangingPunct="1">
                <a:defRPr/>
              </a:pPr>
              <a:endParaRPr lang="en-US" altLang="en-US"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p:spPr>
          <p:txBody>
            <a:bodyPr wrap="none" anchor="ctr"/>
            <a:lstStyle/>
            <a:p>
              <a:pPr algn="ctr" eaLnBrk="1" hangingPunct="1">
                <a:defRPr/>
              </a:pPr>
              <a:endParaRPr lang="en-US" altLang="en-US" sz="2400">
                <a:latin typeface="Times New Roman" pitchFamily="18" charset="0"/>
              </a:endParaRPr>
            </a:p>
          </p:txBody>
        </p:sp>
      </p:grpSp>
      <p:sp>
        <p:nvSpPr>
          <p:cNvPr id="2051"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A3D7AD5C-B9AF-4F31-A953-4557CCF0756C}" type="slidenum">
              <a:rPr lang="en-US" altLang="en-US"/>
              <a:pPr>
                <a:defRPr/>
              </a:pPr>
              <a:t>‹#›</a:t>
            </a:fld>
            <a:endParaRPr lang="en-US" altLang="en-US"/>
          </a:p>
        </p:txBody>
      </p:sp>
      <p:sp>
        <p:nvSpPr>
          <p:cNvPr id="2055"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916"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7"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Arial"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Arial" charset="0"/>
          <a:cs typeface="+mn-cs"/>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Arial"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arstechnica.com/gaming/2016/06/an-ai-wrote-this-movie-and-its-strangely-mov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ftp://ftp.idsia.ch/pub/juergen/TimeCount-IJCNN2000.pdf"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rxiv.org/pdf/1406.1078v3.pdf"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datamarket.com/data/set/22u3/international-airline-passengers-monthly-totals-in-thousands-jan-49-dec-60"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superdatascience.com/blogs/the-ultimate-guide-to-recurrent-neural-networks-rnn" TargetMode="External"/><Relationship Id="rId7" Type="http://schemas.openxmlformats.org/officeDocument/2006/relationships/hyperlink" Target="https://machinelearningmastery.com/time-series-prediction-lstm-recurrent-neural-networks-python-keras/" TargetMode="External"/><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 Id="rId6" Type="http://schemas.openxmlformats.org/officeDocument/2006/relationships/hyperlink" Target="https://github.com/rasbt/python-machine-learning-book-2nd-edition/blob/master/code/ch16/ch16.ipynb" TargetMode="External"/><Relationship Id="rId5" Type="http://schemas.openxmlformats.org/officeDocument/2006/relationships/hyperlink" Target="https://adventuresinmachinelearning.com/keras-lstm-tutorial/" TargetMode="External"/><Relationship Id="rId4" Type="http://schemas.openxmlformats.org/officeDocument/2006/relationships/hyperlink" Target="https://adventuresinmachinelearning.com/page/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143000"/>
          </a:xfrm>
        </p:spPr>
        <p:txBody>
          <a:bodyPr/>
          <a:lstStyle/>
          <a:p>
            <a:pPr algn="ctr"/>
            <a:r>
              <a:rPr lang="en-US" sz="6000" dirty="0" smtClean="0"/>
              <a:t>Recurrent Neural Network</a:t>
            </a:r>
            <a:endParaRPr lang="en-US" sz="6000" dirty="0"/>
          </a:p>
        </p:txBody>
      </p:sp>
      <p:sp>
        <p:nvSpPr>
          <p:cNvPr id="4" name="Title 1"/>
          <p:cNvSpPr txBox="1">
            <a:spLocks/>
          </p:cNvSpPr>
          <p:nvPr/>
        </p:nvSpPr>
        <p:spPr bwMode="auto">
          <a:xfrm>
            <a:off x="533400" y="4495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800" b="0" i="0" u="none" strike="noStrike" kern="0" cap="none" spc="0" normalizeH="0" baseline="0" noProof="0" dirty="0" smtClean="0">
                <a:ln>
                  <a:noFill/>
                </a:ln>
                <a:solidFill>
                  <a:schemeClr val="tx2"/>
                </a:solidFill>
                <a:effectLst/>
                <a:uLnTx/>
                <a:uFillTx/>
                <a:latin typeface="+mj-lt"/>
                <a:ea typeface="MS PGothic" panose="020B0600070205080204" pitchFamily="34" charset="-128"/>
                <a:cs typeface="+mj-cs"/>
              </a:rPr>
              <a:t>Dr. Md.</a:t>
            </a:r>
            <a:r>
              <a:rPr kumimoji="0" lang="en-US" sz="3800" b="0" i="0" u="none" strike="noStrike" kern="0" cap="none" spc="0" normalizeH="0" noProof="0" dirty="0" smtClean="0">
                <a:ln>
                  <a:noFill/>
                </a:ln>
                <a:solidFill>
                  <a:schemeClr val="tx2"/>
                </a:solidFill>
                <a:effectLst/>
                <a:uLnTx/>
                <a:uFillTx/>
                <a:latin typeface="+mj-lt"/>
                <a:ea typeface="MS PGothic" panose="020B0600070205080204" pitchFamily="34" charset="-128"/>
                <a:cs typeface="+mj-cs"/>
              </a:rPr>
              <a:t> </a:t>
            </a:r>
            <a:r>
              <a:rPr kumimoji="0" lang="en-US" sz="3800" b="0" i="0" u="none" strike="noStrike" kern="0" cap="none" spc="0" normalizeH="0" noProof="0" dirty="0" err="1" smtClean="0">
                <a:ln>
                  <a:noFill/>
                </a:ln>
                <a:solidFill>
                  <a:schemeClr val="tx2"/>
                </a:solidFill>
                <a:effectLst/>
                <a:uLnTx/>
                <a:uFillTx/>
                <a:latin typeface="+mj-lt"/>
                <a:ea typeface="MS PGothic" panose="020B0600070205080204" pitchFamily="34" charset="-128"/>
                <a:cs typeface="+mj-cs"/>
              </a:rPr>
              <a:t>Golam</a:t>
            </a:r>
            <a:r>
              <a:rPr kumimoji="0" lang="en-US" sz="3800" b="0" i="0" u="none" strike="noStrike" kern="0" cap="none" spc="0" normalizeH="0" noProof="0" dirty="0" smtClean="0">
                <a:ln>
                  <a:noFill/>
                </a:ln>
                <a:solidFill>
                  <a:schemeClr val="tx2"/>
                </a:solidFill>
                <a:effectLst/>
                <a:uLnTx/>
                <a:uFillTx/>
                <a:latin typeface="+mj-lt"/>
                <a:ea typeface="MS PGothic" panose="020B0600070205080204" pitchFamily="34" charset="-128"/>
                <a:cs typeface="+mj-cs"/>
              </a:rPr>
              <a:t> </a:t>
            </a:r>
            <a:r>
              <a:rPr kumimoji="0" lang="en-US" sz="3800" b="0" i="0" u="none" strike="noStrike" kern="0" cap="none" spc="0" normalizeH="0" noProof="0" dirty="0" err="1" smtClean="0">
                <a:ln>
                  <a:noFill/>
                </a:ln>
                <a:solidFill>
                  <a:schemeClr val="tx2"/>
                </a:solidFill>
                <a:effectLst/>
                <a:uLnTx/>
                <a:uFillTx/>
                <a:latin typeface="+mj-lt"/>
                <a:ea typeface="MS PGothic" panose="020B0600070205080204" pitchFamily="34" charset="-128"/>
                <a:cs typeface="+mj-cs"/>
              </a:rPr>
              <a:t>Rabiul</a:t>
            </a:r>
            <a:r>
              <a:rPr kumimoji="0" lang="en-US" sz="3800" b="0" i="0" u="none" strike="noStrike" kern="0" cap="none" spc="0" normalizeH="0" noProof="0" dirty="0" smtClean="0">
                <a:ln>
                  <a:noFill/>
                </a:ln>
                <a:solidFill>
                  <a:schemeClr val="tx2"/>
                </a:solidFill>
                <a:effectLst/>
                <a:uLnTx/>
                <a:uFillTx/>
                <a:latin typeface="+mj-lt"/>
                <a:ea typeface="MS PGothic" panose="020B0600070205080204" pitchFamily="34" charset="-128"/>
                <a:cs typeface="+mj-cs"/>
              </a:rPr>
              <a:t> </a:t>
            </a:r>
            <a:r>
              <a:rPr kumimoji="0" lang="en-US" sz="3800" b="0" i="0" u="none" strike="noStrike" kern="0" cap="none" spc="0" normalizeH="0" noProof="0" dirty="0" err="1" smtClean="0">
                <a:ln>
                  <a:noFill/>
                </a:ln>
                <a:solidFill>
                  <a:schemeClr val="tx2"/>
                </a:solidFill>
                <a:effectLst/>
                <a:uLnTx/>
                <a:uFillTx/>
                <a:latin typeface="+mj-lt"/>
                <a:ea typeface="MS PGothic" panose="020B0600070205080204" pitchFamily="34" charset="-128"/>
                <a:cs typeface="+mj-cs"/>
              </a:rPr>
              <a:t>Alam</a:t>
            </a:r>
            <a:endParaRPr kumimoji="0" lang="en-US" sz="3800" b="0" i="0" u="none" strike="noStrike" kern="0" cap="none" spc="0" normalizeH="0" noProof="0" dirty="0" smtClean="0">
              <a:ln>
                <a:noFill/>
              </a:ln>
              <a:solidFill>
                <a:schemeClr val="tx2"/>
              </a:solidFill>
              <a:effectLst/>
              <a:uLnTx/>
              <a:uFillTx/>
              <a:latin typeface="+mj-lt"/>
              <a:ea typeface="MS PGothic" panose="020B0600070205080204" pitchFamily="34" charset="-128"/>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800" kern="0" dirty="0" smtClean="0">
                <a:solidFill>
                  <a:schemeClr val="tx2"/>
                </a:solidFill>
                <a:latin typeface="+mj-lt"/>
                <a:cs typeface="+mj-cs"/>
              </a:rPr>
              <a:t>Associate Professor, </a:t>
            </a:r>
            <a:r>
              <a:rPr lang="en-US" sz="2800" kern="0" baseline="0" dirty="0" smtClean="0">
                <a:solidFill>
                  <a:schemeClr val="tx2"/>
                </a:solidFill>
                <a:latin typeface="+mj-lt"/>
                <a:cs typeface="+mj-cs"/>
              </a:rPr>
              <a:t>BRAC University</a:t>
            </a:r>
            <a:endParaRPr kumimoji="0" lang="en-US" sz="2800" b="0" i="0" u="none" strike="noStrike" kern="0" cap="none" spc="0" normalizeH="0" baseline="0" noProof="0" dirty="0">
              <a:ln>
                <a:noFill/>
              </a:ln>
              <a:solidFill>
                <a:schemeClr val="tx2"/>
              </a:solidFill>
              <a:effectLst/>
              <a:uLnTx/>
              <a:uFillTx/>
              <a:latin typeface="+mj-lt"/>
              <a:ea typeface="MS PGothic" panose="020B0600070205080204" pitchFamily="34" charset="-128"/>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40962" name="Picture 2"/>
          <p:cNvPicPr>
            <a:picLocks noGrp="1" noChangeAspect="1" noChangeArrowheads="1"/>
          </p:cNvPicPr>
          <p:nvPr>
            <p:ph idx="1"/>
          </p:nvPr>
        </p:nvPicPr>
        <p:blipFill>
          <a:blip r:embed="rId2"/>
          <a:srcRect/>
          <a:stretch>
            <a:fillRect/>
          </a:stretch>
        </p:blipFill>
        <p:spPr bwMode="auto">
          <a:xfrm>
            <a:off x="3786187" y="2446337"/>
            <a:ext cx="1571625" cy="2838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41986" name="Picture 2"/>
          <p:cNvPicPr>
            <a:picLocks noGrp="1" noChangeAspect="1" noChangeArrowheads="1"/>
          </p:cNvPicPr>
          <p:nvPr>
            <p:ph idx="1"/>
          </p:nvPr>
        </p:nvPicPr>
        <p:blipFill>
          <a:blip r:embed="rId2"/>
          <a:srcRect/>
          <a:stretch>
            <a:fillRect/>
          </a:stretch>
        </p:blipFill>
        <p:spPr bwMode="auto">
          <a:xfrm>
            <a:off x="3771900" y="2227262"/>
            <a:ext cx="1600200" cy="3276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43010" name="Picture 2"/>
          <p:cNvPicPr>
            <a:picLocks noGrp="1" noChangeAspect="1" noChangeArrowheads="1"/>
          </p:cNvPicPr>
          <p:nvPr>
            <p:ph idx="1"/>
          </p:nvPr>
        </p:nvPicPr>
        <p:blipFill>
          <a:blip r:embed="rId2"/>
          <a:srcRect/>
          <a:stretch>
            <a:fillRect/>
          </a:stretch>
        </p:blipFill>
        <p:spPr bwMode="auto">
          <a:xfrm>
            <a:off x="1566862" y="2427287"/>
            <a:ext cx="6010275" cy="28765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43010" name="Picture 2"/>
          <p:cNvPicPr>
            <a:picLocks noGrp="1" noChangeAspect="1" noChangeArrowheads="1"/>
          </p:cNvPicPr>
          <p:nvPr>
            <p:ph idx="1"/>
          </p:nvPr>
        </p:nvPicPr>
        <p:blipFill>
          <a:blip r:embed="rId2"/>
          <a:srcRect/>
          <a:stretch>
            <a:fillRect/>
          </a:stretch>
        </p:blipFill>
        <p:spPr bwMode="auto">
          <a:xfrm>
            <a:off x="1524000" y="1295400"/>
            <a:ext cx="6010275" cy="2876550"/>
          </a:xfrm>
          <a:prstGeom prst="rect">
            <a:avLst/>
          </a:prstGeom>
          <a:noFill/>
          <a:ln w="9525">
            <a:noFill/>
            <a:miter lim="800000"/>
            <a:headEnd/>
            <a:tailEnd/>
          </a:ln>
          <a:effectLst/>
        </p:spPr>
      </p:pic>
      <p:sp>
        <p:nvSpPr>
          <p:cNvPr id="4" name="Rectangle 3"/>
          <p:cNvSpPr/>
          <p:nvPr/>
        </p:nvSpPr>
        <p:spPr>
          <a:xfrm>
            <a:off x="1066800" y="4495800"/>
            <a:ext cx="6781800" cy="646331"/>
          </a:xfrm>
          <a:prstGeom prst="rect">
            <a:avLst/>
          </a:prstGeom>
        </p:spPr>
        <p:txBody>
          <a:bodyPr wrap="square">
            <a:spAutoFit/>
          </a:bodyPr>
          <a:lstStyle/>
          <a:p>
            <a:r>
              <a:rPr lang="en-US" dirty="0" smtClean="0"/>
              <a:t>So, we’ve got inputs, hidden layer and outputs as usually but now the neurons are also connected to themselves through time.</a:t>
            </a:r>
            <a:endParaRPr lang="en-US" dirty="0"/>
          </a:p>
        </p:txBody>
      </p:sp>
      <p:sp>
        <p:nvSpPr>
          <p:cNvPr id="5" name="Rectangle 4"/>
          <p:cNvSpPr/>
          <p:nvPr/>
        </p:nvSpPr>
        <p:spPr>
          <a:xfrm>
            <a:off x="838200" y="5410200"/>
            <a:ext cx="7696200" cy="1200329"/>
          </a:xfrm>
          <a:prstGeom prst="rect">
            <a:avLst/>
          </a:prstGeom>
        </p:spPr>
        <p:txBody>
          <a:bodyPr wrap="square">
            <a:spAutoFit/>
          </a:bodyPr>
          <a:lstStyle/>
          <a:p>
            <a:r>
              <a:rPr lang="en-US" dirty="0" smtClean="0"/>
              <a:t>The idea behind RNNs is that the neurons have some sort of short-term memory providing them with the possibility to remember, what was in this neuron just previously. Thus, the neurons can pass information on to themselves in the future and analyze things.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667000"/>
            <a:ext cx="7010400" cy="2778125"/>
          </a:xfrm>
        </p:spPr>
        <p:txBody>
          <a:bodyPr/>
          <a:lstStyle/>
          <a:p>
            <a:pPr algn="ctr">
              <a:buNone/>
            </a:pPr>
            <a:r>
              <a:rPr lang="en-US" dirty="0" smtClean="0">
                <a:solidFill>
                  <a:srgbClr val="7030A0"/>
                </a:solidFill>
              </a:rPr>
              <a:t>Types of RNN </a:t>
            </a:r>
          </a:p>
          <a:p>
            <a:pPr algn="ctr">
              <a:buNone/>
            </a:pPr>
            <a:r>
              <a:rPr lang="en-US" dirty="0" smtClean="0">
                <a:solidFill>
                  <a:srgbClr val="7030A0"/>
                </a:solidFill>
              </a:rPr>
              <a:t>(based on input to output mapping)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to Many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1803400"/>
            <a:ext cx="6781800" cy="33909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One</a:t>
            </a:r>
            <a:endParaRPr lang="en-US" dirty="0"/>
          </a:p>
        </p:txBody>
      </p:sp>
      <p:pic>
        <p:nvPicPr>
          <p:cNvPr id="2050" name="Picture 2"/>
          <p:cNvPicPr>
            <a:picLocks noChangeAspect="1" noChangeArrowheads="1"/>
          </p:cNvPicPr>
          <p:nvPr/>
        </p:nvPicPr>
        <p:blipFill>
          <a:blip r:embed="rId2"/>
          <a:srcRect/>
          <a:stretch>
            <a:fillRect/>
          </a:stretch>
        </p:blipFill>
        <p:spPr bwMode="auto">
          <a:xfrm>
            <a:off x="1295400" y="2057400"/>
            <a:ext cx="6831369"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Many to many</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66800" y="838200"/>
            <a:ext cx="6657975" cy="25050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47800" y="3352800"/>
            <a:ext cx="6086475" cy="3086100"/>
          </a:xfrm>
          <a:prstGeom prst="rect">
            <a:avLst/>
          </a:prstGeom>
          <a:noFill/>
          <a:ln w="9525">
            <a:noFill/>
            <a:miter lim="800000"/>
            <a:headEnd/>
            <a:tailEnd/>
          </a:ln>
          <a:effectLst/>
        </p:spPr>
      </p:pic>
      <p:sp>
        <p:nvSpPr>
          <p:cNvPr id="10" name="Rectangle 9"/>
          <p:cNvSpPr/>
          <p:nvPr/>
        </p:nvSpPr>
        <p:spPr>
          <a:xfrm>
            <a:off x="228600" y="6400800"/>
            <a:ext cx="9144000" cy="307777"/>
          </a:xfrm>
          <a:prstGeom prst="rect">
            <a:avLst/>
          </a:prstGeom>
        </p:spPr>
        <p:txBody>
          <a:bodyPr wrap="square">
            <a:spAutoFit/>
          </a:bodyPr>
          <a:lstStyle/>
          <a:p>
            <a:r>
              <a:rPr lang="en-US" sz="1400" dirty="0" smtClean="0">
                <a:hlinkClick r:id="rId4"/>
              </a:rPr>
              <a:t>https://arstechnica.com/gaming/2016/06/an-ai-wrote-this-movie-and-its-strangely-moving/</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US" dirty="0"/>
          </a:p>
        </p:txBody>
      </p:sp>
      <p:sp>
        <p:nvSpPr>
          <p:cNvPr id="3" name="Content Placeholder 2"/>
          <p:cNvSpPr>
            <a:spLocks noGrp="1"/>
          </p:cNvSpPr>
          <p:nvPr>
            <p:ph idx="1"/>
          </p:nvPr>
        </p:nvSpPr>
        <p:spPr/>
        <p:txBody>
          <a:bodyPr/>
          <a:lstStyle/>
          <a:p>
            <a:r>
              <a:rPr lang="en-US" sz="2800" dirty="0" smtClean="0"/>
              <a:t>Sometimes, we only need to look at recent information to perform the present task.</a:t>
            </a:r>
          </a:p>
          <a:p>
            <a:endParaRPr lang="en-US" sz="2800" dirty="0" smtClean="0"/>
          </a:p>
          <a:p>
            <a:r>
              <a:rPr lang="en-US" sz="2800" dirty="0" smtClean="0"/>
              <a:t>For example, consider a language model trying to predict the next word based on the previous ones. If we are trying to predict the last word in “the clouds are in the </a:t>
            </a:r>
            <a:r>
              <a:rPr lang="en-US" sz="2800" i="1" dirty="0" smtClean="0"/>
              <a:t>sky</a:t>
            </a:r>
            <a:r>
              <a:rPr lang="en-US" sz="2800" dirty="0" smtClean="0"/>
              <a:t>,” we don’t need any further context – it’s pretty obvious the next word is going to be sky.</a:t>
            </a: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is unable to learn Long-term dependencies</a:t>
            </a:r>
            <a:endParaRPr lang="en-US" dirty="0"/>
          </a:p>
        </p:txBody>
      </p:sp>
      <p:sp>
        <p:nvSpPr>
          <p:cNvPr id="3" name="Content Placeholder 2"/>
          <p:cNvSpPr>
            <a:spLocks noGrp="1"/>
          </p:cNvSpPr>
          <p:nvPr>
            <p:ph idx="1"/>
          </p:nvPr>
        </p:nvSpPr>
        <p:spPr>
          <a:xfrm>
            <a:off x="457200" y="1295400"/>
            <a:ext cx="8229600" cy="4530725"/>
          </a:xfrm>
        </p:spPr>
        <p:txBody>
          <a:bodyPr/>
          <a:lstStyle/>
          <a:p>
            <a:r>
              <a:rPr lang="en-US" sz="2800" dirty="0" smtClean="0"/>
              <a:t>But there are also cases where we need more context. Consider trying to predict the last word in the text “I grew up in France… I speak fluent </a:t>
            </a:r>
            <a:r>
              <a:rPr lang="en-US" sz="2800" i="1" dirty="0" smtClean="0"/>
              <a:t>French</a:t>
            </a:r>
            <a:r>
              <a:rPr lang="en-US" sz="2800" dirty="0" smtClean="0"/>
              <a:t>.” Recent information suggests that the next word is probably the name of a language, but if we want to narrow down which language, we need the context of France, from further back.</a:t>
            </a:r>
          </a:p>
          <a:p>
            <a:r>
              <a:rPr lang="en-US" sz="2800" dirty="0" smtClean="0"/>
              <a:t>Unfortunately, as that gap grows, the pure RNNs become unable to learn to connect the information.</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Shape 84"/>
          <p:cNvPicPr preferRelativeResize="0"/>
          <p:nvPr/>
        </p:nvPicPr>
        <p:blipFill>
          <a:blip r:embed="rId3" cstate="print">
            <a:alphaModFix/>
          </a:blip>
          <a:stretch>
            <a:fillRect/>
          </a:stretch>
        </p:blipFill>
        <p:spPr>
          <a:xfrm>
            <a:off x="245451" y="2133616"/>
            <a:ext cx="2007149" cy="2010872"/>
          </a:xfrm>
          <a:prstGeom prst="rect">
            <a:avLst/>
          </a:prstGeom>
          <a:noFill/>
          <a:ln>
            <a:noFill/>
          </a:ln>
        </p:spPr>
      </p:pic>
      <p:sp>
        <p:nvSpPr>
          <p:cNvPr id="85" name="Shape 85"/>
          <p:cNvSpPr txBox="1"/>
          <p:nvPr/>
        </p:nvSpPr>
        <p:spPr>
          <a:xfrm>
            <a:off x="245449" y="1014567"/>
            <a:ext cx="2007299" cy="1136800"/>
          </a:xfrm>
          <a:prstGeom prst="rect">
            <a:avLst/>
          </a:prstGeom>
          <a:noFill/>
          <a:ln>
            <a:noFill/>
          </a:ln>
        </p:spPr>
        <p:txBody>
          <a:bodyPr lIns="91425" tIns="91425" rIns="91425" bIns="91425" anchor="ctr" anchorCtr="0">
            <a:noAutofit/>
          </a:bodyPr>
          <a:lstStyle/>
          <a:p>
            <a:pPr lvl="0" algn="ctr" rtl="0">
              <a:spcBef>
                <a:spcPts val="0"/>
              </a:spcBef>
              <a:buNone/>
            </a:pPr>
            <a:r>
              <a:rPr lang="en" sz="2000" b="1"/>
              <a:t>Classification</a:t>
            </a:r>
          </a:p>
        </p:txBody>
      </p:sp>
      <p:sp>
        <p:nvSpPr>
          <p:cNvPr id="86" name="Shape 86"/>
          <p:cNvSpPr txBox="1"/>
          <p:nvPr/>
        </p:nvSpPr>
        <p:spPr>
          <a:xfrm>
            <a:off x="2338097" y="996833"/>
            <a:ext cx="2007299" cy="1136800"/>
          </a:xfrm>
          <a:prstGeom prst="rect">
            <a:avLst/>
          </a:prstGeom>
          <a:noFill/>
          <a:ln>
            <a:noFill/>
          </a:ln>
        </p:spPr>
        <p:txBody>
          <a:bodyPr lIns="91425" tIns="91425" rIns="91425" bIns="91425" anchor="ctr" anchorCtr="0">
            <a:noAutofit/>
          </a:bodyPr>
          <a:lstStyle/>
          <a:p>
            <a:pPr lvl="0" algn="ctr" rtl="0">
              <a:spcBef>
                <a:spcPts val="0"/>
              </a:spcBef>
              <a:buNone/>
            </a:pPr>
            <a:r>
              <a:rPr lang="en" sz="2000" b="1" dirty="0"/>
              <a:t>Classification </a:t>
            </a:r>
            <a:r>
              <a:rPr lang="en" sz="2000" b="1"/>
              <a:t>+ </a:t>
            </a:r>
            <a:r>
              <a:rPr lang="en" sz="2000" b="1" smtClean="0"/>
              <a:t>Localization</a:t>
            </a:r>
            <a:endParaRPr lang="en" sz="2000" b="1" dirty="0"/>
          </a:p>
        </p:txBody>
      </p:sp>
      <p:sp>
        <p:nvSpPr>
          <p:cNvPr id="87" name="Shape 87"/>
          <p:cNvSpPr txBox="1"/>
          <p:nvPr/>
        </p:nvSpPr>
        <p:spPr>
          <a:xfrm>
            <a:off x="120875" y="93267"/>
            <a:ext cx="7701900" cy="840399"/>
          </a:xfrm>
          <a:prstGeom prst="rect">
            <a:avLst/>
          </a:prstGeom>
          <a:noFill/>
          <a:ln>
            <a:noFill/>
          </a:ln>
        </p:spPr>
        <p:txBody>
          <a:bodyPr lIns="91425" tIns="91425" rIns="91425" bIns="91425" anchor="t" anchorCtr="0">
            <a:noAutofit/>
          </a:bodyPr>
          <a:lstStyle/>
          <a:p>
            <a:pPr lvl="0" algn="ctr" rtl="0">
              <a:spcBef>
                <a:spcPts val="0"/>
              </a:spcBef>
              <a:buNone/>
            </a:pPr>
            <a:r>
              <a:rPr lang="en" sz="4000" dirty="0" smtClean="0">
                <a:solidFill>
                  <a:srgbClr val="7030A0"/>
                </a:solidFill>
              </a:rPr>
              <a:t>CNN is Better FOR:</a:t>
            </a:r>
            <a:endParaRPr lang="en" sz="4000" dirty="0">
              <a:solidFill>
                <a:srgbClr val="7030A0"/>
              </a:solidFill>
            </a:endParaRPr>
          </a:p>
        </p:txBody>
      </p:sp>
      <p:grpSp>
        <p:nvGrpSpPr>
          <p:cNvPr id="2" name="Shape 88"/>
          <p:cNvGrpSpPr/>
          <p:nvPr/>
        </p:nvGrpSpPr>
        <p:grpSpPr>
          <a:xfrm>
            <a:off x="2338088" y="2142737"/>
            <a:ext cx="2007150" cy="2032805"/>
            <a:chOff x="448550" y="2723399"/>
            <a:chExt cx="2141874" cy="1796500"/>
          </a:xfrm>
        </p:grpSpPr>
        <p:pic>
          <p:nvPicPr>
            <p:cNvPr id="89" name="Shape 89"/>
            <p:cNvPicPr preferRelativeResize="0"/>
            <p:nvPr/>
          </p:nvPicPr>
          <p:blipFill>
            <a:blip r:embed="rId3" cstate="print">
              <a:alphaModFix/>
            </a:blip>
            <a:stretch>
              <a:fillRect/>
            </a:stretch>
          </p:blipFill>
          <p:spPr>
            <a:xfrm>
              <a:off x="448550" y="2723399"/>
              <a:ext cx="2141874" cy="1777074"/>
            </a:xfrm>
            <a:prstGeom prst="rect">
              <a:avLst/>
            </a:prstGeom>
            <a:noFill/>
            <a:ln>
              <a:noFill/>
            </a:ln>
          </p:spPr>
        </p:pic>
        <p:sp>
          <p:nvSpPr>
            <p:cNvPr id="90" name="Shape 90"/>
            <p:cNvSpPr/>
            <p:nvPr/>
          </p:nvSpPr>
          <p:spPr>
            <a:xfrm>
              <a:off x="1035725" y="2742700"/>
              <a:ext cx="1087500" cy="1777200"/>
            </a:xfrm>
            <a:prstGeom prst="rect">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1" name="Shape 91"/>
          <p:cNvSpPr txBox="1"/>
          <p:nvPr/>
        </p:nvSpPr>
        <p:spPr>
          <a:xfrm>
            <a:off x="212752" y="4317767"/>
            <a:ext cx="2007299" cy="480800"/>
          </a:xfrm>
          <a:prstGeom prst="rect">
            <a:avLst/>
          </a:prstGeom>
          <a:noFill/>
          <a:ln>
            <a:noFill/>
          </a:ln>
        </p:spPr>
        <p:txBody>
          <a:bodyPr lIns="91425" tIns="91425" rIns="91425" bIns="91425" anchor="t" anchorCtr="0">
            <a:noAutofit/>
          </a:bodyPr>
          <a:lstStyle/>
          <a:p>
            <a:pPr lvl="0" algn="ctr" rtl="0">
              <a:spcBef>
                <a:spcPts val="0"/>
              </a:spcBef>
              <a:buNone/>
            </a:pPr>
            <a:r>
              <a:rPr lang="en" sz="1800"/>
              <a:t>CAT</a:t>
            </a:r>
          </a:p>
        </p:txBody>
      </p:sp>
      <p:sp>
        <p:nvSpPr>
          <p:cNvPr id="92" name="Shape 92"/>
          <p:cNvSpPr txBox="1"/>
          <p:nvPr/>
        </p:nvSpPr>
        <p:spPr>
          <a:xfrm>
            <a:off x="2309127" y="4317767"/>
            <a:ext cx="2007299" cy="480800"/>
          </a:xfrm>
          <a:prstGeom prst="rect">
            <a:avLst/>
          </a:prstGeom>
          <a:noFill/>
          <a:ln>
            <a:noFill/>
          </a:ln>
        </p:spPr>
        <p:txBody>
          <a:bodyPr lIns="91425" tIns="91425" rIns="91425" bIns="91425" anchor="t" anchorCtr="0">
            <a:noAutofit/>
          </a:bodyPr>
          <a:lstStyle/>
          <a:p>
            <a:pPr lvl="0" algn="ctr" rtl="0">
              <a:spcBef>
                <a:spcPts val="0"/>
              </a:spcBef>
              <a:buNone/>
            </a:pPr>
            <a:r>
              <a:rPr lang="en" sz="1800"/>
              <a:t>CAT</a:t>
            </a:r>
          </a:p>
        </p:txBody>
      </p:sp>
      <p:sp>
        <p:nvSpPr>
          <p:cNvPr id="93" name="Shape 93"/>
          <p:cNvSpPr txBox="1"/>
          <p:nvPr/>
        </p:nvSpPr>
        <p:spPr>
          <a:xfrm>
            <a:off x="4405501" y="4317767"/>
            <a:ext cx="2227500" cy="4808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0000"/>
                </a:solidFill>
              </a:rPr>
              <a:t>CAT</a:t>
            </a:r>
            <a:r>
              <a:rPr lang="en" sz="1800"/>
              <a:t>, </a:t>
            </a:r>
            <a:r>
              <a:rPr lang="en" sz="1800">
                <a:solidFill>
                  <a:srgbClr val="4A86E8"/>
                </a:solidFill>
              </a:rPr>
              <a:t>DOG</a:t>
            </a:r>
            <a:r>
              <a:rPr lang="en" sz="1800"/>
              <a:t>, </a:t>
            </a:r>
            <a:r>
              <a:rPr lang="en" sz="1800">
                <a:solidFill>
                  <a:srgbClr val="00FF00"/>
                </a:solidFill>
              </a:rPr>
              <a:t>DUCK</a:t>
            </a:r>
          </a:p>
        </p:txBody>
      </p:sp>
      <p:grpSp>
        <p:nvGrpSpPr>
          <p:cNvPr id="3" name="Shape 94"/>
          <p:cNvGrpSpPr/>
          <p:nvPr/>
        </p:nvGrpSpPr>
        <p:grpSpPr>
          <a:xfrm>
            <a:off x="4430739" y="2151358"/>
            <a:ext cx="2227377" cy="2017187"/>
            <a:chOff x="4522198" y="2551275"/>
            <a:chExt cx="1907327" cy="1430524"/>
          </a:xfrm>
        </p:grpSpPr>
        <p:pic>
          <p:nvPicPr>
            <p:cNvPr id="95" name="Shape 95"/>
            <p:cNvPicPr preferRelativeResize="0"/>
            <p:nvPr/>
          </p:nvPicPr>
          <p:blipFill>
            <a:blip r:embed="rId4" cstate="print">
              <a:alphaModFix/>
            </a:blip>
            <a:stretch>
              <a:fillRect/>
            </a:stretch>
          </p:blipFill>
          <p:spPr>
            <a:xfrm>
              <a:off x="4522198" y="2551275"/>
              <a:ext cx="1907327" cy="1430524"/>
            </a:xfrm>
            <a:prstGeom prst="rect">
              <a:avLst/>
            </a:prstGeom>
            <a:noFill/>
            <a:ln>
              <a:noFill/>
            </a:ln>
          </p:spPr>
        </p:pic>
        <p:sp>
          <p:nvSpPr>
            <p:cNvPr id="96" name="Shape 96"/>
            <p:cNvSpPr/>
            <p:nvPr/>
          </p:nvSpPr>
          <p:spPr>
            <a:xfrm>
              <a:off x="4670201" y="2954400"/>
              <a:ext cx="580499" cy="6579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994250" y="2937597"/>
              <a:ext cx="485399" cy="514499"/>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5360499" y="2637574"/>
              <a:ext cx="965999" cy="1238099"/>
            </a:xfrm>
            <a:prstGeom prst="rect">
              <a:avLst/>
            </a:prstGeom>
            <a:noFill/>
            <a:ln w="38100" cap="flat" cmpd="sng">
              <a:solidFill>
                <a:srgbClr val="4A86E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5274650" y="3515075"/>
              <a:ext cx="302400" cy="360600"/>
            </a:xfrm>
            <a:prstGeom prst="rect">
              <a:avLst/>
            </a:prstGeom>
            <a:noFill/>
            <a:ln w="3810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00" name="Shape 100"/>
          <p:cNvSpPr txBox="1"/>
          <p:nvPr/>
        </p:nvSpPr>
        <p:spPr>
          <a:xfrm>
            <a:off x="4430748" y="996833"/>
            <a:ext cx="2227500" cy="1136800"/>
          </a:xfrm>
          <a:prstGeom prst="rect">
            <a:avLst/>
          </a:prstGeom>
          <a:noFill/>
          <a:ln>
            <a:noFill/>
          </a:ln>
        </p:spPr>
        <p:txBody>
          <a:bodyPr lIns="91425" tIns="91425" rIns="91425" bIns="91425" anchor="ctr" anchorCtr="0">
            <a:noAutofit/>
          </a:bodyPr>
          <a:lstStyle/>
          <a:p>
            <a:pPr lvl="0" algn="ctr" rtl="0">
              <a:spcBef>
                <a:spcPts val="0"/>
              </a:spcBef>
              <a:buNone/>
            </a:pPr>
            <a:r>
              <a:rPr lang="en" sz="2000" b="1"/>
              <a:t>Object Detection</a:t>
            </a:r>
          </a:p>
        </p:txBody>
      </p:sp>
      <p:grpSp>
        <p:nvGrpSpPr>
          <p:cNvPr id="4" name="Shape 101"/>
          <p:cNvGrpSpPr/>
          <p:nvPr/>
        </p:nvGrpSpPr>
        <p:grpSpPr>
          <a:xfrm>
            <a:off x="6743622" y="2143865"/>
            <a:ext cx="2242359" cy="2030748"/>
            <a:chOff x="1976038" y="594324"/>
            <a:chExt cx="4083699" cy="3062824"/>
          </a:xfrm>
        </p:grpSpPr>
        <p:pic>
          <p:nvPicPr>
            <p:cNvPr id="102" name="Shape 102"/>
            <p:cNvPicPr preferRelativeResize="0"/>
            <p:nvPr/>
          </p:nvPicPr>
          <p:blipFill>
            <a:blip r:embed="rId5" cstate="print">
              <a:alphaModFix/>
            </a:blip>
            <a:stretch>
              <a:fillRect/>
            </a:stretch>
          </p:blipFill>
          <p:spPr>
            <a:xfrm>
              <a:off x="1976038" y="594324"/>
              <a:ext cx="4083699" cy="3062824"/>
            </a:xfrm>
            <a:prstGeom prst="rect">
              <a:avLst/>
            </a:prstGeom>
            <a:noFill/>
            <a:ln>
              <a:noFill/>
            </a:ln>
          </p:spPr>
        </p:pic>
        <p:sp>
          <p:nvSpPr>
            <p:cNvPr id="103" name="Shape 103"/>
            <p:cNvSpPr/>
            <p:nvPr/>
          </p:nvSpPr>
          <p:spPr>
            <a:xfrm>
              <a:off x="2300325" y="1455200"/>
              <a:ext cx="1241700" cy="1321825"/>
            </a:xfrm>
            <a:custGeom>
              <a:avLst/>
              <a:gdLst/>
              <a:ahLst/>
              <a:cxnLst/>
              <a:rect l="0" t="0" r="0" b="0"/>
              <a:pathLst>
                <a:path w="49668" h="52873" extrusionOk="0">
                  <a:moveTo>
                    <a:pt x="19226" y="9613"/>
                  </a:moveTo>
                  <a:lnTo>
                    <a:pt x="13504" y="4120"/>
                  </a:lnTo>
                  <a:lnTo>
                    <a:pt x="9613" y="5951"/>
                  </a:lnTo>
                  <a:lnTo>
                    <a:pt x="10528" y="19913"/>
                  </a:lnTo>
                  <a:lnTo>
                    <a:pt x="13046" y="27467"/>
                  </a:lnTo>
                  <a:lnTo>
                    <a:pt x="8011" y="22431"/>
                  </a:lnTo>
                  <a:lnTo>
                    <a:pt x="1144" y="29069"/>
                  </a:lnTo>
                  <a:lnTo>
                    <a:pt x="0" y="37995"/>
                  </a:lnTo>
                  <a:lnTo>
                    <a:pt x="11673" y="42573"/>
                  </a:lnTo>
                  <a:lnTo>
                    <a:pt x="16708" y="52873"/>
                  </a:lnTo>
                  <a:lnTo>
                    <a:pt x="49668" y="52415"/>
                  </a:lnTo>
                  <a:lnTo>
                    <a:pt x="49439" y="46693"/>
                  </a:lnTo>
                  <a:lnTo>
                    <a:pt x="43030" y="41200"/>
                  </a:lnTo>
                  <a:lnTo>
                    <a:pt x="44861" y="36393"/>
                  </a:lnTo>
                  <a:lnTo>
                    <a:pt x="40055" y="29526"/>
                  </a:lnTo>
                  <a:lnTo>
                    <a:pt x="34333" y="0"/>
                  </a:lnTo>
                  <a:lnTo>
                    <a:pt x="28610" y="229"/>
                  </a:lnTo>
                  <a:lnTo>
                    <a:pt x="26779" y="7782"/>
                  </a:lnTo>
                  <a:close/>
                </a:path>
              </a:pathLst>
            </a:custGeom>
            <a:solidFill>
              <a:srgbClr val="F4CCCC">
                <a:alpha val="53950"/>
              </a:srgbClr>
            </a:solidFill>
            <a:ln w="28575" cap="flat" cmpd="sng">
              <a:solidFill>
                <a:srgbClr val="FF0000"/>
              </a:solidFill>
              <a:prstDash val="solid"/>
              <a:round/>
              <a:headEnd type="none" w="lg" len="lg"/>
              <a:tailEnd type="none" w="lg" len="lg"/>
            </a:ln>
          </p:spPr>
        </p:sp>
        <p:sp>
          <p:nvSpPr>
            <p:cNvPr id="104" name="Shape 104"/>
            <p:cNvSpPr/>
            <p:nvPr/>
          </p:nvSpPr>
          <p:spPr>
            <a:xfrm>
              <a:off x="3152925" y="1392250"/>
              <a:ext cx="778200" cy="1064325"/>
            </a:xfrm>
            <a:custGeom>
              <a:avLst/>
              <a:gdLst/>
              <a:ahLst/>
              <a:cxnLst/>
              <a:rect l="0" t="0" r="0" b="0"/>
              <a:pathLst>
                <a:path w="31128" h="42573" extrusionOk="0">
                  <a:moveTo>
                    <a:pt x="8926" y="7096"/>
                  </a:moveTo>
                  <a:lnTo>
                    <a:pt x="15335" y="6180"/>
                  </a:lnTo>
                  <a:lnTo>
                    <a:pt x="20142" y="0"/>
                  </a:lnTo>
                  <a:lnTo>
                    <a:pt x="22659" y="458"/>
                  </a:lnTo>
                  <a:lnTo>
                    <a:pt x="24490" y="10758"/>
                  </a:lnTo>
                  <a:lnTo>
                    <a:pt x="24490" y="22660"/>
                  </a:lnTo>
                  <a:lnTo>
                    <a:pt x="28382" y="32273"/>
                  </a:lnTo>
                  <a:lnTo>
                    <a:pt x="31128" y="39369"/>
                  </a:lnTo>
                  <a:lnTo>
                    <a:pt x="21744" y="41200"/>
                  </a:lnTo>
                  <a:lnTo>
                    <a:pt x="9613" y="42573"/>
                  </a:lnTo>
                  <a:lnTo>
                    <a:pt x="10757" y="39140"/>
                  </a:lnTo>
                  <a:lnTo>
                    <a:pt x="6180" y="32731"/>
                  </a:lnTo>
                  <a:lnTo>
                    <a:pt x="0" y="4578"/>
                  </a:lnTo>
                  <a:close/>
                </a:path>
              </a:pathLst>
            </a:custGeom>
            <a:solidFill>
              <a:srgbClr val="F4CCCC">
                <a:alpha val="53950"/>
              </a:srgbClr>
            </a:solidFill>
            <a:ln w="38100" cap="flat" cmpd="sng">
              <a:solidFill>
                <a:srgbClr val="FF0000"/>
              </a:solidFill>
              <a:prstDash val="solid"/>
              <a:round/>
              <a:headEnd type="none" w="lg" len="lg"/>
              <a:tailEnd type="none" w="lg" len="lg"/>
            </a:ln>
          </p:spPr>
        </p:sp>
        <p:sp>
          <p:nvSpPr>
            <p:cNvPr id="105" name="Shape 105"/>
            <p:cNvSpPr/>
            <p:nvPr/>
          </p:nvSpPr>
          <p:spPr>
            <a:xfrm>
              <a:off x="3810975" y="768550"/>
              <a:ext cx="1916900" cy="2574975"/>
            </a:xfrm>
            <a:custGeom>
              <a:avLst/>
              <a:gdLst/>
              <a:ahLst/>
              <a:cxnLst/>
              <a:rect l="0" t="0" r="0" b="0"/>
              <a:pathLst>
                <a:path w="76676" h="102999" extrusionOk="0">
                  <a:moveTo>
                    <a:pt x="26550" y="0"/>
                  </a:moveTo>
                  <a:lnTo>
                    <a:pt x="50583" y="7324"/>
                  </a:lnTo>
                  <a:lnTo>
                    <a:pt x="56534" y="25635"/>
                  </a:lnTo>
                  <a:lnTo>
                    <a:pt x="50126" y="35477"/>
                  </a:lnTo>
                  <a:lnTo>
                    <a:pt x="76676" y="82857"/>
                  </a:lnTo>
                  <a:lnTo>
                    <a:pt x="72328" y="99336"/>
                  </a:lnTo>
                  <a:lnTo>
                    <a:pt x="32959" y="102999"/>
                  </a:lnTo>
                  <a:lnTo>
                    <a:pt x="17624" y="97963"/>
                  </a:lnTo>
                  <a:lnTo>
                    <a:pt x="4806" y="90868"/>
                  </a:lnTo>
                  <a:lnTo>
                    <a:pt x="10299" y="62715"/>
                  </a:lnTo>
                  <a:lnTo>
                    <a:pt x="5264" y="52186"/>
                  </a:lnTo>
                  <a:lnTo>
                    <a:pt x="10986" y="36164"/>
                  </a:lnTo>
                  <a:lnTo>
                    <a:pt x="0" y="24491"/>
                  </a:lnTo>
                  <a:lnTo>
                    <a:pt x="15106" y="458"/>
                  </a:lnTo>
                  <a:close/>
                </a:path>
              </a:pathLst>
            </a:custGeom>
            <a:solidFill>
              <a:srgbClr val="C9DAF8">
                <a:alpha val="47750"/>
              </a:srgbClr>
            </a:solidFill>
            <a:ln w="38100" cap="flat" cmpd="sng">
              <a:solidFill>
                <a:srgbClr val="4A86E8"/>
              </a:solidFill>
              <a:prstDash val="solid"/>
              <a:round/>
              <a:headEnd type="none" w="lg" len="lg"/>
              <a:tailEnd type="none" w="lg" len="lg"/>
            </a:ln>
          </p:spPr>
        </p:sp>
        <p:sp>
          <p:nvSpPr>
            <p:cNvPr id="106" name="Shape 106"/>
            <p:cNvSpPr/>
            <p:nvPr/>
          </p:nvSpPr>
          <p:spPr>
            <a:xfrm>
              <a:off x="3645025" y="2736975"/>
              <a:ext cx="595100" cy="617975"/>
            </a:xfrm>
            <a:custGeom>
              <a:avLst/>
              <a:gdLst/>
              <a:ahLst/>
              <a:cxnLst/>
              <a:rect l="0" t="0" r="0" b="0"/>
              <a:pathLst>
                <a:path w="23804" h="24719" extrusionOk="0">
                  <a:moveTo>
                    <a:pt x="0" y="21515"/>
                  </a:moveTo>
                  <a:lnTo>
                    <a:pt x="5035" y="11673"/>
                  </a:lnTo>
                  <a:lnTo>
                    <a:pt x="2518" y="7324"/>
                  </a:lnTo>
                  <a:lnTo>
                    <a:pt x="5493" y="0"/>
                  </a:lnTo>
                  <a:lnTo>
                    <a:pt x="14191" y="0"/>
                  </a:lnTo>
                  <a:lnTo>
                    <a:pt x="16022" y="7095"/>
                  </a:lnTo>
                  <a:lnTo>
                    <a:pt x="13733" y="12360"/>
                  </a:lnTo>
                  <a:lnTo>
                    <a:pt x="18082" y="13962"/>
                  </a:lnTo>
                  <a:lnTo>
                    <a:pt x="21515" y="12360"/>
                  </a:lnTo>
                  <a:lnTo>
                    <a:pt x="23804" y="18082"/>
                  </a:lnTo>
                  <a:lnTo>
                    <a:pt x="17624" y="24719"/>
                  </a:lnTo>
                  <a:close/>
                </a:path>
              </a:pathLst>
            </a:custGeom>
            <a:solidFill>
              <a:srgbClr val="93C47D">
                <a:alpha val="53950"/>
              </a:srgbClr>
            </a:solidFill>
            <a:ln w="38100" cap="flat" cmpd="sng">
              <a:solidFill>
                <a:srgbClr val="00FF00"/>
              </a:solidFill>
              <a:prstDash val="solid"/>
              <a:round/>
              <a:headEnd type="none" w="lg" len="lg"/>
              <a:tailEnd type="none" w="lg" len="lg"/>
            </a:ln>
          </p:spPr>
        </p:sp>
      </p:grpSp>
      <p:sp>
        <p:nvSpPr>
          <p:cNvPr id="107" name="Shape 107"/>
          <p:cNvSpPr txBox="1"/>
          <p:nvPr/>
        </p:nvSpPr>
        <p:spPr>
          <a:xfrm>
            <a:off x="6743624" y="996833"/>
            <a:ext cx="2227500" cy="1136800"/>
          </a:xfrm>
          <a:prstGeom prst="rect">
            <a:avLst/>
          </a:prstGeom>
          <a:noFill/>
          <a:ln>
            <a:noFill/>
          </a:ln>
        </p:spPr>
        <p:txBody>
          <a:bodyPr lIns="91425" tIns="91425" rIns="91425" bIns="91425" anchor="ctr" anchorCtr="0">
            <a:noAutofit/>
          </a:bodyPr>
          <a:lstStyle/>
          <a:p>
            <a:pPr lvl="0" algn="ctr" rtl="0">
              <a:spcBef>
                <a:spcPts val="0"/>
              </a:spcBef>
              <a:buNone/>
            </a:pPr>
            <a:r>
              <a:rPr lang="en" sz="2000" b="1"/>
              <a:t>Instance Segmentation</a:t>
            </a:r>
          </a:p>
        </p:txBody>
      </p:sp>
      <p:sp>
        <p:nvSpPr>
          <p:cNvPr id="108" name="Shape 108"/>
          <p:cNvSpPr txBox="1"/>
          <p:nvPr/>
        </p:nvSpPr>
        <p:spPr>
          <a:xfrm>
            <a:off x="6722076" y="4295767"/>
            <a:ext cx="2227500" cy="5248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0000"/>
                </a:solidFill>
              </a:rPr>
              <a:t>CAT</a:t>
            </a:r>
            <a:r>
              <a:rPr lang="en" sz="1800"/>
              <a:t>, </a:t>
            </a:r>
            <a:r>
              <a:rPr lang="en" sz="1800">
                <a:solidFill>
                  <a:srgbClr val="4A86E8"/>
                </a:solidFill>
              </a:rPr>
              <a:t>DOG</a:t>
            </a:r>
            <a:r>
              <a:rPr lang="en" sz="1800"/>
              <a:t>, </a:t>
            </a:r>
            <a:r>
              <a:rPr lang="en" sz="1800">
                <a:solidFill>
                  <a:srgbClr val="00FF00"/>
                </a:solidFill>
              </a:rPr>
              <a:t>DUCK</a:t>
            </a:r>
          </a:p>
        </p:txBody>
      </p:sp>
      <p:sp>
        <p:nvSpPr>
          <p:cNvPr id="109" name="Shape 109"/>
          <p:cNvSpPr/>
          <p:nvPr/>
        </p:nvSpPr>
        <p:spPr>
          <a:xfrm rot="-5400000">
            <a:off x="2040350" y="3142867"/>
            <a:ext cx="469199" cy="4124399"/>
          </a:xfrm>
          <a:prstGeom prst="leftBrace">
            <a:avLst>
              <a:gd name="adj1" fmla="val 64648"/>
              <a:gd name="adj2" fmla="val 50000"/>
            </a:avLst>
          </a:prstGeom>
          <a:no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txBox="1"/>
          <p:nvPr/>
        </p:nvSpPr>
        <p:spPr>
          <a:xfrm>
            <a:off x="1662652" y="5439667"/>
            <a:ext cx="1224599" cy="524800"/>
          </a:xfrm>
          <a:prstGeom prst="rect">
            <a:avLst/>
          </a:prstGeom>
          <a:noFill/>
          <a:ln>
            <a:noFill/>
          </a:ln>
        </p:spPr>
        <p:txBody>
          <a:bodyPr lIns="91425" tIns="91425" rIns="91425" bIns="91425" anchor="t" anchorCtr="0">
            <a:noAutofit/>
          </a:bodyPr>
          <a:lstStyle/>
          <a:p>
            <a:pPr lvl="0" rtl="0">
              <a:spcBef>
                <a:spcPts val="0"/>
              </a:spcBef>
              <a:buNone/>
            </a:pPr>
            <a:r>
              <a:rPr lang="en"/>
              <a:t>Single object</a:t>
            </a:r>
          </a:p>
        </p:txBody>
      </p:sp>
      <p:sp>
        <p:nvSpPr>
          <p:cNvPr id="111" name="Shape 111"/>
          <p:cNvSpPr/>
          <p:nvPr/>
        </p:nvSpPr>
        <p:spPr>
          <a:xfrm rot="-5400000">
            <a:off x="6468252" y="2987315"/>
            <a:ext cx="469199" cy="4435500"/>
          </a:xfrm>
          <a:prstGeom prst="leftBrace">
            <a:avLst>
              <a:gd name="adj1" fmla="val 64648"/>
              <a:gd name="adj2" fmla="val 50000"/>
            </a:avLst>
          </a:prstGeom>
          <a:no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txBox="1"/>
          <p:nvPr/>
        </p:nvSpPr>
        <p:spPr>
          <a:xfrm>
            <a:off x="5983152" y="5424567"/>
            <a:ext cx="1439399" cy="524800"/>
          </a:xfrm>
          <a:prstGeom prst="rect">
            <a:avLst/>
          </a:prstGeom>
          <a:noFill/>
          <a:ln>
            <a:noFill/>
          </a:ln>
        </p:spPr>
        <p:txBody>
          <a:bodyPr lIns="91425" tIns="91425" rIns="91425" bIns="91425" anchor="t" anchorCtr="0">
            <a:noAutofit/>
          </a:bodyPr>
          <a:lstStyle/>
          <a:p>
            <a:pPr lvl="0" rtl="0">
              <a:spcBef>
                <a:spcPts val="0"/>
              </a:spcBef>
              <a:buNone/>
            </a:pPr>
            <a:r>
              <a:rPr lang="en"/>
              <a:t>Multiple objects</a:t>
            </a:r>
          </a:p>
        </p:txBody>
      </p:sp>
    </p:spTree>
    <p:extLst>
      <p:ext uri="{BB962C8B-B14F-4D97-AF65-F5344CB8AC3E}">
        <p14:creationId xmlns:p14="http://schemas.microsoft.com/office/powerpoint/2010/main" xmlns="" val="346086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Vanishing Gradient Problem of RNN</a:t>
            </a:r>
            <a:endParaRPr lang="en-US" dirty="0">
              <a:solidFill>
                <a:srgbClr val="7030A0"/>
              </a:solidFill>
            </a:endParaRPr>
          </a:p>
        </p:txBody>
      </p:sp>
      <p:sp>
        <p:nvSpPr>
          <p:cNvPr id="5" name="Content Placeholder 4"/>
          <p:cNvSpPr>
            <a:spLocks noGrp="1"/>
          </p:cNvSpPr>
          <p:nvPr>
            <p:ph idx="1"/>
          </p:nvPr>
        </p:nvSpPr>
        <p:spPr/>
        <p:txBody>
          <a:bodyPr/>
          <a:lstStyle/>
          <a:p>
            <a:r>
              <a:rPr lang="en-US" sz="1800" dirty="0" smtClean="0"/>
              <a:t>As you remember, the </a:t>
            </a:r>
            <a:r>
              <a:rPr lang="en-US" sz="1800" u="sng" dirty="0" smtClean="0"/>
              <a:t>gradient descent</a:t>
            </a:r>
            <a:r>
              <a:rPr lang="en-US" sz="1800" dirty="0" smtClean="0"/>
              <a:t> algorithm finds the global minimum of the cost function that is going to be an optimal setup for the network.</a:t>
            </a:r>
          </a:p>
          <a:p>
            <a:r>
              <a:rPr lang="en-US" sz="1800" dirty="0" smtClean="0"/>
              <a:t/>
            </a:r>
            <a:br>
              <a:rPr lang="en-US" sz="1800" dirty="0" smtClean="0"/>
            </a:br>
            <a:endParaRPr lang="en-US" sz="1800" dirty="0" smtClean="0"/>
          </a:p>
          <a:p>
            <a:r>
              <a:rPr lang="en-US" sz="1800" dirty="0" smtClean="0"/>
              <a:t>As you might also recall, information travels through the neural network from input neurons to the output neurons, while the error is calculated and propagated back through the network to update the weights.</a:t>
            </a:r>
          </a:p>
          <a:p>
            <a:endParaRPr lang="en-US" sz="1800" dirty="0" smtClean="0"/>
          </a:p>
          <a:p>
            <a:r>
              <a:rPr lang="en-US" sz="1800" dirty="0" smtClean="0"/>
              <a:t>It works quite similarly for RNNs, but here we’ve got a little bit more going on.</a:t>
            </a:r>
          </a:p>
          <a:p>
            <a:r>
              <a:rPr lang="en-US" sz="1800" dirty="0" smtClean="0"/>
              <a:t/>
            </a:r>
            <a:br>
              <a:rPr lang="en-US" sz="1800" dirty="0" smtClean="0"/>
            </a:b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Vanishing Gradient Problem of RNN</a:t>
            </a:r>
            <a:endParaRPr lang="en-US" dirty="0">
              <a:solidFill>
                <a:srgbClr val="7030A0"/>
              </a:solidFill>
            </a:endParaRPr>
          </a:p>
        </p:txBody>
      </p:sp>
      <p:sp>
        <p:nvSpPr>
          <p:cNvPr id="5" name="Content Placeholder 4"/>
          <p:cNvSpPr>
            <a:spLocks noGrp="1"/>
          </p:cNvSpPr>
          <p:nvPr>
            <p:ph idx="1"/>
          </p:nvPr>
        </p:nvSpPr>
        <p:spPr>
          <a:xfrm>
            <a:off x="457200" y="1295400"/>
            <a:ext cx="8229600" cy="4530725"/>
          </a:xfrm>
        </p:spPr>
        <p:txBody>
          <a:bodyPr/>
          <a:lstStyle/>
          <a:p>
            <a:endParaRPr lang="en-US" sz="1800" dirty="0" smtClean="0"/>
          </a:p>
          <a:p>
            <a:r>
              <a:rPr lang="en-US" sz="1800" dirty="0" smtClean="0"/>
              <a:t>It works quite similarly for RNNs, but here we’ve got a little bit more going on.</a:t>
            </a:r>
          </a:p>
          <a:p>
            <a:pPr>
              <a:buFont typeface="Wingdings" pitchFamily="2" charset="2"/>
              <a:buChar char="Ø"/>
            </a:pPr>
            <a:r>
              <a:rPr lang="en-US" sz="1800" dirty="0" smtClean="0"/>
              <a:t/>
            </a:r>
            <a:br>
              <a:rPr lang="en-US" sz="1800" dirty="0" smtClean="0"/>
            </a:br>
            <a:r>
              <a:rPr lang="en-US" sz="1800" dirty="0" smtClean="0"/>
              <a:t>Firstly, information travels through time in RNNs, which means that information from previous time points is used as input for the next time points.</a:t>
            </a:r>
            <a:br>
              <a:rPr lang="en-US" sz="1800" dirty="0" smtClean="0"/>
            </a:br>
            <a:endParaRPr lang="en-US" sz="1800" dirty="0" smtClean="0"/>
          </a:p>
          <a:p>
            <a:pPr>
              <a:buFont typeface="Wingdings" pitchFamily="2" charset="2"/>
              <a:buChar char="Ø"/>
            </a:pPr>
            <a:r>
              <a:rPr lang="en-US" sz="1800" dirty="0" smtClean="0"/>
              <a:t>Secondly, you can calculate the cost function, or your error, at each time point.</a:t>
            </a:r>
          </a:p>
          <a:p>
            <a:endParaRPr lang="en-US" sz="1800" dirty="0"/>
          </a:p>
        </p:txBody>
      </p:sp>
      <p:pic>
        <p:nvPicPr>
          <p:cNvPr id="4099" name="Picture 3"/>
          <p:cNvPicPr>
            <a:picLocks noChangeAspect="1" noChangeArrowheads="1"/>
          </p:cNvPicPr>
          <p:nvPr/>
        </p:nvPicPr>
        <p:blipFill>
          <a:blip r:embed="rId2"/>
          <a:srcRect/>
          <a:stretch>
            <a:fillRect/>
          </a:stretch>
        </p:blipFill>
        <p:spPr bwMode="auto">
          <a:xfrm>
            <a:off x="2057400" y="4038600"/>
            <a:ext cx="4162547"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Vanishing Gradient Problem of RNN</a:t>
            </a:r>
            <a:endParaRPr lang="en-US" dirty="0">
              <a:solidFill>
                <a:srgbClr val="7030A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609600" y="1371600"/>
            <a:ext cx="4862512" cy="33438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715000" y="2514600"/>
            <a:ext cx="2856089"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7030A0"/>
                </a:solidFill>
              </a:rPr>
              <a:t>Vanishing Gradient Problem of RNN</a:t>
            </a:r>
            <a:endParaRPr lang="en-US" dirty="0">
              <a:solidFill>
                <a:srgbClr val="7030A0"/>
              </a:solidFill>
            </a:endParaRPr>
          </a:p>
        </p:txBody>
      </p:sp>
      <p:sp>
        <p:nvSpPr>
          <p:cNvPr id="7" name="Rectangle 6"/>
          <p:cNvSpPr/>
          <p:nvPr/>
        </p:nvSpPr>
        <p:spPr>
          <a:xfrm>
            <a:off x="304800" y="1066800"/>
            <a:ext cx="8458200" cy="5355312"/>
          </a:xfrm>
          <a:prstGeom prst="rect">
            <a:avLst/>
          </a:prstGeom>
        </p:spPr>
        <p:txBody>
          <a:bodyPr wrap="square">
            <a:spAutoFit/>
          </a:bodyPr>
          <a:lstStyle/>
          <a:p>
            <a:pPr>
              <a:buFont typeface="Wingdings" pitchFamily="2" charset="2"/>
              <a:buChar char="Ø"/>
            </a:pPr>
            <a:r>
              <a:rPr lang="en-US" dirty="0" smtClean="0"/>
              <a:t>As we propagate the error through the network, it has to go through the unraveled temporal loop – the hidden layers connected to themselves in time by the means of weights </a:t>
            </a:r>
            <a:r>
              <a:rPr lang="en-US" dirty="0" err="1" smtClean="0"/>
              <a:t>wrec</a:t>
            </a:r>
            <a:r>
              <a:rPr lang="en-US" dirty="0" smtClean="0"/>
              <a:t>.</a:t>
            </a:r>
          </a:p>
          <a:p>
            <a:r>
              <a:rPr lang="en-US" dirty="0" smtClean="0"/>
              <a:t/>
            </a:r>
            <a:br>
              <a:rPr lang="en-US" dirty="0" smtClean="0"/>
            </a:br>
            <a:endParaRPr lang="en-US" dirty="0" smtClean="0"/>
          </a:p>
          <a:p>
            <a:pPr>
              <a:buFont typeface="Wingdings" pitchFamily="2" charset="2"/>
              <a:buChar char="Ø"/>
            </a:pPr>
            <a:r>
              <a:rPr lang="en-US" dirty="0" smtClean="0"/>
              <a:t>Because this weight is applied many-many times on top of itself, that causes the gradient to decline rapidly. </a:t>
            </a:r>
          </a:p>
          <a:p>
            <a:r>
              <a:rPr lang="en-US" dirty="0" smtClean="0"/>
              <a:t/>
            </a:r>
            <a:br>
              <a:rPr lang="en-US" dirty="0" smtClean="0"/>
            </a:br>
            <a:endParaRPr lang="en-US" dirty="0" smtClean="0"/>
          </a:p>
          <a:p>
            <a:pPr>
              <a:buFont typeface="Wingdings" pitchFamily="2" charset="2"/>
              <a:buChar char="Ø"/>
            </a:pPr>
            <a:r>
              <a:rPr lang="en-US" dirty="0" smtClean="0"/>
              <a:t>As a result, weights of the layers on the very far left are updated much slower than the weights of the layers on the far right.</a:t>
            </a:r>
          </a:p>
          <a:p>
            <a:r>
              <a:rPr lang="en-US" dirty="0" smtClean="0"/>
              <a:t/>
            </a:r>
            <a:br>
              <a:rPr lang="en-US" dirty="0" smtClean="0"/>
            </a:br>
            <a:endParaRPr lang="en-US" dirty="0" smtClean="0"/>
          </a:p>
          <a:p>
            <a:pPr>
              <a:buFont typeface="Wingdings" pitchFamily="2" charset="2"/>
              <a:buChar char="Ø"/>
            </a:pPr>
            <a:r>
              <a:rPr lang="en-US" dirty="0" smtClean="0"/>
              <a:t>This creates a domino effect because the weights of the far-left layers define the inputs to the far-right layers.</a:t>
            </a:r>
          </a:p>
          <a:p>
            <a:r>
              <a:rPr lang="en-US" dirty="0" smtClean="0"/>
              <a:t/>
            </a:r>
            <a:br>
              <a:rPr lang="en-US" dirty="0" smtClean="0"/>
            </a:br>
            <a:endParaRPr lang="en-US" dirty="0" smtClean="0"/>
          </a:p>
          <a:p>
            <a:pPr>
              <a:buFont typeface="Wingdings" pitchFamily="2" charset="2"/>
              <a:buChar char="Ø"/>
            </a:pPr>
            <a:r>
              <a:rPr lang="en-US" dirty="0" smtClean="0"/>
              <a:t>Therefore, the whole training of the network suffers, and that is called the problem of the vanishing gradient.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Long-Short-Term-Memory (LSTM)</a:t>
            </a:r>
            <a:endParaRPr lang="en-US" dirty="0"/>
          </a:p>
        </p:txBody>
      </p:sp>
      <p:sp>
        <p:nvSpPr>
          <p:cNvPr id="8" name="Content Placeholder 7"/>
          <p:cNvSpPr>
            <a:spLocks noGrp="1"/>
          </p:cNvSpPr>
          <p:nvPr>
            <p:ph idx="1"/>
          </p:nvPr>
        </p:nvSpPr>
        <p:spPr/>
        <p:txBody>
          <a:bodyPr/>
          <a:lstStyle/>
          <a:p>
            <a:r>
              <a:rPr lang="en-US" sz="2400" dirty="0" smtClean="0"/>
              <a:t>Long short-term memory (LSTM) network is the most popular solution to the vanishing gradient problem.</a:t>
            </a:r>
          </a:p>
          <a:p>
            <a:r>
              <a:rPr lang="en-US" sz="2400" dirty="0" smtClean="0"/>
              <a:t>Long Short Term Memory networks – usually just called “LSTMs” – are a special kind of RNN, capable of learning long-term dependencies.</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1219200" y="3505200"/>
            <a:ext cx="6229350" cy="2305050"/>
          </a:xfrm>
          <a:prstGeom prst="rect">
            <a:avLst/>
          </a:prstGeom>
          <a:noFill/>
          <a:ln w="9525">
            <a:noFill/>
            <a:miter lim="800000"/>
            <a:headEnd/>
            <a:tailEnd/>
          </a:ln>
          <a:effectLst/>
        </p:spPr>
      </p:pic>
      <p:sp>
        <p:nvSpPr>
          <p:cNvPr id="9" name="Rectangle 8"/>
          <p:cNvSpPr/>
          <p:nvPr/>
        </p:nvSpPr>
        <p:spPr>
          <a:xfrm>
            <a:off x="990600" y="6019800"/>
            <a:ext cx="7772400" cy="369332"/>
          </a:xfrm>
          <a:prstGeom prst="rect">
            <a:avLst/>
          </a:prstGeom>
        </p:spPr>
        <p:txBody>
          <a:bodyPr wrap="square">
            <a:spAutoFit/>
          </a:bodyPr>
          <a:lstStyle/>
          <a:p>
            <a:r>
              <a:rPr lang="en-US" b="1" dirty="0" smtClean="0"/>
              <a:t>Fig: The repeating module in a standard RNN contains a single layer.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lstStyle/>
          <a:p>
            <a:r>
              <a:rPr lang="en-US" dirty="0" smtClean="0"/>
              <a:t>LSTM</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838200" y="1752600"/>
            <a:ext cx="7241777" cy="2855912"/>
          </a:xfrm>
          <a:prstGeom prst="rect">
            <a:avLst/>
          </a:prstGeom>
          <a:noFill/>
          <a:ln w="9525">
            <a:noFill/>
            <a:miter lim="800000"/>
            <a:headEnd/>
            <a:tailEnd/>
          </a:ln>
          <a:effectLst/>
        </p:spPr>
      </p:pic>
      <p:sp>
        <p:nvSpPr>
          <p:cNvPr id="12" name="Rectangle 11"/>
          <p:cNvSpPr/>
          <p:nvPr/>
        </p:nvSpPr>
        <p:spPr>
          <a:xfrm>
            <a:off x="304800" y="5105400"/>
            <a:ext cx="8458200" cy="646331"/>
          </a:xfrm>
          <a:prstGeom prst="rect">
            <a:avLst/>
          </a:prstGeom>
        </p:spPr>
        <p:txBody>
          <a:bodyPr wrap="square">
            <a:spAutoFit/>
          </a:bodyPr>
          <a:lstStyle/>
          <a:p>
            <a:r>
              <a:rPr lang="en-US" dirty="0" smtClean="0"/>
              <a:t> We can say that we have a vanishing gradient if </a:t>
            </a:r>
            <a:r>
              <a:rPr lang="en-US" dirty="0" err="1" smtClean="0"/>
              <a:t>wrec</a:t>
            </a:r>
            <a:r>
              <a:rPr lang="en-US" dirty="0" smtClean="0"/>
              <a:t> &lt; 1 and exploding gradient if </a:t>
            </a:r>
            <a:r>
              <a:rPr lang="en-US" dirty="0" err="1" smtClean="0"/>
              <a:t>wrec</a:t>
            </a:r>
            <a:r>
              <a:rPr lang="en-US" dirty="0" smtClean="0"/>
              <a:t> &gt; 1</a:t>
            </a:r>
            <a:endParaRPr lang="en-US" dirty="0"/>
          </a:p>
        </p:txBody>
      </p:sp>
      <p:sp>
        <p:nvSpPr>
          <p:cNvPr id="13" name="Rectangle 12"/>
          <p:cNvSpPr/>
          <p:nvPr/>
        </p:nvSpPr>
        <p:spPr>
          <a:xfrm>
            <a:off x="228600" y="5791200"/>
            <a:ext cx="8610600" cy="1477328"/>
          </a:xfrm>
          <a:prstGeom prst="rect">
            <a:avLst/>
          </a:prstGeom>
        </p:spPr>
        <p:txBody>
          <a:bodyPr wrap="square">
            <a:spAutoFit/>
          </a:bodyPr>
          <a:lstStyle/>
          <a:p>
            <a:r>
              <a:rPr lang="en-US" dirty="0" smtClean="0"/>
              <a:t>The easiest and fastest solution will be to make </a:t>
            </a:r>
            <a:r>
              <a:rPr lang="en-US" dirty="0" err="1" smtClean="0"/>
              <a:t>wrec</a:t>
            </a:r>
            <a:r>
              <a:rPr lang="en-US" dirty="0" smtClean="0"/>
              <a:t> = 1. That’s exactly what was done in LSTMs. In general, making recurrent weight equal to one is the main idea behind LSTMs.</a:t>
            </a:r>
          </a:p>
          <a:p>
            <a:r>
              <a:rPr lang="en-US" dirty="0" smtClean="0"/>
              <a:t/>
            </a:r>
            <a:br>
              <a:rPr lang="en-US" dirty="0" smtClean="0"/>
            </a:br>
            <a:endParaRPr lang="en-US" dirty="0"/>
          </a:p>
        </p:txBody>
      </p:sp>
      <p:sp>
        <p:nvSpPr>
          <p:cNvPr id="14" name="Rectangle 13"/>
          <p:cNvSpPr/>
          <p:nvPr/>
        </p:nvSpPr>
        <p:spPr>
          <a:xfrm>
            <a:off x="228600" y="838200"/>
            <a:ext cx="8610600" cy="923330"/>
          </a:xfrm>
          <a:prstGeom prst="rect">
            <a:avLst/>
          </a:prstGeom>
        </p:spPr>
        <p:txBody>
          <a:bodyPr wrap="square">
            <a:spAutoFit/>
          </a:bodyPr>
          <a:lstStyle/>
          <a:p>
            <a:r>
              <a:rPr lang="en-US" dirty="0" smtClean="0"/>
              <a:t>LSTMs also have this chain like structure, but the repeating module has a different structure. Instead of having a single neural network layer, there are </a:t>
            </a:r>
            <a:r>
              <a:rPr lang="en-US" dirty="0" smtClean="0">
                <a:solidFill>
                  <a:srgbClr val="FF0000"/>
                </a:solidFill>
              </a:rPr>
              <a:t>four</a:t>
            </a:r>
            <a:r>
              <a:rPr lang="en-US" dirty="0" smtClean="0"/>
              <a:t>, interacting in a very special way</a:t>
            </a:r>
            <a:endParaRPr lang="en-US" dirty="0"/>
          </a:p>
        </p:txBody>
      </p:sp>
      <p:sp>
        <p:nvSpPr>
          <p:cNvPr id="15" name="Rectangle 14"/>
          <p:cNvSpPr/>
          <p:nvPr/>
        </p:nvSpPr>
        <p:spPr>
          <a:xfrm>
            <a:off x="914400" y="4495800"/>
            <a:ext cx="7924800" cy="369332"/>
          </a:xfrm>
          <a:prstGeom prst="rect">
            <a:avLst/>
          </a:prstGeom>
        </p:spPr>
        <p:txBody>
          <a:bodyPr wrap="square">
            <a:spAutoFit/>
          </a:bodyPr>
          <a:lstStyle/>
          <a:p>
            <a:r>
              <a:rPr lang="en-US" b="1" dirty="0" smtClean="0"/>
              <a:t>Fig: The repeating module in an LSTM contains four interacting layers.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LSTM</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09600" y="762000"/>
            <a:ext cx="8121446" cy="4128504"/>
          </a:xfrm>
          <a:prstGeom prst="rect">
            <a:avLst/>
          </a:prstGeom>
          <a:noFill/>
          <a:ln w="9525">
            <a:noFill/>
            <a:miter lim="800000"/>
            <a:headEnd/>
            <a:tailEnd/>
          </a:ln>
          <a:effectLst/>
        </p:spPr>
      </p:pic>
      <p:sp>
        <p:nvSpPr>
          <p:cNvPr id="8" name="Rectangle 7"/>
          <p:cNvSpPr/>
          <p:nvPr/>
        </p:nvSpPr>
        <p:spPr>
          <a:xfrm>
            <a:off x="838200" y="4876800"/>
            <a:ext cx="7848600" cy="1938992"/>
          </a:xfrm>
          <a:prstGeom prst="rect">
            <a:avLst/>
          </a:prstGeom>
        </p:spPr>
        <p:txBody>
          <a:bodyPr wrap="square">
            <a:spAutoFit/>
          </a:bodyPr>
          <a:lstStyle/>
          <a:p>
            <a:r>
              <a:rPr lang="en-US" b="1" dirty="0" smtClean="0"/>
              <a:t>C</a:t>
            </a:r>
            <a:r>
              <a:rPr lang="en-US" baseline="-25000" dirty="0" smtClean="0"/>
              <a:t>t-1</a:t>
            </a:r>
            <a:r>
              <a:rPr lang="en-US" dirty="0" smtClean="0"/>
              <a:t> : stands for the input from a memory cell in time point t;</a:t>
            </a:r>
            <a:br>
              <a:rPr lang="en-US" dirty="0" smtClean="0"/>
            </a:br>
            <a:endParaRPr lang="en-US" dirty="0" smtClean="0"/>
          </a:p>
          <a:p>
            <a:r>
              <a:rPr lang="en-US" sz="2400" dirty="0" err="1" smtClean="0"/>
              <a:t>x</a:t>
            </a:r>
            <a:r>
              <a:rPr lang="en-US" baseline="-25000" dirty="0" err="1" smtClean="0"/>
              <a:t>t</a:t>
            </a:r>
            <a:r>
              <a:rPr lang="en-US" dirty="0" smtClean="0"/>
              <a:t> : is an input in time point t;</a:t>
            </a:r>
            <a:br>
              <a:rPr lang="en-US" dirty="0" smtClean="0"/>
            </a:br>
            <a:endParaRPr lang="en-US" dirty="0" smtClean="0"/>
          </a:p>
          <a:p>
            <a:r>
              <a:rPr lang="en-US" sz="2400" dirty="0" smtClean="0"/>
              <a:t>h</a:t>
            </a:r>
            <a:r>
              <a:rPr lang="en-US" sz="2400" baseline="-25000" dirty="0" smtClean="0"/>
              <a:t>t</a:t>
            </a:r>
            <a:r>
              <a:rPr lang="en-US" dirty="0" smtClean="0"/>
              <a:t> : is an output in time point t that goes to both the output layer and the hidden layer in the next time point.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LSTM</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752600" y="2057400"/>
            <a:ext cx="4724399" cy="2810886"/>
          </a:xfrm>
          <a:prstGeom prst="rect">
            <a:avLst/>
          </a:prstGeom>
          <a:noFill/>
          <a:ln w="9525">
            <a:noFill/>
            <a:miter lim="800000"/>
            <a:headEnd/>
            <a:tailEnd/>
          </a:ln>
          <a:effectLst/>
        </p:spPr>
      </p:pic>
      <p:sp>
        <p:nvSpPr>
          <p:cNvPr id="7" name="Rectangle 6"/>
          <p:cNvSpPr/>
          <p:nvPr/>
        </p:nvSpPr>
        <p:spPr>
          <a:xfrm>
            <a:off x="457200" y="914400"/>
            <a:ext cx="8534400" cy="1477328"/>
          </a:xfrm>
          <a:prstGeom prst="rect">
            <a:avLst/>
          </a:prstGeom>
        </p:spPr>
        <p:txBody>
          <a:bodyPr wrap="square">
            <a:spAutoFit/>
          </a:bodyPr>
          <a:lstStyle/>
          <a:p>
            <a:r>
              <a:rPr lang="en-US" dirty="0" smtClean="0"/>
              <a:t>The key to LSTMs is the cell state, the horizontal line running through the top of the diagram.</a:t>
            </a:r>
          </a:p>
          <a:p>
            <a:r>
              <a:rPr lang="en-US" dirty="0" smtClean="0"/>
              <a:t>The cell state is kind of like a conveyor belt. It runs straight down the entire chain, with only some minor linear interactions. It’s very easy for information to just flow along it unchanged.</a:t>
            </a:r>
            <a:endParaRPr lang="en-US" dirty="0"/>
          </a:p>
        </p:txBody>
      </p:sp>
      <p:sp>
        <p:nvSpPr>
          <p:cNvPr id="9" name="Rectangle 8"/>
          <p:cNvSpPr/>
          <p:nvPr/>
        </p:nvSpPr>
        <p:spPr>
          <a:xfrm>
            <a:off x="152400" y="4535269"/>
            <a:ext cx="8839200" cy="646331"/>
          </a:xfrm>
          <a:prstGeom prst="rect">
            <a:avLst/>
          </a:prstGeom>
        </p:spPr>
        <p:txBody>
          <a:bodyPr wrap="square">
            <a:spAutoFit/>
          </a:bodyPr>
          <a:lstStyle/>
          <a:p>
            <a:r>
              <a:rPr lang="en-US" dirty="0" smtClean="0"/>
              <a:t>The LSTM does have the ability to remove or add information to the cell state, carefully regulated by structures called gates.</a:t>
            </a:r>
            <a:endParaRPr lang="en-US" dirty="0"/>
          </a:p>
        </p:txBody>
      </p:sp>
      <p:sp>
        <p:nvSpPr>
          <p:cNvPr id="10" name="Rectangle 9"/>
          <p:cNvSpPr/>
          <p:nvPr/>
        </p:nvSpPr>
        <p:spPr>
          <a:xfrm>
            <a:off x="228600" y="5257800"/>
            <a:ext cx="8686800" cy="646331"/>
          </a:xfrm>
          <a:prstGeom prst="rect">
            <a:avLst/>
          </a:prstGeom>
        </p:spPr>
        <p:txBody>
          <a:bodyPr wrap="square">
            <a:spAutoFit/>
          </a:bodyPr>
          <a:lstStyle/>
          <a:p>
            <a:r>
              <a:rPr lang="en-US" dirty="0" smtClean="0"/>
              <a:t>Gates are a way to optionally let information through. They are composed out of a sigmoid neural net layer and a </a:t>
            </a:r>
            <a:r>
              <a:rPr lang="en-US" dirty="0" err="1" smtClean="0"/>
              <a:t>pointwise</a:t>
            </a:r>
            <a:r>
              <a:rPr lang="en-US" dirty="0" smtClean="0"/>
              <a:t> multiplication operation.</a:t>
            </a:r>
            <a:endParaRPr lang="en-US" dirty="0"/>
          </a:p>
        </p:txBody>
      </p:sp>
      <p:pic>
        <p:nvPicPr>
          <p:cNvPr id="11267" name="Picture 3"/>
          <p:cNvPicPr>
            <a:picLocks noChangeAspect="1" noChangeArrowheads="1"/>
          </p:cNvPicPr>
          <p:nvPr/>
        </p:nvPicPr>
        <p:blipFill>
          <a:blip r:embed="rId3"/>
          <a:srcRect/>
          <a:stretch>
            <a:fillRect/>
          </a:stretch>
        </p:blipFill>
        <p:spPr bwMode="auto">
          <a:xfrm>
            <a:off x="7467600" y="2819400"/>
            <a:ext cx="1009650" cy="1133475"/>
          </a:xfrm>
          <a:prstGeom prst="rect">
            <a:avLst/>
          </a:prstGeom>
          <a:noFill/>
          <a:ln w="9525">
            <a:noFill/>
            <a:miter lim="800000"/>
            <a:headEnd/>
            <a:tailEnd/>
          </a:ln>
          <a:effectLst/>
        </p:spPr>
      </p:pic>
      <p:sp>
        <p:nvSpPr>
          <p:cNvPr id="12" name="Rectangle 11"/>
          <p:cNvSpPr/>
          <p:nvPr/>
        </p:nvSpPr>
        <p:spPr>
          <a:xfrm>
            <a:off x="228600" y="5934670"/>
            <a:ext cx="8305800" cy="923330"/>
          </a:xfrm>
          <a:prstGeom prst="rect">
            <a:avLst/>
          </a:prstGeom>
        </p:spPr>
        <p:txBody>
          <a:bodyPr wrap="square">
            <a:spAutoFit/>
          </a:bodyPr>
          <a:lstStyle/>
          <a:p>
            <a:r>
              <a:rPr lang="en-US" dirty="0" smtClean="0"/>
              <a:t>The sigmoid layer outputs numbers between zero and one, describing how much of each component should be let through. A value of zero means “let nothing through,” while a value of one means “let everything through!”</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[Step 1]</a:t>
            </a:r>
            <a:endParaRPr lang="en-US" dirty="0"/>
          </a:p>
        </p:txBody>
      </p:sp>
      <p:sp>
        <p:nvSpPr>
          <p:cNvPr id="3" name="Content Placeholder 2"/>
          <p:cNvSpPr>
            <a:spLocks noGrp="1"/>
          </p:cNvSpPr>
          <p:nvPr>
            <p:ph idx="1"/>
          </p:nvPr>
        </p:nvSpPr>
        <p:spPr>
          <a:xfrm>
            <a:off x="457200" y="1600200"/>
            <a:ext cx="8458200" cy="4530725"/>
          </a:xfrm>
        </p:spPr>
        <p:txBody>
          <a:bodyPr/>
          <a:lstStyle/>
          <a:p>
            <a:pPr algn="just"/>
            <a:r>
              <a:rPr lang="en-US" sz="1800" dirty="0" smtClean="0"/>
              <a:t>The first step in our LSTM is to decide what information we’re going to throw away from the cell state. </a:t>
            </a:r>
          </a:p>
          <a:p>
            <a:pPr algn="just"/>
            <a:r>
              <a:rPr lang="en-US" sz="1800" dirty="0" smtClean="0"/>
              <a:t>This decision is made by a sigmoid layer called the “forget gate layer.” It looks at h</a:t>
            </a:r>
            <a:r>
              <a:rPr lang="en-US" sz="1800" baseline="-25000" dirty="0" smtClean="0"/>
              <a:t>t−1 </a:t>
            </a:r>
            <a:r>
              <a:rPr lang="en-US" sz="1800" dirty="0" smtClean="0"/>
              <a:t>and </a:t>
            </a:r>
            <a:r>
              <a:rPr lang="en-US" sz="1800" dirty="0" err="1" smtClean="0"/>
              <a:t>x</a:t>
            </a:r>
            <a:r>
              <a:rPr lang="en-US" sz="1800" baseline="-25000" dirty="0" err="1" smtClean="0"/>
              <a:t>t</a:t>
            </a:r>
            <a:r>
              <a:rPr lang="en-US" sz="1800" dirty="0" smtClean="0"/>
              <a:t>, and outputs a number between 0 and 1 for each number in the cell state C</a:t>
            </a:r>
            <a:r>
              <a:rPr lang="en-US" sz="1800" baseline="-25000" dirty="0" smtClean="0"/>
              <a:t>t−1</a:t>
            </a:r>
            <a:r>
              <a:rPr lang="en-US" sz="1800" dirty="0" smtClean="0"/>
              <a:t>. A 1 represents “completely keep this” while a 0 represents “completely get rid of this.”</a:t>
            </a:r>
            <a:endParaRPr lang="en-US" sz="1800" dirty="0"/>
          </a:p>
        </p:txBody>
      </p:sp>
      <p:pic>
        <p:nvPicPr>
          <p:cNvPr id="12290" name="Picture 2"/>
          <p:cNvPicPr>
            <a:picLocks noChangeAspect="1" noChangeArrowheads="1"/>
          </p:cNvPicPr>
          <p:nvPr/>
        </p:nvPicPr>
        <p:blipFill>
          <a:blip r:embed="rId2"/>
          <a:srcRect/>
          <a:stretch>
            <a:fillRect/>
          </a:stretch>
        </p:blipFill>
        <p:spPr bwMode="auto">
          <a:xfrm>
            <a:off x="1447800" y="3429000"/>
            <a:ext cx="6200775" cy="1743075"/>
          </a:xfrm>
          <a:prstGeom prst="rect">
            <a:avLst/>
          </a:prstGeom>
          <a:noFill/>
          <a:ln w="9525">
            <a:noFill/>
            <a:miter lim="800000"/>
            <a:headEnd/>
            <a:tailEnd/>
          </a:ln>
          <a:effectLst/>
        </p:spPr>
      </p:pic>
      <p:sp>
        <p:nvSpPr>
          <p:cNvPr id="5" name="Rectangle 4"/>
          <p:cNvSpPr/>
          <p:nvPr/>
        </p:nvSpPr>
        <p:spPr>
          <a:xfrm>
            <a:off x="381000" y="5410200"/>
            <a:ext cx="8610600" cy="1200329"/>
          </a:xfrm>
          <a:prstGeom prst="rect">
            <a:avLst/>
          </a:prstGeom>
        </p:spPr>
        <p:txBody>
          <a:bodyPr wrap="square">
            <a:spAutoFit/>
          </a:bodyPr>
          <a:lstStyle/>
          <a:p>
            <a:r>
              <a:rPr lang="en-US" dirty="0" smtClean="0"/>
              <a:t>Let’s go back to our example of a language model trying to predict the next word based on all the previous ones. In such a problem, the cell state might include the gender of the present subject, so that the correct pronouns can be used. When we see a new subject, we want to forget the gender of the old subject.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[Step 2]</a:t>
            </a:r>
            <a:endParaRPr lang="en-US" dirty="0"/>
          </a:p>
        </p:txBody>
      </p:sp>
      <p:sp>
        <p:nvSpPr>
          <p:cNvPr id="3" name="Content Placeholder 2"/>
          <p:cNvSpPr>
            <a:spLocks noGrp="1"/>
          </p:cNvSpPr>
          <p:nvPr>
            <p:ph idx="1"/>
          </p:nvPr>
        </p:nvSpPr>
        <p:spPr/>
        <p:txBody>
          <a:bodyPr/>
          <a:lstStyle/>
          <a:p>
            <a:r>
              <a:rPr lang="en-US" sz="1600" dirty="0" smtClean="0"/>
              <a:t>The next step is to decide what new information we’re going to store in the cell state. This has two parts:</a:t>
            </a:r>
          </a:p>
          <a:p>
            <a:r>
              <a:rPr lang="en-US" sz="1600" dirty="0" smtClean="0"/>
              <a:t> First, a sigmoid layer called the “input gate layer or memory valve” decides which values we’ll update.</a:t>
            </a:r>
          </a:p>
          <a:p>
            <a:r>
              <a:rPr lang="en-US" sz="1600" dirty="0" smtClean="0"/>
              <a:t> Next, a </a:t>
            </a:r>
            <a:r>
              <a:rPr lang="en-US" sz="1600" dirty="0" err="1" smtClean="0"/>
              <a:t>tanh</a:t>
            </a:r>
            <a:r>
              <a:rPr lang="en-US" sz="1600" dirty="0" smtClean="0"/>
              <a:t> layer creates a vector of new candidate values,     , that could be added to the state. </a:t>
            </a:r>
          </a:p>
          <a:p>
            <a:r>
              <a:rPr lang="en-US" sz="1600" dirty="0" smtClean="0"/>
              <a:t>In the next step, we’ll combine these two to create an update to the state.</a:t>
            </a:r>
            <a:endParaRPr lang="en-US" sz="1600" dirty="0"/>
          </a:p>
        </p:txBody>
      </p:sp>
      <p:pic>
        <p:nvPicPr>
          <p:cNvPr id="13315" name="Picture 3"/>
          <p:cNvPicPr>
            <a:picLocks noChangeAspect="1" noChangeArrowheads="1"/>
          </p:cNvPicPr>
          <p:nvPr/>
        </p:nvPicPr>
        <p:blipFill>
          <a:blip r:embed="rId2"/>
          <a:srcRect/>
          <a:stretch>
            <a:fillRect/>
          </a:stretch>
        </p:blipFill>
        <p:spPr bwMode="auto">
          <a:xfrm>
            <a:off x="6324600" y="2667000"/>
            <a:ext cx="257175" cy="30480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3"/>
          <a:srcRect/>
          <a:stretch>
            <a:fillRect/>
          </a:stretch>
        </p:blipFill>
        <p:spPr bwMode="auto">
          <a:xfrm>
            <a:off x="1066800" y="3505200"/>
            <a:ext cx="6543675" cy="2057400"/>
          </a:xfrm>
          <a:prstGeom prst="rect">
            <a:avLst/>
          </a:prstGeom>
          <a:noFill/>
          <a:ln w="9525">
            <a:noFill/>
            <a:miter lim="800000"/>
            <a:headEnd/>
            <a:tailEnd/>
          </a:ln>
          <a:effectLst/>
        </p:spPr>
      </p:pic>
      <p:sp>
        <p:nvSpPr>
          <p:cNvPr id="8" name="Rectangle 7"/>
          <p:cNvSpPr/>
          <p:nvPr/>
        </p:nvSpPr>
        <p:spPr>
          <a:xfrm>
            <a:off x="762000" y="5791200"/>
            <a:ext cx="7848600" cy="646331"/>
          </a:xfrm>
          <a:prstGeom prst="rect">
            <a:avLst/>
          </a:prstGeom>
        </p:spPr>
        <p:txBody>
          <a:bodyPr wrap="square">
            <a:spAutoFit/>
          </a:bodyPr>
          <a:lstStyle/>
          <a:p>
            <a:r>
              <a:rPr lang="en-US" dirty="0" smtClean="0"/>
              <a:t>In the example of our language model, we’d want to add the gender of the new subject to the cell state, to replace the old one we’re forgetting.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pPr algn="ctr"/>
            <a:r>
              <a:rPr lang="en-US" dirty="0" smtClean="0">
                <a:solidFill>
                  <a:srgbClr val="7030A0"/>
                </a:solidFill>
              </a:rPr>
              <a:t>Recurrent Neural Network</a:t>
            </a:r>
            <a:endParaRPr lang="en-US" dirty="0">
              <a:solidFill>
                <a:srgbClr val="7030A0"/>
              </a:solidFill>
            </a:endParaRPr>
          </a:p>
        </p:txBody>
      </p:sp>
      <p:pic>
        <p:nvPicPr>
          <p:cNvPr id="23553" name="Picture 1"/>
          <p:cNvPicPr>
            <a:picLocks noGrp="1" noChangeAspect="1" noChangeArrowheads="1"/>
          </p:cNvPicPr>
          <p:nvPr>
            <p:ph idx="1"/>
          </p:nvPr>
        </p:nvPicPr>
        <p:blipFill>
          <a:blip r:embed="rId2"/>
          <a:srcRect/>
          <a:stretch>
            <a:fillRect/>
          </a:stretch>
        </p:blipFill>
        <p:spPr bwMode="auto">
          <a:xfrm>
            <a:off x="1042066" y="1371600"/>
            <a:ext cx="7710941"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[Step 3]</a:t>
            </a:r>
            <a:endParaRPr lang="en-US" dirty="0"/>
          </a:p>
        </p:txBody>
      </p:sp>
      <p:sp>
        <p:nvSpPr>
          <p:cNvPr id="3" name="Content Placeholder 2"/>
          <p:cNvSpPr>
            <a:spLocks noGrp="1"/>
          </p:cNvSpPr>
          <p:nvPr>
            <p:ph idx="1"/>
          </p:nvPr>
        </p:nvSpPr>
        <p:spPr/>
        <p:txBody>
          <a:bodyPr/>
          <a:lstStyle/>
          <a:p>
            <a:r>
              <a:rPr lang="en-US" sz="2000" dirty="0" smtClean="0"/>
              <a:t>It’s now time to update the old cell state, C</a:t>
            </a:r>
            <a:r>
              <a:rPr lang="en-US" sz="2000" baseline="-25000" dirty="0" smtClean="0"/>
              <a:t>t−1</a:t>
            </a:r>
            <a:r>
              <a:rPr lang="en-US" sz="2000" dirty="0" smtClean="0"/>
              <a:t>, into the new cell state C</a:t>
            </a:r>
            <a:r>
              <a:rPr lang="en-US" sz="2000" baseline="-25000" dirty="0" smtClean="0"/>
              <a:t>t</a:t>
            </a:r>
            <a:r>
              <a:rPr lang="en-US" sz="2000" dirty="0" smtClean="0"/>
              <a:t>. The previous steps already decided what to do, we just need to actually do it.</a:t>
            </a:r>
          </a:p>
          <a:p>
            <a:r>
              <a:rPr lang="en-US" sz="2000" dirty="0" smtClean="0"/>
              <a:t>We multiply the old state by f</a:t>
            </a:r>
            <a:r>
              <a:rPr lang="en-US" sz="2000" baseline="-25000" dirty="0" smtClean="0"/>
              <a:t>t</a:t>
            </a:r>
            <a:r>
              <a:rPr lang="en-US" sz="2000" dirty="0" smtClean="0"/>
              <a:t>, forgetting the things we decided to forget earlier. Then we add i</a:t>
            </a:r>
            <a:r>
              <a:rPr lang="en-US" sz="2000" baseline="-25000" dirty="0" smtClean="0"/>
              <a:t>t</a:t>
            </a:r>
            <a:r>
              <a:rPr lang="en-US" sz="2000" dirty="0" smtClean="0"/>
              <a:t> ∗    . This is the new candidate values, scaled by how much we decided to update each state value.</a:t>
            </a:r>
            <a:endParaRPr lang="en-US" sz="2000" dirty="0"/>
          </a:p>
        </p:txBody>
      </p:sp>
      <p:pic>
        <p:nvPicPr>
          <p:cNvPr id="4" name="Picture 3"/>
          <p:cNvPicPr>
            <a:picLocks noChangeAspect="1" noChangeArrowheads="1"/>
          </p:cNvPicPr>
          <p:nvPr/>
        </p:nvPicPr>
        <p:blipFill>
          <a:blip r:embed="rId2"/>
          <a:srcRect/>
          <a:stretch>
            <a:fillRect/>
          </a:stretch>
        </p:blipFill>
        <p:spPr bwMode="auto">
          <a:xfrm>
            <a:off x="4267200" y="2971800"/>
            <a:ext cx="257175" cy="3048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1676400" y="3657600"/>
            <a:ext cx="6173422" cy="1905000"/>
          </a:xfrm>
          <a:prstGeom prst="rect">
            <a:avLst/>
          </a:prstGeom>
          <a:noFill/>
          <a:ln w="9525">
            <a:noFill/>
            <a:miter lim="800000"/>
            <a:headEnd/>
            <a:tailEnd/>
          </a:ln>
          <a:effectLst/>
        </p:spPr>
      </p:pic>
      <p:sp>
        <p:nvSpPr>
          <p:cNvPr id="6" name="Rectangle 5"/>
          <p:cNvSpPr/>
          <p:nvPr/>
        </p:nvSpPr>
        <p:spPr>
          <a:xfrm>
            <a:off x="762000" y="5638800"/>
            <a:ext cx="7772400" cy="923330"/>
          </a:xfrm>
          <a:prstGeom prst="rect">
            <a:avLst/>
          </a:prstGeom>
        </p:spPr>
        <p:txBody>
          <a:bodyPr wrap="square">
            <a:spAutoFit/>
          </a:bodyPr>
          <a:lstStyle/>
          <a:p>
            <a:r>
              <a:rPr lang="en-US" dirty="0" smtClean="0"/>
              <a:t>In the case of the language model, this is where we’d actually drop the information about the old subject’s gender and add the new information, as we decided in the previous steps.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[Step 4]</a:t>
            </a:r>
            <a:endParaRPr lang="en-US" dirty="0"/>
          </a:p>
        </p:txBody>
      </p:sp>
      <p:sp>
        <p:nvSpPr>
          <p:cNvPr id="3" name="Content Placeholder 2"/>
          <p:cNvSpPr>
            <a:spLocks noGrp="1"/>
          </p:cNvSpPr>
          <p:nvPr>
            <p:ph idx="1"/>
          </p:nvPr>
        </p:nvSpPr>
        <p:spPr>
          <a:xfrm>
            <a:off x="457200" y="1371600"/>
            <a:ext cx="8229600" cy="4530725"/>
          </a:xfrm>
        </p:spPr>
        <p:txBody>
          <a:bodyPr/>
          <a:lstStyle/>
          <a:p>
            <a:r>
              <a:rPr lang="en-US" sz="1600" dirty="0" smtClean="0"/>
              <a:t>Finally, we need to decide what we’re going to output. This output will be based on our cell state, but will be a filtered version. </a:t>
            </a:r>
          </a:p>
          <a:p>
            <a:r>
              <a:rPr lang="en-US" sz="1600" dirty="0" smtClean="0"/>
              <a:t>First, we run a sigmoid layer which decides what parts of the cell state we’re going to output. Then, we put the cell state through </a:t>
            </a:r>
            <a:r>
              <a:rPr lang="en-US" sz="1600" dirty="0" err="1" smtClean="0"/>
              <a:t>tanh</a:t>
            </a:r>
            <a:r>
              <a:rPr lang="en-US" sz="1600" dirty="0" smtClean="0"/>
              <a:t> (to push the values to be between −1 and 1) and multiply it by the output of the sigmoid gate, so that we only output the parts we decided to.</a:t>
            </a:r>
            <a:endParaRPr lang="en-US" sz="1600" dirty="0"/>
          </a:p>
        </p:txBody>
      </p:sp>
      <p:pic>
        <p:nvPicPr>
          <p:cNvPr id="15362" name="Picture 2"/>
          <p:cNvPicPr>
            <a:picLocks noChangeAspect="1" noChangeArrowheads="1"/>
          </p:cNvPicPr>
          <p:nvPr/>
        </p:nvPicPr>
        <p:blipFill>
          <a:blip r:embed="rId2"/>
          <a:srcRect/>
          <a:stretch>
            <a:fillRect/>
          </a:stretch>
        </p:blipFill>
        <p:spPr bwMode="auto">
          <a:xfrm>
            <a:off x="1295400" y="3048000"/>
            <a:ext cx="6477000" cy="2085975"/>
          </a:xfrm>
          <a:prstGeom prst="rect">
            <a:avLst/>
          </a:prstGeom>
          <a:noFill/>
          <a:ln w="9525">
            <a:noFill/>
            <a:miter lim="800000"/>
            <a:headEnd/>
            <a:tailEnd/>
          </a:ln>
          <a:effectLst/>
        </p:spPr>
      </p:pic>
      <p:sp>
        <p:nvSpPr>
          <p:cNvPr id="5" name="Rectangle 4"/>
          <p:cNvSpPr/>
          <p:nvPr/>
        </p:nvSpPr>
        <p:spPr>
          <a:xfrm>
            <a:off x="762000" y="5334000"/>
            <a:ext cx="8077200" cy="1200329"/>
          </a:xfrm>
          <a:prstGeom prst="rect">
            <a:avLst/>
          </a:prstGeom>
        </p:spPr>
        <p:txBody>
          <a:bodyPr wrap="square">
            <a:spAutoFit/>
          </a:bodyPr>
          <a:lstStyle/>
          <a:p>
            <a:r>
              <a:rPr lang="en-US" dirty="0" smtClean="0"/>
              <a:t>For the language model example, since it just saw a subject, it might want to output information relevant to a verb, in case that’s what is coming next. For example, it might output whether the subject is singular or plural, so that we know what form a verb should be conjugated into if that’s what follows next.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LSTM operations (Summarized)</a:t>
            </a:r>
            <a:endParaRPr lang="en-US" dirty="0"/>
          </a:p>
        </p:txBody>
      </p:sp>
      <p:sp>
        <p:nvSpPr>
          <p:cNvPr id="5" name="Rectangle 4"/>
          <p:cNvSpPr/>
          <p:nvPr/>
        </p:nvSpPr>
        <p:spPr>
          <a:xfrm>
            <a:off x="228600" y="838200"/>
            <a:ext cx="8915400" cy="4801314"/>
          </a:xfrm>
          <a:prstGeom prst="rect">
            <a:avLst/>
          </a:prstGeom>
        </p:spPr>
        <p:txBody>
          <a:bodyPr wrap="square">
            <a:spAutoFit/>
          </a:bodyPr>
          <a:lstStyle/>
          <a:p>
            <a:r>
              <a:rPr lang="en-US" dirty="0" smtClean="0"/>
              <a:t>Point-wise operation: There are five point-wise operations on the scheme and they are of three types:</a:t>
            </a:r>
            <a:br>
              <a:rPr lang="en-US" dirty="0" smtClean="0"/>
            </a:br>
            <a:endParaRPr lang="en-US" dirty="0" smtClean="0"/>
          </a:p>
          <a:p>
            <a:pPr lvl="1"/>
            <a:r>
              <a:rPr lang="en-US" dirty="0" smtClean="0"/>
              <a:t>“x” or valves: (forget valve, memory valve, and output valve) – points on the scheme, where you can open your pipeline for the flow, close it or open to some extent. For instance, forget valve at the top left of the above scheme is controlled by the layer operation s. Based on a decision of this sigmoid activation function (ranging from 0 to 1), the valve will be closed, open or closed to some extent. If it’s open, memory flows freely from c</a:t>
            </a:r>
            <a:r>
              <a:rPr lang="en-US" baseline="-25000" dirty="0" smtClean="0"/>
              <a:t>t-1</a:t>
            </a:r>
            <a:r>
              <a:rPr lang="en-US" dirty="0" smtClean="0"/>
              <a:t> to c</a:t>
            </a:r>
            <a:r>
              <a:rPr lang="en-US" baseline="-25000" dirty="0" smtClean="0"/>
              <a:t>t</a:t>
            </a:r>
            <a:r>
              <a:rPr lang="en-US" dirty="0" smtClean="0"/>
              <a:t>. If it’s closed, then memory is cut off, and probably new memory will be added further in the pipeline, where another point-wise operation is depicted.</a:t>
            </a:r>
          </a:p>
          <a:p>
            <a:pPr lvl="1"/>
            <a:endParaRPr lang="en-US" dirty="0" smtClean="0"/>
          </a:p>
          <a:p>
            <a:pPr lvl="1"/>
            <a:r>
              <a:rPr lang="en-US" dirty="0" smtClean="0"/>
              <a:t>“+” – t-shaped joint, where you have memory going through and you can add additional memory if the memory valve below this joint is open.</a:t>
            </a:r>
          </a:p>
          <a:p>
            <a:pPr lvl="1"/>
            <a:endParaRPr lang="en-US" dirty="0" smtClean="0"/>
          </a:p>
          <a:p>
            <a:pPr lvl="1"/>
            <a:r>
              <a:rPr lang="en-US" dirty="0" smtClean="0"/>
              <a:t>“</a:t>
            </a:r>
            <a:r>
              <a:rPr lang="en-US" dirty="0" err="1" smtClean="0"/>
              <a:t>tanh</a:t>
            </a:r>
            <a:r>
              <a:rPr lang="en-US" dirty="0" smtClean="0"/>
              <a:t>” – responsible for transforming the value to be within the range from -1 to 1 (required due to certain mathematical considerations).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LSTM Architecture (Summarized)</a:t>
            </a:r>
            <a:endParaRPr lang="en-US" dirty="0"/>
          </a:p>
        </p:txBody>
      </p:sp>
      <p:sp>
        <p:nvSpPr>
          <p:cNvPr id="5" name="Rectangle 4"/>
          <p:cNvSpPr/>
          <p:nvPr/>
        </p:nvSpPr>
        <p:spPr>
          <a:xfrm>
            <a:off x="228600" y="838200"/>
            <a:ext cx="8915400" cy="5078313"/>
          </a:xfrm>
          <a:prstGeom prst="rect">
            <a:avLst/>
          </a:prstGeom>
        </p:spPr>
        <p:txBody>
          <a:bodyPr wrap="square">
            <a:spAutoFit/>
          </a:bodyPr>
          <a:lstStyle/>
          <a:p>
            <a:pPr marL="342900" indent="-342900">
              <a:buFont typeface="+mj-lt"/>
              <a:buAutoNum type="arabicPeriod"/>
            </a:pPr>
            <a:r>
              <a:rPr lang="en-US" dirty="0" smtClean="0"/>
              <a:t>We’ve got new value </a:t>
            </a:r>
            <a:r>
              <a:rPr lang="en-US" dirty="0" err="1" smtClean="0"/>
              <a:t>x</a:t>
            </a:r>
            <a:r>
              <a:rPr lang="en-US" baseline="-25000" dirty="0" err="1" smtClean="0"/>
              <a:t>t</a:t>
            </a:r>
            <a:r>
              <a:rPr lang="en-US" dirty="0" smtClean="0"/>
              <a:t> and value from the previous node h</a:t>
            </a:r>
            <a:r>
              <a:rPr lang="en-US" baseline="-25000" dirty="0" smtClean="0"/>
              <a:t>t-1</a:t>
            </a:r>
            <a:r>
              <a:rPr lang="en-US" dirty="0" smtClean="0"/>
              <a:t> coming in.</a:t>
            </a:r>
            <a:br>
              <a:rPr lang="en-US" dirty="0" smtClean="0"/>
            </a:br>
            <a:endParaRPr lang="en-US" dirty="0" smtClean="0"/>
          </a:p>
          <a:p>
            <a:pPr marL="342900" indent="-342900">
              <a:buFont typeface="+mj-lt"/>
              <a:buAutoNum type="arabicPeriod"/>
            </a:pPr>
            <a:r>
              <a:rPr lang="en-US" dirty="0" smtClean="0"/>
              <a:t>These values are combined together and go through the sigmoid activation function, where it is decided if the forget valve should be open, closed or open to some extent.</a:t>
            </a:r>
            <a:br>
              <a:rPr lang="en-US" dirty="0" smtClean="0"/>
            </a:br>
            <a:endParaRPr lang="en-US" dirty="0" smtClean="0"/>
          </a:p>
          <a:p>
            <a:pPr marL="342900" indent="-342900">
              <a:buFont typeface="+mj-lt"/>
              <a:buAutoNum type="arabicPeriod"/>
            </a:pPr>
            <a:r>
              <a:rPr lang="en-US" dirty="0" smtClean="0"/>
              <a:t>The same values, or actually vectors of values, go in parallel through another layer operation “</a:t>
            </a:r>
            <a:r>
              <a:rPr lang="en-US" dirty="0" err="1" smtClean="0"/>
              <a:t>tanh</a:t>
            </a:r>
            <a:r>
              <a:rPr lang="en-US" dirty="0" smtClean="0"/>
              <a:t>”, where it is decided what value we’re going to pass to the memory pipeline, and also sigmoid layer operation, where it is decided, if that value is going to be passed to the memory pipeline and to what extent.</a:t>
            </a:r>
            <a:br>
              <a:rPr lang="en-US" dirty="0" smtClean="0"/>
            </a:br>
            <a:endParaRPr lang="en-US" dirty="0" smtClean="0"/>
          </a:p>
          <a:p>
            <a:pPr marL="342900" indent="-342900">
              <a:buFont typeface="+mj-lt"/>
              <a:buAutoNum type="arabicPeriod"/>
            </a:pPr>
            <a:r>
              <a:rPr lang="en-US" dirty="0" smtClean="0"/>
              <a:t>Then, we have a memory flowing through the top pipeline. If we have forget valve open and memory valve closed then the memory will not change. Otherwise, if we have forget valve closed and memory valve open, the memory will be updated completely.</a:t>
            </a:r>
            <a:br>
              <a:rPr lang="en-US" dirty="0" smtClean="0"/>
            </a:br>
            <a:endParaRPr lang="en-US" dirty="0" smtClean="0"/>
          </a:p>
          <a:p>
            <a:pPr marL="342900" indent="-342900">
              <a:buFont typeface="+mj-lt"/>
              <a:buAutoNum type="arabicPeriod"/>
            </a:pPr>
            <a:r>
              <a:rPr lang="en-US" dirty="0" smtClean="0"/>
              <a:t>Finally, we’ve got </a:t>
            </a:r>
            <a:r>
              <a:rPr lang="en-US" dirty="0" err="1" smtClean="0"/>
              <a:t>x</a:t>
            </a:r>
            <a:r>
              <a:rPr lang="en-US" baseline="-25000" dirty="0" err="1" smtClean="0"/>
              <a:t>t</a:t>
            </a:r>
            <a:r>
              <a:rPr lang="en-US" dirty="0" smtClean="0"/>
              <a:t> and h</a:t>
            </a:r>
            <a:r>
              <a:rPr lang="en-US" baseline="-25000" dirty="0" smtClean="0"/>
              <a:t>t-1</a:t>
            </a:r>
            <a:r>
              <a:rPr lang="en-US" dirty="0" smtClean="0"/>
              <a:t> combined to decide what part of the memory pipeline is going to become the output of this module.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LSTM</a:t>
            </a:r>
            <a:endParaRPr lang="en-US" dirty="0"/>
          </a:p>
        </p:txBody>
      </p:sp>
      <p:pic>
        <p:nvPicPr>
          <p:cNvPr id="9218" name="Picture 2"/>
          <p:cNvPicPr>
            <a:picLocks noChangeAspect="1" noChangeArrowheads="1"/>
          </p:cNvPicPr>
          <p:nvPr/>
        </p:nvPicPr>
        <p:blipFill>
          <a:blip r:embed="rId2"/>
          <a:srcRect/>
          <a:stretch>
            <a:fillRect/>
          </a:stretch>
        </p:blipFill>
        <p:spPr bwMode="auto">
          <a:xfrm>
            <a:off x="838200" y="1365916"/>
            <a:ext cx="7319407" cy="404428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Variations (1)</a:t>
            </a:r>
            <a:endParaRPr lang="en-US" dirty="0"/>
          </a:p>
        </p:txBody>
      </p:sp>
      <p:pic>
        <p:nvPicPr>
          <p:cNvPr id="10245" name="Picture 5"/>
          <p:cNvPicPr>
            <a:picLocks noGrp="1" noChangeAspect="1" noChangeArrowheads="1"/>
          </p:cNvPicPr>
          <p:nvPr>
            <p:ph idx="1"/>
          </p:nvPr>
        </p:nvPicPr>
        <p:blipFill>
          <a:blip r:embed="rId2"/>
          <a:srcRect/>
          <a:stretch>
            <a:fillRect/>
          </a:stretch>
        </p:blipFill>
        <p:spPr bwMode="auto">
          <a:xfrm>
            <a:off x="685800" y="1371600"/>
            <a:ext cx="8296488" cy="2669305"/>
          </a:xfrm>
          <a:prstGeom prst="rect">
            <a:avLst/>
          </a:prstGeom>
          <a:noFill/>
          <a:ln w="9525">
            <a:noFill/>
            <a:miter lim="800000"/>
            <a:headEnd/>
            <a:tailEnd/>
          </a:ln>
          <a:effectLst/>
        </p:spPr>
      </p:pic>
      <p:sp>
        <p:nvSpPr>
          <p:cNvPr id="9" name="Rectangle 8"/>
          <p:cNvSpPr/>
          <p:nvPr/>
        </p:nvSpPr>
        <p:spPr>
          <a:xfrm>
            <a:off x="533400" y="4191000"/>
            <a:ext cx="7772400" cy="923330"/>
          </a:xfrm>
          <a:prstGeom prst="rect">
            <a:avLst/>
          </a:prstGeom>
        </p:spPr>
        <p:txBody>
          <a:bodyPr wrap="square">
            <a:spAutoFit/>
          </a:bodyPr>
          <a:lstStyle/>
          <a:p>
            <a:r>
              <a:rPr lang="en-US" dirty="0" smtClean="0"/>
              <a:t>One popular LSTM variant, introduced by </a:t>
            </a:r>
            <a:r>
              <a:rPr lang="en-US" dirty="0" err="1" smtClean="0">
                <a:hlinkClick r:id="rId3"/>
              </a:rPr>
              <a:t>Gers</a:t>
            </a:r>
            <a:r>
              <a:rPr lang="en-US" dirty="0" smtClean="0">
                <a:hlinkClick r:id="rId3"/>
              </a:rPr>
              <a:t> &amp; </a:t>
            </a:r>
            <a:r>
              <a:rPr lang="en-US" dirty="0" err="1" smtClean="0">
                <a:hlinkClick r:id="rId3"/>
              </a:rPr>
              <a:t>Schmidhuber</a:t>
            </a:r>
            <a:r>
              <a:rPr lang="en-US" dirty="0" smtClean="0">
                <a:hlinkClick r:id="rId3"/>
              </a:rPr>
              <a:t> (2000)</a:t>
            </a:r>
            <a:r>
              <a:rPr lang="en-US" dirty="0" smtClean="0"/>
              <a:t>, is adding “peephole connections.” This means that we let the gate layers look at the cell state.</a:t>
            </a:r>
            <a:endParaRPr lang="en-US" dirty="0"/>
          </a:p>
        </p:txBody>
      </p:sp>
      <p:sp>
        <p:nvSpPr>
          <p:cNvPr id="10" name="Rectangle 9"/>
          <p:cNvSpPr/>
          <p:nvPr/>
        </p:nvSpPr>
        <p:spPr>
          <a:xfrm>
            <a:off x="533400" y="5334000"/>
            <a:ext cx="7772400" cy="646331"/>
          </a:xfrm>
          <a:prstGeom prst="rect">
            <a:avLst/>
          </a:prstGeom>
        </p:spPr>
        <p:txBody>
          <a:bodyPr wrap="square">
            <a:spAutoFit/>
          </a:bodyPr>
          <a:lstStyle/>
          <a:p>
            <a:r>
              <a:rPr lang="en-US" dirty="0" smtClean="0"/>
              <a:t>The above diagram adds peepholes to all the gates, but many papers will give some peepholes and not others.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Variations (2)</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4173" y="1219200"/>
            <a:ext cx="9148173" cy="2989262"/>
          </a:xfrm>
          <a:prstGeom prst="rect">
            <a:avLst/>
          </a:prstGeom>
          <a:noFill/>
          <a:ln w="9525">
            <a:noFill/>
            <a:miter lim="800000"/>
            <a:headEnd/>
            <a:tailEnd/>
          </a:ln>
          <a:effectLst/>
        </p:spPr>
      </p:pic>
      <p:sp>
        <p:nvSpPr>
          <p:cNvPr id="6" name="Rectangle 5"/>
          <p:cNvSpPr/>
          <p:nvPr/>
        </p:nvSpPr>
        <p:spPr>
          <a:xfrm>
            <a:off x="838200" y="4419600"/>
            <a:ext cx="7924800" cy="1477328"/>
          </a:xfrm>
          <a:prstGeom prst="rect">
            <a:avLst/>
          </a:prstGeom>
        </p:spPr>
        <p:txBody>
          <a:bodyPr wrap="square">
            <a:spAutoFit/>
          </a:bodyPr>
          <a:lstStyle/>
          <a:p>
            <a:r>
              <a:rPr lang="en-US" dirty="0" smtClean="0"/>
              <a:t>Another variation is to use coupled forget and input gates. Instead of separately deciding what to forget and what we should add new information to, we make those decisions together. We only forget when we’re going to input something in its place. We only input new values to the state when we forget something older.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Variations (3)</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685800" y="1295400"/>
            <a:ext cx="7017741" cy="2532062"/>
          </a:xfrm>
          <a:prstGeom prst="rect">
            <a:avLst/>
          </a:prstGeom>
          <a:noFill/>
          <a:ln w="9525">
            <a:noFill/>
            <a:miter lim="800000"/>
            <a:headEnd/>
            <a:tailEnd/>
          </a:ln>
          <a:effectLst/>
        </p:spPr>
      </p:pic>
      <p:sp>
        <p:nvSpPr>
          <p:cNvPr id="6" name="Rectangle 5"/>
          <p:cNvSpPr/>
          <p:nvPr/>
        </p:nvSpPr>
        <p:spPr>
          <a:xfrm>
            <a:off x="685800" y="4272677"/>
            <a:ext cx="7772400" cy="1754326"/>
          </a:xfrm>
          <a:prstGeom prst="rect">
            <a:avLst/>
          </a:prstGeom>
        </p:spPr>
        <p:txBody>
          <a:bodyPr wrap="square">
            <a:spAutoFit/>
          </a:bodyPr>
          <a:lstStyle/>
          <a:p>
            <a:r>
              <a:rPr lang="en-US" dirty="0" smtClean="0"/>
              <a:t>A slightly more dramatic variation on the LSTM is the Gated Recurrent Unit, or GRU, introduced by </a:t>
            </a:r>
            <a:r>
              <a:rPr lang="en-US" dirty="0" smtClean="0">
                <a:hlinkClick r:id="rId3"/>
              </a:rPr>
              <a:t>Cho, et al. (2014)</a:t>
            </a:r>
            <a:r>
              <a:rPr lang="en-US" dirty="0" smtClean="0"/>
              <a:t>. It combines the forget and input gates into a single “update gate.” It also merges the cell state and hidden state, and makes some other changes. The resulting model is simpler than standard LSTM models, and has been growing increasingly popular.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LSTM Implementation</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304800" y="990600"/>
            <a:ext cx="8048523" cy="16414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2057400" y="2743200"/>
            <a:ext cx="3714750" cy="2438400"/>
          </a:xfrm>
          <a:prstGeom prst="rect">
            <a:avLst/>
          </a:prstGeom>
          <a:noFill/>
          <a:ln w="9525">
            <a:noFill/>
            <a:miter lim="800000"/>
            <a:headEnd/>
            <a:tailEnd/>
          </a:ln>
          <a:effectLst/>
        </p:spPr>
      </p:pic>
      <p:sp>
        <p:nvSpPr>
          <p:cNvPr id="6" name="Rectangle 5"/>
          <p:cNvSpPr/>
          <p:nvPr/>
        </p:nvSpPr>
        <p:spPr>
          <a:xfrm>
            <a:off x="304800" y="5257800"/>
            <a:ext cx="8534400" cy="1477328"/>
          </a:xfrm>
          <a:prstGeom prst="rect">
            <a:avLst/>
          </a:prstGeom>
        </p:spPr>
        <p:txBody>
          <a:bodyPr wrap="square">
            <a:spAutoFit/>
          </a:bodyPr>
          <a:lstStyle/>
          <a:p>
            <a:r>
              <a:rPr lang="en-US" dirty="0" smtClean="0"/>
              <a:t> Predicting the number of international airline passengers in units of 1,000. The data ranges from January 1949 to December 1960, or 12 years, with 144 observations.</a:t>
            </a:r>
          </a:p>
          <a:p>
            <a:r>
              <a:rPr lang="en-US" dirty="0" smtClean="0"/>
              <a:t>The dataset is available for free from the </a:t>
            </a:r>
            <a:r>
              <a:rPr lang="en-US" dirty="0" err="1" smtClean="0">
                <a:hlinkClick r:id="rId4"/>
              </a:rPr>
              <a:t>DataMarket</a:t>
            </a:r>
            <a:r>
              <a:rPr lang="en-US" dirty="0" smtClean="0">
                <a:hlinkClick r:id="rId4"/>
              </a:rPr>
              <a:t> webpage as a CSV download</a:t>
            </a:r>
            <a:r>
              <a:rPr lang="en-US" dirty="0" smtClean="0"/>
              <a:t> with the filename “</a:t>
            </a:r>
            <a:r>
              <a:rPr lang="en-US" i="1" dirty="0" smtClean="0"/>
              <a:t>international-airline-passengers.csv</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1"/>
          <p:cNvSpPr>
            <a:spLocks noGrp="1" noChangeArrowheads="1"/>
          </p:cNvSpPr>
          <p:nvPr>
            <p:ph idx="1"/>
          </p:nvPr>
        </p:nvSpPr>
        <p:spPr bwMode="auto">
          <a:xfrm>
            <a:off x="457200" y="1222396"/>
            <a:ext cx="8229600" cy="26702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160287"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spcBef>
                <a:spcPct val="0"/>
              </a:spcBef>
              <a:buClrTx/>
              <a:buNone/>
            </a:pPr>
            <a:r>
              <a:rPr lang="en-US" sz="1000" dirty="0" smtClean="0">
                <a:hlinkClick r:id="rId2"/>
              </a:rPr>
              <a:t>http://colah.github.io/posts/2015-08-Understanding-LSTMs/</a:t>
            </a:r>
            <a:endParaRPr lang="en-US" sz="1000" dirty="0" smtClean="0"/>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r>
              <a:rPr lang="en-US" sz="1000" dirty="0" smtClean="0">
                <a:hlinkClick r:id="rId3"/>
              </a:rPr>
              <a:t>https://www.superdatascience.com/blogs/the-ultimate-guide-to-recurrent-neural-networks-rnn</a:t>
            </a:r>
            <a:endParaRPr lang="en-US" sz="1000" dirty="0" smtClean="0"/>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r>
              <a:rPr lang="en-US" sz="1000" dirty="0" smtClean="0">
                <a:hlinkClick r:id="rId4"/>
              </a:rPr>
              <a:t>https://adventuresinmachinelearning.com/page/3/</a:t>
            </a:r>
            <a:endParaRPr lang="en-US" sz="1000" dirty="0" smtClean="0"/>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r>
              <a:rPr lang="en-US" sz="1000" dirty="0" smtClean="0">
                <a:hlinkClick r:id="rId5"/>
              </a:rPr>
              <a:t>https://adventuresinmachinelearning.com/keras-lstm-tutorial/</a:t>
            </a:r>
            <a:endParaRPr lang="en-US" sz="1000" dirty="0" smtClean="0"/>
          </a:p>
          <a:p>
            <a:pPr marL="0" lvl="0" indent="0">
              <a:spcBef>
                <a:spcPct val="0"/>
              </a:spcBef>
              <a:buClrTx/>
              <a:buNone/>
            </a:pPr>
            <a:endParaRPr lang="en-US" sz="1000" dirty="0" smtClean="0"/>
          </a:p>
          <a:p>
            <a:pPr marL="0" lvl="0" indent="0">
              <a:spcBef>
                <a:spcPct val="0"/>
              </a:spcBef>
              <a:buClrTx/>
              <a:buNone/>
            </a:pPr>
            <a:r>
              <a:rPr lang="en-US" sz="1000" dirty="0" smtClean="0">
                <a:hlinkClick r:id="rId6"/>
              </a:rPr>
              <a:t>https://</a:t>
            </a:r>
            <a:r>
              <a:rPr lang="en-US" sz="1000" dirty="0" smtClean="0">
                <a:hlinkClick r:id="rId6"/>
              </a:rPr>
              <a:t>github.com/rasbt/python-machine-learning-book-2nd-edition/blob/master/code/ch16/ch16.ipynb</a:t>
            </a:r>
            <a:endParaRPr lang="en-US" sz="1000" dirty="0" smtClean="0"/>
          </a:p>
          <a:p>
            <a:pPr marL="0" lvl="0" indent="0">
              <a:spcBef>
                <a:spcPct val="0"/>
              </a:spcBef>
              <a:buClrTx/>
              <a:buNone/>
            </a:pPr>
            <a:endParaRPr lang="en-US" sz="1000" dirty="0" smtClean="0"/>
          </a:p>
          <a:p>
            <a:pPr marL="0" lvl="0" indent="0">
              <a:spcBef>
                <a:spcPct val="0"/>
              </a:spcBef>
              <a:buClrTx/>
              <a:buNone/>
            </a:pPr>
            <a:r>
              <a:rPr lang="en-US" sz="1000" dirty="0" smtClean="0">
                <a:hlinkClick r:id="rId7"/>
              </a:rPr>
              <a:t>https://machinelearningmastery.com/time-series-prediction-lstm-recurrent-neural-networks-python-keras/</a:t>
            </a:r>
            <a:endParaRPr lang="en-US" sz="1000" dirty="0" smtClean="0"/>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endParaRPr lang="en-US" sz="1000" dirty="0" smtClean="0"/>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endParaRPr kumimoji="0" lang="en-US" sz="1000" b="0" i="0" u="none" strike="noStrike" cap="none" normalizeH="0" baseline="0" dirty="0" smtClean="0">
              <a:ln>
                <a:noFill/>
              </a:ln>
              <a:solidFill>
                <a:schemeClr val="tx1"/>
              </a:solidFill>
              <a:effectLst/>
            </a:endParaRPr>
          </a:p>
          <a:p>
            <a:pPr marL="0" lvl="0" indent="0">
              <a:spcBef>
                <a:spcPct val="0"/>
              </a:spcBef>
              <a:buClrTx/>
              <a:buNone/>
            </a:pPr>
            <a:endParaRPr kumimoji="0" lang="en-US" sz="1000" b="0" i="0" u="none" strike="noStrike" cap="none" normalizeH="0" baseline="0" dirty="0" smtClean="0">
              <a:ln>
                <a:noFill/>
              </a:ln>
              <a:solidFill>
                <a:schemeClr val="tx1"/>
              </a:solidFill>
              <a:effectLst/>
            </a:endParaRPr>
          </a:p>
        </p:txBody>
      </p:sp>
    </p:spTree>
    <p:extLst>
      <p:ext uri="{BB962C8B-B14F-4D97-AF65-F5344CB8AC3E}">
        <p14:creationId xmlns="" xmlns:p14="http://schemas.microsoft.com/office/powerpoint/2010/main" val="85342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Background</a:t>
            </a:r>
            <a:endParaRPr lang="en-US" dirty="0"/>
          </a:p>
        </p:txBody>
      </p:sp>
      <p:sp>
        <p:nvSpPr>
          <p:cNvPr id="3" name="Content Placeholder 2"/>
          <p:cNvSpPr>
            <a:spLocks noGrp="1"/>
          </p:cNvSpPr>
          <p:nvPr>
            <p:ph idx="1"/>
          </p:nvPr>
        </p:nvSpPr>
        <p:spPr/>
        <p:txBody>
          <a:bodyPr/>
          <a:lstStyle/>
          <a:p>
            <a:r>
              <a:rPr lang="en-US" dirty="0" smtClean="0"/>
              <a:t>Humans don’t start their thinking from scratch every second. As you read this paragraph, you understand each word based on your understanding of previous words. You don’t throw everything away and start thinking from scratch again. Your thoughts have persistence.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Background</a:t>
            </a:r>
            <a:endParaRPr lang="en-US" dirty="0"/>
          </a:p>
        </p:txBody>
      </p:sp>
      <p:sp>
        <p:nvSpPr>
          <p:cNvPr id="3" name="Content Placeholder 2"/>
          <p:cNvSpPr>
            <a:spLocks noGrp="1"/>
          </p:cNvSpPr>
          <p:nvPr>
            <p:ph idx="1"/>
          </p:nvPr>
        </p:nvSpPr>
        <p:spPr/>
        <p:txBody>
          <a:bodyPr/>
          <a:lstStyle/>
          <a:p>
            <a:r>
              <a:rPr lang="en-US" sz="2800" dirty="0" smtClean="0"/>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p>
          <a:p>
            <a:r>
              <a:rPr lang="en-US" sz="2800" dirty="0" smtClean="0"/>
              <a:t>Recurrent neural networks address this issue. They are networks with loops in them, allowing information to persist.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a:t>
            </a:r>
            <a:endParaRPr lang="en-US" dirty="0"/>
          </a:p>
        </p:txBody>
      </p:sp>
      <p:sp>
        <p:nvSpPr>
          <p:cNvPr id="6" name="Rectangle 5"/>
          <p:cNvSpPr/>
          <p:nvPr/>
        </p:nvSpPr>
        <p:spPr>
          <a:xfrm>
            <a:off x="485931" y="1417638"/>
            <a:ext cx="8423224" cy="646331"/>
          </a:xfrm>
          <a:prstGeom prst="rect">
            <a:avLst/>
          </a:prstGeom>
        </p:spPr>
        <p:txBody>
          <a:bodyPr wrap="square">
            <a:spAutoFit/>
          </a:bodyPr>
          <a:lstStyle/>
          <a:p>
            <a:r>
              <a:rPr lang="en-US" b="1" dirty="0" smtClean="0"/>
              <a:t>Recurrent Neural Network </a:t>
            </a:r>
            <a:r>
              <a:rPr lang="en-US" dirty="0" smtClean="0"/>
              <a:t>(RNN) is a type of Neural Network where the output from previous step are fed as input to the current step.</a:t>
            </a:r>
            <a:r>
              <a:rPr lang="en-US" dirty="0" smtClean="0">
                <a:latin typeface="Times New Roman" panose="02020603050405020304" pitchFamily="18" charset="0"/>
                <a:ea typeface="Calibri" panose="020F0502020204030204" pitchFamily="34" charset="0"/>
              </a:rPr>
              <a:t> </a:t>
            </a:r>
            <a:endParaRPr lang="en-US" dirty="0"/>
          </a:p>
        </p:txBody>
      </p:sp>
      <p:sp>
        <p:nvSpPr>
          <p:cNvPr id="8" name="Rectangle 7"/>
          <p:cNvSpPr/>
          <p:nvPr/>
        </p:nvSpPr>
        <p:spPr>
          <a:xfrm>
            <a:off x="457200" y="2286000"/>
            <a:ext cx="8001000" cy="646331"/>
          </a:xfrm>
          <a:prstGeom prst="rect">
            <a:avLst/>
          </a:prstGeom>
        </p:spPr>
        <p:txBody>
          <a:bodyPr wrap="square">
            <a:spAutoFit/>
          </a:bodyPr>
          <a:lstStyle/>
          <a:p>
            <a:r>
              <a:rPr lang="en-US" dirty="0" smtClean="0"/>
              <a:t>Unlike feed-forward </a:t>
            </a:r>
            <a:r>
              <a:rPr lang="en-US" b="1" dirty="0" smtClean="0"/>
              <a:t>neural networks</a:t>
            </a:r>
            <a:r>
              <a:rPr lang="en-US" dirty="0" smtClean="0"/>
              <a:t>, RNNs can use their internal state (memory) to process sequences of inputs.</a:t>
            </a:r>
            <a:endParaRPr lang="en-US" dirty="0"/>
          </a:p>
        </p:txBody>
      </p:sp>
      <p:sp>
        <p:nvSpPr>
          <p:cNvPr id="9" name="Rectangle 8"/>
          <p:cNvSpPr/>
          <p:nvPr/>
        </p:nvSpPr>
        <p:spPr>
          <a:xfrm>
            <a:off x="457200" y="3124200"/>
            <a:ext cx="8001000" cy="646331"/>
          </a:xfrm>
          <a:prstGeom prst="rect">
            <a:avLst/>
          </a:prstGeom>
        </p:spPr>
        <p:txBody>
          <a:bodyPr wrap="square">
            <a:spAutoFit/>
          </a:bodyPr>
          <a:lstStyle/>
          <a:p>
            <a:r>
              <a:rPr lang="en-US" dirty="0" smtClean="0"/>
              <a:t>RNNs are designed to recognize a data's sequential characteristics and use patterns to predict the next likely scenario.</a:t>
            </a:r>
            <a:endParaRPr lang="en-US" dirty="0"/>
          </a:p>
        </p:txBody>
      </p:sp>
      <p:sp>
        <p:nvSpPr>
          <p:cNvPr id="10" name="Rectangle 9"/>
          <p:cNvSpPr/>
          <p:nvPr/>
        </p:nvSpPr>
        <p:spPr>
          <a:xfrm>
            <a:off x="457200" y="4038600"/>
            <a:ext cx="7772400" cy="646331"/>
          </a:xfrm>
          <a:prstGeom prst="rect">
            <a:avLst/>
          </a:prstGeom>
        </p:spPr>
        <p:txBody>
          <a:bodyPr wrap="square">
            <a:spAutoFit/>
          </a:bodyPr>
          <a:lstStyle/>
          <a:p>
            <a:r>
              <a:rPr lang="en-US" dirty="0" smtClean="0"/>
              <a:t>LSTMs are a powerful kind of </a:t>
            </a:r>
            <a:r>
              <a:rPr lang="en-US" b="1" dirty="0" smtClean="0"/>
              <a:t>RNN</a:t>
            </a:r>
            <a:r>
              <a:rPr lang="en-US" dirty="0" smtClean="0"/>
              <a:t> used for processing sequential data such as sound, time series (sensor) data or written natural language.</a:t>
            </a:r>
            <a:endParaRPr lang="en-US" dirty="0"/>
          </a:p>
        </p:txBody>
      </p:sp>
      <p:sp>
        <p:nvSpPr>
          <p:cNvPr id="24578" name="AutoShape 2" descr="Image result for recurrent neural net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9" name="Picture 3"/>
          <p:cNvPicPr>
            <a:picLocks noChangeAspect="1" noChangeArrowheads="1"/>
          </p:cNvPicPr>
          <p:nvPr/>
        </p:nvPicPr>
        <p:blipFill>
          <a:blip r:embed="rId2"/>
          <a:srcRect/>
          <a:stretch>
            <a:fillRect/>
          </a:stretch>
        </p:blipFill>
        <p:spPr bwMode="auto">
          <a:xfrm>
            <a:off x="1524000" y="4742017"/>
            <a:ext cx="4724400" cy="2039783"/>
          </a:xfrm>
          <a:prstGeom prst="rect">
            <a:avLst/>
          </a:prstGeom>
          <a:noFill/>
          <a:ln w="9525">
            <a:noFill/>
            <a:miter lim="800000"/>
            <a:headEnd/>
            <a:tailEnd/>
          </a:ln>
          <a:effectLst/>
        </p:spPr>
      </p:pic>
    </p:spTree>
    <p:extLst>
      <p:ext uri="{BB962C8B-B14F-4D97-AF65-F5344CB8AC3E}">
        <p14:creationId xmlns="" xmlns:p14="http://schemas.microsoft.com/office/powerpoint/2010/main" val="194278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Neural Networks</a:t>
            </a:r>
            <a:endParaRPr lang="en-US" dirty="0">
              <a:solidFill>
                <a:srgbClr val="7030A0"/>
              </a:solidFill>
            </a:endParaRPr>
          </a:p>
        </p:txBody>
      </p:sp>
      <p:pic>
        <p:nvPicPr>
          <p:cNvPr id="22529" name="Picture 1"/>
          <p:cNvPicPr>
            <a:picLocks noGrp="1" noChangeAspect="1" noChangeArrowheads="1"/>
          </p:cNvPicPr>
          <p:nvPr>
            <p:ph idx="1"/>
          </p:nvPr>
        </p:nvPicPr>
        <p:blipFill>
          <a:blip r:embed="rId2"/>
          <a:srcRect/>
          <a:stretch>
            <a:fillRect/>
          </a:stretch>
        </p:blipFill>
        <p:spPr bwMode="auto">
          <a:xfrm>
            <a:off x="1752600" y="2274887"/>
            <a:ext cx="5638800" cy="3181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38914" name="Picture 2"/>
          <p:cNvPicPr>
            <a:picLocks noGrp="1" noChangeAspect="1" noChangeArrowheads="1"/>
          </p:cNvPicPr>
          <p:nvPr>
            <p:ph idx="1"/>
          </p:nvPr>
        </p:nvPicPr>
        <p:blipFill>
          <a:blip r:embed="rId2"/>
          <a:srcRect/>
          <a:stretch>
            <a:fillRect/>
          </a:stretch>
        </p:blipFill>
        <p:spPr bwMode="auto">
          <a:xfrm>
            <a:off x="1762125" y="2451100"/>
            <a:ext cx="5619750" cy="28289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NN to RNN</a:t>
            </a:r>
            <a:endParaRPr lang="en-US" dirty="0">
              <a:solidFill>
                <a:srgbClr val="7030A0"/>
              </a:solidFill>
            </a:endParaRPr>
          </a:p>
        </p:txBody>
      </p:sp>
      <p:pic>
        <p:nvPicPr>
          <p:cNvPr id="39938" name="Picture 2"/>
          <p:cNvPicPr>
            <a:picLocks noGrp="1" noChangeAspect="1" noChangeArrowheads="1"/>
          </p:cNvPicPr>
          <p:nvPr>
            <p:ph idx="1"/>
          </p:nvPr>
        </p:nvPicPr>
        <p:blipFill>
          <a:blip r:embed="rId2"/>
          <a:srcRect/>
          <a:stretch>
            <a:fillRect/>
          </a:stretch>
        </p:blipFill>
        <p:spPr bwMode="auto">
          <a:xfrm>
            <a:off x="1814512" y="2727325"/>
            <a:ext cx="5514975" cy="22764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23645</TotalTime>
  <Words>1401</Words>
  <Application>Microsoft Office PowerPoint</Application>
  <PresentationFormat>On-screen Show (4:3)</PresentationFormat>
  <Paragraphs>147</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Watermark</vt:lpstr>
      <vt:lpstr>Recurrent Neural Network</vt:lpstr>
      <vt:lpstr>Slide 2</vt:lpstr>
      <vt:lpstr>Recurrent Neural Network</vt:lpstr>
      <vt:lpstr>RNN Background</vt:lpstr>
      <vt:lpstr>RNN Background</vt:lpstr>
      <vt:lpstr>Recurrent Neural Network</vt:lpstr>
      <vt:lpstr>Neural Networks</vt:lpstr>
      <vt:lpstr>NN to RNN</vt:lpstr>
      <vt:lpstr>NN to RNN</vt:lpstr>
      <vt:lpstr>NN to RNN</vt:lpstr>
      <vt:lpstr>NN to RNN</vt:lpstr>
      <vt:lpstr>NN to RNN</vt:lpstr>
      <vt:lpstr>NN to RNN</vt:lpstr>
      <vt:lpstr>Slide 14</vt:lpstr>
      <vt:lpstr>One to Many</vt:lpstr>
      <vt:lpstr>Many to One</vt:lpstr>
      <vt:lpstr>Many to many</vt:lpstr>
      <vt:lpstr>RNN</vt:lpstr>
      <vt:lpstr>RNN is unable to learn Long-term dependencies</vt:lpstr>
      <vt:lpstr>Vanishing Gradient Problem of RNN</vt:lpstr>
      <vt:lpstr>Vanishing Gradient Problem of RNN</vt:lpstr>
      <vt:lpstr>Vanishing Gradient Problem of RNN</vt:lpstr>
      <vt:lpstr>Vanishing Gradient Problem of RNN</vt:lpstr>
      <vt:lpstr>Long-Short-Term-Memory (LSTM)</vt:lpstr>
      <vt:lpstr>LSTM</vt:lpstr>
      <vt:lpstr>LSTM</vt:lpstr>
      <vt:lpstr>LSTM</vt:lpstr>
      <vt:lpstr>LSTM [Step 1]</vt:lpstr>
      <vt:lpstr>LSTM [Step 2]</vt:lpstr>
      <vt:lpstr>LSTM [Step 3]</vt:lpstr>
      <vt:lpstr>LSTM [Step 4]</vt:lpstr>
      <vt:lpstr>LSTM operations (Summarized)</vt:lpstr>
      <vt:lpstr>LSTM Architecture (Summarized)</vt:lpstr>
      <vt:lpstr>LSTM</vt:lpstr>
      <vt:lpstr>LSTM Variations (1)</vt:lpstr>
      <vt:lpstr>LSTM Variations (2)</vt:lpstr>
      <vt:lpstr>LSTM Variations (3)</vt:lpstr>
      <vt:lpstr>LSTM Implementation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Rabiul</dc:creator>
  <cp:lastModifiedBy>rabiul.alam</cp:lastModifiedBy>
  <cp:revision>346</cp:revision>
  <dcterms:created xsi:type="dcterms:W3CDTF">2017-04-15T17:01:01Z</dcterms:created>
  <dcterms:modified xsi:type="dcterms:W3CDTF">2019-04-01T14:58:30Z</dcterms:modified>
</cp:coreProperties>
</file>