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emf" ContentType="image/x-emf"/>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9" r:id="rId1"/>
  </p:sldMasterIdLst>
  <p:sldIdLst>
    <p:sldId id="297" r:id="rId2"/>
    <p:sldId id="298" r:id="rId3"/>
    <p:sldId id="299" r:id="rId4"/>
    <p:sldId id="300" r:id="rId5"/>
    <p:sldId id="301" r:id="rId6"/>
    <p:sldId id="302" r:id="rId7"/>
    <p:sldId id="260" r:id="rId8"/>
    <p:sldId id="262" r:id="rId9"/>
    <p:sldId id="263" r:id="rId10"/>
    <p:sldId id="277" r:id="rId11"/>
    <p:sldId id="306" r:id="rId12"/>
    <p:sldId id="264" r:id="rId13"/>
    <p:sldId id="265" r:id="rId14"/>
    <p:sldId id="266" r:id="rId15"/>
    <p:sldId id="267" r:id="rId16"/>
    <p:sldId id="268" r:id="rId17"/>
    <p:sldId id="270" r:id="rId18"/>
    <p:sldId id="271" r:id="rId19"/>
    <p:sldId id="272" r:id="rId20"/>
    <p:sldId id="273" r:id="rId21"/>
    <p:sldId id="274" r:id="rId22"/>
    <p:sldId id="275" r:id="rId23"/>
    <p:sldId id="276" r:id="rId24"/>
    <p:sldId id="278" r:id="rId25"/>
    <p:sldId id="279" r:id="rId26"/>
    <p:sldId id="282" r:id="rId27"/>
    <p:sldId id="283" r:id="rId28"/>
    <p:sldId id="285" r:id="rId29"/>
    <p:sldId id="286" r:id="rId30"/>
    <p:sldId id="287" r:id="rId31"/>
    <p:sldId id="288" r:id="rId32"/>
    <p:sldId id="291" r:id="rId33"/>
    <p:sldId id="292" r:id="rId34"/>
    <p:sldId id="293" r:id="rId35"/>
    <p:sldId id="296" r:id="rId36"/>
    <p:sldId id="294" r:id="rId3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620"/>
    <p:restoredTop sz="94660"/>
  </p:normalViewPr>
  <p:slideViewPr>
    <p:cSldViewPr>
      <p:cViewPr varScale="1">
        <p:scale>
          <a:sx n="75" d="100"/>
          <a:sy n="75" d="100"/>
        </p:scale>
        <p:origin x="-107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9.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2"/>
          <p:cNvSpPr>
            <a:spLocks noChangeShapeType="1"/>
          </p:cNvSpPr>
          <p:nvPr/>
        </p:nvSpPr>
        <p:spPr bwMode="auto">
          <a:xfrm>
            <a:off x="7315200" y="1066800"/>
            <a:ext cx="0" cy="4495800"/>
          </a:xfrm>
          <a:prstGeom prst="line">
            <a:avLst/>
          </a:prstGeom>
          <a:noFill/>
          <a:ln w="9525">
            <a:solidFill>
              <a:schemeClr val="tx1"/>
            </a:solidFill>
            <a:round/>
            <a:headEnd/>
            <a:tailEnd/>
          </a:ln>
          <a:effectLst/>
        </p:spPr>
        <p:txBody>
          <a:bodyPr/>
          <a:lstStyle/>
          <a:p>
            <a:pPr>
              <a:defRPr/>
            </a:pPr>
            <a:endParaRPr lang="en-SG"/>
          </a:p>
        </p:txBody>
      </p:sp>
      <p:grpSp>
        <p:nvGrpSpPr>
          <p:cNvPr id="5" name="Group 8"/>
          <p:cNvGrpSpPr>
            <a:grpSpLocks/>
          </p:cNvGrpSpPr>
          <p:nvPr/>
        </p:nvGrpSpPr>
        <p:grpSpPr bwMode="auto">
          <a:xfrm>
            <a:off x="7493000" y="2992438"/>
            <a:ext cx="1338263" cy="2189162"/>
            <a:chOff x="4704" y="1885"/>
            <a:chExt cx="843" cy="1379"/>
          </a:xfrm>
        </p:grpSpPr>
        <p:sp>
          <p:nvSpPr>
            <p:cNvPr id="6" name="Oval 9"/>
            <p:cNvSpPr>
              <a:spLocks noChangeArrowheads="1"/>
            </p:cNvSpPr>
            <p:nvPr/>
          </p:nvSpPr>
          <p:spPr bwMode="auto">
            <a:xfrm>
              <a:off x="4704" y="1885"/>
              <a:ext cx="127" cy="127"/>
            </a:xfrm>
            <a:prstGeom prst="ellipse">
              <a:avLst/>
            </a:prstGeom>
            <a:solidFill>
              <a:schemeClr val="tx2"/>
            </a:solidFill>
            <a:ln w="9525">
              <a:noFill/>
              <a:round/>
              <a:headEnd/>
              <a:tailEnd/>
            </a:ln>
            <a:effectLst/>
          </p:spPr>
          <p:txBody>
            <a:bodyPr wrap="none" anchor="ctr"/>
            <a:lstStyle/>
            <a:p>
              <a:pPr>
                <a:defRPr/>
              </a:pPr>
              <a:endParaRPr lang="en-SG"/>
            </a:p>
          </p:txBody>
        </p:sp>
        <p:sp>
          <p:nvSpPr>
            <p:cNvPr id="7" name="Oval 10"/>
            <p:cNvSpPr>
              <a:spLocks noChangeArrowheads="1"/>
            </p:cNvSpPr>
            <p:nvPr/>
          </p:nvSpPr>
          <p:spPr bwMode="auto">
            <a:xfrm>
              <a:off x="4883" y="1885"/>
              <a:ext cx="127" cy="127"/>
            </a:xfrm>
            <a:prstGeom prst="ellipse">
              <a:avLst/>
            </a:prstGeom>
            <a:solidFill>
              <a:schemeClr val="tx2"/>
            </a:solidFill>
            <a:ln w="9525">
              <a:noFill/>
              <a:round/>
              <a:headEnd/>
              <a:tailEnd/>
            </a:ln>
            <a:effectLst/>
          </p:spPr>
          <p:txBody>
            <a:bodyPr wrap="none" anchor="ctr"/>
            <a:lstStyle/>
            <a:p>
              <a:pPr>
                <a:defRPr/>
              </a:pPr>
              <a:endParaRPr lang="en-SG"/>
            </a:p>
          </p:txBody>
        </p:sp>
        <p:sp>
          <p:nvSpPr>
            <p:cNvPr id="8" name="Oval 11"/>
            <p:cNvSpPr>
              <a:spLocks noChangeArrowheads="1"/>
            </p:cNvSpPr>
            <p:nvPr/>
          </p:nvSpPr>
          <p:spPr bwMode="auto">
            <a:xfrm>
              <a:off x="5062" y="1885"/>
              <a:ext cx="127" cy="127"/>
            </a:xfrm>
            <a:prstGeom prst="ellipse">
              <a:avLst/>
            </a:prstGeom>
            <a:solidFill>
              <a:schemeClr val="tx2"/>
            </a:solidFill>
            <a:ln w="9525">
              <a:noFill/>
              <a:round/>
              <a:headEnd/>
              <a:tailEnd/>
            </a:ln>
            <a:effectLst/>
          </p:spPr>
          <p:txBody>
            <a:bodyPr wrap="none" anchor="ctr"/>
            <a:lstStyle/>
            <a:p>
              <a:pPr>
                <a:defRPr/>
              </a:pPr>
              <a:endParaRPr lang="en-SG"/>
            </a:p>
          </p:txBody>
        </p:sp>
        <p:sp>
          <p:nvSpPr>
            <p:cNvPr id="9" name="Oval 12"/>
            <p:cNvSpPr>
              <a:spLocks noChangeArrowheads="1"/>
            </p:cNvSpPr>
            <p:nvPr/>
          </p:nvSpPr>
          <p:spPr bwMode="auto">
            <a:xfrm>
              <a:off x="4704" y="2064"/>
              <a:ext cx="127" cy="127"/>
            </a:xfrm>
            <a:prstGeom prst="ellipse">
              <a:avLst/>
            </a:prstGeom>
            <a:solidFill>
              <a:schemeClr val="tx2"/>
            </a:solidFill>
            <a:ln w="9525">
              <a:noFill/>
              <a:round/>
              <a:headEnd/>
              <a:tailEnd/>
            </a:ln>
            <a:effectLst/>
          </p:spPr>
          <p:txBody>
            <a:bodyPr wrap="none" anchor="ctr"/>
            <a:lstStyle/>
            <a:p>
              <a:pPr>
                <a:defRPr/>
              </a:pPr>
              <a:endParaRPr lang="en-SG"/>
            </a:p>
          </p:txBody>
        </p:sp>
        <p:sp>
          <p:nvSpPr>
            <p:cNvPr id="10" name="Oval 13"/>
            <p:cNvSpPr>
              <a:spLocks noChangeArrowheads="1"/>
            </p:cNvSpPr>
            <p:nvPr/>
          </p:nvSpPr>
          <p:spPr bwMode="auto">
            <a:xfrm>
              <a:off x="4883" y="2064"/>
              <a:ext cx="127" cy="127"/>
            </a:xfrm>
            <a:prstGeom prst="ellipse">
              <a:avLst/>
            </a:prstGeom>
            <a:solidFill>
              <a:schemeClr val="tx2"/>
            </a:solidFill>
            <a:ln w="9525">
              <a:noFill/>
              <a:round/>
              <a:headEnd/>
              <a:tailEnd/>
            </a:ln>
            <a:effectLst/>
          </p:spPr>
          <p:txBody>
            <a:bodyPr wrap="none" anchor="ctr"/>
            <a:lstStyle/>
            <a:p>
              <a:pPr>
                <a:defRPr/>
              </a:pPr>
              <a:endParaRPr lang="en-SG"/>
            </a:p>
          </p:txBody>
        </p:sp>
        <p:sp>
          <p:nvSpPr>
            <p:cNvPr id="11" name="Oval 14"/>
            <p:cNvSpPr>
              <a:spLocks noChangeArrowheads="1"/>
            </p:cNvSpPr>
            <p:nvPr/>
          </p:nvSpPr>
          <p:spPr bwMode="auto">
            <a:xfrm>
              <a:off x="5062" y="2064"/>
              <a:ext cx="127" cy="127"/>
            </a:xfrm>
            <a:prstGeom prst="ellipse">
              <a:avLst/>
            </a:prstGeom>
            <a:solidFill>
              <a:schemeClr val="tx2"/>
            </a:solidFill>
            <a:ln w="9525">
              <a:noFill/>
              <a:round/>
              <a:headEnd/>
              <a:tailEnd/>
            </a:ln>
            <a:effectLst/>
          </p:spPr>
          <p:txBody>
            <a:bodyPr wrap="none" anchor="ctr"/>
            <a:lstStyle/>
            <a:p>
              <a:pPr>
                <a:defRPr/>
              </a:pPr>
              <a:endParaRPr lang="en-SG"/>
            </a:p>
          </p:txBody>
        </p:sp>
        <p:sp>
          <p:nvSpPr>
            <p:cNvPr id="12" name="Oval 15"/>
            <p:cNvSpPr>
              <a:spLocks noChangeArrowheads="1"/>
            </p:cNvSpPr>
            <p:nvPr/>
          </p:nvSpPr>
          <p:spPr bwMode="auto">
            <a:xfrm>
              <a:off x="5241" y="2064"/>
              <a:ext cx="127" cy="127"/>
            </a:xfrm>
            <a:prstGeom prst="ellipse">
              <a:avLst/>
            </a:prstGeom>
            <a:solidFill>
              <a:schemeClr val="accent2"/>
            </a:solidFill>
            <a:ln w="9525">
              <a:noFill/>
              <a:round/>
              <a:headEnd/>
              <a:tailEnd/>
            </a:ln>
            <a:effectLst/>
          </p:spPr>
          <p:txBody>
            <a:bodyPr wrap="none" anchor="ctr"/>
            <a:lstStyle/>
            <a:p>
              <a:pPr>
                <a:defRPr/>
              </a:pPr>
              <a:endParaRPr lang="en-SG"/>
            </a:p>
          </p:txBody>
        </p:sp>
        <p:sp>
          <p:nvSpPr>
            <p:cNvPr id="13" name="Oval 16"/>
            <p:cNvSpPr>
              <a:spLocks noChangeArrowheads="1"/>
            </p:cNvSpPr>
            <p:nvPr/>
          </p:nvSpPr>
          <p:spPr bwMode="auto">
            <a:xfrm>
              <a:off x="4704" y="2243"/>
              <a:ext cx="127" cy="127"/>
            </a:xfrm>
            <a:prstGeom prst="ellipse">
              <a:avLst/>
            </a:prstGeom>
            <a:solidFill>
              <a:schemeClr val="tx2"/>
            </a:solidFill>
            <a:ln w="9525">
              <a:noFill/>
              <a:round/>
              <a:headEnd/>
              <a:tailEnd/>
            </a:ln>
            <a:effectLst/>
          </p:spPr>
          <p:txBody>
            <a:bodyPr wrap="none" anchor="ctr"/>
            <a:lstStyle/>
            <a:p>
              <a:pPr>
                <a:defRPr/>
              </a:pPr>
              <a:endParaRPr lang="en-SG"/>
            </a:p>
          </p:txBody>
        </p:sp>
        <p:sp>
          <p:nvSpPr>
            <p:cNvPr id="14" name="Oval 17"/>
            <p:cNvSpPr>
              <a:spLocks noChangeArrowheads="1"/>
            </p:cNvSpPr>
            <p:nvPr/>
          </p:nvSpPr>
          <p:spPr bwMode="auto">
            <a:xfrm>
              <a:off x="4883" y="2243"/>
              <a:ext cx="127" cy="127"/>
            </a:xfrm>
            <a:prstGeom prst="ellipse">
              <a:avLst/>
            </a:prstGeom>
            <a:solidFill>
              <a:schemeClr val="tx2"/>
            </a:solidFill>
            <a:ln w="9525">
              <a:noFill/>
              <a:round/>
              <a:headEnd/>
              <a:tailEnd/>
            </a:ln>
            <a:effectLst/>
          </p:spPr>
          <p:txBody>
            <a:bodyPr wrap="none" anchor="ctr"/>
            <a:lstStyle/>
            <a:p>
              <a:pPr>
                <a:defRPr/>
              </a:pPr>
              <a:endParaRPr lang="en-SG"/>
            </a:p>
          </p:txBody>
        </p:sp>
        <p:sp>
          <p:nvSpPr>
            <p:cNvPr id="15" name="Oval 18"/>
            <p:cNvSpPr>
              <a:spLocks noChangeArrowheads="1"/>
            </p:cNvSpPr>
            <p:nvPr/>
          </p:nvSpPr>
          <p:spPr bwMode="auto">
            <a:xfrm>
              <a:off x="5062" y="2243"/>
              <a:ext cx="127" cy="127"/>
            </a:xfrm>
            <a:prstGeom prst="ellipse">
              <a:avLst/>
            </a:prstGeom>
            <a:solidFill>
              <a:schemeClr val="accent2"/>
            </a:solidFill>
            <a:ln w="9525">
              <a:noFill/>
              <a:round/>
              <a:headEnd/>
              <a:tailEnd/>
            </a:ln>
            <a:effectLst/>
          </p:spPr>
          <p:txBody>
            <a:bodyPr wrap="none" anchor="ctr"/>
            <a:lstStyle/>
            <a:p>
              <a:pPr>
                <a:defRPr/>
              </a:pPr>
              <a:endParaRPr lang="en-SG"/>
            </a:p>
          </p:txBody>
        </p:sp>
        <p:sp>
          <p:nvSpPr>
            <p:cNvPr id="16" name="Oval 19"/>
            <p:cNvSpPr>
              <a:spLocks noChangeArrowheads="1"/>
            </p:cNvSpPr>
            <p:nvPr/>
          </p:nvSpPr>
          <p:spPr bwMode="auto">
            <a:xfrm>
              <a:off x="5241" y="2243"/>
              <a:ext cx="127" cy="127"/>
            </a:xfrm>
            <a:prstGeom prst="ellipse">
              <a:avLst/>
            </a:prstGeom>
            <a:solidFill>
              <a:schemeClr val="accent2"/>
            </a:solidFill>
            <a:ln w="9525">
              <a:noFill/>
              <a:round/>
              <a:headEnd/>
              <a:tailEnd/>
            </a:ln>
            <a:effectLst/>
          </p:spPr>
          <p:txBody>
            <a:bodyPr wrap="none" anchor="ctr"/>
            <a:lstStyle/>
            <a:p>
              <a:pPr>
                <a:defRPr/>
              </a:pPr>
              <a:endParaRPr lang="en-SG"/>
            </a:p>
          </p:txBody>
        </p:sp>
        <p:sp>
          <p:nvSpPr>
            <p:cNvPr id="17" name="Oval 20"/>
            <p:cNvSpPr>
              <a:spLocks noChangeArrowheads="1"/>
            </p:cNvSpPr>
            <p:nvPr/>
          </p:nvSpPr>
          <p:spPr bwMode="auto">
            <a:xfrm>
              <a:off x="5420" y="2243"/>
              <a:ext cx="127" cy="127"/>
            </a:xfrm>
            <a:prstGeom prst="ellipse">
              <a:avLst/>
            </a:prstGeom>
            <a:solidFill>
              <a:schemeClr val="accent1"/>
            </a:solidFill>
            <a:ln w="9525">
              <a:noFill/>
              <a:round/>
              <a:headEnd/>
              <a:tailEnd/>
            </a:ln>
            <a:effectLst/>
          </p:spPr>
          <p:txBody>
            <a:bodyPr wrap="none" anchor="ctr"/>
            <a:lstStyle/>
            <a:p>
              <a:pPr>
                <a:defRPr/>
              </a:pPr>
              <a:endParaRPr lang="en-SG"/>
            </a:p>
          </p:txBody>
        </p:sp>
        <p:sp>
          <p:nvSpPr>
            <p:cNvPr id="18" name="Oval 21"/>
            <p:cNvSpPr>
              <a:spLocks noChangeArrowheads="1"/>
            </p:cNvSpPr>
            <p:nvPr/>
          </p:nvSpPr>
          <p:spPr bwMode="auto">
            <a:xfrm>
              <a:off x="4704" y="2421"/>
              <a:ext cx="127" cy="128"/>
            </a:xfrm>
            <a:prstGeom prst="ellipse">
              <a:avLst/>
            </a:prstGeom>
            <a:solidFill>
              <a:schemeClr val="tx2"/>
            </a:solidFill>
            <a:ln w="9525">
              <a:noFill/>
              <a:round/>
              <a:headEnd/>
              <a:tailEnd/>
            </a:ln>
            <a:effectLst/>
          </p:spPr>
          <p:txBody>
            <a:bodyPr wrap="none" anchor="ctr"/>
            <a:lstStyle/>
            <a:p>
              <a:pPr>
                <a:defRPr/>
              </a:pPr>
              <a:endParaRPr lang="en-SG"/>
            </a:p>
          </p:txBody>
        </p:sp>
        <p:sp>
          <p:nvSpPr>
            <p:cNvPr id="19" name="Oval 22"/>
            <p:cNvSpPr>
              <a:spLocks noChangeArrowheads="1"/>
            </p:cNvSpPr>
            <p:nvPr/>
          </p:nvSpPr>
          <p:spPr bwMode="auto">
            <a:xfrm>
              <a:off x="4883" y="2421"/>
              <a:ext cx="127" cy="128"/>
            </a:xfrm>
            <a:prstGeom prst="ellipse">
              <a:avLst/>
            </a:prstGeom>
            <a:solidFill>
              <a:schemeClr val="accent2"/>
            </a:solidFill>
            <a:ln w="9525">
              <a:noFill/>
              <a:round/>
              <a:headEnd/>
              <a:tailEnd/>
            </a:ln>
            <a:effectLst/>
          </p:spPr>
          <p:txBody>
            <a:bodyPr wrap="none" anchor="ctr"/>
            <a:lstStyle/>
            <a:p>
              <a:pPr>
                <a:defRPr/>
              </a:pPr>
              <a:endParaRPr lang="en-SG"/>
            </a:p>
          </p:txBody>
        </p:sp>
        <p:sp>
          <p:nvSpPr>
            <p:cNvPr id="20" name="Oval 23"/>
            <p:cNvSpPr>
              <a:spLocks noChangeArrowheads="1"/>
            </p:cNvSpPr>
            <p:nvPr/>
          </p:nvSpPr>
          <p:spPr bwMode="auto">
            <a:xfrm>
              <a:off x="5062" y="2421"/>
              <a:ext cx="127" cy="128"/>
            </a:xfrm>
            <a:prstGeom prst="ellipse">
              <a:avLst/>
            </a:prstGeom>
            <a:solidFill>
              <a:schemeClr val="accent2"/>
            </a:solidFill>
            <a:ln w="9525">
              <a:noFill/>
              <a:round/>
              <a:headEnd/>
              <a:tailEnd/>
            </a:ln>
            <a:effectLst/>
          </p:spPr>
          <p:txBody>
            <a:bodyPr wrap="none" anchor="ctr"/>
            <a:lstStyle/>
            <a:p>
              <a:pPr>
                <a:defRPr/>
              </a:pPr>
              <a:endParaRPr lang="en-SG"/>
            </a:p>
          </p:txBody>
        </p:sp>
        <p:sp>
          <p:nvSpPr>
            <p:cNvPr id="21" name="Oval 24"/>
            <p:cNvSpPr>
              <a:spLocks noChangeArrowheads="1"/>
            </p:cNvSpPr>
            <p:nvPr/>
          </p:nvSpPr>
          <p:spPr bwMode="auto">
            <a:xfrm>
              <a:off x="5241" y="2421"/>
              <a:ext cx="127" cy="128"/>
            </a:xfrm>
            <a:prstGeom prst="ellipse">
              <a:avLst/>
            </a:prstGeom>
            <a:solidFill>
              <a:schemeClr val="accent1"/>
            </a:solidFill>
            <a:ln w="9525">
              <a:noFill/>
              <a:round/>
              <a:headEnd/>
              <a:tailEnd/>
            </a:ln>
            <a:effectLst/>
          </p:spPr>
          <p:txBody>
            <a:bodyPr wrap="none" anchor="ctr"/>
            <a:lstStyle/>
            <a:p>
              <a:pPr>
                <a:defRPr/>
              </a:pPr>
              <a:endParaRPr lang="en-SG"/>
            </a:p>
          </p:txBody>
        </p:sp>
        <p:sp>
          <p:nvSpPr>
            <p:cNvPr id="22" name="Oval 25"/>
            <p:cNvSpPr>
              <a:spLocks noChangeArrowheads="1"/>
            </p:cNvSpPr>
            <p:nvPr/>
          </p:nvSpPr>
          <p:spPr bwMode="auto">
            <a:xfrm>
              <a:off x="4704" y="2600"/>
              <a:ext cx="127" cy="128"/>
            </a:xfrm>
            <a:prstGeom prst="ellipse">
              <a:avLst/>
            </a:prstGeom>
            <a:solidFill>
              <a:schemeClr val="accent2"/>
            </a:solidFill>
            <a:ln w="9525">
              <a:noFill/>
              <a:round/>
              <a:headEnd/>
              <a:tailEnd/>
            </a:ln>
            <a:effectLst/>
          </p:spPr>
          <p:txBody>
            <a:bodyPr wrap="none" anchor="ctr"/>
            <a:lstStyle/>
            <a:p>
              <a:pPr>
                <a:defRPr/>
              </a:pPr>
              <a:endParaRPr lang="en-SG"/>
            </a:p>
          </p:txBody>
        </p:sp>
        <p:sp>
          <p:nvSpPr>
            <p:cNvPr id="23" name="Oval 26"/>
            <p:cNvSpPr>
              <a:spLocks noChangeArrowheads="1"/>
            </p:cNvSpPr>
            <p:nvPr/>
          </p:nvSpPr>
          <p:spPr bwMode="auto">
            <a:xfrm>
              <a:off x="4883" y="2600"/>
              <a:ext cx="127" cy="128"/>
            </a:xfrm>
            <a:prstGeom prst="ellipse">
              <a:avLst/>
            </a:prstGeom>
            <a:solidFill>
              <a:schemeClr val="accent2"/>
            </a:solidFill>
            <a:ln w="9525">
              <a:noFill/>
              <a:round/>
              <a:headEnd/>
              <a:tailEnd/>
            </a:ln>
            <a:effectLst/>
          </p:spPr>
          <p:txBody>
            <a:bodyPr wrap="none" anchor="ctr"/>
            <a:lstStyle/>
            <a:p>
              <a:pPr>
                <a:defRPr/>
              </a:pPr>
              <a:endParaRPr lang="en-SG"/>
            </a:p>
          </p:txBody>
        </p:sp>
        <p:sp>
          <p:nvSpPr>
            <p:cNvPr id="24" name="Oval 27"/>
            <p:cNvSpPr>
              <a:spLocks noChangeArrowheads="1"/>
            </p:cNvSpPr>
            <p:nvPr/>
          </p:nvSpPr>
          <p:spPr bwMode="auto">
            <a:xfrm>
              <a:off x="5062" y="2600"/>
              <a:ext cx="127" cy="128"/>
            </a:xfrm>
            <a:prstGeom prst="ellipse">
              <a:avLst/>
            </a:prstGeom>
            <a:solidFill>
              <a:schemeClr val="accent1"/>
            </a:solidFill>
            <a:ln w="9525">
              <a:noFill/>
              <a:round/>
              <a:headEnd/>
              <a:tailEnd/>
            </a:ln>
            <a:effectLst/>
          </p:spPr>
          <p:txBody>
            <a:bodyPr wrap="none" anchor="ctr"/>
            <a:lstStyle/>
            <a:p>
              <a:pPr>
                <a:defRPr/>
              </a:pPr>
              <a:endParaRPr lang="en-SG"/>
            </a:p>
          </p:txBody>
        </p:sp>
        <p:sp>
          <p:nvSpPr>
            <p:cNvPr id="25" name="Oval 28"/>
            <p:cNvSpPr>
              <a:spLocks noChangeArrowheads="1"/>
            </p:cNvSpPr>
            <p:nvPr/>
          </p:nvSpPr>
          <p:spPr bwMode="auto">
            <a:xfrm>
              <a:off x="5241" y="2600"/>
              <a:ext cx="127" cy="128"/>
            </a:xfrm>
            <a:prstGeom prst="ellipse">
              <a:avLst/>
            </a:prstGeom>
            <a:solidFill>
              <a:schemeClr val="accent1"/>
            </a:solidFill>
            <a:ln w="9525">
              <a:noFill/>
              <a:round/>
              <a:headEnd/>
              <a:tailEnd/>
            </a:ln>
            <a:effectLst/>
          </p:spPr>
          <p:txBody>
            <a:bodyPr wrap="none" anchor="ctr"/>
            <a:lstStyle/>
            <a:p>
              <a:pPr>
                <a:defRPr/>
              </a:pPr>
              <a:endParaRPr lang="en-SG"/>
            </a:p>
          </p:txBody>
        </p:sp>
        <p:sp>
          <p:nvSpPr>
            <p:cNvPr id="26" name="Oval 29"/>
            <p:cNvSpPr>
              <a:spLocks noChangeArrowheads="1"/>
            </p:cNvSpPr>
            <p:nvPr/>
          </p:nvSpPr>
          <p:spPr bwMode="auto">
            <a:xfrm>
              <a:off x="5420" y="2600"/>
              <a:ext cx="127" cy="128"/>
            </a:xfrm>
            <a:prstGeom prst="ellipse">
              <a:avLst/>
            </a:prstGeom>
            <a:solidFill>
              <a:schemeClr val="folHlink"/>
            </a:solidFill>
            <a:ln w="9525">
              <a:noFill/>
              <a:round/>
              <a:headEnd/>
              <a:tailEnd/>
            </a:ln>
            <a:effectLst/>
          </p:spPr>
          <p:txBody>
            <a:bodyPr wrap="none" anchor="ctr"/>
            <a:lstStyle/>
            <a:p>
              <a:pPr>
                <a:defRPr/>
              </a:pPr>
              <a:endParaRPr lang="en-SG"/>
            </a:p>
          </p:txBody>
        </p:sp>
        <p:sp>
          <p:nvSpPr>
            <p:cNvPr id="27" name="Oval 30"/>
            <p:cNvSpPr>
              <a:spLocks noChangeArrowheads="1"/>
            </p:cNvSpPr>
            <p:nvPr/>
          </p:nvSpPr>
          <p:spPr bwMode="auto">
            <a:xfrm>
              <a:off x="4704" y="2779"/>
              <a:ext cx="127" cy="127"/>
            </a:xfrm>
            <a:prstGeom prst="ellipse">
              <a:avLst/>
            </a:prstGeom>
            <a:solidFill>
              <a:schemeClr val="accent2"/>
            </a:solidFill>
            <a:ln w="9525">
              <a:noFill/>
              <a:round/>
              <a:headEnd/>
              <a:tailEnd/>
            </a:ln>
            <a:effectLst/>
          </p:spPr>
          <p:txBody>
            <a:bodyPr wrap="none" anchor="ctr"/>
            <a:lstStyle/>
            <a:p>
              <a:pPr>
                <a:defRPr/>
              </a:pPr>
              <a:endParaRPr lang="en-SG"/>
            </a:p>
          </p:txBody>
        </p:sp>
        <p:sp>
          <p:nvSpPr>
            <p:cNvPr id="28" name="Oval 31"/>
            <p:cNvSpPr>
              <a:spLocks noChangeArrowheads="1"/>
            </p:cNvSpPr>
            <p:nvPr/>
          </p:nvSpPr>
          <p:spPr bwMode="auto">
            <a:xfrm>
              <a:off x="4883" y="2779"/>
              <a:ext cx="127" cy="127"/>
            </a:xfrm>
            <a:prstGeom prst="ellipse">
              <a:avLst/>
            </a:prstGeom>
            <a:solidFill>
              <a:schemeClr val="accent1"/>
            </a:solidFill>
            <a:ln w="9525">
              <a:noFill/>
              <a:round/>
              <a:headEnd/>
              <a:tailEnd/>
            </a:ln>
            <a:effectLst/>
          </p:spPr>
          <p:txBody>
            <a:bodyPr wrap="none" anchor="ctr"/>
            <a:lstStyle/>
            <a:p>
              <a:pPr>
                <a:defRPr/>
              </a:pPr>
              <a:endParaRPr lang="en-SG"/>
            </a:p>
          </p:txBody>
        </p:sp>
        <p:sp>
          <p:nvSpPr>
            <p:cNvPr id="29" name="Oval 32"/>
            <p:cNvSpPr>
              <a:spLocks noChangeArrowheads="1"/>
            </p:cNvSpPr>
            <p:nvPr/>
          </p:nvSpPr>
          <p:spPr bwMode="auto">
            <a:xfrm>
              <a:off x="5062" y="2779"/>
              <a:ext cx="127" cy="127"/>
            </a:xfrm>
            <a:prstGeom prst="ellipse">
              <a:avLst/>
            </a:prstGeom>
            <a:solidFill>
              <a:schemeClr val="accent1"/>
            </a:solidFill>
            <a:ln w="9525">
              <a:noFill/>
              <a:round/>
              <a:headEnd/>
              <a:tailEnd/>
            </a:ln>
            <a:effectLst/>
          </p:spPr>
          <p:txBody>
            <a:bodyPr wrap="none" anchor="ctr"/>
            <a:lstStyle/>
            <a:p>
              <a:pPr>
                <a:defRPr/>
              </a:pPr>
              <a:endParaRPr lang="en-SG"/>
            </a:p>
          </p:txBody>
        </p:sp>
        <p:sp>
          <p:nvSpPr>
            <p:cNvPr id="30" name="Oval 33"/>
            <p:cNvSpPr>
              <a:spLocks noChangeArrowheads="1"/>
            </p:cNvSpPr>
            <p:nvPr/>
          </p:nvSpPr>
          <p:spPr bwMode="auto">
            <a:xfrm>
              <a:off x="5241" y="2779"/>
              <a:ext cx="127" cy="127"/>
            </a:xfrm>
            <a:prstGeom prst="ellipse">
              <a:avLst/>
            </a:prstGeom>
            <a:solidFill>
              <a:schemeClr val="folHlink"/>
            </a:solidFill>
            <a:ln w="9525">
              <a:noFill/>
              <a:round/>
              <a:headEnd/>
              <a:tailEnd/>
            </a:ln>
            <a:effectLst/>
          </p:spPr>
          <p:txBody>
            <a:bodyPr wrap="none" anchor="ctr"/>
            <a:lstStyle/>
            <a:p>
              <a:pPr>
                <a:defRPr/>
              </a:pPr>
              <a:endParaRPr lang="en-SG"/>
            </a:p>
          </p:txBody>
        </p:sp>
        <p:sp>
          <p:nvSpPr>
            <p:cNvPr id="31" name="Oval 34"/>
            <p:cNvSpPr>
              <a:spLocks noChangeArrowheads="1"/>
            </p:cNvSpPr>
            <p:nvPr/>
          </p:nvSpPr>
          <p:spPr bwMode="auto">
            <a:xfrm>
              <a:off x="4704" y="2958"/>
              <a:ext cx="127" cy="127"/>
            </a:xfrm>
            <a:prstGeom prst="ellipse">
              <a:avLst/>
            </a:prstGeom>
            <a:solidFill>
              <a:schemeClr val="accent1"/>
            </a:solidFill>
            <a:ln w="9525">
              <a:noFill/>
              <a:round/>
              <a:headEnd/>
              <a:tailEnd/>
            </a:ln>
            <a:effectLst/>
          </p:spPr>
          <p:txBody>
            <a:bodyPr wrap="none" anchor="ctr"/>
            <a:lstStyle/>
            <a:p>
              <a:pPr>
                <a:defRPr/>
              </a:pPr>
              <a:endParaRPr lang="en-SG"/>
            </a:p>
          </p:txBody>
        </p:sp>
        <p:sp>
          <p:nvSpPr>
            <p:cNvPr id="32" name="Oval 35"/>
            <p:cNvSpPr>
              <a:spLocks noChangeArrowheads="1"/>
            </p:cNvSpPr>
            <p:nvPr/>
          </p:nvSpPr>
          <p:spPr bwMode="auto">
            <a:xfrm>
              <a:off x="4883" y="2958"/>
              <a:ext cx="127" cy="127"/>
            </a:xfrm>
            <a:prstGeom prst="ellipse">
              <a:avLst/>
            </a:prstGeom>
            <a:solidFill>
              <a:schemeClr val="accent1"/>
            </a:solidFill>
            <a:ln w="9525">
              <a:noFill/>
              <a:round/>
              <a:headEnd/>
              <a:tailEnd/>
            </a:ln>
            <a:effectLst/>
          </p:spPr>
          <p:txBody>
            <a:bodyPr wrap="none" anchor="ctr"/>
            <a:lstStyle/>
            <a:p>
              <a:pPr>
                <a:defRPr/>
              </a:pPr>
              <a:endParaRPr lang="en-SG"/>
            </a:p>
          </p:txBody>
        </p:sp>
        <p:sp>
          <p:nvSpPr>
            <p:cNvPr id="33" name="Oval 36"/>
            <p:cNvSpPr>
              <a:spLocks noChangeArrowheads="1"/>
            </p:cNvSpPr>
            <p:nvPr/>
          </p:nvSpPr>
          <p:spPr bwMode="auto">
            <a:xfrm>
              <a:off x="5062" y="2958"/>
              <a:ext cx="127" cy="127"/>
            </a:xfrm>
            <a:prstGeom prst="ellipse">
              <a:avLst/>
            </a:prstGeom>
            <a:solidFill>
              <a:schemeClr val="folHlink"/>
            </a:solidFill>
            <a:ln w="9525">
              <a:noFill/>
              <a:round/>
              <a:headEnd/>
              <a:tailEnd/>
            </a:ln>
            <a:effectLst/>
          </p:spPr>
          <p:txBody>
            <a:bodyPr wrap="none" anchor="ctr"/>
            <a:lstStyle/>
            <a:p>
              <a:pPr>
                <a:defRPr/>
              </a:pPr>
              <a:endParaRPr lang="en-SG"/>
            </a:p>
          </p:txBody>
        </p:sp>
        <p:sp>
          <p:nvSpPr>
            <p:cNvPr id="34" name="Oval 37"/>
            <p:cNvSpPr>
              <a:spLocks noChangeArrowheads="1"/>
            </p:cNvSpPr>
            <p:nvPr/>
          </p:nvSpPr>
          <p:spPr bwMode="auto">
            <a:xfrm>
              <a:off x="5241" y="2958"/>
              <a:ext cx="127" cy="127"/>
            </a:xfrm>
            <a:prstGeom prst="ellipse">
              <a:avLst/>
            </a:prstGeom>
            <a:solidFill>
              <a:schemeClr val="folHlink"/>
            </a:solidFill>
            <a:ln w="9525">
              <a:noFill/>
              <a:round/>
              <a:headEnd/>
              <a:tailEnd/>
            </a:ln>
            <a:effectLst/>
          </p:spPr>
          <p:txBody>
            <a:bodyPr wrap="none" anchor="ctr"/>
            <a:lstStyle/>
            <a:p>
              <a:pPr>
                <a:defRPr/>
              </a:pPr>
              <a:endParaRPr lang="en-SG"/>
            </a:p>
          </p:txBody>
        </p:sp>
        <p:sp>
          <p:nvSpPr>
            <p:cNvPr id="35" name="Oval 38"/>
            <p:cNvSpPr>
              <a:spLocks noChangeArrowheads="1"/>
            </p:cNvSpPr>
            <p:nvPr/>
          </p:nvSpPr>
          <p:spPr bwMode="auto">
            <a:xfrm>
              <a:off x="4883" y="3137"/>
              <a:ext cx="127" cy="127"/>
            </a:xfrm>
            <a:prstGeom prst="ellipse">
              <a:avLst/>
            </a:prstGeom>
            <a:solidFill>
              <a:schemeClr val="folHlink"/>
            </a:solidFill>
            <a:ln w="9525">
              <a:noFill/>
              <a:round/>
              <a:headEnd/>
              <a:tailEnd/>
            </a:ln>
            <a:effectLst/>
          </p:spPr>
          <p:txBody>
            <a:bodyPr wrap="none" anchor="ctr"/>
            <a:lstStyle/>
            <a:p>
              <a:pPr>
                <a:defRPr/>
              </a:pPr>
              <a:endParaRPr lang="en-SG"/>
            </a:p>
          </p:txBody>
        </p:sp>
        <p:sp>
          <p:nvSpPr>
            <p:cNvPr id="36" name="Oval 39"/>
            <p:cNvSpPr>
              <a:spLocks noChangeArrowheads="1"/>
            </p:cNvSpPr>
            <p:nvPr/>
          </p:nvSpPr>
          <p:spPr bwMode="auto">
            <a:xfrm>
              <a:off x="5241" y="3137"/>
              <a:ext cx="127" cy="127"/>
            </a:xfrm>
            <a:prstGeom prst="ellipse">
              <a:avLst/>
            </a:prstGeom>
            <a:solidFill>
              <a:schemeClr val="folHlink"/>
            </a:solidFill>
            <a:ln w="9525">
              <a:noFill/>
              <a:round/>
              <a:headEnd/>
              <a:tailEnd/>
            </a:ln>
            <a:effectLst/>
          </p:spPr>
          <p:txBody>
            <a:bodyPr wrap="none" anchor="ctr"/>
            <a:lstStyle/>
            <a:p>
              <a:pPr>
                <a:defRPr/>
              </a:pPr>
              <a:endParaRPr lang="en-SG"/>
            </a:p>
          </p:txBody>
        </p:sp>
      </p:grpSp>
      <p:sp>
        <p:nvSpPr>
          <p:cNvPr id="37" name="Line 40"/>
          <p:cNvSpPr>
            <a:spLocks noChangeShapeType="1"/>
          </p:cNvSpPr>
          <p:nvPr/>
        </p:nvSpPr>
        <p:spPr bwMode="auto">
          <a:xfrm>
            <a:off x="304800" y="2819400"/>
            <a:ext cx="8229600" cy="0"/>
          </a:xfrm>
          <a:prstGeom prst="line">
            <a:avLst/>
          </a:prstGeom>
          <a:noFill/>
          <a:ln w="6350">
            <a:solidFill>
              <a:schemeClr val="tx1"/>
            </a:solidFill>
            <a:round/>
            <a:headEnd/>
            <a:tailEnd/>
          </a:ln>
          <a:effectLst/>
        </p:spPr>
        <p:txBody>
          <a:bodyPr/>
          <a:lstStyle/>
          <a:p>
            <a:pPr>
              <a:defRPr/>
            </a:pPr>
            <a:endParaRPr lang="en-SG"/>
          </a:p>
        </p:txBody>
      </p:sp>
      <p:sp>
        <p:nvSpPr>
          <p:cNvPr id="41987" name="Rectangle 3"/>
          <p:cNvSpPr>
            <a:spLocks noGrp="1" noChangeArrowheads="1"/>
          </p:cNvSpPr>
          <p:nvPr>
            <p:ph type="ctrTitle"/>
          </p:nvPr>
        </p:nvSpPr>
        <p:spPr>
          <a:xfrm>
            <a:off x="315913" y="466725"/>
            <a:ext cx="6781800" cy="2133600"/>
          </a:xfrm>
        </p:spPr>
        <p:txBody>
          <a:bodyPr/>
          <a:lstStyle>
            <a:lvl1pPr algn="r">
              <a:defRPr sz="4800"/>
            </a:lvl1pPr>
          </a:lstStyle>
          <a:p>
            <a:r>
              <a:rPr lang="en-US" altLang="en-US"/>
              <a:t>Click to edit Master title style</a:t>
            </a:r>
          </a:p>
        </p:txBody>
      </p:sp>
      <p:sp>
        <p:nvSpPr>
          <p:cNvPr id="41988" name="Rectangle 4"/>
          <p:cNvSpPr>
            <a:spLocks noGrp="1" noChangeArrowheads="1"/>
          </p:cNvSpPr>
          <p:nvPr>
            <p:ph type="subTitle" idx="1"/>
          </p:nvPr>
        </p:nvSpPr>
        <p:spPr>
          <a:xfrm>
            <a:off x="849313" y="3049588"/>
            <a:ext cx="6248400" cy="2362200"/>
          </a:xfrm>
        </p:spPr>
        <p:txBody>
          <a:bodyPr/>
          <a:lstStyle>
            <a:lvl1pPr marL="0" indent="0" algn="r">
              <a:buFont typeface="Wingdings" pitchFamily="2" charset="2"/>
              <a:buNone/>
              <a:defRPr sz="3200"/>
            </a:lvl1pPr>
          </a:lstStyle>
          <a:p>
            <a:r>
              <a:rPr lang="en-US" altLang="en-US"/>
              <a:t>Click to edit Master subtitle style</a:t>
            </a:r>
          </a:p>
        </p:txBody>
      </p:sp>
      <p:sp>
        <p:nvSpPr>
          <p:cNvPr id="38" name="Rectangle 5"/>
          <p:cNvSpPr>
            <a:spLocks noGrp="1" noChangeArrowheads="1"/>
          </p:cNvSpPr>
          <p:nvPr>
            <p:ph type="dt" sz="half" idx="10"/>
          </p:nvPr>
        </p:nvSpPr>
        <p:spPr/>
        <p:txBody>
          <a:bodyPr/>
          <a:lstStyle>
            <a:lvl1pPr>
              <a:defRPr/>
            </a:lvl1pPr>
          </a:lstStyle>
          <a:p>
            <a:pPr>
              <a:defRPr/>
            </a:pPr>
            <a:endParaRPr lang="en-US" altLang="en-US"/>
          </a:p>
        </p:txBody>
      </p:sp>
      <p:sp>
        <p:nvSpPr>
          <p:cNvPr id="39" name="Rectangle 6"/>
          <p:cNvSpPr>
            <a:spLocks noGrp="1" noChangeArrowheads="1"/>
          </p:cNvSpPr>
          <p:nvPr>
            <p:ph type="ftr" sz="quarter" idx="11"/>
          </p:nvPr>
        </p:nvSpPr>
        <p:spPr/>
        <p:txBody>
          <a:bodyPr/>
          <a:lstStyle>
            <a:lvl1pPr>
              <a:defRPr/>
            </a:lvl1pPr>
          </a:lstStyle>
          <a:p>
            <a:pPr>
              <a:defRPr/>
            </a:pPr>
            <a:endParaRPr lang="en-US" altLang="en-US"/>
          </a:p>
        </p:txBody>
      </p:sp>
      <p:sp>
        <p:nvSpPr>
          <p:cNvPr id="40" name="Rectangle 7"/>
          <p:cNvSpPr>
            <a:spLocks noGrp="1" noChangeArrowheads="1"/>
          </p:cNvSpPr>
          <p:nvPr>
            <p:ph type="sldNum" sz="quarter" idx="12"/>
          </p:nvPr>
        </p:nvSpPr>
        <p:spPr/>
        <p:txBody>
          <a:bodyPr/>
          <a:lstStyle>
            <a:lvl1pPr>
              <a:defRPr/>
            </a:lvl1pPr>
          </a:lstStyle>
          <a:p>
            <a:pPr>
              <a:defRPr/>
            </a:pPr>
            <a:fld id="{960CE6CE-FEA4-41F0-8522-E6370A02CC9C}" type="slidenum">
              <a:rPr lang="en-US" altLang="en-US"/>
              <a:pPr>
                <a:defRPr/>
              </a:pPr>
              <a:t>‹#›</a:t>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7"/>
          <p:cNvSpPr>
            <a:spLocks noGrp="1" noChangeArrowheads="1"/>
          </p:cNvSpPr>
          <p:nvPr>
            <p:ph type="sldNum" sz="quarter" idx="12"/>
          </p:nvPr>
        </p:nvSpPr>
        <p:spPr>
          <a:ln/>
        </p:spPr>
        <p:txBody>
          <a:bodyPr/>
          <a:lstStyle>
            <a:lvl1pPr>
              <a:defRPr/>
            </a:lvl1pPr>
          </a:lstStyle>
          <a:p>
            <a:pPr>
              <a:defRPr/>
            </a:pPr>
            <a:fld id="{E1A1C0C6-639A-41B5-9C10-FC8552C3DD24}" type="slidenum">
              <a:rPr lang="en-US" altLang="en-US"/>
              <a:pPr>
                <a:defRPr/>
              </a:pPr>
              <a:t>‹#›</a:t>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22238"/>
            <a:ext cx="2057400" cy="6008687"/>
          </a:xfrm>
        </p:spPr>
        <p:txBody>
          <a:bodyPr vert="eaVert"/>
          <a:lstStyle/>
          <a:p>
            <a:r>
              <a:rPr lang="en-US" smtClean="0"/>
              <a:t>Click to edit Master title style</a:t>
            </a:r>
            <a:endParaRPr lang="en-SG"/>
          </a:p>
        </p:txBody>
      </p:sp>
      <p:sp>
        <p:nvSpPr>
          <p:cNvPr id="3" name="Vertical Text Placeholder 2"/>
          <p:cNvSpPr>
            <a:spLocks noGrp="1"/>
          </p:cNvSpPr>
          <p:nvPr>
            <p:ph type="body" orient="vert" idx="1"/>
          </p:nvPr>
        </p:nvSpPr>
        <p:spPr>
          <a:xfrm>
            <a:off x="457200" y="122238"/>
            <a:ext cx="6019800" cy="600868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7"/>
          <p:cNvSpPr>
            <a:spLocks noGrp="1" noChangeArrowheads="1"/>
          </p:cNvSpPr>
          <p:nvPr>
            <p:ph type="sldNum" sz="quarter" idx="12"/>
          </p:nvPr>
        </p:nvSpPr>
        <p:spPr>
          <a:ln/>
        </p:spPr>
        <p:txBody>
          <a:bodyPr/>
          <a:lstStyle>
            <a:lvl1pPr>
              <a:defRPr/>
            </a:lvl1pPr>
          </a:lstStyle>
          <a:p>
            <a:pPr>
              <a:defRPr/>
            </a:pPr>
            <a:fld id="{DD64E743-05C4-496C-A7A2-0EC865263900}" type="slidenum">
              <a:rPr lang="en-US" altLang="en-US"/>
              <a:pPr>
                <a:defRPr/>
              </a:pPr>
              <a:t>‹#›</a:t>
            </a:fld>
            <a:endParaRPr lang="en-US"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7543800" cy="1295400"/>
          </a:xfrm>
        </p:spPr>
        <p:txBody>
          <a:bodyPr/>
          <a:lstStyle/>
          <a:p>
            <a:r>
              <a:rPr lang="en-US" smtClean="0"/>
              <a:t>Click to edit Master title style</a:t>
            </a:r>
            <a:endParaRPr lang="en-SG"/>
          </a:p>
        </p:txBody>
      </p:sp>
      <p:sp>
        <p:nvSpPr>
          <p:cNvPr id="3" name="Text Placeholder 2"/>
          <p:cNvSpPr>
            <a:spLocks noGrp="1"/>
          </p:cNvSpPr>
          <p:nvPr>
            <p:ph type="body" sz="half" idx="1"/>
          </p:nvPr>
        </p:nvSpPr>
        <p:spPr>
          <a:xfrm>
            <a:off x="457200" y="1719263"/>
            <a:ext cx="4038600" cy="44116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Content Placeholder 3"/>
          <p:cNvSpPr>
            <a:spLocks noGrp="1"/>
          </p:cNvSpPr>
          <p:nvPr>
            <p:ph sz="quarter" idx="2"/>
          </p:nvPr>
        </p:nvSpPr>
        <p:spPr>
          <a:xfrm>
            <a:off x="4648200" y="1719263"/>
            <a:ext cx="4038600" cy="21288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5" name="Content Placeholder 4"/>
          <p:cNvSpPr>
            <a:spLocks noGrp="1"/>
          </p:cNvSpPr>
          <p:nvPr>
            <p:ph sz="quarter" idx="3"/>
          </p:nvPr>
        </p:nvSpPr>
        <p:spPr>
          <a:xfrm>
            <a:off x="4648200" y="4000500"/>
            <a:ext cx="4038600" cy="21304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6" name="Rectangle 5"/>
          <p:cNvSpPr>
            <a:spLocks noGrp="1" noChangeArrowheads="1"/>
          </p:cNvSpPr>
          <p:nvPr>
            <p:ph type="dt" sz="half" idx="10"/>
          </p:nvPr>
        </p:nvSpPr>
        <p:spPr>
          <a:ln/>
        </p:spPr>
        <p:txBody>
          <a:bodyPr/>
          <a:lstStyle>
            <a:lvl1pPr>
              <a:defRPr/>
            </a:lvl1pPr>
          </a:lstStyle>
          <a:p>
            <a:pPr>
              <a:defRPr/>
            </a:pPr>
            <a:endParaRPr lang="en-US" altLang="en-US"/>
          </a:p>
        </p:txBody>
      </p:sp>
      <p:sp>
        <p:nvSpPr>
          <p:cNvPr id="7" name="Rectangle 6"/>
          <p:cNvSpPr>
            <a:spLocks noGrp="1" noChangeArrowheads="1"/>
          </p:cNvSpPr>
          <p:nvPr>
            <p:ph type="ftr" sz="quarter" idx="11"/>
          </p:nvPr>
        </p:nvSpPr>
        <p:spPr>
          <a:ln/>
        </p:spPr>
        <p:txBody>
          <a:bodyPr/>
          <a:lstStyle>
            <a:lvl1pPr>
              <a:defRPr/>
            </a:lvl1pPr>
          </a:lstStyle>
          <a:p>
            <a:pPr>
              <a:defRPr/>
            </a:pPr>
            <a:endParaRPr lang="en-US" altLang="en-US"/>
          </a:p>
        </p:txBody>
      </p:sp>
      <p:sp>
        <p:nvSpPr>
          <p:cNvPr id="8" name="Rectangle 7"/>
          <p:cNvSpPr>
            <a:spLocks noGrp="1" noChangeArrowheads="1"/>
          </p:cNvSpPr>
          <p:nvPr>
            <p:ph type="sldNum" sz="quarter" idx="12"/>
          </p:nvPr>
        </p:nvSpPr>
        <p:spPr>
          <a:ln/>
        </p:spPr>
        <p:txBody>
          <a:bodyPr/>
          <a:lstStyle>
            <a:lvl1pPr>
              <a:defRPr/>
            </a:lvl1pPr>
          </a:lstStyle>
          <a:p>
            <a:pPr>
              <a:defRPr/>
            </a:pPr>
            <a:fld id="{DA72147E-EAB5-4B77-A802-8A27A9644E2B}" type="slidenum">
              <a:rPr lang="en-US" altLang="en-US"/>
              <a:pPr>
                <a:defRPr/>
              </a:pPr>
              <a:t>‹#›</a:t>
            </a:fld>
            <a:endParaRPr lang="en-US"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7543800" cy="1295400"/>
          </a:xfrm>
        </p:spPr>
        <p:txBody>
          <a:bodyPr/>
          <a:lstStyle/>
          <a:p>
            <a:r>
              <a:rPr lang="en-US" smtClean="0"/>
              <a:t>Click to edit Master title style</a:t>
            </a:r>
            <a:endParaRPr lang="en-SG"/>
          </a:p>
        </p:txBody>
      </p:sp>
      <p:sp>
        <p:nvSpPr>
          <p:cNvPr id="3" name="Text Placeholder 2"/>
          <p:cNvSpPr>
            <a:spLocks noGrp="1"/>
          </p:cNvSpPr>
          <p:nvPr>
            <p:ph type="body" sz="half" idx="1"/>
          </p:nvPr>
        </p:nvSpPr>
        <p:spPr>
          <a:xfrm>
            <a:off x="457200" y="1719263"/>
            <a:ext cx="4038600" cy="44116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Content Placeholder 3"/>
          <p:cNvSpPr>
            <a:spLocks noGrp="1"/>
          </p:cNvSpPr>
          <p:nvPr>
            <p:ph sz="half" idx="2"/>
          </p:nvPr>
        </p:nvSpPr>
        <p:spPr>
          <a:xfrm>
            <a:off x="4648200" y="1719263"/>
            <a:ext cx="4038600" cy="44116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7"/>
          <p:cNvSpPr>
            <a:spLocks noGrp="1" noChangeArrowheads="1"/>
          </p:cNvSpPr>
          <p:nvPr>
            <p:ph type="sldNum" sz="quarter" idx="12"/>
          </p:nvPr>
        </p:nvSpPr>
        <p:spPr>
          <a:ln/>
        </p:spPr>
        <p:txBody>
          <a:bodyPr/>
          <a:lstStyle>
            <a:lvl1pPr>
              <a:defRPr/>
            </a:lvl1pPr>
          </a:lstStyle>
          <a:p>
            <a:pPr>
              <a:defRPr/>
            </a:pPr>
            <a:fld id="{39AC5287-2AF5-42A7-9E10-557945DF7C6A}" type="slidenum">
              <a:rPr lang="en-US" altLang="en-US"/>
              <a:pPr>
                <a:defRPr/>
              </a:pPr>
              <a:t>‹#›</a:t>
            </a:fld>
            <a:endParaRPr lang="en-US"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7543800" cy="1295400"/>
          </a:xfrm>
        </p:spPr>
        <p:txBody>
          <a:bodyPr/>
          <a:lstStyle/>
          <a:p>
            <a:r>
              <a:rPr lang="en-US" smtClean="0"/>
              <a:t>Click to edit Master title style</a:t>
            </a:r>
            <a:endParaRPr lang="en-SG"/>
          </a:p>
        </p:txBody>
      </p:sp>
      <p:sp>
        <p:nvSpPr>
          <p:cNvPr id="3" name="Table Placeholder 2"/>
          <p:cNvSpPr>
            <a:spLocks noGrp="1"/>
          </p:cNvSpPr>
          <p:nvPr>
            <p:ph type="tbl" idx="1"/>
          </p:nvPr>
        </p:nvSpPr>
        <p:spPr>
          <a:xfrm>
            <a:off x="457200" y="1719263"/>
            <a:ext cx="8229600" cy="4411662"/>
          </a:xfrm>
        </p:spPr>
        <p:txBody>
          <a:bodyPr/>
          <a:lstStyle/>
          <a:p>
            <a:pPr lvl="0"/>
            <a:endParaRPr lang="en-SG" noProof="0" smtClean="0"/>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7"/>
          <p:cNvSpPr>
            <a:spLocks noGrp="1" noChangeArrowheads="1"/>
          </p:cNvSpPr>
          <p:nvPr>
            <p:ph type="sldNum" sz="quarter" idx="12"/>
          </p:nvPr>
        </p:nvSpPr>
        <p:spPr>
          <a:ln/>
        </p:spPr>
        <p:txBody>
          <a:bodyPr/>
          <a:lstStyle>
            <a:lvl1pPr>
              <a:defRPr/>
            </a:lvl1pPr>
          </a:lstStyle>
          <a:p>
            <a:pPr>
              <a:defRPr/>
            </a:pPr>
            <a:fld id="{CE1FB1AA-7EE0-4FEF-9B2E-8AA2B60D0626}" type="slidenum">
              <a:rPr lang="en-US" altLang="en-US"/>
              <a:pPr>
                <a:defRPr/>
              </a:pPr>
              <a:t>‹#›</a:t>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7"/>
          <p:cNvSpPr>
            <a:spLocks noGrp="1" noChangeArrowheads="1"/>
          </p:cNvSpPr>
          <p:nvPr>
            <p:ph type="sldNum" sz="quarter" idx="12"/>
          </p:nvPr>
        </p:nvSpPr>
        <p:spPr>
          <a:ln/>
        </p:spPr>
        <p:txBody>
          <a:bodyPr/>
          <a:lstStyle>
            <a:lvl1pPr>
              <a:defRPr/>
            </a:lvl1pPr>
          </a:lstStyle>
          <a:p>
            <a:pPr>
              <a:defRPr/>
            </a:pPr>
            <a:fld id="{E5FE5EAB-D95A-4AE4-AE2E-91E1ACD3CDE5}" type="slidenum">
              <a:rPr lang="en-US" altLang="en-US"/>
              <a:pPr>
                <a:defRPr/>
              </a:pPr>
              <a:t>‹#›</a:t>
            </a:fld>
            <a:endParaRPr lang="en-US"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SG"/>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7"/>
          <p:cNvSpPr>
            <a:spLocks noGrp="1" noChangeArrowheads="1"/>
          </p:cNvSpPr>
          <p:nvPr>
            <p:ph type="sldNum" sz="quarter" idx="12"/>
          </p:nvPr>
        </p:nvSpPr>
        <p:spPr>
          <a:ln/>
        </p:spPr>
        <p:txBody>
          <a:bodyPr/>
          <a:lstStyle>
            <a:lvl1pPr>
              <a:defRPr/>
            </a:lvl1pPr>
          </a:lstStyle>
          <a:p>
            <a:pPr>
              <a:defRPr/>
            </a:pPr>
            <a:fld id="{710B7D3B-0433-468E-80D9-ABD9CE5A565D}" type="slidenum">
              <a:rPr lang="en-US" altLang="en-US"/>
              <a:pPr>
                <a:defRPr/>
              </a:pPr>
              <a:t>‹#›</a:t>
            </a:fld>
            <a:endParaRPr lang="en-US"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Content Placeholder 2"/>
          <p:cNvSpPr>
            <a:spLocks noGrp="1"/>
          </p:cNvSpPr>
          <p:nvPr>
            <p:ph sz="half" idx="1"/>
          </p:nvPr>
        </p:nvSpPr>
        <p:spPr>
          <a:xfrm>
            <a:off x="457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Content Placeholder 3"/>
          <p:cNvSpPr>
            <a:spLocks noGrp="1"/>
          </p:cNvSpPr>
          <p:nvPr>
            <p:ph sz="half" idx="2"/>
          </p:nvPr>
        </p:nvSpPr>
        <p:spPr>
          <a:xfrm>
            <a:off x="4648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7"/>
          <p:cNvSpPr>
            <a:spLocks noGrp="1" noChangeArrowheads="1"/>
          </p:cNvSpPr>
          <p:nvPr>
            <p:ph type="sldNum" sz="quarter" idx="12"/>
          </p:nvPr>
        </p:nvSpPr>
        <p:spPr>
          <a:ln/>
        </p:spPr>
        <p:txBody>
          <a:bodyPr/>
          <a:lstStyle>
            <a:lvl1pPr>
              <a:defRPr/>
            </a:lvl1pPr>
          </a:lstStyle>
          <a:p>
            <a:pPr>
              <a:defRPr/>
            </a:pPr>
            <a:fld id="{69ECC7C8-CDD7-4709-8F30-20756F6AD227}" type="slidenum">
              <a:rPr lang="en-US" altLang="en-US"/>
              <a:pPr>
                <a:defRPr/>
              </a:pPr>
              <a:t>‹#›</a:t>
            </a:fld>
            <a:endParaRPr lang="en-US"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SG"/>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7" name="Rectangle 5"/>
          <p:cNvSpPr>
            <a:spLocks noGrp="1" noChangeArrowheads="1"/>
          </p:cNvSpPr>
          <p:nvPr>
            <p:ph type="dt" sz="half" idx="10"/>
          </p:nvPr>
        </p:nvSpPr>
        <p:spPr>
          <a:ln/>
        </p:spPr>
        <p:txBody>
          <a:bodyPr/>
          <a:lstStyle>
            <a:lvl1pPr>
              <a:defRPr/>
            </a:lvl1pPr>
          </a:lstStyle>
          <a:p>
            <a:pPr>
              <a:defRPr/>
            </a:pPr>
            <a:endParaRPr lang="en-US" altLang="en-US"/>
          </a:p>
        </p:txBody>
      </p:sp>
      <p:sp>
        <p:nvSpPr>
          <p:cNvPr id="8" name="Rectangle 6"/>
          <p:cNvSpPr>
            <a:spLocks noGrp="1" noChangeArrowheads="1"/>
          </p:cNvSpPr>
          <p:nvPr>
            <p:ph type="ftr" sz="quarter" idx="11"/>
          </p:nvPr>
        </p:nvSpPr>
        <p:spPr>
          <a:ln/>
        </p:spPr>
        <p:txBody>
          <a:bodyPr/>
          <a:lstStyle>
            <a:lvl1pPr>
              <a:defRPr/>
            </a:lvl1pPr>
          </a:lstStyle>
          <a:p>
            <a:pPr>
              <a:defRPr/>
            </a:pPr>
            <a:endParaRPr lang="en-US" altLang="en-US"/>
          </a:p>
        </p:txBody>
      </p:sp>
      <p:sp>
        <p:nvSpPr>
          <p:cNvPr id="9" name="Rectangle 7"/>
          <p:cNvSpPr>
            <a:spLocks noGrp="1" noChangeArrowheads="1"/>
          </p:cNvSpPr>
          <p:nvPr>
            <p:ph type="sldNum" sz="quarter" idx="12"/>
          </p:nvPr>
        </p:nvSpPr>
        <p:spPr>
          <a:ln/>
        </p:spPr>
        <p:txBody>
          <a:bodyPr/>
          <a:lstStyle>
            <a:lvl1pPr>
              <a:defRPr/>
            </a:lvl1pPr>
          </a:lstStyle>
          <a:p>
            <a:pPr>
              <a:defRPr/>
            </a:pPr>
            <a:fld id="{40BD4E31-95F1-4D13-AAED-CD33E5172B61}" type="slidenum">
              <a:rPr lang="en-US" altLang="en-US"/>
              <a:pPr>
                <a:defRPr/>
              </a:pPr>
              <a:t>‹#›</a:t>
            </a:fld>
            <a:endParaRPr lang="en-US"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Rectangle 5"/>
          <p:cNvSpPr>
            <a:spLocks noGrp="1" noChangeArrowheads="1"/>
          </p:cNvSpPr>
          <p:nvPr>
            <p:ph type="dt" sz="half" idx="10"/>
          </p:nvPr>
        </p:nvSpPr>
        <p:spPr>
          <a:ln/>
        </p:spPr>
        <p:txBody>
          <a:bodyPr/>
          <a:lstStyle>
            <a:lvl1pPr>
              <a:defRPr/>
            </a:lvl1pPr>
          </a:lstStyle>
          <a:p>
            <a:pPr>
              <a:defRPr/>
            </a:pPr>
            <a:endParaRPr lang="en-US" altLang="en-US"/>
          </a:p>
        </p:txBody>
      </p:sp>
      <p:sp>
        <p:nvSpPr>
          <p:cNvPr id="4" name="Rectangle 6"/>
          <p:cNvSpPr>
            <a:spLocks noGrp="1" noChangeArrowheads="1"/>
          </p:cNvSpPr>
          <p:nvPr>
            <p:ph type="ftr" sz="quarter" idx="11"/>
          </p:nvPr>
        </p:nvSpPr>
        <p:spPr>
          <a:ln/>
        </p:spPr>
        <p:txBody>
          <a:bodyPr/>
          <a:lstStyle>
            <a:lvl1pPr>
              <a:defRPr/>
            </a:lvl1pPr>
          </a:lstStyle>
          <a:p>
            <a:pPr>
              <a:defRPr/>
            </a:pPr>
            <a:endParaRPr lang="en-US" altLang="en-US"/>
          </a:p>
        </p:txBody>
      </p:sp>
      <p:sp>
        <p:nvSpPr>
          <p:cNvPr id="5" name="Rectangle 7"/>
          <p:cNvSpPr>
            <a:spLocks noGrp="1" noChangeArrowheads="1"/>
          </p:cNvSpPr>
          <p:nvPr>
            <p:ph type="sldNum" sz="quarter" idx="12"/>
          </p:nvPr>
        </p:nvSpPr>
        <p:spPr>
          <a:ln/>
        </p:spPr>
        <p:txBody>
          <a:bodyPr/>
          <a:lstStyle>
            <a:lvl1pPr>
              <a:defRPr/>
            </a:lvl1pPr>
          </a:lstStyle>
          <a:p>
            <a:pPr>
              <a:defRPr/>
            </a:pPr>
            <a:fld id="{713DA0A1-5EB5-4AA2-A0BE-6850EB0AE63E}" type="slidenum">
              <a:rPr lang="en-US" altLang="en-US"/>
              <a:pPr>
                <a:defRPr/>
              </a:pPr>
              <a:t>‹#›</a:t>
            </a:fld>
            <a:endParaRPr lang="en-US"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endParaRPr lang="en-US" altLang="en-US"/>
          </a:p>
        </p:txBody>
      </p:sp>
      <p:sp>
        <p:nvSpPr>
          <p:cNvPr id="3" name="Rectangle 6"/>
          <p:cNvSpPr>
            <a:spLocks noGrp="1" noChangeArrowheads="1"/>
          </p:cNvSpPr>
          <p:nvPr>
            <p:ph type="ftr" sz="quarter" idx="11"/>
          </p:nvPr>
        </p:nvSpPr>
        <p:spPr>
          <a:ln/>
        </p:spPr>
        <p:txBody>
          <a:bodyPr/>
          <a:lstStyle>
            <a:lvl1pPr>
              <a:defRPr/>
            </a:lvl1pPr>
          </a:lstStyle>
          <a:p>
            <a:pPr>
              <a:defRPr/>
            </a:pPr>
            <a:endParaRPr lang="en-US" altLang="en-US"/>
          </a:p>
        </p:txBody>
      </p:sp>
      <p:sp>
        <p:nvSpPr>
          <p:cNvPr id="4" name="Rectangle 7"/>
          <p:cNvSpPr>
            <a:spLocks noGrp="1" noChangeArrowheads="1"/>
          </p:cNvSpPr>
          <p:nvPr>
            <p:ph type="sldNum" sz="quarter" idx="12"/>
          </p:nvPr>
        </p:nvSpPr>
        <p:spPr>
          <a:ln/>
        </p:spPr>
        <p:txBody>
          <a:bodyPr/>
          <a:lstStyle>
            <a:lvl1pPr>
              <a:defRPr/>
            </a:lvl1pPr>
          </a:lstStyle>
          <a:p>
            <a:pPr>
              <a:defRPr/>
            </a:pPr>
            <a:fld id="{183444B2-7816-4A08-818A-CAFB39D6B520}" type="slidenum">
              <a:rPr lang="en-US" altLang="en-US"/>
              <a:pPr>
                <a:defRPr/>
              </a:pPr>
              <a:t>‹#›</a:t>
            </a:fld>
            <a:endParaRPr lang="en-US"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SG"/>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7"/>
          <p:cNvSpPr>
            <a:spLocks noGrp="1" noChangeArrowheads="1"/>
          </p:cNvSpPr>
          <p:nvPr>
            <p:ph type="sldNum" sz="quarter" idx="12"/>
          </p:nvPr>
        </p:nvSpPr>
        <p:spPr>
          <a:ln/>
        </p:spPr>
        <p:txBody>
          <a:bodyPr/>
          <a:lstStyle>
            <a:lvl1pPr>
              <a:defRPr/>
            </a:lvl1pPr>
          </a:lstStyle>
          <a:p>
            <a:pPr>
              <a:defRPr/>
            </a:pPr>
            <a:fld id="{31EDD074-DB4B-4EE4-A7D9-AC449C40B776}" type="slidenum">
              <a:rPr lang="en-US" altLang="en-US"/>
              <a:pPr>
                <a:defRPr/>
              </a:pPr>
              <a:t>‹#›</a:t>
            </a:fld>
            <a:endParaRPr lang="en-US"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SG"/>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SG"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7"/>
          <p:cNvSpPr>
            <a:spLocks noGrp="1" noChangeArrowheads="1"/>
          </p:cNvSpPr>
          <p:nvPr>
            <p:ph type="sldNum" sz="quarter" idx="12"/>
          </p:nvPr>
        </p:nvSpPr>
        <p:spPr>
          <a:ln/>
        </p:spPr>
        <p:txBody>
          <a:bodyPr/>
          <a:lstStyle>
            <a:lvl1pPr>
              <a:defRPr/>
            </a:lvl1pPr>
          </a:lstStyle>
          <a:p>
            <a:pPr>
              <a:defRPr/>
            </a:pPr>
            <a:fld id="{21952B2D-A01C-4039-BD5C-320B79BF0E57}" type="slidenum">
              <a:rPr lang="en-US" altLang="en-US"/>
              <a:pPr>
                <a:defRPr/>
              </a:pPr>
              <a:t>‹#›</a:t>
            </a:fld>
            <a:endParaRPr lang="en-US"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62" name="Line 2"/>
          <p:cNvSpPr>
            <a:spLocks noChangeShapeType="1"/>
          </p:cNvSpPr>
          <p:nvPr/>
        </p:nvSpPr>
        <p:spPr bwMode="auto">
          <a:xfrm>
            <a:off x="7962900" y="152400"/>
            <a:ext cx="0" cy="1524000"/>
          </a:xfrm>
          <a:prstGeom prst="line">
            <a:avLst/>
          </a:prstGeom>
          <a:noFill/>
          <a:ln w="9525">
            <a:solidFill>
              <a:schemeClr val="tx1"/>
            </a:solidFill>
            <a:round/>
            <a:headEnd/>
            <a:tailEnd/>
          </a:ln>
          <a:effectLst/>
        </p:spPr>
        <p:txBody>
          <a:bodyPr/>
          <a:lstStyle/>
          <a:p>
            <a:pPr>
              <a:defRPr/>
            </a:pPr>
            <a:endParaRPr lang="en-SG"/>
          </a:p>
        </p:txBody>
      </p:sp>
      <p:sp>
        <p:nvSpPr>
          <p:cNvPr id="2051" name="Rectangle 3"/>
          <p:cNvSpPr>
            <a:spLocks noGrp="1" noChangeArrowheads="1"/>
          </p:cNvSpPr>
          <p:nvPr>
            <p:ph type="title"/>
          </p:nvPr>
        </p:nvSpPr>
        <p:spPr bwMode="auto">
          <a:xfrm>
            <a:off x="457200" y="122238"/>
            <a:ext cx="7543800" cy="12954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2052" name="Rectangle 4"/>
          <p:cNvSpPr>
            <a:spLocks noGrp="1" noChangeArrowheads="1"/>
          </p:cNvSpPr>
          <p:nvPr>
            <p:ph type="body" idx="1"/>
          </p:nvPr>
        </p:nvSpPr>
        <p:spPr bwMode="auto">
          <a:xfrm>
            <a:off x="457200" y="1719263"/>
            <a:ext cx="8229600" cy="44116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0965" name="Rectangle 5"/>
          <p:cNvSpPr>
            <a:spLocks noGrp="1" noChangeArrowheads="1"/>
          </p:cNvSpPr>
          <p:nvPr>
            <p:ph type="dt" sz="half" idx="2"/>
          </p:nvPr>
        </p:nvSpPr>
        <p:spPr bwMode="auto">
          <a:xfrm>
            <a:off x="457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lvl1pPr>
          </a:lstStyle>
          <a:p>
            <a:pPr>
              <a:defRPr/>
            </a:pPr>
            <a:endParaRPr lang="en-US" altLang="en-US"/>
          </a:p>
        </p:txBody>
      </p:sp>
      <p:sp>
        <p:nvSpPr>
          <p:cNvPr id="40966" name="Rectangle 6"/>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a:lvl1pPr>
          </a:lstStyle>
          <a:p>
            <a:pPr>
              <a:defRPr/>
            </a:pPr>
            <a:endParaRPr lang="en-US" altLang="en-US"/>
          </a:p>
        </p:txBody>
      </p:sp>
      <p:sp>
        <p:nvSpPr>
          <p:cNvPr id="40967" name="Rectangle 7"/>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lvl1pPr>
          </a:lstStyle>
          <a:p>
            <a:pPr>
              <a:defRPr/>
            </a:pPr>
            <a:fld id="{FF5E69A6-DBFD-40BE-B9F9-2D0177F93E3D}" type="slidenum">
              <a:rPr lang="en-US" altLang="en-US"/>
              <a:pPr>
                <a:defRPr/>
              </a:pPr>
              <a:t>‹#›</a:t>
            </a:fld>
            <a:endParaRPr lang="en-US" altLang="en-US"/>
          </a:p>
        </p:txBody>
      </p:sp>
      <p:grpSp>
        <p:nvGrpSpPr>
          <p:cNvPr id="2056" name="Group 8"/>
          <p:cNvGrpSpPr>
            <a:grpSpLocks/>
          </p:cNvGrpSpPr>
          <p:nvPr/>
        </p:nvGrpSpPr>
        <p:grpSpPr bwMode="auto">
          <a:xfrm>
            <a:off x="8153400" y="152400"/>
            <a:ext cx="792163" cy="1295400"/>
            <a:chOff x="5136" y="960"/>
            <a:chExt cx="528" cy="864"/>
          </a:xfrm>
        </p:grpSpPr>
        <p:sp>
          <p:nvSpPr>
            <p:cNvPr id="40969" name="Oval 9"/>
            <p:cNvSpPr>
              <a:spLocks noChangeArrowheads="1"/>
            </p:cNvSpPr>
            <p:nvPr/>
          </p:nvSpPr>
          <p:spPr bwMode="auto">
            <a:xfrm>
              <a:off x="5136" y="960"/>
              <a:ext cx="80" cy="80"/>
            </a:xfrm>
            <a:prstGeom prst="ellipse">
              <a:avLst/>
            </a:prstGeom>
            <a:solidFill>
              <a:schemeClr val="tx2"/>
            </a:solidFill>
            <a:ln w="9525">
              <a:noFill/>
              <a:round/>
              <a:headEnd/>
              <a:tailEnd/>
            </a:ln>
            <a:effectLst/>
          </p:spPr>
          <p:txBody>
            <a:bodyPr wrap="none" anchor="ctr"/>
            <a:lstStyle/>
            <a:p>
              <a:pPr>
                <a:defRPr/>
              </a:pPr>
              <a:endParaRPr lang="en-SG"/>
            </a:p>
          </p:txBody>
        </p:sp>
        <p:sp>
          <p:nvSpPr>
            <p:cNvPr id="40970" name="Oval 10"/>
            <p:cNvSpPr>
              <a:spLocks noChangeArrowheads="1"/>
            </p:cNvSpPr>
            <p:nvPr/>
          </p:nvSpPr>
          <p:spPr bwMode="auto">
            <a:xfrm>
              <a:off x="5248" y="960"/>
              <a:ext cx="79" cy="80"/>
            </a:xfrm>
            <a:prstGeom prst="ellipse">
              <a:avLst/>
            </a:prstGeom>
            <a:solidFill>
              <a:schemeClr val="tx2"/>
            </a:solidFill>
            <a:ln w="9525">
              <a:noFill/>
              <a:round/>
              <a:headEnd/>
              <a:tailEnd/>
            </a:ln>
            <a:effectLst/>
          </p:spPr>
          <p:txBody>
            <a:bodyPr wrap="none" anchor="ctr"/>
            <a:lstStyle/>
            <a:p>
              <a:pPr>
                <a:defRPr/>
              </a:pPr>
              <a:endParaRPr lang="en-SG"/>
            </a:p>
          </p:txBody>
        </p:sp>
        <p:sp>
          <p:nvSpPr>
            <p:cNvPr id="40971" name="Oval 11"/>
            <p:cNvSpPr>
              <a:spLocks noChangeArrowheads="1"/>
            </p:cNvSpPr>
            <p:nvPr/>
          </p:nvSpPr>
          <p:spPr bwMode="auto">
            <a:xfrm>
              <a:off x="5360" y="960"/>
              <a:ext cx="78" cy="80"/>
            </a:xfrm>
            <a:prstGeom prst="ellipse">
              <a:avLst/>
            </a:prstGeom>
            <a:solidFill>
              <a:schemeClr val="tx2"/>
            </a:solidFill>
            <a:ln w="9525">
              <a:noFill/>
              <a:round/>
              <a:headEnd/>
              <a:tailEnd/>
            </a:ln>
            <a:effectLst/>
          </p:spPr>
          <p:txBody>
            <a:bodyPr wrap="none" anchor="ctr"/>
            <a:lstStyle/>
            <a:p>
              <a:pPr>
                <a:defRPr/>
              </a:pPr>
              <a:endParaRPr lang="en-SG"/>
            </a:p>
          </p:txBody>
        </p:sp>
        <p:sp>
          <p:nvSpPr>
            <p:cNvPr id="40972" name="Oval 12"/>
            <p:cNvSpPr>
              <a:spLocks noChangeArrowheads="1"/>
            </p:cNvSpPr>
            <p:nvPr/>
          </p:nvSpPr>
          <p:spPr bwMode="auto">
            <a:xfrm>
              <a:off x="5136" y="1072"/>
              <a:ext cx="80" cy="78"/>
            </a:xfrm>
            <a:prstGeom prst="ellipse">
              <a:avLst/>
            </a:prstGeom>
            <a:solidFill>
              <a:schemeClr val="tx2"/>
            </a:solidFill>
            <a:ln w="9525">
              <a:noFill/>
              <a:round/>
              <a:headEnd/>
              <a:tailEnd/>
            </a:ln>
            <a:effectLst/>
          </p:spPr>
          <p:txBody>
            <a:bodyPr wrap="none" anchor="ctr"/>
            <a:lstStyle/>
            <a:p>
              <a:pPr>
                <a:defRPr/>
              </a:pPr>
              <a:endParaRPr lang="en-SG"/>
            </a:p>
          </p:txBody>
        </p:sp>
        <p:sp>
          <p:nvSpPr>
            <p:cNvPr id="40973" name="Oval 13"/>
            <p:cNvSpPr>
              <a:spLocks noChangeArrowheads="1"/>
            </p:cNvSpPr>
            <p:nvPr/>
          </p:nvSpPr>
          <p:spPr bwMode="auto">
            <a:xfrm>
              <a:off x="5248" y="1072"/>
              <a:ext cx="79" cy="78"/>
            </a:xfrm>
            <a:prstGeom prst="ellipse">
              <a:avLst/>
            </a:prstGeom>
            <a:solidFill>
              <a:schemeClr val="tx2"/>
            </a:solidFill>
            <a:ln w="9525">
              <a:noFill/>
              <a:round/>
              <a:headEnd/>
              <a:tailEnd/>
            </a:ln>
            <a:effectLst/>
          </p:spPr>
          <p:txBody>
            <a:bodyPr wrap="none" anchor="ctr"/>
            <a:lstStyle/>
            <a:p>
              <a:pPr>
                <a:defRPr/>
              </a:pPr>
              <a:endParaRPr lang="en-SG"/>
            </a:p>
          </p:txBody>
        </p:sp>
        <p:sp>
          <p:nvSpPr>
            <p:cNvPr id="40974" name="Oval 14"/>
            <p:cNvSpPr>
              <a:spLocks noChangeArrowheads="1"/>
            </p:cNvSpPr>
            <p:nvPr/>
          </p:nvSpPr>
          <p:spPr bwMode="auto">
            <a:xfrm>
              <a:off x="5360" y="1072"/>
              <a:ext cx="78" cy="78"/>
            </a:xfrm>
            <a:prstGeom prst="ellipse">
              <a:avLst/>
            </a:prstGeom>
            <a:solidFill>
              <a:schemeClr val="tx2"/>
            </a:solidFill>
            <a:ln w="9525">
              <a:noFill/>
              <a:round/>
              <a:headEnd/>
              <a:tailEnd/>
            </a:ln>
            <a:effectLst/>
          </p:spPr>
          <p:txBody>
            <a:bodyPr wrap="none" anchor="ctr"/>
            <a:lstStyle/>
            <a:p>
              <a:pPr>
                <a:defRPr/>
              </a:pPr>
              <a:endParaRPr lang="en-SG"/>
            </a:p>
          </p:txBody>
        </p:sp>
        <p:sp>
          <p:nvSpPr>
            <p:cNvPr id="40975" name="Oval 15"/>
            <p:cNvSpPr>
              <a:spLocks noChangeArrowheads="1"/>
            </p:cNvSpPr>
            <p:nvPr/>
          </p:nvSpPr>
          <p:spPr bwMode="auto">
            <a:xfrm>
              <a:off x="5472" y="1072"/>
              <a:ext cx="78" cy="78"/>
            </a:xfrm>
            <a:prstGeom prst="ellipse">
              <a:avLst/>
            </a:prstGeom>
            <a:solidFill>
              <a:schemeClr val="accent2"/>
            </a:solidFill>
            <a:ln w="9525">
              <a:noFill/>
              <a:round/>
              <a:headEnd/>
              <a:tailEnd/>
            </a:ln>
            <a:effectLst/>
          </p:spPr>
          <p:txBody>
            <a:bodyPr wrap="none" anchor="ctr"/>
            <a:lstStyle/>
            <a:p>
              <a:pPr>
                <a:defRPr/>
              </a:pPr>
              <a:endParaRPr lang="en-SG"/>
            </a:p>
          </p:txBody>
        </p:sp>
        <p:sp>
          <p:nvSpPr>
            <p:cNvPr id="40976" name="Oval 16"/>
            <p:cNvSpPr>
              <a:spLocks noChangeArrowheads="1"/>
            </p:cNvSpPr>
            <p:nvPr/>
          </p:nvSpPr>
          <p:spPr bwMode="auto">
            <a:xfrm>
              <a:off x="5136" y="1184"/>
              <a:ext cx="80" cy="78"/>
            </a:xfrm>
            <a:prstGeom prst="ellipse">
              <a:avLst/>
            </a:prstGeom>
            <a:solidFill>
              <a:schemeClr val="tx2"/>
            </a:solidFill>
            <a:ln w="9525">
              <a:noFill/>
              <a:round/>
              <a:headEnd/>
              <a:tailEnd/>
            </a:ln>
            <a:effectLst/>
          </p:spPr>
          <p:txBody>
            <a:bodyPr wrap="none" anchor="ctr"/>
            <a:lstStyle/>
            <a:p>
              <a:pPr>
                <a:defRPr/>
              </a:pPr>
              <a:endParaRPr lang="en-SG"/>
            </a:p>
          </p:txBody>
        </p:sp>
        <p:sp>
          <p:nvSpPr>
            <p:cNvPr id="40977" name="Oval 17"/>
            <p:cNvSpPr>
              <a:spLocks noChangeArrowheads="1"/>
            </p:cNvSpPr>
            <p:nvPr/>
          </p:nvSpPr>
          <p:spPr bwMode="auto">
            <a:xfrm>
              <a:off x="5248" y="1184"/>
              <a:ext cx="79" cy="78"/>
            </a:xfrm>
            <a:prstGeom prst="ellipse">
              <a:avLst/>
            </a:prstGeom>
            <a:solidFill>
              <a:schemeClr val="tx2"/>
            </a:solidFill>
            <a:ln w="9525">
              <a:noFill/>
              <a:round/>
              <a:headEnd/>
              <a:tailEnd/>
            </a:ln>
            <a:effectLst/>
          </p:spPr>
          <p:txBody>
            <a:bodyPr wrap="none" anchor="ctr"/>
            <a:lstStyle/>
            <a:p>
              <a:pPr>
                <a:defRPr/>
              </a:pPr>
              <a:endParaRPr lang="en-SG"/>
            </a:p>
          </p:txBody>
        </p:sp>
        <p:sp>
          <p:nvSpPr>
            <p:cNvPr id="40978" name="Oval 18"/>
            <p:cNvSpPr>
              <a:spLocks noChangeArrowheads="1"/>
            </p:cNvSpPr>
            <p:nvPr/>
          </p:nvSpPr>
          <p:spPr bwMode="auto">
            <a:xfrm>
              <a:off x="5360" y="1184"/>
              <a:ext cx="78" cy="78"/>
            </a:xfrm>
            <a:prstGeom prst="ellipse">
              <a:avLst/>
            </a:prstGeom>
            <a:solidFill>
              <a:schemeClr val="accent2"/>
            </a:solidFill>
            <a:ln w="9525">
              <a:noFill/>
              <a:round/>
              <a:headEnd/>
              <a:tailEnd/>
            </a:ln>
            <a:effectLst/>
          </p:spPr>
          <p:txBody>
            <a:bodyPr wrap="none" anchor="ctr"/>
            <a:lstStyle/>
            <a:p>
              <a:pPr>
                <a:defRPr/>
              </a:pPr>
              <a:endParaRPr lang="en-SG"/>
            </a:p>
          </p:txBody>
        </p:sp>
        <p:sp>
          <p:nvSpPr>
            <p:cNvPr id="40979" name="Oval 19"/>
            <p:cNvSpPr>
              <a:spLocks noChangeArrowheads="1"/>
            </p:cNvSpPr>
            <p:nvPr/>
          </p:nvSpPr>
          <p:spPr bwMode="auto">
            <a:xfrm>
              <a:off x="5472" y="1184"/>
              <a:ext cx="78" cy="78"/>
            </a:xfrm>
            <a:prstGeom prst="ellipse">
              <a:avLst/>
            </a:prstGeom>
            <a:solidFill>
              <a:schemeClr val="accent2"/>
            </a:solidFill>
            <a:ln w="9525">
              <a:noFill/>
              <a:round/>
              <a:headEnd/>
              <a:tailEnd/>
            </a:ln>
            <a:effectLst/>
          </p:spPr>
          <p:txBody>
            <a:bodyPr wrap="none" anchor="ctr"/>
            <a:lstStyle/>
            <a:p>
              <a:pPr>
                <a:defRPr/>
              </a:pPr>
              <a:endParaRPr lang="en-SG"/>
            </a:p>
          </p:txBody>
        </p:sp>
        <p:sp>
          <p:nvSpPr>
            <p:cNvPr id="40980" name="Oval 20"/>
            <p:cNvSpPr>
              <a:spLocks noChangeArrowheads="1"/>
            </p:cNvSpPr>
            <p:nvPr/>
          </p:nvSpPr>
          <p:spPr bwMode="auto">
            <a:xfrm>
              <a:off x="5584" y="1184"/>
              <a:ext cx="80" cy="78"/>
            </a:xfrm>
            <a:prstGeom prst="ellipse">
              <a:avLst/>
            </a:prstGeom>
            <a:solidFill>
              <a:schemeClr val="accent1"/>
            </a:solidFill>
            <a:ln w="9525">
              <a:noFill/>
              <a:round/>
              <a:headEnd/>
              <a:tailEnd/>
            </a:ln>
            <a:effectLst/>
          </p:spPr>
          <p:txBody>
            <a:bodyPr wrap="none" anchor="ctr"/>
            <a:lstStyle/>
            <a:p>
              <a:pPr>
                <a:defRPr/>
              </a:pPr>
              <a:endParaRPr lang="en-SG"/>
            </a:p>
          </p:txBody>
        </p:sp>
        <p:sp>
          <p:nvSpPr>
            <p:cNvPr id="40981" name="Oval 21"/>
            <p:cNvSpPr>
              <a:spLocks noChangeArrowheads="1"/>
            </p:cNvSpPr>
            <p:nvPr/>
          </p:nvSpPr>
          <p:spPr bwMode="auto">
            <a:xfrm>
              <a:off x="5136" y="1296"/>
              <a:ext cx="80" cy="80"/>
            </a:xfrm>
            <a:prstGeom prst="ellipse">
              <a:avLst/>
            </a:prstGeom>
            <a:solidFill>
              <a:schemeClr val="tx2"/>
            </a:solidFill>
            <a:ln w="9525">
              <a:noFill/>
              <a:round/>
              <a:headEnd/>
              <a:tailEnd/>
            </a:ln>
            <a:effectLst/>
          </p:spPr>
          <p:txBody>
            <a:bodyPr wrap="none" anchor="ctr"/>
            <a:lstStyle/>
            <a:p>
              <a:pPr>
                <a:defRPr/>
              </a:pPr>
              <a:endParaRPr lang="en-SG"/>
            </a:p>
          </p:txBody>
        </p:sp>
        <p:sp>
          <p:nvSpPr>
            <p:cNvPr id="40982" name="Oval 22"/>
            <p:cNvSpPr>
              <a:spLocks noChangeArrowheads="1"/>
            </p:cNvSpPr>
            <p:nvPr/>
          </p:nvSpPr>
          <p:spPr bwMode="auto">
            <a:xfrm>
              <a:off x="5248" y="1296"/>
              <a:ext cx="79" cy="80"/>
            </a:xfrm>
            <a:prstGeom prst="ellipse">
              <a:avLst/>
            </a:prstGeom>
            <a:solidFill>
              <a:schemeClr val="accent2"/>
            </a:solidFill>
            <a:ln w="9525">
              <a:noFill/>
              <a:round/>
              <a:headEnd/>
              <a:tailEnd/>
            </a:ln>
            <a:effectLst/>
          </p:spPr>
          <p:txBody>
            <a:bodyPr wrap="none" anchor="ctr"/>
            <a:lstStyle/>
            <a:p>
              <a:pPr>
                <a:defRPr/>
              </a:pPr>
              <a:endParaRPr lang="en-SG"/>
            </a:p>
          </p:txBody>
        </p:sp>
        <p:sp>
          <p:nvSpPr>
            <p:cNvPr id="40983" name="Oval 23"/>
            <p:cNvSpPr>
              <a:spLocks noChangeArrowheads="1"/>
            </p:cNvSpPr>
            <p:nvPr/>
          </p:nvSpPr>
          <p:spPr bwMode="auto">
            <a:xfrm>
              <a:off x="5360" y="1296"/>
              <a:ext cx="78" cy="80"/>
            </a:xfrm>
            <a:prstGeom prst="ellipse">
              <a:avLst/>
            </a:prstGeom>
            <a:solidFill>
              <a:schemeClr val="accent2"/>
            </a:solidFill>
            <a:ln w="9525">
              <a:noFill/>
              <a:round/>
              <a:headEnd/>
              <a:tailEnd/>
            </a:ln>
            <a:effectLst/>
          </p:spPr>
          <p:txBody>
            <a:bodyPr wrap="none" anchor="ctr"/>
            <a:lstStyle/>
            <a:p>
              <a:pPr>
                <a:defRPr/>
              </a:pPr>
              <a:endParaRPr lang="en-SG"/>
            </a:p>
          </p:txBody>
        </p:sp>
        <p:sp>
          <p:nvSpPr>
            <p:cNvPr id="40984" name="Oval 24"/>
            <p:cNvSpPr>
              <a:spLocks noChangeArrowheads="1"/>
            </p:cNvSpPr>
            <p:nvPr/>
          </p:nvSpPr>
          <p:spPr bwMode="auto">
            <a:xfrm>
              <a:off x="5472" y="1296"/>
              <a:ext cx="78" cy="80"/>
            </a:xfrm>
            <a:prstGeom prst="ellipse">
              <a:avLst/>
            </a:prstGeom>
            <a:solidFill>
              <a:schemeClr val="accent1"/>
            </a:solidFill>
            <a:ln w="9525">
              <a:noFill/>
              <a:round/>
              <a:headEnd/>
              <a:tailEnd/>
            </a:ln>
            <a:effectLst/>
          </p:spPr>
          <p:txBody>
            <a:bodyPr wrap="none" anchor="ctr"/>
            <a:lstStyle/>
            <a:p>
              <a:pPr>
                <a:defRPr/>
              </a:pPr>
              <a:endParaRPr lang="en-SG"/>
            </a:p>
          </p:txBody>
        </p:sp>
        <p:sp>
          <p:nvSpPr>
            <p:cNvPr id="40985" name="Oval 25"/>
            <p:cNvSpPr>
              <a:spLocks noChangeArrowheads="1"/>
            </p:cNvSpPr>
            <p:nvPr/>
          </p:nvSpPr>
          <p:spPr bwMode="auto">
            <a:xfrm>
              <a:off x="5136" y="1408"/>
              <a:ext cx="80" cy="80"/>
            </a:xfrm>
            <a:prstGeom prst="ellipse">
              <a:avLst/>
            </a:prstGeom>
            <a:solidFill>
              <a:schemeClr val="accent2"/>
            </a:solidFill>
            <a:ln w="9525">
              <a:noFill/>
              <a:round/>
              <a:headEnd/>
              <a:tailEnd/>
            </a:ln>
            <a:effectLst/>
          </p:spPr>
          <p:txBody>
            <a:bodyPr wrap="none" anchor="ctr"/>
            <a:lstStyle/>
            <a:p>
              <a:pPr>
                <a:defRPr/>
              </a:pPr>
              <a:endParaRPr lang="en-SG"/>
            </a:p>
          </p:txBody>
        </p:sp>
        <p:sp>
          <p:nvSpPr>
            <p:cNvPr id="40986" name="Oval 26"/>
            <p:cNvSpPr>
              <a:spLocks noChangeArrowheads="1"/>
            </p:cNvSpPr>
            <p:nvPr/>
          </p:nvSpPr>
          <p:spPr bwMode="auto">
            <a:xfrm>
              <a:off x="5248" y="1408"/>
              <a:ext cx="79" cy="80"/>
            </a:xfrm>
            <a:prstGeom prst="ellipse">
              <a:avLst/>
            </a:prstGeom>
            <a:solidFill>
              <a:schemeClr val="accent2"/>
            </a:solidFill>
            <a:ln w="9525">
              <a:noFill/>
              <a:round/>
              <a:headEnd/>
              <a:tailEnd/>
            </a:ln>
            <a:effectLst/>
          </p:spPr>
          <p:txBody>
            <a:bodyPr wrap="none" anchor="ctr"/>
            <a:lstStyle/>
            <a:p>
              <a:pPr>
                <a:defRPr/>
              </a:pPr>
              <a:endParaRPr lang="en-SG"/>
            </a:p>
          </p:txBody>
        </p:sp>
        <p:sp>
          <p:nvSpPr>
            <p:cNvPr id="40987" name="Oval 27"/>
            <p:cNvSpPr>
              <a:spLocks noChangeArrowheads="1"/>
            </p:cNvSpPr>
            <p:nvPr/>
          </p:nvSpPr>
          <p:spPr bwMode="auto">
            <a:xfrm>
              <a:off x="5360" y="1408"/>
              <a:ext cx="78" cy="80"/>
            </a:xfrm>
            <a:prstGeom prst="ellipse">
              <a:avLst/>
            </a:prstGeom>
            <a:solidFill>
              <a:schemeClr val="accent1"/>
            </a:solidFill>
            <a:ln w="9525">
              <a:noFill/>
              <a:round/>
              <a:headEnd/>
              <a:tailEnd/>
            </a:ln>
            <a:effectLst/>
          </p:spPr>
          <p:txBody>
            <a:bodyPr wrap="none" anchor="ctr"/>
            <a:lstStyle/>
            <a:p>
              <a:pPr>
                <a:defRPr/>
              </a:pPr>
              <a:endParaRPr lang="en-SG"/>
            </a:p>
          </p:txBody>
        </p:sp>
        <p:sp>
          <p:nvSpPr>
            <p:cNvPr id="40988" name="Oval 28"/>
            <p:cNvSpPr>
              <a:spLocks noChangeArrowheads="1"/>
            </p:cNvSpPr>
            <p:nvPr/>
          </p:nvSpPr>
          <p:spPr bwMode="auto">
            <a:xfrm>
              <a:off x="5472" y="1408"/>
              <a:ext cx="78" cy="80"/>
            </a:xfrm>
            <a:prstGeom prst="ellipse">
              <a:avLst/>
            </a:prstGeom>
            <a:solidFill>
              <a:schemeClr val="accent1"/>
            </a:solidFill>
            <a:ln w="9525">
              <a:noFill/>
              <a:round/>
              <a:headEnd/>
              <a:tailEnd/>
            </a:ln>
            <a:effectLst/>
          </p:spPr>
          <p:txBody>
            <a:bodyPr wrap="none" anchor="ctr"/>
            <a:lstStyle/>
            <a:p>
              <a:pPr>
                <a:defRPr/>
              </a:pPr>
              <a:endParaRPr lang="en-SG"/>
            </a:p>
          </p:txBody>
        </p:sp>
        <p:sp>
          <p:nvSpPr>
            <p:cNvPr id="40989" name="Oval 29"/>
            <p:cNvSpPr>
              <a:spLocks noChangeArrowheads="1"/>
            </p:cNvSpPr>
            <p:nvPr/>
          </p:nvSpPr>
          <p:spPr bwMode="auto">
            <a:xfrm>
              <a:off x="5584" y="1408"/>
              <a:ext cx="80" cy="80"/>
            </a:xfrm>
            <a:prstGeom prst="ellipse">
              <a:avLst/>
            </a:prstGeom>
            <a:solidFill>
              <a:schemeClr val="folHlink"/>
            </a:solidFill>
            <a:ln w="9525">
              <a:noFill/>
              <a:round/>
              <a:headEnd/>
              <a:tailEnd/>
            </a:ln>
            <a:effectLst/>
          </p:spPr>
          <p:txBody>
            <a:bodyPr wrap="none" anchor="ctr"/>
            <a:lstStyle/>
            <a:p>
              <a:pPr>
                <a:defRPr/>
              </a:pPr>
              <a:endParaRPr lang="en-SG"/>
            </a:p>
          </p:txBody>
        </p:sp>
        <p:sp>
          <p:nvSpPr>
            <p:cNvPr id="40990" name="Oval 30"/>
            <p:cNvSpPr>
              <a:spLocks noChangeArrowheads="1"/>
            </p:cNvSpPr>
            <p:nvPr/>
          </p:nvSpPr>
          <p:spPr bwMode="auto">
            <a:xfrm>
              <a:off x="5136" y="1520"/>
              <a:ext cx="80" cy="79"/>
            </a:xfrm>
            <a:prstGeom prst="ellipse">
              <a:avLst/>
            </a:prstGeom>
            <a:solidFill>
              <a:schemeClr val="accent2"/>
            </a:solidFill>
            <a:ln w="9525">
              <a:noFill/>
              <a:round/>
              <a:headEnd/>
              <a:tailEnd/>
            </a:ln>
            <a:effectLst/>
          </p:spPr>
          <p:txBody>
            <a:bodyPr wrap="none" anchor="ctr"/>
            <a:lstStyle/>
            <a:p>
              <a:pPr>
                <a:defRPr/>
              </a:pPr>
              <a:endParaRPr lang="en-SG"/>
            </a:p>
          </p:txBody>
        </p:sp>
        <p:sp>
          <p:nvSpPr>
            <p:cNvPr id="40991" name="Oval 31"/>
            <p:cNvSpPr>
              <a:spLocks noChangeArrowheads="1"/>
            </p:cNvSpPr>
            <p:nvPr/>
          </p:nvSpPr>
          <p:spPr bwMode="auto">
            <a:xfrm>
              <a:off x="5248" y="1520"/>
              <a:ext cx="79" cy="79"/>
            </a:xfrm>
            <a:prstGeom prst="ellipse">
              <a:avLst/>
            </a:prstGeom>
            <a:solidFill>
              <a:schemeClr val="accent1"/>
            </a:solidFill>
            <a:ln w="9525">
              <a:noFill/>
              <a:round/>
              <a:headEnd/>
              <a:tailEnd/>
            </a:ln>
            <a:effectLst/>
          </p:spPr>
          <p:txBody>
            <a:bodyPr wrap="none" anchor="ctr"/>
            <a:lstStyle/>
            <a:p>
              <a:pPr>
                <a:defRPr/>
              </a:pPr>
              <a:endParaRPr lang="en-SG"/>
            </a:p>
          </p:txBody>
        </p:sp>
        <p:sp>
          <p:nvSpPr>
            <p:cNvPr id="40992" name="Oval 32"/>
            <p:cNvSpPr>
              <a:spLocks noChangeArrowheads="1"/>
            </p:cNvSpPr>
            <p:nvPr/>
          </p:nvSpPr>
          <p:spPr bwMode="auto">
            <a:xfrm>
              <a:off x="5360" y="1520"/>
              <a:ext cx="78" cy="79"/>
            </a:xfrm>
            <a:prstGeom prst="ellipse">
              <a:avLst/>
            </a:prstGeom>
            <a:solidFill>
              <a:schemeClr val="accent1"/>
            </a:solidFill>
            <a:ln w="9525">
              <a:noFill/>
              <a:round/>
              <a:headEnd/>
              <a:tailEnd/>
            </a:ln>
            <a:effectLst/>
          </p:spPr>
          <p:txBody>
            <a:bodyPr wrap="none" anchor="ctr"/>
            <a:lstStyle/>
            <a:p>
              <a:pPr>
                <a:defRPr/>
              </a:pPr>
              <a:endParaRPr lang="en-SG"/>
            </a:p>
          </p:txBody>
        </p:sp>
        <p:sp>
          <p:nvSpPr>
            <p:cNvPr id="40993" name="Oval 33"/>
            <p:cNvSpPr>
              <a:spLocks noChangeArrowheads="1"/>
            </p:cNvSpPr>
            <p:nvPr/>
          </p:nvSpPr>
          <p:spPr bwMode="auto">
            <a:xfrm>
              <a:off x="5472" y="1520"/>
              <a:ext cx="78" cy="79"/>
            </a:xfrm>
            <a:prstGeom prst="ellipse">
              <a:avLst/>
            </a:prstGeom>
            <a:solidFill>
              <a:schemeClr val="folHlink"/>
            </a:solidFill>
            <a:ln w="9525">
              <a:noFill/>
              <a:round/>
              <a:headEnd/>
              <a:tailEnd/>
            </a:ln>
            <a:effectLst/>
          </p:spPr>
          <p:txBody>
            <a:bodyPr wrap="none" anchor="ctr"/>
            <a:lstStyle/>
            <a:p>
              <a:pPr>
                <a:defRPr/>
              </a:pPr>
              <a:endParaRPr lang="en-SG"/>
            </a:p>
          </p:txBody>
        </p:sp>
        <p:sp>
          <p:nvSpPr>
            <p:cNvPr id="40994" name="Oval 34"/>
            <p:cNvSpPr>
              <a:spLocks noChangeArrowheads="1"/>
            </p:cNvSpPr>
            <p:nvPr/>
          </p:nvSpPr>
          <p:spPr bwMode="auto">
            <a:xfrm>
              <a:off x="5136" y="1632"/>
              <a:ext cx="80" cy="78"/>
            </a:xfrm>
            <a:prstGeom prst="ellipse">
              <a:avLst/>
            </a:prstGeom>
            <a:solidFill>
              <a:schemeClr val="accent1"/>
            </a:solidFill>
            <a:ln w="9525">
              <a:noFill/>
              <a:round/>
              <a:headEnd/>
              <a:tailEnd/>
            </a:ln>
            <a:effectLst/>
          </p:spPr>
          <p:txBody>
            <a:bodyPr wrap="none" anchor="ctr"/>
            <a:lstStyle/>
            <a:p>
              <a:pPr>
                <a:defRPr/>
              </a:pPr>
              <a:endParaRPr lang="en-SG"/>
            </a:p>
          </p:txBody>
        </p:sp>
        <p:sp>
          <p:nvSpPr>
            <p:cNvPr id="40995" name="Oval 35"/>
            <p:cNvSpPr>
              <a:spLocks noChangeArrowheads="1"/>
            </p:cNvSpPr>
            <p:nvPr/>
          </p:nvSpPr>
          <p:spPr bwMode="auto">
            <a:xfrm>
              <a:off x="5248" y="1632"/>
              <a:ext cx="79" cy="78"/>
            </a:xfrm>
            <a:prstGeom prst="ellipse">
              <a:avLst/>
            </a:prstGeom>
            <a:solidFill>
              <a:schemeClr val="accent1"/>
            </a:solidFill>
            <a:ln w="9525">
              <a:noFill/>
              <a:round/>
              <a:headEnd/>
              <a:tailEnd/>
            </a:ln>
            <a:effectLst/>
          </p:spPr>
          <p:txBody>
            <a:bodyPr wrap="none" anchor="ctr"/>
            <a:lstStyle/>
            <a:p>
              <a:pPr>
                <a:defRPr/>
              </a:pPr>
              <a:endParaRPr lang="en-SG"/>
            </a:p>
          </p:txBody>
        </p:sp>
        <p:sp>
          <p:nvSpPr>
            <p:cNvPr id="40996" name="Oval 36"/>
            <p:cNvSpPr>
              <a:spLocks noChangeArrowheads="1"/>
            </p:cNvSpPr>
            <p:nvPr/>
          </p:nvSpPr>
          <p:spPr bwMode="auto">
            <a:xfrm>
              <a:off x="5360" y="1632"/>
              <a:ext cx="78" cy="78"/>
            </a:xfrm>
            <a:prstGeom prst="ellipse">
              <a:avLst/>
            </a:prstGeom>
            <a:solidFill>
              <a:schemeClr val="folHlink"/>
            </a:solidFill>
            <a:ln w="9525">
              <a:noFill/>
              <a:round/>
              <a:headEnd/>
              <a:tailEnd/>
            </a:ln>
            <a:effectLst/>
          </p:spPr>
          <p:txBody>
            <a:bodyPr wrap="none" anchor="ctr"/>
            <a:lstStyle/>
            <a:p>
              <a:pPr>
                <a:defRPr/>
              </a:pPr>
              <a:endParaRPr lang="en-SG"/>
            </a:p>
          </p:txBody>
        </p:sp>
        <p:sp>
          <p:nvSpPr>
            <p:cNvPr id="40997" name="Oval 37"/>
            <p:cNvSpPr>
              <a:spLocks noChangeArrowheads="1"/>
            </p:cNvSpPr>
            <p:nvPr/>
          </p:nvSpPr>
          <p:spPr bwMode="auto">
            <a:xfrm>
              <a:off x="5472" y="1632"/>
              <a:ext cx="78" cy="78"/>
            </a:xfrm>
            <a:prstGeom prst="ellipse">
              <a:avLst/>
            </a:prstGeom>
            <a:solidFill>
              <a:schemeClr val="folHlink"/>
            </a:solidFill>
            <a:ln w="9525">
              <a:noFill/>
              <a:round/>
              <a:headEnd/>
              <a:tailEnd/>
            </a:ln>
            <a:effectLst/>
          </p:spPr>
          <p:txBody>
            <a:bodyPr wrap="none" anchor="ctr"/>
            <a:lstStyle/>
            <a:p>
              <a:pPr>
                <a:defRPr/>
              </a:pPr>
              <a:endParaRPr lang="en-SG"/>
            </a:p>
          </p:txBody>
        </p:sp>
        <p:sp>
          <p:nvSpPr>
            <p:cNvPr id="40998" name="Oval 38"/>
            <p:cNvSpPr>
              <a:spLocks noChangeArrowheads="1"/>
            </p:cNvSpPr>
            <p:nvPr/>
          </p:nvSpPr>
          <p:spPr bwMode="auto">
            <a:xfrm>
              <a:off x="5248" y="1744"/>
              <a:ext cx="79" cy="80"/>
            </a:xfrm>
            <a:prstGeom prst="ellipse">
              <a:avLst/>
            </a:prstGeom>
            <a:solidFill>
              <a:schemeClr val="folHlink"/>
            </a:solidFill>
            <a:ln w="9525">
              <a:noFill/>
              <a:round/>
              <a:headEnd/>
              <a:tailEnd/>
            </a:ln>
            <a:effectLst/>
          </p:spPr>
          <p:txBody>
            <a:bodyPr wrap="none" anchor="ctr"/>
            <a:lstStyle/>
            <a:p>
              <a:pPr>
                <a:defRPr/>
              </a:pPr>
              <a:endParaRPr lang="en-SG"/>
            </a:p>
          </p:txBody>
        </p:sp>
        <p:sp>
          <p:nvSpPr>
            <p:cNvPr id="40999" name="Oval 39"/>
            <p:cNvSpPr>
              <a:spLocks noChangeArrowheads="1"/>
            </p:cNvSpPr>
            <p:nvPr/>
          </p:nvSpPr>
          <p:spPr bwMode="auto">
            <a:xfrm>
              <a:off x="5472" y="1744"/>
              <a:ext cx="78" cy="80"/>
            </a:xfrm>
            <a:prstGeom prst="ellipse">
              <a:avLst/>
            </a:prstGeom>
            <a:solidFill>
              <a:schemeClr val="folHlink"/>
            </a:solidFill>
            <a:ln w="9525">
              <a:noFill/>
              <a:round/>
              <a:headEnd/>
              <a:tailEnd/>
            </a:ln>
            <a:effectLst/>
          </p:spPr>
          <p:txBody>
            <a:bodyPr wrap="none" anchor="ctr"/>
            <a:lstStyle/>
            <a:p>
              <a:pPr>
                <a:defRPr/>
              </a:pPr>
              <a:endParaRPr lang="en-SG"/>
            </a:p>
          </p:txBody>
        </p:sp>
      </p:grpSp>
    </p:spTree>
  </p:cSld>
  <p:clrMap bg1="lt1" tx1="dk1" bg2="lt2" tx2="dk2" accent1="accent1" accent2="accent2" accent3="accent3" accent4="accent4" accent5="accent5" accent6="accent6" hlink="hlink" folHlink="folHlink"/>
  <p:sldLayoutIdLst>
    <p:sldLayoutId id="2147483723"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Lst>
  <p:timing>
    <p:tnLst>
      <p:par>
        <p:cTn id="1" dur="indefinite" restart="never" nodeType="tmRoot"/>
      </p:par>
    </p:tnLst>
  </p:timing>
  <p:txStyles>
    <p:titleStyle>
      <a:lvl1pPr algn="l" rtl="0" eaLnBrk="0" fontAlgn="base" hangingPunct="0">
        <a:spcBef>
          <a:spcPct val="0"/>
        </a:spcBef>
        <a:spcAft>
          <a:spcPct val="0"/>
        </a:spcAft>
        <a:defRPr sz="3900" b="1">
          <a:solidFill>
            <a:schemeClr val="tx2"/>
          </a:solidFill>
          <a:latin typeface="+mj-lt"/>
          <a:ea typeface="+mj-ea"/>
          <a:cs typeface="+mj-cs"/>
        </a:defRPr>
      </a:lvl1pPr>
      <a:lvl2pPr algn="l" rtl="0" eaLnBrk="0" fontAlgn="base" hangingPunct="0">
        <a:spcBef>
          <a:spcPct val="0"/>
        </a:spcBef>
        <a:spcAft>
          <a:spcPct val="0"/>
        </a:spcAft>
        <a:defRPr sz="3900" b="1">
          <a:solidFill>
            <a:schemeClr val="tx2"/>
          </a:solidFill>
          <a:latin typeface="Arial" charset="0"/>
        </a:defRPr>
      </a:lvl2pPr>
      <a:lvl3pPr algn="l" rtl="0" eaLnBrk="0" fontAlgn="base" hangingPunct="0">
        <a:spcBef>
          <a:spcPct val="0"/>
        </a:spcBef>
        <a:spcAft>
          <a:spcPct val="0"/>
        </a:spcAft>
        <a:defRPr sz="3900" b="1">
          <a:solidFill>
            <a:schemeClr val="tx2"/>
          </a:solidFill>
          <a:latin typeface="Arial" charset="0"/>
        </a:defRPr>
      </a:lvl3pPr>
      <a:lvl4pPr algn="l" rtl="0" eaLnBrk="0" fontAlgn="base" hangingPunct="0">
        <a:spcBef>
          <a:spcPct val="0"/>
        </a:spcBef>
        <a:spcAft>
          <a:spcPct val="0"/>
        </a:spcAft>
        <a:defRPr sz="3900" b="1">
          <a:solidFill>
            <a:schemeClr val="tx2"/>
          </a:solidFill>
          <a:latin typeface="Arial" charset="0"/>
        </a:defRPr>
      </a:lvl4pPr>
      <a:lvl5pPr algn="l" rtl="0" eaLnBrk="0" fontAlgn="base" hangingPunct="0">
        <a:spcBef>
          <a:spcPct val="0"/>
        </a:spcBef>
        <a:spcAft>
          <a:spcPct val="0"/>
        </a:spcAft>
        <a:defRPr sz="3900" b="1">
          <a:solidFill>
            <a:schemeClr val="tx2"/>
          </a:solidFill>
          <a:latin typeface="Arial" charset="0"/>
        </a:defRPr>
      </a:lvl5pPr>
      <a:lvl6pPr marL="457200" algn="l" rtl="0" fontAlgn="base">
        <a:spcBef>
          <a:spcPct val="0"/>
        </a:spcBef>
        <a:spcAft>
          <a:spcPct val="0"/>
        </a:spcAft>
        <a:defRPr sz="3900" b="1">
          <a:solidFill>
            <a:schemeClr val="tx2"/>
          </a:solidFill>
          <a:latin typeface="Arial" charset="0"/>
        </a:defRPr>
      </a:lvl6pPr>
      <a:lvl7pPr marL="914400" algn="l" rtl="0" fontAlgn="base">
        <a:spcBef>
          <a:spcPct val="0"/>
        </a:spcBef>
        <a:spcAft>
          <a:spcPct val="0"/>
        </a:spcAft>
        <a:defRPr sz="3900" b="1">
          <a:solidFill>
            <a:schemeClr val="tx2"/>
          </a:solidFill>
          <a:latin typeface="Arial" charset="0"/>
        </a:defRPr>
      </a:lvl7pPr>
      <a:lvl8pPr marL="1371600" algn="l" rtl="0" fontAlgn="base">
        <a:spcBef>
          <a:spcPct val="0"/>
        </a:spcBef>
        <a:spcAft>
          <a:spcPct val="0"/>
        </a:spcAft>
        <a:defRPr sz="3900" b="1">
          <a:solidFill>
            <a:schemeClr val="tx2"/>
          </a:solidFill>
          <a:latin typeface="Arial" charset="0"/>
        </a:defRPr>
      </a:lvl8pPr>
      <a:lvl9pPr marL="1828800" algn="l" rtl="0" fontAlgn="base">
        <a:spcBef>
          <a:spcPct val="0"/>
        </a:spcBef>
        <a:spcAft>
          <a:spcPct val="0"/>
        </a:spcAft>
        <a:defRPr sz="3900" b="1">
          <a:solidFill>
            <a:schemeClr val="tx2"/>
          </a:solidFill>
          <a:latin typeface="Arial" charset="0"/>
        </a:defRPr>
      </a:lvl9pPr>
    </p:titleStyle>
    <p:bodyStyle>
      <a:lvl1pPr marL="342900" indent="-342900" algn="l" rtl="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mn-lt"/>
          <a:ea typeface="+mn-ea"/>
          <a:cs typeface="+mn-cs"/>
        </a:defRPr>
      </a:lvl1pPr>
      <a:lvl2pPr marL="692150" indent="-347663" algn="l" rtl="0" eaLnBrk="0" fontAlgn="base" hangingPunct="0">
        <a:spcBef>
          <a:spcPct val="20000"/>
        </a:spcBef>
        <a:spcAft>
          <a:spcPct val="0"/>
        </a:spcAft>
        <a:buClr>
          <a:schemeClr val="accent2"/>
        </a:buClr>
        <a:buSzPct val="70000"/>
        <a:buFont typeface="Wingdings" pitchFamily="2" charset="2"/>
        <a:buChar char="l"/>
        <a:defRPr sz="2600">
          <a:solidFill>
            <a:schemeClr val="tx1"/>
          </a:solidFill>
          <a:latin typeface="+mn-lt"/>
        </a:defRPr>
      </a:lvl2pPr>
      <a:lvl3pPr marL="987425" indent="-293688" algn="l" rtl="0" eaLnBrk="0" fontAlgn="base" hangingPunct="0">
        <a:spcBef>
          <a:spcPct val="20000"/>
        </a:spcBef>
        <a:spcAft>
          <a:spcPct val="0"/>
        </a:spcAft>
        <a:buClr>
          <a:schemeClr val="accent1"/>
        </a:buClr>
        <a:buSzPct val="70000"/>
        <a:buFont typeface="Wingdings" pitchFamily="2" charset="2"/>
        <a:buChar char="l"/>
        <a:defRPr sz="2300">
          <a:solidFill>
            <a:schemeClr val="tx1"/>
          </a:solidFill>
          <a:latin typeface="+mn-lt"/>
        </a:defRPr>
      </a:lvl3pPr>
      <a:lvl4pPr marL="1281113" indent="-292100" algn="l" rtl="0" eaLnBrk="0" fontAlgn="base" hangingPunct="0">
        <a:spcBef>
          <a:spcPct val="20000"/>
        </a:spcBef>
        <a:spcAft>
          <a:spcPct val="0"/>
        </a:spcAft>
        <a:buClr>
          <a:schemeClr val="tx2"/>
        </a:buClr>
        <a:buSzPct val="75000"/>
        <a:buFont typeface="Wingdings" pitchFamily="2" charset="2"/>
        <a:buChar char="§"/>
        <a:defRPr sz="2000">
          <a:solidFill>
            <a:schemeClr val="tx1"/>
          </a:solidFill>
          <a:latin typeface="+mn-lt"/>
        </a:defRPr>
      </a:lvl4pPr>
      <a:lvl5pPr marL="1598613" indent="-315913" algn="l" rtl="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mn-lt"/>
        </a:defRPr>
      </a:lvl5pPr>
      <a:lvl6pPr marL="20558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6pPr>
      <a:lvl7pPr marL="25130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7pPr>
      <a:lvl8pPr marL="29702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8pPr>
      <a:lvl9pPr marL="34274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people.revoledu.com/kardi/tutorial/Similarity/index.html"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emf"/><Relationship Id="rId1" Type="http://schemas.openxmlformats.org/officeDocument/2006/relationships/slideLayout" Target="../slideLayouts/slideLayout1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3.xml"/><Relationship Id="rId1" Type="http://schemas.openxmlformats.org/officeDocument/2006/relationships/vmlDrawing" Target="../drawings/vmlDrawing1.vml"/><Relationship Id="rId4" Type="http://schemas.openxmlformats.org/officeDocument/2006/relationships/image" Target="../media/image30.png"/></Relationships>
</file>

<file path=ppt/slides/_rels/slide1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emf"/><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hyperlink" Target="http://people.revoledu.com/kardi/tutorial/Similarity/EuclideanDistance.html" TargetMode="External"/><Relationship Id="rId1" Type="http://schemas.openxmlformats.org/officeDocument/2006/relationships/slideLayout" Target="../slideLayouts/slideLayout7.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2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13.xml"/><Relationship Id="rId5" Type="http://schemas.openxmlformats.org/officeDocument/2006/relationships/image" Target="../media/image48.png"/><Relationship Id="rId4" Type="http://schemas.openxmlformats.org/officeDocument/2006/relationships/image" Target="../media/image47.png"/></Relationships>
</file>

<file path=ppt/slides/_rels/slide29.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30.xml.rels><?xml version="1.0" encoding="UTF-8" standalone="yes"?>
<Relationships xmlns="http://schemas.openxmlformats.org/package/2006/relationships"><Relationship Id="rId3" Type="http://schemas.openxmlformats.org/officeDocument/2006/relationships/image" Target="file:///C:\Documents%20and%20Settings\Debashree\My%20Documents\SEMINAR\k-means%20clustering\K-Means%20Clustering%20Numerical%20Example_files\NumericalExample_clip_image032.gif" TargetMode="External"/><Relationship Id="rId2" Type="http://schemas.openxmlformats.org/officeDocument/2006/relationships/image" Target="../media/image50.png"/><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www.stanford.edu/~darthur" TargetMode="External"/><Relationship Id="rId2" Type="http://schemas.openxmlformats.org/officeDocument/2006/relationships/hyperlink" Target="http://home.dei.polimi.it/matteucc/Clustering/tutorial_html/" TargetMode="External"/><Relationship Id="rId1" Type="http://schemas.openxmlformats.org/officeDocument/2006/relationships/slideLayout" Target="../slideLayouts/slideLayout2.xml"/><Relationship Id="rId5" Type="http://schemas.openxmlformats.org/officeDocument/2006/relationships/hyperlink" Target="http://www.stanford.edu/~darthur/kMeansPlusPlus.pdf" TargetMode="External"/><Relationship Id="rId4" Type="http://schemas.openxmlformats.org/officeDocument/2006/relationships/hyperlink" Target="http://www.stanford.edu/~sergeiv"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hyperlink" Target="http://en.wikipedia.org/wiki/Manhattan_distance" TargetMode="External"/><Relationship Id="rId2" Type="http://schemas.openxmlformats.org/officeDocument/2006/relationships/hyperlink" Target="http://en.wikipedia.org/wiki/Euclidean_distance" TargetMode="Externa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hyperlink" Target="http://en.wikipedia.org/wiki/Partition_of_a_set" TargetMode="External"/><Relationship Id="rId2" Type="http://schemas.openxmlformats.org/officeDocument/2006/relationships/hyperlink" Target="http://en.wikipedia.org/wiki/Data_clustering" TargetMode="External"/><Relationship Id="rId1" Type="http://schemas.openxmlformats.org/officeDocument/2006/relationships/slideLayout" Target="../slideLayouts/slideLayout2.xml"/><Relationship Id="rId6" Type="http://schemas.openxmlformats.org/officeDocument/2006/relationships/hyperlink" Target="http://en.wikipedia.org/wiki/Vector_space" TargetMode="External"/><Relationship Id="rId5" Type="http://schemas.openxmlformats.org/officeDocument/2006/relationships/hyperlink" Target="http://en.wikipedia.org/wiki/Gaussian_distribution" TargetMode="External"/><Relationship Id="rId4" Type="http://schemas.openxmlformats.org/officeDocument/2006/relationships/hyperlink" Target="http://en.wikipedia.org/wiki/Expectation-maximization_algorithm"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mathworld.wolfram.com/GeometricCentroid.htm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Clustering</a:t>
            </a:r>
            <a:endParaRPr lang="en-US" dirty="0"/>
          </a:p>
        </p:txBody>
      </p:sp>
      <p:sp>
        <p:nvSpPr>
          <p:cNvPr id="3" name="Subtitle 2"/>
          <p:cNvSpPr>
            <a:spLocks noGrp="1"/>
          </p:cNvSpPr>
          <p:nvPr>
            <p:ph type="subTitle" idx="1"/>
          </p:nvPr>
        </p:nvSpPr>
        <p:spPr/>
        <p:txBody>
          <a:bodyPr/>
          <a:lstStyle/>
          <a:p>
            <a:r>
              <a:rPr lang="en-US" dirty="0" smtClean="0"/>
              <a:t>Dr. Md. </a:t>
            </a:r>
            <a:r>
              <a:rPr lang="en-US" dirty="0" err="1" smtClean="0"/>
              <a:t>Golam</a:t>
            </a:r>
            <a:r>
              <a:rPr lang="en-US" dirty="0" smtClean="0"/>
              <a:t> </a:t>
            </a:r>
            <a:r>
              <a:rPr lang="en-US" dirty="0" err="1" smtClean="0"/>
              <a:t>Rabiul</a:t>
            </a:r>
            <a:r>
              <a:rPr lang="en-US" dirty="0" smtClean="0"/>
              <a:t> </a:t>
            </a:r>
            <a:r>
              <a:rPr lang="en-US" dirty="0" err="1" smtClean="0"/>
              <a:t>Alam</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dirty="0" smtClean="0"/>
              <a:t>K-Means</a:t>
            </a:r>
          </a:p>
        </p:txBody>
      </p:sp>
      <p:sp>
        <p:nvSpPr>
          <p:cNvPr id="11267" name="Rectangle 3"/>
          <p:cNvSpPr>
            <a:spLocks noGrp="1" noChangeArrowheads="1"/>
          </p:cNvSpPr>
          <p:nvPr>
            <p:ph type="body" idx="1"/>
          </p:nvPr>
        </p:nvSpPr>
        <p:spPr/>
        <p:txBody>
          <a:bodyPr/>
          <a:lstStyle/>
          <a:p>
            <a:pPr eaLnBrk="1" hangingPunct="1"/>
            <a:r>
              <a:rPr lang="en-US" smtClean="0"/>
              <a:t>Simply speaking k-means clustering is an algorithm to classify or to group the objects based on attributes/features into K number of group. </a:t>
            </a:r>
          </a:p>
          <a:p>
            <a:pPr eaLnBrk="1" hangingPunct="1"/>
            <a:r>
              <a:rPr lang="en-US" smtClean="0"/>
              <a:t>K is positive integer number. </a:t>
            </a:r>
          </a:p>
          <a:p>
            <a:pPr eaLnBrk="1" hangingPunct="1"/>
            <a:r>
              <a:rPr lang="en-US" smtClean="0"/>
              <a:t>The grouping is done by minimizing the sum of squares of distances between data and the corresponding cluster centroid.</a:t>
            </a:r>
          </a:p>
          <a:p>
            <a:pPr eaLnBrk="1" hangingPunct="1">
              <a:buFont typeface="Wingdings" pitchFamily="2" charset="2"/>
              <a:buNone/>
            </a:pPr>
            <a:endParaRPr lang="en-US"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2"/>
          <p:cNvSpPr>
            <a:spLocks noChangeArrowheads="1"/>
          </p:cNvSpPr>
          <p:nvPr/>
        </p:nvSpPr>
        <p:spPr bwMode="auto">
          <a:xfrm>
            <a:off x="381000" y="228600"/>
            <a:ext cx="7839075" cy="5616575"/>
          </a:xfrm>
          <a:prstGeom prst="rect">
            <a:avLst/>
          </a:prstGeom>
          <a:noFill/>
          <a:ln w="9525">
            <a:noFill/>
            <a:miter lim="800000"/>
            <a:headEnd/>
            <a:tailEnd/>
          </a:ln>
          <a:effectLst/>
        </p:spPr>
        <p:txBody>
          <a:bodyPr>
            <a:spAutoFit/>
          </a:bodyPr>
          <a:lstStyle/>
          <a:p>
            <a:pPr algn="l">
              <a:spcBef>
                <a:spcPct val="50000"/>
              </a:spcBef>
            </a:pPr>
            <a:r>
              <a:rPr lang="en-US" sz="4000" b="1" dirty="0"/>
              <a:t>Algorithm</a:t>
            </a:r>
            <a:r>
              <a:rPr lang="en-US" sz="4000" dirty="0"/>
              <a:t> </a:t>
            </a:r>
            <a:r>
              <a:rPr lang="en-US" sz="4000" i="1" dirty="0"/>
              <a:t>k-means</a:t>
            </a:r>
            <a:r>
              <a:rPr lang="en-US" sz="4000" dirty="0"/>
              <a:t>	</a:t>
            </a:r>
          </a:p>
          <a:p>
            <a:pPr algn="l">
              <a:spcBef>
                <a:spcPct val="50000"/>
              </a:spcBef>
            </a:pPr>
            <a:r>
              <a:rPr lang="en-US" sz="2800" dirty="0"/>
              <a:t>1. Decide on a value for </a:t>
            </a:r>
            <a:r>
              <a:rPr lang="en-US" sz="2800" i="1" dirty="0"/>
              <a:t>k</a:t>
            </a:r>
            <a:r>
              <a:rPr lang="en-US" sz="2800" dirty="0"/>
              <a:t>.	</a:t>
            </a:r>
          </a:p>
          <a:p>
            <a:pPr algn="l">
              <a:spcBef>
                <a:spcPct val="50000"/>
              </a:spcBef>
            </a:pPr>
            <a:r>
              <a:rPr lang="en-US" sz="2800" dirty="0"/>
              <a:t>2. Initialize the </a:t>
            </a:r>
            <a:r>
              <a:rPr lang="en-US" sz="2800" i="1" dirty="0"/>
              <a:t>k</a:t>
            </a:r>
            <a:r>
              <a:rPr lang="en-US" sz="2800" dirty="0"/>
              <a:t> cluster centers (randomly, if necessary).	</a:t>
            </a:r>
          </a:p>
          <a:p>
            <a:pPr algn="l">
              <a:spcBef>
                <a:spcPct val="50000"/>
              </a:spcBef>
            </a:pPr>
            <a:r>
              <a:rPr lang="en-US" sz="2800" dirty="0"/>
              <a:t>3. Decide the class memberships of the </a:t>
            </a:r>
            <a:r>
              <a:rPr lang="en-US" sz="2800" i="1" dirty="0"/>
              <a:t>N</a:t>
            </a:r>
            <a:r>
              <a:rPr lang="en-US" sz="2800" dirty="0"/>
              <a:t> objects by assigning them to the nearest cluster center.	</a:t>
            </a:r>
          </a:p>
          <a:p>
            <a:pPr algn="l">
              <a:spcBef>
                <a:spcPct val="50000"/>
              </a:spcBef>
            </a:pPr>
            <a:r>
              <a:rPr lang="en-US" sz="2800" dirty="0"/>
              <a:t>4. Re-estimate the </a:t>
            </a:r>
            <a:r>
              <a:rPr lang="en-US" sz="2800" i="1" dirty="0"/>
              <a:t>k</a:t>
            </a:r>
            <a:r>
              <a:rPr lang="en-US" sz="2800" dirty="0"/>
              <a:t> cluster centers, by assuming the memberships found above are correct.	</a:t>
            </a:r>
          </a:p>
          <a:p>
            <a:pPr algn="l">
              <a:spcBef>
                <a:spcPct val="50000"/>
              </a:spcBef>
            </a:pPr>
            <a:r>
              <a:rPr lang="en-US" sz="2800" dirty="0"/>
              <a:t>5. If none of the </a:t>
            </a:r>
            <a:r>
              <a:rPr lang="en-US" sz="2800" i="1" dirty="0"/>
              <a:t>N</a:t>
            </a:r>
            <a:r>
              <a:rPr lang="en-US" sz="2800" dirty="0"/>
              <a:t> objects changed membership in the last iteration, exit. Otherwise </a:t>
            </a:r>
            <a:r>
              <a:rPr lang="en-US" sz="2800" dirty="0" err="1"/>
              <a:t>goto</a:t>
            </a:r>
            <a:r>
              <a:rPr lang="en-US" sz="2800" dirty="0"/>
              <a:t> 3.	</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u="sng" smtClean="0"/>
              <a:t>How the K-Mean Clustering algorithm works?</a:t>
            </a:r>
          </a:p>
        </p:txBody>
      </p:sp>
      <p:pic>
        <p:nvPicPr>
          <p:cNvPr id="12291" name="Picture 5" descr="K means clustering algorithm"/>
          <p:cNvPicPr>
            <a:picLocks noGrp="1" noChangeAspect="1" noChangeArrowheads="1"/>
          </p:cNvPicPr>
          <p:nvPr>
            <p:ph idx="1"/>
          </p:nvPr>
        </p:nvPicPr>
        <p:blipFill>
          <a:blip r:embed="rId2"/>
          <a:srcRect/>
          <a:stretch>
            <a:fillRect/>
          </a:stretch>
        </p:blipFill>
        <p:spPr>
          <a:xfrm>
            <a:off x="2209800" y="1676400"/>
            <a:ext cx="5029200" cy="5181600"/>
          </a:xfrm>
          <a:no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4"/>
          <p:cNvSpPr>
            <a:spLocks noChangeArrowheads="1"/>
          </p:cNvSpPr>
          <p:nvPr/>
        </p:nvSpPr>
        <p:spPr bwMode="auto">
          <a:xfrm>
            <a:off x="152400" y="3438525"/>
            <a:ext cx="8991600" cy="457200"/>
          </a:xfrm>
          <a:prstGeom prst="rect">
            <a:avLst/>
          </a:prstGeom>
          <a:noFill/>
          <a:ln w="9525">
            <a:noFill/>
            <a:miter lim="800000"/>
            <a:headEnd/>
            <a:tailEnd/>
          </a:ln>
        </p:spPr>
        <p:txBody>
          <a:bodyPr anchor="ctr">
            <a:spAutoFit/>
          </a:bodyPr>
          <a:lstStyle/>
          <a:p>
            <a:pPr marL="342900" indent="-342900" algn="just"/>
            <a:endParaRPr lang="en-US" sz="2400"/>
          </a:p>
        </p:txBody>
      </p:sp>
      <p:sp>
        <p:nvSpPr>
          <p:cNvPr id="13315" name="Rectangle 9"/>
          <p:cNvSpPr>
            <a:spLocks noGrp="1" noChangeArrowheads="1"/>
          </p:cNvSpPr>
          <p:nvPr>
            <p:ph type="title"/>
          </p:nvPr>
        </p:nvSpPr>
        <p:spPr/>
        <p:txBody>
          <a:bodyPr/>
          <a:lstStyle/>
          <a:p>
            <a:pPr eaLnBrk="1" hangingPunct="1"/>
            <a:r>
              <a:rPr lang="en-US" dirty="0" smtClean="0"/>
              <a:t>K-means</a:t>
            </a:r>
          </a:p>
        </p:txBody>
      </p:sp>
      <p:sp>
        <p:nvSpPr>
          <p:cNvPr id="13316" name="Rectangle 10"/>
          <p:cNvSpPr>
            <a:spLocks noGrp="1" noChangeArrowheads="1"/>
          </p:cNvSpPr>
          <p:nvPr>
            <p:ph type="body" idx="1"/>
          </p:nvPr>
        </p:nvSpPr>
        <p:spPr/>
        <p:txBody>
          <a:bodyPr/>
          <a:lstStyle/>
          <a:p>
            <a:pPr eaLnBrk="1" hangingPunct="1">
              <a:lnSpc>
                <a:spcPct val="80000"/>
              </a:lnSpc>
            </a:pPr>
            <a:r>
              <a:rPr lang="en-US" sz="2600" b="1" u="sng" smtClean="0"/>
              <a:t>Step 1:</a:t>
            </a:r>
            <a:r>
              <a:rPr lang="en-US" sz="2600" smtClean="0"/>
              <a:t> Begin with a decision on the value of k = 	       number of clusters .</a:t>
            </a:r>
          </a:p>
          <a:p>
            <a:pPr eaLnBrk="1" hangingPunct="1">
              <a:lnSpc>
                <a:spcPct val="80000"/>
              </a:lnSpc>
            </a:pPr>
            <a:r>
              <a:rPr lang="en-US" sz="2600" b="1" u="sng" smtClean="0"/>
              <a:t>Step 2</a:t>
            </a:r>
            <a:r>
              <a:rPr lang="en-US" sz="2600" smtClean="0"/>
              <a:t>: Put any initial partition that classifies the 	       data into k  clusters. You may  assign the 	       training samples randomly,or systematically 	       as the following: </a:t>
            </a:r>
          </a:p>
          <a:p>
            <a:pPr eaLnBrk="1" hangingPunct="1">
              <a:lnSpc>
                <a:spcPct val="80000"/>
              </a:lnSpc>
              <a:buFont typeface="Wingdings" pitchFamily="2" charset="2"/>
              <a:buNone/>
            </a:pPr>
            <a:r>
              <a:rPr lang="en-US" sz="2600" smtClean="0"/>
              <a:t>       1.Take the first k training sample as single-	element clusters      </a:t>
            </a:r>
          </a:p>
          <a:p>
            <a:pPr eaLnBrk="1" hangingPunct="1">
              <a:lnSpc>
                <a:spcPct val="80000"/>
              </a:lnSpc>
              <a:buFont typeface="Wingdings" pitchFamily="2" charset="2"/>
              <a:buNone/>
            </a:pPr>
            <a:r>
              <a:rPr lang="en-US" sz="2600" smtClean="0"/>
              <a:t>       2. Assign each of the remaining (N-k) training 	sample to 	the 	cluster with the nearest 	centroid. After each  assignment, recompute 	the centroid of the gaining  cluster. </a:t>
            </a:r>
          </a:p>
          <a:p>
            <a:pPr eaLnBrk="1" hangingPunct="1">
              <a:lnSpc>
                <a:spcPct val="80000"/>
              </a:lnSpc>
              <a:buFont typeface="Wingdings" pitchFamily="2" charset="2"/>
              <a:buNone/>
            </a:pPr>
            <a:endParaRPr lang="en-US" sz="260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dirty="0" smtClean="0"/>
              <a:t>K-means</a:t>
            </a:r>
          </a:p>
        </p:txBody>
      </p:sp>
      <p:sp>
        <p:nvSpPr>
          <p:cNvPr id="14339" name="Rectangle 3"/>
          <p:cNvSpPr>
            <a:spLocks noGrp="1" noChangeArrowheads="1"/>
          </p:cNvSpPr>
          <p:nvPr>
            <p:ph type="body" idx="1"/>
          </p:nvPr>
        </p:nvSpPr>
        <p:spPr>
          <a:xfrm>
            <a:off x="457200" y="1295400"/>
            <a:ext cx="8686800" cy="4835525"/>
          </a:xfrm>
        </p:spPr>
        <p:txBody>
          <a:bodyPr/>
          <a:lstStyle/>
          <a:p>
            <a:pPr eaLnBrk="1" hangingPunct="1"/>
            <a:r>
              <a:rPr lang="en-US" sz="2600" b="1" u="sng" dirty="0" smtClean="0"/>
              <a:t>Step 3:</a:t>
            </a:r>
            <a:r>
              <a:rPr lang="en-US" sz="2600" dirty="0" smtClean="0"/>
              <a:t> Take each sample in sequence and 		        	       compute its </a:t>
            </a:r>
            <a:r>
              <a:rPr lang="en-US" sz="2600" dirty="0" smtClean="0">
                <a:hlinkClick r:id="rId2"/>
              </a:rPr>
              <a:t>distance</a:t>
            </a:r>
            <a:r>
              <a:rPr lang="en-US" sz="2600" dirty="0" smtClean="0"/>
              <a:t> from the </a:t>
            </a:r>
            <a:r>
              <a:rPr lang="en-US" sz="2600" dirty="0" err="1" smtClean="0"/>
              <a:t>centroid</a:t>
            </a:r>
            <a:r>
              <a:rPr lang="en-US" sz="2600" dirty="0" smtClean="0"/>
              <a:t> of   	        	       each of the clusters. If a sample is not 	              	       currently in the cluster with the closest 	        	 	       </a:t>
            </a:r>
            <a:r>
              <a:rPr lang="en-US" sz="2600" dirty="0" err="1" smtClean="0"/>
              <a:t>centroid</a:t>
            </a:r>
            <a:r>
              <a:rPr lang="en-US" sz="2600" dirty="0" smtClean="0"/>
              <a:t>, switch this sample to that cluster 	        	       and update the </a:t>
            </a:r>
            <a:r>
              <a:rPr lang="en-US" sz="2600" dirty="0" err="1" smtClean="0"/>
              <a:t>centroid</a:t>
            </a:r>
            <a:r>
              <a:rPr lang="en-US" sz="2600" dirty="0" smtClean="0"/>
              <a:t> of the cluster 		        	       gaining the new sample and the cluster 	        	       losing the sample. </a:t>
            </a:r>
          </a:p>
          <a:p>
            <a:pPr eaLnBrk="1" hangingPunct="1"/>
            <a:r>
              <a:rPr lang="en-US" sz="2600" b="1" u="sng" dirty="0" smtClean="0"/>
              <a:t>Step 4 .</a:t>
            </a:r>
            <a:r>
              <a:rPr lang="en-US" sz="2600" dirty="0" smtClean="0"/>
              <a:t> Repeat step 3 until convergence is 	  	        	        achieved, that is until a pass through the 	        	        training sample causes no new assignments. </a:t>
            </a:r>
          </a:p>
          <a:p>
            <a:pPr eaLnBrk="1" hangingPunct="1"/>
            <a:endParaRPr lang="en-US" sz="2600" dirty="0" smtClean="0"/>
          </a:p>
          <a:p>
            <a:pPr eaLnBrk="1" hangingPunct="1">
              <a:buFont typeface="Wingdings" pitchFamily="2" charset="2"/>
              <a:buNone/>
            </a:pPr>
            <a:endParaRPr lang="en-US" sz="2600" dirty="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457200" y="122238"/>
            <a:ext cx="8686800" cy="1477962"/>
          </a:xfrm>
        </p:spPr>
        <p:txBody>
          <a:bodyPr/>
          <a:lstStyle/>
          <a:p>
            <a:pPr eaLnBrk="1" hangingPunct="1"/>
            <a:r>
              <a:rPr lang="en-US" sz="3500" u="sng" smtClean="0"/>
              <a:t/>
            </a:r>
            <a:br>
              <a:rPr lang="en-US" sz="3500" u="sng" smtClean="0"/>
            </a:br>
            <a:r>
              <a:rPr lang="en-US" sz="3500" u="sng" smtClean="0"/>
              <a:t>A Simple example showing the implementation of k-means algorithm </a:t>
            </a:r>
            <a:r>
              <a:rPr lang="en-US" sz="3500" smtClean="0"/>
              <a:t/>
            </a:r>
            <a:br>
              <a:rPr lang="en-US" sz="3500" smtClean="0"/>
            </a:br>
            <a:r>
              <a:rPr lang="en-US" sz="3500" smtClean="0"/>
              <a:t>(using K=2)</a:t>
            </a:r>
          </a:p>
        </p:txBody>
      </p:sp>
      <p:sp>
        <p:nvSpPr>
          <p:cNvPr id="15363" name="Rectangle 4"/>
          <p:cNvSpPr>
            <a:spLocks noGrp="1" noChangeArrowheads="1"/>
          </p:cNvSpPr>
          <p:nvPr>
            <p:ph idx="1"/>
          </p:nvPr>
        </p:nvSpPr>
        <p:spPr/>
        <p:txBody>
          <a:bodyPr/>
          <a:lstStyle/>
          <a:p>
            <a:pPr eaLnBrk="1" hangingPunct="1"/>
            <a:endParaRPr lang="en-US" smtClean="0"/>
          </a:p>
        </p:txBody>
      </p:sp>
      <p:sp>
        <p:nvSpPr>
          <p:cNvPr id="15364" name="Rectangle 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SG"/>
          </a:p>
        </p:txBody>
      </p:sp>
      <p:pic>
        <p:nvPicPr>
          <p:cNvPr id="15365" name="Picture 5"/>
          <p:cNvPicPr>
            <a:picLocks noChangeAspect="1" noChangeArrowheads="1"/>
          </p:cNvPicPr>
          <p:nvPr/>
        </p:nvPicPr>
        <p:blipFill>
          <a:blip r:embed="rId2"/>
          <a:srcRect/>
          <a:stretch>
            <a:fillRect/>
          </a:stretch>
        </p:blipFill>
        <p:spPr bwMode="auto">
          <a:xfrm>
            <a:off x="457200" y="1752600"/>
            <a:ext cx="8229600" cy="4343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6"/>
          <p:cNvSpPr>
            <a:spLocks noChangeArrowheads="1"/>
          </p:cNvSpPr>
          <p:nvPr/>
        </p:nvSpPr>
        <p:spPr bwMode="auto">
          <a:xfrm>
            <a:off x="0" y="168275"/>
            <a:ext cx="8077200" cy="1917700"/>
          </a:xfrm>
          <a:prstGeom prst="rect">
            <a:avLst/>
          </a:prstGeom>
          <a:noFill/>
          <a:ln w="9525">
            <a:noFill/>
            <a:miter lim="800000"/>
            <a:headEnd/>
            <a:tailEnd/>
          </a:ln>
        </p:spPr>
        <p:txBody>
          <a:bodyPr anchor="ctr">
            <a:spAutoFit/>
          </a:bodyPr>
          <a:lstStyle/>
          <a:p>
            <a:r>
              <a:rPr lang="en-US" sz="2400" b="1" u="sng"/>
              <a:t>Step 1</a:t>
            </a:r>
            <a:r>
              <a:rPr lang="en-US" sz="2400" u="sng"/>
              <a:t>:</a:t>
            </a:r>
            <a:endParaRPr lang="en-US" sz="2400"/>
          </a:p>
          <a:p>
            <a:r>
              <a:rPr lang="en-US" sz="2400" u="sng"/>
              <a:t>Initialization</a:t>
            </a:r>
            <a:r>
              <a:rPr lang="en-US" sz="2400"/>
              <a:t>: Randomly we choose following two centroids (k=2) for two clusters.</a:t>
            </a:r>
          </a:p>
          <a:p>
            <a:r>
              <a:rPr lang="en-US" sz="2400"/>
              <a:t>In this case the 2 centroid are: m1=(1.0,1.0) and m2=(5.0,7.0).</a:t>
            </a:r>
          </a:p>
        </p:txBody>
      </p:sp>
      <p:pic>
        <p:nvPicPr>
          <p:cNvPr id="16387" name="Picture 7"/>
          <p:cNvPicPr>
            <a:picLocks noChangeAspect="1" noChangeArrowheads="1"/>
          </p:cNvPicPr>
          <p:nvPr/>
        </p:nvPicPr>
        <p:blipFill>
          <a:blip r:embed="rId2"/>
          <a:srcRect/>
          <a:stretch>
            <a:fillRect/>
          </a:stretch>
        </p:blipFill>
        <p:spPr bwMode="auto">
          <a:xfrm>
            <a:off x="1219200" y="2133600"/>
            <a:ext cx="5715000" cy="2971800"/>
          </a:xfrm>
          <a:prstGeom prst="rect">
            <a:avLst/>
          </a:prstGeom>
          <a:noFill/>
          <a:ln w="9525">
            <a:noFill/>
            <a:miter lim="800000"/>
            <a:headEnd/>
            <a:tailEnd/>
          </a:ln>
        </p:spPr>
      </p:pic>
      <p:pic>
        <p:nvPicPr>
          <p:cNvPr id="16388" name="Picture 8"/>
          <p:cNvPicPr>
            <a:picLocks noChangeAspect="1" noChangeArrowheads="1"/>
          </p:cNvPicPr>
          <p:nvPr/>
        </p:nvPicPr>
        <p:blipFill>
          <a:blip r:embed="rId3"/>
          <a:srcRect/>
          <a:stretch>
            <a:fillRect/>
          </a:stretch>
        </p:blipFill>
        <p:spPr bwMode="auto">
          <a:xfrm>
            <a:off x="1143000" y="5181600"/>
            <a:ext cx="5867400" cy="1676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8"/>
          <p:cNvSpPr>
            <a:spLocks noGrp="1" noChangeArrowheads="1"/>
          </p:cNvSpPr>
          <p:nvPr>
            <p:ph type="body" sz="half" idx="1"/>
          </p:nvPr>
        </p:nvSpPr>
        <p:spPr>
          <a:xfrm>
            <a:off x="0" y="0"/>
            <a:ext cx="4800600" cy="6130925"/>
          </a:xfrm>
        </p:spPr>
        <p:txBody>
          <a:bodyPr/>
          <a:lstStyle/>
          <a:p>
            <a:pPr eaLnBrk="1" hangingPunct="1">
              <a:buFont typeface="Wingdings" pitchFamily="2" charset="2"/>
              <a:buNone/>
            </a:pPr>
            <a:endParaRPr lang="en-US" sz="2600" smtClean="0"/>
          </a:p>
          <a:p>
            <a:pPr eaLnBrk="1" hangingPunct="1">
              <a:buFont typeface="Wingdings" pitchFamily="2" charset="2"/>
              <a:buNone/>
            </a:pPr>
            <a:r>
              <a:rPr lang="en-US" sz="2600" b="1" u="sng" smtClean="0"/>
              <a:t>Step 2:</a:t>
            </a:r>
          </a:p>
          <a:p>
            <a:pPr eaLnBrk="1" hangingPunct="1"/>
            <a:r>
              <a:rPr lang="en-US" sz="2600" smtClean="0"/>
              <a:t>Thus, we obtain two clusters containing:</a:t>
            </a:r>
          </a:p>
          <a:p>
            <a:pPr eaLnBrk="1" hangingPunct="1">
              <a:buFont typeface="Wingdings" pitchFamily="2" charset="2"/>
              <a:buNone/>
            </a:pPr>
            <a:r>
              <a:rPr lang="en-US" sz="2600" smtClean="0"/>
              <a:t>	{1,2,3} and {4,5,6,7}.</a:t>
            </a:r>
          </a:p>
          <a:p>
            <a:pPr eaLnBrk="1" hangingPunct="1"/>
            <a:r>
              <a:rPr lang="en-US" sz="2600" smtClean="0"/>
              <a:t>Their new centroids are:</a:t>
            </a:r>
          </a:p>
          <a:p>
            <a:pPr eaLnBrk="1" hangingPunct="1">
              <a:buFont typeface="Wingdings" pitchFamily="2" charset="2"/>
              <a:buNone/>
            </a:pPr>
            <a:r>
              <a:rPr lang="en-US" sz="2600" smtClean="0"/>
              <a:t>                                                         </a:t>
            </a:r>
          </a:p>
        </p:txBody>
      </p:sp>
      <p:pic>
        <p:nvPicPr>
          <p:cNvPr id="17411" name="Picture 11"/>
          <p:cNvPicPr>
            <a:picLocks noGrp="1" noChangeAspect="1" noChangeArrowheads="1"/>
          </p:cNvPicPr>
          <p:nvPr>
            <p:ph sz="quarter" idx="2"/>
          </p:nvPr>
        </p:nvPicPr>
        <p:blipFill>
          <a:blip r:embed="rId2"/>
          <a:srcRect/>
          <a:stretch>
            <a:fillRect/>
          </a:stretch>
        </p:blipFill>
        <p:spPr>
          <a:xfrm>
            <a:off x="4876800" y="0"/>
            <a:ext cx="4267200" cy="4495800"/>
          </a:xfrm>
          <a:noFill/>
        </p:spPr>
      </p:pic>
      <p:pic>
        <p:nvPicPr>
          <p:cNvPr id="17412" name="Picture 12"/>
          <p:cNvPicPr>
            <a:picLocks noGrp="1" noChangeAspect="1" noChangeArrowheads="1"/>
          </p:cNvPicPr>
          <p:nvPr>
            <p:ph sz="quarter" idx="3"/>
          </p:nvPr>
        </p:nvPicPr>
        <p:blipFill>
          <a:blip r:embed="rId3"/>
          <a:srcRect/>
          <a:stretch>
            <a:fillRect/>
          </a:stretch>
        </p:blipFill>
        <p:spPr>
          <a:xfrm>
            <a:off x="4800600" y="4800600"/>
            <a:ext cx="4343400" cy="1295400"/>
          </a:xfrm>
          <a:noFill/>
        </p:spPr>
      </p:pic>
      <p:pic>
        <p:nvPicPr>
          <p:cNvPr id="17413" name="Picture 13"/>
          <p:cNvPicPr>
            <a:picLocks noChangeAspect="1" noChangeArrowheads="1"/>
          </p:cNvPicPr>
          <p:nvPr/>
        </p:nvPicPr>
        <p:blipFill>
          <a:blip r:embed="rId4"/>
          <a:srcRect/>
          <a:stretch>
            <a:fillRect/>
          </a:stretch>
        </p:blipFill>
        <p:spPr bwMode="auto">
          <a:xfrm>
            <a:off x="0" y="3200400"/>
            <a:ext cx="5029200" cy="685800"/>
          </a:xfrm>
          <a:prstGeom prst="rect">
            <a:avLst/>
          </a:prstGeom>
          <a:noFill/>
          <a:ln w="9525">
            <a:noFill/>
            <a:miter lim="800000"/>
            <a:headEnd/>
            <a:tailEnd/>
          </a:ln>
        </p:spPr>
      </p:pic>
      <p:pic>
        <p:nvPicPr>
          <p:cNvPr id="17414" name="Picture 14"/>
          <p:cNvPicPr>
            <a:picLocks noChangeAspect="1" noChangeArrowheads="1"/>
          </p:cNvPicPr>
          <p:nvPr/>
        </p:nvPicPr>
        <p:blipFill>
          <a:blip r:embed="rId5"/>
          <a:srcRect/>
          <a:stretch>
            <a:fillRect/>
          </a:stretch>
        </p:blipFill>
        <p:spPr bwMode="auto">
          <a:xfrm>
            <a:off x="0" y="3962400"/>
            <a:ext cx="5029200" cy="742950"/>
          </a:xfrm>
          <a:prstGeom prst="rect">
            <a:avLst/>
          </a:prstGeom>
          <a:noFill/>
          <a:ln w="9525">
            <a:noFill/>
            <a:miter lim="800000"/>
            <a:headEnd/>
            <a:tailEnd/>
          </a:ln>
        </p:spPr>
      </p:pic>
      <p:pic>
        <p:nvPicPr>
          <p:cNvPr id="17415" name="Picture 15"/>
          <p:cNvPicPr>
            <a:picLocks noChangeAspect="1" noChangeArrowheads="1"/>
          </p:cNvPicPr>
          <p:nvPr/>
        </p:nvPicPr>
        <p:blipFill>
          <a:blip r:embed="rId6"/>
          <a:srcRect/>
          <a:stretch>
            <a:fillRect/>
          </a:stretch>
        </p:blipFill>
        <p:spPr bwMode="auto">
          <a:xfrm>
            <a:off x="228600" y="4724400"/>
            <a:ext cx="1371600" cy="5429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5"/>
          <p:cNvSpPr>
            <a:spLocks noGrp="1" noChangeArrowheads="1"/>
          </p:cNvSpPr>
          <p:nvPr>
            <p:ph type="body" sz="half" idx="1"/>
          </p:nvPr>
        </p:nvSpPr>
        <p:spPr>
          <a:xfrm>
            <a:off x="0" y="152400"/>
            <a:ext cx="4495800" cy="5978525"/>
          </a:xfrm>
        </p:spPr>
        <p:txBody>
          <a:bodyPr/>
          <a:lstStyle/>
          <a:p>
            <a:pPr eaLnBrk="1" hangingPunct="1">
              <a:lnSpc>
                <a:spcPct val="90000"/>
              </a:lnSpc>
              <a:buFont typeface="Wingdings" pitchFamily="2" charset="2"/>
              <a:buNone/>
            </a:pPr>
            <a:endParaRPr lang="en-US" sz="2600" b="1" u="sng" smtClean="0"/>
          </a:p>
          <a:p>
            <a:pPr eaLnBrk="1" hangingPunct="1">
              <a:lnSpc>
                <a:spcPct val="90000"/>
              </a:lnSpc>
              <a:buFont typeface="Wingdings" pitchFamily="2" charset="2"/>
              <a:buNone/>
            </a:pPr>
            <a:r>
              <a:rPr lang="en-US" sz="2600" b="1" u="sng" smtClean="0"/>
              <a:t>Step 3:</a:t>
            </a:r>
          </a:p>
          <a:p>
            <a:pPr eaLnBrk="1" hangingPunct="1">
              <a:lnSpc>
                <a:spcPct val="90000"/>
              </a:lnSpc>
            </a:pPr>
            <a:r>
              <a:rPr lang="en-US" sz="2600" smtClean="0"/>
              <a:t>Now using these centroids we compute the Euclidean distance of each object, as shown in table.</a:t>
            </a:r>
          </a:p>
          <a:p>
            <a:pPr eaLnBrk="1" hangingPunct="1">
              <a:lnSpc>
                <a:spcPct val="90000"/>
              </a:lnSpc>
            </a:pPr>
            <a:endParaRPr lang="en-US" sz="2600" smtClean="0"/>
          </a:p>
          <a:p>
            <a:pPr eaLnBrk="1" hangingPunct="1">
              <a:lnSpc>
                <a:spcPct val="90000"/>
              </a:lnSpc>
            </a:pPr>
            <a:r>
              <a:rPr lang="en-US" sz="2600" smtClean="0"/>
              <a:t>Therefore, the new clusters are:</a:t>
            </a:r>
          </a:p>
          <a:p>
            <a:pPr eaLnBrk="1" hangingPunct="1">
              <a:lnSpc>
                <a:spcPct val="90000"/>
              </a:lnSpc>
              <a:buFont typeface="Wingdings" pitchFamily="2" charset="2"/>
              <a:buNone/>
            </a:pPr>
            <a:r>
              <a:rPr lang="en-US" sz="2600" smtClean="0"/>
              <a:t>	{1,2} and {</a:t>
            </a:r>
            <a:r>
              <a:rPr lang="en-US" sz="2600" b="1" smtClean="0"/>
              <a:t>3</a:t>
            </a:r>
            <a:r>
              <a:rPr lang="en-US" sz="2600" smtClean="0"/>
              <a:t>,4,5,6,7} </a:t>
            </a:r>
          </a:p>
          <a:p>
            <a:pPr eaLnBrk="1" hangingPunct="1">
              <a:lnSpc>
                <a:spcPct val="90000"/>
              </a:lnSpc>
            </a:pPr>
            <a:endParaRPr lang="en-US" sz="2600" smtClean="0"/>
          </a:p>
          <a:p>
            <a:pPr eaLnBrk="1" hangingPunct="1">
              <a:lnSpc>
                <a:spcPct val="90000"/>
              </a:lnSpc>
            </a:pPr>
            <a:r>
              <a:rPr lang="en-US" sz="2600" smtClean="0"/>
              <a:t>Next centroids are: m1=(1.25,1.5) and m2 = (3.9,5.1)</a:t>
            </a:r>
          </a:p>
        </p:txBody>
      </p:sp>
      <p:graphicFrame>
        <p:nvGraphicFramePr>
          <p:cNvPr id="1026" name="Object 6"/>
          <p:cNvGraphicFramePr>
            <a:graphicFrameLocks noChangeAspect="1"/>
          </p:cNvGraphicFramePr>
          <p:nvPr>
            <p:ph sz="half" idx="2"/>
          </p:nvPr>
        </p:nvGraphicFramePr>
        <p:xfrm>
          <a:off x="4648200" y="1719263"/>
          <a:ext cx="4038600" cy="4410075"/>
        </p:xfrm>
        <a:graphic>
          <a:graphicData uri="http://schemas.openxmlformats.org/presentationml/2006/ole">
            <p:oleObj spid="_x0000_s1026" name="Chart" r:id="rId3" imgW="4038600" imgH="4410151" progId="MSGraph.Chart.8">
              <p:embed followColorScheme="full"/>
            </p:oleObj>
          </a:graphicData>
        </a:graphic>
      </p:graphicFrame>
      <p:pic>
        <p:nvPicPr>
          <p:cNvPr id="1028" name="Picture 7"/>
          <p:cNvPicPr>
            <a:picLocks noChangeAspect="1" noChangeArrowheads="1"/>
          </p:cNvPicPr>
          <p:nvPr/>
        </p:nvPicPr>
        <p:blipFill>
          <a:blip r:embed="rId4"/>
          <a:srcRect t="6557"/>
          <a:stretch>
            <a:fillRect/>
          </a:stretch>
        </p:blipFill>
        <p:spPr bwMode="auto">
          <a:xfrm>
            <a:off x="4876800" y="1676400"/>
            <a:ext cx="4038600" cy="4343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5"/>
          <p:cNvSpPr>
            <a:spLocks noGrp="1" noChangeArrowheads="1"/>
          </p:cNvSpPr>
          <p:nvPr>
            <p:ph type="body" sz="half" idx="1"/>
          </p:nvPr>
        </p:nvSpPr>
        <p:spPr>
          <a:xfrm>
            <a:off x="304800" y="304800"/>
            <a:ext cx="4495800" cy="5859463"/>
          </a:xfrm>
        </p:spPr>
        <p:txBody>
          <a:bodyPr/>
          <a:lstStyle/>
          <a:p>
            <a:pPr eaLnBrk="1" hangingPunct="1"/>
            <a:r>
              <a:rPr lang="en-US" sz="2600" u="sng" smtClean="0"/>
              <a:t>Step 4 </a:t>
            </a:r>
            <a:r>
              <a:rPr lang="en-US" sz="2600" smtClean="0"/>
              <a:t>:</a:t>
            </a:r>
          </a:p>
          <a:p>
            <a:pPr eaLnBrk="1" hangingPunct="1">
              <a:buFont typeface="Wingdings" pitchFamily="2" charset="2"/>
              <a:buNone/>
            </a:pPr>
            <a:r>
              <a:rPr lang="en-US" sz="2600" smtClean="0"/>
              <a:t>	The clusters obtained are:</a:t>
            </a:r>
          </a:p>
          <a:p>
            <a:pPr eaLnBrk="1" hangingPunct="1">
              <a:buFont typeface="Wingdings" pitchFamily="2" charset="2"/>
              <a:buNone/>
            </a:pPr>
            <a:r>
              <a:rPr lang="en-US" sz="2600" smtClean="0"/>
              <a:t>	{1,2} and {3,4,5,6,7}</a:t>
            </a:r>
          </a:p>
          <a:p>
            <a:pPr eaLnBrk="1" hangingPunct="1">
              <a:buFont typeface="Wingdings" pitchFamily="2" charset="2"/>
              <a:buNone/>
            </a:pPr>
            <a:endParaRPr lang="en-US" sz="2600" smtClean="0"/>
          </a:p>
          <a:p>
            <a:pPr eaLnBrk="1" hangingPunct="1"/>
            <a:r>
              <a:rPr lang="en-US" sz="2600" smtClean="0"/>
              <a:t>Therefore, there is no change in the cluster. </a:t>
            </a:r>
          </a:p>
          <a:p>
            <a:pPr eaLnBrk="1" hangingPunct="1"/>
            <a:r>
              <a:rPr lang="en-US" sz="2600" smtClean="0"/>
              <a:t>Thus, the algorithm comes to a halt here and final result consist of 2 clusters {1,2} and {3,4,5,6,7}. </a:t>
            </a:r>
          </a:p>
        </p:txBody>
      </p:sp>
      <p:pic>
        <p:nvPicPr>
          <p:cNvPr id="18435" name="Picture 7"/>
          <p:cNvPicPr>
            <a:picLocks noGrp="1" noChangeAspect="1" noChangeArrowheads="1"/>
          </p:cNvPicPr>
          <p:nvPr>
            <p:ph sz="half" idx="2"/>
          </p:nvPr>
        </p:nvPicPr>
        <p:blipFill>
          <a:blip r:embed="rId2"/>
          <a:srcRect l="5357" t="4225" r="3572" b="8450"/>
          <a:stretch>
            <a:fillRect/>
          </a:stretch>
        </p:blipFill>
        <p:spPr>
          <a:xfrm>
            <a:off x="5105400" y="1752600"/>
            <a:ext cx="3886200" cy="4724400"/>
          </a:xfr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1026"/>
          <p:cNvSpPr>
            <a:spLocks noChangeArrowheads="1"/>
          </p:cNvSpPr>
          <p:nvPr/>
        </p:nvSpPr>
        <p:spPr bwMode="auto">
          <a:xfrm>
            <a:off x="304800" y="3048000"/>
            <a:ext cx="7781925" cy="2922588"/>
          </a:xfrm>
          <a:prstGeom prst="rect">
            <a:avLst/>
          </a:prstGeom>
          <a:noFill/>
          <a:ln w="9525">
            <a:noFill/>
            <a:miter lim="800000"/>
            <a:headEnd/>
            <a:tailEnd/>
          </a:ln>
          <a:effectLst/>
        </p:spPr>
        <p:txBody>
          <a:bodyPr>
            <a:spAutoFit/>
          </a:bodyPr>
          <a:lstStyle/>
          <a:p>
            <a:pPr algn="l">
              <a:spcBef>
                <a:spcPct val="50000"/>
              </a:spcBef>
              <a:buFontTx/>
              <a:buChar char="•"/>
            </a:pPr>
            <a:r>
              <a:rPr lang="en-US"/>
              <a:t> Organizing data into classes such that there is</a:t>
            </a:r>
          </a:p>
          <a:p>
            <a:pPr lvl="1" algn="l">
              <a:spcBef>
                <a:spcPct val="50000"/>
              </a:spcBef>
              <a:buFontTx/>
              <a:buChar char="•"/>
            </a:pPr>
            <a:r>
              <a:rPr lang="en-US" sz="2000"/>
              <a:t> high intra-class similarity</a:t>
            </a:r>
          </a:p>
          <a:p>
            <a:pPr lvl="1" algn="l">
              <a:spcBef>
                <a:spcPct val="50000"/>
              </a:spcBef>
              <a:buFontTx/>
              <a:buChar char="•"/>
            </a:pPr>
            <a:r>
              <a:rPr lang="en-US" sz="2000"/>
              <a:t> low inter-class similarity</a:t>
            </a:r>
            <a:r>
              <a:rPr lang="en-US"/>
              <a:t> </a:t>
            </a:r>
          </a:p>
          <a:p>
            <a:pPr algn="l">
              <a:spcBef>
                <a:spcPct val="50000"/>
              </a:spcBef>
              <a:buFontTx/>
              <a:buChar char="•"/>
            </a:pPr>
            <a:r>
              <a:rPr lang="en-US"/>
              <a:t>  Finding the class labels and the number of classes directly from the data (in contrast to classification).</a:t>
            </a:r>
          </a:p>
          <a:p>
            <a:pPr algn="l">
              <a:spcBef>
                <a:spcPct val="50000"/>
              </a:spcBef>
              <a:buFontTx/>
              <a:buChar char="•"/>
            </a:pPr>
            <a:r>
              <a:rPr lang="en-US"/>
              <a:t> More informally, finding natural groupings among objects. </a:t>
            </a:r>
          </a:p>
        </p:txBody>
      </p:sp>
      <p:sp>
        <p:nvSpPr>
          <p:cNvPr id="156675" name="Rectangle 1027"/>
          <p:cNvSpPr>
            <a:spLocks noChangeArrowheads="1"/>
          </p:cNvSpPr>
          <p:nvPr/>
        </p:nvSpPr>
        <p:spPr bwMode="auto">
          <a:xfrm>
            <a:off x="676275" y="152400"/>
            <a:ext cx="7772400" cy="1143000"/>
          </a:xfrm>
          <a:prstGeom prst="rect">
            <a:avLst/>
          </a:prstGeom>
          <a:noFill/>
          <a:ln w="9525">
            <a:noFill/>
            <a:miter lim="800000"/>
            <a:headEnd/>
            <a:tailEnd/>
          </a:ln>
          <a:effectLst/>
        </p:spPr>
        <p:txBody>
          <a:bodyPr anchor="ctr"/>
          <a:lstStyle/>
          <a:p>
            <a:r>
              <a:rPr lang="en-US" sz="6000">
                <a:solidFill>
                  <a:schemeClr val="tx2"/>
                </a:solidFill>
                <a:effectLst>
                  <a:outerShdw blurRad="38100" dist="38100" dir="2700000" algn="tl">
                    <a:srgbClr val="C0C0C0"/>
                  </a:outerShdw>
                </a:effectLst>
              </a:rPr>
              <a:t>What is Clustering?</a:t>
            </a:r>
          </a:p>
        </p:txBody>
      </p:sp>
      <p:sp>
        <p:nvSpPr>
          <p:cNvPr id="156676" name="Text Box 1028"/>
          <p:cNvSpPr txBox="1">
            <a:spLocks noChangeArrowheads="1"/>
          </p:cNvSpPr>
          <p:nvPr/>
        </p:nvSpPr>
        <p:spPr bwMode="auto">
          <a:xfrm>
            <a:off x="1136650" y="1241425"/>
            <a:ext cx="184150" cy="457200"/>
          </a:xfrm>
          <a:prstGeom prst="rect">
            <a:avLst/>
          </a:prstGeom>
          <a:noFill/>
          <a:ln w="9525">
            <a:noFill/>
            <a:miter lim="800000"/>
            <a:headEnd/>
            <a:tailEnd/>
          </a:ln>
          <a:effectLst/>
        </p:spPr>
        <p:txBody>
          <a:bodyPr wrap="none">
            <a:spAutoFit/>
          </a:bodyPr>
          <a:lstStyle/>
          <a:p>
            <a:pPr algn="l"/>
            <a:endParaRPr lang="en-US"/>
          </a:p>
        </p:txBody>
      </p:sp>
      <p:sp>
        <p:nvSpPr>
          <p:cNvPr id="156677" name="Text Box 1029"/>
          <p:cNvSpPr txBox="1">
            <a:spLocks noChangeArrowheads="1"/>
          </p:cNvSpPr>
          <p:nvPr/>
        </p:nvSpPr>
        <p:spPr bwMode="auto">
          <a:xfrm>
            <a:off x="360363" y="1327150"/>
            <a:ext cx="8351837" cy="1373188"/>
          </a:xfrm>
          <a:prstGeom prst="rect">
            <a:avLst/>
          </a:prstGeom>
          <a:noFill/>
          <a:ln w="9525">
            <a:noFill/>
            <a:miter lim="800000"/>
            <a:headEnd/>
            <a:tailEnd/>
          </a:ln>
          <a:effectLst/>
        </p:spPr>
        <p:txBody>
          <a:bodyPr>
            <a:spAutoFit/>
          </a:bodyPr>
          <a:lstStyle/>
          <a:p>
            <a:pPr algn="l"/>
            <a:r>
              <a:rPr lang="en-US" sz="2800">
                <a:solidFill>
                  <a:schemeClr val="bg2"/>
                </a:solidFill>
              </a:rPr>
              <a:t>Also called </a:t>
            </a:r>
            <a:r>
              <a:rPr lang="en-US" sz="2800" i="1">
                <a:solidFill>
                  <a:schemeClr val="bg2"/>
                </a:solidFill>
              </a:rPr>
              <a:t>unsupervised learning</a:t>
            </a:r>
            <a:r>
              <a:rPr lang="en-US" sz="2800">
                <a:solidFill>
                  <a:schemeClr val="bg2"/>
                </a:solidFill>
              </a:rPr>
              <a:t>, sometimes called </a:t>
            </a:r>
            <a:r>
              <a:rPr lang="en-US" sz="2800" i="1">
                <a:solidFill>
                  <a:schemeClr val="bg2"/>
                </a:solidFill>
              </a:rPr>
              <a:t>classification</a:t>
            </a:r>
            <a:r>
              <a:rPr lang="en-US" sz="2800">
                <a:solidFill>
                  <a:schemeClr val="bg2"/>
                </a:solidFill>
              </a:rPr>
              <a:t> by statisticians and </a:t>
            </a:r>
            <a:r>
              <a:rPr lang="en-US" sz="2800" i="1">
                <a:solidFill>
                  <a:schemeClr val="bg2"/>
                </a:solidFill>
              </a:rPr>
              <a:t>sorting</a:t>
            </a:r>
            <a:r>
              <a:rPr lang="en-US" sz="2800">
                <a:solidFill>
                  <a:schemeClr val="bg2"/>
                </a:solidFill>
              </a:rPr>
              <a:t> by psychologists and </a:t>
            </a:r>
            <a:r>
              <a:rPr lang="en-US" sz="2800" i="1">
                <a:solidFill>
                  <a:schemeClr val="bg2"/>
                </a:solidFill>
              </a:rPr>
              <a:t>segmentation</a:t>
            </a:r>
            <a:r>
              <a:rPr lang="en-US" sz="2800">
                <a:solidFill>
                  <a:schemeClr val="bg2"/>
                </a:solidFill>
              </a:rPr>
              <a:t> by people in marketing</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4"/>
          <p:cNvSpPr>
            <a:spLocks noGrp="1" noChangeArrowheads="1"/>
          </p:cNvSpPr>
          <p:nvPr>
            <p:ph type="title"/>
          </p:nvPr>
        </p:nvSpPr>
        <p:spPr/>
        <p:txBody>
          <a:bodyPr/>
          <a:lstStyle/>
          <a:p>
            <a:pPr eaLnBrk="1" hangingPunct="1"/>
            <a:r>
              <a:rPr lang="en-US" u="sng" smtClean="0"/>
              <a:t>PLOT</a:t>
            </a:r>
          </a:p>
        </p:txBody>
      </p:sp>
      <p:pic>
        <p:nvPicPr>
          <p:cNvPr id="19459" name="Picture 6"/>
          <p:cNvPicPr>
            <a:picLocks noChangeAspect="1" noChangeArrowheads="1"/>
          </p:cNvPicPr>
          <p:nvPr/>
        </p:nvPicPr>
        <p:blipFill>
          <a:blip r:embed="rId2"/>
          <a:srcRect l="4672" t="1755" r="20561" b="5263"/>
          <a:stretch>
            <a:fillRect/>
          </a:stretch>
        </p:blipFill>
        <p:spPr bwMode="auto">
          <a:xfrm>
            <a:off x="1752600" y="1828800"/>
            <a:ext cx="6096000" cy="4038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smtClean="0"/>
              <a:t>(with K=3)</a:t>
            </a:r>
            <a:br>
              <a:rPr lang="en-US" smtClean="0"/>
            </a:br>
            <a:endParaRPr lang="en-US" smtClean="0"/>
          </a:p>
        </p:txBody>
      </p:sp>
      <p:pic>
        <p:nvPicPr>
          <p:cNvPr id="20483" name="Picture 6"/>
          <p:cNvPicPr>
            <a:picLocks noGrp="1" noChangeAspect="1" noChangeArrowheads="1"/>
          </p:cNvPicPr>
          <p:nvPr>
            <p:ph sz="half" idx="1"/>
          </p:nvPr>
        </p:nvPicPr>
        <p:blipFill>
          <a:blip r:embed="rId2"/>
          <a:srcRect l="5084" t="6061" r="1695" b="3030"/>
          <a:stretch>
            <a:fillRect/>
          </a:stretch>
        </p:blipFill>
        <p:spPr>
          <a:xfrm>
            <a:off x="228600" y="1447800"/>
            <a:ext cx="4191000" cy="4572000"/>
          </a:xfrm>
          <a:noFill/>
        </p:spPr>
      </p:pic>
      <p:pic>
        <p:nvPicPr>
          <p:cNvPr id="20484" name="Picture 7"/>
          <p:cNvPicPr>
            <a:picLocks noGrp="1" noChangeAspect="1" noChangeArrowheads="1"/>
          </p:cNvPicPr>
          <p:nvPr>
            <p:ph sz="half" idx="2"/>
          </p:nvPr>
        </p:nvPicPr>
        <p:blipFill>
          <a:blip r:embed="rId3"/>
          <a:srcRect l="1785" t="5455" r="1785" b="3636"/>
          <a:stretch>
            <a:fillRect/>
          </a:stretch>
        </p:blipFill>
        <p:spPr>
          <a:xfrm>
            <a:off x="4572000" y="1752600"/>
            <a:ext cx="4114800" cy="3810000"/>
          </a:xfrm>
          <a:noFill/>
        </p:spPr>
      </p:pic>
      <p:sp>
        <p:nvSpPr>
          <p:cNvPr id="20485" name="Text Box 8"/>
          <p:cNvSpPr txBox="1">
            <a:spLocks noChangeArrowheads="1"/>
          </p:cNvSpPr>
          <p:nvPr/>
        </p:nvSpPr>
        <p:spPr bwMode="auto">
          <a:xfrm>
            <a:off x="457200" y="6019800"/>
            <a:ext cx="3276600" cy="457200"/>
          </a:xfrm>
          <a:prstGeom prst="rect">
            <a:avLst/>
          </a:prstGeom>
          <a:noFill/>
          <a:ln w="9525">
            <a:noFill/>
            <a:miter lim="800000"/>
            <a:headEnd/>
            <a:tailEnd/>
          </a:ln>
        </p:spPr>
        <p:txBody>
          <a:bodyPr>
            <a:spAutoFit/>
          </a:bodyPr>
          <a:lstStyle/>
          <a:p>
            <a:pPr>
              <a:spcBef>
                <a:spcPct val="50000"/>
              </a:spcBef>
            </a:pPr>
            <a:r>
              <a:rPr lang="en-US"/>
              <a:t>               </a:t>
            </a:r>
            <a:r>
              <a:rPr lang="en-US" sz="2400" b="1" u="sng"/>
              <a:t>Step 1</a:t>
            </a:r>
          </a:p>
        </p:txBody>
      </p:sp>
      <p:sp>
        <p:nvSpPr>
          <p:cNvPr id="20486" name="Text Box 9"/>
          <p:cNvSpPr txBox="1">
            <a:spLocks noChangeArrowheads="1"/>
          </p:cNvSpPr>
          <p:nvPr/>
        </p:nvSpPr>
        <p:spPr bwMode="auto">
          <a:xfrm>
            <a:off x="5562600" y="5943600"/>
            <a:ext cx="2209800" cy="457200"/>
          </a:xfrm>
          <a:prstGeom prst="rect">
            <a:avLst/>
          </a:prstGeom>
          <a:noFill/>
          <a:ln w="9525">
            <a:noFill/>
            <a:miter lim="800000"/>
            <a:headEnd/>
            <a:tailEnd/>
          </a:ln>
        </p:spPr>
        <p:txBody>
          <a:bodyPr>
            <a:spAutoFit/>
          </a:bodyPr>
          <a:lstStyle/>
          <a:p>
            <a:pPr>
              <a:spcBef>
                <a:spcPct val="50000"/>
              </a:spcBef>
            </a:pPr>
            <a:r>
              <a:rPr lang="en-US"/>
              <a:t>         </a:t>
            </a:r>
            <a:r>
              <a:rPr lang="en-US" sz="2400" b="1" u="sng"/>
              <a:t>Step 2</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4"/>
          <p:cNvSpPr>
            <a:spLocks noGrp="1" noChangeArrowheads="1"/>
          </p:cNvSpPr>
          <p:nvPr>
            <p:ph type="title"/>
          </p:nvPr>
        </p:nvSpPr>
        <p:spPr/>
        <p:txBody>
          <a:bodyPr/>
          <a:lstStyle/>
          <a:p>
            <a:pPr eaLnBrk="1" hangingPunct="1"/>
            <a:r>
              <a:rPr lang="en-US" u="sng" smtClean="0"/>
              <a:t>PLOT</a:t>
            </a:r>
          </a:p>
        </p:txBody>
      </p:sp>
      <p:pic>
        <p:nvPicPr>
          <p:cNvPr id="21507" name="Picture 6"/>
          <p:cNvPicPr>
            <a:picLocks noGrp="1" noChangeAspect="1" noChangeArrowheads="1"/>
          </p:cNvPicPr>
          <p:nvPr>
            <p:ph idx="1"/>
          </p:nvPr>
        </p:nvPicPr>
        <p:blipFill>
          <a:blip r:embed="rId2"/>
          <a:srcRect l="4878" t="5661" r="3659" b="3773"/>
          <a:stretch>
            <a:fillRect/>
          </a:stretch>
        </p:blipFill>
        <p:spPr>
          <a:xfrm>
            <a:off x="1828800" y="2286000"/>
            <a:ext cx="5715000" cy="3657600"/>
          </a:xfrm>
          <a:noFill/>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idx="4294967295"/>
          </p:nvPr>
        </p:nvSpPr>
        <p:spPr>
          <a:xfrm>
            <a:off x="0" y="122238"/>
            <a:ext cx="7543800" cy="1295400"/>
          </a:xfrm>
        </p:spPr>
        <p:txBody>
          <a:bodyPr/>
          <a:lstStyle/>
          <a:p>
            <a:pPr eaLnBrk="1" hangingPunct="1"/>
            <a:r>
              <a:rPr lang="en-US" u="sng" smtClean="0"/>
              <a:t>Real-Life Numerical Example of K-Means Clustering</a:t>
            </a:r>
          </a:p>
        </p:txBody>
      </p:sp>
      <p:sp>
        <p:nvSpPr>
          <p:cNvPr id="22531" name="Rectangle 4"/>
          <p:cNvSpPr>
            <a:spLocks noChangeArrowheads="1"/>
          </p:cNvSpPr>
          <p:nvPr/>
        </p:nvSpPr>
        <p:spPr bwMode="auto">
          <a:xfrm>
            <a:off x="304800" y="1752600"/>
            <a:ext cx="7848600" cy="2282825"/>
          </a:xfrm>
          <a:prstGeom prst="rect">
            <a:avLst/>
          </a:prstGeom>
          <a:noFill/>
          <a:ln w="9525">
            <a:noFill/>
            <a:miter lim="800000"/>
            <a:headEnd/>
            <a:tailEnd/>
          </a:ln>
        </p:spPr>
        <p:txBody>
          <a:bodyPr anchor="ctr">
            <a:spAutoFit/>
          </a:bodyPr>
          <a:lstStyle/>
          <a:p>
            <a:r>
              <a:rPr lang="en-US" sz="2400"/>
              <a:t>We have 4 medicines as our training data points object and each medicine has 2 attributes. Each attribute represents coordinate of the object. We have to determine which medicines belong to cluster 1 and which medicines belong to the other cluster. </a:t>
            </a:r>
          </a:p>
          <a:p>
            <a:pPr eaLnBrk="0" hangingPunct="0"/>
            <a:endParaRPr lang="en-US" sz="2400"/>
          </a:p>
        </p:txBody>
      </p:sp>
      <p:graphicFrame>
        <p:nvGraphicFramePr>
          <p:cNvPr id="72822" name="Group 118"/>
          <p:cNvGraphicFramePr>
            <a:graphicFrameLocks noGrp="1"/>
          </p:cNvGraphicFramePr>
          <p:nvPr/>
        </p:nvGraphicFramePr>
        <p:xfrm>
          <a:off x="1295400" y="3733800"/>
          <a:ext cx="5867400" cy="2534921"/>
        </p:xfrm>
        <a:graphic>
          <a:graphicData uri="http://schemas.openxmlformats.org/drawingml/2006/table">
            <a:tbl>
              <a:tblPr/>
              <a:tblGrid>
                <a:gridCol w="1792288"/>
                <a:gridCol w="2081212"/>
                <a:gridCol w="1993900"/>
              </a:tblGrid>
              <a:tr h="538163">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cs typeface="Times New Roman" pitchFamily="18" charset="0"/>
                        </a:rPr>
                        <a:t>Object</a:t>
                      </a:r>
                      <a:endParaRPr kumimoji="0" lang="en-US" sz="1600" b="1" i="0" u="none" strike="noStrike" cap="none" normalizeH="0" baseline="0" smtClean="0">
                        <a:ln>
                          <a:noFill/>
                        </a:ln>
                        <a:solidFill>
                          <a:schemeClr val="tx1"/>
                        </a:solidFill>
                        <a:effectLst/>
                        <a:latin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cs typeface="Times New Roman" pitchFamily="18" charset="0"/>
                        </a:rPr>
                        <a:t>Attribute1 (X): weight index</a:t>
                      </a:r>
                      <a:endParaRPr kumimoji="0" lang="en-US" sz="1600" b="1" i="0" u="none" strike="noStrike" cap="none" normalizeH="0" baseline="0" smtClean="0">
                        <a:ln>
                          <a:noFill/>
                        </a:ln>
                        <a:solidFill>
                          <a:schemeClr val="tx1"/>
                        </a:solidFill>
                        <a:effectLst/>
                        <a:latin typeface="Arial"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cs typeface="Times New Roman" pitchFamily="18" charset="0"/>
                        </a:rPr>
                        <a:t>Attribute 2 (Y): pH</a:t>
                      </a:r>
                      <a:endParaRPr kumimoji="0" lang="en-US" sz="1600" b="1" i="0" u="none" strike="noStrike" cap="none" normalizeH="0" baseline="0" smtClean="0">
                        <a:ln>
                          <a:noFill/>
                        </a:ln>
                        <a:solidFill>
                          <a:schemeClr val="tx1"/>
                        </a:solidFill>
                        <a:effectLst/>
                        <a:latin typeface="Arial"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528638">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cs typeface="Times New Roman" pitchFamily="18" charset="0"/>
                        </a:rPr>
                        <a:t>Medicine A</a:t>
                      </a:r>
                      <a:endParaRPr kumimoji="0" lang="en-US" sz="1600" b="1" i="0" u="none" strike="noStrike" cap="none" normalizeH="0" baseline="0" smtClean="0">
                        <a:ln>
                          <a:noFill/>
                        </a:ln>
                        <a:solidFill>
                          <a:schemeClr val="tx1"/>
                        </a:solidFill>
                        <a:effectLst/>
                        <a:latin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cs typeface="Times New Roman" pitchFamily="18" charset="0"/>
                        </a:rPr>
                        <a:t>1</a:t>
                      </a:r>
                      <a:endParaRPr kumimoji="0" lang="en-US" sz="1600" b="1" i="0" u="none" strike="noStrike" cap="none" normalizeH="0" baseline="0" smtClean="0">
                        <a:ln>
                          <a:noFill/>
                        </a:ln>
                        <a:solidFill>
                          <a:schemeClr val="tx1"/>
                        </a:solidFill>
                        <a:effectLst/>
                        <a:latin typeface="Arial"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cs typeface="Times New Roman" pitchFamily="18" charset="0"/>
                        </a:rPr>
                        <a:t>1</a:t>
                      </a:r>
                      <a:endParaRPr kumimoji="0" lang="en-US" sz="1600" b="1" i="0" u="none" strike="noStrike" cap="none" normalizeH="0" baseline="0" smtClean="0">
                        <a:ln>
                          <a:noFill/>
                        </a:ln>
                        <a:solidFill>
                          <a:schemeClr val="tx1"/>
                        </a:solidFill>
                        <a:effectLst/>
                        <a:latin typeface="Arial"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488950">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cs typeface="Times New Roman" pitchFamily="18" charset="0"/>
                        </a:rPr>
                        <a:t>Medicine B</a:t>
                      </a:r>
                      <a:endParaRPr kumimoji="0" lang="en-US" sz="1600" b="1" i="0" u="none" strike="noStrike" cap="none" normalizeH="0" baseline="0" smtClean="0">
                        <a:ln>
                          <a:noFill/>
                        </a:ln>
                        <a:solidFill>
                          <a:schemeClr val="tx1"/>
                        </a:solidFill>
                        <a:effectLst/>
                        <a:latin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cs typeface="Times New Roman" pitchFamily="18" charset="0"/>
                        </a:rPr>
                        <a:t>2</a:t>
                      </a:r>
                      <a:endParaRPr kumimoji="0" lang="en-US" sz="1600" b="1" i="0" u="none" strike="noStrike" cap="none" normalizeH="0" baseline="0" smtClean="0">
                        <a:ln>
                          <a:noFill/>
                        </a:ln>
                        <a:solidFill>
                          <a:schemeClr val="tx1"/>
                        </a:solidFill>
                        <a:effectLst/>
                        <a:latin typeface="Arial"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cs typeface="Times New Roman" pitchFamily="18" charset="0"/>
                        </a:rPr>
                        <a:t>1</a:t>
                      </a:r>
                      <a:endParaRPr kumimoji="0" lang="en-US" sz="1600" b="1" i="0" u="none" strike="noStrike" cap="none" normalizeH="0" baseline="0" smtClean="0">
                        <a:ln>
                          <a:noFill/>
                        </a:ln>
                        <a:solidFill>
                          <a:schemeClr val="tx1"/>
                        </a:solidFill>
                        <a:effectLst/>
                        <a:latin typeface="Arial"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471488">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cs typeface="Times New Roman" pitchFamily="18" charset="0"/>
                        </a:rPr>
                        <a:t>Medicine C</a:t>
                      </a:r>
                      <a:endParaRPr kumimoji="0" lang="en-US" sz="1600" b="1" i="0" u="none" strike="noStrike" cap="none" normalizeH="0" baseline="0" smtClean="0">
                        <a:ln>
                          <a:noFill/>
                        </a:ln>
                        <a:solidFill>
                          <a:schemeClr val="tx1"/>
                        </a:solidFill>
                        <a:effectLst/>
                        <a:latin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cs typeface="Times New Roman" pitchFamily="18" charset="0"/>
                        </a:rPr>
                        <a:t>4</a:t>
                      </a:r>
                      <a:endParaRPr kumimoji="0" lang="en-US" sz="1600" b="1" i="0" u="none" strike="noStrike" cap="none" normalizeH="0" baseline="0" smtClean="0">
                        <a:ln>
                          <a:noFill/>
                        </a:ln>
                        <a:solidFill>
                          <a:schemeClr val="tx1"/>
                        </a:solidFill>
                        <a:effectLst/>
                        <a:latin typeface="Arial"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cs typeface="Times New Roman" pitchFamily="18" charset="0"/>
                        </a:rPr>
                        <a:t>3</a:t>
                      </a:r>
                      <a:endParaRPr kumimoji="0" lang="en-US" sz="1600" b="1" i="0" u="none" strike="noStrike" cap="none" normalizeH="0" baseline="0" smtClean="0">
                        <a:ln>
                          <a:noFill/>
                        </a:ln>
                        <a:solidFill>
                          <a:schemeClr val="tx1"/>
                        </a:solidFill>
                        <a:effectLst/>
                        <a:latin typeface="Arial"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466725">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cs typeface="Times New Roman" pitchFamily="18" charset="0"/>
                        </a:rPr>
                        <a:t>Medicine D</a:t>
                      </a:r>
                      <a:endParaRPr kumimoji="0" lang="en-US" sz="1600" b="1" i="0" u="none" strike="noStrike" cap="none" normalizeH="0" baseline="0" smtClean="0">
                        <a:ln>
                          <a:noFill/>
                        </a:ln>
                        <a:solidFill>
                          <a:schemeClr val="tx1"/>
                        </a:solidFill>
                        <a:effectLst/>
                        <a:latin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cs typeface="Times New Roman" pitchFamily="18" charset="0"/>
                        </a:rPr>
                        <a:t>5</a:t>
                      </a:r>
                      <a:endParaRPr kumimoji="0" lang="en-US" sz="1600" b="1" i="0" u="none" strike="noStrike" cap="none" normalizeH="0" baseline="0" smtClean="0">
                        <a:ln>
                          <a:noFill/>
                        </a:ln>
                        <a:solidFill>
                          <a:schemeClr val="tx1"/>
                        </a:solidFill>
                        <a:effectLst/>
                        <a:latin typeface="Arial"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cs typeface="Times New Roman" pitchFamily="18" charset="0"/>
                        </a:rPr>
                        <a:t>4</a:t>
                      </a:r>
                      <a:endParaRPr kumimoji="0" lang="en-US" sz="1600" b="1" i="0" u="none" strike="noStrike" cap="none" normalizeH="0" baseline="0" smtClean="0">
                        <a:ln>
                          <a:noFill/>
                        </a:ln>
                        <a:solidFill>
                          <a:schemeClr val="tx1"/>
                        </a:solidFill>
                        <a:effectLst/>
                        <a:latin typeface="Arial"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5"/>
          <p:cNvSpPr>
            <a:spLocks noGrp="1" noChangeArrowheads="1"/>
          </p:cNvSpPr>
          <p:nvPr>
            <p:ph type="body" sz="half" idx="1"/>
          </p:nvPr>
        </p:nvSpPr>
        <p:spPr>
          <a:xfrm>
            <a:off x="457200" y="838200"/>
            <a:ext cx="4038600" cy="5791200"/>
          </a:xfrm>
        </p:spPr>
        <p:txBody>
          <a:bodyPr/>
          <a:lstStyle/>
          <a:p>
            <a:pPr eaLnBrk="1" hangingPunct="1">
              <a:buFont typeface="Wingdings" pitchFamily="2" charset="2"/>
              <a:buNone/>
            </a:pPr>
            <a:r>
              <a:rPr lang="en-US" sz="2600" u="sng" smtClean="0"/>
              <a:t>Step 1:</a:t>
            </a:r>
          </a:p>
          <a:p>
            <a:pPr eaLnBrk="1" hangingPunct="1"/>
            <a:r>
              <a:rPr lang="en-US" sz="2600" smtClean="0"/>
              <a:t> </a:t>
            </a:r>
            <a:r>
              <a:rPr lang="en-US" sz="2600" b="1" u="sng" smtClean="0"/>
              <a:t>Initial value of centroids</a:t>
            </a:r>
            <a:r>
              <a:rPr lang="en-US" sz="2600" i="1" smtClean="0"/>
              <a:t> </a:t>
            </a:r>
            <a:r>
              <a:rPr lang="en-US" sz="2600" smtClean="0"/>
              <a:t>: Suppose we use medicine A and medicine B as the first centroids. </a:t>
            </a:r>
          </a:p>
          <a:p>
            <a:pPr eaLnBrk="1" hangingPunct="1"/>
            <a:r>
              <a:rPr lang="en-US" sz="2600" smtClean="0"/>
              <a:t>Let and c</a:t>
            </a:r>
            <a:r>
              <a:rPr lang="en-US" sz="2600" baseline="-25000" smtClean="0"/>
              <a:t>1</a:t>
            </a:r>
            <a:r>
              <a:rPr lang="en-US" sz="2600" smtClean="0"/>
              <a:t> and c</a:t>
            </a:r>
            <a:r>
              <a:rPr lang="en-US" sz="2600" baseline="-25000" smtClean="0"/>
              <a:t>2 </a:t>
            </a:r>
            <a:r>
              <a:rPr lang="en-US" sz="2600" smtClean="0"/>
              <a:t>denote the coordinate of the centroids, then c</a:t>
            </a:r>
            <a:r>
              <a:rPr lang="en-US" sz="2600" baseline="-25000" smtClean="0"/>
              <a:t>1</a:t>
            </a:r>
            <a:r>
              <a:rPr lang="en-US" sz="2600" smtClean="0"/>
              <a:t>=(1,1) and c</a:t>
            </a:r>
            <a:r>
              <a:rPr lang="en-US" sz="2600" baseline="-25000" smtClean="0"/>
              <a:t>2</a:t>
            </a:r>
            <a:r>
              <a:rPr lang="en-US" sz="2600" smtClean="0"/>
              <a:t>=(2,1) </a:t>
            </a:r>
          </a:p>
        </p:txBody>
      </p:sp>
      <p:pic>
        <p:nvPicPr>
          <p:cNvPr id="23555" name="Picture 7" descr="k means clustering iteration 0"/>
          <p:cNvPicPr>
            <a:picLocks noGrp="1" noChangeAspect="1" noChangeArrowheads="1"/>
          </p:cNvPicPr>
          <p:nvPr>
            <p:ph sz="half" idx="2"/>
          </p:nvPr>
        </p:nvPicPr>
        <p:blipFill>
          <a:blip r:embed="rId2"/>
          <a:srcRect/>
          <a:stretch>
            <a:fillRect/>
          </a:stretch>
        </p:blipFill>
        <p:spPr>
          <a:xfrm>
            <a:off x="4724400" y="838200"/>
            <a:ext cx="4419600" cy="5410200"/>
          </a:xfrm>
          <a:noFill/>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3"/>
          <p:cNvSpPr>
            <a:spLocks noGrp="1" noChangeArrowheads="1"/>
          </p:cNvSpPr>
          <p:nvPr>
            <p:ph type="body" idx="4294967295"/>
          </p:nvPr>
        </p:nvSpPr>
        <p:spPr>
          <a:xfrm>
            <a:off x="0" y="0"/>
            <a:ext cx="8915400" cy="6858000"/>
          </a:xfrm>
        </p:spPr>
        <p:txBody>
          <a:bodyPr/>
          <a:lstStyle/>
          <a:p>
            <a:pPr eaLnBrk="1" hangingPunct="1">
              <a:lnSpc>
                <a:spcPct val="90000"/>
              </a:lnSpc>
            </a:pPr>
            <a:r>
              <a:rPr lang="en-US" sz="2600" b="1" u="sng" smtClean="0"/>
              <a:t>Objects-Centroids distance</a:t>
            </a:r>
            <a:r>
              <a:rPr lang="en-US" sz="2600" i="1" smtClean="0"/>
              <a:t> </a:t>
            </a:r>
            <a:r>
              <a:rPr lang="en-US" sz="2600" smtClean="0"/>
              <a:t>: we calculate the   distance between cluster centroid to each object.         Let us use </a:t>
            </a:r>
            <a:r>
              <a:rPr lang="en-US" sz="2600" smtClean="0">
                <a:hlinkClick r:id="rId2"/>
              </a:rPr>
              <a:t>Euclidean distance</a:t>
            </a:r>
            <a:r>
              <a:rPr lang="en-US" sz="2600" smtClean="0"/>
              <a:t>, then we have         distance matrix at iteration 0 is </a:t>
            </a:r>
          </a:p>
          <a:p>
            <a:pPr eaLnBrk="1" hangingPunct="1">
              <a:lnSpc>
                <a:spcPct val="90000"/>
              </a:lnSpc>
            </a:pPr>
            <a:endParaRPr lang="en-US" sz="2600" smtClean="0"/>
          </a:p>
          <a:p>
            <a:pPr eaLnBrk="1" hangingPunct="1">
              <a:lnSpc>
                <a:spcPct val="90000"/>
              </a:lnSpc>
            </a:pPr>
            <a:endParaRPr lang="en-US" sz="2600" smtClean="0"/>
          </a:p>
          <a:p>
            <a:pPr eaLnBrk="1" hangingPunct="1">
              <a:lnSpc>
                <a:spcPct val="90000"/>
              </a:lnSpc>
              <a:buFont typeface="Wingdings" pitchFamily="2" charset="2"/>
              <a:buNone/>
            </a:pPr>
            <a:endParaRPr lang="en-US" sz="2600" smtClean="0"/>
          </a:p>
          <a:p>
            <a:pPr eaLnBrk="1" hangingPunct="1">
              <a:lnSpc>
                <a:spcPct val="90000"/>
              </a:lnSpc>
            </a:pPr>
            <a:endParaRPr lang="en-US" sz="2600" smtClean="0"/>
          </a:p>
          <a:p>
            <a:pPr eaLnBrk="1" hangingPunct="1">
              <a:lnSpc>
                <a:spcPct val="90000"/>
              </a:lnSpc>
            </a:pPr>
            <a:r>
              <a:rPr lang="en-US" sz="2600" smtClean="0"/>
              <a:t>Each column in the distance matrix symbolizes the object. </a:t>
            </a:r>
          </a:p>
          <a:p>
            <a:pPr eaLnBrk="1" hangingPunct="1">
              <a:lnSpc>
                <a:spcPct val="90000"/>
              </a:lnSpc>
            </a:pPr>
            <a:r>
              <a:rPr lang="en-US" sz="2600" smtClean="0"/>
              <a:t>The first row of the distance matrix corresponds to the distance of each object to the first centroid and the second row is the distance of each object to the second centroid. </a:t>
            </a:r>
          </a:p>
          <a:p>
            <a:pPr eaLnBrk="1" hangingPunct="1">
              <a:lnSpc>
                <a:spcPct val="90000"/>
              </a:lnSpc>
            </a:pPr>
            <a:r>
              <a:rPr lang="en-US" sz="2600" smtClean="0"/>
              <a:t>For example, distance from medicine C = (4, 3)  to the first centroid         is ,                  and its distance to the second centroid is ,          is                          etc. </a:t>
            </a:r>
          </a:p>
        </p:txBody>
      </p:sp>
      <p:pic>
        <p:nvPicPr>
          <p:cNvPr id="24579" name="Picture 5" descr="NumericalExample_clip_image012"/>
          <p:cNvPicPr>
            <a:picLocks noChangeAspect="1" noChangeArrowheads="1"/>
          </p:cNvPicPr>
          <p:nvPr/>
        </p:nvPicPr>
        <p:blipFill>
          <a:blip r:embed="rId3"/>
          <a:srcRect/>
          <a:stretch>
            <a:fillRect/>
          </a:stretch>
        </p:blipFill>
        <p:spPr bwMode="auto">
          <a:xfrm>
            <a:off x="2057400" y="1600200"/>
            <a:ext cx="3810000" cy="1524000"/>
          </a:xfrm>
          <a:prstGeom prst="rect">
            <a:avLst/>
          </a:prstGeom>
          <a:noFill/>
          <a:ln w="9525">
            <a:noFill/>
            <a:miter lim="800000"/>
            <a:headEnd/>
            <a:tailEnd/>
          </a:ln>
        </p:spPr>
      </p:pic>
      <p:pic>
        <p:nvPicPr>
          <p:cNvPr id="24580" name="Picture 7" descr="NumericalExample_clip_image008_0000"/>
          <p:cNvPicPr>
            <a:picLocks noChangeAspect="1" noChangeArrowheads="1"/>
          </p:cNvPicPr>
          <p:nvPr/>
        </p:nvPicPr>
        <p:blipFill>
          <a:blip r:embed="rId4"/>
          <a:srcRect/>
          <a:stretch>
            <a:fillRect/>
          </a:stretch>
        </p:blipFill>
        <p:spPr bwMode="auto">
          <a:xfrm>
            <a:off x="2362200" y="5943600"/>
            <a:ext cx="571500" cy="304800"/>
          </a:xfrm>
          <a:prstGeom prst="rect">
            <a:avLst/>
          </a:prstGeom>
          <a:noFill/>
          <a:ln w="9525">
            <a:noFill/>
            <a:miter lim="800000"/>
            <a:headEnd/>
            <a:tailEnd/>
          </a:ln>
        </p:spPr>
      </p:pic>
      <p:pic>
        <p:nvPicPr>
          <p:cNvPr id="24581" name="Picture 11" descr="NumericalExample_clip_image014"/>
          <p:cNvPicPr>
            <a:picLocks noChangeAspect="1" noChangeArrowheads="1"/>
          </p:cNvPicPr>
          <p:nvPr/>
        </p:nvPicPr>
        <p:blipFill>
          <a:blip r:embed="rId5"/>
          <a:srcRect/>
          <a:stretch>
            <a:fillRect/>
          </a:stretch>
        </p:blipFill>
        <p:spPr bwMode="auto">
          <a:xfrm>
            <a:off x="3505200" y="5943600"/>
            <a:ext cx="1552575" cy="352425"/>
          </a:xfrm>
          <a:prstGeom prst="rect">
            <a:avLst/>
          </a:prstGeom>
          <a:noFill/>
          <a:ln w="9525">
            <a:noFill/>
            <a:miter lim="800000"/>
            <a:headEnd/>
            <a:tailEnd/>
          </a:ln>
        </p:spPr>
      </p:pic>
      <p:pic>
        <p:nvPicPr>
          <p:cNvPr id="24582" name="Picture 12" descr="NumericalExample_clip_image010_0000"/>
          <p:cNvPicPr>
            <a:picLocks noChangeAspect="1" noChangeArrowheads="1"/>
          </p:cNvPicPr>
          <p:nvPr/>
        </p:nvPicPr>
        <p:blipFill>
          <a:blip r:embed="rId6"/>
          <a:srcRect/>
          <a:stretch>
            <a:fillRect/>
          </a:stretch>
        </p:blipFill>
        <p:spPr bwMode="auto">
          <a:xfrm>
            <a:off x="3352800" y="6324600"/>
            <a:ext cx="609600" cy="304800"/>
          </a:xfrm>
          <a:prstGeom prst="rect">
            <a:avLst/>
          </a:prstGeom>
          <a:noFill/>
          <a:ln w="9525">
            <a:noFill/>
            <a:miter lim="800000"/>
            <a:headEnd/>
            <a:tailEnd/>
          </a:ln>
        </p:spPr>
      </p:pic>
      <p:pic>
        <p:nvPicPr>
          <p:cNvPr id="24583" name="Picture 14" descr="NumericalExample_clip_image016"/>
          <p:cNvPicPr>
            <a:picLocks noChangeAspect="1" noChangeArrowheads="1"/>
          </p:cNvPicPr>
          <p:nvPr/>
        </p:nvPicPr>
        <p:blipFill>
          <a:blip r:embed="rId7"/>
          <a:srcRect/>
          <a:stretch>
            <a:fillRect/>
          </a:stretch>
        </p:blipFill>
        <p:spPr bwMode="auto">
          <a:xfrm>
            <a:off x="4648200" y="6324600"/>
            <a:ext cx="1828800" cy="3524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5"/>
          <p:cNvSpPr>
            <a:spLocks noGrp="1" noChangeArrowheads="1"/>
          </p:cNvSpPr>
          <p:nvPr>
            <p:ph type="body" sz="half" idx="1"/>
          </p:nvPr>
        </p:nvSpPr>
        <p:spPr>
          <a:xfrm>
            <a:off x="0" y="0"/>
            <a:ext cx="4495800" cy="6858000"/>
          </a:xfrm>
        </p:spPr>
        <p:txBody>
          <a:bodyPr/>
          <a:lstStyle/>
          <a:p>
            <a:pPr eaLnBrk="1" hangingPunct="1">
              <a:buFont typeface="Wingdings" pitchFamily="2" charset="2"/>
              <a:buNone/>
            </a:pPr>
            <a:r>
              <a:rPr lang="en-US" sz="2000" u="sng" smtClean="0"/>
              <a:t>Step 2:</a:t>
            </a:r>
          </a:p>
          <a:p>
            <a:pPr eaLnBrk="1" hangingPunct="1"/>
            <a:r>
              <a:rPr lang="en-US" sz="2600" b="1" u="sng" smtClean="0"/>
              <a:t>Objects clustering</a:t>
            </a:r>
            <a:r>
              <a:rPr lang="en-US" sz="2600" i="1" smtClean="0"/>
              <a:t> </a:t>
            </a:r>
            <a:r>
              <a:rPr lang="en-US" sz="2600" smtClean="0"/>
              <a:t>: We assign each object  based on the minimum distance. </a:t>
            </a:r>
          </a:p>
          <a:p>
            <a:pPr eaLnBrk="1" hangingPunct="1"/>
            <a:r>
              <a:rPr lang="en-US" sz="2600" smtClean="0"/>
              <a:t>Medicine A is assigned to group 1, medicine B to group 2, medicine C to group 2 and medicine D to group 2. </a:t>
            </a:r>
          </a:p>
          <a:p>
            <a:pPr eaLnBrk="1" hangingPunct="1"/>
            <a:r>
              <a:rPr lang="en-US" sz="2600" smtClean="0"/>
              <a:t>The elements of Group matrix below is 1 if and only if the object is assigned to that group. </a:t>
            </a:r>
          </a:p>
          <a:p>
            <a:pPr eaLnBrk="1" hangingPunct="1"/>
            <a:endParaRPr lang="en-US" sz="2600" smtClean="0"/>
          </a:p>
        </p:txBody>
      </p:sp>
      <p:pic>
        <p:nvPicPr>
          <p:cNvPr id="25603" name="Picture 7" descr="NumericalExample_clip_image002_0002"/>
          <p:cNvPicPr>
            <a:picLocks noGrp="1" noChangeAspect="1" noChangeArrowheads="1"/>
          </p:cNvPicPr>
          <p:nvPr>
            <p:ph sz="half" idx="2"/>
          </p:nvPr>
        </p:nvPicPr>
        <p:blipFill>
          <a:blip r:embed="rId2"/>
          <a:srcRect/>
          <a:stretch>
            <a:fillRect/>
          </a:stretch>
        </p:blipFill>
        <p:spPr>
          <a:xfrm>
            <a:off x="4852988" y="1371600"/>
            <a:ext cx="4291012" cy="4648200"/>
          </a:xfrm>
          <a:noFill/>
        </p:spPr>
      </p:pic>
      <p:pic>
        <p:nvPicPr>
          <p:cNvPr id="25604" name="Picture 8" descr="NumericalExample_clip_image018"/>
          <p:cNvPicPr>
            <a:picLocks noChangeAspect="1" noChangeArrowheads="1"/>
          </p:cNvPicPr>
          <p:nvPr/>
        </p:nvPicPr>
        <p:blipFill>
          <a:blip r:embed="rId3"/>
          <a:srcRect/>
          <a:stretch>
            <a:fillRect/>
          </a:stretch>
        </p:blipFill>
        <p:spPr bwMode="auto">
          <a:xfrm>
            <a:off x="685800" y="5486400"/>
            <a:ext cx="3352800" cy="1143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3"/>
          <p:cNvSpPr>
            <a:spLocks noGrp="1" noChangeArrowheads="1"/>
          </p:cNvSpPr>
          <p:nvPr>
            <p:ph type="body" idx="1"/>
          </p:nvPr>
        </p:nvSpPr>
        <p:spPr>
          <a:xfrm>
            <a:off x="0" y="0"/>
            <a:ext cx="9144000" cy="6858000"/>
          </a:xfrm>
        </p:spPr>
        <p:txBody>
          <a:bodyPr/>
          <a:lstStyle/>
          <a:p>
            <a:pPr eaLnBrk="1" hangingPunct="1"/>
            <a:endParaRPr lang="en-US" b="1" u="sng" smtClean="0"/>
          </a:p>
          <a:p>
            <a:pPr eaLnBrk="1" hangingPunct="1"/>
            <a:r>
              <a:rPr lang="en-US" b="1" u="sng" smtClean="0"/>
              <a:t>Iteration-1, Objects-Centroids distances</a:t>
            </a:r>
            <a:r>
              <a:rPr lang="en-US" i="1" smtClean="0"/>
              <a:t> </a:t>
            </a:r>
            <a:r>
              <a:rPr lang="en-US" smtClean="0"/>
              <a:t>:     The next step is to compute the distance of          all objects to the new centroids. </a:t>
            </a:r>
          </a:p>
          <a:p>
            <a:pPr eaLnBrk="1" hangingPunct="1"/>
            <a:r>
              <a:rPr lang="en-US" smtClean="0"/>
              <a:t>Similar to step 2, we have distance matrix at iteration 1 is </a:t>
            </a:r>
          </a:p>
        </p:txBody>
      </p:sp>
      <p:pic>
        <p:nvPicPr>
          <p:cNvPr id="26627" name="Picture 4" descr="NumericalExample_clip_image022"/>
          <p:cNvPicPr>
            <a:picLocks noChangeAspect="1" noChangeArrowheads="1"/>
          </p:cNvPicPr>
          <p:nvPr/>
        </p:nvPicPr>
        <p:blipFill>
          <a:blip r:embed="rId2"/>
          <a:srcRect/>
          <a:stretch>
            <a:fillRect/>
          </a:stretch>
        </p:blipFill>
        <p:spPr bwMode="auto">
          <a:xfrm>
            <a:off x="1828800" y="2971800"/>
            <a:ext cx="5867400" cy="25431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5"/>
          <p:cNvSpPr>
            <a:spLocks noGrp="1" noChangeArrowheads="1"/>
          </p:cNvSpPr>
          <p:nvPr>
            <p:ph type="body" sz="half" idx="1"/>
          </p:nvPr>
        </p:nvSpPr>
        <p:spPr>
          <a:xfrm>
            <a:off x="0" y="0"/>
            <a:ext cx="4495800" cy="6629400"/>
          </a:xfrm>
        </p:spPr>
        <p:txBody>
          <a:bodyPr/>
          <a:lstStyle/>
          <a:p>
            <a:pPr eaLnBrk="1" hangingPunct="1">
              <a:lnSpc>
                <a:spcPct val="80000"/>
              </a:lnSpc>
            </a:pPr>
            <a:r>
              <a:rPr lang="en-US" sz="2200" b="1" u="sng" smtClean="0"/>
              <a:t>Iteration-1, Objects clustering:</a:t>
            </a:r>
            <a:r>
              <a:rPr lang="en-US" sz="2200" smtClean="0"/>
              <a:t>Based on the new distance matrix, we move the medicine B to   Group 1 while all the other objects remain. The Group matrix is shown below </a:t>
            </a:r>
          </a:p>
          <a:p>
            <a:pPr eaLnBrk="1" hangingPunct="1">
              <a:lnSpc>
                <a:spcPct val="80000"/>
              </a:lnSpc>
            </a:pPr>
            <a:endParaRPr lang="en-US" sz="2200" smtClean="0"/>
          </a:p>
          <a:p>
            <a:pPr eaLnBrk="1" hangingPunct="1">
              <a:lnSpc>
                <a:spcPct val="80000"/>
              </a:lnSpc>
            </a:pPr>
            <a:endParaRPr lang="en-US" sz="2200" smtClean="0"/>
          </a:p>
          <a:p>
            <a:pPr eaLnBrk="1" hangingPunct="1">
              <a:lnSpc>
                <a:spcPct val="80000"/>
              </a:lnSpc>
            </a:pPr>
            <a:endParaRPr lang="en-US" sz="2200" smtClean="0"/>
          </a:p>
          <a:p>
            <a:pPr eaLnBrk="1" hangingPunct="1">
              <a:lnSpc>
                <a:spcPct val="80000"/>
              </a:lnSpc>
            </a:pPr>
            <a:endParaRPr lang="en-US" sz="2200" smtClean="0"/>
          </a:p>
          <a:p>
            <a:pPr eaLnBrk="1" hangingPunct="1">
              <a:lnSpc>
                <a:spcPct val="80000"/>
              </a:lnSpc>
            </a:pPr>
            <a:endParaRPr lang="en-US" sz="2200" smtClean="0"/>
          </a:p>
          <a:p>
            <a:pPr eaLnBrk="1" hangingPunct="1">
              <a:lnSpc>
                <a:spcPct val="80000"/>
              </a:lnSpc>
            </a:pPr>
            <a:r>
              <a:rPr lang="en-US" sz="2200" b="1" u="sng" smtClean="0"/>
              <a:t>Iteration 2, determine centroids:</a:t>
            </a:r>
            <a:r>
              <a:rPr lang="en-US" sz="2200" i="1" smtClean="0"/>
              <a:t> </a:t>
            </a:r>
            <a:r>
              <a:rPr lang="en-US" sz="2200" smtClean="0"/>
              <a:t>Now we repeat step 4 to calculate the new centroids coordinate based on the clustering of previous iteration. Group1 and group 2 both has two members, thus the new centroids are                   </a:t>
            </a:r>
          </a:p>
          <a:p>
            <a:pPr eaLnBrk="1" hangingPunct="1">
              <a:lnSpc>
                <a:spcPct val="80000"/>
              </a:lnSpc>
              <a:buFont typeface="Wingdings" pitchFamily="2" charset="2"/>
              <a:buNone/>
            </a:pPr>
            <a:r>
              <a:rPr lang="en-US" sz="2200" smtClean="0"/>
              <a:t>	and</a:t>
            </a:r>
          </a:p>
        </p:txBody>
      </p:sp>
      <p:pic>
        <p:nvPicPr>
          <p:cNvPr id="27651" name="Picture 7" descr="k means clustering iteration 2"/>
          <p:cNvPicPr>
            <a:picLocks noGrp="1" noChangeAspect="1" noChangeArrowheads="1"/>
          </p:cNvPicPr>
          <p:nvPr>
            <p:ph sz="half" idx="2"/>
          </p:nvPr>
        </p:nvPicPr>
        <p:blipFill>
          <a:blip r:embed="rId2"/>
          <a:srcRect/>
          <a:stretch>
            <a:fillRect/>
          </a:stretch>
        </p:blipFill>
        <p:spPr>
          <a:xfrm>
            <a:off x="4852988" y="1295400"/>
            <a:ext cx="4291012" cy="5334000"/>
          </a:xfrm>
          <a:noFill/>
        </p:spPr>
      </p:pic>
      <p:pic>
        <p:nvPicPr>
          <p:cNvPr id="27652" name="Picture 8" descr="NumericalExample_clip_image024"/>
          <p:cNvPicPr>
            <a:picLocks noChangeAspect="1" noChangeArrowheads="1"/>
          </p:cNvPicPr>
          <p:nvPr/>
        </p:nvPicPr>
        <p:blipFill>
          <a:blip r:embed="rId3"/>
          <a:srcRect/>
          <a:stretch>
            <a:fillRect/>
          </a:stretch>
        </p:blipFill>
        <p:spPr bwMode="auto">
          <a:xfrm>
            <a:off x="381000" y="2362200"/>
            <a:ext cx="3962400" cy="1295400"/>
          </a:xfrm>
          <a:prstGeom prst="rect">
            <a:avLst/>
          </a:prstGeom>
          <a:noFill/>
          <a:ln w="9525">
            <a:noFill/>
            <a:miter lim="800000"/>
            <a:headEnd/>
            <a:tailEnd/>
          </a:ln>
        </p:spPr>
      </p:pic>
      <p:pic>
        <p:nvPicPr>
          <p:cNvPr id="27653" name="Picture 9" descr="NumericalExample_clip_image026"/>
          <p:cNvPicPr>
            <a:picLocks noChangeAspect="1" noChangeArrowheads="1"/>
          </p:cNvPicPr>
          <p:nvPr/>
        </p:nvPicPr>
        <p:blipFill>
          <a:blip r:embed="rId4"/>
          <a:srcRect/>
          <a:stretch>
            <a:fillRect/>
          </a:stretch>
        </p:blipFill>
        <p:spPr bwMode="auto">
          <a:xfrm>
            <a:off x="2057400" y="5486400"/>
            <a:ext cx="1552575" cy="390525"/>
          </a:xfrm>
          <a:prstGeom prst="rect">
            <a:avLst/>
          </a:prstGeom>
          <a:noFill/>
          <a:ln w="9525">
            <a:noFill/>
            <a:miter lim="800000"/>
            <a:headEnd/>
            <a:tailEnd/>
          </a:ln>
        </p:spPr>
      </p:pic>
      <p:pic>
        <p:nvPicPr>
          <p:cNvPr id="27654" name="Picture 10" descr="NumericalExample_clip_image102"/>
          <p:cNvPicPr>
            <a:picLocks noChangeAspect="1" noChangeArrowheads="1"/>
          </p:cNvPicPr>
          <p:nvPr/>
        </p:nvPicPr>
        <p:blipFill>
          <a:blip r:embed="rId5"/>
          <a:srcRect/>
          <a:stretch>
            <a:fillRect/>
          </a:stretch>
        </p:blipFill>
        <p:spPr bwMode="auto">
          <a:xfrm>
            <a:off x="990600" y="5867400"/>
            <a:ext cx="1781175" cy="3905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endParaRPr lang="en-US" dirty="0" smtClean="0"/>
          </a:p>
        </p:txBody>
      </p:sp>
      <p:sp>
        <p:nvSpPr>
          <p:cNvPr id="28675" name="Rectangle 3"/>
          <p:cNvSpPr>
            <a:spLocks noGrp="1" noChangeArrowheads="1"/>
          </p:cNvSpPr>
          <p:nvPr>
            <p:ph type="body" idx="1"/>
          </p:nvPr>
        </p:nvSpPr>
        <p:spPr/>
        <p:txBody>
          <a:bodyPr/>
          <a:lstStyle/>
          <a:p>
            <a:pPr eaLnBrk="1" hangingPunct="1"/>
            <a:r>
              <a:rPr lang="en-US" b="1" u="sng" smtClean="0"/>
              <a:t>Iteration-2, Objects-Centroids distances</a:t>
            </a:r>
            <a:r>
              <a:rPr lang="en-US" i="1" smtClean="0"/>
              <a:t> </a:t>
            </a:r>
            <a:r>
              <a:rPr lang="en-US" smtClean="0"/>
              <a:t>: Repeat step 2 again, we have new distance matrix at iteration 2 as </a:t>
            </a:r>
          </a:p>
        </p:txBody>
      </p:sp>
      <p:pic>
        <p:nvPicPr>
          <p:cNvPr id="28676" name="Picture 4" descr="NumericalExample_clip_image102_0000"/>
          <p:cNvPicPr>
            <a:picLocks noChangeAspect="1" noChangeArrowheads="1"/>
          </p:cNvPicPr>
          <p:nvPr/>
        </p:nvPicPr>
        <p:blipFill>
          <a:blip r:embed="rId2"/>
          <a:srcRect/>
          <a:stretch>
            <a:fillRect/>
          </a:stretch>
        </p:blipFill>
        <p:spPr bwMode="auto">
          <a:xfrm>
            <a:off x="1676400" y="3657600"/>
            <a:ext cx="5486400" cy="20859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ChangeArrowheads="1"/>
          </p:cNvSpPr>
          <p:nvPr/>
        </p:nvSpPr>
        <p:spPr bwMode="auto">
          <a:xfrm>
            <a:off x="0" y="1935163"/>
            <a:ext cx="9144000" cy="0"/>
          </a:xfrm>
          <a:prstGeom prst="rect">
            <a:avLst/>
          </a:prstGeom>
          <a:noFill/>
          <a:ln w="9525">
            <a:noFill/>
            <a:miter lim="800000"/>
            <a:headEnd/>
            <a:tailEnd/>
          </a:ln>
          <a:effectLst/>
        </p:spPr>
        <p:txBody>
          <a:bodyPr>
            <a:spAutoFit/>
          </a:bodyPr>
          <a:lstStyle/>
          <a:p>
            <a:endParaRPr lang="en-US"/>
          </a:p>
        </p:txBody>
      </p:sp>
      <p:sp>
        <p:nvSpPr>
          <p:cNvPr id="157699" name="Rectangle 3"/>
          <p:cNvSpPr>
            <a:spLocks noChangeArrowheads="1"/>
          </p:cNvSpPr>
          <p:nvPr/>
        </p:nvSpPr>
        <p:spPr bwMode="auto">
          <a:xfrm>
            <a:off x="0" y="2171700"/>
            <a:ext cx="9144000" cy="0"/>
          </a:xfrm>
          <a:prstGeom prst="rect">
            <a:avLst/>
          </a:prstGeom>
          <a:noFill/>
          <a:ln w="9525">
            <a:noFill/>
            <a:miter lim="800000"/>
            <a:headEnd/>
            <a:tailEnd/>
          </a:ln>
          <a:effectLst/>
        </p:spPr>
        <p:txBody>
          <a:bodyPr>
            <a:spAutoFit/>
          </a:bodyPr>
          <a:lstStyle/>
          <a:p>
            <a:endParaRPr lang="en-US"/>
          </a:p>
        </p:txBody>
      </p:sp>
      <p:sp>
        <p:nvSpPr>
          <p:cNvPr id="157700" name="Rectangle 4"/>
          <p:cNvSpPr>
            <a:spLocks noChangeArrowheads="1"/>
          </p:cNvSpPr>
          <p:nvPr/>
        </p:nvSpPr>
        <p:spPr bwMode="auto">
          <a:xfrm>
            <a:off x="0" y="2200275"/>
            <a:ext cx="9144000" cy="0"/>
          </a:xfrm>
          <a:prstGeom prst="rect">
            <a:avLst/>
          </a:prstGeom>
          <a:noFill/>
          <a:ln w="9525">
            <a:noFill/>
            <a:miter lim="800000"/>
            <a:headEnd/>
            <a:tailEnd/>
          </a:ln>
          <a:effectLst/>
        </p:spPr>
        <p:txBody>
          <a:bodyPr>
            <a:spAutoFit/>
          </a:bodyPr>
          <a:lstStyle/>
          <a:p>
            <a:endParaRPr lang="en-US"/>
          </a:p>
        </p:txBody>
      </p:sp>
      <p:grpSp>
        <p:nvGrpSpPr>
          <p:cNvPr id="2" name="Group 5"/>
          <p:cNvGrpSpPr>
            <a:grpSpLocks/>
          </p:cNvGrpSpPr>
          <p:nvPr/>
        </p:nvGrpSpPr>
        <p:grpSpPr bwMode="auto">
          <a:xfrm>
            <a:off x="57150" y="1019175"/>
            <a:ext cx="9144000" cy="2243138"/>
            <a:chOff x="36" y="642"/>
            <a:chExt cx="5760" cy="1413"/>
          </a:xfrm>
        </p:grpSpPr>
        <p:pic>
          <p:nvPicPr>
            <p:cNvPr id="157702" name="Picture 6" descr="Edna Krabappel"/>
            <p:cNvPicPr>
              <a:picLocks noChangeAspect="1" noChangeArrowheads="1"/>
            </p:cNvPicPr>
            <p:nvPr/>
          </p:nvPicPr>
          <p:blipFill>
            <a:blip r:embed="rId2"/>
            <a:srcRect/>
            <a:stretch>
              <a:fillRect/>
            </a:stretch>
          </p:blipFill>
          <p:spPr bwMode="auto">
            <a:xfrm>
              <a:off x="208" y="789"/>
              <a:ext cx="513" cy="1108"/>
            </a:xfrm>
            <a:prstGeom prst="rect">
              <a:avLst/>
            </a:prstGeom>
            <a:noFill/>
          </p:spPr>
        </p:pic>
        <p:pic>
          <p:nvPicPr>
            <p:cNvPr id="157703" name="Picture 7" descr="Principal Seymour  Skinner"/>
            <p:cNvPicPr>
              <a:picLocks noChangeAspect="1" noChangeArrowheads="1"/>
            </p:cNvPicPr>
            <p:nvPr/>
          </p:nvPicPr>
          <p:blipFill>
            <a:blip r:embed="rId3"/>
            <a:srcRect/>
            <a:stretch>
              <a:fillRect/>
            </a:stretch>
          </p:blipFill>
          <p:spPr bwMode="auto">
            <a:xfrm>
              <a:off x="2774" y="828"/>
              <a:ext cx="514" cy="1104"/>
            </a:xfrm>
            <a:prstGeom prst="rect">
              <a:avLst/>
            </a:prstGeom>
            <a:noFill/>
          </p:spPr>
        </p:pic>
        <p:sp>
          <p:nvSpPr>
            <p:cNvPr id="157704" name="Rectangle 8"/>
            <p:cNvSpPr>
              <a:spLocks noChangeArrowheads="1"/>
            </p:cNvSpPr>
            <p:nvPr/>
          </p:nvSpPr>
          <p:spPr bwMode="auto">
            <a:xfrm>
              <a:off x="36" y="1365"/>
              <a:ext cx="5760" cy="0"/>
            </a:xfrm>
            <a:prstGeom prst="rect">
              <a:avLst/>
            </a:prstGeom>
            <a:noFill/>
            <a:ln w="9525">
              <a:noFill/>
              <a:miter lim="800000"/>
              <a:headEnd/>
              <a:tailEnd/>
            </a:ln>
            <a:effectLst/>
          </p:spPr>
          <p:txBody>
            <a:bodyPr>
              <a:spAutoFit/>
            </a:bodyPr>
            <a:lstStyle/>
            <a:p>
              <a:endParaRPr lang="en-US"/>
            </a:p>
          </p:txBody>
        </p:sp>
        <p:pic>
          <p:nvPicPr>
            <p:cNvPr id="157705" name="Picture 9" descr="Groundskeeper Willie"/>
            <p:cNvPicPr>
              <a:picLocks noChangeAspect="1" noChangeArrowheads="1"/>
            </p:cNvPicPr>
            <p:nvPr/>
          </p:nvPicPr>
          <p:blipFill>
            <a:blip r:embed="rId4"/>
            <a:srcRect/>
            <a:stretch>
              <a:fillRect/>
            </a:stretch>
          </p:blipFill>
          <p:spPr bwMode="auto">
            <a:xfrm>
              <a:off x="3933" y="920"/>
              <a:ext cx="569" cy="868"/>
            </a:xfrm>
            <a:prstGeom prst="rect">
              <a:avLst/>
            </a:prstGeom>
            <a:noFill/>
          </p:spPr>
        </p:pic>
        <p:pic>
          <p:nvPicPr>
            <p:cNvPr id="157706" name="Picture 10"/>
            <p:cNvPicPr>
              <a:picLocks noChangeAspect="1" noChangeArrowheads="1"/>
            </p:cNvPicPr>
            <p:nvPr/>
          </p:nvPicPr>
          <p:blipFill>
            <a:blip r:embed="rId5"/>
            <a:srcRect/>
            <a:stretch>
              <a:fillRect/>
            </a:stretch>
          </p:blipFill>
          <p:spPr bwMode="auto">
            <a:xfrm>
              <a:off x="1499" y="865"/>
              <a:ext cx="635" cy="944"/>
            </a:xfrm>
            <a:prstGeom prst="rect">
              <a:avLst/>
            </a:prstGeom>
            <a:noFill/>
            <a:ln w="9525">
              <a:noFill/>
              <a:miter lim="800000"/>
              <a:headEnd/>
              <a:tailEnd/>
            </a:ln>
            <a:effectLst/>
          </p:spPr>
        </p:pic>
        <p:pic>
          <p:nvPicPr>
            <p:cNvPr id="157707" name="Picture 11"/>
            <p:cNvPicPr>
              <a:picLocks noChangeAspect="1" noChangeArrowheads="1"/>
            </p:cNvPicPr>
            <p:nvPr/>
          </p:nvPicPr>
          <p:blipFill>
            <a:blip r:embed="rId6"/>
            <a:srcRect/>
            <a:stretch>
              <a:fillRect/>
            </a:stretch>
          </p:blipFill>
          <p:spPr bwMode="auto">
            <a:xfrm>
              <a:off x="4995" y="753"/>
              <a:ext cx="580" cy="1047"/>
            </a:xfrm>
            <a:prstGeom prst="rect">
              <a:avLst/>
            </a:prstGeom>
            <a:noFill/>
            <a:ln w="9525">
              <a:noFill/>
              <a:miter lim="800000"/>
              <a:headEnd/>
              <a:tailEnd/>
            </a:ln>
            <a:effectLst/>
          </p:spPr>
        </p:pic>
        <p:pic>
          <p:nvPicPr>
            <p:cNvPr id="157708" name="Picture 12"/>
            <p:cNvPicPr>
              <a:picLocks noChangeAspect="1" noChangeArrowheads="1"/>
            </p:cNvPicPr>
            <p:nvPr/>
          </p:nvPicPr>
          <p:blipFill>
            <a:blip r:embed="rId7"/>
            <a:srcRect/>
            <a:stretch>
              <a:fillRect/>
            </a:stretch>
          </p:blipFill>
          <p:spPr bwMode="auto">
            <a:xfrm>
              <a:off x="814" y="806"/>
              <a:ext cx="592" cy="1024"/>
            </a:xfrm>
            <a:prstGeom prst="rect">
              <a:avLst/>
            </a:prstGeom>
            <a:noFill/>
            <a:ln w="9525">
              <a:noFill/>
              <a:miter lim="800000"/>
              <a:headEnd/>
              <a:tailEnd/>
            </a:ln>
            <a:effectLst/>
          </p:spPr>
        </p:pic>
        <p:pic>
          <p:nvPicPr>
            <p:cNvPr id="157709" name="Picture 13"/>
            <p:cNvPicPr>
              <a:picLocks noChangeAspect="1" noChangeArrowheads="1"/>
            </p:cNvPicPr>
            <p:nvPr/>
          </p:nvPicPr>
          <p:blipFill>
            <a:blip r:embed="rId8"/>
            <a:srcRect/>
            <a:stretch>
              <a:fillRect/>
            </a:stretch>
          </p:blipFill>
          <p:spPr bwMode="auto">
            <a:xfrm>
              <a:off x="2227" y="1090"/>
              <a:ext cx="454" cy="749"/>
            </a:xfrm>
            <a:prstGeom prst="rect">
              <a:avLst/>
            </a:prstGeom>
            <a:noFill/>
            <a:ln w="9525">
              <a:noFill/>
              <a:miter lim="800000"/>
              <a:headEnd/>
              <a:tailEnd/>
            </a:ln>
            <a:effectLst/>
          </p:spPr>
        </p:pic>
        <p:pic>
          <p:nvPicPr>
            <p:cNvPr id="157710" name="Picture 14"/>
            <p:cNvPicPr>
              <a:picLocks noChangeAspect="1" noChangeArrowheads="1"/>
            </p:cNvPicPr>
            <p:nvPr/>
          </p:nvPicPr>
          <p:blipFill>
            <a:blip r:embed="rId9"/>
            <a:srcRect/>
            <a:stretch>
              <a:fillRect/>
            </a:stretch>
          </p:blipFill>
          <p:spPr bwMode="auto">
            <a:xfrm>
              <a:off x="4595" y="1096"/>
              <a:ext cx="306" cy="695"/>
            </a:xfrm>
            <a:prstGeom prst="rect">
              <a:avLst/>
            </a:prstGeom>
            <a:noFill/>
            <a:ln w="9525">
              <a:noFill/>
              <a:miter lim="800000"/>
              <a:headEnd/>
              <a:tailEnd/>
            </a:ln>
            <a:effectLst/>
          </p:spPr>
        </p:pic>
        <p:pic>
          <p:nvPicPr>
            <p:cNvPr id="157711" name="Picture 15" descr="C:\Documents and Settings\eamonn\Desktop\bios_family_marge.gif"/>
            <p:cNvPicPr>
              <a:picLocks noChangeAspect="1" noChangeArrowheads="1"/>
            </p:cNvPicPr>
            <p:nvPr/>
          </p:nvPicPr>
          <p:blipFill>
            <a:blip r:embed="rId10"/>
            <a:srcRect/>
            <a:stretch>
              <a:fillRect/>
            </a:stretch>
          </p:blipFill>
          <p:spPr bwMode="auto">
            <a:xfrm>
              <a:off x="3381" y="642"/>
              <a:ext cx="459" cy="1413"/>
            </a:xfrm>
            <a:prstGeom prst="rect">
              <a:avLst/>
            </a:prstGeom>
            <a:noFill/>
          </p:spPr>
        </p:pic>
      </p:grpSp>
      <p:sp>
        <p:nvSpPr>
          <p:cNvPr id="157712" name="Rectangle 16"/>
          <p:cNvSpPr>
            <a:spLocks noChangeArrowheads="1"/>
          </p:cNvSpPr>
          <p:nvPr/>
        </p:nvSpPr>
        <p:spPr bwMode="auto">
          <a:xfrm>
            <a:off x="2400300" y="3776663"/>
            <a:ext cx="5410200" cy="0"/>
          </a:xfrm>
          <a:prstGeom prst="rect">
            <a:avLst/>
          </a:prstGeom>
          <a:noFill/>
          <a:ln w="9525">
            <a:noFill/>
            <a:miter lim="800000"/>
            <a:headEnd/>
            <a:tailEnd/>
          </a:ln>
          <a:effectLst/>
        </p:spPr>
        <p:txBody>
          <a:bodyPr>
            <a:spAutoFit/>
          </a:bodyPr>
          <a:lstStyle/>
          <a:p>
            <a:endParaRPr lang="en-US"/>
          </a:p>
        </p:txBody>
      </p:sp>
      <p:sp>
        <p:nvSpPr>
          <p:cNvPr id="157713" name="Text Box 17"/>
          <p:cNvSpPr txBox="1">
            <a:spLocks noChangeArrowheads="1"/>
          </p:cNvSpPr>
          <p:nvPr/>
        </p:nvSpPr>
        <p:spPr bwMode="auto">
          <a:xfrm>
            <a:off x="57150" y="180975"/>
            <a:ext cx="9086850" cy="641350"/>
          </a:xfrm>
          <a:prstGeom prst="rect">
            <a:avLst/>
          </a:prstGeom>
          <a:noFill/>
          <a:ln w="9525">
            <a:noFill/>
            <a:miter lim="800000"/>
            <a:headEnd/>
            <a:tailEnd/>
          </a:ln>
          <a:effectLst/>
        </p:spPr>
        <p:txBody>
          <a:bodyPr wrap="none">
            <a:spAutoFit/>
          </a:bodyPr>
          <a:lstStyle/>
          <a:p>
            <a:pPr algn="l"/>
            <a:r>
              <a:rPr lang="en-US" sz="3600">
                <a:solidFill>
                  <a:schemeClr val="tx2"/>
                </a:solidFill>
                <a:effectLst>
                  <a:outerShdw blurRad="38100" dist="38100" dir="2700000" algn="tl">
                    <a:srgbClr val="C0C0C0"/>
                  </a:outerShdw>
                </a:effectLst>
              </a:rPr>
              <a:t>What is a natural grouping among these objects?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body" idx="1"/>
          </p:nvPr>
        </p:nvSpPr>
        <p:spPr>
          <a:xfrm>
            <a:off x="0" y="0"/>
            <a:ext cx="9144000" cy="6858000"/>
          </a:xfrm>
        </p:spPr>
        <p:txBody>
          <a:bodyPr/>
          <a:lstStyle/>
          <a:p>
            <a:pPr eaLnBrk="1" hangingPunct="1">
              <a:lnSpc>
                <a:spcPct val="90000"/>
              </a:lnSpc>
            </a:pPr>
            <a:r>
              <a:rPr lang="en-US" b="1" u="sng" smtClean="0"/>
              <a:t>Iteration-2, Objects clustering:</a:t>
            </a:r>
            <a:r>
              <a:rPr lang="en-US" i="1" smtClean="0"/>
              <a:t> </a:t>
            </a:r>
            <a:r>
              <a:rPr lang="en-US" smtClean="0"/>
              <a:t>Again, we    assign each object based on the minimum distance. </a:t>
            </a:r>
          </a:p>
          <a:p>
            <a:pPr eaLnBrk="1" hangingPunct="1">
              <a:lnSpc>
                <a:spcPct val="90000"/>
              </a:lnSpc>
            </a:pPr>
            <a:endParaRPr lang="en-US" smtClean="0"/>
          </a:p>
          <a:p>
            <a:pPr eaLnBrk="1" hangingPunct="1">
              <a:lnSpc>
                <a:spcPct val="90000"/>
              </a:lnSpc>
              <a:buFont typeface="Wingdings" pitchFamily="2" charset="2"/>
              <a:buNone/>
            </a:pPr>
            <a:endParaRPr lang="en-US" smtClean="0"/>
          </a:p>
          <a:p>
            <a:pPr eaLnBrk="1" hangingPunct="1">
              <a:lnSpc>
                <a:spcPct val="90000"/>
              </a:lnSpc>
            </a:pPr>
            <a:endParaRPr lang="en-US" smtClean="0"/>
          </a:p>
          <a:p>
            <a:pPr eaLnBrk="1" hangingPunct="1">
              <a:lnSpc>
                <a:spcPct val="90000"/>
              </a:lnSpc>
            </a:pPr>
            <a:endParaRPr lang="en-US" smtClean="0"/>
          </a:p>
          <a:p>
            <a:pPr eaLnBrk="1" hangingPunct="1">
              <a:lnSpc>
                <a:spcPct val="90000"/>
              </a:lnSpc>
            </a:pPr>
            <a:endParaRPr lang="en-US" smtClean="0"/>
          </a:p>
          <a:p>
            <a:pPr eaLnBrk="1" hangingPunct="1">
              <a:lnSpc>
                <a:spcPct val="90000"/>
              </a:lnSpc>
            </a:pPr>
            <a:r>
              <a:rPr lang="en-US" smtClean="0"/>
              <a:t>We obtain result that            . Comparing the grouping of last iteration and this iteration reveals that the objects does not move group anymore. </a:t>
            </a:r>
          </a:p>
          <a:p>
            <a:pPr eaLnBrk="1" hangingPunct="1">
              <a:lnSpc>
                <a:spcPct val="90000"/>
              </a:lnSpc>
            </a:pPr>
            <a:r>
              <a:rPr lang="en-US" smtClean="0"/>
              <a:t>Thus, the computation of the k-mean clustering has reached its stability and no more iteration is needed..</a:t>
            </a:r>
          </a:p>
        </p:txBody>
      </p:sp>
      <p:pic>
        <p:nvPicPr>
          <p:cNvPr id="29699" name="Picture 8" descr="C:\Documents and Settings\Debashree\My Documents\SEMINAR\k-means clustering\K-Means Clustering Numerical Example_files\NumericalExample_clip_image032.gif"/>
          <p:cNvPicPr>
            <a:picLocks noChangeAspect="1" noChangeArrowheads="1"/>
          </p:cNvPicPr>
          <p:nvPr/>
        </p:nvPicPr>
        <p:blipFill>
          <a:blip r:embed="rId2" r:link="rId3"/>
          <a:srcRect/>
          <a:stretch>
            <a:fillRect/>
          </a:stretch>
        </p:blipFill>
        <p:spPr bwMode="auto">
          <a:xfrm>
            <a:off x="1828800" y="1219200"/>
            <a:ext cx="5410200" cy="2133600"/>
          </a:xfrm>
          <a:prstGeom prst="rect">
            <a:avLst/>
          </a:prstGeom>
          <a:noFill/>
          <a:ln w="9525">
            <a:noFill/>
            <a:miter lim="800000"/>
            <a:headEnd/>
            <a:tailEnd/>
          </a:ln>
        </p:spPr>
      </p:pic>
      <p:pic>
        <p:nvPicPr>
          <p:cNvPr id="29700" name="Picture 11" descr="NumericalExample_clip_image034"/>
          <p:cNvPicPr>
            <a:picLocks noChangeAspect="1" noChangeArrowheads="1"/>
          </p:cNvPicPr>
          <p:nvPr/>
        </p:nvPicPr>
        <p:blipFill>
          <a:blip r:embed="rId4"/>
          <a:srcRect/>
          <a:stretch>
            <a:fillRect/>
          </a:stretch>
        </p:blipFill>
        <p:spPr bwMode="auto">
          <a:xfrm>
            <a:off x="4038600" y="3794125"/>
            <a:ext cx="1000125" cy="3683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52"/>
          <p:cNvSpPr>
            <a:spLocks noGrp="1" noChangeArrowheads="1"/>
          </p:cNvSpPr>
          <p:nvPr>
            <p:ph type="title"/>
          </p:nvPr>
        </p:nvSpPr>
        <p:spPr/>
        <p:txBody>
          <a:bodyPr/>
          <a:lstStyle/>
          <a:p>
            <a:pPr eaLnBrk="1" hangingPunct="1"/>
            <a:endParaRPr lang="en-US" smtClean="0"/>
          </a:p>
        </p:txBody>
      </p:sp>
      <p:graphicFrame>
        <p:nvGraphicFramePr>
          <p:cNvPr id="93241" name="Group 57"/>
          <p:cNvGraphicFramePr>
            <a:graphicFrameLocks noGrp="1"/>
          </p:cNvGraphicFramePr>
          <p:nvPr>
            <p:ph idx="1"/>
          </p:nvPr>
        </p:nvGraphicFramePr>
        <p:xfrm>
          <a:off x="1676400" y="2667000"/>
          <a:ext cx="6400800" cy="2145032"/>
        </p:xfrm>
        <a:graphic>
          <a:graphicData uri="http://schemas.openxmlformats.org/drawingml/2006/table">
            <a:tbl>
              <a:tblPr/>
              <a:tblGrid>
                <a:gridCol w="1670050"/>
                <a:gridCol w="1911350"/>
                <a:gridCol w="1325563"/>
                <a:gridCol w="1493837"/>
              </a:tblGrid>
              <a:tr h="628650">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b="1" i="0" u="sng" strike="noStrike" cap="none" normalizeH="0" baseline="0" smtClean="0">
                          <a:ln>
                            <a:noFill/>
                          </a:ln>
                          <a:solidFill>
                            <a:schemeClr val="tx1"/>
                          </a:solidFill>
                          <a:effectLst/>
                          <a:latin typeface="Times New Roman" pitchFamily="18" charset="0"/>
                          <a:cs typeface="Times New Roman" pitchFamily="18" charset="0"/>
                        </a:rPr>
                        <a:t>Object </a:t>
                      </a:r>
                      <a:endParaRPr kumimoji="0" lang="en-US" sz="1800" b="1" i="0" u="sng" strike="noStrike" cap="none" normalizeH="0" baseline="0" smtClean="0">
                        <a:ln>
                          <a:noFill/>
                        </a:ln>
                        <a:solidFill>
                          <a:schemeClr val="tx1"/>
                        </a:solidFill>
                        <a:effectLst/>
                        <a:latin typeface="Arial" charset="0"/>
                      </a:endParaRPr>
                    </a:p>
                  </a:txBody>
                  <a:tcPr horzOverflow="overflow">
                    <a:lnL cap="flat">
                      <a:noFill/>
                    </a:lnL>
                    <a:lnR>
                      <a:noFill/>
                    </a:lnR>
                    <a:lnT cap="flat">
                      <a:noFill/>
                    </a:lnT>
                    <a:lnB>
                      <a:noFill/>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b="1" i="0" u="sng" strike="noStrike" cap="none" normalizeH="0" baseline="0" smtClean="0">
                          <a:ln>
                            <a:noFill/>
                          </a:ln>
                          <a:solidFill>
                            <a:schemeClr val="tx1"/>
                          </a:solidFill>
                          <a:effectLst/>
                          <a:latin typeface="Times New Roman" pitchFamily="18" charset="0"/>
                          <a:cs typeface="Times New Roman" pitchFamily="18" charset="0"/>
                        </a:rPr>
                        <a:t>Feature1(X):</a:t>
                      </a:r>
                    </a:p>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b="1" i="0" u="sng" strike="noStrike" cap="none" normalizeH="0" baseline="0" smtClean="0">
                          <a:ln>
                            <a:noFill/>
                          </a:ln>
                          <a:solidFill>
                            <a:schemeClr val="tx1"/>
                          </a:solidFill>
                          <a:effectLst/>
                          <a:latin typeface="Times New Roman" pitchFamily="18" charset="0"/>
                          <a:cs typeface="Times New Roman" pitchFamily="18" charset="0"/>
                        </a:rPr>
                        <a:t>weight index </a:t>
                      </a:r>
                      <a:endParaRPr kumimoji="0" lang="en-US" sz="1800" b="1" i="0" u="sng" strike="noStrike" cap="none" normalizeH="0" baseline="0" smtClean="0">
                        <a:ln>
                          <a:noFill/>
                        </a:ln>
                        <a:solidFill>
                          <a:schemeClr val="tx1"/>
                        </a:solidFill>
                        <a:effectLst/>
                        <a:latin typeface="Arial" charset="0"/>
                      </a:endParaRPr>
                    </a:p>
                  </a:txBody>
                  <a:tcPr horzOverflow="overflow">
                    <a:lnL>
                      <a:noFill/>
                    </a:lnL>
                    <a:lnR>
                      <a:noFill/>
                    </a:lnR>
                    <a:lnT cap="flat">
                      <a:noFill/>
                    </a:lnT>
                    <a:lnB>
                      <a:noFill/>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b="1" i="0" u="sng" strike="noStrike" cap="none" normalizeH="0" baseline="0" smtClean="0">
                          <a:ln>
                            <a:noFill/>
                          </a:ln>
                          <a:solidFill>
                            <a:schemeClr val="tx1"/>
                          </a:solidFill>
                          <a:effectLst/>
                          <a:latin typeface="Times New Roman" pitchFamily="18" charset="0"/>
                          <a:cs typeface="Times New Roman" pitchFamily="18" charset="0"/>
                        </a:rPr>
                        <a:t>Feature2</a:t>
                      </a:r>
                    </a:p>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b="1" i="0" u="sng" strike="noStrike" cap="none" normalizeH="0" baseline="0" smtClean="0">
                          <a:ln>
                            <a:noFill/>
                          </a:ln>
                          <a:solidFill>
                            <a:schemeClr val="tx1"/>
                          </a:solidFill>
                          <a:effectLst/>
                          <a:latin typeface="Times New Roman" pitchFamily="18" charset="0"/>
                          <a:cs typeface="Times New Roman" pitchFamily="18" charset="0"/>
                        </a:rPr>
                        <a:t>(Y): pH </a:t>
                      </a:r>
                      <a:endParaRPr kumimoji="0" lang="en-US" sz="1800" b="1" i="0" u="sng" strike="noStrike" cap="none" normalizeH="0" baseline="0" smtClean="0">
                        <a:ln>
                          <a:noFill/>
                        </a:ln>
                        <a:solidFill>
                          <a:schemeClr val="tx1"/>
                        </a:solidFill>
                        <a:effectLst/>
                        <a:latin typeface="Arial" charset="0"/>
                      </a:endParaRPr>
                    </a:p>
                  </a:txBody>
                  <a:tcPr horzOverflow="overflow">
                    <a:lnL>
                      <a:noFill/>
                    </a:lnL>
                    <a:lnR>
                      <a:noFill/>
                    </a:lnR>
                    <a:lnT cap="flat">
                      <a:noFill/>
                    </a:lnT>
                    <a:lnB>
                      <a:noFill/>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b="1" i="0" u="sng" strike="noStrike" cap="none" normalizeH="0" baseline="0" smtClean="0">
                          <a:ln>
                            <a:noFill/>
                          </a:ln>
                          <a:solidFill>
                            <a:schemeClr val="tx1"/>
                          </a:solidFill>
                          <a:effectLst/>
                          <a:latin typeface="Times New Roman" pitchFamily="18" charset="0"/>
                          <a:cs typeface="Times New Roman" pitchFamily="18" charset="0"/>
                        </a:rPr>
                        <a:t>Group</a:t>
                      </a:r>
                    </a:p>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b="1" i="0" u="sng" strike="noStrike" cap="none" normalizeH="0" baseline="0" smtClean="0">
                          <a:ln>
                            <a:noFill/>
                          </a:ln>
                          <a:solidFill>
                            <a:schemeClr val="tx1"/>
                          </a:solidFill>
                          <a:effectLst/>
                          <a:latin typeface="Times New Roman" pitchFamily="18" charset="0"/>
                          <a:cs typeface="Times New Roman" pitchFamily="18" charset="0"/>
                        </a:rPr>
                        <a:t>(result) </a:t>
                      </a:r>
                      <a:endParaRPr kumimoji="0" lang="en-US" sz="1800" b="1" i="0" u="sng" strike="noStrike" cap="none" normalizeH="0" baseline="0" smtClean="0">
                        <a:ln>
                          <a:noFill/>
                        </a:ln>
                        <a:solidFill>
                          <a:schemeClr val="tx1"/>
                        </a:solidFill>
                        <a:effectLst/>
                        <a:latin typeface="Arial" charset="0"/>
                      </a:endParaRPr>
                    </a:p>
                  </a:txBody>
                  <a:tcPr horzOverflow="overflow">
                    <a:lnL>
                      <a:noFill/>
                    </a:lnL>
                    <a:lnR cap="flat">
                      <a:noFill/>
                    </a:lnR>
                    <a:lnT cap="flat">
                      <a:noFill/>
                    </a:lnT>
                    <a:lnB>
                      <a:noFill/>
                    </a:lnB>
                    <a:lnTlToBr>
                      <a:noFill/>
                    </a:lnTlToBr>
                    <a:lnBlToTr>
                      <a:noFill/>
                    </a:lnBlToTr>
                    <a:noFill/>
                  </a:tcPr>
                </a:tc>
              </a:tr>
              <a:tr h="376238">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Medicine A </a:t>
                      </a:r>
                      <a:endParaRPr kumimoji="0" lang="en-US" sz="1800" b="1" i="0" u="none" strike="noStrike" cap="none" normalizeH="0" baseline="0" smtClean="0">
                        <a:ln>
                          <a:noFill/>
                        </a:ln>
                        <a:solidFill>
                          <a:schemeClr val="tx1"/>
                        </a:solidFill>
                        <a:effectLst/>
                        <a:latin typeface="Arial" charset="0"/>
                      </a:endParaRPr>
                    </a:p>
                  </a:txBody>
                  <a:tcPr horzOverflow="overflow">
                    <a:lnL cap="flat">
                      <a:noFill/>
                    </a:lnL>
                    <a:lnR>
                      <a:noFill/>
                    </a:lnR>
                    <a:lnT>
                      <a:noFill/>
                    </a:lnT>
                    <a:lnB>
                      <a:noFill/>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     1 </a:t>
                      </a:r>
                      <a:endParaRPr kumimoji="0" lang="en-US" sz="1800" b="1" i="0" u="none" strike="noStrike" cap="none" normalizeH="0" baseline="0" smtClean="0">
                        <a:ln>
                          <a:noFill/>
                        </a:ln>
                        <a:solidFill>
                          <a:schemeClr val="tx1"/>
                        </a:solidFill>
                        <a:effectLst/>
                        <a:latin typeface="Arial" charset="0"/>
                      </a:endParaRPr>
                    </a:p>
                  </a:txBody>
                  <a:tcPr horzOverflow="overflow">
                    <a:lnL>
                      <a:noFill/>
                    </a:lnL>
                    <a:lnR>
                      <a:noFill/>
                    </a:lnR>
                    <a:lnT>
                      <a:noFill/>
                    </a:lnT>
                    <a:lnB>
                      <a:noFill/>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    1 </a:t>
                      </a:r>
                      <a:endParaRPr kumimoji="0" lang="en-US" sz="1800" b="1" i="0" u="none" strike="noStrike" cap="none" normalizeH="0" baseline="0" smtClean="0">
                        <a:ln>
                          <a:noFill/>
                        </a:ln>
                        <a:solidFill>
                          <a:schemeClr val="tx1"/>
                        </a:solidFill>
                        <a:effectLst/>
                        <a:latin typeface="Arial" charset="0"/>
                      </a:endParaRPr>
                    </a:p>
                  </a:txBody>
                  <a:tcPr horzOverflow="overflow">
                    <a:lnL>
                      <a:noFill/>
                    </a:lnL>
                    <a:lnR>
                      <a:noFill/>
                    </a:lnR>
                    <a:lnT>
                      <a:noFill/>
                    </a:lnT>
                    <a:lnB>
                      <a:noFill/>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     1 </a:t>
                      </a:r>
                      <a:endParaRPr kumimoji="0" lang="en-US" sz="1800" b="1" i="0" u="none" strike="noStrike" cap="none" normalizeH="0" baseline="0" smtClean="0">
                        <a:ln>
                          <a:noFill/>
                        </a:ln>
                        <a:solidFill>
                          <a:schemeClr val="tx1"/>
                        </a:solidFill>
                        <a:effectLst/>
                        <a:latin typeface="Arial" charset="0"/>
                      </a:endParaRPr>
                    </a:p>
                  </a:txBody>
                  <a:tcPr horzOverflow="overflow">
                    <a:lnL>
                      <a:noFill/>
                    </a:lnL>
                    <a:lnR cap="flat">
                      <a:noFill/>
                    </a:lnR>
                    <a:lnT>
                      <a:noFill/>
                    </a:lnT>
                    <a:lnB>
                      <a:noFill/>
                    </a:lnB>
                    <a:lnTlToBr>
                      <a:noFill/>
                    </a:lnTlToBr>
                    <a:lnBlToTr>
                      <a:noFill/>
                    </a:lnBlToTr>
                    <a:noFill/>
                  </a:tcPr>
                </a:tc>
              </a:tr>
              <a:tr h="376238">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Medicine B </a:t>
                      </a:r>
                      <a:endParaRPr kumimoji="0" lang="en-US" sz="1800" b="1" i="0" u="none" strike="noStrike" cap="none" normalizeH="0" baseline="0" smtClean="0">
                        <a:ln>
                          <a:noFill/>
                        </a:ln>
                        <a:solidFill>
                          <a:schemeClr val="tx1"/>
                        </a:solidFill>
                        <a:effectLst/>
                        <a:latin typeface="Arial" charset="0"/>
                      </a:endParaRPr>
                    </a:p>
                  </a:txBody>
                  <a:tcPr horzOverflow="overflow">
                    <a:lnL cap="flat">
                      <a:noFill/>
                    </a:lnL>
                    <a:lnR>
                      <a:noFill/>
                    </a:lnR>
                    <a:lnT>
                      <a:noFill/>
                    </a:lnT>
                    <a:lnB>
                      <a:noFill/>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     2 </a:t>
                      </a:r>
                      <a:endParaRPr kumimoji="0" lang="en-US" sz="1800" b="1" i="0" u="none" strike="noStrike" cap="none" normalizeH="0" baseline="0" smtClean="0">
                        <a:ln>
                          <a:noFill/>
                        </a:ln>
                        <a:solidFill>
                          <a:schemeClr val="tx1"/>
                        </a:solidFill>
                        <a:effectLst/>
                        <a:latin typeface="Arial" charset="0"/>
                      </a:endParaRPr>
                    </a:p>
                  </a:txBody>
                  <a:tcPr horzOverflow="overflow">
                    <a:lnL>
                      <a:noFill/>
                    </a:lnL>
                    <a:lnR>
                      <a:noFill/>
                    </a:lnR>
                    <a:lnT>
                      <a:noFill/>
                    </a:lnT>
                    <a:lnB>
                      <a:noFill/>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    1 </a:t>
                      </a:r>
                      <a:endParaRPr kumimoji="0" lang="en-US" sz="1800" b="1" i="0" u="none" strike="noStrike" cap="none" normalizeH="0" baseline="0" smtClean="0">
                        <a:ln>
                          <a:noFill/>
                        </a:ln>
                        <a:solidFill>
                          <a:schemeClr val="tx1"/>
                        </a:solidFill>
                        <a:effectLst/>
                        <a:latin typeface="Arial" charset="0"/>
                      </a:endParaRPr>
                    </a:p>
                  </a:txBody>
                  <a:tcPr horzOverflow="overflow">
                    <a:lnL>
                      <a:noFill/>
                    </a:lnL>
                    <a:lnR>
                      <a:noFill/>
                    </a:lnR>
                    <a:lnT>
                      <a:noFill/>
                    </a:lnT>
                    <a:lnB>
                      <a:noFill/>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     1 </a:t>
                      </a:r>
                      <a:endParaRPr kumimoji="0" lang="en-US" sz="1800" b="1" i="0" u="none" strike="noStrike" cap="none" normalizeH="0" baseline="0" smtClean="0">
                        <a:ln>
                          <a:noFill/>
                        </a:ln>
                        <a:solidFill>
                          <a:schemeClr val="tx1"/>
                        </a:solidFill>
                        <a:effectLst/>
                        <a:latin typeface="Arial" charset="0"/>
                      </a:endParaRPr>
                    </a:p>
                  </a:txBody>
                  <a:tcPr horzOverflow="overflow">
                    <a:lnL>
                      <a:noFill/>
                    </a:lnL>
                    <a:lnR cap="flat">
                      <a:noFill/>
                    </a:lnR>
                    <a:lnT>
                      <a:noFill/>
                    </a:lnT>
                    <a:lnB>
                      <a:noFill/>
                    </a:lnB>
                    <a:lnTlToBr>
                      <a:noFill/>
                    </a:lnTlToBr>
                    <a:lnBlToTr>
                      <a:noFill/>
                    </a:lnBlToTr>
                    <a:noFill/>
                  </a:tcPr>
                </a:tc>
              </a:tr>
              <a:tr h="376238">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Medicine C </a:t>
                      </a:r>
                      <a:endParaRPr kumimoji="0" lang="en-US" sz="1800" b="1" i="0" u="none" strike="noStrike" cap="none" normalizeH="0" baseline="0" smtClean="0">
                        <a:ln>
                          <a:noFill/>
                        </a:ln>
                        <a:solidFill>
                          <a:schemeClr val="tx1"/>
                        </a:solidFill>
                        <a:effectLst/>
                        <a:latin typeface="Arial" charset="0"/>
                      </a:endParaRPr>
                    </a:p>
                  </a:txBody>
                  <a:tcPr horzOverflow="overflow">
                    <a:lnL cap="flat">
                      <a:noFill/>
                    </a:lnL>
                    <a:lnR>
                      <a:noFill/>
                    </a:lnR>
                    <a:lnT>
                      <a:noFill/>
                    </a:lnT>
                    <a:lnB>
                      <a:noFill/>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     4 </a:t>
                      </a:r>
                      <a:endParaRPr kumimoji="0" lang="en-US" sz="1800" b="1" i="0" u="none" strike="noStrike" cap="none" normalizeH="0" baseline="0" smtClean="0">
                        <a:ln>
                          <a:noFill/>
                        </a:ln>
                        <a:solidFill>
                          <a:schemeClr val="tx1"/>
                        </a:solidFill>
                        <a:effectLst/>
                        <a:latin typeface="Arial" charset="0"/>
                      </a:endParaRPr>
                    </a:p>
                  </a:txBody>
                  <a:tcPr horzOverflow="overflow">
                    <a:lnL>
                      <a:noFill/>
                    </a:lnL>
                    <a:lnR>
                      <a:noFill/>
                    </a:lnR>
                    <a:lnT>
                      <a:noFill/>
                    </a:lnT>
                    <a:lnB>
                      <a:noFill/>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    3 </a:t>
                      </a:r>
                      <a:endParaRPr kumimoji="0" lang="en-US" sz="1800" b="1" i="0" u="none" strike="noStrike" cap="none" normalizeH="0" baseline="0" smtClean="0">
                        <a:ln>
                          <a:noFill/>
                        </a:ln>
                        <a:solidFill>
                          <a:schemeClr val="tx1"/>
                        </a:solidFill>
                        <a:effectLst/>
                        <a:latin typeface="Arial" charset="0"/>
                      </a:endParaRPr>
                    </a:p>
                  </a:txBody>
                  <a:tcPr horzOverflow="overflow">
                    <a:lnL>
                      <a:noFill/>
                    </a:lnL>
                    <a:lnR>
                      <a:noFill/>
                    </a:lnR>
                    <a:lnT>
                      <a:noFill/>
                    </a:lnT>
                    <a:lnB>
                      <a:noFill/>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     2 </a:t>
                      </a:r>
                      <a:endParaRPr kumimoji="0" lang="en-US" sz="1800" b="1" i="0" u="none" strike="noStrike" cap="none" normalizeH="0" baseline="0" smtClean="0">
                        <a:ln>
                          <a:noFill/>
                        </a:ln>
                        <a:solidFill>
                          <a:schemeClr val="tx1"/>
                        </a:solidFill>
                        <a:effectLst/>
                        <a:latin typeface="Arial" charset="0"/>
                      </a:endParaRPr>
                    </a:p>
                  </a:txBody>
                  <a:tcPr horzOverflow="overflow">
                    <a:lnL>
                      <a:noFill/>
                    </a:lnL>
                    <a:lnR cap="flat">
                      <a:noFill/>
                    </a:lnR>
                    <a:lnT>
                      <a:noFill/>
                    </a:lnT>
                    <a:lnB>
                      <a:noFill/>
                    </a:lnB>
                    <a:lnTlToBr>
                      <a:noFill/>
                    </a:lnTlToBr>
                    <a:lnBlToTr>
                      <a:noFill/>
                    </a:lnBlToTr>
                    <a:noFill/>
                  </a:tcPr>
                </a:tc>
              </a:tr>
              <a:tr h="376238">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Medicine D </a:t>
                      </a:r>
                      <a:endParaRPr kumimoji="0" lang="en-US" sz="1800" b="1" i="0" u="none" strike="noStrike" cap="none" normalizeH="0" baseline="0" smtClean="0">
                        <a:ln>
                          <a:noFill/>
                        </a:ln>
                        <a:solidFill>
                          <a:schemeClr val="tx1"/>
                        </a:solidFill>
                        <a:effectLst/>
                        <a:latin typeface="Arial" charset="0"/>
                      </a:endParaRPr>
                    </a:p>
                  </a:txBody>
                  <a:tcPr horzOverflow="overflow">
                    <a:lnL cap="flat">
                      <a:noFill/>
                    </a:lnL>
                    <a:lnR>
                      <a:noFill/>
                    </a:lnR>
                    <a:lnT>
                      <a:noFill/>
                    </a:lnT>
                    <a:lnB cap="flat">
                      <a:noFill/>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     5 </a:t>
                      </a:r>
                      <a:endParaRPr kumimoji="0" lang="en-US" sz="1800" b="1" i="0" u="none" strike="noStrike" cap="none" normalizeH="0" baseline="0" smtClean="0">
                        <a:ln>
                          <a:noFill/>
                        </a:ln>
                        <a:solidFill>
                          <a:schemeClr val="tx1"/>
                        </a:solidFill>
                        <a:effectLst/>
                        <a:latin typeface="Arial" charset="0"/>
                      </a:endParaRPr>
                    </a:p>
                  </a:txBody>
                  <a:tcPr horzOverflow="overflow">
                    <a:lnL>
                      <a:noFill/>
                    </a:lnL>
                    <a:lnR>
                      <a:noFill/>
                    </a:lnR>
                    <a:lnT>
                      <a:noFill/>
                    </a:lnT>
                    <a:lnB cap="flat">
                      <a:noFill/>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    4 </a:t>
                      </a:r>
                      <a:endParaRPr kumimoji="0" lang="en-US" sz="1800" b="1" i="0" u="none" strike="noStrike" cap="none" normalizeH="0" baseline="0" smtClean="0">
                        <a:ln>
                          <a:noFill/>
                        </a:ln>
                        <a:solidFill>
                          <a:schemeClr val="tx1"/>
                        </a:solidFill>
                        <a:effectLst/>
                        <a:latin typeface="Arial" charset="0"/>
                      </a:endParaRPr>
                    </a:p>
                  </a:txBody>
                  <a:tcPr horzOverflow="overflow">
                    <a:lnL>
                      <a:noFill/>
                    </a:lnL>
                    <a:lnR>
                      <a:noFill/>
                    </a:lnR>
                    <a:lnT>
                      <a:noFill/>
                    </a:lnT>
                    <a:lnB cap="flat">
                      <a:noFill/>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     2 </a:t>
                      </a:r>
                      <a:endParaRPr kumimoji="0" lang="en-US" sz="1800" b="1" i="0" u="none" strike="noStrike" cap="none" normalizeH="0" baseline="0" smtClean="0">
                        <a:ln>
                          <a:noFill/>
                        </a:ln>
                        <a:solidFill>
                          <a:schemeClr val="tx1"/>
                        </a:solidFill>
                        <a:effectLst/>
                        <a:latin typeface="Arial" charset="0"/>
                      </a:endParaRPr>
                    </a:p>
                  </a:txBody>
                  <a:tcPr horzOverflow="overflow">
                    <a:lnL>
                      <a:noFill/>
                    </a:lnL>
                    <a:lnR cap="flat">
                      <a:noFill/>
                    </a:lnR>
                    <a:lnT>
                      <a:noFill/>
                    </a:lnT>
                    <a:lnB cap="flat">
                      <a:noFill/>
                    </a:lnB>
                    <a:lnTlToBr>
                      <a:noFill/>
                    </a:lnTlToBr>
                    <a:lnBlToTr>
                      <a:noFill/>
                    </a:lnBlToTr>
                    <a:noFill/>
                  </a:tcPr>
                </a:tc>
              </a:tr>
            </a:tbl>
          </a:graphicData>
        </a:graphic>
      </p:graphicFrame>
      <p:sp>
        <p:nvSpPr>
          <p:cNvPr id="30744" name="Rectangle 59"/>
          <p:cNvSpPr>
            <a:spLocks noChangeArrowheads="1"/>
          </p:cNvSpPr>
          <p:nvPr/>
        </p:nvSpPr>
        <p:spPr bwMode="auto">
          <a:xfrm>
            <a:off x="457200" y="1905000"/>
            <a:ext cx="7315200" cy="396875"/>
          </a:xfrm>
          <a:prstGeom prst="rect">
            <a:avLst/>
          </a:prstGeom>
          <a:noFill/>
          <a:ln w="9525">
            <a:noFill/>
            <a:miter lim="800000"/>
            <a:headEnd/>
            <a:tailEnd/>
          </a:ln>
        </p:spPr>
        <p:txBody>
          <a:bodyPr>
            <a:spAutoFit/>
          </a:bodyPr>
          <a:lstStyle/>
          <a:p>
            <a:r>
              <a:rPr lang="en-US" sz="2000" b="1"/>
              <a:t>We get the final grouping as the results as:</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sz="3500" u="sng" smtClean="0"/>
              <a:t>Weaknesses of K-Mean Clustering</a:t>
            </a:r>
            <a:r>
              <a:rPr lang="en-US" sz="3500" smtClean="0"/>
              <a:t/>
            </a:r>
            <a:br>
              <a:rPr lang="en-US" sz="3500" smtClean="0"/>
            </a:br>
            <a:r>
              <a:rPr lang="en-US" sz="3500" smtClean="0"/>
              <a:t> </a:t>
            </a:r>
          </a:p>
        </p:txBody>
      </p:sp>
      <p:sp>
        <p:nvSpPr>
          <p:cNvPr id="33795" name="Rectangle 3"/>
          <p:cNvSpPr>
            <a:spLocks noGrp="1" noChangeArrowheads="1"/>
          </p:cNvSpPr>
          <p:nvPr>
            <p:ph type="body" idx="1"/>
          </p:nvPr>
        </p:nvSpPr>
        <p:spPr>
          <a:xfrm>
            <a:off x="0" y="990600"/>
            <a:ext cx="9144000" cy="5867400"/>
          </a:xfrm>
        </p:spPr>
        <p:txBody>
          <a:bodyPr/>
          <a:lstStyle/>
          <a:p>
            <a:pPr marL="571500" indent="-571500" eaLnBrk="1" hangingPunct="1">
              <a:buFont typeface="Wingdings" pitchFamily="2" charset="2"/>
              <a:buAutoNum type="arabicPeriod"/>
            </a:pPr>
            <a:r>
              <a:rPr lang="en-US" sz="2600" smtClean="0"/>
              <a:t>When the numbers of data are not so many, initial grouping will determine the cluster significantly. </a:t>
            </a:r>
          </a:p>
          <a:p>
            <a:pPr marL="571500" indent="-571500" eaLnBrk="1" hangingPunct="1">
              <a:buFont typeface="Wingdings" pitchFamily="2" charset="2"/>
              <a:buAutoNum type="arabicPeriod"/>
            </a:pPr>
            <a:r>
              <a:rPr lang="en-US" sz="2600" smtClean="0"/>
              <a:t>The number of cluster, K, must be determined before hand. Its disadvantage is that it does not yield the same result with each run, since the resulting clusters depend on the initial random assignments.</a:t>
            </a:r>
          </a:p>
          <a:p>
            <a:pPr marL="571500" indent="-571500" eaLnBrk="1" hangingPunct="1">
              <a:buFont typeface="Wingdings" pitchFamily="2" charset="2"/>
              <a:buAutoNum type="arabicPeriod"/>
            </a:pPr>
            <a:r>
              <a:rPr lang="en-US" sz="2600" smtClean="0"/>
              <a:t>We never know the real cluster, using the same data, because if it is inputted in a different order it may produce different cluster if the number of data is few. </a:t>
            </a:r>
          </a:p>
          <a:p>
            <a:pPr marL="571500" indent="-571500" eaLnBrk="1" hangingPunct="1">
              <a:buFont typeface="Wingdings" pitchFamily="2" charset="2"/>
              <a:buAutoNum type="arabicPeriod"/>
            </a:pPr>
            <a:r>
              <a:rPr lang="en-US" sz="2600" smtClean="0"/>
              <a:t>It is sensitive to initial condition. Different initial condition may produce different result of cluster. The algorithm may be trapped in the </a:t>
            </a:r>
            <a:r>
              <a:rPr lang="en-US" sz="2600" i="1" u="sng" smtClean="0"/>
              <a:t>local optimum</a:t>
            </a:r>
            <a:r>
              <a:rPr lang="en-US" sz="2600" smtClean="0"/>
              <a:t>. </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u="sng" smtClean="0"/>
              <a:t>Applications of K-Mean Clustering</a:t>
            </a:r>
          </a:p>
        </p:txBody>
      </p:sp>
      <p:sp>
        <p:nvSpPr>
          <p:cNvPr id="34819" name="Rectangle 3"/>
          <p:cNvSpPr>
            <a:spLocks noGrp="1" noChangeArrowheads="1"/>
          </p:cNvSpPr>
          <p:nvPr>
            <p:ph type="body" idx="1"/>
          </p:nvPr>
        </p:nvSpPr>
        <p:spPr>
          <a:xfrm>
            <a:off x="0" y="1447800"/>
            <a:ext cx="9144000" cy="5410200"/>
          </a:xfrm>
        </p:spPr>
        <p:txBody>
          <a:bodyPr/>
          <a:lstStyle/>
          <a:p>
            <a:pPr eaLnBrk="1" hangingPunct="1"/>
            <a:r>
              <a:rPr lang="en-US" smtClean="0"/>
              <a:t>It is relatively </a:t>
            </a:r>
            <a:r>
              <a:rPr lang="en-US" i="1" smtClean="0"/>
              <a:t>efficient and fast.</a:t>
            </a:r>
            <a:r>
              <a:rPr lang="en-US" smtClean="0"/>
              <a:t> It computes result at </a:t>
            </a:r>
            <a:r>
              <a:rPr lang="en-US" b="1" smtClean="0"/>
              <a:t>O(tkn), </a:t>
            </a:r>
            <a:r>
              <a:rPr lang="en-US" smtClean="0"/>
              <a:t>where n is number of objects or points, k is number of clusters and t is number of iterations. </a:t>
            </a:r>
          </a:p>
          <a:p>
            <a:pPr eaLnBrk="1" hangingPunct="1"/>
            <a:r>
              <a:rPr lang="en-US" smtClean="0"/>
              <a:t>k-means clustering can be applied to </a:t>
            </a:r>
            <a:r>
              <a:rPr lang="en-US" i="1" smtClean="0"/>
              <a:t>machine learning or data mining</a:t>
            </a:r>
          </a:p>
          <a:p>
            <a:pPr eaLnBrk="1" hangingPunct="1"/>
            <a:r>
              <a:rPr lang="en-US" i="1" smtClean="0"/>
              <a:t>Used on acoustic data in speech understanding to convert waveforms into one of k categories (known as Vector Quantization or Image Segmentation).</a:t>
            </a:r>
          </a:p>
          <a:p>
            <a:pPr eaLnBrk="1" hangingPunct="1"/>
            <a:r>
              <a:rPr lang="en-US" i="1" smtClean="0"/>
              <a:t>Also used for choosing color palettes on old fashioned graphical display devices and Image Quantization.</a:t>
            </a:r>
            <a:r>
              <a:rPr lang="en-US" smtClean="0"/>
              <a:t> </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u="sng" smtClean="0"/>
              <a:t>CONCLUSION</a:t>
            </a:r>
          </a:p>
        </p:txBody>
      </p:sp>
      <p:sp>
        <p:nvSpPr>
          <p:cNvPr id="35843" name="Rectangle 3"/>
          <p:cNvSpPr>
            <a:spLocks noGrp="1" noChangeArrowheads="1"/>
          </p:cNvSpPr>
          <p:nvPr>
            <p:ph type="body" idx="1"/>
          </p:nvPr>
        </p:nvSpPr>
        <p:spPr/>
        <p:txBody>
          <a:bodyPr/>
          <a:lstStyle/>
          <a:p>
            <a:pPr eaLnBrk="1" hangingPunct="1"/>
            <a:r>
              <a:rPr lang="en-US" i="1" smtClean="0"/>
              <a:t>K-means algorithm is </a:t>
            </a:r>
            <a:r>
              <a:rPr lang="en-US" smtClean="0"/>
              <a:t>useful for undirected knowledge discovery and is relatively simple. K-means has found wide spread usage in lot of fields, ranging from unsupervised learning of neural network, Pattern recognitions, Classification analysis, Artificial intelligence, image processing, machine vision, and many others.</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u="sng" smtClean="0"/>
              <a:t>References</a:t>
            </a:r>
          </a:p>
        </p:txBody>
      </p:sp>
      <p:sp>
        <p:nvSpPr>
          <p:cNvPr id="36867" name="Rectangle 3"/>
          <p:cNvSpPr>
            <a:spLocks noGrp="1" noChangeArrowheads="1"/>
          </p:cNvSpPr>
          <p:nvPr>
            <p:ph type="body" idx="1"/>
          </p:nvPr>
        </p:nvSpPr>
        <p:spPr>
          <a:xfrm>
            <a:off x="0" y="1719263"/>
            <a:ext cx="9144000" cy="5138737"/>
          </a:xfrm>
        </p:spPr>
        <p:txBody>
          <a:bodyPr/>
          <a:lstStyle/>
          <a:p>
            <a:pPr marL="571500" indent="-571500" eaLnBrk="1" hangingPunct="1">
              <a:lnSpc>
                <a:spcPct val="80000"/>
              </a:lnSpc>
            </a:pPr>
            <a:r>
              <a:rPr lang="en-US" sz="1700" smtClean="0">
                <a:hlinkClick r:id="rId2" tooltip="http://home.dei.polimi.it/matteucc/Clustering/tutorial_html/"/>
              </a:rPr>
              <a:t>Tutorial</a:t>
            </a:r>
            <a:r>
              <a:rPr lang="en-US" sz="1700" smtClean="0"/>
              <a:t> - Tutorial with introduction of Clustering Algorithms (k-means, fuzzy-c-means, hierarchical, mixture of gaussians) + some interactive demos (java applets).</a:t>
            </a:r>
          </a:p>
          <a:p>
            <a:pPr marL="571500" indent="-571500" eaLnBrk="1" hangingPunct="1">
              <a:lnSpc>
                <a:spcPct val="80000"/>
              </a:lnSpc>
            </a:pPr>
            <a:endParaRPr lang="en-US" sz="1700" smtClean="0"/>
          </a:p>
          <a:p>
            <a:pPr marL="571500" indent="-571500" eaLnBrk="1" hangingPunct="1">
              <a:lnSpc>
                <a:spcPct val="80000"/>
              </a:lnSpc>
            </a:pPr>
            <a:r>
              <a:rPr lang="en-US" sz="1700" smtClean="0"/>
              <a:t>Digital Image Processing and Analysis-byB.Chanda and D.Dutta Majumdar.</a:t>
            </a:r>
          </a:p>
          <a:p>
            <a:pPr marL="571500" indent="-571500" eaLnBrk="1" hangingPunct="1">
              <a:lnSpc>
                <a:spcPct val="80000"/>
              </a:lnSpc>
            </a:pPr>
            <a:endParaRPr lang="en-US" sz="1700" smtClean="0"/>
          </a:p>
          <a:p>
            <a:pPr marL="571500" indent="-571500" eaLnBrk="1" hangingPunct="1">
              <a:lnSpc>
                <a:spcPct val="80000"/>
              </a:lnSpc>
            </a:pPr>
            <a:r>
              <a:rPr lang="en-US" sz="1700" smtClean="0"/>
              <a:t>H. Zha, C. Ding, M. Gu, X. He and H.D. Simon. "Spectral Relaxation for K-means Clustering", Neural Information Processing Systems vol.14 (NIPS 2001). pp. 1057-1064, Vancouver, Canada. Dec. 2001. </a:t>
            </a:r>
          </a:p>
          <a:p>
            <a:pPr marL="571500" indent="-571500" eaLnBrk="1" hangingPunct="1">
              <a:lnSpc>
                <a:spcPct val="80000"/>
              </a:lnSpc>
            </a:pPr>
            <a:endParaRPr lang="en-US" sz="1700" smtClean="0"/>
          </a:p>
          <a:p>
            <a:pPr marL="571500" indent="-571500" eaLnBrk="1" hangingPunct="1">
              <a:lnSpc>
                <a:spcPct val="80000"/>
              </a:lnSpc>
            </a:pPr>
            <a:r>
              <a:rPr lang="en-US" sz="1700" smtClean="0"/>
              <a:t>J. A. Hartigan (1975) "Clustering Algorithms". Wiley. </a:t>
            </a:r>
          </a:p>
          <a:p>
            <a:pPr marL="571500" indent="-571500" eaLnBrk="1" hangingPunct="1">
              <a:lnSpc>
                <a:spcPct val="80000"/>
              </a:lnSpc>
            </a:pPr>
            <a:endParaRPr lang="en-US" sz="1700" smtClean="0"/>
          </a:p>
          <a:p>
            <a:pPr marL="571500" indent="-571500" eaLnBrk="1" hangingPunct="1">
              <a:lnSpc>
                <a:spcPct val="80000"/>
              </a:lnSpc>
            </a:pPr>
            <a:r>
              <a:rPr lang="en-US" sz="1700" smtClean="0"/>
              <a:t>J. A. Hartigan and M. A. Wong (1979) "A K-Means Clustering Algorithm", Applied Statistics, Vol. 28, No. 1, p100-108. </a:t>
            </a:r>
            <a:endParaRPr lang="en-US" sz="1700" smtClean="0">
              <a:hlinkClick r:id="rId3" tooltip="http://www.stanford.edu/~darthur"/>
            </a:endParaRPr>
          </a:p>
          <a:p>
            <a:pPr marL="571500" indent="-571500" eaLnBrk="1" hangingPunct="1">
              <a:lnSpc>
                <a:spcPct val="80000"/>
              </a:lnSpc>
            </a:pPr>
            <a:endParaRPr lang="en-US" sz="1700" smtClean="0">
              <a:hlinkClick r:id="rId3" tooltip="http://www.stanford.edu/~darthur"/>
            </a:endParaRPr>
          </a:p>
          <a:p>
            <a:pPr marL="571500" indent="-571500" eaLnBrk="1" hangingPunct="1">
              <a:lnSpc>
                <a:spcPct val="80000"/>
              </a:lnSpc>
            </a:pPr>
            <a:r>
              <a:rPr lang="en-US" sz="1700" smtClean="0">
                <a:hlinkClick r:id="rId3" tooltip="http://www.stanford.edu/~darthur"/>
              </a:rPr>
              <a:t>D. Arthur</a:t>
            </a:r>
            <a:r>
              <a:rPr lang="en-US" sz="1700" smtClean="0"/>
              <a:t>, </a:t>
            </a:r>
            <a:r>
              <a:rPr lang="en-US" sz="1700" smtClean="0">
                <a:hlinkClick r:id="rId4" tooltip="http://www.stanford.edu/~sergeiv"/>
              </a:rPr>
              <a:t>S. Vassilvitskii</a:t>
            </a:r>
            <a:r>
              <a:rPr lang="en-US" sz="1700" smtClean="0"/>
              <a:t> (2006): "How Slow is the k-means Method?," </a:t>
            </a:r>
          </a:p>
          <a:p>
            <a:pPr marL="571500" indent="-571500" eaLnBrk="1" hangingPunct="1">
              <a:lnSpc>
                <a:spcPct val="80000"/>
              </a:lnSpc>
            </a:pPr>
            <a:endParaRPr lang="en-US" sz="1700" smtClean="0"/>
          </a:p>
          <a:p>
            <a:pPr marL="571500" indent="-571500" eaLnBrk="1" hangingPunct="1">
              <a:lnSpc>
                <a:spcPct val="80000"/>
              </a:lnSpc>
            </a:pPr>
            <a:r>
              <a:rPr lang="en-US" sz="1700" smtClean="0"/>
              <a:t>D. Arthur, S. Vassilvitskii: </a:t>
            </a:r>
            <a:r>
              <a:rPr lang="en-US" sz="1700" smtClean="0">
                <a:hlinkClick r:id="rId5" tooltip="http://www.stanford.edu/~darthur/kMeansPlusPlus.pdf"/>
              </a:rPr>
              <a:t>"k-means++ The Advantages of Careful Seeding"</a:t>
            </a:r>
            <a:r>
              <a:rPr lang="en-US" sz="1700" smtClean="0"/>
              <a:t> 2007 Symposium on Discrete Algorithms (SODA).</a:t>
            </a:r>
          </a:p>
          <a:p>
            <a:pPr marL="571500" indent="-571500" eaLnBrk="1" hangingPunct="1">
              <a:lnSpc>
                <a:spcPct val="80000"/>
              </a:lnSpc>
            </a:pPr>
            <a:endParaRPr lang="en-US" sz="1700" smtClean="0"/>
          </a:p>
          <a:p>
            <a:pPr marL="571500" indent="-571500" eaLnBrk="1" hangingPunct="1">
              <a:lnSpc>
                <a:spcPct val="80000"/>
              </a:lnSpc>
            </a:pPr>
            <a:r>
              <a:rPr lang="en-US" sz="1700" smtClean="0"/>
              <a:t>www.wikipedia.com</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WordArt 4"/>
          <p:cNvSpPr>
            <a:spLocks noChangeArrowheads="1" noChangeShapeType="1" noTextEdit="1"/>
          </p:cNvSpPr>
          <p:nvPr/>
        </p:nvSpPr>
        <p:spPr bwMode="auto">
          <a:xfrm>
            <a:off x="1752600" y="2057400"/>
            <a:ext cx="5715000" cy="2179638"/>
          </a:xfrm>
          <a:prstGeom prst="rect">
            <a:avLst/>
          </a:prstGeom>
        </p:spPr>
        <p:txBody>
          <a:bodyPr wrap="none" fromWordArt="1">
            <a:prstTxWarp prst="textPlain">
              <a:avLst>
                <a:gd name="adj" fmla="val 50000"/>
              </a:avLst>
            </a:prstTxWarp>
          </a:bodyPr>
          <a:lstStyle/>
          <a:p>
            <a:pPr algn="ctr"/>
            <a:r>
              <a:rPr lang="en-US" sz="3600" kern="10">
                <a:ln w="12700">
                  <a:solidFill>
                    <a:srgbClr val="3333CC"/>
                  </a:solidFill>
                  <a:round/>
                  <a:headEnd/>
                  <a:tailEnd/>
                </a:ln>
                <a:solidFill>
                  <a:srgbClr val="B2B2B2">
                    <a:alpha val="50195"/>
                  </a:srgbClr>
                </a:solidFill>
                <a:effectLst>
                  <a:outerShdw dist="45791" dir="2021404" algn="ctr" rotWithShape="0">
                    <a:srgbClr val="9999FF"/>
                  </a:outerShdw>
                </a:effectLst>
                <a:latin typeface="Monotype Corsiva"/>
              </a:rPr>
              <a:t>Thank You</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ChangeArrowheads="1"/>
          </p:cNvSpPr>
          <p:nvPr/>
        </p:nvSpPr>
        <p:spPr bwMode="auto">
          <a:xfrm>
            <a:off x="0" y="3530600"/>
            <a:ext cx="9144000" cy="3327400"/>
          </a:xfrm>
          <a:prstGeom prst="rect">
            <a:avLst/>
          </a:prstGeom>
          <a:solidFill>
            <a:srgbClr val="CCFFCC"/>
          </a:solidFill>
          <a:ln w="9525">
            <a:noFill/>
            <a:miter lim="800000"/>
            <a:headEnd/>
            <a:tailEnd/>
          </a:ln>
          <a:effectLst/>
        </p:spPr>
        <p:txBody>
          <a:bodyPr wrap="none" anchor="ctr"/>
          <a:lstStyle/>
          <a:p>
            <a:endParaRPr lang="en-US"/>
          </a:p>
        </p:txBody>
      </p:sp>
      <p:sp>
        <p:nvSpPr>
          <p:cNvPr id="158723" name="Rectangle 3"/>
          <p:cNvSpPr>
            <a:spLocks noChangeArrowheads="1"/>
          </p:cNvSpPr>
          <p:nvPr/>
        </p:nvSpPr>
        <p:spPr bwMode="auto">
          <a:xfrm>
            <a:off x="0" y="1935163"/>
            <a:ext cx="9144000" cy="0"/>
          </a:xfrm>
          <a:prstGeom prst="rect">
            <a:avLst/>
          </a:prstGeom>
          <a:noFill/>
          <a:ln w="9525">
            <a:noFill/>
            <a:miter lim="800000"/>
            <a:headEnd/>
            <a:tailEnd/>
          </a:ln>
          <a:effectLst/>
        </p:spPr>
        <p:txBody>
          <a:bodyPr>
            <a:spAutoFit/>
          </a:bodyPr>
          <a:lstStyle/>
          <a:p>
            <a:endParaRPr lang="en-US"/>
          </a:p>
        </p:txBody>
      </p:sp>
      <p:sp>
        <p:nvSpPr>
          <p:cNvPr id="158724" name="Rectangle 4"/>
          <p:cNvSpPr>
            <a:spLocks noChangeArrowheads="1"/>
          </p:cNvSpPr>
          <p:nvPr/>
        </p:nvSpPr>
        <p:spPr bwMode="auto">
          <a:xfrm>
            <a:off x="0" y="2171700"/>
            <a:ext cx="9144000" cy="0"/>
          </a:xfrm>
          <a:prstGeom prst="rect">
            <a:avLst/>
          </a:prstGeom>
          <a:noFill/>
          <a:ln w="9525">
            <a:noFill/>
            <a:miter lim="800000"/>
            <a:headEnd/>
            <a:tailEnd/>
          </a:ln>
          <a:effectLst/>
        </p:spPr>
        <p:txBody>
          <a:bodyPr>
            <a:spAutoFit/>
          </a:bodyPr>
          <a:lstStyle/>
          <a:p>
            <a:endParaRPr lang="en-US"/>
          </a:p>
        </p:txBody>
      </p:sp>
      <p:sp>
        <p:nvSpPr>
          <p:cNvPr id="158725" name="Rectangle 5"/>
          <p:cNvSpPr>
            <a:spLocks noChangeArrowheads="1"/>
          </p:cNvSpPr>
          <p:nvPr/>
        </p:nvSpPr>
        <p:spPr bwMode="auto">
          <a:xfrm>
            <a:off x="0" y="2200275"/>
            <a:ext cx="9144000" cy="0"/>
          </a:xfrm>
          <a:prstGeom prst="rect">
            <a:avLst/>
          </a:prstGeom>
          <a:noFill/>
          <a:ln w="9525">
            <a:noFill/>
            <a:miter lim="800000"/>
            <a:headEnd/>
            <a:tailEnd/>
          </a:ln>
          <a:effectLst/>
        </p:spPr>
        <p:txBody>
          <a:bodyPr>
            <a:spAutoFit/>
          </a:bodyPr>
          <a:lstStyle/>
          <a:p>
            <a:endParaRPr lang="en-US"/>
          </a:p>
        </p:txBody>
      </p:sp>
      <p:grpSp>
        <p:nvGrpSpPr>
          <p:cNvPr id="2" name="Group 6"/>
          <p:cNvGrpSpPr>
            <a:grpSpLocks/>
          </p:cNvGrpSpPr>
          <p:nvPr/>
        </p:nvGrpSpPr>
        <p:grpSpPr bwMode="auto">
          <a:xfrm>
            <a:off x="57150" y="1019175"/>
            <a:ext cx="9144000" cy="2243138"/>
            <a:chOff x="36" y="642"/>
            <a:chExt cx="5760" cy="1413"/>
          </a:xfrm>
        </p:grpSpPr>
        <p:pic>
          <p:nvPicPr>
            <p:cNvPr id="158727" name="Picture 7" descr="Edna Krabappel"/>
            <p:cNvPicPr>
              <a:picLocks noChangeAspect="1" noChangeArrowheads="1"/>
            </p:cNvPicPr>
            <p:nvPr/>
          </p:nvPicPr>
          <p:blipFill>
            <a:blip r:embed="rId2"/>
            <a:srcRect/>
            <a:stretch>
              <a:fillRect/>
            </a:stretch>
          </p:blipFill>
          <p:spPr bwMode="auto">
            <a:xfrm>
              <a:off x="208" y="789"/>
              <a:ext cx="513" cy="1108"/>
            </a:xfrm>
            <a:prstGeom prst="rect">
              <a:avLst/>
            </a:prstGeom>
            <a:noFill/>
          </p:spPr>
        </p:pic>
        <p:pic>
          <p:nvPicPr>
            <p:cNvPr id="158728" name="Picture 8" descr="Principal Seymour  Skinner"/>
            <p:cNvPicPr>
              <a:picLocks noChangeAspect="1" noChangeArrowheads="1"/>
            </p:cNvPicPr>
            <p:nvPr/>
          </p:nvPicPr>
          <p:blipFill>
            <a:blip r:embed="rId3"/>
            <a:srcRect/>
            <a:stretch>
              <a:fillRect/>
            </a:stretch>
          </p:blipFill>
          <p:spPr bwMode="auto">
            <a:xfrm>
              <a:off x="2774" y="828"/>
              <a:ext cx="514" cy="1104"/>
            </a:xfrm>
            <a:prstGeom prst="rect">
              <a:avLst/>
            </a:prstGeom>
            <a:noFill/>
          </p:spPr>
        </p:pic>
        <p:sp>
          <p:nvSpPr>
            <p:cNvPr id="158729" name="Rectangle 9"/>
            <p:cNvSpPr>
              <a:spLocks noChangeArrowheads="1"/>
            </p:cNvSpPr>
            <p:nvPr/>
          </p:nvSpPr>
          <p:spPr bwMode="auto">
            <a:xfrm>
              <a:off x="36" y="1365"/>
              <a:ext cx="5760" cy="0"/>
            </a:xfrm>
            <a:prstGeom prst="rect">
              <a:avLst/>
            </a:prstGeom>
            <a:noFill/>
            <a:ln w="9525">
              <a:noFill/>
              <a:miter lim="800000"/>
              <a:headEnd/>
              <a:tailEnd/>
            </a:ln>
            <a:effectLst/>
          </p:spPr>
          <p:txBody>
            <a:bodyPr>
              <a:spAutoFit/>
            </a:bodyPr>
            <a:lstStyle/>
            <a:p>
              <a:endParaRPr lang="en-US"/>
            </a:p>
          </p:txBody>
        </p:sp>
        <p:pic>
          <p:nvPicPr>
            <p:cNvPr id="158730" name="Picture 10" descr="Groundskeeper Willie"/>
            <p:cNvPicPr>
              <a:picLocks noChangeAspect="1" noChangeArrowheads="1"/>
            </p:cNvPicPr>
            <p:nvPr/>
          </p:nvPicPr>
          <p:blipFill>
            <a:blip r:embed="rId4"/>
            <a:srcRect/>
            <a:stretch>
              <a:fillRect/>
            </a:stretch>
          </p:blipFill>
          <p:spPr bwMode="auto">
            <a:xfrm>
              <a:off x="3933" y="920"/>
              <a:ext cx="569" cy="868"/>
            </a:xfrm>
            <a:prstGeom prst="rect">
              <a:avLst/>
            </a:prstGeom>
            <a:noFill/>
          </p:spPr>
        </p:pic>
        <p:pic>
          <p:nvPicPr>
            <p:cNvPr id="158731" name="Picture 11"/>
            <p:cNvPicPr>
              <a:picLocks noChangeAspect="1" noChangeArrowheads="1"/>
            </p:cNvPicPr>
            <p:nvPr/>
          </p:nvPicPr>
          <p:blipFill>
            <a:blip r:embed="rId5"/>
            <a:srcRect/>
            <a:stretch>
              <a:fillRect/>
            </a:stretch>
          </p:blipFill>
          <p:spPr bwMode="auto">
            <a:xfrm>
              <a:off x="1499" y="865"/>
              <a:ext cx="635" cy="944"/>
            </a:xfrm>
            <a:prstGeom prst="rect">
              <a:avLst/>
            </a:prstGeom>
            <a:noFill/>
            <a:ln w="9525">
              <a:noFill/>
              <a:miter lim="800000"/>
              <a:headEnd/>
              <a:tailEnd/>
            </a:ln>
            <a:effectLst/>
          </p:spPr>
        </p:pic>
        <p:pic>
          <p:nvPicPr>
            <p:cNvPr id="158732" name="Picture 12"/>
            <p:cNvPicPr>
              <a:picLocks noChangeAspect="1" noChangeArrowheads="1"/>
            </p:cNvPicPr>
            <p:nvPr/>
          </p:nvPicPr>
          <p:blipFill>
            <a:blip r:embed="rId6"/>
            <a:srcRect/>
            <a:stretch>
              <a:fillRect/>
            </a:stretch>
          </p:blipFill>
          <p:spPr bwMode="auto">
            <a:xfrm>
              <a:off x="4995" y="753"/>
              <a:ext cx="580" cy="1047"/>
            </a:xfrm>
            <a:prstGeom prst="rect">
              <a:avLst/>
            </a:prstGeom>
            <a:noFill/>
            <a:ln w="9525">
              <a:noFill/>
              <a:miter lim="800000"/>
              <a:headEnd/>
              <a:tailEnd/>
            </a:ln>
            <a:effectLst/>
          </p:spPr>
        </p:pic>
        <p:pic>
          <p:nvPicPr>
            <p:cNvPr id="158733" name="Picture 13"/>
            <p:cNvPicPr>
              <a:picLocks noChangeAspect="1" noChangeArrowheads="1"/>
            </p:cNvPicPr>
            <p:nvPr/>
          </p:nvPicPr>
          <p:blipFill>
            <a:blip r:embed="rId7"/>
            <a:srcRect/>
            <a:stretch>
              <a:fillRect/>
            </a:stretch>
          </p:blipFill>
          <p:spPr bwMode="auto">
            <a:xfrm>
              <a:off x="814" y="806"/>
              <a:ext cx="592" cy="1024"/>
            </a:xfrm>
            <a:prstGeom prst="rect">
              <a:avLst/>
            </a:prstGeom>
            <a:noFill/>
            <a:ln w="9525">
              <a:noFill/>
              <a:miter lim="800000"/>
              <a:headEnd/>
              <a:tailEnd/>
            </a:ln>
            <a:effectLst/>
          </p:spPr>
        </p:pic>
        <p:pic>
          <p:nvPicPr>
            <p:cNvPr id="158734" name="Picture 14"/>
            <p:cNvPicPr>
              <a:picLocks noChangeAspect="1" noChangeArrowheads="1"/>
            </p:cNvPicPr>
            <p:nvPr/>
          </p:nvPicPr>
          <p:blipFill>
            <a:blip r:embed="rId8"/>
            <a:srcRect/>
            <a:stretch>
              <a:fillRect/>
            </a:stretch>
          </p:blipFill>
          <p:spPr bwMode="auto">
            <a:xfrm>
              <a:off x="2227" y="1090"/>
              <a:ext cx="454" cy="749"/>
            </a:xfrm>
            <a:prstGeom prst="rect">
              <a:avLst/>
            </a:prstGeom>
            <a:noFill/>
            <a:ln w="9525">
              <a:noFill/>
              <a:miter lim="800000"/>
              <a:headEnd/>
              <a:tailEnd/>
            </a:ln>
            <a:effectLst/>
          </p:spPr>
        </p:pic>
        <p:pic>
          <p:nvPicPr>
            <p:cNvPr id="158735" name="Picture 15"/>
            <p:cNvPicPr>
              <a:picLocks noChangeAspect="1" noChangeArrowheads="1"/>
            </p:cNvPicPr>
            <p:nvPr/>
          </p:nvPicPr>
          <p:blipFill>
            <a:blip r:embed="rId9"/>
            <a:srcRect/>
            <a:stretch>
              <a:fillRect/>
            </a:stretch>
          </p:blipFill>
          <p:spPr bwMode="auto">
            <a:xfrm>
              <a:off x="4595" y="1096"/>
              <a:ext cx="306" cy="695"/>
            </a:xfrm>
            <a:prstGeom prst="rect">
              <a:avLst/>
            </a:prstGeom>
            <a:noFill/>
            <a:ln w="9525">
              <a:noFill/>
              <a:miter lim="800000"/>
              <a:headEnd/>
              <a:tailEnd/>
            </a:ln>
            <a:effectLst/>
          </p:spPr>
        </p:pic>
        <p:pic>
          <p:nvPicPr>
            <p:cNvPr id="158736" name="Picture 16" descr="C:\Documents and Settings\eamonn\Desktop\bios_family_marge.gif"/>
            <p:cNvPicPr>
              <a:picLocks noChangeAspect="1" noChangeArrowheads="1"/>
            </p:cNvPicPr>
            <p:nvPr/>
          </p:nvPicPr>
          <p:blipFill>
            <a:blip r:embed="rId10"/>
            <a:srcRect/>
            <a:stretch>
              <a:fillRect/>
            </a:stretch>
          </p:blipFill>
          <p:spPr bwMode="auto">
            <a:xfrm>
              <a:off x="3381" y="642"/>
              <a:ext cx="459" cy="1413"/>
            </a:xfrm>
            <a:prstGeom prst="rect">
              <a:avLst/>
            </a:prstGeom>
            <a:noFill/>
          </p:spPr>
        </p:pic>
      </p:grpSp>
      <p:sp>
        <p:nvSpPr>
          <p:cNvPr id="158738" name="Rectangle 18"/>
          <p:cNvSpPr>
            <a:spLocks noChangeArrowheads="1"/>
          </p:cNvSpPr>
          <p:nvPr/>
        </p:nvSpPr>
        <p:spPr bwMode="auto">
          <a:xfrm>
            <a:off x="2400300" y="3776663"/>
            <a:ext cx="5410200" cy="0"/>
          </a:xfrm>
          <a:prstGeom prst="rect">
            <a:avLst/>
          </a:prstGeom>
          <a:noFill/>
          <a:ln w="9525">
            <a:noFill/>
            <a:miter lim="800000"/>
            <a:headEnd/>
            <a:tailEnd/>
          </a:ln>
          <a:effectLst/>
        </p:spPr>
        <p:txBody>
          <a:bodyPr>
            <a:spAutoFit/>
          </a:bodyPr>
          <a:lstStyle/>
          <a:p>
            <a:endParaRPr lang="en-US"/>
          </a:p>
        </p:txBody>
      </p:sp>
      <p:grpSp>
        <p:nvGrpSpPr>
          <p:cNvPr id="3" name="Group 19"/>
          <p:cNvGrpSpPr>
            <a:grpSpLocks/>
          </p:cNvGrpSpPr>
          <p:nvPr/>
        </p:nvGrpSpPr>
        <p:grpSpPr bwMode="auto">
          <a:xfrm>
            <a:off x="150813" y="3910013"/>
            <a:ext cx="8743950" cy="2481262"/>
            <a:chOff x="96" y="2583"/>
            <a:chExt cx="5508" cy="1563"/>
          </a:xfrm>
        </p:grpSpPr>
        <p:grpSp>
          <p:nvGrpSpPr>
            <p:cNvPr id="4" name="Group 20"/>
            <p:cNvGrpSpPr>
              <a:grpSpLocks/>
            </p:cNvGrpSpPr>
            <p:nvPr/>
          </p:nvGrpSpPr>
          <p:grpSpPr bwMode="auto">
            <a:xfrm>
              <a:off x="120" y="2802"/>
              <a:ext cx="5484" cy="1344"/>
              <a:chOff x="120" y="2802"/>
              <a:chExt cx="5484" cy="1344"/>
            </a:xfrm>
          </p:grpSpPr>
          <p:grpSp>
            <p:nvGrpSpPr>
              <p:cNvPr id="5" name="Group 21"/>
              <p:cNvGrpSpPr>
                <a:grpSpLocks/>
              </p:cNvGrpSpPr>
              <p:nvPr/>
            </p:nvGrpSpPr>
            <p:grpSpPr bwMode="auto">
              <a:xfrm>
                <a:off x="120" y="2802"/>
                <a:ext cx="2286" cy="1344"/>
                <a:chOff x="156" y="2634"/>
                <a:chExt cx="2286" cy="1344"/>
              </a:xfrm>
            </p:grpSpPr>
            <p:sp>
              <p:nvSpPr>
                <p:cNvPr id="158742" name="Rectangle 22"/>
                <p:cNvSpPr>
                  <a:spLocks noChangeArrowheads="1"/>
                </p:cNvSpPr>
                <p:nvPr/>
              </p:nvSpPr>
              <p:spPr bwMode="auto">
                <a:xfrm>
                  <a:off x="156" y="2634"/>
                  <a:ext cx="1080" cy="1344"/>
                </a:xfrm>
                <a:prstGeom prst="rect">
                  <a:avLst/>
                </a:prstGeom>
                <a:solidFill>
                  <a:srgbClr val="FFFFFF"/>
                </a:solidFill>
                <a:ln w="15875">
                  <a:solidFill>
                    <a:schemeClr val="tx1"/>
                  </a:solidFill>
                  <a:miter lim="800000"/>
                  <a:headEnd/>
                  <a:tailEnd/>
                </a:ln>
                <a:effectLst/>
              </p:spPr>
              <p:txBody>
                <a:bodyPr wrap="none" anchor="ctr"/>
                <a:lstStyle/>
                <a:p>
                  <a:endParaRPr lang="en-US"/>
                </a:p>
              </p:txBody>
            </p:sp>
            <p:sp>
              <p:nvSpPr>
                <p:cNvPr id="158743" name="Rectangle 23"/>
                <p:cNvSpPr>
                  <a:spLocks noChangeArrowheads="1"/>
                </p:cNvSpPr>
                <p:nvPr/>
              </p:nvSpPr>
              <p:spPr bwMode="auto">
                <a:xfrm>
                  <a:off x="1362" y="2634"/>
                  <a:ext cx="1080" cy="1344"/>
                </a:xfrm>
                <a:prstGeom prst="rect">
                  <a:avLst/>
                </a:prstGeom>
                <a:solidFill>
                  <a:srgbClr val="FFFFFF"/>
                </a:solidFill>
                <a:ln w="15875">
                  <a:solidFill>
                    <a:schemeClr val="tx1"/>
                  </a:solidFill>
                  <a:miter lim="800000"/>
                  <a:headEnd/>
                  <a:tailEnd/>
                </a:ln>
                <a:effectLst/>
              </p:spPr>
              <p:txBody>
                <a:bodyPr wrap="none" anchor="ctr"/>
                <a:lstStyle/>
                <a:p>
                  <a:endParaRPr lang="en-US"/>
                </a:p>
              </p:txBody>
            </p:sp>
          </p:grpSp>
          <p:grpSp>
            <p:nvGrpSpPr>
              <p:cNvPr id="6" name="Group 24"/>
              <p:cNvGrpSpPr>
                <a:grpSpLocks/>
              </p:cNvGrpSpPr>
              <p:nvPr/>
            </p:nvGrpSpPr>
            <p:grpSpPr bwMode="auto">
              <a:xfrm>
                <a:off x="3318" y="2802"/>
                <a:ext cx="2286" cy="1344"/>
                <a:chOff x="156" y="2634"/>
                <a:chExt cx="2286" cy="1344"/>
              </a:xfrm>
            </p:grpSpPr>
            <p:sp>
              <p:nvSpPr>
                <p:cNvPr id="158745" name="Rectangle 25"/>
                <p:cNvSpPr>
                  <a:spLocks noChangeArrowheads="1"/>
                </p:cNvSpPr>
                <p:nvPr/>
              </p:nvSpPr>
              <p:spPr bwMode="auto">
                <a:xfrm>
                  <a:off x="156" y="2634"/>
                  <a:ext cx="1080" cy="1344"/>
                </a:xfrm>
                <a:prstGeom prst="rect">
                  <a:avLst/>
                </a:prstGeom>
                <a:solidFill>
                  <a:srgbClr val="FFFFFF"/>
                </a:solidFill>
                <a:ln w="15875">
                  <a:solidFill>
                    <a:schemeClr val="tx1"/>
                  </a:solidFill>
                  <a:miter lim="800000"/>
                  <a:headEnd/>
                  <a:tailEnd/>
                </a:ln>
                <a:effectLst/>
              </p:spPr>
              <p:txBody>
                <a:bodyPr wrap="none" anchor="ctr"/>
                <a:lstStyle/>
                <a:p>
                  <a:endParaRPr lang="en-US"/>
                </a:p>
              </p:txBody>
            </p:sp>
            <p:sp>
              <p:nvSpPr>
                <p:cNvPr id="158746" name="Rectangle 26"/>
                <p:cNvSpPr>
                  <a:spLocks noChangeArrowheads="1"/>
                </p:cNvSpPr>
                <p:nvPr/>
              </p:nvSpPr>
              <p:spPr bwMode="auto">
                <a:xfrm>
                  <a:off x="1362" y="2634"/>
                  <a:ext cx="1080" cy="1344"/>
                </a:xfrm>
                <a:prstGeom prst="rect">
                  <a:avLst/>
                </a:prstGeom>
                <a:solidFill>
                  <a:srgbClr val="FFFFFF"/>
                </a:solidFill>
                <a:ln w="15875">
                  <a:solidFill>
                    <a:schemeClr val="tx1"/>
                  </a:solidFill>
                  <a:miter lim="800000"/>
                  <a:headEnd/>
                  <a:tailEnd/>
                </a:ln>
                <a:effectLst/>
              </p:spPr>
              <p:txBody>
                <a:bodyPr wrap="none" anchor="ctr"/>
                <a:lstStyle/>
                <a:p>
                  <a:endParaRPr lang="en-US"/>
                </a:p>
              </p:txBody>
            </p:sp>
          </p:grpSp>
        </p:grpSp>
        <p:sp>
          <p:nvSpPr>
            <p:cNvPr id="158747" name="Rectangle 27"/>
            <p:cNvSpPr>
              <a:spLocks noChangeArrowheads="1"/>
            </p:cNvSpPr>
            <p:nvPr/>
          </p:nvSpPr>
          <p:spPr bwMode="auto">
            <a:xfrm>
              <a:off x="96" y="2583"/>
              <a:ext cx="3408" cy="0"/>
            </a:xfrm>
            <a:prstGeom prst="rect">
              <a:avLst/>
            </a:prstGeom>
            <a:solidFill>
              <a:srgbClr val="FFFFFF"/>
            </a:solidFill>
            <a:ln w="9525">
              <a:noFill/>
              <a:miter lim="800000"/>
              <a:headEnd/>
              <a:tailEnd/>
            </a:ln>
            <a:effectLst/>
          </p:spPr>
          <p:txBody>
            <a:bodyPr>
              <a:spAutoFit/>
            </a:bodyPr>
            <a:lstStyle/>
            <a:p>
              <a:endParaRPr lang="en-US"/>
            </a:p>
          </p:txBody>
        </p:sp>
        <p:pic>
          <p:nvPicPr>
            <p:cNvPr id="158748" name="Picture 28" descr="Edna Krabappel"/>
            <p:cNvPicPr>
              <a:picLocks noChangeAspect="1" noChangeArrowheads="1"/>
            </p:cNvPicPr>
            <p:nvPr/>
          </p:nvPicPr>
          <p:blipFill>
            <a:blip r:embed="rId2"/>
            <a:srcRect/>
            <a:stretch>
              <a:fillRect/>
            </a:stretch>
          </p:blipFill>
          <p:spPr bwMode="auto">
            <a:xfrm>
              <a:off x="1524" y="3460"/>
              <a:ext cx="303" cy="656"/>
            </a:xfrm>
            <a:prstGeom prst="rect">
              <a:avLst/>
            </a:prstGeom>
            <a:solidFill>
              <a:srgbClr val="FFFFFF"/>
            </a:solidFill>
          </p:spPr>
        </p:pic>
        <p:pic>
          <p:nvPicPr>
            <p:cNvPr id="158749" name="Picture 29" descr="Principal Seymour  Skinner"/>
            <p:cNvPicPr>
              <a:picLocks noChangeAspect="1" noChangeArrowheads="1"/>
            </p:cNvPicPr>
            <p:nvPr/>
          </p:nvPicPr>
          <p:blipFill>
            <a:blip r:embed="rId3"/>
            <a:srcRect/>
            <a:stretch>
              <a:fillRect/>
            </a:stretch>
          </p:blipFill>
          <p:spPr bwMode="auto">
            <a:xfrm>
              <a:off x="1968" y="2841"/>
              <a:ext cx="304" cy="653"/>
            </a:xfrm>
            <a:prstGeom prst="rect">
              <a:avLst/>
            </a:prstGeom>
            <a:solidFill>
              <a:srgbClr val="FFFFFF"/>
            </a:solidFill>
          </p:spPr>
        </p:pic>
        <p:pic>
          <p:nvPicPr>
            <p:cNvPr id="158750" name="Picture 30" descr="Groundskeeper Willie"/>
            <p:cNvPicPr>
              <a:picLocks noChangeAspect="1" noChangeArrowheads="1"/>
            </p:cNvPicPr>
            <p:nvPr/>
          </p:nvPicPr>
          <p:blipFill>
            <a:blip r:embed="rId4"/>
            <a:srcRect/>
            <a:stretch>
              <a:fillRect/>
            </a:stretch>
          </p:blipFill>
          <p:spPr bwMode="auto">
            <a:xfrm>
              <a:off x="1502" y="2859"/>
              <a:ext cx="336" cy="514"/>
            </a:xfrm>
            <a:prstGeom prst="rect">
              <a:avLst/>
            </a:prstGeom>
            <a:solidFill>
              <a:srgbClr val="FFFFFF"/>
            </a:solidFill>
          </p:spPr>
        </p:pic>
        <p:pic>
          <p:nvPicPr>
            <p:cNvPr id="158751" name="Picture 31"/>
            <p:cNvPicPr>
              <a:picLocks noChangeAspect="1" noChangeArrowheads="1"/>
            </p:cNvPicPr>
            <p:nvPr/>
          </p:nvPicPr>
          <p:blipFill>
            <a:blip r:embed="rId5"/>
            <a:srcRect/>
            <a:stretch>
              <a:fillRect/>
            </a:stretch>
          </p:blipFill>
          <p:spPr bwMode="auto">
            <a:xfrm>
              <a:off x="1970" y="3523"/>
              <a:ext cx="375" cy="558"/>
            </a:xfrm>
            <a:prstGeom prst="rect">
              <a:avLst/>
            </a:prstGeom>
            <a:solidFill>
              <a:srgbClr val="FFFFFF"/>
            </a:solidFill>
            <a:ln w="9525">
              <a:noFill/>
              <a:miter lim="800000"/>
              <a:headEnd/>
              <a:tailEnd/>
            </a:ln>
            <a:effectLst/>
          </p:spPr>
        </p:pic>
        <p:pic>
          <p:nvPicPr>
            <p:cNvPr id="158752" name="Picture 32"/>
            <p:cNvPicPr>
              <a:picLocks noChangeAspect="1" noChangeArrowheads="1"/>
            </p:cNvPicPr>
            <p:nvPr/>
          </p:nvPicPr>
          <p:blipFill>
            <a:blip r:embed="rId6"/>
            <a:srcRect/>
            <a:stretch>
              <a:fillRect/>
            </a:stretch>
          </p:blipFill>
          <p:spPr bwMode="auto">
            <a:xfrm>
              <a:off x="828" y="2821"/>
              <a:ext cx="343" cy="619"/>
            </a:xfrm>
            <a:prstGeom prst="rect">
              <a:avLst/>
            </a:prstGeom>
            <a:solidFill>
              <a:srgbClr val="FFFFFF"/>
            </a:solidFill>
            <a:ln w="9525">
              <a:noFill/>
              <a:miter lim="800000"/>
              <a:headEnd/>
              <a:tailEnd/>
            </a:ln>
            <a:effectLst/>
          </p:spPr>
        </p:pic>
        <p:pic>
          <p:nvPicPr>
            <p:cNvPr id="158753" name="Picture 33"/>
            <p:cNvPicPr>
              <a:picLocks noChangeAspect="1" noChangeArrowheads="1"/>
            </p:cNvPicPr>
            <p:nvPr/>
          </p:nvPicPr>
          <p:blipFill>
            <a:blip r:embed="rId7"/>
            <a:srcRect/>
            <a:stretch>
              <a:fillRect/>
            </a:stretch>
          </p:blipFill>
          <p:spPr bwMode="auto">
            <a:xfrm>
              <a:off x="472" y="3033"/>
              <a:ext cx="375" cy="647"/>
            </a:xfrm>
            <a:prstGeom prst="rect">
              <a:avLst/>
            </a:prstGeom>
            <a:solidFill>
              <a:srgbClr val="FFFFFF"/>
            </a:solidFill>
            <a:ln w="9525">
              <a:noFill/>
              <a:miter lim="800000"/>
              <a:headEnd/>
              <a:tailEnd/>
            </a:ln>
            <a:effectLst/>
          </p:spPr>
        </p:pic>
        <p:pic>
          <p:nvPicPr>
            <p:cNvPr id="158754" name="Picture 34"/>
            <p:cNvPicPr>
              <a:picLocks noChangeAspect="1" noChangeArrowheads="1"/>
            </p:cNvPicPr>
            <p:nvPr/>
          </p:nvPicPr>
          <p:blipFill>
            <a:blip r:embed="rId11" cstate="print"/>
            <a:srcRect/>
            <a:stretch>
              <a:fillRect/>
            </a:stretch>
          </p:blipFill>
          <p:spPr bwMode="auto">
            <a:xfrm>
              <a:off x="846" y="3608"/>
              <a:ext cx="269" cy="443"/>
            </a:xfrm>
            <a:prstGeom prst="rect">
              <a:avLst/>
            </a:prstGeom>
            <a:solidFill>
              <a:srgbClr val="FFFFFF"/>
            </a:solidFill>
            <a:ln w="9525">
              <a:noFill/>
              <a:miter lim="800000"/>
              <a:headEnd/>
              <a:tailEnd/>
            </a:ln>
            <a:effectLst/>
          </p:spPr>
        </p:pic>
        <p:pic>
          <p:nvPicPr>
            <p:cNvPr id="158755" name="Picture 35"/>
            <p:cNvPicPr>
              <a:picLocks noChangeAspect="1" noChangeArrowheads="1"/>
            </p:cNvPicPr>
            <p:nvPr/>
          </p:nvPicPr>
          <p:blipFill>
            <a:blip r:embed="rId9"/>
            <a:srcRect/>
            <a:stretch>
              <a:fillRect/>
            </a:stretch>
          </p:blipFill>
          <p:spPr bwMode="auto">
            <a:xfrm>
              <a:off x="459" y="3702"/>
              <a:ext cx="181" cy="411"/>
            </a:xfrm>
            <a:prstGeom prst="rect">
              <a:avLst/>
            </a:prstGeom>
            <a:solidFill>
              <a:srgbClr val="FFFFFF"/>
            </a:solidFill>
            <a:ln w="9525">
              <a:noFill/>
              <a:miter lim="800000"/>
              <a:headEnd/>
              <a:tailEnd/>
            </a:ln>
            <a:effectLst/>
          </p:spPr>
        </p:pic>
        <p:pic>
          <p:nvPicPr>
            <p:cNvPr id="158756" name="Picture 36" descr="C:\Documents and Settings\eamonn\Desktop\bios_family_marge.gif"/>
            <p:cNvPicPr>
              <a:picLocks noChangeAspect="1" noChangeArrowheads="1"/>
            </p:cNvPicPr>
            <p:nvPr/>
          </p:nvPicPr>
          <p:blipFill>
            <a:blip r:embed="rId10"/>
            <a:srcRect/>
            <a:stretch>
              <a:fillRect/>
            </a:stretch>
          </p:blipFill>
          <p:spPr bwMode="auto">
            <a:xfrm>
              <a:off x="155" y="2887"/>
              <a:ext cx="272" cy="836"/>
            </a:xfrm>
            <a:prstGeom prst="rect">
              <a:avLst/>
            </a:prstGeom>
            <a:solidFill>
              <a:srgbClr val="FFFFFF"/>
            </a:solidFill>
          </p:spPr>
        </p:pic>
        <p:pic>
          <p:nvPicPr>
            <p:cNvPr id="158757" name="Picture 37" descr="Edna Krabappel"/>
            <p:cNvPicPr>
              <a:picLocks noChangeAspect="1" noChangeArrowheads="1"/>
            </p:cNvPicPr>
            <p:nvPr/>
          </p:nvPicPr>
          <p:blipFill>
            <a:blip r:embed="rId2"/>
            <a:srcRect/>
            <a:stretch>
              <a:fillRect/>
            </a:stretch>
          </p:blipFill>
          <p:spPr bwMode="auto">
            <a:xfrm>
              <a:off x="3786" y="2878"/>
              <a:ext cx="303" cy="656"/>
            </a:xfrm>
            <a:prstGeom prst="rect">
              <a:avLst/>
            </a:prstGeom>
            <a:solidFill>
              <a:srgbClr val="FFFFFF"/>
            </a:solidFill>
          </p:spPr>
        </p:pic>
        <p:pic>
          <p:nvPicPr>
            <p:cNvPr id="158758" name="Picture 38" descr="Principal Seymour  Skinner"/>
            <p:cNvPicPr>
              <a:picLocks noChangeAspect="1" noChangeArrowheads="1"/>
            </p:cNvPicPr>
            <p:nvPr/>
          </p:nvPicPr>
          <p:blipFill>
            <a:blip r:embed="rId3"/>
            <a:srcRect/>
            <a:stretch>
              <a:fillRect/>
            </a:stretch>
          </p:blipFill>
          <p:spPr bwMode="auto">
            <a:xfrm>
              <a:off x="5268" y="3477"/>
              <a:ext cx="304" cy="653"/>
            </a:xfrm>
            <a:prstGeom prst="rect">
              <a:avLst/>
            </a:prstGeom>
            <a:solidFill>
              <a:srgbClr val="FFFFFF"/>
            </a:solidFill>
          </p:spPr>
        </p:pic>
        <p:pic>
          <p:nvPicPr>
            <p:cNvPr id="158759" name="Picture 39" descr="Groundskeeper Willie"/>
            <p:cNvPicPr>
              <a:picLocks noChangeAspect="1" noChangeArrowheads="1"/>
            </p:cNvPicPr>
            <p:nvPr/>
          </p:nvPicPr>
          <p:blipFill>
            <a:blip r:embed="rId4"/>
            <a:srcRect/>
            <a:stretch>
              <a:fillRect/>
            </a:stretch>
          </p:blipFill>
          <p:spPr bwMode="auto">
            <a:xfrm>
              <a:off x="4904" y="3561"/>
              <a:ext cx="336" cy="514"/>
            </a:xfrm>
            <a:prstGeom prst="rect">
              <a:avLst/>
            </a:prstGeom>
            <a:solidFill>
              <a:srgbClr val="FFFFFF"/>
            </a:solidFill>
          </p:spPr>
        </p:pic>
        <p:pic>
          <p:nvPicPr>
            <p:cNvPr id="158760" name="Picture 40"/>
            <p:cNvPicPr>
              <a:picLocks noChangeAspect="1" noChangeArrowheads="1"/>
            </p:cNvPicPr>
            <p:nvPr/>
          </p:nvPicPr>
          <p:blipFill>
            <a:blip r:embed="rId5"/>
            <a:srcRect/>
            <a:stretch>
              <a:fillRect/>
            </a:stretch>
          </p:blipFill>
          <p:spPr bwMode="auto">
            <a:xfrm>
              <a:off x="4814" y="2821"/>
              <a:ext cx="375" cy="558"/>
            </a:xfrm>
            <a:prstGeom prst="rect">
              <a:avLst/>
            </a:prstGeom>
            <a:solidFill>
              <a:srgbClr val="FFFFFF"/>
            </a:solidFill>
            <a:ln w="9525">
              <a:noFill/>
              <a:miter lim="800000"/>
              <a:headEnd/>
              <a:tailEnd/>
            </a:ln>
            <a:effectLst/>
          </p:spPr>
        </p:pic>
        <p:pic>
          <p:nvPicPr>
            <p:cNvPr id="158761" name="Picture 41"/>
            <p:cNvPicPr>
              <a:picLocks noChangeAspect="1" noChangeArrowheads="1"/>
            </p:cNvPicPr>
            <p:nvPr/>
          </p:nvPicPr>
          <p:blipFill>
            <a:blip r:embed="rId6"/>
            <a:srcRect/>
            <a:stretch>
              <a:fillRect/>
            </a:stretch>
          </p:blipFill>
          <p:spPr bwMode="auto">
            <a:xfrm>
              <a:off x="5226" y="2833"/>
              <a:ext cx="343" cy="619"/>
            </a:xfrm>
            <a:prstGeom prst="rect">
              <a:avLst/>
            </a:prstGeom>
            <a:solidFill>
              <a:srgbClr val="FFFFFF"/>
            </a:solidFill>
            <a:ln w="9525">
              <a:noFill/>
              <a:miter lim="800000"/>
              <a:headEnd/>
              <a:tailEnd/>
            </a:ln>
            <a:effectLst/>
          </p:spPr>
        </p:pic>
        <p:pic>
          <p:nvPicPr>
            <p:cNvPr id="158762" name="Picture 42"/>
            <p:cNvPicPr>
              <a:picLocks noChangeAspect="1" noChangeArrowheads="1"/>
            </p:cNvPicPr>
            <p:nvPr/>
          </p:nvPicPr>
          <p:blipFill>
            <a:blip r:embed="rId12" cstate="print"/>
            <a:srcRect/>
            <a:stretch>
              <a:fillRect/>
            </a:stretch>
          </p:blipFill>
          <p:spPr bwMode="auto">
            <a:xfrm>
              <a:off x="4540" y="3524"/>
              <a:ext cx="351" cy="606"/>
            </a:xfrm>
            <a:prstGeom prst="rect">
              <a:avLst/>
            </a:prstGeom>
            <a:solidFill>
              <a:srgbClr val="FFFFFF"/>
            </a:solidFill>
            <a:ln w="9525">
              <a:noFill/>
              <a:miter lim="800000"/>
              <a:headEnd/>
              <a:tailEnd/>
            </a:ln>
            <a:effectLst/>
          </p:spPr>
        </p:pic>
        <p:pic>
          <p:nvPicPr>
            <p:cNvPr id="158763" name="Picture 43"/>
            <p:cNvPicPr>
              <a:picLocks noChangeAspect="1" noChangeArrowheads="1"/>
            </p:cNvPicPr>
            <p:nvPr/>
          </p:nvPicPr>
          <p:blipFill>
            <a:blip r:embed="rId11" cstate="print"/>
            <a:srcRect/>
            <a:stretch>
              <a:fillRect/>
            </a:stretch>
          </p:blipFill>
          <p:spPr bwMode="auto">
            <a:xfrm>
              <a:off x="4590" y="3002"/>
              <a:ext cx="269" cy="443"/>
            </a:xfrm>
            <a:prstGeom prst="rect">
              <a:avLst/>
            </a:prstGeom>
            <a:solidFill>
              <a:srgbClr val="FFFFFF"/>
            </a:solidFill>
            <a:ln w="9525">
              <a:noFill/>
              <a:miter lim="800000"/>
              <a:headEnd/>
              <a:tailEnd/>
            </a:ln>
            <a:effectLst/>
          </p:spPr>
        </p:pic>
        <p:pic>
          <p:nvPicPr>
            <p:cNvPr id="158764" name="Picture 44"/>
            <p:cNvPicPr>
              <a:picLocks noChangeAspect="1" noChangeArrowheads="1"/>
            </p:cNvPicPr>
            <p:nvPr/>
          </p:nvPicPr>
          <p:blipFill>
            <a:blip r:embed="rId9"/>
            <a:srcRect/>
            <a:stretch>
              <a:fillRect/>
            </a:stretch>
          </p:blipFill>
          <p:spPr bwMode="auto">
            <a:xfrm>
              <a:off x="3699" y="3642"/>
              <a:ext cx="181" cy="411"/>
            </a:xfrm>
            <a:prstGeom prst="rect">
              <a:avLst/>
            </a:prstGeom>
            <a:solidFill>
              <a:srgbClr val="FFFFFF"/>
            </a:solidFill>
            <a:ln w="9525">
              <a:noFill/>
              <a:miter lim="800000"/>
              <a:headEnd/>
              <a:tailEnd/>
            </a:ln>
            <a:effectLst/>
          </p:spPr>
        </p:pic>
        <p:pic>
          <p:nvPicPr>
            <p:cNvPr id="158765" name="Picture 45" descr="C:\Documents and Settings\eamonn\Desktop\bios_family_marge.gif"/>
            <p:cNvPicPr>
              <a:picLocks noChangeAspect="1" noChangeArrowheads="1"/>
            </p:cNvPicPr>
            <p:nvPr/>
          </p:nvPicPr>
          <p:blipFill>
            <a:blip r:embed="rId10"/>
            <a:srcRect/>
            <a:stretch>
              <a:fillRect/>
            </a:stretch>
          </p:blipFill>
          <p:spPr bwMode="auto">
            <a:xfrm>
              <a:off x="3377" y="2845"/>
              <a:ext cx="272" cy="836"/>
            </a:xfrm>
            <a:prstGeom prst="rect">
              <a:avLst/>
            </a:prstGeom>
            <a:solidFill>
              <a:srgbClr val="FFFFFF"/>
            </a:solidFill>
          </p:spPr>
        </p:pic>
      </p:grpSp>
      <p:sp>
        <p:nvSpPr>
          <p:cNvPr id="158766" name="Text Box 46"/>
          <p:cNvSpPr txBox="1">
            <a:spLocks noChangeArrowheads="1"/>
          </p:cNvSpPr>
          <p:nvPr/>
        </p:nvSpPr>
        <p:spPr bwMode="auto">
          <a:xfrm>
            <a:off x="1839913" y="6389688"/>
            <a:ext cx="2276475" cy="366712"/>
          </a:xfrm>
          <a:prstGeom prst="rect">
            <a:avLst/>
          </a:prstGeom>
          <a:noFill/>
          <a:ln w="9525">
            <a:noFill/>
            <a:miter lim="800000"/>
            <a:headEnd/>
            <a:tailEnd/>
          </a:ln>
          <a:effectLst/>
        </p:spPr>
        <p:txBody>
          <a:bodyPr>
            <a:spAutoFit/>
          </a:bodyPr>
          <a:lstStyle/>
          <a:p>
            <a:r>
              <a:rPr lang="en-US" sz="1800"/>
              <a:t>School Employees</a:t>
            </a:r>
            <a:r>
              <a:rPr lang="en-US" sz="1600"/>
              <a:t> </a:t>
            </a:r>
          </a:p>
        </p:txBody>
      </p:sp>
      <p:sp>
        <p:nvSpPr>
          <p:cNvPr id="158767" name="Text Box 47"/>
          <p:cNvSpPr txBox="1">
            <a:spLocks noChangeArrowheads="1"/>
          </p:cNvSpPr>
          <p:nvPr/>
        </p:nvSpPr>
        <p:spPr bwMode="auto">
          <a:xfrm>
            <a:off x="0" y="6364288"/>
            <a:ext cx="2070100" cy="396875"/>
          </a:xfrm>
          <a:prstGeom prst="rect">
            <a:avLst/>
          </a:prstGeom>
          <a:noFill/>
          <a:ln w="9525">
            <a:noFill/>
            <a:miter lim="800000"/>
            <a:headEnd/>
            <a:tailEnd/>
          </a:ln>
          <a:effectLst/>
        </p:spPr>
        <p:txBody>
          <a:bodyPr>
            <a:spAutoFit/>
          </a:bodyPr>
          <a:lstStyle/>
          <a:p>
            <a:r>
              <a:rPr lang="en-US" sz="1600"/>
              <a:t>Simpson's Family</a:t>
            </a:r>
            <a:r>
              <a:rPr lang="en-US" sz="2000"/>
              <a:t> </a:t>
            </a:r>
          </a:p>
        </p:txBody>
      </p:sp>
      <p:sp>
        <p:nvSpPr>
          <p:cNvPr id="158768" name="Text Box 48"/>
          <p:cNvSpPr txBox="1">
            <a:spLocks noChangeArrowheads="1"/>
          </p:cNvSpPr>
          <p:nvPr/>
        </p:nvSpPr>
        <p:spPr bwMode="auto">
          <a:xfrm>
            <a:off x="7107238" y="6364288"/>
            <a:ext cx="1839912" cy="396875"/>
          </a:xfrm>
          <a:prstGeom prst="rect">
            <a:avLst/>
          </a:prstGeom>
          <a:noFill/>
          <a:ln w="9525">
            <a:noFill/>
            <a:miter lim="800000"/>
            <a:headEnd/>
            <a:tailEnd/>
          </a:ln>
          <a:effectLst/>
        </p:spPr>
        <p:txBody>
          <a:bodyPr>
            <a:spAutoFit/>
          </a:bodyPr>
          <a:lstStyle/>
          <a:p>
            <a:r>
              <a:rPr lang="en-US" sz="2000"/>
              <a:t>Males</a:t>
            </a:r>
            <a:r>
              <a:rPr lang="en-US" sz="1600"/>
              <a:t> </a:t>
            </a:r>
          </a:p>
        </p:txBody>
      </p:sp>
      <p:sp>
        <p:nvSpPr>
          <p:cNvPr id="158769" name="Text Box 49"/>
          <p:cNvSpPr txBox="1">
            <a:spLocks noChangeArrowheads="1"/>
          </p:cNvSpPr>
          <p:nvPr/>
        </p:nvSpPr>
        <p:spPr bwMode="auto">
          <a:xfrm>
            <a:off x="5173663" y="6364288"/>
            <a:ext cx="1839912" cy="396875"/>
          </a:xfrm>
          <a:prstGeom prst="rect">
            <a:avLst/>
          </a:prstGeom>
          <a:noFill/>
          <a:ln w="9525">
            <a:noFill/>
            <a:miter lim="800000"/>
            <a:headEnd/>
            <a:tailEnd/>
          </a:ln>
          <a:effectLst/>
        </p:spPr>
        <p:txBody>
          <a:bodyPr>
            <a:spAutoFit/>
          </a:bodyPr>
          <a:lstStyle/>
          <a:p>
            <a:r>
              <a:rPr lang="en-US" sz="2000"/>
              <a:t>Females</a:t>
            </a:r>
            <a:r>
              <a:rPr lang="en-US" sz="1600"/>
              <a:t> </a:t>
            </a:r>
          </a:p>
        </p:txBody>
      </p:sp>
      <p:sp>
        <p:nvSpPr>
          <p:cNvPr id="158770" name="Text Box 50"/>
          <p:cNvSpPr txBox="1">
            <a:spLocks noChangeArrowheads="1"/>
          </p:cNvSpPr>
          <p:nvPr/>
        </p:nvSpPr>
        <p:spPr bwMode="auto">
          <a:xfrm>
            <a:off x="2689225" y="3511550"/>
            <a:ext cx="4476750" cy="641350"/>
          </a:xfrm>
          <a:prstGeom prst="rect">
            <a:avLst/>
          </a:prstGeom>
          <a:noFill/>
          <a:ln w="9525">
            <a:noFill/>
            <a:miter lim="800000"/>
            <a:headEnd/>
            <a:tailEnd/>
          </a:ln>
          <a:effectLst/>
        </p:spPr>
        <p:txBody>
          <a:bodyPr wrap="none">
            <a:spAutoFit/>
          </a:bodyPr>
          <a:lstStyle/>
          <a:p>
            <a:pPr algn="l"/>
            <a:r>
              <a:rPr lang="en-US" sz="3600">
                <a:solidFill>
                  <a:schemeClr val="tx2"/>
                </a:solidFill>
                <a:effectLst>
                  <a:outerShdw blurRad="38100" dist="38100" dir="2700000" algn="tl">
                    <a:srgbClr val="C0C0C0"/>
                  </a:outerShdw>
                </a:effectLst>
              </a:rPr>
              <a:t>Clustering is subjective</a:t>
            </a:r>
          </a:p>
        </p:txBody>
      </p:sp>
      <p:sp>
        <p:nvSpPr>
          <p:cNvPr id="158771" name="Text Box 51"/>
          <p:cNvSpPr txBox="1">
            <a:spLocks noChangeArrowheads="1"/>
          </p:cNvSpPr>
          <p:nvPr/>
        </p:nvSpPr>
        <p:spPr bwMode="auto">
          <a:xfrm>
            <a:off x="57150" y="180975"/>
            <a:ext cx="9086850" cy="641350"/>
          </a:xfrm>
          <a:prstGeom prst="rect">
            <a:avLst/>
          </a:prstGeom>
          <a:noFill/>
          <a:ln w="9525">
            <a:noFill/>
            <a:miter lim="800000"/>
            <a:headEnd/>
            <a:tailEnd/>
          </a:ln>
          <a:effectLst/>
        </p:spPr>
        <p:txBody>
          <a:bodyPr wrap="none">
            <a:spAutoFit/>
          </a:bodyPr>
          <a:lstStyle/>
          <a:p>
            <a:pPr algn="l"/>
            <a:r>
              <a:rPr lang="en-US" sz="3600">
                <a:solidFill>
                  <a:schemeClr val="tx2"/>
                </a:solidFill>
                <a:effectLst>
                  <a:outerShdw blurRad="38100" dist="38100" dir="2700000" algn="tl">
                    <a:srgbClr val="C0C0C0"/>
                  </a:outerShdw>
                </a:effectLst>
              </a:rPr>
              <a:t>What is a natural grouping among these objects?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ChangeArrowheads="1"/>
          </p:cNvSpPr>
          <p:nvPr/>
        </p:nvSpPr>
        <p:spPr bwMode="auto">
          <a:xfrm>
            <a:off x="598488" y="0"/>
            <a:ext cx="7772400" cy="1143000"/>
          </a:xfrm>
          <a:prstGeom prst="rect">
            <a:avLst/>
          </a:prstGeom>
          <a:noFill/>
          <a:ln w="9525">
            <a:noFill/>
            <a:miter lim="800000"/>
            <a:headEnd/>
            <a:tailEnd/>
          </a:ln>
          <a:effectLst/>
        </p:spPr>
        <p:txBody>
          <a:bodyPr anchor="ctr"/>
          <a:lstStyle/>
          <a:p>
            <a:r>
              <a:rPr lang="en-US" sz="4400">
                <a:solidFill>
                  <a:schemeClr val="tx2"/>
                </a:solidFill>
                <a:effectLst>
                  <a:outerShdw blurRad="38100" dist="38100" dir="2700000" algn="tl">
                    <a:srgbClr val="C0C0C0"/>
                  </a:outerShdw>
                </a:effectLst>
              </a:rPr>
              <a:t>What is Similarity?</a:t>
            </a:r>
          </a:p>
        </p:txBody>
      </p:sp>
      <p:sp>
        <p:nvSpPr>
          <p:cNvPr id="159747" name="Text Box 3"/>
          <p:cNvSpPr txBox="1">
            <a:spLocks noChangeArrowheads="1"/>
          </p:cNvSpPr>
          <p:nvPr/>
        </p:nvSpPr>
        <p:spPr bwMode="auto">
          <a:xfrm>
            <a:off x="379413" y="927100"/>
            <a:ext cx="8348662" cy="457200"/>
          </a:xfrm>
          <a:prstGeom prst="rect">
            <a:avLst/>
          </a:prstGeom>
          <a:noFill/>
          <a:ln w="9525">
            <a:noFill/>
            <a:miter lim="800000"/>
            <a:headEnd/>
            <a:tailEnd/>
          </a:ln>
          <a:effectLst/>
        </p:spPr>
        <p:txBody>
          <a:bodyPr>
            <a:spAutoFit/>
          </a:bodyPr>
          <a:lstStyle/>
          <a:p>
            <a:pPr algn="l"/>
            <a:r>
              <a:rPr lang="en-US" sz="1800"/>
              <a:t>The quality or state of being similar; likeness; resemblance; as, a similarity of features.</a:t>
            </a:r>
            <a:r>
              <a:rPr lang="en-US" b="1">
                <a:latin typeface="Arial Unicode MS" pitchFamily="34" charset="-128"/>
              </a:rPr>
              <a:t> </a:t>
            </a:r>
            <a:endParaRPr lang="en-US" sz="1600" b="1"/>
          </a:p>
        </p:txBody>
      </p:sp>
      <p:sp>
        <p:nvSpPr>
          <p:cNvPr id="159748" name="Text Box 4"/>
          <p:cNvSpPr txBox="1">
            <a:spLocks noChangeArrowheads="1"/>
          </p:cNvSpPr>
          <p:nvPr/>
        </p:nvSpPr>
        <p:spPr bwMode="auto">
          <a:xfrm>
            <a:off x="7473950" y="3278188"/>
            <a:ext cx="1670050" cy="3025775"/>
          </a:xfrm>
          <a:prstGeom prst="rect">
            <a:avLst/>
          </a:prstGeom>
          <a:noFill/>
          <a:ln w="9525">
            <a:noFill/>
            <a:miter lim="800000"/>
            <a:headEnd/>
            <a:tailEnd/>
          </a:ln>
          <a:effectLst/>
        </p:spPr>
        <p:txBody>
          <a:bodyPr>
            <a:spAutoFit/>
          </a:bodyPr>
          <a:lstStyle/>
          <a:p>
            <a:pPr algn="l"/>
            <a:r>
              <a:rPr lang="en-US" sz="1600"/>
              <a:t>Similarity is hard to define, but… </a:t>
            </a:r>
          </a:p>
          <a:p>
            <a:pPr algn="l"/>
            <a:r>
              <a:rPr lang="en-US" sz="1600"/>
              <a:t>“</a:t>
            </a:r>
            <a:r>
              <a:rPr lang="en-US" sz="1600" i="1"/>
              <a:t>We know it when we see it</a:t>
            </a:r>
            <a:r>
              <a:rPr lang="en-US" sz="1600"/>
              <a:t>”</a:t>
            </a:r>
          </a:p>
          <a:p>
            <a:pPr algn="l"/>
            <a:endParaRPr lang="en-US" sz="1600"/>
          </a:p>
          <a:p>
            <a:pPr algn="l"/>
            <a:r>
              <a:rPr lang="en-US" sz="1600"/>
              <a:t>The real meaning of similarity is a philosophical question. We will take a more pragmatic approach.  </a:t>
            </a:r>
          </a:p>
        </p:txBody>
      </p:sp>
      <p:pic>
        <p:nvPicPr>
          <p:cNvPr id="159749" name="Picture 5"/>
          <p:cNvPicPr>
            <a:picLocks noChangeAspect="1" noChangeArrowheads="1"/>
          </p:cNvPicPr>
          <p:nvPr/>
        </p:nvPicPr>
        <p:blipFill>
          <a:blip r:embed="rId2"/>
          <a:srcRect/>
          <a:stretch>
            <a:fillRect/>
          </a:stretch>
        </p:blipFill>
        <p:spPr bwMode="auto">
          <a:xfrm>
            <a:off x="0" y="1681163"/>
            <a:ext cx="7480300" cy="5176837"/>
          </a:xfrm>
          <a:prstGeom prst="rect">
            <a:avLst/>
          </a:prstGeom>
          <a:noFill/>
          <a:ln w="9525">
            <a:noFill/>
            <a:miter lim="800000"/>
            <a:headEnd/>
            <a:tailEnd/>
          </a:ln>
          <a:effectLst/>
        </p:spPr>
      </p:pic>
      <p:sp>
        <p:nvSpPr>
          <p:cNvPr id="159750" name="Text Box 6"/>
          <p:cNvSpPr txBox="1">
            <a:spLocks noChangeArrowheads="1"/>
          </p:cNvSpPr>
          <p:nvPr/>
        </p:nvSpPr>
        <p:spPr bwMode="auto">
          <a:xfrm>
            <a:off x="6937375" y="1247775"/>
            <a:ext cx="2033588" cy="336550"/>
          </a:xfrm>
          <a:prstGeom prst="rect">
            <a:avLst/>
          </a:prstGeom>
          <a:noFill/>
          <a:ln w="9525">
            <a:noFill/>
            <a:miter lim="800000"/>
            <a:headEnd/>
            <a:tailEnd/>
          </a:ln>
          <a:effectLst/>
        </p:spPr>
        <p:txBody>
          <a:bodyPr wrap="none">
            <a:spAutoFit/>
          </a:bodyPr>
          <a:lstStyle/>
          <a:p>
            <a:pPr algn="l"/>
            <a:r>
              <a:rPr lang="en-US" sz="1600" b="1"/>
              <a:t>Webster's Dictionary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ChangeArrowheads="1"/>
          </p:cNvSpPr>
          <p:nvPr/>
        </p:nvSpPr>
        <p:spPr bwMode="auto">
          <a:xfrm>
            <a:off x="0" y="0"/>
            <a:ext cx="9144000" cy="2571750"/>
          </a:xfrm>
          <a:prstGeom prst="rect">
            <a:avLst/>
          </a:prstGeom>
          <a:solidFill>
            <a:srgbClr val="CCFFCC"/>
          </a:solidFill>
          <a:ln w="9525">
            <a:noFill/>
            <a:miter lim="800000"/>
            <a:headEnd/>
            <a:tailEnd/>
          </a:ln>
          <a:effectLst/>
        </p:spPr>
        <p:txBody>
          <a:bodyPr wrap="none" anchor="ctr"/>
          <a:lstStyle/>
          <a:p>
            <a:endParaRPr lang="en-US"/>
          </a:p>
        </p:txBody>
      </p:sp>
      <p:sp>
        <p:nvSpPr>
          <p:cNvPr id="161795" name="Rectangle 3"/>
          <p:cNvSpPr>
            <a:spLocks noChangeArrowheads="1"/>
          </p:cNvSpPr>
          <p:nvPr/>
        </p:nvSpPr>
        <p:spPr bwMode="auto">
          <a:xfrm>
            <a:off x="684213" y="0"/>
            <a:ext cx="7772400" cy="1143000"/>
          </a:xfrm>
          <a:prstGeom prst="rect">
            <a:avLst/>
          </a:prstGeom>
          <a:noFill/>
          <a:ln w="9525">
            <a:noFill/>
            <a:miter lim="800000"/>
            <a:headEnd/>
            <a:tailEnd/>
          </a:ln>
          <a:effectLst/>
        </p:spPr>
        <p:txBody>
          <a:bodyPr anchor="ctr"/>
          <a:lstStyle/>
          <a:p>
            <a:r>
              <a:rPr lang="en-US" sz="4400">
                <a:solidFill>
                  <a:schemeClr val="tx2"/>
                </a:solidFill>
                <a:effectLst>
                  <a:outerShdw blurRad="38100" dist="38100" dir="2700000" algn="tl">
                    <a:srgbClr val="C0C0C0"/>
                  </a:outerShdw>
                </a:effectLst>
              </a:rPr>
              <a:t>Defining Distance Measures</a:t>
            </a:r>
          </a:p>
        </p:txBody>
      </p:sp>
      <p:sp>
        <p:nvSpPr>
          <p:cNvPr id="161796" name="Text Box 4"/>
          <p:cNvSpPr txBox="1">
            <a:spLocks noChangeArrowheads="1"/>
          </p:cNvSpPr>
          <p:nvPr/>
        </p:nvSpPr>
        <p:spPr bwMode="auto">
          <a:xfrm>
            <a:off x="228600" y="990600"/>
            <a:ext cx="8610600" cy="1501775"/>
          </a:xfrm>
          <a:prstGeom prst="rect">
            <a:avLst/>
          </a:prstGeom>
          <a:noFill/>
          <a:ln w="9525">
            <a:noFill/>
            <a:miter lim="800000"/>
            <a:headEnd/>
            <a:tailEnd/>
          </a:ln>
          <a:effectLst/>
        </p:spPr>
        <p:txBody>
          <a:bodyPr>
            <a:spAutoFit/>
          </a:bodyPr>
          <a:lstStyle/>
          <a:p>
            <a:pPr algn="l" eaLnBrk="0" hangingPunct="0">
              <a:lnSpc>
                <a:spcPct val="110000"/>
              </a:lnSpc>
            </a:pPr>
            <a:r>
              <a:rPr lang="en-US" sz="2800" b="1"/>
              <a:t>Definition</a:t>
            </a:r>
            <a:r>
              <a:rPr lang="en-US" sz="2800"/>
              <a:t>: Let </a:t>
            </a:r>
            <a:r>
              <a:rPr lang="en-US" sz="2800" i="1"/>
              <a:t>O</a:t>
            </a:r>
            <a:r>
              <a:rPr lang="en-US" sz="2800" baseline="-25000"/>
              <a:t>1</a:t>
            </a:r>
            <a:r>
              <a:rPr lang="en-US" sz="2800"/>
              <a:t> and </a:t>
            </a:r>
            <a:r>
              <a:rPr lang="en-US" sz="2800" i="1"/>
              <a:t>O</a:t>
            </a:r>
            <a:r>
              <a:rPr lang="en-US" sz="2800" baseline="-25000"/>
              <a:t>2</a:t>
            </a:r>
            <a:r>
              <a:rPr lang="en-US" sz="2800"/>
              <a:t> be two objects from the universe of possible objects. The distance (dissimilarity) between </a:t>
            </a:r>
            <a:r>
              <a:rPr lang="en-US" sz="2800" i="1"/>
              <a:t>O</a:t>
            </a:r>
            <a:r>
              <a:rPr lang="en-US" sz="2800" baseline="-25000"/>
              <a:t>1</a:t>
            </a:r>
            <a:r>
              <a:rPr lang="en-US" sz="2800"/>
              <a:t> and </a:t>
            </a:r>
            <a:r>
              <a:rPr lang="en-US" sz="2800" i="1"/>
              <a:t>O</a:t>
            </a:r>
            <a:r>
              <a:rPr lang="en-US" sz="2800" baseline="-25000"/>
              <a:t>2</a:t>
            </a:r>
            <a:r>
              <a:rPr lang="en-US" sz="2800"/>
              <a:t> is a real number denoted by </a:t>
            </a:r>
            <a:r>
              <a:rPr lang="en-US" sz="2800" i="1"/>
              <a:t>D</a:t>
            </a:r>
            <a:r>
              <a:rPr lang="en-US" sz="2800"/>
              <a:t>(</a:t>
            </a:r>
            <a:r>
              <a:rPr lang="en-US" sz="2800" i="1"/>
              <a:t>O</a:t>
            </a:r>
            <a:r>
              <a:rPr lang="en-US" sz="2800" baseline="-25000"/>
              <a:t>1</a:t>
            </a:r>
            <a:r>
              <a:rPr lang="en-US" sz="2800"/>
              <a:t>,</a:t>
            </a:r>
            <a:r>
              <a:rPr lang="en-US" sz="2800" i="1"/>
              <a:t>O</a:t>
            </a:r>
            <a:r>
              <a:rPr lang="en-US" sz="2800" baseline="-25000"/>
              <a:t>2</a:t>
            </a:r>
            <a:r>
              <a:rPr lang="en-US" sz="2800"/>
              <a:t>)</a:t>
            </a:r>
            <a:endParaRPr lang="en-US">
              <a:sym typeface="Symbol" pitchFamily="18" charset="2"/>
            </a:endParaRPr>
          </a:p>
        </p:txBody>
      </p:sp>
      <p:pic>
        <p:nvPicPr>
          <p:cNvPr id="161797" name="Picture 5" descr="C:\WINNT\Profiles\eamonn.000\Desktop\gorilla.gif"/>
          <p:cNvPicPr>
            <a:picLocks noChangeAspect="1" noChangeArrowheads="1"/>
          </p:cNvPicPr>
          <p:nvPr/>
        </p:nvPicPr>
        <p:blipFill>
          <a:blip r:embed="rId2"/>
          <a:srcRect/>
          <a:stretch>
            <a:fillRect/>
          </a:stretch>
        </p:blipFill>
        <p:spPr bwMode="auto">
          <a:xfrm>
            <a:off x="165100" y="2684463"/>
            <a:ext cx="1484313" cy="1370012"/>
          </a:xfrm>
          <a:prstGeom prst="rect">
            <a:avLst/>
          </a:prstGeom>
          <a:noFill/>
        </p:spPr>
      </p:pic>
      <p:pic>
        <p:nvPicPr>
          <p:cNvPr id="161798" name="Picture 6" descr="C:\WINNT\Profiles\eamonn.000\Desktop\chimp.gif"/>
          <p:cNvPicPr>
            <a:picLocks noChangeAspect="1" noChangeArrowheads="1"/>
          </p:cNvPicPr>
          <p:nvPr/>
        </p:nvPicPr>
        <p:blipFill>
          <a:blip r:embed="rId3"/>
          <a:srcRect/>
          <a:stretch>
            <a:fillRect/>
          </a:stretch>
        </p:blipFill>
        <p:spPr bwMode="auto">
          <a:xfrm>
            <a:off x="1778000" y="2798763"/>
            <a:ext cx="1019175" cy="1160462"/>
          </a:xfrm>
          <a:prstGeom prst="rect">
            <a:avLst/>
          </a:prstGeom>
          <a:noFill/>
        </p:spPr>
      </p:pic>
      <p:sp>
        <p:nvSpPr>
          <p:cNvPr id="161799" name="Rectangle 7"/>
          <p:cNvSpPr>
            <a:spLocks noChangeArrowheads="1"/>
          </p:cNvSpPr>
          <p:nvPr/>
        </p:nvSpPr>
        <p:spPr bwMode="auto">
          <a:xfrm>
            <a:off x="762000" y="4543425"/>
            <a:ext cx="1390650" cy="1390650"/>
          </a:xfrm>
          <a:prstGeom prst="rect">
            <a:avLst/>
          </a:prstGeom>
          <a:solidFill>
            <a:srgbClr val="969696"/>
          </a:solidFill>
          <a:ln w="9525">
            <a:miter lim="800000"/>
            <a:headEnd/>
            <a:tailEnd/>
          </a:ln>
          <a:effectLst/>
          <a:scene3d>
            <a:camera prst="legacyObliqueBottomLeft"/>
            <a:lightRig rig="legacyFlat3" dir="t"/>
          </a:scene3d>
          <a:sp3d extrusionH="430200" prstMaterial="legacyMatte">
            <a:bevelT w="13500" h="13500" prst="angle"/>
            <a:bevelB w="13500" h="13500" prst="angle"/>
            <a:extrusionClr>
              <a:srgbClr val="969696"/>
            </a:extrusionClr>
          </a:sp3d>
        </p:spPr>
        <p:txBody>
          <a:bodyPr wrap="none" anchor="ctr">
            <a:flatTx/>
          </a:bodyPr>
          <a:lstStyle/>
          <a:p>
            <a:endParaRPr lang="en-US"/>
          </a:p>
        </p:txBody>
      </p:sp>
      <p:sp>
        <p:nvSpPr>
          <p:cNvPr id="161800" name="Rectangle 8"/>
          <p:cNvSpPr>
            <a:spLocks noChangeArrowheads="1"/>
          </p:cNvSpPr>
          <p:nvPr/>
        </p:nvSpPr>
        <p:spPr bwMode="auto">
          <a:xfrm>
            <a:off x="6981825" y="4543425"/>
            <a:ext cx="1390650" cy="1390650"/>
          </a:xfrm>
          <a:prstGeom prst="rect">
            <a:avLst/>
          </a:prstGeom>
          <a:solidFill>
            <a:srgbClr val="969696"/>
          </a:solidFill>
          <a:ln w="9525">
            <a:miter lim="800000"/>
            <a:headEnd/>
            <a:tailEnd/>
          </a:ln>
          <a:effectLst/>
          <a:scene3d>
            <a:camera prst="legacyObliqueBottomLeft"/>
            <a:lightRig rig="legacyFlat3" dir="t"/>
          </a:scene3d>
          <a:sp3d extrusionH="430200" prstMaterial="legacyMatte">
            <a:bevelT w="13500" h="13500" prst="angle"/>
            <a:bevelB w="13500" h="13500" prst="angle"/>
            <a:extrusionClr>
              <a:srgbClr val="969696"/>
            </a:extrusionClr>
          </a:sp3d>
        </p:spPr>
        <p:txBody>
          <a:bodyPr wrap="none" anchor="ctr">
            <a:flatTx/>
          </a:bodyPr>
          <a:lstStyle/>
          <a:p>
            <a:endParaRPr lang="en-US"/>
          </a:p>
        </p:txBody>
      </p:sp>
      <p:sp>
        <p:nvSpPr>
          <p:cNvPr id="161801" name="Rectangle 9"/>
          <p:cNvSpPr>
            <a:spLocks noChangeArrowheads="1"/>
          </p:cNvSpPr>
          <p:nvPr/>
        </p:nvSpPr>
        <p:spPr bwMode="auto">
          <a:xfrm>
            <a:off x="3962400" y="4543425"/>
            <a:ext cx="1390650" cy="1390650"/>
          </a:xfrm>
          <a:prstGeom prst="rect">
            <a:avLst/>
          </a:prstGeom>
          <a:solidFill>
            <a:srgbClr val="969696"/>
          </a:solidFill>
          <a:ln w="9525">
            <a:miter lim="800000"/>
            <a:headEnd/>
            <a:tailEnd/>
          </a:ln>
          <a:effectLst/>
          <a:scene3d>
            <a:camera prst="legacyObliqueBottomLeft"/>
            <a:lightRig rig="legacyFlat3" dir="t"/>
          </a:scene3d>
          <a:sp3d extrusionH="430200" prstMaterial="legacyMatte">
            <a:bevelT w="13500" h="13500" prst="angle"/>
            <a:bevelB w="13500" h="13500" prst="angle"/>
            <a:extrusionClr>
              <a:srgbClr val="969696"/>
            </a:extrusionClr>
          </a:sp3d>
        </p:spPr>
        <p:txBody>
          <a:bodyPr wrap="none" anchor="ctr">
            <a:flatTx/>
          </a:bodyPr>
          <a:lstStyle/>
          <a:p>
            <a:endParaRPr lang="en-US"/>
          </a:p>
        </p:txBody>
      </p:sp>
      <p:sp>
        <p:nvSpPr>
          <p:cNvPr id="161802" name="AutoShape 10"/>
          <p:cNvSpPr>
            <a:spLocks noChangeArrowheads="1"/>
          </p:cNvSpPr>
          <p:nvPr/>
        </p:nvSpPr>
        <p:spPr bwMode="auto">
          <a:xfrm rot="-992687">
            <a:off x="914400" y="4086225"/>
            <a:ext cx="228600" cy="304800"/>
          </a:xfrm>
          <a:prstGeom prst="downArrow">
            <a:avLst>
              <a:gd name="adj1" fmla="val 50000"/>
              <a:gd name="adj2" fmla="val 33333"/>
            </a:avLst>
          </a:prstGeom>
          <a:solidFill>
            <a:srgbClr val="FFCC00"/>
          </a:solidFill>
          <a:ln w="9525">
            <a:solidFill>
              <a:schemeClr val="tx1"/>
            </a:solidFill>
            <a:miter lim="800000"/>
            <a:headEnd/>
            <a:tailEnd/>
          </a:ln>
          <a:effectLst>
            <a:outerShdw dist="107763" dir="8100000" algn="ctr" rotWithShape="0">
              <a:schemeClr val="bg2"/>
            </a:outerShdw>
          </a:effectLst>
        </p:spPr>
        <p:txBody>
          <a:bodyPr wrap="none" anchor="ctr"/>
          <a:lstStyle/>
          <a:p>
            <a:endParaRPr lang="en-US"/>
          </a:p>
        </p:txBody>
      </p:sp>
      <p:sp>
        <p:nvSpPr>
          <p:cNvPr id="161803" name="AutoShape 11"/>
          <p:cNvSpPr>
            <a:spLocks noChangeArrowheads="1"/>
          </p:cNvSpPr>
          <p:nvPr/>
        </p:nvSpPr>
        <p:spPr bwMode="auto">
          <a:xfrm rot="-992687">
            <a:off x="4038600" y="4086225"/>
            <a:ext cx="228600" cy="304800"/>
          </a:xfrm>
          <a:prstGeom prst="downArrow">
            <a:avLst>
              <a:gd name="adj1" fmla="val 50000"/>
              <a:gd name="adj2" fmla="val 33333"/>
            </a:avLst>
          </a:prstGeom>
          <a:solidFill>
            <a:srgbClr val="FFCC00"/>
          </a:solidFill>
          <a:ln w="9525">
            <a:solidFill>
              <a:schemeClr val="tx1"/>
            </a:solidFill>
            <a:miter lim="800000"/>
            <a:headEnd/>
            <a:tailEnd/>
          </a:ln>
          <a:effectLst>
            <a:outerShdw dist="107763" dir="8100000" algn="ctr" rotWithShape="0">
              <a:schemeClr val="bg2"/>
            </a:outerShdw>
          </a:effectLst>
        </p:spPr>
        <p:txBody>
          <a:bodyPr wrap="none" anchor="ctr"/>
          <a:lstStyle/>
          <a:p>
            <a:endParaRPr lang="en-US"/>
          </a:p>
        </p:txBody>
      </p:sp>
      <p:sp>
        <p:nvSpPr>
          <p:cNvPr id="161804" name="AutoShape 12"/>
          <p:cNvSpPr>
            <a:spLocks noChangeArrowheads="1"/>
          </p:cNvSpPr>
          <p:nvPr/>
        </p:nvSpPr>
        <p:spPr bwMode="auto">
          <a:xfrm rot="-992687">
            <a:off x="7134225" y="4086225"/>
            <a:ext cx="228600" cy="304800"/>
          </a:xfrm>
          <a:prstGeom prst="downArrow">
            <a:avLst>
              <a:gd name="adj1" fmla="val 50000"/>
              <a:gd name="adj2" fmla="val 33333"/>
            </a:avLst>
          </a:prstGeom>
          <a:solidFill>
            <a:srgbClr val="FFCC00"/>
          </a:solidFill>
          <a:ln w="9525">
            <a:solidFill>
              <a:schemeClr val="tx1"/>
            </a:solidFill>
            <a:miter lim="800000"/>
            <a:headEnd/>
            <a:tailEnd/>
          </a:ln>
          <a:effectLst>
            <a:outerShdw dist="107763" dir="8100000" algn="ctr" rotWithShape="0">
              <a:schemeClr val="bg2"/>
            </a:outerShdw>
          </a:effectLst>
        </p:spPr>
        <p:txBody>
          <a:bodyPr wrap="none" anchor="ctr"/>
          <a:lstStyle/>
          <a:p>
            <a:endParaRPr lang="en-US"/>
          </a:p>
        </p:txBody>
      </p:sp>
      <p:sp>
        <p:nvSpPr>
          <p:cNvPr id="161805" name="AutoShape 13"/>
          <p:cNvSpPr>
            <a:spLocks noChangeArrowheads="1"/>
          </p:cNvSpPr>
          <p:nvPr/>
        </p:nvSpPr>
        <p:spPr bwMode="auto">
          <a:xfrm rot="992687" flipH="1">
            <a:off x="1905000" y="4086225"/>
            <a:ext cx="228600" cy="304800"/>
          </a:xfrm>
          <a:prstGeom prst="downArrow">
            <a:avLst>
              <a:gd name="adj1" fmla="val 50000"/>
              <a:gd name="adj2" fmla="val 33333"/>
            </a:avLst>
          </a:prstGeom>
          <a:solidFill>
            <a:srgbClr val="FFCC00"/>
          </a:solidFill>
          <a:ln w="9525">
            <a:solidFill>
              <a:schemeClr val="tx1"/>
            </a:solidFill>
            <a:miter lim="800000"/>
            <a:headEnd/>
            <a:tailEnd/>
          </a:ln>
          <a:effectLst>
            <a:outerShdw dist="107763" dir="8100000" algn="ctr" rotWithShape="0">
              <a:schemeClr val="bg2"/>
            </a:outerShdw>
          </a:effectLst>
        </p:spPr>
        <p:txBody>
          <a:bodyPr wrap="none" anchor="ctr"/>
          <a:lstStyle/>
          <a:p>
            <a:endParaRPr lang="en-US"/>
          </a:p>
        </p:txBody>
      </p:sp>
      <p:sp>
        <p:nvSpPr>
          <p:cNvPr id="161806" name="AutoShape 14"/>
          <p:cNvSpPr>
            <a:spLocks noChangeArrowheads="1"/>
          </p:cNvSpPr>
          <p:nvPr/>
        </p:nvSpPr>
        <p:spPr bwMode="auto">
          <a:xfrm rot="992687" flipH="1">
            <a:off x="5138738" y="4086225"/>
            <a:ext cx="228600" cy="304800"/>
          </a:xfrm>
          <a:prstGeom prst="downArrow">
            <a:avLst>
              <a:gd name="adj1" fmla="val 50000"/>
              <a:gd name="adj2" fmla="val 33333"/>
            </a:avLst>
          </a:prstGeom>
          <a:solidFill>
            <a:srgbClr val="FFCC00"/>
          </a:solidFill>
          <a:ln w="9525">
            <a:solidFill>
              <a:schemeClr val="tx1"/>
            </a:solidFill>
            <a:miter lim="800000"/>
            <a:headEnd/>
            <a:tailEnd/>
          </a:ln>
          <a:effectLst>
            <a:outerShdw dist="107763" dir="8100000" algn="ctr" rotWithShape="0">
              <a:schemeClr val="bg2"/>
            </a:outerShdw>
          </a:effectLst>
        </p:spPr>
        <p:txBody>
          <a:bodyPr wrap="none" anchor="ctr"/>
          <a:lstStyle/>
          <a:p>
            <a:endParaRPr lang="en-US"/>
          </a:p>
        </p:txBody>
      </p:sp>
      <p:sp>
        <p:nvSpPr>
          <p:cNvPr id="161807" name="AutoShape 15"/>
          <p:cNvSpPr>
            <a:spLocks noChangeArrowheads="1"/>
          </p:cNvSpPr>
          <p:nvPr/>
        </p:nvSpPr>
        <p:spPr bwMode="auto">
          <a:xfrm rot="992687" flipH="1">
            <a:off x="8124825" y="4086225"/>
            <a:ext cx="228600" cy="304800"/>
          </a:xfrm>
          <a:prstGeom prst="downArrow">
            <a:avLst>
              <a:gd name="adj1" fmla="val 50000"/>
              <a:gd name="adj2" fmla="val 33333"/>
            </a:avLst>
          </a:prstGeom>
          <a:solidFill>
            <a:srgbClr val="FFCC00"/>
          </a:solidFill>
          <a:ln w="9525">
            <a:solidFill>
              <a:schemeClr val="tx1"/>
            </a:solidFill>
            <a:miter lim="800000"/>
            <a:headEnd/>
            <a:tailEnd/>
          </a:ln>
          <a:effectLst>
            <a:outerShdw dist="107763" dir="8100000" algn="ctr" rotWithShape="0">
              <a:schemeClr val="bg2"/>
            </a:outerShdw>
          </a:effectLst>
        </p:spPr>
        <p:txBody>
          <a:bodyPr wrap="none" anchor="ctr"/>
          <a:lstStyle/>
          <a:p>
            <a:endParaRPr lang="en-US"/>
          </a:p>
        </p:txBody>
      </p:sp>
      <p:sp>
        <p:nvSpPr>
          <p:cNvPr id="161808" name="Text Box 16"/>
          <p:cNvSpPr txBox="1">
            <a:spLocks noChangeArrowheads="1"/>
          </p:cNvSpPr>
          <p:nvPr/>
        </p:nvSpPr>
        <p:spPr bwMode="auto">
          <a:xfrm>
            <a:off x="1057275" y="6400800"/>
            <a:ext cx="717550" cy="457200"/>
          </a:xfrm>
          <a:prstGeom prst="rect">
            <a:avLst/>
          </a:prstGeom>
          <a:noFill/>
          <a:ln w="9525">
            <a:noFill/>
            <a:miter lim="800000"/>
            <a:headEnd/>
            <a:tailEnd/>
          </a:ln>
          <a:effectLst/>
        </p:spPr>
        <p:txBody>
          <a:bodyPr wrap="none">
            <a:spAutoFit/>
          </a:bodyPr>
          <a:lstStyle/>
          <a:p>
            <a:pPr algn="l"/>
            <a:r>
              <a:rPr lang="en-US"/>
              <a:t>0.23</a:t>
            </a:r>
          </a:p>
        </p:txBody>
      </p:sp>
      <p:sp>
        <p:nvSpPr>
          <p:cNvPr id="161809" name="AutoShape 17"/>
          <p:cNvSpPr>
            <a:spLocks noChangeArrowheads="1"/>
          </p:cNvSpPr>
          <p:nvPr/>
        </p:nvSpPr>
        <p:spPr bwMode="auto">
          <a:xfrm rot="21550572" flipH="1">
            <a:off x="1200150" y="6181725"/>
            <a:ext cx="228600" cy="228600"/>
          </a:xfrm>
          <a:prstGeom prst="downArrow">
            <a:avLst>
              <a:gd name="adj1" fmla="val 50000"/>
              <a:gd name="adj2" fmla="val 25000"/>
            </a:avLst>
          </a:prstGeom>
          <a:solidFill>
            <a:srgbClr val="FFCC00"/>
          </a:solidFill>
          <a:ln w="9525">
            <a:solidFill>
              <a:schemeClr val="tx1"/>
            </a:solidFill>
            <a:miter lim="800000"/>
            <a:headEnd/>
            <a:tailEnd/>
          </a:ln>
          <a:effectLst>
            <a:outerShdw dist="107763" dir="8100000" algn="ctr" rotWithShape="0">
              <a:schemeClr val="bg2"/>
            </a:outerShdw>
          </a:effectLst>
        </p:spPr>
        <p:txBody>
          <a:bodyPr wrap="none" anchor="ctr"/>
          <a:lstStyle/>
          <a:p>
            <a:endParaRPr lang="en-US"/>
          </a:p>
        </p:txBody>
      </p:sp>
      <p:sp>
        <p:nvSpPr>
          <p:cNvPr id="161810" name="Text Box 18"/>
          <p:cNvSpPr txBox="1">
            <a:spLocks noChangeArrowheads="1"/>
          </p:cNvSpPr>
          <p:nvPr/>
        </p:nvSpPr>
        <p:spPr bwMode="auto">
          <a:xfrm>
            <a:off x="4360863" y="6400800"/>
            <a:ext cx="336550" cy="457200"/>
          </a:xfrm>
          <a:prstGeom prst="rect">
            <a:avLst/>
          </a:prstGeom>
          <a:noFill/>
          <a:ln w="9525">
            <a:noFill/>
            <a:miter lim="800000"/>
            <a:headEnd/>
            <a:tailEnd/>
          </a:ln>
          <a:effectLst/>
        </p:spPr>
        <p:txBody>
          <a:bodyPr wrap="none">
            <a:spAutoFit/>
          </a:bodyPr>
          <a:lstStyle/>
          <a:p>
            <a:pPr algn="l"/>
            <a:r>
              <a:rPr lang="en-US"/>
              <a:t>3</a:t>
            </a:r>
          </a:p>
        </p:txBody>
      </p:sp>
      <p:sp>
        <p:nvSpPr>
          <p:cNvPr id="161811" name="AutoShape 19"/>
          <p:cNvSpPr>
            <a:spLocks noChangeArrowheads="1"/>
          </p:cNvSpPr>
          <p:nvPr/>
        </p:nvSpPr>
        <p:spPr bwMode="auto">
          <a:xfrm rot="21550572" flipH="1">
            <a:off x="4400550" y="6181725"/>
            <a:ext cx="228600" cy="228600"/>
          </a:xfrm>
          <a:prstGeom prst="downArrow">
            <a:avLst>
              <a:gd name="adj1" fmla="val 50000"/>
              <a:gd name="adj2" fmla="val 25000"/>
            </a:avLst>
          </a:prstGeom>
          <a:solidFill>
            <a:srgbClr val="FFCC00"/>
          </a:solidFill>
          <a:ln w="9525">
            <a:solidFill>
              <a:schemeClr val="tx1"/>
            </a:solidFill>
            <a:miter lim="800000"/>
            <a:headEnd/>
            <a:tailEnd/>
          </a:ln>
          <a:effectLst>
            <a:outerShdw dist="107763" dir="8100000" algn="ctr" rotWithShape="0">
              <a:schemeClr val="bg2"/>
            </a:outerShdw>
          </a:effectLst>
        </p:spPr>
        <p:txBody>
          <a:bodyPr wrap="none" anchor="ctr"/>
          <a:lstStyle/>
          <a:p>
            <a:endParaRPr lang="en-US"/>
          </a:p>
        </p:txBody>
      </p:sp>
      <p:sp>
        <p:nvSpPr>
          <p:cNvPr id="161812" name="Text Box 20"/>
          <p:cNvSpPr txBox="1">
            <a:spLocks noChangeArrowheads="1"/>
          </p:cNvSpPr>
          <p:nvPr/>
        </p:nvSpPr>
        <p:spPr bwMode="auto">
          <a:xfrm>
            <a:off x="7229475" y="6400800"/>
            <a:ext cx="869950" cy="457200"/>
          </a:xfrm>
          <a:prstGeom prst="rect">
            <a:avLst/>
          </a:prstGeom>
          <a:noFill/>
          <a:ln w="9525">
            <a:noFill/>
            <a:miter lim="800000"/>
            <a:headEnd/>
            <a:tailEnd/>
          </a:ln>
          <a:effectLst/>
        </p:spPr>
        <p:txBody>
          <a:bodyPr wrap="none">
            <a:spAutoFit/>
          </a:bodyPr>
          <a:lstStyle/>
          <a:p>
            <a:pPr algn="l"/>
            <a:r>
              <a:rPr lang="en-US"/>
              <a:t>342.7</a:t>
            </a:r>
          </a:p>
        </p:txBody>
      </p:sp>
      <p:sp>
        <p:nvSpPr>
          <p:cNvPr id="161813" name="AutoShape 21"/>
          <p:cNvSpPr>
            <a:spLocks noChangeArrowheads="1"/>
          </p:cNvSpPr>
          <p:nvPr/>
        </p:nvSpPr>
        <p:spPr bwMode="auto">
          <a:xfrm rot="21550572" flipH="1">
            <a:off x="7496175" y="6181725"/>
            <a:ext cx="228600" cy="228600"/>
          </a:xfrm>
          <a:prstGeom prst="downArrow">
            <a:avLst>
              <a:gd name="adj1" fmla="val 50000"/>
              <a:gd name="adj2" fmla="val 25000"/>
            </a:avLst>
          </a:prstGeom>
          <a:solidFill>
            <a:srgbClr val="FFCC00"/>
          </a:solidFill>
          <a:ln w="9525">
            <a:solidFill>
              <a:schemeClr val="tx1"/>
            </a:solidFill>
            <a:miter lim="800000"/>
            <a:headEnd/>
            <a:tailEnd/>
          </a:ln>
          <a:effectLst>
            <a:outerShdw dist="107763" dir="8100000" algn="ctr" rotWithShape="0">
              <a:schemeClr val="bg2"/>
            </a:outerShdw>
          </a:effectLst>
        </p:spPr>
        <p:txBody>
          <a:bodyPr wrap="none" anchor="ctr"/>
          <a:lstStyle/>
          <a:p>
            <a:endParaRPr lang="en-US"/>
          </a:p>
        </p:txBody>
      </p:sp>
      <p:sp>
        <p:nvSpPr>
          <p:cNvPr id="161814" name="Text Box 22"/>
          <p:cNvSpPr txBox="1">
            <a:spLocks noChangeArrowheads="1"/>
          </p:cNvSpPr>
          <p:nvPr/>
        </p:nvSpPr>
        <p:spPr bwMode="auto">
          <a:xfrm>
            <a:off x="3429000" y="3430588"/>
            <a:ext cx="1247775" cy="519112"/>
          </a:xfrm>
          <a:prstGeom prst="rect">
            <a:avLst/>
          </a:prstGeom>
          <a:solidFill>
            <a:srgbClr val="EAEAEA"/>
          </a:solidFill>
          <a:ln w="9525">
            <a:noFill/>
            <a:miter lim="800000"/>
            <a:headEnd/>
            <a:tailEnd/>
          </a:ln>
          <a:effectLst/>
        </p:spPr>
        <p:txBody>
          <a:bodyPr wrap="none">
            <a:spAutoFit/>
          </a:bodyPr>
          <a:lstStyle/>
          <a:p>
            <a:pPr algn="l"/>
            <a:r>
              <a:rPr lang="en-US" sz="2800" b="1">
                <a:latin typeface="Courier New" pitchFamily="49" charset="0"/>
              </a:rPr>
              <a:t>Peter</a:t>
            </a:r>
          </a:p>
        </p:txBody>
      </p:sp>
      <p:sp>
        <p:nvSpPr>
          <p:cNvPr id="161815" name="Text Box 23"/>
          <p:cNvSpPr txBox="1">
            <a:spLocks noChangeArrowheads="1"/>
          </p:cNvSpPr>
          <p:nvPr/>
        </p:nvSpPr>
        <p:spPr bwMode="auto">
          <a:xfrm>
            <a:off x="4795838" y="3430588"/>
            <a:ext cx="1247775" cy="519112"/>
          </a:xfrm>
          <a:prstGeom prst="rect">
            <a:avLst/>
          </a:prstGeom>
          <a:solidFill>
            <a:srgbClr val="EAEAEA"/>
          </a:solidFill>
          <a:ln w="9525">
            <a:noFill/>
            <a:miter lim="800000"/>
            <a:headEnd/>
            <a:tailEnd/>
          </a:ln>
          <a:effectLst/>
        </p:spPr>
        <p:txBody>
          <a:bodyPr wrap="none">
            <a:spAutoFit/>
          </a:bodyPr>
          <a:lstStyle/>
          <a:p>
            <a:pPr algn="l"/>
            <a:r>
              <a:rPr lang="en-US" sz="2800" b="1">
                <a:latin typeface="Courier New" pitchFamily="49" charset="0"/>
              </a:rPr>
              <a:t>Piotr</a:t>
            </a:r>
          </a:p>
        </p:txBody>
      </p:sp>
      <p:pic>
        <p:nvPicPr>
          <p:cNvPr id="161816" name="Picture 24"/>
          <p:cNvPicPr>
            <a:picLocks noChangeAspect="1" noChangeArrowheads="1"/>
          </p:cNvPicPr>
          <p:nvPr/>
        </p:nvPicPr>
        <p:blipFill>
          <a:blip r:embed="rId4"/>
          <a:srcRect/>
          <a:stretch>
            <a:fillRect/>
          </a:stretch>
        </p:blipFill>
        <p:spPr bwMode="auto">
          <a:xfrm>
            <a:off x="6419850" y="2743200"/>
            <a:ext cx="1266825" cy="1266825"/>
          </a:xfrm>
          <a:prstGeom prst="rect">
            <a:avLst/>
          </a:prstGeom>
          <a:noFill/>
          <a:ln w="9525">
            <a:noFill/>
            <a:miter lim="800000"/>
            <a:headEnd/>
            <a:tailEnd/>
          </a:ln>
          <a:effectLst/>
        </p:spPr>
      </p:pic>
      <p:pic>
        <p:nvPicPr>
          <p:cNvPr id="161817" name="Picture 25"/>
          <p:cNvPicPr>
            <a:picLocks noChangeAspect="1" noChangeArrowheads="1"/>
          </p:cNvPicPr>
          <p:nvPr/>
        </p:nvPicPr>
        <p:blipFill>
          <a:blip r:embed="rId5"/>
          <a:srcRect/>
          <a:stretch>
            <a:fillRect/>
          </a:stretch>
        </p:blipFill>
        <p:spPr bwMode="auto">
          <a:xfrm>
            <a:off x="7667625" y="2743200"/>
            <a:ext cx="1266825" cy="1266825"/>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457200"/>
            <a:ext cx="7543800" cy="792162"/>
          </a:xfrm>
        </p:spPr>
        <p:txBody>
          <a:bodyPr/>
          <a:lstStyle/>
          <a:p>
            <a:pPr eaLnBrk="1" hangingPunct="1"/>
            <a:r>
              <a:rPr lang="en-US" u="sng" dirty="0" smtClean="0"/>
              <a:t>Common Distance measures</a:t>
            </a:r>
            <a:r>
              <a:rPr lang="en-US" dirty="0" smtClean="0"/>
              <a:t>:</a:t>
            </a:r>
            <a:br>
              <a:rPr lang="en-US" dirty="0" smtClean="0"/>
            </a:br>
            <a:endParaRPr lang="en-US" dirty="0" smtClean="0"/>
          </a:p>
        </p:txBody>
      </p:sp>
      <p:sp>
        <p:nvSpPr>
          <p:cNvPr id="7171" name="Rectangle 3"/>
          <p:cNvSpPr>
            <a:spLocks noGrp="1" noChangeArrowheads="1"/>
          </p:cNvSpPr>
          <p:nvPr>
            <p:ph type="body" idx="1"/>
          </p:nvPr>
        </p:nvSpPr>
        <p:spPr>
          <a:xfrm>
            <a:off x="0" y="838200"/>
            <a:ext cx="9144000" cy="5257800"/>
          </a:xfrm>
        </p:spPr>
        <p:txBody>
          <a:bodyPr/>
          <a:lstStyle/>
          <a:p>
            <a:pPr eaLnBrk="1" hangingPunct="1">
              <a:lnSpc>
                <a:spcPct val="90000"/>
              </a:lnSpc>
            </a:pPr>
            <a:r>
              <a:rPr lang="en-US" sz="2600" i="1" dirty="0" smtClean="0"/>
              <a:t>Distance measure</a:t>
            </a:r>
            <a:r>
              <a:rPr lang="en-US" sz="2600" dirty="0" smtClean="0"/>
              <a:t> will determine how the </a:t>
            </a:r>
            <a:r>
              <a:rPr lang="en-US" sz="2600" i="1" dirty="0" smtClean="0"/>
              <a:t>similarity</a:t>
            </a:r>
            <a:r>
              <a:rPr lang="en-US" sz="2600" dirty="0" smtClean="0"/>
              <a:t> of two elements is calculated and it will influence the shape of the clusters.</a:t>
            </a:r>
          </a:p>
          <a:p>
            <a:pPr eaLnBrk="1" hangingPunct="1">
              <a:lnSpc>
                <a:spcPct val="90000"/>
              </a:lnSpc>
              <a:buFont typeface="Wingdings" pitchFamily="2" charset="2"/>
              <a:buNone/>
            </a:pPr>
            <a:r>
              <a:rPr lang="en-US" sz="2600" dirty="0" smtClean="0"/>
              <a:t>	They include</a:t>
            </a:r>
            <a:r>
              <a:rPr lang="en-US" sz="2600" dirty="0" smtClean="0"/>
              <a:t>:</a:t>
            </a:r>
          </a:p>
          <a:p>
            <a:pPr eaLnBrk="1" hangingPunct="1">
              <a:lnSpc>
                <a:spcPct val="90000"/>
              </a:lnSpc>
              <a:buFont typeface="Wingdings" pitchFamily="2" charset="2"/>
              <a:buNone/>
            </a:pPr>
            <a:r>
              <a:rPr lang="en-US" sz="2600" dirty="0" smtClean="0"/>
              <a:t>1</a:t>
            </a:r>
            <a:r>
              <a:rPr lang="en-US" sz="2600" dirty="0" smtClean="0"/>
              <a:t>. The </a:t>
            </a:r>
            <a:r>
              <a:rPr lang="en-US" sz="2600" u="sng" dirty="0" smtClean="0">
                <a:hlinkClick r:id="rId2" tooltip="Euclidean distance"/>
              </a:rPr>
              <a:t>Euclidean distance</a:t>
            </a:r>
            <a:r>
              <a:rPr lang="en-US" sz="2600" dirty="0" smtClean="0"/>
              <a:t> (also called 2-norm distance) is given by: </a:t>
            </a:r>
          </a:p>
          <a:p>
            <a:pPr eaLnBrk="1" hangingPunct="1">
              <a:lnSpc>
                <a:spcPct val="90000"/>
              </a:lnSpc>
              <a:buFont typeface="Wingdings" pitchFamily="2" charset="2"/>
              <a:buNone/>
            </a:pPr>
            <a:endParaRPr lang="en-US" sz="2600" dirty="0" smtClean="0"/>
          </a:p>
          <a:p>
            <a:pPr eaLnBrk="1" hangingPunct="1">
              <a:lnSpc>
                <a:spcPct val="90000"/>
              </a:lnSpc>
              <a:buFont typeface="Wingdings" pitchFamily="2" charset="2"/>
              <a:buNone/>
            </a:pPr>
            <a:endParaRPr lang="en-US" sz="2600" dirty="0" smtClean="0"/>
          </a:p>
          <a:p>
            <a:pPr eaLnBrk="1" hangingPunct="1">
              <a:lnSpc>
                <a:spcPct val="90000"/>
              </a:lnSpc>
              <a:buFont typeface="Wingdings" pitchFamily="2" charset="2"/>
              <a:buNone/>
            </a:pPr>
            <a:r>
              <a:rPr lang="en-US" sz="2600" dirty="0" smtClean="0"/>
              <a:t>2. The </a:t>
            </a:r>
            <a:r>
              <a:rPr lang="en-US" sz="2600" u="sng" dirty="0" smtClean="0">
                <a:hlinkClick r:id="rId3" tooltip="Manhattan distance"/>
              </a:rPr>
              <a:t>Manhattan distance</a:t>
            </a:r>
            <a:r>
              <a:rPr lang="en-US" sz="2600" dirty="0" smtClean="0"/>
              <a:t> (also called taxicab norm or 1-norm) is given by:</a:t>
            </a:r>
          </a:p>
          <a:p>
            <a:pPr eaLnBrk="1" hangingPunct="1">
              <a:lnSpc>
                <a:spcPct val="90000"/>
              </a:lnSpc>
              <a:buFont typeface="Wingdings" pitchFamily="2" charset="2"/>
              <a:buNone/>
            </a:pPr>
            <a:endParaRPr lang="en-US" sz="2600" dirty="0" smtClean="0"/>
          </a:p>
          <a:p>
            <a:pPr algn="just" eaLnBrk="1" hangingPunct="1">
              <a:lnSpc>
                <a:spcPct val="90000"/>
              </a:lnSpc>
              <a:buFont typeface="Wingdings" pitchFamily="2" charset="2"/>
              <a:buNone/>
            </a:pPr>
            <a:r>
              <a:rPr lang="en-US" sz="2600" dirty="0" smtClean="0"/>
              <a:t> </a:t>
            </a:r>
          </a:p>
        </p:txBody>
      </p:sp>
      <p:pic>
        <p:nvPicPr>
          <p:cNvPr id="13313" name="Picture 1"/>
          <p:cNvPicPr>
            <a:picLocks noChangeAspect="1" noChangeArrowheads="1"/>
          </p:cNvPicPr>
          <p:nvPr/>
        </p:nvPicPr>
        <p:blipFill>
          <a:blip r:embed="rId4"/>
          <a:srcRect/>
          <a:stretch>
            <a:fillRect/>
          </a:stretch>
        </p:blipFill>
        <p:spPr bwMode="auto">
          <a:xfrm>
            <a:off x="2133600" y="2895600"/>
            <a:ext cx="5638800" cy="1238250"/>
          </a:xfrm>
          <a:prstGeom prst="rect">
            <a:avLst/>
          </a:prstGeom>
          <a:noFill/>
          <a:ln w="9525">
            <a:noFill/>
            <a:miter lim="800000"/>
            <a:headEnd/>
            <a:tailEnd/>
          </a:ln>
          <a:effectLst/>
        </p:spPr>
      </p:pic>
      <p:pic>
        <p:nvPicPr>
          <p:cNvPr id="13314" name="Picture 2"/>
          <p:cNvPicPr>
            <a:picLocks noChangeAspect="1" noChangeArrowheads="1"/>
          </p:cNvPicPr>
          <p:nvPr/>
        </p:nvPicPr>
        <p:blipFill>
          <a:blip r:embed="rId5"/>
          <a:srcRect/>
          <a:stretch>
            <a:fillRect/>
          </a:stretch>
        </p:blipFill>
        <p:spPr bwMode="auto">
          <a:xfrm>
            <a:off x="1362075" y="4876800"/>
            <a:ext cx="7781925" cy="17811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sz="4800" smtClean="0"/>
              <a:t>K-MEANS CLUSTERING</a:t>
            </a:r>
          </a:p>
        </p:txBody>
      </p:sp>
      <p:sp>
        <p:nvSpPr>
          <p:cNvPr id="9219" name="Rectangle 3"/>
          <p:cNvSpPr>
            <a:spLocks noGrp="1" noChangeArrowheads="1"/>
          </p:cNvSpPr>
          <p:nvPr>
            <p:ph type="body" idx="1"/>
          </p:nvPr>
        </p:nvSpPr>
        <p:spPr>
          <a:xfrm>
            <a:off x="0" y="1719263"/>
            <a:ext cx="9144000" cy="5138737"/>
          </a:xfrm>
        </p:spPr>
        <p:txBody>
          <a:bodyPr/>
          <a:lstStyle/>
          <a:p>
            <a:pPr eaLnBrk="1" hangingPunct="1"/>
            <a:r>
              <a:rPr lang="en-US" smtClean="0"/>
              <a:t>The </a:t>
            </a:r>
            <a:r>
              <a:rPr lang="en-US" b="1" smtClean="0"/>
              <a:t>k-means algorithm</a:t>
            </a:r>
            <a:r>
              <a:rPr lang="en-US" smtClean="0"/>
              <a:t> is an algorithm to </a:t>
            </a:r>
            <a:r>
              <a:rPr lang="en-US" smtClean="0">
                <a:hlinkClick r:id="rId2" tooltip="Data clustering"/>
              </a:rPr>
              <a:t>cluster</a:t>
            </a:r>
            <a:r>
              <a:rPr lang="en-US" smtClean="0"/>
              <a:t> </a:t>
            </a:r>
            <a:r>
              <a:rPr lang="en-US" i="1" smtClean="0"/>
              <a:t>n</a:t>
            </a:r>
            <a:r>
              <a:rPr lang="en-US" smtClean="0"/>
              <a:t> objects based on attributes into </a:t>
            </a:r>
            <a:r>
              <a:rPr lang="en-US" i="1" smtClean="0"/>
              <a:t>k</a:t>
            </a:r>
            <a:r>
              <a:rPr lang="en-US" smtClean="0"/>
              <a:t> </a:t>
            </a:r>
            <a:r>
              <a:rPr lang="en-US" smtClean="0">
                <a:hlinkClick r:id="rId3" tooltip="Partition of a set"/>
              </a:rPr>
              <a:t>partitions</a:t>
            </a:r>
            <a:r>
              <a:rPr lang="en-US" smtClean="0"/>
              <a:t>, where </a:t>
            </a:r>
            <a:r>
              <a:rPr lang="en-US" i="1" smtClean="0"/>
              <a:t>k</a:t>
            </a:r>
            <a:r>
              <a:rPr lang="en-US" smtClean="0"/>
              <a:t> &lt; </a:t>
            </a:r>
            <a:r>
              <a:rPr lang="en-US" i="1" smtClean="0"/>
              <a:t>n</a:t>
            </a:r>
            <a:r>
              <a:rPr lang="en-US" smtClean="0"/>
              <a:t>. </a:t>
            </a:r>
          </a:p>
          <a:p>
            <a:pPr eaLnBrk="1" hangingPunct="1"/>
            <a:r>
              <a:rPr lang="en-US" smtClean="0"/>
              <a:t>It is similar to the </a:t>
            </a:r>
            <a:r>
              <a:rPr lang="en-US" smtClean="0">
                <a:hlinkClick r:id="rId4" tooltip="Expectation-maximization algorithm"/>
              </a:rPr>
              <a:t>expectation-maximization algorithm</a:t>
            </a:r>
            <a:r>
              <a:rPr lang="en-US" smtClean="0"/>
              <a:t> for mixtures of </a:t>
            </a:r>
            <a:r>
              <a:rPr lang="en-US" smtClean="0">
                <a:hlinkClick r:id="rId5" tooltip="Gaussian distribution"/>
              </a:rPr>
              <a:t>Gaussians</a:t>
            </a:r>
            <a:r>
              <a:rPr lang="en-US" smtClean="0"/>
              <a:t> in that they both attempt to find the centers of natural clusters in the data. </a:t>
            </a:r>
          </a:p>
          <a:p>
            <a:pPr eaLnBrk="1" hangingPunct="1"/>
            <a:r>
              <a:rPr lang="en-US" smtClean="0"/>
              <a:t>It assumes that the object attributes form a </a:t>
            </a:r>
            <a:r>
              <a:rPr lang="en-US" smtClean="0">
                <a:hlinkClick r:id="rId6" tooltip="Vector space"/>
              </a:rPr>
              <a:t>vector space</a:t>
            </a:r>
            <a:r>
              <a:rPr lang="en-US" smtClean="0"/>
              <a:t>. </a:t>
            </a:r>
          </a:p>
          <a:p>
            <a:pPr eaLnBrk="1" hangingPunct="1"/>
            <a:endParaRPr lang="en-US"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baseline="30000" dirty="0" smtClean="0"/>
              <a:t>K-Means</a:t>
            </a:r>
          </a:p>
        </p:txBody>
      </p:sp>
      <p:sp>
        <p:nvSpPr>
          <p:cNvPr id="10243" name="Rectangle 3"/>
          <p:cNvSpPr>
            <a:spLocks noGrp="1" noChangeArrowheads="1"/>
          </p:cNvSpPr>
          <p:nvPr>
            <p:ph type="body" idx="1"/>
          </p:nvPr>
        </p:nvSpPr>
        <p:spPr/>
        <p:txBody>
          <a:bodyPr/>
          <a:lstStyle/>
          <a:p>
            <a:pPr eaLnBrk="1" hangingPunct="1">
              <a:lnSpc>
                <a:spcPct val="90000"/>
              </a:lnSpc>
            </a:pPr>
            <a:r>
              <a:rPr lang="en-US" smtClean="0"/>
              <a:t>An algorithm for partitioning (or clustering) N data points into K disjoint subsets S</a:t>
            </a:r>
            <a:r>
              <a:rPr lang="en-US" baseline="-25000" smtClean="0"/>
              <a:t>j</a:t>
            </a:r>
            <a:r>
              <a:rPr lang="en-US" smtClean="0"/>
              <a:t> containing data points so as to minimize the sum-of-squares criterion </a:t>
            </a:r>
          </a:p>
          <a:p>
            <a:pPr eaLnBrk="1" hangingPunct="1">
              <a:lnSpc>
                <a:spcPct val="90000"/>
              </a:lnSpc>
            </a:pPr>
            <a:endParaRPr lang="en-US" smtClean="0"/>
          </a:p>
          <a:p>
            <a:pPr eaLnBrk="1" hangingPunct="1">
              <a:lnSpc>
                <a:spcPct val="90000"/>
              </a:lnSpc>
              <a:buFont typeface="Wingdings" pitchFamily="2" charset="2"/>
              <a:buNone/>
            </a:pPr>
            <a:endParaRPr lang="en-US" smtClean="0"/>
          </a:p>
          <a:p>
            <a:pPr eaLnBrk="1" hangingPunct="1">
              <a:lnSpc>
                <a:spcPct val="90000"/>
              </a:lnSpc>
              <a:buFont typeface="Wingdings" pitchFamily="2" charset="2"/>
              <a:buNone/>
            </a:pPr>
            <a:r>
              <a:rPr lang="en-US" smtClean="0"/>
              <a:t>	where x</a:t>
            </a:r>
            <a:r>
              <a:rPr lang="en-US" baseline="-25000" smtClean="0"/>
              <a:t>n </a:t>
            </a:r>
            <a:r>
              <a:rPr lang="en-US" smtClean="0"/>
              <a:t>is a vector representing the the n</a:t>
            </a:r>
            <a:r>
              <a:rPr lang="en-US" baseline="30000" smtClean="0"/>
              <a:t>th</a:t>
            </a:r>
            <a:r>
              <a:rPr lang="en-US" smtClean="0"/>
              <a:t> data point and u</a:t>
            </a:r>
            <a:r>
              <a:rPr lang="en-US" baseline="-25000" smtClean="0"/>
              <a:t>j</a:t>
            </a:r>
            <a:r>
              <a:rPr lang="en-US" smtClean="0"/>
              <a:t> is the </a:t>
            </a:r>
            <a:r>
              <a:rPr lang="en-US" smtClean="0">
                <a:hlinkClick r:id="rId2"/>
              </a:rPr>
              <a:t>geometric centroid</a:t>
            </a:r>
            <a:r>
              <a:rPr lang="en-US" smtClean="0"/>
              <a:t> of the data points in S</a:t>
            </a:r>
            <a:r>
              <a:rPr lang="en-US" baseline="-25000" smtClean="0"/>
              <a:t>j</a:t>
            </a:r>
            <a:r>
              <a:rPr lang="en-US" smtClean="0"/>
              <a:t>. </a:t>
            </a:r>
          </a:p>
        </p:txBody>
      </p:sp>
      <p:pic>
        <p:nvPicPr>
          <p:cNvPr id="10244" name="Picture 4" descr=" J=sum_(j=1)^Ksum_(n in S_j)|x_n-mu_j|^2, "/>
          <p:cNvPicPr>
            <a:picLocks noChangeAspect="1" noChangeArrowheads="1"/>
          </p:cNvPicPr>
          <p:nvPr/>
        </p:nvPicPr>
        <p:blipFill>
          <a:blip r:embed="rId3"/>
          <a:srcRect/>
          <a:stretch>
            <a:fillRect/>
          </a:stretch>
        </p:blipFill>
        <p:spPr bwMode="auto">
          <a:xfrm>
            <a:off x="3124200" y="3505200"/>
            <a:ext cx="2438400" cy="1066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Network">
  <a:themeElements>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Networ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Network</Template>
  <TotalTime>797</TotalTime>
  <Words>1462</Words>
  <Application>Microsoft Office PowerPoint</Application>
  <PresentationFormat>On-screen Show (4:3)</PresentationFormat>
  <Paragraphs>201</Paragraphs>
  <Slides>36</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36</vt:i4>
      </vt:variant>
    </vt:vector>
  </HeadingPairs>
  <TitlesOfParts>
    <vt:vector size="38" baseType="lpstr">
      <vt:lpstr>Network</vt:lpstr>
      <vt:lpstr>Chart</vt:lpstr>
      <vt:lpstr>Clustering</vt:lpstr>
      <vt:lpstr>Slide 2</vt:lpstr>
      <vt:lpstr>Slide 3</vt:lpstr>
      <vt:lpstr>Slide 4</vt:lpstr>
      <vt:lpstr>Slide 5</vt:lpstr>
      <vt:lpstr>Slide 6</vt:lpstr>
      <vt:lpstr>Common Distance measures: </vt:lpstr>
      <vt:lpstr>K-MEANS CLUSTERING</vt:lpstr>
      <vt:lpstr>K-Means</vt:lpstr>
      <vt:lpstr>K-Means</vt:lpstr>
      <vt:lpstr>Slide 11</vt:lpstr>
      <vt:lpstr>How the K-Mean Clustering algorithm works?</vt:lpstr>
      <vt:lpstr>K-means</vt:lpstr>
      <vt:lpstr>K-means</vt:lpstr>
      <vt:lpstr> A Simple example showing the implementation of k-means algorithm  (using K=2)</vt:lpstr>
      <vt:lpstr>Slide 16</vt:lpstr>
      <vt:lpstr>Slide 17</vt:lpstr>
      <vt:lpstr>Slide 18</vt:lpstr>
      <vt:lpstr>Slide 19</vt:lpstr>
      <vt:lpstr>PLOT</vt:lpstr>
      <vt:lpstr>(with K=3) </vt:lpstr>
      <vt:lpstr>PLOT</vt:lpstr>
      <vt:lpstr>Real-Life Numerical Example of K-Means Clustering</vt:lpstr>
      <vt:lpstr>Slide 24</vt:lpstr>
      <vt:lpstr>Slide 25</vt:lpstr>
      <vt:lpstr>Slide 26</vt:lpstr>
      <vt:lpstr>Slide 27</vt:lpstr>
      <vt:lpstr>Slide 28</vt:lpstr>
      <vt:lpstr>Slide 29</vt:lpstr>
      <vt:lpstr>Slide 30</vt:lpstr>
      <vt:lpstr>Slide 31</vt:lpstr>
      <vt:lpstr>Weaknesses of K-Mean Clustering  </vt:lpstr>
      <vt:lpstr>Applications of K-Mean Clustering</vt:lpstr>
      <vt:lpstr>CONCLUSION</vt:lpstr>
      <vt:lpstr>References</vt:lpstr>
      <vt:lpstr>Slide 36</vt:lpstr>
    </vt:vector>
  </TitlesOfParts>
  <Company>&lt;arabianhorse&gt;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K-MEANS CLUSTERING</dc:title>
  <dc:creator>*</dc:creator>
  <cp:lastModifiedBy>rabiul.alam</cp:lastModifiedBy>
  <cp:revision>18</cp:revision>
  <dcterms:created xsi:type="dcterms:W3CDTF">2008-04-11T19:10:11Z</dcterms:created>
  <dcterms:modified xsi:type="dcterms:W3CDTF">2019-07-28T09:57:10Z</dcterms:modified>
</cp:coreProperties>
</file>