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sldIdLst>
    <p:sldId id="439" r:id="rId2"/>
    <p:sldId id="438" r:id="rId3"/>
    <p:sldId id="407" r:id="rId4"/>
    <p:sldId id="417" r:id="rId5"/>
    <p:sldId id="425" r:id="rId6"/>
    <p:sldId id="419" r:id="rId7"/>
    <p:sldId id="418" r:id="rId8"/>
    <p:sldId id="420" r:id="rId9"/>
    <p:sldId id="421" r:id="rId10"/>
    <p:sldId id="422" r:id="rId11"/>
    <p:sldId id="423" r:id="rId12"/>
    <p:sldId id="424" r:id="rId13"/>
    <p:sldId id="426" r:id="rId14"/>
    <p:sldId id="427" r:id="rId15"/>
    <p:sldId id="428" r:id="rId16"/>
    <p:sldId id="429" r:id="rId17"/>
    <p:sldId id="430" r:id="rId18"/>
    <p:sldId id="435" r:id="rId19"/>
    <p:sldId id="431" r:id="rId20"/>
    <p:sldId id="436" r:id="rId21"/>
    <p:sldId id="432" r:id="rId22"/>
    <p:sldId id="437" r:id="rId23"/>
    <p:sldId id="433" r:id="rId24"/>
    <p:sldId id="43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079E0B-CE7F-4ADE-B470-42CC5C4FD9C8}" type="datetime1">
              <a:rPr lang="en-US" altLang="en-US"/>
              <a:pPr>
                <a:defRPr/>
              </a:pPr>
              <a:t>4/1/2019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C0BD4B-3B87-4333-8DA8-81BC14284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30187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56C91-8659-402C-B795-25AB216FA0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EDDBE-F463-4D3D-A375-BEBD0B87B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3DBB8-1DE8-441F-8955-A8D0919BF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FA33-D2FC-4891-B0CD-145C224F06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6E005-9B8A-4BBA-948D-FED30A291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DA7F5-7CAB-465F-9E47-BA3AD222C8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85D49-5ED0-4A2E-88DD-1E6B403D1E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7E210-B948-4CC5-81A9-1DE6322E52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ACA0B-8534-40E5-996C-529C0ADE3C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C211-ACEB-4330-9056-AE97D82E9F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BD282-8030-4558-BCB7-4004D3FC6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3D7AD5C-B9AF-4F31-A953-4557CCF075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ratzert/finetune_alexnet_with_tensorflow" TargetMode="External"/><Relationship Id="rId3" Type="http://schemas.openxmlformats.org/officeDocument/2006/relationships/hyperlink" Target="https://youtu.be/GlcnxUlrtek" TargetMode="External"/><Relationship Id="rId7" Type="http://schemas.openxmlformats.org/officeDocument/2006/relationships/hyperlink" Target="https://github.com/huyng/tensorflow-vgg" TargetMode="External"/><Relationship Id="rId12" Type="http://schemas.openxmlformats.org/officeDocument/2006/relationships/hyperlink" Target="https://www.youtube.com/watch?v=hPKJBXkyTKM&amp;vl=en" TargetMode="External"/><Relationship Id="rId2" Type="http://schemas.openxmlformats.org/officeDocument/2006/relationships/hyperlink" Target="https://adeshpande3.github.io/adeshpande3.github.io/A-Beginner's-Guide-To-Understanding-Convolutional-Neural-Networ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aki0112/ResNet-Tensorflow" TargetMode="External"/><Relationship Id="rId11" Type="http://schemas.openxmlformats.org/officeDocument/2006/relationships/hyperlink" Target="https://www.simplilearn.com/incredible-machine-learning-applications-article" TargetMode="External"/><Relationship Id="rId5" Type="http://schemas.openxmlformats.org/officeDocument/2006/relationships/hyperlink" Target="https://github.com/walsvid/GoogLeNet-TensorFlow" TargetMode="External"/><Relationship Id="rId10" Type="http://schemas.openxmlformats.org/officeDocument/2006/relationships/hyperlink" Target="https://www.youtube.com/watch?v=a8JwTqByefU" TargetMode="External"/><Relationship Id="rId4" Type="http://schemas.openxmlformats.org/officeDocument/2006/relationships/hyperlink" Target="https://pythonprogramming.net/cnn-tensorflow-convolutional-nerual-network-machine-learning-tutorial/" TargetMode="External"/><Relationship Id="rId9" Type="http://schemas.openxmlformats.org/officeDocument/2006/relationships/hyperlink" Target="https://dialogflow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Artificial Neural Networks (ANN)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5029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Dr. Md. </a:t>
            </a:r>
            <a:r>
              <a:rPr kumimoji="0" lang="en-US" sz="3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Golam</a:t>
            </a:r>
            <a:r>
              <a:rPr kumimoji="0" lang="en-US" sz="3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 </a:t>
            </a:r>
            <a:r>
              <a:rPr kumimoji="0" lang="en-US" sz="3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Rabiul</a:t>
            </a:r>
            <a:r>
              <a:rPr kumimoji="0" lang="en-US" sz="3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 </a:t>
            </a:r>
            <a:r>
              <a:rPr kumimoji="0" lang="en-US" sz="3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Alam</a:t>
            </a:r>
            <a:endParaRPr kumimoji="0" lang="en-US" sz="3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chemeClr val="tx2"/>
                </a:solidFill>
                <a:latin typeface="+mj-lt"/>
                <a:cs typeface="+mj-cs"/>
              </a:rPr>
              <a:t>Associate Professor, CSE, BRACU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293081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h1=x1*w1+x2*w4</a:t>
            </a:r>
          </a:p>
          <a:p>
            <a:r>
              <a:rPr lang="en-US" dirty="0" smtClean="0"/>
              <a:t>h2=x1*w2+x2*w5</a:t>
            </a:r>
          </a:p>
          <a:p>
            <a:r>
              <a:rPr lang="en-US" dirty="0" smtClean="0"/>
              <a:t>h3=x1*w3+x2*w6</a:t>
            </a:r>
            <a:endParaRPr lang="en-US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" y="4495800"/>
            <a:ext cx="3276600" cy="1015663"/>
          </a:xfrm>
          <a:prstGeom prst="rect">
            <a:avLst/>
          </a:prstGeom>
          <a:solidFill>
            <a:srgbClr val="FCFB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S(1.0) = 0.73105857863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S(1.3) = 0.78583498304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S(0.8) = 0.68997448112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http://imgur.com/yE88Ryt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71600"/>
            <a:ext cx="53244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293081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h1=x1*w1+x2*w4</a:t>
            </a:r>
          </a:p>
          <a:p>
            <a:r>
              <a:rPr lang="en-US" dirty="0" smtClean="0"/>
              <a:t>h2=x1*w2+x2*w5</a:t>
            </a:r>
          </a:p>
          <a:p>
            <a:r>
              <a:rPr lang="en-US" dirty="0" smtClean="0"/>
              <a:t>h3=x1*w3+x2*w6</a:t>
            </a:r>
            <a:endParaRPr lang="en-US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" y="4495800"/>
            <a:ext cx="3276600" cy="1015663"/>
          </a:xfrm>
          <a:prstGeom prst="rect">
            <a:avLst/>
          </a:prstGeom>
          <a:solidFill>
            <a:srgbClr val="FCFB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S(1.0) = 0.73105857863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S(1.3) = 0.78583498304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S(0.8) = 0.68997448112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http://imgur.com/yE88Ryt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71600"/>
            <a:ext cx="532447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581400" y="5029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=s(h1)*w7+s(h2)*w8+s(h3)*w9</a:t>
            </a:r>
          </a:p>
          <a:p>
            <a:r>
              <a:rPr lang="en-US" dirty="0" smtClean="0"/>
              <a:t>calculated</a:t>
            </a:r>
            <a:r>
              <a:rPr lang="en-US" baseline="-25000" dirty="0" smtClean="0"/>
              <a:t> </a:t>
            </a:r>
            <a:r>
              <a:rPr lang="en-US" dirty="0" smtClean="0"/>
              <a:t>= s(sum)</a:t>
            </a:r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3505200" y="5791200"/>
            <a:ext cx="4876800" cy="369332"/>
          </a:xfrm>
          <a:prstGeom prst="rect">
            <a:avLst/>
          </a:prstGeom>
          <a:solidFill>
            <a:srgbClr val="FCFB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sum =0.73 * 0.3 + 0.79 * 0.5 + 0.69 * 0.9 = 1.235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505200" y="6324600"/>
            <a:ext cx="4343400" cy="338554"/>
          </a:xfrm>
          <a:prstGeom prst="rect">
            <a:avLst/>
          </a:prstGeom>
          <a:solidFill>
            <a:srgbClr val="FCFB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 smtClean="0"/>
              <a:t>calculated</a:t>
            </a:r>
            <a:r>
              <a:rPr lang="en-US" sz="1600" baseline="-25000" dirty="0" smtClean="0"/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=S(1.235) = 0.7746924929149283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293081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h1=x1*w1+x2*w4</a:t>
            </a:r>
          </a:p>
          <a:p>
            <a:r>
              <a:rPr lang="en-US" dirty="0" smtClean="0"/>
              <a:t>h2=x1*w2+x2*w5</a:t>
            </a:r>
          </a:p>
          <a:p>
            <a:r>
              <a:rPr lang="en-US" dirty="0" smtClean="0"/>
              <a:t>h3=x1*w3+x2*w6</a:t>
            </a:r>
            <a:endParaRPr lang="en-US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" y="4495800"/>
            <a:ext cx="3276600" cy="1015663"/>
          </a:xfrm>
          <a:prstGeom prst="rect">
            <a:avLst/>
          </a:prstGeom>
          <a:solidFill>
            <a:srgbClr val="FCFB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S(1.0) = 0.73105857863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S(1.3) = 0.78583498304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S(0.8) = 0.68997448112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5029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=s(h1)*w7+s(h2)*w8+s(h3)*w9</a:t>
            </a:r>
          </a:p>
          <a:p>
            <a:r>
              <a:rPr lang="en-US" dirty="0" smtClean="0"/>
              <a:t>calculated</a:t>
            </a:r>
            <a:r>
              <a:rPr lang="en-US" baseline="-25000" dirty="0" smtClean="0"/>
              <a:t> </a:t>
            </a:r>
            <a:r>
              <a:rPr lang="en-US" dirty="0" smtClean="0"/>
              <a:t>= s(sum)</a:t>
            </a:r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3505200" y="5791200"/>
            <a:ext cx="4876800" cy="369332"/>
          </a:xfrm>
          <a:prstGeom prst="rect">
            <a:avLst/>
          </a:prstGeom>
          <a:solidFill>
            <a:srgbClr val="FCFB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sum =0.73 * 0.3 + 0.79 * 0.5 + 0.69 * 0.9 = 1.235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505200" y="6324600"/>
            <a:ext cx="4953000" cy="338554"/>
          </a:xfrm>
          <a:prstGeom prst="rect">
            <a:avLst/>
          </a:prstGeom>
          <a:solidFill>
            <a:srgbClr val="FCFB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calculated=S(1.235) = 0.7746924929149283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http://imgur.com/IDFRq5a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762000"/>
            <a:ext cx="5943600" cy="380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19400"/>
            <a:ext cx="5791200" cy="277812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Backward Propagation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http://i.imgur.com/IAddjW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229600" cy="1012511"/>
          </a:xfrm>
          <a:prstGeom prst="rect">
            <a:avLst/>
          </a:prstGeom>
          <a:noFill/>
          <a:ln>
            <a:noFill/>
          </a:ln>
        </p:spPr>
      </p:pic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609600" y="1752600"/>
            <a:ext cx="3387851" cy="1200329"/>
          </a:xfrm>
          <a:prstGeom prst="rect">
            <a:avLst/>
          </a:prstGeom>
          <a:solidFill>
            <a:srgbClr val="FCFB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Target = 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Calculated = 0.77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Target - calculated = -0.77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http://imgur.com/kEyDCJ8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52800"/>
            <a:ext cx="45720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http://i.imgur.com/ByyQIJ8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"/>
            <a:ext cx="51816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i.imgur.com/8xQ6TiU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6496050" cy="79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724400"/>
            <a:ext cx="40957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i.imgur.com/4qnVb6S.png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0"/>
            <a:ext cx="574484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8600" y="1143000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derivative of sigmoid, also known as sigmoid prime, will give us the rate of change (or “slope”) of the activation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function at the output sum: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514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=s(h1)*w7+s(h2)*w8+s(h3)*w9</a:t>
            </a:r>
          </a:p>
          <a:p>
            <a:r>
              <a:rPr lang="en-US" dirty="0" smtClean="0"/>
              <a:t>calculated</a:t>
            </a:r>
            <a:r>
              <a:rPr lang="en-US" baseline="-25000" dirty="0" smtClean="0"/>
              <a:t> </a:t>
            </a:r>
            <a:r>
              <a:rPr lang="en-US" dirty="0" smtClean="0"/>
              <a:t>= s(sum)</a:t>
            </a:r>
          </a:p>
        </p:txBody>
      </p:sp>
      <p:pic>
        <p:nvPicPr>
          <p:cNvPr id="11" name="Picture 10" descr="http://i.imgur.com/rKHEE51.png"/>
          <p:cNvPicPr/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7848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http://i.imgur.com/ITudru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8229600" cy="99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i.imgur.com/57mJyOe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76962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29200" y="609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=s(h1)*w7+s(h2)*w8+s(h3)*w9</a:t>
            </a:r>
          </a:p>
          <a:p>
            <a:r>
              <a:rPr lang="en-US" dirty="0" smtClean="0"/>
              <a:t>calculated = s(sum)</a:t>
            </a:r>
          </a:p>
        </p:txBody>
      </p:sp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838200" y="1447800"/>
            <a:ext cx="5671681" cy="923330"/>
          </a:xfrm>
          <a:prstGeom prst="rect">
            <a:avLst/>
          </a:prstGeom>
          <a:solidFill>
            <a:srgbClr val="FCFB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Delta output sum = S'(sum) * (output sum margin of error)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Delta output sum = S'(1.235) * (-0.77)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Delta output sum = -0.13439890643886018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http://i.imgur.com/TR7FS2S.png"/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7086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04800" y="5638800"/>
            <a:ext cx="5904437" cy="1015663"/>
          </a:xfrm>
          <a:prstGeom prst="rect">
            <a:avLst/>
          </a:prstGeom>
          <a:solidFill>
            <a:srgbClr val="FCFB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Delta weights = delta output sum / hidden layer results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Delta weights = -0.1344 / [0.73105, 0.78583, 0.69997]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Delta weights = [-0.1838, -0.1710, -0.1920]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http://imgur.com/IDFRq5a.png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3962400" cy="258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w7 = 0.3</a:t>
            </a:r>
          </a:p>
          <a:p>
            <a:r>
              <a:rPr lang="en-US" dirty="0" smtClean="0"/>
              <a:t>old w8 = 0.5</a:t>
            </a:r>
          </a:p>
          <a:p>
            <a:r>
              <a:rPr lang="en-US" dirty="0" smtClean="0"/>
              <a:t>old w9 = 0.9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w</a:t>
            </a:r>
            <a:r>
              <a:rPr lang="en-US" baseline="-25000" dirty="0" err="1" smtClean="0"/>
              <a:t>new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=old weights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old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+ Delta weights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 w7 = 0.1162</a:t>
            </a:r>
          </a:p>
          <a:p>
            <a:r>
              <a:rPr lang="en-US" dirty="0" smtClean="0"/>
              <a:t>new w8 = 0.329</a:t>
            </a:r>
          </a:p>
          <a:p>
            <a:r>
              <a:rPr lang="en-US" dirty="0" smtClean="0"/>
              <a:t>new w9 = 0.708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http://i.imgur.com/ITudru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95945"/>
            <a:ext cx="8229600" cy="99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i.imgur.com/25TS8NU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35557"/>
            <a:ext cx="7239000" cy="93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i.imgur.com/iQIR1MD.png"/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3" y="2831949"/>
            <a:ext cx="6781800" cy="117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://i.imgur.com/ZquX1pv.png"/>
          <p:cNvPicPr/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04116"/>
            <a:ext cx="7391400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://i.imgur.com/X0wvirh.png"/>
          <p:cNvPicPr/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23" y="4854354"/>
            <a:ext cx="6934200" cy="1076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://i.imgur.com/msHbhQl.png"/>
          <p:cNvPicPr/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3" y="5791199"/>
            <a:ext cx="6626277" cy="98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4917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Delta hidden sum = delta output sum / hidden-to-outer weights * S'(hidden sum)</a:t>
            </a:r>
          </a:p>
          <a:p>
            <a:r>
              <a:rPr lang="en-US" sz="2400" dirty="0" smtClean="0"/>
              <a:t>Delta hidden sum = -0.1344 / [0.3, 0.5, 0.9] * S'([1, 1.3, 0.8])</a:t>
            </a:r>
          </a:p>
          <a:p>
            <a:r>
              <a:rPr lang="en-US" sz="2400" dirty="0" smtClean="0"/>
              <a:t>Delta hidden sum = [-0.448, -0.2688, -0.1493] * [0.1966, 0.1683, 0.2139]</a:t>
            </a:r>
          </a:p>
          <a:p>
            <a:r>
              <a:rPr lang="en-US" sz="2400" dirty="0" smtClean="0"/>
              <a:t>Delta hidden sum = [-0.088, -0.0452, -0.0319]</a:t>
            </a:r>
          </a:p>
          <a:p>
            <a:endParaRPr lang="en-US" dirty="0"/>
          </a:p>
        </p:txBody>
      </p:sp>
      <p:pic>
        <p:nvPicPr>
          <p:cNvPr id="4" name="Picture 3" descr="http://imgur.com/IDFRq5a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581400" cy="20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5" name="Content Placeholder 4" descr="https://cldup.com/ytEwlOfrRZ-2000x2000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0960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85931" y="1417638"/>
            <a:ext cx="8423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neural networks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are statistical learning models, inspired by biological neural networks (central nervous systems, such as the brain), that are used in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2780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http://i.imgur.com/7NmXWSh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98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i.imgur.com/1SDxECJ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1172"/>
            <a:ext cx="7162800" cy="121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i.imgur.com/KYuSAgw.png"/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2274"/>
            <a:ext cx="7162800" cy="1381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592693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input 1 = 1</a:t>
            </a:r>
          </a:p>
          <a:p>
            <a:r>
              <a:rPr lang="en-US" sz="2000" dirty="0" smtClean="0"/>
              <a:t>input 2 = 1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Delta weights = delta hidden sum / input data</a:t>
            </a:r>
          </a:p>
          <a:p>
            <a:r>
              <a:rPr lang="en-US" sz="2000" dirty="0" smtClean="0"/>
              <a:t>Delta weights = [-0.088, -0.0452, -0.0319] / [1, 1]</a:t>
            </a:r>
          </a:p>
          <a:p>
            <a:r>
              <a:rPr lang="en-US" sz="2000" dirty="0" smtClean="0"/>
              <a:t>Delta weights = [-0.088, -0.0452, -0.0319, -0.088, -0.0452, -0.0319]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ttp://imgur.com/IDFRq5a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3962400" cy="25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85800" y="4724400"/>
            <a:ext cx="419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 smtClean="0"/>
              <a:t>w</a:t>
            </a:r>
            <a:r>
              <a:rPr lang="en-US" baseline="-25000" dirty="0" err="1" smtClean="0"/>
              <a:t>new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=old weights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old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+ Delta weights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3962400"/>
            <a:ext cx="1338090" cy="2376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11478"/>
            <a:ext cx="1143000" cy="2449286"/>
          </a:xfrm>
          <a:prstGeom prst="rect">
            <a:avLst/>
          </a:prstGeom>
        </p:spPr>
      </p:pic>
      <p:pic>
        <p:nvPicPr>
          <p:cNvPr id="6" name="Picture 5" descr="http://imgur.com/IDFRq5a.png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638"/>
            <a:ext cx="3962400" cy="25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981200" y="3505200"/>
            <a:ext cx="3754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err="1" smtClean="0"/>
              <a:t>w</a:t>
            </a:r>
            <a:r>
              <a:rPr lang="en-US" baseline="-25000" dirty="0" err="1" smtClean="0"/>
              <a:t>new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=old weights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old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+ Delta weights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82918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Picture 5" descr="http://i.imgur.com/UNlffE1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38400"/>
            <a:ext cx="575310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51087"/>
            <a:ext cx="1466850" cy="3962400"/>
          </a:xfrm>
          <a:prstGeom prst="rect">
            <a:avLst/>
          </a:prstGeom>
        </p:spPr>
      </p:pic>
      <p:pic>
        <p:nvPicPr>
          <p:cNvPr id="7" name="Picture 6" descr="http://imgur.com/IDFRq5a.png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590800" cy="184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222396"/>
            <a:ext cx="8229600" cy="5286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60287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2"/>
              </a:rPr>
              <a:t>https://adeshpande3.github.io/adeshpande3.github.io/A-Beginner%27s-Guide-To-Understanding-Convolutional-Neural-Networks/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YouTube Noto"/>
                <a:cs typeface="Arial" panose="020B0604020202020204" pitchFamily="34" charset="0"/>
                <a:hlinkClick r:id="rId3" tooltip="Share link"/>
              </a:rPr>
              <a:t>https://youtu.be/GlcnxUlrtek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4"/>
              </a:rPr>
              <a:t>https://pythonprogramming.net/cnn-tensorflow-convolutional-nerual-network-machine-learning-tutorial/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5"/>
              </a:rPr>
              <a:t>https://github.com/walsvid/GoogLeNet-TensorFlow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6"/>
              </a:rPr>
              <a:t>https://github.com/taki0112/ResNet-Tensorflow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7"/>
              </a:rPr>
              <a:t>https://github.com/huyng/tensorflow-vgg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8"/>
              </a:rPr>
              <a:t>https://github.com/kratzert/finetune_alexnet_with_tensorflow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9"/>
              </a:rPr>
              <a:t>https://dialogflow.com/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10"/>
              </a:rPr>
              <a:t>https://www.youtube.com/watch?v=a8JwTqByefU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11"/>
              </a:rPr>
              <a:t>https://www.simplilearn.com/incredible-machine-learning-applications-article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12"/>
              </a:rPr>
              <a:t>https://www.youtube.com/watch?v=hPKJBXkyTKM&amp;vl=en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342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Neural Network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399"/>
            <a:ext cx="8458200" cy="372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Training in Neural Networks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Propagation</a:t>
            </a:r>
          </a:p>
          <a:p>
            <a:r>
              <a:rPr lang="en-US" dirty="0" smtClean="0"/>
              <a:t>Backward Propagation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3352800"/>
            <a:ext cx="6096000" cy="277812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Forward Propagation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3999"/>
            <a:ext cx="1447800" cy="28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http://imgur.com/aTFz1Az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570547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343400" y="243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581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2514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514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</a:t>
            </a:r>
            <a:endParaRPr lang="en-US" dirty="0"/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1066800" y="3048000"/>
            <a:ext cx="2362200" cy="1143000"/>
          </a:xfrm>
          <a:prstGeom prst="bentConnector3">
            <a:avLst>
              <a:gd name="adj1" fmla="val -15287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1295400" y="4114800"/>
            <a:ext cx="2057400" cy="152400"/>
          </a:xfrm>
          <a:prstGeom prst="bentConnector3">
            <a:avLst>
              <a:gd name="adj1" fmla="val 7056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1719618" y="3971499"/>
            <a:ext cx="6377504" cy="1890209"/>
          </a:xfrm>
          <a:custGeom>
            <a:avLst/>
            <a:gdLst>
              <a:gd name="connsiteX0" fmla="*/ 0 w 6377504"/>
              <a:gd name="connsiteY0" fmla="*/ 245659 h 1890209"/>
              <a:gd name="connsiteX1" fmla="*/ 27295 w 6377504"/>
              <a:gd name="connsiteY1" fmla="*/ 873456 h 1890209"/>
              <a:gd name="connsiteX2" fmla="*/ 95534 w 6377504"/>
              <a:gd name="connsiteY2" fmla="*/ 1119116 h 1890209"/>
              <a:gd name="connsiteX3" fmla="*/ 163773 w 6377504"/>
              <a:gd name="connsiteY3" fmla="*/ 1364776 h 1890209"/>
              <a:gd name="connsiteX4" fmla="*/ 191069 w 6377504"/>
              <a:gd name="connsiteY4" fmla="*/ 1460310 h 1890209"/>
              <a:gd name="connsiteX5" fmla="*/ 204716 w 6377504"/>
              <a:gd name="connsiteY5" fmla="*/ 1528549 h 1890209"/>
              <a:gd name="connsiteX6" fmla="*/ 272955 w 6377504"/>
              <a:gd name="connsiteY6" fmla="*/ 1719617 h 1890209"/>
              <a:gd name="connsiteX7" fmla="*/ 286603 w 6377504"/>
              <a:gd name="connsiteY7" fmla="*/ 1760561 h 1890209"/>
              <a:gd name="connsiteX8" fmla="*/ 341194 w 6377504"/>
              <a:gd name="connsiteY8" fmla="*/ 1787856 h 1890209"/>
              <a:gd name="connsiteX9" fmla="*/ 518615 w 6377504"/>
              <a:gd name="connsiteY9" fmla="*/ 1774208 h 1890209"/>
              <a:gd name="connsiteX10" fmla="*/ 764275 w 6377504"/>
              <a:gd name="connsiteY10" fmla="*/ 1733265 h 1890209"/>
              <a:gd name="connsiteX11" fmla="*/ 1351128 w 6377504"/>
              <a:gd name="connsiteY11" fmla="*/ 1719617 h 1890209"/>
              <a:gd name="connsiteX12" fmla="*/ 2033516 w 6377504"/>
              <a:gd name="connsiteY12" fmla="*/ 1733265 h 1890209"/>
              <a:gd name="connsiteX13" fmla="*/ 2224585 w 6377504"/>
              <a:gd name="connsiteY13" fmla="*/ 1760561 h 1890209"/>
              <a:gd name="connsiteX14" fmla="*/ 2442949 w 6377504"/>
              <a:gd name="connsiteY14" fmla="*/ 1787856 h 1890209"/>
              <a:gd name="connsiteX15" fmla="*/ 2634018 w 6377504"/>
              <a:gd name="connsiteY15" fmla="*/ 1815152 h 1890209"/>
              <a:gd name="connsiteX16" fmla="*/ 2852382 w 6377504"/>
              <a:gd name="connsiteY16" fmla="*/ 1842447 h 1890209"/>
              <a:gd name="connsiteX17" fmla="*/ 2975212 w 6377504"/>
              <a:gd name="connsiteY17" fmla="*/ 1883391 h 1890209"/>
              <a:gd name="connsiteX18" fmla="*/ 3343701 w 6377504"/>
              <a:gd name="connsiteY18" fmla="*/ 1869743 h 1890209"/>
              <a:gd name="connsiteX19" fmla="*/ 3411940 w 6377504"/>
              <a:gd name="connsiteY19" fmla="*/ 1856095 h 1890209"/>
              <a:gd name="connsiteX20" fmla="*/ 3493827 w 6377504"/>
              <a:gd name="connsiteY20" fmla="*/ 1842447 h 1890209"/>
              <a:gd name="connsiteX21" fmla="*/ 3589361 w 6377504"/>
              <a:gd name="connsiteY21" fmla="*/ 1828800 h 1890209"/>
              <a:gd name="connsiteX22" fmla="*/ 3698543 w 6377504"/>
              <a:gd name="connsiteY22" fmla="*/ 1801504 h 1890209"/>
              <a:gd name="connsiteX23" fmla="*/ 4285397 w 6377504"/>
              <a:gd name="connsiteY23" fmla="*/ 1760561 h 1890209"/>
              <a:gd name="connsiteX24" fmla="*/ 4353636 w 6377504"/>
              <a:gd name="connsiteY24" fmla="*/ 1746913 h 1890209"/>
              <a:gd name="connsiteX25" fmla="*/ 4394579 w 6377504"/>
              <a:gd name="connsiteY25" fmla="*/ 1733265 h 1890209"/>
              <a:gd name="connsiteX26" fmla="*/ 4544704 w 6377504"/>
              <a:gd name="connsiteY26" fmla="*/ 1705970 h 1890209"/>
              <a:gd name="connsiteX27" fmla="*/ 4626591 w 6377504"/>
              <a:gd name="connsiteY27" fmla="*/ 1678674 h 1890209"/>
              <a:gd name="connsiteX28" fmla="*/ 4940489 w 6377504"/>
              <a:gd name="connsiteY28" fmla="*/ 1637731 h 1890209"/>
              <a:gd name="connsiteX29" fmla="*/ 5199797 w 6377504"/>
              <a:gd name="connsiteY29" fmla="*/ 1624083 h 1890209"/>
              <a:gd name="connsiteX30" fmla="*/ 5513695 w 6377504"/>
              <a:gd name="connsiteY30" fmla="*/ 1583140 h 1890209"/>
              <a:gd name="connsiteX31" fmla="*/ 5609230 w 6377504"/>
              <a:gd name="connsiteY31" fmla="*/ 1555844 h 1890209"/>
              <a:gd name="connsiteX32" fmla="*/ 5718412 w 6377504"/>
              <a:gd name="connsiteY32" fmla="*/ 1528549 h 1890209"/>
              <a:gd name="connsiteX33" fmla="*/ 6100549 w 6377504"/>
              <a:gd name="connsiteY33" fmla="*/ 1514901 h 1890209"/>
              <a:gd name="connsiteX34" fmla="*/ 6223379 w 6377504"/>
              <a:gd name="connsiteY34" fmla="*/ 1487605 h 1890209"/>
              <a:gd name="connsiteX35" fmla="*/ 6250675 w 6377504"/>
              <a:gd name="connsiteY35" fmla="*/ 1446662 h 1890209"/>
              <a:gd name="connsiteX36" fmla="*/ 6264322 w 6377504"/>
              <a:gd name="connsiteY36" fmla="*/ 696035 h 1890209"/>
              <a:gd name="connsiteX37" fmla="*/ 6277970 w 6377504"/>
              <a:gd name="connsiteY37" fmla="*/ 627797 h 1890209"/>
              <a:gd name="connsiteX38" fmla="*/ 6318913 w 6377504"/>
              <a:gd name="connsiteY38" fmla="*/ 450376 h 1890209"/>
              <a:gd name="connsiteX39" fmla="*/ 6359857 w 6377504"/>
              <a:gd name="connsiteY39" fmla="*/ 341194 h 1890209"/>
              <a:gd name="connsiteX40" fmla="*/ 6373504 w 6377504"/>
              <a:gd name="connsiteY40" fmla="*/ 300250 h 1890209"/>
              <a:gd name="connsiteX41" fmla="*/ 6373504 w 6377504"/>
              <a:gd name="connsiteY41" fmla="*/ 0 h 189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377504" h="1890209">
                <a:moveTo>
                  <a:pt x="0" y="245659"/>
                </a:moveTo>
                <a:cubicBezTo>
                  <a:pt x="9098" y="454925"/>
                  <a:pt x="12101" y="664544"/>
                  <a:pt x="27295" y="873456"/>
                </a:cubicBezTo>
                <a:cubicBezTo>
                  <a:pt x="32743" y="948360"/>
                  <a:pt x="73443" y="1049163"/>
                  <a:pt x="95534" y="1119116"/>
                </a:cubicBezTo>
                <a:cubicBezTo>
                  <a:pt x="153550" y="1302834"/>
                  <a:pt x="119989" y="1200585"/>
                  <a:pt x="163773" y="1364776"/>
                </a:cubicBezTo>
                <a:cubicBezTo>
                  <a:pt x="172307" y="1396777"/>
                  <a:pt x="183037" y="1428180"/>
                  <a:pt x="191069" y="1460310"/>
                </a:cubicBezTo>
                <a:cubicBezTo>
                  <a:pt x="196695" y="1482814"/>
                  <a:pt x="198343" y="1506245"/>
                  <a:pt x="204716" y="1528549"/>
                </a:cubicBezTo>
                <a:cubicBezTo>
                  <a:pt x="239453" y="1650130"/>
                  <a:pt x="237552" y="1625209"/>
                  <a:pt x="272955" y="1719617"/>
                </a:cubicBezTo>
                <a:cubicBezTo>
                  <a:pt x="278006" y="1733087"/>
                  <a:pt x="276430" y="1750388"/>
                  <a:pt x="286603" y="1760561"/>
                </a:cubicBezTo>
                <a:cubicBezTo>
                  <a:pt x="300989" y="1774947"/>
                  <a:pt x="322997" y="1778758"/>
                  <a:pt x="341194" y="1787856"/>
                </a:cubicBezTo>
                <a:cubicBezTo>
                  <a:pt x="400334" y="1783307"/>
                  <a:pt x="459706" y="1781138"/>
                  <a:pt x="518615" y="1774208"/>
                </a:cubicBezTo>
                <a:cubicBezTo>
                  <a:pt x="722230" y="1750254"/>
                  <a:pt x="257572" y="1745049"/>
                  <a:pt x="764275" y="1733265"/>
                </a:cubicBezTo>
                <a:lnTo>
                  <a:pt x="1351128" y="1719617"/>
                </a:lnTo>
                <a:cubicBezTo>
                  <a:pt x="1578591" y="1724166"/>
                  <a:pt x="1806257" y="1722612"/>
                  <a:pt x="2033516" y="1733265"/>
                </a:cubicBezTo>
                <a:cubicBezTo>
                  <a:pt x="2097782" y="1736278"/>
                  <a:pt x="2160745" y="1752581"/>
                  <a:pt x="2224585" y="1760561"/>
                </a:cubicBezTo>
                <a:lnTo>
                  <a:pt x="2442949" y="1787856"/>
                </a:lnTo>
                <a:lnTo>
                  <a:pt x="2634018" y="1815152"/>
                </a:lnTo>
                <a:lnTo>
                  <a:pt x="2852382" y="1842447"/>
                </a:lnTo>
                <a:cubicBezTo>
                  <a:pt x="2893325" y="1856095"/>
                  <a:pt x="2932120" y="1880997"/>
                  <a:pt x="2975212" y="1883391"/>
                </a:cubicBezTo>
                <a:cubicBezTo>
                  <a:pt x="3097937" y="1890209"/>
                  <a:pt x="3221026" y="1877410"/>
                  <a:pt x="3343701" y="1869743"/>
                </a:cubicBezTo>
                <a:cubicBezTo>
                  <a:pt x="3366853" y="1868296"/>
                  <a:pt x="3389117" y="1860245"/>
                  <a:pt x="3411940" y="1856095"/>
                </a:cubicBezTo>
                <a:cubicBezTo>
                  <a:pt x="3439166" y="1851145"/>
                  <a:pt x="3466477" y="1846655"/>
                  <a:pt x="3493827" y="1842447"/>
                </a:cubicBezTo>
                <a:cubicBezTo>
                  <a:pt x="3525621" y="1837556"/>
                  <a:pt x="3557818" y="1835109"/>
                  <a:pt x="3589361" y="1828800"/>
                </a:cubicBezTo>
                <a:cubicBezTo>
                  <a:pt x="3626147" y="1821443"/>
                  <a:pt x="3661465" y="1807208"/>
                  <a:pt x="3698543" y="1801504"/>
                </a:cubicBezTo>
                <a:cubicBezTo>
                  <a:pt x="3922653" y="1767025"/>
                  <a:pt x="4047933" y="1770059"/>
                  <a:pt x="4285397" y="1760561"/>
                </a:cubicBezTo>
                <a:cubicBezTo>
                  <a:pt x="4308143" y="1756012"/>
                  <a:pt x="4331132" y="1752539"/>
                  <a:pt x="4353636" y="1746913"/>
                </a:cubicBezTo>
                <a:cubicBezTo>
                  <a:pt x="4367592" y="1743424"/>
                  <a:pt x="4380623" y="1736754"/>
                  <a:pt x="4394579" y="1733265"/>
                </a:cubicBezTo>
                <a:cubicBezTo>
                  <a:pt x="4432735" y="1723726"/>
                  <a:pt x="4508192" y="1712055"/>
                  <a:pt x="4544704" y="1705970"/>
                </a:cubicBezTo>
                <a:cubicBezTo>
                  <a:pt x="4572000" y="1696871"/>
                  <a:pt x="4598833" y="1686245"/>
                  <a:pt x="4626591" y="1678674"/>
                </a:cubicBezTo>
                <a:cubicBezTo>
                  <a:pt x="4707212" y="1656686"/>
                  <a:pt x="4914747" y="1639818"/>
                  <a:pt x="4940489" y="1637731"/>
                </a:cubicBezTo>
                <a:cubicBezTo>
                  <a:pt x="5026762" y="1630736"/>
                  <a:pt x="5113361" y="1628632"/>
                  <a:pt x="5199797" y="1624083"/>
                </a:cubicBezTo>
                <a:cubicBezTo>
                  <a:pt x="5322938" y="1610400"/>
                  <a:pt x="5381221" y="1605219"/>
                  <a:pt x="5513695" y="1583140"/>
                </a:cubicBezTo>
                <a:cubicBezTo>
                  <a:pt x="5572145" y="1573398"/>
                  <a:pt x="5558236" y="1569751"/>
                  <a:pt x="5609230" y="1555844"/>
                </a:cubicBezTo>
                <a:cubicBezTo>
                  <a:pt x="5645422" y="1545974"/>
                  <a:pt x="5680922" y="1529888"/>
                  <a:pt x="5718412" y="1528549"/>
                </a:cubicBezTo>
                <a:lnTo>
                  <a:pt x="6100549" y="1514901"/>
                </a:lnTo>
                <a:cubicBezTo>
                  <a:pt x="6101388" y="1514761"/>
                  <a:pt x="6205695" y="1501752"/>
                  <a:pt x="6223379" y="1487605"/>
                </a:cubicBezTo>
                <a:cubicBezTo>
                  <a:pt x="6236187" y="1477358"/>
                  <a:pt x="6241576" y="1460310"/>
                  <a:pt x="6250675" y="1446662"/>
                </a:cubicBezTo>
                <a:cubicBezTo>
                  <a:pt x="6255224" y="1196453"/>
                  <a:pt x="6255985" y="946146"/>
                  <a:pt x="6264322" y="696035"/>
                </a:cubicBezTo>
                <a:cubicBezTo>
                  <a:pt x="6265095" y="672851"/>
                  <a:pt x="6274156" y="650678"/>
                  <a:pt x="6277970" y="627797"/>
                </a:cubicBezTo>
                <a:cubicBezTo>
                  <a:pt x="6289643" y="557761"/>
                  <a:pt x="6286852" y="514498"/>
                  <a:pt x="6318913" y="450376"/>
                </a:cubicBezTo>
                <a:cubicBezTo>
                  <a:pt x="6361313" y="365577"/>
                  <a:pt x="6335083" y="427905"/>
                  <a:pt x="6359857" y="341194"/>
                </a:cubicBezTo>
                <a:cubicBezTo>
                  <a:pt x="6363809" y="327361"/>
                  <a:pt x="6372929" y="314625"/>
                  <a:pt x="6373504" y="300250"/>
                </a:cubicBezTo>
                <a:cubicBezTo>
                  <a:pt x="6377504" y="200247"/>
                  <a:pt x="6373504" y="100083"/>
                  <a:pt x="6373504" y="0"/>
                </a:cubicBezTo>
              </a:path>
            </a:pathLst>
          </a:custGeom>
          <a:ln w="254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00200" y="59346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h1=x1*w1+x2*w4</a:t>
            </a:r>
          </a:p>
          <a:p>
            <a:r>
              <a:rPr lang="en-US" dirty="0" smtClean="0"/>
              <a:t>h2=x1*w2+x2*w5</a:t>
            </a:r>
          </a:p>
          <a:p>
            <a:r>
              <a:rPr lang="en-US" dirty="0" smtClean="0"/>
              <a:t>h3=x1*w3+x2*w6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67200" y="593467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=s(h1)*w7+s(h2)*w8+s(h3)*w9</a:t>
            </a:r>
          </a:p>
          <a:p>
            <a:r>
              <a:rPr lang="en-US" dirty="0" smtClean="0"/>
              <a:t>calculated</a:t>
            </a:r>
            <a:r>
              <a:rPr lang="en-US" baseline="-25000" dirty="0" smtClean="0"/>
              <a:t> </a:t>
            </a:r>
            <a:r>
              <a:rPr lang="en-US" dirty="0" smtClean="0"/>
              <a:t>= s(sum)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3999"/>
            <a:ext cx="1447800" cy="28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295400"/>
            <a:ext cx="5638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293081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h1=x1*w1+x2*w4</a:t>
            </a:r>
          </a:p>
          <a:p>
            <a:r>
              <a:rPr lang="en-US" dirty="0" smtClean="0"/>
              <a:t>h2=x1*w2+x2*w5</a:t>
            </a:r>
          </a:p>
          <a:p>
            <a:r>
              <a:rPr lang="en-US" dirty="0" smtClean="0"/>
              <a:t>h3=x1*w3+x2*w6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838200"/>
            <a:ext cx="56102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" y="4495800"/>
            <a:ext cx="3276600" cy="1015663"/>
          </a:xfrm>
          <a:prstGeom prst="rect">
            <a:avLst/>
          </a:prstGeom>
          <a:solidFill>
            <a:srgbClr val="FCFB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S(1.0) = 0.73105857863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S(1.3) = 0.78583498304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S(0.8) = 0.68997448112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Apply activation function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http://i.imgur.com/RVbqJsg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51054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23042</TotalTime>
  <Words>478</Words>
  <Application>Microsoft Office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Watermark</vt:lpstr>
      <vt:lpstr>Artificial Neural Networks (ANN)</vt:lpstr>
      <vt:lpstr>Neural Network</vt:lpstr>
      <vt:lpstr>Neural Network</vt:lpstr>
      <vt:lpstr>Training in Neural Networks</vt:lpstr>
      <vt:lpstr>Slide 5</vt:lpstr>
      <vt:lpstr>Example</vt:lpstr>
      <vt:lpstr>Example</vt:lpstr>
      <vt:lpstr>Example</vt:lpstr>
      <vt:lpstr>Apply activation function</vt:lpstr>
      <vt:lpstr>Example</vt:lpstr>
      <vt:lpstr>Example</vt:lpstr>
      <vt:lpstr>Example</vt:lpstr>
      <vt:lpstr>Slide 13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Rabiul</dc:creator>
  <cp:lastModifiedBy>rabiul.alam</cp:lastModifiedBy>
  <cp:revision>307</cp:revision>
  <dcterms:created xsi:type="dcterms:W3CDTF">2017-04-15T17:01:01Z</dcterms:created>
  <dcterms:modified xsi:type="dcterms:W3CDTF">2019-04-01T15:02:40Z</dcterms:modified>
</cp:coreProperties>
</file>