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9" r:id="rId13"/>
    <p:sldId id="273" r:id="rId14"/>
    <p:sldId id="274" r:id="rId15"/>
    <p:sldId id="275" r:id="rId16"/>
    <p:sldId id="276" r:id="rId17"/>
    <p:sldId id="277" r:id="rId18"/>
    <p:sldId id="278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80" r:id="rId2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54" y="-1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ca_step_by_step.html" TargetMode="Externa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3640" y="2569320"/>
            <a:ext cx="9066600" cy="125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3600" dirty="0">
                <a:latin typeface="Arial"/>
              </a:rPr>
              <a:t>Lecture 05</a:t>
            </a:r>
            <a:endParaRPr lang="en-US" sz="44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Principal Component </a:t>
            </a:r>
            <a:r>
              <a:rPr lang="en-US" sz="4400" dirty="0" smtClean="0">
                <a:latin typeface="Arial"/>
              </a:rPr>
              <a:t>Analysis (PCA)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488160" y="6080040"/>
            <a:ext cx="9066600" cy="125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52137"/>
            <a:ext cx="8671560" cy="571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788" y="1485265"/>
            <a:ext cx="53530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8025" y="4435158"/>
            <a:ext cx="5352415" cy="257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3820" y="1427162"/>
            <a:ext cx="4259064" cy="91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3820" y="2331085"/>
            <a:ext cx="426466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8218" y="1570990"/>
            <a:ext cx="9715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9650" y="2366328"/>
            <a:ext cx="1000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0020" y="5146040"/>
            <a:ext cx="47720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01925" y="3477853"/>
            <a:ext cx="4765675" cy="169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9808" y="1432560"/>
            <a:ext cx="6645512" cy="32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3218" y="4868545"/>
            <a:ext cx="2562542" cy="235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2135" y="4864735"/>
            <a:ext cx="1895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2370" y="4846638"/>
            <a:ext cx="1152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585" y="1560512"/>
            <a:ext cx="5057775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495" y="3916998"/>
            <a:ext cx="6407785" cy="205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1780" y="5972810"/>
            <a:ext cx="642874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3640" y="1383247"/>
            <a:ext cx="4099243" cy="340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6655" y="4747578"/>
            <a:ext cx="1895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Steps of PCA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 Step 1: Get some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 Step 2: Subtract the mean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→Step 3: Calculate the covariance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→Step 4: Calculate eigenvectors and eigenvalues of covariance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→Step 5: Choosing components and forming a feature vector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Dataset and subtracting the mean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76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1710720"/>
            <a:ext cx="5064120" cy="295272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7840" y="1612800"/>
            <a:ext cx="4238280" cy="44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Calculating the Covariance matrix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3011760" y="1794960"/>
            <a:ext cx="4014360" cy="194688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3751920"/>
            <a:ext cx="3698280" cy="10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Eigenvalues and Eigenvectors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Pictur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8480" y="1819440"/>
            <a:ext cx="5678640" cy="268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Principal Components Analysis (PCA)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3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 PCA is a useful statistical technique for finding patterns in data of high dimension.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 It is used to express the data in such a way as to highlight their similarities and differences.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Eigenvalues and Eigenvectors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7" name="Picture 186"/>
          <p:cNvPicPr/>
          <p:nvPr/>
        </p:nvPicPr>
        <p:blipFill>
          <a:blip r:embed="rId2"/>
          <a:stretch>
            <a:fillRect/>
          </a:stretch>
        </p:blipFill>
        <p:spPr>
          <a:xfrm>
            <a:off x="154080" y="1819440"/>
            <a:ext cx="4991040" cy="192960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3"/>
          <a:stretch>
            <a:fillRect/>
          </a:stretch>
        </p:blipFill>
        <p:spPr>
          <a:xfrm>
            <a:off x="5495040" y="1627200"/>
            <a:ext cx="4266720" cy="445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Forming a feature vector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→The eigenvector with the highest </a:t>
            </a:r>
            <a:r>
              <a:rPr lang="en-US" sz="3200" dirty="0" err="1">
                <a:latin typeface="Arial"/>
              </a:rPr>
              <a:t>eigenvalue</a:t>
            </a:r>
            <a:r>
              <a:rPr lang="en-US" sz="3200" dirty="0">
                <a:latin typeface="Arial"/>
              </a:rPr>
              <a:t> is the principle component of the data set.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 Sort the </a:t>
            </a:r>
            <a:r>
              <a:rPr lang="en-US" sz="3200" dirty="0" err="1">
                <a:latin typeface="Arial"/>
              </a:rPr>
              <a:t>eigenvalues</a:t>
            </a:r>
            <a:r>
              <a:rPr lang="en-US" sz="3200" dirty="0">
                <a:latin typeface="Arial"/>
              </a:rPr>
              <a:t> in descending order.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 From n </a:t>
            </a:r>
            <a:r>
              <a:rPr lang="en-US" sz="3200" dirty="0" err="1">
                <a:latin typeface="Arial"/>
              </a:rPr>
              <a:t>eigenvalues</a:t>
            </a:r>
            <a:r>
              <a:rPr lang="en-US" sz="3200" dirty="0">
                <a:latin typeface="Arial"/>
              </a:rPr>
              <a:t>, take top p </a:t>
            </a:r>
            <a:r>
              <a:rPr lang="en-US" sz="3200" dirty="0" err="1">
                <a:latin typeface="Arial"/>
              </a:rPr>
              <a:t>eigenvalues</a:t>
            </a:r>
            <a:r>
              <a:rPr lang="en-US" sz="3200" dirty="0"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 Dimensions will be changed from n to 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6703560" y="4536000"/>
            <a:ext cx="2512440" cy="1542960"/>
          </a:xfrm>
          <a:prstGeom prst="rect">
            <a:avLst/>
          </a:prstGeom>
          <a:ln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>
            <a:fillRect/>
          </a:stretch>
        </p:blipFill>
        <p:spPr>
          <a:xfrm>
            <a:off x="621720" y="4303080"/>
            <a:ext cx="4991040" cy="192960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>
            <a:fillRect/>
          </a:stretch>
        </p:blipFill>
        <p:spPr>
          <a:xfrm>
            <a:off x="2637360" y="6301440"/>
            <a:ext cx="5005080" cy="119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Deriving new dataset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TextShape 3"/>
          <p:cNvSpPr txBox="1"/>
          <p:nvPr/>
        </p:nvSpPr>
        <p:spPr>
          <a:xfrm>
            <a:off x="518400" y="1687680"/>
            <a:ext cx="8942760" cy="2825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→Take the transpose of the vector and multiply it on the left of the original data set, transposed. </a:t>
            </a:r>
            <a:endParaRPr/>
          </a:p>
        </p:txBody>
      </p:sp>
      <p:pic>
        <p:nvPicPr>
          <p:cNvPr id="197" name="Picture 19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9040" y="2765520"/>
            <a:ext cx="5648040" cy="128016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3"/>
          <a:stretch>
            <a:fillRect/>
          </a:stretch>
        </p:blipFill>
        <p:spPr>
          <a:xfrm>
            <a:off x="252720" y="4016880"/>
            <a:ext cx="4410720" cy="2932560"/>
          </a:xfrm>
          <a:prstGeom prst="rect">
            <a:avLst/>
          </a:prstGeom>
          <a:ln>
            <a:noFill/>
          </a:ln>
        </p:spPr>
      </p:pic>
      <p:pic>
        <p:nvPicPr>
          <p:cNvPr id="199" name="Picture 198"/>
          <p:cNvPicPr/>
          <p:nvPr/>
        </p:nvPicPr>
        <p:blipFill>
          <a:blip r:embed="rId4"/>
          <a:stretch>
            <a:fillRect/>
          </a:stretch>
        </p:blipFill>
        <p:spPr>
          <a:xfrm>
            <a:off x="5669280" y="3657600"/>
            <a:ext cx="394488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Old and new dataset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Picture 201"/>
          <p:cNvPicPr/>
          <p:nvPr/>
        </p:nvPicPr>
        <p:blipFill>
          <a:blip r:embed="rId2"/>
          <a:stretch>
            <a:fillRect/>
          </a:stretch>
        </p:blipFill>
        <p:spPr>
          <a:xfrm>
            <a:off x="5453280" y="1605600"/>
            <a:ext cx="4270320" cy="445320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3"/>
          <a:stretch>
            <a:fillRect/>
          </a:stretch>
        </p:blipFill>
        <p:spPr>
          <a:xfrm>
            <a:off x="563040" y="1627200"/>
            <a:ext cx="4266720" cy="445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Getting Original Data back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TextShape 3"/>
          <p:cNvSpPr txBox="1"/>
          <p:nvPr/>
        </p:nvSpPr>
        <p:spPr>
          <a:xfrm>
            <a:off x="263880" y="1639800"/>
            <a:ext cx="9629280" cy="3281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→Getting back exact original data is only possible if we take all eigenvectors during transformation. Otherwise, we lose some information.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7" name="Picture 206"/>
          <p:cNvPicPr/>
          <p:nvPr/>
        </p:nvPicPr>
        <p:blipFill>
          <a:blip r:embed="rId2"/>
          <a:stretch>
            <a:fillRect/>
          </a:stretch>
        </p:blipFill>
        <p:spPr>
          <a:xfrm>
            <a:off x="2410560" y="3233880"/>
            <a:ext cx="5062320" cy="706680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440" y="4140360"/>
            <a:ext cx="4869720" cy="862560"/>
          </a:xfrm>
          <a:prstGeom prst="rect">
            <a:avLst/>
          </a:prstGeom>
          <a:ln>
            <a:noFill/>
          </a:ln>
        </p:spPr>
      </p:pic>
      <p:pic>
        <p:nvPicPr>
          <p:cNvPr id="210" name="Picture 209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0" y="5202360"/>
            <a:ext cx="6189840" cy="9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18159" y="1768680"/>
            <a:ext cx="9067801" cy="438444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http://sebastianraschka.com/Articles/2014_pca_step_by_step.html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[2]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Background Statistics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→ Mean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→ Standard Deviation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→ Variance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6407640" y="1629360"/>
            <a:ext cx="1872360" cy="82296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3"/>
          <a:stretch>
            <a:fillRect/>
          </a:stretch>
        </p:blipFill>
        <p:spPr>
          <a:xfrm>
            <a:off x="6363000" y="2385720"/>
            <a:ext cx="2671560" cy="11422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4"/>
          <a:stretch>
            <a:fillRect/>
          </a:stretch>
        </p:blipFill>
        <p:spPr>
          <a:xfrm>
            <a:off x="6362280" y="3489480"/>
            <a:ext cx="2600280" cy="106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Covariance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→ Standard deviation and variance can only operate one dimensional data.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→ Covariance is a measure of how much two dimensions vary from the mean with respect to each other.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3017520" y="4473720"/>
            <a:ext cx="3795480" cy="10126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3"/>
          <a:stretch>
            <a:fillRect/>
          </a:stretch>
        </p:blipFill>
        <p:spPr>
          <a:xfrm>
            <a:off x="2849400" y="5342400"/>
            <a:ext cx="3698280" cy="10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Covariance: An Example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61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722880" y="1850040"/>
            <a:ext cx="2752200" cy="336204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3"/>
          <a:stretch>
            <a:fillRect/>
          </a:stretch>
        </p:blipFill>
        <p:spPr>
          <a:xfrm>
            <a:off x="4226760" y="1884960"/>
            <a:ext cx="4943160" cy="3362040"/>
          </a:xfrm>
          <a:prstGeom prst="rect">
            <a:avLst/>
          </a:prstGeom>
          <a:ln>
            <a:noFill/>
          </a:ln>
        </p:spPr>
      </p:pic>
      <p:sp>
        <p:nvSpPr>
          <p:cNvPr id="163" name="TextShape 3"/>
          <p:cNvSpPr txBox="1"/>
          <p:nvPr/>
        </p:nvSpPr>
        <p:spPr>
          <a:xfrm>
            <a:off x="525600" y="5261040"/>
            <a:ext cx="9033840" cy="1942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3333FF"/>
                </a:solidFill>
                <a:latin typeface="Arial"/>
              </a:rPr>
              <a:t>→ </a:t>
            </a:r>
            <a:r>
              <a:rPr lang="en-US" sz="2600" b="1">
                <a:solidFill>
                  <a:srgbClr val="3333FF"/>
                </a:solidFill>
                <a:latin typeface="Arial"/>
              </a:rPr>
              <a:t>Positive value</a:t>
            </a:r>
            <a:r>
              <a:rPr lang="en-US" sz="2600">
                <a:solidFill>
                  <a:srgbClr val="3333FF"/>
                </a:solidFill>
                <a:latin typeface="Arial"/>
              </a:rPr>
              <a:t> indicates both dimensions increase together.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3333FF"/>
                </a:solidFill>
                <a:latin typeface="Arial"/>
              </a:rPr>
              <a:t>→ </a:t>
            </a:r>
            <a:r>
              <a:rPr lang="en-US" sz="2600" b="1">
                <a:solidFill>
                  <a:srgbClr val="FF0000"/>
                </a:solidFill>
                <a:latin typeface="Arial"/>
              </a:rPr>
              <a:t>Negative value</a:t>
            </a:r>
            <a:r>
              <a:rPr lang="en-US" sz="2600">
                <a:solidFill>
                  <a:srgbClr val="FF0000"/>
                </a:solidFill>
                <a:latin typeface="Arial"/>
              </a:rPr>
              <a:t> indicates as one increases, the other decreases.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CC00"/>
                </a:solidFill>
                <a:latin typeface="Arial"/>
              </a:rPr>
              <a:t>→ Zero indicates dimensions are independent.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Covariance matrix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Picture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480" y="1904040"/>
            <a:ext cx="5862240" cy="166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Eigenvector and Eigenvalue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 An eigenvector or characteristic vector of a square matrix is a vector that does not change its direction under the associated linear transformation.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 If v is a vector that is not zero, then it is an eigenvector of a square matrix A if A</a:t>
            </a:r>
            <a:r>
              <a:rPr lang="en-US" sz="3200" b="1" dirty="0">
                <a:latin typeface="Arial"/>
              </a:rPr>
              <a:t>v</a:t>
            </a:r>
            <a:r>
              <a:rPr lang="en-US" sz="3200" dirty="0">
                <a:latin typeface="Arial"/>
              </a:rPr>
              <a:t> is a scalar multiple of v. This condition could be written as the equation: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		</a:t>
            </a:r>
            <a:r>
              <a:rPr lang="en-US" sz="3200" dirty="0" smtClean="0">
                <a:latin typeface="Arial"/>
              </a:rPr>
              <a:t>A</a:t>
            </a:r>
            <a:r>
              <a:rPr lang="en-US" sz="3200" b="1" dirty="0" smtClean="0">
                <a:latin typeface="Arial"/>
              </a:rPr>
              <a:t>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= </a:t>
            </a:r>
            <a:r>
              <a:rPr lang="en-US" sz="3200" dirty="0" err="1">
                <a:latin typeface="Ubuntu"/>
                <a:ea typeface="Ubuntu"/>
              </a:rPr>
              <a:t>λ</a:t>
            </a:r>
            <a:r>
              <a:rPr lang="en-US" sz="3200" b="1" dirty="0" err="1">
                <a:latin typeface="Arial"/>
                <a:ea typeface="Ubuntu"/>
              </a:rPr>
              <a:t>v</a:t>
            </a:r>
            <a:r>
              <a:rPr lang="en-US" sz="3200" b="1" dirty="0">
                <a:latin typeface="Arial"/>
                <a:ea typeface="Ubuntu"/>
              </a:rPr>
              <a:t> </a:t>
            </a:r>
            <a:r>
              <a:rPr lang="en-US" sz="3200" dirty="0">
                <a:latin typeface="Abyssinica SIL"/>
                <a:ea typeface="Ubuntu"/>
              </a:rPr>
              <a:t>where λ is the </a:t>
            </a:r>
            <a:r>
              <a:rPr lang="en-US" sz="3200" dirty="0" err="1">
                <a:latin typeface="Abyssinica SIL"/>
                <a:ea typeface="Ubuntu"/>
              </a:rPr>
              <a:t>eigenvalue</a:t>
            </a:r>
            <a:r>
              <a:rPr lang="en-US" sz="3200" dirty="0">
                <a:latin typeface="Arial"/>
                <a:ea typeface="Ubuntu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    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An Example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822960" y="1615320"/>
            <a:ext cx="9113760" cy="1458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/>
              </a:rPr>
              <a:t>→ Find the eigenvector and </a:t>
            </a:r>
            <a:r>
              <a:rPr lang="en-US" sz="3200" dirty="0" err="1">
                <a:latin typeface="Arial"/>
              </a:rPr>
              <a:t>eigenvalue</a:t>
            </a:r>
            <a:r>
              <a:rPr lang="en-US" sz="3200" dirty="0">
                <a:latin typeface="Arial"/>
              </a:rPr>
              <a:t> of the following matrix. </a:t>
            </a:r>
            <a:endParaRPr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5038" y="3119438"/>
          <a:ext cx="2978150" cy="1651000"/>
        </p:xfrm>
        <a:graphic>
          <a:graphicData uri="http://schemas.openxmlformats.org/presentationml/2006/ole">
            <p:oleObj spid="_x0000_s2050" name="Equation" r:id="rId3" imgW="825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and </a:t>
            </a:r>
            <a:r>
              <a:rPr lang="en-US" dirty="0" err="1" smtClean="0"/>
              <a:t>Eigenvalue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52111"/>
            <a:ext cx="6233159" cy="304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6510" y="4197350"/>
            <a:ext cx="627253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410</Words>
  <Application>Microsoft Office PowerPoint</Application>
  <PresentationFormat>Custom</PresentationFormat>
  <Paragraphs>63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Eigenvector and Eigenvalue</vt:lpstr>
      <vt:lpstr>Finding eigenvector and eigenvalue</vt:lpstr>
      <vt:lpstr>Finding eigenvector and eigenvalue</vt:lpstr>
      <vt:lpstr>Finding eigenvector and eigenvalue</vt:lpstr>
      <vt:lpstr>Finding eigenvector and eigenvalue</vt:lpstr>
      <vt:lpstr>Finding eigenvector and eigenvalue</vt:lpstr>
      <vt:lpstr>Finding eigenvector and eigenvalue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 Huq</dc:creator>
  <cp:lastModifiedBy>rabiul.alam</cp:lastModifiedBy>
  <cp:revision>23</cp:revision>
  <dcterms:modified xsi:type="dcterms:W3CDTF">2019-03-04T10:48:23Z</dcterms:modified>
</cp:coreProperties>
</file>