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397" r:id="rId2"/>
    <p:sldId id="398" r:id="rId3"/>
    <p:sldId id="368" r:id="rId4"/>
    <p:sldId id="370" r:id="rId5"/>
    <p:sldId id="371" r:id="rId6"/>
    <p:sldId id="409" r:id="rId7"/>
    <p:sldId id="411" r:id="rId8"/>
    <p:sldId id="410" r:id="rId9"/>
    <p:sldId id="412" r:id="rId10"/>
    <p:sldId id="40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139BF0-FBAF-4BE3-9926-9C3B204F67ED}" type="datetime1">
              <a:rPr lang="en-US" altLang="en-US"/>
              <a:pPr>
                <a:defRPr/>
              </a:pPr>
              <a:t>7/27/2019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997BCD-5C17-4946-A506-42380C441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01C2-69A1-4814-BFE2-10D6FF831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2E76C-7F4A-475D-B636-9D8E104ED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F0DC7-1CCA-4092-8219-68B84125D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2F6A-5CE0-431F-8603-FF42BE8AC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73C12-49A8-4D65-8F22-58177CC98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52C73-6E1D-4444-BB13-FE43EDFD2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599B-5FE9-4FC5-BEDC-5D73909B3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8B4A0-BADA-4C13-9BC2-7194C466D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CE8BB-B32F-43A3-B28E-CFBE0C725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A6C5-172D-4771-A0B1-2D1FE8D22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03CAC-69AC-458F-8670-71E6DE053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EBBB3D6-99EF-4FF3-A99D-4976C6ECC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hyperlink" Target="https://www.youtube.com/watch?v=7VeUPuFGJH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330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Md. Golam Rabiul Alam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Associate Professor, BRAC University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1371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800" kern="0" dirty="0" smtClean="0">
                <a:solidFill>
                  <a:schemeClr val="tx2"/>
                </a:solidFill>
                <a:latin typeface="+mj-lt"/>
                <a:cs typeface="+mj-cs"/>
              </a:rPr>
              <a:t>Random Forest (RF)</a:t>
            </a:r>
            <a:endParaRPr lang="en-US" sz="38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 TO RANDOM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FOREST, by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ANTHONY ANH QUOC DOAN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StatQuest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Decision Trees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www.youtube.com/watch?v=7VeUPuFGJHk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StatQuest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Random Forests Part 1 - Building, Using and Evaluating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www.youtube.com/watch?v=J4Wdy0Wc_xQ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algn="ctr"/>
            <a:r>
              <a:rPr lang="en-US" sz="4800" dirty="0" smtClean="0"/>
              <a:t>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Random forest is a decision tree based non-linear machine learning model for classification, regression and feature selection.</a:t>
            </a:r>
            <a:endParaRPr lang="en-US" sz="28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5152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 smtClean="0"/>
              <a:t>The word “Random” is for random selection of data instances, which is known as </a:t>
            </a:r>
            <a:r>
              <a:rPr lang="en-US" altLang="en-US" sz="2400" b="1" dirty="0" smtClean="0"/>
              <a:t>bootstrapping</a:t>
            </a:r>
            <a:r>
              <a:rPr lang="en-US" altLang="en-US" sz="2400" dirty="0" smtClean="0"/>
              <a:t> method in statistics an ML as well.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The word “Forest” is for using several decision trees in developing decision models through </a:t>
            </a:r>
            <a:r>
              <a:rPr lang="en-US" altLang="en-US" sz="2400" b="1" dirty="0" smtClean="0"/>
              <a:t>bagging</a:t>
            </a:r>
            <a:r>
              <a:rPr lang="en-US" altLang="en-US" sz="2400" dirty="0" smtClean="0"/>
              <a:t> method.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381000" y="45720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7886700" cy="4724400"/>
          </a:xfrm>
        </p:spPr>
        <p:txBody>
          <a:bodyPr/>
          <a:lstStyle/>
          <a:p>
            <a:pPr>
              <a:buNone/>
            </a:pPr>
            <a:r>
              <a:rPr lang="en-US" altLang="zh-TW" sz="2200" b="1" dirty="0" smtClean="0"/>
              <a:t>Steps in Random Forest Classification Method:  </a:t>
            </a:r>
          </a:p>
          <a:p>
            <a:r>
              <a:rPr lang="en-US" altLang="zh-TW" sz="2200" dirty="0" smtClean="0"/>
              <a:t>1. Bootstrapping for random data subset generation</a:t>
            </a:r>
          </a:p>
          <a:p>
            <a:r>
              <a:rPr lang="en-US" altLang="zh-TW" sz="2200" dirty="0" smtClean="0"/>
              <a:t>2. Decision tree construction for each of the data subset</a:t>
            </a:r>
          </a:p>
          <a:p>
            <a:pPr lvl="1"/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) Determination of GINI impurity of each of the features.</a:t>
            </a:r>
          </a:p>
          <a:p>
            <a:pPr lvl="1"/>
            <a:r>
              <a:rPr lang="en-US" altLang="zh-TW" sz="2200" dirty="0" smtClean="0"/>
              <a:t>Ii) Determination of GINI impurity of prospective splitting sub-tree</a:t>
            </a:r>
          </a:p>
          <a:p>
            <a:pPr lvl="1"/>
            <a:r>
              <a:rPr lang="en-US" altLang="zh-TW" sz="2200" dirty="0" smtClean="0"/>
              <a:t>Iii) Construction of Decision tree based on the splitting GINI impurity (i.e. if sum of the GINI impurity of splitted sub-tree is lower than the GINI impurity of parent node then split the parent node) </a:t>
            </a:r>
          </a:p>
          <a:p>
            <a:r>
              <a:rPr lang="en-US" altLang="zh-TW" sz="2200" dirty="0" smtClean="0"/>
              <a:t>3. Bagging for ensemble classification</a:t>
            </a:r>
          </a:p>
          <a:p>
            <a:r>
              <a:rPr lang="en-US" altLang="zh-TW" sz="2200" dirty="0" smtClean="0"/>
              <a:t>4. Majority voting for classification decision making. </a:t>
            </a:r>
            <a:endParaRPr lang="zh-TW" altLang="en-US" sz="2200" dirty="0" smtClean="0"/>
          </a:p>
        </p:txBody>
      </p:sp>
      <p:sp>
        <p:nvSpPr>
          <p:cNvPr id="7173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6" name="Title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8" name="Title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Random Forest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16002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GINI Impurity:</a:t>
            </a:r>
          </a:p>
          <a:p>
            <a:endParaRPr lang="en-US" sz="2000" dirty="0" smtClean="0"/>
          </a:p>
          <a:p>
            <a:r>
              <a:rPr lang="en-US" sz="2000" dirty="0" smtClean="0"/>
              <a:t>The GINI Impurity of a node is the probability that a randomly chosen sample in a node would be incorrectly labeled if it was labeled by the distribution of samples in the node.</a:t>
            </a:r>
          </a:p>
          <a:p>
            <a:endParaRPr lang="en-US" sz="2000" dirty="0" smtClean="0"/>
          </a:p>
          <a:p>
            <a:r>
              <a:rPr lang="en-US" sz="2000" dirty="0" smtClean="0"/>
              <a:t>The GINI impurity can be computed by summing the probability </a:t>
            </a:r>
            <a:r>
              <a:rPr lang="en-US" sz="2000" b="1" i="1" dirty="0" smtClean="0"/>
              <a:t>p</a:t>
            </a:r>
            <a:r>
              <a:rPr lang="en-US" sz="2000" b="1" i="1" baseline="-25000" dirty="0" smtClean="0"/>
              <a:t>i</a:t>
            </a:r>
            <a:r>
              <a:rPr lang="en-US" sz="2000" dirty="0" smtClean="0"/>
              <a:t> of an item with label </a:t>
            </a:r>
            <a:r>
              <a:rPr lang="en-US" sz="2000" b="1" i="1" dirty="0" err="1" smtClean="0"/>
              <a:t>i</a:t>
            </a:r>
            <a:r>
              <a:rPr lang="en-US" sz="2000" dirty="0" smtClean="0"/>
              <a:t> being chosen times the probability                of a mistake in categorizing that item.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reaches its minimum (zero) when all cases in the node fall into a single target category.</a:t>
            </a:r>
            <a:endParaRPr lang="en-US" sz="20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248400" y="3810000"/>
          <a:ext cx="959556" cy="381000"/>
        </p:xfrm>
        <a:graphic>
          <a:graphicData uri="http://schemas.openxmlformats.org/presentationml/2006/ole">
            <p:oleObj spid="_x0000_s15361" name="Equation" r:id="rId3" imgW="863280" imgH="342720" progId="Equation.3">
              <p:embed/>
            </p:oleObj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648200"/>
            <a:ext cx="7467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Random Forest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143000"/>
            <a:ext cx="486083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6172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Find the GINI impurity from the given date?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Random Forest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143000"/>
            <a:ext cx="486083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791200"/>
            <a:ext cx="6934200" cy="77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1219200"/>
          </a:xfrm>
        </p:spPr>
        <p:txBody>
          <a:bodyPr/>
          <a:lstStyle/>
          <a:p>
            <a:r>
              <a:rPr lang="en-US" sz="2000" dirty="0" smtClean="0"/>
              <a:t>How to split the root node? Which splitting is better?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705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324600"/>
            <a:ext cx="86867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5489014" cy="4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22681</TotalTime>
  <Words>255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Watermark</vt:lpstr>
      <vt:lpstr>Equation</vt:lpstr>
      <vt:lpstr>Slide 1</vt:lpstr>
      <vt:lpstr>Random Forest</vt:lpstr>
      <vt:lpstr>Slide 3</vt:lpstr>
      <vt:lpstr>Random Forest</vt:lpstr>
      <vt:lpstr>Random Forest</vt:lpstr>
      <vt:lpstr>Random Forest</vt:lpstr>
      <vt:lpstr>Random Forest</vt:lpstr>
      <vt:lpstr>Random Forest</vt:lpstr>
      <vt:lpstr>Random Forest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Rabiul</dc:creator>
  <cp:lastModifiedBy>rabiul.alam</cp:lastModifiedBy>
  <cp:revision>278</cp:revision>
  <dcterms:created xsi:type="dcterms:W3CDTF">2017-04-15T17:01:01Z</dcterms:created>
  <dcterms:modified xsi:type="dcterms:W3CDTF">2019-07-27T15:50:59Z</dcterms:modified>
</cp:coreProperties>
</file>