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Raleway"/>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5DBDF3-D69A-44F6-BD6E-FEDC2ABB5D69}">
  <a:tblStyle styleId="{B45DBDF3-D69A-44F6-BD6E-FEDC2ABB5D6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aleway-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italic.fntdata"/><Relationship Id="rId21" Type="http://schemas.openxmlformats.org/officeDocument/2006/relationships/slide" Target="slides/slide15.xml"/><Relationship Id="rId65" Type="http://schemas.openxmlformats.org/officeDocument/2006/relationships/font" Target="fonts/Raleway-bold.fntdata"/><Relationship Id="rId24" Type="http://schemas.openxmlformats.org/officeDocument/2006/relationships/slide" Target="slides/slide18.xml"/><Relationship Id="rId68" Type="http://schemas.openxmlformats.org/officeDocument/2006/relationships/font" Target="fonts/Lato-regular.fntdata"/><Relationship Id="rId23" Type="http://schemas.openxmlformats.org/officeDocument/2006/relationships/slide" Target="slides/slide17.xml"/><Relationship Id="rId67" Type="http://schemas.openxmlformats.org/officeDocument/2006/relationships/font" Target="fonts/Raleway-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instance, some hash function designed to hash strings, with an output range of 0 .. 100, may map the string Hello to, say, the number 57, Hasta la vista, baby to the number 33, and any other possible string to some number within that range. Since there are way more possible inputs than outputs, any given number will have many different strings mapped to it, a phenomenon known as collision. Good hash functions should somehow “chop and mix” (hence the term) the input data in such a way that the outputs for different input values are spread as evenly as possible over the output range.</a:t>
            </a:r>
            <a:endParaRPr/>
          </a:p>
        </p:txBody>
      </p:sp>
      <p:sp>
        <p:nvSpPr>
          <p:cNvPr id="191" name="Google Shape;1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algorithm (i.e., hash function) can convert these four names as input to four integers (i.e., hash values) as output on the right side, which look like random numbers with no obvious connection with their original inputs</a:t>
            </a:r>
            <a:endParaRPr/>
          </a:p>
        </p:txBody>
      </p:sp>
      <p:sp>
        <p:nvSpPr>
          <p:cNvPr id="209" name="Google Shape;2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 function that maps one piece of data—typically describing some kind of object, often of arbitrary size—to another piece of data, typically an integer, known as hash code, or simply hash</a:t>
            </a:r>
            <a:endParaRPr/>
          </a:p>
        </p:txBody>
      </p:sp>
      <p:sp>
        <p:nvSpPr>
          <p:cNvPr id="217" name="Google Shape;2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any function that can be used to map data of arbitrary size to fixed-size values. The values returned by a hash function are called hash values, hash codes, digests, or simply hashes</a:t>
            </a:r>
            <a:endParaRPr/>
          </a:p>
        </p:txBody>
      </p:sp>
      <p:sp>
        <p:nvSpPr>
          <p:cNvPr id="227" name="Google Shape;2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functions are used in conjunction with Hash table to store and retrieve data items or data records. The hash function translates the key associated with each datum or record into a hash code which is used to index the hash table. When an item is to be added to the table, the hash code may index an empty slot (also called a bucket), in which case the item is added to the table there. If the hash code indexes a full slot, some kind of collision resolution is required: the new item may be omitted (not added to the table), or replace the old item, or it can be added to the table in some other location by a specified procedure. That procedure depends on the structure of the hash table: In chained hashing, each slot is the head of a linked list or chain, and items that collide at the slot are added to the chain</a:t>
            </a:r>
            <a:endParaRPr/>
          </a:p>
        </p:txBody>
      </p:sp>
      <p:sp>
        <p:nvSpPr>
          <p:cNvPr id="237" name="Google Shape;23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 can be used to hash object key (which is email) to an integer number of fixed size. We can then use array to store the employee details in such a way that, index i has employee details whose key hash value is i. But ideally the output range of hash functions are very large and it will be impractical and waste of memory to store objects in array.</a:t>
            </a:r>
            <a:endParaRPr/>
          </a:p>
        </p:txBody>
      </p:sp>
      <p:sp>
        <p:nvSpPr>
          <p:cNvPr id="246" name="Google Shape;2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8" name="Shape 88"/>
        <p:cNvGrpSpPr/>
        <p:nvPr/>
      </p:nvGrpSpPr>
      <p:grpSpPr>
        <a:xfrm>
          <a:off x="0" y="0"/>
          <a:ext cx="0" cy="0"/>
          <a:chOff x="0" y="0"/>
          <a:chExt cx="0" cy="0"/>
        </a:xfrm>
      </p:grpSpPr>
      <p:sp>
        <p:nvSpPr>
          <p:cNvPr id="89" name="Google Shape;89;p1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4"/>
          <p:cNvGrpSpPr/>
          <p:nvPr/>
        </p:nvGrpSpPr>
        <p:grpSpPr>
          <a:xfrm>
            <a:off x="1107036" y="1588427"/>
            <a:ext cx="994316" cy="61102"/>
            <a:chOff x="4580561" y="2589004"/>
            <a:chExt cx="1064464" cy="25200"/>
          </a:xfrm>
        </p:grpSpPr>
        <p:sp>
          <p:nvSpPr>
            <p:cNvPr id="91" name="Google Shape;91;p1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94" name="Google Shape;94;p14"/>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95" name="Google Shape;95;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6" name="Shape 96"/>
        <p:cNvGrpSpPr/>
        <p:nvPr/>
      </p:nvGrpSpPr>
      <p:grpSpPr>
        <a:xfrm>
          <a:off x="0" y="0"/>
          <a:ext cx="0" cy="0"/>
          <a:chOff x="0" y="0"/>
          <a:chExt cx="0" cy="0"/>
        </a:xfrm>
      </p:grpSpPr>
      <p:grpSp>
        <p:nvGrpSpPr>
          <p:cNvPr id="97" name="Google Shape;97;p15"/>
          <p:cNvGrpSpPr/>
          <p:nvPr/>
        </p:nvGrpSpPr>
        <p:grpSpPr>
          <a:xfrm>
            <a:off x="1107036" y="1588427"/>
            <a:ext cx="994316" cy="61102"/>
            <a:chOff x="4580561" y="2589004"/>
            <a:chExt cx="1064464" cy="25200"/>
          </a:xfrm>
        </p:grpSpPr>
        <p:sp>
          <p:nvSpPr>
            <p:cNvPr id="98" name="Google Shape;98;p1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5"/>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1" name="Google Shape;101;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2">
            <a:alphaModFix/>
          </a:blip>
          <a:srcRect b="0" l="31882" r="25713" t="8095"/>
          <a:stretch/>
        </p:blipFill>
        <p:spPr>
          <a:xfrm>
            <a:off x="0" y="0"/>
            <a:ext cx="6100332" cy="6857999"/>
          </a:xfrm>
          <a:prstGeom prst="rect">
            <a:avLst/>
          </a:prstGeom>
          <a:noFill/>
          <a:ln>
            <a:noFill/>
          </a:ln>
        </p:spPr>
      </p:pic>
      <p:sp>
        <p:nvSpPr>
          <p:cNvPr id="104" name="Google Shape;104;p16"/>
          <p:cNvSpPr/>
          <p:nvPr/>
        </p:nvSpPr>
        <p:spPr>
          <a:xfrm>
            <a:off x="-100" y="0"/>
            <a:ext cx="60960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05" name="Google Shape;105;p16"/>
          <p:cNvGrpSpPr/>
          <p:nvPr/>
        </p:nvGrpSpPr>
        <p:grpSpPr>
          <a:xfrm>
            <a:off x="1107036" y="1588427"/>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09" name="Google Shape;109;p1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10" name="Google Shape;110;p1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1" name="Google Shape;111;p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7"/>
          <p:cNvGrpSpPr/>
          <p:nvPr/>
        </p:nvGrpSpPr>
        <p:grpSpPr>
          <a:xfrm>
            <a:off x="1107036" y="1588427"/>
            <a:ext cx="994316" cy="61102"/>
            <a:chOff x="4580561" y="2589004"/>
            <a:chExt cx="1064464" cy="25200"/>
          </a:xfrm>
        </p:grpSpPr>
        <p:sp>
          <p:nvSpPr>
            <p:cNvPr id="115" name="Google Shape;115;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18" name="Google Shape;118;p1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9" name="Google Shape;119;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18"/>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18"/>
          <p:cNvGrpSpPr/>
          <p:nvPr/>
        </p:nvGrpSpPr>
        <p:grpSpPr>
          <a:xfrm>
            <a:off x="1107036" y="1588427"/>
            <a:ext cx="994316" cy="61102"/>
            <a:chOff x="4580561" y="2589004"/>
            <a:chExt cx="1064464" cy="25200"/>
          </a:xfrm>
        </p:grpSpPr>
        <p:sp>
          <p:nvSpPr>
            <p:cNvPr id="123" name="Google Shape;123;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26" name="Google Shape;126;p18"/>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27" name="Google Shape;127;p18"/>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28" name="Google Shape;128;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9" name="Shape 129"/>
        <p:cNvGrpSpPr/>
        <p:nvPr/>
      </p:nvGrpSpPr>
      <p:grpSpPr>
        <a:xfrm>
          <a:off x="0" y="0"/>
          <a:ext cx="0" cy="0"/>
          <a:chOff x="0" y="0"/>
          <a:chExt cx="0" cy="0"/>
        </a:xfrm>
      </p:grpSpPr>
      <p:grpSp>
        <p:nvGrpSpPr>
          <p:cNvPr id="130" name="Google Shape;130;p19"/>
          <p:cNvGrpSpPr/>
          <p:nvPr/>
        </p:nvGrpSpPr>
        <p:grpSpPr>
          <a:xfrm>
            <a:off x="1107036" y="5558926"/>
            <a:ext cx="994316" cy="61102"/>
            <a:chOff x="4580561" y="2589004"/>
            <a:chExt cx="1064464" cy="25200"/>
          </a:xfrm>
        </p:grpSpPr>
        <p:sp>
          <p:nvSpPr>
            <p:cNvPr id="131" name="Google Shape;131;p1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9"/>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4" name="Google Shape;134;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5" name="Shape 135"/>
        <p:cNvGrpSpPr/>
        <p:nvPr/>
      </p:nvGrpSpPr>
      <p:grpSpPr>
        <a:xfrm>
          <a:off x="0" y="0"/>
          <a:ext cx="0" cy="0"/>
          <a:chOff x="0" y="0"/>
          <a:chExt cx="0" cy="0"/>
        </a:xfrm>
      </p:grpSpPr>
      <p:sp>
        <p:nvSpPr>
          <p:cNvPr id="136" name="Google Shape;136;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20"/>
          <p:cNvGrpSpPr/>
          <p:nvPr/>
        </p:nvGrpSpPr>
        <p:grpSpPr>
          <a:xfrm>
            <a:off x="1107036" y="1588427"/>
            <a:ext cx="994316" cy="61102"/>
            <a:chOff x="4580561" y="2589004"/>
            <a:chExt cx="1064464" cy="25200"/>
          </a:xfrm>
        </p:grpSpPr>
        <p:sp>
          <p:nvSpPr>
            <p:cNvPr id="138" name="Google Shape;138;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0"/>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41" name="Google Shape;141;p20"/>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2" name="Google Shape;142;p20"/>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3" name="Google Shape;143;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2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21"/>
          <p:cNvGrpSpPr/>
          <p:nvPr/>
        </p:nvGrpSpPr>
        <p:grpSpPr>
          <a:xfrm>
            <a:off x="1107036" y="1588427"/>
            <a:ext cx="994316" cy="61102"/>
            <a:chOff x="4580561" y="2589004"/>
            <a:chExt cx="1064464" cy="25200"/>
          </a:xfrm>
        </p:grpSpPr>
        <p:sp>
          <p:nvSpPr>
            <p:cNvPr id="147" name="Google Shape;147;p2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21"/>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0" name="Google Shape;150;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22"/>
          <p:cNvGrpSpPr/>
          <p:nvPr/>
        </p:nvGrpSpPr>
        <p:grpSpPr>
          <a:xfrm>
            <a:off x="1107036" y="1588427"/>
            <a:ext cx="994316" cy="61102"/>
            <a:chOff x="4580561" y="2589004"/>
            <a:chExt cx="1064464" cy="25200"/>
          </a:xfrm>
        </p:grpSpPr>
        <p:sp>
          <p:nvSpPr>
            <p:cNvPr id="154" name="Google Shape;154;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7" name="Google Shape;157;p2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58" name="Google Shape;158;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2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61" name="Google Shape;161;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2" name="Shape 162"/>
        <p:cNvGrpSpPr/>
        <p:nvPr/>
      </p:nvGrpSpPr>
      <p:grpSpPr>
        <a:xfrm>
          <a:off x="0" y="0"/>
          <a:ext cx="0" cy="0"/>
          <a:chOff x="0" y="0"/>
          <a:chExt cx="0" cy="0"/>
        </a:xfrm>
      </p:grpSpPr>
      <p:grpSp>
        <p:nvGrpSpPr>
          <p:cNvPr id="163" name="Google Shape;163;p24"/>
          <p:cNvGrpSpPr/>
          <p:nvPr/>
        </p:nvGrpSpPr>
        <p:grpSpPr>
          <a:xfrm>
            <a:off x="1107036" y="5558926"/>
            <a:ext cx="994316" cy="61102"/>
            <a:chOff x="4580561" y="2589004"/>
            <a:chExt cx="1064464" cy="25200"/>
          </a:xfrm>
        </p:grpSpPr>
        <p:sp>
          <p:nvSpPr>
            <p:cNvPr id="164" name="Google Shape;164;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24"/>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7" name="Google Shape;167;p24"/>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168" name="Google Shape;168;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71" name="Shape 171"/>
        <p:cNvGrpSpPr/>
        <p:nvPr/>
      </p:nvGrpSpPr>
      <p:grpSpPr>
        <a:xfrm>
          <a:off x="0" y="0"/>
          <a:ext cx="0" cy="0"/>
          <a:chOff x="0" y="0"/>
          <a:chExt cx="0" cy="0"/>
        </a:xfrm>
      </p:grpSpPr>
      <p:pic>
        <p:nvPicPr>
          <p:cNvPr descr="Side view of hands writing in a notebook at a cafe" id="172" name="Google Shape;172;p26"/>
          <p:cNvPicPr preferRelativeResize="0"/>
          <p:nvPr/>
        </p:nvPicPr>
        <p:blipFill rotWithShape="1">
          <a:blip r:embed="rId2">
            <a:alphaModFix/>
          </a:blip>
          <a:srcRect b="26445" l="9049" r="54351" t="12064"/>
          <a:stretch/>
        </p:blipFill>
        <p:spPr>
          <a:xfrm>
            <a:off x="2" y="-67"/>
            <a:ext cx="6096000" cy="6857999"/>
          </a:xfrm>
          <a:prstGeom prst="rect">
            <a:avLst/>
          </a:prstGeom>
          <a:noFill/>
          <a:ln>
            <a:noFill/>
          </a:ln>
        </p:spPr>
      </p:pic>
      <p:sp>
        <p:nvSpPr>
          <p:cNvPr id="173" name="Google Shape;173;p26"/>
          <p:cNvSpPr/>
          <p:nvPr/>
        </p:nvSpPr>
        <p:spPr>
          <a:xfrm>
            <a:off x="2200" y="0"/>
            <a:ext cx="60915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74" name="Google Shape;174;p26"/>
          <p:cNvGrpSpPr/>
          <p:nvPr/>
        </p:nvGrpSpPr>
        <p:grpSpPr>
          <a:xfrm>
            <a:off x="1107036" y="1588427"/>
            <a:ext cx="994316" cy="61102"/>
            <a:chOff x="4580561" y="2589004"/>
            <a:chExt cx="1064464" cy="25200"/>
          </a:xfrm>
        </p:grpSpPr>
        <p:sp>
          <p:nvSpPr>
            <p:cNvPr id="175" name="Google Shape;175;p2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2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78" name="Google Shape;178;p2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79" name="Google Shape;179;p2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80" name="Google Shape;180;p26"/>
          <p:cNvSpPr txBox="1"/>
          <p:nvPr>
            <p:ph idx="12" type="sldNum"/>
          </p:nvPr>
        </p:nvSpPr>
        <p:spPr>
          <a:xfrm>
            <a:off x="11381733" y="633313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7" name="Google Shape;87;p1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gi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gi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gif"/><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gi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28.xml"/><Relationship Id="rId5" Type="http://schemas.openxmlformats.org/officeDocument/2006/relationships/slide" Target="/ppt/slides/slide33.xml"/><Relationship Id="rId6" Type="http://schemas.openxmlformats.org/officeDocument/2006/relationships/slide" Target="/ppt/slides/slide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www.swiftstack.com/product/open-source/openstack-swift" TargetMode="External"/><Relationship Id="rId4" Type="http://schemas.openxmlformats.org/officeDocument/2006/relationships/hyperlink" Target="https://www.toptal.com/big-data/consistent-hashing" TargetMode="External"/><Relationship Id="rId5" Type="http://schemas.openxmlformats.org/officeDocument/2006/relationships/hyperlink" Target="https://www.geeksforgeeks.org/hashing-in-distributed-systems/" TargetMode="External"/><Relationship Id="rId6" Type="http://schemas.openxmlformats.org/officeDocument/2006/relationships/hyperlink" Target="https://www.datastax.com/blog/distributed-database-things-know-consistent-hashing" TargetMode="External"/><Relationship Id="rId7"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hyperlink" Target="https://www.toptal.com/big-data/consistent-hashing" TargetMode="External"/><Relationship Id="rId4" Type="http://schemas.openxmlformats.org/officeDocument/2006/relationships/hyperlink" Target="http://courses.cse.tamu.edu/caverlee/csce438/readings/consistent-hashing.pdf" TargetMode="External"/><Relationship Id="rId5" Type="http://schemas.openxmlformats.org/officeDocument/2006/relationships/hyperlink" Target="https://www.researchgate.net/figure/Virtual-Rehashing-of-RQALSH-for-c-2_fig1_319867705" TargetMode="External"/><Relationship Id="rId6" Type="http://schemas.openxmlformats.org/officeDocument/2006/relationships/hyperlink" Target="https://www.ably.io/blog/implementing-efficient-consistent-hashing" TargetMode="External"/><Relationship Id="rId7"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148492" y="2626703"/>
            <a:ext cx="12342444" cy="1156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lang="en-US" sz="4000"/>
              <a:t>Consistent Hashing Ring and OpenStack Swift Ring </a:t>
            </a:r>
            <a:endParaRPr/>
          </a:p>
        </p:txBody>
      </p:sp>
      <p:pic>
        <p:nvPicPr>
          <p:cNvPr descr="Icon&#10;&#10;Description automatically generated" id="186" name="Google Shape;186;p27"/>
          <p:cNvPicPr preferRelativeResize="0"/>
          <p:nvPr/>
        </p:nvPicPr>
        <p:blipFill rotWithShape="1">
          <a:blip r:embed="rId3">
            <a:alphaModFix/>
          </a:blip>
          <a:srcRect b="0" l="0" r="0" t="0"/>
          <a:stretch/>
        </p:blipFill>
        <p:spPr>
          <a:xfrm>
            <a:off x="10767531" y="4841291"/>
            <a:ext cx="1180124" cy="1080810"/>
          </a:xfrm>
          <a:prstGeom prst="rect">
            <a:avLst/>
          </a:prstGeom>
          <a:noFill/>
          <a:ln>
            <a:noFill/>
          </a:ln>
        </p:spPr>
      </p:pic>
      <p:sp>
        <p:nvSpPr>
          <p:cNvPr id="187" name="Google Shape;1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838200" y="642819"/>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Once these components are in place, a typical use of the DHT for storage and retrieval might proceed as follows. Suppose the key space is the set of 160-bit strings. To index a file with given filename and data in the DHT, the SHA-1 hash of filename is generated, producing a 160-bit key k, and a message put(k, data) is sent to any node participating in the DHT. The message is forwarded from node to node through the overlay network until it reaches the single node responsible for key k as specified by the key space partitioning. That node then stores the key and the data. Any other client can then retrieve the contents of the file by again hashing filename to produce k and asking any DHT node to find the data associated with k with a message get(k). The message will again be routed through the overlay to the node responsible for k, which will reply with the stored data.</a:t>
            </a:r>
            <a:endParaRPr sz="1800"/>
          </a:p>
          <a:p>
            <a:pPr indent="-228600" lvl="0" marL="228600" rtl="0" algn="just">
              <a:lnSpc>
                <a:spcPct val="90000"/>
              </a:lnSpc>
              <a:spcBef>
                <a:spcPts val="1000"/>
              </a:spcBef>
              <a:spcAft>
                <a:spcPts val="0"/>
              </a:spcAft>
              <a:buClr>
                <a:schemeClr val="dk1"/>
              </a:buClr>
              <a:buSzPts val="1800"/>
              <a:buNone/>
            </a:pPr>
            <a:r>
              <a:rPr lang="en-US" sz="1800"/>
              <a:t>The key space partitioning and overlay network components are described below with the goal of capturing the principal ideas common to most DHTs; many designs differ in the details.</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267" name="Google Shape;267;p36"/>
          <p:cNvPicPr preferRelativeResize="0"/>
          <p:nvPr/>
        </p:nvPicPr>
        <p:blipFill rotWithShape="1">
          <a:blip r:embed="rId3">
            <a:alphaModFix/>
          </a:blip>
          <a:srcRect b="0" l="0" r="0" t="0"/>
          <a:stretch/>
        </p:blipFill>
        <p:spPr>
          <a:xfrm>
            <a:off x="10627057" y="5093453"/>
            <a:ext cx="1219201" cy="1129364"/>
          </a:xfrm>
          <a:prstGeom prst="rect">
            <a:avLst/>
          </a:prstGeom>
          <a:noFill/>
          <a:ln>
            <a:noFill/>
          </a:ln>
        </p:spPr>
      </p:pic>
      <p:sp>
        <p:nvSpPr>
          <p:cNvPr id="268" name="Google Shape;26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88816" y="316279"/>
            <a:ext cx="11287368" cy="7687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a:p>
        </p:txBody>
      </p:sp>
      <p:sp>
        <p:nvSpPr>
          <p:cNvPr id="274" name="Google Shape;274;p37"/>
          <p:cNvSpPr txBox="1"/>
          <p:nvPr>
            <p:ph idx="1" type="body"/>
          </p:nvPr>
        </p:nvSpPr>
        <p:spPr>
          <a:xfrm>
            <a:off x="388816" y="1504407"/>
            <a:ext cx="11249312" cy="141984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800"/>
              <a:buNone/>
            </a:pPr>
            <a:r>
              <a:rPr lang="en-US" sz="1800"/>
              <a:t>Client: a client consists of service-specific software running on a client machine that communicates across the wide area with one of many service instances running in the cluster. The mechanism by which the client selects a service instance is beyond the scope of this work, but it typically involves DNS round robin, a service-specific protocol, or level 4 or level 7 load-balancing switches on the edge of the cluster. An example of a client is a web browser, in which case the service would be a web server. Note that clients are completely unaware of DDS's: no part of the DDS system runs on a client.</a:t>
            </a:r>
            <a:endParaRPr/>
          </a:p>
          <a:p>
            <a:pPr indent="0" lvl="0" marL="0" rtl="0" algn="l">
              <a:lnSpc>
                <a:spcPct val="80000"/>
              </a:lnSpc>
              <a:spcBef>
                <a:spcPts val="1000"/>
              </a:spcBef>
              <a:spcAft>
                <a:spcPts val="0"/>
              </a:spcAft>
              <a:buClr>
                <a:schemeClr val="dk1"/>
              </a:buClr>
              <a:buSzPts val="1800"/>
              <a:buNone/>
            </a:pPr>
            <a:r>
              <a:t/>
            </a:r>
            <a:endParaRPr sz="1800"/>
          </a:p>
        </p:txBody>
      </p:sp>
      <p:pic>
        <p:nvPicPr>
          <p:cNvPr descr="Diagram&#10;&#10;Description automatically generated" id="275" name="Google Shape;275;p37"/>
          <p:cNvPicPr preferRelativeResize="0"/>
          <p:nvPr/>
        </p:nvPicPr>
        <p:blipFill rotWithShape="1">
          <a:blip r:embed="rId3">
            <a:alphaModFix/>
          </a:blip>
          <a:srcRect b="0" l="0" r="0" t="0"/>
          <a:stretch/>
        </p:blipFill>
        <p:spPr>
          <a:xfrm>
            <a:off x="4144370" y="3148285"/>
            <a:ext cx="3493826" cy="3404712"/>
          </a:xfrm>
          <a:prstGeom prst="rect">
            <a:avLst/>
          </a:prstGeom>
          <a:noFill/>
          <a:ln>
            <a:noFill/>
          </a:ln>
        </p:spPr>
      </p:pic>
      <p:pic>
        <p:nvPicPr>
          <p:cNvPr descr="Icon&#10;&#10;Description automatically generated" id="276" name="Google Shape;276;p37"/>
          <p:cNvPicPr preferRelativeResize="0"/>
          <p:nvPr/>
        </p:nvPicPr>
        <p:blipFill rotWithShape="1">
          <a:blip r:embed="rId4">
            <a:alphaModFix/>
          </a:blip>
          <a:srcRect b="0" l="0" r="0" t="0"/>
          <a:stretch/>
        </p:blipFill>
        <p:spPr>
          <a:xfrm>
            <a:off x="10572962" y="5357950"/>
            <a:ext cx="919854" cy="851160"/>
          </a:xfrm>
          <a:prstGeom prst="rect">
            <a:avLst/>
          </a:prstGeom>
          <a:noFill/>
          <a:ln>
            <a:noFill/>
          </a:ln>
        </p:spPr>
      </p:pic>
      <p:sp>
        <p:nvSpPr>
          <p:cNvPr id="277" name="Google Shape;2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553872" y="763184"/>
            <a:ext cx="11414076" cy="3133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US" sz="2520"/>
              <a:t>Distributed Hash Table: Architecture and Implementation</a:t>
            </a:r>
            <a:endParaRPr sz="2520"/>
          </a:p>
          <a:p>
            <a:pPr indent="0" lvl="0" marL="0" rtl="0" algn="l">
              <a:lnSpc>
                <a:spcPct val="90000"/>
              </a:lnSpc>
              <a:spcBef>
                <a:spcPts val="0"/>
              </a:spcBef>
              <a:spcAft>
                <a:spcPts val="0"/>
              </a:spcAft>
              <a:buClr>
                <a:schemeClr val="dk1"/>
              </a:buClr>
              <a:buSzPts val="3960"/>
              <a:buFont typeface="Calibri"/>
              <a:buNone/>
            </a:pPr>
            <a:r>
              <a:t/>
            </a:r>
            <a:endParaRPr sz="3959"/>
          </a:p>
        </p:txBody>
      </p:sp>
      <p:sp>
        <p:nvSpPr>
          <p:cNvPr id="283" name="Google Shape;283;p38"/>
          <p:cNvSpPr txBox="1"/>
          <p:nvPr>
            <p:ph idx="1" type="body"/>
          </p:nvPr>
        </p:nvSpPr>
        <p:spPr>
          <a:xfrm>
            <a:off x="610737" y="1177358"/>
            <a:ext cx="11186614" cy="330500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Service:</a:t>
            </a:r>
            <a:r>
              <a:rPr lang="en-US" sz="1800"/>
              <a:t> a service is a set of cooperating software processes, each of which we call a service instance. Service instances communicate with wide-area clients and perform some application-level function. Services may have soft state (state which may be lost and recomputed if necessary), but they rely on the hash table to manage all persistent state.</a:t>
            </a:r>
            <a:endParaRPr/>
          </a:p>
          <a:p>
            <a:pPr indent="0" lvl="0" marL="0" rtl="0" algn="just">
              <a:lnSpc>
                <a:spcPct val="90000"/>
              </a:lnSpc>
              <a:spcBef>
                <a:spcPts val="1000"/>
              </a:spcBef>
              <a:spcAft>
                <a:spcPts val="0"/>
              </a:spcAft>
              <a:buClr>
                <a:schemeClr val="dk1"/>
              </a:buClr>
              <a:buSzPts val="1800"/>
              <a:buNone/>
            </a:pPr>
            <a:r>
              <a:rPr b="1" lang="en-US" sz="1800"/>
              <a:t>Hash table API:</a:t>
            </a:r>
            <a:r>
              <a:rPr lang="en-US" sz="1800"/>
              <a:t> the hash table API is the boundary between a service instance and its ``DDS library''. The API provides services with put(), get(), remove(), create(), and destroy() operations on hash tables. Each operation is atomic, and all services see the same coherent image of all existing hash tables through this API. Hash table names are strings, hash table keys are 64-bit integers, and hash table values are opaque byte arrays; operations affect hash table values in their entirety.</a:t>
            </a:r>
            <a:endParaRPr sz="1800"/>
          </a:p>
        </p:txBody>
      </p:sp>
      <p:pic>
        <p:nvPicPr>
          <p:cNvPr descr="Diagram&#10;&#10;Description automatically generated" id="284" name="Google Shape;284;p38"/>
          <p:cNvPicPr preferRelativeResize="0"/>
          <p:nvPr/>
        </p:nvPicPr>
        <p:blipFill rotWithShape="1">
          <a:blip r:embed="rId3">
            <a:alphaModFix/>
          </a:blip>
          <a:srcRect b="0" l="0" r="0" t="0"/>
          <a:stretch/>
        </p:blipFill>
        <p:spPr>
          <a:xfrm>
            <a:off x="2881952" y="3842046"/>
            <a:ext cx="2925170" cy="2858802"/>
          </a:xfrm>
          <a:prstGeom prst="rect">
            <a:avLst/>
          </a:prstGeom>
          <a:noFill/>
          <a:ln>
            <a:noFill/>
          </a:ln>
        </p:spPr>
      </p:pic>
      <p:pic>
        <p:nvPicPr>
          <p:cNvPr descr="Icon&#10;&#10;Description automatically generated" id="285" name="Google Shape;285;p38"/>
          <p:cNvPicPr preferRelativeResize="0"/>
          <p:nvPr/>
        </p:nvPicPr>
        <p:blipFill rotWithShape="1">
          <a:blip r:embed="rId4">
            <a:alphaModFix/>
          </a:blip>
          <a:srcRect b="0" l="0" r="0" t="0"/>
          <a:stretch/>
        </p:blipFill>
        <p:spPr>
          <a:xfrm>
            <a:off x="10397990" y="5265797"/>
            <a:ext cx="1086952" cy="938647"/>
          </a:xfrm>
          <a:prstGeom prst="rect">
            <a:avLst/>
          </a:prstGeom>
          <a:noFill/>
          <a:ln>
            <a:noFill/>
          </a:ln>
        </p:spPr>
      </p:pic>
      <p:sp>
        <p:nvSpPr>
          <p:cNvPr id="286" name="Google Shape;28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71902" y="353752"/>
            <a:ext cx="11698405" cy="10526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sz="2800"/>
          </a:p>
        </p:txBody>
      </p:sp>
      <p:sp>
        <p:nvSpPr>
          <p:cNvPr id="292" name="Google Shape;292;p39"/>
          <p:cNvSpPr txBox="1"/>
          <p:nvPr>
            <p:ph idx="1" type="body"/>
          </p:nvPr>
        </p:nvSpPr>
        <p:spPr>
          <a:xfrm>
            <a:off x="371902" y="1495805"/>
            <a:ext cx="11425450" cy="277047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DDS library:</a:t>
            </a:r>
            <a:r>
              <a:rPr lang="en-US" sz="1800"/>
              <a:t> the DDS library is a Java class library that presents the hash table API to services. The library accepts hash table operations and cooperates with the ``bricks'' to realize those operations. The library contains only soft state, including metadata about the cluster's current configuration and the partitioning of data in the distributed hash tables across the ``bricks''. The DDS library acts as the two-phase commit coordinator for state-changing operations on the distributed hash tables.</a:t>
            </a:r>
            <a:endParaRPr/>
          </a:p>
          <a:p>
            <a:pPr indent="0" lvl="0" marL="0" rtl="0" algn="just">
              <a:lnSpc>
                <a:spcPct val="90000"/>
              </a:lnSpc>
              <a:spcBef>
                <a:spcPts val="1000"/>
              </a:spcBef>
              <a:spcAft>
                <a:spcPts val="0"/>
              </a:spcAft>
              <a:buClr>
                <a:schemeClr val="dk1"/>
              </a:buClr>
              <a:buSzPts val="1800"/>
              <a:buNone/>
            </a:pPr>
            <a:r>
              <a:rPr b="1" lang="en-US" sz="1800"/>
              <a:t>Brick:</a:t>
            </a:r>
            <a:r>
              <a:rPr lang="en-US" sz="1800"/>
              <a:t> bricks are the only system components that manage durable data. Each brick manages a set of network-accessible single node hash tables. A brick consists of a buffer cache, a lock manager, a persistent chained hash table implementation, and network stubs and skeletons for remote communication. Typically, we run one brick per CPU in the cluster, and thus a 4-way SMP will house 4 bricks. Bricks may run on dedicated nodes, or they may share nodes with other components.</a:t>
            </a:r>
            <a:endParaRPr sz="1800"/>
          </a:p>
        </p:txBody>
      </p:sp>
      <p:pic>
        <p:nvPicPr>
          <p:cNvPr descr="Diagram&#10;&#10;Description automatically generated" id="293" name="Google Shape;293;p39"/>
          <p:cNvPicPr preferRelativeResize="0"/>
          <p:nvPr/>
        </p:nvPicPr>
        <p:blipFill rotWithShape="1">
          <a:blip r:embed="rId3">
            <a:alphaModFix/>
          </a:blip>
          <a:srcRect b="0" l="0" r="0" t="0"/>
          <a:stretch/>
        </p:blipFill>
        <p:spPr>
          <a:xfrm>
            <a:off x="2756848" y="4080882"/>
            <a:ext cx="2743200" cy="2676832"/>
          </a:xfrm>
          <a:prstGeom prst="rect">
            <a:avLst/>
          </a:prstGeom>
          <a:noFill/>
          <a:ln>
            <a:noFill/>
          </a:ln>
        </p:spPr>
      </p:pic>
      <p:pic>
        <p:nvPicPr>
          <p:cNvPr descr="Icon&#10;&#10;Description automatically generated" id="294" name="Google Shape;294;p39"/>
          <p:cNvPicPr preferRelativeResize="0"/>
          <p:nvPr/>
        </p:nvPicPr>
        <p:blipFill rotWithShape="1">
          <a:blip r:embed="rId4">
            <a:alphaModFix/>
          </a:blip>
          <a:srcRect b="0" l="0" r="0" t="0"/>
          <a:stretch/>
        </p:blipFill>
        <p:spPr>
          <a:xfrm>
            <a:off x="10567567" y="5160233"/>
            <a:ext cx="1005299" cy="920421"/>
          </a:xfrm>
          <a:prstGeom prst="rect">
            <a:avLst/>
          </a:prstGeom>
          <a:noFill/>
          <a:ln>
            <a:noFill/>
          </a:ln>
        </p:spPr>
      </p:pic>
      <p:sp>
        <p:nvSpPr>
          <p:cNvPr id="295" name="Google Shape;29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71902" y="251394"/>
            <a:ext cx="11357211" cy="10412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br>
              <a:rPr b="1" lang="en-US" sz="2520"/>
            </a:br>
            <a:br>
              <a:rPr b="1" lang="en-US" sz="2520"/>
            </a:br>
            <a:r>
              <a:rPr b="1" lang="en-US" sz="2520"/>
              <a:t>Partitioning, Replication, and Replica Consistency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01" name="Google Shape;301;p40"/>
          <p:cNvSpPr txBox="1"/>
          <p:nvPr>
            <p:ph idx="1" type="body"/>
          </p:nvPr>
        </p:nvSpPr>
        <p:spPr>
          <a:xfrm>
            <a:off x="371902" y="1359327"/>
            <a:ext cx="11743898" cy="379790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provides incremental scalability of throughput and data capacity as more nodes are added to the cluster. To achieve this, we horizontally partition tables to spread operations and data across bricks. Each brick thus stores some number of </a:t>
            </a:r>
            <a:r>
              <a:rPr i="1" lang="en-US" sz="1800"/>
              <a:t>partitions</a:t>
            </a:r>
            <a:r>
              <a:rPr lang="en-US" sz="1800"/>
              <a:t> of each table in the system, and when new nodes are added to the cluster, this partitioning is altered so that data is spread onto the new node. Because of our workload assumptions, this horizontal partitioning evenly spreads both load and data across the cluster.</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Each partition in the hash table is replicated on more than one cluster node. The set of replicas for a partition form a replica group; all replicas in the group are kept strictly coherent with each other. Any replica can be used to service a get(), but all replicas must be updated during a put() or remove(). If a node fails, the data from its partitions is available on the surviving members of the partitions' replica groups. Replica group membership is thus dynamic; when a node fails, all its replicas are removed from their replica groups. When a node joins the cluster, it may be added to the replica groups of some partitions (such as in the case of recovery, described later).</a:t>
            </a:r>
            <a:endParaRPr/>
          </a:p>
          <a:p>
            <a:pPr indent="0" lvl="0" marL="0" rtl="0" algn="just">
              <a:lnSpc>
                <a:spcPct val="90000"/>
              </a:lnSpc>
              <a:spcBef>
                <a:spcPts val="1000"/>
              </a:spcBef>
              <a:spcAft>
                <a:spcPts val="0"/>
              </a:spcAft>
              <a:buClr>
                <a:schemeClr val="dk1"/>
              </a:buClr>
              <a:buSzPts val="2800"/>
              <a:buNone/>
            </a:pPr>
            <a:r>
              <a:t/>
            </a:r>
            <a:endParaRPr/>
          </a:p>
        </p:txBody>
      </p:sp>
      <p:pic>
        <p:nvPicPr>
          <p:cNvPr descr="Icon&#10;&#10;Description automatically generated" id="302" name="Google Shape;302;p40"/>
          <p:cNvPicPr preferRelativeResize="0"/>
          <p:nvPr/>
        </p:nvPicPr>
        <p:blipFill rotWithShape="1">
          <a:blip r:embed="rId3">
            <a:alphaModFix/>
          </a:blip>
          <a:srcRect b="0" l="0" r="0" t="0"/>
          <a:stretch/>
        </p:blipFill>
        <p:spPr>
          <a:xfrm>
            <a:off x="10741959" y="5299297"/>
            <a:ext cx="987038" cy="900654"/>
          </a:xfrm>
          <a:prstGeom prst="rect">
            <a:avLst/>
          </a:prstGeom>
          <a:noFill/>
          <a:ln>
            <a:noFill/>
          </a:ln>
        </p:spPr>
      </p:pic>
      <p:sp>
        <p:nvSpPr>
          <p:cNvPr id="303" name="Google Shape;30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502024" y="320302"/>
            <a:ext cx="11187952" cy="9669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p:txBody>
      </p:sp>
      <p:sp>
        <p:nvSpPr>
          <p:cNvPr id="309" name="Google Shape;309;p41"/>
          <p:cNvSpPr txBox="1"/>
          <p:nvPr>
            <p:ph idx="1" type="body"/>
          </p:nvPr>
        </p:nvSpPr>
        <p:spPr>
          <a:xfrm>
            <a:off x="502024" y="1534273"/>
            <a:ext cx="10851776" cy="464269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To maintain consistency when state changing operations (put() and remove()) are issued against a partition, all replicas of that partition must be synchronously updated. We use an optimistic two-phase commit protocol to achieve consistency, with the DDS library serving as the commit coordinator and the replicas serving as the participants. If the DDS library crashes after </a:t>
            </a:r>
            <a:r>
              <a:rPr i="1" lang="en-US" sz="1800"/>
              <a:t>prepare</a:t>
            </a:r>
            <a:r>
              <a:rPr lang="en-US" sz="1800"/>
              <a:t> messages are sent, but before any </a:t>
            </a:r>
            <a:r>
              <a:rPr i="1" lang="en-US" sz="1800"/>
              <a:t>commit</a:t>
            </a:r>
            <a:r>
              <a:rPr lang="en-US" sz="1800"/>
              <a:t> messages are sent, the replicas will time out and abort the operation.</a:t>
            </a:r>
            <a:endParaRPr/>
          </a:p>
          <a:p>
            <a:pPr indent="0" lvl="0" marL="0" rtl="0" algn="just">
              <a:lnSpc>
                <a:spcPct val="90000"/>
              </a:lnSpc>
              <a:spcBef>
                <a:spcPts val="1000"/>
              </a:spcBef>
              <a:spcAft>
                <a:spcPts val="0"/>
              </a:spcAft>
              <a:buClr>
                <a:schemeClr val="dk1"/>
              </a:buClr>
              <a:buSzPts val="1800"/>
              <a:buNone/>
            </a:pPr>
            <a:r>
              <a:rPr lang="en-US" sz="1800"/>
              <a:t>However, if the DDS library crashes after sending out any </a:t>
            </a:r>
            <a:r>
              <a:rPr i="1" lang="en-US" sz="1800"/>
              <a:t>commits</a:t>
            </a:r>
            <a:r>
              <a:rPr lang="en-US" sz="1800"/>
              <a:t>, then all replicas must commit. For the sake of availability, we do not rely on the DDS library to recover after a crash and issuing pending </a:t>
            </a:r>
            <a:r>
              <a:rPr i="1" lang="en-US" sz="1800"/>
              <a:t>commits</a:t>
            </a:r>
            <a:r>
              <a:rPr lang="en-US" sz="1800"/>
              <a:t>. Instead, replicas store short in-memory logs of recent state changing operations and their outcomes. If a replica times out while waiting for a </a:t>
            </a:r>
            <a:r>
              <a:rPr i="1" lang="en-US" sz="1800"/>
              <a:t>commit</a:t>
            </a:r>
            <a:r>
              <a:rPr lang="en-US" sz="1800"/>
              <a:t>, that replica communicates with all of its peers to find out if any have received a </a:t>
            </a:r>
            <a:r>
              <a:rPr i="1" lang="en-US" sz="1800"/>
              <a:t>commit</a:t>
            </a:r>
            <a:r>
              <a:rPr lang="en-US" sz="1800"/>
              <a:t> for that operation, and if so, the replica commits as well; if not, the replica aborts. Because all peers in the replica group that time out while waiting for a commit communicate with all other peers, if any receives a commit, then all will commit</a:t>
            </a:r>
            <a:endParaRPr sz="1800"/>
          </a:p>
        </p:txBody>
      </p:sp>
      <p:pic>
        <p:nvPicPr>
          <p:cNvPr descr="Icon&#10;&#10;Description automatically generated" id="310" name="Google Shape;310;p41"/>
          <p:cNvPicPr preferRelativeResize="0"/>
          <p:nvPr/>
        </p:nvPicPr>
        <p:blipFill rotWithShape="1">
          <a:blip r:embed="rId3">
            <a:alphaModFix/>
          </a:blip>
          <a:srcRect b="0" l="0" r="0" t="0"/>
          <a:stretch/>
        </p:blipFill>
        <p:spPr>
          <a:xfrm>
            <a:off x="10669839" y="5276885"/>
            <a:ext cx="968649" cy="893470"/>
          </a:xfrm>
          <a:prstGeom prst="rect">
            <a:avLst/>
          </a:prstGeom>
          <a:noFill/>
          <a:ln>
            <a:noFill/>
          </a:ln>
        </p:spPr>
      </p:pic>
      <p:sp>
        <p:nvSpPr>
          <p:cNvPr id="311" name="Google Shape;31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513230" y="723712"/>
            <a:ext cx="11176746" cy="5859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a:p>
            <a:pPr indent="0" lvl="0" marL="0" rtl="0" algn="l">
              <a:lnSpc>
                <a:spcPct val="90000"/>
              </a:lnSpc>
              <a:spcBef>
                <a:spcPts val="0"/>
              </a:spcBef>
              <a:spcAft>
                <a:spcPts val="0"/>
              </a:spcAft>
              <a:buClr>
                <a:schemeClr val="dk1"/>
              </a:buClr>
              <a:buSzPts val="4400"/>
              <a:buFont typeface="Calibri"/>
              <a:buNone/>
            </a:pPr>
            <a:r>
              <a:t/>
            </a:r>
            <a:endParaRPr/>
          </a:p>
        </p:txBody>
      </p:sp>
      <p:sp>
        <p:nvSpPr>
          <p:cNvPr id="317" name="Google Shape;317;p42"/>
          <p:cNvSpPr txBox="1"/>
          <p:nvPr>
            <p:ph idx="1" type="body"/>
          </p:nvPr>
        </p:nvSpPr>
        <p:spPr>
          <a:xfrm>
            <a:off x="513230" y="2262655"/>
            <a:ext cx="11176746" cy="38246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If a replica crashes during a two-phase commit, the DDS library simply removes it from its replica group and continues onward. Thus, all replica groups shrink over time; we rely on a recovery mechanism (described later) for crashed replicas to rejoin the replica group. We made the significant optimization that the image of each replica must only be consistent through its brick's cache, rather than having a consistent on-disk image. This allows us to have a purely conflict-driven cache eviction policy, rather than having to force cache elements out to ensure on-disk consistency. An implication of this is that if all members of a replica group crash, that partition is lost. We assume nodes are independent failure boundaries; there must be no systematic software failure across nodes, and the cluster's power supply must be uninterruptible.</a:t>
            </a:r>
            <a:endParaRPr/>
          </a:p>
        </p:txBody>
      </p:sp>
      <p:pic>
        <p:nvPicPr>
          <p:cNvPr descr="Icon&#10;&#10;Description automatically generated" id="318" name="Google Shape;318;p42"/>
          <p:cNvPicPr preferRelativeResize="0"/>
          <p:nvPr/>
        </p:nvPicPr>
        <p:blipFill rotWithShape="1">
          <a:blip r:embed="rId3">
            <a:alphaModFix/>
          </a:blip>
          <a:srcRect b="0" l="0" r="0" t="0"/>
          <a:stretch/>
        </p:blipFill>
        <p:spPr>
          <a:xfrm>
            <a:off x="10428194" y="4995875"/>
            <a:ext cx="1190468" cy="1084546"/>
          </a:xfrm>
          <a:prstGeom prst="rect">
            <a:avLst/>
          </a:prstGeom>
          <a:noFill/>
          <a:ln>
            <a:noFill/>
          </a:ln>
        </p:spPr>
      </p:pic>
      <p:sp>
        <p:nvSpPr>
          <p:cNvPr id="319" name="Google Shape;31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Metadata maps</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43"/>
          <p:cNvSpPr txBox="1"/>
          <p:nvPr>
            <p:ph idx="1" type="body"/>
          </p:nvPr>
        </p:nvSpPr>
        <p:spPr>
          <a:xfrm>
            <a:off x="838200" y="1444625"/>
            <a:ext cx="10515600" cy="4732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The first map is called the data partitioning (DP) map. Given a hash table key, the DP map returns the name of the key's partition. The DP map thus controls the horizontal partitioning of data across the bricks. As shown in figure, the DP map is a tire over hash table keys; to find a key's partition, key bits are used to walk down the tire, starting from the least significant key bit until a leaf node is found. As the cluster grows, the DP tire subdivides in a ``split'' operation. For example, partition 10 in the DP  could split into partitions 010 and 110; when this happens, the keys in the old partition are shuffled across the two new partitions. The opposite of a split is a ``merge''; if the cluster is shrunk, two partitions with a common parent in the tire can be merged into their parent. For example, partitions 000 and 100 could be merged into a single partition 00.</a:t>
            </a:r>
            <a:endParaRPr/>
          </a:p>
          <a:p>
            <a:pPr indent="0" lvl="0" marL="0" rtl="0" algn="just">
              <a:lnSpc>
                <a:spcPct val="90000"/>
              </a:lnSpc>
              <a:spcBef>
                <a:spcPts val="1000"/>
              </a:spcBef>
              <a:spcAft>
                <a:spcPts val="0"/>
              </a:spcAft>
              <a:buClr>
                <a:schemeClr val="dk1"/>
              </a:buClr>
              <a:buSzPts val="1800"/>
              <a:buNone/>
            </a:pPr>
            <a:r>
              <a:rPr lang="en-US" sz="1800"/>
              <a:t>The second map is called the replica group (RG) membership map. Given a partition name, the RG map returns a list of bricks that are currently serving as replicas in the partition's replica group. The RG maps are dynamic: if a brick fails, it is removed from all RG maps that contain it. A brick joins a replica group after finishing recovery. An invariant that must be preserved is that the replica group membership maps for all partitions in the hash table must have at least one member.</a:t>
            </a:r>
            <a:endParaRPr/>
          </a:p>
        </p:txBody>
      </p:sp>
      <p:pic>
        <p:nvPicPr>
          <p:cNvPr descr="Icon&#10;&#10;Description automatically generated" id="326" name="Google Shape;326;p43"/>
          <p:cNvPicPr preferRelativeResize="0"/>
          <p:nvPr/>
        </p:nvPicPr>
        <p:blipFill rotWithShape="1">
          <a:blip r:embed="rId3">
            <a:alphaModFix/>
          </a:blip>
          <a:srcRect b="0" l="0" r="0" t="0"/>
          <a:stretch/>
        </p:blipFill>
        <p:spPr>
          <a:xfrm>
            <a:off x="10684205" y="5368830"/>
            <a:ext cx="886473" cy="809857"/>
          </a:xfrm>
          <a:prstGeom prst="rect">
            <a:avLst/>
          </a:prstGeom>
          <a:noFill/>
          <a:ln>
            <a:noFill/>
          </a:ln>
        </p:spPr>
      </p:pic>
      <p:sp>
        <p:nvSpPr>
          <p:cNvPr id="327" name="Google Shape;32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idx="1" type="body"/>
          </p:nvPr>
        </p:nvSpPr>
        <p:spPr>
          <a:xfrm>
            <a:off x="445995" y="592978"/>
            <a:ext cx="11501716" cy="57632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The maps are replicated on each cluster node, in both the DDS libraries and the bricks. The maps must be kept consistent, otherwise operations may be applied to the wrong bricks. Instead of enforcing consistency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Chart&#10;&#10;Description automatically generated" id="333" name="Google Shape;333;p44"/>
          <p:cNvPicPr preferRelativeResize="0"/>
          <p:nvPr/>
        </p:nvPicPr>
        <p:blipFill rotWithShape="1">
          <a:blip r:embed="rId3">
            <a:alphaModFix/>
          </a:blip>
          <a:srcRect b="0" l="0" r="0" t="0"/>
          <a:stretch/>
        </p:blipFill>
        <p:spPr>
          <a:xfrm>
            <a:off x="3598459" y="1643417"/>
            <a:ext cx="4995080" cy="2797790"/>
          </a:xfrm>
          <a:prstGeom prst="rect">
            <a:avLst/>
          </a:prstGeom>
          <a:noFill/>
          <a:ln>
            <a:noFill/>
          </a:ln>
        </p:spPr>
      </p:pic>
      <p:pic>
        <p:nvPicPr>
          <p:cNvPr descr="Icon&#10;&#10;Description automatically generated" id="334" name="Google Shape;334;p44"/>
          <p:cNvPicPr preferRelativeResize="0"/>
          <p:nvPr/>
        </p:nvPicPr>
        <p:blipFill rotWithShape="1">
          <a:blip r:embed="rId4">
            <a:alphaModFix/>
          </a:blip>
          <a:srcRect b="0" l="0" r="0" t="0"/>
          <a:stretch/>
        </p:blipFill>
        <p:spPr>
          <a:xfrm>
            <a:off x="10422340" y="4997363"/>
            <a:ext cx="1264693" cy="1163484"/>
          </a:xfrm>
          <a:prstGeom prst="rect">
            <a:avLst/>
          </a:prstGeom>
          <a:noFill/>
          <a:ln>
            <a:noFill/>
          </a:ln>
        </p:spPr>
      </p:pic>
      <p:sp>
        <p:nvSpPr>
          <p:cNvPr id="335" name="Google Shape;33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Recovery</a:t>
            </a:r>
            <a:endParaRPr/>
          </a:p>
        </p:txBody>
      </p:sp>
      <p:sp>
        <p:nvSpPr>
          <p:cNvPr id="341" name="Google Shape;34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If a brick fails, all replicas on it become unavailable. Rather than making these partitions unavailable, we remove the failed brick from all replica groups and allow operations to continue the surviving replicas. When the failed brick recovers (or an alternative brick is selected to replace it), it must ``catch up'' to all the operations it missed. In many RDBMS's and file systems, recovery is a complex process that involves replaying logs, but in our system, we use properties of clusters and our DDS design for vast simplifications.</a:t>
            </a:r>
            <a:endParaRPr/>
          </a:p>
          <a:p>
            <a:pPr indent="0" lvl="0" marL="0" rtl="0" algn="just">
              <a:lnSpc>
                <a:spcPct val="90000"/>
              </a:lnSpc>
              <a:spcBef>
                <a:spcPts val="1000"/>
              </a:spcBef>
              <a:spcAft>
                <a:spcPts val="0"/>
              </a:spcAft>
              <a:buClr>
                <a:schemeClr val="dk1"/>
              </a:buClr>
              <a:buSzPts val="1800"/>
              <a:buNone/>
            </a:pPr>
            <a:r>
              <a:rPr lang="en-US" sz="1800"/>
              <a:t>There is an interesting choice of the rate at which partitions are transferred over the network during recovery. If this rate is fast, then the involved bricks will suffer a loss in read throughput during the recovery. If this rate is slow, then the bricks won't lose throughput, but the partition's mean time to recovery will increase. We chose to recover as quickly as possible, since in a large cluster only a small fraction of the total throughput of the cluster will be affected by the recovery.</a:t>
            </a:r>
            <a:endParaRPr/>
          </a:p>
        </p:txBody>
      </p:sp>
      <p:pic>
        <p:nvPicPr>
          <p:cNvPr descr="Icon&#10;&#10;Description automatically generated" id="342" name="Google Shape;342;p45"/>
          <p:cNvPicPr preferRelativeResize="0"/>
          <p:nvPr/>
        </p:nvPicPr>
        <p:blipFill rotWithShape="1">
          <a:blip r:embed="rId3">
            <a:alphaModFix/>
          </a:blip>
          <a:srcRect b="0" l="0" r="0" t="0"/>
          <a:stretch/>
        </p:blipFill>
        <p:spPr>
          <a:xfrm>
            <a:off x="10382826" y="5130780"/>
            <a:ext cx="1241947" cy="1140737"/>
          </a:xfrm>
          <a:prstGeom prst="rect">
            <a:avLst/>
          </a:prstGeom>
          <a:noFill/>
          <a:ln>
            <a:noFill/>
          </a:ln>
        </p:spPr>
      </p:pic>
      <p:sp>
        <p:nvSpPr>
          <p:cNvPr id="343" name="Google Shape;34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What is Hashing?</a:t>
            </a:r>
            <a:endParaRPr b="1" sz="2800"/>
          </a:p>
        </p:txBody>
      </p:sp>
      <p:sp>
        <p:nvSpPr>
          <p:cNvPr id="194" name="Google Shape;19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Hashing is the process of mapping one piece of data — typically an arbitrary size object to another piece of data of fixed size, typically an integer, known as hash</a:t>
            </a:r>
            <a:r>
              <a:rPr i="1" lang="en-US" sz="1800"/>
              <a:t> </a:t>
            </a:r>
            <a:r>
              <a:rPr lang="en-US" sz="1800"/>
              <a:t>code or simply hash. A function is usually used for mapping objects to hash code known as a hash</a:t>
            </a:r>
            <a:r>
              <a:rPr i="1" lang="en-US" sz="1800"/>
              <a:t> </a:t>
            </a:r>
            <a:r>
              <a:rPr lang="en-US" sz="1800"/>
              <a:t>function.</a:t>
            </a:r>
            <a:endParaRPr sz="1800"/>
          </a:p>
          <a:p>
            <a:pPr indent="-228600" lvl="0" marL="228600" rtl="0" algn="just">
              <a:lnSpc>
                <a:spcPct val="90000"/>
              </a:lnSpc>
              <a:spcBef>
                <a:spcPts val="1000"/>
              </a:spcBef>
              <a:spcAft>
                <a:spcPts val="0"/>
              </a:spcAft>
              <a:buClr>
                <a:schemeClr val="dk1"/>
              </a:buClr>
              <a:buSzPts val="1800"/>
              <a:buNone/>
            </a:pPr>
            <a:r>
              <a:rPr lang="en-US" sz="1800"/>
              <a:t>For example, a hash function can be used to map random size strings to some fixed number between 0 … N. Given any string it will always try to map it to any integer between 0 to N.</a:t>
            </a:r>
            <a:endParaRPr sz="1800"/>
          </a:p>
          <a:p>
            <a:pPr indent="-228600" lvl="0" marL="228600" rtl="0" algn="just">
              <a:lnSpc>
                <a:spcPct val="90000"/>
              </a:lnSpc>
              <a:spcBef>
                <a:spcPts val="1000"/>
              </a:spcBef>
              <a:spcAft>
                <a:spcPts val="0"/>
              </a:spcAft>
              <a:buClr>
                <a:schemeClr val="dk1"/>
              </a:buClr>
              <a:buSzPts val="1800"/>
              <a:buNone/>
            </a:pPr>
            <a:r>
              <a:rPr lang="en-US" sz="1800"/>
              <a:t>Suppose N is 100. Then for example, for any string hash function will always return a value between 0 to 100.</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A picture containing shape&#10;&#10;Description automatically generated" id="195" name="Google Shape;195;p28"/>
          <p:cNvPicPr preferRelativeResize="0"/>
          <p:nvPr/>
        </p:nvPicPr>
        <p:blipFill rotWithShape="1">
          <a:blip r:embed="rId3">
            <a:alphaModFix/>
          </a:blip>
          <a:srcRect b="0" l="0" r="0" t="0"/>
          <a:stretch/>
        </p:blipFill>
        <p:spPr>
          <a:xfrm>
            <a:off x="1768222" y="4070616"/>
            <a:ext cx="8728645" cy="849565"/>
          </a:xfrm>
          <a:prstGeom prst="rect">
            <a:avLst/>
          </a:prstGeom>
          <a:noFill/>
          <a:ln>
            <a:noFill/>
          </a:ln>
        </p:spPr>
      </p:pic>
      <p:pic>
        <p:nvPicPr>
          <p:cNvPr descr="Icon&#10;&#10;Description automatically generated" id="196" name="Google Shape;196;p28"/>
          <p:cNvPicPr preferRelativeResize="0"/>
          <p:nvPr/>
        </p:nvPicPr>
        <p:blipFill rotWithShape="1">
          <a:blip r:embed="rId4">
            <a:alphaModFix/>
          </a:blip>
          <a:srcRect b="0" l="0" r="0" t="0"/>
          <a:stretch/>
        </p:blipFill>
        <p:spPr>
          <a:xfrm>
            <a:off x="10724781" y="5220146"/>
            <a:ext cx="1127923" cy="1036481"/>
          </a:xfrm>
          <a:prstGeom prst="rect">
            <a:avLst/>
          </a:prstGeom>
          <a:noFill/>
          <a:ln>
            <a:noFill/>
          </a:ln>
        </p:spPr>
      </p:pic>
      <p:sp>
        <p:nvSpPr>
          <p:cNvPr id="197" name="Google Shape;1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lang="en-US" sz="3959"/>
            </a:br>
            <a:r>
              <a:rPr b="1" lang="en-US" sz="2520"/>
              <a:t>Convergence of Recovery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49" name="Google Shape;349;p46"/>
          <p:cNvSpPr txBox="1"/>
          <p:nvPr>
            <p:ph idx="1" type="body"/>
          </p:nvPr>
        </p:nvSpPr>
        <p:spPr>
          <a:xfrm>
            <a:off x="895065" y="2235058"/>
            <a:ext cx="10458735" cy="39419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 challenge for fault-tolerant systems is to remain consistent in the face of repeated failures; our recovery scheme described above has this property. In steady state operation, all replicas in a group are kept perfectly consistent. During recovery, state changing operations fail (but only on the recovering partition), implying that surviving replicas remain consistent and recovering nodes have a stable image from which to recover. We also ensure that a recovering node only joins the replica group after it has successfully copied over the entire partition's data but before it release its write lease. A remaining window of vulnerability in the system is if recovery takes longer than the write lease; if this seems imminent, the recovering node could aggressively renew its write lease, but we have not currently implemented this behavior.</a:t>
            </a:r>
            <a:endParaRPr sz="1800"/>
          </a:p>
        </p:txBody>
      </p:sp>
      <p:pic>
        <p:nvPicPr>
          <p:cNvPr descr="Icon&#10;&#10;Description automatically generated" id="350" name="Google Shape;350;p46"/>
          <p:cNvPicPr preferRelativeResize="0"/>
          <p:nvPr/>
        </p:nvPicPr>
        <p:blipFill rotWithShape="1">
          <a:blip r:embed="rId3">
            <a:alphaModFix/>
          </a:blip>
          <a:srcRect b="0" l="0" r="0" t="0"/>
          <a:stretch/>
        </p:blipFill>
        <p:spPr>
          <a:xfrm>
            <a:off x="10376848" y="5025214"/>
            <a:ext cx="1253320" cy="1152110"/>
          </a:xfrm>
          <a:prstGeom prst="rect">
            <a:avLst/>
          </a:prstGeom>
          <a:noFill/>
          <a:ln>
            <a:noFill/>
          </a:ln>
        </p:spPr>
      </p:pic>
      <p:sp>
        <p:nvSpPr>
          <p:cNvPr id="351" name="Google Shape;35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562235" y="308929"/>
            <a:ext cx="11071712" cy="7574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Reference: </a:t>
            </a:r>
            <a:endParaRPr/>
          </a:p>
        </p:txBody>
      </p:sp>
      <p:sp>
        <p:nvSpPr>
          <p:cNvPr id="357" name="Google Shape;357;p47"/>
          <p:cNvSpPr txBox="1"/>
          <p:nvPr>
            <p:ph idx="1" type="body"/>
          </p:nvPr>
        </p:nvSpPr>
        <p:spPr>
          <a:xfrm>
            <a:off x="562235" y="1370533"/>
            <a:ext cx="10791565" cy="480643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a:p>
          <a:p>
            <a:pPr indent="0" lvl="0" marL="0" rtl="0" algn="l">
              <a:lnSpc>
                <a:spcPct val="90000"/>
              </a:lnSpc>
              <a:spcBef>
                <a:spcPts val="1000"/>
              </a:spcBef>
              <a:spcAft>
                <a:spcPts val="0"/>
              </a:spcAft>
              <a:buClr>
                <a:schemeClr val="dk1"/>
              </a:buClr>
              <a:buSzPts val="1800"/>
              <a:buNone/>
            </a:pPr>
            <a:r>
              <a:rPr lang="en-US" sz="1800"/>
              <a:t>https://en.wikipedia.org/wiki/Distributed_hash_table</a:t>
            </a:r>
            <a:endParaRPr/>
          </a:p>
          <a:p>
            <a:pPr indent="0" lvl="0" marL="0" rtl="0" algn="l">
              <a:lnSpc>
                <a:spcPct val="90000"/>
              </a:lnSpc>
              <a:spcBef>
                <a:spcPts val="1000"/>
              </a:spcBef>
              <a:spcAft>
                <a:spcPts val="0"/>
              </a:spcAft>
              <a:buClr>
                <a:schemeClr val="dk1"/>
              </a:buClr>
              <a:buSzPts val="1800"/>
              <a:buNone/>
            </a:pPr>
            <a:r>
              <a:rPr lang="en-US" sz="1800"/>
              <a:t>https://www.educative.io/edpresso/what-is-a-distributed-hash-table</a:t>
            </a:r>
            <a:endParaRPr/>
          </a:p>
          <a:p>
            <a:pPr indent="0" lvl="0" marL="0" rtl="0" algn="l">
              <a:lnSpc>
                <a:spcPct val="90000"/>
              </a:lnSpc>
              <a:spcBef>
                <a:spcPts val="1000"/>
              </a:spcBef>
              <a:spcAft>
                <a:spcPts val="0"/>
              </a:spcAft>
              <a:buClr>
                <a:schemeClr val="dk1"/>
              </a:buClr>
              <a:buSzPts val="1800"/>
              <a:buNone/>
            </a:pPr>
            <a:r>
              <a:rPr lang="en-US" sz="1800"/>
              <a:t>https://hazelcast.com/glossary/distributed-hash-table/</a:t>
            </a:r>
            <a:endParaRPr/>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sz="1800"/>
          </a:p>
          <a:p>
            <a:pPr indent="0" lvl="0" marL="0" rtl="0" algn="l">
              <a:lnSpc>
                <a:spcPct val="90000"/>
              </a:lnSpc>
              <a:spcBef>
                <a:spcPts val="1000"/>
              </a:spcBef>
              <a:spcAft>
                <a:spcPts val="0"/>
              </a:spcAft>
              <a:buClr>
                <a:schemeClr val="dk1"/>
              </a:buClr>
              <a:buSzPts val="1800"/>
              <a:buNone/>
            </a:pPr>
            <a:r>
              <a:rPr lang="en-US" sz="1800"/>
              <a:t>https://link.springer.com/referenceworkentry/10.1007%2F978-0-387-39940-9_1232 </a:t>
            </a:r>
            <a:endParaRPr/>
          </a:p>
          <a:p>
            <a:pPr indent="0" lvl="0" marL="0" rtl="0" algn="l">
              <a:lnSpc>
                <a:spcPct val="90000"/>
              </a:lnSpc>
              <a:spcBef>
                <a:spcPts val="1000"/>
              </a:spcBef>
              <a:spcAft>
                <a:spcPts val="0"/>
              </a:spcAft>
              <a:buClr>
                <a:schemeClr val="dk1"/>
              </a:buClr>
              <a:buSzPts val="1800"/>
              <a:buNone/>
            </a:pPr>
            <a:r>
              <a:rPr lang="en-US" sz="1800"/>
              <a:t>https://www.toptal.com/big-data/consistent-hashing</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358" name="Google Shape;358;p47"/>
          <p:cNvPicPr preferRelativeResize="0"/>
          <p:nvPr/>
        </p:nvPicPr>
        <p:blipFill rotWithShape="1">
          <a:blip r:embed="rId3">
            <a:alphaModFix/>
          </a:blip>
          <a:srcRect b="0" l="0" r="0" t="0"/>
          <a:stretch/>
        </p:blipFill>
        <p:spPr>
          <a:xfrm>
            <a:off x="10291841" y="5179480"/>
            <a:ext cx="1276066" cy="1174857"/>
          </a:xfrm>
          <a:prstGeom prst="rect">
            <a:avLst/>
          </a:prstGeom>
          <a:noFill/>
          <a:ln>
            <a:noFill/>
          </a:ln>
        </p:spPr>
      </p:pic>
      <p:sp>
        <p:nvSpPr>
          <p:cNvPr id="359" name="Google Shape;35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Open Chromebook laptop computer" id="364" name="Google Shape;364;p48"/>
          <p:cNvPicPr preferRelativeResize="0"/>
          <p:nvPr/>
        </p:nvPicPr>
        <p:blipFill rotWithShape="1">
          <a:blip r:embed="rId3">
            <a:alphaModFix/>
          </a:blip>
          <a:srcRect b="0" l="0" r="3343" t="0"/>
          <a:stretch/>
        </p:blipFill>
        <p:spPr>
          <a:xfrm>
            <a:off x="6142533" y="1866333"/>
            <a:ext cx="6049466" cy="3763199"/>
          </a:xfrm>
          <a:prstGeom prst="rect">
            <a:avLst/>
          </a:prstGeom>
          <a:noFill/>
          <a:ln>
            <a:noFill/>
          </a:ln>
        </p:spPr>
      </p:pic>
      <p:sp>
        <p:nvSpPr>
          <p:cNvPr id="365" name="Google Shape;365;p48"/>
          <p:cNvSpPr txBox="1"/>
          <p:nvPr>
            <p:ph type="ctrTitle"/>
          </p:nvPr>
        </p:nvSpPr>
        <p:spPr>
          <a:xfrm>
            <a:off x="936433" y="1274700"/>
            <a:ext cx="5050500" cy="399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400"/>
              </a:spcBef>
              <a:spcAft>
                <a:spcPts val="0"/>
              </a:spcAft>
              <a:buSzPts val="5600"/>
              <a:buNone/>
            </a:pPr>
            <a:r>
              <a:rPr lang="en-US">
                <a:solidFill>
                  <a:srgbClr val="000000"/>
                </a:solidFill>
                <a:latin typeface="Arial"/>
                <a:ea typeface="Arial"/>
                <a:cs typeface="Arial"/>
                <a:sym typeface="Arial"/>
              </a:rPr>
              <a:t>Rehashing and Rehashing Problems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SzPts val="5600"/>
              <a:buNone/>
            </a:pPr>
            <a:r>
              <a:t/>
            </a:r>
            <a:endParaRPr/>
          </a:p>
        </p:txBody>
      </p:sp>
      <p:sp>
        <p:nvSpPr>
          <p:cNvPr id="366" name="Google Shape;366;p48"/>
          <p:cNvSpPr txBox="1"/>
          <p:nvPr>
            <p:ph idx="1" type="subTitle"/>
          </p:nvPr>
        </p:nvSpPr>
        <p:spPr>
          <a:xfrm>
            <a:off x="4700367" y="6278967"/>
            <a:ext cx="2208000" cy="449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100"/>
              <a:buNone/>
            </a:pPr>
            <a:r>
              <a:rPr lang="en-US"/>
              <a:t>  </a:t>
            </a:r>
            <a:endParaRPr/>
          </a:p>
        </p:txBody>
      </p:sp>
      <p:pic>
        <p:nvPicPr>
          <p:cNvPr id="367" name="Google Shape;367;p48"/>
          <p:cNvPicPr preferRelativeResize="0"/>
          <p:nvPr/>
        </p:nvPicPr>
        <p:blipFill rotWithShape="1">
          <a:blip r:embed="rId4">
            <a:alphaModFix/>
          </a:blip>
          <a:srcRect b="0" l="0" r="0" t="0"/>
          <a:stretch/>
        </p:blipFill>
        <p:spPr>
          <a:xfrm>
            <a:off x="6908367" y="2252300"/>
            <a:ext cx="4563866" cy="2528200"/>
          </a:xfrm>
          <a:prstGeom prst="rect">
            <a:avLst/>
          </a:prstGeom>
          <a:noFill/>
          <a:ln>
            <a:noFill/>
          </a:ln>
        </p:spPr>
      </p:pic>
      <p:pic>
        <p:nvPicPr>
          <p:cNvPr id="368" name="Google Shape;368;p48"/>
          <p:cNvPicPr preferRelativeResize="0"/>
          <p:nvPr/>
        </p:nvPicPr>
        <p:blipFill rotWithShape="1">
          <a:blip r:embed="rId5">
            <a:alphaModFix/>
          </a:blip>
          <a:srcRect b="0" l="0" r="0" t="0"/>
          <a:stretch/>
        </p:blipFill>
        <p:spPr>
          <a:xfrm>
            <a:off x="11010800" y="3164367"/>
            <a:ext cx="1135967" cy="2424734"/>
          </a:xfrm>
          <a:prstGeom prst="rect">
            <a:avLst/>
          </a:prstGeom>
          <a:noFill/>
          <a:ln>
            <a:noFill/>
          </a:ln>
        </p:spPr>
      </p:pic>
      <p:pic>
        <p:nvPicPr>
          <p:cNvPr descr="Portrait-oriented black smaptphone" id="369" name="Google Shape;369;p48"/>
          <p:cNvPicPr preferRelativeResize="0"/>
          <p:nvPr/>
        </p:nvPicPr>
        <p:blipFill rotWithShape="1">
          <a:blip r:embed="rId6">
            <a:alphaModFix/>
          </a:blip>
          <a:srcRect b="0" l="0" r="19979" t="0"/>
          <a:stretch/>
        </p:blipFill>
        <p:spPr>
          <a:xfrm>
            <a:off x="10965567" y="2866333"/>
            <a:ext cx="1226434" cy="3020801"/>
          </a:xfrm>
          <a:prstGeom prst="rect">
            <a:avLst/>
          </a:prstGeom>
          <a:noFill/>
          <a:ln>
            <a:noFill/>
          </a:ln>
          <a:effectLst>
            <a:reflection blurRad="0" dir="0" dist="0" endA="0" endPos="4000" fadeDir="5400012" kx="0" rotWithShape="0" algn="bl" stA="20000" stPos="0" sy="-100000" ky="0"/>
          </a:effectLst>
        </p:spPr>
      </p:pic>
      <p:pic>
        <p:nvPicPr>
          <p:cNvPr id="370" name="Google Shape;370;p48"/>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
        <p:nvSpPr>
          <p:cNvPr id="371" name="Google Shape;371;p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5" name="Shape 375"/>
        <p:cNvGrpSpPr/>
        <p:nvPr/>
      </p:nvGrpSpPr>
      <p:grpSpPr>
        <a:xfrm>
          <a:off x="0" y="0"/>
          <a:ext cx="0" cy="0"/>
          <a:chOff x="0" y="0"/>
          <a:chExt cx="0" cy="0"/>
        </a:xfrm>
      </p:grpSpPr>
      <p:sp>
        <p:nvSpPr>
          <p:cNvPr id="376" name="Google Shape;376;p49"/>
          <p:cNvSpPr txBox="1"/>
          <p:nvPr>
            <p:ph type="title"/>
          </p:nvPr>
        </p:nvSpPr>
        <p:spPr>
          <a:xfrm>
            <a:off x="972600" y="1763267"/>
            <a:ext cx="3813300" cy="202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Outline</a:t>
            </a:r>
            <a:endParaRPr/>
          </a:p>
        </p:txBody>
      </p:sp>
      <p:sp>
        <p:nvSpPr>
          <p:cNvPr id="377" name="Google Shape;377;p49"/>
          <p:cNvSpPr txBox="1"/>
          <p:nvPr>
            <p:ph idx="4294967295" type="subTitle"/>
          </p:nvPr>
        </p:nvSpPr>
        <p:spPr>
          <a:xfrm>
            <a:off x="6057300" y="1835136"/>
            <a:ext cx="5439900" cy="4337100"/>
          </a:xfrm>
          <a:prstGeom prst="rect">
            <a:avLst/>
          </a:prstGeom>
          <a:noFill/>
          <a:ln>
            <a:noFill/>
          </a:ln>
        </p:spPr>
        <p:txBody>
          <a:bodyPr anchorCtr="0" anchor="t" bIns="121900" lIns="121900" spcFirstLastPara="1" rIns="121900" wrap="square" tIns="121900">
            <a:noAutofit/>
          </a:bodyPr>
          <a:lstStyle/>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3"/>
              </a:rPr>
              <a:t>Rehashing and Rehashing Example</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4"/>
              </a:rPr>
              <a:t>How pertions are placed in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5"/>
              </a:rPr>
              <a:t>Active Replication of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6"/>
              </a:rPr>
              <a:t>Ring Builder</a:t>
            </a:r>
            <a:endParaRPr b="0" i="0" sz="2500" u="none" cap="none" strike="noStrike">
              <a:solidFill>
                <a:srgbClr val="FFFFFF"/>
              </a:solidFill>
              <a:latin typeface="Lato"/>
              <a:ea typeface="Lato"/>
              <a:cs typeface="Lato"/>
              <a:sym typeface="Lato"/>
            </a:endParaRPr>
          </a:p>
          <a:p>
            <a:pPr indent="0" lvl="0" marL="0" marR="0" rtl="0" algn="l">
              <a:lnSpc>
                <a:spcPct val="115000"/>
              </a:lnSpc>
              <a:spcBef>
                <a:spcPts val="2100"/>
              </a:spcBef>
              <a:spcAft>
                <a:spcPts val="2100"/>
              </a:spcAft>
              <a:buClr>
                <a:schemeClr val="accent1"/>
              </a:buClr>
              <a:buSzPts val="1700"/>
              <a:buFont typeface="Lato"/>
              <a:buNone/>
            </a:pPr>
            <a:r>
              <a:t/>
            </a:r>
            <a:endParaRPr b="0" i="0" sz="2500" u="none" cap="none" strike="noStrike">
              <a:solidFill>
                <a:schemeClr val="accent1"/>
              </a:solidFill>
              <a:latin typeface="Lato"/>
              <a:ea typeface="Lato"/>
              <a:cs typeface="Lato"/>
              <a:sym typeface="Lato"/>
            </a:endParaRPr>
          </a:p>
        </p:txBody>
      </p:sp>
      <p:sp>
        <p:nvSpPr>
          <p:cNvPr id="378" name="Google Shape;378;p4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973333" y="1758200"/>
            <a:ext cx="4401300" cy="1516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Why we need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384" name="Google Shape;384;p50"/>
          <p:cNvSpPr txBox="1"/>
          <p:nvPr>
            <p:ph idx="2" type="body"/>
          </p:nvPr>
        </p:nvSpPr>
        <p:spPr>
          <a:xfrm>
            <a:off x="6862767" y="1242533"/>
            <a:ext cx="4499100" cy="4034100"/>
          </a:xfrm>
          <a:prstGeom prst="rect">
            <a:avLst/>
          </a:prstGeom>
          <a:noFill/>
          <a:ln>
            <a:noFill/>
          </a:ln>
        </p:spPr>
        <p:txBody>
          <a:bodyPr anchorCtr="0" anchor="t" bIns="121900" lIns="121900" spcFirstLastPara="1" rIns="121900" wrap="square" tIns="121900">
            <a:noAutofit/>
          </a:bodyPr>
          <a:lstStyle/>
          <a:p>
            <a:pPr indent="-438150" lvl="0" marL="609600" rtl="0" algn="l">
              <a:lnSpc>
                <a:spcPct val="115000"/>
              </a:lnSpc>
              <a:spcBef>
                <a:spcPts val="0"/>
              </a:spcBef>
              <a:spcAft>
                <a:spcPts val="0"/>
              </a:spcAft>
              <a:buClr>
                <a:schemeClr val="dk1"/>
              </a:buClr>
              <a:buSzPts val="2100"/>
              <a:buChar char="●"/>
            </a:pPr>
            <a:r>
              <a:rPr b="1" lang="en-US" sz="2100">
                <a:solidFill>
                  <a:schemeClr val="dk1"/>
                </a:solidFill>
              </a:rPr>
              <a:t>When one of the server crashes or becomes unavailable !</a:t>
            </a:r>
            <a:endParaRPr b="1" sz="2100">
              <a:solidFill>
                <a:schemeClr val="dk1"/>
              </a:solidFill>
            </a:endParaRPr>
          </a:p>
          <a:p>
            <a:pPr indent="0" lvl="0" marL="0" rtl="0" algn="l">
              <a:lnSpc>
                <a:spcPct val="115000"/>
              </a:lnSpc>
              <a:spcBef>
                <a:spcPts val="1300"/>
              </a:spcBef>
              <a:spcAft>
                <a:spcPts val="0"/>
              </a:spcAft>
              <a:buSzPts val="1700"/>
              <a:buNone/>
            </a:pPr>
            <a:r>
              <a:rPr b="1" lang="en-US" sz="2100">
                <a:solidFill>
                  <a:schemeClr val="dk1"/>
                </a:solidFill>
              </a:rPr>
              <a:t>-&gt;   Keys need to be redistributed to account for the missing server.</a:t>
            </a:r>
            <a:endParaRPr b="1" sz="2100">
              <a:solidFill>
                <a:schemeClr val="dk1"/>
              </a:solidFill>
            </a:endParaRPr>
          </a:p>
          <a:p>
            <a:pPr indent="-438150" lvl="0" marL="609600" rtl="0" algn="l">
              <a:lnSpc>
                <a:spcPct val="115000"/>
              </a:lnSpc>
              <a:spcBef>
                <a:spcPts val="1300"/>
              </a:spcBef>
              <a:spcAft>
                <a:spcPts val="0"/>
              </a:spcAft>
              <a:buClr>
                <a:schemeClr val="dk1"/>
              </a:buClr>
              <a:buSzPts val="2100"/>
              <a:buChar char="●"/>
            </a:pPr>
            <a:r>
              <a:rPr b="1" lang="en-US" sz="2100">
                <a:solidFill>
                  <a:schemeClr val="dk1"/>
                </a:solidFill>
              </a:rPr>
              <a:t>What if one or more new servers are added to the pool</a:t>
            </a:r>
            <a:endParaRPr b="1" sz="2100">
              <a:solidFill>
                <a:schemeClr val="dk1"/>
              </a:solidFill>
            </a:endParaRPr>
          </a:p>
          <a:p>
            <a:pPr indent="0" lvl="0" marL="0" rtl="0" algn="l">
              <a:lnSpc>
                <a:spcPct val="115000"/>
              </a:lnSpc>
              <a:spcBef>
                <a:spcPts val="1300"/>
              </a:spcBef>
              <a:spcAft>
                <a:spcPts val="1300"/>
              </a:spcAft>
              <a:buSzPts val="1700"/>
              <a:buNone/>
            </a:pPr>
            <a:r>
              <a:rPr b="1" lang="en-US" sz="2100">
                <a:solidFill>
                  <a:schemeClr val="dk1"/>
                </a:solidFill>
              </a:rPr>
              <a:t>-&gt;  keys need to be redistributed to include the new servers</a:t>
            </a:r>
            <a:endParaRPr/>
          </a:p>
        </p:txBody>
      </p:sp>
      <p:pic>
        <p:nvPicPr>
          <p:cNvPr id="385" name="Google Shape;385;p50"/>
          <p:cNvPicPr preferRelativeResize="0"/>
          <p:nvPr/>
        </p:nvPicPr>
        <p:blipFill rotWithShape="1">
          <a:blip r:embed="rId3">
            <a:alphaModFix/>
          </a:blip>
          <a:srcRect b="0" l="0" r="0" t="0"/>
          <a:stretch/>
        </p:blipFill>
        <p:spPr>
          <a:xfrm>
            <a:off x="416200" y="3478200"/>
            <a:ext cx="5247532" cy="3176599"/>
          </a:xfrm>
          <a:prstGeom prst="rect">
            <a:avLst/>
          </a:prstGeom>
          <a:noFill/>
          <a:ln>
            <a:noFill/>
          </a:ln>
        </p:spPr>
      </p:pic>
      <p:pic>
        <p:nvPicPr>
          <p:cNvPr id="386" name="Google Shape;386;p50"/>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87" name="Google Shape;387;p5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For example,If we consider 3 servers.  In the left side of the picture if a client wants to retrieve 1. Its hash value = 7739. It will go to Node number (7739%3). So, it will contact node 2.</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If we remove server C, the allocated nodes for each key will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(7739%2). So, it will contact node 1.</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393" name="Google Shape;393;p51"/>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1</a:t>
            </a:r>
            <a:endParaRPr sz="4000"/>
          </a:p>
          <a:p>
            <a:pPr indent="0" lvl="0" marL="0" rtl="0" algn="l">
              <a:lnSpc>
                <a:spcPct val="100000"/>
              </a:lnSpc>
              <a:spcBef>
                <a:spcPts val="0"/>
              </a:spcBef>
              <a:spcAft>
                <a:spcPts val="0"/>
              </a:spcAft>
              <a:buSzPts val="3500"/>
              <a:buNone/>
            </a:pPr>
            <a:r>
              <a:rPr lang="en-US" sz="2300"/>
              <a:t>Removing a server</a:t>
            </a:r>
            <a:endParaRPr sz="2300"/>
          </a:p>
        </p:txBody>
      </p:sp>
      <p:pic>
        <p:nvPicPr>
          <p:cNvPr id="394" name="Google Shape;394;p51"/>
          <p:cNvPicPr preferRelativeResize="0"/>
          <p:nvPr/>
        </p:nvPicPr>
        <p:blipFill rotWithShape="1">
          <a:blip r:embed="rId3">
            <a:alphaModFix/>
          </a:blip>
          <a:srcRect b="0" l="0" r="0" t="0"/>
          <a:stretch/>
        </p:blipFill>
        <p:spPr>
          <a:xfrm>
            <a:off x="185100" y="3003798"/>
            <a:ext cx="5402100" cy="2231533"/>
          </a:xfrm>
          <a:prstGeom prst="rect">
            <a:avLst/>
          </a:prstGeom>
          <a:noFill/>
          <a:ln>
            <a:noFill/>
          </a:ln>
        </p:spPr>
      </p:pic>
      <p:pic>
        <p:nvPicPr>
          <p:cNvPr id="395" name="Google Shape;395;p51"/>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96" name="Google Shape;396;p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If we add server  D, the allocated nodes for each key will also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(7739%4). So, it will contact node 3.</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402" name="Google Shape;402;p52"/>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2</a:t>
            </a:r>
            <a:endParaRPr sz="4000"/>
          </a:p>
          <a:p>
            <a:pPr indent="0" lvl="0" marL="0" rtl="0" algn="l">
              <a:lnSpc>
                <a:spcPct val="100000"/>
              </a:lnSpc>
              <a:spcBef>
                <a:spcPts val="0"/>
              </a:spcBef>
              <a:spcAft>
                <a:spcPts val="0"/>
              </a:spcAft>
              <a:buSzPts val="3500"/>
              <a:buNone/>
            </a:pPr>
            <a:r>
              <a:rPr lang="en-US" sz="2300"/>
              <a:t>Adding a Server</a:t>
            </a:r>
            <a:r>
              <a:rPr lang="en-US" sz="4000"/>
              <a:t> </a:t>
            </a:r>
            <a:endParaRPr sz="2300"/>
          </a:p>
        </p:txBody>
      </p:sp>
      <p:pic>
        <p:nvPicPr>
          <p:cNvPr id="403" name="Google Shape;403;p52"/>
          <p:cNvPicPr preferRelativeResize="0"/>
          <p:nvPr/>
        </p:nvPicPr>
        <p:blipFill rotWithShape="1">
          <a:blip r:embed="rId3">
            <a:alphaModFix/>
          </a:blip>
          <a:srcRect b="0" l="0" r="0" t="0"/>
          <a:stretch/>
        </p:blipFill>
        <p:spPr>
          <a:xfrm>
            <a:off x="221267" y="3429004"/>
            <a:ext cx="5402101" cy="2358467"/>
          </a:xfrm>
          <a:prstGeom prst="rect">
            <a:avLst/>
          </a:prstGeom>
          <a:noFill/>
          <a:ln>
            <a:noFill/>
          </a:ln>
        </p:spPr>
      </p:pic>
      <p:pic>
        <p:nvPicPr>
          <p:cNvPr id="404" name="Google Shape;404;p52"/>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405" name="Google Shape;405;p5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973333" y="1758200"/>
            <a:ext cx="4401300" cy="2168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PROBLEMS WITH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411" name="Google Shape;411;p53"/>
          <p:cNvSpPr txBox="1"/>
          <p:nvPr>
            <p:ph idx="2" type="body"/>
          </p:nvPr>
        </p:nvSpPr>
        <p:spPr>
          <a:xfrm>
            <a:off x="6405633" y="922833"/>
            <a:ext cx="4956300" cy="43536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SzPts val="1900"/>
              <a:buChar char="❏"/>
            </a:pPr>
            <a:r>
              <a:rPr lang="en-US" sz="1900"/>
              <a:t> </a:t>
            </a:r>
            <a:r>
              <a:rPr lang="en-US" sz="1900">
                <a:solidFill>
                  <a:srgbClr val="000000"/>
                </a:solidFill>
              </a:rPr>
              <a:t>The distribution changes whenever we change the number of serves.</a:t>
            </a:r>
            <a:r>
              <a:rPr b="1" lang="en-US" sz="1900">
                <a:solidFill>
                  <a:srgbClr val="000000"/>
                </a:solidFill>
              </a:rPr>
              <a:t> </a:t>
            </a:r>
            <a:endParaRPr b="1"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Sometimes, the keys won’t be found because they won’t yet be present at their new location.</a:t>
            </a:r>
            <a:endParaRPr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With the more number of redistributions, the more number of misses, the more number of memory fetches, placing an additional load on the node and thus decreasing the performance.</a:t>
            </a:r>
            <a:endParaRPr sz="1900">
              <a:solidFill>
                <a:srgbClr val="000000"/>
              </a:solidFill>
            </a:endParaRPr>
          </a:p>
        </p:txBody>
      </p:sp>
      <p:sp>
        <p:nvSpPr>
          <p:cNvPr id="412" name="Google Shape;412;p5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13" name="Google Shape;413;p5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431800" lvl="0" marL="609600" rtl="0" algn="l">
              <a:lnSpc>
                <a:spcPct val="115000"/>
              </a:lnSpc>
              <a:spcBef>
                <a:spcPts val="0"/>
              </a:spcBef>
              <a:spcAft>
                <a:spcPts val="0"/>
              </a:spcAft>
              <a:buClr>
                <a:srgbClr val="000000"/>
              </a:buClr>
              <a:buSzPts val="2000"/>
              <a:buChar char="●"/>
            </a:pPr>
            <a:r>
              <a:rPr lang="en-US" sz="2000">
                <a:solidFill>
                  <a:srgbClr val="000000"/>
                </a:solidFill>
              </a:rPr>
              <a:t>If there are any unbalanced discs with uneven number of partitions in the swift. When we will run a rebalance, the swift applies a mechanism that helps to make discs with equal numbers.</a:t>
            </a:r>
            <a:endParaRPr sz="2000">
              <a:solidFill>
                <a:srgbClr val="000000"/>
              </a:solidFill>
            </a:endParaRPr>
          </a:p>
          <a:p>
            <a:pPr indent="-431800" lvl="0" marL="609600" rtl="0" algn="l">
              <a:lnSpc>
                <a:spcPct val="115000"/>
              </a:lnSpc>
              <a:spcBef>
                <a:spcPts val="0"/>
              </a:spcBef>
              <a:spcAft>
                <a:spcPts val="0"/>
              </a:spcAft>
              <a:buClr>
                <a:srgbClr val="000000"/>
              </a:buClr>
              <a:buSzPts val="2000"/>
              <a:buChar char="●"/>
            </a:pPr>
            <a:r>
              <a:rPr lang="en-US" sz="2000">
                <a:solidFill>
                  <a:srgbClr val="000000"/>
                </a:solidFill>
              </a:rPr>
              <a:t>Swift make sure to make data available even while moving the data </a:t>
            </a:r>
            <a:endParaRPr sz="2000">
              <a:solidFill>
                <a:srgbClr val="000000"/>
              </a:solidFill>
            </a:endParaRPr>
          </a:p>
          <a:p>
            <a:pPr indent="0" lvl="0" marL="0" rtl="0" algn="l">
              <a:lnSpc>
                <a:spcPct val="115000"/>
              </a:lnSpc>
              <a:spcBef>
                <a:spcPts val="0"/>
              </a:spcBef>
              <a:spcAft>
                <a:spcPts val="0"/>
              </a:spcAft>
              <a:buSzPts val="1700"/>
              <a:buNone/>
            </a:pPr>
            <a:r>
              <a:t/>
            </a:r>
            <a:endParaRPr sz="2000">
              <a:solidFill>
                <a:srgbClr val="000000"/>
              </a:solidFill>
            </a:endParaRPr>
          </a:p>
          <a:p>
            <a:pPr indent="0" lvl="0" marL="0" rtl="0" algn="l">
              <a:lnSpc>
                <a:spcPct val="115000"/>
              </a:lnSpc>
              <a:spcBef>
                <a:spcPts val="0"/>
              </a:spcBef>
              <a:spcAft>
                <a:spcPts val="0"/>
              </a:spcAft>
              <a:buSzPts val="1700"/>
              <a:buNone/>
            </a:pPr>
            <a:r>
              <a:rPr lang="en-US" sz="2000">
                <a:solidFill>
                  <a:srgbClr val="4B4B4B"/>
                </a:solidFill>
              </a:rPr>
              <a:t>For example, While moving those partitions, if there are 3 replicas of a data. The ring builder will locks two replicas on primary nodes for a certain time, when the third one is on</a:t>
            </a:r>
            <a:endParaRPr sz="2000">
              <a:solidFill>
                <a:srgbClr val="4B4B4B"/>
              </a:solidFill>
            </a:endParaRPr>
          </a:p>
          <a:p>
            <a:pPr indent="0" lvl="0" marL="0" rtl="0" algn="l">
              <a:lnSpc>
                <a:spcPct val="115000"/>
              </a:lnSpc>
              <a:spcBef>
                <a:spcPts val="0"/>
              </a:spcBef>
              <a:spcAft>
                <a:spcPts val="0"/>
              </a:spcAft>
              <a:buSzPts val="1700"/>
              <a:buNone/>
            </a:pPr>
            <a:r>
              <a:rPr lang="en-US" sz="2000">
                <a:solidFill>
                  <a:srgbClr val="4B4B4B"/>
                </a:solidFill>
              </a:rPr>
              <a:t> the move. </a:t>
            </a:r>
            <a:endParaRPr sz="2700">
              <a:solidFill>
                <a:srgbClr val="4B4B4B"/>
              </a:solidFill>
              <a:highlight>
                <a:srgbClr val="FFFFFF"/>
              </a:highlight>
            </a:endParaRPr>
          </a:p>
        </p:txBody>
      </p:sp>
      <p:sp>
        <p:nvSpPr>
          <p:cNvPr id="419" name="Google Shape;419;p5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a:t>
            </a:r>
            <a:r>
              <a:rPr lang="en-US" sz="4000">
                <a:solidFill>
                  <a:srgbClr val="1A9988"/>
                </a:solidFill>
              </a:rPr>
              <a:t> </a:t>
            </a:r>
            <a:endParaRPr b="0" sz="4000">
              <a:solidFill>
                <a:srgbClr val="1A9988"/>
              </a:solidFill>
            </a:endParaRPr>
          </a:p>
        </p:txBody>
      </p:sp>
      <p:sp>
        <p:nvSpPr>
          <p:cNvPr id="420" name="Google Shape;420;p54"/>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21" name="Google Shape;421;p5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22" name="Google Shape;422;p54"/>
          <p:cNvPicPr preferRelativeResize="0"/>
          <p:nvPr/>
        </p:nvPicPr>
        <p:blipFill rotWithShape="1">
          <a:blip r:embed="rId3">
            <a:alphaModFix/>
          </a:blip>
          <a:srcRect b="0" l="0" r="0" t="0"/>
          <a:stretch/>
        </p:blipFill>
        <p:spPr>
          <a:xfrm>
            <a:off x="10155300" y="5733702"/>
            <a:ext cx="1226433" cy="11242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idx="2" type="body"/>
          </p:nvPr>
        </p:nvSpPr>
        <p:spPr>
          <a:xfrm>
            <a:off x="6206567" y="384567"/>
            <a:ext cx="5175300" cy="52248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Clr>
                <a:srgbClr val="000000"/>
              </a:buClr>
              <a:buSzPts val="1900"/>
              <a:buChar char="●"/>
            </a:pPr>
            <a:r>
              <a:rPr lang="en-US" sz="1900">
                <a:solidFill>
                  <a:srgbClr val="000000"/>
                </a:solidFill>
              </a:rPr>
              <a:t>The algorithm swift uses it keeps replicas  as far apart as possible. So that if any accident happen it doesn't affect the other servers </a:t>
            </a:r>
            <a:endParaRPr sz="1900">
              <a:solidFill>
                <a:srgbClr val="000000"/>
              </a:solidFill>
            </a:endParaRPr>
          </a:p>
          <a:p>
            <a:pPr indent="0" lvl="0" marL="0" rtl="0" algn="l">
              <a:lnSpc>
                <a:spcPct val="115000"/>
              </a:lnSpc>
              <a:spcBef>
                <a:spcPts val="0"/>
              </a:spcBef>
              <a:spcAft>
                <a:spcPts val="0"/>
              </a:spcAft>
              <a:buSzPts val="1700"/>
              <a:buNone/>
            </a:pPr>
            <a:r>
              <a:rPr lang="en-US" sz="1900">
                <a:solidFill>
                  <a:schemeClr val="lt1"/>
                </a:solidFill>
                <a:highlight>
                  <a:schemeClr val="dk1"/>
                </a:highlight>
              </a:rPr>
              <a:t>Example:</a:t>
            </a:r>
            <a:endParaRPr sz="1900">
              <a:solidFill>
                <a:schemeClr val="lt1"/>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3 zones. Each replica will go to a different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2 zones. 1 replica will go to one zone and Other two replicas will go to another zone but in different discs within the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178D7D"/>
              </a:solidFill>
            </a:endParaRPr>
          </a:p>
        </p:txBody>
      </p:sp>
      <p:sp>
        <p:nvSpPr>
          <p:cNvPr id="428" name="Google Shape;428;p55"/>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swift(con.)</a:t>
            </a:r>
            <a:r>
              <a:rPr lang="en-US" sz="4000">
                <a:solidFill>
                  <a:srgbClr val="1A9988"/>
                </a:solidFill>
              </a:rPr>
              <a:t> </a:t>
            </a:r>
            <a:endParaRPr b="0" sz="4000">
              <a:solidFill>
                <a:srgbClr val="1A9988"/>
              </a:solidFill>
            </a:endParaRPr>
          </a:p>
        </p:txBody>
      </p:sp>
      <p:sp>
        <p:nvSpPr>
          <p:cNvPr id="429" name="Google Shape;429;p55"/>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0" name="Google Shape;430;p5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1" name="Google Shape;431;p55"/>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Hashing: Why?</a:t>
            </a:r>
            <a:endParaRPr b="1" sz="2800"/>
          </a:p>
          <a:p>
            <a:pPr indent="0" lvl="0" marL="0" rtl="0" algn="l">
              <a:lnSpc>
                <a:spcPct val="90000"/>
              </a:lnSpc>
              <a:spcBef>
                <a:spcPts val="0"/>
              </a:spcBef>
              <a:spcAft>
                <a:spcPts val="0"/>
              </a:spcAft>
              <a:buClr>
                <a:schemeClr val="dk1"/>
              </a:buClr>
              <a:buSzPts val="4400"/>
              <a:buFont typeface="Calibri"/>
              <a:buNone/>
            </a:pPr>
            <a:r>
              <a:t/>
            </a:r>
            <a:endParaRPr/>
          </a:p>
        </p:txBody>
      </p:sp>
      <p:pic>
        <p:nvPicPr>
          <p:cNvPr descr="A picture containing diagram&#10;&#10;Description automatically generated" id="203" name="Google Shape;203;p29"/>
          <p:cNvPicPr preferRelativeResize="0"/>
          <p:nvPr>
            <p:ph idx="1" type="body"/>
          </p:nvPr>
        </p:nvPicPr>
        <p:blipFill rotWithShape="1">
          <a:blip r:embed="rId3">
            <a:alphaModFix/>
          </a:blip>
          <a:srcRect b="0" l="0" r="0" t="0"/>
          <a:stretch/>
        </p:blipFill>
        <p:spPr>
          <a:xfrm>
            <a:off x="2703593" y="1598162"/>
            <a:ext cx="5522395" cy="2941070"/>
          </a:xfrm>
          <a:prstGeom prst="rect">
            <a:avLst/>
          </a:prstGeom>
          <a:noFill/>
          <a:ln>
            <a:noFill/>
          </a:ln>
        </p:spPr>
      </p:pic>
      <p:pic>
        <p:nvPicPr>
          <p:cNvPr descr="Icon&#10;&#10;Description automatically generated" id="204" name="Google Shape;204;p29"/>
          <p:cNvPicPr preferRelativeResize="0"/>
          <p:nvPr/>
        </p:nvPicPr>
        <p:blipFill rotWithShape="1">
          <a:blip r:embed="rId4">
            <a:alphaModFix/>
          </a:blip>
          <a:srcRect b="0" l="0" r="0" t="0"/>
          <a:stretch/>
        </p:blipFill>
        <p:spPr>
          <a:xfrm>
            <a:off x="10598041" y="5112700"/>
            <a:ext cx="1085348" cy="992304"/>
          </a:xfrm>
          <a:prstGeom prst="rect">
            <a:avLst/>
          </a:prstGeom>
          <a:noFill/>
          <a:ln>
            <a:noFill/>
          </a:ln>
        </p:spPr>
      </p:pic>
      <p:sp>
        <p:nvSpPr>
          <p:cNvPr id="205" name="Google Shape;20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1900">
                <a:solidFill>
                  <a:srgbClr val="FFFFFF"/>
                </a:solidFill>
                <a:highlight>
                  <a:schemeClr val="dk1"/>
                </a:highlight>
              </a:rPr>
              <a:t>Example (cont.)</a:t>
            </a:r>
            <a:endParaRPr b="1" sz="1900">
              <a:solidFill>
                <a:srgbClr val="FFFFFF"/>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3 or more discs. Each replica will go to different discs of the same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2 discs. 1 replica will go to one disc and another 2  replica will go to the another disc. But that other discs will only keep 1 replica.</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178D7D"/>
                </a:solidFill>
              </a:rPr>
              <a:t>&lt;In older version of swift it was must to have 3 separate zones for 3 replicas but with new version it is not necessary.&gt;</a:t>
            </a:r>
            <a:endParaRPr sz="2000">
              <a:solidFill>
                <a:srgbClr val="4B4B4B"/>
              </a:solidFill>
            </a:endParaRPr>
          </a:p>
        </p:txBody>
      </p:sp>
      <p:sp>
        <p:nvSpPr>
          <p:cNvPr id="437" name="Google Shape;437;p5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p:txBody>
      </p:sp>
      <p:sp>
        <p:nvSpPr>
          <p:cNvPr id="438" name="Google Shape;438;p56"/>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9" name="Google Shape;439;p5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0" name="Google Shape;440;p56"/>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idx="2" type="body"/>
          </p:nvPr>
        </p:nvSpPr>
        <p:spPr>
          <a:xfrm>
            <a:off x="6315633" y="370533"/>
            <a:ext cx="4939500" cy="427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Swift  supports handoff node to tackle the crisis of disc failure.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Swift use active replication means one node asks other nodes if they have a copy of the other replications within a short span of time. If It find out one disc is not working properly it makes a copy from the remaining replica and passes it to another working disc. When the fail disc again start working it passes the copy to the desired disc.</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4B4B4B"/>
              </a:solidFill>
            </a:endParaRPr>
          </a:p>
        </p:txBody>
      </p:sp>
      <p:sp>
        <p:nvSpPr>
          <p:cNvPr id="446" name="Google Shape;446;p57"/>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a:p>
            <a:pPr indent="0" lvl="0" marL="0" rtl="0" algn="l">
              <a:lnSpc>
                <a:spcPct val="100000"/>
              </a:lnSpc>
              <a:spcBef>
                <a:spcPts val="0"/>
              </a:spcBef>
              <a:spcAft>
                <a:spcPts val="0"/>
              </a:spcAft>
              <a:buSzPts val="3500"/>
              <a:buNone/>
            </a:pPr>
            <a:r>
              <a:rPr b="0" lang="en-US" sz="2800">
                <a:solidFill>
                  <a:srgbClr val="FFFFFF"/>
                </a:solidFill>
                <a:highlight>
                  <a:schemeClr val="dk1"/>
                </a:highlight>
              </a:rPr>
              <a:t>Hand off notes </a:t>
            </a:r>
            <a:endParaRPr b="0" sz="2800">
              <a:solidFill>
                <a:srgbClr val="FFFFFF"/>
              </a:solidFill>
              <a:highlight>
                <a:schemeClr val="dk1"/>
              </a:highlight>
            </a:endParaRPr>
          </a:p>
        </p:txBody>
      </p:sp>
      <p:sp>
        <p:nvSpPr>
          <p:cNvPr id="447" name="Google Shape;447;p5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8" name="Google Shape;448;p57"/>
          <p:cNvPicPr preferRelativeResize="0"/>
          <p:nvPr/>
        </p:nvPicPr>
        <p:blipFill rotWithShape="1">
          <a:blip r:embed="rId3">
            <a:alphaModFix/>
          </a:blip>
          <a:srcRect b="0" l="0" r="0" t="0"/>
          <a:stretch/>
        </p:blipFill>
        <p:spPr>
          <a:xfrm>
            <a:off x="10644034" y="5064202"/>
            <a:ext cx="1226433" cy="1124230"/>
          </a:xfrm>
          <a:prstGeom prst="rect">
            <a:avLst/>
          </a:prstGeom>
          <a:noFill/>
          <a:ln>
            <a:noFill/>
          </a:ln>
        </p:spPr>
      </p:pic>
      <p:pic>
        <p:nvPicPr>
          <p:cNvPr id="449" name="Google Shape;449;p57"/>
          <p:cNvPicPr preferRelativeResize="0"/>
          <p:nvPr/>
        </p:nvPicPr>
        <p:blipFill rotWithShape="1">
          <a:blip r:embed="rId4">
            <a:alphaModFix/>
          </a:blip>
          <a:srcRect b="0" l="0" r="0" t="0"/>
          <a:stretch/>
        </p:blipFill>
        <p:spPr>
          <a:xfrm>
            <a:off x="394533" y="4640944"/>
            <a:ext cx="4401200" cy="1692190"/>
          </a:xfrm>
          <a:prstGeom prst="rect">
            <a:avLst/>
          </a:prstGeom>
          <a:noFill/>
          <a:ln>
            <a:noFill/>
          </a:ln>
        </p:spPr>
      </p:pic>
      <p:pic>
        <p:nvPicPr>
          <p:cNvPr id="450" name="Google Shape;450;p57"/>
          <p:cNvPicPr preferRelativeResize="0"/>
          <p:nvPr/>
        </p:nvPicPr>
        <p:blipFill rotWithShape="1">
          <a:blip r:embed="rId5">
            <a:alphaModFix/>
          </a:blip>
          <a:srcRect b="0" l="0" r="0" t="0"/>
          <a:stretch/>
        </p:blipFill>
        <p:spPr>
          <a:xfrm>
            <a:off x="6315618" y="4640933"/>
            <a:ext cx="4057314" cy="1692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idx="2" type="body"/>
          </p:nvPr>
        </p:nvSpPr>
        <p:spPr>
          <a:xfrm>
            <a:off x="6461733" y="3532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In the background swift runs an active consistency check that reads the uploaded object of a disc and makes sure their checksum matches. If swift finds any checksum of an object that doesn't match it discards the object and places it in a trash directory. </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It also runs an active replication check consistently and if it finds any desired disc is missing any object , it creates a copy from the remaining replicas and places it on the desired disc.</a:t>
            </a:r>
            <a:endParaRPr sz="2100">
              <a:solidFill>
                <a:srgbClr val="000000"/>
              </a:solidFill>
            </a:endParaRPr>
          </a:p>
          <a:p>
            <a:pPr indent="0" lvl="0" marL="609600" rtl="0" algn="l">
              <a:lnSpc>
                <a:spcPct val="115000"/>
              </a:lnSpc>
              <a:spcBef>
                <a:spcPts val="0"/>
              </a:spcBef>
              <a:spcAft>
                <a:spcPts val="0"/>
              </a:spcAft>
              <a:buSzPts val="1700"/>
              <a:buNone/>
            </a:pPr>
            <a:r>
              <a:t/>
            </a:r>
            <a:endParaRPr sz="2100">
              <a:solidFill>
                <a:srgbClr val="000000"/>
              </a:solidFill>
              <a:highlight>
                <a:srgbClr val="FFFFFF"/>
              </a:highlight>
            </a:endParaRPr>
          </a:p>
        </p:txBody>
      </p:sp>
      <p:sp>
        <p:nvSpPr>
          <p:cNvPr id="456" name="Google Shape;456;p5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Active Replication </a:t>
            </a:r>
            <a:endParaRPr b="0" sz="4000"/>
          </a:p>
        </p:txBody>
      </p:sp>
      <p:sp>
        <p:nvSpPr>
          <p:cNvPr id="457" name="Google Shape;457;p5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58" name="Google Shape;458;p5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900233" y="560933"/>
            <a:ext cx="4781700" cy="904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800"/>
              <a:buNone/>
            </a:pPr>
            <a:r>
              <a:rPr lang="en-US" sz="4000"/>
              <a:t>Active Replication</a:t>
            </a:r>
            <a:endParaRPr sz="4000"/>
          </a:p>
        </p:txBody>
      </p:sp>
      <p:sp>
        <p:nvSpPr>
          <p:cNvPr id="464" name="Google Shape;464;p5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65" name="Google Shape;465;p59"/>
          <p:cNvPicPr preferRelativeResize="0"/>
          <p:nvPr/>
        </p:nvPicPr>
        <p:blipFill rotWithShape="1">
          <a:blip r:embed="rId3">
            <a:alphaModFix/>
          </a:blip>
          <a:srcRect b="0" l="0" r="0" t="0"/>
          <a:stretch/>
        </p:blipFill>
        <p:spPr>
          <a:xfrm>
            <a:off x="2610000" y="1676400"/>
            <a:ext cx="7146000" cy="4227600"/>
          </a:xfrm>
          <a:prstGeom prst="rect">
            <a:avLst/>
          </a:prstGeom>
          <a:noFill/>
          <a:ln>
            <a:noFill/>
          </a:ln>
        </p:spPr>
      </p:pic>
      <p:pic>
        <p:nvPicPr>
          <p:cNvPr id="466" name="Google Shape;466;p59"/>
          <p:cNvPicPr preferRelativeResize="0"/>
          <p:nvPr/>
        </p:nvPicPr>
        <p:blipFill rotWithShape="1">
          <a:blip r:embed="rId4">
            <a:alphaModFix/>
          </a:blip>
          <a:srcRect b="0" l="0" r="0" t="0"/>
          <a:stretch/>
        </p:blipFill>
        <p:spPr>
          <a:xfrm>
            <a:off x="9955650" y="5427102"/>
            <a:ext cx="1226433" cy="11242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txBox="1"/>
          <p:nvPr>
            <p:ph idx="2" type="body"/>
          </p:nvPr>
        </p:nvSpPr>
        <p:spPr>
          <a:xfrm>
            <a:off x="6478000" y="7781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400">
                <a:solidFill>
                  <a:srgbClr val="000000"/>
                </a:solidFill>
              </a:rPr>
              <a:t>Ring Builder is a configure that is run offline by system Admin. This configure file handle many operations. Such as:</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Add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Remove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Rebalance </a:t>
            </a:r>
            <a:endParaRPr sz="2400">
              <a:solidFill>
                <a:schemeClr val="lt1"/>
              </a:solidFill>
            </a:endParaRPr>
          </a:p>
        </p:txBody>
      </p:sp>
      <p:sp>
        <p:nvSpPr>
          <p:cNvPr id="472" name="Google Shape;472;p60"/>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Ring Builder </a:t>
            </a:r>
            <a:endParaRPr b="0" sz="4000"/>
          </a:p>
        </p:txBody>
      </p:sp>
      <p:sp>
        <p:nvSpPr>
          <p:cNvPr id="473" name="Google Shape;473;p6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74" name="Google Shape;474;p6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8" name="Shape 478"/>
        <p:cNvGrpSpPr/>
        <p:nvPr/>
      </p:nvGrpSpPr>
      <p:grpSpPr>
        <a:xfrm>
          <a:off x="0" y="0"/>
          <a:ext cx="0" cy="0"/>
          <a:chOff x="0" y="0"/>
          <a:chExt cx="0" cy="0"/>
        </a:xfrm>
      </p:grpSpPr>
      <p:sp>
        <p:nvSpPr>
          <p:cNvPr id="479" name="Google Shape;479;p61"/>
          <p:cNvSpPr txBox="1"/>
          <p:nvPr>
            <p:ph type="title"/>
          </p:nvPr>
        </p:nvSpPr>
        <p:spPr>
          <a:xfrm>
            <a:off x="972600" y="446700"/>
            <a:ext cx="9361500" cy="898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Ring Builder </a:t>
            </a:r>
            <a:endParaRPr b="0"/>
          </a:p>
        </p:txBody>
      </p:sp>
      <p:sp>
        <p:nvSpPr>
          <p:cNvPr id="480" name="Google Shape;480;p6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81" name="Google Shape;481;p61"/>
          <p:cNvPicPr preferRelativeResize="0"/>
          <p:nvPr/>
        </p:nvPicPr>
        <p:blipFill rotWithShape="1">
          <a:blip r:embed="rId3">
            <a:alphaModFix/>
          </a:blip>
          <a:srcRect b="0" l="0" r="0" t="0"/>
          <a:stretch/>
        </p:blipFill>
        <p:spPr>
          <a:xfrm>
            <a:off x="1103800" y="1519967"/>
            <a:ext cx="9463668" cy="4632333"/>
          </a:xfrm>
          <a:prstGeom prst="rect">
            <a:avLst/>
          </a:prstGeom>
          <a:noFill/>
          <a:ln>
            <a:noFill/>
          </a:ln>
        </p:spPr>
      </p:pic>
      <p:pic>
        <p:nvPicPr>
          <p:cNvPr id="482" name="Google Shape;482;p61"/>
          <p:cNvPicPr preferRelativeResize="0"/>
          <p:nvPr/>
        </p:nvPicPr>
        <p:blipFill rotWithShape="1">
          <a:blip r:embed="rId4">
            <a:alphaModFix/>
          </a:blip>
          <a:srcRect b="0" l="0" r="0" t="0"/>
          <a:stretch/>
        </p:blipFill>
        <p:spPr>
          <a:xfrm>
            <a:off x="10439867" y="5427102"/>
            <a:ext cx="1226433" cy="112423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What next?</a:t>
            </a:r>
            <a:endParaRPr sz="4000"/>
          </a:p>
        </p:txBody>
      </p:sp>
      <p:sp>
        <p:nvSpPr>
          <p:cNvPr id="488" name="Google Shape;488;p6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412750" lvl="0" marL="609600" rtl="0" algn="l">
              <a:lnSpc>
                <a:spcPct val="115000"/>
              </a:lnSpc>
              <a:spcBef>
                <a:spcPts val="0"/>
              </a:spcBef>
              <a:spcAft>
                <a:spcPts val="0"/>
              </a:spcAft>
              <a:buSzPts val="1700"/>
              <a:buChar char="➔"/>
            </a:pPr>
            <a:r>
              <a:rPr b="1" lang="en-US" sz="1500">
                <a:solidFill>
                  <a:srgbClr val="000000"/>
                </a:solidFill>
                <a:latin typeface="Arial"/>
                <a:ea typeface="Arial"/>
                <a:cs typeface="Arial"/>
                <a:sym typeface="Arial"/>
              </a:rPr>
              <a:t>How to solve rehashing problem </a:t>
            </a:r>
            <a:endParaRPr b="1" sz="1500">
              <a:solidFill>
                <a:srgbClr val="000000"/>
              </a:solidFill>
              <a:latin typeface="Arial"/>
              <a:ea typeface="Arial"/>
              <a:cs typeface="Arial"/>
              <a:sym typeface="Arial"/>
            </a:endParaRPr>
          </a:p>
          <a:p>
            <a:pPr indent="-412750" lvl="0" marL="609600" rtl="0" algn="l">
              <a:lnSpc>
                <a:spcPct val="115000"/>
              </a:lnSpc>
              <a:spcBef>
                <a:spcPts val="1300"/>
              </a:spcBef>
              <a:spcAft>
                <a:spcPts val="0"/>
              </a:spcAft>
              <a:buSzPts val="1700"/>
              <a:buChar char="➔"/>
            </a:pPr>
            <a:r>
              <a:rPr b="1" lang="en-US" sz="1500">
                <a:solidFill>
                  <a:srgbClr val="000000"/>
                </a:solidFill>
                <a:latin typeface="Arial"/>
                <a:ea typeface="Arial"/>
                <a:cs typeface="Arial"/>
                <a:sym typeface="Arial"/>
              </a:rPr>
              <a:t>Consistent Hashing</a:t>
            </a:r>
            <a:endParaRPr/>
          </a:p>
          <a:p>
            <a:pPr indent="0" lvl="0" marL="609600" rtl="0" algn="l">
              <a:lnSpc>
                <a:spcPct val="115000"/>
              </a:lnSpc>
              <a:spcBef>
                <a:spcPts val="1300"/>
              </a:spcBef>
              <a:spcAft>
                <a:spcPts val="1300"/>
              </a:spcAft>
              <a:buSzPts val="1700"/>
              <a:buNone/>
            </a:pPr>
            <a:r>
              <a:t/>
            </a:r>
            <a:endParaRPr/>
          </a:p>
        </p:txBody>
      </p:sp>
      <p:sp>
        <p:nvSpPr>
          <p:cNvPr id="489" name="Google Shape;489;p6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0" name="Google Shape;490;p6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496" name="Google Shape;496;p63"/>
          <p:cNvSpPr txBox="1"/>
          <p:nvPr>
            <p:ph idx="1" type="body"/>
          </p:nvPr>
        </p:nvSpPr>
        <p:spPr>
          <a:xfrm>
            <a:off x="970200" y="2471800"/>
            <a:ext cx="10251600" cy="3300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3"/>
              </a:rPr>
              <a:t>OpenStack Swift</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4"/>
              </a:rPr>
              <a:t>A Guide to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5"/>
              </a:rPr>
              <a:t>Hashing in Distributed Systems</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6"/>
              </a:rPr>
              <a:t>Distributed Database Things to Know: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t/>
            </a:r>
            <a:endParaRPr b="1" sz="2000">
              <a:solidFill>
                <a:srgbClr val="000000"/>
              </a:solidFill>
              <a:latin typeface="Arial"/>
              <a:ea typeface="Arial"/>
              <a:cs typeface="Arial"/>
              <a:sym typeface="Arial"/>
            </a:endParaRPr>
          </a:p>
          <a:p>
            <a:pPr indent="0" lvl="0" marL="0" rtl="0" algn="l">
              <a:lnSpc>
                <a:spcPct val="115000"/>
              </a:lnSpc>
              <a:spcBef>
                <a:spcPts val="800"/>
              </a:spcBef>
              <a:spcAft>
                <a:spcPts val="0"/>
              </a:spcAft>
              <a:buSzPts val="1700"/>
              <a:buNone/>
            </a:pPr>
            <a:r>
              <a:t/>
            </a:r>
            <a:endParaRPr>
              <a:solidFill>
                <a:schemeClr val="accent5"/>
              </a:solidFill>
            </a:endParaRPr>
          </a:p>
          <a:p>
            <a:pPr indent="0" lvl="0" marL="0" rtl="0" algn="l">
              <a:lnSpc>
                <a:spcPct val="115000"/>
              </a:lnSpc>
              <a:spcBef>
                <a:spcPts val="1300"/>
              </a:spcBef>
              <a:spcAft>
                <a:spcPts val="1300"/>
              </a:spcAft>
              <a:buSzPts val="1700"/>
              <a:buNone/>
            </a:pPr>
            <a:r>
              <a:t/>
            </a:r>
            <a:endParaRPr>
              <a:solidFill>
                <a:schemeClr val="accent5"/>
              </a:solidFill>
            </a:endParaRPr>
          </a:p>
        </p:txBody>
      </p:sp>
      <p:sp>
        <p:nvSpPr>
          <p:cNvPr id="497" name="Google Shape;497;p6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8" name="Google Shape;498;p63"/>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4"/>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3500"/>
              <a:buNone/>
            </a:pPr>
            <a:r>
              <a:rPr lang="en-US">
                <a:solidFill>
                  <a:srgbClr val="000000"/>
                </a:solidFill>
                <a:latin typeface="Arial"/>
                <a:ea typeface="Arial"/>
                <a:cs typeface="Arial"/>
                <a:sym typeface="Arial"/>
              </a:rPr>
              <a:t>How to solve rehashing problem </a:t>
            </a:r>
            <a:endParaRPr>
              <a:solidFill>
                <a:srgbClr val="000000"/>
              </a:solidFill>
              <a:latin typeface="Arial"/>
              <a:ea typeface="Arial"/>
              <a:cs typeface="Arial"/>
              <a:sym typeface="Arial"/>
            </a:endParaRPr>
          </a:p>
          <a:p>
            <a:pPr indent="0" lvl="0" marL="0" rtl="0" algn="l">
              <a:lnSpc>
                <a:spcPct val="100000"/>
              </a:lnSpc>
              <a:spcBef>
                <a:spcPts val="1300"/>
              </a:spcBef>
              <a:spcAft>
                <a:spcPts val="0"/>
              </a:spcAft>
              <a:buSzPts val="3500"/>
              <a:buNone/>
            </a:pPr>
            <a:r>
              <a:t/>
            </a:r>
            <a:endParaRPr/>
          </a:p>
        </p:txBody>
      </p:sp>
      <p:sp>
        <p:nvSpPr>
          <p:cNvPr id="505" name="Google Shape;505;p64"/>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In the distributed system, there are lots of data and and lots of metadata. When we do rehashing it kept alive until the servers are alive. That means, at least when a server need a maintenance  break, and shouted down or rebooted, hashing will be changed and we will lost where, what will be and what’s hashing is which one.  Like wisely, if needs a new server or a server crashed or got missing or a new server to add, every time there will be need of a new hashing, as most hashes modulo N will change.</a:t>
            </a:r>
            <a:endParaRPr sz="2100"/>
          </a:p>
        </p:txBody>
      </p:sp>
      <p:sp>
        <p:nvSpPr>
          <p:cNvPr id="506" name="Google Shape;506;p6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07" name="Google Shape;507;p6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14" name="Google Shape;514;p65"/>
          <p:cNvSpPr/>
          <p:nvPr/>
        </p:nvSpPr>
        <p:spPr>
          <a:xfrm>
            <a:off x="1354000"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5"/>
          <p:cNvSpPr/>
          <p:nvPr/>
        </p:nvSpPr>
        <p:spPr>
          <a:xfrm>
            <a:off x="2563286"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5"/>
          <p:cNvSpPr/>
          <p:nvPr/>
        </p:nvSpPr>
        <p:spPr>
          <a:xfrm>
            <a:off x="1958634"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7" name="Google Shape;517;p6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18" name="Google Shape;518;p65"/>
          <p:cNvSpPr txBox="1"/>
          <p:nvPr/>
        </p:nvSpPr>
        <p:spPr>
          <a:xfrm>
            <a:off x="1189925" y="1865300"/>
            <a:ext cx="66879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Lato"/>
                <a:ea typeface="Lato"/>
                <a:cs typeface="Lato"/>
                <a:sym typeface="Lato"/>
              </a:rPr>
              <a:t>Example of rehashing problem</a:t>
            </a:r>
            <a:endParaRPr b="0" i="0" sz="3500" u="none" cap="none" strike="noStrike">
              <a:solidFill>
                <a:srgbClr val="000000"/>
              </a:solidFill>
              <a:latin typeface="Lato"/>
              <a:ea typeface="Lato"/>
              <a:cs typeface="Lato"/>
              <a:sym typeface="Lato"/>
            </a:endParaRPr>
          </a:p>
        </p:txBody>
      </p:sp>
      <p:sp>
        <p:nvSpPr>
          <p:cNvPr id="519" name="Google Shape;519;p65"/>
          <p:cNvSpPr txBox="1"/>
          <p:nvPr/>
        </p:nvSpPr>
        <p:spPr>
          <a:xfrm>
            <a:off x="1354000" y="4194663"/>
            <a:ext cx="1617900" cy="8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   C</a:t>
            </a:r>
            <a:endParaRPr b="0" i="0" sz="3200" u="none" cap="none" strike="noStrike">
              <a:solidFill>
                <a:srgbClr val="000000"/>
              </a:solidFill>
              <a:latin typeface="Lato"/>
              <a:ea typeface="Lato"/>
              <a:cs typeface="Lato"/>
              <a:sym typeface="Lato"/>
            </a:endParaRPr>
          </a:p>
        </p:txBody>
      </p:sp>
      <p:graphicFrame>
        <p:nvGraphicFramePr>
          <p:cNvPr id="520" name="Google Shape;520;p65"/>
          <p:cNvGraphicFramePr/>
          <p:nvPr/>
        </p:nvGraphicFramePr>
        <p:xfrm>
          <a:off x="4161750" y="2989400"/>
          <a:ext cx="3000000" cy="3000000"/>
        </p:xfrm>
        <a:graphic>
          <a:graphicData uri="http://schemas.openxmlformats.org/drawingml/2006/table">
            <a:tbl>
              <a:tblPr>
                <a:noFill/>
                <a:tableStyleId>{B45DBDF3-D69A-44F6-BD6E-FEDC2ABB5D69}</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2</a:t>
                      </a:r>
                      <a:endParaRPr sz="2100" u="none" cap="none" strike="noStrike"/>
                    </a:p>
                  </a:txBody>
                  <a:tcPr marT="91425" marB="91425" marR="91425" marL="91425"/>
                </a:tc>
              </a:tr>
            </a:tbl>
          </a:graphicData>
        </a:graphic>
      </p:graphicFrame>
      <p:sp>
        <p:nvSpPr>
          <p:cNvPr id="521" name="Google Shape;521;p65"/>
          <p:cNvSpPr txBox="1"/>
          <p:nvPr/>
        </p:nvSpPr>
        <p:spPr>
          <a:xfrm>
            <a:off x="1189925" y="4893725"/>
            <a:ext cx="2708100" cy="14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C</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838200" y="972640"/>
            <a:ext cx="10288138" cy="288420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Hashing is the process of applying an algorithm to convert a data item to a value. The data item can be as simple as an integer, a string, or as complex as an object with multiple properties.</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algorithm is termed the hash function or hasher. The converted value is termed the hash value, hash code, or simply hash</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above diagram shows you a simplified example of a hashing process. Essentially, we start with four kinds of fruit (i.e., data items) on the left side.</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12" name="Google Shape;212;p30"/>
          <p:cNvPicPr preferRelativeResize="0"/>
          <p:nvPr/>
        </p:nvPicPr>
        <p:blipFill rotWithShape="1">
          <a:blip r:embed="rId3">
            <a:alphaModFix/>
          </a:blip>
          <a:srcRect b="0" l="0" r="0" t="0"/>
          <a:stretch/>
        </p:blipFill>
        <p:spPr>
          <a:xfrm>
            <a:off x="10422341" y="4968348"/>
            <a:ext cx="1378425" cy="1265842"/>
          </a:xfrm>
          <a:prstGeom prst="rect">
            <a:avLst/>
          </a:prstGeom>
          <a:noFill/>
          <a:ln>
            <a:noFill/>
          </a:ln>
        </p:spPr>
      </p:pic>
      <p:sp>
        <p:nvSpPr>
          <p:cNvPr id="213" name="Google Shape;21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28" name="Google Shape;528;p66"/>
          <p:cNvGraphicFramePr/>
          <p:nvPr/>
        </p:nvGraphicFramePr>
        <p:xfrm>
          <a:off x="4144125" y="2310900"/>
          <a:ext cx="3000000" cy="3000000"/>
        </p:xfrm>
        <a:graphic>
          <a:graphicData uri="http://schemas.openxmlformats.org/drawingml/2006/table">
            <a:tbl>
              <a:tblPr>
                <a:noFill/>
                <a:tableStyleId>{B45DBDF3-D69A-44F6-BD6E-FEDC2ABB5D69}</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bl>
          </a:graphicData>
        </a:graphic>
      </p:graphicFrame>
      <p:sp>
        <p:nvSpPr>
          <p:cNvPr id="529" name="Google Shape;529;p66"/>
          <p:cNvSpPr txBox="1"/>
          <p:nvPr/>
        </p:nvSpPr>
        <p:spPr>
          <a:xfrm>
            <a:off x="1019900" y="3881150"/>
            <a:ext cx="1600200" cy="52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a:t>
            </a:r>
            <a:endParaRPr b="0" i="0" sz="3200" u="none" cap="none" strike="noStrike">
              <a:solidFill>
                <a:srgbClr val="000000"/>
              </a:solidFill>
              <a:latin typeface="Lato"/>
              <a:ea typeface="Lato"/>
              <a:cs typeface="Lato"/>
              <a:sym typeface="Lato"/>
            </a:endParaRPr>
          </a:p>
        </p:txBody>
      </p:sp>
      <p:sp>
        <p:nvSpPr>
          <p:cNvPr id="530" name="Google Shape;530;p66"/>
          <p:cNvSpPr/>
          <p:nvPr/>
        </p:nvSpPr>
        <p:spPr>
          <a:xfrm>
            <a:off x="1153959"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6"/>
          <p:cNvSpPr/>
          <p:nvPr/>
        </p:nvSpPr>
        <p:spPr>
          <a:xfrm>
            <a:off x="1831026"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2" name="Google Shape;532;p6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33" name="Google Shape;533;p66"/>
          <p:cNvSpPr txBox="1"/>
          <p:nvPr/>
        </p:nvSpPr>
        <p:spPr>
          <a:xfrm>
            <a:off x="1019900" y="4680125"/>
            <a:ext cx="3294900" cy="16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after losing a server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A</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0" name="Google Shape;540;p6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41" name="Google Shape;541;p6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Solution :</a:t>
            </a:r>
            <a:endParaRPr/>
          </a:p>
        </p:txBody>
      </p:sp>
      <p:sp>
        <p:nvSpPr>
          <p:cNvPr id="542" name="Google Shape;542;p6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Rehashing, directly dependent on the number of server in that system. If it is possible to remove this dependency, our problem is solved. If we able to do this, at the time of added a server or removing server, the number of keys generates will be minimized. That one such brilliant schema is called Consistent Hashing.  </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3500"/>
              <a:buNone/>
            </a:pPr>
            <a:r>
              <a:rPr lang="en-US">
                <a:solidFill>
                  <a:srgbClr val="000000"/>
                </a:solidFill>
                <a:latin typeface="Arial"/>
                <a:ea typeface="Arial"/>
                <a:cs typeface="Arial"/>
                <a:sym typeface="Arial"/>
              </a:rPr>
              <a:t>Consistent Hashing</a:t>
            </a:r>
            <a:endParaRPr/>
          </a:p>
        </p:txBody>
      </p:sp>
      <p:sp>
        <p:nvSpPr>
          <p:cNvPr id="549" name="Google Shape;549;p68"/>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Consistent hashing, was first come to public by Karger et al. at MIT in an academic paper from 1997(according to Wikipedia). </a:t>
            </a:r>
            <a:endParaRPr sz="2100"/>
          </a:p>
          <a:p>
            <a:pPr indent="0" lvl="0" marL="0" rtl="0" algn="l">
              <a:lnSpc>
                <a:spcPct val="115000"/>
              </a:lnSpc>
              <a:spcBef>
                <a:spcPts val="2100"/>
              </a:spcBef>
              <a:spcAft>
                <a:spcPts val="0"/>
              </a:spcAft>
              <a:buSzPts val="1700"/>
              <a:buNone/>
            </a:pPr>
            <a:r>
              <a:rPr lang="en-US" sz="2100"/>
              <a:t>Consistent Hashing operates independently of the server or objects in a distributed system’ hash table by  assigning a place or position on hash ring or an abstract circle, which allows servers and objects to scale any time without affecting the whole system.</a:t>
            </a:r>
            <a:endParaRPr sz="2100"/>
          </a:p>
          <a:p>
            <a:pPr indent="0" lvl="0" marL="0" rtl="0" algn="l">
              <a:lnSpc>
                <a:spcPct val="115000"/>
              </a:lnSpc>
              <a:spcBef>
                <a:spcPts val="2100"/>
              </a:spcBef>
              <a:spcAft>
                <a:spcPts val="2100"/>
              </a:spcAft>
              <a:buSzPts val="1700"/>
              <a:buNone/>
            </a:pPr>
            <a:r>
              <a:t/>
            </a:r>
            <a:endParaRPr sz="2100"/>
          </a:p>
        </p:txBody>
      </p:sp>
      <p:sp>
        <p:nvSpPr>
          <p:cNvPr id="550" name="Google Shape;550;p6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51" name="Google Shape;551;p6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9"/>
          <p:cNvSpPr txBox="1"/>
          <p:nvPr>
            <p:ph type="title"/>
          </p:nvPr>
        </p:nvSpPr>
        <p:spPr>
          <a:xfrm>
            <a:off x="16408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p:txBody>
      </p:sp>
      <p:sp>
        <p:nvSpPr>
          <p:cNvPr id="558" name="Google Shape;558;p69"/>
          <p:cNvSpPr txBox="1"/>
          <p:nvPr>
            <p:ph idx="1" type="body"/>
          </p:nvPr>
        </p:nvSpPr>
        <p:spPr>
          <a:xfrm>
            <a:off x="1640800" y="2637700"/>
            <a:ext cx="9581100" cy="3148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As, we know, Consistent hashing  set a position for server or object. if we mapped the hash output range in a edge of a circle, the minimum possible corresponding angle will be zero, and the possible maximum value will be in a big integer, and corresponding angle  of 360 degrees,   and all other values will take position in between them.  For this, if we take a key and compute its hash, we can find out about it’s position on the circle’s edge. </a:t>
            </a:r>
            <a:endParaRPr sz="2100"/>
          </a:p>
          <a:p>
            <a:pPr indent="0" lvl="0" marL="0" rtl="0" algn="l">
              <a:lnSpc>
                <a:spcPct val="115000"/>
              </a:lnSpc>
              <a:spcBef>
                <a:spcPts val="2100"/>
              </a:spcBef>
              <a:spcAft>
                <a:spcPts val="2100"/>
              </a:spcAft>
              <a:buSzPts val="1700"/>
              <a:buNone/>
            </a:pPr>
            <a:r>
              <a:rPr lang="en-US" sz="2100"/>
              <a:t>Let’s take a value, 7 for the maximum value, see the mapping</a:t>
            </a:r>
            <a:endParaRPr sz="2100"/>
          </a:p>
        </p:txBody>
      </p:sp>
      <p:sp>
        <p:nvSpPr>
          <p:cNvPr id="559" name="Google Shape;559;p6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60" name="Google Shape;560;p6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0"/>
          <p:cNvSpPr txBox="1"/>
          <p:nvPr>
            <p:ph type="title"/>
          </p:nvPr>
        </p:nvSpPr>
        <p:spPr>
          <a:xfrm>
            <a:off x="1588075" y="179337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b="0" sz="3100">
              <a:solidFill>
                <a:srgbClr val="000000"/>
              </a:solidFill>
              <a:latin typeface="Arial"/>
              <a:ea typeface="Arial"/>
              <a:cs typeface="Arial"/>
              <a:sym typeface="Arial"/>
            </a:endParaRPr>
          </a:p>
          <a:p>
            <a:pPr indent="0" lvl="0" marL="0" rtl="0" algn="l">
              <a:lnSpc>
                <a:spcPct val="100000"/>
              </a:lnSpc>
              <a:spcBef>
                <a:spcPts val="0"/>
              </a:spcBef>
              <a:spcAft>
                <a:spcPts val="0"/>
              </a:spcAft>
              <a:buSzPts val="3500"/>
              <a:buNone/>
            </a:pPr>
            <a:r>
              <a:t/>
            </a:r>
            <a:endParaRPr/>
          </a:p>
        </p:txBody>
      </p:sp>
      <p:sp>
        <p:nvSpPr>
          <p:cNvPr id="567" name="Google Shape;567;p7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68" name="Google Shape;568;p70"/>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0"/>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70" name="Google Shape;570;p70"/>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71" name="Google Shape;571;p70"/>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graphicFrame>
        <p:nvGraphicFramePr>
          <p:cNvPr id="572" name="Google Shape;572;p70"/>
          <p:cNvGraphicFramePr/>
          <p:nvPr/>
        </p:nvGraphicFramePr>
        <p:xfrm>
          <a:off x="5755700" y="2655275"/>
          <a:ext cx="3000000" cy="3000000"/>
        </p:xfrm>
        <a:graphic>
          <a:graphicData uri="http://schemas.openxmlformats.org/drawingml/2006/table">
            <a:tbl>
              <a:tblPr>
                <a:noFill/>
                <a:tableStyleId>{B45DBDF3-D69A-44F6-BD6E-FEDC2ABB5D69}</a:tableStyleId>
              </a:tblPr>
              <a:tblGrid>
                <a:gridCol w="1922600"/>
                <a:gridCol w="1922600"/>
                <a:gridCol w="1922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bl>
          </a:graphicData>
        </a:graphic>
      </p:graphicFrame>
      <p:pic>
        <p:nvPicPr>
          <p:cNvPr id="573" name="Google Shape;573;p7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1"/>
          <p:cNvSpPr txBox="1"/>
          <p:nvPr>
            <p:ph type="title"/>
          </p:nvPr>
        </p:nvSpPr>
        <p:spPr>
          <a:xfrm>
            <a:off x="160565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80" name="Google Shape;580;p71"/>
          <p:cNvSpPr txBox="1"/>
          <p:nvPr>
            <p:ph idx="1" type="body"/>
          </p:nvPr>
        </p:nvSpPr>
        <p:spPr>
          <a:xfrm>
            <a:off x="5591900" y="2725625"/>
            <a:ext cx="5632500" cy="306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We placed the servers on the edge of the circle, by pseudo-randomly assigning them angles too. This should be done in a repeatable way . But a convenient way to do this thing is hashing the server name, or IP address, or some ID, and for any other key with the angle.</a:t>
            </a:r>
            <a:endParaRPr sz="2100"/>
          </a:p>
        </p:txBody>
      </p:sp>
      <p:sp>
        <p:nvSpPr>
          <p:cNvPr id="581" name="Google Shape;581;p7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82" name="Google Shape;582;p7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83" name="Google Shape;583;p71"/>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1"/>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85" name="Google Shape;585;p71"/>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86" name="Google Shape;586;p71"/>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587" name="Google Shape;587;p71"/>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588" name="Google Shape;588;p71"/>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589" name="Google Shape;589;p71"/>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588075" y="18461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96" name="Google Shape;596;p72"/>
          <p:cNvSpPr txBox="1"/>
          <p:nvPr>
            <p:ph idx="1" type="body"/>
          </p:nvPr>
        </p:nvSpPr>
        <p:spPr>
          <a:xfrm>
            <a:off x="6734900" y="2754250"/>
            <a:ext cx="51048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we have the keys for the both objects and servers on the same circle, we can set rules to the existings, as well as for the new, likewise: set each object key to belongs in the nearest server, in a clockwise direction or in a counterclockwise. </a:t>
            </a:r>
            <a:endParaRPr sz="2100"/>
          </a:p>
        </p:txBody>
      </p:sp>
      <p:sp>
        <p:nvSpPr>
          <p:cNvPr id="597" name="Google Shape;597;p7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98" name="Google Shape;598;p7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599" name="Google Shape;599;p72"/>
          <p:cNvGraphicFramePr/>
          <p:nvPr/>
        </p:nvGraphicFramePr>
        <p:xfrm>
          <a:off x="1588075" y="2888200"/>
          <a:ext cx="3000000" cy="3000000"/>
        </p:xfrm>
        <a:graphic>
          <a:graphicData uri="http://schemas.openxmlformats.org/drawingml/2006/table">
            <a:tbl>
              <a:tblPr>
                <a:noFill/>
                <a:tableStyleId>{B45DBDF3-D69A-44F6-BD6E-FEDC2ABB5D69}</a:tableStyleId>
              </a:tblPr>
              <a:tblGrid>
                <a:gridCol w="1664700"/>
                <a:gridCol w="1664700"/>
                <a:gridCol w="16647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1588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06" name="Google Shape;606;p7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07" name="Google Shape;607;p7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08" name="Google Shape;608;p73"/>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3"/>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10" name="Google Shape;610;p73"/>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11" name="Google Shape;611;p73"/>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12" name="Google Shape;612;p73"/>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13" name="Google Shape;613;p73"/>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14" name="Google Shape;614;p73"/>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15" name="Google Shape;615;p73"/>
          <p:cNvSpPr/>
          <p:nvPr/>
        </p:nvSpPr>
        <p:spPr>
          <a:xfrm>
            <a:off x="5416050" y="4870950"/>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18" name="Google Shape;618;p73"/>
          <p:cNvGraphicFramePr/>
          <p:nvPr/>
        </p:nvGraphicFramePr>
        <p:xfrm>
          <a:off x="7380350" y="2716775"/>
          <a:ext cx="3000000" cy="3000000"/>
        </p:xfrm>
        <a:graphic>
          <a:graphicData uri="http://schemas.openxmlformats.org/drawingml/2006/table">
            <a:tbl>
              <a:tblPr>
                <a:noFill/>
                <a:tableStyleId>{B45DBDF3-D69A-44F6-BD6E-FEDC2ABB5D69}</a:tableStyleId>
              </a:tblPr>
              <a:tblGrid>
                <a:gridCol w="1274900"/>
                <a:gridCol w="1274900"/>
                <a:gridCol w="1274900"/>
              </a:tblGrid>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ph type="title"/>
          </p:nvPr>
        </p:nvSpPr>
        <p:spPr>
          <a:xfrm>
            <a:off x="15528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25" name="Google Shape;625;p74"/>
          <p:cNvSpPr txBox="1"/>
          <p:nvPr>
            <p:ph idx="1" type="body"/>
          </p:nvPr>
        </p:nvSpPr>
        <p:spPr>
          <a:xfrm>
            <a:off x="5903450" y="2771825"/>
            <a:ext cx="53211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highlight>
                  <a:srgbClr val="FFFFFF"/>
                </a:highlight>
              </a:rPr>
              <a:t>we will  keep a sorted list of server values (which could be angles or numbers in any real interval), and walk this list (or use a binary search) to find the first server with a value greater than, or equal to, that of the desired key. If no such value is found, we need to wrap around, taking the first one from the list.</a:t>
            </a:r>
            <a:endParaRPr sz="3000">
              <a:solidFill>
                <a:srgbClr val="666666"/>
              </a:solidFill>
            </a:endParaRPr>
          </a:p>
        </p:txBody>
      </p:sp>
      <p:sp>
        <p:nvSpPr>
          <p:cNvPr id="626" name="Google Shape;626;p7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27" name="Google Shape;627;p7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28" name="Google Shape;628;p74"/>
          <p:cNvGraphicFramePr/>
          <p:nvPr/>
        </p:nvGraphicFramePr>
        <p:xfrm>
          <a:off x="1102700" y="3345625"/>
          <a:ext cx="3000000" cy="3000000"/>
        </p:xfrm>
        <a:graphic>
          <a:graphicData uri="http://schemas.openxmlformats.org/drawingml/2006/table">
            <a:tbl>
              <a:tblPr>
                <a:noFill/>
                <a:tableStyleId>{B45DBDF3-D69A-44F6-BD6E-FEDC2ABB5D69}</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35" name="Google Shape;635;p75"/>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rPr>
              <a:t>For making sure object keys are distributed evenly in all servers, we can use weight rules and rather then using many labels for each server, we can use scattered or distribute the servers along the circle.  In example, we have servers like “A”, “B”, “C”, instead of having this labels, we can use “A0”.... “A9”, “B0”... “B9” etc. As we said using the weight rules, which will help to balance the server’s load balancing. For example </a:t>
            </a:r>
            <a:r>
              <a:rPr lang="en-US" sz="2100">
                <a:solidFill>
                  <a:srgbClr val="666666"/>
                </a:solidFill>
                <a:highlight>
                  <a:srgbClr val="FFFFFF"/>
                </a:highlight>
              </a:rPr>
              <a:t>if server </a:t>
            </a:r>
            <a:r>
              <a:rPr lang="en-US" sz="2100">
                <a:solidFill>
                  <a:srgbClr val="666666"/>
                </a:solidFill>
                <a:highlight>
                  <a:srgbClr val="FBFBFB"/>
                </a:highlight>
              </a:rPr>
              <a:t>A</a:t>
            </a:r>
            <a:r>
              <a:rPr lang="en-US" sz="2100">
                <a:solidFill>
                  <a:srgbClr val="666666"/>
                </a:solidFill>
                <a:highlight>
                  <a:srgbClr val="FFFFFF"/>
                </a:highlight>
              </a:rPr>
              <a:t> is twice as powerful as the others, then it can be assigned twice as many labels, and as a result, it would end up holding twice as many objects and reduce pressure from the other less powerful servers</a:t>
            </a:r>
            <a:endParaRPr sz="2100">
              <a:solidFill>
                <a:srgbClr val="666666"/>
              </a:solidFill>
            </a:endParaRPr>
          </a:p>
        </p:txBody>
      </p:sp>
      <p:sp>
        <p:nvSpPr>
          <p:cNvPr id="636" name="Google Shape;636;p7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37" name="Google Shape;637;p7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a:t>
            </a:r>
            <a:endParaRPr/>
          </a:p>
        </p:txBody>
      </p:sp>
      <p:sp>
        <p:nvSpPr>
          <p:cNvPr id="220" name="Google Shape;220;p31"/>
          <p:cNvSpPr txBox="1"/>
          <p:nvPr>
            <p:ph idx="1" type="body"/>
          </p:nvPr>
        </p:nvSpPr>
        <p:spPr>
          <a:xfrm>
            <a:off x="838200" y="1825625"/>
            <a:ext cx="10185780" cy="201984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hash function is any function that can be used to map data of arbitrary size to fixed-size values. The values returned by a hash function are called hash values, hash codes, digests, or simply hashes. The values are used to index a fixed-size table called a hash table.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21" name="Google Shape;221;p31"/>
          <p:cNvPicPr preferRelativeResize="0"/>
          <p:nvPr/>
        </p:nvPicPr>
        <p:blipFill rotWithShape="1">
          <a:blip r:embed="rId3">
            <a:alphaModFix/>
          </a:blip>
          <a:srcRect b="0" l="0" r="0" t="0"/>
          <a:stretch/>
        </p:blipFill>
        <p:spPr>
          <a:xfrm>
            <a:off x="10433306" y="5117728"/>
            <a:ext cx="1253320" cy="1152111"/>
          </a:xfrm>
          <a:prstGeom prst="rect">
            <a:avLst/>
          </a:prstGeom>
          <a:noFill/>
          <a:ln>
            <a:noFill/>
          </a:ln>
        </p:spPr>
      </p:pic>
      <p:pic>
        <p:nvPicPr>
          <p:cNvPr descr="Diagram&#10;&#10;Description automatically generated" id="222" name="Google Shape;222;p31"/>
          <p:cNvPicPr preferRelativeResize="0"/>
          <p:nvPr/>
        </p:nvPicPr>
        <p:blipFill rotWithShape="1">
          <a:blip r:embed="rId4">
            <a:alphaModFix/>
          </a:blip>
          <a:srcRect b="0" l="0" r="0" t="0"/>
          <a:stretch/>
        </p:blipFill>
        <p:spPr>
          <a:xfrm>
            <a:off x="3044955" y="2838694"/>
            <a:ext cx="4233582" cy="3245941"/>
          </a:xfrm>
          <a:prstGeom prst="rect">
            <a:avLst/>
          </a:prstGeom>
          <a:noFill/>
          <a:ln>
            <a:noFill/>
          </a:ln>
        </p:spPr>
      </p:pic>
      <p:sp>
        <p:nvSpPr>
          <p:cNvPr id="223" name="Google Shape;22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type="title"/>
          </p:nvPr>
        </p:nvSpPr>
        <p:spPr>
          <a:xfrm>
            <a:off x="1648600" y="17139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44" name="Google Shape;644;p7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45" name="Google Shape;645;p7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46" name="Google Shape;646;p76"/>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6"/>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48" name="Google Shape;648;p76"/>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49" name="Google Shape;649;p76"/>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50" name="Google Shape;650;p76"/>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51" name="Google Shape;651;p76"/>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52" name="Google Shape;652;p76"/>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53" name="Google Shape;653;p76"/>
          <p:cNvSpPr/>
          <p:nvPr/>
        </p:nvSpPr>
        <p:spPr>
          <a:xfrm>
            <a:off x="5421625" y="4870963"/>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6"/>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6"/>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6"/>
          <p:cNvSpPr/>
          <p:nvPr/>
        </p:nvSpPr>
        <p:spPr>
          <a:xfrm>
            <a:off x="2099550" y="307737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6"/>
          <p:cNvSpPr/>
          <p:nvPr/>
        </p:nvSpPr>
        <p:spPr>
          <a:xfrm>
            <a:off x="2508825" y="28878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6"/>
          <p:cNvSpPr/>
          <p:nvPr/>
        </p:nvSpPr>
        <p:spPr>
          <a:xfrm>
            <a:off x="5122250" y="40263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6"/>
          <p:cNvSpPr/>
          <p:nvPr/>
        </p:nvSpPr>
        <p:spPr>
          <a:xfrm>
            <a:off x="1648600" y="5013013"/>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6"/>
          <p:cNvSpPr/>
          <p:nvPr/>
        </p:nvSpPr>
        <p:spPr>
          <a:xfrm>
            <a:off x="4220450" y="575735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6"/>
          <p:cNvSpPr/>
          <p:nvPr/>
        </p:nvSpPr>
        <p:spPr>
          <a:xfrm>
            <a:off x="4994000" y="3684013"/>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6"/>
          <p:cNvSpPr/>
          <p:nvPr/>
        </p:nvSpPr>
        <p:spPr>
          <a:xfrm>
            <a:off x="4607225" y="558910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6"/>
          <p:cNvSpPr/>
          <p:nvPr/>
        </p:nvSpPr>
        <p:spPr>
          <a:xfrm>
            <a:off x="1833250" y="5376975"/>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6"/>
          <p:cNvSpPr/>
          <p:nvPr/>
        </p:nvSpPr>
        <p:spPr>
          <a:xfrm>
            <a:off x="1520350" y="4562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6"/>
          <p:cNvSpPr/>
          <p:nvPr/>
        </p:nvSpPr>
        <p:spPr>
          <a:xfrm>
            <a:off x="2869788" y="27119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6"/>
          <p:cNvSpPr/>
          <p:nvPr/>
        </p:nvSpPr>
        <p:spPr>
          <a:xfrm>
            <a:off x="4855500" y="341450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6"/>
          <p:cNvSpPr/>
          <p:nvPr/>
        </p:nvSpPr>
        <p:spPr>
          <a:xfrm>
            <a:off x="3796463" y="57573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6"/>
          <p:cNvSpPr/>
          <p:nvPr/>
        </p:nvSpPr>
        <p:spPr>
          <a:xfrm>
            <a:off x="1520350" y="41114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6"/>
          <p:cNvSpPr txBox="1"/>
          <p:nvPr/>
        </p:nvSpPr>
        <p:spPr>
          <a:xfrm>
            <a:off x="1833250" y="2711975"/>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70" name="Google Shape;670;p76"/>
          <p:cNvSpPr txBox="1"/>
          <p:nvPr/>
        </p:nvSpPr>
        <p:spPr>
          <a:xfrm>
            <a:off x="1156775" y="3759500"/>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C3</a:t>
            </a:r>
            <a:endParaRPr b="0" i="0" sz="1400" u="none" cap="none" strike="noStrike">
              <a:solidFill>
                <a:srgbClr val="000000"/>
              </a:solidFill>
              <a:latin typeface="Lato"/>
              <a:ea typeface="Lato"/>
              <a:cs typeface="Lato"/>
              <a:sym typeface="Lato"/>
            </a:endParaRPr>
          </a:p>
        </p:txBody>
      </p:sp>
      <p:sp>
        <p:nvSpPr>
          <p:cNvPr id="671" name="Google Shape;671;p76"/>
          <p:cNvSpPr txBox="1"/>
          <p:nvPr/>
        </p:nvSpPr>
        <p:spPr>
          <a:xfrm>
            <a:off x="4406750" y="3305050"/>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C4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672" name="Google Shape;672;p76"/>
          <p:cNvSpPr txBox="1"/>
          <p:nvPr/>
        </p:nvSpPr>
        <p:spPr>
          <a:xfrm>
            <a:off x="3442750" y="5279175"/>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C6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C7</a:t>
            </a:r>
            <a:endParaRPr b="0" i="0" sz="1400" u="none" cap="none" strike="noStrike">
              <a:solidFill>
                <a:srgbClr val="000000"/>
              </a:solidFill>
              <a:latin typeface="Lato"/>
              <a:ea typeface="Lato"/>
              <a:cs typeface="Lato"/>
              <a:sym typeface="Lato"/>
            </a:endParaRPr>
          </a:p>
        </p:txBody>
      </p:sp>
      <p:graphicFrame>
        <p:nvGraphicFramePr>
          <p:cNvPr id="673" name="Google Shape;673;p76"/>
          <p:cNvGraphicFramePr/>
          <p:nvPr/>
        </p:nvGraphicFramePr>
        <p:xfrm>
          <a:off x="6522700" y="2580638"/>
          <a:ext cx="3000000" cy="3000000"/>
        </p:xfrm>
        <a:graphic>
          <a:graphicData uri="http://schemas.openxmlformats.org/drawingml/2006/table">
            <a:tbl>
              <a:tblPr>
                <a:noFill/>
                <a:tableStyleId>{B45DBDF3-D69A-44F6-BD6E-FEDC2ABB5D69}</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215</a:t>
                      </a:r>
                      <a:endParaRPr sz="1400" u="none" cap="none" strike="noStrike"/>
                    </a:p>
                  </a:txBody>
                  <a:tcPr marT="91425" marB="91425" marR="91425" marL="91425"/>
                </a:tc>
              </a:tr>
            </a:tbl>
          </a:graphicData>
        </a:graphic>
      </p:graphicFrame>
      <p:sp>
        <p:nvSpPr>
          <p:cNvPr id="674" name="Google Shape;674;p76"/>
          <p:cNvSpPr txBox="1"/>
          <p:nvPr/>
        </p:nvSpPr>
        <p:spPr>
          <a:xfrm>
            <a:off x="1859100" y="1900400"/>
            <a:ext cx="79320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aphicFrame>
        <p:nvGraphicFramePr>
          <p:cNvPr id="675" name="Google Shape;675;p76"/>
          <p:cNvGraphicFramePr/>
          <p:nvPr/>
        </p:nvGraphicFramePr>
        <p:xfrm>
          <a:off x="9135738" y="2580650"/>
          <a:ext cx="3000000" cy="3000000"/>
        </p:xfrm>
        <a:graphic>
          <a:graphicData uri="http://schemas.openxmlformats.org/drawingml/2006/table">
            <a:tbl>
              <a:tblPr>
                <a:noFill/>
                <a:tableStyleId>{B45DBDF3-D69A-44F6-BD6E-FEDC2ABB5D69}</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35420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98536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63540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7"/>
          <p:cNvSpPr txBox="1"/>
          <p:nvPr>
            <p:ph type="title"/>
          </p:nvPr>
        </p:nvSpPr>
        <p:spPr>
          <a:xfrm>
            <a:off x="1578525" y="17857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82" name="Google Shape;682;p7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83" name="Google Shape;683;p7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84" name="Google Shape;684;p77"/>
          <p:cNvGraphicFramePr/>
          <p:nvPr/>
        </p:nvGraphicFramePr>
        <p:xfrm>
          <a:off x="1102700" y="3345625"/>
          <a:ext cx="3000000" cy="3000000"/>
        </p:xfrm>
        <a:graphic>
          <a:graphicData uri="http://schemas.openxmlformats.org/drawingml/2006/table">
            <a:tbl>
              <a:tblPr>
                <a:noFill/>
                <a:tableStyleId>{B45DBDF3-D69A-44F6-BD6E-FEDC2ABB5D69}</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685" name="Google Shape;685;p77"/>
          <p:cNvSpPr txBox="1"/>
          <p:nvPr/>
        </p:nvSpPr>
        <p:spPr>
          <a:xfrm>
            <a:off x="6059275" y="2671600"/>
            <a:ext cx="5384700" cy="31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Rather than having liner schema, in circle schema we can add remove server and hash them easily. If we remove a server, we need to remove labels as well as from the circle, and this is hash the objects randomly and label,  </a:t>
            </a:r>
            <a:r>
              <a:rPr b="0" i="0" lang="en-US" sz="2100" u="none" cap="none" strike="noStrike">
                <a:solidFill>
                  <a:srgbClr val="262D3D"/>
                </a:solidFill>
                <a:highlight>
                  <a:srgbClr val="FFFFFF"/>
                </a:highlight>
                <a:latin typeface="Lato"/>
                <a:ea typeface="Lato"/>
                <a:cs typeface="Lato"/>
                <a:sym typeface="Lato"/>
              </a:rPr>
              <a:t>reassign</a:t>
            </a:r>
            <a:r>
              <a:rPr b="0" i="0" lang="en-US" sz="2100" u="none" cap="none" strike="noStrike">
                <a:solidFill>
                  <a:srgbClr val="000000"/>
                </a:solidFill>
                <a:latin typeface="Lato"/>
                <a:ea typeface="Lato"/>
                <a:cs typeface="Lato"/>
                <a:sym typeface="Lato"/>
              </a:rPr>
              <a:t> them in to other servers. And these does not even affect the existing object keys, leave all other keys untouched.</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ph type="title"/>
          </p:nvPr>
        </p:nvSpPr>
        <p:spPr>
          <a:xfrm>
            <a:off x="1601850" y="17582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92" name="Google Shape;692;p7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93" name="Google Shape;693;p7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94" name="Google Shape;694;p78"/>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8"/>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96" name="Google Shape;696;p78"/>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97" name="Google Shape;697;p78"/>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98" name="Google Shape;698;p78"/>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699" name="Google Shape;699;p78"/>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00" name="Google Shape;700;p78"/>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01" name="Google Shape;701;p78"/>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8"/>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8"/>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8"/>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8"/>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8"/>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8"/>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8"/>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8"/>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8"/>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8"/>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8"/>
          <p:cNvSpPr txBox="1"/>
          <p:nvPr/>
        </p:nvSpPr>
        <p:spPr>
          <a:xfrm>
            <a:off x="1847025" y="2725750"/>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3" name="Google Shape;713;p78"/>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
        <p:nvSpPr>
          <p:cNvPr id="714" name="Google Shape;714;p78"/>
          <p:cNvSpPr txBox="1"/>
          <p:nvPr/>
        </p:nvSpPr>
        <p:spPr>
          <a:xfrm>
            <a:off x="4620988" y="3206138"/>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715" name="Google Shape;715;p78"/>
          <p:cNvSpPr txBox="1"/>
          <p:nvPr/>
        </p:nvSpPr>
        <p:spPr>
          <a:xfrm>
            <a:off x="3456513" y="53634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a:t>
            </a:r>
            <a:endParaRPr b="0" i="0" sz="1400" u="none" cap="none" strike="noStrike">
              <a:solidFill>
                <a:srgbClr val="000000"/>
              </a:solidFill>
              <a:latin typeface="Lato"/>
              <a:ea typeface="Lato"/>
              <a:cs typeface="Lato"/>
              <a:sym typeface="Lato"/>
            </a:endParaRPr>
          </a:p>
        </p:txBody>
      </p:sp>
      <p:sp>
        <p:nvSpPr>
          <p:cNvPr id="716" name="Google Shape;716;p78"/>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7" name="Google Shape;717;p78"/>
          <p:cNvGraphicFramePr/>
          <p:nvPr/>
        </p:nvGraphicFramePr>
        <p:xfrm>
          <a:off x="6485063" y="2628163"/>
          <a:ext cx="3000000" cy="3000000"/>
        </p:xfrm>
        <a:graphic>
          <a:graphicData uri="http://schemas.openxmlformats.org/drawingml/2006/table">
            <a:tbl>
              <a:tblPr>
                <a:noFill/>
                <a:tableStyleId>{B45DBDF3-D69A-44F6-BD6E-FEDC2ABB5D69}</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8" name="Google Shape;718;p78"/>
          <p:cNvGraphicFramePr/>
          <p:nvPr/>
        </p:nvGraphicFramePr>
        <p:xfrm>
          <a:off x="8737925" y="2730550"/>
          <a:ext cx="3000000" cy="3000000"/>
        </p:xfrm>
        <a:graphic>
          <a:graphicData uri="http://schemas.openxmlformats.org/drawingml/2006/table">
            <a:tbl>
              <a:tblPr>
                <a:noFill/>
                <a:tableStyleId>{B45DBDF3-D69A-44F6-BD6E-FEDC2ABB5D69}</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9"/>
          <p:cNvSpPr txBox="1"/>
          <p:nvPr>
            <p:ph type="title"/>
          </p:nvPr>
        </p:nvSpPr>
        <p:spPr>
          <a:xfrm>
            <a:off x="1592300" y="178575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25" name="Google Shape;725;p7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726" name="Google Shape;726;p79"/>
          <p:cNvSpPr txBox="1"/>
          <p:nvPr/>
        </p:nvSpPr>
        <p:spPr>
          <a:xfrm>
            <a:off x="5921575" y="2588975"/>
            <a:ext cx="5618700" cy="32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Similar ways, If we add a server, we will label new server and distribute and one -third of the existing keys will be reassigned to new server and others will kept same. </a:t>
            </a:r>
            <a:endParaRPr b="0" i="0" sz="2100" u="none" cap="none" strike="noStrike">
              <a:solidFill>
                <a:srgbClr val="000000"/>
              </a:solidFill>
              <a:latin typeface="Lato"/>
              <a:ea typeface="Lato"/>
              <a:cs typeface="Lato"/>
              <a:sym typeface="Lato"/>
            </a:endParaRPr>
          </a:p>
        </p:txBody>
      </p:sp>
      <p:pic>
        <p:nvPicPr>
          <p:cNvPr id="727" name="Google Shape;727;p7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728" name="Google Shape;728;p79"/>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9"/>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730" name="Google Shape;730;p79"/>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731" name="Google Shape;731;p79"/>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732" name="Google Shape;732;p79"/>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733" name="Google Shape;733;p79"/>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34" name="Google Shape;734;p79"/>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35" name="Google Shape;735;p79"/>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9"/>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9"/>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9"/>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9"/>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9"/>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9"/>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9"/>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9"/>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9"/>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9"/>
          <p:cNvSpPr txBox="1"/>
          <p:nvPr/>
        </p:nvSpPr>
        <p:spPr>
          <a:xfrm>
            <a:off x="1405875" y="2725750"/>
            <a:ext cx="2050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D3</a:t>
            </a:r>
            <a:endParaRPr b="0" i="0" sz="1400" u="none" cap="none" strike="noStrike">
              <a:solidFill>
                <a:srgbClr val="000000"/>
              </a:solidFill>
              <a:latin typeface="Lato"/>
              <a:ea typeface="Lato"/>
              <a:cs typeface="Lato"/>
              <a:sym typeface="Lato"/>
            </a:endParaRPr>
          </a:p>
        </p:txBody>
      </p:sp>
      <p:sp>
        <p:nvSpPr>
          <p:cNvPr id="747" name="Google Shape;747;p79"/>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D2	</a:t>
            </a:r>
            <a:endParaRPr b="0" i="0" sz="1400" u="none" cap="none" strike="noStrike">
              <a:solidFill>
                <a:srgbClr val="000000"/>
              </a:solidFill>
              <a:latin typeface="Lato"/>
              <a:ea typeface="Lato"/>
              <a:cs typeface="Lato"/>
              <a:sym typeface="Lato"/>
            </a:endParaRPr>
          </a:p>
        </p:txBody>
      </p:sp>
      <p:sp>
        <p:nvSpPr>
          <p:cNvPr id="748" name="Google Shape;748;p79"/>
          <p:cNvSpPr txBox="1"/>
          <p:nvPr/>
        </p:nvSpPr>
        <p:spPr>
          <a:xfrm>
            <a:off x="4409602" y="2880079"/>
            <a:ext cx="1326900" cy="14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A3</a:t>
            </a:r>
            <a:endParaRPr b="0" i="0" sz="1400" u="none" cap="none" strike="noStrike">
              <a:solidFill>
                <a:srgbClr val="000000"/>
              </a:solidFill>
              <a:latin typeface="Lato"/>
              <a:ea typeface="Lato"/>
              <a:cs typeface="Lato"/>
              <a:sym typeface="Lato"/>
            </a:endParaRPr>
          </a:p>
        </p:txBody>
      </p:sp>
      <p:sp>
        <p:nvSpPr>
          <p:cNvPr id="749" name="Google Shape;749;p79"/>
          <p:cNvSpPr txBox="1"/>
          <p:nvPr/>
        </p:nvSpPr>
        <p:spPr>
          <a:xfrm>
            <a:off x="3703088" y="52090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D1         </a:t>
            </a:r>
            <a:endParaRPr b="0" i="0" sz="1400" u="none" cap="none" strike="noStrike">
              <a:solidFill>
                <a:srgbClr val="000000"/>
              </a:solidFill>
              <a:latin typeface="Lato"/>
              <a:ea typeface="Lato"/>
              <a:cs typeface="Lato"/>
              <a:sym typeface="Lato"/>
            </a:endParaRPr>
          </a:p>
        </p:txBody>
      </p:sp>
      <p:sp>
        <p:nvSpPr>
          <p:cNvPr id="750" name="Google Shape;750;p79"/>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9"/>
          <p:cNvSpPr/>
          <p:nvPr/>
        </p:nvSpPr>
        <p:spPr>
          <a:xfrm>
            <a:off x="1747300" y="321680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9"/>
          <p:cNvSpPr/>
          <p:nvPr/>
        </p:nvSpPr>
        <p:spPr>
          <a:xfrm>
            <a:off x="4409588" y="30911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9"/>
          <p:cNvSpPr/>
          <p:nvPr/>
        </p:nvSpPr>
        <p:spPr>
          <a:xfrm>
            <a:off x="2003763" y="55079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9"/>
          <p:cNvSpPr/>
          <p:nvPr/>
        </p:nvSpPr>
        <p:spPr>
          <a:xfrm>
            <a:off x="4869275" y="5101675"/>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0"/>
          <p:cNvSpPr txBox="1"/>
          <p:nvPr>
            <p:ph type="title"/>
          </p:nvPr>
        </p:nvSpPr>
        <p:spPr>
          <a:xfrm>
            <a:off x="1570475" y="17406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61" name="Google Shape;761;p8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62" name="Google Shape;762;p8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763" name="Google Shape;763;p80"/>
          <p:cNvGraphicFramePr/>
          <p:nvPr/>
        </p:nvGraphicFramePr>
        <p:xfrm>
          <a:off x="1100563" y="2771813"/>
          <a:ext cx="3000000" cy="3000000"/>
        </p:xfrm>
        <a:graphic>
          <a:graphicData uri="http://schemas.openxmlformats.org/drawingml/2006/table">
            <a:tbl>
              <a:tblPr>
                <a:noFill/>
                <a:tableStyleId>{B45DBDF3-D69A-44F6-BD6E-FEDC2ABB5D69}</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64" name="Google Shape;764;p80"/>
          <p:cNvGraphicFramePr/>
          <p:nvPr/>
        </p:nvGraphicFramePr>
        <p:xfrm>
          <a:off x="3358950" y="2828825"/>
          <a:ext cx="3000000" cy="3000000"/>
        </p:xfrm>
        <a:graphic>
          <a:graphicData uri="http://schemas.openxmlformats.org/drawingml/2006/table">
            <a:tbl>
              <a:tblPr>
                <a:noFill/>
                <a:tableStyleId>{B45DBDF3-D69A-44F6-BD6E-FEDC2ABB5D69}</a:tableStyleId>
              </a:tblPr>
              <a:tblGrid>
                <a:gridCol w="889775"/>
                <a:gridCol w="889775"/>
                <a:gridCol w="889775"/>
              </a:tblGrid>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56782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108</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79585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205</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89152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462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tc>
              </a:tr>
            </a:tbl>
          </a:graphicData>
        </a:graphic>
      </p:graphicFrame>
      <p:graphicFrame>
        <p:nvGraphicFramePr>
          <p:cNvPr id="765" name="Google Shape;765;p80"/>
          <p:cNvGraphicFramePr/>
          <p:nvPr/>
        </p:nvGraphicFramePr>
        <p:xfrm>
          <a:off x="7498550" y="2771825"/>
          <a:ext cx="3000000" cy="3000000"/>
        </p:xfrm>
        <a:graphic>
          <a:graphicData uri="http://schemas.openxmlformats.org/drawingml/2006/table">
            <a:tbl>
              <a:tblPr>
                <a:noFill/>
                <a:tableStyleId>{B45DBDF3-D69A-44F6-BD6E-FEDC2ABB5D69}</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785566</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1"/>
          <p:cNvSpPr txBox="1"/>
          <p:nvPr>
            <p:ph type="title"/>
          </p:nvPr>
        </p:nvSpPr>
        <p:spPr>
          <a:xfrm>
            <a:off x="1606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772" name="Google Shape;772;p81"/>
          <p:cNvSpPr txBox="1"/>
          <p:nvPr>
            <p:ph idx="1" type="body"/>
          </p:nvPr>
        </p:nvSpPr>
        <p:spPr>
          <a:xfrm>
            <a:off x="972600" y="2771825"/>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666666"/>
                </a:solidFill>
              </a:rPr>
              <a:t>This is how,  consistent hashing works. </a:t>
            </a:r>
            <a:endParaRPr sz="2100">
              <a:solidFill>
                <a:srgbClr val="666666"/>
              </a:solidFill>
            </a:endParaRPr>
          </a:p>
          <a:p>
            <a:pPr indent="0" lvl="0" marL="0" rtl="0" algn="l">
              <a:lnSpc>
                <a:spcPct val="115000"/>
              </a:lnSpc>
              <a:spcBef>
                <a:spcPts val="2100"/>
              </a:spcBef>
              <a:spcAft>
                <a:spcPts val="2100"/>
              </a:spcAft>
              <a:buSzPts val="1700"/>
              <a:buNone/>
            </a:pPr>
            <a:r>
              <a:rPr lang="en-US" sz="2100">
                <a:solidFill>
                  <a:srgbClr val="666666"/>
                </a:solidFill>
                <a:highlight>
                  <a:srgbClr val="FFFFFF"/>
                </a:highlight>
              </a:rPr>
              <a:t>In simply,  only </a:t>
            </a:r>
            <a:r>
              <a:rPr lang="en-US" sz="2100">
                <a:solidFill>
                  <a:srgbClr val="000000"/>
                </a:solidFill>
                <a:highlight>
                  <a:srgbClr val="FBFBFB"/>
                </a:highlight>
              </a:rPr>
              <a:t>k/N</a:t>
            </a:r>
            <a:r>
              <a:rPr lang="en-US" sz="2100">
                <a:solidFill>
                  <a:srgbClr val="666666"/>
                </a:solidFill>
                <a:highlight>
                  <a:srgbClr val="FFFFFF"/>
                </a:highlight>
              </a:rPr>
              <a:t> keys need to be remapped when </a:t>
            </a:r>
            <a:r>
              <a:rPr lang="en-US" sz="2100">
                <a:solidFill>
                  <a:srgbClr val="000000"/>
                </a:solidFill>
                <a:highlight>
                  <a:srgbClr val="FBFBFB"/>
                </a:highlight>
              </a:rPr>
              <a:t>k</a:t>
            </a:r>
            <a:r>
              <a:rPr lang="en-US" sz="2100">
                <a:solidFill>
                  <a:srgbClr val="000000"/>
                </a:solidFill>
                <a:highlight>
                  <a:srgbClr val="FFFFFF"/>
                </a:highlight>
              </a:rPr>
              <a:t> </a:t>
            </a:r>
            <a:r>
              <a:rPr lang="en-US" sz="2100">
                <a:solidFill>
                  <a:srgbClr val="666666"/>
                </a:solidFill>
                <a:highlight>
                  <a:srgbClr val="FFFFFF"/>
                </a:highlight>
              </a:rPr>
              <a:t>is the number of keys and </a:t>
            </a:r>
            <a:r>
              <a:rPr lang="en-US" sz="2100">
                <a:solidFill>
                  <a:srgbClr val="000000"/>
                </a:solidFill>
                <a:highlight>
                  <a:srgbClr val="FBFBFB"/>
                </a:highlight>
              </a:rPr>
              <a:t>N</a:t>
            </a:r>
            <a:r>
              <a:rPr lang="en-US" sz="2100">
                <a:solidFill>
                  <a:srgbClr val="666666"/>
                </a:solidFill>
                <a:highlight>
                  <a:srgbClr val="FFFFFF"/>
                </a:highlight>
              </a:rPr>
              <a:t> is the number of servers and more specifically, the maximum of the initial and final number of servers.</a:t>
            </a:r>
            <a:endParaRPr sz="2100">
              <a:solidFill>
                <a:srgbClr val="666666"/>
              </a:solidFill>
            </a:endParaRPr>
          </a:p>
        </p:txBody>
      </p:sp>
      <p:sp>
        <p:nvSpPr>
          <p:cNvPr id="773" name="Google Shape;773;p8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74" name="Google Shape;774;p8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781" name="Google Shape;781;p8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u="sng">
                <a:solidFill>
                  <a:schemeClr val="hlink"/>
                </a:solidFill>
                <a:hlinkClick r:id="rId3"/>
              </a:rPr>
              <a:t>https://www.toptal.com/big-data/consistent-hashing</a:t>
            </a:r>
            <a:endParaRPr/>
          </a:p>
          <a:p>
            <a:pPr indent="0" lvl="0" marL="0" rtl="0" algn="l">
              <a:lnSpc>
                <a:spcPct val="115000"/>
              </a:lnSpc>
              <a:spcBef>
                <a:spcPts val="2100"/>
              </a:spcBef>
              <a:spcAft>
                <a:spcPts val="0"/>
              </a:spcAft>
              <a:buSzPts val="1700"/>
              <a:buNone/>
            </a:pPr>
            <a:r>
              <a:rPr lang="en-US" u="sng">
                <a:solidFill>
                  <a:schemeClr val="hlink"/>
                </a:solidFill>
                <a:hlinkClick r:id="rId4"/>
              </a:rPr>
              <a:t>http://courses.cse.tamu.edu/caverlee/csce438/readings/consistent-hashing.pdf</a:t>
            </a:r>
            <a:endParaRPr/>
          </a:p>
          <a:p>
            <a:pPr indent="0" lvl="0" marL="0" rtl="0" algn="l">
              <a:lnSpc>
                <a:spcPct val="115000"/>
              </a:lnSpc>
              <a:spcBef>
                <a:spcPts val="2100"/>
              </a:spcBef>
              <a:spcAft>
                <a:spcPts val="0"/>
              </a:spcAft>
              <a:buSzPts val="1700"/>
              <a:buNone/>
            </a:pPr>
            <a:r>
              <a:rPr lang="en-US" u="sng">
                <a:solidFill>
                  <a:schemeClr val="hlink"/>
                </a:solidFill>
                <a:hlinkClick r:id="rId5"/>
              </a:rPr>
              <a:t>https://www.researchgate.net/figure/Virtual-Rehashing-of-RQALSH-for-c-2_fig1_319867705</a:t>
            </a:r>
            <a:endParaRPr/>
          </a:p>
          <a:p>
            <a:pPr indent="0" lvl="0" marL="0" rtl="0" algn="l">
              <a:lnSpc>
                <a:spcPct val="115000"/>
              </a:lnSpc>
              <a:spcBef>
                <a:spcPts val="2100"/>
              </a:spcBef>
              <a:spcAft>
                <a:spcPts val="0"/>
              </a:spcAft>
              <a:buSzPts val="1700"/>
              <a:buNone/>
            </a:pPr>
            <a:r>
              <a:rPr lang="en-US" u="sng">
                <a:solidFill>
                  <a:schemeClr val="hlink"/>
                </a:solidFill>
                <a:hlinkClick r:id="rId6"/>
              </a:rPr>
              <a:t>https://www.ably.io/blog/implementing-efficient-consistent-hashing</a:t>
            </a:r>
            <a:endParaRPr/>
          </a:p>
          <a:p>
            <a:pPr indent="0" lvl="0" marL="0" rtl="0" algn="l">
              <a:lnSpc>
                <a:spcPct val="115000"/>
              </a:lnSpc>
              <a:spcBef>
                <a:spcPts val="2100"/>
              </a:spcBef>
              <a:spcAft>
                <a:spcPts val="2100"/>
              </a:spcAft>
              <a:buSzPts val="1700"/>
              <a:buNone/>
            </a:pPr>
            <a:r>
              <a:t/>
            </a:r>
            <a:endParaRPr/>
          </a:p>
        </p:txBody>
      </p:sp>
      <p:sp>
        <p:nvSpPr>
          <p:cNvPr id="782" name="Google Shape;782;p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83" name="Google Shape;783;p82"/>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t/>
            </a:r>
            <a:endParaRPr b="1" sz="2800"/>
          </a:p>
        </p:txBody>
      </p:sp>
      <p:sp>
        <p:nvSpPr>
          <p:cNvPr id="789" name="Google Shape;789;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Acknowledge to</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US" sz="1800"/>
              <a:t>Md Shamiul Islam – 17301108</a:t>
            </a:r>
            <a:endParaRPr sz="1800"/>
          </a:p>
          <a:p>
            <a:pPr indent="0" lvl="0" marL="0" rtl="0" algn="l">
              <a:lnSpc>
                <a:spcPct val="90000"/>
              </a:lnSpc>
              <a:spcBef>
                <a:spcPts val="0"/>
              </a:spcBef>
              <a:spcAft>
                <a:spcPts val="0"/>
              </a:spcAft>
              <a:buClr>
                <a:schemeClr val="dk1"/>
              </a:buClr>
              <a:buSzPts val="1800"/>
              <a:buNone/>
            </a:pPr>
            <a:r>
              <a:rPr lang="en-US" sz="1800"/>
              <a:t>Md Nazmur Sakib – 17301124 </a:t>
            </a:r>
            <a:endParaRPr sz="1800"/>
          </a:p>
          <a:p>
            <a:pPr indent="0" lvl="0" marL="0" rtl="0" algn="l">
              <a:lnSpc>
                <a:spcPct val="90000"/>
              </a:lnSpc>
              <a:spcBef>
                <a:spcPts val="0"/>
              </a:spcBef>
              <a:spcAft>
                <a:spcPts val="0"/>
              </a:spcAft>
              <a:buClr>
                <a:schemeClr val="dk1"/>
              </a:buClr>
              <a:buSzPts val="1800"/>
              <a:buNone/>
            </a:pPr>
            <a:r>
              <a:rPr lang="en-US" sz="1800"/>
              <a:t>Md Sadiqul Islam Sakif – 17301137</a:t>
            </a:r>
            <a:endParaRPr/>
          </a:p>
        </p:txBody>
      </p:sp>
      <p:pic>
        <p:nvPicPr>
          <p:cNvPr descr="Icon&#10;&#10;Description automatically generated" id="790" name="Google Shape;790;p83"/>
          <p:cNvPicPr preferRelativeResize="0"/>
          <p:nvPr/>
        </p:nvPicPr>
        <p:blipFill rotWithShape="1">
          <a:blip r:embed="rId3">
            <a:alphaModFix/>
          </a:blip>
          <a:srcRect b="0" l="0" r="0" t="0"/>
          <a:stretch/>
        </p:blipFill>
        <p:spPr>
          <a:xfrm>
            <a:off x="10197793" y="4887132"/>
            <a:ext cx="1355678" cy="1220349"/>
          </a:xfrm>
          <a:prstGeom prst="rect">
            <a:avLst/>
          </a:prstGeom>
          <a:noFill/>
          <a:ln>
            <a:noFill/>
          </a:ln>
        </p:spPr>
      </p:pic>
      <p:sp>
        <p:nvSpPr>
          <p:cNvPr id="791" name="Google Shape;79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647700" y="499596"/>
            <a:ext cx="10706100" cy="9781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 and Array</a:t>
            </a:r>
            <a:br>
              <a:rPr b="1" lang="en-US" sz="2800"/>
            </a:br>
            <a:endParaRPr b="1" sz="2800"/>
          </a:p>
        </p:txBody>
      </p:sp>
      <p:sp>
        <p:nvSpPr>
          <p:cNvPr id="230" name="Google Shape;230;p32"/>
          <p:cNvSpPr txBox="1"/>
          <p:nvPr>
            <p:ph idx="1" type="body"/>
          </p:nvPr>
        </p:nvSpPr>
        <p:spPr>
          <a:xfrm>
            <a:off x="647700" y="1814418"/>
            <a:ext cx="10795745" cy="1045772"/>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800"/>
              <a:buNone/>
            </a:pPr>
            <a:r>
              <a:rPr lang="en-US" sz="1800"/>
              <a:t>Hash function can be used to hash object key (which is email) to an integer number of fixed size. We can then use array to store the employee details in such a way that, index i has employee details whose key hash value is </a:t>
            </a:r>
            <a:r>
              <a:rPr i="1" lang="en-US" sz="1800"/>
              <a:t>i</a:t>
            </a:r>
            <a:r>
              <a:rPr lang="en-US" sz="1800"/>
              <a:t>. But ideally the output range of hash functions are very large, and it will be impractical and waste of memory to store objects in array</a:t>
            </a:r>
            <a:endParaRPr sz="1800"/>
          </a:p>
        </p:txBody>
      </p:sp>
      <p:pic>
        <p:nvPicPr>
          <p:cNvPr descr="Icon&#10;&#10;Description automatically generated" id="231" name="Google Shape;231;p32"/>
          <p:cNvPicPr preferRelativeResize="0"/>
          <p:nvPr/>
        </p:nvPicPr>
        <p:blipFill rotWithShape="1">
          <a:blip r:embed="rId3">
            <a:alphaModFix/>
          </a:blip>
          <a:srcRect b="0" l="0" r="0" t="0"/>
          <a:stretch/>
        </p:blipFill>
        <p:spPr>
          <a:xfrm>
            <a:off x="10370440" y="5087247"/>
            <a:ext cx="1286436" cy="1183386"/>
          </a:xfrm>
          <a:prstGeom prst="rect">
            <a:avLst/>
          </a:prstGeom>
          <a:noFill/>
          <a:ln>
            <a:noFill/>
          </a:ln>
        </p:spPr>
      </p:pic>
      <p:pic>
        <p:nvPicPr>
          <p:cNvPr descr="A close up of furniture&#10;&#10;Description automatically generated" id="232" name="Google Shape;232;p32"/>
          <p:cNvPicPr preferRelativeResize="0"/>
          <p:nvPr/>
        </p:nvPicPr>
        <p:blipFill rotWithShape="1">
          <a:blip r:embed="rId4">
            <a:alphaModFix/>
          </a:blip>
          <a:srcRect b="0" l="0" r="0" t="0"/>
          <a:stretch/>
        </p:blipFill>
        <p:spPr>
          <a:xfrm>
            <a:off x="4030639" y="3193064"/>
            <a:ext cx="3835020" cy="3076320"/>
          </a:xfrm>
          <a:prstGeom prst="rect">
            <a:avLst/>
          </a:prstGeom>
          <a:noFill/>
          <a:ln>
            <a:noFill/>
          </a:ln>
        </p:spPr>
      </p:pic>
      <p:sp>
        <p:nvSpPr>
          <p:cNvPr id="233" name="Google Shape;2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Hashing (Hash Table) </a:t>
            </a:r>
            <a:endParaRPr/>
          </a:p>
        </p:txBody>
      </p:sp>
      <p:sp>
        <p:nvSpPr>
          <p:cNvPr id="240" name="Google Shape;240;p33"/>
          <p:cNvSpPr txBox="1"/>
          <p:nvPr>
            <p:ph idx="1" type="body"/>
          </p:nvPr>
        </p:nvSpPr>
        <p:spPr>
          <a:xfrm>
            <a:off x="838200" y="2150596"/>
            <a:ext cx="10683688" cy="277130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(DHT) is a distributed system that provides a lookup service like a hash table: key-value pairs are stored in a DHT, and any participating node can efficiently retrieve the value associated with a given key. The main advantage of a DHT is that nodes can be added or removed with minimum work around re-distributing keys. Keys are unique identifiers which map to values, which in turn can be anything from addresses, to documents, to arbitrary data.</a:t>
            </a:r>
            <a:r>
              <a:rPr baseline="30000" lang="en-US" sz="1800"/>
              <a:t>[</a:t>
            </a:r>
            <a:r>
              <a:rPr lang="en-US" sz="1800"/>
              <a:t> Responsibility for maintaining the mapping from keys to values is distributed among the nodes, in such a way that a change in the set of participants causes a minimal amount of disruption. This allows a DHT to scale to extremely large numbers of nodes and to handle continual node arrivals, departures, and failures.</a:t>
            </a:r>
            <a:endParaRPr sz="1800"/>
          </a:p>
        </p:txBody>
      </p:sp>
      <p:pic>
        <p:nvPicPr>
          <p:cNvPr descr="Icon&#10;&#10;Description automatically generated" id="241" name="Google Shape;241;p33"/>
          <p:cNvPicPr preferRelativeResize="0"/>
          <p:nvPr/>
        </p:nvPicPr>
        <p:blipFill rotWithShape="1">
          <a:blip r:embed="rId3">
            <a:alphaModFix/>
          </a:blip>
          <a:srcRect b="0" l="0" r="0" t="0"/>
          <a:stretch/>
        </p:blipFill>
        <p:spPr>
          <a:xfrm>
            <a:off x="10443997" y="5121152"/>
            <a:ext cx="1132714" cy="1039434"/>
          </a:xfrm>
          <a:prstGeom prst="rect">
            <a:avLst/>
          </a:prstGeom>
          <a:noFill/>
          <a:ln>
            <a:noFill/>
          </a:ln>
        </p:spPr>
      </p:pic>
      <p:sp>
        <p:nvSpPr>
          <p:cNvPr id="242" name="Google Shape;24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Properties</a:t>
            </a:r>
            <a:endParaRPr/>
          </a:p>
        </p:txBody>
      </p:sp>
      <p:sp>
        <p:nvSpPr>
          <p:cNvPr id="249" name="Google Shape;249;p34"/>
          <p:cNvSpPr txBox="1"/>
          <p:nvPr>
            <p:ph idx="1" type="body"/>
          </p:nvPr>
        </p:nvSpPr>
        <p:spPr>
          <a:xfrm>
            <a:off x="838200" y="1825625"/>
            <a:ext cx="10739717" cy="3085074"/>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Clr>
                <a:schemeClr val="dk1"/>
              </a:buClr>
              <a:buSzPts val="1800"/>
              <a:buFont typeface="Arial"/>
              <a:buChar char="•"/>
            </a:pPr>
            <a:r>
              <a:rPr lang="en-US" sz="1800"/>
              <a:t>Autonomy and decentralization: the nodes collectively form the system without any central coordination.</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Fault tolerance: the system should be reliable (in some sense) even with nodes continuously joining, leaving, and failing.</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Scalability: the system should function efficiently even with thousands or millions of nodes.</a:t>
            </a:r>
            <a:endParaRPr sz="1800"/>
          </a:p>
          <a:p>
            <a:pPr indent="-50800" lvl="0" marL="228600" rtl="0" algn="just">
              <a:lnSpc>
                <a:spcPct val="80000"/>
              </a:lnSpc>
              <a:spcBef>
                <a:spcPts val="1000"/>
              </a:spcBef>
              <a:spcAft>
                <a:spcPts val="0"/>
              </a:spcAft>
              <a:buClr>
                <a:schemeClr val="dk1"/>
              </a:buClr>
              <a:buSzPts val="2800"/>
              <a:buFont typeface="Arial"/>
              <a:buNone/>
            </a:pPr>
            <a:r>
              <a:t/>
            </a:r>
            <a:endParaRPr/>
          </a:p>
          <a:p>
            <a:pPr indent="0" lvl="0" marL="0" rtl="0" algn="just">
              <a:lnSpc>
                <a:spcPct val="80000"/>
              </a:lnSpc>
              <a:spcBef>
                <a:spcPts val="1000"/>
              </a:spcBef>
              <a:spcAft>
                <a:spcPts val="0"/>
              </a:spcAft>
              <a:buClr>
                <a:schemeClr val="dk1"/>
              </a:buClr>
              <a:buSzPts val="1800"/>
              <a:buNone/>
            </a:pPr>
            <a:r>
              <a:rPr lang="en-US" sz="1800"/>
              <a:t>A key technique used to achieve these goals is that any one node needs to coordinate with only a few other nodes in the system – most commonly, O(log </a:t>
            </a:r>
            <a:r>
              <a:rPr i="1" lang="en-US" sz="1800"/>
              <a:t>n</a:t>
            </a:r>
            <a:r>
              <a:rPr lang="en-US" sz="1800"/>
              <a:t>) of the </a:t>
            </a:r>
            <a:r>
              <a:rPr i="1" lang="en-US" sz="1800"/>
              <a:t>n</a:t>
            </a:r>
            <a:r>
              <a:rPr lang="en-US" sz="1800"/>
              <a:t> participants – so that only a limited amount of work needs to be done for each change in membership.</a:t>
            </a:r>
            <a:endParaRPr/>
          </a:p>
          <a:p>
            <a:pPr indent="0" lvl="0" marL="0" rtl="0" algn="just">
              <a:lnSpc>
                <a:spcPct val="80000"/>
              </a:lnSpc>
              <a:spcBef>
                <a:spcPts val="1000"/>
              </a:spcBef>
              <a:spcAft>
                <a:spcPts val="0"/>
              </a:spcAft>
              <a:buClr>
                <a:schemeClr val="dk1"/>
              </a:buClr>
              <a:buSzPts val="1800"/>
              <a:buNone/>
            </a:pPr>
            <a:r>
              <a:rPr lang="en-US" sz="1800"/>
              <a:t>DHTs must deal with more traditional distributed systems issues such as load balancing, data integrity, and performance</a:t>
            </a:r>
            <a:endParaRPr/>
          </a:p>
        </p:txBody>
      </p:sp>
      <p:pic>
        <p:nvPicPr>
          <p:cNvPr descr="Icon&#10;&#10;Description automatically generated" id="250" name="Google Shape;250;p34"/>
          <p:cNvPicPr preferRelativeResize="0"/>
          <p:nvPr/>
        </p:nvPicPr>
        <p:blipFill rotWithShape="1">
          <a:blip r:embed="rId3">
            <a:alphaModFix/>
          </a:blip>
          <a:srcRect b="0" l="0" r="0" t="0"/>
          <a:stretch/>
        </p:blipFill>
        <p:spPr>
          <a:xfrm>
            <a:off x="10620993" y="5127186"/>
            <a:ext cx="1091913" cy="1015298"/>
          </a:xfrm>
          <a:prstGeom prst="rect">
            <a:avLst/>
          </a:prstGeom>
          <a:noFill/>
          <a:ln>
            <a:noFill/>
          </a:ln>
        </p:spPr>
      </p:pic>
      <p:sp>
        <p:nvSpPr>
          <p:cNvPr id="251" name="Google Shape;25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Structure</a:t>
            </a:r>
            <a:endParaRPr/>
          </a:p>
        </p:txBody>
      </p:sp>
      <p:sp>
        <p:nvSpPr>
          <p:cNvPr id="257" name="Google Shape;25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    The structure of a DHT can be decomposed into several main components. The foundation is an abstract key space, such as the set of 160-bit strings. A key space partitioning scheme splits ownership of this key space among the participating nodes. An overlay network then connects the nodes, allowing them to find the owner of any given key in the key space.</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Diagram&#10;&#10;Description automatically generated" id="258" name="Google Shape;258;p35"/>
          <p:cNvPicPr preferRelativeResize="0"/>
          <p:nvPr/>
        </p:nvPicPr>
        <p:blipFill rotWithShape="1">
          <a:blip r:embed="rId3">
            <a:alphaModFix/>
          </a:blip>
          <a:srcRect b="0" l="0" r="0" t="0"/>
          <a:stretch/>
        </p:blipFill>
        <p:spPr>
          <a:xfrm>
            <a:off x="1096370" y="3176339"/>
            <a:ext cx="3345976" cy="1779112"/>
          </a:xfrm>
          <a:prstGeom prst="rect">
            <a:avLst/>
          </a:prstGeom>
          <a:noFill/>
          <a:ln>
            <a:noFill/>
          </a:ln>
        </p:spPr>
      </p:pic>
      <p:pic>
        <p:nvPicPr>
          <p:cNvPr descr="Diagram&#10;&#10;Description automatically generated" id="259" name="Google Shape;259;p35"/>
          <p:cNvPicPr preferRelativeResize="0"/>
          <p:nvPr/>
        </p:nvPicPr>
        <p:blipFill rotWithShape="1">
          <a:blip r:embed="rId4">
            <a:alphaModFix/>
          </a:blip>
          <a:srcRect b="0" l="0" r="0" t="0"/>
          <a:stretch/>
        </p:blipFill>
        <p:spPr>
          <a:xfrm>
            <a:off x="7556310" y="3189354"/>
            <a:ext cx="3186752" cy="1764456"/>
          </a:xfrm>
          <a:prstGeom prst="rect">
            <a:avLst/>
          </a:prstGeom>
          <a:noFill/>
          <a:ln>
            <a:noFill/>
          </a:ln>
        </p:spPr>
      </p:pic>
      <p:pic>
        <p:nvPicPr>
          <p:cNvPr descr="Icon&#10;&#10;Description automatically generated" id="260" name="Google Shape;260;p35"/>
          <p:cNvPicPr preferRelativeResize="0"/>
          <p:nvPr/>
        </p:nvPicPr>
        <p:blipFill rotWithShape="1">
          <a:blip r:embed="rId5">
            <a:alphaModFix/>
          </a:blip>
          <a:srcRect b="0" l="0" r="0" t="0"/>
          <a:stretch/>
        </p:blipFill>
        <p:spPr>
          <a:xfrm>
            <a:off x="10593084" y="5257343"/>
            <a:ext cx="1105178" cy="1013737"/>
          </a:xfrm>
          <a:prstGeom prst="rect">
            <a:avLst/>
          </a:prstGeom>
          <a:noFill/>
          <a:ln>
            <a:noFill/>
          </a:ln>
        </p:spPr>
      </p:pic>
      <p:sp>
        <p:nvSpPr>
          <p:cNvPr id="261" name="Google Shape;26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