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9144000"/>
  <p:notesSz cx="6858000" cy="9144000"/>
  <p:embeddedFontLst>
    <p:embeddedFont>
      <p:font typeface="Raleway"/>
      <p:regular r:id="rId50"/>
      <p:bold r:id="rId51"/>
      <p:italic r:id="rId52"/>
      <p:boldItalic r:id="rId53"/>
    </p:embeddedFont>
    <p:embeddedFont>
      <p:font typeface="Lato"/>
      <p:regular r:id="rId54"/>
      <p:bold r:id="rId55"/>
      <p:italic r:id="rId56"/>
      <p:boldItalic r:id="rId57"/>
    </p:embeddedFont>
    <p:embeddedFont>
      <p:font typeface="Candara"/>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62" roundtripDataSignature="AMtx7mj5HZ4/lYLBLKIu81nq495yZ6+5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customschemas.google.com/relationships/presentationmetadata" Target="metadata"/><Relationship Id="rId61" Type="http://schemas.openxmlformats.org/officeDocument/2006/relationships/font" Target="fonts/Candara-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andara-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fntdata"/><Relationship Id="rId50" Type="http://schemas.openxmlformats.org/officeDocument/2006/relationships/font" Target="fonts/Raleway-regular.fntdata"/><Relationship Id="rId53" Type="http://schemas.openxmlformats.org/officeDocument/2006/relationships/font" Target="fonts/Raleway-boldItalic.fntdata"/><Relationship Id="rId52" Type="http://schemas.openxmlformats.org/officeDocument/2006/relationships/font" Target="fonts/Raleway-italic.fntdata"/><Relationship Id="rId11" Type="http://schemas.openxmlformats.org/officeDocument/2006/relationships/slide" Target="slides/slide6.xml"/><Relationship Id="rId55" Type="http://schemas.openxmlformats.org/officeDocument/2006/relationships/font" Target="fonts/Lato-bold.fntdata"/><Relationship Id="rId10" Type="http://schemas.openxmlformats.org/officeDocument/2006/relationships/slide" Target="slides/slide5.xml"/><Relationship Id="rId54" Type="http://schemas.openxmlformats.org/officeDocument/2006/relationships/font" Target="fonts/Lato-regular.fntdata"/><Relationship Id="rId13" Type="http://schemas.openxmlformats.org/officeDocument/2006/relationships/slide" Target="slides/slide8.xml"/><Relationship Id="rId57" Type="http://schemas.openxmlformats.org/officeDocument/2006/relationships/font" Target="fonts/Lato-boldItalic.fntdata"/><Relationship Id="rId12" Type="http://schemas.openxmlformats.org/officeDocument/2006/relationships/slide" Target="slides/slide7.xml"/><Relationship Id="rId56" Type="http://schemas.openxmlformats.org/officeDocument/2006/relationships/font" Target="fonts/Lato-italic.fntdata"/><Relationship Id="rId15" Type="http://schemas.openxmlformats.org/officeDocument/2006/relationships/slide" Target="slides/slide10.xml"/><Relationship Id="rId59" Type="http://schemas.openxmlformats.org/officeDocument/2006/relationships/font" Target="fonts/Candara-bold.fntdata"/><Relationship Id="rId14" Type="http://schemas.openxmlformats.org/officeDocument/2006/relationships/slide" Target="slides/slide9.xml"/><Relationship Id="rId58" Type="http://schemas.openxmlformats.org/officeDocument/2006/relationships/font" Target="fonts/Candar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avatpoint.com/history-of-cloud-computi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b9ed39b62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8b9ed39b62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ba6ee522b_0_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ba6ee522b_0_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8ba6ee522b_0_1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ba6ee522b_0_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ba6ee522b_0_1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8ba6ee522b_0_16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ba6ee522b_0_1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ba6ee522b_0_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8ba6ee522b_0_17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ba6ee522b_0_1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ba6ee522b_0_1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8ba6ee522b_0_18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ba6ee522b_0_1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ba6ee522b_0_1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8ba6ee522b_0_19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ba6ee522b_0_2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ba6ee522b_0_2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ba6ee522b_0_20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ba6ee522b_0_2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8ba6ee522b_0_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ba6ee522b_0_2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8ba6ee522b_0_2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ba6ee522b_0_2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8ba6ee522b_0_2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ba6ee522b_0_2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8ba6ee522b_0_2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ba6ee522b_0_2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8ba6ee522b_0_2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c9de8727c_0_13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g7c9de8727c_0_13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ba6ee522b_0_2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8ba6ee522b_0_2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8ba6ee522b_0_2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8ba6ee522b_0_2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8ba6ee522b_0_2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8ba6ee522b_0_2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8ba6ee522b_0_2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g8ba6ee522b_0_2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ba6ee522b_0_2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g8ba6ee522b_0_2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ba6ee522b_0_3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g8ba6ee522b_0_3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ba6ee522b_0_3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g8ba6ee522b_0_3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ba362d889_0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ba362d889_0_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8ba362d889_0_8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ba362d889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g8ba362d889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ba362d889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ba362d889_0_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8ba362d889_0_9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ba362d889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ba362d889_0_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8ba362d889_0_10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ba6ee522b_0_3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ba6ee522b_0_3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Ref: </a:t>
            </a:r>
            <a:r>
              <a:rPr lang="en-US" sz="1100" u="sng">
                <a:solidFill>
                  <a:schemeClr val="hlink"/>
                </a:solidFill>
                <a:latin typeface="Arial"/>
                <a:ea typeface="Arial"/>
                <a:cs typeface="Arial"/>
                <a:sym typeface="Arial"/>
                <a:hlinkClick r:id="rId2"/>
              </a:rPr>
              <a:t>https://www.javatpoint.com/history-of-cloud-computing</a:t>
            </a:r>
            <a:endParaRPr/>
          </a:p>
        </p:txBody>
      </p:sp>
      <p:sp>
        <p:nvSpPr>
          <p:cNvPr id="138" name="Google Shape;138;g8ba6ee522b_0_3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ba6ee522b_0_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ba6ee522b_0_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8ba6ee522b_0_14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ba6ee522b_0_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ba6ee522b_0_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8ba6ee522b_0_1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13" name="Shape 13"/>
        <p:cNvGrpSpPr/>
        <p:nvPr/>
      </p:nvGrpSpPr>
      <p:grpSpPr>
        <a:xfrm>
          <a:off x="0" y="0"/>
          <a:ext cx="0" cy="0"/>
          <a:chOff x="0" y="0"/>
          <a:chExt cx="0" cy="0"/>
        </a:xfrm>
      </p:grpSpPr>
      <p:cxnSp>
        <p:nvCxnSpPr>
          <p:cNvPr id="14" name="Google Shape;14;g8ba6ee522b_0_74"/>
          <p:cNvCxnSpPr/>
          <p:nvPr/>
        </p:nvCxnSpPr>
        <p:spPr>
          <a:xfrm>
            <a:off x="2477724" y="554200"/>
            <a:ext cx="6244200" cy="0"/>
          </a:xfrm>
          <a:prstGeom prst="straightConnector1">
            <a:avLst/>
          </a:prstGeom>
          <a:noFill/>
          <a:ln cap="flat" cmpd="sng" w="38100">
            <a:solidFill>
              <a:schemeClr val="lt1"/>
            </a:solidFill>
            <a:prstDash val="solid"/>
            <a:round/>
            <a:headEnd len="sm" w="sm" type="none"/>
            <a:tailEnd len="sm" w="sm" type="none"/>
          </a:ln>
        </p:spPr>
      </p:cxnSp>
      <p:cxnSp>
        <p:nvCxnSpPr>
          <p:cNvPr id="15" name="Google Shape;15;g8ba6ee522b_0_74"/>
          <p:cNvCxnSpPr/>
          <p:nvPr/>
        </p:nvCxnSpPr>
        <p:spPr>
          <a:xfrm>
            <a:off x="2477724" y="632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6" name="Google Shape;16;g8ba6ee522b_0_74"/>
          <p:cNvCxnSpPr/>
          <p:nvPr/>
        </p:nvCxnSpPr>
        <p:spPr>
          <a:xfrm>
            <a:off x="425198" y="554200"/>
            <a:ext cx="183300" cy="0"/>
          </a:xfrm>
          <a:prstGeom prst="straightConnector1">
            <a:avLst/>
          </a:prstGeom>
          <a:noFill/>
          <a:ln cap="flat" cmpd="sng" w="19050">
            <a:solidFill>
              <a:schemeClr val="lt1"/>
            </a:solidFill>
            <a:prstDash val="solid"/>
            <a:round/>
            <a:headEnd len="sm" w="sm" type="none"/>
            <a:tailEnd len="sm" w="sm" type="none"/>
          </a:ln>
        </p:spPr>
      </p:cxnSp>
      <p:sp>
        <p:nvSpPr>
          <p:cNvPr id="17" name="Google Shape;17;g8ba6ee522b_0_74"/>
          <p:cNvSpPr txBox="1"/>
          <p:nvPr>
            <p:ph type="ctrTitle"/>
          </p:nvPr>
        </p:nvSpPr>
        <p:spPr>
          <a:xfrm>
            <a:off x="2371725" y="840300"/>
            <a:ext cx="6331500" cy="2055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8" name="Google Shape;18;g8ba6ee522b_0_74"/>
          <p:cNvSpPr txBox="1"/>
          <p:nvPr>
            <p:ph idx="1" type="subTitle"/>
          </p:nvPr>
        </p:nvSpPr>
        <p:spPr>
          <a:xfrm>
            <a:off x="2390267" y="4317933"/>
            <a:ext cx="6331500" cy="1655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9" name="Google Shape;19;g8ba6ee522b_0_74"/>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4" name="Shape 64"/>
        <p:cNvGrpSpPr/>
        <p:nvPr/>
      </p:nvGrpSpPr>
      <p:grpSpPr>
        <a:xfrm>
          <a:off x="0" y="0"/>
          <a:ext cx="0" cy="0"/>
          <a:chOff x="0" y="0"/>
          <a:chExt cx="0" cy="0"/>
        </a:xfrm>
      </p:grpSpPr>
      <p:cxnSp>
        <p:nvCxnSpPr>
          <p:cNvPr id="65" name="Google Shape;65;g8ba6ee522b_0_125"/>
          <p:cNvCxnSpPr/>
          <p:nvPr/>
        </p:nvCxnSpPr>
        <p:spPr>
          <a:xfrm>
            <a:off x="425200" y="632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6" name="Google Shape;66;g8ba6ee522b_0_125"/>
          <p:cNvCxnSpPr/>
          <p:nvPr/>
        </p:nvCxnSpPr>
        <p:spPr>
          <a:xfrm>
            <a:off x="425200" y="554200"/>
            <a:ext cx="8296800" cy="0"/>
          </a:xfrm>
          <a:prstGeom prst="straightConnector1">
            <a:avLst/>
          </a:prstGeom>
          <a:noFill/>
          <a:ln cap="flat" cmpd="sng" w="38100">
            <a:solidFill>
              <a:schemeClr val="dk2"/>
            </a:solidFill>
            <a:prstDash val="solid"/>
            <a:round/>
            <a:headEnd len="sm" w="sm" type="none"/>
            <a:tailEnd len="sm" w="sm" type="none"/>
          </a:ln>
        </p:spPr>
      </p:cxnSp>
      <p:sp>
        <p:nvSpPr>
          <p:cNvPr id="67" name="Google Shape;67;g8ba6ee522b_0_125"/>
          <p:cNvSpPr txBox="1"/>
          <p:nvPr>
            <p:ph hasCustomPrompt="1" type="title"/>
          </p:nvPr>
        </p:nvSpPr>
        <p:spPr>
          <a:xfrm>
            <a:off x="853950" y="1739800"/>
            <a:ext cx="7436100" cy="205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8" name="Google Shape;68;g8ba6ee522b_0_125"/>
          <p:cNvSpPr txBox="1"/>
          <p:nvPr>
            <p:ph idx="1" type="body"/>
          </p:nvPr>
        </p:nvSpPr>
        <p:spPr>
          <a:xfrm>
            <a:off x="853950" y="3892600"/>
            <a:ext cx="7436100" cy="1428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9" name="Google Shape;69;g8ba6ee522b_0_125"/>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0" name="Shape 70"/>
        <p:cNvGrpSpPr/>
        <p:nvPr/>
      </p:nvGrpSpPr>
      <p:grpSpPr>
        <a:xfrm>
          <a:off x="0" y="0"/>
          <a:ext cx="0" cy="0"/>
          <a:chOff x="0" y="0"/>
          <a:chExt cx="0" cy="0"/>
        </a:xfrm>
      </p:grpSpPr>
      <p:sp>
        <p:nvSpPr>
          <p:cNvPr id="71" name="Google Shape;71;g8ba6ee522b_0_131"/>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2" name="Shape 72"/>
        <p:cNvGrpSpPr/>
        <p:nvPr/>
      </p:nvGrpSpPr>
      <p:grpSpPr>
        <a:xfrm>
          <a:off x="0" y="0"/>
          <a:ext cx="0" cy="0"/>
          <a:chOff x="0" y="0"/>
          <a:chExt cx="0" cy="0"/>
        </a:xfrm>
      </p:grpSpPr>
      <p:sp>
        <p:nvSpPr>
          <p:cNvPr id="73" name="Google Shape;73;g8ba6ee522b_0_13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 name="Google Shape;74;g8ba6ee522b_0_13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342900" lvl="1" marL="914400" rtl="0" algn="l">
              <a:spcBef>
                <a:spcPts val="1600"/>
              </a:spcBef>
              <a:spcAft>
                <a:spcPts val="0"/>
              </a:spcAft>
              <a:buSzPts val="1800"/>
              <a:buChar char="○"/>
              <a:defRPr/>
            </a:lvl2pPr>
            <a:lvl3pPr indent="-342900" lvl="2" marL="1371600" rtl="0" algn="l">
              <a:spcBef>
                <a:spcPts val="1600"/>
              </a:spcBef>
              <a:spcAft>
                <a:spcPts val="0"/>
              </a:spcAft>
              <a:buSzPts val="1800"/>
              <a:buChar char="■"/>
              <a:defRPr/>
            </a:lvl3pPr>
            <a:lvl4pPr indent="-342900" lvl="3" marL="1828800" rtl="0" algn="l">
              <a:spcBef>
                <a:spcPts val="1600"/>
              </a:spcBef>
              <a:spcAft>
                <a:spcPts val="0"/>
              </a:spcAft>
              <a:buSzPts val="1800"/>
              <a:buChar char="●"/>
              <a:defRPr/>
            </a:lvl4pPr>
            <a:lvl5pPr indent="-342900" lvl="4" marL="2286000" rtl="0" algn="l">
              <a:spcBef>
                <a:spcPts val="1600"/>
              </a:spcBef>
              <a:spcAft>
                <a:spcPts val="0"/>
              </a:spcAft>
              <a:buSzPts val="1800"/>
              <a:buChar char="○"/>
              <a:defRPr/>
            </a:lvl5pPr>
            <a:lvl6pPr indent="-342900" lvl="5" marL="2743200" rtl="0" algn="l">
              <a:spcBef>
                <a:spcPts val="1600"/>
              </a:spcBef>
              <a:spcAft>
                <a:spcPts val="0"/>
              </a:spcAft>
              <a:buSzPts val="1800"/>
              <a:buChar char="■"/>
              <a:defRPr/>
            </a:lvl6pPr>
            <a:lvl7pPr indent="-342900" lvl="6" marL="3200400" rtl="0" algn="l">
              <a:spcBef>
                <a:spcPts val="1600"/>
              </a:spcBef>
              <a:spcAft>
                <a:spcPts val="0"/>
              </a:spcAft>
              <a:buSzPts val="1800"/>
              <a:buChar char="●"/>
              <a:defRPr/>
            </a:lvl7pPr>
            <a:lvl8pPr indent="-342900" lvl="7" marL="3657600" rtl="0" algn="l">
              <a:spcBef>
                <a:spcPts val="1600"/>
              </a:spcBef>
              <a:spcAft>
                <a:spcPts val="0"/>
              </a:spcAft>
              <a:buSzPts val="1800"/>
              <a:buChar char="○"/>
              <a:defRPr/>
            </a:lvl8pPr>
            <a:lvl9pPr indent="-342900" lvl="8" marL="4114800" rtl="0" algn="l">
              <a:spcBef>
                <a:spcPts val="1600"/>
              </a:spcBef>
              <a:spcAft>
                <a:spcPts val="1600"/>
              </a:spcAft>
              <a:buSzPts val="1800"/>
              <a:buChar char="■"/>
              <a:defRPr/>
            </a:lvl9pPr>
          </a:lstStyle>
          <a:p/>
        </p:txBody>
      </p:sp>
      <p:sp>
        <p:nvSpPr>
          <p:cNvPr id="75" name="Google Shape;75;g8ba6ee522b_0_133"/>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g8ba6ee522b_0_133"/>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g8ba6ee522b_0_133"/>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pic>
        <p:nvPicPr>
          <p:cNvPr id="78" name="Google Shape;78;g8ba6ee522b_0_133"/>
          <p:cNvPicPr preferRelativeResize="0"/>
          <p:nvPr/>
        </p:nvPicPr>
        <p:blipFill>
          <a:blip r:embed="rId2">
            <a:alphaModFix/>
          </a:blip>
          <a:stretch>
            <a:fillRect/>
          </a:stretch>
        </p:blipFill>
        <p:spPr>
          <a:xfrm>
            <a:off x="8399750" y="6045200"/>
            <a:ext cx="741575" cy="790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g8ba6ee522b_0_81"/>
          <p:cNvCxnSpPr/>
          <p:nvPr/>
        </p:nvCxnSpPr>
        <p:spPr>
          <a:xfrm>
            <a:off x="425200" y="554200"/>
            <a:ext cx="8296800" cy="0"/>
          </a:xfrm>
          <a:prstGeom prst="straightConnector1">
            <a:avLst/>
          </a:prstGeom>
          <a:noFill/>
          <a:ln cap="flat" cmpd="sng" w="38100">
            <a:solidFill>
              <a:schemeClr val="lt1"/>
            </a:solidFill>
            <a:prstDash val="solid"/>
            <a:round/>
            <a:headEnd len="sm" w="sm" type="none"/>
            <a:tailEnd len="sm" w="sm" type="none"/>
          </a:ln>
        </p:spPr>
      </p:cxnSp>
      <p:cxnSp>
        <p:nvCxnSpPr>
          <p:cNvPr id="22" name="Google Shape;22;g8ba6ee522b_0_81"/>
          <p:cNvCxnSpPr/>
          <p:nvPr/>
        </p:nvCxnSpPr>
        <p:spPr>
          <a:xfrm>
            <a:off x="425200" y="6320000"/>
            <a:ext cx="8296800" cy="0"/>
          </a:xfrm>
          <a:prstGeom prst="straightConnector1">
            <a:avLst/>
          </a:prstGeom>
          <a:noFill/>
          <a:ln cap="flat" cmpd="sng" w="19050">
            <a:solidFill>
              <a:schemeClr val="lt1"/>
            </a:solidFill>
            <a:prstDash val="solid"/>
            <a:round/>
            <a:headEnd len="sm" w="sm" type="none"/>
            <a:tailEnd len="sm" w="sm" type="none"/>
          </a:ln>
        </p:spPr>
      </p:cxnSp>
      <p:sp>
        <p:nvSpPr>
          <p:cNvPr id="23" name="Google Shape;23;g8ba6ee522b_0_81"/>
          <p:cNvSpPr txBox="1"/>
          <p:nvPr>
            <p:ph type="title"/>
          </p:nvPr>
        </p:nvSpPr>
        <p:spPr>
          <a:xfrm>
            <a:off x="406425" y="2409100"/>
            <a:ext cx="8296800" cy="2055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4" name="Google Shape;24;g8ba6ee522b_0_81"/>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cxnSp>
        <p:nvCxnSpPr>
          <p:cNvPr id="26" name="Google Shape;26;g8ba6ee522b_0_86"/>
          <p:cNvCxnSpPr/>
          <p:nvPr/>
        </p:nvCxnSpPr>
        <p:spPr>
          <a:xfrm>
            <a:off x="2477724" y="554200"/>
            <a:ext cx="6244200" cy="0"/>
          </a:xfrm>
          <a:prstGeom prst="straightConnector1">
            <a:avLst/>
          </a:prstGeom>
          <a:noFill/>
          <a:ln cap="flat" cmpd="sng" w="38100">
            <a:solidFill>
              <a:schemeClr val="dk2"/>
            </a:solidFill>
            <a:prstDash val="solid"/>
            <a:round/>
            <a:headEnd len="sm" w="sm" type="none"/>
            <a:tailEnd len="sm" w="sm" type="none"/>
          </a:ln>
        </p:spPr>
      </p:cxnSp>
      <p:cxnSp>
        <p:nvCxnSpPr>
          <p:cNvPr id="27" name="Google Shape;27;g8ba6ee522b_0_86"/>
          <p:cNvCxnSpPr/>
          <p:nvPr/>
        </p:nvCxnSpPr>
        <p:spPr>
          <a:xfrm>
            <a:off x="2477724" y="632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8" name="Google Shape;28;g8ba6ee522b_0_86"/>
          <p:cNvCxnSpPr/>
          <p:nvPr/>
        </p:nvCxnSpPr>
        <p:spPr>
          <a:xfrm>
            <a:off x="425198" y="554200"/>
            <a:ext cx="183300" cy="0"/>
          </a:xfrm>
          <a:prstGeom prst="straightConnector1">
            <a:avLst/>
          </a:prstGeom>
          <a:noFill/>
          <a:ln cap="flat" cmpd="sng" w="19050">
            <a:solidFill>
              <a:schemeClr val="dk2"/>
            </a:solidFill>
            <a:prstDash val="solid"/>
            <a:round/>
            <a:headEnd len="sm" w="sm" type="none"/>
            <a:tailEnd len="sm" w="sm" type="none"/>
          </a:ln>
        </p:spPr>
      </p:cxnSp>
      <p:sp>
        <p:nvSpPr>
          <p:cNvPr id="29" name="Google Shape;29;g8ba6ee522b_0_86"/>
          <p:cNvSpPr txBox="1"/>
          <p:nvPr>
            <p:ph type="title"/>
          </p:nvPr>
        </p:nvSpPr>
        <p:spPr>
          <a:xfrm>
            <a:off x="2400250" y="767933"/>
            <a:ext cx="6321600" cy="847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g8ba6ee522b_0_86"/>
          <p:cNvSpPr txBox="1"/>
          <p:nvPr>
            <p:ph idx="1" type="body"/>
          </p:nvPr>
        </p:nvSpPr>
        <p:spPr>
          <a:xfrm>
            <a:off x="2410112" y="2127701"/>
            <a:ext cx="6321600" cy="4003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1" name="Google Shape;31;g8ba6ee522b_0_86"/>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2" name="Shape 32"/>
        <p:cNvGrpSpPr/>
        <p:nvPr/>
      </p:nvGrpSpPr>
      <p:grpSpPr>
        <a:xfrm>
          <a:off x="0" y="0"/>
          <a:ext cx="0" cy="0"/>
          <a:chOff x="0" y="0"/>
          <a:chExt cx="0" cy="0"/>
        </a:xfrm>
      </p:grpSpPr>
      <p:cxnSp>
        <p:nvCxnSpPr>
          <p:cNvPr id="33" name="Google Shape;33;g8ba6ee522b_0_93"/>
          <p:cNvCxnSpPr/>
          <p:nvPr/>
        </p:nvCxnSpPr>
        <p:spPr>
          <a:xfrm>
            <a:off x="2477724" y="554200"/>
            <a:ext cx="6244200" cy="0"/>
          </a:xfrm>
          <a:prstGeom prst="straightConnector1">
            <a:avLst/>
          </a:prstGeom>
          <a:noFill/>
          <a:ln cap="flat" cmpd="sng" w="38100">
            <a:solidFill>
              <a:schemeClr val="dk2"/>
            </a:solidFill>
            <a:prstDash val="solid"/>
            <a:round/>
            <a:headEnd len="sm" w="sm" type="none"/>
            <a:tailEnd len="sm" w="sm" type="none"/>
          </a:ln>
        </p:spPr>
      </p:cxnSp>
      <p:cxnSp>
        <p:nvCxnSpPr>
          <p:cNvPr id="34" name="Google Shape;34;g8ba6ee522b_0_93"/>
          <p:cNvCxnSpPr/>
          <p:nvPr/>
        </p:nvCxnSpPr>
        <p:spPr>
          <a:xfrm>
            <a:off x="2477724" y="632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5" name="Google Shape;35;g8ba6ee522b_0_93"/>
          <p:cNvCxnSpPr/>
          <p:nvPr/>
        </p:nvCxnSpPr>
        <p:spPr>
          <a:xfrm>
            <a:off x="425198" y="554200"/>
            <a:ext cx="183300" cy="0"/>
          </a:xfrm>
          <a:prstGeom prst="straightConnector1">
            <a:avLst/>
          </a:prstGeom>
          <a:noFill/>
          <a:ln cap="flat" cmpd="sng" w="19050">
            <a:solidFill>
              <a:schemeClr val="dk2"/>
            </a:solidFill>
            <a:prstDash val="solid"/>
            <a:round/>
            <a:headEnd len="sm" w="sm" type="none"/>
            <a:tailEnd len="sm" w="sm" type="none"/>
          </a:ln>
        </p:spPr>
      </p:cxnSp>
      <p:sp>
        <p:nvSpPr>
          <p:cNvPr id="36" name="Google Shape;36;g8ba6ee522b_0_93"/>
          <p:cNvSpPr txBox="1"/>
          <p:nvPr>
            <p:ph type="title"/>
          </p:nvPr>
        </p:nvSpPr>
        <p:spPr>
          <a:xfrm>
            <a:off x="2400250" y="767933"/>
            <a:ext cx="6321600" cy="847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7" name="Google Shape;37;g8ba6ee522b_0_93"/>
          <p:cNvSpPr txBox="1"/>
          <p:nvPr>
            <p:ph idx="1" type="body"/>
          </p:nvPr>
        </p:nvSpPr>
        <p:spPr>
          <a:xfrm>
            <a:off x="2400303" y="2136900"/>
            <a:ext cx="3071400" cy="4003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g8ba6ee522b_0_93"/>
          <p:cNvSpPr txBox="1"/>
          <p:nvPr>
            <p:ph idx="2" type="body"/>
          </p:nvPr>
        </p:nvSpPr>
        <p:spPr>
          <a:xfrm>
            <a:off x="5650572" y="2136900"/>
            <a:ext cx="3071400" cy="4003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9" name="Google Shape;39;g8ba6ee522b_0_93"/>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g8ba6ee522b_0_101"/>
          <p:cNvSpPr txBox="1"/>
          <p:nvPr>
            <p:ph type="title"/>
          </p:nvPr>
        </p:nvSpPr>
        <p:spPr>
          <a:xfrm>
            <a:off x="303300" y="548767"/>
            <a:ext cx="8520600" cy="8529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2" name="Google Shape;42;g8ba6ee522b_0_101"/>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3" name="Shape 43"/>
        <p:cNvGrpSpPr/>
        <p:nvPr/>
      </p:nvGrpSpPr>
      <p:grpSpPr>
        <a:xfrm>
          <a:off x="0" y="0"/>
          <a:ext cx="0" cy="0"/>
          <a:chOff x="0" y="0"/>
          <a:chExt cx="0" cy="0"/>
        </a:xfrm>
      </p:grpSpPr>
      <p:cxnSp>
        <p:nvCxnSpPr>
          <p:cNvPr id="44" name="Google Shape;44;g8ba6ee522b_0_104"/>
          <p:cNvCxnSpPr/>
          <p:nvPr/>
        </p:nvCxnSpPr>
        <p:spPr>
          <a:xfrm>
            <a:off x="425198" y="554200"/>
            <a:ext cx="183300" cy="0"/>
          </a:xfrm>
          <a:prstGeom prst="straightConnector1">
            <a:avLst/>
          </a:prstGeom>
          <a:noFill/>
          <a:ln cap="flat" cmpd="sng" w="19050">
            <a:solidFill>
              <a:schemeClr val="dk2"/>
            </a:solidFill>
            <a:prstDash val="solid"/>
            <a:round/>
            <a:headEnd len="sm" w="sm" type="none"/>
            <a:tailEnd len="sm" w="sm" type="none"/>
          </a:ln>
        </p:spPr>
      </p:cxnSp>
      <p:sp>
        <p:nvSpPr>
          <p:cNvPr id="45" name="Google Shape;45;g8ba6ee522b_0_104"/>
          <p:cNvSpPr txBox="1"/>
          <p:nvPr>
            <p:ph type="title"/>
          </p:nvPr>
        </p:nvSpPr>
        <p:spPr>
          <a:xfrm>
            <a:off x="319500" y="1248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g8ba6ee522b_0_104"/>
          <p:cNvSpPr txBox="1"/>
          <p:nvPr>
            <p:ph idx="1" type="body"/>
          </p:nvPr>
        </p:nvSpPr>
        <p:spPr>
          <a:xfrm>
            <a:off x="319500" y="2462405"/>
            <a:ext cx="2808000" cy="3741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7" name="Google Shape;47;g8ba6ee522b_0_104"/>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8" name="Shape 48"/>
        <p:cNvGrpSpPr/>
        <p:nvPr/>
      </p:nvGrpSpPr>
      <p:grpSpPr>
        <a:xfrm>
          <a:off x="0" y="0"/>
          <a:ext cx="0" cy="0"/>
          <a:chOff x="0" y="0"/>
          <a:chExt cx="0" cy="0"/>
        </a:xfrm>
      </p:grpSpPr>
      <p:cxnSp>
        <p:nvCxnSpPr>
          <p:cNvPr id="49" name="Google Shape;49;g8ba6ee522b_0_109"/>
          <p:cNvCxnSpPr/>
          <p:nvPr/>
        </p:nvCxnSpPr>
        <p:spPr>
          <a:xfrm>
            <a:off x="425198" y="554200"/>
            <a:ext cx="183300" cy="0"/>
          </a:xfrm>
          <a:prstGeom prst="straightConnector1">
            <a:avLst/>
          </a:prstGeom>
          <a:noFill/>
          <a:ln cap="flat" cmpd="sng" w="19050">
            <a:solidFill>
              <a:schemeClr val="lt1"/>
            </a:solidFill>
            <a:prstDash val="solid"/>
            <a:round/>
            <a:headEnd len="sm" w="sm" type="none"/>
            <a:tailEnd len="sm" w="sm" type="none"/>
          </a:ln>
        </p:spPr>
      </p:cxnSp>
      <p:sp>
        <p:nvSpPr>
          <p:cNvPr id="50" name="Google Shape;50;g8ba6ee522b_0_109"/>
          <p:cNvSpPr txBox="1"/>
          <p:nvPr>
            <p:ph type="title"/>
          </p:nvPr>
        </p:nvSpPr>
        <p:spPr>
          <a:xfrm>
            <a:off x="283103" y="949521"/>
            <a:ext cx="6244200" cy="511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1" name="Google Shape;51;g8ba6ee522b_0_109"/>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g8ba6ee522b_0_113"/>
          <p:cNvSpPr/>
          <p:nvPr/>
        </p:nvSpPr>
        <p:spPr>
          <a:xfrm>
            <a:off x="4572000" y="167"/>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g8ba6ee522b_0_113"/>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55" name="Google Shape;55;g8ba6ee522b_0_113"/>
          <p:cNvSpPr txBox="1"/>
          <p:nvPr>
            <p:ph type="title"/>
          </p:nvPr>
        </p:nvSpPr>
        <p:spPr>
          <a:xfrm>
            <a:off x="265500" y="1863133"/>
            <a:ext cx="4045200" cy="1757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6" name="Google Shape;56;g8ba6ee522b_0_113"/>
          <p:cNvSpPr txBox="1"/>
          <p:nvPr>
            <p:ph idx="1" type="subTitle"/>
          </p:nvPr>
        </p:nvSpPr>
        <p:spPr>
          <a:xfrm>
            <a:off x="265500" y="3647161"/>
            <a:ext cx="4045200" cy="179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7" name="Google Shape;57;g8ba6ee522b_0_113"/>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8" name="Google Shape;58;g8ba6ee522b_0_113"/>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9" name="Shape 59"/>
        <p:cNvGrpSpPr/>
        <p:nvPr/>
      </p:nvGrpSpPr>
      <p:grpSpPr>
        <a:xfrm>
          <a:off x="0" y="0"/>
          <a:ext cx="0" cy="0"/>
          <a:chOff x="0" y="0"/>
          <a:chExt cx="0" cy="0"/>
        </a:xfrm>
      </p:grpSpPr>
      <p:cxnSp>
        <p:nvCxnSpPr>
          <p:cNvPr id="60" name="Google Shape;60;g8ba6ee522b_0_120"/>
          <p:cNvCxnSpPr/>
          <p:nvPr/>
        </p:nvCxnSpPr>
        <p:spPr>
          <a:xfrm>
            <a:off x="425200" y="632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1" name="Google Shape;61;g8ba6ee522b_0_120"/>
          <p:cNvCxnSpPr/>
          <p:nvPr/>
        </p:nvCxnSpPr>
        <p:spPr>
          <a:xfrm>
            <a:off x="425198" y="554200"/>
            <a:ext cx="183300" cy="0"/>
          </a:xfrm>
          <a:prstGeom prst="straightConnector1">
            <a:avLst/>
          </a:prstGeom>
          <a:noFill/>
          <a:ln cap="flat" cmpd="sng" w="19050">
            <a:solidFill>
              <a:schemeClr val="dk2"/>
            </a:solidFill>
            <a:prstDash val="solid"/>
            <a:round/>
            <a:headEnd len="sm" w="sm" type="none"/>
            <a:tailEnd len="sm" w="sm" type="none"/>
          </a:ln>
        </p:spPr>
      </p:cxnSp>
      <p:sp>
        <p:nvSpPr>
          <p:cNvPr id="62" name="Google Shape;62;g8ba6ee522b_0_120"/>
          <p:cNvSpPr txBox="1"/>
          <p:nvPr>
            <p:ph idx="1" type="body"/>
          </p:nvPr>
        </p:nvSpPr>
        <p:spPr>
          <a:xfrm>
            <a:off x="328017" y="5634700"/>
            <a:ext cx="8388600" cy="524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3" name="Google Shape;63;g8ba6ee522b_0_120"/>
          <p:cNvSpPr txBox="1"/>
          <p:nvPr>
            <p:ph idx="12" type="sldNum"/>
          </p:nvPr>
        </p:nvSpPr>
        <p:spPr>
          <a:xfrm>
            <a:off x="8497999" y="6251679"/>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9" name="Shape 9"/>
        <p:cNvGrpSpPr/>
        <p:nvPr/>
      </p:nvGrpSpPr>
      <p:grpSpPr>
        <a:xfrm>
          <a:off x="0" y="0"/>
          <a:ext cx="0" cy="0"/>
          <a:chOff x="0" y="0"/>
          <a:chExt cx="0" cy="0"/>
        </a:xfrm>
      </p:grpSpPr>
      <p:sp>
        <p:nvSpPr>
          <p:cNvPr id="10" name="Google Shape;10;g8ba6ee522b_0_70"/>
          <p:cNvSpPr txBox="1"/>
          <p:nvPr>
            <p:ph type="title"/>
          </p:nvPr>
        </p:nvSpPr>
        <p:spPr>
          <a:xfrm>
            <a:off x="2400250" y="767933"/>
            <a:ext cx="6321600" cy="847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11" name="Google Shape;11;g8ba6ee522b_0_70"/>
          <p:cNvSpPr txBox="1"/>
          <p:nvPr>
            <p:ph idx="1" type="body"/>
          </p:nvPr>
        </p:nvSpPr>
        <p:spPr>
          <a:xfrm>
            <a:off x="2410112" y="2127701"/>
            <a:ext cx="6321600" cy="4003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12" name="Google Shape;12;g8ba6ee522b_0_70"/>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hyperlink" Target="mailto:Jannatun.noor@bracu.ac.b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2.jpg"/><Relationship Id="rId5" Type="http://schemas.openxmlformats.org/officeDocument/2006/relationships/image" Target="../media/image5.jpg"/><Relationship Id="rId6" Type="http://schemas.openxmlformats.org/officeDocument/2006/relationships/image" Target="../media/image3.jpg"/><Relationship Id="rId7"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aws.amazon.com/glacier/" TargetMode="External"/><Relationship Id="rId4" Type="http://schemas.openxmlformats.org/officeDocument/2006/relationships/hyperlink" Target="http://en.wikipedia.org/wiki/Content_delivery_network" TargetMode="External"/><Relationship Id="rId5" Type="http://schemas.openxmlformats.org/officeDocument/2006/relationships/hyperlink" Target="http://aws.amazon.com/cloudfron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hyperlink" Target="http://aws.amazon.com/s3/" TargetMode="External"/><Relationship Id="rId4" Type="http://schemas.openxmlformats.org/officeDocument/2006/relationships/hyperlink" Target="http://aws.amazon.com/glacier/"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hyperlink" Target="http://global.rakuten.com/corp/about/business/" TargetMode="External"/><Relationship Id="rId4" Type="http://schemas.openxmlformats.org/officeDocument/2006/relationships/hyperlink" Target="http://redis.io/" TargetMode="External"/><Relationship Id="rId5" Type="http://schemas.openxmlformats.org/officeDocument/2006/relationships/hyperlink" Target="http://aws.amazon.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hyperlink" Target="http://diginomica.com/2014/04/07/viber-migrates-mongodb-couchbase-halves-number-aws-servers/" TargetMode="External"/><Relationship Id="rId4" Type="http://schemas.openxmlformats.org/officeDocument/2006/relationships/hyperlink" Target="http://couchbase-live-london-2014.readthedocs.org/en/latest/viber_case_study.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csrc.nist.gov/publications/PubsSPs.html%23800-14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82" name="Shape 82"/>
        <p:cNvGrpSpPr/>
        <p:nvPr/>
      </p:nvGrpSpPr>
      <p:grpSpPr>
        <a:xfrm>
          <a:off x="0" y="0"/>
          <a:ext cx="0" cy="0"/>
          <a:chOff x="0" y="0"/>
          <a:chExt cx="0" cy="0"/>
        </a:xfrm>
      </p:grpSpPr>
      <p:pic>
        <p:nvPicPr>
          <p:cNvPr id="83" name="Google Shape;83;g8b9ed39b62_0_77"/>
          <p:cNvPicPr preferRelativeResize="0"/>
          <p:nvPr/>
        </p:nvPicPr>
        <p:blipFill rotWithShape="1">
          <a:blip r:embed="rId3">
            <a:alphaModFix/>
          </a:blip>
          <a:srcRect b="0" l="5594" r="5603" t="0"/>
          <a:stretch/>
        </p:blipFill>
        <p:spPr>
          <a:xfrm>
            <a:off x="424000" y="2447963"/>
            <a:ext cx="4572000" cy="3429000"/>
          </a:xfrm>
          <a:prstGeom prst="rect">
            <a:avLst/>
          </a:prstGeom>
          <a:noFill/>
          <a:ln>
            <a:noFill/>
          </a:ln>
        </p:spPr>
      </p:pic>
      <p:sp>
        <p:nvSpPr>
          <p:cNvPr id="84" name="Google Shape;84;g8b9ed39b62_0_77"/>
          <p:cNvSpPr txBox="1"/>
          <p:nvPr/>
        </p:nvSpPr>
        <p:spPr>
          <a:xfrm>
            <a:off x="152400" y="152400"/>
            <a:ext cx="8305800" cy="1752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600"/>
              <a:buFont typeface="Cambria"/>
              <a:buNone/>
            </a:pPr>
            <a:r>
              <a:rPr b="0" i="0" lang="en-US" sz="4600" u="none" cap="none" strike="noStrike">
                <a:solidFill>
                  <a:schemeClr val="dk2"/>
                </a:solidFill>
                <a:latin typeface="Cambria"/>
                <a:ea typeface="Cambria"/>
                <a:cs typeface="Cambria"/>
                <a:sym typeface="Cambria"/>
              </a:rPr>
              <a:t>CSE </a:t>
            </a:r>
            <a:r>
              <a:rPr lang="en-US" sz="4600">
                <a:solidFill>
                  <a:schemeClr val="dk2"/>
                </a:solidFill>
                <a:latin typeface="Cambria"/>
                <a:ea typeface="Cambria"/>
                <a:cs typeface="Cambria"/>
                <a:sym typeface="Cambria"/>
              </a:rPr>
              <a:t>491</a:t>
            </a:r>
            <a:r>
              <a:rPr b="0" i="0" lang="en-US" sz="4600" u="none" cap="none" strike="noStrike">
                <a:solidFill>
                  <a:schemeClr val="dk2"/>
                </a:solidFill>
                <a:latin typeface="Cambria"/>
                <a:ea typeface="Cambria"/>
                <a:cs typeface="Cambria"/>
                <a:sym typeface="Cambria"/>
              </a:rPr>
              <a:t>:</a:t>
            </a:r>
            <a:r>
              <a:rPr lang="en-US" sz="4600">
                <a:solidFill>
                  <a:schemeClr val="dk2"/>
                </a:solidFill>
                <a:latin typeface="Cambria"/>
                <a:ea typeface="Cambria"/>
                <a:cs typeface="Cambria"/>
                <a:sym typeface="Cambria"/>
              </a:rPr>
              <a:t>CLOUD COMPUTING</a:t>
            </a:r>
            <a:endParaRPr sz="4600">
              <a:solidFill>
                <a:schemeClr val="dk2"/>
              </a:solidFill>
              <a:latin typeface="Cambria"/>
              <a:ea typeface="Cambria"/>
              <a:cs typeface="Cambria"/>
              <a:sym typeface="Cambria"/>
            </a:endParaRPr>
          </a:p>
          <a:p>
            <a:pPr indent="0" lvl="0" marL="0" marR="0" rtl="0" algn="l">
              <a:spcBef>
                <a:spcPts val="0"/>
              </a:spcBef>
              <a:spcAft>
                <a:spcPts val="0"/>
              </a:spcAft>
              <a:buClr>
                <a:schemeClr val="dk2"/>
              </a:buClr>
              <a:buSzPts val="4600"/>
              <a:buFont typeface="Cambria"/>
              <a:buNone/>
            </a:pPr>
            <a:r>
              <a:rPr lang="en-US" sz="4500">
                <a:solidFill>
                  <a:schemeClr val="dk2"/>
                </a:solidFill>
                <a:latin typeface="Cambria"/>
                <a:ea typeface="Cambria"/>
                <a:cs typeface="Cambria"/>
                <a:sym typeface="Cambria"/>
              </a:rPr>
              <a:t>Introduction &amp; Cloud Definitions</a:t>
            </a:r>
            <a:endParaRPr sz="4500">
              <a:solidFill>
                <a:schemeClr val="dk2"/>
              </a:solidFill>
              <a:latin typeface="Cambria"/>
              <a:ea typeface="Cambria"/>
              <a:cs typeface="Cambria"/>
              <a:sym typeface="Cambria"/>
            </a:endParaRPr>
          </a:p>
        </p:txBody>
      </p:sp>
      <p:sp>
        <p:nvSpPr>
          <p:cNvPr id="85" name="Google Shape;85;g8b9ed39b62_0_77"/>
          <p:cNvSpPr/>
          <p:nvPr/>
        </p:nvSpPr>
        <p:spPr>
          <a:xfrm>
            <a:off x="5138125" y="3578075"/>
            <a:ext cx="3676200" cy="1388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2"/>
              </a:buClr>
              <a:buFont typeface="Arial"/>
              <a:buNone/>
            </a:pPr>
            <a:r>
              <a:rPr b="1" lang="en-US" sz="2500">
                <a:solidFill>
                  <a:schemeClr val="dk1"/>
                </a:solidFill>
                <a:latin typeface="Calibri"/>
                <a:ea typeface="Calibri"/>
                <a:cs typeface="Calibri"/>
                <a:sym typeface="Calibri"/>
              </a:rPr>
              <a:t>Jannatun Noor</a:t>
            </a:r>
            <a:endParaRPr b="1" sz="2500">
              <a:solidFill>
                <a:schemeClr val="dk1"/>
              </a:solidFill>
              <a:latin typeface="Calibri"/>
              <a:ea typeface="Calibri"/>
              <a:cs typeface="Calibri"/>
              <a:sym typeface="Calibri"/>
            </a:endParaRPr>
          </a:p>
          <a:p>
            <a:pPr indent="0" lvl="0" marL="0" rtl="0" algn="l">
              <a:spcBef>
                <a:spcPts val="0"/>
              </a:spcBef>
              <a:spcAft>
                <a:spcPts val="0"/>
              </a:spcAft>
              <a:buClr>
                <a:schemeClr val="dk2"/>
              </a:buClr>
              <a:buFont typeface="Arial"/>
              <a:buNone/>
            </a:pPr>
            <a:r>
              <a:rPr b="1" lang="en-US" sz="2500">
                <a:solidFill>
                  <a:schemeClr val="dk1"/>
                </a:solidFill>
                <a:latin typeface="Calibri"/>
                <a:ea typeface="Calibri"/>
                <a:cs typeface="Calibri"/>
                <a:sym typeface="Calibri"/>
              </a:rPr>
              <a:t>Lecturer, </a:t>
            </a:r>
            <a:endParaRPr b="1" sz="2500">
              <a:solidFill>
                <a:schemeClr val="dk1"/>
              </a:solidFill>
              <a:latin typeface="Calibri"/>
              <a:ea typeface="Calibri"/>
              <a:cs typeface="Calibri"/>
              <a:sym typeface="Calibri"/>
            </a:endParaRPr>
          </a:p>
          <a:p>
            <a:pPr indent="0" lvl="0" marL="0" rtl="0" algn="l">
              <a:spcBef>
                <a:spcPts val="0"/>
              </a:spcBef>
              <a:spcAft>
                <a:spcPts val="0"/>
              </a:spcAft>
              <a:buClr>
                <a:schemeClr val="dk2"/>
              </a:buClr>
              <a:buFont typeface="Arial"/>
              <a:buNone/>
            </a:pPr>
            <a:r>
              <a:rPr b="1" lang="en-US" sz="2500">
                <a:solidFill>
                  <a:schemeClr val="dk1"/>
                </a:solidFill>
                <a:latin typeface="Calibri"/>
                <a:ea typeface="Calibri"/>
                <a:cs typeface="Calibri"/>
                <a:sym typeface="Calibri"/>
              </a:rPr>
              <a:t>BRAC University</a:t>
            </a:r>
            <a:endParaRPr b="1" sz="2500">
              <a:solidFill>
                <a:schemeClr val="dk1"/>
              </a:solidFill>
              <a:latin typeface="Calibri"/>
              <a:ea typeface="Calibri"/>
              <a:cs typeface="Calibri"/>
              <a:sym typeface="Calibri"/>
            </a:endParaRPr>
          </a:p>
          <a:p>
            <a:pPr indent="0" lvl="0" marL="0" rtl="0" algn="l">
              <a:spcBef>
                <a:spcPts val="0"/>
              </a:spcBef>
              <a:spcAft>
                <a:spcPts val="0"/>
              </a:spcAft>
              <a:buClr>
                <a:schemeClr val="dk2"/>
              </a:buClr>
              <a:buFont typeface="Arial"/>
              <a:buNone/>
            </a:pPr>
            <a:r>
              <a:rPr b="1" lang="en-US" sz="2200" u="sng">
                <a:solidFill>
                  <a:schemeClr val="hlink"/>
                </a:solidFill>
                <a:latin typeface="Calibri"/>
                <a:ea typeface="Calibri"/>
                <a:cs typeface="Calibri"/>
                <a:sym typeface="Calibri"/>
                <a:hlinkClick r:id="rId4"/>
              </a:rPr>
              <a:t>Jannatun.noor@bracu.ac.bd</a:t>
            </a:r>
            <a:endParaRPr b="1" sz="2200">
              <a:solidFill>
                <a:schemeClr val="dk1"/>
              </a:solidFill>
              <a:latin typeface="Calibri"/>
              <a:ea typeface="Calibri"/>
              <a:cs typeface="Calibri"/>
              <a:sym typeface="Calibri"/>
            </a:endParaRPr>
          </a:p>
          <a:p>
            <a:pPr indent="0" lvl="0" marL="0" rtl="0" algn="l">
              <a:spcBef>
                <a:spcPts val="0"/>
              </a:spcBef>
              <a:spcAft>
                <a:spcPts val="0"/>
              </a:spcAft>
              <a:buClr>
                <a:schemeClr val="dk2"/>
              </a:buClr>
              <a:buFont typeface="Arial"/>
              <a:buNone/>
            </a:pPr>
            <a:r>
              <a:t/>
            </a:r>
            <a:endParaRPr b="1" sz="2500">
              <a:solidFill>
                <a:schemeClr val="dk1"/>
              </a:solidFill>
              <a:latin typeface="Calibri"/>
              <a:ea typeface="Calibri"/>
              <a:cs typeface="Calibri"/>
              <a:sym typeface="Calibri"/>
            </a:endParaRPr>
          </a:p>
          <a:p>
            <a:pPr indent="0" lvl="0" marL="0" rtl="0" algn="l">
              <a:spcBef>
                <a:spcPts val="0"/>
              </a:spcBef>
              <a:spcAft>
                <a:spcPts val="0"/>
              </a:spcAft>
              <a:buClr>
                <a:schemeClr val="dk2"/>
              </a:buClr>
              <a:buFont typeface="Arial"/>
              <a:buNone/>
            </a:pPr>
            <a:r>
              <a:t/>
            </a:r>
            <a:endParaRPr b="1" sz="2500">
              <a:solidFill>
                <a:schemeClr val="dk1"/>
              </a:solidFill>
              <a:latin typeface="Calibri"/>
              <a:ea typeface="Calibri"/>
              <a:cs typeface="Calibri"/>
              <a:sym typeface="Calibri"/>
            </a:endParaRPr>
          </a:p>
          <a:p>
            <a:pPr indent="0" lvl="0" marL="0" rtl="0" algn="l">
              <a:spcBef>
                <a:spcPts val="0"/>
              </a:spcBef>
              <a:spcAft>
                <a:spcPts val="0"/>
              </a:spcAft>
              <a:buClr>
                <a:schemeClr val="dk2"/>
              </a:buClr>
              <a:buFont typeface="Arial"/>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g8b9ed39b62_0_77"/>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71" name="Shape 171"/>
        <p:cNvGrpSpPr/>
        <p:nvPr/>
      </p:nvGrpSpPr>
      <p:grpSpPr>
        <a:xfrm>
          <a:off x="0" y="0"/>
          <a:ext cx="0" cy="0"/>
          <a:chOff x="0" y="0"/>
          <a:chExt cx="0" cy="0"/>
        </a:xfrm>
      </p:grpSpPr>
      <p:sp>
        <p:nvSpPr>
          <p:cNvPr id="172" name="Google Shape;172;g8ba6ee522b_0_158"/>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73" name="Google Shape;173;g8ba6ee522b_0_158"/>
          <p:cNvSpPr txBox="1"/>
          <p:nvPr>
            <p:ph type="title"/>
          </p:nvPr>
        </p:nvSpPr>
        <p:spPr>
          <a:xfrm>
            <a:off x="2291588" y="152958"/>
            <a:ext cx="6321600" cy="84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Easticity </a:t>
            </a:r>
            <a:endParaRPr/>
          </a:p>
        </p:txBody>
      </p:sp>
      <p:pic>
        <p:nvPicPr>
          <p:cNvPr id="174" name="Google Shape;174;g8ba6ee522b_0_158"/>
          <p:cNvPicPr preferRelativeResize="0"/>
          <p:nvPr/>
        </p:nvPicPr>
        <p:blipFill rotWithShape="1">
          <a:blip r:embed="rId3">
            <a:alphaModFix/>
          </a:blip>
          <a:srcRect b="0" l="0" r="0" t="0"/>
          <a:stretch/>
        </p:blipFill>
        <p:spPr>
          <a:xfrm>
            <a:off x="466863" y="1311400"/>
            <a:ext cx="7833275" cy="423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79" name="Shape 179"/>
        <p:cNvGrpSpPr/>
        <p:nvPr/>
      </p:nvGrpSpPr>
      <p:grpSpPr>
        <a:xfrm>
          <a:off x="0" y="0"/>
          <a:ext cx="0" cy="0"/>
          <a:chOff x="0" y="0"/>
          <a:chExt cx="0" cy="0"/>
        </a:xfrm>
      </p:grpSpPr>
      <p:sp>
        <p:nvSpPr>
          <p:cNvPr id="180" name="Google Shape;180;g8ba6ee522b_0_168"/>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81" name="Google Shape;181;g8ba6ee522b_0_168"/>
          <p:cNvSpPr txBox="1"/>
          <p:nvPr>
            <p:ph type="title"/>
          </p:nvPr>
        </p:nvSpPr>
        <p:spPr>
          <a:xfrm>
            <a:off x="1598900" y="339308"/>
            <a:ext cx="6321600" cy="84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Resiliency</a:t>
            </a:r>
            <a:endParaRPr/>
          </a:p>
        </p:txBody>
      </p:sp>
      <p:pic>
        <p:nvPicPr>
          <p:cNvPr id="182" name="Google Shape;182;g8ba6ee522b_0_168"/>
          <p:cNvPicPr preferRelativeResize="0"/>
          <p:nvPr/>
        </p:nvPicPr>
        <p:blipFill rotWithShape="1">
          <a:blip r:embed="rId3">
            <a:alphaModFix/>
          </a:blip>
          <a:srcRect b="0" l="0" r="0" t="0"/>
          <a:stretch/>
        </p:blipFill>
        <p:spPr>
          <a:xfrm>
            <a:off x="303550" y="1218350"/>
            <a:ext cx="6871025" cy="4265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87" name="Shape 187"/>
        <p:cNvGrpSpPr/>
        <p:nvPr/>
      </p:nvGrpSpPr>
      <p:grpSpPr>
        <a:xfrm>
          <a:off x="0" y="0"/>
          <a:ext cx="0" cy="0"/>
          <a:chOff x="0" y="0"/>
          <a:chExt cx="0" cy="0"/>
        </a:xfrm>
      </p:grpSpPr>
      <p:sp>
        <p:nvSpPr>
          <p:cNvPr id="188" name="Google Shape;188;g8ba6ee522b_0_178"/>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89" name="Google Shape;189;g8ba6ee522b_0_178"/>
          <p:cNvSpPr txBox="1"/>
          <p:nvPr>
            <p:ph type="title"/>
          </p:nvPr>
        </p:nvSpPr>
        <p:spPr>
          <a:xfrm>
            <a:off x="1058450" y="190233"/>
            <a:ext cx="6321600" cy="84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Measured Usage</a:t>
            </a:r>
            <a:endParaRPr/>
          </a:p>
        </p:txBody>
      </p:sp>
      <p:pic>
        <p:nvPicPr>
          <p:cNvPr id="190" name="Google Shape;190;g8ba6ee522b_0_178"/>
          <p:cNvPicPr preferRelativeResize="0"/>
          <p:nvPr/>
        </p:nvPicPr>
        <p:blipFill rotWithShape="1">
          <a:blip r:embed="rId3">
            <a:alphaModFix/>
          </a:blip>
          <a:srcRect b="0" l="0" r="0" t="0"/>
          <a:stretch/>
        </p:blipFill>
        <p:spPr>
          <a:xfrm>
            <a:off x="292075" y="1224878"/>
            <a:ext cx="5875075" cy="3990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95" name="Shape 195"/>
        <p:cNvGrpSpPr/>
        <p:nvPr/>
      </p:nvGrpSpPr>
      <p:grpSpPr>
        <a:xfrm>
          <a:off x="0" y="0"/>
          <a:ext cx="0" cy="0"/>
          <a:chOff x="0" y="0"/>
          <a:chExt cx="0" cy="0"/>
        </a:xfrm>
      </p:grpSpPr>
      <p:sp>
        <p:nvSpPr>
          <p:cNvPr id="196" name="Google Shape;196;g8ba6ee522b_0_188"/>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97" name="Google Shape;197;g8ba6ee522b_0_188"/>
          <p:cNvSpPr txBox="1"/>
          <p:nvPr>
            <p:ph type="title"/>
          </p:nvPr>
        </p:nvSpPr>
        <p:spPr>
          <a:xfrm>
            <a:off x="2060513" y="320658"/>
            <a:ext cx="6321600" cy="84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Multitenancy</a:t>
            </a:r>
            <a:endParaRPr/>
          </a:p>
        </p:txBody>
      </p:sp>
      <p:pic>
        <p:nvPicPr>
          <p:cNvPr id="198" name="Google Shape;198;g8ba6ee522b_0_188"/>
          <p:cNvPicPr preferRelativeResize="0"/>
          <p:nvPr/>
        </p:nvPicPr>
        <p:blipFill rotWithShape="1">
          <a:blip r:embed="rId3">
            <a:alphaModFix/>
          </a:blip>
          <a:srcRect b="0" l="0" r="0" t="0"/>
          <a:stretch/>
        </p:blipFill>
        <p:spPr>
          <a:xfrm>
            <a:off x="437038" y="1337425"/>
            <a:ext cx="7704925" cy="4385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03" name="Shape 203"/>
        <p:cNvGrpSpPr/>
        <p:nvPr/>
      </p:nvGrpSpPr>
      <p:grpSpPr>
        <a:xfrm>
          <a:off x="0" y="0"/>
          <a:ext cx="0" cy="0"/>
          <a:chOff x="0" y="0"/>
          <a:chExt cx="0" cy="0"/>
        </a:xfrm>
      </p:grpSpPr>
      <p:sp>
        <p:nvSpPr>
          <p:cNvPr id="204" name="Google Shape;204;g8ba6ee522b_0_198"/>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05" name="Google Shape;205;g8ba6ee522b_0_198"/>
          <p:cNvSpPr txBox="1"/>
          <p:nvPr>
            <p:ph type="title"/>
          </p:nvPr>
        </p:nvSpPr>
        <p:spPr>
          <a:xfrm>
            <a:off x="1319375" y="134308"/>
            <a:ext cx="6321600" cy="84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Ubiquitous access</a:t>
            </a:r>
            <a:endParaRPr/>
          </a:p>
        </p:txBody>
      </p:sp>
      <p:pic>
        <p:nvPicPr>
          <p:cNvPr id="206" name="Google Shape;206;g8ba6ee522b_0_198"/>
          <p:cNvPicPr preferRelativeResize="0"/>
          <p:nvPr/>
        </p:nvPicPr>
        <p:blipFill rotWithShape="1">
          <a:blip r:embed="rId3">
            <a:alphaModFix/>
          </a:blip>
          <a:srcRect b="0" l="0" r="0" t="0"/>
          <a:stretch/>
        </p:blipFill>
        <p:spPr>
          <a:xfrm>
            <a:off x="289325" y="846650"/>
            <a:ext cx="6724501" cy="4721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11" name="Shape 211"/>
        <p:cNvGrpSpPr/>
        <p:nvPr/>
      </p:nvGrpSpPr>
      <p:grpSpPr>
        <a:xfrm>
          <a:off x="0" y="0"/>
          <a:ext cx="0" cy="0"/>
          <a:chOff x="0" y="0"/>
          <a:chExt cx="0" cy="0"/>
        </a:xfrm>
      </p:grpSpPr>
      <p:sp>
        <p:nvSpPr>
          <p:cNvPr id="212" name="Google Shape;212;g8ba6ee522b_0_208"/>
          <p:cNvSpPr txBox="1"/>
          <p:nvPr>
            <p:ph type="title"/>
          </p:nvPr>
        </p:nvSpPr>
        <p:spPr>
          <a:xfrm>
            <a:off x="1878450" y="424783"/>
            <a:ext cx="6321600" cy="84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On-demand Self-service</a:t>
            </a:r>
            <a:endParaRPr/>
          </a:p>
        </p:txBody>
      </p:sp>
      <p:pic>
        <p:nvPicPr>
          <p:cNvPr id="213" name="Google Shape;213;g8ba6ee522b_0_208"/>
          <p:cNvPicPr preferRelativeResize="0"/>
          <p:nvPr/>
        </p:nvPicPr>
        <p:blipFill rotWithShape="1">
          <a:blip r:embed="rId3">
            <a:alphaModFix/>
          </a:blip>
          <a:srcRect b="0" l="0" r="0" t="0"/>
          <a:stretch/>
        </p:blipFill>
        <p:spPr>
          <a:xfrm>
            <a:off x="359625" y="1110725"/>
            <a:ext cx="7631951" cy="52729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17" name="Shape 217"/>
        <p:cNvGrpSpPr/>
        <p:nvPr/>
      </p:nvGrpSpPr>
      <p:grpSpPr>
        <a:xfrm>
          <a:off x="0" y="0"/>
          <a:ext cx="0" cy="0"/>
          <a:chOff x="0" y="0"/>
          <a:chExt cx="0" cy="0"/>
        </a:xfrm>
      </p:grpSpPr>
      <p:sp>
        <p:nvSpPr>
          <p:cNvPr id="218" name="Google Shape;218;g8ba6ee522b_0_218"/>
          <p:cNvSpPr txBox="1"/>
          <p:nvPr>
            <p:ph type="title"/>
          </p:nvPr>
        </p:nvSpPr>
        <p:spPr>
          <a:xfrm>
            <a:off x="300975" y="40350"/>
            <a:ext cx="8061900" cy="11337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 </a:t>
            </a:r>
            <a:br>
              <a:rPr lang="en-US" sz="3600"/>
            </a:br>
            <a:r>
              <a:rPr lang="en-US"/>
              <a:t>Characteristic</a:t>
            </a:r>
            <a:endParaRPr/>
          </a:p>
        </p:txBody>
      </p:sp>
      <p:sp>
        <p:nvSpPr>
          <p:cNvPr id="219" name="Google Shape;219;g8ba6ee522b_0_218"/>
          <p:cNvSpPr txBox="1"/>
          <p:nvPr>
            <p:ph idx="1" type="body"/>
          </p:nvPr>
        </p:nvSpPr>
        <p:spPr>
          <a:xfrm>
            <a:off x="214975" y="1452150"/>
            <a:ext cx="8835900" cy="4599000"/>
          </a:xfrm>
          <a:prstGeom prst="rect">
            <a:avLst/>
          </a:prstGeom>
          <a:noFill/>
          <a:ln>
            <a:noFill/>
          </a:ln>
        </p:spPr>
        <p:txBody>
          <a:bodyPr anchorCtr="0" anchor="t" bIns="45700" lIns="91425" spcFirstLastPara="1" rIns="91425" wrap="square" tIns="45700">
            <a:noAutofit/>
          </a:bodyPr>
          <a:lstStyle/>
          <a:p>
            <a:pPr indent="-403860" lvl="0" marL="342900" rtl="0" algn="l">
              <a:lnSpc>
                <a:spcPct val="100000"/>
              </a:lnSpc>
              <a:spcBef>
                <a:spcPts val="0"/>
              </a:spcBef>
              <a:spcAft>
                <a:spcPts val="0"/>
              </a:spcAft>
              <a:buSzPts val="2500"/>
              <a:buChar char="•"/>
            </a:pPr>
            <a:r>
              <a:rPr b="1" lang="en-US" sz="2500"/>
              <a:t>On-demand usage : </a:t>
            </a:r>
            <a:r>
              <a:rPr lang="en-US" sz="2500"/>
              <a:t>Users are able to provision cloud computing resources without requiring human interaction.</a:t>
            </a:r>
            <a:endParaRPr sz="2500"/>
          </a:p>
          <a:p>
            <a:pPr indent="-403860" lvl="0" marL="342900" rtl="0" algn="l">
              <a:lnSpc>
                <a:spcPct val="100000"/>
              </a:lnSpc>
              <a:spcBef>
                <a:spcPts val="1400"/>
              </a:spcBef>
              <a:spcAft>
                <a:spcPts val="0"/>
              </a:spcAft>
              <a:buSzPts val="2500"/>
              <a:buChar char="•"/>
            </a:pPr>
            <a:r>
              <a:rPr b="1" lang="en-US" sz="2500"/>
              <a:t>Ubiquitous access :</a:t>
            </a:r>
            <a:r>
              <a:rPr lang="en-US" sz="2500"/>
              <a:t> Cloud computing resources are accessible over the network, supporting heterogeneous client platforms.</a:t>
            </a:r>
            <a:endParaRPr b="1" sz="2500"/>
          </a:p>
          <a:p>
            <a:pPr indent="-403860" lvl="0" marL="342900" rtl="0" algn="l">
              <a:lnSpc>
                <a:spcPct val="100000"/>
              </a:lnSpc>
              <a:spcBef>
                <a:spcPts val="1400"/>
              </a:spcBef>
              <a:spcAft>
                <a:spcPts val="0"/>
              </a:spcAft>
              <a:buSzPts val="2500"/>
              <a:buChar char="•"/>
            </a:pPr>
            <a:r>
              <a:rPr b="1" lang="en-US" sz="2500"/>
              <a:t>Multi-tenancy : </a:t>
            </a:r>
            <a:r>
              <a:rPr lang="en-US" sz="2500"/>
              <a:t>Service multiple customers from the same physical resources, by securely separating the resources on logical level.</a:t>
            </a:r>
            <a:endParaRPr sz="2500"/>
          </a:p>
          <a:p>
            <a:pPr indent="0" lvl="0" marL="0" rtl="0" algn="l">
              <a:lnSpc>
                <a:spcPct val="100000"/>
              </a:lnSpc>
              <a:spcBef>
                <a:spcPts val="1400"/>
              </a:spcBef>
              <a:spcAft>
                <a:spcPts val="0"/>
              </a:spcAft>
              <a:buSzPts val="1375"/>
              <a:buNone/>
            </a:pPr>
            <a:r>
              <a:t/>
            </a:r>
            <a:endParaRPr sz="2500"/>
          </a:p>
        </p:txBody>
      </p:sp>
      <p:sp>
        <p:nvSpPr>
          <p:cNvPr id="220" name="Google Shape;220;g8ba6ee522b_0_218"/>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24" name="Shape 224"/>
        <p:cNvGrpSpPr/>
        <p:nvPr/>
      </p:nvGrpSpPr>
      <p:grpSpPr>
        <a:xfrm>
          <a:off x="0" y="0"/>
          <a:ext cx="0" cy="0"/>
          <a:chOff x="0" y="0"/>
          <a:chExt cx="0" cy="0"/>
        </a:xfrm>
      </p:grpSpPr>
      <p:sp>
        <p:nvSpPr>
          <p:cNvPr id="225" name="Google Shape;225;p5"/>
          <p:cNvSpPr txBox="1"/>
          <p:nvPr>
            <p:ph type="title"/>
          </p:nvPr>
        </p:nvSpPr>
        <p:spPr>
          <a:xfrm>
            <a:off x="300974" y="40350"/>
            <a:ext cx="8061900" cy="14118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 </a:t>
            </a:r>
            <a:br>
              <a:rPr lang="en-US" sz="3600"/>
            </a:br>
            <a:r>
              <a:rPr lang="en-US"/>
              <a:t>Characteristic (cont.)</a:t>
            </a:r>
            <a:endParaRPr/>
          </a:p>
        </p:txBody>
      </p:sp>
      <p:sp>
        <p:nvSpPr>
          <p:cNvPr id="226" name="Google Shape;226;p5"/>
          <p:cNvSpPr txBox="1"/>
          <p:nvPr>
            <p:ph idx="1" type="body"/>
          </p:nvPr>
        </p:nvSpPr>
        <p:spPr>
          <a:xfrm>
            <a:off x="214975" y="1452150"/>
            <a:ext cx="8835900" cy="4599000"/>
          </a:xfrm>
          <a:prstGeom prst="rect">
            <a:avLst/>
          </a:prstGeom>
          <a:noFill/>
          <a:ln>
            <a:noFill/>
          </a:ln>
        </p:spPr>
        <p:txBody>
          <a:bodyPr anchorCtr="0" anchor="t" bIns="45700" lIns="91425" spcFirstLastPara="1" rIns="91425" wrap="square" tIns="45700">
            <a:normAutofit/>
          </a:bodyPr>
          <a:lstStyle/>
          <a:p>
            <a:pPr indent="-403860" lvl="0" marL="342900" rtl="0" algn="l">
              <a:lnSpc>
                <a:spcPct val="100000"/>
              </a:lnSpc>
              <a:spcBef>
                <a:spcPts val="1400"/>
              </a:spcBef>
              <a:spcAft>
                <a:spcPts val="0"/>
              </a:spcAft>
              <a:buSzPts val="2500"/>
              <a:buChar char="•"/>
            </a:pPr>
            <a:r>
              <a:rPr b="1" lang="en-US" sz="2500"/>
              <a:t>Elasticity : </a:t>
            </a:r>
            <a:r>
              <a:rPr lang="en-US" sz="2500"/>
              <a:t>Resources are provisioned and released on-demand and/or automated based on triggers or parameters.</a:t>
            </a:r>
            <a:endParaRPr sz="2500"/>
          </a:p>
          <a:p>
            <a:pPr indent="-403860" lvl="0" marL="342900" rtl="0" algn="l">
              <a:lnSpc>
                <a:spcPct val="100000"/>
              </a:lnSpc>
              <a:spcBef>
                <a:spcPts val="1400"/>
              </a:spcBef>
              <a:spcAft>
                <a:spcPts val="0"/>
              </a:spcAft>
              <a:buSzPts val="2500"/>
              <a:buChar char="•"/>
            </a:pPr>
            <a:r>
              <a:rPr b="1" lang="en-US" sz="2500"/>
              <a:t>Measured usage : </a:t>
            </a:r>
            <a:r>
              <a:rPr lang="en-US" sz="2500"/>
              <a:t>Resource usage are monitored, measured, and reported (billed) transparently based on utilization.</a:t>
            </a:r>
            <a:endParaRPr sz="2500"/>
          </a:p>
          <a:p>
            <a:pPr indent="-403860" lvl="0" marL="342900" rtl="0" algn="l">
              <a:lnSpc>
                <a:spcPct val="100000"/>
              </a:lnSpc>
              <a:spcBef>
                <a:spcPts val="1400"/>
              </a:spcBef>
              <a:spcAft>
                <a:spcPts val="0"/>
              </a:spcAft>
              <a:buSzPts val="2500"/>
              <a:buChar char="•"/>
            </a:pPr>
            <a:r>
              <a:rPr b="1" lang="en-US" sz="2500"/>
              <a:t>Resiliency : </a:t>
            </a:r>
            <a:r>
              <a:rPr lang="en-US" sz="2500"/>
              <a:t>Automatically detect and recover from failure.</a:t>
            </a:r>
            <a:endParaRPr sz="2500"/>
          </a:p>
          <a:p>
            <a:pPr indent="0" lvl="0" marL="0" rtl="0" algn="l">
              <a:lnSpc>
                <a:spcPct val="100000"/>
              </a:lnSpc>
              <a:spcBef>
                <a:spcPts val="1400"/>
              </a:spcBef>
              <a:spcAft>
                <a:spcPts val="0"/>
              </a:spcAft>
              <a:buSzPts val="1375"/>
              <a:buNone/>
            </a:pPr>
            <a:r>
              <a:rPr lang="en-US" sz="2500"/>
              <a:t>Cloud software takes full advantage of the cloud paradigm by being service oriented with a focus on statelessness, low coupling, modularity, and semantic interoperability.</a:t>
            </a:r>
            <a:endParaRPr sz="2500"/>
          </a:p>
        </p:txBody>
      </p:sp>
      <p:sp>
        <p:nvSpPr>
          <p:cNvPr id="227" name="Google Shape;227;p5"/>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31" name="Shape 231"/>
        <p:cNvGrpSpPr/>
        <p:nvPr/>
      </p:nvGrpSpPr>
      <p:grpSpPr>
        <a:xfrm>
          <a:off x="0" y="0"/>
          <a:ext cx="0" cy="0"/>
          <a:chOff x="0" y="0"/>
          <a:chExt cx="0" cy="0"/>
        </a:xfrm>
      </p:grpSpPr>
      <p:sp>
        <p:nvSpPr>
          <p:cNvPr id="232" name="Google Shape;232;g8ba6ee522b_0_224"/>
          <p:cNvSpPr txBox="1"/>
          <p:nvPr>
            <p:ph type="title"/>
          </p:nvPr>
        </p:nvSpPr>
        <p:spPr>
          <a:xfrm>
            <a:off x="300974" y="40350"/>
            <a:ext cx="8061900" cy="14118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 </a:t>
            </a:r>
            <a:br>
              <a:rPr lang="en-US" sz="3600"/>
            </a:br>
            <a:r>
              <a:rPr lang="en-US" sz="3600"/>
              <a:t>Two different </a:t>
            </a:r>
            <a:r>
              <a:rPr lang="en-US"/>
              <a:t>Model</a:t>
            </a:r>
            <a:endParaRPr/>
          </a:p>
        </p:txBody>
      </p:sp>
      <p:sp>
        <p:nvSpPr>
          <p:cNvPr id="233" name="Google Shape;233;g8ba6ee522b_0_224"/>
          <p:cNvSpPr txBox="1"/>
          <p:nvPr>
            <p:ph idx="1" type="body"/>
          </p:nvPr>
        </p:nvSpPr>
        <p:spPr>
          <a:xfrm>
            <a:off x="214975" y="1452150"/>
            <a:ext cx="8835900" cy="4599000"/>
          </a:xfrm>
          <a:prstGeom prst="rect">
            <a:avLst/>
          </a:prstGeom>
          <a:noFill/>
          <a:ln>
            <a:noFill/>
          </a:ln>
        </p:spPr>
        <p:txBody>
          <a:bodyPr anchorCtr="0" anchor="t" bIns="45700" lIns="91425" spcFirstLastPara="1" rIns="91425" wrap="square" tIns="45700">
            <a:noAutofit/>
          </a:bodyPr>
          <a:lstStyle/>
          <a:p>
            <a:pPr indent="-387350" lvl="0" marL="457200" rtl="0" algn="l">
              <a:spcBef>
                <a:spcPts val="1000"/>
              </a:spcBef>
              <a:spcAft>
                <a:spcPts val="0"/>
              </a:spcAft>
              <a:buSzPts val="2500"/>
              <a:buFont typeface="Karla"/>
              <a:buChar char="●"/>
            </a:pPr>
            <a:r>
              <a:rPr lang="en-US" sz="2500"/>
              <a:t>Cloud computing refers to </a:t>
            </a:r>
            <a:r>
              <a:rPr b="1" i="1" lang="en-US" sz="2500"/>
              <a:t>applications and services</a:t>
            </a:r>
            <a:r>
              <a:rPr i="1" lang="en-US" sz="2500"/>
              <a:t> </a:t>
            </a:r>
            <a:r>
              <a:rPr lang="en-US" sz="2500"/>
              <a:t>that run on a </a:t>
            </a:r>
            <a:r>
              <a:rPr b="1" i="1" lang="en-US" sz="2500"/>
              <a:t>distributed network</a:t>
            </a:r>
            <a:r>
              <a:rPr i="1" lang="en-US" sz="2500"/>
              <a:t> </a:t>
            </a:r>
            <a:r>
              <a:rPr lang="en-US" sz="2500"/>
              <a:t>using </a:t>
            </a:r>
            <a:r>
              <a:rPr b="1" i="1" lang="en-US" sz="2500"/>
              <a:t>virtualized resources</a:t>
            </a:r>
            <a:r>
              <a:rPr i="1" lang="en-US" sz="2500"/>
              <a:t> </a:t>
            </a:r>
            <a:r>
              <a:rPr lang="en-US" sz="2500"/>
              <a:t>and accessed by common Internet protocols and networking standards. It is distinguished by the notion that </a:t>
            </a:r>
            <a:r>
              <a:rPr i="1" lang="en-US" sz="2500"/>
              <a:t>resources are </a:t>
            </a:r>
            <a:r>
              <a:rPr b="1" i="1" lang="en-US" sz="2500" u="sng"/>
              <a:t>virtual</a:t>
            </a:r>
            <a:r>
              <a:rPr i="1" lang="en-US" sz="2500"/>
              <a:t> and limitless </a:t>
            </a:r>
            <a:r>
              <a:rPr lang="en-US" sz="2500"/>
              <a:t>and that </a:t>
            </a:r>
            <a:r>
              <a:rPr i="1" lang="en-US" sz="2500"/>
              <a:t>details of the physical systems on which software runs are </a:t>
            </a:r>
            <a:r>
              <a:rPr b="1" i="1" lang="en-US" sz="2500" u="sng"/>
              <a:t>abstracted</a:t>
            </a:r>
            <a:r>
              <a:rPr i="1" lang="en-US" sz="2500"/>
              <a:t> </a:t>
            </a:r>
            <a:r>
              <a:rPr lang="en-US" sz="2500"/>
              <a:t>from the user.</a:t>
            </a:r>
            <a:endParaRPr sz="2500"/>
          </a:p>
          <a:p>
            <a:pPr indent="0" lvl="0" marL="0" rtl="0" algn="l">
              <a:lnSpc>
                <a:spcPct val="100000"/>
              </a:lnSpc>
              <a:spcBef>
                <a:spcPts val="1400"/>
              </a:spcBef>
              <a:spcAft>
                <a:spcPts val="0"/>
              </a:spcAft>
              <a:buSzPts val="1375"/>
              <a:buNone/>
            </a:pPr>
            <a:r>
              <a:t/>
            </a:r>
            <a:endParaRPr b="1" sz="2500"/>
          </a:p>
        </p:txBody>
      </p:sp>
      <p:sp>
        <p:nvSpPr>
          <p:cNvPr id="234" name="Google Shape;234;g8ba6ee522b_0_224"/>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38" name="Shape 238"/>
        <p:cNvGrpSpPr/>
        <p:nvPr/>
      </p:nvGrpSpPr>
      <p:grpSpPr>
        <a:xfrm>
          <a:off x="0" y="0"/>
          <a:ext cx="0" cy="0"/>
          <a:chOff x="0" y="0"/>
          <a:chExt cx="0" cy="0"/>
        </a:xfrm>
      </p:grpSpPr>
      <p:sp>
        <p:nvSpPr>
          <p:cNvPr id="239" name="Google Shape;239;g8ba6ee522b_0_230"/>
          <p:cNvSpPr txBox="1"/>
          <p:nvPr>
            <p:ph type="title"/>
          </p:nvPr>
        </p:nvSpPr>
        <p:spPr>
          <a:xfrm>
            <a:off x="300974" y="40350"/>
            <a:ext cx="8061900" cy="14118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 </a:t>
            </a:r>
            <a:br>
              <a:rPr lang="en-US" sz="3600"/>
            </a:br>
            <a:r>
              <a:rPr lang="en-US" sz="3600"/>
              <a:t>Two different </a:t>
            </a:r>
            <a:r>
              <a:rPr lang="en-US"/>
              <a:t>Model (cont.)</a:t>
            </a:r>
            <a:endParaRPr/>
          </a:p>
        </p:txBody>
      </p:sp>
      <p:sp>
        <p:nvSpPr>
          <p:cNvPr id="240" name="Google Shape;240;g8ba6ee522b_0_230"/>
          <p:cNvSpPr txBox="1"/>
          <p:nvPr>
            <p:ph idx="1" type="body"/>
          </p:nvPr>
        </p:nvSpPr>
        <p:spPr>
          <a:xfrm>
            <a:off x="214975" y="1658600"/>
            <a:ext cx="8487900" cy="4392600"/>
          </a:xfrm>
          <a:prstGeom prst="rect">
            <a:avLst/>
          </a:prstGeom>
          <a:noFill/>
          <a:ln>
            <a:noFill/>
          </a:ln>
        </p:spPr>
        <p:txBody>
          <a:bodyPr anchorCtr="0" anchor="t" bIns="45700" lIns="91425" spcFirstLastPara="1" rIns="91425" wrap="square" tIns="45700">
            <a:noAutofit/>
          </a:bodyPr>
          <a:lstStyle/>
          <a:p>
            <a:pPr indent="-387350" lvl="0" marL="457200" rtl="0" algn="l">
              <a:spcBef>
                <a:spcPts val="0"/>
              </a:spcBef>
              <a:spcAft>
                <a:spcPts val="0"/>
              </a:spcAft>
              <a:buSzPts val="2500"/>
              <a:buFont typeface="Lato"/>
              <a:buChar char="●"/>
            </a:pPr>
            <a:r>
              <a:rPr lang="en-US" sz="2500"/>
              <a:t>Two Different classes of clouds:</a:t>
            </a:r>
            <a:endParaRPr sz="2500"/>
          </a:p>
          <a:p>
            <a:pPr indent="-381000" lvl="1" marL="914400" rtl="0" algn="l">
              <a:spcBef>
                <a:spcPts val="0"/>
              </a:spcBef>
              <a:spcAft>
                <a:spcPts val="0"/>
              </a:spcAft>
              <a:buSzPts val="2400"/>
              <a:buFont typeface="Karla"/>
              <a:buChar char="○"/>
            </a:pPr>
            <a:r>
              <a:rPr b="1" i="1" lang="en-US" sz="2400">
                <a:solidFill>
                  <a:srgbClr val="0000FF"/>
                </a:solidFill>
              </a:rPr>
              <a:t>Deployment model</a:t>
            </a:r>
            <a:r>
              <a:rPr i="1" lang="en-US" sz="2400">
                <a:solidFill>
                  <a:srgbClr val="0000FF"/>
                </a:solidFill>
              </a:rPr>
              <a:t> </a:t>
            </a:r>
            <a:r>
              <a:rPr lang="en-US" sz="2400"/>
              <a:t>tells where the cloud is located and for what purpose. </a:t>
            </a:r>
            <a:r>
              <a:rPr lang="en-US" sz="2400">
                <a:solidFill>
                  <a:srgbClr val="0000FF"/>
                </a:solidFill>
              </a:rPr>
              <a:t>Public, private, community, and hybrid </a:t>
            </a:r>
            <a:r>
              <a:rPr lang="en-US" sz="2400"/>
              <a:t>clouds are deployment models.</a:t>
            </a:r>
            <a:endParaRPr sz="2400"/>
          </a:p>
          <a:p>
            <a:pPr indent="-381000" lvl="1" marL="914400" rtl="0" algn="l">
              <a:spcBef>
                <a:spcPts val="0"/>
              </a:spcBef>
              <a:spcAft>
                <a:spcPts val="0"/>
              </a:spcAft>
              <a:buSzPts val="2400"/>
              <a:buFont typeface="Karla"/>
              <a:buChar char="○"/>
            </a:pPr>
            <a:r>
              <a:rPr b="1" i="1" lang="en-US" sz="2400">
                <a:solidFill>
                  <a:srgbClr val="0000FF"/>
                </a:solidFill>
              </a:rPr>
              <a:t>Service model</a:t>
            </a:r>
            <a:r>
              <a:rPr b="1" i="1" lang="en-US" sz="2400"/>
              <a:t> </a:t>
            </a:r>
            <a:r>
              <a:rPr lang="en-US" sz="2400"/>
              <a:t>describes the type of service that the service provider is offering. </a:t>
            </a:r>
            <a:r>
              <a:rPr lang="en-US" sz="2400">
                <a:solidFill>
                  <a:srgbClr val="0000FF"/>
                </a:solidFill>
              </a:rPr>
              <a:t>Software as a Service, Platform as a Service, and Infrastructure as a Service</a:t>
            </a:r>
            <a:r>
              <a:rPr lang="en-US" sz="2400"/>
              <a:t>—</a:t>
            </a:r>
            <a:r>
              <a:rPr b="1" lang="en-US" sz="2400">
                <a:solidFill>
                  <a:srgbClr val="0000FF"/>
                </a:solidFill>
              </a:rPr>
              <a:t>the SPI model</a:t>
            </a:r>
            <a:r>
              <a:rPr lang="en-US" sz="2400">
                <a:solidFill>
                  <a:srgbClr val="0000FF"/>
                </a:solidFill>
              </a:rPr>
              <a:t>.</a:t>
            </a:r>
            <a:endParaRPr sz="2400">
              <a:solidFill>
                <a:srgbClr val="0000FF"/>
              </a:solidFill>
            </a:endParaRPr>
          </a:p>
          <a:p>
            <a:pPr indent="0" lvl="0" marL="0" rtl="0" algn="just">
              <a:spcBef>
                <a:spcPts val="600"/>
              </a:spcBef>
              <a:spcAft>
                <a:spcPts val="0"/>
              </a:spcAft>
              <a:buSzPts val="1400"/>
              <a:buNone/>
            </a:pPr>
            <a:r>
              <a:t/>
            </a:r>
            <a:endParaRPr b="1" sz="2500"/>
          </a:p>
          <a:p>
            <a:pPr indent="0" lvl="0" marL="0" rtl="0" algn="l">
              <a:spcBef>
                <a:spcPts val="600"/>
              </a:spcBef>
              <a:spcAft>
                <a:spcPts val="0"/>
              </a:spcAft>
              <a:buSzPts val="1400"/>
              <a:buNone/>
            </a:pPr>
            <a:r>
              <a:t/>
            </a:r>
            <a:endParaRPr sz="2500"/>
          </a:p>
          <a:p>
            <a:pPr indent="0" lvl="0" marL="0" rtl="0" algn="l">
              <a:spcBef>
                <a:spcPts val="600"/>
              </a:spcBef>
              <a:spcAft>
                <a:spcPts val="0"/>
              </a:spcAft>
              <a:buSzPts val="1400"/>
              <a:buNone/>
            </a:pPr>
            <a:r>
              <a:t/>
            </a:r>
            <a:endParaRPr sz="2500"/>
          </a:p>
          <a:p>
            <a:pPr indent="0" lvl="0" marL="0" rtl="0" algn="l">
              <a:spcBef>
                <a:spcPts val="0"/>
              </a:spcBef>
              <a:spcAft>
                <a:spcPts val="0"/>
              </a:spcAft>
              <a:buSzPts val="1800"/>
              <a:buNone/>
            </a:pPr>
            <a:r>
              <a:t/>
            </a:r>
            <a:endParaRPr sz="2500"/>
          </a:p>
          <a:p>
            <a:pPr indent="0" lvl="0" marL="0" rtl="0" algn="l">
              <a:spcBef>
                <a:spcPts val="1600"/>
              </a:spcBef>
              <a:spcAft>
                <a:spcPts val="0"/>
              </a:spcAft>
              <a:buSzPts val="1800"/>
              <a:buNone/>
            </a:pPr>
            <a:r>
              <a:t/>
            </a:r>
            <a:endParaRPr sz="2500"/>
          </a:p>
          <a:p>
            <a:pPr indent="0" lvl="0" marL="0" rtl="0" algn="l">
              <a:lnSpc>
                <a:spcPct val="100000"/>
              </a:lnSpc>
              <a:spcBef>
                <a:spcPts val="1600"/>
              </a:spcBef>
              <a:spcAft>
                <a:spcPts val="0"/>
              </a:spcAft>
              <a:buSzPts val="1375"/>
              <a:buNone/>
            </a:pPr>
            <a:r>
              <a:t/>
            </a:r>
            <a:endParaRPr b="1" sz="2500"/>
          </a:p>
        </p:txBody>
      </p:sp>
      <p:sp>
        <p:nvSpPr>
          <p:cNvPr id="241" name="Google Shape;241;g8ba6ee522b_0_230"/>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90" name="Shape 90"/>
        <p:cNvGrpSpPr/>
        <p:nvPr/>
      </p:nvGrpSpPr>
      <p:grpSpPr>
        <a:xfrm>
          <a:off x="0" y="0"/>
          <a:ext cx="0" cy="0"/>
          <a:chOff x="0" y="0"/>
          <a:chExt cx="0" cy="0"/>
        </a:xfrm>
      </p:grpSpPr>
      <p:sp>
        <p:nvSpPr>
          <p:cNvPr id="91" name="Google Shape;91;p3"/>
          <p:cNvSpPr txBox="1"/>
          <p:nvPr>
            <p:ph type="title"/>
          </p:nvPr>
        </p:nvSpPr>
        <p:spPr>
          <a:xfrm>
            <a:off x="457200" y="274647"/>
            <a:ext cx="7620000" cy="825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5400"/>
              <a:buFont typeface="Candara"/>
              <a:buNone/>
            </a:pPr>
            <a:r>
              <a:rPr b="1" lang="en-US"/>
              <a:t>Clouds Defined</a:t>
            </a:r>
            <a:endParaRPr b="1"/>
          </a:p>
        </p:txBody>
      </p:sp>
      <p:grpSp>
        <p:nvGrpSpPr>
          <p:cNvPr id="92" name="Google Shape;92;p3"/>
          <p:cNvGrpSpPr/>
          <p:nvPr/>
        </p:nvGrpSpPr>
        <p:grpSpPr>
          <a:xfrm>
            <a:off x="5761763" y="1555073"/>
            <a:ext cx="2829122" cy="2012629"/>
            <a:chOff x="5696639" y="1644335"/>
            <a:chExt cx="2829122" cy="2343009"/>
          </a:xfrm>
        </p:grpSpPr>
        <p:pic>
          <p:nvPicPr>
            <p:cNvPr descr="cumulus.jpeg" id="93" name="Google Shape;93;p3"/>
            <p:cNvPicPr preferRelativeResize="0"/>
            <p:nvPr/>
          </p:nvPicPr>
          <p:blipFill rotWithShape="1">
            <a:blip r:embed="rId3">
              <a:alphaModFix/>
            </a:blip>
            <a:srcRect b="0" l="0" r="0" t="0"/>
            <a:stretch/>
          </p:blipFill>
          <p:spPr>
            <a:xfrm>
              <a:off x="5696639" y="1644335"/>
              <a:ext cx="2829122" cy="1966713"/>
            </a:xfrm>
            <a:prstGeom prst="rect">
              <a:avLst/>
            </a:prstGeom>
            <a:noFill/>
            <a:ln>
              <a:noFill/>
            </a:ln>
          </p:spPr>
        </p:pic>
        <p:sp>
          <p:nvSpPr>
            <p:cNvPr id="94" name="Google Shape;94;p3"/>
            <p:cNvSpPr txBox="1"/>
            <p:nvPr/>
          </p:nvSpPr>
          <p:spPr>
            <a:xfrm>
              <a:off x="6662998" y="3618044"/>
              <a:ext cx="1468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ndara"/>
                  <a:ea typeface="Candara"/>
                  <a:cs typeface="Candara"/>
                  <a:sym typeface="Candara"/>
                </a:rPr>
                <a:t>Cumulus</a:t>
              </a:r>
              <a:endParaRPr b="1" i="0" sz="1800" u="none" cap="none" strike="noStrike">
                <a:solidFill>
                  <a:schemeClr val="dk1"/>
                </a:solidFill>
                <a:latin typeface="Candara"/>
                <a:ea typeface="Candara"/>
                <a:cs typeface="Candara"/>
                <a:sym typeface="Candara"/>
              </a:endParaRPr>
            </a:p>
          </p:txBody>
        </p:sp>
      </p:grpSp>
      <p:grpSp>
        <p:nvGrpSpPr>
          <p:cNvPr id="95" name="Google Shape;95;p3"/>
          <p:cNvGrpSpPr/>
          <p:nvPr/>
        </p:nvGrpSpPr>
        <p:grpSpPr>
          <a:xfrm>
            <a:off x="589959" y="3886871"/>
            <a:ext cx="2829122" cy="2022774"/>
            <a:chOff x="3174856" y="2897905"/>
            <a:chExt cx="2829122" cy="2354818"/>
          </a:xfrm>
        </p:grpSpPr>
        <p:pic>
          <p:nvPicPr>
            <p:cNvPr descr="lenticular.jpeg" id="96" name="Google Shape;96;p3"/>
            <p:cNvPicPr preferRelativeResize="0"/>
            <p:nvPr/>
          </p:nvPicPr>
          <p:blipFill rotWithShape="1">
            <a:blip r:embed="rId4">
              <a:alphaModFix/>
            </a:blip>
            <a:srcRect b="0" l="0" r="0" t="0"/>
            <a:stretch/>
          </p:blipFill>
          <p:spPr>
            <a:xfrm>
              <a:off x="3174856" y="2897905"/>
              <a:ext cx="2829122" cy="1966713"/>
            </a:xfrm>
            <a:prstGeom prst="rect">
              <a:avLst/>
            </a:prstGeom>
            <a:noFill/>
            <a:ln>
              <a:noFill/>
            </a:ln>
          </p:spPr>
        </p:pic>
        <p:sp>
          <p:nvSpPr>
            <p:cNvPr id="97" name="Google Shape;97;p3"/>
            <p:cNvSpPr txBox="1"/>
            <p:nvPr/>
          </p:nvSpPr>
          <p:spPr>
            <a:xfrm>
              <a:off x="4060523" y="4883423"/>
              <a:ext cx="1338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ndara"/>
                  <a:ea typeface="Candara"/>
                  <a:cs typeface="Candara"/>
                  <a:sym typeface="Candara"/>
                </a:rPr>
                <a:t>Lenticular</a:t>
              </a:r>
              <a:endParaRPr b="1" i="0" sz="1400" u="none" cap="none" strike="noStrike">
                <a:solidFill>
                  <a:srgbClr val="000000"/>
                </a:solidFill>
              </a:endParaRPr>
            </a:p>
          </p:txBody>
        </p:sp>
      </p:grpSp>
      <p:pic>
        <p:nvPicPr>
          <p:cNvPr descr="cirrus.jpeg" id="98" name="Google Shape;98;p3"/>
          <p:cNvPicPr preferRelativeResize="0"/>
          <p:nvPr/>
        </p:nvPicPr>
        <p:blipFill rotWithShape="1">
          <a:blip r:embed="rId5">
            <a:alphaModFix/>
          </a:blip>
          <a:srcRect b="0" l="0" r="0" t="0"/>
          <a:stretch/>
        </p:blipFill>
        <p:spPr>
          <a:xfrm>
            <a:off x="3150661" y="2705356"/>
            <a:ext cx="2829122" cy="1707894"/>
          </a:xfrm>
          <a:prstGeom prst="rect">
            <a:avLst/>
          </a:prstGeom>
          <a:noFill/>
          <a:ln>
            <a:noFill/>
          </a:ln>
        </p:spPr>
      </p:pic>
      <p:sp>
        <p:nvSpPr>
          <p:cNvPr id="99" name="Google Shape;99;p3"/>
          <p:cNvSpPr txBox="1"/>
          <p:nvPr/>
        </p:nvSpPr>
        <p:spPr>
          <a:xfrm>
            <a:off x="3747375" y="4430550"/>
            <a:ext cx="1755300" cy="32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ndara"/>
                <a:ea typeface="Candara"/>
                <a:cs typeface="Candara"/>
                <a:sym typeface="Candara"/>
              </a:rPr>
              <a:t>Cirrocumulus</a:t>
            </a:r>
            <a:endParaRPr b="1" i="0" sz="1800" u="none" cap="none" strike="noStrike">
              <a:solidFill>
                <a:schemeClr val="dk1"/>
              </a:solidFill>
              <a:latin typeface="Candara"/>
              <a:ea typeface="Candara"/>
              <a:cs typeface="Candara"/>
              <a:sym typeface="Candara"/>
            </a:endParaRPr>
          </a:p>
        </p:txBody>
      </p:sp>
      <p:grpSp>
        <p:nvGrpSpPr>
          <p:cNvPr id="100" name="Google Shape;100;p3"/>
          <p:cNvGrpSpPr/>
          <p:nvPr/>
        </p:nvGrpSpPr>
        <p:grpSpPr>
          <a:xfrm>
            <a:off x="589959" y="1555073"/>
            <a:ext cx="2829122" cy="2004211"/>
            <a:chOff x="638802" y="4346835"/>
            <a:chExt cx="2829122" cy="2333209"/>
          </a:xfrm>
        </p:grpSpPr>
        <p:pic>
          <p:nvPicPr>
            <p:cNvPr descr="cirrocumulus.jpeg" id="101" name="Google Shape;101;p3"/>
            <p:cNvPicPr preferRelativeResize="0"/>
            <p:nvPr/>
          </p:nvPicPr>
          <p:blipFill rotWithShape="1">
            <a:blip r:embed="rId6">
              <a:alphaModFix/>
            </a:blip>
            <a:srcRect b="0" l="0" r="0" t="0"/>
            <a:stretch/>
          </p:blipFill>
          <p:spPr>
            <a:xfrm>
              <a:off x="638802" y="4346835"/>
              <a:ext cx="2829122" cy="1966713"/>
            </a:xfrm>
            <a:prstGeom prst="rect">
              <a:avLst/>
            </a:prstGeom>
            <a:noFill/>
            <a:ln>
              <a:noFill/>
            </a:ln>
          </p:spPr>
        </p:pic>
        <p:sp>
          <p:nvSpPr>
            <p:cNvPr id="102" name="Google Shape;102;p3"/>
            <p:cNvSpPr txBox="1"/>
            <p:nvPr/>
          </p:nvSpPr>
          <p:spPr>
            <a:xfrm>
              <a:off x="1483793" y="6310744"/>
              <a:ext cx="927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ndara"/>
                  <a:ea typeface="Candara"/>
                  <a:cs typeface="Candara"/>
                  <a:sym typeface="Candara"/>
                </a:rPr>
                <a:t>Cirrus</a:t>
              </a:r>
              <a:endParaRPr b="1" i="0" sz="1800" u="none" cap="none" strike="noStrike">
                <a:solidFill>
                  <a:schemeClr val="dk1"/>
                </a:solidFill>
                <a:latin typeface="Candara"/>
                <a:ea typeface="Candara"/>
                <a:cs typeface="Candara"/>
                <a:sym typeface="Candara"/>
              </a:endParaRPr>
            </a:p>
          </p:txBody>
        </p:sp>
      </p:grpSp>
      <p:grpSp>
        <p:nvGrpSpPr>
          <p:cNvPr id="103" name="Google Shape;103;p3"/>
          <p:cNvGrpSpPr/>
          <p:nvPr/>
        </p:nvGrpSpPr>
        <p:grpSpPr>
          <a:xfrm>
            <a:off x="5761764" y="3750844"/>
            <a:ext cx="2829121" cy="2000841"/>
            <a:chOff x="5696640" y="4346835"/>
            <a:chExt cx="2829121" cy="2329286"/>
          </a:xfrm>
        </p:grpSpPr>
        <p:pic>
          <p:nvPicPr>
            <p:cNvPr descr="altocumulus.jpeg" id="104" name="Google Shape;104;p3"/>
            <p:cNvPicPr preferRelativeResize="0"/>
            <p:nvPr/>
          </p:nvPicPr>
          <p:blipFill rotWithShape="1">
            <a:blip r:embed="rId7">
              <a:alphaModFix/>
            </a:blip>
            <a:srcRect b="0" l="0" r="0" t="0"/>
            <a:stretch/>
          </p:blipFill>
          <p:spPr>
            <a:xfrm>
              <a:off x="5696640" y="4346835"/>
              <a:ext cx="2829121" cy="1966712"/>
            </a:xfrm>
            <a:prstGeom prst="rect">
              <a:avLst/>
            </a:prstGeom>
            <a:noFill/>
            <a:ln>
              <a:noFill/>
            </a:ln>
          </p:spPr>
        </p:pic>
        <p:sp>
          <p:nvSpPr>
            <p:cNvPr id="105" name="Google Shape;105;p3"/>
            <p:cNvSpPr txBox="1"/>
            <p:nvPr/>
          </p:nvSpPr>
          <p:spPr>
            <a:xfrm>
              <a:off x="6681527" y="6306821"/>
              <a:ext cx="1527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ndara"/>
                  <a:ea typeface="Candara"/>
                  <a:cs typeface="Candara"/>
                  <a:sym typeface="Candara"/>
                </a:rPr>
                <a:t>Altocumulus</a:t>
              </a:r>
              <a:endParaRPr b="1" i="0" sz="1800" u="none" cap="none" strike="noStrike">
                <a:solidFill>
                  <a:schemeClr val="dk1"/>
                </a:solidFill>
                <a:latin typeface="Candara"/>
                <a:ea typeface="Candara"/>
                <a:cs typeface="Candara"/>
                <a:sym typeface="Candara"/>
              </a:endParaRPr>
            </a:p>
          </p:txBody>
        </p:sp>
      </p:grpSp>
      <p:sp>
        <p:nvSpPr>
          <p:cNvPr id="106" name="Google Shape;106;p3"/>
          <p:cNvSpPr txBox="1"/>
          <p:nvPr/>
        </p:nvSpPr>
        <p:spPr>
          <a:xfrm>
            <a:off x="108308" y="5934886"/>
            <a:ext cx="8482500" cy="64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ndara"/>
                <a:ea typeface="Candara"/>
                <a:cs typeface="Candara"/>
                <a:sym typeface="Candara"/>
              </a:rPr>
              <a:t>Just like many real world, meteorological clouds; a group of defining characteristics make cloud computing systems “Cloud.” </a:t>
            </a:r>
            <a:endParaRPr b="1" i="0" sz="1400" u="none" cap="none" strike="noStrike">
              <a:solidFill>
                <a:srgbClr val="000000"/>
              </a:solidFill>
            </a:endParaRPr>
          </a:p>
        </p:txBody>
      </p:sp>
      <p:sp>
        <p:nvSpPr>
          <p:cNvPr id="107" name="Google Shape;107;p3"/>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45" name="Shape 245"/>
        <p:cNvGrpSpPr/>
        <p:nvPr/>
      </p:nvGrpSpPr>
      <p:grpSpPr>
        <a:xfrm>
          <a:off x="0" y="0"/>
          <a:ext cx="0" cy="0"/>
          <a:chOff x="0" y="0"/>
          <a:chExt cx="0" cy="0"/>
        </a:xfrm>
      </p:grpSpPr>
      <p:sp>
        <p:nvSpPr>
          <p:cNvPr id="246" name="Google Shape;246;g8ba6ee522b_0_236"/>
          <p:cNvSpPr txBox="1"/>
          <p:nvPr>
            <p:ph type="title"/>
          </p:nvPr>
        </p:nvSpPr>
        <p:spPr>
          <a:xfrm>
            <a:off x="300974" y="40350"/>
            <a:ext cx="8061900" cy="14118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 </a:t>
            </a:r>
            <a:br>
              <a:rPr lang="en-US" sz="3600"/>
            </a:br>
            <a:r>
              <a:rPr lang="en-US" sz="3600"/>
              <a:t>Two different </a:t>
            </a:r>
            <a:r>
              <a:rPr lang="en-US"/>
              <a:t>Model (cont.)</a:t>
            </a:r>
            <a:endParaRPr/>
          </a:p>
        </p:txBody>
      </p:sp>
      <p:sp>
        <p:nvSpPr>
          <p:cNvPr id="247" name="Google Shape;247;g8ba6ee522b_0_236"/>
          <p:cNvSpPr txBox="1"/>
          <p:nvPr>
            <p:ph idx="1" type="body"/>
          </p:nvPr>
        </p:nvSpPr>
        <p:spPr>
          <a:xfrm>
            <a:off x="214975" y="1695875"/>
            <a:ext cx="8487900" cy="4355100"/>
          </a:xfrm>
          <a:prstGeom prst="rect">
            <a:avLst/>
          </a:prstGeom>
          <a:noFill/>
          <a:ln>
            <a:noFill/>
          </a:ln>
        </p:spPr>
        <p:txBody>
          <a:bodyPr anchorCtr="0" anchor="t" bIns="45700" lIns="91425" spcFirstLastPara="1" rIns="91425" wrap="square" tIns="45700">
            <a:noAutofit/>
          </a:bodyPr>
          <a:lstStyle/>
          <a:p>
            <a:pPr indent="-387350" lvl="0" marL="457200" rtl="0" algn="l">
              <a:spcBef>
                <a:spcPts val="0"/>
              </a:spcBef>
              <a:spcAft>
                <a:spcPts val="0"/>
              </a:spcAft>
              <a:buSzPts val="2500"/>
              <a:buFont typeface="Lato"/>
              <a:buChar char="●"/>
            </a:pPr>
            <a:r>
              <a:rPr lang="en-US" sz="2500"/>
              <a:t>Cloud computing makes the long-held dream of utility computing possible with a pay-as-you-go, infinitely scalable, universally available system. With cloud computing, </a:t>
            </a:r>
            <a:r>
              <a:rPr b="1" i="1" lang="en-US" sz="2500">
                <a:solidFill>
                  <a:srgbClr val="0000FF"/>
                </a:solidFill>
              </a:rPr>
              <a:t>you can start very small and become big very fast</a:t>
            </a:r>
            <a:r>
              <a:rPr b="1" lang="en-US" sz="2500">
                <a:solidFill>
                  <a:srgbClr val="0000FF"/>
                </a:solidFill>
              </a:rPr>
              <a:t>. </a:t>
            </a:r>
            <a:endParaRPr b="1" sz="2500">
              <a:solidFill>
                <a:srgbClr val="0000FF"/>
              </a:solidFill>
            </a:endParaRPr>
          </a:p>
          <a:p>
            <a:pPr indent="457200" lvl="0" marL="0" rtl="0" algn="just">
              <a:spcBef>
                <a:spcPts val="600"/>
              </a:spcBef>
              <a:spcAft>
                <a:spcPts val="0"/>
              </a:spcAft>
              <a:buSzPts val="1400"/>
              <a:buNone/>
            </a:pPr>
            <a:r>
              <a:t/>
            </a:r>
            <a:endParaRPr b="1" sz="2500"/>
          </a:p>
          <a:p>
            <a:pPr indent="0" lvl="0" marL="0" rtl="0" algn="l">
              <a:spcBef>
                <a:spcPts val="600"/>
              </a:spcBef>
              <a:spcAft>
                <a:spcPts val="0"/>
              </a:spcAft>
              <a:buSzPts val="1400"/>
              <a:buNone/>
            </a:pPr>
            <a:r>
              <a:t/>
            </a:r>
            <a:endParaRPr sz="2500"/>
          </a:p>
          <a:p>
            <a:pPr indent="0" lvl="0" marL="0" rtl="0" algn="l">
              <a:spcBef>
                <a:spcPts val="600"/>
              </a:spcBef>
              <a:spcAft>
                <a:spcPts val="0"/>
              </a:spcAft>
              <a:buSzPts val="1400"/>
              <a:buNone/>
            </a:pPr>
            <a:r>
              <a:t/>
            </a:r>
            <a:endParaRPr sz="2500"/>
          </a:p>
          <a:p>
            <a:pPr indent="0" lvl="0" marL="0" rtl="0" algn="l">
              <a:spcBef>
                <a:spcPts val="0"/>
              </a:spcBef>
              <a:spcAft>
                <a:spcPts val="0"/>
              </a:spcAft>
              <a:buSzPts val="1800"/>
              <a:buNone/>
            </a:pPr>
            <a:r>
              <a:t/>
            </a:r>
            <a:endParaRPr sz="2500"/>
          </a:p>
          <a:p>
            <a:pPr indent="0" lvl="0" marL="0" rtl="0" algn="l">
              <a:spcBef>
                <a:spcPts val="1600"/>
              </a:spcBef>
              <a:spcAft>
                <a:spcPts val="0"/>
              </a:spcAft>
              <a:buSzPts val="1800"/>
              <a:buNone/>
            </a:pPr>
            <a:r>
              <a:t/>
            </a:r>
            <a:endParaRPr sz="2500"/>
          </a:p>
          <a:p>
            <a:pPr indent="0" lvl="0" marL="0" rtl="0" algn="l">
              <a:lnSpc>
                <a:spcPct val="100000"/>
              </a:lnSpc>
              <a:spcBef>
                <a:spcPts val="1600"/>
              </a:spcBef>
              <a:spcAft>
                <a:spcPts val="0"/>
              </a:spcAft>
              <a:buSzPts val="1375"/>
              <a:buNone/>
            </a:pPr>
            <a:r>
              <a:t/>
            </a:r>
            <a:endParaRPr b="1" sz="2500"/>
          </a:p>
        </p:txBody>
      </p:sp>
      <p:sp>
        <p:nvSpPr>
          <p:cNvPr id="248" name="Google Shape;248;g8ba6ee522b_0_236"/>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52" name="Shape 252"/>
        <p:cNvGrpSpPr/>
        <p:nvPr/>
      </p:nvGrpSpPr>
      <p:grpSpPr>
        <a:xfrm>
          <a:off x="0" y="0"/>
          <a:ext cx="0" cy="0"/>
          <a:chOff x="0" y="0"/>
          <a:chExt cx="0" cy="0"/>
        </a:xfrm>
      </p:grpSpPr>
      <p:sp>
        <p:nvSpPr>
          <p:cNvPr id="253" name="Google Shape;253;g8ba6ee522b_0_242"/>
          <p:cNvSpPr txBox="1"/>
          <p:nvPr>
            <p:ph idx="12" type="sldNum"/>
          </p:nvPr>
        </p:nvSpPr>
        <p:spPr>
          <a:xfrm>
            <a:off x="8382663" y="55637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54" name="Google Shape;254;g8ba6ee522b_0_242"/>
          <p:cNvSpPr txBox="1"/>
          <p:nvPr>
            <p:ph type="title"/>
          </p:nvPr>
        </p:nvSpPr>
        <p:spPr>
          <a:xfrm>
            <a:off x="415350" y="229925"/>
            <a:ext cx="6724500" cy="1331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Deployment Models</a:t>
            </a:r>
            <a:endParaRPr/>
          </a:p>
        </p:txBody>
      </p:sp>
      <p:pic>
        <p:nvPicPr>
          <p:cNvPr id="255" name="Google Shape;255;g8ba6ee522b_0_242"/>
          <p:cNvPicPr preferRelativeResize="0"/>
          <p:nvPr/>
        </p:nvPicPr>
        <p:blipFill rotWithShape="1">
          <a:blip r:embed="rId3">
            <a:alphaModFix/>
          </a:blip>
          <a:srcRect b="0" l="0" r="0" t="0"/>
          <a:stretch/>
        </p:blipFill>
        <p:spPr>
          <a:xfrm>
            <a:off x="734525" y="1219400"/>
            <a:ext cx="7344901" cy="47406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59" name="Shape 259"/>
        <p:cNvGrpSpPr/>
        <p:nvPr/>
      </p:nvGrpSpPr>
      <p:grpSpPr>
        <a:xfrm>
          <a:off x="0" y="0"/>
          <a:ext cx="0" cy="0"/>
          <a:chOff x="0" y="0"/>
          <a:chExt cx="0" cy="0"/>
        </a:xfrm>
      </p:grpSpPr>
      <p:sp>
        <p:nvSpPr>
          <p:cNvPr id="260" name="Google Shape;260;g7c9de8727c_0_137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a:t>
            </a:r>
            <a:br>
              <a:rPr lang="en-US" sz="3600"/>
            </a:br>
            <a:r>
              <a:rPr lang="en-US"/>
              <a:t>Deployment Models</a:t>
            </a:r>
            <a:endParaRPr/>
          </a:p>
        </p:txBody>
      </p:sp>
      <p:sp>
        <p:nvSpPr>
          <p:cNvPr id="261" name="Google Shape;261;g7c9de8727c_0_1379"/>
          <p:cNvSpPr txBox="1"/>
          <p:nvPr>
            <p:ph idx="1" type="body"/>
          </p:nvPr>
        </p:nvSpPr>
        <p:spPr>
          <a:xfrm>
            <a:off x="457200" y="1561475"/>
            <a:ext cx="76200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2400"/>
              </a:spcBef>
              <a:spcAft>
                <a:spcPts val="0"/>
              </a:spcAft>
              <a:buSzPts val="2380"/>
              <a:buChar char="•"/>
            </a:pPr>
            <a:r>
              <a:rPr lang="en-US" sz="2380"/>
              <a:t>Public clouds provide service to any paying customer:</a:t>
            </a:r>
            <a:endParaRPr/>
          </a:p>
          <a:p>
            <a:pPr indent="-336550" lvl="1" marL="685800" rtl="0" algn="l">
              <a:lnSpc>
                <a:spcPct val="80000"/>
              </a:lnSpc>
              <a:spcBef>
                <a:spcPts val="600"/>
              </a:spcBef>
              <a:spcAft>
                <a:spcPts val="0"/>
              </a:spcAft>
              <a:buSzPts val="2210"/>
              <a:buChar char="•"/>
            </a:pPr>
            <a:r>
              <a:rPr lang="en-US" sz="2210"/>
              <a:t>Amazon S3: store arbitrary datasets, pay per GB-month stored</a:t>
            </a:r>
            <a:endParaRPr/>
          </a:p>
          <a:p>
            <a:pPr indent="-336550" lvl="1" marL="685800" rtl="0" algn="l">
              <a:lnSpc>
                <a:spcPct val="80000"/>
              </a:lnSpc>
              <a:spcBef>
                <a:spcPts val="600"/>
              </a:spcBef>
              <a:spcAft>
                <a:spcPts val="0"/>
              </a:spcAft>
              <a:buSzPts val="2210"/>
              <a:buChar char="•"/>
            </a:pPr>
            <a:r>
              <a:rPr lang="en-US" sz="2210"/>
              <a:t>Amazon EC2: upload and run arbitrary OS images, pay per CPU hour used</a:t>
            </a:r>
            <a:endParaRPr/>
          </a:p>
          <a:p>
            <a:pPr indent="-336550" lvl="1" marL="685800" rtl="0" algn="l">
              <a:lnSpc>
                <a:spcPct val="80000"/>
              </a:lnSpc>
              <a:spcBef>
                <a:spcPts val="600"/>
              </a:spcBef>
              <a:spcAft>
                <a:spcPts val="0"/>
              </a:spcAft>
              <a:buSzPts val="2210"/>
              <a:buChar char="•"/>
            </a:pPr>
            <a:r>
              <a:rPr lang="en-US" sz="2210"/>
              <a:t>Google App Engine / Compute Engine: develop applications within their App Engine framework, upload data that will be imported into their format, and run</a:t>
            </a:r>
            <a:endParaRPr sz="2210"/>
          </a:p>
        </p:txBody>
      </p:sp>
      <p:sp>
        <p:nvSpPr>
          <p:cNvPr id="262" name="Google Shape;262;g7c9de8727c_0_1379"/>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66" name="Shape 266"/>
        <p:cNvGrpSpPr/>
        <p:nvPr/>
      </p:nvGrpSpPr>
      <p:grpSpPr>
        <a:xfrm>
          <a:off x="0" y="0"/>
          <a:ext cx="0" cy="0"/>
          <a:chOff x="0" y="0"/>
          <a:chExt cx="0" cy="0"/>
        </a:xfrm>
      </p:grpSpPr>
      <p:sp>
        <p:nvSpPr>
          <p:cNvPr id="267" name="Google Shape;267;g8ba6ee522b_0_251"/>
          <p:cNvSpPr txBox="1"/>
          <p:nvPr>
            <p:ph idx="12" type="sldNum"/>
          </p:nvPr>
        </p:nvSpPr>
        <p:spPr>
          <a:xfrm>
            <a:off x="8382663" y="55637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68" name="Google Shape;268;g8ba6ee522b_0_251"/>
          <p:cNvSpPr txBox="1"/>
          <p:nvPr>
            <p:ph type="title"/>
          </p:nvPr>
        </p:nvSpPr>
        <p:spPr>
          <a:xfrm>
            <a:off x="382200" y="323100"/>
            <a:ext cx="6724500" cy="1331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Deployment Models</a:t>
            </a:r>
            <a:endParaRPr/>
          </a:p>
        </p:txBody>
      </p:sp>
      <p:pic>
        <p:nvPicPr>
          <p:cNvPr id="269" name="Google Shape;269;g8ba6ee522b_0_251"/>
          <p:cNvPicPr preferRelativeResize="0"/>
          <p:nvPr/>
        </p:nvPicPr>
        <p:blipFill rotWithShape="1">
          <a:blip r:embed="rId3">
            <a:alphaModFix/>
          </a:blip>
          <a:srcRect b="0" l="0" r="0" t="0"/>
          <a:stretch/>
        </p:blipFill>
        <p:spPr>
          <a:xfrm>
            <a:off x="289125" y="1256375"/>
            <a:ext cx="7888575" cy="5209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73" name="Shape 273"/>
        <p:cNvGrpSpPr/>
        <p:nvPr/>
      </p:nvGrpSpPr>
      <p:grpSpPr>
        <a:xfrm>
          <a:off x="0" y="0"/>
          <a:ext cx="0" cy="0"/>
          <a:chOff x="0" y="0"/>
          <a:chExt cx="0" cy="0"/>
        </a:xfrm>
      </p:grpSpPr>
      <p:sp>
        <p:nvSpPr>
          <p:cNvPr id="274" name="Google Shape;274;g8ba6ee522b_0_260"/>
          <p:cNvSpPr txBox="1"/>
          <p:nvPr>
            <p:ph idx="12" type="sldNum"/>
          </p:nvPr>
        </p:nvSpPr>
        <p:spPr>
          <a:xfrm>
            <a:off x="8382663" y="55637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75" name="Google Shape;275;g8ba6ee522b_0_260"/>
          <p:cNvSpPr txBox="1"/>
          <p:nvPr>
            <p:ph type="title"/>
          </p:nvPr>
        </p:nvSpPr>
        <p:spPr>
          <a:xfrm>
            <a:off x="1934375" y="424783"/>
            <a:ext cx="6321600" cy="84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Community Cloud</a:t>
            </a:r>
            <a:endParaRPr/>
          </a:p>
        </p:txBody>
      </p:sp>
      <p:sp>
        <p:nvSpPr>
          <p:cNvPr id="276" name="Google Shape;276;g8ba6ee522b_0_260"/>
          <p:cNvSpPr txBox="1"/>
          <p:nvPr>
            <p:ph idx="1" type="body"/>
          </p:nvPr>
        </p:nvSpPr>
        <p:spPr>
          <a:xfrm>
            <a:off x="298200" y="1166350"/>
            <a:ext cx="7967700" cy="46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lang="en-US" sz="2500">
                <a:highlight>
                  <a:srgbClr val="FFFFFF"/>
                </a:highlight>
              </a:rPr>
              <a:t>A </a:t>
            </a:r>
            <a:r>
              <a:rPr b="1" lang="en-US" sz="2500">
                <a:highlight>
                  <a:srgbClr val="FFFFFF"/>
                </a:highlight>
              </a:rPr>
              <a:t>community cloud</a:t>
            </a:r>
            <a:r>
              <a:rPr lang="en-US" sz="2500">
                <a:highlight>
                  <a:srgbClr val="FFFFFF"/>
                </a:highlight>
              </a:rPr>
              <a:t> in computing is a collaborative effort in which infrastructure is shared between several organizations from a specific </a:t>
            </a:r>
            <a:r>
              <a:rPr b="1" lang="en-US" sz="2500">
                <a:highlight>
                  <a:srgbClr val="FFFFFF"/>
                </a:highlight>
              </a:rPr>
              <a:t>community</a:t>
            </a:r>
            <a:r>
              <a:rPr lang="en-US" sz="2500">
                <a:highlight>
                  <a:srgbClr val="FFFFFF"/>
                </a:highlight>
              </a:rPr>
              <a:t> with common concerns (security, compliance, jurisdiction, etc.), whether managed internally or by a third-party and hosted internally or externally.</a:t>
            </a:r>
            <a:endParaRPr sz="2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80" name="Shape 280"/>
        <p:cNvGrpSpPr/>
        <p:nvPr/>
      </p:nvGrpSpPr>
      <p:grpSpPr>
        <a:xfrm>
          <a:off x="0" y="0"/>
          <a:ext cx="0" cy="0"/>
          <a:chOff x="0" y="0"/>
          <a:chExt cx="0" cy="0"/>
        </a:xfrm>
      </p:grpSpPr>
      <p:sp>
        <p:nvSpPr>
          <p:cNvPr id="281" name="Google Shape;281;g8ba6ee522b_0_269"/>
          <p:cNvSpPr txBox="1"/>
          <p:nvPr>
            <p:ph type="title"/>
          </p:nvPr>
        </p:nvSpPr>
        <p:spPr>
          <a:xfrm>
            <a:off x="694925" y="118100"/>
            <a:ext cx="6724500" cy="1331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Service Models</a:t>
            </a:r>
            <a:endParaRPr/>
          </a:p>
        </p:txBody>
      </p:sp>
      <p:pic>
        <p:nvPicPr>
          <p:cNvPr id="282" name="Google Shape;282;g8ba6ee522b_0_269"/>
          <p:cNvPicPr preferRelativeResize="0"/>
          <p:nvPr/>
        </p:nvPicPr>
        <p:blipFill rotWithShape="1">
          <a:blip r:embed="rId3">
            <a:alphaModFix/>
          </a:blip>
          <a:srcRect b="0" l="0" r="0" t="0"/>
          <a:stretch/>
        </p:blipFill>
        <p:spPr>
          <a:xfrm>
            <a:off x="110375" y="1256150"/>
            <a:ext cx="8243800" cy="5152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86" name="Shape 286"/>
        <p:cNvGrpSpPr/>
        <p:nvPr/>
      </p:nvGrpSpPr>
      <p:grpSpPr>
        <a:xfrm>
          <a:off x="0" y="0"/>
          <a:ext cx="0" cy="0"/>
          <a:chOff x="0" y="0"/>
          <a:chExt cx="0" cy="0"/>
        </a:xfrm>
      </p:grpSpPr>
      <p:sp>
        <p:nvSpPr>
          <p:cNvPr id="287" name="Google Shape;287;g8ba6ee522b_0_284"/>
          <p:cNvSpPr txBox="1"/>
          <p:nvPr>
            <p:ph idx="12" type="sldNum"/>
          </p:nvPr>
        </p:nvSpPr>
        <p:spPr>
          <a:xfrm>
            <a:off x="8382663" y="55637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88" name="Google Shape;288;g8ba6ee522b_0_284"/>
          <p:cNvSpPr txBox="1"/>
          <p:nvPr>
            <p:ph type="title"/>
          </p:nvPr>
        </p:nvSpPr>
        <p:spPr>
          <a:xfrm>
            <a:off x="359475" y="155375"/>
            <a:ext cx="6724500" cy="99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Service Models: IAAS</a:t>
            </a:r>
            <a:endParaRPr/>
          </a:p>
        </p:txBody>
      </p:sp>
      <p:sp>
        <p:nvSpPr>
          <p:cNvPr id="289" name="Google Shape;289;g8ba6ee522b_0_284"/>
          <p:cNvSpPr txBox="1"/>
          <p:nvPr/>
        </p:nvSpPr>
        <p:spPr>
          <a:xfrm>
            <a:off x="0" y="1062250"/>
            <a:ext cx="8975400" cy="5795700"/>
          </a:xfrm>
          <a:prstGeom prst="rect">
            <a:avLst/>
          </a:prstGeom>
          <a:noFill/>
          <a:ln>
            <a:noFill/>
          </a:ln>
        </p:spPr>
        <p:txBody>
          <a:bodyPr anchorCtr="0" anchor="t" bIns="91425" lIns="91425" spcFirstLastPara="1" rIns="91425" wrap="square" tIns="91425">
            <a:noAutofit/>
          </a:bodyPr>
          <a:lstStyle/>
          <a:p>
            <a:pPr indent="-387350" lvl="0" marL="457200" marR="0" rtl="0" algn="just">
              <a:lnSpc>
                <a:spcPct val="115000"/>
              </a:lnSpc>
              <a:spcBef>
                <a:spcPts val="1000"/>
              </a:spcBef>
              <a:spcAft>
                <a:spcPts val="0"/>
              </a:spcAft>
              <a:buClr>
                <a:srgbClr val="434343"/>
              </a:buClr>
              <a:buSzPts val="2500"/>
              <a:buFont typeface="Karla"/>
              <a:buChar char="●"/>
            </a:pPr>
            <a:r>
              <a:rPr b="1" i="0" lang="en-US" sz="2500" u="none" cap="none" strike="noStrike">
                <a:solidFill>
                  <a:srgbClr val="434343"/>
                </a:solidFill>
                <a:latin typeface="Lato"/>
                <a:ea typeface="Lato"/>
                <a:cs typeface="Lato"/>
                <a:sym typeface="Lato"/>
              </a:rPr>
              <a:t>Infrastructure as a Service</a:t>
            </a:r>
            <a:r>
              <a:rPr i="0" lang="en-US" sz="2500" u="none" cap="none" strike="noStrike">
                <a:solidFill>
                  <a:srgbClr val="434343"/>
                </a:solidFill>
                <a:latin typeface="Lato"/>
                <a:ea typeface="Lato"/>
                <a:cs typeface="Lato"/>
                <a:sym typeface="Lato"/>
              </a:rPr>
              <a:t>: IaaS provides virtual machines, virtual storage, virtual infrastructure, and other hardware assets as resources that clients can provision.</a:t>
            </a:r>
            <a:endParaRPr i="0" sz="2500" u="none" cap="none" strike="noStrike">
              <a:solidFill>
                <a:srgbClr val="434343"/>
              </a:solidFill>
              <a:latin typeface="Lato"/>
              <a:ea typeface="Lato"/>
              <a:cs typeface="Lato"/>
              <a:sym typeface="Lato"/>
            </a:endParaRPr>
          </a:p>
          <a:p>
            <a:pPr indent="-387350" lvl="1" marL="914400" marR="0" rtl="0" algn="just">
              <a:lnSpc>
                <a:spcPct val="115000"/>
              </a:lnSpc>
              <a:spcBef>
                <a:spcPts val="0"/>
              </a:spcBef>
              <a:spcAft>
                <a:spcPts val="0"/>
              </a:spcAft>
              <a:buClr>
                <a:srgbClr val="434343"/>
              </a:buClr>
              <a:buSzPts val="2500"/>
              <a:buFont typeface="Lato"/>
              <a:buChar char="○"/>
            </a:pPr>
            <a:r>
              <a:rPr i="0" lang="en-US" sz="2500" u="none" cap="none" strike="noStrike">
                <a:solidFill>
                  <a:srgbClr val="434343"/>
                </a:solidFill>
                <a:latin typeface="Lato"/>
                <a:ea typeface="Lato"/>
                <a:cs typeface="Lato"/>
                <a:sym typeface="Lato"/>
              </a:rPr>
              <a:t>The IaaS service provider manages all the infrastructure, while the client is responsible for all other aspects of deployment such as operating system, applications, and user interactions with the system.</a:t>
            </a:r>
            <a:endParaRPr i="0" sz="2500" u="none" cap="none" strike="noStrike">
              <a:solidFill>
                <a:srgbClr val="434343"/>
              </a:solidFill>
              <a:latin typeface="Lato"/>
              <a:ea typeface="Lato"/>
              <a:cs typeface="Lato"/>
              <a:sym typeface="Lato"/>
            </a:endParaRPr>
          </a:p>
          <a:p>
            <a:pPr indent="0" lvl="0" marL="0" marR="0" rtl="0" algn="l">
              <a:lnSpc>
                <a:spcPct val="115000"/>
              </a:lnSpc>
              <a:spcBef>
                <a:spcPts val="0"/>
              </a:spcBef>
              <a:spcAft>
                <a:spcPts val="1600"/>
              </a:spcAft>
              <a:buClr>
                <a:srgbClr val="000000"/>
              </a:buClr>
              <a:buSzPts val="1400"/>
              <a:buFont typeface="Arial"/>
              <a:buNone/>
            </a:pPr>
            <a:r>
              <a:t/>
            </a:r>
            <a:endParaRPr b="1" i="0" sz="2500" u="none" cap="none" strike="noStrike">
              <a:solidFill>
                <a:srgbClr val="434343"/>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93" name="Shape 293"/>
        <p:cNvGrpSpPr/>
        <p:nvPr/>
      </p:nvGrpSpPr>
      <p:grpSpPr>
        <a:xfrm>
          <a:off x="0" y="0"/>
          <a:ext cx="0" cy="0"/>
          <a:chOff x="0" y="0"/>
          <a:chExt cx="0" cy="0"/>
        </a:xfrm>
      </p:grpSpPr>
      <p:sp>
        <p:nvSpPr>
          <p:cNvPr id="294" name="Google Shape;294;g8ba6ee522b_0_296"/>
          <p:cNvSpPr txBox="1"/>
          <p:nvPr>
            <p:ph idx="12" type="sldNum"/>
          </p:nvPr>
        </p:nvSpPr>
        <p:spPr>
          <a:xfrm>
            <a:off x="8382663" y="55637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95" name="Google Shape;295;g8ba6ee522b_0_296"/>
          <p:cNvSpPr txBox="1"/>
          <p:nvPr>
            <p:ph type="title"/>
          </p:nvPr>
        </p:nvSpPr>
        <p:spPr>
          <a:xfrm>
            <a:off x="359475" y="155375"/>
            <a:ext cx="6724500" cy="99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Service Models: PAAS</a:t>
            </a:r>
            <a:endParaRPr/>
          </a:p>
        </p:txBody>
      </p:sp>
      <p:sp>
        <p:nvSpPr>
          <p:cNvPr id="296" name="Google Shape;296;g8ba6ee522b_0_296"/>
          <p:cNvSpPr txBox="1"/>
          <p:nvPr/>
        </p:nvSpPr>
        <p:spPr>
          <a:xfrm>
            <a:off x="0" y="1062250"/>
            <a:ext cx="8975400" cy="5795700"/>
          </a:xfrm>
          <a:prstGeom prst="rect">
            <a:avLst/>
          </a:prstGeom>
          <a:noFill/>
          <a:ln>
            <a:noFill/>
          </a:ln>
        </p:spPr>
        <p:txBody>
          <a:bodyPr anchorCtr="0" anchor="t" bIns="91425" lIns="91425" spcFirstLastPara="1" rIns="91425" wrap="square" tIns="91425">
            <a:noAutofit/>
          </a:bodyPr>
          <a:lstStyle/>
          <a:p>
            <a:pPr indent="-387350" lvl="0" marL="457200" marR="0" rtl="0" algn="just">
              <a:lnSpc>
                <a:spcPct val="115000"/>
              </a:lnSpc>
              <a:spcBef>
                <a:spcPts val="0"/>
              </a:spcBef>
              <a:spcAft>
                <a:spcPts val="0"/>
              </a:spcAft>
              <a:buClr>
                <a:srgbClr val="434343"/>
              </a:buClr>
              <a:buSzPts val="2500"/>
              <a:buFont typeface="Karla"/>
              <a:buChar char="●"/>
            </a:pPr>
            <a:r>
              <a:rPr b="1" i="0" lang="en-US" sz="2500" u="none" cap="none" strike="noStrike">
                <a:solidFill>
                  <a:srgbClr val="434343"/>
                </a:solidFill>
                <a:latin typeface="Lato"/>
                <a:ea typeface="Lato"/>
                <a:cs typeface="Lato"/>
                <a:sym typeface="Lato"/>
              </a:rPr>
              <a:t>Platform as a Service</a:t>
            </a:r>
            <a:r>
              <a:rPr i="0" lang="en-US" sz="2500" u="none" cap="none" strike="noStrike">
                <a:solidFill>
                  <a:srgbClr val="434343"/>
                </a:solidFill>
                <a:latin typeface="Lato"/>
                <a:ea typeface="Lato"/>
                <a:cs typeface="Lato"/>
                <a:sym typeface="Lato"/>
              </a:rPr>
              <a:t>: PaaS provides virtual machines, operating systems, applications, services, development frameworks, transactions, and control structures.</a:t>
            </a:r>
            <a:endParaRPr i="0" sz="2500" u="none" cap="none" strike="noStrike">
              <a:solidFill>
                <a:srgbClr val="434343"/>
              </a:solidFill>
              <a:latin typeface="Lato"/>
              <a:ea typeface="Lato"/>
              <a:cs typeface="Lato"/>
              <a:sym typeface="Lato"/>
            </a:endParaRPr>
          </a:p>
          <a:p>
            <a:pPr indent="-387350" lvl="1" marL="914400" marR="0" rtl="0" algn="just">
              <a:lnSpc>
                <a:spcPct val="115000"/>
              </a:lnSpc>
              <a:spcBef>
                <a:spcPts val="0"/>
              </a:spcBef>
              <a:spcAft>
                <a:spcPts val="0"/>
              </a:spcAft>
              <a:buClr>
                <a:srgbClr val="434343"/>
              </a:buClr>
              <a:buSzPts val="2500"/>
              <a:buFont typeface="Lato"/>
              <a:buChar char="○"/>
            </a:pPr>
            <a:r>
              <a:rPr i="0" lang="en-US" sz="2500" u="none" cap="none" strike="noStrike">
                <a:solidFill>
                  <a:srgbClr val="434343"/>
                </a:solidFill>
                <a:latin typeface="Lato"/>
                <a:ea typeface="Lato"/>
                <a:cs typeface="Lato"/>
                <a:sym typeface="Lato"/>
              </a:rPr>
              <a:t>The service provider manages the cloud infrastructure, the operating systems, and the enabling software. The client can deploy its applications on the cloud infrastructure or use applications that were programmed using languages and tools supported by PaaS service provider. Thus, the client is mere responsible for installing and managing the deployed application. </a:t>
            </a:r>
            <a:endParaRPr i="0" sz="2500" u="none" cap="none" strike="noStrike">
              <a:solidFill>
                <a:srgbClr val="434343"/>
              </a:solidFill>
              <a:latin typeface="Lato"/>
              <a:ea typeface="Lato"/>
              <a:cs typeface="Lato"/>
              <a:sym typeface="Lato"/>
            </a:endParaRPr>
          </a:p>
          <a:p>
            <a:pPr indent="0" lvl="0" marL="0" marR="0" rtl="0" algn="l">
              <a:lnSpc>
                <a:spcPct val="115000"/>
              </a:lnSpc>
              <a:spcBef>
                <a:spcPts val="0"/>
              </a:spcBef>
              <a:spcAft>
                <a:spcPts val="1600"/>
              </a:spcAft>
              <a:buClr>
                <a:srgbClr val="000000"/>
              </a:buClr>
              <a:buSzPts val="1400"/>
              <a:buFont typeface="Arial"/>
              <a:buNone/>
            </a:pPr>
            <a:r>
              <a:t/>
            </a:r>
            <a:endParaRPr b="1" i="0" sz="2500" u="none" cap="none" strike="noStrike">
              <a:solidFill>
                <a:srgbClr val="434343"/>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00" name="Shape 300"/>
        <p:cNvGrpSpPr/>
        <p:nvPr/>
      </p:nvGrpSpPr>
      <p:grpSpPr>
        <a:xfrm>
          <a:off x="0" y="0"/>
          <a:ext cx="0" cy="0"/>
          <a:chOff x="0" y="0"/>
          <a:chExt cx="0" cy="0"/>
        </a:xfrm>
      </p:grpSpPr>
      <p:sp>
        <p:nvSpPr>
          <p:cNvPr id="301" name="Google Shape;301;g8ba6ee522b_0_302"/>
          <p:cNvSpPr txBox="1"/>
          <p:nvPr>
            <p:ph idx="12" type="sldNum"/>
          </p:nvPr>
        </p:nvSpPr>
        <p:spPr>
          <a:xfrm>
            <a:off x="8382663" y="55637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302" name="Google Shape;302;g8ba6ee522b_0_302"/>
          <p:cNvSpPr txBox="1"/>
          <p:nvPr>
            <p:ph type="title"/>
          </p:nvPr>
        </p:nvSpPr>
        <p:spPr>
          <a:xfrm>
            <a:off x="359475" y="155375"/>
            <a:ext cx="6724500" cy="99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Service Models: SAAS</a:t>
            </a:r>
            <a:endParaRPr/>
          </a:p>
        </p:txBody>
      </p:sp>
      <p:sp>
        <p:nvSpPr>
          <p:cNvPr id="303" name="Google Shape;303;g8ba6ee522b_0_302"/>
          <p:cNvSpPr txBox="1"/>
          <p:nvPr/>
        </p:nvSpPr>
        <p:spPr>
          <a:xfrm>
            <a:off x="0" y="1062250"/>
            <a:ext cx="8975400" cy="5795700"/>
          </a:xfrm>
          <a:prstGeom prst="rect">
            <a:avLst/>
          </a:prstGeom>
          <a:noFill/>
          <a:ln>
            <a:noFill/>
          </a:ln>
        </p:spPr>
        <p:txBody>
          <a:bodyPr anchorCtr="0" anchor="t" bIns="91425" lIns="91425" spcFirstLastPara="1" rIns="91425" wrap="square" tIns="91425">
            <a:noAutofit/>
          </a:bodyPr>
          <a:lstStyle/>
          <a:p>
            <a:pPr indent="-387350" lvl="0" marL="457200" rtl="0" algn="just">
              <a:lnSpc>
                <a:spcPct val="115000"/>
              </a:lnSpc>
              <a:spcBef>
                <a:spcPts val="1000"/>
              </a:spcBef>
              <a:spcAft>
                <a:spcPts val="0"/>
              </a:spcAft>
              <a:buClr>
                <a:srgbClr val="434343"/>
              </a:buClr>
              <a:buSzPts val="2500"/>
              <a:buFont typeface="Karla"/>
              <a:buChar char="●"/>
            </a:pPr>
            <a:r>
              <a:rPr b="1" lang="en-US" sz="2500">
                <a:solidFill>
                  <a:srgbClr val="434343"/>
                </a:solidFill>
                <a:latin typeface="Lato"/>
                <a:ea typeface="Lato"/>
                <a:cs typeface="Lato"/>
                <a:sym typeface="Lato"/>
              </a:rPr>
              <a:t>Software as a Service</a:t>
            </a:r>
            <a:r>
              <a:rPr lang="en-US" sz="2500">
                <a:solidFill>
                  <a:srgbClr val="434343"/>
                </a:solidFill>
                <a:latin typeface="Lato"/>
                <a:ea typeface="Lato"/>
                <a:cs typeface="Lato"/>
                <a:sym typeface="Lato"/>
              </a:rPr>
              <a:t>: SaaS is a complete operating environment with applications, management, and the user interface.</a:t>
            </a:r>
            <a:endParaRPr sz="2500">
              <a:solidFill>
                <a:srgbClr val="434343"/>
              </a:solidFill>
              <a:latin typeface="Lato"/>
              <a:ea typeface="Lato"/>
              <a:cs typeface="Lato"/>
              <a:sym typeface="Lato"/>
            </a:endParaRPr>
          </a:p>
          <a:p>
            <a:pPr indent="-387350" lvl="1" marL="914400" rtl="0" algn="just">
              <a:lnSpc>
                <a:spcPct val="115000"/>
              </a:lnSpc>
              <a:spcBef>
                <a:spcPts val="0"/>
              </a:spcBef>
              <a:spcAft>
                <a:spcPts val="0"/>
              </a:spcAft>
              <a:buClr>
                <a:srgbClr val="434343"/>
              </a:buClr>
              <a:buSzPts val="2500"/>
              <a:buFont typeface="Karla"/>
              <a:buChar char="○"/>
            </a:pPr>
            <a:r>
              <a:rPr lang="en-US" sz="2500">
                <a:solidFill>
                  <a:srgbClr val="434343"/>
                </a:solidFill>
                <a:latin typeface="Lato"/>
                <a:ea typeface="Lato"/>
                <a:cs typeface="Lato"/>
                <a:sym typeface="Lato"/>
              </a:rPr>
              <a:t>In SaaS model, the application is provided to the client through a thin client interface (a browser, usually), and the customer's responsibility begins and ends with </a:t>
            </a:r>
            <a:r>
              <a:rPr b="1" i="1" lang="en-US" sz="2500">
                <a:solidFill>
                  <a:srgbClr val="434343"/>
                </a:solidFill>
                <a:latin typeface="Lato"/>
                <a:ea typeface="Lato"/>
                <a:cs typeface="Lato"/>
                <a:sym typeface="Lato"/>
              </a:rPr>
              <a:t>entering and managing its data and user interaction</a:t>
            </a:r>
            <a:r>
              <a:rPr lang="en-US" sz="2500">
                <a:solidFill>
                  <a:srgbClr val="434343"/>
                </a:solidFill>
                <a:latin typeface="Lato"/>
                <a:ea typeface="Lato"/>
                <a:cs typeface="Lato"/>
                <a:sym typeface="Lato"/>
              </a:rPr>
              <a:t>. Everything from the application down to the infrastructure is the vendor's responsibility.</a:t>
            </a:r>
            <a:endParaRPr b="1" sz="2500">
              <a:solidFill>
                <a:srgbClr val="434343"/>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07" name="Shape 307"/>
        <p:cNvGrpSpPr/>
        <p:nvPr/>
      </p:nvGrpSpPr>
      <p:grpSpPr>
        <a:xfrm>
          <a:off x="0" y="0"/>
          <a:ext cx="0" cy="0"/>
          <a:chOff x="0" y="0"/>
          <a:chExt cx="0" cy="0"/>
        </a:xfrm>
      </p:grpSpPr>
      <p:sp>
        <p:nvSpPr>
          <p:cNvPr id="308" name="Google Shape;308;g8ba6ee522b_0_308"/>
          <p:cNvSpPr txBox="1"/>
          <p:nvPr>
            <p:ph idx="12" type="sldNum"/>
          </p:nvPr>
        </p:nvSpPr>
        <p:spPr>
          <a:xfrm>
            <a:off x="8382663" y="55637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309" name="Google Shape;309;g8ba6ee522b_0_308"/>
          <p:cNvSpPr txBox="1"/>
          <p:nvPr>
            <p:ph type="title"/>
          </p:nvPr>
        </p:nvSpPr>
        <p:spPr>
          <a:xfrm>
            <a:off x="359475" y="155375"/>
            <a:ext cx="6724500" cy="99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Service Models</a:t>
            </a:r>
            <a:endParaRPr/>
          </a:p>
        </p:txBody>
      </p:sp>
      <p:sp>
        <p:nvSpPr>
          <p:cNvPr id="310" name="Google Shape;310;g8ba6ee522b_0_308"/>
          <p:cNvSpPr txBox="1"/>
          <p:nvPr/>
        </p:nvSpPr>
        <p:spPr>
          <a:xfrm>
            <a:off x="0" y="1062250"/>
            <a:ext cx="8975400" cy="5795700"/>
          </a:xfrm>
          <a:prstGeom prst="rect">
            <a:avLst/>
          </a:prstGeom>
          <a:noFill/>
          <a:ln>
            <a:noFill/>
          </a:ln>
        </p:spPr>
        <p:txBody>
          <a:bodyPr anchorCtr="0" anchor="t" bIns="91425" lIns="91425" spcFirstLastPara="1" rIns="91425" wrap="square" tIns="91425">
            <a:noAutofit/>
          </a:bodyPr>
          <a:lstStyle/>
          <a:p>
            <a:pPr indent="-387350" lvl="0" marL="457200" rtl="0" algn="just">
              <a:lnSpc>
                <a:spcPct val="115000"/>
              </a:lnSpc>
              <a:spcBef>
                <a:spcPts val="1000"/>
              </a:spcBef>
              <a:spcAft>
                <a:spcPts val="0"/>
              </a:spcAft>
              <a:buClr>
                <a:srgbClr val="434343"/>
              </a:buClr>
              <a:buSzPts val="2500"/>
              <a:buFont typeface="Karla"/>
              <a:buChar char="●"/>
            </a:pPr>
            <a:r>
              <a:rPr lang="en-US" sz="2500">
                <a:solidFill>
                  <a:srgbClr val="434343"/>
                </a:solidFill>
                <a:latin typeface="Lato"/>
                <a:ea typeface="Lato"/>
                <a:cs typeface="Lato"/>
                <a:sym typeface="Lato"/>
              </a:rPr>
              <a:t>The three different service models taken together have come to be known as the </a:t>
            </a:r>
            <a:r>
              <a:rPr b="1" lang="en-US" sz="2500">
                <a:solidFill>
                  <a:srgbClr val="0000FF"/>
                </a:solidFill>
                <a:latin typeface="Lato"/>
                <a:ea typeface="Lato"/>
                <a:cs typeface="Lato"/>
                <a:sym typeface="Lato"/>
              </a:rPr>
              <a:t>SPI model of cloud computing</a:t>
            </a:r>
            <a:r>
              <a:rPr lang="en-US" sz="2500">
                <a:solidFill>
                  <a:srgbClr val="434343"/>
                </a:solidFill>
                <a:latin typeface="Lato"/>
                <a:ea typeface="Lato"/>
                <a:cs typeface="Lato"/>
                <a:sym typeface="Lato"/>
              </a:rPr>
              <a:t>. Many other service models have been mentioned: StaaS, Storage as a Service; IdaaS, Identity as a Service; CmaaS, Compliance as a Service; and so forth. </a:t>
            </a:r>
            <a:r>
              <a:rPr b="1" lang="en-US" sz="2500">
                <a:solidFill>
                  <a:srgbClr val="0000FF"/>
                </a:solidFill>
                <a:latin typeface="Lato"/>
                <a:ea typeface="Lato"/>
                <a:cs typeface="Lato"/>
                <a:sym typeface="Lato"/>
              </a:rPr>
              <a:t>However, the SPI services encompass all the other possibilities. </a:t>
            </a:r>
            <a:endParaRPr b="1" sz="2500">
              <a:solidFill>
                <a:srgbClr val="0000FF"/>
              </a:solidFill>
              <a:latin typeface="Lato"/>
              <a:ea typeface="Lato"/>
              <a:cs typeface="Lato"/>
              <a:sym typeface="Lato"/>
            </a:endParaRPr>
          </a:p>
          <a:p>
            <a:pPr indent="0" lvl="0" marL="0" rtl="0" algn="just">
              <a:lnSpc>
                <a:spcPct val="115000"/>
              </a:lnSpc>
              <a:spcBef>
                <a:spcPts val="0"/>
              </a:spcBef>
              <a:spcAft>
                <a:spcPts val="0"/>
              </a:spcAft>
              <a:buClr>
                <a:schemeClr val="dk2"/>
              </a:buClr>
              <a:buSzPts val="1400"/>
              <a:buFont typeface="Arial"/>
              <a:buNone/>
            </a:pPr>
            <a:r>
              <a:t/>
            </a:r>
            <a:endParaRPr b="1" sz="2500">
              <a:solidFill>
                <a:srgbClr val="434343"/>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400"/>
              <a:buFont typeface="Arial"/>
              <a:buNone/>
            </a:pPr>
            <a:r>
              <a:t/>
            </a:r>
            <a:endParaRPr b="1" sz="2500">
              <a:solidFill>
                <a:srgbClr val="434343"/>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12" name="Shape 112"/>
        <p:cNvGrpSpPr/>
        <p:nvPr/>
      </p:nvGrpSpPr>
      <p:grpSpPr>
        <a:xfrm>
          <a:off x="0" y="0"/>
          <a:ext cx="0" cy="0"/>
          <a:chOff x="0" y="0"/>
          <a:chExt cx="0" cy="0"/>
        </a:xfrm>
      </p:grpSpPr>
      <p:sp>
        <p:nvSpPr>
          <p:cNvPr id="113" name="Google Shape;113;g8ba362d889_0_84"/>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14" name="Google Shape;114;g8ba362d889_0_84"/>
          <p:cNvSpPr txBox="1"/>
          <p:nvPr>
            <p:ph idx="10" type="dt"/>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0" lang="en-US" sz="1000">
                <a:solidFill>
                  <a:schemeClr val="dk2"/>
                </a:solidFill>
                <a:latin typeface="Lato"/>
                <a:ea typeface="Lato"/>
                <a:cs typeface="Lato"/>
                <a:sym typeface="Lato"/>
              </a:rPr>
              <a:t>‹#›</a:t>
            </a:fld>
            <a:endParaRPr b="0" sz="1000">
              <a:solidFill>
                <a:schemeClr val="dk2"/>
              </a:solidFill>
              <a:latin typeface="Lato"/>
              <a:ea typeface="Lato"/>
              <a:cs typeface="Lato"/>
              <a:sym typeface="Lato"/>
            </a:endParaRPr>
          </a:p>
        </p:txBody>
      </p:sp>
      <p:pic>
        <p:nvPicPr>
          <p:cNvPr id="115" name="Google Shape;115;g8ba362d889_0_84"/>
          <p:cNvPicPr preferRelativeResize="0"/>
          <p:nvPr/>
        </p:nvPicPr>
        <p:blipFill rotWithShape="1">
          <a:blip r:embed="rId3">
            <a:alphaModFix/>
          </a:blip>
          <a:srcRect b="0" l="0" r="0" t="0"/>
          <a:stretch/>
        </p:blipFill>
        <p:spPr>
          <a:xfrm>
            <a:off x="1670850" y="1246900"/>
            <a:ext cx="5802299" cy="3832075"/>
          </a:xfrm>
          <a:prstGeom prst="rect">
            <a:avLst/>
          </a:prstGeom>
          <a:noFill/>
          <a:ln>
            <a:noFill/>
          </a:ln>
        </p:spPr>
      </p:pic>
      <p:sp>
        <p:nvSpPr>
          <p:cNvPr id="116" name="Google Shape;116;g8ba362d889_0_84"/>
          <p:cNvSpPr txBox="1"/>
          <p:nvPr/>
        </p:nvSpPr>
        <p:spPr>
          <a:xfrm>
            <a:off x="956700" y="316825"/>
            <a:ext cx="7230600" cy="652200"/>
          </a:xfrm>
          <a:prstGeom prst="rect">
            <a:avLst/>
          </a:prstGeom>
          <a:noFill/>
          <a:ln>
            <a:noFill/>
          </a:ln>
        </p:spPr>
        <p:txBody>
          <a:bodyPr anchorCtr="0" anchor="t" bIns="91425" lIns="91425" spcFirstLastPara="1" rIns="91425" wrap="square" tIns="91425">
            <a:noAutofit/>
          </a:bodyPr>
          <a:lstStyle/>
          <a:p>
            <a:pPr indent="0" lvl="0" marL="0" rtl="0" algn="l">
              <a:lnSpc>
                <a:spcPct val="111111"/>
              </a:lnSpc>
              <a:spcBef>
                <a:spcPts val="0"/>
              </a:spcBef>
              <a:spcAft>
                <a:spcPts val="0"/>
              </a:spcAft>
              <a:buNone/>
            </a:pPr>
            <a:r>
              <a:rPr b="1" lang="en-US" sz="3000">
                <a:solidFill>
                  <a:schemeClr val="dk2"/>
                </a:solidFill>
                <a:latin typeface="Raleway"/>
                <a:ea typeface="Raleway"/>
                <a:cs typeface="Raleway"/>
                <a:sym typeface="Raleway"/>
              </a:rPr>
              <a:t>             What if Only one Computer?</a:t>
            </a:r>
            <a:endParaRPr b="1" sz="3000">
              <a:solidFill>
                <a:schemeClr val="dk2"/>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14" name="Shape 314"/>
        <p:cNvGrpSpPr/>
        <p:nvPr/>
      </p:nvGrpSpPr>
      <p:grpSpPr>
        <a:xfrm>
          <a:off x="0" y="0"/>
          <a:ext cx="0" cy="0"/>
          <a:chOff x="0" y="0"/>
          <a:chExt cx="0" cy="0"/>
        </a:xfrm>
      </p:grpSpPr>
      <p:sp>
        <p:nvSpPr>
          <p:cNvPr id="315" name="Google Shape;315;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a:t>
            </a:r>
            <a:br>
              <a:rPr lang="en-US" sz="3600"/>
            </a:br>
            <a:r>
              <a:rPr lang="en-US"/>
              <a:t>Service Models</a:t>
            </a:r>
            <a:endParaRPr/>
          </a:p>
        </p:txBody>
      </p:sp>
      <p:sp>
        <p:nvSpPr>
          <p:cNvPr id="316" name="Google Shape;316;p6"/>
          <p:cNvSpPr txBox="1"/>
          <p:nvPr>
            <p:ph idx="1" type="body"/>
          </p:nvPr>
        </p:nvSpPr>
        <p:spPr>
          <a:xfrm>
            <a:off x="242275" y="1492600"/>
            <a:ext cx="4733400" cy="5229000"/>
          </a:xfrm>
          <a:prstGeom prst="rect">
            <a:avLst/>
          </a:prstGeom>
          <a:noFill/>
          <a:ln>
            <a:noFill/>
          </a:ln>
        </p:spPr>
        <p:txBody>
          <a:bodyPr anchorCtr="0" anchor="t" bIns="45700" lIns="91425" spcFirstLastPara="1" rIns="91425" wrap="square" tIns="45700">
            <a:normAutofit/>
          </a:bodyPr>
          <a:lstStyle/>
          <a:p>
            <a:pPr indent="-372808" lvl="0" marL="342900" rtl="0" algn="l">
              <a:lnSpc>
                <a:spcPct val="80000"/>
              </a:lnSpc>
              <a:spcBef>
                <a:spcPts val="0"/>
              </a:spcBef>
              <a:spcAft>
                <a:spcPts val="0"/>
              </a:spcAft>
              <a:buSzPts val="2500"/>
              <a:buChar char="•"/>
            </a:pPr>
            <a:r>
              <a:rPr b="1" lang="en-US" sz="2500"/>
              <a:t>Infrastructure as a Service (IaaS)</a:t>
            </a:r>
            <a:r>
              <a:rPr lang="en-US" sz="2500"/>
              <a:t> solution should include vendor-managed network, storage, servers, and virtualization layers for a client to run their application and data on.</a:t>
            </a:r>
            <a:endParaRPr sz="2500"/>
          </a:p>
          <a:p>
            <a:pPr indent="-379730" lvl="1" marL="685800" rtl="0" algn="l">
              <a:lnSpc>
                <a:spcPct val="80000"/>
              </a:lnSpc>
              <a:spcBef>
                <a:spcPts val="600"/>
              </a:spcBef>
              <a:spcAft>
                <a:spcPts val="0"/>
              </a:spcAft>
              <a:buSzPts val="2500"/>
              <a:buChar char="•"/>
            </a:pPr>
            <a:r>
              <a:rPr b="1" lang="en-US" sz="2500"/>
              <a:t>Examples:</a:t>
            </a:r>
            <a:r>
              <a:rPr lang="en-US" sz="2500"/>
              <a:t> Amazon Web Services (AWS), Microsoft Azure, Google Compute Engine (GCE), Joyent</a:t>
            </a:r>
            <a:endParaRPr sz="2500"/>
          </a:p>
          <a:p>
            <a:pPr indent="-379730" lvl="1" marL="685800" rtl="0" algn="l">
              <a:lnSpc>
                <a:spcPct val="80000"/>
              </a:lnSpc>
              <a:spcBef>
                <a:spcPts val="600"/>
              </a:spcBef>
              <a:spcAft>
                <a:spcPts val="0"/>
              </a:spcAft>
              <a:buSzPts val="2500"/>
              <a:buChar char="•"/>
            </a:pPr>
            <a:r>
              <a:rPr b="1" lang="en-US" sz="2500"/>
              <a:t>Use-Case:</a:t>
            </a:r>
            <a:r>
              <a:rPr lang="en-US" sz="2500"/>
              <a:t> Extends current data center infrastructure for temporary workloads (e.g. increased Christmas holiday site traffic)</a:t>
            </a:r>
            <a:endParaRPr sz="2500"/>
          </a:p>
        </p:txBody>
      </p:sp>
      <p:sp>
        <p:nvSpPr>
          <p:cNvPr id="317" name="Google Shape;317;p6"/>
          <p:cNvSpPr txBox="1"/>
          <p:nvPr/>
        </p:nvSpPr>
        <p:spPr>
          <a:xfrm>
            <a:off x="4381500" y="4651375"/>
            <a:ext cx="1846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ndara"/>
              <a:ea typeface="Candara"/>
              <a:cs typeface="Candara"/>
              <a:sym typeface="Candara"/>
            </a:endParaRPr>
          </a:p>
        </p:txBody>
      </p:sp>
      <p:pic>
        <p:nvPicPr>
          <p:cNvPr id="318" name="Google Shape;318;p6"/>
          <p:cNvPicPr preferRelativeResize="0"/>
          <p:nvPr/>
        </p:nvPicPr>
        <p:blipFill rotWithShape="1">
          <a:blip r:embed="rId3">
            <a:alphaModFix/>
          </a:blip>
          <a:srcRect b="0" l="0" r="0" t="0"/>
          <a:stretch/>
        </p:blipFill>
        <p:spPr>
          <a:xfrm>
            <a:off x="5188312" y="1417650"/>
            <a:ext cx="3130850" cy="5085775"/>
          </a:xfrm>
          <a:prstGeom prst="rect">
            <a:avLst/>
          </a:prstGeom>
          <a:noFill/>
          <a:ln>
            <a:noFill/>
          </a:ln>
        </p:spPr>
      </p:pic>
      <p:sp>
        <p:nvSpPr>
          <p:cNvPr id="319" name="Google Shape;319;p6"/>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23" name="Shape 323"/>
        <p:cNvGrpSpPr/>
        <p:nvPr/>
      </p:nvGrpSpPr>
      <p:grpSpPr>
        <a:xfrm>
          <a:off x="0" y="0"/>
          <a:ext cx="0" cy="0"/>
          <a:chOff x="0" y="0"/>
          <a:chExt cx="0" cy="0"/>
        </a:xfrm>
      </p:grpSpPr>
      <p:sp>
        <p:nvSpPr>
          <p:cNvPr id="324" name="Google Shape;324;g8ba362d889_0_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a:t>
            </a:r>
            <a:br>
              <a:rPr lang="en-US" sz="3600"/>
            </a:br>
            <a:r>
              <a:rPr lang="en-US"/>
              <a:t>Service Models</a:t>
            </a:r>
            <a:endParaRPr/>
          </a:p>
        </p:txBody>
      </p:sp>
      <p:sp>
        <p:nvSpPr>
          <p:cNvPr id="325" name="Google Shape;325;g8ba362d889_0_2"/>
          <p:cNvSpPr txBox="1"/>
          <p:nvPr/>
        </p:nvSpPr>
        <p:spPr>
          <a:xfrm>
            <a:off x="4381500" y="4651375"/>
            <a:ext cx="184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ndara"/>
              <a:ea typeface="Candara"/>
              <a:cs typeface="Candara"/>
              <a:sym typeface="Candara"/>
            </a:endParaRPr>
          </a:p>
        </p:txBody>
      </p:sp>
      <p:sp>
        <p:nvSpPr>
          <p:cNvPr id="326" name="Google Shape;326;g8ba362d889_0_2"/>
          <p:cNvSpPr txBox="1"/>
          <p:nvPr/>
        </p:nvSpPr>
        <p:spPr>
          <a:xfrm>
            <a:off x="4267200" y="1621325"/>
            <a:ext cx="4734300" cy="4959300"/>
          </a:xfrm>
          <a:prstGeom prst="rect">
            <a:avLst/>
          </a:prstGeom>
          <a:noFill/>
          <a:ln>
            <a:noFill/>
          </a:ln>
        </p:spPr>
        <p:txBody>
          <a:bodyPr anchorCtr="0" anchor="t" bIns="45700" lIns="91425" spcFirstLastPara="1" rIns="91425" wrap="square" tIns="45700">
            <a:noAutofit/>
          </a:bodyPr>
          <a:lstStyle/>
          <a:p>
            <a:pPr indent="-378650" lvl="0" marL="342900" marR="0" rtl="0" algn="l">
              <a:lnSpc>
                <a:spcPct val="80000"/>
              </a:lnSpc>
              <a:spcBef>
                <a:spcPts val="0"/>
              </a:spcBef>
              <a:spcAft>
                <a:spcPts val="0"/>
              </a:spcAft>
              <a:buClr>
                <a:srgbClr val="B9AAE2"/>
              </a:buClr>
              <a:buSzPts val="2500"/>
              <a:buFont typeface="Candara"/>
              <a:buChar char="•"/>
            </a:pPr>
            <a:r>
              <a:rPr b="1" i="0" lang="en-US" sz="2500" u="none" cap="none" strike="noStrike">
                <a:solidFill>
                  <a:srgbClr val="2F1F58"/>
                </a:solidFill>
                <a:latin typeface="Candara"/>
                <a:ea typeface="Candara"/>
                <a:cs typeface="Candara"/>
                <a:sym typeface="Candara"/>
              </a:rPr>
              <a:t>Platform as a Service (PaaS)</a:t>
            </a:r>
            <a:r>
              <a:rPr b="0" i="0" lang="en-US" sz="2500" u="none" cap="none" strike="noStrike">
                <a:solidFill>
                  <a:srgbClr val="2F1F58"/>
                </a:solidFill>
                <a:latin typeface="Candara"/>
                <a:ea typeface="Candara"/>
                <a:cs typeface="Candara"/>
                <a:sym typeface="Candara"/>
              </a:rPr>
              <a:t> builds on top of infrastructure as a service adding vendor-managed middleware such as web, application, and database software.</a:t>
            </a:r>
            <a:endParaRPr b="0" i="0" sz="2500" u="none" cap="none" strike="noStrike">
              <a:solidFill>
                <a:srgbClr val="000000"/>
              </a:solidFill>
              <a:latin typeface="Arial"/>
              <a:ea typeface="Arial"/>
              <a:cs typeface="Arial"/>
              <a:sym typeface="Arial"/>
            </a:endParaRPr>
          </a:p>
          <a:p>
            <a:pPr indent="-377190" lvl="1" marL="685800" marR="0" rtl="0" algn="l">
              <a:lnSpc>
                <a:spcPct val="80000"/>
              </a:lnSpc>
              <a:spcBef>
                <a:spcPts val="600"/>
              </a:spcBef>
              <a:spcAft>
                <a:spcPts val="0"/>
              </a:spcAft>
              <a:buClr>
                <a:srgbClr val="2F1F58"/>
              </a:buClr>
              <a:buSzPts val="2500"/>
              <a:buFont typeface="Candara"/>
              <a:buChar char="•"/>
            </a:pPr>
            <a:r>
              <a:rPr b="1" i="0" lang="en-US" sz="2500" u="none" cap="none" strike="noStrike">
                <a:solidFill>
                  <a:srgbClr val="2F1F58"/>
                </a:solidFill>
                <a:latin typeface="Candara"/>
                <a:ea typeface="Candara"/>
                <a:cs typeface="Candara"/>
                <a:sym typeface="Candara"/>
              </a:rPr>
              <a:t>Examples:</a:t>
            </a:r>
            <a:r>
              <a:rPr b="0" i="0" lang="en-US" sz="2500" u="none" cap="none" strike="noStrike">
                <a:solidFill>
                  <a:srgbClr val="2F1F58"/>
                </a:solidFill>
                <a:latin typeface="Candara"/>
                <a:ea typeface="Candara"/>
                <a:cs typeface="Candara"/>
                <a:sym typeface="Candara"/>
              </a:rPr>
              <a:t> Apprenda</a:t>
            </a:r>
            <a:endParaRPr b="0" i="0" sz="2500" u="none" cap="none" strike="noStrike">
              <a:solidFill>
                <a:srgbClr val="2F1F58"/>
              </a:solidFill>
              <a:latin typeface="Candara"/>
              <a:ea typeface="Candara"/>
              <a:cs typeface="Candara"/>
              <a:sym typeface="Candara"/>
            </a:endParaRPr>
          </a:p>
          <a:p>
            <a:pPr indent="-377190" lvl="1" marL="685800" marR="0" rtl="0" algn="l">
              <a:lnSpc>
                <a:spcPct val="80000"/>
              </a:lnSpc>
              <a:spcBef>
                <a:spcPts val="600"/>
              </a:spcBef>
              <a:spcAft>
                <a:spcPts val="0"/>
              </a:spcAft>
              <a:buClr>
                <a:srgbClr val="2F1F58"/>
              </a:buClr>
              <a:buSzPts val="2500"/>
              <a:buFont typeface="Candara"/>
              <a:buChar char="•"/>
            </a:pPr>
            <a:r>
              <a:rPr b="1" i="0" lang="en-US" sz="2500" u="none" cap="none" strike="noStrike">
                <a:solidFill>
                  <a:srgbClr val="2F1F58"/>
                </a:solidFill>
                <a:latin typeface="Candara"/>
                <a:ea typeface="Candara"/>
                <a:cs typeface="Candara"/>
                <a:sym typeface="Candara"/>
              </a:rPr>
              <a:t>Use-Case:</a:t>
            </a:r>
            <a:r>
              <a:rPr b="0" i="0" lang="en-US" sz="2500" u="none" cap="none" strike="noStrike">
                <a:solidFill>
                  <a:srgbClr val="2F1F58"/>
                </a:solidFill>
                <a:latin typeface="Candara"/>
                <a:ea typeface="Candara"/>
                <a:cs typeface="Candara"/>
                <a:sym typeface="Candara"/>
              </a:rPr>
              <a:t> Increases developer productivity and utilization rates while also decreasing an application’s time-to-market</a:t>
            </a:r>
            <a:endParaRPr b="0" i="0" sz="2500" u="none" cap="none" strike="noStrike">
              <a:solidFill>
                <a:srgbClr val="000000"/>
              </a:solidFill>
              <a:latin typeface="Arial"/>
              <a:ea typeface="Arial"/>
              <a:cs typeface="Arial"/>
              <a:sym typeface="Arial"/>
            </a:endParaRPr>
          </a:p>
        </p:txBody>
      </p:sp>
      <p:pic>
        <p:nvPicPr>
          <p:cNvPr id="327" name="Google Shape;327;g8ba362d889_0_2"/>
          <p:cNvPicPr preferRelativeResize="0"/>
          <p:nvPr/>
        </p:nvPicPr>
        <p:blipFill rotWithShape="1">
          <a:blip r:embed="rId3">
            <a:alphaModFix/>
          </a:blip>
          <a:srcRect b="0" l="0" r="0" t="0"/>
          <a:stretch/>
        </p:blipFill>
        <p:spPr>
          <a:xfrm>
            <a:off x="708175" y="1695875"/>
            <a:ext cx="3076325" cy="4733500"/>
          </a:xfrm>
          <a:prstGeom prst="rect">
            <a:avLst/>
          </a:prstGeom>
          <a:noFill/>
          <a:ln>
            <a:noFill/>
          </a:ln>
        </p:spPr>
      </p:pic>
      <p:sp>
        <p:nvSpPr>
          <p:cNvPr id="328" name="Google Shape;328;g8ba362d889_0_2"/>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32" name="Shape 332"/>
        <p:cNvGrpSpPr/>
        <p:nvPr/>
      </p:nvGrpSpPr>
      <p:grpSpPr>
        <a:xfrm>
          <a:off x="0" y="0"/>
          <a:ext cx="0" cy="0"/>
          <a:chOff x="0" y="0"/>
          <a:chExt cx="0" cy="0"/>
        </a:xfrm>
      </p:grpSpPr>
      <p:sp>
        <p:nvSpPr>
          <p:cNvPr id="333" name="Google Shape;333;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a:t>
            </a:r>
            <a:br>
              <a:rPr lang="en-US" sz="3600"/>
            </a:br>
            <a:r>
              <a:rPr lang="en-US"/>
              <a:t>Service Models </a:t>
            </a:r>
            <a:r>
              <a:rPr lang="en-US" sz="3600">
                <a:solidFill>
                  <a:srgbClr val="2F1F58"/>
                </a:solidFill>
              </a:rPr>
              <a:t>contd.</a:t>
            </a:r>
            <a:endParaRPr/>
          </a:p>
        </p:txBody>
      </p:sp>
      <p:sp>
        <p:nvSpPr>
          <p:cNvPr id="334" name="Google Shape;334;p7"/>
          <p:cNvSpPr txBox="1"/>
          <p:nvPr>
            <p:ph idx="1" type="body"/>
          </p:nvPr>
        </p:nvSpPr>
        <p:spPr>
          <a:xfrm>
            <a:off x="503175" y="1761550"/>
            <a:ext cx="4649100" cy="4959900"/>
          </a:xfrm>
          <a:prstGeom prst="rect">
            <a:avLst/>
          </a:prstGeom>
          <a:noFill/>
          <a:ln>
            <a:noFill/>
          </a:ln>
        </p:spPr>
        <p:txBody>
          <a:bodyPr anchorCtr="0" anchor="t" bIns="45700" lIns="91425" spcFirstLastPara="1" rIns="91425" wrap="square" tIns="45700">
            <a:normAutofit/>
          </a:bodyPr>
          <a:lstStyle/>
          <a:p>
            <a:pPr indent="-366712" lvl="0" marL="342900" rtl="0" algn="l">
              <a:lnSpc>
                <a:spcPct val="80000"/>
              </a:lnSpc>
              <a:spcBef>
                <a:spcPts val="0"/>
              </a:spcBef>
              <a:spcAft>
                <a:spcPts val="0"/>
              </a:spcAft>
              <a:buSzPts val="2500"/>
              <a:buChar char="•"/>
            </a:pPr>
            <a:r>
              <a:rPr b="1" lang="en-US" sz="2500"/>
              <a:t>Software as a Service (SaaS)</a:t>
            </a:r>
            <a:r>
              <a:rPr lang="en-US" sz="2500"/>
              <a:t> again builds on top of that, most of the time adding applications that implement specific user functionality such as email, CRM, or HRM.</a:t>
            </a:r>
            <a:endParaRPr sz="2500"/>
          </a:p>
          <a:p>
            <a:pPr indent="-368300" lvl="1" marL="685800" rtl="0" algn="l">
              <a:lnSpc>
                <a:spcPct val="80000"/>
              </a:lnSpc>
              <a:spcBef>
                <a:spcPts val="600"/>
              </a:spcBef>
              <a:spcAft>
                <a:spcPts val="0"/>
              </a:spcAft>
              <a:buSzPts val="2500"/>
              <a:buChar char="•"/>
            </a:pPr>
            <a:r>
              <a:rPr b="1" lang="en-US" sz="2500"/>
              <a:t>Examples:</a:t>
            </a:r>
            <a:r>
              <a:rPr lang="en-US" sz="2500"/>
              <a:t> Google Apps, Salesforce, Workday, Concur, Citrix GoToMeeting, Cisco WebEx</a:t>
            </a:r>
            <a:endParaRPr sz="2500"/>
          </a:p>
          <a:p>
            <a:pPr indent="-368300" lvl="1" marL="685800" rtl="0" algn="l">
              <a:lnSpc>
                <a:spcPct val="80000"/>
              </a:lnSpc>
              <a:spcBef>
                <a:spcPts val="600"/>
              </a:spcBef>
              <a:spcAft>
                <a:spcPts val="0"/>
              </a:spcAft>
              <a:buSzPts val="2500"/>
              <a:buChar char="•"/>
            </a:pPr>
            <a:r>
              <a:rPr b="1" lang="en-US" sz="2500"/>
              <a:t>Use-Case:</a:t>
            </a:r>
            <a:r>
              <a:rPr lang="en-US" sz="2500"/>
              <a:t> Replaces traditional on-device software</a:t>
            </a:r>
            <a:endParaRPr b="1" sz="2500"/>
          </a:p>
        </p:txBody>
      </p:sp>
      <p:pic>
        <p:nvPicPr>
          <p:cNvPr id="335" name="Google Shape;335;p7"/>
          <p:cNvPicPr preferRelativeResize="0"/>
          <p:nvPr/>
        </p:nvPicPr>
        <p:blipFill rotWithShape="1">
          <a:blip r:embed="rId3">
            <a:alphaModFix/>
          </a:blip>
          <a:srcRect b="0" l="0" r="0" t="0"/>
          <a:stretch/>
        </p:blipFill>
        <p:spPr>
          <a:xfrm>
            <a:off x="5481625" y="1619250"/>
            <a:ext cx="2774075" cy="4623775"/>
          </a:xfrm>
          <a:prstGeom prst="rect">
            <a:avLst/>
          </a:prstGeom>
          <a:noFill/>
          <a:ln>
            <a:noFill/>
          </a:ln>
        </p:spPr>
      </p:pic>
      <p:sp>
        <p:nvSpPr>
          <p:cNvPr id="336" name="Google Shape;336;p7"/>
          <p:cNvSpPr txBox="1"/>
          <p:nvPr/>
        </p:nvSpPr>
        <p:spPr>
          <a:xfrm>
            <a:off x="4381500" y="4651375"/>
            <a:ext cx="1846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ndara"/>
              <a:ea typeface="Candara"/>
              <a:cs typeface="Candara"/>
              <a:sym typeface="Candara"/>
            </a:endParaRPr>
          </a:p>
        </p:txBody>
      </p:sp>
      <p:sp>
        <p:nvSpPr>
          <p:cNvPr id="337" name="Google Shape;337;p7"/>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41" name="Shape 341"/>
        <p:cNvGrpSpPr/>
        <p:nvPr/>
      </p:nvGrpSpPr>
      <p:grpSpPr>
        <a:xfrm>
          <a:off x="0" y="0"/>
          <a:ext cx="0" cy="0"/>
          <a:chOff x="0" y="0"/>
          <a:chExt cx="0" cy="0"/>
        </a:xfrm>
      </p:grpSpPr>
      <p:sp>
        <p:nvSpPr>
          <p:cNvPr id="342" name="Google Shape;342;p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a:t>
            </a:r>
            <a:br>
              <a:rPr lang="en-US" sz="3600"/>
            </a:br>
            <a:r>
              <a:rPr lang="en-US"/>
              <a:t>Service Models </a:t>
            </a:r>
            <a:r>
              <a:rPr lang="en-US" sz="3600"/>
              <a:t>contd.</a:t>
            </a:r>
            <a:endParaRPr sz="3600"/>
          </a:p>
        </p:txBody>
      </p:sp>
      <p:pic>
        <p:nvPicPr>
          <p:cNvPr id="343" name="Google Shape;343;p8"/>
          <p:cNvPicPr preferRelativeResize="0"/>
          <p:nvPr/>
        </p:nvPicPr>
        <p:blipFill rotWithShape="1">
          <a:blip r:embed="rId3">
            <a:alphaModFix/>
          </a:blip>
          <a:srcRect b="0" l="0" r="0" t="0"/>
          <a:stretch/>
        </p:blipFill>
        <p:spPr>
          <a:xfrm>
            <a:off x="131175" y="1452275"/>
            <a:ext cx="9012825" cy="5342300"/>
          </a:xfrm>
          <a:prstGeom prst="rect">
            <a:avLst/>
          </a:prstGeom>
          <a:noFill/>
          <a:ln>
            <a:noFill/>
          </a:ln>
        </p:spPr>
      </p:pic>
      <p:sp>
        <p:nvSpPr>
          <p:cNvPr id="344" name="Google Shape;344;p8"/>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48" name="Shape 348"/>
        <p:cNvGrpSpPr/>
        <p:nvPr/>
      </p:nvGrpSpPr>
      <p:grpSpPr>
        <a:xfrm>
          <a:off x="0" y="0"/>
          <a:ext cx="0" cy="0"/>
          <a:chOff x="0" y="0"/>
          <a:chExt cx="0" cy="0"/>
        </a:xfrm>
      </p:grpSpPr>
      <p:sp>
        <p:nvSpPr>
          <p:cNvPr id="349" name="Google Shape;349;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rgbClr val="2F1F58"/>
              </a:buClr>
              <a:buSzPts val="3600"/>
              <a:buFont typeface="Candara"/>
              <a:buNone/>
            </a:pPr>
            <a:r>
              <a:rPr lang="en-US" sz="3600">
                <a:solidFill>
                  <a:srgbClr val="2F1F58"/>
                </a:solidFill>
              </a:rPr>
              <a:t>Case Study: Cloud Provider </a:t>
            </a:r>
            <a:br>
              <a:rPr lang="en-US" sz="3600">
                <a:solidFill>
                  <a:srgbClr val="2F1F58"/>
                </a:solidFill>
              </a:rPr>
            </a:br>
            <a:r>
              <a:rPr lang="en-US">
                <a:solidFill>
                  <a:srgbClr val="2F1F58"/>
                </a:solidFill>
              </a:rPr>
              <a:t>Amazon</a:t>
            </a:r>
            <a:endParaRPr/>
          </a:p>
        </p:txBody>
      </p:sp>
      <p:sp>
        <p:nvSpPr>
          <p:cNvPr id="350" name="Google Shape;350;p11"/>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descr="Macintosh HD:Users:bdpothik:Desktop:Screen Shot 2015-04-07 at 10.23.20 PM.png" id="351" name="Google Shape;351;p11"/>
          <p:cNvPicPr preferRelativeResize="0"/>
          <p:nvPr/>
        </p:nvPicPr>
        <p:blipFill rotWithShape="1">
          <a:blip r:embed="rId3">
            <a:alphaModFix/>
          </a:blip>
          <a:srcRect b="-17787" l="0" r="0" t="-17787"/>
          <a:stretch/>
        </p:blipFill>
        <p:spPr>
          <a:xfrm>
            <a:off x="188100" y="805725"/>
            <a:ext cx="8778900" cy="6314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55" name="Shape 355"/>
        <p:cNvGrpSpPr/>
        <p:nvPr/>
      </p:nvGrpSpPr>
      <p:grpSpPr>
        <a:xfrm>
          <a:off x="0" y="0"/>
          <a:ext cx="0" cy="0"/>
          <a:chOff x="0" y="0"/>
          <a:chExt cx="0" cy="0"/>
        </a:xfrm>
      </p:grpSpPr>
      <p:sp>
        <p:nvSpPr>
          <p:cNvPr id="356" name="Google Shape;356;p12"/>
          <p:cNvSpPr txBox="1"/>
          <p:nvPr>
            <p:ph type="title"/>
          </p:nvPr>
        </p:nvSpPr>
        <p:spPr>
          <a:xfrm>
            <a:off x="93300" y="0"/>
            <a:ext cx="8684100" cy="1143000"/>
          </a:xfrm>
          <a:prstGeom prst="rect">
            <a:avLst/>
          </a:prstGeom>
          <a:noFill/>
          <a:ln>
            <a:noFill/>
          </a:ln>
        </p:spPr>
        <p:txBody>
          <a:bodyPr anchorCtr="0" anchor="ctr" bIns="45700" lIns="91425" spcFirstLastPara="1" rIns="91425" wrap="square" tIns="45700">
            <a:noAutofit/>
          </a:bodyPr>
          <a:lstStyle/>
          <a:p>
            <a:pPr indent="0" lvl="0" marL="0" rtl="0" algn="ctr">
              <a:lnSpc>
                <a:spcPct val="125000"/>
              </a:lnSpc>
              <a:spcBef>
                <a:spcPts val="0"/>
              </a:spcBef>
              <a:spcAft>
                <a:spcPts val="0"/>
              </a:spcAft>
              <a:buClr>
                <a:schemeClr val="dk2"/>
              </a:buClr>
              <a:buSzPts val="4800"/>
              <a:buFont typeface="Candara"/>
              <a:buNone/>
            </a:pPr>
            <a:r>
              <a:rPr lang="en-US" sz="4800"/>
              <a:t>Some Amazon S3 Use Cases</a:t>
            </a:r>
            <a:endParaRPr sz="4800"/>
          </a:p>
        </p:txBody>
      </p:sp>
      <p:sp>
        <p:nvSpPr>
          <p:cNvPr id="357" name="Google Shape;357;p12"/>
          <p:cNvSpPr txBox="1"/>
          <p:nvPr>
            <p:ph idx="1" type="body"/>
          </p:nvPr>
        </p:nvSpPr>
        <p:spPr>
          <a:xfrm>
            <a:off x="457200" y="1304500"/>
            <a:ext cx="8320200" cy="5096400"/>
          </a:xfrm>
          <a:prstGeom prst="rect">
            <a:avLst/>
          </a:prstGeom>
          <a:noFill/>
          <a:ln>
            <a:noFill/>
          </a:ln>
        </p:spPr>
        <p:txBody>
          <a:bodyPr anchorCtr="0" anchor="t" bIns="45700" lIns="91425" spcFirstLastPara="1" rIns="91425" wrap="square" tIns="45700">
            <a:noAutofit/>
          </a:bodyPr>
          <a:lstStyle/>
          <a:p>
            <a:pPr indent="-390525" lvl="0" marL="342900" rtl="0" algn="l">
              <a:lnSpc>
                <a:spcPct val="80000"/>
              </a:lnSpc>
              <a:spcBef>
                <a:spcPts val="0"/>
              </a:spcBef>
              <a:spcAft>
                <a:spcPts val="0"/>
              </a:spcAft>
              <a:buSzPts val="2500"/>
              <a:buChar char="•"/>
            </a:pPr>
            <a:r>
              <a:rPr lang="en-US" sz="2500"/>
              <a:t>Content </a:t>
            </a:r>
            <a:r>
              <a:rPr lang="en-US" sz="2500">
                <a:solidFill>
                  <a:srgbClr val="FF0000"/>
                </a:solidFill>
              </a:rPr>
              <a:t>storage and distribution</a:t>
            </a:r>
            <a:endParaRPr sz="2500"/>
          </a:p>
          <a:p>
            <a:pPr indent="-392112" lvl="1" marL="685800" rtl="0" algn="l">
              <a:lnSpc>
                <a:spcPct val="80000"/>
              </a:lnSpc>
              <a:spcBef>
                <a:spcPts val="600"/>
              </a:spcBef>
              <a:spcAft>
                <a:spcPts val="0"/>
              </a:spcAft>
              <a:buSzPts val="2500"/>
              <a:buChar char="•"/>
            </a:pPr>
            <a:r>
              <a:rPr lang="en-US" sz="2500">
                <a:solidFill>
                  <a:srgbClr val="000000"/>
                </a:solidFill>
              </a:rPr>
              <a:t>Serve static files or whole websites from s3 directly</a:t>
            </a:r>
            <a:endParaRPr sz="2500"/>
          </a:p>
          <a:p>
            <a:pPr indent="-390525" lvl="0" marL="342900" rtl="0" algn="l">
              <a:lnSpc>
                <a:spcPct val="80000"/>
              </a:lnSpc>
              <a:spcBef>
                <a:spcPts val="2400"/>
              </a:spcBef>
              <a:spcAft>
                <a:spcPts val="0"/>
              </a:spcAft>
              <a:buSzPts val="2500"/>
              <a:buChar char="•"/>
            </a:pPr>
            <a:r>
              <a:rPr lang="en-US" sz="2500">
                <a:solidFill>
                  <a:srgbClr val="000000"/>
                </a:solidFill>
              </a:rPr>
              <a:t>Better </a:t>
            </a:r>
            <a:r>
              <a:rPr lang="en-US" sz="2500">
                <a:solidFill>
                  <a:srgbClr val="FF0000"/>
                </a:solidFill>
              </a:rPr>
              <a:t>scalability</a:t>
            </a:r>
            <a:r>
              <a:rPr lang="en-US" sz="2500">
                <a:solidFill>
                  <a:schemeClr val="dk1"/>
                </a:solidFill>
              </a:rPr>
              <a:t> for webserver tier.</a:t>
            </a:r>
            <a:endParaRPr sz="2500"/>
          </a:p>
          <a:p>
            <a:pPr indent="-392112" lvl="1" marL="685800" rtl="0" algn="l">
              <a:lnSpc>
                <a:spcPct val="80000"/>
              </a:lnSpc>
              <a:spcBef>
                <a:spcPts val="600"/>
              </a:spcBef>
              <a:spcAft>
                <a:spcPts val="0"/>
              </a:spcAft>
              <a:buSzPts val="2500"/>
              <a:buChar char="•"/>
            </a:pPr>
            <a:r>
              <a:rPr lang="en-US" sz="2500">
                <a:solidFill>
                  <a:srgbClr val="000000"/>
                </a:solidFill>
              </a:rPr>
              <a:t>Reduce ‘data gravity’, low I/O in the server, all HTTP</a:t>
            </a:r>
            <a:endParaRPr sz="2500"/>
          </a:p>
          <a:p>
            <a:pPr indent="-390525" lvl="0" marL="342900" rtl="0" algn="l">
              <a:lnSpc>
                <a:spcPct val="80000"/>
              </a:lnSpc>
              <a:spcBef>
                <a:spcPts val="2400"/>
              </a:spcBef>
              <a:spcAft>
                <a:spcPts val="0"/>
              </a:spcAft>
              <a:buSzPts val="2500"/>
              <a:buChar char="•"/>
            </a:pPr>
            <a:r>
              <a:rPr lang="en-US" sz="2500">
                <a:solidFill>
                  <a:srgbClr val="000000"/>
                </a:solidFill>
              </a:rPr>
              <a:t>Fine-grained </a:t>
            </a:r>
            <a:r>
              <a:rPr lang="en-US" sz="2500">
                <a:solidFill>
                  <a:srgbClr val="FF0000"/>
                </a:solidFill>
              </a:rPr>
              <a:t>access control </a:t>
            </a:r>
            <a:r>
              <a:rPr lang="en-US" sz="2500">
                <a:solidFill>
                  <a:schemeClr val="dk1"/>
                </a:solidFill>
              </a:rPr>
              <a:t>to buckets.</a:t>
            </a:r>
            <a:endParaRPr sz="2500"/>
          </a:p>
          <a:p>
            <a:pPr indent="-390525" lvl="0" marL="342900" rtl="0" algn="l">
              <a:lnSpc>
                <a:spcPct val="80000"/>
              </a:lnSpc>
              <a:spcBef>
                <a:spcPts val="2400"/>
              </a:spcBef>
              <a:spcAft>
                <a:spcPts val="0"/>
              </a:spcAft>
              <a:buSzPts val="2500"/>
              <a:buChar char="•"/>
            </a:pPr>
            <a:r>
              <a:rPr lang="en-US" sz="2500">
                <a:solidFill>
                  <a:srgbClr val="000000"/>
                </a:solidFill>
              </a:rPr>
              <a:t>Backup, </a:t>
            </a:r>
            <a:r>
              <a:rPr lang="en-US" sz="2500">
                <a:solidFill>
                  <a:srgbClr val="FF0000"/>
                </a:solidFill>
              </a:rPr>
              <a:t>archiving </a:t>
            </a:r>
            <a:r>
              <a:rPr lang="en-US" sz="2500">
                <a:solidFill>
                  <a:schemeClr val="dk1"/>
                </a:solidFill>
              </a:rPr>
              <a:t>and disaster recovery.</a:t>
            </a:r>
            <a:endParaRPr sz="2500"/>
          </a:p>
          <a:p>
            <a:pPr indent="-392112" lvl="1" marL="685800" rtl="0" algn="l">
              <a:lnSpc>
                <a:spcPct val="80000"/>
              </a:lnSpc>
              <a:spcBef>
                <a:spcPts val="600"/>
              </a:spcBef>
              <a:spcAft>
                <a:spcPts val="0"/>
              </a:spcAft>
              <a:buSzPts val="2500"/>
              <a:buChar char="•"/>
            </a:pPr>
            <a:r>
              <a:rPr lang="en-US" sz="2500">
                <a:solidFill>
                  <a:schemeClr val="dk1"/>
                </a:solidFill>
              </a:rPr>
              <a:t>Even if </a:t>
            </a:r>
            <a:r>
              <a:rPr lang="en-US" sz="2500" u="sng">
                <a:solidFill>
                  <a:schemeClr val="dk1"/>
                </a:solidFill>
                <a:hlinkClick r:id="rId3"/>
              </a:rPr>
              <a:t>Amazon Glacier</a:t>
            </a:r>
            <a:r>
              <a:rPr lang="en-US" sz="2500">
                <a:solidFill>
                  <a:schemeClr val="dk1"/>
                </a:solidFill>
              </a:rPr>
              <a:t> is a cheaper option.</a:t>
            </a:r>
            <a:endParaRPr sz="2500"/>
          </a:p>
          <a:p>
            <a:pPr indent="-390525" lvl="0" marL="342900" rtl="0" algn="l">
              <a:lnSpc>
                <a:spcPct val="80000"/>
              </a:lnSpc>
              <a:spcBef>
                <a:spcPts val="2400"/>
              </a:spcBef>
              <a:spcAft>
                <a:spcPts val="0"/>
              </a:spcAft>
              <a:buSzPts val="2500"/>
              <a:buChar char="•"/>
            </a:pPr>
            <a:r>
              <a:rPr lang="en-US" sz="2500">
                <a:solidFill>
                  <a:schemeClr val="dk1"/>
                </a:solidFill>
              </a:rPr>
              <a:t>… but it’s not a </a:t>
            </a:r>
            <a:r>
              <a:rPr lang="en-US" sz="2500" u="sng">
                <a:solidFill>
                  <a:schemeClr val="dk1"/>
                </a:solidFill>
                <a:hlinkClick r:id="rId4"/>
              </a:rPr>
              <a:t>Content Distribution Network</a:t>
            </a:r>
            <a:r>
              <a:rPr lang="en-US" sz="2500">
                <a:solidFill>
                  <a:schemeClr val="dk1"/>
                </a:solidFill>
              </a:rPr>
              <a:t>.</a:t>
            </a:r>
            <a:endParaRPr sz="2500"/>
          </a:p>
          <a:p>
            <a:pPr indent="-392112" lvl="1" marL="685800" rtl="0" algn="l">
              <a:lnSpc>
                <a:spcPct val="80000"/>
              </a:lnSpc>
              <a:spcBef>
                <a:spcPts val="600"/>
              </a:spcBef>
              <a:spcAft>
                <a:spcPts val="0"/>
              </a:spcAft>
              <a:buSzPts val="2500"/>
              <a:buChar char="•"/>
            </a:pPr>
            <a:r>
              <a:rPr lang="en-US" sz="2500">
                <a:solidFill>
                  <a:schemeClr val="dk1"/>
                </a:solidFill>
              </a:rPr>
              <a:t>Does not optimize routing for lowest latency.</a:t>
            </a:r>
            <a:endParaRPr sz="2500"/>
          </a:p>
          <a:p>
            <a:pPr indent="-392112" lvl="1" marL="685800" rtl="0" algn="l">
              <a:lnSpc>
                <a:spcPct val="80000"/>
              </a:lnSpc>
              <a:spcBef>
                <a:spcPts val="600"/>
              </a:spcBef>
              <a:spcAft>
                <a:spcPts val="0"/>
              </a:spcAft>
              <a:buSzPts val="2500"/>
              <a:buChar char="•"/>
            </a:pPr>
            <a:r>
              <a:rPr lang="en-US" sz="2500">
                <a:solidFill>
                  <a:schemeClr val="dk1"/>
                </a:solidFill>
              </a:rPr>
              <a:t>Is not optimized for content streaming.</a:t>
            </a:r>
            <a:endParaRPr sz="2500"/>
          </a:p>
          <a:p>
            <a:pPr indent="-392112" lvl="1" marL="685800" rtl="0" algn="l">
              <a:lnSpc>
                <a:spcPct val="80000"/>
              </a:lnSpc>
              <a:spcBef>
                <a:spcPts val="600"/>
              </a:spcBef>
              <a:spcAft>
                <a:spcPts val="0"/>
              </a:spcAft>
              <a:buSzPts val="2500"/>
              <a:buChar char="•"/>
            </a:pPr>
            <a:r>
              <a:rPr lang="en-US" sz="2500">
                <a:solidFill>
                  <a:schemeClr val="dk1"/>
                </a:solidFill>
              </a:rPr>
              <a:t>That’s why </a:t>
            </a:r>
            <a:r>
              <a:rPr lang="en-US" sz="2500" u="sng">
                <a:solidFill>
                  <a:schemeClr val="dk1"/>
                </a:solidFill>
                <a:hlinkClick r:id="rId5"/>
              </a:rPr>
              <a:t>Amazon Cloudfront </a:t>
            </a:r>
            <a:r>
              <a:rPr lang="en-US" sz="2500">
                <a:solidFill>
                  <a:schemeClr val="dk1"/>
                </a:solidFill>
              </a:rPr>
              <a:t>exists.</a:t>
            </a:r>
            <a:endParaRPr sz="2500">
              <a:solidFill>
                <a:schemeClr val="dk1"/>
              </a:solidFill>
            </a:endParaRPr>
          </a:p>
          <a:p>
            <a:pPr indent="-231775" lvl="0" marL="342900" rtl="0" algn="l">
              <a:lnSpc>
                <a:spcPct val="80000"/>
              </a:lnSpc>
              <a:spcBef>
                <a:spcPts val="2400"/>
              </a:spcBef>
              <a:spcAft>
                <a:spcPts val="0"/>
              </a:spcAft>
              <a:buSzPts val="1750"/>
              <a:buNone/>
            </a:pPr>
            <a:r>
              <a:t/>
            </a:r>
            <a:endParaRPr sz="2500">
              <a:solidFill>
                <a:schemeClr val="dk1"/>
              </a:solidFill>
            </a:endParaRPr>
          </a:p>
          <a:p>
            <a:pPr indent="-231775" lvl="0" marL="342900" rtl="0" algn="l">
              <a:lnSpc>
                <a:spcPct val="80000"/>
              </a:lnSpc>
              <a:spcBef>
                <a:spcPts val="2400"/>
              </a:spcBef>
              <a:spcAft>
                <a:spcPts val="0"/>
              </a:spcAft>
              <a:buSzPts val="1750"/>
              <a:buNone/>
            </a:pPr>
            <a:r>
              <a:t/>
            </a:r>
            <a:endParaRPr sz="2500">
              <a:solidFill>
                <a:srgbClr val="000000"/>
              </a:solidFill>
            </a:endParaRPr>
          </a:p>
        </p:txBody>
      </p:sp>
      <p:sp>
        <p:nvSpPr>
          <p:cNvPr id="358" name="Google Shape;358;p12"/>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62" name="Shape 362"/>
        <p:cNvGrpSpPr/>
        <p:nvPr/>
      </p:nvGrpSpPr>
      <p:grpSpPr>
        <a:xfrm>
          <a:off x="0" y="0"/>
          <a:ext cx="0" cy="0"/>
          <a:chOff x="0" y="0"/>
          <a:chExt cx="0" cy="0"/>
        </a:xfrm>
      </p:grpSpPr>
      <p:sp>
        <p:nvSpPr>
          <p:cNvPr id="363" name="Google Shape;363;p13"/>
          <p:cNvSpPr txBox="1"/>
          <p:nvPr>
            <p:ph type="title"/>
          </p:nvPr>
        </p:nvSpPr>
        <p:spPr>
          <a:xfrm>
            <a:off x="457200" y="274650"/>
            <a:ext cx="7620000" cy="7317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5400"/>
              <a:buFont typeface="Candara"/>
              <a:buNone/>
            </a:pPr>
            <a:r>
              <a:rPr lang="en-US"/>
              <a:t>The cost of Amazon S3</a:t>
            </a:r>
            <a:endParaRPr/>
          </a:p>
        </p:txBody>
      </p:sp>
      <p:sp>
        <p:nvSpPr>
          <p:cNvPr id="364" name="Google Shape;364;p13"/>
          <p:cNvSpPr txBox="1"/>
          <p:nvPr>
            <p:ph idx="1" type="body"/>
          </p:nvPr>
        </p:nvSpPr>
        <p:spPr>
          <a:xfrm>
            <a:off x="457200" y="1285875"/>
            <a:ext cx="7620000" cy="5115000"/>
          </a:xfrm>
          <a:prstGeom prst="rect">
            <a:avLst/>
          </a:prstGeom>
          <a:noFill/>
          <a:ln>
            <a:noFill/>
          </a:ln>
        </p:spPr>
        <p:txBody>
          <a:bodyPr anchorCtr="0" anchor="t" bIns="45700" lIns="91425" spcFirstLastPara="1" rIns="91425" wrap="square" tIns="45700">
            <a:noAutofit/>
          </a:bodyPr>
          <a:lstStyle/>
          <a:p>
            <a:pPr indent="-363855" lvl="0" marL="342900" rtl="0" algn="l">
              <a:lnSpc>
                <a:spcPct val="80000"/>
              </a:lnSpc>
              <a:spcBef>
                <a:spcPts val="0"/>
              </a:spcBef>
              <a:spcAft>
                <a:spcPts val="0"/>
              </a:spcAft>
              <a:buSzPts val="2500"/>
              <a:buChar char="•"/>
            </a:pPr>
            <a:r>
              <a:rPr lang="en-US" sz="2500"/>
              <a:t>Main reason to use </a:t>
            </a:r>
            <a:r>
              <a:rPr lang="en-US" sz="2500" u="sng">
                <a:solidFill>
                  <a:schemeClr val="hlink"/>
                </a:solidFill>
                <a:hlinkClick r:id="rId3"/>
              </a:rPr>
              <a:t>S3</a:t>
            </a:r>
            <a:r>
              <a:rPr lang="en-US" sz="2500"/>
              <a:t>: price</a:t>
            </a:r>
            <a:endParaRPr sz="2500"/>
          </a:p>
          <a:p>
            <a:pPr indent="-363855" lvl="0" marL="342900" rtl="0" algn="l">
              <a:lnSpc>
                <a:spcPct val="80000"/>
              </a:lnSpc>
              <a:spcBef>
                <a:spcPts val="2400"/>
              </a:spcBef>
              <a:spcAft>
                <a:spcPts val="0"/>
              </a:spcAft>
              <a:buSzPts val="2500"/>
              <a:buChar char="•"/>
            </a:pPr>
            <a:r>
              <a:rPr lang="en-US" sz="2500"/>
              <a:t>Example: </a:t>
            </a:r>
            <a:r>
              <a:rPr b="1" lang="en-US" sz="2500"/>
              <a:t>1 TB</a:t>
            </a:r>
            <a:r>
              <a:rPr lang="en-US" sz="2500"/>
              <a:t> stored, modified 100 GB per month</a:t>
            </a:r>
            <a:endParaRPr sz="2500"/>
          </a:p>
          <a:p>
            <a:pPr indent="-367347" lvl="1" marL="685800" rtl="0" algn="l">
              <a:lnSpc>
                <a:spcPct val="80000"/>
              </a:lnSpc>
              <a:spcBef>
                <a:spcPts val="600"/>
              </a:spcBef>
              <a:spcAft>
                <a:spcPts val="0"/>
              </a:spcAft>
              <a:buSzPts val="2500"/>
              <a:buChar char="•"/>
            </a:pPr>
            <a:r>
              <a:rPr lang="en-US" sz="2500"/>
              <a:t>Storage cost: $85 / month</a:t>
            </a:r>
            <a:endParaRPr sz="2500"/>
          </a:p>
          <a:p>
            <a:pPr indent="-367347" lvl="1" marL="685800" rtl="0" algn="l">
              <a:lnSpc>
                <a:spcPct val="80000"/>
              </a:lnSpc>
              <a:spcBef>
                <a:spcPts val="600"/>
              </a:spcBef>
              <a:spcAft>
                <a:spcPts val="0"/>
              </a:spcAft>
              <a:buSzPts val="2500"/>
              <a:buChar char="•"/>
            </a:pPr>
            <a:r>
              <a:rPr lang="en-US" sz="2500"/>
              <a:t>Data transfer (upload): $0</a:t>
            </a:r>
            <a:endParaRPr sz="2500"/>
          </a:p>
          <a:p>
            <a:pPr indent="-367347" lvl="1" marL="685800" rtl="0" algn="l">
              <a:lnSpc>
                <a:spcPct val="80000"/>
              </a:lnSpc>
              <a:spcBef>
                <a:spcPts val="600"/>
              </a:spcBef>
              <a:spcAft>
                <a:spcPts val="0"/>
              </a:spcAft>
              <a:buSzPts val="2500"/>
              <a:buChar char="•"/>
            </a:pPr>
            <a:r>
              <a:rPr lang="en-US" sz="2500"/>
              <a:t>Data transfer (download): $12 ($0.12 / GB)</a:t>
            </a:r>
            <a:endParaRPr sz="2500"/>
          </a:p>
          <a:p>
            <a:pPr indent="-363855" lvl="0" marL="342900" rtl="0" algn="l">
              <a:lnSpc>
                <a:spcPct val="80000"/>
              </a:lnSpc>
              <a:spcBef>
                <a:spcPts val="2400"/>
              </a:spcBef>
              <a:spcAft>
                <a:spcPts val="0"/>
              </a:spcAft>
              <a:buSzPts val="2500"/>
              <a:buChar char="•"/>
            </a:pPr>
            <a:r>
              <a:rPr lang="en-US" sz="2500"/>
              <a:t>A cheaper option: reduced redundancy (99.99 % instead of 99.99999999 %)</a:t>
            </a:r>
            <a:endParaRPr sz="2500"/>
          </a:p>
          <a:p>
            <a:pPr indent="-367347" lvl="1" marL="685800" rtl="0" algn="l">
              <a:lnSpc>
                <a:spcPct val="80000"/>
              </a:lnSpc>
              <a:spcBef>
                <a:spcPts val="600"/>
              </a:spcBef>
              <a:spcAft>
                <a:spcPts val="0"/>
              </a:spcAft>
              <a:buSzPts val="2500"/>
              <a:buChar char="•"/>
            </a:pPr>
            <a:r>
              <a:rPr lang="en-US" sz="2500"/>
              <a:t>Storage cost: $68</a:t>
            </a:r>
            <a:endParaRPr sz="2500"/>
          </a:p>
          <a:p>
            <a:pPr indent="-363855" lvl="0" marL="342900" rtl="0" algn="l">
              <a:lnSpc>
                <a:spcPct val="80000"/>
              </a:lnSpc>
              <a:spcBef>
                <a:spcPts val="2400"/>
              </a:spcBef>
              <a:spcAft>
                <a:spcPts val="0"/>
              </a:spcAft>
              <a:buSzPts val="2500"/>
              <a:buChar char="•"/>
            </a:pPr>
            <a:r>
              <a:rPr lang="en-US" sz="2500"/>
              <a:t>Even Cheaper, but just for backups (very limited functionalities): </a:t>
            </a:r>
            <a:r>
              <a:rPr lang="en-US" sz="2500" u="sng">
                <a:solidFill>
                  <a:schemeClr val="dk1"/>
                </a:solidFill>
                <a:hlinkClick r:id="rId4"/>
              </a:rPr>
              <a:t>Glacier</a:t>
            </a:r>
            <a:r>
              <a:rPr lang="en-US" sz="2500">
                <a:solidFill>
                  <a:schemeClr val="dk1"/>
                </a:solidFill>
              </a:rPr>
              <a:t> </a:t>
            </a:r>
            <a:endParaRPr sz="2500"/>
          </a:p>
          <a:p>
            <a:pPr indent="-367347" lvl="1" marL="685800" rtl="0" algn="l">
              <a:lnSpc>
                <a:spcPct val="80000"/>
              </a:lnSpc>
              <a:spcBef>
                <a:spcPts val="600"/>
              </a:spcBef>
              <a:spcAft>
                <a:spcPts val="0"/>
              </a:spcAft>
              <a:buSzPts val="2500"/>
              <a:buChar char="•"/>
            </a:pPr>
            <a:r>
              <a:rPr lang="en-US" sz="2500">
                <a:solidFill>
                  <a:schemeClr val="dk1"/>
                </a:solidFill>
              </a:rPr>
              <a:t>Storage cos: %10</a:t>
            </a:r>
            <a:endParaRPr sz="2500"/>
          </a:p>
        </p:txBody>
      </p:sp>
      <p:sp>
        <p:nvSpPr>
          <p:cNvPr id="365" name="Google Shape;365;p13"/>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69" name="Shape 369"/>
        <p:cNvGrpSpPr/>
        <p:nvPr/>
      </p:nvGrpSpPr>
      <p:grpSpPr>
        <a:xfrm>
          <a:off x="0" y="0"/>
          <a:ext cx="0" cy="0"/>
          <a:chOff x="0" y="0"/>
          <a:chExt cx="0" cy="0"/>
        </a:xfrm>
      </p:grpSpPr>
      <p:sp>
        <p:nvSpPr>
          <p:cNvPr id="370" name="Google Shape;370;p14"/>
          <p:cNvSpPr txBox="1"/>
          <p:nvPr>
            <p:ph type="title"/>
          </p:nvPr>
        </p:nvSpPr>
        <p:spPr>
          <a:xfrm>
            <a:off x="112425" y="40350"/>
            <a:ext cx="8581800" cy="8508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rgbClr val="2F1F58"/>
              </a:buClr>
              <a:buSzPts val="3600"/>
              <a:buFont typeface="Candara"/>
              <a:buNone/>
            </a:pPr>
            <a:r>
              <a:rPr lang="en-US" sz="3600">
                <a:solidFill>
                  <a:srgbClr val="2F1F58"/>
                </a:solidFill>
              </a:rPr>
              <a:t>Case Study: Cloud Consumer       </a:t>
            </a:r>
            <a:r>
              <a:rPr lang="en-US">
                <a:solidFill>
                  <a:srgbClr val="2F1F58"/>
                </a:solidFill>
              </a:rPr>
              <a:t>Viber</a:t>
            </a:r>
            <a:endParaRPr/>
          </a:p>
        </p:txBody>
      </p:sp>
      <p:sp>
        <p:nvSpPr>
          <p:cNvPr id="371" name="Google Shape;371;p14"/>
          <p:cNvSpPr txBox="1"/>
          <p:nvPr>
            <p:ph idx="1" type="body"/>
          </p:nvPr>
        </p:nvSpPr>
        <p:spPr>
          <a:xfrm>
            <a:off x="112425" y="778800"/>
            <a:ext cx="8419500" cy="6079200"/>
          </a:xfrm>
          <a:prstGeom prst="rect">
            <a:avLst/>
          </a:prstGeom>
          <a:noFill/>
          <a:ln>
            <a:noFill/>
          </a:ln>
        </p:spPr>
        <p:txBody>
          <a:bodyPr anchorCtr="0" anchor="t" bIns="45700" lIns="91425" spcFirstLastPara="1" rIns="91425" wrap="square" tIns="45700">
            <a:noAutofit/>
          </a:bodyPr>
          <a:lstStyle/>
          <a:p>
            <a:pPr indent="-347472" lvl="0" marL="347472" rtl="0" algn="l">
              <a:lnSpc>
                <a:spcPct val="80000"/>
              </a:lnSpc>
              <a:spcBef>
                <a:spcPts val="0"/>
              </a:spcBef>
              <a:spcAft>
                <a:spcPts val="0"/>
              </a:spcAft>
              <a:buSzPts val="1650"/>
              <a:buChar char="•"/>
            </a:pPr>
            <a:r>
              <a:rPr lang="en-US" sz="1650"/>
              <a:t>Launched in 2011</a:t>
            </a:r>
            <a:endParaRPr sz="1650"/>
          </a:p>
          <a:p>
            <a:pPr indent="-347472" lvl="0" marL="347472" rtl="0" algn="l">
              <a:lnSpc>
                <a:spcPct val="80000"/>
              </a:lnSpc>
              <a:spcBef>
                <a:spcPts val="600"/>
              </a:spcBef>
              <a:spcAft>
                <a:spcPts val="0"/>
              </a:spcAft>
              <a:buSzPts val="1650"/>
              <a:buChar char="•"/>
            </a:pPr>
            <a:r>
              <a:rPr lang="en-US" sz="1650"/>
              <a:t>Acquired by </a:t>
            </a:r>
            <a:r>
              <a:rPr lang="en-US" sz="1650" u="sng">
                <a:solidFill>
                  <a:srgbClr val="000000"/>
                </a:solidFill>
                <a:hlinkClick r:id="rId3"/>
              </a:rPr>
              <a:t>Japanese e-commerce platform Rakuten</a:t>
            </a:r>
            <a:r>
              <a:rPr lang="en-US" sz="1650"/>
              <a:t> in February, 2014 for a tidy sum of $900 million</a:t>
            </a:r>
            <a:endParaRPr sz="1650"/>
          </a:p>
          <a:p>
            <a:pPr indent="-347472" lvl="0" marL="347472" rtl="0" algn="l">
              <a:lnSpc>
                <a:spcPct val="80000"/>
              </a:lnSpc>
              <a:spcBef>
                <a:spcPts val="600"/>
              </a:spcBef>
              <a:spcAft>
                <a:spcPts val="0"/>
              </a:spcAft>
              <a:buSzPts val="1650"/>
              <a:buChar char="•"/>
            </a:pPr>
            <a:r>
              <a:rPr lang="en-US" sz="1650"/>
              <a:t>Have over 300 million users, growing at 1 million a day, according to statistics of 2014</a:t>
            </a:r>
            <a:endParaRPr sz="1650"/>
          </a:p>
          <a:p>
            <a:pPr indent="-342900" lvl="0" marL="342900" rtl="0" algn="l">
              <a:lnSpc>
                <a:spcPct val="80000"/>
              </a:lnSpc>
              <a:spcBef>
                <a:spcPts val="2400"/>
              </a:spcBef>
              <a:spcAft>
                <a:spcPts val="0"/>
              </a:spcAft>
              <a:buSzPts val="1650"/>
              <a:buChar char="•"/>
            </a:pPr>
            <a:r>
              <a:rPr lang="en-US" sz="1650"/>
              <a:t>Have gone already through three generations :</a:t>
            </a:r>
            <a:endParaRPr sz="1650"/>
          </a:p>
          <a:p>
            <a:pPr indent="-365950" lvl="1" marL="685800" rtl="0" algn="l">
              <a:lnSpc>
                <a:spcPct val="80000"/>
              </a:lnSpc>
              <a:spcBef>
                <a:spcPts val="600"/>
              </a:spcBef>
              <a:spcAft>
                <a:spcPts val="0"/>
              </a:spcAft>
              <a:buSzPts val="1650"/>
              <a:buChar char="•"/>
            </a:pPr>
            <a:r>
              <a:rPr lang="en-US" sz="1650"/>
              <a:t>Initially –</a:t>
            </a:r>
            <a:endParaRPr sz="1650"/>
          </a:p>
          <a:p>
            <a:pPr indent="-378650" lvl="2" marL="1035050" rtl="0" algn="l">
              <a:lnSpc>
                <a:spcPct val="80000"/>
              </a:lnSpc>
              <a:spcBef>
                <a:spcPts val="600"/>
              </a:spcBef>
              <a:spcAft>
                <a:spcPts val="0"/>
              </a:spcAft>
              <a:buSzPts val="1650"/>
              <a:buChar char="•"/>
            </a:pPr>
            <a:r>
              <a:rPr lang="en-US" sz="1650"/>
              <a:t>In 2011, had only few thousand users</a:t>
            </a:r>
            <a:endParaRPr sz="1650"/>
          </a:p>
          <a:p>
            <a:pPr indent="-378650" lvl="2" marL="1035050" rtl="0" algn="l">
              <a:lnSpc>
                <a:spcPct val="80000"/>
              </a:lnSpc>
              <a:spcBef>
                <a:spcPts val="600"/>
              </a:spcBef>
              <a:spcAft>
                <a:spcPts val="0"/>
              </a:spcAft>
              <a:buSzPts val="1650"/>
              <a:buChar char="•"/>
            </a:pPr>
            <a:r>
              <a:rPr lang="en-US" sz="1650"/>
              <a:t>Used in-memory in-house database</a:t>
            </a:r>
            <a:endParaRPr sz="1650"/>
          </a:p>
          <a:p>
            <a:pPr indent="-365950" lvl="1" marL="685800" rtl="0" algn="l">
              <a:lnSpc>
                <a:spcPct val="80000"/>
              </a:lnSpc>
              <a:spcBef>
                <a:spcPts val="600"/>
              </a:spcBef>
              <a:spcAft>
                <a:spcPts val="0"/>
              </a:spcAft>
              <a:buSzPts val="1650"/>
              <a:buChar char="•"/>
            </a:pPr>
            <a:r>
              <a:rPr lang="en-US" sz="1650"/>
              <a:t>2</a:t>
            </a:r>
            <a:r>
              <a:rPr baseline="30000" lang="en-US" sz="1650"/>
              <a:t>nd</a:t>
            </a:r>
            <a:r>
              <a:rPr lang="en-US" sz="1650"/>
              <a:t> Generation –</a:t>
            </a:r>
            <a:endParaRPr sz="1650"/>
          </a:p>
          <a:p>
            <a:pPr indent="-378650" lvl="2" marL="1035050" rtl="0" algn="l">
              <a:lnSpc>
                <a:spcPct val="80000"/>
              </a:lnSpc>
              <a:spcBef>
                <a:spcPts val="600"/>
              </a:spcBef>
              <a:spcAft>
                <a:spcPts val="0"/>
              </a:spcAft>
              <a:buSzPts val="1650"/>
              <a:buChar char="•"/>
            </a:pPr>
            <a:r>
              <a:rPr lang="en-US" sz="1650"/>
              <a:t>1 MongoDB cluster with 150 servers (master and two slaves)</a:t>
            </a:r>
            <a:endParaRPr sz="1650"/>
          </a:p>
          <a:p>
            <a:pPr indent="-378650" lvl="2" marL="1035050" rtl="0" algn="l">
              <a:lnSpc>
                <a:spcPct val="80000"/>
              </a:lnSpc>
              <a:spcBef>
                <a:spcPts val="600"/>
              </a:spcBef>
              <a:spcAft>
                <a:spcPts val="0"/>
              </a:spcAft>
              <a:buSzPts val="1650"/>
              <a:buChar char="•"/>
            </a:pPr>
            <a:r>
              <a:rPr lang="en-US" sz="1650"/>
              <a:t>3 </a:t>
            </a:r>
            <a:r>
              <a:rPr lang="en-US" sz="1650" u="sng">
                <a:solidFill>
                  <a:schemeClr val="hlink"/>
                </a:solidFill>
                <a:hlinkClick r:id="rId4"/>
              </a:rPr>
              <a:t>Redis cache</a:t>
            </a:r>
            <a:r>
              <a:rPr lang="en-US" sz="1650"/>
              <a:t> clusters with a total of around 150 servers.</a:t>
            </a:r>
            <a:endParaRPr sz="1650"/>
          </a:p>
          <a:p>
            <a:pPr indent="-378650" lvl="2" marL="1035050" rtl="0" algn="l">
              <a:lnSpc>
                <a:spcPct val="80000"/>
              </a:lnSpc>
              <a:spcBef>
                <a:spcPts val="600"/>
              </a:spcBef>
              <a:spcAft>
                <a:spcPts val="0"/>
              </a:spcAft>
              <a:buSzPts val="1650"/>
              <a:buChar char="•"/>
            </a:pPr>
            <a:r>
              <a:rPr lang="en-US" sz="1650"/>
              <a:t>Redis had no support for </a:t>
            </a:r>
            <a:r>
              <a:rPr lang="en-US" sz="1650">
                <a:solidFill>
                  <a:srgbClr val="FF0000"/>
                </a:solidFill>
              </a:rPr>
              <a:t>sharding</a:t>
            </a:r>
            <a:r>
              <a:rPr lang="en-US" sz="1650"/>
              <a:t>, so they wrote their own frontend which dealt with sharding.</a:t>
            </a:r>
            <a:endParaRPr sz="1650"/>
          </a:p>
          <a:p>
            <a:pPr indent="-378650" lvl="2" marL="1035050" rtl="0" algn="l">
              <a:lnSpc>
                <a:spcPct val="80000"/>
              </a:lnSpc>
              <a:spcBef>
                <a:spcPts val="600"/>
              </a:spcBef>
              <a:spcAft>
                <a:spcPts val="0"/>
              </a:spcAft>
              <a:buSzPts val="1650"/>
              <a:buChar char="•"/>
            </a:pPr>
            <a:r>
              <a:rPr lang="en-US" sz="1650"/>
              <a:t>Moved all of its </a:t>
            </a:r>
            <a:r>
              <a:rPr lang="en-US" sz="1650">
                <a:solidFill>
                  <a:srgbClr val="FF0000"/>
                </a:solidFill>
              </a:rPr>
              <a:t>application servers </a:t>
            </a:r>
            <a:r>
              <a:rPr lang="en-US" sz="1650"/>
              <a:t>to </a:t>
            </a:r>
            <a:r>
              <a:rPr lang="en-US" sz="1650" u="sng">
                <a:solidFill>
                  <a:srgbClr val="FF0000"/>
                </a:solidFill>
                <a:hlinkClick r:id="rId5"/>
              </a:rPr>
              <a:t>Amazon Web Services</a:t>
            </a:r>
            <a:endParaRPr sz="1650">
              <a:solidFill>
                <a:srgbClr val="FF0000"/>
              </a:solidFill>
            </a:endParaRPr>
          </a:p>
          <a:p>
            <a:pPr indent="-378650" lvl="2" marL="1035050" rtl="0" algn="l">
              <a:lnSpc>
                <a:spcPct val="80000"/>
              </a:lnSpc>
              <a:spcBef>
                <a:spcPts val="600"/>
              </a:spcBef>
              <a:spcAft>
                <a:spcPts val="0"/>
              </a:spcAft>
              <a:buSzPts val="1650"/>
              <a:buChar char="•"/>
            </a:pPr>
            <a:r>
              <a:rPr lang="en-US" sz="1650"/>
              <a:t>Things that went badly:</a:t>
            </a:r>
            <a:endParaRPr sz="1650"/>
          </a:p>
          <a:p>
            <a:pPr indent="-365950" lvl="3" marL="1371600" rtl="0" algn="l">
              <a:lnSpc>
                <a:spcPct val="80000"/>
              </a:lnSpc>
              <a:spcBef>
                <a:spcPts val="600"/>
              </a:spcBef>
              <a:spcAft>
                <a:spcPts val="0"/>
              </a:spcAft>
              <a:buSzPts val="1650"/>
              <a:buChar char="•"/>
            </a:pPr>
            <a:r>
              <a:rPr lang="en-US" sz="1650"/>
              <a:t>MongoDB could only managed tens of thousands of operations per second, they needed hundreds of thousands. Large datasets cause MongoDB problems.</a:t>
            </a:r>
            <a:endParaRPr sz="1650"/>
          </a:p>
          <a:p>
            <a:pPr indent="-365950" lvl="3" marL="1371600" rtl="0" algn="l">
              <a:lnSpc>
                <a:spcPct val="80000"/>
              </a:lnSpc>
              <a:spcBef>
                <a:spcPts val="600"/>
              </a:spcBef>
              <a:spcAft>
                <a:spcPts val="0"/>
              </a:spcAft>
              <a:buSzPts val="1650"/>
              <a:buChar char="•"/>
            </a:pPr>
            <a:r>
              <a:rPr lang="en-US" sz="1650"/>
              <a:t> MongoDB does not scale well with many application servers (it handles each connection in a separate thread, which ends up being very wasteful of CPU and memory).</a:t>
            </a:r>
            <a:endParaRPr sz="1650"/>
          </a:p>
          <a:p>
            <a:pPr indent="-365950" lvl="3" marL="1371600" rtl="0" algn="l">
              <a:lnSpc>
                <a:spcPct val="80000"/>
              </a:lnSpc>
              <a:spcBef>
                <a:spcPts val="600"/>
              </a:spcBef>
              <a:spcAft>
                <a:spcPts val="0"/>
              </a:spcAft>
              <a:buSzPts val="1650"/>
              <a:buChar char="•"/>
            </a:pPr>
            <a:r>
              <a:rPr lang="en-US" sz="1650"/>
              <a:t> The in-house sharding frontend for Redis wasn’t easily scalable (it could only handle increasing the number of servers by factors of two).</a:t>
            </a:r>
            <a:endParaRPr sz="1650"/>
          </a:p>
          <a:p>
            <a:pPr indent="-276860" lvl="2" marL="1035050" rtl="0" algn="l">
              <a:lnSpc>
                <a:spcPct val="80000"/>
              </a:lnSpc>
              <a:spcBef>
                <a:spcPts val="600"/>
              </a:spcBef>
              <a:spcAft>
                <a:spcPts val="0"/>
              </a:spcAft>
              <a:buSzPts val="1140"/>
              <a:buNone/>
            </a:pPr>
            <a:r>
              <a:t/>
            </a:r>
            <a:endParaRPr sz="1140"/>
          </a:p>
          <a:p>
            <a:pPr indent="-258445" lvl="0" marL="342900" rtl="0" algn="l">
              <a:lnSpc>
                <a:spcPct val="80000"/>
              </a:lnSpc>
              <a:spcBef>
                <a:spcPts val="2400"/>
              </a:spcBef>
              <a:spcAft>
                <a:spcPts val="0"/>
              </a:spcAft>
              <a:buSzPts val="1330"/>
              <a:buNone/>
            </a:pPr>
            <a:r>
              <a:t/>
            </a:r>
            <a:endParaRPr sz="1330"/>
          </a:p>
        </p:txBody>
      </p:sp>
      <p:sp>
        <p:nvSpPr>
          <p:cNvPr id="372" name="Google Shape;372;p14"/>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76" name="Shape 376"/>
        <p:cNvGrpSpPr/>
        <p:nvPr/>
      </p:nvGrpSpPr>
      <p:grpSpPr>
        <a:xfrm>
          <a:off x="0" y="0"/>
          <a:ext cx="0" cy="0"/>
          <a:chOff x="0" y="0"/>
          <a:chExt cx="0" cy="0"/>
        </a:xfrm>
      </p:grpSpPr>
      <p:sp>
        <p:nvSpPr>
          <p:cNvPr id="377" name="Google Shape;377;p1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rgbClr val="2F1F58"/>
              </a:buClr>
              <a:buSzPts val="3600"/>
              <a:buFont typeface="Candara"/>
              <a:buNone/>
            </a:pPr>
            <a:r>
              <a:rPr lang="en-US" sz="3600">
                <a:solidFill>
                  <a:srgbClr val="2F1F58"/>
                </a:solidFill>
              </a:rPr>
              <a:t>Case Study: Cloud Consumer</a:t>
            </a:r>
            <a:br>
              <a:rPr lang="en-US" sz="3600">
                <a:solidFill>
                  <a:srgbClr val="2F1F58"/>
                </a:solidFill>
              </a:rPr>
            </a:br>
            <a:r>
              <a:rPr lang="en-US">
                <a:solidFill>
                  <a:srgbClr val="2F1F58"/>
                </a:solidFill>
              </a:rPr>
              <a:t>Viber </a:t>
            </a:r>
            <a:r>
              <a:rPr lang="en-US" sz="3600">
                <a:solidFill>
                  <a:srgbClr val="2F1F58"/>
                </a:solidFill>
              </a:rPr>
              <a:t>cont.</a:t>
            </a:r>
            <a:endParaRPr sz="3600"/>
          </a:p>
        </p:txBody>
      </p:sp>
      <p:sp>
        <p:nvSpPr>
          <p:cNvPr id="378" name="Google Shape;378;p1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380"/>
              <a:buChar char="•"/>
            </a:pPr>
            <a:r>
              <a:rPr lang="en-US" sz="2380"/>
              <a:t>Current Architecture (3</a:t>
            </a:r>
            <a:r>
              <a:rPr baseline="30000" lang="en-US" sz="2380"/>
              <a:t>rd</a:t>
            </a:r>
            <a:r>
              <a:rPr lang="en-US" sz="2380"/>
              <a:t> Gen):</a:t>
            </a:r>
            <a:endParaRPr/>
          </a:p>
          <a:p>
            <a:pPr indent="-336550" lvl="1" marL="685800" rtl="0" algn="l">
              <a:lnSpc>
                <a:spcPct val="80000"/>
              </a:lnSpc>
              <a:spcBef>
                <a:spcPts val="1200"/>
              </a:spcBef>
              <a:spcAft>
                <a:spcPts val="0"/>
              </a:spcAft>
              <a:buSzPts val="2210"/>
              <a:buChar char="•"/>
            </a:pPr>
            <a:r>
              <a:rPr lang="en-US" sz="2210"/>
              <a:t>Have opted for small nodes (about 60GB RAM per node). </a:t>
            </a:r>
            <a:endParaRPr sz="2210"/>
          </a:p>
          <a:p>
            <a:pPr indent="-336550" lvl="1" marL="685800" rtl="0" algn="l">
              <a:lnSpc>
                <a:spcPct val="80000"/>
              </a:lnSpc>
              <a:spcBef>
                <a:spcPts val="1200"/>
              </a:spcBef>
              <a:spcAft>
                <a:spcPts val="0"/>
              </a:spcAft>
              <a:buSzPts val="2210"/>
              <a:buChar char="•"/>
            </a:pPr>
            <a:r>
              <a:rPr lang="en-US" sz="2210"/>
              <a:t>Have separate nodes for different types of operations (reads vs. sets vs. appends).</a:t>
            </a:r>
            <a:endParaRPr/>
          </a:p>
          <a:p>
            <a:pPr indent="-336550" lvl="1" marL="685800" rtl="0" algn="l">
              <a:lnSpc>
                <a:spcPct val="80000"/>
              </a:lnSpc>
              <a:spcBef>
                <a:spcPts val="1200"/>
              </a:spcBef>
              <a:spcAft>
                <a:spcPts val="0"/>
              </a:spcAft>
              <a:buSzPts val="2210"/>
              <a:buChar char="•"/>
            </a:pPr>
            <a:r>
              <a:rPr lang="en-US" sz="2210"/>
              <a:t>400 application server with </a:t>
            </a:r>
            <a:r>
              <a:rPr lang="en-US" sz="2210">
                <a:solidFill>
                  <a:srgbClr val="FF0000"/>
                </a:solidFill>
              </a:rPr>
              <a:t>AWS</a:t>
            </a:r>
            <a:r>
              <a:rPr lang="en-US" sz="2210"/>
              <a:t>.</a:t>
            </a:r>
            <a:endParaRPr/>
          </a:p>
          <a:p>
            <a:pPr indent="-336550" lvl="1" marL="685800" rtl="0" algn="l">
              <a:lnSpc>
                <a:spcPct val="80000"/>
              </a:lnSpc>
              <a:spcBef>
                <a:spcPts val="1200"/>
              </a:spcBef>
              <a:spcAft>
                <a:spcPts val="0"/>
              </a:spcAft>
              <a:buSzPts val="2210"/>
              <a:buChar char="•"/>
            </a:pPr>
            <a:r>
              <a:rPr lang="en-US" sz="2210"/>
              <a:t>7 </a:t>
            </a:r>
            <a:r>
              <a:rPr lang="en-US" sz="2210">
                <a:solidFill>
                  <a:srgbClr val="FF0000"/>
                </a:solidFill>
              </a:rPr>
              <a:t>Couchbase </a:t>
            </a:r>
            <a:r>
              <a:rPr lang="en-US" sz="2210"/>
              <a:t>clusters, each with up to 60 nodes</a:t>
            </a:r>
            <a:endParaRPr/>
          </a:p>
          <a:p>
            <a:pPr indent="-336550" lvl="1" marL="685800" rtl="0" algn="l">
              <a:lnSpc>
                <a:spcPct val="80000"/>
              </a:lnSpc>
              <a:spcBef>
                <a:spcPts val="1200"/>
              </a:spcBef>
              <a:spcAft>
                <a:spcPts val="0"/>
              </a:spcAft>
              <a:buSzPts val="2210"/>
              <a:buChar char="•"/>
            </a:pPr>
            <a:r>
              <a:rPr lang="en-US" sz="2210"/>
              <a:t>0-2 replicas, </a:t>
            </a:r>
            <a:r>
              <a:rPr lang="en-US" sz="2210">
                <a:solidFill>
                  <a:schemeClr val="dk1"/>
                </a:solidFill>
              </a:rPr>
              <a:t>XDCR </a:t>
            </a:r>
            <a:r>
              <a:rPr lang="en-US" sz="2210"/>
              <a:t>and external backups</a:t>
            </a:r>
            <a:endParaRPr/>
          </a:p>
          <a:p>
            <a:pPr indent="-336550" lvl="1" marL="685800" rtl="0" algn="l">
              <a:lnSpc>
                <a:spcPct val="80000"/>
              </a:lnSpc>
              <a:spcBef>
                <a:spcPts val="1200"/>
              </a:spcBef>
              <a:spcAft>
                <a:spcPts val="0"/>
              </a:spcAft>
              <a:buSzPts val="2210"/>
              <a:buChar char="•"/>
            </a:pPr>
            <a:r>
              <a:rPr lang="en-US" sz="2210"/>
              <a:t>Used </a:t>
            </a:r>
            <a:r>
              <a:rPr lang="en-US" sz="2210">
                <a:solidFill>
                  <a:srgbClr val="FF0000"/>
                </a:solidFill>
              </a:rPr>
              <a:t>Amazon S3</a:t>
            </a:r>
            <a:endParaRPr/>
          </a:p>
          <a:p>
            <a:pPr indent="0" lvl="1" marL="349250" rtl="0" algn="ctr">
              <a:lnSpc>
                <a:spcPct val="80000"/>
              </a:lnSpc>
              <a:spcBef>
                <a:spcPts val="2400"/>
              </a:spcBef>
              <a:spcAft>
                <a:spcPts val="0"/>
              </a:spcAft>
              <a:buSzPts val="1870"/>
              <a:buNone/>
            </a:pPr>
            <a:r>
              <a:rPr lang="en-US" sz="1870"/>
              <a:t>They have a total of 150 Couchbase servers (less than half the number needed with MongoDB and Redis).</a:t>
            </a:r>
            <a:endParaRPr/>
          </a:p>
        </p:txBody>
      </p:sp>
      <p:sp>
        <p:nvSpPr>
          <p:cNvPr id="379" name="Google Shape;379;p15"/>
          <p:cNvSpPr txBox="1"/>
          <p:nvPr/>
        </p:nvSpPr>
        <p:spPr>
          <a:xfrm>
            <a:off x="3888061" y="6381723"/>
            <a:ext cx="14028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ndara"/>
                <a:ea typeface="Candara"/>
                <a:cs typeface="Candara"/>
                <a:sym typeface="Candara"/>
              </a:rPr>
              <a:t>Source : </a:t>
            </a:r>
            <a:r>
              <a:rPr b="0" i="0" lang="en-US" sz="1000" u="sng" cap="none" strike="noStrike">
                <a:solidFill>
                  <a:schemeClr val="dk1"/>
                </a:solidFill>
                <a:latin typeface="Candara"/>
                <a:ea typeface="Candara"/>
                <a:cs typeface="Candara"/>
                <a:sym typeface="Candara"/>
                <a:hlinkClick r:id="rId3"/>
              </a:rPr>
              <a:t>here</a:t>
            </a:r>
            <a:r>
              <a:rPr b="0" i="0" lang="en-US" sz="1000" u="none" cap="none" strike="noStrike">
                <a:solidFill>
                  <a:schemeClr val="dk1"/>
                </a:solidFill>
                <a:latin typeface="Candara"/>
                <a:ea typeface="Candara"/>
                <a:cs typeface="Candara"/>
                <a:sym typeface="Candara"/>
              </a:rPr>
              <a:t> and </a:t>
            </a:r>
            <a:r>
              <a:rPr b="0" i="0" lang="en-US" sz="1000" u="sng" cap="none" strike="noStrike">
                <a:solidFill>
                  <a:schemeClr val="dk1"/>
                </a:solidFill>
                <a:latin typeface="Candara"/>
                <a:ea typeface="Candara"/>
                <a:cs typeface="Candara"/>
                <a:sym typeface="Candara"/>
                <a:hlinkClick r:id="rId4"/>
              </a:rPr>
              <a:t>here</a:t>
            </a:r>
            <a:endParaRPr b="0" i="0" sz="1000" u="none" cap="none" strike="noStrike">
              <a:solidFill>
                <a:schemeClr val="dk1"/>
              </a:solidFill>
              <a:latin typeface="Candara"/>
              <a:ea typeface="Candara"/>
              <a:cs typeface="Candara"/>
              <a:sym typeface="Candara"/>
            </a:endParaRPr>
          </a:p>
        </p:txBody>
      </p:sp>
      <p:sp>
        <p:nvSpPr>
          <p:cNvPr id="380" name="Google Shape;380;p15"/>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84" name="Shape 384"/>
        <p:cNvGrpSpPr/>
        <p:nvPr/>
      </p:nvGrpSpPr>
      <p:grpSpPr>
        <a:xfrm>
          <a:off x="0" y="0"/>
          <a:ext cx="0" cy="0"/>
          <a:chOff x="0" y="0"/>
          <a:chExt cx="0" cy="0"/>
        </a:xfrm>
      </p:grpSpPr>
      <p:sp>
        <p:nvSpPr>
          <p:cNvPr id="385" name="Google Shape;385;p1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rgbClr val="2F1F58"/>
              </a:buClr>
              <a:buSzPts val="3600"/>
              <a:buFont typeface="Candara"/>
              <a:buNone/>
            </a:pPr>
            <a:r>
              <a:rPr lang="en-US" sz="3600">
                <a:solidFill>
                  <a:srgbClr val="2F1F58"/>
                </a:solidFill>
              </a:rPr>
              <a:t>Case Study: Cloud Consumer</a:t>
            </a:r>
            <a:br>
              <a:rPr lang="en-US" sz="3600">
                <a:solidFill>
                  <a:srgbClr val="2F1F58"/>
                </a:solidFill>
              </a:rPr>
            </a:br>
            <a:r>
              <a:rPr lang="en-US">
                <a:solidFill>
                  <a:srgbClr val="2F1F58"/>
                </a:solidFill>
              </a:rPr>
              <a:t>Dropbox</a:t>
            </a:r>
            <a:endParaRPr/>
          </a:p>
        </p:txBody>
      </p:sp>
      <p:sp>
        <p:nvSpPr>
          <p:cNvPr id="386" name="Google Shape;386;p16"/>
          <p:cNvSpPr txBox="1"/>
          <p:nvPr/>
        </p:nvSpPr>
        <p:spPr>
          <a:xfrm>
            <a:off x="282200" y="1605484"/>
            <a:ext cx="2163600" cy="1143000"/>
          </a:xfrm>
          <a:prstGeom prst="rect">
            <a:avLst/>
          </a:prstGeom>
          <a:noFill/>
          <a:ln cap="flat" cmpd="sng" w="9525">
            <a:solidFill>
              <a:srgbClr val="3E28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2500" u="none" cap="none" strike="noStrike">
                <a:solidFill>
                  <a:schemeClr val="dk1"/>
                </a:solidFill>
                <a:latin typeface="Candara"/>
                <a:ea typeface="Candara"/>
                <a:cs typeface="Candara"/>
                <a:sym typeface="Candara"/>
              </a:rPr>
              <a:t>Mid 2007</a:t>
            </a:r>
            <a:endParaRPr b="0" i="0" sz="2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2500" u="none" cap="none" strike="noStrike">
                <a:solidFill>
                  <a:schemeClr val="dk1"/>
                </a:solidFill>
                <a:latin typeface="Candara"/>
                <a:ea typeface="Candara"/>
                <a:cs typeface="Candara"/>
                <a:sym typeface="Candara"/>
              </a:rPr>
              <a:t>Almost 0 users</a:t>
            </a:r>
            <a:endParaRPr b="0" i="0" sz="2500" u="none" cap="none" strike="noStrike">
              <a:solidFill>
                <a:schemeClr val="dk1"/>
              </a:solidFill>
              <a:latin typeface="Candara"/>
              <a:ea typeface="Candara"/>
              <a:cs typeface="Candara"/>
              <a:sym typeface="Candara"/>
            </a:endParaRPr>
          </a:p>
        </p:txBody>
      </p:sp>
      <p:pic>
        <p:nvPicPr>
          <p:cNvPr id="387" name="Google Shape;387;p16"/>
          <p:cNvPicPr preferRelativeResize="0"/>
          <p:nvPr/>
        </p:nvPicPr>
        <p:blipFill rotWithShape="1">
          <a:blip r:embed="rId3">
            <a:alphaModFix/>
          </a:blip>
          <a:srcRect b="0" l="0" r="0" t="0"/>
          <a:stretch/>
        </p:blipFill>
        <p:spPr>
          <a:xfrm>
            <a:off x="3396582" y="2251794"/>
            <a:ext cx="5486400" cy="3572510"/>
          </a:xfrm>
          <a:prstGeom prst="rect">
            <a:avLst/>
          </a:prstGeom>
          <a:noFill/>
          <a:ln>
            <a:noFill/>
          </a:ln>
        </p:spPr>
      </p:pic>
      <p:sp>
        <p:nvSpPr>
          <p:cNvPr id="388" name="Google Shape;388;p16"/>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21" name="Shape 121"/>
        <p:cNvGrpSpPr/>
        <p:nvPr/>
      </p:nvGrpSpPr>
      <p:grpSpPr>
        <a:xfrm>
          <a:off x="0" y="0"/>
          <a:ext cx="0" cy="0"/>
          <a:chOff x="0" y="0"/>
          <a:chExt cx="0" cy="0"/>
        </a:xfrm>
      </p:grpSpPr>
      <p:sp>
        <p:nvSpPr>
          <p:cNvPr id="122" name="Google Shape;122;g8ba362d889_0_94"/>
          <p:cNvSpPr txBox="1"/>
          <p:nvPr>
            <p:ph type="title"/>
          </p:nvPr>
        </p:nvSpPr>
        <p:spPr>
          <a:xfrm>
            <a:off x="726800" y="274650"/>
            <a:ext cx="69699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Computers on the internet can satisfy all clients!!</a:t>
            </a:r>
            <a:endParaRPr/>
          </a:p>
        </p:txBody>
      </p:sp>
      <p:sp>
        <p:nvSpPr>
          <p:cNvPr id="123" name="Google Shape;123;g8ba362d889_0_94"/>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24" name="Google Shape;124;g8ba362d889_0_94"/>
          <p:cNvSpPr txBox="1"/>
          <p:nvPr>
            <p:ph idx="10" type="dt"/>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0" lang="en-US" sz="1000">
                <a:solidFill>
                  <a:schemeClr val="dk2"/>
                </a:solidFill>
                <a:latin typeface="Lato"/>
                <a:ea typeface="Lato"/>
                <a:cs typeface="Lato"/>
                <a:sym typeface="Lato"/>
              </a:rPr>
              <a:t>‹#›</a:t>
            </a:fld>
            <a:endParaRPr b="0" sz="1000">
              <a:solidFill>
                <a:schemeClr val="dk2"/>
              </a:solidFill>
              <a:latin typeface="Lato"/>
              <a:ea typeface="Lato"/>
              <a:cs typeface="Lato"/>
              <a:sym typeface="Lato"/>
            </a:endParaRPr>
          </a:p>
        </p:txBody>
      </p:sp>
      <p:pic>
        <p:nvPicPr>
          <p:cNvPr id="125" name="Google Shape;125;g8ba362d889_0_94"/>
          <p:cNvPicPr preferRelativeResize="0"/>
          <p:nvPr/>
        </p:nvPicPr>
        <p:blipFill rotWithShape="1">
          <a:blip r:embed="rId3">
            <a:alphaModFix/>
          </a:blip>
          <a:srcRect b="0" l="0" r="0" t="0"/>
          <a:stretch/>
        </p:blipFill>
        <p:spPr>
          <a:xfrm>
            <a:off x="454600" y="1708850"/>
            <a:ext cx="8234799" cy="32432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92" name="Shape 392"/>
        <p:cNvGrpSpPr/>
        <p:nvPr/>
      </p:nvGrpSpPr>
      <p:grpSpPr>
        <a:xfrm>
          <a:off x="0" y="0"/>
          <a:ext cx="0" cy="0"/>
          <a:chOff x="0" y="0"/>
          <a:chExt cx="0" cy="0"/>
        </a:xfrm>
      </p:grpSpPr>
      <p:sp>
        <p:nvSpPr>
          <p:cNvPr id="393" name="Google Shape;393;p1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rgbClr val="2F1F58"/>
              </a:buClr>
              <a:buSzPts val="3600"/>
              <a:buFont typeface="Candara"/>
              <a:buNone/>
            </a:pPr>
            <a:r>
              <a:rPr lang="en-US" sz="3600">
                <a:solidFill>
                  <a:srgbClr val="2F1F58"/>
                </a:solidFill>
              </a:rPr>
              <a:t>Case Study: Cloud Consumer</a:t>
            </a:r>
            <a:br>
              <a:rPr lang="en-US" sz="3600">
                <a:solidFill>
                  <a:srgbClr val="2F1F58"/>
                </a:solidFill>
              </a:rPr>
            </a:br>
            <a:r>
              <a:rPr lang="en-US">
                <a:solidFill>
                  <a:srgbClr val="2F1F58"/>
                </a:solidFill>
              </a:rPr>
              <a:t>Dropbox </a:t>
            </a:r>
            <a:r>
              <a:rPr lang="en-US" sz="2800">
                <a:solidFill>
                  <a:srgbClr val="2F1F58"/>
                </a:solidFill>
              </a:rPr>
              <a:t>cont.</a:t>
            </a:r>
            <a:endParaRPr sz="2800"/>
          </a:p>
        </p:txBody>
      </p:sp>
      <p:sp>
        <p:nvSpPr>
          <p:cNvPr id="394" name="Google Shape;394;p17"/>
          <p:cNvSpPr txBox="1"/>
          <p:nvPr/>
        </p:nvSpPr>
        <p:spPr>
          <a:xfrm>
            <a:off x="282200" y="1605482"/>
            <a:ext cx="2900400" cy="611400"/>
          </a:xfrm>
          <a:prstGeom prst="rect">
            <a:avLst/>
          </a:prstGeom>
          <a:noFill/>
          <a:ln cap="flat" cmpd="sng" w="9525">
            <a:solidFill>
              <a:srgbClr val="3E28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2500" u="none" cap="none" strike="noStrike">
                <a:solidFill>
                  <a:schemeClr val="dk1"/>
                </a:solidFill>
                <a:latin typeface="Candara"/>
                <a:ea typeface="Candara"/>
                <a:cs typeface="Candara"/>
                <a:sym typeface="Candara"/>
              </a:rPr>
              <a:t>Late 2007</a:t>
            </a:r>
            <a:endParaRPr b="0" i="0" sz="2500" u="none" cap="none" strike="noStrike">
              <a:solidFill>
                <a:schemeClr val="dk1"/>
              </a:solidFill>
              <a:latin typeface="Candara"/>
              <a:ea typeface="Candara"/>
              <a:cs typeface="Candara"/>
              <a:sym typeface="Candara"/>
            </a:endParaRPr>
          </a:p>
        </p:txBody>
      </p:sp>
      <p:sp>
        <p:nvSpPr>
          <p:cNvPr id="395" name="Google Shape;395;p17"/>
          <p:cNvSpPr txBox="1"/>
          <p:nvPr/>
        </p:nvSpPr>
        <p:spPr>
          <a:xfrm>
            <a:off x="130450" y="2441300"/>
            <a:ext cx="3615300" cy="4062600"/>
          </a:xfrm>
          <a:prstGeom prst="rect">
            <a:avLst/>
          </a:prstGeom>
          <a:noFill/>
          <a:ln cap="flat" cmpd="sng" w="9525">
            <a:solidFill>
              <a:srgbClr val="3E2878"/>
            </a:solidFill>
            <a:prstDash val="solid"/>
            <a:round/>
            <a:headEnd len="sm" w="sm" type="none"/>
            <a:tailEnd len="sm" w="sm" type="none"/>
          </a:ln>
        </p:spPr>
        <p:txBody>
          <a:bodyPr anchorCtr="0" anchor="t" bIns="45700" lIns="91425" spcFirstLastPara="1" rIns="91425" wrap="square" tIns="45700">
            <a:noAutofit/>
          </a:bodyPr>
          <a:lstStyle/>
          <a:p>
            <a:pPr indent="-33020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Candara"/>
                <a:ea typeface="Candara"/>
                <a:cs typeface="Candara"/>
                <a:sym typeface="Candara"/>
              </a:rPr>
              <a:t>Fast Changing environment, resourcing are growing at the same time with the demand</a:t>
            </a:r>
            <a:endParaRPr b="0" i="0" sz="2500" u="none" cap="none" strike="noStrike">
              <a:solidFill>
                <a:srgbClr val="000000"/>
              </a:solidFill>
              <a:latin typeface="Arial"/>
              <a:ea typeface="Arial"/>
              <a:cs typeface="Arial"/>
              <a:sym typeface="Arial"/>
            </a:endParaRPr>
          </a:p>
          <a:p>
            <a:pPr indent="-33020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Candara"/>
                <a:ea typeface="Candara"/>
                <a:cs typeface="Candara"/>
                <a:sym typeface="Candara"/>
              </a:rPr>
              <a:t>The server runs out of space and becomes overloaded</a:t>
            </a:r>
            <a:endParaRPr b="0" i="0" sz="2500" u="none" cap="none" strike="noStrike">
              <a:solidFill>
                <a:srgbClr val="000000"/>
              </a:solidFill>
              <a:latin typeface="Arial"/>
              <a:ea typeface="Arial"/>
              <a:cs typeface="Arial"/>
              <a:sym typeface="Arial"/>
            </a:endParaRPr>
          </a:p>
          <a:p>
            <a:pPr indent="-33020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Candara"/>
                <a:ea typeface="Candara"/>
                <a:cs typeface="Candara"/>
                <a:sym typeface="Candara"/>
              </a:rPr>
              <a:t>Put the data on S3</a:t>
            </a:r>
            <a:endParaRPr b="0" i="0" sz="2500" u="none" cap="none" strike="noStrike">
              <a:solidFill>
                <a:srgbClr val="000000"/>
              </a:solidFill>
              <a:latin typeface="Arial"/>
              <a:ea typeface="Arial"/>
              <a:cs typeface="Arial"/>
              <a:sym typeface="Arial"/>
            </a:endParaRPr>
          </a:p>
          <a:p>
            <a:pPr indent="-33020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Candara"/>
                <a:ea typeface="Candara"/>
                <a:cs typeface="Candara"/>
                <a:sym typeface="Candara"/>
              </a:rPr>
              <a:t>Use MySQL</a:t>
            </a:r>
            <a:endParaRPr b="0" i="0" sz="2500" u="none" cap="none" strike="noStrike">
              <a:solidFill>
                <a:schemeClr val="dk1"/>
              </a:solidFill>
              <a:latin typeface="Candara"/>
              <a:ea typeface="Candara"/>
              <a:cs typeface="Candara"/>
              <a:sym typeface="Candara"/>
            </a:endParaRPr>
          </a:p>
        </p:txBody>
      </p:sp>
      <p:pic>
        <p:nvPicPr>
          <p:cNvPr id="396" name="Google Shape;396;p17"/>
          <p:cNvPicPr preferRelativeResize="0"/>
          <p:nvPr/>
        </p:nvPicPr>
        <p:blipFill rotWithShape="1">
          <a:blip r:embed="rId3">
            <a:alphaModFix/>
          </a:blip>
          <a:srcRect b="0" l="0" r="0" t="0"/>
          <a:stretch/>
        </p:blipFill>
        <p:spPr>
          <a:xfrm>
            <a:off x="3839000" y="1974775"/>
            <a:ext cx="5043975" cy="4306950"/>
          </a:xfrm>
          <a:prstGeom prst="rect">
            <a:avLst/>
          </a:prstGeom>
          <a:noFill/>
          <a:ln>
            <a:noFill/>
          </a:ln>
        </p:spPr>
      </p:pic>
      <p:sp>
        <p:nvSpPr>
          <p:cNvPr id="397" name="Google Shape;397;p17"/>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401" name="Shape 401"/>
        <p:cNvGrpSpPr/>
        <p:nvPr/>
      </p:nvGrpSpPr>
      <p:grpSpPr>
        <a:xfrm>
          <a:off x="0" y="0"/>
          <a:ext cx="0" cy="0"/>
          <a:chOff x="0" y="0"/>
          <a:chExt cx="0" cy="0"/>
        </a:xfrm>
      </p:grpSpPr>
      <p:sp>
        <p:nvSpPr>
          <p:cNvPr id="402" name="Google Shape;402;p1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rgbClr val="2F1F58"/>
              </a:buClr>
              <a:buSzPts val="3600"/>
              <a:buFont typeface="Candara"/>
              <a:buNone/>
            </a:pPr>
            <a:r>
              <a:rPr lang="en-US" sz="3600">
                <a:solidFill>
                  <a:srgbClr val="2F1F58"/>
                </a:solidFill>
              </a:rPr>
              <a:t>Case Study: Cloud Consumer</a:t>
            </a:r>
            <a:br>
              <a:rPr lang="en-US" sz="3600">
                <a:solidFill>
                  <a:srgbClr val="2F1F58"/>
                </a:solidFill>
              </a:rPr>
            </a:br>
            <a:r>
              <a:rPr lang="en-US">
                <a:solidFill>
                  <a:srgbClr val="2F1F58"/>
                </a:solidFill>
              </a:rPr>
              <a:t>Dropbox </a:t>
            </a:r>
            <a:r>
              <a:rPr lang="en-US" sz="2800">
                <a:solidFill>
                  <a:srgbClr val="2F1F58"/>
                </a:solidFill>
              </a:rPr>
              <a:t>cont.</a:t>
            </a:r>
            <a:endParaRPr sz="2800"/>
          </a:p>
        </p:txBody>
      </p:sp>
      <p:sp>
        <p:nvSpPr>
          <p:cNvPr id="403" name="Google Shape;403;p18"/>
          <p:cNvSpPr txBox="1"/>
          <p:nvPr/>
        </p:nvSpPr>
        <p:spPr>
          <a:xfrm>
            <a:off x="282199" y="1605463"/>
            <a:ext cx="2900400" cy="646200"/>
          </a:xfrm>
          <a:prstGeom prst="rect">
            <a:avLst/>
          </a:prstGeom>
          <a:noFill/>
          <a:ln cap="flat" cmpd="sng" w="9525">
            <a:solidFill>
              <a:srgbClr val="3E28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ndara"/>
                <a:ea typeface="Candara"/>
                <a:cs typeface="Candara"/>
                <a:sym typeface="Candara"/>
              </a:rPr>
              <a:t>Early 2008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ndara"/>
                <a:ea typeface="Candara"/>
                <a:cs typeface="Candara"/>
                <a:sym typeface="Candara"/>
              </a:rPr>
              <a:t>50k users</a:t>
            </a:r>
            <a:endParaRPr b="0" i="0" sz="1800" u="none" cap="none" strike="noStrike">
              <a:solidFill>
                <a:schemeClr val="dk1"/>
              </a:solidFill>
              <a:latin typeface="Candara"/>
              <a:ea typeface="Candara"/>
              <a:cs typeface="Candara"/>
              <a:sym typeface="Candara"/>
            </a:endParaRPr>
          </a:p>
        </p:txBody>
      </p:sp>
      <p:sp>
        <p:nvSpPr>
          <p:cNvPr id="404" name="Google Shape;404;p18"/>
          <p:cNvSpPr txBox="1"/>
          <p:nvPr/>
        </p:nvSpPr>
        <p:spPr>
          <a:xfrm>
            <a:off x="282200" y="2718737"/>
            <a:ext cx="2900400" cy="1754400"/>
          </a:xfrm>
          <a:prstGeom prst="rect">
            <a:avLst/>
          </a:prstGeom>
          <a:noFill/>
          <a:ln cap="flat" cmpd="sng" w="9525">
            <a:solidFill>
              <a:srgbClr val="3E28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ndara"/>
                <a:ea typeface="Candara"/>
                <a:cs typeface="Candara"/>
                <a:sym typeface="Candara"/>
              </a:rPr>
              <a:t>The server is split into 2 servers: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ndara"/>
                <a:ea typeface="Candara"/>
                <a:cs typeface="Candara"/>
                <a:sym typeface="Candara"/>
              </a:rPr>
              <a:t>Metaserver: doing all the metadata calls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ndara"/>
                <a:ea typeface="Candara"/>
                <a:cs typeface="Candara"/>
                <a:sym typeface="Candara"/>
              </a:rPr>
              <a:t>Blockserver: hosting all the files’ contents</a:t>
            </a:r>
            <a:endParaRPr b="0" i="0" sz="1800" u="none" cap="none" strike="noStrike">
              <a:solidFill>
                <a:schemeClr val="dk1"/>
              </a:solidFill>
              <a:latin typeface="Candara"/>
              <a:ea typeface="Candara"/>
              <a:cs typeface="Candara"/>
              <a:sym typeface="Candara"/>
            </a:endParaRPr>
          </a:p>
        </p:txBody>
      </p:sp>
      <p:pic>
        <p:nvPicPr>
          <p:cNvPr id="405" name="Google Shape;405;p18"/>
          <p:cNvPicPr preferRelativeResize="0"/>
          <p:nvPr/>
        </p:nvPicPr>
        <p:blipFill rotWithShape="1">
          <a:blip r:embed="rId3">
            <a:alphaModFix/>
          </a:blip>
          <a:srcRect b="0" l="0" r="0" t="0"/>
          <a:stretch/>
        </p:blipFill>
        <p:spPr>
          <a:xfrm>
            <a:off x="3370699" y="2718737"/>
            <a:ext cx="5486401" cy="3543300"/>
          </a:xfrm>
          <a:prstGeom prst="rect">
            <a:avLst/>
          </a:prstGeom>
          <a:noFill/>
          <a:ln>
            <a:noFill/>
          </a:ln>
        </p:spPr>
      </p:pic>
      <p:sp>
        <p:nvSpPr>
          <p:cNvPr id="406" name="Google Shape;406;p18"/>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410" name="Shape 410"/>
        <p:cNvGrpSpPr/>
        <p:nvPr/>
      </p:nvGrpSpPr>
      <p:grpSpPr>
        <a:xfrm>
          <a:off x="0" y="0"/>
          <a:ext cx="0" cy="0"/>
          <a:chOff x="0" y="0"/>
          <a:chExt cx="0" cy="0"/>
        </a:xfrm>
      </p:grpSpPr>
      <p:sp>
        <p:nvSpPr>
          <p:cNvPr id="411" name="Google Shape;411;p1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rgbClr val="2F1F58"/>
              </a:buClr>
              <a:buSzPts val="3600"/>
              <a:buFont typeface="Candara"/>
              <a:buNone/>
            </a:pPr>
            <a:r>
              <a:rPr lang="en-US" sz="3600">
                <a:solidFill>
                  <a:srgbClr val="2F1F58"/>
                </a:solidFill>
              </a:rPr>
              <a:t>Case Study: Cloud Consumer</a:t>
            </a:r>
            <a:br>
              <a:rPr lang="en-US" sz="3600">
                <a:solidFill>
                  <a:srgbClr val="2F1F58"/>
                </a:solidFill>
              </a:rPr>
            </a:br>
            <a:r>
              <a:rPr lang="en-US">
                <a:solidFill>
                  <a:srgbClr val="2F1F58"/>
                </a:solidFill>
              </a:rPr>
              <a:t>Dropbox </a:t>
            </a:r>
            <a:r>
              <a:rPr lang="en-US" sz="2800">
                <a:solidFill>
                  <a:srgbClr val="2F1F58"/>
                </a:solidFill>
              </a:rPr>
              <a:t>cont.</a:t>
            </a:r>
            <a:endParaRPr sz="2800"/>
          </a:p>
        </p:txBody>
      </p:sp>
      <p:sp>
        <p:nvSpPr>
          <p:cNvPr id="412" name="Google Shape;412;p19"/>
          <p:cNvSpPr txBox="1"/>
          <p:nvPr/>
        </p:nvSpPr>
        <p:spPr>
          <a:xfrm>
            <a:off x="282200" y="1605479"/>
            <a:ext cx="2900400" cy="880500"/>
          </a:xfrm>
          <a:prstGeom prst="rect">
            <a:avLst/>
          </a:prstGeom>
          <a:noFill/>
          <a:ln cap="flat" cmpd="sng" w="9525">
            <a:solidFill>
              <a:srgbClr val="3E28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2500" u="none" cap="none" strike="noStrike">
                <a:solidFill>
                  <a:schemeClr val="dk1"/>
                </a:solidFill>
                <a:latin typeface="Candara"/>
                <a:ea typeface="Candara"/>
                <a:cs typeface="Candara"/>
                <a:sym typeface="Candara"/>
              </a:rPr>
              <a:t>Late 2008</a:t>
            </a:r>
            <a:endParaRPr b="0" i="0" sz="2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2500" u="none" cap="none" strike="noStrike">
                <a:solidFill>
                  <a:schemeClr val="dk1"/>
                </a:solidFill>
                <a:latin typeface="Candara"/>
                <a:ea typeface="Candara"/>
                <a:cs typeface="Candara"/>
                <a:sym typeface="Candara"/>
              </a:rPr>
              <a:t>100k users</a:t>
            </a:r>
            <a:endParaRPr b="0" i="0" sz="2500" u="none" cap="none" strike="noStrike">
              <a:solidFill>
                <a:schemeClr val="dk1"/>
              </a:solidFill>
              <a:latin typeface="Candara"/>
              <a:ea typeface="Candara"/>
              <a:cs typeface="Candara"/>
              <a:sym typeface="Candara"/>
            </a:endParaRPr>
          </a:p>
        </p:txBody>
      </p:sp>
      <p:sp>
        <p:nvSpPr>
          <p:cNvPr id="413" name="Google Shape;413;p19"/>
          <p:cNvSpPr txBox="1"/>
          <p:nvPr/>
        </p:nvSpPr>
        <p:spPr>
          <a:xfrm>
            <a:off x="282200" y="2718725"/>
            <a:ext cx="3743100" cy="3897000"/>
          </a:xfrm>
          <a:prstGeom prst="rect">
            <a:avLst/>
          </a:prstGeom>
          <a:noFill/>
          <a:ln cap="flat" cmpd="sng" w="9525">
            <a:solidFill>
              <a:srgbClr val="3E2878"/>
            </a:solidFill>
            <a:prstDash val="solid"/>
            <a:round/>
            <a:headEnd len="sm" w="sm" type="none"/>
            <a:tailEnd len="sm" w="sm" type="none"/>
          </a:ln>
        </p:spPr>
        <p:txBody>
          <a:bodyPr anchorCtr="0" anchor="t" bIns="45700" lIns="91425" spcFirstLastPara="1" rIns="91425" wrap="square" tIns="45700">
            <a:noAutofit/>
          </a:bodyPr>
          <a:lstStyle/>
          <a:p>
            <a:pPr indent="-33020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Candara"/>
                <a:ea typeface="Candara"/>
                <a:cs typeface="Candara"/>
                <a:sym typeface="Candara"/>
              </a:rPr>
              <a:t>Need of adding more meta and block servers</a:t>
            </a:r>
            <a:endParaRPr b="0" i="0" sz="2500" u="none" cap="none" strike="noStrike">
              <a:solidFill>
                <a:srgbClr val="000000"/>
              </a:solidFill>
              <a:latin typeface="Arial"/>
              <a:ea typeface="Arial"/>
              <a:cs typeface="Arial"/>
              <a:sym typeface="Arial"/>
            </a:endParaRPr>
          </a:p>
          <a:p>
            <a:pPr indent="-33020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Candara"/>
                <a:ea typeface="Candara"/>
                <a:cs typeface="Candara"/>
                <a:sym typeface="Candara"/>
              </a:rPr>
              <a:t>Only one DB -&gt; Add Memcache to avoid DB scaling issues</a:t>
            </a:r>
            <a:endParaRPr b="0" i="0" sz="2500" u="none" cap="none" strike="noStrike">
              <a:solidFill>
                <a:srgbClr val="000000"/>
              </a:solidFill>
              <a:latin typeface="Arial"/>
              <a:ea typeface="Arial"/>
              <a:cs typeface="Arial"/>
              <a:sym typeface="Arial"/>
            </a:endParaRPr>
          </a:p>
          <a:p>
            <a:pPr indent="-33020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Candara"/>
                <a:ea typeface="Candara"/>
                <a:cs typeface="Candara"/>
                <a:sym typeface="Candara"/>
              </a:rPr>
              <a:t>Load Balancing methods to optimize resources, minimize response time, avoid overload of resources</a:t>
            </a:r>
            <a:endParaRPr b="0" i="0" sz="2500" u="none" cap="none" strike="noStrike">
              <a:solidFill>
                <a:schemeClr val="dk1"/>
              </a:solidFill>
              <a:latin typeface="Candara"/>
              <a:ea typeface="Candara"/>
              <a:cs typeface="Candara"/>
              <a:sym typeface="Candara"/>
            </a:endParaRPr>
          </a:p>
        </p:txBody>
      </p:sp>
      <p:pic>
        <p:nvPicPr>
          <p:cNvPr id="414" name="Google Shape;414;p19"/>
          <p:cNvPicPr preferRelativeResize="0"/>
          <p:nvPr/>
        </p:nvPicPr>
        <p:blipFill rotWithShape="1">
          <a:blip r:embed="rId3">
            <a:alphaModFix/>
          </a:blip>
          <a:srcRect b="0" l="0" r="0" t="0"/>
          <a:stretch/>
        </p:blipFill>
        <p:spPr>
          <a:xfrm>
            <a:off x="4230350" y="1789050"/>
            <a:ext cx="4715325" cy="4521675"/>
          </a:xfrm>
          <a:prstGeom prst="rect">
            <a:avLst/>
          </a:prstGeom>
          <a:noFill/>
          <a:ln>
            <a:noFill/>
          </a:ln>
        </p:spPr>
      </p:pic>
      <p:sp>
        <p:nvSpPr>
          <p:cNvPr id="415" name="Google Shape;415;p19"/>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419" name="Shape 419"/>
        <p:cNvGrpSpPr/>
        <p:nvPr/>
      </p:nvGrpSpPr>
      <p:grpSpPr>
        <a:xfrm>
          <a:off x="0" y="0"/>
          <a:ext cx="0" cy="0"/>
          <a:chOff x="0" y="0"/>
          <a:chExt cx="0" cy="0"/>
        </a:xfrm>
      </p:grpSpPr>
      <p:sp>
        <p:nvSpPr>
          <p:cNvPr id="420" name="Google Shape;420;p2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rgbClr val="2F1F58"/>
              </a:buClr>
              <a:buSzPts val="3600"/>
              <a:buFont typeface="Candara"/>
              <a:buNone/>
            </a:pPr>
            <a:r>
              <a:rPr lang="en-US" sz="3600">
                <a:solidFill>
                  <a:srgbClr val="2F1F58"/>
                </a:solidFill>
              </a:rPr>
              <a:t>Case Study: Cloud Consumer</a:t>
            </a:r>
            <a:br>
              <a:rPr lang="en-US" sz="3600">
                <a:solidFill>
                  <a:srgbClr val="2F1F58"/>
                </a:solidFill>
              </a:rPr>
            </a:br>
            <a:r>
              <a:rPr lang="en-US">
                <a:solidFill>
                  <a:srgbClr val="2F1F58"/>
                </a:solidFill>
              </a:rPr>
              <a:t>Dropbox </a:t>
            </a:r>
            <a:r>
              <a:rPr lang="en-US" sz="2800">
                <a:solidFill>
                  <a:srgbClr val="2F1F58"/>
                </a:solidFill>
              </a:rPr>
              <a:t>cont.</a:t>
            </a:r>
            <a:endParaRPr sz="2800"/>
          </a:p>
        </p:txBody>
      </p:sp>
      <p:sp>
        <p:nvSpPr>
          <p:cNvPr id="421" name="Google Shape;421;p20"/>
          <p:cNvSpPr txBox="1"/>
          <p:nvPr/>
        </p:nvSpPr>
        <p:spPr>
          <a:xfrm>
            <a:off x="282200" y="1605481"/>
            <a:ext cx="2900400" cy="923400"/>
          </a:xfrm>
          <a:prstGeom prst="rect">
            <a:avLst/>
          </a:prstGeom>
          <a:noFill/>
          <a:ln cap="flat" cmpd="sng" w="9525">
            <a:solidFill>
              <a:srgbClr val="3E28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2500" u="none" cap="none" strike="noStrike">
                <a:solidFill>
                  <a:schemeClr val="dk1"/>
                </a:solidFill>
                <a:latin typeface="Candara"/>
                <a:ea typeface="Candara"/>
                <a:cs typeface="Candara"/>
                <a:sym typeface="Candara"/>
              </a:rPr>
              <a:t>Early 2012</a:t>
            </a:r>
            <a:endParaRPr b="0" i="0" sz="2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2500" u="none" cap="none" strike="noStrike">
                <a:solidFill>
                  <a:schemeClr val="dk1"/>
                </a:solidFill>
                <a:latin typeface="Candara"/>
                <a:ea typeface="Candara"/>
                <a:cs typeface="Candara"/>
                <a:sym typeface="Candara"/>
              </a:rPr>
              <a:t>50M users</a:t>
            </a:r>
            <a:endParaRPr b="0" i="0" sz="2500" u="none" cap="none" strike="noStrike">
              <a:solidFill>
                <a:schemeClr val="dk1"/>
              </a:solidFill>
              <a:latin typeface="Candara"/>
              <a:ea typeface="Candara"/>
              <a:cs typeface="Candara"/>
              <a:sym typeface="Candara"/>
            </a:endParaRPr>
          </a:p>
        </p:txBody>
      </p:sp>
      <p:sp>
        <p:nvSpPr>
          <p:cNvPr id="422" name="Google Shape;422;p20"/>
          <p:cNvSpPr txBox="1"/>
          <p:nvPr/>
        </p:nvSpPr>
        <p:spPr>
          <a:xfrm>
            <a:off x="282200" y="2718711"/>
            <a:ext cx="2900400" cy="1977600"/>
          </a:xfrm>
          <a:prstGeom prst="rect">
            <a:avLst/>
          </a:prstGeom>
          <a:noFill/>
          <a:ln cap="flat" cmpd="sng" w="9525">
            <a:solidFill>
              <a:srgbClr val="3E2878"/>
            </a:solidFill>
            <a:prstDash val="solid"/>
            <a:round/>
            <a:headEnd len="sm" w="sm" type="none"/>
            <a:tailEnd len="sm" w="sm" type="none"/>
          </a:ln>
        </p:spPr>
        <p:txBody>
          <a:bodyPr anchorCtr="0" anchor="t" bIns="45700" lIns="91425" spcFirstLastPara="1" rIns="91425" wrap="square" tIns="45700">
            <a:noAutofit/>
          </a:bodyPr>
          <a:lstStyle/>
          <a:p>
            <a:pPr indent="-33020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Candara"/>
                <a:ea typeface="Candara"/>
                <a:cs typeface="Candara"/>
                <a:sym typeface="Candara"/>
              </a:rPr>
              <a:t>Use of several DBs</a:t>
            </a:r>
            <a:endParaRPr b="0" i="0" sz="2500" u="none" cap="none" strike="noStrike">
              <a:solidFill>
                <a:srgbClr val="000000"/>
              </a:solidFill>
              <a:latin typeface="Arial"/>
              <a:ea typeface="Arial"/>
              <a:cs typeface="Arial"/>
              <a:sym typeface="Arial"/>
            </a:endParaRPr>
          </a:p>
          <a:p>
            <a:pPr indent="-33020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Candara"/>
                <a:ea typeface="Candara"/>
                <a:cs typeface="Candara"/>
                <a:sym typeface="Candara"/>
              </a:rPr>
              <a:t>Large use of Load Balancing</a:t>
            </a:r>
            <a:endParaRPr b="0" i="0" sz="2500" u="none" cap="none" strike="noStrike">
              <a:solidFill>
                <a:schemeClr val="dk1"/>
              </a:solidFill>
              <a:latin typeface="Candara"/>
              <a:ea typeface="Candara"/>
              <a:cs typeface="Candara"/>
              <a:sym typeface="Candara"/>
            </a:endParaRPr>
          </a:p>
        </p:txBody>
      </p:sp>
      <p:pic>
        <p:nvPicPr>
          <p:cNvPr id="423" name="Google Shape;423;p20"/>
          <p:cNvPicPr preferRelativeResize="0"/>
          <p:nvPr/>
        </p:nvPicPr>
        <p:blipFill rotWithShape="1">
          <a:blip r:embed="rId3">
            <a:alphaModFix/>
          </a:blip>
          <a:srcRect b="0" l="0" r="0" t="0"/>
          <a:stretch/>
        </p:blipFill>
        <p:spPr>
          <a:xfrm>
            <a:off x="3424084" y="2327387"/>
            <a:ext cx="5486400" cy="3550285"/>
          </a:xfrm>
          <a:prstGeom prst="rect">
            <a:avLst/>
          </a:prstGeom>
          <a:noFill/>
          <a:ln>
            <a:noFill/>
          </a:ln>
        </p:spPr>
      </p:pic>
      <p:sp>
        <p:nvSpPr>
          <p:cNvPr id="424" name="Google Shape;424;p20"/>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428" name="Shape 428"/>
        <p:cNvGrpSpPr/>
        <p:nvPr/>
      </p:nvGrpSpPr>
      <p:grpSpPr>
        <a:xfrm>
          <a:off x="0" y="0"/>
          <a:ext cx="0" cy="0"/>
          <a:chOff x="0" y="0"/>
          <a:chExt cx="0" cy="0"/>
        </a:xfrm>
      </p:grpSpPr>
      <p:sp>
        <p:nvSpPr>
          <p:cNvPr id="429" name="Google Shape;429;p2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rgbClr val="2F1F58"/>
              </a:buClr>
              <a:buSzPts val="3600"/>
              <a:buFont typeface="Candara"/>
              <a:buNone/>
            </a:pPr>
            <a:r>
              <a:rPr lang="en-US" sz="3600">
                <a:solidFill>
                  <a:srgbClr val="2F1F58"/>
                </a:solidFill>
              </a:rPr>
              <a:t>Case Study: </a:t>
            </a:r>
            <a:br>
              <a:rPr lang="en-US" sz="3600">
                <a:solidFill>
                  <a:srgbClr val="2F1F58"/>
                </a:solidFill>
              </a:rPr>
            </a:br>
            <a:r>
              <a:rPr lang="en-US">
                <a:solidFill>
                  <a:srgbClr val="2F1F58"/>
                </a:solidFill>
              </a:rPr>
              <a:t>Facebook</a:t>
            </a:r>
            <a:endParaRPr/>
          </a:p>
        </p:txBody>
      </p:sp>
      <p:pic>
        <p:nvPicPr>
          <p:cNvPr id="430" name="Google Shape;430;p21"/>
          <p:cNvPicPr preferRelativeResize="0"/>
          <p:nvPr/>
        </p:nvPicPr>
        <p:blipFill rotWithShape="1">
          <a:blip r:embed="rId3">
            <a:alphaModFix/>
          </a:blip>
          <a:srcRect b="0" l="0" r="0" t="0"/>
          <a:stretch/>
        </p:blipFill>
        <p:spPr>
          <a:xfrm>
            <a:off x="130450" y="1585150"/>
            <a:ext cx="8766250" cy="4583325"/>
          </a:xfrm>
          <a:prstGeom prst="rect">
            <a:avLst/>
          </a:prstGeom>
          <a:noFill/>
          <a:ln>
            <a:noFill/>
          </a:ln>
        </p:spPr>
      </p:pic>
      <p:sp>
        <p:nvSpPr>
          <p:cNvPr id="431" name="Google Shape;431;p21"/>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30" name="Shape 130"/>
        <p:cNvGrpSpPr/>
        <p:nvPr/>
      </p:nvGrpSpPr>
      <p:grpSpPr>
        <a:xfrm>
          <a:off x="0" y="0"/>
          <a:ext cx="0" cy="0"/>
          <a:chOff x="0" y="0"/>
          <a:chExt cx="0" cy="0"/>
        </a:xfrm>
      </p:grpSpPr>
      <p:sp>
        <p:nvSpPr>
          <p:cNvPr id="131" name="Google Shape;131;g8ba362d889_0_103"/>
          <p:cNvSpPr txBox="1"/>
          <p:nvPr>
            <p:ph type="title"/>
          </p:nvPr>
        </p:nvSpPr>
        <p:spPr>
          <a:xfrm>
            <a:off x="279525" y="88300"/>
            <a:ext cx="6969900" cy="824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History</a:t>
            </a:r>
            <a:endParaRPr/>
          </a:p>
        </p:txBody>
      </p:sp>
      <p:sp>
        <p:nvSpPr>
          <p:cNvPr id="132" name="Google Shape;132;g8ba362d889_0_103"/>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33" name="Google Shape;133;g8ba362d889_0_103"/>
          <p:cNvSpPr txBox="1"/>
          <p:nvPr>
            <p:ph idx="10" type="dt"/>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0" lang="en-US" sz="1000">
                <a:solidFill>
                  <a:schemeClr val="dk2"/>
                </a:solidFill>
                <a:latin typeface="Lato"/>
                <a:ea typeface="Lato"/>
                <a:cs typeface="Lato"/>
                <a:sym typeface="Lato"/>
              </a:rPr>
              <a:t>‹#›</a:t>
            </a:fld>
            <a:endParaRPr b="0" sz="1000">
              <a:solidFill>
                <a:schemeClr val="dk2"/>
              </a:solidFill>
              <a:latin typeface="Lato"/>
              <a:ea typeface="Lato"/>
              <a:cs typeface="Lato"/>
              <a:sym typeface="Lato"/>
            </a:endParaRPr>
          </a:p>
        </p:txBody>
      </p:sp>
      <p:pic>
        <p:nvPicPr>
          <p:cNvPr id="134" name="Google Shape;134;g8ba362d889_0_103"/>
          <p:cNvPicPr preferRelativeResize="0"/>
          <p:nvPr/>
        </p:nvPicPr>
        <p:blipFill rotWithShape="1">
          <a:blip r:embed="rId3">
            <a:alphaModFix/>
          </a:blip>
          <a:srcRect b="0" l="0" r="0" t="0"/>
          <a:stretch/>
        </p:blipFill>
        <p:spPr>
          <a:xfrm>
            <a:off x="39688" y="841725"/>
            <a:ext cx="9064624" cy="5174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g8ba6ee522b_0_315"/>
          <p:cNvSpPr txBox="1"/>
          <p:nvPr>
            <p:ph type="title"/>
          </p:nvPr>
        </p:nvSpPr>
        <p:spPr>
          <a:xfrm>
            <a:off x="457200" y="274647"/>
            <a:ext cx="7620000" cy="89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Cloud Computing History</a:t>
            </a:r>
            <a:endParaRPr/>
          </a:p>
        </p:txBody>
      </p:sp>
      <p:sp>
        <p:nvSpPr>
          <p:cNvPr id="141" name="Google Shape;141;g8ba6ee522b_0_315"/>
          <p:cNvSpPr txBox="1"/>
          <p:nvPr>
            <p:ph idx="1" type="body"/>
          </p:nvPr>
        </p:nvSpPr>
        <p:spPr>
          <a:xfrm>
            <a:off x="457200" y="942750"/>
            <a:ext cx="7620000" cy="573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i="1" lang="en-US" sz="2000">
                <a:highlight>
                  <a:srgbClr val="FFFFFF"/>
                </a:highlight>
              </a:rPr>
              <a:t>In 1999, </a:t>
            </a:r>
            <a:r>
              <a:rPr b="1" lang="en-US" sz="2000">
                <a:highlight>
                  <a:srgbClr val="FFFFFF"/>
                </a:highlight>
              </a:rPr>
              <a:t>Salesforce.com</a:t>
            </a:r>
            <a:r>
              <a:rPr i="1" lang="en-US" sz="2000">
                <a:highlight>
                  <a:srgbClr val="FFFFFF"/>
                </a:highlight>
              </a:rPr>
              <a:t> started delivering of applications to users using a simple website</a:t>
            </a:r>
            <a:r>
              <a:rPr lang="en-US" sz="2000">
                <a:highlight>
                  <a:srgbClr val="FFFFFF"/>
                </a:highlight>
              </a:rPr>
              <a:t>. </a:t>
            </a:r>
            <a:endParaRPr sz="2000">
              <a:highlight>
                <a:srgbClr val="FFFFFF"/>
              </a:highlight>
            </a:endParaRPr>
          </a:p>
          <a:p>
            <a:pPr indent="-355600" lvl="1" marL="914400" rtl="0" algn="l">
              <a:spcBef>
                <a:spcPts val="0"/>
              </a:spcBef>
              <a:spcAft>
                <a:spcPts val="0"/>
              </a:spcAft>
              <a:buSzPts val="2000"/>
              <a:buChar char="○"/>
            </a:pPr>
            <a:r>
              <a:rPr lang="en-US" sz="2000">
                <a:highlight>
                  <a:srgbClr val="FFFFFF"/>
                </a:highlight>
              </a:rPr>
              <a:t>The applications were delivered to enterprises over the Internet, and this way the dream of computing sold as utility were true.</a:t>
            </a:r>
            <a:endParaRPr sz="2000">
              <a:highlight>
                <a:srgbClr val="FFFFFF"/>
              </a:highlight>
            </a:endParaRPr>
          </a:p>
          <a:p>
            <a:pPr indent="-355600" lvl="0" marL="457200" rtl="0" algn="l">
              <a:spcBef>
                <a:spcPts val="0"/>
              </a:spcBef>
              <a:spcAft>
                <a:spcPts val="0"/>
              </a:spcAft>
              <a:buSzPts val="2000"/>
              <a:buChar char="●"/>
            </a:pPr>
            <a:r>
              <a:rPr i="1" lang="en-US" sz="2000">
                <a:highlight>
                  <a:srgbClr val="FFFFFF"/>
                </a:highlight>
              </a:rPr>
              <a:t>In 2002, </a:t>
            </a:r>
            <a:r>
              <a:rPr b="1" lang="en-US" sz="2000">
                <a:highlight>
                  <a:srgbClr val="FFFFFF"/>
                </a:highlight>
              </a:rPr>
              <a:t>Amazon</a:t>
            </a:r>
            <a:r>
              <a:rPr i="1" lang="en-US" sz="2000">
                <a:highlight>
                  <a:srgbClr val="FFFFFF"/>
                </a:highlight>
              </a:rPr>
              <a:t> started Amazon Web Services</a:t>
            </a:r>
            <a:r>
              <a:rPr lang="en-US" sz="2000">
                <a:highlight>
                  <a:srgbClr val="FFFFFF"/>
                </a:highlight>
              </a:rPr>
              <a:t>, providing services like storage, computation and even human intelligence. </a:t>
            </a:r>
            <a:endParaRPr sz="2000">
              <a:highlight>
                <a:srgbClr val="FFFFFF"/>
              </a:highlight>
            </a:endParaRPr>
          </a:p>
          <a:p>
            <a:pPr indent="-355600" lvl="1" marL="914400" rtl="0" algn="l">
              <a:spcBef>
                <a:spcPts val="0"/>
              </a:spcBef>
              <a:spcAft>
                <a:spcPts val="0"/>
              </a:spcAft>
              <a:buSzPts val="2000"/>
              <a:buChar char="○"/>
            </a:pPr>
            <a:r>
              <a:rPr lang="en-US" sz="2000">
                <a:highlight>
                  <a:srgbClr val="FFFFFF"/>
                </a:highlight>
              </a:rPr>
              <a:t>Only starting with the launch of the Elastic Compute Cloud in 2006 a truly commercial service open to everybody existed.</a:t>
            </a:r>
            <a:endParaRPr sz="2000">
              <a:highlight>
                <a:srgbClr val="FFFFFF"/>
              </a:highlight>
            </a:endParaRPr>
          </a:p>
          <a:p>
            <a:pPr indent="-355600" lvl="0" marL="457200" rtl="0" algn="l">
              <a:spcBef>
                <a:spcPts val="0"/>
              </a:spcBef>
              <a:spcAft>
                <a:spcPts val="0"/>
              </a:spcAft>
              <a:buSzPts val="2000"/>
              <a:buChar char="●"/>
            </a:pPr>
            <a:r>
              <a:rPr i="1" lang="en-US" sz="2000">
                <a:highlight>
                  <a:srgbClr val="FFFFFF"/>
                </a:highlight>
              </a:rPr>
              <a:t>In 2009, </a:t>
            </a:r>
            <a:r>
              <a:rPr b="1" lang="en-US" sz="2000">
                <a:highlight>
                  <a:srgbClr val="FFFFFF"/>
                </a:highlight>
              </a:rPr>
              <a:t>Google Apps</a:t>
            </a:r>
            <a:r>
              <a:rPr i="1" lang="en-US" sz="2000">
                <a:highlight>
                  <a:srgbClr val="FFFFFF"/>
                </a:highlight>
              </a:rPr>
              <a:t> also started to provide cloud computing enterprise applications.</a:t>
            </a:r>
            <a:endParaRPr i="1" sz="2000">
              <a:highlight>
                <a:srgbClr val="FFFFFF"/>
              </a:highlight>
            </a:endParaRPr>
          </a:p>
          <a:p>
            <a:pPr indent="-355600" lvl="0" marL="457200" rtl="0" algn="l">
              <a:spcBef>
                <a:spcPts val="0"/>
              </a:spcBef>
              <a:spcAft>
                <a:spcPts val="0"/>
              </a:spcAft>
              <a:buSzPts val="2000"/>
              <a:buChar char="●"/>
            </a:pPr>
            <a:r>
              <a:rPr i="1" lang="en-US" sz="2000">
                <a:highlight>
                  <a:srgbClr val="FFFFFF"/>
                </a:highlight>
              </a:rPr>
              <a:t>In 2009, </a:t>
            </a:r>
            <a:r>
              <a:rPr b="1" lang="en-US" sz="2000">
                <a:highlight>
                  <a:srgbClr val="FFFFFF"/>
                </a:highlight>
              </a:rPr>
              <a:t>Microsoft</a:t>
            </a:r>
            <a:r>
              <a:rPr i="1" lang="en-US" sz="2000">
                <a:highlight>
                  <a:srgbClr val="FFFFFF"/>
                </a:highlight>
              </a:rPr>
              <a:t> launched Windows Azure</a:t>
            </a:r>
            <a:r>
              <a:rPr lang="en-US" sz="2000">
                <a:highlight>
                  <a:srgbClr val="FFFFFF"/>
                </a:highlight>
              </a:rPr>
              <a:t>, and companies like Oracle and HP have all joined the game.</a:t>
            </a:r>
            <a:endParaRPr sz="2000">
              <a:highlight>
                <a:srgbClr val="FFFFFF"/>
              </a:highlight>
            </a:endParaRPr>
          </a:p>
          <a:p>
            <a:pPr indent="0" lvl="0" marL="0" rtl="0" algn="l">
              <a:spcBef>
                <a:spcPts val="1000"/>
              </a:spcBef>
              <a:spcAft>
                <a:spcPts val="1600"/>
              </a:spcAft>
              <a:buNone/>
            </a:pPr>
            <a:r>
              <a:t/>
            </a:r>
            <a:endParaRPr sz="2000"/>
          </a:p>
        </p:txBody>
      </p:sp>
      <p:sp>
        <p:nvSpPr>
          <p:cNvPr id="142" name="Google Shape;142;g8ba6ee522b_0_315"/>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46" name="Shape 146"/>
        <p:cNvGrpSpPr/>
        <p:nvPr/>
      </p:nvGrpSpPr>
      <p:grpSpPr>
        <a:xfrm>
          <a:off x="0" y="0"/>
          <a:ext cx="0" cy="0"/>
          <a:chOff x="0" y="0"/>
          <a:chExt cx="0" cy="0"/>
        </a:xfrm>
      </p:grpSpPr>
      <p:sp>
        <p:nvSpPr>
          <p:cNvPr id="147" name="Google Shape;147;p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Clr>
                <a:schemeClr val="dk2"/>
              </a:buClr>
              <a:buSzPts val="3600"/>
              <a:buFont typeface="Candara"/>
              <a:buNone/>
            </a:pPr>
            <a:r>
              <a:rPr lang="en-US" sz="3600"/>
              <a:t>Cloud Computing : </a:t>
            </a:r>
            <a:br>
              <a:rPr lang="en-US" sz="3600"/>
            </a:br>
            <a:r>
              <a:rPr lang="en-US"/>
              <a:t>Definition</a:t>
            </a:r>
            <a:endParaRPr/>
          </a:p>
        </p:txBody>
      </p:sp>
      <p:sp>
        <p:nvSpPr>
          <p:cNvPr id="148" name="Google Shape;148;p4"/>
          <p:cNvSpPr txBox="1"/>
          <p:nvPr>
            <p:ph idx="1" type="body"/>
          </p:nvPr>
        </p:nvSpPr>
        <p:spPr>
          <a:xfrm>
            <a:off x="345400" y="1656100"/>
            <a:ext cx="8186400" cy="480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lang="en-US" sz="2700"/>
              <a:t>According to the </a:t>
            </a:r>
            <a:r>
              <a:rPr lang="en-US" sz="2700" u="sng">
                <a:solidFill>
                  <a:schemeClr val="hlink"/>
                </a:solidFill>
                <a:hlinkClick r:id="rId3"/>
              </a:rPr>
              <a:t>NIST</a:t>
            </a:r>
            <a:r>
              <a:rPr lang="en-US" sz="2700"/>
              <a:t> Laboratory,</a:t>
            </a:r>
            <a:endParaRPr sz="2700"/>
          </a:p>
          <a:p>
            <a:pPr indent="0" lvl="0" marL="0" rtl="0" algn="just">
              <a:lnSpc>
                <a:spcPct val="100000"/>
              </a:lnSpc>
              <a:spcBef>
                <a:spcPts val="2400"/>
              </a:spcBef>
              <a:spcAft>
                <a:spcPts val="0"/>
              </a:spcAft>
              <a:buSzPts val="2800"/>
              <a:buNone/>
            </a:pPr>
            <a:r>
              <a:rPr lang="en-US" sz="2500"/>
              <a:t>“Cloud computing is a model for enabling convenient, </a:t>
            </a:r>
            <a:r>
              <a:rPr b="1" lang="en-US" sz="2500"/>
              <a:t>on-demand network</a:t>
            </a:r>
            <a:r>
              <a:rPr lang="en-US" sz="2500"/>
              <a:t> access to a </a:t>
            </a:r>
            <a:r>
              <a:rPr b="1" lang="en-US" sz="2500"/>
              <a:t>shared pool</a:t>
            </a:r>
            <a:r>
              <a:rPr lang="en-US" sz="2500"/>
              <a:t> of configurable computing resources (e.g., networks, servers, storage, applications, and services) that can be rapidly </a:t>
            </a:r>
            <a:r>
              <a:rPr b="1" lang="en-US" sz="2500"/>
              <a:t>provisioned and released</a:t>
            </a:r>
            <a:r>
              <a:rPr lang="en-US" sz="2500"/>
              <a:t> with minimal management effort or service provider interaction.”</a:t>
            </a:r>
            <a:endParaRPr sz="2500"/>
          </a:p>
        </p:txBody>
      </p:sp>
      <p:sp>
        <p:nvSpPr>
          <p:cNvPr id="149" name="Google Shape;149;p4"/>
          <p:cNvSpPr txBox="1"/>
          <p:nvPr>
            <p:ph idx="12" type="sldNum"/>
          </p:nvPr>
        </p:nvSpPr>
        <p:spPr>
          <a:xfrm>
            <a:off x="8531788" y="5648960"/>
            <a:ext cx="548700" cy="3963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54" name="Shape 154"/>
        <p:cNvGrpSpPr/>
        <p:nvPr/>
      </p:nvGrpSpPr>
      <p:grpSpPr>
        <a:xfrm>
          <a:off x="0" y="0"/>
          <a:ext cx="0" cy="0"/>
          <a:chOff x="0" y="0"/>
          <a:chExt cx="0" cy="0"/>
        </a:xfrm>
      </p:grpSpPr>
      <p:sp>
        <p:nvSpPr>
          <p:cNvPr id="155" name="Google Shape;155;g8ba6ee522b_0_140"/>
          <p:cNvSpPr txBox="1"/>
          <p:nvPr>
            <p:ph type="title"/>
          </p:nvPr>
        </p:nvSpPr>
        <p:spPr>
          <a:xfrm>
            <a:off x="457200" y="2746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NIST Cloud Definition</a:t>
            </a:r>
            <a:endParaRPr/>
          </a:p>
        </p:txBody>
      </p:sp>
      <p:sp>
        <p:nvSpPr>
          <p:cNvPr id="156" name="Google Shape;156;g8ba6ee522b_0_140"/>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57" name="Google Shape;157;g8ba6ee522b_0_140"/>
          <p:cNvPicPr preferRelativeResize="0"/>
          <p:nvPr/>
        </p:nvPicPr>
        <p:blipFill rotWithShape="1">
          <a:blip r:embed="rId3">
            <a:alphaModFix/>
          </a:blip>
          <a:srcRect b="0" l="0" r="0" t="0"/>
          <a:stretch/>
        </p:blipFill>
        <p:spPr>
          <a:xfrm>
            <a:off x="489675" y="1588175"/>
            <a:ext cx="7980700" cy="434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62" name="Shape 162"/>
        <p:cNvGrpSpPr/>
        <p:nvPr/>
      </p:nvGrpSpPr>
      <p:grpSpPr>
        <a:xfrm>
          <a:off x="0" y="0"/>
          <a:ext cx="0" cy="0"/>
          <a:chOff x="0" y="0"/>
          <a:chExt cx="0" cy="0"/>
        </a:xfrm>
      </p:grpSpPr>
      <p:sp>
        <p:nvSpPr>
          <p:cNvPr id="163" name="Google Shape;163;g8ba6ee522b_0_148"/>
          <p:cNvSpPr/>
          <p:nvPr>
            <p:ph idx="12" type="sldNum"/>
          </p:nvPr>
        </p:nvSpPr>
        <p:spPr>
          <a:xfrm>
            <a:off x="8531788" y="5648960"/>
            <a:ext cx="548700" cy="396300"/>
          </a:xfrm>
          <a:prstGeom prst="bracketPair">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64" name="Google Shape;164;g8ba6ee522b_0_148"/>
          <p:cNvSpPr txBox="1"/>
          <p:nvPr>
            <p:ph type="title"/>
          </p:nvPr>
        </p:nvSpPr>
        <p:spPr>
          <a:xfrm>
            <a:off x="1411200" y="190208"/>
            <a:ext cx="6321600" cy="84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Characteristic </a:t>
            </a:r>
            <a:endParaRPr/>
          </a:p>
        </p:txBody>
      </p:sp>
      <p:sp>
        <p:nvSpPr>
          <p:cNvPr id="165" name="Google Shape;165;g8ba6ee522b_0_148"/>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166" name="Google Shape;166;g8ba6ee522b_0_148"/>
          <p:cNvPicPr preferRelativeResize="0"/>
          <p:nvPr/>
        </p:nvPicPr>
        <p:blipFill rotWithShape="1">
          <a:blip r:embed="rId3">
            <a:alphaModFix/>
          </a:blip>
          <a:srcRect b="0" l="0" r="0" t="0"/>
          <a:stretch/>
        </p:blipFill>
        <p:spPr>
          <a:xfrm>
            <a:off x="358225" y="1218200"/>
            <a:ext cx="8173575" cy="4580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2015-04-03T05:06:15Z</dcterms:created>
  <dc:creator>Hasan Akbar</dc:creator>
</cp:coreProperties>
</file>