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Gill Sans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GillSans-regular.fntdata"/><Relationship Id="rId14" Type="http://schemas.openxmlformats.org/officeDocument/2006/relationships/slide" Target="slides/slide10.xml"/><Relationship Id="rId16" Type="http://schemas.openxmlformats.org/officeDocument/2006/relationships/font" Target="fonts/Gill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1437664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0" name="Google Shape;20;p2"/>
          <p:cNvCxnSpPr/>
          <p:nvPr/>
        </p:nvCxnSpPr>
        <p:spPr>
          <a:xfrm>
            <a:off x="2417780" y="3528542"/>
            <a:ext cx="863707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" type="body"/>
          </p:nvPr>
        </p:nvSpPr>
        <p:spPr>
          <a:xfrm rot="5400000">
            <a:off x="4527910" y="-1060599"/>
            <a:ext cx="3450613" cy="960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8" name="Google Shape;88;p11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type="title"/>
          </p:nvPr>
        </p:nvSpPr>
        <p:spPr>
          <a:xfrm rot="5400000">
            <a:off x="7917038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" type="body"/>
          </p:nvPr>
        </p:nvSpPr>
        <p:spPr>
          <a:xfrm rot="5400000">
            <a:off x="3029143" y="-785498"/>
            <a:ext cx="4659889" cy="7828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5" name="Google Shape;95;p12"/>
          <p:cNvCxnSpPr/>
          <p:nvPr/>
        </p:nvCxnSpPr>
        <p:spPr>
          <a:xfrm>
            <a:off x="9439111" y="798973"/>
            <a:ext cx="0" cy="4659889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3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3" name="Google Shape;33;p4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1454239" y="1756130"/>
            <a:ext cx="8643154" cy="1887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1454239" y="3806195"/>
            <a:ext cx="8630446" cy="1012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0" name="Google Shape;40;p5"/>
          <p:cNvCxnSpPr/>
          <p:nvPr/>
        </p:nvCxnSpPr>
        <p:spPr>
          <a:xfrm>
            <a:off x="1454239" y="3804985"/>
            <a:ext cx="8630446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1449217" y="804889"/>
            <a:ext cx="9605635" cy="1059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1447331" y="2010878"/>
            <a:ext cx="4645152" cy="3448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6413771" y="2017343"/>
            <a:ext cx="4645152" cy="344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8" name="Google Shape;48;p6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1447191" y="804163"/>
            <a:ext cx="9607661" cy="1056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1447191" y="2019549"/>
            <a:ext cx="4645152" cy="8019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1447191" y="2824269"/>
            <a:ext cx="4645152" cy="2644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6412362" y="2023003"/>
            <a:ext cx="4645152" cy="802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7"/>
          <p:cNvSpPr txBox="1"/>
          <p:nvPr>
            <p:ph idx="4" type="body"/>
          </p:nvPr>
        </p:nvSpPr>
        <p:spPr>
          <a:xfrm>
            <a:off x="6412362" y="2821491"/>
            <a:ext cx="4645152" cy="2637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8" name="Google Shape;58;p7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title"/>
          </p:nvPr>
        </p:nvSpPr>
        <p:spPr>
          <a:xfrm>
            <a:off x="1444671" y="798973"/>
            <a:ext cx="3273099" cy="22471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5043714" y="798974"/>
            <a:ext cx="6012470" cy="4658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1444671" y="3205491"/>
            <a:ext cx="3275013" cy="2248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9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0" name="Google Shape;70;p9"/>
          <p:cNvCxnSpPr/>
          <p:nvPr/>
        </p:nvCxnSpPr>
        <p:spPr>
          <a:xfrm>
            <a:off x="1448280" y="3205491"/>
            <a:ext cx="326949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0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73" name="Google Shape;73;p10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sx="98000" rotWithShape="0" algn="tl" dir="4740000" dist="228600" sy="98000">
                <a:srgbClr val="000000">
                  <a:alpha val="3372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0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cap="flat" cmpd="sng" w="50800">
              <a:solidFill>
                <a:srgbClr val="19191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10"/>
          <p:cNvSpPr txBox="1"/>
          <p:nvPr>
            <p:ph type="title"/>
          </p:nvPr>
        </p:nvSpPr>
        <p:spPr>
          <a:xfrm>
            <a:off x="1451206" y="1129513"/>
            <a:ext cx="5532328" cy="18305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/>
          <p:nvPr>
            <p:ph idx="2" type="pic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77" name="Google Shape;77;p10"/>
          <p:cNvSpPr txBox="1"/>
          <p:nvPr>
            <p:ph idx="1" type="body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10"/>
          <p:cNvSpPr txBox="1"/>
          <p:nvPr>
            <p:ph idx="10" type="dt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1" type="ftr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1" name="Google Shape;81;p10"/>
          <p:cNvCxnSpPr/>
          <p:nvPr/>
        </p:nvCxnSpPr>
        <p:spPr>
          <a:xfrm>
            <a:off x="1447382" y="3143605"/>
            <a:ext cx="5527351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9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" name="Google Shape;7;p1"/>
          <p:cNvPicPr preferRelativeResize="0"/>
          <p:nvPr/>
        </p:nvPicPr>
        <p:blipFill rotWithShape="1">
          <a:blip r:embed="rId1">
            <a:alphaModFix/>
          </a:blip>
          <a:srcRect b="-1538" l="0" r="0" t="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1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>
            <p:ph type="ctrTitle"/>
          </p:nvPr>
        </p:nvSpPr>
        <p:spPr>
          <a:xfrm>
            <a:off x="926076" y="5145264"/>
            <a:ext cx="6008124" cy="119062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rPr lang="en-US" sz="8000"/>
              <a:t>DEMAND AND SUPPLY</a:t>
            </a:r>
            <a:endParaRPr/>
          </a:p>
        </p:txBody>
      </p:sp>
      <p:sp>
        <p:nvSpPr>
          <p:cNvPr id="101" name="Google Shape;101;p13"/>
          <p:cNvSpPr txBox="1"/>
          <p:nvPr>
            <p:ph idx="1" type="subTitle"/>
          </p:nvPr>
        </p:nvSpPr>
        <p:spPr>
          <a:xfrm>
            <a:off x="6600825" y="1415741"/>
            <a:ext cx="4886325" cy="23670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rgbClr val="262626"/>
                </a:solidFill>
              </a:rPr>
              <a:t>ECO101: INTRODUCTION TO MICROECONOMICS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262626"/>
                </a:solidFill>
              </a:rPr>
              <a:t>FALL 2020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rgbClr val="262626"/>
                </a:solidFill>
              </a:rPr>
              <a:t>BRAC UNIVERSITY</a:t>
            </a:r>
            <a:endParaRPr/>
          </a:p>
        </p:txBody>
      </p:sp>
      <p:pic>
        <p:nvPicPr>
          <p:cNvPr id="102" name="Google Shape;10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3229"/>
            <a:ext cx="6600825" cy="4383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/>
        </p:nvSpPr>
        <p:spPr>
          <a:xfrm>
            <a:off x="6400800" y="1752600"/>
            <a:ext cx="4038600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2575" lvl="0" marL="282575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</a:t>
            </a: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demand shifts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the right, demand increases. This causes </a:t>
            </a: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quantity demanded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be greater than it was prior to the shift, </a:t>
            </a: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each and every price level.</a:t>
            </a:r>
            <a:endParaRPr b="0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2"/>
          <p:cNvSpPr txBox="1"/>
          <p:nvPr>
            <p:ph type="title"/>
          </p:nvPr>
        </p:nvSpPr>
        <p:spPr>
          <a:xfrm>
            <a:off x="2133600" y="3048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 sz="2800"/>
              <a:t>A CHANGE IN DEMAND VERSUS A CHANGE IN QUANTITY DEMANDED</a:t>
            </a:r>
            <a:endParaRPr/>
          </a:p>
        </p:txBody>
      </p:sp>
      <p:pic>
        <p:nvPicPr>
          <p:cNvPr id="166" name="Google Shape;16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9576" y="1752601"/>
            <a:ext cx="4721225" cy="379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9576" y="1752601"/>
            <a:ext cx="4721225" cy="379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79576" y="1752601"/>
            <a:ext cx="4721225" cy="379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/>
          <p:nvPr>
            <p:ph type="ctrTitle"/>
          </p:nvPr>
        </p:nvSpPr>
        <p:spPr>
          <a:xfrm>
            <a:off x="1100051" y="568452"/>
            <a:ext cx="10380345" cy="3976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4600"/>
              <a:buFont typeface="Times New Roman"/>
              <a:buNone/>
            </a:pPr>
            <a:r>
              <a:rPr b="1" lang="en-US" sz="4600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b="1" lang="en-US" sz="4600">
                <a:solidFill>
                  <a:srgbClr val="231F20"/>
                </a:solidFill>
                <a:latin typeface="Cambria"/>
                <a:ea typeface="Cambria"/>
                <a:cs typeface="Cambria"/>
                <a:sym typeface="Cambria"/>
              </a:rPr>
              <a:t>TEACH A PARROT THE TERMS SUPPLY AND DEMAND AND YOU’VE GOT AN ECONOMIST.”</a:t>
            </a:r>
            <a:br>
              <a:rPr lang="en-US" sz="1800">
                <a:latin typeface="Calibri"/>
                <a:ea typeface="Calibri"/>
                <a:cs typeface="Calibri"/>
                <a:sym typeface="Calibri"/>
              </a:rPr>
            </a:b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4"/>
          <p:cNvSpPr txBox="1"/>
          <p:nvPr>
            <p:ph idx="1" type="subTitle"/>
          </p:nvPr>
        </p:nvSpPr>
        <p:spPr>
          <a:xfrm>
            <a:off x="2271626" y="3615515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FFFFFF"/>
                </a:solidFill>
              </a:rPr>
              <a:t>- </a:t>
            </a:r>
            <a:r>
              <a:rPr b="1"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THOMAS CARLYLE</a:t>
            </a:r>
            <a:endParaRPr b="1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>
            <p:ph type="title"/>
          </p:nvPr>
        </p:nvSpPr>
        <p:spPr>
          <a:xfrm>
            <a:off x="1097280" y="263529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83B2B"/>
              </a:buClr>
              <a:buSzPts val="3200"/>
              <a:buFont typeface="Arial"/>
              <a:buNone/>
            </a:pPr>
            <a:r>
              <a:rPr b="0" i="0" lang="en-US">
                <a:solidFill>
                  <a:srgbClr val="983B2B"/>
                </a:solidFill>
                <a:latin typeface="Arial"/>
                <a:ea typeface="Arial"/>
                <a:cs typeface="Arial"/>
                <a:sym typeface="Arial"/>
              </a:rPr>
              <a:t>DEMAND</a:t>
            </a:r>
            <a:endParaRPr/>
          </a:p>
        </p:txBody>
      </p:sp>
      <p:sp>
        <p:nvSpPr>
          <p:cNvPr id="114" name="Google Shape;114;p15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0" i="0" lang="en-US" sz="2400">
                <a:solidFill>
                  <a:srgbClr val="231F20"/>
                </a:solidFill>
                <a:latin typeface="Cambria"/>
                <a:ea typeface="Cambria"/>
                <a:cs typeface="Cambria"/>
                <a:sym typeface="Cambria"/>
              </a:rPr>
              <a:t>Demand means a willingness and capacity to pay.</a:t>
            </a:r>
            <a:br>
              <a:rPr b="0" i="0" lang="en-US" sz="2400">
                <a:solidFill>
                  <a:srgbClr val="231F20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b="0" i="0" lang="en-US" sz="2400">
                <a:solidFill>
                  <a:srgbClr val="231F20"/>
                </a:solidFill>
                <a:latin typeface="Cambria"/>
                <a:ea typeface="Cambria"/>
                <a:cs typeface="Cambria"/>
                <a:sym typeface="Cambria"/>
              </a:rPr>
              <a:t>Unless you are willing and able to pay for it, you may want it, but you don’t demand it. </a:t>
            </a:r>
            <a:endParaRPr b="0" i="0" sz="2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Three main characteristic's of demand</a:t>
            </a:r>
            <a:r>
              <a:rPr b="0"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  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i="0"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(i) </a:t>
            </a:r>
            <a:r>
              <a:rPr i="0"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Willingness and ability to pay.  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i="0"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(ii) </a:t>
            </a:r>
            <a:r>
              <a:rPr i="0"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Demand is always at a price.  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i="0"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(iii) </a:t>
            </a:r>
            <a:r>
              <a:rPr i="0"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Demand is always per unit of time. 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lang="en-US" sz="1800"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40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DEMAND SCHEDULE AND DEMAND CURVE</a:t>
            </a:r>
            <a:br>
              <a:rPr lang="en-US" sz="1800"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120" name="Google Shape;120;p16"/>
          <p:cNvSpPr txBox="1"/>
          <p:nvPr>
            <p:ph idx="1" type="body"/>
          </p:nvPr>
        </p:nvSpPr>
        <p:spPr>
          <a:xfrm>
            <a:off x="933450" y="1984377"/>
            <a:ext cx="10222230" cy="3730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A </a:t>
            </a:r>
            <a:r>
              <a:rPr b="1" i="1" lang="en-US" sz="32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demand schedule</a:t>
            </a:r>
            <a:r>
              <a:rPr lang="en-US" sz="32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32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is a table showing how much of a given product a household would be willing to buy at different prices.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The </a:t>
            </a:r>
            <a:r>
              <a:rPr b="1" i="1" lang="en-US" sz="32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demand curve</a:t>
            </a:r>
            <a:r>
              <a:rPr lang="en-US" sz="32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32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is a graph illustrating how much of a given product one would be willing to buy at different prices.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Demand curves are usually derived from demand schedules.</a:t>
            </a:r>
            <a:endParaRPr/>
          </a:p>
          <a:p>
            <a:pPr indent="-6667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30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97155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type="title"/>
          </p:nvPr>
        </p:nvSpPr>
        <p:spPr>
          <a:xfrm>
            <a:off x="1066800" y="302129"/>
            <a:ext cx="10058400" cy="11837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mbria"/>
              <a:buNone/>
            </a:pPr>
            <a:r>
              <a:rPr b="1" lang="en-US" sz="48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DEMAND SCHEDULE VS DEMAND CURVE</a:t>
            </a:r>
            <a:endParaRPr/>
          </a:p>
        </p:txBody>
      </p:sp>
      <p:pic>
        <p:nvPicPr>
          <p:cNvPr descr="The graph shows a downward-sloping demand curve that represents the law of demand." id="126" name="Google Shape;126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2310" y="1933575"/>
            <a:ext cx="6202490" cy="3726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78256" y="2013915"/>
            <a:ext cx="10058400" cy="3680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7"/>
          <p:cNvSpPr txBox="1"/>
          <p:nvPr/>
        </p:nvSpPr>
        <p:spPr>
          <a:xfrm>
            <a:off x="1278255" y="5322564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 lnSpcReduction="20000"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None/>
            </a:pPr>
            <a:b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4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Demand schedule                  Demand curve</a:t>
            </a:r>
            <a:b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4700" u="none" cap="none" strike="noStrike">
              <a:solidFill>
                <a:srgbClr val="3F3F3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lang="en-US" sz="1800"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40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DEMAND VS QUANTITY DEMAND</a:t>
            </a:r>
            <a:br>
              <a:rPr lang="en-US" sz="1800"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>
            <a:off x="1276350" y="1984377"/>
            <a:ext cx="9391650" cy="3730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30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 Demand</a:t>
            </a:r>
            <a:r>
              <a:rPr lang="en-US" sz="3000">
                <a:solidFill>
                  <a:srgbClr val="21242C"/>
                </a:solidFill>
                <a:latin typeface="Cambria"/>
                <a:ea typeface="Cambria"/>
                <a:cs typeface="Cambria"/>
                <a:sym typeface="Cambria"/>
              </a:rPr>
              <a:t> is not the same as </a:t>
            </a:r>
            <a:r>
              <a:rPr lang="en-US" sz="30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Quantity Demanded.</a:t>
            </a:r>
            <a:endParaRPr/>
          </a:p>
          <a:p>
            <a:pPr indent="-228600" lvl="0" marL="22860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3000">
                <a:solidFill>
                  <a:srgbClr val="21242C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1" lang="en-US" sz="30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Demand</a:t>
            </a:r>
            <a:r>
              <a:rPr b="1" lang="en-US" sz="3000">
                <a:solidFill>
                  <a:srgbClr val="21242C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3000">
                <a:solidFill>
                  <a:srgbClr val="21242C"/>
                </a:solidFill>
                <a:latin typeface="Cambria"/>
                <a:ea typeface="Cambria"/>
                <a:cs typeface="Cambria"/>
                <a:sym typeface="Cambria"/>
              </a:rPr>
              <a:t>shows the relationship between a range of prices and the quantities demanded at those prices, as illustrated by a demand curve or a demand schedule.</a:t>
            </a:r>
            <a:endParaRPr/>
          </a:p>
          <a:p>
            <a:pPr indent="-228600" lvl="0" marL="22860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lang="en-US" sz="30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 Quantity demanded </a:t>
            </a:r>
            <a:r>
              <a:rPr lang="en-US" sz="3000">
                <a:solidFill>
                  <a:srgbClr val="21242C"/>
                </a:solidFill>
                <a:latin typeface="Cambria"/>
                <a:ea typeface="Cambria"/>
                <a:cs typeface="Cambria"/>
                <a:sym typeface="Cambria"/>
              </a:rPr>
              <a:t>means only a certain point on the demand curve or one quantity on the demand schedule. </a:t>
            </a:r>
            <a:endParaRPr/>
          </a:p>
          <a:p>
            <a:pPr indent="-228600" lvl="0" marL="22860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3000">
                <a:solidFill>
                  <a:srgbClr val="21242C"/>
                </a:solidFill>
                <a:latin typeface="Cambria"/>
                <a:ea typeface="Cambria"/>
                <a:cs typeface="Cambria"/>
                <a:sym typeface="Cambria"/>
              </a:rPr>
              <a:t> In short, </a:t>
            </a:r>
            <a:r>
              <a:rPr b="1" lang="en-US" sz="3000">
                <a:solidFill>
                  <a:srgbClr val="21242C"/>
                </a:solidFill>
                <a:latin typeface="Cambria"/>
                <a:ea typeface="Cambria"/>
                <a:cs typeface="Cambria"/>
                <a:sym typeface="Cambria"/>
              </a:rPr>
              <a:t>demand refers to the curve</a:t>
            </a:r>
            <a:r>
              <a:rPr lang="en-US" sz="3000">
                <a:solidFill>
                  <a:srgbClr val="21242C"/>
                </a:solidFill>
                <a:latin typeface="Cambria"/>
                <a:ea typeface="Cambria"/>
                <a:cs typeface="Cambria"/>
                <a:sym typeface="Cambria"/>
              </a:rPr>
              <a:t>, and </a:t>
            </a:r>
            <a:r>
              <a:rPr b="1" lang="en-US" sz="3000">
                <a:solidFill>
                  <a:srgbClr val="21242C"/>
                </a:solidFill>
                <a:latin typeface="Cambria"/>
                <a:ea typeface="Cambria"/>
                <a:cs typeface="Cambria"/>
                <a:sym typeface="Cambria"/>
              </a:rPr>
              <a:t>quantity demanded refers to a specific point on the curve.</a:t>
            </a:r>
            <a:br>
              <a:rPr lang="en-US" sz="3000">
                <a:solidFill>
                  <a:srgbClr val="21242C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lang="en-US" sz="3000">
                <a:solidFill>
                  <a:srgbClr val="21242C"/>
                </a:solidFill>
                <a:latin typeface="Cambria"/>
                <a:ea typeface="Cambria"/>
                <a:cs typeface="Cambria"/>
                <a:sym typeface="Cambria"/>
              </a:rPr>
            </a:b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/>
        </p:nvSpPr>
        <p:spPr>
          <a:xfrm>
            <a:off x="1220788" y="763588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7500"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Gill Sans"/>
              <a:buNone/>
            </a:pPr>
            <a:r>
              <a:rPr b="0" i="0" lang="en-US" sz="47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The Law of Demand</a:t>
            </a:r>
            <a:endParaRPr/>
          </a:p>
        </p:txBody>
      </p:sp>
      <p:sp>
        <p:nvSpPr>
          <p:cNvPr id="140" name="Google Shape;140;p19"/>
          <p:cNvSpPr txBox="1"/>
          <p:nvPr/>
        </p:nvSpPr>
        <p:spPr>
          <a:xfrm>
            <a:off x="1368424" y="1554074"/>
            <a:ext cx="9629775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Ceteris paribus, an </a:t>
            </a:r>
            <a:r>
              <a:rPr b="1" i="0" lang="en-US" sz="3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increase</a:t>
            </a:r>
            <a:r>
              <a:rPr b="1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price causes a </a:t>
            </a:r>
            <a:r>
              <a:rPr b="1" i="0" lang="en-US" sz="3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decrease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the quantity demanded or a </a:t>
            </a:r>
            <a:r>
              <a:rPr b="1" i="0" lang="en-US" sz="3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decrease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price causes an </a:t>
            </a:r>
            <a:r>
              <a:rPr b="1" i="0" lang="en-US" sz="3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increase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quantity demanded. </a:t>
            </a:r>
            <a:endParaRPr/>
          </a:p>
        </p:txBody>
      </p:sp>
      <p:sp>
        <p:nvSpPr>
          <p:cNvPr id="141" name="Google Shape;141;p19"/>
          <p:cNvSpPr/>
          <p:nvPr/>
        </p:nvSpPr>
        <p:spPr>
          <a:xfrm rot="-5400000">
            <a:off x="3994151" y="4057650"/>
            <a:ext cx="304800" cy="21907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8515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2" name="Google Shape;142;p19"/>
          <p:cNvSpPr/>
          <p:nvPr/>
        </p:nvSpPr>
        <p:spPr>
          <a:xfrm rot="-5400000">
            <a:off x="5183188" y="5195887"/>
            <a:ext cx="304800" cy="21907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8515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3" name="Google Shape;143;p19"/>
          <p:cNvSpPr/>
          <p:nvPr/>
        </p:nvSpPr>
        <p:spPr>
          <a:xfrm flipH="1" rot="-5400000">
            <a:off x="4007644" y="5222082"/>
            <a:ext cx="304800" cy="22066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8515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4" name="Google Shape;144;p19"/>
          <p:cNvSpPr/>
          <p:nvPr/>
        </p:nvSpPr>
        <p:spPr>
          <a:xfrm flipH="1" rot="-5400000">
            <a:off x="5183188" y="4073525"/>
            <a:ext cx="304800" cy="21907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8515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45" name="Google Shape;145;p19"/>
          <p:cNvPicPr preferRelativeResize="0"/>
          <p:nvPr/>
        </p:nvPicPr>
        <p:blipFill rotWithShape="1">
          <a:blip r:embed="rId3">
            <a:alphaModFix/>
          </a:blip>
          <a:srcRect b="24563" l="0" r="0" t="0"/>
          <a:stretch/>
        </p:blipFill>
        <p:spPr>
          <a:xfrm>
            <a:off x="2214561" y="3308400"/>
            <a:ext cx="7937500" cy="3057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lang="en-US" sz="1800"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36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WHY DOES THE DEMAND CURVE SLOPE DOWNWARD?</a:t>
            </a:r>
            <a:br>
              <a:rPr lang="en-US" sz="1800"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151" name="Google Shape;151;p20"/>
          <p:cNvSpPr txBox="1"/>
          <p:nvPr>
            <p:ph idx="1" type="body"/>
          </p:nvPr>
        </p:nvSpPr>
        <p:spPr>
          <a:xfrm>
            <a:off x="1451578" y="1965327"/>
            <a:ext cx="9603275" cy="3730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b="0" i="0" lang="en-US" sz="280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The law of demand states that as the price goes up, the quantity demanded goes down, other things constant. </a:t>
            </a:r>
            <a:endParaRPr/>
          </a:p>
          <a:p>
            <a:pPr indent="-228600" lvl="0" marL="22860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b="0" i="0" lang="en-US" sz="280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An alternative way of saying the same thing is that price and quantity de-manded are inversely related, so the demand curve slopes downward to the right.</a:t>
            </a:r>
            <a:br>
              <a:rPr lang="en-US" sz="3000">
                <a:solidFill>
                  <a:srgbClr val="21242C"/>
                </a:solidFill>
                <a:latin typeface="Cambria"/>
                <a:ea typeface="Cambria"/>
                <a:cs typeface="Cambria"/>
                <a:sym typeface="Cambria"/>
              </a:rPr>
            </a:b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title"/>
          </p:nvPr>
        </p:nvSpPr>
        <p:spPr>
          <a:xfrm>
            <a:off x="1295400" y="304800"/>
            <a:ext cx="9067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Gill Sans"/>
              <a:buNone/>
            </a:pPr>
            <a:r>
              <a:rPr b="1" lang="en-US" sz="2800">
                <a:solidFill>
                  <a:srgbClr val="C00000"/>
                </a:solidFill>
              </a:rPr>
              <a:t>SHIFT OF DEMAND VERSUS MOVEMENT ALONG A DEMAND CURVE</a:t>
            </a:r>
            <a:endParaRPr/>
          </a:p>
        </p:txBody>
      </p:sp>
      <p:sp>
        <p:nvSpPr>
          <p:cNvPr id="157" name="Google Shape;157;p21"/>
          <p:cNvSpPr txBox="1"/>
          <p:nvPr/>
        </p:nvSpPr>
        <p:spPr>
          <a:xfrm>
            <a:off x="681039" y="4190997"/>
            <a:ext cx="10606086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2575" lvl="0" marL="282575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change in </a:t>
            </a: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demand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not the same as a change in </a:t>
            </a: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quantity demanded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82575" lvl="0" marL="282575" marR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the left diagram, a higher price causes lower </a:t>
            </a: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quantity demanded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82575" lvl="0" marL="282575" marR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Changes in determinants of demand, other than price, cause a change in </a:t>
            </a: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demand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or a </a:t>
            </a: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shift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the entire demand curve, from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130175" lvl="0" marL="282575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0175" lvl="0" marL="282575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81725" y="1013518"/>
            <a:ext cx="4076700" cy="3276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19300" y="1028921"/>
            <a:ext cx="4076700" cy="3276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