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embeddedFontLst>
    <p:embeddedFont>
      <p:font typeface="Gill Sans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GillSans-bold.fntdata"/><Relationship Id="rId6" Type="http://schemas.openxmlformats.org/officeDocument/2006/relationships/slide" Target="slides/slide2.xml"/><Relationship Id="rId18" Type="http://schemas.openxmlformats.org/officeDocument/2006/relationships/font" Target="fonts/GillSans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2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7605951" y="595613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C808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C808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10558300" y="5956137"/>
            <a:ext cx="1016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1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" type="body"/>
          </p:nvPr>
        </p:nvSpPr>
        <p:spPr>
          <a:xfrm rot="5400000">
            <a:off x="4334603" y="-1417408"/>
            <a:ext cx="3522794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/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2"/>
          <p:cNvSpPr txBox="1"/>
          <p:nvPr>
            <p:ph type="title"/>
          </p:nvPr>
        </p:nvSpPr>
        <p:spPr>
          <a:xfrm rot="5400000">
            <a:off x="7249746" y="2265181"/>
            <a:ext cx="5183073" cy="20041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" type="body"/>
          </p:nvPr>
        </p:nvSpPr>
        <p:spPr>
          <a:xfrm rot="5400000">
            <a:off x="2131526" y="-680877"/>
            <a:ext cx="5183073" cy="7896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0" type="dt"/>
          </p:nvPr>
        </p:nvSpPr>
        <p:spPr>
          <a:xfrm>
            <a:off x="8993673" y="5956137"/>
            <a:ext cx="13281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C808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1" type="ftr"/>
          </p:nvPr>
        </p:nvSpPr>
        <p:spPr>
          <a:xfrm>
            <a:off x="774923" y="5951811"/>
            <a:ext cx="78962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2" type="sldNum"/>
          </p:nvPr>
        </p:nvSpPr>
        <p:spPr>
          <a:xfrm>
            <a:off x="10446615" y="5956137"/>
            <a:ext cx="11641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4"/>
          <p:cNvSpPr txBox="1"/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b="0" sz="360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C808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C808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581193" y="2228003"/>
            <a:ext cx="5422390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2" type="body"/>
          </p:nvPr>
        </p:nvSpPr>
        <p:spPr>
          <a:xfrm>
            <a:off x="6188417" y="2228003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6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887219" y="2250892"/>
            <a:ext cx="5087075" cy="5360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581194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3" type="body"/>
          </p:nvPr>
        </p:nvSpPr>
        <p:spPr>
          <a:xfrm>
            <a:off x="6523735" y="2250892"/>
            <a:ext cx="5087073" cy="5533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49" name="Google Shape;49;p6"/>
          <p:cNvSpPr txBox="1"/>
          <p:nvPr>
            <p:ph idx="4" type="body"/>
          </p:nvPr>
        </p:nvSpPr>
        <p:spPr>
          <a:xfrm>
            <a:off x="6217709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7"/>
          <p:cNvSpPr txBox="1"/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/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9"/>
          <p:cNvSpPr txBox="1"/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C8089"/>
              </a:buClr>
              <a:buSzPts val="2000"/>
              <a:buFont typeface="Gill Sans"/>
              <a:buNone/>
              <a:defRPr b="0" sz="2000">
                <a:solidFill>
                  <a:srgbClr val="6C808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" type="body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2" type="body"/>
          </p:nvPr>
        </p:nvSpPr>
        <p:spPr>
          <a:xfrm>
            <a:off x="5740823" y="5262296"/>
            <a:ext cx="5869987" cy="689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68" name="Google Shape;68;p9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C808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C808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/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b="0" sz="2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/>
          <p:nvPr>
            <p:ph idx="2" type="pic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10"/>
          <p:cNvSpPr txBox="1"/>
          <p:nvPr>
            <p:ph idx="1" type="body"/>
          </p:nvPr>
        </p:nvSpPr>
        <p:spPr>
          <a:xfrm>
            <a:off x="581192" y="5260127"/>
            <a:ext cx="11029617" cy="5986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5" name="Google Shape;75;p10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22072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10388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8703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8704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3.jpg"/><Relationship Id="rId5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</a:pPr>
            <a:r>
              <a:rPr lang="en-US"/>
              <a:t>LECTURE 6: DETERMINANTS AND FACTORS AFFECTING DEMAND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PRICES OF RELATED GOODS</a:t>
            </a:r>
            <a:endParaRPr/>
          </a:p>
        </p:txBody>
      </p:sp>
      <p:sp>
        <p:nvSpPr>
          <p:cNvPr id="164" name="Google Shape;164;p22"/>
          <p:cNvSpPr txBox="1"/>
          <p:nvPr>
            <p:ph idx="1" type="body"/>
          </p:nvPr>
        </p:nvSpPr>
        <p:spPr>
          <a:xfrm>
            <a:off x="1071730" y="2221242"/>
            <a:ext cx="4724232" cy="14001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773" r="0" t="-4782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 </a:t>
            </a: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4381496" y="2141596"/>
            <a:ext cx="123825" cy="45482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22225">
            <a:solidFill>
              <a:srgbClr val="333C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6" name="Google Shape;166;p22"/>
          <p:cNvSpPr/>
          <p:nvPr/>
        </p:nvSpPr>
        <p:spPr>
          <a:xfrm>
            <a:off x="5026816" y="2141596"/>
            <a:ext cx="123825" cy="45482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22225">
            <a:solidFill>
              <a:srgbClr val="333C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7" name="Google Shape;167;p22"/>
          <p:cNvSpPr txBox="1"/>
          <p:nvPr/>
        </p:nvSpPr>
        <p:spPr>
          <a:xfrm>
            <a:off x="6419855" y="2389973"/>
            <a:ext cx="4819650" cy="355282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101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ill Sans"/>
                <a:ea typeface="Gill Sans"/>
                <a:cs typeface="Gill Sans"/>
                <a:sym typeface="Gill Sans"/>
              </a:rPr>
              <a:t> </a:t>
            </a: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5712621" y="2141596"/>
            <a:ext cx="145254" cy="45482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22225">
            <a:solidFill>
              <a:srgbClr val="333C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69" name="Google Shape;169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64394" y="2844527"/>
            <a:ext cx="4293481" cy="3617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7931D"/>
              </a:buClr>
              <a:buSzPts val="2800"/>
              <a:buFont typeface="Arial"/>
              <a:buNone/>
            </a:pPr>
            <a:r>
              <a:rPr b="0" i="0" lang="en-US">
                <a:solidFill>
                  <a:srgbClr val="F7931D"/>
                </a:solidFill>
                <a:latin typeface="Arial"/>
                <a:ea typeface="Arial"/>
                <a:cs typeface="Arial"/>
                <a:sym typeface="Arial"/>
              </a:rPr>
              <a:t>TASTES AND PREFERENCES</a:t>
            </a:r>
            <a:endParaRPr/>
          </a:p>
        </p:txBody>
      </p:sp>
      <p:sp>
        <p:nvSpPr>
          <p:cNvPr id="175" name="Google Shape;175;p23"/>
          <p:cNvSpPr txBox="1"/>
          <p:nvPr>
            <p:ph idx="1" type="body"/>
          </p:nvPr>
        </p:nvSpPr>
        <p:spPr>
          <a:xfrm>
            <a:off x="428791" y="1962151"/>
            <a:ext cx="11029616" cy="1724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47500" lnSpcReduction="20000"/>
          </a:bodyPr>
          <a:lstStyle/>
          <a:p>
            <a:pPr indent="-206101" lvl="0" marL="306000" rtl="0" algn="l">
              <a:spcBef>
                <a:spcPts val="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sz="3600">
              <a:latin typeface="Cambria"/>
              <a:ea typeface="Cambria"/>
              <a:cs typeface="Cambria"/>
              <a:sym typeface="Cambria"/>
            </a:endParaRPr>
          </a:p>
          <a:p>
            <a:pPr indent="-305999" lvl="0" marL="306000" rtl="0" algn="l">
              <a:spcBef>
                <a:spcPts val="1436"/>
              </a:spcBef>
              <a:spcAft>
                <a:spcPts val="0"/>
              </a:spcAft>
              <a:buSzPct val="92000"/>
              <a:buChar char="◼"/>
            </a:pPr>
            <a:r>
              <a:rPr lang="en-US" sz="8800"/>
              <a:t>Demand curve can shifts due to changes in tastes over time.</a:t>
            </a:r>
            <a:endParaRPr/>
          </a:p>
          <a:p>
            <a:pPr indent="-67354" lvl="1" marL="630000" rtl="0" algn="l">
              <a:spcBef>
                <a:spcPts val="1417"/>
              </a:spcBef>
              <a:spcAft>
                <a:spcPts val="0"/>
              </a:spcAft>
              <a:buSzPct val="92000"/>
              <a:buNone/>
            </a:pPr>
            <a:r>
              <a:t/>
            </a:r>
            <a:endParaRPr b="0" i="0" sz="8600">
              <a:solidFill>
                <a:srgbClr val="231F2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70101" lvl="2" marL="900000" rtl="0" algn="l">
              <a:spcBef>
                <a:spcPts val="942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sz="3600"/>
          </a:p>
          <a:p>
            <a:pPr indent="-256050" lvl="0" marL="306000" rtl="0" algn="l">
              <a:spcBef>
                <a:spcPts val="771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/>
          </a:p>
        </p:txBody>
      </p:sp>
      <p:sp>
        <p:nvSpPr>
          <p:cNvPr id="176" name="Google Shape;176;p23"/>
          <p:cNvSpPr txBox="1"/>
          <p:nvPr/>
        </p:nvSpPr>
        <p:spPr>
          <a:xfrm>
            <a:off x="85725" y="5786512"/>
            <a:ext cx="54578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Favorable change in taste =&gt; higher demand</a:t>
            </a:r>
            <a:endParaRPr/>
          </a:p>
        </p:txBody>
      </p:sp>
      <p:sp>
        <p:nvSpPr>
          <p:cNvPr id="177" name="Google Shape;177;p23"/>
          <p:cNvSpPr txBox="1"/>
          <p:nvPr/>
        </p:nvSpPr>
        <p:spPr>
          <a:xfrm>
            <a:off x="5362407" y="5786512"/>
            <a:ext cx="6096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Unfavorable change in taste =&gt; lower demand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78" name="Google Shape;17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2153" y="3098975"/>
            <a:ext cx="3224297" cy="27037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e graph represents the directions for step 3. An increased income results in an increase in demand, which is shown by a rightward shift in the demand curve." id="179" name="Google Shape;179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3475" y="3218744"/>
            <a:ext cx="3714750" cy="22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/>
          <p:nvPr>
            <p:ph type="title"/>
          </p:nvPr>
        </p:nvSpPr>
        <p:spPr>
          <a:xfrm>
            <a:off x="428791" y="702156"/>
            <a:ext cx="11182017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mbria"/>
              <a:buNone/>
            </a:pPr>
            <a:r>
              <a:rPr b="1" lang="en-US" sz="2800">
                <a:latin typeface="Cambria"/>
                <a:ea typeface="Cambria"/>
                <a:cs typeface="Cambria"/>
                <a:sym typeface="Cambria"/>
              </a:rPr>
              <a:t>EXPECTATIONS ABOUT FUTURE PRICES AND MARKET CONDITIONS</a:t>
            </a:r>
            <a:endParaRPr/>
          </a:p>
        </p:txBody>
      </p:sp>
      <p:sp>
        <p:nvSpPr>
          <p:cNvPr id="185" name="Google Shape;185;p24"/>
          <p:cNvSpPr txBox="1"/>
          <p:nvPr>
            <p:ph idx="1" type="body"/>
          </p:nvPr>
        </p:nvSpPr>
        <p:spPr>
          <a:xfrm>
            <a:off x="428791" y="1962151"/>
            <a:ext cx="11029616" cy="1724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32500" lnSpcReduction="20000"/>
          </a:bodyPr>
          <a:lstStyle/>
          <a:p>
            <a:pPr indent="-237648" lvl="0" marL="306000" rtl="0" algn="l">
              <a:spcBef>
                <a:spcPts val="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sz="3600">
              <a:latin typeface="Cambria"/>
              <a:ea typeface="Cambria"/>
              <a:cs typeface="Cambria"/>
              <a:sym typeface="Cambria"/>
            </a:endParaRPr>
          </a:p>
          <a:p>
            <a:pPr indent="-306000" lvl="0" marL="306000" rtl="0" algn="l">
              <a:spcBef>
                <a:spcPts val="1172"/>
              </a:spcBef>
              <a:spcAft>
                <a:spcPts val="0"/>
              </a:spcAft>
              <a:buSzPct val="92000"/>
              <a:buChar char="◼"/>
            </a:pPr>
            <a:r>
              <a:rPr lang="en-US" sz="8800"/>
              <a:t>Demand curve can shifts due to changes in expectations. </a:t>
            </a:r>
            <a:endParaRPr/>
          </a:p>
          <a:p>
            <a:pPr indent="-306000" lvl="0" marL="306000" rtl="0" algn="l">
              <a:spcBef>
                <a:spcPts val="1172"/>
              </a:spcBef>
              <a:spcAft>
                <a:spcPts val="0"/>
              </a:spcAft>
              <a:buSzPct val="92000"/>
              <a:buChar char="◼"/>
            </a:pPr>
            <a:r>
              <a:rPr b="0" i="0" lang="en-US" sz="880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For example, if you expect the price of computers to fall soon, you may put off buying one until later.</a:t>
            </a:r>
            <a:endParaRPr sz="8800"/>
          </a:p>
          <a:p>
            <a:pPr indent="-142716" lvl="1" marL="630000" rtl="0" algn="l">
              <a:spcBef>
                <a:spcPts val="1159"/>
              </a:spcBef>
              <a:spcAft>
                <a:spcPts val="0"/>
              </a:spcAft>
              <a:buSzPct val="92000"/>
              <a:buNone/>
            </a:pPr>
            <a:r>
              <a:t/>
            </a:r>
            <a:endParaRPr b="0" i="0" sz="8600">
              <a:solidFill>
                <a:srgbClr val="231F2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01648" lvl="2" marL="900000" rtl="0" algn="l">
              <a:spcBef>
                <a:spcPts val="834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sz="3600"/>
          </a:p>
          <a:p>
            <a:pPr indent="-271824" lvl="0" marL="306000" rtl="0" algn="l">
              <a:spcBef>
                <a:spcPts val="717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/>
          </a:p>
        </p:txBody>
      </p:sp>
      <p:sp>
        <p:nvSpPr>
          <p:cNvPr id="186" name="Google Shape;186;p24"/>
          <p:cNvSpPr txBox="1"/>
          <p:nvPr/>
        </p:nvSpPr>
        <p:spPr>
          <a:xfrm>
            <a:off x="85725" y="5786512"/>
            <a:ext cx="54578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Positive expectation=&gt; higher demand</a:t>
            </a:r>
            <a:endParaRPr/>
          </a:p>
        </p:txBody>
      </p:sp>
      <p:sp>
        <p:nvSpPr>
          <p:cNvPr id="187" name="Google Shape;187;p24"/>
          <p:cNvSpPr txBox="1"/>
          <p:nvPr/>
        </p:nvSpPr>
        <p:spPr>
          <a:xfrm>
            <a:off x="5362407" y="5786512"/>
            <a:ext cx="6096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Negative expectation=&gt; lower demand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88" name="Google Shape;18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2153" y="3098975"/>
            <a:ext cx="3224297" cy="27037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e graph represents the directions for step 3. An increased income results in an increase in demand, which is shown by a rightward shift in the demand curve." id="189" name="Google Shape;189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71575" y="3429000"/>
            <a:ext cx="3714750" cy="22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>
            <p:ph type="title"/>
          </p:nvPr>
        </p:nvSpPr>
        <p:spPr>
          <a:xfrm>
            <a:off x="428791" y="702156"/>
            <a:ext cx="11182017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mbria"/>
              <a:buNone/>
            </a:pPr>
            <a:r>
              <a:rPr b="1" lang="en-US" sz="2800">
                <a:latin typeface="Cambria"/>
                <a:ea typeface="Cambria"/>
                <a:cs typeface="Cambria"/>
                <a:sym typeface="Cambria"/>
              </a:rPr>
              <a:t>POPULATION/ NO OF CONSUMERS</a:t>
            </a:r>
            <a:endParaRPr/>
          </a:p>
        </p:txBody>
      </p:sp>
      <p:sp>
        <p:nvSpPr>
          <p:cNvPr id="195" name="Google Shape;195;p25"/>
          <p:cNvSpPr txBox="1"/>
          <p:nvPr>
            <p:ph idx="1" type="body"/>
          </p:nvPr>
        </p:nvSpPr>
        <p:spPr>
          <a:xfrm>
            <a:off x="428791" y="1962151"/>
            <a:ext cx="11029616" cy="1724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47500" lnSpcReduction="20000"/>
          </a:bodyPr>
          <a:lstStyle/>
          <a:p>
            <a:pPr indent="-206101" lvl="0" marL="306000" rtl="0" algn="l">
              <a:spcBef>
                <a:spcPts val="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sz="3600">
              <a:latin typeface="Cambria"/>
              <a:ea typeface="Cambria"/>
              <a:cs typeface="Cambria"/>
              <a:sym typeface="Cambria"/>
            </a:endParaRPr>
          </a:p>
          <a:p>
            <a:pPr indent="-305999" lvl="0" marL="306000" rtl="0" algn="l">
              <a:spcBef>
                <a:spcPts val="1436"/>
              </a:spcBef>
              <a:spcAft>
                <a:spcPts val="0"/>
              </a:spcAft>
              <a:buSzPct val="92000"/>
              <a:buChar char="◼"/>
            </a:pPr>
            <a:r>
              <a:rPr lang="en-US" sz="8800"/>
              <a:t>Demand curve can shifts due to changes in population/ no of consumers. </a:t>
            </a:r>
            <a:endParaRPr/>
          </a:p>
          <a:p>
            <a:pPr indent="-67354" lvl="1" marL="630000" rtl="0" algn="l">
              <a:spcBef>
                <a:spcPts val="1417"/>
              </a:spcBef>
              <a:spcAft>
                <a:spcPts val="0"/>
              </a:spcAft>
              <a:buSzPct val="92000"/>
              <a:buNone/>
            </a:pPr>
            <a:r>
              <a:t/>
            </a:r>
            <a:endParaRPr b="0" i="0" sz="8600">
              <a:solidFill>
                <a:srgbClr val="231F2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70101" lvl="2" marL="900000" rtl="0" algn="l">
              <a:spcBef>
                <a:spcPts val="942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sz="3600"/>
          </a:p>
          <a:p>
            <a:pPr indent="-256050" lvl="0" marL="306000" rtl="0" algn="l">
              <a:spcBef>
                <a:spcPts val="771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/>
          </a:p>
        </p:txBody>
      </p:sp>
      <p:sp>
        <p:nvSpPr>
          <p:cNvPr id="196" name="Google Shape;196;p25"/>
          <p:cNvSpPr txBox="1"/>
          <p:nvPr/>
        </p:nvSpPr>
        <p:spPr>
          <a:xfrm>
            <a:off x="85725" y="5786512"/>
            <a:ext cx="545782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Increase in population/no of consumers  =&gt; higher demand</a:t>
            </a:r>
            <a:endParaRPr/>
          </a:p>
        </p:txBody>
      </p:sp>
      <p:sp>
        <p:nvSpPr>
          <p:cNvPr id="197" name="Google Shape;197;p25"/>
          <p:cNvSpPr txBox="1"/>
          <p:nvPr/>
        </p:nvSpPr>
        <p:spPr>
          <a:xfrm>
            <a:off x="5362407" y="5786512"/>
            <a:ext cx="6096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decrease in population/no of consumers =&gt; lower demand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98" name="Google Shape;19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2153" y="3098975"/>
            <a:ext cx="3224297" cy="27037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e graph represents the directions for step 3. An increased income results in an increase in demand, which is shown by a rightward shift in the demand curve." id="199" name="Google Shape;199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71575" y="3429000"/>
            <a:ext cx="3714750" cy="22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/>
          <p:nvPr>
            <p:ph type="title"/>
          </p:nvPr>
        </p:nvSpPr>
        <p:spPr>
          <a:xfrm>
            <a:off x="581191" y="57802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DETERMINANTS OF DEMAND</a:t>
            </a:r>
            <a:endParaRPr/>
          </a:p>
        </p:txBody>
      </p:sp>
      <p:pic>
        <p:nvPicPr>
          <p:cNvPr id="102" name="Google Shape;102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2575" y="1941513"/>
            <a:ext cx="9001125" cy="4687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PRICE</a:t>
            </a:r>
            <a:endParaRPr/>
          </a:p>
        </p:txBody>
      </p:sp>
      <p:sp>
        <p:nvSpPr>
          <p:cNvPr id="108" name="Google Shape;108;p15"/>
          <p:cNvSpPr txBox="1"/>
          <p:nvPr>
            <p:ph idx="1" type="body"/>
          </p:nvPr>
        </p:nvSpPr>
        <p:spPr>
          <a:xfrm>
            <a:off x="581193" y="2180496"/>
            <a:ext cx="4848058" cy="38678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-154108" lvl="0" marL="306000" rtl="0" algn="l">
              <a:spcBef>
                <a:spcPts val="0"/>
              </a:spcBef>
              <a:spcAft>
                <a:spcPts val="0"/>
              </a:spcAft>
              <a:buSzPts val="2392"/>
              <a:buNone/>
            </a:pPr>
            <a:r>
              <a:t/>
            </a:r>
            <a:endParaRPr sz="2600"/>
          </a:p>
          <a:p>
            <a:pPr indent="-306000" lvl="0" marL="306000" rtl="0" algn="l">
              <a:spcBef>
                <a:spcPts val="1120"/>
              </a:spcBef>
              <a:spcAft>
                <a:spcPts val="0"/>
              </a:spcAft>
              <a:buSzPts val="2392"/>
              <a:buChar char="◼"/>
            </a:pPr>
            <a:r>
              <a:rPr lang="en-US" sz="2600"/>
              <a:t>Price is the most important determinant of demand.</a:t>
            </a:r>
            <a:endParaRPr/>
          </a:p>
          <a:p>
            <a:pPr indent="-306000" lvl="0" marL="306000" rtl="0" algn="l">
              <a:spcBef>
                <a:spcPts val="1120"/>
              </a:spcBef>
              <a:spcAft>
                <a:spcPts val="0"/>
              </a:spcAft>
              <a:buSzPts val="2392"/>
              <a:buChar char="◼"/>
            </a:pPr>
            <a:r>
              <a:rPr lang="en-US" sz="2600"/>
              <a:t>A “demand curve” plots combinations of prices and quantity demanded.</a:t>
            </a:r>
            <a:endParaRPr/>
          </a:p>
          <a:p>
            <a:pPr indent="-306000" lvl="0" marL="306000" rtl="0" algn="l">
              <a:spcBef>
                <a:spcPts val="1120"/>
              </a:spcBef>
              <a:spcAft>
                <a:spcPts val="0"/>
              </a:spcAft>
              <a:buSzPts val="2392"/>
              <a:buChar char="◼"/>
            </a:pPr>
            <a:r>
              <a:rPr lang="en-US" sz="2600"/>
              <a:t>A change in price causes a movement </a:t>
            </a:r>
            <a:r>
              <a:rPr lang="en-US" sz="2600" u="sng"/>
              <a:t>along</a:t>
            </a:r>
            <a:r>
              <a:rPr lang="en-US" sz="2600"/>
              <a:t> the demand curve</a:t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  <p:pic>
        <p:nvPicPr>
          <p:cNvPr id="109" name="Google Shape;10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2180496"/>
            <a:ext cx="4667250" cy="3750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FACTORS AFFECTING DEMAND (OR, SHIFT FACTORS OF DEMAND)</a:t>
            </a:r>
            <a:endParaRPr/>
          </a:p>
        </p:txBody>
      </p:sp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581192" y="2180496"/>
            <a:ext cx="10829757" cy="39753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2760"/>
              <a:buChar char="◼"/>
            </a:pPr>
            <a:r>
              <a:rPr b="1" lang="en-US" sz="3000">
                <a:latin typeface="Cambria"/>
                <a:ea typeface="Cambria"/>
                <a:cs typeface="Cambria"/>
                <a:sym typeface="Cambria"/>
              </a:rPr>
              <a:t>1. Income</a:t>
            </a:r>
            <a:endParaRPr/>
          </a:p>
          <a:p>
            <a:pPr indent="-306000" lvl="0" marL="306000" rtl="0" algn="l">
              <a:spcBef>
                <a:spcPts val="1200"/>
              </a:spcBef>
              <a:spcAft>
                <a:spcPts val="0"/>
              </a:spcAft>
              <a:buSzPts val="2760"/>
              <a:buChar char="◼"/>
            </a:pPr>
            <a:r>
              <a:rPr b="1" lang="en-US" sz="3000">
                <a:latin typeface="Cambria"/>
                <a:ea typeface="Cambria"/>
                <a:cs typeface="Cambria"/>
                <a:sym typeface="Cambria"/>
              </a:rPr>
              <a:t>2. The Prices of Related Goods</a:t>
            </a:r>
            <a:endParaRPr/>
          </a:p>
          <a:p>
            <a:pPr indent="-306000" lvl="0" marL="306000" rtl="0" algn="l">
              <a:spcBef>
                <a:spcPts val="1200"/>
              </a:spcBef>
              <a:spcAft>
                <a:spcPts val="0"/>
              </a:spcAft>
              <a:buSzPts val="2760"/>
              <a:buChar char="◼"/>
            </a:pPr>
            <a:r>
              <a:rPr b="1" lang="en-US" sz="3000">
                <a:latin typeface="Cambria"/>
                <a:ea typeface="Cambria"/>
                <a:cs typeface="Cambria"/>
                <a:sym typeface="Cambria"/>
              </a:rPr>
              <a:t>3. Tastes and Preferences</a:t>
            </a:r>
            <a:endParaRPr/>
          </a:p>
          <a:p>
            <a:pPr indent="-306000" lvl="0" marL="306000" rtl="0" algn="l">
              <a:spcBef>
                <a:spcPts val="1200"/>
              </a:spcBef>
              <a:spcAft>
                <a:spcPts val="0"/>
              </a:spcAft>
              <a:buSzPts val="2760"/>
              <a:buChar char="◼"/>
            </a:pPr>
            <a:r>
              <a:rPr b="1" lang="en-US" sz="3000">
                <a:latin typeface="Cambria"/>
                <a:ea typeface="Cambria"/>
                <a:cs typeface="Cambria"/>
                <a:sym typeface="Cambria"/>
              </a:rPr>
              <a:t>4. Expectations about Future Prices and Market Conditions</a:t>
            </a:r>
            <a:endParaRPr b="1" sz="3000">
              <a:latin typeface="Cambria"/>
              <a:ea typeface="Cambria"/>
              <a:cs typeface="Cambria"/>
              <a:sym typeface="Cambria"/>
            </a:endParaRPr>
          </a:p>
          <a:p>
            <a:pPr indent="-306000" lvl="0" marL="306000" rtl="0" algn="l">
              <a:spcBef>
                <a:spcPts val="1200"/>
              </a:spcBef>
              <a:spcAft>
                <a:spcPts val="0"/>
              </a:spcAft>
              <a:buSzPts val="2760"/>
              <a:buChar char="◼"/>
            </a:pPr>
            <a:r>
              <a:rPr b="1" lang="en-US" sz="3000">
                <a:latin typeface="Cambria"/>
                <a:ea typeface="Cambria"/>
                <a:cs typeface="Cambria"/>
                <a:sym typeface="Cambria"/>
              </a:rPr>
              <a:t>5. Population/ No of Consumers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INCOME</a:t>
            </a:r>
            <a:endParaRPr/>
          </a:p>
        </p:txBody>
      </p:sp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428792" y="2180496"/>
            <a:ext cx="11182016" cy="39753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42424" lvl="0" marL="306000" rtl="0" algn="l">
              <a:spcBef>
                <a:spcPts val="0"/>
              </a:spcBef>
              <a:spcAft>
                <a:spcPts val="0"/>
              </a:spcAft>
              <a:buSzPts val="2576"/>
              <a:buNone/>
            </a:pPr>
            <a:r>
              <a:t/>
            </a:r>
            <a:endParaRPr sz="2800">
              <a:latin typeface="Cambria"/>
              <a:ea typeface="Cambria"/>
              <a:cs typeface="Cambria"/>
              <a:sym typeface="Cambria"/>
            </a:endParaRPr>
          </a:p>
          <a:p>
            <a:pPr indent="-306000" lvl="0" marL="306000" rtl="0" algn="l">
              <a:spcBef>
                <a:spcPts val="1160"/>
              </a:spcBef>
              <a:spcAft>
                <a:spcPts val="0"/>
              </a:spcAft>
              <a:buSzPts val="2576"/>
              <a:buChar char="◼"/>
            </a:pPr>
            <a:r>
              <a:rPr lang="en-US" sz="2800">
                <a:latin typeface="Cambria"/>
                <a:ea typeface="Cambria"/>
                <a:cs typeface="Cambria"/>
                <a:sym typeface="Cambria"/>
              </a:rPr>
              <a:t>Ceteris paribus, when people’s income changes, demand change (shifts in demand)</a:t>
            </a:r>
            <a:endParaRPr/>
          </a:p>
          <a:p>
            <a:pPr indent="-306000" lvl="0" marL="306000" rtl="0" algn="l">
              <a:spcBef>
                <a:spcPts val="1160"/>
              </a:spcBef>
              <a:spcAft>
                <a:spcPts val="0"/>
              </a:spcAft>
              <a:buSzPts val="2576"/>
              <a:buChar char="◼"/>
            </a:pPr>
            <a:r>
              <a:rPr lang="en-US" sz="28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Normal Goods </a:t>
            </a:r>
            <a:r>
              <a:rPr lang="en-US" sz="2800">
                <a:latin typeface="Cambria"/>
                <a:ea typeface="Cambria"/>
                <a:cs typeface="Cambria"/>
                <a:sym typeface="Cambria"/>
              </a:rPr>
              <a:t>– </a:t>
            </a:r>
            <a:r>
              <a:rPr lang="en-US" sz="2800"/>
              <a:t>A good whose demand increases with an increase in income is called a “normal good.”</a:t>
            </a:r>
            <a:endParaRPr/>
          </a:p>
          <a:p>
            <a:pPr indent="-306000" lvl="0" marL="306000" rtl="0" algn="l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2576"/>
              <a:buChar char="◼"/>
            </a:pPr>
            <a:r>
              <a:rPr lang="en-US" sz="28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Inferior Goods </a:t>
            </a:r>
            <a:r>
              <a:rPr lang="en-US" sz="2800">
                <a:latin typeface="Cambria"/>
                <a:ea typeface="Cambria"/>
                <a:cs typeface="Cambria"/>
                <a:sym typeface="Cambria"/>
              </a:rPr>
              <a:t>–</a:t>
            </a:r>
            <a:r>
              <a:rPr lang="en-US" sz="2800"/>
              <a:t>A good whose demand decreases with an increase in income is called an “inferior good.”</a:t>
            </a:r>
            <a:endParaRPr/>
          </a:p>
          <a:p>
            <a:pPr indent="-106423" lvl="2" marL="900000" rtl="0" algn="l">
              <a:spcBef>
                <a:spcPts val="1160"/>
              </a:spcBef>
              <a:spcAft>
                <a:spcPts val="0"/>
              </a:spcAft>
              <a:buSzPts val="2576"/>
              <a:buNone/>
            </a:pPr>
            <a:r>
              <a:t/>
            </a:r>
            <a:endParaRPr sz="2800"/>
          </a:p>
          <a:p>
            <a:pPr indent="-142424" lvl="0" marL="306000" rtl="0" algn="l">
              <a:spcBef>
                <a:spcPts val="1160"/>
              </a:spcBef>
              <a:spcAft>
                <a:spcPts val="0"/>
              </a:spcAft>
              <a:buSzPts val="2576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INCOME</a:t>
            </a:r>
            <a:endParaRPr/>
          </a:p>
        </p:txBody>
      </p:sp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428791" y="1962151"/>
            <a:ext cx="11029616" cy="1724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40000" lnSpcReduction="20000"/>
          </a:bodyPr>
          <a:lstStyle/>
          <a:p>
            <a:pPr indent="-221875" lvl="0" marL="306000" rtl="0" algn="l">
              <a:spcBef>
                <a:spcPts val="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sz="3600">
              <a:latin typeface="Cambria"/>
              <a:ea typeface="Cambria"/>
              <a:cs typeface="Cambria"/>
              <a:sym typeface="Cambria"/>
            </a:endParaRPr>
          </a:p>
          <a:p>
            <a:pPr indent="-305999" lvl="0" marL="306000" rtl="0" algn="l">
              <a:spcBef>
                <a:spcPts val="1288"/>
              </a:spcBef>
              <a:spcAft>
                <a:spcPts val="0"/>
              </a:spcAft>
              <a:buSzPct val="92000"/>
              <a:buChar char="◼"/>
            </a:pPr>
            <a:r>
              <a:rPr lang="en-US" sz="86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Normal Goods </a:t>
            </a:r>
            <a:r>
              <a:rPr lang="en-US" sz="8600">
                <a:latin typeface="Cambria"/>
                <a:ea typeface="Cambria"/>
                <a:cs typeface="Cambria"/>
                <a:sym typeface="Cambria"/>
              </a:rPr>
              <a:t>– For normal goods d</a:t>
            </a:r>
            <a:r>
              <a:rPr b="0" i="0" lang="en-US" sz="8600">
                <a:solidFill>
                  <a:srgbClr val="231F20"/>
                </a:solidFill>
                <a:latin typeface="Cambria"/>
                <a:ea typeface="Cambria"/>
                <a:cs typeface="Cambria"/>
                <a:sym typeface="Cambria"/>
              </a:rPr>
              <a:t>emand increases with an increase in income or vice-versa.</a:t>
            </a:r>
            <a:endParaRPr/>
          </a:p>
          <a:p>
            <a:pPr indent="-105035" lvl="1" marL="630000" rtl="0" algn="l">
              <a:spcBef>
                <a:spcPts val="1288"/>
              </a:spcBef>
              <a:spcAft>
                <a:spcPts val="0"/>
              </a:spcAft>
              <a:buSzPct val="92000"/>
              <a:buNone/>
            </a:pPr>
            <a:r>
              <a:t/>
            </a:r>
            <a:endParaRPr b="0" i="0" sz="8600">
              <a:solidFill>
                <a:srgbClr val="231F2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85875" lvl="2" marL="900000" rtl="0" algn="l">
              <a:spcBef>
                <a:spcPts val="888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sz="3600"/>
          </a:p>
          <a:p>
            <a:pPr indent="-263937" lvl="0" marL="306000" rtl="0" algn="l">
              <a:spcBef>
                <a:spcPts val="744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/>
          </a:p>
        </p:txBody>
      </p:sp>
      <p:sp>
        <p:nvSpPr>
          <p:cNvPr id="128" name="Google Shape;128;p18"/>
          <p:cNvSpPr txBox="1"/>
          <p:nvPr/>
        </p:nvSpPr>
        <p:spPr>
          <a:xfrm>
            <a:off x="85725" y="5786512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Higher income =&gt; higher demand</a:t>
            </a:r>
            <a:endParaRPr/>
          </a:p>
        </p:txBody>
      </p:sp>
      <p:sp>
        <p:nvSpPr>
          <p:cNvPr id="129" name="Google Shape;129;p18"/>
          <p:cNvSpPr txBox="1"/>
          <p:nvPr/>
        </p:nvSpPr>
        <p:spPr>
          <a:xfrm>
            <a:off x="5362407" y="5786512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Lower income =&gt; lower demand</a:t>
            </a:r>
            <a:endParaRPr/>
          </a:p>
        </p:txBody>
      </p:sp>
      <p:pic>
        <p:nvPicPr>
          <p:cNvPr id="130" name="Google Shape;13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2153" y="3098975"/>
            <a:ext cx="3224297" cy="27037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e graph represents the directions for step 3. An increased income results in an increase in demand, which is shown by a rightward shift in the demand curve." id="131" name="Google Shape;13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3475" y="3218744"/>
            <a:ext cx="3714750" cy="22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INCOME</a:t>
            </a:r>
            <a:endParaRPr/>
          </a:p>
        </p:txBody>
      </p:sp>
      <p:sp>
        <p:nvSpPr>
          <p:cNvPr id="137" name="Google Shape;137;p19"/>
          <p:cNvSpPr txBox="1"/>
          <p:nvPr>
            <p:ph idx="1" type="body"/>
          </p:nvPr>
        </p:nvSpPr>
        <p:spPr>
          <a:xfrm>
            <a:off x="428791" y="1962151"/>
            <a:ext cx="11029616" cy="1724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40000" lnSpcReduction="20000"/>
          </a:bodyPr>
          <a:lstStyle/>
          <a:p>
            <a:pPr indent="-221875" lvl="0" marL="306000" rtl="0" algn="l">
              <a:spcBef>
                <a:spcPts val="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sz="3600">
              <a:latin typeface="Cambria"/>
              <a:ea typeface="Cambria"/>
              <a:cs typeface="Cambria"/>
              <a:sym typeface="Cambria"/>
            </a:endParaRPr>
          </a:p>
          <a:p>
            <a:pPr indent="-305999" lvl="0" marL="306000" rtl="0" algn="l">
              <a:spcBef>
                <a:spcPts val="1288"/>
              </a:spcBef>
              <a:spcAft>
                <a:spcPts val="0"/>
              </a:spcAft>
              <a:buSzPct val="92000"/>
              <a:buChar char="◼"/>
            </a:pPr>
            <a:r>
              <a:rPr lang="en-US" sz="86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Inferior Goods </a:t>
            </a:r>
            <a:r>
              <a:rPr lang="en-US" sz="8600">
                <a:latin typeface="Cambria"/>
                <a:ea typeface="Cambria"/>
                <a:cs typeface="Cambria"/>
                <a:sym typeface="Cambria"/>
              </a:rPr>
              <a:t>–For inferior goods d</a:t>
            </a:r>
            <a:r>
              <a:rPr b="0" i="0" lang="en-US" sz="8600">
                <a:solidFill>
                  <a:srgbClr val="231F20"/>
                </a:solidFill>
                <a:latin typeface="Cambria"/>
                <a:ea typeface="Cambria"/>
                <a:cs typeface="Cambria"/>
                <a:sym typeface="Cambria"/>
              </a:rPr>
              <a:t>emand decreases with an increase in income or vice-versa.</a:t>
            </a:r>
            <a:endParaRPr/>
          </a:p>
          <a:p>
            <a:pPr indent="-105035" lvl="1" marL="630000" rtl="0" algn="l">
              <a:spcBef>
                <a:spcPts val="1288"/>
              </a:spcBef>
              <a:spcAft>
                <a:spcPts val="0"/>
              </a:spcAft>
              <a:buSzPct val="92000"/>
              <a:buNone/>
            </a:pPr>
            <a:r>
              <a:t/>
            </a:r>
            <a:endParaRPr b="0" i="0" sz="8600">
              <a:solidFill>
                <a:srgbClr val="231F2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85875" lvl="2" marL="900000" rtl="0" algn="l">
              <a:spcBef>
                <a:spcPts val="888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sz="3600"/>
          </a:p>
          <a:p>
            <a:pPr indent="-263937" lvl="0" marL="306000" rtl="0" algn="l">
              <a:spcBef>
                <a:spcPts val="744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/>
          </a:p>
        </p:txBody>
      </p:sp>
      <p:sp>
        <p:nvSpPr>
          <p:cNvPr id="138" name="Google Shape;138;p19"/>
          <p:cNvSpPr txBox="1"/>
          <p:nvPr/>
        </p:nvSpPr>
        <p:spPr>
          <a:xfrm>
            <a:off x="85725" y="5786512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Lower income =&gt; higher demand</a:t>
            </a:r>
            <a:endParaRPr/>
          </a:p>
        </p:txBody>
      </p:sp>
      <p:sp>
        <p:nvSpPr>
          <p:cNvPr id="139" name="Google Shape;139;p19"/>
          <p:cNvSpPr txBox="1"/>
          <p:nvPr/>
        </p:nvSpPr>
        <p:spPr>
          <a:xfrm>
            <a:off x="5362407" y="5786512"/>
            <a:ext cx="6096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Higher income =&gt; lower demand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40" name="Google Shape;14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2153" y="3098975"/>
            <a:ext cx="3224297" cy="27037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e graph represents the directions for step 3. An increased income results in an increase in demand, which is shown by a rightward shift in the demand curve." id="141" name="Google Shape;141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3475" y="3218744"/>
            <a:ext cx="3714750" cy="22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PRICES OF RELATED GOODS</a:t>
            </a:r>
            <a:endParaRPr/>
          </a:p>
        </p:txBody>
      </p:sp>
      <p:sp>
        <p:nvSpPr>
          <p:cNvPr id="147" name="Google Shape;147;p20"/>
          <p:cNvSpPr txBox="1"/>
          <p:nvPr>
            <p:ph idx="1" type="body"/>
          </p:nvPr>
        </p:nvSpPr>
        <p:spPr>
          <a:xfrm>
            <a:off x="428792" y="1962150"/>
            <a:ext cx="11182016" cy="4429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47500" lnSpcReduction="20000"/>
          </a:bodyPr>
          <a:lstStyle/>
          <a:p>
            <a:pPr indent="-206101" lvl="0" marL="306000" rtl="0" algn="l">
              <a:spcBef>
                <a:spcPts val="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sz="3600">
              <a:latin typeface="Cambria"/>
              <a:ea typeface="Cambria"/>
              <a:cs typeface="Cambria"/>
              <a:sym typeface="Cambria"/>
            </a:endParaRPr>
          </a:p>
          <a:p>
            <a:pPr indent="-131207" lvl="0" marL="306000" rtl="0" algn="l">
              <a:lnSpc>
                <a:spcPct val="90000"/>
              </a:lnSpc>
              <a:spcBef>
                <a:spcPts val="1198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sz="6300">
              <a:latin typeface="Cambria"/>
              <a:ea typeface="Cambria"/>
              <a:cs typeface="Cambria"/>
              <a:sym typeface="Cambria"/>
            </a:endParaRPr>
          </a:p>
          <a:p>
            <a:pPr indent="-306029" lvl="0" marL="306000" rtl="0" algn="l">
              <a:lnSpc>
                <a:spcPct val="90000"/>
              </a:lnSpc>
              <a:spcBef>
                <a:spcPts val="1198"/>
              </a:spcBef>
              <a:spcAft>
                <a:spcPts val="0"/>
              </a:spcAft>
              <a:buSzPct val="91999"/>
              <a:buChar char="◼"/>
            </a:pPr>
            <a:r>
              <a:rPr lang="en-US" sz="6300">
                <a:latin typeface="Cambria"/>
                <a:ea typeface="Cambria"/>
                <a:cs typeface="Cambria"/>
                <a:sym typeface="Cambria"/>
              </a:rPr>
              <a:t>Changes in the prices of related goods can increase or decrease demand.</a:t>
            </a:r>
            <a:endParaRPr/>
          </a:p>
          <a:p>
            <a:pPr indent="-306029" lvl="0" marL="306000" rtl="0" algn="l">
              <a:lnSpc>
                <a:spcPct val="90000"/>
              </a:lnSpc>
              <a:spcBef>
                <a:spcPts val="1198"/>
              </a:spcBef>
              <a:spcAft>
                <a:spcPts val="0"/>
              </a:spcAft>
              <a:buSzPct val="91999"/>
              <a:buChar char="◼"/>
            </a:pPr>
            <a:r>
              <a:rPr lang="en-US" sz="63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Substitute Goods:</a:t>
            </a:r>
            <a:r>
              <a:rPr lang="en-US" sz="6300">
                <a:latin typeface="Cambria"/>
                <a:ea typeface="Cambria"/>
                <a:cs typeface="Cambria"/>
                <a:sym typeface="Cambria"/>
              </a:rPr>
              <a:t> Two goods are substitute goods if an increase in price of one good causes an increase in the demand for another good.</a:t>
            </a:r>
            <a:endParaRPr/>
          </a:p>
          <a:p>
            <a:pPr indent="-306029" lvl="0" marL="306000" rtl="0" algn="l">
              <a:lnSpc>
                <a:spcPct val="90000"/>
              </a:lnSpc>
              <a:spcBef>
                <a:spcPts val="1198"/>
              </a:spcBef>
              <a:spcAft>
                <a:spcPts val="0"/>
              </a:spcAft>
              <a:buSzPct val="91999"/>
              <a:buChar char="◼"/>
            </a:pPr>
            <a:r>
              <a:rPr lang="en-US" sz="63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Complementary Goods: </a:t>
            </a:r>
            <a:r>
              <a:rPr lang="en-US" sz="6300">
                <a:latin typeface="Cambria"/>
                <a:ea typeface="Cambria"/>
                <a:cs typeface="Cambria"/>
                <a:sym typeface="Cambria"/>
              </a:rPr>
              <a:t>Two goods are complementary goods if an increase in price of one good causes a decrease in the demand for another good.</a:t>
            </a:r>
            <a:endParaRPr/>
          </a:p>
          <a:p>
            <a:pPr indent="0" lvl="1" marL="324000" rtl="0" algn="l">
              <a:spcBef>
                <a:spcPts val="1417"/>
              </a:spcBef>
              <a:spcAft>
                <a:spcPts val="0"/>
              </a:spcAft>
              <a:buSzPct val="92000"/>
              <a:buNone/>
            </a:pPr>
            <a:r>
              <a:t/>
            </a:r>
            <a:endParaRPr b="0" i="0" sz="8600">
              <a:solidFill>
                <a:srgbClr val="231F2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70101" lvl="2" marL="900000" rtl="0" algn="l">
              <a:spcBef>
                <a:spcPts val="942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sz="3600"/>
          </a:p>
          <a:p>
            <a:pPr indent="-256050" lvl="0" marL="306000" rtl="0" algn="l">
              <a:spcBef>
                <a:spcPts val="771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PRICES OF RELATED GOODS</a:t>
            </a:r>
            <a:endParaRPr/>
          </a:p>
        </p:txBody>
      </p:sp>
      <p:sp>
        <p:nvSpPr>
          <p:cNvPr id="153" name="Google Shape;153;p21"/>
          <p:cNvSpPr txBox="1"/>
          <p:nvPr>
            <p:ph idx="1" type="body"/>
          </p:nvPr>
        </p:nvSpPr>
        <p:spPr>
          <a:xfrm>
            <a:off x="1071730" y="2221242"/>
            <a:ext cx="4724232" cy="14001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417" r="0" t="-15216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 </a:t>
            </a:r>
            <a:endParaRPr/>
          </a:p>
        </p:txBody>
      </p:sp>
      <p:sp>
        <p:nvSpPr>
          <p:cNvPr id="154" name="Google Shape;154;p21"/>
          <p:cNvSpPr/>
          <p:nvPr/>
        </p:nvSpPr>
        <p:spPr>
          <a:xfrm>
            <a:off x="4381496" y="2141596"/>
            <a:ext cx="123825" cy="45482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22225">
            <a:solidFill>
              <a:srgbClr val="333C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5" name="Google Shape;155;p21"/>
          <p:cNvSpPr/>
          <p:nvPr/>
        </p:nvSpPr>
        <p:spPr>
          <a:xfrm>
            <a:off x="5026816" y="2141596"/>
            <a:ext cx="123825" cy="45482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22225">
            <a:solidFill>
              <a:srgbClr val="333C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6" name="Google Shape;156;p21"/>
          <p:cNvSpPr/>
          <p:nvPr/>
        </p:nvSpPr>
        <p:spPr>
          <a:xfrm flipH="1">
            <a:off x="5734049" y="2141596"/>
            <a:ext cx="123825" cy="45482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22225">
            <a:solidFill>
              <a:srgbClr val="333C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The graph represents the directions for step 3. An increased income results in an increase in demand, which is shown by a rightward shift in the demand curve." id="157" name="Google Shape;15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2974" y="2716080"/>
            <a:ext cx="5313294" cy="3256096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1"/>
          <p:cNvSpPr txBox="1"/>
          <p:nvPr/>
        </p:nvSpPr>
        <p:spPr>
          <a:xfrm>
            <a:off x="6581775" y="2221242"/>
            <a:ext cx="4819650" cy="355282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-1138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latin typeface="Gill Sans"/>
                <a:ea typeface="Gill Sans"/>
                <a:cs typeface="Gill Sans"/>
                <a:sym typeface="Gill Sans"/>
              </a:rPr>
              <a:t> 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vidend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