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4175" y="687388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4175" y="687388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4175" y="687388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4175" y="687388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b="0" sz="200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LECTURE 7: SUPPLY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66800" y="363408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ECO101: Introduction to microeconomics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Fall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SHIFT FACTORS OF SUPPLY</a:t>
            </a:r>
            <a:endParaRPr b="1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666750" y="1752600"/>
            <a:ext cx="100012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Price of Inputs (labor, capital, and land)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If input costs rise with no change in output, profits will decline, and a firm has less incentive to supply and vice-versa.</a:t>
            </a:r>
            <a:endParaRPr/>
          </a:p>
          <a:p>
            <a:pPr indent="-13074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-13074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SHIFT FACTORS OF SUPPLY</a:t>
            </a:r>
            <a:endParaRPr b="1"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666750" y="1752600"/>
            <a:ext cx="100012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b="1" lang="en-US" sz="3200"/>
              <a:t>Technology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b="1" sz="3200"/>
          </a:p>
          <a:p>
            <a:pPr indent="-306000" lvl="0" marL="306000" rtl="0" algn="l">
              <a:spcBef>
                <a:spcPts val="640"/>
              </a:spcBef>
              <a:spcAft>
                <a:spcPts val="0"/>
              </a:spcAft>
              <a:buSzPts val="2944"/>
              <a:buChar char="◼"/>
            </a:pPr>
            <a:r>
              <a:rPr lang="en-US" sz="3200"/>
              <a:t>New technology can </a:t>
            </a:r>
            <a:r>
              <a:rPr b="1" lang="en-US" sz="3200"/>
              <a:t>reduce the costs of production</a:t>
            </a:r>
            <a:r>
              <a:rPr lang="en-US" sz="3200"/>
              <a:t>, leading to an increase in supply</a:t>
            </a:r>
            <a:endParaRPr/>
          </a:p>
          <a:p>
            <a:pPr indent="-130740" lvl="0" marL="30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indent="-13074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SHIFT FACTORS OF SUPPLY</a:t>
            </a:r>
            <a:endParaRPr b="1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581192" y="2019300"/>
            <a:ext cx="100012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48"/>
              <a:buNone/>
            </a:pPr>
            <a:r>
              <a:rPr b="0" i="0" lang="en-US" sz="4400">
                <a:solidFill>
                  <a:srgbClr val="F7931D"/>
                </a:solidFill>
                <a:latin typeface="Arial"/>
                <a:ea typeface="Arial"/>
                <a:cs typeface="Arial"/>
                <a:sym typeface="Arial"/>
              </a:rPr>
              <a:t>Expectations</a:t>
            </a:r>
            <a:endParaRPr b="1" sz="3200"/>
          </a:p>
          <a:p>
            <a:pPr indent="-306000" lvl="0" marL="306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b="0" i="0"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Supplier expectations are an important factor in the production decision. </a:t>
            </a:r>
            <a:endParaRPr/>
          </a:p>
          <a:p>
            <a:pPr indent="-306000" lvl="0" marL="306000" rtl="0" algn="l">
              <a:spcBef>
                <a:spcPts val="640"/>
              </a:spcBef>
              <a:spcAft>
                <a:spcPts val="0"/>
              </a:spcAft>
              <a:buSzPts val="2944"/>
              <a:buChar char="◼"/>
            </a:pPr>
            <a:r>
              <a:rPr b="0" i="0"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If a supplier expects the price of the good to rise at some time in the future, </a:t>
            </a: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it m</a:t>
            </a:r>
            <a:r>
              <a:rPr b="0" i="0"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ay store some of today’s supply to sell it later and reap higher profits, decreasing supply now and increasing it later.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INCOME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221875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288"/>
              </a:spcBef>
              <a:spcAft>
                <a:spcPts val="0"/>
              </a:spcAft>
              <a:buSzPct val="92000"/>
              <a:buChar char="◼"/>
            </a:pPr>
            <a:r>
              <a:rPr lang="en-US" sz="8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Normal Goods </a:t>
            </a:r>
            <a:r>
              <a:rPr lang="en-US" sz="8600">
                <a:latin typeface="Cambria"/>
                <a:ea typeface="Cambria"/>
                <a:cs typeface="Cambria"/>
                <a:sym typeface="Cambria"/>
              </a:rPr>
              <a:t>– For normal goods d</a:t>
            </a:r>
            <a:r>
              <a:rPr b="0" i="0" lang="en-US" sz="86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emand increases with an increase in income or vice-versa.</a:t>
            </a:r>
            <a:endParaRPr/>
          </a:p>
          <a:p>
            <a:pPr indent="-105035" lvl="1" marL="630000" rtl="0" algn="l">
              <a:spcBef>
                <a:spcPts val="1288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5875" lvl="2" marL="900000" rtl="0" algn="l">
              <a:spcBef>
                <a:spcPts val="88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63937" lvl="0" marL="306000" rtl="0" algn="l">
              <a:spcBef>
                <a:spcPts val="74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85725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Higher income =&gt; higher demand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362407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Lower income =&gt; lower demand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90" name="Google Shape;1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INCOME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221875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288"/>
              </a:spcBef>
              <a:spcAft>
                <a:spcPts val="0"/>
              </a:spcAft>
              <a:buSzPct val="92000"/>
              <a:buChar char="◼"/>
            </a:pPr>
            <a:r>
              <a:rPr lang="en-US" sz="8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Inferior Goods </a:t>
            </a:r>
            <a:r>
              <a:rPr lang="en-US" sz="8600">
                <a:latin typeface="Cambria"/>
                <a:ea typeface="Cambria"/>
                <a:cs typeface="Cambria"/>
                <a:sym typeface="Cambria"/>
              </a:rPr>
              <a:t>–For inferior goods d</a:t>
            </a:r>
            <a:r>
              <a:rPr b="0" i="0" lang="en-US" sz="86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emand decreases with an increase in income or vice-versa.</a:t>
            </a:r>
            <a:endParaRPr/>
          </a:p>
          <a:p>
            <a:pPr indent="-105035" lvl="1" marL="630000" rtl="0" algn="l">
              <a:spcBef>
                <a:spcPts val="1288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5875" lvl="2" marL="900000" rtl="0" algn="l">
              <a:spcBef>
                <a:spcPts val="88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63937" lvl="0" marL="306000" rtl="0" algn="l">
              <a:spcBef>
                <a:spcPts val="74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85725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Lower income =&gt; higher demand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Higher income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200" name="Google Shape;2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428792" y="1962150"/>
            <a:ext cx="11182016" cy="442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131207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6300">
              <a:latin typeface="Cambria"/>
              <a:ea typeface="Cambria"/>
              <a:cs typeface="Cambria"/>
              <a:sym typeface="Cambria"/>
            </a:endParaRPr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Changes in the prices of related goods can increase or decrease demand.</a:t>
            </a:r>
            <a:endParaRPr/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Substitute Goods:</a:t>
            </a: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 Two goods are substitute goods if an increase in price of one good causes an increase in the demand for another good.</a:t>
            </a:r>
            <a:endParaRPr/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Complementary Goods: </a:t>
            </a: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Two goods are complementary goods if an increase in price of one good causes a decrease in the demand for another good.</a:t>
            </a:r>
            <a:endParaRPr/>
          </a:p>
          <a:p>
            <a:pPr indent="0" lvl="1" marL="324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071730" y="2221242"/>
            <a:ext cx="4724232" cy="1400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17" r="0" t="-15216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4381496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5026816" y="2141596"/>
            <a:ext cx="123825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28"/>
          <p:cNvSpPr/>
          <p:nvPr/>
        </p:nvSpPr>
        <p:spPr>
          <a:xfrm flipH="1">
            <a:off x="5734049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he graph represents the directions for step 3. An increased income results in an increase in demand, which is shown by a rightward shift in the demand curve."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974" y="2716080"/>
            <a:ext cx="5313294" cy="32560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6581775" y="2221242"/>
            <a:ext cx="4819650" cy="35528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3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1071730" y="2221242"/>
            <a:ext cx="4724232" cy="1400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73" r="0" t="-4782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4381496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5026816" y="2141596"/>
            <a:ext cx="123825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6419855" y="2389973"/>
            <a:ext cx="4819650" cy="3552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712621" y="2141596"/>
            <a:ext cx="145254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4394" y="2844527"/>
            <a:ext cx="4293481" cy="361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7931D"/>
              </a:buClr>
              <a:buSzPts val="2800"/>
              <a:buFont typeface="Arial"/>
              <a:buNone/>
            </a:pPr>
            <a:r>
              <a:rPr b="0" i="0" lang="en-US">
                <a:solidFill>
                  <a:srgbClr val="F7931D"/>
                </a:solidFill>
                <a:latin typeface="Arial"/>
                <a:ea typeface="Arial"/>
                <a:cs typeface="Arial"/>
                <a:sym typeface="Arial"/>
              </a:rPr>
              <a:t>TASTES AND PREFERENCES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436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tastes over time.</a:t>
            </a:r>
            <a:endParaRPr/>
          </a:p>
          <a:p>
            <a:pPr indent="-67354" lvl="1" marL="630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85725" y="5786512"/>
            <a:ext cx="5457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Favorable change in taste =&gt; higher demand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Unfavorable change in taste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428791" y="702156"/>
            <a:ext cx="11182017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EXPECTATIONS ABOUT FUTURE PRICES AND MARKET CONDITIONS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-237648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spcBef>
                <a:spcPts val="1172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expectations. </a:t>
            </a:r>
            <a:endParaRPr/>
          </a:p>
          <a:p>
            <a:pPr indent="-306000" lvl="0" marL="306000" rtl="0" algn="l">
              <a:spcBef>
                <a:spcPts val="1172"/>
              </a:spcBef>
              <a:spcAft>
                <a:spcPts val="0"/>
              </a:spcAft>
              <a:buSzPct val="92000"/>
              <a:buChar char="◼"/>
            </a:pPr>
            <a:r>
              <a:rPr b="0" i="0" lang="en-US" sz="88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For example, if you expect the price of computers to fall soon, you may put off buying one until later.</a:t>
            </a:r>
            <a:endParaRPr sz="8800"/>
          </a:p>
          <a:p>
            <a:pPr indent="-142716" lvl="1" marL="630000" rtl="0" algn="l">
              <a:spcBef>
                <a:spcPts val="1159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01648" lvl="2" marL="900000" rtl="0" algn="l">
              <a:spcBef>
                <a:spcPts val="83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71824" lvl="0" marL="306000" rtl="0" algn="l">
              <a:spcBef>
                <a:spcPts val="717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85725" y="5786512"/>
            <a:ext cx="5457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Positive expectation=&gt; higher demand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Negative expectation=&gt;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248" name="Google Shape;24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3429000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SUPPLY SCHEDULE AND SUPPLY CURVE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581192" y="2180497"/>
            <a:ext cx="10124907" cy="3305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165499" lvl="0" marL="30600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600"/>
          </a:p>
          <a:p>
            <a:pPr indent="-305999" lvl="0" marL="306000" rtl="0" algn="l">
              <a:spcBef>
                <a:spcPts val="1266"/>
              </a:spcBef>
              <a:spcAft>
                <a:spcPts val="0"/>
              </a:spcAft>
              <a:buSzPct val="91999"/>
              <a:buChar char="◼"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1" lang="en-US" sz="36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supply schedule</a:t>
            </a:r>
            <a:r>
              <a:rPr lang="en-US" sz="36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is a table showing how much of a product firms(producers) will supply at different prices.</a:t>
            </a:r>
            <a:endParaRPr/>
          </a:p>
          <a:p>
            <a:pPr indent="-305999" lvl="0" marL="306000" rtl="0" algn="l">
              <a:spcBef>
                <a:spcPts val="1266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b="1" i="1" lang="en-US" sz="36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supply curve</a:t>
            </a:r>
            <a:r>
              <a:rPr lang="en-US" sz="36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a graph illustrating how much of a given product firms(producers) would be willing to sell at different prices.</a:t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428791" y="702156"/>
            <a:ext cx="11182017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POPULATION/ NO OF CONSUMERS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436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population/ no of consumers. </a:t>
            </a:r>
            <a:endParaRPr/>
          </a:p>
          <a:p>
            <a:pPr indent="-67354" lvl="1" marL="630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85725" y="5786512"/>
            <a:ext cx="5457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 in population/no of consumers  =&gt; higher demand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5362407" y="5786512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decrease in population/no of consumers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258" name="Google Shape;25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3429000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SUPPLY SCHEDULE AND SUPPLY CURVE</a:t>
            </a:r>
            <a:endParaRPr/>
          </a:p>
        </p:txBody>
      </p:sp>
      <p:pic>
        <p:nvPicPr>
          <p:cNvPr id="113" name="Google Shape;11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1801681"/>
            <a:ext cx="6781800" cy="41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552408" y="559878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i="0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Supply schedule                  Supply curve</a:t>
            </a:r>
            <a:br>
              <a:rPr i="0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0" sz="47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SUPPLY VS QUANTITY SUPPLIED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581192" y="2180497"/>
            <a:ext cx="10858333" cy="3610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Supply is not the same as Quantity supplied.</a:t>
            </a:r>
            <a:endParaRPr/>
          </a:p>
          <a:p>
            <a:pPr indent="-306000" lvl="0" marL="306000" rtl="0" algn="l"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Supply </a:t>
            </a:r>
            <a:r>
              <a:rPr b="1" lang="en-US" sz="36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refers to the curve</a:t>
            </a:r>
            <a:r>
              <a:rPr lang="en-US" sz="36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, and quantity supplied </a:t>
            </a:r>
            <a:r>
              <a:rPr b="1" lang="en-US" sz="36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refers to a specific point on the curve</a:t>
            </a:r>
            <a:r>
              <a:rPr b="1" lang="en-US" sz="36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LAW OF SUPPLY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28792" y="2180496"/>
            <a:ext cx="8229433" cy="3975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154692" lvl="0" marL="30600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spcBef>
                <a:spcPts val="1340"/>
              </a:spcBef>
              <a:spcAft>
                <a:spcPts val="0"/>
              </a:spcAft>
              <a:buSzPct val="91999"/>
              <a:buChar char="◼"/>
            </a:pPr>
            <a:r>
              <a:rPr lang="en-US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1" lang="en-US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law of supply</a:t>
            </a:r>
            <a:r>
              <a:rPr lang="en-US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states that there is a positive relationship between price and quantity of a good supplied.</a:t>
            </a:r>
            <a:endParaRPr/>
          </a:p>
          <a:p>
            <a:pPr indent="-306000" lvl="0" marL="306000" rtl="0" algn="l">
              <a:spcBef>
                <a:spcPts val="1340"/>
              </a:spcBef>
              <a:spcAft>
                <a:spcPts val="0"/>
              </a:spcAft>
              <a:buSzPct val="91999"/>
              <a:buChar char="◼"/>
            </a:pPr>
            <a:r>
              <a:rPr lang="en-US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This means that supply curves typically have a positive slope.</a:t>
            </a:r>
            <a:endParaRPr/>
          </a:p>
          <a:p>
            <a:pPr indent="-118692" lvl="2" marL="900000" rtl="0" algn="l">
              <a:spcBef>
                <a:spcPts val="1118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800"/>
          </a:p>
          <a:p>
            <a:pPr indent="-154692" lvl="0" marL="306000" rtl="0" algn="l">
              <a:spcBef>
                <a:spcPts val="1118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80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1738" y="2581275"/>
            <a:ext cx="301907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62001" y="534988"/>
            <a:ext cx="9925050" cy="129539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MOVEMENT ALONG THE CURVE  VS. </a:t>
            </a:r>
            <a:br>
              <a:rPr lang="en-US"/>
            </a:br>
            <a:r>
              <a:rPr lang="en-US"/>
              <a:t>SHIFT IN THE SUPPLY CURVE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944865" y="2206607"/>
            <a:ext cx="6779029" cy="1200039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in price of a good or service</a:t>
            </a:r>
            <a:endParaRPr/>
          </a:p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leads to a change in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supplied</a:t>
            </a:r>
            <a:b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Movement along the curve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944865" y="3980657"/>
            <a:ext cx="6779029" cy="156966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in costs, input prices, technology, or prices of related goods and services leads to a change in supply </a:t>
            </a:r>
            <a:endParaRPr/>
          </a:p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of curve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9575" y="2062002"/>
            <a:ext cx="3048000" cy="239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5775" y="4475000"/>
            <a:ext cx="2838450" cy="222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DETERMINANTS OF SUPPLY</a:t>
            </a:r>
            <a:endParaRPr b="1"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666750" y="1752600"/>
            <a:ext cx="1110615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price</a:t>
            </a: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of the good or service.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cost </a:t>
            </a: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of producing the good, which in turn depends on:</a:t>
            </a:r>
            <a:endParaRPr/>
          </a:p>
          <a:p>
            <a:pPr indent="-306000" lvl="1" marL="630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Price of Inputs </a:t>
            </a: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(labor, capital, and land),</a:t>
            </a:r>
            <a:endParaRPr/>
          </a:p>
          <a:p>
            <a:pPr indent="-306000" lvl="1" marL="630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Technology 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Expectations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Government Policy (Taxes, Subsidies and Regulations)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Competition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</a:t>
            </a:r>
            <a:endParaRPr/>
          </a:p>
        </p:txBody>
      </p:sp>
      <p:pic>
        <p:nvPicPr>
          <p:cNvPr id="150" name="Google Shape;15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4537" y="2326244"/>
            <a:ext cx="4319322" cy="3390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581192" y="3059668"/>
            <a:ext cx="51576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change in price causes a movement </a:t>
            </a:r>
            <a:r>
              <a:rPr lang="en-US" sz="3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along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supply curve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SHIFT FACTORS OF SUPPLY</a:t>
            </a:r>
            <a:endParaRPr b="1"/>
          </a:p>
        </p:txBody>
      </p:sp>
      <p:pic>
        <p:nvPicPr>
          <p:cNvPr descr="http://thismatter.com/economics/images/shifts-in-supply-curves.png"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9325" y="2105025"/>
            <a:ext cx="42100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838200" y="2950938"/>
            <a:ext cx="4533900" cy="24006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shift means an </a:t>
            </a:r>
            <a:r>
              <a:rPr b="1"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Supply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left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shift means a </a:t>
            </a:r>
            <a:r>
              <a:rPr b="1"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decrease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Supply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