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Poppins"/>
      <p:regular r:id="rId25"/>
      <p:bold r:id="rId26"/>
      <p:italic r:id="rId27"/>
      <p:boldItalic r:id="rId28"/>
    </p:embeddedFont>
    <p:embeddedFont>
      <p:font typeface="Poppins Black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Blac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PoppinsBlack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2" name="Google Shape;82;p10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BE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249680" y="1534160"/>
            <a:ext cx="9875520" cy="1889760"/>
          </a:xfrm>
          <a:prstGeom prst="rect">
            <a:avLst/>
          </a:prstGeom>
          <a:solidFill>
            <a:srgbClr val="E9EBE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500"/>
              <a:buFont typeface="Calibri"/>
              <a:buNone/>
            </a:pPr>
            <a:r>
              <a:rPr lang="en-US" sz="5500"/>
              <a:t>Lecture 8: Market Equilibrium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1249680" y="4378960"/>
            <a:ext cx="9875520" cy="1477328"/>
          </a:xfrm>
          <a:prstGeom prst="rect">
            <a:avLst/>
          </a:prstGeom>
          <a:solidFill>
            <a:srgbClr val="DAD6B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ECO101: Introduction to microeconomics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Fall 2020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BRAC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838199" y="269875"/>
            <a:ext cx="5467351" cy="1325563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oppins"/>
              <a:buNone/>
            </a:pPr>
            <a:b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Deman</a:t>
            </a:r>
            <a:r>
              <a:rPr b="1" lang="en-US" sz="3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 Increases </a:t>
            </a:r>
            <a: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if: 		</a:t>
            </a:r>
            <a:endParaRPr b="1"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6380480" y="1643063"/>
            <a:ext cx="5725794" cy="4289425"/>
          </a:xfrm>
          <a:prstGeom prst="rect">
            <a:avLst/>
          </a:prstGeom>
          <a:solidFill>
            <a:srgbClr val="F2F1E4"/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0" i="0" lang="en-US" sz="2500" u="none" strike="noStrike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0" i="0" lang="en-US" sz="25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price of a substitute falls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r>
              <a:rPr b="0" i="0" lang="en-US" sz="2500" u="none" strike="noStrike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0" i="0" lang="en-US" sz="25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price of a complement rises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r>
              <a:rPr b="0" i="0" lang="en-US" sz="2500" u="none" strike="noStrike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0" i="0" lang="en-US" sz="25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expected future Price or income falls</a:t>
            </a:r>
            <a:endParaRPr sz="25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r>
              <a:rPr b="0" i="0" lang="en-US" sz="2500" u="none" strike="noStrike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0" i="0" lang="en-US" sz="25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Income falls*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r>
              <a:rPr b="0" i="0" lang="en-US" sz="2500" u="none" strike="noStrike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 </a:t>
            </a:r>
            <a:r>
              <a:rPr b="0" i="0" lang="en-US" sz="25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 of consumer/ population decreases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5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*considering normal goods</a:t>
            </a:r>
            <a:endParaRPr b="0" i="0" sz="2500" u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838199" y="1643063"/>
            <a:ext cx="5542281" cy="4289425"/>
          </a:xfrm>
          <a:prstGeom prst="rect">
            <a:avLst/>
          </a:prstGeom>
          <a:solidFill>
            <a:srgbClr val="E9EB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FFFF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price of a substitute rises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price of a complement falls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expected future Price or income rises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Income rises*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 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 of consumer/ population increases</a:t>
            </a:r>
            <a:b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5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*considering normal goods</a:t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6305551" y="262730"/>
            <a:ext cx="5800724" cy="13255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 lnSpcReduction="20000"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t/>
            </a:r>
            <a:endParaRPr b="1" sz="33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oppins"/>
              <a:buNone/>
            </a:pPr>
            <a:r>
              <a:rPr b="1" lang="en-US" sz="3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Demand Decreases if:</a:t>
            </a:r>
            <a:r>
              <a:rPr b="1" lang="en-US" sz="4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br>
              <a:rPr b="1" lang="en-US" sz="4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1" sz="4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838199" y="317500"/>
            <a:ext cx="11096625" cy="1325563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b="1" lang="en-US" sz="4400"/>
              <a:t>Effect of An Increase in Demand on Equilibrium Price and Quantity</a:t>
            </a:r>
            <a:endParaRPr b="1" sz="3200"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838199" y="1643063"/>
            <a:ext cx="5257801" cy="4666297"/>
          </a:xfrm>
          <a:prstGeom prst="rect">
            <a:avLst/>
          </a:prstGeom>
          <a:solidFill>
            <a:srgbClr val="E9EBE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 sz="3500"/>
          </a:p>
          <a:p>
            <a:pPr indent="-2222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500"/>
              <a:buChar char=" "/>
            </a:pPr>
            <a:r>
              <a:rPr lang="en-US" sz="3500"/>
              <a:t>An increase in demand shifts the demand curve to the right (outward shift in demand).</a:t>
            </a:r>
            <a:endParaRPr/>
          </a:p>
          <a:p>
            <a:pPr indent="-2222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500"/>
              <a:buChar char=" "/>
            </a:pPr>
            <a:r>
              <a:rPr lang="en-US" sz="3500"/>
              <a:t>The new equilibrium price and quantity are higher.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643062"/>
            <a:ext cx="5838824" cy="4666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838200" y="0"/>
            <a:ext cx="10515600" cy="1697162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br>
              <a:rPr b="1" lang="en-US" sz="4400"/>
            </a:br>
            <a:br>
              <a:rPr b="1" lang="en-US" sz="4400"/>
            </a:br>
            <a:br>
              <a:rPr b="1" lang="en-US" sz="4400"/>
            </a:br>
            <a:br>
              <a:rPr b="1" lang="en-US" sz="4400"/>
            </a:br>
            <a:br>
              <a:rPr b="1" lang="en-US" sz="4400"/>
            </a:br>
            <a:br>
              <a:rPr b="1" lang="en-US" sz="4400"/>
            </a:br>
            <a:r>
              <a:rPr b="1" lang="en-US" sz="4400"/>
              <a:t>Effect of A decrease in Demand on Equilibrium Price and Quantity</a:t>
            </a:r>
            <a:endParaRPr sz="4400"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838200" y="1697163"/>
            <a:ext cx="5191125" cy="4551237"/>
          </a:xfrm>
          <a:prstGeom prst="rect">
            <a:avLst/>
          </a:prstGeom>
          <a:solidFill>
            <a:srgbClr val="E6E3CB"/>
          </a:solid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 sz="3500"/>
          </a:p>
          <a:p>
            <a:pPr indent="-2222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500"/>
              <a:buChar char=" "/>
            </a:pPr>
            <a:r>
              <a:rPr lang="en-US" sz="3500"/>
              <a:t>A decrease in demand shifts the demand curve to the left (inward shift in demand).</a:t>
            </a:r>
            <a:endParaRPr/>
          </a:p>
          <a:p>
            <a:pPr indent="-2222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500"/>
              <a:buChar char=" "/>
            </a:pPr>
            <a:r>
              <a:rPr lang="en-US" sz="3500"/>
              <a:t>The new equilibrium price and quantity are lower.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8875" y="1697162"/>
            <a:ext cx="5324475" cy="457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0" y="334962"/>
            <a:ext cx="6229350" cy="1325563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oppins"/>
              <a:buNone/>
            </a:pPr>
            <a:b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en-US" sz="3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Supply Increases </a:t>
            </a:r>
            <a: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if: </a:t>
            </a:r>
            <a:b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	</a:t>
            </a:r>
            <a:endParaRPr b="1"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6305550" y="1540667"/>
            <a:ext cx="5886450" cy="4755357"/>
          </a:xfrm>
          <a:prstGeom prst="rect">
            <a:avLst/>
          </a:prstGeom>
          <a:solidFill>
            <a:srgbClr val="F2F1E4"/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33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0" i="0" lang="en-US" u="none" strike="noStrike">
                <a:latin typeface="Poppins"/>
                <a:ea typeface="Poppins"/>
                <a:cs typeface="Poppins"/>
                <a:sym typeface="Poppins"/>
              </a:rPr>
              <a:t>The price of a factor of production (input price, technology) </a:t>
            </a:r>
            <a:r>
              <a:rPr b="0" i="0" lang="en-US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rises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Unfavorable govt. policy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0" i="0" lang="en-US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expected future price falls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0" i="0" lang="en-US" u="none" strike="noStrike">
                <a:latin typeface="Poppins"/>
                <a:ea typeface="Poppins"/>
                <a:cs typeface="Poppins"/>
                <a:sym typeface="Poppins"/>
              </a:rPr>
              <a:t>The number of suppliers of bars increases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u="none" strike="noStrike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 </a:t>
            </a:r>
            <a:r>
              <a:rPr b="0" i="0" lang="en-US" u="none" strike="noStrike">
                <a:latin typeface="Poppins"/>
                <a:ea typeface="Poppins"/>
                <a:cs typeface="Poppins"/>
                <a:sym typeface="Poppins"/>
              </a:rPr>
              <a:t>The price of a substitute in production rises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0" i="0" lang="en-US" u="none" strike="noStrike">
                <a:latin typeface="Poppins"/>
                <a:ea typeface="Poppins"/>
                <a:cs typeface="Poppins"/>
                <a:sym typeface="Poppins"/>
              </a:rPr>
              <a:t>The price of a complement in production falls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>
                <a:solidFill>
                  <a:srgbClr val="33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en-US" u="none" strike="noStrike">
                <a:latin typeface="Poppins"/>
                <a:ea typeface="Poppins"/>
                <a:cs typeface="Poppins"/>
                <a:sym typeface="Poppins"/>
              </a:rPr>
              <a:t>A unfavorable natural event decreases production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 strike="noStrike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0" i="0" sz="2500" u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0" y="1724025"/>
            <a:ext cx="6238875" cy="4486275"/>
          </a:xfrm>
          <a:prstGeom prst="rect">
            <a:avLst/>
          </a:prstGeom>
          <a:solidFill>
            <a:srgbClr val="E9EB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3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0" i="0" lang="en-US" sz="20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price of a factor of production (input price, technology) </a:t>
            </a:r>
            <a:r>
              <a:rPr b="0" i="0" lang="en-US" sz="20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falls</a:t>
            </a:r>
            <a:br>
              <a:rPr b="0" i="0" lang="en-US" sz="20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2000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Favorable govt. policy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0" i="0" lang="en-US" sz="20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expected future price falls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0" i="0" lang="en-US" sz="20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number of suppliers of bars increases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0" i="0" lang="en-US" sz="20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price of a substitute in production falls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0" i="0" lang="en-US" sz="20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price of a complement in production rises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 sz="2000">
                <a:solidFill>
                  <a:srgbClr val="33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en-US" sz="20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favorable natural event increases production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6238875" y="334961"/>
            <a:ext cx="5943600" cy="13255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 lnSpcReduction="20000"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t/>
            </a:r>
            <a:endParaRPr b="1" sz="33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oppins"/>
              <a:buNone/>
            </a:pPr>
            <a:r>
              <a:rPr b="1" lang="en-US" sz="3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Supply Decreases if:</a:t>
            </a:r>
            <a:r>
              <a:rPr b="1" lang="en-US" sz="4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br>
              <a:rPr b="1" lang="en-US" sz="4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1" sz="4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838198" y="239931"/>
            <a:ext cx="10703561" cy="1450757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 sz="4800"/>
              <a:t>Effect of An Increase in Supply on Equilibrium Price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838200" y="1690688"/>
            <a:ext cx="5257799" cy="4622749"/>
          </a:xfrm>
          <a:prstGeom prst="rect">
            <a:avLst/>
          </a:prstGeom>
          <a:solidFill>
            <a:srgbClr val="F2F1E4"/>
          </a:solid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 sz="3500"/>
          </a:p>
          <a:p>
            <a:pPr indent="-2222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500"/>
              <a:buChar char=" "/>
            </a:pPr>
            <a:r>
              <a:rPr lang="en-US" sz="3500"/>
              <a:t>An increase in supply shifts the supply curve to the right (outward shift in supply).</a:t>
            </a:r>
            <a:endParaRPr/>
          </a:p>
          <a:p>
            <a:pPr indent="-2222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500"/>
              <a:buChar char=" "/>
            </a:pPr>
            <a:r>
              <a:rPr lang="en-US" sz="3500"/>
              <a:t>The new equilibrium price is lower, but the equilibrium quantity is higher.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690688"/>
            <a:ext cx="5257799" cy="462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838200" y="286603"/>
            <a:ext cx="10713720" cy="1450757"/>
          </a:xfrm>
          <a:prstGeom prst="rect">
            <a:avLst/>
          </a:prstGeom>
          <a:solidFill>
            <a:srgbClr val="EBE6DC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 sz="4800"/>
              <a:t>Effect of An Decrease in Supply on Equilibrium Price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838200" y="1690688"/>
            <a:ext cx="5257800" cy="4608512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 sz="3500"/>
          </a:p>
          <a:p>
            <a:pPr indent="-2222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500"/>
              <a:buChar char=" "/>
            </a:pPr>
            <a:r>
              <a:rPr lang="en-US" sz="3500"/>
              <a:t>A decrease in supply shifts the supply curve to the left (inward shift in supply).</a:t>
            </a:r>
            <a:endParaRPr/>
          </a:p>
          <a:p>
            <a:pPr indent="-2222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500"/>
              <a:buChar char=" "/>
            </a:pPr>
            <a:r>
              <a:rPr lang="en-US" sz="3500"/>
              <a:t>The new equilibrium price is higher, but the equilibrium quantity is lower.</a:t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690689"/>
            <a:ext cx="5455920" cy="460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838200" y="286603"/>
            <a:ext cx="10515600" cy="1450757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A Change in Both Demand and Supply</a:t>
            </a:r>
            <a:br>
              <a:rPr lang="en-US"/>
            </a:b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solidFill>
            <a:srgbClr val="F2F1E4"/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651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 sz="2600"/>
              <a:t>There are four possible scenarios-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600"/>
              <a:buFont typeface="Calibri"/>
              <a:buAutoNum type="arabicPeriod"/>
            </a:pPr>
            <a:r>
              <a:rPr lang="en-US" sz="2600"/>
              <a:t>Both demand and supply increase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Calibri"/>
              <a:buAutoNum type="arabicPeriod"/>
            </a:pPr>
            <a:r>
              <a:rPr lang="en-US" sz="2600"/>
              <a:t>Both demand and supply decrease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Calibri"/>
              <a:buAutoNum type="arabicPeriod"/>
            </a:pPr>
            <a:r>
              <a:rPr lang="en-US" sz="2600"/>
              <a:t>Demand increases and supply decreases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Calibri"/>
              <a:buAutoNum type="arabicPeriod"/>
            </a:pPr>
            <a:r>
              <a:rPr lang="en-US" sz="2600"/>
              <a:t>Demand decreases and supply increases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  <a:p>
            <a:pPr indent="-1651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600"/>
              <a:buChar char=" "/>
            </a:pPr>
            <a:r>
              <a:rPr lang="en-US" sz="2600"/>
              <a:t>Effects-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600"/>
              <a:buChar char="◦"/>
            </a:pPr>
            <a:r>
              <a:rPr lang="en-US" sz="2600"/>
              <a:t>Both curves shift.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en-US" sz="2600"/>
              <a:t>Price and quantity change will depend on how each curve shifts on which direction.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23851" y="269224"/>
            <a:ext cx="11220450" cy="1263650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1. </a:t>
            </a:r>
            <a:r>
              <a:rPr lang="en-US" sz="3600"/>
              <a:t>Both demand and supply increase</a:t>
            </a:r>
            <a:br>
              <a:rPr lang="en-US" sz="3600"/>
            </a:br>
            <a:endParaRPr sz="3600"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323850" y="1532875"/>
            <a:ext cx="5772147" cy="4820300"/>
          </a:xfrm>
          <a:prstGeom prst="rect">
            <a:avLst/>
          </a:prstGeom>
          <a:solidFill>
            <a:srgbClr val="F2F1E4"/>
          </a:solid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1" sz="2500"/>
          </a:p>
          <a:p>
            <a:pPr indent="-1587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b="1" lang="en-US" sz="2500"/>
              <a:t>If demand and supply increase</a:t>
            </a:r>
            <a:r>
              <a:rPr lang="en-US" sz="2500"/>
              <a:t>, both the demand and supply curves shift to the right (outward).</a:t>
            </a:r>
            <a:endParaRPr/>
          </a:p>
          <a:p>
            <a:pPr indent="-1587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lang="en-US" sz="2500"/>
              <a:t>Effect on equilibrium price and quantity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500"/>
              <a:buChar char="◦"/>
            </a:pPr>
            <a:r>
              <a:rPr lang="en-US" sz="2500"/>
              <a:t>The new equilibrium quantity will be higher.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Char char="◦"/>
            </a:pPr>
            <a:r>
              <a:rPr lang="en-US" sz="2500"/>
              <a:t>The new equilibrium price may be higher, lower, or it may remain the same.</a:t>
            </a:r>
            <a:endParaRPr/>
          </a:p>
        </p:txBody>
      </p:sp>
      <p:pic>
        <p:nvPicPr>
          <p:cNvPr id="246" name="Google Shape;2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9" y="1532874"/>
            <a:ext cx="5448301" cy="48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323851" y="269224"/>
            <a:ext cx="11220450" cy="1263650"/>
          </a:xfrm>
          <a:prstGeom prst="rect">
            <a:avLst/>
          </a:prstGeom>
          <a:solidFill>
            <a:srgbClr val="EBE6DC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6100"/>
              <a:t>2. </a:t>
            </a:r>
            <a:r>
              <a:rPr lang="en-US" sz="4000"/>
              <a:t>Both demand and supply decrease</a:t>
            </a:r>
            <a:br>
              <a:rPr lang="en-US" sz="4000"/>
            </a:br>
            <a:endParaRPr sz="4000"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323851" y="1513840"/>
            <a:ext cx="5772149" cy="4696269"/>
          </a:xfrm>
          <a:prstGeom prst="rect">
            <a:avLst/>
          </a:prstGeom>
          <a:solidFill>
            <a:srgbClr val="FBE6CC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-1587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b="1" lang="en-US" sz="2500"/>
              <a:t>If demand and supply decrease</a:t>
            </a:r>
            <a:r>
              <a:rPr lang="en-US" sz="2500"/>
              <a:t>, both the demand and supply curves shift to the left (inward).</a:t>
            </a:r>
            <a:endParaRPr/>
          </a:p>
          <a:p>
            <a:pPr indent="-1587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lang="en-US" sz="2500"/>
              <a:t>Effect on equilibrium price and quantity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500"/>
              <a:buChar char="◦"/>
            </a:pPr>
            <a:r>
              <a:rPr lang="en-US" sz="2500"/>
              <a:t>The new equilibrium quantity will be lower.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Char char="◦"/>
            </a:pPr>
            <a:r>
              <a:rPr lang="en-US" sz="2500"/>
              <a:t>The new equilibrium price may be higher, lower, or it may remain the same.</a:t>
            </a:r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533882"/>
            <a:ext cx="5448301" cy="4653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323851" y="0"/>
            <a:ext cx="11220450" cy="1532874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br>
              <a:rPr lang="en-US" sz="6100"/>
            </a:br>
            <a:br>
              <a:rPr lang="en-US" sz="6100"/>
            </a:br>
            <a:br>
              <a:rPr lang="en-US" sz="6100"/>
            </a:br>
            <a:r>
              <a:rPr lang="en-US" sz="6100"/>
              <a:t>3. </a:t>
            </a:r>
            <a:r>
              <a:rPr lang="en-US" sz="4000"/>
              <a:t>Demand increases and supply decreases</a:t>
            </a:r>
            <a:br>
              <a:rPr lang="en-US" sz="4000"/>
            </a:br>
            <a:endParaRPr sz="6100"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323851" y="1542052"/>
            <a:ext cx="5953472" cy="4429124"/>
          </a:xfrm>
          <a:prstGeom prst="rect">
            <a:avLst/>
          </a:prstGeom>
          <a:solidFill>
            <a:srgbClr val="F2F1E4"/>
          </a:solid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875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 "/>
            </a:pPr>
            <a:r>
              <a:rPr b="1" lang="en-US" sz="2500"/>
              <a:t>When demand increases, </a:t>
            </a:r>
            <a:r>
              <a:rPr lang="en-US" sz="2500"/>
              <a:t>demand curve shifts to the right (outward).</a:t>
            </a:r>
            <a:endParaRPr/>
          </a:p>
          <a:p>
            <a:pPr indent="-1587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b="1" lang="en-US" sz="2500"/>
              <a:t>When supply decreases</a:t>
            </a:r>
            <a:r>
              <a:rPr lang="en-US" sz="2500"/>
              <a:t>,  supply curves shift to the left (inward).</a:t>
            </a:r>
            <a:endParaRPr/>
          </a:p>
          <a:p>
            <a:pPr indent="-1587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lang="en-US" sz="2500"/>
              <a:t>Effect on equilibrium price and quantity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500"/>
              <a:buChar char="◦"/>
            </a:pPr>
            <a:r>
              <a:rPr lang="en-US" sz="2500"/>
              <a:t>The new equilibrium price will be higher.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Char char="◦"/>
            </a:pPr>
            <a:r>
              <a:rPr lang="en-US" sz="2500"/>
              <a:t>The new equilibrium quantity may be higher, lower, or it may remain the same.</a:t>
            </a:r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7323" y="1542052"/>
            <a:ext cx="5266978" cy="4438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123949" y="228600"/>
            <a:ext cx="10267949" cy="1143000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Market Equilibrium</a:t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1123948" y="1384049"/>
            <a:ext cx="4886325" cy="4495800"/>
          </a:xfrm>
          <a:prstGeom prst="rect">
            <a:avLst/>
          </a:prstGeom>
          <a:solidFill>
            <a:srgbClr val="E9EBE6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  <a:p>
            <a:pPr indent="-1651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600"/>
              <a:buChar char=" "/>
            </a:pPr>
            <a:r>
              <a:rPr lang="en-US" sz="2600"/>
              <a:t>The </a:t>
            </a:r>
            <a:r>
              <a:rPr i="1" lang="en-US" sz="2600"/>
              <a:t>market equilibrium price</a:t>
            </a:r>
            <a:r>
              <a:rPr lang="en-US" sz="2600"/>
              <a:t> is the price at which the quantity demanded equals the quantity supplied.</a:t>
            </a:r>
            <a:endParaRPr/>
          </a:p>
          <a:p>
            <a:pPr indent="-1651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600"/>
              <a:buChar char=" "/>
            </a:pPr>
            <a:r>
              <a:rPr lang="en-US" sz="2600"/>
              <a:t>The </a:t>
            </a:r>
            <a:r>
              <a:rPr i="1" lang="en-US" sz="2600"/>
              <a:t>market equilibrium quantity</a:t>
            </a:r>
            <a:r>
              <a:rPr lang="en-US" sz="2600"/>
              <a:t> is the quantity bought and sold at the equilibrium price.</a:t>
            </a:r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8850" y="1384049"/>
            <a:ext cx="535305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323851" y="269224"/>
            <a:ext cx="11220450" cy="1263650"/>
          </a:xfrm>
          <a:prstGeom prst="rect">
            <a:avLst/>
          </a:prstGeom>
          <a:solidFill>
            <a:srgbClr val="EBE6DC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br>
              <a:rPr lang="en-US" sz="6100"/>
            </a:br>
            <a:r>
              <a:rPr lang="en-US" sz="6100"/>
              <a:t>4. </a:t>
            </a:r>
            <a:r>
              <a:rPr b="1" lang="en-US" sz="4000"/>
              <a:t>Demand decreases and supply increases</a:t>
            </a:r>
            <a:endParaRPr sz="6100"/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323851" y="1532875"/>
            <a:ext cx="5600701" cy="4464878"/>
          </a:xfrm>
          <a:prstGeom prst="rect">
            <a:avLst/>
          </a:prstGeom>
          <a:solidFill>
            <a:srgbClr val="F2F1E4"/>
          </a:solid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-1587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b="1" lang="en-US" sz="2500"/>
              <a:t>When demand decreases, </a:t>
            </a:r>
            <a:r>
              <a:rPr lang="en-US" sz="2500"/>
              <a:t>demand curve shifts to the left (inward).</a:t>
            </a:r>
            <a:endParaRPr/>
          </a:p>
          <a:p>
            <a:pPr indent="-1587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b="1" lang="en-US" sz="2500"/>
              <a:t>When supply increases</a:t>
            </a:r>
            <a:r>
              <a:rPr lang="en-US" sz="2500"/>
              <a:t>,  supply curves shift to the right (outward).</a:t>
            </a:r>
            <a:endParaRPr/>
          </a:p>
          <a:p>
            <a:pPr indent="-1587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lang="en-US" sz="2500"/>
              <a:t>Effect on equilibrium price and quantity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500"/>
              <a:buChar char="◦"/>
            </a:pPr>
            <a:r>
              <a:rPr lang="en-US" sz="2500"/>
              <a:t>The new equilibrium price will be lower.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Char char="◦"/>
            </a:pPr>
            <a:r>
              <a:rPr lang="en-US" sz="2500"/>
              <a:t>The new equilibrium quantity may be higher, lower, or it may remain the same.</a:t>
            </a:r>
            <a:endParaRPr/>
          </a:p>
        </p:txBody>
      </p:sp>
      <p:pic>
        <p:nvPicPr>
          <p:cNvPr id="267" name="Google Shape;26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1532874"/>
            <a:ext cx="5600701" cy="4464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4267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>
            <p:ph type="title"/>
          </p:nvPr>
        </p:nvSpPr>
        <p:spPr>
          <a:xfrm>
            <a:off x="1485900" y="200026"/>
            <a:ext cx="9144000" cy="1162050"/>
          </a:xfrm>
          <a:prstGeom prst="rect">
            <a:avLst/>
          </a:prstGeom>
          <a:solidFill>
            <a:srgbClr val="F4DBD0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Market Equilibrium</a:t>
            </a:r>
            <a:endParaRPr/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1485899" y="1409701"/>
            <a:ext cx="9144000" cy="4724400"/>
          </a:xfrm>
          <a:prstGeom prst="rect">
            <a:avLst/>
          </a:prstGeom>
          <a:solidFill>
            <a:srgbClr val="EADBD3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		     </a:t>
            </a:r>
            <a:endParaRPr/>
          </a:p>
          <a:p>
            <a:pPr indent="-9144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			Quantity 	     Quantity   	  Shortage(–)</a:t>
            </a:r>
            <a:endParaRPr/>
          </a:p>
          <a:p>
            <a:pPr indent="-9144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Price           	demanded      	      supplied   	 or surplus(+)</a:t>
            </a:r>
            <a:endParaRPr/>
          </a:p>
          <a:p>
            <a:pPr indent="-9144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1800"/>
              <a:t>(dollars </a:t>
            </a:r>
            <a:br>
              <a:rPr lang="en-US" sz="1800"/>
            </a:br>
            <a:r>
              <a:rPr lang="en-US" sz="1800"/>
              <a:t>of bars)</a:t>
            </a:r>
            <a:r>
              <a:rPr lang="en-US"/>
              <a:t>	    	                     </a:t>
            </a:r>
            <a:r>
              <a:rPr lang="en-US" sz="2000"/>
              <a:t>(millions  </a:t>
            </a:r>
            <a:r>
              <a:rPr b="0" i="0" lang="en-US" sz="1800" u="none" strike="noStrike">
                <a:latin typeface="Poppins Black"/>
                <a:ea typeface="Poppins Black"/>
                <a:cs typeface="Poppins Black"/>
                <a:sym typeface="Poppins Black"/>
              </a:rPr>
              <a:t>of bars </a:t>
            </a:r>
            <a:r>
              <a:rPr lang="en-US" sz="2000"/>
              <a:t>per week)</a:t>
            </a:r>
            <a:endParaRPr/>
          </a:p>
          <a:p>
            <a:pPr indent="-9144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9144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 0.50		         22			0		–22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1.00		         15			6		–9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solidFill>
                  <a:srgbClr val="FF3300"/>
                </a:solidFill>
              </a:rPr>
              <a:t>1.50		         10			10		  0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2.00		           7			13	                 +6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2.50		           5			15	                 +10</a:t>
            </a:r>
            <a:endParaRPr/>
          </a:p>
        </p:txBody>
      </p:sp>
      <p:cxnSp>
        <p:nvCxnSpPr>
          <p:cNvPr id="122" name="Google Shape;122;p15"/>
          <p:cNvCxnSpPr/>
          <p:nvPr/>
        </p:nvCxnSpPr>
        <p:spPr>
          <a:xfrm>
            <a:off x="1485899" y="3028950"/>
            <a:ext cx="763428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5"/>
          <p:cNvCxnSpPr/>
          <p:nvPr/>
        </p:nvCxnSpPr>
        <p:spPr>
          <a:xfrm>
            <a:off x="1485899" y="2514600"/>
            <a:ext cx="763428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5"/>
          <p:cNvCxnSpPr/>
          <p:nvPr/>
        </p:nvCxnSpPr>
        <p:spPr>
          <a:xfrm>
            <a:off x="3894139" y="6134101"/>
            <a:ext cx="618648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16"/>
          <p:cNvCxnSpPr/>
          <p:nvPr/>
        </p:nvCxnSpPr>
        <p:spPr>
          <a:xfrm>
            <a:off x="3505200" y="1560514"/>
            <a:ext cx="0" cy="43084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6"/>
          <p:cNvCxnSpPr/>
          <p:nvPr/>
        </p:nvCxnSpPr>
        <p:spPr>
          <a:xfrm>
            <a:off x="3533776" y="5894388"/>
            <a:ext cx="456247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6"/>
          <p:cNvCxnSpPr/>
          <p:nvPr/>
        </p:nvCxnSpPr>
        <p:spPr>
          <a:xfrm>
            <a:off x="5257800" y="3903664"/>
            <a:ext cx="0" cy="1931987"/>
          </a:xfrm>
          <a:prstGeom prst="straightConnector1">
            <a:avLst/>
          </a:prstGeom>
          <a:noFill/>
          <a:ln cap="flat" cmpd="sng" w="25400">
            <a:solidFill>
              <a:srgbClr val="FF33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6"/>
          <p:cNvCxnSpPr/>
          <p:nvPr/>
        </p:nvCxnSpPr>
        <p:spPr>
          <a:xfrm rot="10800000">
            <a:off x="3459164" y="3836988"/>
            <a:ext cx="1855787" cy="0"/>
          </a:xfrm>
          <a:prstGeom prst="straightConnector1">
            <a:avLst/>
          </a:prstGeom>
          <a:noFill/>
          <a:ln cap="flat" cmpd="sng" w="25400">
            <a:solidFill>
              <a:srgbClr val="FF33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3" name="Google Shape;133;p16"/>
          <p:cNvSpPr/>
          <p:nvPr/>
        </p:nvSpPr>
        <p:spPr>
          <a:xfrm>
            <a:off x="4191000" y="1749508"/>
            <a:ext cx="3587750" cy="3733800"/>
          </a:xfrm>
          <a:custGeom>
            <a:rect b="b" l="l" r="r" t="t"/>
            <a:pathLst>
              <a:path extrusionOk="0" h="2352" w="2260">
                <a:moveTo>
                  <a:pt x="0" y="0"/>
                </a:moveTo>
                <a:lnTo>
                  <a:pt x="13" y="87"/>
                </a:lnTo>
                <a:lnTo>
                  <a:pt x="31" y="179"/>
                </a:lnTo>
                <a:lnTo>
                  <a:pt x="56" y="277"/>
                </a:lnTo>
                <a:lnTo>
                  <a:pt x="100" y="381"/>
                </a:lnTo>
                <a:lnTo>
                  <a:pt x="125" y="444"/>
                </a:lnTo>
                <a:lnTo>
                  <a:pt x="156" y="507"/>
                </a:lnTo>
                <a:lnTo>
                  <a:pt x="230" y="646"/>
                </a:lnTo>
                <a:lnTo>
                  <a:pt x="311" y="784"/>
                </a:lnTo>
                <a:lnTo>
                  <a:pt x="349" y="853"/>
                </a:lnTo>
                <a:lnTo>
                  <a:pt x="386" y="911"/>
                </a:lnTo>
                <a:lnTo>
                  <a:pt x="448" y="1014"/>
                </a:lnTo>
                <a:lnTo>
                  <a:pt x="511" y="1106"/>
                </a:lnTo>
                <a:lnTo>
                  <a:pt x="579" y="1199"/>
                </a:lnTo>
                <a:lnTo>
                  <a:pt x="623" y="1245"/>
                </a:lnTo>
                <a:lnTo>
                  <a:pt x="672" y="1297"/>
                </a:lnTo>
                <a:lnTo>
                  <a:pt x="728" y="1354"/>
                </a:lnTo>
                <a:lnTo>
                  <a:pt x="797" y="1412"/>
                </a:lnTo>
                <a:lnTo>
                  <a:pt x="946" y="1539"/>
                </a:lnTo>
                <a:lnTo>
                  <a:pt x="1102" y="1660"/>
                </a:lnTo>
                <a:lnTo>
                  <a:pt x="1251" y="1775"/>
                </a:lnTo>
                <a:lnTo>
                  <a:pt x="1400" y="1884"/>
                </a:lnTo>
                <a:lnTo>
                  <a:pt x="1550" y="1988"/>
                </a:lnTo>
                <a:lnTo>
                  <a:pt x="1693" y="2080"/>
                </a:lnTo>
                <a:lnTo>
                  <a:pt x="1823" y="2161"/>
                </a:lnTo>
                <a:lnTo>
                  <a:pt x="1954" y="2224"/>
                </a:lnTo>
                <a:lnTo>
                  <a:pt x="2072" y="2276"/>
                </a:lnTo>
                <a:lnTo>
                  <a:pt x="2128" y="2299"/>
                </a:lnTo>
                <a:lnTo>
                  <a:pt x="2178" y="2316"/>
                </a:lnTo>
                <a:lnTo>
                  <a:pt x="2222" y="2334"/>
                </a:lnTo>
                <a:lnTo>
                  <a:pt x="2259" y="2351"/>
                </a:lnTo>
              </a:path>
            </a:pathLst>
          </a:custGeom>
          <a:noFill/>
          <a:ln cap="rnd" cmpd="sng" w="50800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2286000" y="604678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 txBox="1"/>
          <p:nvPr>
            <p:ph type="title"/>
          </p:nvPr>
        </p:nvSpPr>
        <p:spPr>
          <a:xfrm>
            <a:off x="1147768" y="22253"/>
            <a:ext cx="10048863" cy="1162050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Market Equilibrium</a:t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3429000" y="5923737"/>
            <a:ext cx="5795430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	       5	      </a:t>
            </a:r>
            <a:r>
              <a:rPr lang="en-US" sz="180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15	       20</a:t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971800" y="4981576"/>
            <a:ext cx="474490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.50</a:t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2895600" y="4295776"/>
            <a:ext cx="591510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1.00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2895600" y="3609976"/>
            <a:ext cx="591510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1.50</a:t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2895600" y="3000376"/>
            <a:ext cx="591510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2.00</a:t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2895600" y="2238376"/>
            <a:ext cx="591510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2.50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2895600" y="1552576"/>
            <a:ext cx="591510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3.00</a:t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8140763" y="5908621"/>
            <a:ext cx="3695564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Quantity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 rot="-5400000">
            <a:off x="2058281" y="1978959"/>
            <a:ext cx="883898" cy="36847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</a:t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4800600" y="604678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3506789" y="1928813"/>
            <a:ext cx="2897187" cy="3282950"/>
          </a:xfrm>
          <a:custGeom>
            <a:rect b="b" l="l" r="r" t="t"/>
            <a:pathLst>
              <a:path extrusionOk="0" h="2068" w="1825">
                <a:moveTo>
                  <a:pt x="0" y="2067"/>
                </a:moveTo>
                <a:lnTo>
                  <a:pt x="147" y="2056"/>
                </a:lnTo>
                <a:lnTo>
                  <a:pt x="285" y="2040"/>
                </a:lnTo>
                <a:lnTo>
                  <a:pt x="418" y="2012"/>
                </a:lnTo>
                <a:lnTo>
                  <a:pt x="472" y="1991"/>
                </a:lnTo>
                <a:lnTo>
                  <a:pt x="526" y="1969"/>
                </a:lnTo>
                <a:lnTo>
                  <a:pt x="575" y="1942"/>
                </a:lnTo>
                <a:lnTo>
                  <a:pt x="614" y="1903"/>
                </a:lnTo>
                <a:lnTo>
                  <a:pt x="688" y="1822"/>
                </a:lnTo>
                <a:lnTo>
                  <a:pt x="747" y="1729"/>
                </a:lnTo>
                <a:lnTo>
                  <a:pt x="816" y="1636"/>
                </a:lnTo>
                <a:lnTo>
                  <a:pt x="890" y="1532"/>
                </a:lnTo>
                <a:lnTo>
                  <a:pt x="959" y="1418"/>
                </a:lnTo>
                <a:lnTo>
                  <a:pt x="1032" y="1309"/>
                </a:lnTo>
                <a:lnTo>
                  <a:pt x="1101" y="1200"/>
                </a:lnTo>
                <a:lnTo>
                  <a:pt x="1165" y="1102"/>
                </a:lnTo>
                <a:lnTo>
                  <a:pt x="1224" y="1009"/>
                </a:lnTo>
                <a:lnTo>
                  <a:pt x="1278" y="916"/>
                </a:lnTo>
                <a:lnTo>
                  <a:pt x="1342" y="818"/>
                </a:lnTo>
                <a:lnTo>
                  <a:pt x="1377" y="763"/>
                </a:lnTo>
                <a:lnTo>
                  <a:pt x="1411" y="703"/>
                </a:lnTo>
                <a:lnTo>
                  <a:pt x="1490" y="578"/>
                </a:lnTo>
                <a:lnTo>
                  <a:pt x="1563" y="452"/>
                </a:lnTo>
                <a:lnTo>
                  <a:pt x="1598" y="392"/>
                </a:lnTo>
                <a:lnTo>
                  <a:pt x="1632" y="338"/>
                </a:lnTo>
                <a:lnTo>
                  <a:pt x="1686" y="240"/>
                </a:lnTo>
                <a:lnTo>
                  <a:pt x="1735" y="158"/>
                </a:lnTo>
                <a:lnTo>
                  <a:pt x="1780" y="76"/>
                </a:lnTo>
                <a:lnTo>
                  <a:pt x="1824" y="0"/>
                </a:lnTo>
              </a:path>
            </a:pathLst>
          </a:custGeom>
          <a:noFill/>
          <a:ln cap="rnd" cmpd="sng" w="50800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3429000" y="5132388"/>
            <a:ext cx="152400" cy="1524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6019800" y="2389188"/>
            <a:ext cx="152400" cy="1524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4724400" y="4446588"/>
            <a:ext cx="152400" cy="1524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5562600" y="3151188"/>
            <a:ext cx="152400" cy="1524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5181600" y="3760788"/>
            <a:ext cx="152400" cy="152400"/>
          </a:xfrm>
          <a:prstGeom prst="ellipse">
            <a:avLst/>
          </a:prstGeom>
          <a:solidFill>
            <a:srgbClr val="FF33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6615113" y="1746251"/>
            <a:ext cx="864020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Supply 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4267200" y="2389188"/>
            <a:ext cx="152400" cy="1524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4724400" y="3151188"/>
            <a:ext cx="152400" cy="1524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6130926" y="4524431"/>
            <a:ext cx="152400" cy="1524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7326733" y="5248731"/>
            <a:ext cx="152400" cy="1524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7391401" y="4522788"/>
            <a:ext cx="1054713" cy="64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838199" y="94515"/>
            <a:ext cx="10515601" cy="1450757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Market Disequilibria: Shortages</a:t>
            </a:r>
            <a:br>
              <a:rPr b="1" lang="en-US"/>
            </a:br>
            <a:endParaRPr b="1"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838200" y="1546066"/>
            <a:ext cx="4924424" cy="4803775"/>
          </a:xfrm>
          <a:prstGeom prst="rect">
            <a:avLst/>
          </a:prstGeom>
          <a:solidFill>
            <a:srgbClr val="E9EBE6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905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 "/>
            </a:pPr>
            <a:r>
              <a:rPr lang="en-US" sz="3000"/>
              <a:t>If the price is too low, the quantity demanded exceeds the quantity supplied.  People are willing to pay more for the good.</a:t>
            </a:r>
            <a:endParaRPr/>
          </a:p>
          <a:p>
            <a:pPr indent="-1905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 "/>
            </a:pPr>
            <a:r>
              <a:rPr lang="en-US" sz="3000"/>
              <a:t>To eliminate this </a:t>
            </a:r>
            <a:r>
              <a:rPr i="1" lang="en-US" sz="3000"/>
              <a:t>shortage</a:t>
            </a:r>
            <a:r>
              <a:rPr lang="en-US" sz="3000"/>
              <a:t>, sellers will raise the price, increasing the quantity supplied and reducing the quantity demanded.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4" y="1546859"/>
            <a:ext cx="5591176" cy="4802188"/>
          </a:xfrm>
          <a:prstGeom prst="rect">
            <a:avLst/>
          </a:prstGeom>
          <a:solidFill>
            <a:srgbClr val="F2F1E4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838198" y="134203"/>
            <a:ext cx="10515601" cy="1556483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Market Disequilibria: Surpluses</a:t>
            </a:r>
            <a:br>
              <a:rPr b="1" lang="en-US"/>
            </a:br>
            <a:endParaRPr b="1"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838199" y="1690689"/>
            <a:ext cx="5114925" cy="4452936"/>
          </a:xfrm>
          <a:prstGeom prst="rect">
            <a:avLst/>
          </a:prstGeom>
          <a:solidFill>
            <a:srgbClr val="E9EBE6"/>
          </a:solidFill>
          <a:ln cap="flat" cmpd="sng" w="9525">
            <a:solidFill>
              <a:srgbClr val="F7CD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905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 "/>
            </a:pPr>
            <a:r>
              <a:rPr lang="en-US" sz="3000"/>
              <a:t>If the price is too high, the quantity supplied exceeds the quantity demand.  Inventories pile up.</a:t>
            </a:r>
            <a:endParaRPr/>
          </a:p>
          <a:p>
            <a:pPr indent="-1905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 "/>
            </a:pPr>
            <a:r>
              <a:rPr lang="en-US" sz="3000"/>
              <a:t>To eliminate this </a:t>
            </a:r>
            <a:r>
              <a:rPr i="1" lang="en-US" sz="3000"/>
              <a:t>surplus</a:t>
            </a:r>
            <a:r>
              <a:rPr lang="en-US" sz="3000"/>
              <a:t>, sellers will lower the price, reducing quantity supplied and increasing quantity demanded.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24" y="1690687"/>
            <a:ext cx="5400676" cy="4452937"/>
          </a:xfrm>
          <a:prstGeom prst="rect">
            <a:avLst/>
          </a:prstGeom>
          <a:solidFill>
            <a:srgbClr val="F2F1E4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581024" y="695325"/>
            <a:ext cx="5514976" cy="5467350"/>
          </a:xfrm>
          <a:prstGeom prst="rect">
            <a:avLst/>
          </a:prstGeom>
          <a:solidFill>
            <a:srgbClr val="C0C9B4"/>
          </a:solidFill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205581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3500"/>
              <a:t>A Shortage Forces the Price Up</a:t>
            </a:r>
            <a:endParaRPr/>
          </a:p>
          <a:p>
            <a:pPr indent="-205581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en-US" sz="3500"/>
              <a:t>If demand exceeds supply, sellers will raise price, decreasing quantity demanded.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3500"/>
          </a:p>
          <a:p>
            <a:pPr indent="-205581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3500"/>
              <a:t>A Surplus Forces the Price Down</a:t>
            </a:r>
            <a:endParaRPr/>
          </a:p>
          <a:p>
            <a:pPr indent="-205581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en-US" sz="3500"/>
              <a:t>If supply exceeds demand, sellers will see their inventories of unsold goods piling up and will cut price to sell them.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77152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9507" y="695325"/>
            <a:ext cx="5408594" cy="5467350"/>
          </a:xfrm>
          <a:prstGeom prst="rect">
            <a:avLst/>
          </a:prstGeom>
          <a:solidFill>
            <a:srgbClr val="F2F1E4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ctrTitle"/>
          </p:nvPr>
        </p:nvSpPr>
        <p:spPr>
          <a:xfrm>
            <a:off x="1249680" y="1534160"/>
            <a:ext cx="9875520" cy="1889760"/>
          </a:xfrm>
          <a:prstGeom prst="rect">
            <a:avLst/>
          </a:prstGeom>
          <a:solidFill>
            <a:srgbClr val="E9EBE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500"/>
              <a:buFont typeface="Calibri"/>
              <a:buNone/>
            </a:pPr>
            <a:r>
              <a:rPr lang="en-US" sz="5500"/>
              <a:t>Lecture 9: Predicting changes in Market Equilibrium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1249680" y="4378960"/>
            <a:ext cx="9875520" cy="1477328"/>
          </a:xfrm>
          <a:prstGeom prst="rect">
            <a:avLst/>
          </a:prstGeom>
          <a:solidFill>
            <a:srgbClr val="DAD6B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ECO101: Introduction to microeconomics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Fall 2020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BRAC University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868680" y="239931"/>
            <a:ext cx="10485120" cy="1450757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Predicting Changes in Price and Quantity</a:t>
            </a:r>
            <a:br>
              <a:rPr lang="en-US"/>
            </a:b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solidFill>
            <a:srgbClr val="E9EBE6"/>
          </a:solidFill>
          <a:ln cap="flat" cmpd="sng" w="9525">
            <a:solidFill>
              <a:srgbClr val="F7CD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 sz="3500"/>
          </a:p>
          <a:p>
            <a:pPr indent="-2222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500"/>
              <a:buChar char=" "/>
            </a:pPr>
            <a:r>
              <a:rPr lang="en-US" sz="3500"/>
              <a:t>A change in price and quantity must be caused by either a change in demand or a change in supply or both!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