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b="0" sz="2000"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LECTURE 6: DETERMINANTS AND FACTORS AFFECTING DEMAND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73" r="0" t="-4782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6419855" y="2389973"/>
            <a:ext cx="4819650" cy="3552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712621" y="2141596"/>
            <a:ext cx="145254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4394" y="2844527"/>
            <a:ext cx="4293481" cy="361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7931D"/>
              </a:buClr>
              <a:buSzPts val="2800"/>
              <a:buFont typeface="Arial"/>
              <a:buNone/>
            </a:pPr>
            <a:r>
              <a:rPr b="0" i="0" lang="en-US">
                <a:solidFill>
                  <a:srgbClr val="F7931D"/>
                </a:solidFill>
                <a:latin typeface="Arial"/>
                <a:ea typeface="Arial"/>
                <a:cs typeface="Arial"/>
                <a:sym typeface="Arial"/>
              </a:rPr>
              <a:t>TASTES AND PREFERENCES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tastes over time.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Favorable change in taste =&gt; higher demand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Unfavorable change in taste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79" name="Google Shape;1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EXPECTATIONS ABOUT FUTURE PRICES AND MARKET CONDITIONS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-237648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expectations. </a:t>
            </a:r>
            <a:endParaRPr/>
          </a:p>
          <a:p>
            <a:pPr indent="-306000" lvl="0" marL="306000" rtl="0" algn="l">
              <a:spcBef>
                <a:spcPts val="1172"/>
              </a:spcBef>
              <a:spcAft>
                <a:spcPts val="0"/>
              </a:spcAft>
              <a:buSzPct val="92000"/>
              <a:buChar char="◼"/>
            </a:pPr>
            <a:r>
              <a:rPr b="0" i="0" lang="en-US" sz="8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For example, if you expect the price of computers to fall soon, you may put off buying one until later.</a:t>
            </a:r>
            <a:endParaRPr sz="8800"/>
          </a:p>
          <a:p>
            <a:pPr indent="-142716" lvl="1" marL="630000" rtl="0" algn="l">
              <a:spcBef>
                <a:spcPts val="1159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1648" lvl="2" marL="900000" rtl="0" algn="l">
              <a:spcBef>
                <a:spcPts val="83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71824" lvl="0" marL="306000" rtl="0" algn="l">
              <a:spcBef>
                <a:spcPts val="717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5725" y="5786512"/>
            <a:ext cx="5457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Positive expectation=&gt; higher demand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Negative expectation=&gt;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28791" y="702156"/>
            <a:ext cx="11182017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POPULATION/ NO OF CONSUMERS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436"/>
              </a:spcBef>
              <a:spcAft>
                <a:spcPts val="0"/>
              </a:spcAft>
              <a:buSzPct val="92000"/>
              <a:buChar char="◼"/>
            </a:pPr>
            <a:r>
              <a:rPr lang="en-US" sz="8800"/>
              <a:t>Demand curve can shifts due to changes in population/ no of consumers. </a:t>
            </a:r>
            <a:endParaRPr/>
          </a:p>
          <a:p>
            <a:pPr indent="-67354" lvl="1" marL="630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5725" y="5786512"/>
            <a:ext cx="54578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 in population/no of consumers  =&gt; higher demand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5362407" y="5786512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decrease in population/no of consumers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3429000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81191" y="57802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DETERMINANTS OF DEMAND</a:t>
            </a:r>
            <a:endParaRPr/>
          </a:p>
        </p:txBody>
      </p:sp>
      <p:pic>
        <p:nvPicPr>
          <p:cNvPr id="102" name="Google Shape;10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1941513"/>
            <a:ext cx="9001125" cy="468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81193" y="2180496"/>
            <a:ext cx="4848058" cy="386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154108" lvl="0" marL="306000" rtl="0" algn="l">
              <a:spcBef>
                <a:spcPts val="0"/>
              </a:spcBef>
              <a:spcAft>
                <a:spcPts val="0"/>
              </a:spcAft>
              <a:buSzPts val="2392"/>
              <a:buNone/>
            </a:pPr>
            <a:r>
              <a:t/>
            </a:r>
            <a:endParaRPr sz="2600"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Price is the most important determinant of demand.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A “demand curve” plots combinations of prices and quantity demanded.</a:t>
            </a:r>
            <a:endParaRPr/>
          </a:p>
          <a:p>
            <a:pPr indent="-306000" lvl="0" marL="306000" rtl="0" algn="l">
              <a:spcBef>
                <a:spcPts val="1120"/>
              </a:spcBef>
              <a:spcAft>
                <a:spcPts val="0"/>
              </a:spcAft>
              <a:buSzPts val="2392"/>
              <a:buChar char="◼"/>
            </a:pPr>
            <a:r>
              <a:rPr lang="en-US" sz="2600"/>
              <a:t>A change in price causes a movement </a:t>
            </a:r>
            <a:r>
              <a:rPr lang="en-US" sz="2600" u="sng"/>
              <a:t>along</a:t>
            </a:r>
            <a:r>
              <a:rPr lang="en-US" sz="2600"/>
              <a:t> the demand curve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80496"/>
            <a:ext cx="4667250" cy="37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FACTORS AFFECTING DEMAND (OR, SHIFT FACTORS OF DEMAND)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81192" y="2180496"/>
            <a:ext cx="10829757" cy="3975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1. Income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2. The Prices of Related Goods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3. Tastes and Preferences</a:t>
            </a:r>
            <a:endParaRPr/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4. Expectations about Future Prices and Market Conditions</a:t>
            </a:r>
            <a:endParaRPr b="1" sz="30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200"/>
              </a:spcBef>
              <a:spcAft>
                <a:spcPts val="0"/>
              </a:spcAft>
              <a:buSzPts val="2760"/>
              <a:buChar char="◼"/>
            </a:pPr>
            <a:r>
              <a:rPr b="1" lang="en-US" sz="3000">
                <a:latin typeface="Cambria"/>
                <a:ea typeface="Cambria"/>
                <a:cs typeface="Cambria"/>
                <a:sym typeface="Cambria"/>
              </a:rPr>
              <a:t>5. Population/ No of Consumers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28792" y="2180496"/>
            <a:ext cx="11182016" cy="3975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42424" lvl="0" marL="30600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Ceteris paribus, when people’s income changes, demand change (shifts in demand)</a:t>
            </a:r>
            <a:endParaRPr/>
          </a:p>
          <a:p>
            <a:pPr indent="-30600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Normal Goods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– </a:t>
            </a:r>
            <a:r>
              <a:rPr lang="en-US" sz="2800"/>
              <a:t>A good whose demand increases with an increase in income is called a “normal good.”</a:t>
            </a:r>
            <a:endParaRPr/>
          </a:p>
          <a:p>
            <a:pPr indent="-306000" lvl="0" marL="30600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Inferior Goods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–</a:t>
            </a:r>
            <a:r>
              <a:rPr lang="en-US" sz="2800"/>
              <a:t>A good whose demand decreases with an increase in income is called an “inferior good.”</a:t>
            </a:r>
            <a:endParaRPr/>
          </a:p>
          <a:p>
            <a:pPr indent="-106423" lvl="2" marL="900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Normal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 For normal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increases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higher demand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362407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lower demand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INCOME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28791" y="1962151"/>
            <a:ext cx="11029616" cy="1724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221875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305999" lvl="0" marL="306000" rtl="0" algn="l">
              <a:spcBef>
                <a:spcPts val="1288"/>
              </a:spcBef>
              <a:spcAft>
                <a:spcPts val="0"/>
              </a:spcAft>
              <a:buSzPct val="92000"/>
              <a:buChar char="◼"/>
            </a:pPr>
            <a:r>
              <a:rPr lang="en-US" sz="8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Inferior Goods </a:t>
            </a:r>
            <a:r>
              <a:rPr lang="en-US" sz="8600">
                <a:latin typeface="Cambria"/>
                <a:ea typeface="Cambria"/>
                <a:cs typeface="Cambria"/>
                <a:sym typeface="Cambria"/>
              </a:rPr>
              <a:t>–For inferior goods d</a:t>
            </a:r>
            <a:r>
              <a:rPr b="0" i="0" lang="en-US" sz="8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emand decreases with an increase in income or vice-versa.</a:t>
            </a:r>
            <a:endParaRPr/>
          </a:p>
          <a:p>
            <a:pPr indent="-105035" lvl="1" marL="630000" rtl="0" algn="l">
              <a:spcBef>
                <a:spcPts val="1288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85875" lvl="2" marL="900000" rtl="0" algn="l">
              <a:spcBef>
                <a:spcPts val="88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63937" lvl="0" marL="306000" rtl="0" algn="l">
              <a:spcBef>
                <a:spcPts val="744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85725" y="578651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Lower income =&gt; higher demand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62407" y="57865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Higher income =&gt; lower demand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2153" y="3098975"/>
            <a:ext cx="3224297" cy="270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graph represents the directions for step 3. An increased income results in an increase in demand, which is shown by a rightward shift in the demand curve."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75" y="3218744"/>
            <a:ext cx="3714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28792" y="1962150"/>
            <a:ext cx="11182016" cy="442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-206101" lvl="0" marL="30600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indent="-131207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6300">
              <a:latin typeface="Cambria"/>
              <a:ea typeface="Cambria"/>
              <a:cs typeface="Cambria"/>
              <a:sym typeface="Cambria"/>
            </a:endParaRPr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Changes in the prices of related goods can increase or decrease demand.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Substitute Goods: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 Two goods are substitute goods if an increase in price of one good causes an increase in the demand for another good.</a:t>
            </a:r>
            <a:endParaRPr/>
          </a:p>
          <a:p>
            <a:pPr indent="-306029" lvl="0" marL="306000" rtl="0" algn="l">
              <a:lnSpc>
                <a:spcPct val="90000"/>
              </a:lnSpc>
              <a:spcBef>
                <a:spcPts val="1198"/>
              </a:spcBef>
              <a:spcAft>
                <a:spcPts val="0"/>
              </a:spcAft>
              <a:buSzPct val="91999"/>
              <a:buChar char="◼"/>
            </a:pPr>
            <a:r>
              <a:rPr lang="en-US" sz="63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Complementary Goods: </a:t>
            </a:r>
            <a:r>
              <a:rPr lang="en-US" sz="6300">
                <a:latin typeface="Cambria"/>
                <a:ea typeface="Cambria"/>
                <a:cs typeface="Cambria"/>
                <a:sym typeface="Cambria"/>
              </a:rPr>
              <a:t>Two goods are complementary goods if an increase in price of one good causes a decrease in the demand for another good.</a:t>
            </a:r>
            <a:endParaRPr/>
          </a:p>
          <a:p>
            <a:pPr indent="0" lvl="1" marL="324000" rtl="0" algn="l">
              <a:spcBef>
                <a:spcPts val="1417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b="0" i="0" sz="8600">
              <a:solidFill>
                <a:srgbClr val="231F2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70101" lvl="2" marL="900000" rtl="0" algn="l">
              <a:spcBef>
                <a:spcPts val="94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3600"/>
          </a:p>
          <a:p>
            <a:pPr indent="-256050" lvl="0" marL="306000" rtl="0" algn="l">
              <a:spcBef>
                <a:spcPts val="771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PRICES OF RELATED GOODS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071730" y="2221242"/>
            <a:ext cx="4724232" cy="14001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7" r="0" t="-15216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 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381496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026816" y="2141596"/>
            <a:ext cx="123825" cy="4548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21"/>
          <p:cNvSpPr/>
          <p:nvPr/>
        </p:nvSpPr>
        <p:spPr>
          <a:xfrm flipH="1">
            <a:off x="5734049" y="2141596"/>
            <a:ext cx="123825" cy="4548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333C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he graph represents the directions for step 3. An increased income results in an increase in demand, which is shown by a rightward shift in the demand curve."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974" y="2716080"/>
            <a:ext cx="5313294" cy="325609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6581775" y="2221242"/>
            <a:ext cx="4819650" cy="35528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3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