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896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896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896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7388"/>
            <a:ext cx="60896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sz="2000" b="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LECTURE 7: SUPPLY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66800" y="363408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ECO101: Introduction to microeconomics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Fall 2020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66750" y="17526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3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Price of Inputs (labor, capital, and land)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06000" lvl="0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If input costs rise with no change in output, profits will decline, and a firm has less incentive to supply and vice-versa.</a:t>
            </a:r>
            <a:endParaRPr/>
          </a:p>
          <a:p>
            <a:pPr marL="306000" lvl="0" indent="-1307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306000" lvl="0" indent="-1307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666750" y="17526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3200" b="1"/>
              <a:t>Technology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2944"/>
              <a:buNone/>
            </a:pPr>
            <a:endParaRPr sz="3200" b="1"/>
          </a:p>
          <a:p>
            <a:pPr marL="306000" lvl="0" indent="-306000" algn="l" rtl="0">
              <a:spcBef>
                <a:spcPts val="6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New technology can </a:t>
            </a:r>
            <a:r>
              <a:rPr lang="en-US" sz="3200" b="1"/>
              <a:t>reduce the costs of production</a:t>
            </a:r>
            <a:r>
              <a:rPr lang="en-US" sz="3200"/>
              <a:t>, leading to an increase in supply</a:t>
            </a:r>
            <a:endParaRPr/>
          </a:p>
          <a:p>
            <a:pPr marL="306000" lvl="0" indent="-1307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760"/>
              <a:buNone/>
            </a:pP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306000" lvl="0" indent="-1307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None/>
            </a:pP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581192" y="2019300"/>
            <a:ext cx="1000125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48"/>
              <a:buNone/>
            </a:pPr>
            <a:r>
              <a:rPr lang="en-US" sz="4400" b="0" i="0">
                <a:solidFill>
                  <a:srgbClr val="F7931D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 sz="3200" b="1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 b="0" i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Supplier expectations are an important factor in the production decision. </a:t>
            </a:r>
            <a:endParaRPr/>
          </a:p>
          <a:p>
            <a:pPr marL="306000" lvl="0" indent="-306000" algn="l" rtl="0">
              <a:spcBef>
                <a:spcPts val="640"/>
              </a:spcBef>
              <a:spcAft>
                <a:spcPts val="0"/>
              </a:spcAft>
              <a:buSzPts val="2944"/>
              <a:buChar char="◼"/>
            </a:pPr>
            <a:r>
              <a:rPr lang="en-US" sz="3200" b="0" i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If a supplier expects the price of the good to rise at some time in the future, </a:t>
            </a: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it m</a:t>
            </a:r>
            <a:r>
              <a:rPr lang="en-US" sz="3200" b="0" i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ay store some of today’s supply to sell it later and reap higher profits, decreasing supply now and increasing it later.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lang="en-US" sz="2800" b="1">
                <a:latin typeface="Cambria"/>
                <a:ea typeface="Cambria"/>
                <a:cs typeface="Cambria"/>
                <a:sym typeface="Cambria"/>
              </a:rPr>
              <a:t>SUPPLY SCHEDULE AND SUPPLY CURVE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0124907" cy="330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6000" lvl="0" indent="-165499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2600"/>
          </a:p>
          <a:p>
            <a:pPr marL="306000" lvl="0" indent="-305999" algn="l" rtl="0">
              <a:spcBef>
                <a:spcPts val="1266"/>
              </a:spcBef>
              <a:spcAft>
                <a:spcPts val="0"/>
              </a:spcAft>
              <a:buSzPct val="91999"/>
              <a:buChar char="◼"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-US" sz="3600" b="1" i="1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schedule</a:t>
            </a:r>
            <a:r>
              <a:rPr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is a table showing how much of a product firms(producers) will supply at different prices.</a:t>
            </a:r>
            <a:endParaRPr/>
          </a:p>
          <a:p>
            <a:pPr marL="306000" lvl="0" indent="-305999" algn="l" rtl="0">
              <a:spcBef>
                <a:spcPts val="1266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-US" sz="3600" b="1" i="1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curve</a:t>
            </a:r>
            <a:r>
              <a:rPr lang="en-US" sz="3600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graph illustrating how much of a given product firms(producers) would be willing to sell at different prices.</a:t>
            </a:r>
            <a:endParaRPr/>
          </a:p>
          <a:p>
            <a:pPr marL="306000" lvl="0" indent="-20873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/>
          </a:p>
          <a:p>
            <a:pPr marL="306000" lvl="0" indent="-20873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lang="en-US" sz="2800" b="1">
                <a:latin typeface="Cambria"/>
                <a:ea typeface="Cambria"/>
                <a:cs typeface="Cambria"/>
                <a:sym typeface="Cambria"/>
              </a:rPr>
              <a:t>SUPPLY SCHEDULE AND SUPPLY CURVE</a:t>
            </a:r>
            <a:endParaRPr/>
          </a:p>
        </p:txBody>
      </p:sp>
      <p:pic>
        <p:nvPicPr>
          <p:cNvPr id="113" name="Google Shape;11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1801681"/>
            <a:ext cx="6781800" cy="41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552408" y="559878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 sz="1800" i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Supply schedule                  Supply curve</a:t>
            </a:r>
            <a:br>
              <a:rPr lang="en-US" sz="1800" i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700" i="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mbria"/>
              <a:buNone/>
            </a:pPr>
            <a:r>
              <a:rPr lang="en-US" sz="2800" b="1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SUPPLY VS QUANTITY SUPPLIED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0858333" cy="361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Supply is not the same as Quantity supplied.</a:t>
            </a:r>
            <a:endParaRPr/>
          </a:p>
          <a:p>
            <a:pPr marL="306000" lvl="0" indent="-306000" algn="l" rtl="0">
              <a:spcBef>
                <a:spcPts val="1320"/>
              </a:spcBef>
              <a:spcAft>
                <a:spcPts val="0"/>
              </a:spcAft>
              <a:buSzPts val="3312"/>
              <a:buChar char="◼"/>
            </a:pPr>
            <a:r>
              <a:rPr lang="en-US" sz="36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Supply </a:t>
            </a:r>
            <a:r>
              <a:rPr lang="en-US" sz="3600" b="1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refers to the curve</a:t>
            </a:r>
            <a:r>
              <a:rPr lang="en-US" sz="36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, and quantity supplied </a:t>
            </a:r>
            <a:r>
              <a:rPr lang="en-US" sz="3600" b="1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refers to a specific point on the curve</a:t>
            </a:r>
            <a:r>
              <a:rPr lang="en-US" sz="3600" b="1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LAW OF SUPPLY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28792" y="2180496"/>
            <a:ext cx="8229433" cy="397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306000" lvl="0" indent="-154692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marL="306000" lvl="0" indent="-306000" algn="l" rtl="0">
              <a:spcBef>
                <a:spcPts val="1340"/>
              </a:spcBef>
              <a:spcAft>
                <a:spcPts val="0"/>
              </a:spcAft>
              <a:buSzPct val="91999"/>
              <a:buChar char="◼"/>
            </a:pP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4000" b="1" i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law of supply</a:t>
            </a: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states that there is a positive relationship between price and quantity of a good supplied.</a:t>
            </a:r>
            <a:endParaRPr/>
          </a:p>
          <a:p>
            <a:pPr marL="306000" lvl="0" indent="-306000" algn="l" rtl="0">
              <a:spcBef>
                <a:spcPts val="1340"/>
              </a:spcBef>
              <a:spcAft>
                <a:spcPts val="0"/>
              </a:spcAft>
              <a:buSzPct val="91999"/>
              <a:buChar char="◼"/>
            </a:pPr>
            <a:r>
              <a:rPr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This means that supply curves typically have a positive slope.</a:t>
            </a:r>
            <a:endParaRPr/>
          </a:p>
          <a:p>
            <a:pPr marL="900000" lvl="2" indent="-118692" algn="l" rtl="0">
              <a:spcBef>
                <a:spcPts val="1118"/>
              </a:spcBef>
              <a:spcAft>
                <a:spcPts val="0"/>
              </a:spcAft>
              <a:buSzPct val="92000"/>
              <a:buNone/>
            </a:pPr>
            <a:endParaRPr sz="2800"/>
          </a:p>
          <a:p>
            <a:pPr marL="306000" lvl="0" indent="-154692" algn="l" rtl="0">
              <a:spcBef>
                <a:spcPts val="1118"/>
              </a:spcBef>
              <a:spcAft>
                <a:spcPts val="0"/>
              </a:spcAft>
              <a:buSzPct val="92000"/>
              <a:buNone/>
            </a:pPr>
            <a:endParaRPr sz="28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1738" y="2581275"/>
            <a:ext cx="301907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62001" y="534988"/>
            <a:ext cx="9925050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MOVEMENT ALONG THE CURVE  VS. </a:t>
            </a:r>
            <a:br>
              <a:rPr lang="en-US"/>
            </a:br>
            <a:r>
              <a:rPr lang="en-US"/>
              <a:t>SHIFT IN THE SUPPLY CURVE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944865" y="2206607"/>
            <a:ext cx="6779029" cy="1200039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 price of a good or service</a:t>
            </a:r>
            <a:endParaRPr/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leads to a change in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supplied</a:t>
            </a:r>
            <a:b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Movement along the curve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944865" y="3980657"/>
            <a:ext cx="6779029" cy="156966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 costs, input prices, technology, or prices of related goods and services leads to a change in supply </a:t>
            </a:r>
            <a:endParaRPr/>
          </a:p>
          <a:p>
            <a:pPr marL="282575" marR="0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of curve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2062002"/>
            <a:ext cx="3048000" cy="239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5775" y="4475000"/>
            <a:ext cx="2838450" cy="222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DETERMINANTS OF SUPPLY</a:t>
            </a:r>
            <a:endParaRPr b="1"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66750" y="1752600"/>
            <a:ext cx="1110615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3000" b="1" i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price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of the good or service.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3000" b="1" i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cost 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of producing the good, which in turn depends on:</a:t>
            </a:r>
            <a:endParaRPr/>
          </a:p>
          <a:p>
            <a:pPr marL="630000" lvl="1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Price of Inputs 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(labor, capital, and land),</a:t>
            </a:r>
            <a:endParaRPr/>
          </a:p>
          <a:p>
            <a:pPr marL="630000" lvl="1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Technology 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06000" lvl="0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Expectations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Government Policy (Taxes, Subsidies and Regulations)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Competition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</a:t>
            </a:r>
            <a:endParaRPr/>
          </a:p>
        </p:txBody>
      </p:sp>
      <p:pic>
        <p:nvPicPr>
          <p:cNvPr id="150" name="Google Shape;15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24537" y="2326244"/>
            <a:ext cx="4319322" cy="3390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81192" y="3059668"/>
            <a:ext cx="51576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change in price causes a movement </a:t>
            </a:r>
            <a:r>
              <a:rPr lang="en-US" sz="3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along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supply curve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SHIFT FACTORS OF SUPPLY</a:t>
            </a:r>
            <a:endParaRPr b="1"/>
          </a:p>
        </p:txBody>
      </p:sp>
      <p:pic>
        <p:nvPicPr>
          <p:cNvPr id="158" name="Google Shape;158;p21" descr="http://thismatter.com/economics/images/shifts-in-supply-curv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9325" y="2105025"/>
            <a:ext cx="42100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838200" y="2950938"/>
            <a:ext cx="4533900" cy="24006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-US" sz="3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shift means an </a:t>
            </a:r>
            <a:r>
              <a:rPr lang="en-US" sz="3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Supply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-US" sz="3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left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shift means a </a:t>
            </a:r>
            <a:r>
              <a:rPr lang="en-US" sz="3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decrease</a:t>
            </a:r>
            <a:r>
              <a:rPr lang="en-US" sz="3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Supply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Calibri</vt:lpstr>
      <vt:lpstr>Gill Sans</vt:lpstr>
      <vt:lpstr>Arial</vt:lpstr>
      <vt:lpstr>Cambria</vt:lpstr>
      <vt:lpstr>Dividend</vt:lpstr>
      <vt:lpstr>LECTURE 7: SUPPLY</vt:lpstr>
      <vt:lpstr>SUPPLY SCHEDULE AND SUPPLY CURVE</vt:lpstr>
      <vt:lpstr>SUPPLY SCHEDULE AND SUPPLY CURVE</vt:lpstr>
      <vt:lpstr>SUPPLY VS QUANTITY SUPPLIED</vt:lpstr>
      <vt:lpstr>THE LAW OF SUPPLY</vt:lpstr>
      <vt:lpstr>MOVEMENT ALONG THE CURVE  VS.  SHIFT IN THE SUPPLY CURVE</vt:lpstr>
      <vt:lpstr>DETERMINANTS OF SUPPLY</vt:lpstr>
      <vt:lpstr>PRICE</vt:lpstr>
      <vt:lpstr>SHIFT FACTORS OF SUPPLY</vt:lpstr>
      <vt:lpstr>SHIFT FACTORS OF SUPPLY</vt:lpstr>
      <vt:lpstr>SHIFT FACTORS OF SUPPLY</vt:lpstr>
      <vt:lpstr>SHIFT FACTORS OF SUPPLY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SUPPLY</dc:title>
  <cp:lastModifiedBy>Rodsy Tahmid</cp:lastModifiedBy>
  <cp:revision>1</cp:revision>
  <dcterms:modified xsi:type="dcterms:W3CDTF">2024-03-08T02:25:01Z</dcterms:modified>
</cp:coreProperties>
</file>