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61B4D4-6D75-41E1-A2AA-AFC43CC93A68}">
  <a:tblStyle styleId="{1B61B4D4-6D75-41E1-A2AA-AFC43CC93A6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3C4743"/>
                </a:solidFill>
                <a:latin typeface="Times"/>
                <a:ea typeface="Times"/>
                <a:cs typeface="Times"/>
                <a:sym typeface="Times"/>
              </a:rPr>
              <a:t>‹#›</a:t>
            </a:fld>
            <a:endParaRPr>
              <a:solidFill>
                <a:srgbClr val="3C4743"/>
              </a:solidFill>
              <a:latin typeface="Times"/>
              <a:ea typeface="Times"/>
              <a:cs typeface="Times"/>
              <a:sym typeface="Times"/>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8" name="Google Shape;158;p11:notes"/>
          <p:cNvSpPr txBox="1"/>
          <p:nvPr>
            <p:ph idx="1" type="body"/>
          </p:nvPr>
        </p:nvSpPr>
        <p:spPr>
          <a:xfrm>
            <a:off x="685800" y="4400550"/>
            <a:ext cx="5486400" cy="36004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20" name="Google Shape;20;p2"/>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4101370" y="-630460"/>
            <a:ext cx="3986213" cy="962863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1" name="Google Shape;81;p1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nvSpPr>
        <p:spPr>
          <a:xfrm rot="5400000">
            <a:off x="8267671" y="3370131"/>
            <a:ext cx="6858000"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pic>
        <p:nvPicPr>
          <p:cNvPr id="86" name="Google Shape;86;p12"/>
          <p:cNvPicPr preferRelativeResize="0"/>
          <p:nvPr/>
        </p:nvPicPr>
        <p:blipFill rotWithShape="1">
          <a:blip r:embed="rId2">
            <a:alphaModFix/>
          </a:blip>
          <a:srcRect b="0" l="0" r="0" t="0"/>
          <a:stretch/>
        </p:blipFill>
        <p:spPr>
          <a:xfrm rot="5400000">
            <a:off x="7523375" y="2743540"/>
            <a:ext cx="6857433" cy="1371487"/>
          </a:xfrm>
          <a:prstGeom prst="rect">
            <a:avLst/>
          </a:prstGeom>
          <a:noFill/>
          <a:ln>
            <a:noFill/>
          </a:ln>
        </p:spPr>
      </p:pic>
      <p:sp>
        <p:nvSpPr>
          <p:cNvPr id="87" name="Google Shape;87;p12"/>
          <p:cNvSpPr txBox="1"/>
          <p:nvPr>
            <p:ph type="title"/>
          </p:nvPr>
        </p:nvSpPr>
        <p:spPr>
          <a:xfrm rot="5400000">
            <a:off x="8094434" y="2634163"/>
            <a:ext cx="5714714" cy="1370886"/>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rot="5400000">
            <a:off x="2367386" y="-1526938"/>
            <a:ext cx="5714714" cy="96930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9" name="Google Shape;89;p12"/>
          <p:cNvSpPr txBox="1"/>
          <p:nvPr>
            <p:ph idx="10" type="dt"/>
          </p:nvPr>
        </p:nvSpPr>
        <p:spPr>
          <a:xfrm>
            <a:off x="378199"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2382374"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8102389"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4"/>
          <p:cNvSpPr/>
          <p:nvPr/>
        </p:nvSpPr>
        <p:spPr>
          <a:xfrm>
            <a:off x="2832533" y="1371600"/>
            <a:ext cx="9359467" cy="297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sp>
        <p:nvSpPr>
          <p:cNvPr id="29" name="Google Shape;29;p4"/>
          <p:cNvSpPr/>
          <p:nvPr/>
        </p:nvSpPr>
        <p:spPr>
          <a:xfrm>
            <a:off x="2832533" y="4462272"/>
            <a:ext cx="9359467" cy="1033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sp>
        <p:nvSpPr>
          <p:cNvPr id="30" name="Google Shape;30;p4"/>
          <p:cNvSpPr txBox="1"/>
          <p:nvPr>
            <p:ph type="ctrTitle"/>
          </p:nvPr>
        </p:nvSpPr>
        <p:spPr>
          <a:xfrm>
            <a:off x="3175199" y="1943842"/>
            <a:ext cx="8500062"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subTitle"/>
          </p:nvPr>
        </p:nvSpPr>
        <p:spPr>
          <a:xfrm>
            <a:off x="3175199" y="4538659"/>
            <a:ext cx="8500062" cy="865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2400"/>
              <a:buNone/>
              <a:defRPr sz="2400"/>
            </a:lvl1pPr>
            <a:lvl2pPr lvl="1" algn="ctr">
              <a:lnSpc>
                <a:spcPct val="100000"/>
              </a:lnSpc>
              <a:spcBef>
                <a:spcPts val="300"/>
              </a:spcBef>
              <a:spcAft>
                <a:spcPts val="0"/>
              </a:spcAft>
              <a:buClr>
                <a:schemeClr val="dk1"/>
              </a:buClr>
              <a:buSzPts val="2000"/>
              <a:buNone/>
              <a:defRPr sz="2000"/>
            </a:lvl2pPr>
            <a:lvl3pPr lvl="2" algn="ctr">
              <a:lnSpc>
                <a:spcPct val="100000"/>
              </a:lnSpc>
              <a:spcBef>
                <a:spcPts val="300"/>
              </a:spcBef>
              <a:spcAft>
                <a:spcPts val="0"/>
              </a:spcAft>
              <a:buClr>
                <a:schemeClr val="dk1"/>
              </a:buClr>
              <a:buSzPts val="1800"/>
              <a:buNone/>
              <a:defRPr sz="1800"/>
            </a:lvl3pPr>
            <a:lvl4pPr lvl="3" algn="ctr">
              <a:lnSpc>
                <a:spcPct val="100000"/>
              </a:lnSpc>
              <a:spcBef>
                <a:spcPts val="0"/>
              </a:spcBef>
              <a:spcAft>
                <a:spcPts val="0"/>
              </a:spcAft>
              <a:buClr>
                <a:schemeClr val="dk1"/>
              </a:buClr>
              <a:buSzPts val="1600"/>
              <a:buNone/>
              <a:defRPr sz="1600"/>
            </a:lvl4pPr>
            <a:lvl5pPr lvl="4" algn="ctr">
              <a:lnSpc>
                <a:spcPct val="100000"/>
              </a:lnSpc>
              <a:spcBef>
                <a:spcPts val="0"/>
              </a:spcBef>
              <a:spcAft>
                <a:spcPts val="0"/>
              </a:spcAft>
              <a:buClr>
                <a:schemeClr val="dk1"/>
              </a:buClr>
              <a:buSzPts val="1600"/>
              <a:buNone/>
              <a:defRPr sz="1600"/>
            </a:lvl5pPr>
            <a:lvl6pPr lvl="5" algn="ctr">
              <a:lnSpc>
                <a:spcPct val="100000"/>
              </a:lnSpc>
              <a:spcBef>
                <a:spcPts val="0"/>
              </a:spcBef>
              <a:spcAft>
                <a:spcPts val="0"/>
              </a:spcAft>
              <a:buClr>
                <a:schemeClr val="dk1"/>
              </a:buClr>
              <a:buSzPts val="1600"/>
              <a:buNone/>
              <a:defRPr sz="1600"/>
            </a:lvl6pPr>
            <a:lvl7pPr lvl="6" algn="ctr">
              <a:lnSpc>
                <a:spcPct val="100000"/>
              </a:lnSpc>
              <a:spcBef>
                <a:spcPts val="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00000"/>
              </a:lnSpc>
              <a:spcBef>
                <a:spcPts val="0"/>
              </a:spcBef>
              <a:spcAft>
                <a:spcPts val="0"/>
              </a:spcAft>
              <a:buClr>
                <a:schemeClr val="dk1"/>
              </a:buClr>
              <a:buSzPts val="1600"/>
              <a:buNone/>
              <a:defRPr sz="1600"/>
            </a:lvl9pPr>
          </a:lstStyle>
          <a:p/>
        </p:txBody>
      </p:sp>
      <p:sp>
        <p:nvSpPr>
          <p:cNvPr id="32" name="Google Shape;32;p4"/>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alibri"/>
                <a:ea typeface="Calibri"/>
                <a:cs typeface="Calibri"/>
                <a:sym typeface="Calibri"/>
              </a:defRPr>
            </a:lvl1pPr>
            <a:lvl2pPr indent="0" lvl="1" marL="0" algn="r">
              <a:spcBef>
                <a:spcPts val="0"/>
              </a:spcBef>
              <a:buNone/>
              <a:defRPr b="0" i="0" sz="1200" u="none" cap="none" strike="noStrike">
                <a:solidFill>
                  <a:srgbClr val="FFFFFF"/>
                </a:solidFill>
                <a:latin typeface="Calibri"/>
                <a:ea typeface="Calibri"/>
                <a:cs typeface="Calibri"/>
                <a:sym typeface="Calibri"/>
              </a:defRPr>
            </a:lvl2pPr>
            <a:lvl3pPr indent="0" lvl="2" marL="0" algn="r">
              <a:spcBef>
                <a:spcPts val="0"/>
              </a:spcBef>
              <a:buNone/>
              <a:defRPr b="0" i="0" sz="1200" u="none" cap="none" strike="noStrike">
                <a:solidFill>
                  <a:srgbClr val="FFFFFF"/>
                </a:solidFill>
                <a:latin typeface="Calibri"/>
                <a:ea typeface="Calibri"/>
                <a:cs typeface="Calibri"/>
                <a:sym typeface="Calibri"/>
              </a:defRPr>
            </a:lvl3pPr>
            <a:lvl4pPr indent="0" lvl="3" marL="0" algn="r">
              <a:spcBef>
                <a:spcPts val="0"/>
              </a:spcBef>
              <a:buNone/>
              <a:defRPr b="0" i="0" sz="1200" u="none" cap="none" strike="noStrike">
                <a:solidFill>
                  <a:srgbClr val="FFFFFF"/>
                </a:solidFill>
                <a:latin typeface="Calibri"/>
                <a:ea typeface="Calibri"/>
                <a:cs typeface="Calibri"/>
                <a:sym typeface="Calibri"/>
              </a:defRPr>
            </a:lvl4pPr>
            <a:lvl5pPr indent="0" lvl="4" marL="0" algn="r">
              <a:spcBef>
                <a:spcPts val="0"/>
              </a:spcBef>
              <a:buNone/>
              <a:defRPr b="0" i="0" sz="1200" u="none" cap="none" strike="noStrike">
                <a:solidFill>
                  <a:srgbClr val="FFFFFF"/>
                </a:solidFill>
                <a:latin typeface="Calibri"/>
                <a:ea typeface="Calibri"/>
                <a:cs typeface="Calibri"/>
                <a:sym typeface="Calibri"/>
              </a:defRPr>
            </a:lvl5pPr>
            <a:lvl6pPr indent="0" lvl="5" marL="0" algn="r">
              <a:spcBef>
                <a:spcPts val="0"/>
              </a:spcBef>
              <a:buNone/>
              <a:defRPr b="0" i="0" sz="1200" u="none" cap="none" strike="noStrike">
                <a:solidFill>
                  <a:srgbClr val="FFFFFF"/>
                </a:solidFill>
                <a:latin typeface="Calibri"/>
                <a:ea typeface="Calibri"/>
                <a:cs typeface="Calibri"/>
                <a:sym typeface="Calibri"/>
              </a:defRPr>
            </a:lvl6pPr>
            <a:lvl7pPr indent="0" lvl="6" marL="0" algn="r">
              <a:spcBef>
                <a:spcPts val="0"/>
              </a:spcBef>
              <a:buNone/>
              <a:defRPr b="0" i="0" sz="1200" u="none" cap="none" strike="noStrike">
                <a:solidFill>
                  <a:srgbClr val="FFFFFF"/>
                </a:solidFill>
                <a:latin typeface="Calibri"/>
                <a:ea typeface="Calibri"/>
                <a:cs typeface="Calibri"/>
                <a:sym typeface="Calibri"/>
              </a:defRPr>
            </a:lvl7pPr>
            <a:lvl8pPr indent="0" lvl="7" marL="0" algn="r">
              <a:spcBef>
                <a:spcPts val="0"/>
              </a:spcBef>
              <a:buNone/>
              <a:defRPr b="0" i="0" sz="1200" u="none" cap="none" strike="noStrike">
                <a:solidFill>
                  <a:srgbClr val="FFFFFF"/>
                </a:solidFill>
                <a:latin typeface="Calibri"/>
                <a:ea typeface="Calibri"/>
                <a:cs typeface="Calibri"/>
                <a:sym typeface="Calibri"/>
              </a:defRPr>
            </a:lvl8pPr>
            <a:lvl9pPr indent="0" lvl="8" marL="0" algn="r">
              <a:spcBef>
                <a:spcPts val="0"/>
              </a:spcBef>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p:nvPr/>
        </p:nvSpPr>
        <p:spPr>
          <a:xfrm>
            <a:off x="3502152" y="-20637"/>
            <a:ext cx="7315200" cy="434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sp>
        <p:nvSpPr>
          <p:cNvPr id="37" name="Google Shape;37;p5"/>
          <p:cNvSpPr/>
          <p:nvPr/>
        </p:nvSpPr>
        <p:spPr>
          <a:xfrm>
            <a:off x="3502152" y="4462272"/>
            <a:ext cx="7315200" cy="17190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sp>
        <p:nvSpPr>
          <p:cNvPr id="38" name="Google Shape;38;p5"/>
          <p:cNvSpPr txBox="1"/>
          <p:nvPr>
            <p:ph type="title"/>
          </p:nvPr>
        </p:nvSpPr>
        <p:spPr>
          <a:xfrm>
            <a:off x="3838015" y="658346"/>
            <a:ext cx="6597464" cy="36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000"/>
              <a:buFont typeface="Calibri"/>
              <a:buNone/>
              <a:defRPr b="1" sz="5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3838014" y="4589463"/>
            <a:ext cx="659746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400"/>
              <a:buNone/>
              <a:defRPr sz="2400">
                <a:solidFill>
                  <a:schemeClr val="dk1"/>
                </a:solidFill>
              </a:defRPr>
            </a:lvl1pPr>
            <a:lvl2pPr indent="-228600" lvl="1" marL="914400" algn="l">
              <a:lnSpc>
                <a:spcPct val="100000"/>
              </a:lnSpc>
              <a:spcBef>
                <a:spcPts val="300"/>
              </a:spcBef>
              <a:spcAft>
                <a:spcPts val="0"/>
              </a:spcAft>
              <a:buClr>
                <a:srgbClr val="8F9291"/>
              </a:buClr>
              <a:buSzPts val="2000"/>
              <a:buNone/>
              <a:defRPr sz="2000">
                <a:solidFill>
                  <a:srgbClr val="8F9291"/>
                </a:solidFill>
              </a:defRPr>
            </a:lvl2pPr>
            <a:lvl3pPr indent="-228600" lvl="2" marL="1371600" algn="l">
              <a:lnSpc>
                <a:spcPct val="100000"/>
              </a:lnSpc>
              <a:spcBef>
                <a:spcPts val="300"/>
              </a:spcBef>
              <a:spcAft>
                <a:spcPts val="0"/>
              </a:spcAft>
              <a:buClr>
                <a:srgbClr val="8F9291"/>
              </a:buClr>
              <a:buSzPts val="1800"/>
              <a:buNone/>
              <a:defRPr sz="1800">
                <a:solidFill>
                  <a:srgbClr val="8F9291"/>
                </a:solidFill>
              </a:defRPr>
            </a:lvl3pPr>
            <a:lvl4pPr indent="-228600" lvl="3" marL="1828800" algn="l">
              <a:lnSpc>
                <a:spcPct val="100000"/>
              </a:lnSpc>
              <a:spcBef>
                <a:spcPts val="0"/>
              </a:spcBef>
              <a:spcAft>
                <a:spcPts val="0"/>
              </a:spcAft>
              <a:buClr>
                <a:srgbClr val="8F9291"/>
              </a:buClr>
              <a:buSzPts val="1600"/>
              <a:buNone/>
              <a:defRPr sz="1600">
                <a:solidFill>
                  <a:srgbClr val="8F9291"/>
                </a:solidFill>
              </a:defRPr>
            </a:lvl4pPr>
            <a:lvl5pPr indent="-228600" lvl="4" marL="2286000" algn="l">
              <a:lnSpc>
                <a:spcPct val="100000"/>
              </a:lnSpc>
              <a:spcBef>
                <a:spcPts val="0"/>
              </a:spcBef>
              <a:spcAft>
                <a:spcPts val="0"/>
              </a:spcAft>
              <a:buClr>
                <a:srgbClr val="8F9291"/>
              </a:buClr>
              <a:buSzPts val="1600"/>
              <a:buNone/>
              <a:defRPr sz="1600">
                <a:solidFill>
                  <a:srgbClr val="8F9291"/>
                </a:solidFill>
              </a:defRPr>
            </a:lvl5pPr>
            <a:lvl6pPr indent="-228600" lvl="5" marL="2743200" algn="l">
              <a:lnSpc>
                <a:spcPct val="100000"/>
              </a:lnSpc>
              <a:spcBef>
                <a:spcPts val="0"/>
              </a:spcBef>
              <a:spcAft>
                <a:spcPts val="0"/>
              </a:spcAft>
              <a:buClr>
                <a:srgbClr val="8F9291"/>
              </a:buClr>
              <a:buSzPts val="1600"/>
              <a:buNone/>
              <a:defRPr sz="1600">
                <a:solidFill>
                  <a:srgbClr val="8F9291"/>
                </a:solidFill>
              </a:defRPr>
            </a:lvl6pPr>
            <a:lvl7pPr indent="-228600" lvl="6" marL="3200400" algn="l">
              <a:lnSpc>
                <a:spcPct val="100000"/>
              </a:lnSpc>
              <a:spcBef>
                <a:spcPts val="0"/>
              </a:spcBef>
              <a:spcAft>
                <a:spcPts val="0"/>
              </a:spcAft>
              <a:buClr>
                <a:srgbClr val="8F9291"/>
              </a:buClr>
              <a:buSzPts val="1600"/>
              <a:buNone/>
              <a:defRPr sz="1600">
                <a:solidFill>
                  <a:srgbClr val="8F9291"/>
                </a:solidFill>
              </a:defRPr>
            </a:lvl7pPr>
            <a:lvl8pPr indent="-228600" lvl="7" marL="3657600" algn="l">
              <a:lnSpc>
                <a:spcPct val="100000"/>
              </a:lnSpc>
              <a:spcBef>
                <a:spcPts val="0"/>
              </a:spcBef>
              <a:spcAft>
                <a:spcPts val="0"/>
              </a:spcAft>
              <a:buClr>
                <a:srgbClr val="8F9291"/>
              </a:buClr>
              <a:buSzPts val="1600"/>
              <a:buNone/>
              <a:defRPr sz="1600">
                <a:solidFill>
                  <a:srgbClr val="8F9291"/>
                </a:solidFill>
              </a:defRPr>
            </a:lvl8pPr>
            <a:lvl9pPr indent="-228600" lvl="8" marL="4114800" algn="l">
              <a:lnSpc>
                <a:spcPct val="100000"/>
              </a:lnSpc>
              <a:spcBef>
                <a:spcPts val="0"/>
              </a:spcBef>
              <a:spcAft>
                <a:spcPts val="0"/>
              </a:spcAft>
              <a:buClr>
                <a:srgbClr val="8F9291"/>
              </a:buClr>
              <a:buSzPts val="1600"/>
              <a:buNone/>
              <a:defRPr sz="1600">
                <a:solidFill>
                  <a:srgbClr val="8F9291"/>
                </a:solidFill>
              </a:defRPr>
            </a:lvl9pPr>
          </a:lstStyle>
          <a:p/>
        </p:txBody>
      </p:sp>
      <p:sp>
        <p:nvSpPr>
          <p:cNvPr id="40" name="Google Shape;40;p5"/>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alibri"/>
                <a:ea typeface="Calibri"/>
                <a:cs typeface="Calibri"/>
                <a:sym typeface="Calibri"/>
              </a:defRPr>
            </a:lvl1pPr>
            <a:lvl2pPr indent="0" lvl="1" marL="0" algn="r">
              <a:spcBef>
                <a:spcPts val="0"/>
              </a:spcBef>
              <a:buNone/>
              <a:defRPr b="0" i="0" sz="1200" u="none" cap="none" strike="noStrike">
                <a:solidFill>
                  <a:srgbClr val="FFFFFF"/>
                </a:solidFill>
                <a:latin typeface="Calibri"/>
                <a:ea typeface="Calibri"/>
                <a:cs typeface="Calibri"/>
                <a:sym typeface="Calibri"/>
              </a:defRPr>
            </a:lvl2pPr>
            <a:lvl3pPr indent="0" lvl="2" marL="0" algn="r">
              <a:spcBef>
                <a:spcPts val="0"/>
              </a:spcBef>
              <a:buNone/>
              <a:defRPr b="0" i="0" sz="1200" u="none" cap="none" strike="noStrike">
                <a:solidFill>
                  <a:srgbClr val="FFFFFF"/>
                </a:solidFill>
                <a:latin typeface="Calibri"/>
                <a:ea typeface="Calibri"/>
                <a:cs typeface="Calibri"/>
                <a:sym typeface="Calibri"/>
              </a:defRPr>
            </a:lvl3pPr>
            <a:lvl4pPr indent="0" lvl="3" marL="0" algn="r">
              <a:spcBef>
                <a:spcPts val="0"/>
              </a:spcBef>
              <a:buNone/>
              <a:defRPr b="0" i="0" sz="1200" u="none" cap="none" strike="noStrike">
                <a:solidFill>
                  <a:srgbClr val="FFFFFF"/>
                </a:solidFill>
                <a:latin typeface="Calibri"/>
                <a:ea typeface="Calibri"/>
                <a:cs typeface="Calibri"/>
                <a:sym typeface="Calibri"/>
              </a:defRPr>
            </a:lvl4pPr>
            <a:lvl5pPr indent="0" lvl="4" marL="0" algn="r">
              <a:spcBef>
                <a:spcPts val="0"/>
              </a:spcBef>
              <a:buNone/>
              <a:defRPr b="0" i="0" sz="1200" u="none" cap="none" strike="noStrike">
                <a:solidFill>
                  <a:srgbClr val="FFFFFF"/>
                </a:solidFill>
                <a:latin typeface="Calibri"/>
                <a:ea typeface="Calibri"/>
                <a:cs typeface="Calibri"/>
                <a:sym typeface="Calibri"/>
              </a:defRPr>
            </a:lvl5pPr>
            <a:lvl6pPr indent="0" lvl="5" marL="0" algn="r">
              <a:spcBef>
                <a:spcPts val="0"/>
              </a:spcBef>
              <a:buNone/>
              <a:defRPr b="0" i="0" sz="1200" u="none" cap="none" strike="noStrike">
                <a:solidFill>
                  <a:srgbClr val="FFFFFF"/>
                </a:solidFill>
                <a:latin typeface="Calibri"/>
                <a:ea typeface="Calibri"/>
                <a:cs typeface="Calibri"/>
                <a:sym typeface="Calibri"/>
              </a:defRPr>
            </a:lvl6pPr>
            <a:lvl7pPr indent="0" lvl="6" marL="0" algn="r">
              <a:spcBef>
                <a:spcPts val="0"/>
              </a:spcBef>
              <a:buNone/>
              <a:defRPr b="0" i="0" sz="1200" u="none" cap="none" strike="noStrike">
                <a:solidFill>
                  <a:srgbClr val="FFFFFF"/>
                </a:solidFill>
                <a:latin typeface="Calibri"/>
                <a:ea typeface="Calibri"/>
                <a:cs typeface="Calibri"/>
                <a:sym typeface="Calibri"/>
              </a:defRPr>
            </a:lvl7pPr>
            <a:lvl8pPr indent="0" lvl="7" marL="0" algn="r">
              <a:spcBef>
                <a:spcPts val="0"/>
              </a:spcBef>
              <a:buNone/>
              <a:defRPr b="0" i="0" sz="1200" u="none" cap="none" strike="noStrike">
                <a:solidFill>
                  <a:srgbClr val="FFFFFF"/>
                </a:solidFill>
                <a:latin typeface="Calibri"/>
                <a:ea typeface="Calibri"/>
                <a:cs typeface="Calibri"/>
                <a:sym typeface="Calibri"/>
              </a:defRPr>
            </a:lvl8pPr>
            <a:lvl9pPr indent="0" lvl="8" marL="0" algn="r">
              <a:spcBef>
                <a:spcPts val="0"/>
              </a:spcBef>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280160" y="2194560"/>
            <a:ext cx="448970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46" name="Google Shape;46;p6"/>
          <p:cNvSpPr txBox="1"/>
          <p:nvPr>
            <p:ph idx="2" type="body"/>
          </p:nvPr>
        </p:nvSpPr>
        <p:spPr>
          <a:xfrm>
            <a:off x="6415368" y="2194560"/>
            <a:ext cx="449342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47" name="Google Shape;47;p6"/>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0" name="Shape 50"/>
        <p:cNvGrpSpPr/>
        <p:nvPr/>
      </p:nvGrpSpPr>
      <p:grpSpPr>
        <a:xfrm>
          <a:off x="0" y="0"/>
          <a:ext cx="0" cy="0"/>
          <a:chOff x="0" y="0"/>
          <a:chExt cx="0" cy="0"/>
        </a:xfrm>
      </p:grpSpPr>
      <p:sp>
        <p:nvSpPr>
          <p:cNvPr id="51" name="Google Shape;51;p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1280160"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53" name="Google Shape;53;p7"/>
          <p:cNvSpPr txBox="1"/>
          <p:nvPr>
            <p:ph idx="2" type="body"/>
          </p:nvPr>
        </p:nvSpPr>
        <p:spPr>
          <a:xfrm>
            <a:off x="1280160"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4" name="Google Shape;54;p7"/>
          <p:cNvSpPr txBox="1"/>
          <p:nvPr>
            <p:ph idx="3" type="body"/>
          </p:nvPr>
        </p:nvSpPr>
        <p:spPr>
          <a:xfrm>
            <a:off x="6419088"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55" name="Google Shape;55;p7"/>
          <p:cNvSpPr txBox="1"/>
          <p:nvPr>
            <p:ph idx="4" type="body"/>
          </p:nvPr>
        </p:nvSpPr>
        <p:spPr>
          <a:xfrm>
            <a:off x="6419088"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6" name="Google Shape;56;p7"/>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4" name="Shape 64"/>
        <p:cNvGrpSpPr/>
        <p:nvPr/>
      </p:nvGrpSpPr>
      <p:grpSpPr>
        <a:xfrm>
          <a:off x="0" y="0"/>
          <a:ext cx="0" cy="0"/>
          <a:chOff x="0" y="0"/>
          <a:chExt cx="0" cy="0"/>
        </a:xfrm>
      </p:grpSpPr>
      <p:sp>
        <p:nvSpPr>
          <p:cNvPr id="65" name="Google Shape;65;p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1291818" y="2465294"/>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id="67" name="Google Shape;67;p9"/>
          <p:cNvSpPr txBox="1"/>
          <p:nvPr>
            <p:ph idx="2" type="body"/>
          </p:nvPr>
        </p:nvSpPr>
        <p:spPr>
          <a:xfrm>
            <a:off x="5518897" y="2465294"/>
            <a:ext cx="5174504" cy="3711669"/>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1500"/>
              </a:spcBef>
              <a:spcAft>
                <a:spcPts val="0"/>
              </a:spcAft>
              <a:buClr>
                <a:schemeClr val="dk1"/>
              </a:buClr>
              <a:buSzPts val="2200"/>
              <a:buChar char="▪"/>
              <a:defRPr sz="2200"/>
            </a:lvl1pPr>
            <a:lvl2pPr indent="-355600" lvl="1" marL="914400" algn="l">
              <a:lnSpc>
                <a:spcPct val="100000"/>
              </a:lnSpc>
              <a:spcBef>
                <a:spcPts val="300"/>
              </a:spcBef>
              <a:spcAft>
                <a:spcPts val="0"/>
              </a:spcAft>
              <a:buClr>
                <a:schemeClr val="dk1"/>
              </a:buClr>
              <a:buSzPts val="2000"/>
              <a:buChar char="▪"/>
              <a:defRPr sz="2000"/>
            </a:lvl2pPr>
            <a:lvl3pPr indent="-342900" lvl="2" marL="1371600" algn="l">
              <a:lnSpc>
                <a:spcPct val="100000"/>
              </a:lnSpc>
              <a:spcBef>
                <a:spcPts val="300"/>
              </a:spcBef>
              <a:spcAft>
                <a:spcPts val="0"/>
              </a:spcAft>
              <a:buClr>
                <a:schemeClr val="dk1"/>
              </a:buClr>
              <a:buSzPts val="1800"/>
              <a:buChar char="▪"/>
              <a:defRPr sz="1800"/>
            </a:lvl3pPr>
            <a:lvl4pPr indent="-330200" lvl="3" marL="1828800" algn="l">
              <a:lnSpc>
                <a:spcPct val="100000"/>
              </a:lnSpc>
              <a:spcBef>
                <a:spcPts val="0"/>
              </a:spcBef>
              <a:spcAft>
                <a:spcPts val="0"/>
              </a:spcAft>
              <a:buClr>
                <a:schemeClr val="dk1"/>
              </a:buClr>
              <a:buSzPts val="1600"/>
              <a:buChar char="▪"/>
              <a:defRPr sz="1600"/>
            </a:lvl4pPr>
            <a:lvl5pPr indent="-330200" lvl="4" marL="2286000" algn="l">
              <a:lnSpc>
                <a:spcPct val="100000"/>
              </a:lnSpc>
              <a:spcBef>
                <a:spcPts val="0"/>
              </a:spcBef>
              <a:spcAft>
                <a:spcPts val="0"/>
              </a:spcAft>
              <a:buClr>
                <a:schemeClr val="dk1"/>
              </a:buClr>
              <a:buSzPts val="1600"/>
              <a:buChar char="▪"/>
              <a:defRPr sz="1600"/>
            </a:lvl5pPr>
            <a:lvl6pPr indent="-330200" lvl="5" marL="2743200" algn="l">
              <a:lnSpc>
                <a:spcPct val="100000"/>
              </a:lnSpc>
              <a:spcBef>
                <a:spcPts val="0"/>
              </a:spcBef>
              <a:spcAft>
                <a:spcPts val="0"/>
              </a:spcAft>
              <a:buClr>
                <a:schemeClr val="dk1"/>
              </a:buClr>
              <a:buSzPts val="1600"/>
              <a:buChar char="▪"/>
              <a:defRPr sz="1600"/>
            </a:lvl6pPr>
            <a:lvl7pPr indent="-330200" lvl="6" marL="3200400" algn="l">
              <a:lnSpc>
                <a:spcPct val="100000"/>
              </a:lnSpc>
              <a:spcBef>
                <a:spcPts val="0"/>
              </a:spcBef>
              <a:spcAft>
                <a:spcPts val="0"/>
              </a:spcAft>
              <a:buClr>
                <a:schemeClr val="dk1"/>
              </a:buClr>
              <a:buSzPts val="1600"/>
              <a:buChar char="▪"/>
              <a:defRPr sz="1600"/>
            </a:lvl7pPr>
            <a:lvl8pPr indent="-330200" lvl="7" marL="3657600" algn="l">
              <a:lnSpc>
                <a:spcPct val="100000"/>
              </a:lnSpc>
              <a:spcBef>
                <a:spcPts val="0"/>
              </a:spcBef>
              <a:spcAft>
                <a:spcPts val="0"/>
              </a:spcAft>
              <a:buClr>
                <a:schemeClr val="dk1"/>
              </a:buClr>
              <a:buSzPts val="1600"/>
              <a:buChar char="▪"/>
              <a:defRPr sz="1600"/>
            </a:lvl8pPr>
            <a:lvl9pPr indent="-330200" lvl="8" marL="4114800" algn="l">
              <a:lnSpc>
                <a:spcPct val="100000"/>
              </a:lnSpc>
              <a:spcBef>
                <a:spcPts val="0"/>
              </a:spcBef>
              <a:spcAft>
                <a:spcPts val="0"/>
              </a:spcAft>
              <a:buClr>
                <a:schemeClr val="dk1"/>
              </a:buClr>
              <a:buSzPts val="1600"/>
              <a:buChar char="▪"/>
              <a:defRPr sz="1600"/>
            </a:lvl9pPr>
          </a:lstStyle>
          <a:p/>
        </p:txBody>
      </p:sp>
      <p:sp>
        <p:nvSpPr>
          <p:cNvPr id="68" name="Google Shape;68;p9"/>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 type="body"/>
          </p:nvPr>
        </p:nvSpPr>
        <p:spPr>
          <a:xfrm>
            <a:off x="1291819" y="2465293"/>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descr="An empty placeholder to add an image. Click on the placeholder and select the image that you wish to add" id="74" name="Google Shape;74;p10"/>
          <p:cNvSpPr/>
          <p:nvPr>
            <p:ph idx="2" type="pic"/>
          </p:nvPr>
        </p:nvSpPr>
        <p:spPr>
          <a:xfrm>
            <a:off x="5518896" y="1828456"/>
            <a:ext cx="5389895" cy="5029544"/>
          </a:xfrm>
          <a:prstGeom prst="rect">
            <a:avLst/>
          </a:prstGeom>
          <a:noFill/>
          <a:ln>
            <a:noFill/>
          </a:ln>
        </p:spPr>
      </p:sp>
      <p:sp>
        <p:nvSpPr>
          <p:cNvPr id="75" name="Google Shape;75;p10"/>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347472"/>
            <a:ext cx="12188952"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0" y="457200"/>
            <a:ext cx="12188952" cy="1371257"/>
          </a:xfrm>
          <a:prstGeom prst="rect">
            <a:avLst/>
          </a:prstGeom>
          <a:noFill/>
          <a:ln>
            <a:noFill/>
          </a:ln>
        </p:spPr>
      </p:pic>
      <p:sp>
        <p:nvSpPr>
          <p:cNvPr id="12" name="Google Shape;12;p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marR="0" rtl="0" algn="l">
              <a:lnSpc>
                <a:spcPct val="95000"/>
              </a:lnSpc>
              <a:spcBef>
                <a:spcPts val="0"/>
              </a:spcBef>
              <a:spcAft>
                <a:spcPts val="0"/>
              </a:spcAft>
              <a:buClr>
                <a:schemeClr val="lt1"/>
              </a:buClr>
              <a:buSzPts val="3000"/>
              <a:buFont typeface="Calibri"/>
              <a:buNone/>
              <a:defRPr b="0" i="0" sz="3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3C4743"/>
                </a:solidFill>
                <a:latin typeface="Calibri"/>
                <a:ea typeface="Calibri"/>
                <a:cs typeface="Calibri"/>
                <a:sym typeface="Calibri"/>
              </a:defRPr>
            </a:lvl1pPr>
            <a:lvl2pPr indent="0" lvl="1" marL="0" marR="0" rtl="0" algn="r">
              <a:spcBef>
                <a:spcPts val="0"/>
              </a:spcBef>
              <a:buNone/>
              <a:defRPr b="0" i="0" sz="1200" u="none" cap="none" strike="noStrike">
                <a:solidFill>
                  <a:srgbClr val="3C4743"/>
                </a:solidFill>
                <a:latin typeface="Calibri"/>
                <a:ea typeface="Calibri"/>
                <a:cs typeface="Calibri"/>
                <a:sym typeface="Calibri"/>
              </a:defRPr>
            </a:lvl2pPr>
            <a:lvl3pPr indent="0" lvl="2" marL="0" marR="0" rtl="0" algn="r">
              <a:spcBef>
                <a:spcPts val="0"/>
              </a:spcBef>
              <a:buNone/>
              <a:defRPr b="0" i="0" sz="1200" u="none" cap="none" strike="noStrike">
                <a:solidFill>
                  <a:srgbClr val="3C4743"/>
                </a:solidFill>
                <a:latin typeface="Calibri"/>
                <a:ea typeface="Calibri"/>
                <a:cs typeface="Calibri"/>
                <a:sym typeface="Calibri"/>
              </a:defRPr>
            </a:lvl3pPr>
            <a:lvl4pPr indent="0" lvl="3" marL="0" marR="0" rtl="0" algn="r">
              <a:spcBef>
                <a:spcPts val="0"/>
              </a:spcBef>
              <a:buNone/>
              <a:defRPr b="0" i="0" sz="1200" u="none" cap="none" strike="noStrike">
                <a:solidFill>
                  <a:srgbClr val="3C4743"/>
                </a:solidFill>
                <a:latin typeface="Calibri"/>
                <a:ea typeface="Calibri"/>
                <a:cs typeface="Calibri"/>
                <a:sym typeface="Calibri"/>
              </a:defRPr>
            </a:lvl4pPr>
            <a:lvl5pPr indent="0" lvl="4" marL="0" marR="0" rtl="0" algn="r">
              <a:spcBef>
                <a:spcPts val="0"/>
              </a:spcBef>
              <a:buNone/>
              <a:defRPr b="0" i="0" sz="1200" u="none" cap="none" strike="noStrike">
                <a:solidFill>
                  <a:srgbClr val="3C4743"/>
                </a:solidFill>
                <a:latin typeface="Calibri"/>
                <a:ea typeface="Calibri"/>
                <a:cs typeface="Calibri"/>
                <a:sym typeface="Calibri"/>
              </a:defRPr>
            </a:lvl5pPr>
            <a:lvl6pPr indent="0" lvl="5" marL="0" marR="0" rtl="0" algn="r">
              <a:spcBef>
                <a:spcPts val="0"/>
              </a:spcBef>
              <a:buNone/>
              <a:defRPr b="0" i="0" sz="1200" u="none" cap="none" strike="noStrike">
                <a:solidFill>
                  <a:srgbClr val="3C4743"/>
                </a:solidFill>
                <a:latin typeface="Calibri"/>
                <a:ea typeface="Calibri"/>
                <a:cs typeface="Calibri"/>
                <a:sym typeface="Calibri"/>
              </a:defRPr>
            </a:lvl6pPr>
            <a:lvl7pPr indent="0" lvl="6" marL="0" marR="0" rtl="0" algn="r">
              <a:spcBef>
                <a:spcPts val="0"/>
              </a:spcBef>
              <a:buNone/>
              <a:defRPr b="0" i="0" sz="1200" u="none" cap="none" strike="noStrike">
                <a:solidFill>
                  <a:srgbClr val="3C4743"/>
                </a:solidFill>
                <a:latin typeface="Calibri"/>
                <a:ea typeface="Calibri"/>
                <a:cs typeface="Calibri"/>
                <a:sym typeface="Calibri"/>
              </a:defRPr>
            </a:lvl7pPr>
            <a:lvl8pPr indent="0" lvl="7" marL="0" marR="0" rtl="0" algn="r">
              <a:spcBef>
                <a:spcPts val="0"/>
              </a:spcBef>
              <a:buNone/>
              <a:defRPr b="0" i="0" sz="1200" u="none" cap="none" strike="noStrike">
                <a:solidFill>
                  <a:srgbClr val="3C4743"/>
                </a:solidFill>
                <a:latin typeface="Calibri"/>
                <a:ea typeface="Calibri"/>
                <a:cs typeface="Calibri"/>
                <a:sym typeface="Calibri"/>
              </a:defRPr>
            </a:lvl8pPr>
            <a:lvl9pPr indent="0" lvl="8" marL="0" marR="0" rtl="0" algn="r">
              <a:spcBef>
                <a:spcPts val="0"/>
              </a:spcBef>
              <a:buNone/>
              <a:defRPr b="0" i="0" sz="1200" u="none" cap="none" strike="noStrike">
                <a:solidFill>
                  <a:srgbClr val="3C474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Price Responsiveness and concept of elasticity (Mankiw Chapter 5, Powell Chapter 4) </a:t>
            </a:r>
            <a:endParaRPr/>
          </a:p>
        </p:txBody>
      </p:sp>
      <p:sp>
        <p:nvSpPr>
          <p:cNvPr id="97" name="Google Shape;97;p1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Suppose, during elections, the parties declare a 5-day strike, disrupting transportation of goods from different countries. Or suppose, domestic firms have invested in a new technology, what would happen to the supply or demand? </a:t>
            </a:r>
            <a:endParaRPr/>
          </a:p>
          <a:p>
            <a:pPr indent="-228600" lvl="0" marL="228600" rtl="0" algn="l">
              <a:lnSpc>
                <a:spcPct val="100000"/>
              </a:lnSpc>
              <a:spcBef>
                <a:spcPts val="1500"/>
              </a:spcBef>
              <a:spcAft>
                <a:spcPts val="0"/>
              </a:spcAft>
              <a:buClr>
                <a:schemeClr val="dk1"/>
              </a:buClr>
              <a:buSzPts val="2200"/>
              <a:buChar char="▪"/>
            </a:pPr>
            <a:r>
              <a:rPr lang="en-US"/>
              <a:t>The law of demand/supply explains a very simple relationship, BUT most of the times, this is not the case, we need to quantify our expectations or realities. By asking How much, or how little for both quantity and price.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Determinants through a comparison</a:t>
            </a:r>
            <a:endParaRPr/>
          </a:p>
        </p:txBody>
      </p:sp>
      <p:pic>
        <p:nvPicPr>
          <p:cNvPr descr="Capture.PNG" id="152" name="Google Shape;152;p22"/>
          <p:cNvPicPr preferRelativeResize="0"/>
          <p:nvPr>
            <p:ph idx="1" type="body"/>
          </p:nvPr>
        </p:nvPicPr>
        <p:blipFill rotWithShape="1">
          <a:blip r:embed="rId3">
            <a:alphaModFix/>
          </a:blip>
          <a:srcRect b="0" l="0" r="0" t="0"/>
          <a:stretch/>
        </p:blipFill>
        <p:spPr>
          <a:xfrm>
            <a:off x="204537" y="1937085"/>
            <a:ext cx="11694695" cy="4271210"/>
          </a:xfrm>
          <a:prstGeom prst="rect">
            <a:avLst/>
          </a:prstGeom>
          <a:noFill/>
          <a:ln>
            <a:noFill/>
          </a:ln>
        </p:spPr>
      </p:pic>
      <p:sp>
        <p:nvSpPr>
          <p:cNvPr id="153" name="Google Shape;153;p22"/>
          <p:cNvSpPr/>
          <p:nvPr/>
        </p:nvSpPr>
        <p:spPr>
          <a:xfrm>
            <a:off x="627962" y="4979625"/>
            <a:ext cx="10785513" cy="253388"/>
          </a:xfrm>
          <a:prstGeom prst="rect">
            <a:avLst/>
          </a:prstGeom>
          <a:solidFill>
            <a:schemeClr val="lt2"/>
          </a:solidFill>
          <a:ln cap="flat" cmpd="sng" w="12700">
            <a:solidFill>
              <a:srgbClr val="A18D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sp>
        <p:nvSpPr>
          <p:cNvPr id="154" name="Google Shape;154;p22"/>
          <p:cNvSpPr/>
          <p:nvPr/>
        </p:nvSpPr>
        <p:spPr>
          <a:xfrm>
            <a:off x="659176" y="4250676"/>
            <a:ext cx="10785513" cy="253388"/>
          </a:xfrm>
          <a:prstGeom prst="rect">
            <a:avLst/>
          </a:prstGeom>
          <a:solidFill>
            <a:schemeClr val="lt2"/>
          </a:solidFill>
          <a:ln cap="flat" cmpd="sng" w="12700">
            <a:solidFill>
              <a:srgbClr val="A18D2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Krugman_AP_fig_47_01.tif" id="160" name="Google Shape;160;p23"/>
          <p:cNvPicPr preferRelativeResize="0"/>
          <p:nvPr/>
        </p:nvPicPr>
        <p:blipFill rotWithShape="1">
          <a:blip r:embed="rId3">
            <a:alphaModFix/>
          </a:blip>
          <a:srcRect b="0" l="0" r="0" t="0"/>
          <a:stretch/>
        </p:blipFill>
        <p:spPr>
          <a:xfrm>
            <a:off x="511044" y="1509312"/>
            <a:ext cx="10971609" cy="4605050"/>
          </a:xfrm>
          <a:prstGeom prst="rect">
            <a:avLst/>
          </a:prstGeom>
          <a:noFill/>
          <a:ln>
            <a:noFill/>
          </a:ln>
        </p:spPr>
      </p:pic>
      <p:sp>
        <p:nvSpPr>
          <p:cNvPr id="161" name="Google Shape;161;p23"/>
          <p:cNvSpPr txBox="1"/>
          <p:nvPr/>
        </p:nvSpPr>
        <p:spPr>
          <a:xfrm>
            <a:off x="2699132" y="418641"/>
            <a:ext cx="550843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3C4743"/>
                </a:solidFill>
                <a:latin typeface="Calibri"/>
                <a:ea typeface="Calibri"/>
                <a:cs typeface="Calibri"/>
                <a:sym typeface="Calibri"/>
              </a:rPr>
              <a:t>Three Extreme Cases of PED</a:t>
            </a:r>
            <a:endParaRPr b="1" i="0" sz="2400" u="none" cap="none" strike="noStrike">
              <a:solidFill>
                <a:srgbClr val="3C4743"/>
              </a:solidFill>
              <a:latin typeface="Calibri"/>
              <a:ea typeface="Calibri"/>
              <a:cs typeface="Calibri"/>
              <a:sym typeface="Calibri"/>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Capture.PNG" id="166" name="Google Shape;166;p24"/>
          <p:cNvPicPr preferRelativeResize="0"/>
          <p:nvPr/>
        </p:nvPicPr>
        <p:blipFill rotWithShape="1">
          <a:blip r:embed="rId3">
            <a:alphaModFix/>
          </a:blip>
          <a:srcRect b="0" l="0" r="0" t="0"/>
          <a:stretch/>
        </p:blipFill>
        <p:spPr>
          <a:xfrm>
            <a:off x="2104222" y="980501"/>
            <a:ext cx="8229600" cy="47372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2. Price Elasticity of Supply PES</a:t>
            </a:r>
            <a:endParaRPr/>
          </a:p>
        </p:txBody>
      </p:sp>
      <p:sp>
        <p:nvSpPr>
          <p:cNvPr id="172" name="Google Shape;172;p2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The law of supply states that higher prices raise the quantity supplied. The </a:t>
            </a:r>
            <a:r>
              <a:rPr b="1" lang="en-US"/>
              <a:t>price elasticity of supply measures how much the quantity supplied responds to </a:t>
            </a:r>
            <a:r>
              <a:rPr lang="en-US"/>
              <a:t>changes in the price. </a:t>
            </a:r>
            <a:endParaRPr/>
          </a:p>
          <a:p>
            <a:pPr indent="-228600" lvl="0" marL="228600" rtl="0" algn="l">
              <a:lnSpc>
                <a:spcPct val="100000"/>
              </a:lnSpc>
              <a:spcBef>
                <a:spcPts val="1500"/>
              </a:spcBef>
              <a:spcAft>
                <a:spcPts val="0"/>
              </a:spcAft>
              <a:buClr>
                <a:schemeClr val="dk1"/>
              </a:buClr>
              <a:buSzPts val="2200"/>
              <a:buChar char="▪"/>
            </a:pPr>
            <a:r>
              <a:rPr lang="en-US"/>
              <a:t>PES = Percentage change in Supply/Percentage Change in Price</a:t>
            </a:r>
            <a:endParaRPr/>
          </a:p>
          <a:p>
            <a:pPr indent="-228600" lvl="0" marL="228600" rtl="0" algn="l">
              <a:lnSpc>
                <a:spcPct val="100000"/>
              </a:lnSpc>
              <a:spcBef>
                <a:spcPts val="1500"/>
              </a:spcBef>
              <a:spcAft>
                <a:spcPts val="0"/>
              </a:spcAft>
              <a:buClr>
                <a:schemeClr val="dk1"/>
              </a:buClr>
              <a:buSzPts val="2200"/>
              <a:buChar char="▪"/>
            </a:pPr>
            <a:r>
              <a:rPr lang="en-US"/>
              <a:t>Formula: Look at the board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Capture.PNG2.PNG" id="177" name="Google Shape;177;p26"/>
          <p:cNvPicPr preferRelativeResize="0"/>
          <p:nvPr/>
        </p:nvPicPr>
        <p:blipFill rotWithShape="1">
          <a:blip r:embed="rId3">
            <a:alphaModFix/>
          </a:blip>
          <a:srcRect b="0" l="0" r="0" t="0"/>
          <a:stretch/>
        </p:blipFill>
        <p:spPr>
          <a:xfrm>
            <a:off x="1904414" y="1209365"/>
            <a:ext cx="8383171" cy="4439270"/>
          </a:xfrm>
          <a:prstGeom prst="rect">
            <a:avLst/>
          </a:prstGeom>
          <a:noFill/>
          <a:ln>
            <a:noFill/>
          </a:ln>
        </p:spPr>
      </p:pic>
      <p:sp>
        <p:nvSpPr>
          <p:cNvPr id="178" name="Google Shape;178;p26"/>
          <p:cNvSpPr txBox="1"/>
          <p:nvPr/>
        </p:nvSpPr>
        <p:spPr>
          <a:xfrm>
            <a:off x="1410159" y="165252"/>
            <a:ext cx="935332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3C4743"/>
                </a:solidFill>
                <a:latin typeface="Calibri"/>
                <a:ea typeface="Calibri"/>
                <a:cs typeface="Calibri"/>
                <a:sym typeface="Calibri"/>
              </a:rPr>
              <a:t>Price Elasticity of Supply</a:t>
            </a:r>
            <a:endParaRPr b="1" i="0" sz="3200" u="none" cap="none" strike="noStrike">
              <a:solidFill>
                <a:srgbClr val="3C474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Example: PES</a:t>
            </a:r>
            <a:endParaRPr/>
          </a:p>
        </p:txBody>
      </p:sp>
      <p:graphicFrame>
        <p:nvGraphicFramePr>
          <p:cNvPr id="184" name="Google Shape;184;p27"/>
          <p:cNvGraphicFramePr/>
          <p:nvPr/>
        </p:nvGraphicFramePr>
        <p:xfrm>
          <a:off x="1279525" y="2190750"/>
          <a:ext cx="3000000" cy="3000000"/>
        </p:xfrm>
        <a:graphic>
          <a:graphicData uri="http://schemas.openxmlformats.org/drawingml/2006/table">
            <a:tbl>
              <a:tblPr bandRow="1" firstRow="1">
                <a:noFill/>
                <a:tableStyleId>{1B61B4D4-6D75-41E1-A2AA-AFC43CC93A68}</a:tableStyleId>
              </a:tblPr>
              <a:tblGrid>
                <a:gridCol w="3209925"/>
                <a:gridCol w="3209925"/>
                <a:gridCol w="3209925"/>
              </a:tblGrid>
              <a:tr h="370850">
                <a:tc>
                  <a:txBody>
                    <a:bodyPr/>
                    <a:lstStyle/>
                    <a:p>
                      <a:pPr indent="0" lvl="0" marL="0" marR="0" rtl="0" algn="l">
                        <a:spcBef>
                          <a:spcPts val="0"/>
                        </a:spcBef>
                        <a:spcAft>
                          <a:spcPts val="0"/>
                        </a:spcAft>
                        <a:buNone/>
                      </a:pPr>
                      <a:r>
                        <a:rPr b="1" lang="en-US" sz="2400"/>
                        <a:t>Price </a:t>
                      </a:r>
                      <a:endParaRPr b="1" sz="2400"/>
                    </a:p>
                  </a:txBody>
                  <a:tcPr marT="45725" marB="45725" marR="91450" marL="91450"/>
                </a:tc>
                <a:tc>
                  <a:txBody>
                    <a:bodyPr/>
                    <a:lstStyle/>
                    <a:p>
                      <a:pPr indent="0" lvl="0" marL="0" marR="0" rtl="0" algn="l">
                        <a:spcBef>
                          <a:spcPts val="0"/>
                        </a:spcBef>
                        <a:spcAft>
                          <a:spcPts val="0"/>
                        </a:spcAft>
                        <a:buNone/>
                      </a:pPr>
                      <a:r>
                        <a:rPr b="1" lang="en-US" sz="2400"/>
                        <a:t>Quantity Supplied of Ice-cream</a:t>
                      </a:r>
                      <a:endParaRPr b="1" sz="2400"/>
                    </a:p>
                  </a:txBody>
                  <a:tcPr marT="45725" marB="45725" marR="91450" marL="91450"/>
                </a:tc>
                <a:tc>
                  <a:txBody>
                    <a:bodyPr/>
                    <a:lstStyle/>
                    <a:p>
                      <a:pPr indent="0" lvl="0" marL="0" marR="0" rtl="0" algn="l">
                        <a:spcBef>
                          <a:spcPts val="0"/>
                        </a:spcBef>
                        <a:spcAft>
                          <a:spcPts val="0"/>
                        </a:spcAft>
                        <a:buNone/>
                      </a:pPr>
                      <a:r>
                        <a:rPr b="1" lang="en-US" sz="2400"/>
                        <a:t>Quantity Supplied</a:t>
                      </a:r>
                      <a:r>
                        <a:rPr b="1" lang="en-US" sz="2400"/>
                        <a:t> of Tomatoes</a:t>
                      </a:r>
                      <a:endParaRPr b="1" sz="2400"/>
                    </a:p>
                  </a:txBody>
                  <a:tcPr marT="45725" marB="45725" marR="91450" marL="91450"/>
                </a:tc>
              </a:tr>
              <a:tr h="370850">
                <a:tc>
                  <a:txBody>
                    <a:bodyPr/>
                    <a:lstStyle/>
                    <a:p>
                      <a:pPr indent="0" lvl="0" marL="0" marR="0" rtl="0" algn="l">
                        <a:spcBef>
                          <a:spcPts val="0"/>
                        </a:spcBef>
                        <a:spcAft>
                          <a:spcPts val="0"/>
                        </a:spcAft>
                        <a:buNone/>
                      </a:pPr>
                      <a:r>
                        <a:rPr b="1" lang="en-US" sz="2400"/>
                        <a:t>25</a:t>
                      </a:r>
                      <a:endParaRPr b="1" sz="2400"/>
                    </a:p>
                  </a:txBody>
                  <a:tcPr marT="45725" marB="45725" marR="91450" marL="91450"/>
                </a:tc>
                <a:tc>
                  <a:txBody>
                    <a:bodyPr/>
                    <a:lstStyle/>
                    <a:p>
                      <a:pPr indent="0" lvl="0" marL="0" marR="0" rtl="0" algn="l">
                        <a:spcBef>
                          <a:spcPts val="0"/>
                        </a:spcBef>
                        <a:spcAft>
                          <a:spcPts val="0"/>
                        </a:spcAft>
                        <a:buNone/>
                      </a:pPr>
                      <a:r>
                        <a:rPr b="1" lang="en-US" sz="2400"/>
                        <a:t>200</a:t>
                      </a:r>
                      <a:endParaRPr b="1" sz="2400"/>
                    </a:p>
                  </a:txBody>
                  <a:tcPr marT="45725" marB="45725" marR="91450" marL="91450"/>
                </a:tc>
                <a:tc>
                  <a:txBody>
                    <a:bodyPr/>
                    <a:lstStyle/>
                    <a:p>
                      <a:pPr indent="0" lvl="0" marL="0" marR="0" rtl="0" algn="l">
                        <a:spcBef>
                          <a:spcPts val="0"/>
                        </a:spcBef>
                        <a:spcAft>
                          <a:spcPts val="0"/>
                        </a:spcAft>
                        <a:buNone/>
                      </a:pPr>
                      <a:r>
                        <a:rPr b="1" lang="en-US" sz="2400"/>
                        <a:t>200</a:t>
                      </a:r>
                      <a:endParaRPr b="1" sz="2400"/>
                    </a:p>
                  </a:txBody>
                  <a:tcPr marT="45725" marB="45725" marR="91450" marL="91450"/>
                </a:tc>
              </a:tr>
              <a:tr h="370850">
                <a:tc>
                  <a:txBody>
                    <a:bodyPr/>
                    <a:lstStyle/>
                    <a:p>
                      <a:pPr indent="0" lvl="0" marL="0" marR="0" rtl="0" algn="l">
                        <a:spcBef>
                          <a:spcPts val="0"/>
                        </a:spcBef>
                        <a:spcAft>
                          <a:spcPts val="0"/>
                        </a:spcAft>
                        <a:buNone/>
                      </a:pPr>
                      <a:r>
                        <a:rPr b="1" lang="en-US" sz="2400"/>
                        <a:t>30</a:t>
                      </a:r>
                      <a:endParaRPr b="1" sz="2400"/>
                    </a:p>
                  </a:txBody>
                  <a:tcPr marT="45725" marB="45725" marR="91450" marL="91450"/>
                </a:tc>
                <a:tc>
                  <a:txBody>
                    <a:bodyPr/>
                    <a:lstStyle/>
                    <a:p>
                      <a:pPr indent="0" lvl="0" marL="0" marR="0" rtl="0" algn="l">
                        <a:spcBef>
                          <a:spcPts val="0"/>
                        </a:spcBef>
                        <a:spcAft>
                          <a:spcPts val="0"/>
                        </a:spcAft>
                        <a:buNone/>
                      </a:pPr>
                      <a:r>
                        <a:rPr b="1" lang="en-US" sz="2400"/>
                        <a:t>300</a:t>
                      </a:r>
                      <a:endParaRPr b="1" sz="2400"/>
                    </a:p>
                  </a:txBody>
                  <a:tcPr marT="45725" marB="45725" marR="91450" marL="91450"/>
                </a:tc>
                <a:tc>
                  <a:txBody>
                    <a:bodyPr/>
                    <a:lstStyle/>
                    <a:p>
                      <a:pPr indent="0" lvl="0" marL="0" marR="0" rtl="0" algn="l">
                        <a:spcBef>
                          <a:spcPts val="0"/>
                        </a:spcBef>
                        <a:spcAft>
                          <a:spcPts val="0"/>
                        </a:spcAft>
                        <a:buNone/>
                      </a:pPr>
                      <a:r>
                        <a:rPr b="1" lang="en-US" sz="2400"/>
                        <a:t>220</a:t>
                      </a:r>
                      <a:endParaRPr b="1" sz="2400"/>
                    </a:p>
                  </a:txBody>
                  <a:tcPr marT="45725" marB="45725" marR="91450" marL="91450"/>
                </a:tc>
              </a:tr>
              <a:tr h="370850">
                <a:tc>
                  <a:txBody>
                    <a:bodyPr/>
                    <a:lstStyle/>
                    <a:p>
                      <a:pPr indent="0" lvl="0" marL="0" marR="0" rtl="0" algn="l">
                        <a:spcBef>
                          <a:spcPts val="0"/>
                        </a:spcBef>
                        <a:spcAft>
                          <a:spcPts val="0"/>
                        </a:spcAft>
                        <a:buNone/>
                      </a:pPr>
                      <a:r>
                        <a:rPr b="1" lang="en-US" sz="2400"/>
                        <a:t>40</a:t>
                      </a:r>
                      <a:endParaRPr b="1" sz="2400"/>
                    </a:p>
                  </a:txBody>
                  <a:tcPr marT="45725" marB="45725" marR="91450" marL="91450"/>
                </a:tc>
                <a:tc>
                  <a:txBody>
                    <a:bodyPr/>
                    <a:lstStyle/>
                    <a:p>
                      <a:pPr indent="0" lvl="0" marL="0" marR="0" rtl="0" algn="l">
                        <a:spcBef>
                          <a:spcPts val="0"/>
                        </a:spcBef>
                        <a:spcAft>
                          <a:spcPts val="0"/>
                        </a:spcAft>
                        <a:buNone/>
                      </a:pPr>
                      <a:r>
                        <a:rPr b="1" lang="en-US" sz="2400"/>
                        <a:t>350</a:t>
                      </a:r>
                      <a:endParaRPr b="1" sz="2400"/>
                    </a:p>
                  </a:txBody>
                  <a:tcPr marT="45725" marB="45725" marR="91450" marL="91450"/>
                </a:tc>
                <a:tc>
                  <a:txBody>
                    <a:bodyPr/>
                    <a:lstStyle/>
                    <a:p>
                      <a:pPr indent="0" lvl="0" marL="0" marR="0" rtl="0" algn="l">
                        <a:spcBef>
                          <a:spcPts val="0"/>
                        </a:spcBef>
                        <a:spcAft>
                          <a:spcPts val="0"/>
                        </a:spcAft>
                        <a:buNone/>
                      </a:pPr>
                      <a:r>
                        <a:rPr b="1" lang="en-US" sz="2400"/>
                        <a:t>280</a:t>
                      </a:r>
                      <a:endParaRPr b="1" sz="2400"/>
                    </a:p>
                  </a:txBody>
                  <a:tcPr marT="45725" marB="45725" marR="91450" marL="91450"/>
                </a:tc>
              </a:tr>
              <a:tr h="370850">
                <a:tc>
                  <a:txBody>
                    <a:bodyPr/>
                    <a:lstStyle/>
                    <a:p>
                      <a:pPr indent="0" lvl="0" marL="0" marR="0" rtl="0" algn="l">
                        <a:spcBef>
                          <a:spcPts val="0"/>
                        </a:spcBef>
                        <a:spcAft>
                          <a:spcPts val="0"/>
                        </a:spcAft>
                        <a:buNone/>
                      </a:pPr>
                      <a:r>
                        <a:t/>
                      </a:r>
                      <a:endParaRPr b="1" sz="2400"/>
                    </a:p>
                  </a:txBody>
                  <a:tcPr marT="45725" marB="45725" marR="91450" marL="91450"/>
                </a:tc>
                <a:tc>
                  <a:txBody>
                    <a:bodyPr/>
                    <a:lstStyle/>
                    <a:p>
                      <a:pPr indent="0" lvl="0" marL="0" marR="0" rtl="0" algn="l">
                        <a:spcBef>
                          <a:spcPts val="0"/>
                        </a:spcBef>
                        <a:spcAft>
                          <a:spcPts val="0"/>
                        </a:spcAft>
                        <a:buNone/>
                      </a:pPr>
                      <a:r>
                        <a:t/>
                      </a:r>
                      <a:endParaRPr b="1" sz="2400"/>
                    </a:p>
                  </a:txBody>
                  <a:tcPr marT="45725" marB="45725" marR="91450" marL="91450"/>
                </a:tc>
                <a:tc>
                  <a:txBody>
                    <a:bodyPr/>
                    <a:lstStyle/>
                    <a:p>
                      <a:pPr indent="0" lvl="0" marL="0" marR="0" rtl="0" algn="l">
                        <a:spcBef>
                          <a:spcPts val="0"/>
                        </a:spcBef>
                        <a:spcAft>
                          <a:spcPts val="0"/>
                        </a:spcAft>
                        <a:buNone/>
                      </a:pPr>
                      <a:r>
                        <a:t/>
                      </a:r>
                      <a:endParaRPr b="1" sz="2400"/>
                    </a:p>
                  </a:txBody>
                  <a:tcPr marT="45725" marB="45725" marR="91450" marL="91450"/>
                </a:tc>
              </a:tr>
            </a:tbl>
          </a:graphicData>
        </a:graphic>
      </p:graphicFrame>
      <p:sp>
        <p:nvSpPr>
          <p:cNvPr id="185" name="Google Shape;185;p27"/>
          <p:cNvSpPr txBox="1"/>
          <p:nvPr/>
        </p:nvSpPr>
        <p:spPr>
          <a:xfrm>
            <a:off x="1249980" y="4908885"/>
            <a:ext cx="10003315"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C4743"/>
              </a:buClr>
              <a:buSzPts val="1800"/>
              <a:buFont typeface="Calibri"/>
              <a:buAutoNum type="arabicPeriod"/>
            </a:pPr>
            <a:r>
              <a:rPr b="0" i="0" lang="en-US" sz="1800" u="none" cap="none" strike="noStrike">
                <a:solidFill>
                  <a:srgbClr val="3C4743"/>
                </a:solidFill>
                <a:latin typeface="Calibri"/>
                <a:ea typeface="Calibri"/>
                <a:cs typeface="Calibri"/>
                <a:sym typeface="Calibri"/>
              </a:rPr>
              <a:t>Suppose when the price is BDT 25, quantity supplied of ice-cream is 200. If the price increases to BDT 40, what is the PES of ice-creams?</a:t>
            </a:r>
            <a:endParaRPr/>
          </a:p>
          <a:p>
            <a:pPr indent="-228600" lvl="0" marL="342900" marR="0" rtl="0" algn="l">
              <a:spcBef>
                <a:spcPts val="0"/>
              </a:spcBef>
              <a:spcAft>
                <a:spcPts val="0"/>
              </a:spcAft>
              <a:buClr>
                <a:schemeClr val="dk1"/>
              </a:buClr>
              <a:buSzPts val="1800"/>
              <a:buFont typeface="Calibri"/>
              <a:buNone/>
            </a:pPr>
            <a:r>
              <a:t/>
            </a:r>
            <a:endParaRPr b="0" i="0" sz="1800" u="none" cap="none" strike="noStrike">
              <a:solidFill>
                <a:srgbClr val="3C4743"/>
              </a:solidFill>
              <a:latin typeface="Calibri"/>
              <a:ea typeface="Calibri"/>
              <a:cs typeface="Calibri"/>
              <a:sym typeface="Calibri"/>
            </a:endParaRPr>
          </a:p>
          <a:p>
            <a:pPr indent="-342900" lvl="0" marL="342900" marR="0" rtl="0" algn="l">
              <a:spcBef>
                <a:spcPts val="0"/>
              </a:spcBef>
              <a:spcAft>
                <a:spcPts val="0"/>
              </a:spcAft>
              <a:buClr>
                <a:srgbClr val="3C4743"/>
              </a:buClr>
              <a:buSzPts val="1800"/>
              <a:buFont typeface="Calibri"/>
              <a:buAutoNum type="arabicPeriod"/>
            </a:pPr>
            <a:r>
              <a:rPr b="0" i="0" lang="en-US" sz="1800" u="none" cap="none" strike="noStrike">
                <a:solidFill>
                  <a:srgbClr val="3C4743"/>
                </a:solidFill>
                <a:latin typeface="Calibri"/>
                <a:ea typeface="Calibri"/>
                <a:cs typeface="Calibri"/>
                <a:sym typeface="Calibri"/>
              </a:rPr>
              <a:t>Suppose when the price is BDT 25, quantity supplied of tomatoes is 200. If the price increases to BDT 40, what is the PES for tomatoes?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Answers: PES</a:t>
            </a:r>
            <a:endParaRPr/>
          </a:p>
        </p:txBody>
      </p:sp>
      <p:sp>
        <p:nvSpPr>
          <p:cNvPr id="191" name="Google Shape;191;p28"/>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chemeClr val="dk1"/>
              </a:buClr>
              <a:buSzPts val="2200"/>
              <a:buAutoNum type="arabicPeriod"/>
            </a:pPr>
            <a:r>
              <a:rPr lang="en-US"/>
              <a:t>Elastic 1.25. Suppliers of ice-cream are able to quickly increase their supply when prices rise. Hence with a 60% increase in prices, suppliers are able to increase quantity supplied by 75%. </a:t>
            </a:r>
            <a:endParaRPr/>
          </a:p>
          <a:p>
            <a:pPr indent="-317500" lvl="0" marL="457200" rtl="0" algn="l">
              <a:lnSpc>
                <a:spcPct val="100000"/>
              </a:lnSpc>
              <a:spcBef>
                <a:spcPts val="1500"/>
              </a:spcBef>
              <a:spcAft>
                <a:spcPts val="0"/>
              </a:spcAft>
              <a:buClr>
                <a:schemeClr val="dk1"/>
              </a:buClr>
              <a:buSzPts val="2200"/>
              <a:buNone/>
            </a:pPr>
            <a:r>
              <a:t/>
            </a:r>
            <a:endParaRPr/>
          </a:p>
          <a:p>
            <a:pPr indent="-457200" lvl="0" marL="457200" rtl="0" algn="l">
              <a:lnSpc>
                <a:spcPct val="100000"/>
              </a:lnSpc>
              <a:spcBef>
                <a:spcPts val="1500"/>
              </a:spcBef>
              <a:spcAft>
                <a:spcPts val="0"/>
              </a:spcAft>
              <a:buClr>
                <a:schemeClr val="dk1"/>
              </a:buClr>
              <a:buSzPts val="2200"/>
              <a:buAutoNum type="arabicPeriod"/>
            </a:pPr>
            <a:r>
              <a:rPr lang="en-US"/>
              <a:t>Inelastic 0.67. Suppliers of tomatoes are not able to increase their supply as quickly mainly because tomatoes are an agricultural good. Hence, an increase in prices of 60%, suppliers were able to increase 40% of supply. </a:t>
            </a:r>
            <a:endParaRPr/>
          </a:p>
          <a:p>
            <a:pPr indent="-317500" lvl="0" marL="4572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Determinants of PES</a:t>
            </a:r>
            <a:endParaRPr/>
          </a:p>
        </p:txBody>
      </p:sp>
      <p:pic>
        <p:nvPicPr>
          <p:cNvPr descr="Capture.PNG" id="197" name="Google Shape;197;p29"/>
          <p:cNvPicPr preferRelativeResize="0"/>
          <p:nvPr>
            <p:ph idx="1" type="body"/>
          </p:nvPr>
        </p:nvPicPr>
        <p:blipFill rotWithShape="1">
          <a:blip r:embed="rId3">
            <a:alphaModFix/>
          </a:blip>
          <a:srcRect b="0" l="0" r="0" t="0"/>
          <a:stretch/>
        </p:blipFill>
        <p:spPr>
          <a:xfrm>
            <a:off x="206043" y="1925054"/>
            <a:ext cx="11705220" cy="44276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Capture.PNG" id="202" name="Google Shape;202;p30"/>
          <p:cNvPicPr preferRelativeResize="0"/>
          <p:nvPr/>
        </p:nvPicPr>
        <p:blipFill rotWithShape="1">
          <a:blip r:embed="rId3">
            <a:alphaModFix/>
          </a:blip>
          <a:srcRect b="0" l="0" r="0" t="0"/>
          <a:stretch/>
        </p:blipFill>
        <p:spPr>
          <a:xfrm>
            <a:off x="0" y="0"/>
            <a:ext cx="12192000" cy="72962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3. Income Elasticity of Demand (YED)</a:t>
            </a:r>
            <a:endParaRPr/>
          </a:p>
        </p:txBody>
      </p:sp>
      <p:sp>
        <p:nvSpPr>
          <p:cNvPr id="208" name="Google Shape;208;p3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The Income Elasticity of Demand The </a:t>
            </a:r>
            <a:r>
              <a:rPr b="1" lang="en-US"/>
              <a:t>income elasticity of demand measures </a:t>
            </a:r>
            <a:r>
              <a:rPr lang="en-US"/>
              <a:t>how the quantity demanded changes as consumer income changes. It is calculated as the percentage change in quantity demanded divided by the percentage change in income. That is,</a:t>
            </a:r>
            <a:endParaRPr/>
          </a:p>
          <a:p>
            <a:pPr indent="-228600" lvl="0" marL="228600" rtl="0" algn="l">
              <a:lnSpc>
                <a:spcPct val="100000"/>
              </a:lnSpc>
              <a:spcBef>
                <a:spcPts val="1500"/>
              </a:spcBef>
              <a:spcAft>
                <a:spcPts val="0"/>
              </a:spcAft>
              <a:buClr>
                <a:schemeClr val="dk1"/>
              </a:buClr>
              <a:buSzPts val="2200"/>
              <a:buChar char="▪"/>
            </a:pPr>
            <a:r>
              <a:rPr lang="en-US"/>
              <a:t>YED= %Change in quantity demanded/%Change in Income</a:t>
            </a:r>
            <a:endParaRPr/>
          </a:p>
          <a:p>
            <a:pPr indent="-228600" lvl="0" marL="228600" rtl="0" algn="l">
              <a:lnSpc>
                <a:spcPct val="100000"/>
              </a:lnSpc>
              <a:spcBef>
                <a:spcPts val="1500"/>
              </a:spcBef>
              <a:spcAft>
                <a:spcPts val="0"/>
              </a:spcAft>
              <a:buClr>
                <a:schemeClr val="dk1"/>
              </a:buClr>
              <a:buSzPts val="2200"/>
              <a:buChar char="▪"/>
            </a:pPr>
            <a:r>
              <a:rPr lang="en-US"/>
              <a:t>Forumla: look at the board</a:t>
            </a:r>
            <a:endParaRPr/>
          </a:p>
          <a:p>
            <a:pPr indent="-228600" lvl="0" marL="228600" rtl="0" algn="l">
              <a:lnSpc>
                <a:spcPct val="100000"/>
              </a:lnSpc>
              <a:spcBef>
                <a:spcPts val="1500"/>
              </a:spcBef>
              <a:spcAft>
                <a:spcPts val="0"/>
              </a:spcAft>
              <a:buClr>
                <a:schemeClr val="dk1"/>
              </a:buClr>
              <a:buSzPts val="2200"/>
              <a:buChar char="▪"/>
            </a:pPr>
            <a:r>
              <a:rPr lang="en-US"/>
              <a:t>If positive, then normal good. </a:t>
            </a:r>
            <a:endParaRPr/>
          </a:p>
          <a:p>
            <a:pPr indent="-228600" lvl="0" marL="228600" rtl="0" algn="l">
              <a:lnSpc>
                <a:spcPct val="100000"/>
              </a:lnSpc>
              <a:spcBef>
                <a:spcPts val="1500"/>
              </a:spcBef>
              <a:spcAft>
                <a:spcPts val="0"/>
              </a:spcAft>
              <a:buClr>
                <a:schemeClr val="dk1"/>
              </a:buClr>
              <a:buSzPts val="2200"/>
              <a:buChar char="▪"/>
            </a:pPr>
            <a:r>
              <a:rPr lang="en-US"/>
              <a:t>If negative, then inferior good.</a:t>
            </a:r>
            <a:endParaRPr/>
          </a:p>
          <a:p>
            <a:pPr indent="-889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Elasticity</a:t>
            </a:r>
            <a:endParaRPr/>
          </a:p>
        </p:txBody>
      </p:sp>
      <p:sp>
        <p:nvSpPr>
          <p:cNvPr id="103" name="Google Shape;103;p14"/>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Elasticity is a measure of how much buyers and sellers respond to changes in market conditions. When studying how some event or policy affects a market, we can discuss not only the direction of the effects but their magnitude as well.</a:t>
            </a:r>
            <a:endParaRPr/>
          </a:p>
          <a:p>
            <a:pPr indent="-228600" lvl="0" marL="228600" rtl="0" algn="l">
              <a:lnSpc>
                <a:spcPct val="100000"/>
              </a:lnSpc>
              <a:spcBef>
                <a:spcPts val="1500"/>
              </a:spcBef>
              <a:spcAft>
                <a:spcPts val="0"/>
              </a:spcAft>
              <a:buClr>
                <a:schemeClr val="dk1"/>
              </a:buClr>
              <a:buSzPts val="2200"/>
              <a:buChar char="▪"/>
            </a:pPr>
            <a:r>
              <a:rPr lang="en-US"/>
              <a:t>The </a:t>
            </a:r>
            <a:r>
              <a:rPr b="1" lang="en-US"/>
              <a:t>price elasticity of demand measures how much the quantity </a:t>
            </a:r>
            <a:r>
              <a:rPr lang="en-US"/>
              <a:t>demanded responds to a change in price. Demand for a good is said to be </a:t>
            </a:r>
            <a:r>
              <a:rPr i="1" lang="en-US"/>
              <a:t>elastic if the </a:t>
            </a:r>
            <a:r>
              <a:rPr lang="en-US"/>
              <a:t>quantity demanded responds substantially to changes in the price. Demand is said to be </a:t>
            </a:r>
            <a:r>
              <a:rPr i="1" lang="en-US"/>
              <a:t>inelastic if the quantity demanded responds only slightly to changes in the price.</a:t>
            </a:r>
            <a:endParaRPr/>
          </a:p>
          <a:p>
            <a:pPr indent="-2286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Examples of YED</a:t>
            </a:r>
            <a:endParaRPr/>
          </a:p>
        </p:txBody>
      </p:sp>
      <p:sp>
        <p:nvSpPr>
          <p:cNvPr id="214" name="Google Shape;214;p3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Suppose the monthly income of an individual increases from Rs. 6,000 (Y) to Rs. 12,000 (Y1). Now, his demand for clothes increases from 30 units (Q) to 70 units (Q1) Calculate YED</a:t>
            </a:r>
            <a:endParaRPr/>
          </a:p>
          <a:p>
            <a:pPr indent="-228600" lvl="0" marL="228600" rtl="0" algn="l">
              <a:lnSpc>
                <a:spcPct val="100000"/>
              </a:lnSpc>
              <a:spcBef>
                <a:spcPts val="1500"/>
              </a:spcBef>
              <a:spcAft>
                <a:spcPts val="0"/>
              </a:spcAft>
              <a:buClr>
                <a:schemeClr val="dk1"/>
              </a:buClr>
              <a:buSzPts val="2200"/>
              <a:buChar char="▪"/>
            </a:pPr>
            <a:r>
              <a:rPr lang="en-US"/>
              <a:t>Variations of YED:</a:t>
            </a:r>
            <a:endParaRPr/>
          </a:p>
          <a:p>
            <a:pPr indent="-228600" lvl="0" marL="228600" rtl="0" algn="l">
              <a:lnSpc>
                <a:spcPct val="100000"/>
              </a:lnSpc>
              <a:spcBef>
                <a:spcPts val="1500"/>
              </a:spcBef>
              <a:spcAft>
                <a:spcPts val="0"/>
              </a:spcAft>
              <a:buClr>
                <a:schemeClr val="dk1"/>
              </a:buClr>
              <a:buSzPts val="2200"/>
              <a:buNone/>
            </a:pPr>
            <a:r>
              <a:rPr b="1" lang="en-US"/>
              <a:t>More than Unitary Income Elasticity of Demand</a:t>
            </a:r>
            <a:endParaRPr/>
          </a:p>
          <a:p>
            <a:pPr indent="-228600" lvl="0" marL="228600" rtl="0" algn="l">
              <a:lnSpc>
                <a:spcPct val="100000"/>
              </a:lnSpc>
              <a:spcBef>
                <a:spcPts val="1500"/>
              </a:spcBef>
              <a:spcAft>
                <a:spcPts val="0"/>
              </a:spcAft>
              <a:buClr>
                <a:schemeClr val="dk1"/>
              </a:buClr>
              <a:buSzPts val="2200"/>
              <a:buNone/>
            </a:pPr>
            <a:r>
              <a:rPr b="1" lang="en-US"/>
              <a:t>Less than Unitary Income Elasticity of Demand:</a:t>
            </a:r>
            <a:endParaRPr/>
          </a:p>
          <a:p>
            <a:pPr indent="-2286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4. Cross Elasticity of Demand (XED) </a:t>
            </a:r>
            <a:endParaRPr/>
          </a:p>
        </p:txBody>
      </p:sp>
      <p:sp>
        <p:nvSpPr>
          <p:cNvPr id="220" name="Google Shape;220;p3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The </a:t>
            </a:r>
            <a:r>
              <a:rPr b="1" lang="en-US"/>
              <a:t>cross-price elasticity of demand </a:t>
            </a:r>
            <a:r>
              <a:rPr lang="en-US"/>
              <a:t>measures how the quantity demanded of one good responds to a change in the price of another good. It is calculated as the percentage change in quantity demanded of good 1 divided by the percentage change in the price of good 2. That is,</a:t>
            </a:r>
            <a:endParaRPr/>
          </a:p>
          <a:p>
            <a:pPr indent="-228600" lvl="0" marL="228600" rtl="0" algn="l">
              <a:lnSpc>
                <a:spcPct val="100000"/>
              </a:lnSpc>
              <a:spcBef>
                <a:spcPts val="1500"/>
              </a:spcBef>
              <a:spcAft>
                <a:spcPts val="0"/>
              </a:spcAft>
              <a:buClr>
                <a:schemeClr val="dk1"/>
              </a:buClr>
              <a:buSzPts val="2200"/>
              <a:buChar char="▪"/>
            </a:pPr>
            <a:r>
              <a:rPr lang="en-US"/>
              <a:t>XED=% Change in QD of good 1/ %Change in Price of Good 2</a:t>
            </a:r>
            <a:endParaRPr/>
          </a:p>
          <a:p>
            <a:pPr indent="-228600" lvl="0" marL="228600" rtl="0" algn="l">
              <a:lnSpc>
                <a:spcPct val="100000"/>
              </a:lnSpc>
              <a:spcBef>
                <a:spcPts val="1500"/>
              </a:spcBef>
              <a:spcAft>
                <a:spcPts val="0"/>
              </a:spcAft>
              <a:buClr>
                <a:schemeClr val="dk1"/>
              </a:buClr>
              <a:buSzPts val="2200"/>
              <a:buChar char="▪"/>
            </a:pPr>
            <a:r>
              <a:rPr lang="en-US"/>
              <a:t>Whether the cross-price elasticity is a positive or negative number depends on whether the two goods are substitutes or complements.</a:t>
            </a:r>
            <a:endParaRPr/>
          </a:p>
          <a:p>
            <a:pPr indent="-228600" lvl="0" marL="228600" rtl="0" algn="l">
              <a:lnSpc>
                <a:spcPct val="100000"/>
              </a:lnSpc>
              <a:spcBef>
                <a:spcPts val="1500"/>
              </a:spcBef>
              <a:spcAft>
                <a:spcPts val="0"/>
              </a:spcAft>
              <a:buClr>
                <a:schemeClr val="dk1"/>
              </a:buClr>
              <a:buSzPts val="2200"/>
              <a:buChar char="▪"/>
            </a:pPr>
            <a:r>
              <a:rPr lang="en-US"/>
              <a:t>If positive, then substitute good. If negative, then complementary good. </a:t>
            </a:r>
            <a:endParaRPr/>
          </a:p>
          <a:p>
            <a:pPr indent="-889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Examples of XED (substitute)</a:t>
            </a:r>
            <a:endParaRPr/>
          </a:p>
        </p:txBody>
      </p:sp>
      <p:sp>
        <p:nvSpPr>
          <p:cNvPr id="226" name="Google Shape;226;p34"/>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The quantity demanded or product A has increased by 12% in response to a 15% increase in price of product B. Calculate the cross elasticity of demand and tell whether the product pair is (a) apples and oranges, or (b) cars and gas.</a:t>
            </a:r>
            <a:endParaRPr/>
          </a:p>
          <a:p>
            <a:pPr indent="-228600" lvl="0" marL="228600" rtl="0" algn="l">
              <a:lnSpc>
                <a:spcPct val="100000"/>
              </a:lnSpc>
              <a:spcBef>
                <a:spcPts val="1500"/>
              </a:spcBef>
              <a:spcAft>
                <a:spcPts val="0"/>
              </a:spcAft>
              <a:buClr>
                <a:schemeClr val="dk1"/>
              </a:buClr>
              <a:buSzPts val="2200"/>
              <a:buChar char="▪"/>
            </a:pPr>
            <a:r>
              <a:rPr lang="en-US"/>
              <a:t>Cross elasticity of demand = % change in quantity demanded of A ÷ % change in price of B = 12%/15% = 0.67.</a:t>
            </a:r>
            <a:endParaRPr/>
          </a:p>
          <a:p>
            <a:pPr indent="-228600" lvl="0" marL="228600" rtl="0" algn="l">
              <a:lnSpc>
                <a:spcPct val="100000"/>
              </a:lnSpc>
              <a:spcBef>
                <a:spcPts val="1500"/>
              </a:spcBef>
              <a:spcAft>
                <a:spcPts val="0"/>
              </a:spcAft>
              <a:buClr>
                <a:schemeClr val="dk1"/>
              </a:buClr>
              <a:buSzPts val="2200"/>
              <a:buChar char="▪"/>
            </a:pPr>
            <a:r>
              <a:rPr lang="en-US"/>
              <a:t>Since the cross elasticity of demand is positive, product A and B are substitute goods. They are most likely apples and oranges.</a:t>
            </a:r>
            <a:endParaRPr/>
          </a:p>
          <a:p>
            <a:pPr indent="-2286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Examples of XED (Complements)</a:t>
            </a:r>
            <a:endParaRPr/>
          </a:p>
        </p:txBody>
      </p:sp>
      <p:sp>
        <p:nvSpPr>
          <p:cNvPr id="232" name="Google Shape;232;p3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00000"/>
              </a:lnSpc>
              <a:spcBef>
                <a:spcPts val="0"/>
              </a:spcBef>
              <a:spcAft>
                <a:spcPts val="0"/>
              </a:spcAft>
              <a:buClr>
                <a:schemeClr val="dk1"/>
              </a:buClr>
              <a:buSzPct val="100000"/>
              <a:buChar char="▪"/>
            </a:pPr>
            <a:r>
              <a:rPr lang="en-US"/>
              <a:t>For example, if the price of Cinema Tickets increases from £5.00 to £7.50, and the demand for Popcorn decreases from 1000 tubs to 700, the XED between the two products will be:</a:t>
            </a:r>
            <a:endParaRPr/>
          </a:p>
          <a:p>
            <a:pPr indent="-228600" lvl="0" marL="228600" rtl="0" algn="l">
              <a:lnSpc>
                <a:spcPct val="100000"/>
              </a:lnSpc>
              <a:spcBef>
                <a:spcPts val="1500"/>
              </a:spcBef>
              <a:spcAft>
                <a:spcPts val="0"/>
              </a:spcAft>
              <a:buClr>
                <a:schemeClr val="dk1"/>
              </a:buClr>
              <a:buSzPct val="100000"/>
              <a:buNone/>
            </a:pPr>
            <a:r>
              <a:rPr lang="en-US"/>
              <a:t>XED= ? The negative sign means that the two goods are complements</a:t>
            </a:r>
            <a:endParaRPr/>
          </a:p>
          <a:p>
            <a:pPr indent="-228600" lvl="0" marL="228600" rtl="0" algn="l">
              <a:lnSpc>
                <a:spcPct val="100000"/>
              </a:lnSpc>
              <a:spcBef>
                <a:spcPts val="1500"/>
              </a:spcBef>
              <a:spcAft>
                <a:spcPts val="0"/>
              </a:spcAft>
              <a:buClr>
                <a:schemeClr val="dk1"/>
              </a:buClr>
              <a:buSzPct val="100000"/>
              <a:buNone/>
            </a:pPr>
            <a:r>
              <a:rPr lang="en-US"/>
              <a:t>Why find XED?</a:t>
            </a:r>
            <a:endParaRPr/>
          </a:p>
          <a:p>
            <a:pPr indent="-228600" lvl="0" marL="228600" rtl="0" algn="l">
              <a:lnSpc>
                <a:spcPct val="100000"/>
              </a:lnSpc>
              <a:spcBef>
                <a:spcPts val="1500"/>
              </a:spcBef>
              <a:spcAft>
                <a:spcPts val="0"/>
              </a:spcAft>
              <a:buClr>
                <a:schemeClr val="dk1"/>
              </a:buClr>
              <a:buSzPct val="100000"/>
              <a:buChar char="▪"/>
            </a:pPr>
            <a:r>
              <a:rPr lang="en-US"/>
              <a:t>Knowing the XED of its own and other related products enables the firm to map out its market. Mapping allows a firm to calculate how many rivals it has, and how close they are. It also allows the firm to measure how important its complementary products are to its own products.</a:t>
            </a:r>
            <a:endParaRPr/>
          </a:p>
          <a:p>
            <a:pPr indent="-228600" lvl="0" marL="228600" rtl="0" algn="l">
              <a:lnSpc>
                <a:spcPct val="100000"/>
              </a:lnSpc>
              <a:spcBef>
                <a:spcPts val="1500"/>
              </a:spcBef>
              <a:spcAft>
                <a:spcPts val="0"/>
              </a:spcAft>
              <a:buClr>
                <a:schemeClr val="dk1"/>
              </a:buClr>
              <a:buSzPct val="100000"/>
              <a:buChar char="▪"/>
            </a:pPr>
            <a:r>
              <a:rPr lang="en-US"/>
              <a:t>This knowledge allows the firm to develop strategies to reduce its exposure to the risks associated with price changes by other firms, such as a rise in the price of a complement or a fall in the price of a substitute.</a:t>
            </a:r>
            <a:endParaRPr/>
          </a:p>
          <a:p>
            <a:pPr indent="-228600" lvl="0" marL="228600" rtl="0" algn="l">
              <a:lnSpc>
                <a:spcPct val="100000"/>
              </a:lnSpc>
              <a:spcBef>
                <a:spcPts val="1500"/>
              </a:spcBef>
              <a:spcAft>
                <a:spcPts val="0"/>
              </a:spcAft>
              <a:buClr>
                <a:schemeClr val="dk1"/>
              </a:buClr>
              <a:buSzPct val="10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How to calculate Revenue?</a:t>
            </a:r>
            <a:endParaRPr/>
          </a:p>
        </p:txBody>
      </p:sp>
      <p:pic>
        <p:nvPicPr>
          <p:cNvPr descr="Capture.PNG" id="238" name="Google Shape;238;p36"/>
          <p:cNvPicPr preferRelativeResize="0"/>
          <p:nvPr>
            <p:ph idx="1" type="body"/>
          </p:nvPr>
        </p:nvPicPr>
        <p:blipFill rotWithShape="1">
          <a:blip r:embed="rId3">
            <a:alphaModFix/>
          </a:blip>
          <a:srcRect b="0" l="0" r="0" t="0"/>
          <a:stretch/>
        </p:blipFill>
        <p:spPr>
          <a:xfrm>
            <a:off x="501091" y="1478280"/>
            <a:ext cx="10746029" cy="51663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TOTAL REVENUE</a:t>
            </a:r>
            <a:endParaRPr/>
          </a:p>
        </p:txBody>
      </p:sp>
      <p:sp>
        <p:nvSpPr>
          <p:cNvPr id="244" name="Google Shape;244;p37"/>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When there are changes in Price and Quantity, we expect changes in the revenue earned by suppliers of that market. The concept of elasticity is important to understand how much extra revenue will gain/lose if prices move up and down. </a:t>
            </a:r>
            <a:endParaRPr/>
          </a:p>
          <a:p>
            <a:pPr indent="-228600" lvl="0" marL="228600" rtl="0" algn="l">
              <a:lnSpc>
                <a:spcPct val="100000"/>
              </a:lnSpc>
              <a:spcBef>
                <a:spcPts val="1500"/>
              </a:spcBef>
              <a:spcAft>
                <a:spcPts val="0"/>
              </a:spcAft>
              <a:buClr>
                <a:schemeClr val="dk1"/>
              </a:buClr>
              <a:buSzPts val="2200"/>
              <a:buChar char="▪"/>
            </a:pPr>
            <a:r>
              <a:rPr lang="en-US"/>
              <a:t>Meaning in conditions of elasticity.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Elastic Demand and Inelastic Demand Curve</a:t>
            </a:r>
            <a:endParaRPr/>
          </a:p>
        </p:txBody>
      </p:sp>
      <p:pic>
        <p:nvPicPr>
          <p:cNvPr descr="main-qimg-c525ccfb4e05e08f5344c22ac4c1ba4e-c.jpg" id="109" name="Google Shape;109;p15"/>
          <p:cNvPicPr preferRelativeResize="0"/>
          <p:nvPr>
            <p:ph idx="1" type="body"/>
          </p:nvPr>
        </p:nvPicPr>
        <p:blipFill rotWithShape="1">
          <a:blip r:embed="rId3">
            <a:alphaModFix/>
          </a:blip>
          <a:srcRect b="0" l="0" r="0" t="0"/>
          <a:stretch/>
        </p:blipFill>
        <p:spPr>
          <a:xfrm>
            <a:off x="1493520" y="1850453"/>
            <a:ext cx="8884919" cy="500754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Price Elasticity of Demand (PED)</a:t>
            </a:r>
            <a:endParaRPr/>
          </a:p>
        </p:txBody>
      </p:sp>
      <p:sp>
        <p:nvSpPr>
          <p:cNvPr id="115" name="Google Shape;115;p16"/>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Economists calculate the price elasticity of demand as the percentage change in the quantity demanded divided by the percentage change in the price. That is, Price elasticity of demand</a:t>
            </a:r>
            <a:endParaRPr/>
          </a:p>
          <a:p>
            <a:pPr indent="-228600" lvl="0" marL="228600" rtl="0" algn="l">
              <a:lnSpc>
                <a:spcPct val="100000"/>
              </a:lnSpc>
              <a:spcBef>
                <a:spcPts val="1500"/>
              </a:spcBef>
              <a:spcAft>
                <a:spcPts val="0"/>
              </a:spcAft>
              <a:buClr>
                <a:schemeClr val="dk1"/>
              </a:buClr>
              <a:buSzPts val="2200"/>
              <a:buChar char="▪"/>
            </a:pPr>
            <a:r>
              <a:rPr lang="en-US"/>
              <a:t>PED =% Change in quantity demanded/ %change in price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Capture.PNG" id="120" name="Google Shape;120;p17"/>
          <p:cNvPicPr preferRelativeResize="0"/>
          <p:nvPr/>
        </p:nvPicPr>
        <p:blipFill rotWithShape="1">
          <a:blip r:embed="rId3">
            <a:alphaModFix/>
          </a:blip>
          <a:srcRect b="0" l="0" r="0" t="0"/>
          <a:stretch/>
        </p:blipFill>
        <p:spPr>
          <a:xfrm>
            <a:off x="2574758" y="986589"/>
            <a:ext cx="7134726" cy="4920916"/>
          </a:xfrm>
          <a:prstGeom prst="rect">
            <a:avLst/>
          </a:prstGeom>
          <a:noFill/>
          <a:ln>
            <a:noFill/>
          </a:ln>
        </p:spPr>
      </p:pic>
      <p:sp>
        <p:nvSpPr>
          <p:cNvPr id="121" name="Google Shape;121;p17"/>
          <p:cNvSpPr txBox="1"/>
          <p:nvPr/>
        </p:nvSpPr>
        <p:spPr>
          <a:xfrm>
            <a:off x="1852863" y="216568"/>
            <a:ext cx="8001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3C4743"/>
                </a:solidFill>
                <a:latin typeface="Calibri"/>
                <a:ea typeface="Calibri"/>
                <a:cs typeface="Calibri"/>
                <a:sym typeface="Calibri"/>
              </a:rPr>
              <a:t>PED/PES</a:t>
            </a:r>
            <a:endParaRPr b="1" i="0" sz="2800" u="none" cap="none" strike="noStrike">
              <a:solidFill>
                <a:srgbClr val="3C474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PED: Examples</a:t>
            </a:r>
            <a:endParaRPr/>
          </a:p>
        </p:txBody>
      </p:sp>
      <p:graphicFrame>
        <p:nvGraphicFramePr>
          <p:cNvPr id="127" name="Google Shape;127;p18"/>
          <p:cNvGraphicFramePr/>
          <p:nvPr/>
        </p:nvGraphicFramePr>
        <p:xfrm>
          <a:off x="642651" y="1963757"/>
          <a:ext cx="3000000" cy="3000000"/>
        </p:xfrm>
        <a:graphic>
          <a:graphicData uri="http://schemas.openxmlformats.org/drawingml/2006/table">
            <a:tbl>
              <a:tblPr bandRow="1" firstRow="1">
                <a:noFill/>
                <a:tableStyleId>{1B61B4D4-6D75-41E1-A2AA-AFC43CC93A68}</a:tableStyleId>
              </a:tblPr>
              <a:tblGrid>
                <a:gridCol w="3657600"/>
                <a:gridCol w="3657600"/>
                <a:gridCol w="3657600"/>
              </a:tblGrid>
              <a:tr h="370850">
                <a:tc>
                  <a:txBody>
                    <a:bodyPr/>
                    <a:lstStyle/>
                    <a:p>
                      <a:pPr indent="0" lvl="0" marL="0" marR="0" rtl="0" algn="l">
                        <a:spcBef>
                          <a:spcPts val="0"/>
                        </a:spcBef>
                        <a:spcAft>
                          <a:spcPts val="0"/>
                        </a:spcAft>
                        <a:buNone/>
                      </a:pPr>
                      <a:r>
                        <a:rPr b="1" lang="en-US" sz="2400" u="none" cap="none" strike="noStrike"/>
                        <a:t>Price of Public Transport</a:t>
                      </a:r>
                      <a:endParaRPr/>
                    </a:p>
                    <a:p>
                      <a:pPr indent="0" lvl="0" marL="0" marR="0" rtl="0" algn="l">
                        <a:spcBef>
                          <a:spcPts val="0"/>
                        </a:spcBef>
                        <a:spcAft>
                          <a:spcPts val="0"/>
                        </a:spcAft>
                        <a:buNone/>
                      </a:pPr>
                      <a:r>
                        <a:rPr b="1" lang="en-US" sz="2400"/>
                        <a:t>(BDT)</a:t>
                      </a:r>
                      <a:endParaRPr b="1" sz="2400"/>
                    </a:p>
                  </a:txBody>
                  <a:tcPr marT="45725" marB="45725" marR="121925" marL="121925"/>
                </a:tc>
                <a:tc>
                  <a:txBody>
                    <a:bodyPr/>
                    <a:lstStyle/>
                    <a:p>
                      <a:pPr indent="0" lvl="0" marL="0" marR="0" rtl="0" algn="l">
                        <a:spcBef>
                          <a:spcPts val="0"/>
                        </a:spcBef>
                        <a:spcAft>
                          <a:spcPts val="0"/>
                        </a:spcAft>
                        <a:buNone/>
                      </a:pPr>
                      <a:r>
                        <a:rPr b="1" lang="en-US" sz="2400"/>
                        <a:t>Quantity</a:t>
                      </a:r>
                      <a:r>
                        <a:rPr b="1" lang="en-US" sz="2400"/>
                        <a:t> Demanded by University Students</a:t>
                      </a:r>
                      <a:endParaRPr b="1" sz="2400"/>
                    </a:p>
                  </a:txBody>
                  <a:tcPr marT="45725" marB="45725" marR="121925" marL="121925"/>
                </a:tc>
                <a:tc>
                  <a:txBody>
                    <a:bodyPr/>
                    <a:lstStyle/>
                    <a:p>
                      <a:pPr indent="0" lvl="0" marL="0" marR="0" rtl="0" algn="l">
                        <a:spcBef>
                          <a:spcPts val="0"/>
                        </a:spcBef>
                        <a:spcAft>
                          <a:spcPts val="0"/>
                        </a:spcAft>
                        <a:buNone/>
                      </a:pPr>
                      <a:r>
                        <a:rPr b="1" lang="en-US" sz="2400"/>
                        <a:t>Quantity Demanded by Tourists</a:t>
                      </a:r>
                      <a:endParaRPr b="1" sz="2400"/>
                    </a:p>
                  </a:txBody>
                  <a:tcPr marT="45725" marB="45725" marR="121925" marL="121925"/>
                </a:tc>
              </a:tr>
              <a:tr h="370850">
                <a:tc>
                  <a:txBody>
                    <a:bodyPr/>
                    <a:lstStyle/>
                    <a:p>
                      <a:pPr indent="0" lvl="0" marL="0" marR="0" rtl="0" algn="l">
                        <a:spcBef>
                          <a:spcPts val="0"/>
                        </a:spcBef>
                        <a:spcAft>
                          <a:spcPts val="0"/>
                        </a:spcAft>
                        <a:buNone/>
                      </a:pPr>
                      <a:r>
                        <a:rPr b="1" lang="en-US" sz="2400"/>
                        <a:t>20</a:t>
                      </a:r>
                      <a:endParaRPr b="1" sz="2400"/>
                    </a:p>
                  </a:txBody>
                  <a:tcPr marT="45725" marB="45725" marR="121925" marL="121925"/>
                </a:tc>
                <a:tc>
                  <a:txBody>
                    <a:bodyPr/>
                    <a:lstStyle/>
                    <a:p>
                      <a:pPr indent="0" lvl="0" marL="0" marR="0" rtl="0" algn="l">
                        <a:spcBef>
                          <a:spcPts val="0"/>
                        </a:spcBef>
                        <a:spcAft>
                          <a:spcPts val="0"/>
                        </a:spcAft>
                        <a:buNone/>
                      </a:pPr>
                      <a:r>
                        <a:rPr b="1" lang="en-US" sz="2400"/>
                        <a:t>300</a:t>
                      </a:r>
                      <a:endParaRPr b="1" sz="2400"/>
                    </a:p>
                  </a:txBody>
                  <a:tcPr marT="45725" marB="45725" marR="121925" marL="121925"/>
                </a:tc>
                <a:tc>
                  <a:txBody>
                    <a:bodyPr/>
                    <a:lstStyle/>
                    <a:p>
                      <a:pPr indent="0" lvl="0" marL="0" marR="0" rtl="0" algn="l">
                        <a:spcBef>
                          <a:spcPts val="0"/>
                        </a:spcBef>
                        <a:spcAft>
                          <a:spcPts val="0"/>
                        </a:spcAft>
                        <a:buNone/>
                      </a:pPr>
                      <a:r>
                        <a:rPr b="1" lang="en-US" sz="2400"/>
                        <a:t>300</a:t>
                      </a:r>
                      <a:endParaRPr b="1" sz="2400"/>
                    </a:p>
                  </a:txBody>
                  <a:tcPr marT="45725" marB="45725" marR="121925" marL="121925"/>
                </a:tc>
              </a:tr>
              <a:tr h="370850">
                <a:tc>
                  <a:txBody>
                    <a:bodyPr/>
                    <a:lstStyle/>
                    <a:p>
                      <a:pPr indent="0" lvl="0" marL="0" marR="0" rtl="0" algn="l">
                        <a:spcBef>
                          <a:spcPts val="0"/>
                        </a:spcBef>
                        <a:spcAft>
                          <a:spcPts val="0"/>
                        </a:spcAft>
                        <a:buNone/>
                      </a:pPr>
                      <a:r>
                        <a:rPr b="1" lang="en-US" sz="2400"/>
                        <a:t>25</a:t>
                      </a:r>
                      <a:endParaRPr b="1" sz="2400"/>
                    </a:p>
                  </a:txBody>
                  <a:tcPr marT="45725" marB="45725" marR="121925" marL="121925"/>
                </a:tc>
                <a:tc>
                  <a:txBody>
                    <a:bodyPr/>
                    <a:lstStyle/>
                    <a:p>
                      <a:pPr indent="0" lvl="0" marL="0" marR="0" rtl="0" algn="l">
                        <a:spcBef>
                          <a:spcPts val="0"/>
                        </a:spcBef>
                        <a:spcAft>
                          <a:spcPts val="0"/>
                        </a:spcAft>
                        <a:buNone/>
                      </a:pPr>
                      <a:r>
                        <a:rPr b="1" lang="en-US" sz="2400"/>
                        <a:t>275</a:t>
                      </a:r>
                      <a:endParaRPr b="1" sz="2400"/>
                    </a:p>
                  </a:txBody>
                  <a:tcPr marT="45725" marB="45725" marR="121925" marL="121925"/>
                </a:tc>
                <a:tc>
                  <a:txBody>
                    <a:bodyPr/>
                    <a:lstStyle/>
                    <a:p>
                      <a:pPr indent="0" lvl="0" marL="0" marR="0" rtl="0" algn="l">
                        <a:spcBef>
                          <a:spcPts val="0"/>
                        </a:spcBef>
                        <a:spcAft>
                          <a:spcPts val="0"/>
                        </a:spcAft>
                        <a:buNone/>
                      </a:pPr>
                      <a:r>
                        <a:rPr b="1" lang="en-US" sz="2400"/>
                        <a:t>200</a:t>
                      </a:r>
                      <a:endParaRPr b="1" sz="2400"/>
                    </a:p>
                  </a:txBody>
                  <a:tcPr marT="45725" marB="45725" marR="121925" marL="121925"/>
                </a:tc>
              </a:tr>
              <a:tr h="370850">
                <a:tc>
                  <a:txBody>
                    <a:bodyPr/>
                    <a:lstStyle/>
                    <a:p>
                      <a:pPr indent="0" lvl="0" marL="0" marR="0" rtl="0" algn="l">
                        <a:spcBef>
                          <a:spcPts val="0"/>
                        </a:spcBef>
                        <a:spcAft>
                          <a:spcPts val="0"/>
                        </a:spcAft>
                        <a:buNone/>
                      </a:pPr>
                      <a:r>
                        <a:rPr b="1" lang="en-US" sz="2400"/>
                        <a:t>27</a:t>
                      </a:r>
                      <a:endParaRPr b="1" sz="2400"/>
                    </a:p>
                  </a:txBody>
                  <a:tcPr marT="45725" marB="45725" marR="121925" marL="121925"/>
                </a:tc>
                <a:tc>
                  <a:txBody>
                    <a:bodyPr/>
                    <a:lstStyle/>
                    <a:p>
                      <a:pPr indent="0" lvl="0" marL="0" marR="0" rtl="0" algn="l">
                        <a:spcBef>
                          <a:spcPts val="0"/>
                        </a:spcBef>
                        <a:spcAft>
                          <a:spcPts val="0"/>
                        </a:spcAft>
                        <a:buNone/>
                      </a:pPr>
                      <a:r>
                        <a:rPr b="1" lang="en-US" sz="2400"/>
                        <a:t>260</a:t>
                      </a:r>
                      <a:endParaRPr b="1" sz="2400"/>
                    </a:p>
                  </a:txBody>
                  <a:tcPr marT="45725" marB="45725" marR="121925" marL="121925"/>
                </a:tc>
                <a:tc>
                  <a:txBody>
                    <a:bodyPr/>
                    <a:lstStyle/>
                    <a:p>
                      <a:pPr indent="0" lvl="0" marL="0" marR="0" rtl="0" algn="l">
                        <a:spcBef>
                          <a:spcPts val="0"/>
                        </a:spcBef>
                        <a:spcAft>
                          <a:spcPts val="0"/>
                        </a:spcAft>
                        <a:buNone/>
                      </a:pPr>
                      <a:r>
                        <a:rPr b="1" lang="en-US" sz="2400"/>
                        <a:t>180</a:t>
                      </a:r>
                      <a:endParaRPr b="1" sz="2400"/>
                    </a:p>
                  </a:txBody>
                  <a:tcPr marT="45725" marB="45725" marR="121925" marL="121925"/>
                </a:tc>
              </a:tr>
              <a:tr h="370850">
                <a:tc>
                  <a:txBody>
                    <a:bodyPr/>
                    <a:lstStyle/>
                    <a:p>
                      <a:pPr indent="0" lvl="0" marL="0" marR="0" rtl="0" algn="l">
                        <a:spcBef>
                          <a:spcPts val="0"/>
                        </a:spcBef>
                        <a:spcAft>
                          <a:spcPts val="0"/>
                        </a:spcAft>
                        <a:buNone/>
                      </a:pPr>
                      <a:r>
                        <a:t/>
                      </a:r>
                      <a:endParaRPr sz="1800"/>
                    </a:p>
                  </a:txBody>
                  <a:tcPr marT="45725" marB="45725" marR="121925" marL="121925"/>
                </a:tc>
                <a:tc>
                  <a:txBody>
                    <a:bodyPr/>
                    <a:lstStyle/>
                    <a:p>
                      <a:pPr indent="0" lvl="0" marL="0" marR="0" rtl="0" algn="l">
                        <a:spcBef>
                          <a:spcPts val="0"/>
                        </a:spcBef>
                        <a:spcAft>
                          <a:spcPts val="0"/>
                        </a:spcAft>
                        <a:buNone/>
                      </a:pPr>
                      <a:r>
                        <a:t/>
                      </a:r>
                      <a:endParaRPr sz="1800"/>
                    </a:p>
                  </a:txBody>
                  <a:tcPr marT="45725" marB="45725" marR="121925" marL="121925"/>
                </a:tc>
                <a:tc>
                  <a:txBody>
                    <a:bodyPr/>
                    <a:lstStyle/>
                    <a:p>
                      <a:pPr indent="0" lvl="0" marL="0" marR="0" rtl="0" algn="l">
                        <a:spcBef>
                          <a:spcPts val="0"/>
                        </a:spcBef>
                        <a:spcAft>
                          <a:spcPts val="0"/>
                        </a:spcAft>
                        <a:buNone/>
                      </a:pPr>
                      <a:r>
                        <a:t/>
                      </a:r>
                      <a:endParaRPr sz="1800"/>
                    </a:p>
                  </a:txBody>
                  <a:tcPr marT="45725" marB="45725" marR="121925" marL="121925"/>
                </a:tc>
              </a:tr>
            </a:tbl>
          </a:graphicData>
        </a:graphic>
      </p:graphicFrame>
      <p:sp>
        <p:nvSpPr>
          <p:cNvPr id="128" name="Google Shape;128;p18"/>
          <p:cNvSpPr txBox="1"/>
          <p:nvPr/>
        </p:nvSpPr>
        <p:spPr>
          <a:xfrm>
            <a:off x="812800" y="4114800"/>
            <a:ext cx="10668000" cy="132343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C4743"/>
              </a:buClr>
              <a:buSzPts val="2000"/>
              <a:buFont typeface="Calibri"/>
              <a:buAutoNum type="arabicPeriod"/>
            </a:pPr>
            <a:r>
              <a:rPr b="0" i="0" lang="en-US" sz="2000" u="none" cap="none" strike="noStrike">
                <a:solidFill>
                  <a:srgbClr val="3C4743"/>
                </a:solidFill>
                <a:latin typeface="Calibri"/>
                <a:ea typeface="Calibri"/>
                <a:cs typeface="Calibri"/>
                <a:sym typeface="Calibri"/>
              </a:rPr>
              <a:t>Calculate PED for group A and B, when Price decreases from 25 to 20. Comment on the elasticity.</a:t>
            </a:r>
            <a:endParaRPr/>
          </a:p>
          <a:p>
            <a:pPr indent="-215900" lvl="0" marL="342900" marR="0" rtl="0" algn="l">
              <a:spcBef>
                <a:spcPts val="0"/>
              </a:spcBef>
              <a:spcAft>
                <a:spcPts val="0"/>
              </a:spcAft>
              <a:buClr>
                <a:schemeClr val="dk1"/>
              </a:buClr>
              <a:buSzPts val="2000"/>
              <a:buFont typeface="Calibri"/>
              <a:buNone/>
            </a:pPr>
            <a:r>
              <a:t/>
            </a:r>
            <a:endParaRPr b="0" i="0" sz="2000" u="none" cap="none" strike="noStrike">
              <a:solidFill>
                <a:srgbClr val="3C4743"/>
              </a:solidFill>
              <a:latin typeface="Calibri"/>
              <a:ea typeface="Calibri"/>
              <a:cs typeface="Calibri"/>
              <a:sym typeface="Calibri"/>
            </a:endParaRPr>
          </a:p>
          <a:p>
            <a:pPr indent="-342900" lvl="0" marL="342900" marR="0" rtl="0" algn="l">
              <a:spcBef>
                <a:spcPts val="0"/>
              </a:spcBef>
              <a:spcAft>
                <a:spcPts val="0"/>
              </a:spcAft>
              <a:buClr>
                <a:srgbClr val="3C4743"/>
              </a:buClr>
              <a:buSzPts val="2000"/>
              <a:buFont typeface="Calibri"/>
              <a:buAutoNum type="arabicPeriod"/>
            </a:pPr>
            <a:r>
              <a:rPr b="0" i="0" lang="en-US" sz="2000" u="none" cap="none" strike="noStrike">
                <a:solidFill>
                  <a:srgbClr val="3C4743"/>
                </a:solidFill>
                <a:latin typeface="Calibri"/>
                <a:ea typeface="Calibri"/>
                <a:cs typeface="Calibri"/>
                <a:sym typeface="Calibri"/>
              </a:rPr>
              <a:t>Suppose the PED for NIKE shoes is 0.67 for University of students. What would be the percentage change in quantity demanded if prices increase by 20%. </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Answers</a:t>
            </a:r>
            <a:endParaRPr/>
          </a:p>
        </p:txBody>
      </p:sp>
      <p:sp>
        <p:nvSpPr>
          <p:cNvPr id="134" name="Google Shape;134;p19"/>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1800"/>
              <a:buAutoNum type="arabicPeriod"/>
            </a:pPr>
            <a:r>
              <a:rPr lang="en-US" sz="1800"/>
              <a:t>0.45 inelastic. Most of the university students travel using public transportation. Hence, a change in price will not influence their quantity demanded as much. You can see from the equation that a 20% fall in price caused only 9.09% increase in quantity demanded. </a:t>
            </a:r>
            <a:endParaRPr/>
          </a:p>
          <a:p>
            <a:pPr indent="-514350" lvl="0" marL="514350" rtl="0" algn="l">
              <a:lnSpc>
                <a:spcPct val="100000"/>
              </a:lnSpc>
              <a:spcBef>
                <a:spcPts val="1500"/>
              </a:spcBef>
              <a:spcAft>
                <a:spcPts val="0"/>
              </a:spcAft>
              <a:buClr>
                <a:schemeClr val="dk1"/>
              </a:buClr>
              <a:buSzPts val="1800"/>
              <a:buNone/>
            </a:pPr>
            <a:r>
              <a:rPr lang="en-US" sz="1800"/>
              <a:t>          2.5 elastic. Tourists tend to look for cheaper methods when travelling. Hence, a change in price will significantly influence their quantity demanded for public transportation. From the equation, you can see that a 20% fall in price caused 50% increase in quantity demanded. </a:t>
            </a:r>
            <a:endParaRPr/>
          </a:p>
          <a:p>
            <a:pPr indent="-514350" lvl="0" marL="514350" rtl="0" algn="l">
              <a:lnSpc>
                <a:spcPct val="100000"/>
              </a:lnSpc>
              <a:spcBef>
                <a:spcPts val="1500"/>
              </a:spcBef>
              <a:spcAft>
                <a:spcPts val="0"/>
              </a:spcAft>
              <a:buClr>
                <a:schemeClr val="dk1"/>
              </a:buClr>
              <a:buSzPts val="1800"/>
              <a:buNone/>
            </a:pPr>
            <a:r>
              <a:t/>
            </a:r>
            <a:endParaRPr sz="1800"/>
          </a:p>
          <a:p>
            <a:pPr indent="-514350" lvl="0" marL="514350" rtl="0" algn="l">
              <a:lnSpc>
                <a:spcPct val="100000"/>
              </a:lnSpc>
              <a:spcBef>
                <a:spcPts val="1500"/>
              </a:spcBef>
              <a:spcAft>
                <a:spcPts val="0"/>
              </a:spcAft>
              <a:buClr>
                <a:schemeClr val="dk1"/>
              </a:buClr>
              <a:buSzPts val="1800"/>
              <a:buNone/>
            </a:pPr>
            <a:r>
              <a:rPr lang="en-US" sz="1800"/>
              <a:t>2.       Here, you are given PED and change in price for university students. Putting it in the formula, you get that a 20% increase in price resulted in a decrease in quantity demanded of 13.4%.  You could comment by looking at the PED that demand is inelastic. </a:t>
            </a:r>
            <a:endParaRPr sz="1800"/>
          </a:p>
          <a:p>
            <a:pPr indent="-514350" lvl="0" marL="514350" rtl="0" algn="l">
              <a:lnSpc>
                <a:spcPct val="100000"/>
              </a:lnSpc>
              <a:spcBef>
                <a:spcPts val="1500"/>
              </a:spcBef>
              <a:spcAft>
                <a:spcPts val="0"/>
              </a:spcAft>
              <a:buClr>
                <a:schemeClr val="dk1"/>
              </a:buClr>
              <a:buSzPts val="1800"/>
              <a:buNone/>
            </a:pPr>
            <a:r>
              <a:rPr lang="en-US" sz="1800"/>
              <a:t>  </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Determinants of PED</a:t>
            </a:r>
            <a:endParaRPr/>
          </a:p>
        </p:txBody>
      </p:sp>
      <p:sp>
        <p:nvSpPr>
          <p:cNvPr id="140" name="Google Shape;140;p20"/>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457200" lvl="1" marL="914400" rtl="0" algn="l">
              <a:lnSpc>
                <a:spcPct val="100000"/>
              </a:lnSpc>
              <a:spcBef>
                <a:spcPts val="0"/>
              </a:spcBef>
              <a:spcAft>
                <a:spcPts val="0"/>
              </a:spcAft>
              <a:buClr>
                <a:schemeClr val="dk1"/>
              </a:buClr>
              <a:buSzPts val="2000"/>
              <a:buAutoNum type="arabicPeriod"/>
            </a:pPr>
            <a:r>
              <a:rPr lang="en-US" sz="2000"/>
              <a:t>Availability of substitutes:</a:t>
            </a:r>
            <a:endParaRPr/>
          </a:p>
          <a:p>
            <a:pPr indent="-457200" lvl="1" marL="914400" rtl="0" algn="l">
              <a:lnSpc>
                <a:spcPct val="100000"/>
              </a:lnSpc>
              <a:spcBef>
                <a:spcPts val="300"/>
              </a:spcBef>
              <a:spcAft>
                <a:spcPts val="0"/>
              </a:spcAft>
              <a:buClr>
                <a:schemeClr val="dk1"/>
              </a:buClr>
              <a:buSzPts val="2000"/>
              <a:buNone/>
            </a:pPr>
            <a:r>
              <a:rPr lang="en-US" sz="2000"/>
              <a:t>Substitutes for the product: Generally, the more substitutes, the more elastic the demand. If a product has many substitutes, and the price rises, consumers will have an elastic response because they can easily find alternative products.</a:t>
            </a:r>
            <a:endParaRPr/>
          </a:p>
          <a:p>
            <a:pPr indent="-457200" lvl="1" marL="914400" rtl="0" algn="l">
              <a:lnSpc>
                <a:spcPct val="100000"/>
              </a:lnSpc>
              <a:spcBef>
                <a:spcPts val="300"/>
              </a:spcBef>
              <a:spcAft>
                <a:spcPts val="0"/>
              </a:spcAft>
              <a:buClr>
                <a:schemeClr val="dk1"/>
              </a:buClr>
              <a:buSzPts val="2000"/>
              <a:buNone/>
            </a:pPr>
            <a:r>
              <a:t/>
            </a:r>
            <a:endParaRPr sz="2000"/>
          </a:p>
          <a:p>
            <a:pPr indent="-228600" lvl="1" marL="685800" rtl="0" algn="l">
              <a:lnSpc>
                <a:spcPct val="100000"/>
              </a:lnSpc>
              <a:spcBef>
                <a:spcPts val="300"/>
              </a:spcBef>
              <a:spcAft>
                <a:spcPts val="0"/>
              </a:spcAft>
              <a:buClr>
                <a:schemeClr val="dk1"/>
              </a:buClr>
              <a:buSzPts val="2000"/>
              <a:buNone/>
            </a:pPr>
            <a:r>
              <a:rPr lang="en-US" sz="2000"/>
              <a:t>2. Luxury or necessity:</a:t>
            </a:r>
            <a:endParaRPr/>
          </a:p>
          <a:p>
            <a:pPr indent="-228600" lvl="1" marL="685800" rtl="0" algn="l">
              <a:lnSpc>
                <a:spcPct val="100000"/>
              </a:lnSpc>
              <a:spcBef>
                <a:spcPts val="300"/>
              </a:spcBef>
              <a:spcAft>
                <a:spcPts val="0"/>
              </a:spcAft>
              <a:buClr>
                <a:schemeClr val="dk1"/>
              </a:buClr>
              <a:buSzPts val="2000"/>
              <a:buNone/>
            </a:pPr>
            <a:r>
              <a:rPr lang="en-US" sz="2000"/>
              <a:t>Whether the product is a luxury or a necessity: Generally, the less necessary the item, the more elastic the demand. In the case of a luxury, if the price increases, consumers will just do without and have an elastic response.</a:t>
            </a:r>
            <a:endParaRPr/>
          </a:p>
          <a:p>
            <a:pPr indent="-228600" lvl="0" marL="228600" rtl="0" algn="l">
              <a:lnSpc>
                <a:spcPct val="100000"/>
              </a:lnSpc>
              <a:spcBef>
                <a:spcPts val="1500"/>
              </a:spcBef>
              <a:spcAft>
                <a:spcPts val="0"/>
              </a:spcAft>
              <a:buClr>
                <a:schemeClr val="dk1"/>
              </a:buClr>
              <a:buSzPts val="2200"/>
              <a:buNone/>
            </a:pPr>
            <a:r>
              <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Determinants of PED</a:t>
            </a:r>
            <a:endParaRPr/>
          </a:p>
        </p:txBody>
      </p:sp>
      <p:sp>
        <p:nvSpPr>
          <p:cNvPr id="146" name="Google Shape;146;p2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1" marL="685800" rtl="0" algn="l">
              <a:lnSpc>
                <a:spcPct val="100000"/>
              </a:lnSpc>
              <a:spcBef>
                <a:spcPts val="0"/>
              </a:spcBef>
              <a:spcAft>
                <a:spcPts val="0"/>
              </a:spcAft>
              <a:buClr>
                <a:schemeClr val="dk1"/>
              </a:buClr>
              <a:buSzPts val="2000"/>
              <a:buNone/>
            </a:pPr>
            <a:r>
              <a:rPr lang="en-US" sz="2000"/>
              <a:t>3. Share of income spent:</a:t>
            </a:r>
            <a:endParaRPr/>
          </a:p>
          <a:p>
            <a:pPr indent="-228600" lvl="1" marL="685800" rtl="0" algn="l">
              <a:lnSpc>
                <a:spcPct val="100000"/>
              </a:lnSpc>
              <a:spcBef>
                <a:spcPts val="300"/>
              </a:spcBef>
              <a:spcAft>
                <a:spcPts val="0"/>
              </a:spcAft>
              <a:buClr>
                <a:schemeClr val="dk1"/>
              </a:buClr>
              <a:buSzPts val="2000"/>
              <a:buNone/>
            </a:pPr>
            <a:r>
              <a:rPr lang="en-US" sz="2000"/>
              <a:t>Share of income spent on the good: Generally, the larger the expenditure relative to one’s budget, the more elastic the demand, because buyers notice the change in price more.</a:t>
            </a:r>
            <a:endParaRPr/>
          </a:p>
          <a:p>
            <a:pPr indent="-228600" lvl="1" marL="685800" rtl="0" algn="l">
              <a:lnSpc>
                <a:spcPct val="100000"/>
              </a:lnSpc>
              <a:spcBef>
                <a:spcPts val="300"/>
              </a:spcBef>
              <a:spcAft>
                <a:spcPts val="0"/>
              </a:spcAft>
              <a:buClr>
                <a:schemeClr val="dk1"/>
              </a:buClr>
              <a:buSzPts val="2000"/>
              <a:buNone/>
            </a:pPr>
            <a:r>
              <a:t/>
            </a:r>
            <a:endParaRPr sz="2000"/>
          </a:p>
          <a:p>
            <a:pPr indent="-228600" lvl="1" marL="685800" rtl="0" algn="l">
              <a:lnSpc>
                <a:spcPct val="100000"/>
              </a:lnSpc>
              <a:spcBef>
                <a:spcPts val="300"/>
              </a:spcBef>
              <a:spcAft>
                <a:spcPts val="0"/>
              </a:spcAft>
              <a:buClr>
                <a:schemeClr val="dk1"/>
              </a:buClr>
              <a:buSzPts val="2000"/>
              <a:buNone/>
            </a:pPr>
            <a:r>
              <a:rPr lang="en-US" sz="2000"/>
              <a:t>4. Time:</a:t>
            </a:r>
            <a:endParaRPr/>
          </a:p>
          <a:p>
            <a:pPr indent="-228600" lvl="1" marL="685800" rtl="0" algn="l">
              <a:lnSpc>
                <a:spcPct val="100000"/>
              </a:lnSpc>
              <a:spcBef>
                <a:spcPts val="300"/>
              </a:spcBef>
              <a:spcAft>
                <a:spcPts val="0"/>
              </a:spcAft>
              <a:buClr>
                <a:schemeClr val="dk1"/>
              </a:buClr>
              <a:buSzPts val="2000"/>
              <a:buNone/>
            </a:pPr>
            <a:r>
              <a:rPr lang="en-US" sz="2000"/>
              <a:t>The amount of time involved: Generally, the longer the time period involved, the more elastic the demand becomes</a:t>
            </a:r>
            <a:endParaRPr/>
          </a:p>
          <a:p>
            <a:pPr indent="-88900" lvl="0" marL="228600" rtl="0" algn="l">
              <a:lnSpc>
                <a:spcPct val="100000"/>
              </a:lnSpc>
              <a:spcBef>
                <a:spcPts val="1500"/>
              </a:spcBef>
              <a:spcAft>
                <a:spcPts val="0"/>
              </a:spcAft>
              <a:buClr>
                <a:schemeClr val="dk1"/>
              </a:buClr>
              <a:buSzPts val="2200"/>
              <a:buNone/>
            </a:pPr>
            <a:r>
              <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f03462902">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