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VmsTKKn7XrdgldEKQuZo2Cz98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0DD0C3-275E-4DFF-85B8-1190F56BBA67}">
  <a:tblStyle styleId="{780DD0C3-275E-4DFF-85B8-1190F56BBA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73C8B19-F7B9-4BD7-A1BD-0963FD31F82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508EA2E-6E90-45EC-B70A-EFBE16EBD22B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071D882-24D3-4249-86EF-42FF6D6539E7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112911d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112911d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112911d75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6112911d75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112911d7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112911d7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112911d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112911d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112911d7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112911d7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2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4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2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8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2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3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772034" y="554941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CSE 460: VLSI Design</a:t>
            </a:r>
            <a:br>
              <a:rPr lang="en"/>
            </a:br>
            <a:r>
              <a:rPr lang="en" sz="3000"/>
              <a:t>Lab Experiment 2: Blocking and Non-blocking Statements in Verilog</a:t>
            </a:r>
            <a:endParaRPr sz="3000"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206" name="Google Shape;206;p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09" name="Google Shape;209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877325" y="1552225"/>
            <a:ext cx="26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to 1 Mux: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290300" y="2335200"/>
            <a:ext cx="349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s=00, f = w[0]</a:t>
            </a:r>
            <a:b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s=01, f = w[1]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s=10, f = w[2]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s=11, f = w[3]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9575" y="1552225"/>
            <a:ext cx="2570575" cy="26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6557188" y="2131775"/>
            <a:ext cx="53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00</a:t>
            </a:r>
            <a:endParaRPr sz="2000"/>
          </a:p>
        </p:txBody>
      </p:sp>
      <p:sp>
        <p:nvSpPr>
          <p:cNvPr id="214" name="Google Shape;214;p5"/>
          <p:cNvSpPr txBox="1"/>
          <p:nvPr/>
        </p:nvSpPr>
        <p:spPr>
          <a:xfrm>
            <a:off x="6557200" y="2941025"/>
            <a:ext cx="532800" cy="49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r>
              <a:rPr lang="en" sz="2000"/>
              <a:t>0</a:t>
            </a:r>
            <a:endParaRPr sz="2000"/>
          </a:p>
        </p:txBody>
      </p:sp>
      <p:sp>
        <p:nvSpPr>
          <p:cNvPr id="215" name="Google Shape;215;p5"/>
          <p:cNvSpPr txBox="1"/>
          <p:nvPr/>
        </p:nvSpPr>
        <p:spPr>
          <a:xfrm>
            <a:off x="6557200" y="2509775"/>
            <a:ext cx="532800" cy="49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</a:t>
            </a:r>
            <a:r>
              <a:rPr lang="en" sz="2000"/>
              <a:t>1</a:t>
            </a:r>
            <a:endParaRPr sz="2000"/>
          </a:p>
        </p:txBody>
      </p:sp>
      <p:sp>
        <p:nvSpPr>
          <p:cNvPr id="216" name="Google Shape;216;p5"/>
          <p:cNvSpPr txBox="1"/>
          <p:nvPr/>
        </p:nvSpPr>
        <p:spPr>
          <a:xfrm>
            <a:off x="6557200" y="3320100"/>
            <a:ext cx="532800" cy="49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r>
              <a:rPr lang="en" sz="2000"/>
              <a:t>1</a:t>
            </a:r>
            <a:endParaRPr sz="200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222" name="Google Shape;222;p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20" y="1303020"/>
            <a:ext cx="3779571" cy="33365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p6"/>
          <p:cNvGraphicFramePr/>
          <p:nvPr/>
        </p:nvGraphicFramePr>
        <p:xfrm>
          <a:off x="4534931" y="195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{573C8B19-F7B9-4BD7-A1BD-0963FD31F82C}</a:tableStyleId>
              </a:tblPr>
              <a:tblGrid>
                <a:gridCol w="716700"/>
                <a:gridCol w="716700"/>
                <a:gridCol w="716700"/>
                <a:gridCol w="716700"/>
                <a:gridCol w="716700"/>
              </a:tblGrid>
              <a:tr h="9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9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W[0]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W[1]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W[2]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W[3]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25" name="Google Shape;2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27" name="Google Shape;227;p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233" name="Google Shape;233;p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36" name="Google Shape;236;p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237" name="Google Shape;2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496" y="2437625"/>
            <a:ext cx="3169504" cy="16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 txBox="1"/>
          <p:nvPr/>
        </p:nvSpPr>
        <p:spPr>
          <a:xfrm>
            <a:off x="822950" y="1398525"/>
            <a:ext cx="78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to 2 encoder (one-hot encoding):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7"/>
          <p:cNvGraphicFramePr/>
          <p:nvPr/>
        </p:nvGraphicFramePr>
        <p:xfrm>
          <a:off x="1378675" y="220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{3508EA2E-6E90-45EC-B70A-EFBE16EBD22B}</a:tableStyleId>
              </a:tblPr>
              <a:tblGrid>
                <a:gridCol w="619200"/>
                <a:gridCol w="619200"/>
                <a:gridCol w="619200"/>
                <a:gridCol w="619200"/>
                <a:gridCol w="690175"/>
                <a:gridCol w="690175"/>
              </a:tblGrid>
              <a:tr h="3696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b="1" lang="en" sz="1450" u="none" cap="none" strike="noStrike">
                          <a:solidFill>
                            <a:srgbClr val="21252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</a:t>
                      </a:r>
                      <a:endParaRPr b="1" sz="1450" u="none" cap="none" strike="noStrike">
                        <a:solidFill>
                          <a:srgbClr val="2125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b="1" lang="en" sz="14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Outputs</a:t>
                      </a:r>
                      <a:endParaRPr b="1" sz="14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w[3]</a:t>
                      </a:r>
                      <a:endParaRPr b="1" sz="8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w[2]</a:t>
                      </a:r>
                      <a:endParaRPr b="1"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w[1]</a:t>
                      </a:r>
                      <a:endParaRPr b="1"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w[0]</a:t>
                      </a:r>
                      <a:endParaRPr b="1"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y[1]</a:t>
                      </a:r>
                      <a:endParaRPr b="1" sz="8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y[0]</a:t>
                      </a:r>
                      <a:endParaRPr b="1" sz="8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245" name="Google Shape;245;p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48" name="Google Shape;248;p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822950" y="1350788"/>
            <a:ext cx="78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to 2 priority encoder: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877325" y="2014125"/>
            <a:ext cx="331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multiple input lines are active high at the same time, the output is generated by the the input with the highest priority.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8"/>
          <p:cNvGraphicFramePr/>
          <p:nvPr/>
        </p:nvGraphicFramePr>
        <p:xfrm>
          <a:off x="4503150" y="21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{A071D882-24D3-4249-86EF-42FF6D6539E7}</a:tableStyleId>
              </a:tblPr>
              <a:tblGrid>
                <a:gridCol w="734475"/>
                <a:gridCol w="734475"/>
                <a:gridCol w="734475"/>
                <a:gridCol w="734475"/>
                <a:gridCol w="734475"/>
                <a:gridCol w="734475"/>
              </a:tblGrid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w[3]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w[2]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w[1]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w[0]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y[1]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y[0]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8"/>
          <p:cNvSpPr txBox="1"/>
          <p:nvPr/>
        </p:nvSpPr>
        <p:spPr>
          <a:xfrm>
            <a:off x="1760525" y="3664000"/>
            <a:ext cx="24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3&gt;2&gt;1&gt;0 priority: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258" name="Google Shape;258;p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877330" y="1544594"/>
            <a:ext cx="46215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“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, controlling bits can also have value of “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 of “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are also checked for exact  match with the same values in the controlling expressions.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b="0" i="1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casex</a:t>
            </a:r>
            <a:r>
              <a:rPr b="0" i="0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1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statement treats both “</a:t>
            </a:r>
            <a:r>
              <a:rPr b="0" i="1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 as don’t cares.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means when they are present as input , code won’t check for their alternatives.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 the right there is a Verilog code of priority encoder with 4 bit input  “</a:t>
            </a:r>
            <a:r>
              <a:rPr b="0" i="1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and output “y”.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alternative “1xxx” specifies that if w[3] has the value of 1 , then the other inputs are treated as don’t cares and so the output is set to “</a:t>
            </a:r>
            <a:r>
              <a:rPr b="0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y=3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183" y="1303020"/>
            <a:ext cx="277930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63" name="Google Shape;263;p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</a:t>
            </a:r>
            <a:endParaRPr/>
          </a:p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10"/>
          <p:cNvSpPr txBox="1"/>
          <p:nvPr/>
        </p:nvSpPr>
        <p:spPr>
          <a:xfrm>
            <a:off x="877330" y="1544594"/>
            <a:ext cx="7852719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value is assigned to a variable with a </a:t>
            </a:r>
            <a:r>
              <a:rPr b="0" i="1" lang="en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procedural assignment statement</a:t>
            </a:r>
            <a:r>
              <a:rPr b="0" i="0" lang="en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kinds of assignment statements.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assignments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 assignments.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4808" y="2925446"/>
            <a:ext cx="2009022" cy="811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0"/>
          <p:cNvSpPr txBox="1"/>
          <p:nvPr/>
        </p:nvSpPr>
        <p:spPr>
          <a:xfrm>
            <a:off x="1056502" y="2860589"/>
            <a:ext cx="6258698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assignments are denoted by the “=“ symbol.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Blocking means that first the assignment statement completes and updates it’s left-hand side first.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updated left-hand side value is then used for evaluation of  subsequent statements.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75" name="Google Shape;275;p1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</a:t>
            </a:r>
            <a:endParaRPr/>
          </a:p>
        </p:txBody>
      </p:sp>
      <p:sp>
        <p:nvSpPr>
          <p:cNvPr id="281" name="Google Shape;281;p1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877330" y="1544594"/>
            <a:ext cx="5591432" cy="13388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796" l="-977" r="-1711" t="-238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842" y="1924549"/>
            <a:ext cx="2009022" cy="8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86" name="Google Shape;286;p1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</a:t>
            </a:r>
            <a:endParaRPr/>
          </a:p>
        </p:txBody>
      </p:sp>
      <p:sp>
        <p:nvSpPr>
          <p:cNvPr id="292" name="Google Shape;292;p1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12"/>
          <p:cNvSpPr txBox="1"/>
          <p:nvPr/>
        </p:nvSpPr>
        <p:spPr>
          <a:xfrm>
            <a:off x="877330" y="1544594"/>
            <a:ext cx="5591432" cy="3116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1" l="-977" r="0" t="-102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2141" y="1821046"/>
            <a:ext cx="2211860" cy="66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97" name="Google Shape;297;p1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>
            <p:ph type="title"/>
          </p:nvPr>
        </p:nvSpPr>
        <p:spPr>
          <a:xfrm>
            <a:off x="877329" y="218961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Blocking vs. Non-blocking assignments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306" name="Google Shape;30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>
            <a:off x="877330" y="1307029"/>
            <a:ext cx="622978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assignment: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and assignment are immediate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9029" y="1629464"/>
            <a:ext cx="5080517" cy="116714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3"/>
          <p:cNvSpPr/>
          <p:nvPr/>
        </p:nvSpPr>
        <p:spPr>
          <a:xfrm>
            <a:off x="877329" y="2785589"/>
            <a:ext cx="8189072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Nonblocking assignment: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assignments deferred until all right-hand sides have been evaluated (end of simulation timestep)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7985" y="3467849"/>
            <a:ext cx="5137063" cy="116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Why we need them?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319" name="Google Shape;319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665" y="1406944"/>
            <a:ext cx="1519014" cy="92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185" y="1317938"/>
            <a:ext cx="1774309" cy="96183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/>
          <p:nvPr/>
        </p:nvSpPr>
        <p:spPr>
          <a:xfrm>
            <a:off x="291449" y="2544900"/>
            <a:ext cx="2670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Blocking: Evaluation and assignment are immediate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291450" y="3222500"/>
            <a:ext cx="2670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Non-Blocking: Assignment is postponed until all r.h.s. evaluations are done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4733869" y="2433715"/>
            <a:ext cx="684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6781927" y="2433715"/>
            <a:ext cx="990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a &amp; b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 | c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6781927" y="3308212"/>
            <a:ext cx="926597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&lt;= a &amp; 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&lt;= x | c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4709945" y="3308212"/>
            <a:ext cx="684749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&lt;= 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&lt;= 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>
            <a:off x="350875" y="3139605"/>
            <a:ext cx="750240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14"/>
          <p:cNvCxnSpPr/>
          <p:nvPr/>
        </p:nvCxnSpPr>
        <p:spPr>
          <a:xfrm>
            <a:off x="3186871" y="1446606"/>
            <a:ext cx="24000" cy="3009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14"/>
          <p:cNvCxnSpPr/>
          <p:nvPr/>
        </p:nvCxnSpPr>
        <p:spPr>
          <a:xfrm>
            <a:off x="5967523" y="1470040"/>
            <a:ext cx="0" cy="296211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14"/>
          <p:cNvSpPr/>
          <p:nvPr/>
        </p:nvSpPr>
        <p:spPr>
          <a:xfrm>
            <a:off x="4040208" y="2308608"/>
            <a:ext cx="5661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5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3936656" y="3217955"/>
            <a:ext cx="773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b="0" i="0" sz="1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6008639" y="2285290"/>
            <a:ext cx="773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b="0" i="0" sz="1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4"/>
          <p:cNvSpPr/>
          <p:nvPr/>
        </p:nvSpPr>
        <p:spPr>
          <a:xfrm>
            <a:off x="6098807" y="3185787"/>
            <a:ext cx="5929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5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/>
          <p:nvPr/>
        </p:nvSpPr>
        <p:spPr>
          <a:xfrm>
            <a:off x="1049273" y="4153533"/>
            <a:ext cx="25634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(inside always block)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4260315" y="4155155"/>
            <a:ext cx="14665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Circuits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6263998" y="4153533"/>
            <a:ext cx="17562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3186875" y="1725472"/>
            <a:ext cx="11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Swapping a,b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12911d75_0_124"/>
          <p:cNvSpPr txBox="1"/>
          <p:nvPr>
            <p:ph idx="1" type="body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In any HDL, concurrent statement means the code may include a number of  statements and each represent a part of the circuit.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1" lang="en" sz="1500">
                <a:solidFill>
                  <a:schemeClr val="dk1"/>
                </a:solidFill>
              </a:rPr>
              <a:t>What concurrent means: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Concurrent is  used because the statements are considered in  parallel and the ordering of statements in the code doesn’t matter. </a:t>
            </a:r>
            <a:endParaRPr>
              <a:solidFill>
                <a:schemeClr val="dk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08" name="Google Shape;108;g16112911d75_0_124"/>
          <p:cNvGraphicFramePr/>
          <p:nvPr/>
        </p:nvGraphicFramePr>
        <p:xfrm>
          <a:off x="1003875" y="2767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{780DD0C3-275E-4DFF-85B8-1190F56BBA67}</a:tableStyleId>
              </a:tblPr>
              <a:tblGrid>
                <a:gridCol w="4873250"/>
              </a:tblGrid>
              <a:tr h="165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module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full_add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This module implements a 1-bit full adder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input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output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Cin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" sz="1300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endmodule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300"/>
                    </a:p>
                  </a:txBody>
                  <a:tcPr marT="34300" marB="34300" marR="68600" marL="6860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g16112911d75_0_124"/>
          <p:cNvSpPr/>
          <p:nvPr/>
        </p:nvSpPr>
        <p:spPr>
          <a:xfrm>
            <a:off x="6992999" y="3183251"/>
            <a:ext cx="984000" cy="8322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g16112911d75_0_124"/>
          <p:cNvCxnSpPr/>
          <p:nvPr/>
        </p:nvCxnSpPr>
        <p:spPr>
          <a:xfrm>
            <a:off x="6531029" y="3650464"/>
            <a:ext cx="4620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g16112911d75_0_124"/>
          <p:cNvCxnSpPr/>
          <p:nvPr/>
        </p:nvCxnSpPr>
        <p:spPr>
          <a:xfrm>
            <a:off x="7560920" y="4104084"/>
            <a:ext cx="0" cy="4821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g16112911d75_0_124"/>
          <p:cNvCxnSpPr/>
          <p:nvPr/>
        </p:nvCxnSpPr>
        <p:spPr>
          <a:xfrm>
            <a:off x="8031624" y="3643739"/>
            <a:ext cx="5484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g16112911d75_0_124"/>
          <p:cNvSpPr txBox="1"/>
          <p:nvPr/>
        </p:nvSpPr>
        <p:spPr>
          <a:xfrm>
            <a:off x="8634626" y="3500423"/>
            <a:ext cx="396600" cy="31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5119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114" name="Google Shape;114;g16112911d75_0_124"/>
          <p:cNvCxnSpPr/>
          <p:nvPr/>
        </p:nvCxnSpPr>
        <p:spPr>
          <a:xfrm>
            <a:off x="7231117" y="2690343"/>
            <a:ext cx="0" cy="4938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g16112911d75_0_124"/>
          <p:cNvCxnSpPr/>
          <p:nvPr/>
        </p:nvCxnSpPr>
        <p:spPr>
          <a:xfrm>
            <a:off x="7827619" y="2690343"/>
            <a:ext cx="0" cy="4938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g16112911d75_0_124"/>
          <p:cNvSpPr txBox="1"/>
          <p:nvPr/>
        </p:nvSpPr>
        <p:spPr>
          <a:xfrm>
            <a:off x="7085079" y="23802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7" name="Google Shape;117;g16112911d75_0_124"/>
          <p:cNvSpPr txBox="1"/>
          <p:nvPr/>
        </p:nvSpPr>
        <p:spPr>
          <a:xfrm>
            <a:off x="7667478" y="2390328"/>
            <a:ext cx="396600" cy="30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118" name="Google Shape;118;g16112911d75_0_124"/>
          <p:cNvSpPr txBox="1"/>
          <p:nvPr/>
        </p:nvSpPr>
        <p:spPr>
          <a:xfrm>
            <a:off x="7123675" y="3501750"/>
            <a:ext cx="89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full_add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6112911d75_0_124"/>
          <p:cNvSpPr txBox="1"/>
          <p:nvPr/>
        </p:nvSpPr>
        <p:spPr>
          <a:xfrm>
            <a:off x="7689604" y="23802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g16112911d75_0_124"/>
          <p:cNvSpPr txBox="1"/>
          <p:nvPr/>
        </p:nvSpPr>
        <p:spPr>
          <a:xfrm>
            <a:off x="6108029" y="34936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1" name="Google Shape;121;g16112911d75_0_124"/>
          <p:cNvSpPr txBox="1"/>
          <p:nvPr/>
        </p:nvSpPr>
        <p:spPr>
          <a:xfrm>
            <a:off x="8238023" y="3277900"/>
            <a:ext cx="5484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2" name="Google Shape;122;g16112911d75_0_124"/>
          <p:cNvSpPr txBox="1"/>
          <p:nvPr/>
        </p:nvSpPr>
        <p:spPr>
          <a:xfrm>
            <a:off x="7689604" y="43067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g16112911d75_0_124"/>
          <p:cNvSpPr txBox="1"/>
          <p:nvPr>
            <p:ph type="title"/>
          </p:nvPr>
        </p:nvSpPr>
        <p:spPr>
          <a:xfrm>
            <a:off x="822950" y="470975"/>
            <a:ext cx="75438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Concurrent</a:t>
            </a:r>
            <a:r>
              <a:rPr lang="en">
                <a:solidFill>
                  <a:srgbClr val="0070C0"/>
                </a:solidFill>
              </a:rPr>
              <a:t> Statements</a:t>
            </a:r>
            <a:endParaRPr/>
          </a:p>
        </p:txBody>
      </p:sp>
      <p:sp>
        <p:nvSpPr>
          <p:cNvPr id="124" name="Google Shape;124;g16112911d75_0_12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g16112911d75_0_1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126" name="Google Shape;126;g16112911d75_0_1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Combinational vs. Sequential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44" name="Google Shape;344;p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347" name="Google Shape;347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sp>
        <p:nvSpPr>
          <p:cNvPr id="348" name="Google Shape;348;p15"/>
          <p:cNvSpPr txBox="1"/>
          <p:nvPr/>
        </p:nvSpPr>
        <p:spPr>
          <a:xfrm>
            <a:off x="1158050" y="1444200"/>
            <a:ext cx="745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combinational circuit is one in which the output is independent of time and solely depends on the present input. Example: Encoder, Decoder, Multiplexer, Demultiplexer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sequential circuit is one in which the output is dependent not only on the current input but also on the past ones. Examples: Flip-flops, counters.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</a:t>
            </a:r>
            <a:endParaRPr/>
          </a:p>
        </p:txBody>
      </p:sp>
      <p:sp>
        <p:nvSpPr>
          <p:cNvPr id="354" name="Google Shape;354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02" y="1347360"/>
            <a:ext cx="4001058" cy="289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4519" y="1353538"/>
            <a:ext cx="3072242" cy="275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358" name="Google Shape;358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359" name="Google Shape;35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</a:t>
            </a:r>
            <a:endParaRPr/>
          </a:p>
        </p:txBody>
      </p:sp>
      <p:sp>
        <p:nvSpPr>
          <p:cNvPr id="365" name="Google Shape;365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611" y="1517972"/>
            <a:ext cx="4122519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2775" y="1951384"/>
            <a:ext cx="4522625" cy="163614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369" name="Google Shape;369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370" name="Google Shape;3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</a:t>
            </a:r>
            <a:endParaRPr/>
          </a:p>
        </p:txBody>
      </p:sp>
      <p:sp>
        <p:nvSpPr>
          <p:cNvPr id="376" name="Google Shape;376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81" y="1517972"/>
            <a:ext cx="3343742" cy="2957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18"/>
          <p:cNvGraphicFramePr/>
          <p:nvPr/>
        </p:nvGraphicFramePr>
        <p:xfrm>
          <a:off x="3880022" y="1692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{573C8B19-F7B9-4BD7-A1BD-0963FD31F82C}</a:tableStyleId>
              </a:tblPr>
              <a:tblGrid>
                <a:gridCol w="1180050"/>
                <a:gridCol w="667250"/>
                <a:gridCol w="593100"/>
                <a:gridCol w="670125"/>
                <a:gridCol w="777650"/>
              </a:tblGrid>
              <a:tr h="31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q[3]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q[2]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q[1]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q[0]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initial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6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r>
                        <a:rPr baseline="30000" lang="en" sz="1400" u="none" cap="none" strike="noStrike"/>
                        <a:t>st</a:t>
                      </a:r>
                      <a:r>
                        <a:rPr lang="en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r>
                        <a:rPr baseline="30000" lang="en" sz="1400" u="none" cap="none" strike="noStrike"/>
                        <a:t>nd</a:t>
                      </a:r>
                      <a:r>
                        <a:rPr lang="en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r>
                        <a:rPr baseline="30000" lang="en" sz="1400" u="none" cap="none" strike="noStrike"/>
                        <a:t>rd</a:t>
                      </a:r>
                      <a:r>
                        <a:rPr lang="en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r>
                        <a:rPr baseline="30000" lang="en" sz="1400" u="none" cap="none" strike="noStrike"/>
                        <a:t>th</a:t>
                      </a:r>
                      <a:r>
                        <a:rPr lang="en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79" name="Google Shape;379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380" name="Google Shape;380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381" name="Google Shape;3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type="title"/>
          </p:nvPr>
        </p:nvSpPr>
        <p:spPr>
          <a:xfrm>
            <a:off x="822960" y="214952"/>
            <a:ext cx="6835907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 </a:t>
            </a:r>
            <a:r>
              <a:rPr lang="en" sz="2400">
                <a:solidFill>
                  <a:srgbClr val="0070C0"/>
                </a:solidFill>
              </a:rPr>
              <a:t>(Non-Blocking)</a:t>
            </a:r>
            <a:endParaRPr/>
          </a:p>
        </p:txBody>
      </p:sp>
      <p:sp>
        <p:nvSpPr>
          <p:cNvPr id="387" name="Google Shape;387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020" y="1714361"/>
            <a:ext cx="6996468" cy="22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390" name="Google Shape;390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</a:t>
            </a:r>
            <a:endParaRPr/>
          </a:p>
        </p:txBody>
      </p:sp>
      <p:sp>
        <p:nvSpPr>
          <p:cNvPr id="397" name="Google Shape;397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8" name="Google Shape;398;p20"/>
          <p:cNvGraphicFramePr/>
          <p:nvPr/>
        </p:nvGraphicFramePr>
        <p:xfrm>
          <a:off x="4413932" y="1651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{573C8B19-F7B9-4BD7-A1BD-0963FD31F82C}</a:tableStyleId>
              </a:tblPr>
              <a:tblGrid>
                <a:gridCol w="1180050"/>
                <a:gridCol w="667250"/>
                <a:gridCol w="593100"/>
                <a:gridCol w="670125"/>
                <a:gridCol w="777650"/>
              </a:tblGrid>
              <a:tr h="31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q[3]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q[2]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q[1]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q[0]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initial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6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r>
                        <a:rPr baseline="30000" lang="en" sz="1400" u="none" cap="none" strike="noStrike"/>
                        <a:t>st</a:t>
                      </a:r>
                      <a:r>
                        <a:rPr lang="en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r>
                        <a:rPr baseline="30000" lang="en" sz="1400" u="none" cap="none" strike="noStrike"/>
                        <a:t>nd</a:t>
                      </a:r>
                      <a:r>
                        <a:rPr lang="en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r>
                        <a:rPr baseline="30000" lang="en" sz="1400" u="none" cap="none" strike="noStrike"/>
                        <a:t>rd</a:t>
                      </a:r>
                      <a:r>
                        <a:rPr lang="en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r>
                        <a:rPr baseline="30000" lang="en" sz="1400" u="none" cap="none" strike="noStrike"/>
                        <a:t>th</a:t>
                      </a:r>
                      <a:r>
                        <a:rPr lang="en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399" name="Google Shape;3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00" y="1651452"/>
            <a:ext cx="3236570" cy="2993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20"/>
          <p:cNvCxnSpPr/>
          <p:nvPr/>
        </p:nvCxnSpPr>
        <p:spPr>
          <a:xfrm flipH="1" rot="10800000">
            <a:off x="2922703" y="2530325"/>
            <a:ext cx="1509680" cy="70075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20"/>
          <p:cNvCxnSpPr/>
          <p:nvPr/>
        </p:nvCxnSpPr>
        <p:spPr>
          <a:xfrm flipH="1" rot="10800000">
            <a:off x="2959524" y="3129825"/>
            <a:ext cx="1472859" cy="28996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20"/>
          <p:cNvCxnSpPr/>
          <p:nvPr/>
        </p:nvCxnSpPr>
        <p:spPr>
          <a:xfrm flipH="1" rot="10800000">
            <a:off x="2922703" y="3419794"/>
            <a:ext cx="1491229" cy="14728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20"/>
          <p:cNvCxnSpPr/>
          <p:nvPr/>
        </p:nvCxnSpPr>
        <p:spPr>
          <a:xfrm>
            <a:off x="3060783" y="3746585"/>
            <a:ext cx="13531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4" name="Google Shape;404;p20"/>
          <p:cNvSpPr/>
          <p:nvPr/>
        </p:nvSpPr>
        <p:spPr>
          <a:xfrm>
            <a:off x="4570463" y="4110197"/>
            <a:ext cx="3804426" cy="446461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of these happened within one cycle!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406" name="Google Shape;406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407" name="Google Shape;4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Assignment Statements </a:t>
            </a:r>
            <a:r>
              <a:rPr lang="en" sz="2400">
                <a:solidFill>
                  <a:srgbClr val="0070C0"/>
                </a:solidFill>
              </a:rPr>
              <a:t>(Blocking)</a:t>
            </a:r>
            <a:endParaRPr/>
          </a:p>
        </p:txBody>
      </p:sp>
      <p:sp>
        <p:nvSpPr>
          <p:cNvPr id="413" name="Google Shape;413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4" name="Google Shape;4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406" y="1705912"/>
            <a:ext cx="6538575" cy="222478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416" name="Google Shape;416;p2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pic>
        <p:nvPicPr>
          <p:cNvPr id="417" name="Google Shape;4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 txBox="1"/>
          <p:nvPr>
            <p:ph type="ctrTitle"/>
          </p:nvPr>
        </p:nvSpPr>
        <p:spPr>
          <a:xfrm>
            <a:off x="762350" y="-53668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Times New Roman"/>
              <a:buNone/>
            </a:pPr>
            <a:r>
              <a:rPr lang="en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423" name="Google Shape;423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424" name="Google Shape;424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sp>
        <p:nvSpPr>
          <p:cNvPr id="425" name="Google Shape;425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12911d75_0_16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132" name="Google Shape;132;g16112911d75_0_169"/>
          <p:cNvSpPr txBox="1"/>
          <p:nvPr>
            <p:ph idx="1" type="body"/>
          </p:nvPr>
        </p:nvSpPr>
        <p:spPr>
          <a:xfrm>
            <a:off x="877335" y="13595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016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/>
              <a:t> </a:t>
            </a:r>
            <a:r>
              <a:rPr lang="en" sz="1600"/>
              <a:t>These statements are inside </a:t>
            </a:r>
            <a:r>
              <a:rPr b="1" lang="en" sz="1600"/>
              <a:t>always @()</a:t>
            </a:r>
            <a:r>
              <a:rPr lang="en" sz="1600"/>
              <a:t> block.</a:t>
            </a:r>
            <a:endParaRPr sz="1600"/>
          </a:p>
          <a:p>
            <a:pPr indent="-1016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" sz="1600"/>
              <a:t> The If-else statement:</a:t>
            </a:r>
            <a:endParaRPr b="1" sz="1600"/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" name="Google Shape;133;g16112911d75_0_16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g16112911d75_0_169"/>
          <p:cNvSpPr txBox="1"/>
          <p:nvPr/>
        </p:nvSpPr>
        <p:spPr>
          <a:xfrm>
            <a:off x="802575" y="2261074"/>
            <a:ext cx="55038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expression1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True then the </a:t>
            </a:r>
            <a:r>
              <a:rPr lang="en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statement1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evaluated.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, then the compiler will consider other expressions.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else if and else clauses are optional.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multiple statements are involved, they have to be included inside a begin-end block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6112911d75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6112911d75_0_16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137" name="Google Shape;137;g16112911d75_0_16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sp>
        <p:nvSpPr>
          <p:cNvPr id="138" name="Google Shape;138;g16112911d75_0_169"/>
          <p:cNvSpPr/>
          <p:nvPr/>
        </p:nvSpPr>
        <p:spPr>
          <a:xfrm>
            <a:off x="6219650" y="1549250"/>
            <a:ext cx="2728800" cy="30174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@(*)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b="1" lang="en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expression1</a:t>
            </a:r>
            <a:r>
              <a:rPr b="1" lang="en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statement1</a:t>
            </a:r>
            <a:r>
              <a:rPr b="1" lang="en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expression2</a:t>
            </a:r>
            <a:r>
              <a:rPr b="1" lang="en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statement2</a:t>
            </a:r>
            <a:r>
              <a:rPr b="1" lang="en" sz="13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statement3;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877335" y="13595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016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/>
              <a:t> </a:t>
            </a:r>
            <a:r>
              <a:rPr b="1" lang="en" sz="1600"/>
              <a:t>The case statement</a:t>
            </a:r>
            <a:endParaRPr b="1" sz="1600"/>
          </a:p>
        </p:txBody>
      </p:sp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6907" r="7600" t="0"/>
          <a:stretch/>
        </p:blipFill>
        <p:spPr>
          <a:xfrm>
            <a:off x="6381750" y="1962925"/>
            <a:ext cx="2467550" cy="2222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"/>
          <p:cNvSpPr txBox="1"/>
          <p:nvPr/>
        </p:nvSpPr>
        <p:spPr>
          <a:xfrm>
            <a:off x="802575" y="2261074"/>
            <a:ext cx="55038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Char char="•"/>
            </a:pPr>
            <a:r>
              <a:rPr i="0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bits in </a:t>
            </a:r>
            <a:r>
              <a:rPr i="1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i="0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are called the </a:t>
            </a:r>
            <a:r>
              <a:rPr i="1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controlling expression</a:t>
            </a:r>
            <a:r>
              <a:rPr i="0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expression</a:t>
            </a:r>
            <a:r>
              <a:rPr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checked for a match with each alternative.</a:t>
            </a:r>
            <a:endParaRPr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successful match causes the associated statements to be evaluated.</a:t>
            </a:r>
            <a:endParaRPr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Char char="•"/>
            </a:pPr>
            <a:r>
              <a:rPr i="0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Default case  evaluates  only when no other alternative matches.</a:t>
            </a:r>
            <a:endParaRPr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150" name="Google Shape;150;p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112911d75_0_15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i="1" lang="en" sz="4400">
                <a:solidFill>
                  <a:srgbClr val="0070C0"/>
                </a:solidFill>
              </a:rPr>
              <a:t>wire</a:t>
            </a:r>
            <a:r>
              <a:rPr lang="en" sz="4400">
                <a:solidFill>
                  <a:srgbClr val="0070C0"/>
                </a:solidFill>
              </a:rPr>
              <a:t> vs </a:t>
            </a:r>
            <a:r>
              <a:rPr i="1" lang="en" sz="4400">
                <a:solidFill>
                  <a:srgbClr val="0070C0"/>
                </a:solidFill>
              </a:rPr>
              <a:t>reg</a:t>
            </a:r>
            <a:r>
              <a:rPr lang="en" sz="4400">
                <a:solidFill>
                  <a:srgbClr val="0070C0"/>
                </a:solidFill>
              </a:rPr>
              <a:t>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56" name="Google Shape;156;g16112911d75_0_150"/>
          <p:cNvSpPr txBox="1"/>
          <p:nvPr>
            <p:ph idx="1" type="body"/>
          </p:nvPr>
        </p:nvSpPr>
        <p:spPr>
          <a:xfrm>
            <a:off x="822950" y="1384300"/>
            <a:ext cx="7543800" cy="3263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 fontScale="25000"/>
          </a:bodyPr>
          <a:lstStyle/>
          <a:p>
            <a:pPr indent="-177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6400" u="sng">
                <a:solidFill>
                  <a:schemeClr val="dk1"/>
                </a:solidFill>
              </a:rPr>
              <a:t>Nets</a:t>
            </a:r>
            <a:endParaRPr sz="6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	- Nets represent connections between hardware elements. Nets are continuously driven by the   outputs of the devices they are connected to. 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	- Nets are declared with the keyword </a:t>
            </a:r>
            <a:r>
              <a:rPr b="1" i="1" lang="en" sz="6000">
                <a:solidFill>
                  <a:schemeClr val="dk1"/>
                </a:solidFill>
              </a:rPr>
              <a:t>wire</a:t>
            </a:r>
            <a:r>
              <a:rPr i="1" lang="en" sz="6000">
                <a:solidFill>
                  <a:schemeClr val="dk1"/>
                </a:solidFill>
              </a:rPr>
              <a:t>. </a:t>
            </a:r>
            <a:r>
              <a:rPr lang="en" sz="6000">
                <a:solidFill>
                  <a:schemeClr val="dk1"/>
                </a:solidFill>
              </a:rPr>
              <a:t>A net is assigned the value </a:t>
            </a:r>
            <a:r>
              <a:rPr i="1" lang="en" sz="6000">
                <a:solidFill>
                  <a:schemeClr val="dk1"/>
                </a:solidFill>
              </a:rPr>
              <a:t>z </a:t>
            </a:r>
            <a:r>
              <a:rPr lang="en" sz="6000">
                <a:solidFill>
                  <a:schemeClr val="dk1"/>
                </a:solidFill>
              </a:rPr>
              <a:t>by default. </a:t>
            </a:r>
            <a:endParaRPr sz="6000">
              <a:solidFill>
                <a:schemeClr val="dk1"/>
              </a:solidFill>
            </a:endParaRPr>
          </a:p>
          <a:p>
            <a:pPr indent="-177800" lvl="0" marL="2286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6400" u="sng">
                <a:solidFill>
                  <a:schemeClr val="dk1"/>
                </a:solidFill>
              </a:rPr>
              <a:t>Registers</a:t>
            </a:r>
            <a:endParaRPr sz="6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	- In verilog register means a variable that can hold a value. Unlike net, a register doesn’t need a driver.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	- Registers are declared with the keyword </a:t>
            </a:r>
            <a:r>
              <a:rPr b="1" i="1" lang="en" sz="6000">
                <a:solidFill>
                  <a:schemeClr val="dk1"/>
                </a:solidFill>
              </a:rPr>
              <a:t>reg</a:t>
            </a:r>
            <a:r>
              <a:rPr i="1" lang="en" sz="6000">
                <a:solidFill>
                  <a:schemeClr val="dk1"/>
                </a:solidFill>
              </a:rPr>
              <a:t>. </a:t>
            </a:r>
            <a:r>
              <a:rPr lang="en" sz="6000">
                <a:solidFill>
                  <a:schemeClr val="dk1"/>
                </a:solidFill>
              </a:rPr>
              <a:t>The default value of a </a:t>
            </a:r>
            <a:r>
              <a:rPr i="1" lang="en" sz="6000">
                <a:solidFill>
                  <a:schemeClr val="dk1"/>
                </a:solidFill>
              </a:rPr>
              <a:t>reg </a:t>
            </a:r>
            <a:r>
              <a:rPr lang="en" sz="6000">
                <a:solidFill>
                  <a:schemeClr val="dk1"/>
                </a:solidFill>
              </a:rPr>
              <a:t>data type is </a:t>
            </a:r>
            <a:r>
              <a:rPr i="1" lang="en" sz="6000">
                <a:solidFill>
                  <a:schemeClr val="dk1"/>
                </a:solidFill>
              </a:rPr>
              <a:t>x</a:t>
            </a:r>
            <a:r>
              <a:rPr lang="en" sz="6000">
                <a:solidFill>
                  <a:schemeClr val="dk1"/>
                </a:solidFill>
              </a:rPr>
              <a:t>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16112911d75_0_150"/>
          <p:cNvSpPr/>
          <p:nvPr/>
        </p:nvSpPr>
        <p:spPr>
          <a:xfrm>
            <a:off x="2213550" y="3866925"/>
            <a:ext cx="4716900" cy="5823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en" sz="17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lang="en" sz="17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wire declaration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clock</a:t>
            </a:r>
            <a:r>
              <a:rPr b="1" lang="en" sz="17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declaration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6112911d75_0_15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g16112911d75_0_15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160" name="Google Shape;160;g16112911d75_0_15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112911d75_0_160"/>
          <p:cNvSpPr txBox="1"/>
          <p:nvPr>
            <p:ph type="title"/>
          </p:nvPr>
        </p:nvSpPr>
        <p:spPr>
          <a:xfrm>
            <a:off x="865560" y="910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i="1" lang="en" sz="4400">
                <a:solidFill>
                  <a:srgbClr val="0070C0"/>
                </a:solidFill>
              </a:rPr>
              <a:t>wire</a:t>
            </a:r>
            <a:r>
              <a:rPr lang="en" sz="4400">
                <a:solidFill>
                  <a:srgbClr val="0070C0"/>
                </a:solidFill>
              </a:rPr>
              <a:t> vs </a:t>
            </a:r>
            <a:r>
              <a:rPr i="1" lang="en" sz="4400">
                <a:solidFill>
                  <a:srgbClr val="0070C0"/>
                </a:solidFill>
              </a:rPr>
              <a:t>reg</a:t>
            </a:r>
            <a:r>
              <a:rPr lang="en" sz="4400">
                <a:solidFill>
                  <a:srgbClr val="0070C0"/>
                </a:solidFill>
              </a:rPr>
              <a:t>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6" name="Google Shape;166;g16112911d75_0_160"/>
          <p:cNvSpPr txBox="1"/>
          <p:nvPr>
            <p:ph idx="1" type="body"/>
          </p:nvPr>
        </p:nvSpPr>
        <p:spPr>
          <a:xfrm>
            <a:off x="800100" y="1285150"/>
            <a:ext cx="7543800" cy="3189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When to use which?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If a signal needs to be assigned inside an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b="1" i="1" lang="en" u="sng">
                <a:solidFill>
                  <a:schemeClr val="dk1"/>
                </a:solidFill>
              </a:rPr>
              <a:t>always block</a:t>
            </a:r>
            <a:r>
              <a:rPr lang="en">
                <a:solidFill>
                  <a:schemeClr val="dk1"/>
                </a:solidFill>
              </a:rPr>
              <a:t>, it must be declared as a </a:t>
            </a:r>
            <a:r>
              <a:rPr b="1" i="1" lang="en" u="sng">
                <a:solidFill>
                  <a:schemeClr val="dk1"/>
                </a:solidFill>
              </a:rPr>
              <a:t>reg</a:t>
            </a:r>
            <a:r>
              <a:rPr i="1"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</a:rPr>
              <a:t>If a signal is assigned using a </a:t>
            </a:r>
            <a:r>
              <a:rPr b="1" i="1" lang="en" u="sng">
                <a:solidFill>
                  <a:schemeClr val="dk1"/>
                </a:solidFill>
              </a:rPr>
              <a:t>continuous</a:t>
            </a:r>
            <a:r>
              <a:rPr lang="en">
                <a:solidFill>
                  <a:schemeClr val="dk1"/>
                </a:solidFill>
              </a:rPr>
              <a:t> assignment statement, it must be declared as a </a:t>
            </a:r>
            <a:r>
              <a:rPr b="1" i="1" lang="en" u="sng">
                <a:solidFill>
                  <a:schemeClr val="dk1"/>
                </a:solidFill>
              </a:rPr>
              <a:t>wire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</a:rPr>
              <a:t>By </a:t>
            </a:r>
            <a:r>
              <a:rPr b="1" lang="en">
                <a:solidFill>
                  <a:schemeClr val="dk1"/>
                </a:solidFill>
              </a:rPr>
              <a:t>default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dk1"/>
                </a:solidFill>
              </a:rPr>
              <a:t>module input and output ports are </a:t>
            </a:r>
            <a:r>
              <a:rPr b="1" i="1" lang="en" u="sng">
                <a:solidFill>
                  <a:schemeClr val="dk1"/>
                </a:solidFill>
              </a:rPr>
              <a:t>wires</a:t>
            </a:r>
            <a:r>
              <a:rPr lang="en">
                <a:solidFill>
                  <a:schemeClr val="dk1"/>
                </a:solidFill>
              </a:rPr>
              <a:t>; if any output ports are assigned in an </a:t>
            </a:r>
            <a:r>
              <a:rPr i="1" lang="en">
                <a:solidFill>
                  <a:schemeClr val="dk1"/>
                </a:solidFill>
              </a:rPr>
              <a:t>always</a:t>
            </a:r>
            <a:r>
              <a:rPr lang="en">
                <a:solidFill>
                  <a:schemeClr val="dk1"/>
                </a:solidFill>
              </a:rPr>
              <a:t> block, they must be explicitly declared as </a:t>
            </a:r>
            <a:r>
              <a:rPr i="1" lang="en">
                <a:solidFill>
                  <a:schemeClr val="dk1"/>
                </a:solidFill>
              </a:rPr>
              <a:t>reg</a:t>
            </a:r>
            <a:r>
              <a:rPr lang="en">
                <a:solidFill>
                  <a:schemeClr val="dk1"/>
                </a:solidFill>
              </a:rPr>
              <a:t>:  </a:t>
            </a:r>
            <a:r>
              <a:rPr b="1" i="1" lang="en">
                <a:solidFill>
                  <a:schemeClr val="dk1"/>
                </a:solidFill>
              </a:rPr>
              <a:t>output reg &lt;signal name&gt;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How to know if a net represents a register or a wire?</a:t>
            </a:r>
            <a:endParaRPr b="1">
              <a:solidFill>
                <a:schemeClr val="dk1"/>
              </a:solidFill>
            </a:endParaRPr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wire</a:t>
            </a:r>
            <a:r>
              <a:rPr lang="en">
                <a:solidFill>
                  <a:schemeClr val="dk1"/>
                </a:solidFill>
              </a:rPr>
              <a:t> net always represents a combinational link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reg</a:t>
            </a:r>
            <a:r>
              <a:rPr lang="en">
                <a:solidFill>
                  <a:schemeClr val="dk1"/>
                </a:solidFill>
              </a:rPr>
              <a:t> net represents a wire if it is assigned in an </a:t>
            </a:r>
            <a:r>
              <a:rPr b="1" i="1" lang="en">
                <a:solidFill>
                  <a:schemeClr val="dk1"/>
                </a:solidFill>
              </a:rPr>
              <a:t>always @ (*)</a:t>
            </a:r>
            <a:r>
              <a:rPr b="1" lang="en">
                <a:solidFill>
                  <a:schemeClr val="dk1"/>
                </a:solidFill>
              </a:rPr>
              <a:t> block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reg</a:t>
            </a:r>
            <a:r>
              <a:rPr lang="en">
                <a:solidFill>
                  <a:schemeClr val="dk1"/>
                </a:solidFill>
              </a:rPr>
              <a:t> net represents a register if it is assigned in an </a:t>
            </a:r>
            <a:r>
              <a:rPr b="1" i="1" lang="en">
                <a:solidFill>
                  <a:schemeClr val="dk1"/>
                </a:solidFill>
              </a:rPr>
              <a:t>always @ (posedge/negedge clock) </a:t>
            </a:r>
            <a:r>
              <a:rPr lang="en">
                <a:solidFill>
                  <a:schemeClr val="dk1"/>
                </a:solidFill>
              </a:rPr>
              <a:t>block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g16112911d75_0_16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g16112911d75_0_16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169" name="Google Shape;169;g16112911d75_0_16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175" name="Google Shape;175;p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178" name="Google Shape;178;p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877325" y="1552225"/>
            <a:ext cx="26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to 1 Mux: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1954150" y="2612250"/>
            <a:ext cx="254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s=0, f = w[0]</a:t>
            </a:r>
            <a:b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s=1, f = w[1]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8725" y="1682300"/>
            <a:ext cx="2674200" cy="254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112911d75_0_181"/>
          <p:cNvSpPr txBox="1"/>
          <p:nvPr>
            <p:ph idx="1" type="body"/>
          </p:nvPr>
        </p:nvSpPr>
        <p:spPr>
          <a:xfrm>
            <a:off x="922100" y="1303050"/>
            <a:ext cx="7121700" cy="328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If-else statement: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g16112911d75_0_18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188" name="Google Shape;188;g16112911d75_0_181"/>
          <p:cNvSpPr/>
          <p:nvPr/>
        </p:nvSpPr>
        <p:spPr>
          <a:xfrm>
            <a:off x="922100" y="1631850"/>
            <a:ext cx="2994300" cy="29868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mux2to1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input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[1:0]w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output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always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@(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5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always @(*)</a:t>
            </a:r>
            <a:endParaRPr sz="15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begin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if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w[0]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w[1]</a:t>
            </a:r>
            <a:r>
              <a:rPr b="1" lang="en" sz="1500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endmodule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6112911d75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175" y="1869325"/>
            <a:ext cx="2840450" cy="27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">
                <a:solidFill>
                  <a:srgbClr val="0070C0"/>
                </a:solidFill>
              </a:rPr>
              <a:t>Procedural Statements</a:t>
            </a:r>
            <a:endParaRPr/>
          </a:p>
        </p:txBody>
      </p: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969" y="1303020"/>
            <a:ext cx="3050807" cy="313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 txBox="1"/>
          <p:nvPr/>
        </p:nvSpPr>
        <p:spPr>
          <a:xfrm>
            <a:off x="326792" y="1544594"/>
            <a:ext cx="5136596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 code of  2 to 1 Mux using case statement.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mux can have two possible outputs because “</a:t>
            </a:r>
            <a:r>
              <a:rPr b="0" i="1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is only 1 bit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why the case statement has two alternatives.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have included a default case because “</a:t>
            </a:r>
            <a:r>
              <a:rPr b="0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can also have  values of “</a:t>
            </a:r>
            <a:r>
              <a:rPr b="0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But we will learn about them soon.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use “</a:t>
            </a:r>
            <a:r>
              <a:rPr b="0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alternative instead  of “</a:t>
            </a:r>
            <a:r>
              <a:rPr b="0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1’b0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a statement in an alternative has multiple line it must be included in  Begin-end block.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6/18/2022</a:t>
            </a:r>
            <a:endParaRPr/>
          </a:p>
        </p:txBody>
      </p:sp>
      <p:sp>
        <p:nvSpPr>
          <p:cNvPr id="200" name="Google Shape;200;p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7F7F7F"/>
      </a:accent1>
      <a:accent2>
        <a:srgbClr val="59595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