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embeddedFontLst>
    <p:embeddedFont>
      <p:font typeface="Teko"/>
      <p:regular r:id="rId39"/>
      <p:bold r:id="rId40"/>
    </p:embeddedFont>
    <p:embeddedFont>
      <p:font typeface="Quintessentia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HBKeHqhpYBclsgzJ1zohMyIUU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96BF2A-99ED-44A5-AA34-07AFDF70D375}">
  <a:tblStyle styleId="{C696BF2A-99ED-44A5-AA34-07AFDF70D3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 b="off" i="off"/>
      <a:tcStyle>
        <a:fill>
          <a:solidFill>
            <a:srgbClr val="D4E2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4E2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3BE88C82-C3B4-448F-B999-AE75EF05E77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3A1E772A-3BD5-4D34-BAFE-A4E6E81E9EB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BF1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BF1E8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74D3EC6B-1C08-4D05-9C4E-8AD75AF2D4F3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FFF4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4E6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0AD523DE-B338-4ECE-832C-6C47CD76A08B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A79795A6-DF77-4AE0-BE37-E7AA960E6868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1B6CD1AB-D4B8-4B48-8B7B-B2E6E70ACEBE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FCEC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ECE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eko-bold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Quintessential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ek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f7c6fac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5f7c6facac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f7c6fac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5f7c6facac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5f7c6faca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15f7c6facac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5f7c6faca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15f7c6facac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3" name="Google Shape;11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0" name="Google Shape;15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9" name="Google Shape;15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4" name="Google Shape;15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3" name="Google Shape;16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6" name="Google Shape;16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0" name="Google Shape;16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4" name="Google Shape;16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8" name="Google Shape;17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5f7c6facac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2" name="Google Shape;1732;g15f7c6facac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1" name="Google Shape;174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3" name="Google Shape;176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2" name="Google Shape;17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fa93876aa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5fa93876aa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6" name="Google Shape;18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5" name="Google Shape;18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4" name="Google Shape;18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fa93876a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5fa93876a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f7c6fac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5f7c6facac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39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0" Type="http://schemas.openxmlformats.org/officeDocument/2006/relationships/image" Target="../media/image1.jp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0" Type="http://schemas.openxmlformats.org/officeDocument/2006/relationships/image" Target="../media/image1.jp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5.png"/><Relationship Id="rId5" Type="http://schemas.openxmlformats.org/officeDocument/2006/relationships/image" Target="../media/image69.png"/><Relationship Id="rId6" Type="http://schemas.openxmlformats.org/officeDocument/2006/relationships/image" Target="../media/image32.png"/><Relationship Id="rId7" Type="http://schemas.openxmlformats.org/officeDocument/2006/relationships/image" Target="../media/image42.png"/><Relationship Id="rId8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1.jpg"/><Relationship Id="rId20" Type="http://schemas.openxmlformats.org/officeDocument/2006/relationships/image" Target="../media/image53.png"/><Relationship Id="rId42" Type="http://schemas.openxmlformats.org/officeDocument/2006/relationships/image" Target="../media/image60.png"/><Relationship Id="rId41" Type="http://schemas.openxmlformats.org/officeDocument/2006/relationships/image" Target="../media/image68.png"/><Relationship Id="rId22" Type="http://schemas.openxmlformats.org/officeDocument/2006/relationships/image" Target="../media/image49.png"/><Relationship Id="rId21" Type="http://schemas.openxmlformats.org/officeDocument/2006/relationships/image" Target="../media/image62.png"/><Relationship Id="rId24" Type="http://schemas.openxmlformats.org/officeDocument/2006/relationships/image" Target="../media/image57.png"/><Relationship Id="rId23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54.png"/><Relationship Id="rId26" Type="http://schemas.openxmlformats.org/officeDocument/2006/relationships/image" Target="../media/image51.png"/><Relationship Id="rId25" Type="http://schemas.openxmlformats.org/officeDocument/2006/relationships/image" Target="../media/image48.png"/><Relationship Id="rId28" Type="http://schemas.openxmlformats.org/officeDocument/2006/relationships/image" Target="../media/image72.png"/><Relationship Id="rId27" Type="http://schemas.openxmlformats.org/officeDocument/2006/relationships/image" Target="../media/image74.png"/><Relationship Id="rId5" Type="http://schemas.openxmlformats.org/officeDocument/2006/relationships/image" Target="../media/image61.png"/><Relationship Id="rId6" Type="http://schemas.openxmlformats.org/officeDocument/2006/relationships/image" Target="../media/image38.png"/><Relationship Id="rId29" Type="http://schemas.openxmlformats.org/officeDocument/2006/relationships/image" Target="../media/image73.png"/><Relationship Id="rId7" Type="http://schemas.openxmlformats.org/officeDocument/2006/relationships/image" Target="../media/image50.png"/><Relationship Id="rId8" Type="http://schemas.openxmlformats.org/officeDocument/2006/relationships/image" Target="../media/image76.png"/><Relationship Id="rId31" Type="http://schemas.openxmlformats.org/officeDocument/2006/relationships/image" Target="../media/image67.png"/><Relationship Id="rId30" Type="http://schemas.openxmlformats.org/officeDocument/2006/relationships/image" Target="../media/image70.png"/><Relationship Id="rId11" Type="http://schemas.openxmlformats.org/officeDocument/2006/relationships/image" Target="../media/image36.png"/><Relationship Id="rId33" Type="http://schemas.openxmlformats.org/officeDocument/2006/relationships/image" Target="../media/image64.png"/><Relationship Id="rId10" Type="http://schemas.openxmlformats.org/officeDocument/2006/relationships/image" Target="../media/image47.png"/><Relationship Id="rId32" Type="http://schemas.openxmlformats.org/officeDocument/2006/relationships/image" Target="../media/image55.png"/><Relationship Id="rId13" Type="http://schemas.openxmlformats.org/officeDocument/2006/relationships/image" Target="../media/image41.png"/><Relationship Id="rId35" Type="http://schemas.openxmlformats.org/officeDocument/2006/relationships/image" Target="../media/image59.png"/><Relationship Id="rId12" Type="http://schemas.openxmlformats.org/officeDocument/2006/relationships/image" Target="../media/image33.png"/><Relationship Id="rId34" Type="http://schemas.openxmlformats.org/officeDocument/2006/relationships/image" Target="../media/image66.png"/><Relationship Id="rId15" Type="http://schemas.openxmlformats.org/officeDocument/2006/relationships/image" Target="../media/image34.png"/><Relationship Id="rId37" Type="http://schemas.openxmlformats.org/officeDocument/2006/relationships/image" Target="../media/image77.png"/><Relationship Id="rId14" Type="http://schemas.openxmlformats.org/officeDocument/2006/relationships/image" Target="../media/image40.png"/><Relationship Id="rId36" Type="http://schemas.openxmlformats.org/officeDocument/2006/relationships/image" Target="../media/image58.png"/><Relationship Id="rId17" Type="http://schemas.openxmlformats.org/officeDocument/2006/relationships/image" Target="../media/image65.png"/><Relationship Id="rId39" Type="http://schemas.openxmlformats.org/officeDocument/2006/relationships/image" Target="../media/image71.png"/><Relationship Id="rId16" Type="http://schemas.openxmlformats.org/officeDocument/2006/relationships/image" Target="../media/image52.png"/><Relationship Id="rId38" Type="http://schemas.openxmlformats.org/officeDocument/2006/relationships/image" Target="../media/image63.png"/><Relationship Id="rId19" Type="http://schemas.openxmlformats.org/officeDocument/2006/relationships/image" Target="../media/image56.png"/><Relationship Id="rId18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5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 b="1" l="18825" r="15667" t="7867"/>
          <a:stretch/>
        </p:blipFill>
        <p:spPr>
          <a:xfrm>
            <a:off x="0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/>
              <a:t>Introduction to Digital Design in Verilog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7848600" y="4872922"/>
            <a:ext cx="4023360" cy="1488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/>
              <a:t>Prepared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Beig Rajibul Hasan &amp;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Md. Asif Hossain Bhuiyan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Lecturer, CSE, BRAC University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838200" y="365126"/>
            <a:ext cx="10515600" cy="849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838200" y="1214202"/>
            <a:ext cx="10515600" cy="514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White space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</a:t>
            </a:r>
            <a:r>
              <a:rPr lang="en-US" sz="2000">
                <a:solidFill>
                  <a:schemeClr val="accent6"/>
                </a:solidFill>
              </a:rPr>
              <a:t>White space characters such as </a:t>
            </a:r>
            <a:r>
              <a:rPr i="1" lang="en-US" sz="2000">
                <a:solidFill>
                  <a:schemeClr val="accent6"/>
                </a:solidFill>
              </a:rPr>
              <a:t>SPACE</a:t>
            </a:r>
            <a:r>
              <a:rPr lang="en-US" sz="2000">
                <a:solidFill>
                  <a:schemeClr val="accent6"/>
                </a:solidFill>
              </a:rPr>
              <a:t> and </a:t>
            </a:r>
            <a:r>
              <a:rPr i="1" lang="en-US" sz="2000">
                <a:solidFill>
                  <a:schemeClr val="accent6"/>
                </a:solidFill>
              </a:rPr>
              <a:t>TAB </a:t>
            </a:r>
            <a:r>
              <a:rPr lang="en-US" sz="2000">
                <a:solidFill>
                  <a:schemeClr val="accent6"/>
                </a:solidFill>
              </a:rPr>
              <a:t>are ignored </a:t>
            </a:r>
            <a:r>
              <a:rPr lang="en-US" sz="2000">
                <a:solidFill>
                  <a:schemeClr val="lt1"/>
                </a:solidFill>
              </a:rPr>
              <a:t>by the Verilog compiler. Although multiple statements can be written in a single line, placing each statement in a single line and using </a:t>
            </a:r>
            <a:r>
              <a:rPr i="1" lang="en-US" sz="2000">
                <a:solidFill>
                  <a:schemeClr val="lt1"/>
                </a:solidFill>
              </a:rPr>
              <a:t>indentation </a:t>
            </a:r>
            <a:r>
              <a:rPr lang="en-US" sz="2000">
                <a:solidFill>
                  <a:schemeClr val="lt1"/>
                </a:solidFill>
              </a:rPr>
              <a:t>within blocks of code are good ways to increase readability of the code.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Number specification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	- </a:t>
            </a:r>
            <a:r>
              <a:rPr lang="en-US" sz="2000">
                <a:solidFill>
                  <a:schemeClr val="lt1"/>
                </a:solidFill>
              </a:rPr>
              <a:t>There are two types of number specifications found in verilog, </a:t>
            </a:r>
            <a:r>
              <a:rPr i="1" lang="en-US" sz="2000">
                <a:solidFill>
                  <a:schemeClr val="lt1"/>
                </a:solidFill>
              </a:rPr>
              <a:t>sized </a:t>
            </a:r>
            <a:r>
              <a:rPr lang="en-US" sz="2000">
                <a:solidFill>
                  <a:schemeClr val="lt1"/>
                </a:solidFill>
              </a:rPr>
              <a:t>and </a:t>
            </a:r>
            <a:r>
              <a:rPr i="1" lang="en-US" sz="2000">
                <a:solidFill>
                  <a:schemeClr val="lt1"/>
                </a:solidFill>
              </a:rPr>
              <a:t>unsized.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	- sized </a:t>
            </a:r>
            <a:r>
              <a:rPr lang="en-US" sz="2000">
                <a:solidFill>
                  <a:schemeClr val="lt1"/>
                </a:solidFill>
              </a:rPr>
              <a:t>numbers are represented as: </a:t>
            </a:r>
            <a:r>
              <a:rPr i="1" lang="en-US" sz="2000">
                <a:solidFill>
                  <a:schemeClr val="accent6"/>
                </a:solidFill>
              </a:rPr>
              <a:t>&lt;size&gt; ‘&lt;base format&gt; &lt;number&gt;. </a:t>
            </a:r>
            <a:r>
              <a:rPr lang="en-US" sz="2000">
                <a:solidFill>
                  <a:schemeClr val="lt1"/>
                </a:solidFill>
              </a:rPr>
              <a:t>Supported formats are: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graphicFrame>
        <p:nvGraphicFramePr>
          <p:cNvPr id="321" name="Google Shape;321;p13"/>
          <p:cNvGraphicFramePr/>
          <p:nvPr/>
        </p:nvGraphicFramePr>
        <p:xfrm>
          <a:off x="4440211" y="4502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{3A1E772A-3BD5-4D34-BAFE-A4E6E81E9EB3}</a:tableStyleId>
              </a:tblPr>
              <a:tblGrid>
                <a:gridCol w="1655800"/>
                <a:gridCol w="16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 format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Illustration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binary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hexadecimal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 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octal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838200" y="136525"/>
            <a:ext cx="10515600" cy="867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sp>
        <p:nvSpPr>
          <p:cNvPr id="328" name="Google Shape;328;p14"/>
          <p:cNvSpPr txBox="1"/>
          <p:nvPr>
            <p:ph idx="1" type="body"/>
          </p:nvPr>
        </p:nvSpPr>
        <p:spPr>
          <a:xfrm>
            <a:off x="838200" y="1004342"/>
            <a:ext cx="10515600" cy="535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	</a:t>
            </a:r>
            <a:r>
              <a:rPr lang="en-US" sz="2000">
                <a:solidFill>
                  <a:srgbClr val="FFFFFF"/>
                </a:solidFill>
              </a:rPr>
              <a:t>- If a number is specified </a:t>
            </a:r>
            <a:r>
              <a:rPr lang="en-US" sz="2000">
                <a:solidFill>
                  <a:schemeClr val="accent6"/>
                </a:solidFill>
              </a:rPr>
              <a:t>without a base format, it is treated as a decimal number </a:t>
            </a:r>
            <a:r>
              <a:rPr lang="en-US" sz="2000">
                <a:solidFill>
                  <a:srgbClr val="FFFFFF"/>
                </a:solidFill>
              </a:rPr>
              <a:t>by the Verilog compiler.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	- </a:t>
            </a:r>
            <a:r>
              <a:rPr i="1" lang="en-US" sz="2000">
                <a:solidFill>
                  <a:srgbClr val="FFFFFF"/>
                </a:solidFill>
              </a:rPr>
              <a:t>unsized </a:t>
            </a:r>
            <a:r>
              <a:rPr lang="en-US" sz="2000">
                <a:solidFill>
                  <a:srgbClr val="FFFFFF"/>
                </a:solidFill>
              </a:rPr>
              <a:t>numbers are specified without a size specification. </a:t>
            </a:r>
            <a:r>
              <a:rPr i="1" lang="en-US" sz="2000">
                <a:solidFill>
                  <a:schemeClr val="accent6"/>
                </a:solidFill>
              </a:rPr>
              <a:t>unsized </a:t>
            </a:r>
            <a:r>
              <a:rPr lang="en-US" sz="2000">
                <a:solidFill>
                  <a:schemeClr val="accent6"/>
                </a:solidFill>
              </a:rPr>
              <a:t>numbers are assigned a specific number of bits which is simulator and machine-specific (at least 32 bits)</a:t>
            </a:r>
            <a:r>
              <a:rPr lang="en-US" sz="2000">
                <a:solidFill>
                  <a:srgbClr val="FFFFF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Value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Each individual signal/variable in Verilog can be assigned one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of 4 values: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29" name="Google Shape;3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graphicFrame>
        <p:nvGraphicFramePr>
          <p:cNvPr id="331" name="Google Shape;331;p14"/>
          <p:cNvGraphicFramePr/>
          <p:nvPr/>
        </p:nvGraphicFramePr>
        <p:xfrm>
          <a:off x="1482777" y="2469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5019050"/>
                <a:gridCol w="498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/>
                        <a:t>sized</a:t>
                      </a:r>
                      <a:r>
                        <a:rPr lang="en-US" sz="1800" u="none" cap="none" strike="noStrike"/>
                        <a:t> number representation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/>
                        <a:t>unsized</a:t>
                      </a:r>
                      <a:r>
                        <a:rPr lang="en-US" sz="1800" u="none" cap="none" strike="noStrike"/>
                        <a:t> number representation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5’b10001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// 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</a:rPr>
                        <a:t>This is a 5-bit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</a:rPr>
                        <a:t>binary 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</a:rPr>
                        <a:t>number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4’hff01</a:t>
                      </a:r>
                      <a:r>
                        <a:rPr i="0" lang="en-US" sz="1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This is a 4-bit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hexadecimal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number</a:t>
                      </a:r>
                      <a:r>
                        <a:rPr i="0" lang="en-US" sz="1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3’o123</a:t>
                      </a:r>
                      <a:r>
                        <a:rPr i="0" lang="en-US" sz="1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This is a 3-bit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number</a:t>
                      </a:r>
                      <a:endParaRPr i="0" sz="1800" u="none" cap="none" strike="noStrike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2’d10</a:t>
                      </a:r>
                      <a:r>
                        <a:rPr i="0" lang="en-US" sz="1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This is a 2-bit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</a:t>
                      </a:r>
                      <a:r>
                        <a:rPr i="0" lang="en-US" sz="18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number</a:t>
                      </a:r>
                      <a:endParaRPr i="1" sz="1800" u="none" cap="none" strike="noStrike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1254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</a:rPr>
                        <a:t>decimal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 number by default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‘h21ff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</a:rPr>
                        <a:t>hexadecimal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‘o345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</a:rPr>
                        <a:t>octal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‘b1100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i="1" lang="en-US" sz="1800" u="none" cap="none" strike="noStrike">
                          <a:solidFill>
                            <a:srgbClr val="548135"/>
                          </a:solidFill>
                        </a:rPr>
                        <a:t>binary</a:t>
                      </a:r>
                      <a:r>
                        <a:rPr lang="en-US" sz="1800" u="none" cap="none" strike="noStrik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2" name="Google Shape;332;p14"/>
          <p:cNvGraphicFramePr/>
          <p:nvPr/>
        </p:nvGraphicFramePr>
        <p:xfrm>
          <a:off x="8334531" y="4297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{74D3EC6B-1C08-4D05-9C4E-8AD75AF2D4F3}</a:tableStyleId>
              </a:tblPr>
              <a:tblGrid>
                <a:gridCol w="1439050"/>
                <a:gridCol w="1714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 level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Condition in Hardware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i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logic 0 / False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i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logic 1 / True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i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undefined 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  </a:t>
                      </a:r>
                      <a:endParaRPr i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high impedance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f7c6facac_0_52"/>
          <p:cNvSpPr txBox="1"/>
          <p:nvPr>
            <p:ph type="title"/>
          </p:nvPr>
        </p:nvSpPr>
        <p:spPr>
          <a:xfrm>
            <a:off x="838200" y="365125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800">
                <a:solidFill>
                  <a:schemeClr val="lt1"/>
                </a:solidFill>
              </a:rPr>
              <a:t>How to assign numerical values to the circuit nodes?</a:t>
            </a:r>
            <a:endParaRPr/>
          </a:p>
        </p:txBody>
      </p:sp>
      <p:sp>
        <p:nvSpPr>
          <p:cNvPr id="339" name="Google Shape;339;g15f7c6facac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g15f7c6facac_0_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1" name="Google Shape;341;g15f7c6facac_0_52"/>
          <p:cNvSpPr txBox="1"/>
          <p:nvPr>
            <p:ph idx="1" type="body"/>
          </p:nvPr>
        </p:nvSpPr>
        <p:spPr>
          <a:xfrm>
            <a:off x="838200" y="1385888"/>
            <a:ext cx="111390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</a:rPr>
              <a:t> Verilog makes use of the reserved keyword </a:t>
            </a:r>
            <a:r>
              <a:rPr b="1" lang="en-US" sz="2000">
                <a:solidFill>
                  <a:schemeClr val="accent1"/>
                </a:solidFill>
              </a:rPr>
              <a:t>assign </a:t>
            </a:r>
            <a:r>
              <a:rPr lang="en-US" sz="2000">
                <a:solidFill>
                  <a:schemeClr val="lt1"/>
                </a:solidFill>
              </a:rPr>
              <a:t>to easily store numerical values in a variable.</a:t>
            </a:r>
            <a:endParaRPr b="1"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</a:rPr>
              <a:t> The </a:t>
            </a:r>
            <a:r>
              <a:rPr b="1" lang="en-US" sz="2000">
                <a:solidFill>
                  <a:schemeClr val="accent1"/>
                </a:solidFill>
              </a:rPr>
              <a:t>assign </a:t>
            </a:r>
            <a:r>
              <a:rPr lang="en-US" sz="2000">
                <a:solidFill>
                  <a:schemeClr val="lt1"/>
                </a:solidFill>
              </a:rPr>
              <a:t>statements are </a:t>
            </a:r>
            <a:r>
              <a:rPr lang="en-US" sz="2000">
                <a:solidFill>
                  <a:schemeClr val="accent6"/>
                </a:solidFill>
              </a:rPr>
              <a:t>concurrent</a:t>
            </a:r>
            <a:r>
              <a:rPr lang="en-US" sz="2000">
                <a:solidFill>
                  <a:schemeClr val="lt1"/>
                </a:solidFill>
              </a:rPr>
              <a:t>, meaning that they are executed in parallel.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342" name="Google Shape;342;g15f7c6facac_0_52"/>
          <p:cNvGraphicFramePr/>
          <p:nvPr/>
        </p:nvGraphicFramePr>
        <p:xfrm>
          <a:off x="952500" y="2681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681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in_disp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out, in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module implements a 1-bit buffer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input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output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out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out = in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343" name="Google Shape;343;g15f7c6faca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5f7c6facac_0_52"/>
          <p:cNvSpPr/>
          <p:nvPr/>
        </p:nvSpPr>
        <p:spPr>
          <a:xfrm>
            <a:off x="9204722" y="3246783"/>
            <a:ext cx="1393200" cy="7023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g15f7c6facac_0_52"/>
          <p:cNvCxnSpPr/>
          <p:nvPr/>
        </p:nvCxnSpPr>
        <p:spPr>
          <a:xfrm>
            <a:off x="8588770" y="3608332"/>
            <a:ext cx="6159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g15f7c6facac_0_52"/>
          <p:cNvSpPr txBox="1"/>
          <p:nvPr/>
        </p:nvSpPr>
        <p:spPr>
          <a:xfrm>
            <a:off x="8005104" y="3397495"/>
            <a:ext cx="528600" cy="40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g15f7c6facac_0_52"/>
          <p:cNvCxnSpPr/>
          <p:nvPr/>
        </p:nvCxnSpPr>
        <p:spPr>
          <a:xfrm>
            <a:off x="10597809" y="3598821"/>
            <a:ext cx="731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8" name="Google Shape;348;g15f7c6facac_0_52"/>
          <p:cNvSpPr txBox="1"/>
          <p:nvPr/>
        </p:nvSpPr>
        <p:spPr>
          <a:xfrm>
            <a:off x="11406818" y="3408277"/>
            <a:ext cx="528600" cy="413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45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5f7c6facac_0_52"/>
          <p:cNvSpPr txBox="1"/>
          <p:nvPr/>
        </p:nvSpPr>
        <p:spPr>
          <a:xfrm>
            <a:off x="9327490" y="3386369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in_disp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5f7c6facac_0_52"/>
          <p:cNvSpPr/>
          <p:nvPr/>
        </p:nvSpPr>
        <p:spPr>
          <a:xfrm flipH="1" rot="-5400000">
            <a:off x="9696572" y="4388161"/>
            <a:ext cx="518250" cy="485540"/>
          </a:xfrm>
          <a:prstGeom prst="flowChartMerge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g15f7c6facac_0_52"/>
          <p:cNvCxnSpPr/>
          <p:nvPr/>
        </p:nvCxnSpPr>
        <p:spPr>
          <a:xfrm rot="10800000">
            <a:off x="8852423" y="4627338"/>
            <a:ext cx="834000" cy="0"/>
          </a:xfrm>
          <a:prstGeom prst="straightConnector1">
            <a:avLst/>
          </a:prstGeom>
          <a:noFill/>
          <a:ln cap="flat" cmpd="sng" w="57150">
            <a:solidFill>
              <a:srgbClr val="C09F9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g15f7c6facac_0_52"/>
          <p:cNvCxnSpPr/>
          <p:nvPr/>
        </p:nvCxnSpPr>
        <p:spPr>
          <a:xfrm rot="10800000">
            <a:off x="10224027" y="4620713"/>
            <a:ext cx="834000" cy="0"/>
          </a:xfrm>
          <a:prstGeom prst="straightConnector1">
            <a:avLst/>
          </a:prstGeom>
          <a:noFill/>
          <a:ln cap="flat" cmpd="sng" w="57150">
            <a:solidFill>
              <a:srgbClr val="C09F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g15f7c6facac_0_52"/>
          <p:cNvSpPr txBox="1"/>
          <p:nvPr/>
        </p:nvSpPr>
        <p:spPr>
          <a:xfrm>
            <a:off x="8250268" y="4437788"/>
            <a:ext cx="528600" cy="400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5f7c6facac_0_52"/>
          <p:cNvSpPr txBox="1"/>
          <p:nvPr/>
        </p:nvSpPr>
        <p:spPr>
          <a:xfrm>
            <a:off x="11135148" y="4422071"/>
            <a:ext cx="528600" cy="413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58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f7c6facac_0_81"/>
          <p:cNvSpPr/>
          <p:nvPr/>
        </p:nvSpPr>
        <p:spPr>
          <a:xfrm>
            <a:off x="671911" y="3435118"/>
            <a:ext cx="720636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in[0]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5f7c6facac_0_81"/>
          <p:cNvSpPr txBox="1"/>
          <p:nvPr>
            <p:ph type="title"/>
          </p:nvPr>
        </p:nvSpPr>
        <p:spPr>
          <a:xfrm>
            <a:off x="860362" y="1270740"/>
            <a:ext cx="4974900" cy="204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grpSp>
        <p:nvGrpSpPr>
          <p:cNvPr id="361" name="Google Shape;361;g15f7c6facac_0_81"/>
          <p:cNvGrpSpPr/>
          <p:nvPr/>
        </p:nvGrpSpPr>
        <p:grpSpPr>
          <a:xfrm>
            <a:off x="693198" y="1193309"/>
            <a:ext cx="1291694" cy="429232"/>
            <a:chOff x="2504802" y="1755501"/>
            <a:chExt cx="1598829" cy="531293"/>
          </a:xfrm>
        </p:grpSpPr>
        <p:sp>
          <p:nvSpPr>
            <p:cNvPr id="362" name="Google Shape;362;g15f7c6facac_0_8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15f7c6facac_0_8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g15f7c6facac_0_81"/>
          <p:cNvGrpSpPr/>
          <p:nvPr/>
        </p:nvGrpSpPr>
        <p:grpSpPr>
          <a:xfrm>
            <a:off x="4680733" y="4748284"/>
            <a:ext cx="1330513" cy="1330524"/>
            <a:chOff x="5734037" y="3067039"/>
            <a:chExt cx="724483" cy="724489"/>
          </a:xfrm>
        </p:grpSpPr>
        <p:sp>
          <p:nvSpPr>
            <p:cNvPr id="365" name="Google Shape;365;g15f7c6facac_0_81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5f7c6facac_0_81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5f7c6facac_0_81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15f7c6facac_0_81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15f7c6facac_0_81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15f7c6facac_0_81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15f7c6facac_0_81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5f7c6facac_0_81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5f7c6facac_0_81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5f7c6facac_0_81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5f7c6facac_0_81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5f7c6facac_0_81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5f7c6facac_0_81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5f7c6facac_0_81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5f7c6facac_0_81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5f7c6facac_0_81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5f7c6facac_0_81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5f7c6facac_0_81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5f7c6facac_0_81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15f7c6facac_0_81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15f7c6facac_0_81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15f7c6facac_0_81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15f7c6facac_0_81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15f7c6facac_0_81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15f7c6facac_0_81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15f7c6facac_0_81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15f7c6facac_0_81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15f7c6facac_0_81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15f7c6facac_0_81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5f7c6facac_0_81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5f7c6facac_0_81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5f7c6facac_0_81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5f7c6facac_0_81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5f7c6facac_0_81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5f7c6facac_0_81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5f7c6facac_0_81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5f7c6facac_0_81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5f7c6facac_0_81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5f7c6facac_0_81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5f7c6facac_0_81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5f7c6facac_0_81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5f7c6facac_0_81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5f7c6facac_0_81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5f7c6facac_0_81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15f7c6facac_0_81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15f7c6facac_0_81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15f7c6facac_0_81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15f7c6facac_0_81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15f7c6facac_0_81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15f7c6facac_0_81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15f7c6facac_0_81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15f7c6facac_0_81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15f7c6facac_0_81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15f7c6facac_0_81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15f7c6facac_0_81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15f7c6facac_0_81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15f7c6facac_0_81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15f7c6facac_0_81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15f7c6facac_0_81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15f7c6facac_0_81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g15f7c6facac_0_81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15f7c6facac_0_81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15f7c6facac_0_81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15f7c6facac_0_81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15f7c6facac_0_81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15f7c6facac_0_81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15f7c6facac_0_81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g15f7c6facac_0_81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15f7c6facac_0_81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15f7c6facac_0_81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15f7c6facac_0_81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15f7c6facac_0_81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15f7c6facac_0_81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15f7c6facac_0_81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15f7c6facac_0_81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15f7c6facac_0_81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15f7c6facac_0_81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15f7c6facac_0_81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15f7c6facac_0_81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15f7c6facac_0_81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15f7c6facac_0_81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g15f7c6facac_0_81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g15f7c6facac_0_81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15f7c6facac_0_81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15f7c6facac_0_81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15f7c6facac_0_81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15f7c6facac_0_81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15f7c6facac_0_81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15f7c6facac_0_81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15f7c6facac_0_81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15f7c6facac_0_81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15f7c6facac_0_81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15f7c6facac_0_81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15f7c6facac_0_81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15f7c6facac_0_81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15f7c6facac_0_81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15f7c6facac_0_81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15f7c6facac_0_81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15f7c6facac_0_81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15f7c6facac_0_81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15f7c6facac_0_81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15f7c6facac_0_81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15f7c6facac_0_81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15f7c6facac_0_81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15f7c6facac_0_81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15f7c6facac_0_81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15f7c6facac_0_81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g15f7c6facac_0_81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15f7c6facac_0_81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15f7c6facac_0_81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15f7c6facac_0_81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g15f7c6facac_0_81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g15f7c6facac_0_81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15f7c6facac_0_81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g15f7c6facac_0_81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g15f7c6facac_0_81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15f7c6facac_0_81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g15f7c6facac_0_81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15f7c6facac_0_81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15f7c6facac_0_81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g15f7c6facac_0_81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15f7c6facac_0_81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15f7c6facac_0_81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15f7c6facac_0_81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g15f7c6facac_0_81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15f7c6facac_0_81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g15f7c6facac_0_81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15f7c6facac_0_81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15f7c6facac_0_81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g15f7c6facac_0_81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15f7c6facac_0_81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g15f7c6facac_0_81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15f7c6facac_0_81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15f7c6facac_0_81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15f7c6facac_0_81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g15f7c6facac_0_81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15f7c6facac_0_81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15f7c6facac_0_81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15f7c6facac_0_81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15f7c6facac_0_81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g15f7c6facac_0_81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g15f7c6facac_0_81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g15f7c6facac_0_81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g15f7c6facac_0_81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15f7c6facac_0_81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15f7c6facac_0_81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15f7c6facac_0_81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15f7c6facac_0_81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g15f7c6facac_0_81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15f7c6facac_0_81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15f7c6facac_0_81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g15f7c6facac_0_81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g15f7c6facac_0_81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g15f7c6facac_0_81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g15f7c6facac_0_81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g15f7c6facac_0_81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g15f7c6facac_0_81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15f7c6facac_0_81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15f7c6facac_0_81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15f7c6facac_0_81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15f7c6facac_0_81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15f7c6facac_0_81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15f7c6facac_0_81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15f7c6facac_0_81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15f7c6facac_0_81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15f7c6facac_0_81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15f7c6facac_0_81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15f7c6facac_0_81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g15f7c6facac_0_8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g15f7c6facac_0_81"/>
          <p:cNvGrpSpPr/>
          <p:nvPr/>
        </p:nvGrpSpPr>
        <p:grpSpPr>
          <a:xfrm>
            <a:off x="4680733" y="4748284"/>
            <a:ext cx="1330513" cy="1330524"/>
            <a:chOff x="5734037" y="3067039"/>
            <a:chExt cx="724483" cy="724489"/>
          </a:xfrm>
        </p:grpSpPr>
        <p:sp>
          <p:nvSpPr>
            <p:cNvPr id="535" name="Google Shape;535;g15f7c6facac_0_81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15f7c6facac_0_81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15f7c6facac_0_81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15f7c6facac_0_81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15f7c6facac_0_81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g15f7c6facac_0_81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g15f7c6facac_0_81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g15f7c6facac_0_81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15f7c6facac_0_81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15f7c6facac_0_81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g15f7c6facac_0_81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g15f7c6facac_0_81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15f7c6facac_0_81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g15f7c6facac_0_81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g15f7c6facac_0_81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15f7c6facac_0_81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15f7c6facac_0_81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15f7c6facac_0_81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15f7c6facac_0_81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15f7c6facac_0_81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g15f7c6facac_0_81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g15f7c6facac_0_81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15f7c6facac_0_81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15f7c6facac_0_81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15f7c6facac_0_81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15f7c6facac_0_81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15f7c6facac_0_81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15f7c6facac_0_81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15f7c6facac_0_81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15f7c6facac_0_81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15f7c6facac_0_81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15f7c6facac_0_81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15f7c6facac_0_81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15f7c6facac_0_81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15f7c6facac_0_81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15f7c6facac_0_81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15f7c6facac_0_81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15f7c6facac_0_81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5f7c6facac_0_81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15f7c6facac_0_81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15f7c6facac_0_81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15f7c6facac_0_81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15f7c6facac_0_81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15f7c6facac_0_81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15f7c6facac_0_81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g15f7c6facac_0_81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15f7c6facac_0_81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15f7c6facac_0_81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15f7c6facac_0_81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15f7c6facac_0_81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15f7c6facac_0_81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15f7c6facac_0_81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15f7c6facac_0_81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15f7c6facac_0_81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15f7c6facac_0_81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15f7c6facac_0_81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15f7c6facac_0_81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15f7c6facac_0_81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g15f7c6facac_0_81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15f7c6facac_0_81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15f7c6facac_0_81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15f7c6facac_0_81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15f7c6facac_0_81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15f7c6facac_0_81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15f7c6facac_0_81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15f7c6facac_0_81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15f7c6facac_0_81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15f7c6facac_0_81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15f7c6facac_0_81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g15f7c6facac_0_81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15f7c6facac_0_81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g15f7c6facac_0_81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g15f7c6facac_0_81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g15f7c6facac_0_81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15f7c6facac_0_81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15f7c6facac_0_81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15f7c6facac_0_81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g15f7c6facac_0_81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15f7c6facac_0_81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15f7c6facac_0_81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15f7c6facac_0_81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15f7c6facac_0_81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15f7c6facac_0_81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15f7c6facac_0_81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15f7c6facac_0_81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15f7c6facac_0_81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g15f7c6facac_0_81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g15f7c6facac_0_81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15f7c6facac_0_81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15f7c6facac_0_81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15f7c6facac_0_81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g15f7c6facac_0_81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15f7c6facac_0_81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15f7c6facac_0_81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15f7c6facac_0_81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15f7c6facac_0_81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15f7c6facac_0_81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15f7c6facac_0_81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g15f7c6facac_0_81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g15f7c6facac_0_81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g15f7c6facac_0_81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15f7c6facac_0_81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15f7c6facac_0_81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15f7c6facac_0_81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15f7c6facac_0_81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g15f7c6facac_0_81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g15f7c6facac_0_81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g15f7c6facac_0_81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g15f7c6facac_0_81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g15f7c6facac_0_81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g15f7c6facac_0_81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15f7c6facac_0_81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15f7c6facac_0_81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g15f7c6facac_0_81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g15f7c6facac_0_81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g15f7c6facac_0_81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g15f7c6facac_0_81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15f7c6facac_0_81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15f7c6facac_0_81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15f7c6facac_0_81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15f7c6facac_0_81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15f7c6facac_0_81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15f7c6facac_0_81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15f7c6facac_0_81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15f7c6facac_0_81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15f7c6facac_0_81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15f7c6facac_0_81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15f7c6facac_0_81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g15f7c6facac_0_81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g15f7c6facac_0_81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g15f7c6facac_0_81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15f7c6facac_0_81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15f7c6facac_0_81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15f7c6facac_0_81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15f7c6facac_0_81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15f7c6facac_0_81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15f7c6facac_0_81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15f7c6facac_0_81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15f7c6facac_0_81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15f7c6facac_0_81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15f7c6facac_0_81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15f7c6facac_0_81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g15f7c6facac_0_81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g15f7c6facac_0_81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g15f7c6facac_0_81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g15f7c6facac_0_81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15f7c6facac_0_81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g15f7c6facac_0_81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g15f7c6facac_0_81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15f7c6facac_0_81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15f7c6facac_0_81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15f7c6facac_0_81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g15f7c6facac_0_81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15f7c6facac_0_81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15f7c6facac_0_81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g15f7c6facac_0_81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g15f7c6facac_0_81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g15f7c6facac_0_81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g15f7c6facac_0_81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g15f7c6facac_0_81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g15f7c6facac_0_81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g15f7c6facac_0_81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g15f7c6facac_0_81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g15f7c6facac_0_81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15f7c6facac_0_81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15f7c6facac_0_81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15f7c6facac_0_81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g15f7c6facac_0_81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15f7c6facac_0_8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g15f7c6facac_0_81"/>
          <p:cNvSpPr txBox="1"/>
          <p:nvPr>
            <p:ph idx="1" type="body"/>
          </p:nvPr>
        </p:nvSpPr>
        <p:spPr>
          <a:xfrm>
            <a:off x="6311603" y="421588"/>
            <a:ext cx="5880300" cy="5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Vectors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input or output variables can also be declared as vectors (multiple bit widths). If bit width is not specified, the default is scalar (1-bit). 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The multibit variables or vectors in general can be declared in Verilog using the syntax: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solidFill>
                  <a:schemeClr val="accent6"/>
                </a:solidFill>
              </a:rPr>
              <a:t>&lt;</a:t>
            </a:r>
            <a:r>
              <a:rPr i="1" lang="en-US" sz="2000">
                <a:solidFill>
                  <a:schemeClr val="accent6"/>
                </a:solidFill>
              </a:rPr>
              <a:t>data type&gt; &lt;MSB bit index : LSB bit index&gt;</a:t>
            </a:r>
            <a:r>
              <a:rPr lang="en-US" sz="2000">
                <a:solidFill>
                  <a:schemeClr val="accent6"/>
                </a:solidFill>
              </a:rPr>
              <a:t> </a:t>
            </a:r>
            <a:r>
              <a:rPr i="1" lang="en-US" sz="2000">
                <a:solidFill>
                  <a:schemeClr val="accent6"/>
                </a:solidFill>
              </a:rPr>
              <a:t>&lt;name&gt;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5" name="Google Shape;705;g15f7c6facac_0_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06" name="Google Shape;706;g15f7c6facac_0_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g15f7c6facac_0_81"/>
          <p:cNvSpPr/>
          <p:nvPr/>
        </p:nvSpPr>
        <p:spPr>
          <a:xfrm>
            <a:off x="6453077" y="3896139"/>
            <a:ext cx="5649300" cy="24777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in_disp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out, in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module implements a 3-bit buffer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input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[2:0]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[2:0]out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assign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 = in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g15f7c6facac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5f7c6facac_0_81"/>
          <p:cNvSpPr/>
          <p:nvPr/>
        </p:nvSpPr>
        <p:spPr>
          <a:xfrm>
            <a:off x="2058840" y="3315351"/>
            <a:ext cx="1393200" cy="145882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g15f7c6facac_0_81"/>
          <p:cNvCxnSpPr/>
          <p:nvPr/>
        </p:nvCxnSpPr>
        <p:spPr>
          <a:xfrm>
            <a:off x="1442888" y="4084695"/>
            <a:ext cx="6159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1" name="Google Shape;711;g15f7c6facac_0_81"/>
          <p:cNvCxnSpPr/>
          <p:nvPr/>
        </p:nvCxnSpPr>
        <p:spPr>
          <a:xfrm>
            <a:off x="3452040" y="4084695"/>
            <a:ext cx="731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2" name="Google Shape;712;g15f7c6facac_0_81"/>
          <p:cNvSpPr txBox="1"/>
          <p:nvPr/>
        </p:nvSpPr>
        <p:spPr>
          <a:xfrm>
            <a:off x="4260936" y="3907860"/>
            <a:ext cx="528600" cy="413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5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g15f7c6facac_0_81"/>
          <p:cNvCxnSpPr/>
          <p:nvPr/>
        </p:nvCxnSpPr>
        <p:spPr>
          <a:xfrm>
            <a:off x="1442888" y="4505975"/>
            <a:ext cx="6159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4" name="Google Shape;714;g15f7c6facac_0_81"/>
          <p:cNvCxnSpPr/>
          <p:nvPr/>
        </p:nvCxnSpPr>
        <p:spPr>
          <a:xfrm>
            <a:off x="1442888" y="3621145"/>
            <a:ext cx="6159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5" name="Google Shape;715;g15f7c6facac_0_81"/>
          <p:cNvCxnSpPr/>
          <p:nvPr/>
        </p:nvCxnSpPr>
        <p:spPr>
          <a:xfrm>
            <a:off x="3452040" y="3627434"/>
            <a:ext cx="731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6" name="Google Shape;716;g15f7c6facac_0_81"/>
          <p:cNvCxnSpPr/>
          <p:nvPr/>
        </p:nvCxnSpPr>
        <p:spPr>
          <a:xfrm>
            <a:off x="3452040" y="4521837"/>
            <a:ext cx="731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7" name="Google Shape;717;g15f7c6facac_0_81"/>
          <p:cNvSpPr/>
          <p:nvPr/>
        </p:nvSpPr>
        <p:spPr>
          <a:xfrm>
            <a:off x="609051" y="3903025"/>
            <a:ext cx="850550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in[1]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15f7c6facac_0_81"/>
          <p:cNvSpPr/>
          <p:nvPr/>
        </p:nvSpPr>
        <p:spPr>
          <a:xfrm>
            <a:off x="627671" y="4317862"/>
            <a:ext cx="840092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in[2]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15f7c6facac_0_81"/>
          <p:cNvSpPr/>
          <p:nvPr/>
        </p:nvSpPr>
        <p:spPr>
          <a:xfrm>
            <a:off x="4220759" y="3397738"/>
            <a:ext cx="786211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out[0]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5f7c6facac_0_81"/>
          <p:cNvSpPr/>
          <p:nvPr/>
        </p:nvSpPr>
        <p:spPr>
          <a:xfrm>
            <a:off x="4191930" y="3837154"/>
            <a:ext cx="836079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out[1]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5f7c6facac_0_81"/>
          <p:cNvSpPr/>
          <p:nvPr/>
        </p:nvSpPr>
        <p:spPr>
          <a:xfrm>
            <a:off x="4165805" y="4264828"/>
            <a:ext cx="853193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out[2]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f7c6facac_0_446"/>
          <p:cNvSpPr/>
          <p:nvPr/>
        </p:nvSpPr>
        <p:spPr>
          <a:xfrm>
            <a:off x="319274" y="1399465"/>
            <a:ext cx="5317800" cy="37680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and_or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a &amp; b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 | 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g15f7c6facac_0_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5f7c6facac_0_446"/>
          <p:cNvSpPr txBox="1"/>
          <p:nvPr/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5f7c6facac_0_4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0" name="Google Shape;730;g15f7c6facac_0_446"/>
          <p:cNvSpPr txBox="1"/>
          <p:nvPr/>
        </p:nvSpPr>
        <p:spPr>
          <a:xfrm>
            <a:off x="200464" y="1999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simple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5f7c6facac_0_446"/>
          <p:cNvSpPr/>
          <p:nvPr/>
        </p:nvSpPr>
        <p:spPr>
          <a:xfrm>
            <a:off x="9234814" y="2064100"/>
            <a:ext cx="618300" cy="618300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g15f7c6facac_0_446"/>
          <p:cNvCxnSpPr/>
          <p:nvPr/>
        </p:nvCxnSpPr>
        <p:spPr>
          <a:xfrm>
            <a:off x="8030729" y="2225513"/>
            <a:ext cx="1188600" cy="13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3" name="Google Shape;733;g15f7c6facac_0_446"/>
          <p:cNvCxnSpPr/>
          <p:nvPr/>
        </p:nvCxnSpPr>
        <p:spPr>
          <a:xfrm>
            <a:off x="8038130" y="2531413"/>
            <a:ext cx="11886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4" name="Google Shape;734;g15f7c6facac_0_446"/>
          <p:cNvSpPr txBox="1"/>
          <p:nvPr/>
        </p:nvSpPr>
        <p:spPr>
          <a:xfrm>
            <a:off x="7522467" y="1952255"/>
            <a:ext cx="5382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5f7c6facac_0_446"/>
          <p:cNvSpPr txBox="1"/>
          <p:nvPr/>
        </p:nvSpPr>
        <p:spPr>
          <a:xfrm>
            <a:off x="7506539" y="2261899"/>
            <a:ext cx="538200" cy="43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15f7c6facac_0_446"/>
          <p:cNvSpPr txBox="1"/>
          <p:nvPr/>
        </p:nvSpPr>
        <p:spPr>
          <a:xfrm>
            <a:off x="7524947" y="3120720"/>
            <a:ext cx="538200" cy="430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15f7c6facac_0_446"/>
          <p:cNvSpPr txBox="1"/>
          <p:nvPr/>
        </p:nvSpPr>
        <p:spPr>
          <a:xfrm>
            <a:off x="11134460" y="2167698"/>
            <a:ext cx="538200" cy="430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5f7c6facac_0_446"/>
          <p:cNvSpPr txBox="1"/>
          <p:nvPr/>
        </p:nvSpPr>
        <p:spPr>
          <a:xfrm>
            <a:off x="11134460" y="3253763"/>
            <a:ext cx="538200" cy="430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9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5f7c6facac_0_446"/>
          <p:cNvSpPr txBox="1"/>
          <p:nvPr/>
        </p:nvSpPr>
        <p:spPr>
          <a:xfrm>
            <a:off x="8914602" y="1385840"/>
            <a:ext cx="1374600" cy="4002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and_or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5f7c6facac_0_446"/>
          <p:cNvSpPr/>
          <p:nvPr/>
        </p:nvSpPr>
        <p:spPr>
          <a:xfrm>
            <a:off x="8368919" y="1126868"/>
            <a:ext cx="2466000" cy="3312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g15f7c6facac_0_446"/>
          <p:cNvCxnSpPr/>
          <p:nvPr/>
        </p:nvCxnSpPr>
        <p:spPr>
          <a:xfrm flipH="1" rot="10800000">
            <a:off x="9076667" y="3826684"/>
            <a:ext cx="460200" cy="144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2" name="Google Shape;742;g15f7c6facac_0_446"/>
          <p:cNvCxnSpPr/>
          <p:nvPr/>
        </p:nvCxnSpPr>
        <p:spPr>
          <a:xfrm>
            <a:off x="9464853" y="3222950"/>
            <a:ext cx="388200" cy="2589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3" name="Google Shape;743;g15f7c6facac_0_446"/>
          <p:cNvCxnSpPr/>
          <p:nvPr/>
        </p:nvCxnSpPr>
        <p:spPr>
          <a:xfrm flipH="1" rot="10800000">
            <a:off x="9536741" y="3496088"/>
            <a:ext cx="273300" cy="3450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4" name="Google Shape;744;g15f7c6facac_0_446"/>
          <p:cNvSpPr/>
          <p:nvPr/>
        </p:nvSpPr>
        <p:spPr>
          <a:xfrm>
            <a:off x="8714537" y="3263295"/>
            <a:ext cx="575100" cy="661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15f7c6facac_0_446"/>
          <p:cNvSpPr/>
          <p:nvPr/>
        </p:nvSpPr>
        <p:spPr>
          <a:xfrm flipH="1" rot="10800000">
            <a:off x="8799675" y="3263289"/>
            <a:ext cx="488700" cy="57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g15f7c6facac_0_446"/>
          <p:cNvCxnSpPr/>
          <p:nvPr/>
        </p:nvCxnSpPr>
        <p:spPr>
          <a:xfrm flipH="1" rot="10800000">
            <a:off x="9030723" y="3247815"/>
            <a:ext cx="460200" cy="144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g15f7c6facac_0_446"/>
          <p:cNvCxnSpPr/>
          <p:nvPr/>
        </p:nvCxnSpPr>
        <p:spPr>
          <a:xfrm>
            <a:off x="8027850" y="3410775"/>
            <a:ext cx="1188600" cy="13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g15f7c6facac_0_446"/>
          <p:cNvCxnSpPr/>
          <p:nvPr/>
        </p:nvCxnSpPr>
        <p:spPr>
          <a:xfrm>
            <a:off x="8034522" y="3677704"/>
            <a:ext cx="1188600" cy="13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g15f7c6facac_0_446"/>
          <p:cNvSpPr txBox="1"/>
          <p:nvPr/>
        </p:nvSpPr>
        <p:spPr>
          <a:xfrm>
            <a:off x="7531171" y="3462682"/>
            <a:ext cx="538200" cy="430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15f7c6facac_0_446"/>
          <p:cNvCxnSpPr/>
          <p:nvPr/>
        </p:nvCxnSpPr>
        <p:spPr>
          <a:xfrm>
            <a:off x="9884952" y="2377033"/>
            <a:ext cx="1280100" cy="13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1" name="Google Shape;751;g15f7c6facac_0_446"/>
          <p:cNvCxnSpPr/>
          <p:nvPr/>
        </p:nvCxnSpPr>
        <p:spPr>
          <a:xfrm>
            <a:off x="9838292" y="3474794"/>
            <a:ext cx="1280100" cy="13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5f7c6facac_0_4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g15f7c6facac_0_476"/>
          <p:cNvSpPr txBox="1"/>
          <p:nvPr>
            <p:ph idx="4294967295" type="title"/>
          </p:nvPr>
        </p:nvSpPr>
        <p:spPr>
          <a:xfrm>
            <a:off x="431401" y="314561"/>
            <a:ext cx="5877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Another simple circuit</a:t>
            </a:r>
            <a:endParaRPr/>
          </a:p>
        </p:txBody>
      </p:sp>
      <p:cxnSp>
        <p:nvCxnSpPr>
          <p:cNvPr id="758" name="Google Shape;758;g15f7c6facac_0_476"/>
          <p:cNvCxnSpPr/>
          <p:nvPr/>
        </p:nvCxnSpPr>
        <p:spPr>
          <a:xfrm flipH="1" rot="10800000">
            <a:off x="10057814" y="2239683"/>
            <a:ext cx="460200" cy="144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g15f7c6facac_0_476"/>
          <p:cNvCxnSpPr/>
          <p:nvPr/>
        </p:nvCxnSpPr>
        <p:spPr>
          <a:xfrm>
            <a:off x="10446000" y="1635949"/>
            <a:ext cx="388200" cy="2589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g15f7c6facac_0_476"/>
          <p:cNvCxnSpPr/>
          <p:nvPr/>
        </p:nvCxnSpPr>
        <p:spPr>
          <a:xfrm flipH="1" rot="10800000">
            <a:off x="10517888" y="1909087"/>
            <a:ext cx="273300" cy="3450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1" name="Google Shape;761;g15f7c6facac_0_476"/>
          <p:cNvSpPr/>
          <p:nvPr/>
        </p:nvSpPr>
        <p:spPr>
          <a:xfrm>
            <a:off x="9695684" y="1676294"/>
            <a:ext cx="575100" cy="661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15f7c6facac_0_476"/>
          <p:cNvSpPr/>
          <p:nvPr/>
        </p:nvSpPr>
        <p:spPr>
          <a:xfrm flipH="1" rot="10800000">
            <a:off x="9780822" y="1676288"/>
            <a:ext cx="488700" cy="57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15f7c6facac_0_476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15f7c6facac_0_476"/>
          <p:cNvSpPr/>
          <p:nvPr/>
        </p:nvSpPr>
        <p:spPr>
          <a:xfrm>
            <a:off x="8340975" y="2161888"/>
            <a:ext cx="143700" cy="143700"/>
          </a:xfrm>
          <a:prstGeom prst="flowChartConnector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g15f7c6facac_0_476"/>
          <p:cNvCxnSpPr/>
          <p:nvPr/>
        </p:nvCxnSpPr>
        <p:spPr>
          <a:xfrm>
            <a:off x="8401827" y="2757289"/>
            <a:ext cx="4482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6" name="Google Shape;766;g15f7c6facac_0_476"/>
          <p:cNvSpPr/>
          <p:nvPr/>
        </p:nvSpPr>
        <p:spPr>
          <a:xfrm>
            <a:off x="7989597" y="121226"/>
            <a:ext cx="3039600" cy="3253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7" name="Google Shape;767;g15f7c6facac_0_476"/>
          <p:cNvGraphicFramePr/>
          <p:nvPr/>
        </p:nvGraphicFramePr>
        <p:xfrm>
          <a:off x="8301519" y="3469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8" name="Google Shape;768;g15f7c6facac_0_476"/>
          <p:cNvSpPr txBox="1"/>
          <p:nvPr>
            <p:ph idx="11" type="ftr"/>
          </p:nvPr>
        </p:nvSpPr>
        <p:spPr>
          <a:xfrm>
            <a:off x="3667125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69" name="Google Shape;769;g15f7c6facac_0_476"/>
          <p:cNvSpPr txBox="1"/>
          <p:nvPr/>
        </p:nvSpPr>
        <p:spPr>
          <a:xfrm>
            <a:off x="7044193" y="628161"/>
            <a:ext cx="538200" cy="43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5f7c6facac_0_476"/>
          <p:cNvSpPr txBox="1"/>
          <p:nvPr/>
        </p:nvSpPr>
        <p:spPr>
          <a:xfrm>
            <a:off x="7051219" y="994970"/>
            <a:ext cx="5382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5f7c6facac_0_476"/>
          <p:cNvSpPr txBox="1"/>
          <p:nvPr/>
        </p:nvSpPr>
        <p:spPr>
          <a:xfrm>
            <a:off x="7060901" y="2816179"/>
            <a:ext cx="538200" cy="43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5f7c6facac_0_476"/>
          <p:cNvSpPr txBox="1"/>
          <p:nvPr/>
        </p:nvSpPr>
        <p:spPr>
          <a:xfrm>
            <a:off x="11342890" y="1678691"/>
            <a:ext cx="538200" cy="430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4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5f7c6facac_0_476"/>
          <p:cNvSpPr txBox="1"/>
          <p:nvPr/>
        </p:nvSpPr>
        <p:spPr>
          <a:xfrm>
            <a:off x="8447843" y="2217287"/>
            <a:ext cx="538200" cy="430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9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5f7c6facac_0_476"/>
          <p:cNvSpPr txBox="1"/>
          <p:nvPr/>
        </p:nvSpPr>
        <p:spPr>
          <a:xfrm>
            <a:off x="9616897" y="632938"/>
            <a:ext cx="538200" cy="430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44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15f7c6facac_0_476"/>
          <p:cNvSpPr txBox="1"/>
          <p:nvPr/>
        </p:nvSpPr>
        <p:spPr>
          <a:xfrm>
            <a:off x="9616897" y="2940934"/>
            <a:ext cx="538200" cy="430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g15f7c6facac_0_4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g15f7c6facac_0_476"/>
          <p:cNvSpPr txBox="1"/>
          <p:nvPr/>
        </p:nvSpPr>
        <p:spPr>
          <a:xfrm>
            <a:off x="8612711" y="228363"/>
            <a:ext cx="1971600" cy="4002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example_ckt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g15f7c6facac_0_476"/>
          <p:cNvCxnSpPr/>
          <p:nvPr/>
        </p:nvCxnSpPr>
        <p:spPr>
          <a:xfrm flipH="1" rot="10800000">
            <a:off x="10011870" y="1660814"/>
            <a:ext cx="460200" cy="1440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9" name="Google Shape;779;g15f7c6facac_0_476"/>
          <p:cNvCxnSpPr/>
          <p:nvPr/>
        </p:nvCxnSpPr>
        <p:spPr>
          <a:xfrm rot="10800000">
            <a:off x="7599047" y="943230"/>
            <a:ext cx="12585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0" name="Google Shape;780;g15f7c6facac_0_476"/>
          <p:cNvCxnSpPr/>
          <p:nvPr/>
        </p:nvCxnSpPr>
        <p:spPr>
          <a:xfrm rot="10800000">
            <a:off x="7599047" y="1178826"/>
            <a:ext cx="12585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g15f7c6facac_0_476"/>
          <p:cNvCxnSpPr/>
          <p:nvPr/>
        </p:nvCxnSpPr>
        <p:spPr>
          <a:xfrm rot="10800000">
            <a:off x="7599047" y="3038730"/>
            <a:ext cx="12585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g15f7c6facac_0_476"/>
          <p:cNvCxnSpPr/>
          <p:nvPr/>
        </p:nvCxnSpPr>
        <p:spPr>
          <a:xfrm>
            <a:off x="10834187" y="1879846"/>
            <a:ext cx="5088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3" name="Google Shape;783;g15f7c6facac_0_476"/>
          <p:cNvCxnSpPr/>
          <p:nvPr/>
        </p:nvCxnSpPr>
        <p:spPr>
          <a:xfrm>
            <a:off x="9473497" y="1074417"/>
            <a:ext cx="2742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4" name="Google Shape;784;g15f7c6facac_0_476"/>
          <p:cNvCxnSpPr/>
          <p:nvPr/>
        </p:nvCxnSpPr>
        <p:spPr>
          <a:xfrm>
            <a:off x="9473497" y="2956479"/>
            <a:ext cx="2742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5" name="Google Shape;785;g15f7c6facac_0_476"/>
          <p:cNvCxnSpPr/>
          <p:nvPr/>
        </p:nvCxnSpPr>
        <p:spPr>
          <a:xfrm>
            <a:off x="8416115" y="1150250"/>
            <a:ext cx="5400" cy="6108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g15f7c6facac_0_476"/>
          <p:cNvCxnSpPr/>
          <p:nvPr/>
        </p:nvCxnSpPr>
        <p:spPr>
          <a:xfrm>
            <a:off x="9725850" y="1056498"/>
            <a:ext cx="5400" cy="7314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7" name="Google Shape;787;g15f7c6facac_0_476"/>
          <p:cNvCxnSpPr/>
          <p:nvPr/>
        </p:nvCxnSpPr>
        <p:spPr>
          <a:xfrm>
            <a:off x="9747905" y="2124978"/>
            <a:ext cx="5400" cy="8595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8" name="Google Shape;788;g15f7c6facac_0_476"/>
          <p:cNvCxnSpPr/>
          <p:nvPr/>
        </p:nvCxnSpPr>
        <p:spPr>
          <a:xfrm>
            <a:off x="9697166" y="1815481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9" name="Google Shape;789;g15f7c6facac_0_476"/>
          <p:cNvCxnSpPr/>
          <p:nvPr/>
        </p:nvCxnSpPr>
        <p:spPr>
          <a:xfrm>
            <a:off x="9717092" y="2140703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g15f7c6facac_0_476"/>
          <p:cNvCxnSpPr/>
          <p:nvPr/>
        </p:nvCxnSpPr>
        <p:spPr>
          <a:xfrm>
            <a:off x="8411147" y="2302783"/>
            <a:ext cx="5400" cy="48450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1" name="Google Shape;791;g15f7c6facac_0_476"/>
          <p:cNvSpPr/>
          <p:nvPr/>
        </p:nvSpPr>
        <p:spPr>
          <a:xfrm>
            <a:off x="8855421" y="753143"/>
            <a:ext cx="618300" cy="618300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5f7c6facac_0_476"/>
          <p:cNvSpPr/>
          <p:nvPr/>
        </p:nvSpPr>
        <p:spPr>
          <a:xfrm>
            <a:off x="8857593" y="2647366"/>
            <a:ext cx="618300" cy="618300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15f7c6facac_0_476"/>
          <p:cNvSpPr txBox="1"/>
          <p:nvPr/>
        </p:nvSpPr>
        <p:spPr>
          <a:xfrm>
            <a:off x="433528" y="1178826"/>
            <a:ext cx="4826100" cy="34065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g, y, h;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~x2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5"/>
          <p:cNvSpPr txBox="1"/>
          <p:nvPr>
            <p:ph type="title"/>
          </p:nvPr>
        </p:nvSpPr>
        <p:spPr>
          <a:xfrm>
            <a:off x="838200" y="1748452"/>
            <a:ext cx="4974771" cy="3587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grpSp>
        <p:nvGrpSpPr>
          <p:cNvPr id="801" name="Google Shape;801;p15"/>
          <p:cNvGrpSpPr/>
          <p:nvPr/>
        </p:nvGrpSpPr>
        <p:grpSpPr>
          <a:xfrm>
            <a:off x="693117" y="1193254"/>
            <a:ext cx="1291642" cy="429215"/>
            <a:chOff x="2504802" y="1755501"/>
            <a:chExt cx="1598829" cy="531293"/>
          </a:xfrm>
        </p:grpSpPr>
        <p:sp>
          <p:nvSpPr>
            <p:cNvPr id="802" name="Google Shape;802;p15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4" name="Google Shape;804;p15"/>
          <p:cNvSpPr/>
          <p:nvPr/>
        </p:nvSpPr>
        <p:spPr>
          <a:xfrm>
            <a:off x="4397727" y="421588"/>
            <a:ext cx="1291468" cy="129146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4397727" y="421588"/>
            <a:ext cx="1291468" cy="129146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15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807" name="Google Shape;807;p15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977" name="Google Shape;977;p15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6" name="Google Shape;1146;p15"/>
          <p:cNvSpPr txBox="1"/>
          <p:nvPr>
            <p:ph idx="1" type="body"/>
          </p:nvPr>
        </p:nvSpPr>
        <p:spPr>
          <a:xfrm>
            <a:off x="6477270" y="421588"/>
            <a:ext cx="5396678" cy="59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Nets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- </a:t>
            </a:r>
            <a:r>
              <a:rPr lang="en-US" sz="2000">
                <a:solidFill>
                  <a:schemeClr val="accent6"/>
                </a:solidFill>
              </a:rPr>
              <a:t>Nets represent connections between hardware elements</a:t>
            </a:r>
            <a:r>
              <a:rPr lang="en-US" sz="2000">
                <a:solidFill>
                  <a:schemeClr val="lt1"/>
                </a:solidFill>
              </a:rPr>
              <a:t>. Nets are continuously driven by the outputs of the devices they are connected to.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Nets are declared with the keyword </a:t>
            </a:r>
            <a:r>
              <a:rPr i="1" lang="en-US" sz="2000">
                <a:solidFill>
                  <a:schemeClr val="lt1"/>
                </a:solidFill>
              </a:rPr>
              <a:t>wire. </a:t>
            </a:r>
            <a:r>
              <a:rPr lang="en-US" sz="2000">
                <a:solidFill>
                  <a:schemeClr val="lt1"/>
                </a:solidFill>
              </a:rPr>
              <a:t>A net is assigned the value </a:t>
            </a:r>
            <a:r>
              <a:rPr i="1" lang="en-US" sz="2000">
                <a:solidFill>
                  <a:schemeClr val="lt1"/>
                </a:solidFill>
              </a:rPr>
              <a:t>z </a:t>
            </a:r>
            <a:r>
              <a:rPr lang="en-US" sz="2000">
                <a:solidFill>
                  <a:schemeClr val="lt1"/>
                </a:solidFill>
              </a:rPr>
              <a:t>by default.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Registers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In verilog </a:t>
            </a:r>
            <a:r>
              <a:rPr lang="en-US" sz="2000">
                <a:solidFill>
                  <a:schemeClr val="accent6"/>
                </a:solidFill>
              </a:rPr>
              <a:t>register means a variable that can hold a value</a:t>
            </a:r>
            <a:r>
              <a:rPr lang="en-US" sz="2000">
                <a:solidFill>
                  <a:schemeClr val="lt1"/>
                </a:solidFill>
              </a:rPr>
              <a:t>. Unlike net, a register doesn’t need a driver.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Registers are declared with the keyword </a:t>
            </a:r>
            <a:r>
              <a:rPr i="1" lang="en-US" sz="2000">
                <a:solidFill>
                  <a:schemeClr val="lt1"/>
                </a:solidFill>
              </a:rPr>
              <a:t>reg. </a:t>
            </a:r>
            <a:r>
              <a:rPr lang="en-US" sz="2000">
                <a:solidFill>
                  <a:schemeClr val="lt1"/>
                </a:solidFill>
              </a:rPr>
              <a:t>The default value of a </a:t>
            </a:r>
            <a:r>
              <a:rPr i="1" lang="en-US" sz="2000">
                <a:solidFill>
                  <a:schemeClr val="lt1"/>
                </a:solidFill>
              </a:rPr>
              <a:t>reg </a:t>
            </a:r>
            <a:r>
              <a:rPr lang="en-US" sz="2000">
                <a:solidFill>
                  <a:schemeClr val="lt1"/>
                </a:solidFill>
              </a:rPr>
              <a:t>data type is </a:t>
            </a:r>
            <a:r>
              <a:rPr i="1" lang="en-US" sz="2000">
                <a:solidFill>
                  <a:schemeClr val="lt1"/>
                </a:solidFill>
              </a:rPr>
              <a:t>x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7" name="Google Shape;11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148" name="Google Shape;11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9" name="Google Shape;1149;p15"/>
          <p:cNvSpPr/>
          <p:nvPr/>
        </p:nvSpPr>
        <p:spPr>
          <a:xfrm>
            <a:off x="6511921" y="5428209"/>
            <a:ext cx="5355718" cy="945729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wire declaration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clock</a:t>
            </a:r>
            <a:r>
              <a:rPr b="1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declaration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0" name="Google Shape;1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6"/>
          <p:cNvSpPr/>
          <p:nvPr/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6"/>
          <p:cNvSpPr txBox="1"/>
          <p:nvPr>
            <p:ph type="title"/>
          </p:nvPr>
        </p:nvSpPr>
        <p:spPr>
          <a:xfrm>
            <a:off x="838200" y="1748452"/>
            <a:ext cx="4974771" cy="3587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grpSp>
        <p:nvGrpSpPr>
          <p:cNvPr id="1158" name="Google Shape;1158;p16"/>
          <p:cNvGrpSpPr/>
          <p:nvPr/>
        </p:nvGrpSpPr>
        <p:grpSpPr>
          <a:xfrm>
            <a:off x="693117" y="1193254"/>
            <a:ext cx="1291642" cy="429215"/>
            <a:chOff x="2504802" y="1755501"/>
            <a:chExt cx="1598829" cy="531293"/>
          </a:xfrm>
        </p:grpSpPr>
        <p:sp>
          <p:nvSpPr>
            <p:cNvPr id="1159" name="Google Shape;1159;p16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1" name="Google Shape;1161;p16"/>
          <p:cNvSpPr/>
          <p:nvPr/>
        </p:nvSpPr>
        <p:spPr>
          <a:xfrm>
            <a:off x="4397727" y="421588"/>
            <a:ext cx="1291468" cy="129146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6"/>
          <p:cNvSpPr/>
          <p:nvPr/>
        </p:nvSpPr>
        <p:spPr>
          <a:xfrm>
            <a:off x="4397727" y="421588"/>
            <a:ext cx="1291468" cy="1291468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3" name="Google Shape;1163;p16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1164" name="Google Shape;1164;p16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1334" name="Google Shape;1334;p16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3" name="Google Shape;1503;p16"/>
          <p:cNvSpPr txBox="1"/>
          <p:nvPr>
            <p:ph idx="1" type="body"/>
          </p:nvPr>
        </p:nvSpPr>
        <p:spPr>
          <a:xfrm>
            <a:off x="6311603" y="421588"/>
            <a:ext cx="5880396" cy="59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Vectors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</a:t>
            </a:r>
            <a:r>
              <a:rPr i="1" lang="en-US" sz="2000">
                <a:solidFill>
                  <a:schemeClr val="lt1"/>
                </a:solidFill>
              </a:rPr>
              <a:t>wire </a:t>
            </a:r>
            <a:r>
              <a:rPr lang="en-US" sz="2000">
                <a:solidFill>
                  <a:schemeClr val="lt1"/>
                </a:solidFill>
              </a:rPr>
              <a:t>or </a:t>
            </a:r>
            <a:r>
              <a:rPr i="1" lang="en-US" sz="2000">
                <a:solidFill>
                  <a:schemeClr val="lt1"/>
                </a:solidFill>
              </a:rPr>
              <a:t>reg </a:t>
            </a:r>
            <a:r>
              <a:rPr lang="en-US" sz="2000">
                <a:solidFill>
                  <a:schemeClr val="lt1"/>
                </a:solidFill>
              </a:rPr>
              <a:t>type data types can also be declared as vectors (multiple bit widths). If bit width is not specified, the default is scalar (1-bit). 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The multibit nets/registers or vectors in general can be declared in Verilog using the syntax: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&lt;</a:t>
            </a:r>
            <a:r>
              <a:rPr i="1" lang="en-US" sz="2000">
                <a:solidFill>
                  <a:schemeClr val="lt1"/>
                </a:solidFill>
              </a:rPr>
              <a:t>data type&gt; &lt;MSB bit index : LSB bit index&gt;</a:t>
            </a:r>
            <a:r>
              <a:rPr lang="en-US" sz="2000">
                <a:solidFill>
                  <a:schemeClr val="lt1"/>
                </a:solidFill>
              </a:rPr>
              <a:t> </a:t>
            </a:r>
            <a:r>
              <a:rPr i="1" lang="en-US" sz="2000">
                <a:solidFill>
                  <a:schemeClr val="lt1"/>
                </a:solidFill>
              </a:rPr>
              <a:t>&lt;name&gt;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4" name="Google Shape;150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505" name="Google Shape;15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06" name="Google Shape;1506;p16"/>
          <p:cNvSpPr/>
          <p:nvPr/>
        </p:nvSpPr>
        <p:spPr>
          <a:xfrm>
            <a:off x="6221953" y="3657601"/>
            <a:ext cx="5880396" cy="2716338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8-bit wire type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base_clk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32-bit reg type variable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7" name="Google Shape;15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Representations of Digital Circuits</a:t>
            </a:r>
            <a:endParaRPr/>
          </a:p>
        </p:txBody>
      </p:sp>
      <p:sp>
        <p:nvSpPr>
          <p:cNvPr id="1513" name="Google Shape;151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Verilog allows designers to describe a digital circuit in several ways. Among them two fundamental representations are: </a:t>
            </a:r>
            <a:r>
              <a:rPr i="1" lang="en-US" sz="2000">
                <a:solidFill>
                  <a:schemeClr val="lt1"/>
                </a:solidFill>
              </a:rPr>
              <a:t>structural representation</a:t>
            </a:r>
            <a:r>
              <a:rPr lang="en-US" sz="2000">
                <a:solidFill>
                  <a:schemeClr val="lt1"/>
                </a:solidFill>
              </a:rPr>
              <a:t> and </a:t>
            </a:r>
            <a:r>
              <a:rPr i="1" lang="en-US" sz="2000">
                <a:solidFill>
                  <a:schemeClr val="lt1"/>
                </a:solidFill>
              </a:rPr>
              <a:t>behavioral representation</a:t>
            </a:r>
            <a:r>
              <a:rPr lang="en-US" sz="2000">
                <a:solidFill>
                  <a:schemeClr val="lt1"/>
                </a:solidFill>
              </a:rPr>
              <a:t>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Structural representation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    </a:t>
            </a:r>
            <a:r>
              <a:rPr lang="en-US" sz="2000">
                <a:solidFill>
                  <a:schemeClr val="lt1"/>
                </a:solidFill>
              </a:rPr>
              <a:t>- Structural representation is to use Verilog's </a:t>
            </a:r>
            <a:r>
              <a:rPr lang="en-US" sz="2000">
                <a:solidFill>
                  <a:schemeClr val="accent6"/>
                </a:solidFill>
              </a:rPr>
              <a:t>gate-level primitives to describe the digital circuit</a:t>
            </a:r>
            <a:r>
              <a:rPr lang="en-US" sz="2000">
                <a:solidFill>
                  <a:schemeClr val="lt1"/>
                </a:solidFill>
              </a:rPr>
              <a:t>. Various gate-level primitives are included in Verilog such as: </a:t>
            </a:r>
            <a:r>
              <a:rPr i="1" lang="en-US" sz="2000">
                <a:solidFill>
                  <a:schemeClr val="lt1"/>
                </a:solidFill>
              </a:rPr>
              <a:t>and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i="1" lang="en-US" sz="2000">
                <a:solidFill>
                  <a:schemeClr val="lt1"/>
                </a:solidFill>
              </a:rPr>
              <a:t>or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i="1" lang="en-US" sz="2000">
                <a:solidFill>
                  <a:schemeClr val="lt1"/>
                </a:solidFill>
              </a:rPr>
              <a:t>not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i="1" lang="en-US" sz="2000">
                <a:solidFill>
                  <a:schemeClr val="lt1"/>
                </a:solidFill>
              </a:rPr>
              <a:t>nand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i="1" lang="en-US" sz="2000">
                <a:solidFill>
                  <a:schemeClr val="lt1"/>
                </a:solidFill>
              </a:rPr>
              <a:t>nor</a:t>
            </a:r>
            <a:r>
              <a:rPr lang="en-US" sz="2000">
                <a:solidFill>
                  <a:schemeClr val="lt1"/>
                </a:solidFill>
              </a:rPr>
              <a:t> gate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Behavioral representation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    </a:t>
            </a:r>
            <a:r>
              <a:rPr lang="en-US" sz="2000">
                <a:solidFill>
                  <a:schemeClr val="lt1"/>
                </a:solidFill>
              </a:rPr>
              <a:t>- Using gate-level primitives can be tedious while designing larger circuits. Instead, the designers use </a:t>
            </a:r>
            <a:r>
              <a:rPr lang="en-US" sz="2000">
                <a:solidFill>
                  <a:schemeClr val="accent6"/>
                </a:solidFill>
              </a:rPr>
              <a:t>more abstract expressions and programming constructs </a:t>
            </a:r>
            <a:r>
              <a:rPr lang="en-US" sz="2000">
                <a:solidFill>
                  <a:schemeClr val="lt1"/>
                </a:solidFill>
              </a:rPr>
              <a:t>to describe the circuit. This is called the behavioral representation of the digital circuit. </a:t>
            </a:r>
            <a:endParaRPr/>
          </a:p>
        </p:txBody>
      </p:sp>
      <p:sp>
        <p:nvSpPr>
          <p:cNvPr id="1514" name="Google Shape;15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5" name="Google Shape;15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id="1516" name="Google Shape;15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2" name="Google Shape;1522;p20"/>
          <p:cNvSpPr txBox="1"/>
          <p:nvPr>
            <p:ph idx="4294967295" type="title"/>
          </p:nvPr>
        </p:nvSpPr>
        <p:spPr>
          <a:xfrm>
            <a:off x="431401" y="314561"/>
            <a:ext cx="587692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Structural representation</a:t>
            </a:r>
            <a:endParaRPr/>
          </a:p>
        </p:txBody>
      </p:sp>
      <p:sp>
        <p:nvSpPr>
          <p:cNvPr id="1523" name="Google Shape;1523;p20"/>
          <p:cNvSpPr txBox="1"/>
          <p:nvPr>
            <p:ph idx="4294967295" type="body"/>
          </p:nvPr>
        </p:nvSpPr>
        <p:spPr>
          <a:xfrm>
            <a:off x="431401" y="1179037"/>
            <a:ext cx="4826000" cy="3195637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/>
          </a:p>
        </p:txBody>
      </p:sp>
      <p:cxnSp>
        <p:nvCxnSpPr>
          <p:cNvPr id="1524" name="Google Shape;1524;p20"/>
          <p:cNvCxnSpPr/>
          <p:nvPr/>
        </p:nvCxnSpPr>
        <p:spPr>
          <a:xfrm flipH="1" rot="10800000">
            <a:off x="10057814" y="2239706"/>
            <a:ext cx="460073" cy="14377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5" name="Google Shape;1525;p20"/>
          <p:cNvCxnSpPr/>
          <p:nvPr/>
        </p:nvCxnSpPr>
        <p:spPr>
          <a:xfrm>
            <a:off x="10446000" y="1635949"/>
            <a:ext cx="388187" cy="25879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6" name="Google Shape;1526;p20"/>
          <p:cNvCxnSpPr/>
          <p:nvPr/>
        </p:nvCxnSpPr>
        <p:spPr>
          <a:xfrm flipH="1" rot="10800000">
            <a:off x="10517888" y="1909028"/>
            <a:ext cx="273168" cy="345059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7" name="Google Shape;1527;p20"/>
          <p:cNvSpPr/>
          <p:nvPr/>
        </p:nvSpPr>
        <p:spPr>
          <a:xfrm>
            <a:off x="9695684" y="1676294"/>
            <a:ext cx="575094" cy="66135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20"/>
          <p:cNvSpPr/>
          <p:nvPr/>
        </p:nvSpPr>
        <p:spPr>
          <a:xfrm flipH="1" rot="10800000">
            <a:off x="9780822" y="1676295"/>
            <a:ext cx="488830" cy="57509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20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20"/>
          <p:cNvSpPr/>
          <p:nvPr/>
        </p:nvSpPr>
        <p:spPr>
          <a:xfrm>
            <a:off x="8340975" y="2161888"/>
            <a:ext cx="143775" cy="143776"/>
          </a:xfrm>
          <a:prstGeom prst="flowChartConnector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1" name="Google Shape;1531;p20"/>
          <p:cNvCxnSpPr/>
          <p:nvPr/>
        </p:nvCxnSpPr>
        <p:spPr>
          <a:xfrm>
            <a:off x="8401827" y="2757289"/>
            <a:ext cx="4482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2" name="Google Shape;1532;p20"/>
          <p:cNvSpPr txBox="1"/>
          <p:nvPr/>
        </p:nvSpPr>
        <p:spPr>
          <a:xfrm>
            <a:off x="433530" y="1179037"/>
            <a:ext cx="4826000" cy="3195637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20"/>
          <p:cNvSpPr txBox="1"/>
          <p:nvPr/>
        </p:nvSpPr>
        <p:spPr>
          <a:xfrm>
            <a:off x="433528" y="1179037"/>
            <a:ext cx="4826000" cy="3195637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20"/>
          <p:cNvSpPr txBox="1"/>
          <p:nvPr/>
        </p:nvSpPr>
        <p:spPr>
          <a:xfrm>
            <a:off x="433528" y="1178826"/>
            <a:ext cx="4826000" cy="3195637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g, y, 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20"/>
          <p:cNvSpPr/>
          <p:nvPr/>
        </p:nvSpPr>
        <p:spPr>
          <a:xfrm>
            <a:off x="7989597" y="121226"/>
            <a:ext cx="3039460" cy="325328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6" name="Google Shape;1536;p20"/>
          <p:cNvGraphicFramePr/>
          <p:nvPr/>
        </p:nvGraphicFramePr>
        <p:xfrm>
          <a:off x="8301519" y="3469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{0AD523DE-B338-4ECE-832C-6C47CD76A08B}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37" name="Google Shape;1537;p20"/>
          <p:cNvSpPr txBox="1"/>
          <p:nvPr>
            <p:ph idx="11" type="ftr"/>
          </p:nvPr>
        </p:nvSpPr>
        <p:spPr>
          <a:xfrm>
            <a:off x="366712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538" name="Google Shape;1538;p20"/>
          <p:cNvSpPr txBox="1"/>
          <p:nvPr/>
        </p:nvSpPr>
        <p:spPr>
          <a:xfrm>
            <a:off x="7044193" y="628161"/>
            <a:ext cx="538162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20"/>
          <p:cNvSpPr txBox="1"/>
          <p:nvPr/>
        </p:nvSpPr>
        <p:spPr>
          <a:xfrm>
            <a:off x="7051219" y="994970"/>
            <a:ext cx="538162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20"/>
          <p:cNvSpPr txBox="1"/>
          <p:nvPr/>
        </p:nvSpPr>
        <p:spPr>
          <a:xfrm>
            <a:off x="7060901" y="2816179"/>
            <a:ext cx="538162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20"/>
          <p:cNvSpPr txBox="1"/>
          <p:nvPr/>
        </p:nvSpPr>
        <p:spPr>
          <a:xfrm>
            <a:off x="11342890" y="1678691"/>
            <a:ext cx="538162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4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20"/>
          <p:cNvSpPr txBox="1"/>
          <p:nvPr/>
        </p:nvSpPr>
        <p:spPr>
          <a:xfrm>
            <a:off x="8447843" y="2217287"/>
            <a:ext cx="538162" cy="4308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9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20"/>
          <p:cNvSpPr txBox="1"/>
          <p:nvPr/>
        </p:nvSpPr>
        <p:spPr>
          <a:xfrm>
            <a:off x="9616897" y="632938"/>
            <a:ext cx="538162" cy="4308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44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20"/>
          <p:cNvSpPr txBox="1"/>
          <p:nvPr/>
        </p:nvSpPr>
        <p:spPr>
          <a:xfrm>
            <a:off x="9616897" y="2940934"/>
            <a:ext cx="538162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20"/>
          <p:cNvSpPr txBox="1"/>
          <p:nvPr/>
        </p:nvSpPr>
        <p:spPr>
          <a:xfrm>
            <a:off x="8612711" y="228363"/>
            <a:ext cx="1971675" cy="40011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example_ckt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7" name="Google Shape;1547;p20"/>
          <p:cNvCxnSpPr/>
          <p:nvPr/>
        </p:nvCxnSpPr>
        <p:spPr>
          <a:xfrm flipH="1" rot="10800000">
            <a:off x="10011870" y="1660837"/>
            <a:ext cx="460073" cy="14377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8" name="Google Shape;1548;p20"/>
          <p:cNvCxnSpPr/>
          <p:nvPr/>
        </p:nvCxnSpPr>
        <p:spPr>
          <a:xfrm rot="10800000">
            <a:off x="7599063" y="943230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9" name="Google Shape;1549;p20"/>
          <p:cNvCxnSpPr/>
          <p:nvPr/>
        </p:nvCxnSpPr>
        <p:spPr>
          <a:xfrm rot="10800000">
            <a:off x="7599063" y="1178826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0" name="Google Shape;1550;p20"/>
          <p:cNvCxnSpPr/>
          <p:nvPr/>
        </p:nvCxnSpPr>
        <p:spPr>
          <a:xfrm rot="10800000">
            <a:off x="7599063" y="3038730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1" name="Google Shape;1551;p20"/>
          <p:cNvCxnSpPr/>
          <p:nvPr/>
        </p:nvCxnSpPr>
        <p:spPr>
          <a:xfrm>
            <a:off x="10834187" y="1879846"/>
            <a:ext cx="508703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2" name="Google Shape;1552;p20"/>
          <p:cNvCxnSpPr/>
          <p:nvPr/>
        </p:nvCxnSpPr>
        <p:spPr>
          <a:xfrm>
            <a:off x="9473497" y="1074417"/>
            <a:ext cx="27432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3" name="Google Shape;1553;p20"/>
          <p:cNvCxnSpPr/>
          <p:nvPr/>
        </p:nvCxnSpPr>
        <p:spPr>
          <a:xfrm>
            <a:off x="9473497" y="2956479"/>
            <a:ext cx="27432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4" name="Google Shape;1554;p20"/>
          <p:cNvCxnSpPr/>
          <p:nvPr/>
        </p:nvCxnSpPr>
        <p:spPr>
          <a:xfrm>
            <a:off x="8416115" y="1150250"/>
            <a:ext cx="5466" cy="610868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5" name="Google Shape;1555;p20"/>
          <p:cNvCxnSpPr/>
          <p:nvPr/>
        </p:nvCxnSpPr>
        <p:spPr>
          <a:xfrm>
            <a:off x="9725850" y="1056498"/>
            <a:ext cx="5466" cy="73152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6" name="Google Shape;1556;p20"/>
          <p:cNvCxnSpPr/>
          <p:nvPr/>
        </p:nvCxnSpPr>
        <p:spPr>
          <a:xfrm>
            <a:off x="9747905" y="2124978"/>
            <a:ext cx="5466" cy="859536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7" name="Google Shape;1557;p20"/>
          <p:cNvCxnSpPr/>
          <p:nvPr/>
        </p:nvCxnSpPr>
        <p:spPr>
          <a:xfrm>
            <a:off x="9697166" y="1815481"/>
            <a:ext cx="45720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8" name="Google Shape;1558;p20"/>
          <p:cNvCxnSpPr/>
          <p:nvPr/>
        </p:nvCxnSpPr>
        <p:spPr>
          <a:xfrm>
            <a:off x="9717092" y="2140703"/>
            <a:ext cx="45720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9" name="Google Shape;1559;p20"/>
          <p:cNvCxnSpPr/>
          <p:nvPr/>
        </p:nvCxnSpPr>
        <p:spPr>
          <a:xfrm>
            <a:off x="8411147" y="2302783"/>
            <a:ext cx="5466" cy="484632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0" name="Google Shape;1560;p20"/>
          <p:cNvSpPr/>
          <p:nvPr/>
        </p:nvSpPr>
        <p:spPr>
          <a:xfrm>
            <a:off x="8855421" y="792899"/>
            <a:ext cx="618226" cy="618226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20"/>
          <p:cNvSpPr/>
          <p:nvPr/>
        </p:nvSpPr>
        <p:spPr>
          <a:xfrm>
            <a:off x="8857593" y="2647366"/>
            <a:ext cx="618226" cy="618226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1143000" y="1518413"/>
            <a:ext cx="33429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Lab Policy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0" y="355862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0" y="790894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6202025" y="1907525"/>
            <a:ext cx="4258500" cy="281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Attendance (All 6) - 2%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Class work - 3%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report (n-1) - 5%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test - 5%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Project - 10%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</a:rPr>
              <a:t>Total - 25%</a:t>
            </a:r>
            <a:endParaRPr b="1" sz="2400">
              <a:solidFill>
                <a:schemeClr val="lt1"/>
              </a:solidFill>
            </a:endParaRPr>
          </a:p>
        </p:txBody>
      </p:sp>
      <p:grpSp>
        <p:nvGrpSpPr>
          <p:cNvPr id="130" name="Google Shape;130;p9"/>
          <p:cNvGrpSpPr/>
          <p:nvPr/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</p:grpSpPr>
        <p:sp>
          <p:nvSpPr>
            <p:cNvPr id="131" name="Google Shape;131;p9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7" name="Google Shape;1567;p21"/>
          <p:cNvSpPr txBox="1"/>
          <p:nvPr>
            <p:ph idx="4294967295" type="title"/>
          </p:nvPr>
        </p:nvSpPr>
        <p:spPr>
          <a:xfrm>
            <a:off x="431401" y="214549"/>
            <a:ext cx="587692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Behavioral representation</a:t>
            </a:r>
            <a:endParaRPr/>
          </a:p>
        </p:txBody>
      </p:sp>
      <p:sp>
        <p:nvSpPr>
          <p:cNvPr id="1568" name="Google Shape;1568;p21"/>
          <p:cNvSpPr txBox="1"/>
          <p:nvPr/>
        </p:nvSpPr>
        <p:spPr>
          <a:xfrm>
            <a:off x="389390" y="1242283"/>
            <a:ext cx="5662467" cy="2764309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example_ckt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(~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x2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x3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9" name="Google Shape;1569;p21"/>
          <p:cNvGraphicFramePr/>
          <p:nvPr/>
        </p:nvGraphicFramePr>
        <p:xfrm>
          <a:off x="8302514" y="3471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{0AD523DE-B338-4ECE-832C-6C47CD76A08B}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70" name="Google Shape;1570;p21"/>
          <p:cNvSpPr txBox="1"/>
          <p:nvPr>
            <p:ph idx="11" type="ftr"/>
          </p:nvPr>
        </p:nvSpPr>
        <p:spPr>
          <a:xfrm>
            <a:off x="366712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id="1571" name="Google Shape;15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2" name="Google Shape;1572;p21"/>
          <p:cNvCxnSpPr/>
          <p:nvPr/>
        </p:nvCxnSpPr>
        <p:spPr>
          <a:xfrm flipH="1" rot="10800000">
            <a:off x="10057814" y="2239706"/>
            <a:ext cx="460073" cy="14377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3" name="Google Shape;1573;p21"/>
          <p:cNvCxnSpPr/>
          <p:nvPr/>
        </p:nvCxnSpPr>
        <p:spPr>
          <a:xfrm>
            <a:off x="10446000" y="1635949"/>
            <a:ext cx="388187" cy="258790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4" name="Google Shape;1574;p21"/>
          <p:cNvCxnSpPr/>
          <p:nvPr/>
        </p:nvCxnSpPr>
        <p:spPr>
          <a:xfrm flipH="1" rot="10800000">
            <a:off x="10517888" y="1909028"/>
            <a:ext cx="273168" cy="345059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5" name="Google Shape;1575;p21"/>
          <p:cNvSpPr/>
          <p:nvPr/>
        </p:nvSpPr>
        <p:spPr>
          <a:xfrm>
            <a:off x="9695684" y="1676294"/>
            <a:ext cx="575094" cy="66135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21"/>
          <p:cNvSpPr/>
          <p:nvPr/>
        </p:nvSpPr>
        <p:spPr>
          <a:xfrm flipH="1" rot="10800000">
            <a:off x="9780822" y="1676295"/>
            <a:ext cx="488830" cy="57509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21"/>
          <p:cNvSpPr/>
          <p:nvPr/>
        </p:nvSpPr>
        <p:spPr>
          <a:xfrm>
            <a:off x="8855420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21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21"/>
          <p:cNvSpPr/>
          <p:nvPr/>
        </p:nvSpPr>
        <p:spPr>
          <a:xfrm>
            <a:off x="8340975" y="2161888"/>
            <a:ext cx="143775" cy="143776"/>
          </a:xfrm>
          <a:prstGeom prst="flowChartConnector">
            <a:avLst/>
          </a:prstGeom>
          <a:solidFill>
            <a:schemeClr val="dk1"/>
          </a:solidFill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0" name="Google Shape;1580;p21"/>
          <p:cNvCxnSpPr/>
          <p:nvPr/>
        </p:nvCxnSpPr>
        <p:spPr>
          <a:xfrm>
            <a:off x="8401827" y="2757289"/>
            <a:ext cx="4482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1" name="Google Shape;1581;p21"/>
          <p:cNvSpPr/>
          <p:nvPr/>
        </p:nvSpPr>
        <p:spPr>
          <a:xfrm>
            <a:off x="8857549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21"/>
          <p:cNvSpPr/>
          <p:nvPr/>
        </p:nvSpPr>
        <p:spPr>
          <a:xfrm>
            <a:off x="8857547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21"/>
          <p:cNvSpPr/>
          <p:nvPr/>
        </p:nvSpPr>
        <p:spPr>
          <a:xfrm>
            <a:off x="8857547" y="2647366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21"/>
          <p:cNvSpPr/>
          <p:nvPr/>
        </p:nvSpPr>
        <p:spPr>
          <a:xfrm>
            <a:off x="7989597" y="121226"/>
            <a:ext cx="3039460" cy="325328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21"/>
          <p:cNvSpPr/>
          <p:nvPr/>
        </p:nvSpPr>
        <p:spPr>
          <a:xfrm>
            <a:off x="8855420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21"/>
          <p:cNvSpPr/>
          <p:nvPr/>
        </p:nvSpPr>
        <p:spPr>
          <a:xfrm>
            <a:off x="8857549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21"/>
          <p:cNvSpPr/>
          <p:nvPr/>
        </p:nvSpPr>
        <p:spPr>
          <a:xfrm>
            <a:off x="8857547" y="2647577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21"/>
          <p:cNvSpPr/>
          <p:nvPr/>
        </p:nvSpPr>
        <p:spPr>
          <a:xfrm>
            <a:off x="8857593" y="2647366"/>
            <a:ext cx="618226" cy="618226"/>
          </a:xfrm>
          <a:prstGeom prst="flowChartDelay">
            <a:avLst/>
          </a:prstGeom>
          <a:noFill/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21"/>
          <p:cNvSpPr txBox="1"/>
          <p:nvPr/>
        </p:nvSpPr>
        <p:spPr>
          <a:xfrm>
            <a:off x="7044193" y="628161"/>
            <a:ext cx="538162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21"/>
          <p:cNvSpPr txBox="1"/>
          <p:nvPr/>
        </p:nvSpPr>
        <p:spPr>
          <a:xfrm>
            <a:off x="7051219" y="994970"/>
            <a:ext cx="538162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21"/>
          <p:cNvSpPr txBox="1"/>
          <p:nvPr/>
        </p:nvSpPr>
        <p:spPr>
          <a:xfrm>
            <a:off x="7060901" y="2816179"/>
            <a:ext cx="538162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21"/>
          <p:cNvSpPr txBox="1"/>
          <p:nvPr/>
        </p:nvSpPr>
        <p:spPr>
          <a:xfrm>
            <a:off x="11342890" y="1678691"/>
            <a:ext cx="538162" cy="4308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4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21"/>
          <p:cNvSpPr txBox="1"/>
          <p:nvPr/>
        </p:nvSpPr>
        <p:spPr>
          <a:xfrm>
            <a:off x="8447843" y="2217287"/>
            <a:ext cx="538162" cy="76944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132" r="-136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21"/>
          <p:cNvSpPr txBox="1"/>
          <p:nvPr/>
        </p:nvSpPr>
        <p:spPr>
          <a:xfrm>
            <a:off x="9616897" y="632938"/>
            <a:ext cx="538162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134" r="-124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21"/>
          <p:cNvSpPr txBox="1"/>
          <p:nvPr/>
        </p:nvSpPr>
        <p:spPr>
          <a:xfrm>
            <a:off x="9616897" y="2940934"/>
            <a:ext cx="538162" cy="4308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132" r="-136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21"/>
          <p:cNvSpPr txBox="1"/>
          <p:nvPr/>
        </p:nvSpPr>
        <p:spPr>
          <a:xfrm>
            <a:off x="8612711" y="228363"/>
            <a:ext cx="1971675" cy="40011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example_ckt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7" name="Google Shape;1597;p21"/>
          <p:cNvCxnSpPr/>
          <p:nvPr/>
        </p:nvCxnSpPr>
        <p:spPr>
          <a:xfrm flipH="1" rot="10800000">
            <a:off x="10011870" y="1660837"/>
            <a:ext cx="460073" cy="14377"/>
          </a:xfrm>
          <a:prstGeom prst="straightConnector1">
            <a:avLst/>
          </a:prstGeom>
          <a:noFill/>
          <a:ln cap="flat" cmpd="sng" w="57150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8" name="Google Shape;1598;p21"/>
          <p:cNvCxnSpPr/>
          <p:nvPr/>
        </p:nvCxnSpPr>
        <p:spPr>
          <a:xfrm rot="10800000">
            <a:off x="7599063" y="943230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9" name="Google Shape;1599;p21"/>
          <p:cNvCxnSpPr/>
          <p:nvPr/>
        </p:nvCxnSpPr>
        <p:spPr>
          <a:xfrm rot="10800000">
            <a:off x="7599063" y="1178826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0" name="Google Shape;1600;p21"/>
          <p:cNvCxnSpPr/>
          <p:nvPr/>
        </p:nvCxnSpPr>
        <p:spPr>
          <a:xfrm rot="10800000">
            <a:off x="7599063" y="3038730"/>
            <a:ext cx="1258484" cy="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1" name="Google Shape;1601;p21"/>
          <p:cNvCxnSpPr/>
          <p:nvPr/>
        </p:nvCxnSpPr>
        <p:spPr>
          <a:xfrm>
            <a:off x="10834187" y="1879846"/>
            <a:ext cx="508703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2" name="Google Shape;1602;p21"/>
          <p:cNvCxnSpPr/>
          <p:nvPr/>
        </p:nvCxnSpPr>
        <p:spPr>
          <a:xfrm>
            <a:off x="9473497" y="1074417"/>
            <a:ext cx="27432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3" name="Google Shape;1603;p21"/>
          <p:cNvCxnSpPr/>
          <p:nvPr/>
        </p:nvCxnSpPr>
        <p:spPr>
          <a:xfrm>
            <a:off x="9473497" y="2956479"/>
            <a:ext cx="27432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4" name="Google Shape;1604;p21"/>
          <p:cNvCxnSpPr/>
          <p:nvPr/>
        </p:nvCxnSpPr>
        <p:spPr>
          <a:xfrm>
            <a:off x="8416115" y="1150250"/>
            <a:ext cx="5466" cy="610868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5" name="Google Shape;1605;p21"/>
          <p:cNvCxnSpPr/>
          <p:nvPr/>
        </p:nvCxnSpPr>
        <p:spPr>
          <a:xfrm>
            <a:off x="9725850" y="1042210"/>
            <a:ext cx="5466" cy="731520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6" name="Google Shape;1606;p21"/>
          <p:cNvCxnSpPr/>
          <p:nvPr/>
        </p:nvCxnSpPr>
        <p:spPr>
          <a:xfrm>
            <a:off x="9747905" y="2124978"/>
            <a:ext cx="5466" cy="859536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7" name="Google Shape;1607;p21"/>
          <p:cNvCxnSpPr/>
          <p:nvPr/>
        </p:nvCxnSpPr>
        <p:spPr>
          <a:xfrm>
            <a:off x="9694711" y="1772621"/>
            <a:ext cx="45720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8" name="Google Shape;1608;p21"/>
          <p:cNvCxnSpPr/>
          <p:nvPr/>
        </p:nvCxnSpPr>
        <p:spPr>
          <a:xfrm>
            <a:off x="9717092" y="2140703"/>
            <a:ext cx="457200" cy="1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9" name="Google Shape;1609;p21"/>
          <p:cNvCxnSpPr/>
          <p:nvPr/>
        </p:nvCxnSpPr>
        <p:spPr>
          <a:xfrm>
            <a:off x="8411147" y="2302783"/>
            <a:ext cx="5466" cy="484632"/>
          </a:xfrm>
          <a:prstGeom prst="straightConnector1">
            <a:avLst/>
          </a:prstGeom>
          <a:noFill/>
          <a:ln cap="flat" cmpd="sng" w="5715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0" name="Google Shape;1610;p21"/>
          <p:cNvSpPr/>
          <p:nvPr/>
        </p:nvSpPr>
        <p:spPr>
          <a:xfrm>
            <a:off x="8855421" y="792899"/>
            <a:ext cx="618226" cy="618226"/>
          </a:xfrm>
          <a:prstGeom prst="flowChartDelay">
            <a:avLst/>
          </a:prstGeom>
          <a:solidFill>
            <a:schemeClr val="dk1"/>
          </a:solidFill>
          <a:ln cap="flat" cmpd="sng" w="5715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22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22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22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19" name="Google Shape;1619;p22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20" name="Google Shape;1620;p22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2" name="Google Shape;1622;p2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2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22"/>
          <p:cNvSpPr txBox="1"/>
          <p:nvPr>
            <p:ph idx="1" type="body"/>
          </p:nvPr>
        </p:nvSpPr>
        <p:spPr>
          <a:xfrm>
            <a:off x="6234868" y="817628"/>
            <a:ext cx="5217173" cy="540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Verilog supports a large number of operators for carrying out different types of operations. Verilog operators can be broadly classified into the following categories: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Bitwise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Logical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Arithmetic operators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Relational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Shift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Condition operator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25" name="Google Shape;162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26" name="Google Shape;1626;p22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27" name="Google Shape;1627;p2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2" name="Google Shape;163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id="1633" name="Google Shape;16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23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23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23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42" name="Google Shape;1642;p2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43" name="Google Shape;1643;p23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5" name="Google Shape;1645;p23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23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23"/>
          <p:cNvSpPr txBox="1"/>
          <p:nvPr>
            <p:ph idx="1" type="body"/>
          </p:nvPr>
        </p:nvSpPr>
        <p:spPr>
          <a:xfrm>
            <a:off x="6042098" y="817628"/>
            <a:ext cx="5409944" cy="540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48" name="Google Shape;16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49" name="Google Shape;1649;p23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50" name="Google Shape;1650;p2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5" name="Google Shape;16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656" name="Google Shape;1656;p23"/>
          <p:cNvGraphicFramePr/>
          <p:nvPr/>
        </p:nvGraphicFramePr>
        <p:xfrm>
          <a:off x="6096000" y="171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{A79795A6-DF77-4AE0-BE37-E7AA960E6868}</a:tableStyleId>
              </a:tblPr>
              <a:tblGrid>
                <a:gridCol w="1385200"/>
                <a:gridCol w="4024750"/>
              </a:tblGrid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will produce 1’s complement of 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will produce 2’s complement of 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A &amp; B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Bitwise AND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| 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Bitwise 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A^B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Bitwise XOR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A^~B / A~^B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Bitwise XNOR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7" name="Google Shape;16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4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24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24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/>
          </a:p>
        </p:txBody>
      </p:sp>
      <p:grpSp>
        <p:nvGrpSpPr>
          <p:cNvPr id="1666" name="Google Shape;1666;p24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67" name="Google Shape;1667;p24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9" name="Google Shape;1669;p2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2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24"/>
          <p:cNvSpPr txBox="1"/>
          <p:nvPr>
            <p:ph idx="1" type="body"/>
          </p:nvPr>
        </p:nvSpPr>
        <p:spPr>
          <a:xfrm>
            <a:off x="5726976" y="817628"/>
            <a:ext cx="5885036" cy="540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 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Logical  operators</a:t>
            </a:r>
            <a:endParaRPr/>
          </a:p>
          <a:p>
            <a:pPr indent="-914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operators work on single or  multi bit operands but generate 1 bit result i.e., </a:t>
            </a: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72" name="Google Shape;16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73" name="Google Shape;1673;p24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74" name="Google Shape;1674;p2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680" name="Google Shape;1680;p24"/>
          <p:cNvGraphicFramePr/>
          <p:nvPr/>
        </p:nvGraphicFramePr>
        <p:xfrm>
          <a:off x="5889053" y="2478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{1B6CD1AB-D4B8-4B48-8B7B-B2E6E70ACEBE}</a:tableStyleId>
              </a:tblPr>
              <a:tblGrid>
                <a:gridCol w="1077575"/>
                <a:gridCol w="4387175"/>
              </a:tblGrid>
              <a:tr h="39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A(!A) produces “1(True)” only if all bits of A are 0 else !A gives “0(False)”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A&amp;&amp;B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result of A&amp;&amp;B is “1(True) if both A and B are nonzero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A|| B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A||B gives “1(True)” unless both A and B are zero.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81" name="Google Shape;16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25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25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25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/>
          </a:p>
        </p:txBody>
      </p:sp>
      <p:grpSp>
        <p:nvGrpSpPr>
          <p:cNvPr id="1690" name="Google Shape;1690;p25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91" name="Google Shape;1691;p25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3" name="Google Shape;1693;p2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2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25"/>
          <p:cNvSpPr txBox="1"/>
          <p:nvPr>
            <p:ph idx="1" type="body"/>
          </p:nvPr>
        </p:nvSpPr>
        <p:spPr>
          <a:xfrm>
            <a:off x="5202302" y="1485900"/>
            <a:ext cx="6753524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 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 operators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96" name="Google Shape;169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97" name="Google Shape;1697;p25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98" name="Google Shape;1698;p2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3" name="Google Shape;170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704" name="Google Shape;1704;p25"/>
          <p:cNvGraphicFramePr/>
          <p:nvPr/>
        </p:nvGraphicFramePr>
        <p:xfrm>
          <a:off x="5419376" y="214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{A79795A6-DF77-4AE0-BE37-E7AA960E6868}</a:tableStyleId>
              </a:tblPr>
              <a:tblGrid>
                <a:gridCol w="1288900"/>
                <a:gridCol w="5247550"/>
              </a:tblGrid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A+B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Addition of two single or multibit numbers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A-B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Subtraction of two single or multibit numbers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A*B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Multiplication of two single or multibit numbers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A/B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Division of two single or multibit numbers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A%B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returns the remainder of the integer division A/B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5" name="Google Shape;17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26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26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26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/>
          </a:p>
        </p:txBody>
      </p:sp>
      <p:grpSp>
        <p:nvGrpSpPr>
          <p:cNvPr id="1714" name="Google Shape;1714;p26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715" name="Google Shape;1715;p26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7" name="Google Shape;1717;p26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26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26"/>
          <p:cNvSpPr txBox="1"/>
          <p:nvPr>
            <p:ph idx="1" type="body"/>
          </p:nvPr>
        </p:nvSpPr>
        <p:spPr>
          <a:xfrm>
            <a:off x="5202302" y="1485900"/>
            <a:ext cx="6753524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 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 operators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720" name="Google Shape;17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721" name="Google Shape;1721;p26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722" name="Google Shape;1722;p2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7" name="Google Shape;17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728" name="Google Shape;1728;p26"/>
          <p:cNvGraphicFramePr/>
          <p:nvPr/>
        </p:nvGraphicFramePr>
        <p:xfrm>
          <a:off x="5419376" y="214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{A79795A6-DF77-4AE0-BE37-E7AA960E6868}</a:tableStyleId>
              </a:tblPr>
              <a:tblGrid>
                <a:gridCol w="1288900"/>
                <a:gridCol w="5247550"/>
              </a:tblGrid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==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</a:t>
                      </a:r>
                      <a:r>
                        <a:rPr i="1" lang="en-US" sz="1800" u="none" cap="none" strike="noStrike"/>
                        <a:t>True</a:t>
                      </a:r>
                      <a:r>
                        <a:rPr lang="en-US" sz="1800" u="none" cap="none" strike="noStrike"/>
                        <a:t>) if A is equal to B, 0 </a:t>
                      </a:r>
                      <a:r>
                        <a:rPr i="1" lang="en-US" sz="1800" u="none" cap="none" strike="noStrike"/>
                        <a:t>(False) </a:t>
                      </a:r>
                      <a:r>
                        <a:rPr i="0" lang="en-US" sz="1800" u="none" cap="none" strike="noStrike"/>
                        <a:t>otherwise</a:t>
                      </a:r>
                      <a:endParaRPr i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!=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</a:t>
                      </a:r>
                      <a:r>
                        <a:rPr i="1" lang="en-US" sz="1800" u="none" cap="none" strike="noStrike"/>
                        <a:t>True</a:t>
                      </a:r>
                      <a:r>
                        <a:rPr lang="en-US" sz="1800" u="none" cap="none" strike="noStrike"/>
                        <a:t>) if A is not equal to B, 0 </a:t>
                      </a:r>
                      <a:r>
                        <a:rPr i="1" lang="en-US" sz="1800" u="none" cap="none" strike="noStrike"/>
                        <a:t>(False) </a:t>
                      </a:r>
                      <a:r>
                        <a:rPr i="0" lang="en-US" sz="1800" u="none" cap="none" strike="noStrike"/>
                        <a:t>otherwise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&gt;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 (</a:t>
                      </a:r>
                      <a:r>
                        <a:rPr i="1" lang="en-US" sz="1800" u="none" cap="none" strike="noStrike"/>
                        <a:t>True</a:t>
                      </a:r>
                      <a:r>
                        <a:rPr lang="en-US" sz="1800" u="none" cap="none" strike="noStrike"/>
                        <a:t>) if A is greater than B, 0 </a:t>
                      </a:r>
                      <a:r>
                        <a:rPr i="1" lang="en-US" sz="1800" u="none" cap="none" strike="noStrike"/>
                        <a:t>(False) </a:t>
                      </a:r>
                      <a:r>
                        <a:rPr i="0" lang="en-US" sz="1800" u="none" cap="none" strike="noStrike"/>
                        <a:t>otherwise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&lt;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 (</a:t>
                      </a:r>
                      <a:r>
                        <a:rPr i="1" lang="en-US" sz="1800" u="none" cap="none" strike="noStrike"/>
                        <a:t>True</a:t>
                      </a:r>
                      <a:r>
                        <a:rPr lang="en-US" sz="1800" u="none" cap="none" strike="noStrike"/>
                        <a:t>) if A is less than B, 0 </a:t>
                      </a:r>
                      <a:r>
                        <a:rPr i="1" lang="en-US" sz="1800" u="none" cap="none" strike="noStrike"/>
                        <a:t>(False) </a:t>
                      </a:r>
                      <a:r>
                        <a:rPr i="0" lang="en-US" sz="1800" u="none" cap="none" strike="noStrike"/>
                        <a:t>otherwise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9" name="Google Shape;17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5f7c6facac_0_5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/>
          </a:p>
        </p:txBody>
      </p:sp>
      <p:sp>
        <p:nvSpPr>
          <p:cNvPr id="1735" name="Google Shape;1735;g15f7c6facac_0_5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36" name="Google Shape;1736;g15f7c6facac_0_540"/>
          <p:cNvGraphicFramePr/>
          <p:nvPr/>
        </p:nvGraphicFramePr>
        <p:xfrm>
          <a:off x="1328750" y="2265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{C696BF2A-99ED-44A5-AA34-07AFDF70D375}</a:tableStyleId>
              </a:tblPr>
              <a:tblGrid>
                <a:gridCol w="2004075"/>
                <a:gridCol w="2907650"/>
                <a:gridCol w="5113325"/>
              </a:tblGrid>
              <a:tr h="5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 type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 performed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Shift right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&gt;&gt;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Shift right logical (division by 2)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Shift left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&lt;&lt;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Shift left logical (multiplication by 2)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Condition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 = A ? B : 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 is equal to B if A is True, otherwise D is equal to 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37" name="Google Shape;1737;g15f7c6facac_0_5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id="1738" name="Google Shape;1738;g15f7c6facac_0_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8"/>
          <p:cNvSpPr txBox="1"/>
          <p:nvPr>
            <p:ph type="title"/>
          </p:nvPr>
        </p:nvSpPr>
        <p:spPr>
          <a:xfrm>
            <a:off x="838200" y="365125"/>
            <a:ext cx="105156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Concurrent Statements</a:t>
            </a:r>
            <a:endParaRPr/>
          </a:p>
        </p:txBody>
      </p:sp>
      <p:sp>
        <p:nvSpPr>
          <p:cNvPr id="1744" name="Google Shape;17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5" name="Google Shape;17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746" name="Google Shape;1746;p28"/>
          <p:cNvSpPr txBox="1"/>
          <p:nvPr>
            <p:ph idx="1" type="body"/>
          </p:nvPr>
        </p:nvSpPr>
        <p:spPr>
          <a:xfrm>
            <a:off x="838200" y="1385888"/>
            <a:ext cx="11139032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In any HDL, concurrent statement means the code may include a number of  statements and each represent a part of the circuit.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What concurrent means: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solidFill>
                  <a:schemeClr val="accent6"/>
                </a:solidFill>
              </a:rPr>
              <a:t>Concurrent is  used because the statements are considered in  parallel </a:t>
            </a:r>
            <a:r>
              <a:rPr lang="en-US" sz="2000">
                <a:solidFill>
                  <a:schemeClr val="lt1"/>
                </a:solidFill>
              </a:rPr>
              <a:t>and the ordering of statements in the code doesn’t matter. Most frequently used concurrent statements in Verilog are the continuous assignments.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aphicFrame>
        <p:nvGraphicFramePr>
          <p:cNvPr id="1747" name="Google Shape;1747;p28"/>
          <p:cNvGraphicFramePr/>
          <p:nvPr/>
        </p:nvGraphicFramePr>
        <p:xfrm>
          <a:off x="952500" y="3409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681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full_add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module implements a 1-bit full adder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input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output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1748" name="Google Shape;17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28"/>
          <p:cNvSpPr/>
          <p:nvPr/>
        </p:nvSpPr>
        <p:spPr>
          <a:xfrm>
            <a:off x="9323991" y="4244349"/>
            <a:ext cx="1457324" cy="122776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0" name="Google Shape;1750;p28"/>
          <p:cNvCxnSpPr/>
          <p:nvPr/>
        </p:nvCxnSpPr>
        <p:spPr>
          <a:xfrm>
            <a:off x="8708039" y="4867285"/>
            <a:ext cx="615951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1" name="Google Shape;1751;p28"/>
          <p:cNvSpPr txBox="1"/>
          <p:nvPr/>
        </p:nvSpPr>
        <p:spPr>
          <a:xfrm>
            <a:off x="8189463" y="4667230"/>
            <a:ext cx="528634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2" name="Google Shape;1752;p28"/>
          <p:cNvCxnSpPr/>
          <p:nvPr/>
        </p:nvCxnSpPr>
        <p:spPr>
          <a:xfrm>
            <a:off x="10081227" y="5472112"/>
            <a:ext cx="0" cy="642943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3" name="Google Shape;1753;p28"/>
          <p:cNvSpPr txBox="1"/>
          <p:nvPr/>
        </p:nvSpPr>
        <p:spPr>
          <a:xfrm>
            <a:off x="9852624" y="6142664"/>
            <a:ext cx="528634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4" name="Google Shape;1754;p28"/>
          <p:cNvCxnSpPr/>
          <p:nvPr/>
        </p:nvCxnSpPr>
        <p:spPr>
          <a:xfrm>
            <a:off x="10781315" y="4867285"/>
            <a:ext cx="73152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5" name="Google Shape;1755;p28"/>
          <p:cNvSpPr txBox="1"/>
          <p:nvPr/>
        </p:nvSpPr>
        <p:spPr>
          <a:xfrm>
            <a:off x="11512835" y="4667230"/>
            <a:ext cx="528634" cy="4135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1511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6" name="Google Shape;1756;p28"/>
          <p:cNvCxnSpPr/>
          <p:nvPr/>
        </p:nvCxnSpPr>
        <p:spPr>
          <a:xfrm>
            <a:off x="9641489" y="358712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10436825" y="358712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8" name="Google Shape;1758;p28"/>
          <p:cNvSpPr txBox="1"/>
          <p:nvPr/>
        </p:nvSpPr>
        <p:spPr>
          <a:xfrm>
            <a:off x="9377172" y="3187104"/>
            <a:ext cx="528634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28"/>
          <p:cNvSpPr txBox="1"/>
          <p:nvPr/>
        </p:nvSpPr>
        <p:spPr>
          <a:xfrm>
            <a:off x="10223304" y="3187104"/>
            <a:ext cx="528634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28"/>
          <p:cNvSpPr txBox="1"/>
          <p:nvPr/>
        </p:nvSpPr>
        <p:spPr>
          <a:xfrm>
            <a:off x="9446759" y="4645322"/>
            <a:ext cx="1457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full_add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2"/>
          <p:cNvSpPr txBox="1"/>
          <p:nvPr>
            <p:ph type="title"/>
          </p:nvPr>
        </p:nvSpPr>
        <p:spPr>
          <a:xfrm>
            <a:off x="838200" y="365125"/>
            <a:ext cx="105156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Subcircuits in Verilog</a:t>
            </a:r>
            <a:endParaRPr/>
          </a:p>
        </p:txBody>
      </p:sp>
      <p:sp>
        <p:nvSpPr>
          <p:cNvPr id="1766" name="Google Shape;17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7" name="Google Shape;176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768" name="Google Shape;1768;p32"/>
          <p:cNvSpPr txBox="1"/>
          <p:nvPr>
            <p:ph idx="1" type="body"/>
          </p:nvPr>
        </p:nvSpPr>
        <p:spPr>
          <a:xfrm>
            <a:off x="838199" y="1385888"/>
            <a:ext cx="11220451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 Verilog module can  be included as a subcircuit in another module.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Both module must be defined in the same file or else Verilog compiler must be told where each module is located.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The general form of module instantiation expression is 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&lt;module_name&gt;  &lt;instance_name&gt; ( &lt;port_name[expressions]&gt;)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above definition</a:t>
            </a:r>
            <a:endParaRPr b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module_name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the name of the module of the child circuit that is to be included in the  parent circuit.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instance_name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any legal Verilog identifiers.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port_name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basically is the list of ports that specify the connections that will be passed to the subcircuit.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769" name="Google Shape;17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3"/>
          <p:cNvSpPr txBox="1"/>
          <p:nvPr>
            <p:ph type="title"/>
          </p:nvPr>
        </p:nvSpPr>
        <p:spPr>
          <a:xfrm>
            <a:off x="428625" y="365126"/>
            <a:ext cx="10925175" cy="824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4-bit Ripple Carry Adder</a:t>
            </a:r>
            <a:endParaRPr/>
          </a:p>
        </p:txBody>
      </p:sp>
      <p:sp>
        <p:nvSpPr>
          <p:cNvPr id="1775" name="Google Shape;177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6" name="Google Shape;17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cxnSp>
        <p:nvCxnSpPr>
          <p:cNvPr id="1777" name="Google Shape;1777;p33"/>
          <p:cNvCxnSpPr/>
          <p:nvPr/>
        </p:nvCxnSpPr>
        <p:spPr>
          <a:xfrm>
            <a:off x="1960562" y="2657475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8" name="Google Shape;1778;p33"/>
          <p:cNvSpPr/>
          <p:nvPr/>
        </p:nvSpPr>
        <p:spPr>
          <a:xfrm>
            <a:off x="1643064" y="3315653"/>
            <a:ext cx="1457324" cy="122776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9" name="Google Shape;1779;p33"/>
          <p:cNvCxnSpPr/>
          <p:nvPr/>
        </p:nvCxnSpPr>
        <p:spPr>
          <a:xfrm>
            <a:off x="2755898" y="2657475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0" name="Google Shape;1780;p33"/>
          <p:cNvSpPr txBox="1"/>
          <p:nvPr/>
        </p:nvSpPr>
        <p:spPr>
          <a:xfrm>
            <a:off x="1643063" y="2057400"/>
            <a:ext cx="528634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33"/>
          <p:cNvSpPr txBox="1"/>
          <p:nvPr/>
        </p:nvSpPr>
        <p:spPr>
          <a:xfrm>
            <a:off x="2491581" y="2057400"/>
            <a:ext cx="528634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2" name="Google Shape;1782;p33"/>
          <p:cNvCxnSpPr/>
          <p:nvPr/>
        </p:nvCxnSpPr>
        <p:spPr>
          <a:xfrm>
            <a:off x="1027112" y="3938589"/>
            <a:ext cx="615951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3" name="Google Shape;1783;p33"/>
          <p:cNvSpPr txBox="1"/>
          <p:nvPr/>
        </p:nvSpPr>
        <p:spPr>
          <a:xfrm>
            <a:off x="542137" y="3495643"/>
            <a:ext cx="528634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4" name="Google Shape;1784;p33"/>
          <p:cNvCxnSpPr/>
          <p:nvPr/>
        </p:nvCxnSpPr>
        <p:spPr>
          <a:xfrm>
            <a:off x="2400300" y="4543416"/>
            <a:ext cx="0" cy="642943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5" name="Google Shape;1785;p33"/>
          <p:cNvSpPr txBox="1"/>
          <p:nvPr/>
        </p:nvSpPr>
        <p:spPr>
          <a:xfrm>
            <a:off x="2171697" y="5213968"/>
            <a:ext cx="528634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6" name="Google Shape;1786;p33"/>
          <p:cNvCxnSpPr/>
          <p:nvPr/>
        </p:nvCxnSpPr>
        <p:spPr>
          <a:xfrm>
            <a:off x="3100388" y="3938589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7" name="Google Shape;1787;p33"/>
          <p:cNvCxnSpPr/>
          <p:nvPr/>
        </p:nvCxnSpPr>
        <p:spPr>
          <a:xfrm>
            <a:off x="4356099" y="2657475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8" name="Google Shape;1788;p33"/>
          <p:cNvSpPr/>
          <p:nvPr/>
        </p:nvSpPr>
        <p:spPr>
          <a:xfrm>
            <a:off x="4038601" y="3315653"/>
            <a:ext cx="1457324" cy="122776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9" name="Google Shape;1789;p33"/>
          <p:cNvCxnSpPr/>
          <p:nvPr/>
        </p:nvCxnSpPr>
        <p:spPr>
          <a:xfrm>
            <a:off x="5151435" y="2657475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0" name="Google Shape;1790;p33"/>
          <p:cNvSpPr txBox="1"/>
          <p:nvPr/>
        </p:nvSpPr>
        <p:spPr>
          <a:xfrm>
            <a:off x="4038600" y="2057400"/>
            <a:ext cx="528634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33"/>
          <p:cNvSpPr txBox="1"/>
          <p:nvPr/>
        </p:nvSpPr>
        <p:spPr>
          <a:xfrm>
            <a:off x="4887118" y="2057400"/>
            <a:ext cx="528634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2" name="Google Shape;1792;p33"/>
          <p:cNvCxnSpPr/>
          <p:nvPr/>
        </p:nvCxnSpPr>
        <p:spPr>
          <a:xfrm>
            <a:off x="4795837" y="4543416"/>
            <a:ext cx="0" cy="642943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3" name="Google Shape;1793;p33"/>
          <p:cNvSpPr txBox="1"/>
          <p:nvPr/>
        </p:nvSpPr>
        <p:spPr>
          <a:xfrm>
            <a:off x="4567234" y="5213968"/>
            <a:ext cx="528634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4" name="Google Shape;1794;p33"/>
          <p:cNvCxnSpPr/>
          <p:nvPr/>
        </p:nvCxnSpPr>
        <p:spPr>
          <a:xfrm>
            <a:off x="5495925" y="3938589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5" name="Google Shape;1795;p33"/>
          <p:cNvCxnSpPr/>
          <p:nvPr/>
        </p:nvCxnSpPr>
        <p:spPr>
          <a:xfrm>
            <a:off x="6751634" y="262698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6" name="Google Shape;1796;p33"/>
          <p:cNvSpPr/>
          <p:nvPr/>
        </p:nvSpPr>
        <p:spPr>
          <a:xfrm>
            <a:off x="6434136" y="3285162"/>
            <a:ext cx="1457324" cy="122776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7" name="Google Shape;1797;p33"/>
          <p:cNvCxnSpPr/>
          <p:nvPr/>
        </p:nvCxnSpPr>
        <p:spPr>
          <a:xfrm>
            <a:off x="7546970" y="262698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8" name="Google Shape;1798;p33"/>
          <p:cNvSpPr txBox="1"/>
          <p:nvPr/>
        </p:nvSpPr>
        <p:spPr>
          <a:xfrm>
            <a:off x="6434135" y="2026909"/>
            <a:ext cx="528634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33"/>
          <p:cNvSpPr txBox="1"/>
          <p:nvPr/>
        </p:nvSpPr>
        <p:spPr>
          <a:xfrm>
            <a:off x="7282653" y="2026909"/>
            <a:ext cx="528634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0" name="Google Shape;1800;p33"/>
          <p:cNvCxnSpPr/>
          <p:nvPr/>
        </p:nvCxnSpPr>
        <p:spPr>
          <a:xfrm>
            <a:off x="7191372" y="4512925"/>
            <a:ext cx="0" cy="642943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1" name="Google Shape;1801;p33"/>
          <p:cNvSpPr txBox="1"/>
          <p:nvPr/>
        </p:nvSpPr>
        <p:spPr>
          <a:xfrm>
            <a:off x="6962769" y="5183477"/>
            <a:ext cx="528634" cy="40011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2" name="Google Shape;1802;p33"/>
          <p:cNvCxnSpPr/>
          <p:nvPr/>
        </p:nvCxnSpPr>
        <p:spPr>
          <a:xfrm>
            <a:off x="7891460" y="3908098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3" name="Google Shape;1803;p33"/>
          <p:cNvCxnSpPr/>
          <p:nvPr/>
        </p:nvCxnSpPr>
        <p:spPr>
          <a:xfrm>
            <a:off x="9151930" y="262698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4" name="Google Shape;1804;p33"/>
          <p:cNvSpPr/>
          <p:nvPr/>
        </p:nvSpPr>
        <p:spPr>
          <a:xfrm>
            <a:off x="8834432" y="3285162"/>
            <a:ext cx="1457324" cy="122776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5" name="Google Shape;1805;p33"/>
          <p:cNvCxnSpPr/>
          <p:nvPr/>
        </p:nvCxnSpPr>
        <p:spPr>
          <a:xfrm>
            <a:off x="9947266" y="2626984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6" name="Google Shape;1806;p33"/>
          <p:cNvSpPr txBox="1"/>
          <p:nvPr/>
        </p:nvSpPr>
        <p:spPr>
          <a:xfrm>
            <a:off x="8834431" y="2026909"/>
            <a:ext cx="528634" cy="40011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33"/>
          <p:cNvSpPr txBox="1"/>
          <p:nvPr/>
        </p:nvSpPr>
        <p:spPr>
          <a:xfrm>
            <a:off x="9682949" y="2026909"/>
            <a:ext cx="528634" cy="40011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8" name="Google Shape;1808;p33"/>
          <p:cNvCxnSpPr/>
          <p:nvPr/>
        </p:nvCxnSpPr>
        <p:spPr>
          <a:xfrm>
            <a:off x="9591668" y="4512925"/>
            <a:ext cx="0" cy="642943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9" name="Google Shape;1809;p33"/>
          <p:cNvSpPr txBox="1"/>
          <p:nvPr/>
        </p:nvSpPr>
        <p:spPr>
          <a:xfrm>
            <a:off x="9363065" y="5183477"/>
            <a:ext cx="528634" cy="40011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0" name="Google Shape;1810;p33"/>
          <p:cNvCxnSpPr/>
          <p:nvPr/>
        </p:nvCxnSpPr>
        <p:spPr>
          <a:xfrm>
            <a:off x="10291756" y="3908098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1" name="Google Shape;1811;p33"/>
          <p:cNvSpPr txBox="1"/>
          <p:nvPr/>
        </p:nvSpPr>
        <p:spPr>
          <a:xfrm>
            <a:off x="5689995" y="3427066"/>
            <a:ext cx="528634" cy="41351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-4137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3"/>
          <p:cNvSpPr txBox="1"/>
          <p:nvPr/>
        </p:nvSpPr>
        <p:spPr>
          <a:xfrm>
            <a:off x="11222829" y="3427066"/>
            <a:ext cx="528634" cy="40011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-137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3"/>
          <p:cNvSpPr txBox="1"/>
          <p:nvPr/>
        </p:nvSpPr>
        <p:spPr>
          <a:xfrm>
            <a:off x="8064103" y="3413665"/>
            <a:ext cx="528634" cy="413511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-4137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3"/>
          <p:cNvSpPr txBox="1"/>
          <p:nvPr/>
        </p:nvSpPr>
        <p:spPr>
          <a:xfrm>
            <a:off x="3294460" y="3478803"/>
            <a:ext cx="528634" cy="41351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-425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3"/>
          <p:cNvSpPr txBox="1"/>
          <p:nvPr/>
        </p:nvSpPr>
        <p:spPr>
          <a:xfrm>
            <a:off x="1701409" y="3295588"/>
            <a:ext cx="470287" cy="40011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3"/>
          <p:cNvSpPr txBox="1"/>
          <p:nvPr/>
        </p:nvSpPr>
        <p:spPr>
          <a:xfrm>
            <a:off x="1709163" y="3738516"/>
            <a:ext cx="470287" cy="40011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512" l="0" r="-12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3"/>
          <p:cNvSpPr txBox="1"/>
          <p:nvPr/>
        </p:nvSpPr>
        <p:spPr>
          <a:xfrm>
            <a:off x="2533065" y="3724243"/>
            <a:ext cx="470287" cy="40011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-28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3"/>
          <p:cNvSpPr txBox="1"/>
          <p:nvPr/>
        </p:nvSpPr>
        <p:spPr>
          <a:xfrm>
            <a:off x="2171696" y="4152898"/>
            <a:ext cx="470287" cy="40011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3"/>
          <p:cNvSpPr txBox="1"/>
          <p:nvPr/>
        </p:nvSpPr>
        <p:spPr>
          <a:xfrm>
            <a:off x="2511824" y="3304157"/>
            <a:ext cx="470287" cy="40011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3"/>
          <p:cNvSpPr txBox="1"/>
          <p:nvPr/>
        </p:nvSpPr>
        <p:spPr>
          <a:xfrm>
            <a:off x="4109458" y="3314034"/>
            <a:ext cx="470287" cy="40011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3"/>
          <p:cNvSpPr txBox="1"/>
          <p:nvPr/>
        </p:nvSpPr>
        <p:spPr>
          <a:xfrm>
            <a:off x="4117212" y="3756962"/>
            <a:ext cx="470287" cy="40011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1512" l="0" r="-12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3"/>
          <p:cNvSpPr txBox="1"/>
          <p:nvPr/>
        </p:nvSpPr>
        <p:spPr>
          <a:xfrm>
            <a:off x="4941114" y="3742689"/>
            <a:ext cx="470287" cy="40011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-28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33"/>
          <p:cNvSpPr txBox="1"/>
          <p:nvPr/>
        </p:nvSpPr>
        <p:spPr>
          <a:xfrm>
            <a:off x="4579745" y="4171344"/>
            <a:ext cx="470287" cy="40011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33"/>
          <p:cNvSpPr txBox="1"/>
          <p:nvPr/>
        </p:nvSpPr>
        <p:spPr>
          <a:xfrm>
            <a:off x="4919873" y="3322603"/>
            <a:ext cx="470287" cy="40011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33"/>
          <p:cNvSpPr txBox="1"/>
          <p:nvPr/>
        </p:nvSpPr>
        <p:spPr>
          <a:xfrm>
            <a:off x="6482961" y="3295588"/>
            <a:ext cx="470287" cy="40011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33"/>
          <p:cNvSpPr txBox="1"/>
          <p:nvPr/>
        </p:nvSpPr>
        <p:spPr>
          <a:xfrm>
            <a:off x="6490715" y="3738516"/>
            <a:ext cx="470287" cy="40011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1512" l="0" r="-25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3"/>
          <p:cNvSpPr txBox="1"/>
          <p:nvPr/>
        </p:nvSpPr>
        <p:spPr>
          <a:xfrm>
            <a:off x="7314617" y="3724243"/>
            <a:ext cx="470287" cy="40011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-28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953248" y="4152898"/>
            <a:ext cx="470287" cy="40011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33"/>
          <p:cNvSpPr txBox="1"/>
          <p:nvPr/>
        </p:nvSpPr>
        <p:spPr>
          <a:xfrm>
            <a:off x="7293376" y="3304157"/>
            <a:ext cx="470287" cy="40011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33"/>
          <p:cNvSpPr txBox="1"/>
          <p:nvPr/>
        </p:nvSpPr>
        <p:spPr>
          <a:xfrm>
            <a:off x="8892778" y="3283454"/>
            <a:ext cx="470287" cy="40011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33"/>
          <p:cNvSpPr txBox="1"/>
          <p:nvPr/>
        </p:nvSpPr>
        <p:spPr>
          <a:xfrm>
            <a:off x="8900532" y="3726382"/>
            <a:ext cx="470287" cy="40011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-1512" l="0" r="-25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33"/>
          <p:cNvSpPr txBox="1"/>
          <p:nvPr/>
        </p:nvSpPr>
        <p:spPr>
          <a:xfrm>
            <a:off x="9724434" y="3712109"/>
            <a:ext cx="470287" cy="400110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0" r="-28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33"/>
          <p:cNvSpPr txBox="1"/>
          <p:nvPr/>
        </p:nvSpPr>
        <p:spPr>
          <a:xfrm>
            <a:off x="9363065" y="4140764"/>
            <a:ext cx="470287" cy="400110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33"/>
          <p:cNvSpPr txBox="1"/>
          <p:nvPr/>
        </p:nvSpPr>
        <p:spPr>
          <a:xfrm>
            <a:off x="9703193" y="3292023"/>
            <a:ext cx="470287" cy="400110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33"/>
          <p:cNvSpPr txBox="1"/>
          <p:nvPr/>
        </p:nvSpPr>
        <p:spPr>
          <a:xfrm>
            <a:off x="1739508" y="1360746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33"/>
          <p:cNvSpPr txBox="1"/>
          <p:nvPr/>
        </p:nvSpPr>
        <p:spPr>
          <a:xfrm>
            <a:off x="4117212" y="1356734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33"/>
          <p:cNvSpPr txBox="1"/>
          <p:nvPr/>
        </p:nvSpPr>
        <p:spPr>
          <a:xfrm>
            <a:off x="6586142" y="1356357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33"/>
          <p:cNvSpPr txBox="1"/>
          <p:nvPr/>
        </p:nvSpPr>
        <p:spPr>
          <a:xfrm>
            <a:off x="8986438" y="1356357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33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p33"/>
          <p:cNvCxnSpPr/>
          <p:nvPr/>
        </p:nvCxnSpPr>
        <p:spPr>
          <a:xfrm>
            <a:off x="1960562" y="2658428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1" name="Google Shape;1841;p33"/>
          <p:cNvCxnSpPr/>
          <p:nvPr/>
        </p:nvCxnSpPr>
        <p:spPr>
          <a:xfrm>
            <a:off x="2755898" y="2658428"/>
            <a:ext cx="0" cy="658178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2" name="Google Shape;1842;p33"/>
          <p:cNvSpPr txBox="1"/>
          <p:nvPr/>
        </p:nvSpPr>
        <p:spPr>
          <a:xfrm>
            <a:off x="1643063" y="2058353"/>
            <a:ext cx="528634" cy="400110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-15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33"/>
          <p:cNvSpPr txBox="1"/>
          <p:nvPr/>
        </p:nvSpPr>
        <p:spPr>
          <a:xfrm>
            <a:off x="2491581" y="2058353"/>
            <a:ext cx="528634" cy="400110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-15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fa93876aa_0_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5fa93876aa_0_31"/>
          <p:cNvSpPr txBox="1"/>
          <p:nvPr>
            <p:ph type="title"/>
          </p:nvPr>
        </p:nvSpPr>
        <p:spPr>
          <a:xfrm>
            <a:off x="1143000" y="1518413"/>
            <a:ext cx="33429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Lab Policy</a:t>
            </a:r>
            <a:endParaRPr/>
          </a:p>
        </p:txBody>
      </p:sp>
      <p:sp>
        <p:nvSpPr>
          <p:cNvPr id="153" name="Google Shape;153;g15fa93876aa_0_31"/>
          <p:cNvSpPr/>
          <p:nvPr/>
        </p:nvSpPr>
        <p:spPr>
          <a:xfrm>
            <a:off x="0" y="355862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5fa93876aa_0_31"/>
          <p:cNvSpPr/>
          <p:nvPr/>
        </p:nvSpPr>
        <p:spPr>
          <a:xfrm>
            <a:off x="0" y="790894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5fa93876aa_0_31"/>
          <p:cNvSpPr txBox="1"/>
          <p:nvPr>
            <p:ph idx="1" type="body"/>
          </p:nvPr>
        </p:nvSpPr>
        <p:spPr>
          <a:xfrm>
            <a:off x="6202025" y="1702100"/>
            <a:ext cx="4258500" cy="2842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1 (exp 1) - QUARTUS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2 (exp 2) - </a:t>
            </a:r>
            <a:r>
              <a:rPr lang="en-US" sz="2400">
                <a:solidFill>
                  <a:schemeClr val="lt1"/>
                </a:solidFill>
              </a:rPr>
              <a:t>QUARTUS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3 (exp 3.1) - </a:t>
            </a:r>
            <a:r>
              <a:rPr lang="en-US" sz="2400">
                <a:solidFill>
                  <a:schemeClr val="lt1"/>
                </a:solidFill>
              </a:rPr>
              <a:t>QUARTUS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4 (exp 3.2) - </a:t>
            </a:r>
            <a:r>
              <a:rPr lang="en-US" sz="2400">
                <a:solidFill>
                  <a:schemeClr val="lt1"/>
                </a:solidFill>
              </a:rPr>
              <a:t>QUARTUS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5 (exp 4,5) - DSCH2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6 (exp 6,7) - MICROWIND2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56" name="Google Shape;156;g15fa93876aa_0_31"/>
          <p:cNvGrpSpPr/>
          <p:nvPr/>
        </p:nvGrpSpPr>
        <p:grpSpPr>
          <a:xfrm>
            <a:off x="3121295" y="5364461"/>
            <a:ext cx="1562392" cy="1493432"/>
            <a:chOff x="3121343" y="4864099"/>
            <a:chExt cx="2085971" cy="1993901"/>
          </a:xfrm>
        </p:grpSpPr>
        <p:sp>
          <p:nvSpPr>
            <p:cNvPr id="157" name="Google Shape;157;g15fa93876aa_0_31"/>
            <p:cNvSpPr/>
            <p:nvPr/>
          </p:nvSpPr>
          <p:spPr>
            <a:xfrm>
              <a:off x="3238556" y="4981312"/>
              <a:ext cx="442827" cy="442827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15fa93876aa_0_31"/>
            <p:cNvSpPr/>
            <p:nvPr/>
          </p:nvSpPr>
          <p:spPr>
            <a:xfrm>
              <a:off x="3128809" y="4871565"/>
              <a:ext cx="902831" cy="902831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5fa93876aa_0_31"/>
            <p:cNvSpPr/>
            <p:nvPr/>
          </p:nvSpPr>
          <p:spPr>
            <a:xfrm>
              <a:off x="3121343" y="4864099"/>
              <a:ext cx="1152994" cy="1152994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15fa93876aa_0_31"/>
            <p:cNvSpPr/>
            <p:nvPr/>
          </p:nvSpPr>
          <p:spPr>
            <a:xfrm>
              <a:off x="3152324" y="4894707"/>
              <a:ext cx="1321761" cy="13221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15fa93876aa_0_31"/>
            <p:cNvSpPr/>
            <p:nvPr/>
          </p:nvSpPr>
          <p:spPr>
            <a:xfrm>
              <a:off x="3215037" y="4957793"/>
              <a:ext cx="1429299" cy="1429299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g15fa93876aa_0_31"/>
            <p:cNvSpPr/>
            <p:nvPr/>
          </p:nvSpPr>
          <p:spPr>
            <a:xfrm>
              <a:off x="3301642" y="5044398"/>
              <a:ext cx="1490533" cy="1490533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15fa93876aa_0_31"/>
            <p:cNvSpPr/>
            <p:nvPr/>
          </p:nvSpPr>
          <p:spPr>
            <a:xfrm>
              <a:off x="3409523" y="5152279"/>
              <a:ext cx="1509949" cy="1509949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15fa93876aa_0_31"/>
            <p:cNvSpPr/>
            <p:nvPr/>
          </p:nvSpPr>
          <p:spPr>
            <a:xfrm>
              <a:off x="3538685" y="5279576"/>
              <a:ext cx="1488663" cy="1490529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15fa93876aa_0_31"/>
            <p:cNvSpPr/>
            <p:nvPr/>
          </p:nvSpPr>
          <p:spPr>
            <a:xfrm>
              <a:off x="3683896" y="5426652"/>
              <a:ext cx="1430043" cy="1430043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15fa93876aa_0_31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15fa93876aa_0_31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15fa93876aa_0_31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15fa93876aa_0_31"/>
            <p:cNvSpPr/>
            <p:nvPr/>
          </p:nvSpPr>
          <p:spPr>
            <a:xfrm>
              <a:off x="4647375" y="6390131"/>
              <a:ext cx="442454" cy="4424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15fa93876aa_0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g15fa93876aa_0_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172" name="Google Shape;172;g15fa93876a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4"/>
          <p:cNvSpPr txBox="1"/>
          <p:nvPr>
            <p:ph type="title"/>
          </p:nvPr>
        </p:nvSpPr>
        <p:spPr>
          <a:xfrm>
            <a:off x="428625" y="365126"/>
            <a:ext cx="10925175" cy="824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4-bit Ripple Carry Adder</a:t>
            </a:r>
            <a:endParaRPr/>
          </a:p>
        </p:txBody>
      </p:sp>
      <p:sp>
        <p:nvSpPr>
          <p:cNvPr id="1849" name="Google Shape;18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0" name="Google Shape;185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851" name="Google Shape;1851;p34"/>
          <p:cNvGraphicFramePr/>
          <p:nvPr/>
        </p:nvGraphicFramePr>
        <p:xfrm>
          <a:off x="1142998" y="1189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10477500"/>
              </a:tblGrid>
              <a:tr h="504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fulladd4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input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output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wire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fulladd stage0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fulladd stage1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Cout0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fulladd stage2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Cout1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fulladd stage3 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B3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Cout2</a:t>
                      </a:r>
                      <a:r>
                        <a:rPr b="1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fulladd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module implements a 1-bit full adder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input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output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i="0" lang="en-US" sz="18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1852" name="Google Shape;18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9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858" name="Google Shape;185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9" name="Google Shape;1859;p38"/>
          <p:cNvSpPr txBox="1"/>
          <p:nvPr>
            <p:ph idx="4294967295" type="title"/>
          </p:nvPr>
        </p:nvSpPr>
        <p:spPr>
          <a:xfrm>
            <a:off x="1066642" y="224092"/>
            <a:ext cx="10515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Text &amp; References </a:t>
            </a:r>
            <a:endParaRPr/>
          </a:p>
        </p:txBody>
      </p:sp>
      <p:graphicFrame>
        <p:nvGraphicFramePr>
          <p:cNvPr id="1860" name="Google Shape;1860;p38"/>
          <p:cNvGraphicFramePr/>
          <p:nvPr/>
        </p:nvGraphicFramePr>
        <p:xfrm>
          <a:off x="1249918" y="2455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{A79795A6-DF77-4AE0-BE37-E7AA960E6868}</a:tableStyleId>
              </a:tblPr>
              <a:tblGrid>
                <a:gridCol w="516975"/>
                <a:gridCol w="4362975"/>
                <a:gridCol w="3711750"/>
                <a:gridCol w="155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#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Title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Author(s)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Edition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CMOS VLSI Design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N.H.E. Weste, D. Harris &amp; A. Banerjee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r>
                        <a:rPr baseline="30000" lang="en-US" sz="2000" u="none" cap="none" strike="noStrike"/>
                        <a:t>th</a:t>
                      </a:r>
                      <a:r>
                        <a:rPr lang="en-US" sz="2000" u="none" cap="none" strike="noStrike"/>
                        <a:t> ed.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Fundamentals of Digital Logic with Verilog Design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Stephen Brown &amp; Zvonko Vranesic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r>
                        <a:rPr baseline="30000" lang="en-US" sz="2000" u="none" cap="none" strike="noStrike"/>
                        <a:t>nd</a:t>
                      </a:r>
                      <a:r>
                        <a:rPr lang="en-US" sz="2000" u="none" cap="none" strike="noStrike"/>
                        <a:t>/3</a:t>
                      </a:r>
                      <a:r>
                        <a:rPr baseline="30000" lang="en-US" sz="2000" u="none" cap="none" strike="noStrike"/>
                        <a:t>rd</a:t>
                      </a:r>
                      <a:r>
                        <a:rPr lang="en-US" sz="2000" u="none" cap="none" strike="noStrike"/>
                        <a:t> ed.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Verilog HDL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 guide to Digital Design and Synthesis)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Samir Palnitkar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aseline="3000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</a:t>
                      </a: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ed.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1" name="Google Shape;18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7" name="Google Shape;1867;p39"/>
          <p:cNvSpPr/>
          <p:nvPr/>
        </p:nvSpPr>
        <p:spPr>
          <a:xfrm>
            <a:off x="4384098" y="1595502"/>
            <a:ext cx="3657600" cy="336605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39"/>
          <p:cNvSpPr/>
          <p:nvPr/>
        </p:nvSpPr>
        <p:spPr>
          <a:xfrm>
            <a:off x="3835458" y="992528"/>
            <a:ext cx="4754880" cy="4572000"/>
          </a:xfrm>
          <a:prstGeom prst="diamond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39"/>
          <p:cNvSpPr txBox="1"/>
          <p:nvPr/>
        </p:nvSpPr>
        <p:spPr>
          <a:xfrm>
            <a:off x="3066135" y="2893807"/>
            <a:ext cx="6093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9"/>
          <p:cNvSpPr/>
          <p:nvPr/>
        </p:nvSpPr>
        <p:spPr>
          <a:xfrm>
            <a:off x="3698298" y="809648"/>
            <a:ext cx="5029200" cy="4937760"/>
          </a:xfrm>
          <a:prstGeom prst="diamond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2" name="Google Shape;18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fa93876aa_0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5fa93876aa_0_6"/>
          <p:cNvSpPr txBox="1"/>
          <p:nvPr>
            <p:ph type="title"/>
          </p:nvPr>
        </p:nvSpPr>
        <p:spPr>
          <a:xfrm>
            <a:off x="1102368" y="923293"/>
            <a:ext cx="40302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Verilog HDL</a:t>
            </a:r>
            <a:endParaRPr/>
          </a:p>
        </p:txBody>
      </p:sp>
      <p:sp>
        <p:nvSpPr>
          <p:cNvPr id="179" name="Google Shape;179;g15fa93876aa_0_6"/>
          <p:cNvSpPr/>
          <p:nvPr/>
        </p:nvSpPr>
        <p:spPr>
          <a:xfrm>
            <a:off x="0" y="355862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fa93876aa_0_6"/>
          <p:cNvSpPr/>
          <p:nvPr/>
        </p:nvSpPr>
        <p:spPr>
          <a:xfrm>
            <a:off x="0" y="790894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5fa93876aa_0_6"/>
          <p:cNvSpPr txBox="1"/>
          <p:nvPr>
            <p:ph idx="1" type="body"/>
          </p:nvPr>
        </p:nvSpPr>
        <p:spPr>
          <a:xfrm>
            <a:off x="6003744" y="1130846"/>
            <a:ext cx="577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Verilog HDL is a general-purpose </a:t>
            </a:r>
            <a:r>
              <a:rPr lang="en-US" sz="2400">
                <a:solidFill>
                  <a:schemeClr val="accent6"/>
                </a:solidFill>
              </a:rPr>
              <a:t>hardware description language which can describe the digital circuits</a:t>
            </a:r>
            <a:r>
              <a:rPr lang="en-US" sz="2400">
                <a:solidFill>
                  <a:schemeClr val="lt1"/>
                </a:solidFill>
              </a:rPr>
              <a:t> with C-like syntax.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Most popular logic synthesis tools support Verilog HDL.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Digital circuits can be described at the RTL of abstraction which ensures design portability.</a:t>
            </a:r>
            <a:endParaRPr/>
          </a:p>
        </p:txBody>
      </p:sp>
      <p:grpSp>
        <p:nvGrpSpPr>
          <p:cNvPr id="182" name="Google Shape;182;g15fa93876aa_0_6"/>
          <p:cNvGrpSpPr/>
          <p:nvPr/>
        </p:nvGrpSpPr>
        <p:grpSpPr>
          <a:xfrm>
            <a:off x="3121295" y="5364461"/>
            <a:ext cx="1562392" cy="1493432"/>
            <a:chOff x="3121343" y="4864099"/>
            <a:chExt cx="2085971" cy="1993901"/>
          </a:xfrm>
        </p:grpSpPr>
        <p:sp>
          <p:nvSpPr>
            <p:cNvPr id="183" name="Google Shape;183;g15fa93876aa_0_6"/>
            <p:cNvSpPr/>
            <p:nvPr/>
          </p:nvSpPr>
          <p:spPr>
            <a:xfrm>
              <a:off x="3238556" y="4981312"/>
              <a:ext cx="442827" cy="442827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5fa93876aa_0_6"/>
            <p:cNvSpPr/>
            <p:nvPr/>
          </p:nvSpPr>
          <p:spPr>
            <a:xfrm>
              <a:off x="3128809" y="4871565"/>
              <a:ext cx="902831" cy="902831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5fa93876aa_0_6"/>
            <p:cNvSpPr/>
            <p:nvPr/>
          </p:nvSpPr>
          <p:spPr>
            <a:xfrm>
              <a:off x="3121343" y="4864099"/>
              <a:ext cx="1152994" cy="1152994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5fa93876aa_0_6"/>
            <p:cNvSpPr/>
            <p:nvPr/>
          </p:nvSpPr>
          <p:spPr>
            <a:xfrm>
              <a:off x="3152324" y="4894707"/>
              <a:ext cx="1321761" cy="13221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15fa93876aa_0_6"/>
            <p:cNvSpPr/>
            <p:nvPr/>
          </p:nvSpPr>
          <p:spPr>
            <a:xfrm>
              <a:off x="3215037" y="4957793"/>
              <a:ext cx="1429299" cy="1429299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15fa93876aa_0_6"/>
            <p:cNvSpPr/>
            <p:nvPr/>
          </p:nvSpPr>
          <p:spPr>
            <a:xfrm>
              <a:off x="3301642" y="5044398"/>
              <a:ext cx="1490533" cy="1490533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15fa93876aa_0_6"/>
            <p:cNvSpPr/>
            <p:nvPr/>
          </p:nvSpPr>
          <p:spPr>
            <a:xfrm>
              <a:off x="3409523" y="5152279"/>
              <a:ext cx="1509949" cy="1509949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15fa93876aa_0_6"/>
            <p:cNvSpPr/>
            <p:nvPr/>
          </p:nvSpPr>
          <p:spPr>
            <a:xfrm>
              <a:off x="3538685" y="5279576"/>
              <a:ext cx="1488663" cy="1490529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15fa93876aa_0_6"/>
            <p:cNvSpPr/>
            <p:nvPr/>
          </p:nvSpPr>
          <p:spPr>
            <a:xfrm>
              <a:off x="3683896" y="5426652"/>
              <a:ext cx="1430043" cy="1430043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15fa93876aa_0_6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15fa93876aa_0_6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15fa93876aa_0_6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15fa93876aa_0_6"/>
            <p:cNvSpPr/>
            <p:nvPr/>
          </p:nvSpPr>
          <p:spPr>
            <a:xfrm>
              <a:off x="4647375" y="6390131"/>
              <a:ext cx="442454" cy="4424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15fa93876aa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g15fa93876aa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198" name="Google Shape;198;g15fa93876a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>
            <a:off x="6552360" y="841953"/>
            <a:ext cx="5185803" cy="119637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6750524" y="1270832"/>
            <a:ext cx="2360820" cy="622851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Schematic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9612156" y="1270993"/>
            <a:ext cx="1955536" cy="622851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8240554" y="2226806"/>
            <a:ext cx="1881808" cy="622851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 Synthesis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8240555" y="3199495"/>
            <a:ext cx="1881808" cy="622851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7986503" y="138233"/>
            <a:ext cx="2389909" cy="525438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Design 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8097128" y="4064076"/>
            <a:ext cx="2154382" cy="808776"/>
          </a:xfrm>
          <a:prstGeom prst="diamond">
            <a:avLst/>
          </a:prstGeom>
          <a:solidFill>
            <a:srgbClr val="F4B08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Design Correct?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8240554" y="5025426"/>
            <a:ext cx="1881808" cy="622851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Physical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7986502" y="5909657"/>
            <a:ext cx="2389909" cy="4147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Chip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8207963" y="899517"/>
            <a:ext cx="1849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Design Entry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6"/>
          <p:cNvCxnSpPr>
            <a:stCxn id="206" idx="4"/>
            <a:endCxn id="207" idx="3"/>
          </p:cNvCxnSpPr>
          <p:nvPr/>
        </p:nvCxnSpPr>
        <p:spPr>
          <a:xfrm rot="5400000">
            <a:off x="10033874" y="1982194"/>
            <a:ext cx="644400" cy="467700"/>
          </a:xfrm>
          <a:prstGeom prst="bentConnector2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6"/>
          <p:cNvCxnSpPr>
            <a:stCxn id="207" idx="2"/>
            <a:endCxn id="208" idx="0"/>
          </p:cNvCxnSpPr>
          <p:nvPr/>
        </p:nvCxnSpPr>
        <p:spPr>
          <a:xfrm>
            <a:off x="9181458" y="2849657"/>
            <a:ext cx="0" cy="34980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6"/>
          <p:cNvCxnSpPr>
            <a:stCxn id="208" idx="2"/>
            <a:endCxn id="210" idx="0"/>
          </p:cNvCxnSpPr>
          <p:nvPr/>
        </p:nvCxnSpPr>
        <p:spPr>
          <a:xfrm flipH="1">
            <a:off x="9174259" y="3822346"/>
            <a:ext cx="7200" cy="24180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6"/>
          <p:cNvCxnSpPr>
            <a:stCxn id="210" idx="2"/>
            <a:endCxn id="211" idx="0"/>
          </p:cNvCxnSpPr>
          <p:nvPr/>
        </p:nvCxnSpPr>
        <p:spPr>
          <a:xfrm>
            <a:off x="9174319" y="4872852"/>
            <a:ext cx="7200" cy="15270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6"/>
          <p:cNvCxnSpPr>
            <a:stCxn id="211" idx="2"/>
            <a:endCxn id="212" idx="0"/>
          </p:cNvCxnSpPr>
          <p:nvPr/>
        </p:nvCxnSpPr>
        <p:spPr>
          <a:xfrm>
            <a:off x="9181458" y="5648277"/>
            <a:ext cx="0" cy="26130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6"/>
          <p:cNvSpPr txBox="1"/>
          <p:nvPr/>
        </p:nvSpPr>
        <p:spPr>
          <a:xfrm>
            <a:off x="9411406" y="4701679"/>
            <a:ext cx="631853" cy="30777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0360275" y="4043427"/>
            <a:ext cx="459300" cy="30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6"/>
          <p:cNvCxnSpPr/>
          <p:nvPr/>
        </p:nvCxnSpPr>
        <p:spPr>
          <a:xfrm flipH="1" rot="-5400000">
            <a:off x="7772094" y="2069797"/>
            <a:ext cx="644400" cy="292500"/>
          </a:xfrm>
          <a:prstGeom prst="bentConnector2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6"/>
          <p:cNvCxnSpPr/>
          <p:nvPr/>
        </p:nvCxnSpPr>
        <p:spPr>
          <a:xfrm flipH="1">
            <a:off x="9153453" y="644012"/>
            <a:ext cx="2" cy="208136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6"/>
          <p:cNvSpPr txBox="1"/>
          <p:nvPr/>
        </p:nvSpPr>
        <p:spPr>
          <a:xfrm>
            <a:off x="421219" y="1531120"/>
            <a:ext cx="2893370" cy="321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Flowchart of a Typical CAD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6"/>
          <p:cNvCxnSpPr/>
          <p:nvPr/>
        </p:nvCxnSpPr>
        <p:spPr>
          <a:xfrm>
            <a:off x="3257437" y="1268849"/>
            <a:ext cx="0" cy="4225636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6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6"/>
          <p:cNvCxnSpPr/>
          <p:nvPr/>
        </p:nvCxnSpPr>
        <p:spPr>
          <a:xfrm rot="10800000">
            <a:off x="10376411" y="364656"/>
            <a:ext cx="1554480" cy="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6"/>
          <p:cNvCxnSpPr>
            <a:stCxn id="210" idx="3"/>
          </p:cNvCxnSpPr>
          <p:nvPr/>
        </p:nvCxnSpPr>
        <p:spPr>
          <a:xfrm flipH="1" rot="10800000">
            <a:off x="10251510" y="396564"/>
            <a:ext cx="1663200" cy="4071900"/>
          </a:xfrm>
          <a:prstGeom prst="bentConnector2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iagram, schematic&#10;&#10;Description automatically generated"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7121" y="737003"/>
            <a:ext cx="2573243" cy="13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6164102" y="1322523"/>
            <a:ext cx="344509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52F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6"/>
          <p:cNvGraphicFramePr/>
          <p:nvPr/>
        </p:nvGraphicFramePr>
        <p:xfrm>
          <a:off x="3507480" y="3046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{C696BF2A-99ED-44A5-AA34-07AFDF70D375}</a:tableStyleId>
              </a:tblPr>
              <a:tblGrid>
                <a:gridCol w="662950"/>
                <a:gridCol w="662950"/>
                <a:gridCol w="662950"/>
                <a:gridCol w="6629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6"/>
          <p:cNvSpPr/>
          <p:nvPr/>
        </p:nvSpPr>
        <p:spPr>
          <a:xfrm>
            <a:off x="6654103" y="3606251"/>
            <a:ext cx="914400" cy="457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52F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1278538" y="527202"/>
            <a:ext cx="403013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building block of Verilog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0" y="355862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0" y="790894"/>
            <a:ext cx="1170294" cy="274629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6003744" y="636173"/>
            <a:ext cx="5778525" cy="5427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 module is the basic building block of Verilog. A </a:t>
            </a:r>
            <a:r>
              <a:rPr lang="en-US" sz="2000">
                <a:solidFill>
                  <a:schemeClr val="accent6"/>
                </a:solidFill>
              </a:rPr>
              <a:t>module consists of port declaration </a:t>
            </a:r>
            <a:r>
              <a:rPr lang="en-US" sz="2000">
                <a:solidFill>
                  <a:schemeClr val="lt1"/>
                </a:solidFill>
              </a:rPr>
              <a:t>and Verilog codes to perform the desired functionality.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Ports are means for the Verilog module to communicate with other modules or interfaces. </a:t>
            </a:r>
            <a:r>
              <a:rPr lang="en-US" sz="2000">
                <a:solidFill>
                  <a:schemeClr val="accent6"/>
                </a:solidFill>
              </a:rPr>
              <a:t>Ports can be of 3 types, such as: </a:t>
            </a:r>
            <a:r>
              <a:rPr i="1" lang="en-US" sz="2000">
                <a:solidFill>
                  <a:schemeClr val="accent6"/>
                </a:solidFill>
              </a:rPr>
              <a:t>input</a:t>
            </a:r>
            <a:r>
              <a:rPr lang="en-US" sz="2000">
                <a:solidFill>
                  <a:schemeClr val="accent6"/>
                </a:solidFill>
              </a:rPr>
              <a:t>, </a:t>
            </a:r>
            <a:r>
              <a:rPr i="1" lang="en-US" sz="2000">
                <a:solidFill>
                  <a:schemeClr val="accent6"/>
                </a:solidFill>
              </a:rPr>
              <a:t>output</a:t>
            </a:r>
            <a:r>
              <a:rPr lang="en-US" sz="2000">
                <a:solidFill>
                  <a:schemeClr val="accent6"/>
                </a:solidFill>
              </a:rPr>
              <a:t>, </a:t>
            </a:r>
            <a:r>
              <a:rPr i="1" lang="en-US" sz="2000">
                <a:solidFill>
                  <a:schemeClr val="accent6"/>
                </a:solidFill>
              </a:rPr>
              <a:t>inout</a:t>
            </a:r>
            <a:r>
              <a:rPr i="1" lang="en-US" sz="2000">
                <a:solidFill>
                  <a:schemeClr val="lt1"/>
                </a:solidFill>
              </a:rPr>
              <a:t>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 typical Verilog module declaration: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</p:grpSpPr>
        <p:sp>
          <p:nvSpPr>
            <p:cNvPr id="243" name="Google Shape;243;p10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6234868" y="4212234"/>
            <a:ext cx="5352529" cy="167336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&lt;name&gt; (&lt;ports_list&gt;);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Verilog Codes 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1755450" y="2828182"/>
            <a:ext cx="1649956" cy="207883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0"/>
          <p:cNvCxnSpPr/>
          <p:nvPr/>
        </p:nvCxnSpPr>
        <p:spPr>
          <a:xfrm>
            <a:off x="896757" y="388453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2" name="Google Shape;262;p10"/>
          <p:cNvCxnSpPr/>
          <p:nvPr/>
        </p:nvCxnSpPr>
        <p:spPr>
          <a:xfrm>
            <a:off x="3414827" y="386858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3" name="Google Shape;263;p10"/>
          <p:cNvSpPr txBox="1"/>
          <p:nvPr/>
        </p:nvSpPr>
        <p:spPr>
          <a:xfrm>
            <a:off x="257076" y="3360925"/>
            <a:ext cx="1365582" cy="49240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3515889" y="3300579"/>
            <a:ext cx="1365582" cy="49240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Verilog module and ports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838200" y="2010833"/>
            <a:ext cx="5096934" cy="416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Verilog module declaration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module encoder_4to2 (x, y, a, b, c, 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input a, b, c, 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output x,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// Verilog Code //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i="1" lang="en-US" sz="2000"/>
              <a:t>endmodule </a:t>
            </a:r>
            <a:endParaRPr/>
          </a:p>
        </p:txBody>
      </p:sp>
      <p:sp>
        <p:nvSpPr>
          <p:cNvPr id="274" name="Google Shape;274;p11"/>
          <p:cNvSpPr txBox="1"/>
          <p:nvPr>
            <p:ph idx="2" type="body"/>
          </p:nvPr>
        </p:nvSpPr>
        <p:spPr>
          <a:xfrm>
            <a:off x="6256866" y="2010833"/>
            <a:ext cx="5096933" cy="416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Logic Synthesis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 b="1" sz="2600"/>
          </a:p>
        </p:txBody>
      </p:sp>
      <p:sp>
        <p:nvSpPr>
          <p:cNvPr id="275" name="Google Shape;2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7668025" y="3026400"/>
            <a:ext cx="2098623" cy="2473377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encoder_4to2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1"/>
          <p:cNvCxnSpPr/>
          <p:nvPr/>
        </p:nvCxnSpPr>
        <p:spPr>
          <a:xfrm>
            <a:off x="6790544" y="342733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8" name="Google Shape;278;p11"/>
          <p:cNvCxnSpPr/>
          <p:nvPr/>
        </p:nvCxnSpPr>
        <p:spPr>
          <a:xfrm>
            <a:off x="6808034" y="395448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810534" y="4481646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0" name="Google Shape;280;p11"/>
          <p:cNvCxnSpPr/>
          <p:nvPr/>
        </p:nvCxnSpPr>
        <p:spPr>
          <a:xfrm>
            <a:off x="6798043" y="500879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1" name="Google Shape;281;p11"/>
          <p:cNvCxnSpPr/>
          <p:nvPr/>
        </p:nvCxnSpPr>
        <p:spPr>
          <a:xfrm>
            <a:off x="9776080" y="3954488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2" name="Google Shape;282;p11"/>
          <p:cNvCxnSpPr/>
          <p:nvPr/>
        </p:nvCxnSpPr>
        <p:spPr>
          <a:xfrm>
            <a:off x="9791071" y="4524119"/>
            <a:ext cx="877481" cy="0"/>
          </a:xfrm>
          <a:prstGeom prst="straightConnector1">
            <a:avLst/>
          </a:prstGeom>
          <a:noFill/>
          <a:ln cap="flat" cmpd="sng" w="38100">
            <a:solidFill>
              <a:srgbClr val="B52F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3" name="Google Shape;283;p11"/>
          <p:cNvSpPr txBox="1"/>
          <p:nvPr/>
        </p:nvSpPr>
        <p:spPr>
          <a:xfrm>
            <a:off x="6190940" y="316189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6193440" y="367405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6193439" y="421370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6195939" y="4710878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0750446" y="371902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0752945" y="4276158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>
            <a:off x="5501390" y="2188564"/>
            <a:ext cx="0" cy="3582649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11"/>
          <p:cNvCxnSpPr/>
          <p:nvPr/>
        </p:nvCxnSpPr>
        <p:spPr>
          <a:xfrm>
            <a:off x="5578840" y="2236034"/>
            <a:ext cx="0" cy="3582649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/>
          </a:p>
        </p:txBody>
      </p: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>
                <a:solidFill>
                  <a:schemeClr val="lt1"/>
                </a:solidFill>
              </a:rPr>
              <a:t>Documentation in Verilog code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Documentation can be included in Verilog code by writing comments. A </a:t>
            </a:r>
            <a:r>
              <a:rPr lang="en-US" sz="2000">
                <a:solidFill>
                  <a:schemeClr val="accent6"/>
                </a:solidFill>
              </a:rPr>
              <a:t>short comment begins with a double slash ( // )</a:t>
            </a:r>
            <a:r>
              <a:rPr lang="en-US" sz="2000">
                <a:solidFill>
                  <a:schemeClr val="lt1"/>
                </a:solidFill>
              </a:rPr>
              <a:t>. A </a:t>
            </a:r>
            <a:r>
              <a:rPr lang="en-US" sz="2000">
                <a:solidFill>
                  <a:schemeClr val="accent6"/>
                </a:solidFill>
              </a:rPr>
              <a:t>long comment spans multiple lines and is contained inside /* and */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9" name="Google Shape;2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1156741" y="3357795"/>
            <a:ext cx="9998437" cy="2879127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fulladd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 full adder verilog module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 module takes three inputs a, b, cin and adds them.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The sum of the inputs are stored in s, the carryout is stored in cout.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Verilog Code //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302" name="Google Shape;3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f7c6facac_0_72"/>
          <p:cNvSpPr txBox="1"/>
          <p:nvPr>
            <p:ph type="title"/>
          </p:nvPr>
        </p:nvSpPr>
        <p:spPr>
          <a:xfrm>
            <a:off x="838200" y="365125"/>
            <a:ext cx="105156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</a:t>
            </a:r>
            <a:endParaRPr/>
          </a:p>
        </p:txBody>
      </p:sp>
      <p:sp>
        <p:nvSpPr>
          <p:cNvPr id="308" name="Google Shape;308;g15f7c6facac_0_72"/>
          <p:cNvSpPr txBox="1"/>
          <p:nvPr>
            <p:ph idx="1" type="body"/>
          </p:nvPr>
        </p:nvSpPr>
        <p:spPr>
          <a:xfrm>
            <a:off x="838200" y="1314450"/>
            <a:ext cx="105156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Identifier Names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Identifiers are the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names of variables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 elements in Verilog code.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 identifier can include any letter and digit as well as “_” and “$” characters. There are two restrictions too , an identifier must not begin with a digit and it should not be a Verilog keyword. Furthermore, Verilog is case sensitive.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5f7c6facac_0_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g15f7c6facac_0_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CSE460 : VLSI Design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aphicFrame>
        <p:nvGraphicFramePr>
          <p:cNvPr id="311" name="Google Shape;311;g15f7c6facac_0_72"/>
          <p:cNvGraphicFramePr/>
          <p:nvPr/>
        </p:nvGraphicFramePr>
        <p:xfrm>
          <a:off x="3447256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{3BE88C82-C3B4-448F-B999-AE75EF05E77D}</a:tableStyleId>
              </a:tblPr>
              <a:tblGrid>
                <a:gridCol w="2648750"/>
                <a:gridCol w="2648750"/>
              </a:tblGrid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Identifier 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Validity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x_y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+y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x*y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258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ex_$1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2" name="Google Shape;312;g15f7c6facac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2021-06-17T03:43:52Z</dcterms:created>
  <dc:creator>Beig Rajibul Hasan 1506005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0x01010037D289F3E9FE8A4BB213EEDC44A62B5B</vt:lpwstr>
  </property>
</Properties>
</file>