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3" r:id="rId1"/>
  </p:sldMasterIdLst>
  <p:notesMasterIdLst>
    <p:notesMasterId r:id="rId11"/>
  </p:notesMasterIdLst>
  <p:sldIdLst>
    <p:sldId id="256" r:id="rId2"/>
    <p:sldId id="337" r:id="rId3"/>
    <p:sldId id="257" r:id="rId4"/>
    <p:sldId id="338" r:id="rId5"/>
    <p:sldId id="341" r:id="rId6"/>
    <p:sldId id="340" r:id="rId7"/>
    <p:sldId id="342" r:id="rId8"/>
    <p:sldId id="339" r:id="rId9"/>
    <p:sldId id="336" r:id="rId10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2"/>
      <p:bold r:id="rId13"/>
      <p:italic r:id="rId14"/>
      <p:boldItalic r:id="rId15"/>
    </p:embeddedFont>
    <p:embeddedFont>
      <p:font typeface="Montserrat ExtraBold" panose="00000900000000000000" pitchFamily="2" charset="0"/>
      <p:bold r:id="rId16"/>
      <p:boldItalic r:id="rId17"/>
    </p:embeddedFont>
    <p:embeddedFont>
      <p:font typeface="Montserrat ExtraLight" panose="00000300000000000000" pitchFamily="2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B77B1E9-52BB-4B4B-B0A8-6BE35FD3F1C0}">
  <a:tblStyle styleId="{AB77B1E9-52BB-4B4B-B0A8-6BE35FD3F1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0573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1992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25591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1143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37661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37896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>
          <a:extLst>
            <a:ext uri="{FF2B5EF4-FFF2-40B4-BE49-F238E27FC236}">
              <a16:creationId xmlns:a16="http://schemas.microsoft.com/office/drawing/2014/main" id="{E59A7753-0015-B5CD-1A13-862AAAD6E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7f9262ee2f_0_26269:notes">
            <a:extLst>
              <a:ext uri="{FF2B5EF4-FFF2-40B4-BE49-F238E27FC236}">
                <a16:creationId xmlns:a16="http://schemas.microsoft.com/office/drawing/2014/main" id="{B80478D5-2C70-914F-33BD-593298FE12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7f9262ee2f_0_26269:notes">
            <a:extLst>
              <a:ext uri="{FF2B5EF4-FFF2-40B4-BE49-F238E27FC236}">
                <a16:creationId xmlns:a16="http://schemas.microsoft.com/office/drawing/2014/main" id="{043A7769-1253-CEF2-25D2-D2787AE675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463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44200" y="3704650"/>
            <a:ext cx="5055600" cy="4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 sz="14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46293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938500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5037525" y="1659275"/>
            <a:ext cx="3186900" cy="276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Bullet Points">
  <p:cSld name="CAPTION_ONLY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3"/>
          <p:cNvSpPr txBox="1">
            <a:spLocks noGrp="1"/>
          </p:cNvSpPr>
          <p:nvPr>
            <p:ph type="title"/>
          </p:nvPr>
        </p:nvSpPr>
        <p:spPr>
          <a:xfrm>
            <a:off x="938500" y="445025"/>
            <a:ext cx="57357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3"/>
          <p:cNvSpPr txBox="1">
            <a:spLocks noGrp="1"/>
          </p:cNvSpPr>
          <p:nvPr>
            <p:ph type="body" idx="1"/>
          </p:nvPr>
        </p:nvSpPr>
        <p:spPr>
          <a:xfrm>
            <a:off x="938500" y="1246025"/>
            <a:ext cx="7172100" cy="303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162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1pPr>
            <a:lvl2pPr marL="914400" lvl="1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2pPr>
            <a:lvl3pPr marL="1371600" lvl="2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3pPr>
            <a:lvl4pPr marL="1828800" lvl="3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4pPr>
            <a:lvl5pPr marL="2286000" lvl="4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5pPr>
            <a:lvl6pPr marL="2743200" lvl="5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6pPr>
            <a:lvl7pPr marL="3200400" lvl="6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●"/>
              <a:defRPr sz="1150">
                <a:solidFill>
                  <a:schemeClr val="lt1"/>
                </a:solidFill>
              </a:defRPr>
            </a:lvl7pPr>
            <a:lvl8pPr marL="3657600" lvl="7" indent="-301625" rtl="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50"/>
              <a:buChar char="○"/>
              <a:defRPr sz="1150">
                <a:solidFill>
                  <a:schemeClr val="lt1"/>
                </a:solidFill>
              </a:defRPr>
            </a:lvl8pPr>
            <a:lvl9pPr marL="4114800" lvl="8" indent="-301625" rtl="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50"/>
              <a:buChar char="■"/>
              <a:defRPr sz="115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 ExtraBold"/>
              <a:buNone/>
              <a:defRPr sz="2800">
                <a:solidFill>
                  <a:schemeClr val="l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sz="2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ontserrat"/>
              <a:buChar char="●"/>
              <a:defRPr sz="1800"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●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ontserrat"/>
              <a:buChar char="○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Montserrat"/>
              <a:buChar char="■"/>
              <a:defRPr>
                <a:solidFill>
                  <a:schemeClr val="dk2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  <p:sldLayoutId id="2147483659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8"/>
          <p:cNvSpPr txBox="1">
            <a:spLocks noGrp="1"/>
          </p:cNvSpPr>
          <p:nvPr>
            <p:ph type="ctrTitle"/>
          </p:nvPr>
        </p:nvSpPr>
        <p:spPr>
          <a:xfrm>
            <a:off x="2175900" y="1950100"/>
            <a:ext cx="4792200" cy="644700"/>
          </a:xfrm>
          <a:prstGeom prst="rect">
            <a:avLst/>
          </a:prstGeom>
          <a:effectLst>
            <a:outerShdw blurRad="142875" dist="19050" dir="87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DEV. RÁPIDO DE APLICAÇÕES EM PYTHON</a:t>
            </a:r>
            <a:endParaRPr dirty="0"/>
          </a:p>
        </p:txBody>
      </p:sp>
      <p:sp>
        <p:nvSpPr>
          <p:cNvPr id="164" name="Google Shape;164;p38"/>
          <p:cNvSpPr txBox="1">
            <a:spLocks noGrp="1"/>
          </p:cNvSpPr>
          <p:nvPr>
            <p:ph type="ctrTitle"/>
          </p:nvPr>
        </p:nvSpPr>
        <p:spPr>
          <a:xfrm>
            <a:off x="2358737" y="3180245"/>
            <a:ext cx="4426526" cy="464700"/>
          </a:xfrm>
          <a:prstGeom prst="rect">
            <a:avLst/>
          </a:prstGeom>
          <a:effectLst>
            <a:outerShdw blurRad="100013" dist="19050" dir="8460000" algn="bl" rotWithShape="0">
              <a:srgbClr val="76A5AF">
                <a:alpha val="50000"/>
              </a:srgbClr>
            </a:outerShdw>
          </a:effectLst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dirty="0">
                <a:latin typeface="Montserrat ExtraLight"/>
                <a:ea typeface="Montserrat ExtraLight"/>
                <a:cs typeface="Montserrat ExtraLight"/>
                <a:sym typeface="Montserrat ExtraLight"/>
              </a:rPr>
              <a:t>DEMONSTRAÇÃO DO SOFTWARE</a:t>
            </a:r>
            <a:endParaRPr sz="2200" b="0" dirty="0">
              <a:latin typeface="Montserrat ExtraLight"/>
              <a:ea typeface="Montserrat ExtraLight"/>
              <a:cs typeface="Montserrat ExtraLight"/>
              <a:sym typeface="Montserrat ExtraLight"/>
            </a:endParaRPr>
          </a:p>
        </p:txBody>
      </p:sp>
      <p:cxnSp>
        <p:nvCxnSpPr>
          <p:cNvPr id="165" name="Google Shape;165;p38"/>
          <p:cNvCxnSpPr/>
          <p:nvPr/>
        </p:nvCxnSpPr>
        <p:spPr>
          <a:xfrm>
            <a:off x="3190500" y="2565172"/>
            <a:ext cx="27630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-1" y="325647"/>
            <a:ext cx="9143999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INTEGRANTES</a:t>
            </a:r>
            <a:endParaRPr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2" name="Google Shape;172;p39"/>
          <p:cNvCxnSpPr>
            <a:cxnSpLocks/>
          </p:cNvCxnSpPr>
          <p:nvPr/>
        </p:nvCxnSpPr>
        <p:spPr>
          <a:xfrm>
            <a:off x="0" y="325647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AAA277AA-16C8-3DCE-645E-C4EAD7BA3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942" y="1359380"/>
            <a:ext cx="8281220" cy="29956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bg1"/>
              </a:buClr>
            </a:pPr>
            <a:r>
              <a:rPr lang="pt-BR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DAVI NASCIMENTO: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Desenvolvedor </a:t>
            </a:r>
            <a:r>
              <a:rPr lang="pt-BR" sz="15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Backend</a:t>
            </a:r>
            <a:r>
              <a:rPr lang="pt-BR" sz="15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criação/controle do Banco de Dados</a:t>
            </a:r>
            <a:endParaRPr lang="pt-BR" sz="15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15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</a:pPr>
            <a:r>
              <a:rPr lang="pt-BR" sz="15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GUSTAVO RODRIGUES: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Realização de Testes e criação/controle da Documentação do Projeto;</a:t>
            </a:r>
            <a:endParaRPr lang="pt-BR" sz="15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</a:pPr>
            <a:endParaRPr lang="pt-BR" sz="15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</a:pPr>
            <a:r>
              <a:rPr lang="pt-BR" sz="15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JAMIL SALOMÃO: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Desenvolvedor </a:t>
            </a:r>
            <a:r>
              <a:rPr lang="pt-BR" sz="15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Frontend</a:t>
            </a:r>
            <a:r>
              <a:rPr lang="pt-BR" sz="15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UI/UX;</a:t>
            </a:r>
            <a:endParaRPr lang="pt-BR" sz="1500" b="1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1500" b="1" dirty="0">
              <a:solidFill>
                <a:schemeClr val="bg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</a:pPr>
            <a:r>
              <a:rPr lang="pt-BR" sz="1500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TARCÍSIO ALVES: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Desenvolvedor </a:t>
            </a:r>
            <a:r>
              <a:rPr lang="pt-BR" sz="1500" dirty="0" err="1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Frontend</a:t>
            </a:r>
            <a:r>
              <a:rPr lang="pt-BR" sz="15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 Prototipação do Projeto.</a:t>
            </a:r>
            <a:endParaRPr lang="pt-BR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691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-1" y="325647"/>
            <a:ext cx="9143999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</a:t>
            </a:r>
            <a:endParaRPr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2" name="Google Shape;172;p39"/>
          <p:cNvCxnSpPr>
            <a:cxnSpLocks/>
          </p:cNvCxnSpPr>
          <p:nvPr/>
        </p:nvCxnSpPr>
        <p:spPr>
          <a:xfrm>
            <a:off x="0" y="325647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AAA277AA-16C8-3DCE-645E-C4EAD7BA3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194" y="1385009"/>
            <a:ext cx="8281220" cy="263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bg1"/>
              </a:buClr>
            </a:pPr>
            <a:r>
              <a:rPr lang="pt-BR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 Principal:</a:t>
            </a:r>
            <a:endParaRPr lang="pt-BR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Desenvolver uma aplicação web para gerenciamento financeiro pessoal.</a:t>
            </a:r>
          </a:p>
          <a:p>
            <a:pPr>
              <a:buClr>
                <a:schemeClr val="bg1"/>
              </a:buClr>
            </a:pPr>
            <a:endParaRPr lang="pt-BR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</a:pPr>
            <a:r>
              <a:rPr lang="pt-BR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Alcance do Projeto:</a:t>
            </a:r>
            <a:endParaRPr lang="pt-BR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Design:</a:t>
            </a:r>
            <a:r>
              <a:rPr lang="pt-BR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Criação da interface do usuário (UI).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Estrutura de Dados:</a:t>
            </a:r>
            <a:r>
              <a:rPr lang="pt-BR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Organização e armazenamento das informações financeiras.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Funcionalidades:</a:t>
            </a:r>
            <a:r>
              <a:rPr lang="pt-BR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Implementação das principais funcionalidades do sistema.</a:t>
            </a:r>
          </a:p>
          <a:p>
            <a:pPr>
              <a:buClr>
                <a:schemeClr val="bg1"/>
              </a:buClr>
            </a:pPr>
            <a:endParaRPr lang="pt-BR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</a:pPr>
            <a:r>
              <a:rPr lang="pt-BR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Abordagem:</a:t>
            </a:r>
            <a:endParaRPr lang="pt-BR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Modelagem de Dados:</a:t>
            </a:r>
            <a:r>
              <a:rPr lang="pt-BR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Estruturação eficiente das informações financeiras.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Funcionalidades:</a:t>
            </a:r>
            <a:r>
              <a:rPr lang="pt-BR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Desenvolvimento de funcionalidades intuitivas e seguras.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-1" y="325647"/>
            <a:ext cx="9143999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JUSTIFICATIVAS PARA CRIAÇÃO DO PROJETO</a:t>
            </a:r>
            <a:endParaRPr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2" name="Google Shape;172;p39"/>
          <p:cNvCxnSpPr>
            <a:cxnSpLocks/>
          </p:cNvCxnSpPr>
          <p:nvPr/>
        </p:nvCxnSpPr>
        <p:spPr>
          <a:xfrm>
            <a:off x="0" y="325647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AAA277AA-16C8-3DCE-645E-C4EAD7BA3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569" y="1901778"/>
            <a:ext cx="828122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bg1"/>
              </a:buClr>
            </a:pPr>
            <a:r>
              <a:rPr lang="pt-BR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Problema:</a:t>
            </a:r>
            <a:endParaRPr lang="pt-BR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Dificuldade em gerenciar finanças e risco de perda de dados com planilhas;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Ausência de soluções seguras e intuitivas no mercado;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Perda de dinheiro por falta de controle adequado das finanças.</a:t>
            </a:r>
          </a:p>
          <a:p>
            <a:pPr>
              <a:buClr>
                <a:schemeClr val="bg1"/>
              </a:buClr>
            </a:pPr>
            <a:endParaRPr lang="pt-BR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</a:pPr>
            <a:r>
              <a:rPr lang="pt-BR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Solução da Proposta:</a:t>
            </a:r>
            <a:endParaRPr lang="pt-BR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de uma aplicação web para gerenciamento financeiro;</a:t>
            </a:r>
          </a:p>
          <a:p>
            <a:pPr>
              <a:buClr>
                <a:schemeClr val="bg1"/>
              </a:buClr>
            </a:pPr>
            <a:endParaRPr lang="pt-BR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86974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-1" y="160047"/>
            <a:ext cx="9143999" cy="574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IMPLEMENTAÇÃO</a:t>
            </a:r>
            <a:endParaRPr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2" name="Google Shape;172;p39"/>
          <p:cNvCxnSpPr>
            <a:cxnSpLocks/>
          </p:cNvCxnSpPr>
          <p:nvPr/>
        </p:nvCxnSpPr>
        <p:spPr>
          <a:xfrm>
            <a:off x="0" y="224847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AAA277AA-16C8-3DCE-645E-C4EAD7BA3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370" y="520891"/>
            <a:ext cx="16220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buClr>
                <a:schemeClr val="bg1"/>
              </a:buClr>
            </a:pPr>
            <a:r>
              <a:rPr lang="pt-BR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CADASTRO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18A5EB9-DF09-491C-A201-D537159A4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600" y="520891"/>
            <a:ext cx="16220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buClr>
                <a:schemeClr val="bg1"/>
              </a:buClr>
            </a:pPr>
            <a:r>
              <a:rPr lang="pt-BR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</a:p>
        </p:txBody>
      </p:sp>
      <p:pic>
        <p:nvPicPr>
          <p:cNvPr id="4" name="Imagem 3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9A84AAD8-55DD-C400-750B-3BAB440B46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822" y="845702"/>
            <a:ext cx="4356000" cy="2140565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E12931C8-C721-A474-BBF9-E78B3F5CA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980" y="838501"/>
            <a:ext cx="4308055" cy="2140565"/>
          </a:xfrm>
          <a:prstGeom prst="rect">
            <a:avLst/>
          </a:prstGeom>
        </p:spPr>
      </p:pic>
      <p:sp>
        <p:nvSpPr>
          <p:cNvPr id="10" name="Rectangle 2">
            <a:extLst>
              <a:ext uri="{FF2B5EF4-FFF2-40B4-BE49-F238E27FC236}">
                <a16:creationId xmlns:a16="http://schemas.microsoft.com/office/drawing/2014/main" id="{715B56D7-15F5-2473-6C0E-1116C4F7F3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6982" y="2993586"/>
            <a:ext cx="246701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buClr>
                <a:schemeClr val="bg1"/>
              </a:buClr>
            </a:pPr>
            <a:r>
              <a:rPr lang="pt-BR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ALTERAÇÃO DE DADOS</a:t>
            </a:r>
          </a:p>
        </p:txBody>
      </p:sp>
      <p:pic>
        <p:nvPicPr>
          <p:cNvPr id="12" name="Imagem 11" descr="Interface gráfica do usuário, Site&#10;&#10;Descrição gerada automaticamente">
            <a:extLst>
              <a:ext uri="{FF2B5EF4-FFF2-40B4-BE49-F238E27FC236}">
                <a16:creationId xmlns:a16="http://schemas.microsoft.com/office/drawing/2014/main" id="{56635FBA-CE70-C2B0-4193-A9BF465463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28800" y="3294668"/>
            <a:ext cx="3592963" cy="1774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0691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-1" y="325647"/>
            <a:ext cx="9143999" cy="574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IMPLEMENTAÇÃO</a:t>
            </a:r>
            <a:endParaRPr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2" name="Google Shape;172;p39"/>
          <p:cNvCxnSpPr>
            <a:cxnSpLocks/>
          </p:cNvCxnSpPr>
          <p:nvPr/>
        </p:nvCxnSpPr>
        <p:spPr>
          <a:xfrm>
            <a:off x="0" y="325647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AAA277AA-16C8-3DCE-645E-C4EAD7BA3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8370" y="1327291"/>
            <a:ext cx="16220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buClr>
                <a:schemeClr val="bg1"/>
              </a:buClr>
            </a:pPr>
            <a:r>
              <a:rPr lang="pt-BR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LANDING PAGE</a:t>
            </a:r>
          </a:p>
        </p:txBody>
      </p:sp>
      <p:pic>
        <p:nvPicPr>
          <p:cNvPr id="3" name="Imagem 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9F97C03D-9321-32D9-D0C1-882EE8911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8" y="1760608"/>
            <a:ext cx="4356000" cy="2178000"/>
          </a:xfrm>
          <a:prstGeom prst="rect">
            <a:avLst/>
          </a:prstGeom>
        </p:spPr>
      </p:pic>
      <p:pic>
        <p:nvPicPr>
          <p:cNvPr id="5" name="Imagem 4" descr="Interface gráfica do usuário&#10;&#10;Descrição gerada automaticamente">
            <a:extLst>
              <a:ext uri="{FF2B5EF4-FFF2-40B4-BE49-F238E27FC236}">
                <a16:creationId xmlns:a16="http://schemas.microsoft.com/office/drawing/2014/main" id="{F143E7CD-79C5-FE3C-52C7-5B630DCECA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8000" y="1760608"/>
            <a:ext cx="4413576" cy="2168859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718A5EB9-DF09-491C-A201-D537159A4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3600" y="1327291"/>
            <a:ext cx="16220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buClr>
                <a:schemeClr val="bg1"/>
              </a:buClr>
            </a:pPr>
            <a:r>
              <a:rPr lang="pt-BR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VISÃO GERAL</a:t>
            </a:r>
          </a:p>
        </p:txBody>
      </p:sp>
    </p:spTree>
    <p:extLst>
      <p:ext uri="{BB962C8B-B14F-4D97-AF65-F5344CB8AC3E}">
        <p14:creationId xmlns:p14="http://schemas.microsoft.com/office/powerpoint/2010/main" val="1398456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-1" y="325647"/>
            <a:ext cx="9143999" cy="5743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IMPLEMENTAÇÃO</a:t>
            </a:r>
            <a:endParaRPr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2" name="Google Shape;172;p39"/>
          <p:cNvCxnSpPr>
            <a:cxnSpLocks/>
          </p:cNvCxnSpPr>
          <p:nvPr/>
        </p:nvCxnSpPr>
        <p:spPr>
          <a:xfrm>
            <a:off x="0" y="325647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AAA277AA-16C8-3DCE-645E-C4EAD7BA3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3970" y="1327291"/>
            <a:ext cx="2363630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buClr>
                <a:schemeClr val="bg1"/>
              </a:buClr>
            </a:pPr>
            <a:r>
              <a:rPr lang="pt-BR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CADASTRO DE CONTAS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18A5EB9-DF09-491C-A201-D537159A4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4800" y="1327291"/>
            <a:ext cx="1622031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buClr>
                <a:schemeClr val="bg1"/>
              </a:buClr>
            </a:pPr>
            <a:r>
              <a:rPr lang="pt-BR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NOTIFICAÇÕES</a:t>
            </a:r>
          </a:p>
        </p:txBody>
      </p:sp>
      <p:pic>
        <p:nvPicPr>
          <p:cNvPr id="4" name="Imagem 3" descr="Interface gráfica do usuário, Texto, Aplicativo, Email, Site&#10;&#10;Descrição gerada automaticamente">
            <a:extLst>
              <a:ext uri="{FF2B5EF4-FFF2-40B4-BE49-F238E27FC236}">
                <a16:creationId xmlns:a16="http://schemas.microsoft.com/office/drawing/2014/main" id="{09D4361B-DF15-0B31-A656-64D63D886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98" y="1772828"/>
            <a:ext cx="4356000" cy="2160984"/>
          </a:xfrm>
          <a:prstGeom prst="rect">
            <a:avLst/>
          </a:prstGeom>
        </p:spPr>
      </p:pic>
      <p:pic>
        <p:nvPicPr>
          <p:cNvPr id="9" name="Imagem 8" descr="Interface gráfica do usuário, Aplicativo&#10;&#10;Descrição gerada automaticamente">
            <a:extLst>
              <a:ext uri="{FF2B5EF4-FFF2-40B4-BE49-F238E27FC236}">
                <a16:creationId xmlns:a16="http://schemas.microsoft.com/office/drawing/2014/main" id="{71B8FC09-574B-BA87-DAA4-D4E511927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4" y="1772828"/>
            <a:ext cx="4383613" cy="2160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13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/>
          <p:cNvSpPr txBox="1">
            <a:spLocks noGrp="1"/>
          </p:cNvSpPr>
          <p:nvPr>
            <p:ph type="title"/>
          </p:nvPr>
        </p:nvSpPr>
        <p:spPr>
          <a:xfrm>
            <a:off x="-1" y="325647"/>
            <a:ext cx="9143999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BENEFÍCIOS DO SOFTWARE</a:t>
            </a:r>
            <a:endParaRPr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2" name="Google Shape;172;p39"/>
          <p:cNvCxnSpPr>
            <a:cxnSpLocks/>
          </p:cNvCxnSpPr>
          <p:nvPr/>
        </p:nvCxnSpPr>
        <p:spPr>
          <a:xfrm>
            <a:off x="0" y="325647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AAA277AA-16C8-3DCE-645E-C4EAD7BA3A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3569" y="1670947"/>
            <a:ext cx="828122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Clr>
                <a:schemeClr val="bg1"/>
              </a:buClr>
            </a:pPr>
            <a:r>
              <a:rPr lang="pt-BR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Vantagens:</a:t>
            </a:r>
            <a:endParaRPr lang="pt-BR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Melhor organização e controle das finanças;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Maior confiabilidade e segurança dos dados financeiros;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Prevenção de dívidas e atrasos em pagamentos.</a:t>
            </a:r>
          </a:p>
          <a:p>
            <a:pPr marL="1714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pt-BR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Clr>
                <a:schemeClr val="bg1"/>
              </a:buClr>
            </a:pPr>
            <a:r>
              <a:rPr lang="pt-BR" sz="15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Resultados Esperados: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Oferecer uma solução mais confiável, intuitiva e segura;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Diminuir ao máximo o prejuízo financeiro por atraso de pagamentos ou falta de planejamento;</a:t>
            </a:r>
          </a:p>
          <a:p>
            <a:pPr marL="285750" indent="-2857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pt-BR" sz="15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Oferecer controle total dos gastos do usuário para melhor planejamento financeiro.</a:t>
            </a:r>
          </a:p>
          <a:p>
            <a:pPr>
              <a:buClr>
                <a:schemeClr val="bg1"/>
              </a:buClr>
            </a:pPr>
            <a:endParaRPr lang="pt-BR" sz="15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320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>
          <a:extLst>
            <a:ext uri="{FF2B5EF4-FFF2-40B4-BE49-F238E27FC236}">
              <a16:creationId xmlns:a16="http://schemas.microsoft.com/office/drawing/2014/main" id="{8B1B9B51-4C9B-3EFA-02BC-24C1FF469E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9">
            <a:extLst>
              <a:ext uri="{FF2B5EF4-FFF2-40B4-BE49-F238E27FC236}">
                <a16:creationId xmlns:a16="http://schemas.microsoft.com/office/drawing/2014/main" id="{F6A19F13-55F7-F6F4-A0DD-337EE1E913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5700" y="458997"/>
            <a:ext cx="8853200" cy="94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 GITHUB</a:t>
            </a:r>
            <a:endParaRPr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2" name="Google Shape;172;p39">
            <a:extLst>
              <a:ext uri="{FF2B5EF4-FFF2-40B4-BE49-F238E27FC236}">
                <a16:creationId xmlns:a16="http://schemas.microsoft.com/office/drawing/2014/main" id="{4E8AD5D2-CD41-3E85-C56E-9550A8109B0D}"/>
              </a:ext>
            </a:extLst>
          </p:cNvPr>
          <p:cNvCxnSpPr>
            <a:cxnSpLocks/>
          </p:cNvCxnSpPr>
          <p:nvPr/>
        </p:nvCxnSpPr>
        <p:spPr>
          <a:xfrm>
            <a:off x="0" y="458997"/>
            <a:ext cx="9144000" cy="0"/>
          </a:xfrm>
          <a:prstGeom prst="straightConnector1">
            <a:avLst/>
          </a:prstGeom>
          <a:noFill/>
          <a:ln w="9525" cap="flat" cmpd="sng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7150" dist="19050" dir="5400000" algn="bl" rotWithShape="0">
              <a:srgbClr val="FFFFFF">
                <a:alpha val="50000"/>
              </a:srgbClr>
            </a:outerShdw>
          </a:effectLst>
        </p:spPr>
      </p:cxnSp>
      <p:sp>
        <p:nvSpPr>
          <p:cNvPr id="2" name="Google Shape;170;p39">
            <a:extLst>
              <a:ext uri="{FF2B5EF4-FFF2-40B4-BE49-F238E27FC236}">
                <a16:creationId xmlns:a16="http://schemas.microsoft.com/office/drawing/2014/main" id="{134D43F3-F724-0FFE-47CF-E8770F4428D6}"/>
              </a:ext>
            </a:extLst>
          </p:cNvPr>
          <p:cNvSpPr txBox="1">
            <a:spLocks/>
          </p:cNvSpPr>
          <p:nvPr/>
        </p:nvSpPr>
        <p:spPr>
          <a:xfrm>
            <a:off x="567534" y="2325898"/>
            <a:ext cx="8022551" cy="9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Montserrat ExtraBold"/>
              <a:buNone/>
              <a:defRPr sz="2400" b="0" i="0" u="none" strike="noStrike" cap="none">
                <a:solidFill>
                  <a:schemeClr val="accent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19DDA7C3-8A49-039D-E285-D28A22EC1201}"/>
              </a:ext>
            </a:extLst>
          </p:cNvPr>
          <p:cNvSpPr txBox="1"/>
          <p:nvPr/>
        </p:nvSpPr>
        <p:spPr>
          <a:xfrm>
            <a:off x="8952" y="2030400"/>
            <a:ext cx="914399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>
                <a:solidFill>
                  <a:schemeClr val="bg1"/>
                </a:solidFill>
              </a:rPr>
              <a:t>https://github.com/ExtraProjects860/Project-Financial-Management</a:t>
            </a:r>
          </a:p>
        </p:txBody>
      </p:sp>
    </p:spTree>
    <p:extLst>
      <p:ext uri="{BB962C8B-B14F-4D97-AF65-F5344CB8AC3E}">
        <p14:creationId xmlns:p14="http://schemas.microsoft.com/office/powerpoint/2010/main" val="2193229821"/>
      </p:ext>
    </p:extLst>
  </p:cSld>
  <p:clrMapOvr>
    <a:masterClrMapping/>
  </p:clrMapOvr>
</p:sld>
</file>

<file path=ppt/theme/theme1.xml><?xml version="1.0" encoding="utf-8"?>
<a:theme xmlns:a="http://schemas.openxmlformats.org/drawingml/2006/main" name="Futuristic Background by Slidesgo">
  <a:themeElements>
    <a:clrScheme name="Simple Light">
      <a:dk1>
        <a:srgbClr val="3EDDDD"/>
      </a:dk1>
      <a:lt1>
        <a:srgbClr val="FFFFFF"/>
      </a:lt1>
      <a:dk2>
        <a:srgbClr val="C6FCFF"/>
      </a:dk2>
      <a:lt2>
        <a:srgbClr val="6BECF3"/>
      </a:lt2>
      <a:accent1>
        <a:srgbClr val="22DEEE"/>
      </a:accent1>
      <a:accent2>
        <a:srgbClr val="C6FCFF"/>
      </a:accent2>
      <a:accent3>
        <a:srgbClr val="81EBEB"/>
      </a:accent3>
      <a:accent4>
        <a:srgbClr val="038B99"/>
      </a:accent4>
      <a:accent5>
        <a:srgbClr val="40B6B6"/>
      </a:accent5>
      <a:accent6>
        <a:srgbClr val="098188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275</Words>
  <Application>Microsoft Office PowerPoint</Application>
  <PresentationFormat>Apresentação na tela (16:9)</PresentationFormat>
  <Paragraphs>56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5" baseType="lpstr">
      <vt:lpstr>Montserrat</vt:lpstr>
      <vt:lpstr>Times New Roman</vt:lpstr>
      <vt:lpstr>Montserrat ExtraBold</vt:lpstr>
      <vt:lpstr>Arial</vt:lpstr>
      <vt:lpstr>Montserrat ExtraLight</vt:lpstr>
      <vt:lpstr>Futuristic Background by Slidesgo</vt:lpstr>
      <vt:lpstr>DEV. RÁPIDO DE APLICAÇÕES EM PYTHON</vt:lpstr>
      <vt:lpstr>INTEGRANTES</vt:lpstr>
      <vt:lpstr>OBJETIVO</vt:lpstr>
      <vt:lpstr>JUSTIFICATIVAS PARA CRIAÇÃO DO PROJETO</vt:lpstr>
      <vt:lpstr>IMPLEMENTAÇÃO</vt:lpstr>
      <vt:lpstr>IMPLEMENTAÇÃO</vt:lpstr>
      <vt:lpstr>IMPLEMENTAÇÃO</vt:lpstr>
      <vt:lpstr>BENEFÍCIOS DO SOFTWARE</vt:lpstr>
      <vt:lpstr>LINK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Gustavo Rodrigues</dc:creator>
  <cp:lastModifiedBy>Gustavo Rodrigues</cp:lastModifiedBy>
  <cp:revision>5</cp:revision>
  <dcterms:modified xsi:type="dcterms:W3CDTF">2024-10-24T01:08:19Z</dcterms:modified>
</cp:coreProperties>
</file>