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DCC41-1FA9-45A4-B51A-A5E70BB692E4}" v="4" dt="2020-11-27T00:45:3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2" d="100"/>
          <a:sy n="82" d="100"/>
        </p:scale>
        <p:origin x="1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Jaryl Lim Yu-Herng" userId="72835862-4bd0-4cf1-a789-26c3bbd01abc" providerId="ADAL" clId="{423DCC41-1FA9-45A4-B51A-A5E70BB692E4}"/>
    <pc:docChg chg="undo custSel addSld modSld sldOrd">
      <pc:chgData name="Student - Jaryl Lim Yu-Herng" userId="72835862-4bd0-4cf1-a789-26c3bbd01abc" providerId="ADAL" clId="{423DCC41-1FA9-45A4-B51A-A5E70BB692E4}" dt="2020-11-27T00:46:01.393" v="147" actId="207"/>
      <pc:docMkLst>
        <pc:docMk/>
      </pc:docMkLst>
      <pc:sldChg chg="ord">
        <pc:chgData name="Student - Jaryl Lim Yu-Herng" userId="72835862-4bd0-4cf1-a789-26c3bbd01abc" providerId="ADAL" clId="{423DCC41-1FA9-45A4-B51A-A5E70BB692E4}" dt="2020-11-27T00:42:40.697" v="104"/>
        <pc:sldMkLst>
          <pc:docMk/>
          <pc:sldMk cId="2302845034" sldId="256"/>
        </pc:sldMkLst>
      </pc:sldChg>
      <pc:sldChg chg="addSp delSp modSp new mod">
        <pc:chgData name="Student - Jaryl Lim Yu-Herng" userId="72835862-4bd0-4cf1-a789-26c3bbd01abc" providerId="ADAL" clId="{423DCC41-1FA9-45A4-B51A-A5E70BB692E4}" dt="2020-11-27T00:40:40.355" v="67" actId="20577"/>
        <pc:sldMkLst>
          <pc:docMk/>
          <pc:sldMk cId="977378893" sldId="263"/>
        </pc:sldMkLst>
        <pc:spChg chg="add del">
          <ac:chgData name="Student - Jaryl Lim Yu-Herng" userId="72835862-4bd0-4cf1-a789-26c3bbd01abc" providerId="ADAL" clId="{423DCC41-1FA9-45A4-B51A-A5E70BB692E4}" dt="2020-11-27T00:39:15.159" v="2"/>
          <ac:spMkLst>
            <pc:docMk/>
            <pc:sldMk cId="977378893" sldId="263"/>
            <ac:spMk id="2" creationId="{9B954279-FDA8-4660-9195-BAB058F3D4E2}"/>
          </ac:spMkLst>
        </pc:spChg>
        <pc:spChg chg="add mod">
          <ac:chgData name="Student - Jaryl Lim Yu-Herng" userId="72835862-4bd0-4cf1-a789-26c3bbd01abc" providerId="ADAL" clId="{423DCC41-1FA9-45A4-B51A-A5E70BB692E4}" dt="2020-11-27T00:40:40.355" v="67" actId="20577"/>
          <ac:spMkLst>
            <pc:docMk/>
            <pc:sldMk cId="977378893" sldId="263"/>
            <ac:spMk id="4" creationId="{B2D0A699-97D1-40DA-956A-EFF39B6B5390}"/>
          </ac:spMkLst>
        </pc:spChg>
      </pc:sldChg>
      <pc:sldChg chg="addSp modSp new mod">
        <pc:chgData name="Student - Jaryl Lim Yu-Herng" userId="72835862-4bd0-4cf1-a789-26c3bbd01abc" providerId="ADAL" clId="{423DCC41-1FA9-45A4-B51A-A5E70BB692E4}" dt="2020-11-27T00:42:32.007" v="102" actId="207"/>
        <pc:sldMkLst>
          <pc:docMk/>
          <pc:sldMk cId="1733432978" sldId="264"/>
        </pc:sldMkLst>
        <pc:spChg chg="add mod">
          <ac:chgData name="Student - Jaryl Lim Yu-Herng" userId="72835862-4bd0-4cf1-a789-26c3bbd01abc" providerId="ADAL" clId="{423DCC41-1FA9-45A4-B51A-A5E70BB692E4}" dt="2020-11-27T00:42:32.007" v="102" actId="207"/>
          <ac:spMkLst>
            <pc:docMk/>
            <pc:sldMk cId="1733432978" sldId="264"/>
            <ac:spMk id="3" creationId="{439A501B-8C3E-4800-8722-BFD0CF245C5B}"/>
          </ac:spMkLst>
        </pc:spChg>
      </pc:sldChg>
      <pc:sldChg chg="addSp modSp new mod">
        <pc:chgData name="Student - Jaryl Lim Yu-Herng" userId="72835862-4bd0-4cf1-a789-26c3bbd01abc" providerId="ADAL" clId="{423DCC41-1FA9-45A4-B51A-A5E70BB692E4}" dt="2020-11-27T00:44:40.569" v="129" actId="1076"/>
        <pc:sldMkLst>
          <pc:docMk/>
          <pc:sldMk cId="550039719" sldId="265"/>
        </pc:sldMkLst>
        <pc:spChg chg="add mod">
          <ac:chgData name="Student - Jaryl Lim Yu-Herng" userId="72835862-4bd0-4cf1-a789-26c3bbd01abc" providerId="ADAL" clId="{423DCC41-1FA9-45A4-B51A-A5E70BB692E4}" dt="2020-11-27T00:44:40.569" v="129" actId="1076"/>
          <ac:spMkLst>
            <pc:docMk/>
            <pc:sldMk cId="550039719" sldId="265"/>
            <ac:spMk id="3" creationId="{D9306526-BDCE-4740-ACFF-BF32DE26A31B}"/>
          </ac:spMkLst>
        </pc:spChg>
      </pc:sldChg>
      <pc:sldChg chg="addSp modSp new mod">
        <pc:chgData name="Student - Jaryl Lim Yu-Herng" userId="72835862-4bd0-4cf1-a789-26c3bbd01abc" providerId="ADAL" clId="{423DCC41-1FA9-45A4-B51A-A5E70BB692E4}" dt="2020-11-27T00:46:01.393" v="147" actId="207"/>
        <pc:sldMkLst>
          <pc:docMk/>
          <pc:sldMk cId="1104702120" sldId="266"/>
        </pc:sldMkLst>
        <pc:spChg chg="add mod">
          <ac:chgData name="Student - Jaryl Lim Yu-Herng" userId="72835862-4bd0-4cf1-a789-26c3bbd01abc" providerId="ADAL" clId="{423DCC41-1FA9-45A4-B51A-A5E70BB692E4}" dt="2020-11-27T00:46:01.393" v="147" actId="207"/>
          <ac:spMkLst>
            <pc:docMk/>
            <pc:sldMk cId="1104702120" sldId="266"/>
            <ac:spMk id="3" creationId="{19360345-433A-4584-88E0-7F8EC99E62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49B2-3E9A-443E-9C1B-FF70F5352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91B30F4-7D82-483E-AAA1-B8AAB260A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250B9E5-71C7-4352-A055-D4C618FD0360}"/>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FD152E9B-39EA-44D0-841F-B705450A10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B845127-BBF1-496D-B13B-F74B6BD388DC}"/>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15318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5B0-3BD1-4E23-BC35-6BC2DDBD3E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7B74E25-81D5-4B9A-9058-D5CA1DAF3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644309F-C49E-4C49-B5CD-B839B1070A59}"/>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E0BEC931-5CA7-4DEB-A123-B5318185E75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5E85826-0338-4AC2-AB34-D5F9B8D7D8FD}"/>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138104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2BC7B-3E97-4535-ACAA-EC98995A1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660B23E-CDFF-4692-9C8B-933073489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8018BC2-4F77-4ABA-9521-805BAC8773C0}"/>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6D521F93-DFE9-47A4-93D1-5F68E311D46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FAB50DA-4E84-4976-9C58-065E68CF0945}"/>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38440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6927-2E27-42C4-B234-2C95EE55EF6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3E2A8AB-595D-466C-B67D-A93CF077B2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31428B2-5765-4397-A169-00A671EDFFF9}"/>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5D3125D9-894D-4316-83A8-585D32C8F61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4BDAFE-05DE-43D1-88F1-1A07F5F1D243}"/>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5270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B83A-67E2-4A6C-B909-FFD730C30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D1EA9A9-FC48-4BE5-AD9D-16EB143EF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44AD13-43F7-4F0E-A6FB-4EB99BC085CC}"/>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F8DB87A7-F829-4B9F-9102-E7781F3784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48A1150-16A8-4C95-A34D-1F1A123AE83F}"/>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1537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C908-AE85-4DAA-8388-7AC79DFA02A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A38B25D-1B23-40F2-B5F2-31FEB90BE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7002741-E287-477E-8325-1A0C3ECFB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3E47F2B-96BF-4190-AC00-5F3D831C10FA}"/>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6" name="Footer Placeholder 5">
            <a:extLst>
              <a:ext uri="{FF2B5EF4-FFF2-40B4-BE49-F238E27FC236}">
                <a16:creationId xmlns:a16="http://schemas.microsoft.com/office/drawing/2014/main" id="{D67711EE-0EA8-4264-8494-991A774BFFC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1F10992-1EBC-4D24-AADD-75223C9C765C}"/>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267554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CFB5-E86D-4182-A3A5-822F3DD9CF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D6FB2FA-1307-4C01-9364-C9B8B79DA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82BB1-4171-4372-908B-46B40FF3D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10A1FC5-DFD6-4D05-95E3-F935DF90F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7A2A4-54C5-405C-82EA-8A28BBCAF9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E7886A-6755-4AEC-8361-706D5C0D2DAE}"/>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8" name="Footer Placeholder 7">
            <a:extLst>
              <a:ext uri="{FF2B5EF4-FFF2-40B4-BE49-F238E27FC236}">
                <a16:creationId xmlns:a16="http://schemas.microsoft.com/office/drawing/2014/main" id="{9DEE6180-BCCF-4FAC-9751-5D9938F916F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B912848-2B62-4CAF-B1FC-BDA3F07FB4F9}"/>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402601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40AF-416D-43F3-8C2C-C3601509567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26AC503-4F0C-47CD-87E1-A9B3CA9501C3}"/>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4" name="Footer Placeholder 3">
            <a:extLst>
              <a:ext uri="{FF2B5EF4-FFF2-40B4-BE49-F238E27FC236}">
                <a16:creationId xmlns:a16="http://schemas.microsoft.com/office/drawing/2014/main" id="{48F4D4B9-0EF8-4085-9805-2EBF7DED34E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9CDC78D-741C-42E9-91B2-B6F135EE8814}"/>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333096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E383F-2AEB-4D5E-9776-B21784507CA4}"/>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3" name="Footer Placeholder 2">
            <a:extLst>
              <a:ext uri="{FF2B5EF4-FFF2-40B4-BE49-F238E27FC236}">
                <a16:creationId xmlns:a16="http://schemas.microsoft.com/office/drawing/2014/main" id="{673071D8-BF42-4415-8234-6C2B289F4A8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3B1A687-3D42-4F99-94A4-841B2964D957}"/>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296683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7530-2F62-447B-A8A5-7B1E0F5D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2241BCB-964F-4B54-BBD3-023FAC7F1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60D251D-A672-460A-AB45-3002E1C46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39846-1F23-48F8-99E8-85D2806D9611}"/>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6" name="Footer Placeholder 5">
            <a:extLst>
              <a:ext uri="{FF2B5EF4-FFF2-40B4-BE49-F238E27FC236}">
                <a16:creationId xmlns:a16="http://schemas.microsoft.com/office/drawing/2014/main" id="{50A94554-DF26-4924-9687-B271FF9E7A3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F875F6D-572D-4FD0-9DDC-A377DA05BF02}"/>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33349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0C6D-1F82-4A52-B25B-4F660EE28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B68C1A2-042B-4AC8-9990-E991AE8C1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985CAFF-BC98-4F58-BD75-DB2825EAD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9841E-B488-429B-AB45-4D1E84DCAC27}"/>
              </a:ext>
            </a:extLst>
          </p:cNvPr>
          <p:cNvSpPr>
            <a:spLocks noGrp="1"/>
          </p:cNvSpPr>
          <p:nvPr>
            <p:ph type="dt" sz="half" idx="10"/>
          </p:nvPr>
        </p:nvSpPr>
        <p:spPr/>
        <p:txBody>
          <a:bodyPr/>
          <a:lstStyle/>
          <a:p>
            <a:fld id="{2F709D06-6348-4E9A-B721-7F0358E8C1D8}" type="datetimeFigureOut">
              <a:rPr lang="en-SG" smtClean="0"/>
              <a:t>27/11/2020</a:t>
            </a:fld>
            <a:endParaRPr lang="en-SG"/>
          </a:p>
        </p:txBody>
      </p:sp>
      <p:sp>
        <p:nvSpPr>
          <p:cNvPr id="6" name="Footer Placeholder 5">
            <a:extLst>
              <a:ext uri="{FF2B5EF4-FFF2-40B4-BE49-F238E27FC236}">
                <a16:creationId xmlns:a16="http://schemas.microsoft.com/office/drawing/2014/main" id="{EC7C7677-B4CA-43A0-99F5-40C8BED6D80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6D19A5F-EC1C-4007-A090-A54DB06BB12A}"/>
              </a:ext>
            </a:extLst>
          </p:cNvPr>
          <p:cNvSpPr>
            <a:spLocks noGrp="1"/>
          </p:cNvSpPr>
          <p:nvPr>
            <p:ph type="sldNum" sz="quarter" idx="12"/>
          </p:nvPr>
        </p:nvSpPr>
        <p:spPr/>
        <p:txBody>
          <a:bodyPr/>
          <a:lstStyle/>
          <a:p>
            <a:fld id="{D53C1DF9-09F8-46EE-BE02-4252B1DD670B}" type="slidenum">
              <a:rPr lang="en-SG" smtClean="0"/>
              <a:t>‹#›</a:t>
            </a:fld>
            <a:endParaRPr lang="en-SG"/>
          </a:p>
        </p:txBody>
      </p:sp>
    </p:spTree>
    <p:extLst>
      <p:ext uri="{BB962C8B-B14F-4D97-AF65-F5344CB8AC3E}">
        <p14:creationId xmlns:p14="http://schemas.microsoft.com/office/powerpoint/2010/main" val="83418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B06EC-9B4A-4394-AA47-B95E79DCF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09BDAF1-3297-4D3A-BE26-45E4BF9A7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A0F2D73-AA37-4BD3-A6A4-4FCF5E15B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09D06-6348-4E9A-B721-7F0358E8C1D8}" type="datetimeFigureOut">
              <a:rPr lang="en-SG" smtClean="0"/>
              <a:t>27/11/2020</a:t>
            </a:fld>
            <a:endParaRPr lang="en-SG"/>
          </a:p>
        </p:txBody>
      </p:sp>
      <p:sp>
        <p:nvSpPr>
          <p:cNvPr id="5" name="Footer Placeholder 4">
            <a:extLst>
              <a:ext uri="{FF2B5EF4-FFF2-40B4-BE49-F238E27FC236}">
                <a16:creationId xmlns:a16="http://schemas.microsoft.com/office/drawing/2014/main" id="{CD2E9DB4-7D52-4B29-84CC-6086A62FB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0C7CE67-3712-427D-B119-BDC234B86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C1DF9-09F8-46EE-BE02-4252B1DD670B}" type="slidenum">
              <a:rPr lang="en-SG" smtClean="0"/>
              <a:t>‹#›</a:t>
            </a:fld>
            <a:endParaRPr lang="en-SG"/>
          </a:p>
        </p:txBody>
      </p:sp>
    </p:spTree>
    <p:extLst>
      <p:ext uri="{BB962C8B-B14F-4D97-AF65-F5344CB8AC3E}">
        <p14:creationId xmlns:p14="http://schemas.microsoft.com/office/powerpoint/2010/main" val="409525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tal.sg/tafep/Contact-Us" TargetMode="External"/><Relationship Id="rId2" Type="http://schemas.openxmlformats.org/officeDocument/2006/relationships/hyperlink" Target="https://www.mycareersfuture.gov.sg/job/accounting/finance-intern-national-volunteer-philanthropy-centre-d02e66ce071606b0dd08c8d094b362c7?utm_source=Indeed&amp;utm_medium=cpc&amp;utm_campaign=Indeed&amp;utm_content=Accounting#location_ma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jobs.lever.co/kpler/3b48fd0e-16ab-4d77-9dd0-e44c1c992e6d/appl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amazon.jobs/jobs/1311528/apply?mode=job&amp;iis=Job+Posting&amp;iisn=Indeed+%28Free+Posting%29&amp;utm_source=indeed.com&amp;utm_campaign=all_amazon&amp;utm_medium=job_aggregator&amp;utm_content=organic&amp;dclid=CPjG3JW8oe0CFdSBcAodi2E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adang.freshteam.com/jobs/AeCIBVbBJBP_/startup-analyst-intern?ft_source=3000071803&amp;ft_medium=3000106255#applicant-for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Shape 74">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Graphical user interface, text, application&#10;&#10;Description automatically generated">
            <a:extLst>
              <a:ext uri="{FF2B5EF4-FFF2-40B4-BE49-F238E27FC236}">
                <a16:creationId xmlns:a16="http://schemas.microsoft.com/office/drawing/2014/main" id="{933CD1DB-439D-4504-91A4-EC3F5CC4E5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6181" y="1892482"/>
            <a:ext cx="5462546" cy="311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0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06526-BDCE-4740-ACFF-BF32DE26A31B}"/>
              </a:ext>
            </a:extLst>
          </p:cNvPr>
          <p:cNvSpPr txBox="1"/>
          <p:nvPr/>
        </p:nvSpPr>
        <p:spPr>
          <a:xfrm>
            <a:off x="821093" y="621546"/>
            <a:ext cx="10758196" cy="5262979"/>
          </a:xfrm>
          <a:prstGeom prst="rect">
            <a:avLst/>
          </a:prstGeom>
          <a:noFill/>
        </p:spPr>
        <p:txBody>
          <a:bodyPr wrap="square">
            <a:spAutoFit/>
          </a:bodyPr>
          <a:lstStyle/>
          <a:p>
            <a:pPr algn="l"/>
            <a:r>
              <a:rPr lang="en-US" sz="1200" b="0" i="0" dirty="0">
                <a:solidFill>
                  <a:srgbClr val="7030A0"/>
                </a:solidFill>
                <a:effectLst/>
                <a:latin typeface="Lato"/>
              </a:rPr>
              <a:t>Intern, Data Science, Munich Re</a:t>
            </a:r>
          </a:p>
          <a:p>
            <a:pPr algn="l"/>
            <a:r>
              <a:rPr lang="en-US" sz="1200" b="0" i="0" dirty="0">
                <a:solidFill>
                  <a:srgbClr val="000000"/>
                </a:solidFill>
                <a:effectLst/>
                <a:latin typeface="Lato"/>
              </a:rPr>
              <a:t> </a:t>
            </a:r>
          </a:p>
          <a:p>
            <a:pPr algn="l"/>
            <a:r>
              <a:rPr lang="en-US" sz="1200" b="1" i="0" dirty="0">
                <a:solidFill>
                  <a:srgbClr val="AFB0AF"/>
                </a:solidFill>
                <a:effectLst/>
                <a:latin typeface="Lato"/>
              </a:rPr>
              <a:t>Location</a:t>
            </a:r>
            <a:br>
              <a:rPr lang="en-US" sz="1200" b="0" i="0" dirty="0">
                <a:solidFill>
                  <a:srgbClr val="000000"/>
                </a:solidFill>
                <a:effectLst/>
                <a:latin typeface="Lato"/>
              </a:rPr>
            </a:br>
            <a:r>
              <a:rPr lang="en-US" sz="1200" b="0" i="0" dirty="0">
                <a:solidFill>
                  <a:srgbClr val="000000"/>
                </a:solidFill>
                <a:effectLst/>
                <a:latin typeface="Lato"/>
              </a:rPr>
              <a:t>Singapore , Singapore</a:t>
            </a:r>
          </a:p>
          <a:p>
            <a:pPr algn="l"/>
            <a:r>
              <a:rPr lang="en-US" sz="1200" b="0" i="0" dirty="0">
                <a:solidFill>
                  <a:srgbClr val="000000"/>
                </a:solidFill>
                <a:effectLst/>
                <a:latin typeface="Lato"/>
              </a:rPr>
              <a:t> </a:t>
            </a:r>
          </a:p>
          <a:p>
            <a:pPr algn="l"/>
            <a:r>
              <a:rPr lang="en-US" sz="1200" b="0" i="0" dirty="0">
                <a:solidFill>
                  <a:srgbClr val="000000"/>
                </a:solidFill>
                <a:effectLst/>
                <a:latin typeface="Lato"/>
              </a:rPr>
              <a:t>You will be providing valuable support to the </a:t>
            </a:r>
            <a:r>
              <a:rPr lang="en-US" sz="1200" b="0" i="0" dirty="0">
                <a:solidFill>
                  <a:srgbClr val="FF0000"/>
                </a:solidFill>
                <a:effectLst/>
                <a:latin typeface="Lato"/>
              </a:rPr>
              <a:t>Munich Re’s Regional AI / Analytics Team focusing on Life &amp; Health, based in Singapore and covering Asia, Middle East and Africa.</a:t>
            </a:r>
          </a:p>
          <a:p>
            <a:pPr algn="l"/>
            <a:r>
              <a:rPr lang="en-US" sz="1200" b="0" i="0" dirty="0">
                <a:solidFill>
                  <a:srgbClr val="00B4DC"/>
                </a:solidFill>
                <a:effectLst/>
                <a:latin typeface="Lato"/>
              </a:rPr>
              <a:t>Your job</a:t>
            </a:r>
          </a:p>
          <a:p>
            <a:pPr algn="l">
              <a:buFont typeface="Arial" panose="020B0604020202020204" pitchFamily="34" charset="0"/>
              <a:buChar char="•"/>
            </a:pPr>
            <a:r>
              <a:rPr lang="en-US" sz="1200" b="0" i="0" dirty="0">
                <a:solidFill>
                  <a:srgbClr val="000000"/>
                </a:solidFill>
                <a:effectLst/>
                <a:latin typeface="Lato"/>
              </a:rPr>
              <a:t>You will be supporting an agile project team consisting of Business Experts, Data Scientists and Data Engineers within the regional analytics team.</a:t>
            </a:r>
          </a:p>
          <a:p>
            <a:pPr algn="l">
              <a:buFont typeface="Arial" panose="020B0604020202020204" pitchFamily="34" charset="0"/>
              <a:buChar char="•"/>
            </a:pPr>
            <a:r>
              <a:rPr lang="en-US" sz="1200" b="0" i="0" dirty="0">
                <a:solidFill>
                  <a:srgbClr val="000000"/>
                </a:solidFill>
                <a:effectLst/>
                <a:latin typeface="Lato"/>
              </a:rPr>
              <a:t>You will gain experience from working with various stakeholders across the whole APAC region, including Middle East, Japan and Africa.</a:t>
            </a:r>
          </a:p>
          <a:p>
            <a:pPr algn="l">
              <a:buFont typeface="Arial" panose="020B0604020202020204" pitchFamily="34" charset="0"/>
              <a:buChar char="•"/>
            </a:pPr>
            <a:r>
              <a:rPr lang="en-US" sz="1200" b="0" i="0" dirty="0">
                <a:solidFill>
                  <a:srgbClr val="000000"/>
                </a:solidFill>
                <a:effectLst/>
                <a:latin typeface="Lato"/>
              </a:rPr>
              <a:t>You will be researching industry best practices and coming up with practical solutions to help develop and/or improve business.</a:t>
            </a:r>
          </a:p>
          <a:p>
            <a:pPr algn="l">
              <a:buFont typeface="Arial" panose="020B0604020202020204" pitchFamily="34" charset="0"/>
              <a:buChar char="•"/>
            </a:pPr>
            <a:r>
              <a:rPr lang="en-US" sz="1200" b="0" i="0" dirty="0">
                <a:solidFill>
                  <a:srgbClr val="000000"/>
                </a:solidFill>
                <a:effectLst/>
                <a:latin typeface="Lato"/>
              </a:rPr>
              <a:t>Depending on your skills and our requirements, you may support us in our current on-going projects which span across the entire insurance value chain</a:t>
            </a:r>
          </a:p>
          <a:p>
            <a:pPr algn="l">
              <a:buFont typeface="Arial" panose="020B0604020202020204" pitchFamily="34" charset="0"/>
              <a:buChar char="•"/>
            </a:pPr>
            <a:r>
              <a:rPr lang="en-US" sz="1200" b="0" i="0" dirty="0">
                <a:solidFill>
                  <a:srgbClr val="000000"/>
                </a:solidFill>
                <a:effectLst/>
                <a:latin typeface="Lato"/>
              </a:rPr>
              <a:t>Assisting in preparing high quality demos to demonstrate analytical capabilities</a:t>
            </a:r>
          </a:p>
          <a:p>
            <a:pPr algn="l">
              <a:buFont typeface="Arial" panose="020B0604020202020204" pitchFamily="34" charset="0"/>
              <a:buChar char="•"/>
            </a:pPr>
            <a:r>
              <a:rPr lang="en-US" sz="1200" b="0" i="0" dirty="0">
                <a:solidFill>
                  <a:srgbClr val="000000"/>
                </a:solidFill>
                <a:effectLst/>
                <a:latin typeface="Lato"/>
              </a:rPr>
              <a:t>Streamlining and automating aspects of the current ML / AI workflow</a:t>
            </a:r>
          </a:p>
          <a:p>
            <a:pPr algn="l">
              <a:buFont typeface="Arial" panose="020B0604020202020204" pitchFamily="34" charset="0"/>
              <a:buChar char="•"/>
            </a:pPr>
            <a:r>
              <a:rPr lang="en-US" sz="1200" b="0" i="0" dirty="0">
                <a:solidFill>
                  <a:srgbClr val="000000"/>
                </a:solidFill>
                <a:effectLst/>
                <a:latin typeface="Lato"/>
              </a:rPr>
              <a:t>Minimum duration of the internship is 3 months with a possibility of conversion to full-time employment based on performance</a:t>
            </a:r>
          </a:p>
          <a:p>
            <a:pPr algn="l"/>
            <a:r>
              <a:rPr lang="en-US" sz="1200" b="0" i="0" dirty="0">
                <a:solidFill>
                  <a:srgbClr val="00B4DC"/>
                </a:solidFill>
                <a:effectLst/>
                <a:latin typeface="Lato"/>
              </a:rPr>
              <a:t>Your profile</a:t>
            </a:r>
          </a:p>
          <a:p>
            <a:pPr algn="l">
              <a:buFont typeface="Arial" panose="020B0604020202020204" pitchFamily="34" charset="0"/>
              <a:buChar char="•"/>
            </a:pPr>
            <a:r>
              <a:rPr lang="en-US" sz="1200" b="0" i="0" dirty="0">
                <a:solidFill>
                  <a:srgbClr val="0070C0"/>
                </a:solidFill>
                <a:effectLst/>
                <a:latin typeface="Lato"/>
              </a:rPr>
              <a:t>Holds or currently pursuing a Master’s university degree in data science / advanced data analytics, statistics, applied mathematics, information technology, or a comparable discipline</a:t>
            </a:r>
          </a:p>
          <a:p>
            <a:pPr algn="l">
              <a:buFont typeface="Arial" panose="020B0604020202020204" pitchFamily="34" charset="0"/>
              <a:buChar char="•"/>
            </a:pPr>
            <a:r>
              <a:rPr lang="en-US" sz="1200" b="0" i="0" dirty="0">
                <a:solidFill>
                  <a:srgbClr val="0070C0"/>
                </a:solidFill>
                <a:effectLst/>
                <a:latin typeface="Lato"/>
              </a:rPr>
              <a:t>Minimum 1 year experience in coding in various programming tools and languages, e.g. Python / R / Docker / Azure DevOps</a:t>
            </a:r>
          </a:p>
          <a:p>
            <a:pPr algn="l">
              <a:buFont typeface="Arial" panose="020B0604020202020204" pitchFamily="34" charset="0"/>
              <a:buChar char="•"/>
            </a:pPr>
            <a:r>
              <a:rPr lang="en-US" sz="1200" b="0" i="0" dirty="0">
                <a:solidFill>
                  <a:srgbClr val="0070C0"/>
                </a:solidFill>
                <a:effectLst/>
                <a:latin typeface="Lato"/>
              </a:rPr>
              <a:t>Knowledge and experience in information visualization (dashboarding). Familiar with Power BI, </a:t>
            </a:r>
            <a:r>
              <a:rPr lang="en-US" sz="1200" b="0" i="0" dirty="0" err="1">
                <a:solidFill>
                  <a:srgbClr val="0070C0"/>
                </a:solidFill>
                <a:effectLst/>
                <a:latin typeface="Lato"/>
              </a:rPr>
              <a:t>RShiny</a:t>
            </a:r>
            <a:r>
              <a:rPr lang="en-US" sz="1200" b="0" i="0" dirty="0">
                <a:solidFill>
                  <a:srgbClr val="0070C0"/>
                </a:solidFill>
                <a:effectLst/>
                <a:latin typeface="Lato"/>
              </a:rPr>
              <a:t>, D3.js, Dash, JavaScript and other visualization tools and software</a:t>
            </a:r>
          </a:p>
          <a:p>
            <a:pPr algn="l">
              <a:buFont typeface="Arial" panose="020B0604020202020204" pitchFamily="34" charset="0"/>
              <a:buChar char="•"/>
            </a:pPr>
            <a:r>
              <a:rPr lang="en-US" sz="1200" b="0" i="0" dirty="0">
                <a:solidFill>
                  <a:srgbClr val="0070C0"/>
                </a:solidFill>
                <a:effectLst/>
                <a:latin typeface="Lato"/>
              </a:rPr>
              <a:t>Strong knowledge of the latest ML and statistical learning methods</a:t>
            </a:r>
          </a:p>
          <a:p>
            <a:pPr algn="l">
              <a:buFont typeface="Arial" panose="020B0604020202020204" pitchFamily="34" charset="0"/>
              <a:buChar char="•"/>
            </a:pPr>
            <a:r>
              <a:rPr lang="en-US" sz="1200" b="0" i="0" dirty="0">
                <a:solidFill>
                  <a:schemeClr val="accent2"/>
                </a:solidFill>
                <a:effectLst/>
                <a:latin typeface="Lato"/>
              </a:rPr>
              <a:t>Strong communication and business relationship skills to effectively explain analysis, both verbally and in writing, to others and translate analysis into a clear business plan</a:t>
            </a:r>
          </a:p>
          <a:p>
            <a:pPr algn="l">
              <a:buFont typeface="Arial" panose="020B0604020202020204" pitchFamily="34" charset="0"/>
              <a:buChar char="•"/>
            </a:pPr>
            <a:r>
              <a:rPr lang="en-US" sz="1200" b="0" i="0" dirty="0">
                <a:solidFill>
                  <a:schemeClr val="accent2"/>
                </a:solidFill>
                <a:effectLst/>
                <a:latin typeface="Lato"/>
              </a:rPr>
              <a:t>Experience of insurance/reinsurance industry would be an advantage</a:t>
            </a:r>
          </a:p>
          <a:p>
            <a:pPr algn="l">
              <a:buFont typeface="Arial" panose="020B0604020202020204" pitchFamily="34" charset="0"/>
              <a:buChar char="•"/>
            </a:pPr>
            <a:r>
              <a:rPr lang="en-US" sz="1200" b="0" i="0" dirty="0">
                <a:solidFill>
                  <a:schemeClr val="accent2"/>
                </a:solidFill>
                <a:effectLst/>
                <a:latin typeface="Lato"/>
              </a:rPr>
              <a:t>Knowledge of a local Asian business language would be an advantage</a:t>
            </a:r>
          </a:p>
          <a:p>
            <a:pPr algn="l">
              <a:buFont typeface="Arial" panose="020B0604020202020204" pitchFamily="34" charset="0"/>
              <a:buChar char="•"/>
            </a:pPr>
            <a:r>
              <a:rPr lang="en-US" sz="1200" b="0" i="0" dirty="0">
                <a:solidFill>
                  <a:schemeClr val="accent2"/>
                </a:solidFill>
                <a:effectLst/>
                <a:latin typeface="Lato"/>
              </a:rPr>
              <a:t>Some background in actuarial science would be an advantage but is not a requirement</a:t>
            </a:r>
          </a:p>
          <a:p>
            <a:pPr algn="l"/>
            <a:r>
              <a:rPr lang="en-US" sz="1200" b="0" i="0" dirty="0">
                <a:solidFill>
                  <a:schemeClr val="accent2"/>
                </a:solidFill>
                <a:effectLst/>
                <a:latin typeface="Lato"/>
              </a:rPr>
              <a:t>As this is an internship based in Singapore, you must be currently located in Singapore and already have a valid permit to fulfil this internship</a:t>
            </a:r>
            <a:r>
              <a:rPr lang="en-US" sz="1200" b="0" i="0" dirty="0">
                <a:solidFill>
                  <a:srgbClr val="000000"/>
                </a:solidFill>
                <a:effectLst/>
                <a:latin typeface="Lato"/>
              </a:rPr>
              <a:t>.</a:t>
            </a:r>
          </a:p>
        </p:txBody>
      </p:sp>
    </p:spTree>
    <p:extLst>
      <p:ext uri="{BB962C8B-B14F-4D97-AF65-F5344CB8AC3E}">
        <p14:creationId xmlns:p14="http://schemas.microsoft.com/office/powerpoint/2010/main" val="5500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0345-433A-4584-88E0-7F8EC99E62F3}"/>
              </a:ext>
            </a:extLst>
          </p:cNvPr>
          <p:cNvSpPr txBox="1"/>
          <p:nvPr/>
        </p:nvSpPr>
        <p:spPr>
          <a:xfrm>
            <a:off x="662474" y="117693"/>
            <a:ext cx="10422294" cy="6740307"/>
          </a:xfrm>
          <a:prstGeom prst="rect">
            <a:avLst/>
          </a:prstGeom>
          <a:noFill/>
        </p:spPr>
        <p:txBody>
          <a:bodyPr wrap="square">
            <a:spAutoFit/>
          </a:bodyPr>
          <a:lstStyle/>
          <a:p>
            <a:pPr algn="l" fontAlgn="t"/>
            <a:r>
              <a:rPr lang="en-US" sz="1200" b="1" i="0" cap="all" dirty="0">
                <a:solidFill>
                  <a:srgbClr val="FF0000"/>
                </a:solidFill>
                <a:effectLst/>
                <a:latin typeface="Lato"/>
              </a:rPr>
              <a:t>NATIONAL VOLUNTEER AND PHILANTHROPY CENTRE</a:t>
            </a:r>
          </a:p>
          <a:p>
            <a:pPr algn="l" fontAlgn="t"/>
            <a:r>
              <a:rPr lang="en-US" sz="1200" b="1" i="0" dirty="0">
                <a:solidFill>
                  <a:srgbClr val="7030A0"/>
                </a:solidFill>
                <a:effectLst/>
                <a:latin typeface="Lato"/>
              </a:rPr>
              <a:t>Finance Intern</a:t>
            </a:r>
          </a:p>
          <a:p>
            <a:pPr algn="l" fontAlgn="t"/>
            <a:r>
              <a:rPr lang="en-US" sz="1200" b="0" i="0" dirty="0">
                <a:solidFill>
                  <a:srgbClr val="000000"/>
                </a:solidFill>
                <a:effectLst/>
                <a:latin typeface="Lato"/>
              </a:rPr>
              <a:t>MCF-2020-0339495</a:t>
            </a:r>
            <a:r>
              <a:rPr lang="en-US" sz="1200" b="0" i="0" u="none" strike="noStrike" dirty="0">
                <a:solidFill>
                  <a:srgbClr val="D5008F"/>
                </a:solidFill>
                <a:effectLst/>
                <a:latin typeface="Lato"/>
                <a:hlinkClick r:id="rId2"/>
              </a:rPr>
              <a:t>THE CENTRAL, 6 EU TONG SEN STREET 059817</a:t>
            </a:r>
            <a:endParaRPr lang="en-US" sz="1200" b="0" i="0" dirty="0">
              <a:solidFill>
                <a:srgbClr val="000000"/>
              </a:solidFill>
              <a:effectLst/>
              <a:latin typeface="Lato"/>
            </a:endParaRPr>
          </a:p>
          <a:p>
            <a:pPr algn="l" fontAlgn="t"/>
            <a:r>
              <a:rPr lang="en-US" sz="1200" b="0" i="0" dirty="0">
                <a:solidFill>
                  <a:srgbClr val="000000"/>
                </a:solidFill>
                <a:effectLst/>
                <a:latin typeface="Lato"/>
              </a:rPr>
              <a:t>Temporary, Contract, Freelance, Internship/Traineeship</a:t>
            </a:r>
          </a:p>
          <a:p>
            <a:pPr algn="l" fontAlgn="t"/>
            <a:r>
              <a:rPr lang="en-US" sz="1200" b="0" i="0" dirty="0">
                <a:solidFill>
                  <a:srgbClr val="000000"/>
                </a:solidFill>
                <a:effectLst/>
                <a:latin typeface="Lato"/>
              </a:rPr>
              <a:t>Fresh/entry level</a:t>
            </a:r>
          </a:p>
          <a:p>
            <a:pPr algn="l" fontAlgn="t"/>
            <a:r>
              <a:rPr lang="en-US" sz="1200" b="0" i="0" dirty="0">
                <a:solidFill>
                  <a:srgbClr val="000000"/>
                </a:solidFill>
                <a:effectLst/>
                <a:latin typeface="Lato"/>
              </a:rPr>
              <a:t>Accounting / Auditing / Taxation</a:t>
            </a:r>
          </a:p>
          <a:p>
            <a:pPr algn="r" fontAlgn="t"/>
            <a:r>
              <a:rPr lang="en-US" sz="1200" b="1" i="0" dirty="0">
                <a:solidFill>
                  <a:srgbClr val="000000"/>
                </a:solidFill>
                <a:effectLst/>
                <a:latin typeface="Lato"/>
              </a:rPr>
              <a:t>$500</a:t>
            </a:r>
            <a:r>
              <a:rPr lang="en-US" sz="1200" b="0" i="0" dirty="0">
                <a:solidFill>
                  <a:srgbClr val="000000"/>
                </a:solidFill>
                <a:effectLst/>
                <a:latin typeface="Lato"/>
              </a:rPr>
              <a:t>to</a:t>
            </a:r>
            <a:r>
              <a:rPr lang="en-US" sz="1200" b="1" i="0" dirty="0">
                <a:solidFill>
                  <a:srgbClr val="000000"/>
                </a:solidFill>
                <a:effectLst/>
                <a:latin typeface="Lato"/>
              </a:rPr>
              <a:t>$1,000</a:t>
            </a:r>
          </a:p>
          <a:p>
            <a:pPr algn="r" fontAlgn="t"/>
            <a:r>
              <a:rPr lang="en-US" sz="1200" b="0" i="1" dirty="0">
                <a:solidFill>
                  <a:srgbClr val="000000"/>
                </a:solidFill>
                <a:effectLst/>
                <a:latin typeface="Lato"/>
              </a:rPr>
              <a:t>Monthly</a:t>
            </a:r>
            <a:endParaRPr lang="en-US" sz="1200" b="0" i="0" dirty="0">
              <a:solidFill>
                <a:srgbClr val="000000"/>
              </a:solidFill>
              <a:effectLst/>
              <a:latin typeface="Lato"/>
            </a:endParaRPr>
          </a:p>
          <a:p>
            <a:pPr algn="l" fontAlgn="t"/>
            <a:r>
              <a:rPr lang="en-US" sz="1200" b="0" i="0" dirty="0">
                <a:solidFill>
                  <a:srgbClr val="5E2CA5"/>
                </a:solidFill>
                <a:effectLst/>
                <a:latin typeface="Lato"/>
              </a:rPr>
              <a:t>1 </a:t>
            </a:r>
            <a:r>
              <a:rPr lang="en-US" sz="1200" b="0" i="0" dirty="0" err="1">
                <a:solidFill>
                  <a:srgbClr val="5E2CA5"/>
                </a:solidFill>
                <a:effectLst/>
                <a:latin typeface="Lato"/>
              </a:rPr>
              <a:t>applicationPosted</a:t>
            </a:r>
            <a:r>
              <a:rPr lang="en-US" sz="1200" b="0" i="0" dirty="0">
                <a:solidFill>
                  <a:srgbClr val="5E2CA5"/>
                </a:solidFill>
                <a:effectLst/>
                <a:latin typeface="Lato"/>
              </a:rPr>
              <a:t> 25 Nov 2020Closing on 25 Dec 2020</a:t>
            </a:r>
            <a:endParaRPr lang="en-US" sz="1200" b="0" i="0" dirty="0">
              <a:solidFill>
                <a:srgbClr val="000000"/>
              </a:solidFill>
              <a:effectLst/>
              <a:latin typeface="Lato"/>
            </a:endParaRPr>
          </a:p>
          <a:p>
            <a:pPr algn="r"/>
            <a:r>
              <a:rPr lang="en-US" sz="1200" b="0" i="0" dirty="0">
                <a:solidFill>
                  <a:srgbClr val="000000"/>
                </a:solidFill>
                <a:effectLst/>
                <a:latin typeface="Lato"/>
                <a:hlinkClick r:id="rId3"/>
              </a:rPr>
              <a:t>Report discriminatory job ad to TAFEP</a:t>
            </a:r>
            <a:endParaRPr lang="en-US" sz="1200" b="0" i="0" dirty="0">
              <a:solidFill>
                <a:srgbClr val="000000"/>
              </a:solidFill>
              <a:effectLst/>
              <a:latin typeface="Lato"/>
            </a:endParaRPr>
          </a:p>
          <a:p>
            <a:pPr algn="l" fontAlgn="t"/>
            <a:r>
              <a:rPr lang="en-US" sz="1200" b="1" i="0" dirty="0">
                <a:solidFill>
                  <a:srgbClr val="000000"/>
                </a:solidFill>
                <a:effectLst/>
                <a:latin typeface="Lato"/>
              </a:rPr>
              <a:t>Roles &amp; Responsibilities</a:t>
            </a:r>
          </a:p>
          <a:p>
            <a:pPr algn="l" fontAlgn="t"/>
            <a:r>
              <a:rPr lang="en-US" sz="1200" b="1" i="0" dirty="0">
                <a:solidFill>
                  <a:srgbClr val="000000"/>
                </a:solidFill>
                <a:effectLst/>
                <a:latin typeface="Lato"/>
              </a:rPr>
              <a:t>Team Information</a:t>
            </a:r>
          </a:p>
          <a:p>
            <a:pPr algn="l" fontAlgn="t"/>
            <a:r>
              <a:rPr lang="en-US" sz="1200" b="0" i="0" dirty="0">
                <a:solidFill>
                  <a:srgbClr val="000000"/>
                </a:solidFill>
                <a:effectLst/>
                <a:latin typeface="Lato"/>
              </a:rPr>
              <a:t>The People &amp; Corporate Services team drives </a:t>
            </a:r>
            <a:r>
              <a:rPr lang="en-US" sz="1200" b="0" i="0" dirty="0">
                <a:solidFill>
                  <a:srgbClr val="FF0000"/>
                </a:solidFill>
                <a:effectLst/>
                <a:latin typeface="Lato"/>
              </a:rPr>
              <a:t>the HR, Finance and Admin functions of NVPC</a:t>
            </a:r>
            <a:r>
              <a:rPr lang="en-US" sz="1200" b="0" i="0" dirty="0">
                <a:solidFill>
                  <a:srgbClr val="000000"/>
                </a:solidFill>
                <a:effectLst/>
                <a:latin typeface="Lato"/>
              </a:rPr>
              <a:t>. Finance ensures proper maintenance of financial records, provides timely financial information and accurate reporting and business information to the senior management team and respective funding agencies. It manages planning, budgeting and forecasting and promotes strong governance and control in the organization by ensuring compliance to the applicable Financial Guidelines and financial management processes and applicable accounting standards.</a:t>
            </a:r>
          </a:p>
          <a:p>
            <a:pPr algn="l" fontAlgn="t"/>
            <a:r>
              <a:rPr lang="en-US" sz="1200" b="1" i="0" dirty="0">
                <a:solidFill>
                  <a:srgbClr val="000000"/>
                </a:solidFill>
                <a:effectLst/>
                <a:latin typeface="Lato"/>
              </a:rPr>
              <a:t>Project</a:t>
            </a:r>
          </a:p>
          <a:p>
            <a:pPr algn="l" fontAlgn="t"/>
            <a:r>
              <a:rPr lang="en-US" sz="1200" b="0" i="0" dirty="0">
                <a:solidFill>
                  <a:srgbClr val="000000"/>
                </a:solidFill>
                <a:effectLst/>
                <a:latin typeface="Lato"/>
              </a:rPr>
              <a:t>The intern will be involved in the Giving Week Fund Project Management and assist with the accounts related prep work for the “e-flag day” project. He/she will also assist with some procurement related duties.</a:t>
            </a:r>
          </a:p>
          <a:p>
            <a:pPr algn="l" fontAlgn="t"/>
            <a:r>
              <a:rPr lang="en-US" sz="1200" b="1" i="0" dirty="0">
                <a:solidFill>
                  <a:srgbClr val="000000"/>
                </a:solidFill>
                <a:effectLst/>
                <a:latin typeface="Lato"/>
              </a:rPr>
              <a:t>Learning Opportunity</a:t>
            </a:r>
          </a:p>
          <a:p>
            <a:pPr algn="l" fontAlgn="t">
              <a:buFont typeface="Arial" panose="020B0604020202020204" pitchFamily="34" charset="0"/>
              <a:buChar char="•"/>
            </a:pPr>
            <a:r>
              <a:rPr lang="en-US" sz="1200" b="0" i="0" dirty="0">
                <a:solidFill>
                  <a:srgbClr val="000000"/>
                </a:solidFill>
                <a:effectLst/>
                <a:latin typeface="Lato"/>
              </a:rPr>
              <a:t>Hands-on experience in managing the accounting-related aspects of project management.</a:t>
            </a:r>
          </a:p>
          <a:p>
            <a:pPr algn="l" fontAlgn="t">
              <a:buFont typeface="Arial" panose="020B0604020202020204" pitchFamily="34" charset="0"/>
              <a:buChar char="•"/>
            </a:pPr>
            <a:r>
              <a:rPr lang="en-US" sz="1200" b="0" i="0" dirty="0">
                <a:solidFill>
                  <a:srgbClr val="000000"/>
                </a:solidFill>
                <a:effectLst/>
                <a:latin typeface="Lato"/>
              </a:rPr>
              <a:t>Learn about Procurement Management, i.e. how to administer some of the critical procurement related duties.</a:t>
            </a:r>
          </a:p>
          <a:p>
            <a:pPr algn="l" fontAlgn="t">
              <a:buFont typeface="Arial" panose="020B0604020202020204" pitchFamily="34" charset="0"/>
              <a:buChar char="•"/>
            </a:pPr>
            <a:r>
              <a:rPr lang="en-US" sz="1200" b="0" i="0" dirty="0">
                <a:solidFill>
                  <a:srgbClr val="000000"/>
                </a:solidFill>
                <a:effectLst/>
                <a:latin typeface="Lato"/>
              </a:rPr>
              <a:t>Hands-on experience in using SAGE and MYOB accounting </a:t>
            </a:r>
            <a:r>
              <a:rPr lang="en-US" sz="1200" b="0" i="0" dirty="0" err="1">
                <a:solidFill>
                  <a:srgbClr val="000000"/>
                </a:solidFill>
                <a:effectLst/>
                <a:latin typeface="Lato"/>
              </a:rPr>
              <a:t>softwares</a:t>
            </a:r>
            <a:endParaRPr lang="en-US" sz="1200" b="0" i="0" dirty="0">
              <a:solidFill>
                <a:srgbClr val="000000"/>
              </a:solidFill>
              <a:effectLst/>
              <a:latin typeface="Lato"/>
            </a:endParaRPr>
          </a:p>
          <a:p>
            <a:pPr algn="l" fontAlgn="t"/>
            <a:r>
              <a:rPr lang="en-US" sz="1200" b="1" i="0" dirty="0">
                <a:solidFill>
                  <a:srgbClr val="000000"/>
                </a:solidFill>
                <a:effectLst/>
                <a:latin typeface="Lato"/>
              </a:rPr>
              <a:t>Responsibilities</a:t>
            </a:r>
          </a:p>
          <a:p>
            <a:pPr algn="l" fontAlgn="t">
              <a:buFont typeface="Arial" panose="020B0604020202020204" pitchFamily="34" charset="0"/>
              <a:buChar char="•"/>
            </a:pPr>
            <a:r>
              <a:rPr lang="en-US" sz="1200" b="0" i="0" dirty="0">
                <a:solidFill>
                  <a:srgbClr val="000000"/>
                </a:solidFill>
                <a:effectLst/>
                <a:latin typeface="Lato"/>
              </a:rPr>
              <a:t>Giving Week Fund Project Management. The intern will be involved in issuance of tax deductible receipts to donors, collate particulars and bank account details of charities for disbursement of donation funds, together with any other administrative and logistical preparations for the project required.</a:t>
            </a:r>
          </a:p>
          <a:p>
            <a:pPr algn="l" fontAlgn="t">
              <a:buFont typeface="Arial" panose="020B0604020202020204" pitchFamily="34" charset="0"/>
              <a:buChar char="•"/>
            </a:pPr>
            <a:r>
              <a:rPr lang="en-US" sz="1200" b="0" i="0" dirty="0">
                <a:solidFill>
                  <a:srgbClr val="000000"/>
                </a:solidFill>
                <a:effectLst/>
                <a:latin typeface="Lato"/>
              </a:rPr>
              <a:t>Assist with the preparation work of setting up a new account for the “e-flag day” project in Sage Accounting Software and the new accounting information required to capture the entries into MYOB System.</a:t>
            </a:r>
          </a:p>
          <a:p>
            <a:pPr algn="l" fontAlgn="t">
              <a:buFont typeface="Arial" panose="020B0604020202020204" pitchFamily="34" charset="0"/>
              <a:buChar char="•"/>
            </a:pPr>
            <a:r>
              <a:rPr lang="en-US" sz="1200" b="0" i="0" dirty="0">
                <a:solidFill>
                  <a:srgbClr val="000000"/>
                </a:solidFill>
                <a:effectLst/>
                <a:latin typeface="Lato"/>
              </a:rPr>
              <a:t>Assist to cover some of the procurement related tasks due to the expected surge in procurement volume, tender evaluation and clearance of outstanding procurement items in </a:t>
            </a:r>
            <a:r>
              <a:rPr lang="en-US" sz="1200" b="0" i="0" dirty="0" err="1">
                <a:solidFill>
                  <a:srgbClr val="000000"/>
                </a:solidFill>
                <a:effectLst/>
                <a:latin typeface="Lato"/>
              </a:rPr>
              <a:t>Tenderboard</a:t>
            </a:r>
            <a:r>
              <a:rPr lang="en-US" sz="1200" b="0" i="0" dirty="0">
                <a:solidFill>
                  <a:srgbClr val="000000"/>
                </a:solidFill>
                <a:effectLst/>
                <a:latin typeface="Lato"/>
              </a:rPr>
              <a:t>.</a:t>
            </a:r>
          </a:p>
          <a:p>
            <a:pPr algn="l" fontAlgn="t">
              <a:buFont typeface="Arial" panose="020B0604020202020204" pitchFamily="34" charset="0"/>
              <a:buChar char="•"/>
            </a:pPr>
            <a:r>
              <a:rPr lang="en-US" sz="1200" b="0" i="0" dirty="0">
                <a:solidFill>
                  <a:srgbClr val="000000"/>
                </a:solidFill>
                <a:effectLst/>
                <a:latin typeface="Lato"/>
              </a:rPr>
              <a:t>Other operational tasks as may be deemed necessary</a:t>
            </a:r>
          </a:p>
          <a:p>
            <a:pPr algn="l" fontAlgn="t"/>
            <a:r>
              <a:rPr lang="en-US" sz="1200" b="1" i="0" dirty="0">
                <a:solidFill>
                  <a:srgbClr val="000000"/>
                </a:solidFill>
                <a:effectLst/>
                <a:latin typeface="Lato"/>
              </a:rPr>
              <a:t>Requirements</a:t>
            </a:r>
          </a:p>
          <a:p>
            <a:pPr algn="l" fontAlgn="t">
              <a:buFont typeface="Arial" panose="020B0604020202020204" pitchFamily="34" charset="0"/>
              <a:buChar char="•"/>
            </a:pPr>
            <a:r>
              <a:rPr lang="en-US" sz="1200" b="0" i="0" dirty="0">
                <a:solidFill>
                  <a:srgbClr val="0070C0"/>
                </a:solidFill>
                <a:effectLst/>
                <a:latin typeface="Lato"/>
              </a:rPr>
              <a:t>Diploma or Degree in Business/Finance/Accounting</a:t>
            </a:r>
          </a:p>
          <a:p>
            <a:pPr algn="l" fontAlgn="t">
              <a:buFont typeface="Arial" panose="020B0604020202020204" pitchFamily="34" charset="0"/>
              <a:buChar char="•"/>
            </a:pPr>
            <a:r>
              <a:rPr lang="en-US" sz="1200" b="0" i="0" dirty="0">
                <a:solidFill>
                  <a:schemeClr val="accent2"/>
                </a:solidFill>
                <a:effectLst/>
                <a:latin typeface="Lato"/>
              </a:rPr>
              <a:t>Self-motivated individual who proactively takes ownerships of projects and gets things done</a:t>
            </a:r>
          </a:p>
          <a:p>
            <a:pPr algn="l" fontAlgn="t">
              <a:buFont typeface="Arial" panose="020B0604020202020204" pitchFamily="34" charset="0"/>
              <a:buChar char="•"/>
            </a:pPr>
            <a:r>
              <a:rPr lang="en-US" sz="1200" b="0" i="0" dirty="0">
                <a:solidFill>
                  <a:schemeClr val="accent2"/>
                </a:solidFill>
                <a:effectLst/>
                <a:latin typeface="Lato"/>
              </a:rPr>
              <a:t>Reliable and a good team player</a:t>
            </a:r>
          </a:p>
          <a:p>
            <a:pPr algn="l" fontAlgn="t">
              <a:buFont typeface="Arial" panose="020B0604020202020204" pitchFamily="34" charset="0"/>
              <a:buChar char="•"/>
            </a:pPr>
            <a:r>
              <a:rPr lang="en-US" sz="1200" b="0" i="0" dirty="0">
                <a:solidFill>
                  <a:schemeClr val="accent2"/>
                </a:solidFill>
                <a:effectLst/>
                <a:latin typeface="Lato"/>
              </a:rPr>
              <a:t>Able to commit preferably on full time basis for 6 months</a:t>
            </a:r>
          </a:p>
        </p:txBody>
      </p:sp>
    </p:spTree>
    <p:extLst>
      <p:ext uri="{BB962C8B-B14F-4D97-AF65-F5344CB8AC3E}">
        <p14:creationId xmlns:p14="http://schemas.microsoft.com/office/powerpoint/2010/main" val="110470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31B47C-F022-4C3C-8A9B-EAFDBDAE9F73}"/>
              </a:ext>
            </a:extLst>
          </p:cNvPr>
          <p:cNvSpPr txBox="1"/>
          <p:nvPr/>
        </p:nvSpPr>
        <p:spPr>
          <a:xfrm>
            <a:off x="1015481" y="539000"/>
            <a:ext cx="10161037" cy="5632311"/>
          </a:xfrm>
          <a:prstGeom prst="rect">
            <a:avLst/>
          </a:prstGeom>
          <a:noFill/>
        </p:spPr>
        <p:txBody>
          <a:bodyPr wrap="square">
            <a:spAutoFit/>
          </a:bodyPr>
          <a:lstStyle/>
          <a:p>
            <a:pPr algn="l"/>
            <a:r>
              <a:rPr lang="en-US" sz="1200" b="0" i="0" dirty="0">
                <a:solidFill>
                  <a:srgbClr val="7030A0"/>
                </a:solidFill>
                <a:effectLst/>
                <a:latin typeface="Lato"/>
              </a:rPr>
              <a:t>Market Data Analyst (Intern)</a:t>
            </a:r>
          </a:p>
          <a:p>
            <a:pPr algn="l"/>
            <a:r>
              <a:rPr lang="en-US" sz="1200" b="1" i="0" cap="all" dirty="0">
                <a:solidFill>
                  <a:srgbClr val="808080"/>
                </a:solidFill>
                <a:effectLst/>
                <a:latin typeface="Lato"/>
              </a:rPr>
              <a:t>SINGAPORE /</a:t>
            </a:r>
          </a:p>
          <a:p>
            <a:pPr algn="l"/>
            <a:r>
              <a:rPr lang="en-US" sz="1200" b="1" i="0" cap="all" dirty="0">
                <a:solidFill>
                  <a:srgbClr val="FF0000"/>
                </a:solidFill>
                <a:effectLst/>
                <a:latin typeface="Lato"/>
              </a:rPr>
              <a:t>TECHNOLOGY – PRODUCT OPERATIONS /</a:t>
            </a:r>
          </a:p>
          <a:p>
            <a:pPr algn="l"/>
            <a:r>
              <a:rPr lang="en-US" sz="1200" b="1" i="0" cap="all" dirty="0">
                <a:solidFill>
                  <a:srgbClr val="808080"/>
                </a:solidFill>
                <a:effectLst/>
                <a:latin typeface="Lato"/>
              </a:rPr>
              <a:t>INTERN</a:t>
            </a:r>
          </a:p>
          <a:p>
            <a:pPr algn="l" fontAlgn="t"/>
            <a:r>
              <a:rPr lang="en-US" sz="1200" b="0" i="0" u="none" strike="noStrike" cap="all" dirty="0">
                <a:solidFill>
                  <a:srgbClr val="FFFFFF"/>
                </a:solidFill>
                <a:effectLst/>
                <a:latin typeface="Lato"/>
                <a:hlinkClick r:id="rId2"/>
              </a:rPr>
              <a:t>APPLY FOR THIS JOB</a:t>
            </a:r>
            <a:endParaRPr lang="en-US" sz="1200" b="0" i="0" dirty="0">
              <a:solidFill>
                <a:srgbClr val="515357"/>
              </a:solidFill>
              <a:effectLst/>
              <a:latin typeface="Lato"/>
            </a:endParaRPr>
          </a:p>
          <a:p>
            <a:pPr algn="l"/>
            <a:r>
              <a:rPr lang="en-US" sz="1200" b="0" i="0" dirty="0" err="1">
                <a:solidFill>
                  <a:srgbClr val="515357"/>
                </a:solidFill>
                <a:effectLst/>
                <a:latin typeface="Lato"/>
              </a:rPr>
              <a:t>Kpler</a:t>
            </a:r>
            <a:r>
              <a:rPr lang="en-US" sz="1200" b="0" i="0" dirty="0">
                <a:solidFill>
                  <a:srgbClr val="515357"/>
                </a:solidFill>
                <a:effectLst/>
                <a:latin typeface="Lato"/>
              </a:rPr>
              <a:t> is the</a:t>
            </a:r>
            <a:r>
              <a:rPr lang="en-US" sz="1200" b="1" i="0" dirty="0">
                <a:solidFill>
                  <a:srgbClr val="515357"/>
                </a:solidFill>
                <a:effectLst/>
                <a:latin typeface="Lato"/>
              </a:rPr>
              <a:t> </a:t>
            </a:r>
            <a:r>
              <a:rPr lang="en-US" sz="1200" b="1" i="0" dirty="0">
                <a:solidFill>
                  <a:srgbClr val="7030A0"/>
                </a:solidFill>
                <a:effectLst/>
                <a:latin typeface="Lato"/>
              </a:rPr>
              <a:t>leading provider of data intelligence for the commodity markets</a:t>
            </a:r>
            <a:r>
              <a:rPr lang="en-US" sz="1200" b="0" i="0" dirty="0">
                <a:solidFill>
                  <a:srgbClr val="515357"/>
                </a:solidFill>
                <a:effectLst/>
                <a:latin typeface="Lato"/>
              </a:rPr>
              <a:t>. Our software aggregates data from hundreds of sources including radar and satellite imagery as well as logistics, governmental and shipping databases. By connecting the dots across fragmented information landscapes, we bring our clients - mostly commodities producers, oil and gas companies, trading houses, public utilities and shipping companies, financial institutions and hedge funds - </a:t>
            </a:r>
            <a:r>
              <a:rPr lang="en-US" sz="1200" b="1" i="0" dirty="0">
                <a:solidFill>
                  <a:srgbClr val="515357"/>
                </a:solidFill>
                <a:effectLst/>
                <a:latin typeface="Lato"/>
              </a:rPr>
              <a:t>unique, real-time understanding of supply and demand </a:t>
            </a:r>
            <a:r>
              <a:rPr lang="en-US" sz="1200" b="0" i="0" dirty="0">
                <a:solidFill>
                  <a:srgbClr val="515357"/>
                </a:solidFill>
                <a:effectLst/>
                <a:latin typeface="Lato"/>
              </a:rPr>
              <a:t>in the commodity markets.</a:t>
            </a:r>
          </a:p>
          <a:p>
            <a:pPr algn="l"/>
            <a:endParaRPr lang="en-US" sz="1200" b="0" i="0" dirty="0">
              <a:solidFill>
                <a:srgbClr val="515357"/>
              </a:solidFill>
              <a:effectLst/>
              <a:latin typeface="Lato"/>
            </a:endParaRPr>
          </a:p>
          <a:p>
            <a:pPr algn="l"/>
            <a:r>
              <a:rPr lang="en-US" sz="1200" b="1" i="0" dirty="0">
                <a:solidFill>
                  <a:srgbClr val="515357"/>
                </a:solidFill>
                <a:effectLst/>
                <a:latin typeface="Lato"/>
              </a:rPr>
              <a:t>What is the job ?</a:t>
            </a:r>
            <a:br>
              <a:rPr lang="en-US" sz="1200" b="0" i="0" dirty="0">
                <a:solidFill>
                  <a:srgbClr val="515357"/>
                </a:solidFill>
                <a:effectLst/>
                <a:latin typeface="Lato"/>
              </a:rPr>
            </a:br>
            <a:endParaRPr lang="en-US" sz="1200" b="0" i="0" dirty="0">
              <a:solidFill>
                <a:srgbClr val="515357"/>
              </a:solidFill>
              <a:effectLst/>
              <a:latin typeface="Lato"/>
            </a:endParaRPr>
          </a:p>
          <a:p>
            <a:pPr algn="l"/>
            <a:r>
              <a:rPr lang="en-US" sz="1200" b="0" i="0" dirty="0" err="1">
                <a:solidFill>
                  <a:srgbClr val="515357"/>
                </a:solidFill>
                <a:effectLst/>
                <a:latin typeface="Lato"/>
              </a:rPr>
              <a:t>Kpler</a:t>
            </a:r>
            <a:r>
              <a:rPr lang="en-US" sz="1200" b="0" i="0" dirty="0">
                <a:solidFill>
                  <a:srgbClr val="515357"/>
                </a:solidFill>
                <a:effectLst/>
                <a:latin typeface="Lato"/>
              </a:rPr>
              <a:t> is looking for a </a:t>
            </a:r>
            <a:r>
              <a:rPr lang="en-US" sz="1200" b="1" i="0" dirty="0">
                <a:solidFill>
                  <a:srgbClr val="515357"/>
                </a:solidFill>
                <a:effectLst/>
                <a:latin typeface="Lato"/>
              </a:rPr>
              <a:t>Market Data Analyst Intern </a:t>
            </a:r>
            <a:r>
              <a:rPr lang="en-US" sz="1200" b="0" i="0" dirty="0">
                <a:solidFill>
                  <a:srgbClr val="515357"/>
                </a:solidFill>
                <a:effectLst/>
                <a:latin typeface="Lato"/>
              </a:rPr>
              <a:t>within our Product Operations team based in Singapore. The role will involve ensuring high level of data quality through collection, processing and analysis of energy data. You will be required to follow the main events occurring in the energy markets and track the specific trends in the commodities markets. In addition, you will be working on various projects to develop new features or improve </a:t>
            </a:r>
            <a:r>
              <a:rPr lang="en-US" sz="1200" b="0" i="0" dirty="0" err="1">
                <a:solidFill>
                  <a:srgbClr val="515357"/>
                </a:solidFill>
                <a:effectLst/>
                <a:latin typeface="Lato"/>
              </a:rPr>
              <a:t>Kpler</a:t>
            </a:r>
            <a:r>
              <a:rPr lang="en-US" sz="1200" b="0" i="0" dirty="0">
                <a:solidFill>
                  <a:srgbClr val="515357"/>
                </a:solidFill>
                <a:effectLst/>
                <a:latin typeface="Lato"/>
              </a:rPr>
              <a:t> data quality. This will include day-to-day collaboration with teammates from various global offices and teams.</a:t>
            </a:r>
          </a:p>
          <a:p>
            <a:pPr algn="l"/>
            <a:r>
              <a:rPr lang="en-US" sz="1200" b="1" i="0" dirty="0">
                <a:solidFill>
                  <a:srgbClr val="515357"/>
                </a:solidFill>
                <a:effectLst/>
                <a:latin typeface="Lato"/>
              </a:rPr>
              <a:t>Key responsibilities:</a:t>
            </a:r>
            <a:r>
              <a:rPr lang="en-US" sz="1200" b="0" i="0" dirty="0">
                <a:solidFill>
                  <a:srgbClr val="515357"/>
                </a:solidFill>
                <a:effectLst/>
                <a:latin typeface="Lato"/>
              </a:rPr>
              <a:t> </a:t>
            </a:r>
          </a:p>
          <a:p>
            <a:pPr algn="l"/>
            <a:r>
              <a:rPr lang="en-US" sz="1200" b="0" i="0" dirty="0">
                <a:solidFill>
                  <a:srgbClr val="515357"/>
                </a:solidFill>
                <a:effectLst/>
                <a:latin typeface="Lato"/>
              </a:rPr>
              <a:t>•  Fundamental research on Refined Oil Products/Veg oils market</a:t>
            </a:r>
          </a:p>
          <a:p>
            <a:pPr algn="l"/>
            <a:r>
              <a:rPr lang="en-US" sz="1200" b="0" i="0" dirty="0">
                <a:solidFill>
                  <a:srgbClr val="515357"/>
                </a:solidFill>
                <a:effectLst/>
                <a:latin typeface="Lato"/>
              </a:rPr>
              <a:t>•  Assist in the preparation for new product offerings</a:t>
            </a:r>
          </a:p>
          <a:p>
            <a:pPr algn="l"/>
            <a:r>
              <a:rPr lang="en-US" sz="1200" b="0" i="0" dirty="0">
                <a:solidFill>
                  <a:srgbClr val="515357"/>
                </a:solidFill>
                <a:effectLst/>
                <a:latin typeface="Lato"/>
              </a:rPr>
              <a:t>•  Daily checks of </a:t>
            </a:r>
            <a:r>
              <a:rPr lang="en-US" sz="1200" b="0" i="0" dirty="0" err="1">
                <a:solidFill>
                  <a:srgbClr val="515357"/>
                </a:solidFill>
                <a:effectLst/>
                <a:latin typeface="Lato"/>
              </a:rPr>
              <a:t>Kpler</a:t>
            </a:r>
            <a:r>
              <a:rPr lang="en-US" sz="1200" b="0" i="0" dirty="0">
                <a:solidFill>
                  <a:srgbClr val="515357"/>
                </a:solidFill>
                <a:effectLst/>
                <a:latin typeface="Lato"/>
              </a:rPr>
              <a:t> data to ensure reliability and accuracy of services provided</a:t>
            </a:r>
          </a:p>
          <a:p>
            <a:pPr algn="l"/>
            <a:r>
              <a:rPr lang="en-US" sz="1200" b="0" i="0" dirty="0">
                <a:solidFill>
                  <a:srgbClr val="515357"/>
                </a:solidFill>
                <a:effectLst/>
                <a:latin typeface="Lato"/>
              </a:rPr>
              <a:t>•  Extract meaningful patterns and detect new trends</a:t>
            </a:r>
            <a:br>
              <a:rPr lang="en-US" sz="1200" b="0" i="0" dirty="0">
                <a:solidFill>
                  <a:srgbClr val="515357"/>
                </a:solidFill>
                <a:effectLst/>
                <a:latin typeface="Lato"/>
              </a:rPr>
            </a:br>
            <a:endParaRPr lang="en-US" sz="1200" b="0" i="0" dirty="0">
              <a:solidFill>
                <a:srgbClr val="515357"/>
              </a:solidFill>
              <a:effectLst/>
              <a:latin typeface="Lato"/>
            </a:endParaRPr>
          </a:p>
          <a:p>
            <a:pPr algn="l"/>
            <a:r>
              <a:rPr lang="en-US" sz="1200" b="1" i="0" dirty="0">
                <a:solidFill>
                  <a:srgbClr val="515357"/>
                </a:solidFill>
                <a:effectLst/>
                <a:latin typeface="Lato"/>
              </a:rPr>
              <a:t>It could be the perfect fit if...</a:t>
            </a:r>
            <a:br>
              <a:rPr lang="en-US" sz="1200" b="0" i="0" dirty="0">
                <a:solidFill>
                  <a:srgbClr val="515357"/>
                </a:solidFill>
                <a:effectLst/>
                <a:latin typeface="Lato"/>
              </a:rPr>
            </a:br>
            <a:endParaRPr lang="en-US" sz="1200" b="0" i="0" dirty="0">
              <a:solidFill>
                <a:srgbClr val="515357"/>
              </a:solidFill>
              <a:effectLst/>
              <a:latin typeface="Lato"/>
            </a:endParaRPr>
          </a:p>
          <a:p>
            <a:pPr algn="l"/>
            <a:r>
              <a:rPr lang="en-US" sz="1200" b="0" i="0" dirty="0">
                <a:solidFill>
                  <a:srgbClr val="515357"/>
                </a:solidFill>
                <a:effectLst/>
                <a:latin typeface="Lato"/>
              </a:rPr>
              <a:t>•</a:t>
            </a:r>
            <a:r>
              <a:rPr lang="en-US" sz="1200" b="0" i="0" dirty="0">
                <a:solidFill>
                  <a:srgbClr val="0070C0"/>
                </a:solidFill>
                <a:effectLst/>
                <a:latin typeface="Lato"/>
              </a:rPr>
              <a:t> You are </a:t>
            </a:r>
            <a:r>
              <a:rPr lang="en-US" sz="1200" b="1" i="0" dirty="0">
                <a:solidFill>
                  <a:srgbClr val="0070C0"/>
                </a:solidFill>
                <a:effectLst/>
                <a:latin typeface="Lato"/>
              </a:rPr>
              <a:t>soon graduating from university</a:t>
            </a:r>
            <a:r>
              <a:rPr lang="en-US" sz="1200" b="0" i="0" dirty="0">
                <a:solidFill>
                  <a:srgbClr val="0070C0"/>
                </a:solidFill>
                <a:effectLst/>
                <a:latin typeface="Lato"/>
              </a:rPr>
              <a:t> and you are looking for a</a:t>
            </a:r>
            <a:r>
              <a:rPr lang="en-US" sz="1200" b="1" i="0" dirty="0">
                <a:solidFill>
                  <a:srgbClr val="0070C0"/>
                </a:solidFill>
                <a:effectLst/>
                <a:latin typeface="Lato"/>
              </a:rPr>
              <a:t> 2-month experience</a:t>
            </a:r>
            <a:r>
              <a:rPr lang="en-US" sz="1200" b="0" i="0" dirty="0">
                <a:solidFill>
                  <a:srgbClr val="0070C0"/>
                </a:solidFill>
                <a:effectLst/>
                <a:latin typeface="Lato"/>
              </a:rPr>
              <a:t> in a tech startup</a:t>
            </a:r>
          </a:p>
          <a:p>
            <a:pPr algn="l"/>
            <a:r>
              <a:rPr lang="en-US" sz="1200" b="0" i="0" dirty="0">
                <a:solidFill>
                  <a:srgbClr val="0070C0"/>
                </a:solidFill>
                <a:effectLst/>
                <a:latin typeface="Lato"/>
              </a:rPr>
              <a:t>• You have good knowledge with </a:t>
            </a:r>
            <a:r>
              <a:rPr lang="en-US" sz="1200" b="1" i="0" dirty="0">
                <a:solidFill>
                  <a:srgbClr val="0070C0"/>
                </a:solidFill>
                <a:effectLst/>
                <a:latin typeface="Lato"/>
              </a:rPr>
              <a:t>shipping/maritime sector</a:t>
            </a:r>
            <a:r>
              <a:rPr lang="en-US" sz="1200" b="0" i="0" dirty="0">
                <a:solidFill>
                  <a:srgbClr val="0070C0"/>
                </a:solidFill>
                <a:effectLst/>
                <a:latin typeface="Lato"/>
              </a:rPr>
              <a:t> </a:t>
            </a:r>
            <a:r>
              <a:rPr lang="en-US" sz="1200" b="0" i="0" dirty="0">
                <a:solidFill>
                  <a:srgbClr val="515357"/>
                </a:solidFill>
                <a:effectLst/>
                <a:latin typeface="Lato"/>
              </a:rPr>
              <a:t>(Includes but not limited to shipping operation, trade route, </a:t>
            </a:r>
            <a:r>
              <a:rPr lang="en-US" sz="1200" b="0" i="0" dirty="0" err="1">
                <a:solidFill>
                  <a:srgbClr val="515357"/>
                </a:solidFill>
                <a:effectLst/>
                <a:latin typeface="Lato"/>
              </a:rPr>
              <a:t>etc</a:t>
            </a:r>
            <a:r>
              <a:rPr lang="en-US" sz="1200" b="0" i="0" dirty="0">
                <a:solidFill>
                  <a:srgbClr val="515357"/>
                </a:solidFill>
                <a:effectLst/>
                <a:latin typeface="Lato"/>
              </a:rPr>
              <a:t>)</a:t>
            </a:r>
          </a:p>
          <a:p>
            <a:pPr algn="l"/>
            <a:r>
              <a:rPr lang="en-US" sz="1200" b="0" i="0" dirty="0">
                <a:solidFill>
                  <a:srgbClr val="515357"/>
                </a:solidFill>
                <a:effectLst/>
                <a:latin typeface="Lato"/>
              </a:rPr>
              <a:t>• </a:t>
            </a:r>
            <a:r>
              <a:rPr lang="en-US" sz="1200" b="0" i="0" dirty="0">
                <a:solidFill>
                  <a:srgbClr val="00B050"/>
                </a:solidFill>
                <a:effectLst/>
                <a:latin typeface="Lato"/>
              </a:rPr>
              <a:t>Interest or knowledge in the energy and/or commodity market a strong plus </a:t>
            </a:r>
            <a:r>
              <a:rPr lang="en-US" sz="1200" b="0" i="0" dirty="0">
                <a:solidFill>
                  <a:srgbClr val="515357"/>
                </a:solidFill>
                <a:effectLst/>
                <a:latin typeface="Lato"/>
              </a:rPr>
              <a:t>(ex: prior working/academic/workshop experience in the industry)</a:t>
            </a:r>
          </a:p>
          <a:p>
            <a:pPr algn="l"/>
            <a:r>
              <a:rPr lang="en-US" sz="1200" b="0" i="0" dirty="0">
                <a:solidFill>
                  <a:srgbClr val="515357"/>
                </a:solidFill>
                <a:effectLst/>
                <a:latin typeface="Lato"/>
              </a:rPr>
              <a:t>• </a:t>
            </a:r>
            <a:r>
              <a:rPr lang="en-US" sz="1200" b="0" i="0" dirty="0">
                <a:solidFill>
                  <a:schemeClr val="accent2"/>
                </a:solidFill>
                <a:effectLst/>
                <a:latin typeface="Lato"/>
              </a:rPr>
              <a:t>You demonstrate strong capabilities in logical thinking with attention to details</a:t>
            </a:r>
          </a:p>
          <a:p>
            <a:pPr algn="l"/>
            <a:r>
              <a:rPr lang="en-US" sz="1200" b="0" i="0" dirty="0">
                <a:solidFill>
                  <a:schemeClr val="accent2"/>
                </a:solidFill>
                <a:effectLst/>
                <a:latin typeface="Lato"/>
              </a:rPr>
              <a:t>• You have strong interest working with large, disparate and/or unstructured data sets </a:t>
            </a:r>
            <a:r>
              <a:rPr lang="en-US" sz="1200" b="0" i="0" dirty="0">
                <a:solidFill>
                  <a:srgbClr val="515357"/>
                </a:solidFill>
                <a:effectLst/>
                <a:latin typeface="Lato"/>
              </a:rPr>
              <a:t>(Advanced Excel skills, SQL and Python would be a plus)</a:t>
            </a:r>
          </a:p>
          <a:p>
            <a:pPr algn="l"/>
            <a:r>
              <a:rPr lang="en-US" sz="1200" b="0" i="0" dirty="0">
                <a:solidFill>
                  <a:srgbClr val="515357"/>
                </a:solidFill>
                <a:effectLst/>
                <a:latin typeface="Lato"/>
              </a:rPr>
              <a:t>• </a:t>
            </a:r>
            <a:r>
              <a:rPr lang="en-US" sz="1200" b="0" i="0" dirty="0">
                <a:solidFill>
                  <a:schemeClr val="accent2"/>
                </a:solidFill>
                <a:effectLst/>
                <a:latin typeface="Lato"/>
              </a:rPr>
              <a:t>You are a team player, quick learner, and able to work within short deadlines across multiple tasks</a:t>
            </a:r>
          </a:p>
        </p:txBody>
      </p:sp>
    </p:spTree>
    <p:extLst>
      <p:ext uri="{BB962C8B-B14F-4D97-AF65-F5344CB8AC3E}">
        <p14:creationId xmlns:p14="http://schemas.microsoft.com/office/powerpoint/2010/main" val="230284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11B2F-A220-428F-9A14-B0FC93B3091B}"/>
              </a:ext>
            </a:extLst>
          </p:cNvPr>
          <p:cNvSpPr txBox="1"/>
          <p:nvPr/>
        </p:nvSpPr>
        <p:spPr>
          <a:xfrm>
            <a:off x="709126" y="335902"/>
            <a:ext cx="10963470" cy="5816977"/>
          </a:xfrm>
          <a:prstGeom prst="rect">
            <a:avLst/>
          </a:prstGeom>
          <a:noFill/>
        </p:spPr>
        <p:txBody>
          <a:bodyPr wrap="square">
            <a:spAutoFit/>
          </a:bodyPr>
          <a:lstStyle/>
          <a:p>
            <a:pPr algn="l" fontAlgn="base"/>
            <a:r>
              <a:rPr lang="en-US" sz="1200" b="0" i="0" dirty="0">
                <a:solidFill>
                  <a:srgbClr val="7030A0"/>
                </a:solidFill>
                <a:effectLst/>
                <a:latin typeface="Lato"/>
              </a:rPr>
              <a:t>Internship: APAC Market Development &amp; Insights Intern (6 months)</a:t>
            </a:r>
            <a:br>
              <a:rPr lang="en-US" sz="1200" b="0" i="0" dirty="0">
                <a:solidFill>
                  <a:srgbClr val="6F6F6F"/>
                </a:solidFill>
                <a:effectLst/>
                <a:latin typeface="Lato"/>
              </a:rPr>
            </a:br>
            <a:br>
              <a:rPr lang="en-US" sz="1200" b="0" i="0" dirty="0">
                <a:solidFill>
                  <a:srgbClr val="6F6F6F"/>
                </a:solidFill>
                <a:effectLst/>
                <a:latin typeface="Lato"/>
              </a:rPr>
            </a:br>
            <a:r>
              <a:rPr lang="en-US" sz="1200" b="0" i="0" dirty="0">
                <a:solidFill>
                  <a:srgbClr val="FF0000"/>
                </a:solidFill>
                <a:effectLst/>
                <a:latin typeface="Lato"/>
              </a:rPr>
              <a:t>Technology</a:t>
            </a:r>
            <a:br>
              <a:rPr lang="en-US" sz="1200" b="0" i="0" dirty="0">
                <a:solidFill>
                  <a:srgbClr val="6F6F6F"/>
                </a:solidFill>
                <a:effectLst/>
                <a:latin typeface="Lato"/>
              </a:rPr>
            </a:br>
            <a:r>
              <a:rPr lang="en-US" sz="1200" b="1" i="0" dirty="0">
                <a:solidFill>
                  <a:srgbClr val="6F6F6F"/>
                </a:solidFill>
                <a:effectLst/>
                <a:latin typeface="Lato"/>
              </a:rPr>
              <a:t>Your Role and Responsibilities</a:t>
            </a:r>
            <a:br>
              <a:rPr lang="en-US" sz="1200" b="0" i="0" dirty="0">
                <a:solidFill>
                  <a:srgbClr val="6F6F6F"/>
                </a:solidFill>
                <a:effectLst/>
                <a:latin typeface="Lato"/>
              </a:rPr>
            </a:br>
            <a:r>
              <a:rPr lang="en-US" sz="1200" b="0" i="0" dirty="0">
                <a:solidFill>
                  <a:srgbClr val="6F6F6F"/>
                </a:solidFill>
                <a:effectLst/>
                <a:latin typeface="Lato"/>
              </a:rPr>
              <a:t>APAC Market Development &amp; Insights intern will have a unique experience of engaging in various internal consultative analysis projects, bringing together marketplace expertise, understanding of competitive dynamics and data from a variety of sources to provide actionable insights to business and marketing leaders.</a:t>
            </a:r>
            <a:br>
              <a:rPr lang="en-US" sz="1200" b="0" i="0" dirty="0">
                <a:solidFill>
                  <a:srgbClr val="6F6F6F"/>
                </a:solidFill>
                <a:effectLst/>
                <a:latin typeface="Lato"/>
              </a:rPr>
            </a:br>
            <a:endParaRPr lang="en-US" sz="1200" b="0" i="0" dirty="0">
              <a:solidFill>
                <a:srgbClr val="6F6F6F"/>
              </a:solidFill>
              <a:effectLst/>
              <a:latin typeface="Lato"/>
            </a:endParaRPr>
          </a:p>
          <a:p>
            <a:pPr algn="l" rtl="0" fontAlgn="base"/>
            <a:r>
              <a:rPr lang="en-US" sz="1200" b="1" i="0" dirty="0">
                <a:solidFill>
                  <a:srgbClr val="6F6F6F"/>
                </a:solidFill>
                <a:effectLst/>
                <a:latin typeface="Lato"/>
              </a:rPr>
              <a:t>Responsibilities will include:</a:t>
            </a:r>
            <a:endParaRPr lang="en-US" sz="1200" b="0" i="0" dirty="0">
              <a:solidFill>
                <a:srgbClr val="6F6F6F"/>
              </a:solidFill>
              <a:effectLst/>
              <a:latin typeface="Lato"/>
            </a:endParaRPr>
          </a:p>
          <a:p>
            <a:pPr algn="l" rtl="0" fontAlgn="base">
              <a:buFont typeface="Arial" panose="020B0604020202020204" pitchFamily="34" charset="0"/>
              <a:buChar char="•"/>
            </a:pPr>
            <a:r>
              <a:rPr lang="en-US" sz="1200" b="0" i="0" dirty="0">
                <a:solidFill>
                  <a:srgbClr val="6F6F6F"/>
                </a:solidFill>
                <a:effectLst/>
                <a:latin typeface="Lato"/>
              </a:rPr>
              <a:t>Support Market Development &amp; Insights teams across APAC</a:t>
            </a:r>
          </a:p>
          <a:p>
            <a:pPr algn="l" rtl="0" fontAlgn="base">
              <a:buFont typeface="Arial" panose="020B0604020202020204" pitchFamily="34" charset="0"/>
              <a:buChar char="•"/>
            </a:pPr>
            <a:r>
              <a:rPr lang="en-US" sz="1200" b="0" i="0" dirty="0">
                <a:solidFill>
                  <a:srgbClr val="6F6F6F"/>
                </a:solidFill>
                <a:effectLst/>
                <a:latin typeface="Lato"/>
              </a:rPr>
              <a:t>Engage in market research and analysis projects, providing insights regarding the IT market, technologies, industries, customers, prospects, competitors and partners</a:t>
            </a:r>
          </a:p>
          <a:p>
            <a:pPr algn="l" rtl="0" fontAlgn="base">
              <a:buFont typeface="Arial" panose="020B0604020202020204" pitchFamily="34" charset="0"/>
              <a:buChar char="•"/>
            </a:pPr>
            <a:r>
              <a:rPr lang="en-US" sz="1200" b="0" i="0" dirty="0">
                <a:solidFill>
                  <a:srgbClr val="6F6F6F"/>
                </a:solidFill>
                <a:effectLst/>
                <a:latin typeface="Lato"/>
              </a:rPr>
              <a:t>Assess key market drivers, opportunities, trends, buying behaviors, competition and ecosystem</a:t>
            </a:r>
          </a:p>
          <a:p>
            <a:pPr algn="l" rtl="0" fontAlgn="base">
              <a:buFont typeface="Arial" panose="020B0604020202020204" pitchFamily="34" charset="0"/>
              <a:buChar char="•"/>
            </a:pPr>
            <a:r>
              <a:rPr lang="en-US" sz="1200" b="0" i="0" dirty="0">
                <a:solidFill>
                  <a:srgbClr val="6F6F6F"/>
                </a:solidFill>
                <a:effectLst/>
                <a:latin typeface="Lato"/>
              </a:rPr>
              <a:t>Visualization of the insights for communication</a:t>
            </a:r>
          </a:p>
          <a:p>
            <a:pPr algn="l" rtl="0" fontAlgn="base">
              <a:buFont typeface="Arial" panose="020B0604020202020204" pitchFamily="34" charset="0"/>
              <a:buChar char="•"/>
            </a:pPr>
            <a:r>
              <a:rPr lang="en-US" sz="1200" b="0" i="0" dirty="0">
                <a:solidFill>
                  <a:srgbClr val="6F6F6F"/>
                </a:solidFill>
                <a:effectLst/>
                <a:latin typeface="Lato"/>
              </a:rPr>
              <a:t>Liaising with external analysts to understand IBM’s market position and competition</a:t>
            </a:r>
          </a:p>
          <a:p>
            <a:pPr algn="l" rtl="0" fontAlgn="base"/>
            <a:br>
              <a:rPr lang="en-US" sz="1200" b="0" i="0" dirty="0">
                <a:solidFill>
                  <a:srgbClr val="6F6F6F"/>
                </a:solidFill>
                <a:effectLst/>
                <a:latin typeface="Lato"/>
              </a:rPr>
            </a:br>
            <a:r>
              <a:rPr lang="en-US" sz="1200" b="1" i="0" dirty="0">
                <a:solidFill>
                  <a:srgbClr val="6F6F6F"/>
                </a:solidFill>
                <a:effectLst/>
                <a:latin typeface="Lato"/>
              </a:rPr>
              <a:t>Successful candidates should exhibit the following skills and capabilities:</a:t>
            </a:r>
            <a:endParaRPr lang="en-US" sz="1200" b="0" i="0" dirty="0">
              <a:solidFill>
                <a:srgbClr val="6F6F6F"/>
              </a:solidFill>
              <a:effectLst/>
              <a:latin typeface="Lato"/>
            </a:endParaRPr>
          </a:p>
          <a:p>
            <a:pPr algn="l" rtl="0" fontAlgn="base">
              <a:buFont typeface="Arial" panose="020B0604020202020204" pitchFamily="34" charset="0"/>
              <a:buChar char="•"/>
            </a:pPr>
            <a:r>
              <a:rPr lang="en-US" sz="1200" b="0" i="0" dirty="0">
                <a:solidFill>
                  <a:srgbClr val="0070C0"/>
                </a:solidFill>
                <a:effectLst/>
                <a:latin typeface="Lato"/>
              </a:rPr>
              <a:t>Strong quantitative and qualitative analysis skills</a:t>
            </a:r>
          </a:p>
          <a:p>
            <a:pPr algn="l" rtl="0" fontAlgn="base">
              <a:buFont typeface="Arial" panose="020B0604020202020204" pitchFamily="34" charset="0"/>
              <a:buChar char="•"/>
            </a:pPr>
            <a:r>
              <a:rPr lang="en-US" sz="1200" b="0" i="0" dirty="0">
                <a:solidFill>
                  <a:srgbClr val="0070C0"/>
                </a:solidFill>
                <a:effectLst/>
                <a:latin typeface="Lato"/>
              </a:rPr>
              <a:t>Creative problem-solving skills</a:t>
            </a:r>
          </a:p>
          <a:p>
            <a:pPr algn="l" rtl="0" fontAlgn="base">
              <a:buFont typeface="Arial" panose="020B0604020202020204" pitchFamily="34" charset="0"/>
              <a:buChar char="•"/>
            </a:pPr>
            <a:r>
              <a:rPr lang="en-US" sz="1200" b="0" i="0" dirty="0">
                <a:solidFill>
                  <a:srgbClr val="0070C0"/>
                </a:solidFill>
                <a:effectLst/>
                <a:latin typeface="Lato"/>
              </a:rPr>
              <a:t>Consultative project experiences</a:t>
            </a:r>
          </a:p>
          <a:p>
            <a:pPr algn="l" rtl="0" fontAlgn="base">
              <a:buFont typeface="Arial" panose="020B0604020202020204" pitchFamily="34" charset="0"/>
              <a:buChar char="•"/>
            </a:pPr>
            <a:r>
              <a:rPr lang="en-US" sz="1200" b="0" i="0" dirty="0">
                <a:solidFill>
                  <a:schemeClr val="accent2"/>
                </a:solidFill>
                <a:effectLst/>
                <a:latin typeface="Lato"/>
              </a:rPr>
              <a:t>Excellent interpersonal, communication, writing and presentation skills</a:t>
            </a:r>
          </a:p>
          <a:p>
            <a:pPr algn="l" rtl="0" fontAlgn="base">
              <a:buFont typeface="Arial" panose="020B0604020202020204" pitchFamily="34" charset="0"/>
              <a:buChar char="•"/>
            </a:pPr>
            <a:r>
              <a:rPr lang="en-US" sz="1200" b="0" i="0" dirty="0">
                <a:solidFill>
                  <a:schemeClr val="accent2"/>
                </a:solidFill>
                <a:effectLst/>
                <a:latin typeface="Lato"/>
              </a:rPr>
              <a:t>Valuing self-driven leadership, collaboration and ethics</a:t>
            </a:r>
          </a:p>
          <a:p>
            <a:pPr algn="l" rtl="0" fontAlgn="base">
              <a:buFont typeface="Arial" panose="020B0604020202020204" pitchFamily="34" charset="0"/>
              <a:buChar char="•"/>
            </a:pPr>
            <a:r>
              <a:rPr lang="en-US" sz="1200" b="0" i="0" dirty="0">
                <a:solidFill>
                  <a:schemeClr val="accent2"/>
                </a:solidFill>
                <a:effectLst/>
                <a:latin typeface="Lato"/>
              </a:rPr>
              <a:t>Interests in technology industry</a:t>
            </a:r>
          </a:p>
          <a:p>
            <a:pPr algn="l" rtl="0" fontAlgn="base"/>
            <a:br>
              <a:rPr lang="en-US" sz="1200" b="0" i="0" dirty="0">
                <a:solidFill>
                  <a:srgbClr val="6F6F6F"/>
                </a:solidFill>
                <a:effectLst/>
                <a:latin typeface="Lato"/>
              </a:rPr>
            </a:br>
            <a:r>
              <a:rPr lang="en-US" sz="1200" b="1" i="0" dirty="0">
                <a:solidFill>
                  <a:srgbClr val="6F6F6F"/>
                </a:solidFill>
                <a:effectLst/>
                <a:latin typeface="Lato"/>
              </a:rPr>
              <a:t>The following skills are preferred but not required:</a:t>
            </a:r>
            <a:endParaRPr lang="en-US" sz="1200" b="0" i="0" dirty="0">
              <a:solidFill>
                <a:srgbClr val="6F6F6F"/>
              </a:solidFill>
              <a:effectLst/>
              <a:latin typeface="Lato"/>
            </a:endParaRPr>
          </a:p>
          <a:p>
            <a:pPr algn="l" rtl="0" fontAlgn="base">
              <a:buFont typeface="Arial" panose="020B0604020202020204" pitchFamily="34" charset="0"/>
              <a:buChar char="•"/>
            </a:pPr>
            <a:r>
              <a:rPr lang="en-US" sz="1200" b="0" i="0" dirty="0">
                <a:solidFill>
                  <a:srgbClr val="0070C0"/>
                </a:solidFill>
                <a:effectLst/>
                <a:latin typeface="Lato"/>
              </a:rPr>
              <a:t>Experience/coursework in Tableau, Cognos or other data visualization software</a:t>
            </a:r>
          </a:p>
          <a:p>
            <a:pPr algn="l" rtl="0" fontAlgn="base">
              <a:buFont typeface="Arial" panose="020B0604020202020204" pitchFamily="34" charset="0"/>
              <a:buChar char="•"/>
            </a:pPr>
            <a:r>
              <a:rPr lang="en-US" sz="1200" b="0" i="0" dirty="0">
                <a:solidFill>
                  <a:srgbClr val="0070C0"/>
                </a:solidFill>
                <a:effectLst/>
                <a:latin typeface="Lato"/>
              </a:rPr>
              <a:t>Experience/coursework in statistical modeling, advanced analytics, machine learning and deep learning</a:t>
            </a:r>
          </a:p>
          <a:p>
            <a:pPr algn="l" rtl="0" fontAlgn="base">
              <a:buFont typeface="Arial" panose="020B0604020202020204" pitchFamily="34" charset="0"/>
              <a:buChar char="•"/>
            </a:pPr>
            <a:r>
              <a:rPr lang="en-US" sz="1200" b="0" i="0" dirty="0">
                <a:solidFill>
                  <a:srgbClr val="0070C0"/>
                </a:solidFill>
                <a:effectLst/>
                <a:latin typeface="Lato"/>
              </a:rPr>
              <a:t>Proficiency in Python, R, SQL or other programming languages</a:t>
            </a:r>
          </a:p>
          <a:p>
            <a:pPr algn="l" rtl="0" fontAlgn="base">
              <a:buFont typeface="Arial" panose="020B0604020202020204" pitchFamily="34" charset="0"/>
              <a:buChar char="•"/>
            </a:pPr>
            <a:r>
              <a:rPr lang="en-US" sz="1200" b="0" i="0" dirty="0">
                <a:solidFill>
                  <a:srgbClr val="0070C0"/>
                </a:solidFill>
                <a:effectLst/>
                <a:latin typeface="Lato"/>
              </a:rPr>
              <a:t>Proficiency in graphic design and video editing software (e.g., Adobe, Canva)</a:t>
            </a:r>
          </a:p>
          <a:p>
            <a:pPr algn="l" rtl="0" fontAlgn="base">
              <a:buFont typeface="Arial" panose="020B0604020202020204" pitchFamily="34" charset="0"/>
              <a:buChar char="•"/>
            </a:pPr>
            <a:r>
              <a:rPr lang="en-US" sz="1200" b="0" i="0" dirty="0">
                <a:solidFill>
                  <a:srgbClr val="0070C0"/>
                </a:solidFill>
                <a:effectLst/>
                <a:latin typeface="Lato"/>
              </a:rPr>
              <a:t>Design, drawing or photography skills</a:t>
            </a:r>
          </a:p>
          <a:p>
            <a:pPr algn="l" rtl="0" fontAlgn="base">
              <a:buFont typeface="Arial" panose="020B0604020202020204" pitchFamily="34" charset="0"/>
              <a:buChar char="•"/>
            </a:pPr>
            <a:r>
              <a:rPr lang="en-US" sz="1200" b="0" i="0" dirty="0">
                <a:solidFill>
                  <a:srgbClr val="0070C0"/>
                </a:solidFill>
                <a:effectLst/>
                <a:latin typeface="Lato"/>
              </a:rPr>
              <a:t>Basic understanding of technologies like cloud, artificial intelligence, cybersecurity, blockchain and internet of things</a:t>
            </a:r>
          </a:p>
        </p:txBody>
      </p:sp>
    </p:spTree>
    <p:extLst>
      <p:ext uri="{BB962C8B-B14F-4D97-AF65-F5344CB8AC3E}">
        <p14:creationId xmlns:p14="http://schemas.microsoft.com/office/powerpoint/2010/main" val="413059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9E6B8-402C-4EE1-88D4-465B571E9016}"/>
              </a:ext>
            </a:extLst>
          </p:cNvPr>
          <p:cNvSpPr txBox="1"/>
          <p:nvPr/>
        </p:nvSpPr>
        <p:spPr>
          <a:xfrm>
            <a:off x="849086" y="824587"/>
            <a:ext cx="9062356" cy="6001643"/>
          </a:xfrm>
          <a:prstGeom prst="rect">
            <a:avLst/>
          </a:prstGeom>
          <a:noFill/>
        </p:spPr>
        <p:txBody>
          <a:bodyPr wrap="square">
            <a:spAutoFit/>
          </a:bodyPr>
          <a:lstStyle/>
          <a:p>
            <a:r>
              <a:rPr lang="en-US" sz="1200" b="0" i="0" dirty="0">
                <a:solidFill>
                  <a:srgbClr val="9AA8B6"/>
                </a:solidFill>
                <a:effectLst/>
                <a:latin typeface="Lato"/>
              </a:rPr>
              <a:t>Singapore </a:t>
            </a:r>
            <a:r>
              <a:rPr lang="en-US" sz="1200" b="1" i="0" dirty="0">
                <a:solidFill>
                  <a:srgbClr val="7030A0"/>
                </a:solidFill>
                <a:effectLst/>
                <a:latin typeface="Lato"/>
              </a:rPr>
              <a:t>Data Engineer Intern (Platform Services)-2021</a:t>
            </a:r>
          </a:p>
          <a:p>
            <a:pPr algn="l"/>
            <a:endParaRPr lang="en-US" sz="1200" b="0" i="0" dirty="0">
              <a:solidFill>
                <a:srgbClr val="9AA8B6"/>
              </a:solidFill>
              <a:effectLst/>
              <a:latin typeface="Lato"/>
            </a:endParaRPr>
          </a:p>
          <a:p>
            <a:pPr algn="l"/>
            <a:r>
              <a:rPr lang="en-US" sz="1200" b="0" i="0" dirty="0">
                <a:solidFill>
                  <a:srgbClr val="FF0000"/>
                </a:solidFill>
                <a:effectLst/>
                <a:latin typeface="Lato"/>
              </a:rPr>
              <a:t>R&amp;D - Big data</a:t>
            </a:r>
          </a:p>
          <a:p>
            <a:pPr algn="l"/>
            <a:r>
              <a:rPr lang="en-US" sz="1200" b="0" i="0" dirty="0">
                <a:solidFill>
                  <a:srgbClr val="9AA8B6"/>
                </a:solidFill>
                <a:effectLst/>
                <a:latin typeface="Lato"/>
              </a:rPr>
              <a:t>Intern</a:t>
            </a:r>
          </a:p>
          <a:p>
            <a:pPr algn="l"/>
            <a:r>
              <a:rPr lang="en-US" sz="1200" b="0" i="0" dirty="0">
                <a:solidFill>
                  <a:srgbClr val="9AA8B6"/>
                </a:solidFill>
                <a:effectLst/>
                <a:latin typeface="Lato"/>
              </a:rPr>
              <a:t>Summer Internship</a:t>
            </a:r>
          </a:p>
          <a:p>
            <a:pPr algn="l"/>
            <a:r>
              <a:rPr lang="en-US" sz="1200" b="1" i="0" dirty="0">
                <a:solidFill>
                  <a:srgbClr val="3E4C5B"/>
                </a:solidFill>
                <a:effectLst/>
                <a:latin typeface="Lato"/>
              </a:rPr>
              <a:t>Responsibilities</a:t>
            </a:r>
          </a:p>
          <a:p>
            <a:pPr algn="l"/>
            <a:r>
              <a:rPr lang="en-US" sz="1200" b="0" i="0" dirty="0">
                <a:solidFill>
                  <a:srgbClr val="3E4C5B"/>
                </a:solidFill>
                <a:effectLst/>
                <a:latin typeface="Lato"/>
              </a:rPr>
              <a:t>About Platform Services Team: </a:t>
            </a:r>
            <a:r>
              <a:rPr lang="en-US" sz="1200" b="0" i="0" dirty="0" err="1">
                <a:solidFill>
                  <a:srgbClr val="3E4C5B"/>
                </a:solidFill>
                <a:effectLst/>
                <a:latin typeface="Lato"/>
              </a:rPr>
              <a:t>ByteDance</a:t>
            </a:r>
            <a:r>
              <a:rPr lang="en-US" sz="1200" b="0" i="0" dirty="0">
                <a:solidFill>
                  <a:srgbClr val="3E4C5B"/>
                </a:solidFill>
                <a:effectLst/>
                <a:latin typeface="Lato"/>
              </a:rPr>
              <a:t> Business platform team mainly builds platform services for </a:t>
            </a:r>
            <a:r>
              <a:rPr lang="en-US" sz="1200" b="0" i="0" dirty="0" err="1">
                <a:solidFill>
                  <a:srgbClr val="3E4C5B"/>
                </a:solidFill>
                <a:effectLst/>
                <a:latin typeface="Lato"/>
              </a:rPr>
              <a:t>ByteDance's</a:t>
            </a:r>
            <a:r>
              <a:rPr lang="en-US" sz="1200" b="0" i="0" dirty="0">
                <a:solidFill>
                  <a:srgbClr val="3E4C5B"/>
                </a:solidFill>
                <a:effectLst/>
                <a:latin typeface="Lato"/>
              </a:rPr>
              <a:t> core business and provide business/technical solutions in areas including location-based, social and international payment services, serving a series of key products such as </a:t>
            </a:r>
            <a:r>
              <a:rPr lang="en-US" sz="1200" b="0" i="0" dirty="0" err="1">
                <a:solidFill>
                  <a:srgbClr val="3E4C5B"/>
                </a:solidFill>
                <a:effectLst/>
                <a:latin typeface="Lato"/>
              </a:rPr>
              <a:t>Toutiao</a:t>
            </a:r>
            <a:r>
              <a:rPr lang="en-US" sz="1200" b="0" i="0" dirty="0">
                <a:solidFill>
                  <a:srgbClr val="3E4C5B"/>
                </a:solidFill>
                <a:effectLst/>
                <a:latin typeface="Lato"/>
              </a:rPr>
              <a:t>, </a:t>
            </a:r>
            <a:r>
              <a:rPr lang="en-US" sz="1200" b="0" i="0" dirty="0" err="1">
                <a:solidFill>
                  <a:srgbClr val="3E4C5B"/>
                </a:solidFill>
                <a:effectLst/>
                <a:latin typeface="Lato"/>
              </a:rPr>
              <a:t>Douyin</a:t>
            </a:r>
            <a:r>
              <a:rPr lang="en-US" sz="1200" b="0" i="0" dirty="0">
                <a:solidFill>
                  <a:srgbClr val="3E4C5B"/>
                </a:solidFill>
                <a:effectLst/>
                <a:latin typeface="Lato"/>
              </a:rPr>
              <a:t>, </a:t>
            </a:r>
            <a:r>
              <a:rPr lang="en-US" sz="1200" b="0" i="0" dirty="0" err="1">
                <a:solidFill>
                  <a:srgbClr val="3E4C5B"/>
                </a:solidFill>
                <a:effectLst/>
                <a:latin typeface="Lato"/>
              </a:rPr>
              <a:t>Hotsoon</a:t>
            </a:r>
            <a:r>
              <a:rPr lang="en-US" sz="1200" b="0" i="0" dirty="0">
                <a:solidFill>
                  <a:srgbClr val="3E4C5B"/>
                </a:solidFill>
                <a:effectLst/>
                <a:latin typeface="Lato"/>
              </a:rPr>
              <a:t>, </a:t>
            </a:r>
            <a:r>
              <a:rPr lang="en-US" sz="1200" b="0" i="0" dirty="0" err="1">
                <a:solidFill>
                  <a:srgbClr val="3E4C5B"/>
                </a:solidFill>
                <a:effectLst/>
                <a:latin typeface="Lato"/>
              </a:rPr>
              <a:t>Xigua</a:t>
            </a:r>
            <a:r>
              <a:rPr lang="en-US" sz="1200" b="0" i="0" dirty="0">
                <a:solidFill>
                  <a:srgbClr val="3E4C5B"/>
                </a:solidFill>
                <a:effectLst/>
                <a:latin typeface="Lato"/>
              </a:rPr>
              <a:t> Video, </a:t>
            </a:r>
            <a:r>
              <a:rPr lang="en-US" sz="1200" b="0" i="0" dirty="0" err="1">
                <a:solidFill>
                  <a:srgbClr val="3E4C5B"/>
                </a:solidFill>
                <a:effectLst/>
                <a:latin typeface="Lato"/>
              </a:rPr>
              <a:t>Dongchedi</a:t>
            </a:r>
            <a:r>
              <a:rPr lang="en-US" sz="1200" b="0" i="0" dirty="0">
                <a:solidFill>
                  <a:srgbClr val="3E4C5B"/>
                </a:solidFill>
                <a:effectLst/>
                <a:latin typeface="Lato"/>
              </a:rPr>
              <a:t>, </a:t>
            </a:r>
            <a:r>
              <a:rPr lang="en-US" sz="1200" b="0" i="0" dirty="0" err="1">
                <a:solidFill>
                  <a:srgbClr val="3E4C5B"/>
                </a:solidFill>
                <a:effectLst/>
                <a:latin typeface="Lato"/>
              </a:rPr>
              <a:t>Duoshan</a:t>
            </a:r>
            <a:r>
              <a:rPr lang="en-US" sz="1200" b="0" i="0" dirty="0">
                <a:solidFill>
                  <a:srgbClr val="3E4C5B"/>
                </a:solidFill>
                <a:effectLst/>
                <a:latin typeface="Lato"/>
              </a:rPr>
              <a:t>, Fanqie Novel, </a:t>
            </a:r>
            <a:r>
              <a:rPr lang="en-US" sz="1200" b="0" i="0" dirty="0" err="1">
                <a:solidFill>
                  <a:srgbClr val="3E4C5B"/>
                </a:solidFill>
                <a:effectLst/>
                <a:latin typeface="Lato"/>
              </a:rPr>
              <a:t>Tiktok</a:t>
            </a:r>
            <a:r>
              <a:rPr lang="en-US" sz="1200" b="0" i="0" dirty="0">
                <a:solidFill>
                  <a:srgbClr val="3E4C5B"/>
                </a:solidFill>
                <a:effectLst/>
                <a:latin typeface="Lato"/>
              </a:rPr>
              <a:t>, </a:t>
            </a:r>
            <a:r>
              <a:rPr lang="en-US" sz="1200" b="0" i="0" dirty="0" err="1">
                <a:solidFill>
                  <a:srgbClr val="3E4C5B"/>
                </a:solidFill>
                <a:effectLst/>
                <a:latin typeface="Lato"/>
              </a:rPr>
              <a:t>Helo</a:t>
            </a:r>
            <a:r>
              <a:rPr lang="en-US" sz="1200" b="0" i="0" dirty="0">
                <a:solidFill>
                  <a:srgbClr val="3E4C5B"/>
                </a:solidFill>
                <a:effectLst/>
                <a:latin typeface="Lato"/>
              </a:rPr>
              <a:t>, etc. (apps with hundreds of millions of users). In terms of technology, we are exploring a global technical architecture, optimizing infrastructure services with tens of millions of queries per second, building company-level large-scale general components and platform services, and providing architecture solutions for major events (such as Spring Festival events and </a:t>
            </a:r>
            <a:r>
              <a:rPr lang="en-US" sz="1200" b="0" i="0" dirty="0" err="1">
                <a:solidFill>
                  <a:srgbClr val="3E4C5B"/>
                </a:solidFill>
                <a:effectLst/>
                <a:latin typeface="Lato"/>
              </a:rPr>
              <a:t>Douyin</a:t>
            </a:r>
            <a:r>
              <a:rPr lang="en-US" sz="1200" b="0" i="0" dirty="0">
                <a:solidFill>
                  <a:srgbClr val="3E4C5B"/>
                </a:solidFill>
                <a:effectLst/>
                <a:latin typeface="Lato"/>
              </a:rPr>
              <a:t> Night, etc.). We are promoting the development of the </a:t>
            </a:r>
            <a:r>
              <a:rPr lang="en-US" sz="1200" b="0" i="0" dirty="0" err="1">
                <a:solidFill>
                  <a:srgbClr val="3E4C5B"/>
                </a:solidFill>
                <a:effectLst/>
                <a:latin typeface="Lato"/>
              </a:rPr>
              <a:t>ByteDance</a:t>
            </a:r>
            <a:r>
              <a:rPr lang="en-US" sz="1200" b="0" i="0" dirty="0">
                <a:solidFill>
                  <a:srgbClr val="3E4C5B"/>
                </a:solidFill>
                <a:effectLst/>
                <a:latin typeface="Lato"/>
              </a:rPr>
              <a:t> technology system. At the same time, we also learn from "Hello World" and strive to truly say "Hello" to the world. There are still many things to do, and there are many excellent people in our team. Are you interested in joining us? We are looking for talented individuals to join us - people who want to inspire creativity and co-create the future with </a:t>
            </a:r>
            <a:r>
              <a:rPr lang="en-US" sz="1200" b="0" i="0" dirty="0" err="1">
                <a:solidFill>
                  <a:srgbClr val="3E4C5B"/>
                </a:solidFill>
                <a:effectLst/>
                <a:latin typeface="Lato"/>
              </a:rPr>
              <a:t>ByteDance</a:t>
            </a:r>
            <a:r>
              <a:rPr lang="en-US" sz="1200" b="0" i="0" dirty="0">
                <a:solidFill>
                  <a:srgbClr val="3E4C5B"/>
                </a:solidFill>
                <a:effectLst/>
                <a:latin typeface="Lato"/>
              </a:rPr>
              <a:t>. Successful candidates must be able to commit to one of the following internship cycles below: - 1. Summer Internship - 10 May to 30 July (12 weeks) 2. Off-cycle Internship - 04 Jan to 21 May (20 weeks) 3. Off-cycle Internship - 02 Aug to 17 Dec (20 weeks) Please state your availability clearly in the comments section (Start date, End date). </a:t>
            </a:r>
          </a:p>
          <a:p>
            <a:pPr algn="l"/>
            <a:endParaRPr lang="en-US" sz="1200" dirty="0">
              <a:solidFill>
                <a:srgbClr val="3E4C5B"/>
              </a:solidFill>
              <a:latin typeface="Lato"/>
            </a:endParaRPr>
          </a:p>
          <a:p>
            <a:pPr algn="l"/>
            <a:r>
              <a:rPr lang="en-US" sz="1200" b="0" i="0" dirty="0">
                <a:solidFill>
                  <a:srgbClr val="3E4C5B"/>
                </a:solidFill>
                <a:effectLst/>
                <a:latin typeface="Lato"/>
              </a:rPr>
              <a:t>Responsibilities 1. Use an analytical, data-driven approach to drive a deep understanding of our fast changing business; 2. Build data pipelines and reports that enable analysts and other stakeholders across the organization; 3. Work on data processing work for </a:t>
            </a:r>
            <a:r>
              <a:rPr lang="en-US" sz="1200" b="0" i="0" dirty="0" err="1">
                <a:solidFill>
                  <a:srgbClr val="3E4C5B"/>
                </a:solidFill>
                <a:effectLst/>
                <a:latin typeface="Lato"/>
              </a:rPr>
              <a:t>Bytedance</a:t>
            </a:r>
            <a:r>
              <a:rPr lang="en-US" sz="1200" b="0" i="0" dirty="0">
                <a:solidFill>
                  <a:srgbClr val="3E4C5B"/>
                </a:solidFill>
                <a:effectLst/>
                <a:latin typeface="Lato"/>
              </a:rPr>
              <a:t> core products like payment, growth and game.</a:t>
            </a:r>
          </a:p>
          <a:p>
            <a:pPr algn="l"/>
            <a:endParaRPr lang="en-US" sz="1200" b="0" i="0" dirty="0">
              <a:solidFill>
                <a:srgbClr val="3E4C5B"/>
              </a:solidFill>
              <a:effectLst/>
              <a:latin typeface="Lato"/>
            </a:endParaRPr>
          </a:p>
          <a:p>
            <a:pPr algn="l"/>
            <a:r>
              <a:rPr lang="en-US" sz="1200" b="1" i="0" dirty="0">
                <a:solidFill>
                  <a:srgbClr val="3E4C5B"/>
                </a:solidFill>
                <a:effectLst/>
                <a:latin typeface="Lato"/>
              </a:rPr>
              <a:t>Qualifications</a:t>
            </a:r>
          </a:p>
          <a:p>
            <a:r>
              <a:rPr lang="en-US" sz="1200" b="0" i="0" dirty="0">
                <a:solidFill>
                  <a:srgbClr val="3E4C5B"/>
                </a:solidFill>
                <a:effectLst/>
                <a:latin typeface="Lato"/>
              </a:rPr>
              <a:t>1 </a:t>
            </a:r>
            <a:r>
              <a:rPr lang="en-US" sz="1200" b="0" i="0" dirty="0">
                <a:solidFill>
                  <a:srgbClr val="0070C0"/>
                </a:solidFill>
                <a:effectLst/>
                <a:latin typeface="Lato"/>
              </a:rPr>
              <a:t>. Undergraduate, or Postgraduate who is currently pursuing a degree/master in Engineering, Computer Science, Statistics, Economics, Mathematics, Finance or a related technical discipline; </a:t>
            </a:r>
          </a:p>
          <a:p>
            <a:r>
              <a:rPr lang="en-US" sz="1200" b="0" i="0" dirty="0">
                <a:solidFill>
                  <a:srgbClr val="0070C0"/>
                </a:solidFill>
                <a:effectLst/>
                <a:latin typeface="Lato"/>
              </a:rPr>
              <a:t>2. Experience in SQL and an additional object-oriented programming language (e.g., Python, Java, or Scala); </a:t>
            </a:r>
          </a:p>
          <a:p>
            <a:r>
              <a:rPr lang="en-US" sz="1200" b="0" i="0" dirty="0">
                <a:solidFill>
                  <a:srgbClr val="0070C0"/>
                </a:solidFill>
                <a:effectLst/>
                <a:latin typeface="Lato"/>
              </a:rPr>
              <a:t>3. Experience designing and building scalable and robust data pipelines to enable data-driven decisions for the business;</a:t>
            </a:r>
          </a:p>
          <a:p>
            <a:r>
              <a:rPr lang="en-US" sz="1200" b="0" i="0" dirty="0">
                <a:solidFill>
                  <a:schemeClr val="accent2"/>
                </a:solidFill>
                <a:effectLst/>
                <a:latin typeface="Lato"/>
              </a:rPr>
              <a:t>4. Strong analytical thinking and exceptional attention to details; </a:t>
            </a:r>
          </a:p>
          <a:p>
            <a:r>
              <a:rPr lang="en-US" sz="1200" b="0" i="0" dirty="0">
                <a:solidFill>
                  <a:schemeClr val="accent2"/>
                </a:solidFill>
                <a:effectLst/>
                <a:latin typeface="Lato"/>
              </a:rPr>
              <a:t>5. Working proficiency and communication skills in verbal and written English4. . </a:t>
            </a:r>
          </a:p>
          <a:p>
            <a:br>
              <a:rPr lang="en-US" sz="1200" dirty="0">
                <a:latin typeface="Lato"/>
              </a:rPr>
            </a:br>
            <a:endParaRPr lang="en-SG" sz="1200" dirty="0">
              <a:latin typeface="Lato"/>
            </a:endParaRPr>
          </a:p>
        </p:txBody>
      </p:sp>
    </p:spTree>
    <p:extLst>
      <p:ext uri="{BB962C8B-B14F-4D97-AF65-F5344CB8AC3E}">
        <p14:creationId xmlns:p14="http://schemas.microsoft.com/office/powerpoint/2010/main" val="153764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2C5F2-1E61-4876-847D-76568C11A32F}"/>
              </a:ext>
            </a:extLst>
          </p:cNvPr>
          <p:cNvSpPr txBox="1"/>
          <p:nvPr/>
        </p:nvSpPr>
        <p:spPr>
          <a:xfrm>
            <a:off x="328564" y="797510"/>
            <a:ext cx="11534871" cy="5262979"/>
          </a:xfrm>
          <a:prstGeom prst="rect">
            <a:avLst/>
          </a:prstGeom>
          <a:noFill/>
        </p:spPr>
        <p:txBody>
          <a:bodyPr wrap="square">
            <a:spAutoFit/>
          </a:bodyPr>
          <a:lstStyle/>
          <a:p>
            <a:r>
              <a:rPr lang="en-US" sz="1400" dirty="0">
                <a:solidFill>
                  <a:srgbClr val="7030A0"/>
                </a:solidFill>
                <a:latin typeface="Lato"/>
              </a:rPr>
              <a:t>Year-End 2020 Internship, Strategy Consulting, Intern</a:t>
            </a:r>
          </a:p>
          <a:p>
            <a:r>
              <a:rPr lang="en-US" sz="1400" dirty="0">
                <a:latin typeface="Lato"/>
              </a:rPr>
              <a:t>KPMG</a:t>
            </a:r>
          </a:p>
          <a:p>
            <a:r>
              <a:rPr lang="en-US" sz="1400" dirty="0">
                <a:latin typeface="Lato"/>
              </a:rPr>
              <a:t>6,739 reviews</a:t>
            </a:r>
          </a:p>
          <a:p>
            <a:r>
              <a:rPr lang="en-US" sz="1400" dirty="0">
                <a:latin typeface="Lato"/>
              </a:rPr>
              <a:t>-</a:t>
            </a:r>
          </a:p>
          <a:p>
            <a:r>
              <a:rPr lang="en-US" sz="1400" dirty="0">
                <a:latin typeface="Lato"/>
              </a:rPr>
              <a:t>Singapore</a:t>
            </a:r>
          </a:p>
          <a:p>
            <a:r>
              <a:rPr lang="en-US" sz="1400" dirty="0">
                <a:latin typeface="Lato"/>
              </a:rPr>
              <a:t>Internship</a:t>
            </a:r>
          </a:p>
          <a:p>
            <a:r>
              <a:rPr lang="en-US" sz="1400" dirty="0">
                <a:solidFill>
                  <a:srgbClr val="FF0000"/>
                </a:solidFill>
                <a:latin typeface="Lato"/>
              </a:rPr>
              <a:t>KPMG’s Strategy team </a:t>
            </a:r>
            <a:r>
              <a:rPr lang="en-US" sz="1400" dirty="0">
                <a:latin typeface="Lato"/>
              </a:rPr>
              <a:t>provides advice to clients on four different verticals: growth strategy, enterprise-wide strategy, deal strategy and operation strategy. The Strategy team also collaborates with various departments within KPMG Advisory to provide holistic solutions for our clients. Strategy projects include market entry, business planning and commercial due diligence. Successful candidates will support engagement teams to develop business strategies and business plans for clients.</a:t>
            </a:r>
          </a:p>
          <a:p>
            <a:endParaRPr lang="en-US" sz="1400" dirty="0">
              <a:latin typeface="Lato"/>
            </a:endParaRPr>
          </a:p>
          <a:p>
            <a:r>
              <a:rPr lang="en-US" sz="1400" dirty="0">
                <a:latin typeface="Lato"/>
              </a:rPr>
              <a:t>As an intern, you will get the opportunity, but not limited to:</a:t>
            </a:r>
          </a:p>
          <a:p>
            <a:endParaRPr lang="en-US" sz="1400" dirty="0">
              <a:latin typeface="Lato"/>
            </a:endParaRPr>
          </a:p>
          <a:p>
            <a:r>
              <a:rPr lang="en-US" sz="1400" dirty="0">
                <a:latin typeface="Lato"/>
              </a:rPr>
              <a:t>Work in a flat team and support engagements to develop business strategies and business plans for existing/new businesses</a:t>
            </a:r>
          </a:p>
          <a:p>
            <a:r>
              <a:rPr lang="en-US" sz="1400" dirty="0">
                <a:latin typeface="Lato"/>
              </a:rPr>
              <a:t>Develop project proposals and plans</a:t>
            </a:r>
          </a:p>
          <a:p>
            <a:r>
              <a:rPr lang="en-US" sz="1400" dirty="0">
                <a:latin typeface="Lato"/>
              </a:rPr>
              <a:t>Learn and gain new perspectives on markets and products in various industries</a:t>
            </a:r>
          </a:p>
          <a:p>
            <a:r>
              <a:rPr lang="en-US" sz="1400" dirty="0">
                <a:latin typeface="Lato"/>
              </a:rPr>
              <a:t>The ideal candidate should possess the following attributes:</a:t>
            </a:r>
          </a:p>
          <a:p>
            <a:endParaRPr lang="en-US" sz="1400" dirty="0">
              <a:latin typeface="Lato"/>
            </a:endParaRPr>
          </a:p>
          <a:p>
            <a:pPr marL="342900" indent="-342900">
              <a:buFont typeface="+mj-lt"/>
              <a:buAutoNum type="arabicPeriod"/>
            </a:pPr>
            <a:r>
              <a:rPr lang="en-US" sz="1400" dirty="0">
                <a:solidFill>
                  <a:schemeClr val="accent2"/>
                </a:solidFill>
                <a:latin typeface="Lato"/>
              </a:rPr>
              <a:t>Have a strong interest in management/strategy consulting, M&amp;A, transactions, commercial functions and economics</a:t>
            </a:r>
          </a:p>
          <a:p>
            <a:pPr marL="342900" indent="-342900">
              <a:buFont typeface="+mj-lt"/>
              <a:buAutoNum type="arabicPeriod"/>
            </a:pPr>
            <a:r>
              <a:rPr lang="en-US" sz="1400" dirty="0">
                <a:solidFill>
                  <a:schemeClr val="accent2"/>
                </a:solidFill>
                <a:latin typeface="Lato"/>
              </a:rPr>
              <a:t>Able to work analytically in a time-limited, problem solving environment</a:t>
            </a:r>
          </a:p>
          <a:p>
            <a:pPr marL="342900" indent="-342900">
              <a:buFont typeface="+mj-lt"/>
              <a:buAutoNum type="arabicPeriod"/>
            </a:pPr>
            <a:r>
              <a:rPr lang="en-US" sz="1400" dirty="0">
                <a:solidFill>
                  <a:schemeClr val="accent2"/>
                </a:solidFill>
                <a:latin typeface="Lato"/>
              </a:rPr>
              <a:t>Possess good communication, analytical and problem-solving skills</a:t>
            </a:r>
          </a:p>
          <a:p>
            <a:pPr marL="342900" indent="-342900">
              <a:buFont typeface="+mj-lt"/>
              <a:buAutoNum type="arabicPeriod"/>
            </a:pPr>
            <a:r>
              <a:rPr lang="en-US" sz="1400" dirty="0">
                <a:solidFill>
                  <a:srgbClr val="0070C0"/>
                </a:solidFill>
                <a:latin typeface="Lato"/>
              </a:rPr>
              <a:t>Be proficient in spoken and written English</a:t>
            </a:r>
          </a:p>
          <a:p>
            <a:pPr marL="342900" indent="-342900">
              <a:buFont typeface="+mj-lt"/>
              <a:buAutoNum type="arabicPeriod"/>
            </a:pPr>
            <a:r>
              <a:rPr lang="en-US" sz="1400" dirty="0">
                <a:solidFill>
                  <a:srgbClr val="0070C0"/>
                </a:solidFill>
                <a:latin typeface="Lato"/>
              </a:rPr>
              <a:t>Possess strong skills in MS PowerPoint and MS Excel</a:t>
            </a:r>
          </a:p>
          <a:p>
            <a:pPr marL="342900" indent="-342900">
              <a:buFont typeface="+mj-lt"/>
              <a:buAutoNum type="arabicPeriod"/>
            </a:pPr>
            <a:r>
              <a:rPr lang="en-US" sz="1400" dirty="0">
                <a:solidFill>
                  <a:schemeClr val="accent2"/>
                </a:solidFill>
                <a:latin typeface="Lato"/>
              </a:rPr>
              <a:t>Highly professional and rigorous</a:t>
            </a:r>
            <a:endParaRPr lang="en-SG" sz="1400" dirty="0">
              <a:solidFill>
                <a:schemeClr val="accent2"/>
              </a:solidFill>
              <a:latin typeface="Lato"/>
            </a:endParaRPr>
          </a:p>
        </p:txBody>
      </p:sp>
    </p:spTree>
    <p:extLst>
      <p:ext uri="{BB962C8B-B14F-4D97-AF65-F5344CB8AC3E}">
        <p14:creationId xmlns:p14="http://schemas.microsoft.com/office/powerpoint/2010/main" val="23578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633BB-CDAD-4AA1-8620-A5FF1BC5F5ED}"/>
              </a:ext>
            </a:extLst>
          </p:cNvPr>
          <p:cNvSpPr txBox="1"/>
          <p:nvPr/>
        </p:nvSpPr>
        <p:spPr>
          <a:xfrm>
            <a:off x="354563" y="420484"/>
            <a:ext cx="11837437" cy="6017032"/>
          </a:xfrm>
          <a:prstGeom prst="rect">
            <a:avLst/>
          </a:prstGeom>
          <a:noFill/>
        </p:spPr>
        <p:txBody>
          <a:bodyPr wrap="square">
            <a:spAutoFit/>
          </a:bodyPr>
          <a:lstStyle/>
          <a:p>
            <a:pPr algn="l" fontAlgn="ctr"/>
            <a:r>
              <a:rPr lang="en-US" sz="1100" b="1" i="0" dirty="0">
                <a:solidFill>
                  <a:srgbClr val="7030A0"/>
                </a:solidFill>
                <a:effectLst/>
                <a:latin typeface="Lato"/>
              </a:rPr>
              <a:t>Business Analyst Intern, Public Sector</a:t>
            </a:r>
          </a:p>
          <a:p>
            <a:pPr algn="l" fontAlgn="ctr"/>
            <a:r>
              <a:rPr lang="en-US" sz="1100" b="0" i="0" dirty="0">
                <a:solidFill>
                  <a:srgbClr val="6B7583"/>
                </a:solidFill>
                <a:effectLst/>
                <a:latin typeface="Lato"/>
              </a:rPr>
              <a:t>Job ID: 1311528 | </a:t>
            </a:r>
            <a:r>
              <a:rPr lang="en-US" sz="1100" b="0" i="0" dirty="0">
                <a:solidFill>
                  <a:srgbClr val="FF0000"/>
                </a:solidFill>
                <a:effectLst/>
                <a:latin typeface="Lato"/>
              </a:rPr>
              <a:t>Amazon Web Services Singapore</a:t>
            </a:r>
          </a:p>
          <a:p>
            <a:pPr algn="l"/>
            <a:r>
              <a:rPr lang="en-US" sz="1100" b="1" i="0" u="none" strike="noStrike" dirty="0">
                <a:solidFill>
                  <a:srgbClr val="232F3E"/>
                </a:solidFill>
                <a:effectLst/>
                <a:latin typeface="Lato"/>
                <a:hlinkClick r:id="rId2"/>
              </a:rPr>
              <a:t>Apply now</a:t>
            </a:r>
            <a:endParaRPr lang="en-US" sz="1100" b="0" i="0" dirty="0">
              <a:solidFill>
                <a:srgbClr val="111111"/>
              </a:solidFill>
              <a:effectLst/>
              <a:latin typeface="Lato"/>
            </a:endParaRPr>
          </a:p>
          <a:p>
            <a:pPr algn="l"/>
            <a:r>
              <a:rPr lang="en-US" sz="1100" b="0" i="0" dirty="0">
                <a:solidFill>
                  <a:srgbClr val="111111"/>
                </a:solidFill>
                <a:effectLst/>
                <a:latin typeface="Lato"/>
              </a:rPr>
              <a:t>DESCRIPTION</a:t>
            </a:r>
          </a:p>
          <a:p>
            <a:pPr algn="l"/>
            <a:r>
              <a:rPr lang="en-US" sz="1100" b="0" i="0" dirty="0">
                <a:solidFill>
                  <a:srgbClr val="111111"/>
                </a:solidFill>
                <a:effectLst/>
                <a:latin typeface="Lato"/>
              </a:rPr>
              <a:t>**You need to have the legal right to work in Singapore for this role**</a:t>
            </a:r>
            <a:br>
              <a:rPr lang="en-US" sz="1100" b="0" i="0" dirty="0">
                <a:solidFill>
                  <a:srgbClr val="111111"/>
                </a:solidFill>
                <a:effectLst/>
                <a:latin typeface="Lato"/>
              </a:rPr>
            </a:br>
            <a:r>
              <a:rPr lang="en-US" sz="1100" b="0" i="0" dirty="0">
                <a:solidFill>
                  <a:srgbClr val="111111"/>
                </a:solidFill>
                <a:effectLst/>
                <a:latin typeface="Lato"/>
              </a:rPr>
              <a:t>**Internship period: Summer - May to August 2021**</a:t>
            </a:r>
            <a:br>
              <a:rPr lang="en-US" sz="1100" b="0" i="0" dirty="0">
                <a:solidFill>
                  <a:srgbClr val="111111"/>
                </a:solidFill>
                <a:effectLst/>
                <a:latin typeface="Lato"/>
              </a:rPr>
            </a:br>
            <a:br>
              <a:rPr lang="en-US" sz="1100" b="0" i="0" dirty="0">
                <a:solidFill>
                  <a:srgbClr val="111111"/>
                </a:solidFill>
                <a:effectLst/>
                <a:latin typeface="Lato"/>
              </a:rPr>
            </a:br>
            <a:r>
              <a:rPr lang="en-US" sz="1100" b="0" i="0" dirty="0">
                <a:solidFill>
                  <a:srgbClr val="111111"/>
                </a:solidFill>
                <a:effectLst/>
                <a:latin typeface="Lato"/>
              </a:rPr>
              <a:t>Would you like to be part of our AWS Internship Program, helping us to drive growth and shape the future of Amazon Web Services?</a:t>
            </a:r>
            <a:br>
              <a:rPr lang="en-US" sz="1100" b="0" i="0" dirty="0">
                <a:solidFill>
                  <a:srgbClr val="111111"/>
                </a:solidFill>
                <a:effectLst/>
                <a:latin typeface="Lato"/>
              </a:rPr>
            </a:br>
            <a:r>
              <a:rPr lang="en-US" sz="1100" b="0" i="0" dirty="0">
                <a:solidFill>
                  <a:srgbClr val="111111"/>
                </a:solidFill>
                <a:effectLst/>
                <a:latin typeface="Lato"/>
              </a:rPr>
              <a:t>Are you interested in the exciting opportunity to work with an emerging technology, establishing Amazon as a key technology platform provider?</a:t>
            </a:r>
            <a:br>
              <a:rPr lang="en-US" sz="1100" b="0" i="0" dirty="0">
                <a:solidFill>
                  <a:srgbClr val="111111"/>
                </a:solidFill>
                <a:effectLst/>
                <a:latin typeface="Lato"/>
              </a:rPr>
            </a:br>
            <a:r>
              <a:rPr lang="en-US" sz="1100" b="0" i="0" dirty="0">
                <a:solidFill>
                  <a:srgbClr val="111111"/>
                </a:solidFill>
                <a:effectLst/>
                <a:latin typeface="Lato"/>
              </a:rPr>
              <a:t>Do you want to grow and build your skills, developing your business acumen and technical knowledge?</a:t>
            </a:r>
            <a:br>
              <a:rPr lang="en-US" sz="1100" b="0" i="0" dirty="0">
                <a:solidFill>
                  <a:srgbClr val="111111"/>
                </a:solidFill>
                <a:effectLst/>
                <a:latin typeface="Lato"/>
              </a:rPr>
            </a:br>
            <a:br>
              <a:rPr lang="en-US" sz="1100" b="0" i="0" dirty="0">
                <a:solidFill>
                  <a:srgbClr val="111111"/>
                </a:solidFill>
                <a:effectLst/>
                <a:latin typeface="Lato"/>
              </a:rPr>
            </a:br>
            <a:r>
              <a:rPr lang="en-US" sz="1100" b="0" i="0" dirty="0">
                <a:solidFill>
                  <a:srgbClr val="FF0000"/>
                </a:solidFill>
                <a:effectLst/>
                <a:latin typeface="Lato"/>
              </a:rPr>
              <a:t>Cloud Computing is revolutionizing Information Technology</a:t>
            </a:r>
            <a:r>
              <a:rPr lang="en-US" sz="1100" b="0" i="0" dirty="0">
                <a:solidFill>
                  <a:srgbClr val="111111"/>
                </a:solidFill>
                <a:effectLst/>
                <a:latin typeface="Lato"/>
              </a:rPr>
              <a:t>. Since 2006, AWS has provided companies of all sizes with an infrastructure web services platform in the cloud. On this AWS Internship Program we will give you the chance to take on unique projects, enabling you to impact with the skills and knowledge we help you develop, and encourage you to build and innovate. Alongside this you will be a supported member of our internship community, and have access to mentoring, coaching and other learning opportunities.</a:t>
            </a:r>
            <a:br>
              <a:rPr lang="en-US" sz="1100" b="0" i="0" dirty="0">
                <a:solidFill>
                  <a:srgbClr val="111111"/>
                </a:solidFill>
                <a:effectLst/>
                <a:latin typeface="Lato"/>
              </a:rPr>
            </a:br>
            <a:br>
              <a:rPr lang="en-US" sz="1100" b="0" i="0" dirty="0">
                <a:solidFill>
                  <a:srgbClr val="111111"/>
                </a:solidFill>
                <a:effectLst/>
                <a:latin typeface="Lato"/>
              </a:rPr>
            </a:br>
            <a:r>
              <a:rPr lang="en-US" sz="1100" b="0" i="0" dirty="0">
                <a:solidFill>
                  <a:srgbClr val="111111"/>
                </a:solidFill>
                <a:effectLst/>
                <a:latin typeface="Lato"/>
              </a:rPr>
              <a:t>Overview of the Internship Role</a:t>
            </a:r>
            <a:br>
              <a:rPr lang="en-US" sz="1100" b="0" i="0" dirty="0">
                <a:solidFill>
                  <a:srgbClr val="111111"/>
                </a:solidFill>
                <a:effectLst/>
                <a:latin typeface="Lato"/>
              </a:rPr>
            </a:br>
            <a:r>
              <a:rPr lang="en-US" sz="1100" b="0" i="0" dirty="0">
                <a:solidFill>
                  <a:srgbClr val="111111"/>
                </a:solidFill>
                <a:effectLst/>
                <a:latin typeface="Lato"/>
              </a:rPr>
              <a:t>· Perform research to gather information of cloud and digital market segments, build stakeholder mappings, and perform impactful research that will inform business strategies.</a:t>
            </a:r>
            <a:br>
              <a:rPr lang="en-US" sz="1100" b="0" i="0" dirty="0">
                <a:solidFill>
                  <a:srgbClr val="111111"/>
                </a:solidFill>
                <a:effectLst/>
                <a:latin typeface="Lato"/>
              </a:rPr>
            </a:br>
            <a:r>
              <a:rPr lang="en-US" sz="1100" b="0" i="0" dirty="0">
                <a:solidFill>
                  <a:srgbClr val="111111"/>
                </a:solidFill>
                <a:effectLst/>
                <a:latin typeface="Lato"/>
              </a:rPr>
              <a:t>· Identify, collect, and use metrics and data to inform international engagement with governments globally</a:t>
            </a:r>
            <a:br>
              <a:rPr lang="en-US" sz="1100" b="0" i="0" dirty="0">
                <a:solidFill>
                  <a:srgbClr val="111111"/>
                </a:solidFill>
                <a:effectLst/>
                <a:latin typeface="Lato"/>
              </a:rPr>
            </a:br>
            <a:r>
              <a:rPr lang="en-US" sz="1100" b="0" i="0" dirty="0">
                <a:solidFill>
                  <a:srgbClr val="111111"/>
                </a:solidFill>
                <a:effectLst/>
                <a:latin typeface="Lato"/>
              </a:rPr>
              <a:t>· Impact through projects, collaborating with various team members to innovate.</a:t>
            </a:r>
            <a:br>
              <a:rPr lang="en-US" sz="1100" b="0" i="0" dirty="0">
                <a:solidFill>
                  <a:srgbClr val="111111"/>
                </a:solidFill>
                <a:effectLst/>
                <a:latin typeface="Lato"/>
              </a:rPr>
            </a:br>
            <a:r>
              <a:rPr lang="en-US" sz="1100" b="0" i="0" dirty="0">
                <a:solidFill>
                  <a:srgbClr val="111111"/>
                </a:solidFill>
                <a:effectLst/>
                <a:latin typeface="Lato"/>
              </a:rPr>
              <a:t>· Build an understanding of customer pain points, requirements, and value of digital transformation in government, healthcare, non-profit, and education.</a:t>
            </a:r>
            <a:br>
              <a:rPr lang="en-US" sz="1100" b="0" i="0" dirty="0">
                <a:solidFill>
                  <a:srgbClr val="111111"/>
                </a:solidFill>
                <a:effectLst/>
                <a:latin typeface="Lato"/>
              </a:rPr>
            </a:br>
            <a:r>
              <a:rPr lang="en-US" sz="1100" b="0" i="0" dirty="0">
                <a:solidFill>
                  <a:srgbClr val="111111"/>
                </a:solidFill>
                <a:effectLst/>
                <a:latin typeface="Lato"/>
              </a:rPr>
              <a:t>· Present the AWS value and positioning of solutions to prospects and customers relevant to their industry.</a:t>
            </a:r>
            <a:br>
              <a:rPr lang="en-US" sz="1100" b="0" i="0" dirty="0">
                <a:solidFill>
                  <a:srgbClr val="111111"/>
                </a:solidFill>
                <a:effectLst/>
                <a:latin typeface="Lato"/>
              </a:rPr>
            </a:br>
            <a:r>
              <a:rPr lang="en-US" sz="1100" b="0" i="0" dirty="0">
                <a:solidFill>
                  <a:srgbClr val="111111"/>
                </a:solidFill>
                <a:effectLst/>
                <a:latin typeface="Lato"/>
              </a:rPr>
              <a:t>· Differentiate and understand various IT roles and responsibilities.</a:t>
            </a:r>
          </a:p>
          <a:p>
            <a:pPr algn="l"/>
            <a:r>
              <a:rPr lang="en-US" sz="1100" b="0" i="0" dirty="0">
                <a:solidFill>
                  <a:srgbClr val="111111"/>
                </a:solidFill>
                <a:effectLst/>
                <a:latin typeface="Lato"/>
              </a:rPr>
              <a:t>BASIC QUALIFICATIONS</a:t>
            </a:r>
          </a:p>
          <a:p>
            <a:pPr algn="l"/>
            <a:r>
              <a:rPr lang="en-US" sz="1100" b="0" i="0" dirty="0">
                <a:solidFill>
                  <a:srgbClr val="111111"/>
                </a:solidFill>
                <a:effectLst/>
                <a:latin typeface="Lato"/>
              </a:rPr>
              <a:t>· </a:t>
            </a:r>
            <a:r>
              <a:rPr lang="en-US" sz="1100" b="0" i="0" dirty="0">
                <a:solidFill>
                  <a:srgbClr val="0070C0"/>
                </a:solidFill>
                <a:effectLst/>
                <a:latin typeface="Lato"/>
              </a:rPr>
              <a:t>Currently in your penultimate year and pursuing a Bachelor’s degree (Any discipline)</a:t>
            </a:r>
            <a:br>
              <a:rPr lang="en-US" sz="1100" b="0" i="0" dirty="0">
                <a:solidFill>
                  <a:srgbClr val="0070C0"/>
                </a:solidFill>
                <a:effectLst/>
                <a:latin typeface="Lato"/>
              </a:rPr>
            </a:br>
            <a:r>
              <a:rPr lang="en-US" sz="1100" b="0" i="0" dirty="0">
                <a:solidFill>
                  <a:srgbClr val="111111"/>
                </a:solidFill>
                <a:effectLst/>
                <a:latin typeface="Lato"/>
              </a:rPr>
              <a:t>· Must be able to legally work in Singapore</a:t>
            </a:r>
            <a:br>
              <a:rPr lang="en-US" sz="1100" b="0" i="0" dirty="0">
                <a:solidFill>
                  <a:srgbClr val="111111"/>
                </a:solidFill>
                <a:effectLst/>
                <a:latin typeface="Lato"/>
              </a:rPr>
            </a:br>
            <a:r>
              <a:rPr lang="en-US" sz="1100" b="0" i="0" dirty="0">
                <a:solidFill>
                  <a:srgbClr val="111111"/>
                </a:solidFill>
                <a:effectLst/>
                <a:latin typeface="Lato"/>
              </a:rPr>
              <a:t>· Able to commit to a full-time internship from May to Aug 2021</a:t>
            </a:r>
            <a:br>
              <a:rPr lang="en-US" sz="1100" b="0" i="0" dirty="0">
                <a:solidFill>
                  <a:srgbClr val="111111"/>
                </a:solidFill>
                <a:effectLst/>
                <a:latin typeface="Lato"/>
              </a:rPr>
            </a:br>
            <a:r>
              <a:rPr lang="en-US" sz="1100" b="0" i="0" dirty="0">
                <a:solidFill>
                  <a:schemeClr val="accent2"/>
                </a:solidFill>
                <a:effectLst/>
                <a:latin typeface="Lato"/>
              </a:rPr>
              <a:t>· Fluent written and verbal communication in English.</a:t>
            </a:r>
            <a:br>
              <a:rPr lang="en-US" sz="1100" b="0" i="0" dirty="0">
                <a:solidFill>
                  <a:schemeClr val="accent2"/>
                </a:solidFill>
                <a:effectLst/>
                <a:latin typeface="Lato"/>
              </a:rPr>
            </a:br>
            <a:r>
              <a:rPr lang="en-US" sz="1100" b="0" i="0" dirty="0">
                <a:solidFill>
                  <a:schemeClr val="accent2"/>
                </a:solidFill>
                <a:effectLst/>
                <a:latin typeface="Lato"/>
              </a:rPr>
              <a:t>· Interest in technology or international relations</a:t>
            </a:r>
            <a:br>
              <a:rPr lang="en-US" sz="1100" b="0" i="0" dirty="0">
                <a:solidFill>
                  <a:schemeClr val="accent2"/>
                </a:solidFill>
                <a:effectLst/>
                <a:latin typeface="Lato"/>
              </a:rPr>
            </a:br>
            <a:r>
              <a:rPr lang="en-US" sz="1100" b="0" i="0" dirty="0">
                <a:solidFill>
                  <a:schemeClr val="accent2"/>
                </a:solidFill>
                <a:effectLst/>
                <a:latin typeface="Lato"/>
              </a:rPr>
              <a:t>· Computer skills, including Microsoft Office (i.e., Excel, Word)</a:t>
            </a:r>
          </a:p>
          <a:p>
            <a:pPr algn="l"/>
            <a:r>
              <a:rPr lang="en-US" sz="1100" b="0" i="0" dirty="0">
                <a:solidFill>
                  <a:srgbClr val="111111"/>
                </a:solidFill>
                <a:effectLst/>
                <a:latin typeface="Lato"/>
              </a:rPr>
              <a:t>PREFERRED QUALIFICATIONS</a:t>
            </a:r>
          </a:p>
          <a:p>
            <a:pPr algn="l"/>
            <a:r>
              <a:rPr lang="en-US" sz="1100" b="0" i="0" dirty="0">
                <a:solidFill>
                  <a:schemeClr val="accent2"/>
                </a:solidFill>
                <a:effectLst/>
                <a:latin typeface="Lato"/>
              </a:rPr>
              <a:t>· Well organized, self-motivated, and driven by success.</a:t>
            </a:r>
            <a:br>
              <a:rPr lang="en-US" sz="1100" b="0" i="0" dirty="0">
                <a:solidFill>
                  <a:schemeClr val="accent2"/>
                </a:solidFill>
                <a:effectLst/>
                <a:latin typeface="Lato"/>
              </a:rPr>
            </a:br>
            <a:r>
              <a:rPr lang="en-US" sz="1100" b="0" i="0" dirty="0">
                <a:solidFill>
                  <a:schemeClr val="accent2"/>
                </a:solidFill>
                <a:effectLst/>
                <a:latin typeface="Lato"/>
              </a:rPr>
              <a:t>· Fluency in another language</a:t>
            </a:r>
            <a:br>
              <a:rPr lang="en-US" sz="1100" b="0" i="0" dirty="0">
                <a:solidFill>
                  <a:schemeClr val="accent2"/>
                </a:solidFill>
                <a:effectLst/>
                <a:latin typeface="Lato"/>
              </a:rPr>
            </a:br>
            <a:r>
              <a:rPr lang="en-US" sz="1100" b="0" i="0" dirty="0">
                <a:solidFill>
                  <a:schemeClr val="accent2"/>
                </a:solidFill>
                <a:effectLst/>
                <a:latin typeface="Lato"/>
              </a:rPr>
              <a:t>· Strong interest in a technology sales career.</a:t>
            </a:r>
            <a:br>
              <a:rPr lang="en-US" sz="1100" b="0" i="0" dirty="0">
                <a:solidFill>
                  <a:schemeClr val="accent2"/>
                </a:solidFill>
                <a:effectLst/>
                <a:latin typeface="Lato"/>
              </a:rPr>
            </a:br>
            <a:r>
              <a:rPr lang="en-US" sz="1100" b="0" i="0" dirty="0">
                <a:solidFill>
                  <a:schemeClr val="accent2"/>
                </a:solidFill>
                <a:effectLst/>
                <a:latin typeface="Lato"/>
              </a:rPr>
              <a:t>· Willingness to learn and willingness to fail, but always willing to try.</a:t>
            </a:r>
            <a:br>
              <a:rPr lang="en-US" sz="1100" b="0" i="0" dirty="0">
                <a:solidFill>
                  <a:schemeClr val="accent2"/>
                </a:solidFill>
                <a:effectLst/>
                <a:latin typeface="Lato"/>
              </a:rPr>
            </a:br>
            <a:r>
              <a:rPr lang="en-US" sz="1100" b="0" i="0" dirty="0">
                <a:solidFill>
                  <a:schemeClr val="accent2"/>
                </a:solidFill>
                <a:effectLst/>
                <a:latin typeface="Lato"/>
              </a:rPr>
              <a:t>· Comfortable collaborating with extended teams</a:t>
            </a:r>
          </a:p>
        </p:txBody>
      </p:sp>
    </p:spTree>
    <p:extLst>
      <p:ext uri="{BB962C8B-B14F-4D97-AF65-F5344CB8AC3E}">
        <p14:creationId xmlns:p14="http://schemas.microsoft.com/office/powerpoint/2010/main" val="29223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9F74B-63C6-4ED5-B921-A4FB86D07A43}"/>
              </a:ext>
            </a:extLst>
          </p:cNvPr>
          <p:cNvSpPr txBox="1"/>
          <p:nvPr/>
        </p:nvSpPr>
        <p:spPr>
          <a:xfrm>
            <a:off x="65314" y="243512"/>
            <a:ext cx="12192000" cy="6186309"/>
          </a:xfrm>
          <a:prstGeom prst="rect">
            <a:avLst/>
          </a:prstGeom>
          <a:noFill/>
        </p:spPr>
        <p:txBody>
          <a:bodyPr wrap="square">
            <a:spAutoFit/>
          </a:bodyPr>
          <a:lstStyle/>
          <a:p>
            <a:r>
              <a:rPr lang="en-US" sz="1200" dirty="0">
                <a:solidFill>
                  <a:srgbClr val="FF0000"/>
                </a:solidFill>
                <a:latin typeface="Lato"/>
              </a:rPr>
              <a:t>2021 INTERNSHIP - FINANCE-</a:t>
            </a:r>
          </a:p>
          <a:p>
            <a:r>
              <a:rPr lang="en-US" sz="1200" dirty="0">
                <a:solidFill>
                  <a:srgbClr val="FF0000"/>
                </a:solidFill>
                <a:latin typeface="Lato"/>
              </a:rPr>
              <a:t>RHB Singapore</a:t>
            </a:r>
          </a:p>
          <a:p>
            <a:r>
              <a:rPr lang="en-US" sz="1200" dirty="0">
                <a:latin typeface="Lato"/>
              </a:rPr>
              <a:t>Company Description</a:t>
            </a:r>
          </a:p>
          <a:p>
            <a:r>
              <a:rPr lang="en-US" sz="1200" dirty="0">
                <a:solidFill>
                  <a:srgbClr val="7030A0"/>
                </a:solidFill>
                <a:latin typeface="Lato"/>
              </a:rPr>
              <a:t>2021 RHB Internship </a:t>
            </a:r>
            <a:r>
              <a:rPr lang="en-US" sz="1200" dirty="0" err="1">
                <a:solidFill>
                  <a:srgbClr val="7030A0"/>
                </a:solidFill>
                <a:latin typeface="Lato"/>
              </a:rPr>
              <a:t>Programme</a:t>
            </a:r>
            <a:endParaRPr lang="en-US" sz="1200" dirty="0">
              <a:solidFill>
                <a:srgbClr val="7030A0"/>
              </a:solidFill>
              <a:latin typeface="Lato"/>
            </a:endParaRPr>
          </a:p>
          <a:p>
            <a:r>
              <a:rPr lang="en-US" sz="1200" dirty="0">
                <a:latin typeface="Lato"/>
              </a:rPr>
              <a:t>During your internship, you will receive a comprehensive introduction to the bank and our various business segments. In addition, you will be provided with opportunities to network with our senior leaders.</a:t>
            </a:r>
          </a:p>
          <a:p>
            <a:endParaRPr lang="en-US" sz="1200" dirty="0">
              <a:latin typeface="Lato"/>
            </a:endParaRPr>
          </a:p>
          <a:p>
            <a:r>
              <a:rPr lang="en-US" sz="1200" dirty="0">
                <a:latin typeface="Lato"/>
              </a:rPr>
              <a:t>You will be required to undertake a project during the internship. At the end of the </a:t>
            </a:r>
            <a:r>
              <a:rPr lang="en-US" sz="1200" dirty="0" err="1">
                <a:latin typeface="Lato"/>
              </a:rPr>
              <a:t>programme</a:t>
            </a:r>
            <a:r>
              <a:rPr lang="en-US" sz="1200" dirty="0">
                <a:latin typeface="Lato"/>
              </a:rPr>
              <a:t>, you will present your learning to the senior managers and Human Resources.</a:t>
            </a:r>
          </a:p>
          <a:p>
            <a:endParaRPr lang="en-US" sz="1200" dirty="0">
              <a:latin typeface="Lato"/>
            </a:endParaRPr>
          </a:p>
          <a:p>
            <a:endParaRPr lang="en-US" sz="1200" dirty="0">
              <a:latin typeface="Lato"/>
            </a:endParaRPr>
          </a:p>
          <a:p>
            <a:r>
              <a:rPr lang="en-US" sz="1200" dirty="0">
                <a:latin typeface="Lato"/>
              </a:rPr>
              <a:t>Job Description</a:t>
            </a:r>
          </a:p>
          <a:p>
            <a:r>
              <a:rPr lang="en-US" sz="1200" dirty="0">
                <a:latin typeface="Lato"/>
              </a:rPr>
              <a:t>As </a:t>
            </a:r>
            <a:r>
              <a:rPr lang="en-US" sz="1200" dirty="0">
                <a:solidFill>
                  <a:srgbClr val="7030A0"/>
                </a:solidFill>
                <a:latin typeface="Lato"/>
              </a:rPr>
              <a:t>an intern with the Finance team</a:t>
            </a:r>
            <a:r>
              <a:rPr lang="en-US" sz="1200" dirty="0">
                <a:latin typeface="Lato"/>
              </a:rPr>
              <a:t>, you have the opportunity to immerse into the latest technology that the team is bringing into RHB. You will prepare and streamline monthly Management Reports to improve efficiency.</a:t>
            </a:r>
          </a:p>
          <a:p>
            <a:endParaRPr lang="en-US" sz="1200" dirty="0">
              <a:latin typeface="Lato"/>
            </a:endParaRPr>
          </a:p>
          <a:p>
            <a:r>
              <a:rPr lang="en-US" sz="1200" dirty="0">
                <a:latin typeface="Lato"/>
              </a:rPr>
              <a:t>You will have the opportunity to participate in financial system project to prepare for Budget loading to Group’s Financial Reporting System (TM1). You will assist your superior in Deep Dive analysis of bank’s segment / product financials to identify financial opportunities.</a:t>
            </a:r>
          </a:p>
          <a:p>
            <a:endParaRPr lang="en-US" sz="1200" dirty="0">
              <a:latin typeface="Lato"/>
            </a:endParaRPr>
          </a:p>
          <a:p>
            <a:r>
              <a:rPr lang="en-US" sz="1200" dirty="0">
                <a:latin typeface="Lato"/>
              </a:rPr>
              <a:t>By the end of the internship, you would have attained a broad understanding of the operating environment within the financial sector and experience on how solutions and technology are evaluated, implemented, and delivered to the business units.</a:t>
            </a:r>
          </a:p>
          <a:p>
            <a:endParaRPr lang="en-US" sz="1200" dirty="0">
              <a:latin typeface="Lato"/>
            </a:endParaRPr>
          </a:p>
          <a:p>
            <a:endParaRPr lang="en-US" sz="1200" dirty="0">
              <a:latin typeface="Lato"/>
            </a:endParaRPr>
          </a:p>
          <a:p>
            <a:r>
              <a:rPr lang="en-US" sz="1200" dirty="0">
                <a:latin typeface="Lato"/>
              </a:rPr>
              <a:t>Qualifications</a:t>
            </a:r>
          </a:p>
          <a:p>
            <a:r>
              <a:rPr lang="en-US" sz="1200" dirty="0">
                <a:solidFill>
                  <a:srgbClr val="0070C0"/>
                </a:solidFill>
                <a:latin typeface="Lato"/>
              </a:rPr>
              <a:t>We are looking for students who are in their penultimate / final year with disciplines in the following areas:</a:t>
            </a:r>
          </a:p>
          <a:p>
            <a:endParaRPr lang="en-US" sz="1200" dirty="0">
              <a:solidFill>
                <a:srgbClr val="0070C0"/>
              </a:solidFill>
              <a:latin typeface="Lato"/>
            </a:endParaRPr>
          </a:p>
          <a:p>
            <a:r>
              <a:rPr lang="en-US" sz="1200" dirty="0">
                <a:solidFill>
                  <a:srgbClr val="0070C0"/>
                </a:solidFill>
                <a:latin typeface="Lato"/>
              </a:rPr>
              <a:t>Business Administration</a:t>
            </a:r>
          </a:p>
          <a:p>
            <a:r>
              <a:rPr lang="en-US" sz="1200" dirty="0">
                <a:solidFill>
                  <a:srgbClr val="0070C0"/>
                </a:solidFill>
                <a:latin typeface="Lato"/>
              </a:rPr>
              <a:t>Accounting</a:t>
            </a:r>
          </a:p>
          <a:p>
            <a:r>
              <a:rPr lang="en-US" sz="1200" dirty="0">
                <a:solidFill>
                  <a:srgbClr val="0070C0"/>
                </a:solidFill>
                <a:latin typeface="Lato"/>
              </a:rPr>
              <a:t>Banking &amp; Finance</a:t>
            </a:r>
          </a:p>
          <a:p>
            <a:r>
              <a:rPr lang="en-US" sz="1200" dirty="0">
                <a:solidFill>
                  <a:srgbClr val="0070C0"/>
                </a:solidFill>
                <a:latin typeface="Lato"/>
              </a:rPr>
              <a:t>Business IT</a:t>
            </a:r>
          </a:p>
          <a:p>
            <a:r>
              <a:rPr lang="en-US" sz="1200" dirty="0">
                <a:solidFill>
                  <a:srgbClr val="0070C0"/>
                </a:solidFill>
                <a:latin typeface="Lato"/>
              </a:rPr>
              <a:t>Information Management Systems</a:t>
            </a:r>
          </a:p>
          <a:p>
            <a:r>
              <a:rPr lang="en-US" sz="1200" dirty="0">
                <a:solidFill>
                  <a:srgbClr val="0070C0"/>
                </a:solidFill>
                <a:latin typeface="Lato"/>
              </a:rPr>
              <a:t>Computer Science / Computer Engineering / Software Engineering</a:t>
            </a:r>
          </a:p>
          <a:p>
            <a:r>
              <a:rPr lang="en-US" sz="1200" dirty="0">
                <a:solidFill>
                  <a:srgbClr val="0070C0"/>
                </a:solidFill>
                <a:latin typeface="Lato"/>
              </a:rPr>
              <a:t>Requirements:</a:t>
            </a:r>
          </a:p>
          <a:p>
            <a:r>
              <a:rPr lang="en-US" sz="1200" dirty="0">
                <a:solidFill>
                  <a:srgbClr val="0070C0"/>
                </a:solidFill>
                <a:latin typeface="Lato"/>
              </a:rPr>
              <a:t>Excellent Microsoft excel skills, preferably with MS Excel VBA Macro knowledge.</a:t>
            </a:r>
          </a:p>
          <a:p>
            <a:r>
              <a:rPr lang="en-US" sz="1200" dirty="0">
                <a:solidFill>
                  <a:srgbClr val="0070C0"/>
                </a:solidFill>
                <a:latin typeface="Lato"/>
              </a:rPr>
              <a:t>Projects may requires students to do UAT (User Acceptance Testing) and follow by implementation in reporting system.</a:t>
            </a:r>
            <a:endParaRPr lang="en-SG" sz="1200" dirty="0">
              <a:solidFill>
                <a:srgbClr val="0070C0"/>
              </a:solidFill>
              <a:latin typeface="Lato"/>
            </a:endParaRPr>
          </a:p>
        </p:txBody>
      </p:sp>
    </p:spTree>
    <p:extLst>
      <p:ext uri="{BB962C8B-B14F-4D97-AF65-F5344CB8AC3E}">
        <p14:creationId xmlns:p14="http://schemas.microsoft.com/office/powerpoint/2010/main" val="325469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D0A699-97D1-40DA-956A-EFF39B6B5390}"/>
              </a:ext>
            </a:extLst>
          </p:cNvPr>
          <p:cNvSpPr txBox="1"/>
          <p:nvPr/>
        </p:nvSpPr>
        <p:spPr>
          <a:xfrm>
            <a:off x="123825" y="444917"/>
            <a:ext cx="11944350" cy="5632311"/>
          </a:xfrm>
          <a:prstGeom prst="rect">
            <a:avLst/>
          </a:prstGeom>
          <a:noFill/>
        </p:spPr>
        <p:txBody>
          <a:bodyPr wrap="square">
            <a:spAutoFit/>
          </a:bodyPr>
          <a:lstStyle/>
          <a:p>
            <a:r>
              <a:rPr lang="en-US" sz="1200" dirty="0">
                <a:solidFill>
                  <a:srgbClr val="FF0000"/>
                </a:solidFill>
                <a:latin typeface="Lato"/>
              </a:rPr>
              <a:t>Business Analytics internship - P&amp;G Summer 2021</a:t>
            </a:r>
          </a:p>
          <a:p>
            <a:r>
              <a:rPr lang="en-US" sz="1200" dirty="0">
                <a:solidFill>
                  <a:srgbClr val="FF0000"/>
                </a:solidFill>
                <a:latin typeface="Lato"/>
              </a:rPr>
              <a:t>Procter &amp; Gamble</a:t>
            </a:r>
          </a:p>
          <a:p>
            <a:r>
              <a:rPr lang="en-US" sz="1200" dirty="0">
                <a:latin typeface="Lato"/>
              </a:rPr>
              <a:t>6,478 reviews</a:t>
            </a:r>
          </a:p>
          <a:p>
            <a:r>
              <a:rPr lang="en-US" sz="1200" dirty="0">
                <a:latin typeface="Lato"/>
              </a:rPr>
              <a:t>-</a:t>
            </a:r>
          </a:p>
          <a:p>
            <a:r>
              <a:rPr lang="en-US" sz="1200" dirty="0">
                <a:latin typeface="Lato"/>
              </a:rPr>
              <a:t>Singapore</a:t>
            </a:r>
          </a:p>
          <a:p>
            <a:r>
              <a:rPr lang="en-US" sz="1200" dirty="0">
                <a:solidFill>
                  <a:srgbClr val="7030A0"/>
                </a:solidFill>
                <a:latin typeface="Lato"/>
              </a:rPr>
              <a:t>Full-time, Internship</a:t>
            </a:r>
          </a:p>
          <a:p>
            <a:r>
              <a:rPr lang="en-US" sz="1200" dirty="0">
                <a:solidFill>
                  <a:srgbClr val="7030A0"/>
                </a:solidFill>
                <a:latin typeface="Lato"/>
              </a:rPr>
              <a:t>Business Analysts </a:t>
            </a:r>
            <a:r>
              <a:rPr lang="en-US" sz="1200" dirty="0">
                <a:latin typeface="Lato"/>
              </a:rPr>
              <a:t>(BA) at P&amp;G are a specialist group belonging to the Analytics &amp; Insight Department. BAs provides the expertise and deep understanding in data-driven analytics about consumer, retailers and market understanding and insight.</a:t>
            </a:r>
          </a:p>
          <a:p>
            <a:r>
              <a:rPr lang="en-US" sz="1200" dirty="0">
                <a:latin typeface="Lato"/>
              </a:rPr>
              <a:t>The core work is to identify and activate growth opportunities for our brands at country/ trade channels/ and specific retailers levels. We identify these big insights through outstanding analytics based on data and advanced analytic &amp; statistical tools. Our analytics are a combination of insight and foresight. Business Analyst is to deliver P&amp;G business goals by using data and analytics to derive impactful consumer and business insights.</a:t>
            </a:r>
          </a:p>
          <a:p>
            <a:endParaRPr lang="en-US" sz="1200" dirty="0">
              <a:latin typeface="Lato"/>
            </a:endParaRPr>
          </a:p>
          <a:p>
            <a:r>
              <a:rPr lang="en-US" sz="1200" dirty="0">
                <a:solidFill>
                  <a:srgbClr val="7030A0"/>
                </a:solidFill>
                <a:latin typeface="Lato"/>
              </a:rPr>
              <a:t>As a business analytics intern:</a:t>
            </a:r>
          </a:p>
          <a:p>
            <a:r>
              <a:rPr lang="en-US" sz="1200" dirty="0">
                <a:latin typeface="Lato"/>
              </a:rPr>
              <a:t>You will embed data analytics decisions into P&amp;G's monthly business process, based on both external data (e.g. market share and household consumption) and internal data (e.g. sales data)</a:t>
            </a:r>
          </a:p>
          <a:p>
            <a:r>
              <a:rPr lang="en-US" sz="1200" dirty="0">
                <a:latin typeface="Lato"/>
              </a:rPr>
              <a:t>You will lead category/channel deep-dives (e.g. Baby Care/Shave Care/Skin Care or </a:t>
            </a:r>
            <a:r>
              <a:rPr lang="en-US" sz="1200" dirty="0" err="1">
                <a:latin typeface="Lato"/>
              </a:rPr>
              <a:t>HyperSuper</a:t>
            </a:r>
            <a:r>
              <a:rPr lang="en-US" sz="1200" dirty="0">
                <a:latin typeface="Lato"/>
              </a:rPr>
              <a:t>/</a:t>
            </a:r>
            <a:r>
              <a:rPr lang="en-US" sz="1200" dirty="0" err="1">
                <a:latin typeface="Lato"/>
              </a:rPr>
              <a:t>DrugPharma</a:t>
            </a:r>
            <a:r>
              <a:rPr lang="en-US" sz="1200" dirty="0">
                <a:latin typeface="Lato"/>
              </a:rPr>
              <a:t>/eCommerce) to identify portfolio opportunities / business drivers opportunities to accelerate business.</a:t>
            </a:r>
          </a:p>
          <a:p>
            <a:r>
              <a:rPr lang="en-US" sz="1200" dirty="0">
                <a:latin typeface="Lato"/>
              </a:rPr>
              <a:t>You will improve Media/Trade effectiveness and enable media/trade cost saving by running analytics</a:t>
            </a:r>
          </a:p>
          <a:p>
            <a:r>
              <a:rPr lang="en-US" sz="1200" dirty="0">
                <a:latin typeface="Lato"/>
              </a:rPr>
              <a:t>You will participate in data science or innovation projects to tackle existing business questions differently by IoT, automation, external data, </a:t>
            </a:r>
            <a:r>
              <a:rPr lang="en-US" sz="1200" dirty="0" err="1">
                <a:latin typeface="Lato"/>
              </a:rPr>
              <a:t>etc</a:t>
            </a:r>
            <a:endParaRPr lang="en-US" sz="1200" dirty="0">
              <a:latin typeface="Lato"/>
            </a:endParaRPr>
          </a:p>
          <a:p>
            <a:r>
              <a:rPr lang="en-US" sz="1200" dirty="0">
                <a:latin typeface="Lato"/>
              </a:rPr>
              <a:t>Your overall work would be a good mix of delivering today (70-80% time/capacity) and crafting tomorrow (20-30% on innovation/data science projects)</a:t>
            </a:r>
          </a:p>
          <a:p>
            <a:r>
              <a:rPr lang="en-US" sz="1200" dirty="0">
                <a:latin typeface="Lato"/>
              </a:rPr>
              <a:t>Requirements: </a:t>
            </a:r>
          </a:p>
          <a:p>
            <a:endParaRPr lang="en-US" sz="1200" dirty="0">
              <a:latin typeface="Lato"/>
            </a:endParaRPr>
          </a:p>
          <a:p>
            <a:pPr marL="171450" indent="-171450">
              <a:buFont typeface="Arial" panose="020B0604020202020204" pitchFamily="34" charset="0"/>
              <a:buChar char="•"/>
            </a:pPr>
            <a:r>
              <a:rPr lang="en-US" sz="1200" dirty="0">
                <a:solidFill>
                  <a:srgbClr val="0070C0"/>
                </a:solidFill>
                <a:latin typeface="Lato"/>
              </a:rPr>
              <a:t>Ability to query and analyze data on a big data environment</a:t>
            </a:r>
          </a:p>
          <a:p>
            <a:pPr marL="171450" indent="-171450">
              <a:buFont typeface="Arial" panose="020B0604020202020204" pitchFamily="34" charset="0"/>
              <a:buChar char="•"/>
            </a:pPr>
            <a:r>
              <a:rPr lang="en-US" sz="1200" dirty="0">
                <a:solidFill>
                  <a:srgbClr val="0070C0"/>
                </a:solidFill>
                <a:latin typeface="Lato"/>
              </a:rPr>
              <a:t>Ability to own the development of advanced analytical methods, mining vast amount of data using statistical methods or machine learning models to provide meaningful insights for solving business problems or finding opportunities for profitable growth</a:t>
            </a:r>
          </a:p>
          <a:p>
            <a:pPr marL="171450" indent="-171450">
              <a:buFont typeface="Arial" panose="020B0604020202020204" pitchFamily="34" charset="0"/>
              <a:buChar char="•"/>
            </a:pPr>
            <a:r>
              <a:rPr lang="en-US" sz="1200" dirty="0">
                <a:solidFill>
                  <a:srgbClr val="0070C0"/>
                </a:solidFill>
                <a:latin typeface="Lato"/>
              </a:rPr>
              <a:t>Bachelors or Masters (preferred) in Business Analytics or Statistics or Engineering or Computer Science or Physical Sciences Preferred Coursework / Experience (not a requirement)</a:t>
            </a:r>
          </a:p>
          <a:p>
            <a:pPr marL="171450" indent="-171450">
              <a:buFont typeface="Arial" panose="020B0604020202020204" pitchFamily="34" charset="0"/>
              <a:buChar char="•"/>
            </a:pPr>
            <a:r>
              <a:rPr lang="en-US" sz="1200" dirty="0">
                <a:solidFill>
                  <a:srgbClr val="0070C0"/>
                </a:solidFill>
                <a:latin typeface="Lato"/>
              </a:rPr>
              <a:t>Programming / Database Languages; Python, R, SQL</a:t>
            </a:r>
          </a:p>
          <a:p>
            <a:pPr marL="171450" indent="-171450">
              <a:buFont typeface="Arial" panose="020B0604020202020204" pitchFamily="34" charset="0"/>
              <a:buChar char="•"/>
            </a:pPr>
            <a:r>
              <a:rPr lang="en-US" sz="1200" dirty="0">
                <a:solidFill>
                  <a:srgbClr val="0070C0"/>
                </a:solidFill>
                <a:latin typeface="Lato"/>
              </a:rPr>
              <a:t>Participated in Kaggle or other data analytics competition</a:t>
            </a:r>
          </a:p>
        </p:txBody>
      </p:sp>
    </p:spTree>
    <p:extLst>
      <p:ext uri="{BB962C8B-B14F-4D97-AF65-F5344CB8AC3E}">
        <p14:creationId xmlns:p14="http://schemas.microsoft.com/office/powerpoint/2010/main" val="9773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A501B-8C3E-4800-8722-BFD0CF245C5B}"/>
              </a:ext>
            </a:extLst>
          </p:cNvPr>
          <p:cNvSpPr txBox="1"/>
          <p:nvPr/>
        </p:nvSpPr>
        <p:spPr>
          <a:xfrm>
            <a:off x="858416" y="444064"/>
            <a:ext cx="10170368" cy="5078313"/>
          </a:xfrm>
          <a:prstGeom prst="rect">
            <a:avLst/>
          </a:prstGeom>
          <a:noFill/>
        </p:spPr>
        <p:txBody>
          <a:bodyPr wrap="square">
            <a:spAutoFit/>
          </a:bodyPr>
          <a:lstStyle/>
          <a:p>
            <a:pPr algn="l"/>
            <a:r>
              <a:rPr lang="en-US" sz="1200" b="0" i="0" dirty="0">
                <a:effectLst/>
                <a:latin typeface="Lato"/>
              </a:rPr>
              <a:t>Padang and Co|   Internship</a:t>
            </a:r>
          </a:p>
          <a:p>
            <a:pPr algn="r"/>
            <a:r>
              <a:rPr lang="en-US" sz="1200" b="0" i="0" u="none" strike="noStrike" dirty="0">
                <a:effectLst/>
                <a:latin typeface="Lato"/>
                <a:hlinkClick r:id="rId2">
                  <a:extLst>
                    <a:ext uri="{A12FA001-AC4F-418D-AE19-62706E023703}">
                      <ahyp:hlinkClr xmlns:ahyp="http://schemas.microsoft.com/office/drawing/2018/hyperlinkcolor" val="tx"/>
                    </a:ext>
                  </a:extLst>
                </a:hlinkClick>
              </a:rPr>
              <a:t>Apply Now</a:t>
            </a:r>
            <a:endParaRPr lang="en-US" sz="1200" b="0" i="0" dirty="0">
              <a:effectLst/>
              <a:latin typeface="Lato"/>
            </a:endParaRPr>
          </a:p>
          <a:p>
            <a:pPr algn="l" rtl="0"/>
            <a:r>
              <a:rPr lang="en-US" sz="1200" b="0" i="0" dirty="0">
                <a:effectLst/>
                <a:latin typeface="Lato"/>
              </a:rPr>
              <a:t>Position Overview</a:t>
            </a:r>
          </a:p>
          <a:p>
            <a:pPr algn="l" rtl="0"/>
            <a:r>
              <a:rPr lang="en-US" sz="1200" b="0" i="0" dirty="0">
                <a:effectLst/>
                <a:latin typeface="Lato"/>
              </a:rPr>
              <a:t>We are looking for a </a:t>
            </a:r>
            <a:r>
              <a:rPr lang="en-US" sz="1200" b="0" i="0" dirty="0">
                <a:solidFill>
                  <a:srgbClr val="7030A0"/>
                </a:solidFill>
                <a:effectLst/>
                <a:latin typeface="Lato"/>
              </a:rPr>
              <a:t>flexible and versatile startup analyst </a:t>
            </a:r>
            <a:r>
              <a:rPr lang="en-US" sz="1200" b="0" i="0" dirty="0">
                <a:effectLst/>
                <a:latin typeface="Lato"/>
              </a:rPr>
              <a:t>who will be responsible for conducting and leading the </a:t>
            </a:r>
            <a:r>
              <a:rPr lang="en-US" sz="1200" b="0" i="0" dirty="0">
                <a:solidFill>
                  <a:srgbClr val="FF0000"/>
                </a:solidFill>
                <a:effectLst/>
                <a:latin typeface="Lato"/>
              </a:rPr>
              <a:t>startup research and analysis projects, preparing ecosystem and trends reports </a:t>
            </a:r>
            <a:r>
              <a:rPr lang="en-US" sz="1200" b="0" i="0" dirty="0">
                <a:effectLst/>
                <a:latin typeface="Lato"/>
              </a:rPr>
              <a:t>and providing assistance to the Padang &amp; Co </a:t>
            </a:r>
            <a:r>
              <a:rPr lang="en-US" sz="1200" b="0" i="0" dirty="0" err="1">
                <a:effectLst/>
                <a:latin typeface="Lato"/>
              </a:rPr>
              <a:t>programme</a:t>
            </a:r>
            <a:r>
              <a:rPr lang="en-US" sz="1200" b="0" i="0" dirty="0">
                <a:effectLst/>
                <a:latin typeface="Lato"/>
              </a:rPr>
              <a:t> team.</a:t>
            </a:r>
          </a:p>
          <a:p>
            <a:pPr algn="l" rtl="0"/>
            <a:endParaRPr lang="en-US" sz="1200" b="0" i="0" dirty="0">
              <a:effectLst/>
              <a:latin typeface="Lato"/>
            </a:endParaRPr>
          </a:p>
          <a:p>
            <a:pPr algn="l" rtl="0"/>
            <a:r>
              <a:rPr lang="en-US" sz="1200" b="0" i="0" dirty="0">
                <a:effectLst/>
                <a:latin typeface="Lato"/>
              </a:rPr>
              <a:t>Roles and Responsibilities</a:t>
            </a:r>
          </a:p>
          <a:p>
            <a:pPr algn="l" rtl="0">
              <a:buFont typeface="Arial" panose="020B0604020202020204" pitchFamily="34" charset="0"/>
              <a:buChar char="•"/>
            </a:pPr>
            <a:r>
              <a:rPr lang="en-US" sz="1200" b="0" i="0" dirty="0">
                <a:effectLst/>
                <a:latin typeface="Lato"/>
              </a:rPr>
              <a:t>Research and </a:t>
            </a:r>
            <a:r>
              <a:rPr lang="en-US" sz="1200" b="0" i="0" dirty="0" err="1">
                <a:effectLst/>
                <a:latin typeface="Lato"/>
              </a:rPr>
              <a:t>analyse</a:t>
            </a:r>
            <a:r>
              <a:rPr lang="en-US" sz="1200" b="0" i="0" dirty="0">
                <a:effectLst/>
                <a:latin typeface="Lato"/>
              </a:rPr>
              <a:t> startup ecosystems around the globe and present them with authority.</a:t>
            </a:r>
          </a:p>
          <a:p>
            <a:pPr algn="l" rtl="0">
              <a:buFont typeface="Arial" panose="020B0604020202020204" pitchFamily="34" charset="0"/>
              <a:buChar char="•"/>
            </a:pPr>
            <a:r>
              <a:rPr lang="en-US" sz="1200" b="0" i="0" dirty="0">
                <a:effectLst/>
                <a:latin typeface="Lato"/>
              </a:rPr>
              <a:t>Prepare detailed and informative presentations and reports of startup landscapes and technology trends based on client briefs.</a:t>
            </a:r>
          </a:p>
          <a:p>
            <a:pPr algn="l" rtl="0">
              <a:buFont typeface="Arial" panose="020B0604020202020204" pitchFamily="34" charset="0"/>
              <a:buChar char="•"/>
            </a:pPr>
            <a:r>
              <a:rPr lang="en-US" sz="1200" b="0" i="0" dirty="0">
                <a:effectLst/>
                <a:latin typeface="Lato"/>
              </a:rPr>
              <a:t>Assist/support on ad-hoc research projects, and manage multiple work streams at once.</a:t>
            </a:r>
          </a:p>
          <a:p>
            <a:pPr algn="l" rtl="0">
              <a:buFont typeface="Arial" panose="020B0604020202020204" pitchFamily="34" charset="0"/>
              <a:buChar char="•"/>
            </a:pPr>
            <a:r>
              <a:rPr lang="en-US" sz="1200" b="0" i="0" dirty="0">
                <a:effectLst/>
                <a:latin typeface="Lato"/>
              </a:rPr>
              <a:t>Assist in the curation of a rich startup database and manage outreach to key startup players.</a:t>
            </a:r>
          </a:p>
          <a:p>
            <a:pPr algn="l" rtl="0">
              <a:buFont typeface="Arial" panose="020B0604020202020204" pitchFamily="34" charset="0"/>
              <a:buChar char="•"/>
            </a:pPr>
            <a:r>
              <a:rPr lang="en-US" sz="1200" b="0" i="0" dirty="0">
                <a:effectLst/>
                <a:latin typeface="Lato"/>
              </a:rPr>
              <a:t>Give feedback and suggestions on ways to improve data gathering and startup analysis.</a:t>
            </a:r>
          </a:p>
          <a:p>
            <a:pPr algn="l" rtl="0">
              <a:buFont typeface="Arial" panose="020B0604020202020204" pitchFamily="34" charset="0"/>
              <a:buChar char="•"/>
            </a:pPr>
            <a:endParaRPr lang="en-US" sz="1200" b="0" i="0" dirty="0">
              <a:effectLst/>
              <a:latin typeface="Lato"/>
            </a:endParaRPr>
          </a:p>
          <a:p>
            <a:pPr algn="l" rtl="0"/>
            <a:r>
              <a:rPr lang="en-US" sz="1200" b="0" i="0" dirty="0">
                <a:effectLst/>
                <a:latin typeface="Lato"/>
              </a:rPr>
              <a:t>Who We Are Looking For </a:t>
            </a:r>
          </a:p>
          <a:p>
            <a:pPr algn="l" rtl="0">
              <a:buFont typeface="Arial" panose="020B0604020202020204" pitchFamily="34" charset="0"/>
              <a:buChar char="•"/>
            </a:pPr>
            <a:r>
              <a:rPr lang="en-US" sz="1200" b="0" i="0" dirty="0">
                <a:solidFill>
                  <a:schemeClr val="accent2"/>
                </a:solidFill>
                <a:effectLst/>
                <a:latin typeface="Lato"/>
              </a:rPr>
              <a:t>An interest in technology and startups essential.</a:t>
            </a:r>
          </a:p>
          <a:p>
            <a:pPr algn="l" rtl="0">
              <a:buFont typeface="Arial" panose="020B0604020202020204" pitchFamily="34" charset="0"/>
              <a:buChar char="•"/>
            </a:pPr>
            <a:r>
              <a:rPr lang="en-US" sz="1200" b="0" i="0" dirty="0">
                <a:solidFill>
                  <a:schemeClr val="accent2"/>
                </a:solidFill>
                <a:effectLst/>
                <a:latin typeface="Lato"/>
              </a:rPr>
              <a:t>An ambitious and dynamic individual, who has a can-do attitude and enjoys working in a fast-paced, dynamic environment.</a:t>
            </a:r>
          </a:p>
          <a:p>
            <a:pPr algn="l" rtl="0">
              <a:buFont typeface="Arial" panose="020B0604020202020204" pitchFamily="34" charset="0"/>
              <a:buChar char="•"/>
            </a:pPr>
            <a:r>
              <a:rPr lang="en-US" sz="1200" b="0" i="0" dirty="0">
                <a:solidFill>
                  <a:schemeClr val="accent2"/>
                </a:solidFill>
                <a:effectLst/>
                <a:latin typeface="Lato"/>
              </a:rPr>
              <a:t>Proficiency in problem-solving and a strong passion for learning.</a:t>
            </a:r>
          </a:p>
          <a:p>
            <a:pPr algn="l" rtl="0">
              <a:buFont typeface="Arial" panose="020B0604020202020204" pitchFamily="34" charset="0"/>
              <a:buChar char="•"/>
            </a:pPr>
            <a:r>
              <a:rPr lang="en-US" sz="1200" b="0" i="0" dirty="0">
                <a:solidFill>
                  <a:schemeClr val="accent2"/>
                </a:solidFill>
                <a:effectLst/>
                <a:latin typeface="Lato"/>
              </a:rPr>
              <a:t>Excellent written and oral communication skills.</a:t>
            </a:r>
          </a:p>
          <a:p>
            <a:pPr algn="l" rtl="0">
              <a:buFont typeface="Arial" panose="020B0604020202020204" pitchFamily="34" charset="0"/>
              <a:buChar char="•"/>
            </a:pPr>
            <a:r>
              <a:rPr lang="en-US" sz="1200" b="0" i="0" dirty="0">
                <a:solidFill>
                  <a:schemeClr val="accent2"/>
                </a:solidFill>
                <a:effectLst/>
                <a:latin typeface="Lato"/>
              </a:rPr>
              <a:t>Ready to start immediately.</a:t>
            </a:r>
          </a:p>
          <a:p>
            <a:pPr algn="l" rtl="0"/>
            <a:r>
              <a:rPr lang="en-US" sz="1200" b="0" i="0" dirty="0">
                <a:effectLst/>
                <a:latin typeface="Lato"/>
              </a:rPr>
              <a:t>Good To Have</a:t>
            </a:r>
          </a:p>
          <a:p>
            <a:pPr algn="l" rtl="0">
              <a:buFont typeface="Arial" panose="020B0604020202020204" pitchFamily="34" charset="0"/>
              <a:buChar char="•"/>
            </a:pPr>
            <a:r>
              <a:rPr lang="en-US" sz="1200" b="0" i="0" dirty="0">
                <a:solidFill>
                  <a:srgbClr val="0070C0"/>
                </a:solidFill>
                <a:effectLst/>
                <a:latin typeface="Lato"/>
              </a:rPr>
              <a:t>Knowledge of and experience with reporting packages, databases (SQL </a:t>
            </a:r>
            <a:r>
              <a:rPr lang="en-US" sz="1200" b="0" i="0" dirty="0" err="1">
                <a:solidFill>
                  <a:srgbClr val="0070C0"/>
                </a:solidFill>
                <a:effectLst/>
                <a:latin typeface="Lato"/>
              </a:rPr>
              <a:t>etc</a:t>
            </a:r>
            <a:r>
              <a:rPr lang="en-US" sz="1200" b="0" i="0" dirty="0">
                <a:solidFill>
                  <a:srgbClr val="0070C0"/>
                </a:solidFill>
                <a:effectLst/>
                <a:latin typeface="Lato"/>
              </a:rPr>
              <a:t>) and programming (XML, </a:t>
            </a:r>
            <a:r>
              <a:rPr lang="en-US" sz="1200" b="0" i="0" dirty="0" err="1">
                <a:solidFill>
                  <a:srgbClr val="0070C0"/>
                </a:solidFill>
                <a:effectLst/>
                <a:latin typeface="Lato"/>
              </a:rPr>
              <a:t>Javascript</a:t>
            </a:r>
            <a:r>
              <a:rPr lang="en-US" sz="1200" b="0" i="0" dirty="0">
                <a:solidFill>
                  <a:srgbClr val="0070C0"/>
                </a:solidFill>
                <a:effectLst/>
                <a:latin typeface="Lato"/>
              </a:rPr>
              <a:t>, or ETL frameworks).</a:t>
            </a:r>
          </a:p>
          <a:p>
            <a:pPr algn="l" rtl="0">
              <a:buFont typeface="Arial" panose="020B0604020202020204" pitchFamily="34" charset="0"/>
              <a:buChar char="•"/>
            </a:pPr>
            <a:r>
              <a:rPr lang="en-US" sz="1200" b="0" i="0" dirty="0">
                <a:solidFill>
                  <a:srgbClr val="0070C0"/>
                </a:solidFill>
                <a:effectLst/>
                <a:latin typeface="Lato"/>
              </a:rPr>
              <a:t>Knowledge of statistics and experience using statistical packages for </a:t>
            </a:r>
            <a:r>
              <a:rPr lang="en-US" sz="1200" b="0" i="0" dirty="0" err="1">
                <a:solidFill>
                  <a:srgbClr val="0070C0"/>
                </a:solidFill>
                <a:effectLst/>
                <a:latin typeface="Lato"/>
              </a:rPr>
              <a:t>analysing</a:t>
            </a:r>
            <a:r>
              <a:rPr lang="en-US" sz="1200" b="0" i="0" dirty="0">
                <a:solidFill>
                  <a:srgbClr val="0070C0"/>
                </a:solidFill>
                <a:effectLst/>
                <a:latin typeface="Lato"/>
              </a:rPr>
              <a:t> datasets (Excel, SPSS, SAS </a:t>
            </a:r>
            <a:r>
              <a:rPr lang="en-US" sz="1200" b="0" i="0" dirty="0" err="1">
                <a:solidFill>
                  <a:srgbClr val="0070C0"/>
                </a:solidFill>
                <a:effectLst/>
                <a:latin typeface="Lato"/>
              </a:rPr>
              <a:t>etc</a:t>
            </a:r>
            <a:r>
              <a:rPr lang="en-US" sz="1200" b="0" i="0" dirty="0">
                <a:solidFill>
                  <a:srgbClr val="0070C0"/>
                </a:solidFill>
                <a:effectLst/>
                <a:latin typeface="Lato"/>
              </a:rPr>
              <a:t>).</a:t>
            </a:r>
          </a:p>
          <a:p>
            <a:pPr algn="l" rtl="0">
              <a:buFont typeface="Arial" panose="020B0604020202020204" pitchFamily="34" charset="0"/>
              <a:buChar char="•"/>
            </a:pPr>
            <a:r>
              <a:rPr lang="en-US" sz="1200" b="0" i="0" dirty="0">
                <a:solidFill>
                  <a:srgbClr val="0070C0"/>
                </a:solidFill>
                <a:effectLst/>
                <a:latin typeface="Lato"/>
              </a:rPr>
              <a:t>Familiar with hackathons, innovation challenges, accelerators and innovation labs.</a:t>
            </a:r>
          </a:p>
          <a:p>
            <a:pPr algn="l" rtl="0">
              <a:buFont typeface="Arial" panose="020B0604020202020204" pitchFamily="34" charset="0"/>
              <a:buChar char="•"/>
            </a:pPr>
            <a:r>
              <a:rPr lang="en-US" sz="1200" b="0" i="0" dirty="0">
                <a:solidFill>
                  <a:srgbClr val="0070C0"/>
                </a:solidFill>
                <a:effectLst/>
                <a:latin typeface="Lato"/>
              </a:rPr>
              <a:t>Have an existing network or knowledge in VCs and Corporate Innovation.</a:t>
            </a:r>
          </a:p>
          <a:p>
            <a:pPr algn="l" rtl="0">
              <a:buFont typeface="Arial" panose="020B0604020202020204" pitchFamily="34" charset="0"/>
              <a:buChar char="•"/>
            </a:pPr>
            <a:r>
              <a:rPr lang="en-US" sz="1200" b="0" i="0" dirty="0">
                <a:solidFill>
                  <a:srgbClr val="0070C0"/>
                </a:solidFill>
                <a:effectLst/>
                <a:latin typeface="Lato"/>
              </a:rPr>
              <a:t>A track record in research, analysis, report writing and / or strategic planning is highly advantageous. </a:t>
            </a:r>
          </a:p>
          <a:p>
            <a:pPr algn="l" rtl="0">
              <a:buFont typeface="Arial" panose="020B0604020202020204" pitchFamily="34" charset="0"/>
              <a:buChar char="•"/>
            </a:pPr>
            <a:r>
              <a:rPr lang="en-US" sz="1200" b="0" i="0" dirty="0">
                <a:solidFill>
                  <a:srgbClr val="0070C0"/>
                </a:solidFill>
                <a:effectLst/>
                <a:latin typeface="Lato"/>
              </a:rPr>
              <a:t>Prior experience working in startups or agencies is a plus.</a:t>
            </a:r>
          </a:p>
          <a:p>
            <a:pPr algn="l" rtl="0">
              <a:buFont typeface="Arial" panose="020B0604020202020204" pitchFamily="34" charset="0"/>
              <a:buChar char="•"/>
            </a:pPr>
            <a:r>
              <a:rPr lang="en-US" sz="1200" b="0" i="0" dirty="0">
                <a:solidFill>
                  <a:schemeClr val="accent2"/>
                </a:solidFill>
                <a:effectLst/>
                <a:latin typeface="Lato"/>
              </a:rPr>
              <a:t>Good familiarity with the startup scene and culture.</a:t>
            </a:r>
          </a:p>
        </p:txBody>
      </p:sp>
    </p:spTree>
    <p:extLst>
      <p:ext uri="{BB962C8B-B14F-4D97-AF65-F5344CB8AC3E}">
        <p14:creationId xmlns:p14="http://schemas.microsoft.com/office/powerpoint/2010/main" val="173343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3503</Words>
  <Application>Microsoft Office PowerPoint</Application>
  <PresentationFormat>Widescreen</PresentationFormat>
  <Paragraphs>218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 Jaryl Lim Yu-Herng</dc:creator>
  <cp:lastModifiedBy>Student - Jaryl Lim Yu-Herng</cp:lastModifiedBy>
  <cp:revision>2</cp:revision>
  <dcterms:created xsi:type="dcterms:W3CDTF">2020-11-27T00:22:21Z</dcterms:created>
  <dcterms:modified xsi:type="dcterms:W3CDTF">2020-11-27T00:46:03Z</dcterms:modified>
</cp:coreProperties>
</file>