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8" r:id="rId2"/>
    <p:sldId id="265" r:id="rId3"/>
    <p:sldId id="266" r:id="rId4"/>
    <p:sldId id="275" r:id="rId5"/>
    <p:sldId id="276" r:id="rId6"/>
    <p:sldId id="268" r:id="rId7"/>
    <p:sldId id="269" r:id="rId8"/>
    <p:sldId id="270" r:id="rId9"/>
    <p:sldId id="271" r:id="rId10"/>
    <p:sldId id="274" r:id="rId11"/>
    <p:sldId id="272" r:id="rId12"/>
    <p:sldId id="273" r:id="rId13"/>
    <p:sldId id="277" r:id="rId14"/>
    <p:sldId id="278" r:id="rId15"/>
    <p:sldId id="279" r:id="rId16"/>
    <p:sldId id="280" r:id="rId17"/>
    <p:sldId id="281" r:id="rId18"/>
    <p:sldId id="287" r:id="rId19"/>
    <p:sldId id="282" r:id="rId20"/>
    <p:sldId id="283" r:id="rId21"/>
    <p:sldId id="284" r:id="rId22"/>
    <p:sldId id="285" r:id="rId23"/>
    <p:sldId id="286" r:id="rId24"/>
    <p:sldId id="288" r:id="rId25"/>
    <p:sldId id="290" r:id="rId26"/>
    <p:sldId id="291" r:id="rId27"/>
    <p:sldId id="292" r:id="rId28"/>
    <p:sldId id="294" r:id="rId29"/>
    <p:sldId id="293" r:id="rId30"/>
    <p:sldId id="295" r:id="rId31"/>
    <p:sldId id="289" r:id="rId32"/>
    <p:sldId id="296" r:id="rId33"/>
    <p:sldId id="300" r:id="rId34"/>
    <p:sldId id="297" r:id="rId35"/>
    <p:sldId id="298" r:id="rId36"/>
    <p:sldId id="299" r:id="rId37"/>
    <p:sldId id="301" r:id="rId38"/>
    <p:sldId id="302" r:id="rId39"/>
    <p:sldId id="303" r:id="rId40"/>
    <p:sldId id="304" r:id="rId41"/>
    <p:sldId id="305" r:id="rId42"/>
    <p:sldId id="306" r:id="rId43"/>
    <p:sldId id="307" r:id="rId44"/>
    <p:sldId id="308" r:id="rId45"/>
    <p:sldId id="30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3" d="100"/>
          <a:sy n="83" d="100"/>
        </p:scale>
        <p:origin x="25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AD0385-652D-475B-AC91-E95DECDF3B7C}" type="datetimeFigureOut">
              <a:rPr lang="en-GB" smtClean="0"/>
              <a:t>07/02/2024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8542E4-960E-4BD9-8924-C29C11359090}" type="slidenum">
              <a:rPr lang="en-GB" smtClean="0"/>
              <a:t>‹#›</a:t>
            </a:fld>
            <a:endParaRPr lang="en-GB"/>
          </a:p>
        </p:txBody>
      </p:sp>
    </p:spTree>
    <p:extLst>
      <p:ext uri="{BB962C8B-B14F-4D97-AF65-F5344CB8AC3E}">
        <p14:creationId xmlns:p14="http://schemas.microsoft.com/office/powerpoint/2010/main" val="1199722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91647DC-C2B6-4E32-AE22-4293E4953197}" type="datetimeFigureOut">
              <a:rPr lang="en-IE" smtClean="0"/>
              <a:t>07/02/2024</a:t>
            </a:fld>
            <a:endParaRPr lang="en-IE"/>
          </a:p>
        </p:txBody>
      </p:sp>
      <p:sp>
        <p:nvSpPr>
          <p:cNvPr id="5" name="Footer Placeholder 4"/>
          <p:cNvSpPr>
            <a:spLocks noGrp="1"/>
          </p:cNvSpPr>
          <p:nvPr>
            <p:ph type="ftr" sz="quarter" idx="11"/>
          </p:nvPr>
        </p:nvSpPr>
        <p:spPr>
          <a:xfrm>
            <a:off x="1876424" y="5410201"/>
            <a:ext cx="5124886" cy="365125"/>
          </a:xfrm>
        </p:spPr>
        <p:txBody>
          <a:bodyPr/>
          <a:lstStyle/>
          <a:p>
            <a:endParaRPr lang="en-IE"/>
          </a:p>
        </p:txBody>
      </p:sp>
      <p:sp>
        <p:nvSpPr>
          <p:cNvPr id="6" name="Slide Number Placeholder 5"/>
          <p:cNvSpPr>
            <a:spLocks noGrp="1"/>
          </p:cNvSpPr>
          <p:nvPr>
            <p:ph type="sldNum" sz="quarter" idx="12"/>
          </p:nvPr>
        </p:nvSpPr>
        <p:spPr>
          <a:xfrm>
            <a:off x="9896911" y="5410199"/>
            <a:ext cx="771089" cy="365125"/>
          </a:xfrm>
        </p:spPr>
        <p:txBody>
          <a:bodyPr/>
          <a:lstStyle/>
          <a:p>
            <a:fld id="{7E394D38-137B-4053-B8A7-B780D2AB10F4}" type="slidenum">
              <a:rPr lang="en-IE" smtClean="0"/>
              <a:t>‹#›</a:t>
            </a:fld>
            <a:endParaRPr lang="en-IE"/>
          </a:p>
        </p:txBody>
      </p:sp>
    </p:spTree>
    <p:extLst>
      <p:ext uri="{BB962C8B-B14F-4D97-AF65-F5344CB8AC3E}">
        <p14:creationId xmlns:p14="http://schemas.microsoft.com/office/powerpoint/2010/main" val="1895127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1647DC-C2B6-4E32-AE22-4293E4953197}" type="datetimeFigureOut">
              <a:rPr lang="en-IE" smtClean="0"/>
              <a:t>07/02/2024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E394D38-137B-4053-B8A7-B780D2AB10F4}" type="slidenum">
              <a:rPr lang="en-IE" smtClean="0"/>
              <a:t>‹#›</a:t>
            </a:fld>
            <a:endParaRPr lang="en-IE"/>
          </a:p>
        </p:txBody>
      </p:sp>
    </p:spTree>
    <p:extLst>
      <p:ext uri="{BB962C8B-B14F-4D97-AF65-F5344CB8AC3E}">
        <p14:creationId xmlns:p14="http://schemas.microsoft.com/office/powerpoint/2010/main" val="3022400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1647DC-C2B6-4E32-AE22-4293E4953197}" type="datetimeFigureOut">
              <a:rPr lang="en-IE" smtClean="0"/>
              <a:t>07/02/2024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E394D38-137B-4053-B8A7-B780D2AB10F4}" type="slidenum">
              <a:rPr lang="en-IE" smtClean="0"/>
              <a:t>‹#›</a:t>
            </a:fld>
            <a:endParaRPr lang="en-IE"/>
          </a:p>
        </p:txBody>
      </p:sp>
    </p:spTree>
    <p:extLst>
      <p:ext uri="{BB962C8B-B14F-4D97-AF65-F5344CB8AC3E}">
        <p14:creationId xmlns:p14="http://schemas.microsoft.com/office/powerpoint/2010/main" val="1493223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1647DC-C2B6-4E32-AE22-4293E4953197}" type="datetimeFigureOut">
              <a:rPr lang="en-IE" smtClean="0"/>
              <a:t>07/02/2024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E394D38-137B-4053-B8A7-B780D2AB10F4}" type="slidenum">
              <a:rPr lang="en-IE" smtClean="0"/>
              <a:t>‹#›</a:t>
            </a:fld>
            <a:endParaRPr lang="en-IE"/>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32927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1647DC-C2B6-4E32-AE22-4293E4953197}" type="datetimeFigureOut">
              <a:rPr lang="en-IE" smtClean="0"/>
              <a:t>07/02/2024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E394D38-137B-4053-B8A7-B780D2AB10F4}" type="slidenum">
              <a:rPr lang="en-IE" smtClean="0"/>
              <a:t>‹#›</a:t>
            </a:fld>
            <a:endParaRPr lang="en-IE"/>
          </a:p>
        </p:txBody>
      </p:sp>
    </p:spTree>
    <p:extLst>
      <p:ext uri="{BB962C8B-B14F-4D97-AF65-F5344CB8AC3E}">
        <p14:creationId xmlns:p14="http://schemas.microsoft.com/office/powerpoint/2010/main" val="1064034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1647DC-C2B6-4E32-AE22-4293E4953197}" type="datetimeFigureOut">
              <a:rPr lang="en-IE" smtClean="0"/>
              <a:t>07/02/2024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7E394D38-137B-4053-B8A7-B780D2AB10F4}" type="slidenum">
              <a:rPr lang="en-IE" smtClean="0"/>
              <a:t>‹#›</a:t>
            </a:fld>
            <a:endParaRPr lang="en-IE"/>
          </a:p>
        </p:txBody>
      </p:sp>
    </p:spTree>
    <p:extLst>
      <p:ext uri="{BB962C8B-B14F-4D97-AF65-F5344CB8AC3E}">
        <p14:creationId xmlns:p14="http://schemas.microsoft.com/office/powerpoint/2010/main" val="418434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1647DC-C2B6-4E32-AE22-4293E4953197}" type="datetimeFigureOut">
              <a:rPr lang="en-IE" smtClean="0"/>
              <a:t>07/02/2024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7E394D38-137B-4053-B8A7-B780D2AB10F4}" type="slidenum">
              <a:rPr lang="en-IE" smtClean="0"/>
              <a:t>‹#›</a:t>
            </a:fld>
            <a:endParaRPr lang="en-IE"/>
          </a:p>
        </p:txBody>
      </p:sp>
    </p:spTree>
    <p:extLst>
      <p:ext uri="{BB962C8B-B14F-4D97-AF65-F5344CB8AC3E}">
        <p14:creationId xmlns:p14="http://schemas.microsoft.com/office/powerpoint/2010/main" val="3685903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647DC-C2B6-4E32-AE22-4293E4953197}" type="datetimeFigureOut">
              <a:rPr lang="en-IE" smtClean="0"/>
              <a:t>07/02/2024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E394D38-137B-4053-B8A7-B780D2AB10F4}" type="slidenum">
              <a:rPr lang="en-IE" smtClean="0"/>
              <a:t>‹#›</a:t>
            </a:fld>
            <a:endParaRPr lang="en-IE"/>
          </a:p>
        </p:txBody>
      </p:sp>
    </p:spTree>
    <p:extLst>
      <p:ext uri="{BB962C8B-B14F-4D97-AF65-F5344CB8AC3E}">
        <p14:creationId xmlns:p14="http://schemas.microsoft.com/office/powerpoint/2010/main" val="2643439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647DC-C2B6-4E32-AE22-4293E4953197}" type="datetimeFigureOut">
              <a:rPr lang="en-IE" smtClean="0"/>
              <a:t>07/02/2024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E394D38-137B-4053-B8A7-B780D2AB10F4}" type="slidenum">
              <a:rPr lang="en-IE" smtClean="0"/>
              <a:t>‹#›</a:t>
            </a:fld>
            <a:endParaRPr lang="en-IE"/>
          </a:p>
        </p:txBody>
      </p:sp>
    </p:spTree>
    <p:extLst>
      <p:ext uri="{BB962C8B-B14F-4D97-AF65-F5344CB8AC3E}">
        <p14:creationId xmlns:p14="http://schemas.microsoft.com/office/powerpoint/2010/main" val="508865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1647DC-C2B6-4E32-AE22-4293E4953197}" type="datetimeFigureOut">
              <a:rPr lang="en-IE" smtClean="0"/>
              <a:t>07/02/2024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E394D38-137B-4053-B8A7-B780D2AB10F4}" type="slidenum">
              <a:rPr lang="en-IE" smtClean="0"/>
              <a:t>‹#›</a:t>
            </a:fld>
            <a:endParaRPr lang="en-IE"/>
          </a:p>
        </p:txBody>
      </p:sp>
    </p:spTree>
    <p:extLst>
      <p:ext uri="{BB962C8B-B14F-4D97-AF65-F5344CB8AC3E}">
        <p14:creationId xmlns:p14="http://schemas.microsoft.com/office/powerpoint/2010/main" val="2270295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1647DC-C2B6-4E32-AE22-4293E4953197}" type="datetimeFigureOut">
              <a:rPr lang="en-IE" smtClean="0"/>
              <a:t>07/02/2024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7E394D38-137B-4053-B8A7-B780D2AB10F4}" type="slidenum">
              <a:rPr lang="en-IE" smtClean="0"/>
              <a:t>‹#›</a:t>
            </a:fld>
            <a:endParaRPr lang="en-IE"/>
          </a:p>
        </p:txBody>
      </p:sp>
    </p:spTree>
    <p:extLst>
      <p:ext uri="{BB962C8B-B14F-4D97-AF65-F5344CB8AC3E}">
        <p14:creationId xmlns:p14="http://schemas.microsoft.com/office/powerpoint/2010/main" val="3122152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1647DC-C2B6-4E32-AE22-4293E4953197}" type="datetimeFigureOut">
              <a:rPr lang="en-IE" smtClean="0"/>
              <a:t>07/02/2024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E394D38-137B-4053-B8A7-B780D2AB10F4}" type="slidenum">
              <a:rPr lang="en-IE" smtClean="0"/>
              <a:t>‹#›</a:t>
            </a:fld>
            <a:endParaRPr lang="en-IE"/>
          </a:p>
        </p:txBody>
      </p:sp>
    </p:spTree>
    <p:extLst>
      <p:ext uri="{BB962C8B-B14F-4D97-AF65-F5344CB8AC3E}">
        <p14:creationId xmlns:p14="http://schemas.microsoft.com/office/powerpoint/2010/main" val="4253657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1647DC-C2B6-4E32-AE22-4293E4953197}" type="datetimeFigureOut">
              <a:rPr lang="en-IE" smtClean="0"/>
              <a:t>07/02/2024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7E394D38-137B-4053-B8A7-B780D2AB10F4}" type="slidenum">
              <a:rPr lang="en-IE" smtClean="0"/>
              <a:t>‹#›</a:t>
            </a:fld>
            <a:endParaRPr lang="en-IE"/>
          </a:p>
        </p:txBody>
      </p:sp>
    </p:spTree>
    <p:extLst>
      <p:ext uri="{BB962C8B-B14F-4D97-AF65-F5344CB8AC3E}">
        <p14:creationId xmlns:p14="http://schemas.microsoft.com/office/powerpoint/2010/main" val="184843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1647DC-C2B6-4E32-AE22-4293E4953197}" type="datetimeFigureOut">
              <a:rPr lang="en-IE" smtClean="0"/>
              <a:t>07/02/2024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7E394D38-137B-4053-B8A7-B780D2AB10F4}" type="slidenum">
              <a:rPr lang="en-IE" smtClean="0"/>
              <a:t>‹#›</a:t>
            </a:fld>
            <a:endParaRPr lang="en-IE"/>
          </a:p>
        </p:txBody>
      </p:sp>
    </p:spTree>
    <p:extLst>
      <p:ext uri="{BB962C8B-B14F-4D97-AF65-F5344CB8AC3E}">
        <p14:creationId xmlns:p14="http://schemas.microsoft.com/office/powerpoint/2010/main" val="2424102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647DC-C2B6-4E32-AE22-4293E4953197}" type="datetimeFigureOut">
              <a:rPr lang="en-IE" smtClean="0"/>
              <a:t>07/02/2024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7E394D38-137B-4053-B8A7-B780D2AB10F4}" type="slidenum">
              <a:rPr lang="en-IE" smtClean="0"/>
              <a:t>‹#›</a:t>
            </a:fld>
            <a:endParaRPr lang="en-IE"/>
          </a:p>
        </p:txBody>
      </p:sp>
    </p:spTree>
    <p:extLst>
      <p:ext uri="{BB962C8B-B14F-4D97-AF65-F5344CB8AC3E}">
        <p14:creationId xmlns:p14="http://schemas.microsoft.com/office/powerpoint/2010/main" val="202359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1647DC-C2B6-4E32-AE22-4293E4953197}" type="datetimeFigureOut">
              <a:rPr lang="en-IE" smtClean="0"/>
              <a:t>07/02/2024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E394D38-137B-4053-B8A7-B780D2AB10F4}" type="slidenum">
              <a:rPr lang="en-IE" smtClean="0"/>
              <a:t>‹#›</a:t>
            </a:fld>
            <a:endParaRPr lang="en-IE"/>
          </a:p>
        </p:txBody>
      </p:sp>
    </p:spTree>
    <p:extLst>
      <p:ext uri="{BB962C8B-B14F-4D97-AF65-F5344CB8AC3E}">
        <p14:creationId xmlns:p14="http://schemas.microsoft.com/office/powerpoint/2010/main" val="952700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1647DC-C2B6-4E32-AE22-4293E4953197}" type="datetimeFigureOut">
              <a:rPr lang="en-IE" smtClean="0"/>
              <a:t>07/02/2024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7E394D38-137B-4053-B8A7-B780D2AB10F4}" type="slidenum">
              <a:rPr lang="en-IE" smtClean="0"/>
              <a:t>‹#›</a:t>
            </a:fld>
            <a:endParaRPr lang="en-IE"/>
          </a:p>
        </p:txBody>
      </p:sp>
    </p:spTree>
    <p:extLst>
      <p:ext uri="{BB962C8B-B14F-4D97-AF65-F5344CB8AC3E}">
        <p14:creationId xmlns:p14="http://schemas.microsoft.com/office/powerpoint/2010/main" val="1625736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91647DC-C2B6-4E32-AE22-4293E4953197}" type="datetimeFigureOut">
              <a:rPr lang="en-IE" smtClean="0"/>
              <a:t>07/02/2024</a:t>
            </a:fld>
            <a:endParaRPr lang="en-IE"/>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E394D38-137B-4053-B8A7-B780D2AB10F4}" type="slidenum">
              <a:rPr lang="en-IE" smtClean="0"/>
              <a:t>‹#›</a:t>
            </a:fld>
            <a:endParaRPr lang="en-IE"/>
          </a:p>
        </p:txBody>
      </p:sp>
    </p:spTree>
    <p:extLst>
      <p:ext uri="{BB962C8B-B14F-4D97-AF65-F5344CB8AC3E}">
        <p14:creationId xmlns:p14="http://schemas.microsoft.com/office/powerpoint/2010/main" val="27898666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javatpoint.com/machine-learnin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geeksforgeeks.org/overfitting-and-regularization-in-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investopedia.com/terms/r/regression.asp"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dtimes.com/wp-content/uploads/2014/07/Big-Data-Analytics.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478990" y="1627932"/>
            <a:ext cx="8917377" cy="2708434"/>
          </a:xfrm>
          <a:prstGeom prst="rect">
            <a:avLst/>
          </a:prstGeom>
          <a:noFill/>
        </p:spPr>
        <p:txBody>
          <a:bodyPr wrap="none" lIns="91440" tIns="45720" rIns="91440" bIns="45720">
            <a:spAutoFit/>
          </a:bodyPr>
          <a:lstStyle/>
          <a:p>
            <a:pPr algn="ctr"/>
            <a:r>
              <a:rPr lang="en-US" sz="83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Module 2</a:t>
            </a:r>
            <a:br>
              <a:rPr lang="en-US" sz="83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r>
              <a:rPr lang="en-US" sz="83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Regression Models</a:t>
            </a:r>
          </a:p>
        </p:txBody>
      </p:sp>
    </p:spTree>
    <p:extLst>
      <p:ext uri="{BB962C8B-B14F-4D97-AF65-F5344CB8AC3E}">
        <p14:creationId xmlns:p14="http://schemas.microsoft.com/office/powerpoint/2010/main" val="4210219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2D0CAC-0184-8903-7494-334C65C7D48D}"/>
              </a:ext>
            </a:extLst>
          </p:cNvPr>
          <p:cNvSpPr>
            <a:spLocks noGrp="1"/>
          </p:cNvSpPr>
          <p:nvPr>
            <p:ph idx="1"/>
          </p:nvPr>
        </p:nvSpPr>
        <p:spPr/>
        <p:txBody>
          <a:bodyPr/>
          <a:lstStyle/>
          <a:p>
            <a:r>
              <a:rPr lang="en-US" b="0" dirty="0">
                <a:effectLst/>
              </a:rPr>
              <a:t>here x is dependent variable (target)</a:t>
            </a:r>
            <a:endParaRPr lang="en-US" dirty="0"/>
          </a:p>
          <a:p>
            <a:r>
              <a:rPr lang="en-US" dirty="0"/>
              <a:t>y</a:t>
            </a:r>
            <a:r>
              <a:rPr lang="en-US" b="0" dirty="0">
                <a:effectLst/>
              </a:rPr>
              <a:t> is independent variable</a:t>
            </a:r>
          </a:p>
          <a:p>
            <a:r>
              <a:rPr lang="en-US" dirty="0"/>
              <a:t>a is </a:t>
            </a:r>
            <a:r>
              <a:rPr lang="en-US" dirty="0" err="1"/>
              <a:t>constatnt</a:t>
            </a:r>
            <a:endParaRPr lang="en-US" dirty="0"/>
          </a:p>
          <a:p>
            <a:r>
              <a:rPr lang="en-US" dirty="0"/>
              <a:t>b is </a:t>
            </a:r>
            <a:r>
              <a:rPr lang="en-IN" b="0" dirty="0">
                <a:effectLst/>
              </a:rPr>
              <a:t>the regression coefficient </a:t>
            </a:r>
            <a:endParaRPr lang="en-US" dirty="0"/>
          </a:p>
          <a:p>
            <a:endParaRPr lang="en-IN" dirty="0"/>
          </a:p>
        </p:txBody>
      </p:sp>
    </p:spTree>
    <p:extLst>
      <p:ext uri="{BB962C8B-B14F-4D97-AF65-F5344CB8AC3E}">
        <p14:creationId xmlns:p14="http://schemas.microsoft.com/office/powerpoint/2010/main" val="307588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58A5A-950C-D88B-8900-71AF71804DE0}"/>
              </a:ext>
            </a:extLst>
          </p:cNvPr>
          <p:cNvSpPr>
            <a:spLocks noGrp="1"/>
          </p:cNvSpPr>
          <p:nvPr>
            <p:ph type="title"/>
          </p:nvPr>
        </p:nvSpPr>
        <p:spPr>
          <a:xfrm>
            <a:off x="1245585" y="0"/>
            <a:ext cx="9905998" cy="1478570"/>
          </a:xfrm>
        </p:spPr>
        <p:txBody>
          <a:bodyPr/>
          <a:lstStyle/>
          <a:p>
            <a:r>
              <a:rPr lang="en-IN" dirty="0"/>
              <a:t>Example 1 :</a:t>
            </a:r>
          </a:p>
        </p:txBody>
      </p:sp>
      <p:sp>
        <p:nvSpPr>
          <p:cNvPr id="6" name="Rectangle 3">
            <a:extLst>
              <a:ext uri="{FF2B5EF4-FFF2-40B4-BE49-F238E27FC236}">
                <a16:creationId xmlns:a16="http://schemas.microsoft.com/office/drawing/2014/main" id="{93A137FA-29D9-F1AF-B58D-C44F02876CC3}"/>
              </a:ext>
            </a:extLst>
          </p:cNvPr>
          <p:cNvSpPr>
            <a:spLocks noGrp="1" noChangeArrowheads="1"/>
          </p:cNvSpPr>
          <p:nvPr>
            <p:ph idx="1"/>
          </p:nvPr>
        </p:nvSpPr>
        <p:spPr bwMode="auto">
          <a:xfrm>
            <a:off x="886749" y="1124627"/>
            <a:ext cx="880561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panose="020B0604020202020204" pitchFamily="34" charset="0"/>
              </a:rPr>
              <a:t>Find a linear regression equation for the following two sets of data:</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7EF7DF66-E565-00AF-1A2A-850D5FA38969}"/>
              </a:ext>
            </a:extLst>
          </p:cNvPr>
          <p:cNvPicPr>
            <a:picLocks noChangeAspect="1"/>
          </p:cNvPicPr>
          <p:nvPr/>
        </p:nvPicPr>
        <p:blipFill>
          <a:blip r:embed="rId2"/>
          <a:stretch>
            <a:fillRect/>
          </a:stretch>
        </p:blipFill>
        <p:spPr>
          <a:xfrm>
            <a:off x="1612739" y="1547440"/>
            <a:ext cx="6096000" cy="1409700"/>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9B1B4EA-961A-F1B3-5E44-736DBEEEDFED}"/>
                  </a:ext>
                </a:extLst>
              </p:cNvPr>
              <p:cNvSpPr txBox="1"/>
              <p:nvPr/>
            </p:nvSpPr>
            <p:spPr>
              <a:xfrm>
                <a:off x="978059" y="3105834"/>
                <a:ext cx="9057191" cy="2400657"/>
              </a:xfrm>
              <a:prstGeom prst="rect">
                <a:avLst/>
              </a:prstGeom>
              <a:noFill/>
            </p:spPr>
            <p:txBody>
              <a:bodyPr wrap="square">
                <a:spAutoFit/>
              </a:bodyPr>
              <a:lstStyle/>
              <a:p>
                <a:pPr algn="just"/>
                <a:r>
                  <a:rPr lang="en-US" sz="3000" dirty="0">
                    <a:solidFill>
                      <a:srgbClr val="000000"/>
                    </a:solidFill>
                    <a:effectLst/>
                  </a:rPr>
                  <a:t>Solution: </a:t>
                </a:r>
              </a:p>
              <a:p>
                <a:pPr algn="just"/>
                <a:r>
                  <a:rPr lang="en-US" sz="3000" dirty="0">
                    <a:solidFill>
                      <a:srgbClr val="000000"/>
                    </a:solidFill>
                    <a:effectLst/>
                  </a:rPr>
                  <a:t>To find the linear regression equation we need to find the value of </a:t>
                </a:r>
                <a:r>
                  <a:rPr lang="en-US" sz="3000" dirty="0" err="1">
                    <a:solidFill>
                      <a:srgbClr val="000000"/>
                    </a:solidFill>
                    <a:effectLst/>
                  </a:rPr>
                  <a:t>Σx</a:t>
                </a:r>
                <a:r>
                  <a:rPr lang="en-US" sz="3000" dirty="0">
                    <a:solidFill>
                      <a:srgbClr val="000000"/>
                    </a:solidFill>
                    <a:effectLst/>
                  </a:rPr>
                  <a:t>, </a:t>
                </a:r>
                <a:r>
                  <a:rPr lang="en-US" sz="3000" dirty="0" err="1">
                    <a:solidFill>
                      <a:srgbClr val="000000"/>
                    </a:solidFill>
                    <a:effectLst/>
                  </a:rPr>
                  <a:t>Σy</a:t>
                </a:r>
                <a:r>
                  <a:rPr lang="en-US" sz="3000" dirty="0">
                    <a:solidFill>
                      <a:srgbClr val="000000"/>
                    </a:solidFill>
                    <a:effectLst/>
                  </a:rPr>
                  <a:t>, Σ</a:t>
                </a:r>
                <a14:m>
                  <m:oMath xmlns:m="http://schemas.openxmlformats.org/officeDocument/2006/math">
                    <m:sSup>
                      <m:sSupPr>
                        <m:ctrlPr>
                          <a:rPr lang="en-US" sz="3000" i="1" smtClean="0">
                            <a:solidFill>
                              <a:srgbClr val="000000"/>
                            </a:solidFill>
                            <a:effectLst/>
                            <a:latin typeface="Cambria Math" panose="02040503050406030204" pitchFamily="18" charset="0"/>
                          </a:rPr>
                        </m:ctrlPr>
                      </m:sSupPr>
                      <m:e>
                        <m:r>
                          <a:rPr lang="en-IN" sz="3000" b="0" i="1" smtClean="0">
                            <a:solidFill>
                              <a:srgbClr val="000000"/>
                            </a:solidFill>
                            <a:effectLst/>
                            <a:latin typeface="Cambria Math" panose="02040503050406030204" pitchFamily="18" charset="0"/>
                          </a:rPr>
                          <m:t>𝑥</m:t>
                        </m:r>
                      </m:e>
                      <m:sup>
                        <m:r>
                          <a:rPr lang="en-US" sz="3000" i="1" smtClean="0">
                            <a:solidFill>
                              <a:srgbClr val="000000"/>
                            </a:solidFill>
                            <a:effectLst/>
                            <a:latin typeface="Cambria Math" panose="02040503050406030204" pitchFamily="18" charset="0"/>
                          </a:rPr>
                          <m:t>2</m:t>
                        </m:r>
                      </m:sup>
                    </m:sSup>
                  </m:oMath>
                </a14:m>
                <a:r>
                  <a:rPr lang="en-US" sz="3000" dirty="0">
                    <a:solidFill>
                      <a:srgbClr val="000000"/>
                    </a:solidFill>
                    <a:effectLst/>
                  </a:rPr>
                  <a:t>2 </a:t>
                </a:r>
                <a:r>
                  <a:rPr lang="en-IN" sz="3000" dirty="0">
                    <a:solidFill>
                      <a:srgbClr val="000000"/>
                    </a:solidFill>
                    <a:effectLst/>
                  </a:rPr>
                  <a:t>and </a:t>
                </a:r>
                <a:r>
                  <a:rPr lang="el-GR" sz="3000" dirty="0">
                    <a:solidFill>
                      <a:srgbClr val="000000"/>
                    </a:solidFill>
                    <a:effectLst/>
                  </a:rPr>
                  <a:t>Σ</a:t>
                </a:r>
                <a:r>
                  <a:rPr lang="en-IN" sz="3000" dirty="0" err="1">
                    <a:solidFill>
                      <a:srgbClr val="000000"/>
                    </a:solidFill>
                    <a:effectLst/>
                  </a:rPr>
                  <a:t>xy</a:t>
                </a:r>
                <a:r>
                  <a:rPr lang="en-IN" sz="3000" dirty="0">
                    <a:solidFill>
                      <a:srgbClr val="000000"/>
                    </a:solidFill>
                    <a:effectLst/>
                  </a:rPr>
                  <a:t>.</a:t>
                </a:r>
              </a:p>
              <a:p>
                <a:pPr algn="just"/>
                <a:r>
                  <a:rPr lang="en-US" sz="3000" dirty="0"/>
                  <a:t>The formula of the linear equation is y=</a:t>
                </a:r>
                <a:r>
                  <a:rPr lang="en-US" sz="3000" dirty="0" err="1"/>
                  <a:t>a+bx</a:t>
                </a:r>
                <a:r>
                  <a:rPr lang="en-US" sz="3000" dirty="0"/>
                  <a:t>. Using the formula we will find the value of a and b</a:t>
                </a:r>
                <a:endParaRPr lang="en-IN" sz="3000" dirty="0"/>
              </a:p>
            </p:txBody>
          </p:sp>
        </mc:Choice>
        <mc:Fallback xmlns="">
          <p:sp>
            <p:nvSpPr>
              <p:cNvPr id="10" name="TextBox 9">
                <a:extLst>
                  <a:ext uri="{FF2B5EF4-FFF2-40B4-BE49-F238E27FC236}">
                    <a16:creationId xmlns:a16="http://schemas.microsoft.com/office/drawing/2014/main" id="{A9B1B4EA-961A-F1B3-5E44-736DBEEEDFED}"/>
                  </a:ext>
                </a:extLst>
              </p:cNvPr>
              <p:cNvSpPr txBox="1">
                <a:spLocks noRot="1" noChangeAspect="1" noMove="1" noResize="1" noEditPoints="1" noAdjustHandles="1" noChangeArrowheads="1" noChangeShapeType="1" noTextEdit="1"/>
              </p:cNvSpPr>
              <p:nvPr/>
            </p:nvSpPr>
            <p:spPr>
              <a:xfrm>
                <a:off x="978059" y="3105834"/>
                <a:ext cx="9057191" cy="2400657"/>
              </a:xfrm>
              <a:prstGeom prst="rect">
                <a:avLst/>
              </a:prstGeom>
              <a:blipFill>
                <a:blip r:embed="rId3"/>
                <a:stretch>
                  <a:fillRect l="-1548" t="-3046" r="-1615" b="-7107"/>
                </a:stretch>
              </a:blipFill>
            </p:spPr>
            <p:txBody>
              <a:bodyPr/>
              <a:lstStyle/>
              <a:p>
                <a:r>
                  <a:rPr lang="en-IN">
                    <a:noFill/>
                  </a:rPr>
                  <a:t> </a:t>
                </a:r>
              </a:p>
            </p:txBody>
          </p:sp>
        </mc:Fallback>
      </mc:AlternateContent>
    </p:spTree>
    <p:extLst>
      <p:ext uri="{BB962C8B-B14F-4D97-AF65-F5344CB8AC3E}">
        <p14:creationId xmlns:p14="http://schemas.microsoft.com/office/powerpoint/2010/main" val="459849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9DFDD2-FAB8-EC5D-25FF-F7184578B012}"/>
              </a:ext>
            </a:extLst>
          </p:cNvPr>
          <p:cNvPicPr>
            <a:picLocks noChangeAspect="1"/>
          </p:cNvPicPr>
          <p:nvPr/>
        </p:nvPicPr>
        <p:blipFill>
          <a:blip r:embed="rId2"/>
          <a:stretch>
            <a:fillRect/>
          </a:stretch>
        </p:blipFill>
        <p:spPr>
          <a:xfrm>
            <a:off x="1250066" y="823310"/>
            <a:ext cx="4069948" cy="3590925"/>
          </a:xfrm>
          <a:prstGeom prst="rect">
            <a:avLst/>
          </a:prstGeom>
        </p:spPr>
      </p:pic>
      <p:pic>
        <p:nvPicPr>
          <p:cNvPr id="11" name="Picture 10">
            <a:extLst>
              <a:ext uri="{FF2B5EF4-FFF2-40B4-BE49-F238E27FC236}">
                <a16:creationId xmlns:a16="http://schemas.microsoft.com/office/drawing/2014/main" id="{5F96CEB7-A963-7AB2-60CC-E5B2FBBDCAE6}"/>
              </a:ext>
            </a:extLst>
          </p:cNvPr>
          <p:cNvPicPr>
            <a:picLocks noChangeAspect="1"/>
          </p:cNvPicPr>
          <p:nvPr/>
        </p:nvPicPr>
        <p:blipFill>
          <a:blip r:embed="rId3"/>
          <a:stretch>
            <a:fillRect/>
          </a:stretch>
        </p:blipFill>
        <p:spPr>
          <a:xfrm>
            <a:off x="6096000" y="823309"/>
            <a:ext cx="3819103" cy="3590926"/>
          </a:xfrm>
          <a:prstGeom prst="rect">
            <a:avLst/>
          </a:prstGeom>
        </p:spPr>
      </p:pic>
      <p:pic>
        <p:nvPicPr>
          <p:cNvPr id="13" name="Picture 12">
            <a:extLst>
              <a:ext uri="{FF2B5EF4-FFF2-40B4-BE49-F238E27FC236}">
                <a16:creationId xmlns:a16="http://schemas.microsoft.com/office/drawing/2014/main" id="{8D8C6B18-AF85-2009-6627-39B330F7DDD5}"/>
              </a:ext>
            </a:extLst>
          </p:cNvPr>
          <p:cNvPicPr>
            <a:picLocks noChangeAspect="1"/>
          </p:cNvPicPr>
          <p:nvPr/>
        </p:nvPicPr>
        <p:blipFill>
          <a:blip r:embed="rId4"/>
          <a:stretch>
            <a:fillRect/>
          </a:stretch>
        </p:blipFill>
        <p:spPr>
          <a:xfrm>
            <a:off x="2604304" y="4606724"/>
            <a:ext cx="5694743" cy="2004651"/>
          </a:xfrm>
          <a:prstGeom prst="rect">
            <a:avLst/>
          </a:prstGeom>
        </p:spPr>
      </p:pic>
    </p:spTree>
    <p:extLst>
      <p:ext uri="{BB962C8B-B14F-4D97-AF65-F5344CB8AC3E}">
        <p14:creationId xmlns:p14="http://schemas.microsoft.com/office/powerpoint/2010/main" val="3520608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9A78-00C4-F0B2-EFE5-9248264AA18C}"/>
              </a:ext>
            </a:extLst>
          </p:cNvPr>
          <p:cNvSpPr>
            <a:spLocks noGrp="1"/>
          </p:cNvSpPr>
          <p:nvPr>
            <p:ph type="title"/>
          </p:nvPr>
        </p:nvSpPr>
        <p:spPr/>
        <p:txBody>
          <a:bodyPr/>
          <a:lstStyle/>
          <a:p>
            <a:r>
              <a:rPr lang="en-IN" dirty="0"/>
              <a:t>Example 2: </a:t>
            </a:r>
          </a:p>
        </p:txBody>
      </p:sp>
      <p:pic>
        <p:nvPicPr>
          <p:cNvPr id="5" name="Content Placeholder 4">
            <a:extLst>
              <a:ext uri="{FF2B5EF4-FFF2-40B4-BE49-F238E27FC236}">
                <a16:creationId xmlns:a16="http://schemas.microsoft.com/office/drawing/2014/main" id="{99F22A30-C5CE-5F09-2EA3-2D78929FB70A}"/>
              </a:ext>
            </a:extLst>
          </p:cNvPr>
          <p:cNvPicPr>
            <a:picLocks noGrp="1" noChangeAspect="1"/>
          </p:cNvPicPr>
          <p:nvPr>
            <p:ph idx="1"/>
          </p:nvPr>
        </p:nvPicPr>
        <p:blipFill>
          <a:blip r:embed="rId2"/>
          <a:stretch>
            <a:fillRect/>
          </a:stretch>
        </p:blipFill>
        <p:spPr>
          <a:xfrm>
            <a:off x="2384385" y="1794077"/>
            <a:ext cx="5995686" cy="4829544"/>
          </a:xfrm>
        </p:spPr>
      </p:pic>
    </p:spTree>
    <p:extLst>
      <p:ext uri="{BB962C8B-B14F-4D97-AF65-F5344CB8AC3E}">
        <p14:creationId xmlns:p14="http://schemas.microsoft.com/office/powerpoint/2010/main" val="2451639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7D5D-B0A7-FB22-FEE7-905A28B7F768}"/>
              </a:ext>
            </a:extLst>
          </p:cNvPr>
          <p:cNvSpPr>
            <a:spLocks noGrp="1"/>
          </p:cNvSpPr>
          <p:nvPr>
            <p:ph type="title"/>
          </p:nvPr>
        </p:nvSpPr>
        <p:spPr>
          <a:xfrm>
            <a:off x="1141413" y="618518"/>
            <a:ext cx="9905998" cy="735720"/>
          </a:xfrm>
        </p:spPr>
        <p:txBody>
          <a:bodyPr/>
          <a:lstStyle/>
          <a:p>
            <a:r>
              <a:rPr lang="en-IN" dirty="0"/>
              <a:t>Example 3:</a:t>
            </a:r>
          </a:p>
        </p:txBody>
      </p:sp>
      <p:sp>
        <p:nvSpPr>
          <p:cNvPr id="3" name="Content Placeholder 2">
            <a:extLst>
              <a:ext uri="{FF2B5EF4-FFF2-40B4-BE49-F238E27FC236}">
                <a16:creationId xmlns:a16="http://schemas.microsoft.com/office/drawing/2014/main" id="{3E59D917-CAA2-FC6E-FC5F-E4FD38F04417}"/>
              </a:ext>
            </a:extLst>
          </p:cNvPr>
          <p:cNvSpPr>
            <a:spLocks noGrp="1"/>
          </p:cNvSpPr>
          <p:nvPr>
            <p:ph idx="1"/>
          </p:nvPr>
        </p:nvSpPr>
        <p:spPr>
          <a:xfrm>
            <a:off x="1268733" y="1354238"/>
            <a:ext cx="9905999" cy="3541714"/>
          </a:xfrm>
        </p:spPr>
        <p:txBody>
          <a:bodyPr>
            <a:noAutofit/>
          </a:bodyPr>
          <a:lstStyle/>
          <a:p>
            <a:pPr marL="0" indent="0">
              <a:buNone/>
            </a:pPr>
            <a:r>
              <a:rPr lang="en-US" sz="3000" dirty="0"/>
              <a:t>The data below show the sugar content of a fruit (SUGAR) for different numbers of days after picking (DAYS). Obtain the estimated regression line to predict sugar content based on the number of days the fruit is left on the tree.</a:t>
            </a:r>
            <a:endParaRPr lang="en-IN" sz="3000" dirty="0"/>
          </a:p>
        </p:txBody>
      </p:sp>
      <p:pic>
        <p:nvPicPr>
          <p:cNvPr id="5" name="Picture 4">
            <a:extLst>
              <a:ext uri="{FF2B5EF4-FFF2-40B4-BE49-F238E27FC236}">
                <a16:creationId xmlns:a16="http://schemas.microsoft.com/office/drawing/2014/main" id="{728E0ED5-77E9-C799-D46D-62A82594D641}"/>
              </a:ext>
            </a:extLst>
          </p:cNvPr>
          <p:cNvPicPr>
            <a:picLocks noChangeAspect="1"/>
          </p:cNvPicPr>
          <p:nvPr/>
        </p:nvPicPr>
        <p:blipFill>
          <a:blip r:embed="rId2"/>
          <a:stretch>
            <a:fillRect/>
          </a:stretch>
        </p:blipFill>
        <p:spPr>
          <a:xfrm>
            <a:off x="4510569" y="3726671"/>
            <a:ext cx="3175021" cy="2883697"/>
          </a:xfrm>
          <a:prstGeom prst="rect">
            <a:avLst/>
          </a:prstGeom>
        </p:spPr>
      </p:pic>
    </p:spTree>
    <p:extLst>
      <p:ext uri="{BB962C8B-B14F-4D97-AF65-F5344CB8AC3E}">
        <p14:creationId xmlns:p14="http://schemas.microsoft.com/office/powerpoint/2010/main" val="3363023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0D8E-5984-5D0E-6A5D-3883CB7534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1732DB5-CD50-8C99-4327-55E98A1EA355}"/>
              </a:ext>
            </a:extLst>
          </p:cNvPr>
          <p:cNvSpPr>
            <a:spLocks noGrp="1"/>
          </p:cNvSpPr>
          <p:nvPr>
            <p:ph idx="1"/>
          </p:nvPr>
        </p:nvSpPr>
        <p:spPr/>
        <p:txBody>
          <a:bodyPr>
            <a:normAutofit/>
          </a:bodyPr>
          <a:lstStyle/>
          <a:p>
            <a:r>
              <a:rPr lang="en-IN" dirty="0"/>
              <a:t>Example 2: </a:t>
            </a:r>
          </a:p>
          <a:p>
            <a:endParaRPr lang="en-IN" dirty="0"/>
          </a:p>
          <a:p>
            <a:pPr marL="0" indent="0">
              <a:buNone/>
            </a:pPr>
            <a:endParaRPr lang="en-IN" dirty="0"/>
          </a:p>
          <a:p>
            <a:r>
              <a:rPr lang="en-IN" dirty="0"/>
              <a:t>Example 3: </a:t>
            </a:r>
          </a:p>
        </p:txBody>
      </p:sp>
      <p:sp>
        <p:nvSpPr>
          <p:cNvPr id="5" name="TextBox 4">
            <a:extLst>
              <a:ext uri="{FF2B5EF4-FFF2-40B4-BE49-F238E27FC236}">
                <a16:creationId xmlns:a16="http://schemas.microsoft.com/office/drawing/2014/main" id="{E588F89E-1618-2093-F31C-2FCA204C9673}"/>
              </a:ext>
            </a:extLst>
          </p:cNvPr>
          <p:cNvSpPr txBox="1"/>
          <p:nvPr/>
        </p:nvSpPr>
        <p:spPr>
          <a:xfrm>
            <a:off x="3038354" y="3247227"/>
            <a:ext cx="6099858" cy="369332"/>
          </a:xfrm>
          <a:prstGeom prst="rect">
            <a:avLst/>
          </a:prstGeom>
          <a:noFill/>
        </p:spPr>
        <p:txBody>
          <a:bodyPr wrap="square">
            <a:spAutoFit/>
          </a:bodyPr>
          <a:lstStyle/>
          <a:p>
            <a:r>
              <a:rPr lang="en-IN" sz="1400" b="1" dirty="0">
                <a:effectLst/>
              </a:rPr>
              <a:t>Y</a:t>
            </a:r>
            <a:r>
              <a:rPr lang="en-IN" dirty="0"/>
              <a:t>= 125.8 + 171.5*X</a:t>
            </a:r>
          </a:p>
        </p:txBody>
      </p:sp>
    </p:spTree>
    <p:extLst>
      <p:ext uri="{BB962C8B-B14F-4D97-AF65-F5344CB8AC3E}">
        <p14:creationId xmlns:p14="http://schemas.microsoft.com/office/powerpoint/2010/main" val="1852256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B9250-6161-717F-06A3-2DBE89818A57}"/>
              </a:ext>
            </a:extLst>
          </p:cNvPr>
          <p:cNvSpPr>
            <a:spLocks noGrp="1"/>
          </p:cNvSpPr>
          <p:nvPr>
            <p:ph type="title"/>
          </p:nvPr>
        </p:nvSpPr>
        <p:spPr>
          <a:xfrm>
            <a:off x="1141413" y="236553"/>
            <a:ext cx="9905998" cy="1478570"/>
          </a:xfrm>
        </p:spPr>
        <p:txBody>
          <a:bodyPr/>
          <a:lstStyle/>
          <a:p>
            <a:r>
              <a:rPr lang="en-IN" b="1" u="sng" dirty="0"/>
              <a:t>Multiple Linear Regression (MLR)</a:t>
            </a:r>
            <a:br>
              <a:rPr lang="en-IN" b="1" dirty="0"/>
            </a:br>
            <a:endParaRPr lang="en-IN" dirty="0"/>
          </a:p>
        </p:txBody>
      </p:sp>
      <p:sp>
        <p:nvSpPr>
          <p:cNvPr id="3" name="Content Placeholder 2">
            <a:extLst>
              <a:ext uri="{FF2B5EF4-FFF2-40B4-BE49-F238E27FC236}">
                <a16:creationId xmlns:a16="http://schemas.microsoft.com/office/drawing/2014/main" id="{8BE41335-01E7-E8C8-7524-593B2FF888AA}"/>
              </a:ext>
            </a:extLst>
          </p:cNvPr>
          <p:cNvSpPr>
            <a:spLocks noGrp="1"/>
          </p:cNvSpPr>
          <p:nvPr>
            <p:ph idx="1"/>
          </p:nvPr>
        </p:nvSpPr>
        <p:spPr>
          <a:xfrm>
            <a:off x="1141413" y="1322477"/>
            <a:ext cx="9905999" cy="3541714"/>
          </a:xfrm>
        </p:spPr>
        <p:txBody>
          <a:bodyPr>
            <a:noAutofit/>
          </a:bodyPr>
          <a:lstStyle/>
          <a:p>
            <a:pPr algn="just"/>
            <a:r>
              <a:rPr lang="en-US" sz="2200" dirty="0"/>
              <a:t>predicts the value of a dependent variable (sometimes it is called as the outcome, target or criterion variable) on the basis of two or more independent variables (or sometimes, the predictor, explanatory or regressor variables)</a:t>
            </a:r>
          </a:p>
          <a:p>
            <a:pPr algn="just"/>
            <a:r>
              <a:rPr lang="en-US" sz="2200" dirty="0"/>
              <a:t>Examples:</a:t>
            </a:r>
          </a:p>
          <a:p>
            <a:pPr marL="457200" indent="-457200" algn="just">
              <a:buAutoNum type="arabicPeriod"/>
            </a:pPr>
            <a:r>
              <a:rPr lang="en-US" sz="2200" dirty="0"/>
              <a:t>MLR can be used for predicting exam performance on the basis of revision time, lecture attendance, gender, or time anxiety. </a:t>
            </a:r>
          </a:p>
          <a:p>
            <a:pPr marL="457200" indent="-457200" algn="just">
              <a:buAutoNum type="arabicPeriod"/>
            </a:pPr>
            <a:r>
              <a:rPr lang="en-US" sz="2200" dirty="0"/>
              <a:t>identifying the relationship between the distance covered (dependent variable) by the cab driver and the age of the driver and years of experience (independent variables). </a:t>
            </a:r>
            <a:endParaRPr lang="en-IN" sz="2200" dirty="0"/>
          </a:p>
        </p:txBody>
      </p:sp>
    </p:spTree>
    <p:extLst>
      <p:ext uri="{BB962C8B-B14F-4D97-AF65-F5344CB8AC3E}">
        <p14:creationId xmlns:p14="http://schemas.microsoft.com/office/powerpoint/2010/main" val="477336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B9250-6161-717F-06A3-2DBE89818A57}"/>
              </a:ext>
            </a:extLst>
          </p:cNvPr>
          <p:cNvSpPr>
            <a:spLocks noGrp="1"/>
          </p:cNvSpPr>
          <p:nvPr>
            <p:ph type="title"/>
          </p:nvPr>
        </p:nvSpPr>
        <p:spPr>
          <a:xfrm>
            <a:off x="1141413" y="236553"/>
            <a:ext cx="9905998" cy="1478570"/>
          </a:xfrm>
        </p:spPr>
        <p:txBody>
          <a:bodyPr/>
          <a:lstStyle/>
          <a:p>
            <a:r>
              <a:rPr lang="en-IN" b="1" u="sng" dirty="0"/>
              <a:t>Multiple Linear Regression (MLR)</a:t>
            </a:r>
            <a:br>
              <a:rPr lang="en-IN" b="1" dirty="0"/>
            </a:br>
            <a:endParaRPr lang="en-IN" dirty="0"/>
          </a:p>
        </p:txBody>
      </p:sp>
      <p:sp>
        <p:nvSpPr>
          <p:cNvPr id="3" name="Content Placeholder 2">
            <a:extLst>
              <a:ext uri="{FF2B5EF4-FFF2-40B4-BE49-F238E27FC236}">
                <a16:creationId xmlns:a16="http://schemas.microsoft.com/office/drawing/2014/main" id="{8BE41335-01E7-E8C8-7524-593B2FF888AA}"/>
              </a:ext>
            </a:extLst>
          </p:cNvPr>
          <p:cNvSpPr>
            <a:spLocks noGrp="1"/>
          </p:cNvSpPr>
          <p:nvPr>
            <p:ph idx="1"/>
          </p:nvPr>
        </p:nvSpPr>
        <p:spPr>
          <a:xfrm>
            <a:off x="1141413" y="1357201"/>
            <a:ext cx="11498141" cy="3541714"/>
          </a:xfrm>
        </p:spPr>
        <p:txBody>
          <a:bodyPr>
            <a:noAutofit/>
          </a:bodyPr>
          <a:lstStyle/>
          <a:p>
            <a:pPr algn="just"/>
            <a:r>
              <a:rPr lang="en-IN" sz="3000" dirty="0"/>
              <a:t>Multiple linear regression Formula </a:t>
            </a:r>
          </a:p>
          <a:p>
            <a:pPr marL="0" indent="0" rtl="0">
              <a:buNone/>
            </a:pPr>
            <a:endParaRPr lang="en-IN" sz="1600" dirty="0"/>
          </a:p>
        </p:txBody>
      </p:sp>
      <p:sp>
        <p:nvSpPr>
          <p:cNvPr id="7" name="TextBox 6">
            <a:extLst>
              <a:ext uri="{FF2B5EF4-FFF2-40B4-BE49-F238E27FC236}">
                <a16:creationId xmlns:a16="http://schemas.microsoft.com/office/drawing/2014/main" id="{98DE5723-8530-9112-5D11-25B88C80ACF1}"/>
              </a:ext>
            </a:extLst>
          </p:cNvPr>
          <p:cNvSpPr txBox="1"/>
          <p:nvPr/>
        </p:nvSpPr>
        <p:spPr>
          <a:xfrm>
            <a:off x="1171656" y="2237446"/>
            <a:ext cx="11152208" cy="3631763"/>
          </a:xfrm>
          <a:prstGeom prst="rect">
            <a:avLst/>
          </a:prstGeom>
          <a:noFill/>
        </p:spPr>
        <p:txBody>
          <a:bodyPr wrap="square">
            <a:spAutoFit/>
          </a:bodyPr>
          <a:lstStyle/>
          <a:p>
            <a:r>
              <a:rPr lang="en-IN" sz="2300" dirty="0"/>
              <a:t>Y=b</a:t>
            </a:r>
            <a:r>
              <a:rPr lang="en-IN" sz="2300" baseline="-25000" dirty="0"/>
              <a:t>0</a:t>
            </a:r>
            <a:r>
              <a:rPr lang="en-IN" sz="2300" dirty="0"/>
              <a:t>+ b</a:t>
            </a:r>
            <a:r>
              <a:rPr lang="en-IN" sz="2300" baseline="-25000" dirty="0"/>
              <a:t>1</a:t>
            </a:r>
            <a:r>
              <a:rPr lang="en-IN" sz="2300" dirty="0"/>
              <a:t> x</a:t>
            </a:r>
            <a:r>
              <a:rPr lang="en-IN" sz="2300" baseline="-25000" dirty="0"/>
              <a:t>1</a:t>
            </a:r>
            <a:r>
              <a:rPr lang="en-IN" sz="2300" dirty="0"/>
              <a:t>+ b</a:t>
            </a:r>
            <a:r>
              <a:rPr lang="en-IN" sz="2300" baseline="-25000" dirty="0"/>
              <a:t>2</a:t>
            </a:r>
            <a:r>
              <a:rPr lang="en-IN" sz="2300" dirty="0"/>
              <a:t> x</a:t>
            </a:r>
            <a:r>
              <a:rPr lang="en-IN" sz="2300" baseline="-25000" dirty="0"/>
              <a:t>2 </a:t>
            </a:r>
            <a:r>
              <a:rPr lang="en-IN" sz="2300" dirty="0"/>
              <a:t>+………+ </a:t>
            </a:r>
            <a:r>
              <a:rPr lang="en-IN" sz="2300" dirty="0" err="1"/>
              <a:t>b</a:t>
            </a:r>
            <a:r>
              <a:rPr lang="en-IN" sz="2300" baseline="-25000" dirty="0" err="1"/>
              <a:t>n</a:t>
            </a:r>
            <a:r>
              <a:rPr lang="en-IN" sz="2300" dirty="0" err="1"/>
              <a:t>x</a:t>
            </a:r>
            <a:r>
              <a:rPr lang="en-IN" sz="2300" baseline="-25000" dirty="0" err="1"/>
              <a:t>n</a:t>
            </a:r>
            <a:endParaRPr lang="en-IN" sz="2300" dirty="0"/>
          </a:p>
          <a:p>
            <a:r>
              <a:rPr lang="en-IN" sz="2300" dirty="0"/>
              <a:t>Where:</a:t>
            </a:r>
          </a:p>
          <a:p>
            <a:r>
              <a:rPr lang="en-IN" sz="2300" dirty="0"/>
              <a:t>x</a:t>
            </a:r>
            <a:r>
              <a:rPr lang="en-IN" sz="2300" baseline="-25000" dirty="0"/>
              <a:t>1</a:t>
            </a:r>
            <a:r>
              <a:rPr lang="en-IN" sz="2300" dirty="0"/>
              <a:t> is one of the independent variables.</a:t>
            </a:r>
          </a:p>
          <a:p>
            <a:r>
              <a:rPr lang="en-IN" sz="2300" dirty="0"/>
              <a:t>x</a:t>
            </a:r>
            <a:r>
              <a:rPr lang="en-IN" sz="2300" baseline="-25000" dirty="0"/>
              <a:t>2</a:t>
            </a:r>
            <a:r>
              <a:rPr lang="en-IN" sz="2300" dirty="0"/>
              <a:t> is the second independent variable.</a:t>
            </a:r>
          </a:p>
          <a:p>
            <a:r>
              <a:rPr lang="en-IN" sz="2300" dirty="0"/>
              <a:t>x</a:t>
            </a:r>
            <a:r>
              <a:rPr lang="en-IN" sz="2300" baseline="-25000" dirty="0"/>
              <a:t>3</a:t>
            </a:r>
            <a:r>
              <a:rPr lang="en-IN" sz="2300" dirty="0"/>
              <a:t> is the third independent variable.</a:t>
            </a:r>
          </a:p>
          <a:p>
            <a:r>
              <a:rPr lang="en-IN" sz="2300" dirty="0" err="1"/>
              <a:t>x</a:t>
            </a:r>
            <a:r>
              <a:rPr lang="en-IN" sz="2300" baseline="-25000" dirty="0" err="1"/>
              <a:t>n</a:t>
            </a:r>
            <a:r>
              <a:rPr lang="en-IN" sz="2300" dirty="0"/>
              <a:t> is the kth independent variable.</a:t>
            </a:r>
          </a:p>
          <a:p>
            <a:r>
              <a:rPr lang="en-IN" sz="2300" dirty="0"/>
              <a:t>b</a:t>
            </a:r>
            <a:r>
              <a:rPr lang="en-IN" sz="2300" baseline="-25000" dirty="0"/>
              <a:t>0</a:t>
            </a:r>
            <a:r>
              <a:rPr lang="en-IN" sz="2300" dirty="0"/>
              <a:t> is the Y-intercept, the value of Y when all the X’s are zero.</a:t>
            </a:r>
          </a:p>
          <a:p>
            <a:r>
              <a:rPr lang="en-IN" sz="2300" dirty="0"/>
              <a:t>b</a:t>
            </a:r>
            <a:r>
              <a:rPr lang="en-IN" sz="2300" baseline="-25000" dirty="0"/>
              <a:t>i  </a:t>
            </a:r>
            <a:r>
              <a:rPr lang="en-IN" sz="2300" dirty="0"/>
              <a:t>is the net change in Y for each unit change in Xj, holding all other X’s constant.</a:t>
            </a:r>
          </a:p>
          <a:p>
            <a:r>
              <a:rPr lang="en-IN" sz="2300" dirty="0"/>
              <a:t>j the subscript can assume values between 1 to k, which is the number of independent</a:t>
            </a:r>
          </a:p>
          <a:p>
            <a:r>
              <a:rPr lang="en-IN" sz="2300" dirty="0"/>
              <a:t>variables.</a:t>
            </a:r>
          </a:p>
        </p:txBody>
      </p:sp>
    </p:spTree>
    <p:extLst>
      <p:ext uri="{BB962C8B-B14F-4D97-AF65-F5344CB8AC3E}">
        <p14:creationId xmlns:p14="http://schemas.microsoft.com/office/powerpoint/2010/main" val="2980769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3CC7AC9C-3AA1-96D5-9591-3FEEF82E82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9564" y="1002174"/>
            <a:ext cx="9476648" cy="5201856"/>
          </a:xfrm>
        </p:spPr>
      </p:pic>
    </p:spTree>
    <p:extLst>
      <p:ext uri="{BB962C8B-B14F-4D97-AF65-F5344CB8AC3E}">
        <p14:creationId xmlns:p14="http://schemas.microsoft.com/office/powerpoint/2010/main" val="2327894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DA51D-369A-E717-2578-57C2E31552B7}"/>
              </a:ext>
            </a:extLst>
          </p:cNvPr>
          <p:cNvSpPr>
            <a:spLocks noGrp="1"/>
          </p:cNvSpPr>
          <p:nvPr>
            <p:ph type="title"/>
          </p:nvPr>
        </p:nvSpPr>
        <p:spPr/>
        <p:txBody>
          <a:bodyPr/>
          <a:lstStyle/>
          <a:p>
            <a:r>
              <a:rPr lang="en-IN" b="1" u="sng" dirty="0"/>
              <a:t>Multiple Linear Regression (MLR)</a:t>
            </a:r>
            <a:endParaRPr lang="en-IN" dirty="0"/>
          </a:p>
        </p:txBody>
      </p:sp>
      <p:sp>
        <p:nvSpPr>
          <p:cNvPr id="3" name="Content Placeholder 2">
            <a:extLst>
              <a:ext uri="{FF2B5EF4-FFF2-40B4-BE49-F238E27FC236}">
                <a16:creationId xmlns:a16="http://schemas.microsoft.com/office/drawing/2014/main" id="{A000C195-1171-8A4D-28B0-A3BB7BBC9BA9}"/>
              </a:ext>
            </a:extLst>
          </p:cNvPr>
          <p:cNvSpPr>
            <a:spLocks noGrp="1"/>
          </p:cNvSpPr>
          <p:nvPr>
            <p:ph idx="1"/>
          </p:nvPr>
        </p:nvSpPr>
        <p:spPr>
          <a:xfrm>
            <a:off x="1141413" y="1832799"/>
            <a:ext cx="9905999" cy="3541714"/>
          </a:xfrm>
        </p:spPr>
        <p:txBody>
          <a:bodyPr/>
          <a:lstStyle/>
          <a:p>
            <a:r>
              <a:rPr lang="en-IN" dirty="0"/>
              <a:t>Example:</a:t>
            </a:r>
          </a:p>
          <a:p>
            <a:pPr marL="0" indent="0">
              <a:buNone/>
            </a:pPr>
            <a:endParaRPr lang="en-IN" dirty="0"/>
          </a:p>
        </p:txBody>
      </p:sp>
      <p:pic>
        <p:nvPicPr>
          <p:cNvPr id="9" name="Picture 8">
            <a:extLst>
              <a:ext uri="{FF2B5EF4-FFF2-40B4-BE49-F238E27FC236}">
                <a16:creationId xmlns:a16="http://schemas.microsoft.com/office/drawing/2014/main" id="{15196A08-95C8-D834-180B-4F07839C185E}"/>
              </a:ext>
            </a:extLst>
          </p:cNvPr>
          <p:cNvPicPr>
            <a:picLocks noChangeAspect="1"/>
          </p:cNvPicPr>
          <p:nvPr/>
        </p:nvPicPr>
        <p:blipFill>
          <a:blip r:embed="rId2"/>
          <a:stretch>
            <a:fillRect/>
          </a:stretch>
        </p:blipFill>
        <p:spPr>
          <a:xfrm>
            <a:off x="2947023" y="2097088"/>
            <a:ext cx="6890006" cy="4411501"/>
          </a:xfrm>
          <a:prstGeom prst="rect">
            <a:avLst/>
          </a:prstGeom>
        </p:spPr>
      </p:pic>
    </p:spTree>
    <p:extLst>
      <p:ext uri="{BB962C8B-B14F-4D97-AF65-F5344CB8AC3E}">
        <p14:creationId xmlns:p14="http://schemas.microsoft.com/office/powerpoint/2010/main" val="58285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IE" sz="3300" dirty="0">
                <a:effectLst>
                  <a:outerShdw blurRad="38100" dist="38100" dir="2700000" algn="tl">
                    <a:srgbClr val="000000">
                      <a:alpha val="43137"/>
                    </a:srgbClr>
                  </a:outerShdw>
                </a:effectLst>
              </a:rPr>
              <a:t>Module 2</a:t>
            </a:r>
            <a:br>
              <a:rPr lang="en-IE" sz="8000" dirty="0">
                <a:effectLst>
                  <a:outerShdw blurRad="38100" dist="38100" dir="2700000" algn="tl">
                    <a:srgbClr val="000000">
                      <a:alpha val="43137"/>
                    </a:srgbClr>
                  </a:outerShdw>
                </a:effectLst>
              </a:rPr>
            </a:br>
            <a:r>
              <a:rPr lang="en-IE" sz="8000" dirty="0">
                <a:effectLst>
                  <a:outerShdw blurRad="38100" dist="38100" dir="2700000" algn="tl">
                    <a:srgbClr val="000000">
                      <a:alpha val="43137"/>
                    </a:srgbClr>
                  </a:outerShdw>
                </a:effectLst>
              </a:rPr>
              <a:t>Regression Models</a:t>
            </a:r>
          </a:p>
        </p:txBody>
      </p:sp>
      <p:sp>
        <p:nvSpPr>
          <p:cNvPr id="2" name="Content Placeholder 1"/>
          <p:cNvSpPr>
            <a:spLocks noGrp="1"/>
          </p:cNvSpPr>
          <p:nvPr>
            <p:ph idx="1"/>
          </p:nvPr>
        </p:nvSpPr>
        <p:spPr>
          <a:xfrm>
            <a:off x="1141412" y="2249487"/>
            <a:ext cx="10201778" cy="4232336"/>
          </a:xfrm>
        </p:spPr>
        <p:txBody>
          <a:bodyPr>
            <a:noAutofit/>
          </a:bodyPr>
          <a:lstStyle/>
          <a:p>
            <a:pPr algn="just"/>
            <a:r>
              <a:rPr lang="en-US" sz="2500" dirty="0"/>
              <a:t>Regression is defined as a statistical method that helps us to analyze and understand the relationship between two or more variables of interest. </a:t>
            </a:r>
          </a:p>
          <a:p>
            <a:pPr algn="just"/>
            <a:r>
              <a:rPr lang="en-US" sz="2500" dirty="0"/>
              <a:t>It helps to understand which factors are important, which factors can be ignored, and how they are influencing each other.</a:t>
            </a:r>
          </a:p>
          <a:p>
            <a:pPr algn="just"/>
            <a:r>
              <a:rPr lang="en-US" sz="2500" dirty="0"/>
              <a:t>have one dependent variable and one or more independent variables. Here we try to “regress” the value of the dependent variable “Y” with the help of the independent variables. In other words, we are trying to understand, how the value of ‘Y’ changes w.r.t change in ‘X’.</a:t>
            </a:r>
          </a:p>
          <a:p>
            <a:endParaRPr lang="en-US" sz="2000" dirty="0"/>
          </a:p>
        </p:txBody>
      </p:sp>
    </p:spTree>
    <p:extLst>
      <p:ext uri="{BB962C8B-B14F-4D97-AF65-F5344CB8AC3E}">
        <p14:creationId xmlns:p14="http://schemas.microsoft.com/office/powerpoint/2010/main" val="165129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9AB4721-921A-AB2F-93DA-653E984F87A3}"/>
              </a:ext>
            </a:extLst>
          </p:cNvPr>
          <p:cNvPicPr>
            <a:picLocks noGrp="1" noChangeAspect="1"/>
          </p:cNvPicPr>
          <p:nvPr>
            <p:ph idx="1"/>
          </p:nvPr>
        </p:nvPicPr>
        <p:blipFill>
          <a:blip r:embed="rId2"/>
          <a:stretch>
            <a:fillRect/>
          </a:stretch>
        </p:blipFill>
        <p:spPr>
          <a:xfrm>
            <a:off x="1476218" y="451413"/>
            <a:ext cx="8713322" cy="6252175"/>
          </a:xfrm>
        </p:spPr>
      </p:pic>
    </p:spTree>
    <p:extLst>
      <p:ext uri="{BB962C8B-B14F-4D97-AF65-F5344CB8AC3E}">
        <p14:creationId xmlns:p14="http://schemas.microsoft.com/office/powerpoint/2010/main" val="3683446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E69420-D008-3C59-592F-A3745B9E8B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6122" y="548141"/>
            <a:ext cx="7986531" cy="6159960"/>
          </a:xfrm>
        </p:spPr>
      </p:pic>
    </p:spTree>
    <p:extLst>
      <p:ext uri="{BB962C8B-B14F-4D97-AF65-F5344CB8AC3E}">
        <p14:creationId xmlns:p14="http://schemas.microsoft.com/office/powerpoint/2010/main" val="2602282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800A6BA-BDBC-5BE9-5795-DB840EB792FA}"/>
              </a:ext>
            </a:extLst>
          </p:cNvPr>
          <p:cNvPicPr>
            <a:picLocks noGrp="1" noChangeAspect="1"/>
          </p:cNvPicPr>
          <p:nvPr>
            <p:ph idx="1"/>
          </p:nvPr>
        </p:nvPicPr>
        <p:blipFill>
          <a:blip r:embed="rId2"/>
          <a:stretch>
            <a:fillRect/>
          </a:stretch>
        </p:blipFill>
        <p:spPr>
          <a:xfrm>
            <a:off x="1227395" y="833377"/>
            <a:ext cx="8900453" cy="5828097"/>
          </a:xfrm>
        </p:spPr>
      </p:pic>
    </p:spTree>
    <p:extLst>
      <p:ext uri="{BB962C8B-B14F-4D97-AF65-F5344CB8AC3E}">
        <p14:creationId xmlns:p14="http://schemas.microsoft.com/office/powerpoint/2010/main" val="595593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D470D07-4C6F-50CA-83F7-E7A0CA1B489F}"/>
              </a:ext>
            </a:extLst>
          </p:cNvPr>
          <p:cNvPicPr>
            <a:picLocks noGrp="1" noChangeAspect="1"/>
          </p:cNvPicPr>
          <p:nvPr>
            <p:ph idx="1"/>
          </p:nvPr>
        </p:nvPicPr>
        <p:blipFill>
          <a:blip r:embed="rId2"/>
          <a:stretch>
            <a:fillRect/>
          </a:stretch>
        </p:blipFill>
        <p:spPr>
          <a:xfrm>
            <a:off x="1575830" y="601883"/>
            <a:ext cx="8748787" cy="6014545"/>
          </a:xfrm>
        </p:spPr>
      </p:pic>
    </p:spTree>
    <p:extLst>
      <p:ext uri="{BB962C8B-B14F-4D97-AF65-F5344CB8AC3E}">
        <p14:creationId xmlns:p14="http://schemas.microsoft.com/office/powerpoint/2010/main" val="262039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DC722-207A-FBD1-DD59-11429BAB5A61}"/>
              </a:ext>
            </a:extLst>
          </p:cNvPr>
          <p:cNvSpPr>
            <a:spLocks noGrp="1"/>
          </p:cNvSpPr>
          <p:nvPr>
            <p:ph type="title"/>
          </p:nvPr>
        </p:nvSpPr>
        <p:spPr>
          <a:xfrm>
            <a:off x="1143001" y="39785"/>
            <a:ext cx="9905998" cy="1478570"/>
          </a:xfrm>
        </p:spPr>
        <p:txBody>
          <a:bodyPr/>
          <a:lstStyle/>
          <a:p>
            <a:r>
              <a:rPr kumimoji="0" lang="tr-TR" altLang="en-US" sz="3600" b="0" i="0" u="none" strike="noStrike" cap="none" normalizeH="0" baseline="0" dirty="0">
                <a:ln>
                  <a:noFill/>
                </a:ln>
                <a:solidFill>
                  <a:schemeClr val="tx1"/>
                </a:solidFill>
                <a:effectLst/>
                <a:latin typeface="Palatino Linotype" panose="02040502050505030304" pitchFamily="18" charset="0"/>
              </a:rPr>
              <a:t>Logistic regression</a:t>
            </a:r>
            <a:endParaRPr lang="en-IN" dirty="0"/>
          </a:p>
        </p:txBody>
      </p:sp>
      <p:sp>
        <p:nvSpPr>
          <p:cNvPr id="3" name="Content Placeholder 2">
            <a:extLst>
              <a:ext uri="{FF2B5EF4-FFF2-40B4-BE49-F238E27FC236}">
                <a16:creationId xmlns:a16="http://schemas.microsoft.com/office/drawing/2014/main" id="{0B336FEA-9FD7-32DA-D09F-52FE94C24145}"/>
              </a:ext>
            </a:extLst>
          </p:cNvPr>
          <p:cNvSpPr>
            <a:spLocks noGrp="1"/>
          </p:cNvSpPr>
          <p:nvPr>
            <p:ph idx="1"/>
          </p:nvPr>
        </p:nvSpPr>
        <p:spPr>
          <a:xfrm>
            <a:off x="979367" y="1243020"/>
            <a:ext cx="10069632" cy="5331400"/>
          </a:xfrm>
        </p:spPr>
        <p:txBody>
          <a:bodyPr>
            <a:norm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tr-TR" altLang="en-US" sz="2800" b="0" i="0" u="none" strike="noStrike" cap="none" normalizeH="0" baseline="0" dirty="0">
                <a:ln>
                  <a:noFill/>
                </a:ln>
                <a:solidFill>
                  <a:schemeClr val="tx1"/>
                </a:solidFill>
                <a:effectLst/>
                <a:latin typeface="Palatino Linotype" panose="02040502050505030304" pitchFamily="18" charset="0"/>
              </a:rPr>
              <a:t>comes under the Supervised Learning technique. </a:t>
            </a:r>
            <a:endParaRPr kumimoji="0" lang="en-IN" altLang="en-US" sz="2800" b="0" i="0" u="none" strike="noStrike" cap="none" normalizeH="0" baseline="0" dirty="0">
              <a:ln>
                <a:noFill/>
              </a:ln>
              <a:solidFill>
                <a:schemeClr val="tx1"/>
              </a:solidFill>
              <a:effectLst/>
              <a:latin typeface="Palatino Linotype" panose="0204050205050503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IN" altLang="en-US" sz="2800" b="0" i="0" u="none" strike="noStrike" cap="none" normalizeH="0" baseline="0" dirty="0">
              <a:ln>
                <a:noFill/>
              </a:ln>
              <a:solidFill>
                <a:schemeClr val="tx1"/>
              </a:solidFill>
              <a:effectLst/>
              <a:latin typeface="Palatino Linotype" panose="0204050205050503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IN" altLang="en-US" sz="2800" b="0" i="0" u="none" strike="noStrike" cap="none" normalizeH="0" baseline="0" dirty="0">
                <a:ln>
                  <a:noFill/>
                </a:ln>
                <a:solidFill>
                  <a:schemeClr val="tx1"/>
                </a:solidFill>
                <a:effectLst/>
                <a:latin typeface="Palatino Linotype" panose="02040502050505030304" pitchFamily="18" charset="0"/>
              </a:rPr>
              <a:t> </a:t>
            </a:r>
            <a:r>
              <a:rPr kumimoji="0" lang="tr-TR" altLang="en-US" sz="2800" b="0" i="0" u="none" strike="noStrike" cap="none" normalizeH="0" baseline="0" dirty="0">
                <a:ln>
                  <a:noFill/>
                </a:ln>
                <a:solidFill>
                  <a:schemeClr val="tx1"/>
                </a:solidFill>
                <a:effectLst/>
                <a:latin typeface="Palatino Linotype" panose="02040502050505030304" pitchFamily="18" charset="0"/>
              </a:rPr>
              <a:t>used for predicting the categorical dependent variable using a given set of independent variables. </a:t>
            </a:r>
            <a:endParaRPr kumimoji="0" lang="en-IN" altLang="en-US" sz="2800" b="0" i="0" u="none" strike="noStrike" cap="none" normalizeH="0" baseline="0" dirty="0">
              <a:ln>
                <a:noFill/>
              </a:ln>
              <a:solidFill>
                <a:schemeClr val="tx1"/>
              </a:solidFill>
              <a:effectLst/>
              <a:latin typeface="Palatino Linotype" panose="0204050205050503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tr-TR" altLang="en-US" sz="2800" b="0" i="0" u="none" strike="noStrike" cap="none" normalizeH="0" baseline="0" dirty="0">
              <a:ln>
                <a:noFill/>
              </a:ln>
              <a:solidFill>
                <a:schemeClr val="tx1"/>
              </a:solidFill>
              <a:effectLst/>
              <a:latin typeface="Palatino Linotype" panose="0204050205050503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tr-TR" altLang="en-US" sz="2800" b="0" i="0" u="none" strike="noStrike" cap="none" normalizeH="0" baseline="0" dirty="0">
                <a:ln>
                  <a:noFill/>
                </a:ln>
                <a:solidFill>
                  <a:schemeClr val="tx1"/>
                </a:solidFill>
                <a:effectLst/>
                <a:latin typeface="Palatino Linotype" panose="02040502050505030304" pitchFamily="18" charset="0"/>
              </a:rPr>
              <a:t>predicts the output of a categorical dependent variable. Therefore the outcome must be a categorical or discrete value.</a:t>
            </a:r>
            <a:endParaRPr kumimoji="0" lang="en-IN" altLang="en-US" sz="2800" b="0" i="0" u="none" strike="noStrike" cap="none" normalizeH="0" baseline="0" dirty="0">
              <a:ln>
                <a:noFill/>
              </a:ln>
              <a:solidFill>
                <a:schemeClr val="tx1"/>
              </a:solidFill>
              <a:effectLst/>
              <a:latin typeface="Palatino Linotype" panose="0204050205050503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IN" altLang="en-US" sz="2800" b="0" i="0" u="none" strike="noStrike" cap="none" normalizeH="0" baseline="0" dirty="0">
              <a:ln>
                <a:noFill/>
              </a:ln>
              <a:solidFill>
                <a:schemeClr val="tx1"/>
              </a:solidFill>
              <a:effectLst/>
              <a:latin typeface="Palatino Linotype" panose="0204050205050503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tr-TR" altLang="en-US" sz="2800" b="0" i="0" u="none" strike="noStrike" cap="none" normalizeH="0" baseline="0" dirty="0">
                <a:ln>
                  <a:noFill/>
                </a:ln>
                <a:solidFill>
                  <a:schemeClr val="tx1"/>
                </a:solidFill>
                <a:effectLst/>
                <a:latin typeface="Palatino Linotype" panose="02040502050505030304" pitchFamily="18" charset="0"/>
              </a:rPr>
              <a:t> It can be either Yes or No, 0 or 1, true or False, etc. but instead of giving the exact value as 0 and 1, </a:t>
            </a:r>
            <a:r>
              <a:rPr kumimoji="0" lang="tr-TR" altLang="en-US" sz="2800" b="1" i="0" u="none" strike="noStrike" cap="none" normalizeH="0" baseline="0" dirty="0">
                <a:ln>
                  <a:noFill/>
                </a:ln>
                <a:solidFill>
                  <a:schemeClr val="tx1"/>
                </a:solidFill>
                <a:effectLst/>
                <a:latin typeface="Palatino Linotype" panose="02040502050505030304" pitchFamily="18" charset="0"/>
              </a:rPr>
              <a:t>it gives the probabilistic values which lie between 0 and 1</a:t>
            </a:r>
            <a:r>
              <a:rPr kumimoji="0" lang="tr-TR" altLang="en-US" sz="2800" b="0" i="0" u="none" strike="noStrike" cap="none" normalizeH="0" baseline="0" dirty="0">
                <a:ln>
                  <a:noFill/>
                </a:ln>
                <a:solidFill>
                  <a:schemeClr val="tx1"/>
                </a:solidFill>
                <a:effectLst/>
                <a:latin typeface="Palatino Linotype" panose="02040502050505030304" pitchFamily="18" charset="0"/>
              </a:rPr>
              <a:t>. </a:t>
            </a:r>
          </a:p>
          <a:p>
            <a:endParaRPr lang="en-IN" dirty="0"/>
          </a:p>
        </p:txBody>
      </p:sp>
    </p:spTree>
    <p:extLst>
      <p:ext uri="{BB962C8B-B14F-4D97-AF65-F5344CB8AC3E}">
        <p14:creationId xmlns:p14="http://schemas.microsoft.com/office/powerpoint/2010/main" val="2834682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AA9D1FD-E2FC-43B5-5F30-D94FBE812466}"/>
              </a:ext>
            </a:extLst>
          </p:cNvPr>
          <p:cNvSpPr>
            <a:spLocks noGrp="1" noChangeArrowheads="1"/>
          </p:cNvSpPr>
          <p:nvPr>
            <p:ph idx="1"/>
          </p:nvPr>
        </p:nvSpPr>
        <p:spPr bwMode="auto">
          <a:xfrm>
            <a:off x="1061155" y="243514"/>
            <a:ext cx="10600267"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Arial" panose="020B0604020202020204" pitchFamily="34" charset="0"/>
              </a:rPr>
              <a:t>Logistic Regression is much similar to the Linear Regression except that how they are used.</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Arial" panose="020B0604020202020204" pitchFamily="34" charset="0"/>
              </a:rPr>
              <a:t> Linear Regression is used for solving Regression problems, whereas </a:t>
            </a:r>
            <a:r>
              <a:rPr kumimoji="0" lang="en-US" altLang="en-US" sz="2600" b="1" i="0" u="none" strike="noStrike" cap="none" normalizeH="0" baseline="0" dirty="0">
                <a:ln>
                  <a:noFill/>
                </a:ln>
                <a:solidFill>
                  <a:schemeClr val="tx1"/>
                </a:solidFill>
                <a:effectLst/>
                <a:latin typeface="Arial" panose="020B0604020202020204" pitchFamily="34" charset="0"/>
              </a:rPr>
              <a:t>Logistic regression is used for solving the classification problems</a:t>
            </a:r>
            <a:r>
              <a:rPr kumimoji="0" lang="en-US" altLang="en-US" sz="2600" b="0" i="0" u="none" strike="noStrike" cap="none" normalizeH="0" baseline="0" dirty="0">
                <a:ln>
                  <a:noFill/>
                </a:ln>
                <a:solidFill>
                  <a:schemeClr val="tx1"/>
                </a:solidFill>
                <a:effectLst/>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Arial" panose="020B0604020202020204" pitchFamily="34" charset="0"/>
              </a:rPr>
              <a:t>In Logistic regression, instead of fitting a regression line, we fit an "S" shaped logistic function, which predicts two maximum values (0 or 1). </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Arial" panose="020B0604020202020204" pitchFamily="34" charset="0"/>
              </a:rPr>
              <a:t>The curve from the logistic function indicates the likelihood of something such as whether the cells are cancerous or not.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Arial" panose="020B0604020202020204" pitchFamily="34" charset="0"/>
              </a:rPr>
              <a:t>Logistic Regression has the ability to provide probabilities and classify new data using continuous and discrete datasets. </a:t>
            </a:r>
          </a:p>
        </p:txBody>
      </p:sp>
    </p:spTree>
    <p:extLst>
      <p:ext uri="{BB962C8B-B14F-4D97-AF65-F5344CB8AC3E}">
        <p14:creationId xmlns:p14="http://schemas.microsoft.com/office/powerpoint/2010/main" val="487720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09FE82-14EB-5493-6E82-A79992F5AC3C}"/>
              </a:ext>
            </a:extLst>
          </p:cNvPr>
          <p:cNvSpPr>
            <a:spLocks noGrp="1"/>
          </p:cNvSpPr>
          <p:nvPr>
            <p:ph idx="1"/>
          </p:nvPr>
        </p:nvSpPr>
        <p:spPr>
          <a:xfrm>
            <a:off x="960790" y="161043"/>
            <a:ext cx="9905999" cy="3541714"/>
          </a:xfrm>
        </p:spPr>
        <p:txBody>
          <a:bodyPr>
            <a:normAutofit/>
          </a:bodyPr>
          <a:lstStyle/>
          <a:p>
            <a:pPr algn="just"/>
            <a:r>
              <a:rPr lang="en-US" sz="2600" dirty="0"/>
              <a:t>Logistic Regression can be used to classify the observations using different types of data and can easily determine the most effective variables used for the classification. </a:t>
            </a:r>
          </a:p>
          <a:p>
            <a:pPr algn="just"/>
            <a:r>
              <a:rPr lang="en-US" sz="2600" dirty="0"/>
              <a:t>The below image is showing the logistic function:</a:t>
            </a:r>
            <a:endParaRPr lang="en-IN" sz="2600" dirty="0"/>
          </a:p>
        </p:txBody>
      </p:sp>
      <p:pic>
        <p:nvPicPr>
          <p:cNvPr id="5" name="Picture 4">
            <a:extLst>
              <a:ext uri="{FF2B5EF4-FFF2-40B4-BE49-F238E27FC236}">
                <a16:creationId xmlns:a16="http://schemas.microsoft.com/office/drawing/2014/main" id="{F3B86D1C-8120-5E15-F214-8A91D5E434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4452" y="2257214"/>
            <a:ext cx="7150570" cy="4290342"/>
          </a:xfrm>
          <a:prstGeom prst="rect">
            <a:avLst/>
          </a:prstGeom>
        </p:spPr>
      </p:pic>
    </p:spTree>
    <p:extLst>
      <p:ext uri="{BB962C8B-B14F-4D97-AF65-F5344CB8AC3E}">
        <p14:creationId xmlns:p14="http://schemas.microsoft.com/office/powerpoint/2010/main" val="4292076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F90420-4805-93A1-759A-E25B036C5338}"/>
              </a:ext>
            </a:extLst>
          </p:cNvPr>
          <p:cNvSpPr>
            <a:spLocks noGrp="1"/>
          </p:cNvSpPr>
          <p:nvPr>
            <p:ph idx="1"/>
          </p:nvPr>
        </p:nvSpPr>
        <p:spPr>
          <a:xfrm>
            <a:off x="983849" y="124320"/>
            <a:ext cx="10486234" cy="6010262"/>
          </a:xfrm>
        </p:spPr>
        <p:txBody>
          <a:bodyPr>
            <a:normAutofit fontScale="25000" lnSpcReduction="20000"/>
          </a:bodyPr>
          <a:lstStyle/>
          <a:p>
            <a:pPr marL="0" indent="0">
              <a:buNone/>
            </a:pPr>
            <a:r>
              <a:rPr lang="en-US" sz="3900" b="1" dirty="0"/>
              <a:t>		</a:t>
            </a:r>
            <a:r>
              <a:rPr lang="en-US" sz="8800" b="1" dirty="0">
                <a:latin typeface="Arial" panose="020B0604020202020204" pitchFamily="34" charset="0"/>
                <a:cs typeface="Arial" panose="020B0604020202020204" pitchFamily="34" charset="0"/>
              </a:rPr>
              <a:t>Logistic Function (Sigmoid Function)</a:t>
            </a:r>
          </a:p>
          <a:p>
            <a:pPr algn="just">
              <a:buFont typeface="Arial" panose="020B0604020202020204" pitchFamily="34" charset="0"/>
              <a:buChar char="•"/>
            </a:pPr>
            <a:r>
              <a:rPr lang="en-US" sz="8800" dirty="0">
                <a:latin typeface="Arial" panose="020B0604020202020204" pitchFamily="34" charset="0"/>
                <a:cs typeface="Arial" panose="020B0604020202020204" pitchFamily="34" charset="0"/>
              </a:rPr>
              <a:t>The sigmoid function is a mathematical function used to map the predicted values to probabilities. </a:t>
            </a:r>
          </a:p>
          <a:p>
            <a:pPr algn="just">
              <a:buFont typeface="Arial" panose="020B0604020202020204" pitchFamily="34" charset="0"/>
              <a:buChar char="•"/>
            </a:pPr>
            <a:r>
              <a:rPr lang="en-US" sz="8800" dirty="0">
                <a:latin typeface="Arial" panose="020B0604020202020204" pitchFamily="34" charset="0"/>
                <a:cs typeface="Arial" panose="020B0604020202020204" pitchFamily="34" charset="0"/>
              </a:rPr>
              <a:t>It maps any real value into another value within a range of 0 and 1. The value of the logistic regression must be between 0 and 1, which cannot go beyond this limit, so it forms a curve like the “S” form. </a:t>
            </a:r>
          </a:p>
          <a:p>
            <a:pPr algn="just">
              <a:buFont typeface="Arial" panose="020B0604020202020204" pitchFamily="34" charset="0"/>
              <a:buChar char="•"/>
            </a:pPr>
            <a:r>
              <a:rPr lang="en-US" sz="8800" dirty="0">
                <a:latin typeface="Arial" panose="020B0604020202020204" pitchFamily="34" charset="0"/>
                <a:cs typeface="Arial" panose="020B0604020202020204" pitchFamily="34" charset="0"/>
              </a:rPr>
              <a:t>The S-form curve is called the Sigmoid function or the logistic function. </a:t>
            </a:r>
          </a:p>
          <a:p>
            <a:pPr algn="just">
              <a:buFont typeface="Arial" panose="020B0604020202020204" pitchFamily="34" charset="0"/>
              <a:buChar char="•"/>
            </a:pPr>
            <a:r>
              <a:rPr lang="en-US" sz="8800" dirty="0">
                <a:latin typeface="Arial" panose="020B0604020202020204" pitchFamily="34" charset="0"/>
                <a:cs typeface="Arial" panose="020B0604020202020204" pitchFamily="34" charset="0"/>
              </a:rPr>
              <a:t>In logistic regression, we use the concept of the threshold value, which defines the probability of either 0 or 1. </a:t>
            </a:r>
          </a:p>
          <a:p>
            <a:pPr algn="just">
              <a:buFont typeface="Arial" panose="020B0604020202020204" pitchFamily="34" charset="0"/>
              <a:buChar char="•"/>
            </a:pPr>
            <a:r>
              <a:rPr lang="en-US" sz="8800" dirty="0">
                <a:latin typeface="Arial" panose="020B0604020202020204" pitchFamily="34" charset="0"/>
                <a:cs typeface="Arial" panose="020B0604020202020204" pitchFamily="34" charset="0"/>
              </a:rPr>
              <a:t>if the output of the sigmoid function (estimated probability) is greater than a predefined threshold on the graph, the model predicts that the instance belongs to that class. If the estimated probability is less than the predefined threshold, the model predicts that the instance does not belong to the class. </a:t>
            </a:r>
          </a:p>
          <a:p>
            <a:pPr algn="just">
              <a:buFont typeface="Arial" panose="020B0604020202020204" pitchFamily="34" charset="0"/>
              <a:buChar char="•"/>
            </a:pPr>
            <a:r>
              <a:rPr lang="en-US" sz="8800" dirty="0">
                <a:latin typeface="Arial" panose="020B0604020202020204" pitchFamily="34" charset="0"/>
                <a:cs typeface="Arial" panose="020B0604020202020204" pitchFamily="34" charset="0"/>
              </a:rPr>
              <a:t>It maps any real value into another value within a range of 0 and 1.</a:t>
            </a:r>
          </a:p>
          <a:p>
            <a:pPr algn="just"/>
            <a:r>
              <a:rPr lang="en-US" sz="8800" dirty="0">
                <a:latin typeface="Arial" panose="020B0604020202020204" pitchFamily="34" charset="0"/>
                <a:cs typeface="Arial" panose="020B0604020202020204" pitchFamily="34" charset="0"/>
              </a:rPr>
              <a:t>For example, if the output of the sigmoid function is above 0.5, the output is considered as 1. On the other hand, if the output is less than 0.5, the output is classified as 0. </a:t>
            </a:r>
            <a:endParaRPr lang="en-IN" sz="8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2078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D92B13-FE0C-6215-2DF5-EE218FD3D48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D34558-4EB5-CE66-DFD0-AE740CD3EB13}"/>
              </a:ext>
            </a:extLst>
          </p:cNvPr>
          <p:cNvSpPr>
            <a:spLocks noGrp="1"/>
          </p:cNvSpPr>
          <p:nvPr>
            <p:ph idx="1"/>
          </p:nvPr>
        </p:nvSpPr>
        <p:spPr>
          <a:xfrm>
            <a:off x="1171186" y="203652"/>
            <a:ext cx="10305521" cy="5215468"/>
          </a:xfrm>
        </p:spPr>
        <p:txBody>
          <a:bodyPr>
            <a:normAutofit/>
          </a:bodyPr>
          <a:lstStyle/>
          <a:p>
            <a:r>
              <a:rPr lang="en-US" sz="3900" b="1" dirty="0"/>
              <a:t>		</a:t>
            </a:r>
            <a:r>
              <a:rPr lang="en-IN" sz="3200" b="0" dirty="0">
                <a:effectLst/>
              </a:rPr>
              <a:t>Logistic Regression Equation</a:t>
            </a:r>
            <a:endParaRPr lang="en-IN" sz="3200" b="1" dirty="0"/>
          </a:p>
          <a:p>
            <a:endParaRPr lang="en-IN" dirty="0"/>
          </a:p>
        </p:txBody>
      </p:sp>
      <p:sp>
        <p:nvSpPr>
          <p:cNvPr id="4" name="TextBox 3">
            <a:extLst>
              <a:ext uri="{FF2B5EF4-FFF2-40B4-BE49-F238E27FC236}">
                <a16:creationId xmlns:a16="http://schemas.microsoft.com/office/drawing/2014/main" id="{4029FF05-A15D-E701-6D1A-B78CED471C87}"/>
              </a:ext>
            </a:extLst>
          </p:cNvPr>
          <p:cNvSpPr txBox="1"/>
          <p:nvPr/>
        </p:nvSpPr>
        <p:spPr>
          <a:xfrm>
            <a:off x="1369359" y="1276834"/>
            <a:ext cx="9453282" cy="6955750"/>
          </a:xfrm>
          <a:prstGeom prst="rect">
            <a:avLst/>
          </a:prstGeom>
          <a:noFill/>
        </p:spPr>
        <p:txBody>
          <a:bodyPr wrap="square">
            <a:spAutoFit/>
          </a:bodyPr>
          <a:lstStyle/>
          <a:p>
            <a:pPr marL="342900" indent="-342900">
              <a:buFont typeface="Arial" panose="020B0604020202020204" pitchFamily="34" charset="0"/>
              <a:buChar char="•"/>
            </a:pPr>
            <a:r>
              <a:rPr lang="en-US" sz="2500" b="0" dirty="0">
                <a:effectLst/>
              </a:rPr>
              <a:t>The sigmoid function is referred to as an activation function for logistic regression and is defined as:</a:t>
            </a:r>
          </a:p>
          <a:p>
            <a:endParaRPr lang="en-US" sz="2500" dirty="0"/>
          </a:p>
          <a:p>
            <a:r>
              <a:rPr lang="en-US" sz="2500" b="0" dirty="0">
                <a:effectLst/>
              </a:rPr>
              <a:t>where,</a:t>
            </a:r>
            <a:endParaRPr lang="en-US" sz="2500" dirty="0"/>
          </a:p>
          <a:p>
            <a:pPr marL="800100" lvl="1" indent="-342900">
              <a:buFont typeface="Wingdings" panose="05000000000000000000" pitchFamily="2" charset="2"/>
              <a:buChar char="Ø"/>
            </a:pPr>
            <a:r>
              <a:rPr lang="en-US" sz="2500" b="0" dirty="0">
                <a:effectLst/>
              </a:rPr>
              <a:t>e = base of natural logarithms</a:t>
            </a:r>
          </a:p>
          <a:p>
            <a:pPr marL="800100" lvl="1" indent="-342900">
              <a:buFont typeface="Wingdings" panose="05000000000000000000" pitchFamily="2" charset="2"/>
              <a:buChar char="Ø"/>
            </a:pPr>
            <a:r>
              <a:rPr lang="en-US" sz="2500" b="0" dirty="0">
                <a:effectLst/>
              </a:rPr>
              <a:t>value = numerical value one wishes to transform</a:t>
            </a:r>
          </a:p>
          <a:p>
            <a:pPr marL="342900" indent="-342900">
              <a:buFont typeface="Arial" panose="020B0604020202020204" pitchFamily="34" charset="0"/>
              <a:buChar char="•"/>
            </a:pPr>
            <a:r>
              <a:rPr lang="en-US" sz="2500" b="0" dirty="0">
                <a:effectLst/>
              </a:rPr>
              <a:t>The following equation represents logistic regression:</a:t>
            </a:r>
          </a:p>
          <a:p>
            <a:pPr marL="342900" indent="-342900">
              <a:buFont typeface="Arial" panose="020B0604020202020204" pitchFamily="34" charset="0"/>
              <a:buChar char="•"/>
            </a:pPr>
            <a:endParaRPr lang="en-US" sz="2500" b="0" dirty="0">
              <a:effectLst/>
            </a:endParaRPr>
          </a:p>
          <a:p>
            <a:pPr marL="342900" indent="-342900">
              <a:buFont typeface="Arial" panose="020B0604020202020204" pitchFamily="34" charset="0"/>
              <a:buChar char="•"/>
            </a:pPr>
            <a:endParaRPr lang="en-US" sz="2500" dirty="0"/>
          </a:p>
          <a:p>
            <a:r>
              <a:rPr lang="en-US" sz="2500" b="0" dirty="0">
                <a:effectLst/>
              </a:rPr>
              <a:t>where,</a:t>
            </a:r>
            <a:endParaRPr lang="en-US" sz="2500" dirty="0"/>
          </a:p>
          <a:p>
            <a:pPr marL="800100" lvl="1" indent="-342900">
              <a:buFont typeface="Wingdings" panose="05000000000000000000" pitchFamily="2" charset="2"/>
              <a:buChar char="Ø"/>
            </a:pPr>
            <a:r>
              <a:rPr lang="en-US" sz="2500" b="0" dirty="0">
                <a:effectLst/>
              </a:rPr>
              <a:t>x = input value</a:t>
            </a:r>
          </a:p>
          <a:p>
            <a:pPr marL="800100" lvl="1" indent="-342900">
              <a:buFont typeface="Wingdings" panose="05000000000000000000" pitchFamily="2" charset="2"/>
              <a:buChar char="Ø"/>
            </a:pPr>
            <a:r>
              <a:rPr lang="en-US" sz="2500" b="0" dirty="0">
                <a:effectLst/>
              </a:rPr>
              <a:t>y = predicted output</a:t>
            </a:r>
          </a:p>
          <a:p>
            <a:pPr marL="800100" lvl="1" indent="-342900">
              <a:buFont typeface="Wingdings" panose="05000000000000000000" pitchFamily="2" charset="2"/>
              <a:buChar char="Ø"/>
            </a:pPr>
            <a:r>
              <a:rPr lang="en-US" sz="2500" b="0" dirty="0">
                <a:effectLst/>
              </a:rPr>
              <a:t>b0 = bias or intercept term</a:t>
            </a:r>
          </a:p>
          <a:p>
            <a:pPr marL="800100" lvl="1" indent="-342900">
              <a:buFont typeface="Wingdings" panose="05000000000000000000" pitchFamily="2" charset="2"/>
              <a:buChar char="Ø"/>
            </a:pPr>
            <a:r>
              <a:rPr lang="en-US" sz="2500" b="0" dirty="0">
                <a:effectLst/>
              </a:rPr>
              <a:t>b1 = coefficient for input (x)</a:t>
            </a:r>
          </a:p>
          <a:p>
            <a:pPr marL="342900" indent="-342900">
              <a:buFont typeface="Arial" panose="020B0604020202020204" pitchFamily="34" charset="0"/>
              <a:buChar char="•"/>
            </a:pPr>
            <a:endParaRPr lang="en-US" sz="2500" b="0" dirty="0">
              <a:effectLst/>
            </a:endParaRPr>
          </a:p>
          <a:p>
            <a:pPr marL="342900" indent="-342900">
              <a:buFont typeface="Arial" panose="020B0604020202020204" pitchFamily="34" charset="0"/>
              <a:buChar char="•"/>
            </a:pPr>
            <a:endParaRPr lang="en-US" sz="2400" b="0" dirty="0">
              <a:effectLst/>
            </a:endParaRPr>
          </a:p>
          <a:p>
            <a:endParaRPr lang="en-US" sz="2200" b="0" dirty="0">
              <a:effectLst/>
            </a:endParaRPr>
          </a:p>
          <a:p>
            <a:endParaRPr lang="en-IN" sz="2500" dirty="0"/>
          </a:p>
        </p:txBody>
      </p:sp>
      <p:pic>
        <p:nvPicPr>
          <p:cNvPr id="6" name="Picture 5">
            <a:extLst>
              <a:ext uri="{FF2B5EF4-FFF2-40B4-BE49-F238E27FC236}">
                <a16:creationId xmlns:a16="http://schemas.microsoft.com/office/drawing/2014/main" id="{7D38D9D3-1407-E743-54E4-D09F24CD20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2883" y="2026974"/>
            <a:ext cx="2407334" cy="784412"/>
          </a:xfrm>
          <a:prstGeom prst="rect">
            <a:avLst/>
          </a:prstGeom>
        </p:spPr>
      </p:pic>
      <p:pic>
        <p:nvPicPr>
          <p:cNvPr id="10" name="Picture 9">
            <a:extLst>
              <a:ext uri="{FF2B5EF4-FFF2-40B4-BE49-F238E27FC236}">
                <a16:creationId xmlns:a16="http://schemas.microsoft.com/office/drawing/2014/main" id="{25C80323-6FE1-18AC-FAF3-752291B37E99}"/>
              </a:ext>
            </a:extLst>
          </p:cNvPr>
          <p:cNvPicPr>
            <a:picLocks noChangeAspect="1"/>
          </p:cNvPicPr>
          <p:nvPr/>
        </p:nvPicPr>
        <p:blipFill>
          <a:blip r:embed="rId3"/>
          <a:stretch>
            <a:fillRect/>
          </a:stretch>
        </p:blipFill>
        <p:spPr>
          <a:xfrm>
            <a:off x="4482883" y="4118428"/>
            <a:ext cx="2519600" cy="1003086"/>
          </a:xfrm>
          <a:prstGeom prst="rect">
            <a:avLst/>
          </a:prstGeom>
        </p:spPr>
      </p:pic>
    </p:spTree>
    <p:extLst>
      <p:ext uri="{BB962C8B-B14F-4D97-AF65-F5344CB8AC3E}">
        <p14:creationId xmlns:p14="http://schemas.microsoft.com/office/powerpoint/2010/main" val="3579486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79042F-D140-9E40-7B70-8DFCDCE08882}"/>
              </a:ext>
            </a:extLst>
          </p:cNvPr>
          <p:cNvSpPr>
            <a:spLocks noGrp="1"/>
          </p:cNvSpPr>
          <p:nvPr>
            <p:ph idx="1"/>
          </p:nvPr>
        </p:nvSpPr>
        <p:spPr/>
        <p:txBody>
          <a:bodyPr/>
          <a:lstStyle/>
          <a:p>
            <a:r>
              <a:rPr lang="en-US" b="1" dirty="0"/>
              <a:t>Assumptions for Logistic Regression:</a:t>
            </a:r>
          </a:p>
          <a:p>
            <a:pPr marL="914400" lvl="1" indent="-457200">
              <a:buFont typeface="+mj-lt"/>
              <a:buAutoNum type="arabicPeriod"/>
            </a:pPr>
            <a:r>
              <a:rPr lang="en-US" sz="2200" dirty="0"/>
              <a:t>The dependent variable must be categorical in nature. </a:t>
            </a:r>
          </a:p>
          <a:p>
            <a:pPr marL="914400" lvl="1" indent="-457200">
              <a:buFont typeface="+mj-lt"/>
              <a:buAutoNum type="arabicPeriod"/>
            </a:pPr>
            <a:r>
              <a:rPr lang="en-US" sz="2200" dirty="0"/>
              <a:t>The independent variable should not have multi-collinearity.</a:t>
            </a:r>
          </a:p>
          <a:p>
            <a:endParaRPr lang="en-IN" dirty="0"/>
          </a:p>
        </p:txBody>
      </p:sp>
    </p:spTree>
    <p:extLst>
      <p:ext uri="{BB962C8B-B14F-4D97-AF65-F5344CB8AC3E}">
        <p14:creationId xmlns:p14="http://schemas.microsoft.com/office/powerpoint/2010/main" val="311290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1412" y="132381"/>
            <a:ext cx="9905998" cy="1478570"/>
          </a:xfrm>
        </p:spPr>
        <p:txBody>
          <a:bodyPr>
            <a:normAutofit/>
          </a:bodyPr>
          <a:lstStyle/>
          <a:p>
            <a:pPr algn="ctr"/>
            <a:r>
              <a:rPr lang="en-IE" sz="8000" dirty="0">
                <a:effectLst>
                  <a:outerShdw blurRad="38100" dist="38100" dir="2700000" algn="tl">
                    <a:srgbClr val="000000">
                      <a:alpha val="43137"/>
                    </a:srgbClr>
                  </a:outerShdw>
                </a:effectLst>
              </a:rPr>
              <a:t>Regression Models</a:t>
            </a:r>
          </a:p>
        </p:txBody>
      </p:sp>
      <p:sp>
        <p:nvSpPr>
          <p:cNvPr id="2" name="Content Placeholder 1"/>
          <p:cNvSpPr>
            <a:spLocks noGrp="1"/>
          </p:cNvSpPr>
          <p:nvPr>
            <p:ph idx="1"/>
          </p:nvPr>
        </p:nvSpPr>
        <p:spPr>
          <a:xfrm>
            <a:off x="1141412" y="1610951"/>
            <a:ext cx="10201778" cy="4232336"/>
          </a:xfrm>
        </p:spPr>
        <p:txBody>
          <a:bodyPr>
            <a:noAutofit/>
          </a:bodyPr>
          <a:lstStyle/>
          <a:p>
            <a:pPr algn="just">
              <a:buFont typeface="Arial" panose="020B0604020202020204" pitchFamily="34" charset="0"/>
              <a:buChar char="•"/>
            </a:pPr>
            <a:r>
              <a:rPr lang="en-US" sz="2500" b="1" dirty="0"/>
              <a:t>Dependent Variable: </a:t>
            </a:r>
            <a:r>
              <a:rPr lang="en-US" sz="2500" dirty="0"/>
              <a:t>This is the variable that we are trying to understand or forecast.</a:t>
            </a:r>
          </a:p>
          <a:p>
            <a:pPr algn="just">
              <a:buFont typeface="Arial" panose="020B0604020202020204" pitchFamily="34" charset="0"/>
              <a:buChar char="•"/>
            </a:pPr>
            <a:r>
              <a:rPr lang="en-US" sz="2500" b="1" dirty="0"/>
              <a:t>Independent Variable:</a:t>
            </a:r>
            <a:r>
              <a:rPr lang="en-US" sz="2500" dirty="0"/>
              <a:t> These are factors that influence the analysis or target variable and provide us with information regarding the relationship of the variables with the target variable.</a:t>
            </a:r>
          </a:p>
          <a:p>
            <a:pPr algn="just"/>
            <a:r>
              <a:rPr lang="en-IN" sz="2500" dirty="0"/>
              <a:t>A regression is </a:t>
            </a:r>
            <a:r>
              <a:rPr lang="en-IN" sz="2500" b="1" dirty="0"/>
              <a:t>a statistical technique that relates a dependent variable to one or more independent (explanatory) variables</a:t>
            </a:r>
            <a:r>
              <a:rPr lang="en-IN" sz="2500" dirty="0"/>
              <a:t>.</a:t>
            </a:r>
          </a:p>
          <a:p>
            <a:pPr algn="just"/>
            <a:r>
              <a:rPr lang="en-IN" sz="2500" dirty="0"/>
              <a:t>A regression model is able to show whether changes observed in the dependent variable are associated with changes in one or more of the explanatory variables.</a:t>
            </a:r>
          </a:p>
          <a:p>
            <a:endParaRPr lang="en-US" sz="2000" dirty="0"/>
          </a:p>
        </p:txBody>
      </p:sp>
    </p:spTree>
    <p:extLst>
      <p:ext uri="{BB962C8B-B14F-4D97-AF65-F5344CB8AC3E}">
        <p14:creationId xmlns:p14="http://schemas.microsoft.com/office/powerpoint/2010/main" val="181344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71CB3-B8ED-DD39-1A02-CF4FC0EFACE2}"/>
              </a:ext>
            </a:extLst>
          </p:cNvPr>
          <p:cNvSpPr>
            <a:spLocks noGrp="1"/>
          </p:cNvSpPr>
          <p:nvPr>
            <p:ph type="title"/>
          </p:nvPr>
        </p:nvSpPr>
        <p:spPr/>
        <p:txBody>
          <a:bodyPr/>
          <a:lstStyle/>
          <a:p>
            <a:pPr algn="ctr"/>
            <a:r>
              <a:rPr lang="en-US" b="1" dirty="0"/>
              <a:t>Types of Logistic Regression</a:t>
            </a:r>
            <a:br>
              <a:rPr lang="en-US" b="1" dirty="0"/>
            </a:br>
            <a:endParaRPr lang="en-IN" dirty="0"/>
          </a:p>
        </p:txBody>
      </p:sp>
      <p:sp>
        <p:nvSpPr>
          <p:cNvPr id="3" name="Content Placeholder 2">
            <a:extLst>
              <a:ext uri="{FF2B5EF4-FFF2-40B4-BE49-F238E27FC236}">
                <a16:creationId xmlns:a16="http://schemas.microsoft.com/office/drawing/2014/main" id="{3998199F-7FAC-B52C-F3F8-4D7575540321}"/>
              </a:ext>
            </a:extLst>
          </p:cNvPr>
          <p:cNvSpPr>
            <a:spLocks noGrp="1"/>
          </p:cNvSpPr>
          <p:nvPr>
            <p:ph idx="1"/>
          </p:nvPr>
        </p:nvSpPr>
        <p:spPr/>
        <p:txBody>
          <a:bodyPr>
            <a:normAutofit fontScale="92500"/>
          </a:bodyPr>
          <a:lstStyle/>
          <a:p>
            <a:pPr algn="just" rtl="0"/>
            <a:r>
              <a:rPr lang="en-US" dirty="0"/>
              <a:t>On the basis of the categories, Logistic Regression can be classified into three types: </a:t>
            </a:r>
          </a:p>
          <a:p>
            <a:pPr algn="just">
              <a:buFont typeface="+mj-lt"/>
              <a:buAutoNum type="arabicPeriod"/>
            </a:pPr>
            <a:r>
              <a:rPr lang="en-US" b="1" dirty="0"/>
              <a:t>Binomial:</a:t>
            </a:r>
            <a:r>
              <a:rPr lang="en-US" dirty="0"/>
              <a:t> In binomial Logistic regression, there can be only two possible types of the dependent variables, such as 0 or 1, Pass or Fail, etc. </a:t>
            </a:r>
          </a:p>
          <a:p>
            <a:pPr algn="just">
              <a:buFont typeface="+mj-lt"/>
              <a:buAutoNum type="arabicPeriod" startAt="2"/>
            </a:pPr>
            <a:r>
              <a:rPr lang="en-US" b="1" dirty="0"/>
              <a:t>Multinomial:</a:t>
            </a:r>
            <a:r>
              <a:rPr lang="en-US" dirty="0"/>
              <a:t> In multinomial Logistic regression, there can be 3 or more possible unordered types of the dependent variable, such as “cat”, “dogs”, or “sheep” </a:t>
            </a:r>
          </a:p>
          <a:p>
            <a:pPr algn="just">
              <a:buFont typeface="+mj-lt"/>
              <a:buAutoNum type="arabicPeriod" startAt="3"/>
            </a:pPr>
            <a:r>
              <a:rPr lang="en-US" b="1" dirty="0"/>
              <a:t>Ordinal: </a:t>
            </a:r>
            <a:r>
              <a:rPr lang="en-US" dirty="0"/>
              <a:t>In ordinal Logistic regression, there can be 3 or more possible ordered types of dependent variables, such as “low”, “Medium”, or “High”.</a:t>
            </a:r>
          </a:p>
          <a:p>
            <a:endParaRPr lang="en-IN" dirty="0"/>
          </a:p>
        </p:txBody>
      </p:sp>
    </p:spTree>
    <p:extLst>
      <p:ext uri="{BB962C8B-B14F-4D97-AF65-F5344CB8AC3E}">
        <p14:creationId xmlns:p14="http://schemas.microsoft.com/office/powerpoint/2010/main" val="8067087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843E9CF-8E3C-EC6F-7E16-21D616AA75D8}"/>
              </a:ext>
            </a:extLst>
          </p:cNvPr>
          <p:cNvGraphicFramePr>
            <a:graphicFrameLocks noGrp="1"/>
          </p:cNvGraphicFramePr>
          <p:nvPr>
            <p:ph idx="1"/>
            <p:extLst>
              <p:ext uri="{D42A27DB-BD31-4B8C-83A1-F6EECF244321}">
                <p14:modId xmlns:p14="http://schemas.microsoft.com/office/powerpoint/2010/main" val="1234734611"/>
              </p:ext>
            </p:extLst>
          </p:nvPr>
        </p:nvGraphicFramePr>
        <p:xfrm>
          <a:off x="1412111" y="235228"/>
          <a:ext cx="9421793" cy="6536872"/>
        </p:xfrm>
        <a:graphic>
          <a:graphicData uri="http://schemas.openxmlformats.org/drawingml/2006/table">
            <a:tbl>
              <a:tblPr/>
              <a:tblGrid>
                <a:gridCol w="462988">
                  <a:extLst>
                    <a:ext uri="{9D8B030D-6E8A-4147-A177-3AD203B41FA5}">
                      <a16:colId xmlns:a16="http://schemas.microsoft.com/office/drawing/2014/main" val="3514223923"/>
                    </a:ext>
                  </a:extLst>
                </a:gridCol>
                <a:gridCol w="4405689">
                  <a:extLst>
                    <a:ext uri="{9D8B030D-6E8A-4147-A177-3AD203B41FA5}">
                      <a16:colId xmlns:a16="http://schemas.microsoft.com/office/drawing/2014/main" val="621068296"/>
                    </a:ext>
                  </a:extLst>
                </a:gridCol>
                <a:gridCol w="4553116">
                  <a:extLst>
                    <a:ext uri="{9D8B030D-6E8A-4147-A177-3AD203B41FA5}">
                      <a16:colId xmlns:a16="http://schemas.microsoft.com/office/drawing/2014/main" val="1423679187"/>
                    </a:ext>
                  </a:extLst>
                </a:gridCol>
              </a:tblGrid>
              <a:tr h="234813">
                <a:tc>
                  <a:txBody>
                    <a:bodyPr/>
                    <a:lstStyle/>
                    <a:p>
                      <a:pPr rtl="0"/>
                      <a:r>
                        <a:rPr lang="en-IN" sz="2000" dirty="0" err="1">
                          <a:effectLst/>
                        </a:rPr>
                        <a:t>Sr.No</a:t>
                      </a:r>
                      <a:endParaRPr lang="en-IN" sz="2000" dirty="0">
                        <a:effectLst/>
                      </a:endParaRPr>
                    </a:p>
                  </a:txBody>
                  <a:tcPr marL="49359" marR="49359" marT="24680" marB="24680" anchor="ctr">
                    <a:lnL>
                      <a:noFill/>
                    </a:lnL>
                    <a:lnR>
                      <a:noFill/>
                    </a:lnR>
                    <a:lnT>
                      <a:noFill/>
                    </a:lnT>
                    <a:lnB>
                      <a:noFill/>
                    </a:lnB>
                    <a:noFill/>
                  </a:tcPr>
                </a:tc>
                <a:tc>
                  <a:txBody>
                    <a:bodyPr/>
                    <a:lstStyle/>
                    <a:p>
                      <a:pPr algn="ctr" rtl="0"/>
                      <a:r>
                        <a:rPr lang="en-IN" sz="2000" dirty="0">
                          <a:effectLst/>
                        </a:rPr>
                        <a:t>Linear </a:t>
                      </a:r>
                      <a:r>
                        <a:rPr lang="en-IN" sz="2000" dirty="0" err="1">
                          <a:effectLst/>
                        </a:rPr>
                        <a:t>Regresssion</a:t>
                      </a:r>
                      <a:endParaRPr lang="en-IN" sz="2000" dirty="0">
                        <a:effectLst/>
                      </a:endParaRPr>
                    </a:p>
                  </a:txBody>
                  <a:tcPr marL="49359" marR="49359" marT="24680" marB="24680" anchor="ctr">
                    <a:lnL>
                      <a:noFill/>
                    </a:lnL>
                    <a:lnR>
                      <a:noFill/>
                    </a:lnR>
                    <a:lnT>
                      <a:noFill/>
                    </a:lnT>
                    <a:lnB>
                      <a:noFill/>
                    </a:lnB>
                    <a:noFill/>
                  </a:tcPr>
                </a:tc>
                <a:tc>
                  <a:txBody>
                    <a:bodyPr/>
                    <a:lstStyle/>
                    <a:p>
                      <a:pPr algn="ctr" rtl="0"/>
                      <a:r>
                        <a:rPr lang="en-IN" sz="2000" dirty="0">
                          <a:effectLst/>
                        </a:rPr>
                        <a:t>Logistic Regression </a:t>
                      </a:r>
                    </a:p>
                  </a:txBody>
                  <a:tcPr marL="49359" marR="49359" marT="24680" marB="24680" anchor="ctr">
                    <a:lnL>
                      <a:noFill/>
                    </a:lnL>
                    <a:lnR>
                      <a:noFill/>
                    </a:lnR>
                    <a:lnT>
                      <a:noFill/>
                    </a:lnT>
                    <a:lnB>
                      <a:noFill/>
                    </a:lnB>
                    <a:noFill/>
                  </a:tcPr>
                </a:tc>
                <a:extLst>
                  <a:ext uri="{0D108BD9-81ED-4DB2-BD59-A6C34878D82A}">
                    <a16:rowId xmlns:a16="http://schemas.microsoft.com/office/drawing/2014/main" val="2742706124"/>
                  </a:ext>
                </a:extLst>
              </a:tr>
              <a:tr h="1073508">
                <a:tc>
                  <a:txBody>
                    <a:bodyPr/>
                    <a:lstStyle/>
                    <a:p>
                      <a:r>
                        <a:rPr lang="en-IN" sz="2000" dirty="0">
                          <a:effectLst/>
                        </a:rPr>
                        <a:t>1</a:t>
                      </a:r>
                    </a:p>
                  </a:txBody>
                  <a:tcPr marL="49359" marR="49359" marT="24680" marB="24680" anchor="ctr">
                    <a:lnL>
                      <a:noFill/>
                    </a:lnL>
                    <a:lnR>
                      <a:noFill/>
                    </a:lnR>
                    <a:lnT>
                      <a:noFill/>
                    </a:lnT>
                    <a:lnB>
                      <a:noFill/>
                    </a:lnB>
                    <a:noFill/>
                  </a:tcPr>
                </a:tc>
                <a:tc>
                  <a:txBody>
                    <a:bodyPr/>
                    <a:lstStyle/>
                    <a:p>
                      <a:pPr rtl="0"/>
                      <a:r>
                        <a:rPr lang="en-US" sz="2000" dirty="0">
                          <a:effectLst/>
                        </a:rPr>
                        <a:t>Linear regression is used to predict the continuous dependent variable using a given set of independent variables. </a:t>
                      </a:r>
                    </a:p>
                  </a:txBody>
                  <a:tcPr marL="49359" marR="49359" marT="24680" marB="24680" anchor="ctr">
                    <a:lnL>
                      <a:noFill/>
                    </a:lnL>
                    <a:lnR>
                      <a:noFill/>
                    </a:lnR>
                    <a:lnT>
                      <a:noFill/>
                    </a:lnT>
                    <a:lnB>
                      <a:noFill/>
                    </a:lnB>
                    <a:noFill/>
                  </a:tcPr>
                </a:tc>
                <a:tc>
                  <a:txBody>
                    <a:bodyPr/>
                    <a:lstStyle/>
                    <a:p>
                      <a:pPr rtl="0"/>
                      <a:r>
                        <a:rPr lang="en-US" sz="2000" dirty="0">
                          <a:effectLst/>
                        </a:rPr>
                        <a:t>Logistic regression is used to predict the categorical dependent variable using a given set of independent variables.</a:t>
                      </a:r>
                    </a:p>
                  </a:txBody>
                  <a:tcPr marL="49359" marR="49359" marT="24680" marB="24680" anchor="ctr">
                    <a:lnL>
                      <a:noFill/>
                    </a:lnL>
                    <a:lnR>
                      <a:noFill/>
                    </a:lnR>
                    <a:lnT>
                      <a:noFill/>
                    </a:lnT>
                    <a:lnB>
                      <a:noFill/>
                    </a:lnB>
                    <a:noFill/>
                  </a:tcPr>
                </a:tc>
                <a:extLst>
                  <a:ext uri="{0D108BD9-81ED-4DB2-BD59-A6C34878D82A}">
                    <a16:rowId xmlns:a16="http://schemas.microsoft.com/office/drawing/2014/main" val="1983481999"/>
                  </a:ext>
                </a:extLst>
              </a:tr>
              <a:tr h="574458">
                <a:tc>
                  <a:txBody>
                    <a:bodyPr/>
                    <a:lstStyle/>
                    <a:p>
                      <a:r>
                        <a:rPr lang="en-IN" sz="2000">
                          <a:effectLst/>
                        </a:rPr>
                        <a:t>2</a:t>
                      </a:r>
                    </a:p>
                  </a:txBody>
                  <a:tcPr marL="49359" marR="49359" marT="24680" marB="24680" anchor="ctr">
                    <a:lnL>
                      <a:noFill/>
                    </a:lnL>
                    <a:lnR>
                      <a:noFill/>
                    </a:lnR>
                    <a:lnT>
                      <a:noFill/>
                    </a:lnT>
                    <a:lnB>
                      <a:noFill/>
                    </a:lnB>
                    <a:noFill/>
                  </a:tcPr>
                </a:tc>
                <a:tc>
                  <a:txBody>
                    <a:bodyPr/>
                    <a:lstStyle/>
                    <a:p>
                      <a:pPr rtl="0"/>
                      <a:r>
                        <a:rPr lang="en-US" sz="2000" dirty="0">
                          <a:effectLst/>
                        </a:rPr>
                        <a:t>Linear regression is used for solving Regression problem.</a:t>
                      </a:r>
                    </a:p>
                  </a:txBody>
                  <a:tcPr marL="49359" marR="49359" marT="24680" marB="24680" anchor="ctr">
                    <a:lnL>
                      <a:noFill/>
                    </a:lnL>
                    <a:lnR>
                      <a:noFill/>
                    </a:lnR>
                    <a:lnT>
                      <a:noFill/>
                    </a:lnT>
                    <a:lnB>
                      <a:noFill/>
                    </a:lnB>
                    <a:noFill/>
                  </a:tcPr>
                </a:tc>
                <a:tc>
                  <a:txBody>
                    <a:bodyPr/>
                    <a:lstStyle/>
                    <a:p>
                      <a:pPr rtl="0"/>
                      <a:r>
                        <a:rPr lang="en-US" sz="2000" dirty="0">
                          <a:effectLst/>
                        </a:rPr>
                        <a:t>It is used for solving classification problems.</a:t>
                      </a:r>
                    </a:p>
                  </a:txBody>
                  <a:tcPr marL="49359" marR="49359" marT="24680" marB="24680" anchor="ctr">
                    <a:lnL>
                      <a:noFill/>
                    </a:lnL>
                    <a:lnR>
                      <a:noFill/>
                    </a:lnR>
                    <a:lnT>
                      <a:noFill/>
                    </a:lnT>
                    <a:lnB>
                      <a:noFill/>
                    </a:lnB>
                    <a:noFill/>
                  </a:tcPr>
                </a:tc>
                <a:extLst>
                  <a:ext uri="{0D108BD9-81ED-4DB2-BD59-A6C34878D82A}">
                    <a16:rowId xmlns:a16="http://schemas.microsoft.com/office/drawing/2014/main" val="884203235"/>
                  </a:ext>
                </a:extLst>
              </a:tr>
              <a:tr h="574458">
                <a:tc>
                  <a:txBody>
                    <a:bodyPr/>
                    <a:lstStyle/>
                    <a:p>
                      <a:r>
                        <a:rPr lang="en-IN" sz="2000">
                          <a:effectLst/>
                        </a:rPr>
                        <a:t>3</a:t>
                      </a:r>
                    </a:p>
                  </a:txBody>
                  <a:tcPr marL="49359" marR="49359" marT="24680" marB="24680" anchor="ctr">
                    <a:lnL>
                      <a:noFill/>
                    </a:lnL>
                    <a:lnR>
                      <a:noFill/>
                    </a:lnR>
                    <a:lnT>
                      <a:noFill/>
                    </a:lnT>
                    <a:lnB>
                      <a:noFill/>
                    </a:lnB>
                    <a:noFill/>
                  </a:tcPr>
                </a:tc>
                <a:tc>
                  <a:txBody>
                    <a:bodyPr/>
                    <a:lstStyle/>
                    <a:p>
                      <a:pPr rtl="0"/>
                      <a:r>
                        <a:rPr lang="en-US" sz="2000" dirty="0">
                          <a:effectLst/>
                        </a:rPr>
                        <a:t>In this we predict the value of continuous variables</a:t>
                      </a:r>
                    </a:p>
                  </a:txBody>
                  <a:tcPr marL="49359" marR="49359" marT="24680" marB="24680" anchor="ctr">
                    <a:lnL>
                      <a:noFill/>
                    </a:lnL>
                    <a:lnR>
                      <a:noFill/>
                    </a:lnR>
                    <a:lnT>
                      <a:noFill/>
                    </a:lnT>
                    <a:lnB>
                      <a:noFill/>
                    </a:lnB>
                    <a:noFill/>
                  </a:tcPr>
                </a:tc>
                <a:tc>
                  <a:txBody>
                    <a:bodyPr/>
                    <a:lstStyle/>
                    <a:p>
                      <a:pPr rtl="0"/>
                      <a:r>
                        <a:rPr lang="en-US" sz="2000" dirty="0">
                          <a:effectLst/>
                        </a:rPr>
                        <a:t>In this we predict values of categorical variables</a:t>
                      </a:r>
                    </a:p>
                  </a:txBody>
                  <a:tcPr marL="49359" marR="49359" marT="24680" marB="24680" anchor="ctr">
                    <a:lnL>
                      <a:noFill/>
                    </a:lnL>
                    <a:lnR>
                      <a:noFill/>
                    </a:lnR>
                    <a:lnT>
                      <a:noFill/>
                    </a:lnT>
                    <a:lnB>
                      <a:noFill/>
                    </a:lnB>
                    <a:noFill/>
                  </a:tcPr>
                </a:tc>
                <a:extLst>
                  <a:ext uri="{0D108BD9-81ED-4DB2-BD59-A6C34878D82A}">
                    <a16:rowId xmlns:a16="http://schemas.microsoft.com/office/drawing/2014/main" val="3810708734"/>
                  </a:ext>
                </a:extLst>
              </a:tr>
              <a:tr h="461142">
                <a:tc>
                  <a:txBody>
                    <a:bodyPr/>
                    <a:lstStyle/>
                    <a:p>
                      <a:r>
                        <a:rPr lang="en-IN" sz="2000">
                          <a:effectLst/>
                        </a:rPr>
                        <a:t>4</a:t>
                      </a:r>
                    </a:p>
                  </a:txBody>
                  <a:tcPr marL="49359" marR="49359" marT="24680" marB="24680" anchor="ctr">
                    <a:lnL>
                      <a:noFill/>
                    </a:lnL>
                    <a:lnR>
                      <a:noFill/>
                    </a:lnR>
                    <a:lnT>
                      <a:noFill/>
                    </a:lnT>
                    <a:lnB>
                      <a:noFill/>
                    </a:lnB>
                    <a:noFill/>
                  </a:tcPr>
                </a:tc>
                <a:tc>
                  <a:txBody>
                    <a:bodyPr/>
                    <a:lstStyle/>
                    <a:p>
                      <a:pPr rtl="0"/>
                      <a:r>
                        <a:rPr lang="en-US" sz="2000" dirty="0">
                          <a:effectLst/>
                        </a:rPr>
                        <a:t>In this we find best fit line. </a:t>
                      </a:r>
                    </a:p>
                  </a:txBody>
                  <a:tcPr marL="49359" marR="49359" marT="24680" marB="24680" anchor="ctr">
                    <a:lnL>
                      <a:noFill/>
                    </a:lnL>
                    <a:lnR>
                      <a:noFill/>
                    </a:lnR>
                    <a:lnT>
                      <a:noFill/>
                    </a:lnT>
                    <a:lnB>
                      <a:noFill/>
                    </a:lnB>
                    <a:noFill/>
                  </a:tcPr>
                </a:tc>
                <a:tc>
                  <a:txBody>
                    <a:bodyPr/>
                    <a:lstStyle/>
                    <a:p>
                      <a:pPr rtl="0"/>
                      <a:r>
                        <a:rPr lang="en-US" sz="2000" dirty="0">
                          <a:effectLst/>
                        </a:rPr>
                        <a:t>In this we find S-Curve .</a:t>
                      </a:r>
                    </a:p>
                  </a:txBody>
                  <a:tcPr marL="49359" marR="49359" marT="24680" marB="24680" anchor="ctr">
                    <a:lnL>
                      <a:noFill/>
                    </a:lnL>
                    <a:lnR>
                      <a:noFill/>
                    </a:lnR>
                    <a:lnT>
                      <a:noFill/>
                    </a:lnT>
                    <a:lnB>
                      <a:noFill/>
                    </a:lnB>
                    <a:noFill/>
                  </a:tcPr>
                </a:tc>
                <a:extLst>
                  <a:ext uri="{0D108BD9-81ED-4DB2-BD59-A6C34878D82A}">
                    <a16:rowId xmlns:a16="http://schemas.microsoft.com/office/drawing/2014/main" val="3264315656"/>
                  </a:ext>
                </a:extLst>
              </a:tr>
              <a:tr h="746795">
                <a:tc>
                  <a:txBody>
                    <a:bodyPr/>
                    <a:lstStyle/>
                    <a:p>
                      <a:r>
                        <a:rPr lang="en-IN" sz="2000">
                          <a:effectLst/>
                        </a:rPr>
                        <a:t>5</a:t>
                      </a:r>
                    </a:p>
                  </a:txBody>
                  <a:tcPr marL="49359" marR="49359" marT="24680" marB="24680" anchor="ctr">
                    <a:lnL>
                      <a:noFill/>
                    </a:lnL>
                    <a:lnR>
                      <a:noFill/>
                    </a:lnR>
                    <a:lnT>
                      <a:noFill/>
                    </a:lnT>
                    <a:lnB>
                      <a:noFill/>
                    </a:lnB>
                    <a:noFill/>
                  </a:tcPr>
                </a:tc>
                <a:tc>
                  <a:txBody>
                    <a:bodyPr/>
                    <a:lstStyle/>
                    <a:p>
                      <a:pPr rtl="0"/>
                      <a:r>
                        <a:rPr lang="en-US" sz="2000" dirty="0">
                          <a:effectLst/>
                        </a:rPr>
                        <a:t>Least square estimation method is used for estimation of accuracy. </a:t>
                      </a:r>
                    </a:p>
                  </a:txBody>
                  <a:tcPr marL="49359" marR="49359" marT="24680" marB="24680" anchor="ctr">
                    <a:lnL>
                      <a:noFill/>
                    </a:lnL>
                    <a:lnR>
                      <a:noFill/>
                    </a:lnR>
                    <a:lnT>
                      <a:noFill/>
                    </a:lnT>
                    <a:lnB>
                      <a:noFill/>
                    </a:lnB>
                    <a:noFill/>
                  </a:tcPr>
                </a:tc>
                <a:tc>
                  <a:txBody>
                    <a:bodyPr/>
                    <a:lstStyle/>
                    <a:p>
                      <a:pPr rtl="0"/>
                      <a:r>
                        <a:rPr lang="en-US" sz="2000" dirty="0">
                          <a:effectLst/>
                        </a:rPr>
                        <a:t>Maximum likelihood estimation method is used for Estimation of accuracy.</a:t>
                      </a:r>
                    </a:p>
                  </a:txBody>
                  <a:tcPr marL="49359" marR="49359" marT="24680" marB="24680" anchor="ctr">
                    <a:lnL>
                      <a:noFill/>
                    </a:lnL>
                    <a:lnR>
                      <a:noFill/>
                    </a:lnR>
                    <a:lnT>
                      <a:noFill/>
                    </a:lnT>
                    <a:lnB>
                      <a:noFill/>
                    </a:lnB>
                    <a:noFill/>
                  </a:tcPr>
                </a:tc>
                <a:extLst>
                  <a:ext uri="{0D108BD9-81ED-4DB2-BD59-A6C34878D82A}">
                    <a16:rowId xmlns:a16="http://schemas.microsoft.com/office/drawing/2014/main" val="643779832"/>
                  </a:ext>
                </a:extLst>
              </a:tr>
              <a:tr h="746795">
                <a:tc>
                  <a:txBody>
                    <a:bodyPr/>
                    <a:lstStyle/>
                    <a:p>
                      <a:r>
                        <a:rPr lang="en-IN" sz="2000">
                          <a:effectLst/>
                        </a:rPr>
                        <a:t>6</a:t>
                      </a:r>
                    </a:p>
                  </a:txBody>
                  <a:tcPr marL="49359" marR="49359" marT="24680" marB="24680" anchor="ctr">
                    <a:lnL>
                      <a:noFill/>
                    </a:lnL>
                    <a:lnR>
                      <a:noFill/>
                    </a:lnR>
                    <a:lnT>
                      <a:noFill/>
                    </a:lnT>
                    <a:lnB>
                      <a:noFill/>
                    </a:lnB>
                    <a:noFill/>
                  </a:tcPr>
                </a:tc>
                <a:tc>
                  <a:txBody>
                    <a:bodyPr/>
                    <a:lstStyle/>
                    <a:p>
                      <a:pPr rtl="0"/>
                      <a:r>
                        <a:rPr lang="en-US" sz="2000" dirty="0">
                          <a:effectLst/>
                        </a:rPr>
                        <a:t>The output must be continuous value, such as price, age, etc. </a:t>
                      </a:r>
                    </a:p>
                  </a:txBody>
                  <a:tcPr marL="49359" marR="49359" marT="24680" marB="24680" anchor="ctr">
                    <a:lnL>
                      <a:noFill/>
                    </a:lnL>
                    <a:lnR>
                      <a:noFill/>
                    </a:lnR>
                    <a:lnT>
                      <a:noFill/>
                    </a:lnT>
                    <a:lnB>
                      <a:noFill/>
                    </a:lnB>
                    <a:noFill/>
                  </a:tcPr>
                </a:tc>
                <a:tc>
                  <a:txBody>
                    <a:bodyPr/>
                    <a:lstStyle/>
                    <a:p>
                      <a:pPr rtl="0"/>
                      <a:r>
                        <a:rPr lang="en-US" sz="2000" dirty="0">
                          <a:effectLst/>
                        </a:rPr>
                        <a:t>Output is must be categorical value such as 0 or 1, Yes or no, etc.</a:t>
                      </a:r>
                    </a:p>
                  </a:txBody>
                  <a:tcPr marL="49359" marR="49359" marT="24680" marB="24680" anchor="ctr">
                    <a:lnL>
                      <a:noFill/>
                    </a:lnL>
                    <a:lnR>
                      <a:noFill/>
                    </a:lnR>
                    <a:lnT>
                      <a:noFill/>
                    </a:lnT>
                    <a:lnB>
                      <a:noFill/>
                    </a:lnB>
                    <a:noFill/>
                  </a:tcPr>
                </a:tc>
                <a:extLst>
                  <a:ext uri="{0D108BD9-81ED-4DB2-BD59-A6C34878D82A}">
                    <a16:rowId xmlns:a16="http://schemas.microsoft.com/office/drawing/2014/main" val="3963110521"/>
                  </a:ext>
                </a:extLst>
              </a:tr>
              <a:tr h="784957">
                <a:tc>
                  <a:txBody>
                    <a:bodyPr/>
                    <a:lstStyle/>
                    <a:p>
                      <a:r>
                        <a:rPr lang="en-IN" sz="2000">
                          <a:effectLst/>
                        </a:rPr>
                        <a:t>7</a:t>
                      </a:r>
                    </a:p>
                  </a:txBody>
                  <a:tcPr marL="49359" marR="49359" marT="24680" marB="24680" anchor="ctr">
                    <a:lnL>
                      <a:noFill/>
                    </a:lnL>
                    <a:lnR>
                      <a:noFill/>
                    </a:lnR>
                    <a:lnT>
                      <a:noFill/>
                    </a:lnT>
                    <a:lnB>
                      <a:noFill/>
                    </a:lnB>
                    <a:noFill/>
                  </a:tcPr>
                </a:tc>
                <a:tc>
                  <a:txBody>
                    <a:bodyPr/>
                    <a:lstStyle/>
                    <a:p>
                      <a:pPr rtl="0"/>
                      <a:r>
                        <a:rPr lang="en-US" sz="2000" dirty="0">
                          <a:effectLst/>
                        </a:rPr>
                        <a:t>It required linear relationship between dependent and independent variables. </a:t>
                      </a:r>
                    </a:p>
                  </a:txBody>
                  <a:tcPr marL="49359" marR="49359" marT="24680" marB="24680" anchor="ctr">
                    <a:lnL>
                      <a:noFill/>
                    </a:lnL>
                    <a:lnR>
                      <a:noFill/>
                    </a:lnR>
                    <a:lnT>
                      <a:noFill/>
                    </a:lnT>
                    <a:lnB>
                      <a:noFill/>
                    </a:lnB>
                    <a:noFill/>
                  </a:tcPr>
                </a:tc>
                <a:tc>
                  <a:txBody>
                    <a:bodyPr/>
                    <a:lstStyle/>
                    <a:p>
                      <a:pPr rtl="0"/>
                      <a:r>
                        <a:rPr lang="en-US" sz="2000" dirty="0">
                          <a:effectLst/>
                        </a:rPr>
                        <a:t>It does not required linear relationship.</a:t>
                      </a:r>
                    </a:p>
                  </a:txBody>
                  <a:tcPr marL="49359" marR="49359" marT="24680" marB="24680" anchor="ctr">
                    <a:lnL>
                      <a:noFill/>
                    </a:lnL>
                    <a:lnR>
                      <a:noFill/>
                    </a:lnR>
                    <a:lnT>
                      <a:noFill/>
                    </a:lnT>
                    <a:lnB>
                      <a:noFill/>
                    </a:lnB>
                    <a:noFill/>
                  </a:tcPr>
                </a:tc>
                <a:extLst>
                  <a:ext uri="{0D108BD9-81ED-4DB2-BD59-A6C34878D82A}">
                    <a16:rowId xmlns:a16="http://schemas.microsoft.com/office/drawing/2014/main" val="3502095909"/>
                  </a:ext>
                </a:extLst>
              </a:tr>
              <a:tr h="746795">
                <a:tc>
                  <a:txBody>
                    <a:bodyPr/>
                    <a:lstStyle/>
                    <a:p>
                      <a:r>
                        <a:rPr lang="en-IN" sz="2000">
                          <a:effectLst/>
                        </a:rPr>
                        <a:t>8</a:t>
                      </a:r>
                    </a:p>
                  </a:txBody>
                  <a:tcPr marL="49359" marR="49359" marT="24680" marB="24680" anchor="ctr">
                    <a:lnL>
                      <a:noFill/>
                    </a:lnL>
                    <a:lnR>
                      <a:noFill/>
                    </a:lnR>
                    <a:lnT>
                      <a:noFill/>
                    </a:lnT>
                    <a:lnB>
                      <a:noFill/>
                    </a:lnB>
                    <a:noFill/>
                  </a:tcPr>
                </a:tc>
                <a:tc>
                  <a:txBody>
                    <a:bodyPr/>
                    <a:lstStyle/>
                    <a:p>
                      <a:pPr rtl="0"/>
                      <a:r>
                        <a:rPr lang="en-US" sz="2000">
                          <a:effectLst/>
                        </a:rPr>
                        <a:t>There may be collinearity between the independent variables. </a:t>
                      </a:r>
                    </a:p>
                  </a:txBody>
                  <a:tcPr marL="49359" marR="49359" marT="24680" marB="24680" anchor="ctr">
                    <a:lnL>
                      <a:noFill/>
                    </a:lnL>
                    <a:lnR>
                      <a:noFill/>
                    </a:lnR>
                    <a:lnT>
                      <a:noFill/>
                    </a:lnT>
                    <a:lnB>
                      <a:noFill/>
                    </a:lnB>
                    <a:noFill/>
                  </a:tcPr>
                </a:tc>
                <a:tc>
                  <a:txBody>
                    <a:bodyPr/>
                    <a:lstStyle/>
                    <a:p>
                      <a:pPr rtl="0"/>
                      <a:r>
                        <a:rPr lang="en-US" sz="2000" dirty="0">
                          <a:effectLst/>
                        </a:rPr>
                        <a:t>There should not be collinearity between independent variables.</a:t>
                      </a:r>
                    </a:p>
                  </a:txBody>
                  <a:tcPr marL="49359" marR="49359" marT="24680" marB="24680" anchor="ctr">
                    <a:lnL>
                      <a:noFill/>
                    </a:lnL>
                    <a:lnR>
                      <a:noFill/>
                    </a:lnR>
                    <a:lnT>
                      <a:noFill/>
                    </a:lnT>
                    <a:lnB>
                      <a:noFill/>
                    </a:lnB>
                    <a:noFill/>
                  </a:tcPr>
                </a:tc>
                <a:extLst>
                  <a:ext uri="{0D108BD9-81ED-4DB2-BD59-A6C34878D82A}">
                    <a16:rowId xmlns:a16="http://schemas.microsoft.com/office/drawing/2014/main" val="4144438216"/>
                  </a:ext>
                </a:extLst>
              </a:tr>
            </a:tbl>
          </a:graphicData>
        </a:graphic>
      </p:graphicFrame>
    </p:spTree>
    <p:extLst>
      <p:ext uri="{BB962C8B-B14F-4D97-AF65-F5344CB8AC3E}">
        <p14:creationId xmlns:p14="http://schemas.microsoft.com/office/powerpoint/2010/main" val="3470008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4A19-1AAB-8786-94EF-466405B7A0D0}"/>
              </a:ext>
            </a:extLst>
          </p:cNvPr>
          <p:cNvSpPr>
            <a:spLocks noGrp="1"/>
          </p:cNvSpPr>
          <p:nvPr>
            <p:ph type="title"/>
          </p:nvPr>
        </p:nvSpPr>
        <p:spPr>
          <a:xfrm>
            <a:off x="1141413" y="0"/>
            <a:ext cx="9905998" cy="1478570"/>
          </a:xfrm>
        </p:spPr>
        <p:txBody>
          <a:bodyPr/>
          <a:lstStyle/>
          <a:p>
            <a:r>
              <a:rPr lang="en-IN" b="1" dirty="0"/>
              <a:t>Cross-Validation in Machine Learning</a:t>
            </a:r>
            <a:br>
              <a:rPr lang="en-IN" b="1" dirty="0"/>
            </a:br>
            <a:endParaRPr lang="en-IN" dirty="0"/>
          </a:p>
        </p:txBody>
      </p:sp>
      <p:sp>
        <p:nvSpPr>
          <p:cNvPr id="3" name="Content Placeholder 2">
            <a:extLst>
              <a:ext uri="{FF2B5EF4-FFF2-40B4-BE49-F238E27FC236}">
                <a16:creationId xmlns:a16="http://schemas.microsoft.com/office/drawing/2014/main" id="{6BC45741-6164-AA59-216F-9783D90A31EC}"/>
              </a:ext>
            </a:extLst>
          </p:cNvPr>
          <p:cNvSpPr>
            <a:spLocks noGrp="1"/>
          </p:cNvSpPr>
          <p:nvPr>
            <p:ph idx="1"/>
          </p:nvPr>
        </p:nvSpPr>
        <p:spPr>
          <a:xfrm>
            <a:off x="1141413" y="837375"/>
            <a:ext cx="9905999" cy="3541714"/>
          </a:xfrm>
        </p:spPr>
        <p:txBody>
          <a:bodyPr>
            <a:noAutofit/>
          </a:bodyPr>
          <a:lstStyle/>
          <a:p>
            <a:pPr algn="just"/>
            <a:r>
              <a:rPr lang="en-US" sz="2200" dirty="0"/>
              <a:t>Cross validation is a technique used in machine learning to evaluate the performance of a model on unseen data. </a:t>
            </a:r>
          </a:p>
          <a:p>
            <a:pPr algn="just"/>
            <a:r>
              <a:rPr lang="en-US" sz="2200" dirty="0"/>
              <a:t>It involves dividing the available data into multiple folds or subsets, using one of these folds as a validation set, and training the model on the remaining folds. </a:t>
            </a:r>
          </a:p>
          <a:p>
            <a:pPr algn="just"/>
            <a:r>
              <a:rPr lang="en-US" sz="2200" dirty="0"/>
              <a:t>Cross-validation is a technique for validating the model efficiency by training it on the subset of input data and testing on previously unseen subset of the input data. </a:t>
            </a:r>
          </a:p>
          <a:p>
            <a:pPr algn="just"/>
            <a:r>
              <a:rPr lang="en-US" sz="2200" b="1" i="1" dirty="0"/>
              <a:t>It is a technique to check how a statistical model generalizes to an independent dataset</a:t>
            </a:r>
            <a:r>
              <a:rPr lang="en-US" sz="2200" dirty="0"/>
              <a:t>. </a:t>
            </a:r>
          </a:p>
          <a:p>
            <a:pPr algn="just"/>
            <a:r>
              <a:rPr lang="en-US" sz="2200" dirty="0"/>
              <a:t>In </a:t>
            </a:r>
            <a:r>
              <a:rPr lang="en-US" sz="2200" dirty="0">
                <a:hlinkClick r:id="rId2"/>
              </a:rPr>
              <a:t>machine learning</a:t>
            </a:r>
            <a:r>
              <a:rPr lang="en-US" sz="2200" dirty="0"/>
              <a:t>, there is always the need to test the stability of the model. It means based only on the training dataset; we can't fit our model on the training dataset. For this purpose, we reserve a particular sample of the dataset, which was not part of the training dataset. After that, we test our model on that sample before deployment, and this complete process comes under cross-validation. </a:t>
            </a:r>
            <a:endParaRPr lang="en-IN" sz="2200" dirty="0"/>
          </a:p>
        </p:txBody>
      </p:sp>
    </p:spTree>
    <p:extLst>
      <p:ext uri="{BB962C8B-B14F-4D97-AF65-F5344CB8AC3E}">
        <p14:creationId xmlns:p14="http://schemas.microsoft.com/office/powerpoint/2010/main" val="11712569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7E633-854B-1915-EA59-49F39CDEAE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26C60E-1226-F5C6-C486-EB64670DB607}"/>
              </a:ext>
            </a:extLst>
          </p:cNvPr>
          <p:cNvSpPr>
            <a:spLocks noGrp="1"/>
          </p:cNvSpPr>
          <p:nvPr>
            <p:ph type="title"/>
          </p:nvPr>
        </p:nvSpPr>
        <p:spPr/>
        <p:txBody>
          <a:bodyPr/>
          <a:lstStyle/>
          <a:p>
            <a:r>
              <a:rPr lang="en-IN" b="1" dirty="0"/>
              <a:t>Cross-Validation in Machine Learning</a:t>
            </a:r>
            <a:br>
              <a:rPr lang="en-IN" b="1" dirty="0"/>
            </a:br>
            <a:endParaRPr lang="en-IN" dirty="0"/>
          </a:p>
        </p:txBody>
      </p:sp>
      <p:sp>
        <p:nvSpPr>
          <p:cNvPr id="3" name="Content Placeholder 2">
            <a:extLst>
              <a:ext uri="{FF2B5EF4-FFF2-40B4-BE49-F238E27FC236}">
                <a16:creationId xmlns:a16="http://schemas.microsoft.com/office/drawing/2014/main" id="{B48D913B-B08D-4719-E2E1-8137C7BA374A}"/>
              </a:ext>
            </a:extLst>
          </p:cNvPr>
          <p:cNvSpPr>
            <a:spLocks noGrp="1"/>
          </p:cNvSpPr>
          <p:nvPr>
            <p:ph idx="1"/>
          </p:nvPr>
        </p:nvSpPr>
        <p:spPr/>
        <p:txBody>
          <a:bodyPr>
            <a:normAutofit/>
          </a:bodyPr>
          <a:lstStyle/>
          <a:p>
            <a:pPr algn="just"/>
            <a:r>
              <a:rPr lang="en-US" b="1" dirty="0"/>
              <a:t>What is cross-validation used for?</a:t>
            </a:r>
          </a:p>
          <a:p>
            <a:pPr algn="just" rtl="0">
              <a:buFont typeface="Wingdings" panose="05000000000000000000" pitchFamily="2" charset="2"/>
              <a:buChar char="Ø"/>
            </a:pPr>
            <a:r>
              <a:rPr lang="en-US" dirty="0"/>
              <a:t>The main purpose of cross validation is to prevent </a:t>
            </a:r>
            <a:r>
              <a:rPr lang="en-US" dirty="0">
                <a:hlinkClick r:id="rId2"/>
              </a:rPr>
              <a:t>overfitting</a:t>
            </a:r>
            <a:r>
              <a:rPr lang="en-US" dirty="0"/>
              <a:t>, which occurs when a model is trained too well on the training data and performs poorly on new, unseen data. By evaluating the model on multiple validation sets, cross validation provides a more realistic estimate of the model’s generalization performance, i.e., its ability to perform well on new, unseen data.</a:t>
            </a:r>
          </a:p>
        </p:txBody>
      </p:sp>
    </p:spTree>
    <p:extLst>
      <p:ext uri="{BB962C8B-B14F-4D97-AF65-F5344CB8AC3E}">
        <p14:creationId xmlns:p14="http://schemas.microsoft.com/office/powerpoint/2010/main" val="2341079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FDA65-20C4-5605-C6B6-9D3578A455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89293E-76BD-1D4A-2D0A-576DEAD298E4}"/>
              </a:ext>
            </a:extLst>
          </p:cNvPr>
          <p:cNvSpPr>
            <a:spLocks noGrp="1"/>
          </p:cNvSpPr>
          <p:nvPr>
            <p:ph type="title"/>
          </p:nvPr>
        </p:nvSpPr>
        <p:spPr/>
        <p:txBody>
          <a:bodyPr/>
          <a:lstStyle/>
          <a:p>
            <a:r>
              <a:rPr lang="en-IN" b="1" dirty="0"/>
              <a:t>Cross-Validation in Machine Learning</a:t>
            </a:r>
            <a:br>
              <a:rPr lang="en-IN" b="1" dirty="0"/>
            </a:br>
            <a:endParaRPr lang="en-IN" dirty="0"/>
          </a:p>
        </p:txBody>
      </p:sp>
      <p:sp>
        <p:nvSpPr>
          <p:cNvPr id="3" name="Content Placeholder 2">
            <a:extLst>
              <a:ext uri="{FF2B5EF4-FFF2-40B4-BE49-F238E27FC236}">
                <a16:creationId xmlns:a16="http://schemas.microsoft.com/office/drawing/2014/main" id="{144799D9-254F-CF3E-2C88-163BDA9A88AA}"/>
              </a:ext>
            </a:extLst>
          </p:cNvPr>
          <p:cNvSpPr>
            <a:spLocks noGrp="1"/>
          </p:cNvSpPr>
          <p:nvPr>
            <p:ph idx="1"/>
          </p:nvPr>
        </p:nvSpPr>
        <p:spPr/>
        <p:txBody>
          <a:bodyPr>
            <a:normAutofit/>
          </a:bodyPr>
          <a:lstStyle/>
          <a:p>
            <a:pPr marL="0" indent="0" algn="just">
              <a:buNone/>
            </a:pPr>
            <a:r>
              <a:rPr lang="en-US" dirty="0"/>
              <a:t>The basic steps of cross-validations are:</a:t>
            </a:r>
          </a:p>
          <a:p>
            <a:pPr algn="just">
              <a:buFont typeface="Wingdings" panose="05000000000000000000" pitchFamily="2" charset="2"/>
              <a:buChar char="Ø"/>
            </a:pPr>
            <a:r>
              <a:rPr lang="en-US" dirty="0"/>
              <a:t>Reserve a subset of the dataset as a validation set.</a:t>
            </a:r>
          </a:p>
          <a:p>
            <a:pPr algn="just">
              <a:buFont typeface="Wingdings" panose="05000000000000000000" pitchFamily="2" charset="2"/>
              <a:buChar char="Ø"/>
            </a:pPr>
            <a:r>
              <a:rPr lang="en-US" dirty="0"/>
              <a:t>Provide the training to the model using the training dataset.</a:t>
            </a:r>
          </a:p>
          <a:p>
            <a:pPr algn="just">
              <a:buFont typeface="Wingdings" panose="05000000000000000000" pitchFamily="2" charset="2"/>
              <a:buChar char="Ø"/>
            </a:pPr>
            <a:r>
              <a:rPr lang="en-US" dirty="0"/>
              <a:t>Now, evaluate model performance using the validation set. If the model performs well with the validation set, perform the further step, else check for the issues.</a:t>
            </a:r>
          </a:p>
        </p:txBody>
      </p:sp>
    </p:spTree>
    <p:extLst>
      <p:ext uri="{BB962C8B-B14F-4D97-AF65-F5344CB8AC3E}">
        <p14:creationId xmlns:p14="http://schemas.microsoft.com/office/powerpoint/2010/main" val="751678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CDFEC-5462-F8BB-1098-AC47FF18FC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677800-DB92-BF68-9542-7CCAF3170C43}"/>
              </a:ext>
            </a:extLst>
          </p:cNvPr>
          <p:cNvSpPr>
            <a:spLocks noGrp="1"/>
          </p:cNvSpPr>
          <p:nvPr>
            <p:ph type="title"/>
          </p:nvPr>
        </p:nvSpPr>
        <p:spPr/>
        <p:txBody>
          <a:bodyPr>
            <a:normAutofit fontScale="90000"/>
          </a:bodyPr>
          <a:lstStyle/>
          <a:p>
            <a:r>
              <a:rPr lang="en-IN" b="1" dirty="0"/>
              <a:t>Methods used for Cross-Validation</a:t>
            </a:r>
            <a:br>
              <a:rPr lang="en-IN" b="1" dirty="0"/>
            </a:br>
            <a:br>
              <a:rPr lang="en-IN" b="1" dirty="0"/>
            </a:br>
            <a:endParaRPr lang="en-IN" dirty="0"/>
          </a:p>
        </p:txBody>
      </p:sp>
      <p:sp>
        <p:nvSpPr>
          <p:cNvPr id="3" name="Content Placeholder 2">
            <a:extLst>
              <a:ext uri="{FF2B5EF4-FFF2-40B4-BE49-F238E27FC236}">
                <a16:creationId xmlns:a16="http://schemas.microsoft.com/office/drawing/2014/main" id="{BBC5E32C-7518-5CD0-076D-D277A0C82D67}"/>
              </a:ext>
            </a:extLst>
          </p:cNvPr>
          <p:cNvSpPr>
            <a:spLocks noGrp="1"/>
          </p:cNvSpPr>
          <p:nvPr>
            <p:ph idx="1"/>
          </p:nvPr>
        </p:nvSpPr>
        <p:spPr/>
        <p:txBody>
          <a:bodyPr>
            <a:normAutofit/>
          </a:bodyPr>
          <a:lstStyle/>
          <a:p>
            <a:pPr marL="0" indent="0">
              <a:buNone/>
            </a:pPr>
            <a:r>
              <a:rPr lang="en-US" dirty="0"/>
              <a:t>The common methods that are used for cross-validation:</a:t>
            </a:r>
          </a:p>
          <a:p>
            <a:pPr>
              <a:buFont typeface="+mj-lt"/>
              <a:buAutoNum type="arabicPeriod"/>
            </a:pPr>
            <a:r>
              <a:rPr lang="en-US" b="1" dirty="0"/>
              <a:t>Validation Set Approach</a:t>
            </a:r>
            <a:endParaRPr lang="en-US" dirty="0"/>
          </a:p>
          <a:p>
            <a:pPr>
              <a:buFont typeface="+mj-lt"/>
              <a:buAutoNum type="arabicPeriod"/>
            </a:pPr>
            <a:r>
              <a:rPr lang="en-US" b="1" dirty="0"/>
              <a:t>Leave-P-out cross-validation</a:t>
            </a:r>
            <a:endParaRPr lang="en-US" dirty="0"/>
          </a:p>
          <a:p>
            <a:pPr>
              <a:buFont typeface="+mj-lt"/>
              <a:buAutoNum type="arabicPeriod"/>
            </a:pPr>
            <a:r>
              <a:rPr lang="en-US" b="1" dirty="0"/>
              <a:t>Leave one out cross-validation</a:t>
            </a:r>
            <a:endParaRPr lang="en-US" dirty="0"/>
          </a:p>
          <a:p>
            <a:pPr>
              <a:buFont typeface="+mj-lt"/>
              <a:buAutoNum type="arabicPeriod"/>
            </a:pPr>
            <a:r>
              <a:rPr lang="en-US" b="1" dirty="0"/>
              <a:t>K-fold cross-validation</a:t>
            </a:r>
            <a:endParaRPr lang="en-US" dirty="0"/>
          </a:p>
          <a:p>
            <a:pPr>
              <a:buFont typeface="+mj-lt"/>
              <a:buAutoNum type="arabicPeriod"/>
            </a:pPr>
            <a:r>
              <a:rPr lang="en-US" b="1" dirty="0"/>
              <a:t>Stratified k-fold cross-validation</a:t>
            </a:r>
            <a:endParaRPr lang="en-US" dirty="0"/>
          </a:p>
          <a:p>
            <a:pPr marL="0" indent="0">
              <a:buNone/>
            </a:pPr>
            <a:endParaRPr lang="en-US" dirty="0"/>
          </a:p>
        </p:txBody>
      </p:sp>
    </p:spTree>
    <p:extLst>
      <p:ext uri="{BB962C8B-B14F-4D97-AF65-F5344CB8AC3E}">
        <p14:creationId xmlns:p14="http://schemas.microsoft.com/office/powerpoint/2010/main" val="2645923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6D495-ED7C-188A-214E-E33C56F989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6E07FC-6970-6482-E393-F7ABA1A0437D}"/>
              </a:ext>
            </a:extLst>
          </p:cNvPr>
          <p:cNvSpPr>
            <a:spLocks noGrp="1"/>
          </p:cNvSpPr>
          <p:nvPr>
            <p:ph type="title"/>
          </p:nvPr>
        </p:nvSpPr>
        <p:spPr>
          <a:xfrm>
            <a:off x="1141413" y="1066799"/>
            <a:ext cx="9905998" cy="1478570"/>
          </a:xfrm>
        </p:spPr>
        <p:txBody>
          <a:bodyPr>
            <a:normAutofit fontScale="90000"/>
          </a:bodyPr>
          <a:lstStyle/>
          <a:p>
            <a:r>
              <a:rPr lang="en-US" b="1" dirty="0"/>
              <a:t>Validation Set Approach</a:t>
            </a:r>
            <a:br>
              <a:rPr lang="en-US" dirty="0"/>
            </a:br>
            <a:br>
              <a:rPr lang="en-IN" b="1" dirty="0"/>
            </a:br>
            <a:br>
              <a:rPr lang="en-IN" b="1" dirty="0"/>
            </a:br>
            <a:endParaRPr lang="en-IN" dirty="0"/>
          </a:p>
        </p:txBody>
      </p:sp>
      <p:sp>
        <p:nvSpPr>
          <p:cNvPr id="3" name="Content Placeholder 2">
            <a:extLst>
              <a:ext uri="{FF2B5EF4-FFF2-40B4-BE49-F238E27FC236}">
                <a16:creationId xmlns:a16="http://schemas.microsoft.com/office/drawing/2014/main" id="{09849345-155E-797D-FA5A-09F8628BA705}"/>
              </a:ext>
            </a:extLst>
          </p:cNvPr>
          <p:cNvSpPr>
            <a:spLocks noGrp="1"/>
          </p:cNvSpPr>
          <p:nvPr>
            <p:ph idx="1"/>
          </p:nvPr>
        </p:nvSpPr>
        <p:spPr/>
        <p:txBody>
          <a:bodyPr>
            <a:normAutofit lnSpcReduction="10000"/>
          </a:bodyPr>
          <a:lstStyle/>
          <a:p>
            <a:pPr algn="just"/>
            <a:r>
              <a:rPr lang="en-US" dirty="0"/>
              <a:t>divide input dataset into a training set and test or validation set in the validation set approach. Both the subsets are given 50% of the dataset.</a:t>
            </a:r>
          </a:p>
          <a:p>
            <a:pPr algn="just"/>
            <a:r>
              <a:rPr lang="en-US" dirty="0"/>
              <a:t>It’s a simple and quick way to evaluate a model.</a:t>
            </a:r>
          </a:p>
          <a:p>
            <a:pPr algn="just"/>
            <a:r>
              <a:rPr lang="en-US" dirty="0"/>
              <a:t>But it has one of the big disadvantages that we are just using a 50% dataset to train our model, so the model may miss out to capture important information of the dataset.</a:t>
            </a:r>
          </a:p>
          <a:p>
            <a:pPr algn="just"/>
            <a:r>
              <a:rPr lang="en-US" dirty="0"/>
              <a:t> It also tends to give the underfitted model.</a:t>
            </a:r>
          </a:p>
          <a:p>
            <a:pPr marL="0" indent="0">
              <a:buNone/>
            </a:pPr>
            <a:endParaRPr lang="en-US" dirty="0"/>
          </a:p>
        </p:txBody>
      </p:sp>
    </p:spTree>
    <p:extLst>
      <p:ext uri="{BB962C8B-B14F-4D97-AF65-F5344CB8AC3E}">
        <p14:creationId xmlns:p14="http://schemas.microsoft.com/office/powerpoint/2010/main" val="856589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E86DB-1D42-D0B8-B9D9-9569D180EC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DFD1FC-A3A9-041B-5C59-E9FDEE970A6E}"/>
              </a:ext>
            </a:extLst>
          </p:cNvPr>
          <p:cNvSpPr>
            <a:spLocks noGrp="1"/>
          </p:cNvSpPr>
          <p:nvPr>
            <p:ph type="title"/>
          </p:nvPr>
        </p:nvSpPr>
        <p:spPr>
          <a:xfrm>
            <a:off x="2286002" y="1761280"/>
            <a:ext cx="9905998" cy="1478570"/>
          </a:xfrm>
        </p:spPr>
        <p:txBody>
          <a:bodyPr>
            <a:normAutofit fontScale="90000"/>
          </a:bodyPr>
          <a:lstStyle/>
          <a:p>
            <a:r>
              <a:rPr lang="en-US" b="1" dirty="0"/>
              <a:t>Leave-P-out cross-validation</a:t>
            </a:r>
            <a:br>
              <a:rPr lang="en-US" b="1" dirty="0"/>
            </a:br>
            <a:br>
              <a:rPr lang="en-US" dirty="0"/>
            </a:br>
            <a:br>
              <a:rPr lang="en-IN" b="1" dirty="0"/>
            </a:br>
            <a:br>
              <a:rPr lang="en-IN" b="1" dirty="0"/>
            </a:br>
            <a:endParaRPr lang="en-IN" dirty="0"/>
          </a:p>
        </p:txBody>
      </p:sp>
      <p:sp>
        <p:nvSpPr>
          <p:cNvPr id="3" name="Content Placeholder 2">
            <a:extLst>
              <a:ext uri="{FF2B5EF4-FFF2-40B4-BE49-F238E27FC236}">
                <a16:creationId xmlns:a16="http://schemas.microsoft.com/office/drawing/2014/main" id="{434D176B-CFBD-A785-B06D-E53FC41B31E8}"/>
              </a:ext>
            </a:extLst>
          </p:cNvPr>
          <p:cNvSpPr>
            <a:spLocks noGrp="1"/>
          </p:cNvSpPr>
          <p:nvPr>
            <p:ph idx="1"/>
          </p:nvPr>
        </p:nvSpPr>
        <p:spPr/>
        <p:txBody>
          <a:bodyPr>
            <a:normAutofit fontScale="85000" lnSpcReduction="20000"/>
          </a:bodyPr>
          <a:lstStyle/>
          <a:p>
            <a:pPr algn="just"/>
            <a:r>
              <a:rPr lang="en-US" sz="2800" dirty="0"/>
              <a:t>In this approach, the p datasets are left out of the training data.</a:t>
            </a:r>
          </a:p>
          <a:p>
            <a:pPr algn="just"/>
            <a:r>
              <a:rPr lang="en-US" sz="2800" dirty="0"/>
              <a:t> It means, if there are total n datapoints in the original input dataset, then n-p data points will be used as the training dataset and the p data points as the validation set. </a:t>
            </a:r>
          </a:p>
          <a:p>
            <a:pPr algn="just"/>
            <a:r>
              <a:rPr lang="en-US" sz="2800" dirty="0"/>
              <a:t>This complete process is repeated for all the samples, and the average error is calculated to know the effectiveness of the model.</a:t>
            </a:r>
          </a:p>
          <a:p>
            <a:pPr algn="just"/>
            <a:r>
              <a:rPr lang="en-US" sz="2800" dirty="0"/>
              <a:t>There is a disadvantage of this technique; that is, it can be computationally difficult for the large p.</a:t>
            </a:r>
          </a:p>
          <a:p>
            <a:pPr marL="0" indent="0">
              <a:buNone/>
            </a:pPr>
            <a:endParaRPr lang="en-US" dirty="0"/>
          </a:p>
        </p:txBody>
      </p:sp>
    </p:spTree>
    <p:extLst>
      <p:ext uri="{BB962C8B-B14F-4D97-AF65-F5344CB8AC3E}">
        <p14:creationId xmlns:p14="http://schemas.microsoft.com/office/powerpoint/2010/main" val="3837667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73819F-D61D-6AF5-A47E-8A58C21FD3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44B9B6-1037-BEC2-E590-6C7E28DACCD6}"/>
              </a:ext>
            </a:extLst>
          </p:cNvPr>
          <p:cNvSpPr>
            <a:spLocks noGrp="1"/>
          </p:cNvSpPr>
          <p:nvPr>
            <p:ph type="title"/>
          </p:nvPr>
        </p:nvSpPr>
        <p:spPr>
          <a:xfrm>
            <a:off x="2286002" y="1205695"/>
            <a:ext cx="9905998" cy="1478570"/>
          </a:xfrm>
        </p:spPr>
        <p:txBody>
          <a:bodyPr>
            <a:normAutofit fontScale="90000"/>
          </a:bodyPr>
          <a:lstStyle/>
          <a:p>
            <a:r>
              <a:rPr lang="en-US" sz="3600" b="1" dirty="0"/>
              <a:t>Leave one out cross-validation</a:t>
            </a:r>
            <a:br>
              <a:rPr lang="en-US" sz="3600" b="1" dirty="0"/>
            </a:br>
            <a:br>
              <a:rPr lang="en-US" b="1" dirty="0"/>
            </a:br>
            <a:br>
              <a:rPr lang="en-US" dirty="0"/>
            </a:br>
            <a:br>
              <a:rPr lang="en-IN" b="1" dirty="0"/>
            </a:br>
            <a:br>
              <a:rPr lang="en-IN" b="1" dirty="0"/>
            </a:br>
            <a:endParaRPr lang="en-IN" dirty="0"/>
          </a:p>
        </p:txBody>
      </p:sp>
      <p:pic>
        <p:nvPicPr>
          <p:cNvPr id="5" name="Content Placeholder 4">
            <a:extLst>
              <a:ext uri="{FF2B5EF4-FFF2-40B4-BE49-F238E27FC236}">
                <a16:creationId xmlns:a16="http://schemas.microsoft.com/office/drawing/2014/main" id="{87817D61-AF8B-A44F-2EFF-3A9D5B1852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8031" y="1678329"/>
            <a:ext cx="9996978" cy="4074289"/>
          </a:xfrm>
        </p:spPr>
      </p:pic>
    </p:spTree>
    <p:extLst>
      <p:ext uri="{BB962C8B-B14F-4D97-AF65-F5344CB8AC3E}">
        <p14:creationId xmlns:p14="http://schemas.microsoft.com/office/powerpoint/2010/main" val="29770671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6D7AB3-FC82-7DCC-6262-641F71F3E2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4860CA-C4F0-6DDC-2905-553EEEFF3678}"/>
              </a:ext>
            </a:extLst>
          </p:cNvPr>
          <p:cNvSpPr>
            <a:spLocks noGrp="1"/>
          </p:cNvSpPr>
          <p:nvPr>
            <p:ph type="title"/>
          </p:nvPr>
        </p:nvSpPr>
        <p:spPr>
          <a:xfrm>
            <a:off x="2286002" y="1205695"/>
            <a:ext cx="9905998" cy="1478570"/>
          </a:xfrm>
        </p:spPr>
        <p:txBody>
          <a:bodyPr>
            <a:normAutofit fontScale="90000"/>
          </a:bodyPr>
          <a:lstStyle/>
          <a:p>
            <a:r>
              <a:rPr lang="en-US" sz="3600" b="1" dirty="0"/>
              <a:t>Leave one out cross-validation</a:t>
            </a:r>
            <a:br>
              <a:rPr lang="en-US" sz="3600" b="1" dirty="0"/>
            </a:br>
            <a:br>
              <a:rPr lang="en-US" b="1" dirty="0"/>
            </a:br>
            <a:br>
              <a:rPr lang="en-US" dirty="0"/>
            </a:br>
            <a:br>
              <a:rPr lang="en-IN" b="1" dirty="0"/>
            </a:br>
            <a:br>
              <a:rPr lang="en-IN" b="1" dirty="0"/>
            </a:br>
            <a:endParaRPr lang="en-IN" dirty="0"/>
          </a:p>
        </p:txBody>
      </p:sp>
      <p:sp>
        <p:nvSpPr>
          <p:cNvPr id="3" name="Content Placeholder 2">
            <a:extLst>
              <a:ext uri="{FF2B5EF4-FFF2-40B4-BE49-F238E27FC236}">
                <a16:creationId xmlns:a16="http://schemas.microsoft.com/office/drawing/2014/main" id="{148BDA44-887B-7294-0E04-7DEBE430F1C4}"/>
              </a:ext>
            </a:extLst>
          </p:cNvPr>
          <p:cNvSpPr>
            <a:spLocks noGrp="1"/>
          </p:cNvSpPr>
          <p:nvPr>
            <p:ph idx="1"/>
          </p:nvPr>
        </p:nvSpPr>
        <p:spPr>
          <a:xfrm>
            <a:off x="1053296" y="1307940"/>
            <a:ext cx="10370917" cy="4953964"/>
          </a:xfrm>
        </p:spPr>
        <p:txBody>
          <a:bodyPr>
            <a:normAutofit fontScale="85000" lnSpcReduction="20000"/>
          </a:bodyPr>
          <a:lstStyle/>
          <a:p>
            <a:r>
              <a:rPr lang="en-US" sz="2800" dirty="0"/>
              <a:t>This method is similar to the leave-p-out cross-validation, but instead of p, we need to take 1 dataset out of training.</a:t>
            </a:r>
          </a:p>
          <a:p>
            <a:r>
              <a:rPr lang="en-US" sz="2800" dirty="0"/>
              <a:t> It means, in this approach, for each learning set, only one datapoint is reserved, and the remaining dataset is used to train the model. </a:t>
            </a:r>
          </a:p>
          <a:p>
            <a:r>
              <a:rPr lang="en-US" sz="2800" dirty="0"/>
              <a:t>This process repeats for each datapoint. Hence for n samples, we get n different training set and n test set. </a:t>
            </a:r>
          </a:p>
          <a:p>
            <a:r>
              <a:rPr lang="en-US" sz="2800" dirty="0"/>
              <a:t>It has the following features:</a:t>
            </a:r>
          </a:p>
          <a:p>
            <a:pPr lvl="1">
              <a:buFont typeface="Wingdings" panose="05000000000000000000" pitchFamily="2" charset="2"/>
              <a:buChar char="Ø"/>
            </a:pPr>
            <a:r>
              <a:rPr lang="en-US" sz="2800" dirty="0"/>
              <a:t>the bias is minimum as all the data points are used.</a:t>
            </a:r>
          </a:p>
          <a:p>
            <a:pPr lvl="1">
              <a:buFont typeface="Wingdings" panose="05000000000000000000" pitchFamily="2" charset="2"/>
              <a:buChar char="Ø"/>
            </a:pPr>
            <a:r>
              <a:rPr lang="en-US" sz="2800" dirty="0"/>
              <a:t>The process is executed for n times; hence execution time is high.</a:t>
            </a:r>
          </a:p>
          <a:p>
            <a:pPr lvl="1">
              <a:buFont typeface="Wingdings" panose="05000000000000000000" pitchFamily="2" charset="2"/>
              <a:buChar char="Ø"/>
            </a:pPr>
            <a:r>
              <a:rPr lang="en-US" sz="2800" dirty="0"/>
              <a:t>This approach leads to high variation in testing the effectiveness of the model as we iteratively check against one data point.</a:t>
            </a:r>
          </a:p>
          <a:p>
            <a:pPr marL="0" indent="0">
              <a:buNone/>
            </a:pPr>
            <a:endParaRPr lang="en-US" dirty="0"/>
          </a:p>
        </p:txBody>
      </p:sp>
    </p:spTree>
    <p:extLst>
      <p:ext uri="{BB962C8B-B14F-4D97-AF65-F5344CB8AC3E}">
        <p14:creationId xmlns:p14="http://schemas.microsoft.com/office/powerpoint/2010/main" val="2038040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EA7DD-E7B5-F109-FED7-FEF4E4A54F5F}"/>
              </a:ext>
            </a:extLst>
          </p:cNvPr>
          <p:cNvSpPr>
            <a:spLocks noGrp="1"/>
          </p:cNvSpPr>
          <p:nvPr>
            <p:ph type="title"/>
          </p:nvPr>
        </p:nvSpPr>
        <p:spPr/>
        <p:txBody>
          <a:bodyPr/>
          <a:lstStyle/>
          <a:p>
            <a:r>
              <a:rPr lang="en-IE" sz="3600" dirty="0">
                <a:effectLst>
                  <a:outerShdw blurRad="38100" dist="38100" dir="2700000" algn="tl">
                    <a:srgbClr val="000000">
                      <a:alpha val="43137"/>
                    </a:srgbClr>
                  </a:outerShdw>
                </a:effectLst>
              </a:rPr>
              <a:t>			Regression Models</a:t>
            </a:r>
            <a:endParaRPr lang="en-IN" dirty="0"/>
          </a:p>
        </p:txBody>
      </p:sp>
      <p:pic>
        <p:nvPicPr>
          <p:cNvPr id="5" name="Content Placeholder 4">
            <a:extLst>
              <a:ext uri="{FF2B5EF4-FFF2-40B4-BE49-F238E27FC236}">
                <a16:creationId xmlns:a16="http://schemas.microsoft.com/office/drawing/2014/main" id="{B3BB5CC6-7D7E-9E5F-9B1B-B03FA7630E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6225" y="2249488"/>
            <a:ext cx="6296376" cy="3541712"/>
          </a:xfrm>
        </p:spPr>
      </p:pic>
    </p:spTree>
    <p:extLst>
      <p:ext uri="{BB962C8B-B14F-4D97-AF65-F5344CB8AC3E}">
        <p14:creationId xmlns:p14="http://schemas.microsoft.com/office/powerpoint/2010/main" val="2307582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663D6-055D-8785-3D0A-F3BCFFDC6B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E2FD40-F457-B99A-0A23-FED88D052EE2}"/>
              </a:ext>
            </a:extLst>
          </p:cNvPr>
          <p:cNvSpPr>
            <a:spLocks noGrp="1"/>
          </p:cNvSpPr>
          <p:nvPr>
            <p:ph type="title"/>
          </p:nvPr>
        </p:nvSpPr>
        <p:spPr>
          <a:xfrm>
            <a:off x="2286002" y="1205695"/>
            <a:ext cx="9905998" cy="1478570"/>
          </a:xfrm>
        </p:spPr>
        <p:txBody>
          <a:bodyPr>
            <a:normAutofit fontScale="90000"/>
          </a:bodyPr>
          <a:lstStyle/>
          <a:p>
            <a:r>
              <a:rPr lang="en-US" sz="3600" b="1" dirty="0"/>
              <a:t>K-Fold Cross-Validation</a:t>
            </a:r>
            <a:br>
              <a:rPr lang="en-US" sz="3600" b="1" dirty="0"/>
            </a:br>
            <a:br>
              <a:rPr lang="en-US" sz="3600" b="1" dirty="0"/>
            </a:br>
            <a:br>
              <a:rPr lang="en-US" b="1" dirty="0"/>
            </a:br>
            <a:br>
              <a:rPr lang="en-US" dirty="0"/>
            </a:br>
            <a:br>
              <a:rPr lang="en-IN" b="1" dirty="0"/>
            </a:br>
            <a:br>
              <a:rPr lang="en-IN" b="1" dirty="0"/>
            </a:br>
            <a:endParaRPr lang="en-IN" dirty="0"/>
          </a:p>
        </p:txBody>
      </p:sp>
      <p:sp>
        <p:nvSpPr>
          <p:cNvPr id="3" name="Content Placeholder 2">
            <a:extLst>
              <a:ext uri="{FF2B5EF4-FFF2-40B4-BE49-F238E27FC236}">
                <a16:creationId xmlns:a16="http://schemas.microsoft.com/office/drawing/2014/main" id="{7639BCF7-4CC8-8EC9-6B48-24FFDBA547A7}"/>
              </a:ext>
            </a:extLst>
          </p:cNvPr>
          <p:cNvSpPr>
            <a:spLocks noGrp="1"/>
          </p:cNvSpPr>
          <p:nvPr>
            <p:ph idx="1"/>
          </p:nvPr>
        </p:nvSpPr>
        <p:spPr>
          <a:xfrm>
            <a:off x="590309" y="914400"/>
            <a:ext cx="10961226" cy="6123007"/>
          </a:xfrm>
        </p:spPr>
        <p:txBody>
          <a:bodyPr>
            <a:normAutofit fontScale="62500" lnSpcReduction="20000"/>
          </a:bodyPr>
          <a:lstStyle/>
          <a:p>
            <a:r>
              <a:rPr lang="en-US" sz="3700" dirty="0"/>
              <a:t>K-fold cross-validation approach divides the input dataset into K groups of samples of equal sizes. </a:t>
            </a:r>
          </a:p>
          <a:p>
            <a:r>
              <a:rPr lang="en-US" sz="3700" dirty="0"/>
              <a:t>These samples are called </a:t>
            </a:r>
            <a:r>
              <a:rPr lang="en-US" sz="3700" b="1" dirty="0"/>
              <a:t>folds</a:t>
            </a:r>
            <a:r>
              <a:rPr lang="en-US" sz="3700" dirty="0"/>
              <a:t>. </a:t>
            </a:r>
          </a:p>
          <a:p>
            <a:r>
              <a:rPr lang="en-US" sz="3700" dirty="0"/>
              <a:t>For each learning set, the prediction function uses k-1 folds, and the rest of the folds are used for the test set. </a:t>
            </a:r>
          </a:p>
          <a:p>
            <a:r>
              <a:rPr lang="en-US" sz="3700" dirty="0"/>
              <a:t>This approach is a very popular CV approach because it is easy to understand, and the output is less biased than other methods.</a:t>
            </a:r>
          </a:p>
          <a:p>
            <a:r>
              <a:rPr lang="en-US" sz="3700" dirty="0"/>
              <a:t>The steps for k-fold cross-validation are:</a:t>
            </a:r>
          </a:p>
          <a:p>
            <a:pPr lvl="1">
              <a:buFont typeface="Wingdings" panose="05000000000000000000" pitchFamily="2" charset="2"/>
              <a:buChar char="Ø"/>
            </a:pPr>
            <a:r>
              <a:rPr lang="en-US" sz="3700" dirty="0"/>
              <a:t>Split the input dataset into K groups</a:t>
            </a:r>
          </a:p>
          <a:p>
            <a:pPr lvl="1">
              <a:buFont typeface="Wingdings" panose="05000000000000000000" pitchFamily="2" charset="2"/>
              <a:buChar char="Ø"/>
            </a:pPr>
            <a:r>
              <a:rPr lang="en-US" sz="3700" dirty="0"/>
              <a:t>For each group: </a:t>
            </a:r>
          </a:p>
          <a:p>
            <a:pPr marL="1200150" lvl="2" indent="-285750"/>
            <a:r>
              <a:rPr lang="en-US" sz="3700" dirty="0"/>
              <a:t>Take one group as the reserve or test data set.</a:t>
            </a:r>
          </a:p>
          <a:p>
            <a:pPr marL="1200150" lvl="2" indent="-285750"/>
            <a:r>
              <a:rPr lang="en-US" sz="3700" dirty="0"/>
              <a:t>Use remaining groups as the training dataset</a:t>
            </a:r>
          </a:p>
          <a:p>
            <a:pPr marL="1200150" lvl="2" indent="-285750"/>
            <a:r>
              <a:rPr lang="en-US" sz="3700" dirty="0"/>
              <a:t>Fit the model on the training set and evaluate the performance of the model using the test set.</a:t>
            </a:r>
          </a:p>
          <a:p>
            <a:endParaRPr lang="en-US" sz="3700" dirty="0"/>
          </a:p>
          <a:p>
            <a:pPr marL="0" indent="0">
              <a:buNone/>
            </a:pPr>
            <a:endParaRPr lang="en-US" dirty="0"/>
          </a:p>
        </p:txBody>
      </p:sp>
    </p:spTree>
    <p:extLst>
      <p:ext uri="{BB962C8B-B14F-4D97-AF65-F5344CB8AC3E}">
        <p14:creationId xmlns:p14="http://schemas.microsoft.com/office/powerpoint/2010/main" val="27154838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2B7B5-2A26-2844-8921-1ECBDF7CE6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9BD0B8-18EF-5344-0468-BE5F073609CB}"/>
              </a:ext>
            </a:extLst>
          </p:cNvPr>
          <p:cNvSpPr>
            <a:spLocks noGrp="1"/>
          </p:cNvSpPr>
          <p:nvPr>
            <p:ph type="title"/>
          </p:nvPr>
        </p:nvSpPr>
        <p:spPr>
          <a:xfrm>
            <a:off x="2286002" y="1205695"/>
            <a:ext cx="9905998" cy="1478570"/>
          </a:xfrm>
        </p:spPr>
        <p:txBody>
          <a:bodyPr>
            <a:normAutofit fontScale="90000"/>
          </a:bodyPr>
          <a:lstStyle/>
          <a:p>
            <a:r>
              <a:rPr lang="en-US" sz="3600" b="1" dirty="0"/>
              <a:t>K-Fold Cross-Validation</a:t>
            </a:r>
            <a:br>
              <a:rPr lang="en-US" sz="3600" b="1" dirty="0"/>
            </a:br>
            <a:br>
              <a:rPr lang="en-US" sz="3600" b="1" dirty="0"/>
            </a:br>
            <a:br>
              <a:rPr lang="en-US" b="1" dirty="0"/>
            </a:br>
            <a:br>
              <a:rPr lang="en-US" dirty="0"/>
            </a:br>
            <a:br>
              <a:rPr lang="en-IN" b="1" dirty="0"/>
            </a:br>
            <a:br>
              <a:rPr lang="en-IN" b="1" dirty="0"/>
            </a:br>
            <a:endParaRPr lang="en-IN" dirty="0"/>
          </a:p>
        </p:txBody>
      </p:sp>
      <p:sp>
        <p:nvSpPr>
          <p:cNvPr id="3" name="Content Placeholder 2">
            <a:extLst>
              <a:ext uri="{FF2B5EF4-FFF2-40B4-BE49-F238E27FC236}">
                <a16:creationId xmlns:a16="http://schemas.microsoft.com/office/drawing/2014/main" id="{8BCF17EE-A36F-D5FF-4D3B-4E2F0E365C19}"/>
              </a:ext>
            </a:extLst>
          </p:cNvPr>
          <p:cNvSpPr>
            <a:spLocks noGrp="1"/>
          </p:cNvSpPr>
          <p:nvPr>
            <p:ph idx="1"/>
          </p:nvPr>
        </p:nvSpPr>
        <p:spPr>
          <a:xfrm>
            <a:off x="590309" y="914400"/>
            <a:ext cx="10961226" cy="6123007"/>
          </a:xfrm>
        </p:spPr>
        <p:txBody>
          <a:bodyPr>
            <a:normAutofit/>
          </a:bodyPr>
          <a:lstStyle/>
          <a:p>
            <a:r>
              <a:rPr lang="en-US" sz="2200" dirty="0"/>
              <a:t>Let's take an example of 5-folds cross-validation. So, the dataset is grouped into 5 folds. On 1</a:t>
            </a:r>
            <a:r>
              <a:rPr lang="en-US" sz="2200" baseline="30000" dirty="0"/>
              <a:t>st</a:t>
            </a:r>
            <a:r>
              <a:rPr lang="en-US" sz="2200" dirty="0"/>
              <a:t> iteration, the first fold is reserved for test the model, and rest are used to train the model. On 2</a:t>
            </a:r>
            <a:r>
              <a:rPr lang="en-US" sz="2200" baseline="30000" dirty="0"/>
              <a:t>nd</a:t>
            </a:r>
            <a:r>
              <a:rPr lang="en-US" sz="2200" dirty="0"/>
              <a:t> iteration, the second fold is used to test the model, and rest are used to train the model. This process will continue until each fold is not used for the test fold.</a:t>
            </a:r>
          </a:p>
          <a:p>
            <a:pPr marL="0" indent="0">
              <a:buNone/>
            </a:pPr>
            <a:endParaRPr lang="en-US" dirty="0"/>
          </a:p>
        </p:txBody>
      </p:sp>
      <p:pic>
        <p:nvPicPr>
          <p:cNvPr id="5" name="Picture 4">
            <a:extLst>
              <a:ext uri="{FF2B5EF4-FFF2-40B4-BE49-F238E27FC236}">
                <a16:creationId xmlns:a16="http://schemas.microsoft.com/office/drawing/2014/main" id="{672877ED-FC1B-CA27-E343-29A0AABC1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976" y="2975560"/>
            <a:ext cx="11412048" cy="3309494"/>
          </a:xfrm>
          <a:prstGeom prst="rect">
            <a:avLst/>
          </a:prstGeom>
        </p:spPr>
      </p:pic>
    </p:spTree>
    <p:extLst>
      <p:ext uri="{BB962C8B-B14F-4D97-AF65-F5344CB8AC3E}">
        <p14:creationId xmlns:p14="http://schemas.microsoft.com/office/powerpoint/2010/main" val="8154331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7101E-B9CB-68A2-C291-CB997D5048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60177C-5418-ED80-0081-D383DCBB0F0D}"/>
              </a:ext>
            </a:extLst>
          </p:cNvPr>
          <p:cNvSpPr>
            <a:spLocks noGrp="1"/>
          </p:cNvSpPr>
          <p:nvPr>
            <p:ph type="title"/>
          </p:nvPr>
        </p:nvSpPr>
        <p:spPr>
          <a:xfrm>
            <a:off x="2286002" y="1321442"/>
            <a:ext cx="9905998" cy="1478570"/>
          </a:xfrm>
        </p:spPr>
        <p:txBody>
          <a:bodyPr>
            <a:normAutofit fontScale="90000"/>
          </a:bodyPr>
          <a:lstStyle/>
          <a:p>
            <a:r>
              <a:rPr lang="en-US" sz="3600" b="1" dirty="0"/>
              <a:t>Stratified k-fold cross-validation</a:t>
            </a:r>
            <a:br>
              <a:rPr lang="en-US" sz="3600" b="1" dirty="0"/>
            </a:br>
            <a:br>
              <a:rPr lang="en-US" sz="3600" b="1" dirty="0"/>
            </a:br>
            <a:br>
              <a:rPr lang="en-US" sz="3600" b="1" dirty="0"/>
            </a:br>
            <a:br>
              <a:rPr lang="en-US" b="1" dirty="0"/>
            </a:br>
            <a:br>
              <a:rPr lang="en-US" dirty="0"/>
            </a:br>
            <a:br>
              <a:rPr lang="en-IN" b="1" dirty="0"/>
            </a:br>
            <a:br>
              <a:rPr lang="en-IN" b="1" dirty="0"/>
            </a:br>
            <a:endParaRPr lang="en-IN" dirty="0"/>
          </a:p>
        </p:txBody>
      </p:sp>
      <p:sp>
        <p:nvSpPr>
          <p:cNvPr id="3" name="Content Placeholder 2">
            <a:extLst>
              <a:ext uri="{FF2B5EF4-FFF2-40B4-BE49-F238E27FC236}">
                <a16:creationId xmlns:a16="http://schemas.microsoft.com/office/drawing/2014/main" id="{AE7AE95D-413F-0F35-1746-BF505F06882D}"/>
              </a:ext>
            </a:extLst>
          </p:cNvPr>
          <p:cNvSpPr>
            <a:spLocks noGrp="1"/>
          </p:cNvSpPr>
          <p:nvPr>
            <p:ph idx="1"/>
          </p:nvPr>
        </p:nvSpPr>
        <p:spPr>
          <a:xfrm>
            <a:off x="590309" y="914400"/>
            <a:ext cx="10961226" cy="6123007"/>
          </a:xfrm>
        </p:spPr>
        <p:txBody>
          <a:bodyPr>
            <a:normAutofit/>
          </a:bodyPr>
          <a:lstStyle/>
          <a:p>
            <a:r>
              <a:rPr lang="en-US" sz="2200" dirty="0"/>
              <a:t>This technique is similar to k-fold cross-validation with some little changes. </a:t>
            </a:r>
          </a:p>
          <a:p>
            <a:r>
              <a:rPr lang="en-US" sz="2200" dirty="0"/>
              <a:t>This approach works on stratification concept, it is a process of rearranging the data to ensure that each fold or group is a good representative of the complete dataset. </a:t>
            </a:r>
          </a:p>
          <a:p>
            <a:r>
              <a:rPr lang="en-US" sz="2200" dirty="0"/>
              <a:t>To deal with the bias and variance, it is one of the best approaches.</a:t>
            </a:r>
          </a:p>
          <a:p>
            <a:pPr marL="0" indent="0">
              <a:buNone/>
            </a:pPr>
            <a:endParaRPr lang="en-US" dirty="0"/>
          </a:p>
        </p:txBody>
      </p:sp>
      <p:pic>
        <p:nvPicPr>
          <p:cNvPr id="6" name="Picture 5">
            <a:extLst>
              <a:ext uri="{FF2B5EF4-FFF2-40B4-BE49-F238E27FC236}">
                <a16:creationId xmlns:a16="http://schemas.microsoft.com/office/drawing/2014/main" id="{B61F3C86-D6D1-05A5-86C0-5BE6961242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478" y="2953351"/>
            <a:ext cx="9621335" cy="3754297"/>
          </a:xfrm>
          <a:prstGeom prst="rect">
            <a:avLst/>
          </a:prstGeom>
        </p:spPr>
      </p:pic>
    </p:spTree>
    <p:extLst>
      <p:ext uri="{BB962C8B-B14F-4D97-AF65-F5344CB8AC3E}">
        <p14:creationId xmlns:p14="http://schemas.microsoft.com/office/powerpoint/2010/main" val="42256403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094BE-8330-E5A7-F1FB-4A5A48989A44}"/>
              </a:ext>
            </a:extLst>
          </p:cNvPr>
          <p:cNvSpPr>
            <a:spLocks noGrp="1"/>
          </p:cNvSpPr>
          <p:nvPr>
            <p:ph type="title"/>
          </p:nvPr>
        </p:nvSpPr>
        <p:spPr/>
        <p:txBody>
          <a:bodyPr/>
          <a:lstStyle/>
          <a:p>
            <a:pPr algn="ctr"/>
            <a:r>
              <a:rPr lang="en-US" b="1" dirty="0"/>
              <a:t>Stepwise Regression</a:t>
            </a:r>
            <a:endParaRPr lang="en-IN" dirty="0"/>
          </a:p>
        </p:txBody>
      </p:sp>
      <p:sp>
        <p:nvSpPr>
          <p:cNvPr id="3" name="Content Placeholder 2">
            <a:extLst>
              <a:ext uri="{FF2B5EF4-FFF2-40B4-BE49-F238E27FC236}">
                <a16:creationId xmlns:a16="http://schemas.microsoft.com/office/drawing/2014/main" id="{17E1CEDD-133D-5BB0-E25A-6A2867A60DAB}"/>
              </a:ext>
            </a:extLst>
          </p:cNvPr>
          <p:cNvSpPr>
            <a:spLocks noGrp="1"/>
          </p:cNvSpPr>
          <p:nvPr>
            <p:ph idx="1"/>
          </p:nvPr>
        </p:nvSpPr>
        <p:spPr/>
        <p:txBody>
          <a:bodyPr>
            <a:normAutofit lnSpcReduction="10000"/>
          </a:bodyPr>
          <a:lstStyle/>
          <a:p>
            <a:pPr algn="just"/>
            <a:r>
              <a:rPr lang="en-US" b="1" dirty="0"/>
              <a:t>What Is Stepwise Regression? </a:t>
            </a:r>
          </a:p>
          <a:p>
            <a:pPr lvl="1" algn="just">
              <a:buFont typeface="Wingdings" panose="05000000000000000000" pitchFamily="2" charset="2"/>
              <a:buChar char="Ø"/>
            </a:pPr>
            <a:r>
              <a:rPr lang="en-US" sz="2400" dirty="0"/>
              <a:t>Stepwise regression is the step-by-step iterative construction of a </a:t>
            </a:r>
            <a:r>
              <a:rPr lang="en-US" sz="2400" dirty="0">
                <a:hlinkClick r:id="rId2"/>
              </a:rPr>
              <a:t>regression</a:t>
            </a:r>
            <a:r>
              <a:rPr lang="en-US" sz="2400" dirty="0"/>
              <a:t> model that involves the selection of independent variables to be used in a final model.</a:t>
            </a:r>
          </a:p>
          <a:p>
            <a:pPr lvl="1" algn="just">
              <a:buFont typeface="Wingdings" panose="05000000000000000000" pitchFamily="2" charset="2"/>
              <a:buChar char="Ø"/>
            </a:pPr>
            <a:r>
              <a:rPr lang="en-US" sz="2400" dirty="0"/>
              <a:t> It involves adding or removing potential explanatory variables in succession and testing for statistical significance after each iteration. </a:t>
            </a:r>
          </a:p>
          <a:p>
            <a:pPr lvl="1" algn="just">
              <a:buFont typeface="Wingdings" panose="05000000000000000000" pitchFamily="2" charset="2"/>
              <a:buChar char="Ø"/>
            </a:pPr>
            <a:r>
              <a:rPr lang="en-US" sz="2400" dirty="0"/>
              <a:t>Stepwise regression is a method that iteratively examines the statistical significance of each independent variable in a linear regression model.</a:t>
            </a:r>
          </a:p>
          <a:p>
            <a:endParaRPr lang="en-IN" dirty="0"/>
          </a:p>
        </p:txBody>
      </p:sp>
    </p:spTree>
    <p:extLst>
      <p:ext uri="{BB962C8B-B14F-4D97-AF65-F5344CB8AC3E}">
        <p14:creationId xmlns:p14="http://schemas.microsoft.com/office/powerpoint/2010/main" val="16854006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8DA8D9-5400-65D9-366B-B699D444FA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CBCA5A-C900-E7C0-B4CC-B8B8A4DDA959}"/>
              </a:ext>
            </a:extLst>
          </p:cNvPr>
          <p:cNvSpPr>
            <a:spLocks noGrp="1"/>
          </p:cNvSpPr>
          <p:nvPr>
            <p:ph type="title"/>
          </p:nvPr>
        </p:nvSpPr>
        <p:spPr>
          <a:xfrm>
            <a:off x="1141412" y="327514"/>
            <a:ext cx="9905998" cy="1478570"/>
          </a:xfrm>
        </p:spPr>
        <p:txBody>
          <a:bodyPr/>
          <a:lstStyle/>
          <a:p>
            <a:pPr algn="ctr"/>
            <a:r>
              <a:rPr lang="en-US" b="1" dirty="0"/>
              <a:t>Stepwise Regression</a:t>
            </a:r>
            <a:endParaRPr lang="en-IN" dirty="0"/>
          </a:p>
        </p:txBody>
      </p:sp>
      <p:sp>
        <p:nvSpPr>
          <p:cNvPr id="3" name="Content Placeholder 2">
            <a:extLst>
              <a:ext uri="{FF2B5EF4-FFF2-40B4-BE49-F238E27FC236}">
                <a16:creationId xmlns:a16="http://schemas.microsoft.com/office/drawing/2014/main" id="{D9FE6B83-16F6-D1FE-039B-2CDAFB50EF95}"/>
              </a:ext>
            </a:extLst>
          </p:cNvPr>
          <p:cNvSpPr>
            <a:spLocks noGrp="1"/>
          </p:cNvSpPr>
          <p:nvPr>
            <p:ph idx="1"/>
          </p:nvPr>
        </p:nvSpPr>
        <p:spPr>
          <a:xfrm>
            <a:off x="949124" y="1806083"/>
            <a:ext cx="10255170" cy="4617865"/>
          </a:xfrm>
        </p:spPr>
        <p:txBody>
          <a:bodyPr>
            <a:normAutofit fontScale="92500" lnSpcReduction="20000"/>
          </a:bodyPr>
          <a:lstStyle/>
          <a:p>
            <a:pPr algn="just"/>
            <a:r>
              <a:rPr lang="en-IN" sz="2800" b="1" dirty="0"/>
              <a:t>Types of Stepwise Regression </a:t>
            </a:r>
          </a:p>
          <a:p>
            <a:pPr algn="just">
              <a:buFont typeface="+mj-lt"/>
              <a:buAutoNum type="arabicPeriod"/>
            </a:pPr>
            <a:r>
              <a:rPr lang="en-US" sz="2800" dirty="0"/>
              <a:t> </a:t>
            </a:r>
            <a:r>
              <a:rPr lang="en-US" sz="2800" b="1" dirty="0"/>
              <a:t>Forward selection: </a:t>
            </a:r>
            <a:r>
              <a:rPr lang="en-US" sz="2800" dirty="0"/>
              <a:t> begins with no variables in the model, tests each variable as it is added to the model, then keeps those that are deemed most statistically significant—repeating the process until the results are optimal.</a:t>
            </a:r>
          </a:p>
          <a:p>
            <a:pPr algn="just">
              <a:buFont typeface="+mj-lt"/>
              <a:buAutoNum type="arabicPeriod"/>
            </a:pPr>
            <a:r>
              <a:rPr lang="en-US" sz="2800" b="1" dirty="0"/>
              <a:t>Backward elimination: </a:t>
            </a:r>
            <a:r>
              <a:rPr lang="en-US" sz="2800" dirty="0"/>
              <a:t> starts with a set of independent variables, deleting one at a time, then testing to see if the removed variable is statistically significant.</a:t>
            </a:r>
          </a:p>
          <a:p>
            <a:pPr algn="just">
              <a:buFont typeface="+mj-lt"/>
              <a:buAutoNum type="arabicPeriod"/>
            </a:pPr>
            <a:r>
              <a:rPr lang="en-US" sz="2800" b="1" dirty="0"/>
              <a:t>Bidirectional elimination: </a:t>
            </a:r>
            <a:r>
              <a:rPr lang="en-US" sz="2800" dirty="0"/>
              <a:t> is a combination of the first two methods that test which variables should be included or excluded.</a:t>
            </a:r>
          </a:p>
          <a:p>
            <a:endParaRPr lang="en-IN" dirty="0"/>
          </a:p>
        </p:txBody>
      </p:sp>
    </p:spTree>
    <p:extLst>
      <p:ext uri="{BB962C8B-B14F-4D97-AF65-F5344CB8AC3E}">
        <p14:creationId xmlns:p14="http://schemas.microsoft.com/office/powerpoint/2010/main" val="15928621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C96D7-9BCD-8980-AD69-3974A13E4D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D85964-6E78-C858-8ECC-7E51BA188472}"/>
              </a:ext>
            </a:extLst>
          </p:cNvPr>
          <p:cNvSpPr>
            <a:spLocks noGrp="1"/>
          </p:cNvSpPr>
          <p:nvPr>
            <p:ph type="title"/>
          </p:nvPr>
        </p:nvSpPr>
        <p:spPr>
          <a:xfrm>
            <a:off x="1141412" y="327514"/>
            <a:ext cx="9905998" cy="1478570"/>
          </a:xfrm>
        </p:spPr>
        <p:txBody>
          <a:bodyPr/>
          <a:lstStyle/>
          <a:p>
            <a:pPr algn="ctr"/>
            <a:r>
              <a:rPr lang="en-US" b="1" dirty="0"/>
              <a:t>Stepwise Regression</a:t>
            </a:r>
            <a:endParaRPr lang="en-IN" dirty="0"/>
          </a:p>
        </p:txBody>
      </p:sp>
      <p:sp>
        <p:nvSpPr>
          <p:cNvPr id="3" name="Content Placeholder 2">
            <a:extLst>
              <a:ext uri="{FF2B5EF4-FFF2-40B4-BE49-F238E27FC236}">
                <a16:creationId xmlns:a16="http://schemas.microsoft.com/office/drawing/2014/main" id="{E1102251-3404-CFC8-F0B5-84614962F3AE}"/>
              </a:ext>
            </a:extLst>
          </p:cNvPr>
          <p:cNvSpPr>
            <a:spLocks noGrp="1"/>
          </p:cNvSpPr>
          <p:nvPr>
            <p:ph idx="1"/>
          </p:nvPr>
        </p:nvSpPr>
        <p:spPr>
          <a:xfrm>
            <a:off x="949124" y="1806083"/>
            <a:ext cx="10255170" cy="4617865"/>
          </a:xfrm>
        </p:spPr>
        <p:txBody>
          <a:bodyPr>
            <a:normAutofit/>
          </a:bodyPr>
          <a:lstStyle/>
          <a:p>
            <a:r>
              <a:rPr lang="en-US" b="1" dirty="0"/>
              <a:t>Example </a:t>
            </a:r>
          </a:p>
          <a:p>
            <a:pPr lvl="1" algn="just">
              <a:buFont typeface="Wingdings" panose="05000000000000000000" pitchFamily="2" charset="2"/>
              <a:buChar char="Ø"/>
            </a:pPr>
            <a:r>
              <a:rPr lang="en-US" sz="2400" dirty="0"/>
              <a:t>To understand energy usage at a factory using variables such as equipment run time, equipment age, staff size, temperatures outside, and time of year. </a:t>
            </a:r>
          </a:p>
          <a:p>
            <a:pPr lvl="1" algn="just">
              <a:buFont typeface="Wingdings" panose="05000000000000000000" pitchFamily="2" charset="2"/>
              <a:buChar char="Ø"/>
            </a:pPr>
            <a:r>
              <a:rPr lang="en-US" sz="2400" dirty="0"/>
              <a:t>The model includes all of the variables—then each is removed, one at a time, to determine which is least statistically significant. </a:t>
            </a:r>
          </a:p>
          <a:p>
            <a:pPr lvl="1" algn="just">
              <a:buFont typeface="Wingdings" panose="05000000000000000000" pitchFamily="2" charset="2"/>
              <a:buChar char="Ø"/>
            </a:pPr>
            <a:r>
              <a:rPr lang="en-US" sz="2400" dirty="0"/>
              <a:t>In the end, the model might show that time of year and temperatures are most significant, possibly suggesting the peak energy consumption at the factory is when air conditioner usage is at its highest.  </a:t>
            </a:r>
          </a:p>
          <a:p>
            <a:endParaRPr lang="en-IN" dirty="0"/>
          </a:p>
        </p:txBody>
      </p:sp>
    </p:spTree>
    <p:extLst>
      <p:ext uri="{BB962C8B-B14F-4D97-AF65-F5344CB8AC3E}">
        <p14:creationId xmlns:p14="http://schemas.microsoft.com/office/powerpoint/2010/main" val="332520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EA7DD-E7B5-F109-FED7-FEF4E4A54F5F}"/>
              </a:ext>
            </a:extLst>
          </p:cNvPr>
          <p:cNvSpPr>
            <a:spLocks noGrp="1"/>
          </p:cNvSpPr>
          <p:nvPr>
            <p:ph type="title"/>
          </p:nvPr>
        </p:nvSpPr>
        <p:spPr>
          <a:xfrm>
            <a:off x="365909" y="641667"/>
            <a:ext cx="9905998" cy="1478570"/>
          </a:xfrm>
        </p:spPr>
        <p:txBody>
          <a:bodyPr/>
          <a:lstStyle/>
          <a:p>
            <a:r>
              <a:rPr lang="en-IE" sz="3600" dirty="0">
                <a:effectLst>
                  <a:outerShdw blurRad="38100" dist="38100" dir="2700000" algn="tl">
                    <a:srgbClr val="000000">
                      <a:alpha val="43137"/>
                    </a:srgbClr>
                  </a:outerShdw>
                </a:effectLst>
              </a:rPr>
              <a:t>			Regression Model: Example</a:t>
            </a:r>
            <a:endParaRPr lang="en-IN" dirty="0"/>
          </a:p>
        </p:txBody>
      </p:sp>
      <p:pic>
        <p:nvPicPr>
          <p:cNvPr id="7" name="Content Placeholder 6">
            <a:extLst>
              <a:ext uri="{FF2B5EF4-FFF2-40B4-BE49-F238E27FC236}">
                <a16:creationId xmlns:a16="http://schemas.microsoft.com/office/drawing/2014/main" id="{29304EF5-E2CB-80BA-CC8B-6136C69AA7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3175" y="2249488"/>
            <a:ext cx="6682475" cy="3541712"/>
          </a:xfrm>
        </p:spPr>
      </p:pic>
    </p:spTree>
    <p:extLst>
      <p:ext uri="{BB962C8B-B14F-4D97-AF65-F5344CB8AC3E}">
        <p14:creationId xmlns:p14="http://schemas.microsoft.com/office/powerpoint/2010/main" val="3679990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1412" y="132381"/>
            <a:ext cx="9905998" cy="1478570"/>
          </a:xfrm>
        </p:spPr>
        <p:txBody>
          <a:bodyPr>
            <a:normAutofit/>
          </a:bodyPr>
          <a:lstStyle/>
          <a:p>
            <a:r>
              <a:rPr lang="en-IN" sz="4800" b="1" dirty="0"/>
              <a:t>SIMPLE Linear Regression</a:t>
            </a:r>
          </a:p>
        </p:txBody>
      </p:sp>
      <p:sp>
        <p:nvSpPr>
          <p:cNvPr id="2" name="Content Placeholder 1"/>
          <p:cNvSpPr>
            <a:spLocks noGrp="1"/>
          </p:cNvSpPr>
          <p:nvPr>
            <p:ph idx="1"/>
          </p:nvPr>
        </p:nvSpPr>
        <p:spPr>
          <a:xfrm>
            <a:off x="1141412" y="1610951"/>
            <a:ext cx="10201778" cy="4232336"/>
          </a:xfrm>
        </p:spPr>
        <p:txBody>
          <a:bodyPr>
            <a:noAutofit/>
          </a:bodyPr>
          <a:lstStyle/>
          <a:p>
            <a:pPr algn="just"/>
            <a:r>
              <a:rPr lang="en-US" sz="2200" dirty="0"/>
              <a:t>shows the linear relationship between the independent variable (X-axis) and the dependent variable (Y-axis)</a:t>
            </a:r>
          </a:p>
          <a:p>
            <a:pPr algn="just"/>
            <a:r>
              <a:rPr lang="en-US" sz="2200" b="1" dirty="0"/>
              <a:t>an algorithm that provides a linear relationship between an independent variable and a dependent variable to predict the outcome of future events.</a:t>
            </a:r>
          </a:p>
          <a:p>
            <a:pPr algn="just"/>
            <a:r>
              <a:rPr lang="en-US" sz="2200" b="0" dirty="0">
                <a:effectLst/>
              </a:rPr>
              <a:t>The independent variable is also the predictor or explanatory variable that remains unchanged due to the change in other variables. However, the dependent variable changes with fluctuations in the independent variable. The regression model predicts the value of the dependent variable, which is the response or outcome variable being analyzed or studied.</a:t>
            </a:r>
            <a:endParaRPr lang="en-US" sz="2200" b="1" dirty="0">
              <a:effectLst/>
            </a:endParaRPr>
          </a:p>
          <a:p>
            <a:pPr algn="just"/>
            <a:r>
              <a:rPr lang="en-US" sz="2200" b="0" dirty="0">
                <a:effectLst/>
              </a:rPr>
              <a:t>A sloped straight line represents the linear regression model.</a:t>
            </a:r>
            <a:endParaRPr lang="en-US" sz="2200" dirty="0"/>
          </a:p>
        </p:txBody>
      </p:sp>
    </p:spTree>
    <p:extLst>
      <p:ext uri="{BB962C8B-B14F-4D97-AF65-F5344CB8AC3E}">
        <p14:creationId xmlns:p14="http://schemas.microsoft.com/office/powerpoint/2010/main" val="422723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32030" y="0"/>
            <a:ext cx="9905998" cy="1478570"/>
          </a:xfrm>
        </p:spPr>
        <p:txBody>
          <a:bodyPr>
            <a:normAutofit/>
          </a:bodyPr>
          <a:lstStyle/>
          <a:p>
            <a:r>
              <a:rPr lang="en-IN" sz="4800" b="1" dirty="0"/>
              <a:t>SIMPLE Linear Regression</a:t>
            </a:r>
          </a:p>
        </p:txBody>
      </p:sp>
      <p:sp>
        <p:nvSpPr>
          <p:cNvPr id="7" name="TextBox 6">
            <a:extLst>
              <a:ext uri="{FF2B5EF4-FFF2-40B4-BE49-F238E27FC236}">
                <a16:creationId xmlns:a16="http://schemas.microsoft.com/office/drawing/2014/main" id="{9CB5B3B0-FB8D-5665-F63F-4BB0C14BEA0D}"/>
              </a:ext>
            </a:extLst>
          </p:cNvPr>
          <p:cNvSpPr txBox="1"/>
          <p:nvPr/>
        </p:nvSpPr>
        <p:spPr>
          <a:xfrm>
            <a:off x="2496273" y="5703838"/>
            <a:ext cx="6157732" cy="1154162"/>
          </a:xfrm>
          <a:prstGeom prst="rect">
            <a:avLst/>
          </a:prstGeom>
          <a:noFill/>
        </p:spPr>
        <p:txBody>
          <a:bodyPr wrap="square">
            <a:spAutoFit/>
          </a:bodyPr>
          <a:lstStyle/>
          <a:p>
            <a:r>
              <a:rPr lang="en-US" sz="2300" b="0" dirty="0">
                <a:effectLst/>
              </a:rPr>
              <a:t>X-axis = Independent variable</a:t>
            </a:r>
            <a:endParaRPr lang="en-US" sz="2300" dirty="0"/>
          </a:p>
          <a:p>
            <a:r>
              <a:rPr lang="en-US" sz="2300" b="0" dirty="0">
                <a:effectLst/>
              </a:rPr>
              <a:t>Y-axis = Output / dependent variable</a:t>
            </a:r>
            <a:endParaRPr lang="en-US" sz="2300" dirty="0"/>
          </a:p>
          <a:p>
            <a:r>
              <a:rPr lang="en-US" sz="2300" b="0" dirty="0">
                <a:effectLst/>
              </a:rPr>
              <a:t>Line of regression = Best fit line for a model</a:t>
            </a:r>
            <a:endParaRPr lang="en-US" sz="2300" dirty="0"/>
          </a:p>
        </p:txBody>
      </p:sp>
      <p:pic>
        <p:nvPicPr>
          <p:cNvPr id="8" name="Content Placeholder 7">
            <a:extLst>
              <a:ext uri="{FF2B5EF4-FFF2-40B4-BE49-F238E27FC236}">
                <a16:creationId xmlns:a16="http://schemas.microsoft.com/office/drawing/2014/main" id="{4F33044F-B49F-9C2F-F0CA-7C132CB22F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1316" y="1335088"/>
            <a:ext cx="6852213" cy="4368750"/>
          </a:xfrm>
        </p:spPr>
      </p:pic>
    </p:spTree>
    <p:extLst>
      <p:ext uri="{BB962C8B-B14F-4D97-AF65-F5344CB8AC3E}">
        <p14:creationId xmlns:p14="http://schemas.microsoft.com/office/powerpoint/2010/main" val="13738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1412" y="132381"/>
            <a:ext cx="9905998" cy="1478570"/>
          </a:xfrm>
        </p:spPr>
        <p:txBody>
          <a:bodyPr>
            <a:normAutofit/>
          </a:bodyPr>
          <a:lstStyle/>
          <a:p>
            <a:r>
              <a:rPr lang="en-IN" sz="4800" b="1" dirty="0"/>
              <a:t>SIMPLE Linear Regression</a:t>
            </a:r>
          </a:p>
        </p:txBody>
      </p:sp>
      <p:sp>
        <p:nvSpPr>
          <p:cNvPr id="2" name="Content Placeholder 1"/>
          <p:cNvSpPr>
            <a:spLocks noGrp="1"/>
          </p:cNvSpPr>
          <p:nvPr>
            <p:ph idx="1"/>
          </p:nvPr>
        </p:nvSpPr>
        <p:spPr>
          <a:xfrm>
            <a:off x="1141412" y="1610951"/>
            <a:ext cx="10201778" cy="4232336"/>
          </a:xfrm>
        </p:spPr>
        <p:txBody>
          <a:bodyPr>
            <a:noAutofit/>
          </a:bodyPr>
          <a:lstStyle/>
          <a:p>
            <a:pPr algn="just"/>
            <a:r>
              <a:rPr lang="en-US" sz="2500" b="0" dirty="0">
                <a:effectLst/>
              </a:rPr>
              <a:t>Here, a line is plotted for the given data points that suitably fit all the issues. Hence, it is called the ‘best fit line.’ </a:t>
            </a:r>
          </a:p>
          <a:p>
            <a:pPr algn="just"/>
            <a:r>
              <a:rPr lang="en-US" sz="2500" b="0" dirty="0">
                <a:effectLst/>
              </a:rPr>
              <a:t>The goal of the linear regression algorithm is to find this best fit line.</a:t>
            </a:r>
          </a:p>
          <a:p>
            <a:pPr algn="just"/>
            <a:r>
              <a:rPr lang="en-US" sz="2500" dirty="0"/>
              <a:t>best fit line means the error between predicted values and actual values should be minimized. The best fit line will have the least error. </a:t>
            </a:r>
          </a:p>
          <a:p>
            <a:pPr algn="just"/>
            <a:r>
              <a:rPr lang="en-US" sz="2500" dirty="0"/>
              <a:t>Residuals: The distance between the actual value and predicted values is called residual. If the observed points are far from the regression line, then the residual will be high. If the scatter points are close to the regression line, then the residual will be small .</a:t>
            </a:r>
          </a:p>
        </p:txBody>
      </p:sp>
    </p:spTree>
    <p:extLst>
      <p:ext uri="{BB962C8B-B14F-4D97-AF65-F5344CB8AC3E}">
        <p14:creationId xmlns:p14="http://schemas.microsoft.com/office/powerpoint/2010/main" val="189184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1412" y="132381"/>
            <a:ext cx="9905998" cy="1478570"/>
          </a:xfrm>
        </p:spPr>
        <p:txBody>
          <a:bodyPr>
            <a:normAutofit/>
          </a:bodyPr>
          <a:lstStyle/>
          <a:p>
            <a:r>
              <a:rPr lang="en-IN" sz="4800" b="1" dirty="0"/>
              <a:t>SIMPLE Linear Regression</a:t>
            </a:r>
          </a:p>
        </p:txBody>
      </p:sp>
      <p:sp>
        <p:nvSpPr>
          <p:cNvPr id="2" name="Content Placeholder 1"/>
          <p:cNvSpPr>
            <a:spLocks noGrp="1"/>
          </p:cNvSpPr>
          <p:nvPr>
            <p:ph idx="1"/>
          </p:nvPr>
        </p:nvSpPr>
        <p:spPr>
          <a:xfrm>
            <a:off x="1141412" y="1610951"/>
            <a:ext cx="10201778" cy="4232336"/>
          </a:xfrm>
        </p:spPr>
        <p:txBody>
          <a:bodyPr>
            <a:noAutofit/>
          </a:bodyPr>
          <a:lstStyle/>
          <a:p>
            <a:r>
              <a:rPr lang="en-US" sz="2400" dirty="0"/>
              <a:t>Formula for linear regression equation is given by:</a:t>
            </a:r>
          </a:p>
          <a:p>
            <a:endParaRPr lang="en-US" sz="2400" dirty="0"/>
          </a:p>
          <a:p>
            <a:r>
              <a:rPr lang="en-US" sz="2400" i="1" dirty="0"/>
              <a:t>a</a:t>
            </a:r>
            <a:r>
              <a:rPr lang="en-US" sz="2400" dirty="0"/>
              <a:t> and </a:t>
            </a:r>
            <a:r>
              <a:rPr lang="en-US" sz="2400" i="1" dirty="0"/>
              <a:t>b</a:t>
            </a:r>
            <a:r>
              <a:rPr lang="en-US" sz="2400" dirty="0"/>
              <a:t> are given by the following formulas:</a:t>
            </a:r>
          </a:p>
          <a:p>
            <a:endParaRPr lang="en-US" sz="3000" dirty="0"/>
          </a:p>
        </p:txBody>
      </p:sp>
      <p:pic>
        <p:nvPicPr>
          <p:cNvPr id="7" name="Picture 6">
            <a:extLst>
              <a:ext uri="{FF2B5EF4-FFF2-40B4-BE49-F238E27FC236}">
                <a16:creationId xmlns:a16="http://schemas.microsoft.com/office/drawing/2014/main" id="{84FC923F-0630-8CD9-F9BB-FE21FEA23721}"/>
              </a:ext>
            </a:extLst>
          </p:cNvPr>
          <p:cNvPicPr>
            <a:picLocks noChangeAspect="1"/>
          </p:cNvPicPr>
          <p:nvPr/>
        </p:nvPicPr>
        <p:blipFill>
          <a:blip r:embed="rId2"/>
          <a:stretch>
            <a:fillRect/>
          </a:stretch>
        </p:blipFill>
        <p:spPr>
          <a:xfrm>
            <a:off x="3753694" y="2270615"/>
            <a:ext cx="1466850" cy="419100"/>
          </a:xfrm>
          <a:prstGeom prst="rect">
            <a:avLst/>
          </a:prstGeom>
        </p:spPr>
      </p:pic>
      <p:pic>
        <p:nvPicPr>
          <p:cNvPr id="9" name="Picture 8">
            <a:extLst>
              <a:ext uri="{FF2B5EF4-FFF2-40B4-BE49-F238E27FC236}">
                <a16:creationId xmlns:a16="http://schemas.microsoft.com/office/drawing/2014/main" id="{306FD9C9-5060-AB26-B760-E4BAB3CFD3FE}"/>
              </a:ext>
            </a:extLst>
          </p:cNvPr>
          <p:cNvPicPr>
            <a:picLocks noChangeAspect="1"/>
          </p:cNvPicPr>
          <p:nvPr/>
        </p:nvPicPr>
        <p:blipFill>
          <a:blip r:embed="rId3"/>
          <a:stretch>
            <a:fillRect/>
          </a:stretch>
        </p:blipFill>
        <p:spPr>
          <a:xfrm>
            <a:off x="2023856" y="3286329"/>
            <a:ext cx="5152447" cy="3439290"/>
          </a:xfrm>
          <a:prstGeom prst="rect">
            <a:avLst/>
          </a:prstGeom>
        </p:spPr>
      </p:pic>
    </p:spTree>
    <p:extLst>
      <p:ext uri="{BB962C8B-B14F-4D97-AF65-F5344CB8AC3E}">
        <p14:creationId xmlns:p14="http://schemas.microsoft.com/office/powerpoint/2010/main" val="275925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2368</TotalTime>
  <Words>2986</Words>
  <Application>Microsoft Office PowerPoint</Application>
  <PresentationFormat>Widescreen</PresentationFormat>
  <Paragraphs>217</Paragraphs>
  <Slides>45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Cambria Math</vt:lpstr>
      <vt:lpstr>Palatino Linotype</vt:lpstr>
      <vt:lpstr>Times New Roman</vt:lpstr>
      <vt:lpstr>Tw Cen MT</vt:lpstr>
      <vt:lpstr>Wingdings</vt:lpstr>
      <vt:lpstr>Circuit</vt:lpstr>
      <vt:lpstr>PowerPoint Presentation</vt:lpstr>
      <vt:lpstr>Module 2 Regression Models</vt:lpstr>
      <vt:lpstr>Regression Models</vt:lpstr>
      <vt:lpstr>   Regression Models</vt:lpstr>
      <vt:lpstr>   Regression Model: Example</vt:lpstr>
      <vt:lpstr>SIMPLE Linear Regression</vt:lpstr>
      <vt:lpstr>SIMPLE Linear Regression</vt:lpstr>
      <vt:lpstr>SIMPLE Linear Regression</vt:lpstr>
      <vt:lpstr>SIMPLE Linear Regression</vt:lpstr>
      <vt:lpstr>PowerPoint Presentation</vt:lpstr>
      <vt:lpstr>Example 1 :</vt:lpstr>
      <vt:lpstr>PowerPoint Presentation</vt:lpstr>
      <vt:lpstr>Example 2: </vt:lpstr>
      <vt:lpstr>Example 3:</vt:lpstr>
      <vt:lpstr>PowerPoint Presentation</vt:lpstr>
      <vt:lpstr>Multiple Linear Regression (MLR) </vt:lpstr>
      <vt:lpstr>Multiple Linear Regression (MLR) </vt:lpstr>
      <vt:lpstr>PowerPoint Presentation</vt:lpstr>
      <vt:lpstr>Multiple Linear Regression (MLR)</vt:lpstr>
      <vt:lpstr>PowerPoint Presentation</vt:lpstr>
      <vt:lpstr>PowerPoint Presentation</vt:lpstr>
      <vt:lpstr>PowerPoint Presentation</vt:lpstr>
      <vt:lpstr>PowerPoint Presentation</vt:lpstr>
      <vt:lpstr>Logistic regression</vt:lpstr>
      <vt:lpstr>PowerPoint Presentation</vt:lpstr>
      <vt:lpstr>PowerPoint Presentation</vt:lpstr>
      <vt:lpstr>PowerPoint Presentation</vt:lpstr>
      <vt:lpstr>PowerPoint Presentation</vt:lpstr>
      <vt:lpstr>PowerPoint Presentation</vt:lpstr>
      <vt:lpstr>Types of Logistic Regression </vt:lpstr>
      <vt:lpstr>PowerPoint Presentation</vt:lpstr>
      <vt:lpstr>Cross-Validation in Machine Learning </vt:lpstr>
      <vt:lpstr>Cross-Validation in Machine Learning </vt:lpstr>
      <vt:lpstr>Cross-Validation in Machine Learning </vt:lpstr>
      <vt:lpstr>Methods used for Cross-Validation  </vt:lpstr>
      <vt:lpstr>Validation Set Approach   </vt:lpstr>
      <vt:lpstr>Leave-P-out cross-validation    </vt:lpstr>
      <vt:lpstr>Leave one out cross-validation     </vt:lpstr>
      <vt:lpstr>Leave one out cross-validation     </vt:lpstr>
      <vt:lpstr>K-Fold Cross-Validation      </vt:lpstr>
      <vt:lpstr>K-Fold Cross-Validation      </vt:lpstr>
      <vt:lpstr>Stratified k-fold cross-validation       </vt:lpstr>
      <vt:lpstr>Stepwise Regression</vt:lpstr>
      <vt:lpstr>Stepwise Regression</vt:lpstr>
      <vt:lpstr>Stepwise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Damien Lafferty</dc:creator>
  <cp:lastModifiedBy>Welcome</cp:lastModifiedBy>
  <cp:revision>98</cp:revision>
  <dcterms:created xsi:type="dcterms:W3CDTF">2014-11-17T13:48:00Z</dcterms:created>
  <dcterms:modified xsi:type="dcterms:W3CDTF">2024-02-07T04:29:36Z</dcterms:modified>
</cp:coreProperties>
</file>