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65" r:id="rId3"/>
    <p:sldId id="295" r:id="rId4"/>
    <p:sldId id="296" r:id="rId5"/>
    <p:sldId id="261" r:id="rId6"/>
    <p:sldId id="287" r:id="rId7"/>
    <p:sldId id="286" r:id="rId8"/>
    <p:sldId id="289" r:id="rId9"/>
    <p:sldId id="290" r:id="rId10"/>
    <p:sldId id="291" r:id="rId11"/>
    <p:sldId id="292" r:id="rId12"/>
    <p:sldId id="293" r:id="rId13"/>
    <p:sldId id="29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D0385-652D-475B-AC91-E95DECDF3B7C}" type="datetimeFigureOut">
              <a:rPr lang="en-GB" smtClean="0"/>
              <a:t>24/01/2024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542E4-960E-4BD9-8924-C29C11359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72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91647DC-C2B6-4E32-AE22-4293E4953197}" type="datetimeFigureOut">
              <a:rPr lang="en-IE" smtClean="0"/>
              <a:t>24/01/2024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E394D38-137B-4053-B8A7-B780D2AB10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512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7DC-C2B6-4E32-AE22-4293E4953197}" type="datetimeFigureOut">
              <a:rPr lang="en-IE" smtClean="0"/>
              <a:t>24/01/2024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4D38-137B-4053-B8A7-B780D2AB10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2400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7DC-C2B6-4E32-AE22-4293E4953197}" type="datetimeFigureOut">
              <a:rPr lang="en-IE" smtClean="0"/>
              <a:t>24/01/2024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4D38-137B-4053-B8A7-B780D2AB10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3223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7DC-C2B6-4E32-AE22-4293E4953197}" type="datetimeFigureOut">
              <a:rPr lang="en-IE" smtClean="0"/>
              <a:t>24/01/2024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4D38-137B-4053-B8A7-B780D2AB10F4}" type="slidenum">
              <a:rPr lang="en-IE" smtClean="0"/>
              <a:t>‹#›</a:t>
            </a:fld>
            <a:endParaRPr lang="en-I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2927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7DC-C2B6-4E32-AE22-4293E4953197}" type="datetimeFigureOut">
              <a:rPr lang="en-IE" smtClean="0"/>
              <a:t>24/01/2024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4D38-137B-4053-B8A7-B780D2AB10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403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7DC-C2B6-4E32-AE22-4293E4953197}" type="datetimeFigureOut">
              <a:rPr lang="en-IE" smtClean="0"/>
              <a:t>24/01/2024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4D38-137B-4053-B8A7-B780D2AB10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434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7DC-C2B6-4E32-AE22-4293E4953197}" type="datetimeFigureOut">
              <a:rPr lang="en-IE" smtClean="0"/>
              <a:t>24/01/2024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4D38-137B-4053-B8A7-B780D2AB10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5903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7DC-C2B6-4E32-AE22-4293E4953197}" type="datetimeFigureOut">
              <a:rPr lang="en-IE" smtClean="0"/>
              <a:t>24/01/2024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4D38-137B-4053-B8A7-B780D2AB10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3439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7DC-C2B6-4E32-AE22-4293E4953197}" type="datetimeFigureOut">
              <a:rPr lang="en-IE" smtClean="0"/>
              <a:t>24/01/2024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4D38-137B-4053-B8A7-B780D2AB10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886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7DC-C2B6-4E32-AE22-4293E4953197}" type="datetimeFigureOut">
              <a:rPr lang="en-IE" smtClean="0"/>
              <a:t>24/01/2024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4D38-137B-4053-B8A7-B780D2AB10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029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7DC-C2B6-4E32-AE22-4293E4953197}" type="datetimeFigureOut">
              <a:rPr lang="en-IE" smtClean="0"/>
              <a:t>24/01/2024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4D38-137B-4053-B8A7-B780D2AB10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2215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7DC-C2B6-4E32-AE22-4293E4953197}" type="datetimeFigureOut">
              <a:rPr lang="en-IE" smtClean="0"/>
              <a:t>24/01/2024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4D38-137B-4053-B8A7-B780D2AB10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5365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7DC-C2B6-4E32-AE22-4293E4953197}" type="datetimeFigureOut">
              <a:rPr lang="en-IE" smtClean="0"/>
              <a:t>24/01/2024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4D38-137B-4053-B8A7-B780D2AB10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843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7DC-C2B6-4E32-AE22-4293E4953197}" type="datetimeFigureOut">
              <a:rPr lang="en-IE" smtClean="0"/>
              <a:t>24/01/2024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4D38-137B-4053-B8A7-B780D2AB10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10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7DC-C2B6-4E32-AE22-4293E4953197}" type="datetimeFigureOut">
              <a:rPr lang="en-IE" smtClean="0"/>
              <a:t>24/01/2024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4D38-137B-4053-B8A7-B780D2AB10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3592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7DC-C2B6-4E32-AE22-4293E4953197}" type="datetimeFigureOut">
              <a:rPr lang="en-IE" smtClean="0"/>
              <a:t>24/01/2024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4D38-137B-4053-B8A7-B780D2AB10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270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647DC-C2B6-4E32-AE22-4293E4953197}" type="datetimeFigureOut">
              <a:rPr lang="en-IE" smtClean="0"/>
              <a:t>24/01/2024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94D38-137B-4053-B8A7-B780D2AB10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573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647DC-C2B6-4E32-AE22-4293E4953197}" type="datetimeFigureOut">
              <a:rPr lang="en-IE" smtClean="0"/>
              <a:t>24/01/2024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94D38-137B-4053-B8A7-B780D2AB10F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9866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articles/what-does-a-data-engineer-do-and-how-do-i-become-one" TargetMode="External"/><Relationship Id="rId2" Type="http://schemas.openxmlformats.org/officeDocument/2006/relationships/hyperlink" Target="https://www.coursera.org/articles/data-analyst-vs-data-scientist-whats-the-differe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dtimes.com/wp-content/uploads/2014/07/Big-Data-Analytics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9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75074" y="1627932"/>
            <a:ext cx="7325210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sz="9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4210219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9BE6-DE49-639F-753A-622A3472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7261"/>
            <a:ext cx="9905998" cy="1478570"/>
          </a:xfrm>
        </p:spPr>
        <p:txBody>
          <a:bodyPr/>
          <a:lstStyle/>
          <a:p>
            <a:r>
              <a:rPr lang="en-US" b="1" dirty="0"/>
              <a:t>        Life Cycle of Data Analytics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90F7C-89C1-3810-C9C9-7BE1A5C43FEA}"/>
              </a:ext>
            </a:extLst>
          </p:cNvPr>
          <p:cNvSpPr txBox="1"/>
          <p:nvPr/>
        </p:nvSpPr>
        <p:spPr>
          <a:xfrm>
            <a:off x="1143001" y="1246051"/>
            <a:ext cx="947876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Phase 3: Model Planning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The team studies data to discover the connections between variables. Later, it selects the most significant variables as well as the most effective models.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In this phase, the data science teams create data sets that can be used for training for testing, production, and training goals.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The team builds and implements models based on the work completed in the modelling planning phase.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Some of the tools used commonly for this stage are MATLAB and STASTICA.</a:t>
            </a:r>
          </a:p>
          <a:p>
            <a:pPr lvl="2"/>
            <a:endParaRPr lang="en-IN" sz="3000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7093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9BE6-DE49-639F-753A-622A3472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7261"/>
            <a:ext cx="9905998" cy="1478570"/>
          </a:xfrm>
        </p:spPr>
        <p:txBody>
          <a:bodyPr/>
          <a:lstStyle/>
          <a:p>
            <a:r>
              <a:rPr lang="en-US" b="1" dirty="0"/>
              <a:t>        Life Cycle of Data Analytics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90F7C-89C1-3810-C9C9-7BE1A5C43FEA}"/>
              </a:ext>
            </a:extLst>
          </p:cNvPr>
          <p:cNvSpPr txBox="1"/>
          <p:nvPr/>
        </p:nvSpPr>
        <p:spPr>
          <a:xfrm>
            <a:off x="1321893" y="1318022"/>
            <a:ext cx="9548213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Phase 4: Model Building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The team creates datasets for training, testing as well as production use.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The team is also evaluating whether its current tools are sufficient to run the models or if they require an even more robust environment to run models.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Tools that are free or open-source or free tools Rand PL/R, Octave, WEKA.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Commercial tools - MATLAB, STASTICA.</a:t>
            </a:r>
          </a:p>
          <a:p>
            <a:endParaRPr lang="en-IN" sz="3000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4722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9BE6-DE49-639F-753A-622A3472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7261"/>
            <a:ext cx="9905998" cy="1478570"/>
          </a:xfrm>
        </p:spPr>
        <p:txBody>
          <a:bodyPr/>
          <a:lstStyle/>
          <a:p>
            <a:r>
              <a:rPr lang="en-US" b="1" dirty="0"/>
              <a:t>        Life Cycle of Data Analytics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90F7C-89C1-3810-C9C9-7BE1A5C43FEA}"/>
              </a:ext>
            </a:extLst>
          </p:cNvPr>
          <p:cNvSpPr txBox="1"/>
          <p:nvPr/>
        </p:nvSpPr>
        <p:spPr>
          <a:xfrm>
            <a:off x="1143001" y="1292350"/>
            <a:ext cx="10359342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Phase 5: Communication Results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Following the execution of the model, team members will need to evaluate the outcomes of the model to establish criteria for the success or failure of the model.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The team is considering how best to present findings and outcomes to the various members of the team and other stakeholders while taking into consideration cautionary tales and assumptions.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The team should determine the most important findings, quantify their value to the business and create a narrative to present findings and summarize them to all stakeholders.</a:t>
            </a:r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29742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9BE6-DE49-639F-753A-622A3472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7261"/>
            <a:ext cx="9905998" cy="1478570"/>
          </a:xfrm>
        </p:spPr>
        <p:txBody>
          <a:bodyPr/>
          <a:lstStyle/>
          <a:p>
            <a:r>
              <a:rPr lang="en-US" b="1" dirty="0"/>
              <a:t>        Life Cycle of Data Analytics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90F7C-89C1-3810-C9C9-7BE1A5C43FEA}"/>
              </a:ext>
            </a:extLst>
          </p:cNvPr>
          <p:cNvSpPr txBox="1"/>
          <p:nvPr/>
        </p:nvSpPr>
        <p:spPr>
          <a:xfrm>
            <a:off x="1424586" y="1211327"/>
            <a:ext cx="10161672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Phase 6: Operationalize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The team distributes the benefits of the project to a wider audience. It sets up a pilot project that will deploy the work in a controlled manner prior to expanding the project to the entire enterprise of users.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This technique allows the team to gain insight into the performance and constraints related to the model within a production setting at a small scale and then make necessary adjustments before full deployment.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The team produces the last reports, presentations, and codes.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Open source or free tools such as WEKA, SQL, </a:t>
            </a:r>
            <a:r>
              <a:rPr lang="en-US" sz="3000" dirty="0" err="1"/>
              <a:t>MADlib</a:t>
            </a:r>
            <a:r>
              <a:rPr lang="en-US" sz="3000" dirty="0"/>
              <a:t>, and Octave.</a:t>
            </a:r>
          </a:p>
          <a:p>
            <a:pPr lvl="1"/>
            <a:endParaRPr lang="en-IN" sz="3000" b="1" dirty="0"/>
          </a:p>
          <a:p>
            <a:pPr lvl="1"/>
            <a:endParaRPr lang="en-IN" b="1" dirty="0"/>
          </a:p>
          <a:p>
            <a:pPr lvl="1"/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8279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1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Analytics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Data analytics is the collection, transformation, and organization of data in order to draw conclusions, make predictions, and drive informed decision making.  </a:t>
            </a:r>
          </a:p>
          <a:p>
            <a:r>
              <a:rPr lang="en-US" dirty="0"/>
              <a:t>data analysis is a subcategory of data analytics that deals specifically with extracting meaning from data</a:t>
            </a:r>
          </a:p>
          <a:p>
            <a:r>
              <a:rPr lang="en-US" dirty="0"/>
              <a:t>Data analytics, as a whole, includes processes beyond analysis, including </a:t>
            </a:r>
            <a:r>
              <a:rPr lang="en-US" dirty="0">
                <a:hlinkClick r:id="rId2"/>
              </a:rPr>
              <a:t>data science</a:t>
            </a:r>
            <a:r>
              <a:rPr lang="en-US" dirty="0"/>
              <a:t> (using data to theorize and forecast) and </a:t>
            </a:r>
            <a:r>
              <a:rPr lang="en-US" dirty="0">
                <a:hlinkClick r:id="rId3"/>
              </a:rPr>
              <a:t>data engineering</a:t>
            </a:r>
            <a:r>
              <a:rPr lang="en-US" dirty="0"/>
              <a:t> (building data systems).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5129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Analytics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Data analytics is a multidisciplinary field that employs a wide range of analysis techniques, including math, statistics, and computer science, to draw insights from data sets. </a:t>
            </a:r>
          </a:p>
          <a:p>
            <a:r>
              <a:rPr lang="en-US" sz="2500" dirty="0"/>
              <a:t>Data analytics is a broad term that includes everything from simply analyzing data to theorizing ways of collecting data and creating the frameworks needed to store it.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290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Why do we need data analytics?</a:t>
            </a:r>
            <a:endParaRPr lang="en-IE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000" dirty="0"/>
              <a:t>Data analysis </a:t>
            </a:r>
            <a:r>
              <a:rPr lang="en-IN" sz="3000" b="1" dirty="0"/>
              <a:t>helps businesses acquire relevant, accurate information, suitable for developing future marketing strategies, business plans, and realigning the company's vision or mission</a:t>
            </a:r>
            <a:r>
              <a:rPr lang="en-IN" sz="3000" dirty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9456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11926" y="0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IE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 – Types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3933" y="1118197"/>
            <a:ext cx="9130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Data Analysis methods are:</a:t>
            </a:r>
          </a:p>
          <a:p>
            <a:pPr lvl="1"/>
            <a:r>
              <a:rPr lang="en-US" sz="3200" dirty="0"/>
              <a:t>– </a:t>
            </a:r>
            <a:r>
              <a:rPr lang="en-US" sz="3200" b="1" dirty="0"/>
              <a:t>Text Analysis</a:t>
            </a:r>
          </a:p>
          <a:p>
            <a:pPr lvl="1"/>
            <a:r>
              <a:rPr lang="en-US" sz="3200" dirty="0"/>
              <a:t>	</a:t>
            </a:r>
            <a:r>
              <a:rPr lang="en-IN" sz="3200" dirty="0"/>
              <a:t>the process of using computer systems to read and understand human-written text 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– </a:t>
            </a:r>
            <a:r>
              <a:rPr lang="en-US" sz="3200" b="1" dirty="0"/>
              <a:t>Statistical Analysis</a:t>
            </a:r>
          </a:p>
          <a:p>
            <a:pPr lvl="1"/>
            <a:r>
              <a:rPr lang="en-US" sz="3200" dirty="0"/>
              <a:t>	the collection and interpretation of data in order to uncover patterns and trends</a:t>
            </a:r>
          </a:p>
        </p:txBody>
      </p:sp>
    </p:spTree>
    <p:extLst>
      <p:ext uri="{BB962C8B-B14F-4D97-AF65-F5344CB8AC3E}">
        <p14:creationId xmlns:p14="http://schemas.microsoft.com/office/powerpoint/2010/main" val="40679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11926" y="0"/>
            <a:ext cx="9905998" cy="1478570"/>
          </a:xfrm>
        </p:spPr>
        <p:txBody>
          <a:bodyPr>
            <a:noAutofit/>
          </a:bodyPr>
          <a:lstStyle/>
          <a:p>
            <a:pPr algn="ctr"/>
            <a:r>
              <a:rPr lang="en-IE" sz="3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Analysis – Types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3933" y="1118197"/>
            <a:ext cx="91307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/>
              <a:t>– </a:t>
            </a:r>
            <a:r>
              <a:rPr lang="en-US" sz="3200" b="1" dirty="0"/>
              <a:t>Diagnostic Analysis</a:t>
            </a:r>
          </a:p>
          <a:p>
            <a:pPr lvl="1"/>
            <a:r>
              <a:rPr lang="en-IN" sz="3200" dirty="0"/>
              <a:t>examines data to understand the root causes of events, behaviours, and outcomes.</a:t>
            </a:r>
            <a:r>
              <a:rPr lang="en-US" sz="3200" dirty="0"/>
              <a:t> tell us why something happened</a:t>
            </a:r>
          </a:p>
          <a:p>
            <a:pPr lvl="1"/>
            <a:r>
              <a:rPr lang="en-US" sz="3200" dirty="0"/>
              <a:t>– </a:t>
            </a:r>
            <a:r>
              <a:rPr lang="en-US" sz="3200" b="1" dirty="0"/>
              <a:t>Predictive Analysis</a:t>
            </a:r>
          </a:p>
          <a:p>
            <a:pPr lvl="1"/>
            <a:r>
              <a:rPr lang="en-IN" sz="3200" dirty="0"/>
              <a:t>identify correlations between sensor readings, </a:t>
            </a:r>
            <a:r>
              <a:rPr lang="en-US" sz="3200" dirty="0"/>
              <a:t>tell us what will likely happen in the future.</a:t>
            </a:r>
          </a:p>
          <a:p>
            <a:pPr lvl="1"/>
            <a:r>
              <a:rPr lang="en-US" sz="3200" dirty="0"/>
              <a:t>– </a:t>
            </a:r>
            <a:r>
              <a:rPr lang="en-US" sz="3200" b="1" dirty="0"/>
              <a:t>Prescriptive Analysis</a:t>
            </a:r>
          </a:p>
          <a:p>
            <a:pPr lvl="1"/>
            <a:r>
              <a:rPr lang="en-IN" sz="3200" dirty="0"/>
              <a:t>the process of using data to determine an optimal course of action, </a:t>
            </a:r>
            <a:r>
              <a:rPr lang="en-US" sz="3200" dirty="0"/>
              <a:t>tell us how to act.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7152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9BE6-DE49-639F-753A-622A3472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7261"/>
            <a:ext cx="9905998" cy="1478570"/>
          </a:xfrm>
        </p:spPr>
        <p:txBody>
          <a:bodyPr/>
          <a:lstStyle/>
          <a:p>
            <a:r>
              <a:rPr lang="en-US" b="1" dirty="0"/>
              <a:t>        Life Cycle of Data Analytics</a:t>
            </a:r>
            <a:br>
              <a:rPr lang="en-US" b="1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E8B38-D159-B5B1-1B82-2589A382D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688" y="1414462"/>
            <a:ext cx="6161562" cy="521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8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9BE6-DE49-639F-753A-622A3472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7261"/>
            <a:ext cx="9905998" cy="1478570"/>
          </a:xfrm>
        </p:spPr>
        <p:txBody>
          <a:bodyPr/>
          <a:lstStyle/>
          <a:p>
            <a:r>
              <a:rPr lang="en-US" b="1" dirty="0"/>
              <a:t>        Life Cycle of Data Analytics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90F7C-89C1-3810-C9C9-7BE1A5C43FEA}"/>
              </a:ext>
            </a:extLst>
          </p:cNvPr>
          <p:cNvSpPr txBox="1"/>
          <p:nvPr/>
        </p:nvSpPr>
        <p:spPr>
          <a:xfrm>
            <a:off x="1864425" y="1651165"/>
            <a:ext cx="8575939" cy="552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/>
              <a:t>Phase 1: Discovery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The data science team is trained and researches the issue.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Create context and gain understanding.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Learn about the data sources that are needed and accessible to the project.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The team comes up with an initial hypothesis, which can be later confirmed with evidence</a:t>
            </a:r>
            <a:r>
              <a:rPr lang="en-US" sz="2300" dirty="0"/>
              <a:t>.</a:t>
            </a:r>
          </a:p>
          <a:p>
            <a:endParaRPr lang="en-IN" sz="2300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5147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9BE6-DE49-639F-753A-622A3472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7261"/>
            <a:ext cx="9905998" cy="1478570"/>
          </a:xfrm>
        </p:spPr>
        <p:txBody>
          <a:bodyPr/>
          <a:lstStyle/>
          <a:p>
            <a:r>
              <a:rPr lang="en-US" b="1" dirty="0"/>
              <a:t>        Life Cycle of Data Analytics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90F7C-89C1-3810-C9C9-7BE1A5C43FEA}"/>
              </a:ext>
            </a:extLst>
          </p:cNvPr>
          <p:cNvSpPr txBox="1"/>
          <p:nvPr/>
        </p:nvSpPr>
        <p:spPr>
          <a:xfrm>
            <a:off x="1401437" y="1246051"/>
            <a:ext cx="895790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/>
              <a:t>Phase 2: Data Preparation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Methods to investigate the possibilities of pre-processing, </a:t>
            </a:r>
            <a:r>
              <a:rPr lang="en-US" sz="3000" dirty="0" err="1"/>
              <a:t>analysing</a:t>
            </a:r>
            <a:r>
              <a:rPr lang="en-US" sz="3000" dirty="0"/>
              <a:t>, and preparing data before analysis and modelling.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It is required to have an analytic sandbox. The team performs, loads, and transforms to bring information to the data sandbox.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Data preparation tasks can be repeated and not in a predetermined sequence.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dirty="0"/>
              <a:t>Some of the tools used commonly for this process include - Hadoop, Alpine Miner, Open Refine, etc.</a:t>
            </a:r>
          </a:p>
          <a:p>
            <a:pPr lvl="1"/>
            <a:endParaRPr lang="en-IN" sz="3000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34417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1052</TotalTime>
  <Words>828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Tw Cen MT</vt:lpstr>
      <vt:lpstr>Circuit</vt:lpstr>
      <vt:lpstr>PowerPoint Presentation</vt:lpstr>
      <vt:lpstr>Data Analytics</vt:lpstr>
      <vt:lpstr>Data Analytics</vt:lpstr>
      <vt:lpstr>Why do we need data analytics?</vt:lpstr>
      <vt:lpstr>Data Analysis – Types</vt:lpstr>
      <vt:lpstr>Data Analysis – Types</vt:lpstr>
      <vt:lpstr>        Life Cycle of Data Analytics </vt:lpstr>
      <vt:lpstr>        Life Cycle of Data Analytics </vt:lpstr>
      <vt:lpstr>        Life Cycle of Data Analytics </vt:lpstr>
      <vt:lpstr>        Life Cycle of Data Analytics </vt:lpstr>
      <vt:lpstr>        Life Cycle of Data Analytics </vt:lpstr>
      <vt:lpstr>        Life Cycle of Data Analytics </vt:lpstr>
      <vt:lpstr>        Life Cycle of Data Analytics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Damien Lafferty</dc:creator>
  <cp:lastModifiedBy>Welcome</cp:lastModifiedBy>
  <cp:revision>41</cp:revision>
  <dcterms:created xsi:type="dcterms:W3CDTF">2014-11-17T13:48:00Z</dcterms:created>
  <dcterms:modified xsi:type="dcterms:W3CDTF">2024-01-24T06:49:27Z</dcterms:modified>
</cp:coreProperties>
</file>