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8" r:id="rId3"/>
    <p:sldId id="274"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3251200" y="1447800"/>
            <a:ext cx="52832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EAA2FCAC-B0FC-4561-97A2-3A4896B6BEB0}" type="datetimeFigureOut">
              <a:rPr lang="en-US" smtClean="0"/>
              <a:t>24-Mar-19</a:t>
            </a:fld>
            <a:endParaRPr lang="en-US"/>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626A9D6A-B6B6-4CCE-85BE-43DD322E564C}" type="slidenum">
              <a:rPr lang="en-US" smtClean="0"/>
              <a:t>‹#›</a:t>
            </a:fld>
            <a:endParaRPr lang="en-US"/>
          </a:p>
        </p:txBody>
      </p:sp>
      <p:sp>
        <p:nvSpPr>
          <p:cNvPr id="15" name="Footer Placeholder 14"/>
          <p:cNvSpPr>
            <a:spLocks noGrp="1"/>
          </p:cNvSpPr>
          <p:nvPr>
            <p:ph type="ftr" sz="quarter" idx="12"/>
          </p:nvPr>
        </p:nvSpPr>
        <p:spPr>
          <a:xfrm>
            <a:off x="4775201" y="6296248"/>
            <a:ext cx="3761316"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AA2FCAC-B0FC-4561-97A2-3A4896B6BEB0}" type="datetimeFigureOut">
              <a:rPr lang="en-US" smtClean="0"/>
              <a:t>24-Mar-19</a:t>
            </a:fld>
            <a:endParaRPr lang="en-US"/>
          </a:p>
        </p:txBody>
      </p:sp>
      <p:sp>
        <p:nvSpPr>
          <p:cNvPr id="14" name="Slide Number Placeholder 13"/>
          <p:cNvSpPr>
            <a:spLocks noGrp="1"/>
          </p:cNvSpPr>
          <p:nvPr>
            <p:ph type="sldNum" sz="quarter" idx="11"/>
          </p:nvPr>
        </p:nvSpPr>
        <p:spPr/>
        <p:txBody>
          <a:bodyPr/>
          <a:lstStyle/>
          <a:p>
            <a:fld id="{626A9D6A-B6B6-4CCE-85BE-43DD322E564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EAA2FCAC-B0FC-4561-97A2-3A4896B6BEB0}" type="datetimeFigureOut">
              <a:rPr lang="en-US" smtClean="0"/>
              <a:t>24-Mar-19</a:t>
            </a:fld>
            <a:endParaRPr lang="en-US"/>
          </a:p>
        </p:txBody>
      </p:sp>
      <p:sp>
        <p:nvSpPr>
          <p:cNvPr id="14" name="Slide Number Placeholder 13"/>
          <p:cNvSpPr>
            <a:spLocks noGrp="1"/>
          </p:cNvSpPr>
          <p:nvPr>
            <p:ph type="sldNum" sz="quarter" idx="11"/>
          </p:nvPr>
        </p:nvSpPr>
        <p:spPr/>
        <p:txBody>
          <a:bodyPr/>
          <a:lstStyle/>
          <a:p>
            <a:fld id="{626A9D6A-B6B6-4CCE-85BE-43DD322E564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8768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EAA2FCAC-B0FC-4561-97A2-3A4896B6BEB0}" type="datetimeFigureOut">
              <a:rPr lang="en-US" smtClean="0"/>
              <a:t>24-Mar-19</a:t>
            </a:fld>
            <a:endParaRPr lang="en-US"/>
          </a:p>
        </p:txBody>
      </p:sp>
      <p:sp>
        <p:nvSpPr>
          <p:cNvPr id="11" name="Slide Number Placeholder 10"/>
          <p:cNvSpPr>
            <a:spLocks noGrp="1"/>
          </p:cNvSpPr>
          <p:nvPr>
            <p:ph type="sldNum" sz="quarter" idx="11"/>
          </p:nvPr>
        </p:nvSpPr>
        <p:spPr/>
        <p:txBody>
          <a:bodyPr/>
          <a:lstStyle/>
          <a:p>
            <a:fld id="{626A9D6A-B6B6-4CCE-85BE-43DD322E564C}"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9144000" y="0"/>
            <a:ext cx="3058168" cy="6858000"/>
          </a:xfrm>
          <a:prstGeom prst="rect">
            <a:avLst/>
          </a:prstGeom>
        </p:spPr>
      </p:pic>
      <p:sp>
        <p:nvSpPr>
          <p:cNvPr id="12" name="Date Placeholder 11"/>
          <p:cNvSpPr>
            <a:spLocks noGrp="1"/>
          </p:cNvSpPr>
          <p:nvPr>
            <p:ph type="dt" sz="half" idx="10"/>
          </p:nvPr>
        </p:nvSpPr>
        <p:spPr>
          <a:xfrm>
            <a:off x="1119718" y="6426202"/>
            <a:ext cx="3759199" cy="126999"/>
          </a:xfrm>
        </p:spPr>
        <p:txBody>
          <a:bodyPr/>
          <a:lstStyle/>
          <a:p>
            <a:fld id="{EAA2FCAC-B0FC-4561-97A2-3A4896B6BEB0}" type="datetimeFigureOut">
              <a:rPr lang="en-US" smtClean="0"/>
              <a:t>24-Mar-19</a:t>
            </a:fld>
            <a:endParaRPr lang="en-US"/>
          </a:p>
        </p:txBody>
      </p:sp>
      <p:sp>
        <p:nvSpPr>
          <p:cNvPr id="13" name="Slide Number Placeholder 12"/>
          <p:cNvSpPr>
            <a:spLocks noGrp="1"/>
          </p:cNvSpPr>
          <p:nvPr>
            <p:ph type="sldNum" sz="quarter" idx="11"/>
          </p:nvPr>
        </p:nvSpPr>
        <p:spPr>
          <a:xfrm>
            <a:off x="5488517" y="6400800"/>
            <a:ext cx="711200" cy="152400"/>
          </a:xfrm>
        </p:spPr>
        <p:txBody>
          <a:bodyPr/>
          <a:lstStyle/>
          <a:p>
            <a:fld id="{626A9D6A-B6B6-4CCE-85BE-43DD322E564C}" type="slidenum">
              <a:rPr lang="en-US" smtClean="0"/>
              <a:t>‹#›</a:t>
            </a:fld>
            <a:endParaRPr lang="en-US"/>
          </a:p>
        </p:txBody>
      </p:sp>
      <p:sp>
        <p:nvSpPr>
          <p:cNvPr id="14" name="Footer Placeholder 13"/>
          <p:cNvSpPr>
            <a:spLocks noGrp="1"/>
          </p:cNvSpPr>
          <p:nvPr>
            <p:ph type="ftr" sz="quarter" idx="12"/>
          </p:nvPr>
        </p:nvSpPr>
        <p:spPr>
          <a:xfrm>
            <a:off x="1117601" y="6296248"/>
            <a:ext cx="3761316" cy="152400"/>
          </a:xfrm>
        </p:spPr>
        <p:txBody>
          <a:bodyPr/>
          <a:lstStyle/>
          <a:p>
            <a:endParaRPr lang="en-US"/>
          </a:p>
        </p:txBody>
      </p:sp>
      <p:sp>
        <p:nvSpPr>
          <p:cNvPr id="15" name="Title 14"/>
          <p:cNvSpPr>
            <a:spLocks noGrp="1"/>
          </p:cNvSpPr>
          <p:nvPr>
            <p:ph type="title"/>
          </p:nvPr>
        </p:nvSpPr>
        <p:spPr>
          <a:xfrm>
            <a:off x="609600" y="1828800"/>
            <a:ext cx="42672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609601" y="3578225"/>
            <a:ext cx="4267527"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4290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 y="4572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EAA2FCAC-B0FC-4561-97A2-3A4896B6BEB0}" type="datetimeFigureOut">
              <a:rPr lang="en-US" smtClean="0"/>
              <a:t>24-Mar-19</a:t>
            </a:fld>
            <a:endParaRPr lang="en-US"/>
          </a:p>
        </p:txBody>
      </p:sp>
      <p:sp>
        <p:nvSpPr>
          <p:cNvPr id="13" name="Slide Number Placeholder 12"/>
          <p:cNvSpPr>
            <a:spLocks noGrp="1"/>
          </p:cNvSpPr>
          <p:nvPr>
            <p:ph type="sldNum" sz="quarter" idx="11"/>
          </p:nvPr>
        </p:nvSpPr>
        <p:spPr/>
        <p:txBody>
          <a:bodyPr/>
          <a:lstStyle/>
          <a:p>
            <a:fld id="{626A9D6A-B6B6-4CCE-85BE-43DD322E564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75238"/>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675288"/>
            <a:ext cx="47752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09599" y="3429000"/>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599" y="3840162"/>
            <a:ext cx="47752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EAA2FCAC-B0FC-4561-97A2-3A4896B6BEB0}" type="datetimeFigureOut">
              <a:rPr lang="en-US" smtClean="0"/>
              <a:t>24-Mar-19</a:t>
            </a:fld>
            <a:endParaRPr lang="en-US"/>
          </a:p>
        </p:txBody>
      </p:sp>
      <p:sp>
        <p:nvSpPr>
          <p:cNvPr id="14" name="Slide Number Placeholder 13"/>
          <p:cNvSpPr>
            <a:spLocks noGrp="1"/>
          </p:cNvSpPr>
          <p:nvPr>
            <p:ph type="sldNum" sz="quarter" idx="11"/>
          </p:nvPr>
        </p:nvSpPr>
        <p:spPr/>
        <p:txBody>
          <a:bodyPr/>
          <a:lstStyle/>
          <a:p>
            <a:fld id="{626A9D6A-B6B6-4CCE-85BE-43DD322E564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78400" y="457200"/>
            <a:ext cx="52832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EAA2FCAC-B0FC-4561-97A2-3A4896B6BEB0}" type="datetimeFigureOut">
              <a:rPr lang="en-US" smtClean="0"/>
              <a:t>24-Mar-19</a:t>
            </a:fld>
            <a:endParaRPr lang="en-US"/>
          </a:p>
        </p:txBody>
      </p:sp>
      <p:sp>
        <p:nvSpPr>
          <p:cNvPr id="10" name="Slide Number Placeholder 9"/>
          <p:cNvSpPr>
            <a:spLocks noGrp="1"/>
          </p:cNvSpPr>
          <p:nvPr>
            <p:ph type="sldNum" sz="quarter" idx="11"/>
          </p:nvPr>
        </p:nvSpPr>
        <p:spPr/>
        <p:txBody>
          <a:bodyPr/>
          <a:lstStyle/>
          <a:p>
            <a:fld id="{626A9D6A-B6B6-4CCE-85BE-43DD322E564C}"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AA2FCAC-B0FC-4561-97A2-3A4896B6BEB0}" type="datetimeFigureOut">
              <a:rPr lang="en-US" smtClean="0"/>
              <a:t>24-Mar-19</a:t>
            </a:fld>
            <a:endParaRPr lang="en-US"/>
          </a:p>
        </p:txBody>
      </p:sp>
      <p:sp>
        <p:nvSpPr>
          <p:cNvPr id="9" name="Slide Number Placeholder 8"/>
          <p:cNvSpPr>
            <a:spLocks noGrp="1"/>
          </p:cNvSpPr>
          <p:nvPr>
            <p:ph type="sldNum" sz="quarter" idx="11"/>
          </p:nvPr>
        </p:nvSpPr>
        <p:spPr/>
        <p:txBody>
          <a:bodyPr/>
          <a:lstStyle/>
          <a:p>
            <a:fld id="{626A9D6A-B6B6-4CCE-85BE-43DD322E564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8800" y="1676401"/>
            <a:ext cx="33528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06400" y="1676400"/>
            <a:ext cx="6266688"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AA2FCAC-B0FC-4561-97A2-3A4896B6BEB0}" type="datetimeFigureOut">
              <a:rPr lang="en-US" smtClean="0"/>
              <a:t>24-Mar-19</a:t>
            </a:fld>
            <a:endParaRPr lang="en-US"/>
          </a:p>
        </p:txBody>
      </p:sp>
      <p:sp>
        <p:nvSpPr>
          <p:cNvPr id="16" name="Slide Number Placeholder 15"/>
          <p:cNvSpPr>
            <a:spLocks noGrp="1"/>
          </p:cNvSpPr>
          <p:nvPr>
            <p:ph type="sldNum" sz="quarter" idx="11"/>
          </p:nvPr>
        </p:nvSpPr>
        <p:spPr/>
        <p:txBody>
          <a:bodyPr/>
          <a:lstStyle/>
          <a:p>
            <a:fld id="{626A9D6A-B6B6-4CCE-85BE-43DD322E564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1" y="1676400"/>
            <a:ext cx="6262623"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6908800" y="1676400"/>
            <a:ext cx="33528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EAA2FCAC-B0FC-4561-97A2-3A4896B6BEB0}" type="datetimeFigureOut">
              <a:rPr lang="en-US" smtClean="0"/>
              <a:t>24-Mar-19</a:t>
            </a:fld>
            <a:endParaRPr lang="en-US"/>
          </a:p>
        </p:txBody>
      </p:sp>
      <p:sp>
        <p:nvSpPr>
          <p:cNvPr id="17" name="Slide Number Placeholder 16"/>
          <p:cNvSpPr>
            <a:spLocks noGrp="1"/>
          </p:cNvSpPr>
          <p:nvPr>
            <p:ph type="sldNum" sz="quarter" idx="11"/>
          </p:nvPr>
        </p:nvSpPr>
        <p:spPr/>
        <p:txBody>
          <a:bodyPr/>
          <a:lstStyle/>
          <a:p>
            <a:fld id="{626A9D6A-B6B6-4CCE-85BE-43DD322E564C}"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4" cstate="print"/>
          <a:stretch>
            <a:fillRect/>
          </a:stretch>
        </p:blipFill>
        <p:spPr>
          <a:xfrm>
            <a:off x="11764925" y="0"/>
            <a:ext cx="427076" cy="6858000"/>
          </a:xfrm>
          <a:prstGeom prst="rect">
            <a:avLst/>
          </a:prstGeom>
        </p:spPr>
      </p:pic>
      <p:sp>
        <p:nvSpPr>
          <p:cNvPr id="2" name="Title Placeholder 1"/>
          <p:cNvSpPr>
            <a:spLocks noGrp="1"/>
          </p:cNvSpPr>
          <p:nvPr>
            <p:ph type="title"/>
          </p:nvPr>
        </p:nvSpPr>
        <p:spPr>
          <a:xfrm>
            <a:off x="6502400" y="457200"/>
            <a:ext cx="37592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457201"/>
            <a:ext cx="48768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10363200" y="6400800"/>
            <a:ext cx="7112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626A9D6A-B6B6-4CCE-85BE-43DD322E564C}" type="slidenum">
              <a:rPr lang="en-US" smtClean="0"/>
              <a:t>‹#›</a:t>
            </a:fld>
            <a:endParaRPr lang="en-US"/>
          </a:p>
        </p:txBody>
      </p:sp>
      <p:sp>
        <p:nvSpPr>
          <p:cNvPr id="9" name="Date Placeholder 8"/>
          <p:cNvSpPr>
            <a:spLocks noGrp="1"/>
          </p:cNvSpPr>
          <p:nvPr>
            <p:ph type="dt" sz="half" idx="2"/>
          </p:nvPr>
        </p:nvSpPr>
        <p:spPr>
          <a:xfrm>
            <a:off x="6502402" y="6426202"/>
            <a:ext cx="37591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EAA2FCAC-B0FC-4561-97A2-3A4896B6BEB0}" type="datetimeFigureOut">
              <a:rPr lang="en-US" smtClean="0"/>
              <a:t>24-Mar-19</a:t>
            </a:fld>
            <a:endParaRPr lang="en-US"/>
          </a:p>
        </p:txBody>
      </p:sp>
      <p:sp>
        <p:nvSpPr>
          <p:cNvPr id="10" name="Footer Placeholder 9"/>
          <p:cNvSpPr>
            <a:spLocks noGrp="1"/>
          </p:cNvSpPr>
          <p:nvPr>
            <p:ph type="ftr" sz="quarter" idx="3"/>
          </p:nvPr>
        </p:nvSpPr>
        <p:spPr>
          <a:xfrm>
            <a:off x="6500285" y="6296248"/>
            <a:ext cx="3761316"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8437a58659.cognitiveclass.ai/lab?#When-the-data-is-completely-gathered%2C-we-will-perform-processing-on-that-raw-data-to-find-our-desirable-features-for-each-venue.-Our-main-feature-is-the-category-of-that-venue.-After-this-stage%2C-the-column-%22Venue's-Category%22-will-be-One-hot-encoded-and-different-venues-will-have-different-feature-columns.-After-On-hot-encoding-we-will-integrate-all-eateries-as-%3Cem%3E%22Total-Food-Places%22%3C%2Fem%3E%2C-all-bars-and-clubs-as-%3Cem%3E%22Total-Bars%22%3C%2Fem%3E-and-all-fun-activities-as-%3Cem%3E%22Total-Activities%22%3C%2Fem%3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51201" y="4592781"/>
            <a:ext cx="5283200" cy="2133600"/>
          </a:xfrm>
        </p:spPr>
        <p:txBody>
          <a:bodyPr>
            <a:normAutofit/>
          </a:bodyPr>
          <a:lstStyle/>
          <a:p>
            <a:r>
              <a:rPr lang="en-US" sz="2400" dirty="0">
                <a:solidFill>
                  <a:schemeClr val="tx1"/>
                </a:solidFill>
              </a:rPr>
              <a:t>Applied Data Science Capstone</a:t>
            </a:r>
          </a:p>
          <a:p>
            <a:r>
              <a:rPr lang="it-IT" sz="2400" dirty="0">
                <a:solidFill>
                  <a:schemeClr val="tx1"/>
                </a:solidFill>
              </a:rPr>
              <a:t>IBM Data Science Professional Certificate</a:t>
            </a:r>
          </a:p>
          <a:p>
            <a:endParaRPr lang="en-US" sz="1600" dirty="0">
              <a:solidFill>
                <a:schemeClr val="tx1"/>
              </a:solidFill>
            </a:endParaRPr>
          </a:p>
        </p:txBody>
      </p:sp>
      <p:sp>
        <p:nvSpPr>
          <p:cNvPr id="2" name="Title 1"/>
          <p:cNvSpPr>
            <a:spLocks noGrp="1"/>
          </p:cNvSpPr>
          <p:nvPr>
            <p:ph type="title"/>
          </p:nvPr>
        </p:nvSpPr>
        <p:spPr>
          <a:xfrm>
            <a:off x="352423" y="914399"/>
            <a:ext cx="8791575" cy="1071563"/>
          </a:xfrm>
        </p:spPr>
        <p:txBody>
          <a:bodyPr>
            <a:normAutofit/>
          </a:bodyPr>
          <a:lstStyle/>
          <a:p>
            <a:pPr algn="ctr"/>
            <a:r>
              <a:rPr lang="en-IN" sz="5400" b="1" dirty="0" smtClean="0">
                <a:effectLst/>
              </a:rPr>
              <a:t>First Impression counts !!</a:t>
            </a:r>
            <a:endParaRPr lang="en-US" sz="5400" dirty="0"/>
          </a:p>
        </p:txBody>
      </p:sp>
      <p:sp>
        <p:nvSpPr>
          <p:cNvPr id="4" name="TextBox 3"/>
          <p:cNvSpPr txBox="1"/>
          <p:nvPr/>
        </p:nvSpPr>
        <p:spPr>
          <a:xfrm>
            <a:off x="803563" y="2189018"/>
            <a:ext cx="7758545" cy="1384995"/>
          </a:xfrm>
          <a:prstGeom prst="rect">
            <a:avLst/>
          </a:prstGeom>
          <a:noFill/>
        </p:spPr>
        <p:txBody>
          <a:bodyPr wrap="square" rtlCol="0">
            <a:spAutoFit/>
          </a:bodyPr>
          <a:lstStyle/>
          <a:p>
            <a:pPr algn="ctr"/>
            <a:r>
              <a:rPr lang="en-IN" sz="2800" dirty="0"/>
              <a:t>Finding Ideal First Date Location to blow your Partner's Mind and woo their Heart.</a:t>
            </a:r>
          </a:p>
          <a:p>
            <a:pPr algn="ctr"/>
            <a:endParaRPr lang="en-IN" sz="2800"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146" y="1255595"/>
            <a:ext cx="10852452" cy="974988"/>
          </a:xfrm>
        </p:spPr>
        <p:txBody>
          <a:bodyPr>
            <a:normAutofit/>
          </a:bodyPr>
          <a:lstStyle/>
          <a:p>
            <a:r>
              <a:rPr lang="en-US" sz="2000" b="1" dirty="0"/>
              <a:t>Part 3: Processing the Retrieved Data and Creating a </a:t>
            </a:r>
            <a:r>
              <a:rPr lang="en-US" sz="2000" b="1" dirty="0" err="1" smtClean="0"/>
              <a:t>DataFrAme</a:t>
            </a:r>
            <a:r>
              <a:rPr lang="en-US" sz="2000" b="1" dirty="0" smtClean="0"/>
              <a:t> </a:t>
            </a:r>
            <a:r>
              <a:rPr lang="en-US" sz="2000" b="1" dirty="0"/>
              <a:t>for All the Venues inside the </a:t>
            </a:r>
            <a:r>
              <a:rPr lang="en-US" sz="2000" b="1" dirty="0" smtClean="0"/>
              <a:t>Scarborough</a:t>
            </a:r>
          </a:p>
          <a:p>
            <a:pPr marL="0" indent="0">
              <a:buNone/>
            </a:pPr>
            <a:endParaRPr lang="en-US" b="1" dirty="0"/>
          </a:p>
        </p:txBody>
      </p:sp>
      <p:sp>
        <p:nvSpPr>
          <p:cNvPr id="2" name="Title 1"/>
          <p:cNvSpPr>
            <a:spLocks noGrp="1"/>
          </p:cNvSpPr>
          <p:nvPr>
            <p:ph type="title"/>
          </p:nvPr>
        </p:nvSpPr>
        <p:spPr>
          <a:xfrm>
            <a:off x="1141413" y="147464"/>
            <a:ext cx="9905998" cy="637076"/>
          </a:xfrm>
        </p:spPr>
        <p:txBody>
          <a:bodyPr>
            <a:normAutofit/>
          </a:bodyPr>
          <a:lstStyle/>
          <a:p>
            <a:r>
              <a:rPr lang="en-US" sz="3200" b="1" dirty="0" smtClean="0"/>
              <a:t>METHODOLOGY</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124" y="2520661"/>
            <a:ext cx="8863464" cy="3422939"/>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1297" y="131008"/>
            <a:ext cx="9978375" cy="707886"/>
          </a:xfrm>
          <a:prstGeom prst="rect">
            <a:avLst/>
          </a:prstGeom>
        </p:spPr>
        <p:txBody>
          <a:bodyPr wrap="square">
            <a:spAutoFit/>
          </a:bodyPr>
          <a:lstStyle/>
          <a:p>
            <a:r>
              <a:rPr lang="en-US" sz="2000" b="1" dirty="0"/>
              <a:t>Now, the dataset is fully ready to be used for machine learning (and statistical analysis) purposes.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8" y="1385455"/>
            <a:ext cx="10398287" cy="4073669"/>
          </a:xfrm>
          <a:prstGeom prst="rect">
            <a:avLst/>
          </a:prstGeom>
        </p:spPr>
      </p:pic>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850297"/>
          </a:xfrm>
        </p:spPr>
        <p:txBody>
          <a:bodyPr>
            <a:normAutofit/>
          </a:bodyPr>
          <a:lstStyle/>
          <a:p>
            <a:r>
              <a:rPr lang="en-US" b="1" dirty="0"/>
              <a:t>Part 4: Applying one of Machine Learning Techniques (K-Means Clustering)</a:t>
            </a:r>
          </a:p>
          <a:p>
            <a:pPr marL="0" indent="0">
              <a:buNone/>
            </a:pPr>
            <a:endParaRPr lang="en-US" b="1" dirty="0"/>
          </a:p>
        </p:txBody>
      </p:sp>
      <p:sp>
        <p:nvSpPr>
          <p:cNvPr id="2" name="Title 1"/>
          <p:cNvSpPr>
            <a:spLocks noGrp="1"/>
          </p:cNvSpPr>
          <p:nvPr>
            <p:ph type="title"/>
          </p:nvPr>
        </p:nvSpPr>
        <p:spPr>
          <a:xfrm>
            <a:off x="1143000" y="161318"/>
            <a:ext cx="9905998" cy="637076"/>
          </a:xfrm>
        </p:spPr>
        <p:txBody>
          <a:bodyPr>
            <a:normAutofit/>
          </a:bodyPr>
          <a:lstStyle/>
          <a:p>
            <a:r>
              <a:rPr lang="en-US" sz="3200" b="1" dirty="0" smtClean="0"/>
              <a:t>METHODOLOGY</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269" y="2257424"/>
            <a:ext cx="8110079" cy="313199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12" y="964649"/>
            <a:ext cx="10459185" cy="2609824"/>
          </a:xfrm>
        </p:spPr>
        <p:txBody>
          <a:bodyPr>
            <a:normAutofit/>
          </a:bodyPr>
          <a:lstStyle/>
          <a:p>
            <a:pPr marL="0" indent="0">
              <a:buNone/>
            </a:pPr>
            <a:r>
              <a:rPr lang="en-IN" b="1" dirty="0"/>
              <a:t>Now, we focus on the </a:t>
            </a:r>
            <a:r>
              <a:rPr lang="en-IN" b="1" dirty="0" smtClean="0"/>
              <a:t>centres </a:t>
            </a:r>
            <a:r>
              <a:rPr lang="en-IN" b="1" dirty="0"/>
              <a:t>of clusters and compare them for their "Total Food Places" "Total Bars" "Total Activities". The group which its </a:t>
            </a:r>
            <a:r>
              <a:rPr lang="en-IN" b="1" dirty="0" smtClean="0"/>
              <a:t>centre </a:t>
            </a:r>
            <a:r>
              <a:rPr lang="en-IN" b="1" dirty="0"/>
              <a:t>has the highest "Total Fun Score" will be our best recommendation for a Date. However we recommend users to view results and decide best cluster for themselves as each cluster is unique in its own </a:t>
            </a:r>
            <a:r>
              <a:rPr lang="en-IN" b="1" dirty="0" smtClean="0"/>
              <a:t>way</a:t>
            </a:r>
            <a:endParaRPr lang="en-IN" b="1" dirty="0"/>
          </a:p>
          <a:p>
            <a:pPr marL="0" indent="0">
              <a:buNone/>
            </a:pPr>
            <a:r>
              <a:rPr lang="en-IN" b="1" dirty="0"/>
              <a:t>{Note: "Total Fun Score" = "Total Food Places" + "Total Bars" + "Total Activities"} This algorithm although is pretty straightforward yet is strongly powerful.</a:t>
            </a:r>
          </a:p>
          <a:p>
            <a:pPr marL="0" indent="0">
              <a:buNone/>
            </a:pPr>
            <a:endParaRPr lang="en-US" b="1" dirty="0"/>
          </a:p>
        </p:txBody>
      </p:sp>
      <p:sp>
        <p:nvSpPr>
          <p:cNvPr id="2" name="Title 1"/>
          <p:cNvSpPr>
            <a:spLocks noGrp="1"/>
          </p:cNvSpPr>
          <p:nvPr>
            <p:ph type="title"/>
          </p:nvPr>
        </p:nvSpPr>
        <p:spPr>
          <a:xfrm>
            <a:off x="1141413" y="216737"/>
            <a:ext cx="9905998" cy="637076"/>
          </a:xfrm>
        </p:spPr>
        <p:txBody>
          <a:bodyPr>
            <a:normAutofit/>
          </a:bodyPr>
          <a:lstStyle/>
          <a:p>
            <a:r>
              <a:rPr lang="en-US" sz="3200" b="1" dirty="0"/>
              <a:t>Decision Making and Reporting 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846" y="3001674"/>
            <a:ext cx="7240618" cy="3579236"/>
          </a:xfrm>
          <a:prstGeom prst="rect">
            <a:avLst/>
          </a:prstGeom>
        </p:spPr>
      </p:pic>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96" y="1866900"/>
            <a:ext cx="10301288" cy="3924300"/>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3" y="1557770"/>
            <a:ext cx="4767823" cy="45520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032" y="2562225"/>
            <a:ext cx="5031241" cy="2134466"/>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5" y="2057399"/>
            <a:ext cx="3734663" cy="31934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338" y="2223653"/>
            <a:ext cx="4187538" cy="29718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6876" y="2057399"/>
            <a:ext cx="3610563" cy="3304310"/>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994" y="-169770"/>
            <a:ext cx="9905999" cy="4412777"/>
          </a:xfrm>
        </p:spPr>
        <p:txBody>
          <a:bodyPr>
            <a:normAutofit/>
          </a:bodyPr>
          <a:lstStyle/>
          <a:p>
            <a:pPr marL="0" indent="0">
              <a:buNone/>
            </a:pPr>
            <a:r>
              <a:rPr lang="en-IN" sz="2800" b="1" dirty="0"/>
              <a:t>Problem </a:t>
            </a:r>
            <a:r>
              <a:rPr lang="en-IN" sz="2800" b="1" dirty="0" smtClean="0"/>
              <a:t>Description:</a:t>
            </a:r>
          </a:p>
          <a:p>
            <a:pPr marL="0" indent="0">
              <a:buNone/>
            </a:pPr>
            <a:endParaRPr lang="en-IN" b="1" dirty="0"/>
          </a:p>
          <a:p>
            <a:pPr marL="0" indent="0">
              <a:buNone/>
            </a:pPr>
            <a:r>
              <a:rPr lang="en-IN" b="1" dirty="0"/>
              <a:t>First Dates are everything when it comes to make a new relationships. What if there was an ideal way to set a perfect date by studying various locations and venues available there. To identify best location for a Date, First we'll have to define an ideal date.</a:t>
            </a:r>
          </a:p>
          <a:p>
            <a:pPr marL="0" indent="0">
              <a:buNone/>
            </a:pPr>
            <a:endParaRPr lang="en-US" dirty="0"/>
          </a:p>
        </p:txBody>
      </p:sp>
      <p:sp>
        <p:nvSpPr>
          <p:cNvPr id="2" name="Title 1"/>
          <p:cNvSpPr>
            <a:spLocks noGrp="1"/>
          </p:cNvSpPr>
          <p:nvPr>
            <p:ph type="title"/>
          </p:nvPr>
        </p:nvSpPr>
        <p:spPr>
          <a:xfrm>
            <a:off x="1141413" y="0"/>
            <a:ext cx="9905998" cy="759906"/>
          </a:xfrm>
        </p:spPr>
        <p:txBody>
          <a:bodyPr>
            <a:noAutofit/>
          </a:bodyPr>
          <a:lstStyle/>
          <a:p>
            <a:r>
              <a:rPr lang="en-US" sz="4400" dirty="0" smtClean="0"/>
              <a:t>Synopsis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164" y="3074844"/>
            <a:ext cx="7209674" cy="3783156"/>
          </a:xfrm>
          <a:prstGeom prst="rect">
            <a:avLst/>
          </a:prstGeom>
        </p:spPr>
      </p:pic>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691" y="0"/>
            <a:ext cx="9753600" cy="7048083"/>
          </a:xfrm>
          <a:prstGeom prst="rect">
            <a:avLst/>
          </a:prstGeom>
          <a:noFill/>
        </p:spPr>
        <p:txBody>
          <a:bodyPr wrap="square" rtlCol="0">
            <a:spAutoFit/>
          </a:bodyPr>
          <a:lstStyle/>
          <a:p>
            <a:r>
              <a:rPr lang="en-IN" sz="2000" b="1" dirty="0"/>
              <a:t>An ideal Date can be broken down into Three Parts</a:t>
            </a:r>
            <a:r>
              <a:rPr lang="en-IN" b="1" dirty="0"/>
              <a:t>:</a:t>
            </a:r>
          </a:p>
          <a:p>
            <a:endParaRPr lang="en-IN" b="1" dirty="0" smtClean="0"/>
          </a:p>
          <a:p>
            <a:r>
              <a:rPr lang="en-IN" b="1" dirty="0" smtClean="0"/>
              <a:t>1</a:t>
            </a:r>
            <a:r>
              <a:rPr lang="en-IN" b="1" dirty="0"/>
              <a:t>. </a:t>
            </a:r>
            <a:r>
              <a:rPr lang="en-IN" b="1" i="1" dirty="0"/>
              <a:t>Food</a:t>
            </a:r>
            <a:r>
              <a:rPr lang="en-IN" b="1" dirty="0"/>
              <a:t>:</a:t>
            </a:r>
          </a:p>
          <a:p>
            <a:r>
              <a:rPr lang="en-IN" b="1" dirty="0"/>
              <a:t>Food is an essential part of an outing, good food can brighten any dull evening and is great to get conversation started. Thus, we need to choose a location that can offer us great quality and variety of food.</a:t>
            </a:r>
          </a:p>
          <a:p>
            <a:endParaRPr lang="en-IN" b="1" dirty="0" smtClean="0"/>
          </a:p>
          <a:p>
            <a:r>
              <a:rPr lang="en-IN" b="1" dirty="0" smtClean="0"/>
              <a:t>2</a:t>
            </a:r>
            <a:r>
              <a:rPr lang="en-IN" b="1" dirty="0"/>
              <a:t>. </a:t>
            </a:r>
            <a:r>
              <a:rPr lang="en-IN" b="1" i="1" dirty="0"/>
              <a:t>Activity</a:t>
            </a:r>
            <a:r>
              <a:rPr lang="en-IN" b="1" dirty="0"/>
              <a:t>:</a:t>
            </a:r>
          </a:p>
          <a:p>
            <a:r>
              <a:rPr lang="en-IN" b="1" dirty="0"/>
              <a:t>There is nothing better than a shared activity to bring </a:t>
            </a:r>
            <a:r>
              <a:rPr lang="en-IN" b="1" dirty="0" err="1"/>
              <a:t>kindered</a:t>
            </a:r>
            <a:r>
              <a:rPr lang="en-IN" b="1" dirty="0"/>
              <a:t> spirits together than sharing a Activity, watching a movie, a match or visiting a museum... Sharing an activity will bring you closer to your partner and lift up your spirits.</a:t>
            </a:r>
          </a:p>
          <a:p>
            <a:endParaRPr lang="en-IN" b="1" dirty="0" smtClean="0"/>
          </a:p>
          <a:p>
            <a:r>
              <a:rPr lang="en-IN" b="1" dirty="0" smtClean="0"/>
              <a:t>3</a:t>
            </a:r>
            <a:r>
              <a:rPr lang="en-IN" b="1" dirty="0"/>
              <a:t>. </a:t>
            </a:r>
            <a:r>
              <a:rPr lang="en-IN" b="1" i="1" dirty="0"/>
              <a:t>Drinks</a:t>
            </a:r>
            <a:r>
              <a:rPr lang="en-IN" b="1" dirty="0"/>
              <a:t>:</a:t>
            </a:r>
          </a:p>
          <a:p>
            <a:r>
              <a:rPr lang="en-IN" b="1" dirty="0"/>
              <a:t>After such an amazing evening, it is time to relax with couple of drinks, so it will be great if we could find a great bar or pub nearby. A perfect end to a great evening.</a:t>
            </a:r>
          </a:p>
          <a:p>
            <a:r>
              <a:rPr lang="en-IN" b="1" dirty="0"/>
              <a:t>Now that we have defined an ideal date, we need to find a location that can cater to all our needs so that we don't have to travel unnecessarily.</a:t>
            </a:r>
          </a:p>
          <a:p>
            <a:endParaRPr lang="en-IN" b="1" dirty="0" smtClean="0"/>
          </a:p>
          <a:p>
            <a:r>
              <a:rPr lang="en-IN" b="1" dirty="0" smtClean="0"/>
              <a:t>Thus</a:t>
            </a:r>
            <a:r>
              <a:rPr lang="en-IN" b="1" dirty="0"/>
              <a:t>, It will be very helpful, If some smart programmer can work out locations that are ideal for our dream date.</a:t>
            </a:r>
          </a:p>
          <a:p>
            <a:endParaRPr lang="en-IN" b="1" dirty="0" smtClean="0"/>
          </a:p>
          <a:p>
            <a:r>
              <a:rPr lang="en-IN" b="1" dirty="0" smtClean="0"/>
              <a:t>Therefore </a:t>
            </a:r>
            <a:r>
              <a:rPr lang="en-IN" b="1" dirty="0"/>
              <a:t>we'll create a notebook that gives us list of locations in Toronto and give us an idea whether they are ideal for us or not. From the list of locations returned we can choose our choice and get ready for an awesome date.</a:t>
            </a:r>
          </a:p>
          <a:p>
            <a:endParaRPr lang="en-IN" dirty="0"/>
          </a:p>
        </p:txBody>
      </p:sp>
    </p:spTree>
    <p:extLst>
      <p:ext uri="{BB962C8B-B14F-4D97-AF65-F5344CB8AC3E}">
        <p14:creationId xmlns:p14="http://schemas.microsoft.com/office/powerpoint/2010/main" val="392049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5387" y="877483"/>
            <a:ext cx="9905999" cy="5213444"/>
          </a:xfrm>
        </p:spPr>
        <p:txBody>
          <a:bodyPr/>
          <a:lstStyle/>
          <a:p>
            <a:pPr marL="0" indent="0">
              <a:buNone/>
            </a:pPr>
            <a:r>
              <a:rPr lang="en-US" sz="2800" dirty="0" smtClean="0"/>
              <a:t> </a:t>
            </a:r>
            <a:r>
              <a:rPr lang="en-US" sz="2800"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a:t>
            </a:r>
            <a:r>
              <a:rPr lang="en-US" b="1" dirty="0" smtClean="0"/>
              <a:t>. </a:t>
            </a:r>
            <a:r>
              <a:rPr lang="en-US" b="1" dirty="0"/>
              <a:t>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sp>
        <p:nvSpPr>
          <p:cNvPr id="2" name="Title 1"/>
          <p:cNvSpPr>
            <a:spLocks noGrp="1"/>
          </p:cNvSpPr>
          <p:nvPr>
            <p:ph type="title"/>
          </p:nvPr>
        </p:nvSpPr>
        <p:spPr>
          <a:xfrm>
            <a:off x="1195387" y="119755"/>
            <a:ext cx="9905998" cy="718963"/>
          </a:xfrm>
        </p:spPr>
        <p:txBody>
          <a:bodyPr>
            <a:normAutofit/>
          </a:bodyPr>
          <a:lstStyle/>
          <a:p>
            <a:r>
              <a:rPr lang="en-US" sz="3200" dirty="0" smtClean="0"/>
              <a:t>Synopsis</a:t>
            </a:r>
            <a:endParaRPr lang="en-US" sz="3200" dirty="0"/>
          </a:p>
        </p:txBody>
      </p:sp>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387" y="4213128"/>
            <a:ext cx="10058400" cy="1877799"/>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0" y="686319"/>
            <a:ext cx="9905999" cy="5213444"/>
          </a:xfrm>
        </p:spPr>
        <p:txBody>
          <a:bodyPr/>
          <a:lstStyle/>
          <a:p>
            <a:pPr marL="0" indent="0">
              <a:buNone/>
            </a:pPr>
            <a:r>
              <a:rPr lang="en-US" sz="2800" dirty="0" smtClean="0"/>
              <a:t> </a:t>
            </a:r>
            <a:r>
              <a:rPr lang="en-US" sz="2800"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sp>
        <p:nvSpPr>
          <p:cNvPr id="2" name="Title 1"/>
          <p:cNvSpPr>
            <a:spLocks noGrp="1"/>
          </p:cNvSpPr>
          <p:nvPr>
            <p:ph type="title"/>
          </p:nvPr>
        </p:nvSpPr>
        <p:spPr>
          <a:xfrm>
            <a:off x="1141411" y="147464"/>
            <a:ext cx="9905998" cy="718963"/>
          </a:xfrm>
        </p:spPr>
        <p:txBody>
          <a:bodyPr>
            <a:normAutofit/>
          </a:bodyPr>
          <a:lstStyle/>
          <a:p>
            <a:r>
              <a:rPr lang="en-US" sz="3600" dirty="0" smtClean="0"/>
              <a:t>Synopsis</a:t>
            </a:r>
            <a:endParaRPr lang="en-US" sz="3600"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947279"/>
          </a:xfrm>
        </p:spPr>
        <p:txBody>
          <a:bodyPr/>
          <a:lstStyle/>
          <a:p>
            <a:r>
              <a:rPr lang="en-US" b="1" dirty="0"/>
              <a:t>Part 1: Identifying </a:t>
            </a:r>
            <a:r>
              <a:rPr lang="en-US" b="1" dirty="0" smtClean="0"/>
              <a:t>Postal Codes (and then Neighborhoods) in “Toronto"</a:t>
            </a:r>
            <a:endParaRPr lang="en-US" b="1" dirty="0"/>
          </a:p>
          <a:p>
            <a:pPr marL="0" indent="0">
              <a:buNone/>
            </a:pPr>
            <a:endParaRPr lang="en-US" dirty="0"/>
          </a:p>
        </p:txBody>
      </p:sp>
      <p:sp>
        <p:nvSpPr>
          <p:cNvPr id="2" name="Title 1"/>
          <p:cNvSpPr>
            <a:spLocks noGrp="1"/>
          </p:cNvSpPr>
          <p:nvPr>
            <p:ph type="title"/>
          </p:nvPr>
        </p:nvSpPr>
        <p:spPr>
          <a:xfrm>
            <a:off x="1145050" y="161318"/>
            <a:ext cx="9905998" cy="637076"/>
          </a:xfrm>
        </p:spPr>
        <p:txBody>
          <a:bodyPr>
            <a:noAutofit/>
          </a:bodyPr>
          <a:lstStyle/>
          <a:p>
            <a:r>
              <a:rPr lang="en-US" sz="3600" b="1" dirty="0" smtClean="0"/>
              <a:t>METHODOLOGY</a:t>
            </a:r>
            <a:endParaRPr lang="en-US" sz="3600"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5"/>
            <a:ext cx="10459185" cy="753748"/>
          </a:xfrm>
        </p:spPr>
        <p:txBody>
          <a:bodyPr/>
          <a:lstStyle/>
          <a:p>
            <a:r>
              <a:rPr lang="en-US" b="1" dirty="0"/>
              <a:t>Part 1: Identifying </a:t>
            </a:r>
            <a:r>
              <a:rPr lang="en-US" b="1" dirty="0" smtClean="0"/>
              <a:t>Postal Codes (and then Neighborhoods) in </a:t>
            </a:r>
            <a:r>
              <a:rPr lang="en-US" b="1" dirty="0" smtClean="0"/>
              <a:t>“Toronto"</a:t>
            </a:r>
            <a:endParaRPr lang="en-US" b="1" dirty="0"/>
          </a:p>
          <a:p>
            <a:pPr marL="0" indent="0">
              <a:buNone/>
            </a:pPr>
            <a:endParaRPr lang="en-US" dirty="0"/>
          </a:p>
        </p:txBody>
      </p:sp>
      <p:sp>
        <p:nvSpPr>
          <p:cNvPr id="2" name="Title 1"/>
          <p:cNvSpPr>
            <a:spLocks noGrp="1"/>
          </p:cNvSpPr>
          <p:nvPr>
            <p:ph type="title"/>
          </p:nvPr>
        </p:nvSpPr>
        <p:spPr>
          <a:xfrm>
            <a:off x="1143000" y="175172"/>
            <a:ext cx="9905998" cy="637076"/>
          </a:xfrm>
        </p:spPr>
        <p:txBody>
          <a:bodyPr>
            <a:normAutofit/>
          </a:bodyPr>
          <a:lstStyle/>
          <a:p>
            <a:r>
              <a:rPr lang="en-US" b="1" dirty="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87" y="2009342"/>
            <a:ext cx="9267825" cy="4391025"/>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4535607"/>
          </a:xfrm>
        </p:spPr>
        <p:txBody>
          <a:bodyPr>
            <a:normAutofit/>
          </a:bodyPr>
          <a:lstStyle/>
          <a:p>
            <a:r>
              <a:rPr lang="en-US" sz="2000" b="1" dirty="0"/>
              <a:t>Part 2: Connecting to Foursquare and Retrieving Locational </a:t>
            </a:r>
            <a:r>
              <a:rPr lang="en-US" sz="2000" b="1" dirty="0" smtClean="0"/>
              <a:t>Data</a:t>
            </a:r>
            <a:r>
              <a:rPr lang="en-US" sz="2000" dirty="0"/>
              <a:t> </a:t>
            </a:r>
            <a:r>
              <a:rPr lang="en-US" sz="2000" b="1" dirty="0"/>
              <a:t>for Each Venue in Every </a:t>
            </a:r>
            <a:r>
              <a:rPr lang="en-US" sz="2000"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5594"/>
            <a:ext cx="10459185" cy="4535607"/>
          </a:xfrm>
        </p:spPr>
        <p:txBody>
          <a:bodyPr>
            <a:normAutofit/>
          </a:bodyPr>
          <a:lstStyle/>
          <a:p>
            <a:r>
              <a:rPr lang="en-US" sz="2000" b="1" dirty="0"/>
              <a:t>Part 3: Processing the Retrieved Data and Creating a </a:t>
            </a:r>
            <a:r>
              <a:rPr lang="en-US" sz="2000" b="1" dirty="0" err="1" smtClean="0"/>
              <a:t>DataFrame</a:t>
            </a:r>
            <a:r>
              <a:rPr lang="en-US" sz="2000" b="1" dirty="0" smtClean="0"/>
              <a:t> </a:t>
            </a:r>
            <a:r>
              <a:rPr lang="en-US" sz="2000" b="1" dirty="0"/>
              <a:t>for All the Venues inside the Scarborough</a:t>
            </a:r>
          </a:p>
          <a:p>
            <a:pPr marL="0" indent="0">
              <a:buNone/>
            </a:pPr>
            <a:r>
              <a:rPr lang="en-IN"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eateries as </a:t>
            </a:r>
            <a:r>
              <a:rPr lang="en-IN" b="1" i="1" dirty="0"/>
              <a:t>"Total Food Places"</a:t>
            </a:r>
            <a:r>
              <a:rPr lang="en-IN" b="1" dirty="0"/>
              <a:t>, all bars and clubs as </a:t>
            </a:r>
            <a:r>
              <a:rPr lang="en-IN" b="1" i="1" dirty="0"/>
              <a:t>"Total Bars"</a:t>
            </a:r>
            <a:r>
              <a:rPr lang="en-IN" b="1" dirty="0"/>
              <a:t> and all fun activities as </a:t>
            </a:r>
            <a:r>
              <a:rPr lang="en-IN" b="1" i="1" dirty="0"/>
              <a:t>"Total Activities"</a:t>
            </a:r>
            <a:r>
              <a:rPr lang="en-IN" b="1" dirty="0">
                <a:hlinkClick r:id="rId2"/>
              </a:rPr>
              <a:t>¶</a:t>
            </a:r>
            <a:endParaRPr lang="en-IN" b="1" dirty="0"/>
          </a:p>
          <a:p>
            <a:pPr marL="0" indent="0">
              <a:buNone/>
            </a:pPr>
            <a:r>
              <a:rPr lang="en-IN" b="1" dirty="0"/>
              <a:t>Now, the dataset is fully ready to be used for machine learning (and statistical analysis) purposes.</a:t>
            </a:r>
          </a:p>
        </p:txBody>
      </p:sp>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Tree>
    <p:extLst>
      <p:ext uri="{BB962C8B-B14F-4D97-AF65-F5344CB8AC3E}">
        <p14:creationId xmlns:p14="http://schemas.microsoft.com/office/powerpoint/2010/main" val="818901141"/>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364</TotalTime>
  <Words>572</Words>
  <Application>Microsoft Office PowerPoint</Application>
  <PresentationFormat>Custom</PresentationFormat>
  <Paragraphs>57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Composite</vt:lpstr>
      <vt:lpstr>First Impression counts !!</vt:lpstr>
      <vt:lpstr>Synopsis</vt:lpstr>
      <vt:lpstr>PowerPoint Presentation</vt:lpstr>
      <vt:lpstr>Synopsis</vt:lpstr>
      <vt:lpstr>Synopsis</vt:lpstr>
      <vt:lpstr>METHODOLOGY</vt:lpstr>
      <vt:lpstr>METHODOLOGY</vt:lpstr>
      <vt:lpstr>Main Article</vt:lpstr>
      <vt:lpstr>Main Article</vt:lpstr>
      <vt:lpstr>METHODOLOGY</vt:lpstr>
      <vt:lpstr>PowerPoint Presentation</vt:lpstr>
      <vt:lpstr>METHODOLOGY</vt:lpstr>
      <vt:lpstr>Decision Making and Reporting Results</vt:lpstr>
      <vt:lpstr>Decision Making and Reporting Results</vt:lpstr>
      <vt:lpstr>Decision Making and Reporting Results</vt:lpstr>
      <vt:lpstr>Decision Making and Reporting 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Parth Tripathi</dc:creator>
  <cp:lastModifiedBy>nikita</cp:lastModifiedBy>
  <cp:revision>17</cp:revision>
  <dcterms:created xsi:type="dcterms:W3CDTF">2018-09-09T09:14:01Z</dcterms:created>
  <dcterms:modified xsi:type="dcterms:W3CDTF">2019-03-24T09:32:22Z</dcterms:modified>
</cp:coreProperties>
</file>