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4"/>
    <p:sldMasterId id="2147483757" r:id="rId5"/>
    <p:sldMasterId id="2147483723" r:id="rId6"/>
  </p:sldMasterIdLst>
  <p:notesMasterIdLst>
    <p:notesMasterId r:id="rId19"/>
  </p:notesMasterIdLst>
  <p:sldIdLst>
    <p:sldId id="2665" r:id="rId7"/>
    <p:sldId id="2666" r:id="rId8"/>
    <p:sldId id="2706" r:id="rId9"/>
    <p:sldId id="2707" r:id="rId10"/>
    <p:sldId id="2708" r:id="rId11"/>
    <p:sldId id="2717" r:id="rId12"/>
    <p:sldId id="2712" r:id="rId13"/>
    <p:sldId id="2713" r:id="rId14"/>
    <p:sldId id="2715" r:id="rId15"/>
    <p:sldId id="2716" r:id="rId16"/>
    <p:sldId id="2718" r:id="rId17"/>
    <p:sldId id="266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48" userDrawn="1">
          <p15:clr>
            <a:srgbClr val="A4A3A4"/>
          </p15:clr>
        </p15:guide>
        <p15:guide id="2" pos="5632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inbub, Melanie" initials="KM" lastIdx="15" clrIdx="0">
    <p:extLst>
      <p:ext uri="{19B8F6BF-5375-455C-9EA6-DF929625EA0E}">
        <p15:presenceInfo xmlns:p15="http://schemas.microsoft.com/office/powerpoint/2012/main" userId="S-1-5-21-1711448900-1845948413-2780861297-1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A4E"/>
    <a:srgbClr val="1AC7AB"/>
    <a:srgbClr val="08453D"/>
    <a:srgbClr val="052C26"/>
    <a:srgbClr val="343C49"/>
    <a:srgbClr val="18BAA0"/>
    <a:srgbClr val="76EAF5"/>
    <a:srgbClr val="23D2B4"/>
    <a:srgbClr val="24DCBB"/>
    <a:srgbClr val="23D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6" autoAdjust="0"/>
    <p:restoredTop sz="94595"/>
  </p:normalViewPr>
  <p:slideViewPr>
    <p:cSldViewPr snapToGrid="0" snapToObjects="1" showGuides="1">
      <p:cViewPr>
        <p:scale>
          <a:sx n="92" d="100"/>
          <a:sy n="92" d="100"/>
        </p:scale>
        <p:origin x="168" y="1168"/>
      </p:cViewPr>
      <p:guideLst>
        <p:guide pos="2048"/>
        <p:guide pos="5632"/>
        <p:guide orient="horz" pos="218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AF68A-38FF-A84A-91F5-772D0662478D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2CF2E-EC05-4F46-AAEC-A1DE4030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14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xeta.com/de/startseite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xeta.com/de/startseite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x1 – 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41426"/>
            <a:ext cx="12192000" cy="4120896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720001" y="648878"/>
            <a:ext cx="7636600" cy="10308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buClr>
                <a:srgbClr val="AB9E62"/>
              </a:buClr>
              <a:defRPr sz="3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9" name="Bildplatzhalter 24"/>
          <p:cNvSpPr>
            <a:spLocks noGrp="1"/>
          </p:cNvSpPr>
          <p:nvPr>
            <p:ph type="pic" sz="quarter" idx="20" hasCustomPrompt="1"/>
          </p:nvPr>
        </p:nvSpPr>
        <p:spPr>
          <a:xfrm>
            <a:off x="719999" y="4231054"/>
            <a:ext cx="792000" cy="46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1200"/>
            </a:lvl1pPr>
          </a:lstStyle>
          <a:p>
            <a:r>
              <a:rPr lang="de-DE"/>
              <a:t>Partner Logo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720000" y="1692966"/>
            <a:ext cx="7636601" cy="9843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719999" y="3084574"/>
            <a:ext cx="5376001" cy="344426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Referent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0725" y="3429001"/>
            <a:ext cx="5375275" cy="368806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Ort / Datum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4937" y="368300"/>
            <a:ext cx="1255587" cy="2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1 –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5713049" cy="3785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56000"/>
            <a:ext cx="5545137" cy="4509850"/>
          </a:xfrm>
        </p:spPr>
        <p:txBody>
          <a:bodyPr/>
          <a:lstStyle>
            <a:lvl1pPr marL="216000">
              <a:defRPr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1052019"/>
            <a:ext cx="5713049" cy="45206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Rechteck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0588" y="6359491"/>
            <a:ext cx="699937" cy="26041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4"/>
          </p:nvPr>
        </p:nvSpPr>
        <p:spPr>
          <a:xfrm>
            <a:off x="6254750" y="1656000"/>
            <a:ext cx="5577251" cy="45098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5BEFF2-8F08-E74E-A023-1B0A2B3F6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56362" y="6356451"/>
            <a:ext cx="66294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x – outr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120896"/>
          </a:xfrm>
          <a:prstGeom prst="rect">
            <a:avLst/>
          </a:prstGeom>
        </p:spPr>
      </p:pic>
      <p:sp>
        <p:nvSpPr>
          <p:cNvPr id="15" name="Textfeld 14">
            <a:hlinkClick r:id="rId3"/>
          </p:cNvPr>
          <p:cNvSpPr txBox="1"/>
          <p:nvPr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6096000" y="3920864"/>
            <a:ext cx="5991225" cy="507831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b="1" spc="100" baseline="0">
                <a:solidFill>
                  <a:schemeClr val="tx2"/>
                </a:solidFill>
              </a:rPr>
              <a:t>WIR VERBINDEN WELTEN</a:t>
            </a:r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  <p:sp>
        <p:nvSpPr>
          <p:cNvPr id="10" name="Textfeld 9">
            <a:hlinkClick r:id="rId3"/>
          </p:cNvPr>
          <p:cNvSpPr txBox="1"/>
          <p:nvPr userDrawn="1"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</p:spTree>
    <p:extLst>
      <p:ext uri="{BB962C8B-B14F-4D97-AF65-F5344CB8AC3E}">
        <p14:creationId xmlns:p14="http://schemas.microsoft.com/office/powerpoint/2010/main" val="312843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xx – ou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onaler Streifen 5">
            <a:extLst>
              <a:ext uri="{FF2B5EF4-FFF2-40B4-BE49-F238E27FC236}">
                <a16:creationId xmlns:a16="http://schemas.microsoft.com/office/drawing/2014/main" id="{C95F1003-09B0-9B42-9844-79B2211D0F08}"/>
              </a:ext>
            </a:extLst>
          </p:cNvPr>
          <p:cNvSpPr/>
          <p:nvPr userDrawn="1"/>
        </p:nvSpPr>
        <p:spPr>
          <a:xfrm>
            <a:off x="1" y="0"/>
            <a:ext cx="9153696" cy="9829864"/>
          </a:xfrm>
          <a:prstGeom prst="diagStripe">
            <a:avLst/>
          </a:prstGeom>
          <a:blipFill dpi="0"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algn="ctr">
              <a:lnSpc>
                <a:spcPct val="110000"/>
              </a:lnSpc>
            </a:pPr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35CD5A-BD1F-654E-B973-0E41FBB63A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5200" y="3454145"/>
            <a:ext cx="648000" cy="5750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1CBCA0-3062-E84F-99EE-31C87ABF25D4}"/>
              </a:ext>
            </a:extLst>
          </p:cNvPr>
          <p:cNvSpPr txBox="1"/>
          <p:nvPr userDrawn="1"/>
        </p:nvSpPr>
        <p:spPr>
          <a:xfrm>
            <a:off x="8225377" y="3429000"/>
            <a:ext cx="1043260" cy="661720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spAutoFit/>
          </a:bodyPr>
          <a:lstStyle/>
          <a:p>
            <a:r>
              <a:rPr lang="de-DE" sz="4000" b="1" i="0" spc="360" baseline="0">
                <a:solidFill>
                  <a:schemeClr val="accent3">
                    <a:lumMod val="75000"/>
                  </a:schemeClr>
                </a:solidFill>
                <a:latin typeface="Arial Standard" charset="0"/>
              </a:rPr>
              <a:t>WE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E98CB5-7F33-9E48-9768-A7970676C7FC}"/>
              </a:ext>
            </a:extLst>
          </p:cNvPr>
          <p:cNvSpPr txBox="1"/>
          <p:nvPr userDrawn="1"/>
        </p:nvSpPr>
        <p:spPr>
          <a:xfrm>
            <a:off x="10344704" y="3429000"/>
            <a:ext cx="1982274" cy="661720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spAutoFit/>
          </a:bodyPr>
          <a:lstStyle/>
          <a:p>
            <a:r>
              <a:rPr lang="de-DE" sz="4000" b="1" i="0" spc="360" baseline="0">
                <a:solidFill>
                  <a:schemeClr val="accent3">
                    <a:lumMod val="75000"/>
                  </a:schemeClr>
                </a:solidFill>
                <a:latin typeface="Arial Standard" charset="0"/>
              </a:rPr>
              <a:t>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CEBE8A-0379-8149-B64B-B0BB6F98EE55}"/>
              </a:ext>
            </a:extLst>
          </p:cNvPr>
          <p:cNvSpPr/>
          <p:nvPr userDrawn="1"/>
        </p:nvSpPr>
        <p:spPr>
          <a:xfrm rot="18867567">
            <a:off x="1156598" y="-13057"/>
            <a:ext cx="2398242" cy="9105714"/>
          </a:xfrm>
          <a:prstGeom prst="rect">
            <a:avLst/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64E741-ECB7-6640-A482-637D3CE88A0A}"/>
              </a:ext>
            </a:extLst>
          </p:cNvPr>
          <p:cNvSpPr txBox="1"/>
          <p:nvPr userDrawn="1"/>
        </p:nvSpPr>
        <p:spPr>
          <a:xfrm>
            <a:off x="10368307" y="4187110"/>
            <a:ext cx="1597553" cy="261610"/>
          </a:xfrm>
          <a:prstGeom prst="rect">
            <a:avLst/>
          </a:prstGeom>
          <a:noFill/>
        </p:spPr>
        <p:txBody>
          <a:bodyPr vert="horz" wrap="none" lIns="0" tIns="0" rIns="91440" bIns="45720" rtlCol="0" anchor="t" anchorCtr="0">
            <a:spAutoFit/>
          </a:bodyPr>
          <a:lstStyle/>
          <a:p>
            <a:r>
              <a:rPr lang="de-DE" sz="1370" b="0" i="0" spc="100" baseline="0" err="1">
                <a:solidFill>
                  <a:schemeClr val="bg2"/>
                </a:solidFill>
                <a:latin typeface="Arial Standard" charset="0"/>
              </a:rPr>
              <a:t>data.exxeta.com</a:t>
            </a:r>
            <a:endParaRPr lang="de-DE" sz="1370" b="0" i="0" spc="100" baseline="0">
              <a:solidFill>
                <a:schemeClr val="bg2"/>
              </a:solidFill>
              <a:latin typeface="Arial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70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x1 –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41426"/>
            <a:ext cx="12192000" cy="4120896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720001" y="648878"/>
            <a:ext cx="7636600" cy="10308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buClr>
                <a:srgbClr val="AB9E62"/>
              </a:buClr>
              <a:defRPr sz="3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9" name="Bildplatzhalter 24"/>
          <p:cNvSpPr>
            <a:spLocks noGrp="1"/>
          </p:cNvSpPr>
          <p:nvPr>
            <p:ph type="pic" sz="quarter" idx="20" hasCustomPrompt="1"/>
          </p:nvPr>
        </p:nvSpPr>
        <p:spPr>
          <a:xfrm>
            <a:off x="719999" y="4231054"/>
            <a:ext cx="792000" cy="46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1200"/>
            </a:lvl1pPr>
          </a:lstStyle>
          <a:p>
            <a:r>
              <a:rPr lang="de-DE"/>
              <a:t>Partner Logo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720000" y="1692966"/>
            <a:ext cx="7636601" cy="9843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719999" y="3084574"/>
            <a:ext cx="5376001" cy="344426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Referent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0725" y="3429001"/>
            <a:ext cx="5375275" cy="368806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Ort / Datum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519" y="648878"/>
            <a:ext cx="1626006" cy="3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432000" indent="-4320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tabLst/>
              <a:defRPr sz="2400" b="1"/>
            </a:lvl1pPr>
            <a:lvl2pPr>
              <a:defRPr sz="1600"/>
            </a:lvl2pPr>
            <a:lvl3pPr marL="432000" indent="-216000" defTabSz="864000">
              <a:lnSpc>
                <a:spcPct val="110000"/>
              </a:lnSpc>
              <a:buClr>
                <a:schemeClr val="tx2"/>
              </a:buClr>
              <a:buSzPct val="100000"/>
              <a:buFont typeface="Symbol" charset="2"/>
              <a:buChar char="-"/>
              <a:tabLst>
                <a:tab pos="432000" algn="l"/>
              </a:tabLst>
              <a:defRPr sz="1600"/>
            </a:lvl3pPr>
            <a:lvl4pPr marL="648000">
              <a:lnSpc>
                <a:spcPct val="110000"/>
              </a:lnSpc>
              <a:buClr>
                <a:schemeClr val="tx2"/>
              </a:buClr>
              <a:buSzPct val="100000"/>
              <a:defRPr sz="1600"/>
            </a:lvl4pPr>
            <a:lvl5pPr marL="864000">
              <a:lnSpc>
                <a:spcPct val="110000"/>
              </a:lnSpc>
              <a:defRPr baseline="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963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216000" indent="-215900">
              <a:lnSpc>
                <a:spcPct val="110000"/>
              </a:lnSpc>
              <a:tabLst>
                <a:tab pos="432000" algn="l"/>
              </a:tabLst>
              <a:defRPr/>
            </a:lvl1pPr>
            <a:lvl2pPr>
              <a:lnSpc>
                <a:spcPct val="110000"/>
              </a:lnSpc>
              <a:tabLst>
                <a:tab pos="432000" algn="l"/>
              </a:tabLst>
              <a:defRPr sz="1600"/>
            </a:lvl2pPr>
            <a:lvl3pPr>
              <a:lnSpc>
                <a:spcPct val="110000"/>
              </a:lnSpc>
              <a:tabLst>
                <a:tab pos="432000" algn="l"/>
              </a:tabLst>
              <a:defRPr sz="1600"/>
            </a:lvl3pPr>
            <a:lvl4pPr>
              <a:lnSpc>
                <a:spcPct val="110000"/>
              </a:lnSpc>
              <a:tabLst>
                <a:tab pos="432000" algn="l"/>
              </a:tabLst>
              <a:defRPr/>
            </a:lvl4pPr>
            <a:lvl5pPr>
              <a:lnSpc>
                <a:spcPct val="110000"/>
              </a:lnSpc>
              <a:tabLst>
                <a:tab pos="432000" algn="l"/>
              </a:tabLst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46CFFB-AA84-2E40-AB31-96AAC1A67541}" type="datetime4">
              <a:rPr lang="de-DE" smtClean="0"/>
              <a:t>22. Juni 2021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353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1 – headline+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46CFFB-AA84-2E40-AB31-96AAC1A67541}" type="datetime4">
              <a:rPr lang="de-DE" smtClean="0"/>
              <a:t>22. Juni 2021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960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56000"/>
            <a:ext cx="5545137" cy="4509850"/>
          </a:xfrm>
        </p:spPr>
        <p:txBody>
          <a:bodyPr/>
          <a:lstStyle>
            <a:lvl1pPr marL="216000">
              <a:defRPr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11449050" cy="45206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4"/>
          </p:nvPr>
        </p:nvSpPr>
        <p:spPr>
          <a:xfrm>
            <a:off x="6254750" y="1656000"/>
            <a:ext cx="5577251" cy="4509850"/>
          </a:xfrm>
        </p:spPr>
        <p:txBody>
          <a:bodyPr/>
          <a:lstStyle>
            <a:lvl1pPr marL="216000">
              <a:defRPr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3905A2-E989-534B-B126-A8D781B32398}" type="datetime4">
              <a:rPr lang="de-DE" smtClean="0"/>
              <a:t>22. Juni 2021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7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73644-7A85-6542-A260-25E7E832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2FF574-5B12-B042-842D-7E7222EF3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90DC7E-F555-DC46-8A13-3590C98A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1EF02-AFF8-FC47-8EA0-EEB3F4D84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xx1 –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902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886">
          <p15:clr>
            <a:srgbClr val="FBAE40"/>
          </p15:clr>
        </p15:guide>
        <p15:guide id="2" orient="horz" pos="107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xx1 – 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7458221" y="2913582"/>
            <a:ext cx="4359530" cy="1030836"/>
          </a:xfrm>
          <a:prstGeom prst="rect">
            <a:avLst/>
          </a:prstGeom>
        </p:spPr>
        <p:txBody>
          <a:bodyPr rIns="0" anchor="t">
            <a:noAutofit/>
          </a:bodyPr>
          <a:lstStyle>
            <a:lvl1pPr algn="r">
              <a:lnSpc>
                <a:spcPct val="110000"/>
              </a:lnSpc>
              <a:buClr>
                <a:srgbClr val="AB9E62"/>
              </a:buClr>
              <a:defRPr sz="2400" b="1" spc="1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 ZWEIZEILIG</a:t>
            </a:r>
          </a:p>
        </p:txBody>
      </p:sp>
      <p:sp>
        <p:nvSpPr>
          <p:cNvPr id="9" name="Bildplatzhalter 24"/>
          <p:cNvSpPr>
            <a:spLocks noGrp="1"/>
          </p:cNvSpPr>
          <p:nvPr>
            <p:ph type="pic" sz="quarter" idx="20" hasCustomPrompt="1"/>
          </p:nvPr>
        </p:nvSpPr>
        <p:spPr>
          <a:xfrm>
            <a:off x="11025751" y="1038029"/>
            <a:ext cx="792000" cy="46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1200"/>
            </a:lvl1pPr>
          </a:lstStyle>
          <a:p>
            <a:r>
              <a:rPr lang="de-DE"/>
              <a:t>Partner Logo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458222" y="3963928"/>
            <a:ext cx="4362304" cy="984323"/>
          </a:xfrm>
          <a:prstGeom prst="rect">
            <a:avLst/>
          </a:prstGeom>
        </p:spPr>
        <p:txBody>
          <a:bodyPr rIns="0" anchor="t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7458222" y="5319088"/>
            <a:ext cx="4359530" cy="344426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Referent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458947" y="5663515"/>
            <a:ext cx="4358941" cy="368806"/>
          </a:xfrm>
        </p:spPr>
        <p:txBody>
          <a:bodyPr rIns="0" anchor="t"/>
          <a:lstStyle>
            <a:lvl1pPr marL="0" indent="0" algn="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Ort / Datum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6663" y="395326"/>
            <a:ext cx="1333862" cy="295661"/>
          </a:xfrm>
          <a:prstGeom prst="rect">
            <a:avLst/>
          </a:prstGeom>
        </p:spPr>
      </p:pic>
      <p:sp>
        <p:nvSpPr>
          <p:cNvPr id="12" name="Diagonaler Streifen 11">
            <a:extLst>
              <a:ext uri="{FF2B5EF4-FFF2-40B4-BE49-F238E27FC236}">
                <a16:creationId xmlns:a16="http://schemas.microsoft.com/office/drawing/2014/main" id="{9339CC31-83BF-854D-AC52-576A48EE873E}"/>
              </a:ext>
            </a:extLst>
          </p:cNvPr>
          <p:cNvSpPr/>
          <p:nvPr userDrawn="1"/>
        </p:nvSpPr>
        <p:spPr>
          <a:xfrm>
            <a:off x="1" y="0"/>
            <a:ext cx="9153696" cy="9829864"/>
          </a:xfrm>
          <a:prstGeom prst="diagStripe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algn="ctr">
              <a:lnSpc>
                <a:spcPct val="110000"/>
              </a:lnSpc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A75F5C-5C5E-224B-8F45-D73A7623AF57}"/>
              </a:ext>
            </a:extLst>
          </p:cNvPr>
          <p:cNvSpPr/>
          <p:nvPr userDrawn="1"/>
        </p:nvSpPr>
        <p:spPr>
          <a:xfrm rot="18867567">
            <a:off x="1156598" y="-13057"/>
            <a:ext cx="2398242" cy="9105714"/>
          </a:xfrm>
          <a:prstGeom prst="rect">
            <a:avLst/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31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xx1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0575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lIns="360000"/>
          <a:lstStyle>
            <a:lvl1pPr marL="0" indent="0">
              <a:buFontTx/>
              <a:buNone/>
              <a:defRPr baseline="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1003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colour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472"/>
            <a:ext cx="4064000" cy="6872472"/>
          </a:xfrm>
          <a:solidFill>
            <a:schemeClr val="accent2">
              <a:lumMod val="75000"/>
            </a:schemeClr>
          </a:solidFill>
        </p:spPr>
        <p:txBody>
          <a:bodyPr lIns="360000" tIns="360000" rIns="360000" bIns="0"/>
          <a:lstStyle>
            <a:lvl1pPr marL="0" indent="0">
              <a:buFontTx/>
              <a:buNone/>
              <a:defRPr b="1" spc="110" baseline="0">
                <a:solidFill>
                  <a:schemeClr val="bg1"/>
                </a:solidFill>
              </a:defRPr>
            </a:lvl1pPr>
            <a:lvl2pPr marL="216100" indent="0">
              <a:buFontTx/>
              <a:buNone/>
              <a:defRPr>
                <a:solidFill>
                  <a:schemeClr val="bg1"/>
                </a:solidFill>
              </a:defRPr>
            </a:lvl2pPr>
            <a:lvl3pPr marL="43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648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8640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4000" y="0"/>
            <a:ext cx="7756526" cy="6165850"/>
          </a:xfrm>
          <a:solidFill>
            <a:schemeClr val="bg1"/>
          </a:solidFill>
        </p:spPr>
        <p:txBody>
          <a:bodyPr lIns="360000" tIns="324000" rIns="360000" bIns="46800">
            <a:noAutofit/>
          </a:bodyPr>
          <a:lstStyle>
            <a:lvl1pPr marL="216000"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44554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1 –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5713049" cy="37856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56000"/>
            <a:ext cx="5545137" cy="4509850"/>
          </a:xfrm>
        </p:spPr>
        <p:txBody>
          <a:bodyPr/>
          <a:lstStyle>
            <a:lvl1pPr marL="216000">
              <a:defRPr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5724524" cy="45206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Rechteck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0588" y="6359491"/>
            <a:ext cx="699937" cy="26041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4"/>
          </p:nvPr>
        </p:nvSpPr>
        <p:spPr>
          <a:xfrm>
            <a:off x="6254750" y="1656000"/>
            <a:ext cx="5577251" cy="45098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5BEFF2-8F08-E74E-A023-1B0A2B3F6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56362" y="6356451"/>
            <a:ext cx="66294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13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x –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120896"/>
          </a:xfrm>
          <a:prstGeom prst="rect">
            <a:avLst/>
          </a:prstGeom>
        </p:spPr>
      </p:pic>
      <p:sp>
        <p:nvSpPr>
          <p:cNvPr id="15" name="Textfeld 14">
            <a:hlinkClick r:id="rId3"/>
          </p:cNvPr>
          <p:cNvSpPr txBox="1"/>
          <p:nvPr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6096000" y="3920864"/>
            <a:ext cx="5991225" cy="507831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b="1" spc="100" baseline="0">
                <a:solidFill>
                  <a:schemeClr val="tx2"/>
                </a:solidFill>
              </a:rPr>
              <a:t>WIR VERBINDEN WELTEN</a:t>
            </a:r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  <p:sp>
        <p:nvSpPr>
          <p:cNvPr id="10" name="Textfeld 9">
            <a:hlinkClick r:id="rId3"/>
          </p:cNvPr>
          <p:cNvSpPr txBox="1"/>
          <p:nvPr userDrawn="1"/>
        </p:nvSpPr>
        <p:spPr>
          <a:xfrm>
            <a:off x="371475" y="6358895"/>
            <a:ext cx="1514132" cy="261610"/>
          </a:xfrm>
          <a:prstGeom prst="rect">
            <a:avLst/>
          </a:prstGeom>
          <a:noFill/>
        </p:spPr>
        <p:txBody>
          <a:bodyPr vert="horz" wrap="none" lIns="0" tIns="0" rIns="0" bIns="45720" rtlCol="0" anchor="t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>
                <a:solidFill>
                  <a:schemeClr val="bg2"/>
                </a:solidFill>
              </a:rPr>
              <a:t>www.EXXETA.com</a:t>
            </a:r>
          </a:p>
        </p:txBody>
      </p:sp>
    </p:spTree>
    <p:extLst>
      <p:ext uri="{BB962C8B-B14F-4D97-AF65-F5344CB8AC3E}">
        <p14:creationId xmlns:p14="http://schemas.microsoft.com/office/powerpoint/2010/main" val="2719048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432000" indent="-4320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+mj-lt"/>
              <a:buAutoNum type="arabicPeriod"/>
              <a:tabLst/>
              <a:defRPr sz="2400" b="1"/>
            </a:lvl1pPr>
            <a:lvl2pPr>
              <a:defRPr sz="1600"/>
            </a:lvl2pPr>
            <a:lvl3pPr marL="432000" indent="-216000" defTabSz="864000">
              <a:lnSpc>
                <a:spcPct val="110000"/>
              </a:lnSpc>
              <a:buClr>
                <a:schemeClr val="bg1"/>
              </a:buClr>
              <a:buSzPct val="100000"/>
              <a:buFont typeface="Symbol" charset="2"/>
              <a:buChar char="-"/>
              <a:tabLst>
                <a:tab pos="432000" algn="l"/>
              </a:tabLst>
              <a:defRPr sz="1600"/>
            </a:lvl3pPr>
            <a:lvl4pPr marL="648000">
              <a:lnSpc>
                <a:spcPct val="110000"/>
              </a:lnSpc>
              <a:buClr>
                <a:schemeClr val="bg1"/>
              </a:buClr>
              <a:buSzPct val="100000"/>
              <a:defRPr sz="1600"/>
            </a:lvl4pPr>
            <a:lvl5pPr marL="864000">
              <a:lnSpc>
                <a:spcPct val="110000"/>
              </a:lnSpc>
              <a:buClr>
                <a:schemeClr val="bg1"/>
              </a:buClr>
              <a:defRPr baseline="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81883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A9A76B-3567-DF48-A11E-8EC9EB1A733C}" type="datetime4">
              <a:rPr lang="de-DE" smtClean="0"/>
              <a:t>22. Juni 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92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56000"/>
            <a:ext cx="5545137" cy="4509850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4"/>
          </p:nvPr>
        </p:nvSpPr>
        <p:spPr>
          <a:xfrm>
            <a:off x="6254750" y="1656000"/>
            <a:ext cx="5577251" cy="4509850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E8A2644-866C-BF4E-BE90-B11CFD748576}" type="datetime4">
              <a:rPr lang="de-DE" smtClean="0"/>
              <a:t>22. Juni 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62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2 –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5713049" cy="378565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56000"/>
            <a:ext cx="5545137" cy="4509850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6974" y="736134"/>
            <a:ext cx="5724524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4"/>
          </p:nvPr>
        </p:nvSpPr>
        <p:spPr>
          <a:xfrm>
            <a:off x="6254750" y="1656000"/>
            <a:ext cx="5577251" cy="4509850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E8A2644-866C-BF4E-BE90-B11CFD748576}" type="datetime4">
              <a:rPr lang="de-DE" smtClean="0"/>
              <a:t>22. Juni 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5803" y="6359592"/>
            <a:ext cx="666750" cy="257175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6254750" y="1656000"/>
            <a:ext cx="5545137" cy="4509850"/>
          </a:xfrm>
        </p:spPr>
        <p:txBody>
          <a:bodyPr/>
          <a:lstStyle>
            <a:lvl1pPr marL="216000"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10587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xx2 –  headline/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897890-2DAD-0343-BDFC-82D07008D102}" type="datetime4">
              <a:rPr lang="de-DE" smtClean="0"/>
              <a:t>22. Juni 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432000" indent="-4320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tabLst/>
              <a:defRPr sz="2400" b="1"/>
            </a:lvl1pPr>
            <a:lvl2pPr>
              <a:defRPr sz="1600"/>
            </a:lvl2pPr>
            <a:lvl3pPr marL="432000" indent="-216000" defTabSz="864000">
              <a:lnSpc>
                <a:spcPct val="110000"/>
              </a:lnSpc>
              <a:buClr>
                <a:schemeClr val="tx2"/>
              </a:buClr>
              <a:buSzPct val="100000"/>
              <a:buFont typeface="Symbol" charset="2"/>
              <a:buChar char="-"/>
              <a:tabLst>
                <a:tab pos="432000" algn="l"/>
              </a:tabLst>
              <a:defRPr sz="1600"/>
            </a:lvl3pPr>
            <a:lvl4pPr marL="648000">
              <a:lnSpc>
                <a:spcPct val="110000"/>
              </a:lnSpc>
              <a:buClr>
                <a:schemeClr val="tx2"/>
              </a:buClr>
              <a:buSzPct val="100000"/>
              <a:defRPr sz="1600"/>
            </a:lvl4pPr>
            <a:lvl5pPr marL="864000">
              <a:lnSpc>
                <a:spcPct val="110000"/>
              </a:lnSpc>
              <a:defRPr baseline="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48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xx2 – 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2AC1-F995-0E44-9F12-99972DC45C34}" type="datetime4">
              <a:rPr lang="de-DE" smtClean="0"/>
              <a:t>22. Juni 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0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lIns="36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Tx/>
              <a:buNone/>
              <a:tabLst/>
              <a:defRPr baseline="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84180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70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2 – 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13000" y="368299"/>
            <a:ext cx="9407524" cy="5797551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6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KAPITELTRENNER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2721" y="368300"/>
            <a:ext cx="2060279" cy="5797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0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3657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2 – chap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EC6732-44C1-FF49-BF28-4544137F3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347626-C413-0F42-B077-CFB75C99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4E7761-9283-0F46-9E9B-4BE5DD1194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921970-0120-EC40-958C-65D24F0D01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algn="ctr">
              <a:lnSpc>
                <a:spcPct val="110000"/>
              </a:lnSpc>
            </a:pP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04887BC-4186-6C45-AB5D-7C4F7F3C8D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537200"/>
            <a:ext cx="11449049" cy="579755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i="0" spc="3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KAPITELTRENNER</a:t>
            </a:r>
          </a:p>
        </p:txBody>
      </p:sp>
    </p:spTree>
    <p:extLst>
      <p:ext uri="{BB962C8B-B14F-4D97-AF65-F5344CB8AC3E}">
        <p14:creationId xmlns:p14="http://schemas.microsoft.com/office/powerpoint/2010/main" val="24511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x1 –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216000" indent="-215900">
              <a:lnSpc>
                <a:spcPct val="110000"/>
              </a:lnSpc>
              <a:tabLst>
                <a:tab pos="432000" algn="l"/>
              </a:tabLst>
              <a:defRPr/>
            </a:lvl1pPr>
            <a:lvl2pPr>
              <a:lnSpc>
                <a:spcPct val="110000"/>
              </a:lnSpc>
              <a:tabLst>
                <a:tab pos="432000" algn="l"/>
              </a:tabLst>
              <a:defRPr sz="1600"/>
            </a:lvl2pPr>
            <a:lvl3pPr>
              <a:lnSpc>
                <a:spcPct val="110000"/>
              </a:lnSpc>
              <a:tabLst>
                <a:tab pos="432000" algn="l"/>
              </a:tabLst>
              <a:defRPr sz="1600"/>
            </a:lvl3pPr>
            <a:lvl4pPr>
              <a:lnSpc>
                <a:spcPct val="110000"/>
              </a:lnSpc>
              <a:tabLst>
                <a:tab pos="432000" algn="l"/>
              </a:tabLst>
              <a:defRPr/>
            </a:lvl4pPr>
            <a:lvl5pPr>
              <a:lnSpc>
                <a:spcPct val="110000"/>
              </a:lnSpc>
              <a:tabLst>
                <a:tab pos="432000" algn="l"/>
              </a:tabLst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46CFFB-AA84-2E40-AB31-96AAC1A67541}" type="datetime4">
              <a:rPr lang="de-DE" smtClean="0"/>
              <a:t>22. Juni 2021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48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1 – headline+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63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46CFFB-AA84-2E40-AB31-96AAC1A67541}" type="datetime4">
              <a:rPr lang="de-DE" smtClean="0"/>
              <a:t>22. Juni 2021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41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xx1 –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048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orient="horz" pos="107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xx1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915-C8C9-F04E-8416-3F2FB33406C1}" type="datetime4">
              <a:rPr lang="de-DE" smtClean="0"/>
              <a:t>22. Juni 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0645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x1 –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lIns="360000"/>
          <a:lstStyle>
            <a:lvl1pPr marL="0" indent="0">
              <a:buFontTx/>
              <a:buNone/>
              <a:defRPr baseline="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3673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1 – colour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472"/>
            <a:ext cx="4064000" cy="6872472"/>
          </a:xfrm>
          <a:solidFill>
            <a:schemeClr val="accent2">
              <a:lumMod val="75000"/>
            </a:schemeClr>
          </a:solidFill>
        </p:spPr>
        <p:txBody>
          <a:bodyPr lIns="360000" tIns="360000" rIns="360000" bIns="0"/>
          <a:lstStyle>
            <a:lvl1pPr marL="0" indent="0">
              <a:buFontTx/>
              <a:buNone/>
              <a:defRPr b="1" spc="110" baseline="0">
                <a:solidFill>
                  <a:schemeClr val="bg1"/>
                </a:solidFill>
              </a:defRPr>
            </a:lvl1pPr>
            <a:lvl2pPr marL="216100" indent="0">
              <a:buFontTx/>
              <a:buNone/>
              <a:defRPr>
                <a:solidFill>
                  <a:schemeClr val="bg1"/>
                </a:solidFill>
              </a:defRPr>
            </a:lvl2pPr>
            <a:lvl3pPr marL="43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648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8640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1332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FBF9CC8-E8A0-CE44-87C1-0D1A1553FF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40000"/>
                  <a:lumOff val="60000"/>
                  <a:alpha val="76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algn="ctr">
              <a:lnSpc>
                <a:spcPct val="110000"/>
              </a:lnSpc>
            </a:pPr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11449050" cy="378565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6" y="1656000"/>
            <a:ext cx="11449050" cy="4509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18645" y="6355917"/>
            <a:ext cx="873366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5300" y="6355917"/>
            <a:ext cx="7041992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Teste diese Fußzeile</a:t>
            </a:r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2"/>
          </p:nvPr>
        </p:nvSpPr>
        <p:spPr>
          <a:xfrm>
            <a:off x="352721" y="6355917"/>
            <a:ext cx="1412579" cy="25920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1050" b="0" i="0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5803" y="6359592"/>
            <a:ext cx="666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1" r:id="rId2"/>
    <p:sldLayoutId id="2147483713" r:id="rId3"/>
    <p:sldLayoutId id="2147483714" r:id="rId4"/>
    <p:sldLayoutId id="2147483772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43" r:id="rId11"/>
    <p:sldLayoutId id="214748377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chemeClr val="accent3">
              <a:lumMod val="75000"/>
            </a:schemeClr>
          </a:solidFill>
          <a:latin typeface="Arial" charset="0"/>
          <a:ea typeface="Arial" charset="0"/>
          <a:cs typeface="Arial" charset="0"/>
        </a:defRPr>
      </a:lvl1pPr>
    </p:titleStyle>
    <p:bodyStyle>
      <a:lvl1pPr marL="216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Arial"/>
        <a:buChar char="•"/>
        <a:tabLst>
          <a:tab pos="432000" algn="l"/>
        </a:tabLst>
        <a:defRPr sz="18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32000" indent="-2159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Symbol" charset="2"/>
        <a:buChar char="-"/>
        <a:tabLst>
          <a:tab pos="432000" algn="l"/>
        </a:tabLst>
        <a:defRPr sz="16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48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Symbol" charset="2"/>
        <a:buChar char="-"/>
        <a:tabLst>
          <a:tab pos="432000" algn="l"/>
        </a:tabLst>
        <a:defRPr sz="16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64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080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706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234" userDrawn="1">
          <p15:clr>
            <a:srgbClr val="F26B43"/>
          </p15:clr>
        </p15:guide>
        <p15:guide id="21" pos="7446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  <p15:guide id="23" orient="horz" pos="4088" userDrawn="1">
          <p15:clr>
            <a:srgbClr val="F26B43"/>
          </p15:clr>
        </p15:guide>
        <p15:guide id="24" orient="horz" pos="3884" userDrawn="1">
          <p15:clr>
            <a:srgbClr val="F26B43"/>
          </p15:clr>
        </p15:guide>
        <p15:guide id="25" pos="3727" userDrawn="1">
          <p15:clr>
            <a:srgbClr val="F26B43"/>
          </p15:clr>
        </p15:guide>
        <p15:guide id="26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11449050" cy="378565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6" y="1656000"/>
            <a:ext cx="11449050" cy="4509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18645" y="6355917"/>
            <a:ext cx="873366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5300" y="6355917"/>
            <a:ext cx="7041992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Teste diese Fußzeile</a:t>
            </a:r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2"/>
          </p:nvPr>
        </p:nvSpPr>
        <p:spPr>
          <a:xfrm>
            <a:off x="352721" y="6355917"/>
            <a:ext cx="1412579" cy="25920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1050" b="0" i="0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5803" y="6359592"/>
            <a:ext cx="666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73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chemeClr val="accent3">
              <a:lumMod val="75000"/>
            </a:schemeClr>
          </a:solidFill>
          <a:latin typeface="Arial" charset="0"/>
          <a:ea typeface="Arial" charset="0"/>
          <a:cs typeface="Arial" charset="0"/>
        </a:defRPr>
      </a:lvl1pPr>
    </p:titleStyle>
    <p:bodyStyle>
      <a:lvl1pPr marL="216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Arial"/>
        <a:buChar char="•"/>
        <a:tabLst>
          <a:tab pos="432000" algn="l"/>
        </a:tabLst>
        <a:defRPr sz="18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32000" indent="-2159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Symbol" charset="2"/>
        <a:buChar char="-"/>
        <a:tabLst>
          <a:tab pos="432000" algn="l"/>
        </a:tabLst>
        <a:defRPr sz="16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48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SzPct val="100000"/>
        <a:buFont typeface="Symbol" charset="2"/>
        <a:buChar char="-"/>
        <a:tabLst>
          <a:tab pos="432000" algn="l"/>
        </a:tabLst>
        <a:defRPr sz="16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64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080000" indent="-216000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706">
          <p15:clr>
            <a:srgbClr val="F26B43"/>
          </p15:clr>
        </p15:guide>
        <p15:guide id="18" pos="3840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234">
          <p15:clr>
            <a:srgbClr val="F26B43"/>
          </p15:clr>
        </p15:guide>
        <p15:guide id="21" pos="7446">
          <p15:clr>
            <a:srgbClr val="F26B43"/>
          </p15:clr>
        </p15:guide>
        <p15:guide id="22" orient="horz" pos="232">
          <p15:clr>
            <a:srgbClr val="F26B43"/>
          </p15:clr>
        </p15:guide>
        <p15:guide id="23" orient="horz" pos="4088">
          <p15:clr>
            <a:srgbClr val="F26B43"/>
          </p15:clr>
        </p15:guide>
        <p15:guide id="24" orient="horz" pos="3884">
          <p15:clr>
            <a:srgbClr val="F26B43"/>
          </p15:clr>
        </p15:guide>
        <p15:guide id="25" pos="3727">
          <p15:clr>
            <a:srgbClr val="F26B43"/>
          </p15:clr>
        </p15:guide>
        <p15:guide id="26" pos="3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951" y="368300"/>
            <a:ext cx="11449050" cy="378565"/>
          </a:xfrm>
          <a:prstGeom prst="rect">
            <a:avLst/>
          </a:prstGeom>
          <a:noFill/>
        </p:spPr>
        <p:txBody>
          <a:bodyPr vert="horz" wrap="square" lIns="0" tIns="0" rIns="91440" bIns="4572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6" y="1656000"/>
            <a:ext cx="11449050" cy="4509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18645" y="6355917"/>
            <a:ext cx="873366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5300" y="6355917"/>
            <a:ext cx="7041992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Teste diese Fußzeile</a:t>
            </a:r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2"/>
          </p:nvPr>
        </p:nvSpPr>
        <p:spPr>
          <a:xfrm>
            <a:off x="352721" y="6355917"/>
            <a:ext cx="1412579" cy="25920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1050" b="0" i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043FBF-A3E3-BD4F-B2B0-3B9AB2CC17F8}" type="datetime4">
              <a:rPr lang="de-DE" smtClean="0"/>
              <a:t>22. Juni 2021</a:t>
            </a:fld>
            <a:endParaRPr lang="de-DE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1440ADC-E2D8-834D-9147-E8A9C71D7EC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156362" y="6356451"/>
            <a:ext cx="66294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40" r:id="rId5"/>
    <p:sldLayoutId id="2147483729" r:id="rId6"/>
    <p:sldLayoutId id="2147483730" r:id="rId7"/>
    <p:sldLayoutId id="2147483731" r:id="rId8"/>
    <p:sldLayoutId id="2147483732" r:id="rId9"/>
    <p:sldLayoutId id="2147483744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16000" indent="-216000" algn="l" defTabSz="864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2">
            <a:lumMod val="20000"/>
            <a:lumOff val="80000"/>
          </a:schemeClr>
        </a:buClr>
        <a:buSzPct val="100000"/>
        <a:buFont typeface="Arial"/>
        <a:buChar char="•"/>
        <a:tabLst>
          <a:tab pos="432000" algn="l"/>
        </a:tabLst>
        <a:defRPr sz="18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431800" indent="-215900" algn="l" defTabSz="864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2">
            <a:lumMod val="20000"/>
            <a:lumOff val="80000"/>
          </a:schemeClr>
        </a:buClr>
        <a:buSzPct val="100000"/>
        <a:buFont typeface="Symbol" charset="2"/>
        <a:buChar char="-"/>
        <a:tabLst>
          <a:tab pos="441325" algn="l"/>
        </a:tabLst>
        <a:defRPr sz="16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647700" indent="-192088" algn="l" defTabSz="432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2">
            <a:lumMod val="20000"/>
            <a:lumOff val="80000"/>
          </a:schemeClr>
        </a:buClr>
        <a:buSzPct val="100000"/>
        <a:buFont typeface="Symbol" charset="2"/>
        <a:buChar char="-"/>
        <a:tabLst>
          <a:tab pos="399600" algn="l"/>
          <a:tab pos="432000" algn="l"/>
        </a:tabLst>
        <a:defRPr sz="16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864000" indent="-216000" algn="l" defTabSz="864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2">
            <a:lumMod val="20000"/>
            <a:lumOff val="80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080000" indent="-216000" algn="l" defTabSz="8640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2">
            <a:lumMod val="20000"/>
            <a:lumOff val="80000"/>
          </a:schemeClr>
        </a:buClr>
        <a:buFont typeface="Symbol" charset="2"/>
        <a:buChar char="-"/>
        <a:tabLst>
          <a:tab pos="432000" algn="l"/>
        </a:tabLst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34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4088">
          <p15:clr>
            <a:srgbClr val="F26B43"/>
          </p15:clr>
        </p15:guide>
        <p15:guide id="8" pos="3727">
          <p15:clr>
            <a:srgbClr val="F26B43"/>
          </p15:clr>
        </p15:guide>
        <p15:guide id="9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CCB5A-FE64-DB40-87E8-CA9E61A45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MLOps</a:t>
            </a:r>
            <a:r>
              <a:rPr lang="de-DE"/>
              <a:t> in </a:t>
            </a:r>
            <a:r>
              <a:rPr lang="de-DE" err="1"/>
              <a:t>production</a:t>
            </a:r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D3F4C86-E974-834E-BDAD-8DE7D2131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Meetup</a:t>
            </a:r>
            <a:r>
              <a:rPr lang="de-DE" dirty="0"/>
              <a:t> June 2021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1C280-9560-7E4A-885A-70CA773522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Gerrit </a:t>
            </a:r>
            <a:r>
              <a:rPr lang="de-DE" dirty="0" err="1"/>
              <a:t>Korff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B21A6D9-ADC5-4446-84CB-A0DBA10785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/>
              <a:t>Berlin / 22.06.2021</a:t>
            </a:r>
          </a:p>
        </p:txBody>
      </p:sp>
    </p:spTree>
    <p:extLst>
      <p:ext uri="{BB962C8B-B14F-4D97-AF65-F5344CB8AC3E}">
        <p14:creationId xmlns:p14="http://schemas.microsoft.com/office/powerpoint/2010/main" val="226687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D725F-54DC-364D-B99A-0655693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Kubeflow</a:t>
            </a:r>
            <a:r>
              <a:rPr lang="de-DE" dirty="0"/>
              <a:t> in der Cloud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AA1B6F-75D5-CA47-BC58-7F9031138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MLOps</a:t>
            </a:r>
            <a:r>
              <a:rPr lang="de-DE" dirty="0"/>
              <a:t> durch die Verbindung von Cloud und </a:t>
            </a:r>
            <a:r>
              <a:rPr lang="de-DE" dirty="0" err="1"/>
              <a:t>Kubeflow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D1D8E6-776C-2842-B97B-062A3D1083AE}"/>
              </a:ext>
            </a:extLst>
          </p:cNvPr>
          <p:cNvSpPr txBox="1"/>
          <p:nvPr/>
        </p:nvSpPr>
        <p:spPr>
          <a:xfrm>
            <a:off x="5433140" y="2529480"/>
            <a:ext cx="1722862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bg1"/>
                </a:solidFill>
                <a:latin typeface="Arial Standard" charset="0"/>
              </a:rPr>
              <a:t>Open Source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4F7995-22B8-4043-A93E-3D14E8FC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34" y="3119815"/>
            <a:ext cx="1147073" cy="11398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AD9F38-9C85-3B48-859B-1A57EFC5E07D}"/>
              </a:ext>
            </a:extLst>
          </p:cNvPr>
          <p:cNvSpPr txBox="1"/>
          <p:nvPr/>
        </p:nvSpPr>
        <p:spPr>
          <a:xfrm rot="18254272">
            <a:off x="4513711" y="2587282"/>
            <a:ext cx="1404000" cy="432000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Managed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34BE12A-F920-8E49-8F07-88045D9B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6" y="2641754"/>
            <a:ext cx="546306" cy="800223"/>
          </a:xfrm>
          <a:prstGeom prst="rect">
            <a:avLst/>
          </a:prstGeom>
        </p:spPr>
      </p:pic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B76F23A-7CE9-1543-8A8E-5C9A74E78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01" y="5280123"/>
            <a:ext cx="932892" cy="22603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0B244B-EA1E-C84A-BA3C-8D0952C38722}"/>
              </a:ext>
            </a:extLst>
          </p:cNvPr>
          <p:cNvSpPr txBox="1"/>
          <p:nvPr/>
        </p:nvSpPr>
        <p:spPr>
          <a:xfrm>
            <a:off x="1005418" y="4503180"/>
            <a:ext cx="4364611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Managed</a:t>
            </a:r>
            <a:r>
              <a:rPr lang="de-DE" dirty="0">
                <a:latin typeface="Arial Standard" charset="0"/>
              </a:rPr>
              <a:t> Services / Cloud Infrastruktur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62DE0EF-AA47-F046-9CFF-FE837BF06EF6}"/>
              </a:ext>
            </a:extLst>
          </p:cNvPr>
          <p:cNvSpPr txBox="1"/>
          <p:nvPr/>
        </p:nvSpPr>
        <p:spPr>
          <a:xfrm>
            <a:off x="1005418" y="1351846"/>
            <a:ext cx="354387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Machine</a:t>
            </a:r>
            <a:r>
              <a:rPr lang="de-DE" dirty="0">
                <a:latin typeface="Arial Standard" charset="0"/>
              </a:rPr>
              <a:t> Learning Ökosysteme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A8DEAC-E264-8F43-B8A0-9692E86C5618}"/>
              </a:ext>
            </a:extLst>
          </p:cNvPr>
          <p:cNvSpPr txBox="1"/>
          <p:nvPr/>
        </p:nvSpPr>
        <p:spPr>
          <a:xfrm>
            <a:off x="1651002" y="5155621"/>
            <a:ext cx="936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 err="1">
                <a:solidFill>
                  <a:schemeClr val="bg1"/>
                </a:solidFill>
                <a:latin typeface="Arial Standard" charset="0"/>
              </a:rPr>
              <a:t>Compute</a:t>
            </a:r>
            <a:endParaRPr lang="de-DE" sz="1200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B40813-B55E-D843-9D97-21CC89BDBEBF}"/>
              </a:ext>
            </a:extLst>
          </p:cNvPr>
          <p:cNvSpPr txBox="1"/>
          <p:nvPr/>
        </p:nvSpPr>
        <p:spPr>
          <a:xfrm>
            <a:off x="3199915" y="5155621"/>
            <a:ext cx="108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Networking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9F0018-CEFE-2F41-9947-36F36841BCB8}"/>
              </a:ext>
            </a:extLst>
          </p:cNvPr>
          <p:cNvSpPr txBox="1"/>
          <p:nvPr/>
        </p:nvSpPr>
        <p:spPr>
          <a:xfrm>
            <a:off x="4921025" y="5172839"/>
            <a:ext cx="108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Storage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2BAB1A-0541-3844-B1D8-A427BA57B229}"/>
              </a:ext>
            </a:extLst>
          </p:cNvPr>
          <p:cNvSpPr txBox="1"/>
          <p:nvPr/>
        </p:nvSpPr>
        <p:spPr>
          <a:xfrm>
            <a:off x="6382703" y="5172839"/>
            <a:ext cx="1116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Databases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9B3BFF-617D-944B-B40D-3F139E23C268}"/>
              </a:ext>
            </a:extLst>
          </p:cNvPr>
          <p:cNvSpPr txBox="1"/>
          <p:nvPr/>
        </p:nvSpPr>
        <p:spPr>
          <a:xfrm>
            <a:off x="8063854" y="5155621"/>
            <a:ext cx="144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Access Control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050CAF4-C81D-D14D-B267-D74C08583F49}"/>
              </a:ext>
            </a:extLst>
          </p:cNvPr>
          <p:cNvSpPr txBox="1"/>
          <p:nvPr/>
        </p:nvSpPr>
        <p:spPr>
          <a:xfrm>
            <a:off x="1299413" y="5495089"/>
            <a:ext cx="671292" cy="550939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EKS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6493DA5-177C-4D48-AD8B-69353C5ABF50}"/>
              </a:ext>
            </a:extLst>
          </p:cNvPr>
          <p:cNvSpPr txBox="1"/>
          <p:nvPr/>
        </p:nvSpPr>
        <p:spPr>
          <a:xfrm>
            <a:off x="1697708" y="5502911"/>
            <a:ext cx="732206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ASGs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B161D5-0214-254A-BE5F-DBC5F75E00EB}"/>
              </a:ext>
            </a:extLst>
          </p:cNvPr>
          <p:cNvSpPr txBox="1"/>
          <p:nvPr/>
        </p:nvSpPr>
        <p:spPr>
          <a:xfrm>
            <a:off x="2156918" y="5502911"/>
            <a:ext cx="66327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ECR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11939B2-36E5-604C-93C5-469BDCA4F9A3}"/>
              </a:ext>
            </a:extLst>
          </p:cNvPr>
          <p:cNvSpPr txBox="1"/>
          <p:nvPr/>
        </p:nvSpPr>
        <p:spPr>
          <a:xfrm>
            <a:off x="2965282" y="5502911"/>
            <a:ext cx="655262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VPC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979D1E9-7000-FF45-9C09-047EA884DBEE}"/>
              </a:ext>
            </a:extLst>
          </p:cNvPr>
          <p:cNvSpPr txBox="1"/>
          <p:nvPr/>
        </p:nvSpPr>
        <p:spPr>
          <a:xfrm>
            <a:off x="3318635" y="5502911"/>
            <a:ext cx="63121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ELB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28B2170-E154-784D-A951-9C4DD0A17BF4}"/>
              </a:ext>
            </a:extLst>
          </p:cNvPr>
          <p:cNvSpPr txBox="1"/>
          <p:nvPr/>
        </p:nvSpPr>
        <p:spPr>
          <a:xfrm>
            <a:off x="3647943" y="5502911"/>
            <a:ext cx="95181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Route S3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9BD7C3-5E0C-2D40-BEDA-7521045F521B}"/>
              </a:ext>
            </a:extLst>
          </p:cNvPr>
          <p:cNvSpPr txBox="1"/>
          <p:nvPr/>
        </p:nvSpPr>
        <p:spPr>
          <a:xfrm>
            <a:off x="4784896" y="5502911"/>
            <a:ext cx="536640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S3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AB87B1-3CD4-C64F-8320-02735B330CAB}"/>
              </a:ext>
            </a:extLst>
          </p:cNvPr>
          <p:cNvSpPr txBox="1"/>
          <p:nvPr/>
        </p:nvSpPr>
        <p:spPr>
          <a:xfrm>
            <a:off x="5146459" y="5502911"/>
            <a:ext cx="61518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 err="1">
                <a:latin typeface="Arial Standard" charset="0"/>
              </a:rPr>
              <a:t>FSx</a:t>
            </a:r>
            <a:endParaRPr lang="de-DE" sz="1100" dirty="0">
              <a:latin typeface="Arial Standard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65CFE9C-6EB9-204A-A7A2-0C9906014E3F}"/>
              </a:ext>
            </a:extLst>
          </p:cNvPr>
          <p:cNvSpPr txBox="1"/>
          <p:nvPr/>
        </p:nvSpPr>
        <p:spPr>
          <a:xfrm>
            <a:off x="5586570" y="5502911"/>
            <a:ext cx="64724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EBS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4929119-C55D-874E-A241-D2C3010B9CCD}"/>
              </a:ext>
            </a:extLst>
          </p:cNvPr>
          <p:cNvSpPr txBox="1"/>
          <p:nvPr/>
        </p:nvSpPr>
        <p:spPr>
          <a:xfrm>
            <a:off x="6609064" y="5502911"/>
            <a:ext cx="663278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RDS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7297E6-5873-AC4A-A012-5683CC55DBA1}"/>
              </a:ext>
            </a:extLst>
          </p:cNvPr>
          <p:cNvSpPr txBox="1"/>
          <p:nvPr/>
        </p:nvSpPr>
        <p:spPr>
          <a:xfrm>
            <a:off x="7585597" y="5502911"/>
            <a:ext cx="613584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IAM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6CC00A-54F3-EC40-8DBA-68687B5F68EF}"/>
              </a:ext>
            </a:extLst>
          </p:cNvPr>
          <p:cNvSpPr txBox="1"/>
          <p:nvPr/>
        </p:nvSpPr>
        <p:spPr>
          <a:xfrm>
            <a:off x="7984082" y="5502911"/>
            <a:ext cx="677704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ACM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AF14032-FBE3-7C46-AA1D-5CC032321B49}"/>
              </a:ext>
            </a:extLst>
          </p:cNvPr>
          <p:cNvSpPr txBox="1"/>
          <p:nvPr/>
        </p:nvSpPr>
        <p:spPr>
          <a:xfrm>
            <a:off x="8446687" y="5502911"/>
            <a:ext cx="669690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KMS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5CEF71-84E5-0642-9B96-FD174A8A75F8}"/>
              </a:ext>
            </a:extLst>
          </p:cNvPr>
          <p:cNvSpPr txBox="1"/>
          <p:nvPr/>
        </p:nvSpPr>
        <p:spPr>
          <a:xfrm>
            <a:off x="8901278" y="5502911"/>
            <a:ext cx="850829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 err="1">
                <a:latin typeface="Arial Standard" charset="0"/>
              </a:rPr>
              <a:t>Cognito</a:t>
            </a:r>
            <a:endParaRPr lang="de-DE" sz="1100" dirty="0">
              <a:latin typeface="Arial Standard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668BBF-A5FC-4449-BA35-AD680094CD4A}"/>
              </a:ext>
            </a:extLst>
          </p:cNvPr>
          <p:cNvSpPr txBox="1"/>
          <p:nvPr/>
        </p:nvSpPr>
        <p:spPr>
          <a:xfrm>
            <a:off x="9537008" y="5502911"/>
            <a:ext cx="669690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ASM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8383149-B0C9-924C-A28E-848B67BA79F4}"/>
              </a:ext>
            </a:extLst>
          </p:cNvPr>
          <p:cNvSpPr txBox="1"/>
          <p:nvPr/>
        </p:nvSpPr>
        <p:spPr>
          <a:xfrm>
            <a:off x="10371240" y="5502911"/>
            <a:ext cx="677704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>
                <a:latin typeface="Arial Standard" charset="0"/>
              </a:rPr>
              <a:t>EMR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A9AD1D8-A762-254E-8492-DFCB8CF836FB}"/>
              </a:ext>
            </a:extLst>
          </p:cNvPr>
          <p:cNvSpPr txBox="1"/>
          <p:nvPr/>
        </p:nvSpPr>
        <p:spPr>
          <a:xfrm>
            <a:off x="10262060" y="5155621"/>
            <a:ext cx="1764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Pipeline Components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ABE98CE-C558-194A-ABB5-615570DBF7A1}"/>
              </a:ext>
            </a:extLst>
          </p:cNvPr>
          <p:cNvSpPr txBox="1"/>
          <p:nvPr/>
        </p:nvSpPr>
        <p:spPr>
          <a:xfrm>
            <a:off x="10886649" y="5502911"/>
            <a:ext cx="1084867" cy="535294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100" dirty="0" err="1">
                <a:latin typeface="Arial Standard" charset="0"/>
              </a:rPr>
              <a:t>Sagemaker</a:t>
            </a:r>
            <a:endParaRPr lang="de-DE" sz="1100" dirty="0">
              <a:latin typeface="Arial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8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24F2C-AD89-1D40-81BB-9A66C4D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MLOps</a:t>
            </a:r>
            <a:r>
              <a:rPr lang="de-DE" dirty="0"/>
              <a:t> Service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CDC2E-33B8-5E4D-9B85-6D2947D84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Einmal zusammengefasst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5E398B6-6C7B-CC42-9C59-FE531EC69B69}"/>
              </a:ext>
            </a:extLst>
          </p:cNvPr>
          <p:cNvGrpSpPr/>
          <p:nvPr/>
        </p:nvGrpSpPr>
        <p:grpSpPr>
          <a:xfrm>
            <a:off x="2966911" y="3608174"/>
            <a:ext cx="1800000" cy="1667202"/>
            <a:chOff x="1750193" y="3906826"/>
            <a:chExt cx="1800000" cy="166720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46A65D9B-8D99-764D-B590-7C8D8043AC3E}"/>
                </a:ext>
              </a:extLst>
            </p:cNvPr>
            <p:cNvGrpSpPr/>
            <p:nvPr/>
          </p:nvGrpSpPr>
          <p:grpSpPr>
            <a:xfrm>
              <a:off x="1750193" y="3906826"/>
              <a:ext cx="1800000" cy="727822"/>
              <a:chOff x="-101455" y="4794837"/>
              <a:chExt cx="1800000" cy="727822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242F11-917C-834A-8A1E-E397F7DA2E52}"/>
                  </a:ext>
                </a:extLst>
              </p:cNvPr>
              <p:cNvSpPr txBox="1"/>
              <p:nvPr/>
            </p:nvSpPr>
            <p:spPr>
              <a:xfrm>
                <a:off x="-101455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Dashboards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C954CC0-D7F7-5646-ABBC-8C99008A7401}"/>
                  </a:ext>
                </a:extLst>
              </p:cNvPr>
              <p:cNvSpPr txBox="1"/>
              <p:nvPr/>
            </p:nvSpPr>
            <p:spPr>
              <a:xfrm>
                <a:off x="-101455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Monitoring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2752D6D-5063-DD40-88F4-633ADFB89D6E}"/>
                </a:ext>
              </a:extLst>
            </p:cNvPr>
            <p:cNvGrpSpPr/>
            <p:nvPr/>
          </p:nvGrpSpPr>
          <p:grpSpPr>
            <a:xfrm>
              <a:off x="1750193" y="4846206"/>
              <a:ext cx="1800000" cy="727822"/>
              <a:chOff x="1750193" y="4794837"/>
              <a:chExt cx="1800000" cy="727822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8E12A6B-563F-2C46-823B-CAFAC00F9B9A}"/>
                  </a:ext>
                </a:extLst>
              </p:cNvPr>
              <p:cNvSpPr txBox="1"/>
              <p:nvPr/>
            </p:nvSpPr>
            <p:spPr>
              <a:xfrm>
                <a:off x="1750193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Service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D62D68B-ED01-9C4E-87A4-D9DDF9CED6AB}"/>
                  </a:ext>
                </a:extLst>
              </p:cNvPr>
              <p:cNvSpPr txBox="1"/>
              <p:nvPr/>
            </p:nvSpPr>
            <p:spPr>
              <a:xfrm>
                <a:off x="1750193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Explainers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3B52E94-89B1-4D44-BA8F-F59EBD768FF0}"/>
              </a:ext>
            </a:extLst>
          </p:cNvPr>
          <p:cNvGrpSpPr/>
          <p:nvPr/>
        </p:nvGrpSpPr>
        <p:grpSpPr>
          <a:xfrm>
            <a:off x="5587513" y="3553805"/>
            <a:ext cx="1818917" cy="1667202"/>
            <a:chOff x="4822402" y="3906826"/>
            <a:chExt cx="1818917" cy="1667202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98E85A8-3AAD-BB43-BDD4-D26E40C855C3}"/>
                </a:ext>
              </a:extLst>
            </p:cNvPr>
            <p:cNvGrpSpPr/>
            <p:nvPr/>
          </p:nvGrpSpPr>
          <p:grpSpPr>
            <a:xfrm>
              <a:off x="4822402" y="3906826"/>
              <a:ext cx="1800000" cy="727822"/>
              <a:chOff x="5502085" y="4794837"/>
              <a:chExt cx="1800000" cy="727822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08E7C87-032C-7B4F-A14B-D9D087733571}"/>
                  </a:ext>
                </a:extLst>
              </p:cNvPr>
              <p:cNvSpPr txBox="1"/>
              <p:nvPr/>
            </p:nvSpPr>
            <p:spPr>
              <a:xfrm>
                <a:off x="5502085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Notebook Servers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2FE8CC6-09B7-4544-9675-95C7436218C3}"/>
                  </a:ext>
                </a:extLst>
              </p:cNvPr>
              <p:cNvSpPr txBox="1"/>
              <p:nvPr/>
            </p:nvSpPr>
            <p:spPr>
              <a:xfrm>
                <a:off x="5502085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Resource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provisioning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6E3B9C6-0746-7D40-8D0D-89BD1DDBA120}"/>
                </a:ext>
              </a:extLst>
            </p:cNvPr>
            <p:cNvGrpSpPr/>
            <p:nvPr/>
          </p:nvGrpSpPr>
          <p:grpSpPr>
            <a:xfrm>
              <a:off x="4841319" y="4846206"/>
              <a:ext cx="1800000" cy="727822"/>
              <a:chOff x="3650437" y="4794837"/>
              <a:chExt cx="1800000" cy="727822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1CF3FAF-511C-FA4A-AA2C-8F2F0EB6E881}"/>
                  </a:ext>
                </a:extLst>
              </p:cNvPr>
              <p:cNvSpPr txBox="1"/>
              <p:nvPr/>
            </p:nvSpPr>
            <p:spPr>
              <a:xfrm>
                <a:off x="3650437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Registry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8D5D832-5DB4-D44B-B5F3-D728430F2B27}"/>
                  </a:ext>
                </a:extLst>
              </p:cNvPr>
              <p:cNvSpPr txBox="1"/>
              <p:nvPr/>
            </p:nvSpPr>
            <p:spPr>
              <a:xfrm>
                <a:off x="3650437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Artefacts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Tracking</a:t>
                </a:r>
              </a:p>
            </p:txBody>
          </p: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4804D1-EDF0-2045-B036-4780A3E1B3A5}"/>
              </a:ext>
            </a:extLst>
          </p:cNvPr>
          <p:cNvGrpSpPr/>
          <p:nvPr/>
        </p:nvGrpSpPr>
        <p:grpSpPr>
          <a:xfrm>
            <a:off x="8227033" y="3553805"/>
            <a:ext cx="1800000" cy="1667202"/>
            <a:chOff x="7350682" y="3906826"/>
            <a:chExt cx="1800000" cy="166720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4082A96-E956-5E4D-862A-C1E7F26A27AD}"/>
                </a:ext>
              </a:extLst>
            </p:cNvPr>
            <p:cNvGrpSpPr/>
            <p:nvPr/>
          </p:nvGrpSpPr>
          <p:grpSpPr>
            <a:xfrm>
              <a:off x="7350682" y="3906826"/>
              <a:ext cx="1800000" cy="727822"/>
              <a:chOff x="9302574" y="4794837"/>
              <a:chExt cx="1800000" cy="727822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5AA801F-4A77-7848-A35D-A6583EA07E2C}"/>
                  </a:ext>
                </a:extLst>
              </p:cNvPr>
              <p:cNvSpPr txBox="1"/>
              <p:nvPr/>
            </p:nvSpPr>
            <p:spPr>
              <a:xfrm>
                <a:off x="9302574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Training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and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Tuning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451CE43-00A6-874D-B14D-161D05790A96}"/>
                  </a:ext>
                </a:extLst>
              </p:cNvPr>
              <p:cNvSpPr txBox="1"/>
              <p:nvPr/>
            </p:nvSpPr>
            <p:spPr>
              <a:xfrm>
                <a:off x="9302574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Pipelines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73CFE79-4319-2042-A405-C5E4B9A480B2}"/>
                </a:ext>
              </a:extLst>
            </p:cNvPr>
            <p:cNvGrpSpPr/>
            <p:nvPr/>
          </p:nvGrpSpPr>
          <p:grpSpPr>
            <a:xfrm>
              <a:off x="7350682" y="4846206"/>
              <a:ext cx="1800000" cy="727822"/>
              <a:chOff x="7350682" y="4794837"/>
              <a:chExt cx="1800000" cy="727822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45FE37D-CD62-A34F-B9D6-7065B6F7FA3E}"/>
                  </a:ext>
                </a:extLst>
              </p:cNvPr>
              <p:cNvSpPr txBox="1"/>
              <p:nvPr/>
            </p:nvSpPr>
            <p:spPr>
              <a:xfrm>
                <a:off x="7350682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AuthN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/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AuthZ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5623D09-A0F4-EB4E-BE81-A023AEEF5E03}"/>
                  </a:ext>
                </a:extLst>
              </p:cNvPr>
              <p:cNvSpPr txBox="1"/>
              <p:nvPr/>
            </p:nvSpPr>
            <p:spPr>
              <a:xfrm>
                <a:off x="7350682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Multi-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Tenancy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CD4E9755-3A9E-024D-A660-5ED41CFABDA2}"/>
              </a:ext>
            </a:extLst>
          </p:cNvPr>
          <p:cNvSpPr txBox="1"/>
          <p:nvPr/>
        </p:nvSpPr>
        <p:spPr>
          <a:xfrm>
            <a:off x="933567" y="3032902"/>
            <a:ext cx="1840267" cy="61332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>
                <a:latin typeface="Arial Standard" charset="0"/>
              </a:rPr>
              <a:t>ML Ökosysteme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9773C0B-9AE6-0A46-8EB4-BDA990009824}"/>
              </a:ext>
            </a:extLst>
          </p:cNvPr>
          <p:cNvSpPr txBox="1"/>
          <p:nvPr/>
        </p:nvSpPr>
        <p:spPr>
          <a:xfrm>
            <a:off x="874766" y="5227499"/>
            <a:ext cx="3923786" cy="61332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 err="1">
                <a:latin typeface="Arial Standard" charset="0"/>
              </a:rPr>
              <a:t>Managed</a:t>
            </a:r>
            <a:r>
              <a:rPr lang="de-DE" sz="1600" dirty="0">
                <a:latin typeface="Arial Standard" charset="0"/>
              </a:rPr>
              <a:t> Services / Cloud Infrastruktur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C3D5293-F5E3-084B-BB20-8E33542B2E73}"/>
              </a:ext>
            </a:extLst>
          </p:cNvPr>
          <p:cNvSpPr txBox="1"/>
          <p:nvPr/>
        </p:nvSpPr>
        <p:spPr>
          <a:xfrm>
            <a:off x="1558483" y="5910134"/>
            <a:ext cx="1332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 err="1">
                <a:solidFill>
                  <a:schemeClr val="bg1"/>
                </a:solidFill>
                <a:latin typeface="Arial Standard" charset="0"/>
              </a:rPr>
              <a:t>Compute</a:t>
            </a:r>
            <a:endParaRPr lang="de-DE" sz="1200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28773E6-E218-FF40-B366-CB232C7C3E0A}"/>
              </a:ext>
            </a:extLst>
          </p:cNvPr>
          <p:cNvSpPr txBox="1"/>
          <p:nvPr/>
        </p:nvSpPr>
        <p:spPr>
          <a:xfrm>
            <a:off x="3740789" y="5910134"/>
            <a:ext cx="1332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Networking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32C8858-080C-8B45-8FD7-A92F5C134C52}"/>
              </a:ext>
            </a:extLst>
          </p:cNvPr>
          <p:cNvSpPr txBox="1"/>
          <p:nvPr/>
        </p:nvSpPr>
        <p:spPr>
          <a:xfrm>
            <a:off x="5904159" y="5910134"/>
            <a:ext cx="1332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Storage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F27FEEC-D846-CA48-A18D-3055E796DE0A}"/>
              </a:ext>
            </a:extLst>
          </p:cNvPr>
          <p:cNvSpPr txBox="1"/>
          <p:nvPr/>
        </p:nvSpPr>
        <p:spPr>
          <a:xfrm>
            <a:off x="7899087" y="5910134"/>
            <a:ext cx="1332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Databases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C1053CF-4E46-0B42-A031-3D64F4AF1D3D}"/>
              </a:ext>
            </a:extLst>
          </p:cNvPr>
          <p:cNvSpPr txBox="1"/>
          <p:nvPr/>
        </p:nvSpPr>
        <p:spPr>
          <a:xfrm>
            <a:off x="9886463" y="5910134"/>
            <a:ext cx="1332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Access Control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39F309-DBF8-B84E-AC00-CAD69FD3E744}"/>
              </a:ext>
            </a:extLst>
          </p:cNvPr>
          <p:cNvSpPr txBox="1"/>
          <p:nvPr/>
        </p:nvSpPr>
        <p:spPr>
          <a:xfrm>
            <a:off x="193964" y="4447309"/>
            <a:ext cx="1479206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Platformen</a:t>
            </a:r>
            <a:endParaRPr lang="de-DE" dirty="0">
              <a:latin typeface="Arial Standard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91B9A9-C092-654F-B1A1-8F6D770E6BE2}"/>
              </a:ext>
            </a:extLst>
          </p:cNvPr>
          <p:cNvSpPr txBox="1"/>
          <p:nvPr/>
        </p:nvSpPr>
        <p:spPr>
          <a:xfrm>
            <a:off x="200257" y="1757389"/>
            <a:ext cx="1325317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Prozesse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CA55931-16B4-0E4A-B5C9-81958B5B79BC}"/>
              </a:ext>
            </a:extLst>
          </p:cNvPr>
          <p:cNvSpPr txBox="1"/>
          <p:nvPr/>
        </p:nvSpPr>
        <p:spPr>
          <a:xfrm>
            <a:off x="2901755" y="1121395"/>
            <a:ext cx="1081661" cy="61332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>
                <a:latin typeface="Arial Standard" charset="0"/>
              </a:rPr>
              <a:t>Support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7D5BCE-AAF8-404D-8A58-CB2EC3E29C04}"/>
              </a:ext>
            </a:extLst>
          </p:cNvPr>
          <p:cNvSpPr txBox="1"/>
          <p:nvPr/>
        </p:nvSpPr>
        <p:spPr>
          <a:xfrm>
            <a:off x="3229207" y="1522282"/>
            <a:ext cx="971759" cy="550939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latin typeface="Arial Standard" charset="0"/>
              </a:rPr>
              <a:t>Ticketing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FD2980-B748-0C4B-BCB8-16DA5A2BA227}"/>
              </a:ext>
            </a:extLst>
          </p:cNvPr>
          <p:cNvSpPr txBox="1"/>
          <p:nvPr/>
        </p:nvSpPr>
        <p:spPr>
          <a:xfrm>
            <a:off x="4414500" y="1522282"/>
            <a:ext cx="910845" cy="550939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latin typeface="Arial Standard" charset="0"/>
              </a:rPr>
              <a:t>Training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2F17F11-07DF-D34D-80C4-50904BBFCECA}"/>
              </a:ext>
            </a:extLst>
          </p:cNvPr>
          <p:cNvSpPr txBox="1"/>
          <p:nvPr/>
        </p:nvSpPr>
        <p:spPr>
          <a:xfrm>
            <a:off x="5538879" y="1522282"/>
            <a:ext cx="1163415" cy="550939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200" dirty="0" err="1">
                <a:latin typeface="Arial Standard" charset="0"/>
              </a:rPr>
              <a:t>Onboarding</a:t>
            </a:r>
            <a:endParaRPr lang="de-DE" sz="1200" dirty="0">
              <a:latin typeface="Arial Standard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07EBDE9-6940-EA46-85DB-74808E3BB153}"/>
              </a:ext>
            </a:extLst>
          </p:cNvPr>
          <p:cNvSpPr txBox="1"/>
          <p:nvPr/>
        </p:nvSpPr>
        <p:spPr>
          <a:xfrm>
            <a:off x="6915827" y="1522282"/>
            <a:ext cx="1812630" cy="550939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latin typeface="Arial Standard" charset="0"/>
              </a:rPr>
              <a:t>Feature </a:t>
            </a:r>
            <a:r>
              <a:rPr lang="de-DE" sz="1200" dirty="0" err="1">
                <a:latin typeface="Arial Standard" charset="0"/>
              </a:rPr>
              <a:t>development</a:t>
            </a:r>
            <a:endParaRPr lang="de-DE" sz="1200" dirty="0">
              <a:latin typeface="Arial Standard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8974DA-1A34-0641-8A92-FC55F3645350}"/>
              </a:ext>
            </a:extLst>
          </p:cNvPr>
          <p:cNvSpPr txBox="1"/>
          <p:nvPr/>
        </p:nvSpPr>
        <p:spPr>
          <a:xfrm>
            <a:off x="2923669" y="1955208"/>
            <a:ext cx="1187844" cy="61332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>
                <a:latin typeface="Arial Standard" charset="0"/>
              </a:rPr>
              <a:t>ML Code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1F69F74-F1DF-394D-8325-404C9130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45" y="2485914"/>
            <a:ext cx="483847" cy="56045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75A7321-C0E6-8E48-82DC-62C1E04E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31" y="2549055"/>
            <a:ext cx="483847" cy="483847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D852BD8F-30B8-6F4D-BBDB-336A139A4B79}"/>
              </a:ext>
            </a:extLst>
          </p:cNvPr>
          <p:cNvSpPr txBox="1"/>
          <p:nvPr/>
        </p:nvSpPr>
        <p:spPr>
          <a:xfrm>
            <a:off x="6262829" y="2048958"/>
            <a:ext cx="1764540" cy="61332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>
                <a:latin typeface="Arial Standard" charset="0"/>
              </a:rPr>
              <a:t>CI/CD Services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5AF25F57-8D10-7C45-9A88-A654AEC1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29" y="2503160"/>
            <a:ext cx="2287201" cy="5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6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8D817-97CD-7D4C-974E-A2FDC7EC175F}"/>
              </a:ext>
            </a:extLst>
          </p:cNvPr>
          <p:cNvSpPr txBox="1">
            <a:spLocks/>
          </p:cNvSpPr>
          <p:nvPr/>
        </p:nvSpPr>
        <p:spPr>
          <a:xfrm>
            <a:off x="7613240" y="2841063"/>
            <a:ext cx="2665412" cy="118928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ctr">
              <a:lnSpc>
                <a:spcPct val="150000"/>
              </a:lnSpc>
              <a:spcBef>
                <a:spcPct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0709-B967-6748-8DAD-11D4F9D82984}"/>
              </a:ext>
            </a:extLst>
          </p:cNvPr>
          <p:cNvSpPr txBox="1">
            <a:spLocks/>
          </p:cNvSpPr>
          <p:nvPr/>
        </p:nvSpPr>
        <p:spPr>
          <a:xfrm>
            <a:off x="1608880" y="368300"/>
            <a:ext cx="4318225" cy="6121400"/>
          </a:xfrm>
          <a:prstGeom prst="rect">
            <a:avLst/>
          </a:prstGeom>
        </p:spPr>
        <p:txBody>
          <a:bodyPr anchor="ctr" anchorCtr="0"/>
          <a:lstStyle>
            <a:lvl1pPr marL="216000" indent="-216000" algn="l" defTabSz="432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  <a:tabLst>
                <a:tab pos="432000" algn="l"/>
              </a:tabLst>
              <a:defRPr sz="18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32000" indent="-215900" algn="l" defTabSz="432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Symbol" charset="2"/>
              <a:buChar char="-"/>
              <a:tabLst>
                <a:tab pos="432000" algn="l"/>
              </a:tabLst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48000" indent="-216000" algn="l" defTabSz="432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Symbol" charset="2"/>
              <a:buChar char="-"/>
              <a:tabLst>
                <a:tab pos="432000" algn="l"/>
              </a:tabLst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864000" indent="-216000" algn="l" defTabSz="432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Symbol" charset="2"/>
              <a:buChar char="-"/>
              <a:tabLst>
                <a:tab pos="432000" algn="l"/>
              </a:tabLst>
              <a:defRPr sz="14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080000" indent="-216000" algn="l" defTabSz="432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Symbol" charset="2"/>
              <a:buChar char="-"/>
              <a:tabLst>
                <a:tab pos="432000" algn="l"/>
              </a:tabLst>
              <a:defRPr sz="14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 err="1"/>
              <a:t>Machine</a:t>
            </a:r>
            <a:r>
              <a:rPr lang="de-DE" dirty="0"/>
              <a:t> Learning in Produktion</a:t>
            </a:r>
          </a:p>
          <a:p>
            <a:pPr marL="558900" lvl="1" indent="-342900"/>
            <a:r>
              <a:rPr lang="de-DE" dirty="0">
                <a:solidFill>
                  <a:schemeClr val="bg2"/>
                </a:solidFill>
              </a:rPr>
              <a:t>Die Herausforderungen von ML</a:t>
            </a:r>
          </a:p>
          <a:p>
            <a:pPr marL="558900" lvl="1" indent="-342900"/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Was ist </a:t>
            </a:r>
            <a:r>
              <a:rPr lang="de-DE" dirty="0" err="1"/>
              <a:t>MLOps</a:t>
            </a:r>
            <a:endParaRPr lang="de-DE" dirty="0"/>
          </a:p>
          <a:p>
            <a:pPr marL="558900" lvl="1" indent="-342900"/>
            <a:r>
              <a:rPr lang="de-DE" dirty="0">
                <a:solidFill>
                  <a:schemeClr val="bg2"/>
                </a:solidFill>
              </a:rPr>
              <a:t>Die Prinzipien von </a:t>
            </a:r>
            <a:r>
              <a:rPr lang="de-DE" dirty="0" err="1">
                <a:solidFill>
                  <a:schemeClr val="bg2"/>
                </a:solidFill>
              </a:rPr>
              <a:t>MLOps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MLOps</a:t>
            </a:r>
            <a:r>
              <a:rPr lang="de-DE" dirty="0"/>
              <a:t> </a:t>
            </a:r>
            <a:r>
              <a:rPr lang="de-DE" dirty="0" err="1"/>
              <a:t>Platformen</a:t>
            </a:r>
            <a:endParaRPr lang="de-DE" dirty="0"/>
          </a:p>
          <a:p>
            <a:pPr marL="558900" lvl="1" indent="-342900"/>
            <a:r>
              <a:rPr lang="de-DE" dirty="0">
                <a:solidFill>
                  <a:schemeClr val="bg2"/>
                </a:solidFill>
              </a:rPr>
              <a:t>Die Vor- und Nachteile verschiedener </a:t>
            </a:r>
            <a:r>
              <a:rPr lang="de-DE" dirty="0" err="1">
                <a:solidFill>
                  <a:schemeClr val="bg2"/>
                </a:solidFill>
              </a:rPr>
              <a:t>Platformen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Kubeflow</a:t>
            </a:r>
            <a:endParaRPr lang="de-DE" dirty="0"/>
          </a:p>
          <a:p>
            <a:pPr marL="558900" lvl="1" indent="-342900"/>
            <a:r>
              <a:rPr lang="de-DE" dirty="0">
                <a:solidFill>
                  <a:schemeClr val="bg2"/>
                </a:solidFill>
              </a:rPr>
              <a:t>Ein möglicher </a:t>
            </a:r>
            <a:r>
              <a:rPr lang="de-DE" dirty="0" err="1">
                <a:solidFill>
                  <a:schemeClr val="bg2"/>
                </a:solidFill>
              </a:rPr>
              <a:t>MLOps</a:t>
            </a:r>
            <a:r>
              <a:rPr lang="de-DE" dirty="0">
                <a:solidFill>
                  <a:schemeClr val="bg2"/>
                </a:solidFill>
              </a:rPr>
              <a:t> Ansatz</a:t>
            </a:r>
          </a:p>
        </p:txBody>
      </p:sp>
    </p:spTree>
    <p:extLst>
      <p:ext uri="{BB962C8B-B14F-4D97-AF65-F5344CB8AC3E}">
        <p14:creationId xmlns:p14="http://schemas.microsoft.com/office/powerpoint/2010/main" val="224463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47AA71C-CB9E-7E48-BB8A-AC7146FE1863}"/>
              </a:ext>
            </a:extLst>
          </p:cNvPr>
          <p:cNvGrpSpPr/>
          <p:nvPr/>
        </p:nvGrpSpPr>
        <p:grpSpPr>
          <a:xfrm>
            <a:off x="8308945" y="1854738"/>
            <a:ext cx="2872700" cy="3153377"/>
            <a:chOff x="8947824" y="2246622"/>
            <a:chExt cx="2872700" cy="3153377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076B0301-2FE8-CA43-B69F-A92E63AB1D7B}"/>
                </a:ext>
              </a:extLst>
            </p:cNvPr>
            <p:cNvSpPr txBox="1"/>
            <p:nvPr/>
          </p:nvSpPr>
          <p:spPr>
            <a:xfrm>
              <a:off x="8983648" y="3335293"/>
              <a:ext cx="2836800" cy="292388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marL="0" marR="0" lvl="0" indent="0" defTabSz="91421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00" b="1" i="0" u="none" strike="noStrike" kern="1200" cap="none" spc="0" normalizeH="0" baseline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/>
                  <a:ea typeface="Montserrat" charset="0"/>
                  <a:cs typeface="Montserrat" charset="0"/>
                </a:rPr>
                <a:t>Kollaborationsprozess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83A1ABA8-0706-AF43-9BCA-6F74F05CDEF2}"/>
                </a:ext>
              </a:extLst>
            </p:cNvPr>
            <p:cNvSpPr txBox="1"/>
            <p:nvPr/>
          </p:nvSpPr>
          <p:spPr>
            <a:xfrm>
              <a:off x="8983647" y="3959999"/>
              <a:ext cx="2836877" cy="1440000"/>
            </a:xfrm>
            <a:prstGeom prst="rect">
              <a:avLst/>
            </a:prstGeom>
            <a:noFill/>
          </p:spPr>
          <p:txBody>
            <a:bodyPr wrap="square" lIns="0" rIns="0" anchor="t" anchorCtr="0">
              <a:noAutofit/>
            </a:bodyPr>
            <a:lstStyle/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Expertise past nicht zwischen Data Science und Operations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Viele Objekte müssen verfolgt und gemanaged warden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ML-Pipelines sind code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Manche ML-Objekte lassen sich nciht in Repositories handhaben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96ED701-5B20-934C-B641-6EE00FF2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947824" y="2246622"/>
              <a:ext cx="691041" cy="552832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C4123A-F59C-CF49-9A5A-2317AC9C8B1B}"/>
              </a:ext>
            </a:extLst>
          </p:cNvPr>
          <p:cNvGrpSpPr/>
          <p:nvPr/>
        </p:nvGrpSpPr>
        <p:grpSpPr>
          <a:xfrm>
            <a:off x="4696141" y="1854738"/>
            <a:ext cx="2836800" cy="3158830"/>
            <a:chOff x="4669507" y="2246622"/>
            <a:chExt cx="2836800" cy="3158830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6B6B2091-69D2-6444-B722-800C46E4CC56}"/>
                </a:ext>
              </a:extLst>
            </p:cNvPr>
            <p:cNvSpPr txBox="1"/>
            <p:nvPr/>
          </p:nvSpPr>
          <p:spPr>
            <a:xfrm>
              <a:off x="4669507" y="3335292"/>
              <a:ext cx="2836800" cy="292388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 defTabSz="914217">
                <a:spcBef>
                  <a:spcPts val="600"/>
                </a:spcBef>
                <a:defRPr/>
              </a:pPr>
              <a:r>
                <a:rPr lang="de-DE" sz="1300" b="1">
                  <a:solidFill>
                    <a:schemeClr val="accent3">
                      <a:lumMod val="75000"/>
                    </a:schemeClr>
                  </a:solidFill>
                  <a:ea typeface="Montserrat" charset="0"/>
                  <a:cs typeface="Montserrat" charset="0"/>
                </a:rPr>
                <a:t>Heterogenität und Skalierung</a:t>
              </a:r>
              <a:endParaRPr kumimoji="0" lang="de-DE" sz="1300" b="1" i="0" u="none" strike="noStrike" kern="1200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A783F170-06AE-414E-AD71-C888FBF33591}"/>
                </a:ext>
              </a:extLst>
            </p:cNvPr>
            <p:cNvSpPr txBox="1"/>
            <p:nvPr/>
          </p:nvSpPr>
          <p:spPr>
            <a:xfrm>
              <a:off x="4669507" y="3965452"/>
              <a:ext cx="2836800" cy="1440000"/>
            </a:xfrm>
            <a:prstGeom prst="rect">
              <a:avLst/>
            </a:prstGeom>
            <a:noFill/>
          </p:spPr>
          <p:txBody>
            <a:bodyPr wrap="square" lIns="0" rIns="0" anchor="t" anchorCtr="0">
              <a:noAutofit/>
            </a:bodyPr>
            <a:lstStyle/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Verschiedene Engines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Verschiedene Sprachen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Inference gegen Training Engines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de-DE" sz="1400">
                  <a:solidFill>
                    <a:srgbClr val="343C49"/>
                  </a:solidFill>
                  <a:ea typeface="Montserrat" charset="0"/>
                  <a:cs typeface="Montserrat" charset="0"/>
                </a:rPr>
                <a:t>Jede Engine hat eigene Skalierungseigenheiten /-problematiken</a:t>
              </a:r>
            </a:p>
          </p:txBody>
        </p: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FA4D30A1-01A3-964C-9111-6CA67434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69507" y="2246622"/>
              <a:ext cx="691041" cy="552832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F4096C7-516A-1C4E-8298-996200E4501D}"/>
              </a:ext>
            </a:extLst>
          </p:cNvPr>
          <p:cNvGrpSpPr/>
          <p:nvPr/>
        </p:nvGrpSpPr>
        <p:grpSpPr>
          <a:xfrm>
            <a:off x="1083337" y="1854738"/>
            <a:ext cx="2836800" cy="3158829"/>
            <a:chOff x="1083337" y="2246622"/>
            <a:chExt cx="2836800" cy="3158829"/>
          </a:xfrm>
        </p:grpSpPr>
        <p:sp>
          <p:nvSpPr>
            <p:cNvPr id="2" name="TextBox 9">
              <a:extLst>
                <a:ext uri="{FF2B5EF4-FFF2-40B4-BE49-F238E27FC236}">
                  <a16:creationId xmlns:a16="http://schemas.microsoft.com/office/drawing/2014/main" id="{E6F98A67-2181-FA40-9FD6-5A6DC041F4EF}"/>
                </a:ext>
              </a:extLst>
            </p:cNvPr>
            <p:cNvSpPr txBox="1"/>
            <p:nvPr/>
          </p:nvSpPr>
          <p:spPr>
            <a:xfrm>
              <a:off x="1083337" y="3965451"/>
              <a:ext cx="2836800" cy="1440000"/>
            </a:xfrm>
            <a:prstGeom prst="rect">
              <a:avLst/>
            </a:prstGeom>
            <a:noFill/>
          </p:spPr>
          <p:txBody>
            <a:bodyPr wrap="square" lIns="0" rIns="0" anchor="t" anchorCtr="0">
              <a:noAutofit/>
            </a:bodyPr>
            <a:lstStyle/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de-DE" sz="1400" b="0" i="0" u="none" strike="noStrike" kern="1200" cap="none" spc="0" normalizeH="0" baseline="0">
                  <a:ln>
                    <a:noFill/>
                  </a:ln>
                  <a:solidFill>
                    <a:srgbClr val="343C49"/>
                  </a:solidFill>
                  <a:effectLst/>
                  <a:uLnTx/>
                  <a:uFillTx/>
                  <a:latin typeface="Arial" panose="020B0604020202020204"/>
                  <a:ea typeface="Montserrat" charset="0"/>
                  <a:cs typeface="Montserrat" charset="0"/>
                </a:rPr>
                <a:t>ML als “Black Box” mit vielen Inputs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de-DE" sz="1400" b="0" i="0" u="none" strike="noStrike" kern="1200" cap="none" spc="0" normalizeH="0" baseline="0">
                  <a:ln>
                    <a:noFill/>
                  </a:ln>
                  <a:solidFill>
                    <a:srgbClr val="343C49"/>
                  </a:solidFill>
                  <a:effectLst/>
                  <a:uLnTx/>
                  <a:uFillTx/>
                  <a:latin typeface="Arial" panose="020B0604020202020204"/>
                  <a:ea typeface="Montserrat" charset="0"/>
                  <a:cs typeface="Montserrat" charset="0"/>
                </a:rPr>
                <a:t>Ergebnisse sind nciht reproduzierbar und deterministisch korrekt bei Inputänderungen</a:t>
              </a:r>
            </a:p>
            <a:p>
              <a:pPr marL="285750" lvl="0" indent="-285750" defTabSz="914217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de-DE" sz="1400" b="0" i="0" u="none" strike="noStrike" kern="1200" cap="none" spc="0" normalizeH="0" baseline="0">
                  <a:ln>
                    <a:noFill/>
                  </a:ln>
                  <a:solidFill>
                    <a:srgbClr val="343C49"/>
                  </a:solidFill>
                  <a:effectLst/>
                  <a:uLnTx/>
                  <a:uFillTx/>
                  <a:latin typeface="Arial" panose="020B0604020202020204"/>
                  <a:ea typeface="Montserrat" charset="0"/>
                  <a:cs typeface="Montserrat" charset="0"/>
                </a:rPr>
                <a:t>Unterschiedliches Verhalten zwischen Produktio</a:t>
              </a:r>
              <a:r>
                <a:rPr lang="de-DE" sz="1400">
                  <a:solidFill>
                    <a:srgbClr val="343C49"/>
                  </a:solidFill>
                  <a:latin typeface="Arial" panose="020B0604020202020204"/>
                  <a:ea typeface="Montserrat" charset="0"/>
                  <a:cs typeface="Montserrat" charset="0"/>
                </a:rPr>
                <a:t>n und Entwicklungs-Sandbox</a:t>
              </a:r>
              <a:endParaRPr kumimoji="0" lang="de-DE" sz="1400" b="0" i="0" u="none" strike="noStrike" kern="1200" cap="none" spc="0" normalizeH="0" baseline="0">
                <a:ln>
                  <a:noFill/>
                </a:ln>
                <a:solidFill>
                  <a:srgbClr val="343C49"/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endParaRPr>
            </a:p>
          </p:txBody>
        </p:sp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7DE45FE7-2536-294E-8398-F15E66D213D4}"/>
                </a:ext>
              </a:extLst>
            </p:cNvPr>
            <p:cNvSpPr txBox="1"/>
            <p:nvPr/>
          </p:nvSpPr>
          <p:spPr>
            <a:xfrm>
              <a:off x="1083337" y="3335292"/>
              <a:ext cx="2836800" cy="292388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marL="0" marR="0" lvl="0" indent="0" defTabSz="91421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00" b="1">
                  <a:solidFill>
                    <a:schemeClr val="accent3">
                      <a:lumMod val="75000"/>
                    </a:schemeClr>
                  </a:solidFill>
                  <a:latin typeface="Arial" panose="020B0604020202020204"/>
                  <a:ea typeface="Montserrat" charset="0"/>
                  <a:cs typeface="Montserrat" charset="0"/>
                </a:rPr>
                <a:t>Datensatzabhängigkeit</a:t>
              </a:r>
              <a:endParaRPr kumimoji="0" lang="de-DE" sz="1300" b="1" i="0" u="none" strike="noStrike" kern="1200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2324E664-E669-C74E-A761-EC936DBB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51335" y="2246622"/>
              <a:ext cx="691041" cy="691041"/>
            </a:xfrm>
            <a:prstGeom prst="rect">
              <a:avLst/>
            </a:prstGeom>
          </p:spPr>
        </p:pic>
      </p:grpSp>
      <p:sp>
        <p:nvSpPr>
          <p:cNvPr id="36" name="Titel 35">
            <a:extLst>
              <a:ext uri="{FF2B5EF4-FFF2-40B4-BE49-F238E27FC236}">
                <a16:creationId xmlns:a16="http://schemas.microsoft.com/office/drawing/2014/main" id="{C60F0CC8-6012-F641-963C-2ADFD427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 von Machine Learning in Produktion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8ACC9F4F-E602-F44B-A0B9-4C00554C1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Besondere Anforderungen um ML Applikationen in Produktion zu bringen</a:t>
            </a:r>
          </a:p>
        </p:txBody>
      </p:sp>
    </p:spTree>
    <p:extLst>
      <p:ext uri="{BB962C8B-B14F-4D97-AF65-F5344CB8AC3E}">
        <p14:creationId xmlns:p14="http://schemas.microsoft.com/office/powerpoint/2010/main" val="106608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CF6F7-F185-5147-A8A9-F42FFC82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in Produktion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F1921-B4BE-2D40-8135-FF8ED1A1E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Es braucht mehr als nur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46CAB2-585E-F347-81A5-F5791C3537EA}"/>
              </a:ext>
            </a:extLst>
          </p:cNvPr>
          <p:cNvSpPr/>
          <p:nvPr/>
        </p:nvSpPr>
        <p:spPr>
          <a:xfrm>
            <a:off x="1015643" y="2570908"/>
            <a:ext cx="1234562" cy="17102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Data</a:t>
            </a:r>
          </a:p>
          <a:p>
            <a:pPr algn="ctr">
              <a:lnSpc>
                <a:spcPct val="110000"/>
              </a:lnSpc>
            </a:pPr>
            <a:r>
              <a:rPr lang="de-DE" dirty="0" err="1"/>
              <a:t>Intake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355E406-A4EB-814E-9E09-69B1CC0372EB}"/>
              </a:ext>
            </a:extLst>
          </p:cNvPr>
          <p:cNvSpPr/>
          <p:nvPr/>
        </p:nvSpPr>
        <p:spPr>
          <a:xfrm>
            <a:off x="2301003" y="3295771"/>
            <a:ext cx="1490133" cy="829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 err="1"/>
              <a:t>Labelling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69241B2-35AA-7F48-B518-84E14437D164}"/>
              </a:ext>
            </a:extLst>
          </p:cNvPr>
          <p:cNvSpPr/>
          <p:nvPr/>
        </p:nvSpPr>
        <p:spPr>
          <a:xfrm>
            <a:off x="3046070" y="4281175"/>
            <a:ext cx="1879601" cy="829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Data Registration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A20288-8047-9845-A766-9A5BFC12B46E}"/>
              </a:ext>
            </a:extLst>
          </p:cNvPr>
          <p:cNvSpPr/>
          <p:nvPr/>
        </p:nvSpPr>
        <p:spPr>
          <a:xfrm>
            <a:off x="3890126" y="1969774"/>
            <a:ext cx="1913467" cy="12022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Data Exploration</a:t>
            </a:r>
          </a:p>
          <a:p>
            <a:pPr algn="ctr">
              <a:lnSpc>
                <a:spcPct val="110000"/>
              </a:lnSpc>
            </a:pPr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5F6885-51D4-D045-A53B-9B17AB1AE76D}"/>
              </a:ext>
            </a:extLst>
          </p:cNvPr>
          <p:cNvSpPr/>
          <p:nvPr/>
        </p:nvSpPr>
        <p:spPr>
          <a:xfrm>
            <a:off x="5985766" y="2278985"/>
            <a:ext cx="1836792" cy="10413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3E5D91C-B330-2641-BFB9-9E777A4A5057}"/>
              </a:ext>
            </a:extLst>
          </p:cNvPr>
          <p:cNvSpPr/>
          <p:nvPr/>
        </p:nvSpPr>
        <p:spPr>
          <a:xfrm>
            <a:off x="5482235" y="3424977"/>
            <a:ext cx="2580632" cy="4002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Training Pipelines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52E0379-ACA3-5546-A2D0-ADA98EFC31C1}"/>
              </a:ext>
            </a:extLst>
          </p:cNvPr>
          <p:cNvSpPr/>
          <p:nvPr/>
        </p:nvSpPr>
        <p:spPr>
          <a:xfrm>
            <a:off x="8146694" y="1848659"/>
            <a:ext cx="1913468" cy="23426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 err="1"/>
              <a:t>Scalable</a:t>
            </a:r>
            <a:endParaRPr lang="de-DE" dirty="0"/>
          </a:p>
          <a:p>
            <a:pPr algn="ctr">
              <a:lnSpc>
                <a:spcPct val="110000"/>
              </a:lnSpc>
            </a:pP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3268FD-8D47-514B-94E1-E2A2BBD42C92}"/>
              </a:ext>
            </a:extLst>
          </p:cNvPr>
          <p:cNvSpPr/>
          <p:nvPr/>
        </p:nvSpPr>
        <p:spPr>
          <a:xfrm>
            <a:off x="10165659" y="1997954"/>
            <a:ext cx="1490133" cy="12533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Monitoring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CC234D0-360D-4048-8358-30B8D6DAA9F4}"/>
              </a:ext>
            </a:extLst>
          </p:cNvPr>
          <p:cNvSpPr/>
          <p:nvPr/>
        </p:nvSpPr>
        <p:spPr>
          <a:xfrm>
            <a:off x="5482235" y="4034437"/>
            <a:ext cx="1913468" cy="829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/>
              <a:t>Model Management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27F728E-2636-7440-A5E4-44C9A88F73CA}"/>
              </a:ext>
            </a:extLst>
          </p:cNvPr>
          <p:cNvSpPr/>
          <p:nvPr/>
        </p:nvSpPr>
        <p:spPr>
          <a:xfrm>
            <a:off x="3877734" y="3318724"/>
            <a:ext cx="1490133" cy="8297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ctr">
              <a:lnSpc>
                <a:spcPct val="110000"/>
              </a:lnSpc>
            </a:pPr>
            <a:r>
              <a:rPr lang="de-DE" dirty="0" err="1"/>
              <a:t>Machine</a:t>
            </a:r>
            <a:endParaRPr lang="de-DE" dirty="0"/>
          </a:p>
          <a:p>
            <a:pPr algn="ctr">
              <a:lnSpc>
                <a:spcPct val="110000"/>
              </a:lnSpc>
            </a:pPr>
            <a:r>
              <a:rPr lang="de-DE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96436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EF4C-F43A-D74E-8723-B1EFDD25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MLOps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FBD27-0303-6F46-8F17-5F83F3400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MLOps</a:t>
            </a:r>
            <a:r>
              <a:rPr lang="de-DE" dirty="0"/>
              <a:t> meint die Verbindung von </a:t>
            </a:r>
            <a:r>
              <a:rPr lang="de-DE" dirty="0" err="1"/>
              <a:t>DevOps</a:t>
            </a:r>
            <a:r>
              <a:rPr lang="de-DE" dirty="0"/>
              <a:t> mit iterativen Model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3CFFF1BD-9202-CB45-BF0E-AB4077D912CC}"/>
              </a:ext>
            </a:extLst>
          </p:cNvPr>
          <p:cNvSpPr/>
          <p:nvPr/>
        </p:nvSpPr>
        <p:spPr>
          <a:xfrm rot="18900000">
            <a:off x="1193601" y="3580039"/>
            <a:ext cx="1432146" cy="15091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254000" sx="105000" sy="105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400" dirty="0">
                <a:latin typeface="Designball-Electronic-Device-01" pitchFamily="2" charset="0"/>
              </a:rPr>
              <a:t>Machine </a:t>
            </a:r>
            <a:r>
              <a:rPr lang="en-US" sz="1400" dirty="0" err="1">
                <a:latin typeface="Designball-Electronic-Device-01" pitchFamily="2" charset="0"/>
              </a:rPr>
              <a:t>Learnng</a:t>
            </a:r>
            <a:endParaRPr lang="en-US" sz="1400" dirty="0">
              <a:latin typeface="Designball-Electronic-Device-01" pitchFamily="2" charset="0"/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2D231EE1-1796-FC42-8B36-1C1A9B84D9CE}"/>
              </a:ext>
            </a:extLst>
          </p:cNvPr>
          <p:cNvSpPr/>
          <p:nvPr/>
        </p:nvSpPr>
        <p:spPr>
          <a:xfrm rot="18900000">
            <a:off x="7243869" y="3796445"/>
            <a:ext cx="412589" cy="695559"/>
          </a:xfrm>
          <a:custGeom>
            <a:avLst/>
            <a:gdLst>
              <a:gd name="connsiteX0" fmla="*/ 412589 w 412589"/>
              <a:gd name="connsiteY0" fmla="*/ 0 h 695559"/>
              <a:gd name="connsiteX1" fmla="*/ 412589 w 412589"/>
              <a:gd name="connsiteY1" fmla="*/ 300865 h 695559"/>
              <a:gd name="connsiteX2" fmla="*/ 17895 w 412589"/>
              <a:gd name="connsiteY2" fmla="*/ 695559 h 695559"/>
              <a:gd name="connsiteX3" fmla="*/ 0 w 412589"/>
              <a:gd name="connsiteY3" fmla="*/ 695559 h 695559"/>
              <a:gd name="connsiteX4" fmla="*/ 0 w 412589"/>
              <a:gd name="connsiteY4" fmla="*/ 394694 h 695559"/>
              <a:gd name="connsiteX5" fmla="*/ 394694 w 412589"/>
              <a:gd name="connsiteY5" fmla="*/ 0 h 695559"/>
              <a:gd name="connsiteX6" fmla="*/ 412589 w 412589"/>
              <a:gd name="connsiteY6" fmla="*/ 0 h 69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589" h="695559">
                <a:moveTo>
                  <a:pt x="412589" y="0"/>
                </a:moveTo>
                <a:lnTo>
                  <a:pt x="412589" y="300865"/>
                </a:lnTo>
                <a:cubicBezTo>
                  <a:pt x="412589" y="518849"/>
                  <a:pt x="235878" y="695560"/>
                  <a:pt x="17895" y="695559"/>
                </a:cubicBezTo>
                <a:lnTo>
                  <a:pt x="0" y="695559"/>
                </a:lnTo>
                <a:lnTo>
                  <a:pt x="0" y="394694"/>
                </a:lnTo>
                <a:cubicBezTo>
                  <a:pt x="1" y="176711"/>
                  <a:pt x="176712" y="0"/>
                  <a:pt x="394694" y="0"/>
                </a:cubicBezTo>
                <a:lnTo>
                  <a:pt x="412589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254000" sx="105000" sy="105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Designball-Electronic-Device-01" pitchFamily="2" charset="0"/>
            </a:endParaRPr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C38C958B-2D89-FD49-9CF3-CD62B5264F62}"/>
              </a:ext>
            </a:extLst>
          </p:cNvPr>
          <p:cNvSpPr/>
          <p:nvPr/>
        </p:nvSpPr>
        <p:spPr>
          <a:xfrm rot="18900000">
            <a:off x="7519233" y="2788679"/>
            <a:ext cx="2570188" cy="2368115"/>
          </a:xfrm>
          <a:custGeom>
            <a:avLst/>
            <a:gdLst>
              <a:gd name="connsiteX0" fmla="*/ 2454584 w 2570188"/>
              <a:gd name="connsiteY0" fmla="*/ 115603 h 2368115"/>
              <a:gd name="connsiteX1" fmla="*/ 2570188 w 2570188"/>
              <a:gd name="connsiteY1" fmla="*/ 394694 h 2368115"/>
              <a:gd name="connsiteX2" fmla="*/ 2570187 w 2570188"/>
              <a:gd name="connsiteY2" fmla="*/ 1973421 h 2368115"/>
              <a:gd name="connsiteX3" fmla="*/ 2175493 w 2570188"/>
              <a:gd name="connsiteY3" fmla="*/ 2368115 h 2368115"/>
              <a:gd name="connsiteX4" fmla="*/ 394694 w 2570188"/>
              <a:gd name="connsiteY4" fmla="*/ 2368115 h 2368115"/>
              <a:gd name="connsiteX5" fmla="*/ 1 w 2570188"/>
              <a:gd name="connsiteY5" fmla="*/ 1973421 h 2368115"/>
              <a:gd name="connsiteX6" fmla="*/ 0 w 2570188"/>
              <a:gd name="connsiteY6" fmla="*/ 695559 h 2368115"/>
              <a:gd name="connsiteX7" fmla="*/ 17895 w 2570188"/>
              <a:gd name="connsiteY7" fmla="*/ 695559 h 2368115"/>
              <a:gd name="connsiteX8" fmla="*/ 412589 w 2570188"/>
              <a:gd name="connsiteY8" fmla="*/ 300865 h 2368115"/>
              <a:gd name="connsiteX9" fmla="*/ 412589 w 2570188"/>
              <a:gd name="connsiteY9" fmla="*/ 0 h 2368115"/>
              <a:gd name="connsiteX10" fmla="*/ 2175493 w 2570188"/>
              <a:gd name="connsiteY10" fmla="*/ 0 h 2368115"/>
              <a:gd name="connsiteX11" fmla="*/ 2454584 w 2570188"/>
              <a:gd name="connsiteY11" fmla="*/ 115603 h 236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188" h="2368115">
                <a:moveTo>
                  <a:pt x="2454584" y="115603"/>
                </a:moveTo>
                <a:cubicBezTo>
                  <a:pt x="2526010" y="187029"/>
                  <a:pt x="2570187" y="285702"/>
                  <a:pt x="2570188" y="394694"/>
                </a:cubicBezTo>
                <a:lnTo>
                  <a:pt x="2570187" y="1973421"/>
                </a:lnTo>
                <a:cubicBezTo>
                  <a:pt x="2570187" y="2191404"/>
                  <a:pt x="2393476" y="2368115"/>
                  <a:pt x="2175493" y="2368115"/>
                </a:cubicBezTo>
                <a:lnTo>
                  <a:pt x="394694" y="2368115"/>
                </a:lnTo>
                <a:cubicBezTo>
                  <a:pt x="176711" y="2368115"/>
                  <a:pt x="0" y="2191404"/>
                  <a:pt x="1" y="1973421"/>
                </a:cubicBezTo>
                <a:lnTo>
                  <a:pt x="0" y="695559"/>
                </a:lnTo>
                <a:lnTo>
                  <a:pt x="17895" y="695559"/>
                </a:lnTo>
                <a:cubicBezTo>
                  <a:pt x="235878" y="695560"/>
                  <a:pt x="412589" y="518849"/>
                  <a:pt x="412589" y="300865"/>
                </a:cubicBezTo>
                <a:lnTo>
                  <a:pt x="412589" y="0"/>
                </a:lnTo>
                <a:lnTo>
                  <a:pt x="2175493" y="0"/>
                </a:lnTo>
                <a:cubicBezTo>
                  <a:pt x="2284485" y="0"/>
                  <a:pt x="2383158" y="44178"/>
                  <a:pt x="2454584" y="1156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0" sx="105000" sy="105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3200" dirty="0">
                <a:latin typeface="Designball-Electronic-Device-01" pitchFamily="2" charset="0"/>
              </a:rPr>
              <a:t>Ops</a:t>
            </a: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4645DAA6-27DB-184C-81FF-D3FAC2C94D2E}"/>
              </a:ext>
            </a:extLst>
          </p:cNvPr>
          <p:cNvSpPr/>
          <p:nvPr/>
        </p:nvSpPr>
        <p:spPr>
          <a:xfrm rot="18900000">
            <a:off x="4810906" y="3131655"/>
            <a:ext cx="2570187" cy="2368115"/>
          </a:xfrm>
          <a:custGeom>
            <a:avLst/>
            <a:gdLst>
              <a:gd name="connsiteX0" fmla="*/ 2454584 w 2570187"/>
              <a:gd name="connsiteY0" fmla="*/ 115604 h 2368115"/>
              <a:gd name="connsiteX1" fmla="*/ 2570187 w 2570187"/>
              <a:gd name="connsiteY1" fmla="*/ 394694 h 2368115"/>
              <a:gd name="connsiteX2" fmla="*/ 2570187 w 2570187"/>
              <a:gd name="connsiteY2" fmla="*/ 1672556 h 2368115"/>
              <a:gd name="connsiteX3" fmla="*/ 2552292 w 2570187"/>
              <a:gd name="connsiteY3" fmla="*/ 1672556 h 2368115"/>
              <a:gd name="connsiteX4" fmla="*/ 2157598 w 2570187"/>
              <a:gd name="connsiteY4" fmla="*/ 2067250 h 2368115"/>
              <a:gd name="connsiteX5" fmla="*/ 2157598 w 2570187"/>
              <a:gd name="connsiteY5" fmla="*/ 2368115 h 2368115"/>
              <a:gd name="connsiteX6" fmla="*/ 394694 w 2570187"/>
              <a:gd name="connsiteY6" fmla="*/ 2368115 h 2368115"/>
              <a:gd name="connsiteX7" fmla="*/ 0 w 2570187"/>
              <a:gd name="connsiteY7" fmla="*/ 1973421 h 2368115"/>
              <a:gd name="connsiteX8" fmla="*/ 0 w 2570187"/>
              <a:gd name="connsiteY8" fmla="*/ 394694 h 2368115"/>
              <a:gd name="connsiteX9" fmla="*/ 394694 w 2570187"/>
              <a:gd name="connsiteY9" fmla="*/ 0 h 2368115"/>
              <a:gd name="connsiteX10" fmla="*/ 2175493 w 2570187"/>
              <a:gd name="connsiteY10" fmla="*/ 0 h 2368115"/>
              <a:gd name="connsiteX11" fmla="*/ 2454584 w 2570187"/>
              <a:gd name="connsiteY11" fmla="*/ 115604 h 236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187" h="2368115">
                <a:moveTo>
                  <a:pt x="2454584" y="115604"/>
                </a:moveTo>
                <a:cubicBezTo>
                  <a:pt x="2526009" y="187029"/>
                  <a:pt x="2570187" y="285703"/>
                  <a:pt x="2570187" y="394694"/>
                </a:cubicBezTo>
                <a:lnTo>
                  <a:pt x="2570187" y="1672556"/>
                </a:lnTo>
                <a:lnTo>
                  <a:pt x="2552292" y="1672556"/>
                </a:lnTo>
                <a:cubicBezTo>
                  <a:pt x="2334310" y="1672556"/>
                  <a:pt x="2157599" y="1849267"/>
                  <a:pt x="2157598" y="2067250"/>
                </a:cubicBezTo>
                <a:lnTo>
                  <a:pt x="2157598" y="2368115"/>
                </a:lnTo>
                <a:lnTo>
                  <a:pt x="394694" y="2368115"/>
                </a:lnTo>
                <a:cubicBezTo>
                  <a:pt x="176711" y="2368116"/>
                  <a:pt x="0" y="2191405"/>
                  <a:pt x="0" y="1973421"/>
                </a:cubicBezTo>
                <a:lnTo>
                  <a:pt x="0" y="394694"/>
                </a:lnTo>
                <a:cubicBezTo>
                  <a:pt x="0" y="176711"/>
                  <a:pt x="176711" y="0"/>
                  <a:pt x="394694" y="0"/>
                </a:cubicBezTo>
                <a:lnTo>
                  <a:pt x="2175493" y="0"/>
                </a:lnTo>
                <a:cubicBezTo>
                  <a:pt x="2284484" y="0"/>
                  <a:pt x="2383158" y="44178"/>
                  <a:pt x="2454584" y="11560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54000" sx="105000" sy="105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3200" dirty="0">
                <a:latin typeface="Designball-Electronic-Device-01" pitchFamily="2" charset="0"/>
              </a:rPr>
              <a:t>Dev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92D062C-BF8B-584A-A7D1-7DE38E09414F}"/>
              </a:ext>
            </a:extLst>
          </p:cNvPr>
          <p:cNvSpPr txBox="1"/>
          <p:nvPr/>
        </p:nvSpPr>
        <p:spPr>
          <a:xfrm>
            <a:off x="5018064" y="3328118"/>
            <a:ext cx="86365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code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9C64F84-D9B1-3341-9DE4-44A2402BCC4B}"/>
              </a:ext>
            </a:extLst>
          </p:cNvPr>
          <p:cNvSpPr txBox="1"/>
          <p:nvPr/>
        </p:nvSpPr>
        <p:spPr>
          <a:xfrm>
            <a:off x="5003964" y="4736220"/>
            <a:ext cx="786708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built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3DB748F-6416-E94D-8C61-C4CEADDA684C}"/>
              </a:ext>
            </a:extLst>
          </p:cNvPr>
          <p:cNvSpPr txBox="1"/>
          <p:nvPr/>
        </p:nvSpPr>
        <p:spPr>
          <a:xfrm>
            <a:off x="6329315" y="4644193"/>
            <a:ext cx="735412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test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A0FB3F-5A20-814D-8D79-5C85B1097ED9}"/>
              </a:ext>
            </a:extLst>
          </p:cNvPr>
          <p:cNvSpPr txBox="1"/>
          <p:nvPr/>
        </p:nvSpPr>
        <p:spPr>
          <a:xfrm>
            <a:off x="6349817" y="3226720"/>
            <a:ext cx="799532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bg1"/>
                </a:solidFill>
                <a:latin typeface="Arial Standard" charset="0"/>
              </a:rPr>
              <a:t>plan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6DE85F-0359-C84F-BA6A-23890F810197}"/>
              </a:ext>
            </a:extLst>
          </p:cNvPr>
          <p:cNvSpPr txBox="1"/>
          <p:nvPr/>
        </p:nvSpPr>
        <p:spPr>
          <a:xfrm>
            <a:off x="7617449" y="3011212"/>
            <a:ext cx="112013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release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72A495-37C2-2B4F-BBAC-67B6C42CA32B}"/>
              </a:ext>
            </a:extLst>
          </p:cNvPr>
          <p:cNvSpPr txBox="1"/>
          <p:nvPr/>
        </p:nvSpPr>
        <p:spPr>
          <a:xfrm>
            <a:off x="7604625" y="4403364"/>
            <a:ext cx="1132957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monitor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878EED-6A8E-584A-A92C-28BD8E371E40}"/>
              </a:ext>
            </a:extLst>
          </p:cNvPr>
          <p:cNvSpPr txBox="1"/>
          <p:nvPr/>
        </p:nvSpPr>
        <p:spPr>
          <a:xfrm>
            <a:off x="8859494" y="4311551"/>
            <a:ext cx="1145781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operate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120957-B8E1-9C42-AC1D-2CCF895462AF}"/>
              </a:ext>
            </a:extLst>
          </p:cNvPr>
          <p:cNvSpPr txBox="1"/>
          <p:nvPr/>
        </p:nvSpPr>
        <p:spPr>
          <a:xfrm>
            <a:off x="8962086" y="2904411"/>
            <a:ext cx="1043189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bg1"/>
                </a:solidFill>
                <a:latin typeface="Arial Standard" charset="0"/>
              </a:rPr>
              <a:t>deploy</a:t>
            </a:r>
            <a:endParaRPr lang="de-DE" dirty="0">
              <a:solidFill>
                <a:schemeClr val="bg1"/>
              </a:solidFill>
              <a:latin typeface="Arial Standard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8664D3-212D-A041-994C-F6B335E14044}"/>
              </a:ext>
            </a:extLst>
          </p:cNvPr>
          <p:cNvCxnSpPr>
            <a:cxnSpLocks/>
          </p:cNvCxnSpPr>
          <p:nvPr/>
        </p:nvCxnSpPr>
        <p:spPr>
          <a:xfrm flipV="1">
            <a:off x="7059619" y="3871338"/>
            <a:ext cx="648058" cy="65092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3BE6390-BD95-A647-A4FD-FE94A1684B5B}"/>
              </a:ext>
            </a:extLst>
          </p:cNvPr>
          <p:cNvSpPr txBox="1"/>
          <p:nvPr/>
        </p:nvSpPr>
        <p:spPr>
          <a:xfrm>
            <a:off x="3048973" y="3840567"/>
            <a:ext cx="663278" cy="988110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>
                <a:latin typeface="Arial Standard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6864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41DD8-305F-754D-AC1B-9D7D32EB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macht einen MLOps Service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B2500-A443-4449-9385-0A96446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Es finden sich 4 Aspekte für einen MLOps Service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F2BC59CB-3905-D44A-8EA7-F37851A3A804}"/>
              </a:ext>
            </a:extLst>
          </p:cNvPr>
          <p:cNvSpPr txBox="1"/>
          <p:nvPr/>
        </p:nvSpPr>
        <p:spPr>
          <a:xfrm>
            <a:off x="734979" y="2958778"/>
            <a:ext cx="2340000" cy="292388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pPr marL="0" marR="0" lvl="0" indent="0" defTabSz="9142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rPr>
              <a:t>Ende-zu-Ende Lebenszyklus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68866CD-511A-A642-AF28-F15770683D2F}"/>
              </a:ext>
            </a:extLst>
          </p:cNvPr>
          <p:cNvSpPr txBox="1"/>
          <p:nvPr/>
        </p:nvSpPr>
        <p:spPr>
          <a:xfrm>
            <a:off x="734979" y="3368333"/>
            <a:ext cx="2340000" cy="1015669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MLOps ist mehr als nur Model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Es geht um das Management des gesamten Ende-zu-Ende Lebenszyklus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8DA6C94-C395-EE41-9F14-0616459028C1}"/>
              </a:ext>
            </a:extLst>
          </p:cNvPr>
          <p:cNvSpPr txBox="1"/>
          <p:nvPr/>
        </p:nvSpPr>
        <p:spPr>
          <a:xfrm>
            <a:off x="3576613" y="2958779"/>
            <a:ext cx="2340000" cy="292388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pPr lvl="0" defTabSz="914217">
              <a:spcBef>
                <a:spcPts val="600"/>
              </a:spcBef>
              <a:defRPr/>
            </a:pPr>
            <a:r>
              <a:rPr lang="de-DE" sz="1300" b="1" dirty="0">
                <a:solidFill>
                  <a:schemeClr val="accent3">
                    <a:lumMod val="75000"/>
                  </a:schemeClr>
                </a:solidFill>
              </a:rPr>
              <a:t>Mehr Macht den Modellierern</a:t>
            </a:r>
            <a:endParaRPr kumimoji="0" lang="de-DE" sz="1300" b="1" i="0" u="none" strike="noStrike" kern="1200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27D9AE9-1E21-D84D-928D-1939479A8520}"/>
              </a:ext>
            </a:extLst>
          </p:cNvPr>
          <p:cNvSpPr txBox="1"/>
          <p:nvPr/>
        </p:nvSpPr>
        <p:spPr>
          <a:xfrm>
            <a:off x="3576613" y="3368333"/>
            <a:ext cx="2340000" cy="1015669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Abstrahieren von Ressourcenfragen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Data Science soll sich auf ML fokussieren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E945C6C-8181-9642-B748-AC420CB424FE}"/>
              </a:ext>
            </a:extLst>
          </p:cNvPr>
          <p:cNvSpPr txBox="1"/>
          <p:nvPr/>
        </p:nvSpPr>
        <p:spPr>
          <a:xfrm>
            <a:off x="6418247" y="2958778"/>
            <a:ext cx="2340000" cy="292388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pPr lvl="0" defTabSz="914217">
              <a:spcBef>
                <a:spcPts val="600"/>
              </a:spcBef>
              <a:defRPr/>
            </a:pPr>
            <a:r>
              <a:rPr lang="de-DE" sz="1300" b="1">
                <a:solidFill>
                  <a:schemeClr val="accent3">
                    <a:lumMod val="75000"/>
                  </a:schemeClr>
                </a:solidFill>
              </a:rPr>
              <a:t>Technical Debt minimieren</a:t>
            </a:r>
            <a:endParaRPr kumimoji="0" lang="de-DE" sz="1300" b="1" i="0" u="none" strike="noStrike" kern="1200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941A415-FDA1-2145-8E34-2B3E30F494E3}"/>
              </a:ext>
            </a:extLst>
          </p:cNvPr>
          <p:cNvSpPr txBox="1"/>
          <p:nvPr/>
        </p:nvSpPr>
        <p:spPr>
          <a:xfrm>
            <a:off x="6418247" y="3368333"/>
            <a:ext cx="2340000" cy="1015669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/>
          <a:p>
            <a:pPr marL="285750" lvl="0" indent="-285750" defTabSz="91421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de-DE" altLang="de-DE" sz="1400"/>
              <a:t>Mach es nicht selbst und vermeide Eigenentwicklungen</a:t>
            </a:r>
          </a:p>
          <a:p>
            <a:pPr marL="285750" lvl="0" indent="-285750" defTabSz="91421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de-DE" altLang="de-DE" sz="1400"/>
              <a:t>Nutze vorhandene Ökosysteme und managed services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E98F1A7-32FA-4B49-A92F-ED260DF49903}"/>
              </a:ext>
            </a:extLst>
          </p:cNvPr>
          <p:cNvSpPr txBox="1"/>
          <p:nvPr/>
        </p:nvSpPr>
        <p:spPr>
          <a:xfrm>
            <a:off x="9117023" y="2958778"/>
            <a:ext cx="2340000" cy="292388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pPr lvl="0" defTabSz="914217">
              <a:spcBef>
                <a:spcPts val="600"/>
              </a:spcBef>
              <a:defRPr/>
            </a:pPr>
            <a:r>
              <a:rPr lang="de-DE" sz="1300" b="1">
                <a:solidFill>
                  <a:schemeClr val="accent3">
                    <a:lumMod val="75000"/>
                  </a:schemeClr>
                </a:solidFill>
              </a:rPr>
              <a:t>Gestalte dein Schicksal</a:t>
            </a:r>
            <a:endParaRPr kumimoji="0" lang="de-DE" sz="1300" b="1" i="0" u="none" strike="noStrike" kern="1200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AC049B69-B5E1-7147-8C39-7783C75FBFA4}"/>
              </a:ext>
            </a:extLst>
          </p:cNvPr>
          <p:cNvSpPr txBox="1"/>
          <p:nvPr/>
        </p:nvSpPr>
        <p:spPr>
          <a:xfrm>
            <a:off x="9117023" y="3368333"/>
            <a:ext cx="2340000" cy="1015669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/>
          <a:p>
            <a:pPr marL="285750" lvl="0" indent="-285750" defTabSz="91421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de-DE" altLang="de-DE" sz="1400" dirty="0"/>
              <a:t>Durchführung von Projekten nach agilen, nutzerzentrierten und iterativen Vorgehensweisen, um nachhaltig Ressourcen einzusparen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67674A4-5CDB-BE4A-8A0A-87AAFDB7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5269" y="2194047"/>
            <a:ext cx="540000" cy="54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4E80933F-1FA4-844B-BAF4-A88588813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52" y="2194047"/>
            <a:ext cx="540000" cy="54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4CE4D696-5320-B144-831C-2A928AE5E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9956" y="2177578"/>
            <a:ext cx="540000" cy="54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DED6181-4B7D-8049-9A2B-A22EF13C3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4638" y="2231579"/>
            <a:ext cx="539999" cy="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3EA72-353D-F549-9E59-F9CD7E2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macht den Modellierern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8DAFB8-6EC3-414A-8CF1-862241070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Abstrahieren von Ressourcenfragen damit sich Data Science auf ML fokussieren kann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146963-BD26-3D44-8848-E0D758C51124}"/>
              </a:ext>
            </a:extLst>
          </p:cNvPr>
          <p:cNvSpPr txBox="1"/>
          <p:nvPr/>
        </p:nvSpPr>
        <p:spPr>
          <a:xfrm>
            <a:off x="5508103" y="2095763"/>
            <a:ext cx="632258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Bereitstellung eines </a:t>
            </a:r>
            <a:r>
              <a:rPr lang="de-DE" dirty="0" err="1">
                <a:latin typeface="Arial Standard" charset="0"/>
              </a:rPr>
              <a:t>Toolsets</a:t>
            </a:r>
            <a:r>
              <a:rPr lang="de-DE" dirty="0">
                <a:latin typeface="Arial Standard" charset="0"/>
              </a:rPr>
              <a:t> für iteratives experimentieren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3CA39D-C42C-CA44-91DF-377A1D5A36FF}"/>
              </a:ext>
            </a:extLst>
          </p:cNvPr>
          <p:cNvSpPr txBox="1"/>
          <p:nvPr/>
        </p:nvSpPr>
        <p:spPr>
          <a:xfrm>
            <a:off x="5508103" y="2848541"/>
            <a:ext cx="571113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Bereitstellung von </a:t>
            </a:r>
            <a:r>
              <a:rPr lang="de-DE" dirty="0" err="1">
                <a:latin typeface="Arial Standard" charset="0"/>
              </a:rPr>
              <a:t>self</a:t>
            </a:r>
            <a:r>
              <a:rPr lang="de-DE" dirty="0">
                <a:latin typeface="Arial Standard" charset="0"/>
              </a:rPr>
              <a:t>-service </a:t>
            </a:r>
            <a:r>
              <a:rPr lang="de-DE" dirty="0" err="1">
                <a:latin typeface="Arial Standard" charset="0"/>
              </a:rPr>
              <a:t>compute</a:t>
            </a:r>
            <a:r>
              <a:rPr lang="de-DE" dirty="0">
                <a:latin typeface="Arial Standard" charset="0"/>
              </a:rPr>
              <a:t> Ressourcen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CCB5D2-CF89-004B-9BA3-90E98BEF2132}"/>
              </a:ext>
            </a:extLst>
          </p:cNvPr>
          <p:cNvSpPr txBox="1"/>
          <p:nvPr/>
        </p:nvSpPr>
        <p:spPr>
          <a:xfrm>
            <a:off x="5508103" y="3601319"/>
            <a:ext cx="4826340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Handhabung von Metadaten und Artefakten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D726B68-B1DF-144C-9F9B-994FDFC8FD75}"/>
              </a:ext>
            </a:extLst>
          </p:cNvPr>
          <p:cNvSpPr txBox="1"/>
          <p:nvPr/>
        </p:nvSpPr>
        <p:spPr>
          <a:xfrm>
            <a:off x="5508103" y="4354097"/>
            <a:ext cx="5095580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Handhabung von Sicherheit und Multi-</a:t>
            </a:r>
            <a:r>
              <a:rPr lang="de-DE" dirty="0" err="1">
                <a:latin typeface="Arial Standard" charset="0"/>
              </a:rPr>
              <a:t>tenancy</a:t>
            </a:r>
            <a:endParaRPr lang="de-DE" dirty="0">
              <a:latin typeface="Arial Standard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25D8EF-F315-094D-9172-D8E45307F538}"/>
              </a:ext>
            </a:extLst>
          </p:cNvPr>
          <p:cNvSpPr txBox="1"/>
          <p:nvPr/>
        </p:nvSpPr>
        <p:spPr>
          <a:xfrm>
            <a:off x="5508103" y="5106875"/>
            <a:ext cx="539053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Model </a:t>
            </a:r>
            <a:r>
              <a:rPr lang="de-DE" dirty="0" err="1">
                <a:latin typeface="Arial Standard" charset="0"/>
              </a:rPr>
              <a:t>Deployment</a:t>
            </a:r>
            <a:r>
              <a:rPr lang="de-DE" dirty="0">
                <a:latin typeface="Arial Standard" charset="0"/>
              </a:rPr>
              <a:t> den Modellierern ermöglichen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7525E7-DA14-5444-B06C-00D25ECE7D3C}"/>
              </a:ext>
            </a:extLst>
          </p:cNvPr>
          <p:cNvSpPr txBox="1"/>
          <p:nvPr/>
        </p:nvSpPr>
        <p:spPr>
          <a:xfrm>
            <a:off x="5508103" y="5859651"/>
            <a:ext cx="4313315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Bereitstellung von Monitoring </a:t>
            </a:r>
            <a:r>
              <a:rPr lang="de-DE" dirty="0" err="1">
                <a:latin typeface="Arial Standard" charset="0"/>
              </a:rPr>
              <a:t>services</a:t>
            </a:r>
            <a:endParaRPr lang="de-DE" dirty="0">
              <a:latin typeface="Arial Standard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94EBCEC-F74C-AB43-9E90-3A962F0D1832}"/>
              </a:ext>
            </a:extLst>
          </p:cNvPr>
          <p:cNvGrpSpPr/>
          <p:nvPr/>
        </p:nvGrpSpPr>
        <p:grpSpPr>
          <a:xfrm>
            <a:off x="460934" y="1990231"/>
            <a:ext cx="2570187" cy="2368115"/>
            <a:chOff x="822174" y="1794460"/>
            <a:chExt cx="2570187" cy="2368115"/>
          </a:xfrm>
        </p:grpSpPr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918CE23B-1CBD-664E-8E88-478AD2B74A57}"/>
                </a:ext>
              </a:extLst>
            </p:cNvPr>
            <p:cNvSpPr/>
            <p:nvPr/>
          </p:nvSpPr>
          <p:spPr>
            <a:xfrm rot="18900000">
              <a:off x="822174" y="1794460"/>
              <a:ext cx="2570187" cy="2368115"/>
            </a:xfrm>
            <a:custGeom>
              <a:avLst/>
              <a:gdLst>
                <a:gd name="connsiteX0" fmla="*/ 2454584 w 2570187"/>
                <a:gd name="connsiteY0" fmla="*/ 115604 h 2368115"/>
                <a:gd name="connsiteX1" fmla="*/ 2570187 w 2570187"/>
                <a:gd name="connsiteY1" fmla="*/ 394694 h 2368115"/>
                <a:gd name="connsiteX2" fmla="*/ 2570187 w 2570187"/>
                <a:gd name="connsiteY2" fmla="*/ 1672556 h 2368115"/>
                <a:gd name="connsiteX3" fmla="*/ 2552292 w 2570187"/>
                <a:gd name="connsiteY3" fmla="*/ 1672556 h 2368115"/>
                <a:gd name="connsiteX4" fmla="*/ 2273202 w 2570187"/>
                <a:gd name="connsiteY4" fmla="*/ 1788159 h 2368115"/>
                <a:gd name="connsiteX5" fmla="*/ 2273202 w 2570187"/>
                <a:gd name="connsiteY5" fmla="*/ 1788159 h 2368115"/>
                <a:gd name="connsiteX6" fmla="*/ 2331616 w 2570187"/>
                <a:gd name="connsiteY6" fmla="*/ 1739964 h 2368115"/>
                <a:gd name="connsiteX7" fmla="*/ 2552292 w 2570187"/>
                <a:gd name="connsiteY7" fmla="*/ 1672556 h 2368115"/>
                <a:gd name="connsiteX8" fmla="*/ 2570187 w 2570187"/>
                <a:gd name="connsiteY8" fmla="*/ 1672556 h 2368115"/>
                <a:gd name="connsiteX9" fmla="*/ 2570187 w 2570187"/>
                <a:gd name="connsiteY9" fmla="*/ 1973421 h 2368115"/>
                <a:gd name="connsiteX10" fmla="*/ 2175493 w 2570187"/>
                <a:gd name="connsiteY10" fmla="*/ 2368115 h 2368115"/>
                <a:gd name="connsiteX11" fmla="*/ 2157598 w 2570187"/>
                <a:gd name="connsiteY11" fmla="*/ 2368115 h 2368115"/>
                <a:gd name="connsiteX12" fmla="*/ 2157598 w 2570187"/>
                <a:gd name="connsiteY12" fmla="*/ 2368115 h 2368115"/>
                <a:gd name="connsiteX13" fmla="*/ 394694 w 2570187"/>
                <a:gd name="connsiteY13" fmla="*/ 2368115 h 2368115"/>
                <a:gd name="connsiteX14" fmla="*/ 0 w 2570187"/>
                <a:gd name="connsiteY14" fmla="*/ 1973421 h 2368115"/>
                <a:gd name="connsiteX15" fmla="*/ 0 w 2570187"/>
                <a:gd name="connsiteY15" fmla="*/ 394694 h 2368115"/>
                <a:gd name="connsiteX16" fmla="*/ 394694 w 2570187"/>
                <a:gd name="connsiteY16" fmla="*/ 0 h 2368115"/>
                <a:gd name="connsiteX17" fmla="*/ 2175493 w 2570187"/>
                <a:gd name="connsiteY17" fmla="*/ 0 h 2368115"/>
                <a:gd name="connsiteX18" fmla="*/ 2454584 w 2570187"/>
                <a:gd name="connsiteY18" fmla="*/ 115604 h 236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0187" h="2368115">
                  <a:moveTo>
                    <a:pt x="2454584" y="115604"/>
                  </a:moveTo>
                  <a:cubicBezTo>
                    <a:pt x="2526009" y="187029"/>
                    <a:pt x="2570187" y="285703"/>
                    <a:pt x="2570187" y="394694"/>
                  </a:cubicBezTo>
                  <a:lnTo>
                    <a:pt x="2570187" y="1672556"/>
                  </a:lnTo>
                  <a:lnTo>
                    <a:pt x="2552292" y="1672556"/>
                  </a:lnTo>
                  <a:cubicBezTo>
                    <a:pt x="2443301" y="1672556"/>
                    <a:pt x="2344628" y="1716734"/>
                    <a:pt x="2273202" y="1788159"/>
                  </a:cubicBezTo>
                  <a:lnTo>
                    <a:pt x="2273202" y="1788159"/>
                  </a:lnTo>
                  <a:lnTo>
                    <a:pt x="2331616" y="1739964"/>
                  </a:lnTo>
                  <a:cubicBezTo>
                    <a:pt x="2394609" y="1697406"/>
                    <a:pt x="2470549" y="1672556"/>
                    <a:pt x="2552292" y="1672556"/>
                  </a:cubicBezTo>
                  <a:lnTo>
                    <a:pt x="2570187" y="1672556"/>
                  </a:lnTo>
                  <a:lnTo>
                    <a:pt x="2570187" y="1973421"/>
                  </a:lnTo>
                  <a:cubicBezTo>
                    <a:pt x="2570187" y="2191405"/>
                    <a:pt x="2393476" y="2368116"/>
                    <a:pt x="2175493" y="2368115"/>
                  </a:cubicBezTo>
                  <a:lnTo>
                    <a:pt x="2157598" y="2368115"/>
                  </a:lnTo>
                  <a:lnTo>
                    <a:pt x="2157598" y="2368115"/>
                  </a:lnTo>
                  <a:lnTo>
                    <a:pt x="394694" y="2368115"/>
                  </a:lnTo>
                  <a:cubicBezTo>
                    <a:pt x="176711" y="2368116"/>
                    <a:pt x="0" y="2191405"/>
                    <a:pt x="0" y="1973421"/>
                  </a:cubicBezTo>
                  <a:lnTo>
                    <a:pt x="0" y="394694"/>
                  </a:lnTo>
                  <a:cubicBezTo>
                    <a:pt x="0" y="176711"/>
                    <a:pt x="176711" y="0"/>
                    <a:pt x="394694" y="0"/>
                  </a:cubicBezTo>
                  <a:lnTo>
                    <a:pt x="2175493" y="0"/>
                  </a:lnTo>
                  <a:cubicBezTo>
                    <a:pt x="2284484" y="0"/>
                    <a:pt x="2383158" y="44178"/>
                    <a:pt x="2454584" y="1156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254000" sx="105000" sy="105000" algn="ctr" rotWithShape="0">
                <a:schemeClr val="accent3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atin typeface="Designball-Electronic-Device-01" pitchFamily="2" charset="0"/>
                </a:rPr>
                <a:t>ML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28E438-DA05-4144-B49B-007822688351}"/>
                </a:ext>
              </a:extLst>
            </p:cNvPr>
            <p:cNvSpPr txBox="1"/>
            <p:nvPr/>
          </p:nvSpPr>
          <p:spPr>
            <a:xfrm>
              <a:off x="837597" y="1936750"/>
              <a:ext cx="1235549" cy="644618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dirty="0" err="1">
                  <a:solidFill>
                    <a:schemeClr val="bg1"/>
                  </a:solidFill>
                  <a:latin typeface="Arial Standard" charset="0"/>
                </a:rPr>
                <a:t>evaluate</a:t>
              </a:r>
              <a:endParaRPr lang="de-DE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6567D7-631D-2344-BB7E-6DACC4F38838}"/>
                </a:ext>
              </a:extLst>
            </p:cNvPr>
            <p:cNvSpPr txBox="1"/>
            <p:nvPr/>
          </p:nvSpPr>
          <p:spPr>
            <a:xfrm>
              <a:off x="1004562" y="3429000"/>
              <a:ext cx="812356" cy="644618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dirty="0" err="1">
                  <a:solidFill>
                    <a:schemeClr val="bg1"/>
                  </a:solidFill>
                  <a:latin typeface="Arial Standard" charset="0"/>
                </a:rPr>
                <a:t>train</a:t>
              </a:r>
              <a:endParaRPr lang="de-DE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D24080-4420-1A45-81A5-DB64210F213C}"/>
                </a:ext>
              </a:extLst>
            </p:cNvPr>
            <p:cNvSpPr txBox="1"/>
            <p:nvPr/>
          </p:nvSpPr>
          <p:spPr>
            <a:xfrm>
              <a:off x="2340583" y="3306998"/>
              <a:ext cx="1043189" cy="644618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dirty="0">
                  <a:solidFill>
                    <a:schemeClr val="bg1"/>
                  </a:solidFill>
                  <a:latin typeface="Arial Standard" charset="0"/>
                </a:rPr>
                <a:t>design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AFFD322-A35D-F645-B987-4FE0A87AEE7B}"/>
                </a:ext>
              </a:extLst>
            </p:cNvPr>
            <p:cNvSpPr txBox="1"/>
            <p:nvPr/>
          </p:nvSpPr>
          <p:spPr>
            <a:xfrm>
              <a:off x="2361085" y="1889525"/>
              <a:ext cx="966245" cy="644618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dirty="0" err="1">
                  <a:solidFill>
                    <a:schemeClr val="bg1"/>
                  </a:solidFill>
                  <a:latin typeface="Arial Standard" charset="0"/>
                </a:rPr>
                <a:t>select</a:t>
              </a:r>
              <a:endParaRPr lang="de-DE" dirty="0">
                <a:solidFill>
                  <a:schemeClr val="bg1"/>
                </a:solidFill>
                <a:latin typeface="Arial Standard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2E979F3-C3ED-404C-9476-A7A453C45B54}"/>
              </a:ext>
            </a:extLst>
          </p:cNvPr>
          <p:cNvGrpSpPr>
            <a:grpSpLocks noChangeAspect="1"/>
          </p:cNvGrpSpPr>
          <p:nvPr/>
        </p:nvGrpSpPr>
        <p:grpSpPr>
          <a:xfrm>
            <a:off x="3174984" y="1263672"/>
            <a:ext cx="2414070" cy="1251331"/>
            <a:chOff x="-173710" y="4665011"/>
            <a:chExt cx="5877513" cy="3046606"/>
          </a:xfrm>
        </p:grpSpPr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F9AB3A98-A3BA-C740-B9D5-CFE0879CC5CF}"/>
                </a:ext>
              </a:extLst>
            </p:cNvPr>
            <p:cNvSpPr/>
            <p:nvPr/>
          </p:nvSpPr>
          <p:spPr>
            <a:xfrm rot="18900000">
              <a:off x="2441234" y="5863075"/>
              <a:ext cx="412589" cy="695559"/>
            </a:xfrm>
            <a:custGeom>
              <a:avLst/>
              <a:gdLst>
                <a:gd name="connsiteX0" fmla="*/ 412589 w 412589"/>
                <a:gd name="connsiteY0" fmla="*/ 0 h 695559"/>
                <a:gd name="connsiteX1" fmla="*/ 412589 w 412589"/>
                <a:gd name="connsiteY1" fmla="*/ 300865 h 695559"/>
                <a:gd name="connsiteX2" fmla="*/ 17895 w 412589"/>
                <a:gd name="connsiteY2" fmla="*/ 695559 h 695559"/>
                <a:gd name="connsiteX3" fmla="*/ 0 w 412589"/>
                <a:gd name="connsiteY3" fmla="*/ 695559 h 695559"/>
                <a:gd name="connsiteX4" fmla="*/ 0 w 412589"/>
                <a:gd name="connsiteY4" fmla="*/ 394694 h 695559"/>
                <a:gd name="connsiteX5" fmla="*/ 394694 w 412589"/>
                <a:gd name="connsiteY5" fmla="*/ 0 h 695559"/>
                <a:gd name="connsiteX6" fmla="*/ 412589 w 412589"/>
                <a:gd name="connsiteY6" fmla="*/ 0 h 69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589" h="695559">
                  <a:moveTo>
                    <a:pt x="412589" y="0"/>
                  </a:moveTo>
                  <a:lnTo>
                    <a:pt x="412589" y="300865"/>
                  </a:lnTo>
                  <a:cubicBezTo>
                    <a:pt x="412589" y="518849"/>
                    <a:pt x="235878" y="695560"/>
                    <a:pt x="17895" y="695559"/>
                  </a:cubicBezTo>
                  <a:lnTo>
                    <a:pt x="0" y="695559"/>
                  </a:lnTo>
                  <a:lnTo>
                    <a:pt x="0" y="394694"/>
                  </a:lnTo>
                  <a:cubicBezTo>
                    <a:pt x="1" y="176711"/>
                    <a:pt x="176712" y="0"/>
                    <a:pt x="394694" y="0"/>
                  </a:cubicBezTo>
                  <a:lnTo>
                    <a:pt x="41258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254000" sx="105000" sy="105000" algn="ctr" rotWithShape="0">
                <a:schemeClr val="accent3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>
                <a:latin typeface="Designball-Electronic-Device-01" pitchFamily="2" charset="0"/>
              </a:endParaRPr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9FE77BD0-A2DE-754B-91DF-0F1EB457EFD5}"/>
                </a:ext>
              </a:extLst>
            </p:cNvPr>
            <p:cNvSpPr/>
            <p:nvPr/>
          </p:nvSpPr>
          <p:spPr>
            <a:xfrm rot="18900000">
              <a:off x="2716598" y="4855309"/>
              <a:ext cx="2570188" cy="2368115"/>
            </a:xfrm>
            <a:custGeom>
              <a:avLst/>
              <a:gdLst>
                <a:gd name="connsiteX0" fmla="*/ 2454584 w 2570188"/>
                <a:gd name="connsiteY0" fmla="*/ 115603 h 2368115"/>
                <a:gd name="connsiteX1" fmla="*/ 2570188 w 2570188"/>
                <a:gd name="connsiteY1" fmla="*/ 394694 h 2368115"/>
                <a:gd name="connsiteX2" fmla="*/ 2570187 w 2570188"/>
                <a:gd name="connsiteY2" fmla="*/ 1973421 h 2368115"/>
                <a:gd name="connsiteX3" fmla="*/ 2175493 w 2570188"/>
                <a:gd name="connsiteY3" fmla="*/ 2368115 h 2368115"/>
                <a:gd name="connsiteX4" fmla="*/ 394694 w 2570188"/>
                <a:gd name="connsiteY4" fmla="*/ 2368115 h 2368115"/>
                <a:gd name="connsiteX5" fmla="*/ 1 w 2570188"/>
                <a:gd name="connsiteY5" fmla="*/ 1973421 h 2368115"/>
                <a:gd name="connsiteX6" fmla="*/ 0 w 2570188"/>
                <a:gd name="connsiteY6" fmla="*/ 695559 h 2368115"/>
                <a:gd name="connsiteX7" fmla="*/ 17895 w 2570188"/>
                <a:gd name="connsiteY7" fmla="*/ 695559 h 2368115"/>
                <a:gd name="connsiteX8" fmla="*/ 412589 w 2570188"/>
                <a:gd name="connsiteY8" fmla="*/ 300865 h 2368115"/>
                <a:gd name="connsiteX9" fmla="*/ 412589 w 2570188"/>
                <a:gd name="connsiteY9" fmla="*/ 0 h 2368115"/>
                <a:gd name="connsiteX10" fmla="*/ 2175493 w 2570188"/>
                <a:gd name="connsiteY10" fmla="*/ 0 h 2368115"/>
                <a:gd name="connsiteX11" fmla="*/ 2454584 w 2570188"/>
                <a:gd name="connsiteY11" fmla="*/ 115603 h 236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0188" h="2368115">
                  <a:moveTo>
                    <a:pt x="2454584" y="115603"/>
                  </a:moveTo>
                  <a:cubicBezTo>
                    <a:pt x="2526010" y="187029"/>
                    <a:pt x="2570187" y="285702"/>
                    <a:pt x="2570188" y="394694"/>
                  </a:cubicBezTo>
                  <a:lnTo>
                    <a:pt x="2570187" y="1973421"/>
                  </a:lnTo>
                  <a:cubicBezTo>
                    <a:pt x="2570187" y="2191404"/>
                    <a:pt x="2393476" y="2368115"/>
                    <a:pt x="2175493" y="2368115"/>
                  </a:cubicBezTo>
                  <a:lnTo>
                    <a:pt x="394694" y="2368115"/>
                  </a:lnTo>
                  <a:cubicBezTo>
                    <a:pt x="176711" y="2368115"/>
                    <a:pt x="0" y="2191404"/>
                    <a:pt x="1" y="1973421"/>
                  </a:cubicBezTo>
                  <a:lnTo>
                    <a:pt x="0" y="695559"/>
                  </a:lnTo>
                  <a:lnTo>
                    <a:pt x="17895" y="695559"/>
                  </a:lnTo>
                  <a:cubicBezTo>
                    <a:pt x="235878" y="695560"/>
                    <a:pt x="412589" y="518849"/>
                    <a:pt x="412589" y="300865"/>
                  </a:cubicBezTo>
                  <a:lnTo>
                    <a:pt x="412589" y="0"/>
                  </a:lnTo>
                  <a:lnTo>
                    <a:pt x="2175493" y="0"/>
                  </a:lnTo>
                  <a:cubicBezTo>
                    <a:pt x="2284485" y="0"/>
                    <a:pt x="2383158" y="44178"/>
                    <a:pt x="2454584" y="1156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0" sx="105000" sy="105000" algn="ctr" rotWithShape="0">
                <a:schemeClr val="accent3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latin typeface="Designball-Electronic-Device-01" pitchFamily="2" charset="0"/>
                </a:rPr>
                <a:t>Ops</a:t>
              </a:r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29797DE8-FFB7-724A-A576-21E58B0BBAC2}"/>
                </a:ext>
              </a:extLst>
            </p:cNvPr>
            <p:cNvSpPr/>
            <p:nvPr/>
          </p:nvSpPr>
          <p:spPr>
            <a:xfrm rot="18900000">
              <a:off x="8271" y="5198284"/>
              <a:ext cx="2570188" cy="2368116"/>
            </a:xfrm>
            <a:custGeom>
              <a:avLst/>
              <a:gdLst>
                <a:gd name="connsiteX0" fmla="*/ 2454584 w 2570187"/>
                <a:gd name="connsiteY0" fmla="*/ 115604 h 2368115"/>
                <a:gd name="connsiteX1" fmla="*/ 2570187 w 2570187"/>
                <a:gd name="connsiteY1" fmla="*/ 394694 h 2368115"/>
                <a:gd name="connsiteX2" fmla="*/ 2570187 w 2570187"/>
                <a:gd name="connsiteY2" fmla="*/ 1672556 h 2368115"/>
                <a:gd name="connsiteX3" fmla="*/ 2552292 w 2570187"/>
                <a:gd name="connsiteY3" fmla="*/ 1672556 h 2368115"/>
                <a:gd name="connsiteX4" fmla="*/ 2157598 w 2570187"/>
                <a:gd name="connsiteY4" fmla="*/ 2067250 h 2368115"/>
                <a:gd name="connsiteX5" fmla="*/ 2157598 w 2570187"/>
                <a:gd name="connsiteY5" fmla="*/ 2368115 h 2368115"/>
                <a:gd name="connsiteX6" fmla="*/ 394694 w 2570187"/>
                <a:gd name="connsiteY6" fmla="*/ 2368115 h 2368115"/>
                <a:gd name="connsiteX7" fmla="*/ 0 w 2570187"/>
                <a:gd name="connsiteY7" fmla="*/ 1973421 h 2368115"/>
                <a:gd name="connsiteX8" fmla="*/ 0 w 2570187"/>
                <a:gd name="connsiteY8" fmla="*/ 394694 h 2368115"/>
                <a:gd name="connsiteX9" fmla="*/ 394694 w 2570187"/>
                <a:gd name="connsiteY9" fmla="*/ 0 h 2368115"/>
                <a:gd name="connsiteX10" fmla="*/ 2175493 w 2570187"/>
                <a:gd name="connsiteY10" fmla="*/ 0 h 2368115"/>
                <a:gd name="connsiteX11" fmla="*/ 2454584 w 2570187"/>
                <a:gd name="connsiteY11" fmla="*/ 115604 h 236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0187" h="2368115">
                  <a:moveTo>
                    <a:pt x="2454584" y="115604"/>
                  </a:moveTo>
                  <a:cubicBezTo>
                    <a:pt x="2526009" y="187029"/>
                    <a:pt x="2570187" y="285703"/>
                    <a:pt x="2570187" y="394694"/>
                  </a:cubicBezTo>
                  <a:lnTo>
                    <a:pt x="2570187" y="1672556"/>
                  </a:lnTo>
                  <a:lnTo>
                    <a:pt x="2552292" y="1672556"/>
                  </a:lnTo>
                  <a:cubicBezTo>
                    <a:pt x="2334310" y="1672556"/>
                    <a:pt x="2157599" y="1849267"/>
                    <a:pt x="2157598" y="2067250"/>
                  </a:cubicBezTo>
                  <a:lnTo>
                    <a:pt x="2157598" y="2368115"/>
                  </a:lnTo>
                  <a:lnTo>
                    <a:pt x="394694" y="2368115"/>
                  </a:lnTo>
                  <a:cubicBezTo>
                    <a:pt x="176711" y="2368116"/>
                    <a:pt x="0" y="2191405"/>
                    <a:pt x="0" y="1973421"/>
                  </a:cubicBezTo>
                  <a:lnTo>
                    <a:pt x="0" y="394694"/>
                  </a:lnTo>
                  <a:cubicBezTo>
                    <a:pt x="0" y="176711"/>
                    <a:pt x="176711" y="0"/>
                    <a:pt x="394694" y="0"/>
                  </a:cubicBezTo>
                  <a:lnTo>
                    <a:pt x="2175493" y="0"/>
                  </a:lnTo>
                  <a:cubicBezTo>
                    <a:pt x="2284484" y="0"/>
                    <a:pt x="2383158" y="44178"/>
                    <a:pt x="2454584" y="11560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54000" sx="105000" sy="105000" algn="ctr" rotWithShape="0">
                <a:schemeClr val="accent3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latin typeface="Designball-Electronic-Device-01" pitchFamily="2" charset="0"/>
                </a:rPr>
                <a:t>Dev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52E8780-BE66-E14B-91E2-A7D0813F07A6}"/>
                </a:ext>
              </a:extLst>
            </p:cNvPr>
            <p:cNvSpPr txBox="1"/>
            <p:nvPr/>
          </p:nvSpPr>
          <p:spPr>
            <a:xfrm>
              <a:off x="-134964" y="5100215"/>
              <a:ext cx="1630488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code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6943B6F-97E7-5A44-83E4-216D9AF30359}"/>
                </a:ext>
              </a:extLst>
            </p:cNvPr>
            <p:cNvSpPr txBox="1"/>
            <p:nvPr/>
          </p:nvSpPr>
          <p:spPr>
            <a:xfrm>
              <a:off x="-173710" y="6408341"/>
              <a:ext cx="1517304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built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70E5712-16A3-A24C-8F38-7B8744ACAD01}"/>
                </a:ext>
              </a:extLst>
            </p:cNvPr>
            <p:cNvSpPr txBox="1"/>
            <p:nvPr/>
          </p:nvSpPr>
          <p:spPr>
            <a:xfrm>
              <a:off x="1125945" y="6358274"/>
              <a:ext cx="1435347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test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750089A-9F0C-4249-B44B-A16A0183B7BE}"/>
                </a:ext>
              </a:extLst>
            </p:cNvPr>
            <p:cNvSpPr txBox="1"/>
            <p:nvPr/>
          </p:nvSpPr>
          <p:spPr>
            <a:xfrm>
              <a:off x="1216632" y="5081526"/>
              <a:ext cx="1536821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>
                  <a:solidFill>
                    <a:schemeClr val="bg1"/>
                  </a:solidFill>
                  <a:latin typeface="Arial Standard" charset="0"/>
                </a:rPr>
                <a:t>plan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8AC83C7-FFBD-3844-8A06-F31F5D1AB94A}"/>
                </a:ext>
              </a:extLst>
            </p:cNvPr>
            <p:cNvSpPr txBox="1"/>
            <p:nvPr/>
          </p:nvSpPr>
          <p:spPr>
            <a:xfrm>
              <a:off x="2444320" y="4726514"/>
              <a:ext cx="2012963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release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DF5CD62-BCBA-0F43-B4D8-F64DC25A11D9}"/>
                </a:ext>
              </a:extLst>
            </p:cNvPr>
            <p:cNvSpPr txBox="1"/>
            <p:nvPr/>
          </p:nvSpPr>
          <p:spPr>
            <a:xfrm>
              <a:off x="2330734" y="6167606"/>
              <a:ext cx="2028574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monitor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F66F2C4-55B1-4847-A675-DA07C69153E6}"/>
                </a:ext>
              </a:extLst>
            </p:cNvPr>
            <p:cNvSpPr txBox="1"/>
            <p:nvPr/>
          </p:nvSpPr>
          <p:spPr>
            <a:xfrm>
              <a:off x="3541192" y="5980578"/>
              <a:ext cx="2048086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27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operate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7C353D-83AC-4F46-8B6D-0DC7FD9A14AA}"/>
                </a:ext>
              </a:extLst>
            </p:cNvPr>
            <p:cNvSpPr txBox="1"/>
            <p:nvPr/>
          </p:nvSpPr>
          <p:spPr>
            <a:xfrm>
              <a:off x="3804024" y="4665011"/>
              <a:ext cx="1899779" cy="1303276"/>
            </a:xfrm>
            <a:prstGeom prst="rect">
              <a:avLst/>
            </a:prstGeom>
            <a:noFill/>
          </p:spPr>
          <p:txBody>
            <a:bodyPr vert="horz" wrap="none" lIns="180000" tIns="180000" rIns="180000" bIns="180000" rtlCol="0" anchor="t" anchorCtr="0"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>
                <a:lnSpc>
                  <a:spcPct val="110000"/>
                </a:lnSpc>
              </a:pPr>
              <a:r>
                <a:rPr lang="de-DE" sz="1100" dirty="0" err="1">
                  <a:solidFill>
                    <a:schemeClr val="bg1"/>
                  </a:solidFill>
                  <a:latin typeface="Arial Standard" charset="0"/>
                </a:rPr>
                <a:t>deploy</a:t>
              </a:r>
              <a:endParaRPr lang="de-DE" sz="1100" dirty="0">
                <a:solidFill>
                  <a:schemeClr val="bg1"/>
                </a:solidFill>
                <a:latin typeface="Arial Standard" charset="0"/>
              </a:endParaRP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A8DBA42-3885-314D-907E-4F1A353A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6984" y="5937968"/>
              <a:ext cx="648058" cy="650929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6C73AC4-0A53-4146-AC84-C6B00330BF8E}"/>
              </a:ext>
            </a:extLst>
          </p:cNvPr>
          <p:cNvSpPr txBox="1"/>
          <p:nvPr/>
        </p:nvSpPr>
        <p:spPr>
          <a:xfrm>
            <a:off x="2866490" y="2000629"/>
            <a:ext cx="632820" cy="925657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3600" dirty="0">
                <a:latin typeface="Arial Standard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4284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D709D-5CC2-2443-AADB-EE500A2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Debt</a:t>
            </a:r>
            <a:r>
              <a:rPr lang="de-DE" dirty="0"/>
              <a:t> minimieren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CB3B2-2B76-FD45-8435-69B431833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Mach es nicht selbst. Nutze vorhandene Ökosysteme und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0E65564-A9D4-FF4F-BE65-914485619C18}"/>
              </a:ext>
            </a:extLst>
          </p:cNvPr>
          <p:cNvGrpSpPr/>
          <p:nvPr/>
        </p:nvGrpSpPr>
        <p:grpSpPr>
          <a:xfrm>
            <a:off x="2314316" y="2066191"/>
            <a:ext cx="1800000" cy="1667202"/>
            <a:chOff x="1750193" y="3906826"/>
            <a:chExt cx="1800000" cy="166720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71AD3EA-01B6-424E-ADE8-E5297CEF1D26}"/>
                </a:ext>
              </a:extLst>
            </p:cNvPr>
            <p:cNvGrpSpPr/>
            <p:nvPr/>
          </p:nvGrpSpPr>
          <p:grpSpPr>
            <a:xfrm>
              <a:off x="1750193" y="3906826"/>
              <a:ext cx="1800000" cy="727822"/>
              <a:chOff x="-101455" y="4794837"/>
              <a:chExt cx="1800000" cy="72782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439EC4-AAAF-2344-A323-5D20DC6EFCA0}"/>
                  </a:ext>
                </a:extLst>
              </p:cNvPr>
              <p:cNvSpPr txBox="1"/>
              <p:nvPr/>
            </p:nvSpPr>
            <p:spPr>
              <a:xfrm>
                <a:off x="-101455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Dashboards</a:t>
                </a: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36655D0-E2C1-8E4D-833A-32867686AB57}"/>
                  </a:ext>
                </a:extLst>
              </p:cNvPr>
              <p:cNvSpPr txBox="1"/>
              <p:nvPr/>
            </p:nvSpPr>
            <p:spPr>
              <a:xfrm>
                <a:off x="-101455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Monitoring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8FBE060-C087-0044-9753-7D29B49DB47F}"/>
                </a:ext>
              </a:extLst>
            </p:cNvPr>
            <p:cNvGrpSpPr/>
            <p:nvPr/>
          </p:nvGrpSpPr>
          <p:grpSpPr>
            <a:xfrm>
              <a:off x="1750193" y="4846206"/>
              <a:ext cx="1800000" cy="727822"/>
              <a:chOff x="1750193" y="4794837"/>
              <a:chExt cx="1800000" cy="727822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7DD0D22-84FD-E748-B2E5-1A6F14E5D693}"/>
                  </a:ext>
                </a:extLst>
              </p:cNvPr>
              <p:cNvSpPr txBox="1"/>
              <p:nvPr/>
            </p:nvSpPr>
            <p:spPr>
              <a:xfrm>
                <a:off x="1750193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Service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34F04EE-E0E5-4D46-B6AB-D203015BB0B4}"/>
                  </a:ext>
                </a:extLst>
              </p:cNvPr>
              <p:cNvSpPr txBox="1"/>
              <p:nvPr/>
            </p:nvSpPr>
            <p:spPr>
              <a:xfrm>
                <a:off x="1750193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Explainers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BF74383-15F2-BD41-984A-CE59472EF434}"/>
              </a:ext>
            </a:extLst>
          </p:cNvPr>
          <p:cNvGrpSpPr/>
          <p:nvPr/>
        </p:nvGrpSpPr>
        <p:grpSpPr>
          <a:xfrm>
            <a:off x="4705848" y="2058449"/>
            <a:ext cx="1818917" cy="1667202"/>
            <a:chOff x="4822402" y="3906826"/>
            <a:chExt cx="1818917" cy="166720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7A605E-D780-C34A-B962-08F8E9082C3E}"/>
                </a:ext>
              </a:extLst>
            </p:cNvPr>
            <p:cNvGrpSpPr/>
            <p:nvPr/>
          </p:nvGrpSpPr>
          <p:grpSpPr>
            <a:xfrm>
              <a:off x="4822402" y="3906826"/>
              <a:ext cx="1800000" cy="727822"/>
              <a:chOff x="5502085" y="4794837"/>
              <a:chExt cx="1800000" cy="727822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E7CA52-4C4C-B346-B49F-B212A34D5A5C}"/>
                  </a:ext>
                </a:extLst>
              </p:cNvPr>
              <p:cNvSpPr txBox="1"/>
              <p:nvPr/>
            </p:nvSpPr>
            <p:spPr>
              <a:xfrm>
                <a:off x="5502085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Notebook Servers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E35F4E3-A2E2-4347-9694-0B9AD7AD1992}"/>
                  </a:ext>
                </a:extLst>
              </p:cNvPr>
              <p:cNvSpPr txBox="1"/>
              <p:nvPr/>
            </p:nvSpPr>
            <p:spPr>
              <a:xfrm>
                <a:off x="5502085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Resource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provisioning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723F0ECC-AF00-5D4A-8404-282CB663D1F7}"/>
                </a:ext>
              </a:extLst>
            </p:cNvPr>
            <p:cNvGrpSpPr/>
            <p:nvPr/>
          </p:nvGrpSpPr>
          <p:grpSpPr>
            <a:xfrm>
              <a:off x="4841319" y="4846206"/>
              <a:ext cx="1800000" cy="727822"/>
              <a:chOff x="3650437" y="4794837"/>
              <a:chExt cx="1800000" cy="727822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5D94B2E-19D4-FF46-A5FF-322D282579D0}"/>
                  </a:ext>
                </a:extLst>
              </p:cNvPr>
              <p:cNvSpPr txBox="1"/>
              <p:nvPr/>
            </p:nvSpPr>
            <p:spPr>
              <a:xfrm>
                <a:off x="3650437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Model Registry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870C306-69B8-E44D-AF3D-18DEB9C8346B}"/>
                  </a:ext>
                </a:extLst>
              </p:cNvPr>
              <p:cNvSpPr txBox="1"/>
              <p:nvPr/>
            </p:nvSpPr>
            <p:spPr>
              <a:xfrm>
                <a:off x="3650437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Artefacts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Tracking</a:t>
                </a: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9D49836-CA87-9243-9CF3-2EFC47EDC51F}"/>
              </a:ext>
            </a:extLst>
          </p:cNvPr>
          <p:cNvGrpSpPr/>
          <p:nvPr/>
        </p:nvGrpSpPr>
        <p:grpSpPr>
          <a:xfrm>
            <a:off x="7097380" y="2058449"/>
            <a:ext cx="1800000" cy="1667202"/>
            <a:chOff x="7350682" y="3906826"/>
            <a:chExt cx="1800000" cy="1667202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D9333703-B3EF-FF4A-808C-C9F6E1F87EED}"/>
                </a:ext>
              </a:extLst>
            </p:cNvPr>
            <p:cNvGrpSpPr/>
            <p:nvPr/>
          </p:nvGrpSpPr>
          <p:grpSpPr>
            <a:xfrm>
              <a:off x="7350682" y="3906826"/>
              <a:ext cx="1800000" cy="727822"/>
              <a:chOff x="9302574" y="4794837"/>
              <a:chExt cx="1800000" cy="727822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2B98BAD-0908-384D-8C1F-844C318D27FE}"/>
                  </a:ext>
                </a:extLst>
              </p:cNvPr>
              <p:cNvSpPr txBox="1"/>
              <p:nvPr/>
            </p:nvSpPr>
            <p:spPr>
              <a:xfrm>
                <a:off x="9302574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Training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and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Tuning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EA9A676-C3BC-1343-904F-BAEAA0E19C54}"/>
                  </a:ext>
                </a:extLst>
              </p:cNvPr>
              <p:cNvSpPr txBox="1"/>
              <p:nvPr/>
            </p:nvSpPr>
            <p:spPr>
              <a:xfrm>
                <a:off x="9302574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Pipelines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A760BB2-B2AB-ED4C-8B71-EEEE87D5D758}"/>
                </a:ext>
              </a:extLst>
            </p:cNvPr>
            <p:cNvGrpSpPr/>
            <p:nvPr/>
          </p:nvGrpSpPr>
          <p:grpSpPr>
            <a:xfrm>
              <a:off x="7350682" y="4846206"/>
              <a:ext cx="1800000" cy="727822"/>
              <a:chOff x="7350682" y="4794837"/>
              <a:chExt cx="1800000" cy="727822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29034F-34FC-C749-80A3-D4ED75C68488}"/>
                  </a:ext>
                </a:extLst>
              </p:cNvPr>
              <p:cNvSpPr txBox="1"/>
              <p:nvPr/>
            </p:nvSpPr>
            <p:spPr>
              <a:xfrm>
                <a:off x="7350682" y="4794837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AuthN</a:t>
                </a: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 / 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AuthZ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D567A99-7603-504B-AC1B-72B21681D92A}"/>
                  </a:ext>
                </a:extLst>
              </p:cNvPr>
              <p:cNvSpPr txBox="1"/>
              <p:nvPr/>
            </p:nvSpPr>
            <p:spPr>
              <a:xfrm>
                <a:off x="7350682" y="5198659"/>
                <a:ext cx="1800000" cy="3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vert="horz" wrap="none" lIns="180000" tIns="180000" rIns="180000" bIns="18000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de-DE" sz="1200" dirty="0">
                    <a:solidFill>
                      <a:schemeClr val="bg1"/>
                    </a:solidFill>
                    <a:latin typeface="Arial Standard" charset="0"/>
                  </a:rPr>
                  <a:t>Multi-</a:t>
                </a:r>
                <a:r>
                  <a:rPr lang="de-DE" sz="1200" dirty="0" err="1">
                    <a:solidFill>
                      <a:schemeClr val="bg1"/>
                    </a:solidFill>
                    <a:latin typeface="Arial Standard" charset="0"/>
                  </a:rPr>
                  <a:t>Tenancy</a:t>
                </a:r>
                <a:endParaRPr lang="de-DE" sz="1200" dirty="0">
                  <a:solidFill>
                    <a:schemeClr val="bg1"/>
                  </a:solidFill>
                  <a:latin typeface="Arial Standard" charset="0"/>
                </a:endParaRPr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20CD154-A585-3C48-B133-F0CC08223C2F}"/>
              </a:ext>
            </a:extLst>
          </p:cNvPr>
          <p:cNvSpPr txBox="1"/>
          <p:nvPr/>
        </p:nvSpPr>
        <p:spPr>
          <a:xfrm>
            <a:off x="265164" y="1413831"/>
            <a:ext cx="354387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Machine</a:t>
            </a:r>
            <a:r>
              <a:rPr lang="de-DE" dirty="0">
                <a:latin typeface="Arial Standard" charset="0"/>
              </a:rPr>
              <a:t> Learning Ökosysteme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10C2539-C35D-F846-B82A-E874C413CFBA}"/>
              </a:ext>
            </a:extLst>
          </p:cNvPr>
          <p:cNvSpPr txBox="1"/>
          <p:nvPr/>
        </p:nvSpPr>
        <p:spPr>
          <a:xfrm>
            <a:off x="265164" y="4499811"/>
            <a:ext cx="4364611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Managed</a:t>
            </a:r>
            <a:r>
              <a:rPr lang="de-DE" dirty="0">
                <a:latin typeface="Arial Standard" charset="0"/>
              </a:rPr>
              <a:t> Services / Cloud Infrastruktur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54A5931-4149-E64F-B6FD-898378B5CE28}"/>
              </a:ext>
            </a:extLst>
          </p:cNvPr>
          <p:cNvSpPr txBox="1"/>
          <p:nvPr/>
        </p:nvSpPr>
        <p:spPr>
          <a:xfrm>
            <a:off x="1032010" y="5425225"/>
            <a:ext cx="180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 err="1">
                <a:solidFill>
                  <a:schemeClr val="bg1"/>
                </a:solidFill>
                <a:latin typeface="Arial Standard" charset="0"/>
              </a:rPr>
              <a:t>Compute</a:t>
            </a:r>
            <a:endParaRPr lang="de-DE" sz="1200" dirty="0">
              <a:solidFill>
                <a:schemeClr val="bg1"/>
              </a:solidFill>
              <a:latin typeface="Arial Standard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0255B21-976E-2A47-A364-A6F3D9D85484}"/>
              </a:ext>
            </a:extLst>
          </p:cNvPr>
          <p:cNvSpPr txBox="1"/>
          <p:nvPr/>
        </p:nvSpPr>
        <p:spPr>
          <a:xfrm>
            <a:off x="3214316" y="5425225"/>
            <a:ext cx="180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Networking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43E09C-0B5E-6241-9949-B3A60A22CC57}"/>
              </a:ext>
            </a:extLst>
          </p:cNvPr>
          <p:cNvSpPr txBox="1"/>
          <p:nvPr/>
        </p:nvSpPr>
        <p:spPr>
          <a:xfrm>
            <a:off x="5377686" y="5425225"/>
            <a:ext cx="180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Storage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635B3CB-B511-3842-BDC9-A817EB68C712}"/>
              </a:ext>
            </a:extLst>
          </p:cNvPr>
          <p:cNvSpPr txBox="1"/>
          <p:nvPr/>
        </p:nvSpPr>
        <p:spPr>
          <a:xfrm>
            <a:off x="7372614" y="5425225"/>
            <a:ext cx="180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Databases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1A9862E-CB35-344C-98BD-BB6ED82A0F8C}"/>
              </a:ext>
            </a:extLst>
          </p:cNvPr>
          <p:cNvSpPr txBox="1"/>
          <p:nvPr/>
        </p:nvSpPr>
        <p:spPr>
          <a:xfrm>
            <a:off x="9359990" y="5425225"/>
            <a:ext cx="1800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solidFill>
                  <a:schemeClr val="bg1"/>
                </a:solidFill>
                <a:latin typeface="Arial Standard" charset="0"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09444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E77B4-D5FE-5A4B-8D8C-67566716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MLOps</a:t>
            </a:r>
            <a:r>
              <a:rPr lang="de-DE" dirty="0"/>
              <a:t> </a:t>
            </a:r>
            <a:r>
              <a:rPr lang="de-DE" dirty="0" err="1"/>
              <a:t>Platformen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11D0D-A60A-E248-B741-FEF234FC2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Verschiedene Ansätze, bezogen auf die AWS </a:t>
            </a:r>
            <a:r>
              <a:rPr lang="de-DE" dirty="0" err="1"/>
              <a:t>cloud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6F3EBF-0ADC-5245-B274-5C85555832E4}"/>
              </a:ext>
            </a:extLst>
          </p:cNvPr>
          <p:cNvSpPr txBox="1"/>
          <p:nvPr/>
        </p:nvSpPr>
        <p:spPr>
          <a:xfrm>
            <a:off x="3427396" y="1260262"/>
            <a:ext cx="4839100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Cloud Infrastruktur ist immer die Grundlage!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04AAF2-E966-914B-8CA5-4B5B96A7300D}"/>
              </a:ext>
            </a:extLst>
          </p:cNvPr>
          <p:cNvSpPr txBox="1"/>
          <p:nvPr/>
        </p:nvSpPr>
        <p:spPr>
          <a:xfrm>
            <a:off x="1281729" y="2453320"/>
            <a:ext cx="1598854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bg1"/>
                </a:solidFill>
                <a:latin typeface="Arial Standard" charset="0"/>
              </a:rPr>
              <a:t>AWS Native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ACAB0F-F9A6-304F-AEF3-72A6F1BB7B91}"/>
              </a:ext>
            </a:extLst>
          </p:cNvPr>
          <p:cNvSpPr txBox="1"/>
          <p:nvPr/>
        </p:nvSpPr>
        <p:spPr>
          <a:xfrm>
            <a:off x="854241" y="3899356"/>
            <a:ext cx="2453831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Amazon </a:t>
            </a:r>
            <a:r>
              <a:rPr lang="de-DE" dirty="0" err="1">
                <a:latin typeface="Arial Standard" charset="0"/>
              </a:rPr>
              <a:t>Sagemaker</a:t>
            </a:r>
            <a:endParaRPr lang="de-DE" dirty="0">
              <a:latin typeface="Arial Standard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EC775B-481C-F04D-9B35-E7B7B3399E4F}"/>
              </a:ext>
            </a:extLst>
          </p:cNvPr>
          <p:cNvSpPr txBox="1"/>
          <p:nvPr/>
        </p:nvSpPr>
        <p:spPr>
          <a:xfrm>
            <a:off x="4698548" y="2453320"/>
            <a:ext cx="1722862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bg1"/>
                </a:solidFill>
                <a:latin typeface="Arial Standard" charset="0"/>
              </a:rPr>
              <a:t>Open Source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7FC263-95A6-1343-AE8B-5AB0D42B3F37}"/>
              </a:ext>
            </a:extLst>
          </p:cNvPr>
          <p:cNvSpPr txBox="1"/>
          <p:nvPr/>
        </p:nvSpPr>
        <p:spPr>
          <a:xfrm>
            <a:off x="501340" y="5145996"/>
            <a:ext cx="3473534" cy="1254016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Kompliziert: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Ein Tool für AWS Engineers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Kein Tool für Jedermann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DDBE28-0B92-1B44-AD57-3283B4AC3F20}"/>
              </a:ext>
            </a:extLst>
          </p:cNvPr>
          <p:cNvSpPr txBox="1"/>
          <p:nvPr/>
        </p:nvSpPr>
        <p:spPr>
          <a:xfrm>
            <a:off x="4107892" y="5127059"/>
            <a:ext cx="4186989" cy="1558715"/>
          </a:xfrm>
          <a:prstGeom prst="rect">
            <a:avLst/>
          </a:prstGeom>
          <a:noFill/>
        </p:spPr>
        <p:txBody>
          <a:bodyPr vert="horz" wrap="squar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Kein </a:t>
            </a:r>
            <a:r>
              <a:rPr lang="de-DE" dirty="0" err="1">
                <a:latin typeface="Arial Standard" charset="0"/>
              </a:rPr>
              <a:t>managed</a:t>
            </a:r>
            <a:r>
              <a:rPr lang="de-DE" dirty="0">
                <a:latin typeface="Arial Standard" charset="0"/>
              </a:rPr>
              <a:t> Service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Braucht spezifisches Wissen um es aufzusetzen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Große Eigenverantwortung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A52172-916F-B948-AE24-20A05D3F61E8}"/>
              </a:ext>
            </a:extLst>
          </p:cNvPr>
          <p:cNvSpPr txBox="1"/>
          <p:nvPr/>
        </p:nvSpPr>
        <p:spPr>
          <a:xfrm>
            <a:off x="8996586" y="2453320"/>
            <a:ext cx="2094759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80000" tIns="180000" rIns="180000" bIns="18000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bg1"/>
                </a:solidFill>
                <a:latin typeface="Arial Standard" charset="0"/>
              </a:rPr>
              <a:t>Boutique Lösung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2208C0-06CC-0944-9448-F5FD8E5E7892}"/>
              </a:ext>
            </a:extLst>
          </p:cNvPr>
          <p:cNvSpPr txBox="1"/>
          <p:nvPr/>
        </p:nvSpPr>
        <p:spPr>
          <a:xfrm>
            <a:off x="8164925" y="5127059"/>
            <a:ext cx="4050422" cy="1254016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latin typeface="Arial Standard" charset="0"/>
              </a:rPr>
              <a:t>Unbewiesen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Unklar wie gut die Lösungen sind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 Standard" charset="0"/>
              </a:rPr>
              <a:t>Gefahr eines </a:t>
            </a:r>
            <a:r>
              <a:rPr lang="de-DE" dirty="0" err="1">
                <a:latin typeface="Arial Standard" charset="0"/>
              </a:rPr>
              <a:t>Vendorlocks</a:t>
            </a:r>
            <a:endParaRPr lang="de-DE" dirty="0">
              <a:latin typeface="Arial Standard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F97699-A689-2A44-B999-17A218E1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974" y="3090009"/>
            <a:ext cx="952365" cy="9523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B08A767-0B16-1A4F-ACEE-6EB0D2C90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339" y="3025749"/>
            <a:ext cx="1367280" cy="135862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85DDB0F-26DC-F54B-85CE-CCFE0B6BA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075" y="2970500"/>
            <a:ext cx="1625803" cy="4688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B4FAB70-CA32-F446-A38D-1A6871755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053" y="3458739"/>
            <a:ext cx="1625803" cy="43929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A54A5A-5F1D-3E4B-86C6-B8D3FD48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4067" y="4159588"/>
            <a:ext cx="1257300" cy="2413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495225D-0279-6440-A851-B9F077EDD9D2}"/>
              </a:ext>
            </a:extLst>
          </p:cNvPr>
          <p:cNvSpPr txBox="1"/>
          <p:nvPr/>
        </p:nvSpPr>
        <p:spPr>
          <a:xfrm>
            <a:off x="381633" y="1737360"/>
            <a:ext cx="3543873" cy="644618"/>
          </a:xfrm>
          <a:prstGeom prst="rect">
            <a:avLst/>
          </a:prstGeom>
          <a:noFill/>
        </p:spPr>
        <p:txBody>
          <a:bodyPr vert="horz" wrap="none" lIns="180000" tIns="180000" rIns="180000" bIns="18000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dirty="0" err="1">
                <a:latin typeface="Arial Standard" charset="0"/>
              </a:rPr>
              <a:t>Machine</a:t>
            </a:r>
            <a:r>
              <a:rPr lang="de-DE" dirty="0">
                <a:latin typeface="Arial Standard" charset="0"/>
              </a:rPr>
              <a:t> Learning Ökosysteme</a:t>
            </a:r>
          </a:p>
        </p:txBody>
      </p:sp>
    </p:spTree>
    <p:extLst>
      <p:ext uri="{BB962C8B-B14F-4D97-AF65-F5344CB8AC3E}">
        <p14:creationId xmlns:p14="http://schemas.microsoft.com/office/powerpoint/2010/main" val="10610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XX_Design_ReBrand">
  <a:themeElements>
    <a:clrScheme name="2017 EXXETA">
      <a:dk1>
        <a:srgbClr val="343C49"/>
      </a:dk1>
      <a:lt1>
        <a:srgbClr val="FFFFFF"/>
      </a:lt1>
      <a:dk2>
        <a:srgbClr val="B39A69"/>
      </a:dk2>
      <a:lt2>
        <a:srgbClr val="78879F"/>
      </a:lt2>
      <a:accent1>
        <a:srgbClr val="079DAA"/>
      </a:accent1>
      <a:accent2>
        <a:srgbClr val="20DDBC"/>
      </a:accent2>
      <a:accent3>
        <a:srgbClr val="18A68D"/>
      </a:accent3>
      <a:accent4>
        <a:srgbClr val="09D2E3"/>
      </a:accent4>
      <a:accent5>
        <a:srgbClr val="FFA95D"/>
      </a:accent5>
      <a:accent6>
        <a:srgbClr val="DA004D"/>
      </a:accent6>
      <a:hlink>
        <a:srgbClr val="A00038"/>
      </a:hlink>
      <a:folHlink>
        <a:srgbClr val="4900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 anchorCtr="0"/>
      <a:lstStyle>
        <a:defPPr>
          <a:lnSpc>
            <a:spcPct val="11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180000" tIns="180000" rIns="180000" bIns="180000" rtlCol="0" anchor="t" anchorCtr="0">
        <a:spAutoFit/>
      </a:bodyPr>
      <a:lstStyle>
        <a:defPPr>
          <a:lnSpc>
            <a:spcPct val="110000"/>
          </a:lnSpc>
          <a:defRPr dirty="0">
            <a:latin typeface="Arial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 Science PPT Template" id="{97DACC63-2ECC-A641-82D2-AA9E782A253C}" vid="{01A5C519-8289-5A41-8646-2D172A35F039}"/>
    </a:ext>
  </a:extLst>
</a:theme>
</file>

<file path=ppt/theme/theme2.xml><?xml version="1.0" encoding="utf-8"?>
<a:theme xmlns:a="http://schemas.openxmlformats.org/drawingml/2006/main" name="1_XX_Design_ReBrand">
  <a:themeElements>
    <a:clrScheme name="2017 EXXETA">
      <a:dk1>
        <a:srgbClr val="343C49"/>
      </a:dk1>
      <a:lt1>
        <a:srgbClr val="FFFFFF"/>
      </a:lt1>
      <a:dk2>
        <a:srgbClr val="B39A69"/>
      </a:dk2>
      <a:lt2>
        <a:srgbClr val="78879F"/>
      </a:lt2>
      <a:accent1>
        <a:srgbClr val="079DAA"/>
      </a:accent1>
      <a:accent2>
        <a:srgbClr val="20DDBC"/>
      </a:accent2>
      <a:accent3>
        <a:srgbClr val="18A68D"/>
      </a:accent3>
      <a:accent4>
        <a:srgbClr val="09D2E3"/>
      </a:accent4>
      <a:accent5>
        <a:srgbClr val="FFA95D"/>
      </a:accent5>
      <a:accent6>
        <a:srgbClr val="DA004D"/>
      </a:accent6>
      <a:hlink>
        <a:srgbClr val="A00038"/>
      </a:hlink>
      <a:folHlink>
        <a:srgbClr val="4900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 anchorCtr="0"/>
      <a:lstStyle>
        <a:defPPr>
          <a:lnSpc>
            <a:spcPct val="11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180000" tIns="180000" rIns="180000" bIns="180000" rtlCol="0" anchor="t" anchorCtr="0">
        <a:spAutoFit/>
      </a:bodyPr>
      <a:lstStyle>
        <a:defPPr>
          <a:lnSpc>
            <a:spcPct val="110000"/>
          </a:lnSpc>
          <a:defRPr dirty="0">
            <a:latin typeface="Arial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 Science PPT Template" id="{97DACC63-2ECC-A641-82D2-AA9E782A253C}" vid="{51E7826C-BB26-1C47-8696-27B493145681}"/>
    </a:ext>
  </a:extLst>
</a:theme>
</file>

<file path=ppt/theme/theme3.xml><?xml version="1.0" encoding="utf-8"?>
<a:theme xmlns:a="http://schemas.openxmlformats.org/drawingml/2006/main" name="xx2 – dark slides">
  <a:themeElements>
    <a:clrScheme name="2017 EXXETA">
      <a:dk1>
        <a:srgbClr val="343C49"/>
      </a:dk1>
      <a:lt1>
        <a:srgbClr val="FFFFFF"/>
      </a:lt1>
      <a:dk2>
        <a:srgbClr val="B39A69"/>
      </a:dk2>
      <a:lt2>
        <a:srgbClr val="78879F"/>
      </a:lt2>
      <a:accent1>
        <a:srgbClr val="079DAA"/>
      </a:accent1>
      <a:accent2>
        <a:srgbClr val="20DDBC"/>
      </a:accent2>
      <a:accent3>
        <a:srgbClr val="18A68D"/>
      </a:accent3>
      <a:accent4>
        <a:srgbClr val="09D2E3"/>
      </a:accent4>
      <a:accent5>
        <a:srgbClr val="FFA95D"/>
      </a:accent5>
      <a:accent6>
        <a:srgbClr val="DA004D"/>
      </a:accent6>
      <a:hlink>
        <a:srgbClr val="A00038"/>
      </a:hlink>
      <a:folHlink>
        <a:srgbClr val="4900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91440" bIns="45720" rtlCol="0" anchor="t" anchorCtr="0">
        <a:spAutoFit/>
      </a:bodyPr>
      <a:lstStyle>
        <a:defPPr>
          <a:defRPr sz="1800" b="0" i="0" baseline="0" dirty="0" smtClean="0">
            <a:solidFill>
              <a:schemeClr val="tx1">
                <a:lumMod val="40000"/>
                <a:lumOff val="60000"/>
              </a:schemeClr>
            </a:solidFill>
            <a:latin typeface="Arial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 Science PPT Template" id="{97DACC63-2ECC-A641-82D2-AA9E782A253C}" vid="{0DAC65C1-F929-4D4B-8D32-1D5FAC9ECC41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9DA7523EBC4BB464CE2EA9666BEC" ma:contentTypeVersion="11" ma:contentTypeDescription="Create a new document." ma:contentTypeScope="" ma:versionID="af62be067f84a07d52101cf18bcf88b6">
  <xsd:schema xmlns:xsd="http://www.w3.org/2001/XMLSchema" xmlns:xs="http://www.w3.org/2001/XMLSchema" xmlns:p="http://schemas.microsoft.com/office/2006/metadata/properties" xmlns:ns2="e6094d95-be7c-4209-8958-c93d3accb5d7" xmlns:ns3="8addc4cf-2e90-43ec-a642-99923020e2a0" targetNamespace="http://schemas.microsoft.com/office/2006/metadata/properties" ma:root="true" ma:fieldsID="094afa1e2e625d6c133139df44ca4f61" ns2:_="" ns3:_="">
    <xsd:import namespace="e6094d95-be7c-4209-8958-c93d3accb5d7"/>
    <xsd:import namespace="8addc4cf-2e90-43ec-a642-99923020e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94d95-be7c-4209-8958-c93d3accb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c4cf-2e90-43ec-a642-99923020e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D780A3-E336-4A06-BD7D-CC9337970FF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565788-3BF8-4832-965A-6B31290A7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94d95-be7c-4209-8958-c93d3accb5d7"/>
    <ds:schemaRef ds:uri="8addc4cf-2e90-43ec-a642-99923020e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CE5B6D-4C19-4563-A803-73BDC07C1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XX_Design_ReBrand</Template>
  <TotalTime>0</TotalTime>
  <Words>543</Words>
  <Application>Microsoft Macintosh PowerPoint</Application>
  <PresentationFormat>Breitbild</PresentationFormat>
  <Paragraphs>194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Arial Standard</vt:lpstr>
      <vt:lpstr>Calibri</vt:lpstr>
      <vt:lpstr>Designball-Electronic-Device-01</vt:lpstr>
      <vt:lpstr>Symbol</vt:lpstr>
      <vt:lpstr>XX_Design_ReBrand</vt:lpstr>
      <vt:lpstr>1_XX_Design_ReBrand</vt:lpstr>
      <vt:lpstr>xx2 – dark slides</vt:lpstr>
      <vt:lpstr>MLOps in production</vt:lpstr>
      <vt:lpstr>PowerPoint-Präsentation</vt:lpstr>
      <vt:lpstr>Herausforderungen von Machine Learning in Produktion</vt:lpstr>
      <vt:lpstr>KI in Produktion</vt:lpstr>
      <vt:lpstr>Was ist MLOps?</vt:lpstr>
      <vt:lpstr>Was macht einen MLOps Service aus?</vt:lpstr>
      <vt:lpstr>Mehr macht den Modellierern</vt:lpstr>
      <vt:lpstr>Technical Debt minimieren</vt:lpstr>
      <vt:lpstr>MLOps Platformen</vt:lpstr>
      <vt:lpstr>Managed Kubeflow in der Cloud</vt:lpstr>
      <vt:lpstr>MLOps Service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PPT Template</dc:title>
  <dc:subject/>
  <dc:creator>Korff, Matti Gerrit</dc:creator>
  <cp:keywords/>
  <dc:description/>
  <cp:lastModifiedBy>Korff, Matti Gerrit</cp:lastModifiedBy>
  <cp:revision>29</cp:revision>
  <cp:lastPrinted>2017-07-18T13:12:22Z</cp:lastPrinted>
  <dcterms:created xsi:type="dcterms:W3CDTF">2021-06-22T09:58:49Z</dcterms:created>
  <dcterms:modified xsi:type="dcterms:W3CDTF">2021-06-22T14:40:56Z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0x0101003E269DA7523EBC4BB464CE2EA9666BEC</vt:lpwstr>
  </property>
</Properties>
</file>