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78" r:id="rId5"/>
    <p:sldId id="280" r:id="rId6"/>
    <p:sldId id="279"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9" autoAdjust="0"/>
  </p:normalViewPr>
  <p:slideViewPr>
    <p:cSldViewPr snapToGrid="0">
      <p:cViewPr>
        <p:scale>
          <a:sx n="75" d="100"/>
          <a:sy n="75" d="100"/>
        </p:scale>
        <p:origin x="965" y="216"/>
      </p:cViewPr>
      <p:guideLst/>
    </p:cSldViewPr>
  </p:slideViewPr>
  <p:notesTextViewPr>
    <p:cViewPr>
      <p:scale>
        <a:sx n="1" d="1"/>
        <a:sy n="1" d="1"/>
      </p:scale>
      <p:origin x="0" y="0"/>
    </p:cViewPr>
  </p:notesTextViewPr>
  <p:notesViewPr>
    <p:cSldViewPr snapToGrid="0">
      <p:cViewPr varScale="1">
        <p:scale>
          <a:sx n="89" d="100"/>
          <a:sy n="89" d="100"/>
        </p:scale>
        <p:origin x="37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B6EC6-B3D5-463C-81D6-CFCB32E6316D}" type="datetime1">
              <a:rPr lang="it-IT" smtClean="0"/>
              <a:t>12/02/2024</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E3BC0E-9824-4C89-AFF3-76AD45D5EAD2}" type="slidenum">
              <a:rPr lang="it-IT" smtClean="0"/>
              <a:t>‹N›</a:t>
            </a:fld>
            <a:endParaRPr lang="it-IT" dirty="0"/>
          </a:p>
        </p:txBody>
      </p:sp>
    </p:spTree>
    <p:extLst>
      <p:ext uri="{BB962C8B-B14F-4D97-AF65-F5344CB8AC3E}">
        <p14:creationId xmlns:p14="http://schemas.microsoft.com/office/powerpoint/2010/main" val="3055788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3BD83F-4E98-4492-9EEF-7E22B46C52B7}" type="datetime1">
              <a:rPr lang="it-IT" noProof="0" smtClean="0"/>
              <a:t>12/02/2024</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it-IT" noProof="0" smtClean="0"/>
              <a:t>‹N›</a:t>
            </a:fld>
            <a:endParaRPr lang="it-IT"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E6DE88F-1F85-4A27-9D34-D74A50E7B0DA}" type="slidenum">
              <a:rPr lang="it-IT" smtClean="0"/>
              <a:t>1</a:t>
            </a:fld>
            <a:endParaRPr lang="it-IT" dirty="0"/>
          </a:p>
        </p:txBody>
      </p:sp>
    </p:spTree>
    <p:extLst>
      <p:ext uri="{BB962C8B-B14F-4D97-AF65-F5344CB8AC3E}">
        <p14:creationId xmlns:p14="http://schemas.microsoft.com/office/powerpoint/2010/main" val="195181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endParaRPr lang="it-IT" noProof="0" dirty="0"/>
          </a:p>
        </p:txBody>
      </p:sp>
      <p:sp>
        <p:nvSpPr>
          <p:cNvPr id="4" name="Segnaposto data 3"/>
          <p:cNvSpPr>
            <a:spLocks noGrp="1"/>
          </p:cNvSpPr>
          <p:nvPr>
            <p:ph type="dt" sz="half" idx="10"/>
          </p:nvPr>
        </p:nvSpPr>
        <p:spPr/>
        <p:txBody>
          <a:bodyPr rtlCol="0"/>
          <a:lstStyle/>
          <a:p>
            <a:pPr rtl="0"/>
            <a:fld id="{3D430EA8-14E0-449E-BAE3-251675D71AE6}" type="datetime1">
              <a:rPr lang="it-IT" noProof="0" smtClean="0"/>
              <a:t>12/02/2024</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Immagin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o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p:cNvSpPr>
            <a:spLocks noGrp="1"/>
          </p:cNvSpPr>
          <p:nvPr>
            <p:ph type="body" sz="half" idx="2" hasCustomPrompt="1"/>
          </p:nvPr>
        </p:nvSpPr>
        <p:spPr>
          <a:xfrm>
            <a:off x="913795" y="5247728"/>
            <a:ext cx="10353762" cy="543472"/>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85F78D5D-AA22-4573-9291-14D0AF71C42B}"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8437"/>
            <a:ext cx="10353762" cy="3534344"/>
          </a:xfrm>
        </p:spPr>
        <p:txBody>
          <a:bodyPr rtlCol="0" anchor="ctr">
            <a:normAutofit/>
          </a:bodyPr>
          <a:lstStyle>
            <a:lvl1pPr>
              <a:defRPr sz="40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94" y="4295180"/>
            <a:ext cx="10353763" cy="1501826"/>
          </a:xfrm>
        </p:spPr>
        <p:txBody>
          <a:bodyPr rtlCol="0" anchor="ct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FC78ABFA-54CE-43CD-826A-3027CF279575}"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600"/>
            <a:ext cx="9302752" cy="2992904"/>
          </a:xfrm>
        </p:spPr>
        <p:txBody>
          <a:bodyPr rtlCol="0" anchor="ctr">
            <a:normAutofit/>
          </a:bodyPr>
          <a:lstStyle>
            <a:lvl1pPr>
              <a:defRPr sz="3600"/>
            </a:lvl1pPr>
          </a:lstStyle>
          <a:p>
            <a:pPr rtl="0"/>
            <a:r>
              <a:rPr lang="it-IT" noProof="0"/>
              <a:t>Fare clic per modificare lo stile del titolo dello schema</a:t>
            </a:r>
            <a:endParaRPr lang="it-IT" noProof="0" dirty="0"/>
          </a:p>
        </p:txBody>
      </p:sp>
      <p:sp>
        <p:nvSpPr>
          <p:cNvPr id="12" name="Segnaposto tes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hasCustomPrompt="1"/>
          </p:nvPr>
        </p:nvSpPr>
        <p:spPr>
          <a:xfrm>
            <a:off x="913794" y="4304353"/>
            <a:ext cx="10353763" cy="1489496"/>
          </a:xfrm>
        </p:spPr>
        <p:txBody>
          <a:bodyPr rtlCol="0" anchor="ctr">
            <a:normAutofit/>
          </a:bodyP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E5BAB2A0-48BA-414C-9B57-A788F181FD55}"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1" name="Casella di tes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dirty="0">
                <a:solidFill>
                  <a:schemeClr val="tx1"/>
                </a:solidFill>
                <a:effectLst/>
              </a:rPr>
              <a:t>"</a:t>
            </a:r>
          </a:p>
        </p:txBody>
      </p:sp>
      <p:sp>
        <p:nvSpPr>
          <p:cNvPr id="13" name="Casella di tes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913794" y="2126942"/>
            <a:ext cx="10353763" cy="2511835"/>
          </a:xfrm>
        </p:spPr>
        <p:txBody>
          <a:bodyPr rtlCol="0" anchor="b"/>
          <a:lstStyle>
            <a:lvl1pPr>
              <a:defRPr sz="32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84" y="4650556"/>
            <a:ext cx="10352199" cy="1140644"/>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00B63BDD-0DE4-44A9-968C-0F85F7310FF1}"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913795" y="609600"/>
            <a:ext cx="10353762" cy="970450"/>
          </a:xfrm>
        </p:spPr>
        <p:txBody>
          <a:bodyPr rtlCol="0"/>
          <a:lstStyle/>
          <a:p>
            <a:pPr rtl="0"/>
            <a:r>
              <a:rPr lang="it-IT" noProof="0"/>
              <a:t>Fare clic per modificare lo stile del titolo dello schema</a:t>
            </a:r>
            <a:endParaRPr lang="it-IT" noProof="0" dirty="0"/>
          </a:p>
        </p:txBody>
      </p:sp>
      <p:sp>
        <p:nvSpPr>
          <p:cNvPr id="7" name="Segnaposto tes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0" name="Segnaposto testo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11" name="Segnaposto testo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2" name="Segnaposto tes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4E01353-0AF6-44A0-B56A-EC9948C56E05}" type="datetime1">
              <a:rPr lang="it-IT" noProof="0" smtClean="0"/>
              <a:t>12/02/2024</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pic>
        <p:nvPicPr>
          <p:cNvPr id="2" name="Immagin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magin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magin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olo 1"/>
          <p:cNvSpPr>
            <a:spLocks noGrp="1"/>
          </p:cNvSpPr>
          <p:nvPr>
            <p:ph type="title"/>
          </p:nvPr>
        </p:nvSpPr>
        <p:spPr>
          <a:xfrm>
            <a:off x="913794" y="609600"/>
            <a:ext cx="10353763" cy="970450"/>
          </a:xfrm>
        </p:spPr>
        <p:txBody>
          <a:bodyPr rtlCol="0"/>
          <a:lstStyle/>
          <a:p>
            <a:pPr rtl="0"/>
            <a:r>
              <a:rPr lang="it-IT" noProof="0"/>
              <a:t>Fare clic per modificare lo stile del titolo dello schema</a:t>
            </a:r>
            <a:endParaRPr lang="it-IT" noProof="0" dirty="0"/>
          </a:p>
        </p:txBody>
      </p:sp>
      <p:sp>
        <p:nvSpPr>
          <p:cNvPr id="19" name="Segnaposto tes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dirty="0"/>
              <a:t>Fare clic sull'icona per inserire un'immagine</a:t>
            </a:r>
          </a:p>
        </p:txBody>
      </p:sp>
      <p:sp>
        <p:nvSpPr>
          <p:cNvPr id="21" name="Segnaposto testo 3"/>
          <p:cNvSpPr>
            <a:spLocks noGrp="1"/>
          </p:cNvSpPr>
          <p:nvPr>
            <p:ph type="body" sz="half" idx="18" hasCustomPrompt="1"/>
          </p:nvPr>
        </p:nvSpPr>
        <p:spPr>
          <a:xfrm>
            <a:off x="913795" y="4572443"/>
            <a:ext cx="3300984" cy="121875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22" name="Segnaposto testo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3" name="Segnaposto immagin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dirty="0"/>
              <a:t>Fare clic sull'icona per inserire un'immagine</a:t>
            </a:r>
          </a:p>
        </p:txBody>
      </p:sp>
      <p:sp>
        <p:nvSpPr>
          <p:cNvPr id="24" name="Segnaposto tes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6" name="Segnaposto immagin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dirty="0"/>
              <a:t>Fare clic sull'icona per inserire un'immagine</a:t>
            </a:r>
          </a:p>
        </p:txBody>
      </p:sp>
      <p:sp>
        <p:nvSpPr>
          <p:cNvPr id="27" name="Segnaposto tes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49AE39B2-8246-4CE7-8324-4F270EFD3EA1}" type="datetime1">
              <a:rPr lang="it-IT" noProof="0" smtClean="0"/>
              <a:t>12/02/2024</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9C6BD73F-1D7D-41AA-92C7-1C9F1FD86CC7}" type="datetime1">
              <a:rPr lang="it-IT" noProof="0" smtClean="0"/>
              <a:t>12/02/2024</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95401" y="1761067"/>
            <a:ext cx="9590550" cy="1828813"/>
          </a:xfrm>
        </p:spPr>
        <p:txBody>
          <a:bodyPr rtlCol="0" anchor="b"/>
          <a:lstStyle>
            <a:lvl1pPr algn="ctr">
              <a:defRPr sz="4000" b="0" cap="none"/>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6A1BD0A3-4FDD-4105-8508-C4D976B5E040}" type="datetime1">
              <a:rPr lang="it-IT" noProof="0" smtClean="0"/>
              <a:t>12/02/2024</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10353762" cy="1261872"/>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913795" y="2076450"/>
            <a:ext cx="4856841" cy="3622671"/>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410716" y="2076451"/>
            <a:ext cx="4856841" cy="3622672"/>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p:cNvSpPr>
            <a:spLocks noGrp="1"/>
          </p:cNvSpPr>
          <p:nvPr>
            <p:ph type="dt" sz="half" idx="10"/>
          </p:nvPr>
        </p:nvSpPr>
        <p:spPr/>
        <p:txBody>
          <a:bodyPr rtlCol="0"/>
          <a:lstStyle/>
          <a:p>
            <a:pPr rtl="0"/>
            <a:fld id="{6677ECA7-39D9-4859-87B6-739D39A2DFF4}"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Immagin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magin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olo 1"/>
          <p:cNvSpPr>
            <a:spLocks noGrp="1"/>
          </p:cNvSpPr>
          <p:nvPr>
            <p:ph type="title"/>
          </p:nvPr>
        </p:nvSpPr>
        <p:spPr>
          <a:xfrm>
            <a:off x="913795" y="609600"/>
            <a:ext cx="10353762" cy="970450"/>
          </a:xfrm>
        </p:spPr>
        <p:txBody>
          <a:bodyPr rtlCol="0"/>
          <a:lstStyle>
            <a:lvl1pPr>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6" name="Segnaposto contenut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p:cNvSpPr>
            <a:spLocks noGrp="1"/>
          </p:cNvSpPr>
          <p:nvPr>
            <p:ph type="dt" sz="half" idx="10"/>
          </p:nvPr>
        </p:nvSpPr>
        <p:spPr/>
        <p:txBody>
          <a:bodyPr rtlCol="0"/>
          <a:lstStyle/>
          <a:p>
            <a:pPr rtl="0"/>
            <a:fld id="{00BEC704-95ED-497D-8A83-2665E273E4A0}" type="datetime1">
              <a:rPr lang="it-IT" noProof="0" smtClean="0"/>
              <a:t>12/02/2024</a:t>
            </a:fld>
            <a:endParaRPr lang="it-IT" noProof="0" dirty="0"/>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p>
            <a:pPr rtl="0"/>
            <a:fld id="{B9BF8B62-C02F-4DCC-BF7C-5E5DD2E64A59}" type="datetime1">
              <a:rPr lang="it-IT" noProof="0" smtClean="0"/>
              <a:t>12/02/2024</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00C0D22-0C9C-4097-9FAB-102F6555ACEA}" type="datetime1">
              <a:rPr lang="it-IT" noProof="0" smtClean="0"/>
              <a:t>12/02/2024</a:t>
            </a:fld>
            <a:endParaRPr lang="it-IT" noProof="0"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4855633" y="609600"/>
            <a:ext cx="6411924" cy="5080001"/>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FCA0E368-2E43-4CDB-872B-57DD268A5739}"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Immagin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o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dirty="0"/>
              <a:t>Fare clic sull'icona per inserire un'immagine</a:t>
            </a:r>
          </a:p>
        </p:txBody>
      </p:sp>
      <p:sp>
        <p:nvSpPr>
          <p:cNvPr id="4" name="Segnaposto tes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3907B06D-763E-4405-9BAD-7DE5E79BD4A9}" type="datetime1">
              <a:rPr lang="it-IT" noProof="0" smtClean="0"/>
              <a:t>12/02/2024</a:t>
            </a:fld>
            <a:endParaRPr lang="it-IT" noProof="0" dirty="0"/>
          </a:p>
        </p:txBody>
      </p:sp>
      <p:sp>
        <p:nvSpPr>
          <p:cNvPr id="6" name="Segnaposto piè di pagina 5"/>
          <p:cNvSpPr>
            <a:spLocks noGrp="1"/>
          </p:cNvSpPr>
          <p:nvPr>
            <p:ph type="ftr" sz="quarter" idx="11"/>
          </p:nvPr>
        </p:nvSpPr>
        <p:spPr/>
        <p:txBody>
          <a:bodyPr rtlCol="0"/>
          <a:lstStyle/>
          <a:p>
            <a:pPr algn="l"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91637636-B1F9-4ACF-A85F-2E09AC1D2476}" type="datetime1">
              <a:rPr lang="it-IT" noProof="0" smtClean="0"/>
              <a:t>12/02/2024</a:t>
            </a:fld>
            <a:endParaRPr lang="it-IT" noProof="0" dirty="0"/>
          </a:p>
        </p:txBody>
      </p:sp>
      <p:sp>
        <p:nvSpPr>
          <p:cNvPr id="5" name="Segnaposto piè di pa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it-IT" noProof="0" dirty="0"/>
          </a:p>
        </p:txBody>
      </p:sp>
      <p:sp>
        <p:nvSpPr>
          <p:cNvPr id="6" name="Segnaposto numero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85463"/>
            <a:ext cx="12192001" cy="6857990"/>
          </a:xfrm>
          <a:prstGeom prst="rect">
            <a:avLst/>
          </a:prstGeom>
        </p:spPr>
      </p:pic>
      <p:sp>
        <p:nvSpPr>
          <p:cNvPr id="4" name="Rettangolo 3">
            <a:hlinkClick r:id="rId5" action="ppaction://hlinksldjump"/>
            <a:extLst>
              <a:ext uri="{FF2B5EF4-FFF2-40B4-BE49-F238E27FC236}">
                <a16:creationId xmlns:a16="http://schemas.microsoft.com/office/drawing/2014/main" id="{3C29A4FB-4A12-5A64-4B3D-6676A7A34062}"/>
              </a:ext>
            </a:extLst>
          </p:cNvPr>
          <p:cNvSpPr/>
          <p:nvPr/>
        </p:nvSpPr>
        <p:spPr>
          <a:xfrm>
            <a:off x="1498444" y="1420484"/>
            <a:ext cx="4100418" cy="6901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6" name="Rettangolo 5">
            <a:extLst>
              <a:ext uri="{FF2B5EF4-FFF2-40B4-BE49-F238E27FC236}">
                <a16:creationId xmlns:a16="http://schemas.microsoft.com/office/drawing/2014/main" id="{CFD88D62-B177-00A8-9F98-2097313FC670}"/>
              </a:ext>
            </a:extLst>
          </p:cNvPr>
          <p:cNvSpPr/>
          <p:nvPr/>
        </p:nvSpPr>
        <p:spPr>
          <a:xfrm>
            <a:off x="1498444" y="2332008"/>
            <a:ext cx="4100418" cy="6901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7" name="Rettangolo 6">
            <a:extLst>
              <a:ext uri="{FF2B5EF4-FFF2-40B4-BE49-F238E27FC236}">
                <a16:creationId xmlns:a16="http://schemas.microsoft.com/office/drawing/2014/main" id="{B77712CA-6405-92DD-6D28-F50E3AACC54E}"/>
              </a:ext>
            </a:extLst>
          </p:cNvPr>
          <p:cNvSpPr/>
          <p:nvPr/>
        </p:nvSpPr>
        <p:spPr>
          <a:xfrm>
            <a:off x="1498444" y="3243532"/>
            <a:ext cx="4100418" cy="6901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Rettangolo 7">
            <a:extLst>
              <a:ext uri="{FF2B5EF4-FFF2-40B4-BE49-F238E27FC236}">
                <a16:creationId xmlns:a16="http://schemas.microsoft.com/office/drawing/2014/main" id="{852530A0-9AB5-F614-EE04-AD1FE9728AA1}"/>
              </a:ext>
            </a:extLst>
          </p:cNvPr>
          <p:cNvSpPr/>
          <p:nvPr/>
        </p:nvSpPr>
        <p:spPr>
          <a:xfrm>
            <a:off x="1498444" y="4155056"/>
            <a:ext cx="4100418" cy="6901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9" name="CasellaDiTesto 8">
            <a:hlinkClick r:id="rId6" action="ppaction://hlinksldjump"/>
            <a:extLst>
              <a:ext uri="{FF2B5EF4-FFF2-40B4-BE49-F238E27FC236}">
                <a16:creationId xmlns:a16="http://schemas.microsoft.com/office/drawing/2014/main" id="{0BA358C0-31EE-3304-8A8C-E5C5F71EAD5B}"/>
              </a:ext>
            </a:extLst>
          </p:cNvPr>
          <p:cNvSpPr txBox="1"/>
          <p:nvPr/>
        </p:nvSpPr>
        <p:spPr>
          <a:xfrm>
            <a:off x="1656272" y="1605781"/>
            <a:ext cx="3519577" cy="369332"/>
          </a:xfrm>
          <a:prstGeom prst="rect">
            <a:avLst/>
          </a:prstGeom>
          <a:noFill/>
        </p:spPr>
        <p:txBody>
          <a:bodyPr wrap="square" rtlCol="0">
            <a:spAutoFit/>
          </a:bodyPr>
          <a:lstStyle/>
          <a:p>
            <a:r>
              <a:rPr lang="it-IT" dirty="0">
                <a:hlinkClick r:id="rId5" action="ppaction://hlinksldjump"/>
              </a:rPr>
              <a:t>Introduzione</a:t>
            </a:r>
            <a:endParaRPr lang="it-IT" dirty="0"/>
          </a:p>
        </p:txBody>
      </p:sp>
      <p:sp>
        <p:nvSpPr>
          <p:cNvPr id="10" name="CasellaDiTesto 9">
            <a:extLst>
              <a:ext uri="{FF2B5EF4-FFF2-40B4-BE49-F238E27FC236}">
                <a16:creationId xmlns:a16="http://schemas.microsoft.com/office/drawing/2014/main" id="{A1CF3837-B51A-540D-AA16-85FCE41D7D61}"/>
              </a:ext>
            </a:extLst>
          </p:cNvPr>
          <p:cNvSpPr txBox="1"/>
          <p:nvPr/>
        </p:nvSpPr>
        <p:spPr>
          <a:xfrm>
            <a:off x="1656272" y="3447304"/>
            <a:ext cx="3630103" cy="369332"/>
          </a:xfrm>
          <a:prstGeom prst="rect">
            <a:avLst/>
          </a:prstGeom>
          <a:noFill/>
        </p:spPr>
        <p:txBody>
          <a:bodyPr wrap="square" rtlCol="0">
            <a:spAutoFit/>
          </a:bodyPr>
          <a:lstStyle/>
          <a:p>
            <a:r>
              <a:rPr lang="it-IT" dirty="0"/>
              <a:t>Algoritmo di Barnes-Hut</a:t>
            </a:r>
          </a:p>
        </p:txBody>
      </p:sp>
      <p:sp>
        <p:nvSpPr>
          <p:cNvPr id="11" name="CasellaDiTesto 10">
            <a:extLst>
              <a:ext uri="{FF2B5EF4-FFF2-40B4-BE49-F238E27FC236}">
                <a16:creationId xmlns:a16="http://schemas.microsoft.com/office/drawing/2014/main" id="{9170BB27-F862-4946-B37A-4536CB36D009}"/>
              </a:ext>
            </a:extLst>
          </p:cNvPr>
          <p:cNvSpPr txBox="1"/>
          <p:nvPr/>
        </p:nvSpPr>
        <p:spPr>
          <a:xfrm>
            <a:off x="1656272" y="2492398"/>
            <a:ext cx="2242868" cy="646331"/>
          </a:xfrm>
          <a:prstGeom prst="rect">
            <a:avLst/>
          </a:prstGeom>
          <a:noFill/>
        </p:spPr>
        <p:txBody>
          <a:bodyPr wrap="square" rtlCol="0">
            <a:spAutoFit/>
          </a:bodyPr>
          <a:lstStyle/>
          <a:p>
            <a:r>
              <a:rPr lang="it-IT" dirty="0"/>
              <a:t>Metodo esaustivo</a:t>
            </a:r>
          </a:p>
          <a:p>
            <a:endParaRPr lang="it-IT" dirty="0"/>
          </a:p>
        </p:txBody>
      </p:sp>
      <p:sp>
        <p:nvSpPr>
          <p:cNvPr id="12" name="CasellaDiTesto 11">
            <a:extLst>
              <a:ext uri="{FF2B5EF4-FFF2-40B4-BE49-F238E27FC236}">
                <a16:creationId xmlns:a16="http://schemas.microsoft.com/office/drawing/2014/main" id="{31B74D46-B694-1719-50D0-651F81B93DFE}"/>
              </a:ext>
            </a:extLst>
          </p:cNvPr>
          <p:cNvSpPr txBox="1"/>
          <p:nvPr/>
        </p:nvSpPr>
        <p:spPr>
          <a:xfrm>
            <a:off x="1656272" y="4286306"/>
            <a:ext cx="2303253" cy="369332"/>
          </a:xfrm>
          <a:prstGeom prst="rect">
            <a:avLst/>
          </a:prstGeom>
          <a:noFill/>
        </p:spPr>
        <p:txBody>
          <a:bodyPr wrap="square" rtlCol="0">
            <a:spAutoFit/>
          </a:bodyPr>
          <a:lstStyle/>
          <a:p>
            <a:r>
              <a:rPr lang="it-IT" dirty="0"/>
              <a:t>Test</a:t>
            </a:r>
          </a:p>
        </p:txBody>
      </p:sp>
      <p:sp>
        <p:nvSpPr>
          <p:cNvPr id="15" name="Rettangolo 14">
            <a:extLst>
              <a:ext uri="{FF2B5EF4-FFF2-40B4-BE49-F238E27FC236}">
                <a16:creationId xmlns:a16="http://schemas.microsoft.com/office/drawing/2014/main" id="{683903F2-0758-3C9D-FE18-7076B6E5DFC4}"/>
              </a:ext>
            </a:extLst>
          </p:cNvPr>
          <p:cNvSpPr/>
          <p:nvPr/>
        </p:nvSpPr>
        <p:spPr>
          <a:xfrm>
            <a:off x="6897776" y="1329101"/>
            <a:ext cx="3995309" cy="41997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3" name="Sottotitolo 2">
            <a:extLst>
              <a:ext uri="{FF2B5EF4-FFF2-40B4-BE49-F238E27FC236}">
                <a16:creationId xmlns:a16="http://schemas.microsoft.com/office/drawing/2014/main" id="{DB93FB3F-A8D4-46D3-A1C6-C79C64563729}"/>
              </a:ext>
            </a:extLst>
          </p:cNvPr>
          <p:cNvSpPr>
            <a:spLocks noGrp="1"/>
          </p:cNvSpPr>
          <p:nvPr>
            <p:ph type="subTitle" idx="1"/>
          </p:nvPr>
        </p:nvSpPr>
        <p:spPr>
          <a:xfrm>
            <a:off x="9552323" y="4021347"/>
            <a:ext cx="1322714" cy="1026544"/>
          </a:xfrm>
        </p:spPr>
        <p:txBody>
          <a:bodyPr rtlCol="0">
            <a:normAutofit fontScale="70000" lnSpcReduction="20000"/>
          </a:bodyPr>
          <a:lstStyle/>
          <a:p>
            <a:pPr algn="l" rtl="0"/>
            <a:r>
              <a:rPr lang="it-IT" sz="2300" dirty="0"/>
              <a:t>A. Coppola</a:t>
            </a:r>
          </a:p>
          <a:p>
            <a:pPr algn="l" rtl="0"/>
            <a:r>
              <a:rPr lang="it-IT" dirty="0"/>
              <a:t>S. Bianco</a:t>
            </a:r>
          </a:p>
          <a:p>
            <a:pPr algn="l" rtl="0"/>
            <a:r>
              <a:rPr lang="it-IT" sz="2300" dirty="0"/>
              <a:t>F. D’Aprile</a:t>
            </a:r>
          </a:p>
        </p:txBody>
      </p:sp>
      <p:sp>
        <p:nvSpPr>
          <p:cNvPr id="2" name="Titolo 1">
            <a:extLst>
              <a:ext uri="{FF2B5EF4-FFF2-40B4-BE49-F238E27FC236}">
                <a16:creationId xmlns:a16="http://schemas.microsoft.com/office/drawing/2014/main" id="{0D1F047C-C727-42A7-85C5-68C5AA1B1A93}"/>
              </a:ext>
            </a:extLst>
          </p:cNvPr>
          <p:cNvSpPr>
            <a:spLocks noGrp="1"/>
          </p:cNvSpPr>
          <p:nvPr>
            <p:ph type="ctrTitle"/>
          </p:nvPr>
        </p:nvSpPr>
        <p:spPr>
          <a:xfrm>
            <a:off x="6897776" y="1724026"/>
            <a:ext cx="3977261" cy="1864562"/>
          </a:xfrm>
        </p:spPr>
        <p:txBody>
          <a:bodyPr rtlCol="0">
            <a:normAutofit/>
          </a:bodyPr>
          <a:lstStyle/>
          <a:p>
            <a:pPr algn="l"/>
            <a:r>
              <a:rPr lang="it-IT" sz="3200" dirty="0"/>
              <a:t>Parallelizzazione del problema degli N-Corpi</a:t>
            </a:r>
          </a:p>
        </p:txBody>
      </p:sp>
      <p:sp>
        <p:nvSpPr>
          <p:cNvPr id="16" name="Rettangolo 15">
            <a:extLst>
              <a:ext uri="{FF2B5EF4-FFF2-40B4-BE49-F238E27FC236}">
                <a16:creationId xmlns:a16="http://schemas.microsoft.com/office/drawing/2014/main" id="{0E794E68-E207-2131-D39A-E46A0B89EBA4}"/>
              </a:ext>
            </a:extLst>
          </p:cNvPr>
          <p:cNvSpPr/>
          <p:nvPr/>
        </p:nvSpPr>
        <p:spPr>
          <a:xfrm>
            <a:off x="1498443" y="5047891"/>
            <a:ext cx="4100418" cy="6901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7" name="CasellaDiTesto 16">
            <a:extLst>
              <a:ext uri="{FF2B5EF4-FFF2-40B4-BE49-F238E27FC236}">
                <a16:creationId xmlns:a16="http://schemas.microsoft.com/office/drawing/2014/main" id="{7EA408A4-FD0A-6407-CCE3-C3E51A5D567E}"/>
              </a:ext>
            </a:extLst>
          </p:cNvPr>
          <p:cNvSpPr txBox="1"/>
          <p:nvPr/>
        </p:nvSpPr>
        <p:spPr>
          <a:xfrm>
            <a:off x="1656271" y="5179141"/>
            <a:ext cx="2303253" cy="369332"/>
          </a:xfrm>
          <a:prstGeom prst="rect">
            <a:avLst/>
          </a:prstGeom>
          <a:noFill/>
        </p:spPr>
        <p:txBody>
          <a:bodyPr wrap="square" rtlCol="0">
            <a:spAutoFit/>
          </a:bodyPr>
          <a:lstStyle/>
          <a:p>
            <a:r>
              <a:rPr lang="it-IT" dirty="0"/>
              <a:t>Conclusioni</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testo, schermata, Carattere, software&#10;&#10;Descrizione generata automaticamente">
            <a:extLst>
              <a:ext uri="{FF2B5EF4-FFF2-40B4-BE49-F238E27FC236}">
                <a16:creationId xmlns:a16="http://schemas.microsoft.com/office/drawing/2014/main" id="{E044E863-A175-B82C-DF57-ECF0F2C76E5E}"/>
              </a:ext>
            </a:extLst>
          </p:cNvPr>
          <p:cNvPicPr>
            <a:picLocks noGrp="1" noChangeAspect="1"/>
          </p:cNvPicPr>
          <p:nvPr>
            <p:ph idx="1"/>
          </p:nvPr>
        </p:nvPicPr>
        <p:blipFill>
          <a:blip r:embed="rId2"/>
          <a:stretch>
            <a:fillRect/>
          </a:stretch>
        </p:blipFill>
        <p:spPr>
          <a:xfrm>
            <a:off x="6090675" y="2143125"/>
            <a:ext cx="4890987" cy="3714750"/>
          </a:xfrm>
          <a:prstGeom prst="rect">
            <a:avLst/>
          </a:prstGeom>
        </p:spPr>
      </p:pic>
      <p:sp>
        <p:nvSpPr>
          <p:cNvPr id="5" name="Titolo 1">
            <a:extLst>
              <a:ext uri="{FF2B5EF4-FFF2-40B4-BE49-F238E27FC236}">
                <a16:creationId xmlns:a16="http://schemas.microsoft.com/office/drawing/2014/main" id="{A43D21DF-3F85-4D45-428E-24F25349D548}"/>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6" name="CasellaDiTesto 5">
            <a:extLst>
              <a:ext uri="{FF2B5EF4-FFF2-40B4-BE49-F238E27FC236}">
                <a16:creationId xmlns:a16="http://schemas.microsoft.com/office/drawing/2014/main" id="{03E0AF69-7988-8B7B-E85B-086C23043EAA}"/>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tramite MPI</a:t>
            </a:r>
          </a:p>
        </p:txBody>
      </p:sp>
      <p:sp>
        <p:nvSpPr>
          <p:cNvPr id="7" name="CasellaDiTesto 6">
            <a:extLst>
              <a:ext uri="{FF2B5EF4-FFF2-40B4-BE49-F238E27FC236}">
                <a16:creationId xmlns:a16="http://schemas.microsoft.com/office/drawing/2014/main" id="{6FAA8D4E-8125-E3AD-D3FD-5D9BF26BA1C5}"/>
              </a:ext>
            </a:extLst>
          </p:cNvPr>
          <p:cNvSpPr txBox="1"/>
          <p:nvPr/>
        </p:nvSpPr>
        <p:spPr>
          <a:xfrm>
            <a:off x="716280" y="2143125"/>
            <a:ext cx="4890987" cy="3970318"/>
          </a:xfrm>
          <a:prstGeom prst="rect">
            <a:avLst/>
          </a:prstGeom>
          <a:noFill/>
        </p:spPr>
        <p:txBody>
          <a:bodyPr wrap="square" rtlCol="0">
            <a:spAutoFit/>
          </a:bodyPr>
          <a:lstStyle/>
          <a:p>
            <a:r>
              <a:rPr lang="it-IT" dirty="0"/>
              <a:t>Dopo aver settato correttamente il sistema si passa al calcolo vero e proprio delle posizioni. Al termine di ciò il master </a:t>
            </a:r>
            <a:r>
              <a:rPr lang="it-IT" dirty="0" err="1"/>
              <a:t>process</a:t>
            </a:r>
            <a:r>
              <a:rPr lang="it-IT" dirty="0"/>
              <a:t> scriverà il risultato in input.</a:t>
            </a:r>
          </a:p>
          <a:p>
            <a:endParaRPr lang="it-IT" dirty="0"/>
          </a:p>
          <a:p>
            <a:r>
              <a:rPr lang="it-IT" dirty="0"/>
              <a:t>Dato che la suddivisione dei corpi tra i processi potrebbe non essere equa, </a:t>
            </a:r>
            <a:r>
              <a:rPr lang="it-IT" dirty="0" err="1"/>
              <a:t>e’</a:t>
            </a:r>
            <a:r>
              <a:rPr lang="it-IT" dirty="0"/>
              <a:t> necessario l’uso della funzione </a:t>
            </a:r>
            <a:r>
              <a:rPr lang="it-IT" dirty="0" err="1"/>
              <a:t>MPI_Allgheterv</a:t>
            </a:r>
            <a:r>
              <a:rPr lang="it-IT" dirty="0"/>
              <a:t> al posto di </a:t>
            </a:r>
            <a:r>
              <a:rPr lang="it-IT" dirty="0" err="1"/>
              <a:t>MPI_Allgheter</a:t>
            </a:r>
            <a:r>
              <a:rPr lang="it-IT" dirty="0"/>
              <a:t> poiché è più flessibile sul numero di blocchi da mandare così da non obbligarci ad inserire un </a:t>
            </a:r>
            <a:r>
              <a:rPr lang="it-IT" dirty="0" err="1"/>
              <a:t>padding</a:t>
            </a:r>
            <a:r>
              <a:rPr lang="it-IT" dirty="0"/>
              <a:t>. </a:t>
            </a:r>
          </a:p>
          <a:p>
            <a:endParaRPr lang="it-IT" dirty="0"/>
          </a:p>
          <a:p>
            <a:r>
              <a:rPr lang="it-IT" dirty="0"/>
              <a:t>(per i test vedere </a:t>
            </a:r>
            <a:r>
              <a:rPr lang="it-IT" dirty="0">
                <a:highlight>
                  <a:srgbClr val="0000FF"/>
                </a:highlight>
              </a:rPr>
              <a:t>QUI</a:t>
            </a:r>
            <a:r>
              <a:rPr lang="it-IT" dirty="0"/>
              <a:t>)</a:t>
            </a:r>
          </a:p>
        </p:txBody>
      </p:sp>
    </p:spTree>
    <p:extLst>
      <p:ext uri="{BB962C8B-B14F-4D97-AF65-F5344CB8AC3E}">
        <p14:creationId xmlns:p14="http://schemas.microsoft.com/office/powerpoint/2010/main" val="285334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E06D193-DAB9-2042-6121-D7A0C60AE467}"/>
              </a:ext>
            </a:extLst>
          </p:cNvPr>
          <p:cNvSpPr>
            <a:spLocks noGrp="1"/>
          </p:cNvSpPr>
          <p:nvPr>
            <p:ph idx="1"/>
          </p:nvPr>
        </p:nvSpPr>
        <p:spPr>
          <a:xfrm>
            <a:off x="716280" y="1924051"/>
            <a:ext cx="10353762" cy="4800539"/>
          </a:xfrm>
        </p:spPr>
        <p:txBody>
          <a:bodyPr>
            <a:normAutofit lnSpcReduction="10000"/>
          </a:bodyPr>
          <a:lstStyle/>
          <a:p>
            <a:pPr marL="36900" indent="0">
              <a:buNone/>
            </a:pPr>
            <a:r>
              <a:rPr lang="it-IT" dirty="0"/>
              <a:t>Per ottimizzare l’esecuzione della versione MPI si possono ridurre i dati trasmessi tra i processi per «alleggerire» il sistema. Notiamo appunto che non tutte le informazioni sono interessanti per il calcolo della nuova posizione di un corpo. In particolare possono essere ignorate le trasmissioni di:</a:t>
            </a:r>
          </a:p>
          <a:p>
            <a:r>
              <a:rPr lang="it-IT" dirty="0"/>
              <a:t>Massa del corpo (rimane invariata)</a:t>
            </a:r>
          </a:p>
          <a:p>
            <a:r>
              <a:rPr lang="it-IT" dirty="0"/>
              <a:t>Vettore della velocità del corpo (non serve per calcolare la posizione degli altri)</a:t>
            </a:r>
          </a:p>
          <a:p>
            <a:pPr marL="36900" indent="0">
              <a:buNone/>
            </a:pPr>
            <a:r>
              <a:rPr lang="it-IT" dirty="0"/>
              <a:t>Perciò da un vettore da 7 double (3 di velocità, 3 di posizione e 1 di massa) la trasmissione di un corpo consiste in soli 3 double della posizione. </a:t>
            </a:r>
          </a:p>
          <a:p>
            <a:pPr marL="36900" indent="0">
              <a:buNone/>
            </a:pPr>
            <a:r>
              <a:rPr lang="it-IT" dirty="0"/>
              <a:t>(vedere i test </a:t>
            </a:r>
            <a:r>
              <a:rPr lang="it-IT" dirty="0">
                <a:highlight>
                  <a:srgbClr val="0000FF"/>
                </a:highlight>
              </a:rPr>
              <a:t>qui</a:t>
            </a:r>
            <a:r>
              <a:rPr lang="it-IT" dirty="0"/>
              <a:t>)</a:t>
            </a:r>
          </a:p>
        </p:txBody>
      </p:sp>
      <p:sp>
        <p:nvSpPr>
          <p:cNvPr id="4" name="Titolo 1">
            <a:extLst>
              <a:ext uri="{FF2B5EF4-FFF2-40B4-BE49-F238E27FC236}">
                <a16:creationId xmlns:a16="http://schemas.microsoft.com/office/drawing/2014/main" id="{B0799FBC-56CD-E531-A167-F050435D6D99}"/>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7E371EFC-5E83-D9EE-3A00-CCB0618490B6}"/>
              </a:ext>
            </a:extLst>
          </p:cNvPr>
          <p:cNvSpPr txBox="1"/>
          <p:nvPr/>
        </p:nvSpPr>
        <p:spPr>
          <a:xfrm>
            <a:off x="716280" y="1219200"/>
            <a:ext cx="5725160" cy="400110"/>
          </a:xfrm>
          <a:prstGeom prst="rect">
            <a:avLst/>
          </a:prstGeom>
          <a:noFill/>
        </p:spPr>
        <p:txBody>
          <a:bodyPr wrap="square" rtlCol="0">
            <a:spAutoFit/>
          </a:bodyPr>
          <a:lstStyle/>
          <a:p>
            <a:r>
              <a:rPr lang="it-IT" sz="2000" dirty="0"/>
              <a:t>Ottimizzazione della versione MPI</a:t>
            </a:r>
          </a:p>
        </p:txBody>
      </p:sp>
    </p:spTree>
    <p:extLst>
      <p:ext uri="{BB962C8B-B14F-4D97-AF65-F5344CB8AC3E}">
        <p14:creationId xmlns:p14="http://schemas.microsoft.com/office/powerpoint/2010/main" val="175780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F0189AD-5013-1CC1-97B3-D911FF9A07BF}"/>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7" name="CasellaDiTesto 6">
            <a:extLst>
              <a:ext uri="{FF2B5EF4-FFF2-40B4-BE49-F238E27FC236}">
                <a16:creationId xmlns:a16="http://schemas.microsoft.com/office/drawing/2014/main" id="{3DE15CAC-27F1-08D8-72D9-4719CCB34A3F}"/>
              </a:ext>
            </a:extLst>
          </p:cNvPr>
          <p:cNvSpPr txBox="1"/>
          <p:nvPr/>
        </p:nvSpPr>
        <p:spPr>
          <a:xfrm>
            <a:off x="716280" y="1219200"/>
            <a:ext cx="5379720" cy="400110"/>
          </a:xfrm>
          <a:prstGeom prst="rect">
            <a:avLst/>
          </a:prstGeom>
          <a:noFill/>
        </p:spPr>
        <p:txBody>
          <a:bodyPr wrap="square" rtlCol="0">
            <a:spAutoFit/>
          </a:bodyPr>
          <a:lstStyle/>
          <a:p>
            <a:r>
              <a:rPr lang="it-IT" sz="2000" dirty="0"/>
              <a:t>Implementazione tramite </a:t>
            </a:r>
            <a:r>
              <a:rPr lang="it-IT" sz="2000" dirty="0" err="1"/>
              <a:t>OpenMP</a:t>
            </a:r>
            <a:endParaRPr lang="it-IT" sz="2000" dirty="0"/>
          </a:p>
        </p:txBody>
      </p:sp>
    </p:spTree>
    <p:extLst>
      <p:ext uri="{BB962C8B-B14F-4D97-AF65-F5344CB8AC3E}">
        <p14:creationId xmlns:p14="http://schemas.microsoft.com/office/powerpoint/2010/main" val="31467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F43B4-B09B-3BD1-F7B1-9314DEA8AA0B}"/>
              </a:ext>
            </a:extLst>
          </p:cNvPr>
          <p:cNvSpPr>
            <a:spLocks noGrp="1"/>
          </p:cNvSpPr>
          <p:nvPr>
            <p:ph type="title"/>
          </p:nvPr>
        </p:nvSpPr>
        <p:spPr/>
        <p:txBody>
          <a:bodyPr anchor="b">
            <a:normAutofit/>
          </a:bodyPr>
          <a:lstStyle/>
          <a:p>
            <a:r>
              <a:rPr lang="it-IT" dirty="0"/>
              <a:t>Introduzione</a:t>
            </a:r>
          </a:p>
        </p:txBody>
      </p:sp>
      <p:sp>
        <p:nvSpPr>
          <p:cNvPr id="8" name="Content Placeholder 2">
            <a:extLst>
              <a:ext uri="{FF2B5EF4-FFF2-40B4-BE49-F238E27FC236}">
                <a16:creationId xmlns:a16="http://schemas.microsoft.com/office/drawing/2014/main" id="{F4E511A2-E309-29D3-7FC1-67F994CF4D8C}"/>
              </a:ext>
            </a:extLst>
          </p:cNvPr>
          <p:cNvSpPr>
            <a:spLocks noGrp="1"/>
          </p:cNvSpPr>
          <p:nvPr>
            <p:ph idx="1"/>
          </p:nvPr>
        </p:nvSpPr>
        <p:spPr/>
        <p:txBody>
          <a:bodyPr/>
          <a:lstStyle/>
          <a:p>
            <a:pPr marL="36900" indent="0">
              <a:buNone/>
            </a:pPr>
            <a:r>
              <a:rPr lang="en-US" dirty="0"/>
              <a:t>Perciò il </a:t>
            </a:r>
            <a:r>
              <a:rPr lang="it-IT" dirty="0"/>
              <a:t>problema</a:t>
            </a:r>
            <a:r>
              <a:rPr lang="en-US" dirty="0"/>
              <a:t> degli n-</a:t>
            </a:r>
            <a:r>
              <a:rPr lang="it-IT" dirty="0"/>
              <a:t>corpi si occupa prevedere le forze interattive tra un gruppo di corpi in base alle loro proprietà orbitali quasi-stazionarie (posizione, velocità, massa e tempo).</a:t>
            </a:r>
            <a:r>
              <a:rPr lang="en-US" dirty="0"/>
              <a:t> In particolare:</a:t>
            </a:r>
          </a:p>
          <a:p>
            <a:pPr marL="36900" indent="0">
              <a:buNone/>
            </a:pPr>
            <a:r>
              <a:rPr lang="en-US" dirty="0"/>
              <a:t>Dati n corpi b</a:t>
            </a:r>
            <a:r>
              <a:rPr lang="en-US" baseline="-25000" dirty="0"/>
              <a:t>1 </a:t>
            </a:r>
            <a:r>
              <a:rPr lang="en-US" dirty="0"/>
              <a:t>… b</a:t>
            </a:r>
            <a:r>
              <a:rPr lang="en-US" baseline="-25000" dirty="0"/>
              <a:t>n </a:t>
            </a:r>
            <a:r>
              <a:rPr lang="en-US" dirty="0"/>
              <a:t>si ha che:</a:t>
            </a:r>
          </a:p>
          <a:p>
            <a:pPr marL="36900" indent="0">
              <a:buNone/>
            </a:pPr>
            <a:r>
              <a:rPr lang="en-US" dirty="0"/>
              <a:t>m</a:t>
            </a:r>
            <a:r>
              <a:rPr lang="en-US" baseline="-25000" dirty="0"/>
              <a:t>1</a:t>
            </a:r>
            <a:r>
              <a:rPr lang="en-US" dirty="0"/>
              <a:t>, … , m</a:t>
            </a:r>
            <a:r>
              <a:rPr lang="en-US" baseline="-25000" dirty="0"/>
              <a:t>n</a:t>
            </a:r>
            <a:r>
              <a:rPr lang="en-US" dirty="0"/>
              <a:t> sono le masse dei corpi</a:t>
            </a:r>
          </a:p>
          <a:p>
            <a:pPr marL="36900" indent="0">
              <a:buNone/>
            </a:pPr>
            <a:r>
              <a:rPr lang="it-IT" dirty="0"/>
              <a:t>→p</a:t>
            </a:r>
            <a:r>
              <a:rPr lang="it-IT" baseline="-25000" dirty="0"/>
              <a:t>1</a:t>
            </a:r>
            <a:r>
              <a:rPr lang="it-IT" dirty="0"/>
              <a:t>, ... , →p</a:t>
            </a:r>
            <a:r>
              <a:rPr lang="it-IT" baseline="-25000" dirty="0"/>
              <a:t>n</a:t>
            </a:r>
            <a:r>
              <a:rPr lang="it-IT" dirty="0"/>
              <a:t> sono i vettori della posizione dei corpi</a:t>
            </a:r>
          </a:p>
          <a:p>
            <a:pPr marL="36900" indent="0">
              <a:buNone/>
            </a:pPr>
            <a:r>
              <a:rPr lang="it-IT" dirty="0"/>
              <a:t>→v</a:t>
            </a:r>
            <a:r>
              <a:rPr lang="it-IT" baseline="-25000" dirty="0"/>
              <a:t>1</a:t>
            </a:r>
            <a:r>
              <a:rPr lang="it-IT" dirty="0"/>
              <a:t>, ... , →v</a:t>
            </a:r>
            <a:r>
              <a:rPr lang="it-IT" baseline="-25000" dirty="0"/>
              <a:t>n</a:t>
            </a:r>
            <a:r>
              <a:rPr lang="it-IT" dirty="0"/>
              <a:t> sono i vettori della velocità dei corpi</a:t>
            </a:r>
          </a:p>
          <a:p>
            <a:pPr marL="36900" indent="0">
              <a:buNone/>
            </a:pPr>
            <a:endParaRPr lang="it-IT" dirty="0"/>
          </a:p>
        </p:txBody>
      </p:sp>
      <p:sp>
        <p:nvSpPr>
          <p:cNvPr id="10" name="Text Placeholder 3">
            <a:extLst>
              <a:ext uri="{FF2B5EF4-FFF2-40B4-BE49-F238E27FC236}">
                <a16:creationId xmlns:a16="http://schemas.microsoft.com/office/drawing/2014/main" id="{6D688DC4-F0AE-2C5F-4591-97C48EE83DA6}"/>
              </a:ext>
            </a:extLst>
          </p:cNvPr>
          <p:cNvSpPr>
            <a:spLocks noGrp="1"/>
          </p:cNvSpPr>
          <p:nvPr>
            <p:ph type="body" sz="half" idx="2"/>
          </p:nvPr>
        </p:nvSpPr>
        <p:spPr/>
        <p:txBody>
          <a:bodyPr>
            <a:normAutofit lnSpcReduction="10000"/>
          </a:bodyPr>
          <a:lstStyle/>
          <a:p>
            <a:pPr algn="l"/>
            <a:r>
              <a:rPr lang="it-IT" dirty="0"/>
              <a:t>In fisica, il problema degli n-corpi corrisponde al problema inerente alla </a:t>
            </a:r>
            <a:r>
              <a:rPr lang="it-IT" b="1" dirty="0"/>
              <a:t>previsione dei movimenti</a:t>
            </a:r>
            <a:r>
              <a:rPr lang="it-IT" dirty="0"/>
              <a:t> individuali di un gruppo di oggetti celesti che interagiscono tra loro gravitazionalmente. Il problema degli n-corpi nella relatività generale è considerevolmente più difficile da risolvere a causa di fattori aggiuntivi come le distorsioni del tempo e dello spazio.</a:t>
            </a:r>
            <a:endParaRPr lang="en-US" dirty="0"/>
          </a:p>
        </p:txBody>
      </p:sp>
    </p:spTree>
    <p:extLst>
      <p:ext uri="{BB962C8B-B14F-4D97-AF65-F5344CB8AC3E}">
        <p14:creationId xmlns:p14="http://schemas.microsoft.com/office/powerpoint/2010/main" val="35730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it-IT" sz="4000" dirty="0"/>
              <a:t>Formule utilizzate</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494100" indent="-457200">
              <a:buAutoNum type="arabicPeriod"/>
            </a:pPr>
            <a:r>
              <a:rPr lang="it-IT" sz="2000" dirty="0"/>
              <a:t>Legge di gravità di Newton</a:t>
            </a:r>
          </a:p>
          <a:p>
            <a:pPr marL="494100" indent="-457200">
              <a:buAutoNum type="arabicPeriod"/>
            </a:pPr>
            <a:r>
              <a:rPr lang="it-IT" sz="2000" dirty="0"/>
              <a:t>Distanza vettoriale</a:t>
            </a:r>
          </a:p>
          <a:p>
            <a:pPr marL="494100" indent="-457200">
              <a:buAutoNum type="arabicPeriod"/>
            </a:pPr>
            <a:r>
              <a:rPr lang="it-IT" sz="2000" dirty="0"/>
              <a:t>Somma delle forze subite dall’i-esimo corpo</a:t>
            </a:r>
          </a:p>
          <a:p>
            <a:pPr marL="494100" indent="-457200">
              <a:buAutoNum type="arabicPeriod"/>
            </a:pPr>
            <a:r>
              <a:rPr lang="it-IT" sz="2000" dirty="0"/>
              <a:t>Seconda legge di Newton</a:t>
            </a:r>
          </a:p>
          <a:p>
            <a:pPr marL="494100" indent="-457200">
              <a:buAutoNum type="arabicPeriod"/>
            </a:pPr>
            <a:r>
              <a:rPr lang="it-IT" sz="2000" dirty="0"/>
              <a:t>Risoluzione dell’accelerazione</a:t>
            </a:r>
          </a:p>
          <a:p>
            <a:pPr marL="494100" indent="-457200">
              <a:buAutoNum type="arabicPeriod"/>
            </a:pPr>
            <a:r>
              <a:rPr lang="it-IT" sz="2000" dirty="0"/>
              <a:t>Calcolo della velocità e della posizione del corpo dopo l’applicazione delle forze</a:t>
            </a:r>
          </a:p>
          <a:p>
            <a:endParaRPr lang="it-IT" sz="2400" dirty="0"/>
          </a:p>
        </p:txBody>
      </p:sp>
      <p:pic>
        <p:nvPicPr>
          <p:cNvPr id="7" name="Immagine 6">
            <a:extLst>
              <a:ext uri="{FF2B5EF4-FFF2-40B4-BE49-F238E27FC236}">
                <a16:creationId xmlns:a16="http://schemas.microsoft.com/office/drawing/2014/main" id="{5AD1675F-5E5A-FBAD-43ED-952AC2C80063}"/>
              </a:ext>
            </a:extLst>
          </p:cNvPr>
          <p:cNvPicPr>
            <a:picLocks noChangeAspect="1"/>
          </p:cNvPicPr>
          <p:nvPr/>
        </p:nvPicPr>
        <p:blipFill>
          <a:blip r:embed="rId5"/>
          <a:stretch>
            <a:fillRect/>
          </a:stretch>
        </p:blipFill>
        <p:spPr>
          <a:xfrm>
            <a:off x="645956" y="609600"/>
            <a:ext cx="5021419" cy="633617"/>
          </a:xfrm>
          <a:prstGeom prst="rect">
            <a:avLst/>
          </a:prstGeom>
        </p:spPr>
      </p:pic>
      <p:pic>
        <p:nvPicPr>
          <p:cNvPr id="11" name="Immagine 10">
            <a:extLst>
              <a:ext uri="{FF2B5EF4-FFF2-40B4-BE49-F238E27FC236}">
                <a16:creationId xmlns:a16="http://schemas.microsoft.com/office/drawing/2014/main" id="{83CCDCC8-DFD0-C2A5-8704-0C8140118C36}"/>
              </a:ext>
            </a:extLst>
          </p:cNvPr>
          <p:cNvPicPr>
            <a:picLocks noChangeAspect="1"/>
          </p:cNvPicPr>
          <p:nvPr/>
        </p:nvPicPr>
        <p:blipFill>
          <a:blip r:embed="rId6"/>
          <a:stretch>
            <a:fillRect/>
          </a:stretch>
        </p:blipFill>
        <p:spPr>
          <a:xfrm>
            <a:off x="645955" y="1575048"/>
            <a:ext cx="5021420" cy="548558"/>
          </a:xfrm>
          <a:prstGeom prst="rect">
            <a:avLst/>
          </a:prstGeom>
        </p:spPr>
      </p:pic>
      <p:pic>
        <p:nvPicPr>
          <p:cNvPr id="13" name="Immagine 12">
            <a:extLst>
              <a:ext uri="{FF2B5EF4-FFF2-40B4-BE49-F238E27FC236}">
                <a16:creationId xmlns:a16="http://schemas.microsoft.com/office/drawing/2014/main" id="{FFC8D471-1E4F-C194-600D-5E9D30F1D87C}"/>
              </a:ext>
            </a:extLst>
          </p:cNvPr>
          <p:cNvPicPr>
            <a:picLocks noChangeAspect="1"/>
          </p:cNvPicPr>
          <p:nvPr/>
        </p:nvPicPr>
        <p:blipFill>
          <a:blip r:embed="rId7"/>
          <a:stretch>
            <a:fillRect/>
          </a:stretch>
        </p:blipFill>
        <p:spPr>
          <a:xfrm>
            <a:off x="645955" y="2462397"/>
            <a:ext cx="5021420" cy="1092958"/>
          </a:xfrm>
          <a:prstGeom prst="rect">
            <a:avLst/>
          </a:prstGeom>
        </p:spPr>
      </p:pic>
      <p:pic>
        <p:nvPicPr>
          <p:cNvPr id="15" name="Immagine 14">
            <a:extLst>
              <a:ext uri="{FF2B5EF4-FFF2-40B4-BE49-F238E27FC236}">
                <a16:creationId xmlns:a16="http://schemas.microsoft.com/office/drawing/2014/main" id="{7A644A73-90E8-6A84-7426-440A1C150E36}"/>
              </a:ext>
            </a:extLst>
          </p:cNvPr>
          <p:cNvPicPr>
            <a:picLocks noChangeAspect="1"/>
          </p:cNvPicPr>
          <p:nvPr/>
        </p:nvPicPr>
        <p:blipFill>
          <a:blip r:embed="rId8"/>
          <a:stretch>
            <a:fillRect/>
          </a:stretch>
        </p:blipFill>
        <p:spPr>
          <a:xfrm>
            <a:off x="2065180" y="3890666"/>
            <a:ext cx="2192495" cy="783982"/>
          </a:xfrm>
          <a:prstGeom prst="rect">
            <a:avLst/>
          </a:prstGeom>
        </p:spPr>
      </p:pic>
      <p:pic>
        <p:nvPicPr>
          <p:cNvPr id="17" name="Immagine 16">
            <a:extLst>
              <a:ext uri="{FF2B5EF4-FFF2-40B4-BE49-F238E27FC236}">
                <a16:creationId xmlns:a16="http://schemas.microsoft.com/office/drawing/2014/main" id="{01B560CA-C3E6-0C7F-5F8B-4563F36C9EDA}"/>
              </a:ext>
            </a:extLst>
          </p:cNvPr>
          <p:cNvPicPr>
            <a:picLocks noChangeAspect="1"/>
          </p:cNvPicPr>
          <p:nvPr/>
        </p:nvPicPr>
        <p:blipFill>
          <a:blip r:embed="rId9"/>
          <a:stretch>
            <a:fillRect/>
          </a:stretch>
        </p:blipFill>
        <p:spPr>
          <a:xfrm>
            <a:off x="788830" y="5009959"/>
            <a:ext cx="5021420" cy="612826"/>
          </a:xfrm>
          <a:prstGeom prst="rect">
            <a:avLst/>
          </a:prstGeom>
        </p:spPr>
      </p:pic>
      <p:pic>
        <p:nvPicPr>
          <p:cNvPr id="19" name="Immagine 18">
            <a:extLst>
              <a:ext uri="{FF2B5EF4-FFF2-40B4-BE49-F238E27FC236}">
                <a16:creationId xmlns:a16="http://schemas.microsoft.com/office/drawing/2014/main" id="{2CCC3755-A725-60F7-887E-A0A0251E7AC0}"/>
              </a:ext>
            </a:extLst>
          </p:cNvPr>
          <p:cNvPicPr>
            <a:picLocks noChangeAspect="1"/>
          </p:cNvPicPr>
          <p:nvPr/>
        </p:nvPicPr>
        <p:blipFill>
          <a:blip r:embed="rId10"/>
          <a:stretch>
            <a:fillRect/>
          </a:stretch>
        </p:blipFill>
        <p:spPr>
          <a:xfrm>
            <a:off x="2065180" y="5791490"/>
            <a:ext cx="2314898" cy="981212"/>
          </a:xfrm>
          <a:prstGeom prst="rect">
            <a:avLst/>
          </a:prstGeom>
        </p:spPr>
      </p:pic>
      <p:sp>
        <p:nvSpPr>
          <p:cNvPr id="20" name="CasellaDiTesto 19">
            <a:extLst>
              <a:ext uri="{FF2B5EF4-FFF2-40B4-BE49-F238E27FC236}">
                <a16:creationId xmlns:a16="http://schemas.microsoft.com/office/drawing/2014/main" id="{C5AC9BB0-5C11-F564-9A8A-2F7D07B78AF5}"/>
              </a:ext>
            </a:extLst>
          </p:cNvPr>
          <p:cNvSpPr txBox="1"/>
          <p:nvPr/>
        </p:nvSpPr>
        <p:spPr>
          <a:xfrm>
            <a:off x="708660" y="662940"/>
            <a:ext cx="960120" cy="369332"/>
          </a:xfrm>
          <a:prstGeom prst="rect">
            <a:avLst/>
          </a:prstGeom>
          <a:noFill/>
        </p:spPr>
        <p:txBody>
          <a:bodyPr wrap="square" rtlCol="0">
            <a:spAutoFit/>
          </a:bodyPr>
          <a:lstStyle/>
          <a:p>
            <a:r>
              <a:rPr lang="it-IT" dirty="0"/>
              <a:t>1</a:t>
            </a:r>
          </a:p>
        </p:txBody>
      </p:sp>
      <p:sp>
        <p:nvSpPr>
          <p:cNvPr id="21" name="CasellaDiTesto 20">
            <a:extLst>
              <a:ext uri="{FF2B5EF4-FFF2-40B4-BE49-F238E27FC236}">
                <a16:creationId xmlns:a16="http://schemas.microsoft.com/office/drawing/2014/main" id="{8DD17E37-6D7B-0D60-21A7-81A589E8BEC9}"/>
              </a:ext>
            </a:extLst>
          </p:cNvPr>
          <p:cNvSpPr txBox="1"/>
          <p:nvPr/>
        </p:nvSpPr>
        <p:spPr>
          <a:xfrm>
            <a:off x="597458" y="394360"/>
            <a:ext cx="309322" cy="369332"/>
          </a:xfrm>
          <a:prstGeom prst="rect">
            <a:avLst/>
          </a:prstGeom>
          <a:noFill/>
        </p:spPr>
        <p:txBody>
          <a:bodyPr wrap="square" rtlCol="0">
            <a:spAutoFit/>
          </a:bodyPr>
          <a:lstStyle/>
          <a:p>
            <a:r>
              <a:rPr lang="it-IT" dirty="0">
                <a:solidFill>
                  <a:schemeClr val="bg1"/>
                </a:solidFill>
              </a:rPr>
              <a:t>1</a:t>
            </a:r>
          </a:p>
        </p:txBody>
      </p:sp>
      <p:sp>
        <p:nvSpPr>
          <p:cNvPr id="22" name="CasellaDiTesto 21">
            <a:extLst>
              <a:ext uri="{FF2B5EF4-FFF2-40B4-BE49-F238E27FC236}">
                <a16:creationId xmlns:a16="http://schemas.microsoft.com/office/drawing/2014/main" id="{A3BE4BCF-4167-4270-D9ED-CFA49E76D485}"/>
              </a:ext>
            </a:extLst>
          </p:cNvPr>
          <p:cNvSpPr txBox="1"/>
          <p:nvPr/>
        </p:nvSpPr>
        <p:spPr>
          <a:xfrm>
            <a:off x="597458" y="1359902"/>
            <a:ext cx="309322" cy="369332"/>
          </a:xfrm>
          <a:prstGeom prst="rect">
            <a:avLst/>
          </a:prstGeom>
          <a:noFill/>
        </p:spPr>
        <p:txBody>
          <a:bodyPr wrap="square" rtlCol="0">
            <a:spAutoFit/>
          </a:bodyPr>
          <a:lstStyle/>
          <a:p>
            <a:r>
              <a:rPr lang="it-IT" dirty="0">
                <a:solidFill>
                  <a:schemeClr val="bg1"/>
                </a:solidFill>
              </a:rPr>
              <a:t>2</a:t>
            </a:r>
          </a:p>
        </p:txBody>
      </p:sp>
      <p:sp>
        <p:nvSpPr>
          <p:cNvPr id="23" name="CasellaDiTesto 22">
            <a:extLst>
              <a:ext uri="{FF2B5EF4-FFF2-40B4-BE49-F238E27FC236}">
                <a16:creationId xmlns:a16="http://schemas.microsoft.com/office/drawing/2014/main" id="{03C52EB8-9CF5-136D-477F-8F55B710F363}"/>
              </a:ext>
            </a:extLst>
          </p:cNvPr>
          <p:cNvSpPr txBox="1"/>
          <p:nvPr/>
        </p:nvSpPr>
        <p:spPr>
          <a:xfrm>
            <a:off x="597458" y="2218202"/>
            <a:ext cx="309322" cy="369332"/>
          </a:xfrm>
          <a:prstGeom prst="rect">
            <a:avLst/>
          </a:prstGeom>
          <a:noFill/>
        </p:spPr>
        <p:txBody>
          <a:bodyPr wrap="square" rtlCol="0">
            <a:spAutoFit/>
          </a:bodyPr>
          <a:lstStyle/>
          <a:p>
            <a:r>
              <a:rPr lang="it-IT" dirty="0">
                <a:solidFill>
                  <a:schemeClr val="bg1"/>
                </a:solidFill>
              </a:rPr>
              <a:t>3</a:t>
            </a:r>
          </a:p>
        </p:txBody>
      </p:sp>
      <p:sp>
        <p:nvSpPr>
          <p:cNvPr id="25" name="CasellaDiTesto 24">
            <a:extLst>
              <a:ext uri="{FF2B5EF4-FFF2-40B4-BE49-F238E27FC236}">
                <a16:creationId xmlns:a16="http://schemas.microsoft.com/office/drawing/2014/main" id="{CB0667A7-B04C-CFC9-8631-215D54DA575F}"/>
              </a:ext>
            </a:extLst>
          </p:cNvPr>
          <p:cNvSpPr txBox="1"/>
          <p:nvPr/>
        </p:nvSpPr>
        <p:spPr>
          <a:xfrm>
            <a:off x="2065180" y="3706000"/>
            <a:ext cx="309322" cy="369332"/>
          </a:xfrm>
          <a:prstGeom prst="rect">
            <a:avLst/>
          </a:prstGeom>
          <a:noFill/>
        </p:spPr>
        <p:txBody>
          <a:bodyPr wrap="square" rtlCol="0">
            <a:spAutoFit/>
          </a:bodyPr>
          <a:lstStyle/>
          <a:p>
            <a:r>
              <a:rPr lang="it-IT" dirty="0">
                <a:solidFill>
                  <a:schemeClr val="bg1"/>
                </a:solidFill>
              </a:rPr>
              <a:t>4</a:t>
            </a:r>
          </a:p>
        </p:txBody>
      </p:sp>
      <p:sp>
        <p:nvSpPr>
          <p:cNvPr id="26" name="CasellaDiTesto 25">
            <a:extLst>
              <a:ext uri="{FF2B5EF4-FFF2-40B4-BE49-F238E27FC236}">
                <a16:creationId xmlns:a16="http://schemas.microsoft.com/office/drawing/2014/main" id="{F3462AB9-1516-C830-B27B-968B8EF3FCE8}"/>
              </a:ext>
            </a:extLst>
          </p:cNvPr>
          <p:cNvSpPr txBox="1"/>
          <p:nvPr/>
        </p:nvSpPr>
        <p:spPr>
          <a:xfrm>
            <a:off x="752119" y="4798920"/>
            <a:ext cx="309322" cy="369332"/>
          </a:xfrm>
          <a:prstGeom prst="rect">
            <a:avLst/>
          </a:prstGeom>
          <a:noFill/>
        </p:spPr>
        <p:txBody>
          <a:bodyPr wrap="square" rtlCol="0">
            <a:spAutoFit/>
          </a:bodyPr>
          <a:lstStyle/>
          <a:p>
            <a:r>
              <a:rPr lang="it-IT" dirty="0">
                <a:solidFill>
                  <a:schemeClr val="bg1"/>
                </a:solidFill>
              </a:rPr>
              <a:t>5</a:t>
            </a:r>
          </a:p>
        </p:txBody>
      </p:sp>
      <p:sp>
        <p:nvSpPr>
          <p:cNvPr id="27" name="CasellaDiTesto 26">
            <a:extLst>
              <a:ext uri="{FF2B5EF4-FFF2-40B4-BE49-F238E27FC236}">
                <a16:creationId xmlns:a16="http://schemas.microsoft.com/office/drawing/2014/main" id="{E1CAB54B-C232-0744-E7B2-C0EADFFEB529}"/>
              </a:ext>
            </a:extLst>
          </p:cNvPr>
          <p:cNvSpPr txBox="1"/>
          <p:nvPr/>
        </p:nvSpPr>
        <p:spPr>
          <a:xfrm>
            <a:off x="2065180" y="5588764"/>
            <a:ext cx="309322" cy="369332"/>
          </a:xfrm>
          <a:prstGeom prst="rect">
            <a:avLst/>
          </a:prstGeom>
          <a:noFill/>
        </p:spPr>
        <p:txBody>
          <a:bodyPr wrap="square" rtlCol="0">
            <a:spAutoFit/>
          </a:bodyPr>
          <a:lstStyle/>
          <a:p>
            <a:r>
              <a:rPr lang="it-IT" dirty="0">
                <a:solidFill>
                  <a:schemeClr val="bg1"/>
                </a:solidFill>
              </a:rPr>
              <a:t>6</a:t>
            </a: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593776-88EC-E8C0-C00C-7ACCA5A55201}"/>
              </a:ext>
            </a:extLst>
          </p:cNvPr>
          <p:cNvSpPr>
            <a:spLocks noGrp="1"/>
          </p:cNvSpPr>
          <p:nvPr>
            <p:ph type="title"/>
          </p:nvPr>
        </p:nvSpPr>
        <p:spPr>
          <a:xfrm>
            <a:off x="913795" y="175260"/>
            <a:ext cx="10353762" cy="1257300"/>
          </a:xfrm>
        </p:spPr>
        <p:txBody>
          <a:bodyPr/>
          <a:lstStyle/>
          <a:p>
            <a:r>
              <a:rPr lang="it-IT" dirty="0"/>
              <a:t>Metodo esaustivo</a:t>
            </a:r>
          </a:p>
        </p:txBody>
      </p:sp>
      <p:sp>
        <p:nvSpPr>
          <p:cNvPr id="3" name="Segnaposto contenuto 2">
            <a:extLst>
              <a:ext uri="{FF2B5EF4-FFF2-40B4-BE49-F238E27FC236}">
                <a16:creationId xmlns:a16="http://schemas.microsoft.com/office/drawing/2014/main" id="{876EAFAB-9778-6BFD-D7CE-6417C4498383}"/>
              </a:ext>
            </a:extLst>
          </p:cNvPr>
          <p:cNvSpPr>
            <a:spLocks noGrp="1"/>
          </p:cNvSpPr>
          <p:nvPr>
            <p:ph idx="1"/>
          </p:nvPr>
        </p:nvSpPr>
        <p:spPr>
          <a:xfrm>
            <a:off x="716280" y="1725931"/>
            <a:ext cx="10353762" cy="3714749"/>
          </a:xfrm>
        </p:spPr>
        <p:txBody>
          <a:bodyPr>
            <a:normAutofit/>
          </a:bodyPr>
          <a:lstStyle/>
          <a:p>
            <a:pPr marL="36900" indent="0">
              <a:buNone/>
            </a:pPr>
            <a:r>
              <a:rPr lang="it-IT" dirty="0"/>
              <a:t>Dopo l’introduzione al problema è facile intuire che l’implementazione è possibile grazie a 3 cicli for annidati:</a:t>
            </a:r>
          </a:p>
          <a:p>
            <a:r>
              <a:rPr lang="it-IT" dirty="0"/>
              <a:t>Un ciclo esterno che itera sul numero di passi della simulazione</a:t>
            </a:r>
          </a:p>
          <a:p>
            <a:r>
              <a:rPr lang="it-IT" dirty="0"/>
              <a:t>Un primo ciclo interno che iteri sugli n corpi e calcoli (in base alla forza esercitata dagli n-1 corpi sull’i-esimo) la velocità di ogni corpo</a:t>
            </a:r>
          </a:p>
          <a:p>
            <a:r>
              <a:rPr lang="it-IT" dirty="0"/>
              <a:t>Un secondo ciclo interno al secondo che svolga la sommatoria già descritta precedentemente calcolando la nuova posizione dei corpi in base alla loro velocità generata</a:t>
            </a:r>
          </a:p>
        </p:txBody>
      </p:sp>
      <p:sp>
        <p:nvSpPr>
          <p:cNvPr id="4" name="CasellaDiTesto 3">
            <a:extLst>
              <a:ext uri="{FF2B5EF4-FFF2-40B4-BE49-F238E27FC236}">
                <a16:creationId xmlns:a16="http://schemas.microsoft.com/office/drawing/2014/main" id="{0BD5CC8F-11FC-BD99-4E14-0FDF2C9BE6AD}"/>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sequenziale</a:t>
            </a:r>
          </a:p>
        </p:txBody>
      </p:sp>
    </p:spTree>
    <p:extLst>
      <p:ext uri="{BB962C8B-B14F-4D97-AF65-F5344CB8AC3E}">
        <p14:creationId xmlns:p14="http://schemas.microsoft.com/office/powerpoint/2010/main" val="360737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testo, schermata, Carattere&#10;&#10;Descrizione generata automaticamente">
            <a:extLst>
              <a:ext uri="{FF2B5EF4-FFF2-40B4-BE49-F238E27FC236}">
                <a16:creationId xmlns:a16="http://schemas.microsoft.com/office/drawing/2014/main" id="{ED9BA68E-904C-5AA6-D473-A98C81F67364}"/>
              </a:ext>
            </a:extLst>
          </p:cNvPr>
          <p:cNvPicPr>
            <a:picLocks noGrp="1" noChangeAspect="1"/>
          </p:cNvPicPr>
          <p:nvPr>
            <p:ph idx="1"/>
          </p:nvPr>
        </p:nvPicPr>
        <p:blipFill>
          <a:blip r:embed="rId2"/>
          <a:stretch>
            <a:fillRect/>
          </a:stretch>
        </p:blipFill>
        <p:spPr>
          <a:xfrm>
            <a:off x="6096000" y="1619310"/>
            <a:ext cx="5286498" cy="3543696"/>
          </a:xfrm>
        </p:spPr>
      </p:pic>
      <p:sp>
        <p:nvSpPr>
          <p:cNvPr id="4" name="Titolo 1">
            <a:extLst>
              <a:ext uri="{FF2B5EF4-FFF2-40B4-BE49-F238E27FC236}">
                <a16:creationId xmlns:a16="http://schemas.microsoft.com/office/drawing/2014/main" id="{55FD466E-F0AD-7E37-499E-015A35A5E3C2}"/>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4843E3A5-5E67-5C24-3C13-2EE577C6C460}"/>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sequenziale</a:t>
            </a:r>
          </a:p>
        </p:txBody>
      </p:sp>
      <p:sp>
        <p:nvSpPr>
          <p:cNvPr id="10" name="CasellaDiTesto 9">
            <a:extLst>
              <a:ext uri="{FF2B5EF4-FFF2-40B4-BE49-F238E27FC236}">
                <a16:creationId xmlns:a16="http://schemas.microsoft.com/office/drawing/2014/main" id="{1FD0A572-6FA0-E620-EF9B-3F66972B3069}"/>
              </a:ext>
            </a:extLst>
          </p:cNvPr>
          <p:cNvSpPr txBox="1"/>
          <p:nvPr/>
        </p:nvSpPr>
        <p:spPr>
          <a:xfrm>
            <a:off x="769620" y="2148840"/>
            <a:ext cx="4815840" cy="1477328"/>
          </a:xfrm>
          <a:prstGeom prst="rect">
            <a:avLst/>
          </a:prstGeom>
          <a:noFill/>
        </p:spPr>
        <p:txBody>
          <a:bodyPr wrap="square" rtlCol="0">
            <a:spAutoFit/>
          </a:bodyPr>
          <a:lstStyle/>
          <a:p>
            <a:r>
              <a:rPr lang="it-IT" dirty="0"/>
              <a:t>Risulta evidente che l’esecuzione avviene per k volte (numero di esecuzioni).</a:t>
            </a:r>
          </a:p>
          <a:p>
            <a:r>
              <a:rPr lang="it-IT" dirty="0"/>
              <a:t>Il costo computazionale dei cicli interni è di O(n</a:t>
            </a:r>
            <a:r>
              <a:rPr lang="it-IT" baseline="30000" dirty="0"/>
              <a:t>2</a:t>
            </a:r>
            <a:r>
              <a:rPr lang="it-IT" dirty="0"/>
              <a:t>) poiché il primo ciclo itera per gli n corpi n-1 volte. Con un risultato di O(kn</a:t>
            </a:r>
            <a:r>
              <a:rPr lang="it-IT" baseline="30000" dirty="0"/>
              <a:t>2</a:t>
            </a:r>
            <a:r>
              <a:rPr lang="it-IT" dirty="0"/>
              <a:t>).</a:t>
            </a:r>
          </a:p>
        </p:txBody>
      </p:sp>
    </p:spTree>
    <p:extLst>
      <p:ext uri="{BB962C8B-B14F-4D97-AF65-F5344CB8AC3E}">
        <p14:creationId xmlns:p14="http://schemas.microsoft.com/office/powerpoint/2010/main" val="206005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94B89-C7A1-7A81-E148-71E996A95918}"/>
            </a:ext>
          </a:extLst>
        </p:cNvPr>
        <p:cNvGrpSpPr/>
        <p:nvPr/>
      </p:nvGrpSpPr>
      <p:grpSpPr>
        <a:xfrm>
          <a:off x="0" y="0"/>
          <a:ext cx="0" cy="0"/>
          <a:chOff x="0" y="0"/>
          <a:chExt cx="0" cy="0"/>
        </a:xfrm>
      </p:grpSpPr>
      <p:sp>
        <p:nvSpPr>
          <p:cNvPr id="4" name="Titolo 1">
            <a:extLst>
              <a:ext uri="{FF2B5EF4-FFF2-40B4-BE49-F238E27FC236}">
                <a16:creationId xmlns:a16="http://schemas.microsoft.com/office/drawing/2014/main" id="{D643722F-6EF8-3AC5-3522-3E8816400D3F}"/>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867E031C-BCCF-AE7F-0EC5-0F8B212636ED}"/>
              </a:ext>
            </a:extLst>
          </p:cNvPr>
          <p:cNvSpPr txBox="1"/>
          <p:nvPr/>
        </p:nvSpPr>
        <p:spPr>
          <a:xfrm>
            <a:off x="716280" y="1219200"/>
            <a:ext cx="6883400" cy="400110"/>
          </a:xfrm>
          <a:prstGeom prst="rect">
            <a:avLst/>
          </a:prstGeom>
          <a:noFill/>
        </p:spPr>
        <p:txBody>
          <a:bodyPr wrap="square" rtlCol="0">
            <a:spAutoFit/>
          </a:bodyPr>
          <a:lstStyle/>
          <a:p>
            <a:r>
              <a:rPr lang="it-IT" sz="2000" dirty="0"/>
              <a:t>Ottimizzazione della versione sequenziale</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7642A31B-BFC1-C19F-E0BF-4F6DEEC327E9}"/>
                  </a:ext>
                </a:extLst>
              </p:cNvPr>
              <p:cNvSpPr txBox="1"/>
              <p:nvPr/>
            </p:nvSpPr>
            <p:spPr>
              <a:xfrm>
                <a:off x="769620" y="2148840"/>
                <a:ext cx="4815840" cy="2722861"/>
              </a:xfrm>
              <a:prstGeom prst="rect">
                <a:avLst/>
              </a:prstGeom>
              <a:noFill/>
            </p:spPr>
            <p:txBody>
              <a:bodyPr wrap="square" rtlCol="0">
                <a:spAutoFit/>
              </a:bodyPr>
              <a:lstStyle/>
              <a:p>
                <a:r>
                  <a:rPr lang="it-IT" dirty="0"/>
                  <a:t>E’ possibile ottimizzare l’efficienza poiché calcolare la distanza vettoriale tra </a:t>
                </a:r>
                <a:r>
                  <a:rPr lang="it-IT" i="1" dirty="0"/>
                  <a:t>p</a:t>
                </a:r>
                <a:r>
                  <a:rPr lang="it-IT" i="1" baseline="-25000" dirty="0"/>
                  <a:t>i</a:t>
                </a:r>
                <a:r>
                  <a:rPr lang="it-IT" dirty="0"/>
                  <a:t> e </a:t>
                </a:r>
                <a:r>
                  <a:rPr lang="it-IT" i="1" dirty="0"/>
                  <a:t>p</a:t>
                </a:r>
                <a:r>
                  <a:rPr lang="it-IT" i="1" baseline="-25000" dirty="0"/>
                  <a:t>j</a:t>
                </a:r>
                <a:r>
                  <a:rPr lang="it-IT" dirty="0"/>
                  <a:t> è uguale a calcolare quella di </a:t>
                </a:r>
                <a:r>
                  <a:rPr lang="it-IT" i="1" dirty="0"/>
                  <a:t>p</a:t>
                </a:r>
                <a:r>
                  <a:rPr lang="it-IT" i="1" baseline="-25000" dirty="0"/>
                  <a:t>j</a:t>
                </a:r>
                <a:r>
                  <a:rPr lang="it-IT" dirty="0"/>
                  <a:t> e </a:t>
                </a:r>
                <a:r>
                  <a:rPr lang="it-IT" i="1" dirty="0"/>
                  <a:t>p</a:t>
                </a:r>
                <a:r>
                  <a:rPr lang="it-IT" i="1" baseline="-25000" dirty="0"/>
                  <a:t>i</a:t>
                </a:r>
                <a:r>
                  <a:rPr lang="it-IT" i="1" dirty="0"/>
                  <a:t>.</a:t>
                </a:r>
                <a:r>
                  <a:rPr lang="it-IT" dirty="0"/>
                  <a:t> Quindi possiamo ridurre il numero di calcoli a:</a:t>
                </a:r>
              </a:p>
              <a:p>
                <a:r>
                  <a:rPr lang="pt-BR" dirty="0"/>
                  <a:t>K </a:t>
                </a:r>
                <a14:m>
                  <m:oMath xmlns:m="http://schemas.openxmlformats.org/officeDocument/2006/math">
                    <m:nary>
                      <m:naryPr>
                        <m:chr m:val="∑"/>
                        <m:ctrlPr>
                          <a:rPr lang="pt-BR"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pt-BR" i="1" smtClean="0">
                            <a:latin typeface="Cambria Math" panose="02040503050406030204" pitchFamily="18" charset="0"/>
                          </a:rPr>
                          <m:t>=</m:t>
                        </m:r>
                        <m:r>
                          <a:rPr lang="it-IT" b="0" i="1" smtClean="0">
                            <a:latin typeface="Cambria Math" panose="02040503050406030204" pitchFamily="18" charset="0"/>
                          </a:rPr>
                          <m:t>0</m:t>
                        </m:r>
                      </m:sub>
                      <m:sup>
                        <m:r>
                          <a:rPr lang="it-IT" b="0" i="1" smtClean="0">
                            <a:latin typeface="Cambria Math" panose="02040503050406030204" pitchFamily="18" charset="0"/>
                          </a:rPr>
                          <m:t>𝑛</m:t>
                        </m:r>
                      </m:sup>
                      <m:e>
                        <m:r>
                          <a:rPr lang="it-IT" b="0" i="1" smtClean="0">
                            <a:latin typeface="Cambria Math" panose="02040503050406030204" pitchFamily="18" charset="0"/>
                          </a:rPr>
                          <m:t>=</m:t>
                        </m:r>
                        <m:r>
                          <a:rPr lang="it-IT" b="0" i="1" smtClean="0">
                            <a:latin typeface="Cambria Math" panose="02040503050406030204" pitchFamily="18" charset="0"/>
                          </a:rPr>
                          <m:t>𝑘</m:t>
                        </m:r>
                        <m:d>
                          <m:dPr>
                            <m:ctrlPr>
                              <a:rPr lang="pt-BR" i="1" smtClean="0">
                                <a:latin typeface="Cambria Math" panose="02040503050406030204" pitchFamily="18" charset="0"/>
                              </a:rPr>
                            </m:ctrlPr>
                          </m:dPr>
                          <m:e>
                            <m:func>
                              <m:funcPr>
                                <m:ctrlPr>
                                  <a:rPr lang="pt-BR" i="1" smtClean="0">
                                    <a:latin typeface="Cambria Math" panose="02040503050406030204" pitchFamily="18" charset="0"/>
                                  </a:rPr>
                                </m:ctrlPr>
                              </m:funcPr>
                              <m:fName>
                                <m:r>
                                  <a:rPr lang="it-IT" b="0" i="1" smtClean="0">
                                    <a:latin typeface="Cambria Math" panose="02040503050406030204" pitchFamily="18" charset="0"/>
                                  </a:rPr>
                                  <m:t>𝑛</m:t>
                                </m:r>
                              </m:fName>
                              <m:e>
                                <m:f>
                                  <m:fPr>
                                    <m:ctrlPr>
                                      <a:rPr lang="pt-BR" i="1" smtClean="0">
                                        <a:latin typeface="Cambria Math" panose="02040503050406030204" pitchFamily="18" charset="0"/>
                                      </a:rPr>
                                    </m:ctrlPr>
                                  </m:fPr>
                                  <m:num>
                                    <m:r>
                                      <a:rPr lang="it-IT" b="0" i="1" smtClean="0">
                                        <a:latin typeface="Cambria Math" panose="02040503050406030204" pitchFamily="18" charset="0"/>
                                      </a:rPr>
                                      <m:t>(</m:t>
                                    </m:r>
                                    <m:r>
                                      <a:rPr lang="pt-BR" i="1" smtClean="0">
                                        <a:latin typeface="Cambria Math" panose="02040503050406030204" pitchFamily="18" charset="0"/>
                                      </a:rPr>
                                      <m:t>𝑛</m:t>
                                    </m:r>
                                    <m:r>
                                      <a:rPr lang="it-IT" b="0" i="1" smtClean="0">
                                        <a:latin typeface="Cambria Math" panose="02040503050406030204" pitchFamily="18" charset="0"/>
                                      </a:rPr>
                                      <m:t>+1)</m:t>
                                    </m:r>
                                  </m:num>
                                  <m:den>
                                    <m:r>
                                      <a:rPr lang="it-IT" b="0" i="1" smtClean="0">
                                        <a:latin typeface="Cambria Math" panose="02040503050406030204" pitchFamily="18" charset="0"/>
                                      </a:rPr>
                                      <m:t>2</m:t>
                                    </m:r>
                                  </m:den>
                                </m:f>
                              </m:e>
                            </m:func>
                          </m:e>
                        </m:d>
                      </m:e>
                    </m:nary>
                  </m:oMath>
                </a14:m>
                <a:r>
                  <a:rPr lang="it-IT" dirty="0"/>
                  <a:t> </a:t>
                </a:r>
              </a:p>
              <a:p>
                <a:r>
                  <a:rPr lang="it-IT" dirty="0"/>
                  <a:t>Ma tuttavia asintoticamente è indifferente essendo comunque O(kn</a:t>
                </a:r>
                <a:r>
                  <a:rPr lang="it-IT" baseline="30000" dirty="0"/>
                  <a:t>2</a:t>
                </a:r>
                <a:r>
                  <a:rPr lang="it-IT" dirty="0"/>
                  <a:t>).</a:t>
                </a:r>
              </a:p>
              <a:p>
                <a:r>
                  <a:rPr lang="it-IT" dirty="0"/>
                  <a:t>(confronto sull’efficienza </a:t>
                </a:r>
                <a:r>
                  <a:rPr lang="it-IT" dirty="0">
                    <a:highlight>
                      <a:srgbClr val="0000FF"/>
                    </a:highlight>
                  </a:rPr>
                  <a:t>qui DEVO METERE IL LINK AI TEST</a:t>
                </a:r>
                <a:r>
                  <a:rPr lang="it-IT" dirty="0"/>
                  <a:t>)</a:t>
                </a:r>
              </a:p>
            </p:txBody>
          </p:sp>
        </mc:Choice>
        <mc:Fallback>
          <p:sp>
            <p:nvSpPr>
              <p:cNvPr id="10" name="CasellaDiTesto 9">
                <a:extLst>
                  <a:ext uri="{FF2B5EF4-FFF2-40B4-BE49-F238E27FC236}">
                    <a16:creationId xmlns:a16="http://schemas.microsoft.com/office/drawing/2014/main" id="{7642A31B-BFC1-C19F-E0BF-4F6DEEC327E9}"/>
                  </a:ext>
                </a:extLst>
              </p:cNvPr>
              <p:cNvSpPr txBox="1">
                <a:spLocks noRot="1" noChangeAspect="1" noMove="1" noResize="1" noEditPoints="1" noAdjustHandles="1" noChangeArrowheads="1" noChangeShapeType="1" noTextEdit="1"/>
              </p:cNvSpPr>
              <p:nvPr/>
            </p:nvSpPr>
            <p:spPr>
              <a:xfrm>
                <a:off x="769620" y="2148840"/>
                <a:ext cx="4815840" cy="2722861"/>
              </a:xfrm>
              <a:prstGeom prst="rect">
                <a:avLst/>
              </a:prstGeom>
              <a:blipFill>
                <a:blip r:embed="rId2"/>
                <a:stretch>
                  <a:fillRect l="-1899" t="-1345" b="-2466"/>
                </a:stretch>
              </a:blipFill>
            </p:spPr>
            <p:txBody>
              <a:bodyPr/>
              <a:lstStyle/>
              <a:p>
                <a:r>
                  <a:rPr lang="it-IT">
                    <a:noFill/>
                  </a:rPr>
                  <a:t> </a:t>
                </a:r>
              </a:p>
            </p:txBody>
          </p:sp>
        </mc:Fallback>
      </mc:AlternateContent>
      <p:pic>
        <p:nvPicPr>
          <p:cNvPr id="7" name="Segnaposto contenuto 6" descr="Immagine che contiene testo, schermata, Carattere&#10;&#10;Descrizione generata automaticamente">
            <a:extLst>
              <a:ext uri="{FF2B5EF4-FFF2-40B4-BE49-F238E27FC236}">
                <a16:creationId xmlns:a16="http://schemas.microsoft.com/office/drawing/2014/main" id="{6E6EE7EE-34CD-154D-4195-43DD163548A6}"/>
              </a:ext>
            </a:extLst>
          </p:cNvPr>
          <p:cNvPicPr>
            <a:picLocks noGrp="1" noChangeAspect="1"/>
          </p:cNvPicPr>
          <p:nvPr>
            <p:ph idx="1"/>
          </p:nvPr>
        </p:nvPicPr>
        <p:blipFill>
          <a:blip r:embed="rId3"/>
          <a:stretch>
            <a:fillRect/>
          </a:stretch>
        </p:blipFill>
        <p:spPr>
          <a:xfrm>
            <a:off x="5893161" y="1713895"/>
            <a:ext cx="5870068" cy="3924905"/>
          </a:xfrm>
        </p:spPr>
      </p:pic>
    </p:spTree>
    <p:extLst>
      <p:ext uri="{BB962C8B-B14F-4D97-AF65-F5344CB8AC3E}">
        <p14:creationId xmlns:p14="http://schemas.microsoft.com/office/powerpoint/2010/main" val="239998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02D7706-8A80-9912-0065-43FAD9B17C05}"/>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9F0C31E2-AF94-CC5F-52F5-192CEB12CF92}"/>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tramite MPI</a:t>
            </a:r>
          </a:p>
        </p:txBody>
      </p:sp>
      <p:sp>
        <p:nvSpPr>
          <p:cNvPr id="6" name="CasellaDiTesto 5">
            <a:extLst>
              <a:ext uri="{FF2B5EF4-FFF2-40B4-BE49-F238E27FC236}">
                <a16:creationId xmlns:a16="http://schemas.microsoft.com/office/drawing/2014/main" id="{DB9AF5D6-0818-7B96-9062-9EE3C41C793D}"/>
              </a:ext>
            </a:extLst>
          </p:cNvPr>
          <p:cNvSpPr txBox="1"/>
          <p:nvPr/>
        </p:nvSpPr>
        <p:spPr>
          <a:xfrm>
            <a:off x="716280" y="1744824"/>
            <a:ext cx="9631369" cy="4801314"/>
          </a:xfrm>
          <a:prstGeom prst="rect">
            <a:avLst/>
          </a:prstGeom>
          <a:noFill/>
        </p:spPr>
        <p:txBody>
          <a:bodyPr wrap="square" rtlCol="0">
            <a:spAutoFit/>
          </a:bodyPr>
          <a:lstStyle/>
          <a:p>
            <a:r>
              <a:rPr lang="it-IT" dirty="0"/>
              <a:t>La libreria MPI permette di parallelizzare 	il programma creando processi separati a memoria distribuita. Ciò permette di non incorrere in </a:t>
            </a:r>
            <a:r>
              <a:rPr lang="it-IT" b="1" dirty="0"/>
              <a:t>false sharing </a:t>
            </a:r>
            <a:r>
              <a:rPr lang="it-IT" dirty="0"/>
              <a:t>e </a:t>
            </a:r>
            <a:r>
              <a:rPr lang="it-IT" b="1" dirty="0"/>
              <a:t>race condition </a:t>
            </a:r>
            <a:r>
              <a:rPr lang="it-IT" dirty="0"/>
              <a:t>impostando correttamente le comunicazioni tra processi.</a:t>
            </a:r>
          </a:p>
          <a:p>
            <a:endParaRPr lang="it-IT" b="1" dirty="0"/>
          </a:p>
          <a:p>
            <a:r>
              <a:rPr lang="it-IT" dirty="0"/>
              <a:t>Nel caso particolare in cui si volesse fare un solo step della simulazione (K=0) </a:t>
            </a:r>
          </a:p>
          <a:p>
            <a:r>
              <a:rPr lang="it-IT" dirty="0"/>
              <a:t>basterebbe implementare un sistema di comunicazioni </a:t>
            </a:r>
            <a:r>
              <a:rPr lang="it-IT" dirty="0" err="1"/>
              <a:t>All</a:t>
            </a:r>
            <a:r>
              <a:rPr lang="it-IT" dirty="0"/>
              <a:t>-To-One in cui i </a:t>
            </a:r>
          </a:p>
          <a:p>
            <a:r>
              <a:rPr lang="it-IT" dirty="0"/>
              <a:t>processi si dividono i corpi, calcolano le posizioni e le velocità e solo un processo</a:t>
            </a:r>
          </a:p>
          <a:p>
            <a:r>
              <a:rPr lang="it-IT" dirty="0"/>
              <a:t>(il master) raccoglie le informazioni scrivendole sul file output.</a:t>
            </a:r>
          </a:p>
          <a:p>
            <a:endParaRPr lang="it-IT" dirty="0"/>
          </a:p>
          <a:p>
            <a:r>
              <a:rPr lang="it-IT" dirty="0"/>
              <a:t>Generalmente però per K&gt;0 ogni processo deve sapere il risultato generato dagli altri per utilizzarlo nell’iterazione successiva. Possiamo riassumere il flusso del programma in questi step ripetendoli fino al raggiungimento dei k passi della simulazione:</a:t>
            </a:r>
          </a:p>
          <a:p>
            <a:endParaRPr lang="it-IT" dirty="0"/>
          </a:p>
          <a:p>
            <a:pPr marL="285750" indent="-285750">
              <a:buFont typeface="Arial" panose="020B0604020202020204" pitchFamily="34" charset="0"/>
              <a:buChar char="•"/>
            </a:pPr>
            <a:r>
              <a:rPr lang="it-IT" dirty="0"/>
              <a:t>Lettura del file contenente i dati in input </a:t>
            </a:r>
          </a:p>
          <a:p>
            <a:pPr marL="285750" indent="-285750">
              <a:buFont typeface="Arial" panose="020B0604020202020204" pitchFamily="34" charset="0"/>
              <a:buChar char="•"/>
            </a:pPr>
            <a:r>
              <a:rPr lang="it-IT" dirty="0"/>
              <a:t>Identificazione dei propri corpi</a:t>
            </a:r>
          </a:p>
          <a:p>
            <a:pPr marL="285750" indent="-285750">
              <a:buFont typeface="Arial" panose="020B0604020202020204" pitchFamily="34" charset="0"/>
              <a:buChar char="•"/>
            </a:pPr>
            <a:r>
              <a:rPr lang="it-IT" dirty="0"/>
              <a:t>Calcolo delle nuove posizioni</a:t>
            </a:r>
          </a:p>
          <a:p>
            <a:pPr marL="285750" indent="-285750">
              <a:buFont typeface="Arial" panose="020B0604020202020204" pitchFamily="34" charset="0"/>
              <a:buChar char="•"/>
            </a:pPr>
            <a:r>
              <a:rPr lang="it-IT" dirty="0"/>
              <a:t>Condivisione </a:t>
            </a:r>
            <a:r>
              <a:rPr lang="it-IT" dirty="0" err="1"/>
              <a:t>All</a:t>
            </a:r>
            <a:r>
              <a:rPr lang="it-IT" dirty="0"/>
              <a:t>-to-</a:t>
            </a:r>
            <a:r>
              <a:rPr lang="it-IT" dirty="0" err="1"/>
              <a:t>All</a:t>
            </a:r>
            <a:r>
              <a:rPr lang="it-IT" dirty="0"/>
              <a:t> dei risultati </a:t>
            </a:r>
          </a:p>
        </p:txBody>
      </p:sp>
      <p:pic>
        <p:nvPicPr>
          <p:cNvPr id="1026" name="Picture 2" descr="MPI Scatter, Gather, and Allgather · MPI Tutorial">
            <a:extLst>
              <a:ext uri="{FF2B5EF4-FFF2-40B4-BE49-F238E27FC236}">
                <a16:creationId xmlns:a16="http://schemas.microsoft.com/office/drawing/2014/main" id="{2CE02841-9249-78E4-FAA5-7544C4A31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7414" y="2588015"/>
            <a:ext cx="26670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38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75BB1DE-9F07-E52C-FFF4-D333175AC8E8}"/>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7A2A41C5-6535-C4F3-68DC-CEE18019D3FA}"/>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tramite MPI</a:t>
            </a:r>
          </a:p>
        </p:txBody>
      </p:sp>
      <p:sp>
        <p:nvSpPr>
          <p:cNvPr id="6" name="CasellaDiTesto 5">
            <a:extLst>
              <a:ext uri="{FF2B5EF4-FFF2-40B4-BE49-F238E27FC236}">
                <a16:creationId xmlns:a16="http://schemas.microsoft.com/office/drawing/2014/main" id="{018A7EE2-598E-024E-38FD-A8F0777F2C3B}"/>
              </a:ext>
            </a:extLst>
          </p:cNvPr>
          <p:cNvSpPr txBox="1"/>
          <p:nvPr/>
        </p:nvSpPr>
        <p:spPr>
          <a:xfrm>
            <a:off x="643811" y="1884784"/>
            <a:ext cx="10258279" cy="3416320"/>
          </a:xfrm>
          <a:prstGeom prst="rect">
            <a:avLst/>
          </a:prstGeom>
          <a:noFill/>
        </p:spPr>
        <p:txBody>
          <a:bodyPr wrap="square" rtlCol="0">
            <a:spAutoFit/>
          </a:bodyPr>
          <a:lstStyle/>
          <a:p>
            <a:r>
              <a:rPr lang="it-IT" dirty="0"/>
              <a:t>Lettura in input dal file</a:t>
            </a:r>
          </a:p>
          <a:p>
            <a:r>
              <a:rPr lang="it-IT" dirty="0"/>
              <a:t>La lettura non causa problemi per la parallelizzazione perciò ogni processo legge dal file e riempie il proprio vettore dei corpi</a:t>
            </a:r>
          </a:p>
          <a:p>
            <a:endParaRPr lang="it-IT" dirty="0"/>
          </a:p>
          <a:p>
            <a:r>
              <a:rPr lang="it-IT" dirty="0"/>
              <a:t>Suddivisione dei corpi tra i processi</a:t>
            </a:r>
          </a:p>
          <a:p>
            <a:r>
              <a:rPr lang="it-IT" dirty="0"/>
              <a:t>Ogni processo calcola quanti corpi deve gestire e l’indice di inizio e fine della sua frazione del vettore. Dato che il vettore è identico per tutti può comunicare i suoi indici a tutti i processi per permettere la sincronizzazione tra loro.</a:t>
            </a:r>
          </a:p>
          <a:p>
            <a:endParaRPr lang="it-IT" dirty="0"/>
          </a:p>
          <a:p>
            <a:r>
              <a:rPr lang="it-IT" dirty="0"/>
              <a:t>per poter effettuare le comunicazioni, è necessario che ogni processo crei a priori i </a:t>
            </a:r>
            <a:r>
              <a:rPr lang="it-IT" dirty="0" err="1"/>
              <a:t>datatype</a:t>
            </a:r>
            <a:r>
              <a:rPr lang="it-IT" dirty="0"/>
              <a:t> MPI_Vec3D e </a:t>
            </a:r>
            <a:r>
              <a:rPr lang="it-IT" dirty="0" err="1"/>
              <a:t>MPI_Body</a:t>
            </a:r>
            <a:r>
              <a:rPr lang="it-IT" dirty="0"/>
              <a:t> del tutto equivalenti ai due </a:t>
            </a:r>
            <a:r>
              <a:rPr lang="it-IT" dirty="0" err="1"/>
              <a:t>struct</a:t>
            </a:r>
            <a:r>
              <a:rPr lang="it-IT" dirty="0"/>
              <a:t> utilizzati nella versione seriale, ma in grado di essere trattati dalle comunicazioni di MPI.</a:t>
            </a:r>
          </a:p>
        </p:txBody>
      </p:sp>
    </p:spTree>
    <p:extLst>
      <p:ext uri="{BB962C8B-B14F-4D97-AF65-F5344CB8AC3E}">
        <p14:creationId xmlns:p14="http://schemas.microsoft.com/office/powerpoint/2010/main" val="5430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374AAD6-6E3E-906D-B1B4-4CB09F008F0A}"/>
              </a:ext>
            </a:extLst>
          </p:cNvPr>
          <p:cNvSpPr txBox="1">
            <a:spLocks/>
          </p:cNvSpPr>
          <p:nvPr/>
        </p:nvSpPr>
        <p:spPr>
          <a:xfrm>
            <a:off x="716280" y="13341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Metodo esaustivo</a:t>
            </a:r>
          </a:p>
        </p:txBody>
      </p:sp>
      <p:sp>
        <p:nvSpPr>
          <p:cNvPr id="5" name="CasellaDiTesto 4">
            <a:extLst>
              <a:ext uri="{FF2B5EF4-FFF2-40B4-BE49-F238E27FC236}">
                <a16:creationId xmlns:a16="http://schemas.microsoft.com/office/drawing/2014/main" id="{E156B287-46E8-188E-8F2F-468D5A78BB06}"/>
              </a:ext>
            </a:extLst>
          </p:cNvPr>
          <p:cNvSpPr txBox="1"/>
          <p:nvPr/>
        </p:nvSpPr>
        <p:spPr>
          <a:xfrm>
            <a:off x="716280" y="1219200"/>
            <a:ext cx="4267200" cy="400110"/>
          </a:xfrm>
          <a:prstGeom prst="rect">
            <a:avLst/>
          </a:prstGeom>
          <a:noFill/>
        </p:spPr>
        <p:txBody>
          <a:bodyPr wrap="square" rtlCol="0">
            <a:spAutoFit/>
          </a:bodyPr>
          <a:lstStyle/>
          <a:p>
            <a:r>
              <a:rPr lang="it-IT" sz="2000" dirty="0"/>
              <a:t>Implementazione tramite MPI</a:t>
            </a:r>
          </a:p>
        </p:txBody>
      </p:sp>
      <p:pic>
        <p:nvPicPr>
          <p:cNvPr id="7" name="Immagine 6" descr="Immagine che contiene testo, schermata, Carattere&#10;&#10;Descrizione generata automaticamente">
            <a:extLst>
              <a:ext uri="{FF2B5EF4-FFF2-40B4-BE49-F238E27FC236}">
                <a16:creationId xmlns:a16="http://schemas.microsoft.com/office/drawing/2014/main" id="{24D00C72-8F16-B05E-682A-5570C90CAD02}"/>
              </a:ext>
            </a:extLst>
          </p:cNvPr>
          <p:cNvPicPr>
            <a:picLocks noChangeAspect="1"/>
          </p:cNvPicPr>
          <p:nvPr/>
        </p:nvPicPr>
        <p:blipFill>
          <a:blip r:embed="rId2"/>
          <a:stretch>
            <a:fillRect/>
          </a:stretch>
        </p:blipFill>
        <p:spPr>
          <a:xfrm>
            <a:off x="6776085" y="1857474"/>
            <a:ext cx="4474845" cy="4005986"/>
          </a:xfrm>
          <a:prstGeom prst="rect">
            <a:avLst/>
          </a:prstGeom>
        </p:spPr>
      </p:pic>
      <p:pic>
        <p:nvPicPr>
          <p:cNvPr id="11" name="Immagine 10" descr="Immagine che contiene testo, schermata, software&#10;&#10;Descrizione generata automaticamente">
            <a:extLst>
              <a:ext uri="{FF2B5EF4-FFF2-40B4-BE49-F238E27FC236}">
                <a16:creationId xmlns:a16="http://schemas.microsoft.com/office/drawing/2014/main" id="{F8088AAA-061C-CEAF-A394-B7B8E7037EF0}"/>
              </a:ext>
            </a:extLst>
          </p:cNvPr>
          <p:cNvPicPr>
            <a:picLocks noChangeAspect="1"/>
          </p:cNvPicPr>
          <p:nvPr/>
        </p:nvPicPr>
        <p:blipFill>
          <a:blip r:embed="rId3"/>
          <a:stretch>
            <a:fillRect/>
          </a:stretch>
        </p:blipFill>
        <p:spPr>
          <a:xfrm>
            <a:off x="409575" y="1902817"/>
            <a:ext cx="5336985" cy="4005986"/>
          </a:xfrm>
          <a:prstGeom prst="rect">
            <a:avLst/>
          </a:prstGeom>
        </p:spPr>
      </p:pic>
      <p:sp>
        <p:nvSpPr>
          <p:cNvPr id="12" name="CasellaDiTesto 11">
            <a:extLst>
              <a:ext uri="{FF2B5EF4-FFF2-40B4-BE49-F238E27FC236}">
                <a16:creationId xmlns:a16="http://schemas.microsoft.com/office/drawing/2014/main" id="{803C73D7-03E7-D9CF-71D7-E814D9E895BD}"/>
              </a:ext>
            </a:extLst>
          </p:cNvPr>
          <p:cNvSpPr txBox="1"/>
          <p:nvPr/>
        </p:nvSpPr>
        <p:spPr>
          <a:xfrm>
            <a:off x="409575" y="5863460"/>
            <a:ext cx="4573905" cy="646331"/>
          </a:xfrm>
          <a:prstGeom prst="rect">
            <a:avLst/>
          </a:prstGeom>
          <a:noFill/>
        </p:spPr>
        <p:txBody>
          <a:bodyPr wrap="square" rtlCol="0">
            <a:spAutoFit/>
          </a:bodyPr>
          <a:lstStyle/>
          <a:p>
            <a:r>
              <a:rPr lang="it-IT" dirty="0"/>
              <a:t>Calcolo della frazione di corpi e comunicazione degli indici</a:t>
            </a:r>
          </a:p>
        </p:txBody>
      </p:sp>
      <p:sp>
        <p:nvSpPr>
          <p:cNvPr id="13" name="CasellaDiTesto 12">
            <a:extLst>
              <a:ext uri="{FF2B5EF4-FFF2-40B4-BE49-F238E27FC236}">
                <a16:creationId xmlns:a16="http://schemas.microsoft.com/office/drawing/2014/main" id="{B4C89BD2-5DBC-3FBC-6254-C311B69F96C1}"/>
              </a:ext>
            </a:extLst>
          </p:cNvPr>
          <p:cNvSpPr txBox="1"/>
          <p:nvPr/>
        </p:nvSpPr>
        <p:spPr>
          <a:xfrm>
            <a:off x="6677025" y="5863460"/>
            <a:ext cx="4573905" cy="646331"/>
          </a:xfrm>
          <a:prstGeom prst="rect">
            <a:avLst/>
          </a:prstGeom>
          <a:noFill/>
        </p:spPr>
        <p:txBody>
          <a:bodyPr wrap="square" rtlCol="0">
            <a:spAutoFit/>
          </a:bodyPr>
          <a:lstStyle/>
          <a:p>
            <a:r>
              <a:rPr lang="it-IT" dirty="0"/>
              <a:t>Creazione del </a:t>
            </a:r>
            <a:r>
              <a:rPr lang="it-IT" dirty="0" err="1"/>
              <a:t>datatype</a:t>
            </a:r>
            <a:r>
              <a:rPr lang="it-IT" dirty="0"/>
              <a:t> per la comunicazione tramite MPI</a:t>
            </a:r>
          </a:p>
        </p:txBody>
      </p:sp>
    </p:spTree>
    <p:extLst>
      <p:ext uri="{BB962C8B-B14F-4D97-AF65-F5344CB8AC3E}">
        <p14:creationId xmlns:p14="http://schemas.microsoft.com/office/powerpoint/2010/main" val="2761522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9_TF55705232.potx" id="{9AB85140-8137-4882-A269-A99A969389E2}" vid="{91349CD9-E240-460F-BB33-26349DC4D0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292</TotalTime>
  <Words>913</Words>
  <Application>Microsoft Office PowerPoint</Application>
  <PresentationFormat>Widescreen</PresentationFormat>
  <Paragraphs>92</Paragraphs>
  <Slides>12</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Cambria Math</vt:lpstr>
      <vt:lpstr>Century Schoolbook</vt:lpstr>
      <vt:lpstr>Wingdings 2</vt:lpstr>
      <vt:lpstr>SlateVTI</vt:lpstr>
      <vt:lpstr>Parallelizzazione del problema degli N-Corpi</vt:lpstr>
      <vt:lpstr>Introduzione</vt:lpstr>
      <vt:lpstr>Formule utilizzate</vt:lpstr>
      <vt:lpstr>Metodo esaustivo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della simulazione di  N-Corpi</dc:title>
  <dc:creator>Francesco D'Aprile</dc:creator>
  <cp:lastModifiedBy>Francesco D'Aprile</cp:lastModifiedBy>
  <cp:revision>4</cp:revision>
  <dcterms:created xsi:type="dcterms:W3CDTF">2024-02-12T09:58:16Z</dcterms:created>
  <dcterms:modified xsi:type="dcterms:W3CDTF">2024-02-12T14:56:17Z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