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Lst>
  <p:sldSz cx="30267275"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1" d="100"/>
          <a:sy n="21" d="100"/>
        </p:scale>
        <p:origin x="28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5156"/>
            <a:ext cx="25727184" cy="14902051"/>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81887"/>
            <a:ext cx="22700456" cy="10334331"/>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3AD56B-1CB5-4324-9A79-B05E3F277746}"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1057121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3AD56B-1CB5-4324-9A79-B05E3F277746}"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744319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904"/>
            <a:ext cx="6526381"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904"/>
            <a:ext cx="19200803"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3AD56B-1CB5-4324-9A79-B05E3F277746}"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91875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3AD56B-1CB5-4324-9A79-B05E3F277746}"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1047319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71229"/>
            <a:ext cx="26105525" cy="17805173"/>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44846"/>
            <a:ext cx="26105525" cy="9363320"/>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3AD56B-1CB5-4324-9A79-B05E3F277746}"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4052873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4520"/>
            <a:ext cx="12863592"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4520"/>
            <a:ext cx="12863592"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3AD56B-1CB5-4324-9A79-B05E3F277746}" type="datetimeFigureOut">
              <a:rPr lang="en-US" smtClean="0"/>
              <a:t>12/30/2023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1891541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913"/>
            <a:ext cx="26105525"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2870"/>
            <a:ext cx="12804474" cy="5142393"/>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5264"/>
            <a:ext cx="12804474"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2870"/>
            <a:ext cx="12867534" cy="5142393"/>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5264"/>
            <a:ext cx="12867534"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3AD56B-1CB5-4324-9A79-B05E3F277746}" type="datetimeFigureOut">
              <a:rPr lang="en-US" smtClean="0"/>
              <a:t>12/30/2023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3637102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3AD56B-1CB5-4324-9A79-B05E3F277746}" type="datetimeFigureOut">
              <a:rPr lang="en-US" smtClean="0"/>
              <a:t>12/30/2023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117251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3AD56B-1CB5-4324-9A79-B05E3F277746}" type="datetimeFigureOut">
              <a:rPr lang="en-US" smtClean="0"/>
              <a:t>12/30/2023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2940546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3584"/>
            <a:ext cx="9761984" cy="9987545"/>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2959"/>
            <a:ext cx="15322808" cy="30418415"/>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41129"/>
            <a:ext cx="9761984" cy="23789780"/>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B83AD56B-1CB5-4324-9A79-B05E3F277746}" type="datetimeFigureOut">
              <a:rPr lang="en-US" smtClean="0"/>
              <a:t>12/30/2023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1636833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3584"/>
            <a:ext cx="9761984" cy="9987545"/>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2959"/>
            <a:ext cx="15322808" cy="30418415"/>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41129"/>
            <a:ext cx="9761984" cy="23789780"/>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B83AD56B-1CB5-4324-9A79-B05E3F277746}" type="datetimeFigureOut">
              <a:rPr lang="en-US" smtClean="0"/>
              <a:t>12/30/2023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CFDC3A-1D3A-4A3D-8619-4D517A79CC69}" type="slidenum">
              <a:rPr lang="en-US" smtClean="0"/>
              <a:t>‹#›</a:t>
            </a:fld>
            <a:endParaRPr lang="en-US"/>
          </a:p>
        </p:txBody>
      </p:sp>
    </p:spTree>
    <p:extLst>
      <p:ext uri="{BB962C8B-B14F-4D97-AF65-F5344CB8AC3E}">
        <p14:creationId xmlns:p14="http://schemas.microsoft.com/office/powerpoint/2010/main" val="282992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913"/>
            <a:ext cx="26105525"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4520"/>
            <a:ext cx="26105525"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72756"/>
            <a:ext cx="6810137" cy="2278904"/>
          </a:xfrm>
          <a:prstGeom prst="rect">
            <a:avLst/>
          </a:prstGeom>
        </p:spPr>
        <p:txBody>
          <a:bodyPr vert="horz" lIns="91440" tIns="45720" rIns="91440" bIns="45720" rtlCol="0" anchor="ctr"/>
          <a:lstStyle>
            <a:lvl1pPr algn="l">
              <a:defRPr sz="3972">
                <a:solidFill>
                  <a:schemeClr val="tx1">
                    <a:tint val="75000"/>
                  </a:schemeClr>
                </a:solidFill>
              </a:defRPr>
            </a:lvl1pPr>
          </a:lstStyle>
          <a:p>
            <a:fld id="{B83AD56B-1CB5-4324-9A79-B05E3F277746}" type="datetimeFigureOut">
              <a:rPr lang="en-US" smtClean="0"/>
              <a:t>12/30/2023</a:t>
            </a:fld>
            <a:endParaRPr lang="en-US"/>
          </a:p>
        </p:txBody>
      </p:sp>
      <p:sp>
        <p:nvSpPr>
          <p:cNvPr id="5" name="Footer Placeholder 4"/>
          <p:cNvSpPr>
            <a:spLocks noGrp="1"/>
          </p:cNvSpPr>
          <p:nvPr>
            <p:ph type="ftr" sz="quarter" idx="3"/>
          </p:nvPr>
        </p:nvSpPr>
        <p:spPr>
          <a:xfrm>
            <a:off x="10026035" y="39672756"/>
            <a:ext cx="10215205" cy="2278904"/>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72756"/>
            <a:ext cx="6810137" cy="2278904"/>
          </a:xfrm>
          <a:prstGeom prst="rect">
            <a:avLst/>
          </a:prstGeom>
        </p:spPr>
        <p:txBody>
          <a:bodyPr vert="horz" lIns="91440" tIns="45720" rIns="91440" bIns="45720" rtlCol="0" anchor="ctr"/>
          <a:lstStyle>
            <a:lvl1pPr algn="r">
              <a:defRPr sz="3972">
                <a:solidFill>
                  <a:schemeClr val="tx1">
                    <a:tint val="75000"/>
                  </a:schemeClr>
                </a:solidFill>
              </a:defRPr>
            </a:lvl1pPr>
          </a:lstStyle>
          <a:p>
            <a:fld id="{64CFDC3A-1D3A-4A3D-8619-4D517A79CC69}" type="slidenum">
              <a:rPr lang="en-US" smtClean="0"/>
              <a:t>‹#›</a:t>
            </a:fld>
            <a:endParaRPr lang="en-US"/>
          </a:p>
        </p:txBody>
      </p:sp>
    </p:spTree>
    <p:extLst>
      <p:ext uri="{BB962C8B-B14F-4D97-AF65-F5344CB8AC3E}">
        <p14:creationId xmlns:p14="http://schemas.microsoft.com/office/powerpoint/2010/main" val="267704739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425CE2-94FC-4B00-B6CD-871C666FD12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122443"/>
            <a:ext cx="30267274" cy="42760142"/>
          </a:xfrm>
          <a:prstGeom prst="rect">
            <a:avLst/>
          </a:prstGeom>
        </p:spPr>
      </p:pic>
      <p:sp>
        <p:nvSpPr>
          <p:cNvPr id="2" name="TextBox 1">
            <a:extLst>
              <a:ext uri="{FF2B5EF4-FFF2-40B4-BE49-F238E27FC236}">
                <a16:creationId xmlns:a16="http://schemas.microsoft.com/office/drawing/2014/main" id="{12F78456-7BA0-0781-892F-E5DEE0953565}"/>
              </a:ext>
            </a:extLst>
          </p:cNvPr>
          <p:cNvSpPr txBox="1"/>
          <p:nvPr/>
        </p:nvSpPr>
        <p:spPr>
          <a:xfrm>
            <a:off x="9174480" y="1158240"/>
            <a:ext cx="5029200" cy="923330"/>
          </a:xfrm>
          <a:prstGeom prst="rect">
            <a:avLst/>
          </a:prstGeom>
          <a:noFill/>
        </p:spPr>
        <p:txBody>
          <a:bodyPr wrap="square" rtlCol="0">
            <a:spAutoFit/>
          </a:bodyPr>
          <a:lstStyle/>
          <a:p>
            <a:r>
              <a:rPr lang="en-US" sz="5400" dirty="0"/>
              <a:t>CSCI313 </a:t>
            </a:r>
          </a:p>
        </p:txBody>
      </p:sp>
      <p:sp>
        <p:nvSpPr>
          <p:cNvPr id="4" name="TextBox 3">
            <a:extLst>
              <a:ext uri="{FF2B5EF4-FFF2-40B4-BE49-F238E27FC236}">
                <a16:creationId xmlns:a16="http://schemas.microsoft.com/office/drawing/2014/main" id="{91ECE6FF-68C7-F868-9BB4-F142C7680FE8}"/>
              </a:ext>
            </a:extLst>
          </p:cNvPr>
          <p:cNvSpPr txBox="1"/>
          <p:nvPr/>
        </p:nvSpPr>
        <p:spPr>
          <a:xfrm>
            <a:off x="708660" y="8423345"/>
            <a:ext cx="15438120" cy="1200329"/>
          </a:xfrm>
          <a:prstGeom prst="rect">
            <a:avLst/>
          </a:prstGeom>
          <a:noFill/>
        </p:spPr>
        <p:txBody>
          <a:bodyPr wrap="square">
            <a:spAutoFit/>
          </a:bodyPr>
          <a:lstStyle/>
          <a:p>
            <a:r>
              <a:rPr lang="en-US" sz="7000" b="1" dirty="0">
                <a:solidFill>
                  <a:srgbClr val="F0582B"/>
                </a:solidFill>
                <a:latin typeface="Times New Roman" panose="02020603050405020304" pitchFamily="18" charset="0"/>
                <a:cs typeface="Times New Roman" panose="02020603050405020304" pitchFamily="18" charset="0"/>
              </a:rPr>
              <a:t>Abstract</a:t>
            </a:r>
          </a:p>
        </p:txBody>
      </p:sp>
      <p:sp>
        <p:nvSpPr>
          <p:cNvPr id="7" name="TextBox 6">
            <a:extLst>
              <a:ext uri="{FF2B5EF4-FFF2-40B4-BE49-F238E27FC236}">
                <a16:creationId xmlns:a16="http://schemas.microsoft.com/office/drawing/2014/main" id="{B941F8FD-B6B4-26E4-BAB9-168EE60276C0}"/>
              </a:ext>
            </a:extLst>
          </p:cNvPr>
          <p:cNvSpPr txBox="1"/>
          <p:nvPr/>
        </p:nvSpPr>
        <p:spPr>
          <a:xfrm>
            <a:off x="7018337" y="6457751"/>
            <a:ext cx="15438120" cy="1446550"/>
          </a:xfrm>
          <a:prstGeom prst="rect">
            <a:avLst/>
          </a:prstGeom>
          <a:noFill/>
        </p:spPr>
        <p:txBody>
          <a:bodyPr wrap="square">
            <a:spAutoFit/>
          </a:bodyPr>
          <a:lstStyle/>
          <a:p>
            <a:pPr algn="ctr"/>
            <a:r>
              <a:rPr lang="en-US" sz="8800" dirty="0">
                <a:latin typeface="Times New Roman" panose="02020603050405020304" pitchFamily="18" charset="0"/>
                <a:cs typeface="Times New Roman" panose="02020603050405020304" pitchFamily="18" charset="0"/>
              </a:rPr>
              <a:t>Library System</a:t>
            </a:r>
          </a:p>
        </p:txBody>
      </p:sp>
      <p:sp>
        <p:nvSpPr>
          <p:cNvPr id="8" name="TextBox 7">
            <a:extLst>
              <a:ext uri="{FF2B5EF4-FFF2-40B4-BE49-F238E27FC236}">
                <a16:creationId xmlns:a16="http://schemas.microsoft.com/office/drawing/2014/main" id="{FFED0444-88A2-3116-3549-1C3DD8F7F8FA}"/>
              </a:ext>
            </a:extLst>
          </p:cNvPr>
          <p:cNvSpPr txBox="1"/>
          <p:nvPr/>
        </p:nvSpPr>
        <p:spPr>
          <a:xfrm>
            <a:off x="373380" y="9623674"/>
            <a:ext cx="11544300" cy="11633954"/>
          </a:xfrm>
          <a:prstGeom prst="rect">
            <a:avLst/>
          </a:prstGeom>
          <a:noFill/>
        </p:spPr>
        <p:txBody>
          <a:bodyPr wrap="square" rtlCol="0">
            <a:spAutoFit/>
          </a:bodyPr>
          <a:lstStyle/>
          <a:p>
            <a:r>
              <a:rPr lang="en-US" sz="5000" b="0" i="0" dirty="0">
                <a:solidFill>
                  <a:srgbClr val="313338"/>
                </a:solidFill>
                <a:effectLst/>
                <a:latin typeface="gg sans"/>
              </a:rPr>
              <a:t>The Library System, developed predominantly in Java, offers a secure and versatile library management solution. Featuring distinct Admin and User Modes, the system prioritizes security with password confirmation and OTP verification during registration. Key specifications include a creative graphical user interface, functionalities for administrators (book management, borrowing periods), and users (book browsing, borrowing, account management). The system is designed to meet the needs of institutions and universities, emphasizing maintainability as essential non-functional requirements.</a:t>
            </a:r>
            <a:endParaRPr lang="en-US" sz="5000" dirty="0"/>
          </a:p>
        </p:txBody>
      </p:sp>
      <p:sp>
        <p:nvSpPr>
          <p:cNvPr id="13" name="TextBox 12">
            <a:extLst>
              <a:ext uri="{FF2B5EF4-FFF2-40B4-BE49-F238E27FC236}">
                <a16:creationId xmlns:a16="http://schemas.microsoft.com/office/drawing/2014/main" id="{0FA77AFD-CBE0-BDD2-4F8B-40785C25DB1B}"/>
              </a:ext>
            </a:extLst>
          </p:cNvPr>
          <p:cNvSpPr txBox="1"/>
          <p:nvPr/>
        </p:nvSpPr>
        <p:spPr>
          <a:xfrm>
            <a:off x="373380" y="21546135"/>
            <a:ext cx="15438120" cy="1169551"/>
          </a:xfrm>
          <a:prstGeom prst="rect">
            <a:avLst/>
          </a:prstGeom>
          <a:noFill/>
        </p:spPr>
        <p:txBody>
          <a:bodyPr wrap="square">
            <a:spAutoFit/>
          </a:bodyPr>
          <a:lstStyle/>
          <a:p>
            <a:r>
              <a:rPr lang="en-US" sz="7000" b="1" dirty="0">
                <a:solidFill>
                  <a:srgbClr val="F0582B"/>
                </a:solidFill>
                <a:latin typeface="Times New Roman" panose="02020603050405020304" pitchFamily="18" charset="0"/>
                <a:cs typeface="Times New Roman" panose="02020603050405020304" pitchFamily="18" charset="0"/>
              </a:rPr>
              <a:t>Methodology</a:t>
            </a:r>
          </a:p>
        </p:txBody>
      </p:sp>
      <p:sp>
        <p:nvSpPr>
          <p:cNvPr id="16" name="TextBox 15">
            <a:extLst>
              <a:ext uri="{FF2B5EF4-FFF2-40B4-BE49-F238E27FC236}">
                <a16:creationId xmlns:a16="http://schemas.microsoft.com/office/drawing/2014/main" id="{484A33FA-238C-1614-3D4A-86A1E4536856}"/>
              </a:ext>
            </a:extLst>
          </p:cNvPr>
          <p:cNvSpPr txBox="1"/>
          <p:nvPr/>
        </p:nvSpPr>
        <p:spPr>
          <a:xfrm>
            <a:off x="0" y="22715686"/>
            <a:ext cx="15811500" cy="12403395"/>
          </a:xfrm>
          <a:prstGeom prst="rect">
            <a:avLst/>
          </a:prstGeom>
          <a:noFill/>
        </p:spPr>
        <p:txBody>
          <a:bodyPr wrap="square" rtlCol="0">
            <a:spAutoFit/>
          </a:bodyPr>
          <a:lstStyle/>
          <a:p>
            <a:r>
              <a:rPr lang="en-US" sz="5000" b="0" i="0" dirty="0">
                <a:solidFill>
                  <a:srgbClr val="313338"/>
                </a:solidFill>
                <a:effectLst/>
                <a:latin typeface="gg sans"/>
              </a:rPr>
              <a:t>The development methodology for our library system primarily revolves around the use of Java as the main programming language and MySQL as the primary database management system. We initiated the process with a comprehensive requirement analysis, engaging stakeholders to understand user needs and define project objectives. Subsequently, we strategically selected Java for its versatility and platform independence, while MySQL was chosen to efficiently store and manage the system's diverse data elements. The system's architecture and database schema were meticulously designed, optimizing data storage and retrieval. Leveraging Java's Swing or JavaFX, we crafted an interactive and user-friendly interface, refining its design through usability testing. The core functionalities were implemented using Java, following object-oriented principles for modular and scalable code..</a:t>
            </a:r>
            <a:endParaRPr lang="en-US" sz="5000" dirty="0"/>
          </a:p>
        </p:txBody>
      </p:sp>
      <p:sp>
        <p:nvSpPr>
          <p:cNvPr id="18" name="TextBox 17">
            <a:extLst>
              <a:ext uri="{FF2B5EF4-FFF2-40B4-BE49-F238E27FC236}">
                <a16:creationId xmlns:a16="http://schemas.microsoft.com/office/drawing/2014/main" id="{DA68A6B5-5854-6532-7DA0-ADAB607C5E82}"/>
              </a:ext>
            </a:extLst>
          </p:cNvPr>
          <p:cNvSpPr txBox="1"/>
          <p:nvPr/>
        </p:nvSpPr>
        <p:spPr>
          <a:xfrm>
            <a:off x="373380" y="35119081"/>
            <a:ext cx="15438120" cy="1169551"/>
          </a:xfrm>
          <a:prstGeom prst="rect">
            <a:avLst/>
          </a:prstGeom>
          <a:noFill/>
        </p:spPr>
        <p:txBody>
          <a:bodyPr wrap="square">
            <a:spAutoFit/>
          </a:bodyPr>
          <a:lstStyle/>
          <a:p>
            <a:r>
              <a:rPr lang="en-US" sz="7000" b="1" dirty="0">
                <a:solidFill>
                  <a:srgbClr val="F0582B"/>
                </a:solidFill>
                <a:latin typeface="Times New Roman" panose="02020603050405020304" pitchFamily="18" charset="0"/>
                <a:cs typeface="Times New Roman" panose="02020603050405020304" pitchFamily="18" charset="0"/>
              </a:rPr>
              <a:t>Main Results</a:t>
            </a:r>
          </a:p>
        </p:txBody>
      </p:sp>
      <p:pic>
        <p:nvPicPr>
          <p:cNvPr id="20" name="Picture 19">
            <a:extLst>
              <a:ext uri="{FF2B5EF4-FFF2-40B4-BE49-F238E27FC236}">
                <a16:creationId xmlns:a16="http://schemas.microsoft.com/office/drawing/2014/main" id="{826DE898-D573-A87A-BEE7-AFA505E2B3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3636" y="7904301"/>
            <a:ext cx="14866939" cy="7551822"/>
          </a:xfrm>
          <a:prstGeom prst="rect">
            <a:avLst/>
          </a:prstGeom>
        </p:spPr>
      </p:pic>
      <p:pic>
        <p:nvPicPr>
          <p:cNvPr id="22" name="Picture 21" descr="A screenshot of a computer&#10;&#10;Description automatically generated">
            <a:extLst>
              <a:ext uri="{FF2B5EF4-FFF2-40B4-BE49-F238E27FC236}">
                <a16:creationId xmlns:a16="http://schemas.microsoft.com/office/drawing/2014/main" id="{C7603D2E-4F13-CFA4-8680-0C795EC2C1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80" y="36432886"/>
            <a:ext cx="10213340" cy="6060559"/>
          </a:xfrm>
          <a:prstGeom prst="rect">
            <a:avLst/>
          </a:prstGeom>
        </p:spPr>
      </p:pic>
      <p:pic>
        <p:nvPicPr>
          <p:cNvPr id="24" name="Picture 23" descr="A screenshot of a computer&#10;&#10;Description automatically generated">
            <a:extLst>
              <a:ext uri="{FF2B5EF4-FFF2-40B4-BE49-F238E27FC236}">
                <a16:creationId xmlns:a16="http://schemas.microsoft.com/office/drawing/2014/main" id="{4138CA10-E15D-BC29-99C2-39B45AF79F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78433" y="16044143"/>
            <a:ext cx="13356047" cy="8067866"/>
          </a:xfrm>
          <a:prstGeom prst="rect">
            <a:avLst/>
          </a:prstGeom>
        </p:spPr>
      </p:pic>
      <p:sp>
        <p:nvSpPr>
          <p:cNvPr id="26" name="TextBox 25">
            <a:extLst>
              <a:ext uri="{FF2B5EF4-FFF2-40B4-BE49-F238E27FC236}">
                <a16:creationId xmlns:a16="http://schemas.microsoft.com/office/drawing/2014/main" id="{18ABDDF6-564A-08DF-3F57-22B360E6D0FE}"/>
              </a:ext>
            </a:extLst>
          </p:cNvPr>
          <p:cNvSpPr txBox="1"/>
          <p:nvPr/>
        </p:nvSpPr>
        <p:spPr>
          <a:xfrm>
            <a:off x="16965387" y="24333601"/>
            <a:ext cx="15646400" cy="1169551"/>
          </a:xfrm>
          <a:prstGeom prst="rect">
            <a:avLst/>
          </a:prstGeom>
          <a:noFill/>
        </p:spPr>
        <p:txBody>
          <a:bodyPr wrap="square">
            <a:spAutoFit/>
          </a:bodyPr>
          <a:lstStyle/>
          <a:p>
            <a:r>
              <a:rPr lang="en-US" sz="7000" b="1" dirty="0">
                <a:solidFill>
                  <a:srgbClr val="F0582B"/>
                </a:solidFill>
                <a:latin typeface="Times New Roman" panose="02020603050405020304" pitchFamily="18" charset="0"/>
                <a:cs typeface="Times New Roman" panose="02020603050405020304" pitchFamily="18" charset="0"/>
              </a:rPr>
              <a:t>Discussion and Conclusion</a:t>
            </a:r>
          </a:p>
        </p:txBody>
      </p:sp>
      <p:sp>
        <p:nvSpPr>
          <p:cNvPr id="28" name="Rectangle 1">
            <a:extLst>
              <a:ext uri="{FF2B5EF4-FFF2-40B4-BE49-F238E27FC236}">
                <a16:creationId xmlns:a16="http://schemas.microsoft.com/office/drawing/2014/main" id="{168E5023-AC98-6692-B72E-F4712E98F268}"/>
              </a:ext>
            </a:extLst>
          </p:cNvPr>
          <p:cNvSpPr>
            <a:spLocks noChangeArrowheads="1"/>
          </p:cNvSpPr>
          <p:nvPr/>
        </p:nvSpPr>
        <p:spPr bwMode="auto">
          <a:xfrm>
            <a:off x="152400" y="152400"/>
            <a:ext cx="302672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a:ln>
                  <a:noFill/>
                </a:ln>
                <a:solidFill>
                  <a:schemeClr val="tx1"/>
                </a:solidFill>
                <a:effectLst/>
                <a:latin typeface="inherit"/>
              </a:rPr>
              <a:t>Our library system, crafted with Java and MySQL, excelled in data management, user interface design, and automation integration. Java's versatility and JavaFX's user-friendly interface ensured a seamless experience. Challenges like self-checkout and automation were met with a balanced approach. Agile methodologies enabled iterative testing, refining the system responsively. The phased deployment and thorough training resulted in smooth implementation. Continuous monitoring and support post-implementation reflect our commitment. In conclusion, our project surpassed expectations, providing a robust and adaptable library solution, showcasing the power of Java and MySQL in creating a high-quality, user-centric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2">
            <a:extLst>
              <a:ext uri="{FF2B5EF4-FFF2-40B4-BE49-F238E27FC236}">
                <a16:creationId xmlns:a16="http://schemas.microsoft.com/office/drawing/2014/main" id="{451E9809-CBC6-FAB8-E478-C86B277CAB82}"/>
              </a:ext>
            </a:extLst>
          </p:cNvPr>
          <p:cNvSpPr>
            <a:spLocks noChangeArrowheads="1"/>
          </p:cNvSpPr>
          <p:nvPr/>
        </p:nvSpPr>
        <p:spPr bwMode="auto">
          <a:xfrm>
            <a:off x="152400" y="152400"/>
            <a:ext cx="302672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3">
            <a:extLst>
              <a:ext uri="{FF2B5EF4-FFF2-40B4-BE49-F238E27FC236}">
                <a16:creationId xmlns:a16="http://schemas.microsoft.com/office/drawing/2014/main" id="{B0DDC001-113A-06C5-A80C-9B1CC1A952D0}"/>
              </a:ext>
            </a:extLst>
          </p:cNvPr>
          <p:cNvSpPr>
            <a:spLocks noChangeArrowheads="1"/>
          </p:cNvSpPr>
          <p:nvPr/>
        </p:nvSpPr>
        <p:spPr bwMode="auto">
          <a:xfrm>
            <a:off x="152400" y="152400"/>
            <a:ext cx="10656888" cy="0"/>
          </a:xfrm>
          <a:prstGeom prst="rect">
            <a:avLst/>
          </a:prstGeom>
          <a:solidFill>
            <a:srgbClr val="EBED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gg sans"/>
              </a:rPr>
              <a:t>Message @7y86</a:t>
            </a:r>
            <a:endParaRPr kumimoji="0" lang="en-US" altLang="en-US" sz="1200" b="0" i="0" u="none" strike="noStrike" cap="none" normalizeH="0" baseline="0">
              <a:ln>
                <a:noFill/>
              </a:ln>
              <a:solidFill>
                <a:schemeClr val="tx1"/>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4">
            <a:extLst>
              <a:ext uri="{FF2B5EF4-FFF2-40B4-BE49-F238E27FC236}">
                <a16:creationId xmlns:a16="http://schemas.microsoft.com/office/drawing/2014/main" id="{AD62AD4D-560B-CC24-6E28-D44BA33F6DFA}"/>
              </a:ext>
            </a:extLst>
          </p:cNvPr>
          <p:cNvSpPr>
            <a:spLocks noChangeArrowheads="1"/>
          </p:cNvSpPr>
          <p:nvPr/>
        </p:nvSpPr>
        <p:spPr bwMode="auto">
          <a:xfrm>
            <a:off x="152400" y="152400"/>
            <a:ext cx="10656888" cy="0"/>
          </a:xfrm>
          <a:prstGeom prst="rect">
            <a:avLst/>
          </a:prstGeom>
          <a:solidFill>
            <a:srgbClr val="EBED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313338"/>
                </a:solidFill>
                <a:effectLst/>
                <a:latin typeface="gg sans"/>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TextBox 35">
            <a:extLst>
              <a:ext uri="{FF2B5EF4-FFF2-40B4-BE49-F238E27FC236}">
                <a16:creationId xmlns:a16="http://schemas.microsoft.com/office/drawing/2014/main" id="{026633F9-BFF6-F4C5-97C8-C0400A2F726E}"/>
              </a:ext>
            </a:extLst>
          </p:cNvPr>
          <p:cNvSpPr txBox="1"/>
          <p:nvPr/>
        </p:nvSpPr>
        <p:spPr>
          <a:xfrm>
            <a:off x="15811500" y="25301905"/>
            <a:ext cx="13990321" cy="7786747"/>
          </a:xfrm>
          <a:prstGeom prst="rect">
            <a:avLst/>
          </a:prstGeom>
          <a:noFill/>
        </p:spPr>
        <p:txBody>
          <a:bodyPr wrap="square" rtlCol="0">
            <a:spAutoFit/>
          </a:bodyPr>
          <a:lstStyle/>
          <a:p>
            <a:pPr algn="l" fontAlgn="base"/>
            <a:r>
              <a:rPr lang="en-US" sz="5000" b="0" i="0" dirty="0">
                <a:solidFill>
                  <a:srgbClr val="000000"/>
                </a:solidFill>
                <a:effectLst/>
                <a:latin typeface="inherit"/>
              </a:rPr>
              <a:t>Our library system, crafted with Java and MySQL, excelled in data management, user interface design, and automation integration. Java's versatility and JavaFX's user-friendly interface ensured a seamless experience. Challenges like self-checkout and automation were met with a balanced approach. Agile methodologies enabled iterative testing, refining the system responsively. The phased deployment and thorough training resulted in smooth implementation.</a:t>
            </a:r>
          </a:p>
        </p:txBody>
      </p:sp>
      <p:sp>
        <p:nvSpPr>
          <p:cNvPr id="42" name="TextBox 41">
            <a:extLst>
              <a:ext uri="{FF2B5EF4-FFF2-40B4-BE49-F238E27FC236}">
                <a16:creationId xmlns:a16="http://schemas.microsoft.com/office/drawing/2014/main" id="{ED28FD9F-790C-EF8E-605F-2FB27CC70CC8}"/>
              </a:ext>
            </a:extLst>
          </p:cNvPr>
          <p:cNvSpPr txBox="1"/>
          <p:nvPr/>
        </p:nvSpPr>
        <p:spPr>
          <a:xfrm>
            <a:off x="15405735" y="32818909"/>
            <a:ext cx="22981920" cy="1169551"/>
          </a:xfrm>
          <a:prstGeom prst="rect">
            <a:avLst/>
          </a:prstGeom>
          <a:noFill/>
        </p:spPr>
        <p:txBody>
          <a:bodyPr wrap="square">
            <a:spAutoFit/>
          </a:bodyPr>
          <a:lstStyle/>
          <a:p>
            <a:r>
              <a:rPr lang="en-US" sz="7000" b="1" dirty="0">
                <a:solidFill>
                  <a:srgbClr val="F0582B"/>
                </a:solidFill>
                <a:latin typeface="Times New Roman" panose="02020603050405020304" pitchFamily="18" charset="0"/>
                <a:cs typeface="Times New Roman" panose="02020603050405020304" pitchFamily="18" charset="0"/>
              </a:rPr>
              <a:t>Group Members</a:t>
            </a:r>
          </a:p>
        </p:txBody>
      </p:sp>
      <p:pic>
        <p:nvPicPr>
          <p:cNvPr id="44" name="Picture 43">
            <a:extLst>
              <a:ext uri="{FF2B5EF4-FFF2-40B4-BE49-F238E27FC236}">
                <a16:creationId xmlns:a16="http://schemas.microsoft.com/office/drawing/2014/main" id="{9F1AAE70-A3A2-EC22-0290-7F53F42BB9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72668" y="33996115"/>
            <a:ext cx="13761812" cy="8639970"/>
          </a:xfrm>
          <a:prstGeom prst="rect">
            <a:avLst/>
          </a:prstGeom>
        </p:spPr>
      </p:pic>
    </p:spTree>
    <p:extLst>
      <p:ext uri="{BB962C8B-B14F-4D97-AF65-F5344CB8AC3E}">
        <p14:creationId xmlns:p14="http://schemas.microsoft.com/office/powerpoint/2010/main" val="7379696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BC07234EA174B409A8792261629768B" ma:contentTypeVersion="14" ma:contentTypeDescription="Create a new document." ma:contentTypeScope="" ma:versionID="c2e44cb4ee62bc71078d48efa7acbbcb">
  <xsd:schema xmlns:xsd="http://www.w3.org/2001/XMLSchema" xmlns:xs="http://www.w3.org/2001/XMLSchema" xmlns:p="http://schemas.microsoft.com/office/2006/metadata/properties" xmlns:ns3="1daed67c-4309-4c2b-9ecd-268598442ee1" xmlns:ns4="0b3cbd5d-cf0d-41da-920f-f6de49be8365" targetNamespace="http://schemas.microsoft.com/office/2006/metadata/properties" ma:root="true" ma:fieldsID="0d04dd423b29cee4be3e1f4dd7845dfc" ns3:_="" ns4:_="">
    <xsd:import namespace="1daed67c-4309-4c2b-9ecd-268598442ee1"/>
    <xsd:import namespace="0b3cbd5d-cf0d-41da-920f-f6de49be83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aed67c-4309-4c2b-9ecd-268598442ee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3cbd5d-cf0d-41da-920f-f6de49be83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5282B5-8CAE-4D05-8451-FDAC2F5444CC}">
  <ds:schemaRefs>
    <ds:schemaRef ds:uri="http://schemas.microsoft.com/sharepoint/v3/contenttype/forms"/>
  </ds:schemaRefs>
</ds:datastoreItem>
</file>

<file path=customXml/itemProps2.xml><?xml version="1.0" encoding="utf-8"?>
<ds:datastoreItem xmlns:ds="http://schemas.openxmlformats.org/officeDocument/2006/customXml" ds:itemID="{948A577E-00ED-4267-9078-6C557126F7EC}">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698749C8-FEC7-4AB6-B3D4-0DA1E2340828}">
  <ds:schemaRefs>
    <ds:schemaRef ds:uri="http://schemas.microsoft.com/office/2006/metadata/contentType"/>
    <ds:schemaRef ds:uri="http://schemas.microsoft.com/office/2006/metadata/properties/metaAttributes"/>
    <ds:schemaRef ds:uri="http://www.w3.org/2000/xmlns/"/>
    <ds:schemaRef ds:uri="http://www.w3.org/2001/XMLSchema"/>
    <ds:schemaRef ds:uri="1daed67c-4309-4c2b-9ecd-268598442ee1"/>
    <ds:schemaRef ds:uri="0b3cbd5d-cf0d-41da-920f-f6de49be836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50</TotalTime>
  <Words>411</Words>
  <Application>Microsoft Office PowerPoint</Application>
  <PresentationFormat>Custom</PresentationFormat>
  <Paragraphs>14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gg sans</vt:lpstr>
      <vt:lpstr>inherit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Eyad Yehia</cp:lastModifiedBy>
  <cp:revision>5</cp:revision>
  <dcterms:created xsi:type="dcterms:W3CDTF">2022-12-05T12:45:20Z</dcterms:created>
  <dcterms:modified xsi:type="dcterms:W3CDTF">2023-12-30T22:12:31Z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0x0101009BC07234EA174B409A8792261629768B</vt:lpwstr>
  </property>
</Properties>
</file>