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Kollektif Bold" charset="1" panose="020B0604020101010102"/>
      <p:regular r:id="rId19"/>
    </p:embeddedFont>
    <p:embeddedFont>
      <p:font typeface="DM Sans Bold" charset="1" panose="00000000000000000000"/>
      <p:regular r:id="rId20"/>
    </p:embeddedFont>
    <p:embeddedFont>
      <p:font typeface="DM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940175"/>
            <a:ext cx="11315247" cy="386397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STUDENT MANGMENT SYSTEM</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8199071" y="2515500"/>
            <a:ext cx="9965086" cy="5427266"/>
          </a:xfrm>
          <a:custGeom>
            <a:avLst/>
            <a:gdLst/>
            <a:ahLst/>
            <a:cxnLst/>
            <a:rect r="r" b="b" t="t" l="l"/>
            <a:pathLst>
              <a:path h="5427266" w="9965086">
                <a:moveTo>
                  <a:pt x="0" y="0"/>
                </a:moveTo>
                <a:lnTo>
                  <a:pt x="9965087" y="0"/>
                </a:lnTo>
                <a:lnTo>
                  <a:pt x="9965087" y="5427266"/>
                </a:lnTo>
                <a:lnTo>
                  <a:pt x="0" y="5427266"/>
                </a:lnTo>
                <a:lnTo>
                  <a:pt x="0" y="0"/>
                </a:lnTo>
                <a:close/>
              </a:path>
            </a:pathLst>
          </a:custGeom>
          <a:blipFill>
            <a:blip r:embed="rId2"/>
            <a:stretch>
              <a:fillRect l="0" t="0" r="0" b="0"/>
            </a:stretch>
          </a:blipFill>
        </p:spPr>
      </p:sp>
      <p:sp>
        <p:nvSpPr>
          <p:cNvPr name="Freeform 14" id="14"/>
          <p:cNvSpPr/>
          <p:nvPr/>
        </p:nvSpPr>
        <p:spPr>
          <a:xfrm flipH="false" flipV="false" rot="0">
            <a:off x="1013906" y="5022166"/>
            <a:ext cx="6538020" cy="4270803"/>
          </a:xfrm>
          <a:custGeom>
            <a:avLst/>
            <a:gdLst/>
            <a:ahLst/>
            <a:cxnLst/>
            <a:rect r="r" b="b" t="t" l="l"/>
            <a:pathLst>
              <a:path h="4270803" w="6538020">
                <a:moveTo>
                  <a:pt x="0" y="0"/>
                </a:moveTo>
                <a:lnTo>
                  <a:pt x="6538020" y="0"/>
                </a:lnTo>
                <a:lnTo>
                  <a:pt x="6538020" y="4270804"/>
                </a:lnTo>
                <a:lnTo>
                  <a:pt x="0" y="4270804"/>
                </a:lnTo>
                <a:lnTo>
                  <a:pt x="0" y="0"/>
                </a:lnTo>
                <a:close/>
              </a:path>
            </a:pathLst>
          </a:custGeom>
          <a:blipFill>
            <a:blip r:embed="rId3"/>
            <a:stretch>
              <a:fillRect l="0" t="0" r="0" b="0"/>
            </a:stretch>
          </a:blipFill>
        </p:spPr>
      </p:sp>
      <p:sp>
        <p:nvSpPr>
          <p:cNvPr name="TextBox 15" id="15"/>
          <p:cNvSpPr txBox="true"/>
          <p:nvPr/>
        </p:nvSpPr>
        <p:spPr>
          <a:xfrm rot="0">
            <a:off x="1485129" y="1674833"/>
            <a:ext cx="6967300" cy="739902"/>
          </a:xfrm>
          <a:prstGeom prst="rect">
            <a:avLst/>
          </a:prstGeom>
        </p:spPr>
        <p:txBody>
          <a:bodyPr anchor="t" rtlCol="false" tIns="0" lIns="0" bIns="0" rIns="0">
            <a:spAutoFit/>
          </a:bodyPr>
          <a:lstStyle/>
          <a:p>
            <a:pPr algn="l">
              <a:lnSpc>
                <a:spcPts val="5544"/>
              </a:lnSpc>
            </a:pPr>
            <a:r>
              <a:rPr lang="en-US" sz="5600">
                <a:solidFill>
                  <a:srgbClr val="227C9D"/>
                </a:solidFill>
                <a:latin typeface="Kollektif Bold"/>
              </a:rPr>
              <a:t>FILES</a:t>
            </a:r>
          </a:p>
        </p:txBody>
      </p:sp>
      <p:sp>
        <p:nvSpPr>
          <p:cNvPr name="TextBox 16" id="16"/>
          <p:cNvSpPr txBox="true"/>
          <p:nvPr/>
        </p:nvSpPr>
        <p:spPr>
          <a:xfrm rot="0">
            <a:off x="1485129" y="2608747"/>
            <a:ext cx="6713943" cy="14478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we used files to add users when signing up the user added his id, password and his rule if he is student, instructor or administrator. also in the courses to add or remove a course.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8876444" y="502289"/>
            <a:ext cx="8215587" cy="4239042"/>
          </a:xfrm>
          <a:custGeom>
            <a:avLst/>
            <a:gdLst/>
            <a:ahLst/>
            <a:cxnLst/>
            <a:rect r="r" b="b" t="t" l="l"/>
            <a:pathLst>
              <a:path h="4239042" w="8215587">
                <a:moveTo>
                  <a:pt x="0" y="0"/>
                </a:moveTo>
                <a:lnTo>
                  <a:pt x="8215587" y="0"/>
                </a:lnTo>
                <a:lnTo>
                  <a:pt x="8215587" y="4239042"/>
                </a:lnTo>
                <a:lnTo>
                  <a:pt x="0" y="4239042"/>
                </a:lnTo>
                <a:lnTo>
                  <a:pt x="0" y="0"/>
                </a:lnTo>
                <a:close/>
              </a:path>
            </a:pathLst>
          </a:custGeom>
          <a:blipFill>
            <a:blip r:embed="rId2"/>
            <a:stretch>
              <a:fillRect l="0" t="0" r="0" b="0"/>
            </a:stretch>
          </a:blipFill>
        </p:spPr>
      </p:sp>
      <p:sp>
        <p:nvSpPr>
          <p:cNvPr name="Freeform 14" id="14"/>
          <p:cNvSpPr/>
          <p:nvPr/>
        </p:nvSpPr>
        <p:spPr>
          <a:xfrm flipH="false" flipV="false" rot="0">
            <a:off x="8876444" y="4898449"/>
            <a:ext cx="8215587" cy="4736181"/>
          </a:xfrm>
          <a:custGeom>
            <a:avLst/>
            <a:gdLst/>
            <a:ahLst/>
            <a:cxnLst/>
            <a:rect r="r" b="b" t="t" l="l"/>
            <a:pathLst>
              <a:path h="4736181" w="8215587">
                <a:moveTo>
                  <a:pt x="0" y="0"/>
                </a:moveTo>
                <a:lnTo>
                  <a:pt x="8215587" y="0"/>
                </a:lnTo>
                <a:lnTo>
                  <a:pt x="8215587" y="4736181"/>
                </a:lnTo>
                <a:lnTo>
                  <a:pt x="0" y="4736181"/>
                </a:lnTo>
                <a:lnTo>
                  <a:pt x="0" y="0"/>
                </a:lnTo>
                <a:close/>
              </a:path>
            </a:pathLst>
          </a:custGeom>
          <a:blipFill>
            <a:blip r:embed="rId3"/>
            <a:stretch>
              <a:fillRect l="0" t="0" r="0" b="0"/>
            </a:stretch>
          </a:blipFill>
        </p:spPr>
      </p:sp>
      <p:sp>
        <p:nvSpPr>
          <p:cNvPr name="Freeform 15" id="15"/>
          <p:cNvSpPr/>
          <p:nvPr/>
        </p:nvSpPr>
        <p:spPr>
          <a:xfrm flipH="false" flipV="false" rot="0">
            <a:off x="1485129" y="4579998"/>
            <a:ext cx="6004644" cy="4317260"/>
          </a:xfrm>
          <a:custGeom>
            <a:avLst/>
            <a:gdLst/>
            <a:ahLst/>
            <a:cxnLst/>
            <a:rect r="r" b="b" t="t" l="l"/>
            <a:pathLst>
              <a:path h="4317260" w="6004644">
                <a:moveTo>
                  <a:pt x="0" y="0"/>
                </a:moveTo>
                <a:lnTo>
                  <a:pt x="6004644" y="0"/>
                </a:lnTo>
                <a:lnTo>
                  <a:pt x="6004644" y="4317259"/>
                </a:lnTo>
                <a:lnTo>
                  <a:pt x="0" y="4317259"/>
                </a:lnTo>
                <a:lnTo>
                  <a:pt x="0" y="0"/>
                </a:lnTo>
                <a:close/>
              </a:path>
            </a:pathLst>
          </a:custGeom>
          <a:blipFill>
            <a:blip r:embed="rId4"/>
            <a:stretch>
              <a:fillRect l="-1150" t="0" r="-1150" b="-2495"/>
            </a:stretch>
          </a:blipFill>
        </p:spPr>
      </p:sp>
      <p:sp>
        <p:nvSpPr>
          <p:cNvPr name="TextBox 16" id="16"/>
          <p:cNvSpPr txBox="true"/>
          <p:nvPr/>
        </p:nvSpPr>
        <p:spPr>
          <a:xfrm rot="0">
            <a:off x="1485129" y="1674833"/>
            <a:ext cx="6967300" cy="739902"/>
          </a:xfrm>
          <a:prstGeom prst="rect">
            <a:avLst/>
          </a:prstGeom>
        </p:spPr>
        <p:txBody>
          <a:bodyPr anchor="t" rtlCol="false" tIns="0" lIns="0" bIns="0" rIns="0">
            <a:spAutoFit/>
          </a:bodyPr>
          <a:lstStyle/>
          <a:p>
            <a:pPr algn="l">
              <a:lnSpc>
                <a:spcPts val="5544"/>
              </a:lnSpc>
            </a:pPr>
            <a:r>
              <a:rPr lang="en-US" sz="5600">
                <a:solidFill>
                  <a:srgbClr val="227C9D"/>
                </a:solidFill>
                <a:latin typeface="Kollektif Bold"/>
              </a:rPr>
              <a:t>ERROR HANDLING</a:t>
            </a:r>
          </a:p>
        </p:txBody>
      </p:sp>
      <p:sp>
        <p:nvSpPr>
          <p:cNvPr name="TextBox 17" id="17"/>
          <p:cNvSpPr txBox="true"/>
          <p:nvPr/>
        </p:nvSpPr>
        <p:spPr>
          <a:xfrm rot="0">
            <a:off x="1485129" y="2608747"/>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We tried to handle every single logical error we found.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8779395" y="3550513"/>
            <a:ext cx="9189379" cy="6505171"/>
          </a:xfrm>
          <a:custGeom>
            <a:avLst/>
            <a:gdLst/>
            <a:ahLst/>
            <a:cxnLst/>
            <a:rect r="r" b="b" t="t" l="l"/>
            <a:pathLst>
              <a:path h="6505171" w="9189379">
                <a:moveTo>
                  <a:pt x="0" y="0"/>
                </a:moveTo>
                <a:lnTo>
                  <a:pt x="9189379" y="0"/>
                </a:lnTo>
                <a:lnTo>
                  <a:pt x="9189379" y="6505171"/>
                </a:lnTo>
                <a:lnTo>
                  <a:pt x="0" y="6505171"/>
                </a:lnTo>
                <a:lnTo>
                  <a:pt x="0" y="0"/>
                </a:lnTo>
                <a:close/>
              </a:path>
            </a:pathLst>
          </a:custGeom>
          <a:blipFill>
            <a:blip r:embed="rId2"/>
            <a:stretch>
              <a:fillRect l="0" t="0" r="0" b="0"/>
            </a:stretch>
          </a:blipFill>
        </p:spPr>
      </p:sp>
      <p:sp>
        <p:nvSpPr>
          <p:cNvPr name="Freeform 14" id="14"/>
          <p:cNvSpPr/>
          <p:nvPr/>
        </p:nvSpPr>
        <p:spPr>
          <a:xfrm flipH="false" flipV="false" rot="0">
            <a:off x="1277976" y="1861365"/>
            <a:ext cx="9738918" cy="4941734"/>
          </a:xfrm>
          <a:custGeom>
            <a:avLst/>
            <a:gdLst/>
            <a:ahLst/>
            <a:cxnLst/>
            <a:rect r="r" b="b" t="t" l="l"/>
            <a:pathLst>
              <a:path h="4941734" w="9738918">
                <a:moveTo>
                  <a:pt x="0" y="0"/>
                </a:moveTo>
                <a:lnTo>
                  <a:pt x="9738919" y="0"/>
                </a:lnTo>
                <a:lnTo>
                  <a:pt x="9738919" y="4941734"/>
                </a:lnTo>
                <a:lnTo>
                  <a:pt x="0" y="4941734"/>
                </a:lnTo>
                <a:lnTo>
                  <a:pt x="0" y="0"/>
                </a:lnTo>
                <a:close/>
              </a:path>
            </a:pathLst>
          </a:custGeom>
          <a:blipFill>
            <a:blip r:embed="rId3"/>
            <a:stretch>
              <a:fillRect l="-3681" t="-456" r="0" b="-456"/>
            </a:stretch>
          </a:blipFill>
        </p:spPr>
      </p:sp>
      <p:sp>
        <p:nvSpPr>
          <p:cNvPr name="TextBox 15" id="15"/>
          <p:cNvSpPr txBox="true"/>
          <p:nvPr/>
        </p:nvSpPr>
        <p:spPr>
          <a:xfrm rot="0">
            <a:off x="4418421" y="711136"/>
            <a:ext cx="8721949" cy="739902"/>
          </a:xfrm>
          <a:prstGeom prst="rect">
            <a:avLst/>
          </a:prstGeom>
        </p:spPr>
        <p:txBody>
          <a:bodyPr anchor="t" rtlCol="false" tIns="0" lIns="0" bIns="0" rIns="0">
            <a:spAutoFit/>
          </a:bodyPr>
          <a:lstStyle/>
          <a:p>
            <a:pPr algn="l">
              <a:lnSpc>
                <a:spcPts val="5544"/>
              </a:lnSpc>
            </a:pPr>
            <a:r>
              <a:rPr lang="en-US" sz="5600">
                <a:solidFill>
                  <a:srgbClr val="227C9D"/>
                </a:solidFill>
                <a:latin typeface="Kollektif Bold"/>
              </a:rPr>
              <a:t>MORE ERROR HANDLING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29604" y="613041"/>
            <a:ext cx="5214396" cy="2536348"/>
            <a:chOff x="0" y="0"/>
            <a:chExt cx="1373339" cy="668009"/>
          </a:xfrm>
        </p:grpSpPr>
        <p:sp>
          <p:nvSpPr>
            <p:cNvPr name="Freeform 3" id="3"/>
            <p:cNvSpPr/>
            <p:nvPr/>
          </p:nvSpPr>
          <p:spPr>
            <a:xfrm flipH="false" flipV="false" rot="0">
              <a:off x="0" y="0"/>
              <a:ext cx="1373339" cy="668009"/>
            </a:xfrm>
            <a:custGeom>
              <a:avLst/>
              <a:gdLst/>
              <a:ahLst/>
              <a:cxnLst/>
              <a:rect r="r" b="b" t="t" l="l"/>
              <a:pathLst>
                <a:path h="668009" w="1373339">
                  <a:moveTo>
                    <a:pt x="74236" y="0"/>
                  </a:moveTo>
                  <a:lnTo>
                    <a:pt x="1299103" y="0"/>
                  </a:lnTo>
                  <a:cubicBezTo>
                    <a:pt x="1318791" y="0"/>
                    <a:pt x="1337674" y="7821"/>
                    <a:pt x="1351596" y="21743"/>
                  </a:cubicBezTo>
                  <a:cubicBezTo>
                    <a:pt x="1365518" y="35665"/>
                    <a:pt x="1373339" y="54547"/>
                    <a:pt x="1373339" y="74236"/>
                  </a:cubicBezTo>
                  <a:lnTo>
                    <a:pt x="1373339" y="593773"/>
                  </a:lnTo>
                  <a:cubicBezTo>
                    <a:pt x="1373339" y="613462"/>
                    <a:pt x="1365518" y="632344"/>
                    <a:pt x="1351596" y="646266"/>
                  </a:cubicBezTo>
                  <a:cubicBezTo>
                    <a:pt x="1337674" y="660188"/>
                    <a:pt x="1318791" y="668009"/>
                    <a:pt x="1299103" y="668009"/>
                  </a:cubicBezTo>
                  <a:lnTo>
                    <a:pt x="74236" y="668009"/>
                  </a:lnTo>
                  <a:cubicBezTo>
                    <a:pt x="54547" y="668009"/>
                    <a:pt x="35665" y="660188"/>
                    <a:pt x="21743" y="646266"/>
                  </a:cubicBezTo>
                  <a:cubicBezTo>
                    <a:pt x="7821" y="632344"/>
                    <a:pt x="0" y="613462"/>
                    <a:pt x="0" y="593773"/>
                  </a:cubicBezTo>
                  <a:lnTo>
                    <a:pt x="0" y="74236"/>
                  </a:lnTo>
                  <a:cubicBezTo>
                    <a:pt x="0" y="54547"/>
                    <a:pt x="7821" y="35665"/>
                    <a:pt x="21743" y="21743"/>
                  </a:cubicBezTo>
                  <a:cubicBezTo>
                    <a:pt x="35665" y="7821"/>
                    <a:pt x="54547" y="0"/>
                    <a:pt x="74236" y="0"/>
                  </a:cubicBezTo>
                  <a:close/>
                </a:path>
              </a:pathLst>
            </a:custGeom>
            <a:solidFill>
              <a:srgbClr val="48CFAE"/>
            </a:solidFill>
          </p:spPr>
        </p:sp>
        <p:sp>
          <p:nvSpPr>
            <p:cNvPr name="TextBox 4" id="4"/>
            <p:cNvSpPr txBox="true"/>
            <p:nvPr/>
          </p:nvSpPr>
          <p:spPr>
            <a:xfrm>
              <a:off x="0" y="-57150"/>
              <a:ext cx="1373339" cy="72515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700000">
            <a:off x="11386843" y="720184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11" id="11"/>
          <p:cNvGrpSpPr/>
          <p:nvPr/>
        </p:nvGrpSpPr>
        <p:grpSpPr>
          <a:xfrm rot="0">
            <a:off x="3497847" y="90439"/>
            <a:ext cx="1167243" cy="116724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649711" y="358253"/>
            <a:ext cx="863514" cy="670447"/>
          </a:xfrm>
          <a:custGeom>
            <a:avLst/>
            <a:gdLst/>
            <a:ahLst/>
            <a:cxnLst/>
            <a:rect r="r" b="b" t="t" l="l"/>
            <a:pathLst>
              <a:path h="670447" w="863514">
                <a:moveTo>
                  <a:pt x="0" y="0"/>
                </a:moveTo>
                <a:lnTo>
                  <a:pt x="863515" y="0"/>
                </a:lnTo>
                <a:lnTo>
                  <a:pt x="863515" y="670447"/>
                </a:lnTo>
                <a:lnTo>
                  <a:pt x="0" y="670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2700000">
            <a:off x="-2137434" y="-3783523"/>
            <a:ext cx="7415398" cy="3565095"/>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9" id="19"/>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21" id="21"/>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22" id="22"/>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23" id="23"/>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24" id="24"/>
          <p:cNvSpPr/>
          <p:nvPr/>
        </p:nvSpPr>
        <p:spPr>
          <a:xfrm>
            <a:off x="-3359157" y="-461526"/>
            <a:ext cx="3377485" cy="3360058"/>
          </a:xfrm>
          <a:prstGeom prst="line">
            <a:avLst/>
          </a:prstGeom>
          <a:ln cap="flat" w="28575">
            <a:solidFill>
              <a:srgbClr val="8CA9AD"/>
            </a:solidFill>
            <a:prstDash val="solid"/>
            <a:headEnd type="none" len="sm" w="sm"/>
            <a:tailEnd type="none" len="sm" w="sm"/>
          </a:ln>
        </p:spPr>
      </p:sp>
      <p:grpSp>
        <p:nvGrpSpPr>
          <p:cNvPr name="Group 25" id="25"/>
          <p:cNvGrpSpPr/>
          <p:nvPr/>
        </p:nvGrpSpPr>
        <p:grpSpPr>
          <a:xfrm rot="0">
            <a:off x="12042197" y="693476"/>
            <a:ext cx="5214396" cy="2536348"/>
            <a:chOff x="0" y="0"/>
            <a:chExt cx="1373339" cy="668009"/>
          </a:xfrm>
        </p:grpSpPr>
        <p:sp>
          <p:nvSpPr>
            <p:cNvPr name="Freeform 26" id="26"/>
            <p:cNvSpPr/>
            <p:nvPr/>
          </p:nvSpPr>
          <p:spPr>
            <a:xfrm flipH="false" flipV="false" rot="0">
              <a:off x="0" y="0"/>
              <a:ext cx="1373339" cy="668009"/>
            </a:xfrm>
            <a:custGeom>
              <a:avLst/>
              <a:gdLst/>
              <a:ahLst/>
              <a:cxnLst/>
              <a:rect r="r" b="b" t="t" l="l"/>
              <a:pathLst>
                <a:path h="668009" w="1373339">
                  <a:moveTo>
                    <a:pt x="74236" y="0"/>
                  </a:moveTo>
                  <a:lnTo>
                    <a:pt x="1299103" y="0"/>
                  </a:lnTo>
                  <a:cubicBezTo>
                    <a:pt x="1318791" y="0"/>
                    <a:pt x="1337674" y="7821"/>
                    <a:pt x="1351596" y="21743"/>
                  </a:cubicBezTo>
                  <a:cubicBezTo>
                    <a:pt x="1365518" y="35665"/>
                    <a:pt x="1373339" y="54547"/>
                    <a:pt x="1373339" y="74236"/>
                  </a:cubicBezTo>
                  <a:lnTo>
                    <a:pt x="1373339" y="593773"/>
                  </a:lnTo>
                  <a:cubicBezTo>
                    <a:pt x="1373339" y="613462"/>
                    <a:pt x="1365518" y="632344"/>
                    <a:pt x="1351596" y="646266"/>
                  </a:cubicBezTo>
                  <a:cubicBezTo>
                    <a:pt x="1337674" y="660188"/>
                    <a:pt x="1318791" y="668009"/>
                    <a:pt x="1299103" y="668009"/>
                  </a:cubicBezTo>
                  <a:lnTo>
                    <a:pt x="74236" y="668009"/>
                  </a:lnTo>
                  <a:cubicBezTo>
                    <a:pt x="54547" y="668009"/>
                    <a:pt x="35665" y="660188"/>
                    <a:pt x="21743" y="646266"/>
                  </a:cubicBezTo>
                  <a:cubicBezTo>
                    <a:pt x="7821" y="632344"/>
                    <a:pt x="0" y="613462"/>
                    <a:pt x="0" y="593773"/>
                  </a:cubicBezTo>
                  <a:lnTo>
                    <a:pt x="0" y="74236"/>
                  </a:lnTo>
                  <a:cubicBezTo>
                    <a:pt x="0" y="54547"/>
                    <a:pt x="7821" y="35665"/>
                    <a:pt x="21743" y="21743"/>
                  </a:cubicBezTo>
                  <a:cubicBezTo>
                    <a:pt x="35665" y="7821"/>
                    <a:pt x="54547" y="0"/>
                    <a:pt x="74236" y="0"/>
                  </a:cubicBezTo>
                  <a:close/>
                </a:path>
              </a:pathLst>
            </a:custGeom>
            <a:solidFill>
              <a:srgbClr val="48CFAE"/>
            </a:solidFill>
          </p:spPr>
        </p:sp>
        <p:sp>
          <p:nvSpPr>
            <p:cNvPr name="TextBox 27" id="27"/>
            <p:cNvSpPr txBox="true"/>
            <p:nvPr/>
          </p:nvSpPr>
          <p:spPr>
            <a:xfrm>
              <a:off x="0" y="-57150"/>
              <a:ext cx="1373339" cy="725159"/>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11458575" y="90439"/>
            <a:ext cx="1167243" cy="1167243"/>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11610440" y="358253"/>
            <a:ext cx="863514" cy="670447"/>
          </a:xfrm>
          <a:custGeom>
            <a:avLst/>
            <a:gdLst/>
            <a:ahLst/>
            <a:cxnLst/>
            <a:rect r="r" b="b" t="t" l="l"/>
            <a:pathLst>
              <a:path h="670447" w="863514">
                <a:moveTo>
                  <a:pt x="0" y="0"/>
                </a:moveTo>
                <a:lnTo>
                  <a:pt x="863514" y="0"/>
                </a:lnTo>
                <a:lnTo>
                  <a:pt x="863514" y="670447"/>
                </a:lnTo>
                <a:lnTo>
                  <a:pt x="0" y="670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1474270" y="4013462"/>
            <a:ext cx="5214396" cy="2536348"/>
            <a:chOff x="0" y="0"/>
            <a:chExt cx="1373339" cy="668009"/>
          </a:xfrm>
        </p:grpSpPr>
        <p:sp>
          <p:nvSpPr>
            <p:cNvPr name="Freeform 33" id="33"/>
            <p:cNvSpPr/>
            <p:nvPr/>
          </p:nvSpPr>
          <p:spPr>
            <a:xfrm flipH="false" flipV="false" rot="0">
              <a:off x="0" y="0"/>
              <a:ext cx="1373339" cy="668009"/>
            </a:xfrm>
            <a:custGeom>
              <a:avLst/>
              <a:gdLst/>
              <a:ahLst/>
              <a:cxnLst/>
              <a:rect r="r" b="b" t="t" l="l"/>
              <a:pathLst>
                <a:path h="668009" w="1373339">
                  <a:moveTo>
                    <a:pt x="74236" y="0"/>
                  </a:moveTo>
                  <a:lnTo>
                    <a:pt x="1299103" y="0"/>
                  </a:lnTo>
                  <a:cubicBezTo>
                    <a:pt x="1318791" y="0"/>
                    <a:pt x="1337674" y="7821"/>
                    <a:pt x="1351596" y="21743"/>
                  </a:cubicBezTo>
                  <a:cubicBezTo>
                    <a:pt x="1365518" y="35665"/>
                    <a:pt x="1373339" y="54547"/>
                    <a:pt x="1373339" y="74236"/>
                  </a:cubicBezTo>
                  <a:lnTo>
                    <a:pt x="1373339" y="593773"/>
                  </a:lnTo>
                  <a:cubicBezTo>
                    <a:pt x="1373339" y="613462"/>
                    <a:pt x="1365518" y="632344"/>
                    <a:pt x="1351596" y="646266"/>
                  </a:cubicBezTo>
                  <a:cubicBezTo>
                    <a:pt x="1337674" y="660188"/>
                    <a:pt x="1318791" y="668009"/>
                    <a:pt x="1299103" y="668009"/>
                  </a:cubicBezTo>
                  <a:lnTo>
                    <a:pt x="74236" y="668009"/>
                  </a:lnTo>
                  <a:cubicBezTo>
                    <a:pt x="54547" y="668009"/>
                    <a:pt x="35665" y="660188"/>
                    <a:pt x="21743" y="646266"/>
                  </a:cubicBezTo>
                  <a:cubicBezTo>
                    <a:pt x="7821" y="632344"/>
                    <a:pt x="0" y="613462"/>
                    <a:pt x="0" y="593773"/>
                  </a:cubicBezTo>
                  <a:lnTo>
                    <a:pt x="0" y="74236"/>
                  </a:lnTo>
                  <a:cubicBezTo>
                    <a:pt x="0" y="54547"/>
                    <a:pt x="7821" y="35665"/>
                    <a:pt x="21743" y="21743"/>
                  </a:cubicBezTo>
                  <a:cubicBezTo>
                    <a:pt x="35665" y="7821"/>
                    <a:pt x="54547" y="0"/>
                    <a:pt x="74236" y="0"/>
                  </a:cubicBezTo>
                  <a:close/>
                </a:path>
              </a:pathLst>
            </a:custGeom>
            <a:solidFill>
              <a:srgbClr val="48CFAE"/>
            </a:solidFill>
          </p:spPr>
        </p:sp>
        <p:sp>
          <p:nvSpPr>
            <p:cNvPr name="TextBox 34" id="34"/>
            <p:cNvSpPr txBox="true"/>
            <p:nvPr/>
          </p:nvSpPr>
          <p:spPr>
            <a:xfrm>
              <a:off x="0" y="-57150"/>
              <a:ext cx="1373339" cy="725159"/>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890649" y="3429840"/>
            <a:ext cx="1167243" cy="116724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37" id="3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38" id="38"/>
          <p:cNvSpPr/>
          <p:nvPr/>
        </p:nvSpPr>
        <p:spPr>
          <a:xfrm flipH="false" flipV="false" rot="0">
            <a:off x="1042513" y="3697654"/>
            <a:ext cx="863514" cy="670447"/>
          </a:xfrm>
          <a:custGeom>
            <a:avLst/>
            <a:gdLst/>
            <a:ahLst/>
            <a:cxnLst/>
            <a:rect r="r" b="b" t="t" l="l"/>
            <a:pathLst>
              <a:path h="670447" w="863514">
                <a:moveTo>
                  <a:pt x="0" y="0"/>
                </a:moveTo>
                <a:lnTo>
                  <a:pt x="863514" y="0"/>
                </a:lnTo>
                <a:lnTo>
                  <a:pt x="863514" y="670447"/>
                </a:lnTo>
                <a:lnTo>
                  <a:pt x="0" y="670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9" id="39"/>
          <p:cNvGrpSpPr/>
          <p:nvPr/>
        </p:nvGrpSpPr>
        <p:grpSpPr>
          <a:xfrm rot="0">
            <a:off x="9143188" y="4013462"/>
            <a:ext cx="5214396" cy="2536348"/>
            <a:chOff x="0" y="0"/>
            <a:chExt cx="1373339" cy="668009"/>
          </a:xfrm>
        </p:grpSpPr>
        <p:sp>
          <p:nvSpPr>
            <p:cNvPr name="Freeform 40" id="40"/>
            <p:cNvSpPr/>
            <p:nvPr/>
          </p:nvSpPr>
          <p:spPr>
            <a:xfrm flipH="false" flipV="false" rot="0">
              <a:off x="0" y="0"/>
              <a:ext cx="1373339" cy="668009"/>
            </a:xfrm>
            <a:custGeom>
              <a:avLst/>
              <a:gdLst/>
              <a:ahLst/>
              <a:cxnLst/>
              <a:rect r="r" b="b" t="t" l="l"/>
              <a:pathLst>
                <a:path h="668009" w="1373339">
                  <a:moveTo>
                    <a:pt x="74236" y="0"/>
                  </a:moveTo>
                  <a:lnTo>
                    <a:pt x="1299103" y="0"/>
                  </a:lnTo>
                  <a:cubicBezTo>
                    <a:pt x="1318791" y="0"/>
                    <a:pt x="1337674" y="7821"/>
                    <a:pt x="1351596" y="21743"/>
                  </a:cubicBezTo>
                  <a:cubicBezTo>
                    <a:pt x="1365518" y="35665"/>
                    <a:pt x="1373339" y="54547"/>
                    <a:pt x="1373339" y="74236"/>
                  </a:cubicBezTo>
                  <a:lnTo>
                    <a:pt x="1373339" y="593773"/>
                  </a:lnTo>
                  <a:cubicBezTo>
                    <a:pt x="1373339" y="613462"/>
                    <a:pt x="1365518" y="632344"/>
                    <a:pt x="1351596" y="646266"/>
                  </a:cubicBezTo>
                  <a:cubicBezTo>
                    <a:pt x="1337674" y="660188"/>
                    <a:pt x="1318791" y="668009"/>
                    <a:pt x="1299103" y="668009"/>
                  </a:cubicBezTo>
                  <a:lnTo>
                    <a:pt x="74236" y="668009"/>
                  </a:lnTo>
                  <a:cubicBezTo>
                    <a:pt x="54547" y="668009"/>
                    <a:pt x="35665" y="660188"/>
                    <a:pt x="21743" y="646266"/>
                  </a:cubicBezTo>
                  <a:cubicBezTo>
                    <a:pt x="7821" y="632344"/>
                    <a:pt x="0" y="613462"/>
                    <a:pt x="0" y="593773"/>
                  </a:cubicBezTo>
                  <a:lnTo>
                    <a:pt x="0" y="74236"/>
                  </a:lnTo>
                  <a:cubicBezTo>
                    <a:pt x="0" y="54547"/>
                    <a:pt x="7821" y="35665"/>
                    <a:pt x="21743" y="21743"/>
                  </a:cubicBezTo>
                  <a:cubicBezTo>
                    <a:pt x="35665" y="7821"/>
                    <a:pt x="54547" y="0"/>
                    <a:pt x="74236" y="0"/>
                  </a:cubicBezTo>
                  <a:close/>
                </a:path>
              </a:pathLst>
            </a:custGeom>
            <a:solidFill>
              <a:srgbClr val="48CFAE"/>
            </a:solidFill>
          </p:spPr>
        </p:sp>
        <p:sp>
          <p:nvSpPr>
            <p:cNvPr name="TextBox 41" id="41"/>
            <p:cNvSpPr txBox="true"/>
            <p:nvPr/>
          </p:nvSpPr>
          <p:spPr>
            <a:xfrm>
              <a:off x="0" y="-57150"/>
              <a:ext cx="1373339" cy="725159"/>
            </a:xfrm>
            <a:prstGeom prst="rect">
              <a:avLst/>
            </a:prstGeom>
          </p:spPr>
          <p:txBody>
            <a:bodyPr anchor="ctr" rtlCol="false" tIns="50800" lIns="50800" bIns="50800" rIns="50800"/>
            <a:lstStyle/>
            <a:p>
              <a:pPr algn="ctr">
                <a:lnSpc>
                  <a:spcPts val="2659"/>
                </a:lnSpc>
                <a:spcBef>
                  <a:spcPct val="0"/>
                </a:spcBef>
              </a:pPr>
            </a:p>
          </p:txBody>
        </p:sp>
      </p:grpSp>
      <p:grpSp>
        <p:nvGrpSpPr>
          <p:cNvPr name="Group 42" id="42"/>
          <p:cNvGrpSpPr/>
          <p:nvPr/>
        </p:nvGrpSpPr>
        <p:grpSpPr>
          <a:xfrm rot="0">
            <a:off x="8559566" y="3429840"/>
            <a:ext cx="1167243" cy="1167243"/>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0">
            <a:off x="8711431" y="3697654"/>
            <a:ext cx="863514" cy="670447"/>
          </a:xfrm>
          <a:custGeom>
            <a:avLst/>
            <a:gdLst/>
            <a:ahLst/>
            <a:cxnLst/>
            <a:rect r="r" b="b" t="t" l="l"/>
            <a:pathLst>
              <a:path h="670447" w="863514">
                <a:moveTo>
                  <a:pt x="0" y="0"/>
                </a:moveTo>
                <a:lnTo>
                  <a:pt x="863514" y="0"/>
                </a:lnTo>
                <a:lnTo>
                  <a:pt x="863514" y="670447"/>
                </a:lnTo>
                <a:lnTo>
                  <a:pt x="0" y="670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6" id="46"/>
          <p:cNvGrpSpPr/>
          <p:nvPr/>
        </p:nvGrpSpPr>
        <p:grpSpPr>
          <a:xfrm rot="0">
            <a:off x="5248712" y="7133432"/>
            <a:ext cx="5214396" cy="2536348"/>
            <a:chOff x="0" y="0"/>
            <a:chExt cx="1373339" cy="668009"/>
          </a:xfrm>
        </p:grpSpPr>
        <p:sp>
          <p:nvSpPr>
            <p:cNvPr name="Freeform 47" id="47"/>
            <p:cNvSpPr/>
            <p:nvPr/>
          </p:nvSpPr>
          <p:spPr>
            <a:xfrm flipH="false" flipV="false" rot="0">
              <a:off x="0" y="0"/>
              <a:ext cx="1373339" cy="668009"/>
            </a:xfrm>
            <a:custGeom>
              <a:avLst/>
              <a:gdLst/>
              <a:ahLst/>
              <a:cxnLst/>
              <a:rect r="r" b="b" t="t" l="l"/>
              <a:pathLst>
                <a:path h="668009" w="1373339">
                  <a:moveTo>
                    <a:pt x="74236" y="0"/>
                  </a:moveTo>
                  <a:lnTo>
                    <a:pt x="1299103" y="0"/>
                  </a:lnTo>
                  <a:cubicBezTo>
                    <a:pt x="1318791" y="0"/>
                    <a:pt x="1337674" y="7821"/>
                    <a:pt x="1351596" y="21743"/>
                  </a:cubicBezTo>
                  <a:cubicBezTo>
                    <a:pt x="1365518" y="35665"/>
                    <a:pt x="1373339" y="54547"/>
                    <a:pt x="1373339" y="74236"/>
                  </a:cubicBezTo>
                  <a:lnTo>
                    <a:pt x="1373339" y="593773"/>
                  </a:lnTo>
                  <a:cubicBezTo>
                    <a:pt x="1373339" y="613462"/>
                    <a:pt x="1365518" y="632344"/>
                    <a:pt x="1351596" y="646266"/>
                  </a:cubicBezTo>
                  <a:cubicBezTo>
                    <a:pt x="1337674" y="660188"/>
                    <a:pt x="1318791" y="668009"/>
                    <a:pt x="1299103" y="668009"/>
                  </a:cubicBezTo>
                  <a:lnTo>
                    <a:pt x="74236" y="668009"/>
                  </a:lnTo>
                  <a:cubicBezTo>
                    <a:pt x="54547" y="668009"/>
                    <a:pt x="35665" y="660188"/>
                    <a:pt x="21743" y="646266"/>
                  </a:cubicBezTo>
                  <a:cubicBezTo>
                    <a:pt x="7821" y="632344"/>
                    <a:pt x="0" y="613462"/>
                    <a:pt x="0" y="593773"/>
                  </a:cubicBezTo>
                  <a:lnTo>
                    <a:pt x="0" y="74236"/>
                  </a:lnTo>
                  <a:cubicBezTo>
                    <a:pt x="0" y="54547"/>
                    <a:pt x="7821" y="35665"/>
                    <a:pt x="21743" y="21743"/>
                  </a:cubicBezTo>
                  <a:cubicBezTo>
                    <a:pt x="35665" y="7821"/>
                    <a:pt x="54547" y="0"/>
                    <a:pt x="74236" y="0"/>
                  </a:cubicBezTo>
                  <a:close/>
                </a:path>
              </a:pathLst>
            </a:custGeom>
            <a:solidFill>
              <a:srgbClr val="48CFAE"/>
            </a:solidFill>
          </p:spPr>
        </p:sp>
        <p:sp>
          <p:nvSpPr>
            <p:cNvPr name="TextBox 48" id="48"/>
            <p:cNvSpPr txBox="true"/>
            <p:nvPr/>
          </p:nvSpPr>
          <p:spPr>
            <a:xfrm>
              <a:off x="0" y="28575"/>
              <a:ext cx="1373339" cy="639434"/>
            </a:xfrm>
            <a:prstGeom prst="rect">
              <a:avLst/>
            </a:prstGeom>
          </p:spPr>
          <p:txBody>
            <a:bodyPr anchor="ctr" rtlCol="false" tIns="50800" lIns="50800" bIns="50800" rIns="50800"/>
            <a:lstStyle/>
            <a:p>
              <a:pPr algn="ctr" marL="0" indent="0" lvl="0">
                <a:lnSpc>
                  <a:spcPts val="3227"/>
                </a:lnSpc>
                <a:spcBef>
                  <a:spcPct val="0"/>
                </a:spcBef>
              </a:pPr>
            </a:p>
          </p:txBody>
        </p:sp>
      </p:grpSp>
      <p:grpSp>
        <p:nvGrpSpPr>
          <p:cNvPr name="Group 49" id="49"/>
          <p:cNvGrpSpPr/>
          <p:nvPr/>
        </p:nvGrpSpPr>
        <p:grpSpPr>
          <a:xfrm rot="0">
            <a:off x="4665090" y="6549810"/>
            <a:ext cx="1167243" cy="1167243"/>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52" id="52"/>
          <p:cNvSpPr/>
          <p:nvPr/>
        </p:nvSpPr>
        <p:spPr>
          <a:xfrm flipH="false" flipV="false" rot="0">
            <a:off x="4816955" y="6817624"/>
            <a:ext cx="863514" cy="670447"/>
          </a:xfrm>
          <a:custGeom>
            <a:avLst/>
            <a:gdLst/>
            <a:ahLst/>
            <a:cxnLst/>
            <a:rect r="r" b="b" t="t" l="l"/>
            <a:pathLst>
              <a:path h="670447" w="863514">
                <a:moveTo>
                  <a:pt x="0" y="0"/>
                </a:moveTo>
                <a:lnTo>
                  <a:pt x="863514" y="0"/>
                </a:lnTo>
                <a:lnTo>
                  <a:pt x="863514" y="670447"/>
                </a:lnTo>
                <a:lnTo>
                  <a:pt x="0" y="670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3" id="53"/>
          <p:cNvSpPr txBox="true"/>
          <p:nvPr/>
        </p:nvSpPr>
        <p:spPr>
          <a:xfrm rot="0">
            <a:off x="5601626" y="882205"/>
            <a:ext cx="1870353"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23-101054</a:t>
            </a:r>
          </a:p>
        </p:txBody>
      </p:sp>
      <p:sp>
        <p:nvSpPr>
          <p:cNvPr name="TextBox 54" id="54"/>
          <p:cNvSpPr txBox="true"/>
          <p:nvPr/>
        </p:nvSpPr>
        <p:spPr>
          <a:xfrm rot="0">
            <a:off x="5577768" y="1922427"/>
            <a:ext cx="1867376"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Eyad Ehab</a:t>
            </a:r>
          </a:p>
        </p:txBody>
      </p:sp>
      <p:sp>
        <p:nvSpPr>
          <p:cNvPr name="TextBox 55" id="55"/>
          <p:cNvSpPr txBox="true"/>
          <p:nvPr/>
        </p:nvSpPr>
        <p:spPr>
          <a:xfrm rot="0">
            <a:off x="13779832" y="882205"/>
            <a:ext cx="1784390"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22-101233</a:t>
            </a:r>
          </a:p>
        </p:txBody>
      </p:sp>
      <p:sp>
        <p:nvSpPr>
          <p:cNvPr name="TextBox 56" id="56"/>
          <p:cNvSpPr txBox="true"/>
          <p:nvPr/>
        </p:nvSpPr>
        <p:spPr>
          <a:xfrm rot="0">
            <a:off x="13288937" y="1922427"/>
            <a:ext cx="2766179"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Youssef Osama</a:t>
            </a:r>
          </a:p>
        </p:txBody>
      </p:sp>
      <p:sp>
        <p:nvSpPr>
          <p:cNvPr name="TextBox 57" id="57"/>
          <p:cNvSpPr txBox="true"/>
          <p:nvPr/>
        </p:nvSpPr>
        <p:spPr>
          <a:xfrm rot="0">
            <a:off x="11015889" y="5310211"/>
            <a:ext cx="1468993"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Ali Amin</a:t>
            </a:r>
          </a:p>
        </p:txBody>
      </p:sp>
      <p:sp>
        <p:nvSpPr>
          <p:cNvPr name="TextBox 58" id="58"/>
          <p:cNvSpPr txBox="true"/>
          <p:nvPr/>
        </p:nvSpPr>
        <p:spPr>
          <a:xfrm rot="0">
            <a:off x="2997702" y="5217676"/>
            <a:ext cx="2161342" cy="414239"/>
          </a:xfrm>
          <a:prstGeom prst="rect">
            <a:avLst/>
          </a:prstGeom>
        </p:spPr>
        <p:txBody>
          <a:bodyPr anchor="t" rtlCol="false" tIns="0" lIns="0" bIns="0" rIns="0">
            <a:spAutoFit/>
          </a:bodyPr>
          <a:lstStyle/>
          <a:p>
            <a:pPr algn="ctr">
              <a:lnSpc>
                <a:spcPts val="3227"/>
              </a:lnSpc>
              <a:spcBef>
                <a:spcPct val="0"/>
              </a:spcBef>
            </a:pPr>
            <a:r>
              <a:rPr lang="en-US" sz="2908">
                <a:solidFill>
                  <a:srgbClr val="FFFFFF"/>
                </a:solidFill>
                <a:latin typeface="DM Sans Bold"/>
              </a:rPr>
              <a:t>Yassin Hany</a:t>
            </a:r>
          </a:p>
        </p:txBody>
      </p:sp>
      <p:sp>
        <p:nvSpPr>
          <p:cNvPr name="TextBox 59" id="59"/>
          <p:cNvSpPr txBox="true"/>
          <p:nvPr/>
        </p:nvSpPr>
        <p:spPr>
          <a:xfrm rot="0">
            <a:off x="6720589" y="8358373"/>
            <a:ext cx="2270641"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Ahmed Ehab</a:t>
            </a:r>
          </a:p>
        </p:txBody>
      </p:sp>
      <p:sp>
        <p:nvSpPr>
          <p:cNvPr name="TextBox 60" id="60"/>
          <p:cNvSpPr txBox="true"/>
          <p:nvPr/>
        </p:nvSpPr>
        <p:spPr>
          <a:xfrm rot="0">
            <a:off x="10894709" y="4221606"/>
            <a:ext cx="1733074"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23-101159</a:t>
            </a:r>
          </a:p>
        </p:txBody>
      </p:sp>
      <p:sp>
        <p:nvSpPr>
          <p:cNvPr name="TextBox 61" id="61"/>
          <p:cNvSpPr txBox="true"/>
          <p:nvPr/>
        </p:nvSpPr>
        <p:spPr>
          <a:xfrm rot="0">
            <a:off x="6898942" y="7341576"/>
            <a:ext cx="1895832"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23-101005</a:t>
            </a:r>
          </a:p>
        </p:txBody>
      </p:sp>
      <p:sp>
        <p:nvSpPr>
          <p:cNvPr name="TextBox 62" id="62"/>
          <p:cNvSpPr txBox="true"/>
          <p:nvPr/>
        </p:nvSpPr>
        <p:spPr>
          <a:xfrm rot="0">
            <a:off x="3177129" y="4221606"/>
            <a:ext cx="1802487" cy="414239"/>
          </a:xfrm>
          <a:prstGeom prst="rect">
            <a:avLst/>
          </a:prstGeom>
        </p:spPr>
        <p:txBody>
          <a:bodyPr anchor="t" rtlCol="false" tIns="0" lIns="0" bIns="0" rIns="0">
            <a:spAutoFit/>
          </a:bodyPr>
          <a:lstStyle/>
          <a:p>
            <a:pPr algn="ctr" marL="0" indent="0" lvl="0">
              <a:lnSpc>
                <a:spcPts val="3227"/>
              </a:lnSpc>
              <a:spcBef>
                <a:spcPct val="0"/>
              </a:spcBef>
            </a:pPr>
            <a:r>
              <a:rPr lang="en-US" sz="2908" strike="noStrike" u="none">
                <a:solidFill>
                  <a:srgbClr val="FFFFFF"/>
                </a:solidFill>
                <a:latin typeface="DM Sans Bold"/>
              </a:rPr>
              <a:t>23-101235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194050"/>
            <a:ext cx="12866041"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PROJECT INTRODUCTION</a:t>
            </a:r>
          </a:p>
        </p:txBody>
      </p:sp>
      <p:sp>
        <p:nvSpPr>
          <p:cNvPr name="TextBox 11" id="11"/>
          <p:cNvSpPr txBox="true"/>
          <p:nvPr/>
        </p:nvSpPr>
        <p:spPr>
          <a:xfrm rot="0">
            <a:off x="3863654" y="5879629"/>
            <a:ext cx="10719600" cy="25146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We developed an application where users can sign in, create an account, and choose their role: student, instructor, or administrator. Students can manage courses and view grades, instructors can update grades and courses, and administrators can oversee both. This system makes managing education simple and easy.</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9822377" y="2714374"/>
            <a:ext cx="5171372" cy="4853578"/>
          </a:xfrm>
          <a:custGeom>
            <a:avLst/>
            <a:gdLst/>
            <a:ahLst/>
            <a:cxnLst/>
            <a:rect r="r" b="b" t="t" l="l"/>
            <a:pathLst>
              <a:path h="4853578" w="5171372">
                <a:moveTo>
                  <a:pt x="0" y="0"/>
                </a:moveTo>
                <a:lnTo>
                  <a:pt x="5171372" y="0"/>
                </a:lnTo>
                <a:lnTo>
                  <a:pt x="5171372" y="4853579"/>
                </a:lnTo>
                <a:lnTo>
                  <a:pt x="0" y="4853579"/>
                </a:lnTo>
                <a:lnTo>
                  <a:pt x="0" y="0"/>
                </a:lnTo>
                <a:close/>
              </a:path>
            </a:pathLst>
          </a:custGeom>
          <a:blipFill>
            <a:blip r:embed="rId10"/>
            <a:stretch>
              <a:fillRect l="0" t="0" r="0" b="0"/>
            </a:stretch>
          </a:blipFill>
        </p:spPr>
      </p:sp>
      <p:sp>
        <p:nvSpPr>
          <p:cNvPr name="TextBox 23" id="23"/>
          <p:cNvSpPr txBox="true"/>
          <p:nvPr/>
        </p:nvSpPr>
        <p:spPr>
          <a:xfrm rot="0">
            <a:off x="1678105" y="1693817"/>
            <a:ext cx="5480392" cy="7399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GITHUB</a:t>
            </a:r>
          </a:p>
        </p:txBody>
      </p:sp>
      <p:sp>
        <p:nvSpPr>
          <p:cNvPr name="TextBox 24" id="24"/>
          <p:cNvSpPr txBox="true"/>
          <p:nvPr/>
        </p:nvSpPr>
        <p:spPr>
          <a:xfrm rot="0">
            <a:off x="1678105" y="3273673"/>
            <a:ext cx="4811440" cy="1573192"/>
          </a:xfrm>
          <a:prstGeom prst="rect">
            <a:avLst/>
          </a:prstGeom>
        </p:spPr>
        <p:txBody>
          <a:bodyPr anchor="t" rtlCol="false" tIns="0" lIns="0" bIns="0" rIns="0">
            <a:spAutoFit/>
          </a:bodyPr>
          <a:lstStyle/>
          <a:p>
            <a:pPr algn="l">
              <a:lnSpc>
                <a:spcPts val="3129"/>
              </a:lnSpc>
            </a:pPr>
            <a:r>
              <a:rPr lang="en-US" sz="2607">
                <a:solidFill>
                  <a:srgbClr val="545454"/>
                </a:solidFill>
                <a:latin typeface="DM Sans"/>
              </a:rPr>
              <a:t>We used github for better team collaboration and so we can upload it to our CV’s in the future.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6281062" y="1890891"/>
            <a:ext cx="10978238" cy="6385062"/>
          </a:xfrm>
          <a:custGeom>
            <a:avLst/>
            <a:gdLst/>
            <a:ahLst/>
            <a:cxnLst/>
            <a:rect r="r" b="b" t="t" l="l"/>
            <a:pathLst>
              <a:path h="6385062" w="10978238">
                <a:moveTo>
                  <a:pt x="0" y="0"/>
                </a:moveTo>
                <a:lnTo>
                  <a:pt x="10978238" y="0"/>
                </a:lnTo>
                <a:lnTo>
                  <a:pt x="10978238" y="6385063"/>
                </a:lnTo>
                <a:lnTo>
                  <a:pt x="0" y="6385063"/>
                </a:lnTo>
                <a:lnTo>
                  <a:pt x="0" y="0"/>
                </a:lnTo>
                <a:close/>
              </a:path>
            </a:pathLst>
          </a:custGeom>
          <a:blipFill>
            <a:blip r:embed="rId10"/>
            <a:stretch>
              <a:fillRect l="0" t="0" r="0" b="0"/>
            </a:stretch>
          </a:blipFill>
        </p:spPr>
      </p:sp>
      <p:sp>
        <p:nvSpPr>
          <p:cNvPr name="TextBox 23" id="23"/>
          <p:cNvSpPr txBox="true"/>
          <p:nvPr/>
        </p:nvSpPr>
        <p:spPr>
          <a:xfrm rot="0">
            <a:off x="1678105" y="1693817"/>
            <a:ext cx="5480392" cy="7399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SIGN UP</a:t>
            </a:r>
          </a:p>
        </p:txBody>
      </p:sp>
      <p:sp>
        <p:nvSpPr>
          <p:cNvPr name="TextBox 24" id="24"/>
          <p:cNvSpPr txBox="true"/>
          <p:nvPr/>
        </p:nvSpPr>
        <p:spPr>
          <a:xfrm rot="0">
            <a:off x="1678105" y="3273673"/>
            <a:ext cx="4427943" cy="18097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Firstly, when you open the app you will need to sign up with id and password and choose if you are student, instructor or adminstrator.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7158497" y="1901339"/>
            <a:ext cx="10225046" cy="6759947"/>
          </a:xfrm>
          <a:custGeom>
            <a:avLst/>
            <a:gdLst/>
            <a:ahLst/>
            <a:cxnLst/>
            <a:rect r="r" b="b" t="t" l="l"/>
            <a:pathLst>
              <a:path h="6759947" w="10225046">
                <a:moveTo>
                  <a:pt x="0" y="0"/>
                </a:moveTo>
                <a:lnTo>
                  <a:pt x="10225047" y="0"/>
                </a:lnTo>
                <a:lnTo>
                  <a:pt x="10225047" y="6759948"/>
                </a:lnTo>
                <a:lnTo>
                  <a:pt x="0" y="6759948"/>
                </a:lnTo>
                <a:lnTo>
                  <a:pt x="0" y="0"/>
                </a:lnTo>
                <a:close/>
              </a:path>
            </a:pathLst>
          </a:custGeom>
          <a:blipFill>
            <a:blip r:embed="rId10"/>
            <a:stretch>
              <a:fillRect l="0" t="0" r="0" b="0"/>
            </a:stretch>
          </a:blipFill>
        </p:spPr>
      </p:sp>
      <p:sp>
        <p:nvSpPr>
          <p:cNvPr name="TextBox 23" id="23"/>
          <p:cNvSpPr txBox="true"/>
          <p:nvPr/>
        </p:nvSpPr>
        <p:spPr>
          <a:xfrm rot="0">
            <a:off x="1678105" y="1693817"/>
            <a:ext cx="5480392" cy="7399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LOGIN</a:t>
            </a:r>
          </a:p>
        </p:txBody>
      </p:sp>
      <p:sp>
        <p:nvSpPr>
          <p:cNvPr name="TextBox 24" id="24"/>
          <p:cNvSpPr txBox="true"/>
          <p:nvPr/>
        </p:nvSpPr>
        <p:spPr>
          <a:xfrm rot="0">
            <a:off x="1678105" y="3273673"/>
            <a:ext cx="4427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You can’t log in without signing up first.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6389798" y="2755412"/>
            <a:ext cx="11224580" cy="5600813"/>
          </a:xfrm>
          <a:custGeom>
            <a:avLst/>
            <a:gdLst/>
            <a:ahLst/>
            <a:cxnLst/>
            <a:rect r="r" b="b" t="t" l="l"/>
            <a:pathLst>
              <a:path h="5600813" w="11224580">
                <a:moveTo>
                  <a:pt x="0" y="0"/>
                </a:moveTo>
                <a:lnTo>
                  <a:pt x="11224580" y="0"/>
                </a:lnTo>
                <a:lnTo>
                  <a:pt x="11224580" y="5600812"/>
                </a:lnTo>
                <a:lnTo>
                  <a:pt x="0" y="5600812"/>
                </a:lnTo>
                <a:lnTo>
                  <a:pt x="0" y="0"/>
                </a:lnTo>
                <a:close/>
              </a:path>
            </a:pathLst>
          </a:custGeom>
          <a:blipFill>
            <a:blip r:embed="rId10"/>
            <a:stretch>
              <a:fillRect l="0" t="0" r="0" b="0"/>
            </a:stretch>
          </a:blipFill>
        </p:spPr>
      </p:sp>
      <p:sp>
        <p:nvSpPr>
          <p:cNvPr name="TextBox 23" id="23"/>
          <p:cNvSpPr txBox="true"/>
          <p:nvPr/>
        </p:nvSpPr>
        <p:spPr>
          <a:xfrm rot="0">
            <a:off x="1678105" y="1693817"/>
            <a:ext cx="5480392" cy="7399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STUDENT</a:t>
            </a:r>
          </a:p>
        </p:txBody>
      </p:sp>
      <p:sp>
        <p:nvSpPr>
          <p:cNvPr name="TextBox 24" id="24"/>
          <p:cNvSpPr txBox="true"/>
          <p:nvPr/>
        </p:nvSpPr>
        <p:spPr>
          <a:xfrm rot="0">
            <a:off x="1678105" y="3273673"/>
            <a:ext cx="4427943" cy="21717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When you sign up as a student, then log in, you will have three options: to add a course to your schedule, to drop or remove a course, or to view a course grade.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6454513" y="2191668"/>
            <a:ext cx="10340750" cy="6288629"/>
          </a:xfrm>
          <a:custGeom>
            <a:avLst/>
            <a:gdLst/>
            <a:ahLst/>
            <a:cxnLst/>
            <a:rect r="r" b="b" t="t" l="l"/>
            <a:pathLst>
              <a:path h="6288629" w="10340750">
                <a:moveTo>
                  <a:pt x="0" y="0"/>
                </a:moveTo>
                <a:lnTo>
                  <a:pt x="10340751" y="0"/>
                </a:lnTo>
                <a:lnTo>
                  <a:pt x="10340751" y="6288629"/>
                </a:lnTo>
                <a:lnTo>
                  <a:pt x="0" y="6288629"/>
                </a:lnTo>
                <a:lnTo>
                  <a:pt x="0" y="0"/>
                </a:lnTo>
                <a:close/>
              </a:path>
            </a:pathLst>
          </a:custGeom>
          <a:blipFill>
            <a:blip r:embed="rId10"/>
            <a:stretch>
              <a:fillRect l="0" t="0" r="0" b="0"/>
            </a:stretch>
          </a:blipFill>
        </p:spPr>
      </p:sp>
      <p:sp>
        <p:nvSpPr>
          <p:cNvPr name="TextBox 23" id="23"/>
          <p:cNvSpPr txBox="true"/>
          <p:nvPr/>
        </p:nvSpPr>
        <p:spPr>
          <a:xfrm rot="0">
            <a:off x="1678105" y="1693817"/>
            <a:ext cx="5480392" cy="7399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INSTRUCTOR</a:t>
            </a:r>
          </a:p>
        </p:txBody>
      </p:sp>
      <p:sp>
        <p:nvSpPr>
          <p:cNvPr name="TextBox 24" id="24"/>
          <p:cNvSpPr txBox="true"/>
          <p:nvPr/>
        </p:nvSpPr>
        <p:spPr>
          <a:xfrm rot="0">
            <a:off x="1678105" y="3273673"/>
            <a:ext cx="4427943" cy="28956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When you sign up as an instructor, then log in, you will have three options: to add a course, to remove a course, or to update a student's grade.</a:t>
            </a:r>
          </a:p>
          <a:p>
            <a:pPr algn="l">
              <a:lnSpc>
                <a:spcPts val="2879"/>
              </a:lnSpc>
            </a:pPr>
          </a:p>
          <a:p>
            <a:pPr algn="l">
              <a:lnSpc>
                <a:spcPts val="2879"/>
              </a:lnSpc>
            </a:pPr>
          </a:p>
          <a:p>
            <a:pPr algn="l">
              <a:lnSpc>
                <a:spcPts val="28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8100000">
            <a:off x="16760858" y="-12409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6212058" y="2541188"/>
            <a:ext cx="11047242" cy="5776336"/>
          </a:xfrm>
          <a:custGeom>
            <a:avLst/>
            <a:gdLst/>
            <a:ahLst/>
            <a:cxnLst/>
            <a:rect r="r" b="b" t="t" l="l"/>
            <a:pathLst>
              <a:path h="5776336" w="11047242">
                <a:moveTo>
                  <a:pt x="0" y="0"/>
                </a:moveTo>
                <a:lnTo>
                  <a:pt x="11047242" y="0"/>
                </a:lnTo>
                <a:lnTo>
                  <a:pt x="11047242" y="5776336"/>
                </a:lnTo>
                <a:lnTo>
                  <a:pt x="0" y="5776336"/>
                </a:lnTo>
                <a:lnTo>
                  <a:pt x="0" y="0"/>
                </a:lnTo>
                <a:close/>
              </a:path>
            </a:pathLst>
          </a:custGeom>
          <a:blipFill>
            <a:blip r:embed="rId10"/>
            <a:stretch>
              <a:fillRect l="0" t="0" r="0" b="0"/>
            </a:stretch>
          </a:blipFill>
        </p:spPr>
      </p:sp>
      <p:sp>
        <p:nvSpPr>
          <p:cNvPr name="TextBox 23" id="23"/>
          <p:cNvSpPr txBox="true"/>
          <p:nvPr/>
        </p:nvSpPr>
        <p:spPr>
          <a:xfrm rot="0">
            <a:off x="1678105" y="1684292"/>
            <a:ext cx="5404192" cy="679533"/>
          </a:xfrm>
          <a:prstGeom prst="rect">
            <a:avLst/>
          </a:prstGeom>
        </p:spPr>
        <p:txBody>
          <a:bodyPr anchor="t" rtlCol="false" tIns="0" lIns="0" bIns="0" rIns="0">
            <a:spAutoFit/>
          </a:bodyPr>
          <a:lstStyle/>
          <a:p>
            <a:pPr algn="l">
              <a:lnSpc>
                <a:spcPts val="5070"/>
              </a:lnSpc>
            </a:pPr>
            <a:r>
              <a:rPr lang="en-US" sz="5122">
                <a:solidFill>
                  <a:srgbClr val="FE6D73"/>
                </a:solidFill>
                <a:latin typeface="Kollektif Bold"/>
              </a:rPr>
              <a:t>ADMINSTRATOR</a:t>
            </a:r>
          </a:p>
        </p:txBody>
      </p:sp>
      <p:sp>
        <p:nvSpPr>
          <p:cNvPr name="TextBox 24" id="24"/>
          <p:cNvSpPr txBox="true"/>
          <p:nvPr/>
        </p:nvSpPr>
        <p:spPr>
          <a:xfrm rot="0">
            <a:off x="1678105" y="3273673"/>
            <a:ext cx="4427943" cy="361950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When you sign up as an administrator, then log in, you will have three options: to add or remove a course, to add or remove a user, or to manage user accounts.</a:t>
            </a:r>
          </a:p>
          <a:p>
            <a:pPr algn="l">
              <a:lnSpc>
                <a:spcPts val="2879"/>
              </a:lnSpc>
            </a:pPr>
          </a:p>
          <a:p>
            <a:pPr algn="l">
              <a:lnSpc>
                <a:spcPts val="2879"/>
              </a:lnSpc>
            </a:pPr>
          </a:p>
          <a:p>
            <a:pPr algn="l">
              <a:lnSpc>
                <a:spcPts val="2879"/>
              </a:lnSpc>
            </a:pPr>
          </a:p>
          <a:p>
            <a:pPr algn="l">
              <a:lnSpc>
                <a:spcPts val="28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DAGGRRnRuD0</dc:identifier>
  <dcterms:modified xsi:type="dcterms:W3CDTF">2011-08-01T06:04:30Z</dcterms:modified>
  <cp:revision>1</cp:revision>
  <dc:title>Colorful Modern Business Infographic Presentation</dc:title>
</cp:coreProperties>
</file>