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80" r:id="rId17"/>
    <p:sldId id="281" r:id="rId18"/>
    <p:sldId id="28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D0FA2-E212-4854-99BA-8460F686602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A3DD3D-E509-4A5A-A046-7B8D2AE36730}">
      <dgm:prSet/>
      <dgm:spPr/>
      <dgm:t>
        <a:bodyPr/>
        <a:lstStyle/>
        <a:p>
          <a:r>
            <a:rPr lang="en-US" dirty="0"/>
            <a:t>What is Performance Testing</a:t>
          </a:r>
        </a:p>
      </dgm:t>
    </dgm:pt>
    <dgm:pt modelId="{7C0FC6C4-1F4D-4199-BFB3-485C4B697375}" type="parTrans" cxnId="{31418741-625C-46E8-BD59-CB6B5D13934E}">
      <dgm:prSet/>
      <dgm:spPr/>
      <dgm:t>
        <a:bodyPr/>
        <a:lstStyle/>
        <a:p>
          <a:endParaRPr lang="en-US"/>
        </a:p>
      </dgm:t>
    </dgm:pt>
    <dgm:pt modelId="{8CE08F4B-6D74-4239-93A4-47349D8C3065}" type="sibTrans" cxnId="{31418741-625C-46E8-BD59-CB6B5D13934E}">
      <dgm:prSet/>
      <dgm:spPr/>
      <dgm:t>
        <a:bodyPr/>
        <a:lstStyle/>
        <a:p>
          <a:endParaRPr lang="en-US"/>
        </a:p>
      </dgm:t>
    </dgm:pt>
    <dgm:pt modelId="{FA9AA5F6-BAFF-498F-BB29-5EE072FCCA53}">
      <dgm:prSet/>
      <dgm:spPr/>
      <dgm:t>
        <a:bodyPr/>
        <a:lstStyle/>
        <a:p>
          <a:r>
            <a:rPr lang="en-US" dirty="0"/>
            <a:t>Why Performance Testing</a:t>
          </a:r>
        </a:p>
      </dgm:t>
    </dgm:pt>
    <dgm:pt modelId="{D05B1665-C845-4E93-82EC-6F8E4F13B30F}" type="parTrans" cxnId="{191DCCCC-AF8A-4986-A717-7A60991530A1}">
      <dgm:prSet/>
      <dgm:spPr/>
      <dgm:t>
        <a:bodyPr/>
        <a:lstStyle/>
        <a:p>
          <a:endParaRPr lang="en-US"/>
        </a:p>
      </dgm:t>
    </dgm:pt>
    <dgm:pt modelId="{0D0F0CE4-A964-472C-AA1A-E123BEBF2B41}" type="sibTrans" cxnId="{191DCCCC-AF8A-4986-A717-7A60991530A1}">
      <dgm:prSet/>
      <dgm:spPr/>
      <dgm:t>
        <a:bodyPr/>
        <a:lstStyle/>
        <a:p>
          <a:endParaRPr lang="en-US"/>
        </a:p>
      </dgm:t>
    </dgm:pt>
    <dgm:pt modelId="{5F082CCB-3CCD-4D12-AE23-EF66471CA0E9}">
      <dgm:prSet/>
      <dgm:spPr/>
      <dgm:t>
        <a:bodyPr/>
        <a:lstStyle/>
        <a:p>
          <a:r>
            <a:rPr lang="en-US" dirty="0"/>
            <a:t>When Performance Testing</a:t>
          </a:r>
        </a:p>
      </dgm:t>
    </dgm:pt>
    <dgm:pt modelId="{75AC0457-A8C2-476F-8746-64A8BA9590A3}" type="parTrans" cxnId="{148A0FB6-D293-444C-837E-AE8613DB292A}">
      <dgm:prSet/>
      <dgm:spPr/>
      <dgm:t>
        <a:bodyPr/>
        <a:lstStyle/>
        <a:p>
          <a:endParaRPr lang="en-US"/>
        </a:p>
      </dgm:t>
    </dgm:pt>
    <dgm:pt modelId="{9010942A-0527-49F8-B45F-FFA6EA743496}" type="sibTrans" cxnId="{148A0FB6-D293-444C-837E-AE8613DB292A}">
      <dgm:prSet/>
      <dgm:spPr/>
      <dgm:t>
        <a:bodyPr/>
        <a:lstStyle/>
        <a:p>
          <a:endParaRPr lang="en-US"/>
        </a:p>
      </dgm:t>
    </dgm:pt>
    <dgm:pt modelId="{72B6FA4D-3E57-4821-ADC8-1E56EF8C88BE}">
      <dgm:prSet/>
      <dgm:spPr/>
      <dgm:t>
        <a:bodyPr/>
        <a:lstStyle/>
        <a:p>
          <a:r>
            <a:rPr lang="en-US"/>
            <a:t>Benefits of Performance Testing</a:t>
          </a:r>
        </a:p>
      </dgm:t>
    </dgm:pt>
    <dgm:pt modelId="{8C8D1B0D-75B8-48D1-98CF-0984444190AD}" type="parTrans" cxnId="{A2D3B32F-A142-4ED5-A12D-1DDA8C014752}">
      <dgm:prSet/>
      <dgm:spPr/>
      <dgm:t>
        <a:bodyPr/>
        <a:lstStyle/>
        <a:p>
          <a:endParaRPr lang="en-US"/>
        </a:p>
      </dgm:t>
    </dgm:pt>
    <dgm:pt modelId="{1FAE5C69-D39C-4624-9589-99E3D5A59553}" type="sibTrans" cxnId="{A2D3B32F-A142-4ED5-A12D-1DDA8C014752}">
      <dgm:prSet/>
      <dgm:spPr/>
      <dgm:t>
        <a:bodyPr/>
        <a:lstStyle/>
        <a:p>
          <a:endParaRPr lang="en-US"/>
        </a:p>
      </dgm:t>
    </dgm:pt>
    <dgm:pt modelId="{26599969-A923-4B55-A372-DA05E7D3B1A3}">
      <dgm:prSet/>
      <dgm:spPr/>
      <dgm:t>
        <a:bodyPr/>
        <a:lstStyle/>
        <a:p>
          <a:r>
            <a:rPr lang="en-US"/>
            <a:t>How we conduct Performance Testing</a:t>
          </a:r>
        </a:p>
      </dgm:t>
    </dgm:pt>
    <dgm:pt modelId="{6652031F-694F-424F-AA3E-FA6A5A1E47E4}" type="parTrans" cxnId="{895AC028-E545-45B5-ACEC-4E5FB55893B4}">
      <dgm:prSet/>
      <dgm:spPr/>
      <dgm:t>
        <a:bodyPr/>
        <a:lstStyle/>
        <a:p>
          <a:endParaRPr lang="en-US"/>
        </a:p>
      </dgm:t>
    </dgm:pt>
    <dgm:pt modelId="{06C00959-7A46-4CF4-8106-534824EF4DE6}" type="sibTrans" cxnId="{895AC028-E545-45B5-ACEC-4E5FB55893B4}">
      <dgm:prSet/>
      <dgm:spPr/>
      <dgm:t>
        <a:bodyPr/>
        <a:lstStyle/>
        <a:p>
          <a:endParaRPr lang="en-US"/>
        </a:p>
      </dgm:t>
    </dgm:pt>
    <dgm:pt modelId="{49DAE89D-80C9-4E9C-A4D0-8635D312E9F3}">
      <dgm:prSet/>
      <dgm:spPr/>
      <dgm:t>
        <a:bodyPr/>
        <a:lstStyle/>
        <a:p>
          <a:r>
            <a:rPr lang="en-US" dirty="0"/>
            <a:t>Performance Testing Types </a:t>
          </a:r>
        </a:p>
      </dgm:t>
    </dgm:pt>
    <dgm:pt modelId="{25438E8D-0AD3-4C07-9191-EE0A033F2CE3}" type="parTrans" cxnId="{F15859A1-E299-417B-A7F1-3BE3D5D121DC}">
      <dgm:prSet/>
      <dgm:spPr/>
      <dgm:t>
        <a:bodyPr/>
        <a:lstStyle/>
        <a:p>
          <a:endParaRPr lang="en-US"/>
        </a:p>
      </dgm:t>
    </dgm:pt>
    <dgm:pt modelId="{BBE08B15-0479-4FE1-9B54-0EC4C797C092}" type="sibTrans" cxnId="{F15859A1-E299-417B-A7F1-3BE3D5D121DC}">
      <dgm:prSet/>
      <dgm:spPr/>
      <dgm:t>
        <a:bodyPr/>
        <a:lstStyle/>
        <a:p>
          <a:endParaRPr lang="en-US"/>
        </a:p>
      </dgm:t>
    </dgm:pt>
    <dgm:pt modelId="{07A08079-789B-4151-8ACE-69A60C6C85C9}">
      <dgm:prSet/>
      <dgm:spPr/>
      <dgm:t>
        <a:bodyPr/>
        <a:lstStyle/>
        <a:p>
          <a:r>
            <a:rPr lang="en-US" dirty="0"/>
            <a:t>Performance Life Cycle</a:t>
          </a:r>
        </a:p>
      </dgm:t>
    </dgm:pt>
    <dgm:pt modelId="{08ABFDEB-DB12-4325-A6AD-0C4D4EA48636}" type="parTrans" cxnId="{3429D94E-4674-467C-AB45-2211A1DE66C9}">
      <dgm:prSet/>
      <dgm:spPr/>
      <dgm:t>
        <a:bodyPr/>
        <a:lstStyle/>
        <a:p>
          <a:endParaRPr lang="en-US"/>
        </a:p>
      </dgm:t>
    </dgm:pt>
    <dgm:pt modelId="{0ACA39C4-6F60-49C4-A49D-57B084AE6E45}" type="sibTrans" cxnId="{3429D94E-4674-467C-AB45-2211A1DE66C9}">
      <dgm:prSet/>
      <dgm:spPr/>
      <dgm:t>
        <a:bodyPr/>
        <a:lstStyle/>
        <a:p>
          <a:endParaRPr lang="en-US"/>
        </a:p>
      </dgm:t>
    </dgm:pt>
    <dgm:pt modelId="{CE922727-701C-4FCB-A962-CB381CF2E74C}" type="pres">
      <dgm:prSet presAssocID="{E6CD0FA2-E212-4854-99BA-8460F6866029}" presName="linear" presStyleCnt="0">
        <dgm:presLayoutVars>
          <dgm:animLvl val="lvl"/>
          <dgm:resizeHandles val="exact"/>
        </dgm:presLayoutVars>
      </dgm:prSet>
      <dgm:spPr/>
    </dgm:pt>
    <dgm:pt modelId="{8BBCDC81-DAAF-48BD-B9A3-617328DC6783}" type="pres">
      <dgm:prSet presAssocID="{1FA3DD3D-E509-4A5A-A046-7B8D2AE36730}" presName="parentText" presStyleLbl="node1" presStyleIdx="0" presStyleCnt="7" custLinFactY="-96469" custLinFactNeighborX="242" custLinFactNeighborY="-100000">
        <dgm:presLayoutVars>
          <dgm:chMax val="0"/>
          <dgm:bulletEnabled val="1"/>
        </dgm:presLayoutVars>
      </dgm:prSet>
      <dgm:spPr/>
    </dgm:pt>
    <dgm:pt modelId="{7E9BB62E-7E65-43F4-96DD-69A2732508F7}" type="pres">
      <dgm:prSet presAssocID="{8CE08F4B-6D74-4239-93A4-47349D8C3065}" presName="spacer" presStyleCnt="0"/>
      <dgm:spPr/>
    </dgm:pt>
    <dgm:pt modelId="{8F6DB7B9-C460-4DD0-A001-D00652F289A1}" type="pres">
      <dgm:prSet presAssocID="{FA9AA5F6-BAFF-498F-BB29-5EE072FCCA5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46FA30F-68EA-4C33-97E1-08510AA758B2}" type="pres">
      <dgm:prSet presAssocID="{0D0F0CE4-A964-472C-AA1A-E123BEBF2B41}" presName="spacer" presStyleCnt="0"/>
      <dgm:spPr/>
    </dgm:pt>
    <dgm:pt modelId="{0002498B-CE4B-477D-9F53-9206785C0A2E}" type="pres">
      <dgm:prSet presAssocID="{5F082CCB-3CCD-4D12-AE23-EF66471CA0E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F0E0BF7-55BD-4FBE-9A62-8C5A1DC870E8}" type="pres">
      <dgm:prSet presAssocID="{9010942A-0527-49F8-B45F-FFA6EA743496}" presName="spacer" presStyleCnt="0"/>
      <dgm:spPr/>
    </dgm:pt>
    <dgm:pt modelId="{1770C033-64F4-41FB-8413-04904E916BBA}" type="pres">
      <dgm:prSet presAssocID="{72B6FA4D-3E57-4821-ADC8-1E56EF8C88B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BA19C03-B33E-4201-A9CB-3D878C5176DB}" type="pres">
      <dgm:prSet presAssocID="{1FAE5C69-D39C-4624-9589-99E3D5A59553}" presName="spacer" presStyleCnt="0"/>
      <dgm:spPr/>
    </dgm:pt>
    <dgm:pt modelId="{C9AF8DCB-F862-425C-A363-7DF2EF12FB8A}" type="pres">
      <dgm:prSet presAssocID="{26599969-A923-4B55-A372-DA05E7D3B1A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C4BE85-ECAC-41E0-B122-2B5C2EB56338}" type="pres">
      <dgm:prSet presAssocID="{06C00959-7A46-4CF4-8106-534824EF4DE6}" presName="spacer" presStyleCnt="0"/>
      <dgm:spPr/>
    </dgm:pt>
    <dgm:pt modelId="{7BC64298-3E33-4758-94CF-F42F0221C467}" type="pres">
      <dgm:prSet presAssocID="{49DAE89D-80C9-4E9C-A4D0-8635D312E9F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20DC5F-38CF-4E22-9AC0-F08744FAFD3D}" type="pres">
      <dgm:prSet presAssocID="{BBE08B15-0479-4FE1-9B54-0EC4C797C092}" presName="spacer" presStyleCnt="0"/>
      <dgm:spPr/>
    </dgm:pt>
    <dgm:pt modelId="{D565C38E-BACA-4CE7-99E7-712DB8C6C249}" type="pres">
      <dgm:prSet presAssocID="{07A08079-789B-4151-8ACE-69A60C6C85C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AA98307-0884-4CB3-AE1E-2608D526C422}" type="presOf" srcId="{72B6FA4D-3E57-4821-ADC8-1E56EF8C88BE}" destId="{1770C033-64F4-41FB-8413-04904E916BBA}" srcOrd="0" destOrd="0" presId="urn:microsoft.com/office/officeart/2005/8/layout/vList2"/>
    <dgm:cxn modelId="{DFAEE417-AC85-4C4D-8DA7-3EC9FBB086E6}" type="presOf" srcId="{26599969-A923-4B55-A372-DA05E7D3B1A3}" destId="{C9AF8DCB-F862-425C-A363-7DF2EF12FB8A}" srcOrd="0" destOrd="0" presId="urn:microsoft.com/office/officeart/2005/8/layout/vList2"/>
    <dgm:cxn modelId="{895AC028-E545-45B5-ACEC-4E5FB55893B4}" srcId="{E6CD0FA2-E212-4854-99BA-8460F6866029}" destId="{26599969-A923-4B55-A372-DA05E7D3B1A3}" srcOrd="4" destOrd="0" parTransId="{6652031F-694F-424F-AA3E-FA6A5A1E47E4}" sibTransId="{06C00959-7A46-4CF4-8106-534824EF4DE6}"/>
    <dgm:cxn modelId="{958F172D-B95E-413E-8D77-D54C7F9B5238}" type="presOf" srcId="{1FA3DD3D-E509-4A5A-A046-7B8D2AE36730}" destId="{8BBCDC81-DAAF-48BD-B9A3-617328DC6783}" srcOrd="0" destOrd="0" presId="urn:microsoft.com/office/officeart/2005/8/layout/vList2"/>
    <dgm:cxn modelId="{A2D3B32F-A142-4ED5-A12D-1DDA8C014752}" srcId="{E6CD0FA2-E212-4854-99BA-8460F6866029}" destId="{72B6FA4D-3E57-4821-ADC8-1E56EF8C88BE}" srcOrd="3" destOrd="0" parTransId="{8C8D1B0D-75B8-48D1-98CF-0984444190AD}" sibTransId="{1FAE5C69-D39C-4624-9589-99E3D5A59553}"/>
    <dgm:cxn modelId="{31418741-625C-46E8-BD59-CB6B5D13934E}" srcId="{E6CD0FA2-E212-4854-99BA-8460F6866029}" destId="{1FA3DD3D-E509-4A5A-A046-7B8D2AE36730}" srcOrd="0" destOrd="0" parTransId="{7C0FC6C4-1F4D-4199-BFB3-485C4B697375}" sibTransId="{8CE08F4B-6D74-4239-93A4-47349D8C3065}"/>
    <dgm:cxn modelId="{3429D94E-4674-467C-AB45-2211A1DE66C9}" srcId="{E6CD0FA2-E212-4854-99BA-8460F6866029}" destId="{07A08079-789B-4151-8ACE-69A60C6C85C9}" srcOrd="6" destOrd="0" parTransId="{08ABFDEB-DB12-4325-A6AD-0C4D4EA48636}" sibTransId="{0ACA39C4-6F60-49C4-A49D-57B084AE6E45}"/>
    <dgm:cxn modelId="{EF2D3384-F629-4873-84D7-F71E5688576B}" type="presOf" srcId="{07A08079-789B-4151-8ACE-69A60C6C85C9}" destId="{D565C38E-BACA-4CE7-99E7-712DB8C6C249}" srcOrd="0" destOrd="0" presId="urn:microsoft.com/office/officeart/2005/8/layout/vList2"/>
    <dgm:cxn modelId="{49F28985-FAF6-4C19-97FE-B9B45763C2EA}" type="presOf" srcId="{5F082CCB-3CCD-4D12-AE23-EF66471CA0E9}" destId="{0002498B-CE4B-477D-9F53-9206785C0A2E}" srcOrd="0" destOrd="0" presId="urn:microsoft.com/office/officeart/2005/8/layout/vList2"/>
    <dgm:cxn modelId="{F5E5D488-9C78-4426-9A7C-EF2ACA86402D}" type="presOf" srcId="{E6CD0FA2-E212-4854-99BA-8460F6866029}" destId="{CE922727-701C-4FCB-A962-CB381CF2E74C}" srcOrd="0" destOrd="0" presId="urn:microsoft.com/office/officeart/2005/8/layout/vList2"/>
    <dgm:cxn modelId="{F15859A1-E299-417B-A7F1-3BE3D5D121DC}" srcId="{E6CD0FA2-E212-4854-99BA-8460F6866029}" destId="{49DAE89D-80C9-4E9C-A4D0-8635D312E9F3}" srcOrd="5" destOrd="0" parTransId="{25438E8D-0AD3-4C07-9191-EE0A033F2CE3}" sibTransId="{BBE08B15-0479-4FE1-9B54-0EC4C797C092}"/>
    <dgm:cxn modelId="{E018B3A5-05AF-4413-B55E-AB0B194A115D}" type="presOf" srcId="{FA9AA5F6-BAFF-498F-BB29-5EE072FCCA53}" destId="{8F6DB7B9-C460-4DD0-A001-D00652F289A1}" srcOrd="0" destOrd="0" presId="urn:microsoft.com/office/officeart/2005/8/layout/vList2"/>
    <dgm:cxn modelId="{72C249A9-59AD-4B83-B05D-415BA9FCF3D5}" type="presOf" srcId="{49DAE89D-80C9-4E9C-A4D0-8635D312E9F3}" destId="{7BC64298-3E33-4758-94CF-F42F0221C467}" srcOrd="0" destOrd="0" presId="urn:microsoft.com/office/officeart/2005/8/layout/vList2"/>
    <dgm:cxn modelId="{148A0FB6-D293-444C-837E-AE8613DB292A}" srcId="{E6CD0FA2-E212-4854-99BA-8460F6866029}" destId="{5F082CCB-3CCD-4D12-AE23-EF66471CA0E9}" srcOrd="2" destOrd="0" parTransId="{75AC0457-A8C2-476F-8746-64A8BA9590A3}" sibTransId="{9010942A-0527-49F8-B45F-FFA6EA743496}"/>
    <dgm:cxn modelId="{191DCCCC-AF8A-4986-A717-7A60991530A1}" srcId="{E6CD0FA2-E212-4854-99BA-8460F6866029}" destId="{FA9AA5F6-BAFF-498F-BB29-5EE072FCCA53}" srcOrd="1" destOrd="0" parTransId="{D05B1665-C845-4E93-82EC-6F8E4F13B30F}" sibTransId="{0D0F0CE4-A964-472C-AA1A-E123BEBF2B41}"/>
    <dgm:cxn modelId="{69B30B9A-3CED-4639-9125-43E52E7E5352}" type="presParOf" srcId="{CE922727-701C-4FCB-A962-CB381CF2E74C}" destId="{8BBCDC81-DAAF-48BD-B9A3-617328DC6783}" srcOrd="0" destOrd="0" presId="urn:microsoft.com/office/officeart/2005/8/layout/vList2"/>
    <dgm:cxn modelId="{DEA0DF9C-32B3-4EC0-801F-9E23D10C7794}" type="presParOf" srcId="{CE922727-701C-4FCB-A962-CB381CF2E74C}" destId="{7E9BB62E-7E65-43F4-96DD-69A2732508F7}" srcOrd="1" destOrd="0" presId="urn:microsoft.com/office/officeart/2005/8/layout/vList2"/>
    <dgm:cxn modelId="{9D1857F0-7527-41FA-9002-EDE432B4B111}" type="presParOf" srcId="{CE922727-701C-4FCB-A962-CB381CF2E74C}" destId="{8F6DB7B9-C460-4DD0-A001-D00652F289A1}" srcOrd="2" destOrd="0" presId="urn:microsoft.com/office/officeart/2005/8/layout/vList2"/>
    <dgm:cxn modelId="{89CDCCB6-A4FE-4CFA-81AE-35C00B70BE61}" type="presParOf" srcId="{CE922727-701C-4FCB-A962-CB381CF2E74C}" destId="{A46FA30F-68EA-4C33-97E1-08510AA758B2}" srcOrd="3" destOrd="0" presId="urn:microsoft.com/office/officeart/2005/8/layout/vList2"/>
    <dgm:cxn modelId="{5287C447-1D06-40AA-8B73-E652774CC28B}" type="presParOf" srcId="{CE922727-701C-4FCB-A962-CB381CF2E74C}" destId="{0002498B-CE4B-477D-9F53-9206785C0A2E}" srcOrd="4" destOrd="0" presId="urn:microsoft.com/office/officeart/2005/8/layout/vList2"/>
    <dgm:cxn modelId="{D0A3D28C-94A3-4D0D-9639-35FC9CEABF92}" type="presParOf" srcId="{CE922727-701C-4FCB-A962-CB381CF2E74C}" destId="{AF0E0BF7-55BD-4FBE-9A62-8C5A1DC870E8}" srcOrd="5" destOrd="0" presId="urn:microsoft.com/office/officeart/2005/8/layout/vList2"/>
    <dgm:cxn modelId="{E27BA4C2-A878-4EC8-8443-2185DD3E5C8F}" type="presParOf" srcId="{CE922727-701C-4FCB-A962-CB381CF2E74C}" destId="{1770C033-64F4-41FB-8413-04904E916BBA}" srcOrd="6" destOrd="0" presId="urn:microsoft.com/office/officeart/2005/8/layout/vList2"/>
    <dgm:cxn modelId="{70E400DA-613D-4A64-B69D-902FEDD6559C}" type="presParOf" srcId="{CE922727-701C-4FCB-A962-CB381CF2E74C}" destId="{CBA19C03-B33E-4201-A9CB-3D878C5176DB}" srcOrd="7" destOrd="0" presId="urn:microsoft.com/office/officeart/2005/8/layout/vList2"/>
    <dgm:cxn modelId="{462422E3-F07D-443D-BB18-BA248529F864}" type="presParOf" srcId="{CE922727-701C-4FCB-A962-CB381CF2E74C}" destId="{C9AF8DCB-F862-425C-A363-7DF2EF12FB8A}" srcOrd="8" destOrd="0" presId="urn:microsoft.com/office/officeart/2005/8/layout/vList2"/>
    <dgm:cxn modelId="{84A34B48-19AC-4EFF-91DC-491EC523B2D9}" type="presParOf" srcId="{CE922727-701C-4FCB-A962-CB381CF2E74C}" destId="{9CC4BE85-ECAC-41E0-B122-2B5C2EB56338}" srcOrd="9" destOrd="0" presId="urn:microsoft.com/office/officeart/2005/8/layout/vList2"/>
    <dgm:cxn modelId="{438F8C09-AF8C-4BC3-BDC1-74277BAB1F77}" type="presParOf" srcId="{CE922727-701C-4FCB-A962-CB381CF2E74C}" destId="{7BC64298-3E33-4758-94CF-F42F0221C467}" srcOrd="10" destOrd="0" presId="urn:microsoft.com/office/officeart/2005/8/layout/vList2"/>
    <dgm:cxn modelId="{07BA0ED5-46AB-4BD6-AA54-BC37D351F9E3}" type="presParOf" srcId="{CE922727-701C-4FCB-A962-CB381CF2E74C}" destId="{4F20DC5F-38CF-4E22-9AC0-F08744FAFD3D}" srcOrd="11" destOrd="0" presId="urn:microsoft.com/office/officeart/2005/8/layout/vList2"/>
    <dgm:cxn modelId="{326D3121-6503-45BA-946D-67A2114C3A07}" type="presParOf" srcId="{CE922727-701C-4FCB-A962-CB381CF2E74C}" destId="{D565C38E-BACA-4CE7-99E7-712DB8C6C24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CDC81-DAAF-48BD-B9A3-617328DC6783}">
      <dsp:nvSpPr>
        <dsp:cNvPr id="0" name=""/>
        <dsp:cNvSpPr/>
      </dsp:nvSpPr>
      <dsp:spPr>
        <a:xfrm>
          <a:off x="0" y="0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Performance Testing</a:t>
          </a:r>
        </a:p>
      </dsp:txBody>
      <dsp:txXfrm>
        <a:off x="26930" y="26930"/>
        <a:ext cx="10461740" cy="497795"/>
      </dsp:txXfrm>
    </dsp:sp>
    <dsp:sp modelId="{8F6DB7B9-C460-4DD0-A001-D00652F289A1}">
      <dsp:nvSpPr>
        <dsp:cNvPr id="0" name=""/>
        <dsp:cNvSpPr/>
      </dsp:nvSpPr>
      <dsp:spPr>
        <a:xfrm>
          <a:off x="0" y="664654"/>
          <a:ext cx="105156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Performance Testing</a:t>
          </a:r>
        </a:p>
      </dsp:txBody>
      <dsp:txXfrm>
        <a:off x="26930" y="691584"/>
        <a:ext cx="10461740" cy="497795"/>
      </dsp:txXfrm>
    </dsp:sp>
    <dsp:sp modelId="{0002498B-CE4B-477D-9F53-9206785C0A2E}">
      <dsp:nvSpPr>
        <dsp:cNvPr id="0" name=""/>
        <dsp:cNvSpPr/>
      </dsp:nvSpPr>
      <dsp:spPr>
        <a:xfrm>
          <a:off x="0" y="1282549"/>
          <a:ext cx="105156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Performance Testing</a:t>
          </a:r>
        </a:p>
      </dsp:txBody>
      <dsp:txXfrm>
        <a:off x="26930" y="1309479"/>
        <a:ext cx="10461740" cy="497795"/>
      </dsp:txXfrm>
    </dsp:sp>
    <dsp:sp modelId="{1770C033-64F4-41FB-8413-04904E916BBA}">
      <dsp:nvSpPr>
        <dsp:cNvPr id="0" name=""/>
        <dsp:cNvSpPr/>
      </dsp:nvSpPr>
      <dsp:spPr>
        <a:xfrm>
          <a:off x="0" y="1900444"/>
          <a:ext cx="105156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Benefits of Performance Testing</a:t>
          </a:r>
        </a:p>
      </dsp:txBody>
      <dsp:txXfrm>
        <a:off x="26930" y="1927374"/>
        <a:ext cx="10461740" cy="497795"/>
      </dsp:txXfrm>
    </dsp:sp>
    <dsp:sp modelId="{C9AF8DCB-F862-425C-A363-7DF2EF12FB8A}">
      <dsp:nvSpPr>
        <dsp:cNvPr id="0" name=""/>
        <dsp:cNvSpPr/>
      </dsp:nvSpPr>
      <dsp:spPr>
        <a:xfrm>
          <a:off x="0" y="2518339"/>
          <a:ext cx="105156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we conduct Performance Testing</a:t>
          </a:r>
        </a:p>
      </dsp:txBody>
      <dsp:txXfrm>
        <a:off x="26930" y="2545269"/>
        <a:ext cx="10461740" cy="497795"/>
      </dsp:txXfrm>
    </dsp:sp>
    <dsp:sp modelId="{7BC64298-3E33-4758-94CF-F42F0221C467}">
      <dsp:nvSpPr>
        <dsp:cNvPr id="0" name=""/>
        <dsp:cNvSpPr/>
      </dsp:nvSpPr>
      <dsp:spPr>
        <a:xfrm>
          <a:off x="0" y="3136234"/>
          <a:ext cx="105156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Performance Testing Types </a:t>
          </a:r>
        </a:p>
      </dsp:txBody>
      <dsp:txXfrm>
        <a:off x="26930" y="3163164"/>
        <a:ext cx="10461740" cy="497795"/>
      </dsp:txXfrm>
    </dsp:sp>
    <dsp:sp modelId="{D565C38E-BACA-4CE7-99E7-712DB8C6C249}">
      <dsp:nvSpPr>
        <dsp:cNvPr id="0" name=""/>
        <dsp:cNvSpPr/>
      </dsp:nvSpPr>
      <dsp:spPr>
        <a:xfrm>
          <a:off x="0" y="3754129"/>
          <a:ext cx="105156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Performance Life Cycle</a:t>
          </a:r>
        </a:p>
      </dsp:txBody>
      <dsp:txXfrm>
        <a:off x="26930" y="3781059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4FB1-03D1-4C47-A2C4-4B438784C58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0359C-E1AD-4F36-9F6A-C18F5BFA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sldNum" idx="12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Endurance Testing: For example, in software testing, a system may behave exactly as expected when tested for 1 hour but when the same system is tested for 3 hours, problems such as memory leaks cause the system to fail or behave randomly.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58AC-AC49-90DA-92AB-00F3A2E6B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E1C5-C37C-0476-B424-1C1B1D18A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4BA7-5D50-FD3F-F423-A2B2B6BF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1C55-777C-D9CC-2B75-10C1EDC7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3B82-DECA-7EAC-0247-FBEFD101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2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61F5-9B82-017A-C557-00FF7EE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5A8CE-4856-10A2-D8BA-6C1F1E2F1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39E3-C80E-C716-5657-90D41C89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0DE37-30E9-BCEE-E8FF-BD30E94C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F25-B9FC-9CCC-B25C-220970BC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96BD7-22B2-CFAB-8E31-B77505F4F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1ED6D-198C-0A83-EEC1-3585EA45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B596-F3F6-D507-3EB0-BC7C00C1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C379-C6FF-5883-B636-0379BC03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4432-0CBA-F789-70AA-B8016551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A7E4-134D-7395-28C0-E9CFAE56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62C2-5716-9BEC-D139-30D13846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1625-7F40-D00A-080D-312D8CDC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4237-3A29-B25B-1385-3A9D0E77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B46A-BFDE-2A42-7CF1-7FCB6D3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41CF-2F04-C2FB-3907-0E4CAA43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B25E-25DB-D1FE-9093-71C7FA175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A9F3-85D0-2C41-5D8D-609728D4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08FC-1D33-30BF-CF6C-6BB4C60F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9128-58B9-7C3A-DA35-02C06D3A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E233-9D7D-0712-8FF2-804261F3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6551-4C01-F649-F185-763FF32B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F568-2001-BC90-62D2-88CF6E9D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11EE-9A7A-77DC-5EE7-A499E2B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6022C-0615-C16D-C6B7-9C8B2D69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EB933-EA60-8EA6-356B-A16A3E5A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FFFD-3ED8-6681-4C23-FE73893F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A957-CDAF-D5D8-F26A-C182138B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2D08-F1A0-751A-18CD-A0A59301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24455-7507-A93E-8419-92A2A290C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ECE0F-AEB7-1275-E684-1634A502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68079-26D5-1FD5-2A64-4093F0A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06B31-D4C6-003C-2F92-7E53382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C0927-C31A-6DE0-5A1E-D104B0AE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F246-23E9-8D3C-AA18-7AC53840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E3EDE-4240-1D1C-CAD6-CCD2E8C4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01C91-2E17-2280-0864-077488ED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30180-D796-1159-A88C-D8AF815A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D1012-1BEC-C7BB-22A4-5FABBCA3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3096E-5722-B383-B4AF-5D381CBC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B98A4-F7FB-16C9-5456-D308D547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B97-BB7E-3B72-2C7D-8A3912AC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A6FB-9780-BD41-F502-4D1DFF0D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419BA-7845-6319-898A-3D527932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070F-B710-66C7-C1BC-32CBCFCE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EC0D-5BE4-0AA1-E3B3-66DB98EF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F240-ABCE-6FC2-52F5-ED75F186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1571-6FEE-E988-80FE-1D2DFA56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73D89-383D-100F-1531-7BB551D95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7239C-81DB-F157-4ABD-1B1699AAD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C83F-CD19-6D17-5BCE-086D7471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D830-0BEF-68B1-CDE7-35C049ED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2152-E53D-1C4B-B117-92C0DEC3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317E3-DB99-075D-0F05-18B5C479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9B09F-84E5-99CD-D704-55344C77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9391-FAD6-6D77-FA40-DCDF3005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E5E6-7413-B1D5-79C3-EA2A5B3DA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99F7-6F6E-3115-B3A2-F1E03828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r.com/topic/what-is-performance-testing" TargetMode="External"/><Relationship Id="rId2" Type="http://schemas.openxmlformats.org/officeDocument/2006/relationships/hyperlink" Target="https://guides.blazemeter.com/g/the-definitive-guide-to-performance-testing/2213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E518E8A-C718-8420-824F-0BA93F89D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3253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D59E9-4594-0ECB-7CD6-6B8A255B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88" y="928827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Introduction to Performance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7C066BE-55AE-5387-1DCA-94764F95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1649" y="1895435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ts val="698"/>
              </a:spcBef>
              <a:buClr>
                <a:srgbClr val="464B5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FFFF"/>
                </a:solidFill>
              </a:rPr>
              <a:t>Eyad Mohamed Afifi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	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88D6-E806-4C1F-70EA-8FB95AD33754}"/>
              </a:ext>
            </a:extLst>
          </p:cNvPr>
          <p:cNvSpPr txBox="1"/>
          <p:nvPr/>
        </p:nvSpPr>
        <p:spPr>
          <a:xfrm>
            <a:off x="5789593" y="4258573"/>
            <a:ext cx="385638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Information Technology Institute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Track Of Software Testing and Quality Assurance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396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304;p10">
            <a:extLst>
              <a:ext uri="{FF2B5EF4-FFF2-40B4-BE49-F238E27FC236}">
                <a16:creationId xmlns:a16="http://schemas.microsoft.com/office/drawing/2014/main" id="{8143626B-98AA-7157-1DAF-6799032B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98" y="609600"/>
            <a:ext cx="4607257" cy="1330839"/>
          </a:xfrm>
          <a:prstGeom prst="chevron">
            <a:avLst>
              <a:gd name="adj" fmla="val 27840"/>
            </a:avLst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Endurance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B6802-1B05-C6AF-DB57-6F8996021D73}"/>
              </a:ext>
            </a:extLst>
          </p:cNvPr>
          <p:cNvSpPr txBox="1"/>
          <p:nvPr/>
        </p:nvSpPr>
        <p:spPr>
          <a:xfrm>
            <a:off x="0" y="2236877"/>
            <a:ext cx="4557250" cy="432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0" lvl="0" indent="-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75"/>
              <a:buFont typeface="Wingdings" panose="05000000000000000000" pitchFamily="2" charset="2"/>
              <a:buChar char="Ø"/>
            </a:pPr>
            <a:r>
              <a:rPr lang="en-US" sz="2800" dirty="0"/>
              <a:t>Endurance testing involves testing a system with a significant load extended over a significant period, to discover how the system behaves under sustained use. </a:t>
            </a:r>
          </a:p>
          <a:p>
            <a:pPr marL="857250" lvl="0" indent="-4572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6" name="Google Shape;302;p10">
            <a:extLst>
              <a:ext uri="{FF2B5EF4-FFF2-40B4-BE49-F238E27FC236}">
                <a16:creationId xmlns:a16="http://schemas.microsoft.com/office/drawing/2014/main" id="{BEB62A7E-2F11-E560-8A8F-59D7929BD1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070" r="1070"/>
          <a:stretch/>
        </p:blipFill>
        <p:spPr>
          <a:xfrm>
            <a:off x="5445457" y="808561"/>
            <a:ext cx="6155141" cy="5264618"/>
          </a:xfrm>
          <a:prstGeom prst="rect">
            <a:avLst/>
          </a:prstGeom>
          <a:solidFill>
            <a:srgbClr val="ECECEC"/>
          </a:solidFill>
        </p:spPr>
      </p:pic>
    </p:spTree>
    <p:extLst>
      <p:ext uri="{BB962C8B-B14F-4D97-AF65-F5344CB8AC3E}">
        <p14:creationId xmlns:p14="http://schemas.microsoft.com/office/powerpoint/2010/main" val="397667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13;p11">
            <a:extLst>
              <a:ext uri="{FF2B5EF4-FFF2-40B4-BE49-F238E27FC236}">
                <a16:creationId xmlns:a16="http://schemas.microsoft.com/office/drawing/2014/main" id="{B71F3F70-7B83-1B6F-FEF9-FEF17118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431" y="431632"/>
            <a:ext cx="5531051" cy="1330839"/>
          </a:xfrm>
          <a:prstGeom prst="chevron">
            <a:avLst>
              <a:gd name="adj" fmla="val 27840"/>
            </a:avLst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6000" b="1" dirty="0"/>
              <a:t>Volume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3FBB-CAE3-A883-D8DA-9194A86EA236}"/>
              </a:ext>
            </a:extLst>
          </p:cNvPr>
          <p:cNvSpPr txBox="1"/>
          <p:nvPr/>
        </p:nvSpPr>
        <p:spPr>
          <a:xfrm>
            <a:off x="138756" y="2194102"/>
            <a:ext cx="4325831" cy="443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/>
              <a:t>Volume testing refers to testing a software application or the product with a certain amount of data to determine system performance with increasing volumes of data in the database.</a:t>
            </a:r>
          </a:p>
        </p:txBody>
      </p:sp>
      <p:pic>
        <p:nvPicPr>
          <p:cNvPr id="6" name="Google Shape;311;p11">
            <a:extLst>
              <a:ext uri="{FF2B5EF4-FFF2-40B4-BE49-F238E27FC236}">
                <a16:creationId xmlns:a16="http://schemas.microsoft.com/office/drawing/2014/main" id="{80B080EE-14A6-5C83-BF2D-BD33A943E26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4615" r="14617" b="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solidFill>
            <a:srgbClr val="ECECEC"/>
          </a:solidFill>
        </p:spPr>
      </p:pic>
    </p:spTree>
    <p:extLst>
      <p:ext uri="{BB962C8B-B14F-4D97-AF65-F5344CB8AC3E}">
        <p14:creationId xmlns:p14="http://schemas.microsoft.com/office/powerpoint/2010/main" val="190797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2;p12">
            <a:extLst>
              <a:ext uri="{FF2B5EF4-FFF2-40B4-BE49-F238E27FC236}">
                <a16:creationId xmlns:a16="http://schemas.microsoft.com/office/drawing/2014/main" id="{69357CA4-C205-0FF5-2268-C67C2A2C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58" y="197843"/>
            <a:ext cx="5165291" cy="1330839"/>
          </a:xfrm>
          <a:prstGeom prst="chevron">
            <a:avLst>
              <a:gd name="adj" fmla="val 27840"/>
            </a:avLst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6000" b="1" dirty="0"/>
              <a:t>Spike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20BDC-96E3-2E2E-6C86-10E34EE691AE}"/>
              </a:ext>
            </a:extLst>
          </p:cNvPr>
          <p:cNvSpPr txBox="1"/>
          <p:nvPr/>
        </p:nvSpPr>
        <p:spPr>
          <a:xfrm>
            <a:off x="393087" y="2095629"/>
            <a:ext cx="4162015" cy="39085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lvl="0" indent="-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575"/>
              <a:buFont typeface="Wingdings" panose="05000000000000000000" pitchFamily="2" charset="2"/>
              <a:buChar char="Ø"/>
            </a:pPr>
            <a:r>
              <a:rPr lang="en-US" sz="2800" dirty="0"/>
              <a:t>Spike testing help us to determine whether the application can handle or not significant changes in the load. Is performed by sudden increase/decrease in load and observing the behavior of the application.</a:t>
            </a:r>
          </a:p>
        </p:txBody>
      </p:sp>
      <p:pic>
        <p:nvPicPr>
          <p:cNvPr id="6" name="Google Shape;320;p12">
            <a:extLst>
              <a:ext uri="{FF2B5EF4-FFF2-40B4-BE49-F238E27FC236}">
                <a16:creationId xmlns:a16="http://schemas.microsoft.com/office/drawing/2014/main" id="{5B3F3978-4336-7259-26DE-8B0D8B8ABB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4730" r="21860" b="-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solidFill>
            <a:srgbClr val="ECECEC"/>
          </a:solidFill>
        </p:spPr>
      </p:pic>
    </p:spTree>
    <p:extLst>
      <p:ext uri="{BB962C8B-B14F-4D97-AF65-F5344CB8AC3E}">
        <p14:creationId xmlns:p14="http://schemas.microsoft.com/office/powerpoint/2010/main" val="117217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CB0E4-EFAD-104E-4233-E89500CE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Testing Types</a:t>
            </a:r>
          </a:p>
        </p:txBody>
      </p:sp>
      <p:pic>
        <p:nvPicPr>
          <p:cNvPr id="3" name="Google Shape;329;p13">
            <a:extLst>
              <a:ext uri="{FF2B5EF4-FFF2-40B4-BE49-F238E27FC236}">
                <a16:creationId xmlns:a16="http://schemas.microsoft.com/office/drawing/2014/main" id="{76F09079-2AD6-3652-D2FE-998594C04EE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2406522" y="1966293"/>
            <a:ext cx="7378954" cy="4452160"/>
          </a:xfrm>
          <a:prstGeom prst="rect">
            <a:avLst/>
          </a:prstGeom>
          <a:solidFill>
            <a:srgbClr val="ECECEC"/>
          </a:solidFill>
        </p:spPr>
      </p:pic>
    </p:spTree>
    <p:extLst>
      <p:ext uri="{BB962C8B-B14F-4D97-AF65-F5344CB8AC3E}">
        <p14:creationId xmlns:p14="http://schemas.microsoft.com/office/powerpoint/2010/main" val="103097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45A68-AA05-8752-F7BF-BB257424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Life Cycle</a:t>
            </a:r>
          </a:p>
        </p:txBody>
      </p:sp>
      <p:pic>
        <p:nvPicPr>
          <p:cNvPr id="3" name="Google Shape;338;p14">
            <a:extLst>
              <a:ext uri="{FF2B5EF4-FFF2-40B4-BE49-F238E27FC236}">
                <a16:creationId xmlns:a16="http://schemas.microsoft.com/office/drawing/2014/main" id="{700468C4-1F6C-8923-615D-CB9D257EE85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1409516" y="1966293"/>
            <a:ext cx="9372966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23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147B0-ED8A-8525-A1EA-6E7177C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Testing Tools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063CD7-9447-38A4-8670-9CF80051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33338"/>
            <a:ext cx="7225748" cy="57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AB839-08AC-88E5-03ED-3D0C7006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6E79C-72A9-9BB5-605C-1583C07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87DC7-E735-E53E-6992-92B8540CEE43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Performance testing helps to check the behavior of an application across various situations. A system can work effectively with a particular number of concurrent users but might get dysfunctional with additional thousands during peak traffic.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</a:rPr>
              <a:t>Engage customers with better website speed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</a:rPr>
              <a:t>Most importantly, the faster the website, the more revenue it will generate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</a:rPr>
              <a:t>Resolve glitches before it goes to the market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</a:rPr>
              <a:t>Bring stability and dependability within an application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</a:rPr>
              <a:t>Build responsiveness of an application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8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D908F-D05C-2438-5DB5-8C300FCD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398-819E-3818-0A52-A6C7BF523099}"/>
              </a:ext>
            </a:extLst>
          </p:cNvPr>
          <p:cNvSpPr txBox="1"/>
          <p:nvPr/>
        </p:nvSpPr>
        <p:spPr>
          <a:xfrm>
            <a:off x="4167272" y="591344"/>
            <a:ext cx="802168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hlinkClick r:id="rId2"/>
              </a:rPr>
              <a:t>https://www.guru99.com/performance-testing.html</a:t>
            </a:r>
            <a:endParaRPr lang="en-US" sz="2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hlinkClick r:id="rId2"/>
              </a:rPr>
              <a:t>https://www.testingxperts.com/blog/performance-testing-guide/</a:t>
            </a:r>
            <a:endParaRPr lang="en-US" sz="2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hlinkClick r:id="rId2"/>
              </a:rPr>
              <a:t>https://guides.blazemeter.com/g/the-definitive-guide-to-performance-testing/22133</a:t>
            </a:r>
            <a:endParaRPr lang="en-US" sz="2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hlinkClick r:id="rId2"/>
              </a:rPr>
              <a:t>https://www.edureka.co/blog/performance-testing-tools/</a:t>
            </a:r>
            <a:endParaRPr lang="en-US" sz="2400" b="0" i="0" u="none" strike="noStrike" baseline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hlinkClick r:id="rId3"/>
              </a:rPr>
              <a:t>https://u-tor.com/topic/what-is-performance-testing</a:t>
            </a:r>
            <a:endParaRPr lang="en-US" sz="2400" b="0" i="0" u="none" strike="noStrike" baseline="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baseline="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171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99E93-7175-62AC-CDB4-24930B1A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4BCE7-9338-1F56-0A84-B3C3CC98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347651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latin typeface="Arial" panose="020B0604020202020204" pitchFamily="34" charset="0"/>
                <a:cs typeface="Arial" panose="020B0604020202020204" pitchFamily="34" charset="0"/>
              </a:rPr>
              <a:t>Agenda:-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92128-7C3E-5C6A-91EB-C3DC5D562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371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D5E0ADA-D16C-1374-63D1-DDAEC361E32A}"/>
              </a:ext>
            </a:extLst>
          </p:cNvPr>
          <p:cNvGrpSpPr/>
          <p:nvPr/>
        </p:nvGrpSpPr>
        <p:grpSpPr>
          <a:xfrm>
            <a:off x="836675" y="6253166"/>
            <a:ext cx="10515600" cy="551655"/>
            <a:chOff x="0" y="1282549"/>
            <a:chExt cx="10515600" cy="55165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12FC2C-CD74-CBCB-85CD-CB083B2E4BEF}"/>
                </a:ext>
              </a:extLst>
            </p:cNvPr>
            <p:cNvSpPr/>
            <p:nvPr/>
          </p:nvSpPr>
          <p:spPr>
            <a:xfrm>
              <a:off x="0" y="1282549"/>
              <a:ext cx="10515600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F7A64F6-AE39-BB47-4D3F-69405E7E4693}"/>
                </a:ext>
              </a:extLst>
            </p:cNvPr>
            <p:cNvSpPr txBox="1"/>
            <p:nvPr/>
          </p:nvSpPr>
          <p:spPr>
            <a:xfrm>
              <a:off x="26930" y="1309479"/>
              <a:ext cx="10461740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</a:rPr>
                <a:t>Performance Testing Tools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337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90F2-3EB8-A467-DABD-E8ACFE5C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9" y="267285"/>
            <a:ext cx="4892040" cy="1501727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is Performance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7E0A-AECD-DA50-8FC0-9FF55623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8" y="2036297"/>
            <a:ext cx="5409194" cy="3546491"/>
          </a:xfrm>
        </p:spPr>
        <p:txBody>
          <a:bodyPr anchor="t">
            <a:normAutofit fontScale="92500" lnSpcReduction="10000"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600" b="1" dirty="0"/>
              <a:t>Performance testing is in general, a non- functional testing practice performed to determine how a system performs in terms of responsiveness and stability under a particular workload</a:t>
            </a:r>
            <a:endParaRPr lang="en-US" sz="2600" dirty="0"/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600" b="1" dirty="0"/>
              <a:t> It can also serve to investigate, measure, validate or verify other quality attributes of the system, such as scalability, reliability and resource usage. </a:t>
            </a:r>
          </a:p>
          <a:p>
            <a:pPr marL="240030" lvl="0" indent="-14478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endParaRPr lang="en-US" sz="2000" b="1" dirty="0"/>
          </a:p>
          <a:p>
            <a:pPr marL="240030" lvl="0" indent="-14478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endParaRPr lang="en-US" sz="2000" b="1" dirty="0"/>
          </a:p>
          <a:p>
            <a:pPr marL="480060" lvl="1" indent="-154305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</a:pPr>
            <a:endParaRPr lang="en-US" sz="2000" dirty="0"/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oogle Shape;218;p3">
            <a:extLst>
              <a:ext uri="{FF2B5EF4-FFF2-40B4-BE49-F238E27FC236}">
                <a16:creationId xmlns:a16="http://schemas.microsoft.com/office/drawing/2014/main" id="{95F3EFD8-FAE8-1AF3-E0EE-F6C37011D58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070" r="1070"/>
          <a:stretch/>
        </p:blipFill>
        <p:spPr>
          <a:xfrm>
            <a:off x="6748272" y="1284354"/>
            <a:ext cx="5025525" cy="4298435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203900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1C92D-E186-EAF7-5003-B4646A71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/>
              <a:t>Why Performance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FDEC-F7CB-6200-D58A-A0011881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900"/>
              <a:t>In general performance testing is conducted to validate non-functional performance requirements for the software.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900"/>
              <a:t>To ensure that the system meets performance expectations such as response time, throughput etc.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900"/>
              <a:t> In some cases, performance test is executed to replicate performance issues. 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900"/>
              <a:t>And in other cases, it compare two systems to find which performs better. Or it can measure what part of the system or workload causes the system to perform badly.</a:t>
            </a:r>
          </a:p>
          <a:p>
            <a:pPr marL="0" lvl="0" indent="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endParaRPr lang="en-US" sz="1900"/>
          </a:p>
          <a:p>
            <a:pPr marL="240030" lvl="0" indent="-14478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endParaRPr lang="en-US" sz="1900"/>
          </a:p>
          <a:p>
            <a:pPr marL="240030" lvl="0" indent="-14478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endParaRPr lang="en-US" sz="1900"/>
          </a:p>
          <a:p>
            <a:pPr marL="240030" lvl="0" indent="-14478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</a:pPr>
            <a:endParaRPr lang="en-US" sz="1900"/>
          </a:p>
          <a:p>
            <a:endParaRPr lang="en-US" sz="1900"/>
          </a:p>
        </p:txBody>
      </p:sp>
      <p:pic>
        <p:nvPicPr>
          <p:cNvPr id="4" name="Google Shape;227;p4">
            <a:extLst>
              <a:ext uri="{FF2B5EF4-FFF2-40B4-BE49-F238E27FC236}">
                <a16:creationId xmlns:a16="http://schemas.microsoft.com/office/drawing/2014/main" id="{AA8F7D0B-D742-7012-2AC3-FD1848CEF91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658" r="5471" b="4"/>
          <a:stretch/>
        </p:blipFill>
        <p:spPr>
          <a:xfrm>
            <a:off x="6719367" y="2669473"/>
            <a:ext cx="4788505" cy="2786796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71418-FCA1-F7F6-567C-BBCA411E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Benefits of Performance Testing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A903-611D-49A0-CB45-839746AC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2"/>
            <a:ext cx="3901556" cy="4078567"/>
          </a:xfrm>
        </p:spPr>
        <p:txBody>
          <a:bodyPr>
            <a:norm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Identifies problems early before they become costly to resolve.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Produces better quality, more scalable code.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Prevents revenue and credibility loss.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Enables intelligent planning for future expansion.</a:t>
            </a:r>
          </a:p>
          <a:p>
            <a:pPr marL="552450" lvl="0" indent="-45720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Google Shape;239;p5">
            <a:extLst>
              <a:ext uri="{FF2B5EF4-FFF2-40B4-BE49-F238E27FC236}">
                <a16:creationId xmlns:a16="http://schemas.microsoft.com/office/drawing/2014/main" id="{E5E07AD9-6EC8-93F5-AFCB-D5DC136BA996}"/>
              </a:ext>
            </a:extLst>
          </p:cNvPr>
          <p:cNvGrpSpPr/>
          <p:nvPr/>
        </p:nvGrpSpPr>
        <p:grpSpPr>
          <a:xfrm>
            <a:off x="5205047" y="196948"/>
            <a:ext cx="6879102" cy="6499274"/>
            <a:chOff x="1017843" y="1843"/>
            <a:chExt cx="4060312" cy="4060312"/>
          </a:xfrm>
        </p:grpSpPr>
        <p:sp>
          <p:nvSpPr>
            <p:cNvPr id="5" name="Google Shape;240;p5">
              <a:extLst>
                <a:ext uri="{FF2B5EF4-FFF2-40B4-BE49-F238E27FC236}">
                  <a16:creationId xmlns:a16="http://schemas.microsoft.com/office/drawing/2014/main" id="{AD201D77-03FB-0A7C-7D4E-05D17B7FE8F1}"/>
                </a:ext>
              </a:extLst>
            </p:cNvPr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B4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1;p5">
              <a:extLst>
                <a:ext uri="{FF2B5EF4-FFF2-40B4-BE49-F238E27FC236}">
                  <a16:creationId xmlns:a16="http://schemas.microsoft.com/office/drawing/2014/main" id="{59DC42C9-6E86-0D59-3D64-EE20A0D057DD}"/>
                </a:ext>
              </a:extLst>
            </p:cNvPr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B4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2;p5">
              <a:extLst>
                <a:ext uri="{FF2B5EF4-FFF2-40B4-BE49-F238E27FC236}">
                  <a16:creationId xmlns:a16="http://schemas.microsoft.com/office/drawing/2014/main" id="{631E3E65-9980-9E0D-04B7-1259F43C34D6}"/>
                </a:ext>
              </a:extLst>
            </p:cNvPr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B4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3;p5">
              <a:extLst>
                <a:ext uri="{FF2B5EF4-FFF2-40B4-BE49-F238E27FC236}">
                  <a16:creationId xmlns:a16="http://schemas.microsoft.com/office/drawing/2014/main" id="{24978F6F-A5E3-7077-DEC7-1824AB8CE598}"/>
                </a:ext>
              </a:extLst>
            </p:cNvPr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B4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4;p5">
              <a:extLst>
                <a:ext uri="{FF2B5EF4-FFF2-40B4-BE49-F238E27FC236}">
                  <a16:creationId xmlns:a16="http://schemas.microsoft.com/office/drawing/2014/main" id="{EE72D6A3-9FF1-D021-CEA2-367F484B1A6A}"/>
                </a:ext>
              </a:extLst>
            </p:cNvPr>
            <p:cNvSpPr/>
            <p:nvPr/>
          </p:nvSpPr>
          <p:spPr>
            <a:xfrm>
              <a:off x="2328416" y="1312416"/>
              <a:ext cx="1439167" cy="1439167"/>
            </a:xfrm>
            <a:prstGeom prst="ellipse">
              <a:avLst/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5;p5">
              <a:extLst>
                <a:ext uri="{FF2B5EF4-FFF2-40B4-BE49-F238E27FC236}">
                  <a16:creationId xmlns:a16="http://schemas.microsoft.com/office/drawing/2014/main" id="{E3C4B767-E024-B518-C185-E01AC7C2F2F9}"/>
                </a:ext>
              </a:extLst>
            </p:cNvPr>
            <p:cNvSpPr txBox="1"/>
            <p:nvPr/>
          </p:nvSpPr>
          <p:spPr>
            <a:xfrm>
              <a:off x="2539177" y="1523177"/>
              <a:ext cx="1017645" cy="1017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Poor Performance Impacts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46;p5">
              <a:extLst>
                <a:ext uri="{FF2B5EF4-FFF2-40B4-BE49-F238E27FC236}">
                  <a16:creationId xmlns:a16="http://schemas.microsoft.com/office/drawing/2014/main" id="{03FEE348-63FA-B795-5116-15C5B67A5FE1}"/>
                </a:ext>
              </a:extLst>
            </p:cNvPr>
            <p:cNvSpPr/>
            <p:nvPr/>
          </p:nvSpPr>
          <p:spPr>
            <a:xfrm>
              <a:off x="2544291" y="1843"/>
              <a:ext cx="1007417" cy="1007417"/>
            </a:xfrm>
            <a:prstGeom prst="ellipse">
              <a:avLst/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7;p5">
              <a:extLst>
                <a:ext uri="{FF2B5EF4-FFF2-40B4-BE49-F238E27FC236}">
                  <a16:creationId xmlns:a16="http://schemas.microsoft.com/office/drawing/2014/main" id="{D6D07512-A8C7-5B58-534B-4AEC32301DE5}"/>
                </a:ext>
              </a:extLst>
            </p:cNvPr>
            <p:cNvSpPr txBox="1"/>
            <p:nvPr/>
          </p:nvSpPr>
          <p:spPr>
            <a:xfrm>
              <a:off x="2691824" y="149376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Quality</a:t>
              </a:r>
              <a:endParaRPr sz="3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48;p5">
              <a:extLst>
                <a:ext uri="{FF2B5EF4-FFF2-40B4-BE49-F238E27FC236}">
                  <a16:creationId xmlns:a16="http://schemas.microsoft.com/office/drawing/2014/main" id="{7E59A5F3-E574-886E-2CDC-BC2541B95DC4}"/>
                </a:ext>
              </a:extLst>
            </p:cNvPr>
            <p:cNvSpPr/>
            <p:nvPr/>
          </p:nvSpPr>
          <p:spPr>
            <a:xfrm>
              <a:off x="4070738" y="1528291"/>
              <a:ext cx="1007417" cy="1007417"/>
            </a:xfrm>
            <a:prstGeom prst="ellipse">
              <a:avLst/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9;p5">
              <a:extLst>
                <a:ext uri="{FF2B5EF4-FFF2-40B4-BE49-F238E27FC236}">
                  <a16:creationId xmlns:a16="http://schemas.microsoft.com/office/drawing/2014/main" id="{E72B5FF2-D99B-8F63-58F8-D2A553433047}"/>
                </a:ext>
              </a:extLst>
            </p:cNvPr>
            <p:cNvSpPr txBox="1"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Revenue</a:t>
              </a: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0;p5">
              <a:extLst>
                <a:ext uri="{FF2B5EF4-FFF2-40B4-BE49-F238E27FC236}">
                  <a16:creationId xmlns:a16="http://schemas.microsoft.com/office/drawing/2014/main" id="{317CBB51-D95D-5BA9-5B2F-F5BA2B456297}"/>
                </a:ext>
              </a:extLst>
            </p:cNvPr>
            <p:cNvSpPr/>
            <p:nvPr/>
          </p:nvSpPr>
          <p:spPr>
            <a:xfrm>
              <a:off x="2544291" y="3054738"/>
              <a:ext cx="1007417" cy="1007417"/>
            </a:xfrm>
            <a:prstGeom prst="ellipse">
              <a:avLst/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51;p5">
              <a:extLst>
                <a:ext uri="{FF2B5EF4-FFF2-40B4-BE49-F238E27FC236}">
                  <a16:creationId xmlns:a16="http://schemas.microsoft.com/office/drawing/2014/main" id="{F2382D67-12A3-6B66-F928-D7B787B35A06}"/>
                </a:ext>
              </a:extLst>
            </p:cNvPr>
            <p:cNvSpPr txBox="1"/>
            <p:nvPr/>
          </p:nvSpPr>
          <p:spPr>
            <a:xfrm>
              <a:off x="2691824" y="3202271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Productivity</a:t>
              </a:r>
              <a:endParaRPr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2;p5">
              <a:extLst>
                <a:ext uri="{FF2B5EF4-FFF2-40B4-BE49-F238E27FC236}">
                  <a16:creationId xmlns:a16="http://schemas.microsoft.com/office/drawing/2014/main" id="{7A611051-4D96-F772-D821-60E0A4F4A17A}"/>
                </a:ext>
              </a:extLst>
            </p:cNvPr>
            <p:cNvSpPr/>
            <p:nvPr/>
          </p:nvSpPr>
          <p:spPr>
            <a:xfrm>
              <a:off x="1017843" y="1528291"/>
              <a:ext cx="1007417" cy="1007417"/>
            </a:xfrm>
            <a:prstGeom prst="ellipse">
              <a:avLst/>
            </a:prstGeom>
            <a:solidFill>
              <a:srgbClr val="5E627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3;p5">
              <a:extLst>
                <a:ext uri="{FF2B5EF4-FFF2-40B4-BE49-F238E27FC236}">
                  <a16:creationId xmlns:a16="http://schemas.microsoft.com/office/drawing/2014/main" id="{CA479FFB-2388-7949-0E12-D2660319A60E}"/>
                </a:ext>
              </a:extLst>
            </p:cNvPr>
            <p:cNvSpPr txBox="1"/>
            <p:nvPr/>
          </p:nvSpPr>
          <p:spPr>
            <a:xfrm>
              <a:off x="1165376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13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749DC-B768-BAAD-7E49-EAB14047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we conduct Performance Testing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9A8C-E561-58C9-BEB8-0A2DBD44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3200" dirty="0"/>
              <a:t>Performance test is commonly conducted using a performance testing tool. </a:t>
            </a:r>
          </a:p>
          <a:p>
            <a:pPr lvl="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3200" dirty="0"/>
              <a:t>Most of the tools are based upon capturing/replicating the requests/calls to the software and then running it with multiple threads (virtual users). Additionally, the performance testing tool capture the performance metrics of the software.  </a:t>
            </a:r>
          </a:p>
          <a:p>
            <a:pPr marL="552450" lvl="0" indent="-457200" rtl="0"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7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>
            <a:spLocks noGrp="1"/>
          </p:cNvSpPr>
          <p:nvPr>
            <p:ph type="title"/>
          </p:nvPr>
        </p:nvSpPr>
        <p:spPr>
          <a:xfrm>
            <a:off x="1706159" y="259696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>
              <a:lnSpc>
                <a:spcPct val="99000"/>
              </a:lnSpc>
              <a:spcBef>
                <a:spcPts val="0"/>
              </a:spcBef>
              <a:buClr>
                <a:srgbClr val="464B56"/>
              </a:buClr>
              <a:buSzPts val="3300"/>
            </a:pPr>
            <a:r>
              <a:rPr lang="en-US" b="1" dirty="0">
                <a:latin typeface="Century Schoolbook" panose="02040604050505020304" pitchFamily="18" charset="0"/>
              </a:rPr>
              <a:t>Performance Testing Types</a:t>
            </a:r>
            <a:endParaRPr b="1" dirty="0">
              <a:latin typeface="Century Schoolbook" panose="02040604050505020304" pitchFamily="18" charset="0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334428" y="2222719"/>
            <a:ext cx="11514035" cy="746587"/>
          </a:xfrm>
          <a:prstGeom prst="chevron">
            <a:avLst>
              <a:gd name="adj" fmla="val 2784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6000" tIns="48000" rIns="48000" bIns="480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Stress Testing</a:t>
            </a: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334430" y="3006175"/>
            <a:ext cx="11514033" cy="748019"/>
          </a:xfrm>
          <a:prstGeom prst="chevron">
            <a:avLst>
              <a:gd name="adj" fmla="val 2784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6000" tIns="48000" rIns="48000" bIns="480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Endurance Testing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334433" y="3818904"/>
            <a:ext cx="11514035" cy="748019"/>
          </a:xfrm>
          <a:prstGeom prst="chevron">
            <a:avLst>
              <a:gd name="adj" fmla="val 2784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6000" tIns="48000" rIns="48000" bIns="480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Spike Testing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337861" y="1400960"/>
            <a:ext cx="11514036" cy="748019"/>
          </a:xfrm>
          <a:prstGeom prst="chevron">
            <a:avLst>
              <a:gd name="adj" fmla="val 278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6000" tIns="48000" rIns="48000" bIns="480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Load Testing</a:t>
            </a: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334432" y="4640663"/>
            <a:ext cx="11514033" cy="748019"/>
          </a:xfrm>
          <a:prstGeom prst="chevron">
            <a:avLst>
              <a:gd name="adj" fmla="val 278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6000" tIns="48000" rIns="48000" bIns="480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Volume Testing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85;p8">
            <a:extLst>
              <a:ext uri="{FF2B5EF4-FFF2-40B4-BE49-F238E27FC236}">
                <a16:creationId xmlns:a16="http://schemas.microsoft.com/office/drawing/2014/main" id="{40C57EE2-985F-DE44-772E-68F1BE05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7" y="745848"/>
            <a:ext cx="5098208" cy="1544033"/>
          </a:xfrm>
          <a:prstGeom prst="chevron">
            <a:avLst>
              <a:gd name="adj" fmla="val 27840"/>
            </a:avLst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6000" b="1" dirty="0"/>
              <a:t>Load Testing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F195-2DDE-2842-8FDE-007E981ED0F0}"/>
              </a:ext>
            </a:extLst>
          </p:cNvPr>
          <p:cNvSpPr txBox="1"/>
          <p:nvPr/>
        </p:nvSpPr>
        <p:spPr>
          <a:xfrm>
            <a:off x="255645" y="2902395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200" dirty="0"/>
              <a:t>Load testing involves simulating real-life user load for the target application. </a:t>
            </a:r>
          </a:p>
          <a:p>
            <a:pPr marL="285750" lvl="0" indent="-2286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200" dirty="0"/>
              <a:t>It helps you determine how your application behaves when multiple users hits it simultaneously.</a:t>
            </a:r>
          </a:p>
          <a:p>
            <a:pPr marL="285750" lvl="0" indent="-2286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2200" dirty="0"/>
              <a:t> The goal is to understand the behavior of the application under a specific expected load.</a:t>
            </a:r>
          </a:p>
        </p:txBody>
      </p:sp>
      <p:pic>
        <p:nvPicPr>
          <p:cNvPr id="7" name="Google Shape;286;p8">
            <a:extLst>
              <a:ext uri="{FF2B5EF4-FFF2-40B4-BE49-F238E27FC236}">
                <a16:creationId xmlns:a16="http://schemas.microsoft.com/office/drawing/2014/main" id="{C4D7A876-CC0E-5A2B-AC95-1526106F89C8}"/>
              </a:ext>
            </a:extLst>
          </p:cNvPr>
          <p:cNvPicPr preferRelativeResize="0"/>
          <p:nvPr/>
        </p:nvPicPr>
        <p:blipFill rotWithShape="1">
          <a:blip r:embed="rId2"/>
          <a:srcRect l="18250" r="168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ECECEC"/>
          </a:solidFill>
        </p:spPr>
      </p:pic>
    </p:spTree>
    <p:extLst>
      <p:ext uri="{BB962C8B-B14F-4D97-AF65-F5344CB8AC3E}">
        <p14:creationId xmlns:p14="http://schemas.microsoft.com/office/powerpoint/2010/main" val="4749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95;p9">
            <a:extLst>
              <a:ext uri="{FF2B5EF4-FFF2-40B4-BE49-F238E27FC236}">
                <a16:creationId xmlns:a16="http://schemas.microsoft.com/office/drawing/2014/main" id="{24A9E3F5-50DC-8902-D37D-ABDDBA42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" y="315063"/>
            <a:ext cx="5455920" cy="1956841"/>
          </a:xfrm>
          <a:prstGeom prst="chevron">
            <a:avLst>
              <a:gd name="adj" fmla="val 27840"/>
            </a:avLst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6000" b="1" dirty="0"/>
              <a:t>Stress Testing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2B386-90FB-4F78-BE05-C8BA502B368A}"/>
              </a:ext>
            </a:extLst>
          </p:cNvPr>
          <p:cNvSpPr txBox="1"/>
          <p:nvPr/>
        </p:nvSpPr>
        <p:spPr>
          <a:xfrm>
            <a:off x="499373" y="2271904"/>
            <a:ext cx="4599075" cy="3863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5433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54330" lvl="0" indent="-3429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54330" lvl="0" indent="-3429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/>
              <a:t>Stress testing  involves testing beyond normal capacity, often to a breaking point, in order to observe the results .</a:t>
            </a:r>
          </a:p>
          <a:p>
            <a:pPr marL="354330" lvl="0" indent="-3429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/>
              <a:t>The goal is to ensure the software does not crash in conditions of insufficient computational resources (such as memory or disk space).</a:t>
            </a:r>
          </a:p>
          <a:p>
            <a:pPr marL="354330" lvl="0" indent="-34290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6" name="Google Shape;293;p9">
            <a:extLst>
              <a:ext uri="{FF2B5EF4-FFF2-40B4-BE49-F238E27FC236}">
                <a16:creationId xmlns:a16="http://schemas.microsoft.com/office/drawing/2014/main" id="{DCCCE3A2-9B10-AF60-8745-704552E2CD3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8028" r="180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ECECEC"/>
          </a:solidFill>
        </p:spPr>
      </p:pic>
    </p:spTree>
    <p:extLst>
      <p:ext uri="{BB962C8B-B14F-4D97-AF65-F5344CB8AC3E}">
        <p14:creationId xmlns:p14="http://schemas.microsoft.com/office/powerpoint/2010/main" val="10769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696</Words>
  <Application>Microsoft Office PowerPoint</Application>
  <PresentationFormat>Widescreen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Schoolbook</vt:lpstr>
      <vt:lpstr>Tw Cen MT</vt:lpstr>
      <vt:lpstr>Wingdings</vt:lpstr>
      <vt:lpstr>Office Theme</vt:lpstr>
      <vt:lpstr>Introduction to Performance Testing</vt:lpstr>
      <vt:lpstr>Agenda:-</vt:lpstr>
      <vt:lpstr>What is Performance Testing:</vt:lpstr>
      <vt:lpstr>Why Performance Testing:</vt:lpstr>
      <vt:lpstr>Benefits of Performance Testing</vt:lpstr>
      <vt:lpstr>How we conduct Performance Testing</vt:lpstr>
      <vt:lpstr>Performance Testing Types</vt:lpstr>
      <vt:lpstr>Load Testing</vt:lpstr>
      <vt:lpstr>Stress Testing</vt:lpstr>
      <vt:lpstr>Endurance Testing</vt:lpstr>
      <vt:lpstr>Volume Testing</vt:lpstr>
      <vt:lpstr>Spike Testing</vt:lpstr>
      <vt:lpstr>Performance Testing Types</vt:lpstr>
      <vt:lpstr>Performance Life Cycle</vt:lpstr>
      <vt:lpstr>Performance Testing Tools</vt:lpstr>
      <vt:lpstr>Demo</vt:lpstr>
      <vt:lpstr>Conclusion</vt:lpstr>
      <vt:lpstr>Resources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Performance Testing</dc:title>
  <dc:creator>Eyad Mohamed</dc:creator>
  <cp:lastModifiedBy>Eyad Mohamed</cp:lastModifiedBy>
  <cp:revision>15</cp:revision>
  <dcterms:created xsi:type="dcterms:W3CDTF">2022-08-11T17:23:06Z</dcterms:created>
  <dcterms:modified xsi:type="dcterms:W3CDTF">2022-08-13T06:56:32Z</dcterms:modified>
</cp:coreProperties>
</file>