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61" r:id="rId2"/>
    <p:sldId id="264" r:id="rId3"/>
    <p:sldId id="265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FA11C-3AEF-4C19-A5E2-54C907124CA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6A248-46FA-405C-83CA-86B737D2C1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80AD73-377E-4ADF-879E-49F8412AAFD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C0943E-70F7-43F6-9BC7-16F7CA81D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INTRODUCTION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119575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exposed predefined methods may be categorized as follows:</a:t>
            </a:r>
          </a:p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Methods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belong to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sz="2000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 Manipulation Methods: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belong to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sz="2000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224236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methods in this lecture belong to 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java.lang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2673413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package is automatically imported by Java. So, 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is not needed.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528" y="341224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all these methods are defined as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3843293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means that they are called as follows:</a:t>
            </a:r>
          </a:p>
          <a:p>
            <a:pPr algn="ctr">
              <a:buClr>
                <a:srgbClr val="FF0000"/>
              </a:buClr>
            </a:pPr>
            <a:r>
              <a:rPr lang="en-US" sz="2000" dirty="0" err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className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methodName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458212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example: </a:t>
            </a:r>
            <a:r>
              <a:rPr lang="en-US" sz="2000" dirty="0" err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returns the absolute value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501317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toLowerCase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returns the lower case character of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5447546"/>
            <a:ext cx="720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en-US" sz="1600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Character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class names.</a:t>
            </a:r>
          </a:p>
          <a:p>
            <a:pPr marL="342900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en-US" sz="16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toLowerCase</a:t>
            </a:r>
            <a:r>
              <a:rPr lang="en-US" sz="16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method names.</a:t>
            </a:r>
          </a:p>
          <a:p>
            <a:pPr marL="342900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6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16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formal parameters.</a:t>
            </a:r>
          </a:p>
        </p:txBody>
      </p:sp>
    </p:spTree>
    <p:extLst>
      <p:ext uri="{BB962C8B-B14F-4D97-AF65-F5344CB8AC3E}">
        <p14:creationId xmlns:p14="http://schemas.microsoft.com/office/powerpoint/2010/main" val="179076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7" grpId="0"/>
      <p:bldP spid="28" grpId="0"/>
      <p:bldP spid="29" grpId="0"/>
      <p:bldP spid="30" grpId="0"/>
      <p:bldP spid="1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3.3 POWER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include the following: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71800" y="1268760"/>
            <a:ext cx="360040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POWER 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91880" y="2060848"/>
            <a:ext cx="3960440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3.3.1 Exponential: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exp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x)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131840" y="1916832"/>
            <a:ext cx="0" cy="439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31840" y="234888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491880" y="2996952"/>
            <a:ext cx="3960440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3.3.2 Logarithm to base e: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double   </a:t>
            </a:r>
            <a:r>
              <a:rPr lang="en-US" dirty="0">
                <a:solidFill>
                  <a:srgbClr val="00B050"/>
                </a:solidFill>
              </a:rPr>
              <a:t>log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 </a:t>
            </a:r>
            <a:r>
              <a:rPr lang="en-US" dirty="0">
                <a:solidFill>
                  <a:srgbClr val="0000FF"/>
                </a:solidFill>
              </a:rPr>
              <a:t>x)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31840" y="328498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491880" y="3861048"/>
            <a:ext cx="3960440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3.3.3 Logarithm to base 10: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00B050"/>
                </a:solidFill>
              </a:rPr>
              <a:t>log10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x)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31840" y="414908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91880" y="5661248"/>
            <a:ext cx="3960440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3.3.5 Power: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00B050"/>
                </a:solidFill>
              </a:rPr>
              <a:t>pow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x, 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y)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31840" y="594928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491880" y="4797152"/>
            <a:ext cx="3960440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3.3.4 Square root: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sqrt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x)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131840" y="508518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6" grpId="0" animBg="1"/>
      <p:bldP spid="20" grpId="0" animBg="1"/>
      <p:bldP spid="27" grpId="0" animBg="1"/>
      <p:bldP spid="1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3.3.1 EXPONENTIAL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double   </a:t>
            </a:r>
            <a:r>
              <a:rPr lang="en-US" b="1" dirty="0" err="1"/>
              <a:t>exp</a:t>
            </a:r>
            <a:r>
              <a:rPr lang="en-US" b="1" dirty="0"/>
              <a:t> (double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power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baseline="30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49289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068960"/>
            <a:ext cx="8784976" cy="1200329"/>
            <a:chOff x="323529" y="1236822"/>
            <a:chExt cx="7848872" cy="1128695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1286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eValue</a:t>
              </a:r>
              <a:r>
                <a:rPr lang="en-US" dirty="0">
                  <a:solidFill>
                    <a:srgbClr val="0000FF"/>
                  </a:solidFill>
                </a:rPr>
                <a:t>, value = 3.0;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 err="1">
                  <a:solidFill>
                    <a:srgbClr val="0000FF"/>
                  </a:solidFill>
                </a:rPr>
                <a:t>eValue</a:t>
              </a:r>
              <a:r>
                <a:rPr lang="en-US" dirty="0">
                  <a:solidFill>
                    <a:srgbClr val="0000FF"/>
                  </a:solidFill>
                </a:rPr>
                <a:t> = </a:t>
              </a:r>
              <a:r>
                <a:rPr lang="en-US" dirty="0" err="1">
                  <a:solidFill>
                    <a:srgbClr val="00B050"/>
                  </a:solidFill>
                </a:rPr>
                <a:t>exp</a:t>
              </a:r>
              <a:r>
                <a:rPr lang="en-US" dirty="0">
                  <a:solidFill>
                    <a:srgbClr val="0000FF"/>
                  </a:solidFill>
                </a:rPr>
                <a:t>(value); </a:t>
              </a:r>
              <a:r>
                <a:rPr lang="en-US" dirty="0">
                  <a:solidFill>
                    <a:srgbClr val="00B050"/>
                  </a:solidFill>
                </a:rPr>
                <a:t>//value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(“e to power %f = %.3f”, value, </a:t>
              </a:r>
              <a:r>
                <a:rPr lang="en-US" dirty="0" err="1">
                  <a:solidFill>
                    <a:srgbClr val="0000FF"/>
                  </a:solidFill>
                </a:rPr>
                <a:t>eValue</a:t>
              </a:r>
              <a:r>
                <a:rPr lang="en-US" dirty="0">
                  <a:solidFill>
                    <a:srgbClr val="0000FF"/>
                  </a:solidFill>
                </a:rPr>
                <a:t>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12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4365104"/>
            <a:ext cx="8712967" cy="307777"/>
            <a:chOff x="683568" y="1236822"/>
            <a:chExt cx="7488831" cy="307777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 to power 3.0 = 20.086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13285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baseline="30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where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approximately 2.718.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55679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5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3.3.2 LOGARITHM TO BASE 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double   log (double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for which we want to calculate the natural log.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761183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481263"/>
            <a:ext cx="8784976" cy="1200329"/>
            <a:chOff x="323529" y="1236822"/>
            <a:chExt cx="7848872" cy="1128695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1286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logValue</a:t>
              </a:r>
              <a:r>
                <a:rPr lang="en-US" dirty="0">
                  <a:solidFill>
                    <a:srgbClr val="0000FF"/>
                  </a:solidFill>
                </a:rPr>
                <a:t>, value = 2.0;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 err="1">
                  <a:solidFill>
                    <a:srgbClr val="0000FF"/>
                  </a:solidFill>
                </a:rPr>
                <a:t>logValue</a:t>
              </a:r>
              <a:r>
                <a:rPr lang="en-US" dirty="0">
                  <a:solidFill>
                    <a:srgbClr val="0000FF"/>
                  </a:solidFill>
                </a:rPr>
                <a:t> = </a:t>
              </a:r>
              <a:r>
                <a:rPr lang="en-US" dirty="0">
                  <a:solidFill>
                    <a:srgbClr val="00B050"/>
                  </a:solidFill>
                </a:rPr>
                <a:t>log</a:t>
              </a:r>
              <a:r>
                <a:rPr lang="en-US" dirty="0">
                  <a:solidFill>
                    <a:srgbClr val="0000FF"/>
                  </a:solidFill>
                </a:rPr>
                <a:t>(value); </a:t>
              </a:r>
              <a:r>
                <a:rPr lang="en-US" dirty="0">
                  <a:solidFill>
                    <a:srgbClr val="00B050"/>
                  </a:solidFill>
                </a:rPr>
                <a:t>//value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(“Natural log of %f to base e= %.3f”, value, </a:t>
              </a:r>
              <a:r>
                <a:rPr lang="en-US" dirty="0" err="1">
                  <a:solidFill>
                    <a:srgbClr val="0000FF"/>
                  </a:solidFill>
                </a:rPr>
                <a:t>logValue</a:t>
              </a:r>
              <a:r>
                <a:rPr lang="en-US" dirty="0">
                  <a:solidFill>
                    <a:srgbClr val="0000FF"/>
                  </a:solidFill>
                </a:rPr>
                <a:t>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12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4777407"/>
            <a:ext cx="8712967" cy="307777"/>
            <a:chOff x="683568" y="1236822"/>
            <a:chExt cx="7488831" cy="307777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Natural log of 2.0 to base e= 0.693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401143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natural log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(log to base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77281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61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3.3.3 LOGARITHM TO BASE 10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double   log10 </a:t>
            </a:r>
            <a:r>
              <a:rPr lang="en-US" b="1" dirty="0"/>
              <a:t>(double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for which we want to calculate the common logarithm (log to base 10).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66885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265239"/>
            <a:ext cx="8784976" cy="1200329"/>
            <a:chOff x="323529" y="1236822"/>
            <a:chExt cx="7848872" cy="1128695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1286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log10Value, value = 1000.0;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log10Value = </a:t>
              </a:r>
              <a:r>
                <a:rPr lang="en-US" dirty="0">
                  <a:solidFill>
                    <a:srgbClr val="00B050"/>
                  </a:solidFill>
                </a:rPr>
                <a:t>log10</a:t>
              </a:r>
              <a:r>
                <a:rPr lang="en-US" dirty="0">
                  <a:solidFill>
                    <a:srgbClr val="0000FF"/>
                  </a:solidFill>
                </a:rPr>
                <a:t>(value); </a:t>
              </a:r>
              <a:r>
                <a:rPr lang="en-US" dirty="0">
                  <a:solidFill>
                    <a:srgbClr val="00B050"/>
                  </a:solidFill>
                </a:rPr>
                <a:t>//value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(“Common log of %f = %f”, value, log10Value);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12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4561383"/>
            <a:ext cx="8712967" cy="307777"/>
            <a:chOff x="683568" y="1236822"/>
            <a:chExt cx="7488831" cy="307777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Common log of 1000.0 = 3.0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30881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common logarithm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(log to base 10).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0475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78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3.3.4 SQUARE ROOT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double   </a:t>
            </a:r>
            <a:r>
              <a:rPr lang="en-US" b="1" dirty="0" err="1"/>
              <a:t>sqrt</a:t>
            </a:r>
            <a:r>
              <a:rPr lang="en-US" b="1" dirty="0"/>
              <a:t>(double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for which we want to calculate the square root.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74085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481263"/>
            <a:ext cx="8784976" cy="1200329"/>
            <a:chOff x="323529" y="1236822"/>
            <a:chExt cx="7848872" cy="1128695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1286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squareRoot</a:t>
              </a:r>
              <a:r>
                <a:rPr lang="en-US" dirty="0">
                  <a:solidFill>
                    <a:srgbClr val="0000FF"/>
                  </a:solidFill>
                </a:rPr>
                <a:t>, value = 25.0;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 err="1">
                  <a:solidFill>
                    <a:srgbClr val="0000FF"/>
                  </a:solidFill>
                </a:rPr>
                <a:t>squareRoot</a:t>
              </a:r>
              <a:r>
                <a:rPr lang="en-US" dirty="0">
                  <a:solidFill>
                    <a:srgbClr val="0000FF"/>
                  </a:solidFill>
                </a:rPr>
                <a:t> = </a:t>
              </a:r>
              <a:r>
                <a:rPr lang="en-US" dirty="0" err="1">
                  <a:solidFill>
                    <a:srgbClr val="00B050"/>
                  </a:solidFill>
                </a:rPr>
                <a:t>sqrt</a:t>
              </a:r>
              <a:r>
                <a:rPr lang="en-US" dirty="0">
                  <a:solidFill>
                    <a:srgbClr val="0000FF"/>
                  </a:solidFill>
                </a:rPr>
                <a:t>(value); </a:t>
              </a:r>
              <a:r>
                <a:rPr lang="en-US" dirty="0">
                  <a:solidFill>
                    <a:srgbClr val="00B050"/>
                  </a:solidFill>
                </a:rPr>
                <a:t>//value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(“Square root of %f = %f”, value, </a:t>
              </a:r>
              <a:r>
                <a:rPr lang="en-US" dirty="0" err="1">
                  <a:solidFill>
                    <a:srgbClr val="0000FF"/>
                  </a:solidFill>
                </a:rPr>
                <a:t>squareRoot</a:t>
              </a:r>
              <a:r>
                <a:rPr lang="en-US" dirty="0">
                  <a:solidFill>
                    <a:srgbClr val="0000FF"/>
                  </a:solidFill>
                </a:rPr>
                <a:t>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12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4777407"/>
            <a:ext cx="8712967" cy="307777"/>
            <a:chOff x="683568" y="1236822"/>
            <a:chExt cx="7488831" cy="307777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Square root of 25.0 = 5.0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38081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square root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0475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0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3.3.5 POWER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double   pow(double   x, double   y)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base;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exponent.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5649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140968"/>
            <a:ext cx="8784976" cy="1477328"/>
            <a:chOff x="323529" y="1236822"/>
            <a:chExt cx="7848872" cy="1389163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389163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base = 3.0, exponent = 2.0;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result;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result = </a:t>
              </a:r>
              <a:r>
                <a:rPr lang="en-US" dirty="0">
                  <a:solidFill>
                    <a:srgbClr val="00B050"/>
                  </a:solidFill>
                </a:rPr>
                <a:t>pow</a:t>
              </a:r>
              <a:r>
                <a:rPr lang="en-US" dirty="0">
                  <a:solidFill>
                    <a:srgbClr val="0000FF"/>
                  </a:solidFill>
                </a:rPr>
                <a:t>(base, exponent);</a:t>
              </a:r>
              <a:r>
                <a:rPr lang="en-US" dirty="0">
                  <a:solidFill>
                    <a:srgbClr val="00B050"/>
                  </a:solidFill>
                </a:rPr>
                <a:t>//base &amp; exponent are </a:t>
              </a:r>
              <a:r>
                <a:rPr lang="en-US" dirty="0">
                  <a:solidFill>
                    <a:srgbClr val="FF0000"/>
                  </a:solidFill>
                </a:rPr>
                <a:t>actual parameters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(“%f to power %f = %f”, base, exponent, result);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389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4653136"/>
            <a:ext cx="8712967" cy="307777"/>
            <a:chOff x="683568" y="1236822"/>
            <a:chExt cx="7488831" cy="307777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3.0 to power 2.0 = 9.0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20486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baseline="30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55679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Parameters Types: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7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3.4 COMPARISON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include the following: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71800" y="1268760"/>
            <a:ext cx="360040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COMPARISON 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91880" y="2492896"/>
            <a:ext cx="5400600" cy="1440160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3.4.1 Minimum: </a:t>
            </a:r>
          </a:p>
          <a:p>
            <a:pPr algn="ctr"/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/long/double/float</a:t>
            </a:r>
            <a:r>
              <a:rPr lang="en-US" dirty="0">
                <a:solidFill>
                  <a:srgbClr val="0000FF"/>
                </a:solidFill>
              </a:rPr>
              <a:t>  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min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/long/double/float</a:t>
            </a:r>
            <a:r>
              <a:rPr lang="en-US" dirty="0">
                <a:solidFill>
                  <a:srgbClr val="0000FF"/>
                </a:solidFill>
              </a:rPr>
              <a:t> x,</a:t>
            </a:r>
          </a:p>
          <a:p>
            <a:pPr algn="ctr"/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/long/double/float</a:t>
            </a:r>
            <a:r>
              <a:rPr lang="en-US" dirty="0">
                <a:solidFill>
                  <a:srgbClr val="0000FF"/>
                </a:solidFill>
              </a:rPr>
              <a:t> y)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131840" y="1916832"/>
            <a:ext cx="0" cy="3960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31840" y="321297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1840" y="515719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491880" y="4437112"/>
            <a:ext cx="5400600" cy="1440160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3.4.2 Maximum: </a:t>
            </a:r>
          </a:p>
          <a:p>
            <a:pPr algn="ctr"/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/long/double/float</a:t>
            </a:r>
            <a:r>
              <a:rPr lang="en-US" dirty="0">
                <a:solidFill>
                  <a:srgbClr val="0000FF"/>
                </a:solidFill>
              </a:rPr>
              <a:t>  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/long/double/float</a:t>
            </a:r>
            <a:r>
              <a:rPr lang="en-US" dirty="0">
                <a:solidFill>
                  <a:srgbClr val="0000FF"/>
                </a:solidFill>
              </a:rPr>
              <a:t> x,</a:t>
            </a:r>
          </a:p>
          <a:p>
            <a:pPr algn="ctr"/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/long/double/float</a:t>
            </a:r>
            <a:r>
              <a:rPr lang="en-US" dirty="0">
                <a:solidFill>
                  <a:srgbClr val="0000FF"/>
                </a:solidFill>
              </a:rPr>
              <a:t> y)</a:t>
            </a:r>
          </a:p>
        </p:txBody>
      </p:sp>
    </p:spTree>
    <p:extLst>
      <p:ext uri="{BB962C8B-B14F-4D97-AF65-F5344CB8AC3E}">
        <p14:creationId xmlns:p14="http://schemas.microsoft.com/office/powerpoint/2010/main" val="40794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6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3.4.1 MINIMUM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int</a:t>
            </a:r>
            <a:r>
              <a:rPr lang="en-US" b="1" dirty="0"/>
              <a:t>/long/double/float    min(</a:t>
            </a:r>
            <a:r>
              <a:rPr lang="en-US" b="1" dirty="0" err="1"/>
              <a:t>int</a:t>
            </a:r>
            <a:r>
              <a:rPr lang="en-US" b="1" dirty="0"/>
              <a:t>/long/double/float   x, </a:t>
            </a:r>
            <a:r>
              <a:rPr lang="en-US" b="1" dirty="0" err="1"/>
              <a:t>int</a:t>
            </a:r>
            <a:r>
              <a:rPr lang="en-US" b="1" dirty="0"/>
              <a:t>/long/double/float   y)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to be compared with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63691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returns the same type as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140968"/>
            <a:ext cx="8784976" cy="1754326"/>
            <a:chOff x="323529" y="1236822"/>
            <a:chExt cx="7848872" cy="1649630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64963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value1 = -10, value2 = 40;	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00FF"/>
                  </a:solidFill>
                </a:rPr>
                <a:t> minimum;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minimum = </a:t>
              </a:r>
              <a:r>
                <a:rPr lang="en-US" dirty="0">
                  <a:solidFill>
                    <a:srgbClr val="00B050"/>
                  </a:solidFill>
                </a:rPr>
                <a:t>min</a:t>
              </a:r>
              <a:r>
                <a:rPr lang="en-US" dirty="0">
                  <a:solidFill>
                    <a:srgbClr val="0000FF"/>
                  </a:solidFill>
                </a:rPr>
                <a:t>(value1, value2);  </a:t>
              </a:r>
              <a:r>
                <a:rPr lang="en-US" sz="1400" dirty="0">
                  <a:solidFill>
                    <a:srgbClr val="00B050"/>
                  </a:solidFill>
                </a:rPr>
                <a:t>//value1 &amp; value2 are the </a:t>
              </a:r>
              <a:r>
                <a:rPr lang="en-US" sz="1400" dirty="0">
                  <a:solidFill>
                    <a:srgbClr val="FF0000"/>
                  </a:solidFill>
                </a:rPr>
                <a:t>actual parameters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(“The minimum of %d and %d = %d”, value1, value2, minimum);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649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4941168"/>
            <a:ext cx="8712967" cy="307777"/>
            <a:chOff x="683568" y="1236822"/>
            <a:chExt cx="7488831" cy="307777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The minimum of -10 and 40 = -10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27687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smaller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58873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Parameters Types: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may be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1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3.4.2 MAXIMUM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int</a:t>
            </a:r>
            <a:r>
              <a:rPr lang="en-US" b="1" dirty="0"/>
              <a:t>/long/double/float   max(</a:t>
            </a:r>
            <a:r>
              <a:rPr lang="en-US" b="1" dirty="0" err="1"/>
              <a:t>int</a:t>
            </a:r>
            <a:r>
              <a:rPr lang="en-US" b="1" dirty="0"/>
              <a:t>/long/double/float   x, </a:t>
            </a:r>
            <a:r>
              <a:rPr lang="en-US" b="1" dirty="0" err="1"/>
              <a:t>int</a:t>
            </a:r>
            <a:r>
              <a:rPr lang="en-US" b="1" dirty="0"/>
              <a:t>/long/double/float   y)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to be compared with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63691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returns the same type as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140968"/>
            <a:ext cx="8784976" cy="1754326"/>
            <a:chOff x="323529" y="1236822"/>
            <a:chExt cx="7848872" cy="1649630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64963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value1 = -10, value2 = 40;	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00FF"/>
                  </a:solidFill>
                </a:rPr>
                <a:t> maximum;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maximum = </a:t>
              </a:r>
              <a:r>
                <a:rPr lang="en-US" dirty="0">
                  <a:solidFill>
                    <a:srgbClr val="00B050"/>
                  </a:solidFill>
                </a:rPr>
                <a:t>max</a:t>
              </a:r>
              <a:r>
                <a:rPr lang="en-US" dirty="0">
                  <a:solidFill>
                    <a:srgbClr val="0000FF"/>
                  </a:solidFill>
                </a:rPr>
                <a:t>(value1, value2);  </a:t>
              </a:r>
              <a:r>
                <a:rPr lang="en-US" sz="1400" dirty="0">
                  <a:solidFill>
                    <a:srgbClr val="00B050"/>
                  </a:solidFill>
                </a:rPr>
                <a:t>//value1 &amp; value2 are the </a:t>
              </a:r>
              <a:r>
                <a:rPr lang="en-US" sz="1400" dirty="0">
                  <a:solidFill>
                    <a:srgbClr val="FF0000"/>
                  </a:solidFill>
                </a:rPr>
                <a:t>actual parameters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(“The maximum of %d and %d = %d”, value1, value2, maximum);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649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4941168"/>
            <a:ext cx="8712967" cy="307777"/>
            <a:chOff x="683568" y="1236822"/>
            <a:chExt cx="7488831" cy="307777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The maximum of -10 and 40 = 40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27687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larger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58873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Parameters Types: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may be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5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3.5 TRIGONOMETRIC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include the following: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71800" y="1268760"/>
            <a:ext cx="360040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TRIGONOMETRIC 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91880" y="2492896"/>
            <a:ext cx="5400600" cy="720080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3.4.1 Sine: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double </a:t>
            </a:r>
            <a:r>
              <a:rPr lang="en-US" dirty="0">
                <a:solidFill>
                  <a:srgbClr val="00B050"/>
                </a:solidFill>
              </a:rPr>
              <a:t>sin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 </a:t>
            </a:r>
            <a:r>
              <a:rPr lang="en-US" dirty="0">
                <a:solidFill>
                  <a:srgbClr val="0000FF"/>
                </a:solidFill>
              </a:rPr>
              <a:t>x)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131840" y="1916832"/>
            <a:ext cx="0" cy="3960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31840" y="285293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1840" y="4145807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491880" y="3785767"/>
            <a:ext cx="5400600" cy="720080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3.4.2 Cosine: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double </a:t>
            </a:r>
            <a:r>
              <a:rPr lang="en-US" dirty="0">
                <a:solidFill>
                  <a:srgbClr val="00B050"/>
                </a:solidFill>
              </a:rPr>
              <a:t>cos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 </a:t>
            </a:r>
            <a:r>
              <a:rPr lang="en-US" dirty="0">
                <a:solidFill>
                  <a:srgbClr val="0000FF"/>
                </a:solidFill>
              </a:rPr>
              <a:t>x)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31840" y="5405947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91880" y="5078638"/>
            <a:ext cx="5400600" cy="654618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3.4.3 Tangent: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double </a:t>
            </a:r>
            <a:r>
              <a:rPr lang="en-US" dirty="0">
                <a:solidFill>
                  <a:srgbClr val="00B050"/>
                </a:solidFill>
              </a:rPr>
              <a:t>tan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 </a:t>
            </a:r>
            <a:r>
              <a:rPr lang="en-US" dirty="0">
                <a:solidFill>
                  <a:srgbClr val="0000FF"/>
                </a:solidFill>
              </a:rPr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38655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6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 </a:t>
            </a:r>
            <a:r>
              <a:rPr lang="en-US" sz="4000" dirty="0">
                <a:solidFill>
                  <a:srgbClr val="00B0F0"/>
                </a:solidFill>
                <a:latin typeface="Tahoma" charset="0"/>
                <a:cs typeface="Arial" charset="0"/>
              </a:rPr>
              <a:t>import static </a:t>
            </a:r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Statement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simplification, Java 5.0 introduces the following import statement: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112474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static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packageName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 dirty="0" err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ClassName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.*;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83530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you include this statement in the program, you can omit the name of the class and the dot operator when calling a method.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267837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the 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 may be simply called as 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374897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above examples,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known as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321367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toLowerCase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be also simply called as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toLowerCase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05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26" grpId="0"/>
      <p:bldP spid="27" grpId="0"/>
      <p:bldP spid="29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3.5.1 SINE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double   sin(double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20894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for which we want to calculate the sine value.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8128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481263"/>
            <a:ext cx="8784976" cy="1200329"/>
            <a:chOff x="323529" y="1236822"/>
            <a:chExt cx="7848872" cy="1128695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1286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sine, value = 0.0;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sine = </a:t>
              </a:r>
              <a:r>
                <a:rPr lang="en-US" dirty="0">
                  <a:solidFill>
                    <a:srgbClr val="00B050"/>
                  </a:solidFill>
                </a:rPr>
                <a:t>sin</a:t>
              </a:r>
              <a:r>
                <a:rPr lang="en-US" dirty="0">
                  <a:solidFill>
                    <a:srgbClr val="0000FF"/>
                  </a:solidFill>
                </a:rPr>
                <a:t>(value); </a:t>
              </a:r>
              <a:r>
                <a:rPr lang="en-US" dirty="0">
                  <a:solidFill>
                    <a:srgbClr val="00B050"/>
                  </a:solidFill>
                </a:rPr>
                <a:t>//value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(“Sine of %f = %f”, value, sine);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12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4777407"/>
            <a:ext cx="8712967" cy="307777"/>
            <a:chOff x="683568" y="1236822"/>
            <a:chExt cx="7488831" cy="307777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Sine of 0.0 = 0.0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45282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0475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It is measured in radians.</a:t>
            </a:r>
          </a:p>
        </p:txBody>
      </p:sp>
    </p:spTree>
    <p:extLst>
      <p:ext uri="{BB962C8B-B14F-4D97-AF65-F5344CB8AC3E}">
        <p14:creationId xmlns:p14="http://schemas.microsoft.com/office/powerpoint/2010/main" val="34985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3.5.2 COSINE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double   cos(double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for which we want to calculate the cosine value.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8128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481263"/>
            <a:ext cx="8784976" cy="1200329"/>
            <a:chOff x="323529" y="1236822"/>
            <a:chExt cx="7848872" cy="1128695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1286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cosine, value = 0.0;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cosine = </a:t>
              </a:r>
              <a:r>
                <a:rPr lang="en-US" dirty="0">
                  <a:solidFill>
                    <a:srgbClr val="00B050"/>
                  </a:solidFill>
                </a:rPr>
                <a:t>cos</a:t>
              </a:r>
              <a:r>
                <a:rPr lang="en-US" dirty="0">
                  <a:solidFill>
                    <a:srgbClr val="0000FF"/>
                  </a:solidFill>
                </a:rPr>
                <a:t>(value); </a:t>
              </a:r>
              <a:r>
                <a:rPr lang="en-US" dirty="0">
                  <a:solidFill>
                    <a:srgbClr val="00B050"/>
                  </a:solidFill>
                </a:rPr>
                <a:t>//value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(“Cosine of %f = %f”, value, cosine);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12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4777407"/>
            <a:ext cx="8712967" cy="307777"/>
            <a:chOff x="683568" y="1236822"/>
            <a:chExt cx="7488831" cy="307777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Cosine of 0.0 = 1.0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45282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cos(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0475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It is measured in radians.</a:t>
            </a:r>
          </a:p>
        </p:txBody>
      </p:sp>
    </p:spTree>
    <p:extLst>
      <p:ext uri="{BB962C8B-B14F-4D97-AF65-F5344CB8AC3E}">
        <p14:creationId xmlns:p14="http://schemas.microsoft.com/office/powerpoint/2010/main" val="246657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3.5.3 TANGENT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double   tan(double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for which we want to calculate the tangent value.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8128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481263"/>
            <a:ext cx="8784976" cy="1200329"/>
            <a:chOff x="323529" y="1236822"/>
            <a:chExt cx="7848872" cy="1128695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1286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tangent, value = 0.0;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tangent = </a:t>
              </a:r>
              <a:r>
                <a:rPr lang="en-US" dirty="0">
                  <a:solidFill>
                    <a:srgbClr val="00B050"/>
                  </a:solidFill>
                </a:rPr>
                <a:t>tan</a:t>
              </a:r>
              <a:r>
                <a:rPr lang="en-US" dirty="0">
                  <a:solidFill>
                    <a:srgbClr val="0000FF"/>
                  </a:solidFill>
                </a:rPr>
                <a:t>(value); </a:t>
              </a:r>
              <a:r>
                <a:rPr lang="en-US" dirty="0">
                  <a:solidFill>
                    <a:srgbClr val="00B050"/>
                  </a:solidFill>
                </a:rPr>
                <a:t>//value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(“Tangent of %f = %f”, value, tangent);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12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4777407"/>
            <a:ext cx="8712967" cy="307777"/>
            <a:chOff x="683568" y="1236822"/>
            <a:chExt cx="7488831" cy="307777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Tangent of 0.0 = 0.0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45282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tan(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0475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It is measured in radians.</a:t>
            </a:r>
          </a:p>
        </p:txBody>
      </p:sp>
    </p:spTree>
    <p:extLst>
      <p:ext uri="{BB962C8B-B14F-4D97-AF65-F5344CB8AC3E}">
        <p14:creationId xmlns:p14="http://schemas.microsoft.com/office/powerpoint/2010/main" val="286517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CHARACTER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 manipulation methods belong to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126876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 methods may be categorized as follows: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71800" y="1916832"/>
            <a:ext cx="360040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CHARACTER 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932040" y="3140968"/>
            <a:ext cx="3744416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4.1Checking methods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2564904"/>
            <a:ext cx="0" cy="2592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342900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932040" y="4581128"/>
            <a:ext cx="3744416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4.2 Manipulation methods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72000" y="486916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15" grpId="0" animBg="1"/>
      <p:bldP spid="16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4.1 CHECKING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include the following: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71800" y="1268760"/>
            <a:ext cx="360040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CHECKING 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91880" y="2060848"/>
            <a:ext cx="5400600" cy="720080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4.1.1 Digit?</a:t>
            </a:r>
          </a:p>
          <a:p>
            <a:pPr algn="ctr"/>
            <a:r>
              <a:rPr lang="en-US" dirty="0" err="1">
                <a:solidFill>
                  <a:srgbClr val="00B0F0"/>
                </a:solidFill>
              </a:rPr>
              <a:t>boolean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isDigit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131840" y="1916832"/>
            <a:ext cx="0" cy="4536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31840" y="242088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1840" y="3713759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491880" y="3280620"/>
            <a:ext cx="5400600" cy="720080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4.1.2 Letter? </a:t>
            </a:r>
          </a:p>
          <a:p>
            <a:pPr algn="ctr"/>
            <a:r>
              <a:rPr lang="en-US" dirty="0" err="1">
                <a:solidFill>
                  <a:srgbClr val="00B0F0"/>
                </a:solidFill>
              </a:rPr>
              <a:t>boolean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isLetter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31840" y="4973899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91880" y="4500392"/>
            <a:ext cx="5400600" cy="654618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4.1.3 Lower Case? </a:t>
            </a:r>
          </a:p>
          <a:p>
            <a:pPr algn="ctr"/>
            <a:r>
              <a:rPr lang="en-US" dirty="0" err="1">
                <a:solidFill>
                  <a:srgbClr val="00B0F0"/>
                </a:solidFill>
              </a:rPr>
              <a:t>boolean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isLowerCase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31840" y="5982011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491880" y="5654702"/>
            <a:ext cx="5400600" cy="654618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4.1.4 Upper Case? </a:t>
            </a:r>
          </a:p>
          <a:p>
            <a:pPr algn="ctr"/>
            <a:r>
              <a:rPr lang="en-US" dirty="0" err="1">
                <a:solidFill>
                  <a:srgbClr val="00B0F0"/>
                </a:solidFill>
              </a:rPr>
              <a:t>boolean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isUpperCase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7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6" grpId="0" animBg="1"/>
      <p:bldP spid="12" grpId="0" animBg="1"/>
      <p:bldP spid="14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4.1.1 DIGIT?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boolean</a:t>
            </a:r>
            <a:r>
              <a:rPr lang="en-US" b="1" dirty="0"/>
              <a:t>   </a:t>
            </a:r>
            <a:r>
              <a:rPr lang="en-US" b="1" dirty="0" err="1"/>
              <a:t>isDigit</a:t>
            </a:r>
            <a:r>
              <a:rPr lang="en-US" b="1" dirty="0"/>
              <a:t>(char  </a:t>
            </a:r>
            <a:r>
              <a:rPr lang="en-US" b="1" dirty="0" err="1"/>
              <a:t>ch</a:t>
            </a:r>
            <a:r>
              <a:rPr lang="en-US" b="1" dirty="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character that we want to check if it is a digit (from 0 to 9) or not.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8128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481263"/>
            <a:ext cx="8784976" cy="2031325"/>
            <a:chOff x="323529" y="1236822"/>
            <a:chExt cx="7848872" cy="1910098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91009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.Character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char</a:t>
              </a:r>
              <a:r>
                <a:rPr lang="en-US" dirty="0">
                  <a:solidFill>
                    <a:srgbClr val="0000FF"/>
                  </a:solidFill>
                </a:rPr>
                <a:t> ch1 = ‘8’, ch2 = ‘*’; </a:t>
              </a:r>
            </a:p>
            <a:p>
              <a:r>
                <a:rPr lang="en-US" dirty="0" err="1">
                  <a:solidFill>
                    <a:srgbClr val="00B0F0"/>
                  </a:solidFill>
                </a:rPr>
                <a:t>boolean</a:t>
              </a:r>
              <a:r>
                <a:rPr lang="en-US" dirty="0">
                  <a:solidFill>
                    <a:srgbClr val="0000FF"/>
                  </a:solidFill>
                </a:rPr>
                <a:t> digit1, digit2;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digit1= </a:t>
              </a:r>
              <a:r>
                <a:rPr lang="en-US" dirty="0" err="1">
                  <a:solidFill>
                    <a:srgbClr val="00B050"/>
                  </a:solidFill>
                </a:rPr>
                <a:t>isDigit</a:t>
              </a:r>
              <a:r>
                <a:rPr lang="en-US" dirty="0">
                  <a:solidFill>
                    <a:srgbClr val="0000FF"/>
                  </a:solidFill>
                </a:rPr>
                <a:t>(ch1); </a:t>
              </a:r>
              <a:r>
                <a:rPr lang="en-US" dirty="0">
                  <a:solidFill>
                    <a:srgbClr val="00B050"/>
                  </a:solidFill>
                </a:rPr>
                <a:t>//returns </a:t>
              </a:r>
              <a:r>
                <a:rPr lang="en-US" dirty="0">
                  <a:solidFill>
                    <a:srgbClr val="00B0F0"/>
                  </a:solidFill>
                </a:rPr>
                <a:t>true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digit2= </a:t>
              </a:r>
              <a:r>
                <a:rPr lang="en-US" dirty="0" err="1">
                  <a:solidFill>
                    <a:srgbClr val="00B050"/>
                  </a:solidFill>
                </a:rPr>
                <a:t>isDigit</a:t>
              </a:r>
              <a:r>
                <a:rPr lang="en-US" dirty="0">
                  <a:solidFill>
                    <a:srgbClr val="0000FF"/>
                  </a:solidFill>
                </a:rPr>
                <a:t>(ch2); </a:t>
              </a:r>
              <a:r>
                <a:rPr lang="en-US" dirty="0">
                  <a:solidFill>
                    <a:srgbClr val="00B050"/>
                  </a:solidFill>
                </a:rPr>
                <a:t>//returns </a:t>
              </a:r>
              <a:r>
                <a:rPr lang="en-US" dirty="0">
                  <a:solidFill>
                    <a:srgbClr val="00B0F0"/>
                  </a:solidFill>
                </a:rPr>
                <a:t>false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dirty="0">
                  <a:solidFill>
                    <a:srgbClr val="0000FF"/>
                  </a:solidFill>
                </a:rPr>
                <a:t> (ch1 + “ is digit? “ + digit1);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dirty="0">
                  <a:solidFill>
                    <a:srgbClr val="0000FF"/>
                  </a:solidFill>
                </a:rPr>
                <a:t> (ch2 + “ is digit?” + digit2);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91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45282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digit from 0 to 9; otherwise, returns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7676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1520" y="5589240"/>
            <a:ext cx="8712967" cy="523220"/>
            <a:chOff x="683568" y="1236822"/>
            <a:chExt cx="7488831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8 is digit? true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* Is digit? false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83568" y="3573016"/>
            <a:ext cx="8280919" cy="21602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4.1.2 LETTER?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boolean</a:t>
            </a:r>
            <a:r>
              <a:rPr lang="en-US" b="1" dirty="0"/>
              <a:t>   </a:t>
            </a:r>
            <a:r>
              <a:rPr lang="en-US" b="1" dirty="0" err="1"/>
              <a:t>isLetter</a:t>
            </a:r>
            <a:r>
              <a:rPr lang="en-US" b="1" dirty="0"/>
              <a:t>(char  </a:t>
            </a:r>
            <a:r>
              <a:rPr lang="en-US" b="1" dirty="0" err="1"/>
              <a:t>ch</a:t>
            </a:r>
            <a:r>
              <a:rPr lang="en-US" b="1" dirty="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character that we want to check if it is an alphabetic letter or not.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30288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678123"/>
            <a:ext cx="8784976" cy="2031325"/>
            <a:chOff x="323529" y="1236822"/>
            <a:chExt cx="7848872" cy="1910098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91009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.Character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char</a:t>
              </a:r>
              <a:r>
                <a:rPr lang="en-US" dirty="0">
                  <a:solidFill>
                    <a:srgbClr val="0000FF"/>
                  </a:solidFill>
                </a:rPr>
                <a:t> ch1 = ‘a’, ch2 = ‘*’; </a:t>
              </a:r>
            </a:p>
            <a:p>
              <a:r>
                <a:rPr lang="en-US" dirty="0" err="1">
                  <a:solidFill>
                    <a:srgbClr val="00B0F0"/>
                  </a:solidFill>
                </a:rPr>
                <a:t>boolean</a:t>
              </a:r>
              <a:r>
                <a:rPr lang="en-US" dirty="0">
                  <a:solidFill>
                    <a:srgbClr val="0000FF"/>
                  </a:solidFill>
                </a:rPr>
                <a:t> letter1, letter2;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letter1= </a:t>
              </a:r>
              <a:r>
                <a:rPr lang="en-US" dirty="0" err="1">
                  <a:solidFill>
                    <a:srgbClr val="00B050"/>
                  </a:solidFill>
                </a:rPr>
                <a:t>isLetter</a:t>
              </a:r>
              <a:r>
                <a:rPr lang="en-US" dirty="0">
                  <a:solidFill>
                    <a:srgbClr val="0000FF"/>
                  </a:solidFill>
                </a:rPr>
                <a:t>(ch1); </a:t>
              </a:r>
              <a:r>
                <a:rPr lang="en-US" dirty="0">
                  <a:solidFill>
                    <a:srgbClr val="00B050"/>
                  </a:solidFill>
                </a:rPr>
                <a:t>//returns </a:t>
              </a:r>
              <a:r>
                <a:rPr lang="en-US" dirty="0">
                  <a:solidFill>
                    <a:srgbClr val="00B0F0"/>
                  </a:solidFill>
                </a:rPr>
                <a:t>true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letter2= </a:t>
              </a:r>
              <a:r>
                <a:rPr lang="en-US" dirty="0" err="1">
                  <a:solidFill>
                    <a:srgbClr val="00B050"/>
                  </a:solidFill>
                </a:rPr>
                <a:t>isLetter</a:t>
              </a:r>
              <a:r>
                <a:rPr lang="en-US" dirty="0">
                  <a:solidFill>
                    <a:srgbClr val="0000FF"/>
                  </a:solidFill>
                </a:rPr>
                <a:t>(ch2); </a:t>
              </a:r>
              <a:r>
                <a:rPr lang="en-US" dirty="0">
                  <a:solidFill>
                    <a:srgbClr val="00B050"/>
                  </a:solidFill>
                </a:rPr>
                <a:t>//returns </a:t>
              </a:r>
              <a:r>
                <a:rPr lang="en-US" dirty="0">
                  <a:solidFill>
                    <a:srgbClr val="00B0F0"/>
                  </a:solidFill>
                </a:rPr>
                <a:t>false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dirty="0">
                  <a:solidFill>
                    <a:srgbClr val="0000FF"/>
                  </a:solidFill>
                </a:rPr>
                <a:t> (ch1 + “ is letter? “ + letter1);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dirty="0">
                  <a:solidFill>
                    <a:srgbClr val="0000FF"/>
                  </a:solidFill>
                </a:rPr>
                <a:t> (ch2 + “ is letter? “ + letter2);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91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43308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 alphabetic letter (a-z or A-Z); otherwise, returns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7676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5786100"/>
            <a:ext cx="8712967" cy="523220"/>
            <a:chOff x="683568" y="1236822"/>
            <a:chExt cx="7488831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 is letter? true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* Is letter? false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8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4.1.3 LOWER CASE?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boolean</a:t>
            </a:r>
            <a:r>
              <a:rPr lang="en-US" b="1" dirty="0"/>
              <a:t>   </a:t>
            </a:r>
            <a:r>
              <a:rPr lang="en-US" b="1" dirty="0" err="1"/>
              <a:t>isLowerCase</a:t>
            </a:r>
            <a:r>
              <a:rPr lang="en-US" b="1" dirty="0"/>
              <a:t>(char  </a:t>
            </a:r>
            <a:r>
              <a:rPr lang="en-US" b="1" dirty="0" err="1"/>
              <a:t>ch</a:t>
            </a:r>
            <a:r>
              <a:rPr lang="en-US" b="1" dirty="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character that we want to check if it is a lower case letter or not.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8128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481263"/>
            <a:ext cx="8784976" cy="2031325"/>
            <a:chOff x="323529" y="1236822"/>
            <a:chExt cx="7848872" cy="1910098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91009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.Character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char</a:t>
              </a:r>
              <a:r>
                <a:rPr lang="en-US" dirty="0">
                  <a:solidFill>
                    <a:srgbClr val="0000FF"/>
                  </a:solidFill>
                </a:rPr>
                <a:t> ch1 = ‘a’, ch2 = ‘A’; </a:t>
              </a:r>
            </a:p>
            <a:p>
              <a:r>
                <a:rPr lang="en-US" dirty="0" err="1">
                  <a:solidFill>
                    <a:srgbClr val="00B0F0"/>
                  </a:solidFill>
                </a:rPr>
                <a:t>boolean</a:t>
              </a:r>
              <a:r>
                <a:rPr lang="en-US" dirty="0">
                  <a:solidFill>
                    <a:srgbClr val="0000FF"/>
                  </a:solidFill>
                </a:rPr>
                <a:t> lower1, lower2;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lower1= </a:t>
              </a:r>
              <a:r>
                <a:rPr lang="en-US" dirty="0" err="1">
                  <a:solidFill>
                    <a:srgbClr val="00B050"/>
                  </a:solidFill>
                </a:rPr>
                <a:t>isLowerCase</a:t>
              </a:r>
              <a:r>
                <a:rPr lang="en-US" dirty="0">
                  <a:solidFill>
                    <a:srgbClr val="0000FF"/>
                  </a:solidFill>
                </a:rPr>
                <a:t>(ch1); </a:t>
              </a:r>
              <a:r>
                <a:rPr lang="en-US" dirty="0">
                  <a:solidFill>
                    <a:srgbClr val="00B050"/>
                  </a:solidFill>
                </a:rPr>
                <a:t>//returns </a:t>
              </a:r>
              <a:r>
                <a:rPr lang="en-US" dirty="0">
                  <a:solidFill>
                    <a:srgbClr val="00B0F0"/>
                  </a:solidFill>
                </a:rPr>
                <a:t>true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lower2= </a:t>
              </a:r>
              <a:r>
                <a:rPr lang="en-US" dirty="0" err="1">
                  <a:solidFill>
                    <a:srgbClr val="00B050"/>
                  </a:solidFill>
                </a:rPr>
                <a:t>isLowerCase</a:t>
              </a:r>
              <a:r>
                <a:rPr lang="en-US" dirty="0">
                  <a:solidFill>
                    <a:srgbClr val="0000FF"/>
                  </a:solidFill>
                </a:rPr>
                <a:t>(ch2); </a:t>
              </a:r>
              <a:r>
                <a:rPr lang="en-US" dirty="0">
                  <a:solidFill>
                    <a:srgbClr val="00B050"/>
                  </a:solidFill>
                </a:rPr>
                <a:t>//returns </a:t>
              </a:r>
              <a:r>
                <a:rPr lang="en-US" dirty="0">
                  <a:solidFill>
                    <a:srgbClr val="00B0F0"/>
                  </a:solidFill>
                </a:rPr>
                <a:t>false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dirty="0">
                  <a:solidFill>
                    <a:srgbClr val="0000FF"/>
                  </a:solidFill>
                </a:rPr>
                <a:t> (ch1 + “ is lower case? “ + lower1);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dirty="0">
                  <a:solidFill>
                    <a:srgbClr val="0000FF"/>
                  </a:solidFill>
                </a:rPr>
                <a:t> (ch2 + “ is lower case? “ + lower2);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91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45282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lower case letter; otherwise, returns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7676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5589240"/>
            <a:ext cx="8712967" cy="523220"/>
            <a:chOff x="683568" y="1236822"/>
            <a:chExt cx="7488831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 is lower case? true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A is lower case? false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8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4.1.4 UPPER CASE?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boolean</a:t>
            </a:r>
            <a:r>
              <a:rPr lang="en-US" b="1" dirty="0"/>
              <a:t>   </a:t>
            </a:r>
            <a:r>
              <a:rPr lang="en-US" b="1" dirty="0" err="1"/>
              <a:t>isUpperCase</a:t>
            </a:r>
            <a:r>
              <a:rPr lang="en-US" b="1" dirty="0"/>
              <a:t>(char  </a:t>
            </a:r>
            <a:r>
              <a:rPr lang="en-US" b="1" dirty="0" err="1"/>
              <a:t>ch</a:t>
            </a:r>
            <a:r>
              <a:rPr lang="en-US" b="1" dirty="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character that we want to check if it is an upper case letter.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8128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481263"/>
            <a:ext cx="8784976" cy="2031325"/>
            <a:chOff x="323529" y="1236822"/>
            <a:chExt cx="7848872" cy="1910098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91009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.Character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char</a:t>
              </a:r>
              <a:r>
                <a:rPr lang="en-US" dirty="0">
                  <a:solidFill>
                    <a:srgbClr val="0000FF"/>
                  </a:solidFill>
                </a:rPr>
                <a:t> ch1 = ‘a’, ch2 = ‘A’; </a:t>
              </a:r>
            </a:p>
            <a:p>
              <a:r>
                <a:rPr lang="en-US" dirty="0" err="1">
                  <a:solidFill>
                    <a:srgbClr val="00B0F0"/>
                  </a:solidFill>
                </a:rPr>
                <a:t>boolean</a:t>
              </a:r>
              <a:r>
                <a:rPr lang="en-US" dirty="0">
                  <a:solidFill>
                    <a:srgbClr val="0000FF"/>
                  </a:solidFill>
                </a:rPr>
                <a:t> upper1, upper2;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upper1= </a:t>
              </a:r>
              <a:r>
                <a:rPr lang="en-US" dirty="0" err="1">
                  <a:solidFill>
                    <a:srgbClr val="00B050"/>
                  </a:solidFill>
                </a:rPr>
                <a:t>isUpperCase</a:t>
              </a:r>
              <a:r>
                <a:rPr lang="en-US" dirty="0">
                  <a:solidFill>
                    <a:srgbClr val="0000FF"/>
                  </a:solidFill>
                </a:rPr>
                <a:t>(ch1); </a:t>
              </a:r>
              <a:r>
                <a:rPr lang="en-US" dirty="0">
                  <a:solidFill>
                    <a:srgbClr val="00B050"/>
                  </a:solidFill>
                </a:rPr>
                <a:t>//returns </a:t>
              </a:r>
              <a:r>
                <a:rPr lang="en-US" dirty="0">
                  <a:solidFill>
                    <a:srgbClr val="00B0F0"/>
                  </a:solidFill>
                </a:rPr>
                <a:t>false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upper2= </a:t>
              </a:r>
              <a:r>
                <a:rPr lang="en-US" dirty="0" err="1">
                  <a:solidFill>
                    <a:srgbClr val="00B050"/>
                  </a:solidFill>
                </a:rPr>
                <a:t>isUpperCase</a:t>
              </a:r>
              <a:r>
                <a:rPr lang="en-US" dirty="0">
                  <a:solidFill>
                    <a:srgbClr val="0000FF"/>
                  </a:solidFill>
                </a:rPr>
                <a:t>(ch2); </a:t>
              </a:r>
              <a:r>
                <a:rPr lang="en-US" dirty="0">
                  <a:solidFill>
                    <a:srgbClr val="00B050"/>
                  </a:solidFill>
                </a:rPr>
                <a:t>//returns </a:t>
              </a:r>
              <a:r>
                <a:rPr lang="en-US" dirty="0">
                  <a:solidFill>
                    <a:srgbClr val="00B0F0"/>
                  </a:solidFill>
                </a:rPr>
                <a:t>true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dirty="0">
                  <a:solidFill>
                    <a:srgbClr val="0000FF"/>
                  </a:solidFill>
                </a:rPr>
                <a:t> (ch1 + “ is upper case? “ + upper1);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dirty="0">
                  <a:solidFill>
                    <a:srgbClr val="0000FF"/>
                  </a:solidFill>
                </a:rPr>
                <a:t> (ch2 + “ is upper case? “ + upper2);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91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45282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 upper case letter; otherwise, returns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7676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5589240"/>
            <a:ext cx="8712967" cy="523220"/>
            <a:chOff x="683568" y="1236822"/>
            <a:chExt cx="7488831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 is upper case? false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A is upper case? true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14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4.2 MANIPULATION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include the following: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71800" y="1268760"/>
            <a:ext cx="360040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MANIPULATION 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91880" y="2348880"/>
            <a:ext cx="5400600" cy="720080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4.2.1 Convert to lower case: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B050"/>
                </a:solidFill>
              </a:rPr>
              <a:t>toLowerCase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131840" y="1916832"/>
            <a:ext cx="0" cy="2952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31840" y="270892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1840" y="4582219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491880" y="4149080"/>
            <a:ext cx="5400600" cy="720080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4.2.2 Convert to upper case: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B050"/>
                </a:solidFill>
              </a:rPr>
              <a:t>toUpperCase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00FF"/>
                </a:solidFill>
              </a:rPr>
              <a:t>ch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0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 </a:t>
            </a:r>
            <a:r>
              <a:rPr lang="en-US" sz="4000">
                <a:solidFill>
                  <a:srgbClr val="00B0F0"/>
                </a:solidFill>
                <a:latin typeface="Tahoma" charset="0"/>
                <a:cs typeface="Arial" charset="0"/>
              </a:rPr>
              <a:t>import static </a:t>
            </a:r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Statement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126876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the following code segments: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9513" y="1746682"/>
            <a:ext cx="8784976" cy="1200329"/>
            <a:chOff x="323529" y="1236822"/>
            <a:chExt cx="7848872" cy="1128695"/>
          </a:xfrm>
        </p:grpSpPr>
        <p:sp>
          <p:nvSpPr>
            <p:cNvPr id="16" name="TextBox 15"/>
            <p:cNvSpPr txBox="1"/>
            <p:nvPr/>
          </p:nvSpPr>
          <p:spPr>
            <a:xfrm>
              <a:off x="788528" y="1236822"/>
              <a:ext cx="7383873" cy="11286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FF000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	</a:t>
              </a:r>
              <a:r>
                <a:rPr lang="en-US" dirty="0">
                  <a:solidFill>
                    <a:srgbClr val="00B050"/>
                  </a:solidFill>
                </a:rPr>
                <a:t>//</a:t>
              </a:r>
              <a:r>
                <a:rPr lang="en-US" dirty="0" err="1">
                  <a:solidFill>
                    <a:srgbClr val="00B050"/>
                  </a:solidFill>
                </a:rPr>
                <a:t>java.lang</a:t>
              </a:r>
              <a:r>
                <a:rPr lang="en-US" dirty="0">
                  <a:solidFill>
                    <a:srgbClr val="00B050"/>
                  </a:solidFill>
                </a:rPr>
                <a:t> is the package; Math is the class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rand;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rand = </a:t>
              </a:r>
              <a:r>
                <a:rPr lang="en-US" dirty="0" err="1">
                  <a:solidFill>
                    <a:srgbClr val="CC0099"/>
                  </a:solidFill>
                </a:rPr>
                <a:t>Math</a:t>
              </a:r>
              <a:r>
                <a:rPr lang="en-US" dirty="0" err="1">
                  <a:solidFill>
                    <a:srgbClr val="00B050"/>
                  </a:solidFill>
                </a:rPr>
                <a:t>.random</a:t>
              </a:r>
              <a:r>
                <a:rPr lang="en-US" dirty="0">
                  <a:solidFill>
                    <a:srgbClr val="00B050"/>
                  </a:solidFill>
                </a:rPr>
                <a:t>()</a:t>
              </a:r>
              <a:r>
                <a:rPr lang="en-US" dirty="0">
                  <a:solidFill>
                    <a:srgbClr val="0000FF"/>
                  </a:solidFill>
                </a:rPr>
                <a:t>;	</a:t>
              </a:r>
              <a:r>
                <a:rPr lang="en-US" dirty="0">
                  <a:solidFill>
                    <a:srgbClr val="00B050"/>
                  </a:solidFill>
                </a:rPr>
                <a:t>//method calling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(“Random number = %f”, rand);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529" y="1236822"/>
              <a:ext cx="386010" cy="112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6660232" y="692696"/>
            <a:ext cx="2376264" cy="936104"/>
          </a:xfrm>
          <a:prstGeom prst="wedgeEllipseCallout">
            <a:avLst>
              <a:gd name="adj1" fmla="val -184662"/>
              <a:gd name="adj2" fmla="val 7161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Automatically loaded by Java </a:t>
            </a:r>
            <a:r>
              <a:rPr 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 may be omitted</a:t>
            </a:r>
            <a:endParaRPr lang="en-US" sz="1400" dirty="0">
              <a:solidFill>
                <a:srgbClr val="00B0F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9512" y="5397023"/>
            <a:ext cx="8784976" cy="1200329"/>
            <a:chOff x="323529" y="1236822"/>
            <a:chExt cx="7848872" cy="1128695"/>
          </a:xfrm>
        </p:grpSpPr>
        <p:sp>
          <p:nvSpPr>
            <p:cNvPr id="23" name="TextBox 22"/>
            <p:cNvSpPr txBox="1"/>
            <p:nvPr/>
          </p:nvSpPr>
          <p:spPr>
            <a:xfrm>
              <a:off x="788528" y="1236822"/>
              <a:ext cx="7383873" cy="11286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FF000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  <a:r>
                <a:rPr lang="en-US" sz="1600" dirty="0">
                  <a:solidFill>
                    <a:srgbClr val="00B050"/>
                  </a:solidFill>
                </a:rPr>
                <a:t>//</a:t>
              </a:r>
              <a:r>
                <a:rPr lang="en-US" sz="1600" dirty="0" err="1">
                  <a:solidFill>
                    <a:srgbClr val="00B050"/>
                  </a:solidFill>
                </a:rPr>
                <a:t>java.lang</a:t>
              </a:r>
              <a:r>
                <a:rPr lang="en-US" sz="1600" dirty="0">
                  <a:solidFill>
                    <a:srgbClr val="00B050"/>
                  </a:solidFill>
                </a:rPr>
                <a:t> is the package; Math is the class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rand;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rand = </a:t>
              </a:r>
              <a:r>
                <a:rPr lang="en-US" dirty="0">
                  <a:solidFill>
                    <a:srgbClr val="00B050"/>
                  </a:solidFill>
                </a:rPr>
                <a:t>random()</a:t>
              </a:r>
              <a:r>
                <a:rPr lang="en-US" dirty="0">
                  <a:solidFill>
                    <a:srgbClr val="0000FF"/>
                  </a:solidFill>
                </a:rPr>
                <a:t>;	</a:t>
              </a:r>
              <a:r>
                <a:rPr lang="en-US" dirty="0">
                  <a:solidFill>
                    <a:srgbClr val="00B050"/>
                  </a:solidFill>
                </a:rPr>
                <a:t>//method calling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(“Random number = %f”, rand);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529" y="1236822"/>
              <a:ext cx="386010" cy="112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6516216" y="4149080"/>
            <a:ext cx="2528664" cy="1152128"/>
          </a:xfrm>
          <a:prstGeom prst="wedgeEllipseCallout">
            <a:avLst>
              <a:gd name="adj1" fmla="val -204397"/>
              <a:gd name="adj2" fmla="val 122026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import static </a:t>
            </a:r>
            <a:r>
              <a:rPr 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 may omit </a:t>
            </a:r>
            <a:r>
              <a:rPr lang="en-US" sz="1400" dirty="0" err="1">
                <a:solidFill>
                  <a:srgbClr val="0000FF"/>
                </a:solidFill>
                <a:sym typeface="Wingdings" panose="05000000000000000000" pitchFamily="2" charset="2"/>
              </a:rPr>
              <a:t>className</a:t>
            </a:r>
            <a:r>
              <a:rPr 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 and dot</a:t>
            </a:r>
            <a:endParaRPr lang="en-US" sz="1400" dirty="0">
              <a:solidFill>
                <a:srgbClr val="00B0F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9512" y="3020759"/>
            <a:ext cx="8784976" cy="923330"/>
            <a:chOff x="323529" y="1236822"/>
            <a:chExt cx="7848872" cy="868227"/>
          </a:xfrm>
        </p:grpSpPr>
        <p:sp>
          <p:nvSpPr>
            <p:cNvPr id="30" name="TextBox 29"/>
            <p:cNvSpPr txBox="1"/>
            <p:nvPr/>
          </p:nvSpPr>
          <p:spPr>
            <a:xfrm>
              <a:off x="788528" y="1236822"/>
              <a:ext cx="7383873" cy="868227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rand;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rand = </a:t>
              </a:r>
              <a:r>
                <a:rPr lang="en-US" dirty="0" err="1">
                  <a:solidFill>
                    <a:srgbClr val="CC0099"/>
                  </a:solidFill>
                </a:rPr>
                <a:t>Math</a:t>
              </a:r>
              <a:r>
                <a:rPr lang="en-US" dirty="0" err="1">
                  <a:solidFill>
                    <a:srgbClr val="00B050"/>
                  </a:solidFill>
                </a:rPr>
                <a:t>.random</a:t>
              </a:r>
              <a:r>
                <a:rPr lang="en-US" dirty="0">
                  <a:solidFill>
                    <a:srgbClr val="00B050"/>
                  </a:solidFill>
                </a:rPr>
                <a:t>()</a:t>
              </a:r>
              <a:r>
                <a:rPr lang="en-US" dirty="0">
                  <a:solidFill>
                    <a:srgbClr val="0000FF"/>
                  </a:solidFill>
                </a:rPr>
                <a:t>;	</a:t>
              </a:r>
              <a:r>
                <a:rPr lang="en-US" dirty="0">
                  <a:solidFill>
                    <a:srgbClr val="00B050"/>
                  </a:solidFill>
                </a:rPr>
                <a:t>// method calling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(“Random number = %f”, rand);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9" y="1236822"/>
              <a:ext cx="386010" cy="868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1772816"/>
            <a:ext cx="8280919" cy="28803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3568" y="2348880"/>
            <a:ext cx="8280919" cy="28803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3568" y="3356992"/>
            <a:ext cx="8280919" cy="28803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567" y="5445224"/>
            <a:ext cx="8280919" cy="28803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3568" y="5949280"/>
            <a:ext cx="8280919" cy="28803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3568" y="414908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class name.</a:t>
            </a:r>
          </a:p>
          <a:p>
            <a:pPr marL="342900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method name.</a:t>
            </a:r>
          </a:p>
          <a:p>
            <a:pPr marL="342900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no parameters for this method.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47272" y="6448251"/>
            <a:ext cx="365760" cy="365125"/>
          </a:xfrm>
        </p:spPr>
        <p:txBody>
          <a:bodyPr/>
          <a:lstStyle/>
          <a:p>
            <a:fld id="{DA934484-767D-4C48-AF0E-A1438A969E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21" grpId="0" animBg="1"/>
      <p:bldP spid="25" grpId="0" animBg="1"/>
      <p:bldP spid="20" grpId="0" animBg="1"/>
      <p:bldP spid="26" grpId="0" animBg="1"/>
      <p:bldP spid="27" grpId="0" animBg="1"/>
      <p:bldP spid="29" grpId="0" animBg="1"/>
      <p:bldP spid="32" grpId="0" animBg="1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4.2.1 CONVERT TO LOWER CASE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   </a:t>
            </a:r>
            <a:r>
              <a:rPr lang="en-US" b="1" dirty="0" err="1"/>
              <a:t>toLowerCase</a:t>
            </a:r>
            <a:r>
              <a:rPr lang="en-US" b="1" dirty="0"/>
              <a:t>(char  </a:t>
            </a:r>
            <a:r>
              <a:rPr lang="en-US" b="1" dirty="0" err="1"/>
              <a:t>ch</a:t>
            </a:r>
            <a:r>
              <a:rPr lang="en-US" b="1" dirty="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character to be converted into lower case.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8128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481263"/>
            <a:ext cx="8784976" cy="2031325"/>
            <a:chOff x="323529" y="1236822"/>
            <a:chExt cx="7848872" cy="1910098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91009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.Character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char</a:t>
              </a:r>
              <a:r>
                <a:rPr lang="en-US" dirty="0">
                  <a:solidFill>
                    <a:srgbClr val="0000FF"/>
                  </a:solidFill>
                </a:rPr>
                <a:t> ch1 = ‘A’, ch2 = ‘*’; 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char</a:t>
              </a:r>
              <a:r>
                <a:rPr lang="en-US" dirty="0">
                  <a:solidFill>
                    <a:srgbClr val="0000FF"/>
                  </a:solidFill>
                </a:rPr>
                <a:t> lower1, lower2;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lower1= </a:t>
              </a:r>
              <a:r>
                <a:rPr lang="en-US" dirty="0" err="1">
                  <a:solidFill>
                    <a:srgbClr val="00B050"/>
                  </a:solidFill>
                </a:rPr>
                <a:t>toLowerCase</a:t>
              </a:r>
              <a:r>
                <a:rPr lang="en-US" dirty="0">
                  <a:solidFill>
                    <a:srgbClr val="0000FF"/>
                  </a:solidFill>
                </a:rPr>
                <a:t>(ch1); </a:t>
              </a:r>
              <a:endParaRPr lang="en-US" dirty="0">
                <a:solidFill>
                  <a:srgbClr val="00B0F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lower2= </a:t>
              </a:r>
              <a:r>
                <a:rPr lang="en-US" dirty="0" err="1">
                  <a:solidFill>
                    <a:srgbClr val="00B050"/>
                  </a:solidFill>
                </a:rPr>
                <a:t>isLowerCase</a:t>
              </a:r>
              <a:r>
                <a:rPr lang="en-US" dirty="0">
                  <a:solidFill>
                    <a:srgbClr val="0000FF"/>
                  </a:solidFill>
                </a:rPr>
                <a:t>(ch2); 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(“lower of %c = %c %n lower of %c = %c”, ch1, lower1, ch2, lower2);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91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2048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corresponding lower case letter.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special character or digit, it returns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58873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5589240"/>
            <a:ext cx="8712967" cy="523220"/>
            <a:chOff x="683568" y="1236822"/>
            <a:chExt cx="7488831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lower of A = a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lower of * = *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55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4.2.2 CONVERT TO UPPER CASE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   </a:t>
            </a:r>
            <a:r>
              <a:rPr lang="en-US" b="1" dirty="0" err="1"/>
              <a:t>toUpperCase</a:t>
            </a:r>
            <a:r>
              <a:rPr lang="en-US" b="1" dirty="0"/>
              <a:t>(char  </a:t>
            </a:r>
            <a:r>
              <a:rPr lang="en-US" b="1" dirty="0" err="1"/>
              <a:t>ch</a:t>
            </a:r>
            <a:r>
              <a:rPr lang="en-US" b="1" dirty="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character to be converted into upper case.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8128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481263"/>
            <a:ext cx="8784976" cy="2031325"/>
            <a:chOff x="323529" y="1236822"/>
            <a:chExt cx="7848872" cy="1910098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91009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.Character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char</a:t>
              </a:r>
              <a:r>
                <a:rPr lang="en-US" dirty="0">
                  <a:solidFill>
                    <a:srgbClr val="0000FF"/>
                  </a:solidFill>
                </a:rPr>
                <a:t> ch1 = ‘s’, ch2 = ‘*’; 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char</a:t>
              </a:r>
              <a:r>
                <a:rPr lang="en-US" dirty="0">
                  <a:solidFill>
                    <a:srgbClr val="0000FF"/>
                  </a:solidFill>
                </a:rPr>
                <a:t> upper1, upper2;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upper1= </a:t>
              </a:r>
              <a:r>
                <a:rPr lang="en-US" dirty="0" err="1">
                  <a:solidFill>
                    <a:srgbClr val="00B050"/>
                  </a:solidFill>
                </a:rPr>
                <a:t>toUpperCase</a:t>
              </a:r>
              <a:r>
                <a:rPr lang="en-US" dirty="0">
                  <a:solidFill>
                    <a:srgbClr val="0000FF"/>
                  </a:solidFill>
                </a:rPr>
                <a:t>(ch1); </a:t>
              </a:r>
              <a:endParaRPr lang="en-US" dirty="0">
                <a:solidFill>
                  <a:srgbClr val="00B0F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upper2= </a:t>
              </a:r>
              <a:r>
                <a:rPr lang="en-US" dirty="0" err="1">
                  <a:solidFill>
                    <a:srgbClr val="00B050"/>
                  </a:solidFill>
                </a:rPr>
                <a:t>toUpperCase</a:t>
              </a:r>
              <a:r>
                <a:rPr lang="en-US" dirty="0">
                  <a:solidFill>
                    <a:srgbClr val="0000FF"/>
                  </a:solidFill>
                </a:rPr>
                <a:t>(ch2); 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(“upper of %c = %c %n upper of %c = %c”, ch1, upper1, ch2, upper2);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91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2048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corresponding upper case letter.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special character or digit, it returns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58873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5589240"/>
            <a:ext cx="8712967" cy="523220"/>
            <a:chOff x="683568" y="1236822"/>
            <a:chExt cx="7488831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upper of s = S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upper of * = *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fld id="{D8D24581-BA14-4640-B752-9AB0FD1B9A3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558"/>
            <a:ext cx="8229600" cy="792162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>
                <a:solidFill>
                  <a:schemeClr val="accent2"/>
                </a:solidFill>
                <a:latin typeface="Tahoma" charset="0"/>
                <a:cs typeface="Arial" charset="0"/>
              </a:rPr>
              <a:t>Self-Check Exercises  </a:t>
            </a:r>
            <a:endParaRPr lang="en-US" sz="4000" dirty="0">
              <a:solidFill>
                <a:schemeClr val="accent2"/>
              </a:solidFill>
              <a:latin typeface="Tahoma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06" y="6496070"/>
            <a:ext cx="400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W10.1 </a:t>
            </a:r>
            <a:r>
              <a:rPr lang="en-US" sz="1200" dirty="0"/>
              <a:t>Pre-defined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07504" y="1556792"/>
                <a:ext cx="8856984" cy="2184925"/>
              </a:xfrm>
              <a:prstGeom prst="round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342900" indent="-342900" algn="just">
                  <a:spcBef>
                    <a:spcPts val="400"/>
                  </a:spcBef>
                  <a:buClr>
                    <a:srgbClr val="FF0000"/>
                  </a:buClr>
                  <a:buSzPct val="68000"/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Use the Java built-in methods to compute the roots of a quadratic equation in x of the form: ax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:r>
                  <a:rPr lang="en-US" sz="2000" dirty="0" err="1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bx</a:t>
                </a:r>
                <a:r>
                  <a:rPr lang="en-US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+ c = 0.</a:t>
                </a:r>
              </a:p>
              <a:p>
                <a:pPr algn="just">
                  <a:spcBef>
                    <a:spcPts val="400"/>
                  </a:spcBef>
                  <a:buClr>
                    <a:srgbClr val="FF0000"/>
                  </a:buClr>
                  <a:buSzPct val="68000"/>
                </a:pPr>
                <a:r>
                  <a:rPr lang="en-US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two roots are defined as:</a:t>
                </a:r>
              </a:p>
              <a:p>
                <a:pPr algn="just">
                  <a:spcBef>
                    <a:spcPts val="400"/>
                  </a:spcBef>
                  <a:buClr>
                    <a:srgbClr val="FF0000"/>
                  </a:buClr>
                  <a:buSzPct val="68000"/>
                </a:pPr>
                <a:r>
                  <a:rPr lang="en-US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root1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𝑏</m:t>
                            </m:r>
                            <m:r>
                              <a:rPr lang="en-US" sz="2000" baseline="30000">
                                <a:solidFill>
                                  <a:schemeClr val="tx1"/>
                                </a:solidFill>
                                <a:latin typeface="Cambria Math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−4</m:t>
                            </m:r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root2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𝑏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𝑏</m:t>
                            </m:r>
                            <m:r>
                              <a:rPr lang="en-US" sz="2000" baseline="30000">
                                <a:solidFill>
                                  <a:schemeClr val="tx1"/>
                                </a:solidFill>
                                <a:latin typeface="Cambria Math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−4</m:t>
                            </m:r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spcBef>
                    <a:spcPts val="400"/>
                  </a:spcBef>
                  <a:buClr>
                    <a:srgbClr val="FF0000"/>
                  </a:buClr>
                  <a:buSzPct val="68000"/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556792"/>
                <a:ext cx="8856984" cy="2184925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107504" y="4149080"/>
                <a:ext cx="8856984" cy="1577737"/>
              </a:xfrm>
              <a:prstGeom prst="round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342900" indent="-342900" algn="just">
                  <a:spcBef>
                    <a:spcPts val="400"/>
                  </a:spcBef>
                  <a:buClr>
                    <a:srgbClr val="FF0000"/>
                  </a:buClr>
                  <a:buSzPct val="68000"/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Write a complete program that computes the length of a side of a triangle using the following formula: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</m:t>
                    </m:r>
                    <m:r>
                      <a:rPr lang="en-US" sz="2000" baseline="30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2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𝑏</m:t>
                    </m:r>
                    <m:r>
                      <a:rPr lang="en-US" sz="2000" baseline="30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2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𝑐</m:t>
                    </m:r>
                    <m:r>
                      <a:rPr lang="en-US" sz="2000" baseline="30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2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−2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𝑏𝑐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𝑐𝑜𝑠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∝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spcBef>
                    <a:spcPts val="400"/>
                  </a:spcBef>
                  <a:buClr>
                    <a:srgbClr val="FF0000"/>
                  </a:buClr>
                  <a:buSzPct val="68000"/>
                </a:pPr>
                <a:r>
                  <a:rPr lang="en-US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lengths of the sides b and c are 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given</a:t>
                </a:r>
                <a:r>
                  <a:rPr lang="en-US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is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given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in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degrees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spcBef>
                    <a:spcPts val="400"/>
                  </a:spcBef>
                  <a:buClr>
                    <a:srgbClr val="FF0000"/>
                  </a:buClr>
                  <a:buSzPct val="68000"/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149080"/>
                <a:ext cx="8856984" cy="1577737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8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MATHEMATICAL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methods belong to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126876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methods may be categorized as follows: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71800" y="1916832"/>
            <a:ext cx="360040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MATHEMATICAL 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932040" y="2708920"/>
            <a:ext cx="3744416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3.1 Absolute value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67544" y="3429000"/>
            <a:ext cx="3744416" cy="504056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3.2 Approximation methods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2564904"/>
            <a:ext cx="0" cy="3528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299695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11960" y="3711031"/>
            <a:ext cx="360040" cy="120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932040" y="4149080"/>
            <a:ext cx="3744416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3.3 Power methods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72000" y="443711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67544" y="4869160"/>
            <a:ext cx="3744416" cy="504056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3.4 Comparison methods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211960" y="5151191"/>
            <a:ext cx="360040" cy="120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932040" y="5589240"/>
            <a:ext cx="3744416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3.5 Trigonometric methods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72000" y="587727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15" grpId="0" animBg="1"/>
      <p:bldP spid="16" grpId="0" animBg="1"/>
      <p:bldP spid="18" grpId="0" animBg="1"/>
      <p:bldP spid="20" grpId="0" animBg="1"/>
      <p:bldP spid="2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3.1 ABSOLUTE VALUE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int</a:t>
            </a:r>
            <a:r>
              <a:rPr lang="en-US" b="1" dirty="0"/>
              <a:t>/long/double/float    abs(</a:t>
            </a:r>
            <a:r>
              <a:rPr lang="en-US" b="1" dirty="0" err="1"/>
              <a:t>int</a:t>
            </a:r>
            <a:r>
              <a:rPr lang="en-US" b="1" dirty="0"/>
              <a:t>/long/double/float 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for which we want to calculate the absolute value.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74085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returns the same type as the formal parameter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it returns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reutns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etc…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553852"/>
            <a:ext cx="8784976" cy="2031325"/>
            <a:chOff x="323529" y="1236822"/>
            <a:chExt cx="7848872" cy="1910098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91009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num1 = -10, absolute1;	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num2 = 50.23, absolute2;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absolute1 = </a:t>
              </a:r>
              <a:r>
                <a:rPr lang="en-US" dirty="0">
                  <a:solidFill>
                    <a:srgbClr val="00B050"/>
                  </a:solidFill>
                </a:rPr>
                <a:t>abs</a:t>
              </a:r>
              <a:r>
                <a:rPr lang="en-US" dirty="0">
                  <a:solidFill>
                    <a:srgbClr val="0000FF"/>
                  </a:solidFill>
                </a:rPr>
                <a:t>(num1);  </a:t>
              </a:r>
              <a:r>
                <a:rPr lang="en-US" dirty="0">
                  <a:solidFill>
                    <a:srgbClr val="00B050"/>
                  </a:solidFill>
                </a:rPr>
                <a:t>//num1 is the </a:t>
              </a:r>
              <a:r>
                <a:rPr lang="en-US" dirty="0">
                  <a:solidFill>
                    <a:srgbClr val="FF0000"/>
                  </a:solidFill>
                </a:rPr>
                <a:t>actual parameter </a:t>
              </a:r>
              <a:r>
                <a:rPr lang="en-US" dirty="0">
                  <a:solidFill>
                    <a:srgbClr val="00B050"/>
                  </a:solidFill>
                </a:rPr>
                <a:t>of abs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absolute2 = </a:t>
              </a:r>
              <a:r>
                <a:rPr lang="en-US" dirty="0">
                  <a:solidFill>
                    <a:srgbClr val="00B050"/>
                  </a:solidFill>
                </a:rPr>
                <a:t>abs</a:t>
              </a:r>
              <a:r>
                <a:rPr lang="en-US" dirty="0">
                  <a:solidFill>
                    <a:srgbClr val="0000FF"/>
                  </a:solidFill>
                </a:rPr>
                <a:t>(num2);  </a:t>
              </a:r>
              <a:r>
                <a:rPr lang="en-US" dirty="0">
                  <a:solidFill>
                    <a:srgbClr val="00B050"/>
                  </a:solidFill>
                </a:rPr>
                <a:t>//num2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  <a:r>
                <a:rPr lang="en-US" dirty="0">
                  <a:solidFill>
                    <a:srgbClr val="00B050"/>
                  </a:solidFill>
                </a:rPr>
                <a:t> of abs</a:t>
              </a:r>
              <a:endParaRPr lang="en-US" dirty="0">
                <a:solidFill>
                  <a:srgbClr val="0000FF"/>
                </a:solidFill>
              </a:endParaRP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(“num1 = %d, absolute = %d”, num1, absolute1);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(“num2 = %f, absolute = %.2f”, num2, absolute2);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91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5642084"/>
            <a:ext cx="8712967" cy="523220"/>
            <a:chOff x="683568" y="1236822"/>
            <a:chExt cx="7488831" cy="523220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num1 = -10, absolute = 10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num2 = 50.23</a:t>
              </a:r>
              <a:r>
                <a:rPr lang="en-US" sz="1400">
                  <a:solidFill>
                    <a:schemeClr val="bg1"/>
                  </a:solidFill>
                </a:rPr>
                <a:t>, absolute = 50.23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83568" y="3645024"/>
            <a:ext cx="8280919" cy="21602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520" y="238081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absolute value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3568" y="4437112"/>
            <a:ext cx="8280919" cy="5040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79256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may be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5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3" grpId="0" animBg="1"/>
      <p:bldP spid="45" grpId="0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3.2 APPROXIMATION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include the following: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71800" y="1268760"/>
            <a:ext cx="3600400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APPROXIMATION METHODS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932040" y="2060848"/>
            <a:ext cx="3960440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3.2.1 Rounding:</a:t>
            </a:r>
          </a:p>
          <a:p>
            <a:pPr algn="ctr"/>
            <a:r>
              <a:rPr lang="en-US">
                <a:solidFill>
                  <a:srgbClr val="00B0F0"/>
                </a:solidFill>
              </a:rPr>
              <a:t>long </a:t>
            </a:r>
            <a:r>
              <a:rPr lang="en-US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00B050"/>
                </a:solidFill>
              </a:rPr>
              <a:t>round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x)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1916832"/>
            <a:ext cx="0" cy="3528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234888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932040" y="3501008"/>
            <a:ext cx="3960440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3.2.2 Ceiling: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00B050"/>
                </a:solidFill>
              </a:rPr>
              <a:t>ceil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 </a:t>
            </a:r>
            <a:r>
              <a:rPr lang="en-US" dirty="0">
                <a:solidFill>
                  <a:srgbClr val="0000FF"/>
                </a:solidFill>
              </a:rPr>
              <a:t>x)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72000" y="378904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932040" y="4941168"/>
            <a:ext cx="3960440" cy="576064"/>
          </a:xfrm>
          <a:prstGeom prst="roundRect">
            <a:avLst/>
          </a:prstGeom>
          <a:solidFill>
            <a:srgbClr val="FFFFE5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3.2.3 Flooring: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double   </a:t>
            </a:r>
            <a:r>
              <a:rPr lang="en-US" dirty="0">
                <a:solidFill>
                  <a:srgbClr val="00B050"/>
                </a:solidFill>
              </a:rPr>
              <a:t>floor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x)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72000" y="522920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6" grpId="0" animBg="1"/>
      <p:bldP spid="20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3.2.1 ROUNDING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long   round (double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to be approximated (rounded).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49289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Should be converted to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assign to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068960"/>
            <a:ext cx="8784976" cy="2031325"/>
            <a:chOff x="323529" y="1236822"/>
            <a:chExt cx="7848872" cy="1910098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191009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appValue</a:t>
              </a:r>
              <a:r>
                <a:rPr lang="en-US" dirty="0">
                  <a:solidFill>
                    <a:srgbClr val="0000FF"/>
                  </a:solidFill>
                </a:rPr>
                <a:t>;	</a:t>
              </a:r>
              <a:r>
                <a:rPr lang="en-US" dirty="0">
                  <a:solidFill>
                    <a:srgbClr val="00B050"/>
                  </a:solidFill>
                </a:rPr>
                <a:t>//return value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value1 = 50.23, value2 = 50.55;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 err="1">
                  <a:solidFill>
                    <a:srgbClr val="0000FF"/>
                  </a:solidFill>
                </a:rPr>
                <a:t>appValue</a:t>
              </a:r>
              <a:r>
                <a:rPr lang="en-US" dirty="0">
                  <a:solidFill>
                    <a:srgbClr val="0000FF"/>
                  </a:solidFill>
                </a:rPr>
                <a:t> = (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00FF"/>
                  </a:solidFill>
                </a:rPr>
                <a:t>)(</a:t>
              </a:r>
              <a:r>
                <a:rPr lang="en-US" dirty="0">
                  <a:solidFill>
                    <a:srgbClr val="00B050"/>
                  </a:solidFill>
                </a:rPr>
                <a:t>round</a:t>
              </a:r>
              <a:r>
                <a:rPr lang="en-US" dirty="0">
                  <a:solidFill>
                    <a:srgbClr val="0000FF"/>
                  </a:solidFill>
                </a:rPr>
                <a:t>(value1));  </a:t>
              </a:r>
              <a:r>
                <a:rPr lang="en-US" dirty="0">
                  <a:solidFill>
                    <a:srgbClr val="00B050"/>
                  </a:solidFill>
                </a:rPr>
                <a:t>//value1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(“%f approximated to %d”, value1, </a:t>
              </a:r>
              <a:r>
                <a:rPr lang="en-US" dirty="0" err="1">
                  <a:solidFill>
                    <a:srgbClr val="0000FF"/>
                  </a:solidFill>
                </a:rPr>
                <a:t>appValue</a:t>
              </a:r>
              <a:r>
                <a:rPr lang="en-US" dirty="0">
                  <a:solidFill>
                    <a:srgbClr val="0000FF"/>
                  </a:solidFill>
                </a:rPr>
                <a:t>);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appValue</a:t>
              </a:r>
              <a:r>
                <a:rPr lang="en-US" dirty="0">
                  <a:solidFill>
                    <a:srgbClr val="0000FF"/>
                  </a:solidFill>
                </a:rPr>
                <a:t> = (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00FF"/>
                  </a:solidFill>
                </a:rPr>
                <a:t>)(</a:t>
              </a:r>
              <a:r>
                <a:rPr lang="en-US" dirty="0">
                  <a:solidFill>
                    <a:srgbClr val="00B050"/>
                  </a:solidFill>
                </a:rPr>
                <a:t>round</a:t>
              </a:r>
              <a:r>
                <a:rPr lang="en-US" dirty="0">
                  <a:solidFill>
                    <a:srgbClr val="0000FF"/>
                  </a:solidFill>
                </a:rPr>
                <a:t>(value2)); </a:t>
              </a:r>
              <a:r>
                <a:rPr lang="en-US" dirty="0">
                  <a:solidFill>
                    <a:srgbClr val="00B050"/>
                  </a:solidFill>
                </a:rPr>
                <a:t>//value2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(“%f approximated to %d”, value2, </a:t>
              </a:r>
              <a:r>
                <a:rPr lang="en-US" dirty="0" err="1">
                  <a:solidFill>
                    <a:srgbClr val="0000FF"/>
                  </a:solidFill>
                </a:rPr>
                <a:t>appValue</a:t>
              </a:r>
              <a:r>
                <a:rPr lang="en-US" dirty="0">
                  <a:solidFill>
                    <a:srgbClr val="0000FF"/>
                  </a:solidFill>
                </a:rPr>
                <a:t>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191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5157192"/>
            <a:ext cx="8712967" cy="523220"/>
            <a:chOff x="683568" y="1236822"/>
            <a:chExt cx="7488831" cy="523220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50.23 approximated to 50 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50.55 approximated to 51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13285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closest integer to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55679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661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3.2.2 CEILING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double   ceil(double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to be ceiled.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49289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068960"/>
            <a:ext cx="8784976" cy="2308324"/>
            <a:chOff x="323529" y="1236822"/>
            <a:chExt cx="7848872" cy="2170566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2170566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 </a:t>
              </a:r>
              <a:r>
                <a:rPr lang="en-US" dirty="0" err="1">
                  <a:solidFill>
                    <a:srgbClr val="0000FF"/>
                  </a:solidFill>
                </a:rPr>
                <a:t>ceiledValue</a:t>
              </a:r>
              <a:r>
                <a:rPr lang="en-US" dirty="0">
                  <a:solidFill>
                    <a:srgbClr val="0000FF"/>
                  </a:solidFill>
                </a:rPr>
                <a:t>, ceiledValue2, ceiledValue3;	</a:t>
              </a:r>
              <a:r>
                <a:rPr lang="en-US" dirty="0">
                  <a:solidFill>
                    <a:srgbClr val="00B050"/>
                  </a:solidFill>
                </a:rPr>
                <a:t>//return values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value1= 50.23, value2= 50.55, value3= -3.5;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ceiledValue1 = </a:t>
              </a:r>
              <a:r>
                <a:rPr lang="en-US" dirty="0">
                  <a:solidFill>
                    <a:srgbClr val="00B050"/>
                  </a:solidFill>
                </a:rPr>
                <a:t>ceil</a:t>
              </a:r>
              <a:r>
                <a:rPr lang="en-US" dirty="0">
                  <a:solidFill>
                    <a:srgbClr val="0000FF"/>
                  </a:solidFill>
                </a:rPr>
                <a:t>(value1); </a:t>
              </a:r>
              <a:r>
                <a:rPr lang="en-US" dirty="0">
                  <a:solidFill>
                    <a:srgbClr val="00B050"/>
                  </a:solidFill>
                </a:rPr>
                <a:t>//value1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ceiledValue2 = </a:t>
              </a:r>
              <a:r>
                <a:rPr lang="en-US" dirty="0">
                  <a:solidFill>
                    <a:srgbClr val="00B050"/>
                  </a:solidFill>
                </a:rPr>
                <a:t>ceil</a:t>
              </a:r>
              <a:r>
                <a:rPr lang="en-US" dirty="0">
                  <a:solidFill>
                    <a:srgbClr val="0000FF"/>
                  </a:solidFill>
                </a:rPr>
                <a:t>(value2);</a:t>
              </a:r>
              <a:r>
                <a:rPr lang="en-US" dirty="0">
                  <a:solidFill>
                    <a:srgbClr val="00B050"/>
                  </a:solidFill>
                </a:rPr>
                <a:t> //value2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ceiledValue3 = </a:t>
              </a:r>
              <a:r>
                <a:rPr lang="en-US" dirty="0">
                  <a:solidFill>
                    <a:srgbClr val="00B050"/>
                  </a:solidFill>
                </a:rPr>
                <a:t>ceil</a:t>
              </a:r>
              <a:r>
                <a:rPr lang="en-US" dirty="0">
                  <a:solidFill>
                    <a:srgbClr val="0000FF"/>
                  </a:solidFill>
                </a:rPr>
                <a:t>(value3);</a:t>
              </a:r>
              <a:r>
                <a:rPr lang="en-US" dirty="0">
                  <a:solidFill>
                    <a:srgbClr val="00B050"/>
                  </a:solidFill>
                </a:rPr>
                <a:t> //value3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(“%f ceiled to %f %n %f ceiled to %f %n %f ceiled to %f”, value1, ceiledValue1, value2, ceiledValue2, value3, ceiledValue3);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2170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5445224"/>
            <a:ext cx="8712967" cy="738664"/>
            <a:chOff x="683568" y="1183978"/>
            <a:chExt cx="7488831" cy="738664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183978"/>
              <a:ext cx="7103386" cy="738664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50.23 ceiled to 51.0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50.55 ceiled to 51.0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-3.5 ceiled to -3.0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183978"/>
              <a:ext cx="2160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13285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smallest whole value that is not less than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55679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9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3.2.3 FLOORING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double   floor(double   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value to be floored.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249289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9513" y="3068960"/>
            <a:ext cx="8784976" cy="2308324"/>
            <a:chOff x="323529" y="1236822"/>
            <a:chExt cx="7848872" cy="2170566"/>
          </a:xfrm>
        </p:grpSpPr>
        <p:sp>
          <p:nvSpPr>
            <p:cNvPr id="34" name="TextBox 33"/>
            <p:cNvSpPr txBox="1"/>
            <p:nvPr/>
          </p:nvSpPr>
          <p:spPr>
            <a:xfrm>
              <a:off x="788528" y="1236822"/>
              <a:ext cx="7383873" cy="2170566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static </a:t>
              </a:r>
              <a:r>
                <a:rPr lang="en-US" dirty="0" err="1">
                  <a:solidFill>
                    <a:srgbClr val="FF0000"/>
                  </a:solidFill>
                </a:rPr>
                <a:t>java.lang</a:t>
              </a:r>
              <a:r>
                <a:rPr lang="en-US" dirty="0" err="1">
                  <a:solidFill>
                    <a:srgbClr val="CC0099"/>
                  </a:solidFill>
                </a:rPr>
                <a:t>.Math</a:t>
              </a:r>
              <a:r>
                <a:rPr lang="en-US" dirty="0">
                  <a:solidFill>
                    <a:srgbClr val="00B0F0"/>
                  </a:solidFill>
                </a:rPr>
                <a:t>.*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 </a:t>
              </a:r>
              <a:r>
                <a:rPr lang="en-US" dirty="0" err="1">
                  <a:solidFill>
                    <a:srgbClr val="0000FF"/>
                  </a:solidFill>
                </a:rPr>
                <a:t>floorValue</a:t>
              </a:r>
              <a:r>
                <a:rPr lang="en-US" dirty="0">
                  <a:solidFill>
                    <a:srgbClr val="0000FF"/>
                  </a:solidFill>
                </a:rPr>
                <a:t>, floorValue2, floorValue3;	</a:t>
              </a:r>
              <a:r>
                <a:rPr lang="en-US" dirty="0">
                  <a:solidFill>
                    <a:srgbClr val="00B050"/>
                  </a:solidFill>
                </a:rPr>
                <a:t>//return values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value1= 50.23, value2= 50.55, value3= -3.5;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floorValue1 = </a:t>
              </a:r>
              <a:r>
                <a:rPr lang="en-US" dirty="0">
                  <a:solidFill>
                    <a:srgbClr val="00B050"/>
                  </a:solidFill>
                </a:rPr>
                <a:t>floor</a:t>
              </a:r>
              <a:r>
                <a:rPr lang="en-US" dirty="0">
                  <a:solidFill>
                    <a:srgbClr val="0000FF"/>
                  </a:solidFill>
                </a:rPr>
                <a:t>(value1); </a:t>
              </a:r>
              <a:r>
                <a:rPr lang="en-US" dirty="0">
                  <a:solidFill>
                    <a:srgbClr val="00B050"/>
                  </a:solidFill>
                </a:rPr>
                <a:t>//value1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floorValue2 = </a:t>
              </a:r>
              <a:r>
                <a:rPr lang="en-US" dirty="0">
                  <a:solidFill>
                    <a:srgbClr val="00B050"/>
                  </a:solidFill>
                </a:rPr>
                <a:t>floor</a:t>
              </a:r>
              <a:r>
                <a:rPr lang="en-US" dirty="0">
                  <a:solidFill>
                    <a:srgbClr val="0000FF"/>
                  </a:solidFill>
                </a:rPr>
                <a:t>(value2);</a:t>
              </a:r>
              <a:r>
                <a:rPr lang="en-US" dirty="0">
                  <a:solidFill>
                    <a:srgbClr val="00B050"/>
                  </a:solidFill>
                </a:rPr>
                <a:t> //value2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floorValue3 = </a:t>
              </a:r>
              <a:r>
                <a:rPr lang="en-US" dirty="0">
                  <a:solidFill>
                    <a:srgbClr val="00B050"/>
                  </a:solidFill>
                </a:rPr>
                <a:t>floor</a:t>
              </a:r>
              <a:r>
                <a:rPr lang="en-US" dirty="0">
                  <a:solidFill>
                    <a:srgbClr val="0000FF"/>
                  </a:solidFill>
                </a:rPr>
                <a:t>(value3);</a:t>
              </a:r>
              <a:r>
                <a:rPr lang="en-US" dirty="0">
                  <a:solidFill>
                    <a:srgbClr val="00B050"/>
                  </a:solidFill>
                </a:rPr>
                <a:t> //value3 is the </a:t>
              </a:r>
              <a:r>
                <a:rPr lang="en-US" dirty="0">
                  <a:solidFill>
                    <a:srgbClr val="FF0000"/>
                  </a:solidFill>
                </a:rPr>
                <a:t>actual parameter</a:t>
              </a:r>
            </a:p>
            <a:p>
              <a:r>
                <a:rPr lang="en-US" dirty="0" err="1">
                  <a:solidFill>
                    <a:srgbClr val="0000FF"/>
                  </a:solidFill>
                </a:rPr>
                <a:t>System.out.printf</a:t>
              </a:r>
              <a:r>
                <a:rPr lang="en-US" dirty="0">
                  <a:solidFill>
                    <a:srgbClr val="0000FF"/>
                  </a:solidFill>
                </a:rPr>
                <a:t> (“%f floored to %f %n %f floored to %f %n %f floored to %f”, value1, floorValue1, value2, floorValue2, value3, floorValue3);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9" y="1236822"/>
              <a:ext cx="386010" cy="2170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5445224"/>
            <a:ext cx="8712967" cy="738664"/>
            <a:chOff x="683568" y="1183978"/>
            <a:chExt cx="7488831" cy="738664"/>
          </a:xfrm>
        </p:grpSpPr>
        <p:sp>
          <p:nvSpPr>
            <p:cNvPr id="37" name="TextBox 36"/>
            <p:cNvSpPr txBox="1"/>
            <p:nvPr/>
          </p:nvSpPr>
          <p:spPr>
            <a:xfrm>
              <a:off x="1069013" y="1183978"/>
              <a:ext cx="7103386" cy="738664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50.23 floored to 50.0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50.55 floored to 50.0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-3.5 floored to -4.0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68" y="1183978"/>
              <a:ext cx="2160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51520" y="213285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largest whole value that is less than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55679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Type: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type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2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1" grpId="0"/>
      <p:bldP spid="45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528</TotalTime>
  <Words>3749</Words>
  <Application>Microsoft Office PowerPoint</Application>
  <PresentationFormat>On-screen Show (4:3)</PresentationFormat>
  <Paragraphs>579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Calibri</vt:lpstr>
      <vt:lpstr>Cambria Math</vt:lpstr>
      <vt:lpstr>Courier New</vt:lpstr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1. INTRODUCTION</vt:lpstr>
      <vt:lpstr>2. import static Statement</vt:lpstr>
      <vt:lpstr>2. import static Statement</vt:lpstr>
      <vt:lpstr>3. MATHEMATICAL METHODS</vt:lpstr>
      <vt:lpstr>3.1 ABSOLUTE VALUE</vt:lpstr>
      <vt:lpstr>3.2 APPROXIMATION METHODS</vt:lpstr>
      <vt:lpstr>3.2.1 ROUNDING</vt:lpstr>
      <vt:lpstr>3.2.2 CEILING</vt:lpstr>
      <vt:lpstr>3.2.3 FLOORING</vt:lpstr>
      <vt:lpstr>3.3 POWER METHODS</vt:lpstr>
      <vt:lpstr>3.3.1 EXPONENTIAL</vt:lpstr>
      <vt:lpstr>3.3.2 LOGARITHM TO BASE e</vt:lpstr>
      <vt:lpstr>3.3.3 LOGARITHM TO BASE 10</vt:lpstr>
      <vt:lpstr>3.3.4 SQUARE ROOT</vt:lpstr>
      <vt:lpstr>3.3.5 POWER</vt:lpstr>
      <vt:lpstr>3.4 COMPARISON METHODS</vt:lpstr>
      <vt:lpstr>3.4.1 MINIMUM</vt:lpstr>
      <vt:lpstr>3.4.2 MAXIMUM</vt:lpstr>
      <vt:lpstr>3.5 TRIGONOMETRIC METHODS</vt:lpstr>
      <vt:lpstr>3.5.1 SINE</vt:lpstr>
      <vt:lpstr>3.5.2 COSINE</vt:lpstr>
      <vt:lpstr>3.5.3 TANGENT</vt:lpstr>
      <vt:lpstr>4. CHARACTER METHODS</vt:lpstr>
      <vt:lpstr>4.1 CHECKING METHODS</vt:lpstr>
      <vt:lpstr>4.1.1 DIGIT? </vt:lpstr>
      <vt:lpstr>4.1.2 LETTER? </vt:lpstr>
      <vt:lpstr>4.1.3 LOWER CASE? </vt:lpstr>
      <vt:lpstr>4.1.4 UPPER CASE? </vt:lpstr>
      <vt:lpstr>4.2 MANIPULATION METHODS</vt:lpstr>
      <vt:lpstr>4.2.1 CONVERT TO LOWER CASE</vt:lpstr>
      <vt:lpstr>4.2.2 CONVERT TO UPPER CASE</vt:lpstr>
      <vt:lpstr>Self-Check Exercises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Soha S.Zaghloul</dc:creator>
  <cp:lastModifiedBy>Shaker Hassan Aly Elsabagh</cp:lastModifiedBy>
  <cp:revision>63</cp:revision>
  <dcterms:created xsi:type="dcterms:W3CDTF">2015-04-04T14:43:32Z</dcterms:created>
  <dcterms:modified xsi:type="dcterms:W3CDTF">2022-10-30T23:46:50Z</dcterms:modified>
</cp:coreProperties>
</file>