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2" r:id="rId4"/>
    <p:sldId id="263" r:id="rId5"/>
    <p:sldId id="261" r:id="rId6"/>
    <p:sldId id="259" r:id="rId7"/>
    <p:sldId id="266" r:id="rId8"/>
    <p:sldId id="260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17252-8928-4DA5-AAD7-1E8708B6AC47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16827-FBE2-4334-B2B3-3E52EEBCCE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1CD53B-BAA9-4115-B80F-1FF27B09E74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CEFAE8-4C6A-41D2-86B2-6345E42B4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D53B-BAA9-4115-B80F-1FF27B09E74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FAE8-4C6A-41D2-86B2-6345E42B4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D53B-BAA9-4115-B80F-1FF27B09E74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FAE8-4C6A-41D2-86B2-6345E42B4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D53B-BAA9-4115-B80F-1FF27B09E74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FAE8-4C6A-41D2-86B2-6345E42B41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D53B-BAA9-4115-B80F-1FF27B09E74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FAE8-4C6A-41D2-86B2-6345E42B41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D53B-BAA9-4115-B80F-1FF27B09E74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FAE8-4C6A-41D2-86B2-6345E42B41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D53B-BAA9-4115-B80F-1FF27B09E74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FAE8-4C6A-41D2-86B2-6345E42B4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D53B-BAA9-4115-B80F-1FF27B09E74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FAE8-4C6A-41D2-86B2-6345E42B41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D53B-BAA9-4115-B80F-1FF27B09E74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FAE8-4C6A-41D2-86B2-6345E42B4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81CD53B-BAA9-4115-B80F-1FF27B09E74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FAE8-4C6A-41D2-86B2-6345E42B4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1CD53B-BAA9-4115-B80F-1FF27B09E74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CEFAE8-4C6A-41D2-86B2-6345E42B41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81CD53B-BAA9-4115-B80F-1FF27B09E74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3CEFAE8-4C6A-41D2-86B2-6345E42B41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5576" y="2132856"/>
            <a:ext cx="6912768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br>
              <a:rPr lang="en-US" sz="4000" dirty="0">
                <a:solidFill>
                  <a:srgbClr val="C00000"/>
                </a:solidFill>
              </a:rPr>
            </a:b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4000" dirty="0">
                <a:solidFill>
                  <a:srgbClr val="C00000"/>
                </a:solidFill>
              </a:rPr>
              <a:t>USER-DEFINED METHODS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66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5. EXAMPLES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5.2 EXAMPLE 2 (2)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9513" y="1268760"/>
            <a:ext cx="8784976" cy="5078312"/>
            <a:chOff x="323529" y="1236822"/>
            <a:chExt cx="7848872" cy="2697209"/>
          </a:xfrm>
        </p:grpSpPr>
        <p:sp>
          <p:nvSpPr>
            <p:cNvPr id="20" name="TextBox 19"/>
            <p:cNvSpPr txBox="1"/>
            <p:nvPr/>
          </p:nvSpPr>
          <p:spPr>
            <a:xfrm>
              <a:off x="788528" y="1236822"/>
              <a:ext cx="7383873" cy="269720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public 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larger </a:t>
              </a:r>
              <a:r>
                <a:rPr lang="en-US" dirty="0"/>
                <a:t>(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num1</a:t>
              </a:r>
              <a:r>
                <a:rPr lang="en-US" dirty="0"/>
                <a:t>, 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num2</a:t>
              </a:r>
              <a:r>
                <a:rPr lang="en-US" dirty="0"/>
                <a:t>)</a:t>
              </a:r>
            </a:p>
            <a:p>
              <a:r>
                <a:rPr lang="en-US" dirty="0"/>
                <a:t>  {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if 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00FF"/>
                  </a:solidFill>
                </a:rPr>
                <a:t>num1 </a:t>
              </a:r>
              <a:r>
                <a:rPr lang="en-US" dirty="0"/>
                <a:t>&gt;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num2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   return </a:t>
              </a:r>
              <a:r>
                <a:rPr lang="en-US" dirty="0">
                  <a:solidFill>
                    <a:srgbClr val="0000FF"/>
                  </a:solidFill>
                </a:rPr>
                <a:t>num1</a:t>
              </a:r>
              <a:r>
                <a:rPr lang="en-US" dirty="0"/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return </a:t>
              </a:r>
              <a:r>
                <a:rPr lang="en-US" dirty="0">
                  <a:solidFill>
                    <a:srgbClr val="0000FF"/>
                  </a:solidFill>
                </a:rPr>
                <a:t>num2</a:t>
              </a:r>
              <a:r>
                <a:rPr lang="en-US" dirty="0"/>
                <a:t>;</a:t>
              </a:r>
            </a:p>
            <a:p>
              <a:r>
                <a:rPr lang="en-US" dirty="0"/>
                <a:t>  } </a:t>
              </a:r>
              <a:r>
                <a:rPr lang="en-US" dirty="0">
                  <a:solidFill>
                    <a:srgbClr val="00B050"/>
                  </a:solidFill>
                </a:rPr>
                <a:t>// end of larger (</a:t>
              </a:r>
              <a:r>
                <a:rPr lang="en-US" dirty="0" err="1">
                  <a:solidFill>
                    <a:srgbClr val="00B050"/>
                  </a:solidFill>
                </a:rPr>
                <a:t>int</a:t>
              </a:r>
              <a:r>
                <a:rPr lang="en-US" dirty="0">
                  <a:solidFill>
                    <a:srgbClr val="00B050"/>
                  </a:solidFill>
                </a:rPr>
                <a:t>, </a:t>
              </a:r>
              <a:r>
                <a:rPr lang="en-US" dirty="0" err="1">
                  <a:solidFill>
                    <a:srgbClr val="00B050"/>
                  </a:solidFill>
                </a:rPr>
                <a:t>int</a:t>
              </a:r>
              <a:r>
                <a:rPr lang="en-US" dirty="0">
                  <a:solidFill>
                    <a:srgbClr val="00B050"/>
                  </a:solidFill>
                </a:rPr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public char </a:t>
              </a:r>
              <a:r>
                <a:rPr lang="en-US" dirty="0">
                  <a:solidFill>
                    <a:srgbClr val="0000FF"/>
                  </a:solidFill>
                </a:rPr>
                <a:t>larger 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char </a:t>
              </a:r>
              <a:r>
                <a:rPr lang="en-US" dirty="0">
                  <a:solidFill>
                    <a:srgbClr val="0000FF"/>
                  </a:solidFill>
                </a:rPr>
                <a:t>ch1</a:t>
              </a:r>
              <a:r>
                <a:rPr lang="en-US" dirty="0"/>
                <a:t>, </a:t>
              </a:r>
              <a:r>
                <a:rPr lang="en-US" dirty="0">
                  <a:solidFill>
                    <a:srgbClr val="00B0F0"/>
                  </a:solidFill>
                </a:rPr>
                <a:t>char </a:t>
              </a:r>
              <a:r>
                <a:rPr lang="en-US" dirty="0">
                  <a:solidFill>
                    <a:srgbClr val="0000FF"/>
                  </a:solidFill>
                </a:rPr>
                <a:t>ch2</a:t>
              </a:r>
              <a:r>
                <a:rPr lang="en-US" dirty="0"/>
                <a:t>)</a:t>
              </a:r>
            </a:p>
            <a:p>
              <a:r>
                <a:rPr lang="en-US" dirty="0"/>
                <a:t>  {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if 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00FF"/>
                  </a:solidFill>
                </a:rPr>
                <a:t>ch1 </a:t>
              </a:r>
              <a:r>
                <a:rPr lang="en-US" dirty="0"/>
                <a:t>&gt; </a:t>
              </a:r>
              <a:r>
                <a:rPr lang="en-US" dirty="0">
                  <a:solidFill>
                    <a:srgbClr val="0000FF"/>
                  </a:solidFill>
                </a:rPr>
                <a:t>ch2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   return </a:t>
              </a:r>
              <a:r>
                <a:rPr lang="en-US" dirty="0">
                  <a:solidFill>
                    <a:srgbClr val="0000FF"/>
                  </a:solidFill>
                </a:rPr>
                <a:t>ch1</a:t>
              </a:r>
              <a:r>
                <a:rPr lang="en-US" dirty="0"/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return </a:t>
              </a:r>
              <a:r>
                <a:rPr lang="en-US" dirty="0">
                  <a:solidFill>
                    <a:srgbClr val="0000FF"/>
                  </a:solidFill>
                </a:rPr>
                <a:t>ch2</a:t>
              </a:r>
              <a:r>
                <a:rPr lang="en-US" dirty="0"/>
                <a:t>;</a:t>
              </a:r>
            </a:p>
            <a:p>
              <a:r>
                <a:rPr lang="en-US" dirty="0"/>
                <a:t>  }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B050"/>
                  </a:solidFill>
                </a:rPr>
                <a:t>// end of larger (</a:t>
              </a:r>
              <a:r>
                <a:rPr lang="en-US" dirty="0" err="1">
                  <a:solidFill>
                    <a:srgbClr val="00B050"/>
                  </a:solidFill>
                </a:rPr>
                <a:t>ch</a:t>
              </a:r>
              <a:r>
                <a:rPr lang="en-US" dirty="0">
                  <a:solidFill>
                    <a:srgbClr val="00B050"/>
                  </a:solidFill>
                </a:rPr>
                <a:t>, </a:t>
              </a:r>
              <a:r>
                <a:rPr lang="en-US" dirty="0" err="1">
                  <a:solidFill>
                    <a:srgbClr val="00B050"/>
                  </a:solidFill>
                </a:rPr>
                <a:t>ch</a:t>
              </a:r>
              <a:r>
                <a:rPr lang="en-US" dirty="0">
                  <a:solidFill>
                    <a:srgbClr val="00B050"/>
                  </a:solidFill>
                </a:rPr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public double </a:t>
              </a:r>
              <a:r>
                <a:rPr lang="en-US" dirty="0">
                  <a:solidFill>
                    <a:srgbClr val="0000FF"/>
                  </a:solidFill>
                </a:rPr>
                <a:t>larger 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double </a:t>
              </a:r>
              <a:r>
                <a:rPr lang="en-US" dirty="0">
                  <a:solidFill>
                    <a:srgbClr val="0000FF"/>
                  </a:solidFill>
                </a:rPr>
                <a:t>num1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00B0F0"/>
                  </a:solidFill>
                </a:rPr>
                <a:t> double </a:t>
              </a:r>
              <a:r>
                <a:rPr lang="en-US" dirty="0">
                  <a:solidFill>
                    <a:srgbClr val="0000FF"/>
                  </a:solidFill>
                </a:rPr>
                <a:t>num2</a:t>
              </a:r>
              <a:r>
                <a:rPr lang="en-US" dirty="0"/>
                <a:t>)</a:t>
              </a:r>
            </a:p>
            <a:p>
              <a:r>
                <a:rPr lang="en-US" dirty="0"/>
                <a:t>  {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if 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00FF"/>
                  </a:solidFill>
                </a:rPr>
                <a:t>num1 </a:t>
              </a:r>
              <a:r>
                <a:rPr lang="en-US" dirty="0"/>
                <a:t>&gt; </a:t>
              </a:r>
              <a:r>
                <a:rPr lang="en-US" dirty="0">
                  <a:solidFill>
                    <a:srgbClr val="0000FF"/>
                  </a:solidFill>
                </a:rPr>
                <a:t>num2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   return </a:t>
              </a:r>
              <a:r>
                <a:rPr lang="en-US" dirty="0">
                  <a:solidFill>
                    <a:srgbClr val="0000FF"/>
                  </a:solidFill>
                </a:rPr>
                <a:t>num1</a:t>
              </a:r>
              <a:r>
                <a:rPr lang="en-US" dirty="0"/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return </a:t>
              </a:r>
              <a:r>
                <a:rPr lang="en-US" dirty="0">
                  <a:solidFill>
                    <a:srgbClr val="0000FF"/>
                  </a:solidFill>
                </a:rPr>
                <a:t>num2</a:t>
              </a:r>
              <a:r>
                <a:rPr lang="en-US" dirty="0"/>
                <a:t>;</a:t>
              </a:r>
            </a:p>
            <a:p>
              <a:r>
                <a:rPr lang="en-US" dirty="0"/>
                <a:t>  } </a:t>
              </a:r>
              <a:r>
                <a:rPr lang="en-US" dirty="0">
                  <a:solidFill>
                    <a:srgbClr val="00B050"/>
                  </a:solidFill>
                </a:rPr>
                <a:t>// end of larger (double, double)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529" y="1236822"/>
              <a:ext cx="464999" cy="269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20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27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28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29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30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34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83568" y="1340768"/>
            <a:ext cx="8280919" cy="226184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3568" y="2986792"/>
            <a:ext cx="8280919" cy="226184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3568" y="4642976"/>
            <a:ext cx="8280919" cy="226184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5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5. EXAMPLES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5.3 EXAMPLE 2 (3)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9513" y="1628800"/>
            <a:ext cx="8784976" cy="2862321"/>
            <a:chOff x="323529" y="1236822"/>
            <a:chExt cx="7848872" cy="1520245"/>
          </a:xfrm>
        </p:grpSpPr>
        <p:sp>
          <p:nvSpPr>
            <p:cNvPr id="20" name="TextBox 19"/>
            <p:cNvSpPr txBox="1"/>
            <p:nvPr/>
          </p:nvSpPr>
          <p:spPr>
            <a:xfrm>
              <a:off x="788528" y="1236822"/>
              <a:ext cx="7383873" cy="152024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public 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larger </a:t>
              </a:r>
              <a:r>
                <a:rPr lang="en-US" dirty="0"/>
                <a:t>(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num1</a:t>
              </a:r>
              <a:r>
                <a:rPr lang="en-US" dirty="0"/>
                <a:t>, 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num2</a:t>
              </a:r>
              <a:r>
                <a:rPr lang="en-US" dirty="0"/>
                <a:t>, 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num3</a:t>
              </a:r>
              <a:r>
                <a:rPr lang="en-US" dirty="0"/>
                <a:t>)</a:t>
              </a:r>
            </a:p>
            <a:p>
              <a:r>
                <a:rPr lang="en-US" dirty="0"/>
                <a:t>  {</a:t>
              </a:r>
            </a:p>
            <a:p>
              <a:r>
                <a:rPr lang="en-US" dirty="0"/>
                <a:t>    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max </a:t>
              </a:r>
              <a:r>
                <a:rPr lang="en-US" dirty="0"/>
                <a:t>= </a:t>
              </a:r>
              <a:r>
                <a:rPr lang="en-US" dirty="0">
                  <a:solidFill>
                    <a:srgbClr val="0000FF"/>
                  </a:solidFill>
                </a:rPr>
                <a:t>num1</a:t>
              </a:r>
              <a:r>
                <a:rPr lang="en-US" dirty="0"/>
                <a:t>;</a:t>
              </a:r>
            </a:p>
            <a:p>
              <a:r>
                <a:rPr lang="en-US" dirty="0"/>
                <a:t>    </a:t>
              </a:r>
              <a:r>
                <a:rPr lang="en-US" dirty="0">
                  <a:solidFill>
                    <a:srgbClr val="00B0F0"/>
                  </a:solidFill>
                </a:rPr>
                <a:t>if 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00FF"/>
                  </a:solidFill>
                </a:rPr>
                <a:t>num2 </a:t>
              </a:r>
              <a:r>
                <a:rPr lang="en-US" dirty="0"/>
                <a:t>&gt; </a:t>
              </a:r>
              <a:r>
                <a:rPr lang="en-US" dirty="0">
                  <a:solidFill>
                    <a:srgbClr val="0000FF"/>
                  </a:solidFill>
                </a:rPr>
                <a:t>max</a:t>
              </a:r>
              <a:r>
                <a:rPr lang="en-US" dirty="0"/>
                <a:t>)</a:t>
              </a:r>
            </a:p>
            <a:p>
              <a:r>
                <a:rPr lang="en-US" dirty="0"/>
                <a:t>       </a:t>
              </a:r>
              <a:r>
                <a:rPr lang="en-US" dirty="0">
                  <a:solidFill>
                    <a:srgbClr val="0000FF"/>
                  </a:solidFill>
                </a:rPr>
                <a:t>max </a:t>
              </a:r>
              <a:r>
                <a:rPr lang="en-US" dirty="0"/>
                <a:t>= </a:t>
              </a:r>
              <a:r>
                <a:rPr lang="en-US" dirty="0">
                  <a:solidFill>
                    <a:srgbClr val="0000FF"/>
                  </a:solidFill>
                </a:rPr>
                <a:t>num2</a:t>
              </a:r>
              <a:r>
                <a:rPr lang="en-US" dirty="0"/>
                <a:t>;</a:t>
              </a:r>
            </a:p>
            <a:p>
              <a:r>
                <a:rPr lang="en-US" dirty="0"/>
                <a:t>    </a:t>
              </a:r>
              <a:r>
                <a:rPr lang="en-US" dirty="0">
                  <a:solidFill>
                    <a:srgbClr val="00B0F0"/>
                  </a:solidFill>
                </a:rPr>
                <a:t>if</a:t>
              </a:r>
              <a:r>
                <a:rPr lang="en-US" dirty="0"/>
                <a:t> (</a:t>
              </a:r>
              <a:r>
                <a:rPr lang="en-US" dirty="0">
                  <a:solidFill>
                    <a:srgbClr val="0000FF"/>
                  </a:solidFill>
                </a:rPr>
                <a:t>num3 </a:t>
              </a:r>
              <a:r>
                <a:rPr lang="en-US" dirty="0"/>
                <a:t>&gt; </a:t>
              </a:r>
              <a:r>
                <a:rPr lang="en-US" dirty="0">
                  <a:solidFill>
                    <a:srgbClr val="0000FF"/>
                  </a:solidFill>
                </a:rPr>
                <a:t>max</a:t>
              </a:r>
              <a:r>
                <a:rPr lang="en-US" dirty="0"/>
                <a:t>)</a:t>
              </a:r>
            </a:p>
            <a:p>
              <a:r>
                <a:rPr lang="en-US" dirty="0"/>
                <a:t>       </a:t>
              </a:r>
              <a:r>
                <a:rPr lang="en-US" dirty="0">
                  <a:solidFill>
                    <a:srgbClr val="0000FF"/>
                  </a:solidFill>
                </a:rPr>
                <a:t>max </a:t>
              </a:r>
              <a:r>
                <a:rPr lang="en-US" dirty="0"/>
                <a:t>= </a:t>
              </a:r>
              <a:r>
                <a:rPr lang="en-US" dirty="0">
                  <a:solidFill>
                    <a:srgbClr val="0000FF"/>
                  </a:solidFill>
                </a:rPr>
                <a:t>num3</a:t>
              </a:r>
              <a:r>
                <a:rPr lang="en-US" dirty="0"/>
                <a:t>;</a:t>
              </a:r>
            </a:p>
            <a:p>
              <a:r>
                <a:rPr lang="en-US" dirty="0"/>
                <a:t>    </a:t>
              </a:r>
              <a:r>
                <a:rPr lang="en-US" dirty="0">
                  <a:solidFill>
                    <a:srgbClr val="00B0F0"/>
                  </a:solidFill>
                </a:rPr>
                <a:t>return </a:t>
              </a:r>
              <a:r>
                <a:rPr lang="en-US" dirty="0">
                  <a:solidFill>
                    <a:srgbClr val="0000FF"/>
                  </a:solidFill>
                </a:rPr>
                <a:t>max</a:t>
              </a:r>
              <a:r>
                <a:rPr lang="en-US" dirty="0"/>
                <a:t>;</a:t>
              </a:r>
            </a:p>
            <a:p>
              <a:r>
                <a:rPr lang="en-US" dirty="0"/>
                <a:t>  } </a:t>
              </a:r>
              <a:r>
                <a:rPr lang="en-US" dirty="0">
                  <a:solidFill>
                    <a:srgbClr val="00B050"/>
                  </a:solidFill>
                </a:rPr>
                <a:t>// end of larger (</a:t>
              </a:r>
              <a:r>
                <a:rPr lang="en-US" dirty="0" err="1">
                  <a:solidFill>
                    <a:srgbClr val="00B050"/>
                  </a:solidFill>
                </a:rPr>
                <a:t>int</a:t>
              </a:r>
              <a:r>
                <a:rPr lang="en-US" dirty="0">
                  <a:solidFill>
                    <a:srgbClr val="00B050"/>
                  </a:solidFill>
                </a:rPr>
                <a:t> num1, </a:t>
              </a:r>
              <a:r>
                <a:rPr lang="en-US" dirty="0" err="1">
                  <a:solidFill>
                    <a:srgbClr val="00B050"/>
                  </a:solidFill>
                </a:rPr>
                <a:t>int</a:t>
              </a:r>
              <a:r>
                <a:rPr lang="en-US" dirty="0">
                  <a:solidFill>
                    <a:srgbClr val="00B050"/>
                  </a:solidFill>
                </a:rPr>
                <a:t> num2, </a:t>
              </a:r>
              <a:r>
                <a:rPr lang="en-US" dirty="0" err="1">
                  <a:solidFill>
                    <a:srgbClr val="00B050"/>
                  </a:solidFill>
                </a:rPr>
                <a:t>int</a:t>
              </a:r>
              <a:r>
                <a:rPr lang="en-US" dirty="0">
                  <a:solidFill>
                    <a:srgbClr val="00B050"/>
                  </a:solidFill>
                </a:rPr>
                <a:t> num3)</a:t>
              </a:r>
            </a:p>
            <a:p>
              <a:r>
                <a:rPr lang="en-US" dirty="0"/>
                <a:t>} </a:t>
              </a:r>
              <a:r>
                <a:rPr lang="en-US" dirty="0">
                  <a:solidFill>
                    <a:srgbClr val="00B050"/>
                  </a:solidFill>
                </a:rPr>
                <a:t>//end class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529" y="1236822"/>
              <a:ext cx="464999" cy="1520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35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37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38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39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40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44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even define more methods with three or more parameters: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45091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Similarly, more parameters may be defined with more overloaded methods.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520" y="5235297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a method should be defined for every different formal parameter list (different type and/or different number).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5961474"/>
            <a:ext cx="8640960" cy="707886"/>
          </a:xfrm>
          <a:prstGeom prst="rect">
            <a:avLst/>
          </a:prstGeom>
          <a:solidFill>
            <a:schemeClr val="bg2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provides the concept of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 length parameter list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simplify rewriting the method multiple times in the above example…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3568" y="1700808"/>
            <a:ext cx="8280919" cy="226184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1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  <p:bldP spid="14" grpId="0"/>
      <p:bldP spid="19" grpId="0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52400"/>
            <a:ext cx="900100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chemeClr val="accent2"/>
                </a:solidFill>
                <a:latin typeface="Tahoma" charset="0"/>
                <a:cs typeface="Arial" charset="0"/>
              </a:rPr>
              <a:t>6. VARIABLE LENGTH PARAMETER LIST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677110" y="908720"/>
            <a:ext cx="7215369" cy="5040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modifier(s)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methodType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methodName</a:t>
            </a:r>
            <a:r>
              <a:rPr lang="en-US" dirty="0">
                <a:solidFill>
                  <a:srgbClr val="00B0F0"/>
                </a:solidFill>
              </a:rPr>
              <a:t> (</a:t>
            </a:r>
            <a:r>
              <a:rPr lang="en-US" dirty="0" err="1">
                <a:solidFill>
                  <a:srgbClr val="00B0F0"/>
                </a:solidFill>
              </a:rPr>
              <a:t>dataType</a:t>
            </a:r>
            <a:r>
              <a:rPr lang="en-US" dirty="0">
                <a:solidFill>
                  <a:srgbClr val="00B0F0"/>
                </a:solidFill>
              </a:rPr>
              <a:t> … identifier)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6951" y="908720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520" y="147549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79513" y="1907540"/>
            <a:ext cx="8784976" cy="369332"/>
            <a:chOff x="323529" y="1236822"/>
            <a:chExt cx="7848872" cy="347291"/>
          </a:xfrm>
        </p:grpSpPr>
        <p:sp>
          <p:nvSpPr>
            <p:cNvPr id="28" name="TextBox 27"/>
            <p:cNvSpPr txBox="1"/>
            <p:nvPr/>
          </p:nvSpPr>
          <p:spPr>
            <a:xfrm>
              <a:off x="611561" y="1236822"/>
              <a:ext cx="7560840" cy="347291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public static 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00FF"/>
                  </a:solidFill>
                </a:rPr>
                <a:t> larger </a:t>
              </a:r>
              <a:r>
                <a:rPr lang="en-US" dirty="0"/>
                <a:t>(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/>
                <a:t>… </a:t>
              </a:r>
              <a:r>
                <a:rPr lang="en-US" dirty="0" err="1">
                  <a:solidFill>
                    <a:srgbClr val="0000FF"/>
                  </a:solidFill>
                </a:rPr>
                <a:t>numList</a:t>
              </a:r>
              <a:r>
                <a:rPr lang="en-US" dirty="0"/>
                <a:t>)</a:t>
              </a:r>
              <a:r>
                <a:rPr lang="en-US" dirty="0">
                  <a:solidFill>
                    <a:srgbClr val="0000FF"/>
                  </a:solidFill>
                </a:rPr>
                <a:t> 	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3529" y="1236822"/>
              <a:ext cx="288032" cy="347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520" y="230881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above statement declares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numList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a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 length formal parameter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type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520" y="29969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numList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“considered” as an array where each element is of type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520" y="335699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 of the elements of the variable length parameter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numList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equal to the number of elements in the calling statement.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1519" y="399577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79512" y="4427821"/>
            <a:ext cx="8784976" cy="646331"/>
            <a:chOff x="323529" y="1236822"/>
            <a:chExt cx="7848872" cy="607759"/>
          </a:xfrm>
        </p:grpSpPr>
        <p:sp>
          <p:nvSpPr>
            <p:cNvPr id="38" name="TextBox 37"/>
            <p:cNvSpPr txBox="1"/>
            <p:nvPr/>
          </p:nvSpPr>
          <p:spPr>
            <a:xfrm>
              <a:off x="611561" y="1236822"/>
              <a:ext cx="7560840" cy="60775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largest </a:t>
              </a:r>
              <a:r>
                <a:rPr lang="en-US" dirty="0"/>
                <a:t>=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larger </a:t>
              </a:r>
              <a:r>
                <a:rPr lang="en-US" dirty="0"/>
                <a:t>(10, -4, 30, 100);   </a:t>
              </a:r>
              <a:r>
                <a:rPr lang="en-US" dirty="0">
                  <a:solidFill>
                    <a:srgbClr val="00B050"/>
                  </a:solidFill>
                </a:rPr>
                <a:t>//in the caller method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largest </a:t>
              </a:r>
              <a:r>
                <a:rPr lang="en-US" dirty="0"/>
                <a:t>=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larger </a:t>
              </a:r>
              <a:r>
                <a:rPr lang="en-US" dirty="0"/>
                <a:t>(5, 10, 0, 15, 20, 5, 7, 8);   </a:t>
              </a:r>
              <a:r>
                <a:rPr lang="en-US" dirty="0">
                  <a:solidFill>
                    <a:srgbClr val="00B050"/>
                  </a:solidFill>
                </a:rPr>
                <a:t>//in the caller method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529" y="1236822"/>
              <a:ext cx="288032" cy="607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51520" y="518158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 of the elements of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numList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first line of the  example is equal to 4 elements; and 8 elements in the second line.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520" y="5889466"/>
            <a:ext cx="8640960" cy="707886"/>
          </a:xfrm>
          <a:prstGeom prst="rect">
            <a:avLst/>
          </a:prstGeom>
          <a:solidFill>
            <a:schemeClr val="bg2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the number of elements is variable, we should ensure that it is not equal to zero in the definition of the method…</a:t>
            </a:r>
          </a:p>
        </p:txBody>
      </p:sp>
    </p:spTree>
    <p:extLst>
      <p:ext uri="{BB962C8B-B14F-4D97-AF65-F5344CB8AC3E}">
        <p14:creationId xmlns:p14="http://schemas.microsoft.com/office/powerpoint/2010/main" val="1512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/>
      <p:bldP spid="33" grpId="0"/>
      <p:bldP spid="34" grpId="0"/>
      <p:bldP spid="35" grpId="0"/>
      <p:bldP spid="36" grpId="0"/>
      <p:bldP spid="40" grpId="0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52400"/>
            <a:ext cx="900100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chemeClr val="accent2"/>
                </a:solidFill>
                <a:latin typeface="Tahoma" charset="0"/>
                <a:cs typeface="Arial" charset="0"/>
              </a:rPr>
              <a:t>6. VARIABLE LENGTH PARAMETER LIST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6.1 EXAMPLE 1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9513" y="1773971"/>
            <a:ext cx="8784976" cy="4247317"/>
            <a:chOff x="323529" y="1236822"/>
            <a:chExt cx="7848872" cy="2255848"/>
          </a:xfrm>
        </p:grpSpPr>
        <p:sp>
          <p:nvSpPr>
            <p:cNvPr id="20" name="TextBox 19"/>
            <p:cNvSpPr txBox="1"/>
            <p:nvPr/>
          </p:nvSpPr>
          <p:spPr>
            <a:xfrm>
              <a:off x="788528" y="1236822"/>
              <a:ext cx="7383873" cy="225584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public 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larger </a:t>
              </a:r>
              <a:r>
                <a:rPr lang="en-US" dirty="0"/>
                <a:t>(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/>
                <a:t>… </a:t>
              </a:r>
              <a:r>
                <a:rPr lang="en-US" dirty="0" err="1">
                  <a:solidFill>
                    <a:srgbClr val="0000FF"/>
                  </a:solidFill>
                </a:rPr>
                <a:t>numList</a:t>
              </a:r>
              <a:r>
                <a:rPr lang="en-US" dirty="0"/>
                <a:t>)</a:t>
              </a:r>
              <a:r>
                <a:rPr lang="en-US" dirty="0">
                  <a:solidFill>
                    <a:srgbClr val="00B050"/>
                  </a:solidFill>
                </a:rPr>
                <a:t>//</a:t>
              </a:r>
              <a:r>
                <a:rPr lang="en-US" dirty="0" err="1">
                  <a:solidFill>
                    <a:srgbClr val="00B050"/>
                  </a:solidFill>
                </a:rPr>
                <a:t>numList</a:t>
              </a:r>
              <a:r>
                <a:rPr lang="en-US" dirty="0">
                  <a:solidFill>
                    <a:srgbClr val="00B050"/>
                  </a:solidFill>
                </a:rPr>
                <a:t> is a variable length parameter</a:t>
              </a:r>
            </a:p>
            <a:p>
              <a:r>
                <a:rPr lang="en-US" dirty="0"/>
                <a:t>  {</a:t>
              </a:r>
            </a:p>
            <a:p>
              <a:r>
                <a:rPr lang="en-US" dirty="0"/>
                <a:t>    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max, </a:t>
              </a:r>
              <a:r>
                <a:rPr lang="en-US" dirty="0" err="1">
                  <a:solidFill>
                    <a:srgbClr val="0000FF"/>
                  </a:solidFill>
                </a:rPr>
                <a:t>ndx</a:t>
              </a:r>
              <a:r>
                <a:rPr lang="en-US" dirty="0">
                  <a:solidFill>
                    <a:srgbClr val="0000FF"/>
                  </a:solidFill>
                </a:rPr>
                <a:t>;</a:t>
              </a:r>
              <a:endParaRPr lang="en-US" dirty="0"/>
            </a:p>
            <a:p>
              <a:r>
                <a:rPr lang="en-US" dirty="0"/>
                <a:t>    </a:t>
              </a:r>
              <a:r>
                <a:rPr lang="en-US" dirty="0">
                  <a:solidFill>
                    <a:srgbClr val="00B0F0"/>
                  </a:solidFill>
                </a:rPr>
                <a:t>if </a:t>
              </a:r>
              <a:r>
                <a:rPr lang="en-US" dirty="0"/>
                <a:t>(</a:t>
              </a:r>
              <a:r>
                <a:rPr lang="en-US" dirty="0" err="1">
                  <a:solidFill>
                    <a:srgbClr val="0000FF"/>
                  </a:solidFill>
                </a:rPr>
                <a:t>numList.</a:t>
              </a:r>
              <a:r>
                <a:rPr lang="en-US" dirty="0" err="1">
                  <a:solidFill>
                    <a:srgbClr val="00B0F0"/>
                  </a:solidFill>
                </a:rPr>
                <a:t>length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!= 0)  </a:t>
              </a:r>
              <a:r>
                <a:rPr lang="en-US" dirty="0">
                  <a:solidFill>
                    <a:srgbClr val="00B050"/>
                  </a:solidFill>
                </a:rPr>
                <a:t>//</a:t>
              </a:r>
              <a:r>
                <a:rPr lang="en-US" dirty="0" err="1">
                  <a:solidFill>
                    <a:srgbClr val="00B050"/>
                  </a:solidFill>
                </a:rPr>
                <a:t>numList</a:t>
              </a:r>
              <a:r>
                <a:rPr lang="en-US" dirty="0">
                  <a:solidFill>
                    <a:srgbClr val="00B050"/>
                  </a:solidFill>
                </a:rPr>
                <a:t> is considered as an array</a:t>
              </a:r>
            </a:p>
            <a:p>
              <a:r>
                <a:rPr lang="en-US" dirty="0"/>
                <a:t>       {</a:t>
              </a:r>
            </a:p>
            <a:p>
              <a:r>
                <a:rPr lang="en-US" dirty="0"/>
                <a:t>         </a:t>
              </a:r>
              <a:r>
                <a:rPr lang="en-US" dirty="0">
                  <a:solidFill>
                    <a:srgbClr val="0000FF"/>
                  </a:solidFill>
                </a:rPr>
                <a:t>max </a:t>
              </a:r>
              <a:r>
                <a:rPr lang="en-US" dirty="0"/>
                <a:t>= </a:t>
              </a:r>
              <a:r>
                <a:rPr lang="en-US" dirty="0" err="1">
                  <a:solidFill>
                    <a:srgbClr val="0000FF"/>
                  </a:solidFill>
                </a:rPr>
                <a:t>numList</a:t>
              </a:r>
              <a:r>
                <a:rPr lang="en-US" dirty="0">
                  <a:solidFill>
                    <a:srgbClr val="0000FF"/>
                  </a:solidFill>
                </a:rPr>
                <a:t>[</a:t>
              </a:r>
              <a:r>
                <a:rPr lang="en-US" dirty="0"/>
                <a:t>0</a:t>
              </a:r>
              <a:r>
                <a:rPr lang="en-US" dirty="0">
                  <a:solidFill>
                    <a:srgbClr val="0000FF"/>
                  </a:solidFill>
                </a:rPr>
                <a:t>]</a:t>
              </a:r>
              <a:r>
                <a:rPr lang="en-US" dirty="0"/>
                <a:t>;</a:t>
              </a:r>
            </a:p>
            <a:p>
              <a:r>
                <a:rPr lang="en-US" dirty="0"/>
                <a:t>         </a:t>
              </a:r>
              <a:r>
                <a:rPr lang="en-US" dirty="0">
                  <a:solidFill>
                    <a:srgbClr val="00B0F0"/>
                  </a:solidFill>
                </a:rPr>
                <a:t>for</a:t>
              </a:r>
              <a:r>
                <a:rPr lang="en-US" dirty="0"/>
                <a:t> (</a:t>
              </a:r>
              <a:r>
                <a:rPr lang="en-US" dirty="0" err="1">
                  <a:solidFill>
                    <a:srgbClr val="0000FF"/>
                  </a:solidFill>
                </a:rPr>
                <a:t>ndx</a:t>
              </a:r>
              <a:r>
                <a:rPr lang="en-US" dirty="0"/>
                <a:t> =0;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 err="1">
                  <a:solidFill>
                    <a:srgbClr val="0000FF"/>
                  </a:solidFill>
                </a:rPr>
                <a:t>ndx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&lt;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 err="1">
                  <a:solidFill>
                    <a:srgbClr val="0000FF"/>
                  </a:solidFill>
                </a:rPr>
                <a:t>numList.</a:t>
              </a:r>
              <a:r>
                <a:rPr lang="en-US" dirty="0" err="1">
                  <a:solidFill>
                    <a:srgbClr val="00B0F0"/>
                  </a:solidFill>
                </a:rPr>
                <a:t>length</a:t>
              </a:r>
              <a:r>
                <a:rPr lang="en-US" dirty="0"/>
                <a:t>;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 err="1">
                  <a:solidFill>
                    <a:srgbClr val="0000FF"/>
                  </a:solidFill>
                </a:rPr>
                <a:t>ndx</a:t>
              </a:r>
              <a:r>
                <a:rPr lang="en-US" dirty="0">
                  <a:solidFill>
                    <a:srgbClr val="0000FF"/>
                  </a:solidFill>
                </a:rPr>
                <a:t>++</a:t>
              </a:r>
              <a:r>
                <a:rPr lang="en-US" dirty="0"/>
                <a:t>)</a:t>
              </a:r>
            </a:p>
            <a:p>
              <a:r>
                <a:rPr lang="en-US" dirty="0"/>
                <a:t>            {</a:t>
              </a:r>
            </a:p>
            <a:p>
              <a:r>
                <a:rPr lang="en-US" dirty="0"/>
                <a:t>               </a:t>
              </a:r>
              <a:r>
                <a:rPr lang="en-US" dirty="0">
                  <a:solidFill>
                    <a:srgbClr val="00B0F0"/>
                  </a:solidFill>
                </a:rPr>
                <a:t>if</a:t>
              </a:r>
              <a:r>
                <a:rPr lang="en-US" dirty="0"/>
                <a:t> (</a:t>
              </a:r>
              <a:r>
                <a:rPr lang="en-US" dirty="0" err="1">
                  <a:solidFill>
                    <a:srgbClr val="0000FF"/>
                  </a:solidFill>
                </a:rPr>
                <a:t>numList</a:t>
              </a:r>
              <a:r>
                <a:rPr lang="en-US" dirty="0"/>
                <a:t>[</a:t>
              </a:r>
              <a:r>
                <a:rPr lang="en-US" dirty="0" err="1">
                  <a:solidFill>
                    <a:srgbClr val="0000FF"/>
                  </a:solidFill>
                </a:rPr>
                <a:t>ndx</a:t>
              </a:r>
              <a:r>
                <a:rPr lang="en-US" dirty="0"/>
                <a:t>] &gt; </a:t>
              </a:r>
              <a:r>
                <a:rPr lang="en-US" dirty="0">
                  <a:solidFill>
                    <a:srgbClr val="0000FF"/>
                  </a:solidFill>
                </a:rPr>
                <a:t>max)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                  max </a:t>
              </a:r>
              <a:r>
                <a:rPr lang="en-US" dirty="0"/>
                <a:t>= </a:t>
              </a:r>
              <a:r>
                <a:rPr lang="en-US" dirty="0" err="1">
                  <a:solidFill>
                    <a:srgbClr val="0000FF"/>
                  </a:solidFill>
                </a:rPr>
                <a:t>numList</a:t>
              </a:r>
              <a:r>
                <a:rPr lang="en-US" dirty="0"/>
                <a:t>[</a:t>
              </a:r>
              <a:r>
                <a:rPr lang="en-US" dirty="0" err="1">
                  <a:solidFill>
                    <a:srgbClr val="0000FF"/>
                  </a:solidFill>
                </a:rPr>
                <a:t>ndx</a:t>
              </a:r>
              <a:r>
                <a:rPr lang="en-US" dirty="0"/>
                <a:t>];</a:t>
              </a:r>
            </a:p>
            <a:p>
              <a:r>
                <a:rPr lang="en-US" dirty="0"/>
                <a:t>            }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>
                  <a:solidFill>
                    <a:srgbClr val="00B050"/>
                  </a:solidFill>
                </a:rPr>
                <a:t>//end for</a:t>
              </a:r>
            </a:p>
            <a:p>
              <a:r>
                <a:rPr lang="en-US" dirty="0"/>
                <a:t>         </a:t>
              </a:r>
              <a:r>
                <a:rPr lang="en-US" dirty="0">
                  <a:solidFill>
                    <a:srgbClr val="00B0F0"/>
                  </a:solidFill>
                </a:rPr>
                <a:t>return </a:t>
              </a:r>
              <a:r>
                <a:rPr lang="en-US" dirty="0">
                  <a:solidFill>
                    <a:srgbClr val="0000FF"/>
                  </a:solidFill>
                </a:rPr>
                <a:t>max</a:t>
              </a:r>
              <a:r>
                <a:rPr lang="en-US" dirty="0"/>
                <a:t>;</a:t>
              </a:r>
            </a:p>
            <a:p>
              <a:r>
                <a:rPr lang="en-US" dirty="0"/>
                <a:t>       } </a:t>
              </a:r>
              <a:r>
                <a:rPr lang="en-US" dirty="0">
                  <a:solidFill>
                    <a:srgbClr val="00B050"/>
                  </a:solidFill>
                </a:rPr>
                <a:t>// end if</a:t>
              </a:r>
            </a:p>
            <a:p>
              <a:r>
                <a:rPr lang="en-US" dirty="0"/>
                <a:t>     </a:t>
              </a:r>
              <a:r>
                <a:rPr lang="en-US" dirty="0">
                  <a:solidFill>
                    <a:srgbClr val="00B0F0"/>
                  </a:solidFill>
                </a:rPr>
                <a:t>return </a:t>
              </a:r>
              <a:r>
                <a:rPr lang="en-US" dirty="0"/>
                <a:t>0;    </a:t>
              </a:r>
            </a:p>
            <a:p>
              <a:r>
                <a:rPr lang="en-US" dirty="0"/>
                <a:t>  } </a:t>
              </a:r>
              <a:r>
                <a:rPr lang="en-US" dirty="0">
                  <a:solidFill>
                    <a:srgbClr val="00B050"/>
                  </a:solidFill>
                </a:rPr>
                <a:t>// end of larger (</a:t>
              </a:r>
              <a:r>
                <a:rPr lang="en-US" dirty="0" err="1">
                  <a:solidFill>
                    <a:srgbClr val="00B050"/>
                  </a:solidFill>
                </a:rPr>
                <a:t>int</a:t>
              </a:r>
              <a:r>
                <a:rPr lang="en-US" dirty="0">
                  <a:solidFill>
                    <a:srgbClr val="00B050"/>
                  </a:solidFill>
                </a:rPr>
                <a:t> … </a:t>
              </a:r>
              <a:r>
                <a:rPr lang="en-US" dirty="0" err="1">
                  <a:solidFill>
                    <a:srgbClr val="00B050"/>
                  </a:solidFill>
                </a:rPr>
                <a:t>numList</a:t>
              </a:r>
              <a:r>
                <a:rPr lang="en-US" dirty="0">
                  <a:solidFill>
                    <a:srgbClr val="00B050"/>
                  </a:solidFill>
                </a:rPr>
                <a:t>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529" y="1236822"/>
              <a:ext cx="464999" cy="2255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15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definition of the method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larger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would be as follows: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3568" y="1834664"/>
            <a:ext cx="8280919" cy="226184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3568" y="2636912"/>
            <a:ext cx="8280919" cy="226184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52400"/>
            <a:ext cx="900100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chemeClr val="accent2"/>
                </a:solidFill>
                <a:latin typeface="Tahoma" charset="0"/>
                <a:cs typeface="Arial" charset="0"/>
              </a:rPr>
              <a:t>6. VARIABLE LENGTH PARAMETER LIST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 OF SLIDE 10 – REWRITTEN (1)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9513" y="1196752"/>
            <a:ext cx="8784976" cy="5509200"/>
            <a:chOff x="323529" y="1236822"/>
            <a:chExt cx="7848872" cy="2926063"/>
          </a:xfrm>
        </p:grpSpPr>
        <p:sp>
          <p:nvSpPr>
            <p:cNvPr id="14" name="TextBox 13"/>
            <p:cNvSpPr txBox="1"/>
            <p:nvPr/>
          </p:nvSpPr>
          <p:spPr>
            <a:xfrm>
              <a:off x="788528" y="1236822"/>
              <a:ext cx="7383873" cy="2926063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public class </a:t>
              </a:r>
              <a:r>
                <a:rPr lang="en-US" sz="1600" dirty="0">
                  <a:solidFill>
                    <a:srgbClr val="0000FF"/>
                  </a:solidFill>
                </a:rPr>
                <a:t>overloading</a:t>
              </a:r>
            </a:p>
            <a:p>
              <a:r>
                <a:rPr lang="en-US" sz="1600" dirty="0"/>
                <a:t>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public static void main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 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resultInt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 char </a:t>
              </a:r>
              <a:r>
                <a:rPr lang="en-US" sz="1600" dirty="0" err="1">
                  <a:solidFill>
                    <a:srgbClr val="0000FF"/>
                  </a:solidFill>
                </a:rPr>
                <a:t>resultChar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 double </a:t>
              </a:r>
              <a:r>
                <a:rPr lang="en-US" sz="1600" dirty="0" err="1">
                  <a:solidFill>
                    <a:srgbClr val="0000FF"/>
                  </a:solidFill>
                </a:rPr>
                <a:t>resultDouble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 </a:t>
              </a:r>
              <a:r>
                <a:rPr lang="en-US" sz="1600" dirty="0" err="1">
                  <a:solidFill>
                    <a:srgbClr val="0000FF"/>
                  </a:solidFill>
                </a:rPr>
                <a:t>resultInt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/>
                <a:t>=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larger </a:t>
              </a:r>
              <a:r>
                <a:rPr lang="en-US" sz="1600" dirty="0"/>
                <a:t>(5, 9);  </a:t>
              </a:r>
              <a:r>
                <a:rPr lang="en-US" sz="1600" dirty="0">
                  <a:solidFill>
                    <a:srgbClr val="00B050"/>
                  </a:solidFill>
                </a:rPr>
                <a:t>// calls method in line 29</a:t>
              </a:r>
            </a:p>
            <a:p>
              <a:r>
                <a:rPr lang="en-US" sz="1600" dirty="0"/>
                <a:t>        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</a:t>
              </a:r>
              <a:r>
                <a:rPr lang="en-US" sz="1600" dirty="0" err="1"/>
                <a:t>resultInt</a:t>
              </a:r>
              <a:r>
                <a:rPr lang="en-US" sz="1600" dirty="0"/>
                <a:t> = %</a:t>
              </a:r>
              <a:r>
                <a:rPr lang="en-US" sz="1600" dirty="0" err="1"/>
                <a:t>d%n</a:t>
              </a:r>
              <a:r>
                <a:rPr lang="en-US" sz="1600" dirty="0"/>
                <a:t>”, </a:t>
              </a:r>
              <a:r>
                <a:rPr lang="en-US" sz="1600" dirty="0" err="1">
                  <a:solidFill>
                    <a:srgbClr val="0000FF"/>
                  </a:solidFill>
                </a:rPr>
                <a:t>resultInt</a:t>
              </a:r>
              <a:r>
                <a:rPr lang="en-US" sz="1600" dirty="0"/>
                <a:t>);</a:t>
              </a:r>
              <a:endParaRPr lang="en-US" sz="1600" dirty="0">
                <a:solidFill>
                  <a:srgbClr val="00B0F0"/>
                </a:solidFill>
              </a:endParaRP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 </a:t>
              </a:r>
              <a:r>
                <a:rPr lang="en-US" sz="1600" dirty="0" err="1">
                  <a:solidFill>
                    <a:srgbClr val="0000FF"/>
                  </a:solidFill>
                </a:rPr>
                <a:t>resultChar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/>
                <a:t>= </a:t>
              </a:r>
              <a:r>
                <a:rPr lang="en-US" sz="1600" dirty="0">
                  <a:solidFill>
                    <a:srgbClr val="0000FF"/>
                  </a:solidFill>
                </a:rPr>
                <a:t>larger </a:t>
              </a:r>
              <a:r>
                <a:rPr lang="en-US" sz="1600" dirty="0"/>
                <a:t>(‘A’, ‘Z’); </a:t>
              </a:r>
              <a:r>
                <a:rPr lang="en-US" sz="1600" dirty="0">
                  <a:solidFill>
                    <a:srgbClr val="00B050"/>
                  </a:solidFill>
                </a:rPr>
                <a:t>// calls method in line 17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 </a:t>
              </a:r>
              <a:r>
                <a:rPr lang="en-US" sz="1600" dirty="0" err="1">
                  <a:solidFill>
                    <a:srgbClr val="0000FF"/>
                  </a:solidFill>
                </a:rPr>
                <a:t>resultDouble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/>
                <a:t>= </a:t>
              </a:r>
              <a:r>
                <a:rPr lang="en-US" sz="1600" dirty="0">
                  <a:solidFill>
                    <a:srgbClr val="0000FF"/>
                  </a:solidFill>
                </a:rPr>
                <a:t>larger </a:t>
              </a:r>
              <a:r>
                <a:rPr lang="en-US" sz="1600" dirty="0"/>
                <a:t>(55.5, 30.2); </a:t>
              </a:r>
              <a:r>
                <a:rPr lang="en-US" sz="1600" dirty="0">
                  <a:solidFill>
                    <a:srgbClr val="00B050"/>
                  </a:solidFill>
                </a:rPr>
                <a:t>//calls method in line 23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  </a:t>
              </a:r>
              <a:r>
                <a:rPr lang="en-US" sz="1600" dirty="0" err="1">
                  <a:solidFill>
                    <a:srgbClr val="0000FF"/>
                  </a:solidFill>
                </a:rPr>
                <a:t>resultInt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/>
                <a:t>= </a:t>
              </a:r>
              <a:r>
                <a:rPr lang="en-US" sz="1600" dirty="0">
                  <a:solidFill>
                    <a:srgbClr val="0000FF"/>
                  </a:solidFill>
                </a:rPr>
                <a:t>larger </a:t>
              </a:r>
              <a:r>
                <a:rPr lang="en-US" sz="1600" dirty="0"/>
                <a:t>(40, -20, 60, 100, 20); </a:t>
              </a:r>
              <a:r>
                <a:rPr lang="en-US" sz="1600" dirty="0">
                  <a:solidFill>
                    <a:srgbClr val="00B050"/>
                  </a:solidFill>
                </a:rPr>
                <a:t>// calls method in line 29</a:t>
              </a:r>
            </a:p>
            <a:p>
              <a:r>
                <a:rPr lang="en-US" sz="1600" dirty="0"/>
                <a:t>        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</a:t>
              </a:r>
              <a:r>
                <a:rPr lang="en-US" sz="1600" dirty="0" err="1"/>
                <a:t>resultInt</a:t>
              </a:r>
              <a:r>
                <a:rPr lang="en-US" sz="1600" dirty="0"/>
                <a:t> = %</a:t>
              </a:r>
              <a:r>
                <a:rPr lang="en-US" sz="1600" dirty="0" err="1"/>
                <a:t>d%n</a:t>
              </a:r>
              <a:r>
                <a:rPr lang="en-US" sz="1600" dirty="0"/>
                <a:t>”, </a:t>
              </a:r>
              <a:r>
                <a:rPr lang="en-US" sz="1600" dirty="0" err="1">
                  <a:solidFill>
                    <a:srgbClr val="0000FF"/>
                  </a:solidFill>
                </a:rPr>
                <a:t>resultInt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    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</a:t>
              </a:r>
              <a:r>
                <a:rPr lang="en-US" sz="1600" dirty="0" err="1"/>
                <a:t>resultChar</a:t>
              </a:r>
              <a:r>
                <a:rPr lang="en-US" sz="1600" dirty="0"/>
                <a:t> = %</a:t>
              </a:r>
              <a:r>
                <a:rPr lang="en-US" sz="1600" dirty="0" err="1"/>
                <a:t>c%n</a:t>
              </a:r>
              <a:r>
                <a:rPr lang="en-US" sz="1600" dirty="0"/>
                <a:t>”, </a:t>
              </a:r>
              <a:r>
                <a:rPr lang="en-US" sz="1600" dirty="0" err="1">
                  <a:solidFill>
                    <a:srgbClr val="0000FF"/>
                  </a:solidFill>
                </a:rPr>
                <a:t>resultChar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    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</a:t>
              </a:r>
              <a:r>
                <a:rPr lang="en-US" sz="1600" dirty="0" err="1"/>
                <a:t>resultDouble</a:t>
              </a:r>
              <a:r>
                <a:rPr lang="en-US" sz="1600" dirty="0"/>
                <a:t> = %</a:t>
              </a:r>
              <a:r>
                <a:rPr lang="en-US" sz="1600" dirty="0" err="1"/>
                <a:t>f%n</a:t>
              </a:r>
              <a:r>
                <a:rPr lang="en-US" sz="1600" dirty="0"/>
                <a:t>”, </a:t>
              </a:r>
              <a:r>
                <a:rPr lang="en-US" sz="1600" dirty="0" err="1">
                  <a:solidFill>
                    <a:srgbClr val="0000FF"/>
                  </a:solidFill>
                </a:rPr>
                <a:t>resultDouble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   } </a:t>
              </a:r>
              <a:r>
                <a:rPr lang="en-US" sz="1600" dirty="0">
                  <a:solidFill>
                    <a:srgbClr val="00B050"/>
                  </a:solidFill>
                </a:rPr>
                <a:t>//end main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public char </a:t>
              </a:r>
              <a:r>
                <a:rPr lang="en-US" sz="1600" dirty="0">
                  <a:solidFill>
                    <a:srgbClr val="0000FF"/>
                  </a:solidFill>
                </a:rPr>
                <a:t>larger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char </a:t>
              </a:r>
              <a:r>
                <a:rPr lang="en-US" sz="1600" dirty="0">
                  <a:solidFill>
                    <a:srgbClr val="0000FF"/>
                  </a:solidFill>
                </a:rPr>
                <a:t>ch1</a:t>
              </a:r>
              <a:r>
                <a:rPr lang="en-US" sz="1600" dirty="0"/>
                <a:t>, </a:t>
              </a:r>
              <a:r>
                <a:rPr lang="en-US" sz="1600" dirty="0">
                  <a:solidFill>
                    <a:srgbClr val="00B0F0"/>
                  </a:solidFill>
                </a:rPr>
                <a:t>char </a:t>
              </a:r>
              <a:r>
                <a:rPr lang="en-US" sz="1600" dirty="0">
                  <a:solidFill>
                    <a:srgbClr val="0000FF"/>
                  </a:solidFill>
                </a:rPr>
                <a:t>ch2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 if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00FF"/>
                  </a:solidFill>
                </a:rPr>
                <a:t>ch1 </a:t>
              </a:r>
              <a:r>
                <a:rPr lang="en-US" sz="1600" dirty="0"/>
                <a:t>&gt; </a:t>
              </a:r>
              <a:r>
                <a:rPr lang="en-US" sz="1600" dirty="0">
                  <a:solidFill>
                    <a:srgbClr val="0000FF"/>
                  </a:solidFill>
                </a:rPr>
                <a:t>ch2</a:t>
              </a:r>
              <a:r>
                <a:rPr lang="en-US" sz="1600" dirty="0"/>
                <a:t>)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    return </a:t>
              </a:r>
              <a:r>
                <a:rPr lang="en-US" sz="1600" dirty="0">
                  <a:solidFill>
                    <a:srgbClr val="0000FF"/>
                  </a:solidFill>
                </a:rPr>
                <a:t>ch1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 return </a:t>
              </a:r>
              <a:r>
                <a:rPr lang="en-US" sz="1600" dirty="0">
                  <a:solidFill>
                    <a:srgbClr val="0000FF"/>
                  </a:solidFill>
                </a:rPr>
                <a:t>ch2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   }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// end of larger (</a:t>
              </a:r>
              <a:r>
                <a:rPr lang="en-US" sz="1600" dirty="0" err="1">
                  <a:solidFill>
                    <a:srgbClr val="00B050"/>
                  </a:solidFill>
                </a:rPr>
                <a:t>ch</a:t>
              </a:r>
              <a:r>
                <a:rPr lang="en-US" sz="1600" dirty="0">
                  <a:solidFill>
                    <a:srgbClr val="00B050"/>
                  </a:solidFill>
                </a:rPr>
                <a:t>, </a:t>
              </a:r>
              <a:r>
                <a:rPr lang="en-US" sz="1600" dirty="0" err="1">
                  <a:solidFill>
                    <a:srgbClr val="00B050"/>
                  </a:solidFill>
                </a:rPr>
                <a:t>ch</a:t>
              </a:r>
              <a:r>
                <a:rPr lang="en-US" sz="1600" dirty="0">
                  <a:solidFill>
                    <a:srgbClr val="00B050"/>
                  </a:solidFill>
                </a:rPr>
                <a:t>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9" y="1236822"/>
              <a:ext cx="464999" cy="292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22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83568" y="5147032"/>
            <a:ext cx="8280919" cy="226184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3568" y="2924944"/>
            <a:ext cx="8280919" cy="226184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3568" y="3922896"/>
            <a:ext cx="8280919" cy="226184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52400"/>
            <a:ext cx="900100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chemeClr val="accent2"/>
                </a:solidFill>
                <a:latin typeface="Tahoma" charset="0"/>
                <a:cs typeface="Arial" charset="0"/>
              </a:rPr>
              <a:t>6. VARIABLE LENGTH PARAMETER LIST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 OF SLIDE 10 – REWRITTEN (2)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79513" y="1196752"/>
            <a:ext cx="8784976" cy="5509201"/>
            <a:chOff x="323529" y="1236822"/>
            <a:chExt cx="7848872" cy="2926063"/>
          </a:xfrm>
        </p:grpSpPr>
        <p:sp>
          <p:nvSpPr>
            <p:cNvPr id="12" name="TextBox 11"/>
            <p:cNvSpPr txBox="1"/>
            <p:nvPr/>
          </p:nvSpPr>
          <p:spPr>
            <a:xfrm>
              <a:off x="788528" y="1236822"/>
              <a:ext cx="7383873" cy="2926063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public double </a:t>
              </a:r>
              <a:r>
                <a:rPr lang="en-US" sz="1600" dirty="0">
                  <a:solidFill>
                    <a:srgbClr val="0000FF"/>
                  </a:solidFill>
                </a:rPr>
                <a:t>larger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double </a:t>
              </a:r>
              <a:r>
                <a:rPr lang="en-US" sz="1600" dirty="0">
                  <a:solidFill>
                    <a:srgbClr val="0000FF"/>
                  </a:solidFill>
                </a:rPr>
                <a:t>num1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double </a:t>
              </a:r>
              <a:r>
                <a:rPr lang="en-US" sz="1600" dirty="0">
                  <a:solidFill>
                    <a:srgbClr val="0000FF"/>
                  </a:solidFill>
                </a:rPr>
                <a:t>num2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if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00FF"/>
                  </a:solidFill>
                </a:rPr>
                <a:t>num1 </a:t>
              </a:r>
              <a:r>
                <a:rPr lang="en-US" sz="1600" dirty="0"/>
                <a:t>&gt; </a:t>
              </a:r>
              <a:r>
                <a:rPr lang="en-US" sz="1600" dirty="0">
                  <a:solidFill>
                    <a:srgbClr val="0000FF"/>
                  </a:solidFill>
                </a:rPr>
                <a:t>num2</a:t>
              </a:r>
              <a:r>
                <a:rPr lang="en-US" sz="1600" dirty="0"/>
                <a:t>)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return </a:t>
              </a:r>
              <a:r>
                <a:rPr lang="en-US" sz="1600" dirty="0">
                  <a:solidFill>
                    <a:srgbClr val="0000FF"/>
                  </a:solidFill>
                </a:rPr>
                <a:t>num1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return </a:t>
              </a:r>
              <a:r>
                <a:rPr lang="en-US" sz="1600" dirty="0">
                  <a:solidFill>
                    <a:srgbClr val="0000FF"/>
                  </a:solidFill>
                </a:rPr>
                <a:t>num2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} </a:t>
              </a:r>
              <a:r>
                <a:rPr lang="en-US" sz="1600" dirty="0">
                  <a:solidFill>
                    <a:srgbClr val="00B050"/>
                  </a:solidFill>
                </a:rPr>
                <a:t>// end of larger (double, double)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public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larger 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/>
                <a:t>… </a:t>
              </a:r>
              <a:r>
                <a:rPr lang="en-US" sz="1600" dirty="0" err="1">
                  <a:solidFill>
                    <a:srgbClr val="0000FF"/>
                  </a:solidFill>
                </a:rPr>
                <a:t>numList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{</a:t>
              </a:r>
            </a:p>
            <a:p>
              <a:r>
                <a:rPr lang="en-US" sz="1600" dirty="0"/>
                <a:t>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max, </a:t>
              </a:r>
              <a:r>
                <a:rPr lang="en-US" sz="1600" dirty="0" err="1">
                  <a:solidFill>
                    <a:srgbClr val="0000FF"/>
                  </a:solidFill>
                </a:rPr>
                <a:t>ndx</a:t>
              </a:r>
              <a:r>
                <a:rPr lang="en-US" sz="1600" dirty="0">
                  <a:solidFill>
                    <a:srgbClr val="0000FF"/>
                  </a:solidFill>
                </a:rPr>
                <a:t>;</a:t>
              </a:r>
              <a:endParaRPr lang="en-US" sz="1600" dirty="0"/>
            </a:p>
            <a:p>
              <a:r>
                <a:rPr lang="en-US" sz="1600" dirty="0"/>
                <a:t>    </a:t>
              </a:r>
              <a:r>
                <a:rPr lang="en-US" sz="1600" dirty="0">
                  <a:solidFill>
                    <a:srgbClr val="00B0F0"/>
                  </a:solidFill>
                </a:rPr>
                <a:t>if 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00FF"/>
                  </a:solidFill>
                </a:rPr>
                <a:t>numList.</a:t>
              </a:r>
              <a:r>
                <a:rPr lang="en-US" sz="1600" dirty="0" err="1">
                  <a:solidFill>
                    <a:srgbClr val="00B0F0"/>
                  </a:solidFill>
                </a:rPr>
                <a:t>length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/>
                <a:t>!= 0)</a:t>
              </a:r>
            </a:p>
            <a:p>
              <a:r>
                <a:rPr lang="en-US" sz="1600" dirty="0"/>
                <a:t>       {</a:t>
              </a:r>
            </a:p>
            <a:p>
              <a:r>
                <a:rPr lang="en-US" sz="1600" dirty="0"/>
                <a:t>         </a:t>
              </a:r>
              <a:r>
                <a:rPr lang="en-US" sz="1600" dirty="0">
                  <a:solidFill>
                    <a:srgbClr val="0000FF"/>
                  </a:solidFill>
                </a:rPr>
                <a:t>max </a:t>
              </a:r>
              <a:r>
                <a:rPr lang="en-US" sz="1600" dirty="0"/>
                <a:t>= </a:t>
              </a:r>
              <a:r>
                <a:rPr lang="en-US" sz="1600" dirty="0" err="1">
                  <a:solidFill>
                    <a:srgbClr val="0000FF"/>
                  </a:solidFill>
                </a:rPr>
                <a:t>numList</a:t>
              </a:r>
              <a:r>
                <a:rPr lang="en-US" sz="1600" dirty="0">
                  <a:solidFill>
                    <a:srgbClr val="0000FF"/>
                  </a:solidFill>
                </a:rPr>
                <a:t>[</a:t>
              </a:r>
              <a:r>
                <a:rPr lang="en-US" sz="1600" dirty="0"/>
                <a:t>0</a:t>
              </a:r>
              <a:r>
                <a:rPr lang="en-US" sz="1600" dirty="0">
                  <a:solidFill>
                    <a:srgbClr val="0000FF"/>
                  </a:solidFill>
                </a:rPr>
                <a:t>]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      </a:t>
              </a:r>
              <a:r>
                <a:rPr lang="en-US" sz="1600" dirty="0">
                  <a:solidFill>
                    <a:srgbClr val="00B0F0"/>
                  </a:solidFill>
                </a:rPr>
                <a:t>for</a:t>
              </a:r>
              <a:r>
                <a:rPr lang="en-US" sz="1600" dirty="0"/>
                <a:t> (</a:t>
              </a:r>
              <a:r>
                <a:rPr lang="en-US" sz="1600" dirty="0" err="1">
                  <a:solidFill>
                    <a:srgbClr val="0000FF"/>
                  </a:solidFill>
                </a:rPr>
                <a:t>ndx</a:t>
              </a:r>
              <a:r>
                <a:rPr lang="en-US" sz="1600" dirty="0"/>
                <a:t> =0;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ndx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/>
                <a:t>&lt;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numList.</a:t>
              </a:r>
              <a:r>
                <a:rPr lang="en-US" sz="1600" dirty="0" err="1">
                  <a:solidFill>
                    <a:srgbClr val="00B0F0"/>
                  </a:solidFill>
                </a:rPr>
                <a:t>length</a:t>
              </a:r>
              <a:r>
                <a:rPr lang="en-US" sz="1600" dirty="0"/>
                <a:t>;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ndx</a:t>
              </a:r>
              <a:r>
                <a:rPr lang="en-US" sz="1600" dirty="0">
                  <a:solidFill>
                    <a:srgbClr val="0000FF"/>
                  </a:solidFill>
                </a:rPr>
                <a:t>++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         {</a:t>
              </a:r>
            </a:p>
            <a:p>
              <a:r>
                <a:rPr lang="en-US" sz="1600" dirty="0"/>
                <a:t>               </a:t>
              </a:r>
              <a:r>
                <a:rPr lang="en-US" sz="1600" dirty="0">
                  <a:solidFill>
                    <a:srgbClr val="00B0F0"/>
                  </a:solidFill>
                </a:rPr>
                <a:t>if</a:t>
              </a:r>
              <a:r>
                <a:rPr lang="en-US" sz="1600" dirty="0"/>
                <a:t> (</a:t>
              </a:r>
              <a:r>
                <a:rPr lang="en-US" sz="1600" dirty="0" err="1">
                  <a:solidFill>
                    <a:srgbClr val="0000FF"/>
                  </a:solidFill>
                </a:rPr>
                <a:t>numList</a:t>
              </a:r>
              <a:r>
                <a:rPr lang="en-US" sz="1600" dirty="0"/>
                <a:t>[</a:t>
              </a:r>
              <a:r>
                <a:rPr lang="en-US" sz="1600" dirty="0" err="1">
                  <a:solidFill>
                    <a:srgbClr val="0000FF"/>
                  </a:solidFill>
                </a:rPr>
                <a:t>ndx</a:t>
              </a:r>
              <a:r>
                <a:rPr lang="en-US" sz="1600" dirty="0"/>
                <a:t>] &gt; </a:t>
              </a:r>
              <a:r>
                <a:rPr lang="en-US" sz="1600" dirty="0">
                  <a:solidFill>
                    <a:srgbClr val="0000FF"/>
                  </a:solidFill>
                </a:rPr>
                <a:t>max)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                  max </a:t>
              </a:r>
              <a:r>
                <a:rPr lang="en-US" sz="1600" dirty="0"/>
                <a:t>= </a:t>
              </a:r>
              <a:r>
                <a:rPr lang="en-US" sz="1600" dirty="0" err="1">
                  <a:solidFill>
                    <a:srgbClr val="0000FF"/>
                  </a:solidFill>
                </a:rPr>
                <a:t>numList</a:t>
              </a:r>
              <a:r>
                <a:rPr lang="en-US" sz="1600" dirty="0"/>
                <a:t>[</a:t>
              </a:r>
              <a:r>
                <a:rPr lang="en-US" sz="1600" dirty="0" err="1">
                  <a:solidFill>
                    <a:srgbClr val="0000FF"/>
                  </a:solidFill>
                </a:rPr>
                <a:t>ndx</a:t>
              </a:r>
              <a:r>
                <a:rPr lang="en-US" sz="1600" dirty="0"/>
                <a:t>];</a:t>
              </a:r>
            </a:p>
            <a:p>
              <a:r>
                <a:rPr lang="en-US" sz="1600" dirty="0"/>
                <a:t>            }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//end for</a:t>
              </a:r>
            </a:p>
            <a:p>
              <a:r>
                <a:rPr lang="en-US" sz="1600" dirty="0"/>
                <a:t>         </a:t>
              </a:r>
              <a:r>
                <a:rPr lang="en-US" sz="1600" dirty="0">
                  <a:solidFill>
                    <a:srgbClr val="00B0F0"/>
                  </a:solidFill>
                </a:rPr>
                <a:t>return </a:t>
              </a:r>
              <a:r>
                <a:rPr lang="en-US" sz="1600" dirty="0">
                  <a:solidFill>
                    <a:srgbClr val="0000FF"/>
                  </a:solidFill>
                </a:rPr>
                <a:t>max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    } </a:t>
              </a:r>
              <a:r>
                <a:rPr lang="en-US" sz="1600" dirty="0">
                  <a:solidFill>
                    <a:srgbClr val="00B050"/>
                  </a:solidFill>
                </a:rPr>
                <a:t>// end if</a:t>
              </a:r>
            </a:p>
            <a:p>
              <a:r>
                <a:rPr lang="en-US" sz="1600" dirty="0"/>
                <a:t>     </a:t>
              </a:r>
              <a:r>
                <a:rPr lang="en-US" sz="1600" dirty="0">
                  <a:solidFill>
                    <a:srgbClr val="00B0F0"/>
                  </a:solidFill>
                </a:rPr>
                <a:t>return </a:t>
              </a:r>
              <a:r>
                <a:rPr lang="en-US" sz="1600" dirty="0"/>
                <a:t>0;    </a:t>
              </a:r>
            </a:p>
            <a:p>
              <a:r>
                <a:rPr lang="en-US" sz="1600" dirty="0"/>
                <a:t>  } </a:t>
              </a:r>
              <a:r>
                <a:rPr lang="en-US" sz="1600" dirty="0">
                  <a:solidFill>
                    <a:srgbClr val="00B050"/>
                  </a:solidFill>
                </a:rPr>
                <a:t>// end of larger (</a:t>
              </a:r>
              <a:r>
                <a:rPr lang="en-US" sz="1600" dirty="0" err="1">
                  <a:solidFill>
                    <a:srgbClr val="00B050"/>
                  </a:solidFill>
                </a:rPr>
                <a:t>int</a:t>
              </a:r>
              <a:r>
                <a:rPr lang="en-US" sz="1600" dirty="0">
                  <a:solidFill>
                    <a:srgbClr val="00B050"/>
                  </a:solidFill>
                </a:rPr>
                <a:t> … </a:t>
              </a:r>
              <a:r>
                <a:rPr lang="en-US" sz="1600" dirty="0" err="1">
                  <a:solidFill>
                    <a:srgbClr val="00B050"/>
                  </a:solidFill>
                </a:rPr>
                <a:t>numList</a:t>
              </a:r>
              <a:r>
                <a:rPr lang="en-US" sz="1600" dirty="0">
                  <a:solidFill>
                    <a:srgbClr val="00B050"/>
                  </a:solidFill>
                </a:rPr>
                <a:t>)</a:t>
              </a:r>
            </a:p>
            <a:p>
              <a:r>
                <a:rPr lang="en-US" sz="1600" dirty="0"/>
                <a:t>} </a:t>
              </a:r>
              <a:r>
                <a:rPr lang="en-US" sz="1600" dirty="0">
                  <a:solidFill>
                    <a:srgbClr val="00B050"/>
                  </a:solidFill>
                </a:rPr>
                <a:t>//end class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3529" y="1236822"/>
              <a:ext cx="464999" cy="2926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44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83568" y="1268760"/>
            <a:ext cx="8280919" cy="226184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3568" y="2698760"/>
            <a:ext cx="8280919" cy="226184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1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52400"/>
            <a:ext cx="900100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chemeClr val="accent2"/>
                </a:solidFill>
                <a:latin typeface="Tahoma" charset="0"/>
                <a:cs typeface="Arial" charset="0"/>
              </a:rPr>
              <a:t>6. VARIABLE LENGTH PARAMETER LIST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6.2 RULES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9513" y="2276870"/>
            <a:ext cx="8784976" cy="646330"/>
            <a:chOff x="323529" y="1236822"/>
            <a:chExt cx="7848872" cy="343281"/>
          </a:xfrm>
        </p:grpSpPr>
        <p:sp>
          <p:nvSpPr>
            <p:cNvPr id="20" name="TextBox 19"/>
            <p:cNvSpPr txBox="1"/>
            <p:nvPr/>
          </p:nvSpPr>
          <p:spPr>
            <a:xfrm>
              <a:off x="788528" y="1236822"/>
              <a:ext cx="7383873" cy="343281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[] </a:t>
              </a:r>
              <a:r>
                <a:rPr lang="en-US" dirty="0" err="1">
                  <a:solidFill>
                    <a:srgbClr val="0000FF"/>
                  </a:solidFill>
                </a:rPr>
                <a:t>intList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= { 5, 10, 15, 20, 2, 54, 77, 99, 100, 22, -9};</a:t>
              </a:r>
            </a:p>
            <a:p>
              <a:r>
                <a:rPr lang="en-US" dirty="0" err="1"/>
                <a:t>System.out.println</a:t>
              </a:r>
              <a:r>
                <a:rPr lang="en-US" dirty="0"/>
                <a:t> (</a:t>
              </a:r>
              <a:r>
                <a:rPr lang="en-US" dirty="0">
                  <a:solidFill>
                    <a:srgbClr val="0000FF"/>
                  </a:solidFill>
                </a:rPr>
                <a:t>larger</a:t>
              </a:r>
              <a:r>
                <a:rPr lang="en-US" dirty="0"/>
                <a:t>(</a:t>
              </a:r>
              <a:r>
                <a:rPr lang="en-US" dirty="0" err="1">
                  <a:solidFill>
                    <a:srgbClr val="0000FF"/>
                  </a:solidFill>
                </a:rPr>
                <a:t>intList</a:t>
              </a:r>
              <a:r>
                <a:rPr lang="en-US" dirty="0"/>
                <a:t>));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529" y="1236822"/>
              <a:ext cx="464999" cy="34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11967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use the same method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larger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find the maximum element of an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177281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Calling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another method would be as follows: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7504" y="3789039"/>
            <a:ext cx="8784976" cy="369332"/>
            <a:chOff x="323529" y="1236822"/>
            <a:chExt cx="7848872" cy="196161"/>
          </a:xfrm>
        </p:grpSpPr>
        <p:sp>
          <p:nvSpPr>
            <p:cNvPr id="24" name="TextBox 23"/>
            <p:cNvSpPr txBox="1"/>
            <p:nvPr/>
          </p:nvSpPr>
          <p:spPr>
            <a:xfrm>
              <a:off x="788528" y="1236822"/>
              <a:ext cx="7383873" cy="196161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public static void </a:t>
              </a:r>
              <a:r>
                <a:rPr lang="en-US" dirty="0" err="1">
                  <a:solidFill>
                    <a:srgbClr val="0000FF"/>
                  </a:solidFill>
                </a:rPr>
                <a:t>myMethod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String </a:t>
              </a:r>
              <a:r>
                <a:rPr lang="en-US" dirty="0">
                  <a:solidFill>
                    <a:srgbClr val="0000FF"/>
                  </a:solidFill>
                </a:rPr>
                <a:t>name</a:t>
              </a:r>
              <a:r>
                <a:rPr lang="en-US" dirty="0"/>
                <a:t>, </a:t>
              </a:r>
              <a:r>
                <a:rPr lang="en-US" dirty="0">
                  <a:solidFill>
                    <a:srgbClr val="00B0F0"/>
                  </a:solidFill>
                </a:rPr>
                <a:t>double </a:t>
              </a:r>
              <a:r>
                <a:rPr lang="en-US" dirty="0" err="1">
                  <a:solidFill>
                    <a:srgbClr val="0000FF"/>
                  </a:solidFill>
                </a:rPr>
                <a:t>num</a:t>
              </a:r>
              <a:r>
                <a:rPr lang="en-US" dirty="0"/>
                <a:t>, 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/>
                <a:t>… </a:t>
              </a:r>
              <a:r>
                <a:rPr lang="en-US" dirty="0" err="1">
                  <a:solidFill>
                    <a:srgbClr val="0000FF"/>
                  </a:solidFill>
                </a:rPr>
                <a:t>numList</a:t>
              </a:r>
              <a:r>
                <a:rPr lang="en-US" dirty="0"/>
                <a:t>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9" y="1236822"/>
              <a:ext cx="464999" cy="196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03920" y="29969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method may have a variable length formal parameter in addition to other formal parameters: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07504" y="5291916"/>
            <a:ext cx="8784976" cy="369332"/>
            <a:chOff x="323529" y="1236822"/>
            <a:chExt cx="7848872" cy="196161"/>
          </a:xfrm>
        </p:grpSpPr>
        <p:sp>
          <p:nvSpPr>
            <p:cNvPr id="29" name="TextBox 28"/>
            <p:cNvSpPr txBox="1"/>
            <p:nvPr/>
          </p:nvSpPr>
          <p:spPr>
            <a:xfrm>
              <a:off x="788528" y="1236822"/>
              <a:ext cx="7383873" cy="196161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public static void </a:t>
              </a:r>
              <a:r>
                <a:rPr lang="en-US" dirty="0" err="1">
                  <a:solidFill>
                    <a:srgbClr val="0000FF"/>
                  </a:solidFill>
                </a:rPr>
                <a:t>myMethod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String </a:t>
              </a:r>
              <a:r>
                <a:rPr lang="en-US" dirty="0">
                  <a:solidFill>
                    <a:srgbClr val="0000FF"/>
                  </a:solidFill>
                </a:rPr>
                <a:t>name</a:t>
              </a:r>
              <a:r>
                <a:rPr lang="en-US" dirty="0"/>
                <a:t>, </a:t>
              </a:r>
              <a:r>
                <a:rPr lang="en-US" dirty="0">
                  <a:solidFill>
                    <a:srgbClr val="00B0F0"/>
                  </a:solidFill>
                </a:rPr>
                <a:t>double </a:t>
              </a:r>
              <a:r>
                <a:rPr lang="en-US" dirty="0" err="1">
                  <a:solidFill>
                    <a:srgbClr val="0000FF"/>
                  </a:solidFill>
                </a:rPr>
                <a:t>num</a:t>
              </a:r>
              <a:r>
                <a:rPr lang="en-US" dirty="0"/>
                <a:t>, 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/>
                <a:t>… </a:t>
              </a:r>
              <a:r>
                <a:rPr lang="en-US" dirty="0" err="1">
                  <a:solidFill>
                    <a:srgbClr val="0000FF"/>
                  </a:solidFill>
                </a:rPr>
                <a:t>numList</a:t>
              </a:r>
              <a:r>
                <a:rPr lang="en-US" dirty="0"/>
                <a:t>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529" y="1236822"/>
              <a:ext cx="464999" cy="196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3920" y="4211797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method has both a variable length formal parameter and other types of formal parameters, then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variable length formal parameter should be the last parameter in the list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5536" y="572570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method can have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most one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 length formal parameter</a:t>
            </a:r>
          </a:p>
        </p:txBody>
      </p:sp>
    </p:spTree>
    <p:extLst>
      <p:ext uri="{BB962C8B-B14F-4D97-AF65-F5344CB8AC3E}">
        <p14:creationId xmlns:p14="http://schemas.microsoft.com/office/powerpoint/2010/main" val="24799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  <p:bldP spid="14" grpId="0"/>
      <p:bldP spid="27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52400"/>
            <a:ext cx="900100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chemeClr val="accent2"/>
                </a:solidFill>
                <a:latin typeface="Tahoma" charset="0"/>
                <a:cs typeface="Arial" charset="0"/>
              </a:rPr>
              <a:t>6. VARIABLE LENGTH PARAMETER LIST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6.3 COUNTER-EXAMPLE 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9513" y="1876762"/>
            <a:ext cx="8784976" cy="369332"/>
            <a:chOff x="323529" y="1236822"/>
            <a:chExt cx="7848872" cy="196161"/>
          </a:xfrm>
        </p:grpSpPr>
        <p:sp>
          <p:nvSpPr>
            <p:cNvPr id="20" name="TextBox 19"/>
            <p:cNvSpPr txBox="1"/>
            <p:nvPr/>
          </p:nvSpPr>
          <p:spPr>
            <a:xfrm>
              <a:off x="788528" y="1236822"/>
              <a:ext cx="7383873" cy="196161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public static void </a:t>
              </a:r>
              <a:r>
                <a:rPr lang="en-US" dirty="0" err="1">
                  <a:solidFill>
                    <a:srgbClr val="0000FF"/>
                  </a:solidFill>
                </a:rPr>
                <a:t>myMethod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double </a:t>
              </a:r>
              <a:r>
                <a:rPr lang="en-US" dirty="0"/>
                <a:t>… </a:t>
              </a:r>
              <a:r>
                <a:rPr lang="en-US" dirty="0">
                  <a:solidFill>
                    <a:srgbClr val="0000FF"/>
                  </a:solidFill>
                </a:rPr>
                <a:t>list1</a:t>
              </a:r>
              <a:r>
                <a:rPr lang="en-US" dirty="0"/>
                <a:t>, 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/>
                <a:t>… </a:t>
              </a:r>
              <a:r>
                <a:rPr lang="en-US" dirty="0">
                  <a:solidFill>
                    <a:srgbClr val="0000FF"/>
                  </a:solidFill>
                </a:rPr>
                <a:t>list2</a:t>
              </a:r>
              <a:r>
                <a:rPr lang="en-US" dirty="0"/>
                <a:t>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529" y="1236822"/>
              <a:ext cx="464999" cy="196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method headers are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incorrect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230881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there are two variable length formal parameters.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9512" y="3009146"/>
            <a:ext cx="8784976" cy="369332"/>
            <a:chOff x="323529" y="1236822"/>
            <a:chExt cx="7848872" cy="196161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196161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public static void </a:t>
              </a:r>
              <a:r>
                <a:rPr lang="en-US" dirty="0" err="1">
                  <a:solidFill>
                    <a:srgbClr val="0000FF"/>
                  </a:solidFill>
                </a:rPr>
                <a:t>myMethod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double </a:t>
              </a:r>
              <a:r>
                <a:rPr lang="en-US" dirty="0"/>
                <a:t>… </a:t>
              </a:r>
              <a:r>
                <a:rPr lang="en-US" dirty="0">
                  <a:solidFill>
                    <a:srgbClr val="0000FF"/>
                  </a:solidFill>
                </a:rPr>
                <a:t>list1</a:t>
              </a:r>
              <a:r>
                <a:rPr lang="en-US" dirty="0"/>
                <a:t>, 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number</a:t>
              </a:r>
              <a:r>
                <a:rPr lang="en-US" dirty="0"/>
                <a:t>, </a:t>
              </a:r>
              <a:r>
                <a:rPr lang="en-US" dirty="0">
                  <a:solidFill>
                    <a:srgbClr val="00B0F0"/>
                  </a:solidFill>
                </a:rPr>
                <a:t>String </a:t>
              </a:r>
              <a:r>
                <a:rPr lang="en-US" dirty="0">
                  <a:solidFill>
                    <a:srgbClr val="0000FF"/>
                  </a:solidFill>
                </a:rPr>
                <a:t>name</a:t>
              </a:r>
              <a:r>
                <a:rPr lang="en-US" dirty="0"/>
                <a:t>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9" y="1236822"/>
              <a:ext cx="464999" cy="196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51519" y="344119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the variable length formal parameter should be the last parameter in the list.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79512" y="4449306"/>
            <a:ext cx="8784976" cy="369332"/>
            <a:chOff x="323529" y="1236822"/>
            <a:chExt cx="7848872" cy="196161"/>
          </a:xfrm>
        </p:grpSpPr>
        <p:sp>
          <p:nvSpPr>
            <p:cNvPr id="26" name="TextBox 25"/>
            <p:cNvSpPr txBox="1"/>
            <p:nvPr/>
          </p:nvSpPr>
          <p:spPr>
            <a:xfrm>
              <a:off x="788528" y="1236822"/>
              <a:ext cx="7383873" cy="196161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public static void </a:t>
              </a:r>
              <a:r>
                <a:rPr lang="en-US" dirty="0" err="1">
                  <a:solidFill>
                    <a:srgbClr val="0000FF"/>
                  </a:solidFill>
                </a:rPr>
                <a:t>myMethod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double[] </a:t>
              </a:r>
              <a:r>
                <a:rPr lang="en-US" dirty="0"/>
                <a:t>… </a:t>
              </a:r>
              <a:r>
                <a:rPr lang="en-US" dirty="0">
                  <a:solidFill>
                    <a:srgbClr val="0000FF"/>
                  </a:solidFill>
                </a:rPr>
                <a:t>list1</a:t>
              </a:r>
              <a:r>
                <a:rPr lang="en-US" dirty="0"/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9" y="1236822"/>
              <a:ext cx="464999" cy="196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51519" y="488135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parenthesis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[]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be written with the variable length formal parameter.</a:t>
            </a:r>
          </a:p>
        </p:txBody>
      </p:sp>
      <p:sp>
        <p:nvSpPr>
          <p:cNvPr id="29" name="Multiply 28"/>
          <p:cNvSpPr/>
          <p:nvPr/>
        </p:nvSpPr>
        <p:spPr>
          <a:xfrm>
            <a:off x="7524328" y="620688"/>
            <a:ext cx="1152128" cy="88210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  <p:bldP spid="12" grpId="0"/>
      <p:bldP spid="23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DEFINITION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1520" y="126876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Overloading:</a:t>
            </a:r>
          </a:p>
          <a:p>
            <a:pPr lvl="1" algn="just">
              <a:buClr>
                <a:srgbClr val="FF0000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Defining several methods within a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same name.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206084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520" y="2413337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y)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1.1 METHOD OVERLOADING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59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18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DEFINITION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1520" y="126876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Signature:</a:t>
            </a:r>
          </a:p>
          <a:p>
            <a:pPr lvl="1" algn="just">
              <a:buClr>
                <a:srgbClr val="FF0000"/>
              </a:buClr>
            </a:pP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signature of a method consists of the following: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name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 parameter list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342900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520" y="3781489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y)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1.2 METHOD SIGNATURE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2708920"/>
            <a:ext cx="8640960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that the method type is not part of its signature.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761" y="3829110"/>
            <a:ext cx="3600400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1760" y="4149080"/>
            <a:ext cx="3600400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11760" y="4477182"/>
            <a:ext cx="3600400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18" grpId="0"/>
      <p:bldP spid="21" grpId="0" animBg="1"/>
      <p:bldP spid="12" grpId="0" animBg="1"/>
      <p:bldP spid="13" grpId="0" animBg="1"/>
      <p:bldP spid="15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DEFINITION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1520" y="28529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(1):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520" y="314096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method1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x)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method2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1.3 DIFFERENT FORMAL PARAMETER LIST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1268760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methods are said to have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formal parameter lists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both methods have: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different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formal parameters, and/or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different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 (not name)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listed formal parameters in at least one position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520" y="378904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different names and different formal parameter lists 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signatures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because they have different number of parameters.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75856" y="3181038"/>
            <a:ext cx="1008112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1520" y="450912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(2):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520" y="47971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method1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method2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91880" y="3501008"/>
            <a:ext cx="1872208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1520" y="5385410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different names and different formal parameter lists 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signatures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because the order of the data types is not the same in both methods.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75856" y="4869160"/>
            <a:ext cx="1872208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19872" y="5157192"/>
            <a:ext cx="1872208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 animBg="1"/>
      <p:bldP spid="14" grpId="0"/>
      <p:bldP spid="24" grpId="0"/>
      <p:bldP spid="25" grpId="0" animBg="1"/>
      <p:bldP spid="26" grpId="0"/>
      <p:bldP spid="27" grpId="0"/>
      <p:bldP spid="28" grpId="0" animBg="1"/>
      <p:bldP spid="29" grpId="0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 OVERLOADING RULES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0441" y="764704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(or more) methods are said to overload each other if: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have the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name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have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formal parameter lists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520" y="1844824"/>
            <a:ext cx="8640960" cy="707886"/>
          </a:xfrm>
          <a:prstGeom prst="rect">
            <a:avLst/>
          </a:prstGeom>
          <a:solidFill>
            <a:schemeClr val="bg2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expression “overload” comes from that we overload the same method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parameter lists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256490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(1):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methods are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correctly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overloaded because they have the same name and different order of data types 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322517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393305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(2):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methods are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correctly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overloaded because they have the same name and different number of parameters: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520" y="4573577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y)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6093296"/>
            <a:ext cx="8640960" cy="400110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that the method type is not one of the overloading rules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520" y="5589240"/>
            <a:ext cx="8640960" cy="400110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programmer defines (writes the statements of)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overloaded method.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11760" y="3253046"/>
            <a:ext cx="3312368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11760" y="3613086"/>
            <a:ext cx="3312368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11760" y="4621198"/>
            <a:ext cx="3312368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11760" y="4981238"/>
            <a:ext cx="2304256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2" grpId="0"/>
      <p:bldP spid="14" grpId="0"/>
      <p:bldP spid="15" grpId="0"/>
      <p:bldP spid="18" grpId="0"/>
      <p:bldP spid="21" grpId="0" animBg="1"/>
      <p:bldP spid="22" grpId="0" animBg="1"/>
      <p:bldP spid="16" grpId="0" animBg="1"/>
      <p:bldP spid="19" grpId="0" animBg="1"/>
      <p:bldP spid="20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 COUNTER EXAMPLES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76470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methods are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incorrectly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overloaded; the compiler generates an error: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226467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364502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num2)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520" y="1412776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Counter-example (1):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methods are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incorrectly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overloaded because they have the same method name and same formal parameter lists: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520" y="299695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Counter-example (2):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the names of the formal parameters, does not allow overloading of the previous counter-example: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520" y="508518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static void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methodABC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num1,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num2)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520" y="443711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Counter-example (3):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the modifier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allow overloading of the previous example: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11760" y="2324492"/>
            <a:ext cx="3312368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1760" y="2684532"/>
            <a:ext cx="3312368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5652120" y="2204306"/>
            <a:ext cx="1152128" cy="88210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39752" y="3735007"/>
            <a:ext cx="3312368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39752" y="4064878"/>
            <a:ext cx="4392488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732240" y="3614821"/>
            <a:ext cx="1152128" cy="88210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59832" y="5157192"/>
            <a:ext cx="3312368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39752" y="5499257"/>
            <a:ext cx="4392488" cy="31997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6660232" y="5054981"/>
            <a:ext cx="1152128" cy="88210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1520" y="5949280"/>
            <a:ext cx="8640960" cy="70788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that the method type and modifiers are not part of the overloading rules</a:t>
            </a:r>
          </a:p>
        </p:txBody>
      </p:sp>
    </p:spTree>
    <p:extLst>
      <p:ext uri="{BB962C8B-B14F-4D97-AF65-F5344CB8AC3E}">
        <p14:creationId xmlns:p14="http://schemas.microsoft.com/office/powerpoint/2010/main" val="13451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  <p:bldP spid="22" grpId="0"/>
      <p:bldP spid="23" grpId="0"/>
      <p:bldP spid="24" grpId="0"/>
      <p:bldP spid="25" grpId="0"/>
      <p:bldP spid="12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25A1C68-F048-4C66-8544-2D3BD35A58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774576"/>
          </a:xfr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 COMPILER OVERLOADING FLOWCHART</a:t>
            </a:r>
            <a:endParaRPr lang="en-US" sz="2800" dirty="0">
              <a:solidFill>
                <a:schemeClr val="accent2"/>
              </a:solidFill>
              <a:latin typeface="Tahoma" charset="0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03548" y="1484784"/>
            <a:ext cx="2880320" cy="36004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Get method name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467544" y="2204864"/>
            <a:ext cx="2952328" cy="1514094"/>
          </a:xfrm>
          <a:prstGeom prst="flowChartDecision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Another method with the same?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88224" y="3573016"/>
            <a:ext cx="2165755" cy="64335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Match formal parameter list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43069" y="1154571"/>
            <a:ext cx="1279" cy="330213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43708" y="1844824"/>
            <a:ext cx="0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943069" y="3718958"/>
            <a:ext cx="639" cy="2736304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</p:cNvCxnSpPr>
          <p:nvPr/>
        </p:nvCxnSpPr>
        <p:spPr>
          <a:xfrm>
            <a:off x="3419872" y="2961911"/>
            <a:ext cx="432048" cy="1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3"/>
          </p:cNvCxnSpPr>
          <p:nvPr/>
        </p:nvCxnSpPr>
        <p:spPr>
          <a:xfrm flipV="1">
            <a:off x="6696237" y="2960948"/>
            <a:ext cx="971523" cy="963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667760" y="2960948"/>
            <a:ext cx="6682" cy="626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671101" y="5517232"/>
            <a:ext cx="0" cy="64807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3848" y="249289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59632" y="366651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3" name="Flowchart: Decision 32"/>
          <p:cNvSpPr/>
          <p:nvPr/>
        </p:nvSpPr>
        <p:spPr>
          <a:xfrm>
            <a:off x="3887925" y="2204864"/>
            <a:ext cx="2808312" cy="1514094"/>
          </a:xfrm>
          <a:prstGeom prst="flowChartDecision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Different formal parameter lists?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04248" y="265839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7669139" y="4242960"/>
            <a:ext cx="3924" cy="842224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88224" y="5085184"/>
            <a:ext cx="2165755" cy="427327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Overload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964543" y="6451410"/>
            <a:ext cx="4623681" cy="385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292081" y="3718958"/>
            <a:ext cx="0" cy="578859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0" y="366651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707905" y="4297817"/>
            <a:ext cx="3168352" cy="64335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Compiler generates a syntax error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588224" y="6165304"/>
            <a:ext cx="2165755" cy="576064"/>
          </a:xfrm>
          <a:prstGeom prst="rect">
            <a:avLst/>
          </a:prstGeom>
          <a:solidFill>
            <a:srgbClr val="00B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Continue Compilation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209204" y="5593961"/>
            <a:ext cx="2165755" cy="427327"/>
          </a:xfrm>
          <a:prstGeom prst="rect">
            <a:avLst/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Stop compilation</a:t>
            </a:r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292081" y="4941168"/>
            <a:ext cx="1" cy="652793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763688" y="908720"/>
            <a:ext cx="360040" cy="288032"/>
          </a:xfrm>
          <a:prstGeom prst="ellipse">
            <a:avLst/>
          </a:prstGeom>
          <a:solidFill>
            <a:srgbClr val="00B0F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49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55" grpId="0"/>
      <p:bldP spid="58" grpId="0"/>
      <p:bldP spid="33" grpId="0" animBg="1"/>
      <p:bldP spid="37" grpId="0"/>
      <p:bldP spid="47" grpId="0" animBg="1"/>
      <p:bldP spid="56" grpId="0"/>
      <p:bldP spid="57" grpId="0" animBg="1"/>
      <p:bldP spid="63" grpId="0" animBg="1"/>
      <p:bldP spid="63" grpId="1" animBg="1"/>
      <p:bldP spid="6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5. EXAMPLES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1520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Recall the pre-defined method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172461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fact, it is written four times with different formal parameter lists: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520" y="2060848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static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x)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static long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x)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static double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x)</a:t>
            </a:r>
          </a:p>
          <a:p>
            <a:pPr marL="800100" lvl="1" indent="-342900" algn="just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static float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520" y="357301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other words,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overloaded.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5.1        </a:t>
            </a:r>
            <a:r>
              <a:rPr lang="en-US" b="1" dirty="0" err="1"/>
              <a:t>int</a:t>
            </a:r>
            <a:r>
              <a:rPr lang="en-US" b="1" dirty="0"/>
              <a:t>/long/double/float    abs(</a:t>
            </a:r>
            <a:r>
              <a:rPr lang="en-US" b="1" dirty="0" err="1"/>
              <a:t>int</a:t>
            </a:r>
            <a:r>
              <a:rPr lang="en-US" b="1" dirty="0"/>
              <a:t>/long/double/float    x)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79513" y="4005064"/>
            <a:ext cx="8784976" cy="1200329"/>
            <a:chOff x="323529" y="1236822"/>
            <a:chExt cx="7848872" cy="1128695"/>
          </a:xfrm>
        </p:grpSpPr>
        <p:sp>
          <p:nvSpPr>
            <p:cNvPr id="22" name="TextBox 21"/>
            <p:cNvSpPr txBox="1"/>
            <p:nvPr/>
          </p:nvSpPr>
          <p:spPr>
            <a:xfrm>
              <a:off x="788528" y="1236822"/>
              <a:ext cx="7383873" cy="112869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num1 = -10;	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double</a:t>
              </a:r>
              <a:r>
                <a:rPr lang="en-US" dirty="0">
                  <a:solidFill>
                    <a:srgbClr val="0000FF"/>
                  </a:solidFill>
                </a:rPr>
                <a:t> num2 = 50.23; </a:t>
              </a:r>
              <a:endParaRPr lang="en-US" dirty="0">
                <a:solidFill>
                  <a:srgbClr val="00B05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num1 = </a:t>
              </a:r>
              <a:r>
                <a:rPr lang="en-US" dirty="0">
                  <a:solidFill>
                    <a:srgbClr val="00B050"/>
                  </a:solidFill>
                </a:rPr>
                <a:t>abs</a:t>
              </a:r>
              <a:r>
                <a:rPr lang="en-US" dirty="0">
                  <a:solidFill>
                    <a:srgbClr val="0000FF"/>
                  </a:solidFill>
                </a:rPr>
                <a:t>(num1);  </a:t>
              </a:r>
              <a:r>
                <a:rPr lang="en-US" dirty="0">
                  <a:solidFill>
                    <a:srgbClr val="00B050"/>
                  </a:solidFill>
                </a:rPr>
                <a:t>//The first method is called (</a:t>
              </a:r>
              <a:r>
                <a:rPr lang="en-US" dirty="0" err="1">
                  <a:solidFill>
                    <a:srgbClr val="00B050"/>
                  </a:solidFill>
                </a:rPr>
                <a:t>int</a:t>
              </a:r>
              <a:r>
                <a:rPr lang="en-US" dirty="0">
                  <a:solidFill>
                    <a:srgbClr val="00B050"/>
                  </a:solidFill>
                </a:rPr>
                <a:t>)</a:t>
              </a:r>
            </a:p>
            <a:p>
              <a:r>
                <a:rPr lang="en-US" dirty="0">
                  <a:solidFill>
                    <a:srgbClr val="0000FF"/>
                  </a:solidFill>
                </a:rPr>
                <a:t>num2 = </a:t>
              </a:r>
              <a:r>
                <a:rPr lang="en-US" dirty="0">
                  <a:solidFill>
                    <a:srgbClr val="00B050"/>
                  </a:solidFill>
                </a:rPr>
                <a:t>abs</a:t>
              </a:r>
              <a:r>
                <a:rPr lang="en-US" dirty="0">
                  <a:solidFill>
                    <a:srgbClr val="0000FF"/>
                  </a:solidFill>
                </a:rPr>
                <a:t>(num2);  </a:t>
              </a:r>
              <a:r>
                <a:rPr lang="en-US" dirty="0">
                  <a:solidFill>
                    <a:srgbClr val="00B050"/>
                  </a:solidFill>
                </a:rPr>
                <a:t>//The third method is called (double)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3529" y="1236822"/>
              <a:ext cx="386010" cy="1128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1520" y="5877272"/>
            <a:ext cx="8640960" cy="70788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method name is overloaded, then the formal parameter list determines which method to execute when called.</a:t>
            </a:r>
          </a:p>
        </p:txBody>
      </p:sp>
    </p:spTree>
    <p:extLst>
      <p:ext uri="{BB962C8B-B14F-4D97-AF65-F5344CB8AC3E}">
        <p14:creationId xmlns:p14="http://schemas.microsoft.com/office/powerpoint/2010/main" val="411807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12" grpId="0"/>
      <p:bldP spid="13" grpId="0"/>
      <p:bldP spid="15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5. EXAMPLES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1520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example determines the larger of two parameters.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158873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method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larger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overloaded with different parameter lists.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5.2 EXAMPLE 2 (1)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9513" y="1988840"/>
            <a:ext cx="8784976" cy="4524316"/>
            <a:chOff x="323529" y="1236822"/>
            <a:chExt cx="7848872" cy="2402969"/>
          </a:xfrm>
        </p:grpSpPr>
        <p:sp>
          <p:nvSpPr>
            <p:cNvPr id="20" name="TextBox 19"/>
            <p:cNvSpPr txBox="1"/>
            <p:nvPr/>
          </p:nvSpPr>
          <p:spPr>
            <a:xfrm>
              <a:off x="788528" y="1236822"/>
              <a:ext cx="7383873" cy="240296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public class </a:t>
              </a:r>
              <a:r>
                <a:rPr lang="en-US" dirty="0">
                  <a:solidFill>
                    <a:srgbClr val="0000FF"/>
                  </a:solidFill>
                </a:rPr>
                <a:t>overloading</a:t>
              </a:r>
            </a:p>
            <a:p>
              <a:r>
                <a:rPr lang="en-US" dirty="0"/>
                <a:t>  {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public static void main 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String[] </a:t>
              </a:r>
              <a:r>
                <a:rPr lang="en-US" dirty="0" err="1">
                  <a:solidFill>
                    <a:srgbClr val="00B0F0"/>
                  </a:solidFill>
                </a:rPr>
                <a:t>args</a:t>
              </a:r>
              <a:r>
                <a:rPr lang="en-US" dirty="0"/>
                <a:t>)</a:t>
              </a:r>
            </a:p>
            <a:p>
              <a:r>
                <a:rPr lang="en-US" dirty="0"/>
                <a:t>       {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     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resultInt2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0000FF"/>
                  </a:solidFill>
                </a:rPr>
                <a:t> resultInt3</a:t>
              </a:r>
              <a:r>
                <a:rPr lang="en-US" dirty="0"/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     char </a:t>
              </a:r>
              <a:r>
                <a:rPr lang="en-US" dirty="0" err="1">
                  <a:solidFill>
                    <a:srgbClr val="0000FF"/>
                  </a:solidFill>
                </a:rPr>
                <a:t>resultChar</a:t>
              </a:r>
              <a:r>
                <a:rPr lang="en-US" dirty="0"/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     double </a:t>
              </a:r>
              <a:r>
                <a:rPr lang="en-US" dirty="0" err="1">
                  <a:solidFill>
                    <a:srgbClr val="0000FF"/>
                  </a:solidFill>
                </a:rPr>
                <a:t>resultDouble</a:t>
              </a:r>
              <a:r>
                <a:rPr lang="en-US" dirty="0"/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     </a:t>
              </a:r>
              <a:r>
                <a:rPr lang="en-US" dirty="0">
                  <a:solidFill>
                    <a:srgbClr val="0000FF"/>
                  </a:solidFill>
                </a:rPr>
                <a:t>resultInt2 </a:t>
              </a:r>
              <a:r>
                <a:rPr lang="en-US" dirty="0"/>
                <a:t>=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larger </a:t>
              </a:r>
              <a:r>
                <a:rPr lang="en-US" dirty="0"/>
                <a:t>(5, 9);  </a:t>
              </a:r>
              <a:r>
                <a:rPr lang="en-US" dirty="0">
                  <a:solidFill>
                    <a:srgbClr val="00B050"/>
                  </a:solidFill>
                </a:rPr>
                <a:t>// calls method in line 17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        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resultInt3 </a:t>
              </a:r>
              <a:r>
                <a:rPr lang="en-US" dirty="0"/>
                <a:t>=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larger </a:t>
              </a:r>
              <a:r>
                <a:rPr lang="en-US" dirty="0"/>
                <a:t>(40, -20, 3);  </a:t>
              </a:r>
              <a:r>
                <a:rPr lang="en-US" dirty="0">
                  <a:solidFill>
                    <a:srgbClr val="00B050"/>
                  </a:solidFill>
                </a:rPr>
                <a:t>// calls method in line 35        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     </a:t>
              </a:r>
              <a:r>
                <a:rPr lang="en-US" dirty="0" err="1">
                  <a:solidFill>
                    <a:srgbClr val="0000FF"/>
                  </a:solidFill>
                </a:rPr>
                <a:t>resultChar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= </a:t>
              </a:r>
              <a:r>
                <a:rPr lang="en-US" dirty="0">
                  <a:solidFill>
                    <a:srgbClr val="0000FF"/>
                  </a:solidFill>
                </a:rPr>
                <a:t>larger </a:t>
              </a:r>
              <a:r>
                <a:rPr lang="en-US" dirty="0"/>
                <a:t>(‘A’, ‘Z’); </a:t>
              </a:r>
              <a:r>
                <a:rPr lang="en-US" dirty="0">
                  <a:solidFill>
                    <a:srgbClr val="00B050"/>
                  </a:solidFill>
                </a:rPr>
                <a:t>// calls method in line 23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     </a:t>
              </a:r>
              <a:r>
                <a:rPr lang="en-US" dirty="0" err="1">
                  <a:solidFill>
                    <a:srgbClr val="0000FF"/>
                  </a:solidFill>
                </a:rPr>
                <a:t>resultDouble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= </a:t>
              </a:r>
              <a:r>
                <a:rPr lang="en-US" dirty="0">
                  <a:solidFill>
                    <a:srgbClr val="0000FF"/>
                  </a:solidFill>
                </a:rPr>
                <a:t>larger </a:t>
              </a:r>
              <a:r>
                <a:rPr lang="en-US" dirty="0"/>
                <a:t>(55.5, 30.2); </a:t>
              </a:r>
              <a:r>
                <a:rPr lang="en-US" dirty="0">
                  <a:solidFill>
                    <a:srgbClr val="00B050"/>
                  </a:solidFill>
                </a:rPr>
                <a:t>//calls method in line 29</a:t>
              </a:r>
            </a:p>
            <a:p>
              <a:r>
                <a:rPr lang="en-US" dirty="0"/>
                <a:t>         </a:t>
              </a:r>
              <a:r>
                <a:rPr lang="en-US" dirty="0" err="1"/>
                <a:t>System.out.printf</a:t>
              </a:r>
              <a:r>
                <a:rPr lang="en-US" dirty="0"/>
                <a:t> (“resultInt2 = %</a:t>
              </a:r>
              <a:r>
                <a:rPr lang="en-US" dirty="0" err="1"/>
                <a:t>d%n</a:t>
              </a:r>
              <a:r>
                <a:rPr lang="en-US" dirty="0"/>
                <a:t>”, </a:t>
              </a:r>
              <a:r>
                <a:rPr lang="en-US" dirty="0">
                  <a:solidFill>
                    <a:srgbClr val="0000FF"/>
                  </a:solidFill>
                </a:rPr>
                <a:t>resultInt2</a:t>
              </a:r>
              <a:r>
                <a:rPr lang="en-US" dirty="0"/>
                <a:t>);</a:t>
              </a:r>
            </a:p>
            <a:p>
              <a:r>
                <a:rPr lang="en-US" dirty="0"/>
                <a:t>         </a:t>
              </a:r>
              <a:r>
                <a:rPr lang="en-US" dirty="0" err="1"/>
                <a:t>System.out.printf</a:t>
              </a:r>
              <a:r>
                <a:rPr lang="en-US" dirty="0"/>
                <a:t> (“resultInt3 = %</a:t>
              </a:r>
              <a:r>
                <a:rPr lang="en-US" dirty="0" err="1"/>
                <a:t>d%n</a:t>
              </a:r>
              <a:r>
                <a:rPr lang="en-US" dirty="0"/>
                <a:t>”, </a:t>
              </a:r>
              <a:r>
                <a:rPr lang="en-US" dirty="0">
                  <a:solidFill>
                    <a:srgbClr val="0000FF"/>
                  </a:solidFill>
                </a:rPr>
                <a:t>resultInt3</a:t>
              </a:r>
              <a:r>
                <a:rPr lang="en-US" dirty="0"/>
                <a:t>);</a:t>
              </a:r>
            </a:p>
            <a:p>
              <a:r>
                <a:rPr lang="en-US" dirty="0"/>
                <a:t>         </a:t>
              </a:r>
              <a:r>
                <a:rPr lang="en-US" dirty="0" err="1"/>
                <a:t>System.out.printf</a:t>
              </a:r>
              <a:r>
                <a:rPr lang="en-US" dirty="0"/>
                <a:t> (“</a:t>
              </a:r>
              <a:r>
                <a:rPr lang="en-US" dirty="0" err="1"/>
                <a:t>resultChar</a:t>
              </a:r>
              <a:r>
                <a:rPr lang="en-US" dirty="0"/>
                <a:t> = %</a:t>
              </a:r>
              <a:r>
                <a:rPr lang="en-US" dirty="0" err="1"/>
                <a:t>c%n</a:t>
              </a:r>
              <a:r>
                <a:rPr lang="en-US" dirty="0"/>
                <a:t>”, </a:t>
              </a:r>
              <a:r>
                <a:rPr lang="en-US" dirty="0" err="1">
                  <a:solidFill>
                    <a:srgbClr val="0000FF"/>
                  </a:solidFill>
                </a:rPr>
                <a:t>resultChar</a:t>
              </a:r>
              <a:r>
                <a:rPr lang="en-US" dirty="0"/>
                <a:t>);</a:t>
              </a:r>
            </a:p>
            <a:p>
              <a:r>
                <a:rPr lang="en-US" dirty="0"/>
                <a:t>         </a:t>
              </a:r>
              <a:r>
                <a:rPr lang="en-US" dirty="0" err="1"/>
                <a:t>System.out.printf</a:t>
              </a:r>
              <a:r>
                <a:rPr lang="en-US" dirty="0"/>
                <a:t> (“</a:t>
              </a:r>
              <a:r>
                <a:rPr lang="en-US" dirty="0" err="1"/>
                <a:t>resultDouble</a:t>
              </a:r>
              <a:r>
                <a:rPr lang="en-US" dirty="0"/>
                <a:t> = %</a:t>
              </a:r>
              <a:r>
                <a:rPr lang="en-US" dirty="0" err="1"/>
                <a:t>f%n</a:t>
              </a:r>
              <a:r>
                <a:rPr lang="en-US" dirty="0"/>
                <a:t>”, </a:t>
              </a:r>
              <a:r>
                <a:rPr lang="en-US" dirty="0" err="1">
                  <a:solidFill>
                    <a:srgbClr val="0000FF"/>
                  </a:solidFill>
                </a:rPr>
                <a:t>resultDouble</a:t>
              </a:r>
              <a:r>
                <a:rPr lang="en-US" dirty="0"/>
                <a:t>);</a:t>
              </a:r>
            </a:p>
            <a:p>
              <a:r>
                <a:rPr lang="en-US" dirty="0"/>
                <a:t>       } </a:t>
              </a:r>
              <a:r>
                <a:rPr lang="en-US" dirty="0">
                  <a:solidFill>
                    <a:srgbClr val="00B050"/>
                  </a:solidFill>
                </a:rPr>
                <a:t>//end main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529" y="1236822"/>
              <a:ext cx="464999" cy="2402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16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83568" y="4221088"/>
            <a:ext cx="8280919" cy="22618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3568" y="4509120"/>
            <a:ext cx="8280919" cy="22618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3568" y="4786992"/>
            <a:ext cx="8280919" cy="22618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3568" y="3933056"/>
            <a:ext cx="8280919" cy="22618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15" grpId="0" animBg="1"/>
      <p:bldP spid="29" grpId="0" animBg="1"/>
      <p:bldP spid="30" grpId="0" animBg="1"/>
      <p:bldP spid="31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2d528bc-8d32-45af-8136-36371a4446cb"/>
  <p:tag name="ARTICULATE_SLIDE_NAV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960</TotalTime>
  <Words>2289</Words>
  <Application>Microsoft Office PowerPoint</Application>
  <PresentationFormat>On-screen Show (4:3)</PresentationFormat>
  <Paragraphs>374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Lucida Sans Unicode</vt:lpstr>
      <vt:lpstr>Tahoma</vt:lpstr>
      <vt:lpstr>Verdana</vt:lpstr>
      <vt:lpstr>Wingdings</vt:lpstr>
      <vt:lpstr>Wingdings 2</vt:lpstr>
      <vt:lpstr>Wingdings 3</vt:lpstr>
      <vt:lpstr>Concourse</vt:lpstr>
      <vt:lpstr>PowerPoint Presentation</vt:lpstr>
      <vt:lpstr>1. DEFINITION </vt:lpstr>
      <vt:lpstr>1. DEFINITION </vt:lpstr>
      <vt:lpstr>1. DEFINITION </vt:lpstr>
      <vt:lpstr>2. OVERLOADING RULES</vt:lpstr>
      <vt:lpstr>3. COUNTER EXAMPLES</vt:lpstr>
      <vt:lpstr>4. COMPILER OVERLOADING FLOWCHART</vt:lpstr>
      <vt:lpstr>5. EXAMPLES</vt:lpstr>
      <vt:lpstr>5. EXAMPLES</vt:lpstr>
      <vt:lpstr>5. EXAMPLES</vt:lpstr>
      <vt:lpstr>5. EXAMPLES</vt:lpstr>
      <vt:lpstr>6. VARIABLE LENGTH PARAMETER LIST</vt:lpstr>
      <vt:lpstr>6. VARIABLE LENGTH PARAMETER LIST</vt:lpstr>
      <vt:lpstr>6. VARIABLE LENGTH PARAMETER LIST</vt:lpstr>
      <vt:lpstr>6. VARIABLE LENGTH PARAMETER LIST</vt:lpstr>
      <vt:lpstr>6. VARIABLE LENGTH PARAMETER LIST</vt:lpstr>
      <vt:lpstr>6. VARIABLE LENGTH PARAMETER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USER-DEFINED METHODS</dc:title>
  <dc:creator>Soha S.Zaghloul</dc:creator>
  <cp:lastModifiedBy>Shaker Hassan Aly Elsabagh</cp:lastModifiedBy>
  <cp:revision>57</cp:revision>
  <dcterms:created xsi:type="dcterms:W3CDTF">2015-04-15T15:04:59Z</dcterms:created>
  <dcterms:modified xsi:type="dcterms:W3CDTF">2022-10-31T18:44:34Z</dcterms:modified>
</cp:coreProperties>
</file>