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CC19CC-3A0A-4F40-A2E4-13DE9328257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963DBD-AE2B-4DE1-8F5F-9BECC11789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53404" y="1772816"/>
            <a:ext cx="576064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dirty="0">
                <a:solidFill>
                  <a:srgbClr val="00B0F0"/>
                </a:solidFill>
              </a:rPr>
              <a:t>Passing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75369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520" y="1700808"/>
            <a:ext cx="8712969" cy="2098519"/>
            <a:chOff x="251520" y="1988840"/>
            <a:chExt cx="8712969" cy="864096"/>
          </a:xfrm>
        </p:grpSpPr>
        <p:sp>
          <p:nvSpPr>
            <p:cNvPr id="33" name="Rectangle 32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520" y="2708920"/>
              <a:ext cx="8712969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2 - MEMORY LAYOUT(3)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268760"/>
            <a:ext cx="8784977" cy="338554"/>
            <a:chOff x="323528" y="1236822"/>
            <a:chExt cx="7848873" cy="318350"/>
          </a:xfrm>
        </p:grpSpPr>
        <p:sp>
          <p:nvSpPr>
            <p:cNvPr id="13" name="TextBox 12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 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;</a:t>
              </a:r>
              <a:r>
                <a:rPr lang="en-US" sz="1600" dirty="0">
                  <a:solidFill>
                    <a:srgbClr val="00B050"/>
                  </a:solidFill>
                </a:rPr>
                <a:t>//memory cell allocated to </a:t>
              </a:r>
              <a:r>
                <a:rPr lang="en-US" sz="1600" dirty="0">
                  <a:solidFill>
                    <a:srgbClr val="0000FF"/>
                  </a:solidFill>
                </a:rPr>
                <a:t>min </a:t>
              </a:r>
              <a:r>
                <a:rPr lang="en-US" sz="1600" dirty="0">
                  <a:solidFill>
                    <a:srgbClr val="00B050"/>
                  </a:solidFill>
                </a:rPr>
                <a:t>in memory space of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11760" y="1700808"/>
            <a:ext cx="1440160" cy="1748767"/>
            <a:chOff x="2411760" y="1700807"/>
            <a:chExt cx="1440160" cy="1748767"/>
          </a:xfrm>
          <a:solidFill>
            <a:schemeClr val="bg1">
              <a:lumMod val="6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411760" y="1700807"/>
              <a:ext cx="1440160" cy="1748767"/>
              <a:chOff x="2411760" y="3933055"/>
              <a:chExt cx="1440160" cy="1234423"/>
            </a:xfrm>
            <a:grpFill/>
          </p:grpSpPr>
          <p:grpSp>
            <p:nvGrpSpPr>
              <p:cNvPr id="38" name="Group 37"/>
              <p:cNvGrpSpPr/>
              <p:nvPr/>
            </p:nvGrpSpPr>
            <p:grpSpPr>
              <a:xfrm>
                <a:off x="2411760" y="3933055"/>
                <a:ext cx="1440160" cy="1234423"/>
                <a:chOff x="971600" y="3501008"/>
                <a:chExt cx="1440160" cy="720080"/>
              </a:xfrm>
              <a:grpFill/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71600" y="3501008"/>
                  <a:ext cx="1440160" cy="72008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main</a:t>
                  </a:r>
                </a:p>
                <a:p>
                  <a:r>
                    <a:rPr lang="en-US" sz="1200" dirty="0"/>
                    <a:t>x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y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z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smallest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691680" y="3589959"/>
                  <a:ext cx="648072" cy="81008"/>
                </a:xfrm>
                <a:prstGeom prst="rect">
                  <a:avLst/>
                </a:prstGeom>
                <a:grp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3131840" y="4353305"/>
                <a:ext cx="648072" cy="138871"/>
              </a:xfrm>
              <a:prstGeom prst="rect">
                <a:avLst/>
              </a:prstGeom>
              <a:grp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31840" y="4607451"/>
                <a:ext cx="648072" cy="138871"/>
              </a:xfrm>
              <a:prstGeom prst="rect">
                <a:avLst/>
              </a:prstGeom>
              <a:grp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131840" y="3212976"/>
              <a:ext cx="648072" cy="196734"/>
            </a:xfrm>
            <a:prstGeom prst="rect">
              <a:avLst/>
            </a:prstGeom>
            <a:grp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0" y="1700808"/>
            <a:ext cx="1440160" cy="1748767"/>
            <a:chOff x="4572000" y="1700808"/>
            <a:chExt cx="1440160" cy="1748767"/>
          </a:xfrm>
        </p:grpSpPr>
        <p:grpSp>
          <p:nvGrpSpPr>
            <p:cNvPr id="44" name="Group 43"/>
            <p:cNvGrpSpPr/>
            <p:nvPr/>
          </p:nvGrpSpPr>
          <p:grpSpPr>
            <a:xfrm>
              <a:off x="4572000" y="1700808"/>
              <a:ext cx="1440160" cy="1748767"/>
              <a:chOff x="2411760" y="3933055"/>
              <a:chExt cx="1440160" cy="123442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11760" y="3933055"/>
                <a:ext cx="1440160" cy="1234423"/>
                <a:chOff x="971600" y="3501008"/>
                <a:chExt cx="1440160" cy="72008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971600" y="3501008"/>
                  <a:ext cx="1440160" cy="72008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minimum</a:t>
                  </a:r>
                </a:p>
                <a:p>
                  <a:r>
                    <a:rPr lang="en-US" sz="1200" dirty="0"/>
                    <a:t>num1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num2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num3</a:t>
                  </a:r>
                </a:p>
                <a:p>
                  <a:endParaRPr lang="en-US" sz="1200" dirty="0"/>
                </a:p>
                <a:p>
                  <a:r>
                    <a:rPr lang="en-US" sz="120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rPr>
                    <a:t>min</a:t>
                  </a:r>
                </a:p>
                <a:p>
                  <a:endParaRPr lang="en-US" sz="1200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691680" y="3589959"/>
                  <a:ext cx="648072" cy="810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3131840" y="4353305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31840" y="4607451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292080" y="3016242"/>
              <a:ext cx="648072" cy="1967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520" y="4714857"/>
            <a:ext cx="8712969" cy="2098519"/>
            <a:chOff x="251520" y="1988840"/>
            <a:chExt cx="8712969" cy="864096"/>
          </a:xfrm>
        </p:grpSpPr>
        <p:sp>
          <p:nvSpPr>
            <p:cNvPr id="57" name="Rectangle 56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1520" y="2708920"/>
              <a:ext cx="8712969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11760" y="4714857"/>
            <a:ext cx="1440160" cy="1748767"/>
            <a:chOff x="2411760" y="1700807"/>
            <a:chExt cx="1440160" cy="1748767"/>
          </a:xfrm>
          <a:solidFill>
            <a:schemeClr val="bg1">
              <a:lumMod val="65000"/>
            </a:schemeClr>
          </a:solidFill>
        </p:grpSpPr>
        <p:grpSp>
          <p:nvGrpSpPr>
            <p:cNvPr id="68" name="Group 67"/>
            <p:cNvGrpSpPr/>
            <p:nvPr/>
          </p:nvGrpSpPr>
          <p:grpSpPr>
            <a:xfrm>
              <a:off x="2411760" y="1700807"/>
              <a:ext cx="1440160" cy="1748767"/>
              <a:chOff x="2411760" y="3933055"/>
              <a:chExt cx="1440160" cy="1234423"/>
            </a:xfrm>
            <a:grpFill/>
          </p:grpSpPr>
          <p:grpSp>
            <p:nvGrpSpPr>
              <p:cNvPr id="70" name="Group 69"/>
              <p:cNvGrpSpPr/>
              <p:nvPr/>
            </p:nvGrpSpPr>
            <p:grpSpPr>
              <a:xfrm>
                <a:off x="2411760" y="3933055"/>
                <a:ext cx="1440160" cy="1234423"/>
                <a:chOff x="971600" y="3501008"/>
                <a:chExt cx="1440160" cy="720080"/>
              </a:xfrm>
              <a:grpFill/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971600" y="3501008"/>
                  <a:ext cx="1440160" cy="72008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main</a:t>
                  </a:r>
                </a:p>
                <a:p>
                  <a:r>
                    <a:rPr lang="en-US" sz="1200" dirty="0"/>
                    <a:t>x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y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z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smallest</a:t>
                  </a: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1691680" y="3589959"/>
                  <a:ext cx="648072" cy="81008"/>
                </a:xfrm>
                <a:prstGeom prst="rect">
                  <a:avLst/>
                </a:prstGeom>
                <a:grp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3131840" y="4353305"/>
                <a:ext cx="648072" cy="138871"/>
              </a:xfrm>
              <a:prstGeom prst="rect">
                <a:avLst/>
              </a:prstGeom>
              <a:grp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131840" y="4607451"/>
                <a:ext cx="648072" cy="138871"/>
              </a:xfrm>
              <a:prstGeom prst="rect">
                <a:avLst/>
              </a:prstGeom>
              <a:grp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3131840" y="3212976"/>
              <a:ext cx="648072" cy="196734"/>
            </a:xfrm>
            <a:prstGeom prst="rect">
              <a:avLst/>
            </a:prstGeom>
            <a:grp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72000" y="4714857"/>
            <a:ext cx="1440160" cy="1748767"/>
            <a:chOff x="4572000" y="1700808"/>
            <a:chExt cx="1440160" cy="1748767"/>
          </a:xfrm>
        </p:grpSpPr>
        <p:grpSp>
          <p:nvGrpSpPr>
            <p:cNvPr id="76" name="Group 75"/>
            <p:cNvGrpSpPr/>
            <p:nvPr/>
          </p:nvGrpSpPr>
          <p:grpSpPr>
            <a:xfrm>
              <a:off x="4572000" y="1700808"/>
              <a:ext cx="1440160" cy="1748767"/>
              <a:chOff x="2411760" y="3933055"/>
              <a:chExt cx="1440160" cy="1234423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411760" y="3933055"/>
                <a:ext cx="1440160" cy="1234423"/>
                <a:chOff x="971600" y="3501008"/>
                <a:chExt cx="1440160" cy="72008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71600" y="3501008"/>
                  <a:ext cx="1440160" cy="72008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minimum</a:t>
                  </a:r>
                </a:p>
                <a:p>
                  <a:r>
                    <a:rPr lang="en-US" sz="1200" dirty="0"/>
                    <a:t>num1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num2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num3</a:t>
                  </a:r>
                </a:p>
                <a:p>
                  <a:endParaRPr lang="en-US" sz="1200" dirty="0"/>
                </a:p>
                <a:p>
                  <a:r>
                    <a:rPr lang="en-US" sz="120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rPr>
                    <a:t>min</a:t>
                  </a:r>
                </a:p>
                <a:p>
                  <a:endParaRPr lang="en-US" sz="1200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691680" y="3589959"/>
                  <a:ext cx="648072" cy="810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3131840" y="4353305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31840" y="4607451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292080" y="3016242"/>
              <a:ext cx="648072" cy="1967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-3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79512" y="3719933"/>
            <a:ext cx="8784977" cy="1077219"/>
            <a:chOff x="323528" y="1236822"/>
            <a:chExt cx="7848873" cy="1012933"/>
          </a:xfrm>
        </p:grpSpPr>
        <p:sp>
          <p:nvSpPr>
            <p:cNvPr id="51" name="TextBox 50"/>
            <p:cNvSpPr txBox="1"/>
            <p:nvPr/>
          </p:nvSpPr>
          <p:spPr>
            <a:xfrm>
              <a:off x="788528" y="1236822"/>
              <a:ext cx="7383873" cy="1012933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num2 </a:t>
              </a:r>
              <a:r>
                <a:rPr lang="en-US" sz="1600" dirty="0"/>
                <a:t>&lt;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</a:t>
              </a:r>
              <a:r>
                <a:rPr lang="en-US" sz="1600" dirty="0">
                  <a:solidFill>
                    <a:srgbClr val="0000FF"/>
                  </a:solidFill>
                </a:rPr>
                <a:t>min </a:t>
              </a:r>
              <a:r>
                <a:rPr lang="en-US" sz="1600" dirty="0"/>
                <a:t>=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num3 </a:t>
              </a:r>
              <a:r>
                <a:rPr lang="en-US" sz="1600" dirty="0"/>
                <a:t>&lt;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</a:t>
              </a:r>
              <a:r>
                <a:rPr lang="en-US" sz="1600" dirty="0">
                  <a:solidFill>
                    <a:srgbClr val="0000FF"/>
                  </a:solidFill>
                </a:rPr>
                <a:t>min 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num3</a:t>
              </a:r>
              <a:r>
                <a:rPr lang="en-US" sz="1600" dirty="0"/>
                <a:t>;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3528" y="1236822"/>
              <a:ext cx="450344" cy="1012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02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520" y="1700808"/>
            <a:ext cx="8712969" cy="2098519"/>
            <a:chOff x="251520" y="1988840"/>
            <a:chExt cx="8712969" cy="864096"/>
          </a:xfrm>
        </p:grpSpPr>
        <p:sp>
          <p:nvSpPr>
            <p:cNvPr id="33" name="Rectangle 32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520" y="2708920"/>
              <a:ext cx="8712969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2 - MEMORY LAYOUT(4)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268760"/>
            <a:ext cx="8784977" cy="338554"/>
            <a:chOff x="323528" y="1236822"/>
            <a:chExt cx="7848873" cy="318350"/>
          </a:xfrm>
        </p:grpSpPr>
        <p:sp>
          <p:nvSpPr>
            <p:cNvPr id="13" name="TextBox 12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return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; </a:t>
              </a:r>
              <a:r>
                <a:rPr lang="en-US" sz="1600" dirty="0">
                  <a:solidFill>
                    <a:srgbClr val="00B050"/>
                  </a:solidFill>
                </a:rPr>
                <a:t>//copy </a:t>
              </a:r>
              <a:r>
                <a:rPr lang="en-US" sz="1600" dirty="0">
                  <a:solidFill>
                    <a:srgbClr val="0000FF"/>
                  </a:solidFill>
                </a:rPr>
                <a:t>min </a:t>
              </a:r>
              <a:r>
                <a:rPr lang="en-US" sz="1600" dirty="0">
                  <a:solidFill>
                    <a:srgbClr val="00B050"/>
                  </a:solidFill>
                </a:rPr>
                <a:t>from the memory space of </a:t>
              </a:r>
              <a:r>
                <a:rPr lang="en-US" sz="1600" dirty="0">
                  <a:solidFill>
                    <a:srgbClr val="0000FF"/>
                  </a:solidFill>
                </a:rPr>
                <a:t>minimum </a:t>
              </a:r>
              <a:r>
                <a:rPr lang="en-US" sz="1600" dirty="0">
                  <a:solidFill>
                    <a:srgbClr val="00B050"/>
                  </a:solidFill>
                </a:rPr>
                <a:t>to that of </a:t>
              </a:r>
              <a:r>
                <a:rPr lang="en-US" sz="1600" dirty="0">
                  <a:solidFill>
                    <a:srgbClr val="00B0F0"/>
                  </a:solidFill>
                </a:rPr>
                <a:t>main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11760" y="1700808"/>
            <a:ext cx="1440160" cy="1748767"/>
            <a:chOff x="2411760" y="1700807"/>
            <a:chExt cx="1440160" cy="1748767"/>
          </a:xfrm>
          <a:solidFill>
            <a:schemeClr val="bg1">
              <a:lumMod val="6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411760" y="1700807"/>
              <a:ext cx="1440160" cy="1748767"/>
              <a:chOff x="2411760" y="3933055"/>
              <a:chExt cx="1440160" cy="1234423"/>
            </a:xfrm>
            <a:grpFill/>
          </p:grpSpPr>
          <p:grpSp>
            <p:nvGrpSpPr>
              <p:cNvPr id="38" name="Group 37"/>
              <p:cNvGrpSpPr/>
              <p:nvPr/>
            </p:nvGrpSpPr>
            <p:grpSpPr>
              <a:xfrm>
                <a:off x="2411760" y="3933055"/>
                <a:ext cx="1440160" cy="1234423"/>
                <a:chOff x="971600" y="3501008"/>
                <a:chExt cx="1440160" cy="720080"/>
              </a:xfrm>
              <a:grpFill/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71600" y="3501008"/>
                  <a:ext cx="1440160" cy="72008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main</a:t>
                  </a:r>
                </a:p>
                <a:p>
                  <a:r>
                    <a:rPr lang="en-US" sz="1200" dirty="0"/>
                    <a:t>x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y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z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smallest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691680" y="3589959"/>
                  <a:ext cx="648072" cy="81008"/>
                </a:xfrm>
                <a:prstGeom prst="rect">
                  <a:avLst/>
                </a:prstGeom>
                <a:grp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3131840" y="4353305"/>
                <a:ext cx="648072" cy="138871"/>
              </a:xfrm>
              <a:prstGeom prst="rect">
                <a:avLst/>
              </a:prstGeom>
              <a:grp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31840" y="4607451"/>
                <a:ext cx="648072" cy="138871"/>
              </a:xfrm>
              <a:prstGeom prst="rect">
                <a:avLst/>
              </a:prstGeom>
              <a:grp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131840" y="3212976"/>
              <a:ext cx="648072" cy="196734"/>
            </a:xfrm>
            <a:prstGeom prst="rect">
              <a:avLst/>
            </a:prstGeom>
            <a:grp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-3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0" y="1700808"/>
            <a:ext cx="1440160" cy="1748767"/>
            <a:chOff x="4572000" y="1700808"/>
            <a:chExt cx="1440160" cy="1748767"/>
          </a:xfrm>
        </p:grpSpPr>
        <p:grpSp>
          <p:nvGrpSpPr>
            <p:cNvPr id="44" name="Group 43"/>
            <p:cNvGrpSpPr/>
            <p:nvPr/>
          </p:nvGrpSpPr>
          <p:grpSpPr>
            <a:xfrm>
              <a:off x="4572000" y="1700808"/>
              <a:ext cx="1440160" cy="1748767"/>
              <a:chOff x="2411760" y="3933055"/>
              <a:chExt cx="1440160" cy="123442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11760" y="3933055"/>
                <a:ext cx="1440160" cy="1234423"/>
                <a:chOff x="971600" y="3501008"/>
                <a:chExt cx="1440160" cy="72008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971600" y="3501008"/>
                  <a:ext cx="1440160" cy="72008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minimum</a:t>
                  </a:r>
                </a:p>
                <a:p>
                  <a:r>
                    <a:rPr lang="en-US" sz="1200" dirty="0"/>
                    <a:t>num1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num2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num3</a:t>
                  </a:r>
                </a:p>
                <a:p>
                  <a:endParaRPr lang="en-US" sz="1200" dirty="0"/>
                </a:p>
                <a:p>
                  <a:r>
                    <a:rPr lang="en-US" sz="120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rPr>
                    <a:t>min</a:t>
                  </a:r>
                </a:p>
                <a:p>
                  <a:endParaRPr lang="en-US" sz="1200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691680" y="3589959"/>
                  <a:ext cx="648072" cy="810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7" name="Rectangle 46"/>
              <p:cNvSpPr/>
              <p:nvPr/>
            </p:nvSpPr>
            <p:spPr>
              <a:xfrm>
                <a:off x="3131840" y="4353305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131840" y="4607451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292080" y="3016242"/>
              <a:ext cx="648072" cy="1967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51520" y="4293096"/>
            <a:ext cx="8712969" cy="2098519"/>
            <a:chOff x="251520" y="1988840"/>
            <a:chExt cx="8712969" cy="864096"/>
          </a:xfrm>
        </p:grpSpPr>
        <p:sp>
          <p:nvSpPr>
            <p:cNvPr id="57" name="Rectangle 56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1520" y="2708920"/>
              <a:ext cx="8712969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11760" y="4293096"/>
            <a:ext cx="1440160" cy="1748767"/>
            <a:chOff x="2411760" y="1700807"/>
            <a:chExt cx="1440160" cy="1748767"/>
          </a:xfrm>
          <a:solidFill>
            <a:schemeClr val="accent1"/>
          </a:solidFill>
        </p:grpSpPr>
        <p:grpSp>
          <p:nvGrpSpPr>
            <p:cNvPr id="68" name="Group 67"/>
            <p:cNvGrpSpPr/>
            <p:nvPr/>
          </p:nvGrpSpPr>
          <p:grpSpPr>
            <a:xfrm>
              <a:off x="2411760" y="1700807"/>
              <a:ext cx="1440160" cy="1748767"/>
              <a:chOff x="2411760" y="3933055"/>
              <a:chExt cx="1440160" cy="1234423"/>
            </a:xfrm>
            <a:grpFill/>
          </p:grpSpPr>
          <p:grpSp>
            <p:nvGrpSpPr>
              <p:cNvPr id="70" name="Group 69"/>
              <p:cNvGrpSpPr/>
              <p:nvPr/>
            </p:nvGrpSpPr>
            <p:grpSpPr>
              <a:xfrm>
                <a:off x="2411760" y="3933055"/>
                <a:ext cx="1440160" cy="1234423"/>
                <a:chOff x="971600" y="3501008"/>
                <a:chExt cx="1440160" cy="720080"/>
              </a:xfrm>
              <a:grpFill/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971600" y="3501008"/>
                  <a:ext cx="1440160" cy="72008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main</a:t>
                  </a:r>
                </a:p>
                <a:p>
                  <a:r>
                    <a:rPr lang="en-US" sz="1200" dirty="0"/>
                    <a:t>x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y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z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smallest</a:t>
                  </a: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1691680" y="3589959"/>
                  <a:ext cx="648072" cy="810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3131840" y="4353305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131840" y="4607451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3131840" y="3212976"/>
              <a:ext cx="648072" cy="1967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-3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79512" y="3882534"/>
            <a:ext cx="8784977" cy="338554"/>
            <a:chOff x="323528" y="1236822"/>
            <a:chExt cx="7848873" cy="318350"/>
          </a:xfrm>
        </p:grpSpPr>
        <p:sp>
          <p:nvSpPr>
            <p:cNvPr id="51" name="TextBox 50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 </a:t>
              </a:r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</a:t>
              </a:r>
              <a:r>
                <a:rPr lang="en-US" sz="1600" dirty="0">
                  <a:solidFill>
                    <a:srgbClr val="0000FF"/>
                  </a:solidFill>
                </a:rPr>
                <a:t>minimum 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</a:t>
              </a:r>
              <a:r>
                <a:rPr lang="en-US" sz="1600" dirty="0">
                  <a:solidFill>
                    <a:srgbClr val="0000FF"/>
                  </a:solidFill>
                  <a:sym typeface="Wingdings" panose="05000000000000000000" pitchFamily="2" charset="2"/>
                </a:rPr>
                <a:t>minimum 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is freed (</a:t>
              </a:r>
              <a:r>
                <a:rPr lang="en-US" sz="1600" dirty="0" err="1">
                  <a:solidFill>
                    <a:srgbClr val="00B050"/>
                  </a:solidFill>
                  <a:sym typeface="Wingdings" panose="05000000000000000000" pitchFamily="2" charset="2"/>
                </a:rPr>
                <a:t>deallocated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) from memory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12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2 - MEMORY LAYOUT(5)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268760"/>
            <a:ext cx="8784977" cy="338554"/>
            <a:chOff x="323528" y="1236822"/>
            <a:chExt cx="7848873" cy="318350"/>
          </a:xfrm>
        </p:grpSpPr>
        <p:sp>
          <p:nvSpPr>
            <p:cNvPr id="13" name="TextBox 12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(“Smallest number = %d”,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); </a:t>
              </a:r>
              <a:r>
                <a:rPr lang="en-US" sz="1600" dirty="0">
                  <a:solidFill>
                    <a:srgbClr val="00B050"/>
                  </a:solidFill>
                </a:rPr>
                <a:t>//on screen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1522" y="1681063"/>
            <a:ext cx="8712967" cy="307777"/>
            <a:chOff x="683568" y="1236822"/>
            <a:chExt cx="7488831" cy="307777"/>
          </a:xfrm>
        </p:grpSpPr>
        <p:sp>
          <p:nvSpPr>
            <p:cNvPr id="54" name="TextBox 53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Smallest number = -3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79512" y="2060848"/>
            <a:ext cx="8784977" cy="338554"/>
            <a:chOff x="323528" y="1236822"/>
            <a:chExt cx="7848873" cy="318350"/>
          </a:xfrm>
        </p:grpSpPr>
        <p:sp>
          <p:nvSpPr>
            <p:cNvPr id="59" name="TextBox 58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}</a:t>
              </a:r>
              <a:r>
                <a:rPr lang="en-US" sz="1600" dirty="0">
                  <a:solidFill>
                    <a:srgbClr val="00B050"/>
                  </a:solidFill>
                </a:rPr>
                <a:t> //end </a:t>
              </a:r>
              <a:r>
                <a:rPr lang="en-US" sz="1600" dirty="0">
                  <a:solidFill>
                    <a:srgbClr val="00B0F0"/>
                  </a:solidFill>
                </a:rPr>
                <a:t>main 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</a:t>
              </a:r>
              <a:r>
                <a:rPr lang="en-US" sz="1600" dirty="0">
                  <a:solidFill>
                    <a:srgbClr val="00B0F0"/>
                  </a:solidFill>
                  <a:sym typeface="Wingdings" panose="05000000000000000000" pitchFamily="2" charset="2"/>
                </a:rPr>
                <a:t>main 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is freed (</a:t>
              </a:r>
              <a:r>
                <a:rPr lang="en-US" sz="1600" dirty="0" err="1">
                  <a:solidFill>
                    <a:srgbClr val="00B050"/>
                  </a:solidFill>
                  <a:sym typeface="Wingdings" panose="05000000000000000000" pitchFamily="2" charset="2"/>
                </a:rPr>
                <a:t>deallocated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) from memory</a:t>
              </a:r>
              <a:endParaRPr lang="en-US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1519" y="2492896"/>
            <a:ext cx="8712969" cy="2098519"/>
            <a:chOff x="251520" y="1988840"/>
            <a:chExt cx="8712969" cy="864096"/>
          </a:xfrm>
        </p:grpSpPr>
        <p:sp>
          <p:nvSpPr>
            <p:cNvPr id="63" name="Rectangle 62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1520" y="2708920"/>
              <a:ext cx="8712969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9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solidFill>
                  <a:schemeClr val="accent2"/>
                </a:solidFill>
                <a:latin typeface="Tahoma" charset="0"/>
                <a:cs typeface="Arial" charset="0"/>
              </a:rPr>
              <a:t>Reminder: slide 9 in W4.1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9512" y="1340768"/>
            <a:ext cx="8784976" cy="369333"/>
            <a:chOff x="323528" y="1236822"/>
            <a:chExt cx="7848872" cy="347292"/>
          </a:xfrm>
        </p:grpSpPr>
        <p:sp>
          <p:nvSpPr>
            <p:cNvPr id="14" name="TextBox 13"/>
            <p:cNvSpPr txBox="1"/>
            <p:nvPr/>
          </p:nvSpPr>
          <p:spPr>
            <a:xfrm>
              <a:off x="971600" y="1236822"/>
              <a:ext cx="7200800" cy="347292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country = </a:t>
              </a:r>
              <a:r>
                <a:rPr lang="en-US" dirty="0">
                  <a:solidFill>
                    <a:srgbClr val="00B0F0"/>
                  </a:solidFill>
                </a:rPr>
                <a:t>new String </a:t>
              </a:r>
              <a:r>
                <a:rPr lang="en-US" dirty="0">
                  <a:solidFill>
                    <a:srgbClr val="0000FF"/>
                  </a:solidFill>
                </a:rPr>
                <a:t>(“</a:t>
              </a:r>
              <a:r>
                <a:rPr lang="en-US" dirty="0" err="1">
                  <a:solidFill>
                    <a:srgbClr val="0000FF"/>
                  </a:solidFill>
                </a:rPr>
                <a:t>Galala</a:t>
              </a:r>
              <a:r>
                <a:rPr lang="en-US" dirty="0">
                  <a:solidFill>
                    <a:srgbClr val="0000FF"/>
                  </a:solidFill>
                </a:rPr>
                <a:t> University”);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528" y="1236822"/>
              <a:ext cx="576064" cy="347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51520" y="486916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arenR" startAt="3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 (store) the address of the memory space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1020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to the variable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country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example)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new OPERATOR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1520" y="170080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Java,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causes the system to do the following: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Allocate memory space (say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1020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example) of a specific type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example)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067945" y="2780928"/>
            <a:ext cx="4536503" cy="504056"/>
            <a:chOff x="179512" y="1988840"/>
            <a:chExt cx="2073830" cy="720080"/>
          </a:xfrm>
        </p:grpSpPr>
        <p:sp>
          <p:nvSpPr>
            <p:cNvPr id="29" name="Rounded Rectangle 28"/>
            <p:cNvSpPr/>
            <p:nvPr/>
          </p:nvSpPr>
          <p:spPr>
            <a:xfrm>
              <a:off x="640363" y="1988840"/>
              <a:ext cx="1612979" cy="7200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???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79512" y="1988840"/>
              <a:ext cx="427933" cy="7200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1020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1520" y="3414479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arenR" startAt="2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specific data (</a:t>
            </a:r>
            <a:r>
              <a:rPr lang="en-US" sz="2000" dirty="0" err="1">
                <a:solidFill>
                  <a:srgbClr val="0000FF"/>
                </a:solidFill>
              </a:rPr>
              <a:t>Galala</a:t>
            </a:r>
            <a:r>
              <a:rPr lang="en-US" sz="2000" dirty="0">
                <a:solidFill>
                  <a:srgbClr val="0000FF"/>
                </a:solidFill>
              </a:rPr>
              <a:t> University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in that memory space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1020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067945" y="4221088"/>
            <a:ext cx="4536503" cy="504056"/>
            <a:chOff x="179512" y="1988840"/>
            <a:chExt cx="2073830" cy="720080"/>
          </a:xfrm>
        </p:grpSpPr>
        <p:sp>
          <p:nvSpPr>
            <p:cNvPr id="33" name="Rounded Rectangle 32"/>
            <p:cNvSpPr/>
            <p:nvPr/>
          </p:nvSpPr>
          <p:spPr>
            <a:xfrm>
              <a:off x="640363" y="1988840"/>
              <a:ext cx="1612979" cy="7200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FF"/>
                  </a:solidFill>
                </a:rPr>
                <a:t>Galala</a:t>
              </a:r>
              <a:r>
                <a:rPr lang="en-US" dirty="0">
                  <a:solidFill>
                    <a:srgbClr val="0000FF"/>
                  </a:solidFill>
                </a:rPr>
                <a:t> University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79512" y="1988840"/>
              <a:ext cx="427933" cy="7200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1020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067945" y="5661248"/>
            <a:ext cx="4536503" cy="504056"/>
            <a:chOff x="179512" y="1988840"/>
            <a:chExt cx="2073830" cy="720080"/>
          </a:xfrm>
        </p:grpSpPr>
        <p:sp>
          <p:nvSpPr>
            <p:cNvPr id="49" name="Rounded Rectangle 48"/>
            <p:cNvSpPr/>
            <p:nvPr/>
          </p:nvSpPr>
          <p:spPr>
            <a:xfrm>
              <a:off x="640363" y="1988840"/>
              <a:ext cx="1612979" cy="7200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FF"/>
                  </a:solidFill>
                </a:rPr>
                <a:t>Galala</a:t>
              </a:r>
              <a:r>
                <a:rPr lang="en-US" dirty="0">
                  <a:solidFill>
                    <a:srgbClr val="0000FF"/>
                  </a:solidFill>
                </a:rPr>
                <a:t> University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79512" y="1988840"/>
              <a:ext cx="427933" cy="7200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1020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9021" y="5661248"/>
            <a:ext cx="2662859" cy="504056"/>
            <a:chOff x="-114960" y="1988840"/>
            <a:chExt cx="2598728" cy="720080"/>
          </a:xfrm>
        </p:grpSpPr>
        <p:sp>
          <p:nvSpPr>
            <p:cNvPr id="52" name="Rounded Rectangle 51"/>
            <p:cNvSpPr/>
            <p:nvPr/>
          </p:nvSpPr>
          <p:spPr>
            <a:xfrm>
              <a:off x="1289113" y="1988840"/>
              <a:ext cx="1194655" cy="7200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1020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-114960" y="1988840"/>
              <a:ext cx="133380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country</a:t>
              </a: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H="1">
            <a:off x="3275856" y="5913276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829021" y="2780928"/>
            <a:ext cx="2662859" cy="504056"/>
            <a:chOff x="-114960" y="1988840"/>
            <a:chExt cx="2598728" cy="720080"/>
          </a:xfrm>
        </p:grpSpPr>
        <p:sp>
          <p:nvSpPr>
            <p:cNvPr id="56" name="Rounded Rectangle 55"/>
            <p:cNvSpPr/>
            <p:nvPr/>
          </p:nvSpPr>
          <p:spPr>
            <a:xfrm>
              <a:off x="1289113" y="1988840"/>
              <a:ext cx="1194655" cy="7200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???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-114960" y="1988840"/>
              <a:ext cx="133380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country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27584" y="4221088"/>
            <a:ext cx="2662859" cy="504056"/>
            <a:chOff x="-114960" y="1988840"/>
            <a:chExt cx="2598728" cy="720080"/>
          </a:xfrm>
        </p:grpSpPr>
        <p:sp>
          <p:nvSpPr>
            <p:cNvPr id="59" name="Rounded Rectangle 58"/>
            <p:cNvSpPr/>
            <p:nvPr/>
          </p:nvSpPr>
          <p:spPr>
            <a:xfrm>
              <a:off x="1289113" y="1988840"/>
              <a:ext cx="1194655" cy="7200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???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14960" y="1988840"/>
              <a:ext cx="1333800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country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3779912" y="2708920"/>
            <a:ext cx="432048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" name="Oval 60"/>
          <p:cNvSpPr/>
          <p:nvPr/>
        </p:nvSpPr>
        <p:spPr>
          <a:xfrm>
            <a:off x="8316416" y="4077072"/>
            <a:ext cx="432048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2123728" y="6021288"/>
            <a:ext cx="432048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380312" y="548680"/>
            <a:ext cx="1512168" cy="504056"/>
          </a:xfrm>
          <a:prstGeom prst="roundRect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12973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 REFERENCE VARIABLES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previous slide applies to any reference variable (object).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200103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when reference variables are used as parameters, they actually pass their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address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rather than their value.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2996952"/>
            <a:ext cx="8640960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So, any change made in the caller/called method is applied directly in the memory.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401725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means that the changes made to an array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method are seen in both the caller/called method.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26876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reference variable uses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to allocate (reserve) space in memory.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488135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have a special case that will be explained later in this lecture.</a:t>
            </a:r>
          </a:p>
        </p:txBody>
      </p:sp>
    </p:spTree>
    <p:extLst>
      <p:ext uri="{BB962C8B-B14F-4D97-AF65-F5344CB8AC3E}">
        <p14:creationId xmlns:p14="http://schemas.microsoft.com/office/powerpoint/2010/main" val="38064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0" grpId="0" animBg="1"/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2.1 ARRAYS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Arrays are instantiated with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they are reference variables.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49543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once you instantiate an array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for example, a sufficient memory space is allocated for it.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213285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the following example of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fillArray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512" y="2564904"/>
            <a:ext cx="8784977" cy="3970318"/>
            <a:chOff x="323528" y="1236822"/>
            <a:chExt cx="7848873" cy="3733372"/>
          </a:xfrm>
        </p:grpSpPr>
        <p:sp>
          <p:nvSpPr>
            <p:cNvPr id="22" name="TextBox 21"/>
            <p:cNvSpPr txBox="1"/>
            <p:nvPr/>
          </p:nvSpPr>
          <p:spPr>
            <a:xfrm>
              <a:off x="788528" y="1236822"/>
              <a:ext cx="7383873" cy="3733372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    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public class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arrayAsParameters</a:t>
              </a:r>
              <a:endParaRPr lang="en-US" sz="1400" dirty="0">
                <a:solidFill>
                  <a:srgbClr val="0000FF"/>
                </a:solidFill>
              </a:endParaRPr>
            </a:p>
            <a:p>
              <a:r>
                <a:rPr lang="en-US" sz="1400" dirty="0"/>
                <a:t>    {</a:t>
              </a:r>
            </a:p>
            <a:p>
              <a:r>
                <a:rPr lang="en-US" sz="1400" dirty="0"/>
                <a:t>       </a:t>
              </a:r>
              <a:r>
                <a:rPr lang="en-US" sz="1400" dirty="0">
                  <a:solidFill>
                    <a:srgbClr val="00B0F0"/>
                  </a:solidFill>
                </a:rPr>
                <a:t>static </a:t>
              </a:r>
              <a:r>
                <a:rPr lang="en-US" sz="1400" dirty="0"/>
                <a:t>Scanner read = </a:t>
              </a:r>
              <a:r>
                <a:rPr lang="en-US" sz="1400" dirty="0">
                  <a:solidFill>
                    <a:srgbClr val="00B0F0"/>
                  </a:solidFill>
                </a:rPr>
                <a:t>new </a:t>
              </a:r>
              <a:r>
                <a:rPr lang="en-US" sz="1400" dirty="0"/>
                <a:t>Scanner (System.in);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400" dirty="0"/>
                <a:t>       {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  double[]</a:t>
              </a:r>
              <a:r>
                <a:rPr lang="en-US" sz="1400" dirty="0"/>
                <a:t> x = </a:t>
              </a:r>
              <a:r>
                <a:rPr lang="en-US" sz="1400" dirty="0">
                  <a:solidFill>
                    <a:srgbClr val="00B0F0"/>
                  </a:solidFill>
                </a:rPr>
                <a:t>new double</a:t>
              </a:r>
              <a:r>
                <a:rPr lang="en-US" sz="1400" dirty="0"/>
                <a:t>[5];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>
                  <a:solidFill>
                    <a:srgbClr val="0000FF"/>
                  </a:solidFill>
                </a:rPr>
                <a:t> (x)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(“x[3] = %f”,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[3]);</a:t>
              </a:r>
            </a:p>
            <a:p>
              <a:r>
                <a:rPr lang="en-US" sz="1400" dirty="0"/>
                <a:t>       } </a:t>
              </a:r>
              <a:r>
                <a:rPr lang="en-US" sz="14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// This method fills an array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</a:t>
              </a:r>
              <a:r>
                <a:rPr lang="en-US" sz="1400" dirty="0">
                  <a:solidFill>
                    <a:srgbClr val="00B0F0"/>
                  </a:solidFill>
                </a:rPr>
                <a:t>public static void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double[]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>
                  <a:solidFill>
                    <a:srgbClr val="FF33CC"/>
                  </a:solidFill>
                </a:rPr>
                <a:t>list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     {</a:t>
              </a:r>
            </a:p>
            <a:p>
              <a:r>
                <a:rPr lang="en-US" sz="1400" dirty="0"/>
                <a:t> 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 </a:t>
              </a:r>
              <a:r>
                <a:rPr lang="en-US" sz="1400" dirty="0" err="1"/>
                <a:t>i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&lt;</a:t>
              </a:r>
              <a:r>
                <a:rPr lang="en-US" sz="1400" dirty="0" err="1">
                  <a:solidFill>
                    <a:srgbClr val="FF33CC"/>
                  </a:solidFill>
                </a:rPr>
                <a:t>list.</a:t>
              </a:r>
              <a:r>
                <a:rPr lang="en-US" sz="1400" dirty="0" err="1">
                  <a:solidFill>
                    <a:srgbClr val="00B0F0"/>
                  </a:solidFill>
                </a:rPr>
                <a:t>length</a:t>
              </a:r>
              <a:r>
                <a:rPr lang="en-US" sz="1400" dirty="0"/>
                <a:t>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>
                  <a:solidFill>
                    <a:srgbClr val="FF33CC"/>
                  </a:solidFill>
                </a:rPr>
                <a:t>            list</a:t>
              </a:r>
              <a:r>
                <a:rPr lang="en-US" sz="1400" dirty="0"/>
                <a:t>[</a:t>
              </a:r>
              <a:r>
                <a:rPr lang="en-US" sz="1400" dirty="0" err="1"/>
                <a:t>i</a:t>
              </a:r>
              <a:r>
                <a:rPr lang="en-US" sz="1400" dirty="0"/>
                <a:t>] 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nextDouble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  }</a:t>
              </a:r>
              <a:r>
                <a:rPr lang="en-US" sz="1400" dirty="0">
                  <a:solidFill>
                    <a:srgbClr val="00B050"/>
                  </a:solidFill>
                </a:rPr>
                <a:t> //end </a:t>
              </a:r>
              <a:r>
                <a:rPr lang="en-US" sz="1400" dirty="0" err="1">
                  <a:solidFill>
                    <a:srgbClr val="00B050"/>
                  </a:solidFill>
                </a:rPr>
                <a:t>fillArray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} </a:t>
              </a:r>
              <a:r>
                <a:rPr lang="en-US" sz="14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3528" y="1236822"/>
              <a:ext cx="450344" cy="3733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83568" y="493100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3568" y="4107559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971600" y="3997444"/>
            <a:ext cx="0" cy="151636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3528" y="414908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4149080"/>
            <a:ext cx="0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3528" y="5157192"/>
            <a:ext cx="0" cy="936104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43808" y="6093296"/>
            <a:ext cx="5890673" cy="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734481" y="4365104"/>
            <a:ext cx="0" cy="1728192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89144" y="4365104"/>
            <a:ext cx="2945338" cy="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8" grpId="0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2.1 ARRAYS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LAYOUT(1)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51520" y="1393031"/>
            <a:ext cx="8784977" cy="307777"/>
            <a:chOff x="323528" y="1236822"/>
            <a:chExt cx="7848873" cy="289409"/>
          </a:xfrm>
        </p:grpSpPr>
        <p:sp>
          <p:nvSpPr>
            <p:cNvPr id="14" name="TextBox 13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void main(String[]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>
                  <a:solidFill>
                    <a:srgbClr val="00B0F0"/>
                  </a:solidFill>
                </a:rPr>
                <a:t>) </a:t>
              </a:r>
              <a:r>
                <a:rPr lang="en-US" sz="1400" dirty="0">
                  <a:solidFill>
                    <a:srgbClr val="00B050"/>
                  </a:solidFill>
                </a:rPr>
                <a:t>// </a:t>
              </a:r>
              <a:r>
                <a:rPr lang="en-US" sz="1400" dirty="0">
                  <a:solidFill>
                    <a:srgbClr val="00B0F0"/>
                  </a:solidFill>
                </a:rPr>
                <a:t>main </a:t>
              </a:r>
              <a:r>
                <a:rPr lang="en-US" sz="1400" dirty="0">
                  <a:solidFill>
                    <a:srgbClr val="00B050"/>
                  </a:solidFill>
                </a:rPr>
                <a:t>is loaded into memory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3527" y="1772816"/>
            <a:ext cx="8712969" cy="1008112"/>
            <a:chOff x="251520" y="1988840"/>
            <a:chExt cx="8712969" cy="1008112"/>
          </a:xfrm>
        </p:grpSpPr>
        <p:sp>
          <p:nvSpPr>
            <p:cNvPr id="21" name="Rectangle 20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596336" y="1772816"/>
            <a:ext cx="1440160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51520" y="2852937"/>
            <a:ext cx="8784977" cy="738664"/>
            <a:chOff x="323528" y="1236822"/>
            <a:chExt cx="7848873" cy="694580"/>
          </a:xfrm>
        </p:grpSpPr>
        <p:sp>
          <p:nvSpPr>
            <p:cNvPr id="25" name="TextBox 24"/>
            <p:cNvSpPr txBox="1"/>
            <p:nvPr/>
          </p:nvSpPr>
          <p:spPr>
            <a:xfrm>
              <a:off x="788528" y="1236822"/>
              <a:ext cx="7383873" cy="69458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double[]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x </a:t>
              </a:r>
              <a:r>
                <a:rPr lang="en-US" sz="1400" dirty="0"/>
                <a:t>= </a:t>
              </a:r>
              <a:r>
                <a:rPr lang="en-US" sz="1400" dirty="0">
                  <a:solidFill>
                    <a:srgbClr val="00B0F0"/>
                  </a:solidFill>
                </a:rPr>
                <a:t>new double</a:t>
              </a:r>
              <a:r>
                <a:rPr lang="en-US" sz="1400" dirty="0"/>
                <a:t>[5]; </a:t>
              </a:r>
              <a:r>
                <a:rPr lang="en-US" sz="1400" dirty="0">
                  <a:solidFill>
                    <a:srgbClr val="00B050"/>
                  </a:solidFill>
                </a:rPr>
                <a:t>//The new operator:  (1) Allocate sufficient memory space to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		           </a:t>
              </a:r>
              <a:r>
                <a:rPr lang="en-US" sz="1400" dirty="0">
                  <a:solidFill>
                    <a:srgbClr val="00B050"/>
                  </a:solidFill>
                </a:rPr>
                <a:t>//                               (2) Store the data in the allocated space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		           //                               (3) Return the address to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528" y="3717032"/>
            <a:ext cx="8712969" cy="1008112"/>
            <a:chOff x="251520" y="1988840"/>
            <a:chExt cx="8712969" cy="1008112"/>
          </a:xfrm>
        </p:grpSpPr>
        <p:sp>
          <p:nvSpPr>
            <p:cNvPr id="28" name="Rectangle 27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75857" y="3717032"/>
            <a:ext cx="2520279" cy="720080"/>
            <a:chOff x="323528" y="3140968"/>
            <a:chExt cx="2520279" cy="720080"/>
          </a:xfrm>
        </p:grpSpPr>
        <p:sp>
          <p:nvSpPr>
            <p:cNvPr id="2" name="Rectangle 1"/>
            <p:cNvSpPr/>
            <p:nvPr/>
          </p:nvSpPr>
          <p:spPr>
            <a:xfrm>
              <a:off x="323528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7584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31640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35696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39752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3528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x[0]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7584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x[1]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31640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x[2]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35696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x[3]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39752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x[4]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1520" y="4777988"/>
            <a:ext cx="8784977" cy="523220"/>
            <a:chOff x="323528" y="1236822"/>
            <a:chExt cx="7848873" cy="491994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491994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/>
                <a:t> (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); </a:t>
              </a:r>
              <a:r>
                <a:rPr lang="en-US" sz="1400" dirty="0">
                  <a:solidFill>
                    <a:srgbClr val="00B050"/>
                  </a:solidFill>
                </a:rPr>
                <a:t>/*method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is loaded into memory. </a:t>
              </a:r>
              <a:r>
                <a:rPr lang="en-US" sz="1400" dirty="0">
                  <a:solidFill>
                    <a:srgbClr val="00B0F0"/>
                  </a:solidFill>
                </a:rPr>
                <a:t>main </a:t>
              </a:r>
              <a:r>
                <a:rPr lang="en-US" sz="1400" dirty="0">
                  <a:solidFill>
                    <a:srgbClr val="00B050"/>
                  </a:solidFill>
                </a:rPr>
                <a:t>is suspended. The address of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		array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>
                  <a:solidFill>
                    <a:srgbClr val="00B050"/>
                  </a:solidFill>
                </a:rPr>
                <a:t> (</a:t>
              </a:r>
              <a:r>
                <a:rPr lang="en-US" sz="1400" dirty="0" err="1">
                  <a:solidFill>
                    <a:srgbClr val="00B050"/>
                  </a:solidFill>
                </a:rPr>
                <a:t>asssume</a:t>
              </a:r>
              <a:r>
                <a:rPr lang="en-US" sz="1400" dirty="0">
                  <a:solidFill>
                    <a:srgbClr val="00B050"/>
                  </a:solidFill>
                </a:rPr>
                <a:t> it is </a:t>
              </a:r>
              <a:r>
                <a:rPr lang="en-US" sz="1400" dirty="0">
                  <a:solidFill>
                    <a:srgbClr val="C00000"/>
                  </a:solidFill>
                </a:rPr>
                <a:t>300</a:t>
              </a:r>
              <a:r>
                <a:rPr lang="en-US" sz="1400" dirty="0">
                  <a:solidFill>
                    <a:srgbClr val="00B050"/>
                  </a:solidFill>
                </a:rPr>
                <a:t>) is passed to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*/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23528" y="5373216"/>
            <a:ext cx="8712969" cy="1008112"/>
            <a:chOff x="251520" y="1988840"/>
            <a:chExt cx="8712969" cy="1008112"/>
          </a:xfrm>
        </p:grpSpPr>
        <p:sp>
          <p:nvSpPr>
            <p:cNvPr id="47" name="Rectangle 46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75857" y="5373216"/>
            <a:ext cx="2520279" cy="720080"/>
            <a:chOff x="323528" y="3140968"/>
            <a:chExt cx="2520279" cy="720080"/>
          </a:xfrm>
        </p:grpSpPr>
        <p:sp>
          <p:nvSpPr>
            <p:cNvPr id="51" name="Rectangle 50"/>
            <p:cNvSpPr/>
            <p:nvPr/>
          </p:nvSpPr>
          <p:spPr>
            <a:xfrm>
              <a:off x="323528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27584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31640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35696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39752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3528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x[0]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7584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x[1]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31640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x[2]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35696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x[3]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39752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x[4]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3717032"/>
            <a:ext cx="5400600" cy="720080"/>
            <a:chOff x="3635896" y="3501008"/>
            <a:chExt cx="5400600" cy="720080"/>
          </a:xfrm>
        </p:grpSpPr>
        <p:sp>
          <p:nvSpPr>
            <p:cNvPr id="30" name="Rectangle 29"/>
            <p:cNvSpPr/>
            <p:nvPr/>
          </p:nvSpPr>
          <p:spPr>
            <a:xfrm>
              <a:off x="7596336" y="3501008"/>
              <a:ext cx="1440160" cy="7200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            x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7668344" y="3825044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300</a:t>
              </a:r>
            </a:p>
          </p:txBody>
        </p:sp>
        <p:cxnSp>
          <p:nvCxnSpPr>
            <p:cNvPr id="8" name="Straight Arrow Connector 7"/>
            <p:cNvCxnSpPr>
              <a:stCxn id="3" idx="1"/>
            </p:cNvCxnSpPr>
            <p:nvPr/>
          </p:nvCxnSpPr>
          <p:spPr>
            <a:xfrm flipH="1" flipV="1">
              <a:off x="3635896" y="3717032"/>
              <a:ext cx="4032448" cy="2340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635896" y="5373216"/>
            <a:ext cx="5400600" cy="720080"/>
            <a:chOff x="3635896" y="3501008"/>
            <a:chExt cx="5400600" cy="720080"/>
          </a:xfrm>
          <a:solidFill>
            <a:schemeClr val="bg1">
              <a:lumMod val="65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7596336" y="3501008"/>
              <a:ext cx="1440160" cy="72008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           x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68344" y="3825044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300</a:t>
              </a: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1" flipV="1">
              <a:off x="3635896" y="3717032"/>
              <a:ext cx="4032448" cy="234026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971600" y="5373216"/>
            <a:ext cx="2304257" cy="720080"/>
            <a:chOff x="971600" y="5373216"/>
            <a:chExt cx="2304257" cy="720080"/>
          </a:xfrm>
        </p:grpSpPr>
        <p:sp>
          <p:nvSpPr>
            <p:cNvPr id="61" name="Rectangle 60"/>
            <p:cNvSpPr/>
            <p:nvPr/>
          </p:nvSpPr>
          <p:spPr>
            <a:xfrm>
              <a:off x="971600" y="5373216"/>
              <a:ext cx="1440160" cy="7200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/>
                <a:t>fillArray</a:t>
              </a:r>
              <a:r>
                <a:rPr lang="en-US" sz="1200" dirty="0"/>
                <a:t> (</a:t>
              </a:r>
              <a:r>
                <a:rPr lang="en-US" sz="1200" dirty="0">
                  <a:solidFill>
                    <a:schemeClr val="bg1"/>
                  </a:solidFill>
                </a:rPr>
                <a:t>300</a:t>
              </a:r>
              <a:r>
                <a:rPr lang="en-US" sz="1200" dirty="0"/>
                <a:t>)</a:t>
              </a:r>
            </a:p>
            <a:p>
              <a:endParaRPr lang="en-US" sz="1200" dirty="0"/>
            </a:p>
            <a:p>
              <a:r>
                <a:rPr lang="en-US" sz="1200" dirty="0"/>
                <a:t>          list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35696" y="5733256"/>
              <a:ext cx="504056" cy="23402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300</a:t>
              </a:r>
            </a:p>
          </p:txBody>
        </p:sp>
        <p:cxnSp>
          <p:nvCxnSpPr>
            <p:cNvPr id="19" name="Straight Arrow Connector 18"/>
            <p:cNvCxnSpPr>
              <a:stCxn id="66" idx="3"/>
              <a:endCxn id="56" idx="1"/>
            </p:cNvCxnSpPr>
            <p:nvPr/>
          </p:nvCxnSpPr>
          <p:spPr>
            <a:xfrm flipV="1">
              <a:off x="2339752" y="5499230"/>
              <a:ext cx="936105" cy="3510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3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2.1 ARRAYS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LAYOUT(2)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51520" y="1393031"/>
            <a:ext cx="8784977" cy="307777"/>
            <a:chOff x="323528" y="1236822"/>
            <a:chExt cx="7848873" cy="289409"/>
          </a:xfrm>
        </p:grpSpPr>
        <p:sp>
          <p:nvSpPr>
            <p:cNvPr id="14" name="TextBox 13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/>
                <a:t>i</a:t>
              </a:r>
              <a:r>
                <a:rPr lang="en-US" sz="1400" dirty="0">
                  <a:solidFill>
                    <a:srgbClr val="00B0F0"/>
                  </a:solidFill>
                </a:rPr>
                <a:t>; </a:t>
              </a:r>
              <a:r>
                <a:rPr lang="en-US" sz="1400" dirty="0">
                  <a:solidFill>
                    <a:srgbClr val="00B050"/>
                  </a:solidFill>
                </a:rPr>
                <a:t>// local variable to </a:t>
              </a:r>
              <a:r>
                <a:rPr lang="en-US" sz="1400" dirty="0" err="1">
                  <a:solidFill>
                    <a:srgbClr val="0000FF"/>
                  </a:solidFill>
                </a:rPr>
                <a:t>fillArray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23528" y="1772816"/>
            <a:ext cx="8712969" cy="1008112"/>
            <a:chOff x="251520" y="1988840"/>
            <a:chExt cx="8712969" cy="1008112"/>
          </a:xfrm>
        </p:grpSpPr>
        <p:sp>
          <p:nvSpPr>
            <p:cNvPr id="47" name="Rectangle 46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75857" y="1772816"/>
            <a:ext cx="2520279" cy="720080"/>
            <a:chOff x="323528" y="3140968"/>
            <a:chExt cx="2520279" cy="720080"/>
          </a:xfrm>
        </p:grpSpPr>
        <p:sp>
          <p:nvSpPr>
            <p:cNvPr id="51" name="Rectangle 50"/>
            <p:cNvSpPr/>
            <p:nvPr/>
          </p:nvSpPr>
          <p:spPr>
            <a:xfrm>
              <a:off x="323528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27584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31640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35696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39752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0.0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3528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x[0]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7584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x[1]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31640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x[2]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35696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x[3]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39752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x[4]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1520" y="2852937"/>
            <a:ext cx="8784977" cy="738664"/>
            <a:chOff x="323528" y="1236822"/>
            <a:chExt cx="7848873" cy="694580"/>
          </a:xfrm>
        </p:grpSpPr>
        <p:sp>
          <p:nvSpPr>
            <p:cNvPr id="64" name="TextBox 63"/>
            <p:cNvSpPr txBox="1"/>
            <p:nvPr/>
          </p:nvSpPr>
          <p:spPr>
            <a:xfrm>
              <a:off x="788528" y="1236822"/>
              <a:ext cx="7383873" cy="69458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&lt;</a:t>
              </a:r>
              <a:r>
                <a:rPr lang="en-US" sz="1400" dirty="0" err="1">
                  <a:solidFill>
                    <a:srgbClr val="FF33CC"/>
                  </a:solidFill>
                </a:rPr>
                <a:t>adrs</a:t>
              </a:r>
              <a:r>
                <a:rPr lang="en-US" sz="1400" dirty="0">
                  <a:solidFill>
                    <a:srgbClr val="FF33CC"/>
                  </a:solidFill>
                </a:rPr>
                <a:t>(300).</a:t>
              </a:r>
              <a:r>
                <a:rPr lang="en-US" sz="1400" dirty="0">
                  <a:solidFill>
                    <a:srgbClr val="00B0F0"/>
                  </a:solidFill>
                </a:rPr>
                <a:t>length</a:t>
              </a:r>
              <a:r>
                <a:rPr lang="en-US" sz="1400" dirty="0"/>
                <a:t>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>
                  <a:solidFill>
                    <a:srgbClr val="FF33CC"/>
                  </a:solidFill>
                </a:rPr>
                <a:t>            </a:t>
              </a:r>
              <a:r>
                <a:rPr lang="en-US" sz="1400" dirty="0" err="1">
                  <a:solidFill>
                    <a:srgbClr val="FF33CC"/>
                  </a:solidFill>
                </a:rPr>
                <a:t>adrs</a:t>
              </a:r>
              <a:r>
                <a:rPr lang="en-US" sz="1400" dirty="0">
                  <a:solidFill>
                    <a:srgbClr val="FF33CC"/>
                  </a:solidFill>
                </a:rPr>
                <a:t>(300)</a:t>
              </a:r>
              <a:r>
                <a:rPr lang="en-US" sz="1400" dirty="0"/>
                <a:t>[</a:t>
              </a:r>
              <a:r>
                <a:rPr lang="en-US" sz="1400" dirty="0" err="1"/>
                <a:t>i</a:t>
              </a:r>
              <a:r>
                <a:rPr lang="en-US" sz="1400" dirty="0"/>
                <a:t>] 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nextDouble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//Assume the user enters x[0]=5.5, x[1]=2.3, x[2]=4.3, x[3]=1.0, x[4]=9.8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528" y="1236822"/>
              <a:ext cx="450344" cy="49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23528" y="3717032"/>
            <a:ext cx="8712969" cy="1008112"/>
            <a:chOff x="251520" y="1988840"/>
            <a:chExt cx="8712969" cy="1008112"/>
          </a:xfrm>
        </p:grpSpPr>
        <p:sp>
          <p:nvSpPr>
            <p:cNvPr id="70" name="Rectangle 69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75857" y="3717032"/>
            <a:ext cx="2520279" cy="720080"/>
            <a:chOff x="323528" y="3140968"/>
            <a:chExt cx="2520279" cy="720080"/>
          </a:xfrm>
        </p:grpSpPr>
        <p:sp>
          <p:nvSpPr>
            <p:cNvPr id="74" name="Rectangle 73"/>
            <p:cNvSpPr/>
            <p:nvPr/>
          </p:nvSpPr>
          <p:spPr>
            <a:xfrm>
              <a:off x="323528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5.5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27584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2.3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31640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835696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339752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9.8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23528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x[0]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27584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x[1]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331640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x[2]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35696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x[3]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39752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x[4]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51520" y="4797152"/>
            <a:ext cx="8784977" cy="307777"/>
            <a:chOff x="323528" y="1236822"/>
            <a:chExt cx="7848873" cy="289409"/>
          </a:xfrm>
        </p:grpSpPr>
        <p:sp>
          <p:nvSpPr>
            <p:cNvPr id="88" name="TextBox 87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}</a:t>
              </a:r>
              <a:r>
                <a:rPr lang="en-US" sz="1400" dirty="0">
                  <a:solidFill>
                    <a:srgbClr val="00B050"/>
                  </a:solidFill>
                </a:rPr>
                <a:t> //end </a:t>
              </a:r>
              <a:r>
                <a:rPr lang="en-US" sz="1400" dirty="0" err="1">
                  <a:solidFill>
                    <a:srgbClr val="00B050"/>
                  </a:solidFill>
                </a:rPr>
                <a:t>fillArray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</a:t>
              </a:r>
              <a:r>
                <a:rPr lang="en-US" sz="1400" dirty="0" err="1">
                  <a:solidFill>
                    <a:srgbClr val="0000FF"/>
                  </a:solidFill>
                  <a:sym typeface="Wingdings" panose="05000000000000000000" pitchFamily="2" charset="2"/>
                </a:rPr>
                <a:t>fillArray</a:t>
              </a:r>
              <a:r>
                <a:rPr lang="en-US" sz="1400" dirty="0">
                  <a:solidFill>
                    <a:srgbClr val="0000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is </a:t>
              </a:r>
              <a:r>
                <a:rPr lang="en-US" sz="1400" dirty="0" err="1">
                  <a:solidFill>
                    <a:srgbClr val="00B050"/>
                  </a:solidFill>
                  <a:sym typeface="Wingdings" panose="05000000000000000000" pitchFamily="2" charset="2"/>
                </a:rPr>
                <a:t>deallocated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. Control returns back to </a:t>
              </a:r>
              <a:r>
                <a:rPr lang="en-US" sz="1400" dirty="0">
                  <a:solidFill>
                    <a:srgbClr val="00B0F0"/>
                  </a:solidFill>
                  <a:sym typeface="Wingdings" panose="05000000000000000000" pitchFamily="2" charset="2"/>
                </a:rPr>
                <a:t>main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.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23528" y="5229200"/>
            <a:ext cx="8712969" cy="1008112"/>
            <a:chOff x="251520" y="1988840"/>
            <a:chExt cx="8712969" cy="1008112"/>
          </a:xfrm>
        </p:grpSpPr>
        <p:sp>
          <p:nvSpPr>
            <p:cNvPr id="91" name="Rectangle 90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75857" y="5229200"/>
            <a:ext cx="2520279" cy="720080"/>
            <a:chOff x="323528" y="3140968"/>
            <a:chExt cx="2520279" cy="720080"/>
          </a:xfrm>
        </p:grpSpPr>
        <p:sp>
          <p:nvSpPr>
            <p:cNvPr id="95" name="Rectangle 94"/>
            <p:cNvSpPr/>
            <p:nvPr/>
          </p:nvSpPr>
          <p:spPr>
            <a:xfrm>
              <a:off x="323528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5.5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27584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2.3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331640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4.3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835696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1.0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339752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9.8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23528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x[0]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27584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x[1]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31640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x[2]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835696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x[3]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39752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x[4]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5896" y="1772816"/>
            <a:ext cx="5400600" cy="720080"/>
            <a:chOff x="3635896" y="1772816"/>
            <a:chExt cx="5400600" cy="720080"/>
          </a:xfrm>
        </p:grpSpPr>
        <p:sp>
          <p:nvSpPr>
            <p:cNvPr id="49" name="Rectangle 48"/>
            <p:cNvSpPr/>
            <p:nvPr/>
          </p:nvSpPr>
          <p:spPr>
            <a:xfrm>
              <a:off x="7596336" y="1772816"/>
              <a:ext cx="1440160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           x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668344" y="2096852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300</a:t>
              </a:r>
            </a:p>
          </p:txBody>
        </p:sp>
        <p:cxnSp>
          <p:nvCxnSpPr>
            <p:cNvPr id="106" name="Straight Arrow Connector 105"/>
            <p:cNvCxnSpPr>
              <a:stCxn id="105" idx="1"/>
            </p:cNvCxnSpPr>
            <p:nvPr/>
          </p:nvCxnSpPr>
          <p:spPr>
            <a:xfrm flipH="1" flipV="1">
              <a:off x="3635896" y="1988840"/>
              <a:ext cx="4032448" cy="234026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71600" y="1772816"/>
            <a:ext cx="2304257" cy="720080"/>
            <a:chOff x="971600" y="1772816"/>
            <a:chExt cx="2304257" cy="720080"/>
          </a:xfrm>
        </p:grpSpPr>
        <p:grpSp>
          <p:nvGrpSpPr>
            <p:cNvPr id="108" name="Group 107"/>
            <p:cNvGrpSpPr/>
            <p:nvPr/>
          </p:nvGrpSpPr>
          <p:grpSpPr>
            <a:xfrm>
              <a:off x="971600" y="1772816"/>
              <a:ext cx="1440160" cy="720080"/>
              <a:chOff x="971600" y="1772816"/>
              <a:chExt cx="1440160" cy="720080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971600" y="1772816"/>
                <a:ext cx="1440160" cy="7200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/>
                  <a:t>fillArray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chemeClr val="bg1"/>
                    </a:solidFill>
                  </a:rPr>
                  <a:t>300</a:t>
                </a:r>
                <a:r>
                  <a:rPr lang="en-US" sz="1200" dirty="0"/>
                  <a:t>)</a:t>
                </a:r>
              </a:p>
              <a:p>
                <a:endParaRPr lang="en-US" sz="1200" dirty="0"/>
              </a:p>
              <a:p>
                <a:r>
                  <a:rPr lang="en-US" sz="1200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      </a:t>
                </a:r>
                <a:r>
                  <a:rPr lang="en-US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i</a:t>
                </a:r>
                <a:r>
                  <a:rPr lang="en-US" sz="1200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             </a:t>
                </a:r>
                <a:r>
                  <a:rPr lang="en-US" sz="1200" dirty="0">
                    <a:solidFill>
                      <a:schemeClr val="bg1"/>
                    </a:solidFill>
                  </a:rPr>
                  <a:t>list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3608" y="1988840"/>
                <a:ext cx="648072" cy="19673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835696" y="1952836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300</a:t>
              </a:r>
            </a:p>
          </p:txBody>
        </p:sp>
        <p:cxnSp>
          <p:nvCxnSpPr>
            <p:cNvPr id="110" name="Straight Arrow Connector 109"/>
            <p:cNvCxnSpPr>
              <a:stCxn id="109" idx="3"/>
            </p:cNvCxnSpPr>
            <p:nvPr/>
          </p:nvCxnSpPr>
          <p:spPr>
            <a:xfrm flipV="1">
              <a:off x="2339752" y="1880828"/>
              <a:ext cx="936105" cy="1980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3635896" y="3717032"/>
            <a:ext cx="5400600" cy="720080"/>
            <a:chOff x="3635896" y="1772816"/>
            <a:chExt cx="5400600" cy="720080"/>
          </a:xfrm>
        </p:grpSpPr>
        <p:sp>
          <p:nvSpPr>
            <p:cNvPr id="114" name="Rectangle 113"/>
            <p:cNvSpPr/>
            <p:nvPr/>
          </p:nvSpPr>
          <p:spPr>
            <a:xfrm>
              <a:off x="7596336" y="1772816"/>
              <a:ext cx="1440160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           x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668344" y="2096852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300</a:t>
              </a:r>
            </a:p>
          </p:txBody>
        </p:sp>
        <p:cxnSp>
          <p:nvCxnSpPr>
            <p:cNvPr id="116" name="Straight Arrow Connector 115"/>
            <p:cNvCxnSpPr>
              <a:stCxn id="115" idx="1"/>
            </p:cNvCxnSpPr>
            <p:nvPr/>
          </p:nvCxnSpPr>
          <p:spPr>
            <a:xfrm flipH="1" flipV="1">
              <a:off x="3635896" y="1988840"/>
              <a:ext cx="4032448" cy="234026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971600" y="3717032"/>
            <a:ext cx="2304257" cy="720080"/>
            <a:chOff x="971600" y="1772816"/>
            <a:chExt cx="2304257" cy="720080"/>
          </a:xfrm>
        </p:grpSpPr>
        <p:grpSp>
          <p:nvGrpSpPr>
            <p:cNvPr id="118" name="Group 117"/>
            <p:cNvGrpSpPr/>
            <p:nvPr/>
          </p:nvGrpSpPr>
          <p:grpSpPr>
            <a:xfrm>
              <a:off x="971600" y="1772816"/>
              <a:ext cx="1440160" cy="720080"/>
              <a:chOff x="971600" y="1772816"/>
              <a:chExt cx="1440160" cy="72008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971600" y="1772816"/>
                <a:ext cx="1440160" cy="7200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/>
                  <a:t>fillArray</a:t>
                </a:r>
                <a:r>
                  <a:rPr lang="en-US" sz="1200" dirty="0"/>
                  <a:t> (</a:t>
                </a:r>
                <a:r>
                  <a:rPr lang="en-US" sz="1200" dirty="0">
                    <a:solidFill>
                      <a:schemeClr val="bg1"/>
                    </a:solidFill>
                  </a:rPr>
                  <a:t>300</a:t>
                </a:r>
                <a:r>
                  <a:rPr lang="en-US" sz="1200" dirty="0"/>
                  <a:t>)</a:t>
                </a:r>
              </a:p>
              <a:p>
                <a:endParaRPr lang="en-US" sz="1200" dirty="0"/>
              </a:p>
              <a:p>
                <a:r>
                  <a:rPr lang="en-US" sz="1200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      </a:t>
                </a:r>
                <a:r>
                  <a:rPr lang="en-US" sz="1200" dirty="0" err="1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i</a:t>
                </a:r>
                <a:r>
                  <a:rPr lang="en-US" sz="1200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             </a:t>
                </a:r>
                <a:r>
                  <a:rPr lang="en-US" sz="1200" dirty="0">
                    <a:solidFill>
                      <a:schemeClr val="bg1"/>
                    </a:solidFill>
                  </a:rPr>
                  <a:t>list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43608" y="1988840"/>
                <a:ext cx="648072" cy="19673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1835696" y="1952836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300</a:t>
              </a:r>
            </a:p>
          </p:txBody>
        </p:sp>
        <p:cxnSp>
          <p:nvCxnSpPr>
            <p:cNvPr id="120" name="Straight Arrow Connector 119"/>
            <p:cNvCxnSpPr>
              <a:stCxn id="119" idx="3"/>
            </p:cNvCxnSpPr>
            <p:nvPr/>
          </p:nvCxnSpPr>
          <p:spPr>
            <a:xfrm flipV="1">
              <a:off x="2339752" y="1880828"/>
              <a:ext cx="936105" cy="1980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635896" y="5229200"/>
            <a:ext cx="5400600" cy="720080"/>
            <a:chOff x="3635896" y="1772816"/>
            <a:chExt cx="5400600" cy="720080"/>
          </a:xfrm>
        </p:grpSpPr>
        <p:sp>
          <p:nvSpPr>
            <p:cNvPr id="124" name="Rectangle 123"/>
            <p:cNvSpPr/>
            <p:nvPr/>
          </p:nvSpPr>
          <p:spPr>
            <a:xfrm>
              <a:off x="7596336" y="1772816"/>
              <a:ext cx="1440160" cy="72008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           x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668344" y="2096852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300</a:t>
              </a:r>
            </a:p>
          </p:txBody>
        </p:sp>
        <p:cxnSp>
          <p:nvCxnSpPr>
            <p:cNvPr id="126" name="Straight Arrow Connector 125"/>
            <p:cNvCxnSpPr>
              <a:stCxn id="125" idx="1"/>
            </p:cNvCxnSpPr>
            <p:nvPr/>
          </p:nvCxnSpPr>
          <p:spPr>
            <a:xfrm flipH="1" flipV="1">
              <a:off x="3635896" y="1988840"/>
              <a:ext cx="4032448" cy="234026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2.1 ARRAYS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LAYOUT(3)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51520" y="2420888"/>
            <a:ext cx="8784977" cy="307777"/>
            <a:chOff x="323528" y="1236822"/>
            <a:chExt cx="7848873" cy="289409"/>
          </a:xfrm>
        </p:grpSpPr>
        <p:sp>
          <p:nvSpPr>
            <p:cNvPr id="14" name="TextBox 13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(“x[3] = %f”, 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[3]); </a:t>
              </a:r>
              <a:r>
                <a:rPr lang="en-US" sz="1400" dirty="0">
                  <a:solidFill>
                    <a:srgbClr val="00B050"/>
                  </a:solidFill>
                </a:rPr>
                <a:t>//on screen</a:t>
              </a:r>
              <a:r>
                <a:rPr lang="en-US" sz="1400" dirty="0"/>
                <a:t> 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23529" y="2800673"/>
            <a:ext cx="8712967" cy="307777"/>
            <a:chOff x="683568" y="1236822"/>
            <a:chExt cx="7488831" cy="307777"/>
          </a:xfrm>
        </p:grpSpPr>
        <p:sp>
          <p:nvSpPr>
            <p:cNvPr id="68" name="TextBox 67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x[3] = 1.0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51520" y="3212976"/>
            <a:ext cx="8784977" cy="307777"/>
            <a:chOff x="323528" y="1236822"/>
            <a:chExt cx="7848873" cy="289409"/>
          </a:xfrm>
        </p:grpSpPr>
        <p:sp>
          <p:nvSpPr>
            <p:cNvPr id="107" name="TextBox 106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} </a:t>
              </a:r>
              <a:r>
                <a:rPr lang="en-US" sz="1400" dirty="0">
                  <a:solidFill>
                    <a:srgbClr val="00B050"/>
                  </a:solidFill>
                </a:rPr>
                <a:t>//end of main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</a:t>
              </a:r>
              <a:r>
                <a:rPr lang="en-US" sz="1400" dirty="0">
                  <a:solidFill>
                    <a:srgbClr val="00B0F0"/>
                  </a:solidFill>
                  <a:sym typeface="Wingdings" panose="05000000000000000000" pitchFamily="2" charset="2"/>
                </a:rPr>
                <a:t>main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is freed from memory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23528" y="3592761"/>
            <a:ext cx="8712969" cy="1008112"/>
            <a:chOff x="251520" y="1988840"/>
            <a:chExt cx="8712969" cy="1008112"/>
          </a:xfrm>
        </p:grpSpPr>
        <p:sp>
          <p:nvSpPr>
            <p:cNvPr id="110" name="Rectangle 109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3528" y="1340768"/>
            <a:ext cx="8712969" cy="1008112"/>
            <a:chOff x="251520" y="1988840"/>
            <a:chExt cx="8712969" cy="1008112"/>
          </a:xfrm>
        </p:grpSpPr>
        <p:sp>
          <p:nvSpPr>
            <p:cNvPr id="35" name="Rectangle 34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75857" y="1340768"/>
            <a:ext cx="2520279" cy="720080"/>
            <a:chOff x="323528" y="3140968"/>
            <a:chExt cx="2520279" cy="720080"/>
          </a:xfrm>
        </p:grpSpPr>
        <p:sp>
          <p:nvSpPr>
            <p:cNvPr id="38" name="Rectangle 37"/>
            <p:cNvSpPr/>
            <p:nvPr/>
          </p:nvSpPr>
          <p:spPr>
            <a:xfrm>
              <a:off x="323528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5.5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7584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2.3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31640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35696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39752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9.8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3528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x[0]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7584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x[1]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31640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x[2]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35696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x[3]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39752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x[4]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635896" y="1340768"/>
            <a:ext cx="5400600" cy="720080"/>
            <a:chOff x="3635896" y="1772816"/>
            <a:chExt cx="5400600" cy="720080"/>
          </a:xfrm>
        </p:grpSpPr>
        <p:sp>
          <p:nvSpPr>
            <p:cNvPr id="49" name="Rectangle 48"/>
            <p:cNvSpPr/>
            <p:nvPr/>
          </p:nvSpPr>
          <p:spPr>
            <a:xfrm>
              <a:off x="7596336" y="1772816"/>
              <a:ext cx="1440160" cy="72008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            x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668344" y="2096852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300</a:t>
              </a:r>
            </a:p>
          </p:txBody>
        </p:sp>
        <p:cxnSp>
          <p:nvCxnSpPr>
            <p:cNvPr id="51" name="Straight Arrow Connector 50"/>
            <p:cNvCxnSpPr>
              <a:stCxn id="50" idx="1"/>
            </p:cNvCxnSpPr>
            <p:nvPr/>
          </p:nvCxnSpPr>
          <p:spPr>
            <a:xfrm flipH="1" flipV="1">
              <a:off x="3635896" y="1988840"/>
              <a:ext cx="4032448" cy="234026"/>
            </a:xfrm>
            <a:prstGeom prst="straightConnector1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23528" y="4672881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changes are made to the memory directly, this explains why a method such as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fillArray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of type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3528" y="53012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the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should be passed as a parameter in order to use all elements of the filled array.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275856" y="3592761"/>
            <a:ext cx="2520279" cy="720080"/>
            <a:chOff x="323528" y="3140968"/>
            <a:chExt cx="2520279" cy="720080"/>
          </a:xfrm>
        </p:grpSpPr>
        <p:sp>
          <p:nvSpPr>
            <p:cNvPr id="55" name="Rectangle 54"/>
            <p:cNvSpPr/>
            <p:nvPr/>
          </p:nvSpPr>
          <p:spPr>
            <a:xfrm>
              <a:off x="323528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5.5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7584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2.3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31640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4.3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35696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1.0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39752" y="3356992"/>
              <a:ext cx="504055" cy="50405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9.8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23528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x[0]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27584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x[1]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331640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x[2]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35696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x[3]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339752" y="3140968"/>
              <a:ext cx="504055" cy="2520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00FF"/>
                  </a:solidFill>
                </a:rPr>
                <a:t>x[4]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23528" y="6033482"/>
            <a:ext cx="864096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this scenario, there is no current reference to the array. It is considered as “garbage”. Java cleans memory garbage periodically.</a:t>
            </a:r>
          </a:p>
        </p:txBody>
      </p:sp>
    </p:spTree>
    <p:extLst>
      <p:ext uri="{BB962C8B-B14F-4D97-AF65-F5344CB8AC3E}">
        <p14:creationId xmlns:p14="http://schemas.microsoft.com/office/powerpoint/2010/main" val="22509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" grpId="0"/>
      <p:bldP spid="53" grpId="0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1763688" y="2316942"/>
            <a:ext cx="1368152" cy="463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myName</a:t>
            </a: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>
                <a:solidFill>
                  <a:schemeClr val="accent2"/>
                </a:solidFill>
                <a:latin typeface="Tahoma" charset="0"/>
                <a:cs typeface="Arial" charset="0"/>
              </a:rPr>
              <a:t>Reminder: slide 10 in W4.1 (updating strings)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1520" y="90872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consider another example: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51520" y="1340768"/>
            <a:ext cx="2952328" cy="504056"/>
            <a:chOff x="-468560" y="1988840"/>
            <a:chExt cx="2952328" cy="720080"/>
          </a:xfrm>
        </p:grpSpPr>
        <p:sp>
          <p:nvSpPr>
            <p:cNvPr id="40" name="Rounded Rectangle 39"/>
            <p:cNvSpPr/>
            <p:nvPr/>
          </p:nvSpPr>
          <p:spPr>
            <a:xfrm>
              <a:off x="971600" y="1988840"/>
              <a:ext cx="1512168" cy="7200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120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-468560" y="1988840"/>
              <a:ext cx="1368152" cy="720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myName</a:t>
              </a:r>
              <a:endParaRPr 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920" y="1340768"/>
            <a:ext cx="3672408" cy="504056"/>
            <a:chOff x="179512" y="1988840"/>
            <a:chExt cx="1678815" cy="720080"/>
          </a:xfrm>
        </p:grpSpPr>
        <p:sp>
          <p:nvSpPr>
            <p:cNvPr id="43" name="Rounded Rectangle 42"/>
            <p:cNvSpPr/>
            <p:nvPr/>
          </p:nvSpPr>
          <p:spPr>
            <a:xfrm>
              <a:off x="640363" y="1988840"/>
              <a:ext cx="1217964" cy="7200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Laila Al-</a:t>
              </a:r>
              <a:r>
                <a:rPr lang="en-US" dirty="0" err="1">
                  <a:solidFill>
                    <a:srgbClr val="0000FF"/>
                  </a:solidFill>
                </a:rPr>
                <a:t>Rashed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79512" y="1988840"/>
              <a:ext cx="427933" cy="7200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120</a:t>
              </a:r>
            </a:p>
          </p:txBody>
        </p:sp>
      </p:grp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3059832" y="1592796"/>
            <a:ext cx="792088" cy="0"/>
          </a:xfrm>
          <a:prstGeom prst="straightConnector1">
            <a:avLst/>
          </a:prstGeom>
          <a:ln w="3810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1520" y="184482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simplicity, we’ll write it as follows: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851920" y="2316942"/>
            <a:ext cx="3672408" cy="463986"/>
            <a:chOff x="179512" y="1988840"/>
            <a:chExt cx="1678815" cy="720080"/>
          </a:xfrm>
        </p:grpSpPr>
        <p:sp>
          <p:nvSpPr>
            <p:cNvPr id="59" name="Rounded Rectangle 58"/>
            <p:cNvSpPr/>
            <p:nvPr/>
          </p:nvSpPr>
          <p:spPr>
            <a:xfrm>
              <a:off x="640363" y="1988840"/>
              <a:ext cx="1217964" cy="7200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Laila Al-</a:t>
              </a:r>
              <a:r>
                <a:rPr lang="en-US" dirty="0" err="1">
                  <a:solidFill>
                    <a:srgbClr val="0000FF"/>
                  </a:solidFill>
                </a:rPr>
                <a:t>Rashed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79512" y="1988840"/>
              <a:ext cx="427933" cy="7200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120</a:t>
              </a:r>
            </a:p>
          </p:txBody>
        </p:sp>
      </p:grpSp>
      <p:cxnSp>
        <p:nvCxnSpPr>
          <p:cNvPr id="61" name="Straight Arrow Connector 60"/>
          <p:cNvCxnSpPr>
            <a:endCxn id="60" idx="1"/>
          </p:cNvCxnSpPr>
          <p:nvPr/>
        </p:nvCxnSpPr>
        <p:spPr>
          <a:xfrm>
            <a:off x="3059832" y="2548935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1520" y="28529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Also, consider this statement: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79513" y="3284984"/>
            <a:ext cx="8784976" cy="369332"/>
            <a:chOff x="323529" y="1236822"/>
            <a:chExt cx="7848872" cy="347291"/>
          </a:xfrm>
        </p:grpSpPr>
        <p:sp>
          <p:nvSpPr>
            <p:cNvPr id="64" name="TextBox 63"/>
            <p:cNvSpPr txBox="1"/>
            <p:nvPr/>
          </p:nvSpPr>
          <p:spPr>
            <a:xfrm>
              <a:off x="611561" y="1236822"/>
              <a:ext cx="7560840" cy="34729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</a:rPr>
                <a:t>myName</a:t>
              </a:r>
              <a:r>
                <a:rPr lang="en-US" dirty="0">
                  <a:solidFill>
                    <a:srgbClr val="0000FF"/>
                  </a:solidFill>
                </a:rPr>
                <a:t> = “</a:t>
              </a:r>
              <a:r>
                <a:rPr lang="en-US" dirty="0" err="1">
                  <a:solidFill>
                    <a:srgbClr val="0000FF"/>
                  </a:solidFill>
                </a:rPr>
                <a:t>Jawaher</a:t>
              </a:r>
              <a:r>
                <a:rPr lang="en-US" dirty="0">
                  <a:solidFill>
                    <a:srgbClr val="0000FF"/>
                  </a:solidFill>
                </a:rPr>
                <a:t> Al-</a:t>
              </a:r>
              <a:r>
                <a:rPr lang="en-US" dirty="0" err="1">
                  <a:solidFill>
                    <a:srgbClr val="0000FF"/>
                  </a:solidFill>
                </a:rPr>
                <a:t>Jabr</a:t>
              </a:r>
              <a:r>
                <a:rPr lang="en-US" dirty="0">
                  <a:solidFill>
                    <a:srgbClr val="0000FF"/>
                  </a:solidFill>
                </a:rPr>
                <a:t>”;  </a:t>
              </a:r>
              <a:r>
                <a:rPr lang="en-US" dirty="0">
                  <a:solidFill>
                    <a:srgbClr val="00B050"/>
                  </a:solidFill>
                </a:rPr>
                <a:t>//changes the </a:t>
              </a:r>
              <a:r>
                <a:rPr lang="en-US" u="sng" dirty="0">
                  <a:solidFill>
                    <a:srgbClr val="00B050"/>
                  </a:solidFill>
                </a:rPr>
                <a:t>address </a:t>
              </a:r>
              <a:r>
                <a:rPr lang="en-US" dirty="0">
                  <a:solidFill>
                    <a:srgbClr val="00B050"/>
                  </a:solidFill>
                </a:rPr>
                <a:t>stored in </a:t>
              </a:r>
              <a:r>
                <a:rPr lang="en-US" dirty="0" err="1">
                  <a:solidFill>
                    <a:srgbClr val="00B050"/>
                  </a:solidFill>
                </a:rPr>
                <a:t>myName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529" y="1236822"/>
              <a:ext cx="288032" cy="347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51520" y="367696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memory layout is as follows: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627784" y="443711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myName</a:t>
            </a:r>
            <a:endParaRPr lang="en-US" sz="2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716016" y="4437112"/>
            <a:ext cx="3672408" cy="504056"/>
            <a:chOff x="179512" y="1988840"/>
            <a:chExt cx="1678815" cy="720080"/>
          </a:xfrm>
        </p:grpSpPr>
        <p:sp>
          <p:nvSpPr>
            <p:cNvPr id="69" name="Rounded Rectangle 68"/>
            <p:cNvSpPr/>
            <p:nvPr/>
          </p:nvSpPr>
          <p:spPr>
            <a:xfrm>
              <a:off x="640363" y="1988840"/>
              <a:ext cx="1217964" cy="7200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FF"/>
                  </a:solidFill>
                </a:rPr>
                <a:t>Jawaher</a:t>
              </a:r>
              <a:r>
                <a:rPr lang="en-US" dirty="0">
                  <a:solidFill>
                    <a:srgbClr val="0000FF"/>
                  </a:solidFill>
                </a:rPr>
                <a:t> Al-</a:t>
              </a:r>
              <a:r>
                <a:rPr lang="en-US" dirty="0" err="1">
                  <a:solidFill>
                    <a:srgbClr val="0000FF"/>
                  </a:solidFill>
                </a:rPr>
                <a:t>Jabr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79512" y="1988840"/>
              <a:ext cx="427933" cy="7200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500</a:t>
              </a: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3923928" y="468914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716016" y="3789040"/>
            <a:ext cx="3672408" cy="576064"/>
            <a:chOff x="179512" y="1988840"/>
            <a:chExt cx="1678815" cy="720080"/>
          </a:xfrm>
        </p:grpSpPr>
        <p:sp>
          <p:nvSpPr>
            <p:cNvPr id="73" name="Rounded Rectangle 72"/>
            <p:cNvSpPr/>
            <p:nvPr/>
          </p:nvSpPr>
          <p:spPr>
            <a:xfrm>
              <a:off x="640363" y="1988840"/>
              <a:ext cx="1217964" cy="7200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Laila Al-</a:t>
              </a:r>
              <a:r>
                <a:rPr lang="en-US" dirty="0" err="1">
                  <a:solidFill>
                    <a:srgbClr val="0000FF"/>
                  </a:solidFill>
                </a:rPr>
                <a:t>Rashed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79512" y="1988840"/>
              <a:ext cx="427933" cy="7200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120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51520" y="508518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old address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120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is no more accessed by the variable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myName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520" y="540515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variable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myName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refers to the new address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500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that contains the new value “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Jawaher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Al-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Jabr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0F99-418A-47AD-8EE9-8B4FF28C0C0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452320" y="692696"/>
            <a:ext cx="1512168" cy="504056"/>
          </a:xfrm>
          <a:prstGeom prst="roundRect">
            <a:avLst/>
          </a:prstGeom>
          <a:solidFill>
            <a:srgbClr val="0000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1316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76470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method is called, the value of the actual parameter is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copied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the corresponding formal parameter.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149543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copying the value of the actual parameter to the formal parameter, there is no connection between them any more.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222615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 the formal parameter has its own copy of data.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528" y="264910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any change performed on the copy inside the method is NOT reflected on the original copy (of the actual parameter).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335699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next slides, the memory layout is drawn to understand this concept.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71600" y="4509120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(ex. main)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572000" y="4509120"/>
            <a:ext cx="216024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Called method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31840" y="4653136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1840" y="4391526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FF"/>
                </a:solidFill>
              </a:rPr>
              <a:t>Actual parameters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31840" y="5013176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1840" y="5013176"/>
            <a:ext cx="1440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FF"/>
                </a:solidFill>
              </a:rPr>
              <a:t>Returned value </a:t>
            </a:r>
          </a:p>
          <a:p>
            <a:pPr algn="ctr"/>
            <a:r>
              <a:rPr lang="en-US" sz="1100" dirty="0">
                <a:solidFill>
                  <a:srgbClr val="0000FF"/>
                </a:solidFill>
              </a:rPr>
              <a:t>for non-void methods</a:t>
            </a:r>
          </a:p>
        </p:txBody>
      </p:sp>
    </p:spTree>
    <p:extLst>
      <p:ext uri="{BB962C8B-B14F-4D97-AF65-F5344CB8AC3E}">
        <p14:creationId xmlns:p14="http://schemas.microsoft.com/office/powerpoint/2010/main" val="81917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8" grpId="0"/>
      <p:bldP spid="25" grpId="0"/>
      <p:bldP spid="26" grpId="0"/>
      <p:bldP spid="2" grpId="0" animBg="1"/>
      <p:bldP spid="27" grpId="0" animBg="1"/>
      <p:bldP spid="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2.2 </a:t>
            </a:r>
            <a:r>
              <a:rPr lang="en-US" sz="4000" dirty="0">
                <a:solidFill>
                  <a:srgbClr val="00B0F0"/>
                </a:solidFill>
                <a:latin typeface="Tahoma" charset="0"/>
                <a:cs typeface="Arial" charset="0"/>
              </a:rPr>
              <a:t>String</a:t>
            </a:r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79512" y="1268760"/>
            <a:ext cx="8784977" cy="4278094"/>
            <a:chOff x="323528" y="1236822"/>
            <a:chExt cx="7848873" cy="4022780"/>
          </a:xfrm>
        </p:grpSpPr>
        <p:sp>
          <p:nvSpPr>
            <p:cNvPr id="10" name="TextBox 9"/>
            <p:cNvSpPr txBox="1"/>
            <p:nvPr/>
          </p:nvSpPr>
          <p:spPr>
            <a:xfrm>
              <a:off x="788528" y="1236822"/>
              <a:ext cx="7383873" cy="402278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class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StringsAsParameters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public static void main(String[]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600" dirty="0"/>
                <a:t>    {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String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str</a:t>
              </a:r>
              <a:r>
                <a:rPr lang="en-US" sz="1600" dirty="0"/>
                <a:t> = “Hello”;</a:t>
              </a:r>
            </a:p>
            <a:p>
              <a:r>
                <a:rPr lang="en-US" sz="1600" dirty="0"/>
                <a:t>       </a:t>
              </a:r>
              <a:r>
                <a:rPr lang="en-US" sz="1600" dirty="0" err="1"/>
                <a:t>System.out.println</a:t>
              </a:r>
              <a:r>
                <a:rPr lang="en-US" sz="1600" dirty="0"/>
                <a:t> (“Line 6: </a:t>
              </a:r>
              <a:r>
                <a:rPr lang="en-US" sz="1600" dirty="0" err="1"/>
                <a:t>str</a:t>
              </a:r>
              <a:r>
                <a:rPr lang="en-US" sz="1600" dirty="0"/>
                <a:t> before calling method = ” + </a:t>
              </a:r>
              <a:r>
                <a:rPr lang="en-US" sz="1600" dirty="0" err="1">
                  <a:solidFill>
                    <a:srgbClr val="0000FF"/>
                  </a:solidFill>
                </a:rPr>
                <a:t>str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  </a:t>
              </a:r>
              <a:r>
                <a:rPr lang="en-US" sz="1600" dirty="0" err="1">
                  <a:solidFill>
                    <a:srgbClr val="0000FF"/>
                  </a:solidFill>
                </a:rPr>
                <a:t>stringParameter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00FF"/>
                  </a:solidFill>
                </a:rPr>
                <a:t>str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  </a:t>
              </a:r>
              <a:r>
                <a:rPr lang="en-US" sz="1600" dirty="0" err="1"/>
                <a:t>System.out.println</a:t>
              </a:r>
              <a:r>
                <a:rPr lang="en-US" sz="1600" dirty="0"/>
                <a:t> (“Line 8: </a:t>
              </a:r>
              <a:r>
                <a:rPr lang="en-US" sz="1600" dirty="0" err="1"/>
                <a:t>str</a:t>
              </a:r>
              <a:r>
                <a:rPr lang="en-US" sz="1600" dirty="0"/>
                <a:t> after calling method = “ + </a:t>
              </a:r>
              <a:r>
                <a:rPr lang="en-US" sz="1600" dirty="0" err="1">
                  <a:solidFill>
                    <a:srgbClr val="0000FF"/>
                  </a:solidFill>
                </a:rPr>
                <a:t>str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} </a:t>
              </a:r>
              <a:r>
                <a:rPr lang="en-US" sz="1600" dirty="0">
                  <a:solidFill>
                    <a:srgbClr val="00B050"/>
                  </a:solidFill>
                </a:rPr>
                <a:t>//end main</a:t>
              </a:r>
            </a:p>
            <a:p>
              <a:r>
                <a:rPr lang="en-US" sz="1600" dirty="0"/>
                <a:t>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 </a:t>
              </a:r>
              <a:r>
                <a:rPr lang="en-US" sz="1600" dirty="0" err="1">
                  <a:solidFill>
                    <a:srgbClr val="0000FF"/>
                  </a:solidFill>
                </a:rPr>
                <a:t>stringParameter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 </a:t>
              </a:r>
              <a:r>
                <a:rPr lang="en-US" sz="1600" dirty="0" err="1">
                  <a:solidFill>
                    <a:srgbClr val="FF33CC"/>
                  </a:solidFill>
                </a:rPr>
                <a:t>pStr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{</a:t>
              </a:r>
            </a:p>
            <a:p>
              <a:r>
                <a:rPr lang="en-US" sz="1600" dirty="0"/>
                <a:t>       </a:t>
              </a:r>
              <a:r>
                <a:rPr lang="en-US" sz="1600" dirty="0" err="1"/>
                <a:t>System.out.println</a:t>
              </a:r>
              <a:r>
                <a:rPr lang="en-US" sz="1600" dirty="0"/>
                <a:t> (“Line 12: Inside the method”);</a:t>
              </a:r>
            </a:p>
            <a:p>
              <a:r>
                <a:rPr lang="en-US" sz="1600" dirty="0"/>
                <a:t>       </a:t>
              </a:r>
              <a:r>
                <a:rPr lang="en-US" sz="1600" dirty="0" err="1"/>
                <a:t>System.out.println</a:t>
              </a:r>
              <a:r>
                <a:rPr lang="en-US" sz="1600" dirty="0"/>
                <a:t> (“Line 13: Before changing, </a:t>
              </a:r>
              <a:r>
                <a:rPr lang="en-US" sz="1600" dirty="0" err="1"/>
                <a:t>pStr</a:t>
              </a:r>
              <a:r>
                <a:rPr lang="en-US" sz="1600" dirty="0"/>
                <a:t> = “ + </a:t>
              </a:r>
              <a:r>
                <a:rPr lang="en-US" sz="1600" dirty="0" err="1">
                  <a:solidFill>
                    <a:srgbClr val="FF33CC"/>
                  </a:solidFill>
                </a:rPr>
                <a:t>pStr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  </a:t>
              </a:r>
              <a:r>
                <a:rPr lang="en-US" sz="1600" dirty="0" err="1">
                  <a:solidFill>
                    <a:srgbClr val="FF33CC"/>
                  </a:solidFill>
                </a:rPr>
                <a:t>pStr</a:t>
              </a:r>
              <a:r>
                <a:rPr lang="en-US" sz="1600" dirty="0">
                  <a:solidFill>
                    <a:srgbClr val="FF33CC"/>
                  </a:solidFill>
                </a:rPr>
                <a:t> </a:t>
              </a:r>
              <a:r>
                <a:rPr lang="en-US" sz="1600" dirty="0"/>
                <a:t>= “Sunny Day”;</a:t>
              </a:r>
            </a:p>
            <a:p>
              <a:r>
                <a:rPr lang="en-US" sz="1600" dirty="0"/>
                <a:t>       </a:t>
              </a:r>
              <a:r>
                <a:rPr lang="en-US" sz="1600" dirty="0" err="1"/>
                <a:t>System.out.println</a:t>
              </a:r>
              <a:r>
                <a:rPr lang="en-US" sz="1600" dirty="0"/>
                <a:t> (“Line 15: After changing, </a:t>
              </a:r>
              <a:r>
                <a:rPr lang="en-US" sz="1600" dirty="0" err="1"/>
                <a:t>pStr</a:t>
              </a:r>
              <a:r>
                <a:rPr lang="en-US" sz="1600" dirty="0"/>
                <a:t> = “ + </a:t>
              </a:r>
              <a:r>
                <a:rPr lang="en-US" sz="1600" dirty="0" err="1">
                  <a:solidFill>
                    <a:srgbClr val="FF33CC"/>
                  </a:solidFill>
                </a:rPr>
                <a:t>pStr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} </a:t>
              </a:r>
              <a:r>
                <a:rPr lang="en-US" sz="1600" dirty="0">
                  <a:solidFill>
                    <a:srgbClr val="00B050"/>
                  </a:solidFill>
                </a:rPr>
                <a:t>//end </a:t>
              </a:r>
              <a:r>
                <a:rPr lang="en-US" sz="1600" dirty="0" err="1">
                  <a:solidFill>
                    <a:srgbClr val="00B050"/>
                  </a:solidFill>
                </a:rPr>
                <a:t>stringParameter</a:t>
              </a:r>
              <a:endParaRPr lang="en-US" sz="1600" dirty="0">
                <a:solidFill>
                  <a:srgbClr val="00B050"/>
                </a:solidFill>
              </a:endParaRPr>
            </a:p>
            <a:p>
              <a:r>
                <a:rPr lang="en-US" sz="1600" dirty="0"/>
                <a:t>} </a:t>
              </a:r>
              <a:r>
                <a:rPr lang="en-US" sz="16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528" y="1236822"/>
              <a:ext cx="450344" cy="402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1520" y="5517232"/>
            <a:ext cx="8712967" cy="1169551"/>
            <a:chOff x="683568" y="1236822"/>
            <a:chExt cx="7488831" cy="1169551"/>
          </a:xfrm>
        </p:grpSpPr>
        <p:sp>
          <p:nvSpPr>
            <p:cNvPr id="13" name="TextBox 12"/>
            <p:cNvSpPr txBox="1"/>
            <p:nvPr/>
          </p:nvSpPr>
          <p:spPr>
            <a:xfrm>
              <a:off x="1069013" y="1236822"/>
              <a:ext cx="7103386" cy="1169551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6: </a:t>
              </a:r>
              <a:r>
                <a:rPr lang="en-US" sz="1400" dirty="0" err="1">
                  <a:solidFill>
                    <a:schemeClr val="bg1"/>
                  </a:solidFill>
                </a:rPr>
                <a:t>str</a:t>
              </a:r>
              <a:r>
                <a:rPr lang="en-US" sz="1400" dirty="0">
                  <a:solidFill>
                    <a:schemeClr val="bg1"/>
                  </a:solidFill>
                </a:rPr>
                <a:t> before calling method = Hello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12: Inside the method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13: Before changing, </a:t>
              </a:r>
              <a:r>
                <a:rPr lang="en-US" sz="1400" dirty="0" err="1">
                  <a:solidFill>
                    <a:schemeClr val="bg1"/>
                  </a:solidFill>
                </a:rPr>
                <a:t>pStr</a:t>
              </a:r>
              <a:r>
                <a:rPr lang="en-US" sz="1400" dirty="0">
                  <a:solidFill>
                    <a:schemeClr val="bg1"/>
                  </a:solidFill>
                </a:rPr>
                <a:t> = Hello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15: After changing, </a:t>
              </a:r>
              <a:r>
                <a:rPr lang="en-US" sz="1400" dirty="0" err="1">
                  <a:solidFill>
                    <a:schemeClr val="bg1"/>
                  </a:solidFill>
                </a:rPr>
                <a:t>pStr</a:t>
              </a:r>
              <a:r>
                <a:rPr lang="en-US" sz="1400" dirty="0">
                  <a:solidFill>
                    <a:schemeClr val="bg1"/>
                  </a:solidFill>
                </a:rPr>
                <a:t> = Sunny Day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8: </a:t>
              </a:r>
              <a:r>
                <a:rPr lang="en-US" sz="1400" dirty="0" err="1">
                  <a:solidFill>
                    <a:schemeClr val="bg1"/>
                  </a:solidFill>
                </a:rPr>
                <a:t>str</a:t>
              </a:r>
              <a:r>
                <a:rPr lang="en-US" sz="1400" dirty="0">
                  <a:solidFill>
                    <a:schemeClr val="bg1"/>
                  </a:solidFill>
                </a:rPr>
                <a:t> after calling method = Hello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568" y="1236822"/>
              <a:ext cx="21602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3568" y="3532369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568" y="2811415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971600" y="2420888"/>
            <a:ext cx="0" cy="483295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51520" y="2924944"/>
            <a:ext cx="7200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1520" y="2924944"/>
            <a:ext cx="0" cy="727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1520" y="3645024"/>
            <a:ext cx="0" cy="151216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1920" y="5085184"/>
            <a:ext cx="488256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8734481" y="3140968"/>
            <a:ext cx="1" cy="194421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52320" y="3140968"/>
            <a:ext cx="128216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2.2 </a:t>
            </a:r>
            <a:r>
              <a:rPr lang="en-US" sz="4000" dirty="0">
                <a:solidFill>
                  <a:srgbClr val="00B0F0"/>
                </a:solidFill>
                <a:latin typeface="Tahoma" charset="0"/>
                <a:cs typeface="Arial" charset="0"/>
              </a:rPr>
              <a:t>String</a:t>
            </a:r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LAYOUT(1)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51520" y="1393031"/>
            <a:ext cx="8784977" cy="307777"/>
            <a:chOff x="323528" y="1236822"/>
            <a:chExt cx="7848873" cy="289409"/>
          </a:xfrm>
        </p:grpSpPr>
        <p:sp>
          <p:nvSpPr>
            <p:cNvPr id="14" name="TextBox 13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void main(String[]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>
                  <a:solidFill>
                    <a:srgbClr val="00B0F0"/>
                  </a:solidFill>
                </a:rPr>
                <a:t>) </a:t>
              </a:r>
              <a:r>
                <a:rPr lang="en-US" sz="1400" dirty="0">
                  <a:solidFill>
                    <a:srgbClr val="00B050"/>
                  </a:solidFill>
                </a:rPr>
                <a:t>// </a:t>
              </a:r>
              <a:r>
                <a:rPr lang="en-US" sz="1400" dirty="0">
                  <a:solidFill>
                    <a:srgbClr val="00B0F0"/>
                  </a:solidFill>
                </a:rPr>
                <a:t>main </a:t>
              </a:r>
              <a:r>
                <a:rPr lang="en-US" sz="1400" dirty="0">
                  <a:solidFill>
                    <a:srgbClr val="00B050"/>
                  </a:solidFill>
                </a:rPr>
                <a:t>is loaded into memory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3527" y="1772816"/>
            <a:ext cx="8712969" cy="1008112"/>
            <a:chOff x="251520" y="1988840"/>
            <a:chExt cx="8712969" cy="1008112"/>
          </a:xfrm>
        </p:grpSpPr>
        <p:sp>
          <p:nvSpPr>
            <p:cNvPr id="21" name="Rectangle 20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596336" y="1772816"/>
            <a:ext cx="1440160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51520" y="2852937"/>
            <a:ext cx="8784977" cy="954107"/>
            <a:chOff x="323528" y="1236822"/>
            <a:chExt cx="7848873" cy="658128"/>
          </a:xfrm>
        </p:grpSpPr>
        <p:sp>
          <p:nvSpPr>
            <p:cNvPr id="25" name="TextBox 24"/>
            <p:cNvSpPr txBox="1"/>
            <p:nvPr/>
          </p:nvSpPr>
          <p:spPr>
            <a:xfrm>
              <a:off x="788528" y="1236822"/>
              <a:ext cx="7383873" cy="65812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String</a:t>
              </a:r>
              <a:r>
                <a:rPr lang="en-US" sz="1400" dirty="0"/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str</a:t>
              </a:r>
              <a:r>
                <a:rPr lang="en-US" sz="1400" dirty="0"/>
                <a:t> = “Hello”;  </a:t>
              </a:r>
              <a:r>
                <a:rPr lang="en-US" sz="1400" dirty="0">
                  <a:solidFill>
                    <a:srgbClr val="00B050"/>
                  </a:solidFill>
                </a:rPr>
                <a:t>// The new operator: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		//(1) Allocate memory space, say at address = </a:t>
              </a:r>
              <a:r>
                <a:rPr lang="en-US" sz="1400" dirty="0">
                  <a:solidFill>
                    <a:srgbClr val="C00000"/>
                  </a:solidFill>
                </a:rPr>
                <a:t>400 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                    //(2) Store </a:t>
              </a:r>
              <a:r>
                <a:rPr lang="en-US" sz="1400" dirty="0"/>
                <a:t>“Hello”</a:t>
              </a:r>
              <a:r>
                <a:rPr lang="en-US" sz="1400" dirty="0">
                  <a:solidFill>
                    <a:srgbClr val="00B050"/>
                  </a:solidFill>
                </a:rPr>
                <a:t> at address = </a:t>
              </a:r>
              <a:r>
                <a:rPr lang="en-US" sz="1400" dirty="0">
                  <a:solidFill>
                    <a:srgbClr val="C00000"/>
                  </a:solidFill>
                </a:rPr>
                <a:t>400 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                    //(3) Return </a:t>
              </a:r>
              <a:r>
                <a:rPr lang="en-US" sz="1400" dirty="0">
                  <a:solidFill>
                    <a:srgbClr val="C00000"/>
                  </a:solidFill>
                </a:rPr>
                <a:t>400 </a:t>
              </a:r>
              <a:r>
                <a:rPr lang="en-US" sz="1400" dirty="0">
                  <a:solidFill>
                    <a:srgbClr val="00B050"/>
                  </a:solidFill>
                </a:rPr>
                <a:t>to </a:t>
              </a:r>
              <a:r>
                <a:rPr lang="en-US" sz="1400" dirty="0">
                  <a:solidFill>
                    <a:srgbClr val="0000FF"/>
                  </a:solidFill>
                </a:rPr>
                <a:t>str</a:t>
              </a:r>
              <a:r>
                <a:rPr lang="en-US" sz="1400" dirty="0">
                  <a:solidFill>
                    <a:srgbClr val="00B050"/>
                  </a:solidFill>
                </a:rPr>
                <a:t>.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3528" y="3933056"/>
            <a:ext cx="8712969" cy="1008112"/>
            <a:chOff x="251520" y="1988840"/>
            <a:chExt cx="8712969" cy="1008112"/>
          </a:xfrm>
        </p:grpSpPr>
        <p:sp>
          <p:nvSpPr>
            <p:cNvPr id="71" name="Rectangle 70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7596336" y="3933056"/>
            <a:ext cx="1440160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main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str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4211960" y="3933056"/>
            <a:ext cx="792088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004048" y="4149080"/>
            <a:ext cx="3168352" cy="252028"/>
            <a:chOff x="5004048" y="4329100"/>
            <a:chExt cx="3168352" cy="252028"/>
          </a:xfrm>
        </p:grpSpPr>
        <p:sp>
          <p:nvSpPr>
            <p:cNvPr id="74" name="Rectangle 73"/>
            <p:cNvSpPr/>
            <p:nvPr/>
          </p:nvSpPr>
          <p:spPr>
            <a:xfrm>
              <a:off x="7668344" y="4329100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400</a:t>
              </a:r>
            </a:p>
          </p:txBody>
        </p:sp>
        <p:cxnSp>
          <p:nvCxnSpPr>
            <p:cNvPr id="45" name="Straight Arrow Connector 44"/>
            <p:cNvCxnSpPr>
              <a:stCxn id="74" idx="1"/>
            </p:cNvCxnSpPr>
            <p:nvPr/>
          </p:nvCxnSpPr>
          <p:spPr>
            <a:xfrm flipH="1">
              <a:off x="5004048" y="4455114"/>
              <a:ext cx="26642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51520" y="5209455"/>
            <a:ext cx="8784977" cy="307777"/>
            <a:chOff x="323528" y="1236822"/>
            <a:chExt cx="7848873" cy="289409"/>
          </a:xfrm>
        </p:grpSpPr>
        <p:sp>
          <p:nvSpPr>
            <p:cNvPr id="77" name="TextBox 76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(“Line 6: </a:t>
              </a:r>
              <a:r>
                <a:rPr lang="en-US" sz="1400" dirty="0" err="1"/>
                <a:t>str</a:t>
              </a:r>
              <a:r>
                <a:rPr lang="en-US" sz="1400" dirty="0"/>
                <a:t> before calling method = ” + </a:t>
              </a:r>
              <a:r>
                <a:rPr lang="en-US" sz="1400" dirty="0" err="1">
                  <a:solidFill>
                    <a:srgbClr val="0000FF"/>
                  </a:solidFill>
                </a:rPr>
                <a:t>str</a:t>
              </a:r>
              <a:r>
                <a:rPr lang="en-US" sz="1400" dirty="0"/>
                <a:t>); </a:t>
              </a:r>
              <a:r>
                <a:rPr lang="en-US" sz="1400" dirty="0">
                  <a:solidFill>
                    <a:srgbClr val="00B050"/>
                  </a:solidFill>
                </a:rPr>
                <a:t>//on screen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23529" y="5589240"/>
            <a:ext cx="8712967" cy="307777"/>
            <a:chOff x="683568" y="1236822"/>
            <a:chExt cx="7488831" cy="307777"/>
          </a:xfrm>
        </p:grpSpPr>
        <p:sp>
          <p:nvSpPr>
            <p:cNvPr id="80" name="TextBox 79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6: </a:t>
              </a:r>
              <a:r>
                <a:rPr lang="en-US" sz="1400" dirty="0" err="1">
                  <a:solidFill>
                    <a:schemeClr val="bg1"/>
                  </a:solidFill>
                </a:rPr>
                <a:t>str</a:t>
              </a:r>
              <a:r>
                <a:rPr lang="en-US" sz="1400" dirty="0">
                  <a:solidFill>
                    <a:schemeClr val="bg1"/>
                  </a:solidFill>
                </a:rPr>
                <a:t> before calling method = Hello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9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73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2.2 </a:t>
            </a:r>
            <a:r>
              <a:rPr lang="en-US" sz="4000" dirty="0">
                <a:solidFill>
                  <a:srgbClr val="00B0F0"/>
                </a:solidFill>
                <a:latin typeface="Tahoma" charset="0"/>
                <a:cs typeface="Arial" charset="0"/>
              </a:rPr>
              <a:t>String</a:t>
            </a:r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LAYOUT(2)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51520" y="1393032"/>
            <a:ext cx="8784977" cy="738664"/>
            <a:chOff x="323528" y="1236822"/>
            <a:chExt cx="7848873" cy="694580"/>
          </a:xfrm>
        </p:grpSpPr>
        <p:sp>
          <p:nvSpPr>
            <p:cNvPr id="14" name="TextBox 13"/>
            <p:cNvSpPr txBox="1"/>
            <p:nvPr/>
          </p:nvSpPr>
          <p:spPr>
            <a:xfrm>
              <a:off x="788528" y="1236822"/>
              <a:ext cx="7383873" cy="69458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</a:rPr>
                <a:t>stringParameter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00FF"/>
                  </a:solidFill>
                </a:rPr>
                <a:t>str</a:t>
              </a:r>
              <a:r>
                <a:rPr lang="en-US" sz="1400" dirty="0"/>
                <a:t>); </a:t>
              </a:r>
              <a:r>
                <a:rPr lang="en-US" sz="1400" dirty="0">
                  <a:solidFill>
                    <a:srgbClr val="00B050"/>
                  </a:solidFill>
                </a:rPr>
                <a:t>// the </a:t>
              </a:r>
              <a:r>
                <a:rPr lang="en-US" sz="1400" dirty="0">
                  <a:solidFill>
                    <a:srgbClr val="C00000"/>
                  </a:solidFill>
                </a:rPr>
                <a:t>address 400 </a:t>
              </a:r>
              <a:r>
                <a:rPr lang="en-US" sz="1400" dirty="0">
                  <a:solidFill>
                    <a:srgbClr val="00B050"/>
                  </a:solidFill>
                </a:rPr>
                <a:t>is copied to the formal parameter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                      // control is transferred to </a:t>
              </a:r>
              <a:r>
                <a:rPr lang="en-US" sz="1400" dirty="0" err="1">
                  <a:solidFill>
                    <a:srgbClr val="0000FF"/>
                  </a:solidFill>
                </a:rPr>
                <a:t>stringParameter</a:t>
              </a:r>
              <a:endParaRPr lang="en-US" sz="1400" dirty="0">
                <a:solidFill>
                  <a:srgbClr val="0000FF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                      // </a:t>
              </a:r>
              <a:r>
                <a:rPr lang="en-US" sz="1400" dirty="0">
                  <a:solidFill>
                    <a:srgbClr val="00B0F0"/>
                  </a:solidFill>
                </a:rPr>
                <a:t>main </a:t>
              </a:r>
              <a:r>
                <a:rPr lang="en-US" sz="1400" dirty="0">
                  <a:solidFill>
                    <a:srgbClr val="00B050"/>
                  </a:solidFill>
                </a:rPr>
                <a:t>is suspended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23528" y="2204864"/>
            <a:ext cx="8712969" cy="1008112"/>
            <a:chOff x="251520" y="1988840"/>
            <a:chExt cx="8712969" cy="1008112"/>
          </a:xfrm>
        </p:grpSpPr>
        <p:sp>
          <p:nvSpPr>
            <p:cNvPr id="71" name="Rectangle 70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11960" y="2204864"/>
            <a:ext cx="792088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04048" y="2204864"/>
            <a:ext cx="4032448" cy="720080"/>
            <a:chOff x="5004048" y="2204864"/>
            <a:chExt cx="4032448" cy="720080"/>
          </a:xfrm>
        </p:grpSpPr>
        <p:sp>
          <p:nvSpPr>
            <p:cNvPr id="73" name="Rectangle 72"/>
            <p:cNvSpPr/>
            <p:nvPr/>
          </p:nvSpPr>
          <p:spPr>
            <a:xfrm>
              <a:off x="7596336" y="2204864"/>
              <a:ext cx="1440160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r>
                <a:rPr lang="en-US" sz="1200" dirty="0"/>
                <a:t>            </a:t>
              </a:r>
              <a:r>
                <a:rPr lang="en-US" sz="1200" dirty="0" err="1"/>
                <a:t>str</a:t>
              </a:r>
              <a:endParaRPr lang="en-US" sz="12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004048" y="2420888"/>
              <a:ext cx="3168352" cy="252028"/>
              <a:chOff x="5004048" y="4329100"/>
              <a:chExt cx="3168352" cy="25202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668344" y="4329100"/>
                <a:ext cx="504056" cy="252028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FF"/>
                    </a:solidFill>
                  </a:rPr>
                  <a:t>400</a:t>
                </a:r>
              </a:p>
            </p:txBody>
          </p:sp>
          <p:cxnSp>
            <p:nvCxnSpPr>
              <p:cNvPr id="45" name="Straight Arrow Connector 44"/>
              <p:cNvCxnSpPr>
                <a:stCxn id="74" idx="1"/>
              </p:cNvCxnSpPr>
              <p:nvPr/>
            </p:nvCxnSpPr>
            <p:spPr>
              <a:xfrm flipH="1">
                <a:off x="5004048" y="4455114"/>
                <a:ext cx="26642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/>
          <p:cNvGrpSpPr/>
          <p:nvPr/>
        </p:nvGrpSpPr>
        <p:grpSpPr>
          <a:xfrm>
            <a:off x="2051720" y="2204864"/>
            <a:ext cx="2160240" cy="720080"/>
            <a:chOff x="1763688" y="2204864"/>
            <a:chExt cx="2160240" cy="720080"/>
          </a:xfrm>
        </p:grpSpPr>
        <p:sp>
          <p:nvSpPr>
            <p:cNvPr id="31" name="Rectangle 30"/>
            <p:cNvSpPr/>
            <p:nvPr/>
          </p:nvSpPr>
          <p:spPr>
            <a:xfrm>
              <a:off x="1763688" y="2204864"/>
              <a:ext cx="1440160" cy="72008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/>
                <a:t>stringParameter</a:t>
              </a:r>
              <a:endParaRPr lang="en-US" sz="1200" dirty="0"/>
            </a:p>
            <a:p>
              <a:r>
                <a:rPr lang="en-US" sz="1200" dirty="0"/>
                <a:t>       </a:t>
              </a:r>
              <a:r>
                <a:rPr lang="en-US" sz="1200" dirty="0" err="1"/>
                <a:t>pStr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55776" y="2456892"/>
              <a:ext cx="504056" cy="25202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</a:rPr>
                <a:t>400</a:t>
              </a:r>
            </a:p>
          </p:txBody>
        </p:sp>
        <p:cxnSp>
          <p:nvCxnSpPr>
            <p:cNvPr id="3" name="Straight Arrow Connector 2"/>
            <p:cNvCxnSpPr>
              <a:stCxn id="32" idx="3"/>
              <a:endCxn id="43" idx="1"/>
            </p:cNvCxnSpPr>
            <p:nvPr/>
          </p:nvCxnSpPr>
          <p:spPr>
            <a:xfrm flipV="1">
              <a:off x="3059832" y="2564904"/>
              <a:ext cx="864096" cy="180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51520" y="3429000"/>
            <a:ext cx="8784977" cy="307777"/>
            <a:chOff x="323528" y="1236822"/>
            <a:chExt cx="7848873" cy="289409"/>
          </a:xfrm>
        </p:grpSpPr>
        <p:sp>
          <p:nvSpPr>
            <p:cNvPr id="38" name="TextBox 37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(“Line 12: Inside the method”); </a:t>
              </a:r>
              <a:r>
                <a:rPr lang="en-US" sz="1400" dirty="0">
                  <a:solidFill>
                    <a:srgbClr val="00B050"/>
                  </a:solidFill>
                </a:rPr>
                <a:t>//on screen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3529" y="3808785"/>
            <a:ext cx="8712967" cy="523220"/>
            <a:chOff x="683568" y="1236822"/>
            <a:chExt cx="7488831" cy="523220"/>
          </a:xfrm>
        </p:grpSpPr>
        <p:sp>
          <p:nvSpPr>
            <p:cNvPr id="41" name="TextBox 40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6: </a:t>
              </a:r>
              <a:r>
                <a:rPr lang="en-US" sz="1400" dirty="0" err="1">
                  <a:solidFill>
                    <a:schemeClr val="bg1"/>
                  </a:solidFill>
                </a:rPr>
                <a:t>str</a:t>
              </a:r>
              <a:r>
                <a:rPr lang="en-US" sz="1400" dirty="0">
                  <a:solidFill>
                    <a:schemeClr val="bg1"/>
                  </a:solidFill>
                </a:rPr>
                <a:t> before calling method = Hello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12: Inside the method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1520" y="4830831"/>
            <a:ext cx="8784977" cy="307777"/>
            <a:chOff x="323528" y="1236822"/>
            <a:chExt cx="7848873" cy="289409"/>
          </a:xfrm>
        </p:grpSpPr>
        <p:sp>
          <p:nvSpPr>
            <p:cNvPr id="46" name="TextBox 45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(“Line 13: Before changing, </a:t>
              </a:r>
              <a:r>
                <a:rPr lang="en-US" sz="1400" dirty="0" err="1"/>
                <a:t>pStr</a:t>
              </a:r>
              <a:r>
                <a:rPr lang="en-US" sz="1400" dirty="0"/>
                <a:t> = “ + </a:t>
              </a:r>
              <a:r>
                <a:rPr lang="en-US" sz="1400" dirty="0" err="1">
                  <a:solidFill>
                    <a:srgbClr val="FF33CC"/>
                  </a:solidFill>
                </a:rPr>
                <a:t>pStr</a:t>
              </a:r>
              <a:r>
                <a:rPr lang="en-US" sz="1400" dirty="0"/>
                <a:t>); </a:t>
              </a:r>
              <a:r>
                <a:rPr lang="en-US" sz="1400" dirty="0">
                  <a:solidFill>
                    <a:srgbClr val="00B050"/>
                  </a:solidFill>
                </a:rPr>
                <a:t>//on screen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23529" y="5210616"/>
            <a:ext cx="8712967" cy="738664"/>
            <a:chOff x="683568" y="1236822"/>
            <a:chExt cx="7488831" cy="738664"/>
          </a:xfrm>
        </p:grpSpPr>
        <p:sp>
          <p:nvSpPr>
            <p:cNvPr id="49" name="TextBox 48"/>
            <p:cNvSpPr txBox="1"/>
            <p:nvPr/>
          </p:nvSpPr>
          <p:spPr>
            <a:xfrm>
              <a:off x="1069013" y="1236822"/>
              <a:ext cx="7103386" cy="738664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6: </a:t>
              </a:r>
              <a:r>
                <a:rPr lang="en-US" sz="1400" dirty="0" err="1">
                  <a:solidFill>
                    <a:schemeClr val="bg1"/>
                  </a:solidFill>
                </a:rPr>
                <a:t>str</a:t>
              </a:r>
              <a:r>
                <a:rPr lang="en-US" sz="1400" dirty="0">
                  <a:solidFill>
                    <a:schemeClr val="bg1"/>
                  </a:solidFill>
                </a:rPr>
                <a:t> before calling method = Hello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12: Inside the method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13: Before changing, </a:t>
              </a:r>
              <a:r>
                <a:rPr lang="en-US" sz="1400" dirty="0" err="1">
                  <a:solidFill>
                    <a:schemeClr val="bg1"/>
                  </a:solidFill>
                </a:rPr>
                <a:t>pStr</a:t>
              </a:r>
              <a:r>
                <a:rPr lang="en-US" sz="1400" dirty="0">
                  <a:solidFill>
                    <a:schemeClr val="bg1"/>
                  </a:solidFill>
                </a:rPr>
                <a:t> = Hello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3568" y="1236822"/>
              <a:ext cx="2160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81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2.2 </a:t>
            </a:r>
            <a:r>
              <a:rPr lang="en-US" sz="4000" dirty="0">
                <a:solidFill>
                  <a:srgbClr val="00B0F0"/>
                </a:solidFill>
                <a:latin typeface="Tahoma" charset="0"/>
                <a:cs typeface="Arial" charset="0"/>
              </a:rPr>
              <a:t>String</a:t>
            </a:r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LAYOUT(3)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23528" y="1340768"/>
            <a:ext cx="8712969" cy="1008112"/>
            <a:chOff x="323528" y="1340768"/>
            <a:chExt cx="8712969" cy="1008112"/>
          </a:xfrm>
        </p:grpSpPr>
        <p:grpSp>
          <p:nvGrpSpPr>
            <p:cNvPr id="70" name="Group 69"/>
            <p:cNvGrpSpPr/>
            <p:nvPr/>
          </p:nvGrpSpPr>
          <p:grpSpPr>
            <a:xfrm>
              <a:off x="323528" y="1340768"/>
              <a:ext cx="8712969" cy="1008112"/>
              <a:chOff x="251520" y="1988840"/>
              <a:chExt cx="8712969" cy="100811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51520" y="1988840"/>
                <a:ext cx="8712969" cy="7200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51520" y="2708920"/>
                <a:ext cx="8712969" cy="2880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0	100	200	300	400	500	600	700	800	…</a:t>
                </a: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4211960" y="1340768"/>
              <a:ext cx="792088" cy="7200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04048" y="1340768"/>
              <a:ext cx="4032448" cy="720080"/>
              <a:chOff x="5004048" y="2204864"/>
              <a:chExt cx="4032448" cy="72008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596336" y="2204864"/>
                <a:ext cx="1440160" cy="7200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main</a:t>
                </a:r>
              </a:p>
              <a:p>
                <a:r>
                  <a:rPr lang="en-US" sz="1200" dirty="0"/>
                  <a:t>            </a:t>
                </a:r>
                <a:r>
                  <a:rPr lang="en-US" sz="1200" dirty="0" err="1"/>
                  <a:t>str</a:t>
                </a:r>
                <a:endParaRPr lang="en-US" sz="1200" dirty="0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5004048" y="2420888"/>
                <a:ext cx="3168352" cy="252028"/>
                <a:chOff x="5004048" y="4329100"/>
                <a:chExt cx="3168352" cy="25202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7668344" y="4329100"/>
                  <a:ext cx="504056" cy="25202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FF"/>
                      </a:solidFill>
                    </a:rPr>
                    <a:t>400</a:t>
                  </a:r>
                </a:p>
              </p:txBody>
            </p:sp>
            <p:cxnSp>
              <p:nvCxnSpPr>
                <p:cNvPr id="45" name="Straight Arrow Connector 44"/>
                <p:cNvCxnSpPr>
                  <a:stCxn id="74" idx="1"/>
                </p:cNvCxnSpPr>
                <p:nvPr/>
              </p:nvCxnSpPr>
              <p:spPr>
                <a:xfrm flipH="1">
                  <a:off x="5004048" y="4455114"/>
                  <a:ext cx="2664296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1979712" y="1340768"/>
              <a:ext cx="2232248" cy="720080"/>
              <a:chOff x="1979712" y="2204864"/>
              <a:chExt cx="2232248" cy="72008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979712" y="2204864"/>
                <a:ext cx="1440160" cy="720080"/>
              </a:xfrm>
              <a:prstGeom prst="rect">
                <a:avLst/>
              </a:prstGeom>
              <a:solidFill>
                <a:schemeClr val="accent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/>
                  <a:t>stringParameter</a:t>
                </a:r>
                <a:endParaRPr lang="en-US" sz="1200" dirty="0"/>
              </a:p>
              <a:p>
                <a:r>
                  <a:rPr lang="en-US" sz="1200" dirty="0"/>
                  <a:t>       </a:t>
                </a:r>
                <a:r>
                  <a:rPr lang="en-US" sz="1200" dirty="0" err="1"/>
                  <a:t>pStr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843808" y="2456892"/>
                <a:ext cx="504056" cy="252028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FF"/>
                    </a:solidFill>
                  </a:rPr>
                  <a:t>400</a:t>
                </a:r>
              </a:p>
            </p:txBody>
          </p:sp>
          <p:cxnSp>
            <p:nvCxnSpPr>
              <p:cNvPr id="3" name="Straight Arrow Connector 2"/>
              <p:cNvCxnSpPr>
                <a:stCxn id="32" idx="3"/>
                <a:endCxn id="43" idx="1"/>
              </p:cNvCxnSpPr>
              <p:nvPr/>
            </p:nvCxnSpPr>
            <p:spPr>
              <a:xfrm flipV="1">
                <a:off x="3347864" y="2564904"/>
                <a:ext cx="864096" cy="1800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251520" y="2420888"/>
            <a:ext cx="8784977" cy="1169551"/>
            <a:chOff x="323528" y="1236822"/>
            <a:chExt cx="7848873" cy="844739"/>
          </a:xfrm>
        </p:grpSpPr>
        <p:sp>
          <p:nvSpPr>
            <p:cNvPr id="38" name="TextBox 37"/>
            <p:cNvSpPr txBox="1"/>
            <p:nvPr/>
          </p:nvSpPr>
          <p:spPr>
            <a:xfrm>
              <a:off x="788528" y="1236822"/>
              <a:ext cx="7383873" cy="84473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FF33CC"/>
                  </a:solidFill>
                </a:rPr>
                <a:t>pStr</a:t>
              </a:r>
              <a:r>
                <a:rPr lang="en-US" sz="1400" dirty="0">
                  <a:solidFill>
                    <a:srgbClr val="FF33CC"/>
                  </a:solidFill>
                </a:rPr>
                <a:t> </a:t>
              </a:r>
              <a:r>
                <a:rPr lang="en-US" sz="1400" dirty="0"/>
                <a:t>= “Sunny Day”; 	</a:t>
              </a:r>
              <a:r>
                <a:rPr lang="en-US" sz="1400" dirty="0">
                  <a:solidFill>
                    <a:srgbClr val="00B050"/>
                  </a:solidFill>
                </a:rPr>
                <a:t>// </a:t>
              </a:r>
              <a:r>
                <a:rPr lang="en-US" sz="1400">
                  <a:solidFill>
                    <a:srgbClr val="00B050"/>
                  </a:solidFill>
                </a:rPr>
                <a:t>String updated </a:t>
              </a:r>
              <a:r>
                <a:rPr lang="en-US" sz="1400">
                  <a:solidFill>
                    <a:srgbClr val="00B050"/>
                  </a:solidFill>
                  <a:sym typeface="Wingdings" panose="05000000000000000000" pitchFamily="2" charset="2"/>
                </a:rPr>
                <a:t>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		//(1) Allocate memory space, say at address = </a:t>
              </a:r>
              <a:r>
                <a:rPr lang="en-US" sz="1400" dirty="0">
                  <a:solidFill>
                    <a:srgbClr val="C00000"/>
                  </a:solidFill>
                </a:rPr>
                <a:t>50 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                    //(2) Store </a:t>
              </a:r>
              <a:r>
                <a:rPr lang="en-US" sz="1400" dirty="0"/>
                <a:t>“Sunny Day”</a:t>
              </a:r>
              <a:r>
                <a:rPr lang="en-US" sz="1400" dirty="0">
                  <a:solidFill>
                    <a:srgbClr val="00B050"/>
                  </a:solidFill>
                </a:rPr>
                <a:t> at address = </a:t>
              </a:r>
              <a:r>
                <a:rPr lang="en-US" sz="1400" dirty="0">
                  <a:solidFill>
                    <a:srgbClr val="C00000"/>
                  </a:solidFill>
                </a:rPr>
                <a:t>50 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                    //(3) Return </a:t>
              </a:r>
              <a:r>
                <a:rPr lang="en-US" sz="1400" dirty="0">
                  <a:solidFill>
                    <a:srgbClr val="C00000"/>
                  </a:solidFill>
                </a:rPr>
                <a:t>50 </a:t>
              </a:r>
              <a:r>
                <a:rPr lang="en-US" sz="1400" dirty="0">
                  <a:solidFill>
                    <a:srgbClr val="00B050"/>
                  </a:solidFill>
                </a:rPr>
                <a:t>to </a:t>
              </a:r>
              <a:r>
                <a:rPr lang="en-US" sz="1400" dirty="0" err="1">
                  <a:solidFill>
                    <a:srgbClr val="FF33CC"/>
                  </a:solidFill>
                </a:rPr>
                <a:t>pStr</a:t>
              </a:r>
              <a:r>
                <a:rPr lang="en-US" sz="1400" dirty="0">
                  <a:solidFill>
                    <a:srgbClr val="00B050"/>
                  </a:solidFill>
                </a:rPr>
                <a:t>. </a:t>
              </a:r>
            </a:p>
            <a:p>
              <a:r>
                <a:rPr lang="en-US" sz="1400" dirty="0"/>
                <a:t>                                </a:t>
              </a:r>
              <a:r>
                <a:rPr lang="en-US" sz="1400" dirty="0">
                  <a:solidFill>
                    <a:srgbClr val="00B050"/>
                  </a:solidFill>
                </a:rPr>
                <a:t>// THE ADDRESS 400 IS NO MORE ACCESSED BY </a:t>
              </a:r>
              <a:r>
                <a:rPr lang="en-US" sz="1400" dirty="0" err="1">
                  <a:solidFill>
                    <a:srgbClr val="FF33CC"/>
                  </a:solidFill>
                </a:rPr>
                <a:t>pStr</a:t>
              </a:r>
              <a:endParaRPr lang="en-US" sz="1400" dirty="0">
                <a:solidFill>
                  <a:srgbClr val="FF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3528" y="3789040"/>
            <a:ext cx="8712969" cy="1008112"/>
            <a:chOff x="251520" y="1988840"/>
            <a:chExt cx="8712969" cy="1008112"/>
          </a:xfrm>
        </p:grpSpPr>
        <p:sp>
          <p:nvSpPr>
            <p:cNvPr id="36" name="Rectangle 35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211960" y="3789040"/>
            <a:ext cx="792088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004048" y="3789040"/>
            <a:ext cx="4032448" cy="720080"/>
            <a:chOff x="5004048" y="2204864"/>
            <a:chExt cx="4032448" cy="720080"/>
          </a:xfrm>
        </p:grpSpPr>
        <p:sp>
          <p:nvSpPr>
            <p:cNvPr id="54" name="Rectangle 53"/>
            <p:cNvSpPr/>
            <p:nvPr/>
          </p:nvSpPr>
          <p:spPr>
            <a:xfrm>
              <a:off x="7596336" y="2204864"/>
              <a:ext cx="1440160" cy="7200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r>
                <a:rPr lang="en-US" sz="1200" dirty="0"/>
                <a:t>            </a:t>
              </a:r>
              <a:r>
                <a:rPr lang="en-US" sz="1200" dirty="0" err="1"/>
                <a:t>str</a:t>
              </a:r>
              <a:endParaRPr lang="en-US" sz="12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004048" y="2420888"/>
              <a:ext cx="3168352" cy="252028"/>
              <a:chOff x="5004048" y="4329100"/>
              <a:chExt cx="3168352" cy="252028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7668344" y="4329100"/>
                <a:ext cx="504056" cy="252028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FF"/>
                    </a:solidFill>
                  </a:rPr>
                  <a:t>400</a:t>
                </a:r>
              </a:p>
            </p:txBody>
          </p:sp>
          <p:cxnSp>
            <p:nvCxnSpPr>
              <p:cNvPr id="57" name="Straight Arrow Connector 56"/>
              <p:cNvCxnSpPr>
                <a:stCxn id="56" idx="1"/>
              </p:cNvCxnSpPr>
              <p:nvPr/>
            </p:nvCxnSpPr>
            <p:spPr>
              <a:xfrm flipH="1">
                <a:off x="5004048" y="4455114"/>
                <a:ext cx="2664296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988003" y="3789040"/>
            <a:ext cx="703677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Sunny Day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1680" y="3789040"/>
            <a:ext cx="1728192" cy="720080"/>
            <a:chOff x="1475656" y="3789040"/>
            <a:chExt cx="1728192" cy="720080"/>
          </a:xfrm>
        </p:grpSpPr>
        <p:grpSp>
          <p:nvGrpSpPr>
            <p:cNvPr id="58" name="Group 57"/>
            <p:cNvGrpSpPr/>
            <p:nvPr/>
          </p:nvGrpSpPr>
          <p:grpSpPr>
            <a:xfrm>
              <a:off x="1763688" y="3789040"/>
              <a:ext cx="1440160" cy="720080"/>
              <a:chOff x="1763688" y="2204864"/>
              <a:chExt cx="1440160" cy="72008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763688" y="2204864"/>
                <a:ext cx="1440160" cy="720080"/>
              </a:xfrm>
              <a:prstGeom prst="rect">
                <a:avLst/>
              </a:prstGeom>
              <a:solidFill>
                <a:schemeClr val="accent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 err="1"/>
                  <a:t>stringParameter</a:t>
                </a:r>
                <a:endParaRPr lang="en-US" sz="1200" dirty="0"/>
              </a:p>
              <a:p>
                <a:r>
                  <a:rPr lang="en-US" sz="1200" dirty="0"/>
                  <a:t>       </a:t>
                </a:r>
                <a:r>
                  <a:rPr lang="en-US" sz="1200" dirty="0" err="1"/>
                  <a:t>pStr</a:t>
                </a:r>
                <a:endParaRPr lang="en-US" sz="1200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55776" y="2456892"/>
                <a:ext cx="504056" cy="252028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FF"/>
                    </a:solidFill>
                  </a:rPr>
                  <a:t>50</a:t>
                </a:r>
              </a:p>
            </p:txBody>
          </p:sp>
        </p:grpSp>
        <p:cxnSp>
          <p:nvCxnSpPr>
            <p:cNvPr id="9" name="Straight Arrow Connector 8"/>
            <p:cNvCxnSpPr>
              <a:stCxn id="60" idx="1"/>
            </p:cNvCxnSpPr>
            <p:nvPr/>
          </p:nvCxnSpPr>
          <p:spPr>
            <a:xfrm flipH="1">
              <a:off x="1475656" y="4167082"/>
              <a:ext cx="1080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251520" y="5047436"/>
            <a:ext cx="8784977" cy="307777"/>
            <a:chOff x="323528" y="1236822"/>
            <a:chExt cx="7848873" cy="289409"/>
          </a:xfrm>
        </p:grpSpPr>
        <p:sp>
          <p:nvSpPr>
            <p:cNvPr id="63" name="TextBox 62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(“Line 15: After changing, </a:t>
              </a:r>
              <a:r>
                <a:rPr lang="en-US" sz="1400" dirty="0" err="1"/>
                <a:t>pStr</a:t>
              </a:r>
              <a:r>
                <a:rPr lang="en-US" sz="1400" dirty="0"/>
                <a:t> = “ + </a:t>
              </a:r>
              <a:r>
                <a:rPr lang="en-US" sz="1400" dirty="0" err="1">
                  <a:solidFill>
                    <a:srgbClr val="FF33CC"/>
                  </a:solidFill>
                </a:rPr>
                <a:t>pStr</a:t>
              </a:r>
              <a:r>
                <a:rPr lang="en-US" sz="1400" dirty="0"/>
                <a:t>); </a:t>
              </a:r>
              <a:r>
                <a:rPr lang="en-US" sz="1400" dirty="0">
                  <a:solidFill>
                    <a:srgbClr val="00B050"/>
                  </a:solidFill>
                </a:rPr>
                <a:t>//on screen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3529" y="5427221"/>
            <a:ext cx="8712967" cy="954107"/>
            <a:chOff x="683568" y="1236822"/>
            <a:chExt cx="7488831" cy="954107"/>
          </a:xfrm>
        </p:grpSpPr>
        <p:sp>
          <p:nvSpPr>
            <p:cNvPr id="66" name="TextBox 65"/>
            <p:cNvSpPr txBox="1"/>
            <p:nvPr/>
          </p:nvSpPr>
          <p:spPr>
            <a:xfrm>
              <a:off x="1069013" y="1236822"/>
              <a:ext cx="7103386" cy="95410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6: </a:t>
              </a:r>
              <a:r>
                <a:rPr lang="en-US" sz="1400" dirty="0" err="1">
                  <a:solidFill>
                    <a:schemeClr val="bg1"/>
                  </a:solidFill>
                </a:rPr>
                <a:t>str</a:t>
              </a:r>
              <a:r>
                <a:rPr lang="en-US" sz="1400" dirty="0">
                  <a:solidFill>
                    <a:schemeClr val="bg1"/>
                  </a:solidFill>
                </a:rPr>
                <a:t> before calling method = Hello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12: Inside the method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13: Before changing, </a:t>
              </a:r>
              <a:r>
                <a:rPr lang="en-US" sz="1400" dirty="0" err="1">
                  <a:solidFill>
                    <a:schemeClr val="bg1"/>
                  </a:solidFill>
                </a:rPr>
                <a:t>pStr</a:t>
              </a:r>
              <a:r>
                <a:rPr lang="en-US" sz="1400" dirty="0">
                  <a:solidFill>
                    <a:schemeClr val="bg1"/>
                  </a:solidFill>
                </a:rPr>
                <a:t> = Hello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15: After changing, </a:t>
              </a:r>
              <a:r>
                <a:rPr lang="en-US" sz="1400" dirty="0" err="1">
                  <a:solidFill>
                    <a:schemeClr val="bg1"/>
                  </a:solidFill>
                </a:rPr>
                <a:t>pStr</a:t>
              </a:r>
              <a:r>
                <a:rPr lang="en-US" sz="1400" dirty="0">
                  <a:solidFill>
                    <a:schemeClr val="bg1"/>
                  </a:solidFill>
                </a:rPr>
                <a:t> = Sunny Day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3568" y="1236822"/>
              <a:ext cx="216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28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2.2 </a:t>
            </a:r>
            <a:r>
              <a:rPr lang="en-US" sz="4000" dirty="0">
                <a:solidFill>
                  <a:srgbClr val="00B0F0"/>
                </a:solidFill>
                <a:latin typeface="Tahoma" charset="0"/>
                <a:cs typeface="Arial" charset="0"/>
              </a:rPr>
              <a:t>String</a:t>
            </a:r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LAYOUT(4)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51520" y="2564905"/>
            <a:ext cx="8784977" cy="738664"/>
            <a:chOff x="323528" y="1236822"/>
            <a:chExt cx="7848873" cy="694580"/>
          </a:xfrm>
        </p:grpSpPr>
        <p:sp>
          <p:nvSpPr>
            <p:cNvPr id="38" name="TextBox 37"/>
            <p:cNvSpPr txBox="1"/>
            <p:nvPr/>
          </p:nvSpPr>
          <p:spPr>
            <a:xfrm>
              <a:off x="788528" y="1236822"/>
              <a:ext cx="7383873" cy="69458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} </a:t>
              </a:r>
              <a:r>
                <a:rPr lang="en-US" sz="1400" dirty="0">
                  <a:solidFill>
                    <a:srgbClr val="00B050"/>
                  </a:solidFill>
                </a:rPr>
                <a:t>//end </a:t>
              </a:r>
              <a:r>
                <a:rPr lang="en-US" sz="1400" dirty="0" err="1">
                  <a:solidFill>
                    <a:srgbClr val="00B050"/>
                  </a:solidFill>
                </a:rPr>
                <a:t>stringParameter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</a:t>
              </a:r>
              <a:r>
                <a:rPr lang="en-US" sz="1400" dirty="0" err="1">
                  <a:solidFill>
                    <a:srgbClr val="0000FF"/>
                  </a:solidFill>
                  <a:sym typeface="Wingdings" panose="05000000000000000000" pitchFamily="2" charset="2"/>
                </a:rPr>
                <a:t>stringParameter</a:t>
              </a:r>
              <a:r>
                <a:rPr lang="en-US" sz="1400" dirty="0">
                  <a:solidFill>
                    <a:srgbClr val="0000FF"/>
                  </a:solidFill>
                  <a:sym typeface="Wingdings" panose="05000000000000000000" pitchFamily="2" charset="2"/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is </a:t>
              </a:r>
              <a:r>
                <a:rPr lang="en-US" sz="1400" dirty="0" err="1">
                  <a:solidFill>
                    <a:srgbClr val="00B050"/>
                  </a:solidFill>
                  <a:sym typeface="Wingdings" panose="05000000000000000000" pitchFamily="2" charset="2"/>
                </a:rPr>
                <a:t>deallocated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 from memory</a:t>
              </a:r>
            </a:p>
            <a:p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    // control is returned back to </a:t>
              </a:r>
              <a:r>
                <a:rPr lang="en-US" sz="1400" dirty="0">
                  <a:solidFill>
                    <a:srgbClr val="00B0F0"/>
                  </a:solidFill>
                  <a:sym typeface="Wingdings" panose="05000000000000000000" pitchFamily="2" charset="2"/>
                </a:rPr>
                <a:t>main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.</a:t>
              </a:r>
            </a:p>
            <a:p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    // “</a:t>
              </a:r>
              <a:r>
                <a:rPr lang="en-US" sz="1400" dirty="0">
                  <a:sym typeface="Wingdings" panose="05000000000000000000" pitchFamily="2" charset="2"/>
                </a:rPr>
                <a:t>Sunny Day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” becomes a memory garbage (cannot be accessed)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3528" y="3429000"/>
            <a:ext cx="8712969" cy="1008112"/>
            <a:chOff x="251520" y="1988840"/>
            <a:chExt cx="8712969" cy="1008112"/>
          </a:xfrm>
        </p:grpSpPr>
        <p:sp>
          <p:nvSpPr>
            <p:cNvPr id="36" name="Rectangle 35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211960" y="3429000"/>
            <a:ext cx="792088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004048" y="3429000"/>
            <a:ext cx="4032448" cy="720080"/>
            <a:chOff x="5004048" y="2204864"/>
            <a:chExt cx="4032448" cy="720080"/>
          </a:xfrm>
          <a:solidFill>
            <a:schemeClr val="accent1"/>
          </a:solidFill>
        </p:grpSpPr>
        <p:sp>
          <p:nvSpPr>
            <p:cNvPr id="54" name="Rectangle 53"/>
            <p:cNvSpPr/>
            <p:nvPr/>
          </p:nvSpPr>
          <p:spPr>
            <a:xfrm>
              <a:off x="7596336" y="2204864"/>
              <a:ext cx="1440160" cy="72008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r>
                <a:rPr lang="en-US" sz="1200" dirty="0"/>
                <a:t>            </a:t>
              </a:r>
              <a:r>
                <a:rPr lang="en-US" sz="1200" dirty="0" err="1"/>
                <a:t>str</a:t>
              </a:r>
              <a:endParaRPr lang="en-US" sz="12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004048" y="2420888"/>
              <a:ext cx="3168352" cy="252028"/>
              <a:chOff x="5004048" y="4329100"/>
              <a:chExt cx="3168352" cy="252028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7668344" y="4329100"/>
                <a:ext cx="504056" cy="252028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FF"/>
                    </a:solidFill>
                  </a:rPr>
                  <a:t>400</a:t>
                </a:r>
              </a:p>
            </p:txBody>
          </p:sp>
          <p:cxnSp>
            <p:nvCxnSpPr>
              <p:cNvPr id="57" name="Straight Arrow Connector 56"/>
              <p:cNvCxnSpPr>
                <a:stCxn id="56" idx="1"/>
              </p:cNvCxnSpPr>
              <p:nvPr/>
            </p:nvCxnSpPr>
            <p:spPr>
              <a:xfrm flipH="1">
                <a:off x="5004048" y="4455114"/>
                <a:ext cx="2664296" cy="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988003" y="3429000"/>
            <a:ext cx="703677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Sunny Day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51520" y="4653136"/>
            <a:ext cx="8784977" cy="307777"/>
            <a:chOff x="323528" y="1236822"/>
            <a:chExt cx="7848873" cy="289409"/>
          </a:xfrm>
        </p:grpSpPr>
        <p:sp>
          <p:nvSpPr>
            <p:cNvPr id="63" name="TextBox 62"/>
            <p:cNvSpPr txBox="1"/>
            <p:nvPr/>
          </p:nvSpPr>
          <p:spPr>
            <a:xfrm>
              <a:off x="788528" y="1236822"/>
              <a:ext cx="7383873" cy="2894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(“Line 8: </a:t>
              </a:r>
              <a:r>
                <a:rPr lang="en-US" sz="1400" dirty="0" err="1"/>
                <a:t>str</a:t>
              </a:r>
              <a:r>
                <a:rPr lang="en-US" sz="1400" dirty="0"/>
                <a:t> after calling method = “ + </a:t>
              </a:r>
              <a:r>
                <a:rPr lang="en-US" sz="1400" dirty="0" err="1">
                  <a:solidFill>
                    <a:srgbClr val="0000FF"/>
                  </a:solidFill>
                </a:rPr>
                <a:t>str</a:t>
              </a:r>
              <a:r>
                <a:rPr lang="en-US" sz="1400" dirty="0"/>
                <a:t>); </a:t>
              </a:r>
              <a:r>
                <a:rPr lang="en-US" sz="1400" dirty="0">
                  <a:solidFill>
                    <a:srgbClr val="00B050"/>
                  </a:solidFill>
                </a:rPr>
                <a:t>//on screen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3529" y="5032921"/>
            <a:ext cx="8712967" cy="1169551"/>
            <a:chOff x="683568" y="1236822"/>
            <a:chExt cx="7488831" cy="1169551"/>
          </a:xfrm>
        </p:grpSpPr>
        <p:sp>
          <p:nvSpPr>
            <p:cNvPr id="66" name="TextBox 65"/>
            <p:cNvSpPr txBox="1"/>
            <p:nvPr/>
          </p:nvSpPr>
          <p:spPr>
            <a:xfrm>
              <a:off x="1069013" y="1236822"/>
              <a:ext cx="7103386" cy="1169551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6: </a:t>
              </a:r>
              <a:r>
                <a:rPr lang="en-US" sz="1400" dirty="0" err="1">
                  <a:solidFill>
                    <a:schemeClr val="bg1"/>
                  </a:solidFill>
                </a:rPr>
                <a:t>str</a:t>
              </a:r>
              <a:r>
                <a:rPr lang="en-US" sz="1400" dirty="0">
                  <a:solidFill>
                    <a:schemeClr val="bg1"/>
                  </a:solidFill>
                </a:rPr>
                <a:t> before calling method = Hello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12: Inside the method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13: Before changing, </a:t>
              </a:r>
              <a:r>
                <a:rPr lang="en-US" sz="1400" dirty="0" err="1">
                  <a:solidFill>
                    <a:schemeClr val="bg1"/>
                  </a:solidFill>
                </a:rPr>
                <a:t>pStr</a:t>
              </a:r>
              <a:r>
                <a:rPr lang="en-US" sz="1400" dirty="0">
                  <a:solidFill>
                    <a:schemeClr val="bg1"/>
                  </a:solidFill>
                </a:rPr>
                <a:t> = Hello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15: After changing, </a:t>
              </a:r>
              <a:r>
                <a:rPr lang="en-US" sz="1400" dirty="0" err="1">
                  <a:solidFill>
                    <a:schemeClr val="bg1"/>
                  </a:solidFill>
                </a:rPr>
                <a:t>pStr</a:t>
              </a:r>
              <a:r>
                <a:rPr lang="en-US" sz="1400" dirty="0">
                  <a:solidFill>
                    <a:schemeClr val="bg1"/>
                  </a:solidFill>
                </a:rPr>
                <a:t> = Sunny Day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8: </a:t>
              </a:r>
              <a:r>
                <a:rPr lang="en-US" sz="1400" dirty="0" err="1">
                  <a:solidFill>
                    <a:schemeClr val="bg1"/>
                  </a:solidFill>
                </a:rPr>
                <a:t>str</a:t>
              </a:r>
              <a:r>
                <a:rPr lang="en-US" sz="1400" dirty="0">
                  <a:solidFill>
                    <a:schemeClr val="bg1"/>
                  </a:solidFill>
                </a:rPr>
                <a:t> after calling method = Hello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3568" y="1236822"/>
              <a:ext cx="21602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3528" y="1340768"/>
            <a:ext cx="8712969" cy="1008112"/>
            <a:chOff x="323528" y="1340768"/>
            <a:chExt cx="8712969" cy="1008112"/>
          </a:xfrm>
        </p:grpSpPr>
        <p:grpSp>
          <p:nvGrpSpPr>
            <p:cNvPr id="46" name="Group 45"/>
            <p:cNvGrpSpPr/>
            <p:nvPr/>
          </p:nvGrpSpPr>
          <p:grpSpPr>
            <a:xfrm>
              <a:off x="323528" y="1340768"/>
              <a:ext cx="8712969" cy="1008112"/>
              <a:chOff x="251520" y="1988840"/>
              <a:chExt cx="8712969" cy="100811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51520" y="1988840"/>
                <a:ext cx="8712969" cy="7200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51520" y="2708920"/>
                <a:ext cx="8712969" cy="2880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0	100	200	300	400	500	600	700	800	…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211960" y="1340768"/>
              <a:ext cx="792088" cy="7200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004048" y="1340768"/>
              <a:ext cx="4032448" cy="720080"/>
              <a:chOff x="5004048" y="2204864"/>
              <a:chExt cx="4032448" cy="72008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596336" y="2204864"/>
                <a:ext cx="1440160" cy="7200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main</a:t>
                </a:r>
              </a:p>
              <a:p>
                <a:r>
                  <a:rPr lang="en-US" sz="1200" dirty="0"/>
                  <a:t>            </a:t>
                </a:r>
                <a:r>
                  <a:rPr lang="en-US" sz="1200" dirty="0" err="1"/>
                  <a:t>str</a:t>
                </a:r>
                <a:endParaRPr lang="en-US" sz="12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004048" y="2420888"/>
                <a:ext cx="3168352" cy="252028"/>
                <a:chOff x="5004048" y="4329100"/>
                <a:chExt cx="3168352" cy="25202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7668344" y="4329100"/>
                  <a:ext cx="504056" cy="25202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FF"/>
                      </a:solidFill>
                    </a:rPr>
                    <a:t>400</a:t>
                  </a:r>
                </a:p>
              </p:txBody>
            </p:sp>
            <p:cxnSp>
              <p:nvCxnSpPr>
                <p:cNvPr id="76" name="Straight Arrow Connector 75"/>
                <p:cNvCxnSpPr>
                  <a:stCxn id="69" idx="1"/>
                </p:cNvCxnSpPr>
                <p:nvPr/>
              </p:nvCxnSpPr>
              <p:spPr>
                <a:xfrm flipH="1">
                  <a:off x="5004048" y="4455114"/>
                  <a:ext cx="2664296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" name="Rectangle 76"/>
            <p:cNvSpPr/>
            <p:nvPr/>
          </p:nvSpPr>
          <p:spPr>
            <a:xfrm>
              <a:off x="988003" y="1340768"/>
              <a:ext cx="703677" cy="7200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Sunny Day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691680" y="1340768"/>
              <a:ext cx="1728192" cy="720080"/>
              <a:chOff x="1475656" y="3789040"/>
              <a:chExt cx="1728192" cy="72008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763688" y="3789040"/>
                <a:ext cx="1440160" cy="720080"/>
                <a:chOff x="1763688" y="2204864"/>
                <a:chExt cx="1440160" cy="72008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763688" y="2204864"/>
                  <a:ext cx="1440160" cy="720080"/>
                </a:xfrm>
                <a:prstGeom prst="rect">
                  <a:avLst/>
                </a:prstGeom>
                <a:solidFill>
                  <a:schemeClr val="accent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 err="1"/>
                    <a:t>stringParameter</a:t>
                  </a:r>
                  <a:endParaRPr lang="en-US" sz="1200" dirty="0"/>
                </a:p>
                <a:p>
                  <a:r>
                    <a:rPr lang="en-US" sz="1200" dirty="0"/>
                    <a:t>       </a:t>
                  </a:r>
                  <a:r>
                    <a:rPr lang="en-US" sz="1200" dirty="0" err="1"/>
                    <a:t>pStr</a:t>
                  </a:r>
                  <a:endParaRPr lang="en-US" sz="1200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555776" y="2456892"/>
                  <a:ext cx="504056" cy="25202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FF"/>
                      </a:solidFill>
                    </a:rPr>
                    <a:t>50</a:t>
                  </a:r>
                </a:p>
              </p:txBody>
            </p:sp>
          </p:grpSp>
          <p:cxnSp>
            <p:nvCxnSpPr>
              <p:cNvPr id="80" name="Straight Arrow Connector 79"/>
              <p:cNvCxnSpPr>
                <a:stCxn id="82" idx="1"/>
              </p:cNvCxnSpPr>
              <p:nvPr/>
            </p:nvCxnSpPr>
            <p:spPr>
              <a:xfrm flipH="1">
                <a:off x="1475656" y="4167082"/>
                <a:ext cx="108012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90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2.2 </a:t>
            </a:r>
            <a:r>
              <a:rPr lang="en-US" sz="4000" dirty="0">
                <a:solidFill>
                  <a:srgbClr val="00B0F0"/>
                </a:solidFill>
                <a:latin typeface="Tahoma" charset="0"/>
                <a:cs typeface="Arial" charset="0"/>
              </a:rPr>
              <a:t>String</a:t>
            </a:r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 AS PARAMETRS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LAYOUT(5)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51520" y="2564905"/>
            <a:ext cx="8784977" cy="738664"/>
            <a:chOff x="323528" y="1236822"/>
            <a:chExt cx="7848873" cy="694580"/>
          </a:xfrm>
        </p:grpSpPr>
        <p:sp>
          <p:nvSpPr>
            <p:cNvPr id="38" name="TextBox 37"/>
            <p:cNvSpPr txBox="1"/>
            <p:nvPr/>
          </p:nvSpPr>
          <p:spPr>
            <a:xfrm>
              <a:off x="788528" y="1236822"/>
              <a:ext cx="7383873" cy="69458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} </a:t>
              </a:r>
              <a:r>
                <a:rPr lang="en-US" sz="1400" dirty="0">
                  <a:solidFill>
                    <a:srgbClr val="00B050"/>
                  </a:solidFill>
                </a:rPr>
                <a:t>//end main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</a:t>
              </a:r>
              <a:r>
                <a:rPr lang="en-US" sz="1400" dirty="0">
                  <a:solidFill>
                    <a:srgbClr val="00B0F0"/>
                  </a:solidFill>
                  <a:sym typeface="Wingdings" panose="05000000000000000000" pitchFamily="2" charset="2"/>
                </a:rPr>
                <a:t>main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is </a:t>
              </a:r>
              <a:r>
                <a:rPr lang="en-US" sz="1400" dirty="0" err="1">
                  <a:solidFill>
                    <a:srgbClr val="00B050"/>
                  </a:solidFill>
                  <a:sym typeface="Wingdings" panose="05000000000000000000" pitchFamily="2" charset="2"/>
                </a:rPr>
                <a:t>deallocated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 from memory</a:t>
              </a:r>
            </a:p>
            <a:p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    // control is returned back to the </a:t>
              </a:r>
              <a:r>
                <a:rPr lang="en-US" sz="1400" dirty="0">
                  <a:sym typeface="Wingdings" panose="05000000000000000000" pitchFamily="2" charset="2"/>
                </a:rPr>
                <a:t>operating system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.</a:t>
              </a:r>
            </a:p>
            <a:p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    // “</a:t>
              </a:r>
              <a:r>
                <a:rPr lang="en-US" sz="1400" dirty="0">
                  <a:sym typeface="Wingdings" panose="05000000000000000000" pitchFamily="2" charset="2"/>
                </a:rPr>
                <a:t>Sunny Day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” and “</a:t>
              </a:r>
              <a:r>
                <a:rPr lang="en-US" sz="1400" dirty="0">
                  <a:sym typeface="Wingdings" panose="05000000000000000000" pitchFamily="2" charset="2"/>
                </a:rPr>
                <a:t>Hello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” become memory garbage (cannot be accessed)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528" y="1236822"/>
              <a:ext cx="450344" cy="28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3528" y="3429000"/>
            <a:ext cx="8712969" cy="1008112"/>
            <a:chOff x="251520" y="1988840"/>
            <a:chExt cx="8712969" cy="1008112"/>
          </a:xfrm>
        </p:grpSpPr>
        <p:sp>
          <p:nvSpPr>
            <p:cNvPr id="36" name="Rectangle 35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211960" y="3429000"/>
            <a:ext cx="792088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2" name="Rectangle 1"/>
          <p:cNvSpPr/>
          <p:nvPr/>
        </p:nvSpPr>
        <p:spPr>
          <a:xfrm>
            <a:off x="988003" y="3429000"/>
            <a:ext cx="703677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Sunny Day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528" y="1340768"/>
            <a:ext cx="8712969" cy="1008112"/>
            <a:chOff x="323528" y="1340768"/>
            <a:chExt cx="8712969" cy="1008112"/>
          </a:xfrm>
        </p:grpSpPr>
        <p:grpSp>
          <p:nvGrpSpPr>
            <p:cNvPr id="42" name="Group 41"/>
            <p:cNvGrpSpPr/>
            <p:nvPr/>
          </p:nvGrpSpPr>
          <p:grpSpPr>
            <a:xfrm>
              <a:off x="323528" y="1340768"/>
              <a:ext cx="8712969" cy="1008112"/>
              <a:chOff x="251520" y="1988840"/>
              <a:chExt cx="8712969" cy="10081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51520" y="1988840"/>
                <a:ext cx="8712969" cy="7200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51520" y="2708920"/>
                <a:ext cx="8712969" cy="2880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0	100	200	300	400	500	600	700	800	…</a:t>
                </a: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4211960" y="1340768"/>
              <a:ext cx="792088" cy="7200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004048" y="1340768"/>
              <a:ext cx="4032448" cy="720080"/>
              <a:chOff x="5004048" y="2204864"/>
              <a:chExt cx="4032448" cy="720080"/>
            </a:xfrm>
            <a:solidFill>
              <a:schemeClr val="accent1"/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7596336" y="2204864"/>
                <a:ext cx="1440160" cy="72008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main</a:t>
                </a:r>
              </a:p>
              <a:p>
                <a:r>
                  <a:rPr lang="en-US" sz="1200" dirty="0"/>
                  <a:t>            </a:t>
                </a:r>
                <a:r>
                  <a:rPr lang="en-US" sz="1200" dirty="0" err="1"/>
                  <a:t>str</a:t>
                </a:r>
                <a:endParaRPr lang="en-US" sz="1200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004048" y="2420888"/>
                <a:ext cx="3168352" cy="252028"/>
                <a:chOff x="5004048" y="4329100"/>
                <a:chExt cx="3168352" cy="252028"/>
              </a:xfrm>
              <a:grpFill/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7668344" y="4329100"/>
                  <a:ext cx="504056" cy="252028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FF"/>
                      </a:solidFill>
                    </a:rPr>
                    <a:t>400</a:t>
                  </a:r>
                </a:p>
              </p:txBody>
            </p:sp>
            <p:cxnSp>
              <p:nvCxnSpPr>
                <p:cNvPr id="71" name="Straight Arrow Connector 70"/>
                <p:cNvCxnSpPr>
                  <a:stCxn id="70" idx="1"/>
                </p:cNvCxnSpPr>
                <p:nvPr/>
              </p:nvCxnSpPr>
              <p:spPr>
                <a:xfrm flipH="1">
                  <a:off x="5004048" y="4455114"/>
                  <a:ext cx="2664296" cy="0"/>
                </a:xfrm>
                <a:prstGeom prst="straightConnector1">
                  <a:avLst/>
                </a:prstGeom>
                <a:grpFill/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Rectangle 71"/>
            <p:cNvSpPr/>
            <p:nvPr/>
          </p:nvSpPr>
          <p:spPr>
            <a:xfrm>
              <a:off x="988003" y="1340768"/>
              <a:ext cx="703677" cy="7200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Sunny Day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23528" y="4653136"/>
            <a:ext cx="864096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Special care should be given to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when passed as parameters.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3528" y="5157192"/>
            <a:ext cx="8640960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the value of a formal parameter of type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does not change the value of the corresponding actual parameter.</a:t>
            </a:r>
          </a:p>
        </p:txBody>
      </p:sp>
    </p:spTree>
    <p:extLst>
      <p:ext uri="{BB962C8B-B14F-4D97-AF65-F5344CB8AC3E}">
        <p14:creationId xmlns:p14="http://schemas.microsoft.com/office/powerpoint/2010/main" val="14752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" grpId="0" animBg="1"/>
      <p:bldP spid="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SUMMARY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7.1 COMPARING PRIMITIVE, ARRAYS, String AS PARAMETERS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57456"/>
              </p:ext>
            </p:extLst>
          </p:nvPr>
        </p:nvGraphicFramePr>
        <p:xfrm>
          <a:off x="266629" y="1340768"/>
          <a:ext cx="864096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Primitive 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Arrays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Actual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Connection between Actual &amp; Formal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Ends as the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actual parameters copy their values to the formal parameters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Is kept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even after the called method finishes execution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Is kept UNTIL the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 is updated inside the method.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Updates in method reflected on actual parameter?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How to transfer a value from the</a:t>
                      </a:r>
                      <a:r>
                        <a:rPr lang="en-US" sz="1400" b="1" baseline="0" dirty="0">
                          <a:solidFill>
                            <a:srgbClr val="0000FF"/>
                          </a:solidFill>
                        </a:rPr>
                        <a:t> called to the caller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Use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the 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</a:rPr>
                        <a:t>return 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statement for non-void methods only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No need to do anything, since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memory is updated directly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Use a method of type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, and return its address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in a 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</a:rPr>
                        <a:t>return 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statement. An example is given in the next slide. (same as primitive)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4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340768"/>
            <a:ext cx="8784977" cy="4524315"/>
            <a:chOff x="323528" y="1236822"/>
            <a:chExt cx="7848873" cy="4254313"/>
          </a:xfrm>
        </p:grpSpPr>
        <p:sp>
          <p:nvSpPr>
            <p:cNvPr id="13" name="TextBox 12"/>
            <p:cNvSpPr txBox="1"/>
            <p:nvPr/>
          </p:nvSpPr>
          <p:spPr>
            <a:xfrm>
              <a:off x="788528" y="1236822"/>
              <a:ext cx="7383873" cy="4254313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FF0000"/>
                  </a:solidFill>
                </a:rPr>
                <a:t>.*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public class </a:t>
              </a:r>
              <a:r>
                <a:rPr lang="en-US" sz="1600" dirty="0">
                  <a:solidFill>
                    <a:srgbClr val="0000FF"/>
                  </a:solidFill>
                </a:rPr>
                <a:t>primitiveDatatypesAsParameters1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number </a:t>
              </a:r>
              <a:r>
                <a:rPr lang="en-US" sz="1600" dirty="0"/>
                <a:t>= 6;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(“Line 7: Before calling, number = %d”,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number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</a:t>
              </a:r>
              <a:r>
                <a:rPr lang="en-US" sz="1600" dirty="0">
                  <a:solidFill>
                    <a:srgbClr val="0000FF"/>
                  </a:solidFill>
                </a:rPr>
                <a:t>method1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number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(“Line 9: After calling, number = %d”, </a:t>
              </a:r>
              <a:r>
                <a:rPr lang="en-US" sz="1600" dirty="0">
                  <a:solidFill>
                    <a:srgbClr val="0000FF"/>
                  </a:solidFill>
                </a:rPr>
                <a:t>number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}</a:t>
              </a:r>
              <a:r>
                <a:rPr lang="en-US" sz="1600" dirty="0">
                  <a:solidFill>
                    <a:srgbClr val="00B050"/>
                  </a:solidFill>
                </a:rPr>
                <a:t> //end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// tests number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public static void </a:t>
              </a:r>
              <a:r>
                <a:rPr lang="en-US" sz="1600" dirty="0">
                  <a:solidFill>
                    <a:srgbClr val="0000FF"/>
                  </a:solidFill>
                </a:rPr>
                <a:t>method1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FF33CC"/>
                  </a:solidFill>
                </a:rPr>
                <a:t>num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(“Line 14: Inside method before change, </a:t>
              </a:r>
              <a:r>
                <a:rPr lang="en-US" sz="1600" dirty="0" err="1"/>
                <a:t>num</a:t>
              </a:r>
              <a:r>
                <a:rPr lang="en-US" sz="1600" dirty="0"/>
                <a:t> = %d”, </a:t>
              </a:r>
              <a:r>
                <a:rPr lang="en-US" sz="1600" dirty="0" err="1">
                  <a:solidFill>
                    <a:srgbClr val="FF33CC"/>
                  </a:solidFill>
                </a:rPr>
                <a:t>num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>
                  <a:solidFill>
                    <a:srgbClr val="FF33CC"/>
                  </a:solidFill>
                </a:rPr>
                <a:t>num</a:t>
              </a:r>
              <a:r>
                <a:rPr lang="en-US" sz="1600" dirty="0">
                  <a:solidFill>
                    <a:srgbClr val="FF33CC"/>
                  </a:solidFill>
                </a:rPr>
                <a:t> </a:t>
              </a:r>
              <a:r>
                <a:rPr lang="en-US" sz="1600" dirty="0"/>
                <a:t>= 15;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/>
                <a:t>System.out.prinf</a:t>
              </a:r>
              <a:r>
                <a:rPr lang="en-US" sz="1600" dirty="0"/>
                <a:t> (“Line 16: Inside method after change, </a:t>
              </a:r>
              <a:r>
                <a:rPr lang="en-US" sz="1600" dirty="0" err="1"/>
                <a:t>num</a:t>
              </a:r>
              <a:r>
                <a:rPr lang="en-US" sz="1600" dirty="0"/>
                <a:t> = %d”,</a:t>
              </a:r>
              <a:r>
                <a:rPr lang="en-US" sz="1600" dirty="0">
                  <a:solidFill>
                    <a:srgbClr val="FF33CC"/>
                  </a:solidFill>
                </a:rPr>
                <a:t> </a:t>
              </a:r>
              <a:r>
                <a:rPr lang="en-US" sz="1600" dirty="0" err="1">
                  <a:solidFill>
                    <a:srgbClr val="FF33CC"/>
                  </a:solidFill>
                </a:rPr>
                <a:t>num</a:t>
              </a:r>
              <a:r>
                <a:rPr lang="en-US" sz="1600" dirty="0"/>
                <a:t>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</a:t>
              </a:r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method1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1236822"/>
              <a:ext cx="450344" cy="4254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1520" y="5733256"/>
            <a:ext cx="8712967" cy="954107"/>
            <a:chOff x="683568" y="1236822"/>
            <a:chExt cx="7488831" cy="954107"/>
          </a:xfrm>
        </p:grpSpPr>
        <p:sp>
          <p:nvSpPr>
            <p:cNvPr id="16" name="TextBox 15"/>
            <p:cNvSpPr txBox="1"/>
            <p:nvPr/>
          </p:nvSpPr>
          <p:spPr>
            <a:xfrm>
              <a:off x="1069013" y="1236822"/>
              <a:ext cx="7103386" cy="95410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7: Before calling, </a:t>
              </a:r>
              <a:r>
                <a:rPr lang="en-US" sz="1400" b="1" dirty="0">
                  <a:solidFill>
                    <a:srgbClr val="FFFF00"/>
                  </a:solidFill>
                </a:rPr>
                <a:t>number = 6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14: Inside method before change, </a:t>
              </a:r>
              <a:r>
                <a:rPr lang="en-US" sz="1400" b="1" dirty="0" err="1">
                  <a:solidFill>
                    <a:srgbClr val="FFFF00"/>
                  </a:solidFill>
                </a:rPr>
                <a:t>num</a:t>
              </a:r>
              <a:r>
                <a:rPr lang="en-US" sz="1400" b="1" dirty="0">
                  <a:solidFill>
                    <a:srgbClr val="FFFF00"/>
                  </a:solidFill>
                </a:rPr>
                <a:t> = 6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16: Inside method after change, </a:t>
              </a:r>
              <a:r>
                <a:rPr lang="en-US" sz="1400" b="1" dirty="0" err="1">
                  <a:solidFill>
                    <a:srgbClr val="FFFF00"/>
                  </a:solidFill>
                </a:rPr>
                <a:t>num</a:t>
              </a:r>
              <a:r>
                <a:rPr lang="en-US" sz="1400" b="1" dirty="0">
                  <a:solidFill>
                    <a:srgbClr val="FFFF00"/>
                  </a:solidFill>
                </a:rPr>
                <a:t> = 15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9: After calling, </a:t>
              </a:r>
              <a:r>
                <a:rPr lang="en-US" sz="1400" b="1" dirty="0">
                  <a:solidFill>
                    <a:srgbClr val="FFFF00"/>
                  </a:solidFill>
                </a:rPr>
                <a:t>number =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568" y="1236822"/>
              <a:ext cx="216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899592" y="2744924"/>
            <a:ext cx="0" cy="447291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51520" y="321297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520" y="3212976"/>
            <a:ext cx="0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1520" y="4221088"/>
            <a:ext cx="0" cy="12241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43808" y="5373216"/>
            <a:ext cx="589067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34481" y="3429000"/>
            <a:ext cx="0" cy="194421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96336" y="3429000"/>
            <a:ext cx="115212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3568" y="4077072"/>
            <a:ext cx="8280919" cy="180020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83568" y="3099447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LAYOUT(1)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268760"/>
            <a:ext cx="8784977" cy="338554"/>
            <a:chOff x="323528" y="1236822"/>
            <a:chExt cx="7848873" cy="318350"/>
          </a:xfrm>
        </p:grpSpPr>
        <p:sp>
          <p:nvSpPr>
            <p:cNvPr id="13" name="TextBox 12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/>
                <a:t>)  </a:t>
              </a:r>
              <a:r>
                <a:rPr lang="en-US" sz="1600" dirty="0">
                  <a:solidFill>
                    <a:srgbClr val="00B050"/>
                  </a:solidFill>
                </a:rPr>
                <a:t>//</a:t>
              </a:r>
              <a:r>
                <a:rPr lang="en-US" sz="1600" dirty="0">
                  <a:solidFill>
                    <a:srgbClr val="00B0F0"/>
                  </a:solidFill>
                </a:rPr>
                <a:t>main</a:t>
              </a:r>
              <a:r>
                <a:rPr lang="en-US" sz="1600" dirty="0">
                  <a:solidFill>
                    <a:srgbClr val="00B050"/>
                  </a:solidFill>
                </a:rPr>
                <a:t> is loaded into memory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1520" y="4707141"/>
            <a:ext cx="8712967" cy="307777"/>
            <a:chOff x="683568" y="1236822"/>
            <a:chExt cx="7488831" cy="307777"/>
          </a:xfrm>
        </p:grpSpPr>
        <p:sp>
          <p:nvSpPr>
            <p:cNvPr id="16" name="TextBox 15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7: Before calling, </a:t>
              </a:r>
              <a:r>
                <a:rPr lang="en-US" sz="1400" b="1" dirty="0">
                  <a:solidFill>
                    <a:srgbClr val="FFFF00"/>
                  </a:solidFill>
                </a:rPr>
                <a:t>number =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1520" y="1700809"/>
            <a:ext cx="8712969" cy="1008112"/>
            <a:chOff x="251520" y="1988840"/>
            <a:chExt cx="8712969" cy="1008112"/>
          </a:xfrm>
        </p:grpSpPr>
        <p:sp>
          <p:nvSpPr>
            <p:cNvPr id="2" name="Rectangle 1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971600" y="1700808"/>
            <a:ext cx="1440160" cy="72008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main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79512" y="2780928"/>
            <a:ext cx="8784977" cy="338554"/>
            <a:chOff x="323528" y="1236822"/>
            <a:chExt cx="7848873" cy="318350"/>
          </a:xfrm>
        </p:grpSpPr>
        <p:sp>
          <p:nvSpPr>
            <p:cNvPr id="32" name="TextBox 31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number </a:t>
              </a:r>
              <a:r>
                <a:rPr lang="en-US" sz="1600" dirty="0"/>
                <a:t>= 6;	</a:t>
              </a:r>
              <a:r>
                <a:rPr lang="en-US" sz="1600" dirty="0">
                  <a:solidFill>
                    <a:srgbClr val="00B050"/>
                  </a:solidFill>
                </a:rPr>
                <a:t>// A memory cell is allocated to number inside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B0F0"/>
                  </a:solidFill>
                </a:rPr>
                <a:t>main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520" y="3212976"/>
            <a:ext cx="8712969" cy="1008112"/>
            <a:chOff x="251520" y="1988840"/>
            <a:chExt cx="8712969" cy="1008112"/>
          </a:xfrm>
        </p:grpSpPr>
        <p:sp>
          <p:nvSpPr>
            <p:cNvPr id="37" name="Rectangle 36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71600" y="3212976"/>
            <a:ext cx="1440160" cy="720080"/>
            <a:chOff x="971600" y="3501008"/>
            <a:chExt cx="1440160" cy="720080"/>
          </a:xfrm>
        </p:grpSpPr>
        <p:sp>
          <p:nvSpPr>
            <p:cNvPr id="39" name="Rectangle 38"/>
            <p:cNvSpPr/>
            <p:nvPr/>
          </p:nvSpPr>
          <p:spPr>
            <a:xfrm>
              <a:off x="971600" y="3501008"/>
              <a:ext cx="1440160" cy="7200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number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91680" y="3861048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9512" y="4293096"/>
            <a:ext cx="8784977" cy="338554"/>
            <a:chOff x="323528" y="1236822"/>
            <a:chExt cx="7848873" cy="318350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(“Line 7: Before calling, number = %d”,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number</a:t>
              </a:r>
              <a:r>
                <a:rPr lang="en-US" sz="1600" dirty="0"/>
                <a:t>); </a:t>
              </a:r>
              <a:r>
                <a:rPr lang="en-US" sz="1600" dirty="0">
                  <a:solidFill>
                    <a:srgbClr val="00B050"/>
                  </a:solidFill>
                </a:rPr>
                <a:t>//on screen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79512" y="5106670"/>
            <a:ext cx="8784977" cy="584775"/>
            <a:chOff x="323528" y="1236822"/>
            <a:chExt cx="7848873" cy="549877"/>
          </a:xfrm>
        </p:grpSpPr>
        <p:sp>
          <p:nvSpPr>
            <p:cNvPr id="44" name="TextBox 43"/>
            <p:cNvSpPr txBox="1"/>
            <p:nvPr/>
          </p:nvSpPr>
          <p:spPr>
            <a:xfrm>
              <a:off x="788528" y="1236822"/>
              <a:ext cx="7383873" cy="549877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method1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number</a:t>
              </a:r>
              <a:r>
                <a:rPr lang="en-US" sz="1600" dirty="0"/>
                <a:t>); </a:t>
              </a:r>
              <a:r>
                <a:rPr lang="en-US" sz="1600" dirty="0">
                  <a:solidFill>
                    <a:srgbClr val="00B050"/>
                  </a:solidFill>
                </a:rPr>
                <a:t>/*control is transferred to </a:t>
              </a:r>
              <a:r>
                <a:rPr lang="en-US" sz="1600" dirty="0">
                  <a:solidFill>
                    <a:srgbClr val="0000FF"/>
                  </a:solidFill>
                </a:rPr>
                <a:t>method1</a:t>
              </a:r>
              <a:r>
                <a:rPr lang="en-US" sz="1600" dirty="0">
                  <a:solidFill>
                    <a:srgbClr val="00B050"/>
                  </a:solidFill>
                </a:rPr>
                <a:t>. The value of </a:t>
              </a:r>
              <a:r>
                <a:rPr lang="en-US" sz="1600" dirty="0">
                  <a:solidFill>
                    <a:srgbClr val="0000FF"/>
                  </a:solidFill>
                </a:rPr>
                <a:t>number </a:t>
              </a:r>
              <a:r>
                <a:rPr lang="en-US" sz="1600" dirty="0">
                  <a:solidFill>
                    <a:srgbClr val="00B050"/>
                  </a:solidFill>
                </a:rPr>
                <a:t>is 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		      copied to </a:t>
              </a:r>
              <a:r>
                <a:rPr lang="en-US" sz="1600" dirty="0">
                  <a:solidFill>
                    <a:srgbClr val="0000FF"/>
                  </a:solidFill>
                </a:rPr>
                <a:t>method1</a:t>
              </a:r>
              <a:r>
                <a:rPr lang="en-US" sz="1600" dirty="0">
                  <a:solidFill>
                    <a:srgbClr val="00B050"/>
                  </a:solidFill>
                </a:rPr>
                <a:t>. </a:t>
              </a:r>
              <a:r>
                <a:rPr lang="en-US" sz="1600" dirty="0">
                  <a:solidFill>
                    <a:srgbClr val="00B0F0"/>
                  </a:solidFill>
                </a:rPr>
                <a:t>main </a:t>
              </a:r>
              <a:r>
                <a:rPr lang="en-US" sz="1600" dirty="0">
                  <a:solidFill>
                    <a:srgbClr val="00B050"/>
                  </a:solidFill>
                </a:rPr>
                <a:t>is suspended.*/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520" y="5733256"/>
            <a:ext cx="8712969" cy="1008112"/>
            <a:chOff x="251520" y="1988840"/>
            <a:chExt cx="8712969" cy="1008112"/>
          </a:xfrm>
        </p:grpSpPr>
        <p:sp>
          <p:nvSpPr>
            <p:cNvPr id="47" name="Rectangle 46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71600" y="5733256"/>
            <a:ext cx="1440160" cy="720080"/>
            <a:chOff x="971600" y="3501008"/>
            <a:chExt cx="1440160" cy="720080"/>
          </a:xfrm>
          <a:solidFill>
            <a:schemeClr val="bg1">
              <a:lumMod val="65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971600" y="3501008"/>
              <a:ext cx="1440160" cy="72008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number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91680" y="3861048"/>
              <a:ext cx="648072" cy="288032"/>
            </a:xfrm>
            <a:prstGeom prst="rect">
              <a:avLst/>
            </a:prstGeom>
            <a:grp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012160" y="5733256"/>
            <a:ext cx="1440160" cy="720080"/>
            <a:chOff x="971600" y="3501008"/>
            <a:chExt cx="1440160" cy="720080"/>
          </a:xfrm>
        </p:grpSpPr>
        <p:sp>
          <p:nvSpPr>
            <p:cNvPr id="53" name="Rectangle 52"/>
            <p:cNvSpPr/>
            <p:nvPr/>
          </p:nvSpPr>
          <p:spPr>
            <a:xfrm>
              <a:off x="971600" y="3501008"/>
              <a:ext cx="1440160" cy="72008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method1</a:t>
              </a:r>
            </a:p>
            <a:p>
              <a:endParaRPr lang="en-US" sz="1200" dirty="0"/>
            </a:p>
            <a:p>
              <a:r>
                <a:rPr lang="en-US" sz="1200" dirty="0" err="1"/>
                <a:t>num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91680" y="3861048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2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268760"/>
            <a:ext cx="8784977" cy="338554"/>
            <a:chOff x="323528" y="1236822"/>
            <a:chExt cx="7848873" cy="318350"/>
          </a:xfrm>
        </p:grpSpPr>
        <p:sp>
          <p:nvSpPr>
            <p:cNvPr id="13" name="TextBox 12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System.out.printf</a:t>
              </a:r>
              <a:r>
                <a:rPr lang="en-US" sz="1600" dirty="0"/>
                <a:t> (“Line 14: Inside method before change, </a:t>
              </a:r>
              <a:r>
                <a:rPr lang="en-US" sz="1600" dirty="0" err="1"/>
                <a:t>num</a:t>
              </a:r>
              <a:r>
                <a:rPr lang="en-US" sz="1600" dirty="0"/>
                <a:t> = %d”, </a:t>
              </a:r>
              <a:r>
                <a:rPr lang="en-US" sz="1600" dirty="0" err="1">
                  <a:solidFill>
                    <a:srgbClr val="FF33CC"/>
                  </a:solidFill>
                </a:rPr>
                <a:t>num</a:t>
              </a:r>
              <a:r>
                <a:rPr lang="en-US" sz="1600" dirty="0"/>
                <a:t>);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9512" y="2348880"/>
            <a:ext cx="8784977" cy="338554"/>
            <a:chOff x="323528" y="1236822"/>
            <a:chExt cx="7848873" cy="318350"/>
          </a:xfrm>
        </p:grpSpPr>
        <p:sp>
          <p:nvSpPr>
            <p:cNvPr id="32" name="TextBox 31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FF33CC"/>
                  </a:solidFill>
                </a:rPr>
                <a:t>num</a:t>
              </a:r>
              <a:r>
                <a:rPr lang="en-US" sz="1600" dirty="0">
                  <a:solidFill>
                    <a:srgbClr val="FF33CC"/>
                  </a:solidFill>
                </a:rPr>
                <a:t> </a:t>
              </a:r>
              <a:r>
                <a:rPr lang="en-US" sz="1600" dirty="0"/>
                <a:t>= 15; </a:t>
              </a:r>
              <a:r>
                <a:rPr lang="en-US" sz="1600" dirty="0">
                  <a:solidFill>
                    <a:srgbClr val="00B050"/>
                  </a:solidFill>
                </a:rPr>
                <a:t>//change the value of </a:t>
              </a:r>
              <a:r>
                <a:rPr lang="en-US" sz="1600" dirty="0" err="1">
                  <a:solidFill>
                    <a:srgbClr val="FF33CC"/>
                  </a:solidFill>
                </a:rPr>
                <a:t>num</a:t>
              </a:r>
              <a:r>
                <a:rPr lang="en-US" sz="1600" dirty="0">
                  <a:solidFill>
                    <a:srgbClr val="00B050"/>
                  </a:solidFill>
                </a:rPr>
                <a:t> inside </a:t>
              </a:r>
              <a:r>
                <a:rPr lang="en-US" sz="1600" dirty="0">
                  <a:solidFill>
                    <a:srgbClr val="0000FF"/>
                  </a:solidFill>
                </a:rPr>
                <a:t>method1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9512" y="3861048"/>
            <a:ext cx="8784977" cy="338554"/>
            <a:chOff x="323528" y="1236822"/>
            <a:chExt cx="7848873" cy="318350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System.out.prinf</a:t>
              </a:r>
              <a:r>
                <a:rPr lang="en-US" sz="1600" dirty="0"/>
                <a:t> (“Line 16: Inside method after change, </a:t>
              </a:r>
              <a:r>
                <a:rPr lang="en-US" sz="1600" dirty="0" err="1"/>
                <a:t>num</a:t>
              </a:r>
              <a:r>
                <a:rPr lang="en-US" sz="1600" dirty="0"/>
                <a:t> = %d”,</a:t>
              </a:r>
              <a:r>
                <a:rPr lang="en-US" sz="1600" dirty="0">
                  <a:solidFill>
                    <a:srgbClr val="FF33CC"/>
                  </a:solidFill>
                </a:rPr>
                <a:t> </a:t>
              </a:r>
              <a:r>
                <a:rPr lang="en-US" sz="1600" dirty="0" err="1">
                  <a:solidFill>
                    <a:srgbClr val="FF33CC"/>
                  </a:solidFill>
                </a:rPr>
                <a:t>num</a:t>
              </a:r>
              <a:r>
                <a:rPr lang="en-US" sz="1600" dirty="0"/>
                <a:t>);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79512" y="5106670"/>
            <a:ext cx="8784977" cy="338554"/>
            <a:chOff x="323528" y="1236822"/>
            <a:chExt cx="7848873" cy="318350"/>
          </a:xfrm>
        </p:grpSpPr>
        <p:sp>
          <p:nvSpPr>
            <p:cNvPr id="44" name="TextBox 43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}</a:t>
              </a:r>
              <a:r>
                <a:rPr lang="en-US" sz="1600" dirty="0">
                  <a:solidFill>
                    <a:srgbClr val="00B050"/>
                  </a:solidFill>
                </a:rPr>
                <a:t> //end </a:t>
              </a:r>
              <a:r>
                <a:rPr lang="en-US" sz="1600" dirty="0">
                  <a:solidFill>
                    <a:srgbClr val="0000FF"/>
                  </a:solidFill>
                </a:rPr>
                <a:t>method1 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control is transferred back to </a:t>
              </a:r>
              <a:r>
                <a:rPr lang="en-US" sz="1600" dirty="0">
                  <a:solidFill>
                    <a:srgbClr val="00B0F0"/>
                  </a:solidFill>
                  <a:sym typeface="Wingdings" panose="05000000000000000000" pitchFamily="2" charset="2"/>
                </a:rPr>
                <a:t>main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. </a:t>
              </a:r>
              <a:r>
                <a:rPr lang="en-US" sz="1600" dirty="0">
                  <a:solidFill>
                    <a:srgbClr val="0000FF"/>
                  </a:solidFill>
                  <a:sym typeface="Wingdings" panose="05000000000000000000" pitchFamily="2" charset="2"/>
                </a:rPr>
                <a:t>method1 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is </a:t>
              </a:r>
              <a:r>
                <a:rPr lang="en-US" sz="1600" dirty="0" err="1">
                  <a:solidFill>
                    <a:srgbClr val="00B050"/>
                  </a:solidFill>
                  <a:sym typeface="Wingdings" panose="05000000000000000000" pitchFamily="2" charset="2"/>
                </a:rPr>
                <a:t>deallocated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.</a:t>
              </a:r>
              <a:endParaRPr 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520" y="2780928"/>
            <a:ext cx="8712969" cy="1008112"/>
            <a:chOff x="251520" y="1988840"/>
            <a:chExt cx="8712969" cy="1008112"/>
          </a:xfrm>
        </p:grpSpPr>
        <p:sp>
          <p:nvSpPr>
            <p:cNvPr id="47" name="Rectangle 46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71600" y="2780928"/>
            <a:ext cx="1440160" cy="720080"/>
            <a:chOff x="971600" y="3501008"/>
            <a:chExt cx="1440160" cy="720080"/>
          </a:xfrm>
          <a:solidFill>
            <a:schemeClr val="bg1">
              <a:lumMod val="65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971600" y="3501008"/>
              <a:ext cx="1440160" cy="72008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number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91680" y="3861048"/>
              <a:ext cx="648072" cy="288032"/>
            </a:xfrm>
            <a:prstGeom prst="rect">
              <a:avLst/>
            </a:prstGeom>
            <a:grp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012160" y="2780928"/>
            <a:ext cx="1440160" cy="720080"/>
            <a:chOff x="971600" y="3501008"/>
            <a:chExt cx="1440160" cy="720080"/>
          </a:xfrm>
        </p:grpSpPr>
        <p:sp>
          <p:nvSpPr>
            <p:cNvPr id="53" name="Rectangle 52"/>
            <p:cNvSpPr/>
            <p:nvPr/>
          </p:nvSpPr>
          <p:spPr>
            <a:xfrm>
              <a:off x="971600" y="3501008"/>
              <a:ext cx="1440160" cy="72008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method1</a:t>
              </a:r>
            </a:p>
            <a:p>
              <a:endParaRPr lang="en-US" sz="1200" dirty="0"/>
            </a:p>
            <a:p>
              <a:r>
                <a:rPr lang="en-US" sz="1200" dirty="0" err="1"/>
                <a:t>num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91680" y="3861048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1520" y="1700808"/>
            <a:ext cx="8712967" cy="523220"/>
            <a:chOff x="683568" y="1236822"/>
            <a:chExt cx="7488831" cy="523220"/>
          </a:xfrm>
        </p:grpSpPr>
        <p:sp>
          <p:nvSpPr>
            <p:cNvPr id="56" name="TextBox 55"/>
            <p:cNvSpPr txBox="1"/>
            <p:nvPr/>
          </p:nvSpPr>
          <p:spPr>
            <a:xfrm>
              <a:off x="1069013" y="1236822"/>
              <a:ext cx="7103386" cy="523220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7: Before calling, </a:t>
              </a:r>
              <a:r>
                <a:rPr lang="en-US" sz="1400" b="1" dirty="0">
                  <a:solidFill>
                    <a:srgbClr val="FFFF00"/>
                  </a:solidFill>
                </a:rPr>
                <a:t>number = 6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14: Inside method before change, </a:t>
              </a:r>
              <a:r>
                <a:rPr lang="en-US" sz="1400" b="1" dirty="0" err="1">
                  <a:solidFill>
                    <a:srgbClr val="FFFF00"/>
                  </a:solidFill>
                </a:rPr>
                <a:t>num</a:t>
              </a:r>
              <a:r>
                <a:rPr lang="en-US" sz="1400" b="1" dirty="0">
                  <a:solidFill>
                    <a:srgbClr val="FFFF00"/>
                  </a:solidFill>
                </a:rPr>
                <a:t> = 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3568" y="1236822"/>
              <a:ext cx="216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1520" y="4293096"/>
            <a:ext cx="8712967" cy="738664"/>
            <a:chOff x="683568" y="1236822"/>
            <a:chExt cx="7488831" cy="738664"/>
          </a:xfrm>
        </p:grpSpPr>
        <p:sp>
          <p:nvSpPr>
            <p:cNvPr id="59" name="TextBox 58"/>
            <p:cNvSpPr txBox="1"/>
            <p:nvPr/>
          </p:nvSpPr>
          <p:spPr>
            <a:xfrm>
              <a:off x="1069013" y="1236822"/>
              <a:ext cx="7103386" cy="738664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7: Before calling, </a:t>
              </a:r>
              <a:r>
                <a:rPr lang="en-US" sz="1400" b="1" dirty="0">
                  <a:solidFill>
                    <a:srgbClr val="FFFF00"/>
                  </a:solidFill>
                </a:rPr>
                <a:t>number = 6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14: Inside method before change, </a:t>
              </a:r>
              <a:r>
                <a:rPr lang="en-US" sz="1400" b="1" dirty="0" err="1">
                  <a:solidFill>
                    <a:srgbClr val="FFFF00"/>
                  </a:solidFill>
                </a:rPr>
                <a:t>num</a:t>
              </a:r>
              <a:r>
                <a:rPr lang="en-US" sz="1400" b="1" dirty="0">
                  <a:solidFill>
                    <a:srgbClr val="FFFF00"/>
                  </a:solidFill>
                </a:rPr>
                <a:t> = 6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16: Inside method after change, </a:t>
              </a:r>
              <a:r>
                <a:rPr lang="en-US" sz="1400" b="1" dirty="0" err="1">
                  <a:solidFill>
                    <a:srgbClr val="FFFF00"/>
                  </a:solidFill>
                </a:rPr>
                <a:t>num</a:t>
              </a:r>
              <a:r>
                <a:rPr lang="en-US" sz="1400" b="1" dirty="0">
                  <a:solidFill>
                    <a:srgbClr val="FFFF00"/>
                  </a:solidFill>
                </a:rPr>
                <a:t> = 15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3568" y="1236822"/>
              <a:ext cx="2160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1520" y="5517232"/>
            <a:ext cx="8712969" cy="1008112"/>
            <a:chOff x="251520" y="1988840"/>
            <a:chExt cx="8712969" cy="1008112"/>
          </a:xfrm>
        </p:grpSpPr>
        <p:sp>
          <p:nvSpPr>
            <p:cNvPr id="62" name="Rectangle 61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71600" y="5517232"/>
            <a:ext cx="1440160" cy="720080"/>
            <a:chOff x="971600" y="3501008"/>
            <a:chExt cx="1440160" cy="720080"/>
          </a:xfrm>
          <a:solidFill>
            <a:schemeClr val="bg1">
              <a:lumMod val="65000"/>
            </a:schemeClr>
          </a:solidFill>
        </p:grpSpPr>
        <p:sp>
          <p:nvSpPr>
            <p:cNvPr id="65" name="Rectangle 64"/>
            <p:cNvSpPr/>
            <p:nvPr/>
          </p:nvSpPr>
          <p:spPr>
            <a:xfrm>
              <a:off x="971600" y="3501008"/>
              <a:ext cx="1440160" cy="72008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/>
                <a:t>main</a:t>
              </a:r>
            </a:p>
            <a:p>
              <a:endParaRPr lang="en-US" sz="1200" dirty="0"/>
            </a:p>
            <a:p>
              <a:r>
                <a:rPr lang="en-US" sz="1200" dirty="0"/>
                <a:t>number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91680" y="3861048"/>
              <a:ext cx="648072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09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1 - MEMORY LAYOUT(3)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268760"/>
            <a:ext cx="8784977" cy="338554"/>
            <a:chOff x="323528" y="1236822"/>
            <a:chExt cx="7848873" cy="318350"/>
          </a:xfrm>
        </p:grpSpPr>
        <p:sp>
          <p:nvSpPr>
            <p:cNvPr id="13" name="TextBox 12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(“Line 9: After calling, number = %d”, </a:t>
              </a:r>
              <a:r>
                <a:rPr lang="en-US" sz="1600" dirty="0">
                  <a:solidFill>
                    <a:srgbClr val="0000FF"/>
                  </a:solidFill>
                </a:rPr>
                <a:t>number</a:t>
              </a:r>
              <a:r>
                <a:rPr lang="en-US" sz="1600" dirty="0"/>
                <a:t>); </a:t>
              </a:r>
              <a:r>
                <a:rPr lang="en-US" sz="1600" dirty="0">
                  <a:solidFill>
                    <a:srgbClr val="00B050"/>
                  </a:solidFill>
                </a:rPr>
                <a:t>//on screen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79512" y="2780928"/>
            <a:ext cx="8784977" cy="338554"/>
            <a:chOff x="323528" y="1236822"/>
            <a:chExt cx="7848873" cy="318350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}</a:t>
              </a:r>
              <a:r>
                <a:rPr lang="en-US" sz="1600" dirty="0">
                  <a:solidFill>
                    <a:srgbClr val="00B050"/>
                  </a:solidFill>
                </a:rPr>
                <a:t> //end main 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</a:t>
              </a:r>
              <a:r>
                <a:rPr lang="en-US" sz="1600" dirty="0">
                  <a:solidFill>
                    <a:srgbClr val="00B0F0"/>
                  </a:solidFill>
                  <a:sym typeface="Wingdings" panose="05000000000000000000" pitchFamily="2" charset="2"/>
                </a:rPr>
                <a:t>main 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is </a:t>
              </a:r>
              <a:r>
                <a:rPr lang="en-US" sz="1600" dirty="0" err="1">
                  <a:solidFill>
                    <a:srgbClr val="00B050"/>
                  </a:solidFill>
                  <a:sym typeface="Wingdings" panose="05000000000000000000" pitchFamily="2" charset="2"/>
                </a:rPr>
                <a:t>deallocated</a:t>
              </a:r>
              <a:r>
                <a:rPr lang="en-US" sz="1600" dirty="0">
                  <a:solidFill>
                    <a:srgbClr val="00B050"/>
                  </a:solidFill>
                  <a:sym typeface="Wingdings" panose="05000000000000000000" pitchFamily="2" charset="2"/>
                </a:rPr>
                <a:t> from memory</a:t>
              </a:r>
              <a:endParaRPr lang="en-US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1520" y="3212976"/>
            <a:ext cx="8712969" cy="1008112"/>
            <a:chOff x="251520" y="1988840"/>
            <a:chExt cx="8712969" cy="1008112"/>
          </a:xfrm>
        </p:grpSpPr>
        <p:sp>
          <p:nvSpPr>
            <p:cNvPr id="62" name="Rectangle 61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1520" y="2708920"/>
              <a:ext cx="8712969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1521" y="1700808"/>
            <a:ext cx="8712967" cy="954107"/>
            <a:chOff x="683568" y="1236822"/>
            <a:chExt cx="7488831" cy="954107"/>
          </a:xfrm>
        </p:grpSpPr>
        <p:sp>
          <p:nvSpPr>
            <p:cNvPr id="68" name="TextBox 67"/>
            <p:cNvSpPr txBox="1"/>
            <p:nvPr/>
          </p:nvSpPr>
          <p:spPr>
            <a:xfrm>
              <a:off x="1069013" y="1236822"/>
              <a:ext cx="7103386" cy="95410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Line 7: Before calling, </a:t>
              </a:r>
              <a:r>
                <a:rPr lang="en-US" sz="1400" b="1" dirty="0">
                  <a:solidFill>
                    <a:srgbClr val="FFFF00"/>
                  </a:solidFill>
                </a:rPr>
                <a:t>number = 6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14: Inside method before change, </a:t>
              </a:r>
              <a:r>
                <a:rPr lang="en-US" sz="1400" b="1" dirty="0" err="1">
                  <a:solidFill>
                    <a:srgbClr val="FFFF00"/>
                  </a:solidFill>
                </a:rPr>
                <a:t>num</a:t>
              </a:r>
              <a:r>
                <a:rPr lang="en-US" sz="1400" b="1" dirty="0">
                  <a:solidFill>
                    <a:srgbClr val="FFFF00"/>
                  </a:solidFill>
                </a:rPr>
                <a:t> = 6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16: Inside method after change, </a:t>
              </a:r>
              <a:r>
                <a:rPr lang="en-US" sz="1400" b="1" dirty="0" err="1">
                  <a:solidFill>
                    <a:srgbClr val="FFFF00"/>
                  </a:solidFill>
                </a:rPr>
                <a:t>num</a:t>
              </a:r>
              <a:r>
                <a:rPr lang="en-US" sz="1400" b="1" dirty="0">
                  <a:solidFill>
                    <a:srgbClr val="FFFF00"/>
                  </a:solidFill>
                </a:rPr>
                <a:t> = 15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Line 9: After calling, </a:t>
              </a:r>
              <a:r>
                <a:rPr lang="en-US" sz="1400" b="1" dirty="0">
                  <a:solidFill>
                    <a:srgbClr val="FFFF00"/>
                  </a:solidFill>
                </a:rPr>
                <a:t>number = 6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3568" y="1236822"/>
              <a:ext cx="2160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82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79512" y="1196752"/>
            <a:ext cx="8784977" cy="5262979"/>
            <a:chOff x="323528" y="1236822"/>
            <a:chExt cx="7848873" cy="4948895"/>
          </a:xfrm>
        </p:grpSpPr>
        <p:sp>
          <p:nvSpPr>
            <p:cNvPr id="26" name="TextBox 25"/>
            <p:cNvSpPr txBox="1"/>
            <p:nvPr/>
          </p:nvSpPr>
          <p:spPr>
            <a:xfrm>
              <a:off x="788528" y="1236822"/>
              <a:ext cx="7383873" cy="49488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FF0000"/>
                  </a:solidFill>
                </a:rPr>
                <a:t>.*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public class </a:t>
              </a:r>
              <a:r>
                <a:rPr lang="en-US" sz="1600" dirty="0">
                  <a:solidFill>
                    <a:srgbClr val="0000FF"/>
                  </a:solidFill>
                </a:rPr>
                <a:t>primitiveDatatypeAsParameters2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x </a:t>
              </a:r>
              <a:r>
                <a:rPr lang="en-US" sz="1600" dirty="0"/>
                <a:t>= 5,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 = -3, </a:t>
              </a:r>
              <a:r>
                <a:rPr lang="en-US" sz="1600" dirty="0">
                  <a:solidFill>
                    <a:srgbClr val="0000FF"/>
                  </a:solidFill>
                </a:rPr>
                <a:t>z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/>
                <a:t>= 0;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>
                  <a:solidFill>
                    <a:srgbClr val="0000FF"/>
                  </a:solidFill>
                </a:rPr>
                <a:t>smallest 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x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z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(“Smallest number = %d”,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}</a:t>
              </a:r>
              <a:r>
                <a:rPr lang="en-US" sz="1600" dirty="0">
                  <a:solidFill>
                    <a:srgbClr val="00B050"/>
                  </a:solidFill>
                </a:rPr>
                <a:t> //end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// returns the minimum of three integers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public static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num3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 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num2 </a:t>
              </a:r>
              <a:r>
                <a:rPr lang="en-US" sz="1600" dirty="0"/>
                <a:t>&lt;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</a:t>
              </a:r>
              <a:r>
                <a:rPr lang="en-US" sz="1600" dirty="0">
                  <a:solidFill>
                    <a:srgbClr val="0000FF"/>
                  </a:solidFill>
                </a:rPr>
                <a:t>min </a:t>
              </a:r>
              <a:r>
                <a:rPr lang="en-US" sz="1600" dirty="0"/>
                <a:t>=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num3 </a:t>
              </a:r>
              <a:r>
                <a:rPr lang="en-US" sz="1600" dirty="0"/>
                <a:t>&lt;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</a:t>
              </a:r>
              <a:r>
                <a:rPr lang="en-US" sz="1600" dirty="0">
                  <a:solidFill>
                    <a:srgbClr val="0000FF"/>
                  </a:solidFill>
                </a:rPr>
                <a:t>min 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num3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return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</a:t>
              </a:r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minimum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1236822"/>
              <a:ext cx="450344" cy="494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21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83568" y="392289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3568" y="2955431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899592" y="2600908"/>
            <a:ext cx="0" cy="447291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51520" y="306896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51520" y="3068960"/>
            <a:ext cx="0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1520" y="4077072"/>
            <a:ext cx="0" cy="194421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43808" y="5949280"/>
            <a:ext cx="589067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734481" y="3284984"/>
            <a:ext cx="13983" cy="266429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732240" y="3284984"/>
            <a:ext cx="201622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51520" y="6433591"/>
            <a:ext cx="8712967" cy="307777"/>
            <a:chOff x="683568" y="1236822"/>
            <a:chExt cx="7488831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1069013" y="1236822"/>
              <a:ext cx="7103386" cy="30777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Smallest number = -3</a:t>
              </a:r>
              <a:endParaRPr lang="en-US" sz="1400" b="1" dirty="0">
                <a:solidFill>
                  <a:srgbClr val="FFFF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1236822"/>
              <a:ext cx="216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7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2 - MEMORY LAYOUT(1)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268760"/>
            <a:ext cx="8784977" cy="338554"/>
            <a:chOff x="323528" y="1236822"/>
            <a:chExt cx="7848873" cy="318350"/>
          </a:xfrm>
        </p:grpSpPr>
        <p:sp>
          <p:nvSpPr>
            <p:cNvPr id="13" name="TextBox 12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/>
                <a:t>)  </a:t>
              </a:r>
              <a:r>
                <a:rPr lang="en-US" sz="1600" dirty="0">
                  <a:solidFill>
                    <a:srgbClr val="00B050"/>
                  </a:solidFill>
                </a:rPr>
                <a:t>//</a:t>
              </a:r>
              <a:r>
                <a:rPr lang="en-US" sz="1600" dirty="0">
                  <a:solidFill>
                    <a:srgbClr val="00B0F0"/>
                  </a:solidFill>
                </a:rPr>
                <a:t>main</a:t>
              </a:r>
              <a:r>
                <a:rPr lang="en-US" sz="1600" dirty="0">
                  <a:solidFill>
                    <a:srgbClr val="00B050"/>
                  </a:solidFill>
                </a:rPr>
                <a:t> is loaded into memory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1520" y="1700807"/>
            <a:ext cx="8712969" cy="1481308"/>
            <a:chOff x="251520" y="1988840"/>
            <a:chExt cx="8712969" cy="864097"/>
          </a:xfrm>
        </p:grpSpPr>
        <p:sp>
          <p:nvSpPr>
            <p:cNvPr id="2" name="Rectangle 1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1520" y="2708921"/>
              <a:ext cx="8712969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411760" y="1700808"/>
            <a:ext cx="1440160" cy="1234422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main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79512" y="3284982"/>
            <a:ext cx="8784977" cy="338554"/>
            <a:chOff x="323528" y="1236822"/>
            <a:chExt cx="7848873" cy="318350"/>
          </a:xfrm>
        </p:grpSpPr>
        <p:sp>
          <p:nvSpPr>
            <p:cNvPr id="56" name="TextBox 55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x </a:t>
              </a:r>
              <a:r>
                <a:rPr lang="en-US" sz="1600" dirty="0"/>
                <a:t>= 5,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 = -3, </a:t>
              </a:r>
              <a:r>
                <a:rPr lang="en-US" sz="1600" dirty="0">
                  <a:solidFill>
                    <a:srgbClr val="0000FF"/>
                  </a:solidFill>
                </a:rPr>
                <a:t>z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/>
                <a:t>= 0; </a:t>
              </a:r>
              <a:r>
                <a:rPr lang="en-US" sz="1600" dirty="0">
                  <a:solidFill>
                    <a:srgbClr val="00B050"/>
                  </a:solidFill>
                </a:rPr>
                <a:t>//memory cells allocated to </a:t>
              </a:r>
              <a:r>
                <a:rPr lang="en-US" sz="1600" dirty="0" err="1">
                  <a:solidFill>
                    <a:srgbClr val="0000FF"/>
                  </a:solidFill>
                </a:rPr>
                <a:t>x,y,z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with declared values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1520" y="3717032"/>
            <a:ext cx="8712969" cy="1584176"/>
            <a:chOff x="251520" y="1988840"/>
            <a:chExt cx="8712969" cy="924103"/>
          </a:xfrm>
        </p:grpSpPr>
        <p:sp>
          <p:nvSpPr>
            <p:cNvPr id="59" name="Rectangle 58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1520" y="2708920"/>
              <a:ext cx="8712969" cy="2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11760" y="3717032"/>
            <a:ext cx="1440160" cy="1234423"/>
            <a:chOff x="2411760" y="3933055"/>
            <a:chExt cx="1440160" cy="1234423"/>
          </a:xfrm>
        </p:grpSpPr>
        <p:grpSp>
          <p:nvGrpSpPr>
            <p:cNvPr id="62" name="Group 61"/>
            <p:cNvGrpSpPr/>
            <p:nvPr/>
          </p:nvGrpSpPr>
          <p:grpSpPr>
            <a:xfrm>
              <a:off x="2411760" y="3933055"/>
              <a:ext cx="1440160" cy="1234423"/>
              <a:chOff x="971600" y="3501008"/>
              <a:chExt cx="1440160" cy="72008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971600" y="3501008"/>
                <a:ext cx="1440160" cy="7200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main</a:t>
                </a:r>
              </a:p>
              <a:p>
                <a:r>
                  <a:rPr lang="en-US" sz="1200" dirty="0"/>
                  <a:t>x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y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z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91680" y="3627023"/>
                <a:ext cx="648072" cy="1620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3131840" y="4511025"/>
              <a:ext cx="648072" cy="277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131840" y="4879449"/>
              <a:ext cx="648072" cy="277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4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1520" y="4642849"/>
            <a:ext cx="8712969" cy="2098519"/>
            <a:chOff x="251520" y="1988840"/>
            <a:chExt cx="8712969" cy="864096"/>
          </a:xfrm>
        </p:grpSpPr>
        <p:sp>
          <p:nvSpPr>
            <p:cNvPr id="33" name="Rectangle 32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520" y="2708920"/>
              <a:ext cx="8712969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PRIMITIVE DATATYPES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2 - MEMORY LAYOUT(2)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268760"/>
            <a:ext cx="8784977" cy="338554"/>
            <a:chOff x="323528" y="1236822"/>
            <a:chExt cx="7848873" cy="318350"/>
          </a:xfrm>
        </p:grpSpPr>
        <p:sp>
          <p:nvSpPr>
            <p:cNvPr id="13" name="TextBox 12"/>
            <p:cNvSpPr txBox="1"/>
            <p:nvPr/>
          </p:nvSpPr>
          <p:spPr>
            <a:xfrm>
              <a:off x="788528" y="1236822"/>
              <a:ext cx="7383873" cy="31835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; </a:t>
              </a:r>
              <a:r>
                <a:rPr lang="en-US" sz="1600" dirty="0">
                  <a:solidFill>
                    <a:srgbClr val="00B050"/>
                  </a:solidFill>
                </a:rPr>
                <a:t>//memory cell allocated in </a:t>
              </a:r>
              <a:r>
                <a:rPr lang="en-US" sz="1600" b="1" dirty="0">
                  <a:solidFill>
                    <a:srgbClr val="00B0F0"/>
                  </a:solidFill>
                </a:rPr>
                <a:t>main</a:t>
              </a:r>
              <a:r>
                <a:rPr lang="en-US" sz="1600" dirty="0">
                  <a:solidFill>
                    <a:srgbClr val="00B050"/>
                  </a:solidFill>
                </a:rPr>
                <a:t> with unknown value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1520" y="1700808"/>
            <a:ext cx="8712969" cy="2098519"/>
            <a:chOff x="251520" y="1988840"/>
            <a:chExt cx="8712969" cy="864096"/>
          </a:xfrm>
        </p:grpSpPr>
        <p:sp>
          <p:nvSpPr>
            <p:cNvPr id="59" name="Rectangle 58"/>
            <p:cNvSpPr/>
            <p:nvPr/>
          </p:nvSpPr>
          <p:spPr>
            <a:xfrm>
              <a:off x="251520" y="1988840"/>
              <a:ext cx="8712969" cy="7200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1520" y="2708920"/>
              <a:ext cx="8712969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0	100	200	300	400	500	600	700	800	…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1760" y="1700807"/>
            <a:ext cx="1440160" cy="1748767"/>
            <a:chOff x="2411760" y="1700807"/>
            <a:chExt cx="1440160" cy="1748767"/>
          </a:xfrm>
        </p:grpSpPr>
        <p:grpSp>
          <p:nvGrpSpPr>
            <p:cNvPr id="3" name="Group 2"/>
            <p:cNvGrpSpPr/>
            <p:nvPr/>
          </p:nvGrpSpPr>
          <p:grpSpPr>
            <a:xfrm>
              <a:off x="2411760" y="1700807"/>
              <a:ext cx="1440160" cy="1748767"/>
              <a:chOff x="2411760" y="3933055"/>
              <a:chExt cx="1440160" cy="1234423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411760" y="3933055"/>
                <a:ext cx="1440160" cy="1234423"/>
                <a:chOff x="971600" y="3501008"/>
                <a:chExt cx="1440160" cy="72008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71600" y="3501008"/>
                  <a:ext cx="1440160" cy="72008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main</a:t>
                  </a:r>
                </a:p>
                <a:p>
                  <a:r>
                    <a:rPr lang="en-US" sz="1200" dirty="0"/>
                    <a:t>x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y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z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smallest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691680" y="3589959"/>
                  <a:ext cx="648072" cy="8100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65" name="Rectangle 64"/>
              <p:cNvSpPr/>
              <p:nvPr/>
            </p:nvSpPr>
            <p:spPr>
              <a:xfrm>
                <a:off x="3131840" y="4353305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131840" y="4607451"/>
                <a:ext cx="648072" cy="13887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3131840" y="3212976"/>
              <a:ext cx="648072" cy="1967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9512" y="3933056"/>
            <a:ext cx="8784977" cy="584775"/>
            <a:chOff x="323528" y="1236822"/>
            <a:chExt cx="7848873" cy="549877"/>
          </a:xfrm>
        </p:grpSpPr>
        <p:sp>
          <p:nvSpPr>
            <p:cNvPr id="29" name="TextBox 28"/>
            <p:cNvSpPr txBox="1"/>
            <p:nvPr/>
          </p:nvSpPr>
          <p:spPr>
            <a:xfrm>
              <a:off x="788528" y="1236822"/>
              <a:ext cx="7383873" cy="549877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 = </a:t>
              </a:r>
              <a:r>
                <a:rPr lang="en-US" sz="1600" dirty="0">
                  <a:solidFill>
                    <a:srgbClr val="0000FF"/>
                  </a:solidFill>
                </a:rPr>
                <a:t>minimum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x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00FF"/>
                  </a:solidFill>
                </a:rPr>
                <a:t>z</a:t>
              </a:r>
              <a:r>
                <a:rPr lang="en-US" sz="1600" dirty="0"/>
                <a:t>); </a:t>
              </a:r>
              <a:r>
                <a:rPr lang="en-US" sz="1600" dirty="0">
                  <a:solidFill>
                    <a:srgbClr val="00B050"/>
                  </a:solidFill>
                </a:rPr>
                <a:t>/*control is transferred to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>
                  <a:solidFill>
                    <a:srgbClr val="00B050"/>
                  </a:solidFill>
                </a:rPr>
                <a:t>. Actual parameters are copied into formal parameters. </a:t>
              </a:r>
              <a:r>
                <a:rPr lang="en-US" sz="1600" dirty="0">
                  <a:solidFill>
                    <a:srgbClr val="00B0F0"/>
                  </a:solidFill>
                </a:rPr>
                <a:t>main </a:t>
              </a:r>
              <a:r>
                <a:rPr lang="en-US" sz="1600" dirty="0">
                  <a:solidFill>
                    <a:srgbClr val="00B050"/>
                  </a:solidFill>
                </a:rPr>
                <a:t>is suspended.*/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3528" y="1236822"/>
              <a:ext cx="450344" cy="31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11760" y="4642849"/>
            <a:ext cx="1440160" cy="1748767"/>
            <a:chOff x="2411760" y="1700807"/>
            <a:chExt cx="1440160" cy="1748767"/>
          </a:xfrm>
          <a:solidFill>
            <a:schemeClr val="bg1">
              <a:lumMod val="65000"/>
            </a:schemeClr>
          </a:solidFill>
        </p:grpSpPr>
        <p:grpSp>
          <p:nvGrpSpPr>
            <p:cNvPr id="36" name="Group 35"/>
            <p:cNvGrpSpPr/>
            <p:nvPr/>
          </p:nvGrpSpPr>
          <p:grpSpPr>
            <a:xfrm>
              <a:off x="2411760" y="1700807"/>
              <a:ext cx="1440160" cy="1748767"/>
              <a:chOff x="2411760" y="3933055"/>
              <a:chExt cx="1440160" cy="1234423"/>
            </a:xfrm>
            <a:grpFill/>
          </p:grpSpPr>
          <p:grpSp>
            <p:nvGrpSpPr>
              <p:cNvPr id="38" name="Group 37"/>
              <p:cNvGrpSpPr/>
              <p:nvPr/>
            </p:nvGrpSpPr>
            <p:grpSpPr>
              <a:xfrm>
                <a:off x="2411760" y="3933055"/>
                <a:ext cx="1440160" cy="1234423"/>
                <a:chOff x="971600" y="3501008"/>
                <a:chExt cx="1440160" cy="720080"/>
              </a:xfrm>
              <a:grpFill/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71600" y="3501008"/>
                  <a:ext cx="1440160" cy="72008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200" dirty="0"/>
                    <a:t>main</a:t>
                  </a:r>
                </a:p>
                <a:p>
                  <a:r>
                    <a:rPr lang="en-US" sz="1200" dirty="0"/>
                    <a:t>x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y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z</a:t>
                  </a:r>
                </a:p>
                <a:p>
                  <a:endParaRPr lang="en-US" sz="1200" dirty="0"/>
                </a:p>
                <a:p>
                  <a:r>
                    <a:rPr lang="en-US" sz="1200" dirty="0"/>
                    <a:t>smallest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691680" y="3589959"/>
                  <a:ext cx="648072" cy="81008"/>
                </a:xfrm>
                <a:prstGeom prst="rect">
                  <a:avLst/>
                </a:prstGeom>
                <a:grpFill/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39" name="Rectangle 38"/>
              <p:cNvSpPr/>
              <p:nvPr/>
            </p:nvSpPr>
            <p:spPr>
              <a:xfrm>
                <a:off x="3131840" y="4353305"/>
                <a:ext cx="648072" cy="138871"/>
              </a:xfrm>
              <a:prstGeom prst="rect">
                <a:avLst/>
              </a:prstGeom>
              <a:grp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31840" y="4607451"/>
                <a:ext cx="648072" cy="138871"/>
              </a:xfrm>
              <a:prstGeom prst="rect">
                <a:avLst/>
              </a:prstGeom>
              <a:grp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131840" y="3212976"/>
              <a:ext cx="648072" cy="196734"/>
            </a:xfrm>
            <a:prstGeom prst="rect">
              <a:avLst/>
            </a:prstGeom>
            <a:grp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72000" y="4642849"/>
            <a:ext cx="1440160" cy="1748767"/>
            <a:chOff x="2411760" y="3933055"/>
            <a:chExt cx="1440160" cy="1234423"/>
          </a:xfrm>
        </p:grpSpPr>
        <p:grpSp>
          <p:nvGrpSpPr>
            <p:cNvPr id="46" name="Group 45"/>
            <p:cNvGrpSpPr/>
            <p:nvPr/>
          </p:nvGrpSpPr>
          <p:grpSpPr>
            <a:xfrm>
              <a:off x="2411760" y="3933055"/>
              <a:ext cx="1440160" cy="1234423"/>
              <a:chOff x="971600" y="3501008"/>
              <a:chExt cx="1440160" cy="72008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971600" y="3501008"/>
                <a:ext cx="1440160" cy="720080"/>
              </a:xfrm>
              <a:prstGeom prst="rect">
                <a:avLst/>
              </a:prstGeom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minimum</a:t>
                </a:r>
              </a:p>
              <a:p>
                <a:r>
                  <a:rPr lang="en-US" sz="1200" dirty="0"/>
                  <a:t>num1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num2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num3</a:t>
                </a:r>
              </a:p>
              <a:p>
                <a:endParaRPr lang="en-US" sz="12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91680" y="3589959"/>
                <a:ext cx="648072" cy="810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3131840" y="4353305"/>
              <a:ext cx="648072" cy="1388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31840" y="4607451"/>
              <a:ext cx="648072" cy="1388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710</TotalTime>
  <Words>3940</Words>
  <Application>Microsoft Office PowerPoint</Application>
  <PresentationFormat>On-screen Show (4:3)</PresentationFormat>
  <Paragraphs>823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PowerPoint Presentation</vt:lpstr>
      <vt:lpstr>1. PRIMITIVE DATATYPES</vt:lpstr>
      <vt:lpstr>1. PRIMITIVE DATATYPES</vt:lpstr>
      <vt:lpstr>1. PRIMITIVE DATATYPES</vt:lpstr>
      <vt:lpstr>1. PRIMITIVE DATATYPES</vt:lpstr>
      <vt:lpstr>1. PRIMITIVE DATATYPES</vt:lpstr>
      <vt:lpstr>1. PRIMITIVE DATATYPES</vt:lpstr>
      <vt:lpstr>1. PRIMITIVE DATATYPES</vt:lpstr>
      <vt:lpstr>1. PRIMITIVE DATATYPES</vt:lpstr>
      <vt:lpstr>1. PRIMITIVE DATATYPES</vt:lpstr>
      <vt:lpstr>1. PRIMITIVE DATATYPES</vt:lpstr>
      <vt:lpstr>1. PRIMITIVE DATATYPES</vt:lpstr>
      <vt:lpstr>Reminder: slide 9 in W4.1</vt:lpstr>
      <vt:lpstr>2. REFERENCE VARIABLES</vt:lpstr>
      <vt:lpstr>2.1 ARRAYS AS PARAMETRS</vt:lpstr>
      <vt:lpstr>2.1 ARRAYS AS PARAMETRS</vt:lpstr>
      <vt:lpstr>2.1 ARRAYS AS PARAMETRS</vt:lpstr>
      <vt:lpstr>2.1 ARRAYS AS PARAMETRS</vt:lpstr>
      <vt:lpstr>Reminder: slide 10 in W4.1 (updating strings)</vt:lpstr>
      <vt:lpstr>2.2 String AS PARAMETRS</vt:lpstr>
      <vt:lpstr>2.2 String AS PARAMETRS</vt:lpstr>
      <vt:lpstr>2.2 String AS PARAMETRS</vt:lpstr>
      <vt:lpstr>2.2 String AS PARAMETRS</vt:lpstr>
      <vt:lpstr>2.2 String AS PARAMETRS</vt:lpstr>
      <vt:lpstr>2.2 String AS PARAMETRS</vt:lpstr>
      <vt:lpstr>3.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METHODS</dc:title>
  <dc:creator>Soha S.Zaghloul</dc:creator>
  <cp:lastModifiedBy>Shaker Hassan Aly Elsabagh</cp:lastModifiedBy>
  <cp:revision>66</cp:revision>
  <dcterms:created xsi:type="dcterms:W3CDTF">2015-04-12T13:57:13Z</dcterms:created>
  <dcterms:modified xsi:type="dcterms:W3CDTF">2022-10-31T21:03:11Z</dcterms:modified>
</cp:coreProperties>
</file>